
<file path=[Content_Types].xml><?xml version="1.0" encoding="utf-8"?>
<Types xmlns="http://schemas.openxmlformats.org/package/2006/content-types">
  <Default Extension="pdf" ContentType="application/pd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8" r:id="rId2"/>
  </p:sldMasterIdLst>
  <p:notesMasterIdLst>
    <p:notesMasterId r:id="rId23"/>
  </p:notesMasterIdLst>
  <p:sldIdLst>
    <p:sldId id="259" r:id="rId3"/>
    <p:sldId id="293" r:id="rId4"/>
    <p:sldId id="332" r:id="rId5"/>
    <p:sldId id="340" r:id="rId6"/>
    <p:sldId id="317" r:id="rId7"/>
    <p:sldId id="341" r:id="rId8"/>
    <p:sldId id="324" r:id="rId9"/>
    <p:sldId id="344" r:id="rId10"/>
    <p:sldId id="334" r:id="rId11"/>
    <p:sldId id="336" r:id="rId12"/>
    <p:sldId id="342" r:id="rId13"/>
    <p:sldId id="343" r:id="rId14"/>
    <p:sldId id="277" r:id="rId15"/>
    <p:sldId id="275" r:id="rId16"/>
    <p:sldId id="276" r:id="rId17"/>
    <p:sldId id="263" r:id="rId18"/>
    <p:sldId id="271" r:id="rId19"/>
    <p:sldId id="327" r:id="rId20"/>
    <p:sldId id="322" r:id="rId21"/>
    <p:sldId id="345" r:id="rId22"/>
  </p:sldIdLst>
  <p:sldSz cx="9144000" cy="6858000" type="screen4x3"/>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letusosa" id="{78D07C88-F57C-431E-A25C-F4712081ED20}">
          <p14:sldIdLst>
            <p14:sldId id="259"/>
            <p14:sldId id="293"/>
            <p14:sldId id="332"/>
            <p14:sldId id="340"/>
            <p14:sldId id="317"/>
            <p14:sldId id="341"/>
            <p14:sldId id="324"/>
            <p14:sldId id="344"/>
            <p14:sldId id="334"/>
            <p14:sldId id="336"/>
            <p14:sldId id="342"/>
            <p14:sldId id="343"/>
            <p14:sldId id="277"/>
            <p14:sldId id="275"/>
            <p14:sldId id="276"/>
            <p14:sldId id="263"/>
            <p14:sldId id="271"/>
            <p14:sldId id="327"/>
            <p14:sldId id="322"/>
            <p14:sldId id="34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378C"/>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15" autoAdjust="0"/>
    <p:restoredTop sz="94660"/>
  </p:normalViewPr>
  <p:slideViewPr>
    <p:cSldViewPr snapToGrid="0">
      <p:cViewPr varScale="1">
        <p:scale>
          <a:sx n="66" d="100"/>
          <a:sy n="66" d="100"/>
        </p:scale>
        <p:origin x="918"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162EC5-578B-4A9C-A38A-7DF582604A86}" type="datetimeFigureOut">
              <a:rPr lang="fi-FI" smtClean="0"/>
              <a:pPr/>
              <a:t>15.3.2023</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3742CD9-F350-4165-AB42-8343341773F4}" type="slidenum">
              <a:rPr lang="fi-FI" smtClean="0"/>
              <a:pPr/>
              <a:t>‹#›</a:t>
            </a:fld>
            <a:endParaRPr lang="fi-FI"/>
          </a:p>
        </p:txBody>
      </p:sp>
    </p:spTree>
    <p:extLst>
      <p:ext uri="{BB962C8B-B14F-4D97-AF65-F5344CB8AC3E}">
        <p14:creationId xmlns:p14="http://schemas.microsoft.com/office/powerpoint/2010/main" val="4166317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pdf"/></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8.pd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0.pd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1.pdf"/></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2.pdf"/></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3.pdf"/></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4.pd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5.pd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6.pd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37.pdf"/></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A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kans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Alaotsikko 2"/>
          <p:cNvSpPr>
            <a:spLocks noGrp="1"/>
          </p:cNvSpPr>
          <p:nvPr>
            <p:ph type="subTitle" idx="1"/>
          </p:nvPr>
        </p:nvSpPr>
        <p:spPr>
          <a:xfrm>
            <a:off x="1326904"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2772000" y="4138846"/>
            <a:ext cx="36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3852000" y="4426838"/>
            <a:ext cx="1440000" cy="252000"/>
          </a:xfrm>
        </p:spPr>
        <p:txBody>
          <a:bodyPr/>
          <a:lstStyle>
            <a:lvl1pPr algn="ctr">
              <a:defRPr>
                <a:solidFill>
                  <a:schemeClr val="tx1"/>
                </a:solidFill>
              </a:defRPr>
            </a:lvl1pPr>
          </a:lstStyle>
          <a:p>
            <a:fld id="{9F3CA18B-9E35-4533-979C-C6E5EEC99A99}" type="datetime1">
              <a:rPr lang="fi-FI" smtClean="0"/>
              <a:pPr/>
              <a:t>15.3.2023</a:t>
            </a:fld>
            <a:endParaRPr lang="fi-FI"/>
          </a:p>
        </p:txBody>
      </p:sp>
      <p:sp>
        <p:nvSpPr>
          <p:cNvPr id="10"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a:t>logo</a:t>
            </a:r>
          </a:p>
        </p:txBody>
      </p:sp>
      <p:sp>
        <p:nvSpPr>
          <p:cNvPr id="12"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a:t>logo</a:t>
            </a:r>
          </a:p>
        </p:txBody>
      </p:sp>
      <p:sp>
        <p:nvSpPr>
          <p:cNvPr id="13"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a:t>logo</a:t>
            </a:r>
          </a:p>
        </p:txBody>
      </p:sp>
      <p:pic>
        <p:nvPicPr>
          <p:cNvPr id="14"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6" name="Picture 5"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8_Tekstidia: tyhjä">
    <p:bg>
      <p:bgRef idx="1001">
        <a:schemeClr val="bg1"/>
      </p:bgRef>
    </p:bg>
    <p:spTree>
      <p:nvGrpSpPr>
        <p:cNvPr id="1" name=""/>
        <p:cNvGrpSpPr/>
        <p:nvPr/>
      </p:nvGrpSpPr>
      <p:grpSpPr>
        <a:xfrm>
          <a:off x="0" y="0"/>
          <a:ext cx="0" cy="0"/>
          <a:chOff x="0" y="0"/>
          <a:chExt cx="0" cy="0"/>
        </a:xfrm>
      </p:grpSpPr>
      <p:pic>
        <p:nvPicPr>
          <p:cNvPr id="7" name="Kuva 6"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4" name="Dian numeron paikkamerkki 3"/>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3" name="Alatunnisteen paikkamerkki 2"/>
          <p:cNvSpPr>
            <a:spLocks noGrp="1"/>
          </p:cNvSpPr>
          <p:nvPr>
            <p:ph type="ftr" sz="quarter" idx="11"/>
          </p:nvPr>
        </p:nvSpPr>
        <p:spPr/>
        <p:txBody>
          <a:bodyPr/>
          <a:lstStyle>
            <a:lvl1pPr>
              <a:defRPr>
                <a:solidFill>
                  <a:schemeClr val="tx1"/>
                </a:solidFill>
              </a:defRPr>
            </a:lvl1pPr>
          </a:lstStyle>
          <a:p>
            <a:r>
              <a:rPr lang="fi-FI"/>
              <a:t>Etunimi Sukunimi</a:t>
            </a:r>
          </a:p>
        </p:txBody>
      </p:sp>
      <p:sp>
        <p:nvSpPr>
          <p:cNvPr id="2" name="Päivämäärän paikkamerkki 1"/>
          <p:cNvSpPr>
            <a:spLocks noGrp="1"/>
          </p:cNvSpPr>
          <p:nvPr>
            <p:ph type="dt" sz="half" idx="10"/>
          </p:nvPr>
        </p:nvSpPr>
        <p:spPr/>
        <p:txBody>
          <a:bodyPr/>
          <a:lstStyle>
            <a:lvl1pPr>
              <a:defRPr>
                <a:solidFill>
                  <a:schemeClr val="tx1"/>
                </a:solidFill>
              </a:defRPr>
            </a:lvl1pPr>
          </a:lstStyle>
          <a:p>
            <a:fld id="{7356B9E0-AE4D-47F9-9DDE-55B177305E0F}" type="datetime1">
              <a:rPr lang="fi-FI" smtClean="0"/>
              <a:pPr/>
              <a:t>15.3.2023</a:t>
            </a:fld>
            <a:endParaRPr lang="fi-FI"/>
          </a:p>
        </p:txBody>
      </p:sp>
      <p:pic>
        <p:nvPicPr>
          <p:cNvPr id="8"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28808-26D1-4F4B-96F4-F3082078DD61}"/>
              </a:ext>
            </a:extLst>
          </p:cNvPr>
          <p:cNvSpPr>
            <a:spLocks noGrp="1"/>
          </p:cNvSpPr>
          <p:nvPr>
            <p:ph type="ctrTitle"/>
          </p:nvPr>
        </p:nvSpPr>
        <p:spPr>
          <a:xfrm>
            <a:off x="942756" y="1122363"/>
            <a:ext cx="6612474" cy="3571557"/>
          </a:xfrm>
        </p:spPr>
        <p:txBody>
          <a:bodyPr anchor="b">
            <a:normAutofit/>
          </a:bodyPr>
          <a:lstStyle>
            <a:lvl1pPr algn="l">
              <a:defRPr sz="405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2E0C639-B0CD-4365-98A9-C1E5FF6CF450}"/>
              </a:ext>
            </a:extLst>
          </p:cNvPr>
          <p:cNvSpPr>
            <a:spLocks noGrp="1"/>
          </p:cNvSpPr>
          <p:nvPr>
            <p:ph type="subTitle" idx="1"/>
          </p:nvPr>
        </p:nvSpPr>
        <p:spPr>
          <a:xfrm>
            <a:off x="942756" y="5521961"/>
            <a:ext cx="6612474" cy="944879"/>
          </a:xfrm>
        </p:spPr>
        <p:txBody>
          <a:bodyPr anchor="ct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6780C52-E6BB-4B27-B5D8-2D33B2497C56}"/>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5" name="Footer Placeholder 4">
            <a:extLst>
              <a:ext uri="{FF2B5EF4-FFF2-40B4-BE49-F238E27FC236}">
                <a16:creationId xmlns:a16="http://schemas.microsoft.com/office/drawing/2014/main" id="{AF77C649-4A0C-4EF2-8FC1-2BCF0BF95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0E03F2-D0FE-49BB-8AEC-E99C4DB2D67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16" name="Straight Connector 15">
            <a:extLst>
              <a:ext uri="{FF2B5EF4-FFF2-40B4-BE49-F238E27FC236}">
                <a16:creationId xmlns:a16="http://schemas.microsoft.com/office/drawing/2014/main" id="{24A7CC8F-56A6-423D-B67A-8BA89D3EC911}"/>
              </a:ext>
            </a:extLst>
          </p:cNvPr>
          <p:cNvCxnSpPr>
            <a:cxnSpLocks/>
          </p:cNvCxnSpPr>
          <p:nvPr/>
        </p:nvCxnSpPr>
        <p:spPr>
          <a:xfrm flipH="1">
            <a:off x="3" y="5143500"/>
            <a:ext cx="9143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992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05B5E-C545-4763-BA47-4C2C0FCA514D}"/>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FA263F8-8E34-4910-BF7A-F1C5A99689D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E74E5-D20D-4AB7-8D98-F336CE0ECCBE}"/>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5" name="Footer Placeholder 4">
            <a:extLst>
              <a:ext uri="{FF2B5EF4-FFF2-40B4-BE49-F238E27FC236}">
                <a16:creationId xmlns:a16="http://schemas.microsoft.com/office/drawing/2014/main" id="{C79D23AA-8F22-4B09-8FAA-CD16E5D66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E8A028-A0C8-45E7-915E-B83FF59C9F1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219645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9F01F-198D-4AAD-B4FB-AD3B44981ADD}"/>
              </a:ext>
            </a:extLst>
          </p:cNvPr>
          <p:cNvSpPr>
            <a:spLocks noGrp="1"/>
          </p:cNvSpPr>
          <p:nvPr>
            <p:ph type="title"/>
          </p:nvPr>
        </p:nvSpPr>
        <p:spPr>
          <a:xfrm>
            <a:off x="628650" y="838200"/>
            <a:ext cx="7078980" cy="4114800"/>
          </a:xfrm>
        </p:spPr>
        <p:txBody>
          <a:bodyPr anchor="t">
            <a:normAutofit/>
          </a:bodyPr>
          <a:lstStyle>
            <a:lvl1pPr>
              <a:defRPr sz="49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0BCC2B-311B-4FB6-B3A5-26F68055AE38}"/>
              </a:ext>
            </a:extLst>
          </p:cNvPr>
          <p:cNvSpPr>
            <a:spLocks noGrp="1"/>
          </p:cNvSpPr>
          <p:nvPr>
            <p:ph type="body" idx="1"/>
          </p:nvPr>
        </p:nvSpPr>
        <p:spPr>
          <a:xfrm>
            <a:off x="628650" y="5217160"/>
            <a:ext cx="7078980" cy="802640"/>
          </a:xfrm>
        </p:spPr>
        <p:txBody>
          <a:bodyPr anchor="b">
            <a:normAutofit/>
          </a:bodyPr>
          <a:lstStyle>
            <a:lvl1pPr marL="0" indent="0">
              <a:buNone/>
              <a:defRPr sz="15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9CB73D-2D6B-4FA6-89A4-DCC89F80E0F1}"/>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5" name="Footer Placeholder 4">
            <a:extLst>
              <a:ext uri="{FF2B5EF4-FFF2-40B4-BE49-F238E27FC236}">
                <a16:creationId xmlns:a16="http://schemas.microsoft.com/office/drawing/2014/main" id="{B6A0C188-FF43-44C1-A005-679168D5F0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CD1188-DA27-47B2-8176-31193EEC4C28}"/>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7429722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5A25-7E99-42A8-8D6D-648EFE203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0501DC-62B7-42BD-A941-D34E92719C32}"/>
              </a:ext>
            </a:extLst>
          </p:cNvPr>
          <p:cNvSpPr>
            <a:spLocks noGrp="1"/>
          </p:cNvSpPr>
          <p:nvPr>
            <p:ph sz="half" idx="1"/>
          </p:nvPr>
        </p:nvSpPr>
        <p:spPr>
          <a:xfrm>
            <a:off x="628650" y="2011680"/>
            <a:ext cx="38862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3765C5C1-4FD4-4958-99A0-BDADECA336BD}"/>
              </a:ext>
            </a:extLst>
          </p:cNvPr>
          <p:cNvSpPr>
            <a:spLocks noGrp="1"/>
          </p:cNvSpPr>
          <p:nvPr>
            <p:ph sz="half" idx="2"/>
          </p:nvPr>
        </p:nvSpPr>
        <p:spPr>
          <a:xfrm>
            <a:off x="4629150" y="2011680"/>
            <a:ext cx="3886200" cy="41652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1B234-5D54-44E5-B41D-B205AAF50305}"/>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6" name="Footer Placeholder 5">
            <a:extLst>
              <a:ext uri="{FF2B5EF4-FFF2-40B4-BE49-F238E27FC236}">
                <a16:creationId xmlns:a16="http://schemas.microsoft.com/office/drawing/2014/main" id="{0E67BCDB-6B96-45D6-B5E9-823A96EBD9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239C5F-F16F-4AFD-98D1-FA3BB96AF2C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730040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44C1F-0040-4BBF-81A6-FD2E30637B0C}"/>
              </a:ext>
            </a:extLst>
          </p:cNvPr>
          <p:cNvSpPr>
            <a:spLocks noGrp="1"/>
          </p:cNvSpPr>
          <p:nvPr>
            <p:ph type="title"/>
          </p:nvPr>
        </p:nvSpPr>
        <p:spPr>
          <a:xfrm>
            <a:off x="629841" y="379780"/>
            <a:ext cx="78867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E2894A7-1DA1-44C1-8ED0-716279430690}"/>
              </a:ext>
            </a:extLst>
          </p:cNvPr>
          <p:cNvSpPr>
            <a:spLocks noGrp="1"/>
          </p:cNvSpPr>
          <p:nvPr>
            <p:ph type="body" idx="1"/>
          </p:nvPr>
        </p:nvSpPr>
        <p:spPr>
          <a:xfrm>
            <a:off x="629842" y="1824035"/>
            <a:ext cx="3747849" cy="681040"/>
          </a:xfrm>
        </p:spPr>
        <p:txBody>
          <a:bodyPr anchor="b"/>
          <a:lstStyle>
            <a:lvl1pPr marL="0" indent="0">
              <a:buNone/>
              <a:defRPr sz="1800" b="1" i="0"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09AB945-31E2-4B60-9076-CBB8F8594949}"/>
              </a:ext>
            </a:extLst>
          </p:cNvPr>
          <p:cNvSpPr>
            <a:spLocks noGrp="1"/>
          </p:cNvSpPr>
          <p:nvPr>
            <p:ph sz="half" idx="2"/>
          </p:nvPr>
        </p:nvSpPr>
        <p:spPr>
          <a:xfrm>
            <a:off x="629842" y="2505075"/>
            <a:ext cx="374784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771B3EA-2E84-4B8B-A104-81BD577424AD}"/>
              </a:ext>
            </a:extLst>
          </p:cNvPr>
          <p:cNvSpPr>
            <a:spLocks noGrp="1"/>
          </p:cNvSpPr>
          <p:nvPr>
            <p:ph type="body" sz="quarter" idx="3"/>
          </p:nvPr>
        </p:nvSpPr>
        <p:spPr>
          <a:xfrm>
            <a:off x="4766310" y="1824035"/>
            <a:ext cx="3750231" cy="681040"/>
          </a:xfrm>
        </p:spPr>
        <p:txBody>
          <a:bodyPr anchor="b"/>
          <a:lstStyle>
            <a:lvl1pPr marL="0" indent="0">
              <a:buNone/>
              <a:defRPr sz="1800" b="1" i="0" cap="none"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8511AB8-302C-476E-B80A-AA739911E304}"/>
              </a:ext>
            </a:extLst>
          </p:cNvPr>
          <p:cNvSpPr>
            <a:spLocks noGrp="1"/>
          </p:cNvSpPr>
          <p:nvPr>
            <p:ph sz="quarter" idx="4"/>
          </p:nvPr>
        </p:nvSpPr>
        <p:spPr>
          <a:xfrm>
            <a:off x="4766310" y="2505075"/>
            <a:ext cx="375023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B47C29-FE34-4E6E-9921-78C54673AAD9}"/>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8" name="Footer Placeholder 7">
            <a:extLst>
              <a:ext uri="{FF2B5EF4-FFF2-40B4-BE49-F238E27FC236}">
                <a16:creationId xmlns:a16="http://schemas.microsoft.com/office/drawing/2014/main" id="{3CF6B420-A9CE-4BB6-A653-5C3ABC7D6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21DF8FE-1179-4798-B16D-AF1DFA266D4D}"/>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2561147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6F1A-0A68-4048-808F-CD7A9F3B0846}"/>
              </a:ext>
            </a:extLst>
          </p:cNvPr>
          <p:cNvSpPr>
            <a:spLocks noGrp="1"/>
          </p:cNvSpPr>
          <p:nvPr>
            <p:ph type="title"/>
          </p:nvPr>
        </p:nvSpPr>
        <p:spPr>
          <a:xfrm>
            <a:off x="628650" y="999593"/>
            <a:ext cx="7886700" cy="1573223"/>
          </a:xfrm>
        </p:spPr>
        <p:txBody>
          <a:bodyPr anchor="t"/>
          <a:lstStyle/>
          <a:p>
            <a:r>
              <a:rPr lang="en-US"/>
              <a:t>Click to edit Master title style</a:t>
            </a:r>
            <a:endParaRPr lang="en-US" dirty="0"/>
          </a:p>
        </p:txBody>
      </p:sp>
      <p:sp>
        <p:nvSpPr>
          <p:cNvPr id="3" name="Date Placeholder 2">
            <a:extLst>
              <a:ext uri="{FF2B5EF4-FFF2-40B4-BE49-F238E27FC236}">
                <a16:creationId xmlns:a16="http://schemas.microsoft.com/office/drawing/2014/main" id="{28ACB3E6-5365-48F5-8D2A-0B002BA357E3}"/>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4" name="Footer Placeholder 3">
            <a:extLst>
              <a:ext uri="{FF2B5EF4-FFF2-40B4-BE49-F238E27FC236}">
                <a16:creationId xmlns:a16="http://schemas.microsoft.com/office/drawing/2014/main" id="{FF7D8EE9-4D97-4B2F-8D38-41CB9EE77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2C5952-0A27-4FAB-A3FD-12003787676B}"/>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400897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D08427-909D-4679-9192-BC99557A7D06}"/>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3" name="Footer Placeholder 2">
            <a:extLst>
              <a:ext uri="{FF2B5EF4-FFF2-40B4-BE49-F238E27FC236}">
                <a16:creationId xmlns:a16="http://schemas.microsoft.com/office/drawing/2014/main" id="{508E39A6-1E09-42B5-85B4-7E8B5AB2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938940-01DD-4C97-8649-E01C3B0EDF7C}"/>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1220817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93B3D-D568-40B4-A73A-1C8EA9ABB098}"/>
              </a:ext>
            </a:extLst>
          </p:cNvPr>
          <p:cNvSpPr>
            <a:spLocks noGrp="1"/>
          </p:cNvSpPr>
          <p:nvPr>
            <p:ph type="title"/>
          </p:nvPr>
        </p:nvSpPr>
        <p:spPr>
          <a:xfrm>
            <a:off x="629842" y="457200"/>
            <a:ext cx="2768864" cy="1701800"/>
          </a:xfrm>
        </p:spPr>
        <p:txBody>
          <a:bodyPr anchor="b"/>
          <a:lstStyle>
            <a:lvl1pPr>
              <a:defRPr sz="2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D586EB3-917A-43B7-85BB-D00B5D2F07E4}"/>
              </a:ext>
            </a:extLst>
          </p:cNvPr>
          <p:cNvSpPr>
            <a:spLocks noGrp="1"/>
          </p:cNvSpPr>
          <p:nvPr>
            <p:ph idx="1"/>
          </p:nvPr>
        </p:nvSpPr>
        <p:spPr>
          <a:xfrm>
            <a:off x="4136099" y="987426"/>
            <a:ext cx="4380442" cy="503237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7AC029-3BC1-4637-A7F9-BC786DC26A38}"/>
              </a:ext>
            </a:extLst>
          </p:cNvPr>
          <p:cNvSpPr>
            <a:spLocks noGrp="1"/>
          </p:cNvSpPr>
          <p:nvPr>
            <p:ph type="body" sz="half" idx="2"/>
          </p:nvPr>
        </p:nvSpPr>
        <p:spPr>
          <a:xfrm>
            <a:off x="629842" y="2372360"/>
            <a:ext cx="2768863" cy="349662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190B948-89C5-4AC5-B7A0-17136F5C5A6A}"/>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6" name="Footer Placeholder 5">
            <a:extLst>
              <a:ext uri="{FF2B5EF4-FFF2-40B4-BE49-F238E27FC236}">
                <a16:creationId xmlns:a16="http://schemas.microsoft.com/office/drawing/2014/main" id="{F3A6C8C5-652F-46CB-BD26-E262B057FA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B50CB-E91F-4B71-81F0-800F2B51A34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8B69B885-FDB8-4C62-A285-A0CDC49A6B0C}"/>
              </a:ext>
            </a:extLst>
          </p:cNvPr>
          <p:cNvCxnSpPr>
            <a:cxnSpLocks/>
          </p:cNvCxnSpPr>
          <p:nvPr/>
        </p:nvCxnSpPr>
        <p:spPr>
          <a:xfrm>
            <a:off x="37674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29613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F941E-6445-4840-81AE-104EF7A4F7E9}"/>
              </a:ext>
            </a:extLst>
          </p:cNvPr>
          <p:cNvSpPr>
            <a:spLocks noGrp="1"/>
          </p:cNvSpPr>
          <p:nvPr>
            <p:ph type="title"/>
          </p:nvPr>
        </p:nvSpPr>
        <p:spPr>
          <a:xfrm>
            <a:off x="629842" y="457200"/>
            <a:ext cx="2772489" cy="1701800"/>
          </a:xfrm>
        </p:spPr>
        <p:txBody>
          <a:bodyPr anchor="b"/>
          <a:lstStyle>
            <a:lvl1pPr>
              <a:defRPr sz="2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3F8B866-E32B-4AE7-AEF3-6974AE3288F3}"/>
              </a:ext>
            </a:extLst>
          </p:cNvPr>
          <p:cNvSpPr>
            <a:spLocks noGrp="1"/>
          </p:cNvSpPr>
          <p:nvPr>
            <p:ph type="pic" idx="1"/>
          </p:nvPr>
        </p:nvSpPr>
        <p:spPr>
          <a:xfrm>
            <a:off x="4339590" y="838201"/>
            <a:ext cx="4202429" cy="518159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DE2ABB7A-E157-499A-B224-C2313181F569}"/>
              </a:ext>
            </a:extLst>
          </p:cNvPr>
          <p:cNvSpPr>
            <a:spLocks noGrp="1"/>
          </p:cNvSpPr>
          <p:nvPr>
            <p:ph type="body" sz="half" idx="2"/>
          </p:nvPr>
        </p:nvSpPr>
        <p:spPr>
          <a:xfrm>
            <a:off x="629842" y="2367280"/>
            <a:ext cx="2772489" cy="350170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DC77283-E2B8-405E-BB6E-9F121140E506}"/>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6" name="Footer Placeholder 5">
            <a:extLst>
              <a:ext uri="{FF2B5EF4-FFF2-40B4-BE49-F238E27FC236}">
                <a16:creationId xmlns:a16="http://schemas.microsoft.com/office/drawing/2014/main" id="{F9F21F05-EB94-417F-B19B-96FF3D9EC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7C3C7-B6DB-4064-8E66-9FB770C888ED}"/>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8" name="Straight Connector 7">
            <a:extLst>
              <a:ext uri="{FF2B5EF4-FFF2-40B4-BE49-F238E27FC236}">
                <a16:creationId xmlns:a16="http://schemas.microsoft.com/office/drawing/2014/main" id="{51E233FA-220A-423F-907E-5F81526A28A0}"/>
              </a:ext>
            </a:extLst>
          </p:cNvPr>
          <p:cNvCxnSpPr>
            <a:cxnSpLocks/>
          </p:cNvCxnSpPr>
          <p:nvPr/>
        </p:nvCxnSpPr>
        <p:spPr>
          <a:xfrm>
            <a:off x="3767402"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205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B_Otsikkodia">
    <p:bg>
      <p:bgPr>
        <a:solidFill>
          <a:schemeClr val="accent1"/>
        </a:solidFill>
        <a:effectLst/>
      </p:bgPr>
    </p:bg>
    <p:spTree>
      <p:nvGrpSpPr>
        <p:cNvPr id="1" name=""/>
        <p:cNvGrpSpPr/>
        <p:nvPr/>
      </p:nvGrpSpPr>
      <p:grpSpPr>
        <a:xfrm>
          <a:off x="0" y="0"/>
          <a:ext cx="0" cy="0"/>
          <a:chOff x="0" y="0"/>
          <a:chExt cx="0" cy="0"/>
        </a:xfrm>
      </p:grpSpPr>
      <p:pic>
        <p:nvPicPr>
          <p:cNvPr id="11" name="Kuva 10"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685800" y="1441651"/>
            <a:ext cx="7772400" cy="1470025"/>
          </a:xfrm>
        </p:spPr>
        <p:txBody>
          <a:bodyPr anchor="b" anchorCtr="0"/>
          <a:lstStyle>
            <a:lvl1pPr algn="ctr">
              <a:defRPr>
                <a:solidFill>
                  <a:schemeClr val="tx1"/>
                </a:solidFill>
              </a:defRPr>
            </a:lvl1pPr>
          </a:lstStyle>
          <a:p>
            <a:r>
              <a:rPr lang="fi-FI"/>
              <a:t>Muokkaa </a:t>
            </a:r>
            <a:r>
              <a:rPr lang="fi-FI" err="1"/>
              <a:t>perustyyl</a:t>
            </a:r>
            <a:r>
              <a:rPr lang="fi-FI"/>
              <a:t>. </a:t>
            </a:r>
            <a:r>
              <a:rPr lang="fi-FI" err="1"/>
              <a:t>napsautt</a:t>
            </a:r>
            <a:r>
              <a:rPr lang="fi-FI"/>
              <a:t>.</a:t>
            </a:r>
          </a:p>
        </p:txBody>
      </p:sp>
      <p:sp>
        <p:nvSpPr>
          <p:cNvPr id="12" name="Alaotsikko 2"/>
          <p:cNvSpPr>
            <a:spLocks noGrp="1"/>
          </p:cNvSpPr>
          <p:nvPr>
            <p:ph type="subTitle" idx="1"/>
          </p:nvPr>
        </p:nvSpPr>
        <p:spPr>
          <a:xfrm>
            <a:off x="1322086" y="3060000"/>
            <a:ext cx="6480000" cy="900000"/>
          </a:xfrm>
        </p:spPr>
        <p:txBody>
          <a:bodyPr/>
          <a:lstStyle>
            <a:lvl1pPr marL="0" indent="0" algn="ctr">
              <a:buNone/>
              <a:defRPr sz="20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a:t>
            </a:r>
            <a:r>
              <a:rPr lang="fi-FI" err="1"/>
              <a:t>napsautt</a:t>
            </a:r>
            <a:r>
              <a:rPr lang="fi-FI"/>
              <a:t>.</a:t>
            </a:r>
          </a:p>
        </p:txBody>
      </p:sp>
      <p:sp>
        <p:nvSpPr>
          <p:cNvPr id="5" name="Alatunnisteen paikkamerkki 4"/>
          <p:cNvSpPr>
            <a:spLocks noGrp="1"/>
          </p:cNvSpPr>
          <p:nvPr>
            <p:ph type="ftr" sz="quarter" idx="11"/>
          </p:nvPr>
        </p:nvSpPr>
        <p:spPr>
          <a:xfrm>
            <a:off x="2772000" y="4140000"/>
            <a:ext cx="3600000" cy="252000"/>
          </a:xfrm>
        </p:spPr>
        <p:txBody>
          <a:bodyPr lIns="0"/>
          <a:lstStyle>
            <a:lvl1pPr algn="ctr">
              <a:defRPr>
                <a:solidFill>
                  <a:schemeClr val="tx1"/>
                </a:solidFill>
              </a:defRPr>
            </a:lvl1pPr>
          </a:lstStyle>
          <a:p>
            <a:r>
              <a:rPr lang="fi-FI"/>
              <a:t>Etunimi Sukunimi</a:t>
            </a:r>
          </a:p>
        </p:txBody>
      </p:sp>
      <p:sp>
        <p:nvSpPr>
          <p:cNvPr id="4" name="Päivämäärän paikkamerkki 3"/>
          <p:cNvSpPr>
            <a:spLocks noGrp="1"/>
          </p:cNvSpPr>
          <p:nvPr>
            <p:ph type="dt" sz="half" idx="10"/>
          </p:nvPr>
        </p:nvSpPr>
        <p:spPr>
          <a:xfrm>
            <a:off x="3852000" y="4428000"/>
            <a:ext cx="1440000" cy="252000"/>
          </a:xfrm>
        </p:spPr>
        <p:txBody>
          <a:bodyPr/>
          <a:lstStyle>
            <a:lvl1pPr algn="ctr">
              <a:defRPr>
                <a:solidFill>
                  <a:schemeClr val="tx1"/>
                </a:solidFill>
              </a:defRPr>
            </a:lvl1pPr>
          </a:lstStyle>
          <a:p>
            <a:fld id="{9F3CA18B-9E35-4533-979C-C6E5EEC99A99}" type="datetime1">
              <a:rPr lang="fi-FI" smtClean="0"/>
              <a:pPr/>
              <a:t>15.3.2023</a:t>
            </a:fld>
            <a:endParaRPr lang="fi-FI"/>
          </a:p>
        </p:txBody>
      </p:sp>
      <p:sp>
        <p:nvSpPr>
          <p:cNvPr id="19" name="Kuvan paikkamerkki 18"/>
          <p:cNvSpPr>
            <a:spLocks noGrp="1"/>
          </p:cNvSpPr>
          <p:nvPr>
            <p:ph type="pic" sz="quarter" idx="12" hasCustomPrompt="1"/>
          </p:nvPr>
        </p:nvSpPr>
        <p:spPr>
          <a:xfrm>
            <a:off x="360000" y="5796000"/>
            <a:ext cx="1440000" cy="719137"/>
          </a:xfrm>
        </p:spPr>
        <p:txBody>
          <a:bodyPr/>
          <a:lstStyle>
            <a:lvl1pPr>
              <a:defRPr sz="1400">
                <a:solidFill>
                  <a:schemeClr val="tx1"/>
                </a:solidFill>
              </a:defRPr>
            </a:lvl1pPr>
          </a:lstStyle>
          <a:p>
            <a:r>
              <a:rPr lang="fi-FI"/>
              <a:t>logo</a:t>
            </a:r>
          </a:p>
        </p:txBody>
      </p:sp>
      <p:sp>
        <p:nvSpPr>
          <p:cNvPr id="20" name="Kuvan paikkamerkki 18"/>
          <p:cNvSpPr>
            <a:spLocks noGrp="1"/>
          </p:cNvSpPr>
          <p:nvPr>
            <p:ph type="pic" sz="quarter" idx="13" hasCustomPrompt="1"/>
          </p:nvPr>
        </p:nvSpPr>
        <p:spPr>
          <a:xfrm>
            <a:off x="2031332" y="5794990"/>
            <a:ext cx="1440000" cy="719137"/>
          </a:xfrm>
        </p:spPr>
        <p:txBody>
          <a:bodyPr/>
          <a:lstStyle>
            <a:lvl1pPr>
              <a:defRPr sz="1400">
                <a:solidFill>
                  <a:schemeClr val="tx1"/>
                </a:solidFill>
              </a:defRPr>
            </a:lvl1pPr>
          </a:lstStyle>
          <a:p>
            <a:r>
              <a:rPr lang="fi-FI"/>
              <a:t>logo</a:t>
            </a:r>
          </a:p>
        </p:txBody>
      </p:sp>
      <p:sp>
        <p:nvSpPr>
          <p:cNvPr id="21" name="Kuvan paikkamerkki 18"/>
          <p:cNvSpPr>
            <a:spLocks noGrp="1"/>
          </p:cNvSpPr>
          <p:nvPr>
            <p:ph type="pic" sz="quarter" idx="14" hasCustomPrompt="1"/>
          </p:nvPr>
        </p:nvSpPr>
        <p:spPr>
          <a:xfrm>
            <a:off x="3697880" y="5794990"/>
            <a:ext cx="1440000" cy="719137"/>
          </a:xfrm>
        </p:spPr>
        <p:txBody>
          <a:bodyPr/>
          <a:lstStyle>
            <a:lvl1pPr>
              <a:defRPr sz="1400">
                <a:solidFill>
                  <a:schemeClr val="tx1"/>
                </a:solidFill>
              </a:defRPr>
            </a:lvl1pPr>
          </a:lstStyle>
          <a:p>
            <a:r>
              <a:rPr lang="fi-FI"/>
              <a:t>logo</a:t>
            </a:r>
          </a:p>
        </p:txBody>
      </p:sp>
      <p:pic>
        <p:nvPicPr>
          <p:cNvPr id="13"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5" name="Picture 14"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F56D52-667C-4E67-9038-A0BDFD8CCD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A3E72AC-0272-475A-BD25-2AB7AC1DEF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CFBFF2-9ECB-4CDD-87FA-9DD1F87BFDE9}"/>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5" name="Footer Placeholder 4">
            <a:extLst>
              <a:ext uri="{FF2B5EF4-FFF2-40B4-BE49-F238E27FC236}">
                <a16:creationId xmlns:a16="http://schemas.microsoft.com/office/drawing/2014/main" id="{40AC12B3-DAF5-4BA7-A3A6-D0284716D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F171AE-4A11-4035-A072-9AC4053FFA85}"/>
              </a:ext>
            </a:extLst>
          </p:cNvPr>
          <p:cNvSpPr>
            <a:spLocks noGrp="1"/>
          </p:cNvSpPr>
          <p:nvPr>
            <p:ph type="sldNum" sz="quarter" idx="12"/>
          </p:nvPr>
        </p:nvSpPr>
        <p:spPr/>
        <p:txBody>
          <a:bodyPr/>
          <a:lstStyle/>
          <a:p>
            <a:fld id="{3109D357-8067-4A1F-97B2-93C5160B78D9}" type="slidenum">
              <a:rPr lang="en-US" smtClean="0"/>
              <a:t>‹#›</a:t>
            </a:fld>
            <a:endParaRPr lang="en-US"/>
          </a:p>
        </p:txBody>
      </p:sp>
    </p:spTree>
    <p:extLst>
      <p:ext uri="{BB962C8B-B14F-4D97-AF65-F5344CB8AC3E}">
        <p14:creationId xmlns:p14="http://schemas.microsoft.com/office/powerpoint/2010/main" val="3495559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A52E95-2F50-48D3-B00E-4C259644E72E}"/>
              </a:ext>
            </a:extLst>
          </p:cNvPr>
          <p:cNvSpPr>
            <a:spLocks noGrp="1"/>
          </p:cNvSpPr>
          <p:nvPr>
            <p:ph type="title" orient="vert"/>
          </p:nvPr>
        </p:nvSpPr>
        <p:spPr>
          <a:xfrm>
            <a:off x="6787630" y="838199"/>
            <a:ext cx="1727720" cy="5338763"/>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2617C9B-4E02-49C8-B6DF-65ED3C990343}"/>
              </a:ext>
            </a:extLst>
          </p:cNvPr>
          <p:cNvSpPr>
            <a:spLocks noGrp="1"/>
          </p:cNvSpPr>
          <p:nvPr>
            <p:ph type="body" orient="vert" idx="1"/>
          </p:nvPr>
        </p:nvSpPr>
        <p:spPr>
          <a:xfrm>
            <a:off x="628650" y="838199"/>
            <a:ext cx="5800725" cy="5338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CA10C-AC31-4D80-B78F-08E48CDCB7F2}"/>
              </a:ext>
            </a:extLst>
          </p:cNvPr>
          <p:cNvSpPr>
            <a:spLocks noGrp="1"/>
          </p:cNvSpPr>
          <p:nvPr>
            <p:ph type="dt" sz="half" idx="10"/>
          </p:nvPr>
        </p:nvSpPr>
        <p:spPr/>
        <p:txBody>
          <a:bodyPr/>
          <a:lstStyle/>
          <a:p>
            <a:fld id="{F6CCBF3A-D7FB-4B97-8FD5-6FFB20CB1E84}" type="datetimeFigureOut">
              <a:rPr lang="en-US" smtClean="0"/>
              <a:t>3/15/2023</a:t>
            </a:fld>
            <a:endParaRPr lang="en-US"/>
          </a:p>
        </p:txBody>
      </p:sp>
      <p:sp>
        <p:nvSpPr>
          <p:cNvPr id="5" name="Footer Placeholder 4">
            <a:extLst>
              <a:ext uri="{FF2B5EF4-FFF2-40B4-BE49-F238E27FC236}">
                <a16:creationId xmlns:a16="http://schemas.microsoft.com/office/drawing/2014/main" id="{19AAB5B7-F312-4BC9-A5D3-72E065D1B9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C2E489-5442-4698-B6E3-3421A97C2834}"/>
              </a:ext>
            </a:extLst>
          </p:cNvPr>
          <p:cNvSpPr>
            <a:spLocks noGrp="1"/>
          </p:cNvSpPr>
          <p:nvPr>
            <p:ph type="sldNum" sz="quarter" idx="12"/>
          </p:nvPr>
        </p:nvSpPr>
        <p:spPr/>
        <p:txBody>
          <a:bodyPr/>
          <a:lstStyle/>
          <a:p>
            <a:fld id="{3109D357-8067-4A1F-97B2-93C5160B78D9}" type="slidenum">
              <a:rPr lang="en-US" smtClean="0"/>
              <a:t>‹#›</a:t>
            </a:fld>
            <a:endParaRPr lang="en-US"/>
          </a:p>
        </p:txBody>
      </p:sp>
      <p:cxnSp>
        <p:nvCxnSpPr>
          <p:cNvPr id="7" name="Straight Connector 6">
            <a:extLst>
              <a:ext uri="{FF2B5EF4-FFF2-40B4-BE49-F238E27FC236}">
                <a16:creationId xmlns:a16="http://schemas.microsoft.com/office/drawing/2014/main" id="{41F3A7E1-F157-4338-B7F7-9C0A2D60B7FF}"/>
              </a:ext>
            </a:extLst>
          </p:cNvPr>
          <p:cNvCxnSpPr>
            <a:cxnSpLocks/>
          </p:cNvCxnSpPr>
          <p:nvPr/>
        </p:nvCxnSpPr>
        <p:spPr>
          <a:xfrm>
            <a:off x="6608503"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1903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värillinen välidia">
    <p:bg>
      <p:bgPr>
        <a:solidFill>
          <a:schemeClr val="accent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15.3.2023</a:t>
            </a:fld>
            <a:endParaRPr lang="fi-FI"/>
          </a:p>
        </p:txBody>
      </p:sp>
      <p:pic>
        <p:nvPicPr>
          <p:cNvPr id="11" name="Kuva 8" descr="VipuvoimaaEU_2014_2020_rgb-01.png"/>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0" name="Picture 9" descr="EU_EAKR_ESR_FI_vertical_20mm_rgb.png"/>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A_kuvadia: tumma kuva">
    <p:bg>
      <p:bgPr>
        <a:solidFill>
          <a:schemeClr val="tx1"/>
        </a:solidFill>
        <a:effectLst/>
      </p:bgPr>
    </p:bg>
    <p:spTree>
      <p:nvGrpSpPr>
        <p:cNvPr id="1" name=""/>
        <p:cNvGrpSpPr/>
        <p:nvPr/>
      </p:nvGrpSpPr>
      <p:grpSpPr>
        <a:xfrm>
          <a:off x="0" y="0"/>
          <a:ext cx="0" cy="0"/>
          <a:chOff x="0" y="0"/>
          <a:chExt cx="0" cy="0"/>
        </a:xfrm>
      </p:grpSpPr>
      <p:pic>
        <p:nvPicPr>
          <p:cNvPr id="9" name="Kuva 8" descr="TEM_RR_PPT-taustat_RGB_valk_kehys_j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15.3.2023</a:t>
            </a:fld>
            <a:endParaRPr lang="fi-FI"/>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B_kuvadia: vaalea kuva">
    <p:bg>
      <p:bgPr>
        <a:solidFill>
          <a:schemeClr val="tx1"/>
        </a:solidFill>
        <a:effectLst/>
      </p:bgPr>
    </p:bg>
    <p:spTree>
      <p:nvGrpSpPr>
        <p:cNvPr id="1" name=""/>
        <p:cNvGrpSpPr/>
        <p:nvPr/>
      </p:nvGrpSpPr>
      <p:grpSpPr>
        <a:xfrm>
          <a:off x="0" y="0"/>
          <a:ext cx="0" cy="0"/>
          <a:chOff x="0" y="0"/>
          <a:chExt cx="0" cy="0"/>
        </a:xfrm>
      </p:grpSpPr>
      <p:pic>
        <p:nvPicPr>
          <p:cNvPr id="10" name="Kuva 9" descr="TEM_RR_PPT-taustat_RGB_valk_kehys_tumma_teksti-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ctrTitle"/>
          </p:nvPr>
        </p:nvSpPr>
        <p:spPr>
          <a:xfrm>
            <a:off x="5640094" y="616414"/>
            <a:ext cx="2950096" cy="1470025"/>
          </a:xfrm>
        </p:spPr>
        <p:txBody>
          <a:bodyPr wrap="square" anchor="t" anchorCtr="0"/>
          <a:lstStyle>
            <a:lvl1pPr algn="r">
              <a:defRPr>
                <a:solidFill>
                  <a:schemeClr val="bg1"/>
                </a:solidFill>
              </a:defRPr>
            </a:lvl1pPr>
          </a:lstStyle>
          <a:p>
            <a:r>
              <a:rPr lang="fi-FI"/>
              <a:t>Muokkaa </a:t>
            </a:r>
            <a:r>
              <a:rPr lang="fi-FI" err="1"/>
              <a:t>perustyyl</a:t>
            </a:r>
            <a:r>
              <a:rPr lang="fi-FI"/>
              <a:t>. </a:t>
            </a:r>
            <a:r>
              <a:rPr lang="fi-FI" err="1"/>
              <a:t>napsautt</a:t>
            </a:r>
            <a:r>
              <a:rPr lang="fi-FI"/>
              <a:t>.</a:t>
            </a:r>
          </a:p>
        </p:txBody>
      </p:sp>
      <p:sp>
        <p:nvSpPr>
          <p:cNvPr id="6" name="Dian numeron paikkamerkki 5"/>
          <p:cNvSpPr>
            <a:spLocks noGrp="1"/>
          </p:cNvSpPr>
          <p:nvPr>
            <p:ph type="sldNum" sz="quarter" idx="12"/>
          </p:nvPr>
        </p:nvSpPr>
        <p:spPr/>
        <p:txBody>
          <a:bodyPr/>
          <a:lstStyle>
            <a:lvl1pPr>
              <a:defRPr>
                <a:solidFill>
                  <a:schemeClr val="bg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a:lstStyle>
            <a:lvl1pPr>
              <a:defRPr>
                <a:solidFill>
                  <a:schemeClr val="bg1"/>
                </a:solidFill>
              </a:defRPr>
            </a:lvl1pPr>
          </a:lstStyle>
          <a:p>
            <a:r>
              <a:rPr lang="fi-FI"/>
              <a:t>Etunimi Sukunimi</a:t>
            </a:r>
          </a:p>
        </p:txBody>
      </p:sp>
      <p:sp>
        <p:nvSpPr>
          <p:cNvPr id="4" name="Päivämäärän paikkamerkki 3"/>
          <p:cNvSpPr>
            <a:spLocks noGrp="1"/>
          </p:cNvSpPr>
          <p:nvPr>
            <p:ph type="dt" sz="half" idx="10"/>
          </p:nvPr>
        </p:nvSpPr>
        <p:spPr/>
        <p:txBody>
          <a:bodyPr/>
          <a:lstStyle>
            <a:lvl1pPr>
              <a:defRPr>
                <a:solidFill>
                  <a:schemeClr val="bg1"/>
                </a:solidFill>
              </a:defRPr>
            </a:lvl1pPr>
          </a:lstStyle>
          <a:p>
            <a:fld id="{57A8F801-9BF5-46D1-98A5-513B8005DAC3}" type="datetime1">
              <a:rPr lang="fi-FI" smtClean="0"/>
              <a:pPr/>
              <a:t>15.3.2023</a:t>
            </a:fld>
            <a:endParaRPr lang="fi-FI"/>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ekstidia: yksipalstainen">
    <p:bg>
      <p:bgRef idx="1001">
        <a:schemeClr val="bg1"/>
      </p:bgRef>
    </p:bg>
    <p:spTree>
      <p:nvGrpSpPr>
        <p:cNvPr id="1" name=""/>
        <p:cNvGrpSpPr/>
        <p:nvPr/>
      </p:nvGrpSpPr>
      <p:grpSpPr>
        <a:xfrm>
          <a:off x="0" y="0"/>
          <a:ext cx="0" cy="0"/>
          <a:chOff x="0" y="0"/>
          <a:chExt cx="0" cy="0"/>
        </a:xfrm>
      </p:grpSpPr>
      <p:pic>
        <p:nvPicPr>
          <p:cNvPr id="9" name="Kuva 8"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idx="1"/>
          </p:nvPr>
        </p:nvSpPr>
        <p:spPr>
          <a:xfrm>
            <a:off x="540000" y="1584000"/>
            <a:ext cx="8064000" cy="4140000"/>
          </a:xfrm>
        </p:spPr>
        <p:txBody>
          <a:bodyPr/>
          <a:lstStyle>
            <a:lvl2pPr>
              <a:defRPr/>
            </a:lvl2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12"/>
          </p:nvPr>
        </p:nvSpPr>
        <p:spPr/>
        <p:txBody>
          <a:bodyPr wrap="none" rIns="0"/>
          <a:lstStyle>
            <a:lvl1pPr algn="l">
              <a:defRPr>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11"/>
          </p:nvPr>
        </p:nvSpPr>
        <p:spPr/>
        <p:txBody>
          <a:bodyPr wrap="none" rIns="0"/>
          <a:lstStyle>
            <a:lvl1pPr>
              <a:defRPr>
                <a:solidFill>
                  <a:schemeClr val="tx1"/>
                </a:solidFill>
              </a:defRPr>
            </a:lvl1pPr>
          </a:lstStyle>
          <a:p>
            <a:r>
              <a:rPr lang="fi-FI"/>
              <a:t>Etunimi Sukunimi</a:t>
            </a:r>
          </a:p>
        </p:txBody>
      </p:sp>
      <p:sp>
        <p:nvSpPr>
          <p:cNvPr id="4" name="Päivämäärän paikkamerkki 3"/>
          <p:cNvSpPr>
            <a:spLocks noGrp="1"/>
          </p:cNvSpPr>
          <p:nvPr>
            <p:ph type="dt" sz="half" idx="10"/>
          </p:nvPr>
        </p:nvSpPr>
        <p:spPr/>
        <p:txBody>
          <a:bodyPr wrap="none"/>
          <a:lstStyle>
            <a:lvl1pPr>
              <a:defRPr>
                <a:solidFill>
                  <a:schemeClr val="tx1"/>
                </a:solidFill>
              </a:defRPr>
            </a:lvl1pPr>
          </a:lstStyle>
          <a:p>
            <a:fld id="{E926D19E-78B6-4D02-8772-4056A94F9977}" type="datetime1">
              <a:rPr lang="fi-FI" smtClean="0"/>
              <a:pPr/>
              <a:t>15.3.2023</a:t>
            </a:fld>
            <a:endParaRPr lang="fi-FI"/>
          </a:p>
        </p:txBody>
      </p:sp>
      <p:pic>
        <p:nvPicPr>
          <p:cNvPr id="10"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2" name="Picture 11"/>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5_Tekstidia: kaksipalstainen">
    <p:bg>
      <p:bgRef idx="1001">
        <a:schemeClr val="bg1"/>
      </p:bgRef>
    </p:bg>
    <p:spTree>
      <p:nvGrpSpPr>
        <p:cNvPr id="1" name=""/>
        <p:cNvGrpSpPr/>
        <p:nvPr/>
      </p:nvGrpSpPr>
      <p:grpSpPr>
        <a:xfrm>
          <a:off x="0" y="0"/>
          <a:ext cx="0" cy="0"/>
          <a:chOff x="0" y="0"/>
          <a:chExt cx="0" cy="0"/>
        </a:xfrm>
      </p:grpSpPr>
      <p:pic>
        <p:nvPicPr>
          <p:cNvPr id="10" name="Kuva 9"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Sisällön paikkamerkki 2"/>
          <p:cNvSpPr>
            <a:spLocks noGrp="1"/>
          </p:cNvSpPr>
          <p:nvPr>
            <p:ph sz="half" idx="1"/>
          </p:nvPr>
        </p:nvSpPr>
        <p:spPr>
          <a:xfrm>
            <a:off x="540000" y="1584000"/>
            <a:ext cx="3924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4648200" y="1584000"/>
            <a:ext cx="3960000" cy="4500000"/>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7" name="Dian numeron paikkamerkki 6"/>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6" name="Alatunnisteen paikkamerkki 5"/>
          <p:cNvSpPr>
            <a:spLocks noGrp="1"/>
          </p:cNvSpPr>
          <p:nvPr>
            <p:ph type="ftr" sz="quarter" idx="11"/>
          </p:nvPr>
        </p:nvSpPr>
        <p:spPr/>
        <p:txBody>
          <a:bodyPr/>
          <a:lstStyle>
            <a:lvl1pPr>
              <a:defRPr>
                <a:solidFill>
                  <a:schemeClr val="tx1"/>
                </a:solidFill>
              </a:defRPr>
            </a:lvl1pPr>
          </a:lstStyle>
          <a:p>
            <a:r>
              <a:rPr lang="fi-FI"/>
              <a:t>Etunimi Sukunimi</a:t>
            </a:r>
          </a:p>
        </p:txBody>
      </p:sp>
      <p:sp>
        <p:nvSpPr>
          <p:cNvPr id="5" name="Päivämäärän paikkamerkki 4"/>
          <p:cNvSpPr>
            <a:spLocks noGrp="1"/>
          </p:cNvSpPr>
          <p:nvPr>
            <p:ph type="dt" sz="half" idx="10"/>
          </p:nvPr>
        </p:nvSpPr>
        <p:spPr/>
        <p:txBody>
          <a:bodyPr/>
          <a:lstStyle>
            <a:lvl1pPr>
              <a:defRPr>
                <a:solidFill>
                  <a:schemeClr val="tx1"/>
                </a:solidFill>
              </a:defRPr>
            </a:lvl1pPr>
          </a:lstStyle>
          <a:p>
            <a:fld id="{D00111C6-550F-476F-A8E9-87059F984CC5}" type="datetime1">
              <a:rPr lang="fi-FI" smtClean="0"/>
              <a:pPr/>
              <a:t>15.3.2023</a:t>
            </a:fld>
            <a:endParaRPr lang="fi-FI"/>
          </a:p>
        </p:txBody>
      </p:sp>
      <p:pic>
        <p:nvPicPr>
          <p:cNvPr id="11"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3" name="Picture 12"/>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ekstidia: yksip. väliotsikolla">
    <p:bg>
      <p:bgRef idx="1001">
        <a:schemeClr val="bg1"/>
      </p:bgRef>
    </p:bg>
    <p:spTree>
      <p:nvGrpSpPr>
        <p:cNvPr id="1" name=""/>
        <p:cNvGrpSpPr/>
        <p:nvPr/>
      </p:nvGrpSpPr>
      <p:grpSpPr>
        <a:xfrm>
          <a:off x="0" y="0"/>
          <a:ext cx="0" cy="0"/>
          <a:chOff x="0" y="0"/>
          <a:chExt cx="0" cy="0"/>
        </a:xfrm>
      </p:grpSpPr>
      <p:pic>
        <p:nvPicPr>
          <p:cNvPr id="12" name="Kuva 11"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540000" y="1584000"/>
            <a:ext cx="8064448" cy="360000"/>
          </a:xfrm>
        </p:spPr>
        <p:txBody>
          <a:bodyPr wrap="square"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a:t>
            </a:r>
          </a:p>
        </p:txBody>
      </p:sp>
      <p:sp>
        <p:nvSpPr>
          <p:cNvPr id="4" name="Sisällön paikkamerkki 3"/>
          <p:cNvSpPr>
            <a:spLocks noGrp="1"/>
          </p:cNvSpPr>
          <p:nvPr>
            <p:ph sz="half" idx="2"/>
          </p:nvPr>
        </p:nvSpPr>
        <p:spPr>
          <a:xfrm>
            <a:off x="540000" y="1980000"/>
            <a:ext cx="8064448" cy="3600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9" name="Dian numeron paikkamerkki 8"/>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8" name="Alatunnisteen paikkamerkki 7"/>
          <p:cNvSpPr>
            <a:spLocks noGrp="1"/>
          </p:cNvSpPr>
          <p:nvPr>
            <p:ph type="ftr" sz="quarter" idx="11"/>
          </p:nvPr>
        </p:nvSpPr>
        <p:spPr/>
        <p:txBody>
          <a:bodyPr/>
          <a:lstStyle>
            <a:lvl1pPr>
              <a:defRPr>
                <a:solidFill>
                  <a:schemeClr val="tx1"/>
                </a:solidFill>
              </a:defRPr>
            </a:lvl1pPr>
          </a:lstStyle>
          <a:p>
            <a:r>
              <a:rPr lang="fi-FI"/>
              <a:t>Etunimi Sukunimi</a:t>
            </a:r>
          </a:p>
        </p:txBody>
      </p:sp>
      <p:sp>
        <p:nvSpPr>
          <p:cNvPr id="7" name="Päivämäärän paikkamerkki 6"/>
          <p:cNvSpPr>
            <a:spLocks noGrp="1"/>
          </p:cNvSpPr>
          <p:nvPr>
            <p:ph type="dt" sz="half" idx="10"/>
          </p:nvPr>
        </p:nvSpPr>
        <p:spPr/>
        <p:txBody>
          <a:bodyPr/>
          <a:lstStyle>
            <a:lvl1pPr>
              <a:defRPr>
                <a:solidFill>
                  <a:schemeClr val="tx1"/>
                </a:solidFill>
              </a:defRPr>
            </a:lvl1pPr>
          </a:lstStyle>
          <a:p>
            <a:fld id="{3952FA39-4A70-4416-BD6A-317A14324BE2}" type="datetime1">
              <a:rPr lang="fi-FI" smtClean="0"/>
              <a:pPr/>
              <a:t>15.3.2023</a:t>
            </a:fld>
            <a:endParaRPr lang="fi-FI"/>
          </a:p>
        </p:txBody>
      </p:sp>
      <p:pic>
        <p:nvPicPr>
          <p:cNvPr id="13"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7_Tekstidia: vain otsikko">
    <p:bg>
      <p:bgRef idx="1001">
        <a:schemeClr val="bg1"/>
      </p:bgRef>
    </p:bg>
    <p:spTree>
      <p:nvGrpSpPr>
        <p:cNvPr id="1" name=""/>
        <p:cNvGrpSpPr/>
        <p:nvPr/>
      </p:nvGrpSpPr>
      <p:grpSpPr>
        <a:xfrm>
          <a:off x="0" y="0"/>
          <a:ext cx="0" cy="0"/>
          <a:chOff x="0" y="0"/>
          <a:chExt cx="0" cy="0"/>
        </a:xfrm>
      </p:grpSpPr>
      <p:pic>
        <p:nvPicPr>
          <p:cNvPr id="8" name="Kuva 7" descr="TEM_RR_PPT-taustat_RGB_harmaa_kehys-01.png"/>
          <p:cNvPicPr>
            <a:picLocks noChangeAspect="1"/>
          </p:cNvPicPr>
          <p:nvPr userDrawn="1"/>
        </p:nvPicPr>
        <p:blipFill>
          <a:blip r:embed="rId2" cstate="print"/>
          <a:stretch>
            <a:fillRect/>
          </a:stretch>
        </p:blipFill>
        <p:spPr>
          <a:xfrm>
            <a:off x="0" y="0"/>
            <a:ext cx="9144000" cy="6858000"/>
          </a:xfrm>
          <a:prstGeom prst="rect">
            <a:avLst/>
          </a:prstGeom>
        </p:spPr>
      </p:pic>
      <p:sp>
        <p:nvSpPr>
          <p:cNvPr id="2" name="Otsikko 1"/>
          <p:cNvSpPr>
            <a:spLocks noGrp="1"/>
          </p:cNvSpPr>
          <p:nvPr>
            <p:ph type="title"/>
          </p:nvPr>
        </p:nvSpPr>
        <p:spPr/>
        <p:txBody>
          <a:bodyPr/>
          <a:lstStyle>
            <a:lvl1pPr>
              <a:defRPr>
                <a:solidFill>
                  <a:schemeClr val="tx1"/>
                </a:solidFill>
              </a:defRPr>
            </a:lvl1pPr>
          </a:lstStyle>
          <a:p>
            <a:r>
              <a:rPr lang="fi-FI"/>
              <a:t>Muokkaa </a:t>
            </a:r>
            <a:r>
              <a:rPr lang="fi-FI" err="1"/>
              <a:t>perustyyl</a:t>
            </a:r>
            <a:r>
              <a:rPr lang="fi-FI"/>
              <a:t>. </a:t>
            </a:r>
            <a:r>
              <a:rPr lang="fi-FI" err="1"/>
              <a:t>napsautt</a:t>
            </a:r>
            <a:r>
              <a:rPr lang="fi-FI"/>
              <a:t>.</a:t>
            </a:r>
          </a:p>
        </p:txBody>
      </p:sp>
      <p:sp>
        <p:nvSpPr>
          <p:cNvPr id="5" name="Dian numeron paikkamerkki 4"/>
          <p:cNvSpPr>
            <a:spLocks noGrp="1"/>
          </p:cNvSpPr>
          <p:nvPr>
            <p:ph type="sldNum" sz="quarter" idx="12"/>
          </p:nvPr>
        </p:nvSpPr>
        <p:spPr/>
        <p:txBody>
          <a:bodyPr/>
          <a:lstStyle>
            <a:lvl1pPr>
              <a:defRPr>
                <a:solidFill>
                  <a:schemeClr val="tx1"/>
                </a:solidFill>
              </a:defRPr>
            </a:lvl1pPr>
          </a:lstStyle>
          <a:p>
            <a:fld id="{2A4837A0-F8B5-40DF-B7A3-2778985E9851}" type="slidenum">
              <a:rPr lang="fi-FI" smtClean="0"/>
              <a:pPr/>
              <a:t>‹#›</a:t>
            </a:fld>
            <a:endParaRPr lang="fi-FI"/>
          </a:p>
        </p:txBody>
      </p:sp>
      <p:sp>
        <p:nvSpPr>
          <p:cNvPr id="4" name="Alatunnisteen paikkamerkki 3"/>
          <p:cNvSpPr>
            <a:spLocks noGrp="1"/>
          </p:cNvSpPr>
          <p:nvPr>
            <p:ph type="ftr" sz="quarter" idx="11"/>
          </p:nvPr>
        </p:nvSpPr>
        <p:spPr/>
        <p:txBody>
          <a:bodyPr/>
          <a:lstStyle>
            <a:lvl1pPr>
              <a:defRPr>
                <a:solidFill>
                  <a:schemeClr val="tx1"/>
                </a:solidFill>
              </a:defRPr>
            </a:lvl1pPr>
          </a:lstStyle>
          <a:p>
            <a:r>
              <a:rPr lang="fi-FI"/>
              <a:t>Etunimi Sukunimi</a:t>
            </a:r>
          </a:p>
        </p:txBody>
      </p:sp>
      <p:sp>
        <p:nvSpPr>
          <p:cNvPr id="3" name="Päivämäärän paikkamerkki 2"/>
          <p:cNvSpPr>
            <a:spLocks noGrp="1"/>
          </p:cNvSpPr>
          <p:nvPr>
            <p:ph type="dt" sz="half" idx="10"/>
          </p:nvPr>
        </p:nvSpPr>
        <p:spPr/>
        <p:txBody>
          <a:bodyPr/>
          <a:lstStyle>
            <a:lvl1pPr>
              <a:defRPr>
                <a:solidFill>
                  <a:schemeClr val="tx1"/>
                </a:solidFill>
              </a:defRPr>
            </a:lvl1pPr>
          </a:lstStyle>
          <a:p>
            <a:fld id="{CC2D5EEE-C8B3-43A5-8984-4E9E998B8BE3}" type="datetime1">
              <a:rPr lang="fi-FI" smtClean="0"/>
              <a:pPr/>
              <a:t>15.3.2023</a:t>
            </a:fld>
            <a:endParaRPr lang="fi-FI"/>
          </a:p>
        </p:txBody>
      </p:sp>
      <p:pic>
        <p:nvPicPr>
          <p:cNvPr id="9" name="Kuva 8"/>
          <p:cNvPicPr>
            <a:picLocks noChangeAspect="1"/>
          </p:cNvPicPr>
          <p:nvPr userDrawn="1"/>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6474839" y="5842800"/>
            <a:ext cx="1216612" cy="864096"/>
          </a:xfrm>
          <a:prstGeom prst="rect">
            <a:avLst/>
          </a:prstGeom>
        </p:spPr>
      </p:pic>
      <p:pic>
        <p:nvPicPr>
          <p:cNvPr id="11" name="Picture 10"/>
          <p:cNvPicPr>
            <a:picLocks noChangeAspect="1"/>
          </p:cNvPicPr>
          <p:nvPr userDrawn="1"/>
        </p:nvPicPr>
        <p:blipFill>
          <a:blip r:embed="rId6"/>
          <a:stretch>
            <a:fillRect/>
          </a:stretch>
        </p:blipFill>
        <p:spPr>
          <a:xfrm>
            <a:off x="7815118" y="5580000"/>
            <a:ext cx="1058355" cy="1094232"/>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540000" y="612000"/>
            <a:ext cx="8064000" cy="900000"/>
          </a:xfrm>
          <a:prstGeom prst="rect">
            <a:avLst/>
          </a:prstGeom>
        </p:spPr>
        <p:txBody>
          <a:bodyPr vert="horz" lIns="0" tIns="0" rIns="0" bIns="0" rtlCol="0" anchor="t" anchorCtr="0">
            <a:noAutofit/>
          </a:bodyPr>
          <a:lstStyle/>
          <a:p>
            <a:r>
              <a:rPr lang="fi-FI"/>
              <a:t>Muokkaa </a:t>
            </a:r>
            <a:r>
              <a:rPr lang="fi-FI" err="1"/>
              <a:t>perustyyl</a:t>
            </a:r>
            <a:r>
              <a:rPr lang="fi-FI"/>
              <a:t>. </a:t>
            </a:r>
            <a:r>
              <a:rPr lang="fi-FI" err="1"/>
              <a:t>napsautt</a:t>
            </a:r>
            <a:r>
              <a:rPr lang="fi-FI"/>
              <a:t>.</a:t>
            </a:r>
          </a:p>
        </p:txBody>
      </p:sp>
      <p:sp>
        <p:nvSpPr>
          <p:cNvPr id="3" name="Tekstin paikkamerkki 2"/>
          <p:cNvSpPr>
            <a:spLocks noGrp="1"/>
          </p:cNvSpPr>
          <p:nvPr>
            <p:ph type="body" idx="1"/>
          </p:nvPr>
        </p:nvSpPr>
        <p:spPr>
          <a:xfrm>
            <a:off x="540000" y="1584000"/>
            <a:ext cx="8064000" cy="4140000"/>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Dian numeron paikkamerkki 5"/>
          <p:cNvSpPr>
            <a:spLocks noGrp="1"/>
          </p:cNvSpPr>
          <p:nvPr>
            <p:ph type="sldNum" sz="quarter" idx="4"/>
          </p:nvPr>
        </p:nvSpPr>
        <p:spPr>
          <a:xfrm>
            <a:off x="189137" y="6309320"/>
            <a:ext cx="432000" cy="360000"/>
          </a:xfrm>
          <a:prstGeom prst="rect">
            <a:avLst/>
          </a:prstGeom>
        </p:spPr>
        <p:txBody>
          <a:bodyPr vert="horz" lIns="91440" tIns="45720" rIns="91440" bIns="45720" rtlCol="0" anchor="ctr"/>
          <a:lstStyle>
            <a:lvl1pPr algn="l">
              <a:defRPr sz="1000">
                <a:solidFill>
                  <a:schemeClr val="tx1"/>
                </a:solidFill>
              </a:defRPr>
            </a:lvl1pPr>
          </a:lstStyle>
          <a:p>
            <a:fld id="{2A4837A0-F8B5-40DF-B7A3-2778985E9851}" type="slidenum">
              <a:rPr lang="fi-FI" smtClean="0"/>
              <a:pPr/>
              <a:t>‹#›</a:t>
            </a:fld>
            <a:endParaRPr lang="fi-FI"/>
          </a:p>
        </p:txBody>
      </p:sp>
      <p:sp>
        <p:nvSpPr>
          <p:cNvPr id="5" name="Alatunnisteen paikkamerkki 4"/>
          <p:cNvSpPr>
            <a:spLocks noGrp="1"/>
          </p:cNvSpPr>
          <p:nvPr>
            <p:ph type="ftr" sz="quarter" idx="3"/>
          </p:nvPr>
        </p:nvSpPr>
        <p:spPr>
          <a:xfrm>
            <a:off x="654030" y="6309320"/>
            <a:ext cx="1980000" cy="360000"/>
          </a:xfrm>
          <a:prstGeom prst="rect">
            <a:avLst/>
          </a:prstGeom>
        </p:spPr>
        <p:txBody>
          <a:bodyPr vert="horz" lIns="91440" tIns="45720" rIns="0" bIns="45720" rtlCol="0" anchor="ctr"/>
          <a:lstStyle>
            <a:lvl1pPr algn="l">
              <a:defRPr sz="1000">
                <a:solidFill>
                  <a:schemeClr val="tx1"/>
                </a:solidFill>
              </a:defRPr>
            </a:lvl1pPr>
          </a:lstStyle>
          <a:p>
            <a:r>
              <a:rPr lang="fi-FI"/>
              <a:t>Etunimi Sukunimi</a:t>
            </a:r>
          </a:p>
        </p:txBody>
      </p:sp>
      <p:sp>
        <p:nvSpPr>
          <p:cNvPr id="4" name="Päivämäärän paikkamerkki 3"/>
          <p:cNvSpPr>
            <a:spLocks noGrp="1"/>
          </p:cNvSpPr>
          <p:nvPr>
            <p:ph type="dt" sz="half" idx="2"/>
          </p:nvPr>
        </p:nvSpPr>
        <p:spPr>
          <a:xfrm>
            <a:off x="2666284" y="6309320"/>
            <a:ext cx="1080000" cy="360000"/>
          </a:xfrm>
          <a:prstGeom prst="rect">
            <a:avLst/>
          </a:prstGeom>
        </p:spPr>
        <p:txBody>
          <a:bodyPr vert="horz" lIns="91440" tIns="45720" rIns="91440" bIns="45720" rtlCol="0" anchor="ctr"/>
          <a:lstStyle>
            <a:lvl1pPr algn="r">
              <a:defRPr sz="1000">
                <a:solidFill>
                  <a:schemeClr val="tx1"/>
                </a:solidFill>
              </a:defRPr>
            </a:lvl1pPr>
          </a:lstStyle>
          <a:p>
            <a:fld id="{B21B48D5-7DCF-4B12-8FC3-76BB2D33A198}" type="datetime1">
              <a:rPr lang="fi-FI" smtClean="0"/>
              <a:pPr/>
              <a:t>15.3.2023</a:t>
            </a:fld>
            <a:endParaRPr lang="fi-FI"/>
          </a:p>
        </p:txBody>
      </p:sp>
    </p:spTree>
  </p:cSld>
  <p:clrMap bg1="lt1" tx1="dk1" bg2="lt2" tx2="dk2" accent1="accent1" accent2="accent2" accent3="accent3" accent4="accent4" accent5="accent5" accent6="accent6" hlink="hlink" folHlink="folHlink"/>
  <p:sldLayoutIdLst>
    <p:sldLayoutId id="2147483658" r:id="rId1"/>
    <p:sldLayoutId id="2147483666" r:id="rId2"/>
    <p:sldLayoutId id="2147483659" r:id="rId3"/>
    <p:sldLayoutId id="2147483665" r:id="rId4"/>
    <p:sldLayoutId id="2147483667" r:id="rId5"/>
    <p:sldLayoutId id="2147483660" r:id="rId6"/>
    <p:sldLayoutId id="2147483661" r:id="rId7"/>
    <p:sldLayoutId id="2147483662" r:id="rId8"/>
    <p:sldLayoutId id="2147483663" r:id="rId9"/>
    <p:sldLayoutId id="2147483664" r:id="rId10"/>
  </p:sldLayoutIdLst>
  <p:hf hdr="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476A66-BE83-43F9-A28B-02DF7879AD52}"/>
              </a:ext>
            </a:extLst>
          </p:cNvPr>
          <p:cNvSpPr>
            <a:spLocks noGrp="1"/>
          </p:cNvSpPr>
          <p:nvPr>
            <p:ph type="title"/>
          </p:nvPr>
        </p:nvSpPr>
        <p:spPr>
          <a:xfrm>
            <a:off x="628650" y="584991"/>
            <a:ext cx="7886700" cy="1116811"/>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9D76E94-F276-4F0F-8DD9-B1F8A3198AE1}"/>
              </a:ext>
            </a:extLst>
          </p:cNvPr>
          <p:cNvSpPr>
            <a:spLocks noGrp="1"/>
          </p:cNvSpPr>
          <p:nvPr>
            <p:ph type="body" idx="1"/>
          </p:nvPr>
        </p:nvSpPr>
        <p:spPr>
          <a:xfrm>
            <a:off x="628650" y="2061470"/>
            <a:ext cx="7886700"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4AD964E-3A2E-4DB9-B96A-EDE144A47BDC}"/>
              </a:ext>
            </a:extLst>
          </p:cNvPr>
          <p:cNvSpPr>
            <a:spLocks noGrp="1"/>
          </p:cNvSpPr>
          <p:nvPr>
            <p:ph type="dt" sz="half" idx="2"/>
          </p:nvPr>
        </p:nvSpPr>
        <p:spPr>
          <a:xfrm rot="5400000">
            <a:off x="7481150" y="4732736"/>
            <a:ext cx="2706690" cy="273844"/>
          </a:xfrm>
          <a:prstGeom prst="rect">
            <a:avLst/>
          </a:prstGeom>
        </p:spPr>
        <p:txBody>
          <a:bodyPr vert="horz" lIns="91440" tIns="45720" rIns="91440" bIns="45720" rtlCol="0" anchor="ctr"/>
          <a:lstStyle>
            <a:lvl1pPr algn="r">
              <a:defRPr sz="750">
                <a:solidFill>
                  <a:schemeClr val="tx1"/>
                </a:solidFill>
              </a:defRPr>
            </a:lvl1pPr>
          </a:lstStyle>
          <a:p>
            <a:fld id="{F6CCBF3A-D7FB-4B97-8FD5-6FFB20CB1E84}" type="datetimeFigureOut">
              <a:rPr lang="en-US" smtClean="0"/>
              <a:t>3/15/2023</a:t>
            </a:fld>
            <a:endParaRPr lang="en-US"/>
          </a:p>
        </p:txBody>
      </p:sp>
      <p:sp>
        <p:nvSpPr>
          <p:cNvPr id="5" name="Footer Placeholder 4">
            <a:extLst>
              <a:ext uri="{FF2B5EF4-FFF2-40B4-BE49-F238E27FC236}">
                <a16:creationId xmlns:a16="http://schemas.microsoft.com/office/drawing/2014/main" id="{0DACB382-EE11-430D-941A-DB76EEB7F2D5}"/>
              </a:ext>
            </a:extLst>
          </p:cNvPr>
          <p:cNvSpPr>
            <a:spLocks noGrp="1"/>
          </p:cNvSpPr>
          <p:nvPr>
            <p:ph type="ftr" sz="quarter" idx="3"/>
          </p:nvPr>
        </p:nvSpPr>
        <p:spPr>
          <a:xfrm rot="5400000">
            <a:off x="-1220061" y="1638598"/>
            <a:ext cx="2973522" cy="273844"/>
          </a:xfrm>
          <a:prstGeom prst="rect">
            <a:avLst/>
          </a:prstGeom>
        </p:spPr>
        <p:txBody>
          <a:bodyPr vert="horz" lIns="91440" tIns="45720" rIns="91440" bIns="45720" rtlCol="0" anchor="ctr"/>
          <a:lstStyle>
            <a:lvl1pPr algn="l">
              <a:defRPr sz="75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A3C562FE-ACD1-43F2-A3DE-5B11E10B7EA5}"/>
              </a:ext>
            </a:extLst>
          </p:cNvPr>
          <p:cNvSpPr>
            <a:spLocks noGrp="1"/>
          </p:cNvSpPr>
          <p:nvPr>
            <p:ph type="sldNum" sz="quarter" idx="4"/>
          </p:nvPr>
        </p:nvSpPr>
        <p:spPr>
          <a:xfrm>
            <a:off x="8634222" y="6356351"/>
            <a:ext cx="430965" cy="365125"/>
          </a:xfrm>
          <a:prstGeom prst="rect">
            <a:avLst/>
          </a:prstGeom>
        </p:spPr>
        <p:txBody>
          <a:bodyPr vert="horz" lIns="91440" tIns="45720" rIns="91440" bIns="45720" rtlCol="0" anchor="ctr"/>
          <a:lstStyle>
            <a:lvl1pPr algn="ctr">
              <a:defRPr sz="750">
                <a:solidFill>
                  <a:schemeClr val="tx1"/>
                </a:solidFill>
              </a:defRPr>
            </a:lvl1pPr>
          </a:lstStyle>
          <a:p>
            <a:fld id="{3109D357-8067-4A1F-97B2-93C5160B78D9}" type="slidenum">
              <a:rPr lang="en-US" smtClean="0"/>
              <a:t>‹#›</a:t>
            </a:fld>
            <a:endParaRPr lang="en-US"/>
          </a:p>
        </p:txBody>
      </p:sp>
      <p:cxnSp>
        <p:nvCxnSpPr>
          <p:cNvPr id="13" name="Straight Connector 12">
            <a:extLst>
              <a:ext uri="{FF2B5EF4-FFF2-40B4-BE49-F238E27FC236}">
                <a16:creationId xmlns:a16="http://schemas.microsoft.com/office/drawing/2014/main" id="{1EB34A3B-1FD5-48FF-9982-1E64C864C01D}"/>
              </a:ext>
            </a:extLst>
          </p:cNvPr>
          <p:cNvCxnSpPr>
            <a:cxnSpLocks/>
          </p:cNvCxnSpPr>
          <p:nvPr/>
        </p:nvCxnSpPr>
        <p:spPr>
          <a:xfrm flipH="1">
            <a:off x="3" y="1824111"/>
            <a:ext cx="914399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578990"/>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110000"/>
        </a:lnSpc>
        <a:spcBef>
          <a:spcPts val="750"/>
        </a:spcBef>
        <a:buSzPct val="80000"/>
        <a:buFont typeface="Arial" panose="020B0604020202020204" pitchFamily="34" charset="0"/>
        <a:buChar char="•"/>
        <a:defRPr sz="1500" kern="1200">
          <a:solidFill>
            <a:schemeClr val="tx1"/>
          </a:solidFill>
          <a:latin typeface="+mn-lt"/>
          <a:ea typeface="+mn-ea"/>
          <a:cs typeface="+mn-cs"/>
        </a:defRPr>
      </a:lvl1pPr>
      <a:lvl2pPr marL="377190" indent="-171450" algn="l" defTabSz="685800" rtl="0" eaLnBrk="1" latinLnBrk="0" hangingPunct="1">
        <a:lnSpc>
          <a:spcPct val="110000"/>
        </a:lnSpc>
        <a:spcBef>
          <a:spcPts val="375"/>
        </a:spcBef>
        <a:buSzPct val="80000"/>
        <a:buFont typeface="Goudy Old Style" panose="02020502050305020303" pitchFamily="18" charset="0"/>
        <a:buChar char="–"/>
        <a:defRPr sz="1350" i="1" kern="1200">
          <a:solidFill>
            <a:schemeClr val="tx1"/>
          </a:solidFill>
          <a:latin typeface="+mn-lt"/>
          <a:ea typeface="+mn-ea"/>
          <a:cs typeface="+mn-cs"/>
        </a:defRPr>
      </a:lvl2pPr>
      <a:lvl3pPr marL="617220" indent="-171450" algn="l" defTabSz="685800" rtl="0" eaLnBrk="1" latinLnBrk="0" hangingPunct="1">
        <a:lnSpc>
          <a:spcPct val="110000"/>
        </a:lnSpc>
        <a:spcBef>
          <a:spcPts val="375"/>
        </a:spcBef>
        <a:buSzPct val="80000"/>
        <a:buFont typeface="Arial" panose="020B0604020202020204" pitchFamily="34" charset="0"/>
        <a:buChar char="•"/>
        <a:defRPr sz="1200" kern="1200">
          <a:solidFill>
            <a:schemeClr val="tx1"/>
          </a:solidFill>
          <a:latin typeface="+mn-lt"/>
          <a:ea typeface="+mn-ea"/>
          <a:cs typeface="+mn-cs"/>
        </a:defRPr>
      </a:lvl3pPr>
      <a:lvl4pPr marL="822960" indent="-171450" algn="l" defTabSz="685800" rtl="0" eaLnBrk="1" latinLnBrk="0" hangingPunct="1">
        <a:lnSpc>
          <a:spcPct val="110000"/>
        </a:lnSpc>
        <a:spcBef>
          <a:spcPts val="375"/>
        </a:spcBef>
        <a:buSzPct val="80000"/>
        <a:buFont typeface="Goudy Old Style" panose="02020502050305020303" pitchFamily="18" charset="0"/>
        <a:buChar char="–"/>
        <a:defRPr sz="1050" i="1" kern="1200">
          <a:solidFill>
            <a:schemeClr val="tx1"/>
          </a:solidFill>
          <a:latin typeface="+mn-lt"/>
          <a:ea typeface="+mn-ea"/>
          <a:cs typeface="+mn-cs"/>
        </a:defRPr>
      </a:lvl4pPr>
      <a:lvl5pPr marL="1028700" indent="-171450" algn="l" defTabSz="685800" rtl="0" eaLnBrk="1" latinLnBrk="0" hangingPunct="1">
        <a:lnSpc>
          <a:spcPct val="110000"/>
        </a:lnSpc>
        <a:spcBef>
          <a:spcPts val="375"/>
        </a:spcBef>
        <a:buSzPct val="80000"/>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7" name="Otsikko 6"/>
          <p:cNvSpPr>
            <a:spLocks noGrp="1"/>
          </p:cNvSpPr>
          <p:nvPr>
            <p:ph type="ctrTitle"/>
          </p:nvPr>
        </p:nvSpPr>
        <p:spPr>
          <a:xfrm>
            <a:off x="685800" y="1838844"/>
            <a:ext cx="7772400" cy="790645"/>
          </a:xfrm>
        </p:spPr>
        <p:txBody>
          <a:bodyPr/>
          <a:lstStyle/>
          <a:p>
            <a:r>
              <a:rPr lang="fi-FI" sz="3600" b="1" dirty="0">
                <a:solidFill>
                  <a:schemeClr val="bg1"/>
                </a:solidFill>
              </a:rPr>
              <a:t>Yhdessä voimaa opintoihin - hanke</a:t>
            </a:r>
          </a:p>
        </p:txBody>
      </p:sp>
      <p:sp>
        <p:nvSpPr>
          <p:cNvPr id="4" name="Päivämäärän paikkamerkki 3"/>
          <p:cNvSpPr>
            <a:spLocks noGrp="1"/>
          </p:cNvSpPr>
          <p:nvPr>
            <p:ph type="dt" sz="half" idx="10"/>
          </p:nvPr>
        </p:nvSpPr>
        <p:spPr/>
        <p:txBody>
          <a:bodyPr/>
          <a:lstStyle/>
          <a:p>
            <a:r>
              <a:rPr lang="fi-FI" dirty="0">
                <a:solidFill>
                  <a:schemeClr val="bg1"/>
                </a:solidFill>
              </a:rPr>
              <a:t>Kevät 2023</a:t>
            </a:r>
          </a:p>
        </p:txBody>
      </p:sp>
      <p:sp>
        <p:nvSpPr>
          <p:cNvPr id="5" name="Alatunnisteen paikkamerkki 4"/>
          <p:cNvSpPr>
            <a:spLocks noGrp="1"/>
          </p:cNvSpPr>
          <p:nvPr>
            <p:ph type="ftr" sz="quarter" idx="11"/>
          </p:nvPr>
        </p:nvSpPr>
        <p:spPr>
          <a:xfrm>
            <a:off x="1490010" y="2998381"/>
            <a:ext cx="6030964" cy="1340498"/>
          </a:xfrm>
        </p:spPr>
        <p:txBody>
          <a:bodyPr/>
          <a:lstStyle/>
          <a:p>
            <a:r>
              <a:rPr lang="fi-FI" sz="1800" b="1" dirty="0">
                <a:solidFill>
                  <a:schemeClr val="bg1"/>
                </a:solidFill>
              </a:rPr>
              <a:t> Keski-Pohjanmaan ammattiopiston toimijat</a:t>
            </a:r>
          </a:p>
          <a:p>
            <a:r>
              <a:rPr lang="fi-FI" sz="1800" dirty="0">
                <a:solidFill>
                  <a:schemeClr val="bg1"/>
                </a:solidFill>
                <a:cs typeface="Arial"/>
              </a:rPr>
              <a:t> Janika Kupila ja Salla Taskila</a:t>
            </a:r>
          </a:p>
        </p:txBody>
      </p:sp>
      <p:pic>
        <p:nvPicPr>
          <p:cNvPr id="2" name="Kuvan paikkamerkki 1"/>
          <p:cNvPicPr>
            <a:picLocks noGrp="1" noChangeAspect="1"/>
          </p:cNvPicPr>
          <p:nvPr>
            <p:ph type="pic" sz="quarter" idx="12"/>
          </p:nvPr>
        </p:nvPicPr>
        <p:blipFill>
          <a:blip r:embed="rId2" cstate="print">
            <a:extLst>
              <a:ext uri="{28A0092B-C50C-407E-A947-70E740481C1C}">
                <a14:useLocalDpi xmlns:a14="http://schemas.microsoft.com/office/drawing/2010/main" val="0"/>
              </a:ext>
            </a:extLst>
          </a:blip>
          <a:stretch>
            <a:fillRect/>
          </a:stretch>
        </p:blipFill>
        <p:spPr>
          <a:xfrm>
            <a:off x="3586790" y="5968133"/>
            <a:ext cx="1494170" cy="508458"/>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75EC-75A8-44BE-8D52-2E300ECE8E18}"/>
              </a:ext>
            </a:extLst>
          </p:cNvPr>
          <p:cNvSpPr>
            <a:spLocks noGrp="1"/>
          </p:cNvSpPr>
          <p:nvPr>
            <p:ph type="sldNum" sz="quarter" idx="12"/>
          </p:nvPr>
        </p:nvSpPr>
        <p:spPr/>
        <p:txBody>
          <a:bodyPr/>
          <a:lstStyle/>
          <a:p>
            <a:fld id="{2A4837A0-F8B5-40DF-B7A3-2778985E9851}" type="slidenum">
              <a:rPr lang="fi-FI" smtClean="0"/>
              <a:pPr/>
              <a:t>10</a:t>
            </a:fld>
            <a:endParaRPr lang="fi-FI"/>
          </a:p>
        </p:txBody>
      </p:sp>
      <p:sp>
        <p:nvSpPr>
          <p:cNvPr id="5" name="Date Placeholder 4">
            <a:extLst>
              <a:ext uri="{FF2B5EF4-FFF2-40B4-BE49-F238E27FC236}">
                <a16:creationId xmlns:a16="http://schemas.microsoft.com/office/drawing/2014/main" id="{93B34A34-8043-46D8-8245-D3B57D0BAB51}"/>
              </a:ext>
            </a:extLst>
          </p:cNvPr>
          <p:cNvSpPr>
            <a:spLocks noGrp="1"/>
          </p:cNvSpPr>
          <p:nvPr>
            <p:ph type="dt" sz="half" idx="10"/>
          </p:nvPr>
        </p:nvSpPr>
        <p:spPr/>
        <p:txBody>
          <a:bodyPr/>
          <a:lstStyle/>
          <a:p>
            <a:fld id="{57A8F801-9BF5-46D1-98A5-513B8005DAC3}" type="datetime1">
              <a:rPr lang="fi-FI" smtClean="0"/>
              <a:pPr/>
              <a:t>15.3.2023</a:t>
            </a:fld>
            <a:endParaRPr lang="fi-FI" dirty="0"/>
          </a:p>
        </p:txBody>
      </p:sp>
      <p:sp>
        <p:nvSpPr>
          <p:cNvPr id="2" name="Tekstiruutu 1">
            <a:extLst>
              <a:ext uri="{FF2B5EF4-FFF2-40B4-BE49-F238E27FC236}">
                <a16:creationId xmlns:a16="http://schemas.microsoft.com/office/drawing/2014/main" id="{4D21D318-10BF-4A60-9784-D3DD70DF91C2}"/>
              </a:ext>
            </a:extLst>
          </p:cNvPr>
          <p:cNvSpPr txBox="1"/>
          <p:nvPr/>
        </p:nvSpPr>
        <p:spPr>
          <a:xfrm>
            <a:off x="4852740" y="3429000"/>
            <a:ext cx="3510442" cy="175432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dirty="0" err="1">
                <a:solidFill>
                  <a:srgbClr val="FFFFFF"/>
                </a:solidFill>
                <a:latin typeface="Arial"/>
              </a:rPr>
              <a:t>Maarika</a:t>
            </a:r>
            <a:r>
              <a:rPr lang="fi-FI" dirty="0">
                <a:solidFill>
                  <a:srgbClr val="FFFFFF"/>
                </a:solidFill>
                <a:latin typeface="Arial"/>
              </a:rPr>
              <a:t> Piispanen </a:t>
            </a:r>
          </a:p>
          <a:p>
            <a:pPr marR="0" lvl="0" algn="l" defTabSz="914400" rtl="0" eaLnBrk="1" fontAlgn="auto" latinLnBrk="0" hangingPunct="1">
              <a:lnSpc>
                <a:spcPct val="100000"/>
              </a:lnSpc>
              <a:spcBef>
                <a:spcPts val="0"/>
              </a:spcBef>
              <a:spcAft>
                <a:spcPts val="0"/>
              </a:spcAft>
              <a:buClrTx/>
              <a:buSzTx/>
              <a:tabLst/>
              <a:defRPr/>
            </a:pPr>
            <a:endParaRPr lang="fi-FI" dirty="0">
              <a:solidFill>
                <a:srgbClr val="FFFFFF"/>
              </a:solidFill>
              <a:latin typeface="Arial"/>
            </a:endParaRPr>
          </a:p>
          <a:p>
            <a:pPr marR="0" lvl="0" algn="l" defTabSz="914400" rtl="0" eaLnBrk="1" fontAlgn="auto" latinLnBrk="0" hangingPunct="1">
              <a:lnSpc>
                <a:spcPct val="100000"/>
              </a:lnSpc>
              <a:spcBef>
                <a:spcPts val="0"/>
              </a:spcBef>
              <a:spcAft>
                <a:spcPts val="0"/>
              </a:spcAft>
              <a:buClrTx/>
              <a:buSzTx/>
              <a:tabLst/>
              <a:defRPr/>
            </a:pPr>
            <a:r>
              <a:rPr lang="fi-FI" dirty="0">
                <a:solidFill>
                  <a:srgbClr val="FFFFFF"/>
                </a:solidFill>
                <a:latin typeface="Arial"/>
              </a:rPr>
              <a:t>–</a:t>
            </a:r>
            <a:r>
              <a:rPr lang="fi-FI" b="1" dirty="0">
                <a:solidFill>
                  <a:srgbClr val="FFFFFF"/>
                </a:solidFill>
                <a:latin typeface="Arial"/>
              </a:rPr>
              <a:t>Turvapaikka taidetyöskentely</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rgbClr val="FFFFFF"/>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b="1" dirty="0">
                <a:solidFill>
                  <a:srgbClr val="FFFFFF"/>
                </a:solidFill>
                <a:latin typeface="Arial"/>
              </a:rPr>
              <a:t>Fiilisluotsi</a:t>
            </a:r>
            <a:r>
              <a:rPr lang="fi-FI" dirty="0">
                <a:solidFill>
                  <a:srgbClr val="FFFFFF"/>
                </a:solidFill>
                <a:latin typeface="Arial"/>
              </a:rPr>
              <a:t> sovelluksen kokeilu nuorten kanssa</a:t>
            </a:r>
          </a:p>
        </p:txBody>
      </p:sp>
      <p:pic>
        <p:nvPicPr>
          <p:cNvPr id="7" name="Kuva 6">
            <a:extLst>
              <a:ext uri="{FF2B5EF4-FFF2-40B4-BE49-F238E27FC236}">
                <a16:creationId xmlns:a16="http://schemas.microsoft.com/office/drawing/2014/main" id="{49518696-82C7-F926-DF3A-3386F53397C4}"/>
              </a:ext>
            </a:extLst>
          </p:cNvPr>
          <p:cNvPicPr>
            <a:picLocks noChangeAspect="1"/>
          </p:cNvPicPr>
          <p:nvPr/>
        </p:nvPicPr>
        <p:blipFill>
          <a:blip r:embed="rId2"/>
          <a:stretch>
            <a:fillRect/>
          </a:stretch>
        </p:blipFill>
        <p:spPr>
          <a:xfrm>
            <a:off x="4572000" y="439303"/>
            <a:ext cx="4392428" cy="2470741"/>
          </a:xfrm>
          <a:prstGeom prst="rect">
            <a:avLst/>
          </a:prstGeom>
        </p:spPr>
      </p:pic>
      <p:pic>
        <p:nvPicPr>
          <p:cNvPr id="8" name="Kuva 7">
            <a:extLst>
              <a:ext uri="{FF2B5EF4-FFF2-40B4-BE49-F238E27FC236}">
                <a16:creationId xmlns:a16="http://schemas.microsoft.com/office/drawing/2014/main" id="{2DAD42FD-E420-9D69-4B66-C4F9A7F385DC}"/>
              </a:ext>
            </a:extLst>
          </p:cNvPr>
          <p:cNvPicPr>
            <a:picLocks noChangeAspect="1"/>
          </p:cNvPicPr>
          <p:nvPr/>
        </p:nvPicPr>
        <p:blipFill>
          <a:blip r:embed="rId3"/>
          <a:stretch>
            <a:fillRect/>
          </a:stretch>
        </p:blipFill>
        <p:spPr>
          <a:xfrm>
            <a:off x="264117" y="671623"/>
            <a:ext cx="4136065" cy="5514754"/>
          </a:xfrm>
          <a:prstGeom prst="rect">
            <a:avLst/>
          </a:prstGeom>
        </p:spPr>
      </p:pic>
    </p:spTree>
    <p:extLst>
      <p:ext uri="{BB962C8B-B14F-4D97-AF65-F5344CB8AC3E}">
        <p14:creationId xmlns:p14="http://schemas.microsoft.com/office/powerpoint/2010/main" val="4006048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75EC-75A8-44BE-8D52-2E300ECE8E18}"/>
              </a:ext>
            </a:extLst>
          </p:cNvPr>
          <p:cNvSpPr>
            <a:spLocks noGrp="1"/>
          </p:cNvSpPr>
          <p:nvPr>
            <p:ph type="sldNum" sz="quarter" idx="12"/>
          </p:nvPr>
        </p:nvSpPr>
        <p:spPr/>
        <p:txBody>
          <a:bodyPr/>
          <a:lstStyle/>
          <a:p>
            <a:fld id="{2A4837A0-F8B5-40DF-B7A3-2778985E9851}" type="slidenum">
              <a:rPr lang="fi-FI" smtClean="0"/>
              <a:pPr/>
              <a:t>11</a:t>
            </a:fld>
            <a:endParaRPr lang="fi-FI"/>
          </a:p>
        </p:txBody>
      </p:sp>
      <p:sp>
        <p:nvSpPr>
          <p:cNvPr id="4" name="Footer Placeholder 3">
            <a:extLst>
              <a:ext uri="{FF2B5EF4-FFF2-40B4-BE49-F238E27FC236}">
                <a16:creationId xmlns:a16="http://schemas.microsoft.com/office/drawing/2014/main" id="{3B115933-C301-4CBB-B596-AD809C9D985F}"/>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93B34A34-8043-46D8-8245-D3B57D0BAB51}"/>
              </a:ext>
            </a:extLst>
          </p:cNvPr>
          <p:cNvSpPr>
            <a:spLocks noGrp="1"/>
          </p:cNvSpPr>
          <p:nvPr>
            <p:ph type="dt" sz="half" idx="10"/>
          </p:nvPr>
        </p:nvSpPr>
        <p:spPr/>
        <p:txBody>
          <a:bodyPr/>
          <a:lstStyle/>
          <a:p>
            <a:fld id="{57A8F801-9BF5-46D1-98A5-513B8005DAC3}" type="datetime1">
              <a:rPr lang="fi-FI" smtClean="0"/>
              <a:pPr/>
              <a:t>15.3.2023</a:t>
            </a:fld>
            <a:endParaRPr lang="fi-FI" dirty="0"/>
          </a:p>
        </p:txBody>
      </p:sp>
      <p:sp>
        <p:nvSpPr>
          <p:cNvPr id="6" name="TextBox 5">
            <a:extLst>
              <a:ext uri="{FF2B5EF4-FFF2-40B4-BE49-F238E27FC236}">
                <a16:creationId xmlns:a16="http://schemas.microsoft.com/office/drawing/2014/main" id="{2BE4A963-5081-4095-A6BB-018A41F07796}"/>
              </a:ext>
            </a:extLst>
          </p:cNvPr>
          <p:cNvSpPr txBox="1"/>
          <p:nvPr/>
        </p:nvSpPr>
        <p:spPr>
          <a:xfrm>
            <a:off x="405137" y="854036"/>
            <a:ext cx="380735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dirty="0"/>
              <a:t>Toimintaa paja </a:t>
            </a:r>
          </a:p>
          <a:p>
            <a:pPr algn="ctr"/>
            <a:r>
              <a:rPr lang="fi-FI" sz="2000" b="1" dirty="0"/>
              <a:t>nuorten kanssa</a:t>
            </a:r>
          </a:p>
        </p:txBody>
      </p:sp>
      <p:pic>
        <p:nvPicPr>
          <p:cNvPr id="7" name="Kuva 6">
            <a:extLst>
              <a:ext uri="{FF2B5EF4-FFF2-40B4-BE49-F238E27FC236}">
                <a16:creationId xmlns:a16="http://schemas.microsoft.com/office/drawing/2014/main" id="{27F6E7E9-DF48-F407-BC6B-0C8E672656BA}"/>
              </a:ext>
            </a:extLst>
          </p:cNvPr>
          <p:cNvPicPr>
            <a:picLocks noChangeAspect="1"/>
          </p:cNvPicPr>
          <p:nvPr/>
        </p:nvPicPr>
        <p:blipFill>
          <a:blip r:embed="rId2"/>
          <a:stretch>
            <a:fillRect/>
          </a:stretch>
        </p:blipFill>
        <p:spPr>
          <a:xfrm>
            <a:off x="4606777" y="854036"/>
            <a:ext cx="4348086" cy="3261064"/>
          </a:xfrm>
          <a:prstGeom prst="rect">
            <a:avLst/>
          </a:prstGeom>
        </p:spPr>
      </p:pic>
      <p:pic>
        <p:nvPicPr>
          <p:cNvPr id="9" name="Kuva 8">
            <a:extLst>
              <a:ext uri="{FF2B5EF4-FFF2-40B4-BE49-F238E27FC236}">
                <a16:creationId xmlns:a16="http://schemas.microsoft.com/office/drawing/2014/main" id="{5EA99C59-09EF-7764-DACD-EF10CF336DC8}"/>
              </a:ext>
            </a:extLst>
          </p:cNvPr>
          <p:cNvPicPr>
            <a:picLocks noChangeAspect="1"/>
          </p:cNvPicPr>
          <p:nvPr/>
        </p:nvPicPr>
        <p:blipFill>
          <a:blip r:embed="rId3"/>
          <a:stretch>
            <a:fillRect/>
          </a:stretch>
        </p:blipFill>
        <p:spPr>
          <a:xfrm>
            <a:off x="189137" y="2733656"/>
            <a:ext cx="4219030" cy="3164273"/>
          </a:xfrm>
          <a:prstGeom prst="rect">
            <a:avLst/>
          </a:prstGeom>
        </p:spPr>
      </p:pic>
    </p:spTree>
    <p:extLst>
      <p:ext uri="{BB962C8B-B14F-4D97-AF65-F5344CB8AC3E}">
        <p14:creationId xmlns:p14="http://schemas.microsoft.com/office/powerpoint/2010/main" val="675018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75EC-75A8-44BE-8D52-2E300ECE8E18}"/>
              </a:ext>
            </a:extLst>
          </p:cNvPr>
          <p:cNvSpPr>
            <a:spLocks noGrp="1"/>
          </p:cNvSpPr>
          <p:nvPr>
            <p:ph type="sldNum" sz="quarter" idx="12"/>
          </p:nvPr>
        </p:nvSpPr>
        <p:spPr/>
        <p:txBody>
          <a:bodyPr/>
          <a:lstStyle/>
          <a:p>
            <a:fld id="{2A4837A0-F8B5-40DF-B7A3-2778985E9851}" type="slidenum">
              <a:rPr lang="fi-FI" smtClean="0"/>
              <a:pPr/>
              <a:t>12</a:t>
            </a:fld>
            <a:endParaRPr lang="fi-FI"/>
          </a:p>
        </p:txBody>
      </p:sp>
      <p:sp>
        <p:nvSpPr>
          <p:cNvPr id="4" name="Footer Placeholder 3">
            <a:extLst>
              <a:ext uri="{FF2B5EF4-FFF2-40B4-BE49-F238E27FC236}">
                <a16:creationId xmlns:a16="http://schemas.microsoft.com/office/drawing/2014/main" id="{3B115933-C301-4CBB-B596-AD809C9D985F}"/>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93B34A34-8043-46D8-8245-D3B57D0BAB51}"/>
              </a:ext>
            </a:extLst>
          </p:cNvPr>
          <p:cNvSpPr>
            <a:spLocks noGrp="1"/>
          </p:cNvSpPr>
          <p:nvPr>
            <p:ph type="dt" sz="half" idx="10"/>
          </p:nvPr>
        </p:nvSpPr>
        <p:spPr/>
        <p:txBody>
          <a:bodyPr/>
          <a:lstStyle/>
          <a:p>
            <a:fld id="{57A8F801-9BF5-46D1-98A5-513B8005DAC3}" type="datetime1">
              <a:rPr lang="fi-FI" smtClean="0"/>
              <a:pPr/>
              <a:t>15.3.2023</a:t>
            </a:fld>
            <a:endParaRPr lang="fi-FI" dirty="0"/>
          </a:p>
        </p:txBody>
      </p:sp>
      <p:sp>
        <p:nvSpPr>
          <p:cNvPr id="6" name="TextBox 5">
            <a:extLst>
              <a:ext uri="{FF2B5EF4-FFF2-40B4-BE49-F238E27FC236}">
                <a16:creationId xmlns:a16="http://schemas.microsoft.com/office/drawing/2014/main" id="{2BE4A963-5081-4095-A6BB-018A41F07796}"/>
              </a:ext>
            </a:extLst>
          </p:cNvPr>
          <p:cNvSpPr txBox="1"/>
          <p:nvPr/>
        </p:nvSpPr>
        <p:spPr>
          <a:xfrm>
            <a:off x="654030" y="527802"/>
            <a:ext cx="73522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dirty="0"/>
              <a:t>Verkostoyhteistyötä ja hankkeen toiminnan kehittämistä sekä markkinointia ja levittämistä valtakunnallisesti</a:t>
            </a:r>
          </a:p>
        </p:txBody>
      </p:sp>
      <p:pic>
        <p:nvPicPr>
          <p:cNvPr id="8" name="Kuva 7">
            <a:extLst>
              <a:ext uri="{FF2B5EF4-FFF2-40B4-BE49-F238E27FC236}">
                <a16:creationId xmlns:a16="http://schemas.microsoft.com/office/drawing/2014/main" id="{D487943E-B485-B6FB-AB7D-B8751818A910}"/>
              </a:ext>
            </a:extLst>
          </p:cNvPr>
          <p:cNvPicPr>
            <a:picLocks noChangeAspect="1"/>
          </p:cNvPicPr>
          <p:nvPr/>
        </p:nvPicPr>
        <p:blipFill>
          <a:blip r:embed="rId2"/>
          <a:stretch>
            <a:fillRect/>
          </a:stretch>
        </p:blipFill>
        <p:spPr>
          <a:xfrm>
            <a:off x="654030" y="1493998"/>
            <a:ext cx="3417759" cy="4557012"/>
          </a:xfrm>
          <a:prstGeom prst="rect">
            <a:avLst/>
          </a:prstGeom>
        </p:spPr>
      </p:pic>
      <p:sp>
        <p:nvSpPr>
          <p:cNvPr id="2" name="Tekstiruutu 1">
            <a:extLst>
              <a:ext uri="{FF2B5EF4-FFF2-40B4-BE49-F238E27FC236}">
                <a16:creationId xmlns:a16="http://schemas.microsoft.com/office/drawing/2014/main" id="{F0BF7D50-96C3-D676-5C27-502D21A39725}"/>
              </a:ext>
            </a:extLst>
          </p:cNvPr>
          <p:cNvSpPr txBox="1"/>
          <p:nvPr/>
        </p:nvSpPr>
        <p:spPr>
          <a:xfrm>
            <a:off x="4455042" y="1584218"/>
            <a:ext cx="3882464"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Toiminnan käyttäjälähtöinen arviointi </a:t>
            </a:r>
            <a:r>
              <a:rPr kumimoji="0" lang="fi-FI" sz="1800" b="0" i="0" u="none" strike="noStrike" kern="1200" cap="none" spc="0" normalizeH="0" baseline="0" noProof="0" dirty="0">
                <a:ln>
                  <a:noFill/>
                </a:ln>
                <a:solidFill>
                  <a:srgbClr val="FFFFFF"/>
                </a:solidFill>
                <a:effectLst/>
                <a:uLnTx/>
                <a:uFillTx/>
                <a:latin typeface="Arial"/>
                <a:ea typeface="+mn-ea"/>
                <a:cs typeface="+mn-cs"/>
              </a:rPr>
              <a:t>- kyselyyn vastaaminen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800" b="0" i="0" u="none" strike="noStrike" kern="1200" cap="none" spc="0" normalizeH="0" baseline="0" noProof="0" dirty="0">
                <a:ln>
                  <a:noFill/>
                </a:ln>
                <a:solidFill>
                  <a:srgbClr val="FFFFFF"/>
                </a:solidFill>
                <a:effectLst/>
                <a:uLnTx/>
                <a:uFillTx/>
                <a:latin typeface="Arial"/>
                <a:ea typeface="+mn-ea"/>
                <a:cs typeface="+mn-cs"/>
              </a:rPr>
              <a:t>Osaamiskeskus Nuoskan pajatyöskentely nuorten kanssa </a:t>
            </a:r>
          </a:p>
          <a:p>
            <a:pPr marR="0" lvl="0" algn="l" defTabSz="914400" rtl="0" eaLnBrk="1" fontAlgn="auto" latinLnBrk="0" hangingPunct="1">
              <a:lnSpc>
                <a:spcPct val="100000"/>
              </a:lnSpc>
              <a:spcBef>
                <a:spcPts val="0"/>
              </a:spcBef>
              <a:spcAft>
                <a:spcPts val="0"/>
              </a:spcAft>
              <a:buClrTx/>
              <a:buSzTx/>
              <a:tabLst/>
              <a:defRPr/>
            </a:pPr>
            <a:r>
              <a:rPr lang="fi-FI" noProof="0" dirty="0">
                <a:solidFill>
                  <a:srgbClr val="FFFFFF"/>
                </a:solidFill>
                <a:latin typeface="Arial"/>
              </a:rPr>
              <a:t>    </a:t>
            </a:r>
            <a:r>
              <a:rPr kumimoji="0" lang="fi-FI" sz="1800" b="0" i="0" u="none" strike="noStrike" kern="1200" cap="none" spc="0" normalizeH="0" baseline="0" noProof="0" dirty="0">
                <a:ln>
                  <a:noFill/>
                </a:ln>
                <a:solidFill>
                  <a:srgbClr val="FFFFFF"/>
                </a:solidFill>
                <a:effectLst/>
                <a:uLnTx/>
                <a:uFillTx/>
                <a:latin typeface="Arial"/>
                <a:ea typeface="+mn-ea"/>
                <a:cs typeface="+mn-cs"/>
              </a:rPr>
              <a:t>–</a:t>
            </a:r>
            <a:r>
              <a:rPr kumimoji="0" lang="fi-FI" sz="1800" b="1" i="0" u="none" strike="noStrike" kern="1200" cap="none" spc="0" normalizeH="0" baseline="0" noProof="0" dirty="0">
                <a:ln>
                  <a:noFill/>
                </a:ln>
                <a:solidFill>
                  <a:srgbClr val="FFFFFF"/>
                </a:solidFill>
                <a:effectLst/>
                <a:uLnTx/>
                <a:uFillTx/>
                <a:latin typeface="Arial"/>
                <a:ea typeface="+mn-ea"/>
                <a:cs typeface="+mn-cs"/>
              </a:rPr>
              <a:t>Tulevaisuus työskentelyä </a:t>
            </a:r>
          </a:p>
          <a:p>
            <a:pPr marR="0" lvl="0" algn="l" defTabSz="914400" rtl="0" eaLnBrk="1" fontAlgn="auto" latinLnBrk="0" hangingPunct="1">
              <a:lnSpc>
                <a:spcPct val="100000"/>
              </a:lnSpc>
              <a:spcBef>
                <a:spcPts val="0"/>
              </a:spcBef>
              <a:spcAft>
                <a:spcPts val="0"/>
              </a:spcAft>
              <a:buClrTx/>
              <a:buSzTx/>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800" b="0" i="0" u="none" strike="noStrike" kern="1200" cap="none" spc="0" normalizeH="0" baseline="0" noProof="0" dirty="0">
                <a:ln>
                  <a:noFill/>
                </a:ln>
                <a:solidFill>
                  <a:srgbClr val="FFFFFF"/>
                </a:solidFill>
                <a:effectLst/>
                <a:uLnTx/>
                <a:uFillTx/>
                <a:latin typeface="Arial"/>
                <a:ea typeface="+mn-ea"/>
                <a:cs typeface="+mn-cs"/>
              </a:rPr>
              <a:t>Osaamiskeskus Nuoskan </a:t>
            </a:r>
            <a:endParaRPr kumimoji="0" lang="fi-FI" sz="1800" b="1" i="0" u="none" strike="noStrike" kern="1200" cap="none" spc="0" normalizeH="0" baseline="0" noProof="0" dirty="0">
              <a:ln>
                <a:noFill/>
              </a:ln>
              <a:solidFill>
                <a:srgbClr val="FFFFFF"/>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0"/>
              </a:spcAft>
              <a:buClrTx/>
              <a:buSzTx/>
              <a:tabLst/>
              <a:defRPr/>
            </a:pPr>
            <a:r>
              <a:rPr lang="fi-FI" b="1" dirty="0">
                <a:solidFill>
                  <a:srgbClr val="FFFFFF"/>
                </a:solidFill>
                <a:latin typeface="Arial"/>
              </a:rPr>
              <a:t>    </a:t>
            </a:r>
            <a:r>
              <a:rPr kumimoji="0" lang="fi-FI" sz="1800" b="1" i="0" u="none" strike="noStrike" kern="1200" cap="none" spc="0" normalizeH="0" baseline="0" noProof="0" dirty="0">
                <a:ln>
                  <a:noFill/>
                </a:ln>
                <a:solidFill>
                  <a:srgbClr val="FFFFFF"/>
                </a:solidFill>
                <a:effectLst/>
                <a:uLnTx/>
                <a:uFillTx/>
                <a:latin typeface="Arial"/>
                <a:ea typeface="+mn-ea"/>
                <a:cs typeface="+mn-cs"/>
              </a:rPr>
              <a:t>hanketoiminnan arviointia. </a:t>
            </a:r>
          </a:p>
          <a:p>
            <a:pPr marR="0" lvl="0" algn="l" defTabSz="914400" rtl="0" eaLnBrk="1" fontAlgn="auto" latinLnBrk="0" hangingPunct="1">
              <a:lnSpc>
                <a:spcPct val="100000"/>
              </a:lnSpc>
              <a:spcBef>
                <a:spcPts val="0"/>
              </a:spcBef>
              <a:spcAft>
                <a:spcPts val="0"/>
              </a:spcAft>
              <a:buClrTx/>
              <a:buSzTx/>
              <a:tabLst/>
              <a:defRPr/>
            </a:pPr>
            <a:r>
              <a:rPr lang="fi-FI" b="1" dirty="0">
                <a:solidFill>
                  <a:srgbClr val="FFFFFF"/>
                </a:solidFill>
                <a:latin typeface="Arial"/>
              </a:rPr>
              <a:t>    </a:t>
            </a:r>
            <a:r>
              <a:rPr kumimoji="0" lang="fi-FI" sz="1800" i="0" u="none" strike="noStrike" kern="1200" cap="none" spc="0" normalizeH="0" baseline="0" noProof="0" dirty="0">
                <a:ln>
                  <a:noFill/>
                </a:ln>
                <a:solidFill>
                  <a:srgbClr val="FFFFFF"/>
                </a:solidFill>
                <a:effectLst/>
                <a:uLnTx/>
                <a:uFillTx/>
                <a:latin typeface="Arial"/>
                <a:ea typeface="+mn-ea"/>
                <a:cs typeface="+mn-cs"/>
              </a:rPr>
              <a:t>Arvioinnin ja nuorten kokemusten </a:t>
            </a:r>
          </a:p>
          <a:p>
            <a:pPr marR="0" lvl="0" algn="l" defTabSz="914400" rtl="0" eaLnBrk="1" fontAlgn="auto" latinLnBrk="0" hangingPunct="1">
              <a:lnSpc>
                <a:spcPct val="100000"/>
              </a:lnSpc>
              <a:spcBef>
                <a:spcPts val="0"/>
              </a:spcBef>
              <a:spcAft>
                <a:spcPts val="0"/>
              </a:spcAft>
              <a:buClrTx/>
              <a:buSzTx/>
              <a:tabLst/>
              <a:defRPr/>
            </a:pPr>
            <a:r>
              <a:rPr lang="fi-FI" dirty="0">
                <a:solidFill>
                  <a:srgbClr val="FFFFFF"/>
                </a:solidFill>
                <a:latin typeface="Arial"/>
              </a:rPr>
              <a:t>    </a:t>
            </a:r>
            <a:r>
              <a:rPr kumimoji="0" lang="fi-FI" sz="1800" i="0" u="none" strike="noStrike" kern="1200" cap="none" spc="0" normalizeH="0" baseline="0" noProof="0" dirty="0">
                <a:ln>
                  <a:noFill/>
                </a:ln>
                <a:solidFill>
                  <a:srgbClr val="FFFFFF"/>
                </a:solidFill>
                <a:effectLst/>
                <a:uLnTx/>
                <a:uFillTx/>
                <a:latin typeface="Arial"/>
                <a:ea typeface="+mn-ea"/>
                <a:cs typeface="+mn-cs"/>
              </a:rPr>
              <a:t>esittäminen </a:t>
            </a:r>
            <a:r>
              <a:rPr kumimoji="0" lang="fi-FI" sz="1800" i="0" u="none" strike="noStrike" kern="1200" cap="none" spc="0" normalizeH="0" baseline="0" noProof="0" dirty="0" err="1">
                <a:ln>
                  <a:noFill/>
                </a:ln>
                <a:solidFill>
                  <a:srgbClr val="FFFFFF"/>
                </a:solidFill>
                <a:effectLst/>
                <a:uLnTx/>
                <a:uFillTx/>
                <a:latin typeface="Arial"/>
                <a:ea typeface="+mn-ea"/>
                <a:cs typeface="+mn-cs"/>
              </a:rPr>
              <a:t>Kpedu:n</a:t>
            </a:r>
            <a:r>
              <a:rPr kumimoji="0" lang="fi-FI" sz="1800" i="0" u="none" strike="noStrike" kern="1200" cap="none" spc="0" normalizeH="0" baseline="0" noProof="0" dirty="0">
                <a:ln>
                  <a:noFill/>
                </a:ln>
                <a:solidFill>
                  <a:srgbClr val="FFFFFF"/>
                </a:solidFill>
                <a:effectLst/>
                <a:uLnTx/>
                <a:uFillTx/>
                <a:latin typeface="Arial"/>
                <a:ea typeface="+mn-ea"/>
                <a:cs typeface="+mn-cs"/>
              </a:rPr>
              <a:t> johdolle </a:t>
            </a:r>
          </a:p>
          <a:p>
            <a:pPr marR="0" lvl="0" algn="l" defTabSz="914400" rtl="0" eaLnBrk="1" fontAlgn="auto" latinLnBrk="0" hangingPunct="1">
              <a:lnSpc>
                <a:spcPct val="100000"/>
              </a:lnSpc>
              <a:spcBef>
                <a:spcPts val="0"/>
              </a:spcBef>
              <a:spcAft>
                <a:spcPts val="0"/>
              </a:spcAft>
              <a:buClrTx/>
              <a:buSzTx/>
              <a:tabLst/>
              <a:defRPr/>
            </a:pPr>
            <a:r>
              <a:rPr lang="fi-FI" dirty="0">
                <a:solidFill>
                  <a:srgbClr val="FFFFFF"/>
                </a:solidFill>
                <a:latin typeface="Arial"/>
              </a:rPr>
              <a:t>    </a:t>
            </a:r>
            <a:r>
              <a:rPr kumimoji="0" lang="fi-FI" sz="1800" i="0" u="none" strike="noStrike" kern="1200" cap="none" spc="0" normalizeH="0" baseline="0" noProof="0" dirty="0">
                <a:ln>
                  <a:noFill/>
                </a:ln>
                <a:solidFill>
                  <a:srgbClr val="FFFFFF"/>
                </a:solidFill>
                <a:effectLst/>
                <a:uLnTx/>
                <a:uFillTx/>
                <a:latin typeface="Arial"/>
                <a:ea typeface="+mn-ea"/>
                <a:cs typeface="+mn-cs"/>
              </a:rPr>
              <a:t>sekä opiskelijahuollolle</a:t>
            </a:r>
          </a:p>
        </p:txBody>
      </p:sp>
    </p:spTree>
    <p:extLst>
      <p:ext uri="{BB962C8B-B14F-4D97-AF65-F5344CB8AC3E}">
        <p14:creationId xmlns:p14="http://schemas.microsoft.com/office/powerpoint/2010/main" val="40753927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EAFE016-2EE3-C7B3-5C6B-1ED6EA593B9D}"/>
              </a:ext>
            </a:extLst>
          </p:cNvPr>
          <p:cNvSpPr>
            <a:spLocks noGrp="1"/>
          </p:cNvSpPr>
          <p:nvPr>
            <p:ph type="title"/>
          </p:nvPr>
        </p:nvSpPr>
        <p:spPr>
          <a:xfrm>
            <a:off x="628650" y="1015133"/>
            <a:ext cx="7886700" cy="837608"/>
          </a:xfrm>
        </p:spPr>
        <p:txBody>
          <a:bodyPr/>
          <a:lstStyle/>
          <a:p>
            <a:r>
              <a:rPr lang="fi-FI" dirty="0"/>
              <a:t>Arvioinnin kaksiosaisuus</a:t>
            </a:r>
          </a:p>
        </p:txBody>
      </p:sp>
      <p:sp>
        <p:nvSpPr>
          <p:cNvPr id="3" name="Sisällön paikkamerkki 2">
            <a:extLst>
              <a:ext uri="{FF2B5EF4-FFF2-40B4-BE49-F238E27FC236}">
                <a16:creationId xmlns:a16="http://schemas.microsoft.com/office/drawing/2014/main" id="{D13E86A1-CFD5-26CB-33E3-83DF0B183EE7}"/>
              </a:ext>
            </a:extLst>
          </p:cNvPr>
          <p:cNvSpPr>
            <a:spLocks noGrp="1"/>
          </p:cNvSpPr>
          <p:nvPr>
            <p:ph idx="1"/>
          </p:nvPr>
        </p:nvSpPr>
        <p:spPr>
          <a:xfrm>
            <a:off x="628650" y="2122492"/>
            <a:ext cx="7886700" cy="3086101"/>
          </a:xfrm>
        </p:spPr>
        <p:txBody>
          <a:bodyPr>
            <a:normAutofit/>
          </a:bodyPr>
          <a:lstStyle/>
          <a:p>
            <a:r>
              <a:rPr lang="fi-FI" sz="2100" dirty="0"/>
              <a:t>Arviointiaineisto on kaksiosainen:</a:t>
            </a:r>
          </a:p>
          <a:p>
            <a:pPr marL="462915" lvl="1" indent="-257175">
              <a:buAutoNum type="arabicPeriod"/>
            </a:pPr>
            <a:r>
              <a:rPr lang="fi-FI" sz="1800" dirty="0"/>
              <a:t>Osaamiskeskus Nuoskan kahden asiantuntijan oppilaitosvierailulla keräämää aineisto </a:t>
            </a:r>
          </a:p>
          <a:p>
            <a:pPr marL="462915" lvl="1" indent="-257175">
              <a:buAutoNum type="arabicPeriod"/>
            </a:pPr>
            <a:r>
              <a:rPr lang="fi-FI" sz="1800" dirty="0"/>
              <a:t>Verkkokyselyillä helmikuussa 2023 kerätty aineisto</a:t>
            </a:r>
          </a:p>
          <a:p>
            <a:pPr marL="462915" lvl="1" indent="-257175">
              <a:buAutoNum type="arabicPeriod"/>
            </a:pPr>
            <a:endParaRPr lang="fi-FI" sz="1800" dirty="0"/>
          </a:p>
        </p:txBody>
      </p:sp>
      <p:pic>
        <p:nvPicPr>
          <p:cNvPr id="5" name="Kuva 4">
            <a:extLst>
              <a:ext uri="{FF2B5EF4-FFF2-40B4-BE49-F238E27FC236}">
                <a16:creationId xmlns:a16="http://schemas.microsoft.com/office/drawing/2014/main" id="{B9E76A52-4AF8-272C-1E5F-91735005F78D}"/>
              </a:ext>
            </a:extLst>
          </p:cNvPr>
          <p:cNvPicPr>
            <a:picLocks noChangeAspect="1"/>
          </p:cNvPicPr>
          <p:nvPr/>
        </p:nvPicPr>
        <p:blipFill>
          <a:blip r:embed="rId2"/>
          <a:stretch>
            <a:fillRect/>
          </a:stretch>
        </p:blipFill>
        <p:spPr>
          <a:xfrm>
            <a:off x="1824845" y="3360743"/>
            <a:ext cx="5494310" cy="2200582"/>
          </a:xfrm>
          <a:prstGeom prst="rect">
            <a:avLst/>
          </a:prstGeom>
        </p:spPr>
      </p:pic>
    </p:spTree>
    <p:extLst>
      <p:ext uri="{BB962C8B-B14F-4D97-AF65-F5344CB8AC3E}">
        <p14:creationId xmlns:p14="http://schemas.microsoft.com/office/powerpoint/2010/main" val="218488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DCECD4AE-B3C5-2B8C-E52F-7763CBE58363}"/>
              </a:ext>
            </a:extLst>
          </p:cNvPr>
          <p:cNvPicPr>
            <a:picLocks noChangeAspect="1"/>
          </p:cNvPicPr>
          <p:nvPr/>
        </p:nvPicPr>
        <p:blipFill>
          <a:blip r:embed="rId2"/>
          <a:stretch>
            <a:fillRect/>
          </a:stretch>
        </p:blipFill>
        <p:spPr>
          <a:xfrm>
            <a:off x="131592" y="1306817"/>
            <a:ext cx="8229599" cy="4528604"/>
          </a:xfrm>
          <a:prstGeom prst="rect">
            <a:avLst/>
          </a:prstGeom>
        </p:spPr>
      </p:pic>
      <p:pic>
        <p:nvPicPr>
          <p:cNvPr id="7" name="Kuva 6">
            <a:extLst>
              <a:ext uri="{FF2B5EF4-FFF2-40B4-BE49-F238E27FC236}">
                <a16:creationId xmlns:a16="http://schemas.microsoft.com/office/drawing/2014/main" id="{41AF2763-D4EE-D9E2-0761-5DB5132FB317}"/>
              </a:ext>
            </a:extLst>
          </p:cNvPr>
          <p:cNvPicPr>
            <a:picLocks noChangeAspect="1"/>
          </p:cNvPicPr>
          <p:nvPr/>
        </p:nvPicPr>
        <p:blipFill>
          <a:blip r:embed="rId3"/>
          <a:stretch>
            <a:fillRect/>
          </a:stretch>
        </p:blipFill>
        <p:spPr>
          <a:xfrm>
            <a:off x="7700302" y="933450"/>
            <a:ext cx="1321778" cy="1571844"/>
          </a:xfrm>
          <a:prstGeom prst="rect">
            <a:avLst/>
          </a:prstGeom>
        </p:spPr>
      </p:pic>
    </p:spTree>
    <p:extLst>
      <p:ext uri="{BB962C8B-B14F-4D97-AF65-F5344CB8AC3E}">
        <p14:creationId xmlns:p14="http://schemas.microsoft.com/office/powerpoint/2010/main" val="1415474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2F8DC92-6C8D-1460-7700-CBB261CDD266}"/>
              </a:ext>
            </a:extLst>
          </p:cNvPr>
          <p:cNvPicPr>
            <a:picLocks noChangeAspect="1"/>
          </p:cNvPicPr>
          <p:nvPr/>
        </p:nvPicPr>
        <p:blipFill>
          <a:blip r:embed="rId2"/>
          <a:stretch>
            <a:fillRect/>
          </a:stretch>
        </p:blipFill>
        <p:spPr>
          <a:xfrm>
            <a:off x="167641" y="1255184"/>
            <a:ext cx="8138160" cy="4521200"/>
          </a:xfrm>
          <a:prstGeom prst="rect">
            <a:avLst/>
          </a:prstGeom>
        </p:spPr>
      </p:pic>
      <p:pic>
        <p:nvPicPr>
          <p:cNvPr id="7" name="Kuva 6">
            <a:extLst>
              <a:ext uri="{FF2B5EF4-FFF2-40B4-BE49-F238E27FC236}">
                <a16:creationId xmlns:a16="http://schemas.microsoft.com/office/drawing/2014/main" id="{7B299F41-72CF-78FE-4904-108CC070BD44}"/>
              </a:ext>
            </a:extLst>
          </p:cNvPr>
          <p:cNvPicPr>
            <a:picLocks noChangeAspect="1"/>
          </p:cNvPicPr>
          <p:nvPr/>
        </p:nvPicPr>
        <p:blipFill>
          <a:blip r:embed="rId3"/>
          <a:stretch>
            <a:fillRect/>
          </a:stretch>
        </p:blipFill>
        <p:spPr>
          <a:xfrm>
            <a:off x="7654582" y="941070"/>
            <a:ext cx="1321778" cy="1571844"/>
          </a:xfrm>
          <a:prstGeom prst="rect">
            <a:avLst/>
          </a:prstGeom>
        </p:spPr>
      </p:pic>
    </p:spTree>
    <p:extLst>
      <p:ext uri="{BB962C8B-B14F-4D97-AF65-F5344CB8AC3E}">
        <p14:creationId xmlns:p14="http://schemas.microsoft.com/office/powerpoint/2010/main" val="4110312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i-käsityö kukat">
            <a:extLst>
              <a:ext uri="{FF2B5EF4-FFF2-40B4-BE49-F238E27FC236}">
                <a16:creationId xmlns:a16="http://schemas.microsoft.com/office/drawing/2014/main" id="{9CA6026D-51E3-DE67-433E-86E22F613732}"/>
              </a:ext>
            </a:extLst>
          </p:cNvPr>
          <p:cNvPicPr>
            <a:picLocks noChangeAspect="1"/>
          </p:cNvPicPr>
          <p:nvPr/>
        </p:nvPicPr>
        <p:blipFill rotWithShape="1">
          <a:blip r:embed="rId2">
            <a:alphaModFix amt="60000"/>
            <a:extLst>
              <a:ext uri="{BEBA8EAE-BF5A-486C-A8C5-ECC9F3942E4B}">
                <a14:imgProps xmlns:a14="http://schemas.microsoft.com/office/drawing/2010/main">
                  <a14:imgLayer r:embed="rId3">
                    <a14:imgEffect>
                      <a14:artisticPhotocopy/>
                    </a14:imgEffect>
                  </a14:imgLayer>
                </a14:imgProps>
              </a:ext>
            </a:extLst>
          </a:blip>
          <a:srcRect t="24428" b="19322"/>
          <a:stretch/>
        </p:blipFill>
        <p:spPr>
          <a:xfrm>
            <a:off x="15" y="857251"/>
            <a:ext cx="9143985" cy="5143499"/>
          </a:xfrm>
          <a:prstGeom prst="rect">
            <a:avLst/>
          </a:prstGeom>
          <a:solidFill>
            <a:schemeClr val="tx1">
              <a:lumMod val="95000"/>
              <a:lumOff val="5000"/>
            </a:schemeClr>
          </a:solidFill>
        </p:spPr>
      </p:pic>
      <p:sp>
        <p:nvSpPr>
          <p:cNvPr id="5" name="Suorakulmio 4">
            <a:extLst>
              <a:ext uri="{FF2B5EF4-FFF2-40B4-BE49-F238E27FC236}">
                <a16:creationId xmlns:a16="http://schemas.microsoft.com/office/drawing/2014/main" id="{F31D5E0E-90EC-5A9B-9B8C-D0153BF7624C}"/>
              </a:ext>
            </a:extLst>
          </p:cNvPr>
          <p:cNvSpPr/>
          <p:nvPr/>
        </p:nvSpPr>
        <p:spPr>
          <a:xfrm>
            <a:off x="233844" y="1316548"/>
            <a:ext cx="8676313" cy="44042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srgbClr val="FFFFFF"/>
              </a:solidFill>
              <a:latin typeface="Goudy Old Style"/>
            </a:endParaRPr>
          </a:p>
        </p:txBody>
      </p:sp>
      <p:sp>
        <p:nvSpPr>
          <p:cNvPr id="2" name="Otsikko 1">
            <a:extLst>
              <a:ext uri="{FF2B5EF4-FFF2-40B4-BE49-F238E27FC236}">
                <a16:creationId xmlns:a16="http://schemas.microsoft.com/office/drawing/2014/main" id="{1E84F6F0-7F18-2349-C91A-EB110854EF59}"/>
              </a:ext>
            </a:extLst>
          </p:cNvPr>
          <p:cNvSpPr>
            <a:spLocks noGrp="1"/>
          </p:cNvSpPr>
          <p:nvPr>
            <p:ph type="title"/>
          </p:nvPr>
        </p:nvSpPr>
        <p:spPr>
          <a:xfrm>
            <a:off x="463164" y="2032390"/>
            <a:ext cx="7886700" cy="837608"/>
          </a:xfrm>
        </p:spPr>
        <p:txBody>
          <a:bodyPr>
            <a:normAutofit fontScale="90000"/>
          </a:bodyPr>
          <a:lstStyle/>
          <a:p>
            <a:r>
              <a:rPr lang="fi-FI" dirty="0"/>
              <a:t>Millainen tilanteesi olisi nyt, jos et olisi päässyt voimavarapajalle?</a:t>
            </a:r>
            <a:br>
              <a:rPr lang="fi-FI" dirty="0"/>
            </a:br>
            <a:endParaRPr lang="fi-FI" dirty="0"/>
          </a:p>
        </p:txBody>
      </p:sp>
      <p:sp>
        <p:nvSpPr>
          <p:cNvPr id="3" name="Sisällön paikkamerkki 2">
            <a:extLst>
              <a:ext uri="{FF2B5EF4-FFF2-40B4-BE49-F238E27FC236}">
                <a16:creationId xmlns:a16="http://schemas.microsoft.com/office/drawing/2014/main" id="{4BB27A54-A9F8-9EBF-D9D2-50F570950F4A}"/>
              </a:ext>
            </a:extLst>
          </p:cNvPr>
          <p:cNvSpPr>
            <a:spLocks noGrp="1"/>
          </p:cNvSpPr>
          <p:nvPr>
            <p:ph idx="1"/>
          </p:nvPr>
        </p:nvSpPr>
        <p:spPr>
          <a:xfrm>
            <a:off x="463164" y="2250871"/>
            <a:ext cx="7886700" cy="3086101"/>
          </a:xfrm>
        </p:spPr>
        <p:txBody>
          <a:bodyPr>
            <a:normAutofit fontScale="92500"/>
          </a:bodyPr>
          <a:lstStyle/>
          <a:p>
            <a:endParaRPr lang="fi-FI" dirty="0"/>
          </a:p>
          <a:p>
            <a:r>
              <a:rPr lang="fi-FI" dirty="0"/>
              <a:t>Luultavasti kotona, en kävisi koulua. Ja olo / mieli olisi vielä kamalampi ennen kuin aloitin pajan. Parantunut. Mulla on vuorokausirytmi nykyään. Herään aikaisin ja menen aikaisin nukkumaan. Käyn pajalla 3 päivää viikossa. Siellä on ihmisiä, kenen kanssa jutella. Niin ohjaajien kuin muiden nuorten kanssa. Ja opinnot etenevät. Ja terapiassa kahdesti viikossa. </a:t>
            </a:r>
            <a:r>
              <a:rPr lang="fi-FI" b="1" dirty="0"/>
              <a:t>Elämä alkaa vihdoin ja viimein tuntuvan paremmalta.</a:t>
            </a:r>
            <a:endParaRPr lang="fi-FI" dirty="0"/>
          </a:p>
          <a:p>
            <a:r>
              <a:rPr lang="fi-FI" dirty="0"/>
              <a:t>Olin voimavarapajassa 2021 syksystä talveen. Minulla oli todella pahaa ahdistusta ja vaikeuksia koulun käynnissä. Paja sai minut tuntemaan oloni hieman paremmaksi koulussa. Sain tukea pajasta, jolloin pystyin palaamaan normaaliin kouluun. </a:t>
            </a:r>
            <a:r>
              <a:rPr lang="fi-FI" b="1" dirty="0"/>
              <a:t>En olisi pystynyt palata kouluun niin pikaisesti ilman pajaa.</a:t>
            </a:r>
          </a:p>
          <a:p>
            <a:r>
              <a:rPr lang="fi-FI" b="1" dirty="0"/>
              <a:t>En kävisi varmaankaan koulua, </a:t>
            </a:r>
            <a:r>
              <a:rPr lang="fi-FI" dirty="0"/>
              <a:t>jos en kävisi pajalla koulua.</a:t>
            </a:r>
          </a:p>
          <a:p>
            <a:r>
              <a:rPr lang="fi-FI" b="1" dirty="0"/>
              <a:t>Kuollut. 110% varmasti</a:t>
            </a:r>
            <a:r>
              <a:rPr lang="fi-FI" dirty="0"/>
              <a:t>. </a:t>
            </a:r>
            <a:r>
              <a:rPr lang="fi-FI" b="1" dirty="0"/>
              <a:t>Paja ja henkilökunta pelasti mut pohjalta.</a:t>
            </a:r>
          </a:p>
          <a:p>
            <a:endParaRPr lang="fi-FI" dirty="0"/>
          </a:p>
          <a:p>
            <a:endParaRPr lang="fi-FI" dirty="0"/>
          </a:p>
        </p:txBody>
      </p:sp>
      <p:pic>
        <p:nvPicPr>
          <p:cNvPr id="6" name="Kuva 5">
            <a:extLst>
              <a:ext uri="{FF2B5EF4-FFF2-40B4-BE49-F238E27FC236}">
                <a16:creationId xmlns:a16="http://schemas.microsoft.com/office/drawing/2014/main" id="{6F09CAAA-C16B-BA64-0303-5098DD91B664}"/>
              </a:ext>
            </a:extLst>
          </p:cNvPr>
          <p:cNvPicPr>
            <a:picLocks noChangeAspect="1"/>
          </p:cNvPicPr>
          <p:nvPr/>
        </p:nvPicPr>
        <p:blipFill>
          <a:blip r:embed="rId4"/>
          <a:stretch>
            <a:fillRect/>
          </a:stretch>
        </p:blipFill>
        <p:spPr>
          <a:xfrm>
            <a:off x="8141970" y="861576"/>
            <a:ext cx="1002016" cy="900505"/>
          </a:xfrm>
          <a:prstGeom prst="rect">
            <a:avLst/>
          </a:prstGeom>
        </p:spPr>
      </p:pic>
    </p:spTree>
    <p:extLst>
      <p:ext uri="{BB962C8B-B14F-4D97-AF65-F5344CB8AC3E}">
        <p14:creationId xmlns:p14="http://schemas.microsoft.com/office/powerpoint/2010/main" val="3746737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peri-käsityö kukat">
            <a:extLst>
              <a:ext uri="{FF2B5EF4-FFF2-40B4-BE49-F238E27FC236}">
                <a16:creationId xmlns:a16="http://schemas.microsoft.com/office/drawing/2014/main" id="{99FB656C-C655-71C6-2776-A50F8ED4C841}"/>
              </a:ext>
            </a:extLst>
          </p:cNvPr>
          <p:cNvPicPr>
            <a:picLocks noChangeAspect="1"/>
          </p:cNvPicPr>
          <p:nvPr/>
        </p:nvPicPr>
        <p:blipFill rotWithShape="1">
          <a:blip r:embed="rId2">
            <a:alphaModFix amt="60000"/>
            <a:extLst>
              <a:ext uri="{BEBA8EAE-BF5A-486C-A8C5-ECC9F3942E4B}">
                <a14:imgProps xmlns:a14="http://schemas.microsoft.com/office/drawing/2010/main">
                  <a14:imgLayer r:embed="rId3">
                    <a14:imgEffect>
                      <a14:artisticPhotocopy/>
                    </a14:imgEffect>
                  </a14:imgLayer>
                </a14:imgProps>
              </a:ext>
            </a:extLst>
          </a:blip>
          <a:srcRect t="24428" b="19322"/>
          <a:stretch/>
        </p:blipFill>
        <p:spPr>
          <a:xfrm>
            <a:off x="15" y="857251"/>
            <a:ext cx="9143985" cy="5143499"/>
          </a:xfrm>
          <a:prstGeom prst="rect">
            <a:avLst/>
          </a:prstGeom>
          <a:solidFill>
            <a:schemeClr val="bg2">
              <a:lumMod val="10000"/>
            </a:schemeClr>
          </a:solidFill>
        </p:spPr>
      </p:pic>
      <p:sp>
        <p:nvSpPr>
          <p:cNvPr id="5" name="Suorakulmio 4">
            <a:extLst>
              <a:ext uri="{FF2B5EF4-FFF2-40B4-BE49-F238E27FC236}">
                <a16:creationId xmlns:a16="http://schemas.microsoft.com/office/drawing/2014/main" id="{54521B61-77CF-50B8-D67D-05D027274670}"/>
              </a:ext>
            </a:extLst>
          </p:cNvPr>
          <p:cNvSpPr/>
          <p:nvPr/>
        </p:nvSpPr>
        <p:spPr>
          <a:xfrm>
            <a:off x="281032" y="1203297"/>
            <a:ext cx="8581937" cy="465588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fi-FI" sz="1350">
              <a:solidFill>
                <a:srgbClr val="FFFFFF"/>
              </a:solidFill>
              <a:latin typeface="Goudy Old Style"/>
            </a:endParaRPr>
          </a:p>
        </p:txBody>
      </p:sp>
      <p:sp>
        <p:nvSpPr>
          <p:cNvPr id="2" name="Otsikko 1">
            <a:extLst>
              <a:ext uri="{FF2B5EF4-FFF2-40B4-BE49-F238E27FC236}">
                <a16:creationId xmlns:a16="http://schemas.microsoft.com/office/drawing/2014/main" id="{1E84F6F0-7F18-2349-C91A-EB110854EF59}"/>
              </a:ext>
            </a:extLst>
          </p:cNvPr>
          <p:cNvSpPr>
            <a:spLocks noGrp="1"/>
          </p:cNvSpPr>
          <p:nvPr>
            <p:ph type="title"/>
          </p:nvPr>
        </p:nvSpPr>
        <p:spPr>
          <a:xfrm>
            <a:off x="651720" y="1856221"/>
            <a:ext cx="7886700" cy="837608"/>
          </a:xfrm>
        </p:spPr>
        <p:txBody>
          <a:bodyPr>
            <a:normAutofit fontScale="90000"/>
          </a:bodyPr>
          <a:lstStyle/>
          <a:p>
            <a:r>
              <a:rPr lang="fi-FI" dirty="0"/>
              <a:t>Millainen tilanteesi olisi nyt, jos et olisi päässyt voimavarapajalle?</a:t>
            </a:r>
            <a:br>
              <a:rPr lang="fi-FI" dirty="0"/>
            </a:br>
            <a:endParaRPr lang="fi-FI" dirty="0"/>
          </a:p>
        </p:txBody>
      </p:sp>
      <p:sp>
        <p:nvSpPr>
          <p:cNvPr id="3" name="Sisällön paikkamerkki 2">
            <a:extLst>
              <a:ext uri="{FF2B5EF4-FFF2-40B4-BE49-F238E27FC236}">
                <a16:creationId xmlns:a16="http://schemas.microsoft.com/office/drawing/2014/main" id="{4BB27A54-A9F8-9EBF-D9D2-50F570950F4A}"/>
              </a:ext>
            </a:extLst>
          </p:cNvPr>
          <p:cNvSpPr>
            <a:spLocks noGrp="1"/>
          </p:cNvSpPr>
          <p:nvPr>
            <p:ph idx="1"/>
          </p:nvPr>
        </p:nvSpPr>
        <p:spPr>
          <a:xfrm>
            <a:off x="651720" y="2598396"/>
            <a:ext cx="7886700" cy="3086101"/>
          </a:xfrm>
        </p:spPr>
        <p:txBody>
          <a:bodyPr>
            <a:normAutofit lnSpcReduction="10000"/>
          </a:bodyPr>
          <a:lstStyle/>
          <a:p>
            <a:pPr marL="0" indent="0">
              <a:buNone/>
            </a:pPr>
            <a:r>
              <a:rPr lang="fi-FI"/>
              <a:t>Olisin edelleen kotona yksin ja pelkäisin kouluun ja kauppaankin lähtemistä, en pystyisi luokassa ryhmäytymään tai saamaan opintoja eteenpäin. Mielenterveysongelmani olisivat vakavampia, jos en olisi päässyt osalliseksi pajalle. Olen surullinen, etten ollut aikaisemmin tietoinen pajasta, olisin päässyt elämässä eteenpäin paljon aikaisemmin enkä kokisi hukanneeni vuosia yksin kotona lamaantuneena. Olen kokenut kokonaisvaltaista parannusta elämässäni pajan myötä, syön paremmin ja säännöllisemmin, nukun paremmin ja koen herääväni levänneenä, olen sosiaalisempi ja nautin sosiaalisista tilanteista pajalla, olen rohkeampi, tuon itseäni paremmin esille, kohtaan hankalia asioita elämässäni ohjaajien avulla ja saan tukea ja kannustusta mukavuusalueen ylittämiseen. He tukevat minua tulemalla asioissa vastaan ja sallivat minun siedättyä vaikeisiin asioihin omalla tahdillani. Olen saanut pitkästä aikaa kosketuksen arkirytmiin ja koen olevani huomattavasti tyytyväisempi, kun minulla on rytmi, jota kykenen ylläpitämään pajan tuella. Vertaistuki (jota en ole aikaisemmin kokenut) on ollut käsittämättömän tärkeää, olen saanut pitkästä aikaa tuntemuksen ryhmään kuulumisesta ja olen tullut ymmärretyksi elämäntilanteeni suhteen.</a:t>
            </a:r>
          </a:p>
          <a:p>
            <a:endParaRPr lang="fi-FI"/>
          </a:p>
          <a:p>
            <a:pPr marL="0" indent="0">
              <a:buNone/>
            </a:pPr>
            <a:endParaRPr lang="fi-FI" dirty="0"/>
          </a:p>
        </p:txBody>
      </p:sp>
      <p:pic>
        <p:nvPicPr>
          <p:cNvPr id="6" name="Kuva 5">
            <a:extLst>
              <a:ext uri="{FF2B5EF4-FFF2-40B4-BE49-F238E27FC236}">
                <a16:creationId xmlns:a16="http://schemas.microsoft.com/office/drawing/2014/main" id="{BADE5C72-FFF2-3306-3F6A-5831ADDB4B66}"/>
              </a:ext>
            </a:extLst>
          </p:cNvPr>
          <p:cNvPicPr>
            <a:picLocks noChangeAspect="1"/>
          </p:cNvPicPr>
          <p:nvPr/>
        </p:nvPicPr>
        <p:blipFill>
          <a:blip r:embed="rId4"/>
          <a:stretch>
            <a:fillRect/>
          </a:stretch>
        </p:blipFill>
        <p:spPr>
          <a:xfrm>
            <a:off x="8141970" y="861576"/>
            <a:ext cx="1002016" cy="900505"/>
          </a:xfrm>
          <a:prstGeom prst="rect">
            <a:avLst/>
          </a:prstGeom>
        </p:spPr>
      </p:pic>
    </p:spTree>
    <p:extLst>
      <p:ext uri="{BB962C8B-B14F-4D97-AF65-F5344CB8AC3E}">
        <p14:creationId xmlns:p14="http://schemas.microsoft.com/office/powerpoint/2010/main" val="40916143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357018"/>
            <a:ext cx="7357830" cy="604058"/>
          </a:xfrm>
        </p:spPr>
        <p:txBody>
          <a:bodyPr vert="horz" lIns="0" tIns="0" rIns="0" bIns="0" rtlCol="0" anchor="t" anchorCtr="0">
            <a:normAutofit fontScale="90000"/>
          </a:bodyPr>
          <a:lstStyle/>
          <a:p>
            <a:r>
              <a:rPr lang="fi-FI" sz="2400" b="1" dirty="0">
                <a:solidFill>
                  <a:schemeClr val="bg1"/>
                </a:solidFill>
              </a:rPr>
              <a:t>Yksilövalmennuksessa lokakuussa 2022- </a:t>
            </a:r>
            <a:br>
              <a:rPr lang="fi-FI" sz="2400" b="1" dirty="0">
                <a:solidFill>
                  <a:schemeClr val="bg1"/>
                </a:solidFill>
              </a:rPr>
            </a:br>
            <a:r>
              <a:rPr lang="fi-FI" sz="2400" b="1" dirty="0">
                <a:solidFill>
                  <a:schemeClr val="bg1"/>
                </a:solidFill>
              </a:rPr>
              <a:t>helmikuussa 2023 olevien opiskelijoiden tilanne</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18</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15.3.2023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621137" y="1491396"/>
            <a:ext cx="7652259" cy="4524315"/>
          </a:xfrm>
          <a:prstGeom prst="rect">
            <a:avLst/>
          </a:prstGeom>
          <a:noFill/>
        </p:spPr>
        <p:txBody>
          <a:bodyPr wrap="square" rtlCol="0">
            <a:spAutoFit/>
          </a:bodyPr>
          <a:lstStyle/>
          <a:p>
            <a:pPr marL="285750" indent="-285750">
              <a:buFont typeface="Wingdings" panose="05000000000000000000" pitchFamily="2" charset="2"/>
              <a:buChar char="Ø"/>
            </a:pPr>
            <a:r>
              <a:rPr lang="fi-FI" b="1" u="sng" dirty="0">
                <a:solidFill>
                  <a:schemeClr val="bg1"/>
                </a:solidFill>
              </a:rPr>
              <a:t>23</a:t>
            </a:r>
            <a:r>
              <a:rPr lang="fi-FI" b="1" dirty="0">
                <a:solidFill>
                  <a:schemeClr val="bg1"/>
                </a:solidFill>
              </a:rPr>
              <a:t>  Yksilövalmennettavia yhteensä</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12</a:t>
            </a:r>
            <a:r>
              <a:rPr lang="fi-FI" b="1" dirty="0">
                <a:solidFill>
                  <a:schemeClr val="bg1"/>
                </a:solidFill>
              </a:rPr>
              <a:t>  Oli keskeyttämisvaarassa tai eroamistilanteessa, tilanne nyt  </a:t>
            </a:r>
          </a:p>
          <a:p>
            <a:r>
              <a:rPr lang="fi-FI" b="1" dirty="0">
                <a:solidFill>
                  <a:schemeClr val="bg1"/>
                </a:solidFill>
              </a:rPr>
              <a:t>           aivan toinen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4</a:t>
            </a:r>
            <a:r>
              <a:rPr lang="fi-FI" b="1" dirty="0">
                <a:solidFill>
                  <a:schemeClr val="bg1"/>
                </a:solidFill>
              </a:rPr>
              <a:t>   Aloittanut opinnot tuetusti + paja nuorten tuki pajan alkaessa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1 </a:t>
            </a:r>
            <a:r>
              <a:rPr lang="fi-FI" b="1" dirty="0">
                <a:solidFill>
                  <a:schemeClr val="bg1"/>
                </a:solidFill>
              </a:rPr>
              <a:t>  Siirtyi Luoviin opiskelemaan</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1 </a:t>
            </a:r>
            <a:r>
              <a:rPr lang="fi-FI" b="1" dirty="0">
                <a:solidFill>
                  <a:schemeClr val="bg1"/>
                </a:solidFill>
              </a:rPr>
              <a:t>  Palannut sairaslomalta kouluun</a:t>
            </a:r>
          </a:p>
          <a:p>
            <a:pPr marL="285750" indent="-285750">
              <a:buFont typeface="Wingdings" panose="05000000000000000000" pitchFamily="2" charset="2"/>
              <a:buChar char="Ø"/>
            </a:pPr>
            <a:endParaRPr lang="fi-FI" b="1" u="sng" dirty="0">
              <a:solidFill>
                <a:schemeClr val="bg1"/>
              </a:solidFill>
            </a:endParaRPr>
          </a:p>
          <a:p>
            <a:pPr marL="285750" indent="-285750">
              <a:buFont typeface="Wingdings" panose="05000000000000000000" pitchFamily="2" charset="2"/>
              <a:buChar char="Ø"/>
            </a:pPr>
            <a:r>
              <a:rPr lang="fi-FI" b="1" u="sng" dirty="0">
                <a:solidFill>
                  <a:schemeClr val="bg1"/>
                </a:solidFill>
              </a:rPr>
              <a:t>3</a:t>
            </a:r>
            <a:r>
              <a:rPr lang="fi-FI" b="1" dirty="0">
                <a:solidFill>
                  <a:schemeClr val="bg1"/>
                </a:solidFill>
              </a:rPr>
              <a:t>  Vaihtanut alaa </a:t>
            </a:r>
          </a:p>
          <a:p>
            <a:endParaRPr lang="fi-FI" b="1" dirty="0">
              <a:solidFill>
                <a:schemeClr val="bg1"/>
              </a:solidFill>
            </a:endParaRPr>
          </a:p>
          <a:p>
            <a:pPr marL="285750" indent="-285750">
              <a:buFont typeface="Wingdings" panose="05000000000000000000" pitchFamily="2" charset="2"/>
              <a:buChar char="Ø"/>
            </a:pPr>
            <a:r>
              <a:rPr lang="fi-FI" b="1" u="sng" dirty="0">
                <a:solidFill>
                  <a:schemeClr val="bg1"/>
                </a:solidFill>
              </a:rPr>
              <a:t>3</a:t>
            </a:r>
            <a:r>
              <a:rPr lang="fi-FI" b="1" dirty="0">
                <a:solidFill>
                  <a:schemeClr val="bg1"/>
                </a:solidFill>
              </a:rPr>
              <a:t>   Siirtynyt kuntouttavaan toimintaan ja eronnut koulusta</a:t>
            </a:r>
          </a:p>
          <a:p>
            <a:pPr marL="285750" indent="-285750">
              <a:buFont typeface="Wingdings" panose="05000000000000000000" pitchFamily="2" charset="2"/>
              <a:buChar char="Ø"/>
            </a:pPr>
            <a:endParaRPr lang="fi-FI" b="1" dirty="0">
              <a:solidFill>
                <a:schemeClr val="bg1"/>
              </a:solidFill>
            </a:endParaRPr>
          </a:p>
          <a:p>
            <a:endParaRPr lang="fi-FI" b="1" dirty="0">
              <a:solidFill>
                <a:schemeClr val="bg1"/>
              </a:solidFill>
            </a:endParaRPr>
          </a:p>
        </p:txBody>
      </p:sp>
      <mc:AlternateContent xmlns:mc="http://schemas.openxmlformats.org/markup-compatibility/2006" xmlns:pslz="http://schemas.microsoft.com/office/powerpoint/2016/slidezoom">
        <mc:Choice Requires="pslz">
          <p:graphicFrame>
            <p:nvGraphicFramePr>
              <p:cNvPr id="9" name="Dian zoomaustoiminto 8">
                <a:extLst>
                  <a:ext uri="{FF2B5EF4-FFF2-40B4-BE49-F238E27FC236}">
                    <a16:creationId xmlns:a16="http://schemas.microsoft.com/office/drawing/2014/main" id="{C80DC9C8-D3A8-0780-28C9-04DE2E0FFEDB}"/>
                  </a:ext>
                </a:extLst>
              </p:cNvPr>
              <p:cNvGraphicFramePr>
                <a:graphicFrameLocks noChangeAspect="1"/>
              </p:cNvGraphicFramePr>
              <p:nvPr>
                <p:extLst>
                  <p:ext uri="{D42A27DB-BD31-4B8C-83A1-F6EECF244321}">
                    <p14:modId xmlns:p14="http://schemas.microsoft.com/office/powerpoint/2010/main" val="3323609450"/>
                  </p:ext>
                </p:extLst>
              </p:nvPr>
            </p:nvGraphicFramePr>
            <p:xfrm>
              <a:off x="-4097215" y="5508885"/>
              <a:ext cx="2286000" cy="1714500"/>
            </p:xfrm>
            <a:graphic>
              <a:graphicData uri="http://schemas.microsoft.com/office/powerpoint/2016/slidezoom">
                <pslz:sldZm>
                  <pslz:sldZmObj sldId="327" cId="701085034">
                    <pslz:zmPr id="{E6A2063B-EAD6-41E3-82C2-CDD76ED62E76}" returnToParent="0" transitionDur="1000">
                      <p166:blipFill xmlns:p166="http://schemas.microsoft.com/office/powerpoint/2016/6/main">
                        <a:blip r:embed="rId2"/>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9" name="Dian zoomaustoiminto 8">
                <a:hlinkClick r:id="rId3" action="ppaction://hlinksldjump"/>
                <a:extLst>
                  <a:ext uri="{FF2B5EF4-FFF2-40B4-BE49-F238E27FC236}">
                    <a16:creationId xmlns:a16="http://schemas.microsoft.com/office/drawing/2014/main" id="{C80DC9C8-D3A8-0780-28C9-04DE2E0FFEDB}"/>
                  </a:ext>
                </a:extLst>
              </p:cNvPr>
              <p:cNvPicPr>
                <a:picLocks noGrp="1" noRot="1" noChangeAspect="1" noMove="1" noResize="1" noEditPoints="1" noAdjustHandles="1" noChangeArrowheads="1" noChangeShapeType="1"/>
              </p:cNvPicPr>
              <p:nvPr/>
            </p:nvPicPr>
            <p:blipFill>
              <a:blip r:embed="rId4"/>
              <a:stretch>
                <a:fillRect/>
              </a:stretch>
            </p:blipFill>
            <p:spPr>
              <a:xfrm>
                <a:off x="-4097215" y="5508885"/>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701085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467806" y="474941"/>
            <a:ext cx="5530522" cy="604058"/>
          </a:xfrm>
        </p:spPr>
        <p:txBody>
          <a:bodyPr vert="horz" lIns="0" tIns="0" rIns="0" bIns="0" rtlCol="0" anchor="t" anchorCtr="0">
            <a:normAutofit fontScale="90000"/>
          </a:bodyPr>
          <a:lstStyle/>
          <a:p>
            <a:r>
              <a:rPr lang="fi-FI" sz="2400" b="1" dirty="0">
                <a:solidFill>
                  <a:schemeClr val="bg1"/>
                </a:solidFill>
              </a:rPr>
              <a:t>Yksilövalmennettavien nuorten ohjaus</a:t>
            </a: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19</a:t>
            </a:fld>
            <a:endParaRPr lang="fi-FI"/>
          </a:p>
        </p:txBody>
      </p:sp>
      <p:sp>
        <p:nvSpPr>
          <p:cNvPr id="4" name="Tekstiruutu 3">
            <a:extLst>
              <a:ext uri="{FF2B5EF4-FFF2-40B4-BE49-F238E27FC236}">
                <a16:creationId xmlns:a16="http://schemas.microsoft.com/office/drawing/2014/main" id="{53AF68F5-3A19-CFEB-FF09-EE257E653698}"/>
              </a:ext>
            </a:extLst>
          </p:cNvPr>
          <p:cNvSpPr txBox="1"/>
          <p:nvPr/>
        </p:nvSpPr>
        <p:spPr>
          <a:xfrm>
            <a:off x="1023041" y="1457607"/>
            <a:ext cx="6799153" cy="3416320"/>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Yksilövalmennettavia nähdään nuoren tilanteen ja tarpeen  </a:t>
            </a:r>
          </a:p>
          <a:p>
            <a:r>
              <a:rPr lang="fi-FI" b="1" dirty="0">
                <a:solidFill>
                  <a:schemeClr val="bg1"/>
                </a:solidFill>
              </a:rPr>
              <a:t>      mukaan</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Koulunkäynnin sekä mielenterveyden tukeminen vahvimmassa osassa ohjausta</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Tarvetta yksilövalmennukselle on paljon -&gt; enemmän kuin on mahdollista tukea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Konsultointia -&gt; paljon henkilökunnan ohjauksia </a:t>
            </a:r>
          </a:p>
          <a:p>
            <a:r>
              <a:rPr lang="fi-FI" b="1" dirty="0">
                <a:solidFill>
                  <a:schemeClr val="bg1"/>
                </a:solidFill>
              </a:rPr>
              <a:t>     -&gt; taustatuki  haastavissa tilanteissa ja voidaan yhdessä   </a:t>
            </a:r>
          </a:p>
          <a:p>
            <a:r>
              <a:rPr lang="fi-FI" b="1" dirty="0">
                <a:solidFill>
                  <a:schemeClr val="bg1"/>
                </a:solidFill>
              </a:rPr>
              <a:t>     pohtia, miten nuorta voisi auttaa</a:t>
            </a:r>
            <a:endParaRPr lang="fi-FI" dirty="0">
              <a:solidFill>
                <a:schemeClr val="bg1"/>
              </a:solidFill>
            </a:endParaRPr>
          </a:p>
        </p:txBody>
      </p:sp>
    </p:spTree>
    <p:extLst>
      <p:ext uri="{BB962C8B-B14F-4D97-AF65-F5344CB8AC3E}">
        <p14:creationId xmlns:p14="http://schemas.microsoft.com/office/powerpoint/2010/main" val="359943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0" y="479048"/>
            <a:ext cx="8064000" cy="604058"/>
          </a:xfrm>
        </p:spPr>
        <p:txBody>
          <a:bodyPr vert="horz" lIns="0" tIns="0" rIns="0" bIns="0" rtlCol="0" anchor="t" anchorCtr="0">
            <a:normAutofit fontScale="90000"/>
          </a:bodyPr>
          <a:lstStyle/>
          <a:p>
            <a:pPr algn="ctr"/>
            <a:r>
              <a:rPr lang="fi-FI" sz="2400" b="1" dirty="0">
                <a:solidFill>
                  <a:schemeClr val="bg1"/>
                </a:solidFill>
              </a:rPr>
              <a:t>Lokakuussa 2022 - Helmikuussa 2023 </a:t>
            </a:r>
            <a:br>
              <a:rPr lang="fi-FI" sz="2400" b="1" dirty="0">
                <a:solidFill>
                  <a:schemeClr val="bg1"/>
                </a:solidFill>
              </a:rPr>
            </a:br>
            <a:r>
              <a:rPr lang="fi-FI" sz="2400" b="1" dirty="0">
                <a:solidFill>
                  <a:schemeClr val="bg1"/>
                </a:solidFill>
              </a:rPr>
              <a:t>pajalla olevien opiskelijoiden tilanne nyt</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2</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15.3.2023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506437" y="1688006"/>
            <a:ext cx="7799851" cy="5909310"/>
          </a:xfrm>
          <a:prstGeom prst="rect">
            <a:avLst/>
          </a:prstGeom>
          <a:noFill/>
        </p:spPr>
        <p:txBody>
          <a:bodyPr wrap="square" rtlCol="0">
            <a:spAutoFit/>
          </a:bodyPr>
          <a:lstStyle/>
          <a:p>
            <a:pPr marL="285750" indent="-285750">
              <a:buFont typeface="Wingdings" panose="05000000000000000000" pitchFamily="2" charset="2"/>
              <a:buChar char="Ø"/>
            </a:pPr>
            <a:r>
              <a:rPr lang="fi-FI" b="1" dirty="0">
                <a:solidFill>
                  <a:schemeClr val="bg1"/>
                </a:solidFill>
              </a:rPr>
              <a:t>Opiskelijoita ollut pajalla yhteensä </a:t>
            </a:r>
            <a:r>
              <a:rPr lang="fi-FI" b="1" u="sng" dirty="0">
                <a:solidFill>
                  <a:schemeClr val="bg1"/>
                </a:solidFill>
              </a:rPr>
              <a:t>16</a:t>
            </a:r>
          </a:p>
          <a:p>
            <a:r>
              <a:rPr lang="fi-FI" b="1" dirty="0">
                <a:solidFill>
                  <a:schemeClr val="bg1"/>
                </a:solidFill>
              </a:rPr>
              <a:t> </a:t>
            </a:r>
          </a:p>
          <a:p>
            <a:pPr marL="285750" indent="-285750">
              <a:buFont typeface="Wingdings" panose="05000000000000000000" pitchFamily="2" charset="2"/>
              <a:buChar char="Ø"/>
            </a:pPr>
            <a:r>
              <a:rPr lang="fi-FI" b="1" dirty="0">
                <a:solidFill>
                  <a:schemeClr val="bg1"/>
                </a:solidFill>
              </a:rPr>
              <a:t>10   Jatkaa pajalla </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2     Kokeili aloittaa omat opinnot, mutta palasi takaisin pajalle </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1     Palasi oman ryhmän mukaan jatkamaan ammatillisia opintoja</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2     Vaihtoi alaa ja opiskelee nyt ammatillisia opintoja</a:t>
            </a:r>
          </a:p>
          <a:p>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2     Eronnut -&gt; siirtynyt kuntouttavaan työtoimintaan tai muu syy</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1     Aloitti opinnot Tuvalla</a:t>
            </a:r>
          </a:p>
          <a:p>
            <a:pPr marL="285750" indent="-285750">
              <a:buFont typeface="Wingdings" panose="05000000000000000000" pitchFamily="2" charset="2"/>
              <a:buChar char="Ø"/>
            </a:pPr>
            <a:endParaRPr lang="fi-FI" b="1" dirty="0">
              <a:solidFill>
                <a:schemeClr val="bg1"/>
              </a:solidFill>
            </a:endParaRPr>
          </a:p>
          <a:p>
            <a:pPr marL="285750" indent="-285750">
              <a:buFont typeface="Wingdings" panose="05000000000000000000" pitchFamily="2" charset="2"/>
              <a:buChar char="Ø"/>
            </a:pPr>
            <a:r>
              <a:rPr lang="fi-FI" b="1" dirty="0">
                <a:solidFill>
                  <a:schemeClr val="bg1"/>
                </a:solidFill>
              </a:rPr>
              <a:t>5    Kanssa suunniteltu ammatillisten </a:t>
            </a:r>
          </a:p>
          <a:p>
            <a:r>
              <a:rPr lang="fi-FI" b="1" dirty="0">
                <a:solidFill>
                  <a:schemeClr val="bg1"/>
                </a:solidFill>
              </a:rPr>
              <a:t>          opintojen jatkumista kevään aikana</a:t>
            </a:r>
          </a:p>
          <a:p>
            <a:endParaRPr lang="fi-FI" b="1" dirty="0">
              <a:solidFill>
                <a:schemeClr val="bg1"/>
              </a:solidFill>
            </a:endParaRPr>
          </a:p>
          <a:p>
            <a:pPr marL="285750" indent="-285750">
              <a:buFont typeface="Wingdings" panose="05000000000000000000" pitchFamily="2" charset="2"/>
              <a:buChar char="Ø"/>
            </a:pPr>
            <a:endParaRPr lang="fi-FI" b="1" dirty="0">
              <a:solidFill>
                <a:schemeClr val="accent5"/>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p:txBody>
      </p:sp>
    </p:spTree>
    <p:extLst>
      <p:ext uri="{BB962C8B-B14F-4D97-AF65-F5344CB8AC3E}">
        <p14:creationId xmlns:p14="http://schemas.microsoft.com/office/powerpoint/2010/main" val="36809517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595396" y="2282476"/>
            <a:ext cx="5530522" cy="1672836"/>
          </a:xfrm>
        </p:spPr>
        <p:txBody>
          <a:bodyPr vert="horz" lIns="0" tIns="0" rIns="0" bIns="0" rtlCol="0" anchor="t" anchorCtr="0">
            <a:normAutofit/>
          </a:bodyPr>
          <a:lstStyle/>
          <a:p>
            <a:pPr algn="ctr"/>
            <a:r>
              <a:rPr lang="fi-FI" sz="3200" b="1" dirty="0">
                <a:solidFill>
                  <a:schemeClr val="bg1"/>
                </a:solidFill>
              </a:rPr>
              <a:t>Kiitos </a:t>
            </a:r>
            <a:r>
              <a:rPr lang="fi-FI" sz="3200" b="1" dirty="0">
                <a:solidFill>
                  <a:schemeClr val="bg1"/>
                </a:solidFill>
                <a:sym typeface="Wingdings" panose="05000000000000000000" pitchFamily="2" charset="2"/>
              </a:rPr>
              <a:t></a:t>
            </a:r>
            <a:br>
              <a:rPr lang="fi-FI" sz="2400" b="1" dirty="0">
                <a:solidFill>
                  <a:schemeClr val="bg1"/>
                </a:solidFill>
                <a:sym typeface="Wingdings" panose="05000000000000000000" pitchFamily="2" charset="2"/>
              </a:rPr>
            </a:br>
            <a:br>
              <a:rPr lang="fi-FI" sz="2400" b="1" dirty="0">
                <a:solidFill>
                  <a:schemeClr val="bg1"/>
                </a:solidFill>
                <a:sym typeface="Wingdings" panose="05000000000000000000" pitchFamily="2" charset="2"/>
              </a:rPr>
            </a:br>
            <a:r>
              <a:rPr lang="fi-FI" sz="2400" b="1" dirty="0">
                <a:solidFill>
                  <a:schemeClr val="bg1"/>
                </a:solidFill>
                <a:sym typeface="Wingdings" panose="05000000000000000000" pitchFamily="2" charset="2"/>
              </a:rPr>
              <a:t>Salla ja Janika  </a:t>
            </a:r>
            <a:endParaRPr lang="fi-FI" sz="2400" b="1"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20</a:t>
            </a:fld>
            <a:endParaRPr lang="fi-FI"/>
          </a:p>
        </p:txBody>
      </p:sp>
    </p:spTree>
    <p:extLst>
      <p:ext uri="{BB962C8B-B14F-4D97-AF65-F5344CB8AC3E}">
        <p14:creationId xmlns:p14="http://schemas.microsoft.com/office/powerpoint/2010/main" val="34044699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474941"/>
            <a:ext cx="8064000" cy="604058"/>
          </a:xfrm>
        </p:spPr>
        <p:txBody>
          <a:bodyPr vert="horz" lIns="0" tIns="0" rIns="0" bIns="0" rtlCol="0" anchor="t" anchorCtr="0">
            <a:normAutofit/>
          </a:bodyPr>
          <a:lstStyle/>
          <a:p>
            <a:r>
              <a:rPr lang="fi-FI" sz="2400" b="1" dirty="0">
                <a:solidFill>
                  <a:schemeClr val="bg1"/>
                </a:solidFill>
              </a:rPr>
              <a:t>Lokakuu 2022 - Helmikuu 2023</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297137" y="887338"/>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endParaRPr lang="fi-FI" sz="2000" dirty="0">
              <a:solidFill>
                <a:schemeClr val="bg1"/>
              </a:solidFill>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3</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15.3.2023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405137" y="1078999"/>
            <a:ext cx="7468577" cy="5078313"/>
          </a:xfrm>
          <a:prstGeom prst="rect">
            <a:avLst/>
          </a:prstGeom>
          <a:noFill/>
        </p:spPr>
        <p:txBody>
          <a:bodyPr wrap="square" rtlCol="0">
            <a:spAutoFit/>
          </a:bodyPr>
          <a:lstStyle/>
          <a:p>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Tavattu nuoria ja yksilötapaamisia on ollut paljon pajanuortenkin kanssa</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Autettu opiskelupaikan etsimisessä, hakemisessa, haastatteluissa ja paikan vastaanottamisessa. Yhteishakua tehdään juuri useiden nuorten kanssa ja siihen liittyen käyty tutustumassa aloihin.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Käyty tutustumassa koulun tiloihin ja siedätetty ruokailuun sekä koulun tiloissa liikkumiseen.</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Tuettu asumisessa, arjenhallinnassa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Selvitetty, tuettu ja ohjattu mielenterveyspalveluihin sekä muihin moniammatillisen verkoston palveluihin</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Vahvistettu itsetuntoa, tunnetaitoja, ihmissuhdetaitoja,  </a:t>
            </a:r>
          </a:p>
          <a:p>
            <a:r>
              <a:rPr lang="fi-FI" dirty="0">
                <a:solidFill>
                  <a:schemeClr val="bg1"/>
                </a:solidFill>
              </a:rPr>
              <a:t>     arjenhallintaa ja toimintakykyä</a:t>
            </a:r>
          </a:p>
        </p:txBody>
      </p:sp>
    </p:spTree>
    <p:extLst>
      <p:ext uri="{BB962C8B-B14F-4D97-AF65-F5344CB8AC3E}">
        <p14:creationId xmlns:p14="http://schemas.microsoft.com/office/powerpoint/2010/main" val="27759639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764349"/>
            <a:ext cx="8064000" cy="604058"/>
          </a:xfrm>
        </p:spPr>
        <p:txBody>
          <a:bodyPr vert="horz" lIns="0" tIns="0" rIns="0" bIns="0" rtlCol="0" anchor="t" anchorCtr="0">
            <a:normAutofit/>
          </a:bodyPr>
          <a:lstStyle/>
          <a:p>
            <a:r>
              <a:rPr lang="fi-FI" sz="2400" b="1" dirty="0">
                <a:solidFill>
                  <a:schemeClr val="bg1"/>
                </a:solidFill>
              </a:rPr>
              <a:t>Hanke</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59756" y="780176"/>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r>
              <a:rPr lang="fi-FI" sz="2000" dirty="0">
                <a:solidFill>
                  <a:schemeClr val="bg1"/>
                </a:solidFill>
                <a:latin typeface="Calibri" panose="020F0502020204030204" pitchFamily="34" charset="0"/>
                <a:cs typeface="Calibri" panose="020F0502020204030204" pitchFamily="34" charset="0"/>
              </a:rPr>
              <a:t>ai</a:t>
            </a: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4</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15.3.2023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780363" y="1385835"/>
            <a:ext cx="4057858" cy="4524315"/>
          </a:xfrm>
          <a:prstGeom prst="rect">
            <a:avLst/>
          </a:prstGeom>
          <a:noFill/>
        </p:spPr>
        <p:txBody>
          <a:bodyPr wrap="square" rtlCol="0">
            <a:spAutoFit/>
          </a:bodyPr>
          <a:lstStyle/>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Hankkeen palveluille on valtava tarve ammattiopistolla.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Tarvetta on enemmän kuin pystymme siihen vastata. Viikoittain tulee puheluita ja kyselyitä käytävillä </a:t>
            </a:r>
          </a:p>
          <a:p>
            <a:r>
              <a:rPr lang="fi-FI" dirty="0">
                <a:solidFill>
                  <a:schemeClr val="bg1"/>
                </a:solidFill>
              </a:rPr>
              <a:t>    ”Onko pajalla paikkoja, </a:t>
            </a:r>
            <a:r>
              <a:rPr lang="fi-FI" dirty="0" err="1">
                <a:solidFill>
                  <a:schemeClr val="bg1"/>
                </a:solidFill>
              </a:rPr>
              <a:t>ois</a:t>
            </a:r>
            <a:r>
              <a:rPr lang="fi-FI" dirty="0">
                <a:solidFill>
                  <a:schemeClr val="bg1"/>
                </a:solidFill>
              </a:rPr>
              <a:t> yks     </a:t>
            </a:r>
          </a:p>
          <a:p>
            <a:r>
              <a:rPr lang="fi-FI" dirty="0">
                <a:solidFill>
                  <a:schemeClr val="bg1"/>
                </a:solidFill>
              </a:rPr>
              <a:t>     nuori jolla </a:t>
            </a:r>
            <a:r>
              <a:rPr lang="fi-FI" dirty="0" err="1">
                <a:solidFill>
                  <a:schemeClr val="bg1"/>
                </a:solidFill>
              </a:rPr>
              <a:t>olis</a:t>
            </a:r>
            <a:r>
              <a:rPr lang="fi-FI" dirty="0">
                <a:solidFill>
                  <a:schemeClr val="bg1"/>
                </a:solidFill>
              </a:rPr>
              <a:t> kovasti tarvetta?”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Pajan nuorten heikko mielenterveyden hoito vaikuttaa nuorten vahvistumisen hitauteen ja koulukunnon parantumiseen nopeammin. </a:t>
            </a:r>
          </a:p>
        </p:txBody>
      </p:sp>
      <p:pic>
        <p:nvPicPr>
          <p:cNvPr id="8" name="Kuva 7">
            <a:extLst>
              <a:ext uri="{FF2B5EF4-FFF2-40B4-BE49-F238E27FC236}">
                <a16:creationId xmlns:a16="http://schemas.microsoft.com/office/drawing/2014/main" id="{52339E79-7116-C55C-C45D-0F8AE4BE9629}"/>
              </a:ext>
            </a:extLst>
          </p:cNvPr>
          <p:cNvPicPr>
            <a:picLocks noChangeAspect="1"/>
          </p:cNvPicPr>
          <p:nvPr/>
        </p:nvPicPr>
        <p:blipFill>
          <a:blip r:embed="rId2"/>
          <a:stretch>
            <a:fillRect/>
          </a:stretch>
        </p:blipFill>
        <p:spPr>
          <a:xfrm>
            <a:off x="5492250" y="1066378"/>
            <a:ext cx="2571750" cy="3429000"/>
          </a:xfrm>
          <a:prstGeom prst="rect">
            <a:avLst/>
          </a:prstGeom>
        </p:spPr>
      </p:pic>
    </p:spTree>
    <p:extLst>
      <p:ext uri="{BB962C8B-B14F-4D97-AF65-F5344CB8AC3E}">
        <p14:creationId xmlns:p14="http://schemas.microsoft.com/office/powerpoint/2010/main" val="12869789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621137" y="188833"/>
            <a:ext cx="8064000" cy="604058"/>
          </a:xfrm>
        </p:spPr>
        <p:txBody>
          <a:bodyPr vert="horz" lIns="0" tIns="0" rIns="0" bIns="0" rtlCol="0" anchor="t" anchorCtr="0">
            <a:normAutofit fontScale="90000"/>
          </a:bodyPr>
          <a:lstStyle/>
          <a:p>
            <a:r>
              <a:rPr lang="fi-FI" sz="2400" b="1" dirty="0">
                <a:solidFill>
                  <a:schemeClr val="bg1"/>
                </a:solidFill>
              </a:rPr>
              <a:t>Nuorten todellisia kokemuksia ja ajatuksia päivien aikana</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59756" y="780176"/>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r>
              <a:rPr lang="fi-FI" sz="2000" dirty="0">
                <a:solidFill>
                  <a:schemeClr val="bg1"/>
                </a:solidFill>
                <a:latin typeface="Calibri" panose="020F0502020204030204" pitchFamily="34" charset="0"/>
                <a:cs typeface="Calibri" panose="020F0502020204030204" pitchFamily="34" charset="0"/>
              </a:rPr>
              <a:t>ai</a:t>
            </a: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5</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15.3.2023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780362" y="1385835"/>
            <a:ext cx="7583275" cy="2031325"/>
          </a:xfrm>
          <a:prstGeom prst="rect">
            <a:avLst/>
          </a:prstGeom>
          <a:noFill/>
        </p:spPr>
        <p:txBody>
          <a:bodyPr wrap="square" rtlCol="0">
            <a:spAutoFit/>
          </a:bodyPr>
          <a:lstStyle/>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endParaRPr lang="fi-FI" dirty="0">
              <a:solidFill>
                <a:schemeClr val="bg1"/>
              </a:solidFill>
            </a:endParaRPr>
          </a:p>
        </p:txBody>
      </p:sp>
      <p:pic>
        <p:nvPicPr>
          <p:cNvPr id="11" name="Kuva 10">
            <a:extLst>
              <a:ext uri="{FF2B5EF4-FFF2-40B4-BE49-F238E27FC236}">
                <a16:creationId xmlns:a16="http://schemas.microsoft.com/office/drawing/2014/main" id="{B0BE55DD-E333-C8DE-3531-3A53EE147945}"/>
              </a:ext>
            </a:extLst>
          </p:cNvPr>
          <p:cNvPicPr>
            <a:picLocks noChangeAspect="1"/>
          </p:cNvPicPr>
          <p:nvPr/>
        </p:nvPicPr>
        <p:blipFill>
          <a:blip r:embed="rId2"/>
          <a:stretch>
            <a:fillRect/>
          </a:stretch>
        </p:blipFill>
        <p:spPr>
          <a:xfrm>
            <a:off x="476112" y="582104"/>
            <a:ext cx="8478752" cy="6169570"/>
          </a:xfrm>
          <a:prstGeom prst="rect">
            <a:avLst/>
          </a:prstGeom>
        </p:spPr>
      </p:pic>
    </p:spTree>
    <p:extLst>
      <p:ext uri="{BB962C8B-B14F-4D97-AF65-F5344CB8AC3E}">
        <p14:creationId xmlns:p14="http://schemas.microsoft.com/office/powerpoint/2010/main" val="1701855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67FA3-0508-4A80-91B4-B34DBDE64210}"/>
              </a:ext>
            </a:extLst>
          </p:cNvPr>
          <p:cNvSpPr>
            <a:spLocks noGrp="1"/>
          </p:cNvSpPr>
          <p:nvPr>
            <p:ph type="title"/>
          </p:nvPr>
        </p:nvSpPr>
        <p:spPr>
          <a:xfrm>
            <a:off x="1080000" y="764348"/>
            <a:ext cx="3874772" cy="915595"/>
          </a:xfrm>
        </p:spPr>
        <p:txBody>
          <a:bodyPr vert="horz" lIns="0" tIns="0" rIns="0" bIns="0" rtlCol="0" anchor="t" anchorCtr="0">
            <a:normAutofit/>
          </a:bodyPr>
          <a:lstStyle/>
          <a:p>
            <a:r>
              <a:rPr lang="fi-FI" sz="2400" b="1" dirty="0">
                <a:solidFill>
                  <a:schemeClr val="bg1"/>
                </a:solidFill>
              </a:rPr>
              <a:t>Ryhmätoimintaa nuorille syksyn 2022 aikana</a:t>
            </a:r>
            <a:endParaRPr lang="fi-FI" sz="2400" dirty="0">
              <a:solidFill>
                <a:schemeClr val="bg1"/>
              </a:solidFill>
            </a:endParaRPr>
          </a:p>
        </p:txBody>
      </p:sp>
      <p:sp>
        <p:nvSpPr>
          <p:cNvPr id="6" name="TextBox 5">
            <a:extLst>
              <a:ext uri="{FF2B5EF4-FFF2-40B4-BE49-F238E27FC236}">
                <a16:creationId xmlns:a16="http://schemas.microsoft.com/office/drawing/2014/main" id="{13395DFD-F230-4D9D-BD75-CFD63CE95542}"/>
              </a:ext>
            </a:extLst>
          </p:cNvPr>
          <p:cNvSpPr txBox="1"/>
          <p:nvPr/>
        </p:nvSpPr>
        <p:spPr>
          <a:xfrm>
            <a:off x="-59756" y="780176"/>
            <a:ext cx="8549726" cy="5495721"/>
          </a:xfrm>
          <a:prstGeom prst="rect">
            <a:avLst/>
          </a:prstGeom>
        </p:spPr>
        <p:txBody>
          <a:bodyPr rot="0" spcFirstLastPara="0" vertOverflow="overflow" horzOverflow="overflow" vert="horz" lIns="0" tIns="0" rIns="0" bIns="0" numCol="1" spcCol="0" rtlCol="0" fromWordArt="0" anchor="t" anchorCtr="0" forceAA="0" compatLnSpc="1">
            <a:prstTxWarp prst="textNoShape">
              <a:avLst/>
            </a:prstTxWarp>
            <a:normAutofit/>
          </a:bodyPr>
          <a:lstStyle/>
          <a:p>
            <a:pPr>
              <a:lnSpc>
                <a:spcPct val="90000"/>
              </a:lnSpc>
              <a:spcBef>
                <a:spcPct val="20000"/>
              </a:spcBef>
              <a:buFont typeface="Arial" pitchFamily="34" charset="0"/>
            </a:pPr>
            <a:r>
              <a:rPr lang="fi-FI" sz="2000" dirty="0">
                <a:solidFill>
                  <a:schemeClr val="bg1"/>
                </a:solidFill>
                <a:latin typeface="Calibri" panose="020F0502020204030204" pitchFamily="34" charset="0"/>
                <a:cs typeface="Calibri" panose="020F0502020204030204" pitchFamily="34" charset="0"/>
              </a:rPr>
              <a:t>ai</a:t>
            </a:r>
          </a:p>
        </p:txBody>
      </p:sp>
      <p:sp>
        <p:nvSpPr>
          <p:cNvPr id="3" name="Slide Number Placeholder 2">
            <a:extLst>
              <a:ext uri="{FF2B5EF4-FFF2-40B4-BE49-F238E27FC236}">
                <a16:creationId xmlns:a16="http://schemas.microsoft.com/office/drawing/2014/main" id="{16CB1626-F259-4EAA-ABC3-82361F32B3A5}"/>
              </a:ext>
            </a:extLst>
          </p:cNvPr>
          <p:cNvSpPr>
            <a:spLocks noGrp="1"/>
          </p:cNvSpPr>
          <p:nvPr>
            <p:ph type="sldNum" sz="quarter" idx="12"/>
          </p:nvPr>
        </p:nvSpPr>
        <p:spPr>
          <a:xfrm>
            <a:off x="189137" y="6309320"/>
            <a:ext cx="432000" cy="360000"/>
          </a:xfrm>
        </p:spPr>
        <p:txBody>
          <a:bodyPr vert="horz" lIns="91440" tIns="45720" rIns="91440" bIns="45720" rtlCol="0" anchor="ctr">
            <a:normAutofit/>
          </a:bodyPr>
          <a:lstStyle/>
          <a:p>
            <a:pPr>
              <a:spcAft>
                <a:spcPts val="600"/>
              </a:spcAft>
            </a:pPr>
            <a:fld id="{2A4837A0-F8B5-40DF-B7A3-2778985E9851}" type="slidenum">
              <a:rPr lang="fi-FI" smtClean="0"/>
              <a:pPr>
                <a:spcAft>
                  <a:spcPts val="600"/>
                </a:spcAft>
              </a:pPr>
              <a:t>6</a:t>
            </a:fld>
            <a:endParaRPr lang="fi-FI"/>
          </a:p>
        </p:txBody>
      </p:sp>
      <p:sp>
        <p:nvSpPr>
          <p:cNvPr id="4" name="Footer Placeholder 3">
            <a:extLst>
              <a:ext uri="{FF2B5EF4-FFF2-40B4-BE49-F238E27FC236}">
                <a16:creationId xmlns:a16="http://schemas.microsoft.com/office/drawing/2014/main" id="{10D9CB2A-150A-47D5-AF85-E606146D83E1}"/>
              </a:ext>
            </a:extLst>
          </p:cNvPr>
          <p:cNvSpPr>
            <a:spLocks noGrp="1"/>
          </p:cNvSpPr>
          <p:nvPr>
            <p:ph type="ftr" sz="quarter" idx="11"/>
          </p:nvPr>
        </p:nvSpPr>
        <p:spPr>
          <a:xfrm>
            <a:off x="654030" y="6309320"/>
            <a:ext cx="1980000" cy="360000"/>
          </a:xfrm>
        </p:spPr>
        <p:txBody>
          <a:bodyPr vert="horz" lIns="91440" tIns="45720" rIns="0" bIns="45720" rtlCol="0" anchor="ctr">
            <a:normAutofit/>
          </a:bodyPr>
          <a:lstStyle/>
          <a:p>
            <a:pPr>
              <a:spcAft>
                <a:spcPts val="600"/>
              </a:spcAft>
            </a:pPr>
            <a:r>
              <a:rPr lang="fi-FI" kern="1200">
                <a:latin typeface="+mn-lt"/>
                <a:ea typeface="+mn-ea"/>
                <a:cs typeface="+mn-cs"/>
              </a:rPr>
              <a:t>Etunimi Sukunimi</a:t>
            </a:r>
          </a:p>
        </p:txBody>
      </p:sp>
      <p:sp>
        <p:nvSpPr>
          <p:cNvPr id="5" name="Date Placeholder 4">
            <a:extLst>
              <a:ext uri="{FF2B5EF4-FFF2-40B4-BE49-F238E27FC236}">
                <a16:creationId xmlns:a16="http://schemas.microsoft.com/office/drawing/2014/main" id="{5D50DD0A-A6FA-4543-9600-EF5034F86D98}"/>
              </a:ext>
            </a:extLst>
          </p:cNvPr>
          <p:cNvSpPr>
            <a:spLocks noGrp="1"/>
          </p:cNvSpPr>
          <p:nvPr>
            <p:ph type="dt" sz="half" idx="10"/>
          </p:nvPr>
        </p:nvSpPr>
        <p:spPr>
          <a:xfrm>
            <a:off x="2666284" y="6309320"/>
            <a:ext cx="1080000" cy="360000"/>
          </a:xfrm>
        </p:spPr>
        <p:txBody>
          <a:bodyPr vert="horz" lIns="91440" tIns="45720" rIns="91440" bIns="45720" rtlCol="0" anchor="ctr">
            <a:normAutofit/>
          </a:bodyPr>
          <a:lstStyle/>
          <a:p>
            <a:pPr>
              <a:spcAft>
                <a:spcPts val="600"/>
              </a:spcAft>
            </a:pPr>
            <a:fld id="{57A8F801-9BF5-46D1-98A5-513B8005DAC3}" type="datetime1">
              <a:rPr lang="fi-FI" smtClean="0"/>
              <a:pPr>
                <a:spcAft>
                  <a:spcPts val="600"/>
                </a:spcAft>
              </a:pPr>
              <a:t>15.3.2023</a:t>
            </a:fld>
            <a:endParaRPr lang="fi-FI"/>
          </a:p>
        </p:txBody>
      </p:sp>
      <p:sp>
        <p:nvSpPr>
          <p:cNvPr id="7" name="Tekstiruutu 6">
            <a:extLst>
              <a:ext uri="{FF2B5EF4-FFF2-40B4-BE49-F238E27FC236}">
                <a16:creationId xmlns:a16="http://schemas.microsoft.com/office/drawing/2014/main" id="{DC2D0724-454C-4D64-BE38-2DB326DC3E92}"/>
              </a:ext>
            </a:extLst>
          </p:cNvPr>
          <p:cNvSpPr txBox="1"/>
          <p:nvPr/>
        </p:nvSpPr>
        <p:spPr>
          <a:xfrm>
            <a:off x="807322" y="1695771"/>
            <a:ext cx="3653415" cy="5909310"/>
          </a:xfrm>
          <a:prstGeom prst="rect">
            <a:avLst/>
          </a:prstGeom>
          <a:noFill/>
        </p:spPr>
        <p:txBody>
          <a:bodyPr wrap="square" rtlCol="0">
            <a:spAutoFit/>
          </a:bodyPr>
          <a:lstStyle/>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Keski-Pohjanmaan sosiaalipsykiatrisen yhdistyksen </a:t>
            </a:r>
          </a:p>
          <a:p>
            <a:endParaRPr lang="fi-FI" dirty="0">
              <a:solidFill>
                <a:schemeClr val="bg1"/>
              </a:solidFill>
            </a:endParaRPr>
          </a:p>
          <a:p>
            <a:r>
              <a:rPr lang="fi-FI" b="1" dirty="0">
                <a:solidFill>
                  <a:schemeClr val="bg1"/>
                </a:solidFill>
              </a:rPr>
              <a:t>    Talous - ryhmä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Psykoterapeutti Reetta </a:t>
            </a:r>
            <a:r>
              <a:rPr lang="fi-FI" dirty="0" err="1">
                <a:solidFill>
                  <a:schemeClr val="bg1"/>
                </a:solidFill>
              </a:rPr>
              <a:t>Mourujärven</a:t>
            </a:r>
            <a:r>
              <a:rPr lang="fi-FI" dirty="0">
                <a:solidFill>
                  <a:schemeClr val="bg1"/>
                </a:solidFill>
              </a:rPr>
              <a:t> vetämä </a:t>
            </a:r>
          </a:p>
          <a:p>
            <a:endParaRPr lang="fi-FI" dirty="0">
              <a:solidFill>
                <a:schemeClr val="bg1"/>
              </a:solidFill>
            </a:endParaRPr>
          </a:p>
          <a:p>
            <a:r>
              <a:rPr lang="fi-FI" dirty="0">
                <a:solidFill>
                  <a:schemeClr val="bg1"/>
                </a:solidFill>
              </a:rPr>
              <a:t>    </a:t>
            </a:r>
            <a:r>
              <a:rPr lang="fi-FI" b="1" dirty="0">
                <a:solidFill>
                  <a:schemeClr val="bg1"/>
                </a:solidFill>
              </a:rPr>
              <a:t>Kuka minä olen - kurssi </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r>
              <a:rPr lang="fi-FI" dirty="0">
                <a:solidFill>
                  <a:schemeClr val="bg1"/>
                </a:solidFill>
              </a:rPr>
              <a:t>Taito Keski-Pohjanmaan</a:t>
            </a:r>
          </a:p>
          <a:p>
            <a:endParaRPr lang="fi-FI" dirty="0">
              <a:solidFill>
                <a:schemeClr val="bg1"/>
              </a:solidFill>
            </a:endParaRPr>
          </a:p>
          <a:p>
            <a:r>
              <a:rPr lang="fi-FI" dirty="0">
                <a:solidFill>
                  <a:schemeClr val="bg1"/>
                </a:solidFill>
              </a:rPr>
              <a:t>     </a:t>
            </a:r>
            <a:r>
              <a:rPr lang="fi-FI" b="1" dirty="0">
                <a:solidFill>
                  <a:schemeClr val="bg1"/>
                </a:solidFill>
              </a:rPr>
              <a:t>Kynttilänteon - kurssi</a:t>
            </a: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pPr marL="285750" indent="-285750">
              <a:buFont typeface="Wingdings" panose="05000000000000000000" pitchFamily="2" charset="2"/>
              <a:buChar char="Ø"/>
            </a:pPr>
            <a:endParaRPr lang="fi-FI" dirty="0">
              <a:solidFill>
                <a:schemeClr val="bg1"/>
              </a:solidFill>
            </a:endParaRPr>
          </a:p>
          <a:p>
            <a:endParaRPr lang="fi-FI" dirty="0">
              <a:solidFill>
                <a:schemeClr val="bg1"/>
              </a:solidFill>
            </a:endParaRPr>
          </a:p>
        </p:txBody>
      </p:sp>
      <p:pic>
        <p:nvPicPr>
          <p:cNvPr id="8" name="Kuva 7">
            <a:extLst>
              <a:ext uri="{FF2B5EF4-FFF2-40B4-BE49-F238E27FC236}">
                <a16:creationId xmlns:a16="http://schemas.microsoft.com/office/drawing/2014/main" id="{A4FAF6DB-CC4F-2F1F-4C50-22161DCBC357}"/>
              </a:ext>
            </a:extLst>
          </p:cNvPr>
          <p:cNvPicPr>
            <a:picLocks noChangeAspect="1"/>
          </p:cNvPicPr>
          <p:nvPr/>
        </p:nvPicPr>
        <p:blipFill>
          <a:blip r:embed="rId2"/>
          <a:stretch>
            <a:fillRect/>
          </a:stretch>
        </p:blipFill>
        <p:spPr>
          <a:xfrm>
            <a:off x="5195206" y="582103"/>
            <a:ext cx="3294764" cy="4393019"/>
          </a:xfrm>
          <a:prstGeom prst="rect">
            <a:avLst/>
          </a:prstGeom>
        </p:spPr>
      </p:pic>
    </p:spTree>
    <p:extLst>
      <p:ext uri="{BB962C8B-B14F-4D97-AF65-F5344CB8AC3E}">
        <p14:creationId xmlns:p14="http://schemas.microsoft.com/office/powerpoint/2010/main" val="2194980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75EC-75A8-44BE-8D52-2E300ECE8E18}"/>
              </a:ext>
            </a:extLst>
          </p:cNvPr>
          <p:cNvSpPr>
            <a:spLocks noGrp="1"/>
          </p:cNvSpPr>
          <p:nvPr>
            <p:ph type="sldNum" sz="quarter" idx="12"/>
          </p:nvPr>
        </p:nvSpPr>
        <p:spPr/>
        <p:txBody>
          <a:bodyPr/>
          <a:lstStyle/>
          <a:p>
            <a:fld id="{2A4837A0-F8B5-40DF-B7A3-2778985E9851}" type="slidenum">
              <a:rPr lang="fi-FI" smtClean="0"/>
              <a:pPr/>
              <a:t>7</a:t>
            </a:fld>
            <a:endParaRPr lang="fi-FI"/>
          </a:p>
        </p:txBody>
      </p:sp>
      <p:sp>
        <p:nvSpPr>
          <p:cNvPr id="4" name="Footer Placeholder 3">
            <a:extLst>
              <a:ext uri="{FF2B5EF4-FFF2-40B4-BE49-F238E27FC236}">
                <a16:creationId xmlns:a16="http://schemas.microsoft.com/office/drawing/2014/main" id="{3B115933-C301-4CBB-B596-AD809C9D985F}"/>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93B34A34-8043-46D8-8245-D3B57D0BAB51}"/>
              </a:ext>
            </a:extLst>
          </p:cNvPr>
          <p:cNvSpPr>
            <a:spLocks noGrp="1"/>
          </p:cNvSpPr>
          <p:nvPr>
            <p:ph type="dt" sz="half" idx="10"/>
          </p:nvPr>
        </p:nvSpPr>
        <p:spPr/>
        <p:txBody>
          <a:bodyPr/>
          <a:lstStyle/>
          <a:p>
            <a:fld id="{57A8F801-9BF5-46D1-98A5-513B8005DAC3}" type="datetime1">
              <a:rPr lang="fi-FI" smtClean="0"/>
              <a:pPr/>
              <a:t>15.3.2023</a:t>
            </a:fld>
            <a:endParaRPr lang="fi-FI" dirty="0"/>
          </a:p>
        </p:txBody>
      </p:sp>
      <p:sp>
        <p:nvSpPr>
          <p:cNvPr id="6" name="TextBox 5">
            <a:extLst>
              <a:ext uri="{FF2B5EF4-FFF2-40B4-BE49-F238E27FC236}">
                <a16:creationId xmlns:a16="http://schemas.microsoft.com/office/drawing/2014/main" id="{2BE4A963-5081-4095-A6BB-018A41F07796}"/>
              </a:ext>
            </a:extLst>
          </p:cNvPr>
          <p:cNvSpPr txBox="1"/>
          <p:nvPr/>
        </p:nvSpPr>
        <p:spPr>
          <a:xfrm>
            <a:off x="527281" y="400986"/>
            <a:ext cx="555362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dirty="0"/>
              <a:t>Toimintaa paja nuorten kanssa </a:t>
            </a:r>
          </a:p>
          <a:p>
            <a:r>
              <a:rPr lang="fi-FI" sz="2000" b="1" dirty="0"/>
              <a:t>kevään 2023 aikana</a:t>
            </a:r>
          </a:p>
        </p:txBody>
      </p:sp>
      <p:sp>
        <p:nvSpPr>
          <p:cNvPr id="2" name="Tekstiruutu 1">
            <a:extLst>
              <a:ext uri="{FF2B5EF4-FFF2-40B4-BE49-F238E27FC236}">
                <a16:creationId xmlns:a16="http://schemas.microsoft.com/office/drawing/2014/main" id="{4D21D318-10BF-4A60-9784-D3DD70DF91C2}"/>
              </a:ext>
            </a:extLst>
          </p:cNvPr>
          <p:cNvSpPr txBox="1"/>
          <p:nvPr/>
        </p:nvSpPr>
        <p:spPr>
          <a:xfrm>
            <a:off x="4934562" y="1531178"/>
            <a:ext cx="3306011"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800" b="0" i="0" u="none" strike="noStrike" kern="1200" cap="none" spc="0" normalizeH="0" baseline="0" noProof="0" dirty="0">
                <a:ln>
                  <a:noFill/>
                </a:ln>
                <a:solidFill>
                  <a:srgbClr val="FFFFFF"/>
                </a:solidFill>
                <a:effectLst/>
                <a:uLnTx/>
                <a:uFillTx/>
                <a:latin typeface="Arial"/>
                <a:ea typeface="+mn-ea"/>
                <a:cs typeface="+mn-cs"/>
              </a:rPr>
              <a:t>Osaamiskeskus Nuoskan järjestämää- </a:t>
            </a:r>
            <a:r>
              <a:rPr kumimoji="0" lang="fi-FI" sz="1800" b="1" i="0" u="none" strike="noStrike" kern="1200" cap="none" spc="0" normalizeH="0" baseline="0" noProof="0" dirty="0">
                <a:ln>
                  <a:noFill/>
                </a:ln>
                <a:solidFill>
                  <a:srgbClr val="FFFFFF"/>
                </a:solidFill>
                <a:effectLst/>
                <a:uLnTx/>
                <a:uFillTx/>
                <a:latin typeface="Arial"/>
                <a:ea typeface="+mn-ea"/>
                <a:cs typeface="+mn-cs"/>
              </a:rPr>
              <a:t>Tulevaisuus paja työskentelyä</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Kamu kaveri mielessä- </a:t>
            </a:r>
            <a:r>
              <a:rPr kumimoji="0" lang="fi-FI" sz="1800" b="0" i="0" u="none" strike="noStrike" kern="1200" cap="none" spc="0" normalizeH="0" baseline="0" noProof="0" dirty="0">
                <a:ln>
                  <a:noFill/>
                </a:ln>
                <a:solidFill>
                  <a:srgbClr val="FFFFFF"/>
                </a:solidFill>
                <a:effectLst/>
                <a:uLnTx/>
                <a:uFillTx/>
                <a:latin typeface="Arial"/>
                <a:ea typeface="+mn-ea"/>
                <a:cs typeface="+mn-cs"/>
              </a:rPr>
              <a:t>kurssi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rgbClr val="FFFFFF"/>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rgbClr val="FFFFFF"/>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Kuva 6">
            <a:extLst>
              <a:ext uri="{FF2B5EF4-FFF2-40B4-BE49-F238E27FC236}">
                <a16:creationId xmlns:a16="http://schemas.microsoft.com/office/drawing/2014/main" id="{8A5F8C7A-452F-6A89-71B3-50D1A837272F}"/>
              </a:ext>
            </a:extLst>
          </p:cNvPr>
          <p:cNvPicPr>
            <a:picLocks noChangeAspect="1"/>
          </p:cNvPicPr>
          <p:nvPr/>
        </p:nvPicPr>
        <p:blipFill>
          <a:blip r:embed="rId2"/>
          <a:stretch>
            <a:fillRect/>
          </a:stretch>
        </p:blipFill>
        <p:spPr>
          <a:xfrm>
            <a:off x="621137" y="1281781"/>
            <a:ext cx="3881425" cy="5175233"/>
          </a:xfrm>
          <a:prstGeom prst="rect">
            <a:avLst/>
          </a:prstGeom>
        </p:spPr>
      </p:pic>
    </p:spTree>
    <p:extLst>
      <p:ext uri="{BB962C8B-B14F-4D97-AF65-F5344CB8AC3E}">
        <p14:creationId xmlns:p14="http://schemas.microsoft.com/office/powerpoint/2010/main" val="1323636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75EC-75A8-44BE-8D52-2E300ECE8E18}"/>
              </a:ext>
            </a:extLst>
          </p:cNvPr>
          <p:cNvSpPr>
            <a:spLocks noGrp="1"/>
          </p:cNvSpPr>
          <p:nvPr>
            <p:ph type="sldNum" sz="quarter" idx="12"/>
          </p:nvPr>
        </p:nvSpPr>
        <p:spPr/>
        <p:txBody>
          <a:bodyPr/>
          <a:lstStyle/>
          <a:p>
            <a:fld id="{2A4837A0-F8B5-40DF-B7A3-2778985E9851}" type="slidenum">
              <a:rPr lang="fi-FI" smtClean="0"/>
              <a:pPr/>
              <a:t>8</a:t>
            </a:fld>
            <a:endParaRPr lang="fi-FI"/>
          </a:p>
        </p:txBody>
      </p:sp>
      <p:sp>
        <p:nvSpPr>
          <p:cNvPr id="4" name="Footer Placeholder 3">
            <a:extLst>
              <a:ext uri="{FF2B5EF4-FFF2-40B4-BE49-F238E27FC236}">
                <a16:creationId xmlns:a16="http://schemas.microsoft.com/office/drawing/2014/main" id="{3B115933-C301-4CBB-B596-AD809C9D985F}"/>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93B34A34-8043-46D8-8245-D3B57D0BAB51}"/>
              </a:ext>
            </a:extLst>
          </p:cNvPr>
          <p:cNvSpPr>
            <a:spLocks noGrp="1"/>
          </p:cNvSpPr>
          <p:nvPr>
            <p:ph type="dt" sz="half" idx="10"/>
          </p:nvPr>
        </p:nvSpPr>
        <p:spPr/>
        <p:txBody>
          <a:bodyPr/>
          <a:lstStyle/>
          <a:p>
            <a:fld id="{57A8F801-9BF5-46D1-98A5-513B8005DAC3}" type="datetime1">
              <a:rPr lang="fi-FI" smtClean="0"/>
              <a:pPr/>
              <a:t>15.3.2023</a:t>
            </a:fld>
            <a:endParaRPr lang="fi-FI" dirty="0"/>
          </a:p>
        </p:txBody>
      </p:sp>
      <p:sp>
        <p:nvSpPr>
          <p:cNvPr id="6" name="TextBox 5">
            <a:extLst>
              <a:ext uri="{FF2B5EF4-FFF2-40B4-BE49-F238E27FC236}">
                <a16:creationId xmlns:a16="http://schemas.microsoft.com/office/drawing/2014/main" id="{2BE4A963-5081-4095-A6BB-018A41F07796}"/>
              </a:ext>
            </a:extLst>
          </p:cNvPr>
          <p:cNvSpPr txBox="1"/>
          <p:nvPr/>
        </p:nvSpPr>
        <p:spPr>
          <a:xfrm>
            <a:off x="1142575" y="252877"/>
            <a:ext cx="38064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000" b="1" dirty="0"/>
              <a:t>Toimintaa paja nuorten kanssa kevään 2023 aikana</a:t>
            </a:r>
          </a:p>
        </p:txBody>
      </p:sp>
      <p:sp>
        <p:nvSpPr>
          <p:cNvPr id="2" name="Tekstiruutu 1">
            <a:extLst>
              <a:ext uri="{FF2B5EF4-FFF2-40B4-BE49-F238E27FC236}">
                <a16:creationId xmlns:a16="http://schemas.microsoft.com/office/drawing/2014/main" id="{4D21D318-10BF-4A60-9784-D3DD70DF91C2}"/>
              </a:ext>
            </a:extLst>
          </p:cNvPr>
          <p:cNvSpPr txBox="1"/>
          <p:nvPr/>
        </p:nvSpPr>
        <p:spPr>
          <a:xfrm>
            <a:off x="493988" y="1180214"/>
            <a:ext cx="5557280"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fi-FI" sz="1800" b="1" i="0" u="none" strike="noStrike" kern="1200" cap="none" spc="0" normalizeH="0" baseline="0" noProof="0" dirty="0">
                <a:ln>
                  <a:noFill/>
                </a:ln>
                <a:solidFill>
                  <a:srgbClr val="FFFFFF"/>
                </a:solidFill>
                <a:effectLst/>
                <a:uLnTx/>
                <a:uFillTx/>
                <a:latin typeface="Arial"/>
                <a:ea typeface="+mn-ea"/>
                <a:cs typeface="+mn-cs"/>
              </a:rPr>
              <a:t>Nuotta valmennus </a:t>
            </a:r>
            <a:r>
              <a:rPr kumimoji="0" lang="fi-FI" sz="1800" i="0" u="none" strike="noStrike" kern="1200" cap="none" spc="0" normalizeH="0" baseline="0" noProof="0" dirty="0">
                <a:ln>
                  <a:noFill/>
                </a:ln>
                <a:solidFill>
                  <a:srgbClr val="FFFFFF"/>
                </a:solidFill>
                <a:effectLst/>
                <a:uLnTx/>
                <a:uFillTx/>
                <a:latin typeface="Arial"/>
                <a:ea typeface="+mn-ea"/>
                <a:cs typeface="+mn-cs"/>
              </a:rPr>
              <a:t>Nuorisokeskus</a:t>
            </a:r>
            <a:r>
              <a:rPr kumimoji="0" lang="fi-FI" sz="1800" b="1" i="0" u="none" strike="noStrike" kern="1200" cap="none" spc="0" normalizeH="0" baseline="0" noProof="0" dirty="0">
                <a:ln>
                  <a:noFill/>
                </a:ln>
                <a:solidFill>
                  <a:srgbClr val="FFFFFF"/>
                </a:solidFill>
                <a:effectLst/>
                <a:uLnTx/>
                <a:uFillTx/>
                <a:latin typeface="Arial"/>
                <a:ea typeface="+mn-ea"/>
                <a:cs typeface="+mn-cs"/>
              </a:rPr>
              <a:t> </a:t>
            </a:r>
            <a:r>
              <a:rPr kumimoji="0" lang="fi-FI" sz="1800" b="0" i="0" u="none" strike="noStrike" kern="1200" cap="none" spc="0" normalizeH="0" baseline="0" noProof="0" dirty="0">
                <a:ln>
                  <a:noFill/>
                </a:ln>
                <a:solidFill>
                  <a:srgbClr val="FFFFFF"/>
                </a:solidFill>
                <a:effectLst/>
                <a:uLnTx/>
                <a:uFillTx/>
                <a:latin typeface="Arial"/>
                <a:ea typeface="+mn-ea"/>
                <a:cs typeface="+mn-cs"/>
              </a:rPr>
              <a:t>Villa </a:t>
            </a:r>
            <a:r>
              <a:rPr kumimoji="0" lang="fi-FI" sz="1800" b="0" i="0" u="none" strike="noStrike" kern="1200" cap="none" spc="0" normalizeH="0" baseline="0" noProof="0" dirty="0" err="1">
                <a:ln>
                  <a:noFill/>
                </a:ln>
                <a:solidFill>
                  <a:srgbClr val="FFFFFF"/>
                </a:solidFill>
                <a:effectLst/>
                <a:uLnTx/>
                <a:uFillTx/>
                <a:latin typeface="Arial"/>
                <a:ea typeface="+mn-ea"/>
                <a:cs typeface="+mn-cs"/>
              </a:rPr>
              <a:t>Elbassa</a:t>
            </a: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lang="fi-FI" dirty="0">
              <a:solidFill>
                <a:srgbClr val="FFFFFF"/>
              </a:solidFill>
              <a:latin typeface="Arial"/>
            </a:endParaRPr>
          </a:p>
        </p:txBody>
      </p:sp>
      <p:pic>
        <p:nvPicPr>
          <p:cNvPr id="8" name="Kuva 7">
            <a:extLst>
              <a:ext uri="{FF2B5EF4-FFF2-40B4-BE49-F238E27FC236}">
                <a16:creationId xmlns:a16="http://schemas.microsoft.com/office/drawing/2014/main" id="{A6B7548E-CD2F-CBF2-7F5F-0126CE7676C8}"/>
              </a:ext>
            </a:extLst>
          </p:cNvPr>
          <p:cNvPicPr>
            <a:picLocks noChangeAspect="1"/>
          </p:cNvPicPr>
          <p:nvPr/>
        </p:nvPicPr>
        <p:blipFill>
          <a:blip r:embed="rId2"/>
          <a:stretch>
            <a:fillRect/>
          </a:stretch>
        </p:blipFill>
        <p:spPr>
          <a:xfrm>
            <a:off x="704311" y="1725204"/>
            <a:ext cx="3629025" cy="4838701"/>
          </a:xfrm>
          <a:prstGeom prst="rect">
            <a:avLst/>
          </a:prstGeom>
        </p:spPr>
      </p:pic>
      <p:pic>
        <p:nvPicPr>
          <p:cNvPr id="9" name="Kuva 8">
            <a:extLst>
              <a:ext uri="{FF2B5EF4-FFF2-40B4-BE49-F238E27FC236}">
                <a16:creationId xmlns:a16="http://schemas.microsoft.com/office/drawing/2014/main" id="{429F54FE-AAC7-CF8E-4FAE-96291728FCEF}"/>
              </a:ext>
            </a:extLst>
          </p:cNvPr>
          <p:cNvPicPr>
            <a:picLocks noChangeAspect="1"/>
          </p:cNvPicPr>
          <p:nvPr/>
        </p:nvPicPr>
        <p:blipFill>
          <a:blip r:embed="rId3"/>
          <a:stretch>
            <a:fillRect/>
          </a:stretch>
        </p:blipFill>
        <p:spPr>
          <a:xfrm>
            <a:off x="5325838" y="3759432"/>
            <a:ext cx="3629025" cy="2909888"/>
          </a:xfrm>
          <a:prstGeom prst="rect">
            <a:avLst/>
          </a:prstGeom>
        </p:spPr>
      </p:pic>
      <p:pic>
        <p:nvPicPr>
          <p:cNvPr id="10" name="Kuva 9">
            <a:extLst>
              <a:ext uri="{FF2B5EF4-FFF2-40B4-BE49-F238E27FC236}">
                <a16:creationId xmlns:a16="http://schemas.microsoft.com/office/drawing/2014/main" id="{644F00E8-CF22-451B-0EB4-BBB0E23432AF}"/>
              </a:ext>
            </a:extLst>
          </p:cNvPr>
          <p:cNvPicPr>
            <a:picLocks noChangeAspect="1"/>
          </p:cNvPicPr>
          <p:nvPr/>
        </p:nvPicPr>
        <p:blipFill>
          <a:blip r:embed="rId4"/>
          <a:stretch>
            <a:fillRect/>
          </a:stretch>
        </p:blipFill>
        <p:spPr>
          <a:xfrm>
            <a:off x="6051268" y="563525"/>
            <a:ext cx="2284369" cy="3045825"/>
          </a:xfrm>
          <a:prstGeom prst="rect">
            <a:avLst/>
          </a:prstGeom>
        </p:spPr>
      </p:pic>
    </p:spTree>
    <p:extLst>
      <p:ext uri="{BB962C8B-B14F-4D97-AF65-F5344CB8AC3E}">
        <p14:creationId xmlns:p14="http://schemas.microsoft.com/office/powerpoint/2010/main" val="24700312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4575EC-75A8-44BE-8D52-2E300ECE8E18}"/>
              </a:ext>
            </a:extLst>
          </p:cNvPr>
          <p:cNvSpPr>
            <a:spLocks noGrp="1"/>
          </p:cNvSpPr>
          <p:nvPr>
            <p:ph type="sldNum" sz="quarter" idx="12"/>
          </p:nvPr>
        </p:nvSpPr>
        <p:spPr/>
        <p:txBody>
          <a:bodyPr/>
          <a:lstStyle/>
          <a:p>
            <a:fld id="{2A4837A0-F8B5-40DF-B7A3-2778985E9851}" type="slidenum">
              <a:rPr lang="fi-FI" smtClean="0"/>
              <a:pPr/>
              <a:t>9</a:t>
            </a:fld>
            <a:endParaRPr lang="fi-FI"/>
          </a:p>
        </p:txBody>
      </p:sp>
      <p:sp>
        <p:nvSpPr>
          <p:cNvPr id="4" name="Footer Placeholder 3">
            <a:extLst>
              <a:ext uri="{FF2B5EF4-FFF2-40B4-BE49-F238E27FC236}">
                <a16:creationId xmlns:a16="http://schemas.microsoft.com/office/drawing/2014/main" id="{3B115933-C301-4CBB-B596-AD809C9D985F}"/>
              </a:ext>
            </a:extLst>
          </p:cNvPr>
          <p:cNvSpPr>
            <a:spLocks noGrp="1"/>
          </p:cNvSpPr>
          <p:nvPr>
            <p:ph type="ftr" sz="quarter" idx="11"/>
          </p:nvPr>
        </p:nvSpPr>
        <p:spPr/>
        <p:txBody>
          <a:bodyPr/>
          <a:lstStyle/>
          <a:p>
            <a:r>
              <a:rPr lang="fi-FI"/>
              <a:t>Etunimi Sukunimi</a:t>
            </a:r>
          </a:p>
        </p:txBody>
      </p:sp>
      <p:sp>
        <p:nvSpPr>
          <p:cNvPr id="5" name="Date Placeholder 4">
            <a:extLst>
              <a:ext uri="{FF2B5EF4-FFF2-40B4-BE49-F238E27FC236}">
                <a16:creationId xmlns:a16="http://schemas.microsoft.com/office/drawing/2014/main" id="{93B34A34-8043-46D8-8245-D3B57D0BAB51}"/>
              </a:ext>
            </a:extLst>
          </p:cNvPr>
          <p:cNvSpPr>
            <a:spLocks noGrp="1"/>
          </p:cNvSpPr>
          <p:nvPr>
            <p:ph type="dt" sz="half" idx="10"/>
          </p:nvPr>
        </p:nvSpPr>
        <p:spPr/>
        <p:txBody>
          <a:bodyPr/>
          <a:lstStyle/>
          <a:p>
            <a:fld id="{57A8F801-9BF5-46D1-98A5-513B8005DAC3}" type="datetime1">
              <a:rPr lang="fi-FI" smtClean="0"/>
              <a:pPr/>
              <a:t>15.3.2023</a:t>
            </a:fld>
            <a:endParaRPr lang="fi-FI" dirty="0"/>
          </a:p>
        </p:txBody>
      </p:sp>
      <p:sp>
        <p:nvSpPr>
          <p:cNvPr id="6" name="TextBox 5">
            <a:extLst>
              <a:ext uri="{FF2B5EF4-FFF2-40B4-BE49-F238E27FC236}">
                <a16:creationId xmlns:a16="http://schemas.microsoft.com/office/drawing/2014/main" id="{2BE4A963-5081-4095-A6BB-018A41F07796}"/>
              </a:ext>
            </a:extLst>
          </p:cNvPr>
          <p:cNvSpPr txBox="1"/>
          <p:nvPr/>
        </p:nvSpPr>
        <p:spPr>
          <a:xfrm>
            <a:off x="130995" y="720062"/>
            <a:ext cx="349067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fi-FI" sz="2000" b="1" dirty="0"/>
              <a:t>Toimintaa paja nuorten kanssa kevään </a:t>
            </a:r>
          </a:p>
          <a:p>
            <a:pPr algn="ctr"/>
            <a:r>
              <a:rPr lang="fi-FI" sz="2000" b="1" dirty="0"/>
              <a:t>2023 aikana</a:t>
            </a:r>
          </a:p>
        </p:txBody>
      </p:sp>
      <p:sp>
        <p:nvSpPr>
          <p:cNvPr id="2" name="Tekstiruutu 1">
            <a:extLst>
              <a:ext uri="{FF2B5EF4-FFF2-40B4-BE49-F238E27FC236}">
                <a16:creationId xmlns:a16="http://schemas.microsoft.com/office/drawing/2014/main" id="{4D21D318-10BF-4A60-9784-D3DD70DF91C2}"/>
              </a:ext>
            </a:extLst>
          </p:cNvPr>
          <p:cNvSpPr txBox="1"/>
          <p:nvPr/>
        </p:nvSpPr>
        <p:spPr>
          <a:xfrm>
            <a:off x="3746284" y="506650"/>
            <a:ext cx="4983157"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dirty="0">
                <a:solidFill>
                  <a:srgbClr val="FFFFFF"/>
                </a:solidFill>
                <a:latin typeface="Arial"/>
              </a:rPr>
              <a:t>Ratsastus reissu Muhosen tallilla Kälviällä</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dirty="0">
                <a:solidFill>
                  <a:srgbClr val="FFFFFF"/>
                </a:solidFill>
                <a:latin typeface="Arial"/>
              </a:rPr>
              <a:t>Taidenäyttelyssä käynti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dirty="0">
                <a:solidFill>
                  <a:srgbClr val="FFFFFF"/>
                </a:solidFill>
                <a:latin typeface="Arial"/>
              </a:rPr>
              <a:t>Vaasan reissu- siedätystä lähteä Kokkolasta pois ja liikkua isommassa väkimäärässä </a:t>
            </a: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rgbClr val="FFFFFF"/>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dirty="0">
                <a:solidFill>
                  <a:srgbClr val="FFFFFF"/>
                </a:solidFill>
                <a:latin typeface="Arial"/>
              </a:rPr>
              <a:t>Tuparit 2.0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fi-FI" dirty="0">
              <a:solidFill>
                <a:srgbClr val="FFFFFF"/>
              </a:solidFill>
              <a:latin typeface="Arial"/>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fi-FI" dirty="0">
                <a:solidFill>
                  <a:srgbClr val="FFFFFF"/>
                </a:solidFill>
                <a:latin typeface="Arial"/>
              </a:rPr>
              <a:t>Kuntosalilla käynti lähes viikoittain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fi-FI"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7" name="Kuva 6">
            <a:extLst>
              <a:ext uri="{FF2B5EF4-FFF2-40B4-BE49-F238E27FC236}">
                <a16:creationId xmlns:a16="http://schemas.microsoft.com/office/drawing/2014/main" id="{B8DA847F-A6A9-AA19-08BC-BB694553526E}"/>
              </a:ext>
            </a:extLst>
          </p:cNvPr>
          <p:cNvPicPr>
            <a:picLocks noChangeAspect="1"/>
          </p:cNvPicPr>
          <p:nvPr/>
        </p:nvPicPr>
        <p:blipFill>
          <a:blip r:embed="rId2"/>
          <a:stretch>
            <a:fillRect/>
          </a:stretch>
        </p:blipFill>
        <p:spPr>
          <a:xfrm>
            <a:off x="3778538" y="3690496"/>
            <a:ext cx="3971764" cy="2978824"/>
          </a:xfrm>
          <a:prstGeom prst="rect">
            <a:avLst/>
          </a:prstGeom>
        </p:spPr>
      </p:pic>
      <p:pic>
        <p:nvPicPr>
          <p:cNvPr id="8" name="Kuva 7">
            <a:extLst>
              <a:ext uri="{FF2B5EF4-FFF2-40B4-BE49-F238E27FC236}">
                <a16:creationId xmlns:a16="http://schemas.microsoft.com/office/drawing/2014/main" id="{625792EB-9D74-0C64-8D75-858A6FE86503}"/>
              </a:ext>
            </a:extLst>
          </p:cNvPr>
          <p:cNvPicPr>
            <a:picLocks noChangeAspect="1"/>
          </p:cNvPicPr>
          <p:nvPr/>
        </p:nvPicPr>
        <p:blipFill>
          <a:blip r:embed="rId3"/>
          <a:stretch>
            <a:fillRect/>
          </a:stretch>
        </p:blipFill>
        <p:spPr>
          <a:xfrm>
            <a:off x="277776" y="2125133"/>
            <a:ext cx="3343896" cy="4458527"/>
          </a:xfrm>
          <a:prstGeom prst="rect">
            <a:avLst/>
          </a:prstGeom>
        </p:spPr>
      </p:pic>
    </p:spTree>
    <p:extLst>
      <p:ext uri="{BB962C8B-B14F-4D97-AF65-F5344CB8AC3E}">
        <p14:creationId xmlns:p14="http://schemas.microsoft.com/office/powerpoint/2010/main" val="1702794810"/>
      </p:ext>
    </p:extLst>
  </p:cSld>
  <p:clrMapOvr>
    <a:masterClrMapping/>
  </p:clrMapOvr>
</p:sld>
</file>

<file path=ppt/theme/theme1.xml><?xml version="1.0" encoding="utf-8"?>
<a:theme xmlns:a="http://schemas.openxmlformats.org/drawingml/2006/main" name="TEM_Rakennerahastot_2014-2020_mallipohja_EAKR_ESR_FI_7.14">
  <a:themeElements>
    <a:clrScheme name="TEM_Rakennerahastot">
      <a:dk1>
        <a:sysClr val="windowText" lastClr="000000"/>
      </a:dk1>
      <a:lt1>
        <a:srgbClr val="FFFFFF"/>
      </a:lt1>
      <a:dk2>
        <a:srgbClr val="646464"/>
      </a:dk2>
      <a:lt2>
        <a:srgbClr val="FFFFFF"/>
      </a:lt2>
      <a:accent1>
        <a:srgbClr val="8CBE41"/>
      </a:accent1>
      <a:accent2>
        <a:srgbClr val="5BC6E8"/>
      </a:accent2>
      <a:accent3>
        <a:srgbClr val="009FDA"/>
      </a:accent3>
      <a:accent4>
        <a:srgbClr val="5F378C"/>
      </a:accent4>
      <a:accent5>
        <a:srgbClr val="E2007A"/>
      </a:accent5>
      <a:accent6>
        <a:srgbClr val="F6921E"/>
      </a:accent6>
      <a:hlink>
        <a:srgbClr val="00549F"/>
      </a:hlink>
      <a:folHlink>
        <a:srgbClr val="00B299"/>
      </a:folHlink>
    </a:clrScheme>
    <a:fontScheme name="TEM_Rakennerahast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rchwayVTI">
  <a:themeElements>
    <a:clrScheme name="AnalogousFromLightSeedRightStep">
      <a:dk1>
        <a:srgbClr val="000000"/>
      </a:dk1>
      <a:lt1>
        <a:srgbClr val="FFFFFF"/>
      </a:lt1>
      <a:dk2>
        <a:srgbClr val="36371F"/>
      </a:dk2>
      <a:lt2>
        <a:srgbClr val="E2E8E4"/>
      </a:lt2>
      <a:accent1>
        <a:srgbClr val="C593B3"/>
      </a:accent1>
      <a:accent2>
        <a:srgbClr val="BA7F8C"/>
      </a:accent2>
      <a:accent3>
        <a:srgbClr val="C49B91"/>
      </a:accent3>
      <a:accent4>
        <a:srgbClr val="B7A07D"/>
      </a:accent4>
      <a:accent5>
        <a:srgbClr val="A5A67D"/>
      </a:accent5>
      <a:accent6>
        <a:srgbClr val="94AC75"/>
      </a:accent6>
      <a:hlink>
        <a:srgbClr val="568D6A"/>
      </a:hlink>
      <a:folHlink>
        <a:srgbClr val="7F7F7F"/>
      </a:folHlink>
    </a:clrScheme>
    <a:fontScheme name="Archway">
      <a:majorFont>
        <a:latin typeface="Felix Titling"/>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wayVTI" id="{309F1D27-9968-4F93-BA7C-3666A757FD2E}" vid="{76D8E8FD-8787-4E56-A14A-C28BF58ABEEE}"/>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TEM_Rakennerahastot_2014-2020_mallipohja_EAKR_ESR_FI_7.14-1</Template>
  <TotalTime>5807</TotalTime>
  <Words>874</Words>
  <Application>Microsoft Office PowerPoint</Application>
  <PresentationFormat>Näytössä katseltava diaesitys (4:3)</PresentationFormat>
  <Paragraphs>186</Paragraphs>
  <Slides>20</Slides>
  <Notes>0</Notes>
  <HiddenSlides>0</HiddenSlides>
  <MMClips>0</MMClips>
  <ScaleCrop>false</ScaleCrop>
  <HeadingPairs>
    <vt:vector size="6" baseType="variant">
      <vt:variant>
        <vt:lpstr>Käytetyt fontit</vt:lpstr>
      </vt:variant>
      <vt:variant>
        <vt:i4>5</vt:i4>
      </vt:variant>
      <vt:variant>
        <vt:lpstr>Teema</vt:lpstr>
      </vt:variant>
      <vt:variant>
        <vt:i4>2</vt:i4>
      </vt:variant>
      <vt:variant>
        <vt:lpstr>Dian otsikot</vt:lpstr>
      </vt:variant>
      <vt:variant>
        <vt:i4>20</vt:i4>
      </vt:variant>
    </vt:vector>
  </HeadingPairs>
  <TitlesOfParts>
    <vt:vector size="27" baseType="lpstr">
      <vt:lpstr>Arial</vt:lpstr>
      <vt:lpstr>Calibri</vt:lpstr>
      <vt:lpstr>Felix Titling</vt:lpstr>
      <vt:lpstr>Goudy Old Style</vt:lpstr>
      <vt:lpstr>Wingdings</vt:lpstr>
      <vt:lpstr>TEM_Rakennerahastot_2014-2020_mallipohja_EAKR_ESR_FI_7.14</vt:lpstr>
      <vt:lpstr>ArchwayVTI</vt:lpstr>
      <vt:lpstr>Yhdessä voimaa opintoihin - hanke</vt:lpstr>
      <vt:lpstr>Lokakuussa 2022 - Helmikuussa 2023  pajalla olevien opiskelijoiden tilanne nyt</vt:lpstr>
      <vt:lpstr>Lokakuu 2022 - Helmikuu 2023</vt:lpstr>
      <vt:lpstr>Hanke</vt:lpstr>
      <vt:lpstr>Nuorten todellisia kokemuksia ja ajatuksia päivien aikana</vt:lpstr>
      <vt:lpstr>Ryhmätoimintaa nuorille syksyn 2022 aikana</vt:lpstr>
      <vt:lpstr>PowerPoint-esitys</vt:lpstr>
      <vt:lpstr>PowerPoint-esitys</vt:lpstr>
      <vt:lpstr>PowerPoint-esitys</vt:lpstr>
      <vt:lpstr>PowerPoint-esitys</vt:lpstr>
      <vt:lpstr>PowerPoint-esitys</vt:lpstr>
      <vt:lpstr>PowerPoint-esitys</vt:lpstr>
      <vt:lpstr>Arvioinnin kaksiosaisuus</vt:lpstr>
      <vt:lpstr>PowerPoint-esitys</vt:lpstr>
      <vt:lpstr>PowerPoint-esitys</vt:lpstr>
      <vt:lpstr>Millainen tilanteesi olisi nyt, jos et olisi päässyt voimavarapajalle? </vt:lpstr>
      <vt:lpstr>Millainen tilanteesi olisi nyt, jos et olisi päässyt voimavarapajalle? </vt:lpstr>
      <vt:lpstr>Yksilövalmennuksessa lokakuussa 2022-  helmikuussa 2023 olevien opiskelijoiden tilanne</vt:lpstr>
      <vt:lpstr>Yksilövalmennettavien nuorten ohjaus</vt:lpstr>
      <vt:lpstr>Kiitos   Salla ja Janika  </vt:lpstr>
    </vt:vector>
  </TitlesOfParts>
  <Company>Suomen valtion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Kilponen Anni (TEM)</dc:creator>
  <cp:lastModifiedBy>Anne Eteläaho</cp:lastModifiedBy>
  <cp:revision>349</cp:revision>
  <dcterms:created xsi:type="dcterms:W3CDTF">2019-11-18T13:20:43Z</dcterms:created>
  <dcterms:modified xsi:type="dcterms:W3CDTF">2023-03-15T05:49:33Z</dcterms:modified>
</cp:coreProperties>
</file>