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79"/>
  </p:notesMasterIdLst>
  <p:sldIdLst>
    <p:sldId id="259" r:id="rId2"/>
    <p:sldId id="258" r:id="rId3"/>
    <p:sldId id="268" r:id="rId4"/>
    <p:sldId id="270" r:id="rId5"/>
    <p:sldId id="272" r:id="rId6"/>
    <p:sldId id="262" r:id="rId7"/>
    <p:sldId id="263" r:id="rId8"/>
    <p:sldId id="265" r:id="rId9"/>
    <p:sldId id="266" r:id="rId10"/>
    <p:sldId id="276" r:id="rId11"/>
    <p:sldId id="267" r:id="rId12"/>
    <p:sldId id="273" r:id="rId13"/>
    <p:sldId id="274" r:id="rId14"/>
    <p:sldId id="275" r:id="rId15"/>
    <p:sldId id="277" r:id="rId16"/>
    <p:sldId id="293" r:id="rId17"/>
    <p:sldId id="340" r:id="rId18"/>
    <p:sldId id="341" r:id="rId19"/>
    <p:sldId id="322" r:id="rId20"/>
    <p:sldId id="337" r:id="rId21"/>
    <p:sldId id="338" r:id="rId22"/>
    <p:sldId id="325" r:id="rId23"/>
    <p:sldId id="324" r:id="rId24"/>
    <p:sldId id="326" r:id="rId25"/>
    <p:sldId id="351" r:id="rId26"/>
    <p:sldId id="301" r:id="rId27"/>
    <p:sldId id="339" r:id="rId28"/>
    <p:sldId id="286" r:id="rId29"/>
    <p:sldId id="320" r:id="rId30"/>
    <p:sldId id="304" r:id="rId31"/>
    <p:sldId id="319" r:id="rId32"/>
    <p:sldId id="323" r:id="rId33"/>
    <p:sldId id="327" r:id="rId34"/>
    <p:sldId id="330" r:id="rId35"/>
    <p:sldId id="329" r:id="rId36"/>
    <p:sldId id="331" r:id="rId37"/>
    <p:sldId id="332" r:id="rId38"/>
    <p:sldId id="333" r:id="rId39"/>
    <p:sldId id="334" r:id="rId40"/>
    <p:sldId id="335" r:id="rId41"/>
    <p:sldId id="342" r:id="rId42"/>
    <p:sldId id="343" r:id="rId43"/>
    <p:sldId id="344" r:id="rId44"/>
    <p:sldId id="345" r:id="rId45"/>
    <p:sldId id="346" r:id="rId46"/>
    <p:sldId id="347" r:id="rId47"/>
    <p:sldId id="348" r:id="rId48"/>
    <p:sldId id="349" r:id="rId49"/>
    <p:sldId id="318" r:id="rId50"/>
    <p:sldId id="350" r:id="rId51"/>
    <p:sldId id="352" r:id="rId52"/>
    <p:sldId id="353" r:id="rId53"/>
    <p:sldId id="310" r:id="rId54"/>
    <p:sldId id="309" r:id="rId55"/>
    <p:sldId id="354" r:id="rId56"/>
    <p:sldId id="355" r:id="rId57"/>
    <p:sldId id="356" r:id="rId58"/>
    <p:sldId id="317" r:id="rId59"/>
    <p:sldId id="357" r:id="rId60"/>
    <p:sldId id="358" r:id="rId61"/>
    <p:sldId id="315" r:id="rId62"/>
    <p:sldId id="316" r:id="rId63"/>
    <p:sldId id="359" r:id="rId64"/>
    <p:sldId id="360" r:id="rId65"/>
    <p:sldId id="361" r:id="rId66"/>
    <p:sldId id="336" r:id="rId67"/>
    <p:sldId id="362" r:id="rId68"/>
    <p:sldId id="367" r:id="rId69"/>
    <p:sldId id="260" r:id="rId70"/>
    <p:sldId id="261" r:id="rId71"/>
    <p:sldId id="368" r:id="rId72"/>
    <p:sldId id="257" r:id="rId73"/>
    <p:sldId id="311" r:id="rId74"/>
    <p:sldId id="366" r:id="rId75"/>
    <p:sldId id="364" r:id="rId76"/>
    <p:sldId id="365" r:id="rId77"/>
    <p:sldId id="369" r:id="rId78"/>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78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928" autoAdjust="0"/>
  </p:normalViewPr>
  <p:slideViewPr>
    <p:cSldViewPr>
      <p:cViewPr>
        <p:scale>
          <a:sx n="80" d="100"/>
          <a:sy n="80" d="100"/>
        </p:scale>
        <p:origin x="1908" y="5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79B25-07AF-4C91-A42F-86E1AC2FEC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79DBC2-FD44-44F2-BD85-D62085286987}">
      <dgm:prSet custT="1"/>
      <dgm:spPr/>
      <dgm:t>
        <a:bodyPr/>
        <a:lstStyle/>
        <a:p>
          <a:r>
            <a:rPr lang="en-US" sz="1400" dirty="0" err="1"/>
            <a:t>Syyslukukauden</a:t>
          </a:r>
          <a:r>
            <a:rPr lang="en-US" sz="1400" dirty="0"/>
            <a:t> </a:t>
          </a:r>
          <a:r>
            <a:rPr lang="en-US" sz="1400" dirty="0" err="1"/>
            <a:t>aikana</a:t>
          </a:r>
          <a:r>
            <a:rPr lang="en-US" sz="1400" dirty="0"/>
            <a:t> 30 </a:t>
          </a:r>
          <a:r>
            <a:rPr lang="en-US" sz="1400" dirty="0" err="1"/>
            <a:t>opiskelijaa</a:t>
          </a:r>
          <a:endParaRPr lang="en-US" sz="1400" dirty="0"/>
        </a:p>
      </dgm:t>
    </dgm:pt>
    <dgm:pt modelId="{07425E17-B0E2-4120-8B76-BE16CE496D97}" type="parTrans" cxnId="{D17F5961-7CC0-43C6-B336-F31D343E7107}">
      <dgm:prSet/>
      <dgm:spPr/>
      <dgm:t>
        <a:bodyPr/>
        <a:lstStyle/>
        <a:p>
          <a:endParaRPr lang="en-US"/>
        </a:p>
      </dgm:t>
    </dgm:pt>
    <dgm:pt modelId="{7008D572-DB08-47B6-95F8-7A1C0D95C212}" type="sibTrans" cxnId="{D17F5961-7CC0-43C6-B336-F31D343E7107}">
      <dgm:prSet/>
      <dgm:spPr/>
      <dgm:t>
        <a:bodyPr/>
        <a:lstStyle/>
        <a:p>
          <a:endParaRPr lang="en-US"/>
        </a:p>
      </dgm:t>
    </dgm:pt>
    <dgm:pt modelId="{B378794E-86A3-4093-AAAF-68B8F4B057B5}">
      <dgm:prSet custT="1"/>
      <dgm:spPr/>
      <dgm:t>
        <a:bodyPr/>
        <a:lstStyle/>
        <a:p>
          <a:r>
            <a:rPr lang="en-US" sz="1400" dirty="0"/>
            <a:t>11 </a:t>
          </a:r>
          <a:r>
            <a:rPr lang="en-US" sz="1400" dirty="0" err="1"/>
            <a:t>käynyt</a:t>
          </a:r>
          <a:r>
            <a:rPr lang="en-US" sz="1400" dirty="0"/>
            <a:t> </a:t>
          </a:r>
          <a:r>
            <a:rPr lang="en-US" sz="1400" dirty="0" err="1"/>
            <a:t>ainoastaan</a:t>
          </a:r>
          <a:r>
            <a:rPr lang="en-US" sz="1400" dirty="0"/>
            <a:t> </a:t>
          </a:r>
          <a:r>
            <a:rPr lang="en-US" sz="1400" dirty="0" err="1"/>
            <a:t>Telakkapajassa</a:t>
          </a:r>
          <a:endParaRPr lang="en-US" sz="1400" dirty="0"/>
        </a:p>
      </dgm:t>
    </dgm:pt>
    <dgm:pt modelId="{440E131D-483F-4623-97E1-85C29C6242B5}" type="parTrans" cxnId="{E2AAA1F1-671C-419A-BCA1-BD91E9D39F67}">
      <dgm:prSet/>
      <dgm:spPr/>
      <dgm:t>
        <a:bodyPr/>
        <a:lstStyle/>
        <a:p>
          <a:endParaRPr lang="en-US"/>
        </a:p>
      </dgm:t>
    </dgm:pt>
    <dgm:pt modelId="{136EE03C-6029-4254-9E22-805AA0EFB187}" type="sibTrans" cxnId="{E2AAA1F1-671C-419A-BCA1-BD91E9D39F67}">
      <dgm:prSet/>
      <dgm:spPr/>
      <dgm:t>
        <a:bodyPr/>
        <a:lstStyle/>
        <a:p>
          <a:endParaRPr lang="en-US"/>
        </a:p>
      </dgm:t>
    </dgm:pt>
    <dgm:pt modelId="{3746A643-2365-4A69-AF3F-3187C766FF86}">
      <dgm:prSet custT="1"/>
      <dgm:spPr/>
      <dgm:t>
        <a:bodyPr/>
        <a:lstStyle/>
        <a:p>
          <a:r>
            <a:rPr lang="en-US" sz="1400" dirty="0"/>
            <a:t>2 </a:t>
          </a:r>
          <a:r>
            <a:rPr lang="en-US" sz="1400" dirty="0" err="1"/>
            <a:t>valmistunut</a:t>
          </a:r>
          <a:r>
            <a:rPr lang="en-US" sz="1400" dirty="0"/>
            <a:t> </a:t>
          </a:r>
          <a:r>
            <a:rPr lang="en-US" sz="1400" dirty="0" err="1"/>
            <a:t>joulukuussa</a:t>
          </a:r>
          <a:r>
            <a:rPr lang="en-US" sz="1400" dirty="0"/>
            <a:t> (</a:t>
          </a:r>
          <a:r>
            <a:rPr lang="en-US" sz="1400" dirty="0" err="1"/>
            <a:t>molemmilla</a:t>
          </a:r>
          <a:r>
            <a:rPr lang="en-US" sz="1400" dirty="0"/>
            <a:t> 4vuosi)</a:t>
          </a:r>
        </a:p>
      </dgm:t>
    </dgm:pt>
    <dgm:pt modelId="{7B477C77-42AA-429A-BF23-83F3C8A86229}" type="parTrans" cxnId="{4D3282A9-4901-41DE-89DE-176E6859520F}">
      <dgm:prSet/>
      <dgm:spPr/>
      <dgm:t>
        <a:bodyPr/>
        <a:lstStyle/>
        <a:p>
          <a:endParaRPr lang="en-US"/>
        </a:p>
      </dgm:t>
    </dgm:pt>
    <dgm:pt modelId="{3CCA9647-32D4-472C-B020-D31DB805BCA4}" type="sibTrans" cxnId="{4D3282A9-4901-41DE-89DE-176E6859520F}">
      <dgm:prSet/>
      <dgm:spPr/>
      <dgm:t>
        <a:bodyPr/>
        <a:lstStyle/>
        <a:p>
          <a:endParaRPr lang="en-US"/>
        </a:p>
      </dgm:t>
    </dgm:pt>
    <dgm:pt modelId="{3341B586-2CC1-45FC-85C8-A7D10D5DE135}">
      <dgm:prSet custT="1"/>
      <dgm:spPr/>
      <dgm:t>
        <a:bodyPr/>
        <a:lstStyle/>
        <a:p>
          <a:r>
            <a:rPr lang="en-US" sz="1400" dirty="0"/>
            <a:t>12 </a:t>
          </a:r>
          <a:r>
            <a:rPr lang="en-US" sz="1400" dirty="0" err="1"/>
            <a:t>osallistunut</a:t>
          </a:r>
          <a:r>
            <a:rPr lang="en-US" sz="1400" dirty="0"/>
            <a:t> </a:t>
          </a:r>
          <a:r>
            <a:rPr lang="en-US" sz="1400" dirty="0" err="1"/>
            <a:t>ryhmiin</a:t>
          </a:r>
          <a:r>
            <a:rPr lang="en-US" sz="1400" dirty="0"/>
            <a:t> </a:t>
          </a:r>
          <a:r>
            <a:rPr lang="en-US" sz="1400" dirty="0" err="1"/>
            <a:t>mm.tyttöryhmä</a:t>
          </a:r>
          <a:endParaRPr lang="en-US" sz="1400" dirty="0"/>
        </a:p>
      </dgm:t>
    </dgm:pt>
    <dgm:pt modelId="{63F65A07-7580-4956-9D61-337C9E51AA07}" type="parTrans" cxnId="{F477410F-928E-49CD-ACA8-1E8478F3A942}">
      <dgm:prSet/>
      <dgm:spPr/>
      <dgm:t>
        <a:bodyPr/>
        <a:lstStyle/>
        <a:p>
          <a:endParaRPr lang="en-US"/>
        </a:p>
      </dgm:t>
    </dgm:pt>
    <dgm:pt modelId="{D2D08961-1DF1-41D8-A0D0-FD5428EAA5C9}" type="sibTrans" cxnId="{F477410F-928E-49CD-ACA8-1E8478F3A942}">
      <dgm:prSet/>
      <dgm:spPr/>
      <dgm:t>
        <a:bodyPr/>
        <a:lstStyle/>
        <a:p>
          <a:endParaRPr lang="en-US"/>
        </a:p>
      </dgm:t>
    </dgm:pt>
    <dgm:pt modelId="{B39D24F2-67A3-4F52-84A4-FFB70158D7E1}">
      <dgm:prSet custT="1"/>
      <dgm:spPr/>
      <dgm:t>
        <a:bodyPr/>
        <a:lstStyle/>
        <a:p>
          <a:r>
            <a:rPr lang="en-US" sz="1400" dirty="0" err="1"/>
            <a:t>Pajalla</a:t>
          </a:r>
          <a:r>
            <a:rPr lang="en-US" sz="1400" dirty="0"/>
            <a:t> </a:t>
          </a:r>
          <a:r>
            <a:rPr lang="en-US" sz="1400" dirty="0" err="1"/>
            <a:t>käydään</a:t>
          </a:r>
          <a:r>
            <a:rPr lang="en-US" sz="1400" dirty="0"/>
            <a:t> 2-4 </a:t>
          </a:r>
          <a:r>
            <a:rPr lang="en-US" sz="1400" dirty="0" err="1"/>
            <a:t>päivänä</a:t>
          </a:r>
          <a:r>
            <a:rPr lang="en-US" sz="1400" dirty="0"/>
            <a:t> </a:t>
          </a:r>
          <a:r>
            <a:rPr lang="en-US" sz="1400" dirty="0" err="1"/>
            <a:t>viikossa</a:t>
          </a:r>
          <a:r>
            <a:rPr lang="en-US" sz="1400" dirty="0"/>
            <a:t>, 2-4 </a:t>
          </a:r>
          <a:r>
            <a:rPr lang="en-US" sz="1400" dirty="0" err="1"/>
            <a:t>tuntia</a:t>
          </a:r>
          <a:r>
            <a:rPr lang="en-US" sz="1400" dirty="0"/>
            <a:t> </a:t>
          </a:r>
          <a:r>
            <a:rPr lang="en-US" sz="1400" dirty="0" err="1"/>
            <a:t>kerrallaan</a:t>
          </a:r>
          <a:endParaRPr lang="en-US" sz="1400" dirty="0"/>
        </a:p>
      </dgm:t>
    </dgm:pt>
    <dgm:pt modelId="{0AF359F4-C94D-4115-B8E8-355BF7BE5A06}" type="parTrans" cxnId="{E3A14FB4-8DEF-4F22-820E-62D4B5340636}">
      <dgm:prSet/>
      <dgm:spPr/>
      <dgm:t>
        <a:bodyPr/>
        <a:lstStyle/>
        <a:p>
          <a:endParaRPr lang="fi-FI"/>
        </a:p>
      </dgm:t>
    </dgm:pt>
    <dgm:pt modelId="{903C1E1E-61CE-445E-92D5-CAB1AE7A4E52}" type="sibTrans" cxnId="{E3A14FB4-8DEF-4F22-820E-62D4B5340636}">
      <dgm:prSet/>
      <dgm:spPr/>
      <dgm:t>
        <a:bodyPr/>
        <a:lstStyle/>
        <a:p>
          <a:endParaRPr lang="fi-FI"/>
        </a:p>
      </dgm:t>
    </dgm:pt>
    <dgm:pt modelId="{91B64CFA-2C65-443D-8B2C-6D29764D143B}">
      <dgm:prSet custT="1"/>
      <dgm:spPr/>
      <dgm:t>
        <a:bodyPr/>
        <a:lstStyle/>
        <a:p>
          <a:r>
            <a:rPr lang="en-US" sz="1400" dirty="0" err="1"/>
            <a:t>Pajalla</a:t>
          </a:r>
          <a:r>
            <a:rPr lang="en-US" sz="1400" dirty="0"/>
            <a:t> </a:t>
          </a:r>
          <a:r>
            <a:rPr lang="en-US" sz="1400" dirty="0" err="1"/>
            <a:t>sopimus</a:t>
          </a:r>
          <a:r>
            <a:rPr lang="en-US" sz="1400" dirty="0"/>
            <a:t> 2viikkoa-5kk</a:t>
          </a:r>
        </a:p>
      </dgm:t>
    </dgm:pt>
    <dgm:pt modelId="{3E4F38FA-9B18-4947-84D3-85858503D696}" type="parTrans" cxnId="{5427472F-D78F-421E-8AF0-E42F36A0967C}">
      <dgm:prSet/>
      <dgm:spPr/>
      <dgm:t>
        <a:bodyPr/>
        <a:lstStyle/>
        <a:p>
          <a:endParaRPr lang="fi-FI"/>
        </a:p>
      </dgm:t>
    </dgm:pt>
    <dgm:pt modelId="{8C37178C-7881-4254-ABF6-DC841FEACA4B}" type="sibTrans" cxnId="{5427472F-D78F-421E-8AF0-E42F36A0967C}">
      <dgm:prSet/>
      <dgm:spPr/>
      <dgm:t>
        <a:bodyPr/>
        <a:lstStyle/>
        <a:p>
          <a:endParaRPr lang="fi-FI"/>
        </a:p>
      </dgm:t>
    </dgm:pt>
    <dgm:pt modelId="{E809630B-3AE2-4C82-AAB7-565A80BAA8B7}" type="pres">
      <dgm:prSet presAssocID="{5EA79B25-07AF-4C91-A42F-86E1AC2FECF8}" presName="linear" presStyleCnt="0">
        <dgm:presLayoutVars>
          <dgm:animLvl val="lvl"/>
          <dgm:resizeHandles val="exact"/>
        </dgm:presLayoutVars>
      </dgm:prSet>
      <dgm:spPr/>
    </dgm:pt>
    <dgm:pt modelId="{1A8BA749-DE39-4D67-8A4B-3327CA30091F}" type="pres">
      <dgm:prSet presAssocID="{9679DBC2-FD44-44F2-BD85-D62085286987}" presName="parentText" presStyleLbl="node1" presStyleIdx="0" presStyleCnt="6">
        <dgm:presLayoutVars>
          <dgm:chMax val="0"/>
          <dgm:bulletEnabled val="1"/>
        </dgm:presLayoutVars>
      </dgm:prSet>
      <dgm:spPr/>
    </dgm:pt>
    <dgm:pt modelId="{97DF9C3C-651C-466C-A6EB-EF009698EEAE}" type="pres">
      <dgm:prSet presAssocID="{7008D572-DB08-47B6-95F8-7A1C0D95C212}" presName="spacer" presStyleCnt="0"/>
      <dgm:spPr/>
    </dgm:pt>
    <dgm:pt modelId="{051296D9-0076-4ED8-BA03-FA634A3B8039}" type="pres">
      <dgm:prSet presAssocID="{B378794E-86A3-4093-AAAF-68B8F4B057B5}" presName="parentText" presStyleLbl="node1" presStyleIdx="1" presStyleCnt="6">
        <dgm:presLayoutVars>
          <dgm:chMax val="0"/>
          <dgm:bulletEnabled val="1"/>
        </dgm:presLayoutVars>
      </dgm:prSet>
      <dgm:spPr/>
    </dgm:pt>
    <dgm:pt modelId="{C64FC369-A986-4045-BDCD-49BBA5AA3162}" type="pres">
      <dgm:prSet presAssocID="{136EE03C-6029-4254-9E22-805AA0EFB187}" presName="spacer" presStyleCnt="0"/>
      <dgm:spPr/>
    </dgm:pt>
    <dgm:pt modelId="{DAB819A2-4D5C-458F-BF45-87942A21AD31}" type="pres">
      <dgm:prSet presAssocID="{3746A643-2365-4A69-AF3F-3187C766FF86}" presName="parentText" presStyleLbl="node1" presStyleIdx="2" presStyleCnt="6">
        <dgm:presLayoutVars>
          <dgm:chMax val="0"/>
          <dgm:bulletEnabled val="1"/>
        </dgm:presLayoutVars>
      </dgm:prSet>
      <dgm:spPr/>
    </dgm:pt>
    <dgm:pt modelId="{60C654E4-0FAD-43D6-B49E-C80E31220D57}" type="pres">
      <dgm:prSet presAssocID="{3CCA9647-32D4-472C-B020-D31DB805BCA4}" presName="spacer" presStyleCnt="0"/>
      <dgm:spPr/>
    </dgm:pt>
    <dgm:pt modelId="{472A8C31-B531-4A0D-B368-A14208A08316}" type="pres">
      <dgm:prSet presAssocID="{3341B586-2CC1-45FC-85C8-A7D10D5DE135}" presName="parentText" presStyleLbl="node1" presStyleIdx="3" presStyleCnt="6" custLinFactNeighborX="2070" custLinFactNeighborY="-39698">
        <dgm:presLayoutVars>
          <dgm:chMax val="0"/>
          <dgm:bulletEnabled val="1"/>
        </dgm:presLayoutVars>
      </dgm:prSet>
      <dgm:spPr/>
    </dgm:pt>
    <dgm:pt modelId="{5A11B452-E5E9-4C68-8AB0-2C1B8966C1E2}" type="pres">
      <dgm:prSet presAssocID="{D2D08961-1DF1-41D8-A0D0-FD5428EAA5C9}" presName="spacer" presStyleCnt="0"/>
      <dgm:spPr/>
    </dgm:pt>
    <dgm:pt modelId="{573629B9-88F6-4261-80EF-C5ACBFE7A9D1}" type="pres">
      <dgm:prSet presAssocID="{B39D24F2-67A3-4F52-84A4-FFB70158D7E1}" presName="parentText" presStyleLbl="node1" presStyleIdx="4" presStyleCnt="6">
        <dgm:presLayoutVars>
          <dgm:chMax val="0"/>
          <dgm:bulletEnabled val="1"/>
        </dgm:presLayoutVars>
      </dgm:prSet>
      <dgm:spPr/>
    </dgm:pt>
    <dgm:pt modelId="{4A28BC43-4AC6-473F-944C-C97DC608D0B7}" type="pres">
      <dgm:prSet presAssocID="{903C1E1E-61CE-445E-92D5-CAB1AE7A4E52}" presName="spacer" presStyleCnt="0"/>
      <dgm:spPr/>
    </dgm:pt>
    <dgm:pt modelId="{D1383731-020D-40B0-A08C-AE4FF205A2A0}" type="pres">
      <dgm:prSet presAssocID="{91B64CFA-2C65-443D-8B2C-6D29764D143B}" presName="parentText" presStyleLbl="node1" presStyleIdx="5" presStyleCnt="6">
        <dgm:presLayoutVars>
          <dgm:chMax val="0"/>
          <dgm:bulletEnabled val="1"/>
        </dgm:presLayoutVars>
      </dgm:prSet>
      <dgm:spPr/>
    </dgm:pt>
  </dgm:ptLst>
  <dgm:cxnLst>
    <dgm:cxn modelId="{C6E65600-8970-490A-AA8C-01CEC1B293CA}" type="presOf" srcId="{B378794E-86A3-4093-AAAF-68B8F4B057B5}" destId="{051296D9-0076-4ED8-BA03-FA634A3B8039}" srcOrd="0" destOrd="0" presId="urn:microsoft.com/office/officeart/2005/8/layout/vList2"/>
    <dgm:cxn modelId="{5CEEE903-91C2-4A66-BE9B-17E8A1EE3FC7}" type="presOf" srcId="{3341B586-2CC1-45FC-85C8-A7D10D5DE135}" destId="{472A8C31-B531-4A0D-B368-A14208A08316}" srcOrd="0" destOrd="0" presId="urn:microsoft.com/office/officeart/2005/8/layout/vList2"/>
    <dgm:cxn modelId="{F477410F-928E-49CD-ACA8-1E8478F3A942}" srcId="{5EA79B25-07AF-4C91-A42F-86E1AC2FECF8}" destId="{3341B586-2CC1-45FC-85C8-A7D10D5DE135}" srcOrd="3" destOrd="0" parTransId="{63F65A07-7580-4956-9D61-337C9E51AA07}" sibTransId="{D2D08961-1DF1-41D8-A0D0-FD5428EAA5C9}"/>
    <dgm:cxn modelId="{5427472F-D78F-421E-8AF0-E42F36A0967C}" srcId="{5EA79B25-07AF-4C91-A42F-86E1AC2FECF8}" destId="{91B64CFA-2C65-443D-8B2C-6D29764D143B}" srcOrd="5" destOrd="0" parTransId="{3E4F38FA-9B18-4947-84D3-85858503D696}" sibTransId="{8C37178C-7881-4254-ABF6-DC841FEACA4B}"/>
    <dgm:cxn modelId="{D17F5961-7CC0-43C6-B336-F31D343E7107}" srcId="{5EA79B25-07AF-4C91-A42F-86E1AC2FECF8}" destId="{9679DBC2-FD44-44F2-BD85-D62085286987}" srcOrd="0" destOrd="0" parTransId="{07425E17-B0E2-4120-8B76-BE16CE496D97}" sibTransId="{7008D572-DB08-47B6-95F8-7A1C0D95C212}"/>
    <dgm:cxn modelId="{49EDCE6B-2283-4335-9CE2-9FCBD2B0A99D}" type="presOf" srcId="{91B64CFA-2C65-443D-8B2C-6D29764D143B}" destId="{D1383731-020D-40B0-A08C-AE4FF205A2A0}" srcOrd="0" destOrd="0" presId="urn:microsoft.com/office/officeart/2005/8/layout/vList2"/>
    <dgm:cxn modelId="{B31DCBA8-C358-41FC-B056-0B29E5DE2792}" type="presOf" srcId="{3746A643-2365-4A69-AF3F-3187C766FF86}" destId="{DAB819A2-4D5C-458F-BF45-87942A21AD31}" srcOrd="0" destOrd="0" presId="urn:microsoft.com/office/officeart/2005/8/layout/vList2"/>
    <dgm:cxn modelId="{4D3282A9-4901-41DE-89DE-176E6859520F}" srcId="{5EA79B25-07AF-4C91-A42F-86E1AC2FECF8}" destId="{3746A643-2365-4A69-AF3F-3187C766FF86}" srcOrd="2" destOrd="0" parTransId="{7B477C77-42AA-429A-BF23-83F3C8A86229}" sibTransId="{3CCA9647-32D4-472C-B020-D31DB805BCA4}"/>
    <dgm:cxn modelId="{E3A14FB4-8DEF-4F22-820E-62D4B5340636}" srcId="{5EA79B25-07AF-4C91-A42F-86E1AC2FECF8}" destId="{B39D24F2-67A3-4F52-84A4-FFB70158D7E1}" srcOrd="4" destOrd="0" parTransId="{0AF359F4-C94D-4115-B8E8-355BF7BE5A06}" sibTransId="{903C1E1E-61CE-445E-92D5-CAB1AE7A4E52}"/>
    <dgm:cxn modelId="{1BAA6AB7-ABF7-41B2-98FF-CCDB4BAE7C80}" type="presOf" srcId="{9679DBC2-FD44-44F2-BD85-D62085286987}" destId="{1A8BA749-DE39-4D67-8A4B-3327CA30091F}" srcOrd="0" destOrd="0" presId="urn:microsoft.com/office/officeart/2005/8/layout/vList2"/>
    <dgm:cxn modelId="{475E4AB9-890F-4135-995E-AE9938E20759}" type="presOf" srcId="{B39D24F2-67A3-4F52-84A4-FFB70158D7E1}" destId="{573629B9-88F6-4261-80EF-C5ACBFE7A9D1}" srcOrd="0" destOrd="0" presId="urn:microsoft.com/office/officeart/2005/8/layout/vList2"/>
    <dgm:cxn modelId="{D75E95C3-DE66-4DA5-87E6-E01A65EB7AD3}" type="presOf" srcId="{5EA79B25-07AF-4C91-A42F-86E1AC2FECF8}" destId="{E809630B-3AE2-4C82-AAB7-565A80BAA8B7}" srcOrd="0" destOrd="0" presId="urn:microsoft.com/office/officeart/2005/8/layout/vList2"/>
    <dgm:cxn modelId="{E2AAA1F1-671C-419A-BCA1-BD91E9D39F67}" srcId="{5EA79B25-07AF-4C91-A42F-86E1AC2FECF8}" destId="{B378794E-86A3-4093-AAAF-68B8F4B057B5}" srcOrd="1" destOrd="0" parTransId="{440E131D-483F-4623-97E1-85C29C6242B5}" sibTransId="{136EE03C-6029-4254-9E22-805AA0EFB187}"/>
    <dgm:cxn modelId="{9935D0E8-A63F-40BD-BDEA-1FD0ECBFEDA3}" type="presParOf" srcId="{E809630B-3AE2-4C82-AAB7-565A80BAA8B7}" destId="{1A8BA749-DE39-4D67-8A4B-3327CA30091F}" srcOrd="0" destOrd="0" presId="urn:microsoft.com/office/officeart/2005/8/layout/vList2"/>
    <dgm:cxn modelId="{B6BFBCE2-E854-43F5-922B-051CC2041D77}" type="presParOf" srcId="{E809630B-3AE2-4C82-AAB7-565A80BAA8B7}" destId="{97DF9C3C-651C-466C-A6EB-EF009698EEAE}" srcOrd="1" destOrd="0" presId="urn:microsoft.com/office/officeart/2005/8/layout/vList2"/>
    <dgm:cxn modelId="{0C24B918-3F32-4C37-B6F1-644471CAB89E}" type="presParOf" srcId="{E809630B-3AE2-4C82-AAB7-565A80BAA8B7}" destId="{051296D9-0076-4ED8-BA03-FA634A3B8039}" srcOrd="2" destOrd="0" presId="urn:microsoft.com/office/officeart/2005/8/layout/vList2"/>
    <dgm:cxn modelId="{9AE87194-B19C-4755-B642-324E6D2C3F1A}" type="presParOf" srcId="{E809630B-3AE2-4C82-AAB7-565A80BAA8B7}" destId="{C64FC369-A986-4045-BDCD-49BBA5AA3162}" srcOrd="3" destOrd="0" presId="urn:microsoft.com/office/officeart/2005/8/layout/vList2"/>
    <dgm:cxn modelId="{00DBA36A-B5F1-4617-BD23-86020D1C6203}" type="presParOf" srcId="{E809630B-3AE2-4C82-AAB7-565A80BAA8B7}" destId="{DAB819A2-4D5C-458F-BF45-87942A21AD31}" srcOrd="4" destOrd="0" presId="urn:microsoft.com/office/officeart/2005/8/layout/vList2"/>
    <dgm:cxn modelId="{B1F82675-968A-4913-9F34-854BCF71E7CD}" type="presParOf" srcId="{E809630B-3AE2-4C82-AAB7-565A80BAA8B7}" destId="{60C654E4-0FAD-43D6-B49E-C80E31220D57}" srcOrd="5" destOrd="0" presId="urn:microsoft.com/office/officeart/2005/8/layout/vList2"/>
    <dgm:cxn modelId="{504E7F1B-C363-4F66-A682-1465BF386628}" type="presParOf" srcId="{E809630B-3AE2-4C82-AAB7-565A80BAA8B7}" destId="{472A8C31-B531-4A0D-B368-A14208A08316}" srcOrd="6" destOrd="0" presId="urn:microsoft.com/office/officeart/2005/8/layout/vList2"/>
    <dgm:cxn modelId="{68D80BF5-4DDD-48E1-AEFC-E0E03F2B6598}" type="presParOf" srcId="{E809630B-3AE2-4C82-AAB7-565A80BAA8B7}" destId="{5A11B452-E5E9-4C68-8AB0-2C1B8966C1E2}" srcOrd="7" destOrd="0" presId="urn:microsoft.com/office/officeart/2005/8/layout/vList2"/>
    <dgm:cxn modelId="{E40367EB-1F1E-49B1-8A9A-83F96731EF0A}" type="presParOf" srcId="{E809630B-3AE2-4C82-AAB7-565A80BAA8B7}" destId="{573629B9-88F6-4261-80EF-C5ACBFE7A9D1}" srcOrd="8" destOrd="0" presId="urn:microsoft.com/office/officeart/2005/8/layout/vList2"/>
    <dgm:cxn modelId="{B888496D-2DB8-4E02-88DF-562A786E36D6}" type="presParOf" srcId="{E809630B-3AE2-4C82-AAB7-565A80BAA8B7}" destId="{4A28BC43-4AC6-473F-944C-C97DC608D0B7}" srcOrd="9" destOrd="0" presId="urn:microsoft.com/office/officeart/2005/8/layout/vList2"/>
    <dgm:cxn modelId="{98052D64-CAAD-4D38-80EA-2A182B1CE6C5}" type="presParOf" srcId="{E809630B-3AE2-4C82-AAB7-565A80BAA8B7}" destId="{D1383731-020D-40B0-A08C-AE4FF205A2A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BA749-DE39-4D67-8A4B-3327CA30091F}">
      <dsp:nvSpPr>
        <dsp:cNvPr id="0" name=""/>
        <dsp:cNvSpPr/>
      </dsp:nvSpPr>
      <dsp:spPr>
        <a:xfrm>
          <a:off x="0" y="9534"/>
          <a:ext cx="3374231"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t>Syyslukukauden</a:t>
          </a:r>
          <a:r>
            <a:rPr lang="en-US" sz="1400" kern="1200" dirty="0"/>
            <a:t> </a:t>
          </a:r>
          <a:r>
            <a:rPr lang="en-US" sz="1400" kern="1200" dirty="0" err="1"/>
            <a:t>aikana</a:t>
          </a:r>
          <a:r>
            <a:rPr lang="en-US" sz="1400" kern="1200" dirty="0"/>
            <a:t> 30 </a:t>
          </a:r>
          <a:r>
            <a:rPr lang="en-US" sz="1400" kern="1200" dirty="0" err="1"/>
            <a:t>opiskelijaa</a:t>
          </a:r>
          <a:endParaRPr lang="en-US" sz="1400" kern="1200" dirty="0"/>
        </a:p>
      </dsp:txBody>
      <dsp:txXfrm>
        <a:off x="25987" y="35521"/>
        <a:ext cx="3322257" cy="480376"/>
      </dsp:txXfrm>
    </dsp:sp>
    <dsp:sp modelId="{051296D9-0076-4ED8-BA03-FA634A3B8039}">
      <dsp:nvSpPr>
        <dsp:cNvPr id="0" name=""/>
        <dsp:cNvSpPr/>
      </dsp:nvSpPr>
      <dsp:spPr>
        <a:xfrm>
          <a:off x="0" y="570684"/>
          <a:ext cx="3374231"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11 </a:t>
          </a:r>
          <a:r>
            <a:rPr lang="en-US" sz="1400" kern="1200" dirty="0" err="1"/>
            <a:t>käynyt</a:t>
          </a:r>
          <a:r>
            <a:rPr lang="en-US" sz="1400" kern="1200" dirty="0"/>
            <a:t> </a:t>
          </a:r>
          <a:r>
            <a:rPr lang="en-US" sz="1400" kern="1200" dirty="0" err="1"/>
            <a:t>ainoastaan</a:t>
          </a:r>
          <a:r>
            <a:rPr lang="en-US" sz="1400" kern="1200" dirty="0"/>
            <a:t> </a:t>
          </a:r>
          <a:r>
            <a:rPr lang="en-US" sz="1400" kern="1200" dirty="0" err="1"/>
            <a:t>Telakkapajassa</a:t>
          </a:r>
          <a:endParaRPr lang="en-US" sz="1400" kern="1200" dirty="0"/>
        </a:p>
      </dsp:txBody>
      <dsp:txXfrm>
        <a:off x="25987" y="596671"/>
        <a:ext cx="3322257" cy="480376"/>
      </dsp:txXfrm>
    </dsp:sp>
    <dsp:sp modelId="{DAB819A2-4D5C-458F-BF45-87942A21AD31}">
      <dsp:nvSpPr>
        <dsp:cNvPr id="0" name=""/>
        <dsp:cNvSpPr/>
      </dsp:nvSpPr>
      <dsp:spPr>
        <a:xfrm>
          <a:off x="0" y="1131834"/>
          <a:ext cx="3374231"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 </a:t>
          </a:r>
          <a:r>
            <a:rPr lang="en-US" sz="1400" kern="1200" dirty="0" err="1"/>
            <a:t>valmistunut</a:t>
          </a:r>
          <a:r>
            <a:rPr lang="en-US" sz="1400" kern="1200" dirty="0"/>
            <a:t> </a:t>
          </a:r>
          <a:r>
            <a:rPr lang="en-US" sz="1400" kern="1200" dirty="0" err="1"/>
            <a:t>joulukuussa</a:t>
          </a:r>
          <a:r>
            <a:rPr lang="en-US" sz="1400" kern="1200" dirty="0"/>
            <a:t> (</a:t>
          </a:r>
          <a:r>
            <a:rPr lang="en-US" sz="1400" kern="1200" dirty="0" err="1"/>
            <a:t>molemmilla</a:t>
          </a:r>
          <a:r>
            <a:rPr lang="en-US" sz="1400" kern="1200" dirty="0"/>
            <a:t> 4vuosi)</a:t>
          </a:r>
        </a:p>
      </dsp:txBody>
      <dsp:txXfrm>
        <a:off x="25987" y="1157821"/>
        <a:ext cx="3322257" cy="480376"/>
      </dsp:txXfrm>
    </dsp:sp>
    <dsp:sp modelId="{472A8C31-B531-4A0D-B368-A14208A08316}">
      <dsp:nvSpPr>
        <dsp:cNvPr id="0" name=""/>
        <dsp:cNvSpPr/>
      </dsp:nvSpPr>
      <dsp:spPr>
        <a:xfrm>
          <a:off x="0" y="1681550"/>
          <a:ext cx="3374231"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12 </a:t>
          </a:r>
          <a:r>
            <a:rPr lang="en-US" sz="1400" kern="1200" dirty="0" err="1"/>
            <a:t>osallistunut</a:t>
          </a:r>
          <a:r>
            <a:rPr lang="en-US" sz="1400" kern="1200" dirty="0"/>
            <a:t> </a:t>
          </a:r>
          <a:r>
            <a:rPr lang="en-US" sz="1400" kern="1200" dirty="0" err="1"/>
            <a:t>ryhmiin</a:t>
          </a:r>
          <a:r>
            <a:rPr lang="en-US" sz="1400" kern="1200" dirty="0"/>
            <a:t> </a:t>
          </a:r>
          <a:r>
            <a:rPr lang="en-US" sz="1400" kern="1200" dirty="0" err="1"/>
            <a:t>mm.tyttöryhmä</a:t>
          </a:r>
          <a:endParaRPr lang="en-US" sz="1400" kern="1200" dirty="0"/>
        </a:p>
      </dsp:txBody>
      <dsp:txXfrm>
        <a:off x="25987" y="1707537"/>
        <a:ext cx="3322257" cy="480376"/>
      </dsp:txXfrm>
    </dsp:sp>
    <dsp:sp modelId="{573629B9-88F6-4261-80EF-C5ACBFE7A9D1}">
      <dsp:nvSpPr>
        <dsp:cNvPr id="0" name=""/>
        <dsp:cNvSpPr/>
      </dsp:nvSpPr>
      <dsp:spPr>
        <a:xfrm>
          <a:off x="0" y="2254134"/>
          <a:ext cx="3374231"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t>Pajalla</a:t>
          </a:r>
          <a:r>
            <a:rPr lang="en-US" sz="1400" kern="1200" dirty="0"/>
            <a:t> </a:t>
          </a:r>
          <a:r>
            <a:rPr lang="en-US" sz="1400" kern="1200" dirty="0" err="1"/>
            <a:t>käydään</a:t>
          </a:r>
          <a:r>
            <a:rPr lang="en-US" sz="1400" kern="1200" dirty="0"/>
            <a:t> 2-4 </a:t>
          </a:r>
          <a:r>
            <a:rPr lang="en-US" sz="1400" kern="1200" dirty="0" err="1"/>
            <a:t>päivänä</a:t>
          </a:r>
          <a:r>
            <a:rPr lang="en-US" sz="1400" kern="1200" dirty="0"/>
            <a:t> </a:t>
          </a:r>
          <a:r>
            <a:rPr lang="en-US" sz="1400" kern="1200" dirty="0" err="1"/>
            <a:t>viikossa</a:t>
          </a:r>
          <a:r>
            <a:rPr lang="en-US" sz="1400" kern="1200" dirty="0"/>
            <a:t>, 2-4 </a:t>
          </a:r>
          <a:r>
            <a:rPr lang="en-US" sz="1400" kern="1200" dirty="0" err="1"/>
            <a:t>tuntia</a:t>
          </a:r>
          <a:r>
            <a:rPr lang="en-US" sz="1400" kern="1200" dirty="0"/>
            <a:t> </a:t>
          </a:r>
          <a:r>
            <a:rPr lang="en-US" sz="1400" kern="1200" dirty="0" err="1"/>
            <a:t>kerrallaan</a:t>
          </a:r>
          <a:endParaRPr lang="en-US" sz="1400" kern="1200" dirty="0"/>
        </a:p>
      </dsp:txBody>
      <dsp:txXfrm>
        <a:off x="25987" y="2280121"/>
        <a:ext cx="3322257" cy="480376"/>
      </dsp:txXfrm>
    </dsp:sp>
    <dsp:sp modelId="{D1383731-020D-40B0-A08C-AE4FF205A2A0}">
      <dsp:nvSpPr>
        <dsp:cNvPr id="0" name=""/>
        <dsp:cNvSpPr/>
      </dsp:nvSpPr>
      <dsp:spPr>
        <a:xfrm>
          <a:off x="0" y="2815284"/>
          <a:ext cx="3374231"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t>Pajalla</a:t>
          </a:r>
          <a:r>
            <a:rPr lang="en-US" sz="1400" kern="1200" dirty="0"/>
            <a:t> </a:t>
          </a:r>
          <a:r>
            <a:rPr lang="en-US" sz="1400" kern="1200" dirty="0" err="1"/>
            <a:t>sopimus</a:t>
          </a:r>
          <a:r>
            <a:rPr lang="en-US" sz="1400" kern="1200" dirty="0"/>
            <a:t> 2viikkoa-5kk</a:t>
          </a:r>
        </a:p>
      </dsp:txBody>
      <dsp:txXfrm>
        <a:off x="25987" y="2841271"/>
        <a:ext cx="3322257" cy="4803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62EC5-578B-4A9C-A38A-7DF582604A86}" type="datetimeFigureOut">
              <a:rPr lang="fi-FI" smtClean="0"/>
              <a:pPr/>
              <a:t>23.5.2022</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42CD9-F350-4165-AB42-8343341773F4}" type="slidenum">
              <a:rPr lang="fi-FI" smtClean="0"/>
              <a:pPr/>
              <a:t>‹#›</a:t>
            </a:fld>
            <a:endParaRPr lang="fi-FI"/>
          </a:p>
        </p:txBody>
      </p:sp>
    </p:spTree>
    <p:extLst>
      <p:ext uri="{BB962C8B-B14F-4D97-AF65-F5344CB8AC3E}">
        <p14:creationId xmlns:p14="http://schemas.microsoft.com/office/powerpoint/2010/main" val="416631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3742CD9-F350-4165-AB42-8343341773F4}" type="slidenum">
              <a:rPr lang="fi-FI" smtClean="0"/>
              <a:pPr/>
              <a:t>51</a:t>
            </a:fld>
            <a:endParaRPr lang="fi-FI"/>
          </a:p>
        </p:txBody>
      </p:sp>
    </p:spTree>
    <p:extLst>
      <p:ext uri="{BB962C8B-B14F-4D97-AF65-F5344CB8AC3E}">
        <p14:creationId xmlns:p14="http://schemas.microsoft.com/office/powerpoint/2010/main" val="368327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3742CD9-F350-4165-AB42-8343341773F4}" type="slidenum">
              <a:rPr lang="fi-FI" smtClean="0"/>
              <a:pPr/>
              <a:t>53</a:t>
            </a:fld>
            <a:endParaRPr lang="fi-FI"/>
          </a:p>
        </p:txBody>
      </p:sp>
    </p:spTree>
    <p:extLst>
      <p:ext uri="{BB962C8B-B14F-4D97-AF65-F5344CB8AC3E}">
        <p14:creationId xmlns:p14="http://schemas.microsoft.com/office/powerpoint/2010/main" val="75834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3742CD9-F350-4165-AB42-8343341773F4}" type="slidenum">
              <a:rPr lang="fi-FI" smtClean="0"/>
              <a:pPr/>
              <a:t>67</a:t>
            </a:fld>
            <a:endParaRPr lang="fi-FI"/>
          </a:p>
        </p:txBody>
      </p:sp>
    </p:spTree>
    <p:extLst>
      <p:ext uri="{BB962C8B-B14F-4D97-AF65-F5344CB8AC3E}">
        <p14:creationId xmlns:p14="http://schemas.microsoft.com/office/powerpoint/2010/main" val="111666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3742CD9-F350-4165-AB42-8343341773F4}" type="slidenum">
              <a:rPr lang="fi-FI" smtClean="0"/>
              <a:pPr/>
              <a:t>71</a:t>
            </a:fld>
            <a:endParaRPr lang="fi-FI"/>
          </a:p>
        </p:txBody>
      </p:sp>
    </p:spTree>
    <p:extLst>
      <p:ext uri="{BB962C8B-B14F-4D97-AF65-F5344CB8AC3E}">
        <p14:creationId xmlns:p14="http://schemas.microsoft.com/office/powerpoint/2010/main" val="2600075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kans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326904"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
        <p:nvSpPr>
          <p:cNvPr id="5" name="Alatunnisteen paikkamerkki 4"/>
          <p:cNvSpPr>
            <a:spLocks noGrp="1"/>
          </p:cNvSpPr>
          <p:nvPr>
            <p:ph type="ftr" sz="quarter" idx="11"/>
          </p:nvPr>
        </p:nvSpPr>
        <p:spPr>
          <a:xfrm>
            <a:off x="2772000" y="4138846"/>
            <a:ext cx="3600000" cy="252000"/>
          </a:xfrm>
        </p:spPr>
        <p:txBody>
          <a:bodyPr lIns="0"/>
          <a:lstStyle>
            <a:lvl1pPr algn="ctr">
              <a:defRPr>
                <a:solidFill>
                  <a:schemeClr val="tx1"/>
                </a:solidFill>
              </a:defRPr>
            </a:lvl1pPr>
          </a:lstStyle>
          <a:p>
            <a:r>
              <a:rPr lang="fi-FI" dirty="0"/>
              <a:t>Etunimi Sukunimi</a:t>
            </a:r>
          </a:p>
        </p:txBody>
      </p:sp>
      <p:sp>
        <p:nvSpPr>
          <p:cNvPr id="4" name="Päivämäärän paikkamerkki 3"/>
          <p:cNvSpPr>
            <a:spLocks noGrp="1"/>
          </p:cNvSpPr>
          <p:nvPr>
            <p:ph type="dt" sz="half" idx="10"/>
          </p:nvPr>
        </p:nvSpPr>
        <p:spPr>
          <a:xfrm>
            <a:off x="3852000" y="4426838"/>
            <a:ext cx="1440000" cy="252000"/>
          </a:xfrm>
        </p:spPr>
        <p:txBody>
          <a:bodyPr/>
          <a:lstStyle>
            <a:lvl1pPr algn="ctr">
              <a:defRPr>
                <a:solidFill>
                  <a:schemeClr val="tx1"/>
                </a:solidFill>
              </a:defRPr>
            </a:lvl1pPr>
          </a:lstStyle>
          <a:p>
            <a:fld id="{9F3CA18B-9E35-4533-979C-C6E5EEC99A99}" type="datetime1">
              <a:rPr lang="fi-FI" smtClean="0"/>
              <a:pPr/>
              <a:t>23.5.2022</a:t>
            </a:fld>
            <a:endParaRPr lang="fi-FI" dirty="0"/>
          </a:p>
        </p:txBody>
      </p:sp>
      <p:sp>
        <p:nvSpPr>
          <p:cNvPr id="10"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dirty="0"/>
              <a:t>logo</a:t>
            </a:r>
          </a:p>
        </p:txBody>
      </p:sp>
      <p:sp>
        <p:nvSpPr>
          <p:cNvPr id="12"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dirty="0"/>
              <a:t>logo</a:t>
            </a:r>
          </a:p>
        </p:txBody>
      </p:sp>
      <p:sp>
        <p:nvSpPr>
          <p:cNvPr id="13"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dirty="0"/>
              <a:t>logo</a:t>
            </a:r>
          </a:p>
        </p:txBody>
      </p:sp>
      <p:pic>
        <p:nvPicPr>
          <p:cNvPr id="14"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6" name="Picture 5"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pic>
        <p:nvPicPr>
          <p:cNvPr id="7" name="Kuva 6"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4" name="Dian numeron paikkamerkki 3"/>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dirty="0"/>
          </a:p>
        </p:txBody>
      </p:sp>
      <p:sp>
        <p:nvSpPr>
          <p:cNvPr id="3" name="Alatunnisteen paikkamerkki 2"/>
          <p:cNvSpPr>
            <a:spLocks noGrp="1"/>
          </p:cNvSpPr>
          <p:nvPr>
            <p:ph type="ftr" sz="quarter" idx="11"/>
          </p:nvPr>
        </p:nvSpPr>
        <p:spPr/>
        <p:txBody>
          <a:bodyPr/>
          <a:lstStyle>
            <a:lvl1pPr>
              <a:defRPr>
                <a:solidFill>
                  <a:schemeClr val="tx1"/>
                </a:solidFill>
              </a:defRPr>
            </a:lvl1pPr>
          </a:lstStyle>
          <a:p>
            <a:r>
              <a:rPr lang="fi-FI" dirty="0"/>
              <a:t>Etunimi Sukunimi</a:t>
            </a:r>
          </a:p>
        </p:txBody>
      </p:sp>
      <p:sp>
        <p:nvSpPr>
          <p:cNvPr id="2" name="Päivämäärän paikkamerkki 1"/>
          <p:cNvSpPr>
            <a:spLocks noGrp="1"/>
          </p:cNvSpPr>
          <p:nvPr>
            <p:ph type="dt" sz="half" idx="10"/>
          </p:nvPr>
        </p:nvSpPr>
        <p:spPr/>
        <p:txBody>
          <a:bodyPr/>
          <a:lstStyle>
            <a:lvl1pPr>
              <a:defRPr>
                <a:solidFill>
                  <a:schemeClr val="tx1"/>
                </a:solidFill>
              </a:defRPr>
            </a:lvl1pPr>
          </a:lstStyle>
          <a:p>
            <a:fld id="{7356B9E0-AE4D-47F9-9DDE-55B177305E0F}" type="datetime1">
              <a:rPr lang="fi-FI" smtClean="0"/>
              <a:pPr/>
              <a:t>23.5.2022</a:t>
            </a:fld>
            <a:endParaRPr lang="fi-FI" dirty="0"/>
          </a:p>
        </p:txBody>
      </p:sp>
      <p:pic>
        <p:nvPicPr>
          <p:cNvPr id="8"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4D713B-69F7-4623-87E1-6997AF271BD4}"/>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8A8F8D13-DAE0-405C-B180-7B3254026C3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026993C-B6E4-434C-8F1D-26FAD70369DB}"/>
              </a:ext>
            </a:extLst>
          </p:cNvPr>
          <p:cNvSpPr>
            <a:spLocks noGrp="1"/>
          </p:cNvSpPr>
          <p:nvPr>
            <p:ph type="dt" sz="half" idx="10"/>
          </p:nvPr>
        </p:nvSpPr>
        <p:spPr/>
        <p:txBody>
          <a:bodyPr/>
          <a:lstStyle/>
          <a:p>
            <a:fld id="{B05E57FE-47B7-43D1-8F97-D9C0B3EC4B93}" type="datetimeFigureOut">
              <a:rPr lang="fi-FI" smtClean="0"/>
              <a:t>23.5.2022</a:t>
            </a:fld>
            <a:endParaRPr lang="fi-FI"/>
          </a:p>
        </p:txBody>
      </p:sp>
      <p:sp>
        <p:nvSpPr>
          <p:cNvPr id="5" name="Alatunnisteen paikkamerkki 4">
            <a:extLst>
              <a:ext uri="{FF2B5EF4-FFF2-40B4-BE49-F238E27FC236}">
                <a16:creationId xmlns:a16="http://schemas.microsoft.com/office/drawing/2014/main" id="{D15F6810-6BDE-49E3-AEC1-E623142DE34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F28A54A-DF2D-4219-AA4B-6436913B155A}"/>
              </a:ext>
            </a:extLst>
          </p:cNvPr>
          <p:cNvSpPr>
            <a:spLocks noGrp="1"/>
          </p:cNvSpPr>
          <p:nvPr>
            <p:ph type="sldNum" sz="quarter" idx="12"/>
          </p:nvPr>
        </p:nvSpPr>
        <p:spPr/>
        <p:txBody>
          <a:bodyPr/>
          <a:lstStyle/>
          <a:p>
            <a:fld id="{6086F359-4A16-4619-8E9E-FA291E5B8EA8}" type="slidenum">
              <a:rPr lang="fi-FI" smtClean="0"/>
              <a:t>‹#›</a:t>
            </a:fld>
            <a:endParaRPr lang="fi-FI"/>
          </a:p>
        </p:txBody>
      </p:sp>
    </p:spTree>
    <p:extLst>
      <p:ext uri="{BB962C8B-B14F-4D97-AF65-F5344CB8AC3E}">
        <p14:creationId xmlns:p14="http://schemas.microsoft.com/office/powerpoint/2010/main" val="95634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12" name="Alaotsikko 2"/>
          <p:cNvSpPr>
            <a:spLocks noGrp="1"/>
          </p:cNvSpPr>
          <p:nvPr>
            <p:ph type="subTitle" idx="1"/>
          </p:nvPr>
        </p:nvSpPr>
        <p:spPr>
          <a:xfrm>
            <a:off x="1322086"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
        <p:nvSpPr>
          <p:cNvPr id="5" name="Alatunnisteen paikkamerkki 4"/>
          <p:cNvSpPr>
            <a:spLocks noGrp="1"/>
          </p:cNvSpPr>
          <p:nvPr>
            <p:ph type="ftr" sz="quarter" idx="11"/>
          </p:nvPr>
        </p:nvSpPr>
        <p:spPr>
          <a:xfrm>
            <a:off x="2772000" y="4140000"/>
            <a:ext cx="3600000" cy="252000"/>
          </a:xfrm>
        </p:spPr>
        <p:txBody>
          <a:bodyPr lIns="0"/>
          <a:lstStyle>
            <a:lvl1pPr algn="ctr">
              <a:defRPr>
                <a:solidFill>
                  <a:schemeClr val="tx1"/>
                </a:solidFill>
              </a:defRPr>
            </a:lvl1pPr>
          </a:lstStyle>
          <a:p>
            <a:r>
              <a:rPr lang="fi-FI" dirty="0"/>
              <a:t>Etunimi Sukunimi</a:t>
            </a:r>
          </a:p>
        </p:txBody>
      </p:sp>
      <p:sp>
        <p:nvSpPr>
          <p:cNvPr id="4" name="Päivämäärän paikkamerkki 3"/>
          <p:cNvSpPr>
            <a:spLocks noGrp="1"/>
          </p:cNvSpPr>
          <p:nvPr>
            <p:ph type="dt" sz="half" idx="10"/>
          </p:nvPr>
        </p:nvSpPr>
        <p:spPr>
          <a:xfrm>
            <a:off x="3852000" y="4428000"/>
            <a:ext cx="1440000" cy="252000"/>
          </a:xfrm>
        </p:spPr>
        <p:txBody>
          <a:bodyPr/>
          <a:lstStyle>
            <a:lvl1pPr algn="ctr">
              <a:defRPr>
                <a:solidFill>
                  <a:schemeClr val="tx1"/>
                </a:solidFill>
              </a:defRPr>
            </a:lvl1pPr>
          </a:lstStyle>
          <a:p>
            <a:fld id="{9F3CA18B-9E35-4533-979C-C6E5EEC99A99}" type="datetime1">
              <a:rPr lang="fi-FI" smtClean="0"/>
              <a:pPr/>
              <a:t>23.5.2022</a:t>
            </a:fld>
            <a:endParaRPr lang="fi-FI" dirty="0"/>
          </a:p>
        </p:txBody>
      </p:sp>
      <p:sp>
        <p:nvSpPr>
          <p:cNvPr id="19"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dirty="0"/>
              <a:t>logo</a:t>
            </a:r>
          </a:p>
        </p:txBody>
      </p:sp>
      <p:sp>
        <p:nvSpPr>
          <p:cNvPr id="20"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dirty="0"/>
              <a:t>logo</a:t>
            </a:r>
          </a:p>
        </p:txBody>
      </p:sp>
      <p:sp>
        <p:nvSpPr>
          <p:cNvPr id="21"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dirty="0"/>
              <a:t>logo</a:t>
            </a:r>
          </a:p>
        </p:txBody>
      </p:sp>
      <p:pic>
        <p:nvPicPr>
          <p:cNvPr id="13"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5" name="Picture 14"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ärillinen välidia">
    <p:bg>
      <p:bgPr>
        <a:solidFill>
          <a:schemeClr val="accent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dirty="0"/>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dirty="0"/>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23.5.2022</a:t>
            </a:fld>
            <a:endParaRPr lang="fi-FI" dirty="0"/>
          </a:p>
        </p:txBody>
      </p:sp>
      <p:pic>
        <p:nvPicPr>
          <p:cNvPr id="11"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A_kuvadia: tumma kuva">
    <p:bg>
      <p:bgPr>
        <a:solidFill>
          <a:schemeClr val="tx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dirty="0"/>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dirty="0"/>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23.5.2022</a:t>
            </a:fld>
            <a:endParaRPr lang="fi-FI" dirty="0"/>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B_kuvadia: vaalea kuva">
    <p:bg>
      <p:bgPr>
        <a:solidFill>
          <a:schemeClr val="tx1"/>
        </a:solidFill>
        <a:effectLst/>
      </p:bgPr>
    </p:bg>
    <p:spTree>
      <p:nvGrpSpPr>
        <p:cNvPr id="1" name=""/>
        <p:cNvGrpSpPr/>
        <p:nvPr/>
      </p:nvGrpSpPr>
      <p:grpSpPr>
        <a:xfrm>
          <a:off x="0" y="0"/>
          <a:ext cx="0" cy="0"/>
          <a:chOff x="0" y="0"/>
          <a:chExt cx="0" cy="0"/>
        </a:xfrm>
      </p:grpSpPr>
      <p:pic>
        <p:nvPicPr>
          <p:cNvPr id="10" name="Kuva 9" descr="TEM_RR_PPT-taustat_RGB_valk_kehys_tumm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dirty="0"/>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dirty="0"/>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23.5.2022</a:t>
            </a:fld>
            <a:endParaRPr lang="fi-FI" dirty="0"/>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pic>
        <p:nvPicPr>
          <p:cNvPr id="9" name="Kuva 8"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540000" y="1584000"/>
            <a:ext cx="8064000" cy="4140000"/>
          </a:xfrm>
        </p:spPr>
        <p:txBody>
          <a:bodyPr/>
          <a:lstStyle>
            <a:lvl2pPr>
              <a:defRPr/>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solidFill>
                  <a:schemeClr val="tx1"/>
                </a:solidFill>
              </a:defRPr>
            </a:lvl1pPr>
          </a:lstStyle>
          <a:p>
            <a:fld id="{2A4837A0-F8B5-40DF-B7A3-2778985E9851}" type="slidenum">
              <a:rPr lang="fi-FI" smtClean="0"/>
              <a:pPr/>
              <a:t>‹#›</a:t>
            </a:fld>
            <a:endParaRPr lang="fi-FI" dirty="0"/>
          </a:p>
        </p:txBody>
      </p:sp>
      <p:sp>
        <p:nvSpPr>
          <p:cNvPr id="5" name="Alatunnisteen paikkamerkki 4"/>
          <p:cNvSpPr>
            <a:spLocks noGrp="1"/>
          </p:cNvSpPr>
          <p:nvPr>
            <p:ph type="ftr" sz="quarter" idx="11"/>
          </p:nvPr>
        </p:nvSpPr>
        <p:spPr/>
        <p:txBody>
          <a:bodyPr wrap="none" rIns="0"/>
          <a:lstStyle>
            <a:lvl1pPr>
              <a:defRPr>
                <a:solidFill>
                  <a:schemeClr val="tx1"/>
                </a:solidFill>
              </a:defRPr>
            </a:lvl1pPr>
          </a:lstStyle>
          <a:p>
            <a:r>
              <a:rPr lang="fi-FI" dirty="0"/>
              <a:t>Etunimi Sukunimi</a:t>
            </a:r>
          </a:p>
        </p:txBody>
      </p:sp>
      <p:sp>
        <p:nvSpPr>
          <p:cNvPr id="4" name="Päivämäärän paikkamerkki 3"/>
          <p:cNvSpPr>
            <a:spLocks noGrp="1"/>
          </p:cNvSpPr>
          <p:nvPr>
            <p:ph type="dt" sz="half" idx="10"/>
          </p:nvPr>
        </p:nvSpPr>
        <p:spPr/>
        <p:txBody>
          <a:bodyPr wrap="none"/>
          <a:lstStyle>
            <a:lvl1pPr>
              <a:defRPr>
                <a:solidFill>
                  <a:schemeClr val="tx1"/>
                </a:solidFill>
              </a:defRPr>
            </a:lvl1pPr>
          </a:lstStyle>
          <a:p>
            <a:fld id="{E926D19E-78B6-4D02-8772-4056A94F9977}" type="datetime1">
              <a:rPr lang="fi-FI" smtClean="0"/>
              <a:pPr/>
              <a:t>23.5.2022</a:t>
            </a:fld>
            <a:endParaRPr lang="fi-FI" dirty="0"/>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5_Tekstidia: kaksipalstainen">
    <p:bg>
      <p:bgRef idx="1001">
        <a:schemeClr val="bg1"/>
      </p:bgRef>
    </p:bg>
    <p:spTree>
      <p:nvGrpSpPr>
        <p:cNvPr id="1" name=""/>
        <p:cNvGrpSpPr/>
        <p:nvPr/>
      </p:nvGrpSpPr>
      <p:grpSpPr>
        <a:xfrm>
          <a:off x="0" y="0"/>
          <a:ext cx="0" cy="0"/>
          <a:chOff x="0" y="0"/>
          <a:chExt cx="0" cy="0"/>
        </a:xfrm>
      </p:grpSpPr>
      <p:pic>
        <p:nvPicPr>
          <p:cNvPr id="10" name="Kuva 9"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540000" y="1584000"/>
            <a:ext cx="3924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48200" y="1584000"/>
            <a:ext cx="3960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ian numeron paikkamerkki 6"/>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dirty="0"/>
          </a:p>
        </p:txBody>
      </p:sp>
      <p:sp>
        <p:nvSpPr>
          <p:cNvPr id="6" name="Alatunnisteen paikkamerkki 5"/>
          <p:cNvSpPr>
            <a:spLocks noGrp="1"/>
          </p:cNvSpPr>
          <p:nvPr>
            <p:ph type="ftr" sz="quarter" idx="11"/>
          </p:nvPr>
        </p:nvSpPr>
        <p:spPr/>
        <p:txBody>
          <a:bodyPr/>
          <a:lstStyle>
            <a:lvl1pPr>
              <a:defRPr>
                <a:solidFill>
                  <a:schemeClr val="tx1"/>
                </a:solidFill>
              </a:defRPr>
            </a:lvl1pPr>
          </a:lstStyle>
          <a:p>
            <a:r>
              <a:rPr lang="fi-FI" dirty="0"/>
              <a:t>Etunimi Sukunimi</a:t>
            </a:r>
          </a:p>
        </p:txBody>
      </p:sp>
      <p:sp>
        <p:nvSpPr>
          <p:cNvPr id="5" name="Päivämäärän paikkamerkki 4"/>
          <p:cNvSpPr>
            <a:spLocks noGrp="1"/>
          </p:cNvSpPr>
          <p:nvPr>
            <p:ph type="dt" sz="half" idx="10"/>
          </p:nvPr>
        </p:nvSpPr>
        <p:spPr/>
        <p:txBody>
          <a:bodyPr/>
          <a:lstStyle>
            <a:lvl1pPr>
              <a:defRPr>
                <a:solidFill>
                  <a:schemeClr val="tx1"/>
                </a:solidFill>
              </a:defRPr>
            </a:lvl1pPr>
          </a:lstStyle>
          <a:p>
            <a:fld id="{D00111C6-550F-476F-A8E9-87059F984CC5}" type="datetime1">
              <a:rPr lang="fi-FI" smtClean="0"/>
              <a:pPr/>
              <a:t>23.5.2022</a:t>
            </a:fld>
            <a:endParaRPr lang="fi-FI" dirty="0"/>
          </a:p>
        </p:txBody>
      </p:sp>
      <p:pic>
        <p:nvPicPr>
          <p:cNvPr id="11"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3" name="Picture 12"/>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ekstidia: yksip. väliotsikolla">
    <p:bg>
      <p:bgRef idx="1001">
        <a:schemeClr val="bg1"/>
      </p:bgRef>
    </p:bg>
    <p:spTree>
      <p:nvGrpSpPr>
        <p:cNvPr id="1" name=""/>
        <p:cNvGrpSpPr/>
        <p:nvPr/>
      </p:nvGrpSpPr>
      <p:grpSpPr>
        <a:xfrm>
          <a:off x="0" y="0"/>
          <a:ext cx="0" cy="0"/>
          <a:chOff x="0" y="0"/>
          <a:chExt cx="0" cy="0"/>
        </a:xfrm>
      </p:grpSpPr>
      <p:pic>
        <p:nvPicPr>
          <p:cNvPr id="12" name="Kuva 11"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540000" y="1584000"/>
            <a:ext cx="8064448" cy="360000"/>
          </a:xfrm>
        </p:spPr>
        <p:txBody>
          <a:bodyPr wrap="square"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540000" y="1980000"/>
            <a:ext cx="8064448" cy="360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dirty="0"/>
          </a:p>
        </p:txBody>
      </p:sp>
      <p:sp>
        <p:nvSpPr>
          <p:cNvPr id="8" name="Alatunnisteen paikkamerkki 7"/>
          <p:cNvSpPr>
            <a:spLocks noGrp="1"/>
          </p:cNvSpPr>
          <p:nvPr>
            <p:ph type="ftr" sz="quarter" idx="11"/>
          </p:nvPr>
        </p:nvSpPr>
        <p:spPr/>
        <p:txBody>
          <a:bodyPr/>
          <a:lstStyle>
            <a:lvl1pPr>
              <a:defRPr>
                <a:solidFill>
                  <a:schemeClr val="tx1"/>
                </a:solidFill>
              </a:defRPr>
            </a:lvl1pPr>
          </a:lstStyle>
          <a:p>
            <a:r>
              <a:rPr lang="fi-FI" dirty="0"/>
              <a:t>Etunimi Sukunimi</a:t>
            </a:r>
          </a:p>
        </p:txBody>
      </p:sp>
      <p:sp>
        <p:nvSpPr>
          <p:cNvPr id="7" name="Päivämäärän paikkamerkki 6"/>
          <p:cNvSpPr>
            <a:spLocks noGrp="1"/>
          </p:cNvSpPr>
          <p:nvPr>
            <p:ph type="dt" sz="half" idx="10"/>
          </p:nvPr>
        </p:nvSpPr>
        <p:spPr/>
        <p:txBody>
          <a:bodyPr/>
          <a:lstStyle>
            <a:lvl1pPr>
              <a:defRPr>
                <a:solidFill>
                  <a:schemeClr val="tx1"/>
                </a:solidFill>
              </a:defRPr>
            </a:lvl1pPr>
          </a:lstStyle>
          <a:p>
            <a:fld id="{3952FA39-4A70-4416-BD6A-317A14324BE2}" type="datetime1">
              <a:rPr lang="fi-FI" smtClean="0"/>
              <a:pPr/>
              <a:t>23.5.2022</a:t>
            </a:fld>
            <a:endParaRPr lang="fi-FI" dirty="0"/>
          </a:p>
        </p:txBody>
      </p:sp>
      <p:pic>
        <p:nvPicPr>
          <p:cNvPr id="13"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pic>
        <p:nvPicPr>
          <p:cNvPr id="8" name="Kuva 7"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5" name="Dian numeron paikkamerkki 4"/>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dirty="0"/>
          </a:p>
        </p:txBody>
      </p:sp>
      <p:sp>
        <p:nvSpPr>
          <p:cNvPr id="4" name="Alatunnisteen paikkamerkki 3"/>
          <p:cNvSpPr>
            <a:spLocks noGrp="1"/>
          </p:cNvSpPr>
          <p:nvPr>
            <p:ph type="ftr" sz="quarter" idx="11"/>
          </p:nvPr>
        </p:nvSpPr>
        <p:spPr/>
        <p:txBody>
          <a:bodyPr/>
          <a:lstStyle>
            <a:lvl1pPr>
              <a:defRPr>
                <a:solidFill>
                  <a:schemeClr val="tx1"/>
                </a:solidFill>
              </a:defRPr>
            </a:lvl1pPr>
          </a:lstStyle>
          <a:p>
            <a:r>
              <a:rPr lang="fi-FI" dirty="0"/>
              <a:t>Etunimi Sukunimi</a:t>
            </a:r>
          </a:p>
        </p:txBody>
      </p:sp>
      <p:sp>
        <p:nvSpPr>
          <p:cNvPr id="3" name="Päivämäärän paikkamerkki 2"/>
          <p:cNvSpPr>
            <a:spLocks noGrp="1"/>
          </p:cNvSpPr>
          <p:nvPr>
            <p:ph type="dt" sz="half" idx="10"/>
          </p:nvPr>
        </p:nvSpPr>
        <p:spPr/>
        <p:txBody>
          <a:bodyPr/>
          <a:lstStyle>
            <a:lvl1pPr>
              <a:defRPr>
                <a:solidFill>
                  <a:schemeClr val="tx1"/>
                </a:solidFill>
              </a:defRPr>
            </a:lvl1pPr>
          </a:lstStyle>
          <a:p>
            <a:fld id="{CC2D5EEE-C8B3-43A5-8984-4E9E998B8BE3}" type="datetime1">
              <a:rPr lang="fi-FI" smtClean="0"/>
              <a:pPr/>
              <a:t>23.5.2022</a:t>
            </a:fld>
            <a:endParaRPr lang="fi-FI" dirty="0"/>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40000" y="612000"/>
            <a:ext cx="8064000" cy="900000"/>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540000" y="1584000"/>
            <a:ext cx="8064000" cy="41400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p:cNvSpPr>
            <a:spLocks noGrp="1"/>
          </p:cNvSpPr>
          <p:nvPr>
            <p:ph type="sldNum" sz="quarter" idx="4"/>
          </p:nvPr>
        </p:nvSpPr>
        <p:spPr>
          <a:xfrm>
            <a:off x="189137" y="6309320"/>
            <a:ext cx="432000" cy="360000"/>
          </a:xfrm>
          <a:prstGeom prst="rect">
            <a:avLst/>
          </a:prstGeom>
        </p:spPr>
        <p:txBody>
          <a:bodyPr vert="horz" lIns="91440" tIns="45720" rIns="91440" bIns="45720" rtlCol="0" anchor="ctr"/>
          <a:lstStyle>
            <a:lvl1pPr algn="l">
              <a:defRPr sz="1000">
                <a:solidFill>
                  <a:schemeClr val="tx1"/>
                </a:solidFill>
              </a:defRPr>
            </a:lvl1pPr>
          </a:lstStyle>
          <a:p>
            <a:fld id="{2A4837A0-F8B5-40DF-B7A3-2778985E9851}" type="slidenum">
              <a:rPr lang="fi-FI" smtClean="0"/>
              <a:pPr/>
              <a:t>‹#›</a:t>
            </a:fld>
            <a:endParaRPr lang="fi-FI" dirty="0"/>
          </a:p>
        </p:txBody>
      </p:sp>
      <p:sp>
        <p:nvSpPr>
          <p:cNvPr id="5" name="Alatunnisteen paikkamerkki 4"/>
          <p:cNvSpPr>
            <a:spLocks noGrp="1"/>
          </p:cNvSpPr>
          <p:nvPr>
            <p:ph type="ftr" sz="quarter" idx="3"/>
          </p:nvPr>
        </p:nvSpPr>
        <p:spPr>
          <a:xfrm>
            <a:off x="654030" y="6309320"/>
            <a:ext cx="1980000" cy="360000"/>
          </a:xfrm>
          <a:prstGeom prst="rect">
            <a:avLst/>
          </a:prstGeom>
        </p:spPr>
        <p:txBody>
          <a:bodyPr vert="horz" lIns="91440" tIns="45720" rIns="0" bIns="45720" rtlCol="0" anchor="ctr"/>
          <a:lstStyle>
            <a:lvl1pPr algn="l">
              <a:defRPr sz="1000">
                <a:solidFill>
                  <a:schemeClr val="tx1"/>
                </a:solidFill>
              </a:defRPr>
            </a:lvl1pPr>
          </a:lstStyle>
          <a:p>
            <a:r>
              <a:rPr lang="fi-FI" dirty="0"/>
              <a:t>Etunimi Sukunimi</a:t>
            </a:r>
          </a:p>
        </p:txBody>
      </p:sp>
      <p:sp>
        <p:nvSpPr>
          <p:cNvPr id="4" name="Päivämäärän paikkamerkki 3"/>
          <p:cNvSpPr>
            <a:spLocks noGrp="1"/>
          </p:cNvSpPr>
          <p:nvPr>
            <p:ph type="dt" sz="half" idx="2"/>
          </p:nvPr>
        </p:nvSpPr>
        <p:spPr>
          <a:xfrm>
            <a:off x="2666284" y="6309320"/>
            <a:ext cx="1080000" cy="360000"/>
          </a:xfrm>
          <a:prstGeom prst="rect">
            <a:avLst/>
          </a:prstGeom>
        </p:spPr>
        <p:txBody>
          <a:bodyPr vert="horz" lIns="91440" tIns="45720" rIns="91440" bIns="45720" rtlCol="0" anchor="ctr"/>
          <a:lstStyle>
            <a:lvl1pPr algn="r">
              <a:defRPr sz="1000">
                <a:solidFill>
                  <a:schemeClr val="tx1"/>
                </a:solidFill>
              </a:defRPr>
            </a:lvl1pPr>
          </a:lstStyle>
          <a:p>
            <a:fld id="{B21B48D5-7DCF-4B12-8FC3-76BB2D33A198}" type="datetime1">
              <a:rPr lang="fi-FI" smtClean="0"/>
              <a:pPr/>
              <a:t>23.5.2022</a:t>
            </a:fld>
            <a:endParaRPr lang="fi-FI" dirty="0"/>
          </a:p>
        </p:txBody>
      </p:sp>
    </p:spTree>
  </p:cSld>
  <p:clrMap bg1="lt1" tx1="dk1" bg2="lt2" tx2="dk2" accent1="accent1" accent2="accent2" accent3="accent3" accent4="accent4" accent5="accent5" accent6="accent6" hlink="hlink" folHlink="folHlink"/>
  <p:sldLayoutIdLst>
    <p:sldLayoutId id="2147483658" r:id="rId1"/>
    <p:sldLayoutId id="2147483666" r:id="rId2"/>
    <p:sldLayoutId id="2147483659" r:id="rId3"/>
    <p:sldLayoutId id="2147483665" r:id="rId4"/>
    <p:sldLayoutId id="2147483667" r:id="rId5"/>
    <p:sldLayoutId id="2147483660" r:id="rId6"/>
    <p:sldLayoutId id="2147483661" r:id="rId7"/>
    <p:sldLayoutId id="2147483662" r:id="rId8"/>
    <p:sldLayoutId id="2147483663" r:id="rId9"/>
    <p:sldLayoutId id="2147483664" r:id="rId10"/>
    <p:sldLayoutId id="2147483668" r:id="rId11"/>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kpedu.fi/docs/default-source/projektisivustot/tukipolku/maahanmuuttajaopiskelijan-opiskelupolku-keski-pohjanmaalla-5-11.pdf?sfvrsn=5927dd4d_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49.xml.rels><?xml version="1.0" encoding="UTF-8" standalone="yes"?>
<Relationships xmlns="http://schemas.openxmlformats.org/package/2006/relationships"><Relationship Id="rId2" Type="http://schemas.openxmlformats.org/officeDocument/2006/relationships/hyperlink" Target="https://www.kpedu.fi/docs/default-source/projektisivustot/tukipolku/kpedu-hakeutuminen-ja-palvelut-2020-(002)-koonti-tukipolku-hanke.pptx?sfvrsn=6029ec4d_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ilma.kpedu.fi/forms/576/74241"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9.png"/><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1.png"/><Relationship Id="rId1" Type="http://schemas.openxmlformats.org/officeDocument/2006/relationships/slideLayout" Target="../slideLayouts/slideLayout10.xml"/><Relationship Id="rId5" Type="http://schemas.openxmlformats.org/officeDocument/2006/relationships/hyperlink" Target="https://www.kela.fi/kasittelyajat" TargetMode="External"/><Relationship Id="rId4" Type="http://schemas.openxmlformats.org/officeDocument/2006/relationships/hyperlink" Target="https://link.webropolsurveys.com/Participation/Public/db5801a9-05bf-48bc-9cd3-2c4547867269?displayId=Fin2335789"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kela.fi/documents/10192/3861304/KU112.pdf" TargetMode="External"/><Relationship Id="rId3" Type="http://schemas.openxmlformats.org/officeDocument/2006/relationships/hyperlink" Target="https://www.kela.fi/documents/10192/3861304/KU110.pdf/d71fda57-121c-4883-a3d0-bf20547bb9f1?version=1.0" TargetMode="External"/><Relationship Id="rId7" Type="http://schemas.openxmlformats.org/officeDocument/2006/relationships/hyperlink" Target="https://www.kela.fi/documents/10192/3861304/KU101.pdf" TargetMode="External"/><Relationship Id="rId2" Type="http://schemas.openxmlformats.org/officeDocument/2006/relationships/hyperlink" Target="https://www.kela.fi/yhteistyokumppanit-terveydenhuolto-laakarinlausunnot-ja-todistukset-b-lausunto-kuntoutus-nuoren-kuntoutusraha?inheritRedirect=true" TargetMode="External"/><Relationship Id="rId1" Type="http://schemas.openxmlformats.org/officeDocument/2006/relationships/slideLayout" Target="../slideLayouts/slideLayout10.xml"/><Relationship Id="rId6" Type="http://schemas.openxmlformats.org/officeDocument/2006/relationships/hyperlink" Target="https://www.kela.fi/documents/10192/3861304/KU111.pdf" TargetMode="External"/><Relationship Id="rId5" Type="http://schemas.microsoft.com/office/2007/relationships/hdphoto" Target="../media/hdphoto1.wdp"/><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kela.fi/kasittelyajat" TargetMode="External"/><Relationship Id="rId1" Type="http://schemas.openxmlformats.org/officeDocument/2006/relationships/slideLayout" Target="../slideLayouts/slideLayout10.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8" Type="http://schemas.openxmlformats.org/officeDocument/2006/relationships/hyperlink" Target="https://www.kela.fi/oma-vayla-nain-haet" TargetMode="External"/><Relationship Id="rId3" Type="http://schemas.openxmlformats.org/officeDocument/2006/relationships/hyperlink" Target="https://www.kela.fi/vaativa-laakinnallinen-kuntoutus" TargetMode="External"/><Relationship Id="rId7" Type="http://schemas.openxmlformats.org/officeDocument/2006/relationships/hyperlink" Target="https://beta.kela.fi/hae-palveluntuottajaa/"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www.kela.fi/documents/10192/3861304/KU132.pdf" TargetMode="External"/><Relationship Id="rId11" Type="http://schemas.microsoft.com/office/2007/relationships/hdphoto" Target="../media/hdphoto1.wdp"/><Relationship Id="rId5" Type="http://schemas.openxmlformats.org/officeDocument/2006/relationships/hyperlink" Target="https://www.kela.fi/yhteistyokumppanit-terveydenhuolto-laakarinlausunnot-ja-todistukset-b-lausunto-kuntoutus-nuoren-kuntoutusraha?inheritRedirect=true" TargetMode="External"/><Relationship Id="rId10" Type="http://schemas.openxmlformats.org/officeDocument/2006/relationships/image" Target="../media/image141.png"/><Relationship Id="rId4" Type="http://schemas.openxmlformats.org/officeDocument/2006/relationships/hyperlink" Target="https://www.kela.fi/oma-vayla-kuntoutus" TargetMode="External"/><Relationship Id="rId9" Type="http://schemas.openxmlformats.org/officeDocument/2006/relationships/hyperlink" Target="https://www.kela.fi/kasittelyajat"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kela.fi/kuntoutusraha-maara-ja-maksaminen" TargetMode="External"/><Relationship Id="rId2" Type="http://schemas.openxmlformats.org/officeDocument/2006/relationships/hyperlink" Target="https://www.kela.fi/documents/10180/9587577/Kela_nuotti_esite_verkko.pdf/49044f0c-0a91-46c3-b073-c67df6a5f030" TargetMode="External"/><Relationship Id="rId1" Type="http://schemas.openxmlformats.org/officeDocument/2006/relationships/slideLayout" Target="../slideLayouts/slideLayout6.xml"/><Relationship Id="rId5" Type="http://schemas.openxmlformats.org/officeDocument/2006/relationships/hyperlink" Target="https://www.kela.fi/soita-kelaan" TargetMode="External"/><Relationship Id="rId4" Type="http://schemas.openxmlformats.org/officeDocument/2006/relationships/hyperlink" Target="https://www.kela.fi/yhteistyokumppanit-asiakaspalvelu-neuvontaa#viranomaislinja"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https://www.kpedu.fi/yhdessa-voimaa-opintoihin" TargetMode="External"/><Relationship Id="rId3" Type="http://schemas.openxmlformats.org/officeDocument/2006/relationships/hyperlink" Target="https://www.kpedu.fi/tuki-polku" TargetMode="External"/><Relationship Id="rId7" Type="http://schemas.openxmlformats.org/officeDocument/2006/relationships/hyperlink" Target="https://app.mesensei.com/authed/page?uuid=83241e97-aee5-5ab6-9128-ed48ff760c09" TargetMode="External"/><Relationship Id="rId2" Type="http://schemas.openxmlformats.org/officeDocument/2006/relationships/hyperlink" Target="https://view.officeapps.live.com/op/view.aspx?src=https%3A%2F%2Fwww.kpedu.fi%2Fdocs%2Fdefault-source%2Fvarustamo%2Fruori---ohje-henkil%25C3%25B6st%25C3%25B6lle.pptx%3Fsfvrsn%3D14da64b2_0&amp;wdOrigin=BROWSELINK" TargetMode="External"/><Relationship Id="rId1" Type="http://schemas.openxmlformats.org/officeDocument/2006/relationships/slideLayout" Target="../slideLayouts/slideLayout9.xml"/><Relationship Id="rId6" Type="http://schemas.openxmlformats.org/officeDocument/2006/relationships/hyperlink" Target="https://view.officeapps.live.com/op/view.aspx?src=https%3A%2F%2Fwww.kpedu.fi%2Fdocs%2Fdefault-source%2Fvarustamo%2Fkuntoutuksella-opiskelukyky%25C3%25A4-koonti.pptx%3Fsfvrsn%3D1db764b2_0&amp;wdOrigin=BROWSELINK" TargetMode="External"/><Relationship Id="rId5" Type="http://schemas.openxmlformats.org/officeDocument/2006/relationships/hyperlink" Target="https://www.kpedu.fi/docs/default-source/varustamo/varustamo-hankkken-loppuraportti.pdf?sfvrsn=919c9d4d_0" TargetMode="External"/><Relationship Id="rId4" Type="http://schemas.openxmlformats.org/officeDocument/2006/relationships/hyperlink" Target="https://www.kpedu.fi/kpedu/projektitoiminta-hankkeet/projektit/projektiarkisto/varustamo" TargetMode="External"/><Relationship Id="rId9" Type="http://schemas.openxmlformats.org/officeDocument/2006/relationships/image" Target="../media/image142.png"/></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kpedu.fi/docs/default-source/varustamo/telakka-toimintamalli-pdf-2021.pdf?sfvrsn=df5f864d_2" TargetMode="Externa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p:txBody>
          <a:bodyPr/>
          <a:lstStyle/>
          <a:p>
            <a:r>
              <a:rPr lang="fi-FI" dirty="0"/>
              <a:t>VARUSTAMO-hanke</a:t>
            </a:r>
          </a:p>
        </p:txBody>
      </p:sp>
      <p:sp>
        <p:nvSpPr>
          <p:cNvPr id="8" name="Alaotsikko 7"/>
          <p:cNvSpPr>
            <a:spLocks noGrp="1"/>
          </p:cNvSpPr>
          <p:nvPr>
            <p:ph type="subTitle" idx="1"/>
          </p:nvPr>
        </p:nvSpPr>
        <p:spPr/>
        <p:txBody>
          <a:bodyPr/>
          <a:lstStyle/>
          <a:p>
            <a:r>
              <a:rPr lang="fi-FI" dirty="0"/>
              <a:t>Telakkapaja, Luotsi</a:t>
            </a:r>
          </a:p>
        </p:txBody>
      </p:sp>
      <p:sp>
        <p:nvSpPr>
          <p:cNvPr id="4" name="Päivämäärän paikkamerkki 3"/>
          <p:cNvSpPr>
            <a:spLocks noGrp="1"/>
          </p:cNvSpPr>
          <p:nvPr>
            <p:ph type="dt" sz="half" idx="10"/>
          </p:nvPr>
        </p:nvSpPr>
        <p:spPr/>
        <p:txBody>
          <a:bodyPr/>
          <a:lstStyle/>
          <a:p>
            <a:fld id="{E926D19E-78B6-4D02-8772-4056A94F9977}" type="datetime1">
              <a:rPr lang="fi-FI" smtClean="0"/>
              <a:pPr/>
              <a:t>23.5.2022</a:t>
            </a:fld>
            <a:endParaRPr lang="fi-FI" dirty="0"/>
          </a:p>
        </p:txBody>
      </p:sp>
      <p:sp>
        <p:nvSpPr>
          <p:cNvPr id="5" name="Alatunnisteen paikkamerkki 4"/>
          <p:cNvSpPr>
            <a:spLocks noGrp="1"/>
          </p:cNvSpPr>
          <p:nvPr>
            <p:ph type="ftr" sz="quarter" idx="11"/>
          </p:nvPr>
        </p:nvSpPr>
        <p:spPr/>
        <p:txBody>
          <a:bodyPr/>
          <a:lstStyle/>
          <a:p>
            <a:r>
              <a:rPr lang="fi-FI" dirty="0"/>
              <a:t>Salla Taskila</a:t>
            </a:r>
          </a:p>
        </p:txBody>
      </p:sp>
      <p:sp>
        <p:nvSpPr>
          <p:cNvPr id="9" name="Kuvan paikkamerkki 8"/>
          <p:cNvSpPr>
            <a:spLocks noGrp="1"/>
          </p:cNvSpPr>
          <p:nvPr>
            <p:ph type="pic" sz="quarter" idx="12"/>
          </p:nvPr>
        </p:nvSpPr>
        <p:spPr>
          <a:xfrm>
            <a:off x="395536" y="5794990"/>
            <a:ext cx="1440000" cy="719137"/>
          </a:xfrm>
        </p:spPr>
      </p:sp>
      <p:sp>
        <p:nvSpPr>
          <p:cNvPr id="10" name="Kuvan paikkamerkki 9"/>
          <p:cNvSpPr>
            <a:spLocks noGrp="1"/>
          </p:cNvSpPr>
          <p:nvPr>
            <p:ph type="pic" sz="quarter" idx="13"/>
          </p:nvPr>
        </p:nvSpPr>
        <p:spPr/>
      </p:sp>
      <p:sp>
        <p:nvSpPr>
          <p:cNvPr id="11" name="Kuvan paikkamerkki 10"/>
          <p:cNvSpPr>
            <a:spLocks noGrp="1"/>
          </p:cNvSpPr>
          <p:nvPr>
            <p:ph type="pic" sz="quarter" idx="14"/>
          </p:nvPr>
        </p:nvSpPr>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7B863A-A51C-492D-85EE-470C7D478762}"/>
              </a:ext>
            </a:extLst>
          </p:cNvPr>
          <p:cNvSpPr>
            <a:spLocks noGrp="1"/>
          </p:cNvSpPr>
          <p:nvPr>
            <p:ph type="title"/>
          </p:nvPr>
        </p:nvSpPr>
        <p:spPr/>
        <p:txBody>
          <a:bodyPr/>
          <a:lstStyle/>
          <a:p>
            <a:r>
              <a:rPr lang="fi-FI" dirty="0"/>
              <a:t>		Mukavaa yhteistä tekemistä</a:t>
            </a:r>
          </a:p>
        </p:txBody>
      </p:sp>
      <p:pic>
        <p:nvPicPr>
          <p:cNvPr id="9" name="Sisällön paikkamerkki 8" descr="Kuva, joka sisältää kohteen henkilö, sisä&#10;&#10;Kuvaus luotu automaattisesti">
            <a:extLst>
              <a:ext uri="{FF2B5EF4-FFF2-40B4-BE49-F238E27FC236}">
                <a16:creationId xmlns:a16="http://schemas.microsoft.com/office/drawing/2014/main" id="{A9A50C19-BCD2-4991-9EBE-7BAAD03EFF8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2413" y="2146697"/>
            <a:ext cx="4498975" cy="3374231"/>
          </a:xfrm>
        </p:spPr>
      </p:pic>
      <p:pic>
        <p:nvPicPr>
          <p:cNvPr id="11" name="Sisällön paikkamerkki 10">
            <a:extLst>
              <a:ext uri="{FF2B5EF4-FFF2-40B4-BE49-F238E27FC236}">
                <a16:creationId xmlns:a16="http://schemas.microsoft.com/office/drawing/2014/main" id="{7379727D-36F8-4E0E-9BA1-CAD80268EC0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2849" y="3429000"/>
            <a:ext cx="2237512" cy="1678134"/>
          </a:xfrm>
        </p:spPr>
      </p:pic>
      <p:sp>
        <p:nvSpPr>
          <p:cNvPr id="5" name="Dian numeron paikkamerkki 4">
            <a:extLst>
              <a:ext uri="{FF2B5EF4-FFF2-40B4-BE49-F238E27FC236}">
                <a16:creationId xmlns:a16="http://schemas.microsoft.com/office/drawing/2014/main" id="{B45D0DA3-3A75-4AAF-8938-435A5490A4B9}"/>
              </a:ext>
            </a:extLst>
          </p:cNvPr>
          <p:cNvSpPr>
            <a:spLocks noGrp="1"/>
          </p:cNvSpPr>
          <p:nvPr>
            <p:ph type="sldNum" sz="quarter" idx="12"/>
          </p:nvPr>
        </p:nvSpPr>
        <p:spPr/>
        <p:txBody>
          <a:bodyPr/>
          <a:lstStyle/>
          <a:p>
            <a:fld id="{2A4837A0-F8B5-40DF-B7A3-2778985E9851}" type="slidenum">
              <a:rPr lang="fi-FI" smtClean="0"/>
              <a:pPr/>
              <a:t>10</a:t>
            </a:fld>
            <a:endParaRPr lang="fi-FI" dirty="0"/>
          </a:p>
        </p:txBody>
      </p:sp>
      <p:sp>
        <p:nvSpPr>
          <p:cNvPr id="6" name="Alatunnisteen paikkamerkki 5">
            <a:extLst>
              <a:ext uri="{FF2B5EF4-FFF2-40B4-BE49-F238E27FC236}">
                <a16:creationId xmlns:a16="http://schemas.microsoft.com/office/drawing/2014/main" id="{354F1EE8-A798-486F-83C1-78F67F3AA833}"/>
              </a:ext>
            </a:extLst>
          </p:cNvPr>
          <p:cNvSpPr>
            <a:spLocks noGrp="1"/>
          </p:cNvSpPr>
          <p:nvPr>
            <p:ph type="ftr" sz="quarter" idx="11"/>
          </p:nvPr>
        </p:nvSpPr>
        <p:spPr/>
        <p:txBody>
          <a:bodyPr/>
          <a:lstStyle/>
          <a:p>
            <a:r>
              <a:rPr lang="fi-FI" dirty="0"/>
              <a:t>Salla Taskila</a:t>
            </a:r>
          </a:p>
        </p:txBody>
      </p:sp>
      <p:sp>
        <p:nvSpPr>
          <p:cNvPr id="7" name="Päivämäärän paikkamerkki 6">
            <a:extLst>
              <a:ext uri="{FF2B5EF4-FFF2-40B4-BE49-F238E27FC236}">
                <a16:creationId xmlns:a16="http://schemas.microsoft.com/office/drawing/2014/main" id="{3A9967A3-C808-4AE1-9D67-8A78486195B1}"/>
              </a:ext>
            </a:extLst>
          </p:cNvPr>
          <p:cNvSpPr>
            <a:spLocks noGrp="1"/>
          </p:cNvSpPr>
          <p:nvPr>
            <p:ph type="dt" sz="half" idx="10"/>
          </p:nvPr>
        </p:nvSpPr>
        <p:spPr/>
        <p:txBody>
          <a:bodyPr/>
          <a:lstStyle/>
          <a:p>
            <a:fld id="{D00111C6-550F-476F-A8E9-87059F984CC5}" type="datetime1">
              <a:rPr lang="fi-FI" smtClean="0"/>
              <a:pPr/>
              <a:t>23.5.2022</a:t>
            </a:fld>
            <a:endParaRPr lang="fi-FI" dirty="0"/>
          </a:p>
        </p:txBody>
      </p:sp>
      <p:pic>
        <p:nvPicPr>
          <p:cNvPr id="13" name="Kuva 12" descr="Kuva, joka sisältää kohteen kosmetiikka&#10;&#10;Kuvaus luotu automaattisesti">
            <a:extLst>
              <a:ext uri="{FF2B5EF4-FFF2-40B4-BE49-F238E27FC236}">
                <a16:creationId xmlns:a16="http://schemas.microsoft.com/office/drawing/2014/main" id="{AE20A6CB-2723-4CF4-BF99-A4DF5135B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1" y="1607442"/>
            <a:ext cx="2237512" cy="1678134"/>
          </a:xfrm>
          <a:prstGeom prst="rect">
            <a:avLst/>
          </a:prstGeom>
        </p:spPr>
      </p:pic>
      <p:sp>
        <p:nvSpPr>
          <p:cNvPr id="14" name="Tekstiruutu 13">
            <a:extLst>
              <a:ext uri="{FF2B5EF4-FFF2-40B4-BE49-F238E27FC236}">
                <a16:creationId xmlns:a16="http://schemas.microsoft.com/office/drawing/2014/main" id="{BA2496BC-C9BD-40EC-BF1D-ED876C44D29E}"/>
              </a:ext>
            </a:extLst>
          </p:cNvPr>
          <p:cNvSpPr txBox="1"/>
          <p:nvPr/>
        </p:nvSpPr>
        <p:spPr>
          <a:xfrm>
            <a:off x="7308304" y="2420613"/>
            <a:ext cx="1368152" cy="1754326"/>
          </a:xfrm>
          <a:prstGeom prst="rect">
            <a:avLst/>
          </a:prstGeom>
          <a:noFill/>
        </p:spPr>
        <p:txBody>
          <a:bodyPr wrap="square" rtlCol="0">
            <a:spAutoFit/>
          </a:bodyPr>
          <a:lstStyle/>
          <a:p>
            <a:r>
              <a:rPr lang="fi-FI" sz="1200" dirty="0"/>
              <a:t>Mielekäs tekeminen saa opiskelijan liikkeelle vaikeina hetkinä ja mahdollistaa seuraavan päivän kouluun tulemiselle.</a:t>
            </a:r>
          </a:p>
        </p:txBody>
      </p:sp>
    </p:spTree>
    <p:extLst>
      <p:ext uri="{BB962C8B-B14F-4D97-AF65-F5344CB8AC3E}">
        <p14:creationId xmlns:p14="http://schemas.microsoft.com/office/powerpoint/2010/main" val="44061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7D0D2B-8515-4F3C-B071-2DC093F9C95A}"/>
              </a:ext>
            </a:extLst>
          </p:cNvPr>
          <p:cNvSpPr>
            <a:spLocks noGrp="1"/>
          </p:cNvSpPr>
          <p:nvPr>
            <p:ph type="title"/>
          </p:nvPr>
        </p:nvSpPr>
        <p:spPr>
          <a:xfrm>
            <a:off x="540000" y="601726"/>
            <a:ext cx="8064000" cy="900000"/>
          </a:xfrm>
        </p:spPr>
        <p:txBody>
          <a:bodyPr/>
          <a:lstStyle/>
          <a:p>
            <a:r>
              <a:rPr lang="fi-FI" dirty="0"/>
              <a:t>			Iltaohjelmaa</a:t>
            </a:r>
            <a:br>
              <a:rPr lang="fi-FI" dirty="0"/>
            </a:br>
            <a:r>
              <a:rPr lang="fi-FI" dirty="0"/>
              <a:t>		</a:t>
            </a:r>
            <a:endParaRPr lang="fi-FI" sz="1400" dirty="0"/>
          </a:p>
        </p:txBody>
      </p:sp>
      <p:pic>
        <p:nvPicPr>
          <p:cNvPr id="9" name="Sisällön paikkamerkki 8">
            <a:extLst>
              <a:ext uri="{FF2B5EF4-FFF2-40B4-BE49-F238E27FC236}">
                <a16:creationId xmlns:a16="http://schemas.microsoft.com/office/drawing/2014/main" id="{D5130513-7D98-405F-9E51-29E511C3656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89915" y="2117522"/>
            <a:ext cx="3883606" cy="2912704"/>
          </a:xfrm>
        </p:spPr>
      </p:pic>
      <p:sp>
        <p:nvSpPr>
          <p:cNvPr id="5" name="Dian numeron paikkamerkki 4">
            <a:extLst>
              <a:ext uri="{FF2B5EF4-FFF2-40B4-BE49-F238E27FC236}">
                <a16:creationId xmlns:a16="http://schemas.microsoft.com/office/drawing/2014/main" id="{148EDFE7-BF61-49B4-B1BE-25F940043C7B}"/>
              </a:ext>
            </a:extLst>
          </p:cNvPr>
          <p:cNvSpPr>
            <a:spLocks noGrp="1"/>
          </p:cNvSpPr>
          <p:nvPr>
            <p:ph type="sldNum" sz="quarter" idx="12"/>
          </p:nvPr>
        </p:nvSpPr>
        <p:spPr/>
        <p:txBody>
          <a:bodyPr/>
          <a:lstStyle/>
          <a:p>
            <a:fld id="{2A4837A0-F8B5-40DF-B7A3-2778985E9851}" type="slidenum">
              <a:rPr lang="fi-FI" smtClean="0"/>
              <a:pPr/>
              <a:t>11</a:t>
            </a:fld>
            <a:endParaRPr lang="fi-FI" dirty="0"/>
          </a:p>
        </p:txBody>
      </p:sp>
      <p:sp>
        <p:nvSpPr>
          <p:cNvPr id="6" name="Alatunnisteen paikkamerkki 5">
            <a:extLst>
              <a:ext uri="{FF2B5EF4-FFF2-40B4-BE49-F238E27FC236}">
                <a16:creationId xmlns:a16="http://schemas.microsoft.com/office/drawing/2014/main" id="{22A14E8E-6A84-47CC-A0F1-0C7548CD01CC}"/>
              </a:ext>
            </a:extLst>
          </p:cNvPr>
          <p:cNvSpPr>
            <a:spLocks noGrp="1"/>
          </p:cNvSpPr>
          <p:nvPr>
            <p:ph type="ftr" sz="quarter" idx="11"/>
          </p:nvPr>
        </p:nvSpPr>
        <p:spPr/>
        <p:txBody>
          <a:bodyPr/>
          <a:lstStyle/>
          <a:p>
            <a:r>
              <a:rPr lang="fi-FI" dirty="0"/>
              <a:t>Salla Taskila</a:t>
            </a:r>
          </a:p>
        </p:txBody>
      </p:sp>
      <p:sp>
        <p:nvSpPr>
          <p:cNvPr id="7" name="Päivämäärän paikkamerkki 6">
            <a:extLst>
              <a:ext uri="{FF2B5EF4-FFF2-40B4-BE49-F238E27FC236}">
                <a16:creationId xmlns:a16="http://schemas.microsoft.com/office/drawing/2014/main" id="{66629289-8ECE-4E5F-91F6-82FDCEC44D5F}"/>
              </a:ext>
            </a:extLst>
          </p:cNvPr>
          <p:cNvSpPr>
            <a:spLocks noGrp="1"/>
          </p:cNvSpPr>
          <p:nvPr>
            <p:ph type="dt" sz="half" idx="10"/>
          </p:nvPr>
        </p:nvSpPr>
        <p:spPr/>
        <p:txBody>
          <a:bodyPr/>
          <a:lstStyle/>
          <a:p>
            <a:fld id="{D00111C6-550F-476F-A8E9-87059F984CC5}" type="datetime1">
              <a:rPr lang="fi-FI" smtClean="0"/>
              <a:pPr/>
              <a:t>23.5.2022</a:t>
            </a:fld>
            <a:endParaRPr lang="fi-FI" dirty="0"/>
          </a:p>
        </p:txBody>
      </p:sp>
      <p:pic>
        <p:nvPicPr>
          <p:cNvPr id="17" name="Sisällön paikkamerkki 16" descr="Kuva, joka sisältää kohteen seinä&#10;&#10;Kuvaus luotu automaattisesti">
            <a:extLst>
              <a:ext uri="{FF2B5EF4-FFF2-40B4-BE49-F238E27FC236}">
                <a16:creationId xmlns:a16="http://schemas.microsoft.com/office/drawing/2014/main" id="{DF36CF17-F74D-4BFC-91AF-C3886C3B915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078437" y="2117524"/>
            <a:ext cx="3883604" cy="2912703"/>
          </a:xfrm>
        </p:spPr>
      </p:pic>
      <p:sp>
        <p:nvSpPr>
          <p:cNvPr id="3" name="Tekstiruutu 2">
            <a:extLst>
              <a:ext uri="{FF2B5EF4-FFF2-40B4-BE49-F238E27FC236}">
                <a16:creationId xmlns:a16="http://schemas.microsoft.com/office/drawing/2014/main" id="{208B344F-C6DB-4B71-AA63-946AE369A46B}"/>
              </a:ext>
            </a:extLst>
          </p:cNvPr>
          <p:cNvSpPr txBox="1"/>
          <p:nvPr/>
        </p:nvSpPr>
        <p:spPr>
          <a:xfrm>
            <a:off x="6899916" y="2420888"/>
            <a:ext cx="1872208" cy="1754326"/>
          </a:xfrm>
          <a:prstGeom prst="rect">
            <a:avLst/>
          </a:prstGeom>
          <a:noFill/>
        </p:spPr>
        <p:txBody>
          <a:bodyPr wrap="square" rtlCol="0">
            <a:spAutoFit/>
          </a:bodyPr>
          <a:lstStyle/>
          <a:p>
            <a:r>
              <a:rPr lang="fi-FI" dirty="0"/>
              <a:t>Mielekäs tekeminen iltaisin, tukee päihteettömyyttä ja auttaa nuoria syrjäytymästä</a:t>
            </a:r>
          </a:p>
        </p:txBody>
      </p:sp>
    </p:spTree>
    <p:extLst>
      <p:ext uri="{BB962C8B-B14F-4D97-AF65-F5344CB8AC3E}">
        <p14:creationId xmlns:p14="http://schemas.microsoft.com/office/powerpoint/2010/main" val="1627007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FE7D8C-FA08-412B-8774-248FC19D599A}"/>
              </a:ext>
            </a:extLst>
          </p:cNvPr>
          <p:cNvSpPr>
            <a:spLocks noGrp="1"/>
          </p:cNvSpPr>
          <p:nvPr>
            <p:ph type="title"/>
          </p:nvPr>
        </p:nvSpPr>
        <p:spPr>
          <a:xfrm>
            <a:off x="540000" y="601726"/>
            <a:ext cx="8064000" cy="900000"/>
          </a:xfrm>
        </p:spPr>
        <p:txBody>
          <a:bodyPr anchor="t">
            <a:normAutofit/>
          </a:bodyPr>
          <a:lstStyle/>
          <a:p>
            <a:r>
              <a:rPr lang="fi-FI" dirty="0"/>
              <a:t>		Opiskelijoiden ajatuksia ryhmistä</a:t>
            </a:r>
          </a:p>
        </p:txBody>
      </p:sp>
      <p:sp>
        <p:nvSpPr>
          <p:cNvPr id="16" name="Content Placeholder 3">
            <a:extLst>
              <a:ext uri="{FF2B5EF4-FFF2-40B4-BE49-F238E27FC236}">
                <a16:creationId xmlns:a16="http://schemas.microsoft.com/office/drawing/2014/main" id="{32F23A9E-5C77-44DA-A067-151CB8B2C1C5}"/>
              </a:ext>
            </a:extLst>
          </p:cNvPr>
          <p:cNvSpPr>
            <a:spLocks noGrp="1"/>
          </p:cNvSpPr>
          <p:nvPr>
            <p:ph sz="half" idx="2"/>
          </p:nvPr>
        </p:nvSpPr>
        <p:spPr>
          <a:xfrm>
            <a:off x="4648200" y="1584000"/>
            <a:ext cx="3960000" cy="4500000"/>
          </a:xfrm>
        </p:spPr>
        <p:txBody>
          <a:bodyPr/>
          <a:lstStyle/>
          <a:p>
            <a:pPr marL="0" indent="0">
              <a:buNone/>
            </a:pPr>
            <a:r>
              <a:rPr lang="en-US" dirty="0"/>
              <a:t>“</a:t>
            </a:r>
            <a:r>
              <a:rPr lang="en-US" dirty="0" err="1"/>
              <a:t>Täällä</a:t>
            </a:r>
            <a:r>
              <a:rPr lang="en-US" dirty="0"/>
              <a:t> </a:t>
            </a:r>
            <a:r>
              <a:rPr lang="en-US" dirty="0" err="1"/>
              <a:t>voi</a:t>
            </a:r>
            <a:r>
              <a:rPr lang="en-US" dirty="0"/>
              <a:t> olla </a:t>
            </a:r>
            <a:r>
              <a:rPr lang="en-US" dirty="0" err="1"/>
              <a:t>oma</a:t>
            </a:r>
            <a:r>
              <a:rPr lang="en-US" dirty="0"/>
              <a:t> </a:t>
            </a:r>
            <a:r>
              <a:rPr lang="en-US" dirty="0" err="1"/>
              <a:t>itsensä</a:t>
            </a:r>
            <a:r>
              <a:rPr lang="en-US" dirty="0"/>
              <a:t>.”</a:t>
            </a:r>
          </a:p>
          <a:p>
            <a:pPr marL="0" indent="0">
              <a:buNone/>
            </a:pPr>
            <a:r>
              <a:rPr lang="en-US" dirty="0"/>
              <a:t>“</a:t>
            </a:r>
            <a:r>
              <a:rPr lang="en-US" dirty="0" err="1"/>
              <a:t>Yhteinen</a:t>
            </a:r>
            <a:r>
              <a:rPr lang="en-US" dirty="0"/>
              <a:t> </a:t>
            </a:r>
            <a:r>
              <a:rPr lang="en-US" dirty="0" err="1"/>
              <a:t>aamupala</a:t>
            </a:r>
            <a:r>
              <a:rPr lang="en-US" dirty="0"/>
              <a:t> </a:t>
            </a:r>
            <a:r>
              <a:rPr lang="en-US" dirty="0" err="1"/>
              <a:t>oli</a:t>
            </a:r>
            <a:r>
              <a:rPr lang="en-US" dirty="0"/>
              <a:t> </a:t>
            </a:r>
            <a:r>
              <a:rPr lang="en-US" dirty="0" err="1"/>
              <a:t>kivointa</a:t>
            </a:r>
            <a:r>
              <a:rPr lang="en-US" dirty="0"/>
              <a:t>.”</a:t>
            </a:r>
          </a:p>
          <a:p>
            <a:pPr marL="0" indent="0">
              <a:buNone/>
            </a:pPr>
            <a:r>
              <a:rPr lang="en-US" dirty="0"/>
              <a:t>“</a:t>
            </a:r>
            <a:r>
              <a:rPr lang="en-US" dirty="0" err="1"/>
              <a:t>Nuotioretki</a:t>
            </a:r>
            <a:r>
              <a:rPr lang="en-US" dirty="0"/>
              <a:t> </a:t>
            </a:r>
            <a:r>
              <a:rPr lang="en-US" dirty="0" err="1"/>
              <a:t>oli</a:t>
            </a:r>
            <a:r>
              <a:rPr lang="en-US" dirty="0"/>
              <a:t> </a:t>
            </a:r>
            <a:r>
              <a:rPr lang="en-US" dirty="0" err="1"/>
              <a:t>mukava</a:t>
            </a:r>
            <a:r>
              <a:rPr lang="en-US" dirty="0"/>
              <a:t>.”</a:t>
            </a:r>
          </a:p>
          <a:p>
            <a:pPr marL="0" indent="0">
              <a:buNone/>
            </a:pPr>
            <a:r>
              <a:rPr lang="en-US" dirty="0"/>
              <a:t>“</a:t>
            </a:r>
            <a:r>
              <a:rPr lang="en-US" dirty="0" err="1"/>
              <a:t>Todella</a:t>
            </a:r>
            <a:r>
              <a:rPr lang="en-US" dirty="0"/>
              <a:t> kiva ja </a:t>
            </a:r>
            <a:r>
              <a:rPr lang="en-US" dirty="0" err="1"/>
              <a:t>oli</a:t>
            </a:r>
            <a:r>
              <a:rPr lang="en-US" dirty="0"/>
              <a:t> </a:t>
            </a:r>
            <a:r>
              <a:rPr lang="en-US" dirty="0" err="1"/>
              <a:t>turvallinen</a:t>
            </a:r>
            <a:r>
              <a:rPr lang="en-US" dirty="0"/>
              <a:t> </a:t>
            </a:r>
            <a:r>
              <a:rPr lang="en-US" dirty="0" err="1"/>
              <a:t>olo</a:t>
            </a:r>
            <a:r>
              <a:rPr lang="en-US" dirty="0"/>
              <a:t>.”</a:t>
            </a:r>
          </a:p>
        </p:txBody>
      </p:sp>
      <p:sp>
        <p:nvSpPr>
          <p:cNvPr id="5" name="Dian numeron paikkamerkki 4">
            <a:extLst>
              <a:ext uri="{FF2B5EF4-FFF2-40B4-BE49-F238E27FC236}">
                <a16:creationId xmlns:a16="http://schemas.microsoft.com/office/drawing/2014/main" id="{BDF71B7A-2FDE-4D8E-BB5D-60FB7ACCC2EC}"/>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12</a:t>
            </a:fld>
            <a:endParaRPr lang="fi-FI"/>
          </a:p>
        </p:txBody>
      </p:sp>
      <p:sp>
        <p:nvSpPr>
          <p:cNvPr id="7" name="Päivämäärän paikkamerkki 6">
            <a:extLst>
              <a:ext uri="{FF2B5EF4-FFF2-40B4-BE49-F238E27FC236}">
                <a16:creationId xmlns:a16="http://schemas.microsoft.com/office/drawing/2014/main" id="{37B80CA2-FFA3-4234-BBB1-486FA8D07B9E}"/>
              </a:ext>
            </a:extLst>
          </p:cNvPr>
          <p:cNvSpPr>
            <a:spLocks noGrp="1"/>
          </p:cNvSpPr>
          <p:nvPr>
            <p:ph type="dt" sz="half" idx="10"/>
          </p:nvPr>
        </p:nvSpPr>
        <p:spPr>
          <a:xfrm>
            <a:off x="2666284" y="6309320"/>
            <a:ext cx="1080000" cy="360000"/>
          </a:xfrm>
        </p:spPr>
        <p:txBody>
          <a:bodyPr anchor="ctr">
            <a:normAutofit/>
          </a:bodyPr>
          <a:lstStyle/>
          <a:p>
            <a:pPr>
              <a:spcAft>
                <a:spcPts val="600"/>
              </a:spcAft>
            </a:pPr>
            <a:fld id="{D00111C6-550F-476F-A8E9-87059F984CC5}" type="datetime1">
              <a:rPr lang="fi-FI" smtClean="0"/>
              <a:pPr>
                <a:spcAft>
                  <a:spcPts val="600"/>
                </a:spcAft>
              </a:pPr>
              <a:t>23.5.2022</a:t>
            </a:fld>
            <a:endParaRPr lang="fi-FI"/>
          </a:p>
        </p:txBody>
      </p:sp>
      <p:pic>
        <p:nvPicPr>
          <p:cNvPr id="20" name="Sisällön paikkamerkki 19" descr="Kuva, joka sisältää kohteen sisä, koristeltu, ruokapöytä&#10;&#10;Kuvaus luotu automaattisesti">
            <a:extLst>
              <a:ext uri="{FF2B5EF4-FFF2-40B4-BE49-F238E27FC236}">
                <a16:creationId xmlns:a16="http://schemas.microsoft.com/office/drawing/2014/main" id="{7EE5E7D9-49D9-4E44-A518-A8C5C5C0794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2413" y="2146697"/>
            <a:ext cx="4498975" cy="3374231"/>
          </a:xfrm>
        </p:spPr>
      </p:pic>
    </p:spTree>
    <p:extLst>
      <p:ext uri="{BB962C8B-B14F-4D97-AF65-F5344CB8AC3E}">
        <p14:creationId xmlns:p14="http://schemas.microsoft.com/office/powerpoint/2010/main" val="233967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5C78B-8928-441C-ADCF-23E200855836}"/>
              </a:ext>
            </a:extLst>
          </p:cNvPr>
          <p:cNvSpPr>
            <a:spLocks noGrp="1"/>
          </p:cNvSpPr>
          <p:nvPr>
            <p:ph type="title"/>
          </p:nvPr>
        </p:nvSpPr>
        <p:spPr/>
        <p:txBody>
          <a:bodyPr/>
          <a:lstStyle/>
          <a:p>
            <a:r>
              <a:rPr lang="fi-FI" dirty="0"/>
              <a:t>		Opiskelijoiden ajatuksia</a:t>
            </a:r>
          </a:p>
        </p:txBody>
      </p:sp>
      <p:pic>
        <p:nvPicPr>
          <p:cNvPr id="9" name="Sisällön paikkamerkki 8" descr="Kuva, joka sisältää kohteen tulisija, luonto, grilli&#10;&#10;Kuvaus luotu automaattisesti">
            <a:extLst>
              <a:ext uri="{FF2B5EF4-FFF2-40B4-BE49-F238E27FC236}">
                <a16:creationId xmlns:a16="http://schemas.microsoft.com/office/drawing/2014/main" id="{755F1BAA-C49F-411A-A727-2D67927D4C1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2413" y="2146697"/>
            <a:ext cx="4498975" cy="3374231"/>
          </a:xfrm>
        </p:spPr>
      </p:pic>
      <p:sp>
        <p:nvSpPr>
          <p:cNvPr id="4" name="Sisällön paikkamerkki 3">
            <a:extLst>
              <a:ext uri="{FF2B5EF4-FFF2-40B4-BE49-F238E27FC236}">
                <a16:creationId xmlns:a16="http://schemas.microsoft.com/office/drawing/2014/main" id="{B3EF1E40-5D31-4DF6-AD79-B74FFF136642}"/>
              </a:ext>
            </a:extLst>
          </p:cNvPr>
          <p:cNvSpPr>
            <a:spLocks noGrp="1"/>
          </p:cNvSpPr>
          <p:nvPr>
            <p:ph sz="half" idx="2"/>
          </p:nvPr>
        </p:nvSpPr>
        <p:spPr/>
        <p:txBody>
          <a:bodyPr/>
          <a:lstStyle/>
          <a:p>
            <a:pPr marL="0" indent="0">
              <a:buNone/>
            </a:pPr>
            <a:r>
              <a:rPr lang="fi-FI" sz="1400" dirty="0"/>
              <a:t>”Matala kynnys”</a:t>
            </a:r>
          </a:p>
          <a:p>
            <a:pPr marL="0" indent="0">
              <a:buNone/>
            </a:pPr>
            <a:r>
              <a:rPr lang="fi-FI" sz="1400" dirty="0"/>
              <a:t>”Tukea, apua ja ratkaisujen etsimistä kaikenlaisiin haasteisiin mitä voi olla opiskelussa tai elämäntilanteessa yms.”</a:t>
            </a:r>
          </a:p>
          <a:p>
            <a:pPr marL="0" indent="0">
              <a:buNone/>
            </a:pPr>
            <a:r>
              <a:rPr lang="fi-FI" sz="1400" dirty="0"/>
              <a:t>”Pajalle oli helppo tulla ja sen ansiosta sain tehtävät valmiiksi valmistumista varten.”</a:t>
            </a:r>
          </a:p>
          <a:p>
            <a:pPr marL="0" indent="0">
              <a:buNone/>
            </a:pPr>
            <a:r>
              <a:rPr lang="fi-FI" sz="1400" dirty="0"/>
              <a:t>”Moralisoivaa kannustusta suorittamiseen.”</a:t>
            </a:r>
          </a:p>
          <a:p>
            <a:pPr marL="0" indent="0">
              <a:buNone/>
            </a:pPr>
            <a:r>
              <a:rPr lang="fi-FI" sz="1400" dirty="0"/>
              <a:t>”Omalla vauhdilla olevaa etenemistä, mutta ei pääse liian passiiviseksi tavoitteiden saavuttamisessa.”</a:t>
            </a:r>
          </a:p>
          <a:p>
            <a:pPr marL="0" indent="0">
              <a:buNone/>
            </a:pPr>
            <a:r>
              <a:rPr lang="fi-FI" sz="1400" dirty="0"/>
              <a:t>”Sopiva kaikille jotka tuntevat olevan jumissa ja tarvitsevat tukea joka auttaa pääsemään takaisin jaloilleen ja vauhtia onnistumisten saavuttamisessa elämässä.”</a:t>
            </a:r>
          </a:p>
          <a:p>
            <a:pPr marL="0" indent="0">
              <a:buNone/>
            </a:pPr>
            <a:r>
              <a:rPr lang="fi-FI" sz="1400" dirty="0"/>
              <a:t>”</a:t>
            </a:r>
            <a:r>
              <a:rPr lang="fi-FI" sz="1400" dirty="0" err="1"/>
              <a:t>Ressitön</a:t>
            </a:r>
            <a:r>
              <a:rPr lang="fi-FI" sz="1400" dirty="0"/>
              <a:t> ja huoleton, hyvänmielen paikka opiskella.”</a:t>
            </a:r>
          </a:p>
          <a:p>
            <a:pPr marL="0" indent="0">
              <a:buNone/>
            </a:pPr>
            <a:endParaRPr lang="fi-FI" sz="1400" dirty="0"/>
          </a:p>
          <a:p>
            <a:pPr marL="0" indent="0">
              <a:buNone/>
            </a:pPr>
            <a:endParaRPr lang="fi-FI" sz="1400" dirty="0"/>
          </a:p>
        </p:txBody>
      </p:sp>
      <p:sp>
        <p:nvSpPr>
          <p:cNvPr id="5" name="Dian numeron paikkamerkki 4">
            <a:extLst>
              <a:ext uri="{FF2B5EF4-FFF2-40B4-BE49-F238E27FC236}">
                <a16:creationId xmlns:a16="http://schemas.microsoft.com/office/drawing/2014/main" id="{32AA9D6C-8A16-4CB1-B44F-B5E705E85442}"/>
              </a:ext>
            </a:extLst>
          </p:cNvPr>
          <p:cNvSpPr>
            <a:spLocks noGrp="1"/>
          </p:cNvSpPr>
          <p:nvPr>
            <p:ph type="sldNum" sz="quarter" idx="12"/>
          </p:nvPr>
        </p:nvSpPr>
        <p:spPr/>
        <p:txBody>
          <a:bodyPr/>
          <a:lstStyle/>
          <a:p>
            <a:fld id="{2A4837A0-F8B5-40DF-B7A3-2778985E9851}" type="slidenum">
              <a:rPr lang="fi-FI" smtClean="0"/>
              <a:pPr/>
              <a:t>13</a:t>
            </a:fld>
            <a:endParaRPr lang="fi-FI" dirty="0"/>
          </a:p>
        </p:txBody>
      </p:sp>
      <p:sp>
        <p:nvSpPr>
          <p:cNvPr id="6" name="Alatunnisteen paikkamerkki 5">
            <a:extLst>
              <a:ext uri="{FF2B5EF4-FFF2-40B4-BE49-F238E27FC236}">
                <a16:creationId xmlns:a16="http://schemas.microsoft.com/office/drawing/2014/main" id="{7B97F2AE-3F96-41A4-A972-2B5B10335FF1}"/>
              </a:ext>
            </a:extLst>
          </p:cNvPr>
          <p:cNvSpPr>
            <a:spLocks noGrp="1"/>
          </p:cNvSpPr>
          <p:nvPr>
            <p:ph type="ftr" sz="quarter" idx="11"/>
          </p:nvPr>
        </p:nvSpPr>
        <p:spPr/>
        <p:txBody>
          <a:bodyPr/>
          <a:lstStyle/>
          <a:p>
            <a:r>
              <a:rPr lang="fi-FI" dirty="0"/>
              <a:t>Salla Taskila</a:t>
            </a:r>
          </a:p>
        </p:txBody>
      </p:sp>
      <p:sp>
        <p:nvSpPr>
          <p:cNvPr id="7" name="Päivämäärän paikkamerkki 6">
            <a:extLst>
              <a:ext uri="{FF2B5EF4-FFF2-40B4-BE49-F238E27FC236}">
                <a16:creationId xmlns:a16="http://schemas.microsoft.com/office/drawing/2014/main" id="{FC7E0407-D351-494E-BC48-934B16AC46E0}"/>
              </a:ext>
            </a:extLst>
          </p:cNvPr>
          <p:cNvSpPr>
            <a:spLocks noGrp="1"/>
          </p:cNvSpPr>
          <p:nvPr>
            <p:ph type="dt" sz="half" idx="10"/>
          </p:nvPr>
        </p:nvSpPr>
        <p:spPr/>
        <p:txBody>
          <a:bodyPr/>
          <a:lstStyle/>
          <a:p>
            <a:fld id="{D00111C6-550F-476F-A8E9-87059F984CC5}" type="datetime1">
              <a:rPr lang="fi-FI" smtClean="0"/>
              <a:pPr/>
              <a:t>23.5.2022</a:t>
            </a:fld>
            <a:endParaRPr lang="fi-FI" dirty="0"/>
          </a:p>
        </p:txBody>
      </p:sp>
    </p:spTree>
    <p:extLst>
      <p:ext uri="{BB962C8B-B14F-4D97-AF65-F5344CB8AC3E}">
        <p14:creationId xmlns:p14="http://schemas.microsoft.com/office/powerpoint/2010/main" val="1879592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2C74FD-673D-412A-830D-B23B61012504}"/>
              </a:ext>
            </a:extLst>
          </p:cNvPr>
          <p:cNvSpPr>
            <a:spLocks noGrp="1"/>
          </p:cNvSpPr>
          <p:nvPr>
            <p:ph type="title"/>
          </p:nvPr>
        </p:nvSpPr>
        <p:spPr>
          <a:xfrm>
            <a:off x="540000" y="612000"/>
            <a:ext cx="8064000" cy="900000"/>
          </a:xfrm>
        </p:spPr>
        <p:txBody>
          <a:bodyPr/>
          <a:lstStyle/>
          <a:p>
            <a:r>
              <a:rPr lang="en-US" dirty="0"/>
              <a:t>				Kiitos!</a:t>
            </a:r>
          </a:p>
        </p:txBody>
      </p:sp>
      <p:pic>
        <p:nvPicPr>
          <p:cNvPr id="9" name="Sisällön paikkamerkki 8">
            <a:extLst>
              <a:ext uri="{FF2B5EF4-FFF2-40B4-BE49-F238E27FC236}">
                <a16:creationId xmlns:a16="http://schemas.microsoft.com/office/drawing/2014/main" id="{B6216D52-6B17-48BD-A3F1-DB84935B167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291" b="22257"/>
          <a:stretch/>
        </p:blipFill>
        <p:spPr>
          <a:xfrm>
            <a:off x="1187624" y="1268760"/>
            <a:ext cx="7128344" cy="3659641"/>
          </a:xfrm>
          <a:noFill/>
        </p:spPr>
      </p:pic>
      <p:sp>
        <p:nvSpPr>
          <p:cNvPr id="5" name="Dian numeron paikkamerkki 4">
            <a:extLst>
              <a:ext uri="{FF2B5EF4-FFF2-40B4-BE49-F238E27FC236}">
                <a16:creationId xmlns:a16="http://schemas.microsoft.com/office/drawing/2014/main" id="{F2D61420-34DF-411D-A316-290B1FAC5B80}"/>
              </a:ext>
            </a:extLst>
          </p:cNvPr>
          <p:cNvSpPr>
            <a:spLocks noGrp="1"/>
          </p:cNvSpPr>
          <p:nvPr>
            <p:ph type="sldNum" sz="quarter" idx="12"/>
          </p:nvPr>
        </p:nvSpPr>
        <p:spPr>
          <a:xfrm>
            <a:off x="189137" y="6309320"/>
            <a:ext cx="432000" cy="360000"/>
          </a:xfrm>
        </p:spPr>
        <p:txBody>
          <a:bodyPr wrap="none" anchor="ctr">
            <a:normAutofit/>
          </a:bodyPr>
          <a:lstStyle/>
          <a:p>
            <a:pPr>
              <a:spcAft>
                <a:spcPts val="600"/>
              </a:spcAft>
            </a:pPr>
            <a:fld id="{2A4837A0-F8B5-40DF-B7A3-2778985E9851}" type="slidenum">
              <a:rPr lang="fi-FI" smtClean="0"/>
              <a:pPr>
                <a:spcAft>
                  <a:spcPts val="600"/>
                </a:spcAft>
              </a:pPr>
              <a:t>14</a:t>
            </a:fld>
            <a:endParaRPr lang="fi-FI"/>
          </a:p>
        </p:txBody>
      </p:sp>
      <p:sp>
        <p:nvSpPr>
          <p:cNvPr id="6" name="Alatunnisteen paikkamerkki 5">
            <a:extLst>
              <a:ext uri="{FF2B5EF4-FFF2-40B4-BE49-F238E27FC236}">
                <a16:creationId xmlns:a16="http://schemas.microsoft.com/office/drawing/2014/main" id="{869D0905-C770-4DAA-BDD1-A9BA7496C2CB}"/>
              </a:ext>
            </a:extLst>
          </p:cNvPr>
          <p:cNvSpPr>
            <a:spLocks noGrp="1"/>
          </p:cNvSpPr>
          <p:nvPr>
            <p:ph type="ftr" sz="quarter" idx="11"/>
          </p:nvPr>
        </p:nvSpPr>
        <p:spPr>
          <a:xfrm>
            <a:off x="654030" y="6309320"/>
            <a:ext cx="1980000" cy="360000"/>
          </a:xfrm>
        </p:spPr>
        <p:txBody>
          <a:bodyPr wrap="none" anchor="ctr">
            <a:normAutofit/>
          </a:bodyPr>
          <a:lstStyle/>
          <a:p>
            <a:pPr>
              <a:spcAft>
                <a:spcPts val="600"/>
              </a:spcAft>
            </a:pPr>
            <a:r>
              <a:rPr lang="fi-FI" dirty="0"/>
              <a:t>Salla Taskila</a:t>
            </a:r>
          </a:p>
        </p:txBody>
      </p:sp>
      <p:sp>
        <p:nvSpPr>
          <p:cNvPr id="7" name="Päivämäärän paikkamerkki 6">
            <a:extLst>
              <a:ext uri="{FF2B5EF4-FFF2-40B4-BE49-F238E27FC236}">
                <a16:creationId xmlns:a16="http://schemas.microsoft.com/office/drawing/2014/main" id="{1A6DD0CD-22F3-4AE7-8210-2CCA0BC377C8}"/>
              </a:ext>
            </a:extLst>
          </p:cNvPr>
          <p:cNvSpPr>
            <a:spLocks noGrp="1"/>
          </p:cNvSpPr>
          <p:nvPr>
            <p:ph type="dt" sz="half" idx="10"/>
          </p:nvPr>
        </p:nvSpPr>
        <p:spPr>
          <a:xfrm>
            <a:off x="2666284" y="6309320"/>
            <a:ext cx="1080000" cy="360000"/>
          </a:xfrm>
        </p:spPr>
        <p:txBody>
          <a:bodyPr wrap="none" anchor="ctr">
            <a:normAutofit/>
          </a:bodyPr>
          <a:lstStyle/>
          <a:p>
            <a:pPr>
              <a:spcAft>
                <a:spcPts val="600"/>
              </a:spcAft>
            </a:pPr>
            <a:fld id="{D00111C6-550F-476F-A8E9-87059F984CC5}" type="datetime1">
              <a:rPr lang="fi-FI" smtClean="0"/>
              <a:pPr>
                <a:spcAft>
                  <a:spcPts val="600"/>
                </a:spcAft>
              </a:pPr>
              <a:t>23.5.2022</a:t>
            </a:fld>
            <a:endParaRPr lang="fi-FI"/>
          </a:p>
        </p:txBody>
      </p:sp>
    </p:spTree>
    <p:extLst>
      <p:ext uri="{BB962C8B-B14F-4D97-AF65-F5344CB8AC3E}">
        <p14:creationId xmlns:p14="http://schemas.microsoft.com/office/powerpoint/2010/main" val="734626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a:xfrm rot="20241503">
            <a:off x="-2329684" y="528288"/>
            <a:ext cx="7772400" cy="790645"/>
          </a:xfrm>
        </p:spPr>
        <p:txBody>
          <a:bodyPr/>
          <a:lstStyle/>
          <a:p>
            <a:r>
              <a:rPr lang="fi-FI" sz="3600" dirty="0">
                <a:solidFill>
                  <a:schemeClr val="bg1"/>
                </a:solidFill>
                <a:latin typeface="OpenDyslexic3"/>
              </a:rPr>
              <a:t>Rajapinnoilla</a:t>
            </a:r>
          </a:p>
        </p:txBody>
      </p:sp>
      <p:sp>
        <p:nvSpPr>
          <p:cNvPr id="8" name="Alaotsikko 7"/>
          <p:cNvSpPr>
            <a:spLocks noGrp="1"/>
          </p:cNvSpPr>
          <p:nvPr>
            <p:ph type="subTitle" idx="1"/>
          </p:nvPr>
        </p:nvSpPr>
        <p:spPr>
          <a:xfrm>
            <a:off x="1427692" y="2748916"/>
            <a:ext cx="6480000" cy="900000"/>
          </a:xfrm>
          <a:effectLst>
            <a:glow rad="469900">
              <a:schemeClr val="accent1">
                <a:alpha val="40000"/>
              </a:schemeClr>
            </a:glow>
            <a:reflection stA="45000" endPos="10000" dir="5400000" sy="-100000" algn="bl" rotWithShape="0"/>
          </a:effectLst>
          <a:scene3d>
            <a:camera prst="orthographicFront"/>
            <a:lightRig rig="threePt" dir="t">
              <a:rot lat="0" lon="0" rev="3000000"/>
            </a:lightRig>
          </a:scene3d>
          <a:sp3d extrusionH="25400">
            <a:bevelT/>
          </a:sp3d>
        </p:spPr>
        <p:txBody>
          <a:bodyPr/>
          <a:lstStyle/>
          <a:p>
            <a:r>
              <a:rPr lang="fi-FI" sz="3600" dirty="0">
                <a:solidFill>
                  <a:schemeClr val="bg1"/>
                </a:solidFill>
                <a:latin typeface="OpenDyslexic3"/>
              </a:rPr>
              <a:t>Tukipolku-hanke</a:t>
            </a:r>
          </a:p>
        </p:txBody>
      </p:sp>
      <p:sp>
        <p:nvSpPr>
          <p:cNvPr id="4" name="Päivämäärän paikkamerkki 3"/>
          <p:cNvSpPr>
            <a:spLocks noGrp="1"/>
          </p:cNvSpPr>
          <p:nvPr>
            <p:ph type="dt" sz="half" idx="10"/>
          </p:nvPr>
        </p:nvSpPr>
        <p:spPr>
          <a:xfrm>
            <a:off x="3760116" y="4674952"/>
            <a:ext cx="1623767" cy="368446"/>
          </a:xfrm>
        </p:spPr>
        <p:txBody>
          <a:bodyPr/>
          <a:lstStyle/>
          <a:p>
            <a:r>
              <a:rPr lang="fi-FI" sz="1050" dirty="0">
                <a:solidFill>
                  <a:schemeClr val="bg1"/>
                </a:solidFill>
                <a:latin typeface="OpenDyslexic3"/>
              </a:rPr>
              <a:t>14.12.2021</a:t>
            </a:r>
          </a:p>
        </p:txBody>
      </p:sp>
      <p:sp>
        <p:nvSpPr>
          <p:cNvPr id="5" name="Alatunnisteen paikkamerkki 4"/>
          <p:cNvSpPr>
            <a:spLocks noGrp="1"/>
          </p:cNvSpPr>
          <p:nvPr>
            <p:ph type="ftr" sz="quarter" idx="11"/>
          </p:nvPr>
        </p:nvSpPr>
        <p:spPr>
          <a:xfrm>
            <a:off x="1652210" y="3613312"/>
            <a:ext cx="6030964" cy="716802"/>
          </a:xfrm>
        </p:spPr>
        <p:txBody>
          <a:bodyPr/>
          <a:lstStyle/>
          <a:p>
            <a:endParaRPr lang="fi-FI" sz="1600" b="1" dirty="0">
              <a:solidFill>
                <a:schemeClr val="bg1"/>
              </a:solidFill>
              <a:latin typeface="OpenDyslexic3"/>
            </a:endParaRPr>
          </a:p>
          <a:p>
            <a:r>
              <a:rPr lang="fi-FI" sz="1600" dirty="0">
                <a:solidFill>
                  <a:schemeClr val="bg1"/>
                </a:solidFill>
                <a:latin typeface="OpenDyslexic3"/>
                <a:cs typeface="Arial"/>
              </a:rPr>
              <a:t> </a:t>
            </a:r>
            <a:r>
              <a:rPr lang="fi-FI" sz="1800" b="1" dirty="0">
                <a:solidFill>
                  <a:schemeClr val="bg1"/>
                </a:solidFill>
                <a:latin typeface="OpenDyslexic3"/>
                <a:cs typeface="Arial"/>
              </a:rPr>
              <a:t>Janika Kupila ja Kenneth </a:t>
            </a:r>
            <a:r>
              <a:rPr lang="fi-FI" sz="1800" b="1" dirty="0" err="1">
                <a:solidFill>
                  <a:schemeClr val="bg1"/>
                </a:solidFill>
                <a:latin typeface="OpenDyslexic3"/>
                <a:cs typeface="Arial"/>
              </a:rPr>
              <a:t>Huumarsalo</a:t>
            </a:r>
            <a:endParaRPr lang="fi-FI" sz="1600" b="1" dirty="0">
              <a:solidFill>
                <a:schemeClr val="bg1"/>
              </a:solidFill>
              <a:latin typeface="OpenDyslexic3"/>
              <a:cs typeface="Arial"/>
            </a:endParaRPr>
          </a:p>
        </p:txBody>
      </p:sp>
      <p:pic>
        <p:nvPicPr>
          <p:cNvPr id="2" name="Kuvan paikkamerkki 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3586790" y="5968133"/>
            <a:ext cx="1494170" cy="508458"/>
          </a:xfrm>
        </p:spPr>
      </p:pic>
      <p:pic>
        <p:nvPicPr>
          <p:cNvPr id="9" name="Picture 2">
            <a:extLst>
              <a:ext uri="{FF2B5EF4-FFF2-40B4-BE49-F238E27FC236}">
                <a16:creationId xmlns:a16="http://schemas.microsoft.com/office/drawing/2014/main" id="{6C01E476-E67C-4E50-BBC7-9BE18A0B8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45205" y="425830"/>
            <a:ext cx="1689284" cy="3003170"/>
          </a:xfrm>
          <a:prstGeom prst="rect">
            <a:avLst/>
          </a:prstGeom>
          <a:solidFill>
            <a:srgbClr val="FFFFFF"/>
          </a:solidFill>
          <a:effectLst>
            <a:glow rad="292100">
              <a:schemeClr val="bg1">
                <a:alpha val="40000"/>
              </a:schemeClr>
            </a:glow>
            <a:outerShdw blurRad="50800" dist="50800" dir="5400000" algn="ctr" rotWithShape="0">
              <a:schemeClr val="bg1"/>
            </a:outerShdw>
          </a:effectLst>
        </p:spPr>
      </p:pic>
    </p:spTree>
    <p:extLst>
      <p:ext uri="{BB962C8B-B14F-4D97-AF65-F5344CB8AC3E}">
        <p14:creationId xmlns:p14="http://schemas.microsoft.com/office/powerpoint/2010/main" val="221963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408221"/>
            <a:ext cx="8064000" cy="604058"/>
          </a:xfrm>
        </p:spPr>
        <p:txBody>
          <a:bodyPr vert="horz" lIns="0" tIns="0" rIns="0" bIns="0" rtlCol="0" anchor="t" anchorCtr="0">
            <a:normAutofit/>
          </a:bodyPr>
          <a:lstStyle/>
          <a:p>
            <a:r>
              <a:rPr lang="fi-FI" b="1" u="sng" dirty="0">
                <a:solidFill>
                  <a:schemeClr val="bg1"/>
                </a:solidFill>
                <a:latin typeface="Georgia" panose="02040502050405020303" pitchFamily="18" charset="0"/>
              </a:rPr>
              <a:t>Nivelvaiheohjaaja</a:t>
            </a:r>
            <a:endParaRPr lang="fi-FI" u="sng" dirty="0">
              <a:solidFill>
                <a:schemeClr val="bg1"/>
              </a:solidFill>
              <a:latin typeface="Georgia" panose="02040502050405020303" pitchFamily="18" charset="0"/>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1300" dirty="0"/>
          </a:p>
        </p:txBody>
      </p:sp>
      <p:pic>
        <p:nvPicPr>
          <p:cNvPr id="7" name="Kuva 6">
            <a:extLst>
              <a:ext uri="{FF2B5EF4-FFF2-40B4-BE49-F238E27FC236}">
                <a16:creationId xmlns:a16="http://schemas.microsoft.com/office/drawing/2014/main" id="{A16A8CCD-3951-402B-9C82-BCA3FD021385}"/>
              </a:ext>
            </a:extLst>
          </p:cNvPr>
          <p:cNvPicPr>
            <a:picLocks noChangeAspect="1"/>
          </p:cNvPicPr>
          <p:nvPr/>
        </p:nvPicPr>
        <p:blipFill>
          <a:blip r:embed="rId2"/>
          <a:stretch>
            <a:fillRect/>
          </a:stretch>
        </p:blipFill>
        <p:spPr>
          <a:xfrm>
            <a:off x="9276264" y="5183167"/>
            <a:ext cx="2037041" cy="2780766"/>
          </a:xfrm>
          <a:prstGeom prst="rect">
            <a:avLst/>
          </a:prstGeom>
        </p:spPr>
      </p:pic>
      <p:sp>
        <p:nvSpPr>
          <p:cNvPr id="8" name="Tekstiruutu 7">
            <a:extLst>
              <a:ext uri="{FF2B5EF4-FFF2-40B4-BE49-F238E27FC236}">
                <a16:creationId xmlns:a16="http://schemas.microsoft.com/office/drawing/2014/main" id="{4FD0FCE4-FC1A-4776-8110-BC6B51B86444}"/>
              </a:ext>
            </a:extLst>
          </p:cNvPr>
          <p:cNvSpPr txBox="1"/>
          <p:nvPr/>
        </p:nvSpPr>
        <p:spPr>
          <a:xfrm>
            <a:off x="616245" y="1137219"/>
            <a:ext cx="7911510" cy="4583562"/>
          </a:xfrm>
          <a:prstGeom prst="rect">
            <a:avLst/>
          </a:prstGeom>
          <a:noFill/>
        </p:spPr>
        <p:txBody>
          <a:bodyPr wrap="square" rtlCol="0">
            <a:spAutoFit/>
          </a:bodyPr>
          <a:lstStyle/>
          <a:p>
            <a:pPr>
              <a:lnSpc>
                <a:spcPct val="107000"/>
              </a:lnSpc>
              <a:spcAft>
                <a:spcPts val="800"/>
              </a:spcAft>
            </a:pPr>
            <a:r>
              <a:rPr lang="fi-FI" sz="1800" b="1"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tavoite ja kohderyhmä</a:t>
            </a:r>
          </a:p>
          <a:p>
            <a:pPr>
              <a:lnSpc>
                <a:spcPct val="107000"/>
              </a:lnSpc>
              <a:spcAft>
                <a:spcPts val="800"/>
              </a:spcAft>
            </a:pPr>
            <a:endParaRPr lang="fi-FI"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avulla on etsitty keinoja tukea opiskelijoiden nivelvaiheita ja madaltaa kynnystä siirtymisessä peruskoulusta toiselle asteelle. </a:t>
            </a:r>
          </a:p>
          <a:p>
            <a:pPr marL="285750" indent="-285750">
              <a:buFont typeface="Arial" panose="020B0604020202020204" pitchFamily="34" charset="0"/>
              <a:buChar char="•"/>
            </a:pPr>
            <a:endPar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tavoitteena on ollut pilotoida keinoja tuen tarpeen varhaiseen tunnistamiseen, tuen oikea-aikaiseen järjestämiseen ja vahvistaa myös moniammatillista yhteistyötä opiskelijan ja vastuuohjaajan tukena</a:t>
            </a:r>
          </a:p>
          <a:p>
            <a:pPr marL="285750" indent="-285750">
              <a:buFont typeface="Arial" panose="020B0604020202020204" pitchFamily="34" charset="0"/>
              <a:buChar char="•"/>
            </a:pPr>
            <a:endParaRPr lang="fi-FI" sz="2000" dirty="0">
              <a:solidFill>
                <a:schemeClr val="bg1"/>
              </a:solidFill>
              <a:latin typeface="Georgia" panose="02040502050405020303" pitchFamily="18" charset="0"/>
              <a:cs typeface="Times New Roman" panose="02020603050405020304" pitchFamily="18" charset="0"/>
            </a:endParaRPr>
          </a:p>
          <a:p>
            <a:pPr marL="285750" indent="-285750">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Tavoitteena koulutuksen läpäisyn parantaminen ja siirtymien sujuvoittaminen, opintojen keskeyttämisen ennaltaehkäisyn parantaminen, sekä työvälineiden kartoittaminen ja </a:t>
            </a:r>
          </a:p>
          <a:p>
            <a:r>
              <a:rPr lang="fi-FI" sz="2000" dirty="0">
                <a:solidFill>
                  <a:schemeClr val="bg1"/>
                </a:solidFill>
                <a:latin typeface="Georgia" panose="02040502050405020303" pitchFamily="18" charset="0"/>
                <a:ea typeface="Times New Roman" panose="02020603050405020304" pitchFamily="18" charset="0"/>
                <a:cs typeface="Times New Roman" panose="02020603050405020304" pitchFamily="18" charset="0"/>
              </a:rPr>
              <a:t>     </a:t>
            </a: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pilotointi ohjaustyöskentelyn tueksi</a:t>
            </a:r>
            <a:endParaRPr lang="fi-FI" sz="2400" dirty="0">
              <a:solidFill>
                <a:schemeClr val="bg1"/>
              </a:solidFill>
            </a:endParaRPr>
          </a:p>
        </p:txBody>
      </p:sp>
    </p:spTree>
    <p:extLst>
      <p:ext uri="{BB962C8B-B14F-4D97-AF65-F5344CB8AC3E}">
        <p14:creationId xmlns:p14="http://schemas.microsoft.com/office/powerpoint/2010/main" val="3275963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1300" dirty="0"/>
          </a:p>
        </p:txBody>
      </p:sp>
      <p:sp>
        <p:nvSpPr>
          <p:cNvPr id="8" name="Tekstiruutu 7">
            <a:extLst>
              <a:ext uri="{FF2B5EF4-FFF2-40B4-BE49-F238E27FC236}">
                <a16:creationId xmlns:a16="http://schemas.microsoft.com/office/drawing/2014/main" id="{4FD0FCE4-FC1A-4776-8110-BC6B51B86444}"/>
              </a:ext>
            </a:extLst>
          </p:cNvPr>
          <p:cNvSpPr txBox="1"/>
          <p:nvPr/>
        </p:nvSpPr>
        <p:spPr>
          <a:xfrm>
            <a:off x="415763" y="887338"/>
            <a:ext cx="8312473" cy="4407873"/>
          </a:xfrm>
          <a:prstGeom prst="rect">
            <a:avLst/>
          </a:prstGeom>
          <a:noFill/>
        </p:spPr>
        <p:txBody>
          <a:bodyPr wrap="square" rtlCol="0">
            <a:spAutoFit/>
          </a:bodyPr>
          <a:lstStyle/>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kohdehenkilöt ovat peruskoulun 9-luokan opiskelijat, myös maahanmuuttajat, jotka ovat siirtymässä toiselle asteelle sekä myös ensimmäisen vuoden opiskelijat ammattiopistolla. </a:t>
            </a:r>
          </a:p>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kohdehenkilöillä on lisäohjauksen tarve, koulunkäynnin tilanne on haastava, kuva jatko-opinnoista saattaa olla epäselvä.</a:t>
            </a:r>
          </a:p>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 Nivelvaiheohjaaja kohtaa nuoren ja kartoittaa kiinnostuksen kohteet, vahvuudet ja unelmat, voimavarat, koulunkäynnin haasteet sekä elämäntilanteen.  </a:t>
            </a:r>
          </a:p>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Kun vahvuudet ja haasteet selvitetty suunnitellaan tarvittavat tukitoimet niiden ympärille.</a:t>
            </a:r>
            <a:endParaRPr lang="fi-FI"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269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1300" dirty="0"/>
          </a:p>
        </p:txBody>
      </p:sp>
      <p:sp>
        <p:nvSpPr>
          <p:cNvPr id="8" name="Tekstiruutu 7">
            <a:extLst>
              <a:ext uri="{FF2B5EF4-FFF2-40B4-BE49-F238E27FC236}">
                <a16:creationId xmlns:a16="http://schemas.microsoft.com/office/drawing/2014/main" id="{4FD0FCE4-FC1A-4776-8110-BC6B51B86444}"/>
              </a:ext>
            </a:extLst>
          </p:cNvPr>
          <p:cNvSpPr txBox="1"/>
          <p:nvPr/>
        </p:nvSpPr>
        <p:spPr>
          <a:xfrm>
            <a:off x="415763" y="490409"/>
            <a:ext cx="8312473" cy="5142626"/>
          </a:xfrm>
          <a:prstGeom prst="rect">
            <a:avLst/>
          </a:prstGeom>
          <a:noFill/>
        </p:spPr>
        <p:txBody>
          <a:bodyPr wrap="square" rtlCol="0">
            <a:spAutoFit/>
          </a:bodyPr>
          <a:lstStyle/>
          <a:p>
            <a:pPr>
              <a:lnSpc>
                <a:spcPct val="107000"/>
              </a:lnSpc>
              <a:spcAft>
                <a:spcPts val="2700"/>
              </a:spcAft>
            </a:pPr>
            <a:r>
              <a:rPr lang="fi-FI" sz="2400" b="1"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Mistä lähdettiin liikkeelle?</a:t>
            </a:r>
          </a:p>
          <a:p>
            <a:pPr marL="342900" indent="-342900">
              <a:buFont typeface="Arial" panose="020B0604020202020204" pitchFamily="34" charset="0"/>
              <a:buChar char="•"/>
            </a:pPr>
            <a:r>
              <a:rPr lang="fi-FI" sz="2000" dirty="0">
                <a:solidFill>
                  <a:schemeClr val="bg1"/>
                </a:solidFill>
                <a:latin typeface="Georgia" panose="02040502050405020303" pitchFamily="18" charset="0"/>
              </a:rPr>
              <a:t>Peruskoulujen ja Oppilaitoksen toimijat kokivat, että opiskelijoille ei ollut tarpeeksi tarjolla kokonaisvaltaista jalkautuvaa opiskelijan rinnalla kulkevaa tukea. </a:t>
            </a:r>
          </a:p>
          <a:p>
            <a:endParaRPr lang="fi-FI" sz="2000" dirty="0">
              <a:solidFill>
                <a:schemeClr val="bg1"/>
              </a:solidFill>
              <a:latin typeface="Georgia" panose="02040502050405020303" pitchFamily="18" charset="0"/>
            </a:endParaRPr>
          </a:p>
          <a:p>
            <a:pPr marL="342900" indent="-342900">
              <a:buFont typeface="Arial" panose="020B0604020202020204" pitchFamily="34" charset="0"/>
              <a:buChar char="•"/>
            </a:pPr>
            <a:r>
              <a:rPr lang="fi-FI" sz="2000" dirty="0">
                <a:solidFill>
                  <a:schemeClr val="bg1"/>
                </a:solidFill>
                <a:latin typeface="Georgia" panose="02040502050405020303" pitchFamily="18" charset="0"/>
              </a:rPr>
              <a:t>Opiskelijat saattoivat olla jo ohjautuneena tuen piiriin, mutta eivät saapuneet käynneille. Poissaoloja oli paljon, eikä tiedetty mistä syystä, opiskelijaa ei tavoitettu. Opinnot vaikeutuivat merkittävästi, rästejä oli paljon ja opiskelijat päätyivät pitkille sairauslomille/ keskeytykseen.</a:t>
            </a:r>
          </a:p>
          <a:p>
            <a:endParaRPr lang="fi-FI" sz="2000" dirty="0">
              <a:solidFill>
                <a:schemeClr val="bg1"/>
              </a:solidFill>
              <a:latin typeface="Georgia" panose="02040502050405020303" pitchFamily="18" charset="0"/>
            </a:endParaRPr>
          </a:p>
          <a:p>
            <a:pPr marL="342900" indent="-342900">
              <a:buFont typeface="Arial" panose="020B0604020202020204" pitchFamily="34" charset="0"/>
              <a:buChar char="•"/>
            </a:pPr>
            <a:r>
              <a:rPr lang="fi-FI" sz="2000" dirty="0">
                <a:solidFill>
                  <a:schemeClr val="bg1"/>
                </a:solidFill>
                <a:latin typeface="Georgia" panose="02040502050405020303" pitchFamily="18" charset="0"/>
              </a:rPr>
              <a:t>Havaittiin,  että tukea tarvitsevilla nuorilla opiskelijoilla on terveyspalvelujen käyttämättömyyttä, kesken jääneitä hoitosuhteita, sekä mielenterveyteen ja jaksamiseen liittyviä haasteita.  </a:t>
            </a:r>
          </a:p>
          <a:p>
            <a:endParaRPr lang="fi-FI"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844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4ECF8B6-85A7-4C34-AD62-7BA617DE4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7" y="273910"/>
            <a:ext cx="8993106" cy="5332153"/>
          </a:xfrm>
          <a:prstGeom prst="rect">
            <a:avLst/>
          </a:prstGeom>
          <a:noFill/>
        </p:spPr>
      </p:pic>
      <p:sp>
        <p:nvSpPr>
          <p:cNvPr id="3" name="Dian numeron paikkamerkki 2">
            <a:extLst>
              <a:ext uri="{FF2B5EF4-FFF2-40B4-BE49-F238E27FC236}">
                <a16:creationId xmlns:a16="http://schemas.microsoft.com/office/drawing/2014/main" id="{CC807B4A-5CDF-439F-AAD2-C33E0D8B9251}"/>
              </a:ext>
            </a:extLst>
          </p:cNvPr>
          <p:cNvSpPr>
            <a:spLocks noGrp="1"/>
          </p:cNvSpPr>
          <p:nvPr>
            <p:ph type="sldNum" sz="quarter" idx="12"/>
          </p:nvPr>
        </p:nvSpPr>
        <p:spPr>
          <a:xfrm>
            <a:off x="189137" y="6309320"/>
            <a:ext cx="432000" cy="360000"/>
          </a:xfrm>
        </p:spPr>
        <p:txBody>
          <a:bodyPr wrap="none" anchor="ctr">
            <a:normAutofit/>
          </a:bodyPr>
          <a:lstStyle/>
          <a:p>
            <a:pPr>
              <a:spcAft>
                <a:spcPts val="600"/>
              </a:spcAft>
            </a:pPr>
            <a:fld id="{2A4837A0-F8B5-40DF-B7A3-2778985E9851}" type="slidenum">
              <a:rPr lang="fi-FI" smtClean="0"/>
              <a:pPr>
                <a:spcAft>
                  <a:spcPts val="600"/>
                </a:spcAft>
              </a:pPr>
              <a:t>19</a:t>
            </a:fld>
            <a:endParaRPr lang="fi-FI"/>
          </a:p>
        </p:txBody>
      </p:sp>
    </p:spTree>
    <p:extLst>
      <p:ext uri="{BB962C8B-B14F-4D97-AF65-F5344CB8AC3E}">
        <p14:creationId xmlns:p14="http://schemas.microsoft.com/office/powerpoint/2010/main" val="258583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7AC12E2-6B93-4D1E-BBA4-F8502D21D87C}"/>
              </a:ext>
            </a:extLst>
          </p:cNvPr>
          <p:cNvSpPr>
            <a:spLocks noGrp="1"/>
          </p:cNvSpPr>
          <p:nvPr>
            <p:ph type="title"/>
          </p:nvPr>
        </p:nvSpPr>
        <p:spPr>
          <a:xfrm>
            <a:off x="540000" y="612000"/>
            <a:ext cx="8064000" cy="900000"/>
          </a:xfrm>
        </p:spPr>
        <p:txBody>
          <a:bodyPr/>
          <a:lstStyle/>
          <a:p>
            <a:endParaRPr lang="en-US"/>
          </a:p>
        </p:txBody>
      </p:sp>
      <p:pic>
        <p:nvPicPr>
          <p:cNvPr id="8" name="Sisällön paikkamerkki 7">
            <a:extLst>
              <a:ext uri="{FF2B5EF4-FFF2-40B4-BE49-F238E27FC236}">
                <a16:creationId xmlns:a16="http://schemas.microsoft.com/office/drawing/2014/main" id="{64B0BB7C-53B3-4649-98AF-A348AC3E7D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88680"/>
            <a:ext cx="9212746" cy="6480640"/>
          </a:xfrm>
          <a:noFill/>
        </p:spPr>
      </p:pic>
      <p:sp>
        <p:nvSpPr>
          <p:cNvPr id="6" name="Dian numeron paikkamerkki 5"/>
          <p:cNvSpPr>
            <a:spLocks noGrp="1"/>
          </p:cNvSpPr>
          <p:nvPr>
            <p:ph type="sldNum" sz="quarter" idx="12"/>
          </p:nvPr>
        </p:nvSpPr>
        <p:spPr>
          <a:xfrm>
            <a:off x="189137" y="6309320"/>
            <a:ext cx="432000" cy="360000"/>
          </a:xfrm>
        </p:spPr>
        <p:txBody>
          <a:bodyPr wrap="none" anchor="ctr">
            <a:normAutofit/>
          </a:bodyPr>
          <a:lstStyle/>
          <a:p>
            <a:pPr>
              <a:spcAft>
                <a:spcPts val="600"/>
              </a:spcAft>
            </a:pPr>
            <a:fld id="{2A4837A0-F8B5-40DF-B7A3-2778985E9851}" type="slidenum">
              <a:rPr lang="fi-FI" smtClean="0"/>
              <a:pPr>
                <a:spcAft>
                  <a:spcPts val="600"/>
                </a:spcAft>
              </a:pPr>
              <a:t>2</a:t>
            </a:fld>
            <a:endParaRPr lang="fi-FI"/>
          </a:p>
        </p:txBody>
      </p:sp>
      <p:sp>
        <p:nvSpPr>
          <p:cNvPr id="5" name="Alatunnisteen paikkamerkki 4"/>
          <p:cNvSpPr>
            <a:spLocks noGrp="1"/>
          </p:cNvSpPr>
          <p:nvPr>
            <p:ph type="ftr" sz="quarter" idx="11"/>
          </p:nvPr>
        </p:nvSpPr>
        <p:spPr>
          <a:xfrm>
            <a:off x="654030" y="6309320"/>
            <a:ext cx="1980000" cy="360000"/>
          </a:xfrm>
        </p:spPr>
        <p:txBody>
          <a:bodyPr wrap="none" anchor="ctr">
            <a:normAutofit/>
          </a:bodyPr>
          <a:lstStyle/>
          <a:p>
            <a:pPr>
              <a:spcAft>
                <a:spcPts val="600"/>
              </a:spcAft>
            </a:pPr>
            <a:r>
              <a:rPr lang="fi-FI" dirty="0"/>
              <a:t>Salla Taskila</a:t>
            </a:r>
          </a:p>
        </p:txBody>
      </p:sp>
      <p:sp>
        <p:nvSpPr>
          <p:cNvPr id="4" name="Päivämäärän paikkamerkki 3"/>
          <p:cNvSpPr>
            <a:spLocks noGrp="1"/>
          </p:cNvSpPr>
          <p:nvPr>
            <p:ph type="dt" sz="half" idx="10"/>
          </p:nvPr>
        </p:nvSpPr>
        <p:spPr>
          <a:xfrm>
            <a:off x="2666284" y="6309320"/>
            <a:ext cx="1080000" cy="360000"/>
          </a:xfrm>
        </p:spPr>
        <p:txBody>
          <a:bodyPr wrap="none" anchor="ctr">
            <a:normAutofit/>
          </a:bodyPr>
          <a:lstStyle/>
          <a:p>
            <a:pPr>
              <a:spcAft>
                <a:spcPts val="600"/>
              </a:spcAft>
            </a:pPr>
            <a:fld id="{57A8F801-9BF5-46D1-98A5-513B8005DAC3}" type="datetime1">
              <a:rPr lang="fi-FI" smtClean="0"/>
              <a:pPr>
                <a:spcAft>
                  <a:spcPts val="600"/>
                </a:spcAft>
              </a:pPr>
              <a:t>23.5.2022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342900" indent="-342900">
              <a:buFont typeface="Wingdings" panose="05000000000000000000" pitchFamily="2" charset="2"/>
              <a:buChar char="Ø"/>
            </a:pPr>
            <a:r>
              <a:rPr lang="fi-FI" sz="2000" b="1" dirty="0">
                <a:solidFill>
                  <a:schemeClr val="bg1"/>
                </a:solidFill>
                <a:latin typeface="Calibri"/>
                <a:cs typeface="Calibri"/>
              </a:rPr>
              <a:t>Peruskoulut ovat ottaneet Nivelvaiheen ohjauksen tuen vastaan erittäin mielellään ja huojentuneina. Kaikki ovat sanoneet, että on todella tärkeä ja tarpeellinen ohjauspalvelu jota ei ole aiemmin ollut, mutta jolle on selkeä tarve.</a:t>
            </a:r>
          </a:p>
          <a:p>
            <a:pPr marL="342900" indent="-342900">
              <a:buFont typeface="Wingdings" panose="05000000000000000000" pitchFamily="2" charset="2"/>
              <a:buChar char="Ø"/>
            </a:pPr>
            <a:endParaRPr lang="fi-FI" sz="2000" b="1" dirty="0">
              <a:solidFill>
                <a:schemeClr val="bg1"/>
              </a:solidFill>
              <a:latin typeface="Calibri"/>
              <a:cs typeface="Calibri"/>
            </a:endParaRPr>
          </a:p>
          <a:p>
            <a:pPr marL="342900" indent="-342900">
              <a:buFont typeface="Wingdings" panose="05000000000000000000" pitchFamily="2" charset="2"/>
              <a:buChar char="Ø"/>
            </a:pPr>
            <a:r>
              <a:rPr lang="fi-FI" sz="2000" b="1" dirty="0">
                <a:solidFill>
                  <a:schemeClr val="bg1"/>
                </a:solidFill>
                <a:latin typeface="Calibri"/>
                <a:cs typeface="Calibri"/>
              </a:rPr>
              <a:t>Saadaan ajoissa ja ennakkoon jo estettyä mahdollista                         tippumista opinnoista sekä annettua nuorelle tukea heti koulun </a:t>
            </a:r>
          </a:p>
          <a:p>
            <a:r>
              <a:rPr lang="fi-FI" sz="2000" b="1" dirty="0">
                <a:solidFill>
                  <a:schemeClr val="bg1"/>
                </a:solidFill>
                <a:latin typeface="Calibri"/>
                <a:cs typeface="Calibri"/>
              </a:rPr>
              <a:t>      alkaessa, koulun aloituksen onnistuminen paremmaksi ja jännitystä   </a:t>
            </a:r>
          </a:p>
          <a:p>
            <a:r>
              <a:rPr lang="fi-FI" sz="2000" b="1" dirty="0">
                <a:solidFill>
                  <a:schemeClr val="bg1"/>
                </a:solidFill>
                <a:latin typeface="Calibri"/>
                <a:cs typeface="Calibri"/>
              </a:rPr>
              <a:t>      vähemmäksi.</a:t>
            </a:r>
          </a:p>
          <a:p>
            <a:endParaRPr lang="fi-FI" sz="2000" b="1" dirty="0">
              <a:solidFill>
                <a:schemeClr val="bg1"/>
              </a:solidFill>
              <a:latin typeface="Calibri"/>
              <a:cs typeface="Calibri"/>
            </a:endParaRPr>
          </a:p>
          <a:p>
            <a:r>
              <a:rPr lang="fi-FI" sz="2000" b="1" dirty="0">
                <a:solidFill>
                  <a:schemeClr val="bg1"/>
                </a:solidFill>
                <a:latin typeface="Calibri"/>
                <a:cs typeface="Calibri"/>
              </a:rPr>
              <a:t>     Erään Opon palaute peruskoulu nuorten tapaamisesta </a:t>
            </a:r>
            <a:r>
              <a:rPr lang="fi-FI" sz="2000" b="1" dirty="0" err="1">
                <a:solidFill>
                  <a:schemeClr val="bg1"/>
                </a:solidFill>
                <a:latin typeface="Calibri"/>
                <a:cs typeface="Calibri"/>
              </a:rPr>
              <a:t>teamsissa</a:t>
            </a:r>
            <a:endParaRPr lang="fi-FI" sz="2000" b="1" dirty="0">
              <a:solidFill>
                <a:schemeClr val="bg1"/>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a:extLst>
              <a:ext uri="{FF2B5EF4-FFF2-40B4-BE49-F238E27FC236}">
                <a16:creationId xmlns:a16="http://schemas.microsoft.com/office/drawing/2014/main" id="{7DBF7C28-43E8-4490-AFBF-CE7894926BDE}"/>
              </a:ext>
            </a:extLst>
          </p:cNvPr>
          <p:cNvPicPr>
            <a:picLocks noChangeAspect="1"/>
          </p:cNvPicPr>
          <p:nvPr/>
        </p:nvPicPr>
        <p:blipFill>
          <a:blip r:embed="rId2"/>
          <a:stretch>
            <a:fillRect/>
          </a:stretch>
        </p:blipFill>
        <p:spPr>
          <a:xfrm>
            <a:off x="978481" y="4431613"/>
            <a:ext cx="6934200" cy="1314450"/>
          </a:xfrm>
          <a:prstGeom prst="rect">
            <a:avLst/>
          </a:prstGeom>
        </p:spPr>
      </p:pic>
    </p:spTree>
    <p:extLst>
      <p:ext uri="{BB962C8B-B14F-4D97-AF65-F5344CB8AC3E}">
        <p14:creationId xmlns:p14="http://schemas.microsoft.com/office/powerpoint/2010/main" val="3662676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83661" y="260648"/>
            <a:ext cx="8576678" cy="61462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latin typeface="Arial"/>
                <a:cs typeface="Segoe UI"/>
              </a:rPr>
              <a:t>	</a:t>
            </a:r>
            <a:r>
              <a:rPr lang="fi-FI" u="sng" dirty="0">
                <a:solidFill>
                  <a:schemeClr val="bg1"/>
                </a:solidFill>
                <a:latin typeface="Georgia" panose="02040502050405020303" pitchFamily="18" charset="0"/>
                <a:cs typeface="Segoe UI"/>
              </a:rPr>
              <a:t>Tarve  -  Nuoria mukana hankkeessa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Nuoria on yhteensä ollut jo noin 63+70 reilun vuoden aikana, vain neljä keskeyttänyt opinnot kokonaan ja  on tehty toinen suunnitelma.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Tällä hetkellä  reilu 40 nuorta toimessa/ Nivelvaiheohjaajalla  ja uusia olisi tulossa koko ajan.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Kaikilla nuorilla erilaisia haasteita ja tuen tarvetta, useasti monia eri haasteita yhdellä nuorella ja nuori tarvitsee pitkään tukea, rinnalla kulkijaa.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Tarvetta olisi vielä monella nuorella, joita ei ole ohjattu Nivelvaiheohjaajalle tai joiden tilanne/ tuen tarve ei ole selvillä, jotka vielä tarvitsisivat Nivelvaiheohjaajan palvelua nivelvaiheessa ja ammattiopistolla.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Nivelvaiheen ohjaajan tukea kysytään myös paljon ensimmäisen  lukuvuoden aikana, kun huomataankin tuen tarve vasta myöhemmin.  Tällöin on tärkeää, että on ohjaaja käytettävissä myös silloin.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spTree>
    <p:extLst>
      <p:ext uri="{BB962C8B-B14F-4D97-AF65-F5344CB8AC3E}">
        <p14:creationId xmlns:p14="http://schemas.microsoft.com/office/powerpoint/2010/main" val="211664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8688EAA8-1AC4-4B1A-8440-27469E979997}"/>
              </a:ext>
            </a:extLst>
          </p:cNvPr>
          <p:cNvSpPr txBox="1"/>
          <p:nvPr/>
        </p:nvSpPr>
        <p:spPr>
          <a:xfrm>
            <a:off x="350874" y="320457"/>
            <a:ext cx="8176438" cy="5078313"/>
          </a:xfrm>
          <a:prstGeom prst="rect">
            <a:avLst/>
          </a:prstGeom>
          <a:noFill/>
        </p:spPr>
        <p:txBody>
          <a:bodyPr wrap="square">
            <a:spAutoFit/>
          </a:bodyPr>
          <a:lstStyle/>
          <a:p>
            <a:r>
              <a:rPr lang="fi-FI" sz="2400" b="1" u="sng" dirty="0">
                <a:solidFill>
                  <a:schemeClr val="bg1"/>
                </a:solidFill>
              </a:rPr>
              <a:t>Haasteet/ tarve</a:t>
            </a:r>
          </a:p>
          <a:p>
            <a:endParaRPr lang="fi-FI" sz="2000" b="1" u="sng" dirty="0">
              <a:solidFill>
                <a:schemeClr val="bg1"/>
              </a:solidFill>
            </a:endParaRPr>
          </a:p>
          <a:p>
            <a:pPr marL="342900" indent="-342900">
              <a:buFont typeface="Wingdings" panose="05000000000000000000" pitchFamily="2" charset="2"/>
              <a:buChar char="Ø"/>
            </a:pPr>
            <a:r>
              <a:rPr lang="fi-FI" sz="2000" b="1" dirty="0">
                <a:solidFill>
                  <a:schemeClr val="bg1"/>
                </a:solidFill>
                <a:latin typeface="Calibri" panose="020F0502020204030204" pitchFamily="34" charset="0"/>
                <a:cs typeface="Calibri" panose="020F0502020204030204" pitchFamily="34" charset="0"/>
              </a:rPr>
              <a:t>Tutkimusta tehty -&gt; Noin 20–25 prosenttia nuorista kärsii mielenterveyden häiriöstä. Mielenterveyden häiriöt ovat nuorten ja nuorten aikuisten tavallisimpia terveysongelmia. Varsinkin ahdistuneisuus ja yksinäisyys ovat lisääntyneet. </a:t>
            </a:r>
          </a:p>
          <a:p>
            <a:pPr marL="342900" indent="-342900">
              <a:buFont typeface="Wingdings" panose="05000000000000000000" pitchFamily="2" charset="2"/>
              <a:buChar char="Ø"/>
            </a:pPr>
            <a:endParaRPr lang="fi-FI" sz="2000" b="1" dirty="0">
              <a:solidFill>
                <a:schemeClr val="bg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fi-FI" sz="2000" b="1" dirty="0">
                <a:solidFill>
                  <a:schemeClr val="bg1"/>
                </a:solidFill>
                <a:latin typeface="Calibri" panose="020F0502020204030204" pitchFamily="34" charset="0"/>
                <a:cs typeface="Calibri" panose="020F0502020204030204" pitchFamily="34" charset="0"/>
              </a:rPr>
              <a:t>Nuorilla on mielenterveyden haasteita ja kuntoutumista siis samaan aikaan  -&gt; tarvitsee hoitoa, kuntoutussuunnitelman, mutta myös koulussa tukea ja ohjausta enemmän, jotta koulukuntoisuus kasvaa ja opinnot voivat edistyä ja niissä voi onnistua!</a:t>
            </a:r>
          </a:p>
          <a:p>
            <a:pPr marL="342900" indent="-342900">
              <a:buFont typeface="Wingdings" panose="05000000000000000000" pitchFamily="2" charset="2"/>
              <a:buChar char="Ø"/>
            </a:pPr>
            <a:endParaRPr lang="fi-FI" sz="2000" b="1" dirty="0">
              <a:solidFill>
                <a:schemeClr val="bg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fi-FI" sz="2000" b="1" dirty="0">
                <a:solidFill>
                  <a:schemeClr val="bg1"/>
                </a:solidFill>
                <a:latin typeface="Calibri" panose="020F0502020204030204" pitchFamily="34" charset="0"/>
                <a:cs typeface="Calibri" panose="020F0502020204030204" pitchFamily="34" charset="0"/>
              </a:rPr>
              <a:t> Hoito ja kuntoutuminen -&gt; keskeytynyt tai ei toimiva -&gt; Nivelvaiheohjaajan tarvitsee olla nuoren tukena selvittämässä hoito prosessia ja saada se toimivaksi, jotta nuori voi paremmin ja voi käydä koulua.</a:t>
            </a:r>
          </a:p>
        </p:txBody>
      </p:sp>
    </p:spTree>
    <p:extLst>
      <p:ext uri="{BB962C8B-B14F-4D97-AF65-F5344CB8AC3E}">
        <p14:creationId xmlns:p14="http://schemas.microsoft.com/office/powerpoint/2010/main" val="2812424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0" dirty="0">
              <a:solidFill>
                <a:schemeClr val="bg1"/>
              </a:solidFill>
              <a:latin typeface="Georgia" panose="02040502050405020303" pitchFamily="18" charset="0"/>
              <a:ea typeface="Segoe UI"/>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2000" b="1" dirty="0">
              <a:solidFill>
                <a:schemeClr val="bg1"/>
              </a:solidFill>
              <a:latin typeface="Georgia" panose="02040502050405020303"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000" b="1" dirty="0">
                <a:solidFill>
                  <a:schemeClr val="bg1"/>
                </a:solidFill>
                <a:latin typeface="Georgia" panose="02040502050405020303" pitchFamily="18" charset="0"/>
                <a:cs typeface="Calibri" panose="020F0502020204030204" pitchFamily="34" charset="0"/>
              </a:rPr>
              <a:t>Ei olla niin virallisia työntekijöitä, joihin on sen myötä helpompi luottaa ja ottaa tukea vastaan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2000" b="1" dirty="0">
              <a:solidFill>
                <a:schemeClr val="bg1"/>
              </a:solidFill>
              <a:latin typeface="Georgia" panose="02040502050405020303"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solidFill>
                  <a:schemeClr val="bg1"/>
                </a:solidFill>
                <a:latin typeface="Georgia" panose="02040502050405020303" pitchFamily="18" charset="0"/>
                <a:cs typeface="Calibri" panose="020F0502020204030204" pitchFamily="34" charset="0"/>
              </a:rPr>
              <a:t>Matalan kynnyksen palvelu, nopean toiminnan joukot</a:t>
            </a:r>
          </a:p>
          <a:p>
            <a:pPr marR="0" lvl="0" algn="l" defTabSz="914400" rtl="0" eaLnBrk="1" fontAlgn="auto" latinLnBrk="0" hangingPunct="1">
              <a:lnSpc>
                <a:spcPct val="100000"/>
              </a:lnSpc>
              <a:spcBef>
                <a:spcPts val="0"/>
              </a:spcBef>
              <a:spcAft>
                <a:spcPts val="0"/>
              </a:spcAft>
              <a:buClrTx/>
              <a:buSzTx/>
              <a:tabLst/>
              <a:defRPr/>
            </a:pPr>
            <a:endParaRPr lang="en-US" b="0" dirty="0">
              <a:solidFill>
                <a:schemeClr val="bg1"/>
              </a:solidFill>
              <a:latin typeface="Georgia" panose="02040502050405020303" pitchFamily="18" charset="0"/>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chemeClr val="bg1"/>
                </a:solidFill>
                <a:latin typeface="Georgia" panose="02040502050405020303" pitchFamily="18" charset="0"/>
                <a:cs typeface="Segoe UI"/>
              </a:rPr>
              <a:t>Kokonaisvaltainen</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kohtaaminen</a:t>
            </a:r>
            <a:r>
              <a:rPr lang="en-US" dirty="0">
                <a:solidFill>
                  <a:schemeClr val="bg1"/>
                </a:solidFill>
                <a:latin typeface="Georgia" panose="02040502050405020303" pitchFamily="18" charset="0"/>
                <a:cs typeface="Segoe UI"/>
              </a:rPr>
              <a:t> ja ohjaus, </a:t>
            </a:r>
            <a:r>
              <a:rPr lang="en-US" dirty="0" err="1">
                <a:solidFill>
                  <a:schemeClr val="bg1"/>
                </a:solidFill>
                <a:latin typeface="Georgia" panose="02040502050405020303" pitchFamily="18" charset="0"/>
                <a:cs typeface="Segoe UI"/>
              </a:rPr>
              <a:t>laaja-alainen</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ajattelutapa</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tunnetaan</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palvelujärjestelmä</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joustavia</a:t>
            </a:r>
            <a:endParaRPr lang="en-US" dirty="0">
              <a:solidFill>
                <a:schemeClr val="bg1"/>
              </a:solidFill>
              <a:latin typeface="Georgia" panose="02040502050405020303" pitchFamily="18" charset="0"/>
              <a:cs typeface="Segoe UI"/>
            </a:endParaRPr>
          </a:p>
          <a:p>
            <a:pPr marR="0" lvl="0" algn="l" defTabSz="914400" rtl="0" eaLnBrk="1" fontAlgn="auto" latinLnBrk="0" hangingPunct="1">
              <a:lnSpc>
                <a:spcPct val="100000"/>
              </a:lnSpc>
              <a:spcBef>
                <a:spcPts val="0"/>
              </a:spcBef>
              <a:spcAft>
                <a:spcPts val="0"/>
              </a:spcAft>
              <a:buClrTx/>
              <a:buSzTx/>
              <a:tabLst/>
              <a:defRPr/>
            </a:pPr>
            <a:endParaRPr lang="en-US" dirty="0">
              <a:solidFill>
                <a:schemeClr val="bg1"/>
              </a:solidFill>
              <a:latin typeface="Georgia" panose="02040502050405020303" pitchFamily="18" charset="0"/>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chemeClr val="bg1"/>
                </a:solidFill>
                <a:latin typeface="Georgia" panose="02040502050405020303" pitchFamily="18" charset="0"/>
                <a:cs typeface="Segoe UI"/>
              </a:rPr>
              <a:t>Ratkaisukeskeinen</a:t>
            </a:r>
            <a:r>
              <a:rPr lang="en-US" dirty="0">
                <a:solidFill>
                  <a:schemeClr val="bg1"/>
                </a:solidFill>
                <a:latin typeface="Georgia" panose="02040502050405020303" pitchFamily="18" charset="0"/>
                <a:cs typeface="Segoe UI"/>
              </a:rPr>
              <a:t> ja v</a:t>
            </a:r>
            <a:r>
              <a:rPr lang="fi-FI" dirty="0" err="1">
                <a:solidFill>
                  <a:schemeClr val="bg1"/>
                </a:solidFill>
                <a:latin typeface="Georgia" panose="02040502050405020303" pitchFamily="18" charset="0"/>
                <a:cs typeface="Segoe UI"/>
              </a:rPr>
              <a:t>oimaannuttava</a:t>
            </a:r>
            <a:r>
              <a:rPr lang="fi-FI" dirty="0">
                <a:solidFill>
                  <a:schemeClr val="bg1"/>
                </a:solidFill>
                <a:latin typeface="Georgia" panose="02040502050405020303" pitchFamily="18" charset="0"/>
                <a:cs typeface="Segoe UI"/>
              </a:rPr>
              <a:t> työote, yhden luukun periaate, kokonaiskuvan hahmottaminen/ selkeyttäminen -&gt; nuoren tarve edellä</a:t>
            </a:r>
          </a:p>
          <a:p>
            <a:pPr marR="0" lvl="0" algn="l" defTabSz="914400" rtl="0" eaLnBrk="1" fontAlgn="auto" latinLnBrk="0" hangingPunct="1">
              <a:lnSpc>
                <a:spcPct val="100000"/>
              </a:lnSpc>
              <a:spcBef>
                <a:spcPts val="0"/>
              </a:spcBef>
              <a:spcAft>
                <a:spcPts val="0"/>
              </a:spcAft>
              <a:buClrTx/>
              <a:buSzTx/>
              <a:tabLst/>
              <a:defRPr/>
            </a:pPr>
            <a:endParaRPr lang="fi-FI" dirty="0">
              <a:solidFill>
                <a:schemeClr val="bg1"/>
              </a:solidFill>
              <a:latin typeface="Georgia" panose="02040502050405020303" pitchFamily="18" charset="0"/>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solidFill>
                  <a:schemeClr val="bg1"/>
                </a:solidFill>
                <a:latin typeface="Georgia" panose="02040502050405020303" pitchFamily="18" charset="0"/>
                <a:cs typeface="Segoe UI"/>
              </a:rPr>
              <a:t>Ottaa vastuun nuoren asioista</a:t>
            </a:r>
          </a:p>
          <a:p>
            <a:pPr marR="0" lvl="0" algn="l" defTabSz="914400" rtl="0" eaLnBrk="1" fontAlgn="auto" latinLnBrk="0" hangingPunct="1">
              <a:lnSpc>
                <a:spcPct val="100000"/>
              </a:lnSpc>
              <a:spcBef>
                <a:spcPts val="0"/>
              </a:spcBef>
              <a:spcAft>
                <a:spcPts val="0"/>
              </a:spcAft>
              <a:buClrTx/>
              <a:buSzTx/>
              <a:tabLst/>
              <a:defRPr/>
            </a:pPr>
            <a:r>
              <a:rPr lang="fi-FI" dirty="0">
                <a:solidFill>
                  <a:schemeClr val="bg1"/>
                </a:solidFill>
                <a:latin typeface="Georgia" panose="02040502050405020303" pitchFamily="18" charset="0"/>
                <a:cs typeface="Segoe UI"/>
              </a:rPr>
              <a:t>      → oma ohjaaja koulussa</a:t>
            </a:r>
          </a:p>
          <a:p>
            <a:pPr marR="0" lvl="0" algn="l" defTabSz="914400" rtl="0" eaLnBrk="1" fontAlgn="auto" latinLnBrk="0" hangingPunct="1">
              <a:lnSpc>
                <a:spcPct val="100000"/>
              </a:lnSpc>
              <a:spcBef>
                <a:spcPts val="0"/>
              </a:spcBef>
              <a:spcAft>
                <a:spcPts val="0"/>
              </a:spcAft>
              <a:buClrTx/>
              <a:buSzTx/>
              <a:tabLst/>
              <a:defRPr/>
            </a:pPr>
            <a:r>
              <a:rPr lang="fi-FI" dirty="0">
                <a:solidFill>
                  <a:schemeClr val="bg1"/>
                </a:solidFill>
                <a:latin typeface="Georgia" panose="02040502050405020303" pitchFamily="18" charset="0"/>
                <a:cs typeface="Segoe UI"/>
              </a:rPr>
              <a:t>         →  lankojen punoja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latin typeface="Georgia" panose="02040502050405020303" pitchFamily="18" charset="0"/>
              <a:cs typeface="Segoe UI"/>
            </a:endParaRPr>
          </a:p>
        </p:txBody>
      </p:sp>
      <p:pic>
        <p:nvPicPr>
          <p:cNvPr id="4" name="Kuva 3" descr="Kuva, joka sisältää kohteen sisä, värikäs, erilainen, koristeltu&#10;&#10;Kuvaus luotu automaattisesti">
            <a:extLst>
              <a:ext uri="{FF2B5EF4-FFF2-40B4-BE49-F238E27FC236}">
                <a16:creationId xmlns:a16="http://schemas.microsoft.com/office/drawing/2014/main" id="{B2A8D816-0551-4576-AFCF-A4EEDBC91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961" y="4372784"/>
            <a:ext cx="3185591" cy="2389194"/>
          </a:xfrm>
          <a:prstGeom prst="rect">
            <a:avLst/>
          </a:prstGeom>
        </p:spPr>
      </p:pic>
    </p:spTree>
    <p:extLst>
      <p:ext uri="{BB962C8B-B14F-4D97-AF65-F5344CB8AC3E}">
        <p14:creationId xmlns:p14="http://schemas.microsoft.com/office/powerpoint/2010/main" val="259786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5206157"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chemeClr val="bg1"/>
              </a:solidFill>
              <a:latin typeface="Georgia" panose="02040502050405020303" pitchFamily="18" charset="0"/>
              <a:ea typeface="Segoe UI"/>
              <a:cs typeface="Segoe UI"/>
            </a:endParaRPr>
          </a:p>
          <a:p>
            <a:pPr marR="0" lvl="0" algn="l" defTabSz="914400" rtl="0" eaLnBrk="1" fontAlgn="auto" latinLnBrk="0" hangingPunct="1">
              <a:lnSpc>
                <a:spcPct val="100000"/>
              </a:lnSpc>
              <a:spcBef>
                <a:spcPts val="0"/>
              </a:spcBef>
              <a:spcAft>
                <a:spcPts val="0"/>
              </a:spcAft>
              <a:buClrTx/>
              <a:buSzTx/>
              <a:tabLst/>
              <a:defRPr/>
            </a:pPr>
            <a:endParaRPr lang="en-US" dirty="0">
              <a:solidFill>
                <a:schemeClr val="bg1"/>
              </a:solidFill>
              <a:latin typeface="Georgia" panose="02040502050405020303" pitchFamily="18" charset="0"/>
              <a:ea typeface="Segoe UI"/>
              <a:cs typeface="Segoe U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err="1">
                <a:solidFill>
                  <a:schemeClr val="bg1"/>
                </a:solidFill>
                <a:latin typeface="Georgia" panose="02040502050405020303" pitchFamily="18" charset="0"/>
                <a:ea typeface="Segoe UI"/>
                <a:cs typeface="Segoe UI"/>
              </a:rPr>
              <a:t>Jopo-luokan</a:t>
            </a:r>
            <a:r>
              <a:rPr lang="en-US" dirty="0">
                <a:solidFill>
                  <a:schemeClr val="bg1"/>
                </a:solidFill>
                <a:latin typeface="Georgia" panose="02040502050405020303" pitchFamily="18" charset="0"/>
                <a:ea typeface="Segoe UI"/>
                <a:cs typeface="Segoe UI"/>
              </a:rPr>
              <a:t> </a:t>
            </a:r>
            <a:r>
              <a:rPr lang="en-US" dirty="0" err="1">
                <a:solidFill>
                  <a:schemeClr val="bg1"/>
                </a:solidFill>
                <a:latin typeface="Georgia" panose="02040502050405020303" pitchFamily="18" charset="0"/>
                <a:ea typeface="Segoe UI"/>
                <a:cs typeface="Segoe UI"/>
              </a:rPr>
              <a:t>toiminnassa</a:t>
            </a:r>
            <a:r>
              <a:rPr lang="en-US" dirty="0">
                <a:solidFill>
                  <a:schemeClr val="bg1"/>
                </a:solidFill>
                <a:latin typeface="Georgia" panose="02040502050405020303" pitchFamily="18" charset="0"/>
                <a:ea typeface="Segoe UI"/>
                <a:cs typeface="Segoe UI"/>
              </a:rPr>
              <a:t> </a:t>
            </a:r>
            <a:r>
              <a:rPr lang="en-US" dirty="0" err="1">
                <a:solidFill>
                  <a:schemeClr val="bg1"/>
                </a:solidFill>
                <a:latin typeface="Georgia" panose="02040502050405020303" pitchFamily="18" charset="0"/>
                <a:ea typeface="Segoe UI"/>
                <a:cs typeface="Segoe UI"/>
              </a:rPr>
              <a:t>mukana</a:t>
            </a:r>
            <a:r>
              <a:rPr lang="en-US" dirty="0">
                <a:solidFill>
                  <a:schemeClr val="bg1"/>
                </a:solidFill>
                <a:latin typeface="Georgia" panose="02040502050405020303" pitchFamily="18" charset="0"/>
                <a:ea typeface="Segoe UI"/>
                <a:cs typeface="Segoe UI"/>
              </a:rPr>
              <a:t> mm. </a:t>
            </a:r>
            <a:r>
              <a:rPr lang="en-US" dirty="0" err="1">
                <a:solidFill>
                  <a:schemeClr val="bg1"/>
                </a:solidFill>
                <a:latin typeface="Georgia" panose="02040502050405020303" pitchFamily="18" charset="0"/>
                <a:ea typeface="Segoe UI"/>
                <a:cs typeface="Segoe UI"/>
              </a:rPr>
              <a:t>koulutus</a:t>
            </a:r>
            <a:r>
              <a:rPr lang="en-US" dirty="0">
                <a:solidFill>
                  <a:schemeClr val="bg1"/>
                </a:solidFill>
                <a:latin typeface="Georgia" panose="02040502050405020303" pitchFamily="18" charset="0"/>
                <a:ea typeface="Segoe UI"/>
                <a:cs typeface="Segoe UI"/>
              </a:rPr>
              <a:t> </a:t>
            </a:r>
            <a:r>
              <a:rPr lang="en-US" dirty="0" err="1">
                <a:solidFill>
                  <a:schemeClr val="bg1"/>
                </a:solidFill>
                <a:latin typeface="Georgia" panose="02040502050405020303" pitchFamily="18" charset="0"/>
                <a:ea typeface="Segoe UI"/>
                <a:cs typeface="Segoe UI"/>
              </a:rPr>
              <a:t>kokeilut</a:t>
            </a:r>
            <a:r>
              <a:rPr lang="en-US" dirty="0">
                <a:solidFill>
                  <a:schemeClr val="bg1"/>
                </a:solidFill>
                <a:latin typeface="Georgia" panose="02040502050405020303" pitchFamily="18" charset="0"/>
                <a:ea typeface="Segoe UI"/>
                <a:cs typeface="Segoe UI"/>
              </a:rPr>
              <a:t> ja </a:t>
            </a:r>
            <a:r>
              <a:rPr lang="en-US" dirty="0" err="1">
                <a:solidFill>
                  <a:schemeClr val="bg1"/>
                </a:solidFill>
                <a:latin typeface="Georgia" panose="02040502050405020303" pitchFamily="18" charset="0"/>
                <a:ea typeface="Segoe UI"/>
                <a:cs typeface="Segoe UI"/>
              </a:rPr>
              <a:t>työssäoppiminen</a:t>
            </a:r>
            <a:endParaRPr kumimoji="0" lang="en-US"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bg1"/>
              </a:solidFill>
              <a:latin typeface="Georgia" panose="02040502050405020303" pitchFamily="18" charset="0"/>
              <a:ea typeface="Segoe UI"/>
              <a:cs typeface="Segoe UI"/>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Tutor-toiminnassa mukana, kehittämistä, tutoreiden koulutus</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err="1">
                <a:solidFill>
                  <a:schemeClr val="bg1"/>
                </a:solidFill>
                <a:latin typeface="Georgia" panose="02040502050405020303" pitchFamily="18" charset="0"/>
                <a:cs typeface="Calibri" panose="020F0502020204030204" pitchFamily="34" charset="0"/>
              </a:rPr>
              <a:t>Ykkös</a:t>
            </a:r>
            <a:r>
              <a:rPr lang="fi-FI" dirty="0">
                <a:solidFill>
                  <a:schemeClr val="bg1"/>
                </a:solidFill>
                <a:latin typeface="Georgia" panose="02040502050405020303" pitchFamily="18" charset="0"/>
                <a:cs typeface="Calibri" panose="020F0502020204030204" pitchFamily="34" charset="0"/>
              </a:rPr>
              <a:t> luokkien ryhmäytymisessä mukana ohjaajana</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ea typeface="Segoe UI"/>
                <a:cs typeface="Segoe UI"/>
              </a:rPr>
              <a:t>Äijäklubi</a:t>
            </a:r>
            <a:r>
              <a:rPr kumimoji="0" lang="en-US"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rPr>
              <a:t>​</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fi-FI" b="0" i="0" u="none" strike="noStrike" kern="1200" cap="none" spc="0" normalizeH="0" baseline="0" noProof="0" dirty="0">
              <a:ln>
                <a:noFill/>
              </a:ln>
              <a:solidFill>
                <a:schemeClr val="bg1"/>
              </a:solidFill>
              <a:effectLst/>
              <a:uLnTx/>
              <a:uFillTx/>
              <a:latin typeface="Georgia" panose="02040502050405020303" pitchFamily="18" charset="0"/>
              <a:ea typeface="Segoe UI"/>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a:extLst>
              <a:ext uri="{FF2B5EF4-FFF2-40B4-BE49-F238E27FC236}">
                <a16:creationId xmlns:a16="http://schemas.microsoft.com/office/drawing/2014/main" id="{38035F5A-0944-4066-9FBB-CC81A7139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102" y="3827721"/>
            <a:ext cx="2670837" cy="2725244"/>
          </a:xfrm>
          <a:prstGeom prst="rect">
            <a:avLst/>
          </a:prstGeom>
        </p:spPr>
      </p:pic>
      <p:pic>
        <p:nvPicPr>
          <p:cNvPr id="6" name="Kuva 5" descr="Kuva, joka sisältää kohteen puu, ulko&#10;&#10;Kuvaus luotu automaattisesti">
            <a:extLst>
              <a:ext uri="{FF2B5EF4-FFF2-40B4-BE49-F238E27FC236}">
                <a16:creationId xmlns:a16="http://schemas.microsoft.com/office/drawing/2014/main" id="{E6BFC119-6FE5-490C-8F34-D59563B8D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00580" y="1397928"/>
            <a:ext cx="3757112" cy="2194625"/>
          </a:xfrm>
          <a:prstGeom prst="rect">
            <a:avLst/>
          </a:prstGeom>
        </p:spPr>
      </p:pic>
    </p:spTree>
    <p:extLst>
      <p:ext uri="{BB962C8B-B14F-4D97-AF65-F5344CB8AC3E}">
        <p14:creationId xmlns:p14="http://schemas.microsoft.com/office/powerpoint/2010/main" val="2390695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5206157" cy="6146276"/>
          </a:xfrm>
        </p:spPr>
        <p:txBody>
          <a:bodyPr/>
          <a:lstStyle/>
          <a:p>
            <a:pPr algn="l">
              <a:spcBef>
                <a:spcPts val="0"/>
              </a:spcBef>
              <a:defRPr/>
            </a:pPr>
            <a:r>
              <a:rPr lang="fi-FI" dirty="0">
                <a:solidFill>
                  <a:schemeClr val="bg1"/>
                </a:solidFill>
                <a:latin typeface="Georgia" panose="02040502050405020303" pitchFamily="18" charset="0"/>
                <a:cs typeface="Calibri" panose="020F0502020204030204" pitchFamily="34" charset="0"/>
              </a:rPr>
              <a:t>Yksi työpäivä</a:t>
            </a:r>
            <a:br>
              <a:rPr lang="fi-FI" dirty="0">
                <a:solidFill>
                  <a:schemeClr val="bg1"/>
                </a:solidFill>
                <a:latin typeface="Georgia" panose="02040502050405020303" pitchFamily="18" charset="0"/>
                <a:cs typeface="Calibri" panose="020F0502020204030204" pitchFamily="34" charset="0"/>
              </a:rPr>
            </a:b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15 nuorelle viestejä ja soittoja lisäksi</a:t>
            </a:r>
          </a:p>
          <a:p>
            <a:pPr algn="l">
              <a:spcBef>
                <a:spcPts val="0"/>
              </a:spcBef>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5 nuorta haettu, käyty kotona tai viety kotiin</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6 työntekijän kanssa yhteistyötä</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3 vanhemman kanssa yhteys</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ohjauskeskusteluita, arjenhallinnan tukea, syömisestä huolehtiminen</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err="1">
                <a:solidFill>
                  <a:schemeClr val="bg1"/>
                </a:solidFill>
                <a:latin typeface="Georgia" panose="02040502050405020303" pitchFamily="18" charset="0"/>
                <a:cs typeface="Calibri" panose="020F0502020204030204" pitchFamily="34" charset="0"/>
              </a:rPr>
              <a:t>terkkari</a:t>
            </a:r>
            <a:r>
              <a:rPr lang="fi-FI" dirty="0">
                <a:solidFill>
                  <a:schemeClr val="bg1"/>
                </a:solidFill>
                <a:latin typeface="Georgia" panose="02040502050405020303" pitchFamily="18" charset="0"/>
                <a:cs typeface="Calibri" panose="020F0502020204030204" pitchFamily="34" charset="0"/>
              </a:rPr>
              <a:t> käynti yhdessä</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 </a:t>
            </a:r>
            <a:r>
              <a:rPr lang="fi-FI" dirty="0" err="1">
                <a:solidFill>
                  <a:schemeClr val="bg1"/>
                </a:solidFill>
                <a:latin typeface="Georgia" panose="02040502050405020303" pitchFamily="18" charset="0"/>
                <a:cs typeface="Calibri" panose="020F0502020204030204" pitchFamily="34" charset="0"/>
              </a:rPr>
              <a:t>atsaan</a:t>
            </a:r>
            <a:r>
              <a:rPr lang="fi-FI" dirty="0">
                <a:solidFill>
                  <a:schemeClr val="bg1"/>
                </a:solidFill>
                <a:latin typeface="Georgia" panose="02040502050405020303" pitchFamily="18" charset="0"/>
                <a:cs typeface="Calibri" panose="020F0502020204030204" pitchFamily="34" charset="0"/>
              </a:rPr>
              <a:t> – tuettuun asuntolaan tutustuminen</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2 koulun aloitusta</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fi-FI" b="0" i="0" u="none" strike="noStrike" kern="1200" cap="none" spc="0" normalizeH="0" baseline="0" noProof="0" dirty="0">
              <a:ln>
                <a:noFill/>
              </a:ln>
              <a:solidFill>
                <a:schemeClr val="bg1"/>
              </a:solidFill>
              <a:effectLst/>
              <a:uLnTx/>
              <a:uFillTx/>
              <a:latin typeface="Georgia" panose="02040502050405020303" pitchFamily="18" charset="0"/>
              <a:ea typeface="Segoe UI"/>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5" name="Kuva 4" descr="Kuva, joka sisältää kohteen metalliastiat, muovi&#10;&#10;Kuvaus luotu automaattisesti">
            <a:extLst>
              <a:ext uri="{FF2B5EF4-FFF2-40B4-BE49-F238E27FC236}">
                <a16:creationId xmlns:a16="http://schemas.microsoft.com/office/drawing/2014/main" id="{677F8704-BD45-40D7-8734-6EE39910A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91023" y="1288733"/>
            <a:ext cx="4875134" cy="2742262"/>
          </a:xfrm>
          <a:prstGeom prst="rect">
            <a:avLst/>
          </a:prstGeom>
        </p:spPr>
      </p:pic>
    </p:spTree>
    <p:extLst>
      <p:ext uri="{BB962C8B-B14F-4D97-AF65-F5344CB8AC3E}">
        <p14:creationId xmlns:p14="http://schemas.microsoft.com/office/powerpoint/2010/main" val="424441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rPr>
              <a:t>		Toimintaa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descr="Kuva, joka sisältää kohteen teksti, lattia, henkilö, seisominen&#10;&#10;Kuvaus luotu automaattisesti">
            <a:extLst>
              <a:ext uri="{FF2B5EF4-FFF2-40B4-BE49-F238E27FC236}">
                <a16:creationId xmlns:a16="http://schemas.microsoft.com/office/drawing/2014/main" id="{0BAC88FA-2874-4521-9F5E-202DC73E2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01" y="754912"/>
            <a:ext cx="4885508" cy="3664132"/>
          </a:xfrm>
          <a:prstGeom prst="rect">
            <a:avLst/>
          </a:prstGeom>
        </p:spPr>
      </p:pic>
      <p:pic>
        <p:nvPicPr>
          <p:cNvPr id="6" name="Kuva 5" descr="Kuva, joka sisältää kohteen henkilö&#10;&#10;Kuvaus luotu automaattisesti">
            <a:extLst>
              <a:ext uri="{FF2B5EF4-FFF2-40B4-BE49-F238E27FC236}">
                <a16:creationId xmlns:a16="http://schemas.microsoft.com/office/drawing/2014/main" id="{F1EEF5F1-91AE-409F-A991-D02998EAF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523" y="489427"/>
            <a:ext cx="2749849" cy="2062387"/>
          </a:xfrm>
          <a:prstGeom prst="rect">
            <a:avLst/>
          </a:prstGeom>
        </p:spPr>
      </p:pic>
      <p:pic>
        <p:nvPicPr>
          <p:cNvPr id="8" name="Kuva 7" descr="Kuva, joka sisältää kohteen ulko, taivas, lumi&#10;&#10;Kuvaus luotu automaattisesti">
            <a:extLst>
              <a:ext uri="{FF2B5EF4-FFF2-40B4-BE49-F238E27FC236}">
                <a16:creationId xmlns:a16="http://schemas.microsoft.com/office/drawing/2014/main" id="{CD99F45C-E5AD-44B5-BF8A-F735F948F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878" y="2687052"/>
            <a:ext cx="1714994" cy="2286658"/>
          </a:xfrm>
          <a:prstGeom prst="rect">
            <a:avLst/>
          </a:prstGeom>
        </p:spPr>
      </p:pic>
      <p:pic>
        <p:nvPicPr>
          <p:cNvPr id="10" name="Kuva 9" descr="Kuva, joka sisältää kohteen henkilö, sisä, sotkuinen, useat&#10;&#10;Kuvaus luotu automaattisesti">
            <a:extLst>
              <a:ext uri="{FF2B5EF4-FFF2-40B4-BE49-F238E27FC236}">
                <a16:creationId xmlns:a16="http://schemas.microsoft.com/office/drawing/2014/main" id="{04D5E38F-DF45-4FA5-95F6-6DB94CC0A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01" y="4574328"/>
            <a:ext cx="2392326" cy="1794245"/>
          </a:xfrm>
          <a:prstGeom prst="rect">
            <a:avLst/>
          </a:prstGeom>
        </p:spPr>
      </p:pic>
      <p:pic>
        <p:nvPicPr>
          <p:cNvPr id="12" name="Kuva 11" descr="Kuva, joka sisältää kohteen sisäkatto, sisä&#10;&#10;Kuvaus luotu automaattisesti">
            <a:extLst>
              <a:ext uri="{FF2B5EF4-FFF2-40B4-BE49-F238E27FC236}">
                <a16:creationId xmlns:a16="http://schemas.microsoft.com/office/drawing/2014/main" id="{62DF6685-B40F-479E-87DB-D0A58E8F16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640" y="4584633"/>
            <a:ext cx="2378587" cy="1783940"/>
          </a:xfrm>
          <a:prstGeom prst="rect">
            <a:avLst/>
          </a:prstGeom>
        </p:spPr>
      </p:pic>
      <p:pic>
        <p:nvPicPr>
          <p:cNvPr id="14" name="Kuva 13" descr="Kuva, joka sisältää kohteen henkilö, sisä&#10;&#10;Kuvaus luotu automaattisesti">
            <a:extLst>
              <a:ext uri="{FF2B5EF4-FFF2-40B4-BE49-F238E27FC236}">
                <a16:creationId xmlns:a16="http://schemas.microsoft.com/office/drawing/2014/main" id="{B3BB5CB1-86B3-48AC-8ADD-414AD7320A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941" y="2687052"/>
            <a:ext cx="1667658" cy="2223544"/>
          </a:xfrm>
          <a:prstGeom prst="rect">
            <a:avLst/>
          </a:prstGeom>
        </p:spPr>
      </p:pic>
    </p:spTree>
    <p:extLst>
      <p:ext uri="{BB962C8B-B14F-4D97-AF65-F5344CB8AC3E}">
        <p14:creationId xmlns:p14="http://schemas.microsoft.com/office/powerpoint/2010/main" val="3224062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descr="Kuva, joka sisältää kohteen ruoho, sisä&#10;&#10;Kuvaus luotu automaattisesti">
            <a:extLst>
              <a:ext uri="{FF2B5EF4-FFF2-40B4-BE49-F238E27FC236}">
                <a16:creationId xmlns:a16="http://schemas.microsoft.com/office/drawing/2014/main" id="{FFB697AF-DE6F-46F1-A87C-4FB3CCC88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9477" y="836977"/>
            <a:ext cx="2842437" cy="1598871"/>
          </a:xfrm>
          <a:prstGeom prst="rect">
            <a:avLst/>
          </a:prstGeom>
        </p:spPr>
      </p:pic>
      <p:pic>
        <p:nvPicPr>
          <p:cNvPr id="6" name="Kuva 5">
            <a:extLst>
              <a:ext uri="{FF2B5EF4-FFF2-40B4-BE49-F238E27FC236}">
                <a16:creationId xmlns:a16="http://schemas.microsoft.com/office/drawing/2014/main" id="{E3C10083-4D68-474C-877A-8314B0162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7077" y="1352326"/>
            <a:ext cx="2658143" cy="1495205"/>
          </a:xfrm>
          <a:prstGeom prst="rect">
            <a:avLst/>
          </a:prstGeom>
        </p:spPr>
      </p:pic>
      <p:pic>
        <p:nvPicPr>
          <p:cNvPr id="8" name="Kuva 7" descr="Kuva, joka sisältää kohteen henkilö, sisä&#10;&#10;Kuvaus luotu automaattisesti">
            <a:extLst>
              <a:ext uri="{FF2B5EF4-FFF2-40B4-BE49-F238E27FC236}">
                <a16:creationId xmlns:a16="http://schemas.microsoft.com/office/drawing/2014/main" id="{05196E1F-545C-4974-B1E3-62ECB4AC4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08776" y="1317282"/>
            <a:ext cx="2658144" cy="1495206"/>
          </a:xfrm>
          <a:prstGeom prst="rect">
            <a:avLst/>
          </a:prstGeom>
        </p:spPr>
      </p:pic>
      <p:pic>
        <p:nvPicPr>
          <p:cNvPr id="10" name="Kuva 9" descr="Kuva, joka sisältää kohteen henkilö, sisä&#10;&#10;Kuvaus luotu automaattisesti">
            <a:extLst>
              <a:ext uri="{FF2B5EF4-FFF2-40B4-BE49-F238E27FC236}">
                <a16:creationId xmlns:a16="http://schemas.microsoft.com/office/drawing/2014/main" id="{80F5195F-1C09-475F-89E8-9BB7DF138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0295" y="4291898"/>
            <a:ext cx="2658143" cy="1495206"/>
          </a:xfrm>
          <a:prstGeom prst="rect">
            <a:avLst/>
          </a:prstGeom>
        </p:spPr>
      </p:pic>
      <p:pic>
        <p:nvPicPr>
          <p:cNvPr id="16" name="Kuva 15" descr="Kuva, joka sisältää kohteen koira, ulko, ruskea, musta&#10;&#10;Kuvaus luotu automaattisesti">
            <a:extLst>
              <a:ext uri="{FF2B5EF4-FFF2-40B4-BE49-F238E27FC236}">
                <a16:creationId xmlns:a16="http://schemas.microsoft.com/office/drawing/2014/main" id="{903D5656-2859-4BD1-A184-E23082FA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698" y="2886076"/>
            <a:ext cx="2495993" cy="1871995"/>
          </a:xfrm>
          <a:prstGeom prst="rect">
            <a:avLst/>
          </a:prstGeom>
        </p:spPr>
      </p:pic>
      <p:pic>
        <p:nvPicPr>
          <p:cNvPr id="18" name="Kuva 17" descr="Kuva, joka sisältää kohteen sisä, automaatti&#10;&#10;Kuvaus luotu automaattisesti">
            <a:extLst>
              <a:ext uri="{FF2B5EF4-FFF2-40B4-BE49-F238E27FC236}">
                <a16:creationId xmlns:a16="http://schemas.microsoft.com/office/drawing/2014/main" id="{11DE1AD8-ED79-423B-8688-9078F2F468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491384" y="1103124"/>
            <a:ext cx="2658145" cy="1993609"/>
          </a:xfrm>
          <a:prstGeom prst="rect">
            <a:avLst/>
          </a:prstGeom>
        </p:spPr>
      </p:pic>
      <p:sp>
        <p:nvSpPr>
          <p:cNvPr id="20" name="Tekstiruutu 19">
            <a:extLst>
              <a:ext uri="{FF2B5EF4-FFF2-40B4-BE49-F238E27FC236}">
                <a16:creationId xmlns:a16="http://schemas.microsoft.com/office/drawing/2014/main" id="{8BD39C4A-84BF-4497-B5D5-82E41A513082}"/>
              </a:ext>
            </a:extLst>
          </p:cNvPr>
          <p:cNvSpPr txBox="1"/>
          <p:nvPr/>
        </p:nvSpPr>
        <p:spPr>
          <a:xfrm>
            <a:off x="3713477" y="222297"/>
            <a:ext cx="4572000" cy="461665"/>
          </a:xfrm>
          <a:prstGeom prst="rect">
            <a:avLst/>
          </a:prstGeom>
          <a:noFill/>
        </p:spPr>
        <p:txBody>
          <a:bodyPr wrap="square">
            <a:spAutoFit/>
          </a:bodyPr>
          <a:lstStyle/>
          <a:p>
            <a:r>
              <a:rPr kumimoji="0" lang="en-US" sz="2400" b="1"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rPr>
              <a:t>Toimintaa</a:t>
            </a:r>
            <a:endParaRPr lang="fi-FI" sz="2400" b="1" dirty="0"/>
          </a:p>
        </p:txBody>
      </p:sp>
      <p:pic>
        <p:nvPicPr>
          <p:cNvPr id="22" name="Kuva 21" descr="Kuva, joka sisältää kohteen ulko, lumi&#10;&#10;Kuvaus luotu automaattisesti">
            <a:extLst>
              <a:ext uri="{FF2B5EF4-FFF2-40B4-BE49-F238E27FC236}">
                <a16:creationId xmlns:a16="http://schemas.microsoft.com/office/drawing/2014/main" id="{7163EEB9-D150-45A7-8319-9CADD84350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861909" y="4042695"/>
            <a:ext cx="2658147" cy="1993610"/>
          </a:xfrm>
          <a:prstGeom prst="rect">
            <a:avLst/>
          </a:prstGeom>
        </p:spPr>
      </p:pic>
    </p:spTree>
    <p:extLst>
      <p:ext uri="{BB962C8B-B14F-4D97-AF65-F5344CB8AC3E}">
        <p14:creationId xmlns:p14="http://schemas.microsoft.com/office/powerpoint/2010/main" val="3476618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F286-FACA-4F90-A121-7FB999052691}"/>
              </a:ext>
            </a:extLst>
          </p:cNvPr>
          <p:cNvSpPr>
            <a:spLocks noGrp="1"/>
          </p:cNvSpPr>
          <p:nvPr>
            <p:ph type="ctrTitle"/>
          </p:nvPr>
        </p:nvSpPr>
        <p:spPr>
          <a:xfrm>
            <a:off x="3209069" y="2146691"/>
            <a:ext cx="2743200" cy="1440214"/>
          </a:xfrm>
        </p:spPr>
        <p:txBody>
          <a:bodyPr/>
          <a:lstStyle/>
          <a:p>
            <a:pPr algn="ctr"/>
            <a:r>
              <a:rPr lang="en-US" sz="1800" dirty="0">
                <a:latin typeface="OpenDyslexic3"/>
                <a:cs typeface="Arial"/>
              </a:rPr>
              <a:t>Kysymyksiä ja </a:t>
            </a:r>
            <a:br>
              <a:rPr lang="en-US" sz="1800" dirty="0">
                <a:latin typeface="OpenDyslexic3"/>
                <a:cs typeface="Arial"/>
              </a:rPr>
            </a:br>
            <a:r>
              <a:rPr lang="en-US" sz="1800" dirty="0" err="1">
                <a:latin typeface="OpenDyslexic3"/>
                <a:cs typeface="Arial"/>
              </a:rPr>
              <a:t>tuen</a:t>
            </a:r>
            <a:r>
              <a:rPr lang="en-US" sz="1800" dirty="0">
                <a:latin typeface="OpenDyslexic3"/>
                <a:cs typeface="Arial"/>
              </a:rPr>
              <a:t> </a:t>
            </a:r>
            <a:r>
              <a:rPr lang="en-US" sz="1800" dirty="0" err="1">
                <a:latin typeface="OpenDyslexic3"/>
                <a:cs typeface="Arial"/>
              </a:rPr>
              <a:t>tarvetta</a:t>
            </a:r>
            <a:r>
              <a:rPr lang="en-US" sz="1800" dirty="0">
                <a:latin typeface="OpenDyslexic3"/>
                <a:cs typeface="Arial"/>
              </a:rPr>
              <a:t> </a:t>
            </a:r>
            <a:br>
              <a:rPr lang="en-US" sz="1800" dirty="0">
                <a:latin typeface="OpenDyslexic3"/>
                <a:cs typeface="Arial"/>
              </a:rPr>
            </a:br>
            <a:r>
              <a:rPr lang="en-US" sz="1800" dirty="0" err="1">
                <a:latin typeface="OpenDyslexic3"/>
                <a:cs typeface="Arial"/>
              </a:rPr>
              <a:t>laidasta</a:t>
            </a:r>
            <a:br>
              <a:rPr lang="en-US" sz="1800" dirty="0">
                <a:latin typeface="OpenDyslexic3"/>
                <a:cs typeface="Arial"/>
              </a:rPr>
            </a:br>
            <a:r>
              <a:rPr lang="en-US" sz="1800" dirty="0">
                <a:latin typeface="OpenDyslexic3"/>
                <a:cs typeface="Arial"/>
              </a:rPr>
              <a:t> </a:t>
            </a:r>
            <a:r>
              <a:rPr lang="en-US" sz="1800" dirty="0" err="1">
                <a:latin typeface="OpenDyslexic3"/>
                <a:cs typeface="Arial"/>
              </a:rPr>
              <a:t>laitaan</a:t>
            </a:r>
            <a:r>
              <a:rPr lang="en-US" sz="1800" dirty="0">
                <a:latin typeface="OpenDyslexic3"/>
                <a:cs typeface="Arial"/>
              </a:rPr>
              <a:t> </a:t>
            </a:r>
            <a:r>
              <a:rPr lang="en-US" sz="1800" dirty="0" err="1">
                <a:latin typeface="OpenDyslexic3"/>
                <a:cs typeface="Arial"/>
              </a:rPr>
              <a:t>päivän</a:t>
            </a:r>
            <a:br>
              <a:rPr lang="en-US" sz="1800" dirty="0">
                <a:latin typeface="OpenDyslexic3"/>
                <a:cs typeface="Arial"/>
              </a:rPr>
            </a:br>
            <a:r>
              <a:rPr lang="en-US" sz="1800" dirty="0">
                <a:latin typeface="OpenDyslexic3"/>
                <a:cs typeface="Arial"/>
              </a:rPr>
              <a:t> </a:t>
            </a:r>
            <a:r>
              <a:rPr lang="en-US" sz="1800" dirty="0" err="1">
                <a:latin typeface="OpenDyslexic3"/>
                <a:cs typeface="Arial"/>
              </a:rPr>
              <a:t>aikana</a:t>
            </a:r>
            <a:r>
              <a:rPr lang="en-US" sz="1800" dirty="0">
                <a:latin typeface="OpenDyslexic3"/>
                <a:cs typeface="Arial"/>
              </a:rPr>
              <a:t>.. ;) </a:t>
            </a:r>
            <a:br>
              <a:rPr lang="en-US" dirty="0">
                <a:latin typeface="OpenDyslexic3"/>
                <a:cs typeface="Arial"/>
              </a:rPr>
            </a:br>
            <a:endParaRPr lang="en-US" dirty="0">
              <a:latin typeface="OpenDyslexic3"/>
            </a:endParaRPr>
          </a:p>
        </p:txBody>
      </p:sp>
      <p:sp>
        <p:nvSpPr>
          <p:cNvPr id="3" name="Slide Number Placeholder 2">
            <a:extLst>
              <a:ext uri="{FF2B5EF4-FFF2-40B4-BE49-F238E27FC236}">
                <a16:creationId xmlns:a16="http://schemas.microsoft.com/office/drawing/2014/main" id="{072B8F54-9EE9-4B73-8104-4A9ED3332536}"/>
              </a:ext>
            </a:extLst>
          </p:cNvPr>
          <p:cNvSpPr>
            <a:spLocks noGrp="1"/>
          </p:cNvSpPr>
          <p:nvPr>
            <p:ph type="sldNum" sz="quarter" idx="12"/>
          </p:nvPr>
        </p:nvSpPr>
        <p:spPr/>
        <p:txBody>
          <a:bodyPr/>
          <a:lstStyle/>
          <a:p>
            <a:fld id="{2A4837A0-F8B5-40DF-B7A3-2778985E9851}" type="slidenum">
              <a:rPr lang="fi-FI" smtClean="0"/>
              <a:pPr/>
              <a:t>28</a:t>
            </a:fld>
            <a:endParaRPr lang="fi-FI"/>
          </a:p>
        </p:txBody>
      </p:sp>
      <p:sp>
        <p:nvSpPr>
          <p:cNvPr id="4" name="Footer Placeholder 3">
            <a:extLst>
              <a:ext uri="{FF2B5EF4-FFF2-40B4-BE49-F238E27FC236}">
                <a16:creationId xmlns:a16="http://schemas.microsoft.com/office/drawing/2014/main" id="{928E70E7-5784-489B-8256-62ED9EB6FBC4}"/>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EB9E88CE-E5FE-433C-AD66-FC49BD6DC61B}"/>
              </a:ext>
            </a:extLst>
          </p:cNvPr>
          <p:cNvSpPr>
            <a:spLocks noGrp="1"/>
          </p:cNvSpPr>
          <p:nvPr>
            <p:ph type="dt" sz="half" idx="10"/>
          </p:nvPr>
        </p:nvSpPr>
        <p:spPr/>
        <p:txBody>
          <a:bodyPr/>
          <a:lstStyle/>
          <a:p>
            <a:fld id="{57A8F801-9BF5-46D1-98A5-513B8005DAC3}" type="datetime1">
              <a:rPr lang="fi-FI" smtClean="0"/>
              <a:pPr/>
              <a:t>23.5.2022</a:t>
            </a:fld>
            <a:endParaRPr lang="fi-FI"/>
          </a:p>
        </p:txBody>
      </p:sp>
      <p:pic>
        <p:nvPicPr>
          <p:cNvPr id="7" name="Picture 7">
            <a:extLst>
              <a:ext uri="{FF2B5EF4-FFF2-40B4-BE49-F238E27FC236}">
                <a16:creationId xmlns:a16="http://schemas.microsoft.com/office/drawing/2014/main" id="{17BE4996-3019-49EE-8448-26D01D872BA0}"/>
              </a:ext>
            </a:extLst>
          </p:cNvPr>
          <p:cNvPicPr>
            <a:picLocks noChangeAspect="1"/>
          </p:cNvPicPr>
          <p:nvPr/>
        </p:nvPicPr>
        <p:blipFill>
          <a:blip r:embed="rId2"/>
          <a:stretch>
            <a:fillRect/>
          </a:stretch>
        </p:blipFill>
        <p:spPr>
          <a:xfrm>
            <a:off x="306760" y="544530"/>
            <a:ext cx="2884973" cy="1602161"/>
          </a:xfrm>
          <a:prstGeom prst="rect">
            <a:avLst/>
          </a:prstGeom>
        </p:spPr>
      </p:pic>
      <p:pic>
        <p:nvPicPr>
          <p:cNvPr id="8" name="Picture 8">
            <a:extLst>
              <a:ext uri="{FF2B5EF4-FFF2-40B4-BE49-F238E27FC236}">
                <a16:creationId xmlns:a16="http://schemas.microsoft.com/office/drawing/2014/main" id="{1658370D-88F8-4BAB-8537-7BE6AFC9571F}"/>
              </a:ext>
            </a:extLst>
          </p:cNvPr>
          <p:cNvPicPr>
            <a:picLocks noChangeAspect="1"/>
          </p:cNvPicPr>
          <p:nvPr/>
        </p:nvPicPr>
        <p:blipFill>
          <a:blip r:embed="rId3"/>
          <a:stretch>
            <a:fillRect/>
          </a:stretch>
        </p:blipFill>
        <p:spPr>
          <a:xfrm>
            <a:off x="281140" y="2213488"/>
            <a:ext cx="2910593" cy="1602161"/>
          </a:xfrm>
          <a:prstGeom prst="rect">
            <a:avLst/>
          </a:prstGeom>
        </p:spPr>
      </p:pic>
      <p:pic>
        <p:nvPicPr>
          <p:cNvPr id="9" name="Picture 9">
            <a:extLst>
              <a:ext uri="{FF2B5EF4-FFF2-40B4-BE49-F238E27FC236}">
                <a16:creationId xmlns:a16="http://schemas.microsoft.com/office/drawing/2014/main" id="{658AC8F7-B2F4-43DA-975D-1E6C74884788}"/>
              </a:ext>
            </a:extLst>
          </p:cNvPr>
          <p:cNvPicPr>
            <a:picLocks noChangeAspect="1"/>
          </p:cNvPicPr>
          <p:nvPr/>
        </p:nvPicPr>
        <p:blipFill>
          <a:blip r:embed="rId4"/>
          <a:stretch>
            <a:fillRect/>
          </a:stretch>
        </p:blipFill>
        <p:spPr>
          <a:xfrm>
            <a:off x="277156" y="3958010"/>
            <a:ext cx="2910593" cy="978991"/>
          </a:xfrm>
          <a:prstGeom prst="rect">
            <a:avLst/>
          </a:prstGeom>
        </p:spPr>
      </p:pic>
      <p:pic>
        <p:nvPicPr>
          <p:cNvPr id="10" name="Picture 10">
            <a:extLst>
              <a:ext uri="{FF2B5EF4-FFF2-40B4-BE49-F238E27FC236}">
                <a16:creationId xmlns:a16="http://schemas.microsoft.com/office/drawing/2014/main" id="{20DC9880-B1EE-4DDA-9C2F-7EE0BC90ED6B}"/>
              </a:ext>
            </a:extLst>
          </p:cNvPr>
          <p:cNvPicPr>
            <a:picLocks noChangeAspect="1"/>
          </p:cNvPicPr>
          <p:nvPr/>
        </p:nvPicPr>
        <p:blipFill>
          <a:blip r:embed="rId5"/>
          <a:stretch>
            <a:fillRect/>
          </a:stretch>
        </p:blipFill>
        <p:spPr>
          <a:xfrm>
            <a:off x="6202058" y="545038"/>
            <a:ext cx="2691245" cy="677351"/>
          </a:xfrm>
          <a:prstGeom prst="rect">
            <a:avLst/>
          </a:prstGeom>
        </p:spPr>
      </p:pic>
      <p:pic>
        <p:nvPicPr>
          <p:cNvPr id="11" name="Picture 11">
            <a:extLst>
              <a:ext uri="{FF2B5EF4-FFF2-40B4-BE49-F238E27FC236}">
                <a16:creationId xmlns:a16="http://schemas.microsoft.com/office/drawing/2014/main" id="{7B2D8D70-BE93-47EE-93EA-387FE70B977A}"/>
              </a:ext>
            </a:extLst>
          </p:cNvPr>
          <p:cNvPicPr>
            <a:picLocks noChangeAspect="1"/>
          </p:cNvPicPr>
          <p:nvPr/>
        </p:nvPicPr>
        <p:blipFill>
          <a:blip r:embed="rId6"/>
          <a:stretch>
            <a:fillRect/>
          </a:stretch>
        </p:blipFill>
        <p:spPr>
          <a:xfrm>
            <a:off x="5978432" y="3918503"/>
            <a:ext cx="2914872" cy="748202"/>
          </a:xfrm>
          <a:prstGeom prst="rect">
            <a:avLst/>
          </a:prstGeom>
        </p:spPr>
      </p:pic>
      <p:pic>
        <p:nvPicPr>
          <p:cNvPr id="12" name="Picture 12">
            <a:extLst>
              <a:ext uri="{FF2B5EF4-FFF2-40B4-BE49-F238E27FC236}">
                <a16:creationId xmlns:a16="http://schemas.microsoft.com/office/drawing/2014/main" id="{F2745EF7-A78A-401C-A1FD-4EE7EE996DCC}"/>
              </a:ext>
            </a:extLst>
          </p:cNvPr>
          <p:cNvPicPr>
            <a:picLocks noChangeAspect="1"/>
          </p:cNvPicPr>
          <p:nvPr/>
        </p:nvPicPr>
        <p:blipFill>
          <a:blip r:embed="rId7"/>
          <a:stretch>
            <a:fillRect/>
          </a:stretch>
        </p:blipFill>
        <p:spPr>
          <a:xfrm>
            <a:off x="6202058" y="1378265"/>
            <a:ext cx="2743200" cy="659423"/>
          </a:xfrm>
          <a:prstGeom prst="rect">
            <a:avLst/>
          </a:prstGeom>
        </p:spPr>
      </p:pic>
      <p:pic>
        <p:nvPicPr>
          <p:cNvPr id="13" name="Picture 13">
            <a:extLst>
              <a:ext uri="{FF2B5EF4-FFF2-40B4-BE49-F238E27FC236}">
                <a16:creationId xmlns:a16="http://schemas.microsoft.com/office/drawing/2014/main" id="{80B315DF-DB69-407B-9D36-B7503B14A389}"/>
              </a:ext>
            </a:extLst>
          </p:cNvPr>
          <p:cNvPicPr>
            <a:picLocks noChangeAspect="1"/>
          </p:cNvPicPr>
          <p:nvPr/>
        </p:nvPicPr>
        <p:blipFill>
          <a:blip r:embed="rId8"/>
          <a:stretch>
            <a:fillRect/>
          </a:stretch>
        </p:blipFill>
        <p:spPr>
          <a:xfrm>
            <a:off x="3244873" y="542503"/>
            <a:ext cx="2870483" cy="1268954"/>
          </a:xfrm>
          <a:prstGeom prst="rect">
            <a:avLst/>
          </a:prstGeom>
        </p:spPr>
      </p:pic>
      <p:pic>
        <p:nvPicPr>
          <p:cNvPr id="14" name="Picture 14">
            <a:extLst>
              <a:ext uri="{FF2B5EF4-FFF2-40B4-BE49-F238E27FC236}">
                <a16:creationId xmlns:a16="http://schemas.microsoft.com/office/drawing/2014/main" id="{A2B48624-9036-455D-BEA6-5D021C21EBF3}"/>
              </a:ext>
            </a:extLst>
          </p:cNvPr>
          <p:cNvPicPr>
            <a:picLocks noChangeAspect="1"/>
          </p:cNvPicPr>
          <p:nvPr/>
        </p:nvPicPr>
        <p:blipFill>
          <a:blip r:embed="rId9"/>
          <a:stretch>
            <a:fillRect/>
          </a:stretch>
        </p:blipFill>
        <p:spPr>
          <a:xfrm>
            <a:off x="243954" y="5006152"/>
            <a:ext cx="2947779" cy="1106972"/>
          </a:xfrm>
          <a:prstGeom prst="rect">
            <a:avLst/>
          </a:prstGeom>
        </p:spPr>
      </p:pic>
      <p:pic>
        <p:nvPicPr>
          <p:cNvPr id="15" name="Picture 15">
            <a:extLst>
              <a:ext uri="{FF2B5EF4-FFF2-40B4-BE49-F238E27FC236}">
                <a16:creationId xmlns:a16="http://schemas.microsoft.com/office/drawing/2014/main" id="{8BF4D0C0-FF90-45EA-8B84-6AD97644D800}"/>
              </a:ext>
            </a:extLst>
          </p:cNvPr>
          <p:cNvPicPr>
            <a:picLocks noChangeAspect="1"/>
          </p:cNvPicPr>
          <p:nvPr/>
        </p:nvPicPr>
        <p:blipFill>
          <a:blip r:embed="rId10"/>
          <a:stretch>
            <a:fillRect/>
          </a:stretch>
        </p:blipFill>
        <p:spPr>
          <a:xfrm>
            <a:off x="3354002" y="5314749"/>
            <a:ext cx="2743200" cy="705297"/>
          </a:xfrm>
          <a:prstGeom prst="rect">
            <a:avLst/>
          </a:prstGeom>
        </p:spPr>
      </p:pic>
      <p:pic>
        <p:nvPicPr>
          <p:cNvPr id="6" name="Picture 15">
            <a:extLst>
              <a:ext uri="{FF2B5EF4-FFF2-40B4-BE49-F238E27FC236}">
                <a16:creationId xmlns:a16="http://schemas.microsoft.com/office/drawing/2014/main" id="{C759D435-CA8A-4DB0-9C55-C1A376FD1E58}"/>
              </a:ext>
            </a:extLst>
          </p:cNvPr>
          <p:cNvPicPr>
            <a:picLocks noChangeAspect="1"/>
          </p:cNvPicPr>
          <p:nvPr/>
        </p:nvPicPr>
        <p:blipFill>
          <a:blip r:embed="rId11"/>
          <a:stretch>
            <a:fillRect/>
          </a:stretch>
        </p:blipFill>
        <p:spPr>
          <a:xfrm>
            <a:off x="5700136" y="2209971"/>
            <a:ext cx="3162724" cy="1104712"/>
          </a:xfrm>
          <a:prstGeom prst="rect">
            <a:avLst/>
          </a:prstGeom>
        </p:spPr>
      </p:pic>
      <p:pic>
        <p:nvPicPr>
          <p:cNvPr id="1026" name="Picture 2" descr="Image">
            <a:extLst>
              <a:ext uri="{FF2B5EF4-FFF2-40B4-BE49-F238E27FC236}">
                <a16:creationId xmlns:a16="http://schemas.microsoft.com/office/drawing/2014/main" id="{A07ACAA8-8AF7-494F-9236-C9D9B85B1F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4002" y="3794624"/>
            <a:ext cx="2624429" cy="126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444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2B8F54-9EE9-4B73-8104-4A9ED3332536}"/>
              </a:ext>
            </a:extLst>
          </p:cNvPr>
          <p:cNvSpPr>
            <a:spLocks noGrp="1"/>
          </p:cNvSpPr>
          <p:nvPr>
            <p:ph type="sldNum" sz="quarter" idx="12"/>
          </p:nvPr>
        </p:nvSpPr>
        <p:spPr/>
        <p:txBody>
          <a:bodyPr/>
          <a:lstStyle/>
          <a:p>
            <a:fld id="{2A4837A0-F8B5-40DF-B7A3-2778985E9851}" type="slidenum">
              <a:rPr lang="fi-FI" smtClean="0"/>
              <a:pPr/>
              <a:t>29</a:t>
            </a:fld>
            <a:endParaRPr lang="fi-FI"/>
          </a:p>
        </p:txBody>
      </p:sp>
      <p:sp>
        <p:nvSpPr>
          <p:cNvPr id="4" name="Footer Placeholder 3">
            <a:extLst>
              <a:ext uri="{FF2B5EF4-FFF2-40B4-BE49-F238E27FC236}">
                <a16:creationId xmlns:a16="http://schemas.microsoft.com/office/drawing/2014/main" id="{928E70E7-5784-489B-8256-62ED9EB6FBC4}"/>
              </a:ext>
            </a:extLst>
          </p:cNvPr>
          <p:cNvSpPr>
            <a:spLocks noGrp="1"/>
          </p:cNvSpPr>
          <p:nvPr>
            <p:ph type="ftr" sz="quarter" idx="11"/>
          </p:nvPr>
        </p:nvSpPr>
        <p:spPr/>
        <p:txBody>
          <a:bodyPr/>
          <a:lstStyle/>
          <a:p>
            <a:endParaRPr lang="fi-FI" dirty="0"/>
          </a:p>
        </p:txBody>
      </p:sp>
      <p:sp>
        <p:nvSpPr>
          <p:cNvPr id="5" name="Date Placeholder 4">
            <a:extLst>
              <a:ext uri="{FF2B5EF4-FFF2-40B4-BE49-F238E27FC236}">
                <a16:creationId xmlns:a16="http://schemas.microsoft.com/office/drawing/2014/main" id="{EB9E88CE-E5FE-433C-AD66-FC49BD6DC61B}"/>
              </a:ext>
            </a:extLst>
          </p:cNvPr>
          <p:cNvSpPr>
            <a:spLocks noGrp="1"/>
          </p:cNvSpPr>
          <p:nvPr>
            <p:ph type="dt" sz="half" idx="10"/>
          </p:nvPr>
        </p:nvSpPr>
        <p:spPr/>
        <p:txBody>
          <a:bodyPr/>
          <a:lstStyle/>
          <a:p>
            <a:fld id="{57A8F801-9BF5-46D1-98A5-513B8005DAC3}" type="datetime1">
              <a:rPr lang="fi-FI" smtClean="0"/>
              <a:pPr/>
              <a:t>23.5.2022</a:t>
            </a:fld>
            <a:endParaRPr lang="fi-FI"/>
          </a:p>
        </p:txBody>
      </p:sp>
      <p:pic>
        <p:nvPicPr>
          <p:cNvPr id="16" name="Picture 2" descr="Image">
            <a:extLst>
              <a:ext uri="{FF2B5EF4-FFF2-40B4-BE49-F238E27FC236}">
                <a16:creationId xmlns:a16="http://schemas.microsoft.com/office/drawing/2014/main" id="{491A79DC-E31C-4916-A553-1992ED3024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336" y="273503"/>
            <a:ext cx="2698275" cy="3313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0C10A271-613D-4430-B78C-25A58DD584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744" y="3505526"/>
            <a:ext cx="2662113" cy="1020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80AA8E35-64A0-486B-9A93-B1EF23AD07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922" y="4682147"/>
            <a:ext cx="2120155" cy="1471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0C5B5577-600D-4E22-9ADA-F1C4C10EA5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431" y="3724944"/>
            <a:ext cx="2530432" cy="5821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1DA2BEAC-3837-4DCF-8880-7A1D2AA843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137" y="3670007"/>
            <a:ext cx="2810731" cy="6228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75D78D43-7D04-4AA0-ABCC-C19B4AAA1D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191" y="323819"/>
            <a:ext cx="2743200" cy="11865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a:extLst>
              <a:ext uri="{FF2B5EF4-FFF2-40B4-BE49-F238E27FC236}">
                <a16:creationId xmlns:a16="http://schemas.microsoft.com/office/drawing/2014/main" id="{3BBB189B-78D8-4596-B694-6847B9EFC8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121" y="1722062"/>
            <a:ext cx="2794736" cy="16902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extLst>
              <a:ext uri="{FF2B5EF4-FFF2-40B4-BE49-F238E27FC236}">
                <a16:creationId xmlns:a16="http://schemas.microsoft.com/office/drawing/2014/main" id="{CB3CE639-A327-4906-A9C9-15E68D09BE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53" y="4526480"/>
            <a:ext cx="2882976" cy="17828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C438CFC6-D97D-4E2E-8AE4-27E517CE44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8431" y="4526480"/>
            <a:ext cx="2629483" cy="83807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a:extLst>
              <a:ext uri="{FF2B5EF4-FFF2-40B4-BE49-F238E27FC236}">
                <a16:creationId xmlns:a16="http://schemas.microsoft.com/office/drawing/2014/main" id="{FBB6F8D8-82B5-4D93-8CE7-C0776669A9F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73971" y="273503"/>
            <a:ext cx="2653217" cy="335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6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0FD878B-FABC-4FC1-BC3E-6C51B8F2F36E}"/>
              </a:ext>
            </a:extLst>
          </p:cNvPr>
          <p:cNvSpPr>
            <a:spLocks noGrp="1"/>
          </p:cNvSpPr>
          <p:nvPr>
            <p:ph type="title"/>
          </p:nvPr>
        </p:nvSpPr>
        <p:spPr>
          <a:xfrm>
            <a:off x="540000" y="612000"/>
            <a:ext cx="8064000" cy="900000"/>
          </a:xfrm>
        </p:spPr>
        <p:txBody>
          <a:bodyPr anchor="t">
            <a:normAutofit/>
          </a:bodyPr>
          <a:lstStyle/>
          <a:p>
            <a:r>
              <a:rPr lang="en-US" dirty="0"/>
              <a:t>			</a:t>
            </a:r>
            <a:r>
              <a:rPr lang="en-US" dirty="0" err="1"/>
              <a:t>Syksy</a:t>
            </a:r>
            <a:r>
              <a:rPr lang="en-US" dirty="0"/>
              <a:t> 2021</a:t>
            </a:r>
          </a:p>
        </p:txBody>
      </p:sp>
      <p:pic>
        <p:nvPicPr>
          <p:cNvPr id="9" name="Sisällön paikkamerkki 8" descr="Kuva, joka sisältää kohteen seinä&#10;&#10;Kuvaus luotu automaattisesti">
            <a:extLst>
              <a:ext uri="{FF2B5EF4-FFF2-40B4-BE49-F238E27FC236}">
                <a16:creationId xmlns:a16="http://schemas.microsoft.com/office/drawing/2014/main" id="{AC17A3D4-17B8-489B-8B11-6EC787A22D8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65212" y="2146884"/>
            <a:ext cx="4498975" cy="3374231"/>
          </a:xfrm>
        </p:spPr>
      </p:pic>
      <p:sp>
        <p:nvSpPr>
          <p:cNvPr id="5" name="Dian numeron paikkamerkki 4">
            <a:extLst>
              <a:ext uri="{FF2B5EF4-FFF2-40B4-BE49-F238E27FC236}">
                <a16:creationId xmlns:a16="http://schemas.microsoft.com/office/drawing/2014/main" id="{EB973931-44DC-4050-9DA7-9874B721C800}"/>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3</a:t>
            </a:fld>
            <a:endParaRPr lang="fi-FI"/>
          </a:p>
        </p:txBody>
      </p:sp>
      <p:sp>
        <p:nvSpPr>
          <p:cNvPr id="6" name="Alatunnisteen paikkamerkki 5">
            <a:extLst>
              <a:ext uri="{FF2B5EF4-FFF2-40B4-BE49-F238E27FC236}">
                <a16:creationId xmlns:a16="http://schemas.microsoft.com/office/drawing/2014/main" id="{2B5D0480-3442-4C78-BFFE-7FFC3C1574A2}"/>
              </a:ext>
            </a:extLst>
          </p:cNvPr>
          <p:cNvSpPr>
            <a:spLocks noGrp="1"/>
          </p:cNvSpPr>
          <p:nvPr>
            <p:ph type="ftr" sz="quarter" idx="11"/>
          </p:nvPr>
        </p:nvSpPr>
        <p:spPr>
          <a:xfrm>
            <a:off x="540000" y="6309320"/>
            <a:ext cx="1980000" cy="360000"/>
          </a:xfrm>
        </p:spPr>
        <p:txBody>
          <a:bodyPr anchor="ctr">
            <a:normAutofit/>
          </a:bodyPr>
          <a:lstStyle/>
          <a:p>
            <a:pPr>
              <a:spcAft>
                <a:spcPts val="600"/>
              </a:spcAft>
            </a:pPr>
            <a:r>
              <a:rPr lang="fi-FI" dirty="0"/>
              <a:t>Salla Taskila</a:t>
            </a:r>
          </a:p>
        </p:txBody>
      </p:sp>
      <p:sp>
        <p:nvSpPr>
          <p:cNvPr id="7" name="Päivämäärän paikkamerkki 6">
            <a:extLst>
              <a:ext uri="{FF2B5EF4-FFF2-40B4-BE49-F238E27FC236}">
                <a16:creationId xmlns:a16="http://schemas.microsoft.com/office/drawing/2014/main" id="{1D865FC8-7BE1-4EE9-9252-584B05DDAED8}"/>
              </a:ext>
            </a:extLst>
          </p:cNvPr>
          <p:cNvSpPr>
            <a:spLocks noGrp="1"/>
          </p:cNvSpPr>
          <p:nvPr>
            <p:ph type="dt" sz="half" idx="10"/>
          </p:nvPr>
        </p:nvSpPr>
        <p:spPr>
          <a:xfrm>
            <a:off x="2666284" y="6309320"/>
            <a:ext cx="1080000" cy="360000"/>
          </a:xfrm>
        </p:spPr>
        <p:txBody>
          <a:bodyPr anchor="ctr">
            <a:normAutofit/>
          </a:bodyPr>
          <a:lstStyle/>
          <a:p>
            <a:pPr>
              <a:spcAft>
                <a:spcPts val="600"/>
              </a:spcAft>
            </a:pPr>
            <a:fld id="{D00111C6-550F-476F-A8E9-87059F984CC5}" type="datetime1">
              <a:rPr lang="fi-FI" smtClean="0"/>
              <a:pPr>
                <a:spcAft>
                  <a:spcPts val="600"/>
                </a:spcAft>
              </a:pPr>
              <a:t>23.5.2022</a:t>
            </a:fld>
            <a:endParaRPr lang="fi-FI"/>
          </a:p>
        </p:txBody>
      </p:sp>
      <p:graphicFrame>
        <p:nvGraphicFramePr>
          <p:cNvPr id="16" name="Content Placeholder 2">
            <a:extLst>
              <a:ext uri="{FF2B5EF4-FFF2-40B4-BE49-F238E27FC236}">
                <a16:creationId xmlns:a16="http://schemas.microsoft.com/office/drawing/2014/main" id="{AC9AAD08-C1B1-457B-86C1-EBA25985639D}"/>
              </a:ext>
            </a:extLst>
          </p:cNvPr>
          <p:cNvGraphicFramePr>
            <a:graphicFrameLocks noGrp="1"/>
          </p:cNvGraphicFramePr>
          <p:nvPr>
            <p:ph sz="half" idx="2"/>
            <p:extLst>
              <p:ext uri="{D42A27DB-BD31-4B8C-83A1-F6EECF244321}">
                <p14:modId xmlns:p14="http://schemas.microsoft.com/office/powerpoint/2010/main" val="3203695398"/>
              </p:ext>
            </p:extLst>
          </p:nvPr>
        </p:nvGraphicFramePr>
        <p:xfrm>
          <a:off x="5076056" y="1584000"/>
          <a:ext cx="3374231" cy="3357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7239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226031" y="133564"/>
            <a:ext cx="8691938" cy="431515"/>
          </a:xfrm>
        </p:spPr>
        <p:txBody>
          <a:bodyPr/>
          <a:lstStyle/>
          <a:p>
            <a:pPr algn="l"/>
            <a:r>
              <a:rPr lang="fi-FI" sz="1800" b="1" dirty="0">
                <a:solidFill>
                  <a:schemeClr val="bg1"/>
                </a:solidFill>
              </a:rPr>
              <a:t>Tuotettu hankkeessa ohjaustyökalu HOKS-keskustelujen tueksi</a:t>
            </a:r>
          </a:p>
        </p:txBody>
      </p:sp>
      <p:sp>
        <p:nvSpPr>
          <p:cNvPr id="3" name="Alaotsikko 2">
            <a:extLst>
              <a:ext uri="{FF2B5EF4-FFF2-40B4-BE49-F238E27FC236}">
                <a16:creationId xmlns:a16="http://schemas.microsoft.com/office/drawing/2014/main" id="{4B14482D-C618-4E26-9CB6-6D60E7A4FA3F}"/>
              </a:ext>
            </a:extLst>
          </p:cNvPr>
          <p:cNvSpPr>
            <a:spLocks noGrp="1"/>
          </p:cNvSpPr>
          <p:nvPr>
            <p:ph type="subTitle" idx="1"/>
          </p:nvPr>
        </p:nvSpPr>
        <p:spPr>
          <a:xfrm>
            <a:off x="599753" y="1407651"/>
            <a:ext cx="8318216" cy="2696187"/>
          </a:xfrm>
        </p:spPr>
        <p:txBody>
          <a:bodyPr/>
          <a:lstStyle/>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marL="285750" indent="-285750" algn="l">
              <a:buFontTx/>
              <a:buChar char="-"/>
            </a:pPr>
            <a:endParaRPr lang="fi-FI" sz="1800" b="0" dirty="0">
              <a:solidFill>
                <a:schemeClr val="bg1"/>
              </a:solidFill>
            </a:endParaRPr>
          </a:p>
          <a:p>
            <a:pPr marL="285750" indent="-285750" algn="l">
              <a:buFontTx/>
              <a:buChar char="-"/>
            </a:pPr>
            <a:endParaRPr lang="fi-FI" sz="1800" b="0" dirty="0">
              <a:solidFill>
                <a:schemeClr val="bg1"/>
              </a:solidFill>
            </a:endParaRPr>
          </a:p>
          <a:p>
            <a:pPr marL="285750" indent="-285750" algn="l">
              <a:buFontTx/>
              <a:buChar char="-"/>
            </a:pPr>
            <a:endParaRPr lang="fi-FI" sz="1800" b="0" dirty="0">
              <a:solidFill>
                <a:schemeClr val="bg1"/>
              </a:solidFill>
            </a:endParaRPr>
          </a:p>
          <a:p>
            <a:pPr marL="285750" indent="-285750" algn="l">
              <a:buFontTx/>
              <a:buChar char="-"/>
            </a:pPr>
            <a:endParaRPr lang="fi-FI" sz="1800" b="0" dirty="0">
              <a:solidFill>
                <a:schemeClr val="bg1"/>
              </a:solidFill>
            </a:endParaRPr>
          </a:p>
        </p:txBody>
      </p:sp>
      <p:pic>
        <p:nvPicPr>
          <p:cNvPr id="5" name="Kuva 4">
            <a:extLst>
              <a:ext uri="{FF2B5EF4-FFF2-40B4-BE49-F238E27FC236}">
                <a16:creationId xmlns:a16="http://schemas.microsoft.com/office/drawing/2014/main" id="{92B43754-384C-47DF-AC03-48696196D44A}"/>
              </a:ext>
            </a:extLst>
          </p:cNvPr>
          <p:cNvPicPr>
            <a:picLocks noChangeAspect="1"/>
          </p:cNvPicPr>
          <p:nvPr/>
        </p:nvPicPr>
        <p:blipFill>
          <a:blip r:embed="rId2"/>
          <a:stretch>
            <a:fillRect/>
          </a:stretch>
        </p:blipFill>
        <p:spPr>
          <a:xfrm>
            <a:off x="143838" y="664419"/>
            <a:ext cx="8847976" cy="6060017"/>
          </a:xfrm>
          <a:prstGeom prst="rect">
            <a:avLst/>
          </a:prstGeom>
        </p:spPr>
      </p:pic>
    </p:spTree>
    <p:extLst>
      <p:ext uri="{BB962C8B-B14F-4D97-AF65-F5344CB8AC3E}">
        <p14:creationId xmlns:p14="http://schemas.microsoft.com/office/powerpoint/2010/main" val="1303259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452062" y="263115"/>
            <a:ext cx="8691938" cy="1356189"/>
          </a:xfrm>
        </p:spPr>
        <p:txBody>
          <a:bodyPr/>
          <a:lstStyle/>
          <a:p>
            <a:pPr algn="l"/>
            <a:r>
              <a:rPr lang="fi-FI" sz="1800" b="1" dirty="0">
                <a:solidFill>
                  <a:schemeClr val="bg1"/>
                </a:solidFill>
              </a:rPr>
              <a:t>Tuotettu hankkeessa yhteistyötahon kanssa</a:t>
            </a:r>
            <a:br>
              <a:rPr lang="fi-FI" sz="1600" b="1" dirty="0">
                <a:solidFill>
                  <a:schemeClr val="bg1"/>
                </a:solidFill>
              </a:rPr>
            </a:br>
            <a:r>
              <a:rPr lang="fi-FI" sz="1600" b="1" dirty="0">
                <a:solidFill>
                  <a:schemeClr val="bg1"/>
                </a:solidFill>
                <a:hlinkClick r:id="rId2"/>
              </a:rPr>
              <a:t>h</a:t>
            </a:r>
            <a:r>
              <a:rPr lang="fi-FI" sz="1400" b="1" dirty="0">
                <a:solidFill>
                  <a:schemeClr val="bg1"/>
                </a:solidFill>
                <a:hlinkClick r:id="rId2"/>
              </a:rPr>
              <a:t>ttps://www.kpedu.fi/docs/default-source/projektisivustot/tukipolku/maahanmuuttajaopiskelijan-opiskelupolku-keski-pohjanmaalla-5-11.pdf?sfvrsn=5927dd4d_0</a:t>
            </a:r>
            <a:br>
              <a:rPr lang="fi-FI" sz="2000" b="1" dirty="0">
                <a:solidFill>
                  <a:schemeClr val="bg1"/>
                </a:solidFill>
              </a:rPr>
            </a:br>
            <a:br>
              <a:rPr lang="fi-FI" sz="2000" b="1" dirty="0">
                <a:solidFill>
                  <a:schemeClr val="bg1"/>
                </a:solidFill>
              </a:rPr>
            </a:br>
            <a:endParaRPr lang="fi-FI" sz="2000" b="1" dirty="0">
              <a:solidFill>
                <a:schemeClr val="bg1"/>
              </a:solidFill>
            </a:endParaRPr>
          </a:p>
        </p:txBody>
      </p:sp>
      <p:pic>
        <p:nvPicPr>
          <p:cNvPr id="7" name="Kuva 6">
            <a:extLst>
              <a:ext uri="{FF2B5EF4-FFF2-40B4-BE49-F238E27FC236}">
                <a16:creationId xmlns:a16="http://schemas.microsoft.com/office/drawing/2014/main" id="{0168BD7B-05B8-4961-A31D-32334F164969}"/>
              </a:ext>
            </a:extLst>
          </p:cNvPr>
          <p:cNvPicPr>
            <a:picLocks noChangeAspect="1"/>
          </p:cNvPicPr>
          <p:nvPr/>
        </p:nvPicPr>
        <p:blipFill>
          <a:blip r:embed="rId3"/>
          <a:stretch>
            <a:fillRect/>
          </a:stretch>
        </p:blipFill>
        <p:spPr>
          <a:xfrm>
            <a:off x="226031" y="1075535"/>
            <a:ext cx="8691938" cy="5782465"/>
          </a:xfrm>
          <a:prstGeom prst="rect">
            <a:avLst/>
          </a:prstGeom>
        </p:spPr>
      </p:pic>
    </p:spTree>
    <p:extLst>
      <p:ext uri="{BB962C8B-B14F-4D97-AF65-F5344CB8AC3E}">
        <p14:creationId xmlns:p14="http://schemas.microsoft.com/office/powerpoint/2010/main" val="242638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iruutu 11">
            <a:extLst>
              <a:ext uri="{FF2B5EF4-FFF2-40B4-BE49-F238E27FC236}">
                <a16:creationId xmlns:a16="http://schemas.microsoft.com/office/drawing/2014/main" id="{D5A5B502-EE5D-44AD-B094-5B4141627BB0}"/>
              </a:ext>
            </a:extLst>
          </p:cNvPr>
          <p:cNvSpPr txBox="1"/>
          <p:nvPr/>
        </p:nvSpPr>
        <p:spPr>
          <a:xfrm>
            <a:off x="349486" y="884485"/>
            <a:ext cx="8064000" cy="546949"/>
          </a:xfrm>
          <a:prstGeom prst="rect">
            <a:avLst/>
          </a:prstGeom>
        </p:spPr>
        <p:txBody>
          <a:bodyPr vert="horz" lIns="0" tIns="0" rIns="0" bIns="0" rtlCol="0" anchor="t" anchorCtr="0">
            <a:normAutofit/>
          </a:bodyPr>
          <a:lstStyle/>
          <a:p>
            <a:pPr>
              <a:spcBef>
                <a:spcPct val="0"/>
              </a:spcBef>
              <a:spcAft>
                <a:spcPts val="600"/>
              </a:spcAft>
            </a:pPr>
            <a:r>
              <a:rPr lang="fi-FI" sz="2000" dirty="0">
                <a:latin typeface="+mj-lt"/>
                <a:ea typeface="+mj-ea"/>
                <a:cs typeface="+mj-cs"/>
              </a:rPr>
              <a:t>Vastauksia 32</a:t>
            </a:r>
          </a:p>
        </p:txBody>
      </p:sp>
      <p:sp>
        <p:nvSpPr>
          <p:cNvPr id="11" name="Tekstiruutu 10">
            <a:extLst>
              <a:ext uri="{FF2B5EF4-FFF2-40B4-BE49-F238E27FC236}">
                <a16:creationId xmlns:a16="http://schemas.microsoft.com/office/drawing/2014/main" id="{03004AFD-1C31-4D95-90B2-B28B7C8C2B39}"/>
              </a:ext>
            </a:extLst>
          </p:cNvPr>
          <p:cNvSpPr txBox="1"/>
          <p:nvPr/>
        </p:nvSpPr>
        <p:spPr>
          <a:xfrm>
            <a:off x="654030" y="342114"/>
            <a:ext cx="8064448" cy="360000"/>
          </a:xfrm>
          <a:prstGeom prst="rect">
            <a:avLst/>
          </a:prstGeom>
        </p:spPr>
        <p:txBody>
          <a:bodyPr vert="horz" wrap="square" lIns="0" tIns="0" rIns="0" bIns="0" rtlCol="0" anchor="t" anchorCtr="0">
            <a:normAutofit/>
          </a:bodyPr>
          <a:lstStyle/>
          <a:p>
            <a:pPr>
              <a:lnSpc>
                <a:spcPct val="90000"/>
              </a:lnSpc>
              <a:spcBef>
                <a:spcPct val="20000"/>
              </a:spcBef>
            </a:pPr>
            <a:r>
              <a:rPr lang="fi-FI" sz="2400" b="1" kern="1200" baseline="0" dirty="0">
                <a:latin typeface="+mn-lt"/>
                <a:ea typeface="+mn-ea"/>
                <a:cs typeface="+mn-cs"/>
              </a:rPr>
              <a:t>Kysely Nivelvaiheohjaajan työstä nuorille</a:t>
            </a:r>
          </a:p>
        </p:txBody>
      </p:sp>
      <p:pic>
        <p:nvPicPr>
          <p:cNvPr id="14" name="Kuva 13">
            <a:extLst>
              <a:ext uri="{FF2B5EF4-FFF2-40B4-BE49-F238E27FC236}">
                <a16:creationId xmlns:a16="http://schemas.microsoft.com/office/drawing/2014/main" id="{B29F90A2-4612-4AE2-BCBD-98EC45651E17}"/>
              </a:ext>
            </a:extLst>
          </p:cNvPr>
          <p:cNvPicPr>
            <a:picLocks noChangeAspect="1"/>
          </p:cNvPicPr>
          <p:nvPr/>
        </p:nvPicPr>
        <p:blipFill>
          <a:blip r:embed="rId2"/>
          <a:stretch>
            <a:fillRect/>
          </a:stretch>
        </p:blipFill>
        <p:spPr>
          <a:xfrm>
            <a:off x="189137" y="1248767"/>
            <a:ext cx="8762862" cy="5060553"/>
          </a:xfrm>
          <a:prstGeom prst="rect">
            <a:avLst/>
          </a:prstGeom>
          <a:noFill/>
        </p:spPr>
      </p:pic>
      <p:sp>
        <p:nvSpPr>
          <p:cNvPr id="19" name="Slide Number Placeholder 4">
            <a:extLst>
              <a:ext uri="{FF2B5EF4-FFF2-40B4-BE49-F238E27FC236}">
                <a16:creationId xmlns:a16="http://schemas.microsoft.com/office/drawing/2014/main" id="{82FCF59A-9DC7-490D-8A8D-BB0A265E9F29}"/>
              </a:ext>
            </a:extLst>
          </p:cNvPr>
          <p:cNvSpPr>
            <a:spLocks noGrp="1"/>
          </p:cNvSpPr>
          <p:nvPr>
            <p:ph type="sldNum" sz="quarter" idx="12"/>
          </p:nvPr>
        </p:nvSpPr>
        <p:spPr>
          <a:xfrm>
            <a:off x="189137" y="6309320"/>
            <a:ext cx="432000" cy="360000"/>
          </a:xfrm>
        </p:spPr>
        <p:txBody>
          <a:bodyPr/>
          <a:lstStyle/>
          <a:p>
            <a:pPr>
              <a:spcAft>
                <a:spcPts val="600"/>
              </a:spcAft>
            </a:pPr>
            <a:fld id="{2A4837A0-F8B5-40DF-B7A3-2778985E9851}" type="slidenum">
              <a:rPr lang="fi-FI" smtClean="0"/>
              <a:pPr>
                <a:spcAft>
                  <a:spcPts val="600"/>
                </a:spcAft>
              </a:pPr>
              <a:t>32</a:t>
            </a:fld>
            <a:endParaRPr lang="fi-FI"/>
          </a:p>
        </p:txBody>
      </p:sp>
      <p:sp>
        <p:nvSpPr>
          <p:cNvPr id="15" name="Nuoli: Oikea 14">
            <a:extLst>
              <a:ext uri="{FF2B5EF4-FFF2-40B4-BE49-F238E27FC236}">
                <a16:creationId xmlns:a16="http://schemas.microsoft.com/office/drawing/2014/main" id="{C1AFA13E-8BB7-40EE-BCBF-967CA2CA116D}"/>
              </a:ext>
            </a:extLst>
          </p:cNvPr>
          <p:cNvSpPr/>
          <p:nvPr/>
        </p:nvSpPr>
        <p:spPr>
          <a:xfrm rot="10037517">
            <a:off x="3447377" y="1924787"/>
            <a:ext cx="740630" cy="38357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18" name="Nuoli: Oikea 17">
            <a:extLst>
              <a:ext uri="{FF2B5EF4-FFF2-40B4-BE49-F238E27FC236}">
                <a16:creationId xmlns:a16="http://schemas.microsoft.com/office/drawing/2014/main" id="{9B7B74F0-6C66-46B4-B011-A2ACE40C4E6F}"/>
              </a:ext>
            </a:extLst>
          </p:cNvPr>
          <p:cNvSpPr/>
          <p:nvPr/>
        </p:nvSpPr>
        <p:spPr>
          <a:xfrm rot="10037517">
            <a:off x="3360160" y="4874470"/>
            <a:ext cx="821240" cy="4526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091803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7911935B-7BA3-40BA-9C40-45BF81ECA508}"/>
              </a:ext>
            </a:extLst>
          </p:cNvPr>
          <p:cNvPicPr>
            <a:picLocks noChangeAspect="1"/>
          </p:cNvPicPr>
          <p:nvPr/>
        </p:nvPicPr>
        <p:blipFill>
          <a:blip r:embed="rId2"/>
          <a:stretch>
            <a:fillRect/>
          </a:stretch>
        </p:blipFill>
        <p:spPr>
          <a:xfrm>
            <a:off x="216537" y="652592"/>
            <a:ext cx="8619120" cy="4438847"/>
          </a:xfrm>
          <a:prstGeom prst="rect">
            <a:avLst/>
          </a:prstGeom>
          <a:noFill/>
        </p:spPr>
      </p:pic>
      <p:sp>
        <p:nvSpPr>
          <p:cNvPr id="17" name="Slide Number Placeholder 3">
            <a:extLst>
              <a:ext uri="{FF2B5EF4-FFF2-40B4-BE49-F238E27FC236}">
                <a16:creationId xmlns:a16="http://schemas.microsoft.com/office/drawing/2014/main" id="{B38D7001-0C48-4E7F-9F6F-1D1AD74B2306}"/>
              </a:ext>
            </a:extLst>
          </p:cNvPr>
          <p:cNvSpPr>
            <a:spLocks noGrp="1"/>
          </p:cNvSpPr>
          <p:nvPr>
            <p:ph type="sldNum" sz="quarter" idx="12"/>
          </p:nvPr>
        </p:nvSpPr>
        <p:spPr>
          <a:xfrm>
            <a:off x="189137" y="6309320"/>
            <a:ext cx="432000" cy="360000"/>
          </a:xfrm>
        </p:spPr>
        <p:txBody>
          <a:bodyPr/>
          <a:lstStyle/>
          <a:p>
            <a:pPr>
              <a:spcAft>
                <a:spcPts val="600"/>
              </a:spcAft>
            </a:pPr>
            <a:fld id="{2A4837A0-F8B5-40DF-B7A3-2778985E9851}" type="slidenum">
              <a:rPr lang="fi-FI" smtClean="0"/>
              <a:pPr>
                <a:spcAft>
                  <a:spcPts val="600"/>
                </a:spcAft>
              </a:pPr>
              <a:t>33</a:t>
            </a:fld>
            <a:endParaRPr lang="fi-FI"/>
          </a:p>
        </p:txBody>
      </p:sp>
    </p:spTree>
    <p:extLst>
      <p:ext uri="{BB962C8B-B14F-4D97-AF65-F5344CB8AC3E}">
        <p14:creationId xmlns:p14="http://schemas.microsoft.com/office/powerpoint/2010/main" val="2596792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3CE99EA-7A97-498F-91E0-72E2738993AD}"/>
              </a:ext>
            </a:extLst>
          </p:cNvPr>
          <p:cNvSpPr>
            <a:spLocks noGrp="1"/>
          </p:cNvSpPr>
          <p:nvPr>
            <p:ph type="title"/>
          </p:nvPr>
        </p:nvSpPr>
        <p:spPr>
          <a:xfrm>
            <a:off x="540000" y="612000"/>
            <a:ext cx="8064000" cy="900000"/>
          </a:xfrm>
        </p:spPr>
        <p:txBody>
          <a:bodyPr/>
          <a:lstStyle/>
          <a:p>
            <a:endParaRPr lang="en-US"/>
          </a:p>
        </p:txBody>
      </p:sp>
      <p:pic>
        <p:nvPicPr>
          <p:cNvPr id="10" name="Kuva 9">
            <a:extLst>
              <a:ext uri="{FF2B5EF4-FFF2-40B4-BE49-F238E27FC236}">
                <a16:creationId xmlns:a16="http://schemas.microsoft.com/office/drawing/2014/main" id="{01C6A460-FFB5-41D5-96B5-C31489766BED}"/>
              </a:ext>
            </a:extLst>
          </p:cNvPr>
          <p:cNvPicPr>
            <a:picLocks noChangeAspect="1"/>
          </p:cNvPicPr>
          <p:nvPr/>
        </p:nvPicPr>
        <p:blipFill>
          <a:blip r:embed="rId2"/>
          <a:stretch>
            <a:fillRect/>
          </a:stretch>
        </p:blipFill>
        <p:spPr>
          <a:xfrm>
            <a:off x="405137" y="188680"/>
            <a:ext cx="8370259" cy="5566223"/>
          </a:xfrm>
          <a:prstGeom prst="rect">
            <a:avLst/>
          </a:prstGeom>
          <a:noFill/>
        </p:spPr>
      </p:pic>
      <p:sp>
        <p:nvSpPr>
          <p:cNvPr id="17" name="Slide Number Placeholder 3">
            <a:extLst>
              <a:ext uri="{FF2B5EF4-FFF2-40B4-BE49-F238E27FC236}">
                <a16:creationId xmlns:a16="http://schemas.microsoft.com/office/drawing/2014/main" id="{4A4B506D-6D85-497B-AF25-045E3DA33012}"/>
              </a:ext>
            </a:extLst>
          </p:cNvPr>
          <p:cNvSpPr>
            <a:spLocks noGrp="1"/>
          </p:cNvSpPr>
          <p:nvPr>
            <p:ph type="sldNum" sz="quarter" idx="12"/>
          </p:nvPr>
        </p:nvSpPr>
        <p:spPr>
          <a:xfrm>
            <a:off x="189137" y="6309320"/>
            <a:ext cx="432000" cy="360000"/>
          </a:xfrm>
        </p:spPr>
        <p:txBody>
          <a:bodyPr/>
          <a:lstStyle/>
          <a:p>
            <a:pPr>
              <a:spcAft>
                <a:spcPts val="600"/>
              </a:spcAft>
            </a:pPr>
            <a:fld id="{2A4837A0-F8B5-40DF-B7A3-2778985E9851}" type="slidenum">
              <a:rPr lang="fi-FI" smtClean="0"/>
              <a:pPr>
                <a:spcAft>
                  <a:spcPts val="600"/>
                </a:spcAft>
              </a:pPr>
              <a:t>34</a:t>
            </a:fld>
            <a:endParaRPr lang="fi-FI"/>
          </a:p>
        </p:txBody>
      </p:sp>
    </p:spTree>
    <p:extLst>
      <p:ext uri="{BB962C8B-B14F-4D97-AF65-F5344CB8AC3E}">
        <p14:creationId xmlns:p14="http://schemas.microsoft.com/office/powerpoint/2010/main" val="2778500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84A4BD8-DED6-49E3-A024-6F234C63775A}"/>
              </a:ext>
            </a:extLst>
          </p:cNvPr>
          <p:cNvPicPr>
            <a:picLocks noChangeAspect="1"/>
          </p:cNvPicPr>
          <p:nvPr/>
        </p:nvPicPr>
        <p:blipFill>
          <a:blip r:embed="rId2"/>
          <a:stretch>
            <a:fillRect/>
          </a:stretch>
        </p:blipFill>
        <p:spPr>
          <a:xfrm>
            <a:off x="685800" y="296997"/>
            <a:ext cx="7981950" cy="762000"/>
          </a:xfrm>
          <a:prstGeom prst="rect">
            <a:avLst/>
          </a:prstGeom>
        </p:spPr>
      </p:pic>
      <p:pic>
        <p:nvPicPr>
          <p:cNvPr id="13" name="Kuva 12">
            <a:extLst>
              <a:ext uri="{FF2B5EF4-FFF2-40B4-BE49-F238E27FC236}">
                <a16:creationId xmlns:a16="http://schemas.microsoft.com/office/drawing/2014/main" id="{E3A90C24-B0B0-4757-A9BB-4F471207F9A5}"/>
              </a:ext>
            </a:extLst>
          </p:cNvPr>
          <p:cNvPicPr>
            <a:picLocks noChangeAspect="1"/>
          </p:cNvPicPr>
          <p:nvPr/>
        </p:nvPicPr>
        <p:blipFill>
          <a:blip r:embed="rId3"/>
          <a:stretch>
            <a:fillRect/>
          </a:stretch>
        </p:blipFill>
        <p:spPr>
          <a:xfrm>
            <a:off x="249865" y="1294840"/>
            <a:ext cx="4173279" cy="546788"/>
          </a:xfrm>
          <a:prstGeom prst="rect">
            <a:avLst/>
          </a:prstGeom>
        </p:spPr>
      </p:pic>
      <p:pic>
        <p:nvPicPr>
          <p:cNvPr id="15" name="Kuva 14">
            <a:extLst>
              <a:ext uri="{FF2B5EF4-FFF2-40B4-BE49-F238E27FC236}">
                <a16:creationId xmlns:a16="http://schemas.microsoft.com/office/drawing/2014/main" id="{E4288465-A540-41F8-B260-4127A7EBCBB9}"/>
              </a:ext>
            </a:extLst>
          </p:cNvPr>
          <p:cNvPicPr>
            <a:picLocks noChangeAspect="1"/>
          </p:cNvPicPr>
          <p:nvPr/>
        </p:nvPicPr>
        <p:blipFill>
          <a:blip r:embed="rId4"/>
          <a:stretch>
            <a:fillRect/>
          </a:stretch>
        </p:blipFill>
        <p:spPr>
          <a:xfrm>
            <a:off x="249864" y="1825220"/>
            <a:ext cx="4173279" cy="936859"/>
          </a:xfrm>
          <a:prstGeom prst="rect">
            <a:avLst/>
          </a:prstGeom>
        </p:spPr>
      </p:pic>
      <p:pic>
        <p:nvPicPr>
          <p:cNvPr id="17" name="Kuva 16">
            <a:extLst>
              <a:ext uri="{FF2B5EF4-FFF2-40B4-BE49-F238E27FC236}">
                <a16:creationId xmlns:a16="http://schemas.microsoft.com/office/drawing/2014/main" id="{1B5C0184-CB9E-429D-A6C1-0C953F7F8013}"/>
              </a:ext>
            </a:extLst>
          </p:cNvPr>
          <p:cNvPicPr>
            <a:picLocks noChangeAspect="1"/>
          </p:cNvPicPr>
          <p:nvPr/>
        </p:nvPicPr>
        <p:blipFill>
          <a:blip r:embed="rId5"/>
          <a:stretch>
            <a:fillRect/>
          </a:stretch>
        </p:blipFill>
        <p:spPr>
          <a:xfrm>
            <a:off x="4389120" y="3699575"/>
            <a:ext cx="4018120" cy="605270"/>
          </a:xfrm>
          <a:prstGeom prst="rect">
            <a:avLst/>
          </a:prstGeom>
        </p:spPr>
      </p:pic>
      <p:pic>
        <p:nvPicPr>
          <p:cNvPr id="19" name="Kuva 18">
            <a:extLst>
              <a:ext uri="{FF2B5EF4-FFF2-40B4-BE49-F238E27FC236}">
                <a16:creationId xmlns:a16="http://schemas.microsoft.com/office/drawing/2014/main" id="{DF68F9E5-95C2-4428-8C6D-067397B21356}"/>
              </a:ext>
            </a:extLst>
          </p:cNvPr>
          <p:cNvPicPr>
            <a:picLocks noChangeAspect="1"/>
          </p:cNvPicPr>
          <p:nvPr/>
        </p:nvPicPr>
        <p:blipFill>
          <a:blip r:embed="rId6"/>
          <a:stretch>
            <a:fillRect/>
          </a:stretch>
        </p:blipFill>
        <p:spPr>
          <a:xfrm>
            <a:off x="4423143" y="1294840"/>
            <a:ext cx="4018120" cy="2421175"/>
          </a:xfrm>
          <a:prstGeom prst="rect">
            <a:avLst/>
          </a:prstGeom>
        </p:spPr>
      </p:pic>
      <p:pic>
        <p:nvPicPr>
          <p:cNvPr id="21" name="Kuva 20">
            <a:extLst>
              <a:ext uri="{FF2B5EF4-FFF2-40B4-BE49-F238E27FC236}">
                <a16:creationId xmlns:a16="http://schemas.microsoft.com/office/drawing/2014/main" id="{AC80231A-4DE4-4F52-9BB6-0F9CC18C7929}"/>
              </a:ext>
            </a:extLst>
          </p:cNvPr>
          <p:cNvPicPr>
            <a:picLocks noChangeAspect="1"/>
          </p:cNvPicPr>
          <p:nvPr/>
        </p:nvPicPr>
        <p:blipFill>
          <a:blip r:embed="rId7"/>
          <a:stretch>
            <a:fillRect/>
          </a:stretch>
        </p:blipFill>
        <p:spPr>
          <a:xfrm>
            <a:off x="249862" y="2735774"/>
            <a:ext cx="4176301" cy="2827386"/>
          </a:xfrm>
          <a:prstGeom prst="rect">
            <a:avLst/>
          </a:prstGeom>
        </p:spPr>
      </p:pic>
      <p:sp>
        <p:nvSpPr>
          <p:cNvPr id="22" name="Tähti: 5-sakarainen 21">
            <a:extLst>
              <a:ext uri="{FF2B5EF4-FFF2-40B4-BE49-F238E27FC236}">
                <a16:creationId xmlns:a16="http://schemas.microsoft.com/office/drawing/2014/main" id="{4ABE3D9F-E180-421F-8784-62D7254C7E7B}"/>
              </a:ext>
            </a:extLst>
          </p:cNvPr>
          <p:cNvSpPr/>
          <p:nvPr/>
        </p:nvSpPr>
        <p:spPr>
          <a:xfrm>
            <a:off x="3672762" y="2044179"/>
            <a:ext cx="549873" cy="433234"/>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3" name="Tähti: 5-sakarainen 22">
            <a:extLst>
              <a:ext uri="{FF2B5EF4-FFF2-40B4-BE49-F238E27FC236}">
                <a16:creationId xmlns:a16="http://schemas.microsoft.com/office/drawing/2014/main" id="{BEAD792D-925B-4F1E-8047-CDF1A81A8AE1}"/>
              </a:ext>
            </a:extLst>
          </p:cNvPr>
          <p:cNvSpPr/>
          <p:nvPr/>
        </p:nvSpPr>
        <p:spPr>
          <a:xfrm>
            <a:off x="3893916" y="5327947"/>
            <a:ext cx="495204" cy="493574"/>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4" name="Tähti: 5-sakarainen 23">
            <a:extLst>
              <a:ext uri="{FF2B5EF4-FFF2-40B4-BE49-F238E27FC236}">
                <a16:creationId xmlns:a16="http://schemas.microsoft.com/office/drawing/2014/main" id="{9BE09329-B43E-402F-BFA9-0FF603A3A21A}"/>
              </a:ext>
            </a:extLst>
          </p:cNvPr>
          <p:cNvSpPr/>
          <p:nvPr/>
        </p:nvSpPr>
        <p:spPr>
          <a:xfrm>
            <a:off x="7711866" y="3481241"/>
            <a:ext cx="497606" cy="37959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661784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A07050A-9C7A-418D-BECF-D69D8B1F5797}"/>
              </a:ext>
            </a:extLst>
          </p:cNvPr>
          <p:cNvPicPr>
            <a:picLocks noChangeAspect="1"/>
          </p:cNvPicPr>
          <p:nvPr/>
        </p:nvPicPr>
        <p:blipFill>
          <a:blip r:embed="rId2"/>
          <a:stretch>
            <a:fillRect/>
          </a:stretch>
        </p:blipFill>
        <p:spPr>
          <a:xfrm>
            <a:off x="1364398" y="424384"/>
            <a:ext cx="7160610" cy="573486"/>
          </a:xfrm>
          <a:prstGeom prst="rect">
            <a:avLst/>
          </a:prstGeom>
        </p:spPr>
      </p:pic>
      <p:pic>
        <p:nvPicPr>
          <p:cNvPr id="15" name="Kuva 14">
            <a:extLst>
              <a:ext uri="{FF2B5EF4-FFF2-40B4-BE49-F238E27FC236}">
                <a16:creationId xmlns:a16="http://schemas.microsoft.com/office/drawing/2014/main" id="{667619CE-B236-403E-A5CC-35BC660E746D}"/>
              </a:ext>
            </a:extLst>
          </p:cNvPr>
          <p:cNvPicPr>
            <a:picLocks noChangeAspect="1"/>
          </p:cNvPicPr>
          <p:nvPr/>
        </p:nvPicPr>
        <p:blipFill>
          <a:blip r:embed="rId3"/>
          <a:stretch>
            <a:fillRect/>
          </a:stretch>
        </p:blipFill>
        <p:spPr>
          <a:xfrm>
            <a:off x="284400" y="1445017"/>
            <a:ext cx="4599266" cy="2058005"/>
          </a:xfrm>
          <a:prstGeom prst="rect">
            <a:avLst/>
          </a:prstGeom>
        </p:spPr>
      </p:pic>
      <p:pic>
        <p:nvPicPr>
          <p:cNvPr id="17" name="Kuva 16">
            <a:extLst>
              <a:ext uri="{FF2B5EF4-FFF2-40B4-BE49-F238E27FC236}">
                <a16:creationId xmlns:a16="http://schemas.microsoft.com/office/drawing/2014/main" id="{A0BC1C9E-CE06-40B1-8599-A9E069D53CF5}"/>
              </a:ext>
            </a:extLst>
          </p:cNvPr>
          <p:cNvPicPr>
            <a:picLocks noChangeAspect="1"/>
          </p:cNvPicPr>
          <p:nvPr/>
        </p:nvPicPr>
        <p:blipFill>
          <a:blip r:embed="rId4"/>
          <a:stretch>
            <a:fillRect/>
          </a:stretch>
        </p:blipFill>
        <p:spPr>
          <a:xfrm>
            <a:off x="1991718" y="4222852"/>
            <a:ext cx="4599265" cy="410343"/>
          </a:xfrm>
          <a:prstGeom prst="rect">
            <a:avLst/>
          </a:prstGeom>
        </p:spPr>
      </p:pic>
      <p:pic>
        <p:nvPicPr>
          <p:cNvPr id="21" name="Kuva 20">
            <a:extLst>
              <a:ext uri="{FF2B5EF4-FFF2-40B4-BE49-F238E27FC236}">
                <a16:creationId xmlns:a16="http://schemas.microsoft.com/office/drawing/2014/main" id="{6A046508-16E0-47AE-9D9F-B00AE78EAAD4}"/>
              </a:ext>
            </a:extLst>
          </p:cNvPr>
          <p:cNvPicPr>
            <a:picLocks noChangeAspect="1"/>
          </p:cNvPicPr>
          <p:nvPr/>
        </p:nvPicPr>
        <p:blipFill>
          <a:blip r:embed="rId5"/>
          <a:stretch>
            <a:fillRect/>
          </a:stretch>
        </p:blipFill>
        <p:spPr>
          <a:xfrm>
            <a:off x="1991719" y="4622874"/>
            <a:ext cx="4599265" cy="790109"/>
          </a:xfrm>
          <a:prstGeom prst="rect">
            <a:avLst/>
          </a:prstGeom>
        </p:spPr>
      </p:pic>
      <p:pic>
        <p:nvPicPr>
          <p:cNvPr id="23" name="Kuva 22">
            <a:extLst>
              <a:ext uri="{FF2B5EF4-FFF2-40B4-BE49-F238E27FC236}">
                <a16:creationId xmlns:a16="http://schemas.microsoft.com/office/drawing/2014/main" id="{CFDB4715-C373-481C-83D7-CE37F81681D8}"/>
              </a:ext>
            </a:extLst>
          </p:cNvPr>
          <p:cNvPicPr>
            <a:picLocks noChangeAspect="1"/>
          </p:cNvPicPr>
          <p:nvPr/>
        </p:nvPicPr>
        <p:blipFill>
          <a:blip r:embed="rId6"/>
          <a:stretch>
            <a:fillRect/>
          </a:stretch>
        </p:blipFill>
        <p:spPr>
          <a:xfrm>
            <a:off x="4883666" y="1445017"/>
            <a:ext cx="4097414" cy="2078646"/>
          </a:xfrm>
          <a:prstGeom prst="rect">
            <a:avLst/>
          </a:prstGeom>
        </p:spPr>
      </p:pic>
      <p:sp>
        <p:nvSpPr>
          <p:cNvPr id="30" name="Tähti: 5-sakarainen 29">
            <a:extLst>
              <a:ext uri="{FF2B5EF4-FFF2-40B4-BE49-F238E27FC236}">
                <a16:creationId xmlns:a16="http://schemas.microsoft.com/office/drawing/2014/main" id="{F214EE9A-47E5-420F-883A-6A9E92F49F5B}"/>
              </a:ext>
            </a:extLst>
          </p:cNvPr>
          <p:cNvSpPr/>
          <p:nvPr/>
        </p:nvSpPr>
        <p:spPr>
          <a:xfrm>
            <a:off x="4291350" y="1445017"/>
            <a:ext cx="478892" cy="494272"/>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31" name="Tähti: 5-sakarainen 30">
            <a:extLst>
              <a:ext uri="{FF2B5EF4-FFF2-40B4-BE49-F238E27FC236}">
                <a16:creationId xmlns:a16="http://schemas.microsoft.com/office/drawing/2014/main" id="{391C64E1-4AF7-4C53-89BC-E7D33F7FC1B0}"/>
              </a:ext>
            </a:extLst>
          </p:cNvPr>
          <p:cNvSpPr/>
          <p:nvPr/>
        </p:nvSpPr>
        <p:spPr>
          <a:xfrm>
            <a:off x="8380708" y="1927646"/>
            <a:ext cx="478892" cy="494272"/>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32" name="Tähti: 5-sakarainen 31">
            <a:extLst>
              <a:ext uri="{FF2B5EF4-FFF2-40B4-BE49-F238E27FC236}">
                <a16:creationId xmlns:a16="http://schemas.microsoft.com/office/drawing/2014/main" id="{9DCF4248-E1B7-4AC9-8CD9-6930B4344A38}"/>
              </a:ext>
            </a:extLst>
          </p:cNvPr>
          <p:cNvSpPr/>
          <p:nvPr/>
        </p:nvSpPr>
        <p:spPr>
          <a:xfrm>
            <a:off x="3836229" y="3194094"/>
            <a:ext cx="544385" cy="495996"/>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33" name="Tähti: 5-sakarainen 32">
            <a:extLst>
              <a:ext uri="{FF2B5EF4-FFF2-40B4-BE49-F238E27FC236}">
                <a16:creationId xmlns:a16="http://schemas.microsoft.com/office/drawing/2014/main" id="{96EBDE0C-009C-47C4-B7B9-AF32055CA097}"/>
              </a:ext>
            </a:extLst>
          </p:cNvPr>
          <p:cNvSpPr/>
          <p:nvPr/>
        </p:nvSpPr>
        <p:spPr>
          <a:xfrm>
            <a:off x="5380075" y="5017928"/>
            <a:ext cx="519792" cy="410343"/>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4193261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44A39F46-8439-4EA4-9B1D-803875565B8F}"/>
              </a:ext>
            </a:extLst>
          </p:cNvPr>
          <p:cNvSpPr>
            <a:spLocks noGrp="1"/>
          </p:cNvSpPr>
          <p:nvPr>
            <p:ph type="ftr" sz="quarter" idx="11"/>
          </p:nvPr>
        </p:nvSpPr>
        <p:spPr/>
        <p:txBody>
          <a:bodyPr/>
          <a:lstStyle/>
          <a:p>
            <a:r>
              <a:rPr lang="fi-FI"/>
              <a:t>Etunimi Sukunimi</a:t>
            </a:r>
          </a:p>
        </p:txBody>
      </p:sp>
      <p:sp>
        <p:nvSpPr>
          <p:cNvPr id="5" name="Päivämäärän paikkamerkki 4">
            <a:extLst>
              <a:ext uri="{FF2B5EF4-FFF2-40B4-BE49-F238E27FC236}">
                <a16:creationId xmlns:a16="http://schemas.microsoft.com/office/drawing/2014/main" id="{4518D16C-BA2E-4DE9-A00C-C98665A2160D}"/>
              </a:ext>
            </a:extLst>
          </p:cNvPr>
          <p:cNvSpPr>
            <a:spLocks noGrp="1"/>
          </p:cNvSpPr>
          <p:nvPr>
            <p:ph type="dt" sz="half" idx="10"/>
          </p:nvPr>
        </p:nvSpPr>
        <p:spPr/>
        <p:txBody>
          <a:bodyPr/>
          <a:lstStyle/>
          <a:p>
            <a:fld id="{9F3CA18B-9E35-4533-979C-C6E5EEC99A99}" type="datetime1">
              <a:rPr lang="fi-FI" smtClean="0"/>
              <a:pPr/>
              <a:t>23.5.2022</a:t>
            </a:fld>
            <a:endParaRPr lang="fi-FI"/>
          </a:p>
        </p:txBody>
      </p:sp>
      <p:sp>
        <p:nvSpPr>
          <p:cNvPr id="12" name="Tekstiruutu 11">
            <a:extLst>
              <a:ext uri="{FF2B5EF4-FFF2-40B4-BE49-F238E27FC236}">
                <a16:creationId xmlns:a16="http://schemas.microsoft.com/office/drawing/2014/main" id="{D5A5B502-EE5D-44AD-B094-5B4141627BB0}"/>
              </a:ext>
            </a:extLst>
          </p:cNvPr>
          <p:cNvSpPr txBox="1"/>
          <p:nvPr/>
        </p:nvSpPr>
        <p:spPr>
          <a:xfrm>
            <a:off x="1326904" y="6191671"/>
            <a:ext cx="1616661" cy="369332"/>
          </a:xfrm>
          <a:prstGeom prst="rect">
            <a:avLst/>
          </a:prstGeom>
          <a:noFill/>
        </p:spPr>
        <p:txBody>
          <a:bodyPr wrap="none" rtlCol="0">
            <a:spAutoFit/>
          </a:bodyPr>
          <a:lstStyle/>
          <a:p>
            <a:r>
              <a:rPr lang="fi-FI" dirty="0"/>
              <a:t>Vastauksia 17</a:t>
            </a:r>
          </a:p>
        </p:txBody>
      </p:sp>
      <p:pic>
        <p:nvPicPr>
          <p:cNvPr id="13" name="Kuva 12">
            <a:extLst>
              <a:ext uri="{FF2B5EF4-FFF2-40B4-BE49-F238E27FC236}">
                <a16:creationId xmlns:a16="http://schemas.microsoft.com/office/drawing/2014/main" id="{80E4AB75-4CBD-477E-8FEA-7BA157D24D12}"/>
              </a:ext>
            </a:extLst>
          </p:cNvPr>
          <p:cNvPicPr>
            <a:picLocks noChangeAspect="1"/>
          </p:cNvPicPr>
          <p:nvPr/>
        </p:nvPicPr>
        <p:blipFill>
          <a:blip r:embed="rId2"/>
          <a:stretch>
            <a:fillRect/>
          </a:stretch>
        </p:blipFill>
        <p:spPr>
          <a:xfrm>
            <a:off x="2771999" y="3037053"/>
            <a:ext cx="2927051" cy="2200790"/>
          </a:xfrm>
          <a:prstGeom prst="rect">
            <a:avLst/>
          </a:prstGeom>
        </p:spPr>
      </p:pic>
      <p:pic>
        <p:nvPicPr>
          <p:cNvPr id="14" name="Kuva 13">
            <a:extLst>
              <a:ext uri="{FF2B5EF4-FFF2-40B4-BE49-F238E27FC236}">
                <a16:creationId xmlns:a16="http://schemas.microsoft.com/office/drawing/2014/main" id="{10F57A53-50AD-4B70-9082-10ABD69E1C06}"/>
              </a:ext>
            </a:extLst>
          </p:cNvPr>
          <p:cNvPicPr>
            <a:picLocks noChangeAspect="1"/>
          </p:cNvPicPr>
          <p:nvPr/>
        </p:nvPicPr>
        <p:blipFill>
          <a:blip r:embed="rId3"/>
          <a:stretch>
            <a:fillRect/>
          </a:stretch>
        </p:blipFill>
        <p:spPr>
          <a:xfrm>
            <a:off x="1044115" y="1682946"/>
            <a:ext cx="6216367" cy="595782"/>
          </a:xfrm>
          <a:prstGeom prst="rect">
            <a:avLst/>
          </a:prstGeom>
        </p:spPr>
      </p:pic>
      <p:pic>
        <p:nvPicPr>
          <p:cNvPr id="15" name="Kuva 14">
            <a:extLst>
              <a:ext uri="{FF2B5EF4-FFF2-40B4-BE49-F238E27FC236}">
                <a16:creationId xmlns:a16="http://schemas.microsoft.com/office/drawing/2014/main" id="{FD942E45-6926-4D58-94E5-AB04E517B325}"/>
              </a:ext>
            </a:extLst>
          </p:cNvPr>
          <p:cNvPicPr>
            <a:picLocks noChangeAspect="1"/>
          </p:cNvPicPr>
          <p:nvPr/>
        </p:nvPicPr>
        <p:blipFill>
          <a:blip r:embed="rId4"/>
          <a:stretch>
            <a:fillRect/>
          </a:stretch>
        </p:blipFill>
        <p:spPr>
          <a:xfrm>
            <a:off x="2932932" y="721193"/>
            <a:ext cx="2532653" cy="388394"/>
          </a:xfrm>
          <a:prstGeom prst="rect">
            <a:avLst/>
          </a:prstGeom>
        </p:spPr>
      </p:pic>
      <p:sp>
        <p:nvSpPr>
          <p:cNvPr id="11" name="Tähti: 5-sakarainen 10">
            <a:extLst>
              <a:ext uri="{FF2B5EF4-FFF2-40B4-BE49-F238E27FC236}">
                <a16:creationId xmlns:a16="http://schemas.microsoft.com/office/drawing/2014/main" id="{DA2E908F-B3AC-4CCD-9F0D-7277422C6112}"/>
              </a:ext>
            </a:extLst>
          </p:cNvPr>
          <p:cNvSpPr/>
          <p:nvPr/>
        </p:nvSpPr>
        <p:spPr>
          <a:xfrm>
            <a:off x="7100425" y="1066437"/>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852774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99B83217-3C2B-4BE9-B889-F6BC04691886}"/>
              </a:ext>
            </a:extLst>
          </p:cNvPr>
          <p:cNvPicPr>
            <a:picLocks noChangeAspect="1"/>
          </p:cNvPicPr>
          <p:nvPr/>
        </p:nvPicPr>
        <p:blipFill>
          <a:blip r:embed="rId2"/>
          <a:stretch>
            <a:fillRect/>
          </a:stretch>
        </p:blipFill>
        <p:spPr>
          <a:xfrm>
            <a:off x="2716284" y="376785"/>
            <a:ext cx="5172075" cy="342900"/>
          </a:xfrm>
          <a:prstGeom prst="rect">
            <a:avLst/>
          </a:prstGeom>
        </p:spPr>
      </p:pic>
      <p:sp>
        <p:nvSpPr>
          <p:cNvPr id="13" name="Otsikko 1">
            <a:extLst>
              <a:ext uri="{FF2B5EF4-FFF2-40B4-BE49-F238E27FC236}">
                <a16:creationId xmlns:a16="http://schemas.microsoft.com/office/drawing/2014/main" id="{240F725E-F262-4342-B4A5-847460CA573B}"/>
              </a:ext>
            </a:extLst>
          </p:cNvPr>
          <p:cNvSpPr txBox="1">
            <a:spLocks/>
          </p:cNvSpPr>
          <p:nvPr/>
        </p:nvSpPr>
        <p:spPr>
          <a:xfrm rot="20231334">
            <a:off x="-2552148" y="497224"/>
            <a:ext cx="7772400" cy="444923"/>
          </a:xfrm>
          <a:prstGeom prst="rect">
            <a:avLst/>
          </a:prstGeom>
        </p:spPr>
        <p:txBody>
          <a:bodyPr vert="horz" lIns="0" tIns="0" rIns="0" bIns="0" rtlCol="0" anchor="b"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fi-FI" dirty="0"/>
              <a:t>Kysely huoltajille</a:t>
            </a:r>
          </a:p>
        </p:txBody>
      </p:sp>
      <p:pic>
        <p:nvPicPr>
          <p:cNvPr id="16" name="Kuva 15">
            <a:extLst>
              <a:ext uri="{FF2B5EF4-FFF2-40B4-BE49-F238E27FC236}">
                <a16:creationId xmlns:a16="http://schemas.microsoft.com/office/drawing/2014/main" id="{23C811EE-DC16-41D4-83E0-61FF059F13B8}"/>
              </a:ext>
            </a:extLst>
          </p:cNvPr>
          <p:cNvPicPr>
            <a:picLocks noChangeAspect="1"/>
          </p:cNvPicPr>
          <p:nvPr/>
        </p:nvPicPr>
        <p:blipFill>
          <a:blip r:embed="rId3"/>
          <a:stretch>
            <a:fillRect/>
          </a:stretch>
        </p:blipFill>
        <p:spPr>
          <a:xfrm>
            <a:off x="1334052" y="5085113"/>
            <a:ext cx="5029200" cy="1285875"/>
          </a:xfrm>
          <a:prstGeom prst="rect">
            <a:avLst/>
          </a:prstGeom>
        </p:spPr>
      </p:pic>
      <p:pic>
        <p:nvPicPr>
          <p:cNvPr id="18" name="Kuva 17">
            <a:extLst>
              <a:ext uri="{FF2B5EF4-FFF2-40B4-BE49-F238E27FC236}">
                <a16:creationId xmlns:a16="http://schemas.microsoft.com/office/drawing/2014/main" id="{4BCA34DD-CE09-4EF6-99CD-49241959CB89}"/>
              </a:ext>
            </a:extLst>
          </p:cNvPr>
          <p:cNvPicPr>
            <a:picLocks noChangeAspect="1"/>
          </p:cNvPicPr>
          <p:nvPr/>
        </p:nvPicPr>
        <p:blipFill>
          <a:blip r:embed="rId4"/>
          <a:stretch>
            <a:fillRect/>
          </a:stretch>
        </p:blipFill>
        <p:spPr>
          <a:xfrm>
            <a:off x="2163392" y="872462"/>
            <a:ext cx="5029200" cy="4212651"/>
          </a:xfrm>
          <a:prstGeom prst="rect">
            <a:avLst/>
          </a:prstGeom>
        </p:spPr>
      </p:pic>
      <p:sp>
        <p:nvSpPr>
          <p:cNvPr id="19" name="Tähti: 5-sakarainen 18">
            <a:extLst>
              <a:ext uri="{FF2B5EF4-FFF2-40B4-BE49-F238E27FC236}">
                <a16:creationId xmlns:a16="http://schemas.microsoft.com/office/drawing/2014/main" id="{A72C6A74-407E-4E1F-8D33-19EDDD4D6FB9}"/>
              </a:ext>
            </a:extLst>
          </p:cNvPr>
          <p:cNvSpPr/>
          <p:nvPr/>
        </p:nvSpPr>
        <p:spPr>
          <a:xfrm>
            <a:off x="6980608" y="2426612"/>
            <a:ext cx="550769" cy="539079"/>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313863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74A3061F-3E12-4634-9E4A-2ED84D4F2316}"/>
              </a:ext>
            </a:extLst>
          </p:cNvPr>
          <p:cNvPicPr>
            <a:picLocks noChangeAspect="1"/>
          </p:cNvPicPr>
          <p:nvPr/>
        </p:nvPicPr>
        <p:blipFill>
          <a:blip r:embed="rId2"/>
          <a:stretch>
            <a:fillRect/>
          </a:stretch>
        </p:blipFill>
        <p:spPr>
          <a:xfrm>
            <a:off x="390525" y="388642"/>
            <a:ext cx="8362950" cy="466725"/>
          </a:xfrm>
          <a:prstGeom prst="rect">
            <a:avLst/>
          </a:prstGeom>
        </p:spPr>
      </p:pic>
      <p:pic>
        <p:nvPicPr>
          <p:cNvPr id="14" name="Kuva 13">
            <a:extLst>
              <a:ext uri="{FF2B5EF4-FFF2-40B4-BE49-F238E27FC236}">
                <a16:creationId xmlns:a16="http://schemas.microsoft.com/office/drawing/2014/main" id="{3338A80A-43D0-458C-BE88-606B2DADCBE5}"/>
              </a:ext>
            </a:extLst>
          </p:cNvPr>
          <p:cNvPicPr>
            <a:picLocks noChangeAspect="1"/>
          </p:cNvPicPr>
          <p:nvPr/>
        </p:nvPicPr>
        <p:blipFill>
          <a:blip r:embed="rId3"/>
          <a:stretch>
            <a:fillRect/>
          </a:stretch>
        </p:blipFill>
        <p:spPr>
          <a:xfrm>
            <a:off x="780828" y="1085850"/>
            <a:ext cx="5200650" cy="4686300"/>
          </a:xfrm>
          <a:prstGeom prst="rect">
            <a:avLst/>
          </a:prstGeom>
        </p:spPr>
      </p:pic>
      <p:sp>
        <p:nvSpPr>
          <p:cNvPr id="15" name="Tähti: 5-sakarainen 14">
            <a:extLst>
              <a:ext uri="{FF2B5EF4-FFF2-40B4-BE49-F238E27FC236}">
                <a16:creationId xmlns:a16="http://schemas.microsoft.com/office/drawing/2014/main" id="{1C25FF32-8A8D-4E07-B8DC-A50CD771F518}"/>
              </a:ext>
            </a:extLst>
          </p:cNvPr>
          <p:cNvSpPr/>
          <p:nvPr/>
        </p:nvSpPr>
        <p:spPr>
          <a:xfrm>
            <a:off x="5732675" y="4032921"/>
            <a:ext cx="497606" cy="58161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586523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FBCCD5-9A63-4110-8600-0C77679AE3F0}"/>
              </a:ext>
            </a:extLst>
          </p:cNvPr>
          <p:cNvSpPr>
            <a:spLocks noGrp="1"/>
          </p:cNvSpPr>
          <p:nvPr>
            <p:ph type="title"/>
          </p:nvPr>
        </p:nvSpPr>
        <p:spPr/>
        <p:txBody>
          <a:bodyPr/>
          <a:lstStyle/>
          <a:p>
            <a:r>
              <a:rPr lang="fi-FI" dirty="0"/>
              <a:t>			Telakkapaja</a:t>
            </a:r>
          </a:p>
        </p:txBody>
      </p:sp>
      <p:sp>
        <p:nvSpPr>
          <p:cNvPr id="3" name="Sisällön paikkamerkki 2">
            <a:extLst>
              <a:ext uri="{FF2B5EF4-FFF2-40B4-BE49-F238E27FC236}">
                <a16:creationId xmlns:a16="http://schemas.microsoft.com/office/drawing/2014/main" id="{FA08914A-A961-4D91-8814-B4915F27E430}"/>
              </a:ext>
            </a:extLst>
          </p:cNvPr>
          <p:cNvSpPr>
            <a:spLocks noGrp="1"/>
          </p:cNvSpPr>
          <p:nvPr>
            <p:ph sz="half" idx="1"/>
          </p:nvPr>
        </p:nvSpPr>
        <p:spPr/>
        <p:txBody>
          <a:bodyPr/>
          <a:lstStyle/>
          <a:p>
            <a:r>
              <a:rPr lang="fi-FI" dirty="0" err="1"/>
              <a:t>Kpedun</a:t>
            </a:r>
            <a:r>
              <a:rPr lang="fi-FI" dirty="0"/>
              <a:t> asuntolan alakerta</a:t>
            </a:r>
          </a:p>
          <a:p>
            <a:r>
              <a:rPr lang="fi-FI" dirty="0"/>
              <a:t>Kodinomaiset tilat</a:t>
            </a:r>
          </a:p>
          <a:p>
            <a:r>
              <a:rPr lang="fi-FI" dirty="0"/>
              <a:t>Yhdessä tekemistä pajassa</a:t>
            </a:r>
          </a:p>
          <a:p>
            <a:r>
              <a:rPr lang="fi-FI" dirty="0"/>
              <a:t>YTO-aineiden opiskelua</a:t>
            </a:r>
          </a:p>
          <a:p>
            <a:r>
              <a:rPr lang="fi-FI" dirty="0"/>
              <a:t>Uusia ystäviä</a:t>
            </a:r>
          </a:p>
          <a:p>
            <a:r>
              <a:rPr lang="fi-FI" dirty="0"/>
              <a:t>Keskustelemista</a:t>
            </a:r>
          </a:p>
          <a:p>
            <a:r>
              <a:rPr lang="fi-FI" dirty="0"/>
              <a:t>Vertaistukea</a:t>
            </a:r>
          </a:p>
          <a:p>
            <a:r>
              <a:rPr lang="fi-FI" dirty="0"/>
              <a:t>Moniammatillinen verkostotyö mukana</a:t>
            </a:r>
          </a:p>
          <a:p>
            <a:endParaRPr lang="fi-FI" dirty="0"/>
          </a:p>
        </p:txBody>
      </p:sp>
      <p:pic>
        <p:nvPicPr>
          <p:cNvPr id="9" name="Sisällön paikkamerkki 8" descr="Kuva, joka sisältää kohteen sisä, biljardihuone, sisäkatto, biljardipöytä&#10;&#10;Kuvaus luotu automaattisesti">
            <a:extLst>
              <a:ext uri="{FF2B5EF4-FFF2-40B4-BE49-F238E27FC236}">
                <a16:creationId xmlns:a16="http://schemas.microsoft.com/office/drawing/2014/main" id="{9E58A986-7CEA-4C5E-B132-65BB82523E9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69048" y="1742533"/>
            <a:ext cx="3959225" cy="2969418"/>
          </a:xfrm>
        </p:spPr>
      </p:pic>
      <p:sp>
        <p:nvSpPr>
          <p:cNvPr id="5" name="Dian numeron paikkamerkki 4">
            <a:extLst>
              <a:ext uri="{FF2B5EF4-FFF2-40B4-BE49-F238E27FC236}">
                <a16:creationId xmlns:a16="http://schemas.microsoft.com/office/drawing/2014/main" id="{10C5C3CE-5051-45A2-9212-06415599067C}"/>
              </a:ext>
            </a:extLst>
          </p:cNvPr>
          <p:cNvSpPr>
            <a:spLocks noGrp="1"/>
          </p:cNvSpPr>
          <p:nvPr>
            <p:ph type="sldNum" sz="quarter" idx="12"/>
          </p:nvPr>
        </p:nvSpPr>
        <p:spPr/>
        <p:txBody>
          <a:bodyPr/>
          <a:lstStyle/>
          <a:p>
            <a:fld id="{2A4837A0-F8B5-40DF-B7A3-2778985E9851}" type="slidenum">
              <a:rPr lang="fi-FI" smtClean="0"/>
              <a:pPr/>
              <a:t>4</a:t>
            </a:fld>
            <a:endParaRPr lang="fi-FI" dirty="0"/>
          </a:p>
        </p:txBody>
      </p:sp>
      <p:sp>
        <p:nvSpPr>
          <p:cNvPr id="6" name="Alatunnisteen paikkamerkki 5">
            <a:extLst>
              <a:ext uri="{FF2B5EF4-FFF2-40B4-BE49-F238E27FC236}">
                <a16:creationId xmlns:a16="http://schemas.microsoft.com/office/drawing/2014/main" id="{25009448-6B26-4E9D-BDE2-2D76E1D51174}"/>
              </a:ext>
            </a:extLst>
          </p:cNvPr>
          <p:cNvSpPr>
            <a:spLocks noGrp="1"/>
          </p:cNvSpPr>
          <p:nvPr>
            <p:ph type="ftr" sz="quarter" idx="11"/>
          </p:nvPr>
        </p:nvSpPr>
        <p:spPr/>
        <p:txBody>
          <a:bodyPr/>
          <a:lstStyle/>
          <a:p>
            <a:r>
              <a:rPr lang="fi-FI" dirty="0"/>
              <a:t>Salla Taskila</a:t>
            </a:r>
          </a:p>
        </p:txBody>
      </p:sp>
      <p:sp>
        <p:nvSpPr>
          <p:cNvPr id="7" name="Päivämäärän paikkamerkki 6">
            <a:extLst>
              <a:ext uri="{FF2B5EF4-FFF2-40B4-BE49-F238E27FC236}">
                <a16:creationId xmlns:a16="http://schemas.microsoft.com/office/drawing/2014/main" id="{7951A603-0459-4DA4-8F09-30FD650D95E2}"/>
              </a:ext>
            </a:extLst>
          </p:cNvPr>
          <p:cNvSpPr>
            <a:spLocks noGrp="1"/>
          </p:cNvSpPr>
          <p:nvPr>
            <p:ph type="dt" sz="half" idx="10"/>
          </p:nvPr>
        </p:nvSpPr>
        <p:spPr/>
        <p:txBody>
          <a:bodyPr/>
          <a:lstStyle/>
          <a:p>
            <a:fld id="{D00111C6-550F-476F-A8E9-87059F984CC5}" type="datetime1">
              <a:rPr lang="fi-FI" smtClean="0"/>
              <a:pPr/>
              <a:t>23.5.2022</a:t>
            </a:fld>
            <a:endParaRPr lang="fi-FI" dirty="0"/>
          </a:p>
        </p:txBody>
      </p:sp>
    </p:spTree>
    <p:extLst>
      <p:ext uri="{BB962C8B-B14F-4D97-AF65-F5344CB8AC3E}">
        <p14:creationId xmlns:p14="http://schemas.microsoft.com/office/powerpoint/2010/main" val="110282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2" name="Tekstiruutu 11">
            <a:extLst>
              <a:ext uri="{FF2B5EF4-FFF2-40B4-BE49-F238E27FC236}">
                <a16:creationId xmlns:a16="http://schemas.microsoft.com/office/drawing/2014/main" id="{D5A5B502-EE5D-44AD-B094-5B4141627BB0}"/>
              </a:ext>
            </a:extLst>
          </p:cNvPr>
          <p:cNvSpPr txBox="1"/>
          <p:nvPr/>
        </p:nvSpPr>
        <p:spPr>
          <a:xfrm>
            <a:off x="1326904" y="6191671"/>
            <a:ext cx="1616661" cy="369332"/>
          </a:xfrm>
          <a:prstGeom prst="rect">
            <a:avLst/>
          </a:prstGeom>
          <a:noFill/>
        </p:spPr>
        <p:txBody>
          <a:bodyPr wrap="none" rtlCol="0">
            <a:spAutoFit/>
          </a:bodyPr>
          <a:lstStyle/>
          <a:p>
            <a:r>
              <a:rPr lang="fi-FI" dirty="0"/>
              <a:t>Vastauksia 17</a:t>
            </a:r>
          </a:p>
        </p:txBody>
      </p:sp>
      <p:pic>
        <p:nvPicPr>
          <p:cNvPr id="9" name="Kuva 8">
            <a:extLst>
              <a:ext uri="{FF2B5EF4-FFF2-40B4-BE49-F238E27FC236}">
                <a16:creationId xmlns:a16="http://schemas.microsoft.com/office/drawing/2014/main" id="{090531C6-13B8-40CC-8145-F5AECBC690CE}"/>
              </a:ext>
            </a:extLst>
          </p:cNvPr>
          <p:cNvPicPr>
            <a:picLocks noChangeAspect="1"/>
          </p:cNvPicPr>
          <p:nvPr/>
        </p:nvPicPr>
        <p:blipFill>
          <a:blip r:embed="rId2"/>
          <a:stretch>
            <a:fillRect/>
          </a:stretch>
        </p:blipFill>
        <p:spPr>
          <a:xfrm>
            <a:off x="2135234" y="296997"/>
            <a:ext cx="5114925" cy="504825"/>
          </a:xfrm>
          <a:prstGeom prst="rect">
            <a:avLst/>
          </a:prstGeom>
        </p:spPr>
      </p:pic>
      <p:pic>
        <p:nvPicPr>
          <p:cNvPr id="11" name="Kuva 10">
            <a:extLst>
              <a:ext uri="{FF2B5EF4-FFF2-40B4-BE49-F238E27FC236}">
                <a16:creationId xmlns:a16="http://schemas.microsoft.com/office/drawing/2014/main" id="{649540F9-268C-4432-86C5-999312BFDDE6}"/>
              </a:ext>
            </a:extLst>
          </p:cNvPr>
          <p:cNvPicPr>
            <a:picLocks noChangeAspect="1"/>
          </p:cNvPicPr>
          <p:nvPr/>
        </p:nvPicPr>
        <p:blipFill>
          <a:blip r:embed="rId3"/>
          <a:stretch>
            <a:fillRect/>
          </a:stretch>
        </p:blipFill>
        <p:spPr>
          <a:xfrm>
            <a:off x="2005012" y="1019175"/>
            <a:ext cx="5133975" cy="4819650"/>
          </a:xfrm>
          <a:prstGeom prst="rect">
            <a:avLst/>
          </a:prstGeom>
        </p:spPr>
      </p:pic>
      <p:sp>
        <p:nvSpPr>
          <p:cNvPr id="13" name="Tähti: 5-sakarainen 12">
            <a:extLst>
              <a:ext uri="{FF2B5EF4-FFF2-40B4-BE49-F238E27FC236}">
                <a16:creationId xmlns:a16="http://schemas.microsoft.com/office/drawing/2014/main" id="{E9EE453E-287F-463C-A50E-37A0EEC9CA38}"/>
              </a:ext>
            </a:extLst>
          </p:cNvPr>
          <p:cNvSpPr/>
          <p:nvPr/>
        </p:nvSpPr>
        <p:spPr>
          <a:xfrm>
            <a:off x="6792959" y="2172223"/>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422717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F4B60CF-CFE2-4988-B63D-40F8D1DCE5BC}"/>
              </a:ext>
            </a:extLst>
          </p:cNvPr>
          <p:cNvPicPr>
            <a:picLocks noChangeAspect="1"/>
          </p:cNvPicPr>
          <p:nvPr/>
        </p:nvPicPr>
        <p:blipFill>
          <a:blip r:embed="rId2"/>
          <a:stretch>
            <a:fillRect/>
          </a:stretch>
        </p:blipFill>
        <p:spPr>
          <a:xfrm>
            <a:off x="2525564" y="503385"/>
            <a:ext cx="3114675" cy="428625"/>
          </a:xfrm>
          <a:prstGeom prst="rect">
            <a:avLst/>
          </a:prstGeom>
        </p:spPr>
      </p:pic>
      <p:pic>
        <p:nvPicPr>
          <p:cNvPr id="5" name="Kuva 4">
            <a:extLst>
              <a:ext uri="{FF2B5EF4-FFF2-40B4-BE49-F238E27FC236}">
                <a16:creationId xmlns:a16="http://schemas.microsoft.com/office/drawing/2014/main" id="{62846C2B-18AA-4CCD-AF34-86EFADA4BEB4}"/>
              </a:ext>
            </a:extLst>
          </p:cNvPr>
          <p:cNvPicPr>
            <a:picLocks noChangeAspect="1"/>
          </p:cNvPicPr>
          <p:nvPr/>
        </p:nvPicPr>
        <p:blipFill>
          <a:blip r:embed="rId3"/>
          <a:stretch>
            <a:fillRect/>
          </a:stretch>
        </p:blipFill>
        <p:spPr>
          <a:xfrm>
            <a:off x="1639099" y="1324805"/>
            <a:ext cx="5614632" cy="4208389"/>
          </a:xfrm>
          <a:prstGeom prst="rect">
            <a:avLst/>
          </a:prstGeom>
        </p:spPr>
      </p:pic>
      <p:sp>
        <p:nvSpPr>
          <p:cNvPr id="10" name="Tähti: 5-sakarainen 9">
            <a:extLst>
              <a:ext uri="{FF2B5EF4-FFF2-40B4-BE49-F238E27FC236}">
                <a16:creationId xmlns:a16="http://schemas.microsoft.com/office/drawing/2014/main" id="{0A3BECFB-E71F-402C-BE2E-3CEFBDA4004A}"/>
              </a:ext>
            </a:extLst>
          </p:cNvPr>
          <p:cNvSpPr/>
          <p:nvPr/>
        </p:nvSpPr>
        <p:spPr>
          <a:xfrm>
            <a:off x="6722103" y="3428999"/>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808704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ähti: 5-sakarainen 9">
            <a:extLst>
              <a:ext uri="{FF2B5EF4-FFF2-40B4-BE49-F238E27FC236}">
                <a16:creationId xmlns:a16="http://schemas.microsoft.com/office/drawing/2014/main" id="{0A3BECFB-E71F-402C-BE2E-3CEFBDA4004A}"/>
              </a:ext>
            </a:extLst>
          </p:cNvPr>
          <p:cNvSpPr/>
          <p:nvPr/>
        </p:nvSpPr>
        <p:spPr>
          <a:xfrm>
            <a:off x="4768258" y="2493334"/>
            <a:ext cx="459526" cy="451885"/>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6" name="Tekstiruutu 5">
            <a:extLst>
              <a:ext uri="{FF2B5EF4-FFF2-40B4-BE49-F238E27FC236}">
                <a16:creationId xmlns:a16="http://schemas.microsoft.com/office/drawing/2014/main" id="{E316A86A-78F5-4CCA-981D-9AAF0F8AABEB}"/>
              </a:ext>
            </a:extLst>
          </p:cNvPr>
          <p:cNvSpPr txBox="1"/>
          <p:nvPr/>
        </p:nvSpPr>
        <p:spPr>
          <a:xfrm>
            <a:off x="5509992" y="1191399"/>
            <a:ext cx="2847198" cy="2031325"/>
          </a:xfrm>
          <a:prstGeom prst="rect">
            <a:avLst/>
          </a:prstGeom>
          <a:noFill/>
        </p:spPr>
        <p:txBody>
          <a:bodyPr wrap="square">
            <a:spAutoFit/>
          </a:bodyPr>
          <a:lstStyle/>
          <a:p>
            <a:r>
              <a:rPr lang="fi-FI" sz="1800" b="1" u="sng" dirty="0">
                <a:solidFill>
                  <a:schemeClr val="bg1"/>
                </a:solidFill>
                <a:effectLst/>
                <a:latin typeface="Georgia" panose="02040502050405020303" pitchFamily="18" charset="0"/>
                <a:ea typeface="Times New Roman" panose="02020603050405020304" pitchFamily="18" charset="0"/>
              </a:rPr>
              <a:t>Kysely verkostolle</a:t>
            </a:r>
          </a:p>
          <a:p>
            <a:endParaRPr lang="fi-FI" sz="1800" b="1" u="sng" dirty="0">
              <a:solidFill>
                <a:schemeClr val="bg1"/>
              </a:solidFill>
              <a:effectLst/>
              <a:latin typeface="Georgia" panose="02040502050405020303" pitchFamily="18" charset="0"/>
              <a:ea typeface="Times New Roman" panose="02020603050405020304" pitchFamily="18" charset="0"/>
            </a:endParaRPr>
          </a:p>
          <a:p>
            <a:endParaRPr lang="fi-FI" sz="1800" b="1" u="sng" dirty="0">
              <a:solidFill>
                <a:schemeClr val="bg1"/>
              </a:solidFill>
              <a:effectLst/>
              <a:latin typeface="Georgia" panose="02040502050405020303" pitchFamily="18" charset="0"/>
              <a:ea typeface="Times New Roman" panose="02020603050405020304" pitchFamily="18" charset="0"/>
            </a:endParaRPr>
          </a:p>
          <a:p>
            <a:r>
              <a:rPr lang="fi-FI" sz="1800" b="1" dirty="0">
                <a:solidFill>
                  <a:schemeClr val="bg1"/>
                </a:solidFill>
                <a:effectLst/>
                <a:latin typeface="Georgia" panose="02040502050405020303" pitchFamily="18" charset="0"/>
                <a:ea typeface="Times New Roman" panose="02020603050405020304" pitchFamily="18" charset="0"/>
              </a:rPr>
              <a:t>Millaista </a:t>
            </a:r>
          </a:p>
          <a:p>
            <a:r>
              <a:rPr lang="fi-FI" sz="1800" b="1" dirty="0">
                <a:solidFill>
                  <a:schemeClr val="bg1"/>
                </a:solidFill>
                <a:effectLst/>
                <a:latin typeface="Georgia" panose="02040502050405020303" pitchFamily="18" charset="0"/>
                <a:ea typeface="Times New Roman" panose="02020603050405020304" pitchFamily="18" charset="0"/>
              </a:rPr>
              <a:t>yhteistyötä olet </a:t>
            </a:r>
          </a:p>
          <a:p>
            <a:r>
              <a:rPr lang="fi-FI" sz="1800" b="1" dirty="0">
                <a:solidFill>
                  <a:schemeClr val="bg1"/>
                </a:solidFill>
                <a:effectLst/>
                <a:latin typeface="Georgia" panose="02040502050405020303" pitchFamily="18" charset="0"/>
                <a:ea typeface="Times New Roman" panose="02020603050405020304" pitchFamily="18" charset="0"/>
              </a:rPr>
              <a:t>tehnyt nivelohjaajan kanssa?</a:t>
            </a:r>
            <a:endParaRPr lang="fi-FI" b="1" dirty="0">
              <a:solidFill>
                <a:schemeClr val="bg1"/>
              </a:solidFill>
              <a:latin typeface="Georgia" panose="02040502050405020303" pitchFamily="18" charset="0"/>
            </a:endParaRPr>
          </a:p>
        </p:txBody>
      </p:sp>
      <p:pic>
        <p:nvPicPr>
          <p:cNvPr id="7" name="Kuva 6">
            <a:extLst>
              <a:ext uri="{FF2B5EF4-FFF2-40B4-BE49-F238E27FC236}">
                <a16:creationId xmlns:a16="http://schemas.microsoft.com/office/drawing/2014/main" id="{FC37566A-4290-47A9-B111-F29BB9A0CF0A}"/>
              </a:ext>
            </a:extLst>
          </p:cNvPr>
          <p:cNvPicPr>
            <a:picLocks noChangeAspect="1"/>
          </p:cNvPicPr>
          <p:nvPr/>
        </p:nvPicPr>
        <p:blipFill>
          <a:blip r:embed="rId2"/>
          <a:stretch>
            <a:fillRect/>
          </a:stretch>
        </p:blipFill>
        <p:spPr>
          <a:xfrm>
            <a:off x="322409" y="223837"/>
            <a:ext cx="4905375" cy="6410325"/>
          </a:xfrm>
          <a:prstGeom prst="rect">
            <a:avLst/>
          </a:prstGeom>
        </p:spPr>
      </p:pic>
      <p:sp>
        <p:nvSpPr>
          <p:cNvPr id="9" name="Tähti: 5-sakarainen 8">
            <a:extLst>
              <a:ext uri="{FF2B5EF4-FFF2-40B4-BE49-F238E27FC236}">
                <a16:creationId xmlns:a16="http://schemas.microsoft.com/office/drawing/2014/main" id="{729DE893-E2A8-4AE0-8DF2-199E81E02E4B}"/>
              </a:ext>
            </a:extLst>
          </p:cNvPr>
          <p:cNvSpPr/>
          <p:nvPr/>
        </p:nvSpPr>
        <p:spPr>
          <a:xfrm>
            <a:off x="4844126" y="2466752"/>
            <a:ext cx="307790" cy="451885"/>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11" name="Tähti: 5-sakarainen 10">
            <a:extLst>
              <a:ext uri="{FF2B5EF4-FFF2-40B4-BE49-F238E27FC236}">
                <a16:creationId xmlns:a16="http://schemas.microsoft.com/office/drawing/2014/main" id="{CF43444F-6E3F-4B11-BB81-2E3B4D5DBA78}"/>
              </a:ext>
            </a:extLst>
          </p:cNvPr>
          <p:cNvSpPr/>
          <p:nvPr/>
        </p:nvSpPr>
        <p:spPr>
          <a:xfrm>
            <a:off x="4924312" y="4212872"/>
            <a:ext cx="307791" cy="451885"/>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838685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ähti: 5-sakarainen 9">
            <a:extLst>
              <a:ext uri="{FF2B5EF4-FFF2-40B4-BE49-F238E27FC236}">
                <a16:creationId xmlns:a16="http://schemas.microsoft.com/office/drawing/2014/main" id="{0A3BECFB-E71F-402C-BE2E-3CEFBDA4004A}"/>
              </a:ext>
            </a:extLst>
          </p:cNvPr>
          <p:cNvSpPr/>
          <p:nvPr/>
        </p:nvSpPr>
        <p:spPr>
          <a:xfrm>
            <a:off x="6722103" y="3428999"/>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4" name="Kuva 3">
            <a:extLst>
              <a:ext uri="{FF2B5EF4-FFF2-40B4-BE49-F238E27FC236}">
                <a16:creationId xmlns:a16="http://schemas.microsoft.com/office/drawing/2014/main" id="{96D947F1-B31E-4DDA-B79E-949F8D7605BD}"/>
              </a:ext>
            </a:extLst>
          </p:cNvPr>
          <p:cNvPicPr>
            <a:picLocks noChangeAspect="1"/>
          </p:cNvPicPr>
          <p:nvPr/>
        </p:nvPicPr>
        <p:blipFill>
          <a:blip r:embed="rId2"/>
          <a:stretch>
            <a:fillRect/>
          </a:stretch>
        </p:blipFill>
        <p:spPr>
          <a:xfrm>
            <a:off x="719136" y="180529"/>
            <a:ext cx="5415849" cy="6496940"/>
          </a:xfrm>
          <a:prstGeom prst="rect">
            <a:avLst/>
          </a:prstGeom>
        </p:spPr>
      </p:pic>
    </p:spTree>
    <p:extLst>
      <p:ext uri="{BB962C8B-B14F-4D97-AF65-F5344CB8AC3E}">
        <p14:creationId xmlns:p14="http://schemas.microsoft.com/office/powerpoint/2010/main" val="36142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91ED8B4C-E23A-46D0-B3AC-89C0961B69E4}"/>
              </a:ext>
            </a:extLst>
          </p:cNvPr>
          <p:cNvSpPr txBox="1"/>
          <p:nvPr/>
        </p:nvSpPr>
        <p:spPr>
          <a:xfrm>
            <a:off x="2757556" y="340242"/>
            <a:ext cx="3964547" cy="369332"/>
          </a:xfrm>
          <a:prstGeom prst="rect">
            <a:avLst/>
          </a:prstGeom>
          <a:noFill/>
        </p:spPr>
        <p:txBody>
          <a:bodyPr wrap="none" rtlCol="0">
            <a:spAutoFit/>
          </a:bodyPr>
          <a:lstStyle/>
          <a:p>
            <a:r>
              <a:rPr lang="fi-FI" b="1" dirty="0">
                <a:solidFill>
                  <a:schemeClr val="bg1"/>
                </a:solidFill>
                <a:latin typeface="Georgia" panose="02040502050405020303" pitchFamily="18" charset="0"/>
              </a:rPr>
              <a:t>Onko yhteistyöstä ollut hyötyä? </a:t>
            </a:r>
          </a:p>
        </p:txBody>
      </p:sp>
      <p:pic>
        <p:nvPicPr>
          <p:cNvPr id="6" name="Kuva 5">
            <a:extLst>
              <a:ext uri="{FF2B5EF4-FFF2-40B4-BE49-F238E27FC236}">
                <a16:creationId xmlns:a16="http://schemas.microsoft.com/office/drawing/2014/main" id="{DD5F98BB-3E85-4151-B063-ED89E701E681}"/>
              </a:ext>
            </a:extLst>
          </p:cNvPr>
          <p:cNvPicPr>
            <a:picLocks noChangeAspect="1"/>
          </p:cNvPicPr>
          <p:nvPr/>
        </p:nvPicPr>
        <p:blipFill>
          <a:blip r:embed="rId2"/>
          <a:stretch>
            <a:fillRect/>
          </a:stretch>
        </p:blipFill>
        <p:spPr>
          <a:xfrm>
            <a:off x="-35824" y="850194"/>
            <a:ext cx="4679875" cy="600674"/>
          </a:xfrm>
          <a:prstGeom prst="rect">
            <a:avLst/>
          </a:prstGeom>
        </p:spPr>
      </p:pic>
      <p:pic>
        <p:nvPicPr>
          <p:cNvPr id="8" name="Kuva 7">
            <a:extLst>
              <a:ext uri="{FF2B5EF4-FFF2-40B4-BE49-F238E27FC236}">
                <a16:creationId xmlns:a16="http://schemas.microsoft.com/office/drawing/2014/main" id="{ADF81B97-279F-455B-9068-5B17C4E5469A}"/>
              </a:ext>
            </a:extLst>
          </p:cNvPr>
          <p:cNvPicPr>
            <a:picLocks noChangeAspect="1"/>
          </p:cNvPicPr>
          <p:nvPr/>
        </p:nvPicPr>
        <p:blipFill>
          <a:blip r:embed="rId3"/>
          <a:stretch>
            <a:fillRect/>
          </a:stretch>
        </p:blipFill>
        <p:spPr>
          <a:xfrm>
            <a:off x="120502" y="1459687"/>
            <a:ext cx="4570006" cy="2028162"/>
          </a:xfrm>
          <a:prstGeom prst="rect">
            <a:avLst/>
          </a:prstGeom>
        </p:spPr>
      </p:pic>
      <p:pic>
        <p:nvPicPr>
          <p:cNvPr id="11" name="Kuva 10">
            <a:extLst>
              <a:ext uri="{FF2B5EF4-FFF2-40B4-BE49-F238E27FC236}">
                <a16:creationId xmlns:a16="http://schemas.microsoft.com/office/drawing/2014/main" id="{E59516A8-4F65-4CA8-A34D-910186821B7C}"/>
              </a:ext>
            </a:extLst>
          </p:cNvPr>
          <p:cNvPicPr>
            <a:picLocks noChangeAspect="1"/>
          </p:cNvPicPr>
          <p:nvPr/>
        </p:nvPicPr>
        <p:blipFill>
          <a:blip r:embed="rId4"/>
          <a:stretch>
            <a:fillRect/>
          </a:stretch>
        </p:blipFill>
        <p:spPr>
          <a:xfrm>
            <a:off x="48456" y="3487849"/>
            <a:ext cx="4642052" cy="2889993"/>
          </a:xfrm>
          <a:prstGeom prst="rect">
            <a:avLst/>
          </a:prstGeom>
        </p:spPr>
      </p:pic>
      <p:pic>
        <p:nvPicPr>
          <p:cNvPr id="13" name="Kuva 12">
            <a:extLst>
              <a:ext uri="{FF2B5EF4-FFF2-40B4-BE49-F238E27FC236}">
                <a16:creationId xmlns:a16="http://schemas.microsoft.com/office/drawing/2014/main" id="{1BBC3602-7D9D-4A0D-A858-D37D3742D5AA}"/>
              </a:ext>
            </a:extLst>
          </p:cNvPr>
          <p:cNvPicPr>
            <a:picLocks noChangeAspect="1"/>
          </p:cNvPicPr>
          <p:nvPr/>
        </p:nvPicPr>
        <p:blipFill>
          <a:blip r:embed="rId5"/>
          <a:stretch>
            <a:fillRect/>
          </a:stretch>
        </p:blipFill>
        <p:spPr>
          <a:xfrm>
            <a:off x="4644051" y="841374"/>
            <a:ext cx="4461675" cy="3633825"/>
          </a:xfrm>
          <a:prstGeom prst="rect">
            <a:avLst/>
          </a:prstGeom>
        </p:spPr>
      </p:pic>
      <p:sp>
        <p:nvSpPr>
          <p:cNvPr id="14" name="Tähti: 5-sakarainen 13">
            <a:extLst>
              <a:ext uri="{FF2B5EF4-FFF2-40B4-BE49-F238E27FC236}">
                <a16:creationId xmlns:a16="http://schemas.microsoft.com/office/drawing/2014/main" id="{22220B78-D918-4B9C-A7E1-74C319F641C5}"/>
              </a:ext>
            </a:extLst>
          </p:cNvPr>
          <p:cNvSpPr/>
          <p:nvPr/>
        </p:nvSpPr>
        <p:spPr>
          <a:xfrm>
            <a:off x="4297156" y="1065474"/>
            <a:ext cx="405587" cy="441727"/>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233330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483336" y="299057"/>
            <a:ext cx="4519186" cy="369332"/>
          </a:xfrm>
          <a:prstGeom prst="rect">
            <a:avLst/>
          </a:prstGeom>
          <a:noFill/>
        </p:spPr>
        <p:txBody>
          <a:bodyPr wrap="none" rtlCol="0">
            <a:spAutoFit/>
          </a:bodyPr>
          <a:lstStyle/>
          <a:p>
            <a:r>
              <a:rPr lang="fi-FI" b="1" dirty="0">
                <a:solidFill>
                  <a:schemeClr val="bg1"/>
                </a:solidFill>
              </a:rPr>
              <a:t>Koitko työskentelyn auttaneen nuorta? </a:t>
            </a:r>
          </a:p>
        </p:txBody>
      </p:sp>
      <p:pic>
        <p:nvPicPr>
          <p:cNvPr id="4" name="Kuva 3">
            <a:extLst>
              <a:ext uri="{FF2B5EF4-FFF2-40B4-BE49-F238E27FC236}">
                <a16:creationId xmlns:a16="http://schemas.microsoft.com/office/drawing/2014/main" id="{100A275B-247D-40B1-900F-28903AA45744}"/>
              </a:ext>
            </a:extLst>
          </p:cNvPr>
          <p:cNvPicPr>
            <a:picLocks noChangeAspect="1"/>
          </p:cNvPicPr>
          <p:nvPr/>
        </p:nvPicPr>
        <p:blipFill>
          <a:blip r:embed="rId2"/>
          <a:stretch>
            <a:fillRect/>
          </a:stretch>
        </p:blipFill>
        <p:spPr>
          <a:xfrm>
            <a:off x="1163822" y="833435"/>
            <a:ext cx="4838700" cy="1260583"/>
          </a:xfrm>
          <a:prstGeom prst="rect">
            <a:avLst/>
          </a:prstGeom>
        </p:spPr>
      </p:pic>
      <p:pic>
        <p:nvPicPr>
          <p:cNvPr id="6" name="Kuva 5">
            <a:extLst>
              <a:ext uri="{FF2B5EF4-FFF2-40B4-BE49-F238E27FC236}">
                <a16:creationId xmlns:a16="http://schemas.microsoft.com/office/drawing/2014/main" id="{51E65C51-2C0C-4F68-9A23-7784DDC768AC}"/>
              </a:ext>
            </a:extLst>
          </p:cNvPr>
          <p:cNvPicPr>
            <a:picLocks noChangeAspect="1"/>
          </p:cNvPicPr>
          <p:nvPr/>
        </p:nvPicPr>
        <p:blipFill>
          <a:blip r:embed="rId3"/>
          <a:stretch>
            <a:fillRect/>
          </a:stretch>
        </p:blipFill>
        <p:spPr>
          <a:xfrm>
            <a:off x="1163822" y="2071686"/>
            <a:ext cx="4838700" cy="3629025"/>
          </a:xfrm>
          <a:prstGeom prst="rect">
            <a:avLst/>
          </a:prstGeom>
        </p:spPr>
      </p:pic>
      <p:pic>
        <p:nvPicPr>
          <p:cNvPr id="8" name="Kuva 7">
            <a:extLst>
              <a:ext uri="{FF2B5EF4-FFF2-40B4-BE49-F238E27FC236}">
                <a16:creationId xmlns:a16="http://schemas.microsoft.com/office/drawing/2014/main" id="{E7365C86-05F0-4CF6-9962-23770470DB44}"/>
              </a:ext>
            </a:extLst>
          </p:cNvPr>
          <p:cNvPicPr>
            <a:picLocks noChangeAspect="1"/>
          </p:cNvPicPr>
          <p:nvPr/>
        </p:nvPicPr>
        <p:blipFill>
          <a:blip r:embed="rId4"/>
          <a:stretch>
            <a:fillRect/>
          </a:stretch>
        </p:blipFill>
        <p:spPr>
          <a:xfrm>
            <a:off x="1363071" y="5700711"/>
            <a:ext cx="4354476" cy="349712"/>
          </a:xfrm>
          <a:prstGeom prst="rect">
            <a:avLst/>
          </a:prstGeom>
        </p:spPr>
      </p:pic>
      <p:sp>
        <p:nvSpPr>
          <p:cNvPr id="11" name="Tähti: 5-sakarainen 10">
            <a:extLst>
              <a:ext uri="{FF2B5EF4-FFF2-40B4-BE49-F238E27FC236}">
                <a16:creationId xmlns:a16="http://schemas.microsoft.com/office/drawing/2014/main" id="{96B32C3C-D5A5-442A-A3ED-C20A0E90461D}"/>
              </a:ext>
            </a:extLst>
          </p:cNvPr>
          <p:cNvSpPr/>
          <p:nvPr/>
        </p:nvSpPr>
        <p:spPr>
          <a:xfrm>
            <a:off x="5558059" y="5442908"/>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2765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260052" y="288425"/>
            <a:ext cx="6981398" cy="369332"/>
          </a:xfrm>
          <a:prstGeom prst="rect">
            <a:avLst/>
          </a:prstGeom>
          <a:noFill/>
        </p:spPr>
        <p:txBody>
          <a:bodyPr wrap="none" rtlCol="0">
            <a:spAutoFit/>
          </a:bodyPr>
          <a:lstStyle/>
          <a:p>
            <a:r>
              <a:rPr lang="fi-FI" b="1" dirty="0">
                <a:solidFill>
                  <a:schemeClr val="bg1"/>
                </a:solidFill>
              </a:rPr>
              <a:t>Onko vastaavaa tukea opiskelijalle ollut saatavilla muualta?  </a:t>
            </a:r>
          </a:p>
        </p:txBody>
      </p:sp>
      <p:pic>
        <p:nvPicPr>
          <p:cNvPr id="5" name="Kuva 4">
            <a:extLst>
              <a:ext uri="{FF2B5EF4-FFF2-40B4-BE49-F238E27FC236}">
                <a16:creationId xmlns:a16="http://schemas.microsoft.com/office/drawing/2014/main" id="{7D91550B-8BC9-4D86-AA4B-30DD0098E177}"/>
              </a:ext>
            </a:extLst>
          </p:cNvPr>
          <p:cNvPicPr>
            <a:picLocks noChangeAspect="1"/>
          </p:cNvPicPr>
          <p:nvPr/>
        </p:nvPicPr>
        <p:blipFill>
          <a:blip r:embed="rId2"/>
          <a:stretch>
            <a:fillRect/>
          </a:stretch>
        </p:blipFill>
        <p:spPr>
          <a:xfrm>
            <a:off x="362837" y="1041303"/>
            <a:ext cx="4343400" cy="2140226"/>
          </a:xfrm>
          <a:prstGeom prst="rect">
            <a:avLst/>
          </a:prstGeom>
        </p:spPr>
      </p:pic>
      <p:sp>
        <p:nvSpPr>
          <p:cNvPr id="9" name="Tähti: 5-sakarainen 8">
            <a:extLst>
              <a:ext uri="{FF2B5EF4-FFF2-40B4-BE49-F238E27FC236}">
                <a16:creationId xmlns:a16="http://schemas.microsoft.com/office/drawing/2014/main" id="{DD4330C3-8563-45FB-9942-A17D0B314DAE}"/>
              </a:ext>
            </a:extLst>
          </p:cNvPr>
          <p:cNvSpPr/>
          <p:nvPr/>
        </p:nvSpPr>
        <p:spPr>
          <a:xfrm>
            <a:off x="4308263" y="1197892"/>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10" name="Kuva 9">
            <a:extLst>
              <a:ext uri="{FF2B5EF4-FFF2-40B4-BE49-F238E27FC236}">
                <a16:creationId xmlns:a16="http://schemas.microsoft.com/office/drawing/2014/main" id="{B241101E-05D8-42EC-81CA-A35CC926EFD3}"/>
              </a:ext>
            </a:extLst>
          </p:cNvPr>
          <p:cNvPicPr>
            <a:picLocks noChangeAspect="1"/>
          </p:cNvPicPr>
          <p:nvPr/>
        </p:nvPicPr>
        <p:blipFill>
          <a:blip r:embed="rId3"/>
          <a:stretch>
            <a:fillRect/>
          </a:stretch>
        </p:blipFill>
        <p:spPr>
          <a:xfrm>
            <a:off x="4659443" y="1551026"/>
            <a:ext cx="4343400" cy="924499"/>
          </a:xfrm>
          <a:prstGeom prst="rect">
            <a:avLst/>
          </a:prstGeom>
        </p:spPr>
      </p:pic>
      <p:pic>
        <p:nvPicPr>
          <p:cNvPr id="13" name="Kuva 12">
            <a:extLst>
              <a:ext uri="{FF2B5EF4-FFF2-40B4-BE49-F238E27FC236}">
                <a16:creationId xmlns:a16="http://schemas.microsoft.com/office/drawing/2014/main" id="{A72C3AD0-1DFF-4AC3-8C83-D334BDBD0953}"/>
              </a:ext>
            </a:extLst>
          </p:cNvPr>
          <p:cNvPicPr>
            <a:picLocks noChangeAspect="1"/>
          </p:cNvPicPr>
          <p:nvPr/>
        </p:nvPicPr>
        <p:blipFill>
          <a:blip r:embed="rId4"/>
          <a:stretch>
            <a:fillRect/>
          </a:stretch>
        </p:blipFill>
        <p:spPr>
          <a:xfrm>
            <a:off x="4706237" y="2475526"/>
            <a:ext cx="4249813" cy="574770"/>
          </a:xfrm>
          <a:prstGeom prst="rect">
            <a:avLst/>
          </a:prstGeom>
        </p:spPr>
      </p:pic>
      <p:pic>
        <p:nvPicPr>
          <p:cNvPr id="15" name="Kuva 14">
            <a:extLst>
              <a:ext uri="{FF2B5EF4-FFF2-40B4-BE49-F238E27FC236}">
                <a16:creationId xmlns:a16="http://schemas.microsoft.com/office/drawing/2014/main" id="{A14DE84E-F954-4879-9585-9A7DD776CD75}"/>
              </a:ext>
            </a:extLst>
          </p:cNvPr>
          <p:cNvPicPr>
            <a:picLocks noChangeAspect="1"/>
          </p:cNvPicPr>
          <p:nvPr/>
        </p:nvPicPr>
        <p:blipFill>
          <a:blip r:embed="rId5"/>
          <a:stretch>
            <a:fillRect/>
          </a:stretch>
        </p:blipFill>
        <p:spPr>
          <a:xfrm>
            <a:off x="362837" y="3181528"/>
            <a:ext cx="4343400" cy="2867025"/>
          </a:xfrm>
          <a:prstGeom prst="rect">
            <a:avLst/>
          </a:prstGeom>
        </p:spPr>
      </p:pic>
      <p:sp>
        <p:nvSpPr>
          <p:cNvPr id="16" name="Tekstiruutu 15">
            <a:extLst>
              <a:ext uri="{FF2B5EF4-FFF2-40B4-BE49-F238E27FC236}">
                <a16:creationId xmlns:a16="http://schemas.microsoft.com/office/drawing/2014/main" id="{898DB451-3657-4937-A33A-3DCE1D4A3C0D}"/>
              </a:ext>
            </a:extLst>
          </p:cNvPr>
          <p:cNvSpPr txBox="1"/>
          <p:nvPr/>
        </p:nvSpPr>
        <p:spPr>
          <a:xfrm>
            <a:off x="5023608" y="3666438"/>
            <a:ext cx="3615070" cy="1477328"/>
          </a:xfrm>
          <a:prstGeom prst="rect">
            <a:avLst/>
          </a:prstGeom>
          <a:noFill/>
        </p:spPr>
        <p:txBody>
          <a:bodyPr wrap="square" rtlCol="0">
            <a:spAutoFit/>
          </a:bodyPr>
          <a:lstStyle/>
          <a:p>
            <a:r>
              <a:rPr lang="fi-FI" dirty="0"/>
              <a:t>Nivelvaiheohjaajan työ kiinnostanut paljon muita toimijoita, ja olemme olleet sitä eri seminaareissa esittelemässä useasti </a:t>
            </a:r>
            <a:r>
              <a:rPr lang="fi-FI" dirty="0">
                <a:sym typeface="Wingdings" panose="05000000000000000000" pitchFamily="2" charset="2"/>
              </a:rPr>
              <a:t> </a:t>
            </a:r>
            <a:endParaRPr lang="fi-FI" dirty="0"/>
          </a:p>
        </p:txBody>
      </p:sp>
    </p:spTree>
    <p:extLst>
      <p:ext uri="{BB962C8B-B14F-4D97-AF65-F5344CB8AC3E}">
        <p14:creationId xmlns:p14="http://schemas.microsoft.com/office/powerpoint/2010/main" val="2537436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260052" y="288425"/>
            <a:ext cx="5314275" cy="369332"/>
          </a:xfrm>
          <a:prstGeom prst="rect">
            <a:avLst/>
          </a:prstGeom>
          <a:noFill/>
        </p:spPr>
        <p:txBody>
          <a:bodyPr wrap="none" rtlCol="0">
            <a:spAutoFit/>
          </a:bodyPr>
          <a:lstStyle/>
          <a:p>
            <a:r>
              <a:rPr lang="fi-FI" b="1" dirty="0">
                <a:solidFill>
                  <a:schemeClr val="bg1"/>
                </a:solidFill>
              </a:rPr>
              <a:t>Millaiset opiskelijat ovat hyötyneet palvelusta?</a:t>
            </a:r>
          </a:p>
        </p:txBody>
      </p:sp>
      <p:sp>
        <p:nvSpPr>
          <p:cNvPr id="9" name="Tähti: 5-sakarainen 8">
            <a:extLst>
              <a:ext uri="{FF2B5EF4-FFF2-40B4-BE49-F238E27FC236}">
                <a16:creationId xmlns:a16="http://schemas.microsoft.com/office/drawing/2014/main" id="{DD4330C3-8563-45FB-9942-A17D0B314DAE}"/>
              </a:ext>
            </a:extLst>
          </p:cNvPr>
          <p:cNvSpPr/>
          <p:nvPr/>
        </p:nvSpPr>
        <p:spPr>
          <a:xfrm>
            <a:off x="6689956" y="154015"/>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4" name="Kuva 3">
            <a:extLst>
              <a:ext uri="{FF2B5EF4-FFF2-40B4-BE49-F238E27FC236}">
                <a16:creationId xmlns:a16="http://schemas.microsoft.com/office/drawing/2014/main" id="{4FABDA4D-A1C9-4952-849D-CF6CDA6315E0}"/>
              </a:ext>
            </a:extLst>
          </p:cNvPr>
          <p:cNvPicPr>
            <a:picLocks noChangeAspect="1"/>
          </p:cNvPicPr>
          <p:nvPr/>
        </p:nvPicPr>
        <p:blipFill>
          <a:blip r:embed="rId2"/>
          <a:stretch>
            <a:fillRect/>
          </a:stretch>
        </p:blipFill>
        <p:spPr>
          <a:xfrm>
            <a:off x="65153" y="693002"/>
            <a:ext cx="4754310" cy="5372832"/>
          </a:xfrm>
          <a:prstGeom prst="rect">
            <a:avLst/>
          </a:prstGeom>
        </p:spPr>
      </p:pic>
      <p:pic>
        <p:nvPicPr>
          <p:cNvPr id="7" name="Kuva 6">
            <a:extLst>
              <a:ext uri="{FF2B5EF4-FFF2-40B4-BE49-F238E27FC236}">
                <a16:creationId xmlns:a16="http://schemas.microsoft.com/office/drawing/2014/main" id="{522F9513-3F68-42B5-B932-5ACB21712A92}"/>
              </a:ext>
            </a:extLst>
          </p:cNvPr>
          <p:cNvPicPr>
            <a:picLocks noChangeAspect="1"/>
          </p:cNvPicPr>
          <p:nvPr/>
        </p:nvPicPr>
        <p:blipFill>
          <a:blip r:embed="rId3"/>
          <a:stretch>
            <a:fillRect/>
          </a:stretch>
        </p:blipFill>
        <p:spPr>
          <a:xfrm>
            <a:off x="4830207" y="792166"/>
            <a:ext cx="4248640" cy="2211621"/>
          </a:xfrm>
          <a:prstGeom prst="rect">
            <a:avLst/>
          </a:prstGeom>
        </p:spPr>
      </p:pic>
      <p:pic>
        <p:nvPicPr>
          <p:cNvPr id="14" name="Kuva 13">
            <a:extLst>
              <a:ext uri="{FF2B5EF4-FFF2-40B4-BE49-F238E27FC236}">
                <a16:creationId xmlns:a16="http://schemas.microsoft.com/office/drawing/2014/main" id="{43565A1E-168E-4C78-9BFA-C7F91D5C36B8}"/>
              </a:ext>
            </a:extLst>
          </p:cNvPr>
          <p:cNvPicPr>
            <a:picLocks noChangeAspect="1"/>
          </p:cNvPicPr>
          <p:nvPr/>
        </p:nvPicPr>
        <p:blipFill>
          <a:blip r:embed="rId4"/>
          <a:stretch>
            <a:fillRect/>
          </a:stretch>
        </p:blipFill>
        <p:spPr>
          <a:xfrm>
            <a:off x="4849801" y="3003787"/>
            <a:ext cx="4244369" cy="3527130"/>
          </a:xfrm>
          <a:prstGeom prst="rect">
            <a:avLst/>
          </a:prstGeom>
        </p:spPr>
      </p:pic>
      <p:pic>
        <p:nvPicPr>
          <p:cNvPr id="17" name="Kuva 16">
            <a:extLst>
              <a:ext uri="{FF2B5EF4-FFF2-40B4-BE49-F238E27FC236}">
                <a16:creationId xmlns:a16="http://schemas.microsoft.com/office/drawing/2014/main" id="{897B6B3F-D521-4534-90A6-850E3F38C524}"/>
              </a:ext>
            </a:extLst>
          </p:cNvPr>
          <p:cNvPicPr>
            <a:picLocks noChangeAspect="1"/>
          </p:cNvPicPr>
          <p:nvPr/>
        </p:nvPicPr>
        <p:blipFill>
          <a:blip r:embed="rId5"/>
          <a:stretch>
            <a:fillRect/>
          </a:stretch>
        </p:blipFill>
        <p:spPr>
          <a:xfrm>
            <a:off x="298575" y="6053856"/>
            <a:ext cx="4267200" cy="781050"/>
          </a:xfrm>
          <a:prstGeom prst="rect">
            <a:avLst/>
          </a:prstGeom>
        </p:spPr>
      </p:pic>
      <p:sp>
        <p:nvSpPr>
          <p:cNvPr id="18" name="Tähti: 5-sakarainen 17">
            <a:extLst>
              <a:ext uri="{FF2B5EF4-FFF2-40B4-BE49-F238E27FC236}">
                <a16:creationId xmlns:a16="http://schemas.microsoft.com/office/drawing/2014/main" id="{B6E3C2EF-E686-4496-B20E-2F911F56F517}"/>
              </a:ext>
            </a:extLst>
          </p:cNvPr>
          <p:cNvSpPr/>
          <p:nvPr/>
        </p:nvSpPr>
        <p:spPr>
          <a:xfrm>
            <a:off x="4334405" y="3751711"/>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19" name="Tähti: 5-sakarainen 18">
            <a:extLst>
              <a:ext uri="{FF2B5EF4-FFF2-40B4-BE49-F238E27FC236}">
                <a16:creationId xmlns:a16="http://schemas.microsoft.com/office/drawing/2014/main" id="{E48861B6-B5C4-43D1-A0E0-4A1D4632FBE0}"/>
              </a:ext>
            </a:extLst>
          </p:cNvPr>
          <p:cNvSpPr/>
          <p:nvPr/>
        </p:nvSpPr>
        <p:spPr>
          <a:xfrm>
            <a:off x="4454277" y="4762206"/>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0" name="Tähti: 5-sakarainen 19">
            <a:extLst>
              <a:ext uri="{FF2B5EF4-FFF2-40B4-BE49-F238E27FC236}">
                <a16:creationId xmlns:a16="http://schemas.microsoft.com/office/drawing/2014/main" id="{2FA8F8AE-A9BF-4FA2-AE17-757414773E6E}"/>
              </a:ext>
            </a:extLst>
          </p:cNvPr>
          <p:cNvSpPr/>
          <p:nvPr/>
        </p:nvSpPr>
        <p:spPr>
          <a:xfrm>
            <a:off x="8705115" y="1458622"/>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1" name="Tähti: 5-sakarainen 20">
            <a:extLst>
              <a:ext uri="{FF2B5EF4-FFF2-40B4-BE49-F238E27FC236}">
                <a16:creationId xmlns:a16="http://schemas.microsoft.com/office/drawing/2014/main" id="{BDF7DC24-423F-4A95-8F0D-D467C147B058}"/>
              </a:ext>
            </a:extLst>
          </p:cNvPr>
          <p:cNvSpPr/>
          <p:nvPr/>
        </p:nvSpPr>
        <p:spPr>
          <a:xfrm>
            <a:off x="8705114" y="2742498"/>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2" name="Tähti: 5-sakarainen 21">
            <a:extLst>
              <a:ext uri="{FF2B5EF4-FFF2-40B4-BE49-F238E27FC236}">
                <a16:creationId xmlns:a16="http://schemas.microsoft.com/office/drawing/2014/main" id="{2223C859-2612-498C-BD83-AF339C5FEE6B}"/>
              </a:ext>
            </a:extLst>
          </p:cNvPr>
          <p:cNvSpPr/>
          <p:nvPr/>
        </p:nvSpPr>
        <p:spPr>
          <a:xfrm>
            <a:off x="8751125" y="4375646"/>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714325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260052" y="288425"/>
            <a:ext cx="5476692" cy="369332"/>
          </a:xfrm>
          <a:prstGeom prst="rect">
            <a:avLst/>
          </a:prstGeom>
          <a:noFill/>
        </p:spPr>
        <p:txBody>
          <a:bodyPr wrap="none" rtlCol="0">
            <a:spAutoFit/>
          </a:bodyPr>
          <a:lstStyle/>
          <a:p>
            <a:r>
              <a:rPr lang="fi-FI" b="1" dirty="0">
                <a:solidFill>
                  <a:schemeClr val="bg1"/>
                </a:solidFill>
              </a:rPr>
              <a:t>Tarvitaanko Nivelvaiheohjaajan työtä jatkossa?  </a:t>
            </a:r>
          </a:p>
        </p:txBody>
      </p:sp>
      <p:sp>
        <p:nvSpPr>
          <p:cNvPr id="9" name="Tähti: 5-sakarainen 8">
            <a:extLst>
              <a:ext uri="{FF2B5EF4-FFF2-40B4-BE49-F238E27FC236}">
                <a16:creationId xmlns:a16="http://schemas.microsoft.com/office/drawing/2014/main" id="{DD4330C3-8563-45FB-9942-A17D0B314DAE}"/>
              </a:ext>
            </a:extLst>
          </p:cNvPr>
          <p:cNvSpPr/>
          <p:nvPr/>
        </p:nvSpPr>
        <p:spPr>
          <a:xfrm>
            <a:off x="4308263" y="1197892"/>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4" name="Kuva 3">
            <a:extLst>
              <a:ext uri="{FF2B5EF4-FFF2-40B4-BE49-F238E27FC236}">
                <a16:creationId xmlns:a16="http://schemas.microsoft.com/office/drawing/2014/main" id="{D930F99C-A60C-4125-870D-CCCC90661CF0}"/>
              </a:ext>
            </a:extLst>
          </p:cNvPr>
          <p:cNvPicPr>
            <a:picLocks noChangeAspect="1"/>
          </p:cNvPicPr>
          <p:nvPr/>
        </p:nvPicPr>
        <p:blipFill>
          <a:blip r:embed="rId2"/>
          <a:stretch>
            <a:fillRect/>
          </a:stretch>
        </p:blipFill>
        <p:spPr>
          <a:xfrm>
            <a:off x="34116" y="803862"/>
            <a:ext cx="4468315" cy="452371"/>
          </a:xfrm>
          <a:prstGeom prst="rect">
            <a:avLst/>
          </a:prstGeom>
        </p:spPr>
      </p:pic>
      <p:pic>
        <p:nvPicPr>
          <p:cNvPr id="7" name="Kuva 6">
            <a:extLst>
              <a:ext uri="{FF2B5EF4-FFF2-40B4-BE49-F238E27FC236}">
                <a16:creationId xmlns:a16="http://schemas.microsoft.com/office/drawing/2014/main" id="{61EA290E-6942-4470-9F51-EC927411960C}"/>
              </a:ext>
            </a:extLst>
          </p:cNvPr>
          <p:cNvPicPr>
            <a:picLocks noChangeAspect="1"/>
          </p:cNvPicPr>
          <p:nvPr/>
        </p:nvPicPr>
        <p:blipFill>
          <a:blip r:embed="rId3"/>
          <a:stretch>
            <a:fillRect/>
          </a:stretch>
        </p:blipFill>
        <p:spPr>
          <a:xfrm>
            <a:off x="-12999" y="1256233"/>
            <a:ext cx="4515430" cy="2986723"/>
          </a:xfrm>
          <a:prstGeom prst="rect">
            <a:avLst/>
          </a:prstGeom>
        </p:spPr>
      </p:pic>
      <p:pic>
        <p:nvPicPr>
          <p:cNvPr id="11" name="Kuva 10">
            <a:extLst>
              <a:ext uri="{FF2B5EF4-FFF2-40B4-BE49-F238E27FC236}">
                <a16:creationId xmlns:a16="http://schemas.microsoft.com/office/drawing/2014/main" id="{80582D68-5389-45B9-ABA0-C58E582EA90A}"/>
              </a:ext>
            </a:extLst>
          </p:cNvPr>
          <p:cNvPicPr>
            <a:picLocks noChangeAspect="1"/>
          </p:cNvPicPr>
          <p:nvPr/>
        </p:nvPicPr>
        <p:blipFill>
          <a:blip r:embed="rId4"/>
          <a:stretch>
            <a:fillRect/>
          </a:stretch>
        </p:blipFill>
        <p:spPr>
          <a:xfrm>
            <a:off x="4502431" y="2356849"/>
            <a:ext cx="4515430" cy="1446691"/>
          </a:xfrm>
          <a:prstGeom prst="rect">
            <a:avLst/>
          </a:prstGeom>
        </p:spPr>
      </p:pic>
      <p:pic>
        <p:nvPicPr>
          <p:cNvPr id="14" name="Kuva 13">
            <a:extLst>
              <a:ext uri="{FF2B5EF4-FFF2-40B4-BE49-F238E27FC236}">
                <a16:creationId xmlns:a16="http://schemas.microsoft.com/office/drawing/2014/main" id="{C43ADFDB-C184-4173-8D51-0D6FBD23D4D8}"/>
              </a:ext>
            </a:extLst>
          </p:cNvPr>
          <p:cNvPicPr>
            <a:picLocks noChangeAspect="1"/>
          </p:cNvPicPr>
          <p:nvPr/>
        </p:nvPicPr>
        <p:blipFill>
          <a:blip r:embed="rId5"/>
          <a:stretch>
            <a:fillRect/>
          </a:stretch>
        </p:blipFill>
        <p:spPr>
          <a:xfrm>
            <a:off x="4522823" y="4487059"/>
            <a:ext cx="4618983" cy="887211"/>
          </a:xfrm>
          <a:prstGeom prst="rect">
            <a:avLst/>
          </a:prstGeom>
        </p:spPr>
      </p:pic>
      <p:pic>
        <p:nvPicPr>
          <p:cNvPr id="17" name="Kuva 16">
            <a:extLst>
              <a:ext uri="{FF2B5EF4-FFF2-40B4-BE49-F238E27FC236}">
                <a16:creationId xmlns:a16="http://schemas.microsoft.com/office/drawing/2014/main" id="{4B140E01-2E69-4D96-B5BC-941CA32CC647}"/>
              </a:ext>
            </a:extLst>
          </p:cNvPr>
          <p:cNvPicPr>
            <a:picLocks noChangeAspect="1"/>
          </p:cNvPicPr>
          <p:nvPr/>
        </p:nvPicPr>
        <p:blipFill>
          <a:blip r:embed="rId6"/>
          <a:stretch>
            <a:fillRect/>
          </a:stretch>
        </p:blipFill>
        <p:spPr>
          <a:xfrm>
            <a:off x="4522823" y="3800461"/>
            <a:ext cx="4643241" cy="643618"/>
          </a:xfrm>
          <a:prstGeom prst="rect">
            <a:avLst/>
          </a:prstGeom>
        </p:spPr>
      </p:pic>
      <p:pic>
        <p:nvPicPr>
          <p:cNvPr id="19" name="Kuva 18">
            <a:extLst>
              <a:ext uri="{FF2B5EF4-FFF2-40B4-BE49-F238E27FC236}">
                <a16:creationId xmlns:a16="http://schemas.microsoft.com/office/drawing/2014/main" id="{DB359ED4-0E3D-4D20-B950-8FF8F439F8B6}"/>
              </a:ext>
            </a:extLst>
          </p:cNvPr>
          <p:cNvPicPr>
            <a:picLocks noChangeAspect="1"/>
          </p:cNvPicPr>
          <p:nvPr/>
        </p:nvPicPr>
        <p:blipFill>
          <a:blip r:embed="rId7"/>
          <a:stretch>
            <a:fillRect/>
          </a:stretch>
        </p:blipFill>
        <p:spPr>
          <a:xfrm>
            <a:off x="4502431" y="815703"/>
            <a:ext cx="4663633" cy="930846"/>
          </a:xfrm>
          <a:prstGeom prst="rect">
            <a:avLst/>
          </a:prstGeom>
        </p:spPr>
      </p:pic>
      <p:pic>
        <p:nvPicPr>
          <p:cNvPr id="21" name="Kuva 20">
            <a:extLst>
              <a:ext uri="{FF2B5EF4-FFF2-40B4-BE49-F238E27FC236}">
                <a16:creationId xmlns:a16="http://schemas.microsoft.com/office/drawing/2014/main" id="{9BADB6CD-6F98-4414-974E-98F182A7A823}"/>
              </a:ext>
            </a:extLst>
          </p:cNvPr>
          <p:cNvPicPr>
            <a:picLocks noChangeAspect="1"/>
          </p:cNvPicPr>
          <p:nvPr/>
        </p:nvPicPr>
        <p:blipFill>
          <a:blip r:embed="rId8"/>
          <a:stretch>
            <a:fillRect/>
          </a:stretch>
        </p:blipFill>
        <p:spPr>
          <a:xfrm>
            <a:off x="4502432" y="1779456"/>
            <a:ext cx="4607452" cy="608874"/>
          </a:xfrm>
          <a:prstGeom prst="rect">
            <a:avLst/>
          </a:prstGeom>
        </p:spPr>
      </p:pic>
      <p:pic>
        <p:nvPicPr>
          <p:cNvPr id="23" name="Kuva 22">
            <a:extLst>
              <a:ext uri="{FF2B5EF4-FFF2-40B4-BE49-F238E27FC236}">
                <a16:creationId xmlns:a16="http://schemas.microsoft.com/office/drawing/2014/main" id="{CFB1D475-5CA5-4F0E-B1C2-F7E04152645B}"/>
              </a:ext>
            </a:extLst>
          </p:cNvPr>
          <p:cNvPicPr>
            <a:picLocks noChangeAspect="1"/>
          </p:cNvPicPr>
          <p:nvPr/>
        </p:nvPicPr>
        <p:blipFill>
          <a:blip r:embed="rId9"/>
          <a:stretch>
            <a:fillRect/>
          </a:stretch>
        </p:blipFill>
        <p:spPr>
          <a:xfrm>
            <a:off x="41645" y="4918800"/>
            <a:ext cx="4481178" cy="1216186"/>
          </a:xfrm>
          <a:prstGeom prst="rect">
            <a:avLst/>
          </a:prstGeom>
        </p:spPr>
      </p:pic>
      <p:pic>
        <p:nvPicPr>
          <p:cNvPr id="25" name="Kuva 24">
            <a:extLst>
              <a:ext uri="{FF2B5EF4-FFF2-40B4-BE49-F238E27FC236}">
                <a16:creationId xmlns:a16="http://schemas.microsoft.com/office/drawing/2014/main" id="{6371A2FA-8704-4844-A0FE-CEE717A9B440}"/>
              </a:ext>
            </a:extLst>
          </p:cNvPr>
          <p:cNvPicPr>
            <a:picLocks noChangeAspect="1"/>
          </p:cNvPicPr>
          <p:nvPr/>
        </p:nvPicPr>
        <p:blipFill>
          <a:blip r:embed="rId10"/>
          <a:stretch>
            <a:fillRect/>
          </a:stretch>
        </p:blipFill>
        <p:spPr>
          <a:xfrm>
            <a:off x="-12999" y="4236519"/>
            <a:ext cx="4515430" cy="660574"/>
          </a:xfrm>
          <a:prstGeom prst="rect">
            <a:avLst/>
          </a:prstGeom>
        </p:spPr>
      </p:pic>
      <p:sp>
        <p:nvSpPr>
          <p:cNvPr id="26" name="Tähti: 5-sakarainen 25">
            <a:extLst>
              <a:ext uri="{FF2B5EF4-FFF2-40B4-BE49-F238E27FC236}">
                <a16:creationId xmlns:a16="http://schemas.microsoft.com/office/drawing/2014/main" id="{81972722-75CA-4E29-9448-41CA62E21C7B}"/>
              </a:ext>
            </a:extLst>
          </p:cNvPr>
          <p:cNvSpPr/>
          <p:nvPr/>
        </p:nvSpPr>
        <p:spPr>
          <a:xfrm>
            <a:off x="4196829" y="828209"/>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7" name="Tähti: 5-sakarainen 26">
            <a:extLst>
              <a:ext uri="{FF2B5EF4-FFF2-40B4-BE49-F238E27FC236}">
                <a16:creationId xmlns:a16="http://schemas.microsoft.com/office/drawing/2014/main" id="{BCFC73B8-FDA5-4672-A3E4-9E82259F2111}"/>
              </a:ext>
            </a:extLst>
          </p:cNvPr>
          <p:cNvSpPr/>
          <p:nvPr/>
        </p:nvSpPr>
        <p:spPr>
          <a:xfrm>
            <a:off x="8621109" y="2915036"/>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8" name="Tähti: 5-sakarainen 27">
            <a:extLst>
              <a:ext uri="{FF2B5EF4-FFF2-40B4-BE49-F238E27FC236}">
                <a16:creationId xmlns:a16="http://schemas.microsoft.com/office/drawing/2014/main" id="{B85A69B2-C027-4F47-A31B-698ABBCA070C}"/>
              </a:ext>
            </a:extLst>
          </p:cNvPr>
          <p:cNvSpPr/>
          <p:nvPr/>
        </p:nvSpPr>
        <p:spPr>
          <a:xfrm>
            <a:off x="8605678" y="4902142"/>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199508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390417" y="390418"/>
            <a:ext cx="8527551" cy="5116530"/>
          </a:xfrm>
        </p:spPr>
        <p:txBody>
          <a:bodyPr/>
          <a:lstStyle/>
          <a:p>
            <a:pPr algn="l"/>
            <a:r>
              <a:rPr lang="fi-FI" sz="2000" b="1" u="sng" dirty="0">
                <a:solidFill>
                  <a:schemeClr val="bg1"/>
                </a:solidFill>
              </a:rPr>
              <a:t>Tuotettu hankkeessa </a:t>
            </a:r>
            <a:br>
              <a:rPr lang="fi-FI" sz="2000" b="1" dirty="0">
                <a:solidFill>
                  <a:schemeClr val="bg1"/>
                </a:solidFill>
              </a:rPr>
            </a:br>
            <a:br>
              <a:rPr lang="fi-FI" sz="2000" b="1" dirty="0">
                <a:solidFill>
                  <a:schemeClr val="bg1"/>
                </a:solidFill>
              </a:rPr>
            </a:br>
            <a:r>
              <a:rPr lang="fi-FI" sz="2000" b="1" dirty="0">
                <a:solidFill>
                  <a:schemeClr val="bg1"/>
                </a:solidFill>
                <a:hlinkClick r:id="rId2"/>
              </a:rPr>
              <a:t>https://www.kpedu.fi/docs/default-source/projektisivustot/tukipolku/kpedu-hakeutuminen-ja-palvelut-2020-(002)-koonti-tukipolku-hanke.pptx?sfvrsn=6029ec4d_0</a:t>
            </a:r>
            <a:br>
              <a:rPr lang="fi-FI" sz="2000" b="1" dirty="0">
                <a:solidFill>
                  <a:schemeClr val="bg1"/>
                </a:solidFill>
              </a:rPr>
            </a:br>
            <a:br>
              <a:rPr lang="fi-FI" sz="2000" b="1" dirty="0">
                <a:solidFill>
                  <a:schemeClr val="bg1"/>
                </a:solidFill>
              </a:rPr>
            </a:br>
            <a:r>
              <a:rPr lang="fi-FI" sz="2000" b="1" u="sng" dirty="0">
                <a:solidFill>
                  <a:schemeClr val="bg1"/>
                </a:solidFill>
              </a:rPr>
              <a:t>Kehitteillä</a:t>
            </a:r>
            <a:br>
              <a:rPr lang="fi-FI" sz="2000" b="1" dirty="0">
                <a:solidFill>
                  <a:schemeClr val="bg1"/>
                </a:solidFill>
              </a:rPr>
            </a:br>
            <a:br>
              <a:rPr lang="fi-FI" sz="2000" b="1" dirty="0">
                <a:solidFill>
                  <a:schemeClr val="bg1"/>
                </a:solidFill>
              </a:rPr>
            </a:br>
            <a:r>
              <a:rPr lang="fi-FI" sz="2000" b="1" dirty="0">
                <a:solidFill>
                  <a:schemeClr val="bg1"/>
                </a:solidFill>
              </a:rPr>
              <a:t>Koulunkäynnin aloitukseen selkokielinen esittely, jonka kautta opettaja voi luokassa käydä koulunaloitusta läpi. Kuvia tiloista ja tietoa ensimmäisistä päivistä. Esittelyä voi käyttää myös jo peruskoulussa, jolloin helpottaa koulun aloitusta, kun tietää mitä ensimmäisellä viikolla tapahtuu </a:t>
            </a:r>
            <a:r>
              <a:rPr lang="fi-FI" sz="2000" b="1" dirty="0">
                <a:solidFill>
                  <a:schemeClr val="bg1"/>
                </a:solidFill>
                <a:sym typeface="Wingdings" panose="05000000000000000000" pitchFamily="2" charset="2"/>
              </a:rPr>
              <a:t> </a:t>
            </a:r>
            <a:br>
              <a:rPr lang="fi-FI" sz="2000" b="1" dirty="0">
                <a:solidFill>
                  <a:schemeClr val="bg1"/>
                </a:solidFill>
              </a:rPr>
            </a:br>
            <a:br>
              <a:rPr lang="fi-FI" sz="2000" b="1" dirty="0">
                <a:solidFill>
                  <a:schemeClr val="bg1"/>
                </a:solidFill>
              </a:rPr>
            </a:br>
            <a:endParaRPr lang="fi-FI" sz="2000" b="1" dirty="0">
              <a:solidFill>
                <a:schemeClr val="bg1"/>
              </a:solidFill>
            </a:endParaRPr>
          </a:p>
        </p:txBody>
      </p:sp>
    </p:spTree>
    <p:extLst>
      <p:ext uri="{BB962C8B-B14F-4D97-AF65-F5344CB8AC3E}">
        <p14:creationId xmlns:p14="http://schemas.microsoft.com/office/powerpoint/2010/main" val="15964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8CA96F-557A-4312-A41F-56801CB6B6B4}"/>
              </a:ext>
            </a:extLst>
          </p:cNvPr>
          <p:cNvSpPr>
            <a:spLocks noGrp="1"/>
          </p:cNvSpPr>
          <p:nvPr>
            <p:ph type="title"/>
          </p:nvPr>
        </p:nvSpPr>
        <p:spPr/>
        <p:txBody>
          <a:bodyPr/>
          <a:lstStyle/>
          <a:p>
            <a:r>
              <a:rPr lang="fi-FI" dirty="0"/>
              <a:t>			Elämänhallinta</a:t>
            </a:r>
          </a:p>
        </p:txBody>
      </p:sp>
      <p:pic>
        <p:nvPicPr>
          <p:cNvPr id="9" name="Sisällön paikkamerkki 8" descr="Kuva, joka sisältää kohteen puu, ulko&#10;&#10;Kuvaus luotu automaattisesti">
            <a:extLst>
              <a:ext uri="{FF2B5EF4-FFF2-40B4-BE49-F238E27FC236}">
                <a16:creationId xmlns:a16="http://schemas.microsoft.com/office/drawing/2014/main" id="{21FB53F3-28DF-4F98-AAFF-F79E6C08EFD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2413" y="2146697"/>
            <a:ext cx="4498975" cy="3374231"/>
          </a:xfrm>
        </p:spPr>
      </p:pic>
      <p:sp>
        <p:nvSpPr>
          <p:cNvPr id="4" name="Sisällön paikkamerkki 3">
            <a:extLst>
              <a:ext uri="{FF2B5EF4-FFF2-40B4-BE49-F238E27FC236}">
                <a16:creationId xmlns:a16="http://schemas.microsoft.com/office/drawing/2014/main" id="{247E9001-3B35-4FC1-8C18-26A5C9F39202}"/>
              </a:ext>
            </a:extLst>
          </p:cNvPr>
          <p:cNvSpPr>
            <a:spLocks noGrp="1"/>
          </p:cNvSpPr>
          <p:nvPr>
            <p:ph sz="half" idx="2"/>
          </p:nvPr>
        </p:nvSpPr>
        <p:spPr/>
        <p:txBody>
          <a:bodyPr/>
          <a:lstStyle/>
          <a:p>
            <a:r>
              <a:rPr lang="fi-FI" dirty="0"/>
              <a:t>Arjen rytmi</a:t>
            </a:r>
          </a:p>
          <a:p>
            <a:r>
              <a:rPr lang="fi-FI" dirty="0"/>
              <a:t>Uni</a:t>
            </a:r>
          </a:p>
          <a:p>
            <a:r>
              <a:rPr lang="fi-FI" dirty="0"/>
              <a:t>Ravinto</a:t>
            </a:r>
          </a:p>
          <a:p>
            <a:r>
              <a:rPr lang="fi-FI" dirty="0"/>
              <a:t>Ihmissuhteet</a:t>
            </a:r>
          </a:p>
          <a:p>
            <a:r>
              <a:rPr lang="fi-FI" dirty="0"/>
              <a:t>Liikkuminen</a:t>
            </a:r>
          </a:p>
          <a:p>
            <a:r>
              <a:rPr lang="fi-FI" dirty="0"/>
              <a:t>Vapaa-aika</a:t>
            </a:r>
          </a:p>
          <a:p>
            <a:r>
              <a:rPr lang="fi-FI" dirty="0"/>
              <a:t>Luovuus</a:t>
            </a:r>
          </a:p>
        </p:txBody>
      </p:sp>
      <p:sp>
        <p:nvSpPr>
          <p:cNvPr id="5" name="Dian numeron paikkamerkki 4">
            <a:extLst>
              <a:ext uri="{FF2B5EF4-FFF2-40B4-BE49-F238E27FC236}">
                <a16:creationId xmlns:a16="http://schemas.microsoft.com/office/drawing/2014/main" id="{2731D18B-CAFD-4EA4-9F4E-9C7B76972CE2}"/>
              </a:ext>
            </a:extLst>
          </p:cNvPr>
          <p:cNvSpPr>
            <a:spLocks noGrp="1"/>
          </p:cNvSpPr>
          <p:nvPr>
            <p:ph type="sldNum" sz="quarter" idx="12"/>
          </p:nvPr>
        </p:nvSpPr>
        <p:spPr/>
        <p:txBody>
          <a:bodyPr/>
          <a:lstStyle/>
          <a:p>
            <a:fld id="{2A4837A0-F8B5-40DF-B7A3-2778985E9851}" type="slidenum">
              <a:rPr lang="fi-FI" smtClean="0"/>
              <a:pPr/>
              <a:t>5</a:t>
            </a:fld>
            <a:endParaRPr lang="fi-FI" dirty="0"/>
          </a:p>
        </p:txBody>
      </p:sp>
      <p:sp>
        <p:nvSpPr>
          <p:cNvPr id="6" name="Alatunnisteen paikkamerkki 5">
            <a:extLst>
              <a:ext uri="{FF2B5EF4-FFF2-40B4-BE49-F238E27FC236}">
                <a16:creationId xmlns:a16="http://schemas.microsoft.com/office/drawing/2014/main" id="{599E0862-E99B-4637-9170-382C6A581683}"/>
              </a:ext>
            </a:extLst>
          </p:cNvPr>
          <p:cNvSpPr>
            <a:spLocks noGrp="1"/>
          </p:cNvSpPr>
          <p:nvPr>
            <p:ph type="ftr" sz="quarter" idx="11"/>
          </p:nvPr>
        </p:nvSpPr>
        <p:spPr/>
        <p:txBody>
          <a:bodyPr/>
          <a:lstStyle/>
          <a:p>
            <a:r>
              <a:rPr lang="fi-FI" dirty="0"/>
              <a:t>Salla Taskila</a:t>
            </a:r>
          </a:p>
        </p:txBody>
      </p:sp>
      <p:sp>
        <p:nvSpPr>
          <p:cNvPr id="7" name="Päivämäärän paikkamerkki 6">
            <a:extLst>
              <a:ext uri="{FF2B5EF4-FFF2-40B4-BE49-F238E27FC236}">
                <a16:creationId xmlns:a16="http://schemas.microsoft.com/office/drawing/2014/main" id="{E76F456B-8D14-4897-B258-CB2F8CABE0E2}"/>
              </a:ext>
            </a:extLst>
          </p:cNvPr>
          <p:cNvSpPr>
            <a:spLocks noGrp="1"/>
          </p:cNvSpPr>
          <p:nvPr>
            <p:ph type="dt" sz="half" idx="10"/>
          </p:nvPr>
        </p:nvSpPr>
        <p:spPr/>
        <p:txBody>
          <a:bodyPr/>
          <a:lstStyle/>
          <a:p>
            <a:fld id="{D00111C6-550F-476F-A8E9-87059F984CC5}" type="datetime1">
              <a:rPr lang="fi-FI" smtClean="0"/>
              <a:pPr/>
              <a:t>23.5.2022</a:t>
            </a:fld>
            <a:endParaRPr lang="fi-FI" dirty="0"/>
          </a:p>
        </p:txBody>
      </p:sp>
    </p:spTree>
    <p:extLst>
      <p:ext uri="{BB962C8B-B14F-4D97-AF65-F5344CB8AC3E}">
        <p14:creationId xmlns:p14="http://schemas.microsoft.com/office/powerpoint/2010/main" val="3283560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4679908" y="427245"/>
            <a:ext cx="4238061" cy="2741257"/>
          </a:xfrm>
        </p:spPr>
        <p:txBody>
          <a:bodyPr/>
          <a:lstStyle/>
          <a:p>
            <a:pPr marL="0" indent="0"/>
            <a:br>
              <a:rPr lang="fi-FI" dirty="0"/>
            </a:br>
            <a:br>
              <a:rPr lang="fi-FI" dirty="0"/>
            </a:br>
            <a:br>
              <a:rPr lang="fi-FI" dirty="0"/>
            </a:br>
            <a:r>
              <a:rPr lang="fi-FI" sz="3200" dirty="0">
                <a:latin typeface="Georgia" panose="02040502050405020303" pitchFamily="18" charset="0"/>
              </a:rPr>
              <a:t>Kiitos! </a:t>
            </a:r>
            <a:r>
              <a:rPr lang="fi-FI" sz="3200" dirty="0">
                <a:latin typeface="Georgia" panose="02040502050405020303" pitchFamily="18" charset="0"/>
                <a:sym typeface="Wingdings" panose="05000000000000000000" pitchFamily="2" charset="2"/>
              </a:rPr>
              <a:t> </a:t>
            </a:r>
            <a:br>
              <a:rPr lang="fi-FI" sz="2800" dirty="0"/>
            </a:br>
            <a:endParaRPr lang="fi-FI" dirty="0">
              <a:solidFill>
                <a:schemeClr val="bg1"/>
              </a:solidFill>
            </a:endParaRPr>
          </a:p>
        </p:txBody>
      </p:sp>
      <p:sp>
        <p:nvSpPr>
          <p:cNvPr id="3" name="Alaotsikko 2">
            <a:extLst>
              <a:ext uri="{FF2B5EF4-FFF2-40B4-BE49-F238E27FC236}">
                <a16:creationId xmlns:a16="http://schemas.microsoft.com/office/drawing/2014/main" id="{4B14482D-C618-4E26-9CB6-6D60E7A4FA3F}"/>
              </a:ext>
            </a:extLst>
          </p:cNvPr>
          <p:cNvSpPr>
            <a:spLocks noGrp="1"/>
          </p:cNvSpPr>
          <p:nvPr>
            <p:ph type="subTitle" idx="1"/>
          </p:nvPr>
        </p:nvSpPr>
        <p:spPr>
          <a:xfrm>
            <a:off x="599753" y="1407652"/>
            <a:ext cx="8318216" cy="1888442"/>
          </a:xfrm>
        </p:spPr>
        <p:txBody>
          <a:bodyPr/>
          <a:lstStyle/>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marL="285750" indent="-285750" algn="l">
              <a:buFontTx/>
              <a:buChar char="-"/>
            </a:pPr>
            <a:endParaRPr lang="fi-FI" sz="1800" b="0" dirty="0">
              <a:solidFill>
                <a:schemeClr val="bg1"/>
              </a:solidFill>
            </a:endParaRPr>
          </a:p>
        </p:txBody>
      </p:sp>
      <p:pic>
        <p:nvPicPr>
          <p:cNvPr id="4" name="Kuva 3" descr="Kuva, joka sisältää kohteen ulko, oranssi&#10;&#10;Kuvaus luotu automaattisesti">
            <a:extLst>
              <a:ext uri="{FF2B5EF4-FFF2-40B4-BE49-F238E27FC236}">
                <a16:creationId xmlns:a16="http://schemas.microsoft.com/office/drawing/2014/main" id="{6B5AD320-586F-4453-BA99-1CA61839F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096" y="1690485"/>
            <a:ext cx="5002280" cy="3751712"/>
          </a:xfrm>
          <a:prstGeom prst="rect">
            <a:avLst/>
          </a:prstGeom>
        </p:spPr>
      </p:pic>
    </p:spTree>
    <p:extLst>
      <p:ext uri="{BB962C8B-B14F-4D97-AF65-F5344CB8AC3E}">
        <p14:creationId xmlns:p14="http://schemas.microsoft.com/office/powerpoint/2010/main" val="2733181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a:xfrm>
            <a:off x="407624" y="2321697"/>
            <a:ext cx="8292947" cy="790645"/>
          </a:xfrm>
        </p:spPr>
        <p:txBody>
          <a:bodyPr/>
          <a:lstStyle/>
          <a:p>
            <a:br>
              <a:rPr lang="fi-FI" sz="3600" dirty="0">
                <a:solidFill>
                  <a:schemeClr val="bg1"/>
                </a:solidFill>
              </a:rPr>
            </a:br>
            <a:br>
              <a:rPr lang="fi-FI" sz="3600" dirty="0">
                <a:solidFill>
                  <a:schemeClr val="bg1"/>
                </a:solidFill>
              </a:rPr>
            </a:br>
            <a:br>
              <a:rPr lang="fi-FI" sz="3600" dirty="0">
                <a:solidFill>
                  <a:schemeClr val="bg1"/>
                </a:solidFill>
              </a:rPr>
            </a:br>
            <a:br>
              <a:rPr lang="fi-FI" sz="3600" dirty="0">
                <a:solidFill>
                  <a:schemeClr val="bg1"/>
                </a:solidFill>
              </a:rPr>
            </a:br>
            <a:r>
              <a:rPr lang="fi-FI" sz="3600" dirty="0">
                <a:solidFill>
                  <a:schemeClr val="bg1"/>
                </a:solidFill>
              </a:rPr>
              <a:t>Polunavaaja &amp; OMA-ilmoitus</a:t>
            </a:r>
            <a:br>
              <a:rPr lang="fi-FI" sz="3600" dirty="0">
                <a:solidFill>
                  <a:schemeClr val="bg1"/>
                </a:solidFill>
              </a:rPr>
            </a:br>
            <a:r>
              <a:rPr lang="fi-FI" sz="3200" dirty="0">
                <a:solidFill>
                  <a:schemeClr val="bg1"/>
                </a:solidFill>
              </a:rPr>
              <a:t>Jatkuva haku</a:t>
            </a:r>
          </a:p>
        </p:txBody>
      </p:sp>
      <p:sp>
        <p:nvSpPr>
          <p:cNvPr id="8" name="Alaotsikko 7"/>
          <p:cNvSpPr>
            <a:spLocks noGrp="1"/>
          </p:cNvSpPr>
          <p:nvPr>
            <p:ph type="subTitle" idx="1"/>
          </p:nvPr>
        </p:nvSpPr>
        <p:spPr>
          <a:xfrm>
            <a:off x="1332000" y="3429000"/>
            <a:ext cx="6480000" cy="900000"/>
          </a:xfrm>
        </p:spPr>
        <p:txBody>
          <a:bodyPr/>
          <a:lstStyle/>
          <a:p>
            <a:r>
              <a:rPr lang="fi-FI" dirty="0">
                <a:solidFill>
                  <a:schemeClr val="bg1"/>
                </a:solidFill>
              </a:rPr>
              <a:t>Tukipolku hanke</a:t>
            </a:r>
          </a:p>
        </p:txBody>
      </p:sp>
      <p:sp>
        <p:nvSpPr>
          <p:cNvPr id="4" name="Päivämäärän paikkamerkki 3"/>
          <p:cNvSpPr>
            <a:spLocks noGrp="1"/>
          </p:cNvSpPr>
          <p:nvPr>
            <p:ph type="dt" sz="half" idx="10"/>
          </p:nvPr>
        </p:nvSpPr>
        <p:spPr/>
        <p:txBody>
          <a:bodyPr/>
          <a:lstStyle/>
          <a:p>
            <a:r>
              <a:rPr lang="fi-FI" sz="1600" dirty="0">
                <a:solidFill>
                  <a:schemeClr val="bg1"/>
                </a:solidFill>
              </a:rPr>
              <a:t>24.5.2022</a:t>
            </a:r>
          </a:p>
        </p:txBody>
      </p:sp>
      <p:sp>
        <p:nvSpPr>
          <p:cNvPr id="5" name="Alatunnisteen paikkamerkki 4"/>
          <p:cNvSpPr>
            <a:spLocks noGrp="1"/>
          </p:cNvSpPr>
          <p:nvPr>
            <p:ph type="ftr" sz="quarter" idx="11"/>
          </p:nvPr>
        </p:nvSpPr>
        <p:spPr>
          <a:xfrm>
            <a:off x="1490010" y="3622077"/>
            <a:ext cx="6030964" cy="716802"/>
          </a:xfrm>
        </p:spPr>
        <p:txBody>
          <a:bodyPr/>
          <a:lstStyle/>
          <a:p>
            <a:endParaRPr lang="fi-FI" sz="1400" b="1" dirty="0">
              <a:solidFill>
                <a:schemeClr val="bg1"/>
              </a:solidFill>
            </a:endParaRPr>
          </a:p>
          <a:p>
            <a:r>
              <a:rPr lang="fi-FI" sz="1800" b="1" dirty="0">
                <a:solidFill>
                  <a:schemeClr val="bg1"/>
                </a:solidFill>
              </a:rPr>
              <a:t>Tanja </a:t>
            </a:r>
            <a:r>
              <a:rPr lang="fi-FI" sz="1800" b="1" dirty="0" err="1">
                <a:solidFill>
                  <a:schemeClr val="bg1"/>
                </a:solidFill>
              </a:rPr>
              <a:t>Asialan</a:t>
            </a:r>
            <a:r>
              <a:rPr lang="fi-FI" sz="1800" b="1" dirty="0">
                <a:solidFill>
                  <a:schemeClr val="bg1"/>
                </a:solidFill>
              </a:rPr>
              <a:t> kehittämä Anne Eteläaho esittelee</a:t>
            </a:r>
          </a:p>
        </p:txBody>
      </p:sp>
      <p:pic>
        <p:nvPicPr>
          <p:cNvPr id="2" name="Kuvan paikkamerkki 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3725132" y="6015209"/>
            <a:ext cx="1355828" cy="461381"/>
          </a:xfrm>
        </p:spPr>
      </p:pic>
    </p:spTree>
    <p:extLst>
      <p:ext uri="{BB962C8B-B14F-4D97-AF65-F5344CB8AC3E}">
        <p14:creationId xmlns:p14="http://schemas.microsoft.com/office/powerpoint/2010/main" val="1753288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09EA77-A728-40A0-BC42-138176106424}"/>
              </a:ext>
            </a:extLst>
          </p:cNvPr>
          <p:cNvSpPr>
            <a:spLocks noGrp="1"/>
          </p:cNvSpPr>
          <p:nvPr>
            <p:ph type="title"/>
          </p:nvPr>
        </p:nvSpPr>
        <p:spPr>
          <a:xfrm>
            <a:off x="621137" y="576141"/>
            <a:ext cx="8064000" cy="900000"/>
          </a:xfrm>
        </p:spPr>
        <p:txBody>
          <a:bodyPr/>
          <a:lstStyle/>
          <a:p>
            <a:r>
              <a:rPr lang="fi-FI" dirty="0"/>
              <a:t>Polunavaaja</a:t>
            </a:r>
          </a:p>
        </p:txBody>
      </p:sp>
      <p:sp>
        <p:nvSpPr>
          <p:cNvPr id="4" name="Sisällön paikkamerkki 3">
            <a:extLst>
              <a:ext uri="{FF2B5EF4-FFF2-40B4-BE49-F238E27FC236}">
                <a16:creationId xmlns:a16="http://schemas.microsoft.com/office/drawing/2014/main" id="{552735EB-1B00-4B34-8B8F-E0D082D87955}"/>
              </a:ext>
            </a:extLst>
          </p:cNvPr>
          <p:cNvSpPr>
            <a:spLocks noGrp="1"/>
          </p:cNvSpPr>
          <p:nvPr>
            <p:ph sz="half" idx="2"/>
          </p:nvPr>
        </p:nvSpPr>
        <p:spPr>
          <a:xfrm>
            <a:off x="458863" y="1121402"/>
            <a:ext cx="8010722" cy="4582712"/>
          </a:xfrm>
        </p:spPr>
        <p:txBody>
          <a:bodyPr/>
          <a:lstStyle/>
          <a:p>
            <a:endParaRPr lang="fi-FI" sz="1600" dirty="0"/>
          </a:p>
          <a:p>
            <a:r>
              <a:rPr lang="fi-FI" sz="1600" dirty="0"/>
              <a:t>Työ kohdistui </a:t>
            </a:r>
            <a:r>
              <a:rPr lang="fi-FI" sz="1600" b="1" dirty="0"/>
              <a:t>jatkuvan haun opiskelijoihin</a:t>
            </a:r>
            <a:r>
              <a:rPr lang="fi-FI" sz="1600" dirty="0"/>
              <a:t>, </a:t>
            </a:r>
            <a:r>
              <a:rPr lang="fi-FI" sz="1600" b="1" dirty="0"/>
              <a:t>joilla tarvetta tukeen </a:t>
            </a:r>
            <a:r>
              <a:rPr lang="fi-FI" sz="1600" dirty="0"/>
              <a:t>opintojen aloitusvaiheessa tai opintojen aikana. Kpeduun jatkuvan haun kautta hakeutuu vuosittain n. 1500 opiskelijaa - arvioituna n. 20- 25 %:lla aikuisopiskelijoista on tuen tarvetta opintojen aikana. Tuen tarpeet voivat olla esim. oppimisvaikeuksia, jaksamiseen, ihmissuhteisiin tai elämäntilanteeseen liittyviä.</a:t>
            </a:r>
          </a:p>
          <a:p>
            <a:endParaRPr lang="fi-FI" dirty="0"/>
          </a:p>
          <a:p>
            <a:pPr algn="l"/>
            <a:r>
              <a:rPr lang="fi-FI" sz="1600" dirty="0"/>
              <a:t>Opintojen etenemisen kannalta on oleellista, että </a:t>
            </a:r>
            <a:r>
              <a:rPr lang="fi-FI" sz="1600" b="1" dirty="0"/>
              <a:t>opiskeluun liittyviin haasteisiin löydetään ratkaisuja mahdollisimman varhaisessa vaiheessa</a:t>
            </a:r>
            <a:r>
              <a:rPr lang="fi-FI" sz="1600" dirty="0"/>
              <a:t>, jonka lisäksi on tärkeää tukea opiskelijaa saavuttamaan tarvittavat tukipalvelut mm. opiskeluhuollon toimijat, sote-palvelut, sekä muut opiskelijan hyvinvointia tukevat palvelut. </a:t>
            </a:r>
            <a:endParaRPr lang="fi-FI" dirty="0"/>
          </a:p>
          <a:p>
            <a:endParaRPr lang="fi-FI" dirty="0"/>
          </a:p>
          <a:p>
            <a:r>
              <a:rPr lang="fi-FI" sz="1600" dirty="0"/>
              <a:t>Tukea tarvitsevat opiskelijat hyötyvät aktiivisesta ohjauksellisesta tuesta, palvelujen koordinoimisesta ja moniammatillisesta kokonaistuen suunnittelusta. </a:t>
            </a:r>
          </a:p>
          <a:p>
            <a:endParaRPr lang="fi-FI" dirty="0"/>
          </a:p>
        </p:txBody>
      </p:sp>
      <p:sp>
        <p:nvSpPr>
          <p:cNvPr id="5" name="Dian numeron paikkamerkki 4">
            <a:extLst>
              <a:ext uri="{FF2B5EF4-FFF2-40B4-BE49-F238E27FC236}">
                <a16:creationId xmlns:a16="http://schemas.microsoft.com/office/drawing/2014/main" id="{2F86F65A-AB5E-4123-A1B3-528C7B79A460}"/>
              </a:ext>
            </a:extLst>
          </p:cNvPr>
          <p:cNvSpPr>
            <a:spLocks noGrp="1"/>
          </p:cNvSpPr>
          <p:nvPr>
            <p:ph type="sldNum" sz="quarter" idx="12"/>
          </p:nvPr>
        </p:nvSpPr>
        <p:spPr/>
        <p:txBody>
          <a:bodyPr/>
          <a:lstStyle/>
          <a:p>
            <a:fld id="{2A4837A0-F8B5-40DF-B7A3-2778985E9851}" type="slidenum">
              <a:rPr lang="fi-FI" smtClean="0"/>
              <a:pPr/>
              <a:t>52</a:t>
            </a:fld>
            <a:endParaRPr lang="fi-FI"/>
          </a:p>
        </p:txBody>
      </p:sp>
      <p:pic>
        <p:nvPicPr>
          <p:cNvPr id="8" name="Kuva 7" descr="Kuva, joka sisältää kohteen teksti&#10;&#10;Kuvaus luotu automaattisesti">
            <a:extLst>
              <a:ext uri="{FF2B5EF4-FFF2-40B4-BE49-F238E27FC236}">
                <a16:creationId xmlns:a16="http://schemas.microsoft.com/office/drawing/2014/main" id="{2D52A82C-59BE-486B-B3E3-EFAAF9568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37" y="5405717"/>
            <a:ext cx="3888957" cy="967767"/>
          </a:xfrm>
          <a:prstGeom prst="rect">
            <a:avLst/>
          </a:prstGeom>
        </p:spPr>
      </p:pic>
    </p:spTree>
    <p:extLst>
      <p:ext uri="{BB962C8B-B14F-4D97-AF65-F5344CB8AC3E}">
        <p14:creationId xmlns:p14="http://schemas.microsoft.com/office/powerpoint/2010/main" val="2462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F99BBE-73E2-4B18-A767-59F67E0C86EA}"/>
              </a:ext>
            </a:extLst>
          </p:cNvPr>
          <p:cNvSpPr>
            <a:spLocks noGrp="1"/>
          </p:cNvSpPr>
          <p:nvPr>
            <p:ph type="title"/>
          </p:nvPr>
        </p:nvSpPr>
        <p:spPr/>
        <p:txBody>
          <a:bodyPr/>
          <a:lstStyle/>
          <a:p>
            <a:r>
              <a:rPr lang="fi-FI" dirty="0">
                <a:solidFill>
                  <a:schemeClr val="tx1">
                    <a:lumMod val="75000"/>
                    <a:lumOff val="25000"/>
                  </a:schemeClr>
                </a:solidFill>
              </a:rPr>
              <a:t>Mistä lähdettiin liikkeelle? </a:t>
            </a:r>
          </a:p>
        </p:txBody>
      </p:sp>
      <p:sp>
        <p:nvSpPr>
          <p:cNvPr id="3" name="Sisällön paikkamerkki 2">
            <a:extLst>
              <a:ext uri="{FF2B5EF4-FFF2-40B4-BE49-F238E27FC236}">
                <a16:creationId xmlns:a16="http://schemas.microsoft.com/office/drawing/2014/main" id="{9C9C15E9-0603-4DB0-9F98-4AFCA53D600E}"/>
              </a:ext>
            </a:extLst>
          </p:cNvPr>
          <p:cNvSpPr>
            <a:spLocks noGrp="1"/>
          </p:cNvSpPr>
          <p:nvPr>
            <p:ph idx="1"/>
          </p:nvPr>
        </p:nvSpPr>
        <p:spPr>
          <a:xfrm>
            <a:off x="270274" y="1403285"/>
            <a:ext cx="8064000" cy="4209536"/>
          </a:xfrm>
        </p:spPr>
        <p:txBody>
          <a:bodyPr/>
          <a:lstStyle/>
          <a:p>
            <a:r>
              <a:rPr lang="fi-FI" sz="1600" dirty="0"/>
              <a:t>Oppilaitoksen toimijat kokivat, että </a:t>
            </a:r>
            <a:r>
              <a:rPr lang="fi-FI" sz="1600" b="1" dirty="0"/>
              <a:t>tietoa jatkuvan haun opiskelijoiden tuen tarpeista ei ollut käytettävissä. </a:t>
            </a:r>
            <a:r>
              <a:rPr lang="fi-FI" sz="1600" dirty="0"/>
              <a:t>Opiskelijat ohjautuivat tuen piiriin usein vasta opintojen vaikeuduttua merkittävästi tai päätyivät pitkille sairauslomille/ keskeytykseen.</a:t>
            </a:r>
          </a:p>
          <a:p>
            <a:pPr marL="0" indent="0">
              <a:buNone/>
            </a:pPr>
            <a:endParaRPr lang="fi-FI" sz="1600" dirty="0"/>
          </a:p>
          <a:p>
            <a:r>
              <a:rPr lang="fi-FI" sz="1600" dirty="0"/>
              <a:t>Havaittiin,  että tukea tarvitsevilla aikuisilla opiskelijoilla on terveyspalvelujen käyttämättömyyttä, sekä mielenterveyteen ja jaksamiseen liittyviä haasteita.  Tunnistettiin, että aikuisten opiskelijoiden palvelut toteutuivat usein oppilaitoksen ulkopuolella – irrallisina prosesseina. Prosessit olivat usein myös opiskelijoille epäselviä, eikä toimijoilla ollut käsitystä opiskelijan kokonaistuesta. </a:t>
            </a:r>
          </a:p>
        </p:txBody>
      </p:sp>
      <p:sp>
        <p:nvSpPr>
          <p:cNvPr id="4" name="Dian numeron paikkamerkki 3">
            <a:extLst>
              <a:ext uri="{FF2B5EF4-FFF2-40B4-BE49-F238E27FC236}">
                <a16:creationId xmlns:a16="http://schemas.microsoft.com/office/drawing/2014/main" id="{932B2573-9DD4-4A5C-B100-9D062026BBCA}"/>
              </a:ext>
            </a:extLst>
          </p:cNvPr>
          <p:cNvSpPr>
            <a:spLocks noGrp="1"/>
          </p:cNvSpPr>
          <p:nvPr>
            <p:ph type="sldNum" sz="quarter" idx="12"/>
          </p:nvPr>
        </p:nvSpPr>
        <p:spPr/>
        <p:txBody>
          <a:bodyPr/>
          <a:lstStyle/>
          <a:p>
            <a:fld id="{2A4837A0-F8B5-40DF-B7A3-2778985E9851}" type="slidenum">
              <a:rPr lang="fi-FI" smtClean="0"/>
              <a:pPr/>
              <a:t>53</a:t>
            </a:fld>
            <a:endParaRPr lang="fi-FI"/>
          </a:p>
        </p:txBody>
      </p:sp>
      <p:pic>
        <p:nvPicPr>
          <p:cNvPr id="6" name="Kuva 5" descr="Kuva, joka sisältää kohteen teksti&#10;&#10;Kuvaus luotu automaattisesti">
            <a:extLst>
              <a:ext uri="{FF2B5EF4-FFF2-40B4-BE49-F238E27FC236}">
                <a16:creationId xmlns:a16="http://schemas.microsoft.com/office/drawing/2014/main" id="{E5E41274-A035-41DE-903D-117E16A95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37" y="5521553"/>
            <a:ext cx="3888957" cy="967767"/>
          </a:xfrm>
          <a:prstGeom prst="rect">
            <a:avLst/>
          </a:prstGeom>
        </p:spPr>
      </p:pic>
    </p:spTree>
    <p:extLst>
      <p:ext uri="{BB962C8B-B14F-4D97-AF65-F5344CB8AC3E}">
        <p14:creationId xmlns:p14="http://schemas.microsoft.com/office/powerpoint/2010/main" val="4285684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36D4EA27-FEFD-463B-B4CA-DDF356CFCD31}"/>
              </a:ext>
            </a:extLst>
          </p:cNvPr>
          <p:cNvSpPr>
            <a:spLocks noGrp="1"/>
          </p:cNvSpPr>
          <p:nvPr>
            <p:ph type="sldNum" sz="quarter" idx="12"/>
          </p:nvPr>
        </p:nvSpPr>
        <p:spPr/>
        <p:txBody>
          <a:bodyPr/>
          <a:lstStyle/>
          <a:p>
            <a:fld id="{6086F359-4A16-4619-8E9E-FA291E5B8EA8}" type="slidenum">
              <a:rPr lang="fi-FI" smtClean="0"/>
              <a:t>54</a:t>
            </a:fld>
            <a:endParaRPr lang="fi-FI"/>
          </a:p>
        </p:txBody>
      </p:sp>
      <p:sp>
        <p:nvSpPr>
          <p:cNvPr id="9" name="Tekstiruutu 8">
            <a:extLst>
              <a:ext uri="{FF2B5EF4-FFF2-40B4-BE49-F238E27FC236}">
                <a16:creationId xmlns:a16="http://schemas.microsoft.com/office/drawing/2014/main" id="{9FCDCB8E-D6A9-4544-946C-8A71593022B7}"/>
              </a:ext>
            </a:extLst>
          </p:cNvPr>
          <p:cNvSpPr txBox="1"/>
          <p:nvPr/>
        </p:nvSpPr>
        <p:spPr>
          <a:xfrm>
            <a:off x="405137" y="505397"/>
            <a:ext cx="8044801" cy="523220"/>
          </a:xfrm>
          <a:prstGeom prst="rect">
            <a:avLst/>
          </a:prstGeom>
          <a:noFill/>
        </p:spPr>
        <p:txBody>
          <a:bodyPr wrap="square">
            <a:spAutoFit/>
          </a:bodyPr>
          <a:lstStyle/>
          <a:p>
            <a:r>
              <a:rPr lang="fi-FI" sz="2800" dirty="0">
                <a:solidFill>
                  <a:schemeClr val="tx1">
                    <a:lumMod val="75000"/>
                    <a:lumOff val="25000"/>
                  </a:schemeClr>
                </a:solidFill>
              </a:rPr>
              <a:t>Toimintakyky opiskelukyvyn näkökulmasta</a:t>
            </a:r>
          </a:p>
        </p:txBody>
      </p:sp>
      <p:sp>
        <p:nvSpPr>
          <p:cNvPr id="10" name="Tekstiruutu 9">
            <a:extLst>
              <a:ext uri="{FF2B5EF4-FFF2-40B4-BE49-F238E27FC236}">
                <a16:creationId xmlns:a16="http://schemas.microsoft.com/office/drawing/2014/main" id="{15D48190-A601-4E76-831A-C1F2CDD920B5}"/>
              </a:ext>
            </a:extLst>
          </p:cNvPr>
          <p:cNvSpPr txBox="1"/>
          <p:nvPr/>
        </p:nvSpPr>
        <p:spPr>
          <a:xfrm>
            <a:off x="4299439" y="6078514"/>
            <a:ext cx="5365215" cy="307777"/>
          </a:xfrm>
          <a:prstGeom prst="rect">
            <a:avLst/>
          </a:prstGeom>
          <a:noFill/>
        </p:spPr>
        <p:txBody>
          <a:bodyPr wrap="square" rtlCol="0">
            <a:spAutoFit/>
          </a:bodyPr>
          <a:lstStyle/>
          <a:p>
            <a:r>
              <a:rPr lang="fi-FI" sz="1400" dirty="0"/>
              <a:t>Mukaillen: Puustjärvi. A 2017;  Kunttu. K 2011</a:t>
            </a:r>
          </a:p>
        </p:txBody>
      </p:sp>
      <p:pic>
        <p:nvPicPr>
          <p:cNvPr id="3" name="Kuva 2" descr="Kuva, joka sisältää kohteen teksti&#10;&#10;Kuvaus luotu automaattisesti">
            <a:extLst>
              <a:ext uri="{FF2B5EF4-FFF2-40B4-BE49-F238E27FC236}">
                <a16:creationId xmlns:a16="http://schemas.microsoft.com/office/drawing/2014/main" id="{9F304C9A-34E8-47CD-9BBC-752068DE4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37" y="1156220"/>
            <a:ext cx="7788604" cy="4563886"/>
          </a:xfrm>
          <a:prstGeom prst="rect">
            <a:avLst/>
          </a:prstGeom>
        </p:spPr>
      </p:pic>
    </p:spTree>
    <p:extLst>
      <p:ext uri="{BB962C8B-B14F-4D97-AF65-F5344CB8AC3E}">
        <p14:creationId xmlns:p14="http://schemas.microsoft.com/office/powerpoint/2010/main" val="108650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62FDBF7D-22BA-41C2-AF0A-546B8DC65C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37" y="358587"/>
            <a:ext cx="8698824" cy="6310733"/>
          </a:xfrm>
        </p:spPr>
      </p:pic>
      <p:sp>
        <p:nvSpPr>
          <p:cNvPr id="4" name="Dian numeron paikkamerkki 3">
            <a:extLst>
              <a:ext uri="{FF2B5EF4-FFF2-40B4-BE49-F238E27FC236}">
                <a16:creationId xmlns:a16="http://schemas.microsoft.com/office/drawing/2014/main" id="{C7BFAEE8-D02D-443E-8AF3-F2C94E5DD6C1}"/>
              </a:ext>
            </a:extLst>
          </p:cNvPr>
          <p:cNvSpPr>
            <a:spLocks noGrp="1"/>
          </p:cNvSpPr>
          <p:nvPr>
            <p:ph type="sldNum" sz="quarter" idx="12"/>
          </p:nvPr>
        </p:nvSpPr>
        <p:spPr/>
        <p:txBody>
          <a:bodyPr/>
          <a:lstStyle/>
          <a:p>
            <a:fld id="{2A4837A0-F8B5-40DF-B7A3-2778985E9851}" type="slidenum">
              <a:rPr lang="fi-FI" smtClean="0"/>
              <a:pPr/>
              <a:t>55</a:t>
            </a:fld>
            <a:endParaRPr lang="fi-FI"/>
          </a:p>
        </p:txBody>
      </p:sp>
    </p:spTree>
    <p:extLst>
      <p:ext uri="{BB962C8B-B14F-4D97-AF65-F5344CB8AC3E}">
        <p14:creationId xmlns:p14="http://schemas.microsoft.com/office/powerpoint/2010/main" val="138159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56E2E5-38F0-4EDB-BFF2-FEAD3781F723}"/>
              </a:ext>
            </a:extLst>
          </p:cNvPr>
          <p:cNvSpPr>
            <a:spLocks noGrp="1"/>
          </p:cNvSpPr>
          <p:nvPr>
            <p:ph type="title"/>
          </p:nvPr>
        </p:nvSpPr>
        <p:spPr>
          <a:xfrm>
            <a:off x="540000" y="612000"/>
            <a:ext cx="8064000" cy="900000"/>
          </a:xfrm>
        </p:spPr>
        <p:txBody>
          <a:bodyPr anchor="t">
            <a:normAutofit/>
          </a:bodyPr>
          <a:lstStyle/>
          <a:p>
            <a:r>
              <a:rPr lang="fi-FI" dirty="0">
                <a:solidFill>
                  <a:schemeClr val="tx1">
                    <a:lumMod val="75000"/>
                    <a:lumOff val="25000"/>
                  </a:schemeClr>
                </a:solidFill>
              </a:rPr>
              <a:t>Opiskelijan itsearvioinnin vahvistaminen</a:t>
            </a:r>
          </a:p>
        </p:txBody>
      </p:sp>
      <p:pic>
        <p:nvPicPr>
          <p:cNvPr id="8" name="Sisällön paikkamerkki 7">
            <a:extLst>
              <a:ext uri="{FF2B5EF4-FFF2-40B4-BE49-F238E27FC236}">
                <a16:creationId xmlns:a16="http://schemas.microsoft.com/office/drawing/2014/main" id="{66B51514-9694-4287-A76A-8D1DC07E05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374" y="1512000"/>
            <a:ext cx="4197253" cy="4331099"/>
          </a:xfrm>
          <a:prstGeom prst="rect">
            <a:avLst/>
          </a:prstGeom>
          <a:noFill/>
        </p:spPr>
      </p:pic>
      <p:sp>
        <p:nvSpPr>
          <p:cNvPr id="18" name="Content Placeholder 3">
            <a:extLst>
              <a:ext uri="{FF2B5EF4-FFF2-40B4-BE49-F238E27FC236}">
                <a16:creationId xmlns:a16="http://schemas.microsoft.com/office/drawing/2014/main" id="{B752225D-64F2-4CC8-9B3A-04056C74BD21}"/>
              </a:ext>
            </a:extLst>
          </p:cNvPr>
          <p:cNvSpPr>
            <a:spLocks noGrp="1"/>
          </p:cNvSpPr>
          <p:nvPr>
            <p:ph sz="half" idx="2"/>
          </p:nvPr>
        </p:nvSpPr>
        <p:spPr>
          <a:xfrm>
            <a:off x="4820757" y="1512000"/>
            <a:ext cx="4197253" cy="4784010"/>
          </a:xfrm>
        </p:spPr>
        <p:txBody>
          <a:bodyPr/>
          <a:lstStyle/>
          <a:p>
            <a:pPr marL="0" indent="0">
              <a:buNone/>
            </a:pPr>
            <a:endParaRPr lang="fi-FI" sz="2000" dirty="0"/>
          </a:p>
          <a:p>
            <a:r>
              <a:rPr lang="fi-FI" sz="1800" dirty="0"/>
              <a:t>RUORI valikoitui välineeksi helpon hyödynnettävyyden, </a:t>
            </a:r>
            <a:r>
              <a:rPr lang="fi-FI" sz="1800" i="1" dirty="0"/>
              <a:t>voimavarakeskeisyyden</a:t>
            </a:r>
            <a:r>
              <a:rPr lang="fi-FI" sz="1800" dirty="0"/>
              <a:t> ja ICF pohjaisuutensa vuoksi.</a:t>
            </a:r>
          </a:p>
          <a:p>
            <a:pPr marL="0" indent="0">
              <a:buNone/>
            </a:pPr>
            <a:endParaRPr lang="fi-FI" sz="1800" dirty="0"/>
          </a:p>
          <a:p>
            <a:r>
              <a:rPr lang="fi-FI" sz="1800" dirty="0"/>
              <a:t>ICF pohjainen väline ohjasi tarkastelemaan opiskelijan kokonaistoimintakykyä, sekä tuki moniammatillista kokonaistuen suunnittelua.</a:t>
            </a:r>
          </a:p>
          <a:p>
            <a:endParaRPr lang="fi-FI" sz="2000" dirty="0"/>
          </a:p>
          <a:p>
            <a:pPr marL="0" indent="0">
              <a:buNone/>
            </a:pPr>
            <a:endParaRPr lang="en-US" dirty="0"/>
          </a:p>
        </p:txBody>
      </p:sp>
      <p:sp>
        <p:nvSpPr>
          <p:cNvPr id="5" name="Dian numeron paikkamerkki 4">
            <a:extLst>
              <a:ext uri="{FF2B5EF4-FFF2-40B4-BE49-F238E27FC236}">
                <a16:creationId xmlns:a16="http://schemas.microsoft.com/office/drawing/2014/main" id="{2AD17E7E-702D-4423-9758-1E1D88F6E591}"/>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56</a:t>
            </a:fld>
            <a:endParaRPr lang="fi-FI"/>
          </a:p>
        </p:txBody>
      </p:sp>
      <p:sp>
        <p:nvSpPr>
          <p:cNvPr id="9" name="Tekstiruutu 8">
            <a:extLst>
              <a:ext uri="{FF2B5EF4-FFF2-40B4-BE49-F238E27FC236}">
                <a16:creationId xmlns:a16="http://schemas.microsoft.com/office/drawing/2014/main" id="{88E04E2D-ADCA-43F9-AFA5-14EDA5EE50AF}"/>
              </a:ext>
            </a:extLst>
          </p:cNvPr>
          <p:cNvSpPr txBox="1"/>
          <p:nvPr/>
        </p:nvSpPr>
        <p:spPr>
          <a:xfrm>
            <a:off x="3864208" y="5860219"/>
            <a:ext cx="1913098" cy="338554"/>
          </a:xfrm>
          <a:prstGeom prst="rect">
            <a:avLst/>
          </a:prstGeom>
          <a:noFill/>
        </p:spPr>
        <p:txBody>
          <a:bodyPr wrap="square" rtlCol="0">
            <a:spAutoFit/>
          </a:bodyPr>
          <a:lstStyle/>
          <a:p>
            <a:pPr marL="0" indent="0">
              <a:buNone/>
            </a:pPr>
            <a:r>
              <a:rPr lang="fi-FI" sz="1600" dirty="0"/>
              <a:t>Luovi</a:t>
            </a:r>
          </a:p>
        </p:txBody>
      </p:sp>
    </p:spTree>
    <p:extLst>
      <p:ext uri="{BB962C8B-B14F-4D97-AF65-F5344CB8AC3E}">
        <p14:creationId xmlns:p14="http://schemas.microsoft.com/office/powerpoint/2010/main" val="3937768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E48AD9-75FB-4B61-AFC5-0BA58E49043D}"/>
              </a:ext>
            </a:extLst>
          </p:cNvPr>
          <p:cNvSpPr>
            <a:spLocks noGrp="1"/>
          </p:cNvSpPr>
          <p:nvPr>
            <p:ph type="title"/>
          </p:nvPr>
        </p:nvSpPr>
        <p:spPr/>
        <p:txBody>
          <a:bodyPr/>
          <a:lstStyle/>
          <a:p>
            <a:r>
              <a:rPr lang="fi-FI" dirty="0"/>
              <a:t>Verkostotyötä palvelujen rajapinnoilla</a:t>
            </a:r>
          </a:p>
        </p:txBody>
      </p:sp>
      <p:sp>
        <p:nvSpPr>
          <p:cNvPr id="3" name="Sisällön paikkamerkki 2">
            <a:extLst>
              <a:ext uri="{FF2B5EF4-FFF2-40B4-BE49-F238E27FC236}">
                <a16:creationId xmlns:a16="http://schemas.microsoft.com/office/drawing/2014/main" id="{C2D0D955-F0BC-49A1-8E14-94E390B03483}"/>
              </a:ext>
            </a:extLst>
          </p:cNvPr>
          <p:cNvSpPr>
            <a:spLocks noGrp="1"/>
          </p:cNvSpPr>
          <p:nvPr>
            <p:ph idx="1"/>
          </p:nvPr>
        </p:nvSpPr>
        <p:spPr>
          <a:xfrm>
            <a:off x="540000" y="1132115"/>
            <a:ext cx="8064000" cy="6052456"/>
          </a:xfrm>
        </p:spPr>
        <p:txBody>
          <a:bodyPr/>
          <a:lstStyle/>
          <a:p>
            <a:pPr algn="l"/>
            <a:r>
              <a:rPr lang="fi-FI" sz="1800" b="0" dirty="0"/>
              <a:t>Tukea tarvitsevissa opiskelijoissa on opiskelijoita, jotka tarvitsevat  </a:t>
            </a:r>
            <a:r>
              <a:rPr lang="fi-FI" sz="1800" b="1" dirty="0"/>
              <a:t>yksilöllistä tuki- ja koulutuspolkujen suunnittelua, sekä laaja-alaista organisaatiorajoja ylittävää moniammatillista yhteistyötä. Palvelujärjestelmässä koordinoiva työ on vielä vähäistä, </a:t>
            </a:r>
            <a:r>
              <a:rPr lang="fi-FI" sz="1800" b="0" dirty="0"/>
              <a:t>jonka vuoksi myös kuntoutuksellisten tarpeiden tunnistaminen ja palveluohjaus on myös oppilaitosten asia. Koordinoivan työn merkitys korostuu opiskelijoilla, joilla  palveluja useilta eri sektoreilta. </a:t>
            </a:r>
            <a:r>
              <a:rPr lang="fi-FI" sz="1800" dirty="0"/>
              <a:t>Opintojen, kuntoutuksen, terveydenhuollon ja muiden palvelujen tarkastelua yhtenä kokonaisuutena – ei irrallisina palveluina.</a:t>
            </a:r>
          </a:p>
          <a:p>
            <a:pPr marL="0" indent="0">
              <a:buNone/>
            </a:pPr>
            <a:r>
              <a:rPr lang="fi-FI" sz="1800" dirty="0"/>
              <a:t>Hyötyinä: </a:t>
            </a:r>
          </a:p>
          <a:p>
            <a:r>
              <a:rPr lang="fi-FI" sz="1800" dirty="0"/>
              <a:t>moniammatillisen yhteistyön vahvistaminen.</a:t>
            </a:r>
          </a:p>
          <a:p>
            <a:r>
              <a:rPr lang="fi-FI" sz="1800" dirty="0"/>
              <a:t>palvelujen tuominen lähelle opiskelijaa – </a:t>
            </a:r>
            <a:r>
              <a:rPr lang="fi-FI" sz="1800" dirty="0" err="1"/>
              <a:t>palvelupudokkuuden</a:t>
            </a:r>
            <a:r>
              <a:rPr lang="fi-FI" sz="1800" dirty="0"/>
              <a:t> vähentäminen.</a:t>
            </a:r>
          </a:p>
          <a:p>
            <a:r>
              <a:rPr lang="fi-FI" sz="1800" dirty="0"/>
              <a:t>kuntoutustarpeiden varhainen tunnistaminen.</a:t>
            </a:r>
          </a:p>
          <a:p>
            <a:r>
              <a:rPr lang="fi-FI" sz="1800" dirty="0"/>
              <a:t>yksilölliset ratkaisut joustavien siirtymien mahdollistajina. </a:t>
            </a:r>
          </a:p>
          <a:p>
            <a:r>
              <a:rPr lang="fi-FI" sz="1800" dirty="0"/>
              <a:t>opiskelijan osallisuuden ja toimijuuden vahvistaminen</a:t>
            </a:r>
          </a:p>
          <a:p>
            <a:r>
              <a:rPr lang="fi-FI" sz="1800" dirty="0"/>
              <a:t>olemassa olevien voimavarojen ja henkilökohtaisen vahvuuksien tukeminen.</a:t>
            </a:r>
          </a:p>
          <a:p>
            <a:endParaRPr lang="fi-FI" sz="2000" dirty="0"/>
          </a:p>
          <a:p>
            <a:endParaRPr lang="fi-FI" sz="2000" dirty="0"/>
          </a:p>
          <a:p>
            <a:pPr algn="l"/>
            <a:endParaRPr lang="fi-FI" sz="1800" b="0" dirty="0"/>
          </a:p>
          <a:p>
            <a:pPr algn="l"/>
            <a:endParaRPr lang="fi-FI" sz="1800" b="0" dirty="0"/>
          </a:p>
          <a:p>
            <a:pPr marL="0" indent="0" algn="l">
              <a:buNone/>
            </a:pPr>
            <a:endParaRPr lang="fi-FI" sz="1800" b="0" dirty="0">
              <a:latin typeface="Humanist521TL-Roman"/>
            </a:endParaRPr>
          </a:p>
          <a:p>
            <a:pPr algn="l"/>
            <a:endParaRPr lang="fi-FI" sz="1800" b="0" dirty="0">
              <a:latin typeface="Humanist521TL-Roman"/>
            </a:endParaRPr>
          </a:p>
          <a:p>
            <a:endParaRPr lang="fi-FI" dirty="0"/>
          </a:p>
        </p:txBody>
      </p:sp>
      <p:sp>
        <p:nvSpPr>
          <p:cNvPr id="4" name="Dian numeron paikkamerkki 3">
            <a:extLst>
              <a:ext uri="{FF2B5EF4-FFF2-40B4-BE49-F238E27FC236}">
                <a16:creationId xmlns:a16="http://schemas.microsoft.com/office/drawing/2014/main" id="{D2310DE5-1696-4917-912A-D34304998F63}"/>
              </a:ext>
            </a:extLst>
          </p:cNvPr>
          <p:cNvSpPr>
            <a:spLocks noGrp="1"/>
          </p:cNvSpPr>
          <p:nvPr>
            <p:ph type="sldNum" sz="quarter" idx="12"/>
          </p:nvPr>
        </p:nvSpPr>
        <p:spPr/>
        <p:txBody>
          <a:bodyPr/>
          <a:lstStyle/>
          <a:p>
            <a:fld id="{2A4837A0-F8B5-40DF-B7A3-2778985E9851}" type="slidenum">
              <a:rPr lang="fi-FI" smtClean="0"/>
              <a:pPr/>
              <a:t>57</a:t>
            </a:fld>
            <a:endParaRPr lang="fi-FI"/>
          </a:p>
        </p:txBody>
      </p:sp>
    </p:spTree>
    <p:extLst>
      <p:ext uri="{BB962C8B-B14F-4D97-AF65-F5344CB8AC3E}">
        <p14:creationId xmlns:p14="http://schemas.microsoft.com/office/powerpoint/2010/main" val="681158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EC359B-7CC4-44FD-B588-5811A4BB40F5}"/>
              </a:ext>
            </a:extLst>
          </p:cNvPr>
          <p:cNvSpPr>
            <a:spLocks noGrp="1"/>
          </p:cNvSpPr>
          <p:nvPr>
            <p:ph type="title"/>
          </p:nvPr>
        </p:nvSpPr>
        <p:spPr>
          <a:xfrm>
            <a:off x="540000" y="612000"/>
            <a:ext cx="8064000" cy="900000"/>
          </a:xfrm>
        </p:spPr>
        <p:txBody>
          <a:bodyPr anchor="t">
            <a:normAutofit/>
          </a:bodyPr>
          <a:lstStyle/>
          <a:p>
            <a:pPr>
              <a:lnSpc>
                <a:spcPct val="90000"/>
              </a:lnSpc>
            </a:pPr>
            <a:r>
              <a:rPr lang="fi-FI" sz="2000" dirty="0">
                <a:solidFill>
                  <a:schemeClr val="tx1">
                    <a:lumMod val="75000"/>
                    <a:lumOff val="25000"/>
                  </a:schemeClr>
                </a:solidFill>
              </a:rPr>
              <a:t>Hankkeen aikana pilotoitiin opiskelijan OMA- ilmoitusta: </a:t>
            </a:r>
            <a:br>
              <a:rPr lang="fi-FI" sz="2000" dirty="0">
                <a:solidFill>
                  <a:schemeClr val="tx1">
                    <a:lumMod val="75000"/>
                    <a:lumOff val="25000"/>
                  </a:schemeClr>
                </a:solidFill>
              </a:rPr>
            </a:br>
            <a:r>
              <a:rPr lang="fi-FI" sz="2000" dirty="0">
                <a:solidFill>
                  <a:schemeClr val="tx1">
                    <a:lumMod val="75000"/>
                    <a:lumOff val="25000"/>
                  </a:schemeClr>
                </a:solidFill>
              </a:rPr>
              <a:t>Opiskelijan mahdollisuus ilmoittaa tuen tarpeestaan opiskelupaikan vastaanottamisvaiheessa</a:t>
            </a:r>
          </a:p>
        </p:txBody>
      </p:sp>
      <p:pic>
        <p:nvPicPr>
          <p:cNvPr id="7" name="Sisällön paikkamerkki 4" descr="Kuva, joka sisältää kohteen teksti&#10;&#10;Kuvaus luotu automaattisesti">
            <a:extLst>
              <a:ext uri="{FF2B5EF4-FFF2-40B4-BE49-F238E27FC236}">
                <a16:creationId xmlns:a16="http://schemas.microsoft.com/office/drawing/2014/main" id="{AFCC45BC-ABB2-4FF6-8F22-98845A811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37" y="1561817"/>
            <a:ext cx="8434063" cy="4200353"/>
          </a:xfrm>
          <a:prstGeom prst="rect">
            <a:avLst/>
          </a:prstGeom>
          <a:noFill/>
        </p:spPr>
      </p:pic>
      <p:sp>
        <p:nvSpPr>
          <p:cNvPr id="6" name="Dian numeron paikkamerkki 5">
            <a:extLst>
              <a:ext uri="{FF2B5EF4-FFF2-40B4-BE49-F238E27FC236}">
                <a16:creationId xmlns:a16="http://schemas.microsoft.com/office/drawing/2014/main" id="{ED09B03D-A088-4DB1-9C06-47013257EA31}"/>
              </a:ext>
            </a:extLst>
          </p:cNvPr>
          <p:cNvSpPr>
            <a:spLocks noGrp="1"/>
          </p:cNvSpPr>
          <p:nvPr>
            <p:ph type="sldNum" sz="quarter" idx="12"/>
          </p:nvPr>
        </p:nvSpPr>
        <p:spPr>
          <a:xfrm>
            <a:off x="189137" y="6309320"/>
            <a:ext cx="432000" cy="360000"/>
          </a:xfrm>
        </p:spPr>
        <p:txBody>
          <a:bodyPr wrap="none" anchor="ctr">
            <a:normAutofit/>
          </a:bodyPr>
          <a:lstStyle/>
          <a:p>
            <a:pPr>
              <a:spcAft>
                <a:spcPts val="600"/>
              </a:spcAft>
            </a:pPr>
            <a:fld id="{6086F359-4A16-4619-8E9E-FA291E5B8EA8}" type="slidenum">
              <a:rPr lang="fi-FI" smtClean="0"/>
              <a:pPr>
                <a:spcAft>
                  <a:spcPts val="600"/>
                </a:spcAft>
              </a:pPr>
              <a:t>58</a:t>
            </a:fld>
            <a:endParaRPr lang="fi-FI"/>
          </a:p>
        </p:txBody>
      </p:sp>
      <p:pic>
        <p:nvPicPr>
          <p:cNvPr id="4" name="Kuva 3">
            <a:extLst>
              <a:ext uri="{FF2B5EF4-FFF2-40B4-BE49-F238E27FC236}">
                <a16:creationId xmlns:a16="http://schemas.microsoft.com/office/drawing/2014/main" id="{42B6AB6F-D81C-42D5-9059-B9929AE91890}"/>
              </a:ext>
            </a:extLst>
          </p:cNvPr>
          <p:cNvPicPr>
            <a:picLocks noChangeAspect="1"/>
          </p:cNvPicPr>
          <p:nvPr/>
        </p:nvPicPr>
        <p:blipFill>
          <a:blip r:embed="rId3"/>
          <a:stretch>
            <a:fillRect/>
          </a:stretch>
        </p:blipFill>
        <p:spPr>
          <a:xfrm>
            <a:off x="496826" y="5155751"/>
            <a:ext cx="1816193" cy="1333569"/>
          </a:xfrm>
          <a:prstGeom prst="rect">
            <a:avLst/>
          </a:prstGeom>
        </p:spPr>
      </p:pic>
    </p:spTree>
    <p:extLst>
      <p:ext uri="{BB962C8B-B14F-4D97-AF65-F5344CB8AC3E}">
        <p14:creationId xmlns:p14="http://schemas.microsoft.com/office/powerpoint/2010/main" val="3759017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339DCE0-A3F8-4AD7-815C-F58FFC394167}"/>
              </a:ext>
            </a:extLst>
          </p:cNvPr>
          <p:cNvSpPr>
            <a:spLocks noGrp="1"/>
          </p:cNvSpPr>
          <p:nvPr>
            <p:ph sz="half" idx="1"/>
          </p:nvPr>
        </p:nvSpPr>
        <p:spPr>
          <a:xfrm>
            <a:off x="485999" y="1297130"/>
            <a:ext cx="3924000" cy="4500000"/>
          </a:xfrm>
        </p:spPr>
        <p:txBody>
          <a:bodyPr/>
          <a:lstStyle/>
          <a:p>
            <a:r>
              <a:rPr lang="en-US" sz="1800" dirty="0"/>
              <a:t>Opiskelijan OMA- ilmoituksen jälkeen – muistutusrobotti lähettää viestin valituille ammattiryhmille kutsuna yhteisen tuen suunnittelun. </a:t>
            </a:r>
          </a:p>
          <a:p>
            <a:endParaRPr lang="en-US" sz="1800" dirty="0"/>
          </a:p>
          <a:p>
            <a:r>
              <a:rPr lang="en-US" sz="1800" dirty="0"/>
              <a:t>Hankeaikana Polunavaaja on liittynyt laaja-alaista tukea tarvitsevien opiskelijoiden prosessiin: </a:t>
            </a:r>
          </a:p>
          <a:p>
            <a:endParaRPr lang="en-US" sz="1800" dirty="0"/>
          </a:p>
          <a:p>
            <a:pPr marL="0" indent="0">
              <a:buNone/>
            </a:pPr>
            <a:r>
              <a:rPr lang="en-US" sz="1800" dirty="0"/>
              <a:t>	Alkukartoitus, tuen yhteinen 	suunnittelun, opiskelijan 	äänen vahvistaminen &amp; 	palvelujen koordinointi</a:t>
            </a:r>
            <a:r>
              <a:rPr lang="en-US" sz="2000" dirty="0"/>
              <a:t>. </a:t>
            </a:r>
          </a:p>
          <a:p>
            <a:endParaRPr lang="en-US" sz="2000" dirty="0"/>
          </a:p>
          <a:p>
            <a:pPr marL="0" indent="0">
              <a:buNone/>
            </a:pPr>
            <a:endParaRPr lang="fi-FI" sz="2400" dirty="0"/>
          </a:p>
          <a:p>
            <a:endParaRPr lang="en-US" dirty="0"/>
          </a:p>
        </p:txBody>
      </p:sp>
      <p:pic>
        <p:nvPicPr>
          <p:cNvPr id="8" name="Sisällön paikkamerkki 7">
            <a:extLst>
              <a:ext uri="{FF2B5EF4-FFF2-40B4-BE49-F238E27FC236}">
                <a16:creationId xmlns:a16="http://schemas.microsoft.com/office/drawing/2014/main" id="{4BC8604F-EF39-42EA-A945-AD7B40ED8B95}"/>
              </a:ext>
            </a:extLst>
          </p:cNvPr>
          <p:cNvPicPr>
            <a:picLocks noGrp="1" noChangeAspect="1"/>
          </p:cNvPicPr>
          <p:nvPr>
            <p:ph sz="half" idx="2"/>
          </p:nvPr>
        </p:nvPicPr>
        <p:blipFill>
          <a:blip r:embed="rId2"/>
          <a:stretch>
            <a:fillRect/>
          </a:stretch>
        </p:blipFill>
        <p:spPr>
          <a:xfrm>
            <a:off x="4572000" y="1297130"/>
            <a:ext cx="3263745" cy="3537936"/>
          </a:xfrm>
          <a:noFill/>
        </p:spPr>
      </p:pic>
      <p:sp>
        <p:nvSpPr>
          <p:cNvPr id="4" name="Dian numeron paikkamerkki 3">
            <a:extLst>
              <a:ext uri="{FF2B5EF4-FFF2-40B4-BE49-F238E27FC236}">
                <a16:creationId xmlns:a16="http://schemas.microsoft.com/office/drawing/2014/main" id="{858885F5-D5B9-4E5C-95A9-851D6241701B}"/>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59</a:t>
            </a:fld>
            <a:endParaRPr lang="fi-FI"/>
          </a:p>
        </p:txBody>
      </p:sp>
      <p:pic>
        <p:nvPicPr>
          <p:cNvPr id="3" name="Kuva 2">
            <a:extLst>
              <a:ext uri="{FF2B5EF4-FFF2-40B4-BE49-F238E27FC236}">
                <a16:creationId xmlns:a16="http://schemas.microsoft.com/office/drawing/2014/main" id="{8E3FEE26-6FC1-4EB4-9739-DB068CF21293}"/>
              </a:ext>
            </a:extLst>
          </p:cNvPr>
          <p:cNvPicPr>
            <a:picLocks noChangeAspect="1"/>
          </p:cNvPicPr>
          <p:nvPr/>
        </p:nvPicPr>
        <p:blipFill>
          <a:blip r:embed="rId3"/>
          <a:stretch>
            <a:fillRect/>
          </a:stretch>
        </p:blipFill>
        <p:spPr>
          <a:xfrm rot="19256931">
            <a:off x="4360724" y="617646"/>
            <a:ext cx="1695537" cy="1358970"/>
          </a:xfrm>
          <a:prstGeom prst="rect">
            <a:avLst/>
          </a:prstGeom>
        </p:spPr>
      </p:pic>
      <p:pic>
        <p:nvPicPr>
          <p:cNvPr id="9" name="Kuva 8">
            <a:extLst>
              <a:ext uri="{FF2B5EF4-FFF2-40B4-BE49-F238E27FC236}">
                <a16:creationId xmlns:a16="http://schemas.microsoft.com/office/drawing/2014/main" id="{17CC6057-5B92-40AA-A452-88FAD14B7588}"/>
              </a:ext>
            </a:extLst>
          </p:cNvPr>
          <p:cNvPicPr>
            <a:picLocks noChangeAspect="1"/>
          </p:cNvPicPr>
          <p:nvPr/>
        </p:nvPicPr>
        <p:blipFill>
          <a:blip r:embed="rId4"/>
          <a:stretch>
            <a:fillRect/>
          </a:stretch>
        </p:blipFill>
        <p:spPr>
          <a:xfrm>
            <a:off x="485999" y="4512339"/>
            <a:ext cx="765548" cy="391942"/>
          </a:xfrm>
          <a:prstGeom prst="rect">
            <a:avLst/>
          </a:prstGeom>
        </p:spPr>
      </p:pic>
    </p:spTree>
    <p:extLst>
      <p:ext uri="{BB962C8B-B14F-4D97-AF65-F5344CB8AC3E}">
        <p14:creationId xmlns:p14="http://schemas.microsoft.com/office/powerpoint/2010/main" val="558945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8ADC95-48BC-4DAE-9FDA-5D5DAF9BEFE9}"/>
              </a:ext>
            </a:extLst>
          </p:cNvPr>
          <p:cNvSpPr>
            <a:spLocks noGrp="1"/>
          </p:cNvSpPr>
          <p:nvPr>
            <p:ph type="title"/>
          </p:nvPr>
        </p:nvSpPr>
        <p:spPr>
          <a:xfrm>
            <a:off x="540000" y="404664"/>
            <a:ext cx="8064000" cy="576064"/>
          </a:xfrm>
        </p:spPr>
        <p:txBody>
          <a:bodyPr anchor="t">
            <a:normAutofit fontScale="90000"/>
          </a:bodyPr>
          <a:lstStyle/>
          <a:p>
            <a:r>
              <a:rPr lang="fi-FI" dirty="0"/>
              <a:t>			Syöminen yhdessä</a:t>
            </a:r>
            <a:br>
              <a:rPr lang="fi-FI" dirty="0"/>
            </a:br>
            <a:endParaRPr lang="fi-FI" dirty="0"/>
          </a:p>
        </p:txBody>
      </p:sp>
      <p:sp>
        <p:nvSpPr>
          <p:cNvPr id="18" name="Content Placeholder 2">
            <a:extLst>
              <a:ext uri="{FF2B5EF4-FFF2-40B4-BE49-F238E27FC236}">
                <a16:creationId xmlns:a16="http://schemas.microsoft.com/office/drawing/2014/main" id="{8C06A28D-8FEA-43F1-9EC9-06B3B98EF7C5}"/>
              </a:ext>
            </a:extLst>
          </p:cNvPr>
          <p:cNvSpPr>
            <a:spLocks noGrp="1"/>
          </p:cNvSpPr>
          <p:nvPr>
            <p:ph sz="half" idx="1"/>
          </p:nvPr>
        </p:nvSpPr>
        <p:spPr>
          <a:xfrm>
            <a:off x="540000" y="1584000"/>
            <a:ext cx="3924000" cy="4500000"/>
          </a:xfrm>
        </p:spPr>
        <p:txBody>
          <a:bodyPr/>
          <a:lstStyle/>
          <a:p>
            <a:r>
              <a:rPr lang="en-US" dirty="0" err="1"/>
              <a:t>Kohtaaminen</a:t>
            </a:r>
            <a:r>
              <a:rPr lang="en-US" dirty="0"/>
              <a:t> </a:t>
            </a:r>
            <a:r>
              <a:rPr lang="en-US" dirty="0" err="1"/>
              <a:t>yksilönä</a:t>
            </a:r>
            <a:r>
              <a:rPr lang="en-US" dirty="0"/>
              <a:t>, </a:t>
            </a:r>
            <a:r>
              <a:rPr lang="en-US" dirty="0" err="1"/>
              <a:t>ryhmässä</a:t>
            </a:r>
            <a:r>
              <a:rPr lang="en-US" dirty="0"/>
              <a:t> ja </a:t>
            </a:r>
            <a:r>
              <a:rPr lang="en-US" dirty="0" err="1"/>
              <a:t>yhteisönä</a:t>
            </a:r>
            <a:endParaRPr lang="en-US" dirty="0"/>
          </a:p>
          <a:p>
            <a:r>
              <a:rPr lang="en-US" dirty="0" err="1"/>
              <a:t>Sosiaalisten</a:t>
            </a:r>
            <a:r>
              <a:rPr lang="en-US" dirty="0"/>
              <a:t> </a:t>
            </a:r>
            <a:r>
              <a:rPr lang="en-US" dirty="0" err="1"/>
              <a:t>suhteiden</a:t>
            </a:r>
            <a:r>
              <a:rPr lang="en-US" dirty="0"/>
              <a:t> </a:t>
            </a:r>
            <a:r>
              <a:rPr lang="en-US" dirty="0" err="1"/>
              <a:t>vahvistaminen</a:t>
            </a:r>
            <a:endParaRPr lang="en-US" dirty="0"/>
          </a:p>
          <a:p>
            <a:r>
              <a:rPr lang="en-US" dirty="0" err="1"/>
              <a:t>Vuorovaikutustaidot</a:t>
            </a:r>
            <a:endParaRPr lang="en-US" dirty="0"/>
          </a:p>
          <a:p>
            <a:r>
              <a:rPr lang="en-US" dirty="0" err="1"/>
              <a:t>Jaksaminen</a:t>
            </a:r>
            <a:endParaRPr lang="en-US" dirty="0"/>
          </a:p>
          <a:p>
            <a:r>
              <a:rPr lang="en-US" dirty="0" err="1"/>
              <a:t>Päivärytmi</a:t>
            </a:r>
            <a:endParaRPr lang="en-US" dirty="0"/>
          </a:p>
          <a:p>
            <a:r>
              <a:rPr lang="en-US" dirty="0" err="1"/>
              <a:t>Ruuan</a:t>
            </a:r>
            <a:r>
              <a:rPr lang="en-US" dirty="0"/>
              <a:t> </a:t>
            </a:r>
            <a:r>
              <a:rPr lang="en-US" dirty="0" err="1"/>
              <a:t>arvostaminen</a:t>
            </a:r>
            <a:endParaRPr lang="en-US" dirty="0"/>
          </a:p>
          <a:p>
            <a:r>
              <a:rPr lang="en-US" dirty="0"/>
              <a:t>Arjen </a:t>
            </a:r>
            <a:r>
              <a:rPr lang="en-US" dirty="0" err="1"/>
              <a:t>taidot</a:t>
            </a:r>
            <a:r>
              <a:rPr lang="en-US" dirty="0"/>
              <a:t> </a:t>
            </a:r>
            <a:r>
              <a:rPr lang="en-US" dirty="0" err="1"/>
              <a:t>mm.tiskaus</a:t>
            </a:r>
            <a:endParaRPr lang="en-US" dirty="0"/>
          </a:p>
          <a:p>
            <a:endParaRPr lang="en-US" dirty="0"/>
          </a:p>
        </p:txBody>
      </p:sp>
      <p:pic>
        <p:nvPicPr>
          <p:cNvPr id="9" name="Sisällön paikkamerkki 8">
            <a:extLst>
              <a:ext uri="{FF2B5EF4-FFF2-40B4-BE49-F238E27FC236}">
                <a16:creationId xmlns:a16="http://schemas.microsoft.com/office/drawing/2014/main" id="{7E7D8130-16E4-472B-ACB4-CF2BD3CC769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30258" y="1772816"/>
            <a:ext cx="3960000" cy="2970000"/>
          </a:xfrm>
          <a:noFill/>
        </p:spPr>
      </p:pic>
      <p:sp>
        <p:nvSpPr>
          <p:cNvPr id="5" name="Dian numeron paikkamerkki 4">
            <a:extLst>
              <a:ext uri="{FF2B5EF4-FFF2-40B4-BE49-F238E27FC236}">
                <a16:creationId xmlns:a16="http://schemas.microsoft.com/office/drawing/2014/main" id="{6B1E24F1-CE3F-47CA-8186-D8D6F7284189}"/>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6</a:t>
            </a:fld>
            <a:endParaRPr lang="fi-FI"/>
          </a:p>
        </p:txBody>
      </p:sp>
      <p:sp>
        <p:nvSpPr>
          <p:cNvPr id="6" name="Alatunnisteen paikkamerkki 5">
            <a:extLst>
              <a:ext uri="{FF2B5EF4-FFF2-40B4-BE49-F238E27FC236}">
                <a16:creationId xmlns:a16="http://schemas.microsoft.com/office/drawing/2014/main" id="{A76AA028-549A-4685-97F8-BD963C9594D1}"/>
              </a:ext>
            </a:extLst>
          </p:cNvPr>
          <p:cNvSpPr>
            <a:spLocks noGrp="1"/>
          </p:cNvSpPr>
          <p:nvPr>
            <p:ph type="ftr" sz="quarter" idx="11"/>
          </p:nvPr>
        </p:nvSpPr>
        <p:spPr>
          <a:xfrm>
            <a:off x="654030" y="6309320"/>
            <a:ext cx="1980000" cy="360000"/>
          </a:xfrm>
        </p:spPr>
        <p:txBody>
          <a:bodyPr anchor="ctr">
            <a:normAutofit/>
          </a:bodyPr>
          <a:lstStyle/>
          <a:p>
            <a:pPr>
              <a:spcAft>
                <a:spcPts val="600"/>
              </a:spcAft>
            </a:pPr>
            <a:r>
              <a:rPr lang="fi-FI" dirty="0"/>
              <a:t>Salla Taskila</a:t>
            </a:r>
          </a:p>
        </p:txBody>
      </p:sp>
      <p:sp>
        <p:nvSpPr>
          <p:cNvPr id="7" name="Päivämäärän paikkamerkki 6">
            <a:extLst>
              <a:ext uri="{FF2B5EF4-FFF2-40B4-BE49-F238E27FC236}">
                <a16:creationId xmlns:a16="http://schemas.microsoft.com/office/drawing/2014/main" id="{21018B98-CCB4-4C13-AD96-B7E40E3FF6A3}"/>
              </a:ext>
            </a:extLst>
          </p:cNvPr>
          <p:cNvSpPr>
            <a:spLocks noGrp="1"/>
          </p:cNvSpPr>
          <p:nvPr>
            <p:ph type="dt" sz="half" idx="10"/>
          </p:nvPr>
        </p:nvSpPr>
        <p:spPr>
          <a:xfrm>
            <a:off x="2666284" y="6309320"/>
            <a:ext cx="1080000" cy="360000"/>
          </a:xfrm>
        </p:spPr>
        <p:txBody>
          <a:bodyPr anchor="ctr">
            <a:normAutofit/>
          </a:bodyPr>
          <a:lstStyle/>
          <a:p>
            <a:pPr>
              <a:spcAft>
                <a:spcPts val="600"/>
              </a:spcAft>
            </a:pPr>
            <a:fld id="{D00111C6-550F-476F-A8E9-87059F984CC5}" type="datetime1">
              <a:rPr lang="fi-FI" smtClean="0"/>
              <a:pPr>
                <a:spcAft>
                  <a:spcPts val="600"/>
                </a:spcAft>
              </a:pPr>
              <a:t>23.5.2022</a:t>
            </a:fld>
            <a:endParaRPr lang="fi-FI"/>
          </a:p>
        </p:txBody>
      </p:sp>
    </p:spTree>
    <p:extLst>
      <p:ext uri="{BB962C8B-B14F-4D97-AF65-F5344CB8AC3E}">
        <p14:creationId xmlns:p14="http://schemas.microsoft.com/office/powerpoint/2010/main" val="2899434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80A0D44D-CC03-4827-B426-276571AA8652}"/>
              </a:ext>
            </a:extLst>
          </p:cNvPr>
          <p:cNvSpPr>
            <a:spLocks noGrp="1"/>
          </p:cNvSpPr>
          <p:nvPr>
            <p:ph sz="half" idx="1"/>
          </p:nvPr>
        </p:nvSpPr>
        <p:spPr>
          <a:xfrm>
            <a:off x="189137" y="1179000"/>
            <a:ext cx="3924000" cy="4500000"/>
          </a:xfrm>
        </p:spPr>
        <p:txBody>
          <a:bodyPr/>
          <a:lstStyle/>
          <a:p>
            <a:r>
              <a:rPr lang="fi-FI" sz="1800" dirty="0"/>
              <a:t>Muistutusrobotin viestissä olevan linkin kautta työntekijä pääsee suoraan opiskelupaikan vahvistaminen ja opiskelijan perustiedot lehdelle/ Wilma</a:t>
            </a:r>
          </a:p>
          <a:p>
            <a:endParaRPr lang="fi-FI" sz="1800" dirty="0"/>
          </a:p>
          <a:p>
            <a:r>
              <a:rPr lang="fi-FI" sz="1800" dirty="0"/>
              <a:t>Digitaalinen ja yksinkertainen väline, jota pilotoitiin kolmen kuukauden otannalla hankeaikana. </a:t>
            </a:r>
          </a:p>
          <a:p>
            <a:pPr marL="0" indent="0">
              <a:buNone/>
            </a:pPr>
            <a:r>
              <a:rPr lang="fi-FI" sz="1800" dirty="0">
                <a:hlinkClick r:id="rId2"/>
              </a:rPr>
              <a:t> </a:t>
            </a:r>
            <a:r>
              <a:rPr lang="fi-FI" sz="1800" dirty="0"/>
              <a:t> </a:t>
            </a:r>
          </a:p>
          <a:p>
            <a:pPr marL="0" indent="0">
              <a:buNone/>
            </a:pPr>
            <a:endParaRPr lang="fi-FI" sz="2000" dirty="0"/>
          </a:p>
          <a:p>
            <a:endParaRPr lang="en-US" dirty="0"/>
          </a:p>
        </p:txBody>
      </p:sp>
      <p:pic>
        <p:nvPicPr>
          <p:cNvPr id="8" name="Sisällön paikkamerkki 3" descr="Kuva, joka sisältää kohteen teksti&#10;&#10;Kuvaus luotu automaattisesti">
            <a:extLst>
              <a:ext uri="{FF2B5EF4-FFF2-40B4-BE49-F238E27FC236}">
                <a16:creationId xmlns:a16="http://schemas.microsoft.com/office/drawing/2014/main" id="{AC4CBF10-03C5-4748-8620-C2F0ABB91D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13137" y="822001"/>
            <a:ext cx="4569600" cy="4296845"/>
          </a:xfrm>
          <a:prstGeom prst="rect">
            <a:avLst/>
          </a:prstGeom>
          <a:noFill/>
        </p:spPr>
      </p:pic>
      <p:sp>
        <p:nvSpPr>
          <p:cNvPr id="5" name="Dian numeron paikkamerkki 4">
            <a:extLst>
              <a:ext uri="{FF2B5EF4-FFF2-40B4-BE49-F238E27FC236}">
                <a16:creationId xmlns:a16="http://schemas.microsoft.com/office/drawing/2014/main" id="{A22805AC-EA29-459C-BC79-562207EB37F7}"/>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60</a:t>
            </a:fld>
            <a:endParaRPr lang="fi-FI"/>
          </a:p>
        </p:txBody>
      </p:sp>
    </p:spTree>
    <p:extLst>
      <p:ext uri="{BB962C8B-B14F-4D97-AF65-F5344CB8AC3E}">
        <p14:creationId xmlns:p14="http://schemas.microsoft.com/office/powerpoint/2010/main" val="2107753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835753-CAB1-49D6-A50B-25A505F7B063}"/>
              </a:ext>
            </a:extLst>
          </p:cNvPr>
          <p:cNvSpPr>
            <a:spLocks noGrp="1"/>
          </p:cNvSpPr>
          <p:nvPr>
            <p:ph type="title"/>
          </p:nvPr>
        </p:nvSpPr>
        <p:spPr>
          <a:xfrm>
            <a:off x="540000" y="612000"/>
            <a:ext cx="8064000" cy="900000"/>
          </a:xfrm>
        </p:spPr>
        <p:txBody>
          <a:bodyPr anchor="t">
            <a:normAutofit/>
          </a:bodyPr>
          <a:lstStyle/>
          <a:p>
            <a:r>
              <a:rPr lang="fi-FI" dirty="0">
                <a:solidFill>
                  <a:schemeClr val="tx1">
                    <a:lumMod val="75000"/>
                    <a:lumOff val="25000"/>
                  </a:schemeClr>
                </a:solidFill>
              </a:rPr>
              <a:t>OMA- ilmoitusten otanta</a:t>
            </a:r>
          </a:p>
        </p:txBody>
      </p:sp>
      <p:sp>
        <p:nvSpPr>
          <p:cNvPr id="12" name="Content Placeholder 3">
            <a:extLst>
              <a:ext uri="{FF2B5EF4-FFF2-40B4-BE49-F238E27FC236}">
                <a16:creationId xmlns:a16="http://schemas.microsoft.com/office/drawing/2014/main" id="{58B222AF-2229-4B88-B16F-68C82770F749}"/>
              </a:ext>
            </a:extLst>
          </p:cNvPr>
          <p:cNvSpPr>
            <a:spLocks noGrp="1"/>
          </p:cNvSpPr>
          <p:nvPr>
            <p:ph sz="half" idx="2"/>
          </p:nvPr>
        </p:nvSpPr>
        <p:spPr>
          <a:xfrm>
            <a:off x="5477568" y="1379862"/>
            <a:ext cx="3209935" cy="4098275"/>
          </a:xfrm>
        </p:spPr>
        <p:txBody>
          <a:bodyPr/>
          <a:lstStyle/>
          <a:p>
            <a:pPr marL="0" indent="0">
              <a:buNone/>
            </a:pPr>
            <a:endParaRPr lang="fi-FI" sz="1800" dirty="0"/>
          </a:p>
          <a:p>
            <a:pPr marL="0" indent="0">
              <a:buNone/>
            </a:pPr>
            <a:r>
              <a:rPr lang="fi-FI" sz="1600" dirty="0"/>
              <a:t>Pilotin aikana saatiin 78 OMA – ilmoitusta. </a:t>
            </a:r>
          </a:p>
          <a:p>
            <a:pPr marL="0" indent="0">
              <a:buNone/>
            </a:pPr>
            <a:endParaRPr lang="fi-FI" sz="1800" dirty="0"/>
          </a:p>
          <a:p>
            <a:pPr marL="0" indent="0">
              <a:buNone/>
            </a:pPr>
            <a:r>
              <a:rPr lang="fi-FI" sz="1600" dirty="0"/>
              <a:t>26 % muita, kuin ns. pedagogiseen tukeen liittyviä tuen tarpeita. </a:t>
            </a:r>
          </a:p>
          <a:p>
            <a:pPr marL="0" indent="0">
              <a:buNone/>
            </a:pPr>
            <a:endParaRPr lang="en-US" dirty="0"/>
          </a:p>
        </p:txBody>
      </p:sp>
      <p:sp>
        <p:nvSpPr>
          <p:cNvPr id="4" name="Dian numeron paikkamerkki 3">
            <a:extLst>
              <a:ext uri="{FF2B5EF4-FFF2-40B4-BE49-F238E27FC236}">
                <a16:creationId xmlns:a16="http://schemas.microsoft.com/office/drawing/2014/main" id="{0654CB8F-F6F4-457D-98B2-3669351F2835}"/>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61</a:t>
            </a:fld>
            <a:endParaRPr lang="fi-FI"/>
          </a:p>
        </p:txBody>
      </p:sp>
      <p:pic>
        <p:nvPicPr>
          <p:cNvPr id="11" name="Kuva 10">
            <a:extLst>
              <a:ext uri="{FF2B5EF4-FFF2-40B4-BE49-F238E27FC236}">
                <a16:creationId xmlns:a16="http://schemas.microsoft.com/office/drawing/2014/main" id="{C9ECD3CA-155C-4FF7-BE46-CC791A34C4C2}"/>
              </a:ext>
            </a:extLst>
          </p:cNvPr>
          <p:cNvPicPr>
            <a:picLocks noChangeAspect="1"/>
          </p:cNvPicPr>
          <p:nvPr/>
        </p:nvPicPr>
        <p:blipFill rotWithShape="1">
          <a:blip r:embed="rId2">
            <a:extLst>
              <a:ext uri="{28A0092B-C50C-407E-A947-70E740481C1C}">
                <a14:useLocalDpi xmlns:a14="http://schemas.microsoft.com/office/drawing/2010/main" val="0"/>
              </a:ext>
            </a:extLst>
          </a:blip>
          <a:srcRect t="13544" r="45238"/>
          <a:stretch/>
        </p:blipFill>
        <p:spPr>
          <a:xfrm>
            <a:off x="535800" y="1512000"/>
            <a:ext cx="4733963" cy="4227788"/>
          </a:xfrm>
          <a:prstGeom prst="rect">
            <a:avLst/>
          </a:prstGeom>
        </p:spPr>
      </p:pic>
    </p:spTree>
    <p:extLst>
      <p:ext uri="{BB962C8B-B14F-4D97-AF65-F5344CB8AC3E}">
        <p14:creationId xmlns:p14="http://schemas.microsoft.com/office/powerpoint/2010/main" val="2304059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A13A0A-7595-4C06-B063-D64843D0442E}"/>
              </a:ext>
            </a:extLst>
          </p:cNvPr>
          <p:cNvSpPr>
            <a:spLocks noGrp="1"/>
          </p:cNvSpPr>
          <p:nvPr>
            <p:ph type="title"/>
          </p:nvPr>
        </p:nvSpPr>
        <p:spPr>
          <a:xfrm>
            <a:off x="540000" y="612000"/>
            <a:ext cx="8064000" cy="900000"/>
          </a:xfrm>
        </p:spPr>
        <p:txBody>
          <a:bodyPr anchor="t">
            <a:normAutofit/>
          </a:bodyPr>
          <a:lstStyle/>
          <a:p>
            <a:r>
              <a:rPr lang="fi-FI" dirty="0">
                <a:solidFill>
                  <a:schemeClr val="tx1">
                    <a:lumMod val="75000"/>
                    <a:lumOff val="25000"/>
                  </a:schemeClr>
                </a:solidFill>
              </a:rPr>
              <a:t>Laaja -alainen tuen tarve</a:t>
            </a:r>
          </a:p>
        </p:txBody>
      </p:sp>
      <p:pic>
        <p:nvPicPr>
          <p:cNvPr id="7" name="Kuva 6">
            <a:extLst>
              <a:ext uri="{FF2B5EF4-FFF2-40B4-BE49-F238E27FC236}">
                <a16:creationId xmlns:a16="http://schemas.microsoft.com/office/drawing/2014/main" id="{D49EE172-172B-4E7B-AE51-51B6D6A6A6A7}"/>
              </a:ext>
            </a:extLst>
          </p:cNvPr>
          <p:cNvPicPr>
            <a:picLocks noChangeAspect="1"/>
          </p:cNvPicPr>
          <p:nvPr/>
        </p:nvPicPr>
        <p:blipFill>
          <a:blip r:embed="rId2"/>
          <a:stretch>
            <a:fillRect/>
          </a:stretch>
        </p:blipFill>
        <p:spPr>
          <a:xfrm>
            <a:off x="540000" y="1292536"/>
            <a:ext cx="3924000" cy="4502335"/>
          </a:xfrm>
          <a:prstGeom prst="rect">
            <a:avLst/>
          </a:prstGeom>
          <a:noFill/>
        </p:spPr>
      </p:pic>
      <p:sp>
        <p:nvSpPr>
          <p:cNvPr id="12" name="Content Placeholder 3">
            <a:extLst>
              <a:ext uri="{FF2B5EF4-FFF2-40B4-BE49-F238E27FC236}">
                <a16:creationId xmlns:a16="http://schemas.microsoft.com/office/drawing/2014/main" id="{17C735CF-1D89-4BEF-BDF3-CDF0A233C6D9}"/>
              </a:ext>
            </a:extLst>
          </p:cNvPr>
          <p:cNvSpPr>
            <a:spLocks noGrp="1"/>
          </p:cNvSpPr>
          <p:nvPr>
            <p:ph sz="half" idx="2"/>
          </p:nvPr>
        </p:nvSpPr>
        <p:spPr>
          <a:xfrm>
            <a:off x="4760259" y="1425712"/>
            <a:ext cx="4213561" cy="4006576"/>
          </a:xfrm>
        </p:spPr>
        <p:txBody>
          <a:bodyPr/>
          <a:lstStyle/>
          <a:p>
            <a:pPr marL="0" indent="0">
              <a:buNone/>
            </a:pPr>
            <a:r>
              <a:rPr lang="fi-FI" sz="1600" dirty="0"/>
              <a:t>11 % opiskelijoista ilmoitti laaja-alaisia tuentarpeita 3-4 huomioitavaa kohtaa – Polunavaajan tuen linkittyminen automaattisesti.  </a:t>
            </a:r>
          </a:p>
          <a:p>
            <a:endParaRPr lang="fi-FI" sz="1600" dirty="0"/>
          </a:p>
          <a:p>
            <a:pPr marL="0" indent="0">
              <a:buNone/>
            </a:pPr>
            <a:r>
              <a:rPr lang="fi-FI" sz="1600" dirty="0"/>
              <a:t>Laaja-alaisia tuentarpeita ilmoittaneet opiskelijat hyötyivät moniammatillisesta opintojen suunnittelusta &amp; tuesta, ja kiinnittyivät hyvin opintoihin. </a:t>
            </a:r>
          </a:p>
          <a:p>
            <a:pPr marL="0" indent="0">
              <a:buNone/>
            </a:pPr>
            <a:endParaRPr lang="fi-FI" sz="1600" dirty="0"/>
          </a:p>
          <a:p>
            <a:pPr marL="0" indent="0">
              <a:buNone/>
            </a:pPr>
            <a:r>
              <a:rPr lang="fi-FI" sz="1600" dirty="0"/>
              <a:t>Opintojen alkuun kohdennettu tuki on kannattavaa opiskelijan ja oppilaitoksen näkökulmasta!</a:t>
            </a:r>
            <a:endParaRPr lang="en-US" sz="1600" dirty="0"/>
          </a:p>
        </p:txBody>
      </p:sp>
      <p:sp>
        <p:nvSpPr>
          <p:cNvPr id="4" name="Dian numeron paikkamerkki 3">
            <a:extLst>
              <a:ext uri="{FF2B5EF4-FFF2-40B4-BE49-F238E27FC236}">
                <a16:creationId xmlns:a16="http://schemas.microsoft.com/office/drawing/2014/main" id="{82FFCF58-DCE3-4AEB-B07F-458C5C3B0CEE}"/>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62</a:t>
            </a:fld>
            <a:endParaRPr lang="fi-FI"/>
          </a:p>
        </p:txBody>
      </p:sp>
    </p:spTree>
    <p:extLst>
      <p:ext uri="{BB962C8B-B14F-4D97-AF65-F5344CB8AC3E}">
        <p14:creationId xmlns:p14="http://schemas.microsoft.com/office/powerpoint/2010/main" val="1276790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35CF1DC-CCC4-47F6-A0E8-37E8AB5D24DD}"/>
              </a:ext>
            </a:extLst>
          </p:cNvPr>
          <p:cNvSpPr>
            <a:spLocks noGrp="1"/>
          </p:cNvSpPr>
          <p:nvPr>
            <p:ph type="title"/>
          </p:nvPr>
        </p:nvSpPr>
        <p:spPr>
          <a:xfrm>
            <a:off x="540000" y="612000"/>
            <a:ext cx="8064000" cy="900000"/>
          </a:xfrm>
        </p:spPr>
        <p:txBody>
          <a:bodyPr/>
          <a:lstStyle/>
          <a:p>
            <a:r>
              <a:rPr lang="en-US" dirty="0"/>
              <a:t>Moniammatillinen yhteistyö opiskelijan parhaaksi</a:t>
            </a:r>
          </a:p>
        </p:txBody>
      </p:sp>
      <p:pic>
        <p:nvPicPr>
          <p:cNvPr id="12" name="Sisällön paikkamerkki 11">
            <a:extLst>
              <a:ext uri="{FF2B5EF4-FFF2-40B4-BE49-F238E27FC236}">
                <a16:creationId xmlns:a16="http://schemas.microsoft.com/office/drawing/2014/main" id="{613D136E-D14E-4237-B61E-EF43A3EA98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920"/>
          <a:stretch/>
        </p:blipFill>
        <p:spPr>
          <a:xfrm>
            <a:off x="725739" y="1814407"/>
            <a:ext cx="7338731" cy="2994811"/>
          </a:xfrm>
          <a:noFill/>
        </p:spPr>
      </p:pic>
      <p:sp>
        <p:nvSpPr>
          <p:cNvPr id="5" name="Dian numeron paikkamerkki 4">
            <a:extLst>
              <a:ext uri="{FF2B5EF4-FFF2-40B4-BE49-F238E27FC236}">
                <a16:creationId xmlns:a16="http://schemas.microsoft.com/office/drawing/2014/main" id="{EAEE643D-6728-4232-8C7B-B1D4A3EFD1B9}"/>
              </a:ext>
            </a:extLst>
          </p:cNvPr>
          <p:cNvSpPr>
            <a:spLocks noGrp="1"/>
          </p:cNvSpPr>
          <p:nvPr>
            <p:ph type="sldNum" sz="quarter" idx="12"/>
          </p:nvPr>
        </p:nvSpPr>
        <p:spPr>
          <a:xfrm>
            <a:off x="189137" y="6309320"/>
            <a:ext cx="432000" cy="360000"/>
          </a:xfrm>
        </p:spPr>
        <p:txBody>
          <a:bodyPr wrap="none" anchor="ctr">
            <a:normAutofit/>
          </a:bodyPr>
          <a:lstStyle/>
          <a:p>
            <a:pPr>
              <a:spcAft>
                <a:spcPts val="600"/>
              </a:spcAft>
            </a:pPr>
            <a:fld id="{2A4837A0-F8B5-40DF-B7A3-2778985E9851}" type="slidenum">
              <a:rPr lang="fi-FI" smtClean="0"/>
              <a:pPr>
                <a:spcAft>
                  <a:spcPts val="600"/>
                </a:spcAft>
              </a:pPr>
              <a:t>63</a:t>
            </a:fld>
            <a:endParaRPr lang="fi-FI"/>
          </a:p>
        </p:txBody>
      </p:sp>
      <p:pic>
        <p:nvPicPr>
          <p:cNvPr id="3" name="Kuva 2">
            <a:extLst>
              <a:ext uri="{FF2B5EF4-FFF2-40B4-BE49-F238E27FC236}">
                <a16:creationId xmlns:a16="http://schemas.microsoft.com/office/drawing/2014/main" id="{A29DA691-7662-49DF-AE4D-273652090094}"/>
              </a:ext>
            </a:extLst>
          </p:cNvPr>
          <p:cNvPicPr>
            <a:picLocks noChangeAspect="1"/>
          </p:cNvPicPr>
          <p:nvPr/>
        </p:nvPicPr>
        <p:blipFill>
          <a:blip r:embed="rId3"/>
          <a:stretch>
            <a:fillRect/>
          </a:stretch>
        </p:blipFill>
        <p:spPr>
          <a:xfrm rot="20842404">
            <a:off x="7240480" y="1481189"/>
            <a:ext cx="1473401" cy="1081868"/>
          </a:xfrm>
          <a:prstGeom prst="rect">
            <a:avLst/>
          </a:prstGeom>
        </p:spPr>
      </p:pic>
      <p:pic>
        <p:nvPicPr>
          <p:cNvPr id="6" name="Kuva 5">
            <a:extLst>
              <a:ext uri="{FF2B5EF4-FFF2-40B4-BE49-F238E27FC236}">
                <a16:creationId xmlns:a16="http://schemas.microsoft.com/office/drawing/2014/main" id="{C385E179-8F8B-422A-BA14-03B09EB70104}"/>
              </a:ext>
            </a:extLst>
          </p:cNvPr>
          <p:cNvPicPr>
            <a:picLocks noChangeAspect="1"/>
          </p:cNvPicPr>
          <p:nvPr/>
        </p:nvPicPr>
        <p:blipFill>
          <a:blip r:embed="rId4"/>
          <a:stretch>
            <a:fillRect/>
          </a:stretch>
        </p:blipFill>
        <p:spPr>
          <a:xfrm>
            <a:off x="189137" y="2532247"/>
            <a:ext cx="1073205" cy="882695"/>
          </a:xfrm>
          <a:prstGeom prst="rect">
            <a:avLst/>
          </a:prstGeom>
        </p:spPr>
      </p:pic>
      <p:pic>
        <p:nvPicPr>
          <p:cNvPr id="8" name="Kuva 7">
            <a:extLst>
              <a:ext uri="{FF2B5EF4-FFF2-40B4-BE49-F238E27FC236}">
                <a16:creationId xmlns:a16="http://schemas.microsoft.com/office/drawing/2014/main" id="{378F905B-2E94-4470-8007-DB8BEB2787F9}"/>
              </a:ext>
            </a:extLst>
          </p:cNvPr>
          <p:cNvPicPr>
            <a:picLocks noChangeAspect="1"/>
          </p:cNvPicPr>
          <p:nvPr/>
        </p:nvPicPr>
        <p:blipFill>
          <a:blip r:embed="rId5"/>
          <a:stretch>
            <a:fillRect/>
          </a:stretch>
        </p:blipFill>
        <p:spPr>
          <a:xfrm>
            <a:off x="3458924" y="4809218"/>
            <a:ext cx="1872359" cy="1653328"/>
          </a:xfrm>
          <a:prstGeom prst="rect">
            <a:avLst/>
          </a:prstGeom>
        </p:spPr>
      </p:pic>
      <p:pic>
        <p:nvPicPr>
          <p:cNvPr id="11" name="Kuva 10">
            <a:extLst>
              <a:ext uri="{FF2B5EF4-FFF2-40B4-BE49-F238E27FC236}">
                <a16:creationId xmlns:a16="http://schemas.microsoft.com/office/drawing/2014/main" id="{9E3684CB-DED0-417E-A5A7-9D0DC5304C3D}"/>
              </a:ext>
            </a:extLst>
          </p:cNvPr>
          <p:cNvPicPr>
            <a:picLocks noChangeAspect="1"/>
          </p:cNvPicPr>
          <p:nvPr/>
        </p:nvPicPr>
        <p:blipFill>
          <a:blip r:embed="rId6"/>
          <a:stretch>
            <a:fillRect/>
          </a:stretch>
        </p:blipFill>
        <p:spPr>
          <a:xfrm rot="10800000">
            <a:off x="1763387" y="4887030"/>
            <a:ext cx="1695537" cy="1358970"/>
          </a:xfrm>
          <a:prstGeom prst="rect">
            <a:avLst/>
          </a:prstGeom>
        </p:spPr>
      </p:pic>
    </p:spTree>
    <p:extLst>
      <p:ext uri="{BB962C8B-B14F-4D97-AF65-F5344CB8AC3E}">
        <p14:creationId xmlns:p14="http://schemas.microsoft.com/office/powerpoint/2010/main" val="762442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B7A937-A47A-4A14-A8B3-0A50691033AD}"/>
              </a:ext>
            </a:extLst>
          </p:cNvPr>
          <p:cNvSpPr>
            <a:spLocks noGrp="1"/>
          </p:cNvSpPr>
          <p:nvPr>
            <p:ph type="title"/>
          </p:nvPr>
        </p:nvSpPr>
        <p:spPr/>
        <p:txBody>
          <a:bodyPr/>
          <a:lstStyle/>
          <a:p>
            <a:r>
              <a:rPr lang="fi-FI" dirty="0"/>
              <a:t>Saatua palautetta</a:t>
            </a:r>
          </a:p>
        </p:txBody>
      </p:sp>
      <p:sp>
        <p:nvSpPr>
          <p:cNvPr id="3" name="Sisällön paikkamerkki 2">
            <a:extLst>
              <a:ext uri="{FF2B5EF4-FFF2-40B4-BE49-F238E27FC236}">
                <a16:creationId xmlns:a16="http://schemas.microsoft.com/office/drawing/2014/main" id="{9783D21B-054E-4D07-B780-37EF813F14FB}"/>
              </a:ext>
            </a:extLst>
          </p:cNvPr>
          <p:cNvSpPr>
            <a:spLocks noGrp="1"/>
          </p:cNvSpPr>
          <p:nvPr>
            <p:ph idx="1"/>
          </p:nvPr>
        </p:nvSpPr>
        <p:spPr>
          <a:xfrm>
            <a:off x="540000" y="1132114"/>
            <a:ext cx="8064000" cy="4591886"/>
          </a:xfrm>
        </p:spPr>
        <p:txBody>
          <a:bodyPr/>
          <a:lstStyle/>
          <a:p>
            <a:r>
              <a:rPr lang="fi-FI" sz="1400" dirty="0">
                <a:solidFill>
                  <a:srgbClr val="000000"/>
                </a:solidFill>
                <a:effectLst/>
                <a:ea typeface="Times New Roman" panose="02020603050405020304" pitchFamily="18" charset="0"/>
              </a:rPr>
              <a:t>Oppilaitoksen toimijat kokivat </a:t>
            </a:r>
            <a:r>
              <a:rPr lang="fi-FI" sz="1400" dirty="0">
                <a:solidFill>
                  <a:srgbClr val="000000"/>
                </a:solidFill>
                <a:ea typeface="Times New Roman" panose="02020603050405020304" pitchFamily="18" charset="0"/>
              </a:rPr>
              <a:t>o</a:t>
            </a:r>
            <a:r>
              <a:rPr lang="fi-FI" sz="1400" dirty="0">
                <a:solidFill>
                  <a:srgbClr val="000000"/>
                </a:solidFill>
                <a:effectLst/>
                <a:ea typeface="Times New Roman" panose="02020603050405020304" pitchFamily="18" charset="0"/>
              </a:rPr>
              <a:t>piskelijan tuentarpeiden kartoittamisen  jo opiskelupaikan vastaanottamisvaiheessa tärkeäksi, </a:t>
            </a:r>
            <a:r>
              <a:rPr lang="fi-FI" sz="1400" b="1" dirty="0">
                <a:solidFill>
                  <a:srgbClr val="000000"/>
                </a:solidFill>
                <a:effectLst/>
                <a:ea typeface="Times New Roman" panose="02020603050405020304" pitchFamily="18" charset="0"/>
              </a:rPr>
              <a:t>ja </a:t>
            </a:r>
            <a:r>
              <a:rPr lang="fi-FI" sz="1400" b="1" dirty="0">
                <a:solidFill>
                  <a:srgbClr val="000000"/>
                </a:solidFill>
                <a:ea typeface="Times New Roman" panose="02020603050405020304" pitchFamily="18" charset="0"/>
              </a:rPr>
              <a:t>digitaalisen</a:t>
            </a:r>
            <a:r>
              <a:rPr lang="fi-FI" sz="1400" b="1" dirty="0">
                <a:solidFill>
                  <a:srgbClr val="000000"/>
                </a:solidFill>
                <a:effectLst/>
                <a:ea typeface="Times New Roman" panose="02020603050405020304" pitchFamily="18" charset="0"/>
              </a:rPr>
              <a:t> OMA- ilmoituksen madaltavan kynnystä tuen tarpeen ilmaisemiseen</a:t>
            </a:r>
            <a:r>
              <a:rPr lang="fi-FI" sz="1400" dirty="0">
                <a:solidFill>
                  <a:srgbClr val="000000"/>
                </a:solidFill>
                <a:effectLst/>
                <a:ea typeface="Times New Roman" panose="02020603050405020304" pitchFamily="18" charset="0"/>
              </a:rPr>
              <a:t>. Pidettiin tärkeänä, että </a:t>
            </a:r>
            <a:r>
              <a:rPr lang="fi-FI" sz="1400" b="1" dirty="0">
                <a:solidFill>
                  <a:srgbClr val="000000"/>
                </a:solidFill>
                <a:effectLst/>
                <a:ea typeface="Times New Roman" panose="02020603050405020304" pitchFamily="18" charset="0"/>
              </a:rPr>
              <a:t>tuentarpeista keskustellaan vielä opintojen alettua esim. HOKS prosessin yhteydessä, koska kaikki opiskelijat eivät välttämättä osaa ilmoittaa tuen tarpeistaan </a:t>
            </a:r>
            <a:r>
              <a:rPr lang="fi-FI" sz="1400" dirty="0">
                <a:solidFill>
                  <a:srgbClr val="000000"/>
                </a:solidFill>
                <a:effectLst/>
                <a:ea typeface="Times New Roman" panose="02020603050405020304" pitchFamily="18" charset="0"/>
              </a:rPr>
              <a:t>– tuen tarve tulee opiskelijalle esille vasta opintojen alettua (esim. pitkään opintojen- ja työelämän ulkopuolella olleet opiskelijat.) </a:t>
            </a:r>
          </a:p>
          <a:p>
            <a:r>
              <a:rPr lang="fi-FI" sz="1400" b="1" dirty="0">
                <a:solidFill>
                  <a:srgbClr val="000000"/>
                </a:solidFill>
                <a:ea typeface="Times New Roman" panose="02020603050405020304" pitchFamily="18" charset="0"/>
              </a:rPr>
              <a:t>Yhteistyön tiivistämistä oppilaitoksen ulkoisten toimijoiden ( mm. SOTE, kuntoutuksen palveluntuottajat jne.) kanssa, sekä yhteistyön tiivistämistä suhteessa Luovii</a:t>
            </a:r>
            <a:r>
              <a:rPr lang="fi-FI" sz="1400" dirty="0">
                <a:solidFill>
                  <a:srgbClr val="000000"/>
                </a:solidFill>
                <a:ea typeface="Times New Roman" panose="02020603050405020304" pitchFamily="18" charset="0"/>
              </a:rPr>
              <a:t>n. </a:t>
            </a:r>
          </a:p>
          <a:p>
            <a:r>
              <a:rPr lang="fi-FI" sz="1400" dirty="0">
                <a:ea typeface="Times New Roman" panose="02020603050405020304" pitchFamily="18" charset="0"/>
              </a:rPr>
              <a:t>Työskentelyn </a:t>
            </a:r>
            <a:r>
              <a:rPr lang="fi-FI" sz="1400" b="1" dirty="0">
                <a:ea typeface="Times New Roman" panose="02020603050405020304" pitchFamily="18" charset="0"/>
              </a:rPr>
              <a:t>avulla tunnistettiin oppilaitoksesta opiskelijaryhmä, jotka hyötyvät moniammatillisesta tuen suunnittelusta ja kokonaisuuden koordinoimisesta</a:t>
            </a:r>
            <a:r>
              <a:rPr lang="fi-FI" sz="1400" dirty="0">
                <a:ea typeface="Times New Roman" panose="02020603050405020304" pitchFamily="18" charset="0"/>
              </a:rPr>
              <a:t>. </a:t>
            </a:r>
          </a:p>
          <a:p>
            <a:endParaRPr lang="fi-FI" sz="1400" dirty="0">
              <a:ea typeface="Times New Roman" panose="02020603050405020304" pitchFamily="18" charset="0"/>
            </a:endParaRPr>
          </a:p>
          <a:p>
            <a:r>
              <a:rPr lang="fi-FI" sz="1400" dirty="0">
                <a:ea typeface="Times New Roman" panose="02020603050405020304" pitchFamily="18" charset="0"/>
              </a:rPr>
              <a:t>Toimijat ja opiskelijat kokivat tärkeäksi, että tukea kokonaistuen kartoittamiseen ja toteuttamiseen, sekä kuntoutukselliseen tukeen liittyen, oli </a:t>
            </a:r>
            <a:r>
              <a:rPr lang="fi-FI" sz="1400" b="1" dirty="0">
                <a:ea typeface="Times New Roman" panose="02020603050405020304" pitchFamily="18" charset="0"/>
              </a:rPr>
              <a:t>saatavilla oppilaitosarjessa. </a:t>
            </a:r>
          </a:p>
          <a:p>
            <a:endParaRPr lang="fi-FI" sz="1400" b="1" dirty="0">
              <a:solidFill>
                <a:srgbClr val="000000"/>
              </a:solidFill>
              <a:effectLst/>
              <a:ea typeface="Times New Roman" panose="02020603050405020304" pitchFamily="18" charset="0"/>
            </a:endParaRPr>
          </a:p>
          <a:p>
            <a:r>
              <a:rPr lang="fi-FI" sz="1400" b="1" dirty="0">
                <a:solidFill>
                  <a:srgbClr val="000000"/>
                </a:solidFill>
                <a:effectLst/>
                <a:ea typeface="Times New Roman" panose="02020603050405020304" pitchFamily="18" charset="0"/>
              </a:rPr>
              <a:t>Opiskelijat kokivat OMA- ilmoituksen hyödyntämisen helpoksi, ja kokivat saaneensa tarvitsemansa tuen nopeasti opintojen alussa</a:t>
            </a:r>
            <a:r>
              <a:rPr lang="fi-FI" sz="1400" dirty="0">
                <a:solidFill>
                  <a:srgbClr val="000000"/>
                </a:solidFill>
                <a:effectLst/>
                <a:ea typeface="Times New Roman" panose="02020603050405020304" pitchFamily="18" charset="0"/>
              </a:rPr>
              <a:t>. Opiskelijat toivat esille, että tuentarpeista kysyminen viesti välittämisestä ja antoi myönteisen kuvan tulevasta oppilaitoksesta. </a:t>
            </a:r>
            <a:endParaRPr lang="fi-FI" sz="1400" dirty="0">
              <a:effectLst/>
              <a:ea typeface="Times New Roman" panose="02020603050405020304" pitchFamily="18" charset="0"/>
            </a:endParaRPr>
          </a:p>
          <a:p>
            <a:pPr marL="0" indent="0">
              <a:buNone/>
            </a:pPr>
            <a:endParaRPr lang="fi-FI" dirty="0"/>
          </a:p>
        </p:txBody>
      </p:sp>
      <p:sp>
        <p:nvSpPr>
          <p:cNvPr id="4" name="Dian numeron paikkamerkki 3">
            <a:extLst>
              <a:ext uri="{FF2B5EF4-FFF2-40B4-BE49-F238E27FC236}">
                <a16:creationId xmlns:a16="http://schemas.microsoft.com/office/drawing/2014/main" id="{BC93858A-0A7A-40C7-AC1D-58FCAD260134}"/>
              </a:ext>
            </a:extLst>
          </p:cNvPr>
          <p:cNvSpPr>
            <a:spLocks noGrp="1"/>
          </p:cNvSpPr>
          <p:nvPr>
            <p:ph type="sldNum" sz="quarter" idx="12"/>
          </p:nvPr>
        </p:nvSpPr>
        <p:spPr/>
        <p:txBody>
          <a:bodyPr/>
          <a:lstStyle/>
          <a:p>
            <a:fld id="{2A4837A0-F8B5-40DF-B7A3-2778985E9851}" type="slidenum">
              <a:rPr lang="fi-FI" smtClean="0"/>
              <a:pPr/>
              <a:t>64</a:t>
            </a:fld>
            <a:endParaRPr lang="fi-FI"/>
          </a:p>
        </p:txBody>
      </p:sp>
    </p:spTree>
    <p:extLst>
      <p:ext uri="{BB962C8B-B14F-4D97-AF65-F5344CB8AC3E}">
        <p14:creationId xmlns:p14="http://schemas.microsoft.com/office/powerpoint/2010/main" val="1687741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5AB1A1-293B-4A41-AFB9-1ED0A46B2DE4}"/>
              </a:ext>
            </a:extLst>
          </p:cNvPr>
          <p:cNvSpPr>
            <a:spLocks noGrp="1"/>
          </p:cNvSpPr>
          <p:nvPr>
            <p:ph type="title"/>
          </p:nvPr>
        </p:nvSpPr>
        <p:spPr>
          <a:xfrm>
            <a:off x="405137" y="324561"/>
            <a:ext cx="8064000" cy="900000"/>
          </a:xfrm>
        </p:spPr>
        <p:txBody>
          <a:bodyPr/>
          <a:lstStyle/>
          <a:p>
            <a:r>
              <a:rPr lang="fi-FI" dirty="0">
                <a:solidFill>
                  <a:schemeClr val="tx1">
                    <a:lumMod val="75000"/>
                    <a:lumOff val="25000"/>
                  </a:schemeClr>
                </a:solidFill>
              </a:rPr>
              <a:t>Työskentelyllä tavoitettiin  </a:t>
            </a:r>
          </a:p>
        </p:txBody>
      </p:sp>
      <p:sp>
        <p:nvSpPr>
          <p:cNvPr id="3" name="Sisällön paikkamerkki 2">
            <a:extLst>
              <a:ext uri="{FF2B5EF4-FFF2-40B4-BE49-F238E27FC236}">
                <a16:creationId xmlns:a16="http://schemas.microsoft.com/office/drawing/2014/main" id="{D50A5816-9307-48B5-ADE5-3552E4A5169D}"/>
              </a:ext>
            </a:extLst>
          </p:cNvPr>
          <p:cNvSpPr>
            <a:spLocks noGrp="1"/>
          </p:cNvSpPr>
          <p:nvPr>
            <p:ph sz="half" idx="1"/>
          </p:nvPr>
        </p:nvSpPr>
        <p:spPr>
          <a:xfrm>
            <a:off x="305898" y="965839"/>
            <a:ext cx="8262478" cy="3527827"/>
          </a:xfrm>
        </p:spPr>
        <p:txBody>
          <a:bodyPr/>
          <a:lstStyle/>
          <a:p>
            <a:pPr>
              <a:lnSpc>
                <a:spcPct val="107000"/>
              </a:lnSpc>
              <a:spcAft>
                <a:spcPts val="800"/>
              </a:spcAft>
            </a:pPr>
            <a:r>
              <a:rPr lang="fi-FI" sz="1800" dirty="0">
                <a:solidFill>
                  <a:srgbClr val="323130"/>
                </a:solidFill>
                <a:effectLst/>
                <a:latin typeface="Calibri" panose="020F0502020204030204" pitchFamily="34" charset="0"/>
                <a:ea typeface="Calibri" panose="020F0502020204030204" pitchFamily="34" charset="0"/>
                <a:cs typeface="Calibri" panose="020F0502020204030204" pitchFamily="34" charset="0"/>
              </a:rPr>
              <a:t>Polunavaajan työskentelyn kautta tavoitettiin ajalla 1.1- 30.12.2021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323130"/>
                </a:solidFill>
                <a:effectLst/>
                <a:latin typeface="Calibri" panose="020F0502020204030204" pitchFamily="34" charset="0"/>
                <a:ea typeface="Calibri" panose="020F0502020204030204" pitchFamily="34" charset="0"/>
                <a:cs typeface="Calibri" panose="020F0502020204030204" pitchFamily="34" charset="0"/>
              </a:rPr>
              <a:t>Laaja-alaista tukea tarvitsevia opiskelijoita 29 kpl, joiden kanssa yhteistyön kesto kesimäärin 3–6 kk ja kontakteja opiskelijaan (yhteistyöverkostojen lisäksi) viikoittain, sekä yksilöllisten tarpeiden mukaista ohjaustyöskentelyä – suurin tavoitettu joukko 18-29 vuotiaita nuoria aikuisia. </a:t>
            </a:r>
          </a:p>
          <a:p>
            <a:pPr>
              <a:lnSpc>
                <a:spcPct val="107000"/>
              </a:lnSpc>
              <a:spcAft>
                <a:spcPts val="800"/>
              </a:spcAft>
            </a:pPr>
            <a:r>
              <a:rPr lang="fi-FI" sz="1800" dirty="0">
                <a:solidFill>
                  <a:srgbClr val="323130"/>
                </a:solidFill>
                <a:effectLst/>
                <a:latin typeface="Calibri" panose="020F0502020204030204" pitchFamily="34" charset="0"/>
                <a:ea typeface="Calibri" panose="020F0502020204030204" pitchFamily="34" charset="0"/>
                <a:cs typeface="Calibri" panose="020F0502020204030204" pitchFamily="34" charset="0"/>
              </a:rPr>
              <a:t>Lisäksi Polunavaaja osallistui työparityöskentelyyn tai verkostoon 45 opiskelijan tuen suunnittelun osalta. </a:t>
            </a:r>
          </a:p>
          <a:p>
            <a:pPr>
              <a:lnSpc>
                <a:spcPct val="107000"/>
              </a:lnSpc>
              <a:spcAft>
                <a:spcPts val="800"/>
              </a:spcAft>
            </a:pPr>
            <a:r>
              <a:rPr lang="fi-FI" sz="1800" dirty="0">
                <a:solidFill>
                  <a:srgbClr val="323130"/>
                </a:solidFill>
                <a:effectLst/>
                <a:latin typeface="Calibri" panose="020F0502020204030204" pitchFamily="34" charset="0"/>
                <a:ea typeface="Calibri" panose="020F0502020204030204" pitchFamily="34" charset="0"/>
                <a:cs typeface="Calibri" panose="020F0502020204030204" pitchFamily="34" charset="0"/>
              </a:rPr>
              <a:t>OMA- ilmoitus pilotoinnin aikana Polunavaaja käsitteli kaikki saapuneet OMA-ilmoitukset 78 kpl, sekä aloitti alkukartoituksen 9 laaja-alaista tukea tarvitsevan opiskelijan osalta kolmen kuukauden pilotin aikana. </a:t>
            </a:r>
          </a:p>
          <a:p>
            <a:pPr>
              <a:lnSpc>
                <a:spcPct val="107000"/>
              </a:lnSpc>
              <a:spcAft>
                <a:spcPts val="800"/>
              </a:spcAft>
            </a:pPr>
            <a:r>
              <a:rPr lang="fi-FI" sz="1800" dirty="0">
                <a:solidFill>
                  <a:srgbClr val="323130"/>
                </a:solidFill>
                <a:effectLst/>
                <a:latin typeface="Calibri" panose="020F0502020204030204" pitchFamily="34" charset="0"/>
                <a:ea typeface="Calibri" panose="020F0502020204030204" pitchFamily="34" charset="0"/>
                <a:cs typeface="Calibri" panose="020F0502020204030204" pitchFamily="34" charset="0"/>
              </a:rPr>
              <a:t>Lisäksi Polunavaaja tarjosi palveluohjausta ja konsultatiivista tukea oppilaitoksen toimijoille ja opiskelijoille, sekä osallistui säännöllisesti opiskeluhuoltoryhmiin ja yhteistyöryhmiin, sekä yhteiskehittämisverkostoihin ja koulutti myös itse oppilaitoksen toimijoita.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800" dirty="0"/>
          </a:p>
          <a:p>
            <a:pPr marL="0" indent="0">
              <a:buNone/>
            </a:pPr>
            <a:endParaRPr lang="fi-FI" sz="1800" dirty="0"/>
          </a:p>
        </p:txBody>
      </p:sp>
      <p:sp>
        <p:nvSpPr>
          <p:cNvPr id="5" name="Dian numeron paikkamerkki 4">
            <a:extLst>
              <a:ext uri="{FF2B5EF4-FFF2-40B4-BE49-F238E27FC236}">
                <a16:creationId xmlns:a16="http://schemas.microsoft.com/office/drawing/2014/main" id="{3552146C-58A4-4455-9BCC-42F98D56F84B}"/>
              </a:ext>
            </a:extLst>
          </p:cNvPr>
          <p:cNvSpPr>
            <a:spLocks noGrp="1"/>
          </p:cNvSpPr>
          <p:nvPr>
            <p:ph type="sldNum" sz="quarter" idx="12"/>
          </p:nvPr>
        </p:nvSpPr>
        <p:spPr/>
        <p:txBody>
          <a:bodyPr/>
          <a:lstStyle/>
          <a:p>
            <a:fld id="{2A4837A0-F8B5-40DF-B7A3-2778985E9851}" type="slidenum">
              <a:rPr lang="fi-FI" smtClean="0"/>
              <a:pPr/>
              <a:t>65</a:t>
            </a:fld>
            <a:endParaRPr lang="fi-FI" dirty="0"/>
          </a:p>
        </p:txBody>
      </p:sp>
    </p:spTree>
    <p:extLst>
      <p:ext uri="{BB962C8B-B14F-4D97-AF65-F5344CB8AC3E}">
        <p14:creationId xmlns:p14="http://schemas.microsoft.com/office/powerpoint/2010/main" val="304703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37D72-B65E-4A7A-982E-99C08917A16B}"/>
              </a:ext>
            </a:extLst>
          </p:cNvPr>
          <p:cNvSpPr>
            <a:spLocks noGrp="1"/>
          </p:cNvSpPr>
          <p:nvPr>
            <p:ph type="title"/>
          </p:nvPr>
        </p:nvSpPr>
        <p:spPr/>
        <p:txBody>
          <a:bodyPr/>
          <a:lstStyle/>
          <a:p>
            <a:r>
              <a:rPr lang="fi-FI" dirty="0"/>
              <a:t>Suurin tavoitettu joukko</a:t>
            </a:r>
          </a:p>
        </p:txBody>
      </p:sp>
      <p:sp>
        <p:nvSpPr>
          <p:cNvPr id="3" name="Sisällön paikkamerkki 2">
            <a:extLst>
              <a:ext uri="{FF2B5EF4-FFF2-40B4-BE49-F238E27FC236}">
                <a16:creationId xmlns:a16="http://schemas.microsoft.com/office/drawing/2014/main" id="{B3E369D9-029E-4C2D-92DC-886C412FD863}"/>
              </a:ext>
            </a:extLst>
          </p:cNvPr>
          <p:cNvSpPr>
            <a:spLocks noGrp="1"/>
          </p:cNvSpPr>
          <p:nvPr>
            <p:ph sz="half" idx="1"/>
          </p:nvPr>
        </p:nvSpPr>
        <p:spPr>
          <a:xfrm>
            <a:off x="539999" y="1584000"/>
            <a:ext cx="8063999" cy="4500000"/>
          </a:xfrm>
        </p:spPr>
        <p:txBody>
          <a:bodyPr/>
          <a:lstStyle/>
          <a:p>
            <a:pPr marL="0" indent="0">
              <a:buNone/>
            </a:pPr>
            <a:r>
              <a:rPr lang="fi-FI" sz="1800" dirty="0"/>
              <a:t>18-29 vuotiaat nuoret aikuiset: </a:t>
            </a:r>
          </a:p>
          <a:p>
            <a:pPr marL="914400" lvl="2" indent="0">
              <a:lnSpc>
                <a:spcPct val="107000"/>
              </a:lnSpc>
              <a:spcAft>
                <a:spcPts val="800"/>
              </a:spcAft>
              <a:buNone/>
            </a:pPr>
            <a:endParaRPr lang="fi-FI" sz="1800" dirty="0">
              <a:ea typeface="Calibri" panose="020F0502020204030204" pitchFamily="34" charset="0"/>
              <a:cs typeface="Times New Roman" panose="02020603050405020304" pitchFamily="18" charset="0"/>
            </a:endParaRPr>
          </a:p>
          <a:p>
            <a:pPr lvl="2">
              <a:lnSpc>
                <a:spcPct val="107000"/>
              </a:lnSpc>
              <a:spcAft>
                <a:spcPts val="800"/>
              </a:spcAft>
            </a:pPr>
            <a:r>
              <a:rPr lang="fi-FI" sz="1800" dirty="0">
                <a:ea typeface="Calibri" panose="020F0502020204030204" pitchFamily="34" charset="0"/>
                <a:cs typeface="Times New Roman" panose="02020603050405020304" pitchFamily="18" charset="0"/>
              </a:rPr>
              <a:t>Palvelujen ulkopuolella olleita ja vajaakuntoisia nuoria – kokivat, että tarvittavien palvelujen saavuttaminen on vaikeaa.</a:t>
            </a:r>
          </a:p>
          <a:p>
            <a:pPr lvl="2">
              <a:lnSpc>
                <a:spcPct val="107000"/>
              </a:lnSpc>
              <a:spcAft>
                <a:spcPts val="800"/>
              </a:spcAft>
            </a:pPr>
            <a:r>
              <a:rPr lang="fi-FI" sz="1800" dirty="0">
                <a:ea typeface="Calibri" panose="020F0502020204030204" pitchFamily="34" charset="0"/>
                <a:cs typeface="Times New Roman" panose="02020603050405020304" pitchFamily="18" charset="0"/>
              </a:rPr>
              <a:t>Useissa palveluissa olleita – taustalla katkenneita hoito- ja kuntoutuspolkuja.</a:t>
            </a:r>
          </a:p>
          <a:p>
            <a:pPr lvl="2">
              <a:lnSpc>
                <a:spcPct val="107000"/>
              </a:lnSpc>
              <a:spcAft>
                <a:spcPts val="800"/>
              </a:spcAft>
            </a:pPr>
            <a:r>
              <a:rPr lang="fi-FI" sz="1800" u="sng" dirty="0">
                <a:ea typeface="Calibri" panose="020F0502020204030204" pitchFamily="34" charset="0"/>
                <a:cs typeface="Times New Roman" panose="02020603050405020304" pitchFamily="18" charset="0"/>
              </a:rPr>
              <a:t>Useimmilla epäonnistunut siirtymä ammatillisiin opintoihin peruskoulun jälkeen. </a:t>
            </a:r>
          </a:p>
          <a:p>
            <a:pPr marL="0" indent="0">
              <a:lnSpc>
                <a:spcPct val="107000"/>
              </a:lnSpc>
              <a:spcAft>
                <a:spcPts val="800"/>
              </a:spcAft>
              <a:buNone/>
            </a:pPr>
            <a:r>
              <a:rPr lang="fi-FI" sz="2000" dirty="0">
                <a:latin typeface="Calibri" panose="020F0502020204030204" pitchFamily="34" charset="0"/>
                <a:ea typeface="Calibri" panose="020F0502020204030204" pitchFamily="34" charset="0"/>
                <a:cs typeface="Times New Roman" panose="02020603050405020304" pitchFamily="18" charset="0"/>
              </a:rPr>
              <a:t>	</a:t>
            </a:r>
            <a:endParaRPr lang="fi-FI" dirty="0"/>
          </a:p>
          <a:p>
            <a:pPr marL="0" indent="0">
              <a:buNone/>
            </a:pPr>
            <a:endParaRPr lang="fi-FI" dirty="0"/>
          </a:p>
        </p:txBody>
      </p:sp>
      <p:sp>
        <p:nvSpPr>
          <p:cNvPr id="5" name="Dian numeron paikkamerkki 4">
            <a:extLst>
              <a:ext uri="{FF2B5EF4-FFF2-40B4-BE49-F238E27FC236}">
                <a16:creationId xmlns:a16="http://schemas.microsoft.com/office/drawing/2014/main" id="{7E2F60CA-2A2D-461E-AC74-8349F5B97115}"/>
              </a:ext>
            </a:extLst>
          </p:cNvPr>
          <p:cNvSpPr>
            <a:spLocks noGrp="1"/>
          </p:cNvSpPr>
          <p:nvPr>
            <p:ph type="sldNum" sz="quarter" idx="12"/>
          </p:nvPr>
        </p:nvSpPr>
        <p:spPr/>
        <p:txBody>
          <a:bodyPr/>
          <a:lstStyle/>
          <a:p>
            <a:fld id="{2A4837A0-F8B5-40DF-B7A3-2778985E9851}" type="slidenum">
              <a:rPr lang="fi-FI" smtClean="0"/>
              <a:pPr/>
              <a:t>66</a:t>
            </a:fld>
            <a:endParaRPr lang="fi-FI"/>
          </a:p>
        </p:txBody>
      </p:sp>
      <p:sp>
        <p:nvSpPr>
          <p:cNvPr id="6" name="Alatunnisteen paikkamerkki 5">
            <a:extLst>
              <a:ext uri="{FF2B5EF4-FFF2-40B4-BE49-F238E27FC236}">
                <a16:creationId xmlns:a16="http://schemas.microsoft.com/office/drawing/2014/main" id="{F7D770E0-1356-420D-8D93-356D49751CC6}"/>
              </a:ext>
            </a:extLst>
          </p:cNvPr>
          <p:cNvSpPr>
            <a:spLocks noGrp="1"/>
          </p:cNvSpPr>
          <p:nvPr>
            <p:ph type="ftr" sz="quarter" idx="11"/>
          </p:nvPr>
        </p:nvSpPr>
        <p:spPr/>
        <p:txBody>
          <a:bodyPr/>
          <a:lstStyle/>
          <a:p>
            <a:r>
              <a:rPr lang="fi-FI"/>
              <a:t>Etunimi Sukunimi</a:t>
            </a:r>
          </a:p>
        </p:txBody>
      </p:sp>
      <p:sp>
        <p:nvSpPr>
          <p:cNvPr id="7" name="Päivämäärän paikkamerkki 6">
            <a:extLst>
              <a:ext uri="{FF2B5EF4-FFF2-40B4-BE49-F238E27FC236}">
                <a16:creationId xmlns:a16="http://schemas.microsoft.com/office/drawing/2014/main" id="{DE1320D2-75CE-4027-873A-D7F682606243}"/>
              </a:ext>
            </a:extLst>
          </p:cNvPr>
          <p:cNvSpPr>
            <a:spLocks noGrp="1"/>
          </p:cNvSpPr>
          <p:nvPr>
            <p:ph type="dt" sz="half" idx="10"/>
          </p:nvPr>
        </p:nvSpPr>
        <p:spPr/>
        <p:txBody>
          <a:bodyPr/>
          <a:lstStyle/>
          <a:p>
            <a:fld id="{D00111C6-550F-476F-A8E9-87059F984CC5}" type="datetime1">
              <a:rPr lang="fi-FI" smtClean="0"/>
              <a:pPr/>
              <a:t>23.5.2022</a:t>
            </a:fld>
            <a:endParaRPr lang="fi-FI"/>
          </a:p>
        </p:txBody>
      </p:sp>
    </p:spTree>
    <p:extLst>
      <p:ext uri="{BB962C8B-B14F-4D97-AF65-F5344CB8AC3E}">
        <p14:creationId xmlns:p14="http://schemas.microsoft.com/office/powerpoint/2010/main" val="38337194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D8D3D7-5465-4E3C-8AE7-6F1D61A93276}"/>
              </a:ext>
            </a:extLst>
          </p:cNvPr>
          <p:cNvSpPr>
            <a:spLocks noGrp="1"/>
          </p:cNvSpPr>
          <p:nvPr>
            <p:ph type="ctrTitle"/>
          </p:nvPr>
        </p:nvSpPr>
        <p:spPr>
          <a:xfrm>
            <a:off x="540000" y="480840"/>
            <a:ext cx="6858000" cy="684403"/>
          </a:xfrm>
        </p:spPr>
        <p:txBody>
          <a:bodyPr/>
          <a:lstStyle/>
          <a:p>
            <a:pPr algn="l"/>
            <a:r>
              <a:rPr lang="fi-FI" sz="2800" dirty="0"/>
              <a:t>Opiskelijan hyvinvointia voidaan tukea monin eri tavoin</a:t>
            </a:r>
          </a:p>
        </p:txBody>
      </p:sp>
      <p:sp>
        <p:nvSpPr>
          <p:cNvPr id="6" name="Dian numeron paikkamerkki 5">
            <a:extLst>
              <a:ext uri="{FF2B5EF4-FFF2-40B4-BE49-F238E27FC236}">
                <a16:creationId xmlns:a16="http://schemas.microsoft.com/office/drawing/2014/main" id="{A3E260BA-BE53-4AD6-8134-D0D99B888138}"/>
              </a:ext>
            </a:extLst>
          </p:cNvPr>
          <p:cNvSpPr>
            <a:spLocks noGrp="1"/>
          </p:cNvSpPr>
          <p:nvPr>
            <p:ph type="sldNum" sz="quarter" idx="12"/>
          </p:nvPr>
        </p:nvSpPr>
        <p:spPr/>
        <p:txBody>
          <a:bodyPr/>
          <a:lstStyle/>
          <a:p>
            <a:fld id="{6086F359-4A16-4619-8E9E-FA291E5B8EA8}" type="slidenum">
              <a:rPr lang="fi-FI" smtClean="0"/>
              <a:t>67</a:t>
            </a:fld>
            <a:endParaRPr lang="fi-FI"/>
          </a:p>
        </p:txBody>
      </p:sp>
      <p:pic>
        <p:nvPicPr>
          <p:cNvPr id="4" name="Kuva 3">
            <a:extLst>
              <a:ext uri="{FF2B5EF4-FFF2-40B4-BE49-F238E27FC236}">
                <a16:creationId xmlns:a16="http://schemas.microsoft.com/office/drawing/2014/main" id="{D67ABBFB-C17E-4B45-924E-BE06E311C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473278"/>
            <a:ext cx="9012757" cy="5384722"/>
          </a:xfrm>
          <a:prstGeom prst="rect">
            <a:avLst/>
          </a:prstGeom>
        </p:spPr>
      </p:pic>
    </p:spTree>
    <p:extLst>
      <p:ext uri="{BB962C8B-B14F-4D97-AF65-F5344CB8AC3E}">
        <p14:creationId xmlns:p14="http://schemas.microsoft.com/office/powerpoint/2010/main" val="65181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8753686-CDB4-4E0E-A0B8-BE6BB0F35DAD}"/>
              </a:ext>
            </a:extLst>
          </p:cNvPr>
          <p:cNvSpPr/>
          <p:nvPr/>
        </p:nvSpPr>
        <p:spPr>
          <a:xfrm>
            <a:off x="200025" y="1800225"/>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3" name="Suorakulmio 2">
            <a:extLst>
              <a:ext uri="{FF2B5EF4-FFF2-40B4-BE49-F238E27FC236}">
                <a16:creationId xmlns:a16="http://schemas.microsoft.com/office/drawing/2014/main" id="{CF0116E2-EEA9-4E7A-9E51-ABA6CE3529B8}"/>
              </a:ext>
            </a:extLst>
          </p:cNvPr>
          <p:cNvSpPr/>
          <p:nvPr/>
        </p:nvSpPr>
        <p:spPr>
          <a:xfrm>
            <a:off x="2400300" y="1793485"/>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4" name="Suorakulmio 3">
            <a:extLst>
              <a:ext uri="{FF2B5EF4-FFF2-40B4-BE49-F238E27FC236}">
                <a16:creationId xmlns:a16="http://schemas.microsoft.com/office/drawing/2014/main" id="{0C344886-AAB0-4D73-A3B0-372ECBFE0BEC}"/>
              </a:ext>
            </a:extLst>
          </p:cNvPr>
          <p:cNvSpPr/>
          <p:nvPr/>
        </p:nvSpPr>
        <p:spPr>
          <a:xfrm>
            <a:off x="4572000" y="1800225"/>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5" name="Suorakulmio 4">
            <a:extLst>
              <a:ext uri="{FF2B5EF4-FFF2-40B4-BE49-F238E27FC236}">
                <a16:creationId xmlns:a16="http://schemas.microsoft.com/office/drawing/2014/main" id="{2C0A3475-D355-4063-A51B-C950BEE01CA8}"/>
              </a:ext>
            </a:extLst>
          </p:cNvPr>
          <p:cNvSpPr/>
          <p:nvPr/>
        </p:nvSpPr>
        <p:spPr>
          <a:xfrm>
            <a:off x="200025" y="2400301"/>
            <a:ext cx="2043113" cy="3393281"/>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dirty="0"/>
          </a:p>
        </p:txBody>
      </p:sp>
      <p:sp>
        <p:nvSpPr>
          <p:cNvPr id="6" name="Suorakulmio 5">
            <a:extLst>
              <a:ext uri="{FF2B5EF4-FFF2-40B4-BE49-F238E27FC236}">
                <a16:creationId xmlns:a16="http://schemas.microsoft.com/office/drawing/2014/main" id="{2E763538-7E5A-4AF7-8B15-FEB9CF1750EE}"/>
              </a:ext>
            </a:extLst>
          </p:cNvPr>
          <p:cNvSpPr/>
          <p:nvPr/>
        </p:nvSpPr>
        <p:spPr>
          <a:xfrm>
            <a:off x="2400300" y="2400300"/>
            <a:ext cx="2114550" cy="2790929"/>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dirty="0"/>
          </a:p>
        </p:txBody>
      </p:sp>
      <p:sp>
        <p:nvSpPr>
          <p:cNvPr id="7" name="Suorakulmio 6">
            <a:extLst>
              <a:ext uri="{FF2B5EF4-FFF2-40B4-BE49-F238E27FC236}">
                <a16:creationId xmlns:a16="http://schemas.microsoft.com/office/drawing/2014/main" id="{50D4F5E5-8F91-4643-AEC6-2B978691277A}"/>
              </a:ext>
            </a:extLst>
          </p:cNvPr>
          <p:cNvSpPr/>
          <p:nvPr/>
        </p:nvSpPr>
        <p:spPr>
          <a:xfrm>
            <a:off x="4572000" y="2379673"/>
            <a:ext cx="2114550" cy="3242581"/>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l"/>
            <a:endParaRPr lang="fi-FI" sz="1350" dirty="0">
              <a:solidFill>
                <a:srgbClr val="202020"/>
              </a:solidFill>
              <a:latin typeface="Roboto" panose="02000000000000000000" pitchFamily="2" charset="0"/>
            </a:endParaRPr>
          </a:p>
        </p:txBody>
      </p:sp>
      <p:sp>
        <p:nvSpPr>
          <p:cNvPr id="8" name="Tekstiruutu 7">
            <a:extLst>
              <a:ext uri="{FF2B5EF4-FFF2-40B4-BE49-F238E27FC236}">
                <a16:creationId xmlns:a16="http://schemas.microsoft.com/office/drawing/2014/main" id="{BC95E039-0A90-409B-BB3F-50CBBD0C5840}"/>
              </a:ext>
            </a:extLst>
          </p:cNvPr>
          <p:cNvSpPr txBox="1"/>
          <p:nvPr/>
        </p:nvSpPr>
        <p:spPr>
          <a:xfrm>
            <a:off x="1213419" y="662753"/>
            <a:ext cx="6741667" cy="830997"/>
          </a:xfrm>
          <a:prstGeom prst="rect">
            <a:avLst/>
          </a:prstGeom>
          <a:noFill/>
        </p:spPr>
        <p:txBody>
          <a:bodyPr wrap="square" rtlCol="0">
            <a:spAutoFit/>
          </a:bodyPr>
          <a:lstStyle/>
          <a:p>
            <a:r>
              <a:rPr lang="fi-FI" sz="2400" dirty="0"/>
              <a:t>Kuntoutuksella opiskelukykyä Tanja </a:t>
            </a:r>
            <a:r>
              <a:rPr lang="fi-FI" sz="2400" dirty="0" err="1"/>
              <a:t>Asialan</a:t>
            </a:r>
            <a:r>
              <a:rPr lang="fi-FI" sz="2400" dirty="0"/>
              <a:t> koonti</a:t>
            </a:r>
          </a:p>
        </p:txBody>
      </p:sp>
      <p:sp>
        <p:nvSpPr>
          <p:cNvPr id="9" name="Suorakulmio 8">
            <a:extLst>
              <a:ext uri="{FF2B5EF4-FFF2-40B4-BE49-F238E27FC236}">
                <a16:creationId xmlns:a16="http://schemas.microsoft.com/office/drawing/2014/main" id="{BD673847-4A1F-4B1E-8BD2-72E6158A7F34}"/>
              </a:ext>
            </a:extLst>
          </p:cNvPr>
          <p:cNvSpPr/>
          <p:nvPr/>
        </p:nvSpPr>
        <p:spPr>
          <a:xfrm>
            <a:off x="6743700" y="1800225"/>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10" name="Suorakulmio 9">
            <a:extLst>
              <a:ext uri="{FF2B5EF4-FFF2-40B4-BE49-F238E27FC236}">
                <a16:creationId xmlns:a16="http://schemas.microsoft.com/office/drawing/2014/main" id="{61FC752F-CBB6-4426-9FFD-8524671E88CC}"/>
              </a:ext>
            </a:extLst>
          </p:cNvPr>
          <p:cNvSpPr/>
          <p:nvPr/>
        </p:nvSpPr>
        <p:spPr>
          <a:xfrm>
            <a:off x="6743700" y="2393156"/>
            <a:ext cx="2043113" cy="2892014"/>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dirty="0"/>
          </a:p>
        </p:txBody>
      </p:sp>
      <p:sp>
        <p:nvSpPr>
          <p:cNvPr id="14" name="Tekstiruutu 13">
            <a:extLst>
              <a:ext uri="{FF2B5EF4-FFF2-40B4-BE49-F238E27FC236}">
                <a16:creationId xmlns:a16="http://schemas.microsoft.com/office/drawing/2014/main" id="{6E39353F-37C8-43E2-95A8-E02B31257F84}"/>
              </a:ext>
            </a:extLst>
          </p:cNvPr>
          <p:cNvSpPr txBox="1"/>
          <p:nvPr/>
        </p:nvSpPr>
        <p:spPr>
          <a:xfrm>
            <a:off x="278606" y="1807078"/>
            <a:ext cx="2436019" cy="507831"/>
          </a:xfrm>
          <a:prstGeom prst="rect">
            <a:avLst/>
          </a:prstGeom>
          <a:noFill/>
        </p:spPr>
        <p:txBody>
          <a:bodyPr wrap="square" rtlCol="0">
            <a:spAutoFit/>
          </a:bodyPr>
          <a:lstStyle/>
          <a:p>
            <a:r>
              <a:rPr lang="fi-FI" sz="1350" dirty="0"/>
              <a:t>Kuntoutustarpeen tunnistaminen</a:t>
            </a:r>
          </a:p>
        </p:txBody>
      </p:sp>
      <p:sp>
        <p:nvSpPr>
          <p:cNvPr id="11" name="Tekstiruutu 10">
            <a:extLst>
              <a:ext uri="{FF2B5EF4-FFF2-40B4-BE49-F238E27FC236}">
                <a16:creationId xmlns:a16="http://schemas.microsoft.com/office/drawing/2014/main" id="{84D7ED5D-3A0E-4CE2-820F-38FD92F032ED}"/>
              </a:ext>
            </a:extLst>
          </p:cNvPr>
          <p:cNvSpPr txBox="1"/>
          <p:nvPr/>
        </p:nvSpPr>
        <p:spPr>
          <a:xfrm>
            <a:off x="278605" y="2500313"/>
            <a:ext cx="1893095" cy="4455066"/>
          </a:xfrm>
          <a:prstGeom prst="rect">
            <a:avLst/>
          </a:prstGeom>
          <a:noFill/>
        </p:spPr>
        <p:txBody>
          <a:bodyPr wrap="square" rtlCol="0">
            <a:spAutoFit/>
          </a:bodyPr>
          <a:lstStyle/>
          <a:p>
            <a:r>
              <a:rPr lang="fi-FI" sz="1050" dirty="0"/>
              <a:t>Nuorella on vaikeuksia opiskella tai opinnot ovat vaarassa keskeytyä – keskeytymässä. </a:t>
            </a:r>
          </a:p>
          <a:p>
            <a:endParaRPr lang="fi-FI" sz="1050" dirty="0"/>
          </a:p>
          <a:p>
            <a:r>
              <a:rPr lang="fi-FI" sz="1050" dirty="0"/>
              <a:t>Opiskelija kokee omat voimavaransa vähäisiksi.</a:t>
            </a:r>
          </a:p>
          <a:p>
            <a:endParaRPr lang="fi-FI" sz="1050" dirty="0"/>
          </a:p>
          <a:p>
            <a:r>
              <a:rPr lang="fi-FI" sz="1050" dirty="0"/>
              <a:t>Nuorella on elämänhallintaan, voimavaroihin ja arjessa  suoriutumiseen liittyviä haasteita.</a:t>
            </a:r>
          </a:p>
          <a:p>
            <a:endParaRPr lang="fi-FI" sz="1050" dirty="0"/>
          </a:p>
          <a:p>
            <a:r>
              <a:rPr lang="fi-FI" sz="1050" dirty="0"/>
              <a:t>Kuntoutuksella voidaan tukea nuoren elämänhallintaa, auttaa kohti koulutusta ja työllistymistä, sekä vahvistaa nuoren toimijuutta. </a:t>
            </a:r>
          </a:p>
          <a:p>
            <a:endParaRPr lang="fi-FI" sz="1050" dirty="0"/>
          </a:p>
          <a:p>
            <a:endParaRPr lang="fi-FI" sz="1050" dirty="0"/>
          </a:p>
          <a:p>
            <a:endParaRPr lang="fi-FI" sz="1050" dirty="0"/>
          </a:p>
          <a:p>
            <a:endParaRPr lang="fi-FI" sz="1050" dirty="0"/>
          </a:p>
          <a:p>
            <a:endParaRPr lang="fi-FI" sz="1050" dirty="0"/>
          </a:p>
          <a:p>
            <a:endParaRPr lang="fi-FI" sz="1050" dirty="0"/>
          </a:p>
          <a:p>
            <a:r>
              <a:rPr lang="fi-FI" sz="1050" dirty="0"/>
              <a:t>  </a:t>
            </a:r>
          </a:p>
        </p:txBody>
      </p:sp>
      <p:sp>
        <p:nvSpPr>
          <p:cNvPr id="13" name="Tekstiruutu 12">
            <a:extLst>
              <a:ext uri="{FF2B5EF4-FFF2-40B4-BE49-F238E27FC236}">
                <a16:creationId xmlns:a16="http://schemas.microsoft.com/office/drawing/2014/main" id="{F7C20D3A-9742-4E9C-A053-4EE5B7936820}"/>
              </a:ext>
            </a:extLst>
          </p:cNvPr>
          <p:cNvSpPr txBox="1"/>
          <p:nvPr/>
        </p:nvSpPr>
        <p:spPr>
          <a:xfrm>
            <a:off x="2336008" y="5319684"/>
            <a:ext cx="2693194" cy="577081"/>
          </a:xfrm>
          <a:prstGeom prst="rect">
            <a:avLst/>
          </a:prstGeom>
          <a:noFill/>
        </p:spPr>
        <p:txBody>
          <a:bodyPr wrap="square" rtlCol="0">
            <a:spAutoFit/>
          </a:bodyPr>
          <a:lstStyle/>
          <a:p>
            <a:r>
              <a:rPr lang="fi-FI" sz="1050" dirty="0"/>
              <a:t>Nykyisellä hoidolla tai kuntoutuksella ei ole vaikutusta nuoren toimintakykyyn – tuen ja kuntoutuksen uudelleenarviointi.</a:t>
            </a:r>
          </a:p>
        </p:txBody>
      </p:sp>
      <p:pic>
        <p:nvPicPr>
          <p:cNvPr id="15" name="Kuva 14">
            <a:extLst>
              <a:ext uri="{FF2B5EF4-FFF2-40B4-BE49-F238E27FC236}">
                <a16:creationId xmlns:a16="http://schemas.microsoft.com/office/drawing/2014/main" id="{DCEC3ADD-C95C-4397-AB27-3D1DCD8637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890689" y="4856837"/>
            <a:ext cx="947786" cy="457200"/>
          </a:xfrm>
          <a:prstGeom prst="rect">
            <a:avLst/>
          </a:prstGeom>
        </p:spPr>
      </p:pic>
      <p:sp>
        <p:nvSpPr>
          <p:cNvPr id="16" name="Tekstiruutu 15">
            <a:extLst>
              <a:ext uri="{FF2B5EF4-FFF2-40B4-BE49-F238E27FC236}">
                <a16:creationId xmlns:a16="http://schemas.microsoft.com/office/drawing/2014/main" id="{1EA74466-78C5-4FD6-A82A-03679D5D40DF}"/>
              </a:ext>
            </a:extLst>
          </p:cNvPr>
          <p:cNvSpPr txBox="1"/>
          <p:nvPr/>
        </p:nvSpPr>
        <p:spPr>
          <a:xfrm>
            <a:off x="2486024" y="1800226"/>
            <a:ext cx="1906589" cy="300082"/>
          </a:xfrm>
          <a:prstGeom prst="rect">
            <a:avLst/>
          </a:prstGeom>
          <a:noFill/>
        </p:spPr>
        <p:txBody>
          <a:bodyPr wrap="square" rtlCol="0">
            <a:spAutoFit/>
          </a:bodyPr>
          <a:lstStyle/>
          <a:p>
            <a:r>
              <a:rPr lang="fi-FI" sz="1350" dirty="0"/>
              <a:t>Toimintakyvyn arviointi</a:t>
            </a:r>
          </a:p>
        </p:txBody>
      </p:sp>
      <p:sp>
        <p:nvSpPr>
          <p:cNvPr id="17" name="Tekstiruutu 16">
            <a:extLst>
              <a:ext uri="{FF2B5EF4-FFF2-40B4-BE49-F238E27FC236}">
                <a16:creationId xmlns:a16="http://schemas.microsoft.com/office/drawing/2014/main" id="{67C6B62A-FD48-4488-9655-F23CF878BC58}"/>
              </a:ext>
            </a:extLst>
          </p:cNvPr>
          <p:cNvSpPr txBox="1"/>
          <p:nvPr/>
        </p:nvSpPr>
        <p:spPr>
          <a:xfrm>
            <a:off x="6800851" y="1807078"/>
            <a:ext cx="1906590" cy="507831"/>
          </a:xfrm>
          <a:prstGeom prst="rect">
            <a:avLst/>
          </a:prstGeom>
          <a:noFill/>
        </p:spPr>
        <p:txBody>
          <a:bodyPr wrap="square" rtlCol="0">
            <a:spAutoFit/>
          </a:bodyPr>
          <a:lstStyle/>
          <a:p>
            <a:r>
              <a:rPr lang="fi-FI" sz="1350" dirty="0"/>
              <a:t>Kuntoutuksen aktivointi</a:t>
            </a:r>
          </a:p>
        </p:txBody>
      </p:sp>
      <p:sp>
        <p:nvSpPr>
          <p:cNvPr id="18" name="Tekstiruutu 17">
            <a:extLst>
              <a:ext uri="{FF2B5EF4-FFF2-40B4-BE49-F238E27FC236}">
                <a16:creationId xmlns:a16="http://schemas.microsoft.com/office/drawing/2014/main" id="{8B17E3BB-7406-4628-B897-6F6B769958CA}"/>
              </a:ext>
            </a:extLst>
          </p:cNvPr>
          <p:cNvSpPr txBox="1"/>
          <p:nvPr/>
        </p:nvSpPr>
        <p:spPr>
          <a:xfrm>
            <a:off x="4643437" y="1807078"/>
            <a:ext cx="2043113" cy="507831"/>
          </a:xfrm>
          <a:prstGeom prst="rect">
            <a:avLst/>
          </a:prstGeom>
          <a:noFill/>
        </p:spPr>
        <p:txBody>
          <a:bodyPr wrap="square" rtlCol="0">
            <a:spAutoFit/>
          </a:bodyPr>
          <a:lstStyle/>
          <a:p>
            <a:r>
              <a:rPr lang="fi-FI" sz="1350" dirty="0"/>
              <a:t>Kokonaiskuntoutuksen suunnittelu</a:t>
            </a:r>
          </a:p>
        </p:txBody>
      </p:sp>
      <p:sp>
        <p:nvSpPr>
          <p:cNvPr id="19" name="Tekstiruutu 18">
            <a:extLst>
              <a:ext uri="{FF2B5EF4-FFF2-40B4-BE49-F238E27FC236}">
                <a16:creationId xmlns:a16="http://schemas.microsoft.com/office/drawing/2014/main" id="{BD5756F3-542D-44B0-8D65-66DD25D66D36}"/>
              </a:ext>
            </a:extLst>
          </p:cNvPr>
          <p:cNvSpPr txBox="1"/>
          <p:nvPr/>
        </p:nvSpPr>
        <p:spPr>
          <a:xfrm>
            <a:off x="2400300" y="2367517"/>
            <a:ext cx="1957388" cy="3254737"/>
          </a:xfrm>
          <a:prstGeom prst="rect">
            <a:avLst/>
          </a:prstGeom>
          <a:noFill/>
        </p:spPr>
        <p:txBody>
          <a:bodyPr wrap="square" rtlCol="0">
            <a:spAutoFit/>
          </a:bodyPr>
          <a:lstStyle/>
          <a:p>
            <a:r>
              <a:rPr lang="fi-FI" sz="1050" dirty="0"/>
              <a:t>Nuoren opiskelu- ja toimintakykyä voidaan kartoittaa hyödyntämällä RUORI itsearviointia ohjauskeskustelua edeltävästi:</a:t>
            </a:r>
          </a:p>
          <a:p>
            <a:r>
              <a:rPr lang="fi-FI" sz="1050" dirty="0">
                <a:hlinkClick r:id="rId4"/>
              </a:rPr>
              <a:t>Ruori itsearviointi</a:t>
            </a:r>
            <a:endParaRPr lang="fi-FI" sz="1050" dirty="0"/>
          </a:p>
          <a:p>
            <a:endParaRPr lang="fi-FI" sz="1050" dirty="0"/>
          </a:p>
          <a:p>
            <a:r>
              <a:rPr lang="fi-FI" sz="1050" dirty="0"/>
              <a:t>Tarvittavien toimijoiden arvioinnit: </a:t>
            </a:r>
          </a:p>
          <a:p>
            <a:pPr marL="214313" indent="-214313">
              <a:buFontTx/>
              <a:buChar char="-"/>
            </a:pPr>
            <a:r>
              <a:rPr lang="fi-FI" sz="1050" dirty="0"/>
              <a:t>Luki- ja matematiikka testaus</a:t>
            </a:r>
          </a:p>
          <a:p>
            <a:pPr marL="214313" indent="-214313">
              <a:buFontTx/>
              <a:buChar char="-"/>
            </a:pPr>
            <a:r>
              <a:rPr lang="fi-FI" sz="1050" dirty="0"/>
              <a:t>Psykologin kartoitus/ tutkimukset</a:t>
            </a:r>
          </a:p>
          <a:p>
            <a:pPr marL="214313" indent="-214313">
              <a:buFontTx/>
              <a:buChar char="-"/>
            </a:pPr>
            <a:r>
              <a:rPr lang="fi-FI" sz="1050" dirty="0"/>
              <a:t>Terveystarkastus</a:t>
            </a:r>
          </a:p>
          <a:p>
            <a:pPr marL="214313" indent="-214313">
              <a:buFontTx/>
              <a:buChar char="-"/>
            </a:pPr>
            <a:r>
              <a:rPr lang="fi-FI" sz="1050" dirty="0"/>
              <a:t>Sosiaalisen tilanteen arviointi</a:t>
            </a:r>
          </a:p>
          <a:p>
            <a:endParaRPr lang="fi-FI" sz="1350" dirty="0"/>
          </a:p>
          <a:p>
            <a:endParaRPr lang="fi-FI" sz="1350" dirty="0"/>
          </a:p>
        </p:txBody>
      </p:sp>
      <p:sp>
        <p:nvSpPr>
          <p:cNvPr id="20" name="Tekstiruutu 19">
            <a:extLst>
              <a:ext uri="{FF2B5EF4-FFF2-40B4-BE49-F238E27FC236}">
                <a16:creationId xmlns:a16="http://schemas.microsoft.com/office/drawing/2014/main" id="{708A563E-43E3-49A5-A442-D9DF232F86FC}"/>
              </a:ext>
            </a:extLst>
          </p:cNvPr>
          <p:cNvSpPr txBox="1"/>
          <p:nvPr/>
        </p:nvSpPr>
        <p:spPr>
          <a:xfrm>
            <a:off x="4700589" y="2500313"/>
            <a:ext cx="1800224" cy="3647152"/>
          </a:xfrm>
          <a:prstGeom prst="rect">
            <a:avLst/>
          </a:prstGeom>
          <a:noFill/>
        </p:spPr>
        <p:txBody>
          <a:bodyPr wrap="square" rtlCol="0">
            <a:spAutoFit/>
          </a:bodyPr>
          <a:lstStyle/>
          <a:p>
            <a:r>
              <a:rPr lang="fi-FI" sz="1050" dirty="0"/>
              <a:t>Monialainen tuen suunnittelu</a:t>
            </a:r>
          </a:p>
          <a:p>
            <a:r>
              <a:rPr lang="fi-FI" sz="1050" dirty="0"/>
              <a:t>( nuoren suostumuksella ),  yhdessä nuoren ja tarvittaessa huoltajan kanssa. </a:t>
            </a:r>
          </a:p>
          <a:p>
            <a:endParaRPr lang="fi-FI" sz="1050" dirty="0"/>
          </a:p>
          <a:p>
            <a:r>
              <a:rPr lang="fi-FI" sz="1050" dirty="0"/>
              <a:t>Jos tarvitaan B- lausunto, saatetaan kokonaistieto lääkärin nähtäväksi: kirjaus tai työntekijän liittyminen lääkärin työpariksi vastaanotolle. </a:t>
            </a:r>
          </a:p>
          <a:p>
            <a:endParaRPr lang="fi-FI" sz="1050" dirty="0"/>
          </a:p>
          <a:p>
            <a:r>
              <a:rPr lang="fi-FI" sz="1050" dirty="0"/>
              <a:t>Kuntoutusuunnitelmassa huomioidaan nuoren kokonaistilanne ja suositellaan tarvittava kuntoutus. </a:t>
            </a:r>
          </a:p>
          <a:p>
            <a:endParaRPr lang="fi-FI" sz="1050" dirty="0"/>
          </a:p>
          <a:p>
            <a:endParaRPr lang="fi-FI" sz="1050" dirty="0"/>
          </a:p>
          <a:p>
            <a:endParaRPr lang="fi-FI" sz="1050" dirty="0"/>
          </a:p>
        </p:txBody>
      </p:sp>
      <p:pic>
        <p:nvPicPr>
          <p:cNvPr id="24" name="Kuva 23">
            <a:extLst>
              <a:ext uri="{FF2B5EF4-FFF2-40B4-BE49-F238E27FC236}">
                <a16:creationId xmlns:a16="http://schemas.microsoft.com/office/drawing/2014/main" id="{25CCD8EB-D1CB-4715-8A4F-362360EA39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010030" y="3522997"/>
            <a:ext cx="781040" cy="376764"/>
          </a:xfrm>
          <a:prstGeom prst="rect">
            <a:avLst/>
          </a:prstGeom>
        </p:spPr>
      </p:pic>
      <p:sp>
        <p:nvSpPr>
          <p:cNvPr id="25" name="Tekstiruutu 24">
            <a:extLst>
              <a:ext uri="{FF2B5EF4-FFF2-40B4-BE49-F238E27FC236}">
                <a16:creationId xmlns:a16="http://schemas.microsoft.com/office/drawing/2014/main" id="{604D669F-C1A7-498E-9F8F-DAA5F644F0C2}"/>
              </a:ext>
            </a:extLst>
          </p:cNvPr>
          <p:cNvSpPr txBox="1"/>
          <p:nvPr/>
        </p:nvSpPr>
        <p:spPr>
          <a:xfrm>
            <a:off x="6778627" y="2338022"/>
            <a:ext cx="1928813" cy="3323987"/>
          </a:xfrm>
          <a:prstGeom prst="rect">
            <a:avLst/>
          </a:prstGeom>
          <a:noFill/>
        </p:spPr>
        <p:txBody>
          <a:bodyPr wrap="square" rtlCol="0">
            <a:spAutoFit/>
          </a:bodyPr>
          <a:lstStyle/>
          <a:p>
            <a:r>
              <a:rPr lang="fi-FI" sz="1050" dirty="0"/>
              <a:t>Avustetaan nuorta kuntoutukseen liittyvien hakemusten täyttämisessä, sekä avustetaan oppilaitoksen puolelta tarvittavat liitteet.</a:t>
            </a:r>
          </a:p>
          <a:p>
            <a:endParaRPr lang="fi-FI" sz="1050" dirty="0"/>
          </a:p>
          <a:p>
            <a:r>
              <a:rPr lang="fi-FI" sz="1050" dirty="0"/>
              <a:t>Sovitaan seurantatapaaminen/ kontakti esim. hakemuksen arvioidun käsittelyajan jälkeen. Kts. Käsittelyajan arvion voit tarkistaa </a:t>
            </a:r>
            <a:r>
              <a:rPr lang="fi-FI" sz="1050" dirty="0">
                <a:hlinkClick r:id="rId5"/>
              </a:rPr>
              <a:t>täältä</a:t>
            </a:r>
            <a:r>
              <a:rPr lang="fi-FI" sz="1050" dirty="0"/>
              <a:t>.</a:t>
            </a:r>
          </a:p>
          <a:p>
            <a:endParaRPr lang="fi-FI" sz="1050" dirty="0"/>
          </a:p>
          <a:p>
            <a:r>
              <a:rPr lang="fi-FI" sz="1050" dirty="0"/>
              <a:t>Kutsutaan kuntoutuksen palveluntuottaja seuraavaan sovittuun verkostoon ( nuoren luvalla.) </a:t>
            </a:r>
          </a:p>
          <a:p>
            <a:endParaRPr lang="fi-FI" sz="1050" dirty="0"/>
          </a:p>
          <a:p>
            <a:endParaRPr lang="fi-FI" sz="1050" dirty="0"/>
          </a:p>
        </p:txBody>
      </p:sp>
    </p:spTree>
    <p:extLst>
      <p:ext uri="{BB962C8B-B14F-4D97-AF65-F5344CB8AC3E}">
        <p14:creationId xmlns:p14="http://schemas.microsoft.com/office/powerpoint/2010/main" val="5873548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7B9669D-CAE3-4426-96DE-320E2E838AAB}"/>
              </a:ext>
            </a:extLst>
          </p:cNvPr>
          <p:cNvSpPr/>
          <p:nvPr/>
        </p:nvSpPr>
        <p:spPr>
          <a:xfrm>
            <a:off x="314325" y="1676615"/>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3" name="Suorakulmio 2">
            <a:extLst>
              <a:ext uri="{FF2B5EF4-FFF2-40B4-BE49-F238E27FC236}">
                <a16:creationId xmlns:a16="http://schemas.microsoft.com/office/drawing/2014/main" id="{A01B4A57-190C-498E-AB03-7AD53C21424C}"/>
              </a:ext>
            </a:extLst>
          </p:cNvPr>
          <p:cNvSpPr/>
          <p:nvPr/>
        </p:nvSpPr>
        <p:spPr>
          <a:xfrm>
            <a:off x="2528887" y="1676615"/>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4" name="Suorakulmio 3">
            <a:extLst>
              <a:ext uri="{FF2B5EF4-FFF2-40B4-BE49-F238E27FC236}">
                <a16:creationId xmlns:a16="http://schemas.microsoft.com/office/drawing/2014/main" id="{EC411AEF-4DC0-4C41-91D6-A427D4BFC03F}"/>
              </a:ext>
            </a:extLst>
          </p:cNvPr>
          <p:cNvSpPr/>
          <p:nvPr/>
        </p:nvSpPr>
        <p:spPr>
          <a:xfrm>
            <a:off x="4743450" y="1676615"/>
            <a:ext cx="4200525"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5" name="Suorakulmio 4">
            <a:extLst>
              <a:ext uri="{FF2B5EF4-FFF2-40B4-BE49-F238E27FC236}">
                <a16:creationId xmlns:a16="http://schemas.microsoft.com/office/drawing/2014/main" id="{0B0B5AE1-F66F-4A37-BE7A-FFC9D5D8472E}"/>
              </a:ext>
            </a:extLst>
          </p:cNvPr>
          <p:cNvSpPr/>
          <p:nvPr/>
        </p:nvSpPr>
        <p:spPr>
          <a:xfrm>
            <a:off x="314325" y="2228849"/>
            <a:ext cx="2043113" cy="3550445"/>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6" name="Suorakulmio 5">
            <a:extLst>
              <a:ext uri="{FF2B5EF4-FFF2-40B4-BE49-F238E27FC236}">
                <a16:creationId xmlns:a16="http://schemas.microsoft.com/office/drawing/2014/main" id="{6B1CDCF6-291B-47E5-9D72-75B10D967680}"/>
              </a:ext>
            </a:extLst>
          </p:cNvPr>
          <p:cNvSpPr/>
          <p:nvPr/>
        </p:nvSpPr>
        <p:spPr>
          <a:xfrm>
            <a:off x="2528887" y="2228849"/>
            <a:ext cx="2043113" cy="3550444"/>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l"/>
            <a:endParaRPr lang="fi-FI" sz="1350" dirty="0">
              <a:solidFill>
                <a:srgbClr val="393939"/>
              </a:solidFill>
              <a:latin typeface="Lato" panose="020F0502020204030203" pitchFamily="34" charset="0"/>
            </a:endParaRPr>
          </a:p>
        </p:txBody>
      </p:sp>
      <p:sp>
        <p:nvSpPr>
          <p:cNvPr id="7" name="Suorakulmio 6">
            <a:extLst>
              <a:ext uri="{FF2B5EF4-FFF2-40B4-BE49-F238E27FC236}">
                <a16:creationId xmlns:a16="http://schemas.microsoft.com/office/drawing/2014/main" id="{72BADB31-4116-4A05-A5E0-D61FBC86A4FA}"/>
              </a:ext>
            </a:extLst>
          </p:cNvPr>
          <p:cNvSpPr/>
          <p:nvPr/>
        </p:nvSpPr>
        <p:spPr>
          <a:xfrm>
            <a:off x="4743450" y="2228849"/>
            <a:ext cx="2043113" cy="3550443"/>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8" name="Tekstiruutu 7">
            <a:extLst>
              <a:ext uri="{FF2B5EF4-FFF2-40B4-BE49-F238E27FC236}">
                <a16:creationId xmlns:a16="http://schemas.microsoft.com/office/drawing/2014/main" id="{6D27A55B-8FDC-4EF4-B98F-878DEFEC618B}"/>
              </a:ext>
            </a:extLst>
          </p:cNvPr>
          <p:cNvSpPr txBox="1"/>
          <p:nvPr/>
        </p:nvSpPr>
        <p:spPr>
          <a:xfrm>
            <a:off x="314325" y="888528"/>
            <a:ext cx="5322094" cy="830997"/>
          </a:xfrm>
          <a:prstGeom prst="rect">
            <a:avLst/>
          </a:prstGeom>
          <a:noFill/>
        </p:spPr>
        <p:txBody>
          <a:bodyPr wrap="square" rtlCol="0">
            <a:spAutoFit/>
          </a:bodyPr>
          <a:lstStyle/>
          <a:p>
            <a:r>
              <a:rPr lang="fi-FI" sz="2400" dirty="0"/>
              <a:t>Koulutus ammatillisena kuntoutuksena tukikortti</a:t>
            </a:r>
          </a:p>
        </p:txBody>
      </p:sp>
      <p:sp>
        <p:nvSpPr>
          <p:cNvPr id="10" name="Suorakulmio 9">
            <a:extLst>
              <a:ext uri="{FF2B5EF4-FFF2-40B4-BE49-F238E27FC236}">
                <a16:creationId xmlns:a16="http://schemas.microsoft.com/office/drawing/2014/main" id="{6765A789-2D8C-4214-B72A-D4A5EC89EBA5}"/>
              </a:ext>
            </a:extLst>
          </p:cNvPr>
          <p:cNvSpPr/>
          <p:nvPr/>
        </p:nvSpPr>
        <p:spPr>
          <a:xfrm>
            <a:off x="6900862" y="2228849"/>
            <a:ext cx="2043113" cy="3550443"/>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1350" dirty="0">
                <a:solidFill>
                  <a:srgbClr val="393939"/>
                </a:solidFill>
                <a:latin typeface="Lato" panose="020F0502020204030203" pitchFamily="34" charset="0"/>
              </a:rPr>
              <a:t>.</a:t>
            </a:r>
            <a:endParaRPr lang="fi-FI" sz="1350" dirty="0"/>
          </a:p>
        </p:txBody>
      </p:sp>
      <p:sp>
        <p:nvSpPr>
          <p:cNvPr id="11" name="Tekstiruutu 10">
            <a:extLst>
              <a:ext uri="{FF2B5EF4-FFF2-40B4-BE49-F238E27FC236}">
                <a16:creationId xmlns:a16="http://schemas.microsoft.com/office/drawing/2014/main" id="{52AD4E84-4703-4609-80A2-CB69051508DF}"/>
              </a:ext>
            </a:extLst>
          </p:cNvPr>
          <p:cNvSpPr txBox="1"/>
          <p:nvPr/>
        </p:nvSpPr>
        <p:spPr>
          <a:xfrm>
            <a:off x="478631" y="1765834"/>
            <a:ext cx="1543050" cy="300082"/>
          </a:xfrm>
          <a:prstGeom prst="rect">
            <a:avLst/>
          </a:prstGeom>
          <a:noFill/>
        </p:spPr>
        <p:txBody>
          <a:bodyPr wrap="square" rtlCol="0">
            <a:spAutoFit/>
          </a:bodyPr>
          <a:lstStyle/>
          <a:p>
            <a:r>
              <a:rPr lang="fi-FI" sz="1350" dirty="0"/>
              <a:t>Kenelle ?</a:t>
            </a:r>
          </a:p>
        </p:txBody>
      </p:sp>
      <p:sp>
        <p:nvSpPr>
          <p:cNvPr id="12" name="Tekstiruutu 11">
            <a:extLst>
              <a:ext uri="{FF2B5EF4-FFF2-40B4-BE49-F238E27FC236}">
                <a16:creationId xmlns:a16="http://schemas.microsoft.com/office/drawing/2014/main" id="{06978BDF-0F46-455C-8AEA-E3D71A98B74D}"/>
              </a:ext>
            </a:extLst>
          </p:cNvPr>
          <p:cNvSpPr txBox="1"/>
          <p:nvPr/>
        </p:nvSpPr>
        <p:spPr>
          <a:xfrm>
            <a:off x="2650331" y="1776628"/>
            <a:ext cx="1793081" cy="300082"/>
          </a:xfrm>
          <a:prstGeom prst="rect">
            <a:avLst/>
          </a:prstGeom>
          <a:noFill/>
        </p:spPr>
        <p:txBody>
          <a:bodyPr wrap="square" rtlCol="0">
            <a:spAutoFit/>
          </a:bodyPr>
          <a:lstStyle/>
          <a:p>
            <a:r>
              <a:rPr lang="fi-FI" sz="1350" dirty="0"/>
              <a:t>Millaista?</a:t>
            </a:r>
          </a:p>
        </p:txBody>
      </p:sp>
      <p:sp>
        <p:nvSpPr>
          <p:cNvPr id="13" name="Tekstiruutu 12">
            <a:extLst>
              <a:ext uri="{FF2B5EF4-FFF2-40B4-BE49-F238E27FC236}">
                <a16:creationId xmlns:a16="http://schemas.microsoft.com/office/drawing/2014/main" id="{BE722142-6950-4806-B4FC-7415F526F9C4}"/>
              </a:ext>
            </a:extLst>
          </p:cNvPr>
          <p:cNvSpPr txBox="1"/>
          <p:nvPr/>
        </p:nvSpPr>
        <p:spPr>
          <a:xfrm>
            <a:off x="4879182" y="1776628"/>
            <a:ext cx="1778794" cy="300082"/>
          </a:xfrm>
          <a:prstGeom prst="rect">
            <a:avLst/>
          </a:prstGeom>
          <a:noFill/>
        </p:spPr>
        <p:txBody>
          <a:bodyPr wrap="square" rtlCol="0">
            <a:spAutoFit/>
          </a:bodyPr>
          <a:lstStyle/>
          <a:p>
            <a:r>
              <a:rPr lang="fi-FI" sz="1350" dirty="0"/>
              <a:t>Hakeutuminen?</a:t>
            </a:r>
          </a:p>
        </p:txBody>
      </p:sp>
      <p:sp>
        <p:nvSpPr>
          <p:cNvPr id="15" name="Tekstiruutu 14">
            <a:extLst>
              <a:ext uri="{FF2B5EF4-FFF2-40B4-BE49-F238E27FC236}">
                <a16:creationId xmlns:a16="http://schemas.microsoft.com/office/drawing/2014/main" id="{5C662B32-2923-4086-B06D-7DF0B9F13EB6}"/>
              </a:ext>
            </a:extLst>
          </p:cNvPr>
          <p:cNvSpPr txBox="1"/>
          <p:nvPr/>
        </p:nvSpPr>
        <p:spPr>
          <a:xfrm>
            <a:off x="371475" y="2364579"/>
            <a:ext cx="1900238" cy="3323987"/>
          </a:xfrm>
          <a:prstGeom prst="rect">
            <a:avLst/>
          </a:prstGeom>
          <a:noFill/>
        </p:spPr>
        <p:txBody>
          <a:bodyPr wrap="square" rtlCol="0">
            <a:spAutoFit/>
          </a:bodyPr>
          <a:lstStyle/>
          <a:p>
            <a:r>
              <a:rPr lang="fi-FI" sz="1050" dirty="0"/>
              <a:t>Nuori voi saada tukea sellaiseen ammatilliseen koulutukseen, joka mahdollistaa nuoren osallistumisen työelämään huolimatta sairaudesta tai vammasta. </a:t>
            </a:r>
          </a:p>
          <a:p>
            <a:endParaRPr lang="fi-FI" sz="1050" dirty="0"/>
          </a:p>
          <a:p>
            <a:r>
              <a:rPr lang="fi-FI" sz="1050" dirty="0"/>
              <a:t>Kela tukee toisen asteen tai  korkea- asteen  perus-, jatko ja uudelleenkoulutusta. Tavoitteena on sijoittuminen työhön, jossa sairaus tai vamma ei aiheuta rajoituksia/ tai rajoitukset ovat mahdollisimman vähäisiä. </a:t>
            </a:r>
          </a:p>
          <a:p>
            <a:endParaRPr lang="fi-FI" sz="1050" dirty="0"/>
          </a:p>
          <a:p>
            <a:endParaRPr lang="fi-FI" sz="1050" dirty="0"/>
          </a:p>
          <a:p>
            <a:endParaRPr lang="fi-FI" sz="1050" dirty="0"/>
          </a:p>
        </p:txBody>
      </p:sp>
      <p:sp>
        <p:nvSpPr>
          <p:cNvPr id="16" name="Tekstiruutu 15">
            <a:extLst>
              <a:ext uri="{FF2B5EF4-FFF2-40B4-BE49-F238E27FC236}">
                <a16:creationId xmlns:a16="http://schemas.microsoft.com/office/drawing/2014/main" id="{0D958AE9-94F5-4144-ACF7-2B0A2F4C9E65}"/>
              </a:ext>
            </a:extLst>
          </p:cNvPr>
          <p:cNvSpPr txBox="1"/>
          <p:nvPr/>
        </p:nvSpPr>
        <p:spPr>
          <a:xfrm>
            <a:off x="2650331" y="2364582"/>
            <a:ext cx="1793081" cy="2839239"/>
          </a:xfrm>
          <a:prstGeom prst="rect">
            <a:avLst/>
          </a:prstGeom>
          <a:noFill/>
        </p:spPr>
        <p:txBody>
          <a:bodyPr wrap="square" rtlCol="0">
            <a:spAutoFit/>
          </a:bodyPr>
          <a:lstStyle/>
          <a:p>
            <a:r>
              <a:rPr lang="fi-FI" sz="1050" dirty="0"/>
              <a:t>Koulutus voi olla ammatillista peruskoulutusta tai ammatillista uudelleenkoulutusta, tai ammatillisesti valmentavaa koulutusta, jossa nuori voi kouluttautua itselleen sopivaan ammattiin. Koulutus voi olla myös yleissivistävää koulutusta, jos se on välttämätöntä päästäksesi ammattiin valmistavaan koulutukseen. </a:t>
            </a:r>
          </a:p>
          <a:p>
            <a:endParaRPr lang="fi-FI" sz="1050" dirty="0"/>
          </a:p>
          <a:p>
            <a:endParaRPr lang="fi-FI" sz="1050" dirty="0"/>
          </a:p>
        </p:txBody>
      </p:sp>
      <p:sp>
        <p:nvSpPr>
          <p:cNvPr id="17" name="Tekstiruutu 16">
            <a:extLst>
              <a:ext uri="{FF2B5EF4-FFF2-40B4-BE49-F238E27FC236}">
                <a16:creationId xmlns:a16="http://schemas.microsoft.com/office/drawing/2014/main" id="{689ADC62-1B7C-4107-8681-FD37EA6D3082}"/>
              </a:ext>
            </a:extLst>
          </p:cNvPr>
          <p:cNvSpPr txBox="1"/>
          <p:nvPr/>
        </p:nvSpPr>
        <p:spPr>
          <a:xfrm>
            <a:off x="4743449" y="2228849"/>
            <a:ext cx="1914527" cy="3647152"/>
          </a:xfrm>
          <a:prstGeom prst="rect">
            <a:avLst/>
          </a:prstGeom>
          <a:noFill/>
        </p:spPr>
        <p:txBody>
          <a:bodyPr wrap="square" rtlCol="0">
            <a:spAutoFit/>
          </a:bodyPr>
          <a:lstStyle/>
          <a:p>
            <a:r>
              <a:rPr lang="fi-FI" sz="1050" dirty="0"/>
              <a:t>Nuori hakee koulutuspaikan itse ja hakee Kelan kuntoutusta vasta kun on tullut hyväksytyksi koulutukseen. </a:t>
            </a:r>
          </a:p>
          <a:p>
            <a:endParaRPr lang="fi-FI" sz="1050" dirty="0"/>
          </a:p>
          <a:p>
            <a:r>
              <a:rPr lang="fi-FI" sz="1050" dirty="0"/>
              <a:t>Lisäksi tarvitaan </a:t>
            </a:r>
            <a:r>
              <a:rPr lang="fi-FI" sz="1050" dirty="0">
                <a:hlinkClick r:id="rId2"/>
              </a:rPr>
              <a:t>lääkärinlausunto B</a:t>
            </a:r>
            <a:r>
              <a:rPr lang="fi-FI" sz="1050" dirty="0"/>
              <a:t>, jossa on tieto nuoren kuntoutustarpeesta ja koulutuksen sopivuudesta, sekä suositus mahdollisesta muusta kuntoutuksesta. </a:t>
            </a:r>
          </a:p>
          <a:p>
            <a:endParaRPr lang="fi-FI" sz="1050" dirty="0"/>
          </a:p>
          <a:p>
            <a:r>
              <a:rPr lang="fi-FI" sz="1050" dirty="0"/>
              <a:t>Liitteeksi lisätään oppilaitoksessa laadittu henkilökohtainen </a:t>
            </a:r>
            <a:r>
              <a:rPr lang="fi-FI" sz="1050" dirty="0">
                <a:hlinkClick r:id="rId3"/>
              </a:rPr>
              <a:t>opiskelu- ja kuntoutusuunnitelma</a:t>
            </a:r>
            <a:r>
              <a:rPr lang="fi-FI" sz="1050" dirty="0"/>
              <a:t> tai vapaamuotoinen suunnitelma.</a:t>
            </a:r>
          </a:p>
          <a:p>
            <a:endParaRPr lang="fi-FI" sz="1050" dirty="0"/>
          </a:p>
          <a:p>
            <a:endParaRPr lang="fi-FI" sz="1050" dirty="0"/>
          </a:p>
        </p:txBody>
      </p:sp>
      <p:pic>
        <p:nvPicPr>
          <p:cNvPr id="18" name="Kuva 17">
            <a:extLst>
              <a:ext uri="{FF2B5EF4-FFF2-40B4-BE49-F238E27FC236}">
                <a16:creationId xmlns:a16="http://schemas.microsoft.com/office/drawing/2014/main" id="{9BD5792A-DF30-486E-A640-4ACC315939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145958" y="3582495"/>
            <a:ext cx="947786" cy="457200"/>
          </a:xfrm>
          <a:prstGeom prst="rect">
            <a:avLst/>
          </a:prstGeom>
        </p:spPr>
      </p:pic>
      <p:sp>
        <p:nvSpPr>
          <p:cNvPr id="19" name="Tekstiruutu 18">
            <a:extLst>
              <a:ext uri="{FF2B5EF4-FFF2-40B4-BE49-F238E27FC236}">
                <a16:creationId xmlns:a16="http://schemas.microsoft.com/office/drawing/2014/main" id="{3ADB9113-7178-4BC0-A371-3A71ACA81817}"/>
              </a:ext>
            </a:extLst>
          </p:cNvPr>
          <p:cNvSpPr txBox="1"/>
          <p:nvPr/>
        </p:nvSpPr>
        <p:spPr>
          <a:xfrm>
            <a:off x="6900862" y="2228850"/>
            <a:ext cx="1975247" cy="4357778"/>
          </a:xfrm>
          <a:prstGeom prst="rect">
            <a:avLst/>
          </a:prstGeom>
          <a:noFill/>
        </p:spPr>
        <p:txBody>
          <a:bodyPr wrap="square" rtlCol="0">
            <a:spAutoFit/>
          </a:bodyPr>
          <a:lstStyle/>
          <a:p>
            <a:r>
              <a:rPr lang="fi-FI" sz="1050" dirty="0"/>
              <a:t>16- 19 vuotiaat hakevat koulutusta ammatillisena kuntoutuksena lomakkeella:</a:t>
            </a:r>
          </a:p>
          <a:p>
            <a:r>
              <a:rPr lang="fi-FI" sz="1050" dirty="0">
                <a:hlinkClick r:id="rId6"/>
              </a:rPr>
              <a:t>KU 111</a:t>
            </a:r>
            <a:r>
              <a:rPr lang="fi-FI" sz="1050" dirty="0"/>
              <a:t> </a:t>
            </a:r>
          </a:p>
          <a:p>
            <a:endParaRPr lang="fi-FI" sz="1050" dirty="0"/>
          </a:p>
          <a:p>
            <a:r>
              <a:rPr lang="fi-FI" sz="1050" dirty="0"/>
              <a:t>Ja tätä vanhemmat lomakkeella:</a:t>
            </a:r>
          </a:p>
          <a:p>
            <a:r>
              <a:rPr lang="fi-FI" sz="1050" dirty="0">
                <a:hlinkClick r:id="rId7"/>
              </a:rPr>
              <a:t>KU 101 </a:t>
            </a:r>
            <a:endParaRPr lang="fi-FI" sz="1050" dirty="0"/>
          </a:p>
          <a:p>
            <a:endParaRPr lang="fi-FI" sz="1050" dirty="0"/>
          </a:p>
          <a:p>
            <a:endParaRPr lang="fi-FI" sz="1050" dirty="0"/>
          </a:p>
          <a:p>
            <a:r>
              <a:rPr lang="fi-FI" sz="1050" dirty="0"/>
              <a:t>Ajankohtaista toimintakykyä voidaan kartoittaa ohjauskeskustelussa ja RUORI itsearviointia hyödyntäen. </a:t>
            </a:r>
          </a:p>
          <a:p>
            <a:endParaRPr lang="fi-FI" sz="1050" dirty="0"/>
          </a:p>
          <a:p>
            <a:r>
              <a:rPr lang="fi-FI" sz="1050" dirty="0"/>
              <a:t>Ammatillisen kuntoutuksen hakemisen yhteydessä haetaan myös nuorelle kuntoutusraha: </a:t>
            </a:r>
          </a:p>
          <a:p>
            <a:endParaRPr lang="fi-FI" sz="1050" dirty="0"/>
          </a:p>
          <a:p>
            <a:r>
              <a:rPr lang="fi-FI" sz="1050" dirty="0"/>
              <a:t>16-19 vuotiaat: </a:t>
            </a:r>
            <a:r>
              <a:rPr lang="fi-FI" sz="1050" dirty="0">
                <a:hlinkClick r:id="rId6"/>
              </a:rPr>
              <a:t>KU 111</a:t>
            </a:r>
            <a:endParaRPr lang="fi-FI" sz="1050" dirty="0"/>
          </a:p>
          <a:p>
            <a:endParaRPr lang="fi-FI" sz="1050" dirty="0"/>
          </a:p>
          <a:p>
            <a:r>
              <a:rPr lang="fi-FI" sz="1050" dirty="0"/>
              <a:t>Ja tätä vanhemmat: </a:t>
            </a:r>
            <a:r>
              <a:rPr lang="fi-FI" sz="1050" dirty="0">
                <a:hlinkClick r:id="rId8"/>
              </a:rPr>
              <a:t>KU 112</a:t>
            </a:r>
            <a:endParaRPr lang="fi-FI" sz="1050" dirty="0"/>
          </a:p>
          <a:p>
            <a:endParaRPr lang="fi-FI" sz="1050" dirty="0"/>
          </a:p>
          <a:p>
            <a:endParaRPr lang="fi-FI" sz="1050" dirty="0"/>
          </a:p>
        </p:txBody>
      </p:sp>
    </p:spTree>
    <p:extLst>
      <p:ext uri="{BB962C8B-B14F-4D97-AF65-F5344CB8AC3E}">
        <p14:creationId xmlns:p14="http://schemas.microsoft.com/office/powerpoint/2010/main" val="384327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525915-26E5-4041-A4E9-2E3DDBD3C249}"/>
              </a:ext>
            </a:extLst>
          </p:cNvPr>
          <p:cNvSpPr>
            <a:spLocks noGrp="1"/>
          </p:cNvSpPr>
          <p:nvPr>
            <p:ph type="title"/>
          </p:nvPr>
        </p:nvSpPr>
        <p:spPr/>
        <p:txBody>
          <a:bodyPr/>
          <a:lstStyle/>
          <a:p>
            <a:r>
              <a:rPr lang="fi-FI" dirty="0"/>
              <a:t>	Ryhmäytyminen opintojen alkuvaiheessa</a:t>
            </a:r>
          </a:p>
        </p:txBody>
      </p:sp>
      <p:sp>
        <p:nvSpPr>
          <p:cNvPr id="4" name="Sisällön paikkamerkki 3">
            <a:extLst>
              <a:ext uri="{FF2B5EF4-FFF2-40B4-BE49-F238E27FC236}">
                <a16:creationId xmlns:a16="http://schemas.microsoft.com/office/drawing/2014/main" id="{677CBE91-DA34-40E5-AD53-6709B69716B1}"/>
              </a:ext>
            </a:extLst>
          </p:cNvPr>
          <p:cNvSpPr>
            <a:spLocks noGrp="1"/>
          </p:cNvSpPr>
          <p:nvPr>
            <p:ph sz="half" idx="2"/>
          </p:nvPr>
        </p:nvSpPr>
        <p:spPr/>
        <p:txBody>
          <a:bodyPr/>
          <a:lstStyle/>
          <a:p>
            <a:r>
              <a:rPr lang="fi-FI" dirty="0"/>
              <a:t>Tutussa ryhmässä oppiminen helpompaa</a:t>
            </a:r>
          </a:p>
          <a:p>
            <a:r>
              <a:rPr lang="fi-FI" dirty="0"/>
              <a:t>Osallisuuden kokemus</a:t>
            </a:r>
          </a:p>
          <a:p>
            <a:r>
              <a:rPr lang="fi-FI" dirty="0"/>
              <a:t>Merkityksellisyyden kokemus</a:t>
            </a:r>
          </a:p>
          <a:p>
            <a:r>
              <a:rPr lang="fi-FI" dirty="0"/>
              <a:t>Vuorovaikutustaidot</a:t>
            </a:r>
          </a:p>
          <a:p>
            <a:r>
              <a:rPr lang="fi-FI" dirty="0"/>
              <a:t>Turvallisuuden tunne</a:t>
            </a:r>
          </a:p>
          <a:p>
            <a:r>
              <a:rPr lang="fi-FI" dirty="0"/>
              <a:t>Uudet ystävät</a:t>
            </a:r>
          </a:p>
          <a:p>
            <a:endParaRPr lang="fi-FI" dirty="0"/>
          </a:p>
          <a:p>
            <a:endParaRPr lang="fi-FI" dirty="0"/>
          </a:p>
          <a:p>
            <a:endParaRPr lang="fi-FI" dirty="0"/>
          </a:p>
        </p:txBody>
      </p:sp>
      <p:sp>
        <p:nvSpPr>
          <p:cNvPr id="5" name="Dian numeron paikkamerkki 4">
            <a:extLst>
              <a:ext uri="{FF2B5EF4-FFF2-40B4-BE49-F238E27FC236}">
                <a16:creationId xmlns:a16="http://schemas.microsoft.com/office/drawing/2014/main" id="{5AA1DA42-09F3-40D9-A931-48DC04633545}"/>
              </a:ext>
            </a:extLst>
          </p:cNvPr>
          <p:cNvSpPr>
            <a:spLocks noGrp="1"/>
          </p:cNvSpPr>
          <p:nvPr>
            <p:ph type="sldNum" sz="quarter" idx="12"/>
          </p:nvPr>
        </p:nvSpPr>
        <p:spPr/>
        <p:txBody>
          <a:bodyPr/>
          <a:lstStyle/>
          <a:p>
            <a:fld id="{2A4837A0-F8B5-40DF-B7A3-2778985E9851}" type="slidenum">
              <a:rPr lang="fi-FI" smtClean="0"/>
              <a:pPr/>
              <a:t>7</a:t>
            </a:fld>
            <a:endParaRPr lang="fi-FI" dirty="0"/>
          </a:p>
        </p:txBody>
      </p:sp>
      <p:sp>
        <p:nvSpPr>
          <p:cNvPr id="6" name="Alatunnisteen paikkamerkki 5">
            <a:extLst>
              <a:ext uri="{FF2B5EF4-FFF2-40B4-BE49-F238E27FC236}">
                <a16:creationId xmlns:a16="http://schemas.microsoft.com/office/drawing/2014/main" id="{0C181A4A-0266-4854-89A3-837B88DB9444}"/>
              </a:ext>
            </a:extLst>
          </p:cNvPr>
          <p:cNvSpPr>
            <a:spLocks noGrp="1"/>
          </p:cNvSpPr>
          <p:nvPr>
            <p:ph type="ftr" sz="quarter" idx="11"/>
          </p:nvPr>
        </p:nvSpPr>
        <p:spPr/>
        <p:txBody>
          <a:bodyPr/>
          <a:lstStyle/>
          <a:p>
            <a:r>
              <a:rPr lang="fi-FI" dirty="0"/>
              <a:t>Salla Taskila</a:t>
            </a:r>
          </a:p>
        </p:txBody>
      </p:sp>
      <p:sp>
        <p:nvSpPr>
          <p:cNvPr id="7" name="Päivämäärän paikkamerkki 6">
            <a:extLst>
              <a:ext uri="{FF2B5EF4-FFF2-40B4-BE49-F238E27FC236}">
                <a16:creationId xmlns:a16="http://schemas.microsoft.com/office/drawing/2014/main" id="{7C0F0D43-42D7-4FD1-8AE3-2393742E4782}"/>
              </a:ext>
            </a:extLst>
          </p:cNvPr>
          <p:cNvSpPr>
            <a:spLocks noGrp="1"/>
          </p:cNvSpPr>
          <p:nvPr>
            <p:ph type="dt" sz="half" idx="10"/>
          </p:nvPr>
        </p:nvSpPr>
        <p:spPr/>
        <p:txBody>
          <a:bodyPr/>
          <a:lstStyle/>
          <a:p>
            <a:fld id="{D00111C6-550F-476F-A8E9-87059F984CC5}" type="datetime1">
              <a:rPr lang="fi-FI" smtClean="0"/>
              <a:pPr/>
              <a:t>23.5.2022</a:t>
            </a:fld>
            <a:endParaRPr lang="fi-FI" dirty="0"/>
          </a:p>
        </p:txBody>
      </p:sp>
      <p:pic>
        <p:nvPicPr>
          <p:cNvPr id="17" name="Sisällön paikkamerkki 16" descr="Kuva, joka sisältää kohteen seinä&#10;&#10;Kuvaus luotu automaattisesti">
            <a:extLst>
              <a:ext uri="{FF2B5EF4-FFF2-40B4-BE49-F238E27FC236}">
                <a16:creationId xmlns:a16="http://schemas.microsoft.com/office/drawing/2014/main" id="{E4965BA9-F67F-44F1-B5D5-F2E44E2335F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2413" y="2146697"/>
            <a:ext cx="4498975" cy="3374231"/>
          </a:xfrm>
        </p:spPr>
      </p:pic>
    </p:spTree>
    <p:extLst>
      <p:ext uri="{BB962C8B-B14F-4D97-AF65-F5344CB8AC3E}">
        <p14:creationId xmlns:p14="http://schemas.microsoft.com/office/powerpoint/2010/main" val="756284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21EC17BC-1C1E-4CDA-871F-CA46903B54F7}"/>
              </a:ext>
            </a:extLst>
          </p:cNvPr>
          <p:cNvSpPr/>
          <p:nvPr/>
        </p:nvSpPr>
        <p:spPr>
          <a:xfrm>
            <a:off x="464344" y="1443038"/>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5" name="Suorakulmio 4">
            <a:extLst>
              <a:ext uri="{FF2B5EF4-FFF2-40B4-BE49-F238E27FC236}">
                <a16:creationId xmlns:a16="http://schemas.microsoft.com/office/drawing/2014/main" id="{CF87C146-B4A8-4514-AC5E-D779967B4843}"/>
              </a:ext>
            </a:extLst>
          </p:cNvPr>
          <p:cNvSpPr/>
          <p:nvPr/>
        </p:nvSpPr>
        <p:spPr>
          <a:xfrm>
            <a:off x="464344" y="2007394"/>
            <a:ext cx="2043113" cy="35433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8" name="Tekstiruutu 7">
            <a:extLst>
              <a:ext uri="{FF2B5EF4-FFF2-40B4-BE49-F238E27FC236}">
                <a16:creationId xmlns:a16="http://schemas.microsoft.com/office/drawing/2014/main" id="{199FFAF0-B08D-4585-8A27-4E0307B1F7F1}"/>
              </a:ext>
            </a:extLst>
          </p:cNvPr>
          <p:cNvSpPr txBox="1"/>
          <p:nvPr/>
        </p:nvSpPr>
        <p:spPr>
          <a:xfrm>
            <a:off x="471148" y="1379147"/>
            <a:ext cx="2043113" cy="507831"/>
          </a:xfrm>
          <a:prstGeom prst="rect">
            <a:avLst/>
          </a:prstGeom>
          <a:noFill/>
        </p:spPr>
        <p:txBody>
          <a:bodyPr wrap="square" rtlCol="0">
            <a:spAutoFit/>
          </a:bodyPr>
          <a:lstStyle/>
          <a:p>
            <a:r>
              <a:rPr lang="fi-FI" sz="1350" dirty="0"/>
              <a:t>Yhteinen tuen suunnittelu</a:t>
            </a:r>
          </a:p>
        </p:txBody>
      </p:sp>
      <p:sp>
        <p:nvSpPr>
          <p:cNvPr id="10" name="Tekstiruutu 9">
            <a:extLst>
              <a:ext uri="{FF2B5EF4-FFF2-40B4-BE49-F238E27FC236}">
                <a16:creationId xmlns:a16="http://schemas.microsoft.com/office/drawing/2014/main" id="{051859CE-1A01-4EC1-B9EC-CC043937B8C0}"/>
              </a:ext>
            </a:extLst>
          </p:cNvPr>
          <p:cNvSpPr txBox="1"/>
          <p:nvPr/>
        </p:nvSpPr>
        <p:spPr>
          <a:xfrm>
            <a:off x="557212" y="2139374"/>
            <a:ext cx="1850231" cy="3531736"/>
          </a:xfrm>
          <a:prstGeom prst="rect">
            <a:avLst/>
          </a:prstGeom>
          <a:noFill/>
        </p:spPr>
        <p:txBody>
          <a:bodyPr wrap="square">
            <a:spAutoFit/>
          </a:bodyPr>
          <a:lstStyle/>
          <a:p>
            <a:r>
              <a:rPr lang="fi-FI" sz="1050" dirty="0"/>
              <a:t>Hakemukset postitetaan Kelaan tai lähetetään OmaKelan kautta. Käsittelyn  jälkeen  kuntoutuspäätös postitetaan nuorelle kotiin tai sen voi katsoa OmaKelan kautta. Käsitttelyajat: </a:t>
            </a:r>
            <a:r>
              <a:rPr lang="fi-FI" sz="1050" dirty="0">
                <a:hlinkClick r:id="rId2"/>
              </a:rPr>
              <a:t>täältä</a:t>
            </a:r>
            <a:r>
              <a:rPr lang="fi-FI" sz="1050" dirty="0"/>
              <a:t>.</a:t>
            </a:r>
          </a:p>
          <a:p>
            <a:endParaRPr lang="fi-FI" sz="1050" dirty="0"/>
          </a:p>
          <a:p>
            <a:r>
              <a:rPr lang="fi-FI" sz="1050" dirty="0"/>
              <a:t>Nuoren kokonaistuki suositellaan suunniteltavaksi jo ammatillista kuntoutusta haettaessa, jonka jälkeen sovitaan työnjaosta ja seurannasta.</a:t>
            </a:r>
          </a:p>
          <a:p>
            <a:endParaRPr lang="fi-FI" sz="1050" dirty="0"/>
          </a:p>
          <a:p>
            <a:r>
              <a:rPr lang="fi-FI" sz="1050" dirty="0"/>
              <a:t>Yhteisen suunnitelman säännöllinen päivittäminen. </a:t>
            </a:r>
          </a:p>
          <a:p>
            <a:endParaRPr lang="fi-FI" sz="1350" dirty="0"/>
          </a:p>
        </p:txBody>
      </p:sp>
      <p:sp>
        <p:nvSpPr>
          <p:cNvPr id="11" name="Suorakulmio 10">
            <a:extLst>
              <a:ext uri="{FF2B5EF4-FFF2-40B4-BE49-F238E27FC236}">
                <a16:creationId xmlns:a16="http://schemas.microsoft.com/office/drawing/2014/main" id="{356D25AD-BAF3-40E6-8B78-F3FA22CFF0BF}"/>
              </a:ext>
            </a:extLst>
          </p:cNvPr>
          <p:cNvSpPr/>
          <p:nvPr/>
        </p:nvSpPr>
        <p:spPr>
          <a:xfrm>
            <a:off x="2650331" y="1443038"/>
            <a:ext cx="5936457"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fi-FI" sz="1350" dirty="0"/>
          </a:p>
        </p:txBody>
      </p:sp>
      <p:sp>
        <p:nvSpPr>
          <p:cNvPr id="12" name="Suorakulmio 11">
            <a:extLst>
              <a:ext uri="{FF2B5EF4-FFF2-40B4-BE49-F238E27FC236}">
                <a16:creationId xmlns:a16="http://schemas.microsoft.com/office/drawing/2014/main" id="{1944B2A1-97F3-4278-9784-B713D40CB5E0}"/>
              </a:ext>
            </a:extLst>
          </p:cNvPr>
          <p:cNvSpPr/>
          <p:nvPr/>
        </p:nvSpPr>
        <p:spPr>
          <a:xfrm>
            <a:off x="2650331" y="2007394"/>
            <a:ext cx="5936457" cy="35433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14" name="Tekstiruutu 13">
            <a:extLst>
              <a:ext uri="{FF2B5EF4-FFF2-40B4-BE49-F238E27FC236}">
                <a16:creationId xmlns:a16="http://schemas.microsoft.com/office/drawing/2014/main" id="{CE0B3254-36E6-4261-8CAD-42DFAACCB3E8}"/>
              </a:ext>
            </a:extLst>
          </p:cNvPr>
          <p:cNvSpPr txBox="1"/>
          <p:nvPr/>
        </p:nvSpPr>
        <p:spPr>
          <a:xfrm>
            <a:off x="2728913" y="1533138"/>
            <a:ext cx="3864769" cy="300082"/>
          </a:xfrm>
          <a:prstGeom prst="rect">
            <a:avLst/>
          </a:prstGeom>
          <a:noFill/>
        </p:spPr>
        <p:txBody>
          <a:bodyPr wrap="square" rtlCol="0">
            <a:spAutoFit/>
          </a:bodyPr>
          <a:lstStyle/>
          <a:p>
            <a:r>
              <a:rPr lang="fi-FI" sz="1350" dirty="0"/>
              <a:t>Huomioitavaa!</a:t>
            </a:r>
          </a:p>
        </p:txBody>
      </p:sp>
      <p:sp>
        <p:nvSpPr>
          <p:cNvPr id="15" name="Tekstiruutu 14">
            <a:extLst>
              <a:ext uri="{FF2B5EF4-FFF2-40B4-BE49-F238E27FC236}">
                <a16:creationId xmlns:a16="http://schemas.microsoft.com/office/drawing/2014/main" id="{0C566A23-FB5C-48F0-A8E0-C084093B28D5}"/>
              </a:ext>
            </a:extLst>
          </p:cNvPr>
          <p:cNvSpPr txBox="1"/>
          <p:nvPr/>
        </p:nvSpPr>
        <p:spPr>
          <a:xfrm>
            <a:off x="2728913" y="2139374"/>
            <a:ext cx="5657850" cy="2516073"/>
          </a:xfrm>
          <a:prstGeom prst="rect">
            <a:avLst/>
          </a:prstGeom>
          <a:noFill/>
        </p:spPr>
        <p:txBody>
          <a:bodyPr wrap="square" rtlCol="0">
            <a:spAutoFit/>
          </a:bodyPr>
          <a:lstStyle/>
          <a:p>
            <a:r>
              <a:rPr lang="fi-FI" sz="1050" dirty="0"/>
              <a:t>Pitkäaikaissairaalla nuorella on usein jo olemassa oleva hoitovastuutaho, joka vastaa nuoren kokonaiskuntoutuksen suunnittelusta ja seurannasta. Pyyntö lääkärinlausunnosta osoitetaan tällöin ensisijaisesti hoitovastuutahon lääkärille esim. terveydenhoitajan tai psyykkarin kautta. </a:t>
            </a:r>
          </a:p>
          <a:p>
            <a:endParaRPr lang="fi-FI" sz="1050" dirty="0"/>
          </a:p>
          <a:p>
            <a:r>
              <a:rPr lang="fi-FI" sz="1050" dirty="0"/>
              <a:t>Jos kuntoutussuunnitelma laaditaan opiskeluterveydenhuollossa, tulee kiinnittää erityistä huomiota:  nuoren kokonaistoimintakyvyn kartoittamiseen, sekä tarvittavan hoidon ja kokonaiskuntoutuksen suunnitteluun.  Kokonaistoimintakykyä voidaan kartoittaa opiskelijan suostumuksella lääkärikäyntiä edeltävästi esim. työparityönä tai verkostossa. Jos nuorella on jo kokonaistilannetta tunteva työntekijä, voi hän opiskelijan suostumuksella osallistua opiskeluterveydenhuolloin lääkärikäynnille lääkärin työpariksi. </a:t>
            </a:r>
          </a:p>
          <a:p>
            <a:endParaRPr lang="fi-FI" sz="1050" dirty="0"/>
          </a:p>
          <a:p>
            <a:endParaRPr lang="fi-FI" sz="1050" dirty="0"/>
          </a:p>
          <a:p>
            <a:endParaRPr lang="fi-FI" sz="1050" dirty="0"/>
          </a:p>
          <a:p>
            <a:endParaRPr lang="fi-FI" sz="1050" dirty="0"/>
          </a:p>
        </p:txBody>
      </p:sp>
      <p:pic>
        <p:nvPicPr>
          <p:cNvPr id="16" name="Kuva 15">
            <a:extLst>
              <a:ext uri="{FF2B5EF4-FFF2-40B4-BE49-F238E27FC236}">
                <a16:creationId xmlns:a16="http://schemas.microsoft.com/office/drawing/2014/main" id="{C5E01C1F-4F06-4B61-8D66-2CBAB8A78D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881264" y="4013582"/>
            <a:ext cx="947786" cy="457200"/>
          </a:xfrm>
          <a:prstGeom prst="rect">
            <a:avLst/>
          </a:prstGeom>
        </p:spPr>
      </p:pic>
    </p:spTree>
    <p:extLst>
      <p:ext uri="{BB962C8B-B14F-4D97-AF65-F5344CB8AC3E}">
        <p14:creationId xmlns:p14="http://schemas.microsoft.com/office/powerpoint/2010/main" val="3549689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7A185E0-B0E3-4685-94A4-6C96C7F75003}"/>
              </a:ext>
            </a:extLst>
          </p:cNvPr>
          <p:cNvSpPr/>
          <p:nvPr/>
        </p:nvSpPr>
        <p:spPr>
          <a:xfrm>
            <a:off x="275035" y="1725172"/>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3" name="Suorakulmio 2">
            <a:extLst>
              <a:ext uri="{FF2B5EF4-FFF2-40B4-BE49-F238E27FC236}">
                <a16:creationId xmlns:a16="http://schemas.microsoft.com/office/drawing/2014/main" id="{AF7505B4-BFB9-4374-9BD6-EF4176DBBCF2}"/>
              </a:ext>
            </a:extLst>
          </p:cNvPr>
          <p:cNvSpPr/>
          <p:nvPr/>
        </p:nvSpPr>
        <p:spPr>
          <a:xfrm>
            <a:off x="2528887" y="1726622"/>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dirty="0"/>
          </a:p>
        </p:txBody>
      </p:sp>
      <p:sp>
        <p:nvSpPr>
          <p:cNvPr id="4" name="Suorakulmio 3">
            <a:extLst>
              <a:ext uri="{FF2B5EF4-FFF2-40B4-BE49-F238E27FC236}">
                <a16:creationId xmlns:a16="http://schemas.microsoft.com/office/drawing/2014/main" id="{5469CBA1-5357-464A-B488-C6103593A1EA}"/>
              </a:ext>
            </a:extLst>
          </p:cNvPr>
          <p:cNvSpPr/>
          <p:nvPr/>
        </p:nvSpPr>
        <p:spPr>
          <a:xfrm>
            <a:off x="4711303" y="1716710"/>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5" name="Suorakulmio 4">
            <a:extLst>
              <a:ext uri="{FF2B5EF4-FFF2-40B4-BE49-F238E27FC236}">
                <a16:creationId xmlns:a16="http://schemas.microsoft.com/office/drawing/2014/main" id="{D78BE497-7244-44F8-9902-A53ABDCD8DED}"/>
              </a:ext>
            </a:extLst>
          </p:cNvPr>
          <p:cNvSpPr/>
          <p:nvPr/>
        </p:nvSpPr>
        <p:spPr>
          <a:xfrm>
            <a:off x="275035" y="2256734"/>
            <a:ext cx="2043113" cy="3616279"/>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6" name="Suorakulmio 5">
            <a:extLst>
              <a:ext uri="{FF2B5EF4-FFF2-40B4-BE49-F238E27FC236}">
                <a16:creationId xmlns:a16="http://schemas.microsoft.com/office/drawing/2014/main" id="{3EEB3240-1AD9-4293-A18F-B05B7764023D}"/>
              </a:ext>
            </a:extLst>
          </p:cNvPr>
          <p:cNvSpPr/>
          <p:nvPr/>
        </p:nvSpPr>
        <p:spPr>
          <a:xfrm>
            <a:off x="2528887" y="2256733"/>
            <a:ext cx="2043113" cy="361628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l"/>
            <a:endParaRPr lang="fi-FI" sz="1350" dirty="0">
              <a:solidFill>
                <a:srgbClr val="393939"/>
              </a:solidFill>
              <a:latin typeface="Lato" panose="020F0502020204030203" pitchFamily="34" charset="0"/>
            </a:endParaRPr>
          </a:p>
        </p:txBody>
      </p:sp>
      <p:sp>
        <p:nvSpPr>
          <p:cNvPr id="7" name="Suorakulmio 6">
            <a:extLst>
              <a:ext uri="{FF2B5EF4-FFF2-40B4-BE49-F238E27FC236}">
                <a16:creationId xmlns:a16="http://schemas.microsoft.com/office/drawing/2014/main" id="{79ACC83F-7038-4B5C-BF35-00FB23812A53}"/>
              </a:ext>
            </a:extLst>
          </p:cNvPr>
          <p:cNvSpPr/>
          <p:nvPr/>
        </p:nvSpPr>
        <p:spPr>
          <a:xfrm>
            <a:off x="4711303" y="2248943"/>
            <a:ext cx="2043113" cy="3624069"/>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l"/>
            <a:endParaRPr lang="fi-FI" sz="1350" dirty="0">
              <a:solidFill>
                <a:srgbClr val="393939"/>
              </a:solidFill>
              <a:latin typeface="Lato" panose="020F0502020204030203" pitchFamily="34" charset="0"/>
            </a:endParaRPr>
          </a:p>
        </p:txBody>
      </p:sp>
      <p:sp>
        <p:nvSpPr>
          <p:cNvPr id="8" name="Tekstiruutu 7">
            <a:extLst>
              <a:ext uri="{FF2B5EF4-FFF2-40B4-BE49-F238E27FC236}">
                <a16:creationId xmlns:a16="http://schemas.microsoft.com/office/drawing/2014/main" id="{7E3501A3-E817-49B3-974E-48EE316D7B64}"/>
              </a:ext>
            </a:extLst>
          </p:cNvPr>
          <p:cNvSpPr txBox="1"/>
          <p:nvPr/>
        </p:nvSpPr>
        <p:spPr>
          <a:xfrm>
            <a:off x="371476" y="1042988"/>
            <a:ext cx="6165056" cy="461665"/>
          </a:xfrm>
          <a:prstGeom prst="rect">
            <a:avLst/>
          </a:prstGeom>
          <a:noFill/>
        </p:spPr>
        <p:txBody>
          <a:bodyPr wrap="square" rtlCol="0">
            <a:spAutoFit/>
          </a:bodyPr>
          <a:lstStyle/>
          <a:p>
            <a:r>
              <a:rPr lang="fi-FI" sz="2400" dirty="0"/>
              <a:t>Oma väylä – kuntoutus tukikortti</a:t>
            </a:r>
          </a:p>
        </p:txBody>
      </p:sp>
      <p:sp>
        <p:nvSpPr>
          <p:cNvPr id="9" name="Tekstiruutu 8">
            <a:extLst>
              <a:ext uri="{FF2B5EF4-FFF2-40B4-BE49-F238E27FC236}">
                <a16:creationId xmlns:a16="http://schemas.microsoft.com/office/drawing/2014/main" id="{D60B49F5-385A-4710-B96B-0CFCE7936836}"/>
              </a:ext>
            </a:extLst>
          </p:cNvPr>
          <p:cNvSpPr txBox="1"/>
          <p:nvPr/>
        </p:nvSpPr>
        <p:spPr>
          <a:xfrm>
            <a:off x="354509" y="1799534"/>
            <a:ext cx="1714500" cy="300082"/>
          </a:xfrm>
          <a:prstGeom prst="rect">
            <a:avLst/>
          </a:prstGeom>
          <a:noFill/>
        </p:spPr>
        <p:txBody>
          <a:bodyPr wrap="square" rtlCol="0">
            <a:spAutoFit/>
          </a:bodyPr>
          <a:lstStyle/>
          <a:p>
            <a:r>
              <a:rPr lang="fi-FI" sz="1350" dirty="0"/>
              <a:t>Kenelle ?</a:t>
            </a:r>
          </a:p>
        </p:txBody>
      </p:sp>
      <p:sp>
        <p:nvSpPr>
          <p:cNvPr id="11" name="Tekstiruutu 10">
            <a:extLst>
              <a:ext uri="{FF2B5EF4-FFF2-40B4-BE49-F238E27FC236}">
                <a16:creationId xmlns:a16="http://schemas.microsoft.com/office/drawing/2014/main" id="{BF4DB674-C0E9-46C1-9A8D-5356EBAAEE2B}"/>
              </a:ext>
            </a:extLst>
          </p:cNvPr>
          <p:cNvSpPr txBox="1"/>
          <p:nvPr/>
        </p:nvSpPr>
        <p:spPr>
          <a:xfrm>
            <a:off x="2661047" y="1806810"/>
            <a:ext cx="1778794" cy="300082"/>
          </a:xfrm>
          <a:prstGeom prst="rect">
            <a:avLst/>
          </a:prstGeom>
          <a:noFill/>
        </p:spPr>
        <p:txBody>
          <a:bodyPr wrap="square" rtlCol="0">
            <a:spAutoFit/>
          </a:bodyPr>
          <a:lstStyle/>
          <a:p>
            <a:r>
              <a:rPr lang="fi-FI" sz="1350" dirty="0"/>
              <a:t>Millaista ?</a:t>
            </a:r>
          </a:p>
        </p:txBody>
      </p:sp>
      <p:sp>
        <p:nvSpPr>
          <p:cNvPr id="12" name="Tekstiruutu 11">
            <a:extLst>
              <a:ext uri="{FF2B5EF4-FFF2-40B4-BE49-F238E27FC236}">
                <a16:creationId xmlns:a16="http://schemas.microsoft.com/office/drawing/2014/main" id="{567C8B66-2FA7-416D-BCB9-38493BA0E5F9}"/>
              </a:ext>
            </a:extLst>
          </p:cNvPr>
          <p:cNvSpPr txBox="1"/>
          <p:nvPr/>
        </p:nvSpPr>
        <p:spPr>
          <a:xfrm>
            <a:off x="4847034" y="1791744"/>
            <a:ext cx="1696641" cy="300082"/>
          </a:xfrm>
          <a:prstGeom prst="rect">
            <a:avLst/>
          </a:prstGeom>
          <a:noFill/>
        </p:spPr>
        <p:txBody>
          <a:bodyPr wrap="square" rtlCol="0">
            <a:spAutoFit/>
          </a:bodyPr>
          <a:lstStyle/>
          <a:p>
            <a:r>
              <a:rPr lang="fi-FI" sz="1350" dirty="0"/>
              <a:t>Hakeutuminen?</a:t>
            </a:r>
          </a:p>
        </p:txBody>
      </p:sp>
      <p:sp>
        <p:nvSpPr>
          <p:cNvPr id="13" name="Suorakulmio 12">
            <a:extLst>
              <a:ext uri="{FF2B5EF4-FFF2-40B4-BE49-F238E27FC236}">
                <a16:creationId xmlns:a16="http://schemas.microsoft.com/office/drawing/2014/main" id="{D7F0A984-BA68-433A-BE27-4D84D7A41DD2}"/>
              </a:ext>
            </a:extLst>
          </p:cNvPr>
          <p:cNvSpPr/>
          <p:nvPr/>
        </p:nvSpPr>
        <p:spPr>
          <a:xfrm>
            <a:off x="6918721" y="1709434"/>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dirty="0"/>
          </a:p>
        </p:txBody>
      </p:sp>
      <p:sp>
        <p:nvSpPr>
          <p:cNvPr id="14" name="Tekstiruutu 13">
            <a:extLst>
              <a:ext uri="{FF2B5EF4-FFF2-40B4-BE49-F238E27FC236}">
                <a16:creationId xmlns:a16="http://schemas.microsoft.com/office/drawing/2014/main" id="{6652D99B-3C01-495A-8983-C6D898D3D4C2}"/>
              </a:ext>
            </a:extLst>
          </p:cNvPr>
          <p:cNvSpPr txBox="1"/>
          <p:nvPr/>
        </p:nvSpPr>
        <p:spPr>
          <a:xfrm>
            <a:off x="7025878" y="1791744"/>
            <a:ext cx="2043113" cy="507831"/>
          </a:xfrm>
          <a:prstGeom prst="rect">
            <a:avLst/>
          </a:prstGeom>
          <a:noFill/>
        </p:spPr>
        <p:txBody>
          <a:bodyPr wrap="square" rtlCol="0">
            <a:spAutoFit/>
          </a:bodyPr>
          <a:lstStyle/>
          <a:p>
            <a:r>
              <a:rPr lang="fi-FI" sz="1350" dirty="0"/>
              <a:t>Yhteisen tuen suunnittelu</a:t>
            </a:r>
          </a:p>
        </p:txBody>
      </p:sp>
      <p:sp>
        <p:nvSpPr>
          <p:cNvPr id="15" name="Suorakulmio 14">
            <a:extLst>
              <a:ext uri="{FF2B5EF4-FFF2-40B4-BE49-F238E27FC236}">
                <a16:creationId xmlns:a16="http://schemas.microsoft.com/office/drawing/2014/main" id="{F88CC3A5-5CDD-48BE-B229-DBD5C3A0DEB5}"/>
              </a:ext>
            </a:extLst>
          </p:cNvPr>
          <p:cNvSpPr/>
          <p:nvPr/>
        </p:nvSpPr>
        <p:spPr>
          <a:xfrm>
            <a:off x="6893718" y="2256733"/>
            <a:ext cx="2043113" cy="361628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16" name="Tekstiruutu 15">
            <a:extLst>
              <a:ext uri="{FF2B5EF4-FFF2-40B4-BE49-F238E27FC236}">
                <a16:creationId xmlns:a16="http://schemas.microsoft.com/office/drawing/2014/main" id="{710DCB3D-6571-4FFC-9A9A-B88C762F7B3E}"/>
              </a:ext>
            </a:extLst>
          </p:cNvPr>
          <p:cNvSpPr txBox="1"/>
          <p:nvPr/>
        </p:nvSpPr>
        <p:spPr>
          <a:xfrm>
            <a:off x="310753" y="2248944"/>
            <a:ext cx="1910954" cy="4131900"/>
          </a:xfrm>
          <a:prstGeom prst="rect">
            <a:avLst/>
          </a:prstGeom>
          <a:noFill/>
        </p:spPr>
        <p:txBody>
          <a:bodyPr wrap="square" rtlCol="0">
            <a:spAutoFit/>
          </a:bodyPr>
          <a:lstStyle/>
          <a:p>
            <a:r>
              <a:rPr lang="fi-FI" sz="1050" dirty="0"/>
              <a:t>16- 29 vuotiaille nuorille, joilla on todettu ADHD/ ADD tai autismikirjon häiriö. Lisäksi nuoren tulee tarvita tukea opintoihin/ työelämään, arjenhallinnan taitojen kehittämiseen, sosiaalisten taitojen vahvistamiseen.</a:t>
            </a:r>
          </a:p>
          <a:p>
            <a:endParaRPr lang="fi-FI" sz="1050" dirty="0"/>
          </a:p>
          <a:p>
            <a:r>
              <a:rPr lang="fi-FI" sz="1050" dirty="0"/>
              <a:t>Opiskeleville, työssä käyville tai väliaikaisesti työelämästä poissa oleville nuorille. </a:t>
            </a:r>
          </a:p>
          <a:p>
            <a:endParaRPr lang="fi-FI" sz="1050" dirty="0"/>
          </a:p>
          <a:p>
            <a:r>
              <a:rPr lang="fi-FI" sz="1050" dirty="0"/>
              <a:t>Voidaan aktivoida nuoren tueksi, jos nuorella ei ole oikeutta </a:t>
            </a:r>
            <a:r>
              <a:rPr lang="fi-FI" sz="1050" dirty="0">
                <a:hlinkClick r:id="rId3"/>
              </a:rPr>
              <a:t>vaativan lääkinnällisen kuntoutuksen palveluihin.</a:t>
            </a:r>
            <a:endParaRPr lang="fi-FI" sz="1050" dirty="0"/>
          </a:p>
          <a:p>
            <a:endParaRPr lang="fi-FI" sz="1050" dirty="0"/>
          </a:p>
          <a:p>
            <a:r>
              <a:rPr lang="fi-FI" sz="1050" dirty="0"/>
              <a:t>Lisätietoa nuorelle: </a:t>
            </a:r>
            <a:r>
              <a:rPr lang="fi-FI" sz="1050" dirty="0">
                <a:hlinkClick r:id="rId4"/>
              </a:rPr>
              <a:t>Oma väylä</a:t>
            </a:r>
            <a:endParaRPr lang="fi-FI" sz="1050" dirty="0"/>
          </a:p>
          <a:p>
            <a:endParaRPr lang="fi-FI" sz="1050" dirty="0"/>
          </a:p>
          <a:p>
            <a:endParaRPr lang="fi-FI" sz="1050" dirty="0"/>
          </a:p>
          <a:p>
            <a:endParaRPr lang="fi-FI" sz="1050" dirty="0"/>
          </a:p>
        </p:txBody>
      </p:sp>
      <p:sp>
        <p:nvSpPr>
          <p:cNvPr id="18" name="Tekstiruutu 17">
            <a:extLst>
              <a:ext uri="{FF2B5EF4-FFF2-40B4-BE49-F238E27FC236}">
                <a16:creationId xmlns:a16="http://schemas.microsoft.com/office/drawing/2014/main" id="{84A44AD5-1E4A-40D0-B420-A4577274706D}"/>
              </a:ext>
            </a:extLst>
          </p:cNvPr>
          <p:cNvSpPr txBox="1"/>
          <p:nvPr/>
        </p:nvSpPr>
        <p:spPr>
          <a:xfrm>
            <a:off x="2528888" y="2248943"/>
            <a:ext cx="1903812" cy="3485570"/>
          </a:xfrm>
          <a:prstGeom prst="rect">
            <a:avLst/>
          </a:prstGeom>
          <a:noFill/>
        </p:spPr>
        <p:txBody>
          <a:bodyPr wrap="square" rtlCol="0">
            <a:spAutoFit/>
          </a:bodyPr>
          <a:lstStyle/>
          <a:p>
            <a:r>
              <a:rPr lang="fi-FI" sz="1050" dirty="0"/>
              <a:t>Kuntoutus myönnetään vuodeksi kerrallaan ja kuntoutus voi kestää enintään 3 vuotta. </a:t>
            </a:r>
          </a:p>
          <a:p>
            <a:endParaRPr lang="fi-FI" sz="1050" dirty="0"/>
          </a:p>
          <a:p>
            <a:r>
              <a:rPr lang="fi-FI" sz="1050" dirty="0"/>
              <a:t>Kuntoutus sisältää vuoden aikana: 27 yksilötapaamista, 10 ryhmätapaamista, 1-2 ryhmätapaamista läheisille, sekä 3 seurantatapaamista viimeisen kuntoutusjakson päättymisen jälkeen. </a:t>
            </a:r>
          </a:p>
          <a:p>
            <a:endParaRPr lang="fi-FI" sz="1050" dirty="0"/>
          </a:p>
          <a:p>
            <a:r>
              <a:rPr lang="fi-FI" sz="1050" dirty="0"/>
              <a:t>Tapaamiset järjestetään palveluntuottajan tiloissa ja nuoren arkiympäristöissä.</a:t>
            </a:r>
          </a:p>
          <a:p>
            <a:endParaRPr lang="fi-FI" sz="1050" dirty="0"/>
          </a:p>
          <a:p>
            <a:r>
              <a:rPr lang="fi-FI" sz="1050" dirty="0"/>
              <a:t>Oma väylä kuntoutus on nuorelle maksutonta, ja nuori voi saada kuntoutuksen ajalta kuntoutusrahaa</a:t>
            </a:r>
          </a:p>
        </p:txBody>
      </p:sp>
      <p:sp>
        <p:nvSpPr>
          <p:cNvPr id="19" name="Tekstiruutu 18">
            <a:extLst>
              <a:ext uri="{FF2B5EF4-FFF2-40B4-BE49-F238E27FC236}">
                <a16:creationId xmlns:a16="http://schemas.microsoft.com/office/drawing/2014/main" id="{3AFA7821-B250-41A9-8698-A4E99038D66F}"/>
              </a:ext>
            </a:extLst>
          </p:cNvPr>
          <p:cNvSpPr txBox="1"/>
          <p:nvPr/>
        </p:nvSpPr>
        <p:spPr>
          <a:xfrm>
            <a:off x="4772026" y="2182372"/>
            <a:ext cx="1921669" cy="4293483"/>
          </a:xfrm>
          <a:prstGeom prst="rect">
            <a:avLst/>
          </a:prstGeom>
          <a:noFill/>
        </p:spPr>
        <p:txBody>
          <a:bodyPr wrap="square" rtlCol="0">
            <a:spAutoFit/>
          </a:bodyPr>
          <a:lstStyle/>
          <a:p>
            <a:pPr algn="l"/>
            <a:r>
              <a:rPr lang="fi-FI" sz="1050" dirty="0">
                <a:solidFill>
                  <a:srgbClr val="393939"/>
                </a:solidFill>
              </a:rPr>
              <a:t>Kuntoutusta varten tarvitaan </a:t>
            </a:r>
            <a:r>
              <a:rPr lang="fi-FI" sz="1050" dirty="0">
                <a:solidFill>
                  <a:srgbClr val="393939"/>
                </a:solidFill>
                <a:hlinkClick r:id="rId5"/>
              </a:rPr>
              <a:t>lääkärinlausunto B </a:t>
            </a:r>
            <a:r>
              <a:rPr lang="fi-FI" sz="1050" dirty="0">
                <a:solidFill>
                  <a:srgbClr val="393939"/>
                </a:solidFill>
              </a:rPr>
              <a:t>tai vastaavat tiedot sisältävä lääketieteellinen selvitys, josta ilmenee sairaus, suositeltu kuntoutus ja kuntoutuksen tavoitteet. </a:t>
            </a:r>
          </a:p>
          <a:p>
            <a:pPr algn="l"/>
            <a:endParaRPr lang="fi-FI" sz="1050" dirty="0">
              <a:solidFill>
                <a:srgbClr val="393939"/>
              </a:solidFill>
            </a:endParaRPr>
          </a:p>
          <a:p>
            <a:pPr algn="l"/>
            <a:r>
              <a:rPr lang="fi-FI" sz="1050" dirty="0">
                <a:solidFill>
                  <a:srgbClr val="393939"/>
                </a:solidFill>
              </a:rPr>
              <a:t>Täytetään harkinnanvaraisen kuntoutuksen hakemuslomake: </a:t>
            </a:r>
          </a:p>
          <a:p>
            <a:pPr algn="l"/>
            <a:r>
              <a:rPr lang="fi-FI" sz="1050" dirty="0">
                <a:solidFill>
                  <a:srgbClr val="393939"/>
                </a:solidFill>
                <a:hlinkClick r:id="rId6"/>
              </a:rPr>
              <a:t>KU 132</a:t>
            </a:r>
            <a:endParaRPr lang="fi-FI" sz="1050" dirty="0">
              <a:solidFill>
                <a:srgbClr val="393939"/>
              </a:solidFill>
            </a:endParaRPr>
          </a:p>
          <a:p>
            <a:pPr algn="l"/>
            <a:r>
              <a:rPr lang="fi-FI" sz="1050" dirty="0">
                <a:solidFill>
                  <a:srgbClr val="393939"/>
                </a:solidFill>
              </a:rPr>
              <a:t>Lisätään hakemukseen tieto toivotusta palveluntuottajasta: </a:t>
            </a:r>
          </a:p>
          <a:p>
            <a:pPr algn="l"/>
            <a:r>
              <a:rPr lang="fi-FI" sz="1050" dirty="0">
                <a:solidFill>
                  <a:srgbClr val="393939"/>
                </a:solidFill>
                <a:hlinkClick r:id="rId7"/>
              </a:rPr>
              <a:t>Palveluntuottajahaku</a:t>
            </a:r>
            <a:endParaRPr lang="fi-FI" sz="1050" dirty="0">
              <a:solidFill>
                <a:srgbClr val="393939"/>
              </a:solidFill>
            </a:endParaRPr>
          </a:p>
          <a:p>
            <a:pPr algn="l"/>
            <a:r>
              <a:rPr lang="fi-FI" sz="1050" dirty="0">
                <a:solidFill>
                  <a:srgbClr val="393939"/>
                </a:solidFill>
              </a:rPr>
              <a:t>Lähetetään </a:t>
            </a:r>
            <a:r>
              <a:rPr lang="fi-FI" sz="1050" dirty="0">
                <a:solidFill>
                  <a:srgbClr val="393939"/>
                </a:solidFill>
                <a:hlinkClick r:id="rId8"/>
              </a:rPr>
              <a:t>hakemus postitse tai OmaKelan kautta</a:t>
            </a:r>
            <a:endParaRPr lang="fi-FI" sz="1050" dirty="0">
              <a:solidFill>
                <a:srgbClr val="393939"/>
              </a:solidFill>
            </a:endParaRPr>
          </a:p>
          <a:p>
            <a:pPr algn="l"/>
            <a:r>
              <a:rPr lang="fi-FI" sz="1050" dirty="0">
                <a:solidFill>
                  <a:srgbClr val="393939"/>
                </a:solidFill>
              </a:rPr>
              <a:t>Käsittelyn jälkeen Kela postittaa kuntoutuspäätöksen nuorelle kotiin. Käsittelyajat näet </a:t>
            </a:r>
            <a:r>
              <a:rPr lang="fi-FI" sz="1050" dirty="0">
                <a:solidFill>
                  <a:srgbClr val="393939"/>
                </a:solidFill>
                <a:hlinkClick r:id="rId9"/>
              </a:rPr>
              <a:t>täältä</a:t>
            </a:r>
            <a:endParaRPr lang="fi-FI" sz="1050" dirty="0">
              <a:solidFill>
                <a:srgbClr val="393939"/>
              </a:solidFill>
            </a:endParaRPr>
          </a:p>
          <a:p>
            <a:pPr algn="l">
              <a:buFont typeface="+mj-lt"/>
              <a:buAutoNum type="arabicPeriod"/>
            </a:pPr>
            <a:endParaRPr lang="fi-FI" sz="1050" dirty="0">
              <a:solidFill>
                <a:srgbClr val="393939"/>
              </a:solidFill>
              <a:latin typeface="Lato" panose="020F0502020204030203" pitchFamily="34" charset="0"/>
            </a:endParaRPr>
          </a:p>
          <a:p>
            <a:pPr algn="l"/>
            <a:endParaRPr lang="fi-FI" sz="1050" dirty="0">
              <a:solidFill>
                <a:srgbClr val="393939"/>
              </a:solidFill>
              <a:latin typeface="Lato" panose="020F0502020204030203" pitchFamily="34" charset="0"/>
            </a:endParaRPr>
          </a:p>
          <a:p>
            <a:pPr algn="l"/>
            <a:endParaRPr lang="fi-FI" sz="1050" dirty="0">
              <a:solidFill>
                <a:srgbClr val="393939"/>
              </a:solidFill>
              <a:latin typeface="Lato" panose="020F0502020204030203" pitchFamily="34" charset="0"/>
            </a:endParaRPr>
          </a:p>
        </p:txBody>
      </p:sp>
      <p:sp>
        <p:nvSpPr>
          <p:cNvPr id="20" name="Tekstiruutu 19">
            <a:extLst>
              <a:ext uri="{FF2B5EF4-FFF2-40B4-BE49-F238E27FC236}">
                <a16:creationId xmlns:a16="http://schemas.microsoft.com/office/drawing/2014/main" id="{C46C90BA-27DF-4890-99D4-53B4625CA09D}"/>
              </a:ext>
            </a:extLst>
          </p:cNvPr>
          <p:cNvSpPr txBox="1"/>
          <p:nvPr/>
        </p:nvSpPr>
        <p:spPr>
          <a:xfrm>
            <a:off x="7025878" y="2182372"/>
            <a:ext cx="1710929" cy="4131900"/>
          </a:xfrm>
          <a:prstGeom prst="rect">
            <a:avLst/>
          </a:prstGeom>
          <a:noFill/>
        </p:spPr>
        <p:txBody>
          <a:bodyPr wrap="square" rtlCol="0">
            <a:spAutoFit/>
          </a:bodyPr>
          <a:lstStyle/>
          <a:p>
            <a:r>
              <a:rPr lang="fi-FI" sz="1050" dirty="0"/>
              <a:t>Ajankohtaista toimintakykyä voidaan kartoittaa ohjauskeskustelussa ja RUORI itsearviointia hyödyntäen. </a:t>
            </a:r>
          </a:p>
          <a:p>
            <a:endParaRPr lang="fi-FI" sz="1050" dirty="0"/>
          </a:p>
          <a:p>
            <a:r>
              <a:rPr lang="fi-FI" sz="1050" dirty="0"/>
              <a:t>Kuntoutuspäätöksen jälkeen palveluntuottaja on yhteydessä nuoreen n. 2 viikon kuluessa. </a:t>
            </a:r>
          </a:p>
          <a:p>
            <a:endParaRPr lang="fi-FI" sz="1050" dirty="0"/>
          </a:p>
          <a:p>
            <a:r>
              <a:rPr lang="fi-FI" sz="1050" dirty="0"/>
              <a:t>Kokonaistuen yhteinen suunnittelu opiskelijan suostumuksella – verkosto.</a:t>
            </a:r>
          </a:p>
          <a:p>
            <a:endParaRPr lang="fi-FI" sz="1050" dirty="0"/>
          </a:p>
          <a:p>
            <a:r>
              <a:rPr lang="fi-FI" sz="1050" dirty="0"/>
              <a:t>Työnjaosta ja seurannasta sopiminen.</a:t>
            </a:r>
          </a:p>
          <a:p>
            <a:endParaRPr lang="fi-FI" sz="1050" dirty="0"/>
          </a:p>
          <a:p>
            <a:r>
              <a:rPr lang="fi-FI" sz="1050" dirty="0"/>
              <a:t>Yhteinen jatkosuunnitelma.</a:t>
            </a:r>
          </a:p>
          <a:p>
            <a:endParaRPr lang="fi-FI" sz="1050" dirty="0"/>
          </a:p>
          <a:p>
            <a:endParaRPr lang="fi-FI" sz="1050" dirty="0"/>
          </a:p>
          <a:p>
            <a:endParaRPr lang="fi-FI" sz="1050" dirty="0"/>
          </a:p>
        </p:txBody>
      </p:sp>
      <p:pic>
        <p:nvPicPr>
          <p:cNvPr id="22" name="Kuva 21">
            <a:extLst>
              <a:ext uri="{FF2B5EF4-FFF2-40B4-BE49-F238E27FC236}">
                <a16:creationId xmlns:a16="http://schemas.microsoft.com/office/drawing/2014/main" id="{EFC3C50D-7B6D-491D-B579-F44FF39910D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312668" y="2078119"/>
            <a:ext cx="947786" cy="457200"/>
          </a:xfrm>
          <a:prstGeom prst="rect">
            <a:avLst/>
          </a:prstGeom>
        </p:spPr>
      </p:pic>
    </p:spTree>
    <p:extLst>
      <p:ext uri="{BB962C8B-B14F-4D97-AF65-F5344CB8AC3E}">
        <p14:creationId xmlns:p14="http://schemas.microsoft.com/office/powerpoint/2010/main" val="1115575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43367F9D-AB1B-48CE-88D3-F0B75A4ED3B1}"/>
              </a:ext>
            </a:extLst>
          </p:cNvPr>
          <p:cNvSpPr/>
          <p:nvPr/>
        </p:nvSpPr>
        <p:spPr>
          <a:xfrm>
            <a:off x="2420838" y="1513761"/>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5" name="Suorakulmio 4">
            <a:extLst>
              <a:ext uri="{FF2B5EF4-FFF2-40B4-BE49-F238E27FC236}">
                <a16:creationId xmlns:a16="http://schemas.microsoft.com/office/drawing/2014/main" id="{6AEB66D3-2B05-49F6-A658-AD0ED5747583}"/>
              </a:ext>
            </a:extLst>
          </p:cNvPr>
          <p:cNvSpPr/>
          <p:nvPr/>
        </p:nvSpPr>
        <p:spPr>
          <a:xfrm>
            <a:off x="4530922" y="1518826"/>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6" name="Suorakulmio 5">
            <a:extLst>
              <a:ext uri="{FF2B5EF4-FFF2-40B4-BE49-F238E27FC236}">
                <a16:creationId xmlns:a16="http://schemas.microsoft.com/office/drawing/2014/main" id="{0703CE7E-FD3C-4849-BDFF-E706201D0714}"/>
              </a:ext>
            </a:extLst>
          </p:cNvPr>
          <p:cNvSpPr/>
          <p:nvPr/>
        </p:nvSpPr>
        <p:spPr>
          <a:xfrm>
            <a:off x="292000" y="1512924"/>
            <a:ext cx="2043113"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7" name="Suorakulmio 6">
            <a:extLst>
              <a:ext uri="{FF2B5EF4-FFF2-40B4-BE49-F238E27FC236}">
                <a16:creationId xmlns:a16="http://schemas.microsoft.com/office/drawing/2014/main" id="{35F1E126-E647-4D65-8CC1-88F68A054DB9}"/>
              </a:ext>
            </a:extLst>
          </p:cNvPr>
          <p:cNvSpPr/>
          <p:nvPr/>
        </p:nvSpPr>
        <p:spPr>
          <a:xfrm>
            <a:off x="2405658" y="2082226"/>
            <a:ext cx="2043113" cy="371843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1350" dirty="0">
                <a:solidFill>
                  <a:srgbClr val="393939"/>
                </a:solidFill>
                <a:latin typeface="Lato" panose="020B0604020202020204" pitchFamily="34" charset="0"/>
              </a:rPr>
              <a:t>.</a:t>
            </a:r>
            <a:endParaRPr lang="fi-FI" sz="1350" dirty="0"/>
          </a:p>
        </p:txBody>
      </p:sp>
      <p:sp>
        <p:nvSpPr>
          <p:cNvPr id="8" name="Suorakulmio 7">
            <a:extLst>
              <a:ext uri="{FF2B5EF4-FFF2-40B4-BE49-F238E27FC236}">
                <a16:creationId xmlns:a16="http://schemas.microsoft.com/office/drawing/2014/main" id="{A2A830F1-F734-4F23-9BAB-1FA7F9CAB25B}"/>
              </a:ext>
            </a:extLst>
          </p:cNvPr>
          <p:cNvSpPr/>
          <p:nvPr/>
        </p:nvSpPr>
        <p:spPr>
          <a:xfrm>
            <a:off x="4572000" y="2078068"/>
            <a:ext cx="2043113" cy="370192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l"/>
            <a:endParaRPr lang="fi-FI" sz="1350" dirty="0">
              <a:solidFill>
                <a:srgbClr val="393939"/>
              </a:solidFill>
              <a:latin typeface="Lato" panose="020F0502020204030203" pitchFamily="34" charset="0"/>
            </a:endParaRPr>
          </a:p>
        </p:txBody>
      </p:sp>
      <p:sp>
        <p:nvSpPr>
          <p:cNvPr id="9" name="Suorakulmio 8">
            <a:extLst>
              <a:ext uri="{FF2B5EF4-FFF2-40B4-BE49-F238E27FC236}">
                <a16:creationId xmlns:a16="http://schemas.microsoft.com/office/drawing/2014/main" id="{41DD0BB4-93CE-4775-AB18-307A2C57DEAF}"/>
              </a:ext>
            </a:extLst>
          </p:cNvPr>
          <p:cNvSpPr/>
          <p:nvPr/>
        </p:nvSpPr>
        <p:spPr>
          <a:xfrm>
            <a:off x="270976" y="2056294"/>
            <a:ext cx="2043113" cy="3744362"/>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10" name="Tekstiruutu 9">
            <a:extLst>
              <a:ext uri="{FF2B5EF4-FFF2-40B4-BE49-F238E27FC236}">
                <a16:creationId xmlns:a16="http://schemas.microsoft.com/office/drawing/2014/main" id="{A83BE6A4-E92B-4A35-9387-B117A2C461D0}"/>
              </a:ext>
            </a:extLst>
          </p:cNvPr>
          <p:cNvSpPr txBox="1"/>
          <p:nvPr/>
        </p:nvSpPr>
        <p:spPr>
          <a:xfrm>
            <a:off x="292000" y="978203"/>
            <a:ext cx="5157788" cy="461665"/>
          </a:xfrm>
          <a:prstGeom prst="rect">
            <a:avLst/>
          </a:prstGeom>
          <a:noFill/>
        </p:spPr>
        <p:txBody>
          <a:bodyPr wrap="square" rtlCol="0">
            <a:spAutoFit/>
          </a:bodyPr>
          <a:lstStyle/>
          <a:p>
            <a:r>
              <a:rPr lang="fi-FI" sz="2400" dirty="0"/>
              <a:t>NUOTTI – valmennus tukikortti</a:t>
            </a:r>
          </a:p>
        </p:txBody>
      </p:sp>
      <p:sp>
        <p:nvSpPr>
          <p:cNvPr id="13" name="Tekstiruutu 12">
            <a:extLst>
              <a:ext uri="{FF2B5EF4-FFF2-40B4-BE49-F238E27FC236}">
                <a16:creationId xmlns:a16="http://schemas.microsoft.com/office/drawing/2014/main" id="{7D07591D-387B-49FD-8EDB-23DB76DDC9A8}"/>
              </a:ext>
            </a:extLst>
          </p:cNvPr>
          <p:cNvSpPr txBox="1"/>
          <p:nvPr/>
        </p:nvSpPr>
        <p:spPr>
          <a:xfrm>
            <a:off x="2510134" y="1605072"/>
            <a:ext cx="1968104" cy="300082"/>
          </a:xfrm>
          <a:prstGeom prst="rect">
            <a:avLst/>
          </a:prstGeom>
          <a:noFill/>
        </p:spPr>
        <p:txBody>
          <a:bodyPr wrap="square" rtlCol="0">
            <a:spAutoFit/>
          </a:bodyPr>
          <a:lstStyle/>
          <a:p>
            <a:r>
              <a:rPr lang="fi-FI" sz="1350" dirty="0"/>
              <a:t>Millaista ?</a:t>
            </a:r>
          </a:p>
        </p:txBody>
      </p:sp>
      <p:sp>
        <p:nvSpPr>
          <p:cNvPr id="14" name="Suorakulmio 13">
            <a:extLst>
              <a:ext uri="{FF2B5EF4-FFF2-40B4-BE49-F238E27FC236}">
                <a16:creationId xmlns:a16="http://schemas.microsoft.com/office/drawing/2014/main" id="{AB934065-DEAB-45FC-8C04-DE4141F164AF}"/>
              </a:ext>
            </a:extLst>
          </p:cNvPr>
          <p:cNvSpPr/>
          <p:nvPr/>
        </p:nvSpPr>
        <p:spPr>
          <a:xfrm>
            <a:off x="6649045" y="1525637"/>
            <a:ext cx="2100262" cy="45720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a:p>
        </p:txBody>
      </p:sp>
      <p:sp>
        <p:nvSpPr>
          <p:cNvPr id="15" name="Suorakulmio 14">
            <a:extLst>
              <a:ext uri="{FF2B5EF4-FFF2-40B4-BE49-F238E27FC236}">
                <a16:creationId xmlns:a16="http://schemas.microsoft.com/office/drawing/2014/main" id="{18B945FC-8C11-4EAA-8C8D-C13E3131C166}"/>
              </a:ext>
            </a:extLst>
          </p:cNvPr>
          <p:cNvSpPr/>
          <p:nvPr/>
        </p:nvSpPr>
        <p:spPr>
          <a:xfrm>
            <a:off x="6690121" y="2079747"/>
            <a:ext cx="2043113" cy="3700241"/>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1350" dirty="0"/>
          </a:p>
        </p:txBody>
      </p:sp>
      <p:sp>
        <p:nvSpPr>
          <p:cNvPr id="16" name="Tekstiruutu 15">
            <a:extLst>
              <a:ext uri="{FF2B5EF4-FFF2-40B4-BE49-F238E27FC236}">
                <a16:creationId xmlns:a16="http://schemas.microsoft.com/office/drawing/2014/main" id="{9CD4D722-1BEF-4920-BAB5-151669C77A00}"/>
              </a:ext>
            </a:extLst>
          </p:cNvPr>
          <p:cNvSpPr txBox="1"/>
          <p:nvPr/>
        </p:nvSpPr>
        <p:spPr>
          <a:xfrm>
            <a:off x="394693" y="1605072"/>
            <a:ext cx="1721644" cy="300082"/>
          </a:xfrm>
          <a:prstGeom prst="rect">
            <a:avLst/>
          </a:prstGeom>
          <a:noFill/>
        </p:spPr>
        <p:txBody>
          <a:bodyPr wrap="square" rtlCol="0">
            <a:spAutoFit/>
          </a:bodyPr>
          <a:lstStyle/>
          <a:p>
            <a:r>
              <a:rPr lang="fi-FI" sz="1350" dirty="0"/>
              <a:t>Kenelle ?</a:t>
            </a:r>
          </a:p>
        </p:txBody>
      </p:sp>
      <p:sp>
        <p:nvSpPr>
          <p:cNvPr id="17" name="Tekstiruutu 16">
            <a:extLst>
              <a:ext uri="{FF2B5EF4-FFF2-40B4-BE49-F238E27FC236}">
                <a16:creationId xmlns:a16="http://schemas.microsoft.com/office/drawing/2014/main" id="{7B903EC9-147A-44E5-9EA2-3D94E2780EB7}"/>
              </a:ext>
            </a:extLst>
          </p:cNvPr>
          <p:cNvSpPr txBox="1"/>
          <p:nvPr/>
        </p:nvSpPr>
        <p:spPr>
          <a:xfrm>
            <a:off x="292000" y="1997302"/>
            <a:ext cx="1875681" cy="4286470"/>
          </a:xfrm>
          <a:prstGeom prst="rect">
            <a:avLst/>
          </a:prstGeom>
          <a:noFill/>
        </p:spPr>
        <p:txBody>
          <a:bodyPr wrap="square" rtlCol="0">
            <a:spAutoFit/>
          </a:bodyPr>
          <a:lstStyle/>
          <a:p>
            <a:r>
              <a:rPr lang="fi-FI" sz="1050" dirty="0"/>
              <a:t>16- 29 vuotiaille nuorille, joiden toimintakyky on heikentynyt.</a:t>
            </a:r>
          </a:p>
          <a:p>
            <a:endParaRPr lang="fi-FI" sz="1050" dirty="0"/>
          </a:p>
          <a:p>
            <a:r>
              <a:rPr lang="fi-FI" sz="1050" dirty="0"/>
              <a:t>Tavoitteena nuoren tukeminen oman tulevaisuuden suunnitteluun, sekä opiskeluun kiinnittymiseen. </a:t>
            </a:r>
          </a:p>
          <a:p>
            <a:endParaRPr lang="fi-FI" sz="1050" dirty="0"/>
          </a:p>
          <a:p>
            <a:r>
              <a:rPr lang="fi-FI" sz="1050" dirty="0"/>
              <a:t>Opiskelujen- tai työelämän ulkopuolella oleville, tai opiskelemassa oleville nuorille.</a:t>
            </a:r>
          </a:p>
          <a:p>
            <a:endParaRPr lang="fi-FI" sz="1050" dirty="0"/>
          </a:p>
          <a:p>
            <a:r>
              <a:rPr lang="fi-FI" sz="1050" dirty="0"/>
              <a:t>Voidaan aktivoida nuoren tueksi, jos opinnot ovat vaarassa keskeytyä, eikä nuorella ole muuta kuntoutusta. </a:t>
            </a:r>
          </a:p>
          <a:p>
            <a:endParaRPr lang="fi-FI" sz="1050" dirty="0"/>
          </a:p>
          <a:p>
            <a:r>
              <a:rPr lang="fi-FI" sz="1050" dirty="0"/>
              <a:t>Tulostettava esite nuorelle:</a:t>
            </a:r>
          </a:p>
          <a:p>
            <a:r>
              <a:rPr lang="fi-FI" sz="1050" dirty="0">
                <a:hlinkClick r:id="rId2"/>
              </a:rPr>
              <a:t>NUOTTI- valmennus</a:t>
            </a:r>
            <a:endParaRPr lang="fi-FI" sz="1050" dirty="0"/>
          </a:p>
          <a:p>
            <a:endParaRPr lang="fi-FI" sz="1050" dirty="0"/>
          </a:p>
          <a:p>
            <a:endParaRPr lang="fi-FI" sz="1050" dirty="0"/>
          </a:p>
        </p:txBody>
      </p:sp>
      <p:sp>
        <p:nvSpPr>
          <p:cNvPr id="18" name="Tekstiruutu 17">
            <a:extLst>
              <a:ext uri="{FF2B5EF4-FFF2-40B4-BE49-F238E27FC236}">
                <a16:creationId xmlns:a16="http://schemas.microsoft.com/office/drawing/2014/main" id="{B27A80C3-8ED7-4DBA-A592-2F4BA7E2A8D5}"/>
              </a:ext>
            </a:extLst>
          </p:cNvPr>
          <p:cNvSpPr txBox="1"/>
          <p:nvPr/>
        </p:nvSpPr>
        <p:spPr>
          <a:xfrm>
            <a:off x="2419945" y="1982837"/>
            <a:ext cx="1982391" cy="3808735"/>
          </a:xfrm>
          <a:prstGeom prst="rect">
            <a:avLst/>
          </a:prstGeom>
          <a:noFill/>
        </p:spPr>
        <p:txBody>
          <a:bodyPr wrap="square" rtlCol="0">
            <a:spAutoFit/>
          </a:bodyPr>
          <a:lstStyle/>
          <a:p>
            <a:r>
              <a:rPr lang="fi-FI" sz="1050" dirty="0"/>
              <a:t>NUOTTI- valmennuksessa nuori saa itselleen henkilökohtaisen valmentajan. </a:t>
            </a:r>
          </a:p>
          <a:p>
            <a:endParaRPr lang="fi-FI" sz="1050" dirty="0"/>
          </a:p>
          <a:p>
            <a:r>
              <a:rPr lang="fi-FI" sz="1050" dirty="0"/>
              <a:t>Valmennus suunnitellaan ja toteutetaan yksilöllisesti.</a:t>
            </a:r>
          </a:p>
          <a:p>
            <a:endParaRPr lang="fi-FI" sz="1050" dirty="0"/>
          </a:p>
          <a:p>
            <a:r>
              <a:rPr lang="fi-FI" sz="1050" dirty="0"/>
              <a:t>Valmennus sisältää 20 x 60 min. tapaamista 5 kk aikana. Tapaamiset toteutuvat pääosin nuoren arkiympäristössä. </a:t>
            </a:r>
          </a:p>
          <a:p>
            <a:endParaRPr lang="fi-FI" sz="1050" dirty="0"/>
          </a:p>
          <a:p>
            <a:r>
              <a:rPr lang="fi-FI" sz="1050" dirty="0"/>
              <a:t>Tapaamisiin voi osallistua tarvittaessa nuoren verkostoa, tai valmentaja voi osallistua nuoren verkostoon.</a:t>
            </a:r>
          </a:p>
          <a:p>
            <a:endParaRPr lang="fi-FI" sz="1050" dirty="0"/>
          </a:p>
          <a:p>
            <a:r>
              <a:rPr lang="fi-FI" sz="1050" dirty="0"/>
              <a:t>NUOTTI- valmennus on maksutonta, ja nuori voi saada valmennuksen ajalta kuntoutusrahaa: </a:t>
            </a:r>
            <a:r>
              <a:rPr lang="fi-FI" sz="1050" dirty="0">
                <a:hlinkClick r:id="rId3"/>
              </a:rPr>
              <a:t>määrä &amp; maksaminen</a:t>
            </a:r>
            <a:endParaRPr lang="fi-FI" sz="1050" dirty="0"/>
          </a:p>
        </p:txBody>
      </p:sp>
      <p:sp>
        <p:nvSpPr>
          <p:cNvPr id="19" name="Tekstiruutu 18">
            <a:extLst>
              <a:ext uri="{FF2B5EF4-FFF2-40B4-BE49-F238E27FC236}">
                <a16:creationId xmlns:a16="http://schemas.microsoft.com/office/drawing/2014/main" id="{3ADA5A48-AE06-4288-A381-CD9C54CA5ECE}"/>
              </a:ext>
            </a:extLst>
          </p:cNvPr>
          <p:cNvSpPr txBox="1"/>
          <p:nvPr/>
        </p:nvSpPr>
        <p:spPr>
          <a:xfrm>
            <a:off x="4583609" y="1599094"/>
            <a:ext cx="1585913" cy="300082"/>
          </a:xfrm>
          <a:prstGeom prst="rect">
            <a:avLst/>
          </a:prstGeom>
          <a:noFill/>
        </p:spPr>
        <p:txBody>
          <a:bodyPr wrap="square" rtlCol="0">
            <a:spAutoFit/>
          </a:bodyPr>
          <a:lstStyle/>
          <a:p>
            <a:r>
              <a:rPr lang="fi-FI" sz="1350" dirty="0"/>
              <a:t>Hakeutuminen ?</a:t>
            </a:r>
          </a:p>
        </p:txBody>
      </p:sp>
      <p:sp>
        <p:nvSpPr>
          <p:cNvPr id="21" name="Tekstiruutu 20">
            <a:extLst>
              <a:ext uri="{FF2B5EF4-FFF2-40B4-BE49-F238E27FC236}">
                <a16:creationId xmlns:a16="http://schemas.microsoft.com/office/drawing/2014/main" id="{E098C28F-AE1F-4CA1-8113-6B43DAC5DE7A}"/>
              </a:ext>
            </a:extLst>
          </p:cNvPr>
          <p:cNvSpPr txBox="1"/>
          <p:nvPr/>
        </p:nvSpPr>
        <p:spPr>
          <a:xfrm>
            <a:off x="4647009" y="2176587"/>
            <a:ext cx="1810939" cy="3970318"/>
          </a:xfrm>
          <a:prstGeom prst="rect">
            <a:avLst/>
          </a:prstGeom>
          <a:noFill/>
        </p:spPr>
        <p:txBody>
          <a:bodyPr wrap="square" rtlCol="0">
            <a:spAutoFit/>
          </a:bodyPr>
          <a:lstStyle/>
          <a:p>
            <a:r>
              <a:rPr lang="fi-FI" sz="1050" dirty="0"/>
              <a:t>Lääkärinlausuntoa ei tarvita.</a:t>
            </a:r>
          </a:p>
          <a:p>
            <a:endParaRPr lang="fi-FI" sz="1050" dirty="0"/>
          </a:p>
          <a:p>
            <a:r>
              <a:rPr lang="fi-FI" sz="1050" dirty="0"/>
              <a:t>Nuori tai hänen kanssaan työskentelevä toimija on yhteydessä Kelaan:</a:t>
            </a:r>
          </a:p>
          <a:p>
            <a:endParaRPr lang="fi-FI" sz="1050" dirty="0"/>
          </a:p>
          <a:p>
            <a:r>
              <a:rPr lang="fi-FI" sz="1050" dirty="0">
                <a:solidFill>
                  <a:srgbClr val="393939"/>
                </a:solidFill>
                <a:latin typeface="Lato" panose="020F0502020204030203" pitchFamily="34" charset="0"/>
              </a:rPr>
              <a:t>020 692 235 </a:t>
            </a:r>
            <a:r>
              <a:rPr lang="fi-FI" sz="1050" dirty="0">
                <a:solidFill>
                  <a:srgbClr val="393939"/>
                </a:solidFill>
                <a:latin typeface="Lato" panose="020F0502020204030203" pitchFamily="34" charset="0"/>
                <a:hlinkClick r:id="rId4"/>
              </a:rPr>
              <a:t>viranomaisille</a:t>
            </a:r>
            <a:endParaRPr lang="fi-FI" sz="1050" dirty="0">
              <a:solidFill>
                <a:srgbClr val="393939"/>
              </a:solidFill>
              <a:latin typeface="Lato" panose="020F0502020204030203" pitchFamily="34" charset="0"/>
            </a:endParaRPr>
          </a:p>
          <a:p>
            <a:endParaRPr lang="fi-FI" sz="1050" dirty="0">
              <a:solidFill>
                <a:srgbClr val="393939"/>
              </a:solidFill>
              <a:latin typeface="Lato" panose="020F0502020204030203" pitchFamily="34" charset="0"/>
            </a:endParaRPr>
          </a:p>
          <a:p>
            <a:r>
              <a:rPr lang="fi-FI" sz="1050" dirty="0">
                <a:solidFill>
                  <a:srgbClr val="393939"/>
                </a:solidFill>
                <a:latin typeface="Lato" panose="020F0502020204030203" pitchFamily="34" charset="0"/>
              </a:rPr>
              <a:t>020 692 205 </a:t>
            </a:r>
            <a:r>
              <a:rPr lang="fi-FI" sz="1050" dirty="0">
                <a:hlinkClick r:id="rId5"/>
              </a:rPr>
              <a:t>asiakkaalle</a:t>
            </a:r>
            <a:endParaRPr lang="fi-FI" sz="1050" dirty="0"/>
          </a:p>
          <a:p>
            <a:endParaRPr lang="fi-FI" sz="1050" dirty="0"/>
          </a:p>
          <a:p>
            <a:r>
              <a:rPr lang="fi-FI" sz="1050" dirty="0"/>
              <a:t>Sovitaan haastatteluaika, joka toteutuu puhelimitse. Haastattelun toteuttaa kuntoutuksen asiantuntija, joka vastaanottaa samalla suullisen hakemuksen kuntoutuksesta, sekä antaa tietoa palveluntuottajista.</a:t>
            </a:r>
          </a:p>
          <a:p>
            <a:endParaRPr lang="fi-FI" sz="1050" dirty="0"/>
          </a:p>
          <a:p>
            <a:r>
              <a:rPr lang="fi-FI" sz="1050" dirty="0"/>
              <a:t>Erillisiä hakemuksia ei tarvita!</a:t>
            </a:r>
          </a:p>
          <a:p>
            <a:endParaRPr lang="fi-FI" sz="1050" dirty="0"/>
          </a:p>
          <a:p>
            <a:endParaRPr lang="fi-FI" sz="1050" dirty="0"/>
          </a:p>
        </p:txBody>
      </p:sp>
      <p:sp>
        <p:nvSpPr>
          <p:cNvPr id="23" name="Tekstiruutu 22">
            <a:extLst>
              <a:ext uri="{FF2B5EF4-FFF2-40B4-BE49-F238E27FC236}">
                <a16:creationId xmlns:a16="http://schemas.microsoft.com/office/drawing/2014/main" id="{3FDE0686-6901-4352-8D92-C6EA70ADF32A}"/>
              </a:ext>
            </a:extLst>
          </p:cNvPr>
          <p:cNvSpPr txBox="1"/>
          <p:nvPr/>
        </p:nvSpPr>
        <p:spPr>
          <a:xfrm>
            <a:off x="6674048" y="1602800"/>
            <a:ext cx="1982391" cy="507831"/>
          </a:xfrm>
          <a:prstGeom prst="rect">
            <a:avLst/>
          </a:prstGeom>
          <a:noFill/>
        </p:spPr>
        <p:txBody>
          <a:bodyPr wrap="square" rtlCol="0">
            <a:spAutoFit/>
          </a:bodyPr>
          <a:lstStyle/>
          <a:p>
            <a:r>
              <a:rPr lang="fi-FI" sz="1350" dirty="0"/>
              <a:t>Yhteinen tuen suunnittelu</a:t>
            </a:r>
          </a:p>
        </p:txBody>
      </p:sp>
      <p:sp>
        <p:nvSpPr>
          <p:cNvPr id="24" name="Tekstiruutu 23">
            <a:extLst>
              <a:ext uri="{FF2B5EF4-FFF2-40B4-BE49-F238E27FC236}">
                <a16:creationId xmlns:a16="http://schemas.microsoft.com/office/drawing/2014/main" id="{61953F70-3B27-496A-88EA-8AC971A0384C}"/>
              </a:ext>
            </a:extLst>
          </p:cNvPr>
          <p:cNvSpPr txBox="1"/>
          <p:nvPr/>
        </p:nvSpPr>
        <p:spPr>
          <a:xfrm>
            <a:off x="6738342" y="2189501"/>
            <a:ext cx="1697979" cy="1708160"/>
          </a:xfrm>
          <a:prstGeom prst="rect">
            <a:avLst/>
          </a:prstGeom>
          <a:noFill/>
        </p:spPr>
        <p:txBody>
          <a:bodyPr wrap="square" rtlCol="0">
            <a:spAutoFit/>
          </a:bodyPr>
          <a:lstStyle/>
          <a:p>
            <a:r>
              <a:rPr lang="fi-FI" sz="1050" dirty="0"/>
              <a:t>Kokonaistuen yhteinen suunnittelu opiskelijan suostumuksella – verkosto.</a:t>
            </a:r>
          </a:p>
          <a:p>
            <a:endParaRPr lang="fi-FI" sz="1050" dirty="0"/>
          </a:p>
          <a:p>
            <a:r>
              <a:rPr lang="fi-FI" sz="1050" dirty="0"/>
              <a:t>Työnjaosta ja seurannasta sopiminen.</a:t>
            </a:r>
          </a:p>
          <a:p>
            <a:endParaRPr lang="fi-FI" sz="1050" dirty="0"/>
          </a:p>
          <a:p>
            <a:r>
              <a:rPr lang="fi-FI" sz="1050" dirty="0"/>
              <a:t>Yhteinen jatkosuunnitelma.</a:t>
            </a:r>
          </a:p>
        </p:txBody>
      </p:sp>
    </p:spTree>
    <p:extLst>
      <p:ext uri="{BB962C8B-B14F-4D97-AF65-F5344CB8AC3E}">
        <p14:creationId xmlns:p14="http://schemas.microsoft.com/office/powerpoint/2010/main" val="17349652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654E0FC-2458-4C86-BE62-A9843F8F21BA}"/>
              </a:ext>
            </a:extLst>
          </p:cNvPr>
          <p:cNvSpPr>
            <a:spLocks noGrp="1"/>
          </p:cNvSpPr>
          <p:nvPr>
            <p:ph idx="1"/>
          </p:nvPr>
        </p:nvSpPr>
        <p:spPr>
          <a:xfrm>
            <a:off x="540000" y="916181"/>
            <a:ext cx="8064000" cy="4140000"/>
          </a:xfrm>
        </p:spPr>
        <p:txBody>
          <a:bodyPr/>
          <a:lstStyle/>
          <a:p>
            <a:pPr marL="0" indent="0" algn="ctr">
              <a:buNone/>
            </a:pPr>
            <a:endParaRPr lang="fi-FI" sz="2000" i="1" dirty="0">
              <a:solidFill>
                <a:srgbClr val="1B1B1B"/>
              </a:solidFill>
            </a:endParaRPr>
          </a:p>
          <a:p>
            <a:pPr marL="0" indent="0" algn="ctr">
              <a:buNone/>
            </a:pPr>
            <a:endParaRPr lang="fi-FI" sz="2000" i="1" dirty="0">
              <a:solidFill>
                <a:srgbClr val="1B1B1B"/>
              </a:solidFill>
            </a:endParaRPr>
          </a:p>
          <a:p>
            <a:pPr marL="0" indent="0" algn="ctr">
              <a:buNone/>
            </a:pPr>
            <a:r>
              <a:rPr lang="fi-FI" sz="2000" i="1" dirty="0">
                <a:solidFill>
                  <a:srgbClr val="1B1B1B"/>
                </a:solidFill>
              </a:rPr>
              <a:t>Koulutus on käyttöliittymä yhteiskuntaan. Ei saisi olla niin, että toiset saavat käyttöliittymän, toiset eivät. Koulutuksen ei pitäisi olla tarkoitettu vain hyväosaisille ja onnekkaille.  Jos lapset ja nuoret eivät saa tarvitsemaansa tukea opintoihin, silloinhan se tarkoittaa, ettei koulutusta ole suunniteltu kaikkia varten…</a:t>
            </a:r>
          </a:p>
          <a:p>
            <a:pPr marL="0" indent="0" algn="ctr">
              <a:buNone/>
            </a:pPr>
            <a:endParaRPr lang="fi-FI" i="1" dirty="0">
              <a:solidFill>
                <a:srgbClr val="1B1B1B"/>
              </a:solidFill>
            </a:endParaRPr>
          </a:p>
          <a:p>
            <a:pPr marL="0" indent="0" algn="ctr">
              <a:buNone/>
            </a:pPr>
            <a:r>
              <a:rPr lang="fi-FI" sz="1800" i="1" dirty="0">
                <a:solidFill>
                  <a:srgbClr val="1B1B1B"/>
                </a:solidFill>
              </a:rPr>
              <a:t>Venla Bernelius , 2021</a:t>
            </a:r>
            <a:endParaRPr lang="fi-FI" sz="1600" b="0" i="0" u="none" strike="noStrike" dirty="0">
              <a:solidFill>
                <a:srgbClr val="1B1B1B"/>
              </a:solidFill>
              <a:effectLst/>
            </a:endParaRPr>
          </a:p>
          <a:p>
            <a:pPr marL="0" indent="0">
              <a:buNone/>
            </a:pPr>
            <a:endParaRPr lang="fi-FI" dirty="0"/>
          </a:p>
        </p:txBody>
      </p:sp>
      <p:sp>
        <p:nvSpPr>
          <p:cNvPr id="4" name="Dian numeron paikkamerkki 3">
            <a:extLst>
              <a:ext uri="{FF2B5EF4-FFF2-40B4-BE49-F238E27FC236}">
                <a16:creationId xmlns:a16="http://schemas.microsoft.com/office/drawing/2014/main" id="{FA514880-74EB-4FE1-9315-DCB3F3E2027D}"/>
              </a:ext>
            </a:extLst>
          </p:cNvPr>
          <p:cNvSpPr>
            <a:spLocks noGrp="1"/>
          </p:cNvSpPr>
          <p:nvPr>
            <p:ph type="sldNum" sz="quarter" idx="12"/>
          </p:nvPr>
        </p:nvSpPr>
        <p:spPr/>
        <p:txBody>
          <a:bodyPr/>
          <a:lstStyle/>
          <a:p>
            <a:fld id="{2A4837A0-F8B5-40DF-B7A3-2778985E9851}" type="slidenum">
              <a:rPr lang="fi-FI" smtClean="0"/>
              <a:pPr/>
              <a:t>73</a:t>
            </a:fld>
            <a:endParaRPr lang="fi-FI"/>
          </a:p>
        </p:txBody>
      </p:sp>
      <p:pic>
        <p:nvPicPr>
          <p:cNvPr id="6" name="Kuva 5">
            <a:extLst>
              <a:ext uri="{FF2B5EF4-FFF2-40B4-BE49-F238E27FC236}">
                <a16:creationId xmlns:a16="http://schemas.microsoft.com/office/drawing/2014/main" id="{0734BF3D-DC42-49D9-8B30-8482553557BE}"/>
              </a:ext>
            </a:extLst>
          </p:cNvPr>
          <p:cNvPicPr>
            <a:picLocks noChangeAspect="1"/>
          </p:cNvPicPr>
          <p:nvPr/>
        </p:nvPicPr>
        <p:blipFill>
          <a:blip r:embed="rId2"/>
          <a:stretch>
            <a:fillRect/>
          </a:stretch>
        </p:blipFill>
        <p:spPr>
          <a:xfrm>
            <a:off x="3635820" y="4145830"/>
            <a:ext cx="1872359" cy="1653328"/>
          </a:xfrm>
          <a:prstGeom prst="rect">
            <a:avLst/>
          </a:prstGeom>
        </p:spPr>
      </p:pic>
    </p:spTree>
    <p:extLst>
      <p:ext uri="{BB962C8B-B14F-4D97-AF65-F5344CB8AC3E}">
        <p14:creationId xmlns:p14="http://schemas.microsoft.com/office/powerpoint/2010/main" val="17287065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9CF719-8FD1-6F99-FE3A-063DDCB31E4B}"/>
              </a:ext>
            </a:extLst>
          </p:cNvPr>
          <p:cNvSpPr>
            <a:spLocks noGrp="1"/>
          </p:cNvSpPr>
          <p:nvPr>
            <p:ph type="title"/>
          </p:nvPr>
        </p:nvSpPr>
        <p:spPr>
          <a:xfrm>
            <a:off x="349650" y="-33598"/>
            <a:ext cx="8625835" cy="2780929"/>
          </a:xfrm>
        </p:spPr>
        <p:txBody>
          <a:bodyPr/>
          <a:lstStyle/>
          <a:p>
            <a:br>
              <a:rPr lang="fi-FI" b="0" i="0" u="none" strike="noStrike" dirty="0">
                <a:solidFill>
                  <a:srgbClr val="337AB7"/>
                </a:solidFill>
                <a:effectLst/>
                <a:latin typeface="Humanist521TL-Roman"/>
                <a:hlinkClick r:id="rId2"/>
              </a:rPr>
            </a:br>
            <a:r>
              <a:rPr lang="fi-FI" b="0" i="0" u="none" strike="noStrike" dirty="0">
                <a:solidFill>
                  <a:srgbClr val="337AB7"/>
                </a:solidFill>
                <a:effectLst/>
                <a:latin typeface="Humanist521TL-Roman"/>
              </a:rPr>
              <a:t>Linkit: </a:t>
            </a:r>
            <a:r>
              <a:rPr lang="fi-FI" sz="2800" dirty="0">
                <a:hlinkClick r:id="rId3"/>
              </a:rPr>
              <a:t>Tukipolku-hanke</a:t>
            </a:r>
            <a:r>
              <a:rPr lang="fi-FI" sz="2800" dirty="0"/>
              <a:t> ja </a:t>
            </a:r>
            <a:r>
              <a:rPr lang="fi-FI" sz="2800" dirty="0">
                <a:hlinkClick r:id="rId4"/>
              </a:rPr>
              <a:t>Varustamo</a:t>
            </a:r>
            <a:r>
              <a:rPr lang="fi-FI" dirty="0"/>
              <a:t>, </a:t>
            </a:r>
            <a:r>
              <a:rPr lang="fi-FI" dirty="0">
                <a:hlinkClick r:id="rId5"/>
              </a:rPr>
              <a:t>Raportti</a:t>
            </a:r>
            <a:br>
              <a:rPr lang="fi-FI" sz="2800" dirty="0"/>
            </a:br>
            <a:r>
              <a:rPr lang="fi-FI" b="0" i="0" u="none" strike="noStrike" dirty="0">
                <a:solidFill>
                  <a:srgbClr val="337AB7"/>
                </a:solidFill>
                <a:effectLst/>
                <a:latin typeface="Humanist521TL-Roman"/>
                <a:hlinkClick r:id="rId2"/>
              </a:rPr>
              <a:t>Ruori ohje</a:t>
            </a:r>
            <a:r>
              <a:rPr lang="fi-FI" b="0" i="0" u="none" strike="noStrike" dirty="0">
                <a:solidFill>
                  <a:srgbClr val="337AB7"/>
                </a:solidFill>
                <a:effectLst/>
                <a:latin typeface="Humanist521TL-Roman"/>
              </a:rPr>
              <a:t> Luovilta </a:t>
            </a:r>
            <a:r>
              <a:rPr lang="fi-FI" b="0" i="0" u="none" strike="noStrike" dirty="0" err="1">
                <a:solidFill>
                  <a:srgbClr val="337AB7"/>
                </a:solidFill>
                <a:effectLst/>
                <a:latin typeface="Humanist521TL-Roman"/>
              </a:rPr>
              <a:t>Kpedun</a:t>
            </a:r>
            <a:r>
              <a:rPr lang="fi-FI" b="0" i="0" u="none" strike="noStrike" dirty="0">
                <a:solidFill>
                  <a:srgbClr val="337AB7"/>
                </a:solidFill>
                <a:effectLst/>
                <a:latin typeface="Humanist521TL-Roman"/>
              </a:rPr>
              <a:t> pohjaan</a:t>
            </a:r>
            <a:br>
              <a:rPr lang="fi-FI" b="0" i="0" dirty="0">
                <a:solidFill>
                  <a:srgbClr val="333333"/>
                </a:solidFill>
                <a:effectLst/>
                <a:latin typeface="Humanist521TL-Roman"/>
              </a:rPr>
            </a:br>
            <a:r>
              <a:rPr lang="fi-FI" b="0" i="0" u="none" strike="noStrike" dirty="0">
                <a:solidFill>
                  <a:srgbClr val="337AB7"/>
                </a:solidFill>
                <a:effectLst/>
                <a:latin typeface="Humanist521TL-Roman"/>
                <a:hlinkClick r:id="rId6"/>
              </a:rPr>
              <a:t>﻿﻿Kuntoutuksella toimintakykyä﻿</a:t>
            </a:r>
            <a:br>
              <a:rPr lang="fi-FI" b="0" i="0" u="none" strike="noStrike" dirty="0">
                <a:solidFill>
                  <a:srgbClr val="337AB7"/>
                </a:solidFill>
                <a:effectLst/>
                <a:latin typeface="Humanist521TL-Roman"/>
              </a:rPr>
            </a:br>
            <a:r>
              <a:rPr lang="fi-FI" b="0" i="0" u="none" strike="noStrike" dirty="0">
                <a:solidFill>
                  <a:srgbClr val="337AB7"/>
                </a:solidFill>
                <a:effectLst/>
                <a:latin typeface="Humanist521TL-Roman"/>
                <a:hlinkClick r:id="rId7"/>
              </a:rPr>
              <a:t>Nupa</a:t>
            </a:r>
            <a:br>
              <a:rPr lang="fi-FI" b="0" i="0" dirty="0">
                <a:solidFill>
                  <a:srgbClr val="333333"/>
                </a:solidFill>
                <a:effectLst/>
                <a:latin typeface="Humanist521TL-Roman"/>
              </a:rPr>
            </a:br>
            <a:r>
              <a:rPr lang="fi-FI" b="0" i="0" dirty="0">
                <a:solidFill>
                  <a:srgbClr val="333333"/>
                </a:solidFill>
                <a:effectLst/>
                <a:latin typeface="Humanist521TL-Roman"/>
              </a:rPr>
              <a:t>Jatketaan kehittämistä:</a:t>
            </a:r>
            <a:endParaRPr lang="fi-FI" dirty="0"/>
          </a:p>
        </p:txBody>
      </p:sp>
      <p:sp>
        <p:nvSpPr>
          <p:cNvPr id="3" name="Dian numeron paikkamerkki 2">
            <a:extLst>
              <a:ext uri="{FF2B5EF4-FFF2-40B4-BE49-F238E27FC236}">
                <a16:creationId xmlns:a16="http://schemas.microsoft.com/office/drawing/2014/main" id="{9CA80528-E3AA-B78F-D352-E0DB6CBA48AE}"/>
              </a:ext>
            </a:extLst>
          </p:cNvPr>
          <p:cNvSpPr>
            <a:spLocks noGrp="1"/>
          </p:cNvSpPr>
          <p:nvPr>
            <p:ph type="sldNum" sz="quarter" idx="12"/>
          </p:nvPr>
        </p:nvSpPr>
        <p:spPr/>
        <p:txBody>
          <a:bodyPr/>
          <a:lstStyle/>
          <a:p>
            <a:fld id="{2A4837A0-F8B5-40DF-B7A3-2778985E9851}" type="slidenum">
              <a:rPr lang="fi-FI" smtClean="0"/>
              <a:pPr/>
              <a:t>74</a:t>
            </a:fld>
            <a:endParaRPr lang="fi-FI" dirty="0"/>
          </a:p>
        </p:txBody>
      </p:sp>
      <p:sp>
        <p:nvSpPr>
          <p:cNvPr id="4" name="Alatunnisteen paikkamerkki 3">
            <a:extLst>
              <a:ext uri="{FF2B5EF4-FFF2-40B4-BE49-F238E27FC236}">
                <a16:creationId xmlns:a16="http://schemas.microsoft.com/office/drawing/2014/main" id="{758694AD-3E51-7450-8148-A2389E548129}"/>
              </a:ext>
            </a:extLst>
          </p:cNvPr>
          <p:cNvSpPr>
            <a:spLocks noGrp="1"/>
          </p:cNvSpPr>
          <p:nvPr>
            <p:ph type="ftr" sz="quarter" idx="11"/>
          </p:nvPr>
        </p:nvSpPr>
        <p:spPr/>
        <p:txBody>
          <a:bodyPr/>
          <a:lstStyle/>
          <a:p>
            <a:r>
              <a:rPr lang="fi-FI"/>
              <a:t>Etunimi Sukunimi</a:t>
            </a:r>
            <a:endParaRPr lang="fi-FI" dirty="0"/>
          </a:p>
        </p:txBody>
      </p:sp>
      <p:sp>
        <p:nvSpPr>
          <p:cNvPr id="5" name="Päivämäärän paikkamerkki 4">
            <a:extLst>
              <a:ext uri="{FF2B5EF4-FFF2-40B4-BE49-F238E27FC236}">
                <a16:creationId xmlns:a16="http://schemas.microsoft.com/office/drawing/2014/main" id="{50C2429A-4D26-E64F-E317-397C2CA7F2F7}"/>
              </a:ext>
            </a:extLst>
          </p:cNvPr>
          <p:cNvSpPr>
            <a:spLocks noGrp="1"/>
          </p:cNvSpPr>
          <p:nvPr>
            <p:ph type="dt" sz="half" idx="10"/>
          </p:nvPr>
        </p:nvSpPr>
        <p:spPr/>
        <p:txBody>
          <a:bodyPr/>
          <a:lstStyle/>
          <a:p>
            <a:fld id="{CC2D5EEE-C8B3-43A5-8984-4E9E998B8BE3}" type="datetime1">
              <a:rPr lang="fi-FI" smtClean="0"/>
              <a:pPr/>
              <a:t>23.5.2022</a:t>
            </a:fld>
            <a:endParaRPr lang="fi-FI" dirty="0"/>
          </a:p>
        </p:txBody>
      </p:sp>
      <p:sp>
        <p:nvSpPr>
          <p:cNvPr id="7" name="Tekstiruutu 6">
            <a:extLst>
              <a:ext uri="{FF2B5EF4-FFF2-40B4-BE49-F238E27FC236}">
                <a16:creationId xmlns:a16="http://schemas.microsoft.com/office/drawing/2014/main" id="{10964541-6F6B-F0C7-0421-0ED5C3D35C71}"/>
              </a:ext>
            </a:extLst>
          </p:cNvPr>
          <p:cNvSpPr txBox="1"/>
          <p:nvPr/>
        </p:nvSpPr>
        <p:spPr>
          <a:xfrm>
            <a:off x="1043608" y="2996952"/>
            <a:ext cx="5400600" cy="3693319"/>
          </a:xfrm>
          <a:prstGeom prst="rect">
            <a:avLst/>
          </a:prstGeom>
          <a:noFill/>
        </p:spPr>
        <p:txBody>
          <a:bodyPr wrap="square">
            <a:spAutoFit/>
          </a:bodyPr>
          <a:lstStyle/>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r>
              <a:rPr lang="fi-FI" dirty="0">
                <a:hlinkClick r:id="rId8"/>
              </a:rPr>
              <a:t>https://www.kpedu.fi/yhdessa-voimaa-opintoihin</a:t>
            </a:r>
            <a:endParaRPr lang="fi-FI" dirty="0"/>
          </a:p>
          <a:p>
            <a:r>
              <a:rPr lang="fi-FI" dirty="0"/>
              <a:t>Kiitos ja mukavaa viikkoa</a:t>
            </a:r>
            <a:r>
              <a:rPr lang="fi-FI" dirty="0">
                <a:sym typeface="Wingdings" panose="05000000000000000000" pitchFamily="2" charset="2"/>
              </a:rPr>
              <a:t></a:t>
            </a:r>
          </a:p>
          <a:p>
            <a:endParaRPr lang="fi-FI" dirty="0"/>
          </a:p>
        </p:txBody>
      </p:sp>
      <p:pic>
        <p:nvPicPr>
          <p:cNvPr id="9" name="Kuva 8">
            <a:extLst>
              <a:ext uri="{FF2B5EF4-FFF2-40B4-BE49-F238E27FC236}">
                <a16:creationId xmlns:a16="http://schemas.microsoft.com/office/drawing/2014/main" id="{CADC9D95-B4FB-906A-9090-82B345823A1D}"/>
              </a:ext>
            </a:extLst>
          </p:cNvPr>
          <p:cNvPicPr>
            <a:picLocks noChangeAspect="1"/>
          </p:cNvPicPr>
          <p:nvPr/>
        </p:nvPicPr>
        <p:blipFill>
          <a:blip r:embed="rId9"/>
          <a:stretch>
            <a:fillRect/>
          </a:stretch>
        </p:blipFill>
        <p:spPr>
          <a:xfrm>
            <a:off x="827584" y="2558798"/>
            <a:ext cx="6354014" cy="2747332"/>
          </a:xfrm>
          <a:prstGeom prst="rect">
            <a:avLst/>
          </a:prstGeom>
        </p:spPr>
      </p:pic>
    </p:spTree>
    <p:extLst>
      <p:ext uri="{BB962C8B-B14F-4D97-AF65-F5344CB8AC3E}">
        <p14:creationId xmlns:p14="http://schemas.microsoft.com/office/powerpoint/2010/main" val="1701052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FEEA18A-7E99-D46E-E148-401F551AF7DF}"/>
              </a:ext>
            </a:extLst>
          </p:cNvPr>
          <p:cNvSpPr>
            <a:spLocks noGrp="1"/>
          </p:cNvSpPr>
          <p:nvPr>
            <p:ph type="sldNum" sz="quarter" idx="12"/>
          </p:nvPr>
        </p:nvSpPr>
        <p:spPr/>
        <p:txBody>
          <a:bodyPr/>
          <a:lstStyle/>
          <a:p>
            <a:fld id="{2A4837A0-F8B5-40DF-B7A3-2778985E9851}" type="slidenum">
              <a:rPr lang="fi-FI" smtClean="0"/>
              <a:pPr/>
              <a:t>75</a:t>
            </a:fld>
            <a:endParaRPr lang="fi-FI" dirty="0"/>
          </a:p>
        </p:txBody>
      </p:sp>
      <p:sp>
        <p:nvSpPr>
          <p:cNvPr id="3" name="Alatunnisteen paikkamerkki 2">
            <a:extLst>
              <a:ext uri="{FF2B5EF4-FFF2-40B4-BE49-F238E27FC236}">
                <a16:creationId xmlns:a16="http://schemas.microsoft.com/office/drawing/2014/main" id="{DCB0018C-802A-617B-85AA-C0D7EA79B106}"/>
              </a:ext>
            </a:extLst>
          </p:cNvPr>
          <p:cNvSpPr>
            <a:spLocks noGrp="1"/>
          </p:cNvSpPr>
          <p:nvPr>
            <p:ph type="ftr" sz="quarter" idx="11"/>
          </p:nvPr>
        </p:nvSpPr>
        <p:spPr/>
        <p:txBody>
          <a:bodyPr/>
          <a:lstStyle/>
          <a:p>
            <a:r>
              <a:rPr lang="fi-FI"/>
              <a:t>Etunimi Sukunimi</a:t>
            </a:r>
            <a:endParaRPr lang="fi-FI" dirty="0"/>
          </a:p>
        </p:txBody>
      </p:sp>
      <p:sp>
        <p:nvSpPr>
          <p:cNvPr id="4" name="Päivämäärän paikkamerkki 3">
            <a:extLst>
              <a:ext uri="{FF2B5EF4-FFF2-40B4-BE49-F238E27FC236}">
                <a16:creationId xmlns:a16="http://schemas.microsoft.com/office/drawing/2014/main" id="{9F6ABEC4-9CF3-596F-EEC6-EBFB29D2D962}"/>
              </a:ext>
            </a:extLst>
          </p:cNvPr>
          <p:cNvSpPr>
            <a:spLocks noGrp="1"/>
          </p:cNvSpPr>
          <p:nvPr>
            <p:ph type="dt" sz="half" idx="10"/>
          </p:nvPr>
        </p:nvSpPr>
        <p:spPr/>
        <p:txBody>
          <a:bodyPr/>
          <a:lstStyle/>
          <a:p>
            <a:fld id="{7356B9E0-AE4D-47F9-9DDE-55B177305E0F}" type="datetime1">
              <a:rPr lang="fi-FI" smtClean="0"/>
              <a:pPr/>
              <a:t>23.5.2022</a:t>
            </a:fld>
            <a:endParaRPr lang="fi-FI" dirty="0"/>
          </a:p>
        </p:txBody>
      </p:sp>
      <p:pic>
        <p:nvPicPr>
          <p:cNvPr id="5" name="Kuva 4">
            <a:extLst>
              <a:ext uri="{FF2B5EF4-FFF2-40B4-BE49-F238E27FC236}">
                <a16:creationId xmlns:a16="http://schemas.microsoft.com/office/drawing/2014/main" id="{0C183411-06FC-5054-7643-BC6B5B0D90C1}"/>
              </a:ext>
            </a:extLst>
          </p:cNvPr>
          <p:cNvPicPr>
            <a:picLocks noChangeAspect="1"/>
          </p:cNvPicPr>
          <p:nvPr/>
        </p:nvPicPr>
        <p:blipFill>
          <a:blip r:embed="rId2"/>
          <a:stretch>
            <a:fillRect/>
          </a:stretch>
        </p:blipFill>
        <p:spPr>
          <a:xfrm>
            <a:off x="-17253" y="0"/>
            <a:ext cx="9161253" cy="6858000"/>
          </a:xfrm>
          <a:prstGeom prst="rect">
            <a:avLst/>
          </a:prstGeom>
        </p:spPr>
      </p:pic>
    </p:spTree>
    <p:extLst>
      <p:ext uri="{BB962C8B-B14F-4D97-AF65-F5344CB8AC3E}">
        <p14:creationId xmlns:p14="http://schemas.microsoft.com/office/powerpoint/2010/main" val="1241405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E871AD-7056-FFF5-4EC8-0FF9CD803B9B}"/>
              </a:ext>
            </a:extLst>
          </p:cNvPr>
          <p:cNvSpPr>
            <a:spLocks noGrp="1"/>
          </p:cNvSpPr>
          <p:nvPr>
            <p:ph type="title"/>
          </p:nvPr>
        </p:nvSpPr>
        <p:spPr/>
        <p:txBody>
          <a:bodyPr/>
          <a:lstStyle/>
          <a:p>
            <a:r>
              <a:rPr lang="fi-FI" dirty="0">
                <a:hlinkClick r:id="rId2"/>
              </a:rPr>
              <a:t>Toimintamalli</a:t>
            </a:r>
            <a:endParaRPr lang="fi-FI" dirty="0"/>
          </a:p>
        </p:txBody>
      </p:sp>
      <p:sp>
        <p:nvSpPr>
          <p:cNvPr id="3" name="Dian numeron paikkamerkki 2">
            <a:extLst>
              <a:ext uri="{FF2B5EF4-FFF2-40B4-BE49-F238E27FC236}">
                <a16:creationId xmlns:a16="http://schemas.microsoft.com/office/drawing/2014/main" id="{66AD9D77-343F-F712-A849-00843E15F111}"/>
              </a:ext>
            </a:extLst>
          </p:cNvPr>
          <p:cNvSpPr>
            <a:spLocks noGrp="1"/>
          </p:cNvSpPr>
          <p:nvPr>
            <p:ph type="sldNum" sz="quarter" idx="12"/>
          </p:nvPr>
        </p:nvSpPr>
        <p:spPr/>
        <p:txBody>
          <a:bodyPr/>
          <a:lstStyle/>
          <a:p>
            <a:fld id="{2A4837A0-F8B5-40DF-B7A3-2778985E9851}" type="slidenum">
              <a:rPr lang="fi-FI" smtClean="0"/>
              <a:pPr/>
              <a:t>76</a:t>
            </a:fld>
            <a:endParaRPr lang="fi-FI" dirty="0"/>
          </a:p>
        </p:txBody>
      </p:sp>
      <p:sp>
        <p:nvSpPr>
          <p:cNvPr id="5" name="Päivämäärän paikkamerkki 4">
            <a:extLst>
              <a:ext uri="{FF2B5EF4-FFF2-40B4-BE49-F238E27FC236}">
                <a16:creationId xmlns:a16="http://schemas.microsoft.com/office/drawing/2014/main" id="{FA1826BB-1F5C-0D95-F4EA-E09C8A3C2354}"/>
              </a:ext>
            </a:extLst>
          </p:cNvPr>
          <p:cNvSpPr>
            <a:spLocks noGrp="1"/>
          </p:cNvSpPr>
          <p:nvPr>
            <p:ph type="dt" sz="half" idx="10"/>
          </p:nvPr>
        </p:nvSpPr>
        <p:spPr>
          <a:xfrm>
            <a:off x="2634030" y="6323429"/>
            <a:ext cx="1937970" cy="360000"/>
          </a:xfrm>
        </p:spPr>
        <p:txBody>
          <a:bodyPr/>
          <a:lstStyle/>
          <a:p>
            <a:r>
              <a:rPr lang="fi-FI" dirty="0"/>
              <a:t>lasse.hannula@luovi.fi</a:t>
            </a:r>
          </a:p>
        </p:txBody>
      </p:sp>
      <p:pic>
        <p:nvPicPr>
          <p:cNvPr id="6" name="Kuva 5">
            <a:extLst>
              <a:ext uri="{FF2B5EF4-FFF2-40B4-BE49-F238E27FC236}">
                <a16:creationId xmlns:a16="http://schemas.microsoft.com/office/drawing/2014/main" id="{01C05E86-8F8B-3DEF-6038-521A2446BCD2}"/>
              </a:ext>
            </a:extLst>
          </p:cNvPr>
          <p:cNvPicPr>
            <a:picLocks noChangeAspect="1"/>
          </p:cNvPicPr>
          <p:nvPr/>
        </p:nvPicPr>
        <p:blipFill>
          <a:blip r:embed="rId3"/>
          <a:stretch>
            <a:fillRect/>
          </a:stretch>
        </p:blipFill>
        <p:spPr>
          <a:xfrm>
            <a:off x="3771932" y="612000"/>
            <a:ext cx="3162108" cy="4903044"/>
          </a:xfrm>
          <a:prstGeom prst="rect">
            <a:avLst/>
          </a:prstGeom>
        </p:spPr>
      </p:pic>
    </p:spTree>
    <p:extLst>
      <p:ext uri="{BB962C8B-B14F-4D97-AF65-F5344CB8AC3E}">
        <p14:creationId xmlns:p14="http://schemas.microsoft.com/office/powerpoint/2010/main" val="23291619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65DE5B4B-C35C-4E32-42FD-E4338DFBE68F}"/>
              </a:ext>
            </a:extLst>
          </p:cNvPr>
          <p:cNvSpPr>
            <a:spLocks noGrp="1"/>
          </p:cNvSpPr>
          <p:nvPr>
            <p:ph type="sldNum" sz="quarter" idx="12"/>
          </p:nvPr>
        </p:nvSpPr>
        <p:spPr/>
        <p:txBody>
          <a:bodyPr/>
          <a:lstStyle/>
          <a:p>
            <a:fld id="{2A4837A0-F8B5-40DF-B7A3-2778985E9851}" type="slidenum">
              <a:rPr lang="fi-FI" smtClean="0"/>
              <a:pPr/>
              <a:t>77</a:t>
            </a:fld>
            <a:endParaRPr lang="fi-FI" dirty="0"/>
          </a:p>
        </p:txBody>
      </p:sp>
      <p:sp>
        <p:nvSpPr>
          <p:cNvPr id="3" name="Alatunnisteen paikkamerkki 2">
            <a:extLst>
              <a:ext uri="{FF2B5EF4-FFF2-40B4-BE49-F238E27FC236}">
                <a16:creationId xmlns:a16="http://schemas.microsoft.com/office/drawing/2014/main" id="{C0D032CF-1605-3921-C306-8667889025E7}"/>
              </a:ext>
            </a:extLst>
          </p:cNvPr>
          <p:cNvSpPr>
            <a:spLocks noGrp="1"/>
          </p:cNvSpPr>
          <p:nvPr>
            <p:ph type="ftr" sz="quarter" idx="11"/>
          </p:nvPr>
        </p:nvSpPr>
        <p:spPr/>
        <p:txBody>
          <a:bodyPr/>
          <a:lstStyle/>
          <a:p>
            <a:r>
              <a:rPr lang="fi-FI"/>
              <a:t>Etunimi Sukunimi</a:t>
            </a:r>
            <a:endParaRPr lang="fi-FI" dirty="0"/>
          </a:p>
        </p:txBody>
      </p:sp>
      <p:sp>
        <p:nvSpPr>
          <p:cNvPr id="4" name="Päivämäärän paikkamerkki 3">
            <a:extLst>
              <a:ext uri="{FF2B5EF4-FFF2-40B4-BE49-F238E27FC236}">
                <a16:creationId xmlns:a16="http://schemas.microsoft.com/office/drawing/2014/main" id="{83DDB5B1-5DD4-CCC0-B39A-6EE44AD7FE92}"/>
              </a:ext>
            </a:extLst>
          </p:cNvPr>
          <p:cNvSpPr>
            <a:spLocks noGrp="1"/>
          </p:cNvSpPr>
          <p:nvPr>
            <p:ph type="dt" sz="half" idx="10"/>
          </p:nvPr>
        </p:nvSpPr>
        <p:spPr/>
        <p:txBody>
          <a:bodyPr/>
          <a:lstStyle/>
          <a:p>
            <a:fld id="{7356B9E0-AE4D-47F9-9DDE-55B177305E0F}" type="datetime1">
              <a:rPr lang="fi-FI" smtClean="0"/>
              <a:pPr/>
              <a:t>23.5.2022</a:t>
            </a:fld>
            <a:endParaRPr lang="fi-FI" dirty="0"/>
          </a:p>
        </p:txBody>
      </p:sp>
    </p:spTree>
    <p:extLst>
      <p:ext uri="{BB962C8B-B14F-4D97-AF65-F5344CB8AC3E}">
        <p14:creationId xmlns:p14="http://schemas.microsoft.com/office/powerpoint/2010/main" val="3008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AE53094-4291-41FC-8F2B-1A3BC3A1E031}"/>
              </a:ext>
            </a:extLst>
          </p:cNvPr>
          <p:cNvSpPr>
            <a:spLocks noGrp="1"/>
          </p:cNvSpPr>
          <p:nvPr>
            <p:ph type="title"/>
          </p:nvPr>
        </p:nvSpPr>
        <p:spPr>
          <a:xfrm>
            <a:off x="540000" y="612000"/>
            <a:ext cx="8064000" cy="900000"/>
          </a:xfrm>
        </p:spPr>
        <p:txBody>
          <a:bodyPr/>
          <a:lstStyle/>
          <a:p>
            <a:r>
              <a:rPr lang="en-US" dirty="0"/>
              <a:t>	</a:t>
            </a:r>
            <a:r>
              <a:rPr lang="en-US" dirty="0" err="1"/>
              <a:t>Tutustumista</a:t>
            </a:r>
            <a:r>
              <a:rPr lang="en-US" dirty="0"/>
              <a:t> </a:t>
            </a:r>
            <a:r>
              <a:rPr lang="en-US" dirty="0" err="1"/>
              <a:t>erilaisiin</a:t>
            </a:r>
            <a:r>
              <a:rPr lang="en-US" dirty="0"/>
              <a:t> </a:t>
            </a:r>
            <a:r>
              <a:rPr lang="en-US" dirty="0" err="1"/>
              <a:t>harrastuksiin</a:t>
            </a:r>
            <a:br>
              <a:rPr lang="en-US" dirty="0"/>
            </a:br>
            <a:br>
              <a:rPr lang="en-US" dirty="0"/>
            </a:br>
            <a:endParaRPr lang="en-US" dirty="0"/>
          </a:p>
        </p:txBody>
      </p:sp>
      <p:pic>
        <p:nvPicPr>
          <p:cNvPr id="9" name="Sisällön paikkamerkki 8">
            <a:extLst>
              <a:ext uri="{FF2B5EF4-FFF2-40B4-BE49-F238E27FC236}">
                <a16:creationId xmlns:a16="http://schemas.microsoft.com/office/drawing/2014/main" id="{AB8E4DCA-9286-497C-A2B3-247F4F198AC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03227" y="1774911"/>
            <a:ext cx="4049208" cy="3036906"/>
          </a:xfrm>
          <a:noFill/>
        </p:spPr>
      </p:pic>
      <p:sp>
        <p:nvSpPr>
          <p:cNvPr id="5" name="Dian numeron paikkamerkki 4">
            <a:extLst>
              <a:ext uri="{FF2B5EF4-FFF2-40B4-BE49-F238E27FC236}">
                <a16:creationId xmlns:a16="http://schemas.microsoft.com/office/drawing/2014/main" id="{E0F4FA32-D69E-4B60-B5B3-AE008C6945A4}"/>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8</a:t>
            </a:fld>
            <a:endParaRPr lang="fi-FI"/>
          </a:p>
        </p:txBody>
      </p:sp>
      <p:sp>
        <p:nvSpPr>
          <p:cNvPr id="6" name="Alatunnisteen paikkamerkki 5">
            <a:extLst>
              <a:ext uri="{FF2B5EF4-FFF2-40B4-BE49-F238E27FC236}">
                <a16:creationId xmlns:a16="http://schemas.microsoft.com/office/drawing/2014/main" id="{4B364EAB-154B-4069-80BD-DCF5BF5AEBB7}"/>
              </a:ext>
            </a:extLst>
          </p:cNvPr>
          <p:cNvSpPr>
            <a:spLocks noGrp="1"/>
          </p:cNvSpPr>
          <p:nvPr>
            <p:ph type="ftr" sz="quarter" idx="11"/>
          </p:nvPr>
        </p:nvSpPr>
        <p:spPr>
          <a:xfrm>
            <a:off x="654030" y="6309320"/>
            <a:ext cx="1980000" cy="360000"/>
          </a:xfrm>
        </p:spPr>
        <p:txBody>
          <a:bodyPr anchor="ctr">
            <a:normAutofit/>
          </a:bodyPr>
          <a:lstStyle/>
          <a:p>
            <a:pPr>
              <a:spcAft>
                <a:spcPts val="600"/>
              </a:spcAft>
            </a:pPr>
            <a:r>
              <a:rPr lang="fi-FI" dirty="0"/>
              <a:t>Salla Taskila</a:t>
            </a:r>
          </a:p>
        </p:txBody>
      </p:sp>
      <p:sp>
        <p:nvSpPr>
          <p:cNvPr id="7" name="Päivämäärän paikkamerkki 6">
            <a:extLst>
              <a:ext uri="{FF2B5EF4-FFF2-40B4-BE49-F238E27FC236}">
                <a16:creationId xmlns:a16="http://schemas.microsoft.com/office/drawing/2014/main" id="{C840B659-9A11-4CB3-8310-E2368D497EEB}"/>
              </a:ext>
            </a:extLst>
          </p:cNvPr>
          <p:cNvSpPr>
            <a:spLocks noGrp="1"/>
          </p:cNvSpPr>
          <p:nvPr>
            <p:ph type="dt" sz="half" idx="10"/>
          </p:nvPr>
        </p:nvSpPr>
        <p:spPr>
          <a:xfrm>
            <a:off x="2666284" y="6309320"/>
            <a:ext cx="1080000" cy="360000"/>
          </a:xfrm>
        </p:spPr>
        <p:txBody>
          <a:bodyPr anchor="ctr">
            <a:normAutofit/>
          </a:bodyPr>
          <a:lstStyle/>
          <a:p>
            <a:pPr>
              <a:spcAft>
                <a:spcPts val="600"/>
              </a:spcAft>
            </a:pPr>
            <a:fld id="{D00111C6-550F-476F-A8E9-87059F984CC5}" type="datetime1">
              <a:rPr lang="fi-FI" smtClean="0"/>
              <a:pPr>
                <a:spcAft>
                  <a:spcPts val="600"/>
                </a:spcAft>
              </a:pPr>
              <a:t>23.5.2022</a:t>
            </a:fld>
            <a:endParaRPr lang="fi-FI"/>
          </a:p>
        </p:txBody>
      </p:sp>
      <p:pic>
        <p:nvPicPr>
          <p:cNvPr id="15" name="Sisällön paikkamerkki 14" descr="Kuva, joka sisältää kohteen teksti, sisä, sotkuinen&#10;&#10;Kuvaus luotu automaattisesti">
            <a:extLst>
              <a:ext uri="{FF2B5EF4-FFF2-40B4-BE49-F238E27FC236}">
                <a16:creationId xmlns:a16="http://schemas.microsoft.com/office/drawing/2014/main" id="{62E7A572-4F40-4C7C-A430-E15AC77DC8F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442200" y="1774912"/>
            <a:ext cx="4049208" cy="3036906"/>
          </a:xfrm>
        </p:spPr>
      </p:pic>
      <p:sp>
        <p:nvSpPr>
          <p:cNvPr id="2" name="Tekstiruutu 1">
            <a:extLst>
              <a:ext uri="{FF2B5EF4-FFF2-40B4-BE49-F238E27FC236}">
                <a16:creationId xmlns:a16="http://schemas.microsoft.com/office/drawing/2014/main" id="{1B6B572C-4778-447B-86F5-75A687A6FDFB}"/>
              </a:ext>
            </a:extLst>
          </p:cNvPr>
          <p:cNvSpPr txBox="1"/>
          <p:nvPr/>
        </p:nvSpPr>
        <p:spPr>
          <a:xfrm>
            <a:off x="7380312" y="1628800"/>
            <a:ext cx="1440160" cy="2585323"/>
          </a:xfrm>
          <a:prstGeom prst="rect">
            <a:avLst/>
          </a:prstGeom>
          <a:noFill/>
        </p:spPr>
        <p:txBody>
          <a:bodyPr wrap="square" rtlCol="0">
            <a:spAutoFit/>
          </a:bodyPr>
          <a:lstStyle/>
          <a:p>
            <a:r>
              <a:rPr lang="fi-FI" dirty="0"/>
              <a:t>Tukena siinä, että jokaisella nuorella olisi yksi mielekäs harrastus koulun ohella.</a:t>
            </a:r>
          </a:p>
        </p:txBody>
      </p:sp>
    </p:spTree>
    <p:extLst>
      <p:ext uri="{BB962C8B-B14F-4D97-AF65-F5344CB8AC3E}">
        <p14:creationId xmlns:p14="http://schemas.microsoft.com/office/powerpoint/2010/main" val="252984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044B98-4FA1-42E6-9CED-F0C13531FB0C}"/>
              </a:ext>
            </a:extLst>
          </p:cNvPr>
          <p:cNvSpPr>
            <a:spLocks noGrp="1"/>
          </p:cNvSpPr>
          <p:nvPr>
            <p:ph type="title"/>
          </p:nvPr>
        </p:nvSpPr>
        <p:spPr>
          <a:xfrm>
            <a:off x="539999" y="608519"/>
            <a:ext cx="8064000" cy="900000"/>
          </a:xfrm>
        </p:spPr>
        <p:txBody>
          <a:bodyPr anchor="t">
            <a:normAutofit/>
          </a:bodyPr>
          <a:lstStyle/>
          <a:p>
            <a:r>
              <a:rPr lang="fi-FI" dirty="0"/>
              <a:t>			Kädentaidot, luovuus</a:t>
            </a:r>
          </a:p>
        </p:txBody>
      </p:sp>
      <p:pic>
        <p:nvPicPr>
          <p:cNvPr id="13" name="Sisällön paikkamerkki 12" descr="Kuva, joka sisältää kohteen sisä, oranssi&#10;&#10;Kuvaus luotu automaattisesti">
            <a:extLst>
              <a:ext uri="{FF2B5EF4-FFF2-40B4-BE49-F238E27FC236}">
                <a16:creationId xmlns:a16="http://schemas.microsoft.com/office/drawing/2014/main" id="{F3030FB0-0B2A-4C67-A018-B44734C1E2E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268792" y="1618445"/>
            <a:ext cx="2425660" cy="1819245"/>
          </a:xfrm>
        </p:spPr>
      </p:pic>
      <p:sp>
        <p:nvSpPr>
          <p:cNvPr id="5" name="Dian numeron paikkamerkki 4">
            <a:extLst>
              <a:ext uri="{FF2B5EF4-FFF2-40B4-BE49-F238E27FC236}">
                <a16:creationId xmlns:a16="http://schemas.microsoft.com/office/drawing/2014/main" id="{516529E1-D918-471D-BE13-2BBCB20B0D61}"/>
              </a:ext>
            </a:extLst>
          </p:cNvPr>
          <p:cNvSpPr>
            <a:spLocks noGrp="1"/>
          </p:cNvSpPr>
          <p:nvPr>
            <p:ph type="sldNum" sz="quarter" idx="12"/>
          </p:nvPr>
        </p:nvSpPr>
        <p:spPr>
          <a:xfrm>
            <a:off x="189137" y="6309320"/>
            <a:ext cx="432000" cy="360000"/>
          </a:xfrm>
        </p:spPr>
        <p:txBody>
          <a:bodyPr anchor="ctr">
            <a:normAutofit/>
          </a:bodyPr>
          <a:lstStyle/>
          <a:p>
            <a:pPr>
              <a:spcAft>
                <a:spcPts val="600"/>
              </a:spcAft>
            </a:pPr>
            <a:fld id="{2A4837A0-F8B5-40DF-B7A3-2778985E9851}" type="slidenum">
              <a:rPr lang="fi-FI" smtClean="0"/>
              <a:pPr>
                <a:spcAft>
                  <a:spcPts val="600"/>
                </a:spcAft>
              </a:pPr>
              <a:t>9</a:t>
            </a:fld>
            <a:endParaRPr lang="fi-FI"/>
          </a:p>
        </p:txBody>
      </p:sp>
      <p:sp>
        <p:nvSpPr>
          <p:cNvPr id="6" name="Alatunnisteen paikkamerkki 5">
            <a:extLst>
              <a:ext uri="{FF2B5EF4-FFF2-40B4-BE49-F238E27FC236}">
                <a16:creationId xmlns:a16="http://schemas.microsoft.com/office/drawing/2014/main" id="{58C3BAF2-A660-43C0-A05B-74BBC5017F67}"/>
              </a:ext>
            </a:extLst>
          </p:cNvPr>
          <p:cNvSpPr>
            <a:spLocks noGrp="1"/>
          </p:cNvSpPr>
          <p:nvPr>
            <p:ph type="ftr" sz="quarter" idx="11"/>
          </p:nvPr>
        </p:nvSpPr>
        <p:spPr>
          <a:xfrm>
            <a:off x="654030" y="6309320"/>
            <a:ext cx="1980000" cy="360000"/>
          </a:xfrm>
        </p:spPr>
        <p:txBody>
          <a:bodyPr anchor="ctr">
            <a:normAutofit/>
          </a:bodyPr>
          <a:lstStyle/>
          <a:p>
            <a:pPr>
              <a:spcAft>
                <a:spcPts val="600"/>
              </a:spcAft>
            </a:pPr>
            <a:r>
              <a:rPr lang="fi-FI" dirty="0"/>
              <a:t>Salla Taskila</a:t>
            </a:r>
          </a:p>
        </p:txBody>
      </p:sp>
      <p:sp>
        <p:nvSpPr>
          <p:cNvPr id="7" name="Päivämäärän paikkamerkki 6">
            <a:extLst>
              <a:ext uri="{FF2B5EF4-FFF2-40B4-BE49-F238E27FC236}">
                <a16:creationId xmlns:a16="http://schemas.microsoft.com/office/drawing/2014/main" id="{CDF3481A-0D03-4B69-88BB-C60B35ED713C}"/>
              </a:ext>
            </a:extLst>
          </p:cNvPr>
          <p:cNvSpPr>
            <a:spLocks noGrp="1"/>
          </p:cNvSpPr>
          <p:nvPr>
            <p:ph type="dt" sz="half" idx="10"/>
          </p:nvPr>
        </p:nvSpPr>
        <p:spPr>
          <a:xfrm>
            <a:off x="2666284" y="6309320"/>
            <a:ext cx="1080000" cy="360000"/>
          </a:xfrm>
        </p:spPr>
        <p:txBody>
          <a:bodyPr anchor="ctr">
            <a:normAutofit/>
          </a:bodyPr>
          <a:lstStyle/>
          <a:p>
            <a:pPr>
              <a:spcAft>
                <a:spcPts val="600"/>
              </a:spcAft>
            </a:pPr>
            <a:fld id="{D00111C6-550F-476F-A8E9-87059F984CC5}" type="datetime1">
              <a:rPr lang="fi-FI" smtClean="0"/>
              <a:pPr>
                <a:spcAft>
                  <a:spcPts val="600"/>
                </a:spcAft>
              </a:pPr>
              <a:t>23.5.2022</a:t>
            </a:fld>
            <a:endParaRPr lang="fi-FI"/>
          </a:p>
        </p:txBody>
      </p:sp>
      <p:pic>
        <p:nvPicPr>
          <p:cNvPr id="16" name="Sisällön paikkamerkki 15" descr="Kuva, joka sisältää kohteen sisä&#10;&#10;Kuvaus luotu automaattisesti">
            <a:extLst>
              <a:ext uri="{FF2B5EF4-FFF2-40B4-BE49-F238E27FC236}">
                <a16:creationId xmlns:a16="http://schemas.microsoft.com/office/drawing/2014/main" id="{6CE29A12-0377-4C84-873B-A409B7BB371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349715" y="1606934"/>
            <a:ext cx="2425662" cy="1819246"/>
          </a:xfrm>
        </p:spPr>
      </p:pic>
      <p:pic>
        <p:nvPicPr>
          <p:cNvPr id="4" name="Kuva 3" descr="Kuva, joka sisältää kohteen sisä, vuodevaatteet&#10;&#10;Kuvaus luotu automaattisesti">
            <a:extLst>
              <a:ext uri="{FF2B5EF4-FFF2-40B4-BE49-F238E27FC236}">
                <a16:creationId xmlns:a16="http://schemas.microsoft.com/office/drawing/2014/main" id="{C7990F52-6128-4D96-86D1-437609B3B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0654" y="1886447"/>
            <a:ext cx="4945201" cy="3708901"/>
          </a:xfrm>
          <a:prstGeom prst="rect">
            <a:avLst/>
          </a:prstGeom>
        </p:spPr>
      </p:pic>
      <p:sp>
        <p:nvSpPr>
          <p:cNvPr id="8" name="Tekstiruutu 7">
            <a:extLst>
              <a:ext uri="{FF2B5EF4-FFF2-40B4-BE49-F238E27FC236}">
                <a16:creationId xmlns:a16="http://schemas.microsoft.com/office/drawing/2014/main" id="{75671939-4FC9-4DE7-952D-FA4861AF821E}"/>
              </a:ext>
            </a:extLst>
          </p:cNvPr>
          <p:cNvSpPr txBox="1"/>
          <p:nvPr/>
        </p:nvSpPr>
        <p:spPr>
          <a:xfrm>
            <a:off x="4571999" y="4159354"/>
            <a:ext cx="3900170" cy="1754326"/>
          </a:xfrm>
          <a:prstGeom prst="rect">
            <a:avLst/>
          </a:prstGeom>
          <a:noFill/>
        </p:spPr>
        <p:txBody>
          <a:bodyPr wrap="square" rtlCol="0">
            <a:spAutoFit/>
          </a:bodyPr>
          <a:lstStyle/>
          <a:p>
            <a:pPr marL="285750" indent="-285750">
              <a:buFont typeface="Arial" panose="020B0604020202020204" pitchFamily="34" charset="0"/>
              <a:buChar char="•"/>
            </a:pPr>
            <a:r>
              <a:rPr lang="fi-FI" dirty="0"/>
              <a:t>Onnistumisen kokemukset</a:t>
            </a:r>
          </a:p>
          <a:p>
            <a:pPr marL="285750" indent="-285750">
              <a:buFont typeface="Arial" panose="020B0604020202020204" pitchFamily="34" charset="0"/>
              <a:buChar char="•"/>
            </a:pPr>
            <a:r>
              <a:rPr lang="fi-FI" dirty="0"/>
              <a:t>Vahvuudet</a:t>
            </a:r>
          </a:p>
          <a:p>
            <a:pPr marL="285750" indent="-285750">
              <a:buFont typeface="Arial" panose="020B0604020202020204" pitchFamily="34" charset="0"/>
              <a:buChar char="•"/>
            </a:pPr>
            <a:r>
              <a:rPr lang="fi-FI" dirty="0"/>
              <a:t>Itsensä ilmaisu</a:t>
            </a:r>
          </a:p>
          <a:p>
            <a:pPr marL="285750" indent="-285750">
              <a:buFont typeface="Arial" panose="020B0604020202020204" pitchFamily="34" charset="0"/>
              <a:buChar char="•"/>
            </a:pPr>
            <a:r>
              <a:rPr lang="fi-FI" dirty="0"/>
              <a:t>Tunteet </a:t>
            </a:r>
          </a:p>
          <a:p>
            <a:pPr marL="285750" indent="-285750">
              <a:buFont typeface="Arial" panose="020B0604020202020204" pitchFamily="34" charset="0"/>
              <a:buChar char="•"/>
            </a:pPr>
            <a:r>
              <a:rPr lang="fi-FI" dirty="0"/>
              <a:t>Oppiminen</a:t>
            </a:r>
          </a:p>
          <a:p>
            <a:pPr algn="r"/>
            <a:endParaRPr lang="fi-FI" dirty="0"/>
          </a:p>
        </p:txBody>
      </p:sp>
    </p:spTree>
    <p:extLst>
      <p:ext uri="{BB962C8B-B14F-4D97-AF65-F5344CB8AC3E}">
        <p14:creationId xmlns:p14="http://schemas.microsoft.com/office/powerpoint/2010/main" val="608733414"/>
      </p:ext>
    </p:extLst>
  </p:cSld>
  <p:clrMapOvr>
    <a:masterClrMapping/>
  </p:clrMapOvr>
</p:sld>
</file>

<file path=ppt/theme/theme1.xml><?xml version="1.0" encoding="utf-8"?>
<a:theme xmlns:a="http://schemas.openxmlformats.org/drawingml/2006/main" name="TEM_Rakennerahastot_2014-2020_mallipohja_EAKR_ESR_FI_7.14">
  <a:themeElements>
    <a:clrScheme name="TEM_Rakennerahastot">
      <a:dk1>
        <a:sysClr val="windowText" lastClr="000000"/>
      </a:dk1>
      <a:lt1>
        <a:srgbClr val="FFFFFF"/>
      </a:lt1>
      <a:dk2>
        <a:srgbClr val="646464"/>
      </a:dk2>
      <a:lt2>
        <a:srgbClr val="FFFFFF"/>
      </a:lt2>
      <a:accent1>
        <a:srgbClr val="8CBE41"/>
      </a:accent1>
      <a:accent2>
        <a:srgbClr val="5BC6E8"/>
      </a:accent2>
      <a:accent3>
        <a:srgbClr val="009FDA"/>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TEM_Rakennerahastot_2014-2020_mallipohja_EAKR_ESR_FI_7.14-1</Template>
  <TotalTime>4069</TotalTime>
  <Words>3163</Words>
  <Application>Microsoft Office PowerPoint</Application>
  <PresentationFormat>Näytössä katseltava diaesitys (4:3)</PresentationFormat>
  <Paragraphs>543</Paragraphs>
  <Slides>77</Slides>
  <Notes>4</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77</vt:i4>
      </vt:variant>
    </vt:vector>
  </HeadingPairs>
  <TitlesOfParts>
    <vt:vector size="86" baseType="lpstr">
      <vt:lpstr>Arial</vt:lpstr>
      <vt:lpstr>Calibri</vt:lpstr>
      <vt:lpstr>Georgia</vt:lpstr>
      <vt:lpstr>Humanist521TL-Roman</vt:lpstr>
      <vt:lpstr>Lato</vt:lpstr>
      <vt:lpstr>OpenDyslexic3</vt:lpstr>
      <vt:lpstr>Roboto</vt:lpstr>
      <vt:lpstr>Wingdings</vt:lpstr>
      <vt:lpstr>TEM_Rakennerahastot_2014-2020_mallipohja_EAKR_ESR_FI_7.14</vt:lpstr>
      <vt:lpstr>VARUSTAMO-hanke</vt:lpstr>
      <vt:lpstr>PowerPoint-esitys</vt:lpstr>
      <vt:lpstr>   Syksy 2021</vt:lpstr>
      <vt:lpstr>   Telakkapaja</vt:lpstr>
      <vt:lpstr>   Elämänhallinta</vt:lpstr>
      <vt:lpstr>   Syöminen yhdessä </vt:lpstr>
      <vt:lpstr> Ryhmäytyminen opintojen alkuvaiheessa</vt:lpstr>
      <vt:lpstr> Tutustumista erilaisiin harrastuksiin  </vt:lpstr>
      <vt:lpstr>   Kädentaidot, luovuus</vt:lpstr>
      <vt:lpstr>  Mukavaa yhteistä tekemistä</vt:lpstr>
      <vt:lpstr>   Iltaohjelmaa   </vt:lpstr>
      <vt:lpstr>  Opiskelijoiden ajatuksia ryhmistä</vt:lpstr>
      <vt:lpstr>  Opiskelijoiden ajatuksia</vt:lpstr>
      <vt:lpstr>    Kiitos!</vt:lpstr>
      <vt:lpstr>Rajapinnoilla</vt:lpstr>
      <vt:lpstr>Nivelvaiheohjaaja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Kysymyksiä ja  tuen tarvetta  laidasta  laitaan päivän  aikana.. ;)  </vt:lpstr>
      <vt:lpstr>PowerPoint-esitys</vt:lpstr>
      <vt:lpstr>Tuotettu hankkeessa ohjaustyökalu HOKS-keskustelujen tueksi</vt:lpstr>
      <vt:lpstr>Tuotettu hankkeessa yhteistyötahon kanssa https://www.kpedu.fi/docs/default-source/projektisivustot/tukipolku/maahanmuuttajaopiskelijan-opiskelupolku-keski-pohjanmaalla-5-11.pdf?sfvrsn=5927dd4d_0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Tuotettu hankkeessa   https://www.kpedu.fi/docs/default-source/projektisivustot/tukipolku/kpedu-hakeutuminen-ja-palvelut-2020-(002)-koonti-tukipolku-hanke.pptx?sfvrsn=6029ec4d_0  Kehitteillä  Koulunkäynnin aloitukseen selkokielinen esittely, jonka kautta opettaja voi luokassa käydä koulunaloitusta läpi. Kuvia tiloista ja tietoa ensimmäisistä päivistä. Esittelyä voi käyttää myös jo peruskoulussa, jolloin helpottaa koulun aloitusta, kun tietää mitä ensimmäisellä viikolla tapahtuu    </vt:lpstr>
      <vt:lpstr>   Kiitos!   </vt:lpstr>
      <vt:lpstr>    Polunavaaja &amp; OMA-ilmoitus Jatkuva haku</vt:lpstr>
      <vt:lpstr>Polunavaaja</vt:lpstr>
      <vt:lpstr>Mistä lähdettiin liikkeelle? </vt:lpstr>
      <vt:lpstr>PowerPoint-esitys</vt:lpstr>
      <vt:lpstr>PowerPoint-esitys</vt:lpstr>
      <vt:lpstr>Opiskelijan itsearvioinnin vahvistaminen</vt:lpstr>
      <vt:lpstr>Verkostotyötä palvelujen rajapinnoilla</vt:lpstr>
      <vt:lpstr>Hankkeen aikana pilotoitiin opiskelijan OMA- ilmoitusta:  Opiskelijan mahdollisuus ilmoittaa tuen tarpeestaan opiskelupaikan vastaanottamisvaiheessa</vt:lpstr>
      <vt:lpstr>PowerPoint-esitys</vt:lpstr>
      <vt:lpstr>PowerPoint-esitys</vt:lpstr>
      <vt:lpstr>OMA- ilmoitusten otanta</vt:lpstr>
      <vt:lpstr>Laaja -alainen tuen tarve</vt:lpstr>
      <vt:lpstr>Moniammatillinen yhteistyö opiskelijan parhaaksi</vt:lpstr>
      <vt:lpstr>Saatua palautetta</vt:lpstr>
      <vt:lpstr>Työskentelyllä tavoitettiin  </vt:lpstr>
      <vt:lpstr>Suurin tavoitettu joukko</vt:lpstr>
      <vt:lpstr>Opiskelijan hyvinvointia voidaan tukea monin eri tavoin</vt:lpstr>
      <vt:lpstr>PowerPoint-esitys</vt:lpstr>
      <vt:lpstr>PowerPoint-esitys</vt:lpstr>
      <vt:lpstr>PowerPoint-esitys</vt:lpstr>
      <vt:lpstr>PowerPoint-esitys</vt:lpstr>
      <vt:lpstr>PowerPoint-esitys</vt:lpstr>
      <vt:lpstr>PowerPoint-esitys</vt:lpstr>
      <vt:lpstr> Linkit: Tukipolku-hanke ja Varustamo, Raportti Ruori ohje Luovilta Kpedun pohjaan ﻿﻿Kuntoutuksella toimintakykyä﻿ Nupa Jatketaan kehittämistä:</vt:lpstr>
      <vt:lpstr>PowerPoint-esitys</vt:lpstr>
      <vt:lpstr>Toimintamalli</vt:lpstr>
      <vt:lpstr>PowerPoint-esitys</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Kilponen Anni (TEM)</dc:creator>
  <cp:lastModifiedBy>Anne Eteläaho</cp:lastModifiedBy>
  <cp:revision>16</cp:revision>
  <dcterms:created xsi:type="dcterms:W3CDTF">2019-11-18T13:20:43Z</dcterms:created>
  <dcterms:modified xsi:type="dcterms:W3CDTF">2022-05-23T07:34:40Z</dcterms:modified>
</cp:coreProperties>
</file>