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61" r:id="rId5"/>
    <p:sldId id="270" r:id="rId6"/>
    <p:sldId id="286" r:id="rId7"/>
    <p:sldId id="284" r:id="rId8"/>
    <p:sldId id="285" r:id="rId9"/>
    <p:sldId id="271" r:id="rId10"/>
    <p:sldId id="294" r:id="rId11"/>
    <p:sldId id="262" r:id="rId12"/>
    <p:sldId id="263" r:id="rId13"/>
    <p:sldId id="287" r:id="rId14"/>
    <p:sldId id="289" r:id="rId15"/>
    <p:sldId id="290" r:id="rId16"/>
    <p:sldId id="291" r:id="rId17"/>
    <p:sldId id="292" r:id="rId18"/>
    <p:sldId id="277" r:id="rId19"/>
    <p:sldId id="293" r:id="rId20"/>
    <p:sldId id="272" r:id="rId21"/>
    <p:sldId id="273" r:id="rId22"/>
    <p:sldId id="282" r:id="rId23"/>
    <p:sldId id="274" r:id="rId24"/>
    <p:sldId id="275" r:id="rId25"/>
    <p:sldId id="281" r:id="rId26"/>
    <p:sldId id="295" r:id="rId27"/>
    <p:sldId id="279" r:id="rId28"/>
    <p:sldId id="257" r:id="rId2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A00F0C32-74FE-48AB-927A-D5427A5BF3DC}">
          <p14:sldIdLst>
            <p14:sldId id="261"/>
            <p14:sldId id="270"/>
            <p14:sldId id="286"/>
            <p14:sldId id="284"/>
            <p14:sldId id="285"/>
          </p14:sldIdLst>
        </p14:section>
        <p14:section name="Nimetön osa" id="{968116BB-0BA0-4555-96B6-4CAB31B83F66}">
          <p14:sldIdLst>
            <p14:sldId id="271"/>
            <p14:sldId id="294"/>
            <p14:sldId id="262"/>
            <p14:sldId id="263"/>
            <p14:sldId id="287"/>
            <p14:sldId id="289"/>
            <p14:sldId id="290"/>
            <p14:sldId id="291"/>
            <p14:sldId id="292"/>
            <p14:sldId id="277"/>
            <p14:sldId id="293"/>
            <p14:sldId id="272"/>
            <p14:sldId id="273"/>
            <p14:sldId id="282"/>
            <p14:sldId id="274"/>
            <p14:sldId id="275"/>
            <p14:sldId id="281"/>
            <p14:sldId id="295"/>
            <p14:sldId id="279"/>
            <p14:sldId id="25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Eteläaho" initials="AE" lastIdx="2" clrIdx="0">
    <p:extLst>
      <p:ext uri="{19B8F6BF-5375-455C-9EA6-DF929625EA0E}">
        <p15:presenceInfo xmlns:p15="http://schemas.microsoft.com/office/powerpoint/2012/main" userId="S::anne.etelaaho@kpedu.fi::70e73c58-c038-4d92-9098-e379ee507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4A08F-51B8-4455-8DA5-2AFDC29E826B}" v="808" dt="2019-11-04T11:52:40.404"/>
    <p1510:client id="{C763E7B6-57C2-8B9C-F590-D27A25B912A3}" v="31" dt="2019-11-11T13:01:10.322"/>
    <p1510:client id="{E790DCCF-B8B7-9C9B-2264-A48B5354EE9A}" v="4" dt="2019-11-11T12:56:38.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77" d="100"/>
          <a:sy n="77" d="100"/>
        </p:scale>
        <p:origin x="114"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16T09:56:46.945" idx="2">
    <p:pos x="7313" y="0"/>
    <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81943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70356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53866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59110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34373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a:t>Muokkaa ots.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5B11D91-4BB0-4A9E-93C9-53816C5A1E0E}" type="datetimeFigureOut">
              <a:rPr lang="fi-FI" smtClean="0"/>
              <a:t>29.11.2019</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8656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5B11D91-4BB0-4A9E-93C9-53816C5A1E0E}" type="datetimeFigureOut">
              <a:rPr lang="fi-FI" smtClean="0"/>
              <a:t>29.11.2019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20530357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45127" y="2507550"/>
            <a:ext cx="5156200"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7550"/>
            <a:ext cx="5181601" cy="368052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5B11D91-4BB0-4A9E-93C9-53816C5A1E0E}" type="datetimeFigureOut">
              <a:rPr lang="fi-FI" smtClean="0"/>
              <a:t>29.11.2019</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188E133F-A3FA-4980-87F8-EC97DB52CFFD}" type="slidenum">
              <a:rPr lang="fi-FI" smtClean="0"/>
              <a:t>‹#›</a:t>
            </a:fld>
            <a:endParaRPr lang="fi-FI"/>
          </a:p>
        </p:txBody>
      </p:sp>
      <p:sp>
        <p:nvSpPr>
          <p:cNvPr id="10" name="Title 9"/>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50127784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B11D91-4BB0-4A9E-93C9-53816C5A1E0E}" type="datetimeFigureOut">
              <a:rPr lang="fi-FI" smtClean="0"/>
              <a:t>29.11.2019</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188E133F-A3FA-4980-87F8-EC97DB52CFFD}" type="slidenum">
              <a:rPr lang="fi-FI" smtClean="0"/>
              <a:t>‹#›</a:t>
            </a:fld>
            <a:endParaRPr lang="fi-FI"/>
          </a:p>
        </p:txBody>
      </p:sp>
      <p:sp>
        <p:nvSpPr>
          <p:cNvPr id="6" name="Title 5"/>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6278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11D91-4BB0-4A9E-93C9-53816C5A1E0E}" type="datetimeFigureOut">
              <a:rPr lang="fi-FI" smtClean="0"/>
              <a:t>29.11.2019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246046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a:t>Muokkaa ots.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29.11.2019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19473342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a:t>Muokkaa ots.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45B11D91-4BB0-4A9E-93C9-53816C5A1E0E}" type="datetimeFigureOut">
              <a:rPr lang="fi-FI" smtClean="0"/>
              <a:t>29.11.2019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188E133F-A3FA-4980-87F8-EC97DB52CFFD}" type="slidenum">
              <a:rPr lang="fi-FI" smtClean="0"/>
              <a:t>‹#›</a:t>
            </a:fld>
            <a:endParaRPr lang="fi-FI"/>
          </a:p>
        </p:txBody>
      </p:sp>
    </p:spTree>
    <p:extLst>
      <p:ext uri="{BB962C8B-B14F-4D97-AF65-F5344CB8AC3E}">
        <p14:creationId xmlns:p14="http://schemas.microsoft.com/office/powerpoint/2010/main" val="401921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5B11D91-4BB0-4A9E-93C9-53816C5A1E0E}" type="datetimeFigureOut">
              <a:rPr lang="fi-FI" smtClean="0"/>
              <a:t>29.11.2019</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fi-FI"/>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8E133F-A3FA-4980-87F8-EC97DB52CFFD}" type="slidenum">
              <a:rPr lang="fi-FI" smtClean="0"/>
              <a:t>‹#›</a:t>
            </a:fld>
            <a:endParaRPr lang="fi-FI"/>
          </a:p>
        </p:txBody>
      </p:sp>
    </p:spTree>
    <p:extLst>
      <p:ext uri="{BB962C8B-B14F-4D97-AF65-F5344CB8AC3E}">
        <p14:creationId xmlns:p14="http://schemas.microsoft.com/office/powerpoint/2010/main" val="42108158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9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DOHDpOo8W64"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mailto:juhani.koivisto@kpkonsa.fi" TargetMode="External"/><Relationship Id="rId13" Type="http://schemas.openxmlformats.org/officeDocument/2006/relationships/hyperlink" Target="http://www.kpedu.fi/kampanjat/parvessa-parempi-2" TargetMode="External"/><Relationship Id="rId3" Type="http://schemas.openxmlformats.org/officeDocument/2006/relationships/hyperlink" Target="mailto:satu-maria.salmi@lappia.fi" TargetMode="External"/><Relationship Id="rId7" Type="http://schemas.openxmlformats.org/officeDocument/2006/relationships/hyperlink" Target="mailto:henna.harju@edu.kaustisen" TargetMode="External"/><Relationship Id="rId12" Type="http://schemas.openxmlformats.org/officeDocument/2006/relationships/hyperlink" Target="mailto:tiina.parantainen@sedu.fi" TargetMode="Externa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hyperlink" Target="mailto:milka.grekula@eduraahe.fi" TargetMode="External"/><Relationship Id="rId11" Type="http://schemas.openxmlformats.org/officeDocument/2006/relationships/hyperlink" Target="mailto:janne.lilja@riveria.fi" TargetMode="External"/><Relationship Id="rId5" Type="http://schemas.openxmlformats.org/officeDocument/2006/relationships/hyperlink" Target="mailto:pekka.pasala@rovala.fi" TargetMode="External"/><Relationship Id="rId10" Type="http://schemas.openxmlformats.org/officeDocument/2006/relationships/hyperlink" Target="mailto:seija.ruotsalainen@pointcollege.fi" TargetMode="External"/><Relationship Id="rId4" Type="http://schemas.openxmlformats.org/officeDocument/2006/relationships/hyperlink" Target="mailto:ari.muotka@ppopisto.fi" TargetMode="External"/><Relationship Id="rId9" Type="http://schemas.openxmlformats.org/officeDocument/2006/relationships/hyperlink" Target="mailto:suvi.hyyrykoski@sataedu.f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9.jpe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85A0BE4-F595-4FFB-8C4A-73DF6AA1801F}"/>
              </a:ext>
            </a:extLst>
          </p:cNvPr>
          <p:cNvPicPr>
            <a:picLocks noChangeAspect="1"/>
          </p:cNvPicPr>
          <p:nvPr/>
        </p:nvPicPr>
        <p:blipFill>
          <a:blip r:embed="rId2"/>
          <a:stretch>
            <a:fillRect/>
          </a:stretch>
        </p:blipFill>
        <p:spPr>
          <a:xfrm>
            <a:off x="625104" y="1123527"/>
            <a:ext cx="2279375" cy="4604800"/>
          </a:xfrm>
          <a:prstGeom prst="rect">
            <a:avLst/>
          </a:prstGeom>
        </p:spPr>
      </p:pic>
      <p:pic>
        <p:nvPicPr>
          <p:cNvPr id="3" name="Kuva 2">
            <a:extLst>
              <a:ext uri="{FF2B5EF4-FFF2-40B4-BE49-F238E27FC236}">
                <a16:creationId xmlns:a16="http://schemas.microsoft.com/office/drawing/2014/main" id="{D8D5B2C8-59A1-49EB-AC38-F75C2CE687B4}"/>
              </a:ext>
            </a:extLst>
          </p:cNvPr>
          <p:cNvPicPr>
            <a:picLocks noChangeAspect="1"/>
          </p:cNvPicPr>
          <p:nvPr/>
        </p:nvPicPr>
        <p:blipFill>
          <a:blip r:embed="rId2"/>
          <a:stretch>
            <a:fillRect/>
          </a:stretch>
        </p:blipFill>
        <p:spPr>
          <a:xfrm>
            <a:off x="3495103" y="1123527"/>
            <a:ext cx="2279375" cy="4604800"/>
          </a:xfrm>
          <a:prstGeom prst="rect">
            <a:avLst/>
          </a:prstGeom>
        </p:spPr>
      </p:pic>
      <p:pic>
        <p:nvPicPr>
          <p:cNvPr id="6" name="Kuva 5">
            <a:extLst>
              <a:ext uri="{FF2B5EF4-FFF2-40B4-BE49-F238E27FC236}">
                <a16:creationId xmlns:a16="http://schemas.microsoft.com/office/drawing/2014/main" id="{3FA05FB6-8FBF-42E5-85F2-8B7B00F25680}"/>
              </a:ext>
            </a:extLst>
          </p:cNvPr>
          <p:cNvPicPr>
            <a:picLocks noChangeAspect="1"/>
          </p:cNvPicPr>
          <p:nvPr/>
        </p:nvPicPr>
        <p:blipFill>
          <a:blip r:embed="rId3"/>
          <a:stretch>
            <a:fillRect/>
          </a:stretch>
        </p:blipFill>
        <p:spPr>
          <a:xfrm>
            <a:off x="6417524" y="863141"/>
            <a:ext cx="4647520" cy="4733367"/>
          </a:xfrm>
          <a:prstGeom prst="rect">
            <a:avLst/>
          </a:prstGeom>
        </p:spPr>
      </p:pic>
      <p:pic>
        <p:nvPicPr>
          <p:cNvPr id="4" name="Kuva 2" descr="Kuva, joka sisältää kohteen piirtäminen&#10;&#10;Kuvaus luotu, erittäin korkea luotettavuus">
            <a:extLst>
              <a:ext uri="{FF2B5EF4-FFF2-40B4-BE49-F238E27FC236}">
                <a16:creationId xmlns:a16="http://schemas.microsoft.com/office/drawing/2014/main" id="{96F86756-AEE4-4562-9289-29E95568A028}"/>
              </a:ext>
            </a:extLst>
          </p:cNvPr>
          <p:cNvPicPr>
            <a:picLocks noChangeAspect="1"/>
          </p:cNvPicPr>
          <p:nvPr/>
        </p:nvPicPr>
        <p:blipFill>
          <a:blip r:embed="rId4"/>
          <a:stretch>
            <a:fillRect/>
          </a:stretch>
        </p:blipFill>
        <p:spPr>
          <a:xfrm>
            <a:off x="9243453" y="2765050"/>
            <a:ext cx="1526803" cy="666751"/>
          </a:xfrm>
          <a:prstGeom prst="rect">
            <a:avLst/>
          </a:prstGeom>
        </p:spPr>
      </p:pic>
      <p:pic>
        <p:nvPicPr>
          <p:cNvPr id="8" name="Kuva 7" descr="Kuva, joka sisältää kohteen piirtäminen&#10;&#10;Kuvaus luotu, erittäin korkea luotettavuus">
            <a:extLst>
              <a:ext uri="{FF2B5EF4-FFF2-40B4-BE49-F238E27FC236}">
                <a16:creationId xmlns:a16="http://schemas.microsoft.com/office/drawing/2014/main" id="{59E87A48-33E5-440C-85F0-1592FF6F54C7}"/>
              </a:ext>
            </a:extLst>
          </p:cNvPr>
          <p:cNvPicPr>
            <a:picLocks noChangeAspect="1"/>
          </p:cNvPicPr>
          <p:nvPr/>
        </p:nvPicPr>
        <p:blipFill>
          <a:blip r:embed="rId5"/>
          <a:stretch>
            <a:fillRect/>
          </a:stretch>
        </p:blipFill>
        <p:spPr>
          <a:xfrm>
            <a:off x="7578392" y="3897943"/>
            <a:ext cx="1608045" cy="738468"/>
          </a:xfrm>
          <a:prstGeom prst="rect">
            <a:avLst/>
          </a:prstGeom>
        </p:spPr>
      </p:pic>
    </p:spTree>
    <p:extLst>
      <p:ext uri="{BB962C8B-B14F-4D97-AF65-F5344CB8AC3E}">
        <p14:creationId xmlns:p14="http://schemas.microsoft.com/office/powerpoint/2010/main" val="6924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piirtäminen&#10;&#10;Kuvaus luotu, erittäin korkea luotettavuus">
            <a:extLst>
              <a:ext uri="{FF2B5EF4-FFF2-40B4-BE49-F238E27FC236}">
                <a16:creationId xmlns:a16="http://schemas.microsoft.com/office/drawing/2014/main" id="{C1C7CA02-8A8B-4A2B-B305-B099D41BF520}"/>
              </a:ext>
            </a:extLst>
          </p:cNvPr>
          <p:cNvPicPr>
            <a:picLocks noChangeAspect="1"/>
          </p:cNvPicPr>
          <p:nvPr/>
        </p:nvPicPr>
        <p:blipFill>
          <a:blip r:embed="rId2"/>
          <a:stretch>
            <a:fillRect/>
          </a:stretch>
        </p:blipFill>
        <p:spPr>
          <a:xfrm>
            <a:off x="872065" y="2735144"/>
            <a:ext cx="3135414" cy="1600885"/>
          </a:xfrm>
          <a:prstGeom prst="rect">
            <a:avLst/>
          </a:prstGeom>
        </p:spPr>
      </p:pic>
      <p:sp>
        <p:nvSpPr>
          <p:cNvPr id="3" name="Sisällön paikkamerkki 2">
            <a:extLst>
              <a:ext uri="{FF2B5EF4-FFF2-40B4-BE49-F238E27FC236}">
                <a16:creationId xmlns:a16="http://schemas.microsoft.com/office/drawing/2014/main" id="{A500BD88-39C5-4644-9797-D7632960D81D}"/>
              </a:ext>
            </a:extLst>
          </p:cNvPr>
          <p:cNvSpPr>
            <a:spLocks noGrp="1"/>
          </p:cNvSpPr>
          <p:nvPr>
            <p:ph idx="1"/>
          </p:nvPr>
        </p:nvSpPr>
        <p:spPr>
          <a:xfrm>
            <a:off x="4648404" y="524436"/>
            <a:ext cx="6822744" cy="6037728"/>
          </a:xfrm>
        </p:spPr>
        <p:txBody>
          <a:bodyPr vert="horz" lIns="91440" tIns="45720" rIns="91440" bIns="45720" rtlCol="0" anchor="t">
            <a:normAutofit fontScale="85000" lnSpcReduction="10000"/>
          </a:bodyPr>
          <a:lstStyle/>
          <a:p>
            <a:r>
              <a:rPr lang="fi-FI" b="1" dirty="0" err="1">
                <a:ea typeface="+mn-lt"/>
                <a:cs typeface="+mn-lt"/>
              </a:rPr>
              <a:t>Ryhmäytystä</a:t>
            </a:r>
            <a:r>
              <a:rPr lang="fi-FI" b="1" dirty="0">
                <a:ea typeface="+mn-lt"/>
                <a:cs typeface="+mn-lt"/>
              </a:rPr>
              <a:t> tukevia toimintamalleja tutkinnon osien aloittamiseen</a:t>
            </a:r>
          </a:p>
          <a:p>
            <a:pPr lvl="1"/>
            <a:r>
              <a:rPr lang="fi-FI" dirty="0">
                <a:ea typeface="+mn-lt"/>
                <a:cs typeface="+mn-lt"/>
              </a:rPr>
              <a:t>Opettajat </a:t>
            </a:r>
            <a:r>
              <a:rPr lang="fi-FI" dirty="0" err="1">
                <a:ea typeface="+mn-lt"/>
                <a:cs typeface="+mn-lt"/>
              </a:rPr>
              <a:t>ryhmäyttävät</a:t>
            </a:r>
            <a:r>
              <a:rPr lang="fi-FI" dirty="0">
                <a:ea typeface="+mn-lt"/>
                <a:cs typeface="+mn-lt"/>
              </a:rPr>
              <a:t> tutkinnon osan alussa </a:t>
            </a:r>
            <a:endParaRPr lang="fi-FI" dirty="0"/>
          </a:p>
          <a:p>
            <a:pPr lvl="1"/>
            <a:r>
              <a:rPr lang="fi-FI" dirty="0">
                <a:ea typeface="+mn-lt"/>
                <a:cs typeface="+mn-lt"/>
              </a:rPr>
              <a:t>Ryhmäilmiö –koulutus ja materiaalia </a:t>
            </a:r>
            <a:r>
              <a:rPr lang="fi-FI" dirty="0" err="1">
                <a:ea typeface="+mn-lt"/>
                <a:cs typeface="+mn-lt"/>
              </a:rPr>
              <a:t>ryhmäyttämiseen</a:t>
            </a:r>
            <a:endParaRPr lang="fi-FI" dirty="0" err="1"/>
          </a:p>
          <a:p>
            <a:pPr lvl="1"/>
            <a:r>
              <a:rPr lang="fi-FI" dirty="0">
                <a:ea typeface="+mn-lt"/>
                <a:cs typeface="+mn-lt"/>
              </a:rPr>
              <a:t>Tutkinnon osat Microsoft </a:t>
            </a:r>
            <a:r>
              <a:rPr lang="fi-FI" dirty="0" err="1">
                <a:ea typeface="+mn-lt"/>
                <a:cs typeface="+mn-lt"/>
              </a:rPr>
              <a:t>Teamsiin</a:t>
            </a:r>
            <a:r>
              <a:rPr lang="fi-FI" dirty="0">
                <a:ea typeface="+mn-lt"/>
                <a:cs typeface="+mn-lt"/>
              </a:rPr>
              <a:t> </a:t>
            </a:r>
            <a:endParaRPr lang="fi-FI"/>
          </a:p>
          <a:p>
            <a:pPr lvl="2"/>
            <a:r>
              <a:rPr lang="fi-FI" dirty="0">
                <a:ea typeface="+mn-lt"/>
                <a:cs typeface="+mn-lt"/>
              </a:rPr>
              <a:t>Testataan mm. oppimisympäristönä, materiaalipankkina, ohjauksen välineenä, palautekanavana </a:t>
            </a:r>
            <a:endParaRPr lang="fi-FI" dirty="0"/>
          </a:p>
          <a:p>
            <a:r>
              <a:rPr lang="fi-FI" b="1" dirty="0">
                <a:ea typeface="+mn-lt"/>
                <a:cs typeface="+mn-lt"/>
              </a:rPr>
              <a:t>Palautejärjestelmän kehittäminen ja mobiiliohjaus</a:t>
            </a:r>
            <a:endParaRPr lang="fi-FI" b="1" dirty="0"/>
          </a:p>
          <a:p>
            <a:pPr lvl="1"/>
            <a:r>
              <a:rPr lang="fi-FI" dirty="0">
                <a:ea typeface="+mn-lt"/>
                <a:cs typeface="+mn-lt"/>
              </a:rPr>
              <a:t>Tutkinnon osan palautelomake laadittu, yhdistetään </a:t>
            </a:r>
            <a:r>
              <a:rPr lang="fi-FI" dirty="0" err="1">
                <a:ea typeface="+mn-lt"/>
                <a:cs typeface="+mn-lt"/>
              </a:rPr>
              <a:t>Teamsiin</a:t>
            </a:r>
            <a:endParaRPr lang="fi-FI"/>
          </a:p>
          <a:p>
            <a:pPr lvl="1"/>
            <a:r>
              <a:rPr lang="fi-FI" dirty="0">
                <a:ea typeface="+mn-lt"/>
                <a:cs typeface="+mn-lt"/>
              </a:rPr>
              <a:t>Mobiiliohjausta kokeillaan myös </a:t>
            </a:r>
            <a:r>
              <a:rPr lang="fi-FI" dirty="0" err="1">
                <a:ea typeface="+mn-lt"/>
                <a:cs typeface="+mn-lt"/>
              </a:rPr>
              <a:t>Teamsin</a:t>
            </a:r>
            <a:r>
              <a:rPr lang="fi-FI" dirty="0">
                <a:ea typeface="+mn-lt"/>
                <a:cs typeface="+mn-lt"/>
              </a:rPr>
              <a:t> kautta</a:t>
            </a:r>
            <a:endParaRPr lang="fi-FI" dirty="0"/>
          </a:p>
          <a:p>
            <a:r>
              <a:rPr lang="fi-FI" b="1" dirty="0">
                <a:ea typeface="+mn-lt"/>
                <a:cs typeface="+mn-lt"/>
              </a:rPr>
              <a:t>Opiskelijakunnan iltapäiväkahvit</a:t>
            </a:r>
            <a:endParaRPr lang="fi-FI" b="1" dirty="0"/>
          </a:p>
          <a:p>
            <a:pPr lvl="1"/>
            <a:r>
              <a:rPr lang="en-US" dirty="0" err="1">
                <a:ea typeface="+mn-lt"/>
                <a:cs typeface="+mn-lt"/>
              </a:rPr>
              <a:t>Neljästi</a:t>
            </a:r>
            <a:r>
              <a:rPr lang="en-US" dirty="0">
                <a:ea typeface="+mn-lt"/>
                <a:cs typeface="+mn-lt"/>
              </a:rPr>
              <a:t> </a:t>
            </a:r>
            <a:r>
              <a:rPr lang="en-US" dirty="0" err="1">
                <a:ea typeface="+mn-lt"/>
                <a:cs typeface="+mn-lt"/>
              </a:rPr>
              <a:t>lukuvuoden</a:t>
            </a:r>
            <a:r>
              <a:rPr lang="en-US" dirty="0">
                <a:ea typeface="+mn-lt"/>
                <a:cs typeface="+mn-lt"/>
              </a:rPr>
              <a:t> </a:t>
            </a:r>
            <a:r>
              <a:rPr lang="en-US" dirty="0" err="1">
                <a:ea typeface="+mn-lt"/>
                <a:cs typeface="+mn-lt"/>
              </a:rPr>
              <a:t>aikana</a:t>
            </a:r>
            <a:r>
              <a:rPr lang="en-US" dirty="0">
                <a:ea typeface="+mn-lt"/>
                <a:cs typeface="+mn-lt"/>
              </a:rPr>
              <a:t> </a:t>
            </a:r>
            <a:r>
              <a:rPr lang="en-US" dirty="0" err="1">
                <a:ea typeface="+mn-lt"/>
                <a:cs typeface="+mn-lt"/>
              </a:rPr>
              <a:t>opiskelijat</a:t>
            </a:r>
            <a:r>
              <a:rPr lang="en-US" dirty="0">
                <a:ea typeface="+mn-lt"/>
                <a:cs typeface="+mn-lt"/>
              </a:rPr>
              <a:t> </a:t>
            </a:r>
            <a:r>
              <a:rPr lang="en-US" dirty="0" err="1">
                <a:ea typeface="+mn-lt"/>
                <a:cs typeface="+mn-lt"/>
              </a:rPr>
              <a:t>kutsutaan</a:t>
            </a:r>
            <a:r>
              <a:rPr lang="en-US" dirty="0">
                <a:ea typeface="+mn-lt"/>
                <a:cs typeface="+mn-lt"/>
              </a:rPr>
              <a:t> </a:t>
            </a:r>
            <a:r>
              <a:rPr lang="en-US" dirty="0" err="1">
                <a:ea typeface="+mn-lt"/>
                <a:cs typeface="+mn-lt"/>
              </a:rPr>
              <a:t>ilmaisille</a:t>
            </a:r>
            <a:r>
              <a:rPr lang="en-US" dirty="0">
                <a:ea typeface="+mn-lt"/>
                <a:cs typeface="+mn-lt"/>
              </a:rPr>
              <a:t> </a:t>
            </a:r>
            <a:r>
              <a:rPr lang="en-US" dirty="0" err="1">
                <a:ea typeface="+mn-lt"/>
                <a:cs typeface="+mn-lt"/>
              </a:rPr>
              <a:t>iltapäiväkahveille</a:t>
            </a:r>
            <a:endParaRPr lang="en-US" dirty="0" err="1"/>
          </a:p>
          <a:p>
            <a:pPr lvl="1"/>
            <a:r>
              <a:rPr lang="en-US" dirty="0" err="1">
                <a:ea typeface="+mn-lt"/>
                <a:cs typeface="+mn-lt"/>
              </a:rPr>
              <a:t>Iltapäiväkahvit</a:t>
            </a:r>
            <a:r>
              <a:rPr lang="en-US" dirty="0">
                <a:ea typeface="+mn-lt"/>
                <a:cs typeface="+mn-lt"/>
              </a:rPr>
              <a:t> on </a:t>
            </a:r>
            <a:r>
              <a:rPr lang="en-US" dirty="0" err="1">
                <a:ea typeface="+mn-lt"/>
                <a:cs typeface="+mn-lt"/>
              </a:rPr>
              <a:t>jaettu</a:t>
            </a:r>
            <a:r>
              <a:rPr lang="en-US" dirty="0">
                <a:ea typeface="+mn-lt"/>
                <a:cs typeface="+mn-lt"/>
              </a:rPr>
              <a:t> </a:t>
            </a:r>
            <a:r>
              <a:rPr lang="en-US" dirty="0" err="1">
                <a:ea typeface="+mn-lt"/>
                <a:cs typeface="+mn-lt"/>
              </a:rPr>
              <a:t>neljään</a:t>
            </a:r>
            <a:r>
              <a:rPr lang="en-US" dirty="0">
                <a:ea typeface="+mn-lt"/>
                <a:cs typeface="+mn-lt"/>
              </a:rPr>
              <a:t> </a:t>
            </a:r>
            <a:r>
              <a:rPr lang="en-US" dirty="0" err="1">
                <a:ea typeface="+mn-lt"/>
                <a:cs typeface="+mn-lt"/>
              </a:rPr>
              <a:t>teemaan</a:t>
            </a:r>
            <a:r>
              <a:rPr lang="en-US" dirty="0">
                <a:ea typeface="+mn-lt"/>
                <a:cs typeface="+mn-lt"/>
              </a:rPr>
              <a:t>: </a:t>
            </a:r>
            <a:r>
              <a:rPr lang="en-US" dirty="0" err="1">
                <a:ea typeface="+mn-lt"/>
                <a:cs typeface="+mn-lt"/>
              </a:rPr>
              <a:t>henkilöstöä</a:t>
            </a:r>
            <a:r>
              <a:rPr lang="en-US" dirty="0">
                <a:ea typeface="+mn-lt"/>
                <a:cs typeface="+mn-lt"/>
              </a:rPr>
              <a:t> </a:t>
            </a:r>
            <a:r>
              <a:rPr lang="en-US" dirty="0" err="1">
                <a:ea typeface="+mn-lt"/>
                <a:cs typeface="+mn-lt"/>
              </a:rPr>
              <a:t>tutuksi</a:t>
            </a:r>
            <a:r>
              <a:rPr lang="en-US" dirty="0">
                <a:ea typeface="+mn-lt"/>
                <a:cs typeface="+mn-lt"/>
              </a:rPr>
              <a:t>, </a:t>
            </a:r>
            <a:r>
              <a:rPr lang="en-US" dirty="0" err="1">
                <a:ea typeface="+mn-lt"/>
                <a:cs typeface="+mn-lt"/>
              </a:rPr>
              <a:t>johtoa</a:t>
            </a:r>
            <a:r>
              <a:rPr lang="en-US" dirty="0">
                <a:ea typeface="+mn-lt"/>
                <a:cs typeface="+mn-lt"/>
              </a:rPr>
              <a:t> </a:t>
            </a:r>
            <a:r>
              <a:rPr lang="en-US" dirty="0" err="1">
                <a:ea typeface="+mn-lt"/>
                <a:cs typeface="+mn-lt"/>
              </a:rPr>
              <a:t>tutuksi</a:t>
            </a:r>
            <a:r>
              <a:rPr lang="en-US" dirty="0">
                <a:ea typeface="+mn-lt"/>
                <a:cs typeface="+mn-lt"/>
              </a:rPr>
              <a:t>, </a:t>
            </a:r>
            <a:r>
              <a:rPr lang="en-US" dirty="0" err="1">
                <a:ea typeface="+mn-lt"/>
                <a:cs typeface="+mn-lt"/>
              </a:rPr>
              <a:t>opiskeluhuoltoa</a:t>
            </a:r>
            <a:r>
              <a:rPr lang="en-US" dirty="0">
                <a:ea typeface="+mn-lt"/>
                <a:cs typeface="+mn-lt"/>
              </a:rPr>
              <a:t> </a:t>
            </a:r>
            <a:r>
              <a:rPr lang="en-US" dirty="0" err="1">
                <a:ea typeface="+mn-lt"/>
                <a:cs typeface="+mn-lt"/>
              </a:rPr>
              <a:t>tutuksi</a:t>
            </a:r>
            <a:r>
              <a:rPr lang="en-US" dirty="0">
                <a:ea typeface="+mn-lt"/>
                <a:cs typeface="+mn-lt"/>
              </a:rPr>
              <a:t>, </a:t>
            </a:r>
            <a:r>
              <a:rPr lang="en-US" dirty="0" err="1">
                <a:ea typeface="+mn-lt"/>
                <a:cs typeface="+mn-lt"/>
              </a:rPr>
              <a:t>vuoden</a:t>
            </a:r>
            <a:r>
              <a:rPr lang="en-US" dirty="0">
                <a:ea typeface="+mn-lt"/>
                <a:cs typeface="+mn-lt"/>
              </a:rPr>
              <a:t> </a:t>
            </a:r>
            <a:r>
              <a:rPr lang="en-US" dirty="0" err="1">
                <a:ea typeface="+mn-lt"/>
                <a:cs typeface="+mn-lt"/>
              </a:rPr>
              <a:t>kehitysideat</a:t>
            </a:r>
            <a:r>
              <a:rPr lang="en-US" dirty="0">
                <a:ea typeface="+mn-lt"/>
                <a:cs typeface="+mn-lt"/>
              </a:rPr>
              <a:t> ja </a:t>
            </a:r>
            <a:r>
              <a:rPr lang="en-US" dirty="0" err="1">
                <a:ea typeface="+mn-lt"/>
                <a:cs typeface="+mn-lt"/>
              </a:rPr>
              <a:t>toiveet</a:t>
            </a:r>
            <a:endParaRPr lang="en-US" dirty="0" err="1"/>
          </a:p>
          <a:p>
            <a:pPr lvl="1"/>
            <a:r>
              <a:rPr lang="en-US" dirty="0" err="1"/>
              <a:t>Rennommissa</a:t>
            </a:r>
            <a:r>
              <a:rPr lang="en-US" dirty="0"/>
              <a:t> </a:t>
            </a:r>
            <a:r>
              <a:rPr lang="en-US" dirty="0" err="1"/>
              <a:t>merkeissä</a:t>
            </a:r>
            <a:r>
              <a:rPr lang="en-US" dirty="0"/>
              <a:t> </a:t>
            </a:r>
            <a:r>
              <a:rPr lang="en-US" dirty="0" err="1"/>
              <a:t>palautetta</a:t>
            </a:r>
            <a:r>
              <a:rPr lang="en-US" dirty="0"/>
              <a:t>, </a:t>
            </a:r>
            <a:r>
              <a:rPr lang="en-US" dirty="0" err="1"/>
              <a:t>kehitysideoita</a:t>
            </a:r>
            <a:r>
              <a:rPr lang="en-US" dirty="0"/>
              <a:t> </a:t>
            </a:r>
            <a:r>
              <a:rPr lang="en-US" dirty="0" err="1"/>
              <a:t>ym</a:t>
            </a:r>
            <a:r>
              <a:rPr lang="en-US" dirty="0"/>
              <a:t>.</a:t>
            </a:r>
          </a:p>
          <a:p>
            <a:pPr lvl="1"/>
            <a:endParaRPr lang="en-US" dirty="0"/>
          </a:p>
          <a:p>
            <a:pPr lvl="1"/>
            <a:endParaRPr lang="fi-FI" dirty="0"/>
          </a:p>
          <a:p>
            <a:pPr lvl="1"/>
            <a:endParaRPr lang="fi-FI" dirty="0"/>
          </a:p>
        </p:txBody>
      </p:sp>
    </p:spTree>
    <p:extLst>
      <p:ext uri="{BB962C8B-B14F-4D97-AF65-F5344CB8AC3E}">
        <p14:creationId xmlns:p14="http://schemas.microsoft.com/office/powerpoint/2010/main" val="100266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piirtäminen&#10;&#10;Kuvaus luotu, erittäin korkea luotettavuus">
            <a:extLst>
              <a:ext uri="{FF2B5EF4-FFF2-40B4-BE49-F238E27FC236}">
                <a16:creationId xmlns:a16="http://schemas.microsoft.com/office/drawing/2014/main" id="{565E5665-F78B-4CD0-9AAB-3A9722E44141}"/>
              </a:ext>
            </a:extLst>
          </p:cNvPr>
          <p:cNvPicPr>
            <a:picLocks noChangeAspect="1"/>
          </p:cNvPicPr>
          <p:nvPr/>
        </p:nvPicPr>
        <p:blipFill>
          <a:blip r:embed="rId2"/>
          <a:stretch>
            <a:fillRect/>
          </a:stretch>
        </p:blipFill>
        <p:spPr>
          <a:xfrm>
            <a:off x="1445804" y="686452"/>
            <a:ext cx="3410375" cy="1744833"/>
          </a:xfrm>
          <a:prstGeom prst="rect">
            <a:avLst/>
          </a:prstGeom>
        </p:spPr>
      </p:pic>
      <p:pic>
        <p:nvPicPr>
          <p:cNvPr id="6" name="Kuva 6" descr="Kuva, joka sisältää kohteen sisä, tuoli, pöytä, huone&#10;&#10;Kuvaus luotu, erittäin korkea luotettavuus">
            <a:extLst>
              <a:ext uri="{FF2B5EF4-FFF2-40B4-BE49-F238E27FC236}">
                <a16:creationId xmlns:a16="http://schemas.microsoft.com/office/drawing/2014/main" id="{EAAA2FF4-D923-4AED-B505-CEF054A91B86}"/>
              </a:ext>
            </a:extLst>
          </p:cNvPr>
          <p:cNvPicPr>
            <a:picLocks noGrp="1" noChangeAspect="1"/>
          </p:cNvPicPr>
          <p:nvPr>
            <p:ph idx="1"/>
          </p:nvPr>
        </p:nvPicPr>
        <p:blipFill>
          <a:blip r:embed="rId3"/>
          <a:stretch>
            <a:fillRect/>
          </a:stretch>
        </p:blipFill>
        <p:spPr>
          <a:xfrm>
            <a:off x="5035550" y="2937669"/>
            <a:ext cx="2133600" cy="2133600"/>
          </a:xfrm>
        </p:spPr>
      </p:pic>
      <p:pic>
        <p:nvPicPr>
          <p:cNvPr id="8" name="Kuva 8" descr="Kuva, joka sisältää kohteen sisä, sisäkatto, ikkuna, pöytä&#10;&#10;Kuvaus luotu, erittäin korkea luotettavuus">
            <a:extLst>
              <a:ext uri="{FF2B5EF4-FFF2-40B4-BE49-F238E27FC236}">
                <a16:creationId xmlns:a16="http://schemas.microsoft.com/office/drawing/2014/main" id="{02A0230E-C46F-45C0-8FAA-9E5863F6EB34}"/>
              </a:ext>
            </a:extLst>
          </p:cNvPr>
          <p:cNvPicPr>
            <a:picLocks noChangeAspect="1"/>
          </p:cNvPicPr>
          <p:nvPr/>
        </p:nvPicPr>
        <p:blipFill>
          <a:blip r:embed="rId4"/>
          <a:stretch>
            <a:fillRect/>
          </a:stretch>
        </p:blipFill>
        <p:spPr>
          <a:xfrm>
            <a:off x="9278471" y="3778624"/>
            <a:ext cx="2133600" cy="2133600"/>
          </a:xfrm>
          <a:prstGeom prst="rect">
            <a:avLst/>
          </a:prstGeom>
        </p:spPr>
      </p:pic>
      <p:pic>
        <p:nvPicPr>
          <p:cNvPr id="10" name="Kuva 10" descr="Kuva, joka sisältää kohteen sisä, pöytä, huone, istuminen&#10;&#10;Kuvaus luotu, erittäin korkea luotettavuus">
            <a:extLst>
              <a:ext uri="{FF2B5EF4-FFF2-40B4-BE49-F238E27FC236}">
                <a16:creationId xmlns:a16="http://schemas.microsoft.com/office/drawing/2014/main" id="{9CB90E02-AB5C-4129-806F-D2F73C33E0ED}"/>
              </a:ext>
            </a:extLst>
          </p:cNvPr>
          <p:cNvPicPr>
            <a:picLocks noChangeAspect="1"/>
          </p:cNvPicPr>
          <p:nvPr/>
        </p:nvPicPr>
        <p:blipFill>
          <a:blip r:embed="rId5"/>
          <a:stretch>
            <a:fillRect/>
          </a:stretch>
        </p:blipFill>
        <p:spPr>
          <a:xfrm>
            <a:off x="6517342" y="585953"/>
            <a:ext cx="4894728" cy="2763599"/>
          </a:xfrm>
          <a:prstGeom prst="rect">
            <a:avLst/>
          </a:prstGeom>
        </p:spPr>
      </p:pic>
      <p:sp>
        <p:nvSpPr>
          <p:cNvPr id="12" name="Tekstiruutu 11">
            <a:extLst>
              <a:ext uri="{FF2B5EF4-FFF2-40B4-BE49-F238E27FC236}">
                <a16:creationId xmlns:a16="http://schemas.microsoft.com/office/drawing/2014/main" id="{018B4533-9250-421C-BC78-FEFBC89E9E6F}"/>
              </a:ext>
            </a:extLst>
          </p:cNvPr>
          <p:cNvSpPr txBox="1"/>
          <p:nvPr/>
        </p:nvSpPr>
        <p:spPr>
          <a:xfrm>
            <a:off x="582707" y="3083858"/>
            <a:ext cx="551329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b="1" dirty="0" err="1">
                <a:latin typeface="Corbel"/>
                <a:ea typeface="+mj-ea"/>
                <a:cs typeface="+mj-cs"/>
              </a:rPr>
              <a:t>Oppimisympäristöjen</a:t>
            </a:r>
            <a:r>
              <a:rPr lang="en-US" sz="2200" b="1" dirty="0">
                <a:latin typeface="Corbel"/>
                <a:ea typeface="+mj-ea"/>
                <a:cs typeface="+mj-cs"/>
              </a:rPr>
              <a:t> </a:t>
            </a:r>
            <a:r>
              <a:rPr lang="en-US" sz="2200" b="1" dirty="0" err="1">
                <a:latin typeface="Corbel"/>
                <a:ea typeface="+mj-ea"/>
                <a:cs typeface="+mj-cs"/>
              </a:rPr>
              <a:t>päivitys</a:t>
            </a:r>
            <a:endParaRPr lang="en-US" sz="2200" b="1">
              <a:latin typeface="Corbel"/>
              <a:ea typeface="+mj-ea"/>
              <a:cs typeface="+mj-cs"/>
            </a:endParaRPr>
          </a:p>
          <a:p>
            <a:pPr marL="800100" lvl="1" indent="-342900">
              <a:buFont typeface="Arial"/>
              <a:buChar char="•"/>
            </a:pPr>
            <a:r>
              <a:rPr lang="en-US" sz="2200" dirty="0" err="1">
                <a:ea typeface="+mn-lt"/>
                <a:cs typeface="+mn-lt"/>
              </a:rPr>
              <a:t>Tiloja</a:t>
            </a:r>
            <a:r>
              <a:rPr lang="en-US" sz="2200" dirty="0">
                <a:ea typeface="+mn-lt"/>
                <a:cs typeface="+mn-lt"/>
              </a:rPr>
              <a:t> </a:t>
            </a:r>
            <a:r>
              <a:rPr lang="en-US" sz="2200" dirty="0" err="1">
                <a:ea typeface="+mn-lt"/>
                <a:cs typeface="+mn-lt"/>
              </a:rPr>
              <a:t>kunnostettu</a:t>
            </a:r>
            <a:r>
              <a:rPr lang="en-US" sz="2200" dirty="0">
                <a:ea typeface="+mn-lt"/>
                <a:cs typeface="+mn-lt"/>
              </a:rPr>
              <a:t> </a:t>
            </a:r>
            <a:r>
              <a:rPr lang="en-US" sz="2200" dirty="0" err="1">
                <a:ea typeface="+mn-lt"/>
                <a:cs typeface="+mn-lt"/>
              </a:rPr>
              <a:t>mahdollistamaan</a:t>
            </a:r>
            <a:r>
              <a:rPr lang="en-US" sz="2200" dirty="0">
                <a:ea typeface="+mn-lt"/>
                <a:cs typeface="+mn-lt"/>
              </a:rPr>
              <a:t> </a:t>
            </a:r>
            <a:r>
              <a:rPr lang="en-US" sz="2200" dirty="0" err="1">
                <a:ea typeface="+mn-lt"/>
                <a:cs typeface="+mn-lt"/>
              </a:rPr>
              <a:t>osallistavia</a:t>
            </a:r>
            <a:r>
              <a:rPr lang="en-US" sz="2200" dirty="0">
                <a:ea typeface="+mn-lt"/>
                <a:cs typeface="+mn-lt"/>
              </a:rPr>
              <a:t> </a:t>
            </a:r>
            <a:r>
              <a:rPr lang="en-US" sz="2200" dirty="0" err="1">
                <a:ea typeface="+mn-lt"/>
                <a:cs typeface="+mn-lt"/>
              </a:rPr>
              <a:t>oppimismenetelmiä</a:t>
            </a:r>
            <a:r>
              <a:rPr lang="en-US" sz="2200" dirty="0">
                <a:ea typeface="+mn-lt"/>
                <a:cs typeface="+mn-lt"/>
              </a:rPr>
              <a:t> </a:t>
            </a:r>
            <a:endParaRPr lang="en-US"/>
          </a:p>
          <a:p>
            <a:endParaRPr lang="en-US" sz="2200" dirty="0">
              <a:latin typeface="Corbel"/>
            </a:endParaRPr>
          </a:p>
        </p:txBody>
      </p:sp>
    </p:spTree>
    <p:extLst>
      <p:ext uri="{BB962C8B-B14F-4D97-AF65-F5344CB8AC3E}">
        <p14:creationId xmlns:p14="http://schemas.microsoft.com/office/powerpoint/2010/main" val="235684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uva 4" descr="Kuva, joka sisältää kohteen piirtäminen&#10;&#10;Kuvaus luotu, erittäin korkea luotettavuus">
            <a:extLst>
              <a:ext uri="{FF2B5EF4-FFF2-40B4-BE49-F238E27FC236}">
                <a16:creationId xmlns:a16="http://schemas.microsoft.com/office/drawing/2014/main" id="{FB1E31F8-435A-44DF-B7B1-29A589D76E47}"/>
              </a:ext>
            </a:extLst>
          </p:cNvPr>
          <p:cNvPicPr>
            <a:picLocks noChangeAspect="1"/>
          </p:cNvPicPr>
          <p:nvPr/>
        </p:nvPicPr>
        <p:blipFill>
          <a:blip r:embed="rId2"/>
          <a:stretch>
            <a:fillRect/>
          </a:stretch>
        </p:blipFill>
        <p:spPr>
          <a:xfrm>
            <a:off x="1427875" y="820922"/>
            <a:ext cx="3508986" cy="1789657"/>
          </a:xfrm>
          <a:prstGeom prst="rect">
            <a:avLst/>
          </a:prstGeom>
        </p:spPr>
      </p:pic>
      <p:sp>
        <p:nvSpPr>
          <p:cNvPr id="3" name="Sisällön paikkamerkki 2">
            <a:extLst>
              <a:ext uri="{FF2B5EF4-FFF2-40B4-BE49-F238E27FC236}">
                <a16:creationId xmlns:a16="http://schemas.microsoft.com/office/drawing/2014/main" id="{DCAE2BB2-5D2E-4B43-B844-A37720A062D3}"/>
              </a:ext>
            </a:extLst>
          </p:cNvPr>
          <p:cNvSpPr>
            <a:spLocks noGrp="1"/>
          </p:cNvSpPr>
          <p:nvPr>
            <p:ph idx="1"/>
          </p:nvPr>
        </p:nvSpPr>
        <p:spPr>
          <a:xfrm>
            <a:off x="6133598" y="883024"/>
            <a:ext cx="5642349" cy="5015753"/>
          </a:xfrm>
        </p:spPr>
        <p:txBody>
          <a:bodyPr vert="horz" lIns="91440" tIns="45720" rIns="91440" bIns="45720" rtlCol="0" anchor="t">
            <a:normAutofit fontScale="92500" lnSpcReduction="20000"/>
          </a:bodyPr>
          <a:lstStyle/>
          <a:p>
            <a:r>
              <a:rPr lang="fi-FI" b="1" dirty="0"/>
              <a:t>Opiskelijakuntatoiminnan vahvistaminen</a:t>
            </a:r>
          </a:p>
          <a:p>
            <a:pPr lvl="1"/>
            <a:r>
              <a:rPr lang="fi-FI" dirty="0">
                <a:ea typeface="+mn-lt"/>
                <a:cs typeface="+mn-lt"/>
              </a:rPr>
              <a:t>Opiston olympialaiset</a:t>
            </a:r>
            <a:endParaRPr lang="fi-FI" dirty="0"/>
          </a:p>
          <a:p>
            <a:pPr lvl="1"/>
            <a:r>
              <a:rPr lang="fi-FI" dirty="0">
                <a:ea typeface="+mn-lt"/>
                <a:cs typeface="+mn-lt"/>
              </a:rPr>
              <a:t>Palautelaatikko, kyselyt</a:t>
            </a:r>
            <a:endParaRPr lang="fi-FI" dirty="0"/>
          </a:p>
          <a:p>
            <a:pPr lvl="1"/>
            <a:r>
              <a:rPr lang="fi-FI" dirty="0">
                <a:ea typeface="+mn-lt"/>
                <a:cs typeface="+mn-lt"/>
              </a:rPr>
              <a:t>Toiveruokaviikko</a:t>
            </a:r>
            <a:endParaRPr lang="fi-FI" dirty="0"/>
          </a:p>
          <a:p>
            <a:pPr lvl="1"/>
            <a:r>
              <a:rPr lang="fi-FI" dirty="0">
                <a:ea typeface="+mn-lt"/>
                <a:cs typeface="+mn-lt"/>
              </a:rPr>
              <a:t>Geokätkö</a:t>
            </a:r>
            <a:endParaRPr lang="fi-FI" dirty="0"/>
          </a:p>
          <a:p>
            <a:pPr lvl="1"/>
            <a:r>
              <a:rPr lang="fi-FI" dirty="0">
                <a:ea typeface="+mn-lt"/>
                <a:cs typeface="+mn-lt"/>
              </a:rPr>
              <a:t>Pulkkamäki</a:t>
            </a:r>
            <a:endParaRPr lang="fi-FI" dirty="0"/>
          </a:p>
          <a:p>
            <a:pPr lvl="1"/>
            <a:r>
              <a:rPr lang="fi-FI" dirty="0">
                <a:ea typeface="+mn-lt"/>
                <a:cs typeface="+mn-lt"/>
              </a:rPr>
              <a:t>Yhteinen kevätretki luontopolulle</a:t>
            </a:r>
            <a:endParaRPr lang="fi-FI" dirty="0"/>
          </a:p>
          <a:p>
            <a:pPr lvl="1"/>
            <a:r>
              <a:rPr lang="fi-FI" dirty="0">
                <a:ea typeface="+mn-lt"/>
                <a:cs typeface="+mn-lt"/>
              </a:rPr>
              <a:t>Yhteistyöilta Kaustisen toisen asteen oppilaitosten kesken</a:t>
            </a:r>
          </a:p>
          <a:p>
            <a:pPr lvl="1"/>
            <a:r>
              <a:rPr lang="fi-FI" dirty="0">
                <a:ea typeface="+mn-lt"/>
                <a:cs typeface="+mn-lt"/>
              </a:rPr>
              <a:t>Hyvinvointivirtaa</a:t>
            </a:r>
          </a:p>
          <a:p>
            <a:pPr lvl="1"/>
            <a:r>
              <a:rPr lang="fi-FI" dirty="0">
                <a:ea typeface="+mn-lt"/>
                <a:cs typeface="+mn-lt"/>
              </a:rPr>
              <a:t>Osallisuus toiminnan suunnitteluun</a:t>
            </a:r>
          </a:p>
          <a:p>
            <a:pPr lvl="1"/>
            <a:r>
              <a:rPr lang="fi-FI" dirty="0">
                <a:ea typeface="+mn-lt"/>
                <a:cs typeface="+mn-lt"/>
              </a:rPr>
              <a:t>Yhteistyö Liikkuva Opisto –hankkeen kanssa</a:t>
            </a:r>
          </a:p>
          <a:p>
            <a:pPr lvl="1"/>
            <a:r>
              <a:rPr lang="fi-FI" dirty="0">
                <a:ea typeface="+mn-lt"/>
                <a:cs typeface="+mn-lt"/>
              </a:rPr>
              <a:t>Säännöllistä yhteistä tekemistä</a:t>
            </a:r>
          </a:p>
          <a:p>
            <a:pPr lvl="1"/>
            <a:r>
              <a:rPr lang="fi-FI" dirty="0">
                <a:ea typeface="+mn-lt"/>
                <a:cs typeface="+mn-lt"/>
              </a:rPr>
              <a:t>Opiskelijakuntatoiminnan vuosikellon rakentaminen</a:t>
            </a:r>
            <a:endParaRPr lang="fi-FI" dirty="0"/>
          </a:p>
          <a:p>
            <a:pPr lvl="1"/>
            <a:endParaRPr lang="fi-FI" dirty="0"/>
          </a:p>
        </p:txBody>
      </p:sp>
      <p:pic>
        <p:nvPicPr>
          <p:cNvPr id="6" name="Kuva 6" descr="Kuva, joka sisältää kohteen ulko, ruoho, metsä, puu&#10;&#10;Kuvaus luotu, erittäin korkea luotettavuus">
            <a:extLst>
              <a:ext uri="{FF2B5EF4-FFF2-40B4-BE49-F238E27FC236}">
                <a16:creationId xmlns:a16="http://schemas.microsoft.com/office/drawing/2014/main" id="{5B3B525C-D60D-468A-B123-06161713EECF}"/>
              </a:ext>
            </a:extLst>
          </p:cNvPr>
          <p:cNvPicPr>
            <a:picLocks noChangeAspect="1"/>
          </p:cNvPicPr>
          <p:nvPr/>
        </p:nvPicPr>
        <p:blipFill>
          <a:blip r:embed="rId3"/>
          <a:stretch>
            <a:fillRect/>
          </a:stretch>
        </p:blipFill>
        <p:spPr>
          <a:xfrm>
            <a:off x="627530" y="2580498"/>
            <a:ext cx="2510118" cy="1867333"/>
          </a:xfrm>
          <a:prstGeom prst="rect">
            <a:avLst/>
          </a:prstGeom>
        </p:spPr>
      </p:pic>
      <p:pic>
        <p:nvPicPr>
          <p:cNvPr id="8" name="Kuva 8" descr="Kuva, joka sisältää kohteen lumi, ulko, rinne, hiihtäminen&#10;&#10;Kuvaus luotu, erittäin korkea luotettavuus">
            <a:extLst>
              <a:ext uri="{FF2B5EF4-FFF2-40B4-BE49-F238E27FC236}">
                <a16:creationId xmlns:a16="http://schemas.microsoft.com/office/drawing/2014/main" id="{E80818EB-8F70-42F5-A695-C739982645D5}"/>
              </a:ext>
            </a:extLst>
          </p:cNvPr>
          <p:cNvPicPr>
            <a:picLocks noChangeAspect="1"/>
          </p:cNvPicPr>
          <p:nvPr/>
        </p:nvPicPr>
        <p:blipFill>
          <a:blip r:embed="rId4"/>
          <a:stretch>
            <a:fillRect/>
          </a:stretch>
        </p:blipFill>
        <p:spPr>
          <a:xfrm>
            <a:off x="3362886" y="3510803"/>
            <a:ext cx="2705100" cy="2705100"/>
          </a:xfrm>
          <a:prstGeom prst="rect">
            <a:avLst/>
          </a:prstGeom>
        </p:spPr>
      </p:pic>
    </p:spTree>
    <p:extLst>
      <p:ext uri="{BB962C8B-B14F-4D97-AF65-F5344CB8AC3E}">
        <p14:creationId xmlns:p14="http://schemas.microsoft.com/office/powerpoint/2010/main" val="38315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09FBCE-A7F6-4780-B5D2-10510249968A}"/>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6E4D4DA8-EEB1-45B0-8685-ECDD2BA23C23}"/>
              </a:ext>
            </a:extLst>
          </p:cNvPr>
          <p:cNvSpPr>
            <a:spLocks noGrp="1"/>
          </p:cNvSpPr>
          <p:nvPr>
            <p:ph idx="1"/>
          </p:nvPr>
        </p:nvSpPr>
        <p:spPr/>
        <p:txBody>
          <a:bodyPr>
            <a:normAutofit/>
          </a:bodyPr>
          <a:lstStyle/>
          <a:p>
            <a:pPr lvl="0"/>
            <a:r>
              <a:rPr lang="fi-FI" sz="1800" dirty="0">
                <a:latin typeface="Calibri" panose="020F0502020204030204" pitchFamily="34" charset="0"/>
                <a:cs typeface="Calibri" panose="020F0502020204030204" pitchFamily="34" charset="0"/>
              </a:rPr>
              <a:t>Tekemisen torit (välituntitoimintaa) yhdessä alueen verkostojen kanssa mukana on ollut seurakunta, kuraattorit, terveydenhoitajat ja opiskelijakunta.	</a:t>
            </a:r>
          </a:p>
          <a:p>
            <a:pPr lvl="0"/>
            <a:r>
              <a:rPr lang="fi-FI" sz="1800" dirty="0">
                <a:latin typeface="Calibri" panose="020F0502020204030204" pitchFamily="34" charset="0"/>
                <a:cs typeface="Calibri" panose="020F0502020204030204" pitchFamily="34" charset="0"/>
              </a:rPr>
              <a:t>Aloitelaatikot joka toimipaikkaan.</a:t>
            </a:r>
          </a:p>
          <a:p>
            <a:pPr lvl="0"/>
            <a:r>
              <a:rPr lang="fi-FI" sz="1800" dirty="0">
                <a:latin typeface="Calibri" panose="020F0502020204030204" pitchFamily="34" charset="0"/>
                <a:cs typeface="Calibri" panose="020F0502020204030204" pitchFamily="34" charset="0"/>
              </a:rPr>
              <a:t>Opiskelijoiden suorittama markkinointia ammatti-show muodossa. Joka alan 1-4 opiskelijaa esittelivät omaa alaansa avoimet ovet tapahtumassa, lava show muodossa,</a:t>
            </a:r>
          </a:p>
          <a:p>
            <a:pPr lvl="0"/>
            <a:r>
              <a:rPr lang="fi-FI" sz="1800" dirty="0">
                <a:latin typeface="Calibri" panose="020F0502020204030204" pitchFamily="34" charset="0"/>
                <a:cs typeface="Calibri" panose="020F0502020204030204" pitchFamily="34" charset="0"/>
              </a:rPr>
              <a:t>Demokratiakasvatusta toteutettu  opiskelijakuntatoiminnan, politiikkaviikon, seurakuntavaalien ja nuorisovaltuuston avulla.</a:t>
            </a:r>
          </a:p>
          <a:p>
            <a:pPr lvl="0"/>
            <a:r>
              <a:rPr lang="fi-FI" sz="1800" dirty="0">
                <a:latin typeface="Calibri" panose="020F0502020204030204" pitchFamily="34" charset="0"/>
                <a:cs typeface="Calibri" panose="020F0502020204030204" pitchFamily="34" charset="0"/>
              </a:rPr>
              <a:t>Tarjottu päihdeilmiö koulutusta ehyt ry:n kautta Kannus, perho, Kaustinen, Kälviä, ammattikampus ja hyvinvointikampus. Tarjottu ryhmäilmiökoulutusta Kaustinen ja Kannus.</a:t>
            </a:r>
          </a:p>
          <a:p>
            <a:endParaRPr lang="fi-FI" dirty="0"/>
          </a:p>
        </p:txBody>
      </p:sp>
      <p:pic>
        <p:nvPicPr>
          <p:cNvPr id="5" name="Kuva 4">
            <a:extLst>
              <a:ext uri="{FF2B5EF4-FFF2-40B4-BE49-F238E27FC236}">
                <a16:creationId xmlns:a16="http://schemas.microsoft.com/office/drawing/2014/main" id="{B0F55CD6-1087-4F49-93E3-79D86E851078}"/>
              </a:ext>
            </a:extLst>
          </p:cNvPr>
          <p:cNvPicPr>
            <a:picLocks noChangeAspect="1"/>
          </p:cNvPicPr>
          <p:nvPr/>
        </p:nvPicPr>
        <p:blipFill>
          <a:blip r:embed="rId2"/>
          <a:stretch>
            <a:fillRect/>
          </a:stretch>
        </p:blipFill>
        <p:spPr>
          <a:xfrm>
            <a:off x="831273" y="228282"/>
            <a:ext cx="4133306" cy="1356360"/>
          </a:xfrm>
          <a:prstGeom prst="rect">
            <a:avLst/>
          </a:prstGeom>
        </p:spPr>
      </p:pic>
    </p:spTree>
    <p:extLst>
      <p:ext uri="{BB962C8B-B14F-4D97-AF65-F5344CB8AC3E}">
        <p14:creationId xmlns:p14="http://schemas.microsoft.com/office/powerpoint/2010/main" val="1715720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CB0CBB-0272-445F-99FA-24428655E6F4}"/>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525C6D59-780E-46E6-9985-53ADC8A58F93}"/>
              </a:ext>
            </a:extLst>
          </p:cNvPr>
          <p:cNvSpPr>
            <a:spLocks noGrp="1"/>
          </p:cNvSpPr>
          <p:nvPr>
            <p:ph sz="quarter" idx="13"/>
          </p:nvPr>
        </p:nvSpPr>
        <p:spPr/>
        <p:txBody>
          <a:bodyPr>
            <a:noAutofit/>
          </a:bodyPr>
          <a:lstStyle/>
          <a:p>
            <a:pPr lvl="0"/>
            <a:r>
              <a:rPr lang="fi-FI" sz="1800" dirty="0">
                <a:latin typeface="Calibri" panose="020F0502020204030204" pitchFamily="34" charset="0"/>
                <a:cs typeface="Calibri" panose="020F0502020204030204" pitchFamily="34" charset="0"/>
              </a:rPr>
              <a:t>Pidetty verkoston yhteinen kaksipäiväinen kokoontuminen toukokuussa 2018 Kokkolassa ja Porvoossa 2019, näissä jaettu käytäntöjä. </a:t>
            </a:r>
          </a:p>
          <a:p>
            <a:pPr lvl="0"/>
            <a:r>
              <a:rPr lang="fi-FI" sz="1800" dirty="0">
                <a:latin typeface="Calibri" panose="020F0502020204030204" pitchFamily="34" charset="0"/>
                <a:cs typeface="Calibri" panose="020F0502020204030204" pitchFamily="34" charset="0"/>
              </a:rPr>
              <a:t>Kehitetty palautejärjestelmää niin, että opiskelijat saavat mahdollisuuden antaa palautetta tutkinnonnoittain opiskelijakunta on toteuttanut tätä.</a:t>
            </a:r>
          </a:p>
          <a:p>
            <a:pPr lvl="0"/>
            <a:r>
              <a:rPr lang="fi-FI" sz="1800" dirty="0">
                <a:latin typeface="Calibri" panose="020F0502020204030204" pitchFamily="34" charset="0"/>
                <a:cs typeface="Calibri" panose="020F0502020204030204" pitchFamily="34" charset="0"/>
              </a:rPr>
              <a:t>Vahvistettu opiskelijakuntatoimintaa säännöllisellä, opiskelijalähtöisellä toiminnalla ja saku ry:n koulutuksilla ja laadittu yhdessä opiskelijoiden kanssa opiskelijakuntatoiminnan vuosikello. Kehitetty opiskelijakuntien alueellista yhteistyötä muiden seudun toisen asteen koulutuksenjärjestäjien kanssa. </a:t>
            </a:r>
            <a:r>
              <a:rPr lang="fi-FI" sz="1800" dirty="0" err="1">
                <a:latin typeface="Calibri" panose="020F0502020204030204" pitchFamily="34" charset="0"/>
                <a:cs typeface="Calibri" panose="020F0502020204030204" pitchFamily="34" charset="0"/>
              </a:rPr>
              <a:t>Opinnollistettu</a:t>
            </a:r>
            <a:r>
              <a:rPr lang="fi-FI" sz="1800" dirty="0">
                <a:latin typeface="Calibri" panose="020F0502020204030204" pitchFamily="34" charset="0"/>
                <a:cs typeface="Calibri" panose="020F0502020204030204" pitchFamily="34" charset="0"/>
              </a:rPr>
              <a:t> opiskelijakunta- ja tutortoiminta.</a:t>
            </a:r>
          </a:p>
          <a:p>
            <a:r>
              <a:rPr lang="fi-FI" sz="1800" dirty="0">
                <a:latin typeface="Calibri" panose="020F0502020204030204" pitchFamily="34" charset="0"/>
                <a:cs typeface="Calibri" panose="020F0502020204030204" pitchFamily="34" charset="0"/>
              </a:rPr>
              <a:t>Perustettu paikkakunta / kampus –kohtaiset opiskelijatoiminnan ryhmät, joista koottu maakunnallinen yhteinen opiskelijakunnan hallitus. Opiskelijoita kuultu säännöllisesti erityisesti yritetty parantaa ja yhdenmukaistaa päittäiseen opiskeluun liittyviä kuulemis- ja osallistumiskäytäntöjä</a:t>
            </a:r>
          </a:p>
          <a:p>
            <a:pPr lvl="0"/>
            <a:r>
              <a:rPr lang="fi-FI" sz="1800" dirty="0">
                <a:latin typeface="Calibri" panose="020F0502020204030204" pitchFamily="34" charset="0"/>
                <a:cs typeface="Calibri" panose="020F0502020204030204" pitchFamily="34" charset="0"/>
              </a:rPr>
              <a:t>Pilotoitu avoimia opintojen aloittamisen-malleja ja niiden tukimuotoja. </a:t>
            </a:r>
          </a:p>
        </p:txBody>
      </p:sp>
      <p:pic>
        <p:nvPicPr>
          <p:cNvPr id="4" name="Kuva 3">
            <a:extLst>
              <a:ext uri="{FF2B5EF4-FFF2-40B4-BE49-F238E27FC236}">
                <a16:creationId xmlns:a16="http://schemas.microsoft.com/office/drawing/2014/main" id="{ED340CCF-4ECE-4177-BB4A-E6A65A3F4D16}"/>
              </a:ext>
            </a:extLst>
          </p:cNvPr>
          <p:cNvPicPr>
            <a:picLocks noChangeAspect="1"/>
          </p:cNvPicPr>
          <p:nvPr/>
        </p:nvPicPr>
        <p:blipFill>
          <a:blip r:embed="rId2"/>
          <a:stretch>
            <a:fillRect/>
          </a:stretch>
        </p:blipFill>
        <p:spPr>
          <a:xfrm>
            <a:off x="913774" y="388621"/>
            <a:ext cx="4133306" cy="1356360"/>
          </a:xfrm>
          <a:prstGeom prst="rect">
            <a:avLst/>
          </a:prstGeom>
        </p:spPr>
      </p:pic>
    </p:spTree>
    <p:extLst>
      <p:ext uri="{BB962C8B-B14F-4D97-AF65-F5344CB8AC3E}">
        <p14:creationId xmlns:p14="http://schemas.microsoft.com/office/powerpoint/2010/main" val="116862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C72F95-E0E8-4F07-8C11-715D53ABF6C0}"/>
              </a:ext>
            </a:extLst>
          </p:cNvPr>
          <p:cNvSpPr>
            <a:spLocks noGrp="1"/>
          </p:cNvSpPr>
          <p:nvPr>
            <p:ph type="title"/>
          </p:nvPr>
        </p:nvSpPr>
        <p:spPr/>
        <p:txBody>
          <a:bodyPr/>
          <a:lstStyle/>
          <a:p>
            <a:r>
              <a:rPr lang="fi-FI" dirty="0" err="1"/>
              <a:t>Ammattishown</a:t>
            </a:r>
            <a:r>
              <a:rPr lang="fi-FI" dirty="0"/>
              <a:t> esiintyjät 72</a:t>
            </a:r>
          </a:p>
        </p:txBody>
      </p:sp>
      <p:pic>
        <p:nvPicPr>
          <p:cNvPr id="6" name="Sisällön paikkamerkki 5">
            <a:extLst>
              <a:ext uri="{FF2B5EF4-FFF2-40B4-BE49-F238E27FC236}">
                <a16:creationId xmlns:a16="http://schemas.microsoft.com/office/drawing/2014/main" id="{67ED6529-877C-460F-A3DE-1B90B666DF97}"/>
              </a:ext>
            </a:extLst>
          </p:cNvPr>
          <p:cNvPicPr>
            <a:picLocks noGrp="1" noChangeAspect="1"/>
          </p:cNvPicPr>
          <p:nvPr>
            <p:ph sz="quarter" idx="13"/>
          </p:nvPr>
        </p:nvPicPr>
        <p:blipFill>
          <a:blip r:embed="rId2"/>
          <a:stretch>
            <a:fillRect/>
          </a:stretch>
        </p:blipFill>
        <p:spPr>
          <a:xfrm>
            <a:off x="3810000" y="2907506"/>
            <a:ext cx="4572000" cy="2343150"/>
          </a:xfrm>
          <a:prstGeom prst="rect">
            <a:avLst/>
          </a:prstGeom>
        </p:spPr>
      </p:pic>
    </p:spTree>
    <p:extLst>
      <p:ext uri="{BB962C8B-B14F-4D97-AF65-F5344CB8AC3E}">
        <p14:creationId xmlns:p14="http://schemas.microsoft.com/office/powerpoint/2010/main" val="3481403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B590FAAF-A113-4D90-AC14-65612961FDDE}"/>
              </a:ext>
            </a:extLst>
          </p:cNvPr>
          <p:cNvSpPr/>
          <p:nvPr/>
        </p:nvSpPr>
        <p:spPr>
          <a:xfrm>
            <a:off x="93306" y="-910650"/>
            <a:ext cx="12098694" cy="8679299"/>
          </a:xfrm>
          <a:prstGeom prst="rect">
            <a:avLst/>
          </a:prstGeom>
        </p:spPr>
        <p:txBody>
          <a:bodyPr wrap="square">
            <a:spAutoFit/>
          </a:bodyPr>
          <a:lstStyle/>
          <a:p>
            <a:pPr lvl="0"/>
            <a:endParaRPr lang="fi-FI" dirty="0">
              <a:latin typeface="Calibri" panose="020F0502020204030204" pitchFamily="34" charset="0"/>
              <a:cs typeface="Calibri" panose="020F0502020204030204" pitchFamily="34" charset="0"/>
            </a:endParaRPr>
          </a:p>
          <a:p>
            <a:pPr lvl="0"/>
            <a:endParaRPr lang="fi-FI" dirty="0">
              <a:latin typeface="Calibri" panose="020F0502020204030204" pitchFamily="34" charset="0"/>
              <a:cs typeface="Calibri" panose="020F0502020204030204" pitchFamily="34" charset="0"/>
            </a:endParaRPr>
          </a:p>
          <a:p>
            <a:pPr lvl="0"/>
            <a:endParaRPr lang="fi-FI" dirty="0">
              <a:latin typeface="Calibri" panose="020F0502020204030204" pitchFamily="34" charset="0"/>
              <a:cs typeface="Calibri" panose="020F0502020204030204" pitchFamily="34" charset="0"/>
            </a:endParaRPr>
          </a:p>
          <a:p>
            <a:pPr lvl="0"/>
            <a:endParaRPr lang="fi-FI" dirty="0">
              <a:latin typeface="Calibri" panose="020F0502020204030204" pitchFamily="34" charset="0"/>
              <a:cs typeface="Calibri" panose="020F0502020204030204" pitchFamily="34" charset="0"/>
            </a:endParaRPr>
          </a:p>
          <a:p>
            <a:pPr lvl="0"/>
            <a:endParaRPr lang="fi-FI" dirty="0">
              <a:latin typeface="Calibri" panose="020F0502020204030204" pitchFamily="34" charset="0"/>
              <a:cs typeface="Calibri" panose="020F0502020204030204" pitchFamily="34" charset="0"/>
            </a:endParaRPr>
          </a:p>
          <a:p>
            <a:r>
              <a:rPr lang="fi-FI" dirty="0">
                <a:latin typeface="Calibri" panose="020F0502020204030204" pitchFamily="34" charset="0"/>
                <a:cs typeface="Calibri" panose="020F0502020204030204" pitchFamily="34" charset="0"/>
              </a:rPr>
              <a:t>Kehitettiin ja otettiin käyttöön </a:t>
            </a:r>
            <a:r>
              <a:rPr lang="fi-FI" dirty="0"/>
              <a:t>Cool-oppiminen, yhteisöllisyys, vastuunotto ja osallistaminen</a:t>
            </a:r>
          </a:p>
          <a:p>
            <a:r>
              <a:rPr lang="fi-FI" dirty="0"/>
              <a:t>Cool-mallissa korostuu yhdessä oppiminen ja opiskelijan itseohjautuvuus sekä vastuu omasta oppimisestaan. Ohjattua ja tavoitteellista opiskelua voidaan toteuttaa joustavasti mm. erilaisten projektien ja tapahtumien kautta, digitaalisissa oppimisympäristöissä sekä työpaikoilla.  Jokainen toimija, niin opiskelija, opettajat kuin koko muu henkilöstökin ovat tärkeä osa toimivaa oppimisympäristöä. Opiskelijoiden oma aktiivisuus, vuorovaikutustaidot sekä laaja-alaisen osaamisen taidot ovat keskeisiä. </a:t>
            </a:r>
          </a:p>
          <a:p>
            <a:r>
              <a:rPr lang="fi-FI" dirty="0"/>
              <a:t>Avoin oppimisympäristö, </a:t>
            </a:r>
            <a:r>
              <a:rPr lang="fi-FI" dirty="0" err="1"/>
              <a:t>StudyO</a:t>
            </a:r>
            <a:endParaRPr lang="fi-FI" dirty="0"/>
          </a:p>
          <a:p>
            <a:r>
              <a:rPr lang="fi-FI" dirty="0"/>
              <a:t>Kaikille avoin pedagoginen oppimisympäristö, tarjolla ohjausta, tukea, neuvontaa ja juttuseuraa. </a:t>
            </a:r>
            <a:r>
              <a:rPr lang="fi-FI" dirty="0" err="1"/>
              <a:t>Studyossa</a:t>
            </a:r>
            <a:r>
              <a:rPr lang="fi-FI" dirty="0"/>
              <a:t> paikalla ovat opot ja erityisopettajat. </a:t>
            </a:r>
            <a:r>
              <a:rPr lang="fi-FI" dirty="0" err="1"/>
              <a:t>StudyO</a:t>
            </a:r>
            <a:r>
              <a:rPr lang="fi-FI" dirty="0"/>
              <a:t> mahdollistaa sujuvammat yksilölliset opintopolut ja erilaisten opiskelijoiden tarpeita voidaan huomioida paremmin.</a:t>
            </a:r>
          </a:p>
          <a:p>
            <a:r>
              <a:rPr lang="fi-FI" dirty="0"/>
              <a:t> Ammattia kohti-viikkojen kesto oli 2.5 viikkoa, 8.-21.8.2019. Tavoitteena oli, että opiskelijat tutustuivat opiskeluympäristöönsä ja opiskelijaryhmäänsä. Keskeistä viikkojen aikana oli ryhmäytyminen, opiskelijoiden osallistumisen ja yhteisöllisyyden tukeminen. Viikkojen aikana opettajat perehdyttivät opiskelijat tutkinnon perusteisiin, oppilaitoksen erilaisiin oppimisympäristöihin. Opiskelijat osallistuvat tasotesteihin, matematiikka, </a:t>
            </a:r>
            <a:r>
              <a:rPr lang="fi-FI" dirty="0" err="1"/>
              <a:t>lukitesti</a:t>
            </a:r>
            <a:r>
              <a:rPr lang="fi-FI" dirty="0"/>
              <a:t> ja kielet. Opiskelijoita informoitiin opiskelijakunta- ja tutortoiminnasta, opiskelijahuollosta sekä </a:t>
            </a:r>
            <a:r>
              <a:rPr lang="fi-FI" dirty="0" err="1"/>
              <a:t>Careerian</a:t>
            </a:r>
            <a:r>
              <a:rPr lang="fi-FI" dirty="0"/>
              <a:t> kansainvälisyydestä. Samalla alkoivat opiskelijoiden HOKS-keskustelut ja yksilöllisten opintopolkujen suunnittelu.</a:t>
            </a:r>
          </a:p>
          <a:p>
            <a:r>
              <a:rPr lang="fi-FI" dirty="0"/>
              <a:t>Coolina Campukselle, viihtyisyys, hyvät tavat ja muiden huomioiminen</a:t>
            </a:r>
          </a:p>
          <a:p>
            <a:r>
              <a:rPr lang="fi-FI" dirty="0"/>
              <a:t>Oppilaitoksella toteutettu yhteisöllisyyteen ja vastuullisuusteen liittyvä projekti, oppimisympäristön viihtyvyys ja siisteys-teemalla, jonka tavoitteena on opiskelijoiden hyvinvoinnin ja yhteisöllisyyden lisääminen. Coolina Campukselle toteutettiin syksyllä 2018, teema jatkuu lukuvuoden 2019 aikana uudessa oppilaitoksessa </a:t>
            </a:r>
            <a:r>
              <a:rPr lang="fi-FI" dirty="0" err="1"/>
              <a:t>Careeriassa</a:t>
            </a:r>
            <a:r>
              <a:rPr lang="fi-FI" dirty="0"/>
              <a:t>.</a:t>
            </a:r>
          </a:p>
          <a:p>
            <a:r>
              <a:rPr lang="fi-FI" dirty="0"/>
              <a:t>Osallistavia tapahtumia</a:t>
            </a:r>
          </a:p>
          <a:p>
            <a:r>
              <a:rPr lang="fi-FI" dirty="0"/>
              <a:t>Ystävänpäivä 14.2.2019. Tavoitteena oli yhdessä tekeminen, toisen huomioiminen, hyvät tavat ja positiivisen ilmapiirin vahvistaminen.</a:t>
            </a:r>
          </a:p>
          <a:p>
            <a:r>
              <a:rPr lang="fi-FI" dirty="0"/>
              <a:t>Hyvinvointi- ja päihdetyönviikot, </a:t>
            </a:r>
            <a:r>
              <a:rPr lang="fi-FI" dirty="0" err="1"/>
              <a:t>Careerian</a:t>
            </a:r>
            <a:r>
              <a:rPr lang="fi-FI" dirty="0"/>
              <a:t> eri alojen opiskelijoiden toteuttama Punk-musikaali </a:t>
            </a:r>
          </a:p>
          <a:p>
            <a:endParaRPr lang="fi-FI" dirty="0"/>
          </a:p>
          <a:p>
            <a:r>
              <a:rPr lang="fi-FI" dirty="0">
                <a:latin typeface="Calibri" panose="020F0502020204030204" pitchFamily="34" charset="0"/>
                <a:cs typeface="Calibri" panose="020F0502020204030204" pitchFamily="34" charset="0"/>
              </a:rPr>
              <a:t> </a:t>
            </a:r>
          </a:p>
        </p:txBody>
      </p:sp>
      <p:pic>
        <p:nvPicPr>
          <p:cNvPr id="3" name="Kuva 2">
            <a:extLst>
              <a:ext uri="{FF2B5EF4-FFF2-40B4-BE49-F238E27FC236}">
                <a16:creationId xmlns:a16="http://schemas.microsoft.com/office/drawing/2014/main" id="{DE6164C7-7F26-4EB9-B78A-3B1D895981BD}"/>
              </a:ext>
            </a:extLst>
          </p:cNvPr>
          <p:cNvPicPr>
            <a:picLocks noChangeAspect="1"/>
          </p:cNvPicPr>
          <p:nvPr/>
        </p:nvPicPr>
        <p:blipFill>
          <a:blip r:embed="rId2"/>
          <a:stretch>
            <a:fillRect/>
          </a:stretch>
        </p:blipFill>
        <p:spPr>
          <a:xfrm>
            <a:off x="9028340" y="370011"/>
            <a:ext cx="2952750" cy="704850"/>
          </a:xfrm>
          <a:prstGeom prst="rect">
            <a:avLst/>
          </a:prstGeom>
        </p:spPr>
      </p:pic>
    </p:spTree>
    <p:extLst>
      <p:ext uri="{BB962C8B-B14F-4D97-AF65-F5344CB8AC3E}">
        <p14:creationId xmlns:p14="http://schemas.microsoft.com/office/powerpoint/2010/main" val="88180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DAE5A5-5E1C-495D-8491-2B576919926E}"/>
              </a:ext>
            </a:extLst>
          </p:cNvPr>
          <p:cNvSpPr>
            <a:spLocks noGrp="1"/>
          </p:cNvSpPr>
          <p:nvPr>
            <p:ph type="title"/>
          </p:nvPr>
        </p:nvSpPr>
        <p:spPr>
          <a:xfrm>
            <a:off x="4624754" y="618517"/>
            <a:ext cx="1471246" cy="1596177"/>
          </a:xfrm>
        </p:spPr>
        <p:txBody>
          <a:bodyPr/>
          <a:lstStyle/>
          <a:p>
            <a:r>
              <a:rPr lang="fi-FI" dirty="0"/>
              <a:t>.</a:t>
            </a:r>
          </a:p>
        </p:txBody>
      </p:sp>
      <p:pic>
        <p:nvPicPr>
          <p:cNvPr id="4" name="Kuva 3">
            <a:extLst>
              <a:ext uri="{FF2B5EF4-FFF2-40B4-BE49-F238E27FC236}">
                <a16:creationId xmlns:a16="http://schemas.microsoft.com/office/drawing/2014/main" id="{D6AF8317-3156-4771-8A8C-DFA20E29AA14}"/>
              </a:ext>
            </a:extLst>
          </p:cNvPr>
          <p:cNvPicPr>
            <a:picLocks noChangeAspect="1"/>
          </p:cNvPicPr>
          <p:nvPr/>
        </p:nvPicPr>
        <p:blipFill>
          <a:blip r:embed="rId2"/>
          <a:stretch>
            <a:fillRect/>
          </a:stretch>
        </p:blipFill>
        <p:spPr>
          <a:xfrm>
            <a:off x="4227739" y="618517"/>
            <a:ext cx="3181350" cy="1447800"/>
          </a:xfrm>
          <a:prstGeom prst="rect">
            <a:avLst/>
          </a:prstGeom>
        </p:spPr>
      </p:pic>
      <p:sp>
        <p:nvSpPr>
          <p:cNvPr id="3" name="Suorakulmio 2">
            <a:extLst>
              <a:ext uri="{FF2B5EF4-FFF2-40B4-BE49-F238E27FC236}">
                <a16:creationId xmlns:a16="http://schemas.microsoft.com/office/drawing/2014/main" id="{388B7BAB-2533-4F71-BDDF-2ABB8AA885AE}"/>
              </a:ext>
            </a:extLst>
          </p:cNvPr>
          <p:cNvSpPr/>
          <p:nvPr/>
        </p:nvSpPr>
        <p:spPr>
          <a:xfrm>
            <a:off x="751562" y="2066317"/>
            <a:ext cx="10897644" cy="3970318"/>
          </a:xfrm>
          <a:prstGeom prst="rect">
            <a:avLst/>
          </a:prstGeom>
        </p:spPr>
        <p:txBody>
          <a:bodyPr wrap="square">
            <a:spAutoFit/>
          </a:bodyPr>
          <a:lstStyle/>
          <a:p>
            <a:r>
              <a:rPr lang="fi-FI" dirty="0"/>
              <a:t>Analysoidaan Peräpohjolan Opiston oppilaskunnan toiminta ja toimintamalleja uudistetaan siten, että opiskelijoiden osallisuus lisääntyy -&gt; VAPARITOIMINTA ( kaksi opiskelijaa vastuussa), Opiskelijatoimikunnan tavoitteellinen toiminta</a:t>
            </a:r>
          </a:p>
          <a:p>
            <a:r>
              <a:rPr lang="fi-FI" dirty="0"/>
              <a:t> Tulossa koko kampuksen väelle juhlatanssiaiset 4.12., jossa juhlatarjoilu ja paritanssit </a:t>
            </a:r>
          </a:p>
          <a:p>
            <a:r>
              <a:rPr lang="fi-FI" dirty="0"/>
              <a:t>  (tanssiaisiin voi tulla myös avecit), organisointi koko kampuksen väkeä </a:t>
            </a:r>
            <a:r>
              <a:rPr lang="fi-FI" dirty="0" err="1"/>
              <a:t>osallistaen</a:t>
            </a:r>
            <a:endParaRPr lang="fi-FI" dirty="0"/>
          </a:p>
          <a:p>
            <a:r>
              <a:rPr lang="fi-FI" dirty="0"/>
              <a:t>Hyödynnetään yhteisöllisyyden rakentamisessa yhteislaulupedagogiikkaa -&gt; Yhteislaulutilaisuuksien kehittäminen-&gt; koko Kampuksen väellä mahdollisuus osallistua -&gt; ammatillisen koulutuksen- sekä aikuisten perusopetuksen opiskelijat vuorollaan vastuussa -&gt; suomen kulttuuri ja monikulttuurisuus</a:t>
            </a:r>
          </a:p>
          <a:p>
            <a:r>
              <a:rPr lang="fi-FI" dirty="0" err="1"/>
              <a:t>Osallistetaan</a:t>
            </a:r>
            <a:r>
              <a:rPr lang="fi-FI" dirty="0"/>
              <a:t> ammatillisen koulutuksen opiskelijoita jatkuvan haun suunnitteluun, toteutukseen sekä kehittämiseen -&gt; Kirjoitetaan hakuprosessi auki -&gt; opiskelijatoimikunta tuki ry:n kanssa yhteistyö </a:t>
            </a:r>
          </a:p>
          <a:p>
            <a:r>
              <a:rPr lang="fi-FI" dirty="0"/>
              <a:t>Jäsennetään nykyiset ryhmäytymisen toimintatavat sekä luodaan yhteinen ryhmäytymiseen toimintamalli, joka tukee yksilöllisten oppimispolkujen rakentamista -&gt; </a:t>
            </a:r>
            <a:r>
              <a:rPr lang="fi-FI" dirty="0" err="1"/>
              <a:t>Työssäoppijan</a:t>
            </a:r>
            <a:r>
              <a:rPr lang="fi-FI" dirty="0"/>
              <a:t> näyttö 5.9. ”Opiston </a:t>
            </a:r>
            <a:r>
              <a:rPr lang="fi-FI" dirty="0" err="1"/>
              <a:t>Ölymppialaiset</a:t>
            </a:r>
            <a:r>
              <a:rPr lang="fi-FI" dirty="0"/>
              <a:t>” (koko väelle)-&gt;</a:t>
            </a:r>
            <a:r>
              <a:rPr lang="fi-FI" dirty="0" err="1"/>
              <a:t>Työssäoppija</a:t>
            </a:r>
            <a:r>
              <a:rPr lang="fi-FI" dirty="0"/>
              <a:t> aloittaa esimerkin omaisesti, josta Vaparin ja Tutor porukka ottaa kopin ja jatkaa koko kampuksen </a:t>
            </a:r>
            <a:r>
              <a:rPr lang="fi-FI" dirty="0" err="1"/>
              <a:t>ryhmäyttämistä</a:t>
            </a:r>
            <a:r>
              <a:rPr lang="fi-FI" dirty="0"/>
              <a:t> </a:t>
            </a:r>
            <a:r>
              <a:rPr lang="fi-FI" dirty="0" err="1"/>
              <a:t>työssäoppijan</a:t>
            </a:r>
            <a:r>
              <a:rPr lang="fi-FI" dirty="0"/>
              <a:t> aloittaman mallin mukaisesti.</a:t>
            </a:r>
          </a:p>
        </p:txBody>
      </p:sp>
    </p:spTree>
    <p:extLst>
      <p:ext uri="{BB962C8B-B14F-4D97-AF65-F5344CB8AC3E}">
        <p14:creationId xmlns:p14="http://schemas.microsoft.com/office/powerpoint/2010/main" val="281589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B1B874-971B-4172-9D81-53E8947D6851}"/>
              </a:ext>
            </a:extLst>
          </p:cNvPr>
          <p:cNvSpPr>
            <a:spLocks noGrp="1"/>
          </p:cNvSpPr>
          <p:nvPr>
            <p:ph type="title"/>
          </p:nvPr>
        </p:nvSpPr>
        <p:spPr/>
        <p:txBody>
          <a:bodyPr/>
          <a:lstStyle/>
          <a:p>
            <a:r>
              <a:rPr lang="fi-FI" b="1" dirty="0"/>
              <a:t>.</a:t>
            </a:r>
          </a:p>
        </p:txBody>
      </p:sp>
      <p:sp>
        <p:nvSpPr>
          <p:cNvPr id="3" name="Suorakulmio 2">
            <a:extLst>
              <a:ext uri="{FF2B5EF4-FFF2-40B4-BE49-F238E27FC236}">
                <a16:creationId xmlns:a16="http://schemas.microsoft.com/office/drawing/2014/main" id="{1966C138-B7D5-4E4D-BD84-B1CB450C219E}"/>
              </a:ext>
            </a:extLst>
          </p:cNvPr>
          <p:cNvSpPr/>
          <p:nvPr/>
        </p:nvSpPr>
        <p:spPr>
          <a:xfrm>
            <a:off x="1208314" y="2342542"/>
            <a:ext cx="9650186" cy="3077766"/>
          </a:xfrm>
          <a:prstGeom prst="rect">
            <a:avLst/>
          </a:prstGeom>
        </p:spPr>
        <p:txBody>
          <a:bodyPr wrap="square">
            <a:spAutoFit/>
          </a:bodyPr>
          <a:lstStyle/>
          <a:p>
            <a:pPr>
              <a:spcAft>
                <a:spcPts val="0"/>
              </a:spcAft>
            </a:pPr>
            <a:r>
              <a:rPr lang="fi-FI" sz="1600" b="1" dirty="0">
                <a:solidFill>
                  <a:srgbClr val="000000"/>
                </a:solidFill>
                <a:latin typeface="Arial" panose="020B0604020202020204" pitchFamily="34" charset="0"/>
                <a:ea typeface="Calibri" panose="020F0502020204030204" pitchFamily="34" charset="0"/>
              </a:rPr>
              <a:t>Teemakuukaudet</a:t>
            </a:r>
          </a:p>
          <a:p>
            <a:r>
              <a:rPr lang="fi-FI" dirty="0"/>
              <a:t>Koulutuskeskus Brahessa opiskelulukuvuosi etenee opiskelijahyvinvoinnin osalta teemakuukausittain. Hyvinvoinnin </a:t>
            </a:r>
            <a:r>
              <a:rPr lang="fi-FI" dirty="0" err="1"/>
              <a:t>vuosikellossa</a:t>
            </a:r>
            <a:r>
              <a:rPr lang="fi-FI" dirty="0"/>
              <a:t> on yhteistyöllä laaditut teemakuukaudet, jotka jäsentävät ja yhtenäistävät toimintaamme. Teemakuukaudet pitävät sisällään hyvinvointia lisääviä toimintatapoja. Teemakuukaudet huomioidaan opetuksessa, ryhmänohjauksessa sekä erilaisin tapahtumin ja tempauksin. Teemojen avulla pyritään opintojen sujuvaan etenemiseen ja opintoihin sitoutumiseen. Teemakuukaudet ovat osa yhteisöllistä opiskeluhuoltoa ja niitä toteuttaa koko henkilökunta, opiskeluhuoltoryhmä tukee ja koordinoi toimintaa. </a:t>
            </a:r>
          </a:p>
          <a:p>
            <a:pPr>
              <a:spcAft>
                <a:spcPts val="0"/>
              </a:spcAft>
            </a:pPr>
            <a:endParaRPr lang="fi-FI" sz="1600" dirty="0">
              <a:latin typeface="Calibri" panose="020F0502020204030204" pitchFamily="34" charset="0"/>
              <a:ea typeface="Calibri" panose="020F0502020204030204" pitchFamily="34" charset="0"/>
            </a:endParaRPr>
          </a:p>
          <a:p>
            <a:pPr>
              <a:spcAft>
                <a:spcPts val="0"/>
              </a:spcAft>
            </a:pPr>
            <a:r>
              <a:rPr lang="fi-FI" dirty="0">
                <a:solidFill>
                  <a:srgbClr val="000000"/>
                </a:solidFill>
                <a:latin typeface="Calibri" panose="020F0502020204030204" pitchFamily="34" charset="0"/>
                <a:ea typeface="Calibri" panose="020F0502020204030204" pitchFamily="34" charset="0"/>
              </a:rPr>
              <a:t> </a:t>
            </a:r>
            <a:endParaRPr lang="fi-FI" sz="1600" dirty="0">
              <a:latin typeface="Calibri" panose="020F0502020204030204" pitchFamily="34" charset="0"/>
              <a:ea typeface="Calibri" panose="020F0502020204030204" pitchFamily="34" charset="0"/>
            </a:endParaRPr>
          </a:p>
          <a:p>
            <a:pPr>
              <a:spcAft>
                <a:spcPts val="0"/>
              </a:spcAft>
            </a:pPr>
            <a:r>
              <a:rPr lang="fi-FI" dirty="0">
                <a:solidFill>
                  <a:srgbClr val="000000"/>
                </a:solidFill>
                <a:latin typeface="Calibri" panose="020F0502020204030204" pitchFamily="34" charset="0"/>
                <a:ea typeface="Calibri" panose="020F0502020204030204" pitchFamily="34" charset="0"/>
              </a:rPr>
              <a:t> </a:t>
            </a:r>
            <a:endParaRPr lang="fi-FI" sz="1600" dirty="0">
              <a:effectLst/>
              <a:latin typeface="Calibri" panose="020F0502020204030204" pitchFamily="34" charset="0"/>
              <a:ea typeface="Calibri" panose="020F0502020204030204" pitchFamily="34" charset="0"/>
            </a:endParaRPr>
          </a:p>
        </p:txBody>
      </p:sp>
      <p:pic>
        <p:nvPicPr>
          <p:cNvPr id="5" name="Kuva 4">
            <a:extLst>
              <a:ext uri="{FF2B5EF4-FFF2-40B4-BE49-F238E27FC236}">
                <a16:creationId xmlns:a16="http://schemas.microsoft.com/office/drawing/2014/main" id="{FCE5C116-735C-4737-8DD3-425ACDB07AEF}"/>
              </a:ext>
            </a:extLst>
          </p:cNvPr>
          <p:cNvPicPr>
            <a:picLocks noChangeAspect="1"/>
          </p:cNvPicPr>
          <p:nvPr/>
        </p:nvPicPr>
        <p:blipFill>
          <a:blip r:embed="rId2"/>
          <a:stretch>
            <a:fillRect/>
          </a:stretch>
        </p:blipFill>
        <p:spPr>
          <a:xfrm>
            <a:off x="922098" y="894767"/>
            <a:ext cx="2381250" cy="1085850"/>
          </a:xfrm>
          <a:prstGeom prst="rect">
            <a:avLst/>
          </a:prstGeom>
        </p:spPr>
      </p:pic>
    </p:spTree>
    <p:extLst>
      <p:ext uri="{BB962C8B-B14F-4D97-AF65-F5344CB8AC3E}">
        <p14:creationId xmlns:p14="http://schemas.microsoft.com/office/powerpoint/2010/main" val="15461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A54DBD-2361-43D0-8CA6-640D2F688F79}"/>
              </a:ext>
            </a:extLst>
          </p:cNvPr>
          <p:cNvPicPr>
            <a:picLocks noChangeAspect="1"/>
          </p:cNvPicPr>
          <p:nvPr/>
        </p:nvPicPr>
        <p:blipFill>
          <a:blip r:embed="rId2"/>
          <a:stretch>
            <a:fillRect/>
          </a:stretch>
        </p:blipFill>
        <p:spPr>
          <a:xfrm>
            <a:off x="0" y="143235"/>
            <a:ext cx="11642271" cy="6502493"/>
          </a:xfrm>
          <a:prstGeom prst="rect">
            <a:avLst/>
          </a:prstGeom>
        </p:spPr>
      </p:pic>
    </p:spTree>
    <p:extLst>
      <p:ext uri="{BB962C8B-B14F-4D97-AF65-F5344CB8AC3E}">
        <p14:creationId xmlns:p14="http://schemas.microsoft.com/office/powerpoint/2010/main" val="24168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896CA-7EDD-4FE4-91AB-062F0BB9C048}"/>
              </a:ext>
            </a:extLst>
          </p:cNvPr>
          <p:cNvSpPr>
            <a:spLocks noGrp="1"/>
          </p:cNvSpPr>
          <p:nvPr>
            <p:ph type="title"/>
          </p:nvPr>
        </p:nvSpPr>
        <p:spPr/>
        <p:txBody>
          <a:bodyPr>
            <a:normAutofit/>
          </a:bodyPr>
          <a:lstStyle/>
          <a:p>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3" name="Suorakulmio 2">
            <a:extLst>
              <a:ext uri="{FF2B5EF4-FFF2-40B4-BE49-F238E27FC236}">
                <a16:creationId xmlns:a16="http://schemas.microsoft.com/office/drawing/2014/main" id="{01CAEB6D-6AD3-413C-9C3E-C2A3511854E2}"/>
              </a:ext>
            </a:extLst>
          </p:cNvPr>
          <p:cNvSpPr/>
          <p:nvPr/>
        </p:nvSpPr>
        <p:spPr>
          <a:xfrm>
            <a:off x="864296" y="1540701"/>
            <a:ext cx="10565704" cy="1173463"/>
          </a:xfrm>
          <a:prstGeom prst="rect">
            <a:avLst/>
          </a:prstGeom>
        </p:spPr>
        <p:txBody>
          <a:bodyPr wrap="square">
            <a:spAutoFit/>
          </a:bodyPr>
          <a:lstStyle/>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Kuva 3">
            <a:extLst>
              <a:ext uri="{FF2B5EF4-FFF2-40B4-BE49-F238E27FC236}">
                <a16:creationId xmlns:a16="http://schemas.microsoft.com/office/drawing/2014/main" id="{385C1008-AE58-449D-9BEB-6B8280697C68}"/>
              </a:ext>
            </a:extLst>
          </p:cNvPr>
          <p:cNvPicPr>
            <a:picLocks noChangeAspect="1"/>
          </p:cNvPicPr>
          <p:nvPr/>
        </p:nvPicPr>
        <p:blipFill>
          <a:blip r:embed="rId2"/>
          <a:stretch>
            <a:fillRect/>
          </a:stretch>
        </p:blipFill>
        <p:spPr>
          <a:xfrm>
            <a:off x="0" y="1"/>
            <a:ext cx="12012460" cy="1052186"/>
          </a:xfrm>
          <a:prstGeom prst="rect">
            <a:avLst/>
          </a:prstGeom>
        </p:spPr>
      </p:pic>
      <p:sp>
        <p:nvSpPr>
          <p:cNvPr id="5" name="Suorakulmio 4">
            <a:extLst>
              <a:ext uri="{FF2B5EF4-FFF2-40B4-BE49-F238E27FC236}">
                <a16:creationId xmlns:a16="http://schemas.microsoft.com/office/drawing/2014/main" id="{0A4F18A3-AEE0-4616-AD2B-91539C8BDFFE}"/>
              </a:ext>
            </a:extLst>
          </p:cNvPr>
          <p:cNvSpPr/>
          <p:nvPr/>
        </p:nvSpPr>
        <p:spPr>
          <a:xfrm>
            <a:off x="359229" y="947057"/>
            <a:ext cx="12257315" cy="5632311"/>
          </a:xfrm>
          <a:prstGeom prst="rect">
            <a:avLst/>
          </a:prstGeom>
        </p:spPr>
        <p:txBody>
          <a:bodyPr wrap="square">
            <a:spAutoFit/>
          </a:bodyPr>
          <a:lstStyle/>
          <a:p>
            <a:pPr marL="342900" indent="-342900">
              <a:buAutoNum type="arabicPeriod"/>
            </a:pPr>
            <a:r>
              <a:rPr lang="fi-FI" b="1" dirty="0">
                <a:solidFill>
                  <a:srgbClr val="221E1F"/>
                </a:solidFill>
                <a:latin typeface="Calibri" panose="020F0502020204030204" pitchFamily="34" charset="0"/>
                <a:cs typeface="Calibri" panose="020F0502020204030204" pitchFamily="34" charset="0"/>
              </a:rPr>
              <a:t>Opiskelijoiden vaikutusmahdollisuuksien lisääminen</a:t>
            </a:r>
          </a:p>
          <a:p>
            <a:r>
              <a:rPr lang="fi-FI" dirty="0">
                <a:solidFill>
                  <a:srgbClr val="221E1F"/>
                </a:solidFill>
                <a:latin typeface="Calibri" panose="020F0502020204030204" pitchFamily="34" charset="0"/>
                <a:cs typeface="Calibri" panose="020F0502020204030204" pitchFamily="34" charset="0"/>
              </a:rPr>
              <a:t>Pilotoidaan malleja</a:t>
            </a:r>
          </a:p>
          <a:p>
            <a:r>
              <a:rPr lang="fi-FI" b="1" dirty="0">
                <a:solidFill>
                  <a:srgbClr val="221E1F"/>
                </a:solidFill>
                <a:latin typeface="Calibri" panose="020F0502020204030204" pitchFamily="34" charset="0"/>
                <a:cs typeface="Calibri" panose="020F0502020204030204" pitchFamily="34" charset="0"/>
              </a:rPr>
              <a:t>Tulos: Kuvataan eri toimijoiden kehittämiä malleja</a:t>
            </a:r>
          </a:p>
          <a:p>
            <a:r>
              <a:rPr lang="fi-FI" b="1" dirty="0">
                <a:solidFill>
                  <a:srgbClr val="221E1F"/>
                </a:solidFill>
                <a:latin typeface="Calibri" panose="020F0502020204030204" pitchFamily="34" charset="0"/>
                <a:cs typeface="Calibri" panose="020F0502020204030204" pitchFamily="34" charset="0"/>
              </a:rPr>
              <a:t>2. Oppilaitosten yhteisöllisen ja osallistavan työn konkretisointi</a:t>
            </a:r>
            <a:endParaRPr lang="fi-FI" dirty="0">
              <a:solidFill>
                <a:srgbClr val="221E1F"/>
              </a:solidFill>
              <a:latin typeface="Calibri" panose="020F0502020204030204" pitchFamily="34" charset="0"/>
              <a:cs typeface="Calibri" panose="020F0502020204030204" pitchFamily="34" charset="0"/>
            </a:endParaRPr>
          </a:p>
          <a:p>
            <a:r>
              <a:rPr lang="fi-FI" dirty="0">
                <a:solidFill>
                  <a:srgbClr val="221E1F"/>
                </a:solidFill>
                <a:latin typeface="Calibri" panose="020F0502020204030204" pitchFamily="34" charset="0"/>
                <a:cs typeface="Calibri" panose="020F0502020204030204" pitchFamily="34" charset="0"/>
              </a:rPr>
              <a:t>Tavoitteellisen ja osallistavan sekä yhteisöllisen kehittämisprosessin toteuttaminen sekä toimijoiden ohjaus,</a:t>
            </a:r>
          </a:p>
          <a:p>
            <a:r>
              <a:rPr lang="fi-FI" dirty="0">
                <a:solidFill>
                  <a:srgbClr val="221E1F"/>
                </a:solidFill>
                <a:latin typeface="Calibri" panose="020F0502020204030204" pitchFamily="34" charset="0"/>
                <a:cs typeface="Calibri" panose="020F0502020204030204" pitchFamily="34" charset="0"/>
              </a:rPr>
              <a:t>konsultointi ja koulutus. Toiminnan pilotointi, dokumentointi ja kiteytys yhteisöllisen työn oppaaksi. </a:t>
            </a:r>
          </a:p>
          <a:p>
            <a:r>
              <a:rPr lang="fi-FI" dirty="0">
                <a:solidFill>
                  <a:srgbClr val="221E1F"/>
                </a:solidFill>
                <a:latin typeface="Calibri" panose="020F0502020204030204" pitchFamily="34" charset="0"/>
                <a:cs typeface="Calibri" panose="020F0502020204030204" pitchFamily="34" charset="0"/>
              </a:rPr>
              <a:t>• Tekemisen torit yhdessä alueen verkostojen kanssa </a:t>
            </a:r>
          </a:p>
          <a:p>
            <a:r>
              <a:rPr lang="fi-FI" dirty="0">
                <a:solidFill>
                  <a:srgbClr val="221E1F"/>
                </a:solidFill>
                <a:latin typeface="Calibri" panose="020F0502020204030204" pitchFamily="34" charset="0"/>
                <a:cs typeface="Calibri" panose="020F0502020204030204" pitchFamily="34" charset="0"/>
              </a:rPr>
              <a:t>• Oppilaitoskohtaiset tapahtumat</a:t>
            </a:r>
          </a:p>
          <a:p>
            <a:r>
              <a:rPr lang="fi-FI" dirty="0">
                <a:solidFill>
                  <a:srgbClr val="221E1F"/>
                </a:solidFill>
                <a:latin typeface="Calibri" panose="020F0502020204030204" pitchFamily="34" charset="0"/>
                <a:cs typeface="Calibri" panose="020F0502020204030204" pitchFamily="34" charset="0"/>
              </a:rPr>
              <a:t>• Aloitelaatikot</a:t>
            </a:r>
          </a:p>
          <a:p>
            <a:r>
              <a:rPr lang="fi-FI" dirty="0">
                <a:solidFill>
                  <a:srgbClr val="221E1F"/>
                </a:solidFill>
                <a:latin typeface="Calibri" panose="020F0502020204030204" pitchFamily="34" charset="0"/>
                <a:cs typeface="Calibri" panose="020F0502020204030204" pitchFamily="34" charset="0"/>
              </a:rPr>
              <a:t>• Musiikin hyödyntäminen yhteisöllisyyden edistämisessä</a:t>
            </a:r>
          </a:p>
          <a:p>
            <a:r>
              <a:rPr lang="fi-FI" dirty="0">
                <a:solidFill>
                  <a:srgbClr val="221E1F"/>
                </a:solidFill>
                <a:latin typeface="Calibri" panose="020F0502020204030204" pitchFamily="34" charset="0"/>
                <a:cs typeface="Calibri" panose="020F0502020204030204" pitchFamily="34" charset="0"/>
              </a:rPr>
              <a:t>• Opiskelijoiden suorittama markkinointi</a:t>
            </a:r>
          </a:p>
          <a:p>
            <a:r>
              <a:rPr lang="fi-FI" dirty="0">
                <a:solidFill>
                  <a:srgbClr val="221E1F"/>
                </a:solidFill>
                <a:latin typeface="Calibri" panose="020F0502020204030204" pitchFamily="34" charset="0"/>
                <a:cs typeface="Calibri" panose="020F0502020204030204" pitchFamily="34" charset="0"/>
              </a:rPr>
              <a:t>• Alumnitoiminnan kehittäminen</a:t>
            </a:r>
          </a:p>
          <a:p>
            <a:r>
              <a:rPr lang="fi-FI" dirty="0">
                <a:solidFill>
                  <a:srgbClr val="221E1F"/>
                </a:solidFill>
                <a:latin typeface="Calibri" panose="020F0502020204030204" pitchFamily="34" charset="0"/>
                <a:cs typeface="Calibri" panose="020F0502020204030204" pitchFamily="34" charset="0"/>
              </a:rPr>
              <a:t>• Demokratiakasvatus</a:t>
            </a:r>
          </a:p>
          <a:p>
            <a:r>
              <a:rPr lang="fi-FI" dirty="0">
                <a:solidFill>
                  <a:srgbClr val="221E1F"/>
                </a:solidFill>
                <a:latin typeface="Calibri" panose="020F0502020204030204" pitchFamily="34" charset="0"/>
                <a:cs typeface="Calibri" panose="020F0502020204030204" pitchFamily="34" charset="0"/>
              </a:rPr>
              <a:t>• Kehitetään opiskelijoiden orientointipäiviä ja virkistyspäiviä</a:t>
            </a:r>
          </a:p>
          <a:p>
            <a:r>
              <a:rPr lang="fi-FI" dirty="0">
                <a:solidFill>
                  <a:srgbClr val="221E1F"/>
                </a:solidFill>
                <a:latin typeface="Calibri" panose="020F0502020204030204" pitchFamily="34" charset="0"/>
                <a:cs typeface="Calibri" panose="020F0502020204030204" pitchFamily="34" charset="0"/>
              </a:rPr>
              <a:t>• Järjestetään vapaa-ajan toimintaa</a:t>
            </a:r>
          </a:p>
          <a:p>
            <a:r>
              <a:rPr lang="fi-FI" dirty="0">
                <a:solidFill>
                  <a:srgbClr val="221E1F"/>
                </a:solidFill>
                <a:latin typeface="Calibri" panose="020F0502020204030204" pitchFamily="34" charset="0"/>
                <a:cs typeface="Calibri" panose="020F0502020204030204" pitchFamily="34" charset="0"/>
              </a:rPr>
              <a:t>• Koulutusta</a:t>
            </a:r>
          </a:p>
          <a:p>
            <a:r>
              <a:rPr lang="fi-FI" dirty="0">
                <a:solidFill>
                  <a:srgbClr val="221E1F"/>
                </a:solidFill>
                <a:latin typeface="Calibri" panose="020F0502020204030204" pitchFamily="34" charset="0"/>
                <a:cs typeface="Calibri" panose="020F0502020204030204" pitchFamily="34" charset="0"/>
              </a:rPr>
              <a:t>. Opiskelijoiden vaikutusmahdollisuuksien lisääminen ja kuvaaminen</a:t>
            </a:r>
          </a:p>
          <a:p>
            <a:r>
              <a:rPr lang="fi-FI" dirty="0">
                <a:solidFill>
                  <a:srgbClr val="221E1F"/>
                </a:solidFill>
                <a:latin typeface="Calibri" panose="020F0502020204030204" pitchFamily="34" charset="0"/>
                <a:cs typeface="Calibri" panose="020F0502020204030204" pitchFamily="34" charset="0"/>
              </a:rPr>
              <a:t>• Pidetään verkoston yhteisiä kokoontumisia, joissa jaetaan käytäntöjä</a:t>
            </a:r>
          </a:p>
          <a:p>
            <a:r>
              <a:rPr lang="fi-FI" b="1" dirty="0">
                <a:solidFill>
                  <a:srgbClr val="221E1F"/>
                </a:solidFill>
                <a:latin typeface="Calibri" panose="020F0502020204030204" pitchFamily="34" charset="0"/>
                <a:cs typeface="Calibri" panose="020F0502020204030204" pitchFamily="34" charset="0"/>
              </a:rPr>
              <a:t>Tulos: </a:t>
            </a:r>
            <a:r>
              <a:rPr lang="fi-FI" dirty="0">
                <a:solidFill>
                  <a:srgbClr val="221E1F"/>
                </a:solidFill>
                <a:latin typeface="Calibri" panose="020F0502020204030204" pitchFamily="34" charset="0"/>
                <a:cs typeface="Calibri" panose="020F0502020204030204" pitchFamily="34" charset="0"/>
              </a:rPr>
              <a:t>Yhteisöllisen, osallistavan ja demokraattisen työn toimintamalleja </a:t>
            </a:r>
          </a:p>
          <a:p>
            <a:r>
              <a:rPr lang="fi-FI" dirty="0">
                <a:solidFill>
                  <a:srgbClr val="221E1F"/>
                </a:solidFill>
                <a:latin typeface="Calibri" panose="020F0502020204030204" pitchFamily="34" charset="0"/>
                <a:cs typeface="Calibri" panose="020F0502020204030204" pitchFamily="34" charset="0"/>
              </a:rPr>
              <a:t>Yhteisöllisen ja osallistavan työn opas</a:t>
            </a:r>
          </a:p>
        </p:txBody>
      </p:sp>
    </p:spTree>
    <p:extLst>
      <p:ext uri="{BB962C8B-B14F-4D97-AF65-F5344CB8AC3E}">
        <p14:creationId xmlns:p14="http://schemas.microsoft.com/office/powerpoint/2010/main" val="398523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44960D-02B0-44EA-A861-9D7E37F1EF38}"/>
              </a:ext>
            </a:extLst>
          </p:cNvPr>
          <p:cNvSpPr>
            <a:spLocks noGrp="1"/>
          </p:cNvSpPr>
          <p:nvPr>
            <p:ph type="ctrTitle"/>
          </p:nvPr>
        </p:nvSpPr>
        <p:spPr>
          <a:xfrm>
            <a:off x="1524000" y="1122363"/>
            <a:ext cx="9144000" cy="1107490"/>
          </a:xfrm>
        </p:spPr>
        <p:txBody>
          <a:bodyPr>
            <a:normAutofit/>
          </a:bodyPr>
          <a:lstStyle/>
          <a:p>
            <a:r>
              <a:rPr lang="fi-FI" sz="4400" b="1" dirty="0"/>
              <a:t>.</a:t>
            </a:r>
          </a:p>
        </p:txBody>
      </p:sp>
      <p:sp>
        <p:nvSpPr>
          <p:cNvPr id="3" name="Alaotsikko 2">
            <a:extLst>
              <a:ext uri="{FF2B5EF4-FFF2-40B4-BE49-F238E27FC236}">
                <a16:creationId xmlns:a16="http://schemas.microsoft.com/office/drawing/2014/main" id="{21F48329-D740-4AD7-83BE-76470D08A722}"/>
              </a:ext>
            </a:extLst>
          </p:cNvPr>
          <p:cNvSpPr>
            <a:spLocks noGrp="1"/>
          </p:cNvSpPr>
          <p:nvPr>
            <p:ph type="subTitle" idx="1"/>
          </p:nvPr>
        </p:nvSpPr>
        <p:spPr>
          <a:xfrm>
            <a:off x="1069848" y="2495100"/>
            <a:ext cx="7891272" cy="1628776"/>
          </a:xfrm>
        </p:spPr>
        <p:txBody>
          <a:bodyPr/>
          <a:lstStyle/>
          <a:p>
            <a:endParaRPr lang="fi-FI" dirty="0"/>
          </a:p>
        </p:txBody>
      </p:sp>
      <p:pic>
        <p:nvPicPr>
          <p:cNvPr id="5" name="Kuva 4">
            <a:extLst>
              <a:ext uri="{FF2B5EF4-FFF2-40B4-BE49-F238E27FC236}">
                <a16:creationId xmlns:a16="http://schemas.microsoft.com/office/drawing/2014/main" id="{BB0AAFF8-FBE4-4923-A71D-F7F58D7359B6}"/>
              </a:ext>
            </a:extLst>
          </p:cNvPr>
          <p:cNvPicPr>
            <a:picLocks noChangeAspect="1"/>
          </p:cNvPicPr>
          <p:nvPr/>
        </p:nvPicPr>
        <p:blipFill>
          <a:blip r:embed="rId2"/>
          <a:stretch>
            <a:fillRect/>
          </a:stretch>
        </p:blipFill>
        <p:spPr>
          <a:xfrm>
            <a:off x="1576959" y="866324"/>
            <a:ext cx="3438525" cy="1628775"/>
          </a:xfrm>
          <a:prstGeom prst="rect">
            <a:avLst/>
          </a:prstGeom>
        </p:spPr>
      </p:pic>
      <p:pic>
        <p:nvPicPr>
          <p:cNvPr id="4" name="Kuva 3">
            <a:extLst>
              <a:ext uri="{FF2B5EF4-FFF2-40B4-BE49-F238E27FC236}">
                <a16:creationId xmlns:a16="http://schemas.microsoft.com/office/drawing/2014/main" id="{DA512946-73BB-4E73-841A-B6232DAFFF9B}"/>
              </a:ext>
            </a:extLst>
          </p:cNvPr>
          <p:cNvPicPr>
            <a:picLocks noChangeAspect="1"/>
          </p:cNvPicPr>
          <p:nvPr/>
        </p:nvPicPr>
        <p:blipFill>
          <a:blip r:embed="rId3"/>
          <a:stretch>
            <a:fillRect/>
          </a:stretch>
        </p:blipFill>
        <p:spPr>
          <a:xfrm>
            <a:off x="0" y="74646"/>
            <a:ext cx="12192000" cy="6652036"/>
          </a:xfrm>
          <a:prstGeom prst="rect">
            <a:avLst/>
          </a:prstGeom>
        </p:spPr>
      </p:pic>
    </p:spTree>
    <p:extLst>
      <p:ext uri="{BB962C8B-B14F-4D97-AF65-F5344CB8AC3E}">
        <p14:creationId xmlns:p14="http://schemas.microsoft.com/office/powerpoint/2010/main" val="104433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F34C63-8E3A-492A-9150-7BBF985B50B3}"/>
              </a:ext>
            </a:extLst>
          </p:cNvPr>
          <p:cNvSpPr>
            <a:spLocks noGrp="1"/>
          </p:cNvSpPr>
          <p:nvPr>
            <p:ph type="title"/>
          </p:nvPr>
        </p:nvSpPr>
        <p:spPr>
          <a:xfrm>
            <a:off x="831850" y="494715"/>
            <a:ext cx="10515600" cy="792830"/>
          </a:xfrm>
        </p:spPr>
        <p:txBody>
          <a:bodyPr>
            <a:normAutofit/>
          </a:bodyPr>
          <a:lstStyle/>
          <a:p>
            <a:endParaRPr lang="fi-FI" sz="4400" b="1" dirty="0"/>
          </a:p>
        </p:txBody>
      </p:sp>
      <p:sp>
        <p:nvSpPr>
          <p:cNvPr id="3" name="Tekstin paikkamerkki 2">
            <a:extLst>
              <a:ext uri="{FF2B5EF4-FFF2-40B4-BE49-F238E27FC236}">
                <a16:creationId xmlns:a16="http://schemas.microsoft.com/office/drawing/2014/main" id="{A099D79C-B572-4FEB-9593-A51CC83AB7E6}"/>
              </a:ext>
            </a:extLst>
          </p:cNvPr>
          <p:cNvSpPr>
            <a:spLocks noGrp="1"/>
          </p:cNvSpPr>
          <p:nvPr>
            <p:ph type="body" idx="1"/>
          </p:nvPr>
        </p:nvSpPr>
        <p:spPr>
          <a:xfrm>
            <a:off x="375557" y="1553227"/>
            <a:ext cx="10971893" cy="5166118"/>
          </a:xfrm>
        </p:spPr>
        <p:txBody>
          <a:bodyPr>
            <a:normAutofit/>
          </a:bodyPr>
          <a:lstStyle/>
          <a:p>
            <a:r>
              <a:rPr lang="fi-FI" sz="1800" b="1" dirty="0"/>
              <a:t>Opiskelijoiden hyvinvoinnin </a:t>
            </a:r>
            <a:r>
              <a:rPr lang="fi-FI" sz="1800" dirty="0"/>
              <a:t>vuosikellon kehittämistä viety eteenpäin eri työryhmissä sekä koordinoitu jo lukkoon lyötyjenhyvinvoinnin teemojen toteutus eri opetuspisteissä:</a:t>
            </a:r>
          </a:p>
          <a:p>
            <a:r>
              <a:rPr lang="fi-FI" sz="1800" dirty="0"/>
              <a:t>-Sedu </a:t>
            </a:r>
            <a:r>
              <a:rPr lang="fi-FI" sz="1800" dirty="0" err="1"/>
              <a:t>Survival</a:t>
            </a:r>
            <a:r>
              <a:rPr lang="fi-FI" sz="1800" dirty="0"/>
              <a:t>, Liikenneturvallisuusviikko, </a:t>
            </a:r>
            <a:r>
              <a:rPr lang="fi-FI" sz="1800" dirty="0" err="1"/>
              <a:t>Hyvinvointivirtaa</a:t>
            </a:r>
            <a:r>
              <a:rPr lang="fi-FI" sz="1800" dirty="0"/>
              <a:t> –viikko, Kansainvälisyys kuuluu kaikille</a:t>
            </a:r>
          </a:p>
          <a:p>
            <a:r>
              <a:rPr lang="fi-FI" sz="1800" b="1" dirty="0"/>
              <a:t>Opiskelijoiden osallisuuden </a:t>
            </a:r>
            <a:r>
              <a:rPr lang="fi-FI" sz="1800" dirty="0"/>
              <a:t>kehittämisessä oltu mukana opiskelijakuntatoiminnan eteenpäin viemisessä ja opiskelijoiden osallistumisessa eri työryhmiin, maakunnallisten toimintamallien kehittämiseen sekä erilaisiin haastatteluihin, joissa </a:t>
            </a:r>
            <a:r>
              <a:rPr lang="fi-FI" sz="1800" u="sng" dirty="0"/>
              <a:t>opiskelijoiden ääntä saatu kuuluviin.</a:t>
            </a:r>
          </a:p>
          <a:p>
            <a:r>
              <a:rPr lang="fi-FI" sz="1800" b="1" dirty="0" err="1"/>
              <a:t>Vauhdittamo</a:t>
            </a:r>
            <a:r>
              <a:rPr lang="fi-FI" sz="1800" b="1" dirty="0"/>
              <a:t>-toiminnan</a:t>
            </a:r>
            <a:r>
              <a:rPr lang="fi-FI" sz="1800" dirty="0"/>
              <a:t> kehittämisessä tietoa keräävällä kyselyllä, toimijoiden kehittämispäivä ja uuden </a:t>
            </a:r>
            <a:r>
              <a:rPr lang="fi-FI" sz="1800" dirty="0" err="1"/>
              <a:t>Vauhdittamon</a:t>
            </a:r>
            <a:r>
              <a:rPr lang="fi-FI" sz="1800" dirty="0"/>
              <a:t> aloituksessa</a:t>
            </a:r>
          </a:p>
          <a:p>
            <a:endParaRPr lang="fi-FI" sz="1800" dirty="0"/>
          </a:p>
          <a:p>
            <a:r>
              <a:rPr lang="fi-FI" dirty="0"/>
              <a:t> </a:t>
            </a:r>
          </a:p>
          <a:p>
            <a:r>
              <a:rPr lang="fi-FI" sz="1400" dirty="0" err="1"/>
              <a:t>Vauhdittamo</a:t>
            </a:r>
            <a:r>
              <a:rPr lang="fi-FI" sz="1400" dirty="0"/>
              <a:t>-toiminnasta:</a:t>
            </a:r>
          </a:p>
          <a:p>
            <a:r>
              <a:rPr lang="fi-FI" sz="1200" dirty="0"/>
              <a:t> </a:t>
            </a:r>
          </a:p>
          <a:p>
            <a:r>
              <a:rPr lang="fi-FI" u="sng" dirty="0">
                <a:hlinkClick r:id="rId2"/>
              </a:rPr>
              <a:t>https://www.youtube.com/watch?v=DOHDpOo8W64</a:t>
            </a:r>
            <a:endParaRPr lang="fi-FI" dirty="0"/>
          </a:p>
          <a:p>
            <a:endParaRPr lang="fi-FI" sz="1800" dirty="0"/>
          </a:p>
          <a:p>
            <a:endParaRPr lang="fi-FI" dirty="0"/>
          </a:p>
        </p:txBody>
      </p:sp>
      <p:pic>
        <p:nvPicPr>
          <p:cNvPr id="4" name="Kuva 3">
            <a:extLst>
              <a:ext uri="{FF2B5EF4-FFF2-40B4-BE49-F238E27FC236}">
                <a16:creationId xmlns:a16="http://schemas.microsoft.com/office/drawing/2014/main" id="{061F6F36-AAC4-4567-B4BD-2BB3956835A2}"/>
              </a:ext>
            </a:extLst>
          </p:cNvPr>
          <p:cNvPicPr>
            <a:picLocks noChangeAspect="1"/>
          </p:cNvPicPr>
          <p:nvPr/>
        </p:nvPicPr>
        <p:blipFill>
          <a:blip r:embed="rId3"/>
          <a:stretch>
            <a:fillRect/>
          </a:stretch>
        </p:blipFill>
        <p:spPr>
          <a:xfrm>
            <a:off x="7947932" y="138655"/>
            <a:ext cx="3676650" cy="1504950"/>
          </a:xfrm>
          <a:prstGeom prst="rect">
            <a:avLst/>
          </a:prstGeom>
        </p:spPr>
      </p:pic>
    </p:spTree>
    <p:extLst>
      <p:ext uri="{BB962C8B-B14F-4D97-AF65-F5344CB8AC3E}">
        <p14:creationId xmlns:p14="http://schemas.microsoft.com/office/powerpoint/2010/main" val="109022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490B57-0ECB-4DD1-934E-2B74AA725CBD}"/>
              </a:ext>
            </a:extLst>
          </p:cNvPr>
          <p:cNvSpPr>
            <a:spLocks noGrp="1"/>
          </p:cNvSpPr>
          <p:nvPr>
            <p:ph type="ctrTitle"/>
          </p:nvPr>
        </p:nvSpPr>
        <p:spPr>
          <a:xfrm>
            <a:off x="1524000" y="1124530"/>
            <a:ext cx="9144000" cy="942265"/>
          </a:xfrm>
        </p:spPr>
        <p:txBody>
          <a:bodyPr>
            <a:normAutofit/>
          </a:bodyPr>
          <a:lstStyle/>
          <a:p>
            <a:r>
              <a:rPr lang="fi-FI" sz="3200" dirty="0"/>
              <a:t>Parvessa opiskelijankin parempi</a:t>
            </a:r>
          </a:p>
        </p:txBody>
      </p:sp>
      <p:sp>
        <p:nvSpPr>
          <p:cNvPr id="3" name="Alaotsikko 2">
            <a:extLst>
              <a:ext uri="{FF2B5EF4-FFF2-40B4-BE49-F238E27FC236}">
                <a16:creationId xmlns:a16="http://schemas.microsoft.com/office/drawing/2014/main" id="{B4E71FE5-EB6A-4DEE-81CB-F20C5C7F80A0}"/>
              </a:ext>
            </a:extLst>
          </p:cNvPr>
          <p:cNvSpPr>
            <a:spLocks noGrp="1"/>
          </p:cNvSpPr>
          <p:nvPr>
            <p:ph type="subTitle" idx="1"/>
          </p:nvPr>
        </p:nvSpPr>
        <p:spPr>
          <a:xfrm>
            <a:off x="2220686" y="3602038"/>
            <a:ext cx="5306785" cy="1655762"/>
          </a:xfrm>
        </p:spPr>
        <p:txBody>
          <a:bodyPr/>
          <a:lstStyle/>
          <a:p>
            <a:endParaRPr lang="fi-FI" dirty="0"/>
          </a:p>
        </p:txBody>
      </p:sp>
      <p:pic>
        <p:nvPicPr>
          <p:cNvPr id="4" name="Kuva 3">
            <a:extLst>
              <a:ext uri="{FF2B5EF4-FFF2-40B4-BE49-F238E27FC236}">
                <a16:creationId xmlns:a16="http://schemas.microsoft.com/office/drawing/2014/main" id="{40247BB4-35F7-487C-9068-564338940688}"/>
              </a:ext>
            </a:extLst>
          </p:cNvPr>
          <p:cNvPicPr>
            <a:picLocks noChangeAspect="1"/>
          </p:cNvPicPr>
          <p:nvPr/>
        </p:nvPicPr>
        <p:blipFill>
          <a:blip r:embed="rId2"/>
          <a:stretch>
            <a:fillRect/>
          </a:stretch>
        </p:blipFill>
        <p:spPr>
          <a:xfrm>
            <a:off x="2041072" y="2166443"/>
            <a:ext cx="7315200" cy="4072432"/>
          </a:xfrm>
          <a:prstGeom prst="rect">
            <a:avLst/>
          </a:prstGeom>
        </p:spPr>
      </p:pic>
    </p:spTree>
    <p:extLst>
      <p:ext uri="{BB962C8B-B14F-4D97-AF65-F5344CB8AC3E}">
        <p14:creationId xmlns:p14="http://schemas.microsoft.com/office/powerpoint/2010/main" val="3737749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729C4-4D15-40E9-8DF3-439AABED3D26}"/>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62B2B32D-2F29-49CF-A5C2-1D36EA65950D}"/>
              </a:ext>
            </a:extLst>
          </p:cNvPr>
          <p:cNvPicPr>
            <a:picLocks noGrp="1" noChangeAspect="1"/>
          </p:cNvPicPr>
          <p:nvPr>
            <p:ph idx="1"/>
          </p:nvPr>
        </p:nvPicPr>
        <p:blipFill>
          <a:blip r:embed="rId2"/>
          <a:stretch>
            <a:fillRect/>
          </a:stretch>
        </p:blipFill>
        <p:spPr>
          <a:xfrm>
            <a:off x="-93435" y="0"/>
            <a:ext cx="12218630" cy="6858000"/>
          </a:xfrm>
          <a:prstGeom prst="rect">
            <a:avLst/>
          </a:prstGeom>
        </p:spPr>
      </p:pic>
    </p:spTree>
    <p:extLst>
      <p:ext uri="{BB962C8B-B14F-4D97-AF65-F5344CB8AC3E}">
        <p14:creationId xmlns:p14="http://schemas.microsoft.com/office/powerpoint/2010/main" val="2024104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8C571CFD-B1AA-4501-ABAD-9D828B284A7A}"/>
              </a:ext>
            </a:extLst>
          </p:cNvPr>
          <p:cNvPicPr>
            <a:picLocks noChangeAspect="1"/>
          </p:cNvPicPr>
          <p:nvPr/>
        </p:nvPicPr>
        <p:blipFill>
          <a:blip r:embed="rId2"/>
          <a:stretch>
            <a:fillRect/>
          </a:stretch>
        </p:blipFill>
        <p:spPr>
          <a:xfrm>
            <a:off x="291193" y="0"/>
            <a:ext cx="11609613" cy="6858000"/>
          </a:xfrm>
          <a:prstGeom prst="rect">
            <a:avLst/>
          </a:prstGeom>
        </p:spPr>
      </p:pic>
    </p:spTree>
    <p:extLst>
      <p:ext uri="{BB962C8B-B14F-4D97-AF65-F5344CB8AC3E}">
        <p14:creationId xmlns:p14="http://schemas.microsoft.com/office/powerpoint/2010/main" val="88262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7D3A0FF6-7E12-4821-9DF2-0334B3C35E02}"/>
              </a:ext>
            </a:extLst>
          </p:cNvPr>
          <p:cNvPicPr>
            <a:picLocks noChangeAspect="1"/>
          </p:cNvPicPr>
          <p:nvPr/>
        </p:nvPicPr>
        <p:blipFill>
          <a:blip r:embed="rId2"/>
          <a:stretch>
            <a:fillRect/>
          </a:stretch>
        </p:blipFill>
        <p:spPr>
          <a:xfrm>
            <a:off x="0" y="0"/>
            <a:ext cx="12191999" cy="1415442"/>
          </a:xfrm>
          <a:prstGeom prst="rect">
            <a:avLst/>
          </a:prstGeom>
        </p:spPr>
      </p:pic>
      <p:sp>
        <p:nvSpPr>
          <p:cNvPr id="2" name="Otsikko 1">
            <a:extLst>
              <a:ext uri="{FF2B5EF4-FFF2-40B4-BE49-F238E27FC236}">
                <a16:creationId xmlns:a16="http://schemas.microsoft.com/office/drawing/2014/main" id="{E0A98FD1-1F6E-4F32-93D0-B420B6F96528}"/>
              </a:ext>
            </a:extLst>
          </p:cNvPr>
          <p:cNvSpPr>
            <a:spLocks noGrp="1"/>
          </p:cNvSpPr>
          <p:nvPr>
            <p:ph type="title"/>
          </p:nvPr>
        </p:nvSpPr>
        <p:spPr>
          <a:xfrm>
            <a:off x="926926" y="100209"/>
            <a:ext cx="10346499" cy="1218637"/>
          </a:xfrm>
        </p:spPr>
        <p:txBody>
          <a:bodyPr/>
          <a:lstStyle/>
          <a:p>
            <a:endParaRPr lang="fi-FI" dirty="0"/>
          </a:p>
        </p:txBody>
      </p:sp>
      <p:sp>
        <p:nvSpPr>
          <p:cNvPr id="3" name="Suorakulmio 2">
            <a:extLst>
              <a:ext uri="{FF2B5EF4-FFF2-40B4-BE49-F238E27FC236}">
                <a16:creationId xmlns:a16="http://schemas.microsoft.com/office/drawing/2014/main" id="{38AAB84B-BBC1-4014-B4F0-E10CA5F1A455}"/>
              </a:ext>
            </a:extLst>
          </p:cNvPr>
          <p:cNvSpPr/>
          <p:nvPr/>
        </p:nvSpPr>
        <p:spPr>
          <a:xfrm>
            <a:off x="838201" y="1565753"/>
            <a:ext cx="10848584" cy="4247317"/>
          </a:xfrm>
          <a:prstGeom prst="rect">
            <a:avLst/>
          </a:prstGeom>
        </p:spPr>
        <p:txBody>
          <a:bodyPr wrap="square">
            <a:spAutoFit/>
          </a:bodyPr>
          <a:lstStyle/>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ammattiopisto, anne.etelaaho@kpedu.fi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Kemi-</a:t>
            </a:r>
            <a:r>
              <a:rPr lang="fi-FI" dirty="0" err="1">
                <a:latin typeface="Calibri" panose="020F0502020204030204" pitchFamily="34" charset="0"/>
                <a:ea typeface="Calibri" panose="020F0502020204030204" pitchFamily="34" charset="0"/>
                <a:cs typeface="Times New Roman" panose="02020603050405020304" pitchFamily="18" charset="0"/>
              </a:rPr>
              <a:t>Tornionlaakson</a:t>
            </a:r>
            <a:r>
              <a:rPr lang="fi-FI" dirty="0">
                <a:latin typeface="Calibri" panose="020F0502020204030204" pitchFamily="34" charset="0"/>
                <a:ea typeface="Calibri" panose="020F0502020204030204" pitchFamily="34" charset="0"/>
                <a:cs typeface="Times New Roman" panose="02020603050405020304" pitchFamily="18" charset="0"/>
              </a:rPr>
              <a:t> koulutuskuntayhtymä Lappia, </a:t>
            </a:r>
            <a:r>
              <a:rPr lang="fi-FI"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satu-maria.salmi@lappia.fi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Peräpohjolan opisto, Tornio, </a:t>
            </a:r>
            <a:r>
              <a:rPr lang="fi-FI" u="sng" dirty="0">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ari.muotka@ppopisto.fi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a:t>
            </a:r>
            <a:r>
              <a:rPr lang="fi-FI" dirty="0" err="1">
                <a:latin typeface="Calibri" panose="020F0502020204030204" pitchFamily="34" charset="0"/>
                <a:ea typeface="Calibri" panose="020F0502020204030204" pitchFamily="34" charset="0"/>
                <a:cs typeface="Times New Roman" panose="02020603050405020304" pitchFamily="18" charset="0"/>
              </a:rPr>
              <a:t>Rovala</a:t>
            </a:r>
            <a:r>
              <a:rPr lang="fi-FI" dirty="0">
                <a:latin typeface="Calibri" panose="020F0502020204030204" pitchFamily="34" charset="0"/>
                <a:ea typeface="Calibri" panose="020F0502020204030204" pitchFamily="34" charset="0"/>
                <a:cs typeface="Times New Roman" panose="02020603050405020304" pitchFamily="18" charset="0"/>
              </a:rPr>
              <a:t>-opisto, Rovaniemi, </a:t>
            </a:r>
            <a:r>
              <a:rPr lang="fi-FI" dirty="0">
                <a:latin typeface="Calibri" panose="020F0502020204030204" pitchFamily="34" charset="0"/>
                <a:ea typeface="Calibri" panose="020F0502020204030204" pitchFamily="34" charset="0"/>
                <a:cs typeface="Times New Roman" panose="02020603050405020304" pitchFamily="18" charset="0"/>
                <a:hlinkClick r:id="rId5"/>
              </a:rPr>
              <a:t>pekka.pasala@rovala.fi</a:t>
            </a:r>
            <a:endParaRPr lang="fi-FI"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Koulutuskeskus Brahe, Raahe, Ruukki, </a:t>
            </a:r>
            <a:r>
              <a:rPr lang="fi-FI" u="sng"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milka.grekula@eduraahe.fi</a:t>
            </a:r>
            <a:r>
              <a:rPr lang="fi-FI" u="sng" dirty="0">
                <a:latin typeface="Calibri" panose="020F0502020204030204" pitchFamily="34" charset="0"/>
                <a:ea typeface="Calibri" panose="020F0502020204030204" pitchFamily="34" charset="0"/>
                <a:cs typeface="Times New Roman" panose="02020603050405020304" pitchFamily="18" charset="0"/>
              </a:rPr>
              <a:t>, paivi.antioja@eduraahe.fi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Kaustisen evankelinen opisto, Kaustinen, </a:t>
            </a:r>
            <a:r>
              <a:rPr lang="fi-FI" u="sng" dirty="0" err="1">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henna.harju@edu.kaustisen</a:t>
            </a:r>
            <a:r>
              <a:rPr lang="fi-FI" dirty="0">
                <a:latin typeface="Calibri" panose="020F0502020204030204" pitchFamily="34" charset="0"/>
                <a:ea typeface="Calibri" panose="020F0502020204030204" pitchFamily="34" charset="0"/>
                <a:cs typeface="Times New Roman" panose="02020603050405020304" pitchFamily="18" charset="0"/>
              </a:rPr>
              <a:t> opisto.</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Keski-Pohjanmaan konservatorio, Kokkola, </a:t>
            </a:r>
            <a:r>
              <a:rPr lang="fi-FI" u="sng" dirty="0">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juhani.koivisto@kpkonsa.fi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a:t>
            </a:r>
            <a:r>
              <a:rPr lang="fi-FI" dirty="0" err="1">
                <a:latin typeface="Calibri" panose="020F0502020204030204" pitchFamily="34" charset="0"/>
                <a:ea typeface="Calibri" panose="020F0502020204030204" pitchFamily="34" charset="0"/>
                <a:cs typeface="Times New Roman" panose="02020603050405020304" pitchFamily="18" charset="0"/>
              </a:rPr>
              <a:t>Sataedu</a:t>
            </a:r>
            <a:r>
              <a:rPr lang="fi-FI" dirty="0">
                <a:latin typeface="Calibri" panose="020F0502020204030204" pitchFamily="34" charset="0"/>
                <a:ea typeface="Calibri" panose="020F0502020204030204" pitchFamily="34" charset="0"/>
                <a:cs typeface="Times New Roman" panose="02020603050405020304" pitchFamily="18" charset="0"/>
              </a:rPr>
              <a:t>, Kokemäki, </a:t>
            </a:r>
            <a:r>
              <a:rPr lang="fi-FI" u="sng" dirty="0">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suvi.hyyrykoski@sataedu.fi</a:t>
            </a:r>
            <a:endParaRPr lang="fi-FI" u="sng" dirty="0">
              <a:latin typeface="Calibri" panose="020F0502020204030204" pitchFamily="34" charset="0"/>
              <a:ea typeface="Calibri" panose="020F0502020204030204" pitchFamily="34" charset="0"/>
            </a:endParaRPr>
          </a:p>
          <a:p>
            <a:pPr marL="285750" indent="-285750">
              <a:spcAft>
                <a:spcPts val="0"/>
              </a:spcAft>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Porvoo Point College, Porvoo, </a:t>
            </a:r>
            <a:r>
              <a:rPr lang="fi-FI" u="sng" dirty="0">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seija.ruotsalainen@pointcollege.fi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 Pohjois-Karjalan koulutusyhtymä, Joensuu, </a:t>
            </a:r>
            <a:r>
              <a:rPr lang="fi-FI" u="sng" dirty="0">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janne.lilja@riveria.fi</a:t>
            </a:r>
            <a:r>
              <a:rPr lang="fi-FI" dirty="0">
                <a:latin typeface="Calibri" panose="020F0502020204030204" pitchFamily="34" charset="0"/>
                <a:ea typeface="Calibri" panose="020F0502020204030204" pitchFamily="34" charset="0"/>
                <a:cs typeface="Times New Roman" panose="02020603050405020304" pitchFamily="18" charset="0"/>
              </a:rPr>
              <a:t> </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Seinäjoen koulutusyhtymä </a:t>
            </a:r>
            <a:r>
              <a:rPr lang="fi-FI" u="sng" dirty="0">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tiina.parantainen@sedu.fi</a:t>
            </a:r>
            <a:endParaRPr lang="fi-FI" dirty="0">
              <a:latin typeface="Calibri" panose="020F0502020204030204" pitchFamily="34" charset="0"/>
              <a:ea typeface="Calibri" panose="020F0502020204030204" pitchFamily="34" charset="0"/>
            </a:endParaRPr>
          </a:p>
          <a:p>
            <a:pPr>
              <a:spcAft>
                <a:spcPts val="0"/>
              </a:spcAft>
            </a:pPr>
            <a:r>
              <a:rPr lang="fi-FI" dirty="0">
                <a:latin typeface="Calibri" panose="020F0502020204030204" pitchFamily="34" charset="0"/>
                <a:ea typeface="Calibri" panose="020F0502020204030204" pitchFamily="34" charset="0"/>
                <a:cs typeface="Times New Roman" panose="02020603050405020304" pitchFamily="18" charset="0"/>
              </a:rPr>
              <a:t> Opas:  jukka.vehvilainen@dialoog.fi</a:t>
            </a:r>
          </a:p>
          <a:p>
            <a:pPr>
              <a:spcAft>
                <a:spcPts val="0"/>
              </a:spcAft>
            </a:pPr>
            <a:endParaRPr lang="fi-FI" dirty="0">
              <a:solidFill>
                <a:schemeClr val="tx1">
                  <a:lumMod val="65000"/>
                  <a:lumOff val="35000"/>
                </a:schemeClr>
              </a:solidFill>
              <a:latin typeface="Calibri" panose="020F0502020204030204" pitchFamily="34" charset="0"/>
              <a:ea typeface="Calibri" panose="020F0502020204030204" pitchFamily="34" charset="0"/>
              <a:hlinkClick r:id="rId13">
                <a:extLst>
                  <a:ext uri="{A12FA001-AC4F-418D-AE19-62706E023703}">
                    <ahyp:hlinkClr xmlns:ahyp="http://schemas.microsoft.com/office/drawing/2018/hyperlinkcolor" val="tx"/>
                  </a:ext>
                </a:extLst>
              </a:hlinkClick>
            </a:endParaRPr>
          </a:p>
          <a:p>
            <a:pPr>
              <a:spcAft>
                <a:spcPts val="0"/>
              </a:spcAft>
            </a:pPr>
            <a:r>
              <a:rPr lang="fi-FI" dirty="0">
                <a:solidFill>
                  <a:schemeClr val="tx1">
                    <a:lumMod val="65000"/>
                    <a:lumOff val="35000"/>
                  </a:schemeClr>
                </a:solidFill>
                <a:latin typeface="Calibri" panose="020F0502020204030204" pitchFamily="34" charset="0"/>
                <a:ea typeface="Calibri" panose="020F0502020204030204" pitchFamily="34" charset="0"/>
                <a:hlinkClick r:id="rId13">
                  <a:extLst>
                    <a:ext uri="{A12FA001-AC4F-418D-AE19-62706E023703}">
                      <ahyp:hlinkClr xmlns:ahyp="http://schemas.microsoft.com/office/drawing/2018/hyperlinkcolor" val="tx"/>
                    </a:ext>
                  </a:extLst>
                </a:hlinkClick>
              </a:rPr>
              <a:t>http://www.kpedu.fi/kampanjat/parvessa-parempi-2</a:t>
            </a:r>
            <a:r>
              <a:rPr lang="fi-FI" dirty="0">
                <a:solidFill>
                  <a:schemeClr val="tx1">
                    <a:lumMod val="65000"/>
                    <a:lumOff val="35000"/>
                  </a:schemeClr>
                </a:solidFill>
                <a:latin typeface="Calibri" panose="020F0502020204030204" pitchFamily="34" charset="0"/>
                <a:ea typeface="Calibri" panose="020F0502020204030204" pitchFamily="34" charset="0"/>
              </a:rPr>
              <a:t>  Tuotekortit ja opas</a:t>
            </a:r>
          </a:p>
          <a:p>
            <a:pPr>
              <a:spcAft>
                <a:spcPts val="0"/>
              </a:spcAft>
            </a:pPr>
            <a:endParaRPr lang="fi-FI"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92865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110CA1D-BC12-4884-9880-396D35E21ADA}"/>
              </a:ext>
            </a:extLst>
          </p:cNvPr>
          <p:cNvSpPr/>
          <p:nvPr/>
        </p:nvSpPr>
        <p:spPr>
          <a:xfrm>
            <a:off x="587829" y="612845"/>
            <a:ext cx="11604171" cy="7294305"/>
          </a:xfrm>
          <a:prstGeom prst="rect">
            <a:avLst/>
          </a:prstGeom>
        </p:spPr>
        <p:txBody>
          <a:bodyPr wrap="square">
            <a:spAutoFit/>
          </a:bodyPr>
          <a:lstStyle/>
          <a:p>
            <a:endParaRPr lang="fi-FI" b="1" dirty="0">
              <a:solidFill>
                <a:srgbClr val="221E1F"/>
              </a:solidFill>
              <a:latin typeface="Humanst521 BT" panose="020B0602020204020204" pitchFamily="34" charset="0"/>
            </a:endParaRPr>
          </a:p>
          <a:p>
            <a:endParaRPr lang="fi-FI" b="1" dirty="0">
              <a:solidFill>
                <a:srgbClr val="221E1F"/>
              </a:solidFill>
              <a:latin typeface="Humanst521 BT" panose="020B0602020204020204" pitchFamily="34" charset="0"/>
            </a:endParaRPr>
          </a:p>
          <a:p>
            <a:r>
              <a:rPr lang="fi-FI" b="1" dirty="0">
                <a:solidFill>
                  <a:srgbClr val="221E1F"/>
                </a:solidFill>
                <a:latin typeface="Humanst521 BT" panose="020B0602020204020204" pitchFamily="34" charset="0"/>
              </a:rPr>
              <a:t>2. </a:t>
            </a:r>
            <a:r>
              <a:rPr lang="fi-FI" b="1" dirty="0">
                <a:solidFill>
                  <a:srgbClr val="221E1F"/>
                </a:solidFill>
                <a:latin typeface="Calibri" panose="020F0502020204030204" pitchFamily="34" charset="0"/>
                <a:cs typeface="Calibri" panose="020F0502020204030204" pitchFamily="34" charset="0"/>
              </a:rPr>
              <a:t>Yksilöllisiin polkuihin ja joustavaan sisäänottoon liittyen mallien kehittäminen ja avoimien oppimisympäristöjen mallintaminen</a:t>
            </a:r>
            <a:endParaRPr lang="fi-FI" dirty="0">
              <a:solidFill>
                <a:srgbClr val="221E1F"/>
              </a:solidFill>
              <a:latin typeface="Calibri" panose="020F0502020204030204" pitchFamily="34" charset="0"/>
              <a:cs typeface="Calibri" panose="020F0502020204030204" pitchFamily="34" charset="0"/>
            </a:endParaRPr>
          </a:p>
          <a:p>
            <a:r>
              <a:rPr lang="fi-FI" dirty="0">
                <a:solidFill>
                  <a:srgbClr val="221E1F"/>
                </a:solidFill>
                <a:latin typeface="Calibri" panose="020F0502020204030204" pitchFamily="34" charset="0"/>
                <a:cs typeface="Calibri" panose="020F0502020204030204" pitchFamily="34" charset="0"/>
              </a:rPr>
              <a:t>• Kokeillaan erilaisia toimintamalleja, joilla mahdollistetaan sujuvat, jatkuvaa hakeutumista tukevat yksilölliset </a:t>
            </a:r>
          </a:p>
          <a:p>
            <a:r>
              <a:rPr lang="fi-FI" dirty="0">
                <a:solidFill>
                  <a:srgbClr val="221E1F"/>
                </a:solidFill>
                <a:latin typeface="Calibri" panose="020F0502020204030204" pitchFamily="34" charset="0"/>
                <a:cs typeface="Calibri" panose="020F0502020204030204" pitchFamily="34" charset="0"/>
              </a:rPr>
              <a:t>opinpolut ja mallinnetaan niihin tarvittava henkilökohtainen tuki. </a:t>
            </a:r>
          </a:p>
          <a:p>
            <a:r>
              <a:rPr lang="fi-FI" b="1" dirty="0">
                <a:solidFill>
                  <a:srgbClr val="221E1F"/>
                </a:solidFill>
                <a:latin typeface="Calibri" panose="020F0502020204030204" pitchFamily="34" charset="0"/>
                <a:cs typeface="Calibri" panose="020F0502020204030204" pitchFamily="34" charset="0"/>
              </a:rPr>
              <a:t>Tulos: </a:t>
            </a:r>
            <a:r>
              <a:rPr lang="fi-FI" dirty="0">
                <a:solidFill>
                  <a:srgbClr val="221E1F"/>
                </a:solidFill>
                <a:latin typeface="Calibri" panose="020F0502020204030204" pitchFamily="34" charset="0"/>
                <a:cs typeface="Calibri" panose="020F0502020204030204" pitchFamily="34" charset="0"/>
              </a:rPr>
              <a:t>Kuvattuja toimintamalleja ja niiden arviointeja </a:t>
            </a:r>
          </a:p>
          <a:p>
            <a:r>
              <a:rPr lang="fi-FI" dirty="0">
                <a:solidFill>
                  <a:srgbClr val="221E1F"/>
                </a:solidFill>
                <a:latin typeface="Calibri" panose="020F0502020204030204" pitchFamily="34" charset="0"/>
                <a:cs typeface="Calibri" panose="020F0502020204030204" pitchFamily="34" charset="0"/>
              </a:rPr>
              <a:t>Hyväksi havaitut mallit viedään Arjen arkki -sivuille.</a:t>
            </a:r>
          </a:p>
          <a:p>
            <a:endParaRPr lang="fi-FI" b="1" dirty="0">
              <a:solidFill>
                <a:srgbClr val="221E1F"/>
              </a:solidFill>
              <a:latin typeface="Calibri" panose="020F0502020204030204" pitchFamily="34" charset="0"/>
              <a:cs typeface="Calibri" panose="020F0502020204030204" pitchFamily="34" charset="0"/>
            </a:endParaRPr>
          </a:p>
          <a:p>
            <a:endParaRPr lang="fi-FI" b="1" dirty="0">
              <a:solidFill>
                <a:srgbClr val="221E1F"/>
              </a:solidFill>
              <a:latin typeface="Calibri" panose="020F0502020204030204" pitchFamily="34" charset="0"/>
              <a:cs typeface="Calibri" panose="020F0502020204030204" pitchFamily="34" charset="0"/>
            </a:endParaRPr>
          </a:p>
          <a:p>
            <a:r>
              <a:rPr lang="fi-FI" b="1" dirty="0">
                <a:solidFill>
                  <a:srgbClr val="221E1F"/>
                </a:solidFill>
                <a:latin typeface="Calibri" panose="020F0502020204030204" pitchFamily="34" charset="0"/>
                <a:cs typeface="Calibri" panose="020F0502020204030204" pitchFamily="34" charset="0"/>
              </a:rPr>
              <a:t>3. Ryhmäytymistä ja osallisuutta tukevien opettaja/ohjaaja johtoisten toimintamallien pilotointi</a:t>
            </a:r>
            <a:endParaRPr lang="fi-FI" dirty="0">
              <a:solidFill>
                <a:srgbClr val="221E1F"/>
              </a:solidFill>
              <a:latin typeface="Calibri" panose="020F0502020204030204" pitchFamily="34" charset="0"/>
              <a:cs typeface="Calibri" panose="020F0502020204030204" pitchFamily="34" charset="0"/>
            </a:endParaRPr>
          </a:p>
          <a:p>
            <a:r>
              <a:rPr lang="fi-FI" dirty="0">
                <a:solidFill>
                  <a:srgbClr val="221E1F"/>
                </a:solidFill>
                <a:latin typeface="Calibri" panose="020F0502020204030204" pitchFamily="34" charset="0"/>
                <a:cs typeface="Calibri" panose="020F0502020204030204" pitchFamily="34" charset="0"/>
              </a:rPr>
              <a:t>• Mallinnetaan toimijoiden vastuuohjaajan ryhmäytymisiä tukevat toimet</a:t>
            </a:r>
          </a:p>
          <a:p>
            <a:r>
              <a:rPr lang="fi-FI" dirty="0">
                <a:solidFill>
                  <a:srgbClr val="221E1F"/>
                </a:solidFill>
                <a:latin typeface="Calibri" panose="020F0502020204030204" pitchFamily="34" charset="0"/>
                <a:cs typeface="Calibri" panose="020F0502020204030204" pitchFamily="34" charset="0"/>
              </a:rPr>
              <a:t>• Järjestetään koulutusta</a:t>
            </a:r>
          </a:p>
          <a:p>
            <a:r>
              <a:rPr lang="fi-FI" dirty="0">
                <a:solidFill>
                  <a:srgbClr val="221E1F"/>
                </a:solidFill>
                <a:latin typeface="Calibri" panose="020F0502020204030204" pitchFamily="34" charset="0"/>
                <a:cs typeface="Calibri" panose="020F0502020204030204" pitchFamily="34" charset="0"/>
              </a:rPr>
              <a:t>• Mallinnetaan jatkuvaan hakuun liittyvää ryhmäytymistä tukevia toimia</a:t>
            </a:r>
          </a:p>
          <a:p>
            <a:r>
              <a:rPr lang="fi-FI" dirty="0">
                <a:solidFill>
                  <a:srgbClr val="221E1F"/>
                </a:solidFill>
                <a:latin typeface="Calibri" panose="020F0502020204030204" pitchFamily="34" charset="0"/>
                <a:cs typeface="Calibri" panose="020F0502020204030204" pitchFamily="34" charset="0"/>
              </a:rPr>
              <a:t>• Ryhmäytymisen toimintamallien kehittäminen</a:t>
            </a:r>
          </a:p>
          <a:p>
            <a:r>
              <a:rPr lang="fi-FI" b="1" dirty="0">
                <a:solidFill>
                  <a:srgbClr val="221E1F"/>
                </a:solidFill>
                <a:latin typeface="Calibri" panose="020F0502020204030204" pitchFamily="34" charset="0"/>
                <a:cs typeface="Calibri" panose="020F0502020204030204" pitchFamily="34" charset="0"/>
              </a:rPr>
              <a:t>Tulos: </a:t>
            </a:r>
            <a:r>
              <a:rPr lang="fi-FI" dirty="0">
                <a:solidFill>
                  <a:srgbClr val="221E1F"/>
                </a:solidFill>
                <a:latin typeface="Calibri" panose="020F0502020204030204" pitchFamily="34" charset="0"/>
                <a:cs typeface="Calibri" panose="020F0502020204030204" pitchFamily="34" charset="0"/>
              </a:rPr>
              <a:t>Ryhmäytymismallien kuvaus kohdassa yhteisällinen ja osallistava työ</a:t>
            </a:r>
          </a:p>
          <a:p>
            <a:endParaRPr lang="fi-FI" b="1" dirty="0">
              <a:solidFill>
                <a:srgbClr val="221E1F"/>
              </a:solidFill>
              <a:latin typeface="Calibri" panose="020F0502020204030204" pitchFamily="34" charset="0"/>
              <a:cs typeface="Calibri" panose="020F0502020204030204" pitchFamily="34" charset="0"/>
            </a:endParaRPr>
          </a:p>
          <a:p>
            <a:endParaRPr lang="fi-FI" b="1" dirty="0">
              <a:solidFill>
                <a:srgbClr val="221E1F"/>
              </a:solidFill>
              <a:latin typeface="Calibri" panose="020F0502020204030204" pitchFamily="34" charset="0"/>
              <a:cs typeface="Calibri" panose="020F0502020204030204" pitchFamily="34" charset="0"/>
            </a:endParaRPr>
          </a:p>
          <a:p>
            <a:r>
              <a:rPr lang="fi-FI" b="1" dirty="0">
                <a:solidFill>
                  <a:srgbClr val="221E1F"/>
                </a:solidFill>
                <a:latin typeface="Calibri" panose="020F0502020204030204" pitchFamily="34" charset="0"/>
                <a:cs typeface="Calibri" panose="020F0502020204030204" pitchFamily="34" charset="0"/>
              </a:rPr>
              <a:t>4. Opiskelijaa voimaannuttavien työtapojen kokeileminen ja arviointi</a:t>
            </a:r>
            <a:endParaRPr lang="fi-FI" dirty="0">
              <a:solidFill>
                <a:srgbClr val="221E1F"/>
              </a:solidFill>
              <a:latin typeface="Calibri" panose="020F0502020204030204" pitchFamily="34" charset="0"/>
              <a:cs typeface="Calibri" panose="020F0502020204030204" pitchFamily="34" charset="0"/>
            </a:endParaRPr>
          </a:p>
          <a:p>
            <a:r>
              <a:rPr lang="fi-FI" dirty="0">
                <a:solidFill>
                  <a:srgbClr val="221E1F"/>
                </a:solidFill>
                <a:latin typeface="Calibri" panose="020F0502020204030204" pitchFamily="34" charset="0"/>
                <a:cs typeface="Calibri" panose="020F0502020204030204" pitchFamily="34" charset="0"/>
              </a:rPr>
              <a:t>• Esim. </a:t>
            </a:r>
            <a:r>
              <a:rPr lang="fi-FI" dirty="0" err="1">
                <a:solidFill>
                  <a:srgbClr val="221E1F"/>
                </a:solidFill>
                <a:latin typeface="Calibri" panose="020F0502020204030204" pitchFamily="34" charset="0"/>
                <a:cs typeface="Calibri" panose="020F0502020204030204" pitchFamily="34" charset="0"/>
              </a:rPr>
              <a:t>Greencare</a:t>
            </a:r>
            <a:r>
              <a:rPr lang="fi-FI" dirty="0">
                <a:solidFill>
                  <a:srgbClr val="221E1F"/>
                </a:solidFill>
                <a:latin typeface="Calibri" panose="020F0502020204030204" pitchFamily="34" charset="0"/>
                <a:cs typeface="Calibri" panose="020F0502020204030204" pitchFamily="34" charset="0"/>
              </a:rPr>
              <a:t>-toiminta</a:t>
            </a:r>
          </a:p>
          <a:p>
            <a:r>
              <a:rPr lang="fi-FI" b="1" dirty="0">
                <a:solidFill>
                  <a:srgbClr val="221E1F"/>
                </a:solidFill>
                <a:latin typeface="Calibri" panose="020F0502020204030204" pitchFamily="34" charset="0"/>
                <a:cs typeface="Calibri" panose="020F0502020204030204" pitchFamily="34" charset="0"/>
              </a:rPr>
              <a:t>Tulos: </a:t>
            </a:r>
            <a:r>
              <a:rPr lang="fi-FI" dirty="0">
                <a:solidFill>
                  <a:srgbClr val="221E1F"/>
                </a:solidFill>
                <a:latin typeface="Calibri" panose="020F0502020204030204" pitchFamily="34" charset="0"/>
                <a:cs typeface="Calibri" panose="020F0502020204030204" pitchFamily="34" charset="0"/>
              </a:rPr>
              <a:t>Uusia tapoja viedään Arjen arkki -sivustolle ja jaetaan kokemuksia verkoston kanssa.</a:t>
            </a:r>
          </a:p>
          <a:p>
            <a:endParaRPr lang="fi-FI" dirty="0">
              <a:solidFill>
                <a:srgbClr val="221E1F"/>
              </a:solidFill>
              <a:latin typeface="Humanst521 BT" panose="020B0602020204020204" pitchFamily="34" charset="0"/>
            </a:endParaRPr>
          </a:p>
          <a:p>
            <a:endParaRPr lang="fi-FI" dirty="0">
              <a:solidFill>
                <a:srgbClr val="221E1F"/>
              </a:solidFill>
              <a:latin typeface="Humanst521 BT" panose="020B0602020204020204" pitchFamily="34" charset="0"/>
            </a:endParaRPr>
          </a:p>
          <a:p>
            <a:endParaRPr lang="fi-FI" dirty="0">
              <a:solidFill>
                <a:srgbClr val="221E1F"/>
              </a:solidFill>
              <a:latin typeface="Humanst521 BT" panose="020B0602020204020204" pitchFamily="34" charset="0"/>
            </a:endParaRPr>
          </a:p>
          <a:p>
            <a:endParaRPr lang="fi-FI" dirty="0">
              <a:solidFill>
                <a:srgbClr val="221E1F"/>
              </a:solidFill>
              <a:latin typeface="Humanst521 BT" panose="020B0602020204020204" pitchFamily="34" charset="0"/>
            </a:endParaRPr>
          </a:p>
          <a:p>
            <a:endParaRPr lang="fi-FI" dirty="0"/>
          </a:p>
        </p:txBody>
      </p:sp>
      <p:pic>
        <p:nvPicPr>
          <p:cNvPr id="3" name="Kuva 2">
            <a:extLst>
              <a:ext uri="{FF2B5EF4-FFF2-40B4-BE49-F238E27FC236}">
                <a16:creationId xmlns:a16="http://schemas.microsoft.com/office/drawing/2014/main" id="{CF06DE27-EEE8-4183-A2A7-910779C03B21}"/>
              </a:ext>
            </a:extLst>
          </p:cNvPr>
          <p:cNvPicPr>
            <a:picLocks noChangeAspect="1"/>
          </p:cNvPicPr>
          <p:nvPr/>
        </p:nvPicPr>
        <p:blipFill>
          <a:blip r:embed="rId2"/>
          <a:stretch>
            <a:fillRect/>
          </a:stretch>
        </p:blipFill>
        <p:spPr>
          <a:xfrm>
            <a:off x="0" y="1"/>
            <a:ext cx="12191999" cy="1189972"/>
          </a:xfrm>
          <a:prstGeom prst="rect">
            <a:avLst/>
          </a:prstGeom>
        </p:spPr>
      </p:pic>
    </p:spTree>
    <p:extLst>
      <p:ext uri="{BB962C8B-B14F-4D97-AF65-F5344CB8AC3E}">
        <p14:creationId xmlns:p14="http://schemas.microsoft.com/office/powerpoint/2010/main" val="335821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CB7DAEDE-E38B-44AF-8A68-29C546388965}"/>
              </a:ext>
            </a:extLst>
          </p:cNvPr>
          <p:cNvPicPr>
            <a:picLocks noChangeAspect="1"/>
          </p:cNvPicPr>
          <p:nvPr/>
        </p:nvPicPr>
        <p:blipFill>
          <a:blip r:embed="rId2"/>
          <a:stretch>
            <a:fillRect/>
          </a:stretch>
        </p:blipFill>
        <p:spPr>
          <a:xfrm>
            <a:off x="212271" y="212270"/>
            <a:ext cx="11723915" cy="6645729"/>
          </a:xfrm>
          <a:prstGeom prst="rect">
            <a:avLst/>
          </a:prstGeom>
        </p:spPr>
      </p:pic>
    </p:spTree>
    <p:extLst>
      <p:ext uri="{BB962C8B-B14F-4D97-AF65-F5344CB8AC3E}">
        <p14:creationId xmlns:p14="http://schemas.microsoft.com/office/powerpoint/2010/main" val="425414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uva 2" descr="Kuva, joka sisältää kohteen sisä, sisäkatto, lattia, seinä&#10;&#10;Kuvaus luotu automaattisesti">
            <a:extLst>
              <a:ext uri="{FF2B5EF4-FFF2-40B4-BE49-F238E27FC236}">
                <a16:creationId xmlns:a16="http://schemas.microsoft.com/office/drawing/2014/main" id="{E9B19B19-66AC-422A-81C5-546737AA83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594750" y="803062"/>
            <a:ext cx="7002498" cy="5251874"/>
          </a:xfrm>
          <a:prstGeom prst="rect">
            <a:avLst/>
          </a:prstGeom>
        </p:spPr>
      </p:pic>
    </p:spTree>
    <p:extLst>
      <p:ext uri="{BB962C8B-B14F-4D97-AF65-F5344CB8AC3E}">
        <p14:creationId xmlns:p14="http://schemas.microsoft.com/office/powerpoint/2010/main" val="418453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FF2AF91-D8C8-4C91-B6E1-19C5C0F20493}"/>
              </a:ext>
            </a:extLst>
          </p:cNvPr>
          <p:cNvSpPr/>
          <p:nvPr/>
        </p:nvSpPr>
        <p:spPr>
          <a:xfrm>
            <a:off x="1002082" y="2104373"/>
            <a:ext cx="11912252" cy="6373027"/>
          </a:xfrm>
          <a:prstGeom prst="rect">
            <a:avLst/>
          </a:prstGeom>
        </p:spPr>
        <p:txBody>
          <a:bodyPr wrap="square">
            <a:spAutoFit/>
          </a:bodyPr>
          <a:lstStyle/>
          <a:p>
            <a:pPr>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Parvessa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parempi</a:t>
            </a:r>
            <a:r>
              <a:rPr lang="en-US" dirty="0">
                <a:latin typeface="Calibri" panose="020F0502020204030204" pitchFamily="34" charset="0"/>
                <a:ea typeface="Calibri" panose="020F0502020204030204" pitchFamily="34" charset="0"/>
                <a:cs typeface="Times New Roman" panose="02020603050405020304" pitchFamily="18" charset="0"/>
              </a:rPr>
              <a:t> 2 –</a:t>
            </a:r>
            <a:r>
              <a:rPr lang="en-US" dirty="0" err="1">
                <a:latin typeface="Calibri" panose="020F0502020204030204" pitchFamily="34" charset="0"/>
                <a:ea typeface="Calibri" panose="020F0502020204030204" pitchFamily="34" charset="0"/>
                <a:cs typeface="Times New Roman" panose="02020603050405020304" pitchFamily="18" charset="0"/>
              </a:rPr>
              <a:t>hankkeessa</a:t>
            </a:r>
            <a:r>
              <a:rPr lang="en-US" dirty="0">
                <a:latin typeface="Calibri" panose="020F0502020204030204" pitchFamily="34" charset="0"/>
                <a:ea typeface="Calibri" panose="020F0502020204030204" pitchFamily="34" charset="0"/>
                <a:cs typeface="Times New Roman" panose="02020603050405020304" pitchFamily="18" charset="0"/>
              </a:rPr>
              <a:t> on 2018-2019 </a:t>
            </a:r>
            <a:r>
              <a:rPr lang="en-US" dirty="0" err="1">
                <a:latin typeface="Calibri" panose="020F0502020204030204" pitchFamily="34" charset="0"/>
                <a:ea typeface="Calibri" panose="020F0502020204030204" pitchFamily="34" charset="0"/>
                <a:cs typeface="Times New Roman" panose="02020603050405020304" pitchFamily="18" charset="0"/>
              </a:rPr>
              <a:t>aikana</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Suunniteltu</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pilotoitu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kaksi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pakohuone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konseptia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asuntolaan</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kehitetty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asuntolan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vapaa-ajan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toimintaa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Toteutettu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nurinkurinpäivä</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opiskelijoille</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Suunniteltu</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pilotoitu</a:t>
            </a:r>
            <a:r>
              <a:rPr lang="en-US" dirty="0">
                <a:latin typeface="Calibri" panose="020F0502020204030204" pitchFamily="34" charset="0"/>
                <a:ea typeface="Calibri" panose="020F0502020204030204" pitchFamily="34" charset="0"/>
                <a:cs typeface="Times New Roman" panose="02020603050405020304" pitchFamily="18" charset="0"/>
              </a:rPr>
              <a:t> Business Race Lappia –</a:t>
            </a:r>
            <a:r>
              <a:rPr lang="en-US" dirty="0" err="1">
                <a:latin typeface="Calibri" panose="020F0502020204030204" pitchFamily="34" charset="0"/>
                <a:ea typeface="Calibri" panose="020F0502020204030204" pitchFamily="34" charset="0"/>
                <a:cs typeface="Times New Roman" panose="02020603050405020304" pitchFamily="18" charset="0"/>
              </a:rPr>
              <a:t>kilpailu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opiskelijoille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Suunniteltu</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pilotoitu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Leimapassi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opiskelijoiden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osallistamiseen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tapahtumissa</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yhteistyössä</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Liikkuva</a:t>
            </a:r>
            <a:r>
              <a:rPr lang="en-US" dirty="0">
                <a:latin typeface="Calibri" panose="020F0502020204030204" pitchFamily="34" charset="0"/>
                <a:ea typeface="Calibri" panose="020F0502020204030204" pitchFamily="34" charset="0"/>
                <a:cs typeface="Times New Roman" panose="02020603050405020304" pitchFamily="18" charset="0"/>
              </a:rPr>
              <a:t> Lappia 3 ja </a:t>
            </a:r>
            <a:r>
              <a:rPr lang="en-US" dirty="0" err="1">
                <a:latin typeface="Calibri" panose="020F0502020204030204" pitchFamily="34" charset="0"/>
                <a:ea typeface="Calibri" panose="020F0502020204030204" pitchFamily="34" charset="0"/>
                <a:cs typeface="Times New Roman" panose="02020603050405020304" pitchFamily="18" charset="0"/>
              </a:rPr>
              <a:t>BeActive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tapahtuman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kanssa</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Laadittu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opiskelijoille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suunnattujen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tapahtumien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vuosikello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Toteutettu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opiskelijoiden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pienprojekteina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viihtyvyyteen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liittyviä</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tilataideteoksia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Uudistettu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opiskelijakunnan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ilme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brändi</a:t>
            </a:r>
            <a:r>
              <a:rPr lang="en-US" dirty="0">
                <a:latin typeface="Calibri" panose="020F0502020204030204" pitchFamily="34" charset="0"/>
                <a:ea typeface="Calibri" panose="020F0502020204030204" pitchFamily="34" charset="0"/>
                <a:cs typeface="Times New Roman" panose="02020603050405020304" pitchFamily="18" charset="0"/>
              </a:rPr>
              <a:t>, logo, </a:t>
            </a:r>
            <a:r>
              <a:rPr lang="en-US" dirty="0" err="1">
                <a:latin typeface="Calibri" panose="020F0502020204030204" pitchFamily="34" charset="0"/>
                <a:ea typeface="Calibri" panose="020F0502020204030204" pitchFamily="34" charset="0"/>
                <a:cs typeface="Times New Roman" panose="02020603050405020304" pitchFamily="18" charset="0"/>
              </a:rPr>
              <a:t>hupparit</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kehitetty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toimintaa</a:t>
            </a:r>
            <a:r>
              <a:rPr lang="en-US" dirty="0">
                <a:latin typeface="Calibri" panose="020F0502020204030204" pitchFamily="34" charset="0"/>
                <a:ea typeface="Calibri" panose="020F0502020204030204" pitchFamily="34" charset="0"/>
                <a:cs typeface="Times New Roman" panose="02020603050405020304" pitchFamily="18" charset="0"/>
              </a:rPr>
              <a:t> mm. </a:t>
            </a:r>
            <a:r>
              <a:rPr lang="en-US" dirty="0" err="1">
                <a:latin typeface="Calibri" panose="020F0502020204030204" pitchFamily="34" charset="0"/>
                <a:ea typeface="Calibri" panose="020F0502020204030204" pitchFamily="34" charset="0"/>
                <a:cs typeface="Times New Roman" panose="02020603050405020304" pitchFamily="18" charset="0"/>
              </a:rPr>
              <a:t>kaikille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avoimet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lautapeli-illat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Suunniteltu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alumnitoiminnan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konsepti</a:t>
            </a:r>
            <a:r>
              <a:rPr lang="en-US" dirty="0">
                <a:latin typeface="Calibri" panose="020F0502020204030204" pitchFamily="34" charset="0"/>
                <a:ea typeface="Calibri" panose="020F0502020204030204" pitchFamily="34" charset="0"/>
                <a:cs typeface="Times New Roman" panose="02020603050405020304" pitchFamily="18" charset="0"/>
              </a:rPr>
              <a:t> ja </a:t>
            </a:r>
            <a:r>
              <a:rPr lang="en-US" dirty="0" err="1">
                <a:latin typeface="Calibri" panose="020F0502020204030204" pitchFamily="34" charset="0"/>
                <a:ea typeface="Calibri" panose="020F0502020204030204" pitchFamily="34" charset="0"/>
                <a:cs typeface="Times New Roman" panose="02020603050405020304" pitchFamily="18" charset="0"/>
              </a:rPr>
              <a:t>aloitettu</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tiedotustoimet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sekä</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osallistujarekrytointi</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Kuva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2823" y="253546"/>
            <a:ext cx="4102608" cy="1618488"/>
          </a:xfrm>
          <a:prstGeom prst="rect">
            <a:avLst/>
          </a:prstGeom>
        </p:spPr>
      </p:pic>
    </p:spTree>
    <p:extLst>
      <p:ext uri="{BB962C8B-B14F-4D97-AF65-F5344CB8AC3E}">
        <p14:creationId xmlns:p14="http://schemas.microsoft.com/office/powerpoint/2010/main" val="104930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823" y="253546"/>
            <a:ext cx="4102608" cy="1618488"/>
          </a:xfrm>
          <a:prstGeom prst="rect">
            <a:avLst/>
          </a:prstGeom>
        </p:spPr>
      </p:pic>
      <p:pic>
        <p:nvPicPr>
          <p:cNvPr id="8" name="Kuva 7"/>
          <p:cNvPicPr>
            <a:picLocks noChangeAspect="1"/>
          </p:cNvPicPr>
          <p:nvPr/>
        </p:nvPicPr>
        <p:blipFill>
          <a:blip r:embed="rId4"/>
          <a:stretch>
            <a:fillRect/>
          </a:stretch>
        </p:blipFill>
        <p:spPr>
          <a:xfrm rot="21094452">
            <a:off x="966547" y="1764980"/>
            <a:ext cx="1746835" cy="3542343"/>
          </a:xfrm>
          <a:prstGeom prst="rect">
            <a:avLst/>
          </a:prstGeom>
        </p:spPr>
      </p:pic>
      <p:pic>
        <p:nvPicPr>
          <p:cNvPr id="7" name="Kuva 6"/>
          <p:cNvPicPr>
            <a:picLocks noChangeAspect="1"/>
          </p:cNvPicPr>
          <p:nvPr/>
        </p:nvPicPr>
        <p:blipFill rotWithShape="1">
          <a:blip r:embed="rId5"/>
          <a:srcRect l="5161" t="4281" r="12050" b="3758"/>
          <a:stretch/>
        </p:blipFill>
        <p:spPr>
          <a:xfrm rot="20847027">
            <a:off x="4986186" y="508639"/>
            <a:ext cx="2644284" cy="3542343"/>
          </a:xfrm>
          <a:prstGeom prst="rect">
            <a:avLst/>
          </a:prstGeom>
        </p:spPr>
      </p:pic>
      <p:pic>
        <p:nvPicPr>
          <p:cNvPr id="5" name="Kuva 4"/>
          <p:cNvPicPr>
            <a:picLocks noChangeAspect="1"/>
          </p:cNvPicPr>
          <p:nvPr/>
        </p:nvPicPr>
        <p:blipFill rotWithShape="1">
          <a:blip r:embed="rId6"/>
          <a:srcRect l="2637" t="1175" r="2926" b="1483"/>
          <a:stretch/>
        </p:blipFill>
        <p:spPr>
          <a:xfrm rot="482774">
            <a:off x="2798254" y="1557285"/>
            <a:ext cx="2429532" cy="3490131"/>
          </a:xfrm>
          <a:prstGeom prst="rect">
            <a:avLst/>
          </a:prstGeom>
        </p:spPr>
      </p:pic>
      <p:pic>
        <p:nvPicPr>
          <p:cNvPr id="9" name="Kuva 8"/>
          <p:cNvPicPr>
            <a:picLocks noChangeAspect="1"/>
          </p:cNvPicPr>
          <p:nvPr/>
        </p:nvPicPr>
        <p:blipFill>
          <a:blip r:embed="rId7"/>
          <a:stretch>
            <a:fillRect/>
          </a:stretch>
        </p:blipFill>
        <p:spPr>
          <a:xfrm rot="20332487">
            <a:off x="8931665" y="456034"/>
            <a:ext cx="2468199" cy="3513186"/>
          </a:xfrm>
          <a:prstGeom prst="rect">
            <a:avLst/>
          </a:prstGeom>
        </p:spPr>
      </p:pic>
      <p:graphicFrame>
        <p:nvGraphicFramePr>
          <p:cNvPr id="10" name="Objekti 9"/>
          <p:cNvGraphicFramePr>
            <a:graphicFrameLocks noChangeAspect="1"/>
          </p:cNvGraphicFramePr>
          <p:nvPr>
            <p:extLst>
              <p:ext uri="{D42A27DB-BD31-4B8C-83A1-F6EECF244321}">
                <p14:modId xmlns:p14="http://schemas.microsoft.com/office/powerpoint/2010/main" val="1012092756"/>
              </p:ext>
            </p:extLst>
          </p:nvPr>
        </p:nvGraphicFramePr>
        <p:xfrm>
          <a:off x="5024748" y="3391659"/>
          <a:ext cx="2345037" cy="3316872"/>
        </p:xfrm>
        <a:graphic>
          <a:graphicData uri="http://schemas.openxmlformats.org/presentationml/2006/ole">
            <mc:AlternateContent xmlns:mc="http://schemas.openxmlformats.org/markup-compatibility/2006">
              <mc:Choice xmlns:v="urn:schemas-microsoft-com:vml" Requires="v">
                <p:oleObj spid="_x0000_s1033" name="Acrobat Document" r:id="rId8" imgW="8019999" imgH="11344198" progId="AcroExch.Document.DC">
                  <p:embed/>
                </p:oleObj>
              </mc:Choice>
              <mc:Fallback>
                <p:oleObj name="Acrobat Document" r:id="rId8" imgW="8019999" imgH="11344198" progId="AcroExch.Document.DC">
                  <p:embed/>
                  <p:pic>
                    <p:nvPicPr>
                      <p:cNvPr id="0" name=""/>
                      <p:cNvPicPr/>
                      <p:nvPr/>
                    </p:nvPicPr>
                    <p:blipFill>
                      <a:blip r:embed="rId9"/>
                      <a:stretch>
                        <a:fillRect/>
                      </a:stretch>
                    </p:blipFill>
                    <p:spPr>
                      <a:xfrm>
                        <a:off x="5024748" y="3391659"/>
                        <a:ext cx="2345037" cy="3316872"/>
                      </a:xfrm>
                      <a:prstGeom prst="rect">
                        <a:avLst/>
                      </a:prstGeom>
                    </p:spPr>
                  </p:pic>
                </p:oleObj>
              </mc:Fallback>
            </mc:AlternateContent>
          </a:graphicData>
        </a:graphic>
      </p:graphicFrame>
      <p:pic>
        <p:nvPicPr>
          <p:cNvPr id="6" name="Kuva 5"/>
          <p:cNvPicPr>
            <a:picLocks noChangeAspect="1"/>
          </p:cNvPicPr>
          <p:nvPr/>
        </p:nvPicPr>
        <p:blipFill>
          <a:blip r:embed="rId10"/>
          <a:stretch>
            <a:fillRect/>
          </a:stretch>
        </p:blipFill>
        <p:spPr>
          <a:xfrm rot="876217">
            <a:off x="7217968" y="1317314"/>
            <a:ext cx="2469149" cy="3513186"/>
          </a:xfrm>
          <a:prstGeom prst="rect">
            <a:avLst/>
          </a:prstGeom>
        </p:spPr>
      </p:pic>
    </p:spTree>
    <p:extLst>
      <p:ext uri="{BB962C8B-B14F-4D97-AF65-F5344CB8AC3E}">
        <p14:creationId xmlns:p14="http://schemas.microsoft.com/office/powerpoint/2010/main" val="60553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03B2D82-1DA9-409E-B48B-D99BA1C12BDE}"/>
              </a:ext>
            </a:extLst>
          </p:cNvPr>
          <p:cNvSpPr/>
          <p:nvPr/>
        </p:nvSpPr>
        <p:spPr>
          <a:xfrm>
            <a:off x="844062" y="849086"/>
            <a:ext cx="11347938" cy="6186309"/>
          </a:xfrm>
          <a:prstGeom prst="rect">
            <a:avLst/>
          </a:prstGeom>
        </p:spPr>
        <p:txBody>
          <a:bodyPr wrap="square">
            <a:spAutoFit/>
          </a:bodyPr>
          <a:lstStyle/>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r>
              <a:rPr lang="fi-FI" b="1" dirty="0">
                <a:latin typeface="Calibri" panose="020F0502020204030204" pitchFamily="34" charset="0"/>
                <a:ea typeface="Calibri" panose="020F0502020204030204" pitchFamily="34" charset="0"/>
              </a:rPr>
              <a:t>Parvessa parempi hankkeen toteutus:</a:t>
            </a:r>
          </a:p>
          <a:p>
            <a:pPr>
              <a:spcAft>
                <a:spcPts val="0"/>
              </a:spcAft>
            </a:pPr>
            <a:r>
              <a:rPr lang="fi-FI" dirty="0">
                <a:latin typeface="Calibri" panose="020F0502020204030204" pitchFamily="34" charset="0"/>
                <a:ea typeface="Calibri" panose="020F0502020204030204" pitchFamily="34" charset="0"/>
              </a:rPr>
              <a:t>-              Yhdenvertaisuus- ja tasa-arvosuunnitelman päivittäminen.</a:t>
            </a:r>
          </a:p>
          <a:p>
            <a:pPr marL="828040" indent="-828040">
              <a:spcAft>
                <a:spcPts val="0"/>
              </a:spcAft>
            </a:pPr>
            <a:r>
              <a:rPr lang="fi-FI" dirty="0">
                <a:latin typeface="Calibri" panose="020F0502020204030204" pitchFamily="34" charset="0"/>
                <a:ea typeface="Calibri" panose="020F0502020204030204" pitchFamily="34" charset="0"/>
              </a:rPr>
              <a:t>-              Opiskelijakuntatoiminnan hiominen (osallistavat toimintatavat), toimintasuunnitelma lukuvuodeksi työn alla ja opiskelijakunnan </a:t>
            </a:r>
            <a:r>
              <a:rPr lang="fi-FI" dirty="0" err="1">
                <a:latin typeface="Calibri" panose="020F0502020204030204" pitchFamily="34" charset="0"/>
                <a:ea typeface="Calibri" panose="020F0502020204030204" pitchFamily="34" charset="0"/>
              </a:rPr>
              <a:t>vuosikello</a:t>
            </a:r>
            <a:r>
              <a:rPr lang="fi-FI" dirty="0">
                <a:latin typeface="Calibri" panose="020F0502020204030204" pitchFamily="34" charset="0"/>
                <a:ea typeface="Calibri" panose="020F0502020204030204" pitchFamily="34" charset="0"/>
              </a:rPr>
              <a:t> osaksi hyvinvoinnin </a:t>
            </a:r>
            <a:r>
              <a:rPr lang="fi-FI" dirty="0" err="1">
                <a:latin typeface="Calibri" panose="020F0502020204030204" pitchFamily="34" charset="0"/>
                <a:ea typeface="Calibri" panose="020F0502020204030204" pitchFamily="34" charset="0"/>
              </a:rPr>
              <a:t>vuosikelloa</a:t>
            </a:r>
            <a:endParaRPr lang="fi-FI" dirty="0">
              <a:latin typeface="Calibri" panose="020F0502020204030204" pitchFamily="34" charset="0"/>
              <a:ea typeface="Calibri" panose="020F0502020204030204" pitchFamily="34" charset="0"/>
            </a:endParaRPr>
          </a:p>
          <a:p>
            <a:pPr marL="828040" indent="-828040">
              <a:spcAft>
                <a:spcPts val="0"/>
              </a:spcAft>
            </a:pPr>
            <a:r>
              <a:rPr lang="fi-FI" dirty="0">
                <a:latin typeface="Calibri" panose="020F0502020204030204" pitchFamily="34" charset="0"/>
                <a:ea typeface="Calibri" panose="020F0502020204030204" pitchFamily="34" charset="0"/>
              </a:rPr>
              <a:t>-               Tunnetaitomenetelmät (osallisuuden ja tunnetaitojen treenaaminen) ja niiden vaikuttavuus: </a:t>
            </a:r>
            <a:r>
              <a:rPr lang="fi-FI" dirty="0" err="1">
                <a:latin typeface="Calibri" panose="020F0502020204030204" pitchFamily="34" charset="0"/>
                <a:ea typeface="Calibri" panose="020F0502020204030204" pitchFamily="34" charset="0"/>
              </a:rPr>
              <a:t>SomeBody</a:t>
            </a:r>
            <a:r>
              <a:rPr lang="fi-FI" dirty="0">
                <a:latin typeface="Calibri" panose="020F0502020204030204" pitchFamily="34" charset="0"/>
                <a:ea typeface="Calibri" panose="020F0502020204030204" pitchFamily="34" charset="0"/>
              </a:rPr>
              <a:t> – ja </a:t>
            </a:r>
            <a:r>
              <a:rPr lang="fi-FI" dirty="0" err="1">
                <a:latin typeface="Calibri" panose="020F0502020204030204" pitchFamily="34" charset="0"/>
                <a:ea typeface="Calibri" panose="020F0502020204030204" pitchFamily="34" charset="0"/>
              </a:rPr>
              <a:t>Humak</a:t>
            </a:r>
            <a:r>
              <a:rPr lang="fi-FI" dirty="0">
                <a:latin typeface="Calibri" panose="020F0502020204030204" pitchFamily="34" charset="0"/>
                <a:ea typeface="Calibri" panose="020F0502020204030204" pitchFamily="34" charset="0"/>
              </a:rPr>
              <a:t>-menetelmien käytettävyyden arviointi ja kokeilu.</a:t>
            </a:r>
          </a:p>
          <a:p>
            <a:pPr marL="828040" indent="-828040">
              <a:spcAft>
                <a:spcPts val="0"/>
              </a:spcAft>
            </a:pPr>
            <a:r>
              <a:rPr lang="fi-FI" dirty="0">
                <a:latin typeface="Calibri" panose="020F0502020204030204" pitchFamily="34" charset="0"/>
                <a:ea typeface="Calibri" panose="020F0502020204030204" pitchFamily="34" charset="0"/>
              </a:rPr>
              <a:t>-               Tekniikan alan perustehtävissä toimiminen -tutkinnon valinnainen osa (uusi  Sataedussa, tässä osana osallisuuden lisääminen ja orientoituminen opiskeluun – tavoitteena testata ja kehittää jatkuvaan hakuun laajennettavia menetelmiä.) Lisäksi luodaan yhteisötaitojen toimintamallia: itsetuntemus, vuorovaikutus, motivaatiotekijät, oppimisvalmiudet. </a:t>
            </a:r>
          </a:p>
          <a:p>
            <a:pPr>
              <a:spcAft>
                <a:spcPts val="0"/>
              </a:spcAft>
            </a:pPr>
            <a:r>
              <a:rPr lang="fi-FI" dirty="0">
                <a:latin typeface="Calibri" panose="020F0502020204030204" pitchFamily="34" charset="0"/>
                <a:ea typeface="Calibri" panose="020F0502020204030204" pitchFamily="34" charset="0"/>
              </a:rPr>
              <a:t>-               </a:t>
            </a:r>
            <a:r>
              <a:rPr lang="fi-FI" dirty="0" err="1">
                <a:latin typeface="Calibri" panose="020F0502020204030204" pitchFamily="34" charset="0"/>
                <a:ea typeface="Calibri" panose="020F0502020204030204" pitchFamily="34" charset="0"/>
              </a:rPr>
              <a:t>Hyvinvointiryhmien</a:t>
            </a:r>
            <a:r>
              <a:rPr lang="fi-FI" dirty="0">
                <a:latin typeface="Calibri" panose="020F0502020204030204" pitchFamily="34" charset="0"/>
                <a:ea typeface="Calibri" panose="020F0502020204030204" pitchFamily="34" charset="0"/>
              </a:rPr>
              <a:t> työskentelyn punainen lanka – aloitetaan suunnittelu    </a:t>
            </a:r>
          </a:p>
          <a:p>
            <a:pPr>
              <a:spcAft>
                <a:spcPts val="0"/>
              </a:spcAft>
            </a:pPr>
            <a:r>
              <a:rPr lang="fi-FI" dirty="0">
                <a:latin typeface="Calibri" panose="020F0502020204030204" pitchFamily="34" charset="0"/>
                <a:ea typeface="Calibri" panose="020F0502020204030204" pitchFamily="34" charset="0"/>
              </a:rPr>
              <a:t>                 aluksi opojen kanssa.</a:t>
            </a:r>
          </a:p>
          <a:p>
            <a:pPr>
              <a:spcAft>
                <a:spcPts val="0"/>
              </a:spcAft>
            </a:pPr>
            <a:r>
              <a:rPr lang="fi-FI" dirty="0">
                <a:latin typeface="Calibri" panose="020F0502020204030204" pitchFamily="34" charset="0"/>
                <a:ea typeface="Calibri" panose="020F0502020204030204" pitchFamily="34" charset="0"/>
              </a:rPr>
              <a:t>-               Koulunkäynninohjaajien työskentelymahdollisuuksien hyödyntäminen</a:t>
            </a:r>
          </a:p>
          <a:p>
            <a:pPr>
              <a:spcAft>
                <a:spcPts val="0"/>
              </a:spcAft>
            </a:pPr>
            <a:r>
              <a:rPr lang="fi-FI" dirty="0">
                <a:latin typeface="Calibri" panose="020F0502020204030204" pitchFamily="34" charset="0"/>
                <a:ea typeface="Calibri" panose="020F0502020204030204" pitchFamily="34" charset="0"/>
              </a:rPr>
              <a:t>                Opiskeluhyvinvointi-ohjeen päivitys.</a:t>
            </a: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a:p>
            <a:pPr>
              <a:spcAft>
                <a:spcPts val="0"/>
              </a:spcAft>
            </a:pPr>
            <a:endParaRPr lang="fi-FI" dirty="0">
              <a:latin typeface="Calibri" panose="020F0502020204030204" pitchFamily="34" charset="0"/>
              <a:ea typeface="Calibri" panose="020F0502020204030204" pitchFamily="34" charset="0"/>
            </a:endParaRPr>
          </a:p>
        </p:txBody>
      </p:sp>
      <p:pic>
        <p:nvPicPr>
          <p:cNvPr id="4" name="Kuva 3">
            <a:extLst>
              <a:ext uri="{FF2B5EF4-FFF2-40B4-BE49-F238E27FC236}">
                <a16:creationId xmlns:a16="http://schemas.microsoft.com/office/drawing/2014/main" id="{23D8A2B1-FDEC-45EE-9A9B-226FEA33393F}"/>
              </a:ext>
            </a:extLst>
          </p:cNvPr>
          <p:cNvPicPr>
            <a:picLocks noChangeAspect="1"/>
          </p:cNvPicPr>
          <p:nvPr/>
        </p:nvPicPr>
        <p:blipFill>
          <a:blip r:embed="rId2"/>
          <a:stretch>
            <a:fillRect/>
          </a:stretch>
        </p:blipFill>
        <p:spPr>
          <a:xfrm>
            <a:off x="0" y="-82900"/>
            <a:ext cx="3620288" cy="1698619"/>
          </a:xfrm>
          <a:prstGeom prst="rect">
            <a:avLst/>
          </a:prstGeom>
        </p:spPr>
      </p:pic>
    </p:spTree>
    <p:extLst>
      <p:ext uri="{BB962C8B-B14F-4D97-AF65-F5344CB8AC3E}">
        <p14:creationId xmlns:p14="http://schemas.microsoft.com/office/powerpoint/2010/main" val="3656542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5D1F401F-C037-4457-B035-EB74E2FA5174}"/>
              </a:ext>
            </a:extLst>
          </p:cNvPr>
          <p:cNvSpPr/>
          <p:nvPr/>
        </p:nvSpPr>
        <p:spPr>
          <a:xfrm>
            <a:off x="232936" y="413361"/>
            <a:ext cx="11182890" cy="5355312"/>
          </a:xfrm>
          <a:prstGeom prst="rect">
            <a:avLst/>
          </a:prstGeom>
        </p:spPr>
        <p:txBody>
          <a:bodyPr wrap="square" anchor="t">
            <a:spAutoFit/>
          </a:bodyPr>
          <a:lstStyle/>
          <a:p>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a:p>
            <a:endParaRPr lang="fi-FI" b="1" dirty="0">
              <a:ea typeface="+mn-lt"/>
              <a:cs typeface="+mn-lt"/>
            </a:endParaRPr>
          </a:p>
          <a:p>
            <a:r>
              <a:rPr lang="fi-FI" b="1" dirty="0">
                <a:ea typeface="+mn-lt"/>
                <a:cs typeface="+mn-lt"/>
              </a:rPr>
              <a:t>Opiskelijoiden suorittamaa markkinointia </a:t>
            </a:r>
            <a:r>
              <a:rPr lang="fi-FI" dirty="0">
                <a:ea typeface="+mn-lt"/>
                <a:cs typeface="+mn-lt"/>
              </a:rPr>
              <a:t>on </a:t>
            </a:r>
            <a:r>
              <a:rPr lang="fi-FI" dirty="0" err="1">
                <a:ea typeface="+mn-lt"/>
                <a:cs typeface="+mn-lt"/>
              </a:rPr>
              <a:t>Riveriassa</a:t>
            </a:r>
            <a:r>
              <a:rPr lang="fi-FI" dirty="0">
                <a:ea typeface="+mn-lt"/>
                <a:cs typeface="+mn-lt"/>
              </a:rPr>
              <a:t> lähdetty toteuttamaan ns. somelähettiläitä rekrytoimalla. Lähettiläät kuvaavat mm. opiskelijoiden tarinoita sekä oppilaitoksen ja koulutusalojen arkea. Tuotettu materiaali jaetaan viestintäpalveluiden ja opiskelijoiden toimesta eri some-kanaviin. Viestintä on suunniteltu yhdessä viestintäpalveluiden kanssa, mutta opiskelijat toteuttavat sekä ulkoista että sisäistä some-viestintää. </a:t>
            </a:r>
            <a:endParaRPr lang="fi-FI" dirty="0"/>
          </a:p>
          <a:p>
            <a:endParaRPr lang="fi-FI" dirty="0">
              <a:ea typeface="+mn-lt"/>
              <a:cs typeface="+mn-lt"/>
            </a:endParaRPr>
          </a:p>
          <a:p>
            <a:r>
              <a:rPr lang="fi-FI" dirty="0" err="1">
                <a:ea typeface="+mn-lt"/>
                <a:cs typeface="+mn-lt"/>
              </a:rPr>
              <a:t>Riveriassa</a:t>
            </a:r>
            <a:r>
              <a:rPr lang="fi-FI" dirty="0">
                <a:ea typeface="+mn-lt"/>
                <a:cs typeface="+mn-lt"/>
              </a:rPr>
              <a:t> on ohjeistettu ja toteutettu ns. </a:t>
            </a:r>
            <a:r>
              <a:rPr lang="fi-FI" b="1" dirty="0">
                <a:ea typeface="+mn-lt"/>
                <a:cs typeface="+mn-lt"/>
              </a:rPr>
              <a:t>kipinätreffi</a:t>
            </a:r>
            <a:r>
              <a:rPr lang="fi-FI" dirty="0">
                <a:ea typeface="+mn-lt"/>
                <a:cs typeface="+mn-lt"/>
              </a:rPr>
              <a:t>t -mallilla kuulemistilaisuuksia opiskelijoiden arjessa organisaation eri tasoilla: ryhmän kuulumiset, tutkintotapaamiset, kampuskuulumiset ja opiskelijafoorumi. Ryhmävalmentajien johdolla kerätään ryhmän kuulumiset, koulutuspäälliköiden johdolla tutkinnon opiskelijoiden kuulumiset, toimialajohtajien johdolla kampusten kuulumiset ja rehtorin johdolla </a:t>
            </a:r>
            <a:r>
              <a:rPr lang="fi-FI" dirty="0" err="1">
                <a:ea typeface="+mn-lt"/>
                <a:cs typeface="+mn-lt"/>
              </a:rPr>
              <a:t>Riverian</a:t>
            </a:r>
            <a:r>
              <a:rPr lang="fi-FI" dirty="0">
                <a:ea typeface="+mn-lt"/>
                <a:cs typeface="+mn-lt"/>
              </a:rPr>
              <a:t> opiskelijafoorumin kuulumiset.  Opiskelijafoorumeita on järjestetty seitsemän kertaa opiskelijakunnan edustajien ja johtoryhmän kesken. Kampuksilla järjestettiin 22 keskustelutilaisuutta toimialajohtajien vetämänä, joissa kuultiin opiskelijoiden ja opettajien näkemyksiä. Aiheina olivat työpaikalla järjestettävä koulutus ja </a:t>
            </a:r>
            <a:r>
              <a:rPr lang="fi-FI" dirty="0" err="1">
                <a:ea typeface="+mn-lt"/>
                <a:cs typeface="+mn-lt"/>
              </a:rPr>
              <a:t>hoks</a:t>
            </a:r>
            <a:r>
              <a:rPr lang="fi-FI" dirty="0">
                <a:ea typeface="+mn-lt"/>
                <a:cs typeface="+mn-lt"/>
              </a:rPr>
              <a:t>. Koulutuspäälliköistä osa on järjestänyt opiskelijoilleen tapaamisia. Ryhmätason keskusteluista ei saada koonteja.</a:t>
            </a:r>
          </a:p>
          <a:p>
            <a:pPr lvl="0"/>
            <a:endParaRPr lang="fi-FI" dirty="0">
              <a:latin typeface="Calibri" panose="020F0502020204030204" pitchFamily="34" charset="0"/>
              <a:cs typeface="Times New Roman"/>
            </a:endParaRPr>
          </a:p>
          <a:p>
            <a:endParaRPr lang="fi-FI" dirty="0">
              <a:latin typeface="Calibri" panose="020F0502020204030204" pitchFamily="34" charset="0"/>
              <a:cs typeface="Calibri" panose="020F0502020204030204" pitchFamily="34" charset="0"/>
            </a:endParaRPr>
          </a:p>
          <a:p>
            <a:pPr lvl="0">
              <a:spcAft>
                <a:spcPts val="0"/>
              </a:spcAft>
            </a:pPr>
            <a:endParaRPr lang="fi-FI" dirty="0">
              <a:latin typeface="Times New Roman" panose="02020603050405020304" pitchFamily="18" charset="0"/>
              <a:ea typeface="Calibri" panose="020F0502020204030204" pitchFamily="34" charset="0"/>
            </a:endParaRPr>
          </a:p>
        </p:txBody>
      </p:sp>
      <p:pic>
        <p:nvPicPr>
          <p:cNvPr id="3" name="Kuva 2" descr="Kuva, joka sisältää kohteen piirtäminen&#10;&#10;Kuvaus luotu, erittäin korkea luotettavuus">
            <a:extLst>
              <a:ext uri="{FF2B5EF4-FFF2-40B4-BE49-F238E27FC236}">
                <a16:creationId xmlns:a16="http://schemas.microsoft.com/office/drawing/2014/main" id="{4481E086-B3FE-4FEF-B894-4AC10F20629B}"/>
              </a:ext>
            </a:extLst>
          </p:cNvPr>
          <p:cNvPicPr>
            <a:picLocks noChangeAspect="1"/>
          </p:cNvPicPr>
          <p:nvPr/>
        </p:nvPicPr>
        <p:blipFill>
          <a:blip r:embed="rId2"/>
          <a:stretch>
            <a:fillRect/>
          </a:stretch>
        </p:blipFill>
        <p:spPr>
          <a:xfrm>
            <a:off x="558894" y="479051"/>
            <a:ext cx="1549214" cy="677956"/>
          </a:xfrm>
          <a:prstGeom prst="rect">
            <a:avLst/>
          </a:prstGeom>
        </p:spPr>
      </p:pic>
    </p:spTree>
    <p:extLst>
      <p:ext uri="{BB962C8B-B14F-4D97-AF65-F5344CB8AC3E}">
        <p14:creationId xmlns:p14="http://schemas.microsoft.com/office/powerpoint/2010/main" val="48579142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63B78A4E5477042835A85E5B694A5D7" ma:contentTypeVersion="4" ma:contentTypeDescription="Luo uusi asiakirja." ma:contentTypeScope="" ma:versionID="d36cb602c3debf2181ce18319fd0003c">
  <xsd:schema xmlns:xsd="http://www.w3.org/2001/XMLSchema" xmlns:xs="http://www.w3.org/2001/XMLSchema" xmlns:p="http://schemas.microsoft.com/office/2006/metadata/properties" xmlns:ns2="67684441-6f8d-4840-8edf-304d1455478d" xmlns:ns3="57eee888-6986-48a5-91f6-41b26544fbca" targetNamespace="http://schemas.microsoft.com/office/2006/metadata/properties" ma:root="true" ma:fieldsID="98d38d9c5ac9d9f9534f9ce974a77b61" ns2:_="" ns3:_="">
    <xsd:import namespace="67684441-6f8d-4840-8edf-304d1455478d"/>
    <xsd:import namespace="57eee888-6986-48a5-91f6-41b26544fb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84441-6f8d-4840-8edf-304d14554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eee888-6986-48a5-91f6-41b26544fbc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296150-9C99-47EC-8F2C-A3A40AF6DB87}">
  <ds:schemaRefs>
    <ds:schemaRef ds:uri="http://schemas.microsoft.com/sharepoint/v3/contenttype/forms"/>
  </ds:schemaRefs>
</ds:datastoreItem>
</file>

<file path=customXml/itemProps2.xml><?xml version="1.0" encoding="utf-8"?>
<ds:datastoreItem xmlns:ds="http://schemas.openxmlformats.org/officeDocument/2006/customXml" ds:itemID="{345C8579-8CE6-4F4C-A784-678B55515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84441-6f8d-4840-8edf-304d1455478d"/>
    <ds:schemaRef ds:uri="57eee888-6986-48a5-91f6-41b26544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B1C526-4ACE-4954-960D-2DF7C2771A4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7684441-6f8d-4840-8edf-304d1455478d"/>
    <ds:schemaRef ds:uri="http://purl.org/dc/elements/1.1/"/>
    <ds:schemaRef ds:uri="http://schemas.microsoft.com/office/2006/metadata/properties"/>
    <ds:schemaRef ds:uri="57eee888-6986-48a5-91f6-41b26544fbc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942</TotalTime>
  <Words>1648</Words>
  <Application>Microsoft Office PowerPoint</Application>
  <PresentationFormat>Laajakuva</PresentationFormat>
  <Paragraphs>174</Paragraphs>
  <Slides>25</Slides>
  <Notes>0</Notes>
  <HiddenSlides>0</HiddenSlides>
  <MMClips>0</MMClips>
  <ScaleCrop>false</ScaleCrop>
  <HeadingPairs>
    <vt:vector size="8" baseType="variant">
      <vt:variant>
        <vt:lpstr>Käytetyt fontit</vt:lpstr>
      </vt:variant>
      <vt:variant>
        <vt:i4>8</vt:i4>
      </vt:variant>
      <vt:variant>
        <vt:lpstr>Teema</vt:lpstr>
      </vt:variant>
      <vt:variant>
        <vt:i4>1</vt:i4>
      </vt:variant>
      <vt:variant>
        <vt:lpstr>Upotetut OLE-palvelimet</vt:lpstr>
      </vt:variant>
      <vt:variant>
        <vt:i4>1</vt:i4>
      </vt:variant>
      <vt:variant>
        <vt:lpstr>Dian otsikot</vt:lpstr>
      </vt:variant>
      <vt:variant>
        <vt:i4>25</vt:i4>
      </vt:variant>
    </vt:vector>
  </HeadingPairs>
  <TitlesOfParts>
    <vt:vector size="35" baseType="lpstr">
      <vt:lpstr>Arial</vt:lpstr>
      <vt:lpstr>Calibri</vt:lpstr>
      <vt:lpstr>Calibri Light</vt:lpstr>
      <vt:lpstr>Corbel</vt:lpstr>
      <vt:lpstr>Humanst521 BT</vt:lpstr>
      <vt:lpstr>Times New Roman</vt:lpstr>
      <vt:lpstr>Wingdings</vt:lpstr>
      <vt:lpstr>Wingdings 2</vt:lpstr>
      <vt:lpstr>HDOfficeLightV0</vt:lpstr>
      <vt:lpstr>Acrobat Document</vt:lpstr>
      <vt:lpstr>PowerPoint-esitys</vt:lpstr>
      <vt:lpstr>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Ammattishown esiintyjät 72</vt:lpstr>
      <vt:lpstr>PowerPoint-esitys</vt:lpstr>
      <vt:lpstr>.</vt:lpstr>
      <vt:lpstr>.</vt:lpstr>
      <vt:lpstr>PowerPoint-esitys</vt:lpstr>
      <vt:lpstr>.</vt:lpstr>
      <vt:lpstr>PowerPoint-esitys</vt:lpstr>
      <vt:lpstr>Parvessa opiskelijankin parempi</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Anne Eteläaho</dc:creator>
  <cp:lastModifiedBy>Anne Eteläaho</cp:lastModifiedBy>
  <cp:revision>219</cp:revision>
  <cp:lastPrinted>2019-11-18T12:02:50Z</cp:lastPrinted>
  <dcterms:created xsi:type="dcterms:W3CDTF">2018-11-16T05:59:09Z</dcterms:created>
  <dcterms:modified xsi:type="dcterms:W3CDTF">2019-11-29T05:48:09Z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0x010100863B78A4E5477042835A85E5B694A5D7</vt:lpwstr>
  </property>
</Properties>
</file>