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1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770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436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5221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9034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329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2376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4084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795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57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693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180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315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784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219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227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768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9993EAF-3CEE-4590-BDB8-D1D3ED5C0C44}" type="datetimeFigureOut">
              <a:rPr lang="fi-FI" smtClean="0"/>
              <a:t>19.6.2019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403D5C3-4131-43B3-9752-DCF720A2DD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208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7871479" cy="1348861"/>
          </a:xfrm>
        </p:spPr>
        <p:txBody>
          <a:bodyPr/>
          <a:lstStyle/>
          <a:p>
            <a:r>
              <a:rPr lang="fi-FI" dirty="0"/>
              <a:t>Opintoja osallistumalla ja vaikuttamalla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383" y="2821577"/>
            <a:ext cx="4104159" cy="307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657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Aktiivinen opiskelija -tiivistelmä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5053758" cy="3601357"/>
          </a:xfrm>
        </p:spPr>
        <p:txBody>
          <a:bodyPr>
            <a:normAutofit fontScale="92500" lnSpcReduction="20000"/>
          </a:bodyPr>
          <a:lstStyle/>
          <a:p>
            <a:r>
              <a:rPr lang="fi-FI" b="1" dirty="0">
                <a:solidFill>
                  <a:srgbClr val="7030A0"/>
                </a:solidFill>
              </a:rPr>
              <a:t>Opiskelijakunta-/-foorumitoiminta 1 (1 </a:t>
            </a:r>
            <a:r>
              <a:rPr lang="fi-FI" b="1" dirty="0" err="1">
                <a:solidFill>
                  <a:srgbClr val="7030A0"/>
                </a:solidFill>
              </a:rPr>
              <a:t>osp</a:t>
            </a:r>
            <a:r>
              <a:rPr lang="fi-FI" b="1" dirty="0">
                <a:solidFill>
                  <a:srgbClr val="7030A0"/>
                </a:solidFill>
              </a:rPr>
              <a:t>)</a:t>
            </a:r>
          </a:p>
          <a:p>
            <a:endParaRPr lang="fi-FI" b="1" dirty="0">
              <a:solidFill>
                <a:srgbClr val="7030A0"/>
              </a:solidFill>
            </a:endParaRPr>
          </a:p>
          <a:p>
            <a:r>
              <a:rPr lang="fi-FI" b="1" dirty="0">
                <a:solidFill>
                  <a:schemeClr val="accent6">
                    <a:lumMod val="75000"/>
                  </a:schemeClr>
                </a:solidFill>
              </a:rPr>
              <a:t>Opiskelijakunta/-foorumitoiminta 2 (1osp)</a:t>
            </a:r>
          </a:p>
          <a:p>
            <a:endParaRPr lang="fi-FI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i-FI" b="1" dirty="0">
                <a:solidFill>
                  <a:srgbClr val="00B0F0"/>
                </a:solidFill>
              </a:rPr>
              <a:t>Opiskelijaedustaminen (1 </a:t>
            </a:r>
            <a:r>
              <a:rPr lang="fi-FI" b="1" dirty="0" err="1">
                <a:solidFill>
                  <a:srgbClr val="00B0F0"/>
                </a:solidFill>
              </a:rPr>
              <a:t>osp</a:t>
            </a:r>
            <a:r>
              <a:rPr lang="fi-FI" b="1" dirty="0">
                <a:solidFill>
                  <a:srgbClr val="00B0F0"/>
                </a:solidFill>
              </a:rPr>
              <a:t>)</a:t>
            </a:r>
          </a:p>
          <a:p>
            <a:endParaRPr lang="fi-FI" dirty="0">
              <a:solidFill>
                <a:srgbClr val="00B0F0"/>
              </a:solidFill>
            </a:endParaRPr>
          </a:p>
          <a:p>
            <a:endParaRPr lang="fi-FI" dirty="0">
              <a:solidFill>
                <a:srgbClr val="00B0F0"/>
              </a:solidFill>
            </a:endParaRPr>
          </a:p>
          <a:p>
            <a:endParaRPr lang="fi-FI" dirty="0">
              <a:solidFill>
                <a:srgbClr val="00B0F0"/>
              </a:solidFill>
            </a:endParaRPr>
          </a:p>
          <a:p>
            <a:endParaRPr lang="fi-FI" dirty="0">
              <a:solidFill>
                <a:srgbClr val="FFC000"/>
              </a:solidFill>
            </a:endParaRPr>
          </a:p>
          <a:p>
            <a:r>
              <a:rPr lang="fi-FI" b="1" dirty="0">
                <a:solidFill>
                  <a:srgbClr val="FFC000"/>
                </a:solidFill>
              </a:rPr>
              <a:t>Tutortoiminta (1-3 </a:t>
            </a:r>
            <a:r>
              <a:rPr lang="fi-FI" b="1" dirty="0" err="1">
                <a:solidFill>
                  <a:srgbClr val="FFC000"/>
                </a:solidFill>
              </a:rPr>
              <a:t>osp</a:t>
            </a:r>
            <a:r>
              <a:rPr lang="fi-FI" b="1" dirty="0">
                <a:solidFill>
                  <a:srgbClr val="FFC000"/>
                </a:solidFill>
              </a:rPr>
              <a:t>)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96854"/>
          </a:xfrm>
        </p:spPr>
        <p:txBody>
          <a:bodyPr>
            <a:normAutofit fontScale="92500" lnSpcReduction="20000"/>
          </a:bodyPr>
          <a:lstStyle/>
          <a:p>
            <a:r>
              <a:rPr lang="fi-FI" dirty="0">
                <a:solidFill>
                  <a:srgbClr val="7030A0"/>
                </a:solidFill>
              </a:rPr>
              <a:t>Osaamista kertyy lähtemällä ja osallistumalla  toimintaan aktiivisesti</a:t>
            </a:r>
          </a:p>
          <a:p>
            <a:r>
              <a:rPr lang="fi-FI" dirty="0">
                <a:solidFill>
                  <a:schemeClr val="accent6">
                    <a:lumMod val="75000"/>
                  </a:schemeClr>
                </a:solidFill>
              </a:rPr>
              <a:t>Osaamista kertyy jatkamalla aktiivisesti toimintaa ja perehdyttämällä samalla muita</a:t>
            </a:r>
          </a:p>
          <a:p>
            <a:r>
              <a:rPr lang="fi-FI" dirty="0">
                <a:solidFill>
                  <a:srgbClr val="00B0F0"/>
                </a:solidFill>
              </a:rPr>
              <a:t>Osaaminen kertyy edustamalla Sedun opiskelijoita erilaisissa tilaisuuksissa tai kilpailuissa</a:t>
            </a:r>
          </a:p>
          <a:p>
            <a:endParaRPr lang="fi-FI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C000"/>
              </a:solidFill>
            </a:endParaRPr>
          </a:p>
          <a:p>
            <a:r>
              <a:rPr lang="fi-FI" dirty="0">
                <a:solidFill>
                  <a:srgbClr val="FFC000"/>
                </a:solidFill>
              </a:rPr>
              <a:t>Osaamista kertyy tutortoiminnasta (oman alan tutor, </a:t>
            </a:r>
            <a:r>
              <a:rPr lang="fi-FI" dirty="0" err="1">
                <a:solidFill>
                  <a:srgbClr val="FFC000"/>
                </a:solidFill>
              </a:rPr>
              <a:t>kv</a:t>
            </a:r>
            <a:r>
              <a:rPr lang="fi-FI" dirty="0">
                <a:solidFill>
                  <a:srgbClr val="FFC000"/>
                </a:solidFill>
              </a:rPr>
              <a:t>-tutor..)</a:t>
            </a:r>
          </a:p>
          <a:p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496389" y="1828800"/>
            <a:ext cx="4428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Yhteiskunnassa ja kansalaisena toimiminen, valinnainen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496388" y="4781006"/>
            <a:ext cx="3644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Työelämässä toimiminen, valinnainen</a:t>
            </a:r>
          </a:p>
        </p:txBody>
      </p:sp>
    </p:spTree>
    <p:extLst>
      <p:ext uri="{BB962C8B-B14F-4D97-AF65-F5344CB8AC3E}">
        <p14:creationId xmlns:p14="http://schemas.microsoft.com/office/powerpoint/2010/main" val="670792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/>
              <a:t>Toimintaa arvioidaan </a:t>
            </a:r>
            <a:r>
              <a:rPr lang="fi-FI" dirty="0"/>
              <a:t>ja voit saavuttaa osaamisesta </a:t>
            </a:r>
          </a:p>
          <a:p>
            <a:r>
              <a:rPr lang="fi-FI" dirty="0"/>
              <a:t>arvosanan 1 kun olet osallistunut sitoutuneesti toimintaan</a:t>
            </a:r>
          </a:p>
          <a:p>
            <a:r>
              <a:rPr lang="fi-FI" dirty="0"/>
              <a:t>arvosanaan 3 sinun on täytynyt olla aktiivinen ja oma-aloitteinen toimija  </a:t>
            </a:r>
          </a:p>
          <a:p>
            <a:r>
              <a:rPr lang="fi-FI" dirty="0"/>
              <a:t>arvosanaan 5 erityisen vastuullinen ja tuoda toimintaan omalla panoksellasi lisäarvoa</a:t>
            </a:r>
          </a:p>
          <a:p>
            <a:pPr marL="0" indent="0" algn="ctr">
              <a:buNone/>
            </a:pPr>
            <a:endParaRPr lang="fi-FI" b="1" dirty="0"/>
          </a:p>
          <a:p>
            <a:pPr marL="0" indent="0" algn="ctr">
              <a:buNone/>
            </a:pPr>
            <a:r>
              <a:rPr lang="fi-FI" b="1" dirty="0"/>
              <a:t>Jokaiseen opintoon on omat toteutussuunnitelmat joista voit katsoa tarkemmin osaamisen arvioinnista ja osaamistavoitteista.</a:t>
            </a:r>
          </a:p>
        </p:txBody>
      </p:sp>
    </p:spTree>
    <p:extLst>
      <p:ext uri="{BB962C8B-B14F-4D97-AF65-F5344CB8AC3E}">
        <p14:creationId xmlns:p14="http://schemas.microsoft.com/office/powerpoint/2010/main" val="2742299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Osaamisen kertyessä keräät Wilmaan toteutuneet tapahtumat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9973" y="4697888"/>
            <a:ext cx="3224914" cy="601715"/>
          </a:xfrm>
        </p:spPr>
        <p:txBody>
          <a:bodyPr/>
          <a:lstStyle/>
          <a:p>
            <a:r>
              <a:rPr lang="fi-FI" dirty="0"/>
              <a:t>WILMA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half" idx="18"/>
          </p:nvPr>
        </p:nvSpPr>
        <p:spPr>
          <a:xfrm>
            <a:off x="1033031" y="5293061"/>
            <a:ext cx="3050438" cy="917952"/>
          </a:xfrm>
        </p:spPr>
        <p:txBody>
          <a:bodyPr>
            <a:normAutofit/>
          </a:bodyPr>
          <a:lstStyle/>
          <a:p>
            <a:r>
              <a:rPr lang="fi-FI" sz="2000" dirty="0"/>
              <a:t>Lomakkeet -tutorpassi</a:t>
            </a:r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/>
              <a:t>Merkitse</a:t>
            </a:r>
          </a:p>
        </p:txBody>
      </p:sp>
      <p:pic>
        <p:nvPicPr>
          <p:cNvPr id="12" name="Kuvan paikkamerkki 11"/>
          <p:cNvPicPr>
            <a:picLocks noGrp="1" noChangeAspect="1"/>
          </p:cNvPicPr>
          <p:nvPr>
            <p:ph type="pic" idx="2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r="5600"/>
          <a:stretch>
            <a:fillRect/>
          </a:stretch>
        </p:blipFill>
        <p:spPr>
          <a:xfrm>
            <a:off x="4568865" y="2311271"/>
            <a:ext cx="3805588" cy="2250495"/>
          </a:xfrm>
        </p:spPr>
      </p:pic>
      <p:sp>
        <p:nvSpPr>
          <p:cNvPr id="8" name="Tekstin paikkamerkki 7"/>
          <p:cNvSpPr>
            <a:spLocks noGrp="1"/>
          </p:cNvSpPr>
          <p:nvPr>
            <p:ph type="body" sz="half" idx="19"/>
          </p:nvPr>
        </p:nvSpPr>
        <p:spPr>
          <a:xfrm>
            <a:off x="4454433" y="5109104"/>
            <a:ext cx="3370217" cy="1631329"/>
          </a:xfrm>
        </p:spPr>
        <p:txBody>
          <a:bodyPr>
            <a:noAutofit/>
          </a:bodyPr>
          <a:lstStyle/>
          <a:p>
            <a:r>
              <a:rPr lang="fi-FI" sz="2000" dirty="0"/>
              <a:t>Pvämäärä, tuntimäärä, tapahtuma ja yhteyshenkilö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/>
              <a:t>Ilmianna opolle</a:t>
            </a:r>
          </a:p>
        </p:txBody>
      </p:sp>
      <p:sp>
        <p:nvSpPr>
          <p:cNvPr id="11" name="Tekstin paikkamerkki 10"/>
          <p:cNvSpPr>
            <a:spLocks noGrp="1"/>
          </p:cNvSpPr>
          <p:nvPr>
            <p:ph type="body" sz="half" idx="20"/>
          </p:nvPr>
        </p:nvSpPr>
        <p:spPr>
          <a:xfrm>
            <a:off x="7982774" y="5109103"/>
            <a:ext cx="3199031" cy="1304759"/>
          </a:xfrm>
        </p:spPr>
        <p:txBody>
          <a:bodyPr>
            <a:normAutofit fontScale="85000" lnSpcReduction="10000"/>
          </a:bodyPr>
          <a:lstStyle/>
          <a:p>
            <a:r>
              <a:rPr lang="fi-FI" sz="2000" dirty="0"/>
              <a:t>Laita sähköpostia opinto-ohjaajalle kun merkintöjä on kertynyt ja opo merkitsee sinulle opintosuoritusotteelle arvosanan</a:t>
            </a:r>
          </a:p>
        </p:txBody>
      </p:sp>
      <p:pic>
        <p:nvPicPr>
          <p:cNvPr id="19" name="Kuva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54" y="1940886"/>
            <a:ext cx="3086531" cy="2991267"/>
          </a:xfrm>
          <a:prstGeom prst="rect">
            <a:avLst/>
          </a:prstGeom>
        </p:spPr>
      </p:pic>
      <p:sp>
        <p:nvSpPr>
          <p:cNvPr id="20" name="Kuvan paikkamerkki 19"/>
          <p:cNvSpPr>
            <a:spLocks noGrp="1"/>
          </p:cNvSpPr>
          <p:nvPr>
            <p:ph type="pic" idx="15"/>
          </p:nvPr>
        </p:nvSpPr>
        <p:spPr/>
      </p:sp>
      <p:sp>
        <p:nvSpPr>
          <p:cNvPr id="21" name="Kuvan paikkamerkki 20"/>
          <p:cNvSpPr>
            <a:spLocks noGrp="1"/>
          </p:cNvSpPr>
          <p:nvPr>
            <p:ph type="pic" idx="22"/>
          </p:nvPr>
        </p:nvSpPr>
        <p:spPr/>
      </p:sp>
    </p:spTree>
    <p:extLst>
      <p:ext uri="{BB962C8B-B14F-4D97-AF65-F5344CB8AC3E}">
        <p14:creationId xmlns:p14="http://schemas.microsoft.com/office/powerpoint/2010/main" val="1511208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46</TotalTime>
  <Words>158</Words>
  <Application>Microsoft Office PowerPoint</Application>
  <PresentationFormat>Laajakuva</PresentationFormat>
  <Paragraphs>33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Ioni (johtoryhmä)</vt:lpstr>
      <vt:lpstr>Opintoja osallistumalla ja vaikuttamalla</vt:lpstr>
      <vt:lpstr>Aktiivinen opiskelija -tiivistelmä</vt:lpstr>
      <vt:lpstr>PowerPoint-esitys</vt:lpstr>
      <vt:lpstr>Osaamisen kertyessä keräät Wilmaan toteutuneet tapahtumat</vt:lpstr>
    </vt:vector>
  </TitlesOfParts>
  <Company>Epedu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Parantainen, Tiina</dc:creator>
  <cp:lastModifiedBy>Anne Eteläaho</cp:lastModifiedBy>
  <cp:revision>9</cp:revision>
  <dcterms:created xsi:type="dcterms:W3CDTF">2019-04-10T08:09:25Z</dcterms:created>
  <dcterms:modified xsi:type="dcterms:W3CDTF">2019-06-19T06:47:23Z</dcterms:modified>
</cp:coreProperties>
</file>