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3" r:id="rId3"/>
    <p:sldId id="259" r:id="rId4"/>
    <p:sldId id="264" r:id="rId5"/>
    <p:sldId id="257" r:id="rId6"/>
    <p:sldId id="265" r:id="rId7"/>
    <p:sldId id="262" r:id="rId8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06" autoAdjust="0"/>
    <p:restoredTop sz="94280" autoAdjust="0"/>
  </p:normalViewPr>
  <p:slideViewPr>
    <p:cSldViewPr snapToGrid="0">
      <p:cViewPr varScale="1">
        <p:scale>
          <a:sx n="73" d="100"/>
          <a:sy n="73" d="100"/>
        </p:scale>
        <p:origin x="348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773E4E-F337-4DFC-A54F-A721B22B9F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89CCC87-0848-457F-BDEB-BC939DD8B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269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2 tekstipalstaa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F917B831-4912-477F-B943-138E7DCF867E}"/>
              </a:ext>
            </a:extLst>
          </p:cNvPr>
          <p:cNvSpPr txBox="1"/>
          <p:nvPr userDrawn="1"/>
        </p:nvSpPr>
        <p:spPr>
          <a:xfrm>
            <a:off x="7716982" y="1413164"/>
            <a:ext cx="3906982" cy="460880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l"/>
            <a:endParaRPr lang="en-GB" sz="3200" dirty="0">
              <a:solidFill>
                <a:srgbClr val="00A4E4"/>
              </a:solidFill>
            </a:endParaRPr>
          </a:p>
        </p:txBody>
      </p:sp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B1D75605-DA79-4B1A-8748-FE1D69A4E4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99192" y="18618"/>
            <a:ext cx="4792807" cy="683938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105823DE-EA41-4141-8952-8D6A75FAD6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6262" y="2126456"/>
            <a:ext cx="2527156" cy="6969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2" name="Otsikko 11">
            <a:extLst>
              <a:ext uri="{FF2B5EF4-FFF2-40B4-BE49-F238E27FC236}">
                <a16:creationId xmlns:a16="http://schemas.microsoft.com/office/drawing/2014/main" id="{FB19CADE-35CE-4875-8FB0-216CA02B3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036" y="562864"/>
            <a:ext cx="6310747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13" name="Tekstin paikkamerkki 10">
            <a:extLst>
              <a:ext uri="{FF2B5EF4-FFF2-40B4-BE49-F238E27FC236}">
                <a16:creationId xmlns:a16="http://schemas.microsoft.com/office/drawing/2014/main" id="{8EDCB0DD-B833-45F9-9A81-0A7C68A869A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67353" y="2126456"/>
            <a:ext cx="2527156" cy="6969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089293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3 teksti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96EC0A-1BF0-45D9-B7D2-7C383FB7D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5007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F50D579-EE93-46F4-9024-881E079B4D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411413"/>
            <a:ext cx="2846388" cy="37830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kstin paikkamerkki 3">
            <a:extLst>
              <a:ext uri="{FF2B5EF4-FFF2-40B4-BE49-F238E27FC236}">
                <a16:creationId xmlns:a16="http://schemas.microsoft.com/office/drawing/2014/main" id="{E8A180A6-69A8-4F84-B6C9-D58363B26E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07412" y="2411413"/>
            <a:ext cx="2846388" cy="37830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kstin paikkamerkki 3">
            <a:extLst>
              <a:ext uri="{FF2B5EF4-FFF2-40B4-BE49-F238E27FC236}">
                <a16:creationId xmlns:a16="http://schemas.microsoft.com/office/drawing/2014/main" id="{68B902A1-AB2C-4478-80B1-5AB17447704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72806" y="2411413"/>
            <a:ext cx="2846388" cy="37830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8803023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1 teksti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C36C0D-C405-4226-BBD2-DAE657D0D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811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D549E87-42F6-4E58-9F24-556E0986ED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720773"/>
            <a:ext cx="10515600" cy="31289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6567470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2 tekstipalstaa ja leima">
    <p:bg>
      <p:bgPr>
        <a:blipFill dpi="0" rotWithShape="1">
          <a:blip r:embed="rId2">
            <a:lum/>
          </a:blip>
          <a:srcRect/>
          <a:stretch>
            <a:fillRect l="83000" t="-15000" r="-1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7A70F3-A694-4040-A814-0742BC293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44F8FAB-EA43-4A0B-8E1A-BAB1A6707E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355850"/>
            <a:ext cx="3429000" cy="41370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9" name="Tekstin paikkamerkki 3">
            <a:extLst>
              <a:ext uri="{FF2B5EF4-FFF2-40B4-BE49-F238E27FC236}">
                <a16:creationId xmlns:a16="http://schemas.microsoft.com/office/drawing/2014/main" id="{D0E67A9B-1C9D-40DB-A0A3-808B8D7775D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57902" y="2355849"/>
            <a:ext cx="3429000" cy="41370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881646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">
            <a:extLst>
              <a:ext uri="{FF2B5EF4-FFF2-40B4-BE49-F238E27FC236}">
                <a16:creationId xmlns:a16="http://schemas.microsoft.com/office/drawing/2014/main" id="{287DBBD2-2BDC-4885-BD71-28175C7A745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627118" y="2005053"/>
            <a:ext cx="4835349" cy="354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i-FI" altLang="fi-FI" sz="1600" dirty="0">
              <a:solidFill>
                <a:schemeClr val="bg1"/>
              </a:solidFill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8D3A1AB-A0A0-4C8B-9EB4-C027A61CBF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32723" y="353809"/>
            <a:ext cx="2624137" cy="6175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4469D22-292D-495D-8457-CC1057428E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2347" y="2016597"/>
            <a:ext cx="11113605" cy="1512887"/>
          </a:xfrm>
          <a:solidFill>
            <a:srgbClr val="00A4E4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EE88A6F5-DBB0-454A-BC7E-BDF1B4FD02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6049" y="3712429"/>
            <a:ext cx="11113604" cy="684425"/>
          </a:xfrm>
          <a:solidFill>
            <a:schemeClr val="bg1"/>
          </a:solidFill>
          <a:ln>
            <a:solidFill>
              <a:srgbClr val="00A4E4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3" name="Tekstin paikkamerkki 32">
            <a:extLst>
              <a:ext uri="{FF2B5EF4-FFF2-40B4-BE49-F238E27FC236}">
                <a16:creationId xmlns:a16="http://schemas.microsoft.com/office/drawing/2014/main" id="{56C24DB7-A2FE-40B7-9B3C-25AFA8745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485" y="4560210"/>
            <a:ext cx="5357521" cy="446240"/>
          </a:xfrm>
          <a:solidFill>
            <a:schemeClr val="bg1"/>
          </a:solidFill>
          <a:ln>
            <a:solidFill>
              <a:srgbClr val="00A4E4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8" name="Tekstin paikkamerkki 37">
            <a:extLst>
              <a:ext uri="{FF2B5EF4-FFF2-40B4-BE49-F238E27FC236}">
                <a16:creationId xmlns:a16="http://schemas.microsoft.com/office/drawing/2014/main" id="{16339677-1A1C-463D-BB21-EEA26B6D38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35681" y="4566839"/>
            <a:ext cx="5613972" cy="1047352"/>
          </a:xfrm>
          <a:solidFill>
            <a:schemeClr val="bg1"/>
          </a:solidFill>
          <a:ln>
            <a:solidFill>
              <a:srgbClr val="00A4E4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9" name="Tekstin paikkamerkki 32">
            <a:extLst>
              <a:ext uri="{FF2B5EF4-FFF2-40B4-BE49-F238E27FC236}">
                <a16:creationId xmlns:a16="http://schemas.microsoft.com/office/drawing/2014/main" id="{480E5FBE-9669-454B-8882-E77E0C442D5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35681" y="5784176"/>
            <a:ext cx="5615391" cy="446240"/>
          </a:xfrm>
          <a:solidFill>
            <a:schemeClr val="bg1"/>
          </a:solidFill>
          <a:ln>
            <a:solidFill>
              <a:srgbClr val="00A4E4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FA32EBB-B8FC-4C7D-831D-1281EB48CEC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3692" y="5197475"/>
            <a:ext cx="5357521" cy="444106"/>
          </a:xfrm>
          <a:solidFill>
            <a:schemeClr val="bg1"/>
          </a:solidFill>
          <a:ln>
            <a:solidFill>
              <a:srgbClr val="00A4E4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7DA36E0E-F5C9-423A-B655-00BD438B7F6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928" y="5818188"/>
            <a:ext cx="5350285" cy="442912"/>
          </a:xfrm>
          <a:solidFill>
            <a:schemeClr val="bg1"/>
          </a:solidFill>
          <a:ln>
            <a:solidFill>
              <a:srgbClr val="00A4E4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540846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ku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137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2359-2017-4CA7-9D34-00BAC348BA08}" type="datetimeFigureOut">
              <a:rPr lang="fi-FI" smtClean="0"/>
              <a:t>19.12.2019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AEAA8-E1E3-49D2-968D-F553474D8E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9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83000" t="-15000" r="-1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41C8157E-F377-43F8-B3C6-629D61359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2FB2EF0-306C-42D0-914D-AD7F26812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892CDBE-7C2C-41AE-82EB-6A386919EF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E950F-AAE3-479C-944E-91A678AC1D9B}" type="datetimeFigureOut">
              <a:rPr lang="en-GB" smtClean="0"/>
              <a:t>19/12/2019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3C8D21D-1D56-4EC9-B9B8-44C3FDE290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FD51E5-E087-4EA5-872A-F3015D8FB8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94F8C-7487-464C-A455-72D93725D4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1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2" r:id="rId2"/>
    <p:sldLayoutId id="2147483703" r:id="rId3"/>
    <p:sldLayoutId id="2147483704" r:id="rId4"/>
    <p:sldLayoutId id="2147483705" r:id="rId5"/>
    <p:sldLayoutId id="2147483698" r:id="rId6"/>
    <p:sldLayoutId id="2147483706" r:id="rId7"/>
    <p:sldLayoutId id="214748370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pedu.fi/koulutukset/hakijalle/tno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7E0B95-90A5-4CD7-9E48-3639253B2A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Opinto</a:t>
            </a:r>
            <a:r>
              <a:rPr lang="en-GB" dirty="0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- </a:t>
            </a:r>
            <a:r>
              <a:rPr lang="en-GB" dirty="0" err="1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ja</a:t>
            </a:r>
            <a:r>
              <a:rPr lang="en-GB" dirty="0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uraohjaus</a:t>
            </a:r>
            <a:endParaRPr lang="en-GB" dirty="0">
              <a:solidFill>
                <a:schemeClr val="bg1"/>
              </a:solidFill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91D331D-2882-44DB-8673-471846FEC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24429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MIX HANKE / </a:t>
            </a:r>
            <a:r>
              <a:rPr lang="en-GB" dirty="0" err="1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Keski-Pohjanmaan</a:t>
            </a:r>
            <a:r>
              <a:rPr lang="en-GB" dirty="0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ammattiopisto</a:t>
            </a:r>
            <a:endParaRPr lang="en-GB" dirty="0">
              <a:solidFill>
                <a:schemeClr val="bg1"/>
              </a:solidFill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uva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503" y="6027971"/>
            <a:ext cx="98901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461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altLang="fi-FI" dirty="0"/>
              <a:t>Opinto - ja uraohjauksen tavoite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fi-FI" dirty="0"/>
              <a:t>Tavoitteena on suunnitella yhdessä asiakkaan kanssa hänelle soveltuvia</a:t>
            </a:r>
          </a:p>
          <a:p>
            <a:pPr>
              <a:defRPr/>
            </a:pPr>
            <a:r>
              <a:rPr lang="fi-FI" dirty="0"/>
              <a:t>      </a:t>
            </a:r>
            <a:r>
              <a:rPr lang="fi-FI" b="1" dirty="0"/>
              <a:t>konkreettisia</a:t>
            </a:r>
            <a:r>
              <a:rPr lang="fi-FI" dirty="0"/>
              <a:t> keinoja edetä kohti koulutusta ja työtä.</a:t>
            </a:r>
          </a:p>
          <a:p>
            <a:pPr>
              <a:defRPr/>
            </a:pPr>
            <a:endParaRPr lang="fi-FI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fi-FI" dirty="0"/>
              <a:t>Konkretisoida, avata mahdollisuuksia, luoda motivaatiota ja edistää sitoutumista suunnitelman eteenpäinviemiseksi.</a:t>
            </a:r>
          </a:p>
          <a:p>
            <a:pPr>
              <a:defRPr/>
            </a:pPr>
            <a:endParaRPr lang="fi-FI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fi-FI" dirty="0"/>
              <a:t>Antaa kipinä liikkeelle lähtöön ja kertoa tarjolla olevista tukipalveluista suunnitelman tueksi.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3068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1380"/>
            <a:ext cx="10515600" cy="1325563"/>
          </a:xfrm>
        </p:spPr>
        <p:txBody>
          <a:bodyPr/>
          <a:lstStyle/>
          <a:p>
            <a:pPr algn="ctr"/>
            <a:r>
              <a:rPr lang="fi-FI" altLang="fi-FI" dirty="0"/>
              <a:t>Opinto- ja uraohjauksen sisältö</a:t>
            </a:r>
            <a:endParaRPr lang="en-GB" dirty="0">
              <a:solidFill>
                <a:srgbClr val="00A4E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286003"/>
            <a:ext cx="10515600" cy="4229094"/>
          </a:xfrm>
        </p:spPr>
        <p:txBody>
          <a:bodyPr>
            <a:normAutofit fontScale="85000" lnSpcReduction="20000"/>
          </a:bodyPr>
          <a:lstStyle/>
          <a:p>
            <a:endParaRPr lang="fi-FI" altLang="fi-FI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altLang="fi-FI" dirty="0"/>
              <a:t>Yksilöllinen lyhytkestoinen opinto- ja uraohjaus toimii asiakkaan lähtötilanteen yksilöllisenä kartoituksena. Ohjauksen aikana selvitetään asiakkaan kiinnostuksenkohteita, koulutus- ja työhistoriaa sekä ammatillisesti hyödynnettäviä tietoja- ja taitoja, ammattitaidon kehittämistarpeita sekä muita urasuunnitteluun vaikuttavia tekijöitä esim. terveys.</a:t>
            </a:r>
          </a:p>
          <a:p>
            <a:endParaRPr lang="fi-FI" altLang="fi-FI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altLang="fi-FI" dirty="0"/>
              <a:t>Ohjauskeskustelu on </a:t>
            </a:r>
            <a:r>
              <a:rPr lang="fi-FI" altLang="fi-FI" b="1" dirty="0"/>
              <a:t>vastavuoroinen ja tasavertainen ohjaustilanne</a:t>
            </a:r>
            <a:r>
              <a:rPr lang="fi-FI" altLang="fi-FI" dirty="0"/>
              <a:t>, jossa asiakasta kannustetaan, tuetaan ja motivoidaan löytämään itselleen sopivaa suuntaa kohti koulutusta tai työtä. Keskiössä on opinto-ohjauksen perusperiaatteet: </a:t>
            </a:r>
            <a:r>
              <a:rPr lang="fi-FI" altLang="fi-FI" b="1" dirty="0"/>
              <a:t>aika, kunnioitus ja läsnäolo</a:t>
            </a:r>
            <a:r>
              <a:rPr lang="fi-FI" altLang="fi-FI" dirty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altLang="fi-FI" dirty="0"/>
              <a:t>Matalan kynnyksen urapalvelu/ hakevan vaiheen urapalvelu </a:t>
            </a:r>
          </a:p>
          <a:p>
            <a:endParaRPr lang="fi-FI" altLang="fi-FI" dirty="0"/>
          </a:p>
          <a:p>
            <a:endParaRPr lang="fi-FI" altLang="fi-FI" dirty="0"/>
          </a:p>
          <a:p>
            <a:endParaRPr lang="fi-FI" altLang="fi-FI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i-FI" altLang="fi-FI" dirty="0"/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949114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988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				Kenelle? 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>
          <a:xfrm>
            <a:off x="899160" y="1732085"/>
            <a:ext cx="10515600" cy="4764509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endParaRPr lang="fi-FI" sz="3200" dirty="0"/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fi-FI" sz="3600" dirty="0"/>
              <a:t>Matalalla kynnyksellä; palveluun voidaan ohjata henkilöitä, joiden työntekijä arvioi jollain tavoin hyötyvän palvelusta. (orastavia koulutus- tai työllistymissuunnitelmia, tilanne junnaa paikallaan, ammatillista osaamista olisi tarpeen päivittää, kynnys opintoihin lähtemiseen on syystä tai toisesta korkea</a:t>
            </a:r>
            <a:r>
              <a:rPr lang="fi-FI" sz="3600"/>
              <a:t>,  jne</a:t>
            </a:r>
            <a:r>
              <a:rPr lang="fi-FI" sz="3600" dirty="0"/>
              <a:t>.)</a:t>
            </a:r>
          </a:p>
          <a:p>
            <a:pPr>
              <a:defRPr/>
            </a:pPr>
            <a:endParaRPr lang="fi-FI" sz="3600" dirty="0"/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fi-FI" sz="3600" dirty="0"/>
              <a:t>Asiakkaan ei ohjaustilanteessa tarvitse sitoutua, kuin ohjauspalveluun ja esitietolomakkeen täyttöön. Ohjaustilanne antaa mahdollisuuden avata vaihtoehtoja ja mahdollisuuksia esim. soveltuvat koulutukset.</a:t>
            </a:r>
          </a:p>
          <a:p>
            <a:pPr>
              <a:defRPr/>
            </a:pPr>
            <a:endParaRPr lang="fi-FI" sz="3600" dirty="0"/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fi-FI" sz="3600" dirty="0"/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fi-FI" sz="3600" dirty="0"/>
              <a:t>Opinto- ja uraohjaus on alun perin kehitetty irtisanottujen työntekijöiden kanssa tehtävään työhön. Palvelu on muokattavissa ja sitä on toteutettu eri kohderyhmille soveltuvaksi (nuoret, ammattiin valmistuvat, pitkäaikaistyöttömät, </a:t>
            </a:r>
            <a:r>
              <a:rPr lang="fi-FI" sz="3600" dirty="0" err="1"/>
              <a:t>työssäolevat</a:t>
            </a:r>
            <a:r>
              <a:rPr lang="fi-FI" sz="3600" dirty="0"/>
              <a:t> jne.)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5695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ko 1"/>
          <p:cNvSpPr>
            <a:spLocks noGrp="1"/>
          </p:cNvSpPr>
          <p:nvPr>
            <p:ph type="title" idx="4294967295"/>
          </p:nvPr>
        </p:nvSpPr>
        <p:spPr>
          <a:xfrm>
            <a:off x="1524000" y="0"/>
            <a:ext cx="9144000" cy="642938"/>
          </a:xfrm>
        </p:spPr>
        <p:txBody>
          <a:bodyPr>
            <a:normAutofit/>
          </a:bodyPr>
          <a:lstStyle/>
          <a:p>
            <a:pPr algn="ctr"/>
            <a:r>
              <a:rPr lang="fi-FI" altLang="fi-FI" sz="2800" b="1" dirty="0"/>
              <a:t>Opinto- ja uraohjauksen prosessikuvaus</a:t>
            </a:r>
          </a:p>
        </p:txBody>
      </p:sp>
      <p:grpSp>
        <p:nvGrpSpPr>
          <p:cNvPr id="5123" name="Group 4"/>
          <p:cNvGrpSpPr>
            <a:grpSpLocks/>
          </p:cNvGrpSpPr>
          <p:nvPr/>
        </p:nvGrpSpPr>
        <p:grpSpPr bwMode="auto">
          <a:xfrm>
            <a:off x="1663720" y="663071"/>
            <a:ext cx="8801081" cy="5812446"/>
            <a:chOff x="1224" y="2257"/>
            <a:chExt cx="9343" cy="11547"/>
          </a:xfrm>
        </p:grpSpPr>
        <p:sp>
          <p:nvSpPr>
            <p:cNvPr id="5125" name="Text Box 5"/>
            <p:cNvSpPr txBox="1">
              <a:spLocks noChangeArrowheads="1"/>
            </p:cNvSpPr>
            <p:nvPr/>
          </p:nvSpPr>
          <p:spPr bwMode="auto">
            <a:xfrm>
              <a:off x="1290" y="12470"/>
              <a:ext cx="9277" cy="1334"/>
            </a:xfrm>
            <a:prstGeom prst="rect">
              <a:avLst/>
            </a:prstGeom>
            <a:solidFill>
              <a:srgbClr val="C2D69B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fi-FI" sz="600" b="1" dirty="0"/>
            </a:p>
            <a:p>
              <a:pPr lvl="1" algn="ctr">
                <a:defRPr/>
              </a:pPr>
              <a:r>
                <a:rPr lang="fi-FI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ASIAKKAIDEN OHJAAMINEN OPINTO- JA URAOHJAUKSEEN:</a:t>
              </a:r>
              <a:endParaRPr lang="fi-FI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1" algn="ctr">
                <a:defRPr/>
              </a:pPr>
              <a:r>
                <a:rPr lang="fi-FI" sz="1200" dirty="0">
                  <a:latin typeface="Arial" panose="020B0604020202020204" pitchFamily="34" charset="0"/>
                  <a:cs typeface="Arial" panose="020B0604020202020204" pitchFamily="34" charset="0"/>
                </a:rPr>
                <a:t>- mm. TE-toimisto, Ohjaamo-verkosto jne.</a:t>
              </a:r>
            </a:p>
            <a:p>
              <a:pPr lvl="1" algn="ctr">
                <a:defRPr/>
              </a:pPr>
              <a:endParaRPr lang="fi-FI" sz="800" b="1" dirty="0"/>
            </a:p>
            <a:p>
              <a:pPr>
                <a:defRPr/>
              </a:pPr>
              <a:endParaRPr lang="fi-FI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fi-FI" dirty="0"/>
            </a:p>
          </p:txBody>
        </p:sp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1224" y="9966"/>
              <a:ext cx="9277" cy="1980"/>
            </a:xfrm>
            <a:prstGeom prst="rect">
              <a:avLst/>
            </a:prstGeom>
            <a:solidFill>
              <a:srgbClr val="CCC0D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fi-FI" sz="600" b="1" dirty="0"/>
            </a:p>
            <a:p>
              <a:pPr algn="ctr">
                <a:defRPr/>
              </a:pPr>
              <a:r>
                <a:rPr lang="fi-FI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ESITIETOLOMAKKEEN TÄYTTÄMINEN &amp; OHJAUSAJAN SOPIMINEN:</a:t>
              </a:r>
            </a:p>
            <a:p>
              <a:pPr algn="ctr">
                <a:defRPr/>
              </a:pPr>
              <a:endParaRPr lang="fi-FI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1000"/>
                </a:spcAft>
                <a:defRPr/>
              </a:pPr>
              <a:r>
                <a:rPr lang="fi-FI" sz="11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fi-FI" sz="1200" dirty="0">
                  <a:latin typeface="Arial" panose="020B0604020202020204" pitchFamily="34" charset="0"/>
                  <a:cs typeface="Arial" panose="020B0604020202020204" pitchFamily="34" charset="0"/>
                </a:rPr>
                <a:t>Asiakas täyttää lomakkeen KPEDUN nettisivuilla (</a:t>
              </a:r>
              <a:r>
                <a:rPr lang="fi-FI" sz="1200" dirty="0"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http://www.kpedu.fi/koulutukset/hakijalle/tno</a:t>
              </a:r>
              <a:r>
                <a:rPr lang="fi-FI" sz="1200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  <a:p>
              <a:pPr>
                <a:spcAft>
                  <a:spcPts val="1000"/>
                </a:spcAft>
                <a:defRPr/>
              </a:pPr>
              <a:r>
                <a:rPr lang="fi-FI" sz="1200" dirty="0">
                  <a:latin typeface="Arial" panose="020B0604020202020204" pitchFamily="34" charset="0"/>
                  <a:cs typeface="Arial" panose="020B0604020202020204" pitchFamily="34" charset="0"/>
                </a:rPr>
                <a:t>-Opinto- ja uraohjaaja sopii asiakkaan kanssa ajan ohjaukseen</a:t>
              </a:r>
            </a:p>
          </p:txBody>
        </p:sp>
        <p:sp>
          <p:nvSpPr>
            <p:cNvPr id="2" name="Text Box 7"/>
            <p:cNvSpPr txBox="1">
              <a:spLocks noChangeArrowheads="1"/>
            </p:cNvSpPr>
            <p:nvPr/>
          </p:nvSpPr>
          <p:spPr bwMode="auto">
            <a:xfrm>
              <a:off x="1298" y="6229"/>
              <a:ext cx="9269" cy="3272"/>
            </a:xfrm>
            <a:prstGeom prst="rect">
              <a:avLst/>
            </a:prstGeom>
            <a:solidFill>
              <a:srgbClr val="E5B8B7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i-FI" altLang="fi-FI" sz="600" b="1" dirty="0"/>
            </a:p>
            <a:p>
              <a:pPr algn="ctr" eaLnBrk="1" hangingPunct="1"/>
              <a:r>
                <a:rPr lang="fi-FI" altLang="fi-FI" sz="1200" b="1" dirty="0"/>
                <a:t>OHJAUSKESKUSTELU:</a:t>
              </a:r>
            </a:p>
            <a:p>
              <a:pPr eaLnBrk="1" hangingPunct="1"/>
              <a:r>
                <a:rPr lang="fi-FI" altLang="fi-FI" sz="1200" dirty="0"/>
                <a:t>= Henkilökohtainen ohjauskeskustelu</a:t>
              </a:r>
            </a:p>
            <a:p>
              <a:pPr eaLnBrk="1" hangingPunct="1"/>
              <a:r>
                <a:rPr lang="fi-FI" altLang="fi-FI" sz="1200" dirty="0"/>
                <a:t>-Toteutetaan esitietolomakkeen pohjalta asiakkaan kanssa sovitussa paikassa (esim. </a:t>
              </a:r>
              <a:r>
                <a:rPr lang="fi-FI" altLang="fi-FI" sz="1200" dirty="0" err="1"/>
                <a:t>te-toimisto</a:t>
              </a:r>
              <a:r>
                <a:rPr lang="fi-FI" altLang="fi-FI" sz="1200" dirty="0"/>
                <a:t>, TYP, oppilaitos ym.)</a:t>
              </a:r>
            </a:p>
            <a:p>
              <a:pPr eaLnBrk="1" hangingPunct="1"/>
              <a:r>
                <a:rPr lang="fi-FI" altLang="fi-FI" sz="1200" dirty="0"/>
                <a:t>-Lähtötilanteen, kiinnostuksenkohteiden, työllistymisen esteiden kartoitus ja mahdollisuuksien realisointi </a:t>
              </a:r>
            </a:p>
            <a:p>
              <a:pPr eaLnBrk="1" hangingPunct="1"/>
              <a:r>
                <a:rPr lang="fi-FI" altLang="fi-FI" sz="1200" dirty="0"/>
                <a:t>-Tavoitteena löytää asiakkaan tilanteeseen soveltuvat palvelut</a:t>
              </a:r>
            </a:p>
            <a:p>
              <a:pPr eaLnBrk="1" hangingPunct="1"/>
              <a:r>
                <a:rPr lang="fi-FI" altLang="fi-FI" sz="1200" dirty="0"/>
                <a:t>-Soveltuvien/ alkavien koulutusten esittely, työnhaun/ koulutukseen hakeutumisen ideointi ja ohjaus</a:t>
              </a:r>
            </a:p>
            <a:p>
              <a:pPr eaLnBrk="1" hangingPunct="1"/>
              <a:r>
                <a:rPr lang="fi-FI" altLang="fi-FI" sz="1200" dirty="0"/>
                <a:t>- Asiakkaan motivointi ja sitouttaminen koulutus- ja/tai työllistymissuunnitelman tekemiseen ja toteuttamiseen</a:t>
              </a:r>
            </a:p>
            <a:p>
              <a:pPr eaLnBrk="1" hangingPunct="1"/>
              <a:r>
                <a:rPr lang="fi-FI" altLang="fi-FI" sz="1200" dirty="0"/>
                <a:t>-Opinto- ja uraohjaaja kirjoittaa </a:t>
              </a:r>
              <a:r>
                <a:rPr lang="fi-FI" altLang="fi-FI" sz="1200" b="1" dirty="0"/>
                <a:t>lausunnon</a:t>
              </a:r>
              <a:r>
                <a:rPr lang="fi-FI" altLang="fi-FI" sz="1200" dirty="0"/>
                <a:t> asiakkaan jatkosuunnitelmista</a:t>
              </a:r>
            </a:p>
            <a:p>
              <a:pPr eaLnBrk="1" hangingPunct="1"/>
              <a:endParaRPr lang="fi-FI" altLang="fi-FI" dirty="0"/>
            </a:p>
          </p:txBody>
        </p:sp>
        <p:sp>
          <p:nvSpPr>
            <p:cNvPr id="3" name="Text Box 9"/>
            <p:cNvSpPr txBox="1">
              <a:spLocks noChangeArrowheads="1"/>
            </p:cNvSpPr>
            <p:nvPr/>
          </p:nvSpPr>
          <p:spPr bwMode="auto">
            <a:xfrm>
              <a:off x="1306" y="3731"/>
              <a:ext cx="9195" cy="2108"/>
            </a:xfrm>
            <a:prstGeom prst="rect">
              <a:avLst/>
            </a:prstGeom>
            <a:solidFill>
              <a:srgbClr val="B8CCE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i-FI" altLang="fi-FI" sz="600" b="1" dirty="0"/>
            </a:p>
            <a:p>
              <a:pPr algn="ctr" eaLnBrk="1" hangingPunct="1"/>
              <a:r>
                <a:rPr lang="fi-FI" altLang="fi-FI" sz="1200" b="1" dirty="0"/>
                <a:t>JATKO-OHJAUS:</a:t>
              </a:r>
            </a:p>
            <a:p>
              <a:pPr eaLnBrk="1" hangingPunct="1"/>
              <a:r>
                <a:rPr lang="fi-FI" altLang="fi-FI" sz="1200" dirty="0"/>
                <a:t>-Opinto ja uraohjaaja jatkaa asiakkaan ohjausta yksilöllisen tarpeen mukaisesti</a:t>
              </a:r>
            </a:p>
            <a:p>
              <a:pPr eaLnBrk="1" hangingPunct="1"/>
              <a:r>
                <a:rPr lang="fi-FI" altLang="fi-FI" sz="1200" dirty="0"/>
                <a:t>-Yhteistyö tarvittaessa alueen palveluverkoston kanssa</a:t>
              </a:r>
            </a:p>
            <a:p>
              <a:pPr eaLnBrk="1" hangingPunct="1"/>
              <a:endParaRPr lang="fi-FI" altLang="fi-FI" dirty="0"/>
            </a:p>
          </p:txBody>
        </p:sp>
        <p:sp>
          <p:nvSpPr>
            <p:cNvPr id="5129" name="Text Box 10"/>
            <p:cNvSpPr txBox="1">
              <a:spLocks noChangeArrowheads="1"/>
            </p:cNvSpPr>
            <p:nvPr/>
          </p:nvSpPr>
          <p:spPr bwMode="auto">
            <a:xfrm>
              <a:off x="1306" y="2257"/>
              <a:ext cx="9195" cy="105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i-FI" altLang="fi-FI" sz="600" b="1" dirty="0"/>
            </a:p>
            <a:p>
              <a:pPr algn="ctr" eaLnBrk="1" hangingPunct="1"/>
              <a:r>
                <a:rPr lang="fi-FI" altLang="fi-FI" sz="1100" b="1"/>
                <a:t>YKSILÖLLINEN</a:t>
              </a:r>
              <a:r>
                <a:rPr lang="fi-FI" altLang="fi-FI" sz="1100" b="1" dirty="0"/>
                <a:t>, ASIAKKAAN TILANTEESEEN SOVELTUVA, TYÖLLISTYMISTÄ TUKEVA JATKOSUUNNITELMA: (Työ, palkkatuki, koulutus, koulutus- tai työkokeilu)</a:t>
              </a:r>
            </a:p>
            <a:p>
              <a:pPr algn="ctr" eaLnBrk="1" hangingPunct="1"/>
              <a:endParaRPr lang="fi-FI" altLang="fi-FI" sz="600" b="1" dirty="0"/>
            </a:p>
            <a:p>
              <a:pPr algn="ctr" eaLnBrk="1" hangingPunct="1"/>
              <a:endParaRPr lang="fi-FI" altLang="fi-FI" sz="1100" b="1" dirty="0"/>
            </a:p>
          </p:txBody>
        </p:sp>
        <p:sp>
          <p:nvSpPr>
            <p:cNvPr id="5130" name="AutoShape 11"/>
            <p:cNvSpPr>
              <a:spLocks noChangeArrowheads="1"/>
            </p:cNvSpPr>
            <p:nvPr/>
          </p:nvSpPr>
          <p:spPr bwMode="auto">
            <a:xfrm>
              <a:off x="5862" y="12005"/>
              <a:ext cx="240" cy="465"/>
            </a:xfrm>
            <a:prstGeom prst="upArrow">
              <a:avLst>
                <a:gd name="adj1" fmla="val 50000"/>
                <a:gd name="adj2" fmla="val 4843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5131" name="AutoShape 12"/>
            <p:cNvSpPr>
              <a:spLocks noChangeArrowheads="1"/>
            </p:cNvSpPr>
            <p:nvPr/>
          </p:nvSpPr>
          <p:spPr bwMode="auto">
            <a:xfrm>
              <a:off x="5879" y="9501"/>
              <a:ext cx="223" cy="432"/>
            </a:xfrm>
            <a:prstGeom prst="upArrow">
              <a:avLst>
                <a:gd name="adj1" fmla="val 50000"/>
                <a:gd name="adj2" fmla="val 4770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5132" name="AutoShape 13"/>
            <p:cNvSpPr>
              <a:spLocks noChangeArrowheads="1"/>
            </p:cNvSpPr>
            <p:nvPr/>
          </p:nvSpPr>
          <p:spPr bwMode="auto">
            <a:xfrm>
              <a:off x="5880" y="5839"/>
              <a:ext cx="240" cy="390"/>
            </a:xfrm>
            <a:prstGeom prst="upArrow">
              <a:avLst>
                <a:gd name="adj1" fmla="val 50000"/>
                <a:gd name="adj2" fmla="val 40625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5133" name="AutoShape 14"/>
            <p:cNvSpPr>
              <a:spLocks noChangeArrowheads="1"/>
            </p:cNvSpPr>
            <p:nvPr/>
          </p:nvSpPr>
          <p:spPr bwMode="auto">
            <a:xfrm>
              <a:off x="5879" y="3311"/>
              <a:ext cx="240" cy="420"/>
            </a:xfrm>
            <a:prstGeom prst="upArrow">
              <a:avLst>
                <a:gd name="adj1" fmla="val 50000"/>
                <a:gd name="adj2" fmla="val 4375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</p:grpSp>
    </p:spTree>
    <p:extLst>
      <p:ext uri="{BB962C8B-B14F-4D97-AF65-F5344CB8AC3E}">
        <p14:creationId xmlns:p14="http://schemas.microsoft.com/office/powerpoint/2010/main" val="1421466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		Palvelun käytännön toteutus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>
          <a:xfrm>
            <a:off x="838200" y="1654629"/>
            <a:ext cx="10407162" cy="5080279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fi-FI" sz="2600" dirty="0"/>
              <a:t>Aikavaraus:  MIX hankkeessa ajanvarausta nuorelle pyysi pääosin </a:t>
            </a:r>
            <a:r>
              <a:rPr lang="fi-FI" sz="2600" dirty="0" err="1"/>
              <a:t>te-toimiston</a:t>
            </a:r>
            <a:r>
              <a:rPr lang="fi-FI" sz="2600" dirty="0"/>
              <a:t> asiantuntija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fi-FI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600" dirty="0"/>
              <a:t>Asiakas täyttää </a:t>
            </a:r>
            <a:r>
              <a:rPr lang="fi-FI" sz="2600" dirty="0" err="1"/>
              <a:t>Webropol</a:t>
            </a:r>
            <a:r>
              <a:rPr lang="fi-FI" sz="2600" dirty="0"/>
              <a:t>-pohjaisen suljetun sähköisen esitietolomakkeen. </a:t>
            </a:r>
            <a:r>
              <a:rPr lang="fi-FI" u="sng" dirty="0"/>
              <a:t> </a:t>
            </a:r>
            <a:endParaRPr lang="fi-FI" dirty="0"/>
          </a:p>
          <a:p>
            <a:r>
              <a:rPr lang="fi-FI" dirty="0"/>
              <a:t> </a:t>
            </a:r>
            <a:endParaRPr lang="fi-FI" sz="2600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fi-FI" sz="2600" dirty="0"/>
              <a:t>Opinto-ja uraohjaaja perehtyy esitietolomakkeen tietoihin asiakaskohtaisesti ja hankkii tarvittavaa lisätietoa + on tarvittaessa yhteydessä TE-toimiston vastuuvirkailijaan, lähettäneeseen verkostotoimijaan ja asiakkaaseen ennen ohjauksen toteutusta.</a:t>
            </a:r>
          </a:p>
          <a:p>
            <a:pPr>
              <a:defRPr/>
            </a:pPr>
            <a:endParaRPr lang="fi-FI" sz="2600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fi-FI" sz="2600" dirty="0"/>
              <a:t>Yksilöllinen ohjauskeskustelu toteutetaan asiakkaan kannalta tarkoituksenmukaisessa ja helpossa paikassa. Palvelua on toteutettiin  MIX hankkeen aikana  pääosin Tupakkamakasiinin tiloissa Pietarsaaressa</a:t>
            </a:r>
            <a:r>
              <a:rPr lang="fi-FI" dirty="0"/>
              <a:t>. </a:t>
            </a:r>
          </a:p>
          <a:p>
            <a:pPr>
              <a:defRPr/>
            </a:pPr>
            <a:endParaRPr lang="fi-FI" sz="2600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fi-FI" sz="2600" dirty="0"/>
              <a:t>Opinto- ja uraohjaaja kirjoittaa ohjaustapaamisesta ohjauskeskustelulausunnon, joka toimitetaan asiakaan kirjallisella suostumuksella lähettävälle taholle /sovitusti muulle nuoren palveluverkostolle.</a:t>
            </a:r>
          </a:p>
          <a:p>
            <a:pPr>
              <a:defRPr/>
            </a:pPr>
            <a:endParaRPr lang="fi-FI" sz="2600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fi-FI" sz="2600" dirty="0"/>
              <a:t>Tarpeen mukaan toteutetaan toinen / useampi ohjaustapaaminen, jossa jäsennetään esimerkiksi koulutussuunnitelmaa, siten että ko. koulutusalan vastuukouluttaja/ verkostotoimija </a:t>
            </a:r>
            <a:r>
              <a:rPr lang="fi-FI" sz="2600" dirty="0" err="1"/>
              <a:t>tmv</a:t>
            </a:r>
            <a:r>
              <a:rPr lang="fi-FI" sz="2600" dirty="0"/>
              <a:t>. voi olla mukana tapaamisessa.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6772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731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Autofit/>
      </a:bodyPr>
      <a:lstStyle>
        <a:defPPr algn="l">
          <a:defRPr sz="3200" dirty="0">
            <a:solidFill>
              <a:srgbClr val="00A4E4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itys5" id="{5062D0A5-C16B-43C0-B59D-E7E59B839E8E}" vid="{20C2F623-67F9-41AA-AA98-1B15960AAB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kpedu_powerpointmalli3</Template>
  <TotalTime>348</TotalTime>
  <Words>531</Words>
  <Application>Microsoft Office PowerPoint</Application>
  <PresentationFormat>Laajakuva</PresentationFormat>
  <Paragraphs>64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Humanst521 BT</vt:lpstr>
      <vt:lpstr>Office-teema</vt:lpstr>
      <vt:lpstr>Opinto- ja uraohjaus</vt:lpstr>
      <vt:lpstr>Opinto - ja uraohjauksen tavoite</vt:lpstr>
      <vt:lpstr>Opinto- ja uraohjauksen sisältö</vt:lpstr>
      <vt:lpstr>    Kenelle? </vt:lpstr>
      <vt:lpstr>Opinto- ja uraohjauksen prosessikuvaus</vt:lpstr>
      <vt:lpstr>  Palvelun käytännön toteutus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Viestintä Trainee</dc:creator>
  <cp:lastModifiedBy>Anne Eteläaho</cp:lastModifiedBy>
  <cp:revision>32</cp:revision>
  <cp:lastPrinted>2019-02-21T05:40:44Z</cp:lastPrinted>
  <dcterms:created xsi:type="dcterms:W3CDTF">2018-03-08T07:55:38Z</dcterms:created>
  <dcterms:modified xsi:type="dcterms:W3CDTF">2019-12-19T09:10:52Z</dcterms:modified>
</cp:coreProperties>
</file>