
<file path=[Content_Types].xml><?xml version="1.0" encoding="utf-8"?>
<Types xmlns="http://schemas.openxmlformats.org/package/2006/content-types">
  <Default Extension="gif" ContentType="image/gi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
  </p:notesMasterIdLst>
  <p:sldIdLst>
    <p:sldId id="259" r:id="rId2"/>
    <p:sldId id="271" r:id="rId3"/>
    <p:sldId id="266" r:id="rId4"/>
    <p:sldId id="258" r:id="rId5"/>
    <p:sldId id="267" r:id="rId6"/>
    <p:sldId id="268" r:id="rId7"/>
    <p:sldId id="269" r:id="rId8"/>
    <p:sldId id="270" r:id="rId9"/>
    <p:sldId id="272" r:id="rId10"/>
    <p:sldId id="273" r:id="rId11"/>
    <p:sldId id="274" r:id="rId1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78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928" autoAdjust="0"/>
  </p:normalViewPr>
  <p:slideViewPr>
    <p:cSldViewPr>
      <p:cViewPr varScale="1">
        <p:scale>
          <a:sx n="58" d="100"/>
          <a:sy n="58" d="100"/>
        </p:scale>
        <p:origin x="9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62EC5-578B-4A9C-A38A-7DF582604A86}" type="datetimeFigureOut">
              <a:rPr lang="fi-FI" smtClean="0"/>
              <a:pPr/>
              <a:t>18.12.2019</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42CD9-F350-4165-AB42-8343341773F4}" type="slidenum">
              <a:rPr lang="fi-FI" smtClean="0"/>
              <a:pPr/>
              <a:t>‹#›</a:t>
            </a:fld>
            <a:endParaRPr lang="fi-FI"/>
          </a:p>
        </p:txBody>
      </p:sp>
    </p:spTree>
    <p:extLst>
      <p:ext uri="{BB962C8B-B14F-4D97-AF65-F5344CB8AC3E}">
        <p14:creationId xmlns:p14="http://schemas.microsoft.com/office/powerpoint/2010/main" val="416631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kans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1326904" y="3060000"/>
            <a:ext cx="6480000" cy="900000"/>
          </a:xfrm>
        </p:spPr>
        <p:txBody>
          <a:bodyPr/>
          <a:lstStyle>
            <a:lvl1pPr marL="0" indent="0" algn="ctr">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5" name="Alatunnisteen paikkamerkki 4"/>
          <p:cNvSpPr>
            <a:spLocks noGrp="1"/>
          </p:cNvSpPr>
          <p:nvPr>
            <p:ph type="ftr" sz="quarter" idx="11"/>
          </p:nvPr>
        </p:nvSpPr>
        <p:spPr>
          <a:xfrm>
            <a:off x="2772000" y="4138846"/>
            <a:ext cx="3600000" cy="252000"/>
          </a:xfrm>
        </p:spPr>
        <p:txBody>
          <a:bodyPr lIns="0"/>
          <a:lstStyle>
            <a:lvl1pPr algn="ctr">
              <a:defRPr>
                <a:solidFill>
                  <a:schemeClr val="tx1"/>
                </a:solidFill>
              </a:defRPr>
            </a:lvl1pPr>
          </a:lstStyle>
          <a:p>
            <a:r>
              <a:rPr lang="fi-FI" dirty="0"/>
              <a:t>Etunimi Sukunimi</a:t>
            </a:r>
          </a:p>
        </p:txBody>
      </p:sp>
      <p:sp>
        <p:nvSpPr>
          <p:cNvPr id="4" name="Päivämäärän paikkamerkki 3"/>
          <p:cNvSpPr>
            <a:spLocks noGrp="1"/>
          </p:cNvSpPr>
          <p:nvPr>
            <p:ph type="dt" sz="half" idx="10"/>
          </p:nvPr>
        </p:nvSpPr>
        <p:spPr>
          <a:xfrm>
            <a:off x="3852000" y="4426838"/>
            <a:ext cx="1440000" cy="252000"/>
          </a:xfrm>
        </p:spPr>
        <p:txBody>
          <a:bodyPr/>
          <a:lstStyle>
            <a:lvl1pPr algn="ctr">
              <a:defRPr>
                <a:solidFill>
                  <a:schemeClr val="tx1"/>
                </a:solidFill>
              </a:defRPr>
            </a:lvl1pPr>
          </a:lstStyle>
          <a:p>
            <a:fld id="{9F3CA18B-9E35-4533-979C-C6E5EEC99A99}" type="datetime1">
              <a:rPr lang="fi-FI" smtClean="0"/>
              <a:pPr/>
              <a:t>18.12.2019</a:t>
            </a:fld>
            <a:endParaRPr lang="fi-FI" dirty="0"/>
          </a:p>
        </p:txBody>
      </p:sp>
      <p:sp>
        <p:nvSpPr>
          <p:cNvPr id="10" name="Kuvan paikkamerkki 18"/>
          <p:cNvSpPr>
            <a:spLocks noGrp="1"/>
          </p:cNvSpPr>
          <p:nvPr>
            <p:ph type="pic" sz="quarter" idx="12" hasCustomPrompt="1"/>
          </p:nvPr>
        </p:nvSpPr>
        <p:spPr>
          <a:xfrm>
            <a:off x="360000" y="5796000"/>
            <a:ext cx="1440000" cy="719137"/>
          </a:xfrm>
        </p:spPr>
        <p:txBody>
          <a:bodyPr/>
          <a:lstStyle>
            <a:lvl1pPr>
              <a:defRPr sz="1400">
                <a:solidFill>
                  <a:schemeClr val="tx1"/>
                </a:solidFill>
              </a:defRPr>
            </a:lvl1pPr>
          </a:lstStyle>
          <a:p>
            <a:r>
              <a:rPr lang="fi-FI" dirty="0"/>
              <a:t>logo</a:t>
            </a:r>
          </a:p>
        </p:txBody>
      </p:sp>
      <p:sp>
        <p:nvSpPr>
          <p:cNvPr id="12" name="Kuvan paikkamerkki 18"/>
          <p:cNvSpPr>
            <a:spLocks noGrp="1"/>
          </p:cNvSpPr>
          <p:nvPr>
            <p:ph type="pic" sz="quarter" idx="13" hasCustomPrompt="1"/>
          </p:nvPr>
        </p:nvSpPr>
        <p:spPr>
          <a:xfrm>
            <a:off x="2031332" y="5794990"/>
            <a:ext cx="1440000" cy="719137"/>
          </a:xfrm>
        </p:spPr>
        <p:txBody>
          <a:bodyPr/>
          <a:lstStyle>
            <a:lvl1pPr>
              <a:defRPr sz="1400">
                <a:solidFill>
                  <a:schemeClr val="tx1"/>
                </a:solidFill>
              </a:defRPr>
            </a:lvl1pPr>
          </a:lstStyle>
          <a:p>
            <a:r>
              <a:rPr lang="fi-FI" dirty="0"/>
              <a:t>logo</a:t>
            </a:r>
          </a:p>
        </p:txBody>
      </p:sp>
      <p:sp>
        <p:nvSpPr>
          <p:cNvPr id="13" name="Kuvan paikkamerkki 18"/>
          <p:cNvSpPr>
            <a:spLocks noGrp="1"/>
          </p:cNvSpPr>
          <p:nvPr>
            <p:ph type="pic" sz="quarter" idx="14" hasCustomPrompt="1"/>
          </p:nvPr>
        </p:nvSpPr>
        <p:spPr>
          <a:xfrm>
            <a:off x="3697880" y="5794990"/>
            <a:ext cx="1440000" cy="719137"/>
          </a:xfrm>
        </p:spPr>
        <p:txBody>
          <a:bodyPr/>
          <a:lstStyle>
            <a:lvl1pPr>
              <a:defRPr sz="1400">
                <a:solidFill>
                  <a:schemeClr val="tx1"/>
                </a:solidFill>
              </a:defRPr>
            </a:lvl1pPr>
          </a:lstStyle>
          <a:p>
            <a:r>
              <a:rPr lang="fi-FI" dirty="0"/>
              <a:t>logo</a:t>
            </a:r>
          </a:p>
        </p:txBody>
      </p:sp>
      <p:pic>
        <p:nvPicPr>
          <p:cNvPr id="14" name="Kuva 8" descr="VipuvoimaaEU_2014_2020_rgb-01.png"/>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6" name="Picture 5" descr="EU_EAKR_ESR_FI_vertical_20mm_rgb.png"/>
          <p:cNvPicPr>
            <a:picLocks noChangeAspect="1"/>
          </p:cNvPicPr>
          <p:nvPr userDrawn="1"/>
        </p:nvPicPr>
        <p:blipFill>
          <a:blip r:embed="rId6"/>
          <a:stretch>
            <a:fillRect/>
          </a:stretch>
        </p:blipFill>
        <p:spPr>
          <a:xfrm>
            <a:off x="7815118" y="5580000"/>
            <a:ext cx="1058355" cy="10942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Tekstidia: tyhjä">
    <p:bg>
      <p:bgRef idx="1001">
        <a:schemeClr val="bg1"/>
      </p:bgRef>
    </p:bg>
    <p:spTree>
      <p:nvGrpSpPr>
        <p:cNvPr id="1" name=""/>
        <p:cNvGrpSpPr/>
        <p:nvPr/>
      </p:nvGrpSpPr>
      <p:grpSpPr>
        <a:xfrm>
          <a:off x="0" y="0"/>
          <a:ext cx="0" cy="0"/>
          <a:chOff x="0" y="0"/>
          <a:chExt cx="0" cy="0"/>
        </a:xfrm>
      </p:grpSpPr>
      <p:pic>
        <p:nvPicPr>
          <p:cNvPr id="7" name="Kuva 6"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4" name="Dian numeron paikkamerkki 3"/>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dirty="0"/>
          </a:p>
        </p:txBody>
      </p:sp>
      <p:sp>
        <p:nvSpPr>
          <p:cNvPr id="3" name="Alatunnisteen paikkamerkki 2"/>
          <p:cNvSpPr>
            <a:spLocks noGrp="1"/>
          </p:cNvSpPr>
          <p:nvPr>
            <p:ph type="ftr" sz="quarter" idx="11"/>
          </p:nvPr>
        </p:nvSpPr>
        <p:spPr/>
        <p:txBody>
          <a:bodyPr/>
          <a:lstStyle>
            <a:lvl1pPr>
              <a:defRPr>
                <a:solidFill>
                  <a:schemeClr val="tx1"/>
                </a:solidFill>
              </a:defRPr>
            </a:lvl1pPr>
          </a:lstStyle>
          <a:p>
            <a:r>
              <a:rPr lang="fi-FI" dirty="0"/>
              <a:t>Etunimi Sukunimi</a:t>
            </a:r>
          </a:p>
        </p:txBody>
      </p:sp>
      <p:sp>
        <p:nvSpPr>
          <p:cNvPr id="2" name="Päivämäärän paikkamerkki 1"/>
          <p:cNvSpPr>
            <a:spLocks noGrp="1"/>
          </p:cNvSpPr>
          <p:nvPr>
            <p:ph type="dt" sz="half" idx="10"/>
          </p:nvPr>
        </p:nvSpPr>
        <p:spPr/>
        <p:txBody>
          <a:bodyPr/>
          <a:lstStyle>
            <a:lvl1pPr>
              <a:defRPr>
                <a:solidFill>
                  <a:schemeClr val="tx1"/>
                </a:solidFill>
              </a:defRPr>
            </a:lvl1pPr>
          </a:lstStyle>
          <a:p>
            <a:fld id="{7356B9E0-AE4D-47F9-9DDE-55B177305E0F}" type="datetime1">
              <a:rPr lang="fi-FI" smtClean="0"/>
              <a:pPr/>
              <a:t>18.12.2019</a:t>
            </a:fld>
            <a:endParaRPr lang="fi-FI" dirty="0"/>
          </a:p>
        </p:txBody>
      </p:sp>
      <p:pic>
        <p:nvPicPr>
          <p:cNvPr id="8"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0" name="Picture 9"/>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12" name="Alaotsikko 2"/>
          <p:cNvSpPr>
            <a:spLocks noGrp="1"/>
          </p:cNvSpPr>
          <p:nvPr>
            <p:ph type="subTitle" idx="1"/>
          </p:nvPr>
        </p:nvSpPr>
        <p:spPr>
          <a:xfrm>
            <a:off x="1322086" y="3060000"/>
            <a:ext cx="6480000" cy="900000"/>
          </a:xfrm>
        </p:spPr>
        <p:txBody>
          <a:bodyPr/>
          <a:lstStyle>
            <a:lvl1pPr marL="0" indent="0" algn="ctr">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5" name="Alatunnisteen paikkamerkki 4"/>
          <p:cNvSpPr>
            <a:spLocks noGrp="1"/>
          </p:cNvSpPr>
          <p:nvPr>
            <p:ph type="ftr" sz="quarter" idx="11"/>
          </p:nvPr>
        </p:nvSpPr>
        <p:spPr>
          <a:xfrm>
            <a:off x="2772000" y="4140000"/>
            <a:ext cx="3600000" cy="252000"/>
          </a:xfrm>
        </p:spPr>
        <p:txBody>
          <a:bodyPr lIns="0"/>
          <a:lstStyle>
            <a:lvl1pPr algn="ctr">
              <a:defRPr>
                <a:solidFill>
                  <a:schemeClr val="tx1"/>
                </a:solidFill>
              </a:defRPr>
            </a:lvl1pPr>
          </a:lstStyle>
          <a:p>
            <a:r>
              <a:rPr lang="fi-FI" dirty="0"/>
              <a:t>Etunimi Sukunimi</a:t>
            </a:r>
          </a:p>
        </p:txBody>
      </p:sp>
      <p:sp>
        <p:nvSpPr>
          <p:cNvPr id="4" name="Päivämäärän paikkamerkki 3"/>
          <p:cNvSpPr>
            <a:spLocks noGrp="1"/>
          </p:cNvSpPr>
          <p:nvPr>
            <p:ph type="dt" sz="half" idx="10"/>
          </p:nvPr>
        </p:nvSpPr>
        <p:spPr>
          <a:xfrm>
            <a:off x="3852000" y="4428000"/>
            <a:ext cx="1440000" cy="252000"/>
          </a:xfrm>
        </p:spPr>
        <p:txBody>
          <a:bodyPr/>
          <a:lstStyle>
            <a:lvl1pPr algn="ctr">
              <a:defRPr>
                <a:solidFill>
                  <a:schemeClr val="tx1"/>
                </a:solidFill>
              </a:defRPr>
            </a:lvl1pPr>
          </a:lstStyle>
          <a:p>
            <a:fld id="{9F3CA18B-9E35-4533-979C-C6E5EEC99A99}" type="datetime1">
              <a:rPr lang="fi-FI" smtClean="0"/>
              <a:pPr/>
              <a:t>18.12.2019</a:t>
            </a:fld>
            <a:endParaRPr lang="fi-FI" dirty="0"/>
          </a:p>
        </p:txBody>
      </p:sp>
      <p:sp>
        <p:nvSpPr>
          <p:cNvPr id="19" name="Kuvan paikkamerkki 18"/>
          <p:cNvSpPr>
            <a:spLocks noGrp="1"/>
          </p:cNvSpPr>
          <p:nvPr>
            <p:ph type="pic" sz="quarter" idx="12" hasCustomPrompt="1"/>
          </p:nvPr>
        </p:nvSpPr>
        <p:spPr>
          <a:xfrm>
            <a:off x="360000" y="5796000"/>
            <a:ext cx="1440000" cy="719137"/>
          </a:xfrm>
        </p:spPr>
        <p:txBody>
          <a:bodyPr/>
          <a:lstStyle>
            <a:lvl1pPr>
              <a:defRPr sz="1400">
                <a:solidFill>
                  <a:schemeClr val="tx1"/>
                </a:solidFill>
              </a:defRPr>
            </a:lvl1pPr>
          </a:lstStyle>
          <a:p>
            <a:r>
              <a:rPr lang="fi-FI" dirty="0"/>
              <a:t>logo</a:t>
            </a:r>
          </a:p>
        </p:txBody>
      </p:sp>
      <p:sp>
        <p:nvSpPr>
          <p:cNvPr id="20" name="Kuvan paikkamerkki 18"/>
          <p:cNvSpPr>
            <a:spLocks noGrp="1"/>
          </p:cNvSpPr>
          <p:nvPr>
            <p:ph type="pic" sz="quarter" idx="13" hasCustomPrompt="1"/>
          </p:nvPr>
        </p:nvSpPr>
        <p:spPr>
          <a:xfrm>
            <a:off x="2031332" y="5794990"/>
            <a:ext cx="1440000" cy="719137"/>
          </a:xfrm>
        </p:spPr>
        <p:txBody>
          <a:bodyPr/>
          <a:lstStyle>
            <a:lvl1pPr>
              <a:defRPr sz="1400">
                <a:solidFill>
                  <a:schemeClr val="tx1"/>
                </a:solidFill>
              </a:defRPr>
            </a:lvl1pPr>
          </a:lstStyle>
          <a:p>
            <a:r>
              <a:rPr lang="fi-FI" dirty="0"/>
              <a:t>logo</a:t>
            </a:r>
          </a:p>
        </p:txBody>
      </p:sp>
      <p:sp>
        <p:nvSpPr>
          <p:cNvPr id="21" name="Kuvan paikkamerkki 18"/>
          <p:cNvSpPr>
            <a:spLocks noGrp="1"/>
          </p:cNvSpPr>
          <p:nvPr>
            <p:ph type="pic" sz="quarter" idx="14" hasCustomPrompt="1"/>
          </p:nvPr>
        </p:nvSpPr>
        <p:spPr>
          <a:xfrm>
            <a:off x="3697880" y="5794990"/>
            <a:ext cx="1440000" cy="719137"/>
          </a:xfrm>
        </p:spPr>
        <p:txBody>
          <a:bodyPr/>
          <a:lstStyle>
            <a:lvl1pPr>
              <a:defRPr sz="1400">
                <a:solidFill>
                  <a:schemeClr val="tx1"/>
                </a:solidFill>
              </a:defRPr>
            </a:lvl1pPr>
          </a:lstStyle>
          <a:p>
            <a:r>
              <a:rPr lang="fi-FI" dirty="0"/>
              <a:t>logo</a:t>
            </a:r>
          </a:p>
        </p:txBody>
      </p:sp>
      <p:pic>
        <p:nvPicPr>
          <p:cNvPr id="13" name="Kuva 8" descr="VipuvoimaaEU_2014_2020_rgb-01.png"/>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5" name="Picture 14" descr="EU_EAKR_ESR_FI_vertical_20mm_rgb.png"/>
          <p:cNvPicPr>
            <a:picLocks noChangeAspect="1"/>
          </p:cNvPicPr>
          <p:nvPr userDrawn="1"/>
        </p:nvPicPr>
        <p:blipFill>
          <a:blip r:embed="rId6"/>
          <a:stretch>
            <a:fillRect/>
          </a:stretch>
        </p:blipFill>
        <p:spPr>
          <a:xfrm>
            <a:off x="7815118" y="5580000"/>
            <a:ext cx="1058355" cy="10942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ärillinen välidia">
    <p:bg>
      <p:bgPr>
        <a:solidFill>
          <a:schemeClr val="accent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Etunimi Sukunimi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7A8F801-9BF5-46D1-98A5-513B8005DAC3}" type="datetime1">
              <a:rPr lang="fi-FI" smtClean="0"/>
              <a:pPr/>
              <a:t>18.12.2019</a:t>
            </a:fld>
            <a:endParaRPr lang="fi-FI" dirty="0"/>
          </a:p>
        </p:txBody>
      </p:sp>
      <p:pic>
        <p:nvPicPr>
          <p:cNvPr id="11" name="Kuva 8" descr="VipuvoimaaEU_2014_2020_rgb-01.png"/>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0" name="Picture 9" descr="EU_EAKR_ESR_FI_vertical_20mm_rgb.png"/>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A_kuvadia: tumma kuva">
    <p:bg>
      <p:bgPr>
        <a:solidFill>
          <a:schemeClr val="tx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Etunimi Sukunimi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7A8F801-9BF5-46D1-98A5-513B8005DAC3}" type="datetime1">
              <a:rPr lang="fi-FI" smtClean="0"/>
              <a:pPr/>
              <a:t>18.12.2019</a:t>
            </a:fld>
            <a:endParaRPr lang="fi-FI" dirty="0"/>
          </a:p>
        </p:txBody>
      </p:sp>
      <p:pic>
        <p:nvPicPr>
          <p:cNvPr id="10"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2" name="Picture 11"/>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B_kuvadia: vaalea kuva">
    <p:bg>
      <p:bgPr>
        <a:solidFill>
          <a:schemeClr val="tx1"/>
        </a:solidFill>
        <a:effectLst/>
      </p:bgPr>
    </p:bg>
    <p:spTree>
      <p:nvGrpSpPr>
        <p:cNvPr id="1" name=""/>
        <p:cNvGrpSpPr/>
        <p:nvPr/>
      </p:nvGrpSpPr>
      <p:grpSpPr>
        <a:xfrm>
          <a:off x="0" y="0"/>
          <a:ext cx="0" cy="0"/>
          <a:chOff x="0" y="0"/>
          <a:chExt cx="0" cy="0"/>
        </a:xfrm>
      </p:grpSpPr>
      <p:pic>
        <p:nvPicPr>
          <p:cNvPr id="10" name="Kuva 9" descr="TEM_RR_PPT-taustat_RGB_valk_kehys_tumm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dirty="0"/>
              <a:t>Etunimi Sukunimi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7A8F801-9BF5-46D1-98A5-513B8005DAC3}" type="datetime1">
              <a:rPr lang="fi-FI" smtClean="0"/>
              <a:pPr/>
              <a:t>18.12.2019</a:t>
            </a:fld>
            <a:endParaRPr lang="fi-FI" dirty="0"/>
          </a:p>
        </p:txBody>
      </p:sp>
      <p:pic>
        <p:nvPicPr>
          <p:cNvPr id="9"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2" name="Picture 11"/>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ekstidia: yksipalstainen">
    <p:bg>
      <p:bgRef idx="1001">
        <a:schemeClr val="bg1"/>
      </p:bgRef>
    </p:bg>
    <p:spTree>
      <p:nvGrpSpPr>
        <p:cNvPr id="1" name=""/>
        <p:cNvGrpSpPr/>
        <p:nvPr/>
      </p:nvGrpSpPr>
      <p:grpSpPr>
        <a:xfrm>
          <a:off x="0" y="0"/>
          <a:ext cx="0" cy="0"/>
          <a:chOff x="0" y="0"/>
          <a:chExt cx="0" cy="0"/>
        </a:xfrm>
      </p:grpSpPr>
      <p:pic>
        <p:nvPicPr>
          <p:cNvPr id="9" name="Kuva 8"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a:xfrm>
            <a:off x="540000" y="1584000"/>
            <a:ext cx="8064000" cy="4140000"/>
          </a:xfrm>
        </p:spPr>
        <p:txBody>
          <a:bodyPr/>
          <a:lstStyle>
            <a:lvl2pPr>
              <a:defRPr/>
            </a:lvl2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p:cNvSpPr>
            <a:spLocks noGrp="1"/>
          </p:cNvSpPr>
          <p:nvPr>
            <p:ph type="sldNum" sz="quarter" idx="12"/>
          </p:nvPr>
        </p:nvSpPr>
        <p:spPr/>
        <p:txBody>
          <a:bodyPr wrap="none" rIns="0"/>
          <a:lstStyle>
            <a:lvl1pPr algn="l">
              <a:defRPr>
                <a:solidFill>
                  <a:schemeClr val="tx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11"/>
          </p:nvPr>
        </p:nvSpPr>
        <p:spPr/>
        <p:txBody>
          <a:bodyPr wrap="none" rIns="0"/>
          <a:lstStyle>
            <a:lvl1pPr>
              <a:defRPr>
                <a:solidFill>
                  <a:schemeClr val="tx1"/>
                </a:solidFill>
              </a:defRPr>
            </a:lvl1pPr>
          </a:lstStyle>
          <a:p>
            <a:r>
              <a:rPr lang="fi-FI" dirty="0"/>
              <a:t>Etunimi Sukunimi</a:t>
            </a:r>
          </a:p>
        </p:txBody>
      </p:sp>
      <p:sp>
        <p:nvSpPr>
          <p:cNvPr id="4" name="Päivämäärän paikkamerkki 3"/>
          <p:cNvSpPr>
            <a:spLocks noGrp="1"/>
          </p:cNvSpPr>
          <p:nvPr>
            <p:ph type="dt" sz="half" idx="10"/>
          </p:nvPr>
        </p:nvSpPr>
        <p:spPr/>
        <p:txBody>
          <a:bodyPr wrap="none"/>
          <a:lstStyle>
            <a:lvl1pPr>
              <a:defRPr>
                <a:solidFill>
                  <a:schemeClr val="tx1"/>
                </a:solidFill>
              </a:defRPr>
            </a:lvl1pPr>
          </a:lstStyle>
          <a:p>
            <a:fld id="{E926D19E-78B6-4D02-8772-4056A94F9977}" type="datetime1">
              <a:rPr lang="fi-FI" smtClean="0"/>
              <a:pPr/>
              <a:t>18.12.2019</a:t>
            </a:fld>
            <a:endParaRPr lang="fi-FI" dirty="0"/>
          </a:p>
        </p:txBody>
      </p:sp>
      <p:pic>
        <p:nvPicPr>
          <p:cNvPr id="10"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2" name="Picture 11"/>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5_Tekstidia: kaksipalstainen">
    <p:bg>
      <p:bgRef idx="1001">
        <a:schemeClr val="bg1"/>
      </p:bgRef>
    </p:bg>
    <p:spTree>
      <p:nvGrpSpPr>
        <p:cNvPr id="1" name=""/>
        <p:cNvGrpSpPr/>
        <p:nvPr/>
      </p:nvGrpSpPr>
      <p:grpSpPr>
        <a:xfrm>
          <a:off x="0" y="0"/>
          <a:ext cx="0" cy="0"/>
          <a:chOff x="0" y="0"/>
          <a:chExt cx="0" cy="0"/>
        </a:xfrm>
      </p:grpSpPr>
      <p:pic>
        <p:nvPicPr>
          <p:cNvPr id="10" name="Kuva 9"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540000" y="1584000"/>
            <a:ext cx="3924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4648200" y="1584000"/>
            <a:ext cx="3960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dirty="0"/>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fi-FI" dirty="0"/>
              <a:t>Etunimi Sukunimi</a:t>
            </a:r>
          </a:p>
        </p:txBody>
      </p:sp>
      <p:sp>
        <p:nvSpPr>
          <p:cNvPr id="5" name="Päivämäärän paikkamerkki 4"/>
          <p:cNvSpPr>
            <a:spLocks noGrp="1"/>
          </p:cNvSpPr>
          <p:nvPr>
            <p:ph type="dt" sz="half" idx="10"/>
          </p:nvPr>
        </p:nvSpPr>
        <p:spPr/>
        <p:txBody>
          <a:bodyPr/>
          <a:lstStyle>
            <a:lvl1pPr>
              <a:defRPr>
                <a:solidFill>
                  <a:schemeClr val="tx1"/>
                </a:solidFill>
              </a:defRPr>
            </a:lvl1pPr>
          </a:lstStyle>
          <a:p>
            <a:fld id="{D00111C6-550F-476F-A8E9-87059F984CC5}" type="datetime1">
              <a:rPr lang="fi-FI" smtClean="0"/>
              <a:pPr/>
              <a:t>18.12.2019</a:t>
            </a:fld>
            <a:endParaRPr lang="fi-FI" dirty="0"/>
          </a:p>
        </p:txBody>
      </p:sp>
      <p:pic>
        <p:nvPicPr>
          <p:cNvPr id="11"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3" name="Picture 12"/>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ekstidia: yksip. väliotsikolla">
    <p:bg>
      <p:bgRef idx="1001">
        <a:schemeClr val="bg1"/>
      </p:bgRef>
    </p:bg>
    <p:spTree>
      <p:nvGrpSpPr>
        <p:cNvPr id="1" name=""/>
        <p:cNvGrpSpPr/>
        <p:nvPr/>
      </p:nvGrpSpPr>
      <p:grpSpPr>
        <a:xfrm>
          <a:off x="0" y="0"/>
          <a:ext cx="0" cy="0"/>
          <a:chOff x="0" y="0"/>
          <a:chExt cx="0" cy="0"/>
        </a:xfrm>
      </p:grpSpPr>
      <p:pic>
        <p:nvPicPr>
          <p:cNvPr id="12" name="Kuva 11"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540000" y="1584000"/>
            <a:ext cx="8064448" cy="360000"/>
          </a:xfrm>
        </p:spPr>
        <p:txBody>
          <a:bodyPr wrap="square"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540000" y="1980000"/>
            <a:ext cx="8064448" cy="360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8"/>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dirty="0"/>
          </a:p>
        </p:txBody>
      </p:sp>
      <p:sp>
        <p:nvSpPr>
          <p:cNvPr id="8" name="Alatunnisteen paikkamerkki 7"/>
          <p:cNvSpPr>
            <a:spLocks noGrp="1"/>
          </p:cNvSpPr>
          <p:nvPr>
            <p:ph type="ftr" sz="quarter" idx="11"/>
          </p:nvPr>
        </p:nvSpPr>
        <p:spPr/>
        <p:txBody>
          <a:bodyPr/>
          <a:lstStyle>
            <a:lvl1pPr>
              <a:defRPr>
                <a:solidFill>
                  <a:schemeClr val="tx1"/>
                </a:solidFill>
              </a:defRPr>
            </a:lvl1pPr>
          </a:lstStyle>
          <a:p>
            <a:r>
              <a:rPr lang="fi-FI" dirty="0"/>
              <a:t>Etunimi Sukunimi</a:t>
            </a:r>
          </a:p>
        </p:txBody>
      </p:sp>
      <p:sp>
        <p:nvSpPr>
          <p:cNvPr id="7" name="Päivämäärän paikkamerkki 6"/>
          <p:cNvSpPr>
            <a:spLocks noGrp="1"/>
          </p:cNvSpPr>
          <p:nvPr>
            <p:ph type="dt" sz="half" idx="10"/>
          </p:nvPr>
        </p:nvSpPr>
        <p:spPr/>
        <p:txBody>
          <a:bodyPr/>
          <a:lstStyle>
            <a:lvl1pPr>
              <a:defRPr>
                <a:solidFill>
                  <a:schemeClr val="tx1"/>
                </a:solidFill>
              </a:defRPr>
            </a:lvl1pPr>
          </a:lstStyle>
          <a:p>
            <a:fld id="{3952FA39-4A70-4416-BD6A-317A14324BE2}" type="datetime1">
              <a:rPr lang="fi-FI" smtClean="0"/>
              <a:pPr/>
              <a:t>18.12.2019</a:t>
            </a:fld>
            <a:endParaRPr lang="fi-FI" dirty="0"/>
          </a:p>
        </p:txBody>
      </p:sp>
      <p:pic>
        <p:nvPicPr>
          <p:cNvPr id="13"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1" name="Picture 10"/>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7_Tekstidia: vain otsikko">
    <p:bg>
      <p:bgRef idx="1001">
        <a:schemeClr val="bg1"/>
      </p:bgRef>
    </p:bg>
    <p:spTree>
      <p:nvGrpSpPr>
        <p:cNvPr id="1" name=""/>
        <p:cNvGrpSpPr/>
        <p:nvPr/>
      </p:nvGrpSpPr>
      <p:grpSpPr>
        <a:xfrm>
          <a:off x="0" y="0"/>
          <a:ext cx="0" cy="0"/>
          <a:chOff x="0" y="0"/>
          <a:chExt cx="0" cy="0"/>
        </a:xfrm>
      </p:grpSpPr>
      <p:pic>
        <p:nvPicPr>
          <p:cNvPr id="8" name="Kuva 7"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5" name="Dian numeron paikkamerkki 4"/>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dirty="0"/>
          </a:p>
        </p:txBody>
      </p:sp>
      <p:sp>
        <p:nvSpPr>
          <p:cNvPr id="4" name="Alatunnisteen paikkamerkki 3"/>
          <p:cNvSpPr>
            <a:spLocks noGrp="1"/>
          </p:cNvSpPr>
          <p:nvPr>
            <p:ph type="ftr" sz="quarter" idx="11"/>
          </p:nvPr>
        </p:nvSpPr>
        <p:spPr/>
        <p:txBody>
          <a:bodyPr/>
          <a:lstStyle>
            <a:lvl1pPr>
              <a:defRPr>
                <a:solidFill>
                  <a:schemeClr val="tx1"/>
                </a:solidFill>
              </a:defRPr>
            </a:lvl1pPr>
          </a:lstStyle>
          <a:p>
            <a:r>
              <a:rPr lang="fi-FI" dirty="0"/>
              <a:t>Etunimi Sukunimi</a:t>
            </a:r>
          </a:p>
        </p:txBody>
      </p:sp>
      <p:sp>
        <p:nvSpPr>
          <p:cNvPr id="3" name="Päivämäärän paikkamerkki 2"/>
          <p:cNvSpPr>
            <a:spLocks noGrp="1"/>
          </p:cNvSpPr>
          <p:nvPr>
            <p:ph type="dt" sz="half" idx="10"/>
          </p:nvPr>
        </p:nvSpPr>
        <p:spPr/>
        <p:txBody>
          <a:bodyPr/>
          <a:lstStyle>
            <a:lvl1pPr>
              <a:defRPr>
                <a:solidFill>
                  <a:schemeClr val="tx1"/>
                </a:solidFill>
              </a:defRPr>
            </a:lvl1pPr>
          </a:lstStyle>
          <a:p>
            <a:fld id="{CC2D5EEE-C8B3-43A5-8984-4E9E998B8BE3}" type="datetime1">
              <a:rPr lang="fi-FI" smtClean="0"/>
              <a:pPr/>
              <a:t>18.12.2019</a:t>
            </a:fld>
            <a:endParaRPr lang="fi-FI" dirty="0"/>
          </a:p>
        </p:txBody>
      </p:sp>
      <p:pic>
        <p:nvPicPr>
          <p:cNvPr id="9" name="Kuva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1" name="Picture 10"/>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40000" y="612000"/>
            <a:ext cx="8064000" cy="900000"/>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540000" y="1584000"/>
            <a:ext cx="8064000"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p:cNvSpPr>
            <a:spLocks noGrp="1"/>
          </p:cNvSpPr>
          <p:nvPr>
            <p:ph type="sldNum" sz="quarter" idx="4"/>
          </p:nvPr>
        </p:nvSpPr>
        <p:spPr>
          <a:xfrm>
            <a:off x="189137" y="6309320"/>
            <a:ext cx="432000" cy="360000"/>
          </a:xfrm>
          <a:prstGeom prst="rect">
            <a:avLst/>
          </a:prstGeom>
        </p:spPr>
        <p:txBody>
          <a:bodyPr vert="horz" lIns="91440" tIns="45720" rIns="91440" bIns="45720" rtlCol="0" anchor="ctr"/>
          <a:lstStyle>
            <a:lvl1pPr algn="l">
              <a:defRPr sz="1000">
                <a:solidFill>
                  <a:schemeClr val="tx1"/>
                </a:solidFill>
              </a:defRPr>
            </a:lvl1pPr>
          </a:lstStyle>
          <a:p>
            <a:fld id="{2A4837A0-F8B5-40DF-B7A3-2778985E9851}" type="slidenum">
              <a:rPr lang="fi-FI" smtClean="0"/>
              <a:pPr/>
              <a:t>‹#›</a:t>
            </a:fld>
            <a:endParaRPr lang="fi-FI" dirty="0"/>
          </a:p>
        </p:txBody>
      </p:sp>
      <p:sp>
        <p:nvSpPr>
          <p:cNvPr id="5" name="Alatunnisteen paikkamerkki 4"/>
          <p:cNvSpPr>
            <a:spLocks noGrp="1"/>
          </p:cNvSpPr>
          <p:nvPr>
            <p:ph type="ftr" sz="quarter" idx="3"/>
          </p:nvPr>
        </p:nvSpPr>
        <p:spPr>
          <a:xfrm>
            <a:off x="654030" y="6309320"/>
            <a:ext cx="1980000" cy="360000"/>
          </a:xfrm>
          <a:prstGeom prst="rect">
            <a:avLst/>
          </a:prstGeom>
        </p:spPr>
        <p:txBody>
          <a:bodyPr vert="horz" lIns="91440" tIns="45720" rIns="0" bIns="45720" rtlCol="0" anchor="ctr"/>
          <a:lstStyle>
            <a:lvl1pPr algn="l">
              <a:defRPr sz="1000">
                <a:solidFill>
                  <a:schemeClr val="tx1"/>
                </a:solidFill>
              </a:defRPr>
            </a:lvl1pPr>
          </a:lstStyle>
          <a:p>
            <a:r>
              <a:rPr lang="fi-FI" dirty="0"/>
              <a:t>Etunimi Sukunimi</a:t>
            </a:r>
          </a:p>
        </p:txBody>
      </p:sp>
      <p:sp>
        <p:nvSpPr>
          <p:cNvPr id="4" name="Päivämäärän paikkamerkki 3"/>
          <p:cNvSpPr>
            <a:spLocks noGrp="1"/>
          </p:cNvSpPr>
          <p:nvPr>
            <p:ph type="dt" sz="half" idx="2"/>
          </p:nvPr>
        </p:nvSpPr>
        <p:spPr>
          <a:xfrm>
            <a:off x="2666284" y="6309320"/>
            <a:ext cx="1080000" cy="360000"/>
          </a:xfrm>
          <a:prstGeom prst="rect">
            <a:avLst/>
          </a:prstGeom>
        </p:spPr>
        <p:txBody>
          <a:bodyPr vert="horz" lIns="91440" tIns="45720" rIns="91440" bIns="45720" rtlCol="0" anchor="ctr"/>
          <a:lstStyle>
            <a:lvl1pPr algn="r">
              <a:defRPr sz="1000">
                <a:solidFill>
                  <a:schemeClr val="tx1"/>
                </a:solidFill>
              </a:defRPr>
            </a:lvl1pPr>
          </a:lstStyle>
          <a:p>
            <a:fld id="{B21B48D5-7DCF-4B12-8FC3-76BB2D33A198}" type="datetime1">
              <a:rPr lang="fi-FI" smtClean="0"/>
              <a:pPr/>
              <a:t>18.12.2019</a:t>
            </a:fld>
            <a:endParaRPr lang="fi-FI" dirty="0"/>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59" r:id="rId3"/>
    <p:sldLayoutId id="2147483665" r:id="rId4"/>
    <p:sldLayoutId id="2147483667" r:id="rId5"/>
    <p:sldLayoutId id="2147483660" r:id="rId6"/>
    <p:sldLayoutId id="2147483661" r:id="rId7"/>
    <p:sldLayoutId id="2147483662" r:id="rId8"/>
    <p:sldLayoutId id="2147483663" r:id="rId9"/>
    <p:sldLayoutId id="2147483664" r:id="rId10"/>
  </p:sldLayoutIdLst>
  <p:hf hdr="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Otsikko 6"/>
          <p:cNvSpPr>
            <a:spLocks noGrp="1"/>
          </p:cNvSpPr>
          <p:nvPr>
            <p:ph type="ctrTitle"/>
          </p:nvPr>
        </p:nvSpPr>
        <p:spPr/>
        <p:txBody>
          <a:bodyPr/>
          <a:lstStyle/>
          <a:p>
            <a:r>
              <a:rPr lang="fi-FI" dirty="0"/>
              <a:t>MIX-hankkeen päättöseminaari</a:t>
            </a:r>
          </a:p>
        </p:txBody>
      </p:sp>
      <p:sp>
        <p:nvSpPr>
          <p:cNvPr id="8" name="Alaotsikko 7"/>
          <p:cNvSpPr>
            <a:spLocks noGrp="1"/>
          </p:cNvSpPr>
          <p:nvPr>
            <p:ph type="subTitle" idx="1"/>
          </p:nvPr>
        </p:nvSpPr>
        <p:spPr/>
        <p:txBody>
          <a:bodyPr/>
          <a:lstStyle/>
          <a:p>
            <a:endParaRPr lang="fi-FI"/>
          </a:p>
        </p:txBody>
      </p:sp>
      <p:sp>
        <p:nvSpPr>
          <p:cNvPr id="4" name="Päivämäärän paikkamerkki 3"/>
          <p:cNvSpPr>
            <a:spLocks noGrp="1"/>
          </p:cNvSpPr>
          <p:nvPr>
            <p:ph type="dt" sz="half" idx="10"/>
          </p:nvPr>
        </p:nvSpPr>
        <p:spPr/>
        <p:txBody>
          <a:bodyPr/>
          <a:lstStyle/>
          <a:p>
            <a:r>
              <a:rPr lang="fi-FI" dirty="0"/>
              <a:t>18.12.2019.</a:t>
            </a:r>
          </a:p>
        </p:txBody>
      </p:sp>
      <p:sp>
        <p:nvSpPr>
          <p:cNvPr id="5" name="Alatunnisteen paikkamerkki 4"/>
          <p:cNvSpPr>
            <a:spLocks noGrp="1"/>
          </p:cNvSpPr>
          <p:nvPr>
            <p:ph type="ftr" sz="quarter" idx="11"/>
          </p:nvPr>
        </p:nvSpPr>
        <p:spPr/>
        <p:txBody>
          <a:bodyPr/>
          <a:lstStyle/>
          <a:p>
            <a:r>
              <a:rPr lang="fi-FI" dirty="0"/>
              <a:t>Etunimi Sukunimi</a:t>
            </a:r>
          </a:p>
        </p:txBody>
      </p:sp>
      <p:pic>
        <p:nvPicPr>
          <p:cNvPr id="2" name="Kuvan paikkamerkki 1">
            <a:extLst>
              <a:ext uri="{FF2B5EF4-FFF2-40B4-BE49-F238E27FC236}">
                <a16:creationId xmlns:a16="http://schemas.microsoft.com/office/drawing/2014/main" id="{444BC806-8E73-4501-AC29-73490214290A}"/>
              </a:ext>
            </a:extLst>
          </p:cNvPr>
          <p:cNvPicPr>
            <a:picLocks noGrp="1" noChangeAspect="1"/>
          </p:cNvPicPr>
          <p:nvPr>
            <p:ph type="pic" sz="quarter" idx="12"/>
          </p:nvPr>
        </p:nvPicPr>
        <p:blipFill>
          <a:blip r:embed="rId2"/>
          <a:srcRect l="9214" r="9214"/>
          <a:stretch>
            <a:fillRect/>
          </a:stretch>
        </p:blipFill>
        <p:spPr>
          <a:prstGeom prst="rect">
            <a:avLst/>
          </a:prstGeom>
        </p:spPr>
      </p:pic>
      <p:pic>
        <p:nvPicPr>
          <p:cNvPr id="14" name="Kuvan paikkamerkki 13">
            <a:extLst>
              <a:ext uri="{FF2B5EF4-FFF2-40B4-BE49-F238E27FC236}">
                <a16:creationId xmlns:a16="http://schemas.microsoft.com/office/drawing/2014/main" id="{06B82FF5-2946-4765-AEB1-0CE589E86D07}"/>
              </a:ext>
            </a:extLst>
          </p:cNvPr>
          <p:cNvPicPr>
            <a:picLocks noGrp="1" noChangeAspect="1"/>
          </p:cNvPicPr>
          <p:nvPr>
            <p:ph type="pic" sz="quarter" idx="14"/>
          </p:nvPr>
        </p:nvPicPr>
        <p:blipFill>
          <a:blip r:embed="rId3"/>
          <a:srcRect t="3897" b="3897"/>
          <a:stretch>
            <a:fillRect/>
          </a:stretch>
        </p:blipFill>
        <p:spPr>
          <a:prstGeom prst="rect">
            <a:avLst/>
          </a:prstGeom>
        </p:spPr>
      </p:pic>
      <p:pic>
        <p:nvPicPr>
          <p:cNvPr id="13" name="Kuvan paikkamerkki 12">
            <a:extLst>
              <a:ext uri="{FF2B5EF4-FFF2-40B4-BE49-F238E27FC236}">
                <a16:creationId xmlns:a16="http://schemas.microsoft.com/office/drawing/2014/main" id="{0F884062-067E-45DF-91E6-CED629BED9B8}"/>
              </a:ext>
            </a:extLst>
          </p:cNvPr>
          <p:cNvPicPr>
            <a:picLocks noGrp="1" noChangeAspect="1"/>
          </p:cNvPicPr>
          <p:nvPr>
            <p:ph type="pic" sz="quarter" idx="13"/>
          </p:nvPr>
        </p:nvPicPr>
        <p:blipFill>
          <a:blip r:embed="rId4"/>
          <a:srcRect t="18635" b="18635"/>
          <a:stretch>
            <a:fillRect/>
          </a:stretch>
        </p:blipFill>
        <p:spPr>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3AEB184-EB82-4615-8E8D-3778F5B18759}"/>
              </a:ext>
            </a:extLst>
          </p:cNvPr>
          <p:cNvSpPr>
            <a:spLocks noGrp="1"/>
          </p:cNvSpPr>
          <p:nvPr>
            <p:ph type="sldNum" sz="quarter" idx="12"/>
          </p:nvPr>
        </p:nvSpPr>
        <p:spPr/>
        <p:txBody>
          <a:bodyPr/>
          <a:lstStyle/>
          <a:p>
            <a:fld id="{2A4837A0-F8B5-40DF-B7A3-2778985E9851}" type="slidenum">
              <a:rPr lang="fi-FI" smtClean="0"/>
              <a:pPr/>
              <a:t>10</a:t>
            </a:fld>
            <a:endParaRPr lang="fi-FI" dirty="0"/>
          </a:p>
        </p:txBody>
      </p:sp>
      <p:sp>
        <p:nvSpPr>
          <p:cNvPr id="3" name="Alatunnisteen paikkamerkki 2">
            <a:extLst>
              <a:ext uri="{FF2B5EF4-FFF2-40B4-BE49-F238E27FC236}">
                <a16:creationId xmlns:a16="http://schemas.microsoft.com/office/drawing/2014/main" id="{16DDB4DC-04A6-46F3-8421-E3A87AF4688E}"/>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B5F324E6-77CC-4C34-B75B-9C371AA11D17}"/>
              </a:ext>
            </a:extLst>
          </p:cNvPr>
          <p:cNvSpPr>
            <a:spLocks noGrp="1"/>
          </p:cNvSpPr>
          <p:nvPr>
            <p:ph type="dt" sz="half" idx="10"/>
          </p:nvPr>
        </p:nvSpPr>
        <p:spPr/>
        <p:txBody>
          <a:bodyPr/>
          <a:lstStyle/>
          <a:p>
            <a:fld id="{7356B9E0-AE4D-47F9-9DDE-55B177305E0F}" type="datetime1">
              <a:rPr lang="fi-FI" smtClean="0"/>
              <a:pPr/>
              <a:t>18.12.2019</a:t>
            </a:fld>
            <a:endParaRPr lang="fi-FI" dirty="0"/>
          </a:p>
        </p:txBody>
      </p:sp>
      <p:sp>
        <p:nvSpPr>
          <p:cNvPr id="5" name="Suorakulmio 4">
            <a:extLst>
              <a:ext uri="{FF2B5EF4-FFF2-40B4-BE49-F238E27FC236}">
                <a16:creationId xmlns:a16="http://schemas.microsoft.com/office/drawing/2014/main" id="{87C29569-DA22-4DD2-B492-C641AE9A897A}"/>
              </a:ext>
            </a:extLst>
          </p:cNvPr>
          <p:cNvSpPr/>
          <p:nvPr/>
        </p:nvSpPr>
        <p:spPr>
          <a:xfrm>
            <a:off x="827584" y="188680"/>
            <a:ext cx="6030416" cy="5909310"/>
          </a:xfrm>
          <a:prstGeom prst="rect">
            <a:avLst/>
          </a:prstGeom>
        </p:spPr>
        <p:txBody>
          <a:bodyPr wrap="square">
            <a:spAutoFit/>
          </a:bodyPr>
          <a:lstStyle/>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Jatkuvaan hakuun liittyvä hakijoiden/valittujen tuen tarpeen kartoitus</a:t>
            </a:r>
          </a:p>
          <a:p>
            <a:endParaRPr lang="fi-FI"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Jatkuvaan hakuun liittyvä hakijoiden/valittujen tukipalveluiden mallinnus, tiedon siirtoprosessi</a:t>
            </a:r>
          </a:p>
          <a:p>
            <a:endParaRPr lang="fi-FI"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Jatkuvaan hakuun liittyvä hakijoiden/valittujen strukturoitu haastattelukaavake Wilmaan,</a:t>
            </a:r>
          </a:p>
          <a:p>
            <a:endParaRPr lang="fi-FI"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Luodaan ohjaustyökalu , johon kootaan tiivisti tietoa erilaisista yksilöllisistä mahdollisuuksista ja tukimuodoista. Työkalua voidaan hyödyntää erityisesti jos opinnot uhkaavat keskeytyä tai opinnoista eroaminen tulee kyseeseen.</a:t>
            </a: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Pilotoidaan </a:t>
            </a:r>
            <a:r>
              <a:rPr lang="fi-FI" dirty="0" err="1">
                <a:latin typeface="Calibri" panose="020F0502020204030204" pitchFamily="34" charset="0"/>
                <a:cs typeface="Calibri" panose="020F0502020204030204" pitchFamily="34" charset="0"/>
              </a:rPr>
              <a:t>Leannoxtrappan</a:t>
            </a:r>
            <a:r>
              <a:rPr lang="fi-FI" dirty="0">
                <a:latin typeface="Calibri" panose="020F0502020204030204" pitchFamily="34" charset="0"/>
                <a:cs typeface="Calibri" panose="020F0502020204030204" pitchFamily="34" charset="0"/>
              </a:rPr>
              <a:t>-malli Kpedu ja </a:t>
            </a:r>
            <a:r>
              <a:rPr lang="fi-FI" dirty="0" err="1">
                <a:latin typeface="Calibri" panose="020F0502020204030204" pitchFamily="34" charset="0"/>
                <a:cs typeface="Calibri" panose="020F0502020204030204" pitchFamily="34" charset="0"/>
              </a:rPr>
              <a:t>Optioma</a:t>
            </a:r>
            <a:r>
              <a:rPr lang="fi-FI" dirty="0">
                <a:latin typeface="Calibri" panose="020F0502020204030204" pitchFamily="34" charset="0"/>
                <a:cs typeface="Calibri" panose="020F0502020204030204" pitchFamily="34" charset="0"/>
              </a:rPr>
              <a:t>.</a:t>
            </a:r>
          </a:p>
          <a:p>
            <a:endParaRPr lang="fi-FI"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i-FI" dirty="0" err="1">
                <a:latin typeface="Calibri" panose="020F0502020204030204" pitchFamily="34" charset="0"/>
                <a:cs typeface="Calibri" panose="020F0502020204030204" pitchFamily="34" charset="0"/>
              </a:rPr>
              <a:t>Benchmarking</a:t>
            </a:r>
            <a:r>
              <a:rPr lang="fi-FI" dirty="0">
                <a:latin typeface="Calibri" panose="020F0502020204030204" pitchFamily="34" charset="0"/>
                <a:cs typeface="Calibri" panose="020F0502020204030204" pitchFamily="34" charset="0"/>
              </a:rPr>
              <a:t> Pohjoismaat ( kaksi kohdetta) kartoitetaan hyviä malleja, käydään tutustumassa ja kuvataan mallit</a:t>
            </a:r>
          </a:p>
          <a:p>
            <a:endParaRPr lang="fi-FI"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Testattu malli siitä voiko robottia hyödyntää opiskelijoiden tukena.</a:t>
            </a:r>
          </a:p>
        </p:txBody>
      </p:sp>
      <p:pic>
        <p:nvPicPr>
          <p:cNvPr id="7" name="Kuva 6">
            <a:extLst>
              <a:ext uri="{FF2B5EF4-FFF2-40B4-BE49-F238E27FC236}">
                <a16:creationId xmlns:a16="http://schemas.microsoft.com/office/drawing/2014/main" id="{0A9D2DE5-99EE-4EDD-8398-BB43C2918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1" y="2060848"/>
            <a:ext cx="1653987" cy="1653987"/>
          </a:xfrm>
          <a:prstGeom prst="rect">
            <a:avLst/>
          </a:prstGeom>
        </p:spPr>
      </p:pic>
    </p:spTree>
    <p:extLst>
      <p:ext uri="{BB962C8B-B14F-4D97-AF65-F5344CB8AC3E}">
        <p14:creationId xmlns:p14="http://schemas.microsoft.com/office/powerpoint/2010/main" val="246873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F0D703-8A80-4DB2-8E3D-C60BBC334F21}"/>
              </a:ext>
            </a:extLst>
          </p:cNvPr>
          <p:cNvSpPr>
            <a:spLocks noGrp="1"/>
          </p:cNvSpPr>
          <p:nvPr>
            <p:ph type="title"/>
          </p:nvPr>
        </p:nvSpPr>
        <p:spPr/>
        <p:txBody>
          <a:bodyPr/>
          <a:lstStyle/>
          <a:p>
            <a:r>
              <a:rPr lang="fi-FI" dirty="0"/>
              <a:t>Kiitos ja hyvää joulua ja onnea uudelle </a:t>
            </a:r>
            <a:br>
              <a:rPr lang="fi-FI" dirty="0"/>
            </a:br>
            <a:br>
              <a:rPr lang="fi-FI" dirty="0"/>
            </a:br>
            <a:br>
              <a:rPr lang="fi-FI" dirty="0"/>
            </a:br>
            <a:br>
              <a:rPr lang="fi-FI" dirty="0"/>
            </a:br>
            <a:endParaRPr lang="fi-FI" dirty="0"/>
          </a:p>
        </p:txBody>
      </p:sp>
      <p:sp>
        <p:nvSpPr>
          <p:cNvPr id="3" name="Dian numeron paikkamerkki 2">
            <a:extLst>
              <a:ext uri="{FF2B5EF4-FFF2-40B4-BE49-F238E27FC236}">
                <a16:creationId xmlns:a16="http://schemas.microsoft.com/office/drawing/2014/main" id="{BF25C628-F32C-4EF6-8DE3-7A6C9BAB78F8}"/>
              </a:ext>
            </a:extLst>
          </p:cNvPr>
          <p:cNvSpPr>
            <a:spLocks noGrp="1"/>
          </p:cNvSpPr>
          <p:nvPr>
            <p:ph type="sldNum" sz="quarter" idx="12"/>
          </p:nvPr>
        </p:nvSpPr>
        <p:spPr/>
        <p:txBody>
          <a:bodyPr/>
          <a:lstStyle/>
          <a:p>
            <a:fld id="{2A4837A0-F8B5-40DF-B7A3-2778985E9851}" type="slidenum">
              <a:rPr lang="fi-FI" smtClean="0"/>
              <a:pPr/>
              <a:t>11</a:t>
            </a:fld>
            <a:endParaRPr lang="fi-FI" dirty="0"/>
          </a:p>
        </p:txBody>
      </p:sp>
      <p:sp>
        <p:nvSpPr>
          <p:cNvPr id="4" name="Alatunnisteen paikkamerkki 3">
            <a:extLst>
              <a:ext uri="{FF2B5EF4-FFF2-40B4-BE49-F238E27FC236}">
                <a16:creationId xmlns:a16="http://schemas.microsoft.com/office/drawing/2014/main" id="{7EA21315-04D2-4088-83AA-B4A5847C71A7}"/>
              </a:ext>
            </a:extLst>
          </p:cNvPr>
          <p:cNvSpPr>
            <a:spLocks noGrp="1"/>
          </p:cNvSpPr>
          <p:nvPr>
            <p:ph type="ftr" sz="quarter" idx="11"/>
          </p:nvPr>
        </p:nvSpPr>
        <p:spPr/>
        <p:txBody>
          <a:bodyPr/>
          <a:lstStyle/>
          <a:p>
            <a:r>
              <a:rPr lang="fi-FI"/>
              <a:t>Etunimi Sukunimi</a:t>
            </a:r>
            <a:endParaRPr lang="fi-FI" dirty="0"/>
          </a:p>
        </p:txBody>
      </p:sp>
      <p:sp>
        <p:nvSpPr>
          <p:cNvPr id="5" name="Päivämäärän paikkamerkki 4">
            <a:extLst>
              <a:ext uri="{FF2B5EF4-FFF2-40B4-BE49-F238E27FC236}">
                <a16:creationId xmlns:a16="http://schemas.microsoft.com/office/drawing/2014/main" id="{0011E125-BD44-457A-A080-A5DA420420F0}"/>
              </a:ext>
            </a:extLst>
          </p:cNvPr>
          <p:cNvSpPr>
            <a:spLocks noGrp="1"/>
          </p:cNvSpPr>
          <p:nvPr>
            <p:ph type="dt" sz="half" idx="10"/>
          </p:nvPr>
        </p:nvSpPr>
        <p:spPr/>
        <p:txBody>
          <a:bodyPr/>
          <a:lstStyle/>
          <a:p>
            <a:fld id="{CC2D5EEE-C8B3-43A5-8984-4E9E998B8BE3}" type="datetime1">
              <a:rPr lang="fi-FI" smtClean="0"/>
              <a:pPr/>
              <a:t>18.12.2019</a:t>
            </a:fld>
            <a:endParaRPr lang="fi-FI" dirty="0"/>
          </a:p>
        </p:txBody>
      </p:sp>
      <p:pic>
        <p:nvPicPr>
          <p:cNvPr id="10" name="Kuva 9">
            <a:extLst>
              <a:ext uri="{FF2B5EF4-FFF2-40B4-BE49-F238E27FC236}">
                <a16:creationId xmlns:a16="http://schemas.microsoft.com/office/drawing/2014/main" id="{F84A7D72-B5B4-4817-AD31-69A9AC6C6969}"/>
              </a:ext>
            </a:extLst>
          </p:cNvPr>
          <p:cNvPicPr>
            <a:picLocks noChangeAspect="1"/>
          </p:cNvPicPr>
          <p:nvPr/>
        </p:nvPicPr>
        <p:blipFill>
          <a:blip r:embed="rId2"/>
          <a:stretch>
            <a:fillRect/>
          </a:stretch>
        </p:blipFill>
        <p:spPr>
          <a:xfrm>
            <a:off x="189137" y="1708369"/>
            <a:ext cx="5238750" cy="4965000"/>
          </a:xfrm>
          <a:prstGeom prst="rect">
            <a:avLst/>
          </a:prstGeom>
        </p:spPr>
      </p:pic>
    </p:spTree>
    <p:extLst>
      <p:ext uri="{BB962C8B-B14F-4D97-AF65-F5344CB8AC3E}">
        <p14:creationId xmlns:p14="http://schemas.microsoft.com/office/powerpoint/2010/main" val="259181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CA8099-F652-4A6E-876B-8D0504C9420B}"/>
              </a:ext>
            </a:extLst>
          </p:cNvPr>
          <p:cNvSpPr>
            <a:spLocks noGrp="1"/>
          </p:cNvSpPr>
          <p:nvPr>
            <p:ph type="title"/>
          </p:nvPr>
        </p:nvSpPr>
        <p:spPr/>
        <p:txBody>
          <a:bodyPr/>
          <a:lstStyle/>
          <a:p>
            <a:r>
              <a:rPr lang="fi-FI" dirty="0"/>
              <a:t>Kokemuksia</a:t>
            </a:r>
            <a:br>
              <a:rPr lang="fi-FI" dirty="0"/>
            </a:br>
            <a:br>
              <a:rPr lang="fi-FI" dirty="0"/>
            </a:br>
            <a:br>
              <a:rPr lang="fi-FI" dirty="0"/>
            </a:br>
            <a:r>
              <a:rPr lang="fi-FI" dirty="0"/>
              <a:t>Hanke lähti erittäin hyvin käyntiin ja yhteistyö hakuvaiheessa, käynnistämisessä sekä toteuttamisessa on ollut erittäin hyvää toimijoiden ja verkoston kanssa.</a:t>
            </a:r>
            <a:br>
              <a:rPr lang="fi-FI" dirty="0"/>
            </a:br>
            <a:r>
              <a:rPr lang="fi-FI" dirty="0"/>
              <a:t>Hanke on auttanut lukuisia nuoria eteenpäin elämässä.</a:t>
            </a:r>
            <a:br>
              <a:rPr lang="fi-FI" dirty="0"/>
            </a:br>
            <a:r>
              <a:rPr lang="fi-FI" dirty="0"/>
              <a:t>Vakiinnuttamisen eteen on tehty työtä monessa linjassa ja toive on, että tästä jää pysyvät käytännöt.</a:t>
            </a:r>
            <a:br>
              <a:rPr lang="fi-FI" dirty="0"/>
            </a:br>
            <a:endParaRPr lang="fi-FI" dirty="0"/>
          </a:p>
        </p:txBody>
      </p:sp>
      <p:sp>
        <p:nvSpPr>
          <p:cNvPr id="3" name="Dian numeron paikkamerkki 2">
            <a:extLst>
              <a:ext uri="{FF2B5EF4-FFF2-40B4-BE49-F238E27FC236}">
                <a16:creationId xmlns:a16="http://schemas.microsoft.com/office/drawing/2014/main" id="{185C7303-24E4-4442-B711-33B15087C298}"/>
              </a:ext>
            </a:extLst>
          </p:cNvPr>
          <p:cNvSpPr>
            <a:spLocks noGrp="1"/>
          </p:cNvSpPr>
          <p:nvPr>
            <p:ph type="sldNum" sz="quarter" idx="12"/>
          </p:nvPr>
        </p:nvSpPr>
        <p:spPr/>
        <p:txBody>
          <a:bodyPr/>
          <a:lstStyle/>
          <a:p>
            <a:fld id="{2A4837A0-F8B5-40DF-B7A3-2778985E9851}" type="slidenum">
              <a:rPr lang="fi-FI" smtClean="0"/>
              <a:pPr/>
              <a:t>2</a:t>
            </a:fld>
            <a:endParaRPr lang="fi-FI" dirty="0"/>
          </a:p>
        </p:txBody>
      </p:sp>
      <p:sp>
        <p:nvSpPr>
          <p:cNvPr id="4" name="Alatunnisteen paikkamerkki 3">
            <a:extLst>
              <a:ext uri="{FF2B5EF4-FFF2-40B4-BE49-F238E27FC236}">
                <a16:creationId xmlns:a16="http://schemas.microsoft.com/office/drawing/2014/main" id="{EA9CF2C8-EAD6-4772-83D4-9452E98CC412}"/>
              </a:ext>
            </a:extLst>
          </p:cNvPr>
          <p:cNvSpPr>
            <a:spLocks noGrp="1"/>
          </p:cNvSpPr>
          <p:nvPr>
            <p:ph type="ftr" sz="quarter" idx="11"/>
          </p:nvPr>
        </p:nvSpPr>
        <p:spPr/>
        <p:txBody>
          <a:bodyPr/>
          <a:lstStyle/>
          <a:p>
            <a:r>
              <a:rPr lang="fi-FI"/>
              <a:t>Etunimi Sukunimi</a:t>
            </a:r>
            <a:endParaRPr lang="fi-FI" dirty="0"/>
          </a:p>
        </p:txBody>
      </p:sp>
      <p:sp>
        <p:nvSpPr>
          <p:cNvPr id="5" name="Päivämäärän paikkamerkki 4">
            <a:extLst>
              <a:ext uri="{FF2B5EF4-FFF2-40B4-BE49-F238E27FC236}">
                <a16:creationId xmlns:a16="http://schemas.microsoft.com/office/drawing/2014/main" id="{9AEED052-843E-4ACF-AD9D-C4056D46D7D5}"/>
              </a:ext>
            </a:extLst>
          </p:cNvPr>
          <p:cNvSpPr>
            <a:spLocks noGrp="1"/>
          </p:cNvSpPr>
          <p:nvPr>
            <p:ph type="dt" sz="half" idx="10"/>
          </p:nvPr>
        </p:nvSpPr>
        <p:spPr/>
        <p:txBody>
          <a:bodyPr/>
          <a:lstStyle/>
          <a:p>
            <a:fld id="{CC2D5EEE-C8B3-43A5-8984-4E9E998B8BE3}" type="datetime1">
              <a:rPr lang="fi-FI" smtClean="0"/>
              <a:pPr/>
              <a:t>18.12.2019</a:t>
            </a:fld>
            <a:endParaRPr lang="fi-FI" dirty="0"/>
          </a:p>
        </p:txBody>
      </p:sp>
    </p:spTree>
    <p:extLst>
      <p:ext uri="{BB962C8B-B14F-4D97-AF65-F5344CB8AC3E}">
        <p14:creationId xmlns:p14="http://schemas.microsoft.com/office/powerpoint/2010/main" val="245564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44B8696-484D-4731-8BE1-D5F1192D73FC}"/>
              </a:ext>
            </a:extLst>
          </p:cNvPr>
          <p:cNvSpPr>
            <a:spLocks noGrp="1"/>
          </p:cNvSpPr>
          <p:nvPr>
            <p:ph type="sldNum" sz="quarter" idx="12"/>
          </p:nvPr>
        </p:nvSpPr>
        <p:spPr/>
        <p:txBody>
          <a:bodyPr/>
          <a:lstStyle/>
          <a:p>
            <a:fld id="{2A4837A0-F8B5-40DF-B7A3-2778985E9851}" type="slidenum">
              <a:rPr lang="fi-FI" smtClean="0"/>
              <a:pPr/>
              <a:t>3</a:t>
            </a:fld>
            <a:endParaRPr lang="fi-FI" dirty="0"/>
          </a:p>
        </p:txBody>
      </p:sp>
      <p:sp>
        <p:nvSpPr>
          <p:cNvPr id="3" name="Alatunnisteen paikkamerkki 2">
            <a:extLst>
              <a:ext uri="{FF2B5EF4-FFF2-40B4-BE49-F238E27FC236}">
                <a16:creationId xmlns:a16="http://schemas.microsoft.com/office/drawing/2014/main" id="{75842A50-6F69-4CA8-828D-398338C267DE}"/>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F65727F4-263F-4F48-856D-980A8917BD9E}"/>
              </a:ext>
            </a:extLst>
          </p:cNvPr>
          <p:cNvSpPr>
            <a:spLocks noGrp="1"/>
          </p:cNvSpPr>
          <p:nvPr>
            <p:ph type="dt" sz="half" idx="10"/>
          </p:nvPr>
        </p:nvSpPr>
        <p:spPr/>
        <p:txBody>
          <a:bodyPr/>
          <a:lstStyle/>
          <a:p>
            <a:fld id="{7356B9E0-AE4D-47F9-9DDE-55B177305E0F}" type="datetime1">
              <a:rPr lang="fi-FI" smtClean="0"/>
              <a:pPr/>
              <a:t>18.12.2019</a:t>
            </a:fld>
            <a:endParaRPr lang="fi-FI" dirty="0"/>
          </a:p>
        </p:txBody>
      </p:sp>
      <p:sp>
        <p:nvSpPr>
          <p:cNvPr id="5" name="Suorakulmio 4">
            <a:extLst>
              <a:ext uri="{FF2B5EF4-FFF2-40B4-BE49-F238E27FC236}">
                <a16:creationId xmlns:a16="http://schemas.microsoft.com/office/drawing/2014/main" id="{1CA5B46A-0000-4FA0-9A98-5A19202B5381}"/>
              </a:ext>
            </a:extLst>
          </p:cNvPr>
          <p:cNvSpPr/>
          <p:nvPr/>
        </p:nvSpPr>
        <p:spPr>
          <a:xfrm>
            <a:off x="971600" y="620688"/>
            <a:ext cx="4256990" cy="6463308"/>
          </a:xfrm>
          <a:prstGeom prst="rect">
            <a:avLst/>
          </a:prstGeom>
        </p:spPr>
        <p:txBody>
          <a:bodyPr wrap="square">
            <a:spAutoFit/>
          </a:bodyPr>
          <a:lstStyle/>
          <a:p>
            <a:r>
              <a:rPr lang="fi-FI" b="1" dirty="0"/>
              <a:t>Sydämellisen suuri kiitos</a:t>
            </a:r>
          </a:p>
          <a:p>
            <a:r>
              <a:rPr lang="fi-FI" dirty="0" err="1"/>
              <a:t>Ely-keskus</a:t>
            </a:r>
            <a:r>
              <a:rPr lang="fi-FI" dirty="0"/>
              <a:t> Marko Muotio</a:t>
            </a:r>
          </a:p>
          <a:p>
            <a:endParaRPr lang="fi-FI" dirty="0"/>
          </a:p>
          <a:p>
            <a:r>
              <a:rPr lang="fi-FI" dirty="0"/>
              <a:t>Pietarsaaren kaupunki ja sivistystoimi ja nuoristotoimi Tiina Höylä-</a:t>
            </a:r>
            <a:r>
              <a:rPr lang="fi-FI" dirty="0" err="1"/>
              <a:t>Männistolle</a:t>
            </a:r>
            <a:r>
              <a:rPr lang="fi-FI" dirty="0"/>
              <a:t> suurkiitos yhteistyöstä</a:t>
            </a:r>
          </a:p>
          <a:p>
            <a:endParaRPr lang="fi-FI" dirty="0"/>
          </a:p>
          <a:p>
            <a:r>
              <a:rPr lang="fi-FI" dirty="0"/>
              <a:t>Kiitos Sirkku Purontaus, Jouni Anttila, Stefan Rönnkvist, Tuula Paavola-Ylitalo</a:t>
            </a:r>
          </a:p>
          <a:p>
            <a:endParaRPr lang="fi-FI" dirty="0"/>
          </a:p>
          <a:p>
            <a:r>
              <a:rPr lang="fi-FI" dirty="0"/>
              <a:t>Kiitos Kokkotyö-säätiö Sanna-Mari Levijoki, Ronny Brännbacka, Håkan Sjöblom</a:t>
            </a:r>
          </a:p>
          <a:p>
            <a:endParaRPr lang="fi-FI" dirty="0"/>
          </a:p>
          <a:p>
            <a:r>
              <a:rPr lang="fi-FI" dirty="0"/>
              <a:t>Kiitos Optima Ann-May Pitkäkangas, Patrik Lindgren ja Tamara Keskinen</a:t>
            </a:r>
          </a:p>
          <a:p>
            <a:endParaRPr lang="fi-FI" dirty="0"/>
          </a:p>
          <a:p>
            <a:r>
              <a:rPr lang="fi-FI" dirty="0" err="1"/>
              <a:t>Dialoog</a:t>
            </a:r>
            <a:r>
              <a:rPr lang="fi-FI" dirty="0"/>
              <a:t> Jukka Vehviläinen</a:t>
            </a:r>
          </a:p>
          <a:p>
            <a:r>
              <a:rPr lang="fi-FI" dirty="0"/>
              <a:t>Pietarsaaren upea välittävä verkosto</a:t>
            </a:r>
          </a:p>
          <a:p>
            <a:endParaRPr lang="fi-FI" dirty="0"/>
          </a:p>
          <a:p>
            <a:endParaRPr lang="fi-FI" dirty="0"/>
          </a:p>
          <a:p>
            <a:endParaRPr lang="fi-FI" dirty="0"/>
          </a:p>
          <a:p>
            <a:endParaRPr lang="fi-FI" dirty="0"/>
          </a:p>
        </p:txBody>
      </p:sp>
      <p:pic>
        <p:nvPicPr>
          <p:cNvPr id="6" name="Kuva 5">
            <a:extLst>
              <a:ext uri="{FF2B5EF4-FFF2-40B4-BE49-F238E27FC236}">
                <a16:creationId xmlns:a16="http://schemas.microsoft.com/office/drawing/2014/main" id="{4FFC93FF-6418-4A96-92A8-714F485FDEBB}"/>
              </a:ext>
            </a:extLst>
          </p:cNvPr>
          <p:cNvPicPr>
            <a:picLocks noChangeAspect="1"/>
          </p:cNvPicPr>
          <p:nvPr/>
        </p:nvPicPr>
        <p:blipFill>
          <a:blip r:embed="rId2"/>
          <a:stretch>
            <a:fillRect/>
          </a:stretch>
        </p:blipFill>
        <p:spPr>
          <a:xfrm>
            <a:off x="5436096" y="620688"/>
            <a:ext cx="3012182" cy="2304256"/>
          </a:xfrm>
          <a:prstGeom prst="rect">
            <a:avLst/>
          </a:prstGeom>
        </p:spPr>
      </p:pic>
      <p:pic>
        <p:nvPicPr>
          <p:cNvPr id="7" name="Kuva 6">
            <a:extLst>
              <a:ext uri="{FF2B5EF4-FFF2-40B4-BE49-F238E27FC236}">
                <a16:creationId xmlns:a16="http://schemas.microsoft.com/office/drawing/2014/main" id="{68EF1024-3ED1-4D0E-BAFC-3F89A8109B74}"/>
              </a:ext>
            </a:extLst>
          </p:cNvPr>
          <p:cNvPicPr>
            <a:picLocks noChangeAspect="1"/>
          </p:cNvPicPr>
          <p:nvPr/>
        </p:nvPicPr>
        <p:blipFill>
          <a:blip r:embed="rId2"/>
          <a:stretch>
            <a:fillRect/>
          </a:stretch>
        </p:blipFill>
        <p:spPr>
          <a:xfrm>
            <a:off x="5438051" y="3140968"/>
            <a:ext cx="3012182" cy="2304256"/>
          </a:xfrm>
          <a:prstGeom prst="rect">
            <a:avLst/>
          </a:prstGeom>
        </p:spPr>
      </p:pic>
    </p:spTree>
    <p:extLst>
      <p:ext uri="{BB962C8B-B14F-4D97-AF65-F5344CB8AC3E}">
        <p14:creationId xmlns:p14="http://schemas.microsoft.com/office/powerpoint/2010/main" val="223600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p:cNvSpPr>
            <a:spLocks noGrp="1"/>
          </p:cNvSpPr>
          <p:nvPr>
            <p:ph type="title"/>
          </p:nvPr>
        </p:nvSpPr>
        <p:spPr/>
        <p:txBody>
          <a:bodyPr/>
          <a:lstStyle/>
          <a:p>
            <a:r>
              <a:rPr lang="fi-FI" dirty="0"/>
              <a:t>Tuki-polku hanke tukemaan mm. Pietarsaaren nuoria mukana Optima ja Kpedu ja Pietarsaaren kaupunki</a:t>
            </a:r>
          </a:p>
        </p:txBody>
      </p:sp>
      <p:sp>
        <p:nvSpPr>
          <p:cNvPr id="13" name="Sisällön paikkamerkki 12"/>
          <p:cNvSpPr>
            <a:spLocks noGrp="1"/>
          </p:cNvSpPr>
          <p:nvPr>
            <p:ph idx="1"/>
          </p:nvPr>
        </p:nvSpPr>
        <p:spPr/>
        <p:txBody>
          <a:bodyPr/>
          <a:lstStyle/>
          <a:p>
            <a:endParaRPr lang="fi-FI" dirty="0"/>
          </a:p>
          <a:p>
            <a:pPr marL="0" indent="0">
              <a:buNone/>
            </a:pPr>
            <a:endParaRPr lang="fi-FI" dirty="0"/>
          </a:p>
          <a:p>
            <a:r>
              <a:rPr lang="fi-FI" dirty="0"/>
              <a:t>Pietarsaaren kaupunki toimii hankkeen yhtenä osatoteuttaja. Eniten tuen tarpeessa olevat Pietarsaaren peruskoulun nuoret hyötyvät lisätuesta peruskoulun ja ammatillisen koulutuksen nivelvaiheessa. </a:t>
            </a:r>
          </a:p>
          <a:p>
            <a:r>
              <a:rPr lang="fi-FI" dirty="0"/>
              <a:t>Hankkeen avulla etsitään ratkaisua nivelvaiheen välittömään palvelutarpeen arviointiin ja </a:t>
            </a:r>
            <a:r>
              <a:rPr lang="fi-FI" dirty="0" err="1"/>
              <a:t>täsmä</a:t>
            </a:r>
            <a:r>
              <a:rPr lang="fi-FI" dirty="0"/>
              <a:t> ohjaukseen. Osa Pietarsaaren suomenkielisistä nuorista ei kiinnity toisen asteen opintoihin Kokkolassa. Hankkeen avulla pilotoidaan tukipolkumallia.</a:t>
            </a:r>
          </a:p>
          <a:p>
            <a:endParaRPr lang="fi-FI" dirty="0"/>
          </a:p>
        </p:txBody>
      </p:sp>
      <p:sp>
        <p:nvSpPr>
          <p:cNvPr id="4" name="Päivämäärän paikkamerkki 3"/>
          <p:cNvSpPr>
            <a:spLocks noGrp="1"/>
          </p:cNvSpPr>
          <p:nvPr>
            <p:ph type="dt" sz="half" idx="10"/>
          </p:nvPr>
        </p:nvSpPr>
        <p:spPr/>
        <p:txBody>
          <a:bodyPr/>
          <a:lstStyle/>
          <a:p>
            <a:fld id="{57A8F801-9BF5-46D1-98A5-513B8005DAC3}" type="datetime1">
              <a:rPr lang="fi-FI" smtClean="0"/>
              <a:pPr/>
              <a:t>18.12.2019</a:t>
            </a:fld>
            <a:endParaRPr lang="fi-FI"/>
          </a:p>
        </p:txBody>
      </p:sp>
      <p:sp>
        <p:nvSpPr>
          <p:cNvPr id="5" name="Alatunnisteen paikkamerkki 4"/>
          <p:cNvSpPr>
            <a:spLocks noGrp="1"/>
          </p:cNvSpPr>
          <p:nvPr>
            <p:ph type="ftr" sz="quarter" idx="11"/>
          </p:nvPr>
        </p:nvSpPr>
        <p:spPr/>
        <p:txBody>
          <a:bodyPr/>
          <a:lstStyle/>
          <a:p>
            <a:r>
              <a:rPr lang="fi-FI" dirty="0"/>
              <a:t>Etunimi Sukunimi</a:t>
            </a:r>
          </a:p>
        </p:txBody>
      </p:sp>
      <p:sp>
        <p:nvSpPr>
          <p:cNvPr id="6" name="Dian numeron paikkamerkki 5"/>
          <p:cNvSpPr>
            <a:spLocks noGrp="1"/>
          </p:cNvSpPr>
          <p:nvPr>
            <p:ph type="sldNum" sz="quarter" idx="12"/>
          </p:nvPr>
        </p:nvSpPr>
        <p:spPr/>
        <p:txBody>
          <a:bodyPr/>
          <a:lstStyle/>
          <a:p>
            <a:fld id="{2A4837A0-F8B5-40DF-B7A3-2778985E9851}" type="slidenum">
              <a:rPr lang="fi-FI" smtClean="0"/>
              <a:pPr/>
              <a:t>4</a:t>
            </a:fld>
            <a:endParaRPr lang="fi-FI"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96575E3E-DA16-4B48-9FCE-743325743513}"/>
              </a:ext>
            </a:extLst>
          </p:cNvPr>
          <p:cNvSpPr>
            <a:spLocks noGrp="1"/>
          </p:cNvSpPr>
          <p:nvPr>
            <p:ph type="sldNum" sz="quarter" idx="12"/>
          </p:nvPr>
        </p:nvSpPr>
        <p:spPr/>
        <p:txBody>
          <a:bodyPr/>
          <a:lstStyle/>
          <a:p>
            <a:fld id="{2A4837A0-F8B5-40DF-B7A3-2778985E9851}" type="slidenum">
              <a:rPr lang="fi-FI" smtClean="0"/>
              <a:pPr/>
              <a:t>5</a:t>
            </a:fld>
            <a:endParaRPr lang="fi-FI" dirty="0"/>
          </a:p>
        </p:txBody>
      </p:sp>
      <p:sp>
        <p:nvSpPr>
          <p:cNvPr id="3" name="Alatunnisteen paikkamerkki 2">
            <a:extLst>
              <a:ext uri="{FF2B5EF4-FFF2-40B4-BE49-F238E27FC236}">
                <a16:creationId xmlns:a16="http://schemas.microsoft.com/office/drawing/2014/main" id="{77DFDD13-1816-42F0-8CBD-5A15C3090E4E}"/>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52411365-A162-4F76-8ABF-B997EB3654E2}"/>
              </a:ext>
            </a:extLst>
          </p:cNvPr>
          <p:cNvSpPr>
            <a:spLocks noGrp="1"/>
          </p:cNvSpPr>
          <p:nvPr>
            <p:ph type="dt" sz="half" idx="10"/>
          </p:nvPr>
        </p:nvSpPr>
        <p:spPr/>
        <p:txBody>
          <a:bodyPr/>
          <a:lstStyle/>
          <a:p>
            <a:fld id="{7356B9E0-AE4D-47F9-9DDE-55B177305E0F}" type="datetime1">
              <a:rPr lang="fi-FI" smtClean="0"/>
              <a:pPr/>
              <a:t>18.12.2019</a:t>
            </a:fld>
            <a:endParaRPr lang="fi-FI" dirty="0"/>
          </a:p>
        </p:txBody>
      </p:sp>
      <p:sp>
        <p:nvSpPr>
          <p:cNvPr id="5" name="Suorakulmio 4">
            <a:extLst>
              <a:ext uri="{FF2B5EF4-FFF2-40B4-BE49-F238E27FC236}">
                <a16:creationId xmlns:a16="http://schemas.microsoft.com/office/drawing/2014/main" id="{AA3F5150-FACD-4B47-9B31-D4CD5FAEAEC4}"/>
              </a:ext>
            </a:extLst>
          </p:cNvPr>
          <p:cNvSpPr/>
          <p:nvPr/>
        </p:nvSpPr>
        <p:spPr>
          <a:xfrm>
            <a:off x="654030" y="0"/>
            <a:ext cx="6150218" cy="7017306"/>
          </a:xfrm>
          <a:prstGeom prst="rect">
            <a:avLst/>
          </a:prstGeom>
        </p:spPr>
        <p:txBody>
          <a:bodyPr wrap="square">
            <a:spAutoFit/>
          </a:bodyPr>
          <a:lstStyle/>
          <a:p>
            <a:pPr marL="285750" indent="-285750">
              <a:buFont typeface="Wingdings" panose="05000000000000000000" pitchFamily="2" charset="2"/>
              <a:buChar char="§"/>
            </a:pPr>
            <a:endParaRPr lang="fi-FI" dirty="0"/>
          </a:p>
          <a:p>
            <a:pPr marL="285750" indent="-285750">
              <a:buFont typeface="Arial" panose="020B0604020202020204" pitchFamily="34" charset="0"/>
              <a:buChar char="•"/>
            </a:pPr>
            <a:r>
              <a:rPr lang="fi-FI" dirty="0"/>
              <a:t>Nivelvaiheohjaaja käy yläkoulussa 9-luokan kevätlukukauden aikana tapaa Pietarsaaren tukea tarvitsevia oppilaita, joita erityisopettajat ja opinto-ohjaaja on ohjanneet tähän toimintaa. </a:t>
            </a:r>
            <a:r>
              <a:rPr lang="fi-FI" dirty="0">
                <a:latin typeface="Arial" panose="020B0604020202020204" pitchFamily="34" charset="0"/>
              </a:rPr>
              <a:t>Yhdessä nuoren ja opinto-ohjaajien kanssa pohditaan eri alavaihtoehtoja ja suunnitellaan ja toteutetaan tutustumiset ja ohjataan nivelvaiheen yli. Ohjaaja on opinto-ohjaajan apuna ja lisäresurssina.</a:t>
            </a:r>
            <a:endParaRPr lang="fi-FI" dirty="0"/>
          </a:p>
          <a:p>
            <a:pPr marL="285750" indent="-285750">
              <a:buFont typeface="Wingdings" panose="05000000000000000000" pitchFamily="2" charset="2"/>
              <a:buChar char="§"/>
            </a:pPr>
            <a:endParaRPr lang="fi-FI" dirty="0"/>
          </a:p>
          <a:p>
            <a:pPr marL="285750" indent="-285750">
              <a:buFont typeface="Wingdings" panose="05000000000000000000" pitchFamily="2" charset="2"/>
              <a:buChar char="§"/>
            </a:pPr>
            <a:r>
              <a:rPr lang="fi-FI" dirty="0"/>
              <a:t>Pietarsaaren Nivelvaiheohjaaja kokoaa Pietarsaaren yläkoulusta ryhmän. Ryhmässä on noin 10 oppilasta/vuosi ja heitä tavataan ryhmänä ja yksilöllisesti.</a:t>
            </a:r>
          </a:p>
          <a:p>
            <a:pPr marL="285750" indent="-285750">
              <a:buFont typeface="Wingdings" panose="05000000000000000000" pitchFamily="2" charset="2"/>
              <a:buChar char="§"/>
            </a:pPr>
            <a:endParaRPr lang="fi-FI" dirty="0"/>
          </a:p>
          <a:p>
            <a:pPr marL="285750" indent="-285750">
              <a:buFont typeface="Wingdings" panose="05000000000000000000" pitchFamily="2" charset="2"/>
              <a:buChar char="§"/>
            </a:pPr>
            <a:r>
              <a:rPr lang="fi-FI" dirty="0"/>
              <a:t>Ryhmät käyvät Keski-Pohjanmaan ammattiopistossa tutustumassa eri linjoihin tuettuna. </a:t>
            </a:r>
          </a:p>
          <a:p>
            <a:pPr marL="285750" indent="-285750">
              <a:buFont typeface="Wingdings" panose="05000000000000000000" pitchFamily="2" charset="2"/>
              <a:buChar char="§"/>
            </a:pPr>
            <a:endParaRPr lang="fi-FI" dirty="0"/>
          </a:p>
          <a:p>
            <a:pPr marL="285750" indent="-285750">
              <a:buFont typeface="Wingdings" panose="05000000000000000000" pitchFamily="2" charset="2"/>
              <a:buChar char="§"/>
            </a:pPr>
            <a:r>
              <a:rPr lang="fi-FI" dirty="0"/>
              <a:t>Tarkoituksena on madaltaa kynnystä toiselle asteelle siirtymisessä. </a:t>
            </a:r>
          </a:p>
          <a:p>
            <a:endParaRPr lang="fi-FI" dirty="0"/>
          </a:p>
          <a:p>
            <a:pPr marL="285750" indent="-285750">
              <a:buFont typeface="Wingdings" panose="05000000000000000000" pitchFamily="2" charset="2"/>
              <a:buChar char="§"/>
            </a:pPr>
            <a:r>
              <a:rPr lang="fi-FI" dirty="0"/>
              <a:t>Heille järjestetään myös vapaa-ajan ryhmätoimintaa itsetuntemuksen lisäämiseksi ja omien vahvuuksien löytämiseksi. </a:t>
            </a:r>
          </a:p>
          <a:p>
            <a:endParaRPr lang="fi-FI" dirty="0"/>
          </a:p>
        </p:txBody>
      </p:sp>
      <p:pic>
        <p:nvPicPr>
          <p:cNvPr id="11" name="Kuva 10">
            <a:extLst>
              <a:ext uri="{FF2B5EF4-FFF2-40B4-BE49-F238E27FC236}">
                <a16:creationId xmlns:a16="http://schemas.microsoft.com/office/drawing/2014/main" id="{BBD44814-831A-432D-A17B-86E07C2B4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2924944"/>
            <a:ext cx="2280694" cy="1311399"/>
          </a:xfrm>
          <a:prstGeom prst="rect">
            <a:avLst/>
          </a:prstGeom>
        </p:spPr>
      </p:pic>
    </p:spTree>
    <p:extLst>
      <p:ext uri="{BB962C8B-B14F-4D97-AF65-F5344CB8AC3E}">
        <p14:creationId xmlns:p14="http://schemas.microsoft.com/office/powerpoint/2010/main" val="348114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20EF5D80-CAB0-495C-88EA-944228C728DE}"/>
              </a:ext>
            </a:extLst>
          </p:cNvPr>
          <p:cNvSpPr>
            <a:spLocks noGrp="1"/>
          </p:cNvSpPr>
          <p:nvPr>
            <p:ph type="sldNum" sz="quarter" idx="12"/>
          </p:nvPr>
        </p:nvSpPr>
        <p:spPr/>
        <p:txBody>
          <a:bodyPr/>
          <a:lstStyle/>
          <a:p>
            <a:fld id="{2A4837A0-F8B5-40DF-B7A3-2778985E9851}" type="slidenum">
              <a:rPr lang="fi-FI" smtClean="0"/>
              <a:pPr/>
              <a:t>6</a:t>
            </a:fld>
            <a:endParaRPr lang="fi-FI" dirty="0"/>
          </a:p>
        </p:txBody>
      </p:sp>
      <p:sp>
        <p:nvSpPr>
          <p:cNvPr id="3" name="Alatunnisteen paikkamerkki 2">
            <a:extLst>
              <a:ext uri="{FF2B5EF4-FFF2-40B4-BE49-F238E27FC236}">
                <a16:creationId xmlns:a16="http://schemas.microsoft.com/office/drawing/2014/main" id="{A9F0DB8C-9195-4651-8303-A93BE423B2E4}"/>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B9B7D914-BAD4-4666-A1C2-F51C37C5742A}"/>
              </a:ext>
            </a:extLst>
          </p:cNvPr>
          <p:cNvSpPr>
            <a:spLocks noGrp="1"/>
          </p:cNvSpPr>
          <p:nvPr>
            <p:ph type="dt" sz="half" idx="10"/>
          </p:nvPr>
        </p:nvSpPr>
        <p:spPr/>
        <p:txBody>
          <a:bodyPr/>
          <a:lstStyle/>
          <a:p>
            <a:fld id="{7356B9E0-AE4D-47F9-9DDE-55B177305E0F}" type="datetime1">
              <a:rPr lang="fi-FI" smtClean="0"/>
              <a:pPr/>
              <a:t>18.12.2019</a:t>
            </a:fld>
            <a:endParaRPr lang="fi-FI" dirty="0"/>
          </a:p>
        </p:txBody>
      </p:sp>
      <p:sp>
        <p:nvSpPr>
          <p:cNvPr id="5" name="Suorakulmio 4">
            <a:extLst>
              <a:ext uri="{FF2B5EF4-FFF2-40B4-BE49-F238E27FC236}">
                <a16:creationId xmlns:a16="http://schemas.microsoft.com/office/drawing/2014/main" id="{DEA1ECA5-FE80-4DAD-BD10-92391E10E558}"/>
              </a:ext>
            </a:extLst>
          </p:cNvPr>
          <p:cNvSpPr/>
          <p:nvPr/>
        </p:nvSpPr>
        <p:spPr>
          <a:xfrm>
            <a:off x="755576" y="692696"/>
            <a:ext cx="8388424" cy="5909310"/>
          </a:xfrm>
          <a:prstGeom prst="rect">
            <a:avLst/>
          </a:prstGeom>
        </p:spPr>
        <p:txBody>
          <a:bodyPr wrap="square">
            <a:spAutoFit/>
          </a:bodyPr>
          <a:lstStyle/>
          <a:p>
            <a:pPr marL="285750" indent="-285750">
              <a:buFont typeface="Wingdings" panose="05000000000000000000" pitchFamily="2" charset="2"/>
              <a:buChar char="§"/>
            </a:pPr>
            <a:r>
              <a:rPr lang="fi-FI" dirty="0"/>
              <a:t>Vertaisryhmän tavoitteena on tukea yläkoulun oppilaita siirtymävaiheessaan peruskoulusta eteenpäin. Vertaisryhmä on tarkoitettu nuorille, jotka tarvitsevat tukea tulevaisuuden valintojen tekemiseen, itsetuntemukseen, sosiaalisiin suhteisiin tai elämänhallintaan. </a:t>
            </a:r>
          </a:p>
          <a:p>
            <a:pPr marL="285750" indent="-285750">
              <a:buFont typeface="Wingdings" panose="05000000000000000000" pitchFamily="2" charset="2"/>
              <a:buChar char="§"/>
            </a:pPr>
            <a:endParaRPr lang="fi-FI" dirty="0"/>
          </a:p>
          <a:p>
            <a:pPr marL="285750" indent="-285750">
              <a:buFont typeface="Wingdings" panose="05000000000000000000" pitchFamily="2" charset="2"/>
              <a:buChar char="§"/>
            </a:pPr>
            <a:r>
              <a:rPr lang="fi-FI" dirty="0"/>
              <a:t>Toiminnan sisältö suunnitellaan yhdessä nuorten ja verkoston kanssa. Oppilaat määrittelevät tavoitteet itselleen, joita he yhdessä ohjaajan kanssa tavoittelevat. </a:t>
            </a:r>
          </a:p>
          <a:p>
            <a:pPr marL="285750" indent="-285750">
              <a:buFont typeface="Wingdings" panose="05000000000000000000" pitchFamily="2" charset="2"/>
              <a:buChar char="§"/>
            </a:pPr>
            <a:endParaRPr lang="fi-FI" dirty="0"/>
          </a:p>
          <a:p>
            <a:pPr marL="285750" indent="-285750">
              <a:buFont typeface="Wingdings" panose="05000000000000000000" pitchFamily="2" charset="2"/>
              <a:buChar char="§"/>
            </a:pPr>
            <a:r>
              <a:rPr lang="fi-FI" dirty="0"/>
              <a:t>Tavoitteet voivat liittyä alavalintaa, liikunnallisiin, sosiaalisiin- ja tunnetaitoihin sekä arjen rutiineihin liittyviin taitoihin. </a:t>
            </a:r>
          </a:p>
          <a:p>
            <a:pPr marL="285750" indent="-285750">
              <a:buFont typeface="Wingdings" panose="05000000000000000000" pitchFamily="2" charset="2"/>
              <a:buChar char="§"/>
            </a:pPr>
            <a:endParaRPr lang="fi-FI" dirty="0"/>
          </a:p>
          <a:p>
            <a:pPr marL="285750" indent="-285750">
              <a:buFont typeface="Wingdings" panose="05000000000000000000" pitchFamily="2" charset="2"/>
              <a:buChar char="§"/>
            </a:pPr>
            <a:r>
              <a:rPr lang="fi-FI" dirty="0"/>
              <a:t>Ryhmissä käytettäviä</a:t>
            </a:r>
          </a:p>
          <a:p>
            <a:pPr marL="285750" indent="-285750">
              <a:buFont typeface="Wingdings" panose="05000000000000000000" pitchFamily="2" charset="2"/>
              <a:buChar char="§"/>
            </a:pPr>
            <a:r>
              <a:rPr lang="fi-FI" dirty="0"/>
              <a:t>materiaaleja ja menetelmiä voivat olla mm. Suomen mielenterveysseuran Treenaa mieli vahvaksi-malli, Virtu.fi -sivu materiaalit tai arjen lukujärjestys-malli, </a:t>
            </a:r>
            <a:r>
              <a:rPr lang="fi-FI" dirty="0" err="1"/>
              <a:t>Bullet</a:t>
            </a:r>
            <a:r>
              <a:rPr lang="fi-FI" dirty="0"/>
              <a:t> Journal -menetelmä, </a:t>
            </a:r>
            <a:r>
              <a:rPr lang="fi-FI" dirty="0" err="1"/>
              <a:t>Pomodoro</a:t>
            </a:r>
            <a:r>
              <a:rPr lang="fi-FI" dirty="0"/>
              <a:t> -tekniikka tai To </a:t>
            </a:r>
            <a:r>
              <a:rPr lang="fi-FI" dirty="0" err="1"/>
              <a:t>do</a:t>
            </a:r>
            <a:r>
              <a:rPr lang="fi-FI" dirty="0"/>
              <a:t> -listat.</a:t>
            </a:r>
          </a:p>
          <a:p>
            <a:pPr marL="285750" indent="-285750">
              <a:buFont typeface="Wingdings" panose="05000000000000000000" pitchFamily="2" charset="2"/>
              <a:buChar char="§"/>
            </a:pPr>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253651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B5E7B9C-0B7B-45D5-B527-1AD2DE681464}"/>
              </a:ext>
            </a:extLst>
          </p:cNvPr>
          <p:cNvSpPr>
            <a:spLocks noGrp="1"/>
          </p:cNvSpPr>
          <p:nvPr>
            <p:ph type="sldNum" sz="quarter" idx="12"/>
          </p:nvPr>
        </p:nvSpPr>
        <p:spPr/>
        <p:txBody>
          <a:bodyPr/>
          <a:lstStyle/>
          <a:p>
            <a:fld id="{2A4837A0-F8B5-40DF-B7A3-2778985E9851}" type="slidenum">
              <a:rPr lang="fi-FI" smtClean="0"/>
              <a:pPr/>
              <a:t>7</a:t>
            </a:fld>
            <a:endParaRPr lang="fi-FI" dirty="0"/>
          </a:p>
        </p:txBody>
      </p:sp>
      <p:sp>
        <p:nvSpPr>
          <p:cNvPr id="3" name="Alatunnisteen paikkamerkki 2">
            <a:extLst>
              <a:ext uri="{FF2B5EF4-FFF2-40B4-BE49-F238E27FC236}">
                <a16:creationId xmlns:a16="http://schemas.microsoft.com/office/drawing/2014/main" id="{44009462-037C-4E62-9E75-A454C48BAA06}"/>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A42B1CC2-6406-4929-947D-1D40775BE876}"/>
              </a:ext>
            </a:extLst>
          </p:cNvPr>
          <p:cNvSpPr>
            <a:spLocks noGrp="1"/>
          </p:cNvSpPr>
          <p:nvPr>
            <p:ph type="dt" sz="half" idx="10"/>
          </p:nvPr>
        </p:nvSpPr>
        <p:spPr/>
        <p:txBody>
          <a:bodyPr/>
          <a:lstStyle/>
          <a:p>
            <a:fld id="{7356B9E0-AE4D-47F9-9DDE-55B177305E0F}" type="datetime1">
              <a:rPr lang="fi-FI" smtClean="0"/>
              <a:pPr/>
              <a:t>18.12.2019</a:t>
            </a:fld>
            <a:endParaRPr lang="fi-FI" dirty="0"/>
          </a:p>
        </p:txBody>
      </p:sp>
      <p:sp>
        <p:nvSpPr>
          <p:cNvPr id="5" name="Suorakulmio 4">
            <a:extLst>
              <a:ext uri="{FF2B5EF4-FFF2-40B4-BE49-F238E27FC236}">
                <a16:creationId xmlns:a16="http://schemas.microsoft.com/office/drawing/2014/main" id="{9A4CE069-4610-485E-94F9-7DB9194D4EFA}"/>
              </a:ext>
            </a:extLst>
          </p:cNvPr>
          <p:cNvSpPr/>
          <p:nvPr/>
        </p:nvSpPr>
        <p:spPr>
          <a:xfrm>
            <a:off x="467544" y="889844"/>
            <a:ext cx="8352928" cy="3693319"/>
          </a:xfrm>
          <a:prstGeom prst="rect">
            <a:avLst/>
          </a:prstGeom>
        </p:spPr>
        <p:txBody>
          <a:bodyPr wrap="square">
            <a:spAutoFit/>
          </a:bodyPr>
          <a:lstStyle/>
          <a:p>
            <a:pPr marL="285750" indent="-285750">
              <a:buFont typeface="Arial" panose="020B0604020202020204" pitchFamily="34" charset="0"/>
              <a:buChar char="•"/>
            </a:pPr>
            <a:r>
              <a:rPr lang="fi-FI" dirty="0">
                <a:latin typeface="Arial" panose="020B0604020202020204" pitchFamily="34" charset="0"/>
              </a:rPr>
              <a:t>Mallissa kohdehenkilöillä on lisäohjauksen tarve, koulunkäynnin tilanne on haastava, kuva jatko-opinnoista on epäselvä. Nivelvaiheohjaaja kohtaa nuoren ja kartoittaa kiinnostuksen kohteet, vahvuudet ja unelmat, voimavarat sekä elämäntilanteen. Vahvuudet ja haasteet selvitetään ja suunnitellaan tukitoimet. </a:t>
            </a:r>
          </a:p>
          <a:p>
            <a:pPr marL="285750" indent="-285750">
              <a:buFont typeface="Arial" panose="020B0604020202020204" pitchFamily="34" charset="0"/>
              <a:buChar char="•"/>
            </a:pPr>
            <a:endParaRPr lang="fi-FI" dirty="0">
              <a:latin typeface="Arial" panose="020B0604020202020204" pitchFamily="34" charset="0"/>
            </a:endParaRPr>
          </a:p>
          <a:p>
            <a:pPr marL="285750" indent="-285750">
              <a:buFont typeface="Arial" panose="020B0604020202020204" pitchFamily="34" charset="0"/>
              <a:buChar char="•"/>
            </a:pPr>
            <a:r>
              <a:rPr lang="fi-FI" dirty="0">
                <a:latin typeface="Arial" panose="020B0604020202020204" pitchFamily="34" charset="0"/>
              </a:rPr>
              <a:t>Nuorille voidaan tarjota myös toimintakykyarviota, tällöin tavoitteiden asettelu ja opinpolun suunnittelu helpottuu ja nämä tiedot voidaan siirtää myös toiselle asteelle.</a:t>
            </a:r>
          </a:p>
          <a:p>
            <a:pPr marL="285750" indent="-285750">
              <a:buFont typeface="Arial" panose="020B0604020202020204" pitchFamily="34" charset="0"/>
              <a:buChar char="•"/>
            </a:pPr>
            <a:endParaRPr lang="fi-FI" dirty="0">
              <a:latin typeface="Arial" panose="020B0604020202020204" pitchFamily="34" charset="0"/>
            </a:endParaRPr>
          </a:p>
          <a:p>
            <a:pPr marL="285750" indent="-285750">
              <a:buFont typeface="Arial" panose="020B0604020202020204" pitchFamily="34" charset="0"/>
              <a:buChar char="•"/>
            </a:pPr>
            <a:r>
              <a:rPr lang="fi-FI" dirty="0"/>
              <a:t>Toiminnassa hyödynnetään laajemmin nuoriso- ja vapaa-ajan ohjaajien tietotaitoa ja tarjotaan nuorille kohdennettua keilausta, sählyä, lajikokeilua ja verkoston tarjoamaa tuettua perhetyötä.</a:t>
            </a:r>
          </a:p>
        </p:txBody>
      </p:sp>
      <p:pic>
        <p:nvPicPr>
          <p:cNvPr id="16" name="Kuva 15" descr="Kuva, joka sisältää kohteen piirtäminen, peli&#10;&#10;Kuvaus luotu automaattisesti">
            <a:extLst>
              <a:ext uri="{FF2B5EF4-FFF2-40B4-BE49-F238E27FC236}">
                <a16:creationId xmlns:a16="http://schemas.microsoft.com/office/drawing/2014/main" id="{2662A977-2B4F-47B5-A72D-F7658DFB2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029" y="4794142"/>
            <a:ext cx="2086115" cy="1515178"/>
          </a:xfrm>
          <a:prstGeom prst="rect">
            <a:avLst/>
          </a:prstGeom>
        </p:spPr>
      </p:pic>
    </p:spTree>
    <p:extLst>
      <p:ext uri="{BB962C8B-B14F-4D97-AF65-F5344CB8AC3E}">
        <p14:creationId xmlns:p14="http://schemas.microsoft.com/office/powerpoint/2010/main" val="332432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92495C2-9124-44FF-97C5-49E128B5E52A}"/>
              </a:ext>
            </a:extLst>
          </p:cNvPr>
          <p:cNvSpPr>
            <a:spLocks noGrp="1"/>
          </p:cNvSpPr>
          <p:nvPr>
            <p:ph type="sldNum" sz="quarter" idx="12"/>
          </p:nvPr>
        </p:nvSpPr>
        <p:spPr/>
        <p:txBody>
          <a:bodyPr/>
          <a:lstStyle/>
          <a:p>
            <a:fld id="{2A4837A0-F8B5-40DF-B7A3-2778985E9851}" type="slidenum">
              <a:rPr lang="fi-FI" smtClean="0"/>
              <a:pPr/>
              <a:t>8</a:t>
            </a:fld>
            <a:endParaRPr lang="fi-FI" dirty="0"/>
          </a:p>
        </p:txBody>
      </p:sp>
      <p:sp>
        <p:nvSpPr>
          <p:cNvPr id="3" name="Alatunnisteen paikkamerkki 2">
            <a:extLst>
              <a:ext uri="{FF2B5EF4-FFF2-40B4-BE49-F238E27FC236}">
                <a16:creationId xmlns:a16="http://schemas.microsoft.com/office/drawing/2014/main" id="{6EE94F9B-F90A-4177-8F8B-CA0C4249FB3D}"/>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274D464C-7CAD-4FD6-931A-46E989AEFC6A}"/>
              </a:ext>
            </a:extLst>
          </p:cNvPr>
          <p:cNvSpPr>
            <a:spLocks noGrp="1"/>
          </p:cNvSpPr>
          <p:nvPr>
            <p:ph type="dt" sz="half" idx="10"/>
          </p:nvPr>
        </p:nvSpPr>
        <p:spPr/>
        <p:txBody>
          <a:bodyPr/>
          <a:lstStyle/>
          <a:p>
            <a:fld id="{7356B9E0-AE4D-47F9-9DDE-55B177305E0F}" type="datetime1">
              <a:rPr lang="fi-FI" smtClean="0"/>
              <a:pPr/>
              <a:t>18.12.2019</a:t>
            </a:fld>
            <a:endParaRPr lang="fi-FI" dirty="0"/>
          </a:p>
        </p:txBody>
      </p:sp>
      <p:sp>
        <p:nvSpPr>
          <p:cNvPr id="5" name="Suorakulmio 4">
            <a:extLst>
              <a:ext uri="{FF2B5EF4-FFF2-40B4-BE49-F238E27FC236}">
                <a16:creationId xmlns:a16="http://schemas.microsoft.com/office/drawing/2014/main" id="{457DBC52-018E-40CF-AE90-3E99EA21AFC8}"/>
              </a:ext>
            </a:extLst>
          </p:cNvPr>
          <p:cNvSpPr/>
          <p:nvPr/>
        </p:nvSpPr>
        <p:spPr>
          <a:xfrm>
            <a:off x="107504" y="476673"/>
            <a:ext cx="8064896" cy="5355312"/>
          </a:xfrm>
          <a:prstGeom prst="rect">
            <a:avLst/>
          </a:prstGeom>
        </p:spPr>
        <p:txBody>
          <a:bodyPr wrap="square">
            <a:spAutoFit/>
          </a:bodyPr>
          <a:lstStyle/>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Hyödynnetään myös muita verkoston tarjoamia palveluita kuten psykiatrisen sairaanhoitajan palveluita, sekä tehdään tiivistä yhteistyötä muidenkin verkostojen ja yhdistysten kanssa ja tavoitteena on myös tunnistaa.9 luokalla päihteiden käyttäjiä ja tehdä hoitoon ohjausta. Nuoria autetaan myös 9-luokan jälkeen kesätöiden löytämisessä. </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Opintojen alettua nivelohjaaja toimii hankkeeseen valikoituneiden opiskelijoiden rinnalla ja tukena opintojen alkuvaiheessa Kokkolassa ja vapaa-aikatoimintaa järjestetään myös opintojen alkuvaiheessa.</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Kokkolaan tulee vastaava nivelvaiheohjaaja sen lisäksi kehitetään tukea tarvitsevien jatkuvan haun kautta tulevien opiskelijoiden palveluita. Sekä maahanmuuttajien tueksi kehitetään erilaisia toimenpiteitä.</a:t>
            </a:r>
          </a:p>
        </p:txBody>
      </p:sp>
    </p:spTree>
    <p:extLst>
      <p:ext uri="{BB962C8B-B14F-4D97-AF65-F5344CB8AC3E}">
        <p14:creationId xmlns:p14="http://schemas.microsoft.com/office/powerpoint/2010/main" val="37131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2687BFE2-AD3E-4FF7-A3B6-DED5FD213A3B}"/>
              </a:ext>
            </a:extLst>
          </p:cNvPr>
          <p:cNvSpPr>
            <a:spLocks noGrp="1"/>
          </p:cNvSpPr>
          <p:nvPr>
            <p:ph type="sldNum" sz="quarter" idx="12"/>
          </p:nvPr>
        </p:nvSpPr>
        <p:spPr/>
        <p:txBody>
          <a:bodyPr/>
          <a:lstStyle/>
          <a:p>
            <a:fld id="{2A4837A0-F8B5-40DF-B7A3-2778985E9851}" type="slidenum">
              <a:rPr lang="fi-FI" smtClean="0"/>
              <a:pPr/>
              <a:t>9</a:t>
            </a:fld>
            <a:endParaRPr lang="fi-FI" dirty="0"/>
          </a:p>
        </p:txBody>
      </p:sp>
      <p:sp>
        <p:nvSpPr>
          <p:cNvPr id="3" name="Alatunnisteen paikkamerkki 2">
            <a:extLst>
              <a:ext uri="{FF2B5EF4-FFF2-40B4-BE49-F238E27FC236}">
                <a16:creationId xmlns:a16="http://schemas.microsoft.com/office/drawing/2014/main" id="{8B9D00C4-EA15-4E57-A6C2-B055EDA8B925}"/>
              </a:ext>
            </a:extLst>
          </p:cNvPr>
          <p:cNvSpPr>
            <a:spLocks noGrp="1"/>
          </p:cNvSpPr>
          <p:nvPr>
            <p:ph type="ftr" sz="quarter" idx="11"/>
          </p:nvPr>
        </p:nvSpPr>
        <p:spPr/>
        <p:txBody>
          <a:bodyPr/>
          <a:lstStyle/>
          <a:p>
            <a:r>
              <a:rPr lang="fi-FI"/>
              <a:t>Etunimi Sukunimi</a:t>
            </a:r>
            <a:endParaRPr lang="fi-FI" dirty="0"/>
          </a:p>
        </p:txBody>
      </p:sp>
      <p:sp>
        <p:nvSpPr>
          <p:cNvPr id="4" name="Päivämäärän paikkamerkki 3">
            <a:extLst>
              <a:ext uri="{FF2B5EF4-FFF2-40B4-BE49-F238E27FC236}">
                <a16:creationId xmlns:a16="http://schemas.microsoft.com/office/drawing/2014/main" id="{B51F1A4F-434F-4ED2-85F1-594FBB27635F}"/>
              </a:ext>
            </a:extLst>
          </p:cNvPr>
          <p:cNvSpPr>
            <a:spLocks noGrp="1"/>
          </p:cNvSpPr>
          <p:nvPr>
            <p:ph type="dt" sz="half" idx="10"/>
          </p:nvPr>
        </p:nvSpPr>
        <p:spPr/>
        <p:txBody>
          <a:bodyPr/>
          <a:lstStyle/>
          <a:p>
            <a:fld id="{7356B9E0-AE4D-47F9-9DDE-55B177305E0F}" type="datetime1">
              <a:rPr lang="fi-FI" smtClean="0"/>
              <a:pPr/>
              <a:t>18.12.2019</a:t>
            </a:fld>
            <a:endParaRPr lang="fi-FI" dirty="0"/>
          </a:p>
        </p:txBody>
      </p:sp>
      <p:sp>
        <p:nvSpPr>
          <p:cNvPr id="5" name="Suorakulmio 4">
            <a:extLst>
              <a:ext uri="{FF2B5EF4-FFF2-40B4-BE49-F238E27FC236}">
                <a16:creationId xmlns:a16="http://schemas.microsoft.com/office/drawing/2014/main" id="{F2E61D27-8C45-47E3-B4FB-00FD9BEEE4FE}"/>
              </a:ext>
            </a:extLst>
          </p:cNvPr>
          <p:cNvSpPr/>
          <p:nvPr/>
        </p:nvSpPr>
        <p:spPr>
          <a:xfrm>
            <a:off x="654030" y="182374"/>
            <a:ext cx="8310458" cy="5078313"/>
          </a:xfrm>
          <a:prstGeom prst="rect">
            <a:avLst/>
          </a:prstGeom>
        </p:spPr>
        <p:txBody>
          <a:bodyPr wrap="square">
            <a:spAutoFit/>
          </a:bodyPr>
          <a:lstStyle/>
          <a:p>
            <a:r>
              <a:rPr lang="fi-FI" dirty="0">
                <a:latin typeface="Calibri" panose="020F0502020204030204" pitchFamily="34" charset="0"/>
                <a:cs typeface="Calibri" panose="020F0502020204030204" pitchFamily="34" charset="0"/>
              </a:rPr>
              <a:t>TULOKSET:</a:t>
            </a:r>
          </a:p>
          <a:p>
            <a:endParaRPr lang="fi-FI" dirty="0">
              <a:latin typeface="Calibri" panose="020F0502020204030204" pitchFamily="34" charset="0"/>
              <a:cs typeface="Calibri" panose="020F0502020204030204" pitchFamily="34" charset="0"/>
            </a:endParaRPr>
          </a:p>
          <a:p>
            <a:endParaRPr lang="fi-FI"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Peruskoulusta toiselle asteelle nivelvaiheohjaaja- malli ja kuvaus niistä nivelvaiheen haasteista tukea tarvitsevien opiskelijoiden osalta</a:t>
            </a:r>
          </a:p>
          <a:p>
            <a:endParaRPr lang="fi-FI"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Selkokielinen opas ja video maahanmuuttajien opintoihin perehdyttämiseen</a:t>
            </a:r>
          </a:p>
          <a:p>
            <a:endParaRPr lang="fi-FI"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Maahanmuuttajien vertaisvalmentaja-mallin pilotointi</a:t>
            </a:r>
          </a:p>
          <a:p>
            <a:endParaRPr lang="fi-FI"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Help4you-paja, maahanmuuttajien ohjauspaja</a:t>
            </a:r>
          </a:p>
          <a:p>
            <a:endParaRPr lang="fi-FI"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Koulutus eri kulttuureista tulevien opiskelijoiden kohtaamiseen ja ohjaamiseen</a:t>
            </a:r>
          </a:p>
          <a:p>
            <a:endParaRPr lang="fi-FI"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Jatkuvaan ryhmäytymiseen liittyvien harjoitteiden pilotointi ja koonti</a:t>
            </a:r>
          </a:p>
          <a:p>
            <a:endParaRPr lang="fi-FI"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i-FI" dirty="0">
                <a:latin typeface="Calibri" panose="020F0502020204030204" pitchFamily="34" charset="0"/>
                <a:cs typeface="Calibri" panose="020F0502020204030204" pitchFamily="34" charset="0"/>
              </a:rPr>
              <a:t>Polun avaaja- jatkuvan haun kautta tulevien tukipalvelu</a:t>
            </a:r>
          </a:p>
          <a:p>
            <a:endParaRPr lang="fi-FI" dirty="0">
              <a:latin typeface="Arial" panose="020B0604020202020204" pitchFamily="34" charset="0"/>
            </a:endParaRPr>
          </a:p>
        </p:txBody>
      </p:sp>
      <p:pic>
        <p:nvPicPr>
          <p:cNvPr id="7" name="Kuva 6">
            <a:extLst>
              <a:ext uri="{FF2B5EF4-FFF2-40B4-BE49-F238E27FC236}">
                <a16:creationId xmlns:a16="http://schemas.microsoft.com/office/drawing/2014/main" id="{9D25D534-7A9F-49B0-B176-653FE3D8E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284" y="4604479"/>
            <a:ext cx="1631826" cy="2300507"/>
          </a:xfrm>
          <a:prstGeom prst="rect">
            <a:avLst/>
          </a:prstGeom>
        </p:spPr>
      </p:pic>
    </p:spTree>
    <p:extLst>
      <p:ext uri="{BB962C8B-B14F-4D97-AF65-F5344CB8AC3E}">
        <p14:creationId xmlns:p14="http://schemas.microsoft.com/office/powerpoint/2010/main" val="1753897923"/>
      </p:ext>
    </p:extLst>
  </p:cSld>
  <p:clrMapOvr>
    <a:masterClrMapping/>
  </p:clrMapOvr>
</p:sld>
</file>

<file path=ppt/theme/theme1.xml><?xml version="1.0" encoding="utf-8"?>
<a:theme xmlns:a="http://schemas.openxmlformats.org/drawingml/2006/main" name="TEM_Rakennerahastot_2014-2020_mallipohja_EAKR_ESR_FI_7.14">
  <a:themeElements>
    <a:clrScheme name="TEM_Rakennerahastot">
      <a:dk1>
        <a:sysClr val="windowText" lastClr="000000"/>
      </a:dk1>
      <a:lt1>
        <a:srgbClr val="FFFFFF"/>
      </a:lt1>
      <a:dk2>
        <a:srgbClr val="646464"/>
      </a:dk2>
      <a:lt2>
        <a:srgbClr val="FFFFFF"/>
      </a:lt2>
      <a:accent1>
        <a:srgbClr val="8CBE41"/>
      </a:accent1>
      <a:accent2>
        <a:srgbClr val="5BC6E8"/>
      </a:accent2>
      <a:accent3>
        <a:srgbClr val="009FDA"/>
      </a:accent3>
      <a:accent4>
        <a:srgbClr val="5F378C"/>
      </a:accent4>
      <a:accent5>
        <a:srgbClr val="E2007A"/>
      </a:accent5>
      <a:accent6>
        <a:srgbClr val="F6921E"/>
      </a:accent6>
      <a:hlink>
        <a:srgbClr val="00549F"/>
      </a:hlink>
      <a:folHlink>
        <a:srgbClr val="00B299"/>
      </a:folHlink>
    </a:clrScheme>
    <a:fontScheme name="TEM_Rakennerahast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TEM_Rakennerahastot_2014-2020_mallipohja_EAKR_ESR_FI_7.14-1</Template>
  <TotalTime>3033</TotalTime>
  <Words>740</Words>
  <Application>Microsoft Office PowerPoint</Application>
  <PresentationFormat>Näytössä katseltava diaesitys (4:3)</PresentationFormat>
  <Paragraphs>120</Paragraphs>
  <Slides>11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Wingdings</vt:lpstr>
      <vt:lpstr>TEM_Rakennerahastot_2014-2020_mallipohja_EAKR_ESR_FI_7.14</vt:lpstr>
      <vt:lpstr>MIX-hankkeen päättöseminaari</vt:lpstr>
      <vt:lpstr>Kokemuksia   Hanke lähti erittäin hyvin käyntiin ja yhteistyö hakuvaiheessa, käynnistämisessä sekä toteuttamisessa on ollut erittäin hyvää toimijoiden ja verkoston kanssa. Hanke on auttanut lukuisia nuoria eteenpäin elämässä. Vakiinnuttamisen eteen on tehty työtä monessa linjassa ja toive on, että tästä jää pysyvät käytännöt. </vt:lpstr>
      <vt:lpstr>PowerPoint-esitys</vt:lpstr>
      <vt:lpstr>Tuki-polku hanke tukemaan mm. Pietarsaaren nuoria mukana Optima ja Kpedu ja Pietarsaaren kaupunki</vt:lpstr>
      <vt:lpstr>PowerPoint-esitys</vt:lpstr>
      <vt:lpstr>PowerPoint-esitys</vt:lpstr>
      <vt:lpstr>PowerPoint-esitys</vt:lpstr>
      <vt:lpstr>PowerPoint-esitys</vt:lpstr>
      <vt:lpstr>PowerPoint-esitys</vt:lpstr>
      <vt:lpstr>PowerPoint-esitys</vt:lpstr>
      <vt:lpstr>Kiitos ja hyvää joulua ja onnea uudelle     </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Kilponen Anni (TEM)</dc:creator>
  <cp:lastModifiedBy>Anne Eteläaho</cp:lastModifiedBy>
  <cp:revision>20</cp:revision>
  <dcterms:created xsi:type="dcterms:W3CDTF">2019-11-18T13:20:43Z</dcterms:created>
  <dcterms:modified xsi:type="dcterms:W3CDTF">2019-12-19T05:28:17Z</dcterms:modified>
</cp:coreProperties>
</file>