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60" r:id="rId5"/>
    <p:sldId id="277" r:id="rId6"/>
    <p:sldId id="259" r:id="rId7"/>
    <p:sldId id="263" r:id="rId8"/>
    <p:sldId id="287" r:id="rId9"/>
    <p:sldId id="273" r:id="rId10"/>
    <p:sldId id="278" r:id="rId11"/>
    <p:sldId id="279" r:id="rId12"/>
    <p:sldId id="280" r:id="rId13"/>
    <p:sldId id="281" r:id="rId14"/>
    <p:sldId id="282" r:id="rId15"/>
    <p:sldId id="284" r:id="rId16"/>
    <p:sldId id="285" r:id="rId17"/>
    <p:sldId id="262" r:id="rId18"/>
    <p:sldId id="274" r:id="rId19"/>
    <p:sldId id="283" r:id="rId20"/>
    <p:sldId id="267" r:id="rId21"/>
    <p:sldId id="265" r:id="rId22"/>
    <p:sldId id="266" r:id="rId23"/>
    <p:sldId id="264" r:id="rId24"/>
    <p:sldId id="270" r:id="rId25"/>
    <p:sldId id="272"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1" autoAdjust="0"/>
    <p:restoredTop sz="94660"/>
  </p:normalViewPr>
  <p:slideViewPr>
    <p:cSldViewPr snapToGrid="0">
      <p:cViewPr varScale="1">
        <p:scale>
          <a:sx n="77" d="100"/>
          <a:sy n="77" d="100"/>
        </p:scale>
        <p:origin x="114" y="4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DDF785-3B29-4BAC-81AA-C73FD8276DA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202F292-9E47-4834-B774-8D8C6EBC7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A43CCB6-1063-49D2-8C67-887D411EC4FA}"/>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5" name="Alatunnisteen paikkamerkki 4">
            <a:extLst>
              <a:ext uri="{FF2B5EF4-FFF2-40B4-BE49-F238E27FC236}">
                <a16:creationId xmlns:a16="http://schemas.microsoft.com/office/drawing/2014/main" id="{10AA6B3A-6DED-41E1-8464-29411BD5CD5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FEE4E35-6E80-4A8A-835C-2F28EE5685FA}"/>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240715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6BDC7C-2851-4305-96CB-C9B90CE9B8A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88A7D72-77D4-41B3-A801-246495A065A7}"/>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4323252-D1BA-42B5-852E-43154CA7CED3}"/>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5" name="Alatunnisteen paikkamerkki 4">
            <a:extLst>
              <a:ext uri="{FF2B5EF4-FFF2-40B4-BE49-F238E27FC236}">
                <a16:creationId xmlns:a16="http://schemas.microsoft.com/office/drawing/2014/main" id="{BEB56552-1E08-4363-88BB-7B7EDD1CDE6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9D72FC7-4E3A-49C1-87EA-C72D5EE1C31B}"/>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168508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357CD01-0029-41BB-BC90-A2BD9F16674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D9C0E4D-B874-418D-8A97-95F72D92E646}"/>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7D23454-73C7-4FF2-A6D1-0DB75DC24CF7}"/>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5" name="Alatunnisteen paikkamerkki 4">
            <a:extLst>
              <a:ext uri="{FF2B5EF4-FFF2-40B4-BE49-F238E27FC236}">
                <a16:creationId xmlns:a16="http://schemas.microsoft.com/office/drawing/2014/main" id="{A8EA6BA5-4D33-4CF6-9CE2-04C798055E3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B454C0-265A-40B0-8827-4F5B48911FA6}"/>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234837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D60101-580B-4A5A-86CB-8CC4FED5EF9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3FFE3D9-D194-4C24-9F65-8E304F324C07}"/>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0307714-6DB4-43D9-A33C-1E84D2AC0EC5}"/>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5" name="Alatunnisteen paikkamerkki 4">
            <a:extLst>
              <a:ext uri="{FF2B5EF4-FFF2-40B4-BE49-F238E27FC236}">
                <a16:creationId xmlns:a16="http://schemas.microsoft.com/office/drawing/2014/main" id="{70DF0283-696D-4EE5-ACFC-E65EF3EA92D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D10B04-0285-4329-A4CD-AF40CCFFB79F}"/>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31997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510175-C85E-424E-BC6F-D7D4777A1E9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6E30A19-03A5-4F6C-8498-16920C61F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DE725246-FBF9-4FB2-BA3D-29DEC21FAE8B}"/>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5" name="Alatunnisteen paikkamerkki 4">
            <a:extLst>
              <a:ext uri="{FF2B5EF4-FFF2-40B4-BE49-F238E27FC236}">
                <a16:creationId xmlns:a16="http://schemas.microsoft.com/office/drawing/2014/main" id="{C1B0C00C-FFD2-4618-99EF-2F894C49115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C8ED3C-5738-43CA-8978-C822D39787CF}"/>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97386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1C338D-AD22-45DC-B98A-10E84C48EF6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08C436D-1004-485D-9A48-3E7FA0B53C04}"/>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CEE36C6-1849-4BCE-A910-3D76B00ED318}"/>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E2582D3-1703-44C9-A8A2-037D17C05732}"/>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6" name="Alatunnisteen paikkamerkki 5">
            <a:extLst>
              <a:ext uri="{FF2B5EF4-FFF2-40B4-BE49-F238E27FC236}">
                <a16:creationId xmlns:a16="http://schemas.microsoft.com/office/drawing/2014/main" id="{9FF25788-054C-498B-9A36-B59A2AFE1C5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AA15EEF-17FE-4242-8678-BEA45CDB94E6}"/>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54421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17CF-4521-4547-96E2-B049B4EAA64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D7EEF8D-53AC-4E54-83D4-BC5C11172B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F7F82F33-34C7-4CD1-BBB3-FA79DF06DA41}"/>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096E374-90CB-4E48-8BBC-9E5451F50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63B9FF32-E167-4B5F-8BF0-072BE90FC7F6}"/>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518C2CE-E8EE-4B4D-AC9B-22CC443EB613}"/>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8" name="Alatunnisteen paikkamerkki 7">
            <a:extLst>
              <a:ext uri="{FF2B5EF4-FFF2-40B4-BE49-F238E27FC236}">
                <a16:creationId xmlns:a16="http://schemas.microsoft.com/office/drawing/2014/main" id="{BC50F014-E4B8-492D-9894-5C087F0E50A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BA99320-B2E7-43F9-8DE7-2D77E945E1FD}"/>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204778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6930F0-627C-4162-81B6-17F173CE3B3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F63BC01-A390-4A34-A6A3-D5F91A5179E8}"/>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4" name="Alatunnisteen paikkamerkki 3">
            <a:extLst>
              <a:ext uri="{FF2B5EF4-FFF2-40B4-BE49-F238E27FC236}">
                <a16:creationId xmlns:a16="http://schemas.microsoft.com/office/drawing/2014/main" id="{731D5B6C-22C0-455C-9998-271BA2DDAAD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E6C0FC5-F1CF-4E06-BA7C-406FEB32B7E9}"/>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215159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A432B16-6641-436B-9EBE-DAE86D99143F}"/>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3" name="Alatunnisteen paikkamerkki 2">
            <a:extLst>
              <a:ext uri="{FF2B5EF4-FFF2-40B4-BE49-F238E27FC236}">
                <a16:creationId xmlns:a16="http://schemas.microsoft.com/office/drawing/2014/main" id="{4EBA6B70-8D34-4987-8E99-A937CCFDDF6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E4D8699-E530-4C66-9A9B-7F0E6BA719AE}"/>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16401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020E04-5399-45F4-BB2F-0E4D00D22AD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4CC6FF3-574A-4F46-B523-BE555CC67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5CEF2FA-B2B8-420B-80D0-EC9F22919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FD294EC-22C0-463C-8A97-A642E908A073}"/>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6" name="Alatunnisteen paikkamerkki 5">
            <a:extLst>
              <a:ext uri="{FF2B5EF4-FFF2-40B4-BE49-F238E27FC236}">
                <a16:creationId xmlns:a16="http://schemas.microsoft.com/office/drawing/2014/main" id="{E84713DD-8375-4E66-AE12-F5ECD6918CD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9C1B874-C917-4FB7-8877-3842F9081C32}"/>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134469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B2A59B-1000-4332-83B9-6ECFFF0F946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4A57D05-0CB6-4693-B639-8C1BC0F58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49DB472-41F6-45F0-8F94-7928904E4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A7D6627B-2296-47E1-9CCB-A0A554D9E01E}"/>
              </a:ext>
            </a:extLst>
          </p:cNvPr>
          <p:cNvSpPr>
            <a:spLocks noGrp="1"/>
          </p:cNvSpPr>
          <p:nvPr>
            <p:ph type="dt" sz="half" idx="10"/>
          </p:nvPr>
        </p:nvSpPr>
        <p:spPr/>
        <p:txBody>
          <a:bodyPr/>
          <a:lstStyle/>
          <a:p>
            <a:fld id="{F54BC1A1-B99B-40D2-9CAC-B68C59B5A5A4}" type="datetimeFigureOut">
              <a:rPr lang="fi-FI" smtClean="0"/>
              <a:t>11.6.2019</a:t>
            </a:fld>
            <a:endParaRPr lang="fi-FI"/>
          </a:p>
        </p:txBody>
      </p:sp>
      <p:sp>
        <p:nvSpPr>
          <p:cNvPr id="6" name="Alatunnisteen paikkamerkki 5">
            <a:extLst>
              <a:ext uri="{FF2B5EF4-FFF2-40B4-BE49-F238E27FC236}">
                <a16:creationId xmlns:a16="http://schemas.microsoft.com/office/drawing/2014/main" id="{5F4155B2-8B86-4965-A603-6931686E25A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96C3D22-6DAD-4E42-A935-61393D7AE6F7}"/>
              </a:ext>
            </a:extLst>
          </p:cNvPr>
          <p:cNvSpPr>
            <a:spLocks noGrp="1"/>
          </p:cNvSpPr>
          <p:nvPr>
            <p:ph type="sldNum" sz="quarter" idx="12"/>
          </p:nvPr>
        </p:nvSpPr>
        <p:spPr/>
        <p:txBody>
          <a:bodyPr/>
          <a:lstStyle/>
          <a:p>
            <a:fld id="{271C591B-F029-40F7-B9D9-4A6134D70A0E}" type="slidenum">
              <a:rPr lang="fi-FI" smtClean="0"/>
              <a:t>‹#›</a:t>
            </a:fld>
            <a:endParaRPr lang="fi-FI"/>
          </a:p>
        </p:txBody>
      </p:sp>
    </p:spTree>
    <p:extLst>
      <p:ext uri="{BB962C8B-B14F-4D97-AF65-F5344CB8AC3E}">
        <p14:creationId xmlns:p14="http://schemas.microsoft.com/office/powerpoint/2010/main" val="415097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FB61667-ED58-42A7-B6B2-132DF0771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48D2B32-EB4D-4511-B72F-3EAA4176B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7C5EDB0-95DC-4ED8-9F61-4E8759159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BC1A1-B99B-40D2-9CAC-B68C59B5A5A4}" type="datetimeFigureOut">
              <a:rPr lang="fi-FI" smtClean="0"/>
              <a:t>11.6.2019</a:t>
            </a:fld>
            <a:endParaRPr lang="fi-FI"/>
          </a:p>
        </p:txBody>
      </p:sp>
      <p:sp>
        <p:nvSpPr>
          <p:cNvPr id="5" name="Alatunnisteen paikkamerkki 4">
            <a:extLst>
              <a:ext uri="{FF2B5EF4-FFF2-40B4-BE49-F238E27FC236}">
                <a16:creationId xmlns:a16="http://schemas.microsoft.com/office/drawing/2014/main" id="{570F223C-647A-48F0-8843-A85721260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83F8D20-2595-4291-A179-301CE2AFA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C591B-F029-40F7-B9D9-4A6134D70A0E}" type="slidenum">
              <a:rPr lang="fi-FI" smtClean="0"/>
              <a:t>‹#›</a:t>
            </a:fld>
            <a:endParaRPr lang="fi-FI"/>
          </a:p>
        </p:txBody>
      </p:sp>
    </p:spTree>
    <p:extLst>
      <p:ext uri="{BB962C8B-B14F-4D97-AF65-F5344CB8AC3E}">
        <p14:creationId xmlns:p14="http://schemas.microsoft.com/office/powerpoint/2010/main" val="84877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kpedu.fi/kampanjat/varustam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pedu.fi/kampanjat/varustam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kpedu.fi/kampanjat/varustam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kpedu.fi/kampanjat/mi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irpa.salo@kpedu.fi" TargetMode="External"/><Relationship Id="rId2" Type="http://schemas.openxmlformats.org/officeDocument/2006/relationships/hyperlink" Target="mailto:merja.forslund@kpedu.fi" TargetMode="External"/><Relationship Id="rId1" Type="http://schemas.openxmlformats.org/officeDocument/2006/relationships/slideLayout" Target="../slideLayouts/slideLayout2.xml"/><Relationship Id="rId4" Type="http://schemas.openxmlformats.org/officeDocument/2006/relationships/hyperlink" Target="mailto:tuula.paavola-ylitalo@kpedu.f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irpa.salo@kpedu.fi" TargetMode="External"/><Relationship Id="rId2" Type="http://schemas.openxmlformats.org/officeDocument/2006/relationships/hyperlink" Target="mailto:tuula.paavola-ylitalo@kpedu.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pintokamu.fi/"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kela.fi/nuottivalmennus" TargetMode="External"/><Relationship Id="rId2" Type="http://schemas.openxmlformats.org/officeDocument/2006/relationships/hyperlink" Target="mailto:nuoret.pohjoinen@kela.fi" TargetMode="External"/><Relationship Id="rId1" Type="http://schemas.openxmlformats.org/officeDocument/2006/relationships/slideLayout" Target="../slideLayouts/slideLayout6.xml"/><Relationship Id="rId4" Type="http://schemas.openxmlformats.org/officeDocument/2006/relationships/hyperlink" Target="mailto:arja.savela@kokkotyo.f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nUxX2MHrFgg" TargetMode="External"/><Relationship Id="rId2" Type="http://schemas.openxmlformats.org/officeDocument/2006/relationships/hyperlink" Target="http://www.kela.fi/-/opi-kurssi-on-kelan-uusi-kuntoutuspalvelu-ammatillista-perustutkintoa-opiskelevil-1?inheritRedirect=true"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arja.savela@kokkotyo.fi" TargetMode="External"/><Relationship Id="rId4" Type="http://schemas.openxmlformats.org/officeDocument/2006/relationships/hyperlink" Target="mailto:anita.hevosmaa@kokkotyo.f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nni-veera.aitolehti@kokkotyo.fi" TargetMode="External"/><Relationship Id="rId2" Type="http://schemas.openxmlformats.org/officeDocument/2006/relationships/hyperlink" Target="https://www.facebook.com/varkku/"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pedu.fi/kampanjat/parvessa-parempi-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Sisällön paikkamerkki 10">
            <a:extLst>
              <a:ext uri="{FF2B5EF4-FFF2-40B4-BE49-F238E27FC236}">
                <a16:creationId xmlns:a16="http://schemas.microsoft.com/office/drawing/2014/main" id="{31EED3B6-E394-48D9-A6C8-E91F732B02F6}"/>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b="23185"/>
          <a:stretch/>
        </p:blipFill>
        <p:spPr>
          <a:xfrm>
            <a:off x="4067496" y="-20"/>
            <a:ext cx="8124504" cy="6858000"/>
          </a:xfrm>
          <a:prstGeom prst="rect">
            <a:avLst/>
          </a:prstGeom>
        </p:spPr>
      </p:pic>
      <p:sp>
        <p:nvSpPr>
          <p:cNvPr id="18" name="Rectangle 17">
            <a:extLst>
              <a:ext uri="{FF2B5EF4-FFF2-40B4-BE49-F238E27FC236}">
                <a16:creationId xmlns:a16="http://schemas.microsoft.com/office/drawing/2014/main" id="{FC0DEEBF-DB94-4E7E-A9D3-84FA863C3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CDE1487-D6B9-41CB-84B3-4A55A5B14794}"/>
              </a:ext>
            </a:extLst>
          </p:cNvPr>
          <p:cNvSpPr>
            <a:spLocks noGrp="1"/>
          </p:cNvSpPr>
          <p:nvPr>
            <p:ph type="ctrTitle"/>
          </p:nvPr>
        </p:nvSpPr>
        <p:spPr>
          <a:xfrm>
            <a:off x="5021821" y="3812954"/>
            <a:ext cx="6465287" cy="1412929"/>
          </a:xfrm>
        </p:spPr>
        <p:txBody>
          <a:bodyPr>
            <a:normAutofit/>
          </a:bodyPr>
          <a:lstStyle/>
          <a:p>
            <a:pPr algn="l"/>
            <a:r>
              <a:rPr lang="fi-FI" sz="4800"/>
              <a:t>KPEDU</a:t>
            </a:r>
          </a:p>
        </p:txBody>
      </p:sp>
      <p:sp>
        <p:nvSpPr>
          <p:cNvPr id="3" name="Alaotsikko 2">
            <a:extLst>
              <a:ext uri="{FF2B5EF4-FFF2-40B4-BE49-F238E27FC236}">
                <a16:creationId xmlns:a16="http://schemas.microsoft.com/office/drawing/2014/main" id="{30475699-C14F-423C-AD28-27F76383032B}"/>
              </a:ext>
            </a:extLst>
          </p:cNvPr>
          <p:cNvSpPr>
            <a:spLocks noGrp="1"/>
          </p:cNvSpPr>
          <p:nvPr>
            <p:ph type="subTitle" idx="1"/>
          </p:nvPr>
        </p:nvSpPr>
        <p:spPr>
          <a:xfrm>
            <a:off x="5021821" y="5446616"/>
            <a:ext cx="6465286" cy="602551"/>
          </a:xfrm>
        </p:spPr>
        <p:txBody>
          <a:bodyPr>
            <a:normAutofit/>
          </a:bodyPr>
          <a:lstStyle/>
          <a:p>
            <a:pPr algn="l"/>
            <a:r>
              <a:rPr lang="fi-FI" sz="2000">
                <a:solidFill>
                  <a:srgbClr val="D5759A"/>
                </a:solidFill>
              </a:rPr>
              <a:t>Jotain ajankohtaista</a:t>
            </a:r>
          </a:p>
        </p:txBody>
      </p:sp>
      <p:cxnSp>
        <p:nvCxnSpPr>
          <p:cNvPr id="20" name="Straight Connector 19">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496" y="5336249"/>
            <a:ext cx="54864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pic>
        <p:nvPicPr>
          <p:cNvPr id="11" name="Sisällön paikkamerkki 10">
            <a:extLst>
              <a:ext uri="{FF2B5EF4-FFF2-40B4-BE49-F238E27FC236}">
                <a16:creationId xmlns:a16="http://schemas.microsoft.com/office/drawing/2014/main" id="{4FDC8ACC-EA44-48EA-898D-8E37DE9E0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52" r="20364" b="-2"/>
          <a:stretch/>
        </p:blipFill>
        <p:spPr>
          <a:xfrm>
            <a:off x="20" y="-100187"/>
            <a:ext cx="4067476" cy="6857323"/>
          </a:xfrm>
          <a:prstGeom prst="rect">
            <a:avLst/>
          </a:prstGeom>
        </p:spPr>
      </p:pic>
      <p:cxnSp>
        <p:nvCxnSpPr>
          <p:cNvPr id="22" name="Straight Connector 21">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6062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AE0819-7BEC-4205-99BD-A22B533F8C68}"/>
              </a:ext>
            </a:extLst>
          </p:cNvPr>
          <p:cNvSpPr>
            <a:spLocks noGrp="1"/>
          </p:cNvSpPr>
          <p:nvPr>
            <p:ph type="title"/>
          </p:nvPr>
        </p:nvSpPr>
        <p:spPr/>
        <p:txBody>
          <a:bodyPr>
            <a:normAutofit fontScale="90000"/>
          </a:bodyPr>
          <a:lstStyle/>
          <a:p>
            <a:r>
              <a:rPr lang="fi-FI" b="1" dirty="0">
                <a:solidFill>
                  <a:srgbClr val="333333"/>
                </a:solidFill>
                <a:latin typeface="Calibri" panose="020F0502020204030204" pitchFamily="34" charset="0"/>
                <a:ea typeface="Times New Roman" panose="02020603050405020304" pitchFamily="18" charset="0"/>
              </a:rPr>
              <a:t>Varustamo-hanke Telakkapaja Kokkotyö-säätiölle</a:t>
            </a:r>
            <a:br>
              <a:rPr lang="fi-FI" b="1" dirty="0">
                <a:solidFill>
                  <a:srgbClr val="2F5496"/>
                </a:solidFill>
                <a:latin typeface="Calibri Light" panose="020F0302020204030204" pitchFamily="34" charset="0"/>
                <a:ea typeface="Calibri" panose="020F0502020204030204" pitchFamily="34" charset="0"/>
              </a:rPr>
            </a:br>
            <a:endParaRPr lang="fi-FI" dirty="0"/>
          </a:p>
        </p:txBody>
      </p:sp>
      <p:sp>
        <p:nvSpPr>
          <p:cNvPr id="3" name="Sisällön paikkamerkki 2">
            <a:extLst>
              <a:ext uri="{FF2B5EF4-FFF2-40B4-BE49-F238E27FC236}">
                <a16:creationId xmlns:a16="http://schemas.microsoft.com/office/drawing/2014/main" id="{BD5E541B-9203-4012-87C3-787338EEBDA4}"/>
              </a:ext>
            </a:extLst>
          </p:cNvPr>
          <p:cNvSpPr>
            <a:spLocks noGrp="1"/>
          </p:cNvSpPr>
          <p:nvPr>
            <p:ph idx="1"/>
          </p:nvPr>
        </p:nvSpPr>
        <p:spPr>
          <a:xfrm>
            <a:off x="175364" y="1177447"/>
            <a:ext cx="11874674" cy="4999516"/>
          </a:xfrm>
        </p:spPr>
        <p:txBody>
          <a:bodyPr>
            <a:noAutofit/>
          </a:bodyPr>
          <a:lstStyle/>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Telakka-paja on matalan kynnyksen ryhmämuotoinen palvelu nuorille, mukana voi olla Kokkotyö-säätiön, Luovin, </a:t>
            </a:r>
            <a:r>
              <a:rPr lang="fi-FI" sz="1400" dirty="0" err="1">
                <a:solidFill>
                  <a:srgbClr val="333333"/>
                </a:solidFill>
                <a:latin typeface="Calibri" panose="020F0502020204030204" pitchFamily="34" charset="0"/>
                <a:ea typeface="Times New Roman" panose="02020603050405020304" pitchFamily="18" charset="0"/>
              </a:rPr>
              <a:t>Kpedun</a:t>
            </a:r>
            <a:r>
              <a:rPr lang="fi-FI" sz="1400" dirty="0">
                <a:solidFill>
                  <a:srgbClr val="333333"/>
                </a:solidFill>
                <a:latin typeface="Calibri" panose="020F0502020204030204" pitchFamily="34" charset="0"/>
                <a:ea typeface="Times New Roman" panose="02020603050405020304" pitchFamily="18" charset="0"/>
              </a:rPr>
              <a:t>  ja etsivän nuorisotyön nuoria.</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Opiskelijoille mahdollisuus pohtia omia vahvuuksia ja etsiä uutta suuntaa elämälle, keskeyttämisen sijaan on mahdollisuus taukotoimintaan ja silti palvelujärjestelmässä kiinnipysyminen ennen seuraavaan vaiheeseen siirtymistä. Muiden nuorten kohdalla kyseessä on pajatoiminnasta poikkeava intensiivinen ohjauksellinen ryhmätoiminta.</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Toiminta tukee osallistujien </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itseohjautuvuuden kehittymistä, </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kasvattaa valmiuksia ja motivaatiota seuraavien askeleiden ottamiseksi. </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Tavoitteena onkin nuorten syrjäytymisen ja väliinputoamisen ehkäisy. </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Pajalla on ohjaava työntekijä Luotsi, joka auttaa nuoria löytämään uusia joustavia ratkaisuja kiinnittymään jatkossa osaksi yhteiskunnan rakenteita ja osallisuutta. </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Jakson alussa kartoitetaan tuen tarve ja  suoritetaan arviointi sekä laaditaan suunnitelma tuen tarpeesta ja toteuttamistavasta tuki voi olla pienryhmäohjausta tai itsenäistä työskentelyä. </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Käsiteltäviä teemoja voivat olla oman toiminnan ohjaus, motivaation ylläpito, taloustaidot sekä mielenterveyden tukemiseen liittyvät taidot.</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Toiminnan päämääränä on myös vahvistaa osallistujien olemassa olevia voimavaroja ja osaamista,  parantaa sosiaalista toimintakykyä polulla kohti koulutusta tai työelämää.</a:t>
            </a:r>
            <a:endParaRPr lang="fi-FI" sz="1400" dirty="0">
              <a:solidFill>
                <a:srgbClr val="333333"/>
              </a:solidFill>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400" dirty="0">
                <a:solidFill>
                  <a:srgbClr val="333333"/>
                </a:solidFill>
                <a:latin typeface="Calibri" panose="020F0502020204030204" pitchFamily="34" charset="0"/>
                <a:ea typeface="Times New Roman" panose="02020603050405020304" pitchFamily="18" charset="0"/>
              </a:rPr>
              <a:t>Toiminta on osa opiskeluvalmiuksia parantavia opintoja ja samalla toiminnan jälkeen voidaan suoritteet hyväksi lukea osaksi opintoja. Mm. Opintokamu kurssi 2 </a:t>
            </a:r>
            <a:r>
              <a:rPr lang="fi-FI" sz="1400" dirty="0" err="1">
                <a:solidFill>
                  <a:srgbClr val="333333"/>
                </a:solidFill>
                <a:latin typeface="Calibri" panose="020F0502020204030204" pitchFamily="34" charset="0"/>
                <a:ea typeface="Times New Roman" panose="02020603050405020304" pitchFamily="18" charset="0"/>
              </a:rPr>
              <a:t>osp</a:t>
            </a:r>
            <a:r>
              <a:rPr lang="fi-FI" sz="1400" dirty="0">
                <a:solidFill>
                  <a:srgbClr val="333333"/>
                </a:solidFill>
                <a:latin typeface="Calibri" panose="020F0502020204030204" pitchFamily="34" charset="0"/>
                <a:ea typeface="Times New Roman" panose="02020603050405020304" pitchFamily="18" charset="0"/>
              </a:rPr>
              <a:t>. Taide- ja kulttuuriopinnot 2. </a:t>
            </a:r>
            <a:r>
              <a:rPr lang="fi-FI" sz="1400" dirty="0" err="1">
                <a:solidFill>
                  <a:srgbClr val="333333"/>
                </a:solidFill>
                <a:latin typeface="Calibri" panose="020F0502020204030204" pitchFamily="34" charset="0"/>
                <a:ea typeface="Times New Roman" panose="02020603050405020304" pitchFamily="18" charset="0"/>
              </a:rPr>
              <a:t>osp</a:t>
            </a:r>
            <a:r>
              <a:rPr lang="fi-FI" sz="1400" dirty="0">
                <a:solidFill>
                  <a:srgbClr val="333333"/>
                </a:solidFill>
                <a:latin typeface="Calibri" panose="020F0502020204030204" pitchFamily="34" charset="0"/>
                <a:ea typeface="Times New Roman" panose="02020603050405020304" pitchFamily="18" charset="0"/>
              </a:rPr>
              <a:t>. Liikuntaa 1 </a:t>
            </a:r>
            <a:r>
              <a:rPr lang="fi-FI" sz="1400" dirty="0" err="1">
                <a:solidFill>
                  <a:srgbClr val="333333"/>
                </a:solidFill>
                <a:latin typeface="Calibri" panose="020F0502020204030204" pitchFamily="34" charset="0"/>
                <a:ea typeface="Times New Roman" panose="02020603050405020304" pitchFamily="18" charset="0"/>
              </a:rPr>
              <a:t>osp</a:t>
            </a:r>
            <a:r>
              <a:rPr lang="fi-FI" sz="1400" dirty="0">
                <a:solidFill>
                  <a:srgbClr val="333333"/>
                </a:solidFill>
                <a:latin typeface="Calibri" panose="020F0502020204030204" pitchFamily="34" charset="0"/>
                <a:ea typeface="Times New Roman" panose="02020603050405020304" pitchFamily="18" charset="0"/>
              </a:rPr>
              <a:t>.</a:t>
            </a:r>
            <a:endParaRPr lang="fi-FI" sz="1400" dirty="0">
              <a:solidFill>
                <a:srgbClr val="333333"/>
              </a:solidFill>
              <a:latin typeface="Calibri" panose="020F0502020204030204" pitchFamily="34" charset="0"/>
              <a:ea typeface="Calibri" panose="020F0502020204030204" pitchFamily="34" charset="0"/>
            </a:endParaRPr>
          </a:p>
          <a:p>
            <a:pPr>
              <a:spcAft>
                <a:spcPts val="1350"/>
              </a:spcAft>
            </a:pPr>
            <a:r>
              <a:rPr lang="fi-FI" sz="1400" b="1" dirty="0">
                <a:solidFill>
                  <a:srgbClr val="333333"/>
                </a:solidFill>
                <a:latin typeface="Calibri" panose="020F0502020204030204" pitchFamily="34" charset="0"/>
                <a:ea typeface="Calibri" panose="020F0502020204030204" pitchFamily="34" charset="0"/>
              </a:rPr>
              <a:t>Kpedu</a:t>
            </a:r>
            <a:br>
              <a:rPr lang="fi-FI" sz="1400" dirty="0">
                <a:solidFill>
                  <a:srgbClr val="333333"/>
                </a:solidFill>
                <a:latin typeface="Calibri" panose="020F0502020204030204" pitchFamily="34" charset="0"/>
                <a:ea typeface="Calibri" panose="020F0502020204030204" pitchFamily="34" charset="0"/>
              </a:rPr>
            </a:br>
            <a:r>
              <a:rPr lang="fi-FI" sz="1400" dirty="0">
                <a:solidFill>
                  <a:srgbClr val="333333"/>
                </a:solidFill>
                <a:latin typeface="Calibri" panose="020F0502020204030204" pitchFamily="34" charset="0"/>
                <a:ea typeface="Calibri" panose="020F0502020204030204" pitchFamily="34" charset="0"/>
              </a:rPr>
              <a:t>Anne Eteläaho 044 725 0106</a:t>
            </a:r>
            <a:br>
              <a:rPr lang="fi-FI" sz="1400" dirty="0">
                <a:solidFill>
                  <a:srgbClr val="333333"/>
                </a:solidFill>
                <a:latin typeface="Calibri" panose="020F0502020204030204" pitchFamily="34" charset="0"/>
                <a:ea typeface="Calibri" panose="020F0502020204030204" pitchFamily="34" charset="0"/>
              </a:rPr>
            </a:br>
            <a:r>
              <a:rPr lang="fi-FI" sz="1400" dirty="0">
                <a:solidFill>
                  <a:srgbClr val="333333"/>
                </a:solidFill>
                <a:latin typeface="Calibri" panose="020F0502020204030204" pitchFamily="34" charset="0"/>
                <a:ea typeface="Calibri" panose="020F0502020204030204" pitchFamily="34" charset="0"/>
              </a:rPr>
              <a:t>Tuula Paavola-Ylitalo 040 808 5013</a:t>
            </a:r>
            <a:br>
              <a:rPr lang="fi-FI" sz="1400" dirty="0">
                <a:solidFill>
                  <a:srgbClr val="333333"/>
                </a:solidFill>
                <a:latin typeface="Calibri" panose="020F0502020204030204" pitchFamily="34" charset="0"/>
                <a:ea typeface="Calibri" panose="020F0502020204030204" pitchFamily="34" charset="0"/>
              </a:rPr>
            </a:br>
            <a:r>
              <a:rPr lang="fi-FI" sz="1400" u="sng" dirty="0">
                <a:solidFill>
                  <a:srgbClr val="0563C1"/>
                </a:solidFill>
                <a:latin typeface="Calibri" panose="020F0502020204030204" pitchFamily="34" charset="0"/>
                <a:ea typeface="Calibri" panose="020F0502020204030204" pitchFamily="34" charset="0"/>
                <a:hlinkClick r:id="rId2"/>
              </a:rPr>
              <a:t>http://www.kpedu.fi/kampanjat/varustamo</a:t>
            </a:r>
            <a:endParaRPr lang="fi-FI" sz="1400" dirty="0">
              <a:latin typeface="Calibri" panose="020F0502020204030204" pitchFamily="34" charset="0"/>
              <a:ea typeface="Calibri" panose="020F0502020204030204" pitchFamily="34" charset="0"/>
            </a:endParaRPr>
          </a:p>
          <a:p>
            <a:pPr>
              <a:lnSpc>
                <a:spcPct val="105000"/>
              </a:lnSpc>
              <a:spcAft>
                <a:spcPts val="800"/>
              </a:spcAft>
            </a:pPr>
            <a:r>
              <a:rPr lang="fi-FI" sz="1400" b="1" dirty="0">
                <a:solidFill>
                  <a:srgbClr val="333333"/>
                </a:solidFill>
                <a:latin typeface="Calibri" panose="020F0502020204030204" pitchFamily="34" charset="0"/>
                <a:ea typeface="Calibri" panose="020F0502020204030204" pitchFamily="34" charset="0"/>
              </a:rPr>
              <a:t>Kokkotyö-säätiö</a:t>
            </a:r>
            <a:br>
              <a:rPr lang="fi-FI" sz="1400" dirty="0">
                <a:solidFill>
                  <a:srgbClr val="333333"/>
                </a:solidFill>
                <a:latin typeface="Calibri" panose="020F0502020204030204" pitchFamily="34" charset="0"/>
                <a:ea typeface="Calibri" panose="020F0502020204030204" pitchFamily="34" charset="0"/>
              </a:rPr>
            </a:br>
            <a:r>
              <a:rPr lang="fi-FI" sz="1400" dirty="0">
                <a:solidFill>
                  <a:srgbClr val="333333"/>
                </a:solidFill>
                <a:latin typeface="Calibri" panose="020F0502020204030204" pitchFamily="34" charset="0"/>
                <a:ea typeface="Calibri" panose="020F0502020204030204" pitchFamily="34" charset="0"/>
              </a:rPr>
              <a:t>Marika Ahola 040 547 9925</a:t>
            </a:r>
            <a:endParaRPr lang="fi-FI" sz="1400" dirty="0">
              <a:latin typeface="Calibri" panose="020F0502020204030204" pitchFamily="34" charset="0"/>
              <a:ea typeface="Calibri" panose="020F0502020204030204" pitchFamily="34" charset="0"/>
            </a:endParaRPr>
          </a:p>
          <a:p>
            <a:r>
              <a:rPr lang="fi-FI" sz="1400" dirty="0">
                <a:solidFill>
                  <a:srgbClr val="373A3C"/>
                </a:solidFill>
                <a:latin typeface="Calibri" panose="020F0502020204030204" pitchFamily="34" charset="0"/>
                <a:ea typeface="Calibri" panose="020F0502020204030204" pitchFamily="34" charset="0"/>
              </a:rPr>
              <a:t>Kaarlelankatu 6 ( II kerros).</a:t>
            </a:r>
            <a:endParaRPr lang="fi-FI" sz="1400" dirty="0"/>
          </a:p>
        </p:txBody>
      </p:sp>
    </p:spTree>
    <p:extLst>
      <p:ext uri="{BB962C8B-B14F-4D97-AF65-F5344CB8AC3E}">
        <p14:creationId xmlns:p14="http://schemas.microsoft.com/office/powerpoint/2010/main" val="342033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B72A80-40F7-4385-B1EC-DB3DD413D9F7}"/>
              </a:ext>
            </a:extLst>
          </p:cNvPr>
          <p:cNvSpPr>
            <a:spLocks noGrp="1"/>
          </p:cNvSpPr>
          <p:nvPr>
            <p:ph type="title"/>
          </p:nvPr>
        </p:nvSpPr>
        <p:spPr/>
        <p:txBody>
          <a:bodyPr/>
          <a:lstStyle/>
          <a:p>
            <a:r>
              <a:rPr lang="fi-FI" b="1" dirty="0">
                <a:solidFill>
                  <a:srgbClr val="333333"/>
                </a:solidFill>
                <a:latin typeface="Calibri" panose="020F0502020204030204" pitchFamily="34" charset="0"/>
                <a:ea typeface="Times New Roman" panose="02020603050405020304" pitchFamily="18" charset="0"/>
              </a:rPr>
              <a:t>Telakka-toimintamalli Luovi ja Kpedu</a:t>
            </a:r>
            <a:br>
              <a:rPr lang="fi-FI" b="1" dirty="0">
                <a:solidFill>
                  <a:srgbClr val="2F5496"/>
                </a:solidFill>
                <a:latin typeface="Calibri Light" panose="020F0302020204030204" pitchFamily="34" charset="0"/>
                <a:ea typeface="Calibri" panose="020F0502020204030204" pitchFamily="34" charset="0"/>
              </a:rPr>
            </a:br>
            <a:endParaRPr lang="fi-FI" dirty="0"/>
          </a:p>
        </p:txBody>
      </p:sp>
      <p:sp>
        <p:nvSpPr>
          <p:cNvPr id="3" name="Sisällön paikkamerkki 2">
            <a:extLst>
              <a:ext uri="{FF2B5EF4-FFF2-40B4-BE49-F238E27FC236}">
                <a16:creationId xmlns:a16="http://schemas.microsoft.com/office/drawing/2014/main" id="{B98CAE0F-50C0-4D2D-AE0E-6624AC0FDCED}"/>
              </a:ext>
            </a:extLst>
          </p:cNvPr>
          <p:cNvSpPr>
            <a:spLocks noGrp="1"/>
          </p:cNvSpPr>
          <p:nvPr>
            <p:ph idx="1"/>
          </p:nvPr>
        </p:nvSpPr>
        <p:spPr>
          <a:xfrm>
            <a:off x="162838" y="1149219"/>
            <a:ext cx="11937303" cy="6430714"/>
          </a:xfrm>
        </p:spPr>
        <p:txBody>
          <a:bodyPr/>
          <a:lstStyle/>
          <a:p>
            <a:pPr marL="0" indent="0">
              <a:buNone/>
            </a:pPr>
            <a:endParaRPr lang="fi-FI" dirty="0"/>
          </a:p>
        </p:txBody>
      </p:sp>
      <p:sp>
        <p:nvSpPr>
          <p:cNvPr id="4" name="Suorakulmio 3">
            <a:extLst>
              <a:ext uri="{FF2B5EF4-FFF2-40B4-BE49-F238E27FC236}">
                <a16:creationId xmlns:a16="http://schemas.microsoft.com/office/drawing/2014/main" id="{52069B27-7040-4978-AEF3-9009F13C28EA}"/>
              </a:ext>
            </a:extLst>
          </p:cNvPr>
          <p:cNvSpPr/>
          <p:nvPr/>
        </p:nvSpPr>
        <p:spPr>
          <a:xfrm>
            <a:off x="275573" y="1690687"/>
            <a:ext cx="11078227" cy="4909036"/>
          </a:xfrm>
          <a:prstGeom prst="rect">
            <a:avLst/>
          </a:prstGeom>
        </p:spPr>
        <p:txBody>
          <a:bodyPr wrap="square">
            <a:spAutoFit/>
          </a:bodyPr>
          <a:lstStyle/>
          <a:p>
            <a:pPr>
              <a:spcAft>
                <a:spcPts val="1350"/>
              </a:spcAft>
            </a:pPr>
            <a:r>
              <a:rPr lang="fi-FI" dirty="0">
                <a:solidFill>
                  <a:srgbClr val="333333"/>
                </a:solidFill>
                <a:latin typeface="Calibri" panose="020F0502020204030204" pitchFamily="34" charset="0"/>
                <a:ea typeface="Calibri" panose="020F0502020204030204" pitchFamily="34" charset="0"/>
              </a:rPr>
              <a:t>Telakka-toimintamalli</a:t>
            </a:r>
            <a:r>
              <a:rPr lang="fi-FI" dirty="0">
                <a:latin typeface="Calibri" panose="020F0502020204030204" pitchFamily="34" charset="0"/>
                <a:ea typeface="Calibri" panose="020F0502020204030204" pitchFamily="34" charset="0"/>
              </a:rPr>
              <a:t> on</a:t>
            </a:r>
            <a:r>
              <a:rPr lang="fi-FI" dirty="0">
                <a:solidFill>
                  <a:srgbClr val="333333"/>
                </a:solidFill>
                <a:latin typeface="Calibri" panose="020F0502020204030204" pitchFamily="34" charset="0"/>
                <a:ea typeface="Calibri" panose="020F0502020204030204" pitchFamily="34" charset="0"/>
              </a:rPr>
              <a:t> vaativaa erityistä tukea tarvitseville opiskelijoille. Hankkeessa on tarkoitus pilotoida Luovin opiskelijoiden </a:t>
            </a:r>
            <a:r>
              <a:rPr lang="fi-FI" dirty="0">
                <a:latin typeface="Calibri" panose="020F0502020204030204" pitchFamily="34" charset="0"/>
                <a:ea typeface="Calibri" panose="020F0502020204030204" pitchFamily="34" charset="0"/>
              </a:rPr>
              <a:t>(tai </a:t>
            </a:r>
            <a:r>
              <a:rPr lang="fi-FI" dirty="0" err="1">
                <a:latin typeface="Calibri" panose="020F0502020204030204" pitchFamily="34" charset="0"/>
                <a:ea typeface="Calibri" panose="020F0502020204030204" pitchFamily="34" charset="0"/>
              </a:rPr>
              <a:t>Kpedun</a:t>
            </a:r>
            <a:r>
              <a:rPr lang="fi-FI" dirty="0">
                <a:latin typeface="Calibri" panose="020F0502020204030204" pitchFamily="34" charset="0"/>
                <a:ea typeface="Calibri" panose="020F0502020204030204" pitchFamily="34" charset="0"/>
              </a:rPr>
              <a:t> jos hakevat Luoviin) </a:t>
            </a:r>
            <a:r>
              <a:rPr lang="fi-FI" dirty="0">
                <a:solidFill>
                  <a:srgbClr val="333333"/>
                </a:solidFill>
                <a:latin typeface="Calibri" panose="020F0502020204030204" pitchFamily="34" charset="0"/>
                <a:ea typeface="Calibri" panose="020F0502020204030204" pitchFamily="34" charset="0"/>
              </a:rPr>
              <a:t>mahdollisuutta opiskella Keski-Pohjanmaan ammattiopiston perustutkintojen osatutkintoja tai koko tutkintoja. Opiskelijasta Luovi saa valtionosuuden ja korvaisi ammattiopistolle opiskelijapäivistä koituvia kuluja. Hankkeessa kehitetään ja pilotoidaan Keski-Pohjanmaan ammattiopiston ja Luovin kanssa pedagoginen yhteistyömalli, jossa erityistä tukea tarvitsevien opiskelijoiden osaamisen hankkiminen suunnitellaan ja toteutetaan </a:t>
            </a:r>
            <a:r>
              <a:rPr lang="fi-FI" dirty="0" err="1">
                <a:solidFill>
                  <a:srgbClr val="333333"/>
                </a:solidFill>
                <a:latin typeface="Calibri" panose="020F0502020204030204" pitchFamily="34" charset="0"/>
                <a:ea typeface="Calibri" panose="020F0502020204030204" pitchFamily="34" charset="0"/>
              </a:rPr>
              <a:t>KPEDUn</a:t>
            </a:r>
            <a:r>
              <a:rPr lang="fi-FI" dirty="0">
                <a:solidFill>
                  <a:srgbClr val="333333"/>
                </a:solidFill>
                <a:latin typeface="Calibri" panose="020F0502020204030204" pitchFamily="34" charset="0"/>
                <a:ea typeface="Calibri" panose="020F0502020204030204" pitchFamily="34" charset="0"/>
              </a:rPr>
              <a:t> tutkintotarjontaa ja oppimisympäristöjä hyödyntäen. Suunnitellaan yhteistyömalliin liittyvät pedagogiset ratkaisut, ohjauskäytänteet ja toimintamallien kehittäminen sekä työnjako.</a:t>
            </a:r>
            <a:endParaRPr lang="fi-FI" sz="1400" dirty="0">
              <a:latin typeface="Calibri" panose="020F0502020204030204" pitchFamily="34" charset="0"/>
              <a:ea typeface="Calibri" panose="020F0502020204030204" pitchFamily="34" charset="0"/>
            </a:endParaRPr>
          </a:p>
          <a:p>
            <a:pPr>
              <a:spcAft>
                <a:spcPts val="1350"/>
              </a:spcAft>
            </a:pPr>
            <a:r>
              <a:rPr lang="fi-FI" dirty="0">
                <a:solidFill>
                  <a:srgbClr val="333333"/>
                </a:solidFill>
                <a:latin typeface="Calibri" panose="020F0502020204030204" pitchFamily="34" charset="0"/>
                <a:ea typeface="Calibri" panose="020F0502020204030204" pitchFamily="34" charset="0"/>
              </a:rPr>
              <a:t>Tavoitteena on kehittää yhteistyömalli, jota voidaan toteuttaa koulutuksen järjestäjien perusrahoituksella hankkeen päättymisen jälkeen. Hankkeen toimesta resursoidaan Luovin kehittäjien  sekä ammattiopiston opettajien resurssia mallintamiseen ja prosessin kuvaamiseen sekä kehittämiseen. Telakka-toimintamalin piirissä olevia nuoria voidaan ohjata myös koulutus- ja työelämätulkin palveluihin sekä telakka-pajalle, mikäli opinnot eivät suju. Telakka-pajalta voidaan ohjata nuoria myös Telakka-toimintamalliin.</a:t>
            </a:r>
            <a:r>
              <a:rPr lang="fi-FI" dirty="0">
                <a:latin typeface="Calibri" panose="020F0502020204030204" pitchFamily="34" charset="0"/>
                <a:ea typeface="Calibri" panose="020F0502020204030204" pitchFamily="34" charset="0"/>
              </a:rPr>
              <a:t> Alat elintarvike, pintakäsittely sekä </a:t>
            </a:r>
            <a:r>
              <a:rPr lang="fi-FI" dirty="0" err="1">
                <a:latin typeface="Calibri" panose="020F0502020204030204" pitchFamily="34" charset="0"/>
                <a:ea typeface="Calibri" panose="020F0502020204030204" pitchFamily="34" charset="0"/>
              </a:rPr>
              <a:t>puhdistuspalverluala</a:t>
            </a:r>
            <a:r>
              <a:rPr lang="fi-FI" dirty="0">
                <a:latin typeface="Calibri" panose="020F0502020204030204" pitchFamily="34" charset="0"/>
                <a:ea typeface="Calibri" panose="020F0502020204030204" pitchFamily="34" charset="0"/>
              </a:rPr>
              <a:t>.</a:t>
            </a:r>
            <a:endParaRPr lang="fi-FI" sz="1400" dirty="0">
              <a:latin typeface="Calibri" panose="020F0502020204030204" pitchFamily="34" charset="0"/>
              <a:ea typeface="Calibri" panose="020F0502020204030204" pitchFamily="34" charset="0"/>
            </a:endParaRPr>
          </a:p>
          <a:p>
            <a:pPr>
              <a:spcAft>
                <a:spcPts val="1350"/>
              </a:spcAft>
            </a:pPr>
            <a:r>
              <a:rPr lang="fi-FI" sz="1600" b="1" dirty="0">
                <a:solidFill>
                  <a:srgbClr val="333333"/>
                </a:solidFill>
                <a:latin typeface="Calibri" panose="020F0502020204030204" pitchFamily="34" charset="0"/>
                <a:ea typeface="Calibri" panose="020F0502020204030204" pitchFamily="34" charset="0"/>
              </a:rPr>
              <a:t>Luovi</a:t>
            </a:r>
            <a:br>
              <a:rPr lang="fi-FI" sz="1600" dirty="0">
                <a:solidFill>
                  <a:srgbClr val="333333"/>
                </a:solidFill>
                <a:latin typeface="Calibri" panose="020F0502020204030204" pitchFamily="34" charset="0"/>
                <a:ea typeface="Calibri" panose="020F0502020204030204" pitchFamily="34" charset="0"/>
              </a:rPr>
            </a:br>
            <a:r>
              <a:rPr lang="fi-FI" sz="1600" dirty="0">
                <a:solidFill>
                  <a:srgbClr val="333333"/>
                </a:solidFill>
                <a:latin typeface="Calibri" panose="020F0502020204030204" pitchFamily="34" charset="0"/>
                <a:ea typeface="Calibri" panose="020F0502020204030204" pitchFamily="34" charset="0"/>
              </a:rPr>
              <a:t>Lasse Hannula 040 319 3782</a:t>
            </a:r>
            <a:br>
              <a:rPr lang="fi-FI" sz="1600" dirty="0">
                <a:solidFill>
                  <a:srgbClr val="333333"/>
                </a:solidFill>
                <a:latin typeface="Calibri" panose="020F0502020204030204" pitchFamily="34" charset="0"/>
                <a:ea typeface="Calibri" panose="020F0502020204030204" pitchFamily="34" charset="0"/>
              </a:rPr>
            </a:br>
            <a:r>
              <a:rPr lang="fi-FI" sz="1600" dirty="0">
                <a:solidFill>
                  <a:srgbClr val="333333"/>
                </a:solidFill>
                <a:latin typeface="Calibri" panose="020F0502020204030204" pitchFamily="34" charset="0"/>
                <a:ea typeface="Calibri" panose="020F0502020204030204" pitchFamily="34" charset="0"/>
              </a:rPr>
              <a:t>Kati Kinnunen 040 319 3443</a:t>
            </a:r>
            <a:endParaRPr lang="fi-FI" sz="1400" dirty="0">
              <a:latin typeface="Calibri" panose="020F0502020204030204" pitchFamily="34" charset="0"/>
              <a:ea typeface="Calibri" panose="020F0502020204030204" pitchFamily="34" charset="0"/>
            </a:endParaRPr>
          </a:p>
          <a:p>
            <a:r>
              <a:rPr lang="fi-FI" sz="1400" u="sng" dirty="0">
                <a:solidFill>
                  <a:srgbClr val="0563C1"/>
                </a:solidFill>
                <a:latin typeface="Calibri" panose="020F0502020204030204" pitchFamily="34" charset="0"/>
                <a:ea typeface="Calibri" panose="020F0502020204030204" pitchFamily="34" charset="0"/>
                <a:hlinkClick r:id="rId2"/>
              </a:rPr>
              <a:t>http://www.kpedu.fi/kampanjat/varustamo</a:t>
            </a:r>
            <a:endParaRPr lang="fi-FI" dirty="0"/>
          </a:p>
        </p:txBody>
      </p:sp>
    </p:spTree>
    <p:extLst>
      <p:ext uri="{BB962C8B-B14F-4D97-AF65-F5344CB8AC3E}">
        <p14:creationId xmlns:p14="http://schemas.microsoft.com/office/powerpoint/2010/main" val="260605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C59B14-87FF-4D4D-84EC-A55A7EB554AA}"/>
              </a:ext>
            </a:extLst>
          </p:cNvPr>
          <p:cNvSpPr>
            <a:spLocks noGrp="1"/>
          </p:cNvSpPr>
          <p:nvPr>
            <p:ph type="title"/>
          </p:nvPr>
        </p:nvSpPr>
        <p:spPr/>
        <p:txBody>
          <a:bodyPr>
            <a:normAutofit fontScale="90000"/>
          </a:bodyPr>
          <a:lstStyle/>
          <a:p>
            <a:r>
              <a:rPr lang="fi-FI" b="1" dirty="0"/>
              <a:t>Työelämätulkkaus KPEDU tarjoaa valmistuville tuen tarpeessa oleville</a:t>
            </a:r>
            <a:br>
              <a:rPr lang="fi-FI" b="1" dirty="0"/>
            </a:br>
            <a:endParaRPr lang="fi-FI" dirty="0"/>
          </a:p>
        </p:txBody>
      </p:sp>
      <p:sp>
        <p:nvSpPr>
          <p:cNvPr id="3" name="Sisällön paikkamerkki 2">
            <a:extLst>
              <a:ext uri="{FF2B5EF4-FFF2-40B4-BE49-F238E27FC236}">
                <a16:creationId xmlns:a16="http://schemas.microsoft.com/office/drawing/2014/main" id="{3A6438EC-FAEB-49ED-B3FE-85F8371C09FD}"/>
              </a:ext>
            </a:extLst>
          </p:cNvPr>
          <p:cNvSpPr>
            <a:spLocks noGrp="1"/>
          </p:cNvSpPr>
          <p:nvPr>
            <p:ph idx="1"/>
          </p:nvPr>
        </p:nvSpPr>
        <p:spPr/>
        <p:txBody>
          <a:bodyPr>
            <a:normAutofit fontScale="85000" lnSpcReduction="10000"/>
          </a:bodyPr>
          <a:lstStyle/>
          <a:p>
            <a:r>
              <a:rPr lang="fi-FI" dirty="0"/>
              <a:t>Kpedu tarjoaa valmistuville tuen tarpeessa oleville </a:t>
            </a:r>
            <a:r>
              <a:rPr lang="fi-FI" dirty="0" err="1"/>
              <a:t>Kpedun</a:t>
            </a:r>
            <a:r>
              <a:rPr lang="fi-FI" dirty="0"/>
              <a:t> ja Luovin opiskelijoille työelämätulkkausta valmistumisvaiheessa.  Työelämätulkki on tietoinen tukityöllistymisen erilaisista vaihtoehdoista ja malleista, toimii rinnalla kulkijana seuraavalle askelmalle siirryttäessä. Toiminnassa hyödynnetään Luovin Teddy-hankkeessa luotu ohjaus- ja tukimalli, joka sovelletaan Keski-Pohjanmaan alueelle. Kokeillaan työpaikkapankin, työanalyysin ja työnantajille suunnattu tietopankin hyödyntämistä.</a:t>
            </a:r>
            <a:br>
              <a:rPr lang="fi-FI" dirty="0"/>
            </a:br>
            <a:br>
              <a:rPr lang="fi-FI" dirty="0"/>
            </a:br>
            <a:r>
              <a:rPr lang="fi-FI" dirty="0"/>
              <a:t>Nuoria autetaan etsimään ja löytämään työpaikkoja ja perehtymään työhön ja pysymään työssä. Mallissa huomioidaan työllistymisen jälkeinen ohjaus työpaikalla ja hankkeessa tuetaan työnantajia työllistymistä tukevien mallien ja kokeilujen käyttöönotossa. Työelämätulkki tekee yhteistyötä Telakka-toimintamallin sekä Telakka-pajan kanssa. Tuula Paavola-Ylitalo 040 808 5013 </a:t>
            </a:r>
          </a:p>
          <a:p>
            <a:r>
              <a:rPr lang="fi-FI" u="sng" dirty="0">
                <a:hlinkClick r:id="rId2"/>
              </a:rPr>
              <a:t>http://www.kpedu.fi/kampanjat/varustamo</a:t>
            </a:r>
            <a:endParaRPr lang="fi-FI" dirty="0"/>
          </a:p>
          <a:p>
            <a:endParaRPr lang="fi-FI" dirty="0"/>
          </a:p>
        </p:txBody>
      </p:sp>
    </p:spTree>
    <p:extLst>
      <p:ext uri="{BB962C8B-B14F-4D97-AF65-F5344CB8AC3E}">
        <p14:creationId xmlns:p14="http://schemas.microsoft.com/office/powerpoint/2010/main" val="243592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5E66EB-D8EB-46BF-AAEB-7F15C2C0CB78}"/>
              </a:ext>
            </a:extLst>
          </p:cNvPr>
          <p:cNvSpPr>
            <a:spLocks noGrp="1"/>
          </p:cNvSpPr>
          <p:nvPr>
            <p:ph type="title"/>
          </p:nvPr>
        </p:nvSpPr>
        <p:spPr/>
        <p:txBody>
          <a:bodyPr>
            <a:normAutofit fontScale="90000"/>
          </a:bodyPr>
          <a:lstStyle/>
          <a:p>
            <a:r>
              <a:rPr lang="fi-FI" sz="3100" b="1" dirty="0"/>
              <a:t>MIX-hanke</a:t>
            </a:r>
            <a:br>
              <a:rPr lang="fi-FI" sz="3100" dirty="0"/>
            </a:br>
            <a:r>
              <a:rPr lang="fi-FI" sz="3100" b="1" dirty="0"/>
              <a:t>Toiminta Pietarsaaressa</a:t>
            </a:r>
            <a:br>
              <a:rPr lang="fi-FI" sz="3100" b="1" dirty="0"/>
            </a:br>
            <a:r>
              <a:rPr lang="fi-FI" sz="3100" b="1" i="1" cap="all" dirty="0"/>
              <a:t>METALLIPAJA</a:t>
            </a:r>
            <a:br>
              <a:rPr lang="fi-FI" b="1" i="1" dirty="0"/>
            </a:br>
            <a:endParaRPr lang="fi-FI" dirty="0"/>
          </a:p>
        </p:txBody>
      </p:sp>
      <p:sp>
        <p:nvSpPr>
          <p:cNvPr id="3" name="Sisällön paikkamerkki 2">
            <a:extLst>
              <a:ext uri="{FF2B5EF4-FFF2-40B4-BE49-F238E27FC236}">
                <a16:creationId xmlns:a16="http://schemas.microsoft.com/office/drawing/2014/main" id="{F1D29A63-9EE9-46B8-AFCE-927A33FACAC9}"/>
              </a:ext>
            </a:extLst>
          </p:cNvPr>
          <p:cNvSpPr>
            <a:spLocks noGrp="1"/>
          </p:cNvSpPr>
          <p:nvPr>
            <p:ph idx="1"/>
          </p:nvPr>
        </p:nvSpPr>
        <p:spPr>
          <a:xfrm>
            <a:off x="211898" y="1800573"/>
            <a:ext cx="10515600" cy="4351338"/>
          </a:xfrm>
        </p:spPr>
        <p:txBody>
          <a:bodyPr>
            <a:normAutofit/>
          </a:bodyPr>
          <a:lstStyle/>
          <a:p>
            <a:pPr marL="0" indent="0">
              <a:buNone/>
            </a:pPr>
            <a:r>
              <a:rPr lang="fi-FI" sz="2400" dirty="0"/>
              <a:t>Pajan ohjaajana toimii metallialan osaaja, jonka tehtäviin kuuluu työ- ja koulutusvalmennus. Lisäksi opettaja käy paikalla säännöllisesti. Pajan luonne on kuntouttava ja tavoitteena on oppia päivittäistä rytmiä ja arjenhallinnan taitoja. Pajalle ohjataan keskeyttämisvaarassa olevia opiskelijoita tai valmentautujia, jotka myöhemmin voivat hakea osaamisen tunnistamista ja tunnustamista tästä jaksosta. Työ- ja koulutusvalmennuksen, avulla on mahdollista etsiä valmentautujien joukosta niitä, jotka voivat hyötyä ja joilla olisi edellytyksiä osa- tai kokotutkinnon suorittamiseen. Kohderyhmän tuentarpeen palvelumuotoilu on myös tärkeä tehtävä, joka tulee saada läpinäkyväksi. </a:t>
            </a:r>
            <a:br>
              <a:rPr lang="fi-FI" sz="2400" dirty="0"/>
            </a:br>
            <a:br>
              <a:rPr lang="fi-FI" sz="2400" dirty="0"/>
            </a:br>
            <a:r>
              <a:rPr lang="fi-FI" sz="2400" dirty="0"/>
              <a:t>Toimii Jaakonkatu 9 Tupakkamakasiinin tiloissa</a:t>
            </a:r>
          </a:p>
          <a:p>
            <a:endParaRPr lang="fi-FI" dirty="0"/>
          </a:p>
        </p:txBody>
      </p:sp>
    </p:spTree>
    <p:extLst>
      <p:ext uri="{BB962C8B-B14F-4D97-AF65-F5344CB8AC3E}">
        <p14:creationId xmlns:p14="http://schemas.microsoft.com/office/powerpoint/2010/main" val="362893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45C16F-58F8-43AD-A37F-A1EACD02EA14}"/>
              </a:ext>
            </a:extLst>
          </p:cNvPr>
          <p:cNvSpPr>
            <a:spLocks noGrp="1"/>
          </p:cNvSpPr>
          <p:nvPr>
            <p:ph type="title"/>
          </p:nvPr>
        </p:nvSpPr>
        <p:spPr/>
        <p:txBody>
          <a:bodyPr/>
          <a:lstStyle/>
          <a:p>
            <a:r>
              <a:rPr lang="fi-FI" b="1" i="1" cap="all" dirty="0"/>
              <a:t>MIX-OHJAAJA MIX PAJASSA </a:t>
            </a:r>
            <a:br>
              <a:rPr lang="fi-FI" b="1" i="1" dirty="0"/>
            </a:br>
            <a:endParaRPr lang="fi-FI" dirty="0"/>
          </a:p>
        </p:txBody>
      </p:sp>
      <p:sp>
        <p:nvSpPr>
          <p:cNvPr id="3" name="Sisällön paikkamerkki 2">
            <a:extLst>
              <a:ext uri="{FF2B5EF4-FFF2-40B4-BE49-F238E27FC236}">
                <a16:creationId xmlns:a16="http://schemas.microsoft.com/office/drawing/2014/main" id="{F5F45B56-D4FC-42E8-8D25-7635EA7CDE87}"/>
              </a:ext>
            </a:extLst>
          </p:cNvPr>
          <p:cNvSpPr>
            <a:spLocks noGrp="1"/>
          </p:cNvSpPr>
          <p:nvPr>
            <p:ph idx="1"/>
          </p:nvPr>
        </p:nvSpPr>
        <p:spPr/>
        <p:txBody>
          <a:bodyPr>
            <a:normAutofit fontScale="77500" lnSpcReduction="20000"/>
          </a:bodyPr>
          <a:lstStyle/>
          <a:p>
            <a:pPr lvl="0"/>
            <a:r>
              <a:rPr lang="fi-FI" dirty="0"/>
              <a:t>MIX-paja Pietarsaaressa</a:t>
            </a:r>
          </a:p>
          <a:p>
            <a:pPr lvl="0"/>
            <a:r>
              <a:rPr lang="fi-FI" dirty="0"/>
              <a:t>Ohjaa tuen tarpeessa olevia Pietarsaarelaisia suomenkielisiä opiskelijoita Pietarsaaressa.</a:t>
            </a:r>
          </a:p>
          <a:p>
            <a:pPr lvl="0"/>
            <a:r>
              <a:rPr lang="fi-FI" dirty="0"/>
              <a:t>Pajalle ohjautuu keskeyttämisvaarassa olevia opiskelijoita</a:t>
            </a:r>
          </a:p>
          <a:p>
            <a:pPr lvl="0"/>
            <a:r>
              <a:rPr lang="fi-FI" dirty="0"/>
              <a:t>MIX-ohjaaja selvittää tuen tarpeen ja laatii yksilöllisen suunnitelman opintojen jatkamiseen.</a:t>
            </a:r>
          </a:p>
          <a:p>
            <a:pPr lvl="0"/>
            <a:r>
              <a:rPr lang="fi-FI" dirty="0"/>
              <a:t>Mallintaa ohjauksen muotoja, jossa ,</a:t>
            </a:r>
            <a:r>
              <a:rPr lang="fi-FI" dirty="0" err="1"/>
              <a:t>mallinnetaaan</a:t>
            </a:r>
            <a:r>
              <a:rPr lang="fi-FI" dirty="0"/>
              <a:t> yhteisten tutkinnon osien  suorittamista tehtäväpakettien avulla </a:t>
            </a:r>
          </a:p>
          <a:p>
            <a:pPr lvl="0"/>
            <a:r>
              <a:rPr lang="fi-FI" dirty="0"/>
              <a:t>Toimii laajennetun työssäoppimisen tukena </a:t>
            </a:r>
          </a:p>
          <a:p>
            <a:pPr lvl="0"/>
            <a:r>
              <a:rPr lang="fi-FI" dirty="0"/>
              <a:t>Etsii työssäoppimispaikat ja tukee työssäoppimisen aikana</a:t>
            </a:r>
          </a:p>
          <a:p>
            <a:r>
              <a:rPr lang="fi-FI" dirty="0"/>
              <a:t>Projektityöntekijät Stefan Rönnkvist, metalliala työelämävalmentaja, p. 044 725 0181 Håkan Sjöblom, Mix-metallipaja, p. 040 620 9200 Jouni Anttila, Mix-paja, p. 040 808 5078 Toiminta jatkuu vielä syksyllä.</a:t>
            </a:r>
          </a:p>
          <a:p>
            <a:r>
              <a:rPr lang="fi-FI" u="sng" dirty="0">
                <a:hlinkClick r:id="rId2"/>
              </a:rPr>
              <a:t>http://www.kpedu.fi/kampanjat/mix</a:t>
            </a:r>
            <a:endParaRPr lang="fi-FI" dirty="0"/>
          </a:p>
          <a:p>
            <a:pPr marL="0" indent="0">
              <a:buNone/>
            </a:pPr>
            <a:endParaRPr lang="fi-FI" dirty="0"/>
          </a:p>
        </p:txBody>
      </p:sp>
    </p:spTree>
    <p:extLst>
      <p:ext uri="{BB962C8B-B14F-4D97-AF65-F5344CB8AC3E}">
        <p14:creationId xmlns:p14="http://schemas.microsoft.com/office/powerpoint/2010/main" val="108777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EEA8F1-D005-42E7-8D68-5A2844ABCA60}"/>
              </a:ext>
            </a:extLst>
          </p:cNvPr>
          <p:cNvSpPr>
            <a:spLocks noGrp="1"/>
          </p:cNvSpPr>
          <p:nvPr>
            <p:ph type="title"/>
          </p:nvPr>
        </p:nvSpPr>
        <p:spPr/>
        <p:txBody>
          <a:bodyPr/>
          <a:lstStyle/>
          <a:p>
            <a:r>
              <a:rPr lang="fi-FI"/>
              <a:t>OHJURI-HANKE</a:t>
            </a:r>
            <a:endParaRPr lang="fi-FI" dirty="0"/>
          </a:p>
        </p:txBody>
      </p:sp>
      <p:sp>
        <p:nvSpPr>
          <p:cNvPr id="3" name="Sisällön paikkamerkki 2">
            <a:extLst>
              <a:ext uri="{FF2B5EF4-FFF2-40B4-BE49-F238E27FC236}">
                <a16:creationId xmlns:a16="http://schemas.microsoft.com/office/drawing/2014/main" id="{5DA33CC4-9F6D-46A6-B404-F0A47D113B52}"/>
              </a:ext>
            </a:extLst>
          </p:cNvPr>
          <p:cNvSpPr>
            <a:spLocks noGrp="1"/>
          </p:cNvSpPr>
          <p:nvPr>
            <p:ph idx="1"/>
          </p:nvPr>
        </p:nvSpPr>
        <p:spPr>
          <a:xfrm>
            <a:off x="400833" y="1390389"/>
            <a:ext cx="11291170" cy="4774048"/>
          </a:xfrm>
        </p:spPr>
        <p:txBody>
          <a:bodyPr>
            <a:normAutofit fontScale="25000" lnSpcReduction="20000"/>
          </a:bodyPr>
          <a:lstStyle/>
          <a:p>
            <a:pPr marL="0" indent="0">
              <a:buNone/>
            </a:pPr>
            <a:endParaRPr lang="fi-FI" dirty="0"/>
          </a:p>
          <a:p>
            <a:pPr marL="0" indent="0">
              <a:buNone/>
            </a:pPr>
            <a:r>
              <a:rPr lang="fi-FI" sz="4300" b="1" dirty="0"/>
              <a:t>Ohjaus koulutukseen ja työelämään </a:t>
            </a:r>
            <a:r>
              <a:rPr lang="fi-FI" sz="4300" b="1" dirty="0" err="1"/>
              <a:t>Ohjurin</a:t>
            </a:r>
            <a:r>
              <a:rPr lang="fi-FI" sz="4300" b="1" dirty="0"/>
              <a:t> avulla</a:t>
            </a:r>
            <a:endParaRPr lang="fi-FI" sz="4300" dirty="0"/>
          </a:p>
          <a:p>
            <a:pPr marL="0" indent="0">
              <a:buNone/>
            </a:pPr>
            <a:r>
              <a:rPr lang="fi-FI" sz="4300" dirty="0"/>
              <a:t>Hankkeessa kehitetään ja toteutetaan työllistymistä edistäviä ohjaus- ja koulutuspalveluita</a:t>
            </a:r>
            <a:br>
              <a:rPr lang="fi-FI" sz="4300" dirty="0"/>
            </a:br>
            <a:r>
              <a:rPr lang="fi-FI" sz="4300" dirty="0"/>
              <a:t>• opinto- ja uraohjausta. (Opinto- ja uraohjaus on henkilökohtainen aikavarauksella toimiva hakevan vaiheen matalan kynnyksen ohjauspalvelu. Asiakas voi ohjautua palveluun verkoston lähettämänä mm. TE-toimisto, Ohjaamo, Kokkotyösäätiö, etsivä nuorisotyö, aikuissosiaalityö jne. Palveluun voidaan ohjata henkilöitä, joilla voi olla orastavia koulutus- tai työllistymissuunnitelmia, tilanne junnaa paikallaan, ammatillista osaamista olisi tarpeen päivittää, kynnys opintoihin lähtemiseen on syystä tai toisesta korkea jne.) Asiakas täyttää verkkopohjaisen esitietolomakkeen ja ohjauskeskustelu käydään sen pohjalta. Ohjauslausunto toimitetaan lähettävälle taholle asiakkaan kirjallisella suostumuksella.</a:t>
            </a:r>
            <a:br>
              <a:rPr lang="fi-FI" sz="4300" dirty="0"/>
            </a:br>
            <a:r>
              <a:rPr lang="fi-FI" sz="4300" dirty="0"/>
              <a:t>• yksilöllisiä koulutuspolkuja</a:t>
            </a:r>
            <a:br>
              <a:rPr lang="fi-FI" sz="4300" dirty="0"/>
            </a:br>
            <a:r>
              <a:rPr lang="fi-FI" sz="4300" dirty="0"/>
              <a:t>• eri ammattialoille suuntaavia koulutuksia</a:t>
            </a:r>
          </a:p>
          <a:p>
            <a:pPr marL="0" indent="0">
              <a:buNone/>
            </a:pPr>
            <a:r>
              <a:rPr lang="fi-FI" sz="4300" b="1" dirty="0"/>
              <a:t> </a:t>
            </a:r>
            <a:endParaRPr lang="fi-FI" sz="4300" dirty="0"/>
          </a:p>
          <a:p>
            <a:pPr marL="0" indent="0">
              <a:buNone/>
            </a:pPr>
            <a:r>
              <a:rPr lang="fi-FI" sz="4300" b="1" dirty="0"/>
              <a:t>Tavoitteet:</a:t>
            </a:r>
            <a:br>
              <a:rPr lang="fi-FI" sz="4300" b="1" dirty="0"/>
            </a:br>
            <a:r>
              <a:rPr lang="fi-FI" sz="4300" dirty="0"/>
              <a:t>• tukea asiakkaita itselleen soveltuvien opiskelu ja/ tai työpaikan löytämisessä </a:t>
            </a:r>
            <a:br>
              <a:rPr lang="fi-FI" sz="4300" dirty="0"/>
            </a:br>
            <a:r>
              <a:rPr lang="fi-FI" sz="4300" dirty="0"/>
              <a:t>• kehittää ammatillista osaamista</a:t>
            </a:r>
            <a:br>
              <a:rPr lang="fi-FI" sz="4300" dirty="0"/>
            </a:br>
            <a:r>
              <a:rPr lang="fi-FI" sz="4300" dirty="0"/>
              <a:t>• edistää työllistymistä</a:t>
            </a:r>
            <a:br>
              <a:rPr lang="fi-FI" sz="4300" dirty="0"/>
            </a:br>
            <a:br>
              <a:rPr lang="fi-FI" sz="4300" dirty="0"/>
            </a:br>
            <a:endParaRPr lang="fi-FI" sz="4300" dirty="0"/>
          </a:p>
          <a:p>
            <a:pPr marL="0" indent="0">
              <a:buNone/>
            </a:pPr>
            <a:endParaRPr lang="fi-FI" sz="4300" dirty="0"/>
          </a:p>
          <a:p>
            <a:pPr marL="0" indent="0">
              <a:buNone/>
            </a:pPr>
            <a:r>
              <a:rPr lang="fi-FI" sz="4300" dirty="0"/>
              <a:t>Hankkeen kohderyhmää ovat työnhakijat, jotka asuvat Kokkolan tai Kaustisen seutukunnissa. </a:t>
            </a:r>
            <a:r>
              <a:rPr lang="fi-FI" sz="4300" dirty="0" err="1"/>
              <a:t>Ohjuri</a:t>
            </a:r>
            <a:r>
              <a:rPr lang="fi-FI" sz="4300" dirty="0"/>
              <a:t> tekee yhteistyötä alueen työllisyyttä tukevan palveluverkoston sekä yritysten kanssa.</a:t>
            </a:r>
          </a:p>
          <a:p>
            <a:pPr marL="0" indent="0">
              <a:buNone/>
            </a:pPr>
            <a:r>
              <a:rPr lang="fi-FI" sz="4300" dirty="0"/>
              <a:t> </a:t>
            </a:r>
          </a:p>
          <a:p>
            <a:pPr marL="0" indent="0">
              <a:buNone/>
            </a:pPr>
            <a:r>
              <a:rPr lang="fi-FI" sz="4300" dirty="0"/>
              <a:t> </a:t>
            </a:r>
          </a:p>
          <a:p>
            <a:pPr marL="0" indent="0">
              <a:buNone/>
            </a:pPr>
            <a:r>
              <a:rPr lang="fi-FI" sz="4300" dirty="0"/>
              <a:t> </a:t>
            </a:r>
          </a:p>
          <a:p>
            <a:pPr marL="0" indent="0">
              <a:buNone/>
            </a:pPr>
            <a:r>
              <a:rPr lang="fi-FI" sz="4300" dirty="0"/>
              <a:t>Keski-Pohjanmaan ammattiopisto</a:t>
            </a:r>
            <a:br>
              <a:rPr lang="fi-FI" sz="4300" dirty="0"/>
            </a:br>
            <a:r>
              <a:rPr lang="fi-FI" sz="4300" dirty="0"/>
              <a:t>Projektipäällikkö Merja Forslund 044-7250 850 </a:t>
            </a:r>
            <a:r>
              <a:rPr lang="fi-FI" sz="4300" u="sng" dirty="0">
                <a:hlinkClick r:id="rId2"/>
              </a:rPr>
              <a:t>merja.forslund@kpedu.fi</a:t>
            </a:r>
            <a:endParaRPr lang="fi-FI" sz="4300" dirty="0"/>
          </a:p>
          <a:p>
            <a:pPr marL="0" indent="0">
              <a:buNone/>
            </a:pPr>
            <a:r>
              <a:rPr lang="fi-FI" sz="4300" dirty="0"/>
              <a:t>Opinto- ja uraohjaaja Sirpa Salo p. 044-7250 884   </a:t>
            </a:r>
            <a:r>
              <a:rPr lang="fi-FI" sz="4300" u="sng" dirty="0">
                <a:hlinkClick r:id="rId3"/>
              </a:rPr>
              <a:t>sirpa.salo@kpedu.fi</a:t>
            </a:r>
            <a:endParaRPr lang="fi-FI" sz="4300" dirty="0"/>
          </a:p>
          <a:p>
            <a:pPr marL="0" indent="0">
              <a:buNone/>
            </a:pPr>
            <a:r>
              <a:rPr lang="fi-FI" sz="4300" dirty="0"/>
              <a:t>Kouluttaja Tuula Paavola-Ylitalo p. 040-808 5013 </a:t>
            </a:r>
            <a:r>
              <a:rPr lang="fi-FI" sz="4300" u="sng" dirty="0">
                <a:hlinkClick r:id="rId4"/>
              </a:rPr>
              <a:t>tuula.paavola-ylitalo@kpedu.fi</a:t>
            </a:r>
            <a:endParaRPr lang="fi-FI" sz="4300" dirty="0"/>
          </a:p>
          <a:p>
            <a:pPr marL="0" indent="0">
              <a:buNone/>
            </a:pPr>
            <a:r>
              <a:rPr lang="fi-FI" sz="4300" b="1" dirty="0"/>
              <a:t> </a:t>
            </a:r>
            <a:endParaRPr lang="fi-FI" sz="4300" dirty="0"/>
          </a:p>
          <a:p>
            <a:pPr marL="0" indent="0">
              <a:buNone/>
            </a:pPr>
            <a:r>
              <a:rPr lang="fi-FI" sz="4300" dirty="0"/>
              <a:t> </a:t>
            </a:r>
          </a:p>
          <a:p>
            <a:pPr marL="0" indent="0">
              <a:buNone/>
            </a:pPr>
            <a:r>
              <a:rPr lang="fi-FI" sz="4300" b="1" dirty="0"/>
              <a:t> </a:t>
            </a:r>
            <a:endParaRPr lang="fi-FI" sz="4300" dirty="0"/>
          </a:p>
          <a:p>
            <a:pPr marL="0" indent="0">
              <a:buNone/>
            </a:pPr>
            <a:r>
              <a:rPr lang="fi-FI" sz="4300" b="1" dirty="0"/>
              <a:t> </a:t>
            </a:r>
            <a:endParaRPr lang="fi-FI" sz="4300" dirty="0"/>
          </a:p>
          <a:p>
            <a:endParaRPr lang="fi-FI" dirty="0"/>
          </a:p>
        </p:txBody>
      </p:sp>
    </p:spTree>
    <p:extLst>
      <p:ext uri="{BB962C8B-B14F-4D97-AF65-F5344CB8AC3E}">
        <p14:creationId xmlns:p14="http://schemas.microsoft.com/office/powerpoint/2010/main" val="298729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4A7FF4-118F-4E1E-A849-6E7492A4FE6E}"/>
              </a:ext>
            </a:extLst>
          </p:cNvPr>
          <p:cNvSpPr>
            <a:spLocks noGrp="1"/>
          </p:cNvSpPr>
          <p:nvPr>
            <p:ph type="title"/>
          </p:nvPr>
        </p:nvSpPr>
        <p:spPr/>
        <p:txBody>
          <a:bodyPr/>
          <a:lstStyle/>
          <a:p>
            <a:r>
              <a:rPr lang="fi-FI" b="1" dirty="0"/>
              <a:t>Koulutuskokeilu</a:t>
            </a:r>
            <a:br>
              <a:rPr lang="fi-FI" dirty="0"/>
            </a:br>
            <a:endParaRPr lang="fi-FI" dirty="0"/>
          </a:p>
        </p:txBody>
      </p:sp>
      <p:sp>
        <p:nvSpPr>
          <p:cNvPr id="3" name="Sisällön paikkamerkki 2">
            <a:extLst>
              <a:ext uri="{FF2B5EF4-FFF2-40B4-BE49-F238E27FC236}">
                <a16:creationId xmlns:a16="http://schemas.microsoft.com/office/drawing/2014/main" id="{9387D605-CB2C-4F0B-8CF3-B2E5A3B9BAAE}"/>
              </a:ext>
            </a:extLst>
          </p:cNvPr>
          <p:cNvSpPr>
            <a:spLocks noGrp="1"/>
          </p:cNvSpPr>
          <p:nvPr>
            <p:ph idx="1"/>
          </p:nvPr>
        </p:nvSpPr>
        <p:spPr>
          <a:xfrm>
            <a:off x="838200" y="1164921"/>
            <a:ext cx="10515600" cy="5012042"/>
          </a:xfrm>
        </p:spPr>
        <p:txBody>
          <a:bodyPr>
            <a:normAutofit fontScale="70000" lnSpcReduction="20000"/>
          </a:bodyPr>
          <a:lstStyle/>
          <a:p>
            <a:pPr marL="0" indent="0">
              <a:buNone/>
            </a:pPr>
            <a:r>
              <a:rPr lang="fi-FI" dirty="0"/>
              <a:t>-Tavoitteena on löytää sopiva koulutusala sekä selvittää soveltuvuutta ja motivaatiota koulutuksekseen ja ammatin vaatimuksiin.</a:t>
            </a:r>
          </a:p>
          <a:p>
            <a:pPr marL="0" indent="0">
              <a:buNone/>
            </a:pPr>
            <a:r>
              <a:rPr lang="fi-FI" dirty="0"/>
              <a:t>-Soveltuu ammatinvaihtajille, ilman ammatillista  koulutusta oleville tai koulutustaan täydentäville henkilöille. Asiakas voi olla palaamassa työmarkkinoille tai tarvita ohjausta soveltuvan koulutuksen löytymiseksi.</a:t>
            </a:r>
          </a:p>
          <a:p>
            <a:pPr marL="0" indent="0">
              <a:buNone/>
            </a:pPr>
            <a:r>
              <a:rPr lang="fi-FI" dirty="0"/>
              <a:t>-Koulutuskokeilussa tutustutaan koulutuksen sisältöön ja ammatin vaatimuksiin, koulutuskokeiluita on järjestetty lähes kaikilla koulutusaloilla.</a:t>
            </a:r>
          </a:p>
          <a:p>
            <a:pPr marL="0" indent="0">
              <a:buNone/>
            </a:pPr>
            <a:r>
              <a:rPr lang="fi-FI" dirty="0"/>
              <a:t>-Koulutuskokeilun kesto on TE-toimiston lähettämillä työnhakijoilla 1-10 päivää ja siihen tarvitaan lähete työvoimaviranomaiselta.</a:t>
            </a:r>
          </a:p>
          <a:p>
            <a:pPr marL="0" indent="0">
              <a:buNone/>
            </a:pPr>
            <a:r>
              <a:rPr lang="fi-FI" dirty="0"/>
              <a:t>-Koulutuskokeiluja voidaan toteuttaa myös Kelan ammatillisen kuntoutuksen päätöksellä 1-5 päivän ajan, perustelluista syistä jopa 10 päivän ajan.</a:t>
            </a:r>
          </a:p>
          <a:p>
            <a:pPr marL="0" indent="0">
              <a:buNone/>
            </a:pPr>
            <a:r>
              <a:rPr lang="fi-FI" dirty="0"/>
              <a:t>-Koulutuskokeilussa on mahdollista tutustua yhteen tai kahteen eri koulutusalaan.</a:t>
            </a:r>
          </a:p>
          <a:p>
            <a:pPr marL="0" indent="0">
              <a:buNone/>
            </a:pPr>
            <a:r>
              <a:rPr lang="fi-FI" dirty="0"/>
              <a:t>Keski-Pohjanmaan ammattiopisto</a:t>
            </a:r>
          </a:p>
          <a:p>
            <a:pPr marL="0" indent="0">
              <a:buNone/>
            </a:pPr>
            <a:r>
              <a:rPr lang="fi-FI" dirty="0"/>
              <a:t>Koulutuskokeilun koordinoija: Tuula Paavola-Ylitalo p. 040-808 5013 </a:t>
            </a:r>
            <a:r>
              <a:rPr lang="fi-FI" u="sng" dirty="0">
                <a:hlinkClick r:id="rId2"/>
              </a:rPr>
              <a:t>tuula.paavola-ylitalo@kpedu.fi</a:t>
            </a:r>
            <a:endParaRPr lang="fi-FI" dirty="0"/>
          </a:p>
          <a:p>
            <a:pPr marL="0" indent="0">
              <a:buNone/>
            </a:pPr>
            <a:r>
              <a:rPr lang="fi-FI" dirty="0"/>
              <a:t>Opinto- ja uraohjaaja: Sirpa Salo p. 044-7250 884   </a:t>
            </a:r>
            <a:r>
              <a:rPr lang="fi-FI" u="sng" dirty="0">
                <a:hlinkClick r:id="rId3"/>
              </a:rPr>
              <a:t>sirpa.salo@kpedu.fi</a:t>
            </a:r>
            <a:endParaRPr lang="fi-FI" dirty="0"/>
          </a:p>
          <a:p>
            <a:pPr marL="0" indent="0">
              <a:buNone/>
            </a:pPr>
            <a:r>
              <a:rPr lang="fi-FI" dirty="0"/>
              <a:t> </a:t>
            </a:r>
          </a:p>
          <a:p>
            <a:pPr marL="0" indent="0">
              <a:buNone/>
            </a:pPr>
            <a:r>
              <a:rPr lang="fi-FI" b="1" dirty="0"/>
              <a:t> </a:t>
            </a:r>
            <a:endParaRPr lang="fi-FI" dirty="0"/>
          </a:p>
          <a:p>
            <a:pPr marL="0" indent="0">
              <a:buNone/>
            </a:pPr>
            <a:endParaRPr lang="fi-FI" dirty="0"/>
          </a:p>
        </p:txBody>
      </p:sp>
    </p:spTree>
    <p:extLst>
      <p:ext uri="{BB962C8B-B14F-4D97-AF65-F5344CB8AC3E}">
        <p14:creationId xmlns:p14="http://schemas.microsoft.com/office/powerpoint/2010/main" val="274506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B2FB3-7FCF-4021-86C1-902C34AFF417}"/>
              </a:ext>
            </a:extLst>
          </p:cNvPr>
          <p:cNvSpPr>
            <a:spLocks noGrp="1"/>
          </p:cNvSpPr>
          <p:nvPr>
            <p:ph type="title"/>
          </p:nvPr>
        </p:nvSpPr>
        <p:spPr>
          <a:xfrm>
            <a:off x="838199" y="365126"/>
            <a:ext cx="10515601" cy="874952"/>
          </a:xfrm>
        </p:spPr>
        <p:txBody>
          <a:bodyPr/>
          <a:lstStyle/>
          <a:p>
            <a:r>
              <a:rPr lang="fi-FI" dirty="0"/>
              <a:t>Muuta</a:t>
            </a:r>
          </a:p>
        </p:txBody>
      </p:sp>
      <p:sp>
        <p:nvSpPr>
          <p:cNvPr id="3" name="Suorakulmio 2">
            <a:extLst>
              <a:ext uri="{FF2B5EF4-FFF2-40B4-BE49-F238E27FC236}">
                <a16:creationId xmlns:a16="http://schemas.microsoft.com/office/drawing/2014/main" id="{C3FA5BBC-C035-4828-9110-4938A0BE8033}"/>
              </a:ext>
            </a:extLst>
          </p:cNvPr>
          <p:cNvSpPr/>
          <p:nvPr/>
        </p:nvSpPr>
        <p:spPr>
          <a:xfrm>
            <a:off x="838199" y="1240077"/>
            <a:ext cx="10735849" cy="2031325"/>
          </a:xfrm>
          <a:prstGeom prst="rect">
            <a:avLst/>
          </a:prstGeom>
        </p:spPr>
        <p:txBody>
          <a:bodyPr wrap="square">
            <a:spAutoFit/>
          </a:bodyPr>
          <a:lstStyle/>
          <a:p>
            <a:r>
              <a:rPr lang="fi-FI" b="1" dirty="0"/>
              <a:t>OPINTOKAMU </a:t>
            </a:r>
            <a:r>
              <a:rPr lang="fi-FI" b="1" cap="all" dirty="0"/>
              <a:t>Työkaluja opiskelijoiden hyvinvoinnin edistämiseen toisella asteella</a:t>
            </a:r>
          </a:p>
          <a:p>
            <a:r>
              <a:rPr lang="fi-FI" dirty="0"/>
              <a:t>Opintokamu-ohjelma tarjoaa helposti käyttöön otettavia ja motivoivia työkaluja opiskelijoiden hyvinvoinnin edistämiseksi toisella asteella. Kaikki materiaali on sähköistä ja löytyy yhdestä paikasta: </a:t>
            </a:r>
            <a:r>
              <a:rPr lang="fi-FI" dirty="0">
                <a:hlinkClick r:id="rId2"/>
              </a:rPr>
              <a:t>www.opintokamu.fi</a:t>
            </a:r>
            <a:r>
              <a:rPr lang="fi-FI" dirty="0"/>
              <a:t>.</a:t>
            </a:r>
          </a:p>
          <a:p>
            <a:pPr lvl="0"/>
            <a:endParaRPr lang="fi-FI" dirty="0">
              <a:latin typeface="Calibri" panose="020F0502020204030204" pitchFamily="34" charset="0"/>
              <a:cs typeface="Calibri" panose="020F0502020204030204" pitchFamily="34" charset="0"/>
            </a:endParaRPr>
          </a:p>
          <a:p>
            <a:endParaRPr lang="fi-FI" dirty="0"/>
          </a:p>
          <a:p>
            <a:endParaRPr lang="fi-FI" dirty="0"/>
          </a:p>
          <a:p>
            <a:endParaRPr lang="fi-FI" dirty="0"/>
          </a:p>
        </p:txBody>
      </p:sp>
      <p:pic>
        <p:nvPicPr>
          <p:cNvPr id="4" name="Kuva 3">
            <a:extLst>
              <a:ext uri="{FF2B5EF4-FFF2-40B4-BE49-F238E27FC236}">
                <a16:creationId xmlns:a16="http://schemas.microsoft.com/office/drawing/2014/main" id="{A4BDB22F-0A47-469D-9AC3-1AD3B46C4E02}"/>
              </a:ext>
            </a:extLst>
          </p:cNvPr>
          <p:cNvPicPr>
            <a:picLocks noChangeAspect="1"/>
          </p:cNvPicPr>
          <p:nvPr/>
        </p:nvPicPr>
        <p:blipFill>
          <a:blip r:embed="rId3"/>
          <a:stretch>
            <a:fillRect/>
          </a:stretch>
        </p:blipFill>
        <p:spPr>
          <a:xfrm>
            <a:off x="617952" y="2221873"/>
            <a:ext cx="11206618" cy="4271001"/>
          </a:xfrm>
          <a:prstGeom prst="rect">
            <a:avLst/>
          </a:prstGeom>
        </p:spPr>
      </p:pic>
    </p:spTree>
    <p:extLst>
      <p:ext uri="{BB962C8B-B14F-4D97-AF65-F5344CB8AC3E}">
        <p14:creationId xmlns:p14="http://schemas.microsoft.com/office/powerpoint/2010/main" val="35766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1B4C06-975E-4963-B179-418D91464FBF}"/>
              </a:ext>
            </a:extLst>
          </p:cNvPr>
          <p:cNvSpPr>
            <a:spLocks noGrp="1"/>
          </p:cNvSpPr>
          <p:nvPr>
            <p:ph type="title"/>
          </p:nvPr>
        </p:nvSpPr>
        <p:spPr/>
        <p:txBody>
          <a:bodyPr>
            <a:normAutofit/>
          </a:bodyPr>
          <a:lstStyle/>
          <a:p>
            <a:r>
              <a:rPr lang="fi-FI" sz="2800" dirty="0"/>
              <a:t>Keskeyttämisuhan alla olevat erityistä tukea tarvitsevat opiskelijat voivat hyötyä vaihtoehtoisista, yksilöllisistä polkuista, joissa voidaan: </a:t>
            </a:r>
            <a:br>
              <a:rPr lang="fi-FI" sz="2800" b="1" dirty="0"/>
            </a:br>
            <a:endParaRPr lang="fi-FI" sz="2800" dirty="0"/>
          </a:p>
        </p:txBody>
      </p:sp>
      <p:sp>
        <p:nvSpPr>
          <p:cNvPr id="3" name="Sisällön paikkamerkki 2">
            <a:extLst>
              <a:ext uri="{FF2B5EF4-FFF2-40B4-BE49-F238E27FC236}">
                <a16:creationId xmlns:a16="http://schemas.microsoft.com/office/drawing/2014/main" id="{8CD29DAB-DE76-44F6-8FFD-43BE2366E65F}"/>
              </a:ext>
            </a:extLst>
          </p:cNvPr>
          <p:cNvSpPr>
            <a:spLocks noGrp="1"/>
          </p:cNvSpPr>
          <p:nvPr>
            <p:ph idx="1"/>
          </p:nvPr>
        </p:nvSpPr>
        <p:spPr/>
        <p:txBody>
          <a:bodyPr>
            <a:normAutofit fontScale="55000" lnSpcReduction="20000"/>
          </a:bodyPr>
          <a:lstStyle/>
          <a:p>
            <a:pPr lvl="0"/>
            <a:r>
              <a:rPr lang="fi-FI" dirty="0"/>
              <a:t>säädellä työpäivän pituutta, </a:t>
            </a:r>
            <a:endParaRPr lang="fi-FI" b="1" dirty="0"/>
          </a:p>
          <a:p>
            <a:pPr lvl="0"/>
            <a:r>
              <a:rPr lang="fi-FI" dirty="0"/>
              <a:t>opintojen suoritustapaa ja </a:t>
            </a:r>
            <a:endParaRPr lang="fi-FI" b="1" dirty="0"/>
          </a:p>
          <a:p>
            <a:pPr lvl="0"/>
            <a:r>
              <a:rPr lang="fi-FI" dirty="0"/>
              <a:t>hyödyntää työpaikoilla tapahtuu oppimista. </a:t>
            </a:r>
            <a:endParaRPr lang="fi-FI" b="1" dirty="0"/>
          </a:p>
          <a:p>
            <a:pPr lvl="0"/>
            <a:r>
              <a:rPr lang="fi-FI" dirty="0"/>
              <a:t>hyödynnetään yhteisiin opintoihin vaihtoehtoisia suoritustapoja ja paikkoja, jotta opintoja voidaan suorittaa omaa tahtia ohjatusti. </a:t>
            </a:r>
            <a:endParaRPr lang="fi-FI" b="1" dirty="0"/>
          </a:p>
          <a:p>
            <a:pPr lvl="0"/>
            <a:r>
              <a:rPr lang="fi-FI" dirty="0"/>
              <a:t>tarjotaan pitkäjänteistä tukea opintojen ajan ja </a:t>
            </a:r>
            <a:endParaRPr lang="fi-FI" b="1" dirty="0"/>
          </a:p>
          <a:p>
            <a:pPr lvl="0"/>
            <a:r>
              <a:rPr lang="fi-FI" dirty="0"/>
              <a:t>yksi aikuinen vastaa kokonaisvaltaisesti </a:t>
            </a:r>
            <a:endParaRPr lang="fi-FI" b="1" dirty="0"/>
          </a:p>
          <a:p>
            <a:pPr lvl="0"/>
            <a:r>
              <a:rPr lang="fi-FI" dirty="0"/>
              <a:t>hyödynnetään verkostojen kanssa tehtävää yhteistyötä. </a:t>
            </a:r>
            <a:endParaRPr lang="fi-FI" b="1" dirty="0"/>
          </a:p>
          <a:p>
            <a:pPr lvl="0"/>
            <a:r>
              <a:rPr lang="fi-FI" dirty="0"/>
              <a:t>Nuorta ei jätetä, </a:t>
            </a:r>
            <a:endParaRPr lang="fi-FI" b="1" dirty="0"/>
          </a:p>
          <a:p>
            <a:pPr lvl="0"/>
            <a:r>
              <a:rPr lang="fi-FI" dirty="0"/>
              <a:t>ei luovuteta vaikka nuori katoaa välillä ja tekstiviesti tavoittaa iltapäivällä paremmin kuin soitto aamulla</a:t>
            </a:r>
            <a:endParaRPr lang="fi-FI" b="1" dirty="0"/>
          </a:p>
          <a:p>
            <a:pPr lvl="0"/>
            <a:r>
              <a:rPr lang="fi-FI" dirty="0"/>
              <a:t>etsitään erilaisia ratkaisuja uudestaan sekä </a:t>
            </a:r>
            <a:endParaRPr lang="fi-FI" b="1" dirty="0"/>
          </a:p>
          <a:p>
            <a:pPr lvl="0"/>
            <a:r>
              <a:rPr lang="fi-FI" dirty="0"/>
              <a:t>tuetaan nuoria arjen toiminnoissa konkreettisesti mm. käydään yhdessä virastoissa.</a:t>
            </a:r>
            <a:endParaRPr lang="fi-FI" b="1" dirty="0"/>
          </a:p>
          <a:p>
            <a:r>
              <a:rPr lang="fi-FI" dirty="0"/>
              <a:t>Esim. hankkeiden tulokset ovat olleet hyvät. Oma polku- hankkeessa oli 63 keskeyttävää opiskelijaa, joita saatiin ohjattua hankkeen avulla vaihtoehtoisiin opintopolkuihin. 3t-hankkeen tutkintohautomossa oli vuoden aikana 50 </a:t>
            </a:r>
            <a:r>
              <a:rPr lang="fi-FI" dirty="0" err="1"/>
              <a:t>Hojks</a:t>
            </a:r>
            <a:r>
              <a:rPr lang="fi-FI" dirty="0"/>
              <a:t> opiskelijaa ja suorittivat yhteensä 150 opintoviikkoa. Tuotantokouluun siirtyi hankkeiden aikana 30 opiskelijaa, suurin osa valmistui hankkeen aikana ja osa jatkaa vielä opintojaan. Muutama keskeytti ja pääsi töihin. </a:t>
            </a:r>
            <a:r>
              <a:rPr lang="fi-FI" dirty="0" err="1"/>
              <a:t>Mixissä</a:t>
            </a:r>
            <a:r>
              <a:rPr lang="fi-FI" dirty="0"/>
              <a:t> 60 opiskelijaa, joista suurin osa olisi keskeyttänyt ilman hankkeen toimintoja.</a:t>
            </a:r>
            <a:endParaRPr lang="fi-FI" b="1" dirty="0"/>
          </a:p>
          <a:p>
            <a:endParaRPr lang="fi-FI" dirty="0"/>
          </a:p>
        </p:txBody>
      </p:sp>
    </p:spTree>
    <p:extLst>
      <p:ext uri="{BB962C8B-B14F-4D97-AF65-F5344CB8AC3E}">
        <p14:creationId xmlns:p14="http://schemas.microsoft.com/office/powerpoint/2010/main" val="74012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5">
            <a:extLst>
              <a:ext uri="{FF2B5EF4-FFF2-40B4-BE49-F238E27FC236}">
                <a16:creationId xmlns:a16="http://schemas.microsoft.com/office/drawing/2014/main" id="{237CB3CB-EA80-4FCC-84C2-3E0408591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9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4E32E3-ED0F-4912-81D5-C0018944DD58}"/>
              </a:ext>
            </a:extLst>
          </p:cNvPr>
          <p:cNvSpPr>
            <a:spLocks noGrp="1"/>
          </p:cNvSpPr>
          <p:nvPr>
            <p:ph type="title"/>
          </p:nvPr>
        </p:nvSpPr>
        <p:spPr/>
        <p:txBody>
          <a:bodyPr/>
          <a:lstStyle/>
          <a:p>
            <a:r>
              <a:rPr lang="fi-FI" dirty="0"/>
              <a:t>Mielenterveystiimi </a:t>
            </a:r>
          </a:p>
        </p:txBody>
      </p:sp>
      <p:sp>
        <p:nvSpPr>
          <p:cNvPr id="3" name="Sisällön paikkamerkki 2">
            <a:extLst>
              <a:ext uri="{FF2B5EF4-FFF2-40B4-BE49-F238E27FC236}">
                <a16:creationId xmlns:a16="http://schemas.microsoft.com/office/drawing/2014/main" id="{E4C6E207-F2CA-4412-BDC9-E0DE78477CFE}"/>
              </a:ext>
            </a:extLst>
          </p:cNvPr>
          <p:cNvSpPr>
            <a:spLocks noGrp="1"/>
          </p:cNvSpPr>
          <p:nvPr>
            <p:ph idx="1"/>
          </p:nvPr>
        </p:nvSpPr>
        <p:spPr/>
        <p:txBody>
          <a:bodyPr>
            <a:normAutofit fontScale="77500" lnSpcReduction="20000"/>
          </a:bodyPr>
          <a:lstStyle/>
          <a:p>
            <a:pPr>
              <a:defRPr/>
            </a:pPr>
            <a:r>
              <a:rPr lang="fi-FI" dirty="0"/>
              <a:t>Mielenterveystiimi on asiantuntijaryhmä, johon kuuluu terveydenhoitaja, lääkäri, kuraattori, psykiatrinen sairaanhoitaja ja psykologi. Tiimiin voidaan tarpeen mukaan kutsua myös muita osallistujia ja huoltajat ovat tervetulleita. Moniammatillisen tiimin kokoonpano mietitään aina nuoren tarpeiden mukaisesti.   Työryhmässä voidaan samassa tapaamisessa tavata monta eri toimijaa, jotka voivat yhdessä suunnitella opiskelijan elämän tilanteeseen  sopivaa apua. Kaikki tapaamiset ovat luottamuksellisia ja työryhmän työntekijät ovat sitoutuneet vaitiolovelvollisuuteen. Tiimin tavoitteena on auttaa opiskelijaa saamaan apua tutussa oppilaitoksessa ja yhdestä paikasta. </a:t>
            </a:r>
          </a:p>
          <a:p>
            <a:pPr>
              <a:defRPr/>
            </a:pPr>
            <a:r>
              <a:rPr lang="fi-FI" dirty="0"/>
              <a:t>Milloin tiimistä voisi olla apua? Tiimi voi olla hyödyksi niissä tilanteissa, joissa opiskelu ja arjen sujuminen on vaikeaa omaan jaksamiseen ja mielen hyvinvointiin liittyvissä kysymyksissä. Esimerkkejä tilanteista, ahdistuneisuus, masentuneisuus, sosiaalisten tilanteiden pelko ja tilanteet, joissa arki tuntuu liian haastavalta. </a:t>
            </a:r>
          </a:p>
          <a:p>
            <a:pPr>
              <a:defRPr/>
            </a:pPr>
            <a:r>
              <a:rPr lang="fi-FI" dirty="0"/>
              <a:t>Ryhmä kokoontuu kahden viikon välein kampushallilla. Ajan voi varata terveydenhoitajalta. Opiskelijan on helppo ottaa yhteyttä tiimiin kenen tahansa työntekijän välityksellä. Pulmiin kannattaa hakea ratkaisua jo ennen kuin niistä tulee ongelmia. </a:t>
            </a:r>
          </a:p>
          <a:p>
            <a:pPr>
              <a:defRPr/>
            </a:pPr>
            <a:endParaRPr lang="fi-FI" dirty="0"/>
          </a:p>
          <a:p>
            <a:endParaRPr lang="fi-FI" dirty="0"/>
          </a:p>
        </p:txBody>
      </p:sp>
      <p:pic>
        <p:nvPicPr>
          <p:cNvPr id="4" name="Sisällön paikkamerkki 10">
            <a:extLst>
              <a:ext uri="{FF2B5EF4-FFF2-40B4-BE49-F238E27FC236}">
                <a16:creationId xmlns:a16="http://schemas.microsoft.com/office/drawing/2014/main" id="{012C5FDD-6D14-42CD-9D41-02B1A23E2F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7174"/>
          <a:stretch/>
        </p:blipFill>
        <p:spPr>
          <a:xfrm>
            <a:off x="10287000" y="46037"/>
            <a:ext cx="1905000" cy="1733922"/>
          </a:xfrm>
          <a:prstGeom prst="rect">
            <a:avLst/>
          </a:prstGeom>
        </p:spPr>
      </p:pic>
    </p:spTree>
    <p:extLst>
      <p:ext uri="{BB962C8B-B14F-4D97-AF65-F5344CB8AC3E}">
        <p14:creationId xmlns:p14="http://schemas.microsoft.com/office/powerpoint/2010/main" val="22186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6499B3-65CB-48BE-B8C1-9715E35959B8}"/>
              </a:ext>
            </a:extLst>
          </p:cNvPr>
          <p:cNvSpPr>
            <a:spLocks noGrp="1"/>
          </p:cNvSpPr>
          <p:nvPr>
            <p:ph type="title"/>
          </p:nvPr>
        </p:nvSpPr>
        <p:spPr/>
        <p:txBody>
          <a:bodyPr/>
          <a:lstStyle/>
          <a:p>
            <a:r>
              <a:rPr lang="fi-FI" dirty="0"/>
              <a:t>ERITYINEN TUKI AMMATILLISESSA KOULUTUKSESSA</a:t>
            </a:r>
          </a:p>
        </p:txBody>
      </p:sp>
      <p:sp>
        <p:nvSpPr>
          <p:cNvPr id="4" name="Suorakulmio 3">
            <a:extLst>
              <a:ext uri="{FF2B5EF4-FFF2-40B4-BE49-F238E27FC236}">
                <a16:creationId xmlns:a16="http://schemas.microsoft.com/office/drawing/2014/main" id="{E2129BC9-EC9A-4759-8893-91ADB90FF5FD}"/>
              </a:ext>
            </a:extLst>
          </p:cNvPr>
          <p:cNvSpPr/>
          <p:nvPr/>
        </p:nvSpPr>
        <p:spPr>
          <a:xfrm>
            <a:off x="293913" y="1690688"/>
            <a:ext cx="11691257" cy="4801314"/>
          </a:xfrm>
          <a:prstGeom prst="rect">
            <a:avLst/>
          </a:prstGeom>
        </p:spPr>
        <p:txBody>
          <a:bodyPr wrap="square">
            <a:spAutoFit/>
          </a:bodyPr>
          <a:lstStyle/>
          <a:p>
            <a:r>
              <a:rPr lang="fi-FI" dirty="0"/>
              <a:t>Opiskelijalla on oikeus erityiseen tukeen, jos hän oppimisvaikeuksien, vamman, sairauden tai muun syyn vuoksi tarvitsee pitkäaikaista tai säännöllistä erityistä oppimisen ja opiskelun tukea tutkinnon tai koulutuksen perusteiden mukaisten ammattitaitovaatimusten tai osaamistavoitteiden saavuttamiseksi.  </a:t>
            </a:r>
          </a:p>
          <a:p>
            <a:r>
              <a:rPr lang="fi-FI" dirty="0"/>
              <a:t>Erityisellä tuella tarkoitetaan  </a:t>
            </a:r>
          </a:p>
          <a:p>
            <a:r>
              <a:rPr lang="fi-FI" dirty="0"/>
              <a:t>• opiskelijan tavoitteisiin ja valmiuksiin perustuvaa suunnitelmallista pedagogista tukea sekä  </a:t>
            </a:r>
          </a:p>
          <a:p>
            <a:r>
              <a:rPr lang="fi-FI" dirty="0"/>
              <a:t>• erityisiä opetus- ja opiskelujärjestelyitä. </a:t>
            </a:r>
          </a:p>
          <a:p>
            <a:r>
              <a:rPr lang="fi-FI" dirty="0"/>
              <a:t>Erityisen tuen antamisen tavoitteena on, että opiskelija saavuttaa tutkinnon tai koulutuksen perusteiden mukaisen ammattitaidon ja osaamisen. Erityistä tukea saavan opiskelijan osalta ammatillisen perustutkinnon perusteiden mukaista osaamisen arviointia voidaan mukauttaa laatimalla opiskelijalle yksilöllinen osaamisen arviointi. Osaamisen arviointia voidaan mukauttaa vain siinä määrin, kuin se on opiskelijan henkilökohtaiset tavoitteet ja valmiudet huomioon ottaen välttämätöntä. </a:t>
            </a:r>
          </a:p>
          <a:p>
            <a:r>
              <a:rPr lang="fi-FI" dirty="0"/>
              <a:t>Erityisen tuen antamisen tavoitteena on lisäksi edistää opiskelijan kokonaiskuntoutusta yhteistyössä kuntoutuspalveluiden tuottajien kanssa. Erityisopettaja (</a:t>
            </a:r>
            <a:r>
              <a:rPr lang="fi-FI" dirty="0" err="1"/>
              <a:t>erva</a:t>
            </a:r>
            <a:r>
              <a:rPr lang="fi-FI" dirty="0"/>
              <a:t>) voi selvittää opiskelijan tarvitsemat tukitoimet henkilökohtainen osaamisen kehittämisen suunnitelmaa varten (HOKS) </a:t>
            </a:r>
            <a:r>
              <a:rPr lang="fi-FI" dirty="0" err="1"/>
              <a:t>Erva</a:t>
            </a:r>
            <a:r>
              <a:rPr lang="fi-FI" dirty="0"/>
              <a:t> on mukana tarvittaessa </a:t>
            </a:r>
            <a:r>
              <a:rPr lang="fi-FI" dirty="0" err="1"/>
              <a:t>HOKSia</a:t>
            </a:r>
            <a:r>
              <a:rPr lang="fi-FI" dirty="0"/>
              <a:t> laadittaessa asiantuntijana ja neuvottelee niistä opettajien kanssa. Hän seuraa yhdessä ammatillisten opettajien tai vastuuohjaajan kanssa tukitoimien toteutumista, erityistä tukea tarvitsevien opiskelijoiden opintojen etenemistä. </a:t>
            </a:r>
          </a:p>
          <a:p>
            <a:r>
              <a:rPr lang="fi-FI" dirty="0"/>
              <a:t> </a:t>
            </a:r>
          </a:p>
        </p:txBody>
      </p:sp>
      <p:pic>
        <p:nvPicPr>
          <p:cNvPr id="5" name="Kuva 4">
            <a:extLst>
              <a:ext uri="{FF2B5EF4-FFF2-40B4-BE49-F238E27FC236}">
                <a16:creationId xmlns:a16="http://schemas.microsoft.com/office/drawing/2014/main" id="{7684C528-15E0-4F25-B215-BE210995299F}"/>
              </a:ext>
            </a:extLst>
          </p:cNvPr>
          <p:cNvPicPr>
            <a:picLocks noChangeAspect="1"/>
          </p:cNvPicPr>
          <p:nvPr/>
        </p:nvPicPr>
        <p:blipFill>
          <a:blip r:embed="rId2"/>
          <a:stretch>
            <a:fillRect/>
          </a:stretch>
        </p:blipFill>
        <p:spPr>
          <a:xfrm>
            <a:off x="10446707" y="0"/>
            <a:ext cx="1745293" cy="1529658"/>
          </a:xfrm>
          <a:prstGeom prst="rect">
            <a:avLst/>
          </a:prstGeom>
        </p:spPr>
      </p:pic>
    </p:spTree>
    <p:extLst>
      <p:ext uri="{BB962C8B-B14F-4D97-AF65-F5344CB8AC3E}">
        <p14:creationId xmlns:p14="http://schemas.microsoft.com/office/powerpoint/2010/main" val="328827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7D54185-DDE2-4E53-8390-157BF5E12F43}"/>
              </a:ext>
            </a:extLst>
          </p:cNvPr>
          <p:cNvPicPr>
            <a:picLocks noChangeAspect="1"/>
          </p:cNvPicPr>
          <p:nvPr/>
        </p:nvPicPr>
        <p:blipFill>
          <a:blip r:embed="rId2"/>
          <a:stretch>
            <a:fillRect/>
          </a:stretch>
        </p:blipFill>
        <p:spPr>
          <a:xfrm>
            <a:off x="130629" y="195942"/>
            <a:ext cx="11756571" cy="6662057"/>
          </a:xfrm>
          <a:prstGeom prst="rect">
            <a:avLst/>
          </a:prstGeom>
        </p:spPr>
      </p:pic>
    </p:spTree>
    <p:extLst>
      <p:ext uri="{BB962C8B-B14F-4D97-AF65-F5344CB8AC3E}">
        <p14:creationId xmlns:p14="http://schemas.microsoft.com/office/powerpoint/2010/main" val="6565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6E29F6-30F9-457A-9439-6C4D815002D5}"/>
              </a:ext>
            </a:extLst>
          </p:cNvPr>
          <p:cNvSpPr>
            <a:spLocks noGrp="1"/>
          </p:cNvSpPr>
          <p:nvPr>
            <p:ph type="title"/>
          </p:nvPr>
        </p:nvSpPr>
        <p:spPr/>
        <p:txBody>
          <a:bodyPr>
            <a:normAutofit fontScale="90000"/>
          </a:bodyPr>
          <a:lstStyle/>
          <a:p>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r>
              <a:rPr lang="fi-FI" dirty="0"/>
              <a:t>Lukuja</a:t>
            </a:r>
            <a:br>
              <a:rPr lang="fi-FI" dirty="0"/>
            </a:br>
            <a:br>
              <a:rPr lang="fi-FI" dirty="0"/>
            </a:br>
            <a:r>
              <a:rPr lang="fi-FI" dirty="0"/>
              <a:t>Ammattikampus  1475 opiskelijaa / 351 erityinen tuki/ kieli muu kuin suomi, ruotsi, saame 111</a:t>
            </a:r>
            <a:br>
              <a:rPr lang="fi-FI" dirty="0"/>
            </a:br>
            <a:br>
              <a:rPr lang="fi-FI" dirty="0"/>
            </a:br>
            <a:r>
              <a:rPr lang="fi-FI" dirty="0" err="1"/>
              <a:t>Hyvinvointikampus</a:t>
            </a:r>
            <a:r>
              <a:rPr lang="fi-FI" dirty="0"/>
              <a:t> 66 opiskelijaa/ 14 erityinen tuki/ kieli muu kuin suomi, ruotsi, saame 20</a:t>
            </a:r>
            <a:br>
              <a:rPr lang="fi-FI" dirty="0"/>
            </a:br>
            <a:br>
              <a:rPr lang="fi-FI" dirty="0"/>
            </a:br>
            <a:r>
              <a:rPr lang="fi-FI" dirty="0"/>
              <a:t>Kälviä 462 opiskelijaa/ 14 erityinen tuki/ kieli muu kuin suomi, ruotsi, saame 4</a:t>
            </a:r>
            <a:br>
              <a:rPr lang="fi-FI" dirty="0"/>
            </a:br>
            <a:endParaRPr lang="fi-FI" dirty="0"/>
          </a:p>
        </p:txBody>
      </p:sp>
    </p:spTree>
    <p:extLst>
      <p:ext uri="{BB962C8B-B14F-4D97-AF65-F5344CB8AC3E}">
        <p14:creationId xmlns:p14="http://schemas.microsoft.com/office/powerpoint/2010/main" val="404337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702AFA-797B-4FE7-9103-B8F30D62B6FA}"/>
              </a:ext>
            </a:extLst>
          </p:cNvPr>
          <p:cNvPicPr>
            <a:picLocks noChangeAspect="1"/>
          </p:cNvPicPr>
          <p:nvPr/>
        </p:nvPicPr>
        <p:blipFill>
          <a:blip r:embed="rId2"/>
          <a:stretch>
            <a:fillRect/>
          </a:stretch>
        </p:blipFill>
        <p:spPr>
          <a:xfrm>
            <a:off x="0" y="0"/>
            <a:ext cx="12393386" cy="6858000"/>
          </a:xfrm>
          <a:prstGeom prst="rect">
            <a:avLst/>
          </a:prstGeom>
        </p:spPr>
      </p:pic>
    </p:spTree>
    <p:extLst>
      <p:ext uri="{BB962C8B-B14F-4D97-AF65-F5344CB8AC3E}">
        <p14:creationId xmlns:p14="http://schemas.microsoft.com/office/powerpoint/2010/main" val="218125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Sisällön paikkamerkki 10">
            <a:extLst>
              <a:ext uri="{FF2B5EF4-FFF2-40B4-BE49-F238E27FC236}">
                <a16:creationId xmlns:a16="http://schemas.microsoft.com/office/drawing/2014/main" id="{31EED3B6-E394-48D9-A6C8-E91F732B02F6}"/>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b="23185"/>
          <a:stretch/>
        </p:blipFill>
        <p:spPr>
          <a:xfrm>
            <a:off x="4062254" y="0"/>
            <a:ext cx="8124504" cy="6858000"/>
          </a:xfrm>
          <a:prstGeom prst="rect">
            <a:avLst/>
          </a:prstGeom>
        </p:spPr>
      </p:pic>
      <p:sp>
        <p:nvSpPr>
          <p:cNvPr id="18" name="Rectangle 17">
            <a:extLst>
              <a:ext uri="{FF2B5EF4-FFF2-40B4-BE49-F238E27FC236}">
                <a16:creationId xmlns:a16="http://schemas.microsoft.com/office/drawing/2014/main" id="{FC0DEEBF-DB94-4E7E-A9D3-84FA863C3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CDE1487-D6B9-41CB-84B3-4A55A5B14794}"/>
              </a:ext>
            </a:extLst>
          </p:cNvPr>
          <p:cNvSpPr>
            <a:spLocks noGrp="1"/>
          </p:cNvSpPr>
          <p:nvPr>
            <p:ph type="ctrTitle"/>
          </p:nvPr>
        </p:nvSpPr>
        <p:spPr>
          <a:xfrm>
            <a:off x="4705181" y="3812954"/>
            <a:ext cx="7481577" cy="1412929"/>
          </a:xfrm>
        </p:spPr>
        <p:txBody>
          <a:bodyPr>
            <a:normAutofit fontScale="90000"/>
          </a:bodyPr>
          <a:lstStyle/>
          <a:p>
            <a:r>
              <a:rPr lang="fi-FI" sz="2000" dirty="0">
                <a:solidFill>
                  <a:schemeClr val="tx1">
                    <a:lumMod val="95000"/>
                  </a:schemeClr>
                </a:solidFill>
              </a:rPr>
              <a:t>Jokaisessa meissä on olemassa ihanuuden siemen. Jos et näe sitä katso tarkemmin - Esa Saarinen</a:t>
            </a:r>
            <a:br>
              <a:rPr lang="fi-FI" sz="2000" b="1" dirty="0">
                <a:solidFill>
                  <a:schemeClr val="tx1">
                    <a:lumMod val="95000"/>
                  </a:schemeClr>
                </a:solidFill>
              </a:rPr>
            </a:br>
            <a:r>
              <a:rPr lang="fi-FI" sz="2000" dirty="0">
                <a:solidFill>
                  <a:schemeClr val="tx1">
                    <a:lumMod val="95000"/>
                  </a:schemeClr>
                </a:solidFill>
              </a:rPr>
              <a:t>Jokainen meistä on luuseri, toiset vaan peittää sen paremmin. - Ellinoora </a:t>
            </a:r>
            <a:br>
              <a:rPr lang="fi-FI" sz="2000" b="1" dirty="0">
                <a:solidFill>
                  <a:schemeClr val="tx1">
                    <a:lumMod val="95000"/>
                  </a:schemeClr>
                </a:solidFill>
              </a:rPr>
            </a:br>
            <a:r>
              <a:rPr lang="fi-FI" sz="2000" dirty="0">
                <a:solidFill>
                  <a:schemeClr val="tx1">
                    <a:lumMod val="95000"/>
                  </a:schemeClr>
                </a:solidFill>
              </a:rPr>
              <a:t>Me ollaan sankareita kaikki kun oikein silmin katsotaan. - J. Karjalainen</a:t>
            </a:r>
            <a:br>
              <a:rPr lang="fi-FI" sz="4800" b="1" dirty="0"/>
            </a:br>
            <a:endParaRPr lang="fi-FI" sz="4800" dirty="0"/>
          </a:p>
        </p:txBody>
      </p:sp>
      <p:sp>
        <p:nvSpPr>
          <p:cNvPr id="3" name="Alaotsikko 2">
            <a:extLst>
              <a:ext uri="{FF2B5EF4-FFF2-40B4-BE49-F238E27FC236}">
                <a16:creationId xmlns:a16="http://schemas.microsoft.com/office/drawing/2014/main" id="{30475699-C14F-423C-AD28-27F76383032B}"/>
              </a:ext>
            </a:extLst>
          </p:cNvPr>
          <p:cNvSpPr>
            <a:spLocks noGrp="1"/>
          </p:cNvSpPr>
          <p:nvPr>
            <p:ph type="subTitle" idx="1"/>
          </p:nvPr>
        </p:nvSpPr>
        <p:spPr>
          <a:xfrm>
            <a:off x="5021821" y="5446616"/>
            <a:ext cx="6465286" cy="602551"/>
          </a:xfrm>
        </p:spPr>
        <p:txBody>
          <a:bodyPr>
            <a:normAutofit/>
          </a:bodyPr>
          <a:lstStyle/>
          <a:p>
            <a:pPr algn="l"/>
            <a:endParaRPr lang="fi-FI" sz="2000" dirty="0">
              <a:solidFill>
                <a:srgbClr val="D5759A"/>
              </a:solidFill>
            </a:endParaRPr>
          </a:p>
        </p:txBody>
      </p:sp>
      <p:cxnSp>
        <p:nvCxnSpPr>
          <p:cNvPr id="20" name="Straight Connector 19">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496" y="5336249"/>
            <a:ext cx="54864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pic>
        <p:nvPicPr>
          <p:cNvPr id="11" name="Sisällön paikkamerkki 10">
            <a:extLst>
              <a:ext uri="{FF2B5EF4-FFF2-40B4-BE49-F238E27FC236}">
                <a16:creationId xmlns:a16="http://schemas.microsoft.com/office/drawing/2014/main" id="{4FDC8ACC-EA44-48EA-898D-8E37DE9E0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52" r="20364" b="-2"/>
          <a:stretch/>
        </p:blipFill>
        <p:spPr>
          <a:xfrm>
            <a:off x="20" y="21"/>
            <a:ext cx="4067476" cy="6857323"/>
          </a:xfrm>
          <a:prstGeom prst="rect">
            <a:avLst/>
          </a:prstGeom>
        </p:spPr>
      </p:pic>
      <p:cxnSp>
        <p:nvCxnSpPr>
          <p:cNvPr id="22" name="Straight Connector 21">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27873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Sisällön paikkamerkki 10">
            <a:extLst>
              <a:ext uri="{FF2B5EF4-FFF2-40B4-BE49-F238E27FC236}">
                <a16:creationId xmlns:a16="http://schemas.microsoft.com/office/drawing/2014/main" id="{31EED3B6-E394-48D9-A6C8-E91F732B02F6}"/>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b="23185"/>
          <a:stretch/>
        </p:blipFill>
        <p:spPr>
          <a:xfrm>
            <a:off x="3792444" y="-247846"/>
            <a:ext cx="8124504" cy="6858000"/>
          </a:xfrm>
          <a:prstGeom prst="rect">
            <a:avLst/>
          </a:prstGeom>
        </p:spPr>
      </p:pic>
      <p:sp>
        <p:nvSpPr>
          <p:cNvPr id="18" name="Rectangle 17">
            <a:extLst>
              <a:ext uri="{FF2B5EF4-FFF2-40B4-BE49-F238E27FC236}">
                <a16:creationId xmlns:a16="http://schemas.microsoft.com/office/drawing/2014/main" id="{FC0DEEBF-DB94-4E7E-A9D3-84FA863C3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CDE1487-D6B9-41CB-84B3-4A55A5B14794}"/>
              </a:ext>
            </a:extLst>
          </p:cNvPr>
          <p:cNvSpPr>
            <a:spLocks noGrp="1"/>
          </p:cNvSpPr>
          <p:nvPr>
            <p:ph type="ctrTitle"/>
          </p:nvPr>
        </p:nvSpPr>
        <p:spPr>
          <a:xfrm>
            <a:off x="5111496" y="288099"/>
            <a:ext cx="6375612" cy="425885"/>
          </a:xfrm>
        </p:spPr>
        <p:txBody>
          <a:bodyPr>
            <a:normAutofit fontScale="90000"/>
          </a:bodyPr>
          <a:lstStyle/>
          <a:p>
            <a:pPr algn="l"/>
            <a:endParaRPr lang="fi-FI" sz="4800" dirty="0"/>
          </a:p>
        </p:txBody>
      </p:sp>
      <p:sp>
        <p:nvSpPr>
          <p:cNvPr id="3" name="Alaotsikko 2">
            <a:extLst>
              <a:ext uri="{FF2B5EF4-FFF2-40B4-BE49-F238E27FC236}">
                <a16:creationId xmlns:a16="http://schemas.microsoft.com/office/drawing/2014/main" id="{30475699-C14F-423C-AD28-27F76383032B}"/>
              </a:ext>
            </a:extLst>
          </p:cNvPr>
          <p:cNvSpPr>
            <a:spLocks noGrp="1"/>
          </p:cNvSpPr>
          <p:nvPr>
            <p:ph type="subTitle" idx="1"/>
          </p:nvPr>
        </p:nvSpPr>
        <p:spPr>
          <a:xfrm>
            <a:off x="4705181" y="3429000"/>
            <a:ext cx="7284656" cy="3429000"/>
          </a:xfrm>
        </p:spPr>
        <p:txBody>
          <a:bodyPr>
            <a:normAutofit fontScale="25000" lnSpcReduction="20000"/>
          </a:bodyPr>
          <a:lstStyle/>
          <a:p>
            <a:pPr algn="l"/>
            <a:r>
              <a:rPr lang="fi-FI" sz="7200" dirty="0"/>
              <a:t>Kokonaisvaltainen tuki  (Jenni Kallio </a:t>
            </a:r>
            <a:r>
              <a:rPr lang="fi-FI" sz="7200" dirty="0" err="1"/>
              <a:t>erkkaa</a:t>
            </a:r>
            <a:r>
              <a:rPr lang="fi-FI" sz="7200" dirty="0"/>
              <a:t> varkossa21.112018)</a:t>
            </a:r>
          </a:p>
          <a:p>
            <a:pPr algn="l"/>
            <a:r>
              <a:rPr lang="fi-FI" sz="5600" dirty="0"/>
              <a:t>Syrjäytymisen ehkäisy</a:t>
            </a:r>
          </a:p>
          <a:p>
            <a:pPr marL="685800" indent="-685800" algn="l">
              <a:buFont typeface="Wingdings" panose="05000000000000000000" pitchFamily="2" charset="2"/>
              <a:buChar char="§"/>
            </a:pPr>
            <a:r>
              <a:rPr lang="fi-FI" sz="5600" dirty="0"/>
              <a:t>Perheiden tukeminen</a:t>
            </a:r>
          </a:p>
          <a:p>
            <a:pPr marL="685800" indent="-685800" algn="l">
              <a:buFont typeface="Wingdings" panose="05000000000000000000" pitchFamily="2" charset="2"/>
              <a:buChar char="§"/>
            </a:pPr>
            <a:r>
              <a:rPr lang="fi-FI" sz="5600" dirty="0"/>
              <a:t>Itseluottamuksen tukeminen</a:t>
            </a:r>
          </a:p>
          <a:p>
            <a:pPr marL="685800" indent="-685800" algn="l">
              <a:buFont typeface="Wingdings" panose="05000000000000000000" pitchFamily="2" charset="2"/>
              <a:buChar char="§"/>
            </a:pPr>
            <a:r>
              <a:rPr lang="fi-FI" sz="5600" dirty="0"/>
              <a:t>Puuttuminen poissaoloihin, ulkopuolisuuteen, syrjään jäämiseen</a:t>
            </a:r>
          </a:p>
          <a:p>
            <a:pPr marL="685800" indent="-685800" algn="l">
              <a:buFont typeface="Wingdings" panose="05000000000000000000" pitchFamily="2" charset="2"/>
              <a:buChar char="§"/>
            </a:pPr>
            <a:r>
              <a:rPr lang="fi-FI" sz="5600" dirty="0"/>
              <a:t>Tiloja yhteisöllisyydelle</a:t>
            </a:r>
          </a:p>
          <a:p>
            <a:pPr marL="685800" indent="-685800" algn="l">
              <a:buFont typeface="Wingdings" panose="05000000000000000000" pitchFamily="2" charset="2"/>
              <a:buChar char="§"/>
            </a:pPr>
            <a:r>
              <a:rPr lang="fi-FI" sz="5600" dirty="0"/>
              <a:t>Merkityksellinen tekeminen</a:t>
            </a:r>
          </a:p>
          <a:p>
            <a:pPr marL="685800" indent="-685800" algn="l">
              <a:buFont typeface="Wingdings" panose="05000000000000000000" pitchFamily="2" charset="2"/>
              <a:buChar char="§"/>
            </a:pPr>
            <a:r>
              <a:rPr lang="fi-FI" sz="5600" dirty="0"/>
              <a:t>Yhteisö, johon kuulua</a:t>
            </a:r>
          </a:p>
          <a:p>
            <a:pPr marL="685800" indent="-685800" algn="l">
              <a:buFont typeface="Wingdings" panose="05000000000000000000" pitchFamily="2" charset="2"/>
              <a:buChar char="§"/>
            </a:pPr>
            <a:r>
              <a:rPr lang="fi-FI" sz="5600" dirty="0"/>
              <a:t>Välittävä aikuinen</a:t>
            </a:r>
          </a:p>
          <a:p>
            <a:pPr algn="l"/>
            <a:r>
              <a:rPr lang="fi-FI" sz="5600" dirty="0"/>
              <a:t> </a:t>
            </a:r>
            <a:endParaRPr lang="fi-FI" sz="2000" dirty="0">
              <a:solidFill>
                <a:srgbClr val="D5759A"/>
              </a:solidFill>
            </a:endParaRPr>
          </a:p>
        </p:txBody>
      </p:sp>
      <p:cxnSp>
        <p:nvCxnSpPr>
          <p:cNvPr id="20" name="Straight Connector 19">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496" y="5336249"/>
            <a:ext cx="5486400" cy="0"/>
          </a:xfrm>
          <a:prstGeom prst="line">
            <a:avLst/>
          </a:prstGeom>
          <a:ln w="22225">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pic>
        <p:nvPicPr>
          <p:cNvPr id="11" name="Sisällön paikkamerkki 10">
            <a:extLst>
              <a:ext uri="{FF2B5EF4-FFF2-40B4-BE49-F238E27FC236}">
                <a16:creationId xmlns:a16="http://schemas.microsoft.com/office/drawing/2014/main" id="{4FDC8ACC-EA44-48EA-898D-8E37DE9E0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52" r="20364" b="-2"/>
          <a:stretch/>
        </p:blipFill>
        <p:spPr>
          <a:xfrm>
            <a:off x="20" y="-100187"/>
            <a:ext cx="4067476" cy="6857323"/>
          </a:xfrm>
          <a:prstGeom prst="rect">
            <a:avLst/>
          </a:prstGeom>
        </p:spPr>
      </p:pic>
      <p:cxnSp>
        <p:nvCxnSpPr>
          <p:cNvPr id="22" name="Straight Connector 21">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741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4F437E-5D9B-49E9-8B6C-277CCFF0C2A0}"/>
              </a:ext>
            </a:extLst>
          </p:cNvPr>
          <p:cNvSpPr>
            <a:spLocks noGrp="1"/>
          </p:cNvSpPr>
          <p:nvPr>
            <p:ph type="title"/>
          </p:nvPr>
        </p:nvSpPr>
        <p:spPr>
          <a:xfrm>
            <a:off x="838200" y="365125"/>
            <a:ext cx="10515600" cy="398963"/>
          </a:xfrm>
        </p:spPr>
        <p:txBody>
          <a:bodyPr>
            <a:normAutofit fontScale="90000"/>
          </a:bodyPr>
          <a:lstStyle/>
          <a:p>
            <a:r>
              <a:rPr lang="fi-FI" b="1" dirty="0">
                <a:latin typeface="Calibri" panose="020F0502020204030204" pitchFamily="34" charset="0"/>
                <a:ea typeface="Times New Roman" panose="02020603050405020304" pitchFamily="18" charset="0"/>
              </a:rPr>
              <a:t>NUOTTI-valmennus</a:t>
            </a:r>
            <a:br>
              <a:rPr lang="fi-FI" b="1" dirty="0">
                <a:latin typeface="Calibri" panose="020F0502020204030204" pitchFamily="34" charset="0"/>
                <a:ea typeface="Calibri" panose="020F0502020204030204" pitchFamily="34" charset="0"/>
              </a:rPr>
            </a:br>
            <a:endParaRPr lang="fi-FI" dirty="0"/>
          </a:p>
        </p:txBody>
      </p:sp>
      <p:sp>
        <p:nvSpPr>
          <p:cNvPr id="3" name="Suorakulmio 2">
            <a:extLst>
              <a:ext uri="{FF2B5EF4-FFF2-40B4-BE49-F238E27FC236}">
                <a16:creationId xmlns:a16="http://schemas.microsoft.com/office/drawing/2014/main" id="{3AB3CF69-DFCC-469A-9063-BCA1F56A90A9}"/>
              </a:ext>
            </a:extLst>
          </p:cNvPr>
          <p:cNvSpPr/>
          <p:nvPr/>
        </p:nvSpPr>
        <p:spPr>
          <a:xfrm>
            <a:off x="150312" y="563671"/>
            <a:ext cx="12041687" cy="6762877"/>
          </a:xfrm>
          <a:prstGeom prst="rect">
            <a:avLst/>
          </a:prstGeom>
        </p:spPr>
        <p:txBody>
          <a:bodyPr wrap="square">
            <a:spAutoFit/>
          </a:bodyPr>
          <a:lstStyle/>
          <a:p>
            <a:r>
              <a:rPr lang="fi-FI" sz="1200" dirty="0">
                <a:latin typeface="Calibri" panose="020F0502020204030204" pitchFamily="34" charset="0"/>
                <a:ea typeface="Calibri" panose="020F0502020204030204" pitchFamily="34" charset="0"/>
              </a:rPr>
              <a:t> </a:t>
            </a:r>
            <a:r>
              <a:rPr lang="fi-FI" sz="1200" b="1" dirty="0">
                <a:latin typeface="Calibri" panose="020F0502020204030204" pitchFamily="34" charset="0"/>
                <a:ea typeface="Calibri" panose="020F0502020204030204" pitchFamily="34" charset="0"/>
              </a:rPr>
              <a:t>Yleistä:</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NUOTTI-valmennus on 16-29 vuotiaille nuorille tarkoitettua matalan kynnyksen nuoren ammatillista kuntoutusta (KKRL 7a§). </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NUOTTI-valmennusta </a:t>
            </a:r>
            <a:r>
              <a:rPr lang="fi-FI" sz="1200" b="1" dirty="0">
                <a:latin typeface="Calibri" panose="020F0502020204030204" pitchFamily="34" charset="0"/>
                <a:ea typeface="Times New Roman" panose="02020603050405020304" pitchFamily="18" charset="0"/>
              </a:rPr>
              <a:t>voi hakea ilman lääkärinlausuntoa ja hakemusta</a:t>
            </a:r>
            <a:r>
              <a:rPr lang="fi-FI" sz="1200" dirty="0">
                <a:latin typeface="Calibri" panose="020F0502020204030204" pitchFamily="34" charset="0"/>
                <a:ea typeface="Times New Roman" panose="02020603050405020304" pitchFamily="18" charset="0"/>
              </a:rPr>
              <a:t>.</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NUOTTI-valmennus on tarkoitettu nuorille, joiden toimintakyky on olennaisesti heikentynyt. Heikentyminen jollain toimintakyvyn osa-alueella estää tai rajoittaa nuoren tulevaisuuden suunnittelua, opiskelemaan, työelämään pääsyä tai estää nuorta jatkamasta opintojaan.  </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NUOTTI-valmennuksen tavoitteena on saada nuori kiinnostumaan elämäntilanteestaan, taidoistaan, vahvuuksistaan ja tulevaisuuden suunnittelusta sekä opiskeluun tai työelämään suuntautumisesta.</a:t>
            </a:r>
            <a:endParaRPr lang="fi-FI" sz="1200" dirty="0">
              <a:latin typeface="Calibri" panose="020F0502020204030204" pitchFamily="34" charset="0"/>
              <a:ea typeface="Calibri" panose="020F0502020204030204" pitchFamily="34" charset="0"/>
            </a:endParaRPr>
          </a:p>
          <a:p>
            <a:r>
              <a:rPr lang="fi-FI" sz="1200" b="1" dirty="0">
                <a:latin typeface="Calibri" panose="020F0502020204030204" pitchFamily="34" charset="0"/>
                <a:ea typeface="Calibri" panose="020F0502020204030204" pitchFamily="34" charset="0"/>
              </a:rPr>
              <a:t>Toteutus:</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Nuori saa tuekseen henkilökohtaisen valmentajan.</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NUOTTI-valmennus suunnitellaan ja toteutetaan aina yksilöllisesti. Se sisältää enintään 20 x 60 minuutin tapaamista enintään 5 kk aikana.  Tapaamiset toteutetaan pääasiassa nuoren arkiympäristössä. </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Tapaamisiin voi nuoren ja valmentajan lisäksi osallistua myös nuoren verkostoa, kuten läheisiä tai muita nuoren kanssa työskenteleviä tahoja. Valmentaja pitää yhteyttä nuoreen ja tarpeen mukaan hänen verkostoonsa myös tapaamisten välillä.</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NUOTTI-valmennus on nuorelle maksuton. </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Nuori voi saada kuntoutusrahaa NUOTTI-valmennuksen ajan.</a:t>
            </a:r>
            <a:endParaRPr lang="fi-FI" sz="1200" dirty="0">
              <a:latin typeface="Calibri" panose="020F0502020204030204" pitchFamily="34" charset="0"/>
              <a:ea typeface="Calibri" panose="020F0502020204030204" pitchFamily="34" charset="0"/>
            </a:endParaRPr>
          </a:p>
          <a:p>
            <a:r>
              <a:rPr lang="fi-FI" sz="1200" b="1" dirty="0">
                <a:latin typeface="Calibri" panose="020F0502020204030204" pitchFamily="34" charset="0"/>
                <a:ea typeface="Calibri" panose="020F0502020204030204" pitchFamily="34" charset="0"/>
              </a:rPr>
              <a:t>Hakeminen:</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Nuori tai hänen kanssaan työskentelevä taho voi ottaa yhteyttä Kelaan, jossa asia ohjataan kuntoutuksen asiantuntijalle:</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Lähettämällä sähköpostia vakuutuspiirikohtaiseen </a:t>
            </a:r>
            <a:r>
              <a:rPr lang="fi-FI" sz="1200" dirty="0" err="1">
                <a:latin typeface="Calibri" panose="020F0502020204030204" pitchFamily="34" charset="0"/>
                <a:ea typeface="Times New Roman" panose="02020603050405020304" pitchFamily="18" charset="0"/>
              </a:rPr>
              <a:t>skype</a:t>
            </a:r>
            <a:r>
              <a:rPr lang="fi-FI" sz="1200" dirty="0">
                <a:latin typeface="Calibri" panose="020F0502020204030204" pitchFamily="34" charset="0"/>
                <a:ea typeface="Times New Roman" panose="02020603050405020304" pitchFamily="18" charset="0"/>
              </a:rPr>
              <a:t>-rinkiin (ma-pe klo 10-15 välisenä aikana) </a:t>
            </a:r>
            <a:r>
              <a:rPr lang="fi-FI" sz="1200" u="sng" dirty="0">
                <a:solidFill>
                  <a:srgbClr val="0563C1"/>
                </a:solidFill>
                <a:latin typeface="Calibri" panose="020F0502020204030204" pitchFamily="34" charset="0"/>
                <a:ea typeface="Times New Roman" panose="02020603050405020304" pitchFamily="18" charset="0"/>
                <a:hlinkClick r:id="rId2"/>
              </a:rPr>
              <a:t>nuoret.pohjoinen@kela.fi</a:t>
            </a:r>
            <a:r>
              <a:rPr lang="fi-FI" sz="1200" dirty="0">
                <a:latin typeface="Calibri" panose="020F0502020204030204" pitchFamily="34" charset="0"/>
                <a:ea typeface="Times New Roman" panose="02020603050405020304" pitchFamily="18" charset="0"/>
              </a:rPr>
              <a:t> tai soittamalla Kelan valtakunnalliseen viranomaislinjaan 020 692 235.  </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Nuori itse ottaa yhteyttä valtakunnalliseen kuntoutuksen palvelunumeroon 020 692 205.</a:t>
            </a:r>
            <a:endParaRPr lang="fi-FI" sz="1200" dirty="0">
              <a:latin typeface="Calibri" panose="020F0502020204030204" pitchFamily="34" charset="0"/>
              <a:ea typeface="Calibri" panose="020F050202020403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fi-FI" sz="1200" dirty="0">
                <a:latin typeface="Calibri" panose="020F0502020204030204" pitchFamily="34" charset="0"/>
                <a:ea typeface="Times New Roman" panose="02020603050405020304" pitchFamily="18" charset="0"/>
              </a:rPr>
              <a:t>Kuntoutuksen asiantuntija haastattelee nuoren ja ottaa samalla vastaan suullisen hakemuksen. Asiantuntija esittelee palvelua tuottavan organisaation alueelta.</a:t>
            </a:r>
            <a:endParaRPr lang="fi-FI" sz="1200" dirty="0">
              <a:latin typeface="Calibri" panose="020F0502020204030204" pitchFamily="34" charset="0"/>
              <a:ea typeface="Calibri" panose="020F0502020204030204" pitchFamily="34" charset="0"/>
            </a:endParaRPr>
          </a:p>
          <a:p>
            <a:r>
              <a:rPr lang="fi-FI" sz="1200" dirty="0">
                <a:latin typeface="Calibri" panose="020F0502020204030204" pitchFamily="34" charset="0"/>
                <a:ea typeface="Calibri" panose="020F0502020204030204" pitchFamily="34" charset="0"/>
              </a:rPr>
              <a:t>  </a:t>
            </a:r>
          </a:p>
          <a:p>
            <a:r>
              <a:rPr lang="fi-FI" sz="1200" dirty="0">
                <a:latin typeface="Calibri" panose="020F0502020204030204" pitchFamily="34" charset="0"/>
                <a:ea typeface="Calibri" panose="020F0502020204030204" pitchFamily="34" charset="0"/>
              </a:rPr>
              <a:t>Katso lisätiedot </a:t>
            </a:r>
            <a:r>
              <a:rPr lang="fi-FI" sz="1200" u="sng" dirty="0">
                <a:solidFill>
                  <a:srgbClr val="95BC37"/>
                </a:solidFill>
                <a:latin typeface="Calibri" panose="020F0502020204030204" pitchFamily="34" charset="0"/>
                <a:ea typeface="Calibri" panose="020F0502020204030204" pitchFamily="34" charset="0"/>
                <a:hlinkClick r:id="rId3" tooltip="NUOTTI-valmennus"/>
              </a:rPr>
              <a:t>Kelan sivuilta</a:t>
            </a:r>
            <a:r>
              <a:rPr lang="fi-FI" sz="1200" dirty="0">
                <a:latin typeface="Calibri" panose="020F0502020204030204" pitchFamily="34" charset="0"/>
                <a:ea typeface="Calibri" panose="020F0502020204030204" pitchFamily="34" charset="0"/>
              </a:rPr>
              <a:t>.</a:t>
            </a:r>
          </a:p>
          <a:p>
            <a:pPr fontAlgn="t"/>
            <a:r>
              <a:rPr lang="fi-FI" sz="1200" b="1" dirty="0">
                <a:latin typeface="Calibri" panose="020F0502020204030204" pitchFamily="34" charset="0"/>
                <a:ea typeface="Calibri" panose="020F0502020204030204" pitchFamily="34" charset="0"/>
              </a:rPr>
              <a:t>Arja Savela</a:t>
            </a:r>
            <a:br>
              <a:rPr lang="fi-FI" sz="1200" dirty="0">
                <a:latin typeface="Calibri" panose="020F0502020204030204" pitchFamily="34" charset="0"/>
                <a:ea typeface="Calibri" panose="020F0502020204030204" pitchFamily="34" charset="0"/>
              </a:rPr>
            </a:br>
            <a:r>
              <a:rPr lang="fi-FI" sz="1200" dirty="0">
                <a:latin typeface="Calibri" panose="020F0502020204030204" pitchFamily="34" charset="0"/>
                <a:ea typeface="Calibri" panose="020F0502020204030204" pitchFamily="34" charset="0"/>
              </a:rPr>
              <a:t>Yksilö- ja vastuuvalmentaja</a:t>
            </a:r>
            <a:br>
              <a:rPr lang="fi-FI" sz="1200" dirty="0">
                <a:latin typeface="Calibri" panose="020F0502020204030204" pitchFamily="34" charset="0"/>
                <a:ea typeface="Calibri" panose="020F0502020204030204" pitchFamily="34" charset="0"/>
              </a:rPr>
            </a:br>
            <a:r>
              <a:rPr lang="fi-FI" sz="1200" dirty="0">
                <a:latin typeface="Calibri" panose="020F0502020204030204" pitchFamily="34" charset="0"/>
                <a:ea typeface="Calibri" panose="020F0502020204030204" pitchFamily="34" charset="0"/>
              </a:rPr>
              <a:t>Kelan palvelut</a:t>
            </a:r>
            <a:br>
              <a:rPr lang="fi-FI" sz="1200" dirty="0">
                <a:latin typeface="Calibri" panose="020F0502020204030204" pitchFamily="34" charset="0"/>
                <a:ea typeface="Calibri" panose="020F0502020204030204" pitchFamily="34" charset="0"/>
              </a:rPr>
            </a:br>
            <a:r>
              <a:rPr lang="fi-FI" sz="1200" u="sng" dirty="0">
                <a:solidFill>
                  <a:srgbClr val="95BC37"/>
                </a:solidFill>
                <a:latin typeface="Calibri" panose="020F0502020204030204" pitchFamily="34" charset="0"/>
                <a:ea typeface="Calibri" panose="020F0502020204030204" pitchFamily="34" charset="0"/>
                <a:hlinkClick r:id="rId4"/>
              </a:rPr>
              <a:t>arja.savela@kokkot</a:t>
            </a:r>
            <a:r>
              <a:rPr lang="fi-FI" sz="1400" u="sng" dirty="0">
                <a:solidFill>
                  <a:srgbClr val="95BC37"/>
                </a:solidFill>
                <a:latin typeface="Calibri" panose="020F0502020204030204" pitchFamily="34" charset="0"/>
                <a:ea typeface="Calibri" panose="020F0502020204030204" pitchFamily="34" charset="0"/>
                <a:hlinkClick r:id="rId4"/>
              </a:rPr>
              <a:t>yo.fi</a:t>
            </a:r>
            <a:br>
              <a:rPr lang="fi-FI" sz="1400" dirty="0">
                <a:latin typeface="Calibri" panose="020F0502020204030204" pitchFamily="34" charset="0"/>
                <a:ea typeface="Calibri" panose="020F0502020204030204" pitchFamily="34" charset="0"/>
              </a:rPr>
            </a:br>
            <a:r>
              <a:rPr lang="fi-FI" sz="1400" dirty="0">
                <a:latin typeface="Calibri" panose="020F0502020204030204" pitchFamily="34" charset="0"/>
                <a:ea typeface="Calibri" panose="020F0502020204030204" pitchFamily="34" charset="0"/>
              </a:rPr>
              <a:t>Puh. 050 434 9772</a:t>
            </a:r>
          </a:p>
          <a:p>
            <a:pPr fontAlgn="t">
              <a:spcAft>
                <a:spcPts val="0"/>
              </a:spcAft>
            </a:pPr>
            <a:r>
              <a:rPr lang="fi-FI" sz="1600" dirty="0">
                <a:latin typeface="Calibri" panose="020F0502020204030204" pitchFamily="34" charset="0"/>
                <a:ea typeface="Times New Roman" panose="02020603050405020304" pitchFamily="18" charset="0"/>
              </a:rPr>
              <a:t> </a:t>
            </a:r>
            <a:endParaRPr lang="fi-FI"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160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ED83296-B76F-439B-8B97-FDE1C1BB08B6}"/>
              </a:ext>
            </a:extLst>
          </p:cNvPr>
          <p:cNvSpPr/>
          <p:nvPr/>
        </p:nvSpPr>
        <p:spPr>
          <a:xfrm>
            <a:off x="237995" y="0"/>
            <a:ext cx="8414365" cy="7294305"/>
          </a:xfrm>
          <a:prstGeom prst="rect">
            <a:avLst/>
          </a:prstGeom>
        </p:spPr>
        <p:txBody>
          <a:bodyPr wrap="square">
            <a:spAutoFit/>
          </a:bodyPr>
          <a:lstStyle/>
          <a:p>
            <a:pPr>
              <a:defRPr/>
            </a:pPr>
            <a:endParaRPr lang="fi-FI" dirty="0">
              <a:hlinkClick r:id="rId2"/>
            </a:endParaRPr>
          </a:p>
          <a:p>
            <a:pPr>
              <a:defRPr/>
            </a:pPr>
            <a:r>
              <a:rPr lang="fi-FI" sz="3600" dirty="0"/>
              <a:t>Opi-kurssi</a:t>
            </a:r>
          </a:p>
          <a:p>
            <a:pPr>
              <a:defRPr/>
            </a:pPr>
            <a:r>
              <a:rPr lang="fi-FI" sz="1400" dirty="0">
                <a:hlinkClick r:id="rId2"/>
              </a:rPr>
              <a:t>http://www.kela.fi/-/opi-kurssi-on-kelan-uusi-kuntoutuspalvelu-ammatillista-perustutkintoa-opiskelevil-1?inheritRedirect=true</a:t>
            </a:r>
            <a:endParaRPr lang="fi-FI" sz="1400" dirty="0"/>
          </a:p>
          <a:p>
            <a:r>
              <a:rPr lang="fi-FI" sz="1400" dirty="0"/>
              <a:t>OPI-kurssi on Kelan tarjoamaa palvelua nuorille opiskelijoille. Kurssin tarkoitus on tukea nuorta opintojen aikana. Yksilö- ja ryhmäkäynnit ovat osa opiskelijan opintoja.</a:t>
            </a:r>
          </a:p>
          <a:p>
            <a:r>
              <a:rPr lang="fi-FI" sz="1400" dirty="0"/>
              <a:t>Kurssi on suunnattu </a:t>
            </a:r>
            <a:r>
              <a:rPr lang="fi-FI" sz="1400" b="1" dirty="0"/>
              <a:t>ammatillista perustutkintoa suorittaville 16 – 25-vuotiaille</a:t>
            </a:r>
            <a:r>
              <a:rPr lang="fi-FI" sz="1400" dirty="0"/>
              <a:t>, joiden </a:t>
            </a:r>
            <a:r>
              <a:rPr lang="fi-FI" sz="1400" b="1" dirty="0"/>
              <a:t>opinnot uhkaavat pitkittyä tai keskeytyä, joilla on masennus- tai ahdistusoireita ja joilla on hankaluuksia sosiaalisissa ja/tai oppimistilanteissa.</a:t>
            </a:r>
            <a:endParaRPr lang="fi-FI" sz="1400" dirty="0"/>
          </a:p>
          <a:p>
            <a:r>
              <a:rPr lang="fi-FI" sz="1400" dirty="0"/>
              <a:t>Kurssi tukee opiskelusta selviytymistä, rohkaisee ja tukee huolehtimaan omasta arjesta ja elämästä, vahvistaa toimintakykyä, hyvinvointia ja elämänhallintaa, rohkaisee ja tukee käyttämään hoito- ja tukipalveluja.</a:t>
            </a:r>
          </a:p>
          <a:p>
            <a:r>
              <a:rPr lang="fi-FI" sz="1400" dirty="0"/>
              <a:t>Kurssilla lisätään arkielämän taitoja ja osallisuutta, tutustutaan erilaisiin liikuntalajeihin, kehitetään opiskelutaitoja, tuetaan ja parannetaan vuorovaikutustaitoja ryhmässä jne.</a:t>
            </a:r>
          </a:p>
          <a:p>
            <a:r>
              <a:rPr lang="fi-FI" sz="1400" dirty="0"/>
              <a:t>Kursseja järjestetään vuosittain kaksi ja yhteistyöoppilaitos on Keski-Pohjanmaan ammattiopisto. Kurssipäiviin kuuluu lämmin ruoka tai välipala. Kelan toimistosta saa lisätietoja kurssin aikaisista etuuksista.</a:t>
            </a:r>
          </a:p>
          <a:p>
            <a:r>
              <a:rPr lang="fi-FI" sz="1400" dirty="0"/>
              <a:t>Lisätietoja Anne Eteläaho, 044 725 0106 tai Kokkotyö-säätiö, palvelupäällikkö Anita Hevosmaa. Kurssista saa 3 </a:t>
            </a:r>
            <a:r>
              <a:rPr lang="fi-FI" sz="1400" dirty="0" err="1"/>
              <a:t>osp</a:t>
            </a:r>
            <a:r>
              <a:rPr lang="fi-FI" sz="1400" dirty="0"/>
              <a:t>.</a:t>
            </a:r>
          </a:p>
          <a:p>
            <a:r>
              <a:rPr lang="fi-FI" sz="1400" b="1" dirty="0">
                <a:hlinkClick r:id="rId3"/>
              </a:rPr>
              <a:t>Katso esittelyvideo OPI-kurssista</a:t>
            </a:r>
            <a:endParaRPr lang="fi-FI" sz="1400" dirty="0"/>
          </a:p>
          <a:p>
            <a:r>
              <a:rPr lang="fi-FI" sz="1400" b="1" dirty="0"/>
              <a:t>Kurssille haku päättyy 2.9.2019. Kurssi alkaa 2.10.2019.</a:t>
            </a:r>
            <a:endParaRPr lang="fi-FI" sz="1400" dirty="0"/>
          </a:p>
          <a:p>
            <a:r>
              <a:rPr lang="fi-FI" sz="1400" b="1" dirty="0"/>
              <a:t>Kurssin sisällöistä lisätietoja yksilö- ja vastuuvalmentaja Arja Savela.</a:t>
            </a:r>
            <a:endParaRPr lang="fi-FI" sz="1400" dirty="0"/>
          </a:p>
          <a:p>
            <a:pPr fontAlgn="t"/>
            <a:r>
              <a:rPr lang="fi-FI" sz="1400" b="1" dirty="0"/>
              <a:t>Anita Hevosmaa</a:t>
            </a:r>
            <a:br>
              <a:rPr lang="fi-FI" sz="1400" dirty="0"/>
            </a:br>
            <a:r>
              <a:rPr lang="fi-FI" sz="1400" dirty="0"/>
              <a:t>Palvelu- ja laatupäällikkö</a:t>
            </a:r>
            <a:br>
              <a:rPr lang="fi-FI" sz="1400" dirty="0"/>
            </a:br>
            <a:r>
              <a:rPr lang="fi-FI" sz="1400" u="sng" dirty="0">
                <a:hlinkClick r:id="rId4"/>
              </a:rPr>
              <a:t>anita.hevosmaa@kokkotyo.fi</a:t>
            </a:r>
            <a:br>
              <a:rPr lang="fi-FI" sz="1400" dirty="0"/>
            </a:br>
            <a:r>
              <a:rPr lang="fi-FI" sz="1400" dirty="0"/>
              <a:t>Puh. 050 435 7731</a:t>
            </a:r>
          </a:p>
          <a:p>
            <a:pPr fontAlgn="t"/>
            <a:r>
              <a:rPr lang="fi-FI" sz="1400" dirty="0"/>
              <a:t>  </a:t>
            </a:r>
            <a:r>
              <a:rPr lang="fi-FI" sz="1400" b="1" dirty="0"/>
              <a:t>Arja Savela</a:t>
            </a:r>
            <a:br>
              <a:rPr lang="fi-FI" sz="1400" dirty="0"/>
            </a:br>
            <a:r>
              <a:rPr lang="fi-FI" sz="1400" dirty="0"/>
              <a:t>Yksilö- ja vastuuvalmentaja</a:t>
            </a:r>
            <a:br>
              <a:rPr lang="fi-FI" sz="1400" dirty="0"/>
            </a:br>
            <a:r>
              <a:rPr lang="fi-FI" sz="1400" dirty="0"/>
              <a:t>Kelan palvelut</a:t>
            </a:r>
            <a:br>
              <a:rPr lang="fi-FI" sz="1400" dirty="0"/>
            </a:br>
            <a:r>
              <a:rPr lang="fi-FI" sz="1400" u="sng" dirty="0">
                <a:hlinkClick r:id="rId5"/>
              </a:rPr>
              <a:t>arja.savela@kokkotyo.fi</a:t>
            </a:r>
            <a:br>
              <a:rPr lang="fi-FI" sz="1400" dirty="0"/>
            </a:br>
            <a:r>
              <a:rPr lang="fi-FI" sz="1400" dirty="0"/>
              <a:t>Puh. 050 434 9772</a:t>
            </a:r>
          </a:p>
          <a:p>
            <a:r>
              <a:rPr lang="fi-FI" dirty="0"/>
              <a:t> </a:t>
            </a:r>
          </a:p>
          <a:p>
            <a:pPr>
              <a:defRPr/>
            </a:pPr>
            <a:endParaRPr lang="fi-FI" dirty="0"/>
          </a:p>
        </p:txBody>
      </p:sp>
      <p:pic>
        <p:nvPicPr>
          <p:cNvPr id="3" name="Kuva 2">
            <a:extLst>
              <a:ext uri="{FF2B5EF4-FFF2-40B4-BE49-F238E27FC236}">
                <a16:creationId xmlns:a16="http://schemas.microsoft.com/office/drawing/2014/main" id="{36EDA5A6-A576-4A14-860D-6B28C4547280}"/>
              </a:ext>
            </a:extLst>
          </p:cNvPr>
          <p:cNvPicPr>
            <a:picLocks noChangeAspect="1"/>
          </p:cNvPicPr>
          <p:nvPr/>
        </p:nvPicPr>
        <p:blipFill>
          <a:blip r:embed="rId6"/>
          <a:stretch>
            <a:fillRect/>
          </a:stretch>
        </p:blipFill>
        <p:spPr>
          <a:xfrm>
            <a:off x="8652361" y="0"/>
            <a:ext cx="3673250" cy="6858000"/>
          </a:xfrm>
          <a:prstGeom prst="rect">
            <a:avLst/>
          </a:prstGeom>
        </p:spPr>
      </p:pic>
    </p:spTree>
    <p:extLst>
      <p:ext uri="{BB962C8B-B14F-4D97-AF65-F5344CB8AC3E}">
        <p14:creationId xmlns:p14="http://schemas.microsoft.com/office/powerpoint/2010/main" val="94942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A6C05-AE1B-4D13-BA5B-1EB478EF9017}"/>
              </a:ext>
            </a:extLst>
          </p:cNvPr>
          <p:cNvSpPr>
            <a:spLocks noGrp="1"/>
          </p:cNvSpPr>
          <p:nvPr>
            <p:ph type="title"/>
          </p:nvPr>
        </p:nvSpPr>
        <p:spPr>
          <a:xfrm>
            <a:off x="838200" y="365125"/>
            <a:ext cx="10515600" cy="6348826"/>
          </a:xfrm>
        </p:spPr>
        <p:txBody>
          <a:bodyPr>
            <a:normAutofit/>
          </a:bodyPr>
          <a:lstStyle/>
          <a:p>
            <a:r>
              <a:rPr lang="fi-FI" b="1" dirty="0" err="1"/>
              <a:t>Varkku</a:t>
            </a:r>
            <a:r>
              <a:rPr lang="fi-FI" b="1" dirty="0"/>
              <a:t> - nuorten varhainen kuntoutus</a:t>
            </a:r>
            <a:br>
              <a:rPr lang="fi-FI" b="1" dirty="0"/>
            </a:br>
            <a:br>
              <a:rPr lang="fi-FI" sz="1600" b="1" dirty="0"/>
            </a:br>
            <a:r>
              <a:rPr lang="fi-FI" sz="1600" dirty="0" err="1">
                <a:solidFill>
                  <a:srgbClr val="373A3C"/>
                </a:solidFill>
                <a:latin typeface="Calibri" panose="020F0502020204030204" pitchFamily="34" charset="0"/>
                <a:ea typeface="Calibri" panose="020F0502020204030204" pitchFamily="34" charset="0"/>
              </a:rPr>
              <a:t>Varkku</a:t>
            </a:r>
            <a:r>
              <a:rPr lang="fi-FI" sz="1600" dirty="0">
                <a:solidFill>
                  <a:srgbClr val="373A3C"/>
                </a:solidFill>
                <a:latin typeface="Calibri" panose="020F0502020204030204" pitchFamily="34" charset="0"/>
                <a:ea typeface="Calibri" panose="020F0502020204030204" pitchFamily="34" charset="0"/>
              </a:rPr>
              <a:t>-ryhmään ovat tervetulleita </a:t>
            </a:r>
            <a:r>
              <a:rPr lang="fi-FI" sz="1600" b="1" dirty="0">
                <a:solidFill>
                  <a:srgbClr val="373A3C"/>
                </a:solidFill>
                <a:latin typeface="Calibri" panose="020F0502020204030204" pitchFamily="34" charset="0"/>
                <a:ea typeface="Calibri" panose="020F0502020204030204" pitchFamily="34" charset="0"/>
              </a:rPr>
              <a:t>15-28 vuotiaat nuoret, jotka ovat putoamassa pois opiskeluista tai muuten työelämän ja opiskelun ulkopuolella</a:t>
            </a:r>
            <a:r>
              <a:rPr lang="fi-FI" sz="1600" dirty="0">
                <a:solidFill>
                  <a:srgbClr val="373A3C"/>
                </a:solidFill>
                <a:latin typeface="Calibri" panose="020F0502020204030204" pitchFamily="34" charset="0"/>
                <a:ea typeface="Calibri" panose="020F0502020204030204" pitchFamily="34" charset="0"/>
              </a:rPr>
              <a:t>. </a:t>
            </a:r>
            <a:r>
              <a:rPr lang="fi-FI" sz="1600" dirty="0" err="1">
                <a:solidFill>
                  <a:srgbClr val="373A3C"/>
                </a:solidFill>
                <a:latin typeface="Calibri" panose="020F0502020204030204" pitchFamily="34" charset="0"/>
                <a:ea typeface="Calibri" panose="020F0502020204030204" pitchFamily="34" charset="0"/>
              </a:rPr>
              <a:t>Varkku</a:t>
            </a:r>
            <a:r>
              <a:rPr lang="fi-FI" sz="1600" dirty="0">
                <a:solidFill>
                  <a:srgbClr val="373A3C"/>
                </a:solidFill>
                <a:latin typeface="Calibri" panose="020F0502020204030204" pitchFamily="34" charset="0"/>
                <a:ea typeface="Calibri" panose="020F0502020204030204" pitchFamily="34" charset="0"/>
              </a:rPr>
              <a:t>-toimintaan voi osallistua sairaslomalla, kuntoutusrahalla tai kuntoutustuella olevat tai muu henkilö joka on varhaisen kuntoutuksen tarpeessa. </a:t>
            </a:r>
            <a:r>
              <a:rPr lang="fi-FI" sz="1600" dirty="0" err="1">
                <a:solidFill>
                  <a:srgbClr val="373A3C"/>
                </a:solidFill>
                <a:latin typeface="Calibri" panose="020F0502020204030204" pitchFamily="34" charset="0"/>
                <a:ea typeface="Calibri" panose="020F0502020204030204" pitchFamily="34" charset="0"/>
              </a:rPr>
              <a:t>Varkku</a:t>
            </a:r>
            <a:r>
              <a:rPr lang="fi-FI" sz="1600" dirty="0">
                <a:solidFill>
                  <a:srgbClr val="373A3C"/>
                </a:solidFill>
                <a:latin typeface="Calibri" panose="020F0502020204030204" pitchFamily="34" charset="0"/>
                <a:ea typeface="Calibri" panose="020F0502020204030204" pitchFamily="34" charset="0"/>
              </a:rPr>
              <a:t> on varhaista kuntoutusta eli pyritään tulemaan mukaan </a:t>
            </a:r>
            <a:r>
              <a:rPr lang="fi-FI" sz="1600" dirty="0" err="1">
                <a:solidFill>
                  <a:srgbClr val="373A3C"/>
                </a:solidFill>
                <a:latin typeface="Calibri" panose="020F0502020204030204" pitchFamily="34" charset="0"/>
                <a:ea typeface="Calibri" panose="020F0502020204030204" pitchFamily="34" charset="0"/>
              </a:rPr>
              <a:t>Varkkuun</a:t>
            </a:r>
            <a:r>
              <a:rPr lang="fi-FI" sz="1600" dirty="0">
                <a:solidFill>
                  <a:srgbClr val="373A3C"/>
                </a:solidFill>
                <a:latin typeface="Calibri" panose="020F0502020204030204" pitchFamily="34" charset="0"/>
                <a:ea typeface="Calibri" panose="020F0502020204030204" pitchFamily="34" charset="0"/>
              </a:rPr>
              <a:t> ennen pitkiä sairaslomia, matalalla kynnyksellä ja mahdollisimman pian kun tarve havaitaan.</a:t>
            </a:r>
            <a:br>
              <a:rPr lang="fi-FI" sz="1600" dirty="0">
                <a:latin typeface="Calibri" panose="020F0502020204030204" pitchFamily="34" charset="0"/>
                <a:ea typeface="Calibri" panose="020F0502020204030204" pitchFamily="34" charset="0"/>
              </a:rPr>
            </a:br>
            <a:r>
              <a:rPr lang="fi-FI" sz="1600" dirty="0" err="1">
                <a:solidFill>
                  <a:srgbClr val="373A3C"/>
                </a:solidFill>
                <a:latin typeface="Calibri" panose="020F0502020204030204" pitchFamily="34" charset="0"/>
                <a:ea typeface="Calibri" panose="020F0502020204030204" pitchFamily="34" charset="0"/>
              </a:rPr>
              <a:t>Varkku</a:t>
            </a:r>
            <a:r>
              <a:rPr lang="fi-FI" sz="1600" dirty="0">
                <a:solidFill>
                  <a:srgbClr val="373A3C"/>
                </a:solidFill>
                <a:latin typeface="Calibri" panose="020F0502020204030204" pitchFamily="34" charset="0"/>
                <a:ea typeface="Calibri" panose="020F0502020204030204" pitchFamily="34" charset="0"/>
              </a:rPr>
              <a:t> on ryhmätoimintaa ja siellä harjoitellaan sosiaalisia taitoja ja vuorovaikutusta ryhmässä. Aluksi valmentaja ja nuori luovat luottamuksellisen suhteen ja tätä luottamusta pikkuhiljaa laajennetaan koko ryhmään. Ryhmässä </a:t>
            </a:r>
            <a:br>
              <a:rPr lang="fi-FI" sz="1600" dirty="0">
                <a:latin typeface="Calibri" panose="020F0502020204030204" pitchFamily="34" charset="0"/>
                <a:ea typeface="Calibri" panose="020F0502020204030204" pitchFamily="34" charset="0"/>
              </a:rPr>
            </a:br>
            <a:r>
              <a:rPr lang="fi-FI" sz="1600" dirty="0">
                <a:solidFill>
                  <a:srgbClr val="373A3C"/>
                </a:solidFill>
                <a:latin typeface="Calibri" panose="020F0502020204030204" pitchFamily="34" charset="0"/>
                <a:ea typeface="Calibri" panose="020F0502020204030204" pitchFamily="34" charset="0"/>
              </a:rPr>
              <a:t>Ryhmässä nuori saa kokeilla erilaisia taitoja ja töitä. </a:t>
            </a:r>
            <a:r>
              <a:rPr lang="fi-FI" sz="1600" dirty="0" err="1">
                <a:solidFill>
                  <a:srgbClr val="373A3C"/>
                </a:solidFill>
                <a:latin typeface="Calibri" panose="020F0502020204030204" pitchFamily="34" charset="0"/>
                <a:ea typeface="Calibri" panose="020F0502020204030204" pitchFamily="34" charset="0"/>
              </a:rPr>
              <a:t>Varkun</a:t>
            </a:r>
            <a:r>
              <a:rPr lang="fi-FI" sz="1600" dirty="0">
                <a:solidFill>
                  <a:srgbClr val="373A3C"/>
                </a:solidFill>
                <a:latin typeface="Calibri" panose="020F0502020204030204" pitchFamily="34" charset="0"/>
                <a:ea typeface="Calibri" panose="020F0502020204030204" pitchFamily="34" charset="0"/>
              </a:rPr>
              <a:t> ryhmissä mm. tehdään kankaanpainantaa ja luovaa kirjoittamista, pelataan lautapelejä ja osallistutaan Nuorten työpajan ryhmäpäiviin torstaisin. </a:t>
            </a:r>
            <a:r>
              <a:rPr lang="fi-FI" sz="1600" dirty="0" err="1">
                <a:solidFill>
                  <a:srgbClr val="373A3C"/>
                </a:solidFill>
                <a:latin typeface="Calibri" panose="020F0502020204030204" pitchFamily="34" charset="0"/>
                <a:ea typeface="Calibri" panose="020F0502020204030204" pitchFamily="34" charset="0"/>
              </a:rPr>
              <a:t>Varkussa</a:t>
            </a:r>
            <a:r>
              <a:rPr lang="fi-FI" sz="1600" dirty="0">
                <a:solidFill>
                  <a:srgbClr val="373A3C"/>
                </a:solidFill>
                <a:latin typeface="Calibri" panose="020F0502020204030204" pitchFamily="34" charset="0"/>
                <a:ea typeface="Calibri" panose="020F0502020204030204" pitchFamily="34" charset="0"/>
              </a:rPr>
              <a:t> on mahdollista mennä myös jollekin Kokkotyö-säätiön 11 työosastosta tekemään sen työosaston töitä.</a:t>
            </a:r>
            <a:br>
              <a:rPr lang="fi-FI" sz="1600" dirty="0">
                <a:latin typeface="Calibri" panose="020F0502020204030204" pitchFamily="34" charset="0"/>
                <a:ea typeface="Calibri" panose="020F0502020204030204" pitchFamily="34" charset="0"/>
              </a:rPr>
            </a:br>
            <a:r>
              <a:rPr lang="fi-FI" sz="1600" dirty="0" err="1">
                <a:solidFill>
                  <a:srgbClr val="373A3C"/>
                </a:solidFill>
                <a:latin typeface="Calibri" panose="020F0502020204030204" pitchFamily="34" charset="0"/>
                <a:ea typeface="Calibri" panose="020F0502020204030204" pitchFamily="34" charset="0"/>
              </a:rPr>
              <a:t>Varkku</a:t>
            </a:r>
            <a:r>
              <a:rPr lang="fi-FI" sz="1600" dirty="0">
                <a:solidFill>
                  <a:srgbClr val="373A3C"/>
                </a:solidFill>
                <a:latin typeface="Calibri" panose="020F0502020204030204" pitchFamily="34" charset="0"/>
                <a:ea typeface="Calibri" panose="020F0502020204030204" pitchFamily="34" charset="0"/>
              </a:rPr>
              <a:t> toteutetaan Kokkotyö-säätiön ja Kokkolan nuorisopalvelujen yhteistyössä ja </a:t>
            </a:r>
            <a:r>
              <a:rPr lang="fi-FI" sz="1600" dirty="0" err="1">
                <a:solidFill>
                  <a:srgbClr val="373A3C"/>
                </a:solidFill>
                <a:latin typeface="Calibri" panose="020F0502020204030204" pitchFamily="34" charset="0"/>
                <a:ea typeface="Calibri" panose="020F0502020204030204" pitchFamily="34" charset="0"/>
              </a:rPr>
              <a:t>Varkulla</a:t>
            </a:r>
            <a:r>
              <a:rPr lang="fi-FI" sz="1600" dirty="0">
                <a:solidFill>
                  <a:srgbClr val="373A3C"/>
                </a:solidFill>
                <a:latin typeface="Calibri" panose="020F0502020204030204" pitchFamily="34" charset="0"/>
                <a:ea typeface="Calibri" panose="020F0502020204030204" pitchFamily="34" charset="0"/>
              </a:rPr>
              <a:t> on omat tilat osoitteessa Kaarlelankatu 6 ( II kerros).</a:t>
            </a:r>
            <a:br>
              <a:rPr lang="fi-FI" sz="1600" dirty="0">
                <a:latin typeface="Calibri" panose="020F0502020204030204" pitchFamily="34" charset="0"/>
                <a:ea typeface="Calibri" panose="020F0502020204030204" pitchFamily="34" charset="0"/>
              </a:rPr>
            </a:br>
            <a:r>
              <a:rPr lang="fi-FI" sz="1600" dirty="0" err="1">
                <a:solidFill>
                  <a:srgbClr val="373A3C"/>
                </a:solidFill>
                <a:latin typeface="Calibri" panose="020F0502020204030204" pitchFamily="34" charset="0"/>
                <a:ea typeface="Calibri" panose="020F0502020204030204" pitchFamily="34" charset="0"/>
              </a:rPr>
              <a:t>Varkun</a:t>
            </a:r>
            <a:r>
              <a:rPr lang="fi-FI" sz="1600" dirty="0">
                <a:solidFill>
                  <a:srgbClr val="373A3C"/>
                </a:solidFill>
                <a:latin typeface="Calibri" panose="020F0502020204030204" pitchFamily="34" charset="0"/>
                <a:ea typeface="Calibri" panose="020F0502020204030204" pitchFamily="34" charset="0"/>
              </a:rPr>
              <a:t> yksilö- ja ryhmävalmentajana toimii teatteri-ilmaisun ohjaaja (AMK) ja psykodraamaohjaaja Anni-Veera Aitolehti. Valmennuksessa korostuu yhdenvertaisuus, avoimuus, itsetuntemus, ryhmäprosessi sekä luovat ja toiminnalliset menetelmät.</a:t>
            </a:r>
            <a:br>
              <a:rPr lang="fi-FI" sz="1600" dirty="0">
                <a:latin typeface="Calibri" panose="020F0502020204030204" pitchFamily="34" charset="0"/>
                <a:ea typeface="Calibri" panose="020F0502020204030204" pitchFamily="34" charset="0"/>
              </a:rPr>
            </a:br>
            <a:r>
              <a:rPr lang="fi-FI" sz="1600" dirty="0">
                <a:solidFill>
                  <a:srgbClr val="373A3C"/>
                </a:solidFill>
                <a:latin typeface="Calibri" panose="020F0502020204030204" pitchFamily="34" charset="0"/>
                <a:ea typeface="Calibri" panose="020F0502020204030204" pitchFamily="34" charset="0"/>
              </a:rPr>
              <a:t>Seuraa </a:t>
            </a:r>
            <a:r>
              <a:rPr lang="fi-FI" sz="1600" dirty="0" err="1">
                <a:solidFill>
                  <a:srgbClr val="373A3C"/>
                </a:solidFill>
                <a:latin typeface="Calibri" panose="020F0502020204030204" pitchFamily="34" charset="0"/>
                <a:ea typeface="Calibri" panose="020F0502020204030204" pitchFamily="34" charset="0"/>
              </a:rPr>
              <a:t>Varkun</a:t>
            </a:r>
            <a:r>
              <a:rPr lang="fi-FI" sz="1600" dirty="0">
                <a:solidFill>
                  <a:srgbClr val="373A3C"/>
                </a:solidFill>
                <a:latin typeface="Calibri" panose="020F0502020204030204" pitchFamily="34" charset="0"/>
                <a:ea typeface="Calibri" panose="020F0502020204030204" pitchFamily="34" charset="0"/>
              </a:rPr>
              <a:t> tuoreita kuulumisia sen </a:t>
            </a:r>
            <a:r>
              <a:rPr lang="fi-FI" sz="1600" dirty="0" err="1">
                <a:solidFill>
                  <a:srgbClr val="373A3C"/>
                </a:solidFill>
                <a:latin typeface="Calibri" panose="020F0502020204030204" pitchFamily="34" charset="0"/>
                <a:ea typeface="Calibri" panose="020F0502020204030204" pitchFamily="34" charset="0"/>
              </a:rPr>
              <a:t>Facebooksivuilta</a:t>
            </a:r>
            <a:r>
              <a:rPr lang="fi-FI" sz="1600" dirty="0">
                <a:solidFill>
                  <a:srgbClr val="373A3C"/>
                </a:solidFill>
                <a:latin typeface="Calibri" panose="020F0502020204030204" pitchFamily="34" charset="0"/>
                <a:ea typeface="Calibri" panose="020F0502020204030204" pitchFamily="34" charset="0"/>
              </a:rPr>
              <a:t>: </a:t>
            </a:r>
            <a:r>
              <a:rPr lang="fi-FI" sz="1600" u="sng" dirty="0">
                <a:solidFill>
                  <a:srgbClr val="95BC37"/>
                </a:solidFill>
                <a:latin typeface="Calibri" panose="020F0502020204030204" pitchFamily="34" charset="0"/>
                <a:ea typeface="Calibri" panose="020F0502020204030204" pitchFamily="34" charset="0"/>
                <a:hlinkClick r:id="rId2"/>
              </a:rPr>
              <a:t>https://www.facebook.com/varkku/</a:t>
            </a:r>
            <a:br>
              <a:rPr lang="fi-FI" sz="1600" dirty="0">
                <a:latin typeface="Calibri" panose="020F0502020204030204" pitchFamily="34" charset="0"/>
                <a:ea typeface="Calibri" panose="020F0502020204030204" pitchFamily="34" charset="0"/>
              </a:rPr>
            </a:br>
            <a:r>
              <a:rPr lang="fi-FI" sz="1600" b="1" dirty="0">
                <a:solidFill>
                  <a:srgbClr val="373A3C"/>
                </a:solidFill>
                <a:latin typeface="Calibri" panose="020F0502020204030204" pitchFamily="34" charset="0"/>
                <a:ea typeface="Calibri" panose="020F0502020204030204" pitchFamily="34" charset="0"/>
              </a:rPr>
              <a:t>Anni-Veera Aitolehti</a:t>
            </a:r>
            <a:br>
              <a:rPr lang="fi-FI" sz="1600" dirty="0">
                <a:solidFill>
                  <a:srgbClr val="373A3C"/>
                </a:solidFill>
                <a:latin typeface="Calibri" panose="020F0502020204030204" pitchFamily="34" charset="0"/>
                <a:ea typeface="Calibri" panose="020F0502020204030204" pitchFamily="34" charset="0"/>
              </a:rPr>
            </a:br>
            <a:r>
              <a:rPr lang="fi-FI" sz="1600" dirty="0">
                <a:solidFill>
                  <a:srgbClr val="373A3C"/>
                </a:solidFill>
                <a:latin typeface="Calibri" panose="020F0502020204030204" pitchFamily="34" charset="0"/>
                <a:ea typeface="Calibri" panose="020F0502020204030204" pitchFamily="34" charset="0"/>
              </a:rPr>
              <a:t>Valmentaja</a:t>
            </a:r>
            <a:br>
              <a:rPr lang="fi-FI" sz="1600" dirty="0">
                <a:solidFill>
                  <a:srgbClr val="373A3C"/>
                </a:solidFill>
                <a:latin typeface="Calibri" panose="020F0502020204030204" pitchFamily="34" charset="0"/>
                <a:ea typeface="Calibri" panose="020F0502020204030204" pitchFamily="34" charset="0"/>
              </a:rPr>
            </a:br>
            <a:r>
              <a:rPr lang="fi-FI" sz="1600" dirty="0">
                <a:solidFill>
                  <a:srgbClr val="373A3C"/>
                </a:solidFill>
                <a:latin typeface="Calibri" panose="020F0502020204030204" pitchFamily="34" charset="0"/>
                <a:ea typeface="Calibri" panose="020F0502020204030204" pitchFamily="34" charset="0"/>
              </a:rPr>
              <a:t>Varhainen kuntoutus nuorille</a:t>
            </a:r>
            <a:br>
              <a:rPr lang="fi-FI" sz="1600" dirty="0">
                <a:solidFill>
                  <a:srgbClr val="373A3C"/>
                </a:solidFill>
                <a:latin typeface="Calibri" panose="020F0502020204030204" pitchFamily="34" charset="0"/>
                <a:ea typeface="Calibri" panose="020F0502020204030204" pitchFamily="34" charset="0"/>
              </a:rPr>
            </a:br>
            <a:r>
              <a:rPr lang="fi-FI" sz="1600" u="sng" dirty="0">
                <a:solidFill>
                  <a:srgbClr val="95BC37"/>
                </a:solidFill>
                <a:latin typeface="Calibri" panose="020F0502020204030204" pitchFamily="34" charset="0"/>
                <a:ea typeface="Calibri" panose="020F0502020204030204" pitchFamily="34" charset="0"/>
                <a:hlinkClick r:id="rId3"/>
              </a:rPr>
              <a:t>anni-veera.aitolehti@kokkotyo.fi</a:t>
            </a:r>
            <a:br>
              <a:rPr lang="fi-FI" sz="1600" dirty="0">
                <a:solidFill>
                  <a:srgbClr val="373A3C"/>
                </a:solidFill>
                <a:latin typeface="Calibri" panose="020F0502020204030204" pitchFamily="34" charset="0"/>
                <a:ea typeface="Calibri" panose="020F0502020204030204" pitchFamily="34" charset="0"/>
              </a:rPr>
            </a:br>
            <a:r>
              <a:rPr lang="fi-FI" sz="1600" dirty="0">
                <a:solidFill>
                  <a:srgbClr val="373A3C"/>
                </a:solidFill>
                <a:latin typeface="Calibri" panose="020F0502020204030204" pitchFamily="34" charset="0"/>
                <a:ea typeface="Calibri" panose="020F0502020204030204" pitchFamily="34" charset="0"/>
              </a:rPr>
              <a:t>Puh. 050 300 9224                                                               </a:t>
            </a:r>
            <a:br>
              <a:rPr lang="fi-FI" sz="1600" dirty="0">
                <a:latin typeface="Calibri" panose="020F0502020204030204" pitchFamily="34" charset="0"/>
                <a:ea typeface="Calibri" panose="020F0502020204030204" pitchFamily="34" charset="0"/>
              </a:rPr>
            </a:br>
            <a:br>
              <a:rPr lang="fi-FI" sz="1600" dirty="0"/>
            </a:br>
            <a:endParaRPr lang="fi-FI" sz="1600" dirty="0"/>
          </a:p>
        </p:txBody>
      </p:sp>
      <p:pic>
        <p:nvPicPr>
          <p:cNvPr id="4" name="Kuva 3">
            <a:extLst>
              <a:ext uri="{FF2B5EF4-FFF2-40B4-BE49-F238E27FC236}">
                <a16:creationId xmlns:a16="http://schemas.microsoft.com/office/drawing/2014/main" id="{6C85E016-802E-47D4-83BE-3CE79AD8EE0A}"/>
              </a:ext>
            </a:extLst>
          </p:cNvPr>
          <p:cNvPicPr>
            <a:picLocks noChangeAspect="1"/>
          </p:cNvPicPr>
          <p:nvPr/>
        </p:nvPicPr>
        <p:blipFill>
          <a:blip r:embed="rId4"/>
          <a:stretch>
            <a:fillRect/>
          </a:stretch>
        </p:blipFill>
        <p:spPr>
          <a:xfrm>
            <a:off x="9862457" y="4816278"/>
            <a:ext cx="2329543" cy="2041722"/>
          </a:xfrm>
          <a:prstGeom prst="rect">
            <a:avLst/>
          </a:prstGeom>
        </p:spPr>
      </p:pic>
    </p:spTree>
    <p:extLst>
      <p:ext uri="{BB962C8B-B14F-4D97-AF65-F5344CB8AC3E}">
        <p14:creationId xmlns:p14="http://schemas.microsoft.com/office/powerpoint/2010/main" val="138859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F70573-5D33-40D2-8D5F-DCFEF19D8CF3}"/>
              </a:ext>
            </a:extLst>
          </p:cNvPr>
          <p:cNvSpPr>
            <a:spLocks noGrp="1"/>
          </p:cNvSpPr>
          <p:nvPr>
            <p:ph type="title"/>
          </p:nvPr>
        </p:nvSpPr>
        <p:spPr/>
        <p:txBody>
          <a:bodyPr/>
          <a:lstStyle/>
          <a:p>
            <a:r>
              <a:rPr lang="fi-FI" dirty="0"/>
              <a:t>Valmistuva tuen tarpeessa oleva</a:t>
            </a:r>
          </a:p>
        </p:txBody>
      </p:sp>
      <p:sp>
        <p:nvSpPr>
          <p:cNvPr id="4" name="Suorakulmio 3">
            <a:extLst>
              <a:ext uri="{FF2B5EF4-FFF2-40B4-BE49-F238E27FC236}">
                <a16:creationId xmlns:a16="http://schemas.microsoft.com/office/drawing/2014/main" id="{459ADEC1-4384-4ABF-87C9-88AF4FF8BB09}"/>
              </a:ext>
            </a:extLst>
          </p:cNvPr>
          <p:cNvSpPr/>
          <p:nvPr/>
        </p:nvSpPr>
        <p:spPr>
          <a:xfrm>
            <a:off x="1124770" y="2413337"/>
            <a:ext cx="10869386" cy="2031325"/>
          </a:xfrm>
          <a:prstGeom prst="rect">
            <a:avLst/>
          </a:prstGeom>
        </p:spPr>
        <p:txBody>
          <a:bodyPr wrap="square">
            <a:spAutoFit/>
          </a:bodyPr>
          <a:lstStyle/>
          <a:p>
            <a:r>
              <a:rPr lang="fi-FI" altLang="fi-FI" dirty="0"/>
              <a:t>Valmistuvia tukea tarvitsevia opiskelijoita tapaa ammattiopistolla </a:t>
            </a:r>
          </a:p>
          <a:p>
            <a:r>
              <a:rPr lang="fi-FI" altLang="fi-FI" dirty="0"/>
              <a:t>sosiaalitoimen, </a:t>
            </a:r>
          </a:p>
          <a:p>
            <a:r>
              <a:rPr lang="fi-FI" altLang="fi-FI" dirty="0"/>
              <a:t>Kelan, TE-toimiston, </a:t>
            </a:r>
          </a:p>
          <a:p>
            <a:r>
              <a:rPr lang="fi-FI" altLang="fi-FI" dirty="0"/>
              <a:t>terveydenhuollon ja </a:t>
            </a:r>
          </a:p>
          <a:p>
            <a:r>
              <a:rPr lang="fi-FI" altLang="fi-FI" dirty="0"/>
              <a:t>etsivän nuorisotyön  edustaja. </a:t>
            </a:r>
          </a:p>
          <a:p>
            <a:r>
              <a:rPr lang="fi-FI" altLang="fi-FI" dirty="0"/>
              <a:t>Yhteys Anneen </a:t>
            </a:r>
          </a:p>
          <a:p>
            <a:r>
              <a:rPr lang="fi-FI" altLang="fi-FI" dirty="0"/>
              <a:t>seuraava 10.10 kello 12 alkaen</a:t>
            </a:r>
            <a:r>
              <a:rPr lang="fi-FI" altLang="fi-FI" dirty="0">
                <a:solidFill>
                  <a:srgbClr val="FF0000"/>
                </a:solidFill>
              </a:rPr>
              <a:t>.</a:t>
            </a:r>
          </a:p>
        </p:txBody>
      </p:sp>
      <p:pic>
        <p:nvPicPr>
          <p:cNvPr id="5" name="Kuva 4">
            <a:extLst>
              <a:ext uri="{FF2B5EF4-FFF2-40B4-BE49-F238E27FC236}">
                <a16:creationId xmlns:a16="http://schemas.microsoft.com/office/drawing/2014/main" id="{9EBDC134-CD35-4D20-B9BE-764952224303}"/>
              </a:ext>
            </a:extLst>
          </p:cNvPr>
          <p:cNvPicPr>
            <a:picLocks noChangeAspect="1"/>
          </p:cNvPicPr>
          <p:nvPr/>
        </p:nvPicPr>
        <p:blipFill>
          <a:blip r:embed="rId2"/>
          <a:stretch>
            <a:fillRect/>
          </a:stretch>
        </p:blipFill>
        <p:spPr>
          <a:xfrm>
            <a:off x="9862457" y="0"/>
            <a:ext cx="2329543" cy="2041722"/>
          </a:xfrm>
          <a:prstGeom prst="rect">
            <a:avLst/>
          </a:prstGeom>
        </p:spPr>
      </p:pic>
    </p:spTree>
    <p:extLst>
      <p:ext uri="{BB962C8B-B14F-4D97-AF65-F5344CB8AC3E}">
        <p14:creationId xmlns:p14="http://schemas.microsoft.com/office/powerpoint/2010/main" val="95339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5ACB55-D55B-4E92-9935-EA4526A10F65}"/>
              </a:ext>
            </a:extLst>
          </p:cNvPr>
          <p:cNvSpPr>
            <a:spLocks noGrp="1"/>
          </p:cNvSpPr>
          <p:nvPr>
            <p:ph type="title"/>
          </p:nvPr>
        </p:nvSpPr>
        <p:spPr>
          <a:xfrm>
            <a:off x="838200" y="365125"/>
            <a:ext cx="10515600" cy="843189"/>
          </a:xfrm>
        </p:spPr>
        <p:txBody>
          <a:bodyPr/>
          <a:lstStyle/>
          <a:p>
            <a:r>
              <a:rPr lang="fi-FI" dirty="0"/>
              <a:t>Parvessa parempi 2 </a:t>
            </a:r>
          </a:p>
        </p:txBody>
      </p:sp>
      <p:sp>
        <p:nvSpPr>
          <p:cNvPr id="3" name="Suorakulmio 2">
            <a:extLst>
              <a:ext uri="{FF2B5EF4-FFF2-40B4-BE49-F238E27FC236}">
                <a16:creationId xmlns:a16="http://schemas.microsoft.com/office/drawing/2014/main" id="{FFBCA10D-2327-4D80-9B7C-71338169AFBD}"/>
              </a:ext>
            </a:extLst>
          </p:cNvPr>
          <p:cNvSpPr/>
          <p:nvPr/>
        </p:nvSpPr>
        <p:spPr>
          <a:xfrm>
            <a:off x="400833" y="1173644"/>
            <a:ext cx="11699309" cy="5632311"/>
          </a:xfrm>
          <a:prstGeom prst="rect">
            <a:avLst/>
          </a:prstGeom>
        </p:spPr>
        <p:txBody>
          <a:bodyPr wrap="square">
            <a:spAutoFit/>
          </a:bodyPr>
          <a:lstStyle/>
          <a:p>
            <a:pPr marL="285750" lvl="0" indent="-285750">
              <a:buFont typeface="Wingdings" panose="05000000000000000000" pitchFamily="2" charset="2"/>
              <a:buChar char="§"/>
            </a:pPr>
            <a:r>
              <a:rPr lang="fi-FI" b="1" dirty="0"/>
              <a:t>YHTEISÖLLISYYDEN EDISTÄMINEN </a:t>
            </a:r>
            <a:r>
              <a:rPr lang="fi-FI" dirty="0">
                <a:latin typeface="Calibri" panose="020F0502020204030204" pitchFamily="34" charset="0"/>
                <a:cs typeface="Calibri" panose="020F0502020204030204" pitchFamily="34" charset="0"/>
              </a:rPr>
              <a:t>Tekemisen torit (</a:t>
            </a:r>
            <a:r>
              <a:rPr lang="fi-FI" dirty="0" err="1">
                <a:latin typeface="Calibri" panose="020F0502020204030204" pitchFamily="34" charset="0"/>
                <a:cs typeface="Calibri" panose="020F0502020204030204" pitchFamily="34" charset="0"/>
              </a:rPr>
              <a:t>välituntitoimintaa</a:t>
            </a:r>
            <a:r>
              <a:rPr lang="fi-FI" dirty="0">
                <a:latin typeface="Calibri" panose="020F0502020204030204" pitchFamily="34" charset="0"/>
                <a:cs typeface="Calibri" panose="020F0502020204030204" pitchFamily="34" charset="0"/>
              </a:rPr>
              <a:t>) yhdessä alueen verkostojen kanssa mukana on ollut seurakunta, kuraattorit, terveydenhoitajat ja opiskelijakunta.	</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Aloitelaatikot joka toimipaikkaan.</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Opiskelijoiden suorittama markkinointia ammatti-show muodossa. Joka alan 1-4 opiskelijaa esittelivät omaa alaansa avoimet ovet tapahtumassa, lava show muodossa,</a:t>
            </a: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Demokratiakasvatusta toteutettu  opiskelijakuntatoiminnan, politiikkaviikon, seurakuntavaalien ja nuorisovaltuuston eduskuntavaaliehdokkaiden vaalipaneelin merkeissä.</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Tarjottu päihdeilmiö koulutusta ehyt ry:n kautta Kannus, perho, Kaustinen, Kälviä, ammattikampus ja </a:t>
            </a:r>
            <a:r>
              <a:rPr lang="fi-FI" dirty="0" err="1">
                <a:latin typeface="Calibri" panose="020F0502020204030204" pitchFamily="34" charset="0"/>
                <a:cs typeface="Calibri" panose="020F0502020204030204" pitchFamily="34" charset="0"/>
              </a:rPr>
              <a:t>hyvinvointikampus</a:t>
            </a:r>
            <a:r>
              <a:rPr lang="fi-FI" dirty="0">
                <a:latin typeface="Calibri" panose="020F0502020204030204" pitchFamily="34" charset="0"/>
                <a:cs typeface="Calibri" panose="020F0502020204030204" pitchFamily="34" charset="0"/>
              </a:rPr>
              <a:t>. Tarjottu ryhmäilmiökoulutusta Kaustinen ja Kannus.</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Pidetty verkoston yhteinen kaksipäiväinen kokoontuminen toukokuussa Kokkolassa, joissa jaettu käytäntöjä. </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Kehitetty palautejärjestelmää niin, että opiskelijat saavat mahdollisuuden antaa palautetta tutkinnonnoittain opiskelijakunta on toteuttanut tätä.</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Vahvistettu opiskelijakuntatoimintaa säännöllisellä, opiskelijalähtöisellä toiminnalla ja saku ry:n koulutuksilla ja laadittu yhdessä opiskelijoiden kanssa opiskelijakuntatoiminnan </a:t>
            </a:r>
            <a:r>
              <a:rPr lang="fi-FI" dirty="0" err="1">
                <a:latin typeface="Calibri" panose="020F0502020204030204" pitchFamily="34" charset="0"/>
                <a:cs typeface="Calibri" panose="020F0502020204030204" pitchFamily="34" charset="0"/>
              </a:rPr>
              <a:t>vuosikello</a:t>
            </a:r>
            <a:r>
              <a:rPr lang="fi-FI" dirty="0">
                <a:latin typeface="Calibri" panose="020F0502020204030204" pitchFamily="34" charset="0"/>
                <a:cs typeface="Calibri" panose="020F0502020204030204" pitchFamily="34" charset="0"/>
              </a:rPr>
              <a:t>. Kehitetty opiskelijakuntien alueellista yhteistyötä muiden seudun toisen asteen koulutuksenjärjestäjien kanssa.</a:t>
            </a: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Perustettu paikkakunta / kampus –kohtaiset opiskelijatoiminnan ryhmät, joista koottu maakunnallinen yhteinen opiskelijakunnan hallitus. Opiskelijoita kuultu säännöllisesti erityisesti yritetty parantaa ja yhdenmukaistaa päittäiseen opiskeluun liittyviä kuulemis- ja osallistumiskäytäntöjä</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Pilotoitu avoimia opintojen </a:t>
            </a:r>
            <a:r>
              <a:rPr lang="fi-FI" b="1" dirty="0"/>
              <a:t>PARVESSA PAREMPI 2 Kpedu, Konsa ja moni muu</a:t>
            </a:r>
          </a:p>
          <a:p>
            <a:pPr marL="285750" lvl="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aloittamisen-malleja ja niiden tukimuotoja. </a:t>
            </a:r>
            <a:r>
              <a:rPr lang="fi-FI" dirty="0">
                <a:latin typeface="Calibri" panose="020F0502020204030204" pitchFamily="34" charset="0"/>
                <a:cs typeface="Calibri" panose="020F0502020204030204" pitchFamily="34" charset="0"/>
                <a:hlinkClick r:id="rId2"/>
              </a:rPr>
              <a:t>http://www.kpedu.fi/kampanjat/parvessa-parempi-2</a:t>
            </a:r>
            <a:endParaRPr lang="fi-FI" dirty="0">
              <a:latin typeface="Calibri" panose="020F0502020204030204" pitchFamily="34" charset="0"/>
              <a:cs typeface="Calibri" panose="020F0502020204030204" pitchFamily="34" charset="0"/>
            </a:endParaRPr>
          </a:p>
        </p:txBody>
      </p:sp>
      <p:pic>
        <p:nvPicPr>
          <p:cNvPr id="4" name="Kuva 3">
            <a:extLst>
              <a:ext uri="{FF2B5EF4-FFF2-40B4-BE49-F238E27FC236}">
                <a16:creationId xmlns:a16="http://schemas.microsoft.com/office/drawing/2014/main" id="{4C951035-169D-4529-A281-0834FE63299A}"/>
              </a:ext>
            </a:extLst>
          </p:cNvPr>
          <p:cNvPicPr>
            <a:picLocks noChangeAspect="1"/>
          </p:cNvPicPr>
          <p:nvPr/>
        </p:nvPicPr>
        <p:blipFill>
          <a:blip r:embed="rId3"/>
          <a:stretch>
            <a:fillRect/>
          </a:stretch>
        </p:blipFill>
        <p:spPr>
          <a:xfrm>
            <a:off x="8609556" y="0"/>
            <a:ext cx="1745293" cy="1208314"/>
          </a:xfrm>
          <a:prstGeom prst="rect">
            <a:avLst/>
          </a:prstGeom>
        </p:spPr>
      </p:pic>
      <p:pic>
        <p:nvPicPr>
          <p:cNvPr id="5" name="Kuva 4">
            <a:extLst>
              <a:ext uri="{FF2B5EF4-FFF2-40B4-BE49-F238E27FC236}">
                <a16:creationId xmlns:a16="http://schemas.microsoft.com/office/drawing/2014/main" id="{647F0D1A-1132-4BAA-8B2F-5553DCB9E0F9}"/>
              </a:ext>
            </a:extLst>
          </p:cNvPr>
          <p:cNvPicPr>
            <a:picLocks noChangeAspect="1"/>
          </p:cNvPicPr>
          <p:nvPr/>
        </p:nvPicPr>
        <p:blipFill>
          <a:blip r:embed="rId3"/>
          <a:stretch>
            <a:fillRect/>
          </a:stretch>
        </p:blipFill>
        <p:spPr>
          <a:xfrm>
            <a:off x="10354849" y="0"/>
            <a:ext cx="1745293" cy="1208314"/>
          </a:xfrm>
          <a:prstGeom prst="rect">
            <a:avLst/>
          </a:prstGeom>
        </p:spPr>
      </p:pic>
      <p:pic>
        <p:nvPicPr>
          <p:cNvPr id="6" name="Kuva 5">
            <a:extLst>
              <a:ext uri="{FF2B5EF4-FFF2-40B4-BE49-F238E27FC236}">
                <a16:creationId xmlns:a16="http://schemas.microsoft.com/office/drawing/2014/main" id="{16748F38-E9B0-4CEE-8BF7-21BD729394BC}"/>
              </a:ext>
            </a:extLst>
          </p:cNvPr>
          <p:cNvPicPr>
            <a:picLocks noChangeAspect="1"/>
          </p:cNvPicPr>
          <p:nvPr/>
        </p:nvPicPr>
        <p:blipFill>
          <a:blip r:embed="rId3"/>
          <a:stretch>
            <a:fillRect/>
          </a:stretch>
        </p:blipFill>
        <p:spPr>
          <a:xfrm>
            <a:off x="6864263" y="0"/>
            <a:ext cx="1745293" cy="1208314"/>
          </a:xfrm>
          <a:prstGeom prst="rect">
            <a:avLst/>
          </a:prstGeom>
        </p:spPr>
      </p:pic>
      <p:pic>
        <p:nvPicPr>
          <p:cNvPr id="7" name="Kuva 6">
            <a:extLst>
              <a:ext uri="{FF2B5EF4-FFF2-40B4-BE49-F238E27FC236}">
                <a16:creationId xmlns:a16="http://schemas.microsoft.com/office/drawing/2014/main" id="{61EAD196-65F7-4E9A-906F-8E20C8146B7A}"/>
              </a:ext>
            </a:extLst>
          </p:cNvPr>
          <p:cNvPicPr>
            <a:picLocks noChangeAspect="1"/>
          </p:cNvPicPr>
          <p:nvPr/>
        </p:nvPicPr>
        <p:blipFill>
          <a:blip r:embed="rId3"/>
          <a:stretch>
            <a:fillRect/>
          </a:stretch>
        </p:blipFill>
        <p:spPr>
          <a:xfrm>
            <a:off x="5134106" y="-34670"/>
            <a:ext cx="1745293" cy="1208314"/>
          </a:xfrm>
          <a:prstGeom prst="rect">
            <a:avLst/>
          </a:prstGeom>
        </p:spPr>
      </p:pic>
    </p:spTree>
    <p:extLst>
      <p:ext uri="{BB962C8B-B14F-4D97-AF65-F5344CB8AC3E}">
        <p14:creationId xmlns:p14="http://schemas.microsoft.com/office/powerpoint/2010/main" val="307253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9FF487-A5E4-4852-AF55-B82F63961C8F}"/>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FCE168DF-FC21-461E-A9E6-18D1E40892AC}"/>
              </a:ext>
            </a:extLst>
          </p:cNvPr>
          <p:cNvSpPr>
            <a:spLocks noGrp="1"/>
          </p:cNvSpPr>
          <p:nvPr>
            <p:ph idx="1"/>
          </p:nvPr>
        </p:nvSpPr>
        <p:spPr/>
        <p:txBody>
          <a:bodyPr>
            <a:normAutofit fontScale="85000" lnSpcReduction="20000"/>
          </a:bodyPr>
          <a:lstStyle/>
          <a:p>
            <a:r>
              <a:rPr lang="fi-FI" dirty="0"/>
              <a:t>Joustavaan sisäänottoon tulossa työryhmä pohtimaan mitä pitää ottaa huomioon haastatteluvaiheessa ja miten tukitoimien tarve kartoitetaan.</a:t>
            </a:r>
          </a:p>
          <a:p>
            <a:r>
              <a:rPr lang="fi-FI" dirty="0"/>
              <a:t>Avoimia oppimisympäristöjä erilaisten ohjausmallien mukaan. </a:t>
            </a:r>
            <a:r>
              <a:rPr lang="fi-FI" dirty="0" err="1"/>
              <a:t>Greencare</a:t>
            </a:r>
            <a:r>
              <a:rPr lang="fi-FI" dirty="0"/>
              <a:t> toimintaa Kannuksessa Valman opiskelijoille </a:t>
            </a:r>
            <a:r>
              <a:rPr lang="fi-FI" dirty="0" err="1"/>
              <a:t>Nuvan</a:t>
            </a:r>
            <a:r>
              <a:rPr lang="fi-FI" dirty="0"/>
              <a:t> opiskelijoiden järjestämänä.</a:t>
            </a:r>
          </a:p>
          <a:p>
            <a:r>
              <a:rPr lang="fi-FI" dirty="0"/>
              <a:t>Opettajille koulutusta ryhmäytymiseen </a:t>
            </a:r>
            <a:r>
              <a:rPr lang="fi-FI" dirty="0" err="1"/>
              <a:t>Nuvan</a:t>
            </a:r>
            <a:r>
              <a:rPr lang="fi-FI" dirty="0"/>
              <a:t> opettajien avulla.</a:t>
            </a:r>
          </a:p>
          <a:p>
            <a:r>
              <a:rPr lang="fi-FI" dirty="0" err="1"/>
              <a:t>Amistamo</a:t>
            </a:r>
            <a:r>
              <a:rPr lang="fi-FI" dirty="0"/>
              <a:t>-tapahtuma syyskuussa.</a:t>
            </a:r>
          </a:p>
          <a:p>
            <a:r>
              <a:rPr lang="fi-FI" dirty="0"/>
              <a:t>Kansainvälinen ilta</a:t>
            </a:r>
          </a:p>
          <a:p>
            <a:r>
              <a:rPr lang="fi-FI" dirty="0"/>
              <a:t>Päivitetty opiskeluhuollon suunnitelma. Opiskeluhuollon kehittämispäivä toteutettu verkoston kanssa. Mukana Kela, </a:t>
            </a:r>
            <a:r>
              <a:rPr lang="fi-FI" dirty="0" err="1"/>
              <a:t>Dialoog</a:t>
            </a:r>
            <a:r>
              <a:rPr lang="fi-FI" dirty="0"/>
              <a:t>, Ehjä ja kokemusasiantuntijoita</a:t>
            </a:r>
          </a:p>
          <a:p>
            <a:r>
              <a:rPr lang="fi-FI" dirty="0" err="1"/>
              <a:t>Opinnollistettu</a:t>
            </a:r>
            <a:r>
              <a:rPr lang="fi-FI" dirty="0"/>
              <a:t> tutor- ja opiskelijakuntatoiminta. Saattaen vaihtoprosessia kehitetty.</a:t>
            </a:r>
          </a:p>
        </p:txBody>
      </p:sp>
    </p:spTree>
    <p:extLst>
      <p:ext uri="{BB962C8B-B14F-4D97-AF65-F5344CB8AC3E}">
        <p14:creationId xmlns:p14="http://schemas.microsoft.com/office/powerpoint/2010/main" val="266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AC1A1982-66D9-4A84-9435-FB944C55B14B}"/>
              </a:ext>
            </a:extLst>
          </p:cNvPr>
          <p:cNvGraphicFramePr>
            <a:graphicFrameLocks noGrp="1"/>
          </p:cNvGraphicFramePr>
          <p:nvPr>
            <p:extLst>
              <p:ext uri="{D42A27DB-BD31-4B8C-83A1-F6EECF244321}">
                <p14:modId xmlns:p14="http://schemas.microsoft.com/office/powerpoint/2010/main" val="1621048762"/>
              </p:ext>
            </p:extLst>
          </p:nvPr>
        </p:nvGraphicFramePr>
        <p:xfrm>
          <a:off x="0" y="0"/>
          <a:ext cx="12192000" cy="13111119"/>
        </p:xfrm>
        <a:graphic>
          <a:graphicData uri="http://schemas.openxmlformats.org/drawingml/2006/table">
            <a:tbl>
              <a:tblPr firstRow="1" firstCol="1" bandRow="1">
                <a:tableStyleId>{5C22544A-7EE6-4342-B048-85BDC9FD1C3A}</a:tableStyleId>
              </a:tblPr>
              <a:tblGrid>
                <a:gridCol w="3164483">
                  <a:extLst>
                    <a:ext uri="{9D8B030D-6E8A-4147-A177-3AD203B41FA5}">
                      <a16:colId xmlns:a16="http://schemas.microsoft.com/office/drawing/2014/main" val="3499483330"/>
                    </a:ext>
                  </a:extLst>
                </a:gridCol>
                <a:gridCol w="9027517">
                  <a:extLst>
                    <a:ext uri="{9D8B030D-6E8A-4147-A177-3AD203B41FA5}">
                      <a16:colId xmlns:a16="http://schemas.microsoft.com/office/drawing/2014/main" val="3600824543"/>
                    </a:ext>
                  </a:extLst>
                </a:gridCol>
              </a:tblGrid>
              <a:tr h="250159">
                <a:tc>
                  <a:txBody>
                    <a:bodyPr/>
                    <a:lstStyle/>
                    <a:p>
                      <a:pPr indent="-6985">
                        <a:lnSpc>
                          <a:spcPct val="105000"/>
                        </a:lnSpc>
                        <a:spcAft>
                          <a:spcPts val="800"/>
                        </a:spcAft>
                      </a:pPr>
                      <a:r>
                        <a:rPr lang="fi-FI" sz="1600">
                          <a:effectLst/>
                        </a:rPr>
                        <a:t>Tavoite </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a:effectLst/>
                        </a:rPr>
                        <a:t>Toimenpide</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436200237"/>
                  </a:ext>
                </a:extLst>
              </a:tr>
              <a:tr h="1293221">
                <a:tc>
                  <a:txBody>
                    <a:bodyPr/>
                    <a:lstStyle/>
                    <a:p>
                      <a:pPr indent="-6985">
                        <a:lnSpc>
                          <a:spcPct val="105000"/>
                        </a:lnSpc>
                        <a:spcAft>
                          <a:spcPts val="800"/>
                        </a:spcAft>
                      </a:pPr>
                      <a:r>
                        <a:rPr lang="fi-FI" sz="1600">
                          <a:effectLst/>
                        </a:rPr>
                        <a:t>Osallisuuden kehittäminen, monimuotoryhminen yhteisöllisyyden kehittäminen</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dirty="0">
                          <a:effectLst/>
                        </a:rPr>
                        <a:t>Some osallisuuden lisääminen (opettajien kannustaminen)</a:t>
                      </a:r>
                    </a:p>
                    <a:p>
                      <a:pPr indent="-6985">
                        <a:lnSpc>
                          <a:spcPct val="105000"/>
                        </a:lnSpc>
                        <a:spcAft>
                          <a:spcPts val="800"/>
                        </a:spcAft>
                      </a:pPr>
                      <a:r>
                        <a:rPr lang="fi-FI" sz="1600" dirty="0">
                          <a:effectLst/>
                        </a:rPr>
                        <a:t>Yksinäisyysongelmaan ratkaisujen etsintä erilaisten pilotointien avulla</a:t>
                      </a:r>
                    </a:p>
                    <a:p>
                      <a:pPr indent="-6985">
                        <a:lnSpc>
                          <a:spcPct val="105000"/>
                        </a:lnSpc>
                        <a:spcAft>
                          <a:spcPts val="800"/>
                        </a:spcAft>
                      </a:pPr>
                      <a:r>
                        <a:rPr lang="fi-FI" sz="1600" dirty="0">
                          <a:effectLst/>
                        </a:rPr>
                        <a:t>Viihtyvyyden lisääminen piilovaikuttaminen mm. positiivisuuden ja ammatti-</a:t>
                      </a:r>
                      <a:r>
                        <a:rPr lang="fi-FI" sz="1600" dirty="0" err="1">
                          <a:effectLst/>
                        </a:rPr>
                        <a:t>identtiteetin</a:t>
                      </a:r>
                      <a:r>
                        <a:rPr lang="fi-FI" sz="1600" dirty="0">
                          <a:effectLst/>
                        </a:rPr>
                        <a:t> korostaminen</a:t>
                      </a:r>
                      <a:endParaRPr lang="fi-FI"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4178915193"/>
                  </a:ext>
                </a:extLst>
              </a:tr>
              <a:tr h="2700526">
                <a:tc>
                  <a:txBody>
                    <a:bodyPr/>
                    <a:lstStyle/>
                    <a:p>
                      <a:pPr indent="-6985">
                        <a:lnSpc>
                          <a:spcPct val="105000"/>
                        </a:lnSpc>
                        <a:spcAft>
                          <a:spcPts val="800"/>
                        </a:spcAft>
                      </a:pPr>
                      <a:r>
                        <a:rPr lang="fi-FI" sz="1600">
                          <a:effectLst/>
                        </a:rPr>
                        <a:t>Valmistuvien ja keskeyttämisvaarassa olevien opiskelijoiden tukeminen</a:t>
                      </a:r>
                    </a:p>
                    <a:p>
                      <a:pPr indent="-6985">
                        <a:lnSpc>
                          <a:spcPct val="105000"/>
                        </a:lnSpc>
                        <a:spcAft>
                          <a:spcPts val="800"/>
                        </a:spcAft>
                      </a:pPr>
                      <a:r>
                        <a:rPr lang="fi-FI" sz="1600">
                          <a:effectLst/>
                        </a:rPr>
                        <a:t> </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dirty="0">
                          <a:effectLst/>
                        </a:rPr>
                        <a:t>Oma tie työhön toimintamallin laajentaminen luonnonvara-alalle. Varustamo-hankkeen   käynnistäminen ja toteuttaminen. Etsivän nuorisotuyön ja  Nuotti-valmennuksen asiantuntijuuden hyödyntäminen entisestään. Vastuuohjaajan roolin lisääminen verkoston kanssa tehtävässä työstä. Ohjauspalveluita lisää jo valmistuneille. Tiedottamista ja puuttumista jos ei suorituksia kerry. Oikean alan varmistaminen ja ohjauksen tehostaminen motivaatio-ongelman ratkaisemiseksi.</a:t>
                      </a:r>
                    </a:p>
                    <a:p>
                      <a:pPr indent="-6985">
                        <a:lnSpc>
                          <a:spcPct val="105000"/>
                        </a:lnSpc>
                        <a:spcAft>
                          <a:spcPts val="800"/>
                        </a:spcAft>
                      </a:pPr>
                      <a:r>
                        <a:rPr lang="fi-FI" sz="1600" dirty="0">
                          <a:effectLst/>
                        </a:rPr>
                        <a:t>Kannustavat kohtaamiset hanke sai jatkoa sen hyödyntäminen toiminnan kehittämisessä.</a:t>
                      </a:r>
                      <a:endParaRPr lang="fi-FI"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3811678182"/>
                  </a:ext>
                </a:extLst>
              </a:tr>
              <a:tr h="250159">
                <a:tc>
                  <a:txBody>
                    <a:bodyPr/>
                    <a:lstStyle/>
                    <a:p>
                      <a:pPr indent="-6985">
                        <a:lnSpc>
                          <a:spcPct val="105000"/>
                        </a:lnSpc>
                        <a:spcAft>
                          <a:spcPts val="800"/>
                        </a:spcAft>
                      </a:pPr>
                      <a:r>
                        <a:rPr lang="fi-FI" sz="1600">
                          <a:effectLst/>
                        </a:rPr>
                        <a:t>Liikunnan lisääminen</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a:effectLst/>
                        </a:rPr>
                        <a:t>Liikuntaa lisäävän hankkeen hakeminen</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3423198473"/>
                  </a:ext>
                </a:extLst>
              </a:tr>
              <a:tr h="1603656">
                <a:tc>
                  <a:txBody>
                    <a:bodyPr/>
                    <a:lstStyle/>
                    <a:p>
                      <a:pPr indent="-6985">
                        <a:lnSpc>
                          <a:spcPct val="105000"/>
                        </a:lnSpc>
                        <a:spcAft>
                          <a:spcPts val="800"/>
                        </a:spcAft>
                      </a:pPr>
                      <a:r>
                        <a:rPr lang="fi-FI" sz="1600">
                          <a:effectLst/>
                        </a:rPr>
                        <a:t>Jatkuvan haun prosessin kehittäminen opiskeluhuollon näkökulmasta.</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dirty="0">
                          <a:effectLst/>
                        </a:rPr>
                        <a:t>Lomakkeen työstäminen, </a:t>
                      </a:r>
                    </a:p>
                    <a:p>
                      <a:pPr indent="-6985">
                        <a:lnSpc>
                          <a:spcPct val="105000"/>
                        </a:lnSpc>
                        <a:spcAft>
                          <a:spcPts val="800"/>
                        </a:spcAft>
                      </a:pPr>
                      <a:r>
                        <a:rPr lang="fi-FI" sz="1600" dirty="0">
                          <a:effectLst/>
                        </a:rPr>
                        <a:t>prosessista tiedottamista ja</a:t>
                      </a:r>
                    </a:p>
                    <a:p>
                      <a:pPr indent="-6985">
                        <a:lnSpc>
                          <a:spcPct val="105000"/>
                        </a:lnSpc>
                        <a:spcAft>
                          <a:spcPts val="800"/>
                        </a:spcAft>
                      </a:pPr>
                      <a:r>
                        <a:rPr lang="fi-FI" sz="1600" dirty="0">
                          <a:effectLst/>
                        </a:rPr>
                        <a:t>ohjeistusta.</a:t>
                      </a:r>
                    </a:p>
                    <a:p>
                      <a:pPr indent="-6985">
                        <a:lnSpc>
                          <a:spcPct val="105000"/>
                        </a:lnSpc>
                        <a:spcAft>
                          <a:spcPts val="800"/>
                        </a:spcAft>
                      </a:pPr>
                      <a:r>
                        <a:rPr lang="fi-FI" sz="1600" dirty="0">
                          <a:effectLst/>
                        </a:rPr>
                        <a:t>Työryhmä tähän. Hakijapalvelut toimialoille käymään. Opiskelijan rahoitusvaihtoehdot esiteestä tiedottaminen.</a:t>
                      </a:r>
                      <a:endParaRPr lang="fi-FI"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2949873271"/>
                  </a:ext>
                </a:extLst>
              </a:tr>
              <a:tr h="771690">
                <a:tc>
                  <a:txBody>
                    <a:bodyPr/>
                    <a:lstStyle/>
                    <a:p>
                      <a:pPr indent="-6985">
                        <a:lnSpc>
                          <a:spcPct val="105000"/>
                        </a:lnSpc>
                        <a:spcAft>
                          <a:spcPts val="800"/>
                        </a:spcAft>
                      </a:pPr>
                      <a:r>
                        <a:rPr lang="fi-FI" sz="1600">
                          <a:effectLst/>
                        </a:rPr>
                        <a:t>Osallisuuden ja yhteisöllisyyden edistäminen</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a:effectLst/>
                        </a:rPr>
                        <a:t>Jatkuvan ryhmäytymisen kehittäminen. Aloittavien jatkuvassa haussa tulevien ryhmäyttäminen.</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2330865522"/>
                  </a:ext>
                </a:extLst>
              </a:tr>
              <a:tr h="978647">
                <a:tc>
                  <a:txBody>
                    <a:bodyPr/>
                    <a:lstStyle/>
                    <a:p>
                      <a:pPr indent="-6985">
                        <a:lnSpc>
                          <a:spcPct val="105000"/>
                        </a:lnSpc>
                        <a:spcAft>
                          <a:spcPts val="800"/>
                        </a:spcAft>
                      </a:pPr>
                      <a:r>
                        <a:rPr lang="fi-FI" sz="1600">
                          <a:effectLst/>
                        </a:rPr>
                        <a:t>Negatiivisen keskeyttämisen ehkäisy</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a:effectLst/>
                        </a:rPr>
                        <a:t>Varustamo-hankkeen käynnistäminen</a:t>
                      </a:r>
                    </a:p>
                    <a:p>
                      <a:pPr indent="-6985">
                        <a:lnSpc>
                          <a:spcPct val="105000"/>
                        </a:lnSpc>
                        <a:spcAft>
                          <a:spcPts val="800"/>
                        </a:spcAft>
                      </a:pPr>
                      <a:r>
                        <a:rPr lang="fi-FI" sz="1600">
                          <a:effectLst/>
                        </a:rPr>
                        <a:t>Pelkästään tutkinnon osien suorittamisen tehostaminen.</a:t>
                      </a:r>
                    </a:p>
                    <a:p>
                      <a:pPr indent="-6985">
                        <a:lnSpc>
                          <a:spcPct val="105000"/>
                        </a:lnSpc>
                        <a:spcAft>
                          <a:spcPts val="800"/>
                        </a:spcAft>
                      </a:pPr>
                      <a:r>
                        <a:rPr lang="fi-FI" sz="1600">
                          <a:effectLst/>
                        </a:rPr>
                        <a:t>Riittävät resurssit ja sijaiset (erva, helppi) Yto-erkka</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20788551"/>
                  </a:ext>
                </a:extLst>
              </a:tr>
              <a:tr h="3739449">
                <a:tc>
                  <a:txBody>
                    <a:bodyPr/>
                    <a:lstStyle/>
                    <a:p>
                      <a:pPr indent="-6985">
                        <a:lnSpc>
                          <a:spcPct val="105000"/>
                        </a:lnSpc>
                        <a:spcAft>
                          <a:spcPts val="800"/>
                        </a:spcAft>
                      </a:pPr>
                      <a:r>
                        <a:rPr lang="fi-FI" sz="1600">
                          <a:effectLst/>
                        </a:rPr>
                        <a:t>Opiskelijoiden mielenterveyden  tukeminen (ahdistus masennus, päihteet) ja päihteiden haittojen torjunta </a:t>
                      </a:r>
                    </a:p>
                    <a:p>
                      <a:pPr indent="-6985">
                        <a:lnSpc>
                          <a:spcPct val="105000"/>
                        </a:lnSpc>
                        <a:spcAft>
                          <a:spcPts val="800"/>
                        </a:spcAft>
                      </a:pPr>
                      <a:r>
                        <a:rPr lang="fi-FI" sz="1600">
                          <a:effectLst/>
                        </a:rPr>
                        <a:t> </a:t>
                      </a:r>
                    </a:p>
                    <a:p>
                      <a:pPr indent="-6985">
                        <a:lnSpc>
                          <a:spcPct val="105000"/>
                        </a:lnSpc>
                        <a:spcAft>
                          <a:spcPts val="800"/>
                        </a:spcAft>
                      </a:pPr>
                      <a:r>
                        <a:rPr lang="fi-FI" sz="1600">
                          <a:effectLst/>
                        </a:rPr>
                        <a:t> </a:t>
                      </a:r>
                    </a:p>
                    <a:p>
                      <a:pPr indent="-6985">
                        <a:lnSpc>
                          <a:spcPct val="105000"/>
                        </a:lnSpc>
                        <a:spcAft>
                          <a:spcPts val="800"/>
                        </a:spcAft>
                      </a:pPr>
                      <a:r>
                        <a:rPr lang="fi-FI" sz="1600">
                          <a:effectLst/>
                        </a:rPr>
                        <a:t> </a:t>
                      </a:r>
                    </a:p>
                    <a:p>
                      <a:pPr indent="-6985">
                        <a:lnSpc>
                          <a:spcPct val="105000"/>
                        </a:lnSpc>
                        <a:spcAft>
                          <a:spcPts val="800"/>
                        </a:spcAft>
                      </a:pPr>
                      <a:r>
                        <a:rPr lang="fi-FI" sz="1600">
                          <a:effectLst/>
                        </a:rPr>
                        <a:t> </a:t>
                      </a:r>
                    </a:p>
                    <a:p>
                      <a:pPr indent="-6985">
                        <a:lnSpc>
                          <a:spcPct val="105000"/>
                        </a:lnSpc>
                        <a:spcAft>
                          <a:spcPts val="800"/>
                        </a:spcAft>
                      </a:pPr>
                      <a:r>
                        <a:rPr lang="fi-FI" sz="1600">
                          <a:effectLst/>
                        </a:rPr>
                        <a:t> </a:t>
                      </a:r>
                    </a:p>
                    <a:p>
                      <a:pPr indent="-6985">
                        <a:lnSpc>
                          <a:spcPct val="105000"/>
                        </a:lnSpc>
                        <a:spcAft>
                          <a:spcPts val="800"/>
                        </a:spcAft>
                      </a:pPr>
                      <a:r>
                        <a:rPr lang="fi-FI" sz="1600">
                          <a:effectLst/>
                        </a:rPr>
                        <a:t> </a:t>
                      </a:r>
                      <a:endParaRPr lang="fi-FI"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1600" dirty="0">
                          <a:effectLst/>
                        </a:rPr>
                        <a:t>Luento opettajille päihteiden käyttäjän tunnistaminen ja edelleen ohjaus. </a:t>
                      </a:r>
                    </a:p>
                    <a:p>
                      <a:pPr indent="-6985">
                        <a:lnSpc>
                          <a:spcPct val="105000"/>
                        </a:lnSpc>
                        <a:spcAft>
                          <a:spcPts val="800"/>
                        </a:spcAft>
                      </a:pPr>
                      <a:r>
                        <a:rPr lang="fi-FI" sz="1600" dirty="0">
                          <a:effectLst/>
                        </a:rPr>
                        <a:t>Opiskeluhuollon luentoja.</a:t>
                      </a:r>
                    </a:p>
                    <a:p>
                      <a:pPr indent="-6985">
                        <a:lnSpc>
                          <a:spcPct val="105000"/>
                        </a:lnSpc>
                        <a:spcAft>
                          <a:spcPts val="800"/>
                        </a:spcAft>
                      </a:pPr>
                      <a:r>
                        <a:rPr lang="fi-FI" sz="1600" dirty="0">
                          <a:effectLst/>
                        </a:rPr>
                        <a:t>Koulutusta,  koulupoliisin vierailut, viranomaisyhteistyö, kokemusasiantuntijoiden hyödyntäminen toiminnan kehittämisessä.</a:t>
                      </a:r>
                    </a:p>
                    <a:p>
                      <a:pPr indent="-6985">
                        <a:lnSpc>
                          <a:spcPct val="105000"/>
                        </a:lnSpc>
                        <a:spcAft>
                          <a:spcPts val="800"/>
                        </a:spcAft>
                      </a:pPr>
                      <a:r>
                        <a:rPr lang="fi-FI" sz="1600" dirty="0">
                          <a:effectLst/>
                        </a:rPr>
                        <a:t> </a:t>
                      </a:r>
                    </a:p>
                    <a:p>
                      <a:pPr indent="-6985">
                        <a:lnSpc>
                          <a:spcPct val="105000"/>
                        </a:lnSpc>
                        <a:spcAft>
                          <a:spcPts val="800"/>
                        </a:spcAft>
                      </a:pPr>
                      <a:r>
                        <a:rPr lang="fi-FI" sz="1600" dirty="0">
                          <a:effectLst/>
                        </a:rPr>
                        <a:t> </a:t>
                      </a:r>
                    </a:p>
                    <a:p>
                      <a:pPr indent="-6985">
                        <a:lnSpc>
                          <a:spcPct val="105000"/>
                        </a:lnSpc>
                        <a:spcAft>
                          <a:spcPts val="800"/>
                        </a:spcAft>
                      </a:pPr>
                      <a:r>
                        <a:rPr lang="fi-FI" sz="1600" dirty="0">
                          <a:effectLst/>
                        </a:rPr>
                        <a:t> </a:t>
                      </a:r>
                      <a:endParaRPr lang="fi-FI"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1706556148"/>
                  </a:ext>
                </a:extLst>
              </a:tr>
              <a:tr h="990608">
                <a:tc>
                  <a:txBody>
                    <a:bodyPr/>
                    <a:lstStyle/>
                    <a:p>
                      <a:pPr indent="-6985">
                        <a:lnSpc>
                          <a:spcPct val="105000"/>
                        </a:lnSpc>
                        <a:spcAft>
                          <a:spcPts val="800"/>
                        </a:spcAft>
                      </a:pPr>
                      <a:r>
                        <a:rPr lang="fi-FI" sz="600">
                          <a:effectLst/>
                        </a:rPr>
                        <a:t> </a:t>
                      </a:r>
                      <a:endParaRPr lang="fi-FI"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600" dirty="0">
                          <a:effectLst/>
                        </a:rPr>
                        <a:t> </a:t>
                      </a:r>
                    </a:p>
                    <a:p>
                      <a:pPr indent="-6985">
                        <a:lnSpc>
                          <a:spcPct val="105000"/>
                        </a:lnSpc>
                        <a:spcAft>
                          <a:spcPts val="800"/>
                        </a:spcAft>
                      </a:pPr>
                      <a:r>
                        <a:rPr lang="fi-FI" sz="600" dirty="0">
                          <a:effectLst/>
                        </a:rPr>
                        <a:t> </a:t>
                      </a:r>
                    </a:p>
                    <a:p>
                      <a:pPr indent="-6985">
                        <a:lnSpc>
                          <a:spcPct val="105000"/>
                        </a:lnSpc>
                        <a:spcAft>
                          <a:spcPts val="800"/>
                        </a:spcAft>
                      </a:pPr>
                      <a:r>
                        <a:rPr lang="fi-FI" sz="600" dirty="0">
                          <a:effectLst/>
                        </a:rPr>
                        <a:t> </a:t>
                      </a:r>
                    </a:p>
                    <a:p>
                      <a:pPr indent="-6985">
                        <a:lnSpc>
                          <a:spcPct val="105000"/>
                        </a:lnSpc>
                        <a:spcAft>
                          <a:spcPts val="800"/>
                        </a:spcAft>
                      </a:pPr>
                      <a:r>
                        <a:rPr lang="fi-FI" sz="600" dirty="0">
                          <a:effectLst/>
                        </a:rPr>
                        <a:t> </a:t>
                      </a:r>
                      <a:endParaRPr lang="fi-FI"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345841503"/>
                  </a:ext>
                </a:extLst>
              </a:tr>
              <a:tr h="133251">
                <a:tc>
                  <a:txBody>
                    <a:bodyPr/>
                    <a:lstStyle/>
                    <a:p>
                      <a:pPr indent="-6985">
                        <a:lnSpc>
                          <a:spcPct val="105000"/>
                        </a:lnSpc>
                        <a:spcAft>
                          <a:spcPts val="800"/>
                        </a:spcAft>
                      </a:pPr>
                      <a:r>
                        <a:rPr lang="fi-FI" sz="600">
                          <a:effectLst/>
                        </a:rPr>
                        <a:t> </a:t>
                      </a:r>
                      <a:endParaRPr lang="fi-FI"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600">
                          <a:effectLst/>
                        </a:rPr>
                        <a:t> </a:t>
                      </a:r>
                      <a:endParaRPr lang="fi-FI"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2443719131"/>
                  </a:ext>
                </a:extLst>
              </a:tr>
              <a:tr h="133251">
                <a:tc>
                  <a:txBody>
                    <a:bodyPr/>
                    <a:lstStyle/>
                    <a:p>
                      <a:pPr indent="-6985">
                        <a:lnSpc>
                          <a:spcPct val="105000"/>
                        </a:lnSpc>
                        <a:spcAft>
                          <a:spcPts val="800"/>
                        </a:spcAft>
                      </a:pPr>
                      <a:r>
                        <a:rPr lang="fi-FI" sz="600">
                          <a:effectLst/>
                        </a:rPr>
                        <a:t> </a:t>
                      </a:r>
                      <a:endParaRPr lang="fi-FI"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600" dirty="0">
                          <a:effectLst/>
                        </a:rPr>
                        <a:t> </a:t>
                      </a:r>
                      <a:endParaRPr lang="fi-FI"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2199710427"/>
                  </a:ext>
                </a:extLst>
              </a:tr>
              <a:tr h="133251">
                <a:tc>
                  <a:txBody>
                    <a:bodyPr/>
                    <a:lstStyle/>
                    <a:p>
                      <a:pPr indent="-6985">
                        <a:lnSpc>
                          <a:spcPct val="105000"/>
                        </a:lnSpc>
                        <a:spcAft>
                          <a:spcPts val="800"/>
                        </a:spcAft>
                      </a:pPr>
                      <a:r>
                        <a:rPr lang="fi-FI" sz="600">
                          <a:effectLst/>
                        </a:rPr>
                        <a:t> </a:t>
                      </a:r>
                      <a:endParaRPr lang="fi-FI"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600">
                          <a:effectLst/>
                        </a:rPr>
                        <a:t> </a:t>
                      </a:r>
                      <a:endParaRPr lang="fi-FI"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1607774567"/>
                  </a:ext>
                </a:extLst>
              </a:tr>
              <a:tr h="133251">
                <a:tc>
                  <a:txBody>
                    <a:bodyPr/>
                    <a:lstStyle/>
                    <a:p>
                      <a:pPr indent="-6985">
                        <a:lnSpc>
                          <a:spcPct val="105000"/>
                        </a:lnSpc>
                        <a:spcAft>
                          <a:spcPts val="800"/>
                        </a:spcAft>
                      </a:pPr>
                      <a:r>
                        <a:rPr lang="fi-FI" sz="600">
                          <a:effectLst/>
                        </a:rPr>
                        <a:t> </a:t>
                      </a:r>
                      <a:endParaRPr lang="fi-FI"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tc>
                  <a:txBody>
                    <a:bodyPr/>
                    <a:lstStyle/>
                    <a:p>
                      <a:pPr indent="-6985">
                        <a:lnSpc>
                          <a:spcPct val="105000"/>
                        </a:lnSpc>
                        <a:spcAft>
                          <a:spcPts val="800"/>
                        </a:spcAft>
                      </a:pPr>
                      <a:r>
                        <a:rPr lang="fi-FI" sz="600" dirty="0">
                          <a:effectLst/>
                        </a:rPr>
                        <a:t> </a:t>
                      </a:r>
                      <a:endParaRPr lang="fi-FI"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453" marR="39453" marT="0" marB="0"/>
                </a:tc>
                <a:extLst>
                  <a:ext uri="{0D108BD9-81ED-4DB2-BD59-A6C34878D82A}">
                    <a16:rowId xmlns:a16="http://schemas.microsoft.com/office/drawing/2014/main" val="4012853355"/>
                  </a:ext>
                </a:extLst>
              </a:tr>
            </a:tbl>
          </a:graphicData>
        </a:graphic>
      </p:graphicFrame>
    </p:spTree>
    <p:extLst>
      <p:ext uri="{BB962C8B-B14F-4D97-AF65-F5344CB8AC3E}">
        <p14:creationId xmlns:p14="http://schemas.microsoft.com/office/powerpoint/2010/main" val="279201076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1354</Words>
  <Application>Microsoft Office PowerPoint</Application>
  <PresentationFormat>Laajakuva</PresentationFormat>
  <Paragraphs>222</Paragraphs>
  <Slides>25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25</vt:i4>
      </vt:variant>
    </vt:vector>
  </HeadingPairs>
  <TitlesOfParts>
    <vt:vector size="31" baseType="lpstr">
      <vt:lpstr>Arial</vt:lpstr>
      <vt:lpstr>Calibri</vt:lpstr>
      <vt:lpstr>Calibri Light</vt:lpstr>
      <vt:lpstr>Symbol</vt:lpstr>
      <vt:lpstr>Wingdings</vt:lpstr>
      <vt:lpstr>Office-teema</vt:lpstr>
      <vt:lpstr>KPEDU</vt:lpstr>
      <vt:lpstr>Mielenterveystiimi </vt:lpstr>
      <vt:lpstr>NUOTTI-valmennus </vt:lpstr>
      <vt:lpstr>PowerPoint-esitys</vt:lpstr>
      <vt:lpstr>Varkku - nuorten varhainen kuntoutus  Varkku-ryhmään ovat tervetulleita 15-28 vuotiaat nuoret, jotka ovat putoamassa pois opiskeluista tai muuten työelämän ja opiskelun ulkopuolella. Varkku-toimintaan voi osallistua sairaslomalla, kuntoutusrahalla tai kuntoutustuella olevat tai muu henkilö joka on varhaisen kuntoutuksen tarpeessa. Varkku on varhaista kuntoutusta eli pyritään tulemaan mukaan Varkkuun ennen pitkiä sairaslomia, matalalla kynnyksellä ja mahdollisimman pian kun tarve havaitaan. Varkku on ryhmätoimintaa ja siellä harjoitellaan sosiaalisia taitoja ja vuorovaikutusta ryhmässä. Aluksi valmentaja ja nuori luovat luottamuksellisen suhteen ja tätä luottamusta pikkuhiljaa laajennetaan koko ryhmään. Ryhmässä  Ryhmässä nuori saa kokeilla erilaisia taitoja ja töitä. Varkun ryhmissä mm. tehdään kankaanpainantaa ja luovaa kirjoittamista, pelataan lautapelejä ja osallistutaan Nuorten työpajan ryhmäpäiviin torstaisin. Varkussa on mahdollista mennä myös jollekin Kokkotyö-säätiön 11 työosastosta tekemään sen työosaston töitä. Varkku toteutetaan Kokkotyö-säätiön ja Kokkolan nuorisopalvelujen yhteistyössä ja Varkulla on omat tilat osoitteessa Kaarlelankatu 6 ( II kerros). Varkun yksilö- ja ryhmävalmentajana toimii teatteri-ilmaisun ohjaaja (AMK) ja psykodraamaohjaaja Anni-Veera Aitolehti. Valmennuksessa korostuu yhdenvertaisuus, avoimuus, itsetuntemus, ryhmäprosessi sekä luovat ja toiminnalliset menetelmät. Seuraa Varkun tuoreita kuulumisia sen Facebooksivuilta: https://www.facebook.com/varkku/ Anni-Veera Aitolehti Valmentaja Varhainen kuntoutus nuorille anni-veera.aitolehti@kokkotyo.fi Puh. 050 300 9224                                                                 </vt:lpstr>
      <vt:lpstr>Valmistuva tuen tarpeessa oleva</vt:lpstr>
      <vt:lpstr>Parvessa parempi 2 </vt:lpstr>
      <vt:lpstr>PowerPoint-esitys</vt:lpstr>
      <vt:lpstr>PowerPoint-esitys</vt:lpstr>
      <vt:lpstr>Varustamo-hanke Telakkapaja Kokkotyö-säätiölle </vt:lpstr>
      <vt:lpstr>Telakka-toimintamalli Luovi ja Kpedu </vt:lpstr>
      <vt:lpstr>Työelämätulkkaus KPEDU tarjoaa valmistuville tuen tarpeessa oleville </vt:lpstr>
      <vt:lpstr>MIX-hanke Toiminta Pietarsaaressa METALLIPAJA </vt:lpstr>
      <vt:lpstr>MIX-OHJAAJA MIX PAJASSA  </vt:lpstr>
      <vt:lpstr>OHJURI-HANKE</vt:lpstr>
      <vt:lpstr>Koulutuskokeilu </vt:lpstr>
      <vt:lpstr>Muuta</vt:lpstr>
      <vt:lpstr>Keskeyttämisuhan alla olevat erityistä tukea tarvitsevat opiskelijat voivat hyötyä vaihtoehtoisista, yksilöllisistä polkuista, joissa voidaan:  </vt:lpstr>
      <vt:lpstr>PowerPoint-esitys</vt:lpstr>
      <vt:lpstr>ERITYINEN TUKI AMMATILLISESSA KOULUTUKSESSA</vt:lpstr>
      <vt:lpstr>PowerPoint-esitys</vt:lpstr>
      <vt:lpstr>          Lukuja  Ammattikampus  1475 opiskelijaa / 351 erityinen tuki/ kieli muu kuin suomi, ruotsi, saame 111  Hyvinvointikampus 66 opiskelijaa/ 14 erityinen tuki/ kieli muu kuin suomi, ruotsi, saame 20  Kälviä 462 opiskelijaa/ 14 erityinen tuki/ kieli muu kuin suomi, ruotsi, saame 4 </vt:lpstr>
      <vt:lpstr>PowerPoint-esitys</vt:lpstr>
      <vt:lpstr>Jokaisessa meissä on olemassa ihanuuden siemen. Jos et näe sitä katso tarkemmin - Esa Saarinen Jokainen meistä on luuseri, toiset vaan peittää sen paremmin. - Ellinoora  Me ollaan sankareita kaikki kun oikein silmin katsotaan. - J. Karjalainen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KPEDU</dc:title>
  <dc:creator>Anne Eteläaho</dc:creator>
  <cp:lastModifiedBy>Anne Eteläaho</cp:lastModifiedBy>
  <cp:revision>23</cp:revision>
  <dcterms:created xsi:type="dcterms:W3CDTF">2018-11-22T09:10:25Z</dcterms:created>
  <dcterms:modified xsi:type="dcterms:W3CDTF">2019-06-11T05:18:27Z</dcterms:modified>
</cp:coreProperties>
</file>