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  <p:sldMasterId id="2147483823" r:id="rId6"/>
  </p:sldMasterIdLst>
  <p:notesMasterIdLst>
    <p:notesMasterId r:id="rId16"/>
  </p:notesMasterIdLst>
  <p:handoutMasterIdLst>
    <p:handoutMasterId r:id="rId17"/>
  </p:handoutMasterIdLst>
  <p:sldIdLst>
    <p:sldId id="432" r:id="rId7"/>
    <p:sldId id="483" r:id="rId8"/>
    <p:sldId id="482" r:id="rId9"/>
    <p:sldId id="485" r:id="rId10"/>
    <p:sldId id="484" r:id="rId11"/>
    <p:sldId id="488" r:id="rId12"/>
    <p:sldId id="489" r:id="rId13"/>
    <p:sldId id="486" r:id="rId14"/>
    <p:sldId id="447" r:id="rId15"/>
  </p:sldIdLst>
  <p:sldSz cx="9144000" cy="5143500" type="screen16x9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5" userDrawn="1">
          <p15:clr>
            <a:srgbClr val="A4A3A4"/>
          </p15:clr>
        </p15:guide>
        <p15:guide id="2" pos="214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76C8"/>
    <a:srgbClr val="7991D3"/>
    <a:srgbClr val="BCC8E9"/>
    <a:srgbClr val="365ABD"/>
    <a:srgbClr val="D7DEF2"/>
    <a:srgbClr val="AFBDE5"/>
    <a:srgbClr val="000000"/>
    <a:srgbClr val="2699D6"/>
    <a:srgbClr val="2594CB"/>
    <a:srgbClr val="D4F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7" autoAdjust="0"/>
  </p:normalViewPr>
  <p:slideViewPr>
    <p:cSldViewPr showGuides="1">
      <p:cViewPr varScale="1">
        <p:scale>
          <a:sx n="142" d="100"/>
          <a:sy n="142" d="100"/>
        </p:scale>
        <p:origin x="1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4056" y="84"/>
      </p:cViewPr>
      <p:guideLst>
        <p:guide orient="horz" pos="3125"/>
        <p:guide pos="214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2389" y="0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4DF5B08A-83ED-45E1-90DE-AADFEED44B75}" type="datetimeFigureOut">
              <a:rPr lang="fi-FI" smtClean="0"/>
              <a:t>15.12.2021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2389" y="9421813"/>
            <a:ext cx="2955925" cy="495300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72D1ADDD-E79E-4142-B033-52608F2C14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7705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63033" y="0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6A7FAC48-2721-4B96-BA02-5768D8A8C6C8}" type="datetimeFigureOut">
              <a:rPr lang="fi-FI" smtClean="0"/>
              <a:pPr/>
              <a:t>15.12.2021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44538"/>
            <a:ext cx="6610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1991" y="4711385"/>
            <a:ext cx="5455920" cy="4463415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63033" y="9421045"/>
            <a:ext cx="2955290" cy="495935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0433CE14-C27A-42FB-A7CF-16D08FB8F53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186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ää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Kuva 50">
            <a:extLst>
              <a:ext uri="{FF2B5EF4-FFF2-40B4-BE49-F238E27FC236}">
                <a16:creationId xmlns:a16="http://schemas.microsoft.com/office/drawing/2014/main" id="{674E1DF1-D745-334E-A202-ECAD9A3D8C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851670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34" name="Kuva 33" descr="OKM tunnus">
            <a:extLst>
              <a:ext uri="{FF2B5EF4-FFF2-40B4-BE49-F238E27FC236}">
                <a16:creationId xmlns:a16="http://schemas.microsoft.com/office/drawing/2014/main" id="{65741BAE-8E1F-484C-8AC2-B698A4C965E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1200" y="478800"/>
            <a:ext cx="36957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741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Väliotsikko ja kuva 1/3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13">
            <a:extLst>
              <a:ext uri="{FF2B5EF4-FFF2-40B4-BE49-F238E27FC236}">
                <a16:creationId xmlns:a16="http://schemas.microsoft.com/office/drawing/2014/main" id="{5602F7D5-9303-9C46-A40B-89792C6EDCF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01010" y="0"/>
            <a:ext cx="3342278" cy="5144389"/>
          </a:xfrm>
          <a:custGeom>
            <a:avLst/>
            <a:gdLst>
              <a:gd name="connsiteX0" fmla="*/ 770354 w 3342278"/>
              <a:gd name="connsiteY0" fmla="*/ 0 h 5144389"/>
              <a:gd name="connsiteX1" fmla="*/ 3342278 w 3342278"/>
              <a:gd name="connsiteY1" fmla="*/ 0 h 5144389"/>
              <a:gd name="connsiteX2" fmla="*/ 3342278 w 3342278"/>
              <a:gd name="connsiteY2" fmla="*/ 5144389 h 5144389"/>
              <a:gd name="connsiteX3" fmla="*/ 770608 w 3342278"/>
              <a:gd name="connsiteY3" fmla="*/ 5144389 h 5144389"/>
              <a:gd name="connsiteX4" fmla="*/ 228682 w 3342278"/>
              <a:gd name="connsiteY4" fmla="*/ 4017011 h 5144389"/>
              <a:gd name="connsiteX5" fmla="*/ 228682 w 3342278"/>
              <a:gd name="connsiteY5" fmla="*/ 4017010 h 5144389"/>
              <a:gd name="connsiteX6" fmla="*/ 770354 w 3342278"/>
              <a:gd name="connsiteY6" fmla="*/ 0 h 5144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2278" h="5144389">
                <a:moveTo>
                  <a:pt x="770354" y="0"/>
                </a:moveTo>
                <a:lnTo>
                  <a:pt x="3342278" y="0"/>
                </a:lnTo>
                <a:lnTo>
                  <a:pt x="3342278" y="5144389"/>
                </a:lnTo>
                <a:lnTo>
                  <a:pt x="770608" y="5144389"/>
                </a:lnTo>
                <a:cubicBezTo>
                  <a:pt x="540216" y="4794542"/>
                  <a:pt x="357942" y="4415355"/>
                  <a:pt x="228682" y="4017011"/>
                </a:cubicBezTo>
                <a:lnTo>
                  <a:pt x="228682" y="4017010"/>
                </a:lnTo>
                <a:cubicBezTo>
                  <a:pt x="-210148" y="2665259"/>
                  <a:pt x="-10897" y="1187625"/>
                  <a:pt x="77035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431999" y="411510"/>
            <a:ext cx="5220000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32000" y="3507854"/>
            <a:ext cx="522000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662033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Väliotsikko ja kuva 2/3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13">
            <a:extLst>
              <a:ext uri="{FF2B5EF4-FFF2-40B4-BE49-F238E27FC236}">
                <a16:creationId xmlns:a16="http://schemas.microsoft.com/office/drawing/2014/main" id="{0B938A23-8DC8-504B-8946-832E4E2D79D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79892" y="0"/>
            <a:ext cx="6164108" cy="5144389"/>
          </a:xfrm>
          <a:custGeom>
            <a:avLst/>
            <a:gdLst>
              <a:gd name="connsiteX0" fmla="*/ 769741 w 6164108"/>
              <a:gd name="connsiteY0" fmla="*/ 0 h 5144389"/>
              <a:gd name="connsiteX1" fmla="*/ 6164108 w 6164108"/>
              <a:gd name="connsiteY1" fmla="*/ 0 h 5144389"/>
              <a:gd name="connsiteX2" fmla="*/ 6164108 w 6164108"/>
              <a:gd name="connsiteY2" fmla="*/ 5144389 h 5144389"/>
              <a:gd name="connsiteX3" fmla="*/ 769995 w 6164108"/>
              <a:gd name="connsiteY3" fmla="*/ 5144389 h 5144389"/>
              <a:gd name="connsiteX4" fmla="*/ 228500 w 6164108"/>
              <a:gd name="connsiteY4" fmla="*/ 4017011 h 5144389"/>
              <a:gd name="connsiteX5" fmla="*/ 228500 w 6164108"/>
              <a:gd name="connsiteY5" fmla="*/ 4017010 h 5144389"/>
              <a:gd name="connsiteX6" fmla="*/ 769741 w 6164108"/>
              <a:gd name="connsiteY6" fmla="*/ 0 h 5144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64108" h="5144389">
                <a:moveTo>
                  <a:pt x="769741" y="0"/>
                </a:moveTo>
                <a:lnTo>
                  <a:pt x="6164108" y="0"/>
                </a:lnTo>
                <a:lnTo>
                  <a:pt x="6164108" y="5144389"/>
                </a:lnTo>
                <a:lnTo>
                  <a:pt x="769995" y="5144389"/>
                </a:lnTo>
                <a:cubicBezTo>
                  <a:pt x="539785" y="4794542"/>
                  <a:pt x="357657" y="4415355"/>
                  <a:pt x="228500" y="4017011"/>
                </a:cubicBezTo>
                <a:lnTo>
                  <a:pt x="228500" y="4017010"/>
                </a:lnTo>
                <a:cubicBezTo>
                  <a:pt x="-209981" y="2665259"/>
                  <a:pt x="-10889" y="1187625"/>
                  <a:pt x="76974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431999" y="411510"/>
            <a:ext cx="2520000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32000" y="3507854"/>
            <a:ext cx="252000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669371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931ADD7-83EA-0241-B06B-D43CB2F96A7E}" type="datetime1">
              <a:rPr lang="fi-FI" smtClean="0"/>
              <a:t>15.12.2021</a:t>
            </a:fld>
            <a:endParaRPr lang="fi-FI" dirty="0"/>
          </a:p>
        </p:txBody>
      </p:sp>
      <p:sp>
        <p:nvSpPr>
          <p:cNvPr id="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4D3D1C4A-A97C-D349-9A05-36793DD77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2000" y="4932000"/>
            <a:ext cx="177165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277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65CA1CE7-8F4F-5B49-958F-CF66876383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5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755757"/>
            <a:ext cx="4634027" cy="1400175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päättävä teksti</a:t>
            </a:r>
          </a:p>
        </p:txBody>
      </p:sp>
      <p:sp>
        <p:nvSpPr>
          <p:cNvPr id="96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413108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97" name="Kuva 96">
            <a:extLst>
              <a:ext uri="{FF2B5EF4-FFF2-40B4-BE49-F238E27FC236}">
                <a16:creationId xmlns:a16="http://schemas.microsoft.com/office/drawing/2014/main" id="{04EB18AC-B9AF-4B46-9B24-EAE4A98F5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12000" y="4932000"/>
            <a:ext cx="177165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176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ää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B6EEA18D-8E5C-DF42-9F29-35C93C90FB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851670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34" name="Kuva 33" descr="OKM tunnus">
            <a:extLst>
              <a:ext uri="{FF2B5EF4-FFF2-40B4-BE49-F238E27FC236}">
                <a16:creationId xmlns:a16="http://schemas.microsoft.com/office/drawing/2014/main" id="{65741BAE-8E1F-484C-8AC2-B698A4C965E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1200" y="478800"/>
            <a:ext cx="36957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213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ää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D78FCBA2-DE0D-2247-9A77-306498564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70600" y="0"/>
            <a:ext cx="3073400" cy="5143500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851670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6" name="Kuva 5" descr="OKM tunnus">
            <a:extLst>
              <a:ext uri="{FF2B5EF4-FFF2-40B4-BE49-F238E27FC236}">
                <a16:creationId xmlns:a16="http://schemas.microsoft.com/office/drawing/2014/main" id="{B78EC080-FF07-6646-A632-A58791BAFD1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1200" y="478800"/>
            <a:ext cx="36957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381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7C533C68-251E-E644-B3E6-CDE0C3002EB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59500" y="0"/>
            <a:ext cx="2984500" cy="5143500"/>
          </a:xfrm>
          <a:prstGeom prst="rect">
            <a:avLst/>
          </a:prstGeom>
        </p:spPr>
      </p:pic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0A027F-9FF5-CB4C-940B-4F58B54F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57BCCC73-BADC-C646-99CD-5C980D53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BD4-DFD8-5A41-8E32-433BE3A53EED}" type="datetime1">
              <a:rPr lang="fi-FI" smtClean="0"/>
              <a:t>15.12.2021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49C94B79-370D-774F-AC35-1F262D9B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EF91AD99-166B-F64D-A592-7F84908926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12000" y="4932000"/>
            <a:ext cx="177165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3356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235340"/>
            <a:ext cx="8224354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393001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E55D46C-FFDD-D244-BC09-59C228F6F1B8}" type="datetime1">
              <a:rPr lang="fi-FI" smtClean="0"/>
              <a:t>15.12.2021</a:t>
            </a:fld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BE85BE09-7854-8843-AC0E-3FD967566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2000" y="4932000"/>
            <a:ext cx="177165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2081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Otsikko ja sisältö 2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6E0330A5-0DA1-C444-9FE6-FC75D0C675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59500" y="0"/>
            <a:ext cx="2984500" cy="5143500"/>
          </a:xfrm>
          <a:prstGeom prst="rect">
            <a:avLst/>
          </a:prstGeom>
        </p:spPr>
      </p:pic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 numCol="2" spcCol="21600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0A027F-9FF5-CB4C-940B-4F58B54F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57BCCC73-BADC-C646-99CD-5C980D53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1CB7-8F1B-444E-B8D3-CD39903DB0C1}" type="datetime1">
              <a:rPr lang="fi-FI" smtClean="0"/>
              <a:t>15.12.2021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49C94B79-370D-774F-AC35-1F262D9B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4D1825DB-FA89-3446-8C42-AC9F57B24C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12000" y="4932000"/>
            <a:ext cx="1771650" cy="114300"/>
          </a:xfrm>
          <a:prstGeom prst="rect">
            <a:avLst/>
          </a:prstGeom>
        </p:spPr>
      </p:pic>
      <p:cxnSp>
        <p:nvCxnSpPr>
          <p:cNvPr id="11" name="Suora yhdysviiva 10">
            <a:extLst>
              <a:ext uri="{FF2B5EF4-FFF2-40B4-BE49-F238E27FC236}">
                <a16:creationId xmlns:a16="http://schemas.microsoft.com/office/drawing/2014/main" id="{68B4D6E2-689A-1F4F-9976-BA0517E5E5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302592" y="1487497"/>
            <a:ext cx="0" cy="32400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08218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2 palstaa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235340"/>
            <a:ext cx="8224354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393001"/>
          </a:xfrm>
        </p:spPr>
        <p:txBody>
          <a:bodyPr numCol="2" spcCol="28800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0946121-9641-4246-86F5-98C73DC6AF7E}" type="datetime1">
              <a:rPr lang="fi-FI" smtClean="0"/>
              <a:t>15.12.2021</a:t>
            </a:fld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62897518-28F3-2A43-B481-604E1D0A70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2000" y="4932000"/>
            <a:ext cx="1771650" cy="114300"/>
          </a:xfrm>
          <a:prstGeom prst="rect">
            <a:avLst/>
          </a:prstGeom>
        </p:spPr>
      </p:pic>
      <p:cxnSp>
        <p:nvCxnSpPr>
          <p:cNvPr id="11" name="Suora yhdysviiva 10">
            <a:extLst>
              <a:ext uri="{FF2B5EF4-FFF2-40B4-BE49-F238E27FC236}">
                <a16:creationId xmlns:a16="http://schemas.microsoft.com/office/drawing/2014/main" id="{3C899878-C8EA-C64E-8729-F9BF18C785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544962" y="1487497"/>
            <a:ext cx="0" cy="32400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4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ääotsikko 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3E4E785B-7BD3-7642-81F7-57558DC959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70600" y="0"/>
            <a:ext cx="3073400" cy="5143500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683568" y="1851670"/>
            <a:ext cx="5832648" cy="2095528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683568" y="4064577"/>
            <a:ext cx="5832648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2" name="Kuva 1" descr="OKM tunnus">
            <a:extLst>
              <a:ext uri="{FF2B5EF4-FFF2-40B4-BE49-F238E27FC236}">
                <a16:creationId xmlns:a16="http://schemas.microsoft.com/office/drawing/2014/main" id="{15DBF3BC-8E93-194F-BBA2-6CCDA124AA1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1200" y="478800"/>
            <a:ext cx="3695700" cy="66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1981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Otsikko ja sisältö kuva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10">
            <a:extLst>
              <a:ext uri="{FF2B5EF4-FFF2-40B4-BE49-F238E27FC236}">
                <a16:creationId xmlns:a16="http://schemas.microsoft.com/office/drawing/2014/main" id="{A36FD62D-621F-DC42-A6F4-A2F7114204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01010" y="0"/>
            <a:ext cx="3342278" cy="5144389"/>
          </a:xfrm>
          <a:custGeom>
            <a:avLst/>
            <a:gdLst>
              <a:gd name="connsiteX0" fmla="*/ 770354 w 3342278"/>
              <a:gd name="connsiteY0" fmla="*/ 0 h 5144389"/>
              <a:gd name="connsiteX1" fmla="*/ 3342278 w 3342278"/>
              <a:gd name="connsiteY1" fmla="*/ 0 h 5144389"/>
              <a:gd name="connsiteX2" fmla="*/ 3342278 w 3342278"/>
              <a:gd name="connsiteY2" fmla="*/ 5144389 h 5144389"/>
              <a:gd name="connsiteX3" fmla="*/ 770608 w 3342278"/>
              <a:gd name="connsiteY3" fmla="*/ 5144389 h 5144389"/>
              <a:gd name="connsiteX4" fmla="*/ 228682 w 3342278"/>
              <a:gd name="connsiteY4" fmla="*/ 4017011 h 5144389"/>
              <a:gd name="connsiteX5" fmla="*/ 228682 w 3342278"/>
              <a:gd name="connsiteY5" fmla="*/ 4017010 h 5144389"/>
              <a:gd name="connsiteX6" fmla="*/ 770354 w 3342278"/>
              <a:gd name="connsiteY6" fmla="*/ 0 h 5144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2278" h="5144389">
                <a:moveTo>
                  <a:pt x="770354" y="0"/>
                </a:moveTo>
                <a:lnTo>
                  <a:pt x="3342278" y="0"/>
                </a:lnTo>
                <a:lnTo>
                  <a:pt x="3342278" y="5144389"/>
                </a:lnTo>
                <a:lnTo>
                  <a:pt x="770608" y="5144389"/>
                </a:lnTo>
                <a:cubicBezTo>
                  <a:pt x="540216" y="4794542"/>
                  <a:pt x="357942" y="4415355"/>
                  <a:pt x="228682" y="4017011"/>
                </a:cubicBezTo>
                <a:lnTo>
                  <a:pt x="228682" y="4017010"/>
                </a:lnTo>
                <a:cubicBezTo>
                  <a:pt x="-210148" y="2665259"/>
                  <a:pt x="-10897" y="1187625"/>
                  <a:pt x="77035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i-FI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5400000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5220000" cy="3393001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0A027F-9FF5-CB4C-940B-4F58B54F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57BCCC73-BADC-C646-99CD-5C980D53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BD4-DFD8-5A41-8E32-433BE3A53EED}" type="datetime1">
              <a:rPr lang="fi-FI" smtClean="0"/>
              <a:t>15.12.2021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49C94B79-370D-774F-AC35-1F262D9B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Lorem ipsum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169975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Otsikko ja sisältö kuva 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Kuvan paikkamerkki 9">
            <a:extLst>
              <a:ext uri="{FF2B5EF4-FFF2-40B4-BE49-F238E27FC236}">
                <a16:creationId xmlns:a16="http://schemas.microsoft.com/office/drawing/2014/main" id="{1F852BFB-9DA0-0442-959E-69FBAB5E3F9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79892" y="0"/>
            <a:ext cx="6164108" cy="5144389"/>
          </a:xfrm>
          <a:custGeom>
            <a:avLst/>
            <a:gdLst>
              <a:gd name="connsiteX0" fmla="*/ 769741 w 6164108"/>
              <a:gd name="connsiteY0" fmla="*/ 0 h 5144389"/>
              <a:gd name="connsiteX1" fmla="*/ 6164108 w 6164108"/>
              <a:gd name="connsiteY1" fmla="*/ 0 h 5144389"/>
              <a:gd name="connsiteX2" fmla="*/ 6164108 w 6164108"/>
              <a:gd name="connsiteY2" fmla="*/ 5144389 h 5144389"/>
              <a:gd name="connsiteX3" fmla="*/ 769995 w 6164108"/>
              <a:gd name="connsiteY3" fmla="*/ 5144389 h 5144389"/>
              <a:gd name="connsiteX4" fmla="*/ 228500 w 6164108"/>
              <a:gd name="connsiteY4" fmla="*/ 4017011 h 5144389"/>
              <a:gd name="connsiteX5" fmla="*/ 228500 w 6164108"/>
              <a:gd name="connsiteY5" fmla="*/ 4017010 h 5144389"/>
              <a:gd name="connsiteX6" fmla="*/ 769741 w 6164108"/>
              <a:gd name="connsiteY6" fmla="*/ 0 h 5144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64108" h="5144389">
                <a:moveTo>
                  <a:pt x="769741" y="0"/>
                </a:moveTo>
                <a:lnTo>
                  <a:pt x="6164108" y="0"/>
                </a:lnTo>
                <a:lnTo>
                  <a:pt x="6164108" y="5144389"/>
                </a:lnTo>
                <a:lnTo>
                  <a:pt x="769995" y="5144389"/>
                </a:lnTo>
                <a:cubicBezTo>
                  <a:pt x="539785" y="4794542"/>
                  <a:pt x="357657" y="4415355"/>
                  <a:pt x="228500" y="4017011"/>
                </a:cubicBezTo>
                <a:lnTo>
                  <a:pt x="228500" y="4017010"/>
                </a:lnTo>
                <a:cubicBezTo>
                  <a:pt x="-209981" y="2665259"/>
                  <a:pt x="-10889" y="1187625"/>
                  <a:pt x="76974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i-FI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4" y="235340"/>
            <a:ext cx="2700000" cy="14723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923678"/>
            <a:ext cx="2520000" cy="288032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0A027F-9FF5-CB4C-940B-4F58B54F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57BCCC73-BADC-C646-99CD-5C980D53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BD4-DFD8-5A41-8E32-433BE3A53EED}" type="datetime1">
              <a:rPr lang="fi-FI" smtClean="0"/>
              <a:t>15.12.2021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49C94B79-370D-774F-AC35-1F262D9B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Lorem ipsum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5556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CF540042-77BC-B146-A22F-6FF3D87A8C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431999" y="411510"/>
            <a:ext cx="5220000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32000" y="3507854"/>
            <a:ext cx="522000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6FD5C24A-C909-4E47-B1A6-C131C52B36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12000" y="4932000"/>
            <a:ext cx="177165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323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Väliotsikko ja kuva 1/3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Kuvan paikkamerkki 10">
            <a:extLst>
              <a:ext uri="{FF2B5EF4-FFF2-40B4-BE49-F238E27FC236}">
                <a16:creationId xmlns:a16="http://schemas.microsoft.com/office/drawing/2014/main" id="{3A823399-DEEE-AB4F-B377-FBA61A09AAC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01010" y="0"/>
            <a:ext cx="3342278" cy="5144389"/>
          </a:xfrm>
          <a:custGeom>
            <a:avLst/>
            <a:gdLst>
              <a:gd name="connsiteX0" fmla="*/ 770354 w 3342278"/>
              <a:gd name="connsiteY0" fmla="*/ 0 h 5144389"/>
              <a:gd name="connsiteX1" fmla="*/ 3342278 w 3342278"/>
              <a:gd name="connsiteY1" fmla="*/ 0 h 5144389"/>
              <a:gd name="connsiteX2" fmla="*/ 3342278 w 3342278"/>
              <a:gd name="connsiteY2" fmla="*/ 5144389 h 5144389"/>
              <a:gd name="connsiteX3" fmla="*/ 770608 w 3342278"/>
              <a:gd name="connsiteY3" fmla="*/ 5144389 h 5144389"/>
              <a:gd name="connsiteX4" fmla="*/ 228682 w 3342278"/>
              <a:gd name="connsiteY4" fmla="*/ 4017011 h 5144389"/>
              <a:gd name="connsiteX5" fmla="*/ 228682 w 3342278"/>
              <a:gd name="connsiteY5" fmla="*/ 4017010 h 5144389"/>
              <a:gd name="connsiteX6" fmla="*/ 770354 w 3342278"/>
              <a:gd name="connsiteY6" fmla="*/ 0 h 5144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2278" h="5144389">
                <a:moveTo>
                  <a:pt x="770354" y="0"/>
                </a:moveTo>
                <a:lnTo>
                  <a:pt x="3342278" y="0"/>
                </a:lnTo>
                <a:lnTo>
                  <a:pt x="3342278" y="5144389"/>
                </a:lnTo>
                <a:lnTo>
                  <a:pt x="770608" y="5144389"/>
                </a:lnTo>
                <a:cubicBezTo>
                  <a:pt x="540216" y="4794542"/>
                  <a:pt x="357942" y="4415355"/>
                  <a:pt x="228682" y="4017011"/>
                </a:cubicBezTo>
                <a:lnTo>
                  <a:pt x="228682" y="4017010"/>
                </a:lnTo>
                <a:cubicBezTo>
                  <a:pt x="-210148" y="2665259"/>
                  <a:pt x="-10897" y="1187625"/>
                  <a:pt x="77035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i-FI"/>
          </a:p>
        </p:txBody>
      </p:sp>
      <p:sp>
        <p:nvSpPr>
          <p:cNvPr id="10" name="Otsikko 1"/>
          <p:cNvSpPr>
            <a:spLocks noGrp="1"/>
          </p:cNvSpPr>
          <p:nvPr>
            <p:ph type="ctrTitle"/>
          </p:nvPr>
        </p:nvSpPr>
        <p:spPr>
          <a:xfrm>
            <a:off x="431999" y="411510"/>
            <a:ext cx="5220000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32000" y="3507854"/>
            <a:ext cx="522000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42049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Väliotsikko ja kuva 2/3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9">
            <a:extLst>
              <a:ext uri="{FF2B5EF4-FFF2-40B4-BE49-F238E27FC236}">
                <a16:creationId xmlns:a16="http://schemas.microsoft.com/office/drawing/2014/main" id="{B4104795-B654-374D-AA44-D3D604ED23C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79892" y="0"/>
            <a:ext cx="6164108" cy="5144389"/>
          </a:xfrm>
          <a:custGeom>
            <a:avLst/>
            <a:gdLst>
              <a:gd name="connsiteX0" fmla="*/ 769741 w 6164108"/>
              <a:gd name="connsiteY0" fmla="*/ 0 h 5144389"/>
              <a:gd name="connsiteX1" fmla="*/ 6164108 w 6164108"/>
              <a:gd name="connsiteY1" fmla="*/ 0 h 5144389"/>
              <a:gd name="connsiteX2" fmla="*/ 6164108 w 6164108"/>
              <a:gd name="connsiteY2" fmla="*/ 5144389 h 5144389"/>
              <a:gd name="connsiteX3" fmla="*/ 769995 w 6164108"/>
              <a:gd name="connsiteY3" fmla="*/ 5144389 h 5144389"/>
              <a:gd name="connsiteX4" fmla="*/ 228500 w 6164108"/>
              <a:gd name="connsiteY4" fmla="*/ 4017011 h 5144389"/>
              <a:gd name="connsiteX5" fmla="*/ 228500 w 6164108"/>
              <a:gd name="connsiteY5" fmla="*/ 4017010 h 5144389"/>
              <a:gd name="connsiteX6" fmla="*/ 769741 w 6164108"/>
              <a:gd name="connsiteY6" fmla="*/ 0 h 5144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64108" h="5144389">
                <a:moveTo>
                  <a:pt x="769741" y="0"/>
                </a:moveTo>
                <a:lnTo>
                  <a:pt x="6164108" y="0"/>
                </a:lnTo>
                <a:lnTo>
                  <a:pt x="6164108" y="5144389"/>
                </a:lnTo>
                <a:lnTo>
                  <a:pt x="769995" y="5144389"/>
                </a:lnTo>
                <a:cubicBezTo>
                  <a:pt x="539785" y="4794542"/>
                  <a:pt x="357657" y="4415355"/>
                  <a:pt x="228500" y="4017011"/>
                </a:cubicBezTo>
                <a:lnTo>
                  <a:pt x="228500" y="4017010"/>
                </a:lnTo>
                <a:cubicBezTo>
                  <a:pt x="-209981" y="2665259"/>
                  <a:pt x="-10889" y="1187625"/>
                  <a:pt x="76974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fi-FI"/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431999" y="411510"/>
            <a:ext cx="2520000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32000" y="3507854"/>
            <a:ext cx="252000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9757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931ADD7-83EA-0241-B06B-D43CB2F96A7E}" type="datetime1">
              <a:rPr lang="fi-FI" smtClean="0"/>
              <a:t>15.12.2021</a:t>
            </a:fld>
            <a:endParaRPr lang="fi-FI" dirty="0"/>
          </a:p>
        </p:txBody>
      </p:sp>
      <p:sp>
        <p:nvSpPr>
          <p:cNvPr id="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F732AEA9-B18D-7B41-9CD8-9AFE7B9FF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2000" y="4932000"/>
            <a:ext cx="177165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5653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47C6964E-0786-FF40-B4BA-E755C8993C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95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4251079" y="1755757"/>
            <a:ext cx="4634027" cy="1400175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päättävä teksti</a:t>
            </a:r>
          </a:p>
        </p:txBody>
      </p:sp>
      <p:sp>
        <p:nvSpPr>
          <p:cNvPr id="96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251079" y="3413108"/>
            <a:ext cx="4595595" cy="131888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97" name="Kuva 96">
            <a:extLst>
              <a:ext uri="{FF2B5EF4-FFF2-40B4-BE49-F238E27FC236}">
                <a16:creationId xmlns:a16="http://schemas.microsoft.com/office/drawing/2014/main" id="{04EB18AC-B9AF-4B46-9B24-EAE4A98F5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12000" y="4932000"/>
            <a:ext cx="177165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283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FD4202D0-A146-3E4A-B757-AE655FD3E2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59500" y="0"/>
            <a:ext cx="2984500" cy="5143500"/>
          </a:xfrm>
          <a:prstGeom prst="rect">
            <a:avLst/>
          </a:prstGeom>
        </p:spPr>
      </p:pic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0A027F-9FF5-CB4C-940B-4F58B54F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57BCCC73-BADC-C646-99CD-5C980D53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BD4-DFD8-5A41-8E32-433BE3A53EED}" type="datetime1">
              <a:rPr lang="fi-FI" smtClean="0"/>
              <a:t>15.12.2021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49C94B79-370D-774F-AC35-1F262D9B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A82C0B85-284A-2644-93F6-5855E3106B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12000" y="4932000"/>
            <a:ext cx="177165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316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235340"/>
            <a:ext cx="8224354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E55D46C-FFDD-D244-BC09-59C228F6F1B8}" type="datetime1">
              <a:rPr lang="fi-FI" smtClean="0"/>
              <a:t>15.12.2021</a:t>
            </a:fld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A1192967-20CE-DD48-A8FA-10666733A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2000" y="4932000"/>
            <a:ext cx="177165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51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Otsikko ja sisältö 2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FD4202D0-A146-3E4A-B757-AE655FD3E2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59500" y="0"/>
            <a:ext cx="2984500" cy="5143500"/>
          </a:xfrm>
          <a:prstGeom prst="rect">
            <a:avLst/>
          </a:prstGeom>
        </p:spPr>
      </p:pic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7739615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7739615" cy="3393001"/>
          </a:xfrm>
        </p:spPr>
        <p:txBody>
          <a:bodyPr numCol="2" spcCol="21600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0A027F-9FF5-CB4C-940B-4F58B54F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57BCCC73-BADC-C646-99CD-5C980D53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51CB7-8F1B-444E-B8D3-CD39903DB0C1}" type="datetime1">
              <a:rPr lang="fi-FI" smtClean="0"/>
              <a:t>15.12.2021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49C94B79-370D-774F-AC35-1F262D9B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568AA25-1976-2B42-BE76-01AB9B2F07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12000" y="4932000"/>
            <a:ext cx="1771650" cy="114300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F831D89F-469F-C24E-98F9-99A30767CC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302592" y="1487497"/>
            <a:ext cx="0" cy="32400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4989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2 palstaa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32785" y="235340"/>
            <a:ext cx="8224354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393001"/>
          </a:xfrm>
        </p:spPr>
        <p:txBody>
          <a:bodyPr numCol="2" spcCol="28800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0946121-9641-4246-86F5-98C73DC6AF7E}" type="datetime1">
              <a:rPr lang="fi-FI" smtClean="0"/>
              <a:t>15.12.2021</a:t>
            </a:fld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Lorem ipsum</a:t>
            </a:r>
            <a:endParaRPr lang="fi-FI" dirty="0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75EEC33C-BACA-0D49-9518-AB014C605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12000" y="4932000"/>
            <a:ext cx="1771650" cy="114300"/>
          </a:xfrm>
          <a:prstGeom prst="rect">
            <a:avLst/>
          </a:prstGeom>
        </p:spPr>
      </p:pic>
      <p:cxnSp>
        <p:nvCxnSpPr>
          <p:cNvPr id="12" name="Suora yhdysviiva 11">
            <a:extLst>
              <a:ext uri="{FF2B5EF4-FFF2-40B4-BE49-F238E27FC236}">
                <a16:creationId xmlns:a16="http://schemas.microsoft.com/office/drawing/2014/main" id="{CD4829C8-F060-7646-922A-C2AA787EA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544962" y="1487497"/>
            <a:ext cx="0" cy="32400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718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Otsikko ja sisältö kuva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13">
            <a:extLst>
              <a:ext uri="{FF2B5EF4-FFF2-40B4-BE49-F238E27FC236}">
                <a16:creationId xmlns:a16="http://schemas.microsoft.com/office/drawing/2014/main" id="{65B97F5B-1B58-664F-B3D8-559D5761AF1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01010" y="0"/>
            <a:ext cx="3342278" cy="5144389"/>
          </a:xfrm>
          <a:custGeom>
            <a:avLst/>
            <a:gdLst>
              <a:gd name="connsiteX0" fmla="*/ 770354 w 3342278"/>
              <a:gd name="connsiteY0" fmla="*/ 0 h 5144389"/>
              <a:gd name="connsiteX1" fmla="*/ 3342278 w 3342278"/>
              <a:gd name="connsiteY1" fmla="*/ 0 h 5144389"/>
              <a:gd name="connsiteX2" fmla="*/ 3342278 w 3342278"/>
              <a:gd name="connsiteY2" fmla="*/ 5144389 h 5144389"/>
              <a:gd name="connsiteX3" fmla="*/ 770608 w 3342278"/>
              <a:gd name="connsiteY3" fmla="*/ 5144389 h 5144389"/>
              <a:gd name="connsiteX4" fmla="*/ 228682 w 3342278"/>
              <a:gd name="connsiteY4" fmla="*/ 4017011 h 5144389"/>
              <a:gd name="connsiteX5" fmla="*/ 228682 w 3342278"/>
              <a:gd name="connsiteY5" fmla="*/ 4017010 h 5144389"/>
              <a:gd name="connsiteX6" fmla="*/ 770354 w 3342278"/>
              <a:gd name="connsiteY6" fmla="*/ 0 h 5144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42278" h="5144389">
                <a:moveTo>
                  <a:pt x="770354" y="0"/>
                </a:moveTo>
                <a:lnTo>
                  <a:pt x="3342278" y="0"/>
                </a:lnTo>
                <a:lnTo>
                  <a:pt x="3342278" y="5144389"/>
                </a:lnTo>
                <a:lnTo>
                  <a:pt x="770608" y="5144389"/>
                </a:lnTo>
                <a:cubicBezTo>
                  <a:pt x="540216" y="4794542"/>
                  <a:pt x="357942" y="4415355"/>
                  <a:pt x="228682" y="4017011"/>
                </a:cubicBezTo>
                <a:lnTo>
                  <a:pt x="228682" y="4017010"/>
                </a:lnTo>
                <a:cubicBezTo>
                  <a:pt x="-210148" y="2665259"/>
                  <a:pt x="-10897" y="1187625"/>
                  <a:pt x="770354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5" y="235340"/>
            <a:ext cx="5400000" cy="97427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410997"/>
            <a:ext cx="5220000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0A027F-9FF5-CB4C-940B-4F58B54F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57BCCC73-BADC-C646-99CD-5C980D53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BD4-DFD8-5A41-8E32-433BE3A53EED}" type="datetime1">
              <a:rPr lang="fi-FI" smtClean="0"/>
              <a:t>15.12.2021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49C94B79-370D-774F-AC35-1F262D9B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Lorem ipsum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17147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Otsikko ja sisältö kuva 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Kuvan paikkamerkki 13">
            <a:extLst>
              <a:ext uri="{FF2B5EF4-FFF2-40B4-BE49-F238E27FC236}">
                <a16:creationId xmlns:a16="http://schemas.microsoft.com/office/drawing/2014/main" id="{64BC40CB-B021-DB4D-9726-7923D412A49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79892" y="0"/>
            <a:ext cx="6164108" cy="5144389"/>
          </a:xfrm>
          <a:custGeom>
            <a:avLst/>
            <a:gdLst>
              <a:gd name="connsiteX0" fmla="*/ 769741 w 6164108"/>
              <a:gd name="connsiteY0" fmla="*/ 0 h 5144389"/>
              <a:gd name="connsiteX1" fmla="*/ 6164108 w 6164108"/>
              <a:gd name="connsiteY1" fmla="*/ 0 h 5144389"/>
              <a:gd name="connsiteX2" fmla="*/ 6164108 w 6164108"/>
              <a:gd name="connsiteY2" fmla="*/ 5144389 h 5144389"/>
              <a:gd name="connsiteX3" fmla="*/ 769995 w 6164108"/>
              <a:gd name="connsiteY3" fmla="*/ 5144389 h 5144389"/>
              <a:gd name="connsiteX4" fmla="*/ 228500 w 6164108"/>
              <a:gd name="connsiteY4" fmla="*/ 4017011 h 5144389"/>
              <a:gd name="connsiteX5" fmla="*/ 228500 w 6164108"/>
              <a:gd name="connsiteY5" fmla="*/ 4017010 h 5144389"/>
              <a:gd name="connsiteX6" fmla="*/ 769741 w 6164108"/>
              <a:gd name="connsiteY6" fmla="*/ 0 h 5144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64108" h="5144389">
                <a:moveTo>
                  <a:pt x="769741" y="0"/>
                </a:moveTo>
                <a:lnTo>
                  <a:pt x="6164108" y="0"/>
                </a:lnTo>
                <a:lnTo>
                  <a:pt x="6164108" y="5144389"/>
                </a:lnTo>
                <a:lnTo>
                  <a:pt x="769995" y="5144389"/>
                </a:lnTo>
                <a:cubicBezTo>
                  <a:pt x="539785" y="4794542"/>
                  <a:pt x="357657" y="4415355"/>
                  <a:pt x="228500" y="4017011"/>
                </a:cubicBezTo>
                <a:lnTo>
                  <a:pt x="228500" y="4017010"/>
                </a:lnTo>
                <a:cubicBezTo>
                  <a:pt x="-209981" y="2665259"/>
                  <a:pt x="-10889" y="1187625"/>
                  <a:pt x="769741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432784" y="235340"/>
            <a:ext cx="2700000" cy="14723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432785" y="1923678"/>
            <a:ext cx="2520000" cy="288032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310A027F-9FF5-CB4C-940B-4F58B54F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‹#›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57BCCC73-BADC-C646-99CD-5C980D538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2CBD4-DFD8-5A41-8E32-433BE3A53EED}" type="datetime1">
              <a:rPr lang="fi-FI" smtClean="0"/>
              <a:t>15.12.2021</a:t>
            </a:fld>
            <a:endParaRPr lang="fi-FI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49C94B79-370D-774F-AC35-1F262D9B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Lorem ipsum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59530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F1BBE0F1-831B-C54F-9352-AE500835A4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431999" y="411510"/>
            <a:ext cx="5220000" cy="2967062"/>
          </a:xfrm>
        </p:spPr>
        <p:txBody>
          <a:bodyPr anchor="b" anchorCtr="0">
            <a:no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32000" y="3507854"/>
            <a:ext cx="5220000" cy="1512168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2" name="Kuva 1">
            <a:extLst>
              <a:ext uri="{FF2B5EF4-FFF2-40B4-BE49-F238E27FC236}">
                <a16:creationId xmlns:a16="http://schemas.microsoft.com/office/drawing/2014/main" id="{6FD5C24A-C909-4E47-B1A6-C131C52B36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12000" y="4932000"/>
            <a:ext cx="1771650" cy="11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047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32000" y="234000"/>
            <a:ext cx="8077198" cy="97427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32000" y="1411201"/>
            <a:ext cx="8077199" cy="3248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02805FD-2C99-B24D-A1F0-5CBBF07165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B0B3E321-BF3D-0844-B5E0-C3C7EDBB0F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384199F-228D-3B4C-87BF-B841326F3407}" type="datetime1">
              <a:rPr lang="fi-FI" smtClean="0"/>
              <a:t>15.12.2021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1B519091-1A7D-2B4B-B4A5-2F1313E398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Lorem ipsum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6374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836" r:id="rId2"/>
    <p:sldLayoutId id="2147483776" r:id="rId3"/>
    <p:sldLayoutId id="2147483747" r:id="rId4"/>
    <p:sldLayoutId id="2147483817" r:id="rId5"/>
    <p:sldLayoutId id="2147483818" r:id="rId6"/>
    <p:sldLayoutId id="2147483819" r:id="rId7"/>
    <p:sldLayoutId id="2147483820" r:id="rId8"/>
    <p:sldLayoutId id="2147483803" r:id="rId9"/>
    <p:sldLayoutId id="2147483821" r:id="rId10"/>
    <p:sldLayoutId id="2147483822" r:id="rId11"/>
    <p:sldLayoutId id="2147483675" r:id="rId12"/>
    <p:sldLayoutId id="2147483691" r:id="rId13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61938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182563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400" indent="-180975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174625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32000" y="234000"/>
            <a:ext cx="8077198" cy="97427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32000" y="1411201"/>
            <a:ext cx="8077199" cy="3248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02805FD-2C99-B24D-A1F0-5CBBF07165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-1" y="4873089"/>
            <a:ext cx="404211" cy="201103"/>
          </a:xfrm>
          <a:prstGeom prst="rect">
            <a:avLst/>
          </a:prstGeom>
        </p:spPr>
        <p:txBody>
          <a:bodyPr rIns="18000" anchor="ctr"/>
          <a:lstStyle>
            <a:lvl1pPr algn="r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B0B3E321-BF3D-0844-B5E0-C3C7EDBB0F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32785" y="4873089"/>
            <a:ext cx="683568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384199F-228D-3B4C-87BF-B841326F3407}" type="datetime1">
              <a:rPr lang="fi-FI" smtClean="0"/>
              <a:t>15.12.2021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1B519091-1A7D-2B4B-B4A5-2F1313E398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87624" y="4873089"/>
            <a:ext cx="2736304" cy="19362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fi-FI"/>
              <a:t>Lorem ipsum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7810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37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61938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182563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400" indent="-180975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174625" algn="l" defTabSz="914400" rtl="0" eaLnBrk="1" latinLnBrk="0" hangingPunct="1">
        <a:spcBef>
          <a:spcPts val="14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6D41793B-8337-724F-A4D1-F147F165F1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OKM:n</a:t>
            </a:r>
            <a:r>
              <a:rPr lang="fi-FI" dirty="0"/>
              <a:t> terveiset ja ajankohtaista</a:t>
            </a:r>
          </a:p>
        </p:txBody>
      </p:sp>
      <p:sp>
        <p:nvSpPr>
          <p:cNvPr id="5" name="Alaotsikko 4">
            <a:extLst>
              <a:ext uri="{FF2B5EF4-FFF2-40B4-BE49-F238E27FC236}">
                <a16:creationId xmlns:a16="http://schemas.microsoft.com/office/drawing/2014/main" id="{78112E86-3EBB-8F48-8787-EE3A471D95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/>
              <a:t>Teams</a:t>
            </a:r>
            <a:r>
              <a:rPr lang="fi-FI" dirty="0"/>
              <a:t> 14.12.2021</a:t>
            </a:r>
          </a:p>
          <a:p>
            <a:r>
              <a:rPr lang="fi-FI" dirty="0"/>
              <a:t>Opetusneuvos Anne Ekroth</a:t>
            </a:r>
          </a:p>
        </p:txBody>
      </p:sp>
    </p:spTree>
    <p:extLst>
      <p:ext uri="{BB962C8B-B14F-4D97-AF65-F5344CB8AC3E}">
        <p14:creationId xmlns:p14="http://schemas.microsoft.com/office/powerpoint/2010/main" val="1105585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Ammatillinen koulutus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Bef>
                <a:spcPts val="0"/>
              </a:spcBef>
            </a:pPr>
            <a:r>
              <a:rPr lang="fi-FI" sz="1800" dirty="0"/>
              <a:t>Tasa-arvo ja yhdenvertaisuus</a:t>
            </a:r>
          </a:p>
          <a:p>
            <a:pPr>
              <a:spcBef>
                <a:spcPts val="0"/>
              </a:spcBef>
            </a:pPr>
            <a:endParaRPr lang="fi-FI" sz="1800" dirty="0"/>
          </a:p>
          <a:p>
            <a:pPr>
              <a:spcBef>
                <a:spcPts val="0"/>
              </a:spcBef>
            </a:pPr>
            <a:r>
              <a:rPr lang="fi-FI" sz="1800" dirty="0"/>
              <a:t>Hyvinvoinnin tukeminen</a:t>
            </a:r>
          </a:p>
          <a:p>
            <a:pPr>
              <a:spcBef>
                <a:spcPts val="0"/>
              </a:spcBef>
            </a:pPr>
            <a:endParaRPr lang="fi-FI" sz="1800" dirty="0"/>
          </a:p>
          <a:p>
            <a:pPr>
              <a:spcBef>
                <a:spcPts val="0"/>
              </a:spcBef>
            </a:pPr>
            <a:r>
              <a:rPr lang="fi-FI" sz="1800" dirty="0"/>
              <a:t>Tuen ja ohjauksen tarve – erityisen tuen tarve</a:t>
            </a:r>
          </a:p>
          <a:p>
            <a:pPr>
              <a:spcBef>
                <a:spcPts val="0"/>
              </a:spcBef>
            </a:pPr>
            <a:endParaRPr lang="fi-FI" sz="1800" dirty="0"/>
          </a:p>
          <a:p>
            <a:pPr>
              <a:spcBef>
                <a:spcPts val="0"/>
              </a:spcBef>
            </a:pPr>
            <a:r>
              <a:rPr lang="fi-FI" sz="1800" dirty="0"/>
              <a:t>Mahdollisuudet vastata nuorten ja aikuisten erilaisiin tuen tarpeisiin</a:t>
            </a:r>
          </a:p>
          <a:p>
            <a:pPr>
              <a:spcBef>
                <a:spcPts val="0"/>
              </a:spcBef>
            </a:pPr>
            <a:endParaRPr lang="fi-FI" sz="1800" dirty="0"/>
          </a:p>
          <a:p>
            <a:pPr>
              <a:spcBef>
                <a:spcPts val="0"/>
              </a:spcBef>
            </a:pPr>
            <a:r>
              <a:rPr lang="fi-FI" sz="1800" dirty="0"/>
              <a:t>Oppivelvollisuuden laajeneminen –toisen asteen tutkinnon suorittaminen, keskeyttämisten vähentäminen</a:t>
            </a:r>
          </a:p>
          <a:p>
            <a:pPr>
              <a:spcBef>
                <a:spcPts val="0"/>
              </a:spcBef>
            </a:pPr>
            <a:endParaRPr lang="fi-FI" sz="1800" dirty="0"/>
          </a:p>
          <a:p>
            <a:pPr>
              <a:spcBef>
                <a:spcPts val="0"/>
              </a:spcBef>
            </a:pPr>
            <a:r>
              <a:rPr lang="fi-FI" sz="1800" dirty="0"/>
              <a:t>Jatkuvan oppimisen uudistus –työllistyminen</a:t>
            </a:r>
          </a:p>
          <a:p>
            <a:pPr>
              <a:spcBef>
                <a:spcPts val="0"/>
              </a:spcBef>
            </a:pPr>
            <a:endParaRPr lang="fi-FI" sz="1800" dirty="0"/>
          </a:p>
          <a:p>
            <a:pPr>
              <a:spcBef>
                <a:spcPts val="0"/>
              </a:spcBef>
            </a:pPr>
            <a:r>
              <a:rPr lang="fi-FI" sz="1800" dirty="0"/>
              <a:t>Oikeus osata -kehittämiskokonaisuus</a:t>
            </a:r>
          </a:p>
          <a:p>
            <a:pPr>
              <a:spcBef>
                <a:spcPts val="0"/>
              </a:spcBef>
            </a:pPr>
            <a:endParaRPr lang="fi-FI" sz="1800" dirty="0"/>
          </a:p>
          <a:p>
            <a:pPr>
              <a:spcBef>
                <a:spcPts val="0"/>
              </a:spcBef>
            </a:pPr>
            <a:r>
              <a:rPr lang="fi-FI" sz="1800" dirty="0"/>
              <a:t>Koronan vaikutus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2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E55D46C-FFDD-D244-BC09-59C228F6F1B8}" type="datetime1">
              <a:rPr lang="fi-FI" smtClean="0"/>
              <a:t>15.12.2021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26789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Karvin</a:t>
            </a:r>
            <a:r>
              <a:rPr lang="fi-FI" dirty="0"/>
              <a:t> erityisen tuen arviointi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/>
              <a:t>Kansallinen koulutuksen arviointikeskus (</a:t>
            </a:r>
            <a:r>
              <a:rPr lang="fi-FI" dirty="0" err="1"/>
              <a:t>Karvi</a:t>
            </a:r>
            <a:r>
              <a:rPr lang="fi-FI" dirty="0"/>
              <a:t>) toteutti vuosina 2020–2021 ammatillisen koulutuksen erityisen tuen arvioinnin.</a:t>
            </a:r>
          </a:p>
          <a:p>
            <a:r>
              <a:rPr lang="fi-FI" dirty="0"/>
              <a:t>Tietolähteinä opiskelijat, opettajat ja ohjaajat sekä koulutuksen järjestäjät sekä Vipunen ja Koski tietovarannot.</a:t>
            </a:r>
          </a:p>
          <a:p>
            <a:r>
              <a:rPr lang="fi-FI" dirty="0"/>
              <a:t>Arviointi tuotti tietoa erityisen tuen järjestelyistä ja niiden toimivuudesta: tuen tarpeiden tunnistamisesta, tuen suunnittelusta, tuen ja ohjauksen muodoista, tuen saatavuudesta ja saavutettavuudesta sekä osaamisen arvioinnin mukauttamisen ja ammattitaitovaatimuksista tai osaamistavoitteista poikkeamisen käytännöistä.</a:t>
            </a:r>
          </a:p>
          <a:p>
            <a:r>
              <a:rPr lang="fi-FI" dirty="0"/>
              <a:t>Ammatillisen koulutuksen erityisen tuen arviointi on ensimmäinen kokonaisvaltainen ja kattava arviointi ammatillisen koulutuksen 2018 uudistuksen jälkeisestä tilanteesta.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3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E55D46C-FFDD-D244-BC09-59C228F6F1B8}" type="datetime1">
              <a:rPr lang="fi-FI" smtClean="0"/>
              <a:t>15.12.2021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32002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Karvin</a:t>
            </a:r>
            <a:r>
              <a:rPr lang="fi-FI" dirty="0"/>
              <a:t> erityisen tuen kehittämissuositukset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410997"/>
            <a:ext cx="8224354" cy="3609025"/>
          </a:xfrm>
        </p:spPr>
        <p:txBody>
          <a:bodyPr>
            <a:normAutofit fontScale="70000" lnSpcReduction="2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fi-FI" sz="2300" dirty="0"/>
              <a:t>Riittävät resurssit erityiseen tukeen tulee varmistaa ja resurssien kohdentumista selkeyttää.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fi-FI" sz="2300" dirty="0"/>
              <a:t>Erityisen tuen suunnitelmallisuutta sekä henkilöstön keskinäistä työnjakoa ja yhteistyötä tulee kehittää.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fi-FI" sz="2300" dirty="0"/>
              <a:t>Henkilöstön osaamista erityisessä tuessa tulee vahvistaa.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fi-FI" sz="2300" dirty="0"/>
              <a:t>Tuen tarpeiden tunnistamista on kehitettävä jatkuvan haun kautta tulevien opiskelijoiden osalta ja ammatti- ja erikoisammattitutkinnoissa.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fi-FI" sz="2300" dirty="0"/>
              <a:t>Erityisen tuen suunnittelua tutkinnon osittain tulee kehittää ja opetus- ja ohjaushenkilöstön välistä tiedonkulkua parantaa.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fi-FI" sz="2300" dirty="0"/>
              <a:t>Erityisen tuen muotoja, toteutusta ja tuen vaikuttavuuden arviointia on kehitettävä.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fi-FI" sz="2300" dirty="0"/>
              <a:t>Soveltuvien työpaikkojen saatavuutta, työpaikkaohjaajien perehdyttämistä ja opiskelijoiden tukea työelämässä oppimisen aikana tulee kehittää.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fi-FI" sz="2300" dirty="0"/>
              <a:t>Osaamisen arvioinnin mukauttamisen ja ammattitaitovaatimuksista tai osaamistavoitteista poikkeamisen käytäntöjä tulee selkeyttää.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fi-FI" sz="2300" dirty="0"/>
              <a:t>Tuen tasojen ja muotojen rajapintoihin tarvitaan selkeyttä.</a:t>
            </a:r>
          </a:p>
          <a:p>
            <a:pPr marL="342900" indent="-342900">
              <a:spcBef>
                <a:spcPts val="0"/>
              </a:spcBef>
              <a:buFont typeface="+mj-lt"/>
              <a:buAutoNum type="arabicPeriod"/>
            </a:pPr>
            <a:r>
              <a:rPr lang="fi-FI" sz="2300" dirty="0"/>
              <a:t>Erityiseen tukeen liittyvää nivelvaiheyhteistyötä ja moniammatillista yhteistyötä tulee kehittää.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4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E55D46C-FFDD-D244-BC09-59C228F6F1B8}" type="datetime1">
              <a:rPr lang="fi-FI" smtClean="0"/>
              <a:t>15.12.2021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71492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Kehittämissuositukset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Tuen muotoja ja tuen toteutusta tulee kehittää niin, että ne soveltuvat entistä paremmin eri tutkintomuotoihin, tutkinnon osiin ja oppimisympäristöihin.</a:t>
            </a:r>
          </a:p>
          <a:p>
            <a:r>
              <a:rPr lang="fi-FI" dirty="0"/>
              <a:t>Erityisen tuen tarpeen tunnistaminen toteutuu paremmin yhteishaussa kuin jatkuvassa haussa valittavilla.</a:t>
            </a:r>
          </a:p>
          <a:p>
            <a:r>
              <a:rPr lang="fi-FI" dirty="0"/>
              <a:t>Tuki toteutuu paremmin perustutkinto-opiskelijoilla kuin ammatti- ja erikoisammattitutkinnoissa. Perustutkinnoissa toimii paremmin yhteisissä tutkinnon osissa kuin ammatillisissa osissa.</a:t>
            </a:r>
          </a:p>
          <a:p>
            <a:r>
              <a:rPr lang="fi-FI" dirty="0"/>
              <a:t>Kehittämistä löytyy myös HOKS-kirjauksen jälkeisissä toimissa ja käytännöissä sekä henkilöstön yhteistyössä.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5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E55D46C-FFDD-D244-BC09-59C228F6F1B8}" type="datetime1">
              <a:rPr lang="fi-FI" smtClean="0"/>
              <a:t>15.12.2021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67569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2785" y="51470"/>
            <a:ext cx="8224354" cy="974270"/>
          </a:xfrm>
        </p:spPr>
        <p:txBody>
          <a:bodyPr/>
          <a:lstStyle/>
          <a:p>
            <a:r>
              <a:rPr lang="fi-FI" dirty="0"/>
              <a:t>Näkökulmia opiskelijoiden tukemiseen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031038"/>
            <a:ext cx="8224354" cy="3942602"/>
          </a:xfrm>
        </p:spPr>
        <p:txBody>
          <a:bodyPr>
            <a:normAutofit fontScale="55000" lnSpcReduction="20000"/>
          </a:bodyPr>
          <a:lstStyle/>
          <a:p>
            <a:r>
              <a:rPr lang="fi-FI" sz="2500" dirty="0"/>
              <a:t>Oikeus erityiseen tukeen</a:t>
            </a:r>
          </a:p>
          <a:p>
            <a:r>
              <a:rPr lang="fi-FI" sz="2500" dirty="0"/>
              <a:t>Lähtökohtana kohtaaminen, opiskelijan vahvuudet ja ratkaisukeskeinen työote</a:t>
            </a:r>
          </a:p>
          <a:p>
            <a:r>
              <a:rPr lang="fi-FI" sz="2500" dirty="0"/>
              <a:t>Koulutuksen järjestäjän suunnitelma erityisen tuen järjestämiseen</a:t>
            </a:r>
          </a:p>
          <a:p>
            <a:pPr lvl="1"/>
            <a:r>
              <a:rPr lang="fi-FI" sz="2000" dirty="0"/>
              <a:t>Johtaminen, työn organisointi, työnjako, resurssien kohdentuminen</a:t>
            </a:r>
          </a:p>
          <a:p>
            <a:pPr lvl="1"/>
            <a:r>
              <a:rPr lang="fi-FI" sz="2000" dirty="0"/>
              <a:t>Toimintakulttuuri, arvot ja asenteet</a:t>
            </a:r>
          </a:p>
          <a:p>
            <a:pPr lvl="1"/>
            <a:r>
              <a:rPr lang="fi-FI" sz="2000" dirty="0"/>
              <a:t>Systemaattisuus ja suunnitelmallisuus - hyviä käytänteitä ja uusia menetelmiä erityisen tuen toteuttamiseen</a:t>
            </a:r>
          </a:p>
          <a:p>
            <a:r>
              <a:rPr lang="fi-FI" sz="2500" dirty="0"/>
              <a:t>Arvioinnissa esille tulleet erityisen tuen voimavarat ja kehittämistarpeet</a:t>
            </a:r>
          </a:p>
          <a:p>
            <a:r>
              <a:rPr lang="fi-FI" sz="2500" dirty="0"/>
              <a:t>Opiskelija / opiskelu- ja työympäristön vaatimukset / tutkinnon perusteet (saavutettavuus ja esteettömyys)</a:t>
            </a:r>
          </a:p>
          <a:p>
            <a:pPr lvl="1"/>
            <a:r>
              <a:rPr lang="fi-FI" sz="2000" dirty="0"/>
              <a:t>Tuen tarpeiden tunnistaminen, tuen suunnittelu, tuen ja ohjauksen muodot, tuen saatavuus ja saavutettavuus sekä osaamisen arvioinnin mukauttaminen ja ammattitaitovaatimuksista tai osaamistavoitteista poikkeaminen</a:t>
            </a:r>
          </a:p>
          <a:p>
            <a:pPr lvl="1"/>
            <a:r>
              <a:rPr lang="fi-FI" sz="2000" dirty="0"/>
              <a:t>Henkilökohtainen osaamisen arvioinnin kehittämissuunnitelma (tutkinto/tutkinnon osat)</a:t>
            </a:r>
          </a:p>
          <a:p>
            <a:pPr lvl="1"/>
            <a:r>
              <a:rPr lang="fi-FI" sz="2000" dirty="0"/>
              <a:t>Nivelvaiheyhteistyö, moniammatillinen yhteistyö, tiedon vaihto ja siirtyminen kaikille opiskelijan kanssa toimiville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6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E55D46C-FFDD-D244-BC09-59C228F6F1B8}" type="datetime1">
              <a:rPr lang="fi-FI" smtClean="0"/>
              <a:t>15.12.2021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17014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Näkökulmia opiskelijoiden tukemiseen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2785" y="1209611"/>
            <a:ext cx="8224354" cy="3864582"/>
          </a:xfrm>
        </p:spPr>
        <p:txBody>
          <a:bodyPr>
            <a:normAutofit fontScale="70000" lnSpcReduction="20000"/>
          </a:bodyPr>
          <a:lstStyle/>
          <a:p>
            <a:r>
              <a:rPr lang="fi-FI" sz="2100" dirty="0"/>
              <a:t>Erityisen tuen tutkimus ja tietoperustan vahvistaminen</a:t>
            </a:r>
          </a:p>
          <a:p>
            <a:r>
              <a:rPr lang="fi-FI" sz="2100" dirty="0"/>
              <a:t>Erityisen tuen merkitys ja vaikuttavuus</a:t>
            </a:r>
          </a:p>
          <a:p>
            <a:pPr lvl="1"/>
            <a:r>
              <a:rPr lang="fi-FI" sz="2100" dirty="0"/>
              <a:t>Oppimisvaikeudet, vamma, sairaus tai muu syy (syrjäytyminen, kiusaaminen, häirintä, mielenterveys- ja päihdeongelmat, neurologiset vaikeudet jne. – KORONA)</a:t>
            </a:r>
          </a:p>
          <a:p>
            <a:r>
              <a:rPr lang="fi-FI" sz="2100" dirty="0"/>
              <a:t>Ammatillinen koulutus varmistaa opiskelijan osaaminen</a:t>
            </a:r>
          </a:p>
          <a:p>
            <a:r>
              <a:rPr lang="fi-FI" sz="2100" dirty="0"/>
              <a:t>Työllistyminen – kaikkien työpanosta tarvitaan, yksilön osaamisen ja työn vaatimusten yhteensovittaminen räätälöimällä - työpaikalla tapahtuvan koulutuksen merkitys työllistymiselle, tukitoimet</a:t>
            </a:r>
          </a:p>
          <a:p>
            <a:r>
              <a:rPr lang="fi-FI" sz="2100" dirty="0"/>
              <a:t>Osa opiskelijoista tarvitsee pedagogisten tukitoimien lisäksi myös muuta tukea.</a:t>
            </a:r>
          </a:p>
          <a:p>
            <a:r>
              <a:rPr lang="fi-FI" sz="2100" dirty="0"/>
              <a:t>Opiskelijoiden hyvinvointi, terveys, turvallisuus ja osallisuus, opiskelu-, toiminta- ja  työkyky</a:t>
            </a:r>
          </a:p>
          <a:p>
            <a:pPr lvl="1"/>
            <a:r>
              <a:rPr lang="fi-FI" sz="2100" dirty="0"/>
              <a:t>Korjaavasta ennaltaehkäisevään toimintaan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7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E55D46C-FFDD-D244-BC09-59C228F6F1B8}" type="datetime1">
              <a:rPr lang="fi-FI" smtClean="0"/>
              <a:t>15.12.2021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18862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Eri toimijoiden näkemykset erityisen tuen toteutumisesta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Koulutuksen järjestäjät/johto</a:t>
            </a:r>
          </a:p>
          <a:p>
            <a:r>
              <a:rPr lang="fi-FI" dirty="0"/>
              <a:t>Erityisopettajat</a:t>
            </a:r>
          </a:p>
          <a:p>
            <a:r>
              <a:rPr lang="fi-FI" dirty="0"/>
              <a:t>Ammatilliset opettajat</a:t>
            </a:r>
          </a:p>
          <a:p>
            <a:r>
              <a:rPr lang="fi-FI" dirty="0"/>
              <a:t>Yhteisten aineiden opettajat</a:t>
            </a:r>
          </a:p>
          <a:p>
            <a:r>
              <a:rPr lang="fi-FI" dirty="0"/>
              <a:t>Ohjaajat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/>
              <a:t>-&gt; OSAAMINEN 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8</a:t>
            </a:fld>
            <a:r>
              <a:rPr lang="fi-FI"/>
              <a:t>  </a:t>
            </a:r>
            <a:r>
              <a:rPr lang="fi-FI" b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600" b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E55D46C-FFDD-D244-BC09-59C228F6F1B8}" type="datetime1">
              <a:rPr lang="fi-FI" smtClean="0"/>
              <a:t>15.12.2021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43190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706FA966-1D72-5F44-BDB0-01D58DAA34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Kiitos</a:t>
            </a:r>
          </a:p>
        </p:txBody>
      </p:sp>
    </p:spTree>
    <p:extLst>
      <p:ext uri="{BB962C8B-B14F-4D97-AF65-F5344CB8AC3E}">
        <p14:creationId xmlns:p14="http://schemas.microsoft.com/office/powerpoint/2010/main" val="648180105"/>
      </p:ext>
    </p:extLst>
  </p:cSld>
  <p:clrMapOvr>
    <a:masterClrMapping/>
  </p:clrMapOvr>
</p:sld>
</file>

<file path=ppt/theme/theme1.xml><?xml version="1.0" encoding="utf-8"?>
<a:theme xmlns:a="http://schemas.openxmlformats.org/drawingml/2006/main" name="OKM-VIH-FI-05/2021">
  <a:themeElements>
    <a:clrScheme name="Mukautetut 4">
      <a:dk1>
        <a:srgbClr val="000000"/>
      </a:dk1>
      <a:lt1>
        <a:srgbClr val="FFFFFF"/>
      </a:lt1>
      <a:dk2>
        <a:srgbClr val="598D83"/>
      </a:dk2>
      <a:lt2>
        <a:srgbClr val="FFFFFF"/>
      </a:lt2>
      <a:accent1>
        <a:srgbClr val="002F6C"/>
      </a:accent1>
      <a:accent2>
        <a:srgbClr val="8EBEFF"/>
      </a:accent2>
      <a:accent3>
        <a:srgbClr val="3659BD"/>
      </a:accent3>
      <a:accent4>
        <a:srgbClr val="79C699"/>
      </a:accent4>
      <a:accent5>
        <a:srgbClr val="007070"/>
      </a:accent5>
      <a:accent6>
        <a:srgbClr val="66C9C3"/>
      </a:accent6>
      <a:hlink>
        <a:srgbClr val="598D83"/>
      </a:hlink>
      <a:folHlink>
        <a:srgbClr val="889399"/>
      </a:folHlink>
    </a:clrScheme>
    <a:fontScheme name="V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KM esityspohja fi 210605.potx [Vain luku]" id="{D448D258-8C3C-48FD-8D85-8F3701D6989B}" vid="{1D469CA9-0CD4-4C86-85AF-879419675918}"/>
    </a:ext>
  </a:extLst>
</a:theme>
</file>

<file path=ppt/theme/theme2.xml><?xml version="1.0" encoding="utf-8"?>
<a:theme xmlns:a="http://schemas.openxmlformats.org/drawingml/2006/main" name="OKM-SIN-FI-05/2021">
  <a:themeElements>
    <a:clrScheme name="Mukautetut 6">
      <a:dk1>
        <a:srgbClr val="000000"/>
      </a:dk1>
      <a:lt1>
        <a:srgbClr val="FFFFFF"/>
      </a:lt1>
      <a:dk2>
        <a:srgbClr val="165C7D"/>
      </a:dk2>
      <a:lt2>
        <a:srgbClr val="FFFFFF"/>
      </a:lt2>
      <a:accent1>
        <a:srgbClr val="002F6C"/>
      </a:accent1>
      <a:accent2>
        <a:srgbClr val="8EBEFF"/>
      </a:accent2>
      <a:accent3>
        <a:srgbClr val="3659BD"/>
      </a:accent3>
      <a:accent4>
        <a:srgbClr val="79C699"/>
      </a:accent4>
      <a:accent5>
        <a:srgbClr val="007070"/>
      </a:accent5>
      <a:accent6>
        <a:srgbClr val="66C9C3"/>
      </a:accent6>
      <a:hlink>
        <a:srgbClr val="165C7D"/>
      </a:hlink>
      <a:folHlink>
        <a:srgbClr val="889399"/>
      </a:folHlink>
    </a:clrScheme>
    <a:fontScheme name="V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KM esityspohja fi 210605.potx [Vain luku]" id="{D448D258-8C3C-48FD-8D85-8F3701D6989B}" vid="{F75BAE7A-88A0-43D6-80ED-3CA40A5E49E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acce3c4a-091f-4b07-a6c7-e4a083e8073a" ContentTypeId="0x010100B5FAB64B6C204DD994D3FAC0C34E2BFF" PreviousValue="false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mpusOrganizationTaxHTField0 xmlns="c138b538-c2fd-4cca-8c26-6e4e32e5a042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Opetus- ja kulttuuriministeriö</TermName>
          <TermId xmlns="http://schemas.microsoft.com/office/infopath/2007/PartnerControls">2ef1e35e-3f47-47f4-a7be-57610f1fc7b4</TermId>
        </TermInfo>
      </Terms>
    </KampusOrganizationTaxHTField0>
    <KampusKeywordsTaxHTField0 xmlns="c138b538-c2fd-4cca-8c26-6e4e32e5a042">
      <Terms xmlns="http://schemas.microsoft.com/office/infopath/2007/PartnerControls">
        <TermInfo xmlns="http://schemas.microsoft.com/office/infopath/2007/PartnerControls">
          <TermName xmlns="http://schemas.microsoft.com/office/infopath/2007/PartnerControls">esityspohjat</TermName>
          <TermId xmlns="http://schemas.microsoft.com/office/infopath/2007/PartnerControls">865debd5-3b03-4887-aeb6-983ee3d25f6a</TermId>
        </TermInfo>
        <TermInfo xmlns="http://schemas.microsoft.com/office/infopath/2007/PartnerControls">
          <TermName xmlns="http://schemas.microsoft.com/office/infopath/2007/PartnerControls">PowerPoint</TermName>
          <TermId xmlns="http://schemas.microsoft.com/office/infopath/2007/PartnerControls">c474c9ee-86da-5111-9bbd-ffc5eb6e322e</TermId>
        </TermInfo>
        <TermInfo xmlns="http://schemas.microsoft.com/office/infopath/2007/PartnerControls">
          <TermName xmlns="http://schemas.microsoft.com/office/infopath/2007/PartnerControls">diaesitys</TermName>
          <TermId xmlns="http://schemas.microsoft.com/office/infopath/2007/PartnerControls">ab6ea33c-a75a-4840-ad48-c39269e043ae</TermId>
        </TermInfo>
        <TermInfo xmlns="http://schemas.microsoft.com/office/infopath/2007/PartnerControls">
          <TermName xmlns="http://schemas.microsoft.com/office/infopath/2007/PartnerControls">kalvopohjat</TermName>
          <TermId xmlns="http://schemas.microsoft.com/office/infopath/2007/PartnerControls">567a8a0a-b35a-4b9c-be9f-8f500a9282c2</TermId>
        </TermInfo>
        <TermInfo xmlns="http://schemas.microsoft.com/office/infopath/2007/PartnerControls">
          <TermName xmlns="http://schemas.microsoft.com/office/infopath/2007/PartnerControls">ppt-esitys</TermName>
          <TermId xmlns="http://schemas.microsoft.com/office/infopath/2007/PartnerControls">44c45ef7-1192-46c4-87df-1af2661bf53f</TermId>
        </TermInfo>
      </Terms>
    </KampusKeywordsTaxHTField0>
    <TaxCatchAll xmlns="c138b538-c2fd-4cca-8c26-6e4e32e5a042">
      <Value>575</Value>
      <Value>1593</Value>
      <Value>1592</Value>
      <Value>3013</Value>
      <Value>1667</Value>
      <Value>493</Value>
    </TaxCatchAl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Kampus asiakirja" ma:contentTypeID="0x010100B5FAB64B6C204DD994D3FAC0C34E2BFF00CE4AFF6FF5F84446A8C6A05A2A9D8EEE" ma:contentTypeVersion="32" ma:contentTypeDescription="Kampus asiakirja" ma:contentTypeScope="" ma:versionID="8229257ae2e085e16910dc8ec38560b8">
  <xsd:schema xmlns:xsd="http://www.w3.org/2001/XMLSchema" xmlns:xs="http://www.w3.org/2001/XMLSchema" xmlns:p="http://schemas.microsoft.com/office/2006/metadata/properties" xmlns:ns2="c138b538-c2fd-4cca-8c26-6e4e32e5a042" targetNamespace="http://schemas.microsoft.com/office/2006/metadata/properties" ma:root="true" ma:fieldsID="f4c5dd8637d8113ac38736fd6c3107a0" ns2:_="">
    <xsd:import namespace="c138b538-c2fd-4cca-8c26-6e4e32e5a042"/>
    <xsd:element name="properties">
      <xsd:complexType>
        <xsd:sequence>
          <xsd:element name="documentManagement">
            <xsd:complexType>
              <xsd:all>
                <xsd:element ref="ns2:KampusOrganizationTaxHTField0" minOccurs="0"/>
                <xsd:element ref="ns2:KampusKeywordsTaxHTField0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38b538-c2fd-4cca-8c26-6e4e32e5a042" elementFormDefault="qualified">
    <xsd:import namespace="http://schemas.microsoft.com/office/2006/documentManagement/types"/>
    <xsd:import namespace="http://schemas.microsoft.com/office/infopath/2007/PartnerControls"/>
    <xsd:element name="KampusOrganizationTaxHTField0" ma:index="2" nillable="true" ma:taxonomy="true" ma:internalName="KampusOrganizationTaxHTField0" ma:taxonomyFieldName="KampusOrganization" ma:displayName="Organisaatio" ma:readOnly="false" ma:default="" ma:fieldId="{2db0ae7a-6cf0-4985-ba6a-e776373147cc}" ma:taxonomyMulti="true" ma:sspId="acce3c4a-091f-4b07-a6c7-e4a083e8073a" ma:termSetId="96581ae4-b9dd-471b-b644-43b1ab68b7d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ampusKeywordsTaxHTField0" ma:index="4" nillable="true" ma:taxonomy="true" ma:internalName="KampusKeywordsTaxHTField0" ma:taxonomyFieldName="KampusKeywords" ma:displayName="Asiasanat" ma:default="" ma:fieldId="{1b40a1dd-212b-4729-a26e-8a2bffa86a15}" ma:taxonomyMulti="true" ma:sspId="acce3c4a-091f-4b07-a6c7-e4a083e8073a" ma:termSetId="c57e3b40-808e-4864-abb2-3453a6c26e7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70130656-8a48-49c4-9851-06cd6d2cc5a7}" ma:internalName="TaxCatchAll" ma:showField="CatchAllData" ma:web="38379a60-7531-4de4-83b3-4f5e4640b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70130656-8a48-49c4-9851-06cd6d2cc5a7}" ma:internalName="TaxCatchAllLabel" ma:readOnly="true" ma:showField="CatchAllDataLabel" ma:web="38379a60-7531-4de4-83b3-4f5e4640b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Sisältölaji"/>
        <xsd:element ref="dc:title" minOccurs="0" maxOccurs="1" ma:index="0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B69E1A-D11C-403E-B1DD-DDAE5854F776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1D1BF095-41CF-48B0-A5B3-62E46B8B8F8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3767EB-77F8-4270-8291-F32AB42846B6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infopath/2007/PartnerControls"/>
    <ds:schemaRef ds:uri="c138b538-c2fd-4cca-8c26-6e4e32e5a042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C836A0A7-DB35-4E53-BDFF-88463CC0EF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38b538-c2fd-4cca-8c26-6e4e32e5a0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OKM esityspohja fi 210605</Template>
  <TotalTime>58</TotalTime>
  <Words>582</Words>
  <Application>Microsoft Office PowerPoint</Application>
  <PresentationFormat>Näytössä katseltava esitys (16:9)</PresentationFormat>
  <Paragraphs>85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9</vt:i4>
      </vt:variant>
    </vt:vector>
  </HeadingPairs>
  <TitlesOfParts>
    <vt:vector size="14" baseType="lpstr">
      <vt:lpstr>Arial</vt:lpstr>
      <vt:lpstr>Arial Narrow</vt:lpstr>
      <vt:lpstr>Calibri</vt:lpstr>
      <vt:lpstr>OKM-VIH-FI-05/2021</vt:lpstr>
      <vt:lpstr>OKM-SIN-FI-05/2021</vt:lpstr>
      <vt:lpstr>OKM:n terveiset ja ajankohtaista</vt:lpstr>
      <vt:lpstr>Ammatillinen koulutus</vt:lpstr>
      <vt:lpstr>Karvin erityisen tuen arviointi</vt:lpstr>
      <vt:lpstr>Karvin erityisen tuen kehittämissuositukset</vt:lpstr>
      <vt:lpstr>Kehittämissuositukset</vt:lpstr>
      <vt:lpstr>Näkökulmia opiskelijoiden tukemiseen</vt:lpstr>
      <vt:lpstr>Näkökulmia opiskelijoiden tukemiseen </vt:lpstr>
      <vt:lpstr>Eri toimijoiden näkemykset erityisen tuen toteutumisesta</vt:lpstr>
      <vt:lpstr>Kiitos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Näin suunnittelet hyvän esityksen</dc:title>
  <dc:creator>Mårtensson Anne (OKM)</dc:creator>
  <cp:lastModifiedBy>Anne Eteläaho</cp:lastModifiedBy>
  <cp:revision>19</cp:revision>
  <cp:lastPrinted>2020-01-16T10:58:01Z</cp:lastPrinted>
  <dcterms:created xsi:type="dcterms:W3CDTF">2021-12-13T14:03:48Z</dcterms:created>
  <dcterms:modified xsi:type="dcterms:W3CDTF">2021-12-15T05:03:58Z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0x010100B5FAB64B6C204DD994D3FAC0C34E2BFF00CE4AFF6FF5F84446A8C6A05A2A9D8EEE</vt:lpwstr>
  </property>
  <property fmtid="{D5CDD505-2E9C-101B-9397-08002B2CF9AE}" pid="3" name="KampusOrganization">
    <vt:lpwstr>493;#Opetus- ja kulttuuriministeriö|2ef1e35e-3f47-47f4-a7be-57610f1fc7b4</vt:lpwstr>
  </property>
  <property fmtid="{D5CDD505-2E9C-101B-9397-08002B2CF9AE}" pid="4" name="KampusKeywords">
    <vt:lpwstr>1667;#esityspohjat|865debd5-3b03-4887-aeb6-983ee3d25f6a;#575;#PowerPoint|c474c9ee-86da-5111-9bbd-ffc5eb6e322e;#3013;#diaesitys|ab6ea33c-a75a-4840-ad48-c39269e043ae;#1592;#kalvopohjat|567a8a0a-b35a-4b9c-be9f-8f500a9282c2;#1593;#ppt-esitys|44c45ef7-1192-46c</vt:lpwstr>
  </property>
</Properties>
</file>