
<file path=[Content_Types].xml><?xml version="1.0" encoding="utf-8"?>
<Types xmlns="http://schemas.openxmlformats.org/package/2006/content-types"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3"/>
  </p:notesMasterIdLst>
  <p:sldIdLst>
    <p:sldId id="259" r:id="rId2"/>
    <p:sldId id="354" r:id="rId3"/>
    <p:sldId id="356" r:id="rId4"/>
    <p:sldId id="351" r:id="rId5"/>
    <p:sldId id="334" r:id="rId6"/>
    <p:sldId id="343" r:id="rId7"/>
    <p:sldId id="359" r:id="rId8"/>
    <p:sldId id="363" r:id="rId9"/>
    <p:sldId id="360" r:id="rId10"/>
    <p:sldId id="349" r:id="rId11"/>
    <p:sldId id="361" r:id="rId12"/>
    <p:sldId id="341" r:id="rId13"/>
    <p:sldId id="340" r:id="rId14"/>
    <p:sldId id="362" r:id="rId15"/>
    <p:sldId id="328" r:id="rId16"/>
    <p:sldId id="344" r:id="rId17"/>
    <p:sldId id="352" r:id="rId18"/>
    <p:sldId id="353" r:id="rId19"/>
    <p:sldId id="327" r:id="rId20"/>
    <p:sldId id="357" r:id="rId21"/>
    <p:sldId id="335" r:id="rId2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78D07C88-F57C-431E-A25C-F4712081ED20}">
          <p14:sldIdLst>
            <p14:sldId id="259"/>
            <p14:sldId id="354"/>
            <p14:sldId id="356"/>
            <p14:sldId id="351"/>
            <p14:sldId id="334"/>
            <p14:sldId id="343"/>
            <p14:sldId id="359"/>
            <p14:sldId id="363"/>
            <p14:sldId id="360"/>
            <p14:sldId id="349"/>
            <p14:sldId id="361"/>
            <p14:sldId id="341"/>
            <p14:sldId id="340"/>
            <p14:sldId id="362"/>
            <p14:sldId id="328"/>
            <p14:sldId id="344"/>
            <p14:sldId id="352"/>
            <p14:sldId id="353"/>
            <p14:sldId id="327"/>
            <p14:sldId id="357"/>
            <p14:sldId id="335"/>
          </p14:sldIdLst>
        </p14:section>
        <p14:section name="Nimetön osa" id="{4831BBDF-CCD8-4935-B56F-CFC8EF760AC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0F27C"/>
    <a:srgbClr val="000608"/>
    <a:srgbClr val="5F3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AE9498-A889-0752-3DC3-48BE26C4BAA0}" v="2599" dt="2023-11-28T19:15:20.852"/>
    <p1510:client id="{5BFBB8D7-3655-4EEE-9FCB-474D2827A7E8}" v="1010" dt="2023-11-29T16:06:40.379"/>
    <p1510:client id="{BADB8099-B804-1BD3-A3B1-219806ABE66F}" v="139" dt="2023-11-29T15:51:19.839"/>
    <p1510:client id="{D24BF968-856C-484C-A0D1-1C18CFE2466B}" v="627" dt="2023-11-29T15:38:15.139"/>
    <p1510:client id="{DF93C302-B58B-426E-7032-C5A4BE26EC8B}" v="49" dt="2023-11-29T19:18:07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7E66D0-38F3-4EB0-9344-0C554E5E72C0}" type="doc">
      <dgm:prSet loTypeId="urn:microsoft.com/office/officeart/2005/8/layout/cycle6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i-FI"/>
        </a:p>
      </dgm:t>
    </dgm:pt>
    <dgm:pt modelId="{C3EA479F-363A-47AF-A4C9-42E95BF48F88}">
      <dgm:prSet phldrT="[Teksti]" phldr="0"/>
      <dgm:spPr/>
      <dgm:t>
        <a:bodyPr/>
        <a:lstStyle/>
        <a:p>
          <a:pPr rtl="0"/>
          <a:r>
            <a:rPr lang="fi-FI">
              <a:latin typeface="Arial"/>
            </a:rPr>
            <a:t>Peruskoulun 9lk</a:t>
          </a:r>
          <a:endParaRPr lang="fi-FI"/>
        </a:p>
      </dgm:t>
    </dgm:pt>
    <dgm:pt modelId="{0B553403-C193-47B1-944D-C139C0335293}" type="parTrans" cxnId="{8EF0C54A-4C73-40B2-AA68-7C2E12F691A3}">
      <dgm:prSet/>
      <dgm:spPr/>
      <dgm:t>
        <a:bodyPr/>
        <a:lstStyle/>
        <a:p>
          <a:endParaRPr lang="fi-FI"/>
        </a:p>
      </dgm:t>
    </dgm:pt>
    <dgm:pt modelId="{1B81363D-E83A-492A-9974-DA8046D27837}" type="sibTrans" cxnId="{8EF0C54A-4C73-40B2-AA68-7C2E12F691A3}">
      <dgm:prSet/>
      <dgm:spPr/>
      <dgm:t>
        <a:bodyPr/>
        <a:lstStyle/>
        <a:p>
          <a:endParaRPr lang="fi-FI"/>
        </a:p>
      </dgm:t>
    </dgm:pt>
    <dgm:pt modelId="{EBAAA512-F448-4E02-9456-025D74E26405}">
      <dgm:prSet phldrT="[Teksti]" phldr="0"/>
      <dgm:spPr/>
      <dgm:t>
        <a:bodyPr/>
        <a:lstStyle/>
        <a:p>
          <a:r>
            <a:rPr lang="fi-FI">
              <a:latin typeface="Arial"/>
            </a:rPr>
            <a:t>Ammattiopisto</a:t>
          </a:r>
          <a:endParaRPr lang="fi-FI"/>
        </a:p>
      </dgm:t>
    </dgm:pt>
    <dgm:pt modelId="{83ABC27E-5F97-482B-B46F-462587FFC515}" type="parTrans" cxnId="{A62DB494-982E-4748-B6A7-C249630773A0}">
      <dgm:prSet/>
      <dgm:spPr/>
      <dgm:t>
        <a:bodyPr/>
        <a:lstStyle/>
        <a:p>
          <a:endParaRPr lang="fi-FI"/>
        </a:p>
      </dgm:t>
    </dgm:pt>
    <dgm:pt modelId="{D974AD1D-BD1B-4953-A949-4051F63207D5}" type="sibTrans" cxnId="{A62DB494-982E-4748-B6A7-C249630773A0}">
      <dgm:prSet/>
      <dgm:spPr/>
      <dgm:t>
        <a:bodyPr/>
        <a:lstStyle/>
        <a:p>
          <a:endParaRPr lang="fi-FI"/>
        </a:p>
      </dgm:t>
    </dgm:pt>
    <dgm:pt modelId="{3DC93314-C717-468E-881D-331BB5E17507}">
      <dgm:prSet phldrT="[Teksti]" phldr="0"/>
      <dgm:spPr/>
      <dgm:t>
        <a:bodyPr/>
        <a:lstStyle/>
        <a:p>
          <a:r>
            <a:rPr lang="fi-FI">
              <a:latin typeface="Arial"/>
            </a:rPr>
            <a:t>Opiskeluhuolto</a:t>
          </a:r>
          <a:endParaRPr lang="fi-FI"/>
        </a:p>
      </dgm:t>
    </dgm:pt>
    <dgm:pt modelId="{0F7ACC9B-F3FD-4D6A-9343-E894480142E9}" type="parTrans" cxnId="{EA615676-82D0-4388-A2D4-2F536D1761CE}">
      <dgm:prSet/>
      <dgm:spPr/>
      <dgm:t>
        <a:bodyPr/>
        <a:lstStyle/>
        <a:p>
          <a:endParaRPr lang="fi-FI"/>
        </a:p>
      </dgm:t>
    </dgm:pt>
    <dgm:pt modelId="{D1369F2A-C5F9-487A-8B14-2F755F47B161}" type="sibTrans" cxnId="{EA615676-82D0-4388-A2D4-2F536D1761CE}">
      <dgm:prSet/>
      <dgm:spPr/>
      <dgm:t>
        <a:bodyPr/>
        <a:lstStyle/>
        <a:p>
          <a:endParaRPr lang="fi-FI"/>
        </a:p>
      </dgm:t>
    </dgm:pt>
    <dgm:pt modelId="{4C097462-9C7C-4AC1-B84D-A5CFB781F39F}">
      <dgm:prSet phldrT="[Teksti]" phldr="0"/>
      <dgm:spPr/>
      <dgm:t>
        <a:bodyPr/>
        <a:lstStyle/>
        <a:p>
          <a:r>
            <a:rPr lang="fi-FI">
              <a:latin typeface="Arial"/>
            </a:rPr>
            <a:t>Sosiaalitoimi</a:t>
          </a:r>
          <a:endParaRPr lang="fi-FI"/>
        </a:p>
      </dgm:t>
    </dgm:pt>
    <dgm:pt modelId="{A32344E6-7B87-4155-AC89-5BAE4D96FD05}" type="parTrans" cxnId="{295C9088-3E97-4596-A140-7878CECB67D2}">
      <dgm:prSet/>
      <dgm:spPr/>
      <dgm:t>
        <a:bodyPr/>
        <a:lstStyle/>
        <a:p>
          <a:endParaRPr lang="fi-FI"/>
        </a:p>
      </dgm:t>
    </dgm:pt>
    <dgm:pt modelId="{07616381-8261-45FA-930D-485941722169}" type="sibTrans" cxnId="{295C9088-3E97-4596-A140-7878CECB67D2}">
      <dgm:prSet/>
      <dgm:spPr/>
      <dgm:t>
        <a:bodyPr/>
        <a:lstStyle/>
        <a:p>
          <a:endParaRPr lang="fi-FI"/>
        </a:p>
      </dgm:t>
    </dgm:pt>
    <dgm:pt modelId="{616EF3C8-02D8-4963-8480-715E3ECB4B6D}">
      <dgm:prSet phldrT="[Teksti]" phldr="0"/>
      <dgm:spPr/>
      <dgm:t>
        <a:bodyPr/>
        <a:lstStyle/>
        <a:p>
          <a:r>
            <a:rPr lang="fi-FI">
              <a:latin typeface="Arial"/>
            </a:rPr>
            <a:t>Sairaalakoulu</a:t>
          </a:r>
          <a:endParaRPr lang="fi-FI"/>
        </a:p>
      </dgm:t>
    </dgm:pt>
    <dgm:pt modelId="{B0A2F537-ED94-482F-A3B9-0DF5DF0C813B}" type="parTrans" cxnId="{C574BD7F-C9F3-4087-BBC9-0CD81BA52EF8}">
      <dgm:prSet/>
      <dgm:spPr/>
      <dgm:t>
        <a:bodyPr/>
        <a:lstStyle/>
        <a:p>
          <a:endParaRPr lang="fi-FI"/>
        </a:p>
      </dgm:t>
    </dgm:pt>
    <dgm:pt modelId="{599151F8-3CF1-4D61-A69D-20C970C022F1}" type="sibTrans" cxnId="{C574BD7F-C9F3-4087-BBC9-0CD81BA52EF8}">
      <dgm:prSet/>
      <dgm:spPr/>
      <dgm:t>
        <a:bodyPr/>
        <a:lstStyle/>
        <a:p>
          <a:endParaRPr lang="fi-FI"/>
        </a:p>
      </dgm:t>
    </dgm:pt>
    <dgm:pt modelId="{B3DB6E06-DE85-4539-A463-BCED49197065}" type="pres">
      <dgm:prSet presAssocID="{307E66D0-38F3-4EB0-9344-0C554E5E72C0}" presName="cycle" presStyleCnt="0">
        <dgm:presLayoutVars>
          <dgm:dir/>
          <dgm:resizeHandles val="exact"/>
        </dgm:presLayoutVars>
      </dgm:prSet>
      <dgm:spPr/>
    </dgm:pt>
    <dgm:pt modelId="{16086509-88AB-42E8-A026-5A4BA478AA61}" type="pres">
      <dgm:prSet presAssocID="{C3EA479F-363A-47AF-A4C9-42E95BF48F88}" presName="node" presStyleLbl="node1" presStyleIdx="0" presStyleCnt="5">
        <dgm:presLayoutVars>
          <dgm:bulletEnabled val="1"/>
        </dgm:presLayoutVars>
      </dgm:prSet>
      <dgm:spPr/>
    </dgm:pt>
    <dgm:pt modelId="{C620BA15-C921-480D-94AC-3C06AE4A0679}" type="pres">
      <dgm:prSet presAssocID="{C3EA479F-363A-47AF-A4C9-42E95BF48F88}" presName="spNode" presStyleCnt="0"/>
      <dgm:spPr/>
    </dgm:pt>
    <dgm:pt modelId="{5F65DFA0-4607-4FB7-B508-821178490BDF}" type="pres">
      <dgm:prSet presAssocID="{1B81363D-E83A-492A-9974-DA8046D27837}" presName="sibTrans" presStyleLbl="sibTrans1D1" presStyleIdx="0" presStyleCnt="5"/>
      <dgm:spPr/>
    </dgm:pt>
    <dgm:pt modelId="{55872342-3C4A-4F80-8C03-9799D4B92698}" type="pres">
      <dgm:prSet presAssocID="{EBAAA512-F448-4E02-9456-025D74E26405}" presName="node" presStyleLbl="node1" presStyleIdx="1" presStyleCnt="5">
        <dgm:presLayoutVars>
          <dgm:bulletEnabled val="1"/>
        </dgm:presLayoutVars>
      </dgm:prSet>
      <dgm:spPr/>
    </dgm:pt>
    <dgm:pt modelId="{94227143-60C4-4BBE-9FEB-A085073B0C03}" type="pres">
      <dgm:prSet presAssocID="{EBAAA512-F448-4E02-9456-025D74E26405}" presName="spNode" presStyleCnt="0"/>
      <dgm:spPr/>
    </dgm:pt>
    <dgm:pt modelId="{1D032C03-B253-4BA5-8E2C-69E4F0DBD6A9}" type="pres">
      <dgm:prSet presAssocID="{D974AD1D-BD1B-4953-A949-4051F63207D5}" presName="sibTrans" presStyleLbl="sibTrans1D1" presStyleIdx="1" presStyleCnt="5"/>
      <dgm:spPr/>
    </dgm:pt>
    <dgm:pt modelId="{BCC9CFA2-3097-4108-9541-F73A5FBEF3F7}" type="pres">
      <dgm:prSet presAssocID="{3DC93314-C717-468E-881D-331BB5E17507}" presName="node" presStyleLbl="node1" presStyleIdx="2" presStyleCnt="5">
        <dgm:presLayoutVars>
          <dgm:bulletEnabled val="1"/>
        </dgm:presLayoutVars>
      </dgm:prSet>
      <dgm:spPr/>
    </dgm:pt>
    <dgm:pt modelId="{D08C6250-FBFE-47E3-A71F-C6DA9715F3E1}" type="pres">
      <dgm:prSet presAssocID="{3DC93314-C717-468E-881D-331BB5E17507}" presName="spNode" presStyleCnt="0"/>
      <dgm:spPr/>
    </dgm:pt>
    <dgm:pt modelId="{FF99C268-4AB3-4E9E-8C6B-4A13A847D2A2}" type="pres">
      <dgm:prSet presAssocID="{D1369F2A-C5F9-487A-8B14-2F755F47B161}" presName="sibTrans" presStyleLbl="sibTrans1D1" presStyleIdx="2" presStyleCnt="5"/>
      <dgm:spPr/>
    </dgm:pt>
    <dgm:pt modelId="{8B19B9FD-6C86-4E36-816F-35E2055E20B8}" type="pres">
      <dgm:prSet presAssocID="{4C097462-9C7C-4AC1-B84D-A5CFB781F39F}" presName="node" presStyleLbl="node1" presStyleIdx="3" presStyleCnt="5">
        <dgm:presLayoutVars>
          <dgm:bulletEnabled val="1"/>
        </dgm:presLayoutVars>
      </dgm:prSet>
      <dgm:spPr/>
    </dgm:pt>
    <dgm:pt modelId="{5E769964-F63D-4446-B9DB-5D13970B13B4}" type="pres">
      <dgm:prSet presAssocID="{4C097462-9C7C-4AC1-B84D-A5CFB781F39F}" presName="spNode" presStyleCnt="0"/>
      <dgm:spPr/>
    </dgm:pt>
    <dgm:pt modelId="{7A490329-8513-43E5-9CCE-634B336883A3}" type="pres">
      <dgm:prSet presAssocID="{07616381-8261-45FA-930D-485941722169}" presName="sibTrans" presStyleLbl="sibTrans1D1" presStyleIdx="3" presStyleCnt="5"/>
      <dgm:spPr/>
    </dgm:pt>
    <dgm:pt modelId="{198CAFDC-34CC-4FAD-9098-4E509860E0D6}" type="pres">
      <dgm:prSet presAssocID="{616EF3C8-02D8-4963-8480-715E3ECB4B6D}" presName="node" presStyleLbl="node1" presStyleIdx="4" presStyleCnt="5">
        <dgm:presLayoutVars>
          <dgm:bulletEnabled val="1"/>
        </dgm:presLayoutVars>
      </dgm:prSet>
      <dgm:spPr/>
    </dgm:pt>
    <dgm:pt modelId="{1B0971B6-F831-410C-ADEC-0B2CA422B5BE}" type="pres">
      <dgm:prSet presAssocID="{616EF3C8-02D8-4963-8480-715E3ECB4B6D}" presName="spNode" presStyleCnt="0"/>
      <dgm:spPr/>
    </dgm:pt>
    <dgm:pt modelId="{9D45CFAF-77D0-4366-803D-E4974DF5E841}" type="pres">
      <dgm:prSet presAssocID="{599151F8-3CF1-4D61-A69D-20C970C022F1}" presName="sibTrans" presStyleLbl="sibTrans1D1" presStyleIdx="4" presStyleCnt="5"/>
      <dgm:spPr/>
    </dgm:pt>
  </dgm:ptLst>
  <dgm:cxnLst>
    <dgm:cxn modelId="{891FDF0C-DF04-4136-AAE6-8E4E67957552}" type="presOf" srcId="{1B81363D-E83A-492A-9974-DA8046D27837}" destId="{5F65DFA0-4607-4FB7-B508-821178490BDF}" srcOrd="0" destOrd="0" presId="urn:microsoft.com/office/officeart/2005/8/layout/cycle6"/>
    <dgm:cxn modelId="{49EA3F31-7A2B-44C8-A154-A407E9C03AF5}" type="presOf" srcId="{C3EA479F-363A-47AF-A4C9-42E95BF48F88}" destId="{16086509-88AB-42E8-A026-5A4BA478AA61}" srcOrd="0" destOrd="0" presId="urn:microsoft.com/office/officeart/2005/8/layout/cycle6"/>
    <dgm:cxn modelId="{8A8C235E-D788-4F74-97B1-81C55B6C6AA1}" type="presOf" srcId="{599151F8-3CF1-4D61-A69D-20C970C022F1}" destId="{9D45CFAF-77D0-4366-803D-E4974DF5E841}" srcOrd="0" destOrd="0" presId="urn:microsoft.com/office/officeart/2005/8/layout/cycle6"/>
    <dgm:cxn modelId="{47B99663-1AA4-4FC8-89A2-2D9DF895590E}" type="presOf" srcId="{307E66D0-38F3-4EB0-9344-0C554E5E72C0}" destId="{B3DB6E06-DE85-4539-A463-BCED49197065}" srcOrd="0" destOrd="0" presId="urn:microsoft.com/office/officeart/2005/8/layout/cycle6"/>
    <dgm:cxn modelId="{CB764244-C314-4D5E-B309-B95A5BD17967}" type="presOf" srcId="{616EF3C8-02D8-4963-8480-715E3ECB4B6D}" destId="{198CAFDC-34CC-4FAD-9098-4E509860E0D6}" srcOrd="0" destOrd="0" presId="urn:microsoft.com/office/officeart/2005/8/layout/cycle6"/>
    <dgm:cxn modelId="{8EF0C54A-4C73-40B2-AA68-7C2E12F691A3}" srcId="{307E66D0-38F3-4EB0-9344-0C554E5E72C0}" destId="{C3EA479F-363A-47AF-A4C9-42E95BF48F88}" srcOrd="0" destOrd="0" parTransId="{0B553403-C193-47B1-944D-C139C0335293}" sibTransId="{1B81363D-E83A-492A-9974-DA8046D27837}"/>
    <dgm:cxn modelId="{10C9FF53-3CD2-4D24-867E-6CF7DF25B8DA}" type="presOf" srcId="{D974AD1D-BD1B-4953-A949-4051F63207D5}" destId="{1D032C03-B253-4BA5-8E2C-69E4F0DBD6A9}" srcOrd="0" destOrd="0" presId="urn:microsoft.com/office/officeart/2005/8/layout/cycle6"/>
    <dgm:cxn modelId="{EA615676-82D0-4388-A2D4-2F536D1761CE}" srcId="{307E66D0-38F3-4EB0-9344-0C554E5E72C0}" destId="{3DC93314-C717-468E-881D-331BB5E17507}" srcOrd="2" destOrd="0" parTransId="{0F7ACC9B-F3FD-4D6A-9343-E894480142E9}" sibTransId="{D1369F2A-C5F9-487A-8B14-2F755F47B161}"/>
    <dgm:cxn modelId="{C7D5B359-59A3-4757-90CF-8A9EB2BC85C3}" type="presOf" srcId="{4C097462-9C7C-4AC1-B84D-A5CFB781F39F}" destId="{8B19B9FD-6C86-4E36-816F-35E2055E20B8}" srcOrd="0" destOrd="0" presId="urn:microsoft.com/office/officeart/2005/8/layout/cycle6"/>
    <dgm:cxn modelId="{C574BD7F-C9F3-4087-BBC9-0CD81BA52EF8}" srcId="{307E66D0-38F3-4EB0-9344-0C554E5E72C0}" destId="{616EF3C8-02D8-4963-8480-715E3ECB4B6D}" srcOrd="4" destOrd="0" parTransId="{B0A2F537-ED94-482F-A3B9-0DF5DF0C813B}" sibTransId="{599151F8-3CF1-4D61-A69D-20C970C022F1}"/>
    <dgm:cxn modelId="{295C9088-3E97-4596-A140-7878CECB67D2}" srcId="{307E66D0-38F3-4EB0-9344-0C554E5E72C0}" destId="{4C097462-9C7C-4AC1-B84D-A5CFB781F39F}" srcOrd="3" destOrd="0" parTransId="{A32344E6-7B87-4155-AC89-5BAE4D96FD05}" sibTransId="{07616381-8261-45FA-930D-485941722169}"/>
    <dgm:cxn modelId="{D9E1FB89-E27E-4A1C-97B1-03BD5424DE25}" type="presOf" srcId="{D1369F2A-C5F9-487A-8B14-2F755F47B161}" destId="{FF99C268-4AB3-4E9E-8C6B-4A13A847D2A2}" srcOrd="0" destOrd="0" presId="urn:microsoft.com/office/officeart/2005/8/layout/cycle6"/>
    <dgm:cxn modelId="{9B75958F-141B-4315-8EED-E8AC957BD13D}" type="presOf" srcId="{EBAAA512-F448-4E02-9456-025D74E26405}" destId="{55872342-3C4A-4F80-8C03-9799D4B92698}" srcOrd="0" destOrd="0" presId="urn:microsoft.com/office/officeart/2005/8/layout/cycle6"/>
    <dgm:cxn modelId="{A62DB494-982E-4748-B6A7-C249630773A0}" srcId="{307E66D0-38F3-4EB0-9344-0C554E5E72C0}" destId="{EBAAA512-F448-4E02-9456-025D74E26405}" srcOrd="1" destOrd="0" parTransId="{83ABC27E-5F97-482B-B46F-462587FFC515}" sibTransId="{D974AD1D-BD1B-4953-A949-4051F63207D5}"/>
    <dgm:cxn modelId="{439DFEA4-E253-419F-8164-1F532B1CAA16}" type="presOf" srcId="{07616381-8261-45FA-930D-485941722169}" destId="{7A490329-8513-43E5-9CCE-634B336883A3}" srcOrd="0" destOrd="0" presId="urn:microsoft.com/office/officeart/2005/8/layout/cycle6"/>
    <dgm:cxn modelId="{B061A0F6-A8FA-4934-B7F7-BB973AE96EA0}" type="presOf" srcId="{3DC93314-C717-468E-881D-331BB5E17507}" destId="{BCC9CFA2-3097-4108-9541-F73A5FBEF3F7}" srcOrd="0" destOrd="0" presId="urn:microsoft.com/office/officeart/2005/8/layout/cycle6"/>
    <dgm:cxn modelId="{731FDEE9-37A0-4278-979C-02F8D7DE1C03}" type="presParOf" srcId="{B3DB6E06-DE85-4539-A463-BCED49197065}" destId="{16086509-88AB-42E8-A026-5A4BA478AA61}" srcOrd="0" destOrd="0" presId="urn:microsoft.com/office/officeart/2005/8/layout/cycle6"/>
    <dgm:cxn modelId="{401C5EF6-5ADA-4A20-92E7-9E6903A5D3FA}" type="presParOf" srcId="{B3DB6E06-DE85-4539-A463-BCED49197065}" destId="{C620BA15-C921-480D-94AC-3C06AE4A0679}" srcOrd="1" destOrd="0" presId="urn:microsoft.com/office/officeart/2005/8/layout/cycle6"/>
    <dgm:cxn modelId="{1F38E984-4434-423F-A9A2-92899E1907B4}" type="presParOf" srcId="{B3DB6E06-DE85-4539-A463-BCED49197065}" destId="{5F65DFA0-4607-4FB7-B508-821178490BDF}" srcOrd="2" destOrd="0" presId="urn:microsoft.com/office/officeart/2005/8/layout/cycle6"/>
    <dgm:cxn modelId="{18C5BC20-06D5-43E8-BE95-951038605CAD}" type="presParOf" srcId="{B3DB6E06-DE85-4539-A463-BCED49197065}" destId="{55872342-3C4A-4F80-8C03-9799D4B92698}" srcOrd="3" destOrd="0" presId="urn:microsoft.com/office/officeart/2005/8/layout/cycle6"/>
    <dgm:cxn modelId="{8D65295A-24EA-409D-85C5-358D5EFB233E}" type="presParOf" srcId="{B3DB6E06-DE85-4539-A463-BCED49197065}" destId="{94227143-60C4-4BBE-9FEB-A085073B0C03}" srcOrd="4" destOrd="0" presId="urn:microsoft.com/office/officeart/2005/8/layout/cycle6"/>
    <dgm:cxn modelId="{85713932-CA1A-4C35-BACA-F204A5AEAEC7}" type="presParOf" srcId="{B3DB6E06-DE85-4539-A463-BCED49197065}" destId="{1D032C03-B253-4BA5-8E2C-69E4F0DBD6A9}" srcOrd="5" destOrd="0" presId="urn:microsoft.com/office/officeart/2005/8/layout/cycle6"/>
    <dgm:cxn modelId="{2FF092C0-9763-4B12-A5C9-246CB147F3F0}" type="presParOf" srcId="{B3DB6E06-DE85-4539-A463-BCED49197065}" destId="{BCC9CFA2-3097-4108-9541-F73A5FBEF3F7}" srcOrd="6" destOrd="0" presId="urn:microsoft.com/office/officeart/2005/8/layout/cycle6"/>
    <dgm:cxn modelId="{62C4306E-13D7-426A-AA03-BC31F7FA999D}" type="presParOf" srcId="{B3DB6E06-DE85-4539-A463-BCED49197065}" destId="{D08C6250-FBFE-47E3-A71F-C6DA9715F3E1}" srcOrd="7" destOrd="0" presId="urn:microsoft.com/office/officeart/2005/8/layout/cycle6"/>
    <dgm:cxn modelId="{AB22D48F-A8E5-422A-9091-B1FB22A69F6B}" type="presParOf" srcId="{B3DB6E06-DE85-4539-A463-BCED49197065}" destId="{FF99C268-4AB3-4E9E-8C6B-4A13A847D2A2}" srcOrd="8" destOrd="0" presId="urn:microsoft.com/office/officeart/2005/8/layout/cycle6"/>
    <dgm:cxn modelId="{5EC52A8F-0298-4907-ABA5-11D1E9AFF39A}" type="presParOf" srcId="{B3DB6E06-DE85-4539-A463-BCED49197065}" destId="{8B19B9FD-6C86-4E36-816F-35E2055E20B8}" srcOrd="9" destOrd="0" presId="urn:microsoft.com/office/officeart/2005/8/layout/cycle6"/>
    <dgm:cxn modelId="{73CE5FFB-1ED3-4901-8E72-61CFECA91B22}" type="presParOf" srcId="{B3DB6E06-DE85-4539-A463-BCED49197065}" destId="{5E769964-F63D-4446-B9DB-5D13970B13B4}" srcOrd="10" destOrd="0" presId="urn:microsoft.com/office/officeart/2005/8/layout/cycle6"/>
    <dgm:cxn modelId="{EB9CC2DA-13E3-4B45-85E8-BF8EF8CD3860}" type="presParOf" srcId="{B3DB6E06-DE85-4539-A463-BCED49197065}" destId="{7A490329-8513-43E5-9CCE-634B336883A3}" srcOrd="11" destOrd="0" presId="urn:microsoft.com/office/officeart/2005/8/layout/cycle6"/>
    <dgm:cxn modelId="{756ECA17-65F7-4F7B-A865-87D9B35EB63E}" type="presParOf" srcId="{B3DB6E06-DE85-4539-A463-BCED49197065}" destId="{198CAFDC-34CC-4FAD-9098-4E509860E0D6}" srcOrd="12" destOrd="0" presId="urn:microsoft.com/office/officeart/2005/8/layout/cycle6"/>
    <dgm:cxn modelId="{135BD717-E7ED-4718-8402-C36C000BADF5}" type="presParOf" srcId="{B3DB6E06-DE85-4539-A463-BCED49197065}" destId="{1B0971B6-F831-410C-ADEC-0B2CA422B5BE}" srcOrd="13" destOrd="0" presId="urn:microsoft.com/office/officeart/2005/8/layout/cycle6"/>
    <dgm:cxn modelId="{D671B6C7-2E1F-4F36-988C-B2375A9BFBCD}" type="presParOf" srcId="{B3DB6E06-DE85-4539-A463-BCED49197065}" destId="{9D45CFAF-77D0-4366-803D-E4974DF5E84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86509-88AB-42E8-A026-5A4BA478AA61}">
      <dsp:nvSpPr>
        <dsp:cNvPr id="0" name=""/>
        <dsp:cNvSpPr/>
      </dsp:nvSpPr>
      <dsp:spPr>
        <a:xfrm>
          <a:off x="3025459" y="2146"/>
          <a:ext cx="1535418" cy="9980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>
              <a:latin typeface="Arial"/>
            </a:rPr>
            <a:t>Peruskoulun 9lk</a:t>
          </a:r>
          <a:endParaRPr lang="fi-FI" sz="1500" kern="1200"/>
        </a:p>
      </dsp:txBody>
      <dsp:txXfrm>
        <a:off x="3074178" y="50865"/>
        <a:ext cx="1437980" cy="900583"/>
      </dsp:txXfrm>
    </dsp:sp>
    <dsp:sp modelId="{5F65DFA0-4607-4FB7-B508-821178490BDF}">
      <dsp:nvSpPr>
        <dsp:cNvPr id="0" name=""/>
        <dsp:cNvSpPr/>
      </dsp:nvSpPr>
      <dsp:spPr>
        <a:xfrm>
          <a:off x="1798681" y="501157"/>
          <a:ext cx="3988974" cy="3988974"/>
        </a:xfrm>
        <a:custGeom>
          <a:avLst/>
          <a:gdLst/>
          <a:ahLst/>
          <a:cxnLst/>
          <a:rect l="0" t="0" r="0" b="0"/>
          <a:pathLst>
            <a:path>
              <a:moveTo>
                <a:pt x="2772750" y="158109"/>
              </a:moveTo>
              <a:arcTo wR="1994487" hR="1994487" stAng="17578045" swAng="196214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72342-3C4A-4F80-8C03-9799D4B92698}">
      <dsp:nvSpPr>
        <dsp:cNvPr id="0" name=""/>
        <dsp:cNvSpPr/>
      </dsp:nvSpPr>
      <dsp:spPr>
        <a:xfrm>
          <a:off x="4922329" y="1380303"/>
          <a:ext cx="1535418" cy="9980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>
              <a:latin typeface="Arial"/>
            </a:rPr>
            <a:t>Ammattiopisto</a:t>
          </a:r>
          <a:endParaRPr lang="fi-FI" sz="1500" kern="1200"/>
        </a:p>
      </dsp:txBody>
      <dsp:txXfrm>
        <a:off x="4971048" y="1429022"/>
        <a:ext cx="1437980" cy="900583"/>
      </dsp:txXfrm>
    </dsp:sp>
    <dsp:sp modelId="{1D032C03-B253-4BA5-8E2C-69E4F0DBD6A9}">
      <dsp:nvSpPr>
        <dsp:cNvPr id="0" name=""/>
        <dsp:cNvSpPr/>
      </dsp:nvSpPr>
      <dsp:spPr>
        <a:xfrm>
          <a:off x="1798681" y="501157"/>
          <a:ext cx="3988974" cy="3988974"/>
        </a:xfrm>
        <a:custGeom>
          <a:avLst/>
          <a:gdLst/>
          <a:ahLst/>
          <a:cxnLst/>
          <a:rect l="0" t="0" r="0" b="0"/>
          <a:pathLst>
            <a:path>
              <a:moveTo>
                <a:pt x="3986231" y="1889919"/>
              </a:moveTo>
              <a:arcTo wR="1994487" hR="1994487" stAng="21419682" swAng="219676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C9CFA2-3097-4108-9541-F73A5FBEF3F7}">
      <dsp:nvSpPr>
        <dsp:cNvPr id="0" name=""/>
        <dsp:cNvSpPr/>
      </dsp:nvSpPr>
      <dsp:spPr>
        <a:xfrm>
          <a:off x="4197789" y="3610207"/>
          <a:ext cx="1535418" cy="9980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>
              <a:latin typeface="Arial"/>
            </a:rPr>
            <a:t>Opiskeluhuolto</a:t>
          </a:r>
          <a:endParaRPr lang="fi-FI" sz="1500" kern="1200"/>
        </a:p>
      </dsp:txBody>
      <dsp:txXfrm>
        <a:off x="4246508" y="3658926"/>
        <a:ext cx="1437980" cy="900583"/>
      </dsp:txXfrm>
    </dsp:sp>
    <dsp:sp modelId="{FF99C268-4AB3-4E9E-8C6B-4A13A847D2A2}">
      <dsp:nvSpPr>
        <dsp:cNvPr id="0" name=""/>
        <dsp:cNvSpPr/>
      </dsp:nvSpPr>
      <dsp:spPr>
        <a:xfrm>
          <a:off x="1798681" y="501157"/>
          <a:ext cx="3988974" cy="3988974"/>
        </a:xfrm>
        <a:custGeom>
          <a:avLst/>
          <a:gdLst/>
          <a:ahLst/>
          <a:cxnLst/>
          <a:rect l="0" t="0" r="0" b="0"/>
          <a:pathLst>
            <a:path>
              <a:moveTo>
                <a:pt x="2391180" y="3949125"/>
              </a:moveTo>
              <a:arcTo wR="1994487" hR="1994487" stAng="4711659" swAng="137668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19B9FD-6C86-4E36-816F-35E2055E20B8}">
      <dsp:nvSpPr>
        <dsp:cNvPr id="0" name=""/>
        <dsp:cNvSpPr/>
      </dsp:nvSpPr>
      <dsp:spPr>
        <a:xfrm>
          <a:off x="1853129" y="3610207"/>
          <a:ext cx="1535418" cy="9980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>
              <a:latin typeface="Arial"/>
            </a:rPr>
            <a:t>Sosiaalitoimi</a:t>
          </a:r>
          <a:endParaRPr lang="fi-FI" sz="1500" kern="1200"/>
        </a:p>
      </dsp:txBody>
      <dsp:txXfrm>
        <a:off x="1901848" y="3658926"/>
        <a:ext cx="1437980" cy="900583"/>
      </dsp:txXfrm>
    </dsp:sp>
    <dsp:sp modelId="{7A490329-8513-43E5-9CCE-634B336883A3}">
      <dsp:nvSpPr>
        <dsp:cNvPr id="0" name=""/>
        <dsp:cNvSpPr/>
      </dsp:nvSpPr>
      <dsp:spPr>
        <a:xfrm>
          <a:off x="1798681" y="501157"/>
          <a:ext cx="3988974" cy="3988974"/>
        </a:xfrm>
        <a:custGeom>
          <a:avLst/>
          <a:gdLst/>
          <a:ahLst/>
          <a:cxnLst/>
          <a:rect l="0" t="0" r="0" b="0"/>
          <a:pathLst>
            <a:path>
              <a:moveTo>
                <a:pt x="333380" y="3098435"/>
              </a:moveTo>
              <a:arcTo wR="1994487" hR="1994487" stAng="8783552" swAng="219676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CAFDC-34CC-4FAD-9098-4E509860E0D6}">
      <dsp:nvSpPr>
        <dsp:cNvPr id="0" name=""/>
        <dsp:cNvSpPr/>
      </dsp:nvSpPr>
      <dsp:spPr>
        <a:xfrm>
          <a:off x="1128589" y="1380303"/>
          <a:ext cx="1535418" cy="9980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>
              <a:latin typeface="Arial"/>
            </a:rPr>
            <a:t>Sairaalakoulu</a:t>
          </a:r>
          <a:endParaRPr lang="fi-FI" sz="1500" kern="1200"/>
        </a:p>
      </dsp:txBody>
      <dsp:txXfrm>
        <a:off x="1177308" y="1429022"/>
        <a:ext cx="1437980" cy="900583"/>
      </dsp:txXfrm>
    </dsp:sp>
    <dsp:sp modelId="{9D45CFAF-77D0-4366-803D-E4974DF5E841}">
      <dsp:nvSpPr>
        <dsp:cNvPr id="0" name=""/>
        <dsp:cNvSpPr/>
      </dsp:nvSpPr>
      <dsp:spPr>
        <a:xfrm>
          <a:off x="1798681" y="501157"/>
          <a:ext cx="3988974" cy="3988974"/>
        </a:xfrm>
        <a:custGeom>
          <a:avLst/>
          <a:gdLst/>
          <a:ahLst/>
          <a:cxnLst/>
          <a:rect l="0" t="0" r="0" b="0"/>
          <a:pathLst>
            <a:path>
              <a:moveTo>
                <a:pt x="347438" y="869672"/>
              </a:moveTo>
              <a:arcTo wR="1994487" hR="1994487" stAng="12859814" swAng="196214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62EC5-578B-4A9C-A38A-7DF582604A86}" type="datetimeFigureOut">
              <a:rPr lang="fi-FI" smtClean="0"/>
              <a:pPr/>
              <a:t>30.11.2023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2CD9-F350-4165-AB42-8343341773F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631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.pd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pd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0.pd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1.pd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2.pd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3.pd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4.pd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5.pd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6.pd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pd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TEM_RR_PPT-taustat_RGB_kans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441651"/>
            <a:ext cx="7772400" cy="1470025"/>
          </a:xfrm>
        </p:spPr>
        <p:txBody>
          <a:bodyPr anchor="b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26904" y="3060000"/>
            <a:ext cx="6480000" cy="9000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772000" y="4138846"/>
            <a:ext cx="3600000" cy="252000"/>
          </a:xfrm>
        </p:spPr>
        <p:txBody>
          <a:bodyPr lIns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3852000" y="4426838"/>
            <a:ext cx="1440000" cy="252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F3CA18B-9E35-4533-979C-C6E5EEC99A99}" type="datetime1">
              <a:rPr lang="fi-FI" smtClean="0"/>
              <a:pPr/>
              <a:t>30.11.2023</a:t>
            </a:fld>
            <a:endParaRPr lang="fi-FI"/>
          </a:p>
        </p:txBody>
      </p:sp>
      <p:sp>
        <p:nvSpPr>
          <p:cNvPr id="10" name="Kuvan paikkamerkki 18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5796000"/>
            <a:ext cx="1440000" cy="719137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fi-FI"/>
              <a:t>logo</a:t>
            </a:r>
          </a:p>
        </p:txBody>
      </p:sp>
      <p:sp>
        <p:nvSpPr>
          <p:cNvPr id="12" name="Kuvan paikkamerkki 18"/>
          <p:cNvSpPr>
            <a:spLocks noGrp="1"/>
          </p:cNvSpPr>
          <p:nvPr>
            <p:ph type="pic" sz="quarter" idx="13" hasCustomPrompt="1"/>
          </p:nvPr>
        </p:nvSpPr>
        <p:spPr>
          <a:xfrm>
            <a:off x="2031332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fi-FI"/>
              <a:t>logo</a:t>
            </a:r>
          </a:p>
        </p:txBody>
      </p:sp>
      <p:sp>
        <p:nvSpPr>
          <p:cNvPr id="13" name="Kuvan paikkamerkki 18"/>
          <p:cNvSpPr>
            <a:spLocks noGrp="1"/>
          </p:cNvSpPr>
          <p:nvPr>
            <p:ph type="pic" sz="quarter" idx="14" hasCustomPrompt="1"/>
          </p:nvPr>
        </p:nvSpPr>
        <p:spPr>
          <a:xfrm>
            <a:off x="3697880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fi-FI"/>
              <a:t>logo</a:t>
            </a:r>
          </a:p>
        </p:txBody>
      </p:sp>
      <p:pic>
        <p:nvPicPr>
          <p:cNvPr id="14" name="Kuva 8" descr="VipuvoimaaEU_2014_2020_rgb-01.png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4839" y="5842800"/>
            <a:ext cx="1216612" cy="864096"/>
          </a:xfrm>
          <a:prstGeom prst="rect">
            <a:avLst/>
          </a:prstGeom>
        </p:spPr>
      </p:pic>
      <p:pic>
        <p:nvPicPr>
          <p:cNvPr id="6" name="Picture 5" descr="EU_EAKR_ESR_FI_vertical_20mm_rgb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5118" y="5580000"/>
            <a:ext cx="1058355" cy="10942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ekstidia: tyhj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4837A0-F8B5-40DF-B7A3-2778985E985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56B9E0-AE4D-47F9-9DDE-55B177305E0F}" type="datetime1">
              <a:rPr lang="fi-FI" smtClean="0"/>
              <a:pPr/>
              <a:t>30.11.2023</a:t>
            </a:fld>
            <a:endParaRPr lang="fi-FI"/>
          </a:p>
        </p:txBody>
      </p:sp>
      <p:pic>
        <p:nvPicPr>
          <p:cNvPr id="8" name="Kuva 8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4839" y="5842800"/>
            <a:ext cx="1216612" cy="864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5118" y="5580000"/>
            <a:ext cx="1058355" cy="10942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TEM_RR_PPT-taustat_RGB_valk_kehys_ja_tekst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441651"/>
            <a:ext cx="7772400" cy="1470025"/>
          </a:xfrm>
        </p:spPr>
        <p:txBody>
          <a:bodyPr anchor="b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Alaotsikko 2"/>
          <p:cNvSpPr>
            <a:spLocks noGrp="1"/>
          </p:cNvSpPr>
          <p:nvPr>
            <p:ph type="subTitle" idx="1"/>
          </p:nvPr>
        </p:nvSpPr>
        <p:spPr>
          <a:xfrm>
            <a:off x="1322086" y="3060000"/>
            <a:ext cx="6480000" cy="9000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772000" y="4140000"/>
            <a:ext cx="3600000" cy="252000"/>
          </a:xfrm>
        </p:spPr>
        <p:txBody>
          <a:bodyPr lIns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3852000" y="4428000"/>
            <a:ext cx="1440000" cy="252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F3CA18B-9E35-4533-979C-C6E5EEC99A99}" type="datetime1">
              <a:rPr lang="fi-FI" smtClean="0"/>
              <a:pPr/>
              <a:t>30.11.2023</a:t>
            </a:fld>
            <a:endParaRPr lang="fi-FI"/>
          </a:p>
        </p:txBody>
      </p:sp>
      <p:sp>
        <p:nvSpPr>
          <p:cNvPr id="19" name="Kuvan paikkamerkki 18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5796000"/>
            <a:ext cx="1440000" cy="719137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fi-FI"/>
              <a:t>logo</a:t>
            </a:r>
          </a:p>
        </p:txBody>
      </p:sp>
      <p:sp>
        <p:nvSpPr>
          <p:cNvPr id="20" name="Kuvan paikkamerkki 18"/>
          <p:cNvSpPr>
            <a:spLocks noGrp="1"/>
          </p:cNvSpPr>
          <p:nvPr>
            <p:ph type="pic" sz="quarter" idx="13" hasCustomPrompt="1"/>
          </p:nvPr>
        </p:nvSpPr>
        <p:spPr>
          <a:xfrm>
            <a:off x="2031332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fi-FI"/>
              <a:t>logo</a:t>
            </a:r>
          </a:p>
        </p:txBody>
      </p:sp>
      <p:sp>
        <p:nvSpPr>
          <p:cNvPr id="21" name="Kuvan paikkamerkki 18"/>
          <p:cNvSpPr>
            <a:spLocks noGrp="1"/>
          </p:cNvSpPr>
          <p:nvPr>
            <p:ph type="pic" sz="quarter" idx="14" hasCustomPrompt="1"/>
          </p:nvPr>
        </p:nvSpPr>
        <p:spPr>
          <a:xfrm>
            <a:off x="3697880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fi-FI"/>
              <a:t>logo</a:t>
            </a:r>
          </a:p>
        </p:txBody>
      </p:sp>
      <p:pic>
        <p:nvPicPr>
          <p:cNvPr id="13" name="Kuva 8" descr="VipuvoimaaEU_2014_2020_rgb-01.png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4839" y="5842800"/>
            <a:ext cx="1216612" cy="864096"/>
          </a:xfrm>
          <a:prstGeom prst="rect">
            <a:avLst/>
          </a:prstGeom>
        </p:spPr>
      </p:pic>
      <p:pic>
        <p:nvPicPr>
          <p:cNvPr id="15" name="Picture 14" descr="EU_EAKR_ESR_FI_vertical_20mm_rgb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5118" y="5580000"/>
            <a:ext cx="1058355" cy="10942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rillinen väli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TEM_RR_PPT-taustat_RGB_valk_kehys_ja_tekst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40094" y="616414"/>
            <a:ext cx="2950096" cy="1470025"/>
          </a:xfrm>
        </p:spPr>
        <p:txBody>
          <a:bodyPr wrap="square" anchor="t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837A0-F8B5-40DF-B7A3-2778985E985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A8F801-9BF5-46D1-98A5-513B8005DAC3}" type="datetime1">
              <a:rPr lang="fi-FI" smtClean="0"/>
              <a:pPr/>
              <a:t>30.11.2023</a:t>
            </a:fld>
            <a:endParaRPr lang="fi-FI"/>
          </a:p>
        </p:txBody>
      </p:sp>
      <p:pic>
        <p:nvPicPr>
          <p:cNvPr id="11" name="Kuva 8" descr="VipuvoimaaEU_2014_2020_rgb-01.png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4839" y="5842800"/>
            <a:ext cx="1216612" cy="864096"/>
          </a:xfrm>
          <a:prstGeom prst="rect">
            <a:avLst/>
          </a:prstGeom>
        </p:spPr>
      </p:pic>
      <p:pic>
        <p:nvPicPr>
          <p:cNvPr id="10" name="Picture 9" descr="EU_EAKR_ESR_FI_vertical_20mm_rgb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5118" y="5580000"/>
            <a:ext cx="1058355" cy="109423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kuvadia: tumma 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TEM_RR_PPT-taustat_RGB_valk_kehys_ja_tekst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40094" y="616414"/>
            <a:ext cx="2950096" cy="1470025"/>
          </a:xfrm>
        </p:spPr>
        <p:txBody>
          <a:bodyPr wrap="square" anchor="t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837A0-F8B5-40DF-B7A3-2778985E985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A8F801-9BF5-46D1-98A5-513B8005DAC3}" type="datetime1">
              <a:rPr lang="fi-FI" smtClean="0"/>
              <a:pPr/>
              <a:t>30.11.2023</a:t>
            </a:fld>
            <a:endParaRPr lang="fi-FI"/>
          </a:p>
        </p:txBody>
      </p:sp>
      <p:pic>
        <p:nvPicPr>
          <p:cNvPr id="10" name="Kuva 8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4839" y="5842800"/>
            <a:ext cx="1216612" cy="864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5118" y="5580000"/>
            <a:ext cx="1058355" cy="109423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kuvadia: vaalea 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TEM_RR_PPT-taustat_RGB_valk_kehys_tumma_tekst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40094" y="616414"/>
            <a:ext cx="2950096" cy="1470025"/>
          </a:xfrm>
        </p:spPr>
        <p:txBody>
          <a:bodyPr wrap="square" anchor="t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837A0-F8B5-40DF-B7A3-2778985E985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A8F801-9BF5-46D1-98A5-513B8005DAC3}" type="datetime1">
              <a:rPr lang="fi-FI" smtClean="0"/>
              <a:pPr/>
              <a:t>30.11.2023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4839" y="5842800"/>
            <a:ext cx="1216612" cy="864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5118" y="5580000"/>
            <a:ext cx="1058355" cy="109423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kstidia: yksipalstain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0000" y="1584000"/>
            <a:ext cx="8064000" cy="41400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wrap="none" r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2A4837A0-F8B5-40DF-B7A3-2778985E985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wrap="none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926D19E-78B6-4D02-8772-4056A94F9977}" type="datetime1">
              <a:rPr lang="fi-FI" smtClean="0"/>
              <a:pPr/>
              <a:t>30.11.2023</a:t>
            </a:fld>
            <a:endParaRPr lang="fi-FI"/>
          </a:p>
        </p:txBody>
      </p:sp>
      <p:pic>
        <p:nvPicPr>
          <p:cNvPr id="10" name="Kuva 8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4839" y="5842800"/>
            <a:ext cx="1216612" cy="864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5118" y="5580000"/>
            <a:ext cx="1058355" cy="10942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ekstidia: kaksipalstain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40000" y="1584000"/>
            <a:ext cx="3924000" cy="450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584000"/>
            <a:ext cx="3960000" cy="450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4837A0-F8B5-40DF-B7A3-2778985E985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0111C6-550F-476F-A8E9-87059F984CC5}" type="datetime1">
              <a:rPr lang="fi-FI" smtClean="0"/>
              <a:pPr/>
              <a:t>30.11.2023</a:t>
            </a:fld>
            <a:endParaRPr lang="fi-FI"/>
          </a:p>
        </p:txBody>
      </p:sp>
      <p:pic>
        <p:nvPicPr>
          <p:cNvPr id="11" name="Kuva 8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4839" y="5842800"/>
            <a:ext cx="1216612" cy="864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5118" y="5580000"/>
            <a:ext cx="1058355" cy="10942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kstidia: yksip. väliotsikol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40000" y="1584000"/>
            <a:ext cx="8064448" cy="360000"/>
          </a:xfrm>
        </p:spPr>
        <p:txBody>
          <a:bodyPr wrap="square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40000" y="1980000"/>
            <a:ext cx="8064448" cy="360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4837A0-F8B5-40DF-B7A3-2778985E985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52FA39-4A70-4416-BD6A-317A14324BE2}" type="datetime1">
              <a:rPr lang="fi-FI" smtClean="0"/>
              <a:pPr/>
              <a:t>30.11.2023</a:t>
            </a:fld>
            <a:endParaRPr lang="fi-FI"/>
          </a:p>
        </p:txBody>
      </p:sp>
      <p:pic>
        <p:nvPicPr>
          <p:cNvPr id="13" name="Kuva 8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4839" y="5842800"/>
            <a:ext cx="1216612" cy="864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5118" y="5580000"/>
            <a:ext cx="1058355" cy="10942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ekstidia: vain otsikk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4837A0-F8B5-40DF-B7A3-2778985E985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2D5EEE-C8B3-43A5-8984-4E9E998B8BE3}" type="datetime1">
              <a:rPr lang="fi-FI" smtClean="0"/>
              <a:pPr/>
              <a:t>30.11.2023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4839" y="5842800"/>
            <a:ext cx="1216612" cy="864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5118" y="5580000"/>
            <a:ext cx="1058355" cy="10942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540000" y="612000"/>
            <a:ext cx="806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40000" y="1584000"/>
            <a:ext cx="8064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89137" y="6309320"/>
            <a:ext cx="43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A4837A0-F8B5-40DF-B7A3-2778985E985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54030" y="6309320"/>
            <a:ext cx="19800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666284" y="6309320"/>
            <a:ext cx="108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1B48D5-7DCF-4B12-8FC3-76BB2D33A198}" type="datetime1">
              <a:rPr lang="fi-FI" smtClean="0"/>
              <a:pPr/>
              <a:t>30.11.2023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59" r:id="rId3"/>
    <p:sldLayoutId id="2147483665" r:id="rId4"/>
    <p:sldLayoutId id="2147483667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kpedu.fi/yhdessa-voimaa-opintoihi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ctrTitle"/>
          </p:nvPr>
        </p:nvSpPr>
        <p:spPr>
          <a:xfrm>
            <a:off x="4720620" y="1360522"/>
            <a:ext cx="3750520" cy="1572459"/>
          </a:xfrm>
        </p:spPr>
        <p:txBody>
          <a:bodyPr/>
          <a:lstStyle/>
          <a:p>
            <a:r>
              <a:rPr lang="fi-FI" sz="3200" b="1">
                <a:solidFill>
                  <a:schemeClr val="bg1"/>
                </a:solidFill>
              </a:rPr>
              <a:t>YHDESSÄ VOIMAA OPINTOIHIN- HANKE</a:t>
            </a:r>
            <a:br>
              <a:rPr lang="fi-FI" sz="3200" b="1">
                <a:solidFill>
                  <a:schemeClr val="bg1"/>
                </a:solidFill>
              </a:rPr>
            </a:br>
            <a:br>
              <a:rPr lang="fi-FI" sz="3200" b="1">
                <a:solidFill>
                  <a:schemeClr val="bg1"/>
                </a:solidFill>
              </a:rPr>
            </a:br>
            <a:r>
              <a:rPr lang="fi-FI" sz="1600" b="1">
                <a:solidFill>
                  <a:schemeClr val="bg1"/>
                </a:solidFill>
              </a:rPr>
              <a:t>1.1.2022-31.12.2023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958978" y="3222786"/>
            <a:ext cx="3345923" cy="1340498"/>
          </a:xfrm>
        </p:spPr>
        <p:txBody>
          <a:bodyPr/>
          <a:lstStyle/>
          <a:p>
            <a:r>
              <a:rPr lang="fi-FI" sz="1800" b="1">
                <a:solidFill>
                  <a:schemeClr val="bg1"/>
                </a:solidFill>
              </a:rPr>
              <a:t> Keski-Pohjanmaan ammattiopiston toimijat</a:t>
            </a:r>
          </a:p>
          <a:p>
            <a:endParaRPr lang="fi-FI" sz="1800" b="1">
              <a:solidFill>
                <a:schemeClr val="bg1"/>
              </a:solidFill>
            </a:endParaRPr>
          </a:p>
          <a:p>
            <a:r>
              <a:rPr lang="fi-FI" sz="1800">
                <a:solidFill>
                  <a:schemeClr val="bg1"/>
                </a:solidFill>
                <a:cs typeface="Arial"/>
              </a:rPr>
              <a:t> Janika Kupila ja Salla Taskila</a:t>
            </a:r>
          </a:p>
        </p:txBody>
      </p:sp>
      <p:pic>
        <p:nvPicPr>
          <p:cNvPr id="2" name="Kuvan paikkamerkki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790" y="5968133"/>
            <a:ext cx="1494170" cy="508458"/>
          </a:xfr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C011F384-AD7D-56CE-EA08-2020810502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A3A5BF-78DE-48F6-DC10-02A0BED7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51" y="812766"/>
            <a:ext cx="3750521" cy="50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37" y="418118"/>
            <a:ext cx="7603336" cy="1410197"/>
          </a:xfrm>
        </p:spPr>
        <p:txBody>
          <a:bodyPr/>
          <a:lstStyle/>
          <a:p>
            <a:r>
              <a:rPr lang="fi-FI" sz="2000">
                <a:solidFill>
                  <a:srgbClr val="F2F2F2"/>
                </a:solidFill>
              </a:rPr>
              <a:t>VOIMAVARAPAJAN TARKOITUS ON OLLA TUKENA SIINÄ, ETTÄ PERUSASIAT ON KUNNOSSA OPINTOJA VARTEN</a:t>
            </a:r>
          </a:p>
        </p:txBody>
      </p:sp>
      <p:pic>
        <p:nvPicPr>
          <p:cNvPr id="1026" name="Picture 2" descr="Kuvan esikatselu">
            <a:extLst>
              <a:ext uri="{FF2B5EF4-FFF2-40B4-BE49-F238E27FC236}">
                <a16:creationId xmlns:a16="http://schemas.microsoft.com/office/drawing/2014/main" id="{E203E095-BBFE-746B-551F-4B9165C0E5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39" y="4032805"/>
            <a:ext cx="1583684" cy="21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31D8FD0-278F-CF64-45B9-505DAC4F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830183" y="1653044"/>
            <a:ext cx="2873775" cy="215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piha-, taivas, vaate, jalkineet&#10;&#10;Kuvaus luotu automaattisesti">
            <a:extLst>
              <a:ext uri="{FF2B5EF4-FFF2-40B4-BE49-F238E27FC236}">
                <a16:creationId xmlns:a16="http://schemas.microsoft.com/office/drawing/2014/main" id="{14AEA060-664F-5F09-B8B7-3B08A3A8D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77" y="1653044"/>
            <a:ext cx="3368505" cy="449133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5A3BA8-68A4-2982-F99F-F9C850DBB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39" y="1674919"/>
            <a:ext cx="1583685" cy="21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0D7000D-0F14-EA7C-4CDD-D83BF8039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507" y="4032805"/>
            <a:ext cx="1044682" cy="139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1892550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612000"/>
            <a:ext cx="7123543" cy="711703"/>
          </a:xfrm>
        </p:spPr>
        <p:txBody>
          <a:bodyPr/>
          <a:lstStyle/>
          <a:p>
            <a:r>
              <a:rPr lang="fi-FI" sz="2000">
                <a:solidFill>
                  <a:srgbClr val="F2F2F2"/>
                </a:solidFill>
              </a:rPr>
              <a:t>YHTEISTYÖ </a:t>
            </a:r>
            <a:r>
              <a:rPr lang="fi-FI" sz="2000" b="1">
                <a:solidFill>
                  <a:srgbClr val="F2F2F2"/>
                </a:solidFill>
              </a:rPr>
              <a:t>VILLA ELBAN </a:t>
            </a:r>
            <a:r>
              <a:rPr lang="fi-FI" sz="2000">
                <a:solidFill>
                  <a:srgbClr val="F2F2F2"/>
                </a:solidFill>
              </a:rPr>
              <a:t>NUORISOKESKUKSEN KANSSA, NUOTTAVALMENNUS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E1810F4D-A455-1C5F-5D5F-68EEE3C5F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832886"/>
            <a:ext cx="5360914" cy="1898315"/>
          </a:xfrm>
        </p:spPr>
        <p:txBody>
          <a:bodyPr/>
          <a:lstStyle/>
          <a:p>
            <a:endParaRPr lang="fi-FI">
              <a:cs typeface="Arial"/>
            </a:endParaRPr>
          </a:p>
          <a:p>
            <a:pPr marL="0" indent="0">
              <a:buNone/>
            </a:pPr>
            <a:endParaRPr lang="fi-FI" sz="1800">
              <a:solidFill>
                <a:srgbClr val="FFFFFF"/>
              </a:solidFill>
              <a:latin typeface="Wingdings"/>
              <a:cs typeface="Arial"/>
              <a:sym typeface="Wingdings"/>
            </a:endParaRPr>
          </a:p>
          <a:p>
            <a:pPr marL="0" indent="0">
              <a:buNone/>
            </a:pPr>
            <a:endParaRPr lang="fi-FI">
              <a:cs typeface="Arial"/>
            </a:endParaRPr>
          </a:p>
        </p:txBody>
      </p:sp>
      <p:pic>
        <p:nvPicPr>
          <p:cNvPr id="2" name="Kuva 1" descr="Kuva, joka sisältää kohteen piha-, vaate, henkilö, maa&#10;&#10;Kuvaus luotu automaattisesti">
            <a:extLst>
              <a:ext uri="{FF2B5EF4-FFF2-40B4-BE49-F238E27FC236}">
                <a16:creationId xmlns:a16="http://schemas.microsoft.com/office/drawing/2014/main" id="{12B1459E-EE89-6E0F-362F-CB9495708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94" y="3971111"/>
            <a:ext cx="1635230" cy="2151012"/>
          </a:xfrm>
          <a:prstGeom prst="rect">
            <a:avLst/>
          </a:prstGeom>
        </p:spPr>
      </p:pic>
      <p:pic>
        <p:nvPicPr>
          <p:cNvPr id="7" name="Kuva 6" descr="Kuva, joka sisältää kohteen piha-, taivas, puu, eläinkarja&#10;&#10;Kuvaus luotu automaattisesti">
            <a:extLst>
              <a:ext uri="{FF2B5EF4-FFF2-40B4-BE49-F238E27FC236}">
                <a16:creationId xmlns:a16="http://schemas.microsoft.com/office/drawing/2014/main" id="{3CF5595C-7258-FF53-B072-19669F096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605" y="3971111"/>
            <a:ext cx="1613259" cy="2151012"/>
          </a:xfrm>
          <a:prstGeom prst="rect">
            <a:avLst/>
          </a:prstGeom>
        </p:spPr>
      </p:pic>
      <p:pic>
        <p:nvPicPr>
          <p:cNvPr id="9" name="Kuva 8" descr="Kuva, joka sisältää kohteen Lapsitaide, kynsi, sormi, piirros&#10;&#10;Kuvaus luotu automaattisesti">
            <a:extLst>
              <a:ext uri="{FF2B5EF4-FFF2-40B4-BE49-F238E27FC236}">
                <a16:creationId xmlns:a16="http://schemas.microsoft.com/office/drawing/2014/main" id="{249085BD-1A91-6027-4406-B85C8BF8E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89" y="1643462"/>
            <a:ext cx="1633041" cy="215101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BFDD8C5-B95C-BA67-B8DE-5A3B77E5F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05" y="1643462"/>
            <a:ext cx="1607140" cy="21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5297668-8165-50ED-8F14-D40878EF5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138" y="1643462"/>
            <a:ext cx="3120127" cy="312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59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1375953"/>
            <a:ext cx="8549726" cy="5007105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BF34767D-3ABB-D369-42D8-A979223D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2000">
                <a:solidFill>
                  <a:schemeClr val="bg1"/>
                </a:solidFill>
                <a:cs typeface="Arial"/>
              </a:rPr>
              <a:t>UUSIIN HARRASTUS MAHDOLLISUUKSIIN TUTUSTUMINEN </a:t>
            </a:r>
            <a:br>
              <a:rPr lang="fi-FI" sz="2000">
                <a:solidFill>
                  <a:schemeClr val="bg1"/>
                </a:solidFill>
                <a:cs typeface="Arial"/>
              </a:rPr>
            </a:br>
            <a:r>
              <a:rPr lang="fi-FI" sz="2000">
                <a:solidFill>
                  <a:schemeClr val="bg1"/>
                </a:solidFill>
                <a:cs typeface="Arial"/>
              </a:rPr>
              <a:t>JA SIEDÄTTÄMINEN KOULUN ULKOPUOLELLE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8FA77FC-6E1D-70AB-7BA7-D903CBD5DFB2}"/>
              </a:ext>
            </a:extLst>
          </p:cNvPr>
          <p:cNvSpPr txBox="1"/>
          <p:nvPr/>
        </p:nvSpPr>
        <p:spPr>
          <a:xfrm>
            <a:off x="1110342" y="269421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BCBC7FB-4B6D-9ECE-15A6-57D4A5CE0349}"/>
              </a:ext>
            </a:extLst>
          </p:cNvPr>
          <p:cNvSpPr txBox="1"/>
          <p:nvPr/>
        </p:nvSpPr>
        <p:spPr>
          <a:xfrm>
            <a:off x="6168621" y="205061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solidFill>
                  <a:schemeClr val="bg1"/>
                </a:solidFill>
                <a:cs typeface="Arial"/>
              </a:rPr>
              <a:t>SC ROK- kuntosali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5B6902B-60F5-5D77-00EE-75AE0550B3ED}"/>
              </a:ext>
            </a:extLst>
          </p:cNvPr>
          <p:cNvSpPr txBox="1"/>
          <p:nvPr/>
        </p:nvSpPr>
        <p:spPr>
          <a:xfrm>
            <a:off x="6237514" y="26289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pic>
        <p:nvPicPr>
          <p:cNvPr id="10" name="Kuva 9" descr="Kuva, joka sisältää kohteen henkilö, vaate, sisä-, Oppiminen&#10;&#10;Kuvaus luotu automaattisesti">
            <a:extLst>
              <a:ext uri="{FF2B5EF4-FFF2-40B4-BE49-F238E27FC236}">
                <a16:creationId xmlns:a16="http://schemas.microsoft.com/office/drawing/2014/main" id="{39B79610-C80F-0A18-5FC1-10A7132A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31" y="1506498"/>
            <a:ext cx="2579914" cy="3196988"/>
          </a:xfrm>
          <a:prstGeom prst="rect">
            <a:avLst/>
          </a:prstGeom>
        </p:spPr>
      </p:pic>
      <p:pic>
        <p:nvPicPr>
          <p:cNvPr id="11" name="Kuva 10" descr="Kuva, joka sisältää kohteen sisä-, taide, katto, lattia&#10;&#10;Kuvaus luotu automaattisesti">
            <a:extLst>
              <a:ext uri="{FF2B5EF4-FFF2-40B4-BE49-F238E27FC236}">
                <a16:creationId xmlns:a16="http://schemas.microsoft.com/office/drawing/2014/main" id="{D03666AE-B2B1-5466-C0DA-A005F5147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62" y="2476084"/>
            <a:ext cx="2960913" cy="2221899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2B2BDB1D-EF37-FBF1-172B-63F36836D61B}"/>
              </a:ext>
            </a:extLst>
          </p:cNvPr>
          <p:cNvSpPr txBox="1"/>
          <p:nvPr/>
        </p:nvSpPr>
        <p:spPr>
          <a:xfrm>
            <a:off x="418548" y="5336561"/>
            <a:ext cx="18004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1600">
                <a:solidFill>
                  <a:srgbClr val="F2F2F2"/>
                </a:solidFill>
                <a:cs typeface="Arial"/>
              </a:rPr>
              <a:t>GRAFIIKKAPAJA</a:t>
            </a:r>
          </a:p>
          <a:p>
            <a:pPr algn="l"/>
            <a:r>
              <a:rPr lang="fi-FI" sz="1600">
                <a:solidFill>
                  <a:srgbClr val="F2F2F2"/>
                </a:solidFill>
                <a:cs typeface="Arial"/>
              </a:rPr>
              <a:t>EEVA HUOTARIN VETÄMÄNÄ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C381A76F-513B-B0E9-F6B0-FD4272BAF7BA}"/>
              </a:ext>
            </a:extLst>
          </p:cNvPr>
          <p:cNvSpPr txBox="1"/>
          <p:nvPr/>
        </p:nvSpPr>
        <p:spPr>
          <a:xfrm>
            <a:off x="3315505" y="4710898"/>
            <a:ext cx="2373086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fi-FI" sz="1200">
              <a:solidFill>
                <a:schemeClr val="bg1"/>
              </a:solidFill>
              <a:cs typeface="Arial"/>
            </a:endParaRPr>
          </a:p>
          <a:p>
            <a:pPr algn="l" rtl="0"/>
            <a:endParaRPr lang="fi-FI" sz="1200">
              <a:solidFill>
                <a:schemeClr val="bg1"/>
              </a:solidFill>
              <a:cs typeface="Arial"/>
            </a:endParaRPr>
          </a:p>
          <a:p>
            <a:pPr algn="l" rtl="0"/>
            <a:endParaRPr lang="fi-FI" sz="1200">
              <a:solidFill>
                <a:schemeClr val="bg1"/>
              </a:solidFill>
              <a:cs typeface="Arial"/>
            </a:endParaRPr>
          </a:p>
          <a:p>
            <a:pPr algn="l" rtl="0"/>
            <a:r>
              <a:rPr lang="fi-FI" sz="1600">
                <a:solidFill>
                  <a:schemeClr val="bg1"/>
                </a:solidFill>
                <a:cs typeface="Arial"/>
              </a:rPr>
              <a:t>VOIMAELÄINTYÖ</a:t>
            </a:r>
          </a:p>
        </p:txBody>
      </p:sp>
      <p:pic>
        <p:nvPicPr>
          <p:cNvPr id="6146" name="Picture 2" descr="Kuvan esikatselu">
            <a:extLst>
              <a:ext uri="{FF2B5EF4-FFF2-40B4-BE49-F238E27FC236}">
                <a16:creationId xmlns:a16="http://schemas.microsoft.com/office/drawing/2014/main" id="{0CD8BD62-74B6-B0DE-D3E7-71675B834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38" y="1509249"/>
            <a:ext cx="2393614" cy="319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13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" name="Otsikko 197">
            <a:extLst>
              <a:ext uri="{FF2B5EF4-FFF2-40B4-BE49-F238E27FC236}">
                <a16:creationId xmlns:a16="http://schemas.microsoft.com/office/drawing/2014/main" id="{08D96352-4A8B-E7E1-A150-9AC9B7B7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86" y="546686"/>
            <a:ext cx="8064000" cy="900000"/>
          </a:xfrm>
        </p:spPr>
        <p:txBody>
          <a:bodyPr/>
          <a:lstStyle/>
          <a:p>
            <a:pPr algn="ctr"/>
            <a:r>
              <a:rPr lang="fi-FI" sz="1600">
                <a:solidFill>
                  <a:schemeClr val="bg1"/>
                </a:solidFill>
                <a:cs typeface="Arial"/>
              </a:rPr>
              <a:t>YHTEISTYÖ YHDISTYKSEN KANSSA</a:t>
            </a:r>
          </a:p>
        </p:txBody>
      </p:sp>
      <p:pic>
        <p:nvPicPr>
          <p:cNvPr id="2" name="Kuva 1" descr="Kuva, joka sisältää kohteen vaate, henkilö, sisä-, nainen&#10;&#10;Kuvaus luotu automaattisesti">
            <a:extLst>
              <a:ext uri="{FF2B5EF4-FFF2-40B4-BE49-F238E27FC236}">
                <a16:creationId xmlns:a16="http://schemas.microsoft.com/office/drawing/2014/main" id="{624B75C6-88EF-7A96-8C0B-5846B6E81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" y="1186043"/>
            <a:ext cx="2610395" cy="3478517"/>
          </a:xfrm>
          <a:prstGeom prst="rect">
            <a:avLst/>
          </a:prstGeom>
        </p:spPr>
      </p:pic>
      <p:pic>
        <p:nvPicPr>
          <p:cNvPr id="7" name="Kuva 6" descr="Kuva, joka sisältää kohteen sisä-, vaate, huonekalu, henkilö&#10;&#10;Kuvaus luotu automaattisesti">
            <a:extLst>
              <a:ext uri="{FF2B5EF4-FFF2-40B4-BE49-F238E27FC236}">
                <a16:creationId xmlns:a16="http://schemas.microsoft.com/office/drawing/2014/main" id="{EC262F14-0AC3-B8FA-8AE2-DD6AB99A5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37" y="4858512"/>
            <a:ext cx="2225200" cy="1667677"/>
          </a:xfrm>
          <a:prstGeom prst="rect">
            <a:avLst/>
          </a:prstGeom>
        </p:spPr>
      </p:pic>
      <p:pic>
        <p:nvPicPr>
          <p:cNvPr id="8" name="Kuva 7" descr="Kuva, joka sisältää kohteen vaate, henkilö, jalkineet, vene&#10;&#10;Kuvaus luotu automaattisesti">
            <a:extLst>
              <a:ext uri="{FF2B5EF4-FFF2-40B4-BE49-F238E27FC236}">
                <a16:creationId xmlns:a16="http://schemas.microsoft.com/office/drawing/2014/main" id="{459E9AA1-36CA-F95E-88FB-0C978FA5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867" y="1186043"/>
            <a:ext cx="2628160" cy="3494334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40E44A43-7E38-DC4A-3BBA-9905FA85F2CB}"/>
              </a:ext>
            </a:extLst>
          </p:cNvPr>
          <p:cNvSpPr txBox="1"/>
          <p:nvPr/>
        </p:nvSpPr>
        <p:spPr>
          <a:xfrm>
            <a:off x="2162217" y="778643"/>
            <a:ext cx="4800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800" kern="1200">
                <a:solidFill>
                  <a:schemeClr val="bg1"/>
                </a:solidFill>
                <a:latin typeface="Arial"/>
                <a:ea typeface="+mn-ea"/>
                <a:cs typeface="+mn-cs"/>
              </a:rPr>
              <a:t>American </a:t>
            </a:r>
            <a:r>
              <a:rPr lang="fi-FI" sz="1800" kern="1200" err="1">
                <a:solidFill>
                  <a:schemeClr val="bg1"/>
                </a:solidFill>
                <a:latin typeface="Arial"/>
                <a:ea typeface="+mn-ea"/>
                <a:cs typeface="+mn-cs"/>
              </a:rPr>
              <a:t>Cars</a:t>
            </a:r>
            <a:r>
              <a:rPr lang="fi-FI" sz="1800" kern="1200">
                <a:solidFill>
                  <a:schemeClr val="bg1"/>
                </a:solidFill>
                <a:latin typeface="Arial"/>
                <a:ea typeface="+mn-ea"/>
                <a:cs typeface="+mn-cs"/>
              </a:rPr>
              <a:t> </a:t>
            </a:r>
            <a:r>
              <a:rPr lang="fi-FI">
                <a:solidFill>
                  <a:schemeClr val="bg1"/>
                </a:solidFill>
                <a:latin typeface="Arial"/>
              </a:rPr>
              <a:t>show 2023</a:t>
            </a:r>
            <a:endParaRPr lang="fi-FI" sz="1800" kern="120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A9BC653-2DFB-6C4A-CE1C-52105F8DC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603" y="1184032"/>
            <a:ext cx="2610396" cy="34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91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14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Etunimi Sukunimi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" name="Otsikko 197">
            <a:extLst>
              <a:ext uri="{FF2B5EF4-FFF2-40B4-BE49-F238E27FC236}">
                <a16:creationId xmlns:a16="http://schemas.microsoft.com/office/drawing/2014/main" id="{08D96352-4A8B-E7E1-A150-9AC9B7B7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72" y="568458"/>
            <a:ext cx="8303485" cy="889115"/>
          </a:xfrm>
        </p:spPr>
        <p:txBody>
          <a:bodyPr/>
          <a:lstStyle/>
          <a:p>
            <a:r>
              <a:rPr lang="fi-FI" sz="2000">
                <a:solidFill>
                  <a:schemeClr val="bg1"/>
                </a:solidFill>
                <a:cs typeface="Arial"/>
              </a:rPr>
              <a:t>RYHMÄTOIMINTAA YHTEISTYÖSSÄ ERI TOIMIJOIDEN KANSSA</a:t>
            </a:r>
          </a:p>
        </p:txBody>
      </p:sp>
      <p:pic>
        <p:nvPicPr>
          <p:cNvPr id="9" name="Kuva 8" descr="Kuva, joka sisältää kohteen teksti, sisä-, esittäminen, tussitaulu&#10;&#10;Kuvaus luotu automaattisesti">
            <a:extLst>
              <a:ext uri="{FF2B5EF4-FFF2-40B4-BE49-F238E27FC236}">
                <a16:creationId xmlns:a16="http://schemas.microsoft.com/office/drawing/2014/main" id="{31321772-EF18-2E31-1C3E-81DD637F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207" y="3913319"/>
            <a:ext cx="3037114" cy="1726746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3289C9AD-A864-48B7-B167-51891F6F4A30}"/>
              </a:ext>
            </a:extLst>
          </p:cNvPr>
          <p:cNvSpPr txBox="1"/>
          <p:nvPr/>
        </p:nvSpPr>
        <p:spPr>
          <a:xfrm>
            <a:off x="272248" y="2305401"/>
            <a:ext cx="27432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i-FI" sz="1600">
                <a:solidFill>
                  <a:schemeClr val="bg1"/>
                </a:solidFill>
                <a:latin typeface="Arial"/>
                <a:cs typeface="Arial"/>
              </a:rPr>
              <a:t>Keski-Pohjanmaan sosiaalipsykiatrinen yhdistys ry</a:t>
            </a:r>
          </a:p>
          <a:p>
            <a:pPr marL="285750" indent="-285750">
              <a:buFont typeface="Wingdings"/>
              <a:buChar char="Ø"/>
            </a:pPr>
            <a:endParaRPr lang="fi-FI" sz="1600">
              <a:solidFill>
                <a:schemeClr val="bg1"/>
              </a:solidFill>
              <a:latin typeface="Arial"/>
            </a:endParaRPr>
          </a:p>
          <a:p>
            <a:pPr marL="285750" indent="-285750" algn="l">
              <a:buFont typeface="Wingdings"/>
              <a:buChar char="Ø"/>
            </a:pPr>
            <a:r>
              <a:rPr lang="fi-FI" sz="1600" kern="1200" err="1">
                <a:solidFill>
                  <a:schemeClr val="bg1"/>
                </a:solidFill>
                <a:latin typeface="Arial"/>
              </a:rPr>
              <a:t>Nepsy</a:t>
            </a:r>
            <a:r>
              <a:rPr lang="fi-FI" sz="1600" kern="1200">
                <a:solidFill>
                  <a:schemeClr val="bg1"/>
                </a:solidFill>
                <a:latin typeface="Arial"/>
              </a:rPr>
              <a:t>-valmennus kevään 2022 aikana yhteensä 5krt</a:t>
            </a:r>
            <a:endParaRPr lang="fi-FI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13" name="Kuva 12" descr="Kuva, joka sisältää kohteen henkilö, tuli, vaate, liekki&#10;&#10;Kuvaus luotu automaattisesti">
            <a:extLst>
              <a:ext uri="{FF2B5EF4-FFF2-40B4-BE49-F238E27FC236}">
                <a16:creationId xmlns:a16="http://schemas.microsoft.com/office/drawing/2014/main" id="{FA3D1E7A-9BA4-ACAD-A527-5A52858F1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15" y="1415537"/>
            <a:ext cx="2321398" cy="309085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BAD4D4-2737-621B-4A16-C3BC7AB918DA}"/>
              </a:ext>
            </a:extLst>
          </p:cNvPr>
          <p:cNvSpPr txBox="1"/>
          <p:nvPr/>
        </p:nvSpPr>
        <p:spPr>
          <a:xfrm>
            <a:off x="272248" y="4150310"/>
            <a:ext cx="2743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i-FI" sz="1600">
                <a:solidFill>
                  <a:srgbClr val="FFFFFF"/>
                </a:solidFill>
                <a:latin typeface="Arial"/>
                <a:cs typeface="Arial"/>
              </a:rPr>
              <a:t>Luonto-</a:t>
            </a:r>
            <a:r>
              <a:rPr lang="fi-FI" sz="1600">
                <a:solidFill>
                  <a:srgbClr val="FFFFFF"/>
                </a:solidFill>
                <a:cs typeface="Arial"/>
              </a:rPr>
              <a:t> ja elämystoimintaa opettaja Tuija Seppälän vetämänä </a:t>
            </a:r>
          </a:p>
          <a:p>
            <a:pPr marL="285750" indent="-285750">
              <a:buFont typeface="Wingdings"/>
              <a:buChar char="Ø"/>
            </a:pPr>
            <a:endParaRPr lang="fi-FI" sz="1600">
              <a:solidFill>
                <a:srgbClr val="FFFFFF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fi-FI" sz="1600">
                <a:solidFill>
                  <a:srgbClr val="FFFFFF"/>
                </a:solidFill>
                <a:cs typeface="Arial"/>
              </a:rPr>
              <a:t>Taito- Keski- Pohjanmaa </a:t>
            </a:r>
          </a:p>
          <a:p>
            <a:r>
              <a:rPr lang="fi-FI" sz="1600">
                <a:solidFill>
                  <a:srgbClr val="FFFFFF"/>
                </a:solidFill>
                <a:cs typeface="Arial"/>
              </a:rPr>
              <a:t>     Kankuri, saippua ja       	kynttiläkurssi</a:t>
            </a:r>
            <a:endParaRPr lang="fi-FI" sz="1600">
              <a:cs typeface="Arial"/>
            </a:endParaRPr>
          </a:p>
          <a:p>
            <a:endParaRPr lang="fi-FI" sz="1600">
              <a:cs typeface="Arial"/>
            </a:endParaRPr>
          </a:p>
          <a:p>
            <a:pPr marL="285750" indent="-285750">
              <a:buFont typeface="Wingdings"/>
              <a:buChar char="Ø"/>
            </a:pPr>
            <a:endParaRPr lang="fi-FI">
              <a:solidFill>
                <a:srgbClr val="F2F2F2"/>
              </a:solidFill>
              <a:cs typeface="Arial"/>
            </a:endParaRPr>
          </a:p>
          <a:p>
            <a:pPr algn="l"/>
            <a:endParaRPr lang="fi-FI">
              <a:cs typeface="Arial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69CD0B05-389E-48B1-08AC-EF9AA98ADC80}"/>
              </a:ext>
            </a:extLst>
          </p:cNvPr>
          <p:cNvSpPr txBox="1"/>
          <p:nvPr/>
        </p:nvSpPr>
        <p:spPr>
          <a:xfrm>
            <a:off x="297137" y="1080649"/>
            <a:ext cx="27432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endParaRPr lang="fi-FI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fi-FI" sz="1600">
                <a:solidFill>
                  <a:srgbClr val="FFFFFF"/>
                </a:solidFill>
                <a:cs typeface="Arial"/>
              </a:rPr>
              <a:t>Psykoterapeutti Reetta </a:t>
            </a:r>
            <a:r>
              <a:rPr lang="fi-FI" sz="1600" err="1">
                <a:solidFill>
                  <a:srgbClr val="FFFFFF"/>
                </a:solidFill>
                <a:cs typeface="Arial"/>
              </a:rPr>
              <a:t>Mourujärven</a:t>
            </a:r>
            <a:r>
              <a:rPr lang="fi-FI" sz="1600">
                <a:solidFill>
                  <a:srgbClr val="FFFFFF"/>
                </a:solidFill>
                <a:cs typeface="Arial"/>
              </a:rPr>
              <a:t> vetämänä </a:t>
            </a:r>
            <a:endParaRPr lang="fi-FI" sz="160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fi-FI" sz="1600">
                <a:solidFill>
                  <a:srgbClr val="FFFFFF"/>
                </a:solidFill>
                <a:latin typeface="Arial"/>
                <a:cs typeface="Arial"/>
              </a:rPr>
              <a:t>     Kuka minä olen – ryhmä</a:t>
            </a:r>
          </a:p>
        </p:txBody>
      </p:sp>
      <p:pic>
        <p:nvPicPr>
          <p:cNvPr id="16" name="Kuva 15" descr="Kuva, joka sisältää kohteen piirros, luonnos, teksti, puu&#10;&#10;Kuvaus luotu automaattisesti">
            <a:extLst>
              <a:ext uri="{FF2B5EF4-FFF2-40B4-BE49-F238E27FC236}">
                <a16:creationId xmlns:a16="http://schemas.microsoft.com/office/drawing/2014/main" id="{31CA977E-B196-7B80-9E45-CED2398B6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346" y="1419532"/>
            <a:ext cx="1970315" cy="23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48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7FA3-0508-4A80-91B4-B34DBDE6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38" y="399686"/>
            <a:ext cx="7789618" cy="920719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 algn="ctr"/>
            <a:r>
              <a:rPr lang="fi-FI" sz="2400" b="1" u="sng">
                <a:solidFill>
                  <a:schemeClr val="bg1"/>
                </a:solidFill>
              </a:rPr>
              <a:t>PAJALLA OLEVIEN NUORTEN KYSELY OMASTA HYVINVOINNISTA ENNEN HANKETTA JA HANKKEEN JÄLKEEN</a:t>
            </a:r>
            <a:endParaRPr lang="fi-FI" sz="2400" u="sng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15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C2D0724-454C-4D64-BE38-2DB326DC3E92}"/>
              </a:ext>
            </a:extLst>
          </p:cNvPr>
          <p:cNvSpPr txBox="1"/>
          <p:nvPr/>
        </p:nvSpPr>
        <p:spPr>
          <a:xfrm>
            <a:off x="837711" y="1290005"/>
            <a:ext cx="7468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>
              <a:solidFill>
                <a:schemeClr val="bg1"/>
              </a:solidFill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98E2BD1-1EFF-53D0-AE80-4AA3A4378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37" y="1459334"/>
            <a:ext cx="5650267" cy="4277990"/>
          </a:xfrm>
          <a:prstGeom prst="rect">
            <a:avLst/>
          </a:prstGeom>
        </p:spPr>
      </p:pic>
      <p:sp>
        <p:nvSpPr>
          <p:cNvPr id="10" name="Tähti: 5-sakarainen 9">
            <a:extLst>
              <a:ext uri="{FF2B5EF4-FFF2-40B4-BE49-F238E27FC236}">
                <a16:creationId xmlns:a16="http://schemas.microsoft.com/office/drawing/2014/main" id="{8CDCD143-CF5F-4067-CCDF-514CFC4FAD31}"/>
              </a:ext>
            </a:extLst>
          </p:cNvPr>
          <p:cNvSpPr/>
          <p:nvPr/>
        </p:nvSpPr>
        <p:spPr>
          <a:xfrm>
            <a:off x="4958487" y="1879173"/>
            <a:ext cx="305511" cy="29263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3A338FE-3B15-DBE3-C9D8-2873BF30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255" y="2028669"/>
            <a:ext cx="377985" cy="292633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71AF1E31-DB90-E83B-B63E-26770BC70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845" y="2943704"/>
            <a:ext cx="377985" cy="29873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CE6518F7-5C4D-7C1D-955E-C6A7A18FC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013" y="4014332"/>
            <a:ext cx="377985" cy="29873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899B9CBA-1267-D5BD-3D06-7E22E95FF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847" y="4871830"/>
            <a:ext cx="377985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59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yltti 19">
            <a:extLst>
              <a:ext uri="{FF2B5EF4-FFF2-40B4-BE49-F238E27FC236}">
                <a16:creationId xmlns:a16="http://schemas.microsoft.com/office/drawing/2014/main" id="{4A2A51CF-56E9-384B-B3A3-7E2A3461837D}"/>
              </a:ext>
            </a:extLst>
          </p:cNvPr>
          <p:cNvSpPr/>
          <p:nvPr/>
        </p:nvSpPr>
        <p:spPr>
          <a:xfrm>
            <a:off x="3151414" y="2868385"/>
            <a:ext cx="2710543" cy="1132115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16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12" y="3181029"/>
            <a:ext cx="3270059" cy="900000"/>
          </a:xfrm>
        </p:spPr>
        <p:txBody>
          <a:bodyPr/>
          <a:lstStyle/>
          <a:p>
            <a:r>
              <a:rPr lang="fi-FI" b="1">
                <a:latin typeface="Calibri"/>
                <a:cs typeface="Arial"/>
              </a:rPr>
              <a:t>Yksilöohjaus</a:t>
            </a:r>
            <a:endParaRPr lang="fi-FI" b="1">
              <a:latin typeface="Calibri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11FD793-DA8C-CC09-5D29-6E3116E48389}"/>
              </a:ext>
            </a:extLst>
          </p:cNvPr>
          <p:cNvSpPr txBox="1"/>
          <p:nvPr/>
        </p:nvSpPr>
        <p:spPr>
          <a:xfrm>
            <a:off x="6509656" y="224245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Arial"/>
              </a:rPr>
              <a:t>Kuuntelemista</a:t>
            </a:r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0B46D4C-3BCE-12B3-E42A-9BB2D8E281CD}"/>
              </a:ext>
            </a:extLst>
          </p:cNvPr>
          <p:cNvSpPr txBox="1"/>
          <p:nvPr/>
        </p:nvSpPr>
        <p:spPr>
          <a:xfrm>
            <a:off x="6286500" y="382632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Nordique Inline"/>
                <a:cs typeface="Arial"/>
              </a:rPr>
              <a:t>Rinnalla kulkemista</a:t>
            </a:r>
            <a:endParaRPr lang="fi-FI">
              <a:latin typeface="Nordique Inline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289B493-4898-1A15-06E2-8769A2D7C136}"/>
              </a:ext>
            </a:extLst>
          </p:cNvPr>
          <p:cNvSpPr txBox="1"/>
          <p:nvPr/>
        </p:nvSpPr>
        <p:spPr>
          <a:xfrm>
            <a:off x="408213" y="4011386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Modern Love Caps"/>
                <a:cs typeface="Arial"/>
              </a:rPr>
              <a:t>Yksi aikuinen, jolta voi kysyä mitä vain -&gt; yhden luukun periaate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25B98E5-7EDF-970F-7DC8-BDA0090A2828}"/>
              </a:ext>
            </a:extLst>
          </p:cNvPr>
          <p:cNvSpPr txBox="1"/>
          <p:nvPr/>
        </p:nvSpPr>
        <p:spPr>
          <a:xfrm>
            <a:off x="1094013" y="12028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>
                <a:latin typeface="Bernard MT Condensed"/>
                <a:cs typeface="Arial"/>
              </a:rPr>
              <a:t>Konsultointia/ taustatukea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6C29FD6-D848-9F38-DA1F-56670657857C}"/>
              </a:ext>
            </a:extLst>
          </p:cNvPr>
          <p:cNvSpPr txBox="1"/>
          <p:nvPr/>
        </p:nvSpPr>
        <p:spPr>
          <a:xfrm>
            <a:off x="517070" y="261801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400" err="1">
                <a:latin typeface="Vijaya"/>
                <a:cs typeface="Arial"/>
              </a:rPr>
              <a:t>Nepsy</a:t>
            </a:r>
            <a:r>
              <a:rPr lang="fi-FI" sz="2400">
                <a:latin typeface="Vijaya"/>
                <a:cs typeface="Arial"/>
              </a:rPr>
              <a:t>-ohjausta</a:t>
            </a:r>
            <a:endParaRPr lang="fi-FI" sz="2400">
              <a:latin typeface="Vijaya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CDB5FD02-3D8B-1870-C8B7-15E7565B6DF4}"/>
              </a:ext>
            </a:extLst>
          </p:cNvPr>
          <p:cNvSpPr txBox="1"/>
          <p:nvPr/>
        </p:nvSpPr>
        <p:spPr>
          <a:xfrm>
            <a:off x="3260272" y="4740728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200">
                <a:latin typeface="Aldhabi"/>
                <a:cs typeface="Arial"/>
              </a:rPr>
              <a:t>Äänitorvena olemista</a:t>
            </a:r>
            <a:endParaRPr lang="fi-FI" sz="3200">
              <a:latin typeface="Aldhabi"/>
              <a:cs typeface="Aldhabi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42E45AC9-8916-E257-4BFD-B1696232F28A}"/>
              </a:ext>
            </a:extLst>
          </p:cNvPr>
          <p:cNvSpPr txBox="1"/>
          <p:nvPr/>
        </p:nvSpPr>
        <p:spPr>
          <a:xfrm>
            <a:off x="6008914" y="1137556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Dreaming Outloud Pro"/>
                <a:cs typeface="Arial"/>
              </a:rPr>
              <a:t>Erityistä ohjausta</a:t>
            </a:r>
            <a:endParaRPr lang="fi-FI">
              <a:latin typeface="Dreaming Outloud Pro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20F3E4D8-21A7-14A7-DEAD-985393DAE46F}"/>
              </a:ext>
            </a:extLst>
          </p:cNvPr>
          <p:cNvSpPr txBox="1"/>
          <p:nvPr/>
        </p:nvSpPr>
        <p:spPr>
          <a:xfrm>
            <a:off x="3156856" y="20574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Jokerman"/>
                <a:cs typeface="Arial"/>
              </a:rPr>
              <a:t>Nopeaa reagointia</a:t>
            </a:r>
            <a:endParaRPr lang="fi-FI">
              <a:latin typeface="Jokerman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8E563674-3674-CD8F-3240-EEC3AB25B164}"/>
              </a:ext>
            </a:extLst>
          </p:cNvPr>
          <p:cNvSpPr txBox="1"/>
          <p:nvPr/>
        </p:nvSpPr>
        <p:spPr>
          <a:xfrm>
            <a:off x="1028700" y="5812971"/>
            <a:ext cx="31459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Arial"/>
              </a:rPr>
              <a:t>"Tulipalojen sammuttelua"</a:t>
            </a:r>
            <a:endParaRPr lang="fi-FI"/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283E62E7-9475-CA1C-072E-52983D4D9A40}"/>
              </a:ext>
            </a:extLst>
          </p:cNvPr>
          <p:cNvSpPr txBox="1"/>
          <p:nvPr/>
        </p:nvSpPr>
        <p:spPr>
          <a:xfrm>
            <a:off x="4359728" y="6041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latin typeface="Rockwell"/>
                <a:cs typeface="Arial"/>
              </a:rPr>
              <a:t>Tukemista</a:t>
            </a:r>
            <a:endParaRPr lang="fi-FI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2926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7" grpId="0"/>
      <p:bldP spid="8" grpId="0"/>
      <p:bldP spid="9" grpId="0"/>
      <p:bldP spid="16" grpId="0"/>
      <p:bldP spid="17" grpId="0"/>
      <p:bldP spid="18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Fontti, diagrammi, kuvakaappaus&#10;&#10;Kuvaus luotu automaattisesti">
            <a:extLst>
              <a:ext uri="{FF2B5EF4-FFF2-40B4-BE49-F238E27FC236}">
                <a16:creationId xmlns:a16="http://schemas.microsoft.com/office/drawing/2014/main" id="{AAF93792-FE25-9CDC-E2F5-A4583D681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94" y="155251"/>
            <a:ext cx="9236010" cy="5183608"/>
          </a:xfrm>
          <a:prstGeom prst="rect">
            <a:avLst/>
          </a:prstGeom>
          <a:noFill/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60D044F-B8D2-0869-26D9-B4396147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17</a:t>
            </a:fld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5292076-0738-8779-5F47-75DDD17B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CC2D5EEE-C8B3-43A5-8984-4E9E998B8BE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AB83BE70-881A-67FA-A300-22C2282FCA60}"/>
              </a:ext>
            </a:extLst>
          </p:cNvPr>
          <p:cNvSpPr txBox="1"/>
          <p:nvPr/>
        </p:nvSpPr>
        <p:spPr>
          <a:xfrm>
            <a:off x="1643742" y="5540828"/>
            <a:ext cx="27432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b="1" err="1">
                <a:cs typeface="Arial"/>
              </a:rPr>
              <a:t>Kpedu:n</a:t>
            </a:r>
            <a:r>
              <a:rPr lang="fi-FI" b="1">
                <a:cs typeface="Arial"/>
              </a:rPr>
              <a:t> </a:t>
            </a:r>
          </a:p>
          <a:p>
            <a:pPr algn="ctr"/>
            <a:r>
              <a:rPr lang="fi-FI" b="1">
                <a:cs typeface="Arial"/>
              </a:rPr>
              <a:t>Pilotoitu ohjausmalli</a:t>
            </a:r>
          </a:p>
        </p:txBody>
      </p:sp>
    </p:spTree>
    <p:extLst>
      <p:ext uri="{BB962C8B-B14F-4D97-AF65-F5344CB8AC3E}">
        <p14:creationId xmlns:p14="http://schemas.microsoft.com/office/powerpoint/2010/main" val="229197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18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02" y="556514"/>
            <a:ext cx="2537650" cy="900000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bg1"/>
                </a:solidFill>
                <a:cs typeface="Arial"/>
              </a:rPr>
              <a:t>Yhteistyö nivelvaiheessa</a:t>
            </a:r>
            <a:endParaRPr lang="fi-FI"/>
          </a:p>
        </p:txBody>
      </p:sp>
      <p:graphicFrame>
        <p:nvGraphicFramePr>
          <p:cNvPr id="2" name="Sisällön paikkamerkki 1">
            <a:extLst>
              <a:ext uri="{FF2B5EF4-FFF2-40B4-BE49-F238E27FC236}">
                <a16:creationId xmlns:a16="http://schemas.microsoft.com/office/drawing/2014/main" id="{62DE2671-4B67-545C-901F-D9A739166A0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65127313"/>
              </p:ext>
            </p:extLst>
          </p:nvPr>
        </p:nvGraphicFramePr>
        <p:xfrm>
          <a:off x="783886" y="951791"/>
          <a:ext cx="7586337" cy="467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665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7FA3-0508-4A80-91B4-B34DBDE6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378789"/>
            <a:ext cx="8064000" cy="604058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 sz="2400" b="1" u="sng">
                <a:solidFill>
                  <a:schemeClr val="bg1"/>
                </a:solidFill>
              </a:rPr>
              <a:t>Yksilövalmennuksessa olevien opiskelijoiden tilanne</a:t>
            </a:r>
            <a:endParaRPr lang="fi-FI" sz="2400" u="sng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19</a:t>
            </a:fld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C2D0724-454C-4D64-BE38-2DB326DC3E92}"/>
              </a:ext>
            </a:extLst>
          </p:cNvPr>
          <p:cNvSpPr txBox="1"/>
          <p:nvPr/>
        </p:nvSpPr>
        <p:spPr>
          <a:xfrm>
            <a:off x="405195" y="953807"/>
            <a:ext cx="7652259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1" u="sng">
                <a:solidFill>
                  <a:schemeClr val="bg1"/>
                </a:solidFill>
              </a:rPr>
              <a:t>72</a:t>
            </a:r>
            <a:r>
              <a:rPr lang="fi-FI" b="1">
                <a:solidFill>
                  <a:schemeClr val="bg1"/>
                </a:solidFill>
              </a:rPr>
              <a:t>  Yksilövalmennettavia yhteensä + paljon lyhyitä ohjauksia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b="1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1" u="sng">
                <a:solidFill>
                  <a:schemeClr val="bg1"/>
                </a:solidFill>
              </a:rPr>
              <a:t>53</a:t>
            </a:r>
            <a:r>
              <a:rPr lang="fi-FI" b="1">
                <a:solidFill>
                  <a:schemeClr val="bg1"/>
                </a:solidFill>
              </a:rPr>
              <a:t>  Oli keskeyttämisvaarassa tai  eroamis- </a:t>
            </a:r>
            <a:endParaRPr lang="fi-FI">
              <a:solidFill>
                <a:schemeClr val="bg1"/>
              </a:solidFill>
            </a:endParaRPr>
          </a:p>
          <a:p>
            <a:r>
              <a:rPr lang="fi-FI" b="1">
                <a:solidFill>
                  <a:schemeClr val="bg1"/>
                </a:solidFill>
              </a:rPr>
              <a:t>           tilanteessa, tilanne nyt  aivan toinen</a:t>
            </a:r>
            <a:endParaRPr lang="fi-FI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b="1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1" u="sng">
                <a:solidFill>
                  <a:schemeClr val="bg1"/>
                </a:solidFill>
              </a:rPr>
              <a:t>21 </a:t>
            </a:r>
            <a:r>
              <a:rPr lang="fi-FI" b="1">
                <a:solidFill>
                  <a:schemeClr val="bg1"/>
                </a:solidFill>
              </a:rPr>
              <a:t> Aloittanut ammatilliset opinnot tuetusti + </a:t>
            </a:r>
            <a:endParaRPr lang="fi-FI" b="1">
              <a:solidFill>
                <a:schemeClr val="bg1"/>
              </a:solidFill>
              <a:cs typeface="Arial"/>
            </a:endParaRPr>
          </a:p>
          <a:p>
            <a:r>
              <a:rPr lang="fi-FI" b="1">
                <a:solidFill>
                  <a:schemeClr val="bg1"/>
                </a:solidFill>
              </a:rPr>
              <a:t>    </a:t>
            </a:r>
            <a:r>
              <a:rPr lang="fi-FI" b="1" u="sng">
                <a:solidFill>
                  <a:schemeClr val="bg1"/>
                </a:solidFill>
              </a:rPr>
              <a:t>16</a:t>
            </a:r>
            <a:r>
              <a:rPr lang="fi-FI" b="1">
                <a:solidFill>
                  <a:schemeClr val="bg1"/>
                </a:solidFill>
              </a:rPr>
              <a:t>  Paja nuoren tuki pajan alkaessa</a:t>
            </a:r>
            <a:endParaRPr lang="fi-FI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b="1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1" u="sng">
                <a:solidFill>
                  <a:schemeClr val="bg1"/>
                </a:solidFill>
              </a:rPr>
              <a:t>7</a:t>
            </a:r>
            <a:r>
              <a:rPr lang="fi-FI" b="1">
                <a:solidFill>
                  <a:schemeClr val="bg1"/>
                </a:solidFill>
              </a:rPr>
              <a:t>  Siirtyi Luoviin opiskelemaan + </a:t>
            </a:r>
            <a:endParaRPr lang="fi-FI" b="1">
              <a:solidFill>
                <a:schemeClr val="bg1"/>
              </a:solidFill>
              <a:cs typeface="Arial"/>
            </a:endParaRPr>
          </a:p>
          <a:p>
            <a:r>
              <a:rPr lang="fi-FI" b="1">
                <a:solidFill>
                  <a:schemeClr val="bg1"/>
                </a:solidFill>
              </a:rPr>
              <a:t>    </a:t>
            </a:r>
            <a:r>
              <a:rPr lang="fi-FI" b="1" u="sng">
                <a:solidFill>
                  <a:schemeClr val="bg1"/>
                </a:solidFill>
              </a:rPr>
              <a:t>1 </a:t>
            </a:r>
            <a:r>
              <a:rPr lang="fi-FI" b="1">
                <a:solidFill>
                  <a:schemeClr val="bg1"/>
                </a:solidFill>
              </a:rPr>
              <a:t> kanssa ollaan menossa tutustumaan</a:t>
            </a:r>
            <a:endParaRPr lang="fi-FI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b="1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1" u="sng">
                <a:solidFill>
                  <a:schemeClr val="bg1"/>
                </a:solidFill>
              </a:rPr>
              <a:t>19</a:t>
            </a:r>
            <a:r>
              <a:rPr lang="fi-FI" b="1">
                <a:solidFill>
                  <a:schemeClr val="bg1"/>
                </a:solidFill>
              </a:rPr>
              <a:t>  Palannut sairaslomalta kouluun</a:t>
            </a:r>
            <a:endParaRPr lang="fi-FI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b="1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1" u="sng">
                <a:solidFill>
                  <a:schemeClr val="bg1"/>
                </a:solidFill>
              </a:rPr>
              <a:t>8</a:t>
            </a:r>
            <a:r>
              <a:rPr lang="fi-FI" b="1">
                <a:solidFill>
                  <a:schemeClr val="bg1"/>
                </a:solidFill>
              </a:rPr>
              <a:t>  Vaihtanut alaa </a:t>
            </a:r>
            <a:endParaRPr lang="fi-FI" b="1">
              <a:solidFill>
                <a:schemeClr val="bg1"/>
              </a:solidFill>
              <a:cs typeface="Arial"/>
            </a:endParaRPr>
          </a:p>
          <a:p>
            <a:endParaRPr lang="fi-FI" b="1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1" u="sng">
                <a:solidFill>
                  <a:schemeClr val="bg1"/>
                </a:solidFill>
              </a:rPr>
              <a:t>3</a:t>
            </a:r>
            <a:r>
              <a:rPr lang="fi-FI" b="1">
                <a:solidFill>
                  <a:schemeClr val="bg1"/>
                </a:solidFill>
              </a:rPr>
              <a:t>   Siirtynyt kuntouttavaan työtoimintaan</a:t>
            </a:r>
            <a:endParaRPr lang="fi-FI" b="1">
              <a:solidFill>
                <a:schemeClr val="bg1"/>
              </a:solidFill>
              <a:cs typeface="Arial"/>
            </a:endParaRPr>
          </a:p>
          <a:p>
            <a:r>
              <a:rPr lang="fi-FI" b="1">
                <a:solidFill>
                  <a:schemeClr val="bg1"/>
                </a:solidFill>
              </a:rPr>
              <a:t>   </a:t>
            </a:r>
            <a:endParaRPr lang="fi-FI" u="sng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fi-FI" b="1">
                <a:solidFill>
                  <a:schemeClr val="bg1"/>
                </a:solidFill>
              </a:rPr>
              <a:t> </a:t>
            </a:r>
            <a:r>
              <a:rPr lang="fi-FI" b="1" u="sng">
                <a:solidFill>
                  <a:schemeClr val="bg1"/>
                </a:solidFill>
              </a:rPr>
              <a:t>7</a:t>
            </a:r>
            <a:r>
              <a:rPr lang="fi-FI" b="1">
                <a:solidFill>
                  <a:schemeClr val="bg1"/>
                </a:solidFill>
              </a:rPr>
              <a:t> Eroaminen</a:t>
            </a:r>
            <a:endParaRPr lang="fi-FI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1" u="sng">
                <a:solidFill>
                  <a:schemeClr val="bg1"/>
                </a:solidFill>
                <a:cs typeface="Arial"/>
              </a:rPr>
              <a:t>21</a:t>
            </a:r>
            <a:r>
              <a:rPr lang="fi-FI" b="1">
                <a:solidFill>
                  <a:schemeClr val="bg1"/>
                </a:solidFill>
                <a:cs typeface="Arial"/>
              </a:rPr>
              <a:t> Nyt ohjauksessa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>
              <a:solidFill>
                <a:schemeClr val="bg1"/>
              </a:solidFill>
              <a:cs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Dian zoomaustoiminto 8">
                <a:extLst>
                  <a:ext uri="{FF2B5EF4-FFF2-40B4-BE49-F238E27FC236}">
                    <a16:creationId xmlns:a16="http://schemas.microsoft.com/office/drawing/2014/main" id="{C80DC9C8-D3A8-0780-28C9-04DE2E0FFE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3609450"/>
                  </p:ext>
                </p:extLst>
              </p:nvPr>
            </p:nvGraphicFramePr>
            <p:xfrm>
              <a:off x="-4097215" y="5508885"/>
              <a:ext cx="2286000" cy="1714500"/>
            </p:xfrm>
            <a:graphic>
              <a:graphicData uri="http://schemas.microsoft.com/office/powerpoint/2016/slidezoom">
                <pslz:sldZm>
                  <pslz:sldZmObj sldId="327" cId="701085034">
                    <pslz:zmPr id="{E6A2063B-EAD6-41E3-82C2-CDD76ED62E76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Dian zoomaustoiminto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C80DC9C8-D3A8-0780-28C9-04DE2E0FFE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097215" y="5508885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" name="Kuva 3" descr="Kuva, joka sisältää kohteen sisä-, seinä, koira, lemmikki&#10;&#10;Kuvaus luotu automaattisesti">
            <a:extLst>
              <a:ext uri="{FF2B5EF4-FFF2-40B4-BE49-F238E27FC236}">
                <a16:creationId xmlns:a16="http://schemas.microsoft.com/office/drawing/2014/main" id="{E1C3CDC0-3A83-750C-7B7D-48AC2FF5E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225" y="1484745"/>
            <a:ext cx="2374642" cy="316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5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4958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Yhdessä voimaa opintoihin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12000"/>
            <a:ext cx="8064000" cy="440423"/>
          </a:xfrm>
        </p:spPr>
        <p:txBody>
          <a:bodyPr/>
          <a:lstStyle/>
          <a:p>
            <a:r>
              <a:rPr lang="fi-FI">
                <a:solidFill>
                  <a:srgbClr val="F2F2F2"/>
                </a:solidFill>
              </a:rPr>
              <a:t>	       LUVUT</a:t>
            </a:r>
          </a:p>
        </p:txBody>
      </p:sp>
      <p:pic>
        <p:nvPicPr>
          <p:cNvPr id="7" name="Kuva 6" descr="Kuva, joka sisältää kohteen sisä-, Välipala, pöytäastiasto, ruoka&#10;&#10;Kuvaus luotu automaattisesti">
            <a:extLst>
              <a:ext uri="{FF2B5EF4-FFF2-40B4-BE49-F238E27FC236}">
                <a16:creationId xmlns:a16="http://schemas.microsoft.com/office/drawing/2014/main" id="{D77DC016-A2E4-8182-2094-E58D5D0A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78079" y="1133350"/>
            <a:ext cx="4258195" cy="3193647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A4A3DDE-0D3F-96E0-7FD2-A171616E716F}"/>
              </a:ext>
            </a:extLst>
          </p:cNvPr>
          <p:cNvSpPr txBox="1"/>
          <p:nvPr/>
        </p:nvSpPr>
        <p:spPr>
          <a:xfrm>
            <a:off x="897147" y="1742536"/>
            <a:ext cx="3795623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>
                <a:solidFill>
                  <a:srgbClr val="F2F2F2"/>
                </a:solidFill>
              </a:rPr>
              <a:t>NUORIA 120</a:t>
            </a:r>
          </a:p>
          <a:p>
            <a:endParaRPr lang="fi-FI">
              <a:solidFill>
                <a:srgbClr val="F2F2F2"/>
              </a:solidFill>
            </a:endParaRPr>
          </a:p>
          <a:p>
            <a:r>
              <a:rPr lang="fi-FI">
                <a:solidFill>
                  <a:srgbClr val="F2F2F2"/>
                </a:solidFill>
              </a:rPr>
              <a:t>VOIMAVARAPAJALLA  40 </a:t>
            </a:r>
            <a:endParaRPr lang="fi-FI">
              <a:solidFill>
                <a:srgbClr val="F2F2F2"/>
              </a:solidFill>
              <a:cs typeface="Arial"/>
            </a:endParaRPr>
          </a:p>
          <a:p>
            <a:r>
              <a:rPr lang="fi-FI">
                <a:solidFill>
                  <a:srgbClr val="F2F2F2"/>
                </a:solidFill>
              </a:rPr>
              <a:t>Puolivuosittain n.10 opiskelijaa</a:t>
            </a:r>
            <a:endParaRPr lang="fi-FI">
              <a:solidFill>
                <a:srgbClr val="F2F2F2"/>
              </a:solidFill>
              <a:cs typeface="Arial"/>
            </a:endParaRPr>
          </a:p>
          <a:p>
            <a:endParaRPr lang="fi-FI">
              <a:solidFill>
                <a:srgbClr val="F2F2F2"/>
              </a:solidFill>
            </a:endParaRPr>
          </a:p>
          <a:p>
            <a:r>
              <a:rPr lang="fi-FI">
                <a:solidFill>
                  <a:srgbClr val="F2F2F2"/>
                </a:solidFill>
              </a:rPr>
              <a:t>YKSILÖVALMENNUKSESSA  72</a:t>
            </a:r>
            <a:endParaRPr lang="fi-FI">
              <a:solidFill>
                <a:srgbClr val="F2F2F2"/>
              </a:solidFill>
              <a:cs typeface="Arial"/>
            </a:endParaRPr>
          </a:p>
          <a:p>
            <a:r>
              <a:rPr lang="fi-FI">
                <a:solidFill>
                  <a:srgbClr val="F2F2F2"/>
                </a:solidFill>
              </a:rPr>
              <a:t>+ sisältää pajan opiskelijoita</a:t>
            </a:r>
            <a:endParaRPr lang="fi-FI">
              <a:solidFill>
                <a:srgbClr val="F2F2F2"/>
              </a:solidFill>
              <a:cs typeface="Arial"/>
            </a:endParaRPr>
          </a:p>
          <a:p>
            <a:endParaRPr lang="fi-FI">
              <a:solidFill>
                <a:srgbClr val="F2F2F2"/>
              </a:solidFill>
            </a:endParaRPr>
          </a:p>
          <a:p>
            <a:r>
              <a:rPr lang="fi-FI">
                <a:solidFill>
                  <a:srgbClr val="F2F2F2"/>
                </a:solidFill>
              </a:rPr>
              <a:t>RYHMISSÄ MAAKUNNISSA 20 </a:t>
            </a:r>
            <a:endParaRPr lang="fi-FI">
              <a:solidFill>
                <a:srgbClr val="F2F2F2"/>
              </a:solidFill>
              <a:cs typeface="Arial"/>
            </a:endParaRPr>
          </a:p>
          <a:p>
            <a:endParaRPr lang="fi-FI">
              <a:solidFill>
                <a:srgbClr val="F2F2F2"/>
              </a:solidFill>
            </a:endParaRPr>
          </a:p>
          <a:p>
            <a:endParaRPr lang="fi-FI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16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Etunimi Sukunimi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12000"/>
            <a:ext cx="8064000" cy="440423"/>
          </a:xfrm>
        </p:spPr>
        <p:txBody>
          <a:bodyPr/>
          <a:lstStyle/>
          <a:p>
            <a:endParaRPr lang="fi-FI">
              <a:solidFill>
                <a:srgbClr val="F2F2F2"/>
              </a:solidFill>
              <a:cs typeface="Arial"/>
            </a:endParaRPr>
          </a:p>
        </p:txBody>
      </p:sp>
      <p:pic>
        <p:nvPicPr>
          <p:cNvPr id="2" name="Sisällön paikkamerkki 1" descr="Kuva, joka sisältää kohteen teksti, kuvakaappaus, Fontti, ohjelmisto&#10;&#10;Kuvaus luotu automaattisesti">
            <a:extLst>
              <a:ext uri="{FF2B5EF4-FFF2-40B4-BE49-F238E27FC236}">
                <a16:creationId xmlns:a16="http://schemas.microsoft.com/office/drawing/2014/main" id="{509714D7-F26C-34F3-F3F6-B52AC3E2EB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25" y="131986"/>
            <a:ext cx="8906591" cy="6716008"/>
          </a:xfrm>
        </p:spPr>
      </p:pic>
    </p:spTree>
    <p:extLst>
      <p:ext uri="{BB962C8B-B14F-4D97-AF65-F5344CB8AC3E}">
        <p14:creationId xmlns:p14="http://schemas.microsoft.com/office/powerpoint/2010/main" val="1698353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7FA3-0508-4A80-91B4-B34DBDE6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574" y="1002452"/>
            <a:ext cx="3766175" cy="988971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fi-FI" sz="3100" b="1">
                <a:solidFill>
                  <a:schemeClr val="bg1"/>
                </a:solidFill>
              </a:rPr>
              <a:t> </a:t>
            </a:r>
            <a:r>
              <a:rPr lang="fi-FI" sz="3100" b="1">
                <a:solidFill>
                  <a:schemeClr val="bg1"/>
                </a:solidFill>
                <a:sym typeface="Wingdings" panose="05000000000000000000" pitchFamily="2" charset="2"/>
              </a:rPr>
              <a:t>        </a:t>
            </a:r>
            <a:r>
              <a:rPr lang="fi-FI" sz="2700" b="1">
                <a:solidFill>
                  <a:schemeClr val="bg1"/>
                </a:solidFill>
                <a:sym typeface="Wingdings" panose="05000000000000000000" pitchFamily="2" charset="2"/>
              </a:rPr>
              <a:t> </a:t>
            </a:r>
            <a:r>
              <a:rPr lang="fi-FI" sz="2700" b="1">
                <a:solidFill>
                  <a:schemeClr val="bg1"/>
                </a:solidFill>
              </a:rPr>
              <a:t> Kiitos mielenkiinnostasi! </a:t>
            </a:r>
            <a:r>
              <a:rPr lang="fi-FI" sz="2700" b="1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br>
              <a:rPr lang="fi-FI" sz="2400" b="1"/>
            </a:br>
            <a:br>
              <a:rPr lang="fi-FI" sz="2200" b="1"/>
            </a:br>
            <a:br>
              <a:rPr lang="fi-FI" sz="2200" b="1">
                <a:sym typeface="Wingdings" panose="05000000000000000000" pitchFamily="2" charset="2"/>
              </a:rPr>
            </a:br>
            <a:r>
              <a:rPr lang="fi-FI" sz="2200" b="1">
                <a:solidFill>
                  <a:schemeClr val="bg1"/>
                </a:solidFill>
                <a:sym typeface="Wingdings" panose="05000000000000000000" pitchFamily="2" charset="2"/>
              </a:rPr>
              <a:t>Lisätietoja:</a:t>
            </a:r>
            <a:br>
              <a:rPr lang="fi-FI" sz="2200" b="1"/>
            </a:br>
            <a:r>
              <a:rPr lang="fi-FI" sz="2200" b="1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br>
              <a:rPr lang="fi-FI" sz="2200" b="1"/>
            </a:br>
            <a:r>
              <a:rPr lang="fi-FI" sz="2200" b="1">
                <a:solidFill>
                  <a:schemeClr val="bg1"/>
                </a:solidFill>
                <a:sym typeface="Wingdings" panose="05000000000000000000" pitchFamily="2" charset="2"/>
              </a:rPr>
              <a:t>Yhdessä voimaa opintoihin- hankkeesta</a:t>
            </a:r>
            <a:br>
              <a:rPr lang="fi-FI" sz="2200" b="1"/>
            </a:br>
            <a:br>
              <a:rPr lang="fi-FI" sz="2200" b="1"/>
            </a:br>
            <a:r>
              <a:rPr lang="fi-FI" sz="2200" b="1">
                <a:solidFill>
                  <a:schemeClr val="bg1"/>
                </a:solidFill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https://www.kpedu.fi/yhdessa-voimaa-opintoihin</a:t>
            </a:r>
            <a:br>
              <a:rPr lang="fi-FI" sz="2200" b="1"/>
            </a:br>
            <a:br>
              <a:rPr lang="fi-FI" sz="2200" b="1"/>
            </a:br>
            <a:br>
              <a:rPr lang="fi-FI" sz="2200" b="1"/>
            </a:br>
            <a:br>
              <a:rPr lang="fi-FI" sz="2400" b="1"/>
            </a:br>
            <a:br>
              <a:rPr lang="fi-FI" sz="2400" b="1"/>
            </a:br>
            <a:endParaRPr lang="fi-FI" sz="24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21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3836EC9-9429-A4BD-EFBB-F93BBEBF3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4766" y="3254783"/>
            <a:ext cx="3514387" cy="263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1AF6D83-E667-9B0B-F840-9BBEB811E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320" y="581753"/>
            <a:ext cx="2375672" cy="23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7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Yhdessä voimaa opintoihin</a:t>
            </a:r>
            <a:endParaRPr lang="fi-FI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12000"/>
            <a:ext cx="4357573" cy="340550"/>
          </a:xfrm>
        </p:spPr>
        <p:txBody>
          <a:bodyPr/>
          <a:lstStyle/>
          <a:p>
            <a:r>
              <a:rPr lang="fi-FI" sz="2000">
                <a:solidFill>
                  <a:srgbClr val="F2F2F2"/>
                </a:solidFill>
              </a:rPr>
              <a:t>PAJAN OPISKELIJOIDEN JATKO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88D97B2F-CA05-AEEB-96F1-E7ECC56B6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927572"/>
            <a:ext cx="3803400" cy="5004447"/>
          </a:xfrm>
        </p:spPr>
        <p:txBody>
          <a:bodyPr/>
          <a:lstStyle/>
          <a:p>
            <a:pPr marL="0" indent="0">
              <a:buNone/>
            </a:pPr>
            <a:endParaRPr lang="fi-FI" sz="14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600">
                <a:solidFill>
                  <a:srgbClr val="F2F2F2"/>
                </a:solidFill>
              </a:rPr>
              <a:t>6 </a:t>
            </a:r>
            <a:r>
              <a:rPr lang="fi-FI" sz="1200">
                <a:solidFill>
                  <a:srgbClr val="F2F2F2"/>
                </a:solidFill>
              </a:rPr>
              <a:t>JATKAA TAMMIKUUSSA PAJALLA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9  JATKOI OMALLA ALALLA OMAN RYHMÄN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    MUKANA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7  JATKOI OMALLA ALALLA UUDEN RYHMÄN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    MUKANA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8 ALOITTI UUDELLA ALALLA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3 VAIHTOI PAIKKAKUNTAA, JATKOIVAT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   OMALLA ALALLA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4 SIIRTYIVÄT TUVAAN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1 KUNTOUTTAVA TYÖTOIMINTA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1 ÄITIYSLOMA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200">
                <a:solidFill>
                  <a:srgbClr val="F2F2F2"/>
                </a:solidFill>
              </a:rPr>
              <a:t>1 PITKÄ SAIRASLOMA</a:t>
            </a:r>
            <a:endParaRPr lang="fi-FI" sz="12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endParaRPr lang="fi-FI" sz="11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r>
              <a:rPr lang="fi-FI" sz="1400">
                <a:solidFill>
                  <a:srgbClr val="F2F2F2"/>
                </a:solidFill>
              </a:rPr>
              <a:t>KPEDUN KIRJOILLA PYSYNYT 36</a:t>
            </a:r>
            <a:endParaRPr lang="fi-FI" sz="1400">
              <a:solidFill>
                <a:srgbClr val="F2F2F2"/>
              </a:solidFill>
              <a:cs typeface="Arial"/>
            </a:endParaRPr>
          </a:p>
          <a:p>
            <a:pPr marL="0" indent="0">
              <a:buNone/>
            </a:pPr>
            <a:endParaRPr lang="fi-FI" sz="1600">
              <a:solidFill>
                <a:srgbClr val="F2F2F2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A956F6-992C-C19F-0F3F-5EAD73D7E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14" y="612000"/>
            <a:ext cx="3076136" cy="410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714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teksti, diagrammi, Fontti, muotoilu&#10;&#10;Kuvaus luotu automaattisesti">
            <a:extLst>
              <a:ext uri="{FF2B5EF4-FFF2-40B4-BE49-F238E27FC236}">
                <a16:creationId xmlns:a16="http://schemas.microsoft.com/office/drawing/2014/main" id="{6E370982-58C5-3828-37CF-B7E9D6785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4" y="85893"/>
            <a:ext cx="9135532" cy="5172029"/>
          </a:xfrm>
          <a:noFill/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6A274D7-6DFE-4778-277E-97A405747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422E925-0EC1-8045-2574-BD843DF6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030" y="6309320"/>
            <a:ext cx="1980000" cy="360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Yhdessä voimaa opintoihin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287F41B-B3D3-CC8E-10E6-E6527ED6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00111C6-550F-476F-A8E9-87059F984CC5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8722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543091"/>
            <a:ext cx="8549726" cy="704248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fi-FI" sz="2000">
                <a:solidFill>
                  <a:schemeClr val="bg1"/>
                </a:solidFill>
                <a:latin typeface="Calibri"/>
                <a:cs typeface="Calibri"/>
              </a:rPr>
              <a:t>	  </a:t>
            </a:r>
            <a:r>
              <a:rPr lang="fi-FI" sz="2000" u="sng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fi-FI" sz="2000" b="1" u="sng">
                <a:solidFill>
                  <a:schemeClr val="bg1"/>
                </a:solidFill>
                <a:latin typeface="Calibri"/>
                <a:cs typeface="Calibri"/>
              </a:rPr>
              <a:t> MISTÄ SYYSTÄ NUORIA OHJATAAN VOIMAVARAPAJALLE?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Yhdessä voimaa opintoihin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7D6984-9264-B27E-A37D-94BC7483AFE1}"/>
              </a:ext>
            </a:extLst>
          </p:cNvPr>
          <p:cNvSpPr txBox="1"/>
          <p:nvPr/>
        </p:nvSpPr>
        <p:spPr>
          <a:xfrm>
            <a:off x="5632174" y="3578087"/>
            <a:ext cx="1126434" cy="712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06AE44-E84E-1CD5-F268-3925B96D1823}"/>
              </a:ext>
            </a:extLst>
          </p:cNvPr>
          <p:cNvSpPr txBox="1"/>
          <p:nvPr/>
        </p:nvSpPr>
        <p:spPr>
          <a:xfrm>
            <a:off x="5532782" y="3594652"/>
            <a:ext cx="1706217" cy="745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84E498-EF0D-E64D-8C73-33504848664C}"/>
              </a:ext>
            </a:extLst>
          </p:cNvPr>
          <p:cNvSpPr txBox="1"/>
          <p:nvPr/>
        </p:nvSpPr>
        <p:spPr>
          <a:xfrm>
            <a:off x="5665304" y="3743739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6B57DD-688E-1E99-F57B-463596E47FB7}"/>
              </a:ext>
            </a:extLst>
          </p:cNvPr>
          <p:cNvSpPr txBox="1"/>
          <p:nvPr/>
        </p:nvSpPr>
        <p:spPr>
          <a:xfrm>
            <a:off x="5333999" y="177247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Puhekupla: Soikea 11">
            <a:extLst>
              <a:ext uri="{FF2B5EF4-FFF2-40B4-BE49-F238E27FC236}">
                <a16:creationId xmlns:a16="http://schemas.microsoft.com/office/drawing/2014/main" id="{2ADA2700-EAD9-AF78-B4E5-F25EE77E2CCA}"/>
              </a:ext>
            </a:extLst>
          </p:cNvPr>
          <p:cNvSpPr/>
          <p:nvPr/>
        </p:nvSpPr>
        <p:spPr>
          <a:xfrm>
            <a:off x="3789723" y="1594344"/>
            <a:ext cx="1664898" cy="109555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Unirytmi sekaisin</a:t>
            </a:r>
          </a:p>
        </p:txBody>
      </p:sp>
      <p:sp>
        <p:nvSpPr>
          <p:cNvPr id="24" name="Puhekupla: Soikea 23">
            <a:extLst>
              <a:ext uri="{FF2B5EF4-FFF2-40B4-BE49-F238E27FC236}">
                <a16:creationId xmlns:a16="http://schemas.microsoft.com/office/drawing/2014/main" id="{26D14B0C-9D1F-D10D-0A68-EB3D418DA99F}"/>
              </a:ext>
            </a:extLst>
          </p:cNvPr>
          <p:cNvSpPr/>
          <p:nvPr/>
        </p:nvSpPr>
        <p:spPr>
          <a:xfrm>
            <a:off x="4600395" y="3432063"/>
            <a:ext cx="1664898" cy="1095555"/>
          </a:xfrm>
          <a:prstGeom prst="wedgeEllipseCallout">
            <a:avLst/>
          </a:prstGeom>
          <a:solidFill>
            <a:srgbClr val="F2F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En pysty keskittyä</a:t>
            </a:r>
          </a:p>
        </p:txBody>
      </p:sp>
      <p:sp>
        <p:nvSpPr>
          <p:cNvPr id="26" name="Puhekupla: Soikea 25">
            <a:extLst>
              <a:ext uri="{FF2B5EF4-FFF2-40B4-BE49-F238E27FC236}">
                <a16:creationId xmlns:a16="http://schemas.microsoft.com/office/drawing/2014/main" id="{CE5396E0-DE8B-BD40-3673-180346082BF1}"/>
              </a:ext>
            </a:extLst>
          </p:cNvPr>
          <p:cNvSpPr/>
          <p:nvPr/>
        </p:nvSpPr>
        <p:spPr>
          <a:xfrm>
            <a:off x="6544863" y="3785111"/>
            <a:ext cx="2038335" cy="109555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Paljon poissaoloja</a:t>
            </a:r>
          </a:p>
        </p:txBody>
      </p:sp>
      <p:sp>
        <p:nvSpPr>
          <p:cNvPr id="27" name="Puhekupla: Soikea 26">
            <a:extLst>
              <a:ext uri="{FF2B5EF4-FFF2-40B4-BE49-F238E27FC236}">
                <a16:creationId xmlns:a16="http://schemas.microsoft.com/office/drawing/2014/main" id="{566A29C2-539F-3669-773A-8203D9DDBE51}"/>
              </a:ext>
            </a:extLst>
          </p:cNvPr>
          <p:cNvSpPr/>
          <p:nvPr/>
        </p:nvSpPr>
        <p:spPr>
          <a:xfrm>
            <a:off x="3669100" y="4957312"/>
            <a:ext cx="1996203" cy="109555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Yksinäisyys</a:t>
            </a:r>
          </a:p>
        </p:txBody>
      </p:sp>
      <p:sp>
        <p:nvSpPr>
          <p:cNvPr id="28" name="Puhekupla: Soikea 27">
            <a:extLst>
              <a:ext uri="{FF2B5EF4-FFF2-40B4-BE49-F238E27FC236}">
                <a16:creationId xmlns:a16="http://schemas.microsoft.com/office/drawing/2014/main" id="{A8DC372E-4A20-8B14-3342-32F539ED94B6}"/>
              </a:ext>
            </a:extLst>
          </p:cNvPr>
          <p:cNvSpPr/>
          <p:nvPr/>
        </p:nvSpPr>
        <p:spPr>
          <a:xfrm>
            <a:off x="5712911" y="1101451"/>
            <a:ext cx="1664898" cy="128420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Kaikki muu keinot käytetty</a:t>
            </a:r>
          </a:p>
        </p:txBody>
      </p:sp>
      <p:pic>
        <p:nvPicPr>
          <p:cNvPr id="30" name="Kuva 29" descr="Nuori tyttö käsinojat taakse">
            <a:extLst>
              <a:ext uri="{FF2B5EF4-FFF2-40B4-BE49-F238E27FC236}">
                <a16:creationId xmlns:a16="http://schemas.microsoft.com/office/drawing/2014/main" id="{D412D7EA-1907-5019-3F37-EBA177034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4" y="1677460"/>
            <a:ext cx="1255723" cy="4631860"/>
          </a:xfrm>
          <a:prstGeom prst="rect">
            <a:avLst/>
          </a:prstGeom>
        </p:spPr>
      </p:pic>
      <p:sp>
        <p:nvSpPr>
          <p:cNvPr id="8" name="Puhekupla: Soikea 7">
            <a:extLst>
              <a:ext uri="{FF2B5EF4-FFF2-40B4-BE49-F238E27FC236}">
                <a16:creationId xmlns:a16="http://schemas.microsoft.com/office/drawing/2014/main" id="{42001EB0-503A-1533-9656-C07937F4B4C5}"/>
              </a:ext>
            </a:extLst>
          </p:cNvPr>
          <p:cNvSpPr/>
          <p:nvPr/>
        </p:nvSpPr>
        <p:spPr>
          <a:xfrm>
            <a:off x="7122240" y="2388712"/>
            <a:ext cx="1576122" cy="102897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Ahdistaa</a:t>
            </a:r>
          </a:p>
        </p:txBody>
      </p:sp>
      <p:sp>
        <p:nvSpPr>
          <p:cNvPr id="11" name="Puhekupla: Soikea 10">
            <a:extLst>
              <a:ext uri="{FF2B5EF4-FFF2-40B4-BE49-F238E27FC236}">
                <a16:creationId xmlns:a16="http://schemas.microsoft.com/office/drawing/2014/main" id="{9258526A-D189-7A3F-16E4-9F13DBFF6138}"/>
              </a:ext>
            </a:extLst>
          </p:cNvPr>
          <p:cNvSpPr/>
          <p:nvPr/>
        </p:nvSpPr>
        <p:spPr>
          <a:xfrm>
            <a:off x="1431270" y="1015974"/>
            <a:ext cx="2245767" cy="132977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rgbClr val="000608"/>
                </a:solidFill>
                <a:cs typeface="Arial"/>
              </a:rPr>
              <a:t>Palaamassa kouluun pitkältä sairaslomalta</a:t>
            </a:r>
          </a:p>
        </p:txBody>
      </p:sp>
      <p:sp>
        <p:nvSpPr>
          <p:cNvPr id="14" name="Puhekupla: Soikea 13">
            <a:extLst>
              <a:ext uri="{FF2B5EF4-FFF2-40B4-BE49-F238E27FC236}">
                <a16:creationId xmlns:a16="http://schemas.microsoft.com/office/drawing/2014/main" id="{A78CF1C2-152C-0D6B-21EB-4390A0C0B936}"/>
              </a:ext>
            </a:extLst>
          </p:cNvPr>
          <p:cNvSpPr/>
          <p:nvPr/>
        </p:nvSpPr>
        <p:spPr>
          <a:xfrm>
            <a:off x="1984032" y="2889744"/>
            <a:ext cx="1992808" cy="137662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Ei pysty mennä ison ryhmän tunneille</a:t>
            </a:r>
            <a:endParaRPr lang="fi-FI">
              <a:solidFill>
                <a:srgbClr val="000608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471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59" y="612000"/>
            <a:ext cx="5011948" cy="509434"/>
          </a:xfrm>
          <a:solidFill>
            <a:srgbClr val="000608"/>
          </a:solidFill>
        </p:spPr>
        <p:txBody>
          <a:bodyPr/>
          <a:lstStyle/>
          <a:p>
            <a:r>
              <a:rPr lang="fi-FI"/>
              <a:t>		</a:t>
            </a:r>
            <a:r>
              <a:rPr lang="fi-FI">
                <a:solidFill>
                  <a:srgbClr val="F2F2F2"/>
                </a:solidFill>
              </a:rPr>
              <a:t>Todellisuus</a:t>
            </a:r>
          </a:p>
        </p:txBody>
      </p:sp>
      <p:pic>
        <p:nvPicPr>
          <p:cNvPr id="72" name="Kuva 71" descr="Rento nainen ja käsi kasvoilla">
            <a:extLst>
              <a:ext uri="{FF2B5EF4-FFF2-40B4-BE49-F238E27FC236}">
                <a16:creationId xmlns:a16="http://schemas.microsoft.com/office/drawing/2014/main" id="{1A0D086D-B975-0001-FB2F-CBFA0CFD3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5" y="2084899"/>
            <a:ext cx="1411036" cy="3938160"/>
          </a:xfrm>
          <a:prstGeom prst="rect">
            <a:avLst/>
          </a:prstGeom>
        </p:spPr>
      </p:pic>
      <p:sp>
        <p:nvSpPr>
          <p:cNvPr id="73" name="Puhekupla: Suorakulmio 72">
            <a:extLst>
              <a:ext uri="{FF2B5EF4-FFF2-40B4-BE49-F238E27FC236}">
                <a16:creationId xmlns:a16="http://schemas.microsoft.com/office/drawing/2014/main" id="{DC287D8E-265C-C4AA-F632-CCC7DDC2E447}"/>
              </a:ext>
            </a:extLst>
          </p:cNvPr>
          <p:cNvSpPr/>
          <p:nvPr/>
        </p:nvSpPr>
        <p:spPr>
          <a:xfrm>
            <a:off x="1484829" y="1354377"/>
            <a:ext cx="1562103" cy="888521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”Raskaana?”</a:t>
            </a:r>
          </a:p>
        </p:txBody>
      </p:sp>
      <p:sp>
        <p:nvSpPr>
          <p:cNvPr id="77" name="Puhekupla: Suorakulmio 76">
            <a:extLst>
              <a:ext uri="{FF2B5EF4-FFF2-40B4-BE49-F238E27FC236}">
                <a16:creationId xmlns:a16="http://schemas.microsoft.com/office/drawing/2014/main" id="{C8328813-53DE-E80A-48F7-017A6F3345B5}"/>
              </a:ext>
            </a:extLst>
          </p:cNvPr>
          <p:cNvSpPr/>
          <p:nvPr/>
        </p:nvSpPr>
        <p:spPr>
          <a:xfrm>
            <a:off x="2338440" y="2623044"/>
            <a:ext cx="2034029" cy="1082615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”Tukiverkostoa ei ole, vanhempia ei ole” </a:t>
            </a:r>
          </a:p>
        </p:txBody>
      </p:sp>
      <p:sp>
        <p:nvSpPr>
          <p:cNvPr id="78" name="Puhekupla: Suorakulmio 77">
            <a:extLst>
              <a:ext uri="{FF2B5EF4-FFF2-40B4-BE49-F238E27FC236}">
                <a16:creationId xmlns:a16="http://schemas.microsoft.com/office/drawing/2014/main" id="{F07E39D7-2F9C-AE54-3956-248D94B3A4B9}"/>
              </a:ext>
            </a:extLst>
          </p:cNvPr>
          <p:cNvSpPr/>
          <p:nvPr/>
        </p:nvSpPr>
        <p:spPr>
          <a:xfrm>
            <a:off x="6913158" y="2525087"/>
            <a:ext cx="1698398" cy="1191126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Olen väärässä kehossa</a:t>
            </a:r>
          </a:p>
        </p:txBody>
      </p:sp>
      <p:sp>
        <p:nvSpPr>
          <p:cNvPr id="79" name="Puhekupla: Suorakulmio 78">
            <a:extLst>
              <a:ext uri="{FF2B5EF4-FFF2-40B4-BE49-F238E27FC236}">
                <a16:creationId xmlns:a16="http://schemas.microsoft.com/office/drawing/2014/main" id="{106EC6AB-CDD2-A957-F5F5-C56A4BA1D823}"/>
              </a:ext>
            </a:extLst>
          </p:cNvPr>
          <p:cNvSpPr/>
          <p:nvPr/>
        </p:nvSpPr>
        <p:spPr>
          <a:xfrm>
            <a:off x="5980499" y="1411375"/>
            <a:ext cx="2631057" cy="733245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Päihdeongelma</a:t>
            </a:r>
          </a:p>
        </p:txBody>
      </p:sp>
      <p:sp>
        <p:nvSpPr>
          <p:cNvPr id="80" name="Puhekupla: Suorakulmio 79">
            <a:extLst>
              <a:ext uri="{FF2B5EF4-FFF2-40B4-BE49-F238E27FC236}">
                <a16:creationId xmlns:a16="http://schemas.microsoft.com/office/drawing/2014/main" id="{4CDC3ED7-1EEE-967B-B326-ED74240054CB}"/>
              </a:ext>
            </a:extLst>
          </p:cNvPr>
          <p:cNvSpPr/>
          <p:nvPr/>
        </p:nvSpPr>
        <p:spPr>
          <a:xfrm>
            <a:off x="2629783" y="4282678"/>
            <a:ext cx="2828742" cy="586597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Oikeudenkäynti tulossa</a:t>
            </a:r>
          </a:p>
        </p:txBody>
      </p:sp>
      <p:sp>
        <p:nvSpPr>
          <p:cNvPr id="81" name="Puhekupla: Suorakulmio 80">
            <a:extLst>
              <a:ext uri="{FF2B5EF4-FFF2-40B4-BE49-F238E27FC236}">
                <a16:creationId xmlns:a16="http://schemas.microsoft.com/office/drawing/2014/main" id="{A0415D4E-6642-9DD5-C432-D5CEF174994E}"/>
              </a:ext>
            </a:extLst>
          </p:cNvPr>
          <p:cNvSpPr/>
          <p:nvPr/>
        </p:nvSpPr>
        <p:spPr>
          <a:xfrm>
            <a:off x="3217324" y="1498191"/>
            <a:ext cx="2516520" cy="422694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Itsetuhoisuutta</a:t>
            </a:r>
          </a:p>
        </p:txBody>
      </p:sp>
      <p:sp>
        <p:nvSpPr>
          <p:cNvPr id="82" name="Puhekupla: Suorakulmio 81">
            <a:extLst>
              <a:ext uri="{FF2B5EF4-FFF2-40B4-BE49-F238E27FC236}">
                <a16:creationId xmlns:a16="http://schemas.microsoft.com/office/drawing/2014/main" id="{9A397319-A5BA-DAAF-B350-B8BDCF371F18}"/>
              </a:ext>
            </a:extLst>
          </p:cNvPr>
          <p:cNvSpPr/>
          <p:nvPr/>
        </p:nvSpPr>
        <p:spPr>
          <a:xfrm>
            <a:off x="2157881" y="5310500"/>
            <a:ext cx="2900620" cy="720110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Vakavat psyykkiset sairaudet</a:t>
            </a:r>
          </a:p>
        </p:txBody>
      </p:sp>
      <p:sp>
        <p:nvSpPr>
          <p:cNvPr id="2" name="Puhekupla: Suorakulmio 1">
            <a:extLst>
              <a:ext uri="{FF2B5EF4-FFF2-40B4-BE49-F238E27FC236}">
                <a16:creationId xmlns:a16="http://schemas.microsoft.com/office/drawing/2014/main" id="{7D2CE8F2-82BC-39CA-7014-2B5ADFB8594B}"/>
              </a:ext>
            </a:extLst>
          </p:cNvPr>
          <p:cNvSpPr/>
          <p:nvPr/>
        </p:nvSpPr>
        <p:spPr>
          <a:xfrm>
            <a:off x="6023537" y="4195231"/>
            <a:ext cx="1562103" cy="888521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cs typeface="Arial"/>
              </a:rPr>
              <a:t>Tutkimaton ADHD</a:t>
            </a:r>
          </a:p>
        </p:txBody>
      </p:sp>
      <p:sp>
        <p:nvSpPr>
          <p:cNvPr id="7" name="Puhekupla: Suorakulmio 6">
            <a:extLst>
              <a:ext uri="{FF2B5EF4-FFF2-40B4-BE49-F238E27FC236}">
                <a16:creationId xmlns:a16="http://schemas.microsoft.com/office/drawing/2014/main" id="{8D32F59B-116F-DC93-27F0-E675998A4B37}"/>
              </a:ext>
            </a:extLst>
          </p:cNvPr>
          <p:cNvSpPr/>
          <p:nvPr/>
        </p:nvSpPr>
        <p:spPr>
          <a:xfrm>
            <a:off x="408411" y="444416"/>
            <a:ext cx="1562103" cy="688774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cs typeface="Arial"/>
              </a:rPr>
              <a:t>Autismin kirjo</a:t>
            </a:r>
          </a:p>
        </p:txBody>
      </p:sp>
      <p:sp>
        <p:nvSpPr>
          <p:cNvPr id="8" name="Puhekupla: Suorakulmio 7">
            <a:extLst>
              <a:ext uri="{FF2B5EF4-FFF2-40B4-BE49-F238E27FC236}">
                <a16:creationId xmlns:a16="http://schemas.microsoft.com/office/drawing/2014/main" id="{6ECD4430-99A3-746B-44C1-F76AF5972F87}"/>
              </a:ext>
            </a:extLst>
          </p:cNvPr>
          <p:cNvSpPr/>
          <p:nvPr/>
        </p:nvSpPr>
        <p:spPr>
          <a:xfrm>
            <a:off x="4691886" y="2541765"/>
            <a:ext cx="1562103" cy="1310210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cs typeface="Arial"/>
              </a:rPr>
              <a:t>Jumissa tehtävä kasan kanssa</a:t>
            </a:r>
          </a:p>
        </p:txBody>
      </p:sp>
    </p:spTree>
    <p:extLst>
      <p:ext uri="{BB962C8B-B14F-4D97-AF65-F5344CB8AC3E}">
        <p14:creationId xmlns:p14="http://schemas.microsoft.com/office/powerpoint/2010/main" val="253991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Etunimi Sukunimi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25" name="Puhekupla: Suorakulmio, kulmat pyöristettu 24">
            <a:extLst>
              <a:ext uri="{FF2B5EF4-FFF2-40B4-BE49-F238E27FC236}">
                <a16:creationId xmlns:a16="http://schemas.microsoft.com/office/drawing/2014/main" id="{AE4690EF-9537-7C6D-2A58-1D45AC9E198C}"/>
              </a:ext>
            </a:extLst>
          </p:cNvPr>
          <p:cNvSpPr/>
          <p:nvPr/>
        </p:nvSpPr>
        <p:spPr>
          <a:xfrm>
            <a:off x="6270172" y="2759528"/>
            <a:ext cx="1338942" cy="1132114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6" name="Kuva 25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61A72F4C-3323-32C4-9A08-03786918B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37" y="0"/>
            <a:ext cx="9078684" cy="672737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FB3D7C4-18BD-B02A-3404-77D5BD5CF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631" y="381322"/>
            <a:ext cx="1604232" cy="16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9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Yhdessä voimaa opintoihin</a:t>
            </a:r>
            <a:endParaRPr lang="fi-FI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26" y="612000"/>
            <a:ext cx="8064000" cy="440423"/>
          </a:xfrm>
        </p:spPr>
        <p:txBody>
          <a:bodyPr/>
          <a:lstStyle/>
          <a:p>
            <a:r>
              <a:rPr lang="fi-FI" sz="1600" b="1" u="sng">
                <a:solidFill>
                  <a:srgbClr val="F2F2F2"/>
                </a:solidFill>
                <a:cs typeface="Arial"/>
              </a:rPr>
              <a:t>NUORTEN VASTAUKSIA - MISSÄ OLISIT, JOS ET OLISI PÄÄSSYT PAJALLE? </a:t>
            </a:r>
            <a:endParaRPr lang="fi-FI" sz="1600" b="1" u="sng">
              <a:cs typeface="Arial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E1810F4D-A455-1C5F-5D5F-68EEE3C5FF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>
              <a:cs typeface="Arial"/>
            </a:endParaRPr>
          </a:p>
          <a:p>
            <a:endParaRPr lang="fi-FI">
              <a:cs typeface="Arial"/>
            </a:endParaRPr>
          </a:p>
        </p:txBody>
      </p:sp>
      <p:sp>
        <p:nvSpPr>
          <p:cNvPr id="2" name="Ajatuskupla: Pilvi 1">
            <a:extLst>
              <a:ext uri="{FF2B5EF4-FFF2-40B4-BE49-F238E27FC236}">
                <a16:creationId xmlns:a16="http://schemas.microsoft.com/office/drawing/2014/main" id="{70A1FF97-9069-3D82-D73D-BD7EC829B7F7}"/>
              </a:ext>
            </a:extLst>
          </p:cNvPr>
          <p:cNvSpPr/>
          <p:nvPr/>
        </p:nvSpPr>
        <p:spPr>
          <a:xfrm>
            <a:off x="6145967" y="3283782"/>
            <a:ext cx="2454638" cy="1227318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cs typeface="Arial"/>
              </a:rPr>
              <a:t>Täysin yksin ja menettänyt elämänhalun</a:t>
            </a:r>
          </a:p>
        </p:txBody>
      </p:sp>
      <p:sp>
        <p:nvSpPr>
          <p:cNvPr id="9" name="Ajatuskupla: Pilvi 8">
            <a:extLst>
              <a:ext uri="{FF2B5EF4-FFF2-40B4-BE49-F238E27FC236}">
                <a16:creationId xmlns:a16="http://schemas.microsoft.com/office/drawing/2014/main" id="{2ECEFC35-BC56-2ECB-0681-098A06053878}"/>
              </a:ext>
            </a:extLst>
          </p:cNvPr>
          <p:cNvSpPr/>
          <p:nvPr/>
        </p:nvSpPr>
        <p:spPr>
          <a:xfrm>
            <a:off x="5818055" y="1541174"/>
            <a:ext cx="2051777" cy="993097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Olisin kuollut koska olin niin loppu</a:t>
            </a:r>
            <a:endParaRPr lang="fi-FI" sz="1400"/>
          </a:p>
        </p:txBody>
      </p:sp>
      <p:sp>
        <p:nvSpPr>
          <p:cNvPr id="10" name="Ajatuskupla: Pilvi 9">
            <a:extLst>
              <a:ext uri="{FF2B5EF4-FFF2-40B4-BE49-F238E27FC236}">
                <a16:creationId xmlns:a16="http://schemas.microsoft.com/office/drawing/2014/main" id="{1FA4D728-31B5-4475-D337-E75CD4BFFAC7}"/>
              </a:ext>
            </a:extLst>
          </p:cNvPr>
          <p:cNvSpPr/>
          <p:nvPr/>
        </p:nvSpPr>
        <p:spPr>
          <a:xfrm>
            <a:off x="1152369" y="1213266"/>
            <a:ext cx="1845662" cy="1011834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Koulu ei olisi edistynyt</a:t>
            </a:r>
          </a:p>
        </p:txBody>
      </p:sp>
      <p:sp>
        <p:nvSpPr>
          <p:cNvPr id="11" name="Ajatuskupla: Pilvi 10">
            <a:extLst>
              <a:ext uri="{FF2B5EF4-FFF2-40B4-BE49-F238E27FC236}">
                <a16:creationId xmlns:a16="http://schemas.microsoft.com/office/drawing/2014/main" id="{33E52DA1-21DC-5373-4E8B-620F24BB7CB9}"/>
              </a:ext>
            </a:extLst>
          </p:cNvPr>
          <p:cNvSpPr/>
          <p:nvPr/>
        </p:nvSpPr>
        <p:spPr>
          <a:xfrm>
            <a:off x="815090" y="2674807"/>
            <a:ext cx="2435901" cy="955621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Hukassa, en edes koulun kirjoilla</a:t>
            </a:r>
            <a:endParaRPr lang="fi-FI" sz="1400"/>
          </a:p>
        </p:txBody>
      </p:sp>
      <p:sp>
        <p:nvSpPr>
          <p:cNvPr id="13" name="Ajatuskupla: Pilvi 12">
            <a:extLst>
              <a:ext uri="{FF2B5EF4-FFF2-40B4-BE49-F238E27FC236}">
                <a16:creationId xmlns:a16="http://schemas.microsoft.com/office/drawing/2014/main" id="{42161DE8-541C-24E6-03E6-CCF9109CD21D}"/>
              </a:ext>
            </a:extLst>
          </p:cNvPr>
          <p:cNvSpPr/>
          <p:nvPr/>
        </p:nvSpPr>
        <p:spPr>
          <a:xfrm>
            <a:off x="3728802" y="1456855"/>
            <a:ext cx="1590430" cy="1453984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Olisin yhä kotona</a:t>
            </a:r>
            <a:endParaRPr lang="fi-FI" sz="1400"/>
          </a:p>
        </p:txBody>
      </p:sp>
      <p:sp>
        <p:nvSpPr>
          <p:cNvPr id="14" name="Ajatuskupla: Pilvi 13">
            <a:extLst>
              <a:ext uri="{FF2B5EF4-FFF2-40B4-BE49-F238E27FC236}">
                <a16:creationId xmlns:a16="http://schemas.microsoft.com/office/drawing/2014/main" id="{C0EA5721-6A49-0865-65F0-55F278BB9B17}"/>
              </a:ext>
            </a:extLst>
          </p:cNvPr>
          <p:cNvSpPr/>
          <p:nvPr/>
        </p:nvSpPr>
        <p:spPr>
          <a:xfrm>
            <a:off x="3794385" y="3339995"/>
            <a:ext cx="1892507" cy="1068050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En ainakaan koulussa</a:t>
            </a:r>
            <a:endParaRPr lang="fi-FI" sz="1400"/>
          </a:p>
        </p:txBody>
      </p:sp>
      <p:sp>
        <p:nvSpPr>
          <p:cNvPr id="15" name="Ajatuskupla: Pilvi 14">
            <a:extLst>
              <a:ext uri="{FF2B5EF4-FFF2-40B4-BE49-F238E27FC236}">
                <a16:creationId xmlns:a16="http://schemas.microsoft.com/office/drawing/2014/main" id="{26453D7B-3DC0-D7B0-F295-01BC726F8100}"/>
              </a:ext>
            </a:extLst>
          </p:cNvPr>
          <p:cNvSpPr/>
          <p:nvPr/>
        </p:nvSpPr>
        <p:spPr>
          <a:xfrm>
            <a:off x="890039" y="4408045"/>
            <a:ext cx="1892507" cy="890040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Yksin, tai mullan alla</a:t>
            </a:r>
            <a:endParaRPr lang="fi-FI" sz="1400"/>
          </a:p>
        </p:txBody>
      </p:sp>
      <p:sp>
        <p:nvSpPr>
          <p:cNvPr id="16" name="Ajatuskupla: Pilvi 15">
            <a:extLst>
              <a:ext uri="{FF2B5EF4-FFF2-40B4-BE49-F238E27FC236}">
                <a16:creationId xmlns:a16="http://schemas.microsoft.com/office/drawing/2014/main" id="{13DBE04E-6D81-0544-2221-F60FB91004C9}"/>
              </a:ext>
            </a:extLst>
          </p:cNvPr>
          <p:cNvSpPr/>
          <p:nvPr/>
        </p:nvSpPr>
        <p:spPr>
          <a:xfrm>
            <a:off x="3391524" y="4942069"/>
            <a:ext cx="2267260" cy="1011834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Pahassa päihdekoukussa</a:t>
            </a:r>
          </a:p>
        </p:txBody>
      </p:sp>
    </p:spTree>
    <p:extLst>
      <p:ext uri="{BB962C8B-B14F-4D97-AF65-F5344CB8AC3E}">
        <p14:creationId xmlns:p14="http://schemas.microsoft.com/office/powerpoint/2010/main" val="276280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55F211CE-2273-98BD-4A2C-1D96F0B15809}"/>
              </a:ext>
            </a:extLst>
          </p:cNvPr>
          <p:cNvSpPr/>
          <p:nvPr/>
        </p:nvSpPr>
        <p:spPr>
          <a:xfrm>
            <a:off x="3107871" y="2666999"/>
            <a:ext cx="2503714" cy="11647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297137" y="887338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Yhdessä voimaa opintoihin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6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30.11.2023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629" y="3039514"/>
            <a:ext cx="2055086" cy="581937"/>
          </a:xfrm>
        </p:spPr>
        <p:txBody>
          <a:bodyPr/>
          <a:lstStyle/>
          <a:p>
            <a:r>
              <a:rPr lang="fi-FI">
                <a:latin typeface="Modern Love Caps"/>
                <a:cs typeface="Dreaming Outloud Pro"/>
              </a:rPr>
              <a:t>Voimavarapaja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F7C1025-084A-C15B-2EA5-95E263033800}"/>
              </a:ext>
            </a:extLst>
          </p:cNvPr>
          <p:cNvSpPr txBox="1"/>
          <p:nvPr/>
        </p:nvSpPr>
        <p:spPr>
          <a:xfrm>
            <a:off x="4359728" y="101237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E272452-68B7-A551-1FF1-A72AA3A5E35E}"/>
              </a:ext>
            </a:extLst>
          </p:cNvPr>
          <p:cNvSpPr txBox="1"/>
          <p:nvPr/>
        </p:nvSpPr>
        <p:spPr>
          <a:xfrm>
            <a:off x="4963885" y="177981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732F940-C8C9-6884-FB8E-138AD96AFC50}"/>
              </a:ext>
            </a:extLst>
          </p:cNvPr>
          <p:cNvSpPr txBox="1"/>
          <p:nvPr/>
        </p:nvSpPr>
        <p:spPr>
          <a:xfrm>
            <a:off x="5557157" y="87629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Arial"/>
              </a:rPr>
              <a:t>Kokonaistilanteen kartoittaminen</a:t>
            </a:r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E2B273F-C056-02AB-3A44-4689E08D9831}"/>
              </a:ext>
            </a:extLst>
          </p:cNvPr>
          <p:cNvSpPr txBox="1"/>
          <p:nvPr/>
        </p:nvSpPr>
        <p:spPr>
          <a:xfrm>
            <a:off x="299356" y="1997529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800">
                <a:latin typeface="Aldhabi"/>
                <a:cs typeface="Arial"/>
              </a:rPr>
              <a:t>Moniammatillinen yhteistyö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DEAEF00-4E70-2A16-7DD7-66C456C18966}"/>
              </a:ext>
            </a:extLst>
          </p:cNvPr>
          <p:cNvSpPr txBox="1"/>
          <p:nvPr/>
        </p:nvSpPr>
        <p:spPr>
          <a:xfrm>
            <a:off x="5987143" y="2465613"/>
            <a:ext cx="21934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>
                <a:latin typeface="Jokerman"/>
                <a:cs typeface="Arial"/>
              </a:rPr>
              <a:t>Henkilökohtainen suunnitelma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70C03D1-A6B1-B12D-D42C-4A8E425639D6}"/>
              </a:ext>
            </a:extLst>
          </p:cNvPr>
          <p:cNvSpPr txBox="1"/>
          <p:nvPr/>
        </p:nvSpPr>
        <p:spPr>
          <a:xfrm>
            <a:off x="740228" y="3434442"/>
            <a:ext cx="22315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>
                <a:cs typeface="Arial"/>
              </a:rPr>
              <a:t>Tavoitteena päästä pois kotoa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A5E4066-0159-3577-9C9A-554807CD3265}"/>
              </a:ext>
            </a:extLst>
          </p:cNvPr>
          <p:cNvSpPr txBox="1"/>
          <p:nvPr/>
        </p:nvSpPr>
        <p:spPr>
          <a:xfrm>
            <a:off x="4419113" y="472738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Arial"/>
              </a:rPr>
              <a:t>Saada onnistumisia</a:t>
            </a:r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ABE76F0-FBC3-6A5B-0903-5B8EAFB9051F}"/>
              </a:ext>
            </a:extLst>
          </p:cNvPr>
          <p:cNvSpPr txBox="1"/>
          <p:nvPr/>
        </p:nvSpPr>
        <p:spPr>
          <a:xfrm>
            <a:off x="1828800" y="430731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>
                <a:latin typeface="Rockwell"/>
                <a:cs typeface="Arial"/>
              </a:rPr>
              <a:t>Saada päivärytmi kuntoon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F543FC1-CFE3-F4AA-30AB-CA3E387F4970}"/>
              </a:ext>
            </a:extLst>
          </p:cNvPr>
          <p:cNvSpPr txBox="1"/>
          <p:nvPr/>
        </p:nvSpPr>
        <p:spPr>
          <a:xfrm>
            <a:off x="1730828" y="887185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Modern Love Caps"/>
                <a:cs typeface="Arial"/>
              </a:rPr>
              <a:t>Koulunkäynti sujumaan</a:t>
            </a:r>
            <a:endParaRPr lang="fi-FI">
              <a:latin typeface="Modern Love Caps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03CBB84E-01C4-4959-C363-BD79B2101F32}"/>
              </a:ext>
            </a:extLst>
          </p:cNvPr>
          <p:cNvSpPr txBox="1"/>
          <p:nvPr/>
        </p:nvSpPr>
        <p:spPr>
          <a:xfrm>
            <a:off x="3782786" y="196487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err="1">
                <a:latin typeface="Nordique Inline"/>
                <a:cs typeface="Arial"/>
              </a:rPr>
              <a:t>Siedättymistä</a:t>
            </a:r>
            <a:endParaRPr lang="fi-FI" err="1">
              <a:latin typeface="Nordique Inline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537885-7348-149E-6DED-4BA554B57338}"/>
              </a:ext>
            </a:extLst>
          </p:cNvPr>
          <p:cNvSpPr txBox="1"/>
          <p:nvPr/>
        </p:nvSpPr>
        <p:spPr>
          <a:xfrm>
            <a:off x="5388428" y="393518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>
                <a:latin typeface="Vijaya"/>
                <a:cs typeface="Arial"/>
              </a:rPr>
              <a:t>Elämänhallinnan tukea</a:t>
            </a:r>
            <a:endParaRPr lang="fi-FI" sz="2400">
              <a:latin typeface="Vijaya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4254828-89C7-7813-05F4-511D2F8E0768}"/>
              </a:ext>
            </a:extLst>
          </p:cNvPr>
          <p:cNvSpPr txBox="1"/>
          <p:nvPr/>
        </p:nvSpPr>
        <p:spPr>
          <a:xfrm>
            <a:off x="405137" y="5393760"/>
            <a:ext cx="3006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Tehtävien selkeyttämistä ja </a:t>
            </a:r>
          </a:p>
          <a:p>
            <a:r>
              <a:rPr lang="fi-FI"/>
              <a:t>pilkkomista</a:t>
            </a:r>
          </a:p>
        </p:txBody>
      </p:sp>
    </p:spTree>
    <p:extLst>
      <p:ext uri="{BB962C8B-B14F-4D97-AF65-F5344CB8AC3E}">
        <p14:creationId xmlns:p14="http://schemas.microsoft.com/office/powerpoint/2010/main" val="2453408129"/>
      </p:ext>
    </p:extLst>
  </p:cSld>
  <p:clrMapOvr>
    <a:masterClrMapping/>
  </p:clrMapOvr>
</p:sld>
</file>

<file path=ppt/theme/theme1.xml><?xml version="1.0" encoding="utf-8"?>
<a:theme xmlns:a="http://schemas.openxmlformats.org/drawingml/2006/main" name="TEM_Rakennerahastot_2014-2020_mallipohja_EAKR_ESR_FI_7.14">
  <a:themeElements>
    <a:clrScheme name="TEM_Rakennerahastot">
      <a:dk1>
        <a:sysClr val="windowText" lastClr="000000"/>
      </a:dk1>
      <a:lt1>
        <a:srgbClr val="FFFFFF"/>
      </a:lt1>
      <a:dk2>
        <a:srgbClr val="646464"/>
      </a:dk2>
      <a:lt2>
        <a:srgbClr val="FFFFFF"/>
      </a:lt2>
      <a:accent1>
        <a:srgbClr val="8CBE41"/>
      </a:accent1>
      <a:accent2>
        <a:srgbClr val="5BC6E8"/>
      </a:accent2>
      <a:accent3>
        <a:srgbClr val="009FDA"/>
      </a:accent3>
      <a:accent4>
        <a:srgbClr val="5F378C"/>
      </a:accent4>
      <a:accent5>
        <a:srgbClr val="E2007A"/>
      </a:accent5>
      <a:accent6>
        <a:srgbClr val="F6921E"/>
      </a:accent6>
      <a:hlink>
        <a:srgbClr val="00549F"/>
      </a:hlink>
      <a:folHlink>
        <a:srgbClr val="00B299"/>
      </a:folHlink>
    </a:clrScheme>
    <a:fontScheme name="TEM_Rakennerahast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TEM_Rakennerahastot_2014-2020_mallipohja_EAKR_ESR_FI_7.14-1</Template>
  <TotalTime>0</TotalTime>
  <Words>524</Words>
  <Application>Microsoft Office PowerPoint</Application>
  <PresentationFormat>Näytössä katseltava diaesitys (4:3)</PresentationFormat>
  <Paragraphs>196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33" baseType="lpstr">
      <vt:lpstr>Aldhabi</vt:lpstr>
      <vt:lpstr>Arial</vt:lpstr>
      <vt:lpstr>Bernard MT Condensed</vt:lpstr>
      <vt:lpstr>Calibri</vt:lpstr>
      <vt:lpstr>Dreaming Outloud Pro</vt:lpstr>
      <vt:lpstr>Jokerman</vt:lpstr>
      <vt:lpstr>Modern Love Caps</vt:lpstr>
      <vt:lpstr>Nordique Inline</vt:lpstr>
      <vt:lpstr>Rockwell</vt:lpstr>
      <vt:lpstr>Vijaya</vt:lpstr>
      <vt:lpstr>Wingdings</vt:lpstr>
      <vt:lpstr>TEM_Rakennerahastot_2014-2020_mallipohja_EAKR_ESR_FI_7.14</vt:lpstr>
      <vt:lpstr>YHDESSÄ VOIMAA OPINTOIHIN- HANKE  1.1.2022-31.12.2023</vt:lpstr>
      <vt:lpstr>        LUVUT</vt:lpstr>
      <vt:lpstr>PAJAN OPISKELIJOIDEN JATKO</vt:lpstr>
      <vt:lpstr>PowerPoint-esitys</vt:lpstr>
      <vt:lpstr>PowerPoint-esitys</vt:lpstr>
      <vt:lpstr>  Todellisuus</vt:lpstr>
      <vt:lpstr>PowerPoint-esitys</vt:lpstr>
      <vt:lpstr>NUORTEN VASTAUKSIA - MISSÄ OLISIT, JOS ET OLISI PÄÄSSYT PAJALLE? </vt:lpstr>
      <vt:lpstr>Voimavarapaja</vt:lpstr>
      <vt:lpstr>VOIMAVARAPAJAN TARKOITUS ON OLLA TUKENA SIINÄ, ETTÄ PERUSASIAT ON KUNNOSSA OPINTOJA VARTEN</vt:lpstr>
      <vt:lpstr>YHTEISTYÖ VILLA ELBAN NUORISOKESKUKSEN KANSSA, NUOTTAVALMENNUS</vt:lpstr>
      <vt:lpstr>UUSIIN HARRASTUS MAHDOLLISUUKSIIN TUTUSTUMINEN  JA SIEDÄTTÄMINEN KOULUN ULKOPUOLELLE</vt:lpstr>
      <vt:lpstr>YHTEISTYÖ YHDISTYKSEN KANSSA</vt:lpstr>
      <vt:lpstr>RYHMÄTOIMINTAA YHTEISTYÖSSÄ ERI TOIMIJOIDEN KANSSA</vt:lpstr>
      <vt:lpstr>PAJALLA OLEVIEN NUORTEN KYSELY OMASTA HYVINVOINNISTA ENNEN HANKETTA JA HANKKEEN JÄLKEEN</vt:lpstr>
      <vt:lpstr>Yksilöohjaus</vt:lpstr>
      <vt:lpstr>PowerPoint-esitys</vt:lpstr>
      <vt:lpstr>Yhteistyö nivelvaiheessa</vt:lpstr>
      <vt:lpstr>Yksilövalmennuksessa olevien opiskelijoiden tilanne</vt:lpstr>
      <vt:lpstr>PowerPoint-esitys</vt:lpstr>
      <vt:lpstr>           Kiitos mielenkiinnostasi!    Lisätietoja:   Yhdessä voimaa opintoihin- hankkeesta  https://www.kpedu.fi/yhdessa-voimaa-opintoihin     </vt:lpstr>
    </vt:vector>
  </TitlesOfParts>
  <Company>Suomen valtion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Kilponen Anni (TEM)</dc:creator>
  <cp:lastModifiedBy>Anne Eteläaho</cp:lastModifiedBy>
  <cp:revision>2</cp:revision>
  <dcterms:created xsi:type="dcterms:W3CDTF">2019-11-18T13:20:43Z</dcterms:created>
  <dcterms:modified xsi:type="dcterms:W3CDTF">2023-11-30T10:48:33Z</dcterms:modified>
</cp:coreProperties>
</file>