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62" r:id="rId3"/>
    <p:sldId id="257" r:id="rId4"/>
    <p:sldId id="265" r:id="rId5"/>
    <p:sldId id="264" r:id="rId6"/>
    <p:sldId id="258" r:id="rId7"/>
    <p:sldId id="273" r:id="rId8"/>
    <p:sldId id="274" r:id="rId9"/>
    <p:sldId id="280" r:id="rId10"/>
    <p:sldId id="275" r:id="rId11"/>
    <p:sldId id="278" r:id="rId12"/>
    <p:sldId id="272" r:id="rId13"/>
    <p:sldId id="266" r:id="rId14"/>
    <p:sldId id="271" r:id="rId1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22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E7528-6C2D-4FE6-8C90-79358EB1962A}" type="datetimeFigureOut">
              <a:rPr lang="fi-FI" smtClean="0"/>
              <a:t>29.11.2023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D6481-52E1-4051-BFE5-C02DF83C00D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89086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E7528-6C2D-4FE6-8C90-79358EB1962A}" type="datetimeFigureOut">
              <a:rPr lang="fi-FI" smtClean="0"/>
              <a:t>29.11.2023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D6481-52E1-4051-BFE5-C02DF83C00D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61277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E7528-6C2D-4FE6-8C90-79358EB1962A}" type="datetimeFigureOut">
              <a:rPr lang="fi-FI" smtClean="0"/>
              <a:t>29.11.2023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D6481-52E1-4051-BFE5-C02DF83C00D1}" type="slidenum">
              <a:rPr lang="fi-FI" smtClean="0"/>
              <a:t>‹#›</a:t>
            </a:fld>
            <a:endParaRPr lang="fi-FI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493557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E7528-6C2D-4FE6-8C90-79358EB1962A}" type="datetimeFigureOut">
              <a:rPr lang="fi-FI" smtClean="0"/>
              <a:t>29.11.2023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D6481-52E1-4051-BFE5-C02DF83C00D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575564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ksen 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E7528-6C2D-4FE6-8C90-79358EB1962A}" type="datetimeFigureOut">
              <a:rPr lang="fi-FI" smtClean="0"/>
              <a:t>29.11.2023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D6481-52E1-4051-BFE5-C02DF83C00D1}" type="slidenum">
              <a:rPr lang="fi-FI" smtClean="0"/>
              <a:t>‹#›</a:t>
            </a:fld>
            <a:endParaRPr lang="fi-FI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552591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si tai epäto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E7528-6C2D-4FE6-8C90-79358EB1962A}" type="datetimeFigureOut">
              <a:rPr lang="fi-FI" smtClean="0"/>
              <a:t>29.11.2023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D6481-52E1-4051-BFE5-C02DF83C00D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579066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E7528-6C2D-4FE6-8C90-79358EB1962A}" type="datetimeFigureOut">
              <a:rPr lang="fi-FI" smtClean="0"/>
              <a:t>29.11.2023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D6481-52E1-4051-BFE5-C02DF83C00D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918887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E7528-6C2D-4FE6-8C90-79358EB1962A}" type="datetimeFigureOut">
              <a:rPr lang="fi-FI" smtClean="0"/>
              <a:t>29.11.2023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D6481-52E1-4051-BFE5-C02DF83C00D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86920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E7528-6C2D-4FE6-8C90-79358EB1962A}" type="datetimeFigureOut">
              <a:rPr lang="fi-FI" smtClean="0"/>
              <a:t>29.11.2023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D6481-52E1-4051-BFE5-C02DF83C00D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82459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E7528-6C2D-4FE6-8C90-79358EB1962A}" type="datetimeFigureOut">
              <a:rPr lang="fi-FI" smtClean="0"/>
              <a:t>29.11.2023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D6481-52E1-4051-BFE5-C02DF83C00D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46241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E7528-6C2D-4FE6-8C90-79358EB1962A}" type="datetimeFigureOut">
              <a:rPr lang="fi-FI" smtClean="0"/>
              <a:t>29.11.2023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D6481-52E1-4051-BFE5-C02DF83C00D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27654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E7528-6C2D-4FE6-8C90-79358EB1962A}" type="datetimeFigureOut">
              <a:rPr lang="fi-FI" smtClean="0"/>
              <a:t>29.11.2023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D6481-52E1-4051-BFE5-C02DF83C00D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4330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E7528-6C2D-4FE6-8C90-79358EB1962A}" type="datetimeFigureOut">
              <a:rPr lang="fi-FI" smtClean="0"/>
              <a:t>29.11.2023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D6481-52E1-4051-BFE5-C02DF83C00D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75222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E7528-6C2D-4FE6-8C90-79358EB1962A}" type="datetimeFigureOut">
              <a:rPr lang="fi-FI" smtClean="0"/>
              <a:t>29.11.2023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D6481-52E1-4051-BFE5-C02DF83C00D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3433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E7528-6C2D-4FE6-8C90-79358EB1962A}" type="datetimeFigureOut">
              <a:rPr lang="fi-FI" smtClean="0"/>
              <a:t>29.11.2023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D6481-52E1-4051-BFE5-C02DF83C00D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75110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D6481-52E1-4051-BFE5-C02DF83C00D1}" type="slidenum">
              <a:rPr lang="fi-FI" smtClean="0"/>
              <a:t>‹#›</a:t>
            </a:fld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E7528-6C2D-4FE6-8C90-79358EB1962A}" type="datetimeFigureOut">
              <a:rPr lang="fi-FI" smtClean="0"/>
              <a:t>29.11.2023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77135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0E7528-6C2D-4FE6-8C90-79358EB1962A}" type="datetimeFigureOut">
              <a:rPr lang="fi-FI" smtClean="0"/>
              <a:t>29.11.2023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DAD6481-52E1-4051-BFE5-C02DF83C00D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25480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>
            <a:extLst>
              <a:ext uri="{FF2B5EF4-FFF2-40B4-BE49-F238E27FC236}">
                <a16:creationId xmlns:a16="http://schemas.microsoft.com/office/drawing/2014/main" id="{A5AFB369-4673-4727-A7CD-D86AFE0AE0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24" name="Freeform 14">
              <a:extLst>
                <a:ext uri="{FF2B5EF4-FFF2-40B4-BE49-F238E27FC236}">
                  <a16:creationId xmlns:a16="http://schemas.microsoft.com/office/drawing/2014/main" id="{50709826-4D6B-4A97-8DB3-5DA1666262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47263F58-6EE6-45B3-9BF2-C0BD5D30A5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5197CE03-EB81-4718-BEA1-C2D488961E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Rectangle 23">
              <a:extLst>
                <a:ext uri="{FF2B5EF4-FFF2-40B4-BE49-F238E27FC236}">
                  <a16:creationId xmlns:a16="http://schemas.microsoft.com/office/drawing/2014/main" id="{A3451629-72D6-4E33-A99A-40FAF7445D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5">
              <a:extLst>
                <a:ext uri="{FF2B5EF4-FFF2-40B4-BE49-F238E27FC236}">
                  <a16:creationId xmlns:a16="http://schemas.microsoft.com/office/drawing/2014/main" id="{E04F0FD4-BCD5-4435-A6B5-A2E69303B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>
              <a:extLst>
                <a:ext uri="{FF2B5EF4-FFF2-40B4-BE49-F238E27FC236}">
                  <a16:creationId xmlns:a16="http://schemas.microsoft.com/office/drawing/2014/main" id="{DE110F09-1C81-4E73-B5E9-D857CD879F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7">
              <a:extLst>
                <a:ext uri="{FF2B5EF4-FFF2-40B4-BE49-F238E27FC236}">
                  <a16:creationId xmlns:a16="http://schemas.microsoft.com/office/drawing/2014/main" id="{273A9C01-06BD-4E8E-8BBF-2E2A9ECF49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28">
              <a:extLst>
                <a:ext uri="{FF2B5EF4-FFF2-40B4-BE49-F238E27FC236}">
                  <a16:creationId xmlns:a16="http://schemas.microsoft.com/office/drawing/2014/main" id="{B206C9B2-27BE-4B6F-A4D0-485FBBEB58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29">
              <a:extLst>
                <a:ext uri="{FF2B5EF4-FFF2-40B4-BE49-F238E27FC236}">
                  <a16:creationId xmlns:a16="http://schemas.microsoft.com/office/drawing/2014/main" id="{2E7D673E-0C5C-4F2B-B46E-3E9286B9E8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Isosceles Triangle 32">
              <a:extLst>
                <a:ext uri="{FF2B5EF4-FFF2-40B4-BE49-F238E27FC236}">
                  <a16:creationId xmlns:a16="http://schemas.microsoft.com/office/drawing/2014/main" id="{F0F78B34-9B26-4CA9-B8F0-B9638730F9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1ABF115A-F1AB-C4CB-7499-882882450BE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192" b="9091"/>
          <a:stretch/>
        </p:blipFill>
        <p:spPr>
          <a:xfrm>
            <a:off x="1" y="10"/>
            <a:ext cx="12191999" cy="6857990"/>
          </a:xfrm>
          <a:prstGeom prst="rect">
            <a:avLst/>
          </a:prstGeom>
        </p:spPr>
      </p:pic>
      <p:sp>
        <p:nvSpPr>
          <p:cNvPr id="35" name="Isosceles Triangle 34">
            <a:extLst>
              <a:ext uri="{FF2B5EF4-FFF2-40B4-BE49-F238E27FC236}">
                <a16:creationId xmlns:a16="http://schemas.microsoft.com/office/drawing/2014/main" id="{0FF9F10B-8764-4B6C-9EBC-4FBE9AC1AC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7" name="Parallelogram 36">
            <a:extLst>
              <a:ext uri="{FF2B5EF4-FFF2-40B4-BE49-F238E27FC236}">
                <a16:creationId xmlns:a16="http://schemas.microsoft.com/office/drawing/2014/main" id="{4DC5F81A-AB66-427C-B973-546BE1B7ED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84541" y="0"/>
            <a:ext cx="7315200" cy="6858000"/>
          </a:xfrm>
          <a:prstGeom prst="parallelogram">
            <a:avLst>
              <a:gd name="adj" fmla="val 14937"/>
            </a:avLst>
          </a:prstGeom>
          <a:solidFill>
            <a:schemeClr val="bg1">
              <a:alpha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2146C810-9BC7-4BEB-A44C-B70C5B3DC9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F5ADF6C1-FC3E-4CEF-ACAA-1E533A9279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Rectangle 23">
            <a:extLst>
              <a:ext uri="{FF2B5EF4-FFF2-40B4-BE49-F238E27FC236}">
                <a16:creationId xmlns:a16="http://schemas.microsoft.com/office/drawing/2014/main" id="{BE11B7D3-FC4D-4157-827F-D418D4AF3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5" name="Rectangle 25">
            <a:extLst>
              <a:ext uri="{FF2B5EF4-FFF2-40B4-BE49-F238E27FC236}">
                <a16:creationId xmlns:a16="http://schemas.microsoft.com/office/drawing/2014/main" id="{F9CA2FB3-69C5-4A17-880A-34C260DF3C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7" name="Isosceles Triangle 46">
            <a:extLst>
              <a:ext uri="{FF2B5EF4-FFF2-40B4-BE49-F238E27FC236}">
                <a16:creationId xmlns:a16="http://schemas.microsoft.com/office/drawing/2014/main" id="{A3B42260-CA72-429A-AEFF-A2778C7BC6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6C77D803-6EF6-F10B-D629-A51D2A10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24300" y="1678665"/>
            <a:ext cx="6515099" cy="2369131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>
              <a:lnSpc>
                <a:spcPct val="90000"/>
              </a:lnSpc>
            </a:pPr>
            <a:r>
              <a:rPr lang="en-US" sz="4000" dirty="0">
                <a:solidFill>
                  <a:srgbClr val="CC66FF"/>
                </a:solidFill>
              </a:rPr>
              <a:t>SAIRAALAOPETUKSEN NÄKÖKULMA KOULUAKÄYMÄTTÖMYYTEEN JA SYRJÄYTYMISEN  EHKÄISEMISEEN</a:t>
            </a:r>
          </a:p>
        </p:txBody>
      </p:sp>
      <p:sp>
        <p:nvSpPr>
          <p:cNvPr id="49" name="Rectangle 27">
            <a:extLst>
              <a:ext uri="{FF2B5EF4-FFF2-40B4-BE49-F238E27FC236}">
                <a16:creationId xmlns:a16="http://schemas.microsoft.com/office/drawing/2014/main" id="{C29C3C96-CB51-440C-B12F-E880D73862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1" name="Rectangle 28">
            <a:extLst>
              <a:ext uri="{FF2B5EF4-FFF2-40B4-BE49-F238E27FC236}">
                <a16:creationId xmlns:a16="http://schemas.microsoft.com/office/drawing/2014/main" id="{17070EE5-FA55-4C41-AD18-785E5F0234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3" name="Rectangle 29">
            <a:extLst>
              <a:ext uri="{FF2B5EF4-FFF2-40B4-BE49-F238E27FC236}">
                <a16:creationId xmlns:a16="http://schemas.microsoft.com/office/drawing/2014/main" id="{726DD974-2DC0-457D-B797-BFB5EB6F4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5" name="Isosceles Triangle 54">
            <a:extLst>
              <a:ext uri="{FF2B5EF4-FFF2-40B4-BE49-F238E27FC236}">
                <a16:creationId xmlns:a16="http://schemas.microsoft.com/office/drawing/2014/main" id="{EF9AFB1C-D978-4634-9E2D-78B7F70F52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Suorakulmio 2">
            <a:extLst>
              <a:ext uri="{FF2B5EF4-FFF2-40B4-BE49-F238E27FC236}">
                <a16:creationId xmlns:a16="http://schemas.microsoft.com/office/drawing/2014/main" id="{40BD56F5-A2D2-CB0F-A7DF-0A91E6F1E84B}"/>
              </a:ext>
            </a:extLst>
          </p:cNvPr>
          <p:cNvSpPr/>
          <p:nvPr/>
        </p:nvSpPr>
        <p:spPr>
          <a:xfrm>
            <a:off x="4364567" y="4943475"/>
            <a:ext cx="5455708" cy="866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b="1" dirty="0">
                <a:solidFill>
                  <a:schemeClr val="bg1"/>
                </a:solidFill>
              </a:rPr>
              <a:t>REHTORI Karita Mäkelä </a:t>
            </a:r>
          </a:p>
          <a:p>
            <a:pPr algn="ctr"/>
            <a:r>
              <a:rPr lang="fi-FI" b="1" dirty="0">
                <a:solidFill>
                  <a:schemeClr val="bg1"/>
                </a:solidFill>
              </a:rPr>
              <a:t>ERITYISLUOKANOPETTAJA Hanna Nygård</a:t>
            </a:r>
          </a:p>
        </p:txBody>
      </p:sp>
    </p:spTree>
    <p:extLst>
      <p:ext uri="{BB962C8B-B14F-4D97-AF65-F5344CB8AC3E}">
        <p14:creationId xmlns:p14="http://schemas.microsoft.com/office/powerpoint/2010/main" val="3669068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22243FD-98D2-4FF2-5904-E6ECBDB2D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3376" y="276226"/>
            <a:ext cx="10010774" cy="933449"/>
          </a:xfrm>
        </p:spPr>
        <p:txBody>
          <a:bodyPr>
            <a:normAutofit/>
          </a:bodyPr>
          <a:lstStyle/>
          <a:p>
            <a:r>
              <a:rPr lang="fi-FI" sz="2800" dirty="0"/>
              <a:t>OPPILAIDEN NÄKÖKULMIA KOULUAKÄYMÄTTÖMYYTEEN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BCCD567A-E820-5851-1816-A608F8583D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0184" y="1771651"/>
            <a:ext cx="9609665" cy="4345912"/>
          </a:xfrm>
        </p:spPr>
        <p:txBody>
          <a:bodyPr>
            <a:normAutofit fontScale="92500" lnSpcReduction="20000"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i-FI" dirty="0"/>
              <a:t> Fyysinen ja psyykkinen jaksaminen, liian pitkät päivät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i-FI" dirty="0"/>
              <a:t>Ulkopuolisuuden kokeminen, yksinäisyys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i-FI" dirty="0"/>
              <a:t>Suuri koulu, paljon oppilaita, suuret luokat, hälinä ja meteli.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i-FI" dirty="0"/>
              <a:t>Normaalikoulun arki on haasteellista, henkilökohtaisen kontaktin puute.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i-FI" dirty="0"/>
              <a:t>Pienryhmät hankalia, joissa pitää integroitua isoon ryhmään osassa aineissa.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fi-FI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Kiusaamisen pitäisi loppua ! </a:t>
            </a: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Olisi toivonut aikuisilta muuta kuin puhetta…. Oppilaat tietävät että kukaan ei kontrolloi kiusaajia, että tapahtuuko muutosta. Ei annettu edes jälki-istuntoa kiusaamisesta. Ei vangitkaan lopeta ennen vankilaa…. Joku rangaistus pitäisi tulla, sillä muutama sana ei riitä. Pääsevät helpolla kun ei ole seurauksia.</a:t>
            </a:r>
          </a:p>
          <a:p>
            <a:pPr marL="342900" indent="-342900">
              <a:buClr>
                <a:srgbClr val="5FCBEF"/>
              </a:buClr>
              <a:buFont typeface="Wingdings 3" charset="2"/>
              <a:buChar char=""/>
              <a:defRPr/>
            </a:pPr>
            <a:r>
              <a:rPr lang="fi-FI" dirty="0">
                <a:solidFill>
                  <a:prstClr val="black">
                    <a:lumMod val="75000"/>
                    <a:lumOff val="25000"/>
                  </a:prstClr>
                </a:solidFill>
              </a:rPr>
              <a:t>Olisi tärkeää saada opettajat ymmärtämään, miltä tuntuu olla kiusattu ja  syrjitty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Tunne siitä, että koulun aikuiset/opettajat eivät kuuntele eikä heillä ole aikaa. Opettajille tulisi antaa koulutusta siitä, miten kiusaamiseen tulee puuttua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Erilaisuuden kokemus ja kokemus siitä, ettei ole tullut hyväksytyksi omana itsenään, ei uskalla näyttää, millainen oikeasti on. Seksuaalivähemmistöt !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Font typeface="Wingdings 3" charset="2"/>
              <a:buChar char=""/>
              <a:tabLst/>
              <a:defRPr/>
            </a:pPr>
            <a:r>
              <a:rPr lang="fi-FI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Osa nuorista ei osaa kertoa miksi eivät ole menneet kouluun….</a:t>
            </a:r>
            <a:endParaRPr kumimoji="0" lang="fi-FI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Font typeface="Wingdings 3" charset="2"/>
              <a:buChar char=""/>
              <a:tabLst/>
              <a:defRPr/>
            </a:pPr>
            <a:endParaRPr kumimoji="0" lang="fi-FI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Font typeface="Wingdings 3" charset="2"/>
              <a:buChar char=""/>
              <a:tabLst/>
              <a:defRPr/>
            </a:pPr>
            <a:endParaRPr kumimoji="0" lang="fi-FI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65426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761678C-4425-8311-C244-8F4E83072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1038225"/>
          </a:xfrm>
        </p:spPr>
        <p:txBody>
          <a:bodyPr>
            <a:normAutofit fontScale="90000"/>
          </a:bodyPr>
          <a:lstStyle/>
          <a:p>
            <a:r>
              <a:rPr kumimoji="0" lang="fi-FI" sz="3600" b="0" i="0" u="none" strike="noStrike" kern="1200" cap="none" spc="0" normalizeH="0" baseline="0" noProof="0" dirty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OPPILAIDEN NÄKÖKULMA </a:t>
            </a:r>
            <a:r>
              <a:rPr lang="fi-FI" sz="3600" dirty="0">
                <a:solidFill>
                  <a:srgbClr val="5FCBEF"/>
                </a:solidFill>
                <a:latin typeface="Trebuchet MS" panose="020B0603020202020204"/>
              </a:rPr>
              <a:t>SAIRAALAKOULUUN</a:t>
            </a:r>
            <a:r>
              <a:rPr kumimoji="0" lang="fi-FI" sz="3600" b="0" i="0" u="none" strike="noStrike" kern="1200" cap="none" spc="0" normalizeH="0" baseline="0" noProof="0" dirty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 </a:t>
            </a:r>
            <a:endParaRPr lang="fi-FI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D734C873-8FBD-09D4-51F0-211C28F5D0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7335" y="2124075"/>
            <a:ext cx="8596668" cy="3917287"/>
          </a:xfrm>
        </p:spPr>
        <p:txBody>
          <a:bodyPr>
            <a:normAutofit fontScale="92500" lnSpcReduction="10000"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i-FI" dirty="0"/>
              <a:t>Ei kiusata, saa olla rauhassa, lyhyempiä päiviä eikä niin monta ainetta kerrallaan.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i-FI" dirty="0"/>
              <a:t>Saa olla oma itsensä. Täällä saan olla ”Mikael”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i-FI" dirty="0"/>
              <a:t>Saan mennä omalla tahdilla eikä sairaalakoulussa ole niin paljon luentotyylistä opetusta.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i-FI" dirty="0"/>
              <a:t>Opin parhaiten itse tekemällä. Ei tarvitse vain istua tai kuunnella kun opettaja luennoi kuten normaalikoulussa.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i-FI" dirty="0"/>
              <a:t>Joustavat järjestelyt oppimisen kannalta. Mahdollisuus edetä omien edellytysten mukaisesti ja valmistua milloin vain !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i-FI" dirty="0"/>
              <a:t>Saa tehdä itse ja saa tarvittaessa apua.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i-FI" dirty="0"/>
              <a:t>Pieni koulu ja rauhallinen ympäristö.</a:t>
            </a:r>
          </a:p>
          <a:p>
            <a:endParaRPr lang="fi-FI" dirty="0"/>
          </a:p>
          <a:p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   ”En aio koskaan palata omaan kouluun.”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618988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A7FC3F3-D2F5-159E-F846-8AE0E2A40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466725"/>
            <a:ext cx="8596668" cy="1762125"/>
          </a:xfrm>
        </p:spPr>
        <p:txBody>
          <a:bodyPr>
            <a:normAutofit/>
          </a:bodyPr>
          <a:lstStyle/>
          <a:p>
            <a:r>
              <a:rPr lang="fi-FI" dirty="0"/>
              <a:t>OPPILAIDEN PELKOJA JA TOIVEITA TOISELLE ASTEELLE SIIRTYMISESSÄ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734194F-5974-5FAA-0037-71691296E3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7335" y="2533650"/>
            <a:ext cx="8596668" cy="3592830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fi-FI" sz="1900" dirty="0">
                <a:latin typeface="+mj-lt"/>
              </a:rPr>
              <a:t>Pelko tulla kiusatuksi on edelleen korkea ellei hyväksytä omana itsenään.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i-FI" sz="1900" dirty="0">
                <a:latin typeface="+mj-lt"/>
              </a:rPr>
              <a:t>Pelko siitä, ettei uskalla mennä ruokalaan tai oleskella tiloissa, jossa paljon muita oppilaita. Välttämiskäyttäytymistä !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i-FI" sz="1900" dirty="0">
                <a:latin typeface="+mj-lt"/>
              </a:rPr>
              <a:t>Pelko, ettei selviä opinnoista tai vaatimuksista </a:t>
            </a:r>
            <a:r>
              <a:rPr lang="fi-FI" sz="1900" b="1" dirty="0">
                <a:latin typeface="+mj-lt"/>
              </a:rPr>
              <a:t>ei ole kovin iso</a:t>
            </a:r>
            <a:r>
              <a:rPr lang="fi-FI" sz="1900" dirty="0">
                <a:latin typeface="+mj-lt"/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i-FI" sz="1900" dirty="0">
                <a:latin typeface="+mj-lt"/>
              </a:rPr>
              <a:t>Pelko, ettei jaksa normaalia koulupäivää on </a:t>
            </a:r>
            <a:r>
              <a:rPr lang="fi-FI" sz="1900" b="1" dirty="0">
                <a:latin typeface="+mj-lt"/>
              </a:rPr>
              <a:t>realistinen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fi-FI" sz="1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” Varmaan siellä on helpompaa kun on eri linjoja ja kiusaajat eivät ole niissä”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fi-FI" sz="1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Toisella asteella olisi hyvä olla ”turvahenkilö”, jonka puoleen voi kääntyä niissä tilanteissa, kun tulee ongelmia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fi-FI" sz="1900" dirty="0">
              <a:latin typeface="+mj-lt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167993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A0CB989-294A-4ED5-81B2-CB1EF2DE6D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609600"/>
            <a:ext cx="9591676" cy="876300"/>
          </a:xfrm>
        </p:spPr>
        <p:txBody>
          <a:bodyPr/>
          <a:lstStyle/>
          <a:p>
            <a:r>
              <a:rPr lang="fi-FI" dirty="0"/>
              <a:t>NIVELVAIHEEN YHTEISTYÖ JATKO-OPINTOIHIN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D55DBB7-27B1-3CF2-305D-9915684C45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485901"/>
            <a:ext cx="10057342" cy="4555462"/>
          </a:xfrm>
        </p:spPr>
        <p:txBody>
          <a:bodyPr>
            <a:normAutofit/>
          </a:bodyPr>
          <a:lstStyle/>
          <a:p>
            <a:r>
              <a:rPr lang="fi-FI" dirty="0"/>
              <a:t>Entistä useampi nuori voi huonosti / tehokas oppilashuoltotyö, </a:t>
            </a:r>
            <a:r>
              <a:rPr lang="fi-FI" dirty="0" err="1"/>
              <a:t>psyykkaripalvelut</a:t>
            </a:r>
            <a:endParaRPr lang="fi-FI" dirty="0"/>
          </a:p>
          <a:p>
            <a:r>
              <a:rPr lang="fi-FI" dirty="0"/>
              <a:t>Nuoriso-osasto pääsääntöisesti kriisiosasto ja pääpaino avohoidossa. Osastohoidossa nuoren AKUUTTI tilanne pyritään vakauttamaan ja palautetaan avohoitoon ja omaan arkeen mahdollisimman pian. Keskimääräinen hoitoaika Kokkolan nuoriso-osastolla on 19,5 vuorokautta. Muualla Suomessa hoitoajat lyhyempiä. </a:t>
            </a:r>
          </a:p>
          <a:p>
            <a:r>
              <a:rPr lang="fi-FI" dirty="0"/>
              <a:t>Riittävän vahvaa ohjausta ja tukea ammatin valintaan</a:t>
            </a:r>
          </a:p>
          <a:p>
            <a:r>
              <a:rPr lang="fi-FI" dirty="0"/>
              <a:t>Tehostettua opintotukea nivelvaiheessa / koulutuskokeiluja </a:t>
            </a:r>
          </a:p>
          <a:p>
            <a:r>
              <a:rPr lang="fi-FI" dirty="0"/>
              <a:t>Henkilökohtaista kohtaamista tarvitaan myös nivelvaiheessa.</a:t>
            </a:r>
          </a:p>
          <a:p>
            <a:r>
              <a:rPr lang="fi-FI" dirty="0"/>
              <a:t>Joustavuutta ja omaan tahtiin etenemistä myös toisen asteen opintoihin</a:t>
            </a:r>
          </a:p>
          <a:p>
            <a:r>
              <a:rPr lang="fi-FI" dirty="0"/>
              <a:t>Nuoret haluavat opiskella, mutta jos ei jaksamista pystytä ottamaan huomioon, jäävät pois koulusta.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651903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D6280969-F024-466D-A1DB-4F848C51DE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63FDD802-E6D8-4979-A1B9-BA705AE4DA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BDE509DD-4B76-45F0-8144-02F1D7E1AE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23">
              <a:extLst>
                <a:ext uri="{FF2B5EF4-FFF2-40B4-BE49-F238E27FC236}">
                  <a16:creationId xmlns:a16="http://schemas.microsoft.com/office/drawing/2014/main" id="{FEAEFD53-0220-48B1-9EA8-3EAE151E84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5">
              <a:extLst>
                <a:ext uri="{FF2B5EF4-FFF2-40B4-BE49-F238E27FC236}">
                  <a16:creationId xmlns:a16="http://schemas.microsoft.com/office/drawing/2014/main" id="{92E7FABD-916D-4FF9-B5F3-44E53AFD39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id="{826F9772-AEFE-4C6D-82B6-1207069B86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7">
              <a:extLst>
                <a:ext uri="{FF2B5EF4-FFF2-40B4-BE49-F238E27FC236}">
                  <a16:creationId xmlns:a16="http://schemas.microsoft.com/office/drawing/2014/main" id="{ACFBF3A9-B76A-4B4B-B6D7-CA4651F5C9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8">
              <a:extLst>
                <a:ext uri="{FF2B5EF4-FFF2-40B4-BE49-F238E27FC236}">
                  <a16:creationId xmlns:a16="http://schemas.microsoft.com/office/drawing/2014/main" id="{BF0FAA0A-B682-4A83-BDD8-BCE0AB41C2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9">
              <a:extLst>
                <a:ext uri="{FF2B5EF4-FFF2-40B4-BE49-F238E27FC236}">
                  <a16:creationId xmlns:a16="http://schemas.microsoft.com/office/drawing/2014/main" id="{7874A013-E5E2-4AE1-8E93-029A2B41EB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4355329E-E608-4F7A-B4EF-8FEF07D755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53D9BFDF-B250-44FF-9BD7-C204EFBFC1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111313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3290979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2568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3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534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5" name="Isosceles Triangle 34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33425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7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5592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9" name="Isosceles Triangle 38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72758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A5EC319D-0FEA-4B95-A3EA-01E35672C9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97631" y="-8467"/>
            <a:ext cx="5994369" cy="6866467"/>
          </a:xfrm>
          <a:custGeom>
            <a:avLst/>
            <a:gdLst>
              <a:gd name="connsiteX0" fmla="*/ 0 w 5994369"/>
              <a:gd name="connsiteY0" fmla="*/ 0 h 6866467"/>
              <a:gd name="connsiteX1" fmla="*/ 1249825 w 5994369"/>
              <a:gd name="connsiteY1" fmla="*/ 0 h 6866467"/>
              <a:gd name="connsiteX2" fmla="*/ 1249825 w 5994369"/>
              <a:gd name="connsiteY2" fmla="*/ 8467 h 6866467"/>
              <a:gd name="connsiteX3" fmla="*/ 5994369 w 5994369"/>
              <a:gd name="connsiteY3" fmla="*/ 8467 h 6866467"/>
              <a:gd name="connsiteX4" fmla="*/ 5994369 w 5994369"/>
              <a:gd name="connsiteY4" fmla="*/ 6866467 h 6866467"/>
              <a:gd name="connsiteX5" fmla="*/ 1249825 w 5994369"/>
              <a:gd name="connsiteY5" fmla="*/ 6866467 h 6866467"/>
              <a:gd name="connsiteX6" fmla="*/ 1109382 w 5994369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94369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5994369" y="8467"/>
                </a:lnTo>
                <a:lnTo>
                  <a:pt x="5994369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0FEDEEE7-2278-273F-9FB9-653BB094A3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7251" y="1684224"/>
            <a:ext cx="3856774" cy="3578450"/>
          </a:xfrm>
          <a:prstGeom prst="rect">
            <a:avLst/>
          </a:prstGeom>
        </p:spPr>
      </p:pic>
      <p:sp>
        <p:nvSpPr>
          <p:cNvPr id="4" name="Tekstiruutu 3">
            <a:extLst>
              <a:ext uri="{FF2B5EF4-FFF2-40B4-BE49-F238E27FC236}">
                <a16:creationId xmlns:a16="http://schemas.microsoft.com/office/drawing/2014/main" id="{47878196-357F-1A2C-A7F9-915FE13FB80C}"/>
              </a:ext>
            </a:extLst>
          </p:cNvPr>
          <p:cNvSpPr txBox="1"/>
          <p:nvPr/>
        </p:nvSpPr>
        <p:spPr>
          <a:xfrm>
            <a:off x="6639031" y="2037522"/>
            <a:ext cx="5055682" cy="411774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342900" marR="0" lvl="0" indent="-342900" defTabSz="457200" fontAlgn="auto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n-US" b="0" i="0" u="none" strike="noStrike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YHDESSÄ VOIMAA OPINTOIHIN- </a:t>
            </a:r>
            <a:r>
              <a:rPr kumimoji="0" lang="en-US" b="0" i="0" u="none" strike="noStrike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hanke</a:t>
            </a:r>
            <a:r>
              <a:rPr kumimoji="0" lang="en-US" b="0" i="0" u="none" strike="noStrike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on </a:t>
            </a:r>
            <a:r>
              <a:rPr kumimoji="0" lang="en-US" b="0" i="0" u="none" strike="noStrike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äärimmäisen</a:t>
            </a:r>
            <a:r>
              <a:rPr kumimoji="0" lang="en-US" b="0" i="0" u="none" strike="noStrike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</a:t>
            </a:r>
            <a:r>
              <a:rPr kumimoji="0" lang="en-US" b="0" i="0" u="none" strike="noStrike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tärkeää</a:t>
            </a:r>
            <a:r>
              <a:rPr kumimoji="0" lang="en-US" b="0" i="0" u="none" strike="noStrike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</a:t>
            </a:r>
            <a:r>
              <a:rPr kumimoji="0" lang="en-US" b="0" i="0" u="none" strike="noStrike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toimintaa</a:t>
            </a:r>
            <a:r>
              <a:rPr kumimoji="0" lang="en-US" b="0" i="0" u="none" strike="noStrike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</a:t>
            </a:r>
            <a:r>
              <a:rPr kumimoji="0" lang="en-US" b="0" i="0" u="none" strike="noStrike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nuorille</a:t>
            </a:r>
            <a:r>
              <a:rPr kumimoji="0" lang="en-US" b="0" i="0" u="none" strike="noStrike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, </a:t>
            </a:r>
            <a:r>
              <a:rPr kumimoji="0" lang="en-US" b="0" i="0" u="none" strike="noStrike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joilla</a:t>
            </a:r>
            <a:r>
              <a:rPr kumimoji="0" lang="en-US" b="0" i="0" u="none" strike="noStrike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</a:t>
            </a:r>
            <a:r>
              <a:rPr kumimoji="0" lang="en-US" b="0" i="0" u="none" strike="noStrike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psyykkisiä</a:t>
            </a:r>
            <a:r>
              <a:rPr kumimoji="0" lang="en-US" b="0" i="0" u="none" strike="noStrike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</a:t>
            </a:r>
            <a:r>
              <a:rPr kumimoji="0" lang="en-US" b="0" i="0" u="none" strike="noStrike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haasteita</a:t>
            </a:r>
            <a:r>
              <a:rPr kumimoji="0" lang="en-US" b="0" i="0" u="none" strike="noStrike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. </a:t>
            </a:r>
          </a:p>
          <a:p>
            <a:pPr marL="342900" marR="0" lvl="0" indent="-342900" defTabSz="457200" fontAlgn="auto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n-US" b="0" i="0" u="none" strike="noStrike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PAJASSA TOTEUTUU </a:t>
            </a:r>
            <a:r>
              <a:rPr kumimoji="0" lang="en-US" b="0" i="0" u="none" strike="noStrike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henkilökohtainen</a:t>
            </a:r>
            <a:r>
              <a:rPr kumimoji="0" lang="en-US" b="0" i="0" u="none" strike="noStrike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</a:t>
            </a:r>
            <a:r>
              <a:rPr kumimoji="0" lang="en-US" b="0" i="0" u="none" strike="noStrike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kontakti</a:t>
            </a:r>
            <a:r>
              <a:rPr kumimoji="0" lang="en-US" b="0" i="0" u="none" strike="noStrike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, </a:t>
            </a:r>
            <a:r>
              <a:rPr kumimoji="0" lang="en-US" b="0" i="0" u="none" strike="noStrike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rauhallinen</a:t>
            </a:r>
            <a:r>
              <a:rPr kumimoji="0" lang="en-US" b="0" i="0" u="none" strike="noStrike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</a:t>
            </a:r>
            <a:r>
              <a:rPr kumimoji="0" lang="en-US" b="0" i="0" u="none" strike="noStrike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ympäristö</a:t>
            </a:r>
            <a:r>
              <a:rPr kumimoji="0" lang="en-US" b="0" i="0" u="none" strike="noStrike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, </a:t>
            </a:r>
            <a:r>
              <a:rPr kumimoji="0" lang="en-US" b="0" i="0" u="none" strike="noStrike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mahdollisuus</a:t>
            </a:r>
            <a:r>
              <a:rPr kumimoji="0" lang="en-US" b="0" i="0" u="none" strike="noStrike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</a:t>
            </a:r>
            <a:r>
              <a:rPr kumimoji="0" lang="en-US" b="0" i="0" u="none" strike="noStrike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edetä</a:t>
            </a:r>
            <a:r>
              <a:rPr kumimoji="0" lang="en-US" b="0" i="0" u="none" strike="noStrike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</a:t>
            </a:r>
            <a:r>
              <a:rPr kumimoji="0" lang="en-US" b="0" i="0" u="none" strike="noStrike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omien</a:t>
            </a:r>
            <a:r>
              <a:rPr kumimoji="0" lang="en-US" b="0" i="0" u="none" strike="noStrike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</a:t>
            </a:r>
            <a:r>
              <a:rPr kumimoji="0" lang="en-US" b="0" i="0" u="none" strike="noStrike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voimien</a:t>
            </a:r>
            <a:r>
              <a:rPr kumimoji="0" lang="en-US" b="0" i="0" u="none" strike="noStrike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</a:t>
            </a:r>
            <a:r>
              <a:rPr kumimoji="0" lang="en-US" b="0" i="0" u="none" strike="noStrike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mukaan</a:t>
            </a:r>
            <a:r>
              <a:rPr kumimoji="0" lang="en-US" b="0" i="0" u="none" strike="noStrike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, </a:t>
            </a:r>
            <a:r>
              <a:rPr kumimoji="0" lang="en-US" b="0" i="0" u="none" strike="noStrike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sosiaalisten</a:t>
            </a:r>
            <a:r>
              <a:rPr kumimoji="0" lang="en-US" b="0" i="0" u="none" strike="noStrike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</a:t>
            </a:r>
            <a:r>
              <a:rPr kumimoji="0" lang="en-US" b="0" i="0" u="none" strike="noStrike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tilanteiden</a:t>
            </a:r>
            <a:r>
              <a:rPr kumimoji="0" lang="en-US" b="0" i="0" u="none" strike="noStrike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</a:t>
            </a:r>
            <a:r>
              <a:rPr kumimoji="0" lang="en-US" b="0" i="0" u="none" strike="noStrike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harjoittelu</a:t>
            </a:r>
            <a:r>
              <a:rPr kumimoji="0" lang="en-US" b="0" i="0" u="none" strike="noStrike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ja </a:t>
            </a:r>
            <a:r>
              <a:rPr kumimoji="0" lang="en-US" b="0" i="0" u="none" strike="noStrike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hallitut</a:t>
            </a:r>
            <a:r>
              <a:rPr kumimoji="0" lang="en-US" b="0" i="0" u="none" strike="noStrike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</a:t>
            </a:r>
            <a:r>
              <a:rPr kumimoji="0" lang="en-US" b="0" i="0" u="none" strike="noStrike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kokeilut</a:t>
            </a:r>
            <a:r>
              <a:rPr kumimoji="0" lang="en-US" b="0" i="0" u="none" strike="noStrike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</a:t>
            </a:r>
            <a:r>
              <a:rPr kumimoji="0" lang="en-US" b="0" i="0" u="none" strike="noStrike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linjoille</a:t>
            </a:r>
            <a:r>
              <a:rPr kumimoji="0" lang="en-US" b="0" i="0" u="none" strike="noStrike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/ </a:t>
            </a:r>
            <a:r>
              <a:rPr kumimoji="0" lang="en-US" b="0" i="0" u="none" strike="noStrike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henkilökohtainen</a:t>
            </a:r>
            <a:r>
              <a:rPr kumimoji="0" lang="en-US" b="0" i="0" u="none" strike="noStrike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</a:t>
            </a:r>
            <a:r>
              <a:rPr kumimoji="0" lang="en-US" b="0" i="0" u="none" strike="noStrike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ohjaus</a:t>
            </a:r>
            <a:r>
              <a:rPr kumimoji="0" lang="en-US" b="0" i="0" u="none" strike="noStrike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.</a:t>
            </a:r>
          </a:p>
          <a:p>
            <a:pPr marL="342900" marR="0" lvl="0" indent="-342900" defTabSz="457200" fontAlgn="auto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  <a:tabLst/>
              <a:defRPr/>
            </a:pPr>
            <a:r>
              <a:rPr lang="en-US" dirty="0">
                <a:solidFill>
                  <a:srgbClr val="FFFFFF"/>
                </a:solidFill>
              </a:rPr>
              <a:t>KIITOS HANKKEEN TYÖNTEKIJÖILLE </a:t>
            </a:r>
            <a:endParaRPr kumimoji="0" lang="en-US" b="0" i="0" u="none" strike="noStrike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812FB775-2F0D-C61A-CF25-612B94FA08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1723" y="609600"/>
            <a:ext cx="4512989" cy="222773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100">
                <a:solidFill>
                  <a:srgbClr val="FFFFFF"/>
                </a:solidFill>
              </a:rPr>
              <a:t>YHDESSÄ VOIMAA OPINTOIHIN- hanke</a:t>
            </a:r>
            <a:br>
              <a:rPr lang="en-US" sz="3100">
                <a:solidFill>
                  <a:srgbClr val="FFFFFF"/>
                </a:solidFill>
              </a:rPr>
            </a:br>
            <a:br>
              <a:rPr lang="en-US" sz="3100">
                <a:solidFill>
                  <a:srgbClr val="FFFFFF"/>
                </a:solidFill>
              </a:rPr>
            </a:br>
            <a:br>
              <a:rPr lang="en-US" sz="3100">
                <a:solidFill>
                  <a:srgbClr val="FFFFFF"/>
                </a:solidFill>
              </a:rPr>
            </a:br>
            <a:endParaRPr lang="en-US" sz="31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8308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5A082CE-E22F-4635-86AD-B5CE1FAAE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076719"/>
          </a:xfrm>
        </p:spPr>
        <p:txBody>
          <a:bodyPr>
            <a:normAutofit/>
          </a:bodyPr>
          <a:lstStyle/>
          <a:p>
            <a:r>
              <a:rPr lang="fi-FI" sz="4400" b="1" dirty="0">
                <a:latin typeface="Calibri" panose="020F0502020204030204" pitchFamily="34" charset="0"/>
                <a:cs typeface="Calibri" panose="020F0502020204030204" pitchFamily="34" charset="0"/>
              </a:rPr>
              <a:t>OIKEUS SAIRAALAOPETUKSEEN</a:t>
            </a:r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96EE8B83-6B24-41DB-A625-8D5502696B4E}"/>
              </a:ext>
            </a:extLst>
          </p:cNvPr>
          <p:cNvSpPr txBox="1"/>
          <p:nvPr/>
        </p:nvSpPr>
        <p:spPr>
          <a:xfrm>
            <a:off x="466725" y="1561992"/>
            <a:ext cx="11258550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fi-FI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Sairaalaopetus on tarkoitettu </a:t>
            </a:r>
            <a:r>
              <a:rPr kumimoji="0" lang="fi-FI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erikoissairaanhoidossa</a:t>
            </a:r>
            <a:r>
              <a:rPr kumimoji="0" lang="fi-FI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oleville  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    peruskouluikäisille suomen- ja ruotsinkielisille lapsille ja nuorille.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    </a:t>
            </a:r>
            <a:r>
              <a:rPr kumimoji="0" lang="fi-FI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(psykiatrinen</a:t>
            </a:r>
            <a:r>
              <a:rPr kumimoji="0" lang="fi-FI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, neurologinen, somaattinen, syöpä)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fi-FI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Mariankadun koulua voivat käydä kaikki sairaalahoidossa olevat </a:t>
            </a:r>
            <a:r>
              <a:rPr kumimoji="0" lang="fi-FI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osasto-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    oppilaat</a:t>
            </a:r>
            <a:r>
              <a:rPr kumimoji="0" lang="fi-FI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sekä erikoissairaanhoidossa olevat </a:t>
            </a:r>
            <a:r>
              <a:rPr kumimoji="0" lang="fi-FI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avo-oppilaat</a:t>
            </a:r>
            <a:r>
              <a:rPr kumimoji="0" lang="fi-FI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koko Keski-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    Pohjanmaan </a:t>
            </a:r>
            <a:r>
              <a:rPr lang="fi-FI" sz="28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hyvinvointialueelta</a:t>
            </a:r>
            <a:r>
              <a:rPr kumimoji="0" lang="fi-FI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.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fi-FI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fi-FI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 Opetusta säätelee sairaalaopetuslaki § 4a. Sairaalan sijaintikunta on  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     velvollinen järjestämään opetuksen</a:t>
            </a:r>
            <a:r>
              <a:rPr kumimoji="0" lang="fi-FI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bjektiv-mk1"/>
                <a:ea typeface="+mn-ea"/>
                <a:cs typeface="+mn-cs"/>
              </a:rPr>
              <a:t>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objektiv-mk1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53148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49993D2-E9EB-D651-18C8-DC33B3478D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209675"/>
          </a:xfrm>
        </p:spPr>
        <p:txBody>
          <a:bodyPr>
            <a:normAutofit/>
          </a:bodyPr>
          <a:lstStyle/>
          <a:p>
            <a:r>
              <a:rPr lang="fi-FI" b="1" dirty="0"/>
              <a:t>TIETOA SAIRAALAOPETUKSESTA</a:t>
            </a:r>
            <a:br>
              <a:rPr lang="fi-FI" b="1" dirty="0"/>
            </a:br>
            <a:endParaRPr lang="fi-FI" b="1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D603BC1-1655-2556-5A5E-9CCDAF9FFD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1940"/>
            <a:ext cx="10515600" cy="4663123"/>
          </a:xfrm>
        </p:spPr>
        <p:txBody>
          <a:bodyPr>
            <a:normAutofit/>
          </a:bodyPr>
          <a:lstStyle/>
          <a:p>
            <a:r>
              <a:rPr lang="fi-FI" dirty="0"/>
              <a:t>Suomessa sairaalakouluja on yhteensä 25 kappaletta.</a:t>
            </a:r>
          </a:p>
          <a:p>
            <a:r>
              <a:rPr lang="fi-FI" dirty="0"/>
              <a:t>Vuositasolla koulussamme käy noin 70-100 oppilasta riippuen osastojaksojen pituudesta.</a:t>
            </a:r>
          </a:p>
          <a:p>
            <a:r>
              <a:rPr lang="fi-FI" dirty="0"/>
              <a:t>Koulumme pienimmät oppilaat voivat olla osastolaisia eskari-ikäisiä ja vanhimmat kotoa käyviä 18- vuotiaita. </a:t>
            </a:r>
          </a:p>
          <a:p>
            <a:r>
              <a:rPr lang="fi-FI" dirty="0"/>
              <a:t>Sairaalaopetus on perusopetusta ja koskee vuosiluokkia 1-9.</a:t>
            </a:r>
          </a:p>
          <a:p>
            <a:r>
              <a:rPr lang="fi-FI" dirty="0"/>
              <a:t>Pyykkisistä syistä </a:t>
            </a:r>
            <a:r>
              <a:rPr lang="fi-FI" b="1" dirty="0"/>
              <a:t>kouluakäymättömiä</a:t>
            </a:r>
            <a:r>
              <a:rPr lang="fi-FI" dirty="0"/>
              <a:t> on ollut koulussamme jo yli 10 vuotta.</a:t>
            </a:r>
          </a:p>
          <a:p>
            <a:r>
              <a:rPr lang="fi-FI" dirty="0"/>
              <a:t>Syksyllä aloitti 16  kotoa käyvää nuorta, jotka olivat keskeyttäneet oman koulunsa </a:t>
            </a:r>
          </a:p>
          <a:p>
            <a:r>
              <a:rPr lang="fi-FI" dirty="0"/>
              <a:t>Sairaalakoulu on KOKO ALUEEN KAKSIKIELINEN KOULU !</a:t>
            </a:r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69524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F17E87E-1815-4EB4-FFD6-95B98D454D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47750"/>
          </a:xfrm>
        </p:spPr>
        <p:txBody>
          <a:bodyPr/>
          <a:lstStyle/>
          <a:p>
            <a:r>
              <a:rPr lang="fi-FI" dirty="0"/>
              <a:t>NUORTEN ONGELMAT JA SAIRAALAKOULU</a:t>
            </a:r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7066BB70-F77F-1F63-8E75-17DFA01EA481}"/>
              </a:ext>
            </a:extLst>
          </p:cNvPr>
          <p:cNvSpPr txBox="1"/>
          <p:nvPr/>
        </p:nvSpPr>
        <p:spPr>
          <a:xfrm>
            <a:off x="1009649" y="2418100"/>
            <a:ext cx="8596668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buFont typeface="Wingdings" panose="05000000000000000000" pitchFamily="2" charset="2"/>
              <a:buChar char="Ø"/>
            </a:pPr>
            <a:r>
              <a:rPr lang="fi-FI" sz="2800" dirty="0"/>
              <a:t>Seksuaalinen </a:t>
            </a:r>
            <a:r>
              <a:rPr lang="fi-FI" sz="2800" dirty="0" err="1"/>
              <a:t>identtiteetti</a:t>
            </a:r>
            <a:endParaRPr lang="fi-FI" sz="2800" dirty="0"/>
          </a:p>
          <a:p>
            <a:pPr algn="ctr">
              <a:buFont typeface="Wingdings" panose="05000000000000000000" pitchFamily="2" charset="2"/>
              <a:buChar char="Ø"/>
            </a:pPr>
            <a:r>
              <a:rPr lang="fi-FI" sz="2800" dirty="0"/>
              <a:t>Trans-nuoret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fi-FI" sz="2800" dirty="0"/>
              <a:t> Kiusaaminen ja kaverisuhteet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fi-FI" sz="2800" dirty="0"/>
              <a:t> Ahdistus, masennus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fi-FI" sz="2800" dirty="0"/>
              <a:t>Traumatausta tai kriisit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fi-FI" sz="2800" dirty="0"/>
              <a:t>Autismin kirjo, </a:t>
            </a:r>
            <a:r>
              <a:rPr lang="fi-FI" sz="2800" dirty="0" err="1"/>
              <a:t>Nepsyt</a:t>
            </a:r>
            <a:endParaRPr lang="fi-FI" sz="2800" dirty="0"/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fi-FI" sz="2800" dirty="0"/>
              <a:t>Herkät, älykkäät ja persoonalliset nuoret</a:t>
            </a: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fi-FI" sz="2800" dirty="0"/>
              <a:t>Käytöksellään reagoivat nuoret</a:t>
            </a: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fi-FI" sz="2800" dirty="0"/>
              <a:t>Vakava mielenterveyden häiriö</a:t>
            </a:r>
          </a:p>
        </p:txBody>
      </p:sp>
    </p:spTree>
    <p:extLst>
      <p:ext uri="{BB962C8B-B14F-4D97-AF65-F5344CB8AC3E}">
        <p14:creationId xmlns:p14="http://schemas.microsoft.com/office/powerpoint/2010/main" val="3317094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79F7847-D0E4-4608-A5BA-FC989ADBE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247651"/>
            <a:ext cx="10364451" cy="892780"/>
          </a:xfrm>
        </p:spPr>
        <p:txBody>
          <a:bodyPr>
            <a:normAutofit fontScale="90000"/>
          </a:bodyPr>
          <a:lstStyle/>
          <a:p>
            <a:r>
              <a:rPr lang="fi-FI" sz="4400" b="1" dirty="0">
                <a:latin typeface="Calibri" panose="020F0502020204030204" pitchFamily="34" charset="0"/>
                <a:cs typeface="Calibri" panose="020F0502020204030204" pitchFamily="34" charset="0"/>
              </a:rPr>
              <a:t>SAIRAALAOPETUKSEN TAVOITTEITA</a:t>
            </a:r>
            <a:br>
              <a:rPr lang="fi-FI" b="1" dirty="0"/>
            </a:br>
            <a:endParaRPr lang="fi-FI" b="1" dirty="0"/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EEFC2D6E-E91A-4A24-9277-8C42CEA94B98}"/>
              </a:ext>
            </a:extLst>
          </p:cNvPr>
          <p:cNvSpPr txBox="1"/>
          <p:nvPr/>
        </p:nvSpPr>
        <p:spPr>
          <a:xfrm>
            <a:off x="1142375" y="2000576"/>
            <a:ext cx="1036445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6E61CEA6-3847-43E9-A155-7BCAC503F5DF}"/>
              </a:ext>
            </a:extLst>
          </p:cNvPr>
          <p:cNvSpPr txBox="1"/>
          <p:nvPr/>
        </p:nvSpPr>
        <p:spPr>
          <a:xfrm>
            <a:off x="295275" y="1720840"/>
            <a:ext cx="10982951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fi-FI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Koulunkäynnin turvaaminen osastojakson aikana 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fi-FI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Oppilaan terveen kasvun ja kehityksen tukeminen. 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fi-FI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Oppilaan oppimisen ja koulunkäynnin esteiden kartoittaminen. 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lang="fi-FI" sz="24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Vahvuuksien kartoittaminen </a:t>
            </a:r>
            <a:endParaRPr kumimoji="0" lang="fi-FI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fi-FI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Oppilaan koulunkäynnin rauhoittaminen tai sen käynnistäminen. 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fi-FI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Käyttäytymisen ja toiminnan ohjauksen muutos palautteen avulla. 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fi-FI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Itsetunnon vahvistuminen. 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fi-FI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Yksilöllinen eteneminen, joustavat opetusjärjestelyt ( </a:t>
            </a:r>
            <a:r>
              <a:rPr kumimoji="0" lang="fi-FI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Vsop</a:t>
            </a:r>
            <a:r>
              <a:rPr kumimoji="0" lang="fi-FI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)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fi-FI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Peruskoulun loppuun käyminen, syrjäytymisen ehkäisy.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fi-FI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Ohjauspalvelut kouluille ja huoltajille / tukimuodot ja suositukset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fi-FI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Moniammatillinen yhteistyö, verkostot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endParaRPr kumimoji="0" lang="fi-FI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28974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D64DB43-7DD5-D35F-FCED-77F762829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92150"/>
          </a:xfrm>
        </p:spPr>
        <p:txBody>
          <a:bodyPr>
            <a:normAutofit/>
          </a:bodyPr>
          <a:lstStyle/>
          <a:p>
            <a:r>
              <a:rPr lang="fi-FI" b="1" dirty="0"/>
              <a:t>SAIRAALAKOULUN POLKU- opetus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EDEFFAA-15C6-E4B8-A2B5-42A6999108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1100"/>
            <a:ext cx="10515600" cy="4995863"/>
          </a:xfrm>
        </p:spPr>
        <p:txBody>
          <a:bodyPr>
            <a:normAutofit/>
          </a:bodyPr>
          <a:lstStyle/>
          <a:p>
            <a:r>
              <a:rPr lang="fi-FI" dirty="0"/>
              <a:t>Tullaan sairaalakoulun </a:t>
            </a:r>
            <a:r>
              <a:rPr lang="fi-FI" b="1" dirty="0"/>
              <a:t>KONSULTAATION</a:t>
            </a:r>
            <a:r>
              <a:rPr lang="fi-FI" dirty="0"/>
              <a:t> kautta pääsääntöisesti.</a:t>
            </a:r>
          </a:p>
          <a:p>
            <a:r>
              <a:rPr lang="fi-FI" dirty="0"/>
              <a:t>KONSULTOIVA opettaja tekee haastattelut nuorelle ja perheelle, kun kaikki oman koulun keinot on jo käytetty.</a:t>
            </a:r>
          </a:p>
          <a:p>
            <a:r>
              <a:rPr lang="fi-FI" dirty="0"/>
              <a:t>Polku- opetuksessa keskitytään pääosin yläkouluikäisiin </a:t>
            </a:r>
          </a:p>
          <a:p>
            <a:r>
              <a:rPr lang="fi-FI" dirty="0"/>
              <a:t>Aloitellaan koulunkäyntiä hyvin yksilöllisesti ja joustavasti.</a:t>
            </a:r>
          </a:p>
          <a:p>
            <a:r>
              <a:rPr lang="fi-FI" dirty="0"/>
              <a:t>Haasteelliset oppilaat aloittavat koulunkäynnin vaikka yhdellä tunnilla päivässä.</a:t>
            </a:r>
          </a:p>
          <a:p>
            <a:r>
              <a:rPr lang="fi-FI" dirty="0"/>
              <a:t>Koulupäivän pituutta pidennetään vähitellen ja JOIDENKIN KOHDALLA tavoitellaan normaalia koulupäivää. </a:t>
            </a:r>
          </a:p>
          <a:p>
            <a:r>
              <a:rPr lang="fi-FI" dirty="0"/>
              <a:t>Nuori suorittaa perusopetuksen loppuun koulussamme ellei kykene palaamaan omaan kouluunsa.</a:t>
            </a:r>
          </a:p>
          <a:p>
            <a:r>
              <a:rPr lang="fi-FI" dirty="0"/>
              <a:t>TEHDÄÄN vuosiluokkiin sitomaton opinto-ohjelma ja tarkistetaan tuen taso. </a:t>
            </a:r>
          </a:p>
          <a:p>
            <a:r>
              <a:rPr lang="fi-FI" dirty="0"/>
              <a:t>Opiskelussa auttavat : Joustava lukujärjestys, aineiden suorittamisjärjestys, hyvä tuki koulussa, pieni yhteistöllinen koulu ja yksilöllinen koulupäivä. </a:t>
            </a:r>
          </a:p>
          <a:p>
            <a:r>
              <a:rPr lang="fi-FI" dirty="0"/>
              <a:t>TAVOITTEENA SYRJÄYTYMISEN EHKÄISEMINEN !</a:t>
            </a:r>
          </a:p>
        </p:txBody>
      </p:sp>
    </p:spTree>
    <p:extLst>
      <p:ext uri="{BB962C8B-B14F-4D97-AF65-F5344CB8AC3E}">
        <p14:creationId xmlns:p14="http://schemas.microsoft.com/office/powerpoint/2010/main" val="4202427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817BE68-5144-4854-A2C8-F53E84F18D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80552"/>
          </a:xfrm>
        </p:spPr>
        <p:txBody>
          <a:bodyPr>
            <a:normAutofit fontScale="90000"/>
          </a:bodyPr>
          <a:lstStyle/>
          <a:p>
            <a:r>
              <a:rPr lang="fi-FI" sz="4400" b="1" dirty="0">
                <a:latin typeface="Calibri" panose="020F0502020204030204" pitchFamily="34" charset="0"/>
                <a:cs typeface="Calibri" panose="020F0502020204030204" pitchFamily="34" charset="0"/>
              </a:rPr>
              <a:t>SAIRAALAKOULUN KONSULTAATIO</a:t>
            </a:r>
            <a:br>
              <a:rPr lang="fi-FI" sz="44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i-FI" sz="27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Opetusministeriön</a:t>
            </a:r>
            <a:r>
              <a:rPr lang="fi-FI" sz="4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31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hankeraha  ajalle 1.8.2020  -  31.12. 2023</a:t>
            </a:r>
            <a:br>
              <a:rPr lang="fi-FI" sz="31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fi-FI" sz="31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fi-FI" sz="44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fi-FI" sz="4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6BD72891-ADF7-4351-9C84-A4B6693BE523}"/>
              </a:ext>
            </a:extLst>
          </p:cNvPr>
          <p:cNvSpPr txBox="1"/>
          <p:nvPr/>
        </p:nvSpPr>
        <p:spPr>
          <a:xfrm>
            <a:off x="590550" y="2098239"/>
            <a:ext cx="11229975" cy="63709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Sairaalaopettajien antama ohjaus liittyy psyykkisistä ongelmista kärsivien oppilaiden tukemiseen ja koulunkäynnin erityisiin järjestelyihin oppilaan </a:t>
            </a:r>
            <a:r>
              <a:rPr kumimoji="0" lang="fi-FI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omassa kouluympäristössä</a:t>
            </a:r>
            <a:r>
              <a:rPr kumimoji="0" lang="fi-FI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. Varhaisessa vaiheessa tehdyt toimenpiteet voivat ennaltaehkäistä ongelmien kasaantumista ja oppilaan syrjäytymistä.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Konsultaatio on jalkautuvaa työtä, puhelinkonsultaatiota,  etäpalaveri </a:t>
            </a:r>
            <a:r>
              <a:rPr kumimoji="0" lang="fi-FI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Teamsin</a:t>
            </a:r>
            <a:r>
              <a:rPr kumimoji="0" lang="fi-FI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kautta sekä kohdennettua koulutusta.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Erityinen painopiste yläkoulun kouluakäymättömillä oppilailla ja alakoulun haastavasti käyttäytyvillä oppilailla ( Turvasuunnitelma ! 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KONSULTAATIO KOKO MAAKUNTAAN  JATKUU SEURAAVAN KOLMEN VUODEN AJAN KUNTIEN SOPIMALLA YHTEISELLÄ RAHOITUKSELLA.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7213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004C397-1AA3-410B-8C0E-6BD17E0CB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KONSULTAATIORYHMÄT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E9538D0-D7F0-4FFF-BFF1-7CD32D63BE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94678" y="1546260"/>
            <a:ext cx="4695290" cy="4880224"/>
          </a:xfrm>
        </p:spPr>
        <p:txBody>
          <a:bodyPr>
            <a:noAutofit/>
          </a:bodyPr>
          <a:lstStyle/>
          <a:p>
            <a:r>
              <a:rPr lang="fi-FI" sz="2000" b="1" dirty="0">
                <a:latin typeface="Calibri" panose="020F0502020204030204" pitchFamily="34" charset="0"/>
                <a:cs typeface="Calibri" panose="020F0502020204030204" pitchFamily="34" charset="0"/>
              </a:rPr>
              <a:t>SAKO-TIIMI</a:t>
            </a:r>
          </a:p>
          <a:p>
            <a:r>
              <a:rPr lang="fi-FI" sz="2000" dirty="0">
                <a:latin typeface="Calibri" panose="020F0502020204030204" pitchFamily="34" charset="0"/>
                <a:cs typeface="Calibri" panose="020F0502020204030204" pitchFamily="34" charset="0"/>
              </a:rPr>
              <a:t>Tiina </a:t>
            </a:r>
            <a:r>
              <a:rPr lang="fi-FI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Lerbacka</a:t>
            </a:r>
            <a:r>
              <a:rPr lang="fi-FI" sz="2000" dirty="0">
                <a:latin typeface="Calibri" panose="020F0502020204030204" pitchFamily="34" charset="0"/>
                <a:cs typeface="Calibri" panose="020F0502020204030204" pitchFamily="34" charset="0"/>
              </a:rPr>
              <a:t>, nuorisopsykiatrian edustaja</a:t>
            </a:r>
          </a:p>
          <a:p>
            <a:r>
              <a:rPr lang="fi-FI" sz="2000" dirty="0">
                <a:latin typeface="Calibri" panose="020F0502020204030204" pitchFamily="34" charset="0"/>
                <a:cs typeface="Calibri" panose="020F0502020204030204" pitchFamily="34" charset="0"/>
              </a:rPr>
              <a:t>Kari Köyhäjoki, lastenpsykiatrian edustaja</a:t>
            </a:r>
          </a:p>
          <a:p>
            <a:r>
              <a:rPr lang="fi-FI" sz="2000" dirty="0">
                <a:latin typeface="Calibri" panose="020F0502020204030204" pitchFamily="34" charset="0"/>
                <a:cs typeface="Calibri" panose="020F0502020204030204" pitchFamily="34" charset="0"/>
              </a:rPr>
              <a:t>Niina Heinonen, kouluterveydenhoitaja</a:t>
            </a:r>
          </a:p>
          <a:p>
            <a:r>
              <a:rPr lang="fi-FI" sz="2000" dirty="0">
                <a:latin typeface="Calibri" panose="020F0502020204030204" pitchFamily="34" charset="0"/>
                <a:cs typeface="Calibri" panose="020F0502020204030204" pitchFamily="34" charset="0"/>
              </a:rPr>
              <a:t>Maarit </a:t>
            </a:r>
            <a:r>
              <a:rPr lang="fi-FI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Biskop</a:t>
            </a:r>
            <a:r>
              <a:rPr lang="fi-FI" sz="2000" dirty="0">
                <a:latin typeface="Calibri" panose="020F0502020204030204" pitchFamily="34" charset="0"/>
                <a:cs typeface="Calibri" panose="020F0502020204030204" pitchFamily="34" charset="0"/>
              </a:rPr>
              <a:t>, lastensuojelun asiantuntija</a:t>
            </a:r>
          </a:p>
          <a:p>
            <a:r>
              <a:rPr lang="fi-FI" sz="2000" dirty="0">
                <a:latin typeface="Calibri" panose="020F0502020204030204" pitchFamily="34" charset="0"/>
                <a:cs typeface="Calibri" panose="020F0502020204030204" pitchFamily="34" charset="0"/>
              </a:rPr>
              <a:t>Carola Holmbäck-Puskala, koulukuraattori</a:t>
            </a:r>
          </a:p>
          <a:p>
            <a:r>
              <a:rPr lang="fi-FI" sz="2000" dirty="0">
                <a:latin typeface="Calibri" panose="020F0502020204030204" pitchFamily="34" charset="0"/>
                <a:cs typeface="Calibri" panose="020F0502020204030204" pitchFamily="34" charset="0"/>
              </a:rPr>
              <a:t>Sairaalakoulun edustajat</a:t>
            </a:r>
          </a:p>
          <a:p>
            <a:pPr marL="0" indent="0">
              <a:buNone/>
            </a:pPr>
            <a:r>
              <a:rPr lang="fi-FI" sz="2000" dirty="0">
                <a:latin typeface="Calibri" panose="020F0502020204030204" pitchFamily="34" charset="0"/>
                <a:cs typeface="Calibri" panose="020F0502020204030204" pitchFamily="34" charset="0"/>
              </a:rPr>
              <a:t>     Thomas Mäkinen, Karita Mäkelä, Hanna    </a:t>
            </a:r>
          </a:p>
          <a:p>
            <a:pPr marL="0" indent="0">
              <a:buNone/>
            </a:pPr>
            <a:r>
              <a:rPr lang="fi-FI" sz="2000" dirty="0">
                <a:latin typeface="Calibri" panose="020F0502020204030204" pitchFamily="34" charset="0"/>
                <a:cs typeface="Calibri" panose="020F0502020204030204" pitchFamily="34" charset="0"/>
              </a:rPr>
              <a:t>      Nygård</a:t>
            </a:r>
          </a:p>
          <a:p>
            <a:pPr marL="0" indent="0">
              <a:buNone/>
            </a:pPr>
            <a:r>
              <a:rPr lang="fi-FI" sz="20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0358FE46-8200-4CEC-A5F1-BB11EFA350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89970" y="1448656"/>
            <a:ext cx="4184034" cy="5075433"/>
          </a:xfrm>
        </p:spPr>
        <p:txBody>
          <a:bodyPr>
            <a:normAutofit/>
          </a:bodyPr>
          <a:lstStyle/>
          <a:p>
            <a:r>
              <a:rPr lang="fi-FI" sz="2000" b="1" dirty="0">
                <a:latin typeface="Calibri" panose="020F0502020204030204" pitchFamily="34" charset="0"/>
                <a:cs typeface="Calibri" panose="020F0502020204030204" pitchFamily="34" charset="0"/>
              </a:rPr>
              <a:t>VIP- verkosto = vaativa erityisen tuen konsultaatio / OYS- alue</a:t>
            </a:r>
          </a:p>
          <a:p>
            <a:r>
              <a:rPr lang="fi-FI" sz="2000" b="1" dirty="0">
                <a:latin typeface="Calibri" panose="020F0502020204030204" pitchFamily="34" charset="0"/>
                <a:cs typeface="Calibri" panose="020F0502020204030204" pitchFamily="34" charset="0"/>
              </a:rPr>
              <a:t> Sairaalakoulut,</a:t>
            </a:r>
          </a:p>
          <a:p>
            <a:r>
              <a:rPr lang="fi-FI" sz="2000" b="1" dirty="0">
                <a:latin typeface="Calibri" panose="020F0502020204030204" pitchFamily="34" charset="0"/>
                <a:cs typeface="Calibri" panose="020F0502020204030204" pitchFamily="34" charset="0"/>
              </a:rPr>
              <a:t>Valtion koulukodit,</a:t>
            </a:r>
          </a:p>
          <a:p>
            <a:r>
              <a:rPr lang="fi-FI" sz="2000" b="1" dirty="0">
                <a:latin typeface="Calibri" panose="020F0502020204030204" pitchFamily="34" charset="0"/>
                <a:cs typeface="Calibri" panose="020F0502020204030204" pitchFamily="34" charset="0"/>
              </a:rPr>
              <a:t>Elmeri-koulut (kehitysvamma)</a:t>
            </a:r>
          </a:p>
          <a:p>
            <a:r>
              <a:rPr lang="fi-FI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Valteri</a:t>
            </a:r>
            <a:r>
              <a:rPr lang="fi-FI" sz="2000" b="1" dirty="0">
                <a:latin typeface="Calibri" panose="020F0502020204030204" pitchFamily="34" charset="0"/>
                <a:cs typeface="Calibri" panose="020F0502020204030204" pitchFamily="34" charset="0"/>
              </a:rPr>
              <a:t> (valtion ohjauspalvelut)</a:t>
            </a:r>
          </a:p>
          <a:p>
            <a:pPr marL="0" indent="0">
              <a:buNone/>
            </a:pPr>
            <a:endParaRPr lang="fi-FI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i-FI" sz="2000" b="1" dirty="0">
                <a:latin typeface="Calibri" panose="020F0502020204030204" pitchFamily="34" charset="0"/>
                <a:cs typeface="Calibri" panose="020F0502020204030204" pitchFamily="34" charset="0"/>
              </a:rPr>
              <a:t>VAATU- konsultaatioryhmä</a:t>
            </a:r>
          </a:p>
          <a:p>
            <a:r>
              <a:rPr lang="fi-FI" sz="2000" b="1" dirty="0">
                <a:latin typeface="Calibri" panose="020F0502020204030204" pitchFamily="34" charset="0"/>
                <a:cs typeface="Calibri" panose="020F0502020204030204" pitchFamily="34" charset="0"/>
              </a:rPr>
              <a:t>Yhteiskonsultaatiota tehdään kansallisella tasolla</a:t>
            </a:r>
          </a:p>
          <a:p>
            <a:endParaRPr lang="fi-FI"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i-FI" dirty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727025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820969D-2688-FDD8-F4CF-BC423D4A2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SAIRAALAOPETUKSEN KONSULTAATION ANTAMIA KOKEMUKSIA KENTTÄTYÖSTÄ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5CDE45D-C9D1-256E-E72E-B2CFF0BA2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790701"/>
            <a:ext cx="10666941" cy="4457700"/>
          </a:xfrm>
        </p:spPr>
        <p:txBody>
          <a:bodyPr>
            <a:normAutofit fontScale="92500" lnSpcReduction="20000"/>
          </a:bodyPr>
          <a:lstStyle/>
          <a:p>
            <a:r>
              <a:rPr lang="fi-FI" dirty="0"/>
              <a:t>Yleisopetuksen luokissa on entistä huonokuntoisempia nuoria, joiden on vaikea tulla kouluun</a:t>
            </a:r>
          </a:p>
          <a:p>
            <a:r>
              <a:rPr lang="fi-FI" dirty="0"/>
              <a:t>Koulujen oppilashuoltotyö ei tavoita näitä oppilaita eivätkä he kykene menemään välttämättä nuorisopsykiatrian tarjoamille ajoille</a:t>
            </a:r>
          </a:p>
          <a:p>
            <a:r>
              <a:rPr lang="fi-FI" dirty="0"/>
              <a:t>Perheet ovat kuormittuneita ja perheessä saattaa olla mielenterveysongelmia tai heikot vanhemmuuden taidot</a:t>
            </a:r>
          </a:p>
          <a:p>
            <a:r>
              <a:rPr lang="fi-FI" dirty="0"/>
              <a:t>Koulun tuki ei yksinomaan riitä, vaan tarvitaan tiivistä moniammatillista työtä, jossa on selkeät tavoitteet ja toimiva työnjako</a:t>
            </a:r>
          </a:p>
          <a:p>
            <a:r>
              <a:rPr lang="fi-FI" dirty="0"/>
              <a:t>Nuori tarvitsee yhden turvallisen aikuisen, joka kuuntelee</a:t>
            </a:r>
          </a:p>
          <a:p>
            <a:r>
              <a:rPr lang="fi-FI" dirty="0"/>
              <a:t>Lähdetään liikkeelle pienistä tavoitteista ja lyhyestä koulupäivästä, tarkoitus on kiinnittää nuori kouluun</a:t>
            </a:r>
          </a:p>
          <a:p>
            <a:r>
              <a:rPr lang="fi-FI" dirty="0"/>
              <a:t>Pienillä tavoitteella käynnistyvä koulu toimii syrjäytymisen ehkäisijänä</a:t>
            </a:r>
          </a:p>
          <a:p>
            <a:r>
              <a:rPr lang="fi-FI" dirty="0"/>
              <a:t>Nivelvaiheet ovat aina riskejä!</a:t>
            </a:r>
          </a:p>
          <a:p>
            <a:r>
              <a:rPr lang="fi-FI" dirty="0"/>
              <a:t>23-vuotias nuori, joka on syrjäytynyt yhteiskunnasta eikä pysty osallistumaan työelämään, maksaa yhteiskunnalle n. 1,3 miljoonaa euroa (Neuropsykiatrisesti oireilevan lapsen ja nuoren palvelupolkuskenaariot ja niiden kustannukset, Mia Tikkakoski 2023)</a:t>
            </a:r>
          </a:p>
        </p:txBody>
      </p:sp>
    </p:spTree>
    <p:extLst>
      <p:ext uri="{BB962C8B-B14F-4D97-AF65-F5344CB8AC3E}">
        <p14:creationId xmlns:p14="http://schemas.microsoft.com/office/powerpoint/2010/main" val="1132232688"/>
      </p:ext>
    </p:extLst>
  </p:cSld>
  <p:clrMapOvr>
    <a:masterClrMapping/>
  </p:clrMapOvr>
</p:sld>
</file>

<file path=ppt/theme/theme1.xml><?xml version="1.0" encoding="utf-8"?>
<a:theme xmlns:a="http://schemas.openxmlformats.org/drawingml/2006/main" name="Pinta">
  <a:themeElements>
    <a:clrScheme name="Pin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Pin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n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2027</TotalTime>
  <Words>1138</Words>
  <Application>Microsoft Office PowerPoint</Application>
  <PresentationFormat>Laajakuva</PresentationFormat>
  <Paragraphs>140</Paragraphs>
  <Slides>14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6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14</vt:i4>
      </vt:variant>
    </vt:vector>
  </HeadingPairs>
  <TitlesOfParts>
    <vt:vector size="21" baseType="lpstr">
      <vt:lpstr>Arial</vt:lpstr>
      <vt:lpstr>Calibri</vt:lpstr>
      <vt:lpstr>objektiv-mk1</vt:lpstr>
      <vt:lpstr>Trebuchet MS</vt:lpstr>
      <vt:lpstr>Wingdings</vt:lpstr>
      <vt:lpstr>Wingdings 3</vt:lpstr>
      <vt:lpstr>Pinta</vt:lpstr>
      <vt:lpstr>SAIRAALAOPETUKSEN NÄKÖKULMA KOULUAKÄYMÄTTÖMYYTEEN JA SYRJÄYTYMISEN  EHKÄISEMISEEN</vt:lpstr>
      <vt:lpstr>OIKEUS SAIRAALAOPETUKSEEN</vt:lpstr>
      <vt:lpstr>TIETOA SAIRAALAOPETUKSESTA </vt:lpstr>
      <vt:lpstr>NUORTEN ONGELMAT JA SAIRAALAKOULU</vt:lpstr>
      <vt:lpstr>SAIRAALAOPETUKSEN TAVOITTEITA </vt:lpstr>
      <vt:lpstr>SAIRAALAKOULUN POLKU- opetus</vt:lpstr>
      <vt:lpstr>SAIRAALAKOULUN KONSULTAATIO Opetusministeriön hankeraha  ajalle 1.8.2020  -  31.12. 2023   </vt:lpstr>
      <vt:lpstr>KONSULTAATIORYHMÄT</vt:lpstr>
      <vt:lpstr>SAIRAALAOPETUKSEN KONSULTAATION ANTAMIA KOKEMUKSIA KENTTÄTYÖSTÄ</vt:lpstr>
      <vt:lpstr>OPPILAIDEN NÄKÖKULMIA KOULUAKÄYMÄTTÖMYYTEEN</vt:lpstr>
      <vt:lpstr>OPPILAIDEN NÄKÖKULMA SAIRAALAKOULUUN </vt:lpstr>
      <vt:lpstr>OPPILAIDEN PELKOJA JA TOIVEITA TOISELLE ASTEELLE SIIRTYMISESSÄ</vt:lpstr>
      <vt:lpstr>NIVELVAIHEEN YHTEISTYÖ JATKO-OPINTOIHIN</vt:lpstr>
      <vt:lpstr>YHDESSÄ VOIMAA OPINTOIHIN- hanke   </vt:lpstr>
    </vt:vector>
  </TitlesOfParts>
  <Company>Kokkolan kaupunki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Mäkelä Saara Karita</dc:creator>
  <cp:lastModifiedBy>Anne Eteläaho</cp:lastModifiedBy>
  <cp:revision>4</cp:revision>
  <dcterms:created xsi:type="dcterms:W3CDTF">2023-08-28T06:23:12Z</dcterms:created>
  <dcterms:modified xsi:type="dcterms:W3CDTF">2023-11-29T11:25:31Z</dcterms:modified>
</cp:coreProperties>
</file>