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6" r:id="rId4"/>
    <p:sldId id="267"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3" autoAdjust="0"/>
    <p:restoredTop sz="94660"/>
  </p:normalViewPr>
  <p:slideViewPr>
    <p:cSldViewPr snapToGrid="0">
      <p:cViewPr varScale="1">
        <p:scale>
          <a:sx n="71" d="100"/>
          <a:sy n="71" d="100"/>
        </p:scale>
        <p:origin x="2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i-FI"/>
              <a:t>Muokkaa ots. perustyyl. napsautt.</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7" name="Date Placeholder 6"/>
          <p:cNvSpPr>
            <a:spLocks noGrp="1"/>
          </p:cNvSpPr>
          <p:nvPr>
            <p:ph type="dt" sz="half" idx="10"/>
          </p:nvPr>
        </p:nvSpPr>
        <p:spPr/>
        <p:txBody>
          <a:bodyPr/>
          <a:lstStyle/>
          <a:p>
            <a:fld id="{3F8BF060-E57F-4547-9DDB-00AB6E2182DF}" type="datetimeFigureOut">
              <a:rPr lang="fi-FI" smtClean="0"/>
              <a:t>9.5.2022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88607284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3F8BF060-E57F-4547-9DDB-00AB6E2182DF}" type="datetimeFigureOut">
              <a:rPr lang="fi-FI" smtClean="0"/>
              <a:t>9.5.2022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273927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3F8BF060-E57F-4547-9DDB-00AB6E2182DF}" type="datetimeFigureOut">
              <a:rPr lang="fi-FI" smtClean="0"/>
              <a:t>9.5.2022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132029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3F8BF060-E57F-4547-9DDB-00AB6E2182DF}" type="datetimeFigureOut">
              <a:rPr lang="fi-FI" smtClean="0"/>
              <a:t>9.5.2022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6562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i-FI"/>
              <a:t>Muokkaa ots. perustyyl. napsautt.</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7" name="Date Placeholder 6"/>
          <p:cNvSpPr>
            <a:spLocks noGrp="1"/>
          </p:cNvSpPr>
          <p:nvPr>
            <p:ph type="dt" sz="half" idx="10"/>
          </p:nvPr>
        </p:nvSpPr>
        <p:spPr/>
        <p:txBody>
          <a:bodyPr/>
          <a:lstStyle/>
          <a:p>
            <a:fld id="{3F8BF060-E57F-4547-9DDB-00AB6E2182DF}" type="datetimeFigureOut">
              <a:rPr lang="fi-FI" smtClean="0"/>
              <a:t>9.5.2022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13898574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8" name="Date Placeholder 7"/>
          <p:cNvSpPr>
            <a:spLocks noGrp="1"/>
          </p:cNvSpPr>
          <p:nvPr>
            <p:ph type="dt" sz="half" idx="10"/>
          </p:nvPr>
        </p:nvSpPr>
        <p:spPr/>
        <p:txBody>
          <a:bodyPr/>
          <a:lstStyle/>
          <a:p>
            <a:fld id="{3F8BF060-E57F-4547-9DDB-00AB6E2182DF}" type="datetimeFigureOut">
              <a:rPr lang="fi-FI" smtClean="0"/>
              <a:t>9.5.2022</a:t>
            </a:fld>
            <a:endParaRPr lang="fi-FI"/>
          </a:p>
        </p:txBody>
      </p:sp>
      <p:sp>
        <p:nvSpPr>
          <p:cNvPr id="9" name="Footer Placeholder 8"/>
          <p:cNvSpPr>
            <a:spLocks noGrp="1"/>
          </p:cNvSpPr>
          <p:nvPr>
            <p:ph type="ftr" sz="quarter" idx="11"/>
          </p:nvPr>
        </p:nvSpPr>
        <p:spPr/>
        <p:txBody>
          <a:bodyPr/>
          <a:lstStyle/>
          <a:p>
            <a:endParaRPr lang="fi-FI"/>
          </a:p>
        </p:txBody>
      </p:sp>
      <p:sp>
        <p:nvSpPr>
          <p:cNvPr id="10" name="Slide Number Placeholder 9"/>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1708816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583436" y="3143250"/>
            <a:ext cx="4270248" cy="259677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7" name="Date Placeholder 6"/>
          <p:cNvSpPr>
            <a:spLocks noGrp="1"/>
          </p:cNvSpPr>
          <p:nvPr>
            <p:ph type="dt" sz="half" idx="10"/>
          </p:nvPr>
        </p:nvSpPr>
        <p:spPr/>
        <p:txBody>
          <a:bodyPr/>
          <a:lstStyle/>
          <a:p>
            <a:fld id="{3F8BF060-E57F-4547-9DDB-00AB6E2182DF}" type="datetimeFigureOut">
              <a:rPr lang="fi-FI" smtClean="0"/>
              <a:t>9.5.2022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AEC85304-A689-41A4-BE39-D34781DECEA9}" type="slidenum">
              <a:rPr lang="fi-FI" smtClean="0"/>
              <a:t>‹#›</a:t>
            </a:fld>
            <a:endParaRPr lang="fi-FI"/>
          </a:p>
        </p:txBody>
      </p:sp>
      <p:sp>
        <p:nvSpPr>
          <p:cNvPr id="10" name="Title 9"/>
          <p:cNvSpPr>
            <a:spLocks noGrp="1"/>
          </p:cNvSpPr>
          <p:nvPr>
            <p:ph type="title"/>
          </p:nvPr>
        </p:nvSpPr>
        <p:spPr/>
        <p:txBody>
          <a:bodyPr/>
          <a:lstStyle/>
          <a:p>
            <a:r>
              <a:rPr lang="fi-FI"/>
              <a:t>Muokkaa ots. perustyyl. napsautt.</a:t>
            </a:r>
            <a:endParaRPr lang="en-US" dirty="0"/>
          </a:p>
        </p:txBody>
      </p:sp>
    </p:spTree>
    <p:extLst>
      <p:ext uri="{BB962C8B-B14F-4D97-AF65-F5344CB8AC3E}">
        <p14:creationId xmlns:p14="http://schemas.microsoft.com/office/powerpoint/2010/main" val="248495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3F8BF060-E57F-4547-9DDB-00AB6E2182DF}" type="datetimeFigureOut">
              <a:rPr lang="fi-FI" smtClean="0"/>
              <a:t>9.5.2022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1835534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BF060-E57F-4547-9DDB-00AB6E2182DF}" type="datetimeFigureOut">
              <a:rPr lang="fi-FI" smtClean="0"/>
              <a:t>9.5.2022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3372623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i-FI"/>
              <a:t>Muokkaa ots. perustyyl. napsautt.</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9" name="Date Placeholder 8"/>
          <p:cNvSpPr>
            <a:spLocks noGrp="1"/>
          </p:cNvSpPr>
          <p:nvPr>
            <p:ph type="dt" sz="half" idx="10"/>
          </p:nvPr>
        </p:nvSpPr>
        <p:spPr/>
        <p:txBody>
          <a:bodyPr/>
          <a:lstStyle/>
          <a:p>
            <a:fld id="{3F8BF060-E57F-4547-9DDB-00AB6E2182DF}" type="datetimeFigureOut">
              <a:rPr lang="fi-FI" smtClean="0"/>
              <a:t>9.5.2022</a:t>
            </a:fld>
            <a:endParaRPr lang="fi-FI"/>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fi-FI"/>
          </a:p>
        </p:txBody>
      </p:sp>
      <p:sp>
        <p:nvSpPr>
          <p:cNvPr id="11" name="Slide Number Placeholder 10"/>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2655415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i-FI"/>
              <a:t>Muokkaa ots. perustyyl. napsautt.</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F8BF060-E57F-4547-9DDB-00AB6E2182DF}" type="datetimeFigureOut">
              <a:rPr lang="fi-FI" smtClean="0"/>
              <a:t>9.5.2022</a:t>
            </a:fld>
            <a:endParaRPr lang="fi-FI"/>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fi-FI"/>
          </a:p>
        </p:txBody>
      </p:sp>
      <p:sp>
        <p:nvSpPr>
          <p:cNvPr id="10" name="Slide Number Placeholder 9"/>
          <p:cNvSpPr>
            <a:spLocks noGrp="1"/>
          </p:cNvSpPr>
          <p:nvPr>
            <p:ph type="sldNum" sz="quarter" idx="12"/>
          </p:nvPr>
        </p:nvSpPr>
        <p:spPr/>
        <p:txBody>
          <a:bodyPr/>
          <a:lstStyle/>
          <a:p>
            <a:fld id="{AEC85304-A689-41A4-BE39-D34781DECEA9}" type="slidenum">
              <a:rPr lang="fi-FI" smtClean="0"/>
              <a:t>‹#›</a:t>
            </a:fld>
            <a:endParaRPr lang="fi-FI"/>
          </a:p>
        </p:txBody>
      </p:sp>
    </p:spTree>
    <p:extLst>
      <p:ext uri="{BB962C8B-B14F-4D97-AF65-F5344CB8AC3E}">
        <p14:creationId xmlns:p14="http://schemas.microsoft.com/office/powerpoint/2010/main" val="3382421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F8BF060-E57F-4547-9DDB-00AB6E2182DF}" type="datetimeFigureOut">
              <a:rPr lang="fi-FI" smtClean="0"/>
              <a:t>9.5.2022</a:t>
            </a:fld>
            <a:endParaRPr lang="fi-FI"/>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fi-FI"/>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EC85304-A689-41A4-BE39-D34781DECEA9}" type="slidenum">
              <a:rPr lang="fi-FI" smtClean="0"/>
              <a:t>‹#›</a:t>
            </a:fld>
            <a:endParaRPr lang="fi-FI"/>
          </a:p>
        </p:txBody>
      </p:sp>
    </p:spTree>
    <p:extLst>
      <p:ext uri="{BB962C8B-B14F-4D97-AF65-F5344CB8AC3E}">
        <p14:creationId xmlns:p14="http://schemas.microsoft.com/office/powerpoint/2010/main" val="38200686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xamk.fi/tutkimus-ja-kehitystoiminnan-blogi/oikeus-osata-yhdessa-tillsammans-tata-me-jo-teemme-tata-voisimme-viela-edistaa/" TargetMode="External"/><Relationship Id="rId2" Type="http://schemas.openxmlformats.org/officeDocument/2006/relationships/hyperlink" Target="https://www.xamk.fi/tutkimus-ja-kehitys/osaamiskeskus-nuoska-nuorisotyo-kouluissa-ja-oppilaitoksissa/"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www.kpedu.fi/kpedu/projektitoiminta-hankkeet/projektit/projektiarkisto/yhdess%C3%A4-tillsammans/turvallisuu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kpedu.fi/docs/default-source/uudelle-opiskelijalle/opiskelijan-kokkola.pdf?Status=Master&amp;sfvrsn=3b87814d_3" TargetMode="External"/><Relationship Id="rId2" Type="http://schemas.openxmlformats.org/officeDocument/2006/relationships/hyperlink" Target="https://lx.kpedu.fi/asuntolat/toimipaikka.php?toimipaikka=Kokkola"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9CCD554-BC1C-5ECD-11BB-CF9621BAF046}"/>
              </a:ext>
            </a:extLst>
          </p:cNvPr>
          <p:cNvSpPr>
            <a:spLocks noGrp="1"/>
          </p:cNvSpPr>
          <p:nvPr>
            <p:ph type="ctrTitle"/>
          </p:nvPr>
        </p:nvSpPr>
        <p:spPr>
          <a:xfrm>
            <a:off x="1524000" y="1122363"/>
            <a:ext cx="8689675" cy="1793365"/>
          </a:xfrm>
        </p:spPr>
        <p:txBody>
          <a:bodyPr>
            <a:normAutofit fontScale="90000"/>
          </a:bodyPr>
          <a:lstStyle/>
          <a:p>
            <a:r>
              <a:rPr lang="fi-FI" dirty="0"/>
              <a:t>YHDESSÄ TILLSAMMAS</a:t>
            </a:r>
            <a:br>
              <a:rPr lang="fi-FI" dirty="0"/>
            </a:br>
            <a:r>
              <a:rPr lang="fi-FI" dirty="0"/>
              <a:t>Kpedu</a:t>
            </a:r>
            <a:br>
              <a:rPr lang="fi-FI" dirty="0"/>
            </a:br>
            <a:endParaRPr lang="fi-FI" dirty="0"/>
          </a:p>
        </p:txBody>
      </p:sp>
      <p:sp>
        <p:nvSpPr>
          <p:cNvPr id="3" name="Alaotsikko 2">
            <a:extLst>
              <a:ext uri="{FF2B5EF4-FFF2-40B4-BE49-F238E27FC236}">
                <a16:creationId xmlns:a16="http://schemas.microsoft.com/office/drawing/2014/main" id="{1507FB89-96B3-A65A-FCBF-A7572CB384B2}"/>
              </a:ext>
            </a:extLst>
          </p:cNvPr>
          <p:cNvSpPr>
            <a:spLocks noGrp="1"/>
          </p:cNvSpPr>
          <p:nvPr>
            <p:ph type="subTitle" idx="1"/>
          </p:nvPr>
        </p:nvSpPr>
        <p:spPr/>
        <p:txBody>
          <a:bodyPr/>
          <a:lstStyle/>
          <a:p>
            <a:endParaRPr lang="fi-FI" dirty="0"/>
          </a:p>
        </p:txBody>
      </p:sp>
      <p:pic>
        <p:nvPicPr>
          <p:cNvPr id="4" name="Kuva 3">
            <a:extLst>
              <a:ext uri="{FF2B5EF4-FFF2-40B4-BE49-F238E27FC236}">
                <a16:creationId xmlns:a16="http://schemas.microsoft.com/office/drawing/2014/main" id="{1FC78A7A-F2C3-4E3A-8F92-8CEEEBBA9D38}"/>
              </a:ext>
            </a:extLst>
          </p:cNvPr>
          <p:cNvPicPr>
            <a:picLocks noChangeAspect="1"/>
          </p:cNvPicPr>
          <p:nvPr/>
        </p:nvPicPr>
        <p:blipFill>
          <a:blip r:embed="rId2"/>
          <a:stretch>
            <a:fillRect/>
          </a:stretch>
        </p:blipFill>
        <p:spPr>
          <a:xfrm>
            <a:off x="1524000" y="4447122"/>
            <a:ext cx="9144000" cy="1935480"/>
          </a:xfrm>
          <a:prstGeom prst="rect">
            <a:avLst/>
          </a:prstGeom>
        </p:spPr>
      </p:pic>
      <p:sp>
        <p:nvSpPr>
          <p:cNvPr id="6" name="Tekstiruutu 5">
            <a:extLst>
              <a:ext uri="{FF2B5EF4-FFF2-40B4-BE49-F238E27FC236}">
                <a16:creationId xmlns:a16="http://schemas.microsoft.com/office/drawing/2014/main" id="{18C74654-AB50-25CC-1EE8-EF4D97838905}"/>
              </a:ext>
            </a:extLst>
          </p:cNvPr>
          <p:cNvSpPr txBox="1"/>
          <p:nvPr/>
        </p:nvSpPr>
        <p:spPr>
          <a:xfrm>
            <a:off x="3049121" y="3258184"/>
            <a:ext cx="6098240" cy="341632"/>
          </a:xfrm>
          <a:prstGeom prst="rect">
            <a:avLst/>
          </a:prstGeom>
          <a:noFill/>
        </p:spPr>
        <p:txBody>
          <a:bodyPr wrap="square">
            <a:spAutoFit/>
          </a:bodyPr>
          <a:lstStyle/>
          <a:p>
            <a:pPr defTabSz="914400">
              <a:lnSpc>
                <a:spcPct val="90000"/>
              </a:lnSpc>
              <a:spcBef>
                <a:spcPts val="1000"/>
              </a:spcBef>
              <a:buClr>
                <a:schemeClr val="accent2"/>
              </a:buClr>
            </a:pPr>
            <a:r>
              <a:rPr lang="en-US" dirty="0">
                <a:solidFill>
                  <a:schemeClr val="bg1"/>
                </a:solidFill>
                <a:effectLst/>
                <a:latin typeface="Calibri" panose="020F0502020204030204" pitchFamily="34" charset="0"/>
                <a:cs typeface="Calibri" panose="020F0502020204030204" pitchFamily="34" charset="0"/>
              </a:rPr>
              <a:t>Päivi Myllykangas ja Anne Eteläaho</a:t>
            </a:r>
          </a:p>
        </p:txBody>
      </p:sp>
    </p:spTree>
    <p:extLst>
      <p:ext uri="{BB962C8B-B14F-4D97-AF65-F5344CB8AC3E}">
        <p14:creationId xmlns:p14="http://schemas.microsoft.com/office/powerpoint/2010/main" val="3003172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06F7B5-B483-6A6A-E813-15EA00AFC443}"/>
              </a:ext>
            </a:extLst>
          </p:cNvPr>
          <p:cNvSpPr>
            <a:spLocks noGrp="1"/>
          </p:cNvSpPr>
          <p:nvPr>
            <p:ph type="title"/>
          </p:nvPr>
        </p:nvSpPr>
        <p:spPr>
          <a:xfrm>
            <a:off x="586596" y="0"/>
            <a:ext cx="10767204" cy="1169895"/>
          </a:xfrm>
        </p:spPr>
        <p:txBody>
          <a:bodyPr>
            <a:normAutofit/>
          </a:bodyPr>
          <a:lstStyle/>
          <a:p>
            <a:r>
              <a:rPr lang="fi-FI" sz="2700" b="1" dirty="0">
                <a:effectLst/>
                <a:latin typeface="Calibri" panose="020F0502020204030204" pitchFamily="34" charset="0"/>
                <a:ea typeface="Calibri" panose="020F0502020204030204" pitchFamily="34" charset="0"/>
                <a:cs typeface="Times New Roman" panose="02020603050405020304" pitchFamily="18" charset="0"/>
              </a:rPr>
              <a:t>Yhteistyö hankkeen aikana eri tahoihin</a:t>
            </a:r>
            <a:br>
              <a:rPr lang="fi-FI" sz="4400" dirty="0">
                <a:effectLst/>
                <a:latin typeface="Calibri" panose="020F0502020204030204" pitchFamily="34" charset="0"/>
                <a:ea typeface="Calibri" panose="020F0502020204030204" pitchFamily="34" charset="0"/>
                <a:cs typeface="Times New Roman" panose="02020603050405020304" pitchFamily="18" charset="0"/>
              </a:rPr>
            </a:br>
            <a:endParaRPr lang="fi-FI" dirty="0"/>
          </a:p>
        </p:txBody>
      </p:sp>
      <p:sp>
        <p:nvSpPr>
          <p:cNvPr id="4" name="Tekstiruutu 3">
            <a:extLst>
              <a:ext uri="{FF2B5EF4-FFF2-40B4-BE49-F238E27FC236}">
                <a16:creationId xmlns:a16="http://schemas.microsoft.com/office/drawing/2014/main" id="{2C9E368C-851B-C848-1360-67E9CE76D575}"/>
              </a:ext>
            </a:extLst>
          </p:cNvPr>
          <p:cNvSpPr txBox="1"/>
          <p:nvPr/>
        </p:nvSpPr>
        <p:spPr>
          <a:xfrm>
            <a:off x="586596" y="1639018"/>
            <a:ext cx="11250282" cy="5355312"/>
          </a:xfrm>
          <a:prstGeom prst="rect">
            <a:avLst/>
          </a:prstGeom>
          <a:noFill/>
        </p:spPr>
        <p:txBody>
          <a:bodyPr wrap="square">
            <a:spAutoFit/>
          </a:bodyPr>
          <a:lstStyle/>
          <a:p>
            <a:r>
              <a:rPr lang="fi-FI" sz="1800" dirty="0">
                <a:effectLst/>
                <a:latin typeface="Calibri" panose="020F0502020204030204" pitchFamily="34" charset="0"/>
                <a:ea typeface="Calibri" panose="020F0502020204030204" pitchFamily="34" charset="0"/>
                <a:cs typeface="Times New Roman" panose="02020603050405020304" pitchFamily="18" charset="0"/>
              </a:rPr>
              <a:t>Hankkeen aikana on tehty yhteistyötä hyvin monen tahon kanssa.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Nuorisotoimi</a:t>
            </a:r>
            <a:r>
              <a:rPr lang="fi-FI" sz="1800" dirty="0">
                <a:effectLst/>
                <a:latin typeface="Calibri" panose="020F0502020204030204" pitchFamily="34" charset="0"/>
                <a:ea typeface="Calibri" panose="020F0502020204030204" pitchFamily="34" charset="0"/>
                <a:cs typeface="Times New Roman" panose="02020603050405020304" pitchFamily="18" charset="0"/>
              </a:rPr>
              <a:t> on yksi yhteistyötahoista. Heidän kanssaan on pilotoitu, kehitetty ja mallinnettu paikallisesti ”kaikki käy koulua” toimintamallia, jossa tarjotaan virtuaalista tukea, liikkuvan koulunuorisotyön toimintaa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nivelvaiheiden tukimallia</a:t>
            </a:r>
            <a:r>
              <a:rPr lang="fi-FI" sz="1800" dirty="0">
                <a:effectLst/>
                <a:latin typeface="Calibri" panose="020F0502020204030204" pitchFamily="34" charset="0"/>
                <a:ea typeface="Calibri" panose="020F0502020204030204" pitchFamily="34" charset="0"/>
                <a:cs typeface="Times New Roman" panose="02020603050405020304" pitchFamily="18" charset="0"/>
              </a:rPr>
              <a:t> sekä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koulunuorisotyön</a:t>
            </a:r>
            <a:r>
              <a:rPr lang="fi-FI" sz="1800" dirty="0">
                <a:effectLst/>
                <a:latin typeface="Calibri" panose="020F0502020204030204" pitchFamily="34" charset="0"/>
                <a:ea typeface="Calibri" panose="020F0502020204030204" pitchFamily="34" charset="0"/>
                <a:cs typeface="Times New Roman" panose="02020603050405020304" pitchFamily="18" charset="0"/>
              </a:rPr>
              <a:t> ja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etsivän nuorisotyön</a:t>
            </a:r>
            <a:r>
              <a:rPr lang="fi-FI" sz="1800" dirty="0">
                <a:effectLst/>
                <a:latin typeface="Calibri" panose="020F0502020204030204" pitchFamily="34" charset="0"/>
                <a:ea typeface="Calibri" panose="020F0502020204030204" pitchFamily="34" charset="0"/>
                <a:cs typeface="Times New Roman" panose="02020603050405020304" pitchFamily="18" charset="0"/>
              </a:rPr>
              <a:t> liittymäpinnan tunnistamista ja saattaen vaihtaen toimintaa. </a:t>
            </a:r>
          </a:p>
          <a:p>
            <a:endParaRPr lang="fi-FI" dirty="0">
              <a:latin typeface="Calibri" panose="020F0502020204030204" pitchFamily="34" charset="0"/>
              <a:ea typeface="Calibri" panose="020F0502020204030204" pitchFamily="34" charset="0"/>
              <a:cs typeface="Times New Roman" panose="02020603050405020304" pitchFamily="18" charset="0"/>
            </a:endParaRPr>
          </a:p>
          <a:p>
            <a:r>
              <a:rPr lang="fi-FI" sz="1800" dirty="0">
                <a:effectLst/>
                <a:latin typeface="Calibri" panose="020F0502020204030204" pitchFamily="34" charset="0"/>
                <a:ea typeface="Calibri" panose="020F0502020204030204" pitchFamily="34" charset="0"/>
                <a:cs typeface="Times New Roman" panose="02020603050405020304" pitchFamily="18" charset="0"/>
              </a:rPr>
              <a:t>On perehdytetty yhdessä asuntoloiden ja nuorisotoimen kanssa </a:t>
            </a:r>
            <a:r>
              <a:rPr lang="fi-FI" sz="1800">
                <a:effectLst/>
                <a:latin typeface="Calibri" panose="020F0502020204030204" pitchFamily="34" charset="0"/>
                <a:ea typeface="Calibri" panose="020F0502020204030204" pitchFamily="34" charset="0"/>
                <a:cs typeface="Times New Roman" panose="02020603050405020304" pitchFamily="18" charset="0"/>
              </a:rPr>
              <a:t>nuoritoimen </a:t>
            </a:r>
            <a:r>
              <a:rPr lang="fi-FI" sz="1800" b="1">
                <a:effectLst/>
                <a:latin typeface="Calibri" panose="020F0502020204030204" pitchFamily="34" charset="0"/>
                <a:ea typeface="Calibri" panose="020F0502020204030204" pitchFamily="34" charset="0"/>
                <a:cs typeface="Times New Roman" panose="02020603050405020304" pitchFamily="18" charset="0"/>
              </a:rPr>
              <a:t>palvelutarjottimeen</a:t>
            </a:r>
            <a:r>
              <a:rPr lang="fi-FI" sz="1800" dirty="0">
                <a:effectLst/>
                <a:latin typeface="Calibri" panose="020F0502020204030204" pitchFamily="34" charset="0"/>
                <a:ea typeface="Calibri" panose="020F0502020204030204" pitchFamily="34" charset="0"/>
                <a:cs typeface="Times New Roman" panose="02020603050405020304" pitchFamily="18" charset="0"/>
              </a:rPr>
              <a:t>, joka on selkeä malli, jolla tarjota erilaisia toimintoja toiselle asteelle nuorisopalveluiden osalta. Palvelutarjottimessa on eri teemoituksin ja kestoltaan eri pituisia toimintoja, joita nuorisopalvelut voivat toteuttaa. </a:t>
            </a:r>
          </a:p>
          <a:p>
            <a:r>
              <a:rPr lang="fi-FI" sz="1800" dirty="0">
                <a:effectLst/>
                <a:latin typeface="Calibri" panose="020F0502020204030204" pitchFamily="34" charset="0"/>
                <a:ea typeface="Calibri" panose="020F0502020204030204" pitchFamily="34" charset="0"/>
                <a:cs typeface="Times New Roman" panose="02020603050405020304" pitchFamily="18" charset="0"/>
              </a:rPr>
              <a:t>Yksi mielenkiintoisimmista yhteistyötahoista on ollut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Nuoska ry, </a:t>
            </a:r>
            <a:r>
              <a:rPr lang="fi-FI" sz="1800" dirty="0">
                <a:effectLst/>
                <a:latin typeface="Calibri" panose="020F0502020204030204" pitchFamily="34" charset="0"/>
                <a:ea typeface="Calibri" panose="020F0502020204030204" pitchFamily="34" charset="0"/>
                <a:cs typeface="Times New Roman" panose="02020603050405020304" pitchFamily="18" charset="0"/>
              </a:rPr>
              <a:t>johon olen saanut tutustua hankkeen aikana. Tämän aikana olen tutustunut Nuoskan laajaan osaamiseen ja miten he tekevät tunnetuksi ja levittää nuoriso- ja opetustoimen yhteistyön hyviä käytänteitä, joiden myötä kouluissa ja oppilaitoksissa tehtävä nuorisotyö yleistyy. </a:t>
            </a:r>
            <a:r>
              <a:rPr lang="fi-FI" sz="1800" dirty="0">
                <a:effectLst/>
                <a:latin typeface="Calibri" panose="020F0502020204030204" pitchFamily="34" charset="0"/>
                <a:ea typeface="Calibri" panose="020F0502020204030204" pitchFamily="34" charset="0"/>
                <a:cs typeface="Times New Roman" panose="02020603050405020304" pitchFamily="18" charset="0"/>
                <a:hlinkClick r:id="rId2"/>
              </a:rPr>
              <a:t>https://www.xamk.fi/tutkimus-ja-kehitys/osaamiskeskus-nuoska-nuorisotyo-kouluissa-ja-oppilaitoksissa/</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r>
              <a:rPr lang="fi-FI" sz="1800" dirty="0">
                <a:effectLst/>
                <a:latin typeface="Calibri" panose="020F0502020204030204" pitchFamily="34" charset="0"/>
                <a:ea typeface="Calibri" panose="020F0502020204030204" pitchFamily="34" charset="0"/>
                <a:cs typeface="Times New Roman" panose="02020603050405020304" pitchFamily="18" charset="0"/>
              </a:rPr>
              <a:t>Muita yhteistyötahoja on ollut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Nuorisokeskus Villa </a:t>
            </a:r>
            <a:r>
              <a:rPr lang="fi-FI" sz="1800" b="1" dirty="0" err="1">
                <a:effectLst/>
                <a:latin typeface="Calibri" panose="020F0502020204030204" pitchFamily="34" charset="0"/>
                <a:ea typeface="Calibri" panose="020F0502020204030204" pitchFamily="34" charset="0"/>
                <a:cs typeface="Times New Roman" panose="02020603050405020304" pitchFamily="18" charset="0"/>
              </a:rPr>
              <a:t>Elba</a:t>
            </a:r>
            <a:r>
              <a:rPr lang="fi-FI" sz="1800" dirty="0">
                <a:effectLst/>
                <a:latin typeface="Calibri" panose="020F0502020204030204" pitchFamily="34" charset="0"/>
                <a:ea typeface="Calibri" panose="020F0502020204030204" pitchFamily="34" charset="0"/>
                <a:cs typeface="Times New Roman" panose="02020603050405020304" pitchFamily="18" charset="0"/>
              </a:rPr>
              <a:t>, jonka kautta sain asuntolan asukkaille mahdollisuuden osallistua Nuotta-valmennukseen, jonka kautta on mahdollisuus kokeilla uusia harrastuksia ja ryhmäytyä. Muita yhteistyötahoja on ollut Ehyt ry, Ehjä ry, Päihdelinkki,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Centria</a:t>
            </a:r>
            <a:r>
              <a:rPr lang="fi-FI" sz="1800" dirty="0">
                <a:effectLst/>
                <a:latin typeface="Calibri" panose="020F0502020204030204" pitchFamily="34" charset="0"/>
                <a:ea typeface="Calibri" panose="020F0502020204030204" pitchFamily="34" charset="0"/>
                <a:cs typeface="Times New Roman" panose="02020603050405020304" pitchFamily="18" charset="0"/>
              </a:rPr>
              <a:t> AMK, Saku ry, Martat, Kokkolan Halpa-Halli ja tietysti kaikki mahtavat osatoteuttajat, jotka ovat mukana hankkeessa. Hankkeen lopussa kirjoitin Nuoskalle blogin, johon linkki alla. Kiitos kaikille yhteistyökumppaneille. </a:t>
            </a:r>
          </a:p>
          <a:p>
            <a:r>
              <a:rPr lang="fi-FI" b="0" i="0" u="none" strike="noStrike" dirty="0">
                <a:solidFill>
                  <a:srgbClr val="337AB7"/>
                </a:solidFill>
                <a:effectLst/>
                <a:latin typeface="Humanist521TL-Roman"/>
                <a:hlinkClick r:id="rId3"/>
              </a:rPr>
              <a:t>Blogi</a:t>
            </a:r>
            <a:endParaRPr lang="fi-FI" dirty="0"/>
          </a:p>
        </p:txBody>
      </p:sp>
    </p:spTree>
    <p:extLst>
      <p:ext uri="{BB962C8B-B14F-4D97-AF65-F5344CB8AC3E}">
        <p14:creationId xmlns:p14="http://schemas.microsoft.com/office/powerpoint/2010/main" val="97346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981E6A2-4656-4CFE-9BF4-39D81EE2CA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rgbClr val="713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2" name="Otsikko 1">
            <a:extLst>
              <a:ext uri="{FF2B5EF4-FFF2-40B4-BE49-F238E27FC236}">
                <a16:creationId xmlns:a16="http://schemas.microsoft.com/office/drawing/2014/main" id="{01323F6D-27C0-4546-6012-BD71134CB9DF}"/>
              </a:ext>
            </a:extLst>
          </p:cNvPr>
          <p:cNvSpPr>
            <a:spLocks noGrp="1"/>
          </p:cNvSpPr>
          <p:nvPr>
            <p:ph type="title"/>
          </p:nvPr>
        </p:nvSpPr>
        <p:spPr>
          <a:xfrm>
            <a:off x="804672" y="2594153"/>
            <a:ext cx="4486656" cy="1231106"/>
          </a:xfrm>
          <a:noFill/>
          <a:ln>
            <a:solidFill>
              <a:schemeClr val="tx1"/>
            </a:solidFill>
          </a:ln>
        </p:spPr>
        <p:txBody>
          <a:bodyPr vert="horz" lIns="274320" tIns="182880" rIns="274320" bIns="182880" rtlCol="0" anchor="ctr" anchorCtr="1">
            <a:normAutofit/>
          </a:bodyPr>
          <a:lstStyle/>
          <a:p>
            <a:r>
              <a:rPr lang="en-US" sz="2200">
                <a:solidFill>
                  <a:schemeClr val="tx1"/>
                </a:solidFill>
              </a:rPr>
              <a:t>Kiitos kaikille hyvästä yhteistyöstä</a:t>
            </a:r>
          </a:p>
        </p:txBody>
      </p:sp>
      <p:pic>
        <p:nvPicPr>
          <p:cNvPr id="4" name="Picture 3" descr="Ruoka taulukossa">
            <a:extLst>
              <a:ext uri="{FF2B5EF4-FFF2-40B4-BE49-F238E27FC236}">
                <a16:creationId xmlns:a16="http://schemas.microsoft.com/office/drawing/2014/main" id="{47427631-2550-EA10-2559-2CE40D108C3E}"/>
              </a:ext>
            </a:extLst>
          </p:cNvPr>
          <p:cNvPicPr>
            <a:picLocks noChangeAspect="1"/>
          </p:cNvPicPr>
          <p:nvPr/>
        </p:nvPicPr>
        <p:blipFill rotWithShape="1">
          <a:blip r:embed="rId2"/>
          <a:srcRect l="40667" r="-1" b="-1"/>
          <a:stretch/>
        </p:blipFill>
        <p:spPr>
          <a:xfrm>
            <a:off x="6096000" y="10"/>
            <a:ext cx="6095999" cy="6857990"/>
          </a:xfrm>
          <a:prstGeom prst="rect">
            <a:avLst/>
          </a:prstGeom>
        </p:spPr>
      </p:pic>
    </p:spTree>
    <p:extLst>
      <p:ext uri="{BB962C8B-B14F-4D97-AF65-F5344CB8AC3E}">
        <p14:creationId xmlns:p14="http://schemas.microsoft.com/office/powerpoint/2010/main" val="22239212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11F1AE-49BC-FC7F-386D-AD311E88046C}"/>
              </a:ext>
            </a:extLst>
          </p:cNvPr>
          <p:cNvSpPr>
            <a:spLocks noGrp="1"/>
          </p:cNvSpPr>
          <p:nvPr>
            <p:ph type="title"/>
          </p:nvPr>
        </p:nvSpPr>
        <p:spPr>
          <a:xfrm>
            <a:off x="829781" y="2708804"/>
            <a:ext cx="3698803" cy="1440394"/>
          </a:xfrm>
          <a:prstGeom prst="ellipse">
            <a:avLst/>
          </a:prstGeom>
          <a:noFill/>
          <a:ln>
            <a:solidFill>
              <a:schemeClr val="tx1"/>
            </a:solidFill>
          </a:ln>
        </p:spPr>
        <p:txBody>
          <a:bodyPr vert="horz" lIns="182880" tIns="182880" rIns="182880" bIns="182880" rtlCol="0" anchor="ctr">
            <a:normAutofit/>
          </a:bodyPr>
          <a:lstStyle/>
          <a:p>
            <a:r>
              <a:rPr lang="en-US" sz="1900" b="1" kern="1200" cap="all" spc="200" baseline="0" dirty="0" err="1">
                <a:solidFill>
                  <a:schemeClr val="tx1"/>
                </a:solidFill>
                <a:effectLst/>
                <a:latin typeface="+mj-lt"/>
                <a:ea typeface="+mj-ea"/>
                <a:cs typeface="+mj-cs"/>
              </a:rPr>
              <a:t>Turvallisuus</a:t>
            </a:r>
            <a:br>
              <a:rPr lang="en-US" sz="1900" kern="1200" cap="all" spc="200" baseline="0" dirty="0">
                <a:solidFill>
                  <a:schemeClr val="tx1"/>
                </a:solidFill>
                <a:effectLst/>
                <a:latin typeface="+mj-lt"/>
                <a:ea typeface="+mj-ea"/>
                <a:cs typeface="+mj-cs"/>
              </a:rPr>
            </a:br>
            <a:endParaRPr lang="en-US" sz="1900" kern="1200" cap="all" spc="200" baseline="0" dirty="0">
              <a:solidFill>
                <a:schemeClr val="tx1"/>
              </a:solidFill>
              <a:latin typeface="+mj-lt"/>
              <a:ea typeface="+mj-ea"/>
              <a:cs typeface="+mj-cs"/>
            </a:endParaRPr>
          </a:p>
        </p:txBody>
      </p:sp>
      <p:sp>
        <p:nvSpPr>
          <p:cNvPr id="18" name="Rectangle 1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iruutu 3">
            <a:extLst>
              <a:ext uri="{FF2B5EF4-FFF2-40B4-BE49-F238E27FC236}">
                <a16:creationId xmlns:a16="http://schemas.microsoft.com/office/drawing/2014/main" id="{CF9D820A-D6E0-2F1D-A7EA-FBF8066CDB70}"/>
              </a:ext>
            </a:extLst>
          </p:cNvPr>
          <p:cNvSpPr txBox="1"/>
          <p:nvPr/>
        </p:nvSpPr>
        <p:spPr>
          <a:xfrm>
            <a:off x="5451893" y="0"/>
            <a:ext cx="6590581" cy="6858000"/>
          </a:xfrm>
          <a:prstGeom prst="rect">
            <a:avLst/>
          </a:prstGeom>
        </p:spPr>
        <p:txBody>
          <a:bodyPr vert="horz" lIns="91440" tIns="45720" rIns="91440" bIns="45720" rtlCol="0" anchor="ctr">
            <a:normAutofit/>
          </a:bodyPr>
          <a:lstStyle/>
          <a:p>
            <a:pPr defTabSz="914400">
              <a:lnSpc>
                <a:spcPct val="90000"/>
              </a:lnSpc>
              <a:spcBef>
                <a:spcPts val="1000"/>
              </a:spcBef>
              <a:buClr>
                <a:schemeClr val="accent2"/>
              </a:buClr>
            </a:pPr>
            <a:r>
              <a:rPr lang="en-US" sz="2400" dirty="0" err="1">
                <a:solidFill>
                  <a:schemeClr val="bg1"/>
                </a:solidFill>
                <a:effectLst/>
                <a:latin typeface="Calibri" panose="020F0502020204030204" pitchFamily="34" charset="0"/>
                <a:cs typeface="Calibri" panose="020F0502020204030204" pitchFamily="34" charset="0"/>
              </a:rPr>
              <a:t>Meillä</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Koulutusyhtymässä</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olemme</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edistäneet</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oppilaitoksen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turvallisuusosaamista</a:t>
            </a:r>
            <a:r>
              <a:rPr lang="en-US" sz="2400" dirty="0">
                <a:solidFill>
                  <a:schemeClr val="bg1"/>
                </a:solidFill>
                <a:effectLst/>
                <a:latin typeface="Calibri" panose="020F0502020204030204" pitchFamily="34" charset="0"/>
                <a:cs typeface="Calibri" panose="020F0502020204030204" pitchFamily="34" charset="0"/>
              </a:rPr>
              <a:t> ja </a:t>
            </a:r>
            <a:r>
              <a:rPr lang="en-US" sz="2400" dirty="0" err="1">
                <a:solidFill>
                  <a:schemeClr val="bg1"/>
                </a:solidFill>
                <a:effectLst/>
                <a:latin typeface="Calibri" panose="020F0502020204030204" pitchFamily="34" charset="0"/>
                <a:cs typeface="Calibri" panose="020F0502020204030204" pitchFamily="34" charset="0"/>
              </a:rPr>
              <a:t>turvallisuuskulttuuria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myös</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Yhdessä</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Tillsammans</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hankkeen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aikana</a:t>
            </a:r>
            <a:r>
              <a:rPr lang="en-US" sz="2400" dirty="0">
                <a:solidFill>
                  <a:schemeClr val="bg1"/>
                </a:solidFill>
                <a:effectLst/>
                <a:latin typeface="Calibri" panose="020F0502020204030204" pitchFamily="34" charset="0"/>
                <a:cs typeface="Calibri" panose="020F0502020204030204" pitchFamily="34" charset="0"/>
              </a:rPr>
              <a:t>. </a:t>
            </a:r>
          </a:p>
          <a:p>
            <a:pPr defTabSz="914400">
              <a:lnSpc>
                <a:spcPct val="90000"/>
              </a:lnSpc>
              <a:spcBef>
                <a:spcPts val="1000"/>
              </a:spcBef>
              <a:buClr>
                <a:schemeClr val="accent2"/>
              </a:buClr>
            </a:pPr>
            <a:endParaRPr lang="en-US" sz="2400" dirty="0">
              <a:solidFill>
                <a:schemeClr val="bg1"/>
              </a:solidFill>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r>
              <a:rPr lang="en-US" sz="2400" dirty="0" err="1">
                <a:solidFill>
                  <a:schemeClr val="bg1"/>
                </a:solidFill>
                <a:effectLst/>
                <a:latin typeface="Calibri" panose="020F0502020204030204" pitchFamily="34" charset="0"/>
                <a:cs typeface="Calibri" panose="020F0502020204030204" pitchFamily="34" charset="0"/>
              </a:rPr>
              <a:t>Asuntolaan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tekemäni</a:t>
            </a:r>
            <a:r>
              <a:rPr lang="en-US" sz="2400"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kyselyn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kautta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selvitin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asukkaiden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turvallisuuteen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liittyviä</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ajatuksia</a:t>
            </a:r>
            <a:r>
              <a:rPr lang="en-US" sz="2400" dirty="0">
                <a:solidFill>
                  <a:schemeClr val="bg1"/>
                </a:solidFill>
                <a:effectLst/>
                <a:latin typeface="Calibri" panose="020F0502020204030204" pitchFamily="34" charset="0"/>
                <a:cs typeface="Calibri" panose="020F0502020204030204" pitchFamily="34" charset="0"/>
              </a:rPr>
              <a:t> ja </a:t>
            </a:r>
            <a:r>
              <a:rPr lang="en-US" sz="2400" dirty="0" err="1">
                <a:solidFill>
                  <a:schemeClr val="bg1"/>
                </a:solidFill>
                <a:effectLst/>
                <a:latin typeface="Calibri" panose="020F0502020204030204" pitchFamily="34" charset="0"/>
                <a:cs typeface="Calibri" panose="020F0502020204030204" pitchFamily="34" charset="0"/>
              </a:rPr>
              <a:t>kokemuksia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Oppilaitosturvallisuuden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voi</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ajatella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olevan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kuin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palapeli</a:t>
            </a:r>
            <a:r>
              <a:rPr lang="en-US" sz="2400" dirty="0">
                <a:solidFill>
                  <a:schemeClr val="bg1"/>
                </a:solidFill>
                <a:effectLst/>
                <a:latin typeface="Calibri" panose="020F0502020204030204" pitchFamily="34" charset="0"/>
                <a:cs typeface="Calibri" panose="020F0502020204030204" pitchFamily="34" charset="0"/>
              </a:rPr>
              <a:t>. </a:t>
            </a:r>
          </a:p>
          <a:p>
            <a:pPr defTabSz="914400">
              <a:lnSpc>
                <a:spcPct val="90000"/>
              </a:lnSpc>
              <a:spcBef>
                <a:spcPts val="1000"/>
              </a:spcBef>
              <a:buClr>
                <a:schemeClr val="accent2"/>
              </a:buClr>
            </a:pPr>
            <a:endParaRPr lang="en-US" sz="2400" dirty="0">
              <a:solidFill>
                <a:schemeClr val="bg1"/>
              </a:solidFill>
              <a:effectLst/>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r>
              <a:rPr lang="en-US" sz="2400" dirty="0" err="1">
                <a:solidFill>
                  <a:schemeClr val="bg1"/>
                </a:solidFill>
                <a:effectLst/>
                <a:latin typeface="Calibri" panose="020F0502020204030204" pitchFamily="34" charset="0"/>
                <a:cs typeface="Calibri" panose="020F0502020204030204" pitchFamily="34" charset="0"/>
              </a:rPr>
              <a:t>Valtava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kokonaisuus</a:t>
            </a:r>
            <a:r>
              <a:rPr lang="en-US" sz="2400" dirty="0">
                <a:solidFill>
                  <a:schemeClr val="bg1"/>
                </a:solidFill>
                <a:effectLst/>
                <a:latin typeface="Calibri" panose="020F0502020204030204" pitchFamily="34" charset="0"/>
                <a:cs typeface="Calibri" panose="020F0502020204030204" pitchFamily="34" charset="0"/>
              </a:rPr>
              <a:t> ja </a:t>
            </a:r>
            <a:r>
              <a:rPr lang="en-US" sz="2400" dirty="0" err="1">
                <a:solidFill>
                  <a:schemeClr val="bg1"/>
                </a:solidFill>
                <a:effectLst/>
                <a:latin typeface="Calibri" panose="020F0502020204030204" pitchFamily="34" charset="0"/>
                <a:cs typeface="Calibri" panose="020F0502020204030204" pitchFamily="34" charset="0"/>
              </a:rPr>
              <a:t>kollektiivinen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kokemus</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syntyvät</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pienten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palasten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yhteensovittamisen</a:t>
            </a:r>
            <a:r>
              <a:rPr lang="en-US" sz="2400" dirty="0">
                <a:solidFill>
                  <a:schemeClr val="bg1"/>
                </a:solidFill>
                <a:effectLst/>
                <a:latin typeface="Calibri" panose="020F0502020204030204" pitchFamily="34" charset="0"/>
                <a:cs typeface="Calibri" panose="020F0502020204030204" pitchFamily="34" charset="0"/>
              </a:rPr>
              <a:t> kautta. </a:t>
            </a:r>
            <a:r>
              <a:rPr lang="en-US" sz="2400" dirty="0" err="1">
                <a:solidFill>
                  <a:schemeClr val="bg1"/>
                </a:solidFill>
                <a:effectLst/>
                <a:latin typeface="Calibri" panose="020F0502020204030204" pitchFamily="34" charset="0"/>
                <a:cs typeface="Calibri" panose="020F0502020204030204" pitchFamily="34" charset="0"/>
              </a:rPr>
              <a:t>Hankekirjallisuudessa</a:t>
            </a:r>
            <a:r>
              <a:rPr lang="en-US" sz="2400" dirty="0">
                <a:solidFill>
                  <a:schemeClr val="bg1"/>
                </a:solidFill>
                <a:effectLst/>
                <a:latin typeface="Calibri" panose="020F0502020204030204" pitchFamily="34" charset="0"/>
                <a:cs typeface="Calibri" panose="020F0502020204030204" pitchFamily="34" charset="0"/>
              </a:rPr>
              <a:t> ja -</a:t>
            </a:r>
            <a:r>
              <a:rPr lang="en-US" sz="2400" dirty="0" err="1">
                <a:solidFill>
                  <a:schemeClr val="bg1"/>
                </a:solidFill>
                <a:effectLst/>
                <a:latin typeface="Calibri" panose="020F0502020204030204" pitchFamily="34" charset="0"/>
                <a:cs typeface="Calibri" panose="020F0502020204030204" pitchFamily="34" charset="0"/>
              </a:rPr>
              <a:t>toiminnassa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näitä</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paloja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kutsutaan</a:t>
            </a:r>
            <a:r>
              <a:rPr lang="en-US" sz="2400"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hyviksi</a:t>
            </a:r>
            <a:r>
              <a:rPr lang="en-US" sz="2400" b="1"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käytännöiksi</a:t>
            </a:r>
            <a:r>
              <a:rPr lang="en-US" sz="2400" b="1" dirty="0">
                <a:solidFill>
                  <a:schemeClr val="bg1"/>
                </a:solidFill>
                <a:effectLst/>
                <a:latin typeface="Calibri" panose="020F0502020204030204" pitchFamily="34" charset="0"/>
                <a:cs typeface="Calibri" panose="020F0502020204030204" pitchFamily="34" charset="0"/>
              </a:rPr>
              <a:t>. </a:t>
            </a:r>
          </a:p>
          <a:p>
            <a:pPr defTabSz="914400">
              <a:lnSpc>
                <a:spcPct val="90000"/>
              </a:lnSpc>
              <a:spcBef>
                <a:spcPts val="1000"/>
              </a:spcBef>
              <a:buClr>
                <a:schemeClr val="accent2"/>
              </a:buClr>
            </a:pPr>
            <a:endParaRPr lang="en-US" dirty="0">
              <a:solidFill>
                <a:schemeClr val="bg1"/>
              </a:solidFill>
              <a:latin typeface="Calibri" panose="020F0502020204030204" pitchFamily="34" charset="0"/>
              <a:cs typeface="Calibri" panose="020F0502020204030204" pitchFamily="34" charset="0"/>
            </a:endParaRPr>
          </a:p>
          <a:p>
            <a:pPr indent="-228600" defTabSz="914400">
              <a:lnSpc>
                <a:spcPct val="90000"/>
              </a:lnSpc>
              <a:spcBef>
                <a:spcPts val="1000"/>
              </a:spcBef>
              <a:buClr>
                <a:schemeClr val="accent2"/>
              </a:buClr>
              <a:buFont typeface="Arial" panose="020B0604020202020204" pitchFamily="34" charset="0"/>
              <a:buChar char="•"/>
            </a:pPr>
            <a:endParaRPr lang="en-US" sz="1300" dirty="0">
              <a:solidFill>
                <a:schemeClr val="bg1"/>
              </a:solidFill>
            </a:endParaRPr>
          </a:p>
        </p:txBody>
      </p:sp>
    </p:spTree>
    <p:extLst>
      <p:ext uri="{BB962C8B-B14F-4D97-AF65-F5344CB8AC3E}">
        <p14:creationId xmlns:p14="http://schemas.microsoft.com/office/powerpoint/2010/main" val="360523631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11F1AE-49BC-FC7F-386D-AD311E88046C}"/>
              </a:ext>
            </a:extLst>
          </p:cNvPr>
          <p:cNvSpPr>
            <a:spLocks noGrp="1"/>
          </p:cNvSpPr>
          <p:nvPr>
            <p:ph type="title"/>
          </p:nvPr>
        </p:nvSpPr>
        <p:spPr>
          <a:xfrm>
            <a:off x="829781" y="2708804"/>
            <a:ext cx="3698803" cy="1440394"/>
          </a:xfrm>
          <a:prstGeom prst="ellipse">
            <a:avLst/>
          </a:prstGeom>
          <a:noFill/>
          <a:ln>
            <a:solidFill>
              <a:schemeClr val="tx1"/>
            </a:solidFill>
          </a:ln>
        </p:spPr>
        <p:txBody>
          <a:bodyPr vert="horz" lIns="182880" tIns="182880" rIns="182880" bIns="182880" rtlCol="0" anchor="ctr">
            <a:normAutofit/>
          </a:bodyPr>
          <a:lstStyle/>
          <a:p>
            <a:r>
              <a:rPr lang="en-US" sz="1900" b="1" kern="1200" cap="all" spc="200" baseline="0" dirty="0" err="1">
                <a:solidFill>
                  <a:schemeClr val="tx1"/>
                </a:solidFill>
                <a:effectLst/>
                <a:latin typeface="+mj-lt"/>
                <a:ea typeface="+mj-ea"/>
                <a:cs typeface="+mj-cs"/>
              </a:rPr>
              <a:t>Turvallisuus</a:t>
            </a:r>
            <a:br>
              <a:rPr lang="en-US" sz="1900" kern="1200" cap="all" spc="200" baseline="0" dirty="0">
                <a:solidFill>
                  <a:schemeClr val="tx1"/>
                </a:solidFill>
                <a:effectLst/>
                <a:latin typeface="+mj-lt"/>
                <a:ea typeface="+mj-ea"/>
                <a:cs typeface="+mj-cs"/>
              </a:rPr>
            </a:br>
            <a:endParaRPr lang="en-US" sz="1900" kern="1200" cap="all" spc="200" baseline="0" dirty="0">
              <a:solidFill>
                <a:schemeClr val="tx1"/>
              </a:solidFill>
              <a:latin typeface="+mj-lt"/>
              <a:ea typeface="+mj-ea"/>
              <a:cs typeface="+mj-cs"/>
            </a:endParaRPr>
          </a:p>
        </p:txBody>
      </p:sp>
      <p:sp>
        <p:nvSpPr>
          <p:cNvPr id="18" name="Rectangle 1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iruutu 3">
            <a:extLst>
              <a:ext uri="{FF2B5EF4-FFF2-40B4-BE49-F238E27FC236}">
                <a16:creationId xmlns:a16="http://schemas.microsoft.com/office/drawing/2014/main" id="{CF9D820A-D6E0-2F1D-A7EA-FBF8066CDB70}"/>
              </a:ext>
            </a:extLst>
          </p:cNvPr>
          <p:cNvSpPr txBox="1"/>
          <p:nvPr/>
        </p:nvSpPr>
        <p:spPr>
          <a:xfrm>
            <a:off x="5451893" y="0"/>
            <a:ext cx="6590581" cy="6858000"/>
          </a:xfrm>
          <a:prstGeom prst="rect">
            <a:avLst/>
          </a:prstGeom>
        </p:spPr>
        <p:txBody>
          <a:bodyPr vert="horz" lIns="91440" tIns="45720" rIns="91440" bIns="45720" rtlCol="0" anchor="ctr">
            <a:normAutofit/>
          </a:bodyPr>
          <a:lstStyle/>
          <a:p>
            <a:pPr defTabSz="914400">
              <a:lnSpc>
                <a:spcPct val="90000"/>
              </a:lnSpc>
              <a:spcBef>
                <a:spcPts val="1000"/>
              </a:spcBef>
              <a:buClr>
                <a:schemeClr val="accent2"/>
              </a:buClr>
            </a:pPr>
            <a:r>
              <a:rPr lang="en-US" sz="2400" dirty="0" err="1">
                <a:solidFill>
                  <a:schemeClr val="bg1"/>
                </a:solidFill>
                <a:effectLst/>
                <a:latin typeface="Calibri" panose="020F0502020204030204" pitchFamily="34" charset="0"/>
                <a:cs typeface="Calibri" panose="020F0502020204030204" pitchFamily="34" charset="0"/>
              </a:rPr>
              <a:t>Olemme</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koonneet</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hyvät</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käytänteet</a:t>
            </a:r>
            <a:r>
              <a:rPr lang="en-US" sz="2400"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turvallisuusoppaaseen</a:t>
            </a:r>
            <a:r>
              <a:rPr lang="en-US" sz="2400" dirty="0">
                <a:solidFill>
                  <a:schemeClr val="bg1"/>
                </a:solidFill>
                <a:effectLst/>
                <a:latin typeface="Calibri" panose="020F0502020204030204" pitchFamily="34" charset="0"/>
                <a:cs typeface="Calibri" panose="020F0502020204030204" pitchFamily="34" charset="0"/>
              </a:rPr>
              <a:t> Jukka </a:t>
            </a:r>
            <a:r>
              <a:rPr lang="en-US" sz="2400" dirty="0" err="1">
                <a:solidFill>
                  <a:schemeClr val="bg1"/>
                </a:solidFill>
                <a:effectLst/>
                <a:latin typeface="Calibri" panose="020F0502020204030204" pitchFamily="34" charset="0"/>
                <a:cs typeface="Calibri" panose="020F0502020204030204" pitchFamily="34" charset="0"/>
              </a:rPr>
              <a:t>Vehviläisen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johdolla</a:t>
            </a:r>
            <a:r>
              <a:rPr lang="en-US" sz="2400" dirty="0">
                <a:solidFill>
                  <a:schemeClr val="bg1"/>
                </a:solidFill>
                <a:latin typeface="Calibri" panose="020F0502020204030204" pitchFamily="34" charset="0"/>
                <a:cs typeface="Calibri" panose="020F0502020204030204" pitchFamily="34" charset="0"/>
              </a:rPr>
              <a:t>.</a:t>
            </a:r>
          </a:p>
          <a:p>
            <a:pPr defTabSz="914400">
              <a:lnSpc>
                <a:spcPct val="90000"/>
              </a:lnSpc>
              <a:spcBef>
                <a:spcPts val="1000"/>
              </a:spcBef>
              <a:buClr>
                <a:schemeClr val="accent2"/>
              </a:buClr>
            </a:pPr>
            <a:r>
              <a:rPr lang="en-US" sz="2400" dirty="0">
                <a:solidFill>
                  <a:schemeClr val="bg1"/>
                </a:solidFill>
                <a:effectLst/>
                <a:latin typeface="Calibri" panose="020F0502020204030204" pitchFamily="34" charset="0"/>
                <a:cs typeface="Calibri" panose="020F0502020204030204" pitchFamily="34" charset="0"/>
              </a:rPr>
              <a:t> </a:t>
            </a:r>
          </a:p>
          <a:p>
            <a:pPr defTabSz="914400">
              <a:lnSpc>
                <a:spcPct val="90000"/>
              </a:lnSpc>
              <a:spcBef>
                <a:spcPts val="1000"/>
              </a:spcBef>
              <a:buClr>
                <a:schemeClr val="accent2"/>
              </a:buClr>
            </a:pPr>
            <a:r>
              <a:rPr lang="en-US" sz="2400" dirty="0" err="1">
                <a:solidFill>
                  <a:schemeClr val="bg1"/>
                </a:solidFill>
                <a:effectLst/>
                <a:latin typeface="Calibri" panose="020F0502020204030204" pitchFamily="34" charset="0"/>
                <a:cs typeface="Calibri" panose="020F0502020204030204" pitchFamily="34" charset="0"/>
              </a:rPr>
              <a:t>Olemme</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järjestäneet</a:t>
            </a:r>
            <a:r>
              <a:rPr lang="en-US" sz="2400"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turvallisuuskoulutuksia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esimerkkinä</a:t>
            </a:r>
            <a:r>
              <a:rPr lang="en-US" sz="2400"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itsepuolustuskoulutuksen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asuntolan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asukkaille</a:t>
            </a:r>
            <a:r>
              <a:rPr lang="en-US" sz="2400" dirty="0">
                <a:solidFill>
                  <a:schemeClr val="bg1"/>
                </a:solidFill>
                <a:effectLst/>
                <a:latin typeface="Calibri" panose="020F0502020204030204" pitchFamily="34" charset="0"/>
                <a:cs typeface="Calibri" panose="020F0502020204030204" pitchFamily="34" charset="0"/>
              </a:rPr>
              <a:t> ja </a:t>
            </a:r>
            <a:r>
              <a:rPr lang="en-US" sz="2400" dirty="0" err="1">
                <a:solidFill>
                  <a:schemeClr val="bg1"/>
                </a:solidFill>
                <a:effectLst/>
                <a:latin typeface="Calibri" panose="020F0502020204030204" pitchFamily="34" charset="0"/>
                <a:cs typeface="Calibri" panose="020F0502020204030204" pitchFamily="34" charset="0"/>
              </a:rPr>
              <a:t>muulle</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henkilökunnalle</a:t>
            </a:r>
            <a:r>
              <a:rPr lang="en-US" sz="2400" dirty="0">
                <a:solidFill>
                  <a:schemeClr val="bg1"/>
                </a:solidFill>
                <a:effectLst/>
                <a:latin typeface="Calibri" panose="020F0502020204030204" pitchFamily="34" charset="0"/>
                <a:cs typeface="Calibri" panose="020F0502020204030204" pitchFamily="34" charset="0"/>
              </a:rPr>
              <a:t>, </a:t>
            </a:r>
            <a:r>
              <a:rPr lang="en-US" sz="2400" b="1" dirty="0" err="1">
                <a:solidFill>
                  <a:schemeClr val="bg1"/>
                </a:solidFill>
                <a:effectLst/>
                <a:latin typeface="Calibri" panose="020F0502020204030204" pitchFamily="34" charset="0"/>
                <a:cs typeface="Calibri" panose="020F0502020204030204" pitchFamily="34" charset="0"/>
              </a:rPr>
              <a:t>pelastusharjoituksia</a:t>
            </a:r>
            <a:r>
              <a:rPr lang="en-US" sz="2400" dirty="0">
                <a:solidFill>
                  <a:schemeClr val="bg1"/>
                </a:solidFill>
                <a:effectLst/>
                <a:latin typeface="Calibri" panose="020F0502020204030204" pitchFamily="34" charset="0"/>
                <a:cs typeface="Calibri" panose="020F0502020204030204" pitchFamily="34" charset="0"/>
              </a:rPr>
              <a:t> ja </a:t>
            </a:r>
            <a:r>
              <a:rPr lang="en-US" sz="2400" dirty="0" err="1">
                <a:solidFill>
                  <a:schemeClr val="bg1"/>
                </a:solidFill>
                <a:effectLst/>
                <a:latin typeface="Calibri" panose="020F0502020204030204" pitchFamily="34" charset="0"/>
                <a:cs typeface="Calibri" panose="020F0502020204030204" pitchFamily="34" charset="0"/>
              </a:rPr>
              <a:t>oppilaitosyhteisön</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sitouttamista</a:t>
            </a:r>
            <a:r>
              <a:rPr lang="en-US" sz="2400" dirty="0">
                <a:solidFill>
                  <a:schemeClr val="bg1"/>
                </a:solidFill>
                <a:effectLst/>
                <a:latin typeface="Calibri" panose="020F0502020204030204" pitchFamily="34" charset="0"/>
                <a:cs typeface="Calibri" panose="020F0502020204030204" pitchFamily="34" charset="0"/>
              </a:rPr>
              <a:t> </a:t>
            </a:r>
            <a:r>
              <a:rPr lang="en-US" sz="2400" dirty="0" err="1">
                <a:solidFill>
                  <a:schemeClr val="bg1"/>
                </a:solidFill>
                <a:effectLst/>
                <a:latin typeface="Calibri" panose="020F0502020204030204" pitchFamily="34" charset="0"/>
                <a:cs typeface="Calibri" panose="020F0502020204030204" pitchFamily="34" charset="0"/>
              </a:rPr>
              <a:t>turvallisuusajatteluun</a:t>
            </a:r>
            <a:r>
              <a:rPr lang="en-US" sz="2400" dirty="0">
                <a:solidFill>
                  <a:schemeClr val="bg1"/>
                </a:solidFill>
                <a:effectLst/>
                <a:latin typeface="Calibri" panose="020F0502020204030204" pitchFamily="34" charset="0"/>
                <a:cs typeface="Calibri" panose="020F0502020204030204" pitchFamily="34" charset="0"/>
              </a:rPr>
              <a:t>. </a:t>
            </a:r>
          </a:p>
          <a:p>
            <a:pPr defTabSz="914400">
              <a:lnSpc>
                <a:spcPct val="90000"/>
              </a:lnSpc>
              <a:spcBef>
                <a:spcPts val="1000"/>
              </a:spcBef>
              <a:buClr>
                <a:schemeClr val="accent2"/>
              </a:buClr>
            </a:pPr>
            <a:endParaRPr lang="en-US" sz="2400" dirty="0">
              <a:solidFill>
                <a:schemeClr val="bg1"/>
              </a:solidFill>
              <a:effectLst/>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r>
              <a:rPr lang="en-US" sz="2400" b="1" dirty="0" err="1">
                <a:solidFill>
                  <a:schemeClr val="bg1"/>
                </a:solidFill>
                <a:latin typeface="Calibri" panose="020F0502020204030204" pitchFamily="34" charset="0"/>
                <a:cs typeface="Calibri" panose="020F0502020204030204" pitchFamily="34" charset="0"/>
              </a:rPr>
              <a:t>Toimintaohjeet</a:t>
            </a:r>
            <a:r>
              <a:rPr lang="en-US" sz="2400" b="1" dirty="0">
                <a:solidFill>
                  <a:schemeClr val="bg1"/>
                </a:solidFill>
                <a:latin typeface="Calibri" panose="020F0502020204030204" pitchFamily="34" charset="0"/>
                <a:cs typeface="Calibri" panose="020F0502020204030204" pitchFamily="34" charset="0"/>
              </a:rPr>
              <a:t> </a:t>
            </a:r>
            <a:r>
              <a:rPr lang="en-US" sz="2400" b="1" dirty="0" err="1">
                <a:solidFill>
                  <a:schemeClr val="bg1"/>
                </a:solidFill>
                <a:latin typeface="Calibri" panose="020F0502020204030204" pitchFamily="34" charset="0"/>
                <a:cs typeface="Calibri" panose="020F0502020204030204" pitchFamily="34" charset="0"/>
              </a:rPr>
              <a:t>päivitett</a:t>
            </a:r>
            <a:r>
              <a:rPr lang="en-US" sz="2400" dirty="0" err="1">
                <a:solidFill>
                  <a:schemeClr val="bg1"/>
                </a:solidFill>
                <a:latin typeface="Calibri" panose="020F0502020204030204" pitchFamily="34" charset="0"/>
                <a:cs typeface="Calibri" panose="020F0502020204030204" pitchFamily="34" charset="0"/>
              </a:rPr>
              <a:t>y</a:t>
            </a:r>
            <a:r>
              <a:rPr lang="en-US" sz="2400" dirty="0">
                <a:solidFill>
                  <a:schemeClr val="bg1"/>
                </a:solidFill>
                <a:latin typeface="Calibri" panose="020F0502020204030204" pitchFamily="34" charset="0"/>
                <a:cs typeface="Calibri" panose="020F0502020204030204" pitchFamily="34" charset="0"/>
              </a:rPr>
              <a:t> </a:t>
            </a:r>
            <a:r>
              <a:rPr lang="en-US" sz="2400" dirty="0" err="1">
                <a:solidFill>
                  <a:schemeClr val="bg1"/>
                </a:solidFill>
                <a:latin typeface="Calibri" panose="020F0502020204030204" pitchFamily="34" charset="0"/>
                <a:cs typeface="Calibri" panose="020F0502020204030204" pitchFamily="34" charset="0"/>
              </a:rPr>
              <a:t>puuttuminen</a:t>
            </a:r>
            <a:r>
              <a:rPr lang="en-US" sz="2400" dirty="0">
                <a:solidFill>
                  <a:schemeClr val="bg1"/>
                </a:solidFill>
                <a:latin typeface="Calibri" panose="020F0502020204030204" pitchFamily="34" charset="0"/>
                <a:cs typeface="Calibri" panose="020F0502020204030204" pitchFamily="34" charset="0"/>
              </a:rPr>
              <a:t> </a:t>
            </a:r>
            <a:r>
              <a:rPr lang="en-US" sz="2400" dirty="0" err="1">
                <a:solidFill>
                  <a:schemeClr val="bg1"/>
                </a:solidFill>
                <a:latin typeface="Calibri" panose="020F0502020204030204" pitchFamily="34" charset="0"/>
                <a:cs typeface="Calibri" panose="020F0502020204030204" pitchFamily="34" charset="0"/>
              </a:rPr>
              <a:t>päihteiden</a:t>
            </a:r>
            <a:r>
              <a:rPr lang="en-US" sz="2400" dirty="0">
                <a:solidFill>
                  <a:schemeClr val="bg1"/>
                </a:solidFill>
                <a:latin typeface="Calibri" panose="020F0502020204030204" pitchFamily="34" charset="0"/>
                <a:cs typeface="Calibri" panose="020F0502020204030204" pitchFamily="34" charset="0"/>
              </a:rPr>
              <a:t> </a:t>
            </a:r>
            <a:r>
              <a:rPr lang="en-US" sz="2400" dirty="0" err="1">
                <a:solidFill>
                  <a:schemeClr val="bg1"/>
                </a:solidFill>
                <a:latin typeface="Calibri" panose="020F0502020204030204" pitchFamily="34" charset="0"/>
                <a:cs typeface="Calibri" panose="020F0502020204030204" pitchFamily="34" charset="0"/>
              </a:rPr>
              <a:t>käyttöön</a:t>
            </a:r>
            <a:r>
              <a:rPr lang="en-US" sz="2400" dirty="0">
                <a:solidFill>
                  <a:schemeClr val="bg1"/>
                </a:solidFill>
                <a:latin typeface="Calibri" panose="020F0502020204030204" pitchFamily="34" charset="0"/>
                <a:cs typeface="Calibri" panose="020F0502020204030204" pitchFamily="34" charset="0"/>
              </a:rPr>
              <a:t>, </a:t>
            </a:r>
            <a:r>
              <a:rPr lang="en-US" sz="2400" dirty="0" err="1">
                <a:solidFill>
                  <a:schemeClr val="bg1"/>
                </a:solidFill>
                <a:latin typeface="Calibri" panose="020F0502020204030204" pitchFamily="34" charset="0"/>
                <a:cs typeface="Calibri" panose="020F0502020204030204" pitchFamily="34" charset="0"/>
              </a:rPr>
              <a:t>kiusaamiseen</a:t>
            </a:r>
            <a:r>
              <a:rPr lang="en-US" sz="2400" dirty="0">
                <a:solidFill>
                  <a:schemeClr val="bg1"/>
                </a:solidFill>
                <a:latin typeface="Calibri" panose="020F0502020204030204" pitchFamily="34" charset="0"/>
                <a:cs typeface="Calibri" panose="020F0502020204030204" pitchFamily="34" charset="0"/>
              </a:rPr>
              <a:t>. </a:t>
            </a:r>
            <a:r>
              <a:rPr lang="en-US" sz="2400" dirty="0" err="1">
                <a:solidFill>
                  <a:schemeClr val="bg1"/>
                </a:solidFill>
                <a:latin typeface="Calibri" panose="020F0502020204030204" pitchFamily="34" charset="0"/>
                <a:cs typeface="Calibri" panose="020F0502020204030204" pitchFamily="34" charset="0"/>
              </a:rPr>
              <a:t>Kriisisuunnitelma</a:t>
            </a:r>
            <a:r>
              <a:rPr lang="en-US" sz="2400" dirty="0">
                <a:solidFill>
                  <a:schemeClr val="bg1"/>
                </a:solidFill>
                <a:latin typeface="Calibri" panose="020F0502020204030204" pitchFamily="34" charset="0"/>
                <a:cs typeface="Calibri" panose="020F0502020204030204" pitchFamily="34" charset="0"/>
              </a:rPr>
              <a:t> ja </a:t>
            </a:r>
            <a:r>
              <a:rPr lang="en-US" sz="2400" dirty="0" err="1">
                <a:solidFill>
                  <a:schemeClr val="bg1"/>
                </a:solidFill>
                <a:latin typeface="Calibri" panose="020F0502020204030204" pitchFamily="34" charset="0"/>
                <a:cs typeface="Calibri" panose="020F0502020204030204" pitchFamily="34" charset="0"/>
              </a:rPr>
              <a:t>tasa</a:t>
            </a:r>
            <a:r>
              <a:rPr lang="en-US" sz="2400" dirty="0">
                <a:solidFill>
                  <a:schemeClr val="bg1"/>
                </a:solidFill>
                <a:latin typeface="Calibri" panose="020F0502020204030204" pitchFamily="34" charset="0"/>
                <a:cs typeface="Calibri" panose="020F0502020204030204" pitchFamily="34" charset="0"/>
              </a:rPr>
              <a:t>-</a:t>
            </a:r>
            <a:r>
              <a:rPr lang="en-US" sz="2400" dirty="0" err="1">
                <a:solidFill>
                  <a:schemeClr val="bg1"/>
                </a:solidFill>
                <a:latin typeface="Calibri" panose="020F0502020204030204" pitchFamily="34" charset="0"/>
                <a:cs typeface="Calibri" panose="020F0502020204030204" pitchFamily="34" charset="0"/>
              </a:rPr>
              <a:t>arvo</a:t>
            </a:r>
            <a:r>
              <a:rPr lang="en-US" sz="2400" dirty="0">
                <a:solidFill>
                  <a:schemeClr val="bg1"/>
                </a:solidFill>
                <a:latin typeface="Calibri" panose="020F0502020204030204" pitchFamily="34" charset="0"/>
                <a:cs typeface="Calibri" panose="020F0502020204030204" pitchFamily="34" charset="0"/>
              </a:rPr>
              <a:t>-ja </a:t>
            </a:r>
            <a:r>
              <a:rPr lang="en-US" sz="2400" dirty="0" err="1">
                <a:solidFill>
                  <a:schemeClr val="bg1"/>
                </a:solidFill>
                <a:latin typeface="Calibri" panose="020F0502020204030204" pitchFamily="34" charset="0"/>
                <a:cs typeface="Calibri" panose="020F0502020204030204" pitchFamily="34" charset="0"/>
              </a:rPr>
              <a:t>yhdenvertaisuussuunnitelma</a:t>
            </a:r>
            <a:r>
              <a:rPr lang="en-US" sz="2400" dirty="0">
                <a:solidFill>
                  <a:schemeClr val="bg1"/>
                </a:solidFill>
                <a:latin typeface="Calibri" panose="020F0502020204030204" pitchFamily="34" charset="0"/>
                <a:cs typeface="Calibri" panose="020F0502020204030204" pitchFamily="34" charset="0"/>
              </a:rPr>
              <a:t>. </a:t>
            </a:r>
            <a:endParaRPr lang="en-US" sz="2400" dirty="0">
              <a:solidFill>
                <a:schemeClr val="bg1"/>
              </a:solidFill>
              <a:effectLst/>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r>
              <a:rPr lang="en-US" dirty="0">
                <a:solidFill>
                  <a:schemeClr val="bg1"/>
                </a:solidFill>
                <a:latin typeface="Calibri" panose="020F0502020204030204" pitchFamily="34" charset="0"/>
                <a:cs typeface="Calibri" panose="020F0502020204030204" pitchFamily="34" charset="0"/>
                <a:hlinkClick r:id="rId2"/>
              </a:rPr>
              <a:t>https://www.kpedu.fi/kpedu/projektitoiminta-hankkeet/projektit/projektiarkisto/yhdess%C3%A4-tillsammans/turvallisuus</a:t>
            </a:r>
            <a:endParaRPr lang="en-US" dirty="0">
              <a:solidFill>
                <a:schemeClr val="bg1"/>
              </a:solidFill>
              <a:latin typeface="Calibri" panose="020F0502020204030204" pitchFamily="34" charset="0"/>
              <a:cs typeface="Calibri" panose="020F0502020204030204" pitchFamily="34" charset="0"/>
            </a:endParaRPr>
          </a:p>
          <a:p>
            <a:pPr indent="-228600" defTabSz="914400">
              <a:lnSpc>
                <a:spcPct val="90000"/>
              </a:lnSpc>
              <a:spcBef>
                <a:spcPts val="1000"/>
              </a:spcBef>
              <a:buClr>
                <a:schemeClr val="accent2"/>
              </a:buClr>
              <a:buFont typeface="Arial" panose="020B0604020202020204" pitchFamily="34" charset="0"/>
              <a:buChar char="•"/>
            </a:pPr>
            <a:endParaRPr lang="en-US" sz="1300" dirty="0">
              <a:solidFill>
                <a:schemeClr val="bg1"/>
              </a:solidFill>
            </a:endParaRPr>
          </a:p>
        </p:txBody>
      </p:sp>
    </p:spTree>
    <p:extLst>
      <p:ext uri="{BB962C8B-B14F-4D97-AF65-F5344CB8AC3E}">
        <p14:creationId xmlns:p14="http://schemas.microsoft.com/office/powerpoint/2010/main" val="409793734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11F1AE-49BC-FC7F-386D-AD311E88046C}"/>
              </a:ext>
            </a:extLst>
          </p:cNvPr>
          <p:cNvSpPr>
            <a:spLocks noGrp="1"/>
          </p:cNvSpPr>
          <p:nvPr>
            <p:ph type="title"/>
          </p:nvPr>
        </p:nvSpPr>
        <p:spPr>
          <a:xfrm>
            <a:off x="829781" y="2708804"/>
            <a:ext cx="3698803" cy="1440394"/>
          </a:xfrm>
          <a:prstGeom prst="ellipse">
            <a:avLst/>
          </a:prstGeom>
          <a:noFill/>
          <a:ln>
            <a:solidFill>
              <a:schemeClr val="tx1"/>
            </a:solidFill>
          </a:ln>
        </p:spPr>
        <p:txBody>
          <a:bodyPr vert="horz" lIns="182880" tIns="182880" rIns="182880" bIns="182880" rtlCol="0" anchor="ctr">
            <a:normAutofit/>
          </a:bodyPr>
          <a:lstStyle/>
          <a:p>
            <a:r>
              <a:rPr lang="en-US" sz="1900" b="1" kern="1200" cap="all" spc="200" baseline="0" dirty="0" err="1">
                <a:solidFill>
                  <a:schemeClr val="tx1"/>
                </a:solidFill>
                <a:effectLst/>
                <a:latin typeface="+mj-lt"/>
                <a:ea typeface="+mj-ea"/>
                <a:cs typeface="+mj-cs"/>
              </a:rPr>
              <a:t>Turvallisuus</a:t>
            </a:r>
            <a:br>
              <a:rPr lang="en-US" sz="1900" kern="1200" cap="all" spc="200" baseline="0" dirty="0">
                <a:solidFill>
                  <a:schemeClr val="tx1"/>
                </a:solidFill>
                <a:effectLst/>
                <a:latin typeface="+mj-lt"/>
                <a:ea typeface="+mj-ea"/>
                <a:cs typeface="+mj-cs"/>
              </a:rPr>
            </a:br>
            <a:endParaRPr lang="en-US" sz="1900" kern="1200" cap="all" spc="200" baseline="0" dirty="0">
              <a:solidFill>
                <a:schemeClr val="tx1"/>
              </a:solidFill>
              <a:latin typeface="+mj-lt"/>
              <a:ea typeface="+mj-ea"/>
              <a:cs typeface="+mj-cs"/>
            </a:endParaRPr>
          </a:p>
        </p:txBody>
      </p:sp>
      <p:sp>
        <p:nvSpPr>
          <p:cNvPr id="18" name="Rectangle 1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iruutu 3">
            <a:extLst>
              <a:ext uri="{FF2B5EF4-FFF2-40B4-BE49-F238E27FC236}">
                <a16:creationId xmlns:a16="http://schemas.microsoft.com/office/drawing/2014/main" id="{CF9D820A-D6E0-2F1D-A7EA-FBF8066CDB70}"/>
              </a:ext>
            </a:extLst>
          </p:cNvPr>
          <p:cNvSpPr txBox="1"/>
          <p:nvPr/>
        </p:nvSpPr>
        <p:spPr>
          <a:xfrm>
            <a:off x="5451893" y="0"/>
            <a:ext cx="6590581" cy="6858000"/>
          </a:xfrm>
          <a:prstGeom prst="rect">
            <a:avLst/>
          </a:prstGeom>
        </p:spPr>
        <p:txBody>
          <a:bodyPr vert="horz" lIns="91440" tIns="45720" rIns="91440" bIns="45720" rtlCol="0" anchor="ctr">
            <a:normAutofit/>
          </a:bodyPr>
          <a:lstStyle/>
          <a:p>
            <a:pPr indent="-228600" defTabSz="914400">
              <a:lnSpc>
                <a:spcPct val="90000"/>
              </a:lnSpc>
              <a:spcBef>
                <a:spcPts val="1000"/>
              </a:spcBef>
              <a:buClr>
                <a:schemeClr val="accent2"/>
              </a:buClr>
              <a:buFont typeface="Arial" panose="020B0604020202020204" pitchFamily="34" charset="0"/>
              <a:buChar char="•"/>
            </a:pPr>
            <a:endParaRPr lang="en-US" sz="1300" dirty="0">
              <a:solidFill>
                <a:schemeClr val="bg1"/>
              </a:solidFill>
            </a:endParaRPr>
          </a:p>
        </p:txBody>
      </p:sp>
      <p:sp>
        <p:nvSpPr>
          <p:cNvPr id="8" name="Tekstiruutu 7">
            <a:extLst>
              <a:ext uri="{FF2B5EF4-FFF2-40B4-BE49-F238E27FC236}">
                <a16:creationId xmlns:a16="http://schemas.microsoft.com/office/drawing/2014/main" id="{E62F4DC3-511B-5267-079B-DD02407C6149}"/>
              </a:ext>
            </a:extLst>
          </p:cNvPr>
          <p:cNvSpPr txBox="1"/>
          <p:nvPr/>
        </p:nvSpPr>
        <p:spPr>
          <a:xfrm>
            <a:off x="5541885" y="390617"/>
            <a:ext cx="6256538" cy="5124673"/>
          </a:xfrm>
          <a:prstGeom prst="rect">
            <a:avLst/>
          </a:prstGeom>
          <a:noFill/>
        </p:spPr>
        <p:txBody>
          <a:bodyPr wrap="square">
            <a:spAutoFit/>
          </a:bodyPr>
          <a:lstStyle/>
          <a:p>
            <a:pPr marL="0" marR="0" lvl="0" indent="0" defTabSz="457200" rtl="0" eaLnBrk="1" fontAlgn="auto" latinLnBrk="0" hangingPunct="1">
              <a:lnSpc>
                <a:spcPct val="107000"/>
              </a:lnSpc>
              <a:spcBef>
                <a:spcPts val="0"/>
              </a:spcBef>
              <a:spcAft>
                <a:spcPts val="800"/>
              </a:spcAft>
              <a:buClrTx/>
              <a:buSzTx/>
              <a:buFontTx/>
              <a:buNone/>
              <a:tabLst/>
              <a:defRPr/>
            </a:pPr>
            <a:r>
              <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Olemme määritelleet turvallisuuskäytänteitä, liittyen asuntolan turvallisuuteen. Lisäksi liittäneet asuntolan toimintaan </a:t>
            </a:r>
            <a:r>
              <a:rPr kumimoji="0" lang="fi-FI" sz="24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turvallisuusauditoinnin</a:t>
            </a:r>
            <a:r>
              <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joka perustuu omatoimiseen varautumiseen.  </a:t>
            </a: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Turvallisuusauditoinnissa pääpaino on kokonaisvaltaisessa turvallisuusjohtamisessa, joka tarkoittaa </a:t>
            </a:r>
            <a:r>
              <a:rPr kumimoji="0" lang="fi-FI" sz="24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johdon sitoutumista turvallisuussuunnitteluun ja johtamiseen</a:t>
            </a:r>
            <a:r>
              <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p>
          <a:p>
            <a:pPr marL="0" marR="0" lvl="0" indent="0" algn="l" defTabSz="457200" rtl="0" eaLnBrk="1" fontAlgn="auto" latinLnBrk="0" hangingPunct="1">
              <a:lnSpc>
                <a:spcPct val="107000"/>
              </a:lnSpc>
              <a:spcBef>
                <a:spcPts val="0"/>
              </a:spcBef>
              <a:spcAft>
                <a:spcPts val="800"/>
              </a:spcAft>
              <a:buClrTx/>
              <a:buSzTx/>
              <a:buFontTx/>
              <a:buNone/>
              <a:tabLst/>
              <a:defRPr/>
            </a:pPr>
            <a:r>
              <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Tähän liittyen osallistuttiin myös </a:t>
            </a:r>
            <a:r>
              <a:rPr kumimoji="0" lang="fi-FI" sz="24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turvallisuustarkastuslistan</a:t>
            </a:r>
            <a:r>
              <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koontiin. </a:t>
            </a:r>
          </a:p>
          <a:p>
            <a:pPr marL="0" marR="0" lvl="0" indent="0" defTabSz="457200" rtl="0" eaLnBrk="1" fontAlgn="auto" latinLnBrk="0" hangingPunct="1">
              <a:lnSpc>
                <a:spcPct val="107000"/>
              </a:lnSpc>
              <a:spcBef>
                <a:spcPts val="0"/>
              </a:spcBef>
              <a:spcAft>
                <a:spcPts val="800"/>
              </a:spcAft>
              <a:buClrTx/>
              <a:buSzTx/>
              <a:buFontTx/>
              <a:buNone/>
              <a:tabLst/>
              <a:defRPr/>
            </a:pPr>
            <a:endParaRPr kumimoji="0" lang="fi-FI"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626395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F9FE481-923A-850C-4416-DAC84B965FB5}"/>
              </a:ext>
            </a:extLst>
          </p:cNvPr>
          <p:cNvSpPr>
            <a:spLocks noGrp="1"/>
          </p:cNvSpPr>
          <p:nvPr>
            <p:ph type="title"/>
          </p:nvPr>
        </p:nvSpPr>
        <p:spPr>
          <a:xfrm>
            <a:off x="402336" y="257326"/>
            <a:ext cx="7729728" cy="1188720"/>
          </a:xfrm>
        </p:spPr>
        <p:txBody>
          <a:bodyPr/>
          <a:lstStyle/>
          <a:p>
            <a:r>
              <a:rPr lang="fi-FI" dirty="0"/>
              <a:t>Turvallisuus</a:t>
            </a:r>
          </a:p>
        </p:txBody>
      </p:sp>
      <p:sp>
        <p:nvSpPr>
          <p:cNvPr id="4" name="Tekstiruutu 3">
            <a:extLst>
              <a:ext uri="{FF2B5EF4-FFF2-40B4-BE49-F238E27FC236}">
                <a16:creationId xmlns:a16="http://schemas.microsoft.com/office/drawing/2014/main" id="{43BE83CB-99E8-F24D-93E5-2E7FA5270955}"/>
              </a:ext>
            </a:extLst>
          </p:cNvPr>
          <p:cNvSpPr txBox="1"/>
          <p:nvPr/>
        </p:nvSpPr>
        <p:spPr>
          <a:xfrm>
            <a:off x="672352" y="1859340"/>
            <a:ext cx="9627587" cy="4093428"/>
          </a:xfrm>
          <a:prstGeom prst="rect">
            <a:avLst/>
          </a:prstGeom>
          <a:noFill/>
        </p:spPr>
        <p:txBody>
          <a:bodyPr wrap="square">
            <a:spAutoFit/>
          </a:bodyPr>
          <a:lstStyle/>
          <a:p>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2000" dirty="0">
                <a:effectLst/>
                <a:latin typeface="Calibri" panose="020F0502020204030204" pitchFamily="34" charset="0"/>
                <a:ea typeface="Calibri" panose="020F0502020204030204" pitchFamily="34" charset="0"/>
                <a:cs typeface="Times New Roman" panose="02020603050405020304" pitchFamily="18" charset="0"/>
              </a:rPr>
              <a:t>Toteutin itse kyseisen auditoinnin, koska minulla on auditointiin vaadittava koulutus ja pitkä kokemus turvallisuusalalta. Auditoinnin avulla kokosin raportit ja tein </a:t>
            </a:r>
            <a:r>
              <a:rPr lang="fi-FI" sz="2000" b="1" dirty="0">
                <a:effectLst/>
                <a:latin typeface="Calibri" panose="020F0502020204030204" pitchFamily="34" charset="0"/>
                <a:ea typeface="Calibri" panose="020F0502020204030204" pitchFamily="34" charset="0"/>
                <a:cs typeface="Times New Roman" panose="02020603050405020304" pitchFamily="18" charset="0"/>
              </a:rPr>
              <a:t>kehittämisehdotukset turvallisuuden parantamiseksi asuntolaan</a:t>
            </a:r>
            <a:r>
              <a:rPr lang="fi-FI" sz="2000" dirty="0">
                <a:effectLst/>
                <a:latin typeface="Calibri" panose="020F0502020204030204" pitchFamily="34" charset="0"/>
                <a:ea typeface="Calibri" panose="020F0502020204030204" pitchFamily="34" charset="0"/>
                <a:cs typeface="Times New Roman" panose="02020603050405020304" pitchFamily="18" charset="0"/>
              </a:rPr>
              <a:t>. </a:t>
            </a:r>
            <a:r>
              <a:rPr lang="fi-FI" sz="2000" b="1" dirty="0">
                <a:effectLst/>
                <a:latin typeface="Calibri" panose="020F0502020204030204" pitchFamily="34" charset="0"/>
                <a:ea typeface="Calibri" panose="020F0502020204030204" pitchFamily="34" charset="0"/>
                <a:cs typeface="Times New Roman" panose="02020603050405020304" pitchFamily="18" charset="0"/>
              </a:rPr>
              <a:t>Turvallisuus</a:t>
            </a:r>
            <a:r>
              <a:rPr lang="fi-FI" sz="2000" dirty="0">
                <a:effectLst/>
                <a:latin typeface="Calibri" panose="020F0502020204030204" pitchFamily="34" charset="0"/>
                <a:ea typeface="Calibri" panose="020F0502020204030204" pitchFamily="34" charset="0"/>
                <a:cs typeface="Times New Roman" panose="02020603050405020304" pitchFamily="18" charset="0"/>
              </a:rPr>
              <a:t> on asia jota olemme </a:t>
            </a:r>
            <a:r>
              <a:rPr lang="fi-FI" sz="2000" b="1" dirty="0">
                <a:effectLst/>
                <a:latin typeface="Calibri" panose="020F0502020204030204" pitchFamily="34" charset="0"/>
                <a:ea typeface="Calibri" panose="020F0502020204030204" pitchFamily="34" charset="0"/>
                <a:cs typeface="Times New Roman" panose="02020603050405020304" pitchFamily="18" charset="0"/>
              </a:rPr>
              <a:t>kehittäneet ja jota tulee jatkuvasti kehittää</a:t>
            </a:r>
            <a:r>
              <a:rPr lang="fi-FI" sz="2000" dirty="0">
                <a:effectLst/>
                <a:latin typeface="Calibri" panose="020F0502020204030204" pitchFamily="34" charset="0"/>
                <a:ea typeface="Calibri" panose="020F0502020204030204" pitchFamily="34" charset="0"/>
                <a:cs typeface="Times New Roman" panose="02020603050405020304" pitchFamily="18" charset="0"/>
              </a:rPr>
              <a:t>. </a:t>
            </a:r>
          </a:p>
          <a:p>
            <a:endParaRPr lang="fi-FI" sz="2000" dirty="0">
              <a:latin typeface="Calibri" panose="020F0502020204030204" pitchFamily="34" charset="0"/>
              <a:ea typeface="Calibri" panose="020F0502020204030204" pitchFamily="34" charset="0"/>
              <a:cs typeface="Times New Roman" panose="02020603050405020304" pitchFamily="18" charset="0"/>
            </a:endParaRPr>
          </a:p>
          <a:p>
            <a:r>
              <a:rPr kumimoji="0" lang="fi-FI"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Yhteenvetona turvallisuuteen liittyen kirjoitin ”</a:t>
            </a:r>
            <a:r>
              <a:rPr kumimoji="0" lang="fi-FI"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Turvallisuussuunnittelu Ammattikampuksen asuntolan turvallisuusjohtamisen työvälineenä ” ohjeistuksen turvallisuusjohtamisen kehittämiseksi</a:t>
            </a:r>
            <a:endParaRPr lang="fi-FI"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fi-FI" sz="2000" dirty="0">
              <a:latin typeface="Calibri" panose="020F0502020204030204" pitchFamily="34" charset="0"/>
              <a:ea typeface="Calibri" panose="020F0502020204030204" pitchFamily="34" charset="0"/>
              <a:cs typeface="Times New Roman" panose="02020603050405020304" pitchFamily="18" charset="0"/>
            </a:endParaRPr>
          </a:p>
          <a:p>
            <a:r>
              <a:rPr lang="fi-FI" sz="2000" dirty="0">
                <a:effectLst/>
                <a:latin typeface="Calibri" panose="020F0502020204030204" pitchFamily="34" charset="0"/>
                <a:ea typeface="Calibri" panose="020F0502020204030204" pitchFamily="34" charset="0"/>
                <a:cs typeface="Times New Roman" panose="02020603050405020304" pitchFamily="18" charset="0"/>
              </a:rPr>
              <a:t>Tämän lisäksi suunnittelin </a:t>
            </a:r>
            <a:r>
              <a:rPr lang="fi-FI" sz="2000" b="1" dirty="0">
                <a:effectLst/>
                <a:latin typeface="Calibri" panose="020F0502020204030204" pitchFamily="34" charset="0"/>
                <a:ea typeface="Calibri" panose="020F0502020204030204" pitchFamily="34" charset="0"/>
                <a:cs typeface="Times New Roman" panose="02020603050405020304" pitchFamily="18" charset="0"/>
              </a:rPr>
              <a:t>päihdekoulutukset</a:t>
            </a:r>
            <a:r>
              <a:rPr lang="fi-FI" sz="2000" dirty="0">
                <a:effectLst/>
                <a:latin typeface="Calibri" panose="020F0502020204030204" pitchFamily="34" charset="0"/>
                <a:ea typeface="Calibri" panose="020F0502020204030204" pitchFamily="34" charset="0"/>
                <a:cs typeface="Times New Roman" panose="02020603050405020304" pitchFamily="18" charset="0"/>
              </a:rPr>
              <a:t>, jonka pääpaino oli kannabiksen käytön haitoissa ja miten se vaikuttaa tulevaisuudessa käyttäjän arkeen.  Koulutuksen piti kannabisasiantuntija Kim Kannussaari </a:t>
            </a:r>
            <a:r>
              <a:rPr lang="fi-FI" sz="2000" dirty="0" err="1">
                <a:effectLst/>
                <a:latin typeface="Calibri" panose="020F0502020204030204" pitchFamily="34" charset="0"/>
                <a:ea typeface="Calibri" panose="020F0502020204030204" pitchFamily="34" charset="0"/>
                <a:cs typeface="Times New Roman" panose="02020603050405020304" pitchFamily="18" charset="0"/>
              </a:rPr>
              <a:t>Teamsin</a:t>
            </a:r>
            <a:r>
              <a:rPr lang="fi-FI" sz="2000" dirty="0">
                <a:effectLst/>
                <a:latin typeface="Calibri" panose="020F0502020204030204" pitchFamily="34" charset="0"/>
                <a:ea typeface="Calibri" panose="020F0502020204030204" pitchFamily="34" charset="0"/>
                <a:cs typeface="Times New Roman" panose="02020603050405020304" pitchFamily="18" charset="0"/>
              </a:rPr>
              <a:t> välityksellä erikseen henkilökunnalle ja opiskelijoille. Nämä luennot jäivät tallenteena opettajien käyttöön</a:t>
            </a:r>
            <a:endParaRPr lang="fi-FI" sz="2000" dirty="0"/>
          </a:p>
        </p:txBody>
      </p:sp>
    </p:spTree>
    <p:extLst>
      <p:ext uri="{BB962C8B-B14F-4D97-AF65-F5344CB8AC3E}">
        <p14:creationId xmlns:p14="http://schemas.microsoft.com/office/powerpoint/2010/main" val="1339344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D41049-EF29-1A03-C3F3-7B8E182640A5}"/>
              </a:ext>
            </a:extLst>
          </p:cNvPr>
          <p:cNvSpPr>
            <a:spLocks noGrp="1"/>
          </p:cNvSpPr>
          <p:nvPr>
            <p:ph type="title"/>
          </p:nvPr>
        </p:nvSpPr>
        <p:spPr>
          <a:xfrm>
            <a:off x="829781" y="2708804"/>
            <a:ext cx="3698803" cy="1440394"/>
          </a:xfrm>
          <a:noFill/>
          <a:ln>
            <a:solidFill>
              <a:schemeClr val="tx1"/>
            </a:solidFill>
          </a:ln>
        </p:spPr>
        <p:txBody>
          <a:bodyPr vert="horz" lIns="182880" tIns="182880" rIns="182880" bIns="182880" rtlCol="0" anchor="ctr">
            <a:normAutofit/>
          </a:bodyPr>
          <a:lstStyle/>
          <a:p>
            <a:r>
              <a:rPr lang="en-US" sz="2400" kern="1200" cap="all" spc="200" baseline="0">
                <a:solidFill>
                  <a:schemeClr val="tx1"/>
                </a:solidFill>
                <a:effectLst/>
                <a:latin typeface="+mj-lt"/>
                <a:ea typeface="+mj-ea"/>
                <a:cs typeface="+mj-cs"/>
              </a:rPr>
              <a:t>Osallisuus ja yhteisöllisyys</a:t>
            </a:r>
            <a:br>
              <a:rPr lang="en-US" sz="2400" kern="1200" cap="all" spc="200" baseline="0">
                <a:solidFill>
                  <a:schemeClr val="tx1"/>
                </a:solidFill>
                <a:effectLst/>
                <a:latin typeface="+mj-lt"/>
                <a:ea typeface="+mj-ea"/>
                <a:cs typeface="+mj-cs"/>
              </a:rPr>
            </a:br>
            <a:endParaRPr lang="en-US" sz="2400" kern="1200" cap="all" spc="200" baseline="0">
              <a:solidFill>
                <a:schemeClr val="tx1"/>
              </a:solidFill>
              <a:latin typeface="+mj-lt"/>
              <a:ea typeface="+mj-ea"/>
              <a:cs typeface="+mj-cs"/>
            </a:endParaRPr>
          </a:p>
        </p:txBody>
      </p:sp>
      <p:sp>
        <p:nvSpPr>
          <p:cNvPr id="9" name="Rectangle 8">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kstiruutu 3">
            <a:extLst>
              <a:ext uri="{FF2B5EF4-FFF2-40B4-BE49-F238E27FC236}">
                <a16:creationId xmlns:a16="http://schemas.microsoft.com/office/drawing/2014/main" id="{2457B477-B908-67A8-AEB1-8734C0A1F260}"/>
              </a:ext>
            </a:extLst>
          </p:cNvPr>
          <p:cNvSpPr txBox="1"/>
          <p:nvPr/>
        </p:nvSpPr>
        <p:spPr>
          <a:xfrm>
            <a:off x="5451894" y="275209"/>
            <a:ext cx="6607834" cy="6374166"/>
          </a:xfrm>
          <a:prstGeom prst="rect">
            <a:avLst/>
          </a:prstGeom>
        </p:spPr>
        <p:txBody>
          <a:bodyPr vert="horz" lIns="91440" tIns="45720" rIns="91440" bIns="45720" rtlCol="0" anchor="ctr">
            <a:noAutofit/>
          </a:bodyPr>
          <a:lstStyle/>
          <a:p>
            <a:pPr defTabSz="914400">
              <a:lnSpc>
                <a:spcPct val="90000"/>
              </a:lnSpc>
              <a:spcBef>
                <a:spcPts val="1000"/>
              </a:spcBef>
              <a:buClr>
                <a:schemeClr val="accent2"/>
              </a:buClr>
            </a:pPr>
            <a:r>
              <a:rPr lang="en-US" b="1" dirty="0" err="1">
                <a:solidFill>
                  <a:schemeClr val="bg1"/>
                </a:solidFill>
                <a:effectLst/>
                <a:latin typeface="Calibri" panose="020F0502020204030204" pitchFamily="34" charset="0"/>
                <a:cs typeface="Calibri" panose="020F0502020204030204" pitchFamily="34" charset="0"/>
              </a:rPr>
              <a:t>Osallisuuden</a:t>
            </a:r>
            <a:r>
              <a:rPr lang="en-US" b="1" dirty="0">
                <a:solidFill>
                  <a:schemeClr val="bg1"/>
                </a:solidFill>
                <a:effectLst/>
                <a:latin typeface="Calibri" panose="020F0502020204030204" pitchFamily="34" charset="0"/>
                <a:cs typeface="Calibri" panose="020F0502020204030204" pitchFamily="34" charset="0"/>
              </a:rPr>
              <a:t> ja </a:t>
            </a:r>
            <a:r>
              <a:rPr lang="en-US" b="1" dirty="0" err="1">
                <a:solidFill>
                  <a:schemeClr val="bg1"/>
                </a:solidFill>
                <a:effectLst/>
                <a:latin typeface="Calibri" panose="020F0502020204030204" pitchFamily="34" charset="0"/>
                <a:cs typeface="Calibri" panose="020F0502020204030204" pitchFamily="34" charset="0"/>
              </a:rPr>
              <a:t>yhteisöllisyyden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lisääminen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kouluympäristössä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ovat</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olleet</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Yhdessä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Tillsammans</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hankkeen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tavoitteita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Vaikka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yhteisöllisyys</a:t>
            </a:r>
            <a:r>
              <a:rPr lang="en-US" dirty="0">
                <a:solidFill>
                  <a:schemeClr val="bg1"/>
                </a:solidFill>
                <a:effectLst/>
                <a:latin typeface="Calibri" panose="020F0502020204030204" pitchFamily="34" charset="0"/>
                <a:cs typeface="Calibri" panose="020F0502020204030204" pitchFamily="34" charset="0"/>
              </a:rPr>
              <a:t> ja </a:t>
            </a:r>
            <a:r>
              <a:rPr lang="en-US" dirty="0" err="1">
                <a:solidFill>
                  <a:schemeClr val="bg1"/>
                </a:solidFill>
                <a:effectLst/>
                <a:latin typeface="Calibri" panose="020F0502020204030204" pitchFamily="34" charset="0"/>
                <a:cs typeface="Calibri" panose="020F0502020204030204" pitchFamily="34" charset="0"/>
              </a:rPr>
              <a:t>osallisuus</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kaikkien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asia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niin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näistä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huolehtiminen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vaatii</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usein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erityistä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vastuuhenkilöä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Tähän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tehtävään</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nähty</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hyvänä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lisätä</a:t>
            </a:r>
            <a:r>
              <a:rPr lang="en-US" dirty="0">
                <a:solidFill>
                  <a:schemeClr val="bg1"/>
                </a:solidFill>
                <a:effectLst/>
                <a:latin typeface="Calibri" panose="020F0502020204030204" pitchFamily="34" charset="0"/>
                <a:cs typeface="Calibri" panose="020F0502020204030204" pitchFamily="34" charset="0"/>
              </a:rPr>
              <a:t> </a:t>
            </a:r>
            <a:r>
              <a:rPr lang="en-US" b="1" dirty="0" err="1">
                <a:solidFill>
                  <a:schemeClr val="bg1"/>
                </a:solidFill>
                <a:effectLst/>
                <a:latin typeface="Calibri" panose="020F0502020204030204" pitchFamily="34" charset="0"/>
                <a:cs typeface="Calibri" panose="020F0502020204030204" pitchFamily="34" charset="0"/>
              </a:rPr>
              <a:t>yhteisöpedagogin</a:t>
            </a:r>
            <a:r>
              <a:rPr lang="en-US" b="1"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resurssia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hankkeen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aikana</a:t>
            </a:r>
            <a:r>
              <a:rPr lang="en-US" dirty="0">
                <a:solidFill>
                  <a:schemeClr val="bg1"/>
                </a:solidFill>
                <a:effectLst/>
                <a:latin typeface="Calibri" panose="020F0502020204030204" pitchFamily="34" charset="0"/>
                <a:cs typeface="Calibri" panose="020F0502020204030204" pitchFamily="34" charset="0"/>
              </a:rPr>
              <a:t>.</a:t>
            </a:r>
          </a:p>
          <a:p>
            <a:pPr defTabSz="914400">
              <a:lnSpc>
                <a:spcPct val="90000"/>
              </a:lnSpc>
              <a:spcBef>
                <a:spcPts val="1000"/>
              </a:spcBef>
              <a:buClr>
                <a:schemeClr val="accent2"/>
              </a:buClr>
            </a:pPr>
            <a:endParaRPr lang="en-US" dirty="0">
              <a:solidFill>
                <a:schemeClr val="bg1"/>
              </a:solidFill>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r>
              <a:rPr lang="en-US" dirty="0" err="1">
                <a:solidFill>
                  <a:schemeClr val="bg1"/>
                </a:solidFill>
                <a:effectLst/>
                <a:latin typeface="Calibri" panose="020F0502020204030204" pitchFamily="34" charset="0"/>
                <a:cs typeface="Calibri" panose="020F0502020204030204" pitchFamily="34" charset="0"/>
              </a:rPr>
              <a:t>Osallisuutta</a:t>
            </a:r>
            <a:r>
              <a:rPr lang="en-US" dirty="0">
                <a:solidFill>
                  <a:schemeClr val="bg1"/>
                </a:solidFill>
                <a:effectLst/>
                <a:latin typeface="Calibri" panose="020F0502020204030204" pitchFamily="34" charset="0"/>
                <a:cs typeface="Calibri" panose="020F0502020204030204" pitchFamily="34" charset="0"/>
              </a:rPr>
              <a:t> ja </a:t>
            </a:r>
            <a:r>
              <a:rPr lang="en-US" dirty="0" err="1">
                <a:solidFill>
                  <a:schemeClr val="bg1"/>
                </a:solidFill>
                <a:effectLst/>
                <a:latin typeface="Calibri" panose="020F0502020204030204" pitchFamily="34" charset="0"/>
                <a:cs typeface="Calibri" panose="020F0502020204030204" pitchFamily="34" charset="0"/>
              </a:rPr>
              <a:t>yhteisöllisyyttä</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meillä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lisätty</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kehittämällä</a:t>
            </a:r>
            <a:r>
              <a:rPr lang="en-US" dirty="0">
                <a:solidFill>
                  <a:schemeClr val="bg1"/>
                </a:solidFill>
                <a:effectLst/>
                <a:latin typeface="Calibri" panose="020F0502020204030204" pitchFamily="34" charset="0"/>
                <a:cs typeface="Calibri" panose="020F0502020204030204" pitchFamily="34" charset="0"/>
              </a:rPr>
              <a:t> mm. </a:t>
            </a:r>
            <a:r>
              <a:rPr lang="en-US" b="1" dirty="0" err="1">
                <a:solidFill>
                  <a:schemeClr val="bg1"/>
                </a:solidFill>
                <a:effectLst/>
                <a:latin typeface="Calibri" panose="020F0502020204030204" pitchFamily="34" charset="0"/>
                <a:cs typeface="Calibri" panose="020F0502020204030204" pitchFamily="34" charset="0"/>
              </a:rPr>
              <a:t>ryhmäytymistä</a:t>
            </a:r>
            <a:r>
              <a:rPr lang="en-US" dirty="0">
                <a:solidFill>
                  <a:schemeClr val="bg1"/>
                </a:solidFill>
                <a:effectLst/>
                <a:latin typeface="Calibri" panose="020F0502020204030204" pitchFamily="34" charset="0"/>
                <a:cs typeface="Calibri" panose="020F0502020204030204" pitchFamily="34" charset="0"/>
              </a:rPr>
              <a:t> ja </a:t>
            </a:r>
            <a:r>
              <a:rPr lang="en-US" dirty="0" err="1">
                <a:solidFill>
                  <a:schemeClr val="bg1"/>
                </a:solidFill>
                <a:effectLst/>
                <a:latin typeface="Calibri" panose="020F0502020204030204" pitchFamily="34" charset="0"/>
                <a:cs typeface="Calibri" panose="020F0502020204030204" pitchFamily="34" charset="0"/>
              </a:rPr>
              <a:t>siihen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liittyviä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toimintoja</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huomattu</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varsinkin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aloittavien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opiskelijoiden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parissa</a:t>
            </a:r>
            <a:r>
              <a:rPr lang="en-US" dirty="0">
                <a:solidFill>
                  <a:schemeClr val="bg1"/>
                </a:solidFill>
                <a:effectLst/>
                <a:latin typeface="Calibri" panose="020F0502020204030204" pitchFamily="34" charset="0"/>
                <a:cs typeface="Calibri" panose="020F0502020204030204" pitchFamily="34" charset="0"/>
              </a:rPr>
              <a:t>, että </a:t>
            </a:r>
            <a:r>
              <a:rPr lang="en-US" dirty="0" err="1">
                <a:solidFill>
                  <a:schemeClr val="bg1"/>
                </a:solidFill>
                <a:effectLst/>
                <a:latin typeface="Calibri" panose="020F0502020204030204" pitchFamily="34" charset="0"/>
                <a:cs typeface="Calibri" panose="020F0502020204030204" pitchFamily="34" charset="0"/>
              </a:rPr>
              <a:t>ryhmäytymiseen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panostamisella</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suuri</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merkitys</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yhteisöön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kiinnittymisen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kannalta</a:t>
            </a:r>
            <a:r>
              <a:rPr lang="en-US" dirty="0">
                <a:solidFill>
                  <a:schemeClr val="bg1"/>
                </a:solidFill>
                <a:effectLst/>
                <a:latin typeface="Calibri" panose="020F0502020204030204" pitchFamily="34" charset="0"/>
                <a:cs typeface="Calibri" panose="020F0502020204030204" pitchFamily="34" charset="0"/>
              </a:rPr>
              <a:t> sekä </a:t>
            </a:r>
            <a:r>
              <a:rPr lang="en-US" dirty="0" err="1">
                <a:solidFill>
                  <a:schemeClr val="bg1"/>
                </a:solidFill>
                <a:effectLst/>
                <a:latin typeface="Calibri" panose="020F0502020204030204" pitchFamily="34" charset="0"/>
                <a:cs typeface="Calibri" panose="020F0502020204030204" pitchFamily="34" charset="0"/>
              </a:rPr>
              <a:t>opintonsa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keskeyttäneiden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määrässä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Asuntolan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väelle</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järjestettiin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osallistua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Nuotta-valmennukseen</a:t>
            </a:r>
            <a:r>
              <a:rPr lang="en-US" dirty="0">
                <a:solidFill>
                  <a:schemeClr val="bg1"/>
                </a:solidFill>
                <a:effectLst/>
                <a:latin typeface="Calibri" panose="020F0502020204030204" pitchFamily="34" charset="0"/>
                <a:cs typeface="Calibri" panose="020F0502020204030204" pitchFamily="34" charset="0"/>
              </a:rPr>
              <a:t>, jossa </a:t>
            </a:r>
            <a:r>
              <a:rPr lang="en-US" dirty="0" err="1">
                <a:solidFill>
                  <a:schemeClr val="bg1"/>
                </a:solidFill>
                <a:effectLst/>
                <a:latin typeface="Calibri" panose="020F0502020204030204" pitchFamily="34" charset="0"/>
                <a:cs typeface="Calibri" panose="020F0502020204030204" pitchFamily="34" charset="0"/>
              </a:rPr>
              <a:t>heitä</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ryhm</a:t>
            </a:r>
            <a:r>
              <a:rPr lang="en-US" dirty="0" err="1">
                <a:solidFill>
                  <a:schemeClr val="bg1"/>
                </a:solidFill>
                <a:latin typeface="Calibri" panose="020F0502020204030204" pitchFamily="34" charset="0"/>
                <a:cs typeface="Calibri" panose="020F0502020204030204" pitchFamily="34" charset="0"/>
              </a:rPr>
              <a:t>äytetty</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Kertoja</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oli</a:t>
            </a:r>
            <a:r>
              <a:rPr lang="en-US" dirty="0">
                <a:solidFill>
                  <a:schemeClr val="bg1"/>
                </a:solidFill>
                <a:latin typeface="Calibri" panose="020F0502020204030204" pitchFamily="34" charset="0"/>
                <a:cs typeface="Calibri" panose="020F0502020204030204" pitchFamily="34" charset="0"/>
              </a:rPr>
              <a:t> 3 ja </a:t>
            </a:r>
            <a:r>
              <a:rPr lang="en-US" dirty="0" err="1">
                <a:solidFill>
                  <a:schemeClr val="bg1"/>
                </a:solidFill>
                <a:latin typeface="Calibri" panose="020F0502020204030204" pitchFamily="34" charset="0"/>
                <a:cs typeface="Calibri" panose="020F0502020204030204" pitchFamily="34" charset="0"/>
              </a:rPr>
              <a:t>Nuotta-valmennuksen</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järjesti</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nuorisokeskus</a:t>
            </a:r>
            <a:r>
              <a:rPr lang="en-US" dirty="0">
                <a:solidFill>
                  <a:schemeClr val="bg1"/>
                </a:solidFill>
                <a:latin typeface="Calibri" panose="020F0502020204030204" pitchFamily="34" charset="0"/>
                <a:cs typeface="Calibri" panose="020F0502020204030204" pitchFamily="34" charset="0"/>
              </a:rPr>
              <a:t> Villa Elba. </a:t>
            </a:r>
            <a:r>
              <a:rPr lang="en-US" dirty="0" err="1">
                <a:solidFill>
                  <a:schemeClr val="bg1"/>
                </a:solidFill>
                <a:latin typeface="Calibri" panose="020F0502020204030204" pitchFamily="34" charset="0"/>
                <a:cs typeface="Calibri" panose="020F0502020204030204" pitchFamily="34" charset="0"/>
              </a:rPr>
              <a:t>Asuntolaan</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hankittiin</a:t>
            </a:r>
            <a:r>
              <a:rPr lang="en-US" dirty="0">
                <a:solidFill>
                  <a:schemeClr val="bg1"/>
                </a:solidFill>
                <a:latin typeface="Calibri" panose="020F0502020204030204" pitchFamily="34" charset="0"/>
                <a:cs typeface="Calibri" panose="020F0502020204030204" pitchFamily="34" charset="0"/>
              </a:rPr>
              <a:t> myös </a:t>
            </a:r>
            <a:r>
              <a:rPr lang="en-US" dirty="0" err="1">
                <a:solidFill>
                  <a:schemeClr val="bg1"/>
                </a:solidFill>
                <a:latin typeface="Calibri" panose="020F0502020204030204" pitchFamily="34" charset="0"/>
                <a:cs typeface="Calibri" panose="020F0502020204030204" pitchFamily="34" charset="0"/>
              </a:rPr>
              <a:t>laadukkaat</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karaokelaitteet</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Yhdessä</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laulaminen</a:t>
            </a:r>
            <a:r>
              <a:rPr lang="en-US" dirty="0">
                <a:solidFill>
                  <a:schemeClr val="bg1"/>
                </a:solidFill>
                <a:latin typeface="Calibri" panose="020F0502020204030204" pitchFamily="34" charset="0"/>
                <a:cs typeface="Calibri" panose="020F0502020204030204" pitchFamily="34" charset="0"/>
              </a:rPr>
              <a:t> ja </a:t>
            </a:r>
            <a:r>
              <a:rPr lang="en-US" dirty="0" err="1">
                <a:solidFill>
                  <a:schemeClr val="bg1"/>
                </a:solidFill>
                <a:latin typeface="Calibri" panose="020F0502020204030204" pitchFamily="34" charset="0"/>
                <a:cs typeface="Calibri" panose="020F0502020204030204" pitchFamily="34" charset="0"/>
              </a:rPr>
              <a:t>elokuvaillat</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vakiintuivat</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osaksi</a:t>
            </a:r>
            <a:r>
              <a:rPr lang="en-US" dirty="0">
                <a:solidFill>
                  <a:schemeClr val="bg1"/>
                </a:solidFill>
                <a:latin typeface="Calibri" panose="020F0502020204030204" pitchFamily="34" charset="0"/>
                <a:cs typeface="Calibri" panose="020F0502020204030204" pitchFamily="34" charset="0"/>
              </a:rPr>
              <a:t> </a:t>
            </a:r>
            <a:r>
              <a:rPr lang="en-US" dirty="0" err="1">
                <a:solidFill>
                  <a:schemeClr val="bg1"/>
                </a:solidFill>
                <a:latin typeface="Calibri" panose="020F0502020204030204" pitchFamily="34" charset="0"/>
                <a:cs typeface="Calibri" panose="020F0502020204030204" pitchFamily="34" charset="0"/>
              </a:rPr>
              <a:t>asuntolatoimintaa</a:t>
            </a:r>
            <a:r>
              <a:rPr lang="en-US" dirty="0">
                <a:solidFill>
                  <a:schemeClr val="bg1"/>
                </a:solidFill>
                <a:latin typeface="Calibri" panose="020F0502020204030204" pitchFamily="34" charset="0"/>
                <a:cs typeface="Calibri" panose="020F0502020204030204" pitchFamily="34" charset="0"/>
              </a:rPr>
              <a:t>.</a:t>
            </a:r>
            <a:endParaRPr lang="en-US" dirty="0">
              <a:solidFill>
                <a:schemeClr val="bg1"/>
              </a:solidFill>
              <a:effectLst/>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endParaRPr lang="en-US" dirty="0">
              <a:solidFill>
                <a:schemeClr val="bg1"/>
              </a:solidFill>
              <a:latin typeface="Calibri" panose="020F0502020204030204" pitchFamily="34" charset="0"/>
              <a:cs typeface="Calibri" panose="020F0502020204030204" pitchFamily="34" charset="0"/>
            </a:endParaRPr>
          </a:p>
          <a:p>
            <a:pPr defTabSz="914400">
              <a:lnSpc>
                <a:spcPct val="90000"/>
              </a:lnSpc>
              <a:spcBef>
                <a:spcPts val="1000"/>
              </a:spcBef>
              <a:buClr>
                <a:schemeClr val="accent2"/>
              </a:buClr>
            </a:pPr>
            <a:r>
              <a:rPr lang="en-US" dirty="0" err="1">
                <a:solidFill>
                  <a:schemeClr val="bg1"/>
                </a:solidFill>
                <a:effectLst/>
                <a:latin typeface="Calibri" panose="020F0502020204030204" pitchFamily="34" charset="0"/>
                <a:cs typeface="Calibri" panose="020F0502020204030204" pitchFamily="34" charset="0"/>
              </a:rPr>
              <a:t>Ryhmäytymiseen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liittyen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olen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hankkeen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aikana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kehittänyt</a:t>
            </a:r>
            <a:r>
              <a:rPr lang="en-US" dirty="0">
                <a:solidFill>
                  <a:schemeClr val="bg1"/>
                </a:solidFill>
                <a:effectLst/>
                <a:latin typeface="Calibri" panose="020F0502020204030204" pitchFamily="34" charset="0"/>
                <a:cs typeface="Calibri" panose="020F0502020204030204" pitchFamily="34" charset="0"/>
              </a:rPr>
              <a:t> </a:t>
            </a:r>
            <a:r>
              <a:rPr lang="en-US" b="1" dirty="0" err="1">
                <a:solidFill>
                  <a:schemeClr val="bg1"/>
                </a:solidFill>
                <a:effectLst/>
                <a:latin typeface="Calibri" panose="020F0502020204030204" pitchFamily="34" charset="0"/>
                <a:cs typeface="Calibri" panose="020F0502020204030204" pitchFamily="34" charset="0"/>
              </a:rPr>
              <a:t>ryhmäytymispankin</a:t>
            </a:r>
            <a:r>
              <a:rPr lang="en-US" b="1" dirty="0">
                <a:solidFill>
                  <a:schemeClr val="bg1"/>
                </a:solidFill>
                <a:effectLst/>
                <a:latin typeface="Calibri" panose="020F0502020204030204" pitchFamily="34" charset="0"/>
                <a:cs typeface="Calibri" panose="020F0502020204030204" pitchFamily="34" charset="0"/>
              </a:rPr>
              <a:t> ja </a:t>
            </a:r>
            <a:r>
              <a:rPr lang="en-US" b="1" dirty="0" err="1">
                <a:solidFill>
                  <a:schemeClr val="bg1"/>
                </a:solidFill>
                <a:effectLst/>
                <a:latin typeface="Calibri" panose="020F0502020204030204" pitchFamily="34" charset="0"/>
                <a:cs typeface="Calibri" panose="020F0502020204030204" pitchFamily="34" charset="0"/>
              </a:rPr>
              <a:t>ryhmäytymisen</a:t>
            </a:r>
            <a:r>
              <a:rPr lang="en-US" b="1" dirty="0">
                <a:solidFill>
                  <a:schemeClr val="bg1"/>
                </a:solidFill>
                <a:effectLst/>
                <a:latin typeface="Calibri" panose="020F0502020204030204" pitchFamily="34" charset="0"/>
                <a:cs typeface="Calibri" panose="020F0502020204030204" pitchFamily="34" charset="0"/>
              </a:rPr>
              <a:t> </a:t>
            </a:r>
            <a:r>
              <a:rPr lang="en-US" b="1" dirty="0" err="1">
                <a:solidFill>
                  <a:schemeClr val="bg1"/>
                </a:solidFill>
                <a:effectLst/>
                <a:latin typeface="Calibri" panose="020F0502020204030204" pitchFamily="34" charset="0"/>
                <a:cs typeface="Calibri" panose="020F0502020204030204" pitchFamily="34" charset="0"/>
              </a:rPr>
              <a:t>vuosikellon</a:t>
            </a:r>
            <a:r>
              <a:rPr lang="en-US" dirty="0">
                <a:solidFill>
                  <a:schemeClr val="bg1"/>
                </a:solidFill>
                <a:effectLst/>
                <a:latin typeface="Calibri" panose="020F0502020204030204" pitchFamily="34" charset="0"/>
                <a:cs typeface="Calibri" panose="020F0502020204030204" pitchFamily="34" charset="0"/>
              </a:rPr>
              <a:t> ja </a:t>
            </a:r>
            <a:r>
              <a:rPr lang="en-US" dirty="0" err="1">
                <a:solidFill>
                  <a:schemeClr val="bg1"/>
                </a:solidFill>
                <a:effectLst/>
                <a:latin typeface="Calibri" panose="020F0502020204030204" pitchFamily="34" charset="0"/>
                <a:cs typeface="Calibri" panose="020F0502020204030204" pitchFamily="34" charset="0"/>
              </a:rPr>
              <a:t>käynyt</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ryhmäyttämässä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ensimmäisen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vuosikurssin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opiskelijoita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joten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ryhmäytymisestä</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tullut</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osa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oppilaitoksen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arkea</a:t>
            </a:r>
            <a:r>
              <a:rPr lang="en-US" dirty="0">
                <a:solidFill>
                  <a:schemeClr val="bg1"/>
                </a:solidFill>
                <a:effectLst/>
                <a:latin typeface="Calibri" panose="020F0502020204030204" pitchFamily="34" charset="0"/>
                <a:cs typeface="Calibri" panose="020F0502020204030204" pitchFamily="34" charset="0"/>
              </a:rPr>
              <a:t> ja </a:t>
            </a:r>
            <a:r>
              <a:rPr lang="en-US" dirty="0" err="1">
                <a:solidFill>
                  <a:schemeClr val="bg1"/>
                </a:solidFill>
                <a:effectLst/>
                <a:latin typeface="Calibri" panose="020F0502020204030204" pitchFamily="34" charset="0"/>
                <a:cs typeface="Calibri" panose="020F0502020204030204" pitchFamily="34" charset="0"/>
              </a:rPr>
              <a:t>hyvää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käytännettä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Yhteisöllisyyteen</a:t>
            </a:r>
            <a:r>
              <a:rPr lang="en-US" dirty="0">
                <a:solidFill>
                  <a:schemeClr val="bg1"/>
                </a:solidFill>
                <a:effectLst/>
                <a:latin typeface="Calibri" panose="020F0502020204030204" pitchFamily="34" charset="0"/>
                <a:cs typeface="Calibri" panose="020F0502020204030204" pitchFamily="34" charset="0"/>
              </a:rPr>
              <a:t> ja </a:t>
            </a:r>
            <a:r>
              <a:rPr lang="en-US" dirty="0" err="1">
                <a:solidFill>
                  <a:schemeClr val="bg1"/>
                </a:solidFill>
                <a:effectLst/>
                <a:latin typeface="Calibri" panose="020F0502020204030204" pitchFamily="34" charset="0"/>
                <a:cs typeface="Calibri" panose="020F0502020204030204" pitchFamily="34" charset="0"/>
              </a:rPr>
              <a:t>sen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kehittämiseen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kirjoitin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aiheesta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yhteenvedon</a:t>
            </a:r>
            <a:r>
              <a:rPr lang="en-US" dirty="0">
                <a:solidFill>
                  <a:schemeClr val="bg1"/>
                </a:solidFill>
                <a:effectLst/>
                <a:latin typeface="Calibri" panose="020F0502020204030204" pitchFamily="34" charset="0"/>
                <a:cs typeface="Calibri" panose="020F0502020204030204" pitchFamily="34" charset="0"/>
              </a:rPr>
              <a:t> </a:t>
            </a:r>
            <a:r>
              <a:rPr lang="en-US" b="1" dirty="0">
                <a:solidFill>
                  <a:schemeClr val="bg1"/>
                </a:solidFill>
                <a:effectLst/>
                <a:latin typeface="Calibri" panose="020F0502020204030204" pitchFamily="34" charset="0"/>
                <a:cs typeface="Calibri" panose="020F0502020204030204" pitchFamily="34" charset="0"/>
              </a:rPr>
              <a:t>”</a:t>
            </a:r>
            <a:r>
              <a:rPr lang="en-US" b="1" dirty="0" err="1">
                <a:solidFill>
                  <a:schemeClr val="bg1"/>
                </a:solidFill>
                <a:effectLst/>
                <a:latin typeface="Calibri" panose="020F0502020204030204" pitchFamily="34" charset="0"/>
                <a:cs typeface="Calibri" panose="020F0502020204030204" pitchFamily="34" charset="0"/>
              </a:rPr>
              <a:t>Yhteisöllisyys</a:t>
            </a:r>
            <a:r>
              <a:rPr lang="en-US" b="1" dirty="0">
                <a:solidFill>
                  <a:schemeClr val="bg1"/>
                </a:solidFill>
                <a:effectLst/>
                <a:latin typeface="Calibri" panose="020F0502020204030204" pitchFamily="34" charset="0"/>
                <a:cs typeface="Calibri" panose="020F0502020204030204" pitchFamily="34" charset="0"/>
              </a:rPr>
              <a:t> ja </a:t>
            </a:r>
            <a:r>
              <a:rPr lang="en-US" b="1" dirty="0" err="1">
                <a:solidFill>
                  <a:schemeClr val="bg1"/>
                </a:solidFill>
                <a:effectLst/>
                <a:latin typeface="Calibri" panose="020F0502020204030204" pitchFamily="34" charset="0"/>
                <a:cs typeface="Calibri" panose="020F0502020204030204" pitchFamily="34" charset="0"/>
              </a:rPr>
              <a:t>laatu</a:t>
            </a:r>
            <a:r>
              <a:rPr lang="en-US" b="1" dirty="0">
                <a:solidFill>
                  <a:schemeClr val="bg1"/>
                </a:solidFill>
                <a:effectLst/>
                <a:latin typeface="Calibri" panose="020F0502020204030204" pitchFamily="34" charset="0"/>
                <a:cs typeface="Calibri" panose="020F0502020204030204" pitchFamily="34" charset="0"/>
              </a:rPr>
              <a:t>” </a:t>
            </a:r>
            <a:r>
              <a:rPr lang="en-US" b="1" dirty="0" err="1">
                <a:solidFill>
                  <a:schemeClr val="bg1"/>
                </a:solidFill>
                <a:effectLst/>
                <a:latin typeface="Calibri" panose="020F0502020204030204" pitchFamily="34" charset="0"/>
                <a:cs typeface="Calibri" panose="020F0502020204030204" pitchFamily="34" charset="0"/>
              </a:rPr>
              <a:t>asuntolatoiminnassa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Tämä</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aihe</a:t>
            </a:r>
            <a:r>
              <a:rPr lang="en-US" dirty="0">
                <a:solidFill>
                  <a:schemeClr val="bg1"/>
                </a:solidFill>
                <a:effectLst/>
                <a:latin typeface="Calibri" panose="020F0502020204030204" pitchFamily="34" charset="0"/>
                <a:cs typeface="Calibri" panose="020F0502020204030204" pitchFamily="34" charset="0"/>
              </a:rPr>
              <a:t> on </a:t>
            </a:r>
            <a:r>
              <a:rPr lang="en-US" dirty="0" err="1">
                <a:solidFill>
                  <a:schemeClr val="bg1"/>
                </a:solidFill>
                <a:effectLst/>
                <a:latin typeface="Calibri" panose="020F0502020204030204" pitchFamily="34" charset="0"/>
                <a:cs typeface="Calibri" panose="020F0502020204030204" pitchFamily="34" charset="0"/>
              </a:rPr>
              <a:t>nostettu</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sosiaalipedagogiassa</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erittäin</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tärkeäksi</a:t>
            </a:r>
            <a:r>
              <a:rPr lang="en-US" dirty="0">
                <a:solidFill>
                  <a:schemeClr val="bg1"/>
                </a:solidFill>
                <a:effectLst/>
                <a:latin typeface="Calibri" panose="020F0502020204030204" pitchFamily="34" charset="0"/>
                <a:cs typeface="Calibri" panose="020F0502020204030204" pitchFamily="34" charset="0"/>
              </a:rPr>
              <a:t> </a:t>
            </a:r>
            <a:r>
              <a:rPr lang="en-US" dirty="0" err="1">
                <a:solidFill>
                  <a:schemeClr val="bg1"/>
                </a:solidFill>
                <a:effectLst/>
                <a:latin typeface="Calibri" panose="020F0502020204030204" pitchFamily="34" charset="0"/>
                <a:cs typeface="Calibri" panose="020F0502020204030204" pitchFamily="34" charset="0"/>
              </a:rPr>
              <a:t>aiheeksi</a:t>
            </a:r>
            <a:r>
              <a:rPr lang="en-US" dirty="0">
                <a:solidFill>
                  <a:schemeClr val="bg1"/>
                </a:solidFill>
                <a:effectLst/>
                <a:latin typeface="Calibri" panose="020F0502020204030204" pitchFamily="34" charset="0"/>
                <a:cs typeface="Calibri" panose="020F0502020204030204" pitchFamily="34" charset="0"/>
              </a:rPr>
              <a:t> </a:t>
            </a:r>
            <a:r>
              <a:rPr lang="en-US" b="1" dirty="0" err="1">
                <a:solidFill>
                  <a:schemeClr val="bg1"/>
                </a:solidFill>
                <a:effectLst/>
                <a:latin typeface="Calibri" panose="020F0502020204030204" pitchFamily="34" charset="0"/>
                <a:cs typeface="Calibri" panose="020F0502020204030204" pitchFamily="34" charset="0"/>
              </a:rPr>
              <a:t>syrjäytymisen</a:t>
            </a:r>
            <a:r>
              <a:rPr lang="en-US" b="1" dirty="0">
                <a:solidFill>
                  <a:schemeClr val="bg1"/>
                </a:solidFill>
                <a:effectLst/>
                <a:latin typeface="Calibri" panose="020F0502020204030204" pitchFamily="34" charset="0"/>
                <a:cs typeface="Calibri" panose="020F0502020204030204" pitchFamily="34" charset="0"/>
              </a:rPr>
              <a:t> </a:t>
            </a:r>
            <a:r>
              <a:rPr lang="en-US" b="1" dirty="0" err="1">
                <a:solidFill>
                  <a:schemeClr val="bg1"/>
                </a:solidFill>
                <a:effectLst/>
                <a:latin typeface="Calibri" panose="020F0502020204030204" pitchFamily="34" charset="0"/>
                <a:cs typeface="Calibri" panose="020F0502020204030204" pitchFamily="34" charset="0"/>
              </a:rPr>
              <a:t>ennaltaehkäisyssä</a:t>
            </a:r>
            <a:r>
              <a:rPr lang="en-US" dirty="0">
                <a:solidFill>
                  <a:schemeClr val="bg1"/>
                </a:solidFill>
                <a:effectLst/>
                <a:latin typeface="Calibri" panose="020F0502020204030204" pitchFamily="34" charset="0"/>
                <a:cs typeface="Calibri" panose="020F0502020204030204" pitchFamily="34" charset="0"/>
              </a:rPr>
              <a:t>. </a:t>
            </a:r>
            <a:endParaRPr lang="en-US"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0704937"/>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2756D4DD-26B5-C502-1C2E-D8D7CACA3A7E}"/>
              </a:ext>
            </a:extLst>
          </p:cNvPr>
          <p:cNvSpPr txBox="1"/>
          <p:nvPr/>
        </p:nvSpPr>
        <p:spPr>
          <a:xfrm>
            <a:off x="847164" y="722137"/>
            <a:ext cx="10071847" cy="5527732"/>
          </a:xfrm>
          <a:prstGeom prst="rect">
            <a:avLst/>
          </a:prstGeom>
          <a:noFill/>
        </p:spPr>
        <p:txBody>
          <a:bodyPr wrap="square">
            <a:spAutoFit/>
          </a:bodyPr>
          <a:lstStyle/>
          <a:p>
            <a:pPr algn="just">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Hankkeen aikana käynnistettiin myös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asuntolatutortoiminta.</a:t>
            </a:r>
            <a:r>
              <a:rPr lang="fi-FI" sz="1800" dirty="0">
                <a:effectLst/>
                <a:latin typeface="Calibri" panose="020F0502020204030204" pitchFamily="34" charset="0"/>
                <a:ea typeface="Calibri" panose="020F0502020204030204" pitchFamily="34" charset="0"/>
                <a:cs typeface="Times New Roman" panose="02020603050405020304" pitchFamily="18" charset="0"/>
              </a:rPr>
              <a:t> Tämän myötä säännölliset tapaamiset aloitettiin ja harjoiteltiin kokouskäytänteitä. Kokouksissa nostettiin esille asuntolan turvallisuuteen, harrastustoimintaan ja hankintoihin liittyviä asioita. </a:t>
            </a:r>
          </a:p>
          <a:p>
            <a:pPr algn="just">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Asiat vietiin sitten ylemmälle taholle ja näin asuntolan tutorit saivat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vaikutus- ja osallistumismahdollisuuksia</a:t>
            </a:r>
            <a:r>
              <a:rPr lang="fi-FI" sz="1800" dirty="0">
                <a:effectLst/>
                <a:latin typeface="Calibri" panose="020F0502020204030204" pitchFamily="34" charset="0"/>
                <a:ea typeface="Calibri" panose="020F0502020204030204" pitchFamily="34" charset="0"/>
                <a:cs typeface="Times New Roman" panose="02020603050405020304" pitchFamily="18" charset="0"/>
              </a:rPr>
              <a:t> heitä itseään koskeviin asioihin, joka oli myös hankkeen yhtenä tavoitteena.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Yhteiset toiminnat, kuten harrastus- ja vapaa-ajan viettoon</a:t>
            </a:r>
            <a:r>
              <a:rPr lang="fi-FI" sz="1800" dirty="0">
                <a:effectLst/>
                <a:latin typeface="Calibri" panose="020F0502020204030204" pitchFamily="34" charset="0"/>
                <a:ea typeface="Calibri" panose="020F0502020204030204" pitchFamily="34" charset="0"/>
                <a:cs typeface="Times New Roman" panose="02020603050405020304" pitchFamily="18" charset="0"/>
              </a:rPr>
              <a:t> liittyvät toiminnot ovat osa yhteisöllisyyden lisäämistä asuntolassa ja muualla kouluympäristössä. </a:t>
            </a:r>
          </a:p>
          <a:p>
            <a:pPr algn="just">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Tähän on sisältynyt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tanssikurssia, ohjattua kuntosalitoimintaa, bänditoimintaa, aulainfoja eri teemoilla ja aula-cafe </a:t>
            </a:r>
            <a:r>
              <a:rPr lang="fi-FI" sz="1800" dirty="0">
                <a:effectLst/>
                <a:latin typeface="Calibri" panose="020F0502020204030204" pitchFamily="34" charset="0"/>
                <a:ea typeface="Calibri" panose="020F0502020204030204" pitchFamily="34" charset="0"/>
                <a:cs typeface="Times New Roman" panose="02020603050405020304" pitchFamily="18" charset="0"/>
              </a:rPr>
              <a:t>sekä erilaisia tempauksia yhteistyössä muiden tahojen kanssa. Lisäksi on ollut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teemaluentoja kansainvälisistä mahdollisuuksista ja nuorten seksuaalisuuteen liittyvistä asioista. </a:t>
            </a:r>
            <a:r>
              <a:rPr lang="fi-FI" sz="1800" dirty="0">
                <a:effectLst/>
                <a:latin typeface="Calibri" panose="020F0502020204030204" pitchFamily="34" charset="0"/>
                <a:ea typeface="Calibri" panose="020F0502020204030204" pitchFamily="34" charset="0"/>
                <a:cs typeface="Times New Roman" panose="02020603050405020304" pitchFamily="18" charset="0"/>
              </a:rPr>
              <a:t>Nyt keväälle on </a:t>
            </a:r>
            <a:r>
              <a:rPr lang="fi-FI" dirty="0">
                <a:latin typeface="Calibri" panose="020F0502020204030204" pitchFamily="34" charset="0"/>
                <a:ea typeface="Calibri" panose="020F0502020204030204" pitchFamily="34" charset="0"/>
                <a:cs typeface="Times New Roman" panose="02020603050405020304" pitchFamily="18" charset="0"/>
              </a:rPr>
              <a:t>toteutettu</a:t>
            </a:r>
            <a:r>
              <a:rPr lang="fi-FI" sz="1800" dirty="0">
                <a:effectLst/>
                <a:latin typeface="Calibri" panose="020F0502020204030204" pitchFamily="34" charset="0"/>
                <a:ea typeface="Calibri" panose="020F0502020204030204" pitchFamily="34" charset="0"/>
                <a:cs typeface="Times New Roman" panose="02020603050405020304" pitchFamily="18" charset="0"/>
              </a:rPr>
              <a:t> yhteistyössä Saku ry kanssa muutamia </a:t>
            </a:r>
            <a:r>
              <a:rPr lang="fi-FI" sz="1800" b="1" dirty="0">
                <a:effectLst/>
                <a:latin typeface="Calibri" panose="020F0502020204030204" pitchFamily="34" charset="0"/>
                <a:ea typeface="Calibri" panose="020F0502020204030204" pitchFamily="34" charset="0"/>
                <a:cs typeface="Times New Roman" panose="02020603050405020304" pitchFamily="18" charset="0"/>
              </a:rPr>
              <a:t>liikuntatempauksia</a:t>
            </a:r>
            <a:r>
              <a:rPr lang="fi-FI" sz="1800" dirty="0">
                <a:effectLst/>
                <a:latin typeface="Calibri" panose="020F0502020204030204" pitchFamily="34" charset="0"/>
                <a:ea typeface="Calibri" panose="020F0502020204030204" pitchFamily="34" charset="0"/>
                <a:cs typeface="Times New Roman" panose="02020603050405020304" pitchFamily="18" charset="0"/>
              </a:rPr>
              <a:t>, kuten ”tule kouluun pyörällä” tapahtuma sekä ”lähde luontoon” kampanja.</a:t>
            </a:r>
          </a:p>
          <a:p>
            <a:pPr algn="just">
              <a:lnSpc>
                <a:spcPct val="107000"/>
              </a:lnSpc>
              <a:spcAft>
                <a:spcPts val="800"/>
              </a:spcAft>
            </a:pPr>
            <a:r>
              <a:rPr lang="fi-FI" sz="1800" b="1" dirty="0">
                <a:effectLst/>
                <a:latin typeface="Calibri" panose="020F0502020204030204" pitchFamily="34" charset="0"/>
                <a:ea typeface="Calibri" panose="020F0502020204030204" pitchFamily="34" charset="0"/>
                <a:cs typeface="Times New Roman" panose="02020603050405020304" pitchFamily="18" charset="0"/>
              </a:rPr>
              <a:t>Opiske</a:t>
            </a:r>
            <a:r>
              <a:rPr lang="fi-FI" b="1" dirty="0">
                <a:latin typeface="Calibri" panose="020F0502020204030204" pitchFamily="34" charset="0"/>
                <a:ea typeface="Calibri" panose="020F0502020204030204" pitchFamily="34" charset="0"/>
                <a:cs typeface="Times New Roman" panose="02020603050405020304" pitchFamily="18" charset="0"/>
              </a:rPr>
              <a:t>lijakuntatoimintaa on kehitetty systemaattisesti</a:t>
            </a:r>
            <a:r>
              <a:rPr lang="fi-FI" dirty="0">
                <a:latin typeface="Calibri" panose="020F0502020204030204" pitchFamily="34" charset="0"/>
                <a:ea typeface="Calibri" panose="020F0502020204030204" pitchFamily="34" charset="0"/>
                <a:cs typeface="Times New Roman" panose="02020603050405020304" pitchFamily="18" charset="0"/>
              </a:rPr>
              <a:t>. Kussakin toimipaikassa on vastuuhenkilö ja opiskelijakunta, myös näistä koostuva yhteinen hallitus. Opiskelijakunnat ovat kokoontuneet yhteiseen kehittämispäivään seurakunnan nuorisokeskuksessa ja heidän edustajat ovat lähdössä Slovakkiaan opiskelijakuntien tapaamiseen. Opiskelijakuntatoiminnan opas on tehty.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403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623D343A-7D29-DA8B-E2CC-F0A4D0D528A8}"/>
              </a:ext>
            </a:extLst>
          </p:cNvPr>
          <p:cNvSpPr txBox="1"/>
          <p:nvPr/>
        </p:nvSpPr>
        <p:spPr>
          <a:xfrm>
            <a:off x="1075765" y="927846"/>
            <a:ext cx="9265023" cy="5132752"/>
          </a:xfrm>
          <a:prstGeom prst="rect">
            <a:avLst/>
          </a:prstGeom>
          <a:noFill/>
        </p:spPr>
        <p:txBody>
          <a:bodyPr wrap="square">
            <a:spAutoFit/>
          </a:bodyPr>
          <a:lstStyle/>
          <a:p>
            <a:pPr>
              <a:lnSpc>
                <a:spcPct val="107000"/>
              </a:lnSpc>
              <a:spcAft>
                <a:spcPts val="800"/>
              </a:spcAft>
            </a:pPr>
            <a:r>
              <a:rPr lang="fi-FI" sz="2400" dirty="0">
                <a:effectLst/>
                <a:latin typeface="Calibri" panose="020F0502020204030204" pitchFamily="34" charset="0"/>
                <a:ea typeface="Calibri" panose="020F0502020204030204" pitchFamily="34" charset="0"/>
                <a:cs typeface="Times New Roman" panose="02020603050405020304" pitchFamily="18" charset="0"/>
              </a:rPr>
              <a:t>Yksi iso kokonaisuus on ollut </a:t>
            </a:r>
            <a:r>
              <a:rPr lang="fi-FI" sz="2400" b="1" dirty="0">
                <a:effectLst/>
                <a:latin typeface="Calibri" panose="020F0502020204030204" pitchFamily="34" charset="0"/>
                <a:ea typeface="Calibri" panose="020F0502020204030204" pitchFamily="34" charset="0"/>
                <a:cs typeface="Times New Roman" panose="02020603050405020304" pitchFamily="18" charset="0"/>
              </a:rPr>
              <a:t>”Itsenäistyvä nuori” kurssin suunnittelu ja toteuttaminen </a:t>
            </a:r>
            <a:r>
              <a:rPr lang="fi-FI" sz="2400" b="1" dirty="0" err="1">
                <a:effectLst/>
                <a:latin typeface="Calibri" panose="020F0502020204030204" pitchFamily="34" charset="0"/>
                <a:ea typeface="Calibri" panose="020F0502020204030204" pitchFamily="34" charset="0"/>
                <a:cs typeface="Times New Roman" panose="02020603050405020304" pitchFamily="18" charset="0"/>
              </a:rPr>
              <a:t>Itslearning</a:t>
            </a:r>
            <a:r>
              <a:rPr lang="fi-FI" sz="2400" b="1" dirty="0">
                <a:effectLst/>
                <a:latin typeface="Calibri" panose="020F0502020204030204" pitchFamily="34" charset="0"/>
                <a:ea typeface="Calibri" panose="020F0502020204030204" pitchFamily="34" charset="0"/>
                <a:cs typeface="Times New Roman" panose="02020603050405020304" pitchFamily="18" charset="0"/>
              </a:rPr>
              <a:t> verkkoalustalle</a:t>
            </a:r>
            <a:r>
              <a:rPr lang="fi-FI" sz="2400" dirty="0">
                <a:effectLst/>
                <a:latin typeface="Calibri" panose="020F0502020204030204" pitchFamily="34" charset="0"/>
                <a:ea typeface="Calibri" panose="020F0502020204030204" pitchFamily="34" charset="0"/>
                <a:cs typeface="Times New Roman" panose="02020603050405020304" pitchFamily="18" charset="0"/>
              </a:rPr>
              <a:t>. Kurssi opinnollistettiin ja se on tarkoitettu pääasiassa asuntolaan muuttavien ensimmäisen vuosikurssin opiskelijoille, jotka tarvitsevat opastusta itsenäistymiseen, mutta myös muille aiheesta kiinnostuneille. Tällä hetkellä menossa kurssin testaus testiryhmällä. </a:t>
            </a:r>
          </a:p>
          <a:p>
            <a:pPr>
              <a:lnSpc>
                <a:spcPct val="107000"/>
              </a:lnSpc>
              <a:spcAft>
                <a:spcPts val="800"/>
              </a:spcAft>
            </a:pPr>
            <a:r>
              <a:rPr lang="fi-FI" sz="2400" dirty="0">
                <a:effectLst/>
                <a:latin typeface="Calibri" panose="020F0502020204030204" pitchFamily="34" charset="0"/>
                <a:ea typeface="Calibri" panose="020F0502020204030204" pitchFamily="34" charset="0"/>
                <a:cs typeface="Times New Roman" panose="02020603050405020304" pitchFamily="18" charset="0"/>
              </a:rPr>
              <a:t>Tämän lisäksi </a:t>
            </a:r>
            <a:r>
              <a:rPr lang="fi-FI" sz="2400" b="1" dirty="0">
                <a:effectLst/>
                <a:latin typeface="Calibri" panose="020F0502020204030204" pitchFamily="34" charset="0"/>
                <a:ea typeface="Calibri" panose="020F0502020204030204" pitchFamily="34" charset="0"/>
                <a:cs typeface="Times New Roman" panose="02020603050405020304" pitchFamily="18" charset="0"/>
              </a:rPr>
              <a:t>asuntoloille on teetetty omat verkkosivut</a:t>
            </a:r>
            <a:r>
              <a:rPr lang="fi-FI" sz="2400" dirty="0">
                <a:effectLst/>
                <a:latin typeface="Calibri" panose="020F0502020204030204" pitchFamily="34" charset="0"/>
                <a:ea typeface="Calibri" panose="020F0502020204030204" pitchFamily="34" charset="0"/>
                <a:cs typeface="Times New Roman" panose="02020603050405020304" pitchFamily="18" charset="0"/>
              </a:rPr>
              <a:t>, jotka avataan vielä tämän kevään aikana</a:t>
            </a: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800" u="sng" dirty="0">
                <a:solidFill>
                  <a:srgbClr val="000000"/>
                </a:solidFill>
                <a:effectLst/>
                <a:latin typeface="Calibri" panose="020F0502020204030204" pitchFamily="34" charset="0"/>
                <a:ea typeface="Times New Roman" panose="02020603050405020304" pitchFamily="18" charset="0"/>
                <a:hlinkClick r:id="rId2"/>
              </a:rPr>
              <a:t>https://lx.kpedu.fi/asuntolat/toimipaikka.php?toimipaikka=Kokkola</a:t>
            </a:r>
            <a:endParaRPr lang="fi-FI" sz="1800" u="sng" dirty="0">
              <a:solidFill>
                <a:srgbClr val="000000"/>
              </a:solidFill>
              <a:effectLst/>
              <a:latin typeface="Calibri" panose="020F0502020204030204" pitchFamily="34" charset="0"/>
              <a:ea typeface="Times New Roman" panose="02020603050405020304" pitchFamily="18" charset="0"/>
            </a:endParaRPr>
          </a:p>
          <a:p>
            <a:pPr algn="just">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Koonti mitä voi tehdä Kokkolassa on toteutettu </a:t>
            </a:r>
            <a:r>
              <a:rPr lang="fi-FI" sz="1800" dirty="0" err="1">
                <a:effectLst/>
                <a:latin typeface="Calibri" panose="020F0502020204030204" pitchFamily="34" charset="0"/>
                <a:ea typeface="Calibri" panose="020F0502020204030204" pitchFamily="34" charset="0"/>
                <a:cs typeface="Times New Roman" panose="02020603050405020304" pitchFamily="18" charset="0"/>
              </a:rPr>
              <a:t>Nupa</a:t>
            </a:r>
            <a:r>
              <a:rPr lang="fi-FI" sz="1800" dirty="0">
                <a:effectLst/>
                <a:latin typeface="Calibri" panose="020F0502020204030204" pitchFamily="34" charset="0"/>
                <a:ea typeface="Calibri" panose="020F0502020204030204" pitchFamily="34" charset="0"/>
                <a:cs typeface="Times New Roman" panose="02020603050405020304" pitchFamily="18" charset="0"/>
              </a:rPr>
              <a:t>-mobiilisovelluksena</a:t>
            </a:r>
          </a:p>
          <a:p>
            <a:pPr algn="just">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hlinkClick r:id="rId3"/>
              </a:rPr>
              <a:t>https://www.kpedu.fi/docs/default-source/uudelle-opiskelijalle/opiskelijan-kokkola.pdf?Status=Master&amp;sfvrsn=3b87814d_3</a:t>
            </a:r>
            <a:endParaRPr lang="fi-FI"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7728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kstiruutu 2">
            <a:extLst>
              <a:ext uri="{FF2B5EF4-FFF2-40B4-BE49-F238E27FC236}">
                <a16:creationId xmlns:a16="http://schemas.microsoft.com/office/drawing/2014/main" id="{C45629AA-D0DF-F145-80D6-C2D5202BA358}"/>
              </a:ext>
            </a:extLst>
          </p:cNvPr>
          <p:cNvSpPr txBox="1"/>
          <p:nvPr/>
        </p:nvSpPr>
        <p:spPr>
          <a:xfrm>
            <a:off x="6451041" y="690114"/>
            <a:ext cx="5100879" cy="5730784"/>
          </a:xfrm>
          <a:prstGeom prst="rect">
            <a:avLst/>
          </a:prstGeom>
        </p:spPr>
        <p:txBody>
          <a:bodyPr vert="horz" lIns="91440" tIns="45720" rIns="91440" bIns="45720" rtlCol="0" anchor="ctr">
            <a:noAutofit/>
          </a:bodyPr>
          <a:lstStyle/>
          <a:p>
            <a:pPr defTabSz="914400">
              <a:lnSpc>
                <a:spcPct val="90000"/>
              </a:lnSpc>
              <a:spcBef>
                <a:spcPts val="1000"/>
              </a:spcBef>
              <a:spcAft>
                <a:spcPts val="800"/>
              </a:spcAft>
              <a:buClr>
                <a:schemeClr val="accent2"/>
              </a:buClr>
            </a:pPr>
            <a:endParaRPr lang="en-US" dirty="0">
              <a:solidFill>
                <a:schemeClr val="tx1">
                  <a:lumMod val="85000"/>
                  <a:lumOff val="15000"/>
                </a:schemeClr>
              </a:solidFill>
              <a:effectLst/>
              <a:latin typeface="Calibri" panose="020F0502020204030204" pitchFamily="34" charset="0"/>
              <a:cs typeface="Calibri" panose="020F0502020204030204" pitchFamily="34" charset="0"/>
            </a:endParaRPr>
          </a:p>
        </p:txBody>
      </p:sp>
      <p:pic>
        <p:nvPicPr>
          <p:cNvPr id="4" name="Kuva 3" descr="Kuva, joka sisältää kohteen henkilö, ulko, ruoho, nainen&#10;&#10;Kuvaus luotu automaattisesti">
            <a:extLst>
              <a:ext uri="{FF2B5EF4-FFF2-40B4-BE49-F238E27FC236}">
                <a16:creationId xmlns:a16="http://schemas.microsoft.com/office/drawing/2014/main" id="{CBB2752A-898A-FB7D-1CC8-B32E066451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351" y="1816649"/>
            <a:ext cx="5485609" cy="3171942"/>
          </a:xfrm>
          <a:prstGeom prst="rect">
            <a:avLst/>
          </a:prstGeom>
        </p:spPr>
      </p:pic>
      <p:sp>
        <p:nvSpPr>
          <p:cNvPr id="6" name="Sisällön paikkamerkki 5">
            <a:extLst>
              <a:ext uri="{FF2B5EF4-FFF2-40B4-BE49-F238E27FC236}">
                <a16:creationId xmlns:a16="http://schemas.microsoft.com/office/drawing/2014/main" id="{E429CA05-39EF-8512-7DA2-5952C0921458}"/>
              </a:ext>
            </a:extLst>
          </p:cNvPr>
          <p:cNvSpPr>
            <a:spLocks noGrp="1"/>
          </p:cNvSpPr>
          <p:nvPr>
            <p:ph idx="1"/>
          </p:nvPr>
        </p:nvSpPr>
        <p:spPr>
          <a:xfrm>
            <a:off x="6736080" y="804672"/>
            <a:ext cx="4815840" cy="5616226"/>
          </a:xfrm>
        </p:spPr>
        <p:txBody>
          <a:bodyPr>
            <a:normAutofit lnSpcReduction="10000"/>
          </a:bodyPr>
          <a:lstStyle/>
          <a:p>
            <a:pPr marL="0" indent="0">
              <a:buNone/>
            </a:pPr>
            <a:r>
              <a:rPr lang="fi-FI" b="1" dirty="0">
                <a:latin typeface="Calibri" panose="020F0502020204030204" pitchFamily="34" charset="0"/>
                <a:cs typeface="Calibri" panose="020F0502020204030204" pitchFamily="34" charset="0"/>
              </a:rPr>
              <a:t>Kiusaamiseen puuttuminen </a:t>
            </a:r>
            <a:r>
              <a:rPr lang="fi-FI" dirty="0">
                <a:latin typeface="Calibri" panose="020F0502020204030204" pitchFamily="34" charset="0"/>
                <a:cs typeface="Calibri" panose="020F0502020204030204" pitchFamily="34" charset="0"/>
              </a:rPr>
              <a:t>on myös yksi tärkeistä asioista, mikä on nostettu esille hankkeen aikana. Kiusaamiseen puuttumisen kynnys täytyy olla matala ja siihen on kehitetty toimintamalli, joka koskee sekä henkilökuntaa ja opiskelijoita. </a:t>
            </a:r>
          </a:p>
          <a:p>
            <a:pPr marL="0" indent="0">
              <a:buNone/>
            </a:pPr>
            <a:r>
              <a:rPr lang="fi-FI" b="1" dirty="0">
                <a:latin typeface="Calibri" panose="020F0502020204030204" pitchFamily="34" charset="0"/>
                <a:cs typeface="Calibri" panose="020F0502020204030204" pitchFamily="34" charset="0"/>
              </a:rPr>
              <a:t>Ratkaisukeskeinen puuttuminen kiusaamiseen </a:t>
            </a:r>
            <a:r>
              <a:rPr lang="fi-FI" dirty="0">
                <a:latin typeface="Calibri" panose="020F0502020204030204" pitchFamily="34" charset="0"/>
                <a:cs typeface="Calibri" panose="020F0502020204030204" pitchFamily="34" charset="0"/>
              </a:rPr>
              <a:t>on minun kehittämä menetelmä, jossa ongelmakeskeinen käytäntö vaihdetaan ratkaisukeskeiseen käytäntöön. Lähtökohtana voidaan siis pitää, että jos meillä on havaittu koulukiusaamista, niin nuorta ei syyllistetä, vaan pyritään nostamaan kiusaamiseen johtaneet asiat kysymyksien muodossa esille.</a:t>
            </a:r>
          </a:p>
          <a:p>
            <a:pPr marL="0" indent="0">
              <a:buNone/>
            </a:pPr>
            <a:r>
              <a:rPr lang="fi-FI" dirty="0">
                <a:latin typeface="Calibri" panose="020F0502020204030204" pitchFamily="34" charset="0"/>
                <a:cs typeface="Calibri" panose="020F0502020204030204" pitchFamily="34" charset="0"/>
              </a:rPr>
              <a:t>Nuoren on koettava olonsa turvalliseksi, että hän kykenee kertomaan kiusaamiseen johtaneet syyt rehellisesti. Kiusaamiseen puuttuminen vaikuttaa suoraan yhteisöllisyyteen ja kokeeko kaikki olevansa tervetulleita yhteisöön. </a:t>
            </a:r>
          </a:p>
          <a:p>
            <a:pPr marL="0" indent="0">
              <a:buNone/>
            </a:pPr>
            <a:endParaRPr lang="fi-FI" dirty="0"/>
          </a:p>
        </p:txBody>
      </p:sp>
    </p:spTree>
    <p:extLst>
      <p:ext uri="{BB962C8B-B14F-4D97-AF65-F5344CB8AC3E}">
        <p14:creationId xmlns:p14="http://schemas.microsoft.com/office/powerpoint/2010/main" val="543766516"/>
      </p:ext>
    </p:extLst>
  </p:cSld>
  <p:clrMapOvr>
    <a:masterClrMapping/>
  </p:clrMapOvr>
</p:sld>
</file>

<file path=ppt/theme/theme1.xml><?xml version="1.0" encoding="utf-8"?>
<a:theme xmlns:a="http://schemas.openxmlformats.org/drawingml/2006/main" name="Pakkaus">
  <a:themeElements>
    <a:clrScheme name="Pakkau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au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au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TM10001115[[fn=Pakkaus]]</Template>
  <TotalTime>1369</TotalTime>
  <Words>1054</Words>
  <Application>Microsoft Office PowerPoint</Application>
  <PresentationFormat>Laajakuva</PresentationFormat>
  <Paragraphs>51</Paragraphs>
  <Slides>11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11</vt:i4>
      </vt:variant>
    </vt:vector>
  </HeadingPairs>
  <TitlesOfParts>
    <vt:vector size="16" baseType="lpstr">
      <vt:lpstr>Arial</vt:lpstr>
      <vt:lpstr>Calibri</vt:lpstr>
      <vt:lpstr>Gill Sans MT</vt:lpstr>
      <vt:lpstr>Humanist521TL-Roman</vt:lpstr>
      <vt:lpstr>Pakkaus</vt:lpstr>
      <vt:lpstr>YHDESSÄ TILLSAMMAS Kpedu </vt:lpstr>
      <vt:lpstr>Turvallisuus </vt:lpstr>
      <vt:lpstr>Turvallisuus </vt:lpstr>
      <vt:lpstr>Turvallisuus </vt:lpstr>
      <vt:lpstr>Turvallisuus</vt:lpstr>
      <vt:lpstr>Osallisuus ja yhteisöllisyys </vt:lpstr>
      <vt:lpstr>PowerPoint-esitys</vt:lpstr>
      <vt:lpstr>PowerPoint-esitys</vt:lpstr>
      <vt:lpstr>PowerPoint-esitys</vt:lpstr>
      <vt:lpstr>Yhteistyö hankkeen aikana eri tahoihin </vt:lpstr>
      <vt:lpstr>Kiitos kaikille hyvästä yhteistyöstä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YHDESSÄ TILLSAMMAS Kpedu</dc:title>
  <dc:creator>Anne Eteläaho</dc:creator>
  <cp:lastModifiedBy>Anne Eteläaho</cp:lastModifiedBy>
  <cp:revision>10</cp:revision>
  <dcterms:created xsi:type="dcterms:W3CDTF">2022-05-05T09:12:26Z</dcterms:created>
  <dcterms:modified xsi:type="dcterms:W3CDTF">2022-05-09T04:40:22Z</dcterms:modified>
</cp:coreProperties>
</file>