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258" r:id="rId6"/>
    <p:sldId id="259" r:id="rId7"/>
    <p:sldId id="261" r:id="rId8"/>
    <p:sldId id="263" r:id="rId9"/>
    <p:sldId id="262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fi-FI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D55"/>
    <a:srgbClr val="79AA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695311-EF68-0572-469C-A4B57C8511BF}" v="13" dt="2022-05-06T07:18:13.069"/>
    <p1510:client id="{67B94745-1817-4F5E-975E-6184B33291A2}" v="108" dt="2022-05-06T05:22:39.389"/>
    <p1510:client id="{C82531E4-41E0-E84C-BFDA-565663DFDA10}" v="277" dt="2022-05-05T19:50:19.5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450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E636C040-E495-26F3-A73C-E474B203FD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yksen paikkamerkki 2">
            <a:extLst>
              <a:ext uri="{FF2B5EF4-FFF2-40B4-BE49-F238E27FC236}">
                <a16:creationId xmlns:a16="http://schemas.microsoft.com/office/drawing/2014/main" id="{393E2168-14B7-E71F-02AE-1FBE0695D9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AE9647F-D539-49EA-8814-CFE2FE4CC795}" type="datetimeFigureOut">
              <a:rPr lang="fi-FI"/>
              <a:pPr>
                <a:defRPr/>
              </a:pPr>
              <a:t>10.5.2022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92D0382-1DCE-75D7-19C3-8E7C2C3E81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E8AF781-F11D-38D0-0E8A-9657AC23B8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5E123A1-7F1A-468D-8052-4DDFDE4A4219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5F75A4C8-B5BD-2CC6-C7CC-86671FB870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yksen paikkamerkki 2">
            <a:extLst>
              <a:ext uri="{FF2B5EF4-FFF2-40B4-BE49-F238E27FC236}">
                <a16:creationId xmlns:a16="http://schemas.microsoft.com/office/drawing/2014/main" id="{A30A424C-22C5-D302-650B-444C8F9002C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E70679-0B5A-4397-AFE5-1434E3E558EF}" type="datetimeFigureOut">
              <a:rPr lang="fi-FI"/>
              <a:pPr>
                <a:defRPr/>
              </a:pPr>
              <a:t>10.5.2022</a:t>
            </a:fld>
            <a:endParaRPr lang="fi-FI"/>
          </a:p>
        </p:txBody>
      </p:sp>
      <p:sp>
        <p:nvSpPr>
          <p:cNvPr id="4" name="Dian kuvan paikkamerkki 3">
            <a:extLst>
              <a:ext uri="{FF2B5EF4-FFF2-40B4-BE49-F238E27FC236}">
                <a16:creationId xmlns:a16="http://schemas.microsoft.com/office/drawing/2014/main" id="{81490FC4-B35B-F732-D082-1B835CAD27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>
            <a:extLst>
              <a:ext uri="{FF2B5EF4-FFF2-40B4-BE49-F238E27FC236}">
                <a16:creationId xmlns:a16="http://schemas.microsoft.com/office/drawing/2014/main" id="{B5CF2BB8-8198-001A-DAF7-80BA6309AA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Muokkaa tekstin perustyylejä osoittamalla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F1A567B-3C78-C871-0904-C43B7F86E9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7C95251-F995-E75A-208A-629418BC8F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32BAFFB-A616-4900-8B73-1AAA0BB5A46E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ian kuvan paikkamerkki 1">
            <a:extLst>
              <a:ext uri="{FF2B5EF4-FFF2-40B4-BE49-F238E27FC236}">
                <a16:creationId xmlns:a16="http://schemas.microsoft.com/office/drawing/2014/main" id="{ECEFB77B-FF3D-7BBB-E476-F2DB196CBE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Huomautusten paikkamerkki 2">
            <a:extLst>
              <a:ext uri="{FF2B5EF4-FFF2-40B4-BE49-F238E27FC236}">
                <a16:creationId xmlns:a16="http://schemas.microsoft.com/office/drawing/2014/main" id="{2DEF0F99-A0D2-FBCF-C3C2-69F9693C7E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i-FI" altLang="fi-FI"/>
              <a:t>Pohjoisimman ja eteläisimmän kampuksen välimatka lähes 100km / </a:t>
            </a:r>
          </a:p>
        </p:txBody>
      </p:sp>
      <p:sp>
        <p:nvSpPr>
          <p:cNvPr id="6148" name="Dian numeron paikkamerkki 3">
            <a:extLst>
              <a:ext uri="{FF2B5EF4-FFF2-40B4-BE49-F238E27FC236}">
                <a16:creationId xmlns:a16="http://schemas.microsoft.com/office/drawing/2014/main" id="{9FC74E29-5EC0-21FE-7DCB-D60F3E249F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F073E2-3986-48D7-A5F7-9C91EE619732}" type="slidenum">
              <a:rPr lang="fi-FI" altLang="en-US" smtClean="0">
                <a:latin typeface="Calibri" panose="020F0502020204030204" pitchFamily="34" charset="0"/>
              </a:rPr>
              <a:pPr/>
              <a:t>3</a:t>
            </a:fld>
            <a:endParaRPr lang="fi-FI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rgbClr val="565D55"/>
                </a:solidFill>
              </a:defRPr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osoitt.</a:t>
            </a:r>
          </a:p>
        </p:txBody>
      </p:sp>
      <p:sp>
        <p:nvSpPr>
          <p:cNvPr id="4" name="Päiväyksen paikkamerkki 3">
            <a:extLst>
              <a:ext uri="{FF2B5EF4-FFF2-40B4-BE49-F238E27FC236}">
                <a16:creationId xmlns:a16="http://schemas.microsoft.com/office/drawing/2014/main" id="{6810445C-2092-3C7A-0B91-0DA6254CF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23486-6711-4AEC-819D-ABC31ECEBD80}" type="datetime1">
              <a:rPr lang="fi-FI"/>
              <a:pPr>
                <a:defRPr/>
              </a:pPr>
              <a:t>10.5.2022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D91FEF7-6738-8F82-ECDC-C102A3B2C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F3CCE0E-F681-3782-4847-169A6D2F3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38FF0-BA37-4CC1-B240-502D0A24882C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2512508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yksen paikkamerkki 3">
            <a:extLst>
              <a:ext uri="{FF2B5EF4-FFF2-40B4-BE49-F238E27FC236}">
                <a16:creationId xmlns:a16="http://schemas.microsoft.com/office/drawing/2014/main" id="{3245F72C-FA23-5096-E589-08CF133E9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39116-CAA3-40BA-82B8-882D39A5260B}" type="datetime1">
              <a:rPr lang="fi-FI"/>
              <a:pPr>
                <a:defRPr/>
              </a:pPr>
              <a:t>10.5.2022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951E336-A05E-39A9-C56A-0A32BBB8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EA6843F-164E-9FB7-1DFC-FE30B934A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C4C16-5EE7-49E1-B8D9-3AF52320186F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4159692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yksen paikkamerkki 3">
            <a:extLst>
              <a:ext uri="{FF2B5EF4-FFF2-40B4-BE49-F238E27FC236}">
                <a16:creationId xmlns:a16="http://schemas.microsoft.com/office/drawing/2014/main" id="{993532A8-AF0A-AE65-3000-85E425298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59108-F175-4E64-A06E-22AC6E67D198}" type="datetime1">
              <a:rPr lang="fi-FI"/>
              <a:pPr>
                <a:defRPr/>
              </a:pPr>
              <a:t>10.5.2022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3D4B49E-175C-5212-A7DA-DDDFA9E39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F8C9B3-BF41-D1E0-C0C3-959496958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AD784-9C53-4AAB-AB52-2809C3710D95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64139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yksen paikkamerkki 3">
            <a:extLst>
              <a:ext uri="{FF2B5EF4-FFF2-40B4-BE49-F238E27FC236}">
                <a16:creationId xmlns:a16="http://schemas.microsoft.com/office/drawing/2014/main" id="{A38BD9F5-6932-5223-EBD6-9A9AD94C6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5E0CD-44E7-467E-844F-4E3FDF07437C}" type="datetime1">
              <a:rPr lang="fi-FI"/>
              <a:pPr>
                <a:defRPr/>
              </a:pPr>
              <a:t>10.5.2022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832C714-D8D4-5573-0576-8F980BEA8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076E09F-D1BF-D657-4603-4AB48B2C6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3BAC5-EFCA-499D-8F17-8B22ACBE5340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14829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4" name="Päiväyksen paikkamerkki 3">
            <a:extLst>
              <a:ext uri="{FF2B5EF4-FFF2-40B4-BE49-F238E27FC236}">
                <a16:creationId xmlns:a16="http://schemas.microsoft.com/office/drawing/2014/main" id="{88DD4ED1-83C0-F843-283B-05FD38A11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990EA-0F07-42E8-8230-7AAD4C5F474B}" type="datetime1">
              <a:rPr lang="fi-FI"/>
              <a:pPr>
                <a:defRPr/>
              </a:pPr>
              <a:t>10.5.2022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E17D25-7115-8B75-D4E1-2E86747F4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D301043-69D7-1F59-8CED-6447C070A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E8BA8-C4AC-4788-84CD-EFB22D8A67DC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2158578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yksen paikkamerkki 3">
            <a:extLst>
              <a:ext uri="{FF2B5EF4-FFF2-40B4-BE49-F238E27FC236}">
                <a16:creationId xmlns:a16="http://schemas.microsoft.com/office/drawing/2014/main" id="{62BF190E-F100-5BB4-6977-49371E7F9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48651-51F6-47DF-BFB8-B137639A95C7}" type="datetime1">
              <a:rPr lang="fi-FI"/>
              <a:pPr>
                <a:defRPr/>
              </a:pPr>
              <a:t>10.5.2022</a:t>
            </a:fld>
            <a:endParaRPr lang="fi-FI" dirty="0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3A5D926A-0851-ABD6-E391-790636F18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1AEFD648-A6F0-DADD-1D22-0ABDDE758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2AABE-2BE3-42DD-B340-65286C2C6042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59429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yksen paikkamerkki 3">
            <a:extLst>
              <a:ext uri="{FF2B5EF4-FFF2-40B4-BE49-F238E27FC236}">
                <a16:creationId xmlns:a16="http://schemas.microsoft.com/office/drawing/2014/main" id="{F04A9BE8-8C77-45A1-848C-C36918E6B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24889-054C-4E11-BD04-CB29CFC0BEFF}" type="datetime1">
              <a:rPr lang="fi-FI"/>
              <a:pPr>
                <a:defRPr/>
              </a:pPr>
              <a:t>10.5.2022</a:t>
            </a:fld>
            <a:endParaRPr lang="fi-FI" dirty="0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F470DDAA-9105-023D-3170-A7839C9E9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04E06046-E3C2-EFA5-5C7B-518BC9A52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F4F55-C987-464F-846A-EA33A9D5DB2B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508921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äiväyksen paikkamerkki 3">
            <a:extLst>
              <a:ext uri="{FF2B5EF4-FFF2-40B4-BE49-F238E27FC236}">
                <a16:creationId xmlns:a16="http://schemas.microsoft.com/office/drawing/2014/main" id="{75D75FE5-F6FB-50F0-8A52-291C41844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A2B57-614C-4E96-8622-AAA155EEC0C1}" type="datetime1">
              <a:rPr lang="fi-FI"/>
              <a:pPr>
                <a:defRPr/>
              </a:pPr>
              <a:t>10.5.2022</a:t>
            </a:fld>
            <a:endParaRPr lang="fi-FI" dirty="0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EF71BEF4-80C0-5143-6452-32C53824C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9366FD99-C96D-5CCA-F89F-597E28268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5A564-2C47-419E-A39C-E2E5E7447E0A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2661923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yksen paikkamerkki 3">
            <a:extLst>
              <a:ext uri="{FF2B5EF4-FFF2-40B4-BE49-F238E27FC236}">
                <a16:creationId xmlns:a16="http://schemas.microsoft.com/office/drawing/2014/main" id="{835C9CBB-D029-3688-3FD6-700AC3331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434E4-712D-450D-AD70-ABF3F6C7E124}" type="datetime1">
              <a:rPr lang="fi-FI"/>
              <a:pPr>
                <a:defRPr/>
              </a:pPr>
              <a:t>10.5.2022</a:t>
            </a:fld>
            <a:endParaRPr lang="fi-FI" dirty="0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8FA2DB5D-0EEC-0D5E-5211-549952FF4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A0F85054-E18D-0724-9DF6-DFBECA5ED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3A8AF-E656-4E29-AA04-F22E2A00E236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2236908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5" name="Päiväyksen paikkamerkki 3">
            <a:extLst>
              <a:ext uri="{FF2B5EF4-FFF2-40B4-BE49-F238E27FC236}">
                <a16:creationId xmlns:a16="http://schemas.microsoft.com/office/drawing/2014/main" id="{3B569BA2-54A1-78CC-6109-ACF61AB0C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1600B-FAFC-4EB3-A9AA-F9D9D296DA9C}" type="datetime1">
              <a:rPr lang="fi-FI"/>
              <a:pPr>
                <a:defRPr/>
              </a:pPr>
              <a:t>10.5.2022</a:t>
            </a:fld>
            <a:endParaRPr lang="fi-FI" dirty="0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EA5372CA-CF1E-D314-62C2-291240B4D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C4CF464-3381-DB1F-CE71-373BA70D9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DF901-7AB3-4682-93C1-6EF6A9EC9D67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114312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5" name="Päiväyksen paikkamerkki 3">
            <a:extLst>
              <a:ext uri="{FF2B5EF4-FFF2-40B4-BE49-F238E27FC236}">
                <a16:creationId xmlns:a16="http://schemas.microsoft.com/office/drawing/2014/main" id="{FEC47618-D7D7-3B2F-B9D2-2D8122162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E01F9-E9C2-4259-B07C-6C97EB888AD9}" type="datetime1">
              <a:rPr lang="fi-FI"/>
              <a:pPr>
                <a:defRPr/>
              </a:pPr>
              <a:t>10.5.2022</a:t>
            </a:fld>
            <a:endParaRPr lang="fi-FI" dirty="0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5168B2CE-095A-57C4-9D9A-3A63FC304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78A9AA8B-2465-4291-EC8F-E4F84964D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0A987-F68F-4D64-A29F-8073A5D82C9F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2993000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 1">
            <a:extLst>
              <a:ext uri="{FF2B5EF4-FFF2-40B4-BE49-F238E27FC236}">
                <a16:creationId xmlns:a16="http://schemas.microsoft.com/office/drawing/2014/main" id="{C4C91E1F-AAB6-F1D1-F238-E7A081FC154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Otsikon paikkamerkki 1">
            <a:extLst>
              <a:ext uri="{FF2B5EF4-FFF2-40B4-BE49-F238E27FC236}">
                <a16:creationId xmlns:a16="http://schemas.microsoft.com/office/drawing/2014/main" id="{140D64E5-A497-28BF-C5D8-B60EE2A7231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Muokkaa perustyylejä osoitt.</a:t>
            </a:r>
            <a:endParaRPr lang="fi-FI" altLang="en-US"/>
          </a:p>
        </p:txBody>
      </p:sp>
      <p:sp>
        <p:nvSpPr>
          <p:cNvPr id="1028" name="Tekstin paikkamerkki 2">
            <a:extLst>
              <a:ext uri="{FF2B5EF4-FFF2-40B4-BE49-F238E27FC236}">
                <a16:creationId xmlns:a16="http://schemas.microsoft.com/office/drawing/2014/main" id="{629A1148-C457-98E1-DAC6-31E55B78E5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Muokkaa tekstin perustyylejä osoittamalla</a:t>
            </a:r>
          </a:p>
          <a:p>
            <a:pPr lvl="1"/>
            <a:r>
              <a:rPr lang="en-US" altLang="en-US"/>
              <a:t>toinen taso</a:t>
            </a:r>
          </a:p>
          <a:p>
            <a:pPr lvl="2"/>
            <a:r>
              <a:rPr lang="en-US" altLang="en-US"/>
              <a:t>kolmas taso</a:t>
            </a:r>
          </a:p>
          <a:p>
            <a:pPr lvl="3"/>
            <a:r>
              <a:rPr lang="en-US" altLang="en-US"/>
              <a:t>neljäs taso</a:t>
            </a:r>
          </a:p>
          <a:p>
            <a:pPr lvl="4"/>
            <a:r>
              <a:rPr lang="en-US" altLang="en-US"/>
              <a:t>viides taso</a:t>
            </a:r>
            <a:endParaRPr lang="fi-FI" altLang="en-US"/>
          </a:p>
        </p:txBody>
      </p:sp>
      <p:sp>
        <p:nvSpPr>
          <p:cNvPr id="4" name="Päiväyksen paikkamerkki 3">
            <a:extLst>
              <a:ext uri="{FF2B5EF4-FFF2-40B4-BE49-F238E27FC236}">
                <a16:creationId xmlns:a16="http://schemas.microsoft.com/office/drawing/2014/main" id="{6CC74F51-CF71-7503-FB77-2F25BFFE9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54113" y="62007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565D55"/>
                </a:solidFill>
                <a:latin typeface="Arial MT"/>
                <a:cs typeface="Arial MT"/>
              </a:defRPr>
            </a:lvl1pPr>
          </a:lstStyle>
          <a:p>
            <a:pPr>
              <a:defRPr/>
            </a:pPr>
            <a:fld id="{B984D082-93CD-4F2A-9C50-A88A8091C64E}" type="datetime1">
              <a:rPr lang="fi-FI"/>
              <a:pPr>
                <a:defRPr/>
              </a:pPr>
              <a:t>10.5.2022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429EA14-C747-D6C9-0E11-8FB085EB1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20077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565D55"/>
                </a:solidFill>
                <a:latin typeface="Arial MT"/>
                <a:cs typeface="Arial M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BEBEFAB-3019-95B3-C2F0-08EBCC6460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4813" y="6200775"/>
            <a:ext cx="5746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1pPr>
          </a:lstStyle>
          <a:p>
            <a:pPr>
              <a:defRPr/>
            </a:pPr>
            <a:fld id="{2EE3B3CE-00B8-47D5-A946-1E8B51DFAE7B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79AA38"/>
          </a:solidFill>
          <a:latin typeface="Arial MT"/>
          <a:ea typeface="Arial MT"/>
          <a:cs typeface="Arial MT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79AA38"/>
          </a:solidFill>
          <a:latin typeface="Arial MT"/>
          <a:ea typeface="Arial MT"/>
          <a:cs typeface="Arial MT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79AA38"/>
          </a:solidFill>
          <a:latin typeface="Arial MT"/>
          <a:ea typeface="Arial MT"/>
          <a:cs typeface="Arial MT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79AA38"/>
          </a:solidFill>
          <a:latin typeface="Arial MT"/>
          <a:ea typeface="Arial MT"/>
          <a:cs typeface="Arial MT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79AA38"/>
          </a:solidFill>
          <a:latin typeface="Arial MT"/>
          <a:ea typeface="Arial MT"/>
          <a:cs typeface="Arial MT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79AA38"/>
          </a:solidFill>
          <a:latin typeface="Arial MT"/>
          <a:ea typeface="Arial MT"/>
          <a:cs typeface="Arial MT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79AA38"/>
          </a:solidFill>
          <a:latin typeface="Arial MT"/>
          <a:ea typeface="Arial MT"/>
          <a:cs typeface="Arial MT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79AA38"/>
          </a:solidFill>
          <a:latin typeface="Arial MT"/>
          <a:ea typeface="Arial MT"/>
          <a:cs typeface="Arial MT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79AA38"/>
          </a:solidFill>
          <a:latin typeface="Arial MT"/>
          <a:ea typeface="Arial MT"/>
          <a:cs typeface="Arial MT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65D55"/>
          </a:solidFill>
          <a:latin typeface="Arial MT"/>
          <a:ea typeface="Arial MT"/>
          <a:cs typeface="Arial MT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65D55"/>
          </a:solidFill>
          <a:latin typeface="Arial MT"/>
          <a:ea typeface="Arial MT"/>
          <a:cs typeface="Arial M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65D55"/>
          </a:solidFill>
          <a:latin typeface="Arial MT"/>
          <a:ea typeface="Arial MT"/>
          <a:cs typeface="Arial M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65D55"/>
          </a:solidFill>
          <a:latin typeface="Arial MT"/>
          <a:ea typeface="Arial MT"/>
          <a:cs typeface="Arial M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65D55"/>
          </a:solidFill>
          <a:latin typeface="Arial MT"/>
          <a:ea typeface="Arial MT"/>
          <a:cs typeface="Arial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Kuva 1">
            <a:extLst>
              <a:ext uri="{FF2B5EF4-FFF2-40B4-BE49-F238E27FC236}">
                <a16:creationId xmlns:a16="http://schemas.microsoft.com/office/drawing/2014/main" id="{F7495C3E-ED05-2416-9C1D-5E0AF1FB8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Otsikko 5">
            <a:extLst>
              <a:ext uri="{FF2B5EF4-FFF2-40B4-BE49-F238E27FC236}">
                <a16:creationId xmlns:a16="http://schemas.microsoft.com/office/drawing/2014/main" id="{3EA7AD27-9D23-EDEC-632F-921A93215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5050" y="2130425"/>
            <a:ext cx="5024438" cy="2609850"/>
          </a:xfrm>
        </p:spPr>
        <p:txBody>
          <a:bodyPr/>
          <a:lstStyle/>
          <a:p>
            <a:pPr algn="ctr" eaLnBrk="1" hangingPunct="1"/>
            <a:r>
              <a:rPr lang="en-US" altLang="en-US"/>
              <a:t>Yhdessä WinNovassa</a:t>
            </a:r>
            <a:br>
              <a:rPr lang="en-US" altLang="en-US"/>
            </a:br>
            <a:r>
              <a:rPr lang="en-US" altLang="en-US"/>
              <a:t>- yhteisöllisyys ja osallisuus</a:t>
            </a:r>
          </a:p>
        </p:txBody>
      </p:sp>
      <p:sp>
        <p:nvSpPr>
          <p:cNvPr id="4100" name="Alaotsikko 6">
            <a:extLst>
              <a:ext uri="{FF2B5EF4-FFF2-40B4-BE49-F238E27FC236}">
                <a16:creationId xmlns:a16="http://schemas.microsoft.com/office/drawing/2014/main" id="{850F2102-3C91-549B-DC48-031A381DE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0" y="4740275"/>
            <a:ext cx="6400800" cy="1462088"/>
          </a:xfrm>
        </p:spPr>
        <p:txBody>
          <a:bodyPr/>
          <a:lstStyle/>
          <a:p>
            <a:pPr eaLnBrk="1" hangingPunct="1"/>
            <a:endParaRPr lang="fi-FI" altLang="en-US" sz="1400">
              <a:solidFill>
                <a:srgbClr val="565D55"/>
              </a:solidFill>
            </a:endParaRPr>
          </a:p>
          <a:p>
            <a:pPr eaLnBrk="1" hangingPunct="1"/>
            <a:r>
              <a:rPr lang="fi-FI" altLang="en-US" sz="1400">
                <a:solidFill>
                  <a:srgbClr val="565D55"/>
                </a:solidFill>
              </a:rPr>
              <a:t>Kaisa Jokinen</a:t>
            </a:r>
          </a:p>
          <a:p>
            <a:pPr eaLnBrk="1" hangingPunct="1"/>
            <a:r>
              <a:rPr lang="fi-FI" altLang="en-US" sz="1400">
                <a:solidFill>
                  <a:srgbClr val="565D55"/>
                </a:solidFill>
              </a:rPr>
              <a:t>WinNova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tsikko 1">
            <a:extLst>
              <a:ext uri="{FF2B5EF4-FFF2-40B4-BE49-F238E27FC236}">
                <a16:creationId xmlns:a16="http://schemas.microsoft.com/office/drawing/2014/main" id="{0E9D615C-ADC6-2F8B-FCBE-170B83149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/>
              <a:t>Yhteinen lukuvuoden aloitustapahtuma</a:t>
            </a:r>
          </a:p>
        </p:txBody>
      </p:sp>
      <p:pic>
        <p:nvPicPr>
          <p:cNvPr id="14339" name="Sisällön paikkamerkki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0AA3FB6-50F0-378D-5023-4AE9AE06BB1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600200"/>
            <a:ext cx="2546350" cy="4525963"/>
          </a:xfrm>
        </p:spPr>
      </p:pic>
      <p:sp>
        <p:nvSpPr>
          <p:cNvPr id="14340" name="Sisällön paikkamerkki 3">
            <a:extLst>
              <a:ext uri="{FF2B5EF4-FFF2-40B4-BE49-F238E27FC236}">
                <a16:creationId xmlns:a16="http://schemas.microsoft.com/office/drawing/2014/main" id="{DF5E6F6D-4357-3829-117D-89B5DC06D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55950" y="1600200"/>
            <a:ext cx="8426450" cy="4525963"/>
          </a:xfrm>
        </p:spPr>
        <p:txBody>
          <a:bodyPr/>
          <a:lstStyle/>
          <a:p>
            <a:r>
              <a:rPr lang="fi-FI" altLang="en-US" sz="2400"/>
              <a:t>Toteutettiin ensimmäistä kertaa elokuussa 2021</a:t>
            </a:r>
          </a:p>
          <a:p>
            <a:r>
              <a:rPr lang="fi-FI" altLang="en-US" sz="2400"/>
              <a:t>Livestriimattiin tapahtumajärjestäjän studiolta</a:t>
            </a:r>
          </a:p>
          <a:p>
            <a:r>
              <a:rPr lang="fi-FI" altLang="en-US" sz="2400"/>
              <a:t>Mukana useita Winnovan opettajia, opiskelijoita, työelämän edustajia ja livemusaa</a:t>
            </a:r>
          </a:p>
          <a:p>
            <a:r>
              <a:rPr lang="fi-FI" altLang="en-US" sz="2400"/>
              <a:t>Aiheina: Opiskelu lähiopetuksessa ja työpaikoilla, turvallisuus, opiskelijan ohjauspolku, kansainvälisyys ja Väylä-opinnot, hyvinvointi, opiskelijatoiminta ja laajennettu oppivelvollisuus</a:t>
            </a:r>
          </a:p>
          <a:p>
            <a:r>
              <a:rPr lang="fi-FI" altLang="en-US" sz="2400"/>
              <a:t>Tavoitti n. tuhat ensimmäisen vuoden opiskelijaa, useita satoja jatkavia opiskelijaa sekä henkilökuntaa</a:t>
            </a:r>
          </a:p>
        </p:txBody>
      </p:sp>
      <p:sp>
        <p:nvSpPr>
          <p:cNvPr id="14341" name="Päivämäärän paikkamerkki 4">
            <a:extLst>
              <a:ext uri="{FF2B5EF4-FFF2-40B4-BE49-F238E27FC236}">
                <a16:creationId xmlns:a16="http://schemas.microsoft.com/office/drawing/2014/main" id="{3EA96B70-E336-F257-D26E-7DCEB4D92AF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81A7C6-87FD-4A56-B833-C0BE680E27BD}" type="datetime1">
              <a:rPr lang="fi-FI" altLang="en-US" smtClean="0">
                <a:solidFill>
                  <a:srgbClr val="565D55"/>
                </a:solidFill>
                <a:latin typeface="Arial MT"/>
                <a:ea typeface="Arial M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10.5.2022</a:t>
            </a:fld>
            <a:endParaRPr lang="fi-FI" altLang="en-US">
              <a:solidFill>
                <a:srgbClr val="565D55"/>
              </a:solidFill>
              <a:latin typeface="Arial MT"/>
              <a:ea typeface="Arial MT"/>
            </a:endParaRPr>
          </a:p>
        </p:txBody>
      </p:sp>
      <p:sp>
        <p:nvSpPr>
          <p:cNvPr id="14342" name="Alatunnisteen paikkamerkki 5">
            <a:extLst>
              <a:ext uri="{FF2B5EF4-FFF2-40B4-BE49-F238E27FC236}">
                <a16:creationId xmlns:a16="http://schemas.microsoft.com/office/drawing/2014/main" id="{E619C6EB-DE33-0576-6CE2-A39E8E90EE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altLang="en-US" dirty="0">
                <a:solidFill>
                  <a:srgbClr val="565D55"/>
                </a:solidFill>
                <a:latin typeface="Arial MT"/>
                <a:ea typeface="Arial MT"/>
              </a:rPr>
              <a:t>Kaisa Jokinen</a:t>
            </a:r>
          </a:p>
        </p:txBody>
      </p:sp>
      <p:sp>
        <p:nvSpPr>
          <p:cNvPr id="14343" name="Dian numeron paikkamerkki 6">
            <a:extLst>
              <a:ext uri="{FF2B5EF4-FFF2-40B4-BE49-F238E27FC236}">
                <a16:creationId xmlns:a16="http://schemas.microsoft.com/office/drawing/2014/main" id="{4A5CA412-49A8-2CD0-D639-8BFA1328CA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6DC2B1-B327-43CF-878E-750D1746F827}" type="slidenum">
              <a:rPr lang="fi-FI" altLang="en-US" smtClean="0">
                <a:solidFill>
                  <a:srgbClr val="565D55"/>
                </a:solidFill>
                <a:latin typeface="Arial MT"/>
              </a:rPr>
              <a:pPr/>
              <a:t>10</a:t>
            </a:fld>
            <a:endParaRPr lang="fi-FI" altLang="en-US">
              <a:solidFill>
                <a:srgbClr val="565D55"/>
              </a:solidFill>
              <a:latin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tsikko 1">
            <a:extLst>
              <a:ext uri="{FF2B5EF4-FFF2-40B4-BE49-F238E27FC236}">
                <a16:creationId xmlns:a16="http://schemas.microsoft.com/office/drawing/2014/main" id="{CB89E3A9-F3A6-3328-6648-DF4C7795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i-FI"/>
              <a:t>Tavoitteet Yhdessä-hankkeessa:</a:t>
            </a:r>
          </a:p>
        </p:txBody>
      </p:sp>
      <p:sp>
        <p:nvSpPr>
          <p:cNvPr id="7171" name="Päivämäärän paikkamerkki 3">
            <a:extLst>
              <a:ext uri="{FF2B5EF4-FFF2-40B4-BE49-F238E27FC236}">
                <a16:creationId xmlns:a16="http://schemas.microsoft.com/office/drawing/2014/main" id="{B4AAC81B-4005-B5C8-1EA5-32C0244AF5C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C9D1B39E-A01A-4CFE-8B0C-536C5E5F7B9E}" type="datetime1">
              <a:rPr lang="fi-FI" altLang="fi-FI" smtClean="0"/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10.5.2022</a:t>
            </a:fld>
            <a:endParaRPr lang="fi-FI" altLang="fi-FI"/>
          </a:p>
        </p:txBody>
      </p:sp>
      <p:sp>
        <p:nvSpPr>
          <p:cNvPr id="7172" name="Alatunnisteen paikkamerkki 4">
            <a:extLst>
              <a:ext uri="{FF2B5EF4-FFF2-40B4-BE49-F238E27FC236}">
                <a16:creationId xmlns:a16="http://schemas.microsoft.com/office/drawing/2014/main" id="{4F38143C-267B-0C39-6BA5-EB72746AD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i-FI" altLang="fi-FI" dirty="0"/>
              <a:t>Kaisa Jokinen</a:t>
            </a:r>
          </a:p>
        </p:txBody>
      </p:sp>
      <p:sp>
        <p:nvSpPr>
          <p:cNvPr id="7173" name="Dian numeron paikkamerkki 5">
            <a:extLst>
              <a:ext uri="{FF2B5EF4-FFF2-40B4-BE49-F238E27FC236}">
                <a16:creationId xmlns:a16="http://schemas.microsoft.com/office/drawing/2014/main" id="{1E583A48-5897-297E-0C4D-1B2B3036B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2C12E8-6494-4E78-8309-4162122D2508}" type="slidenum">
              <a:rPr lang="fi-FI" altLang="en-US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fi-FI" altLang="en-US"/>
          </a:p>
        </p:txBody>
      </p:sp>
      <p:sp>
        <p:nvSpPr>
          <p:cNvPr id="7174" name="Sisällön paikkamerkki 3">
            <a:extLst>
              <a:ext uri="{FF2B5EF4-FFF2-40B4-BE49-F238E27FC236}">
                <a16:creationId xmlns:a16="http://schemas.microsoft.com/office/drawing/2014/main" id="{8CBDB456-03E2-9328-8A5A-6B338F830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i-FI" altLang="fi-FI" sz="2400" b="1" dirty="0"/>
              <a:t>Päätavoite: Opiskelijoiden vaikuttamismahdollisuuksien, osallisuuden tunteen ja oman aktiivisuuden lisääminen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i-FI" altLang="fi-FI" sz="20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i-FI" altLang="fi-FI" sz="2000" dirty="0"/>
              <a:t>Opiskelijoiden vaikuttamismahdollisuuksien näkyväksi tekeminen ja lisääminen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fi-FI" altLang="fi-FI" sz="20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i-FI" altLang="fi-FI" sz="2000" dirty="0"/>
              <a:t>Osallistavan toimintakulttuurin kehittäminen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fi-FI" altLang="fi-FI" sz="20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i-FI" altLang="fi-FI" sz="2000" dirty="0"/>
              <a:t>Uusien yhteisöllisyyttä tukevien toimintamallien rakentaminen, verkostot mukaan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fi-FI" altLang="fi-FI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i-FI" altLang="fi-FI" sz="2800" dirty="0"/>
              <a:t>Yhteisöllisyys kaikkien asiaksi!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fi-FI" altLang="fi-F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tsikko 1">
            <a:extLst>
              <a:ext uri="{FF2B5EF4-FFF2-40B4-BE49-F238E27FC236}">
                <a16:creationId xmlns:a16="http://schemas.microsoft.com/office/drawing/2014/main" id="{92E72310-19BF-181B-31B8-A3F68983B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Lähtötilanne</a:t>
            </a:r>
          </a:p>
        </p:txBody>
      </p:sp>
      <p:pic>
        <p:nvPicPr>
          <p:cNvPr id="5123" name="Sisällön paikkamerkki 8" descr="Kuva, joka sisältää kohteen karamelli&#10;&#10;Kuvaus luotu automaattisesti">
            <a:extLst>
              <a:ext uri="{FF2B5EF4-FFF2-40B4-BE49-F238E27FC236}">
                <a16:creationId xmlns:a16="http://schemas.microsoft.com/office/drawing/2014/main" id="{1AB47C40-7AF9-628D-6F95-BF963005F85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1225" y="1611313"/>
            <a:ext cx="2501900" cy="4589462"/>
          </a:xfrm>
        </p:spPr>
      </p:pic>
      <p:sp>
        <p:nvSpPr>
          <p:cNvPr id="5124" name="Sisällön paikkamerkki 3">
            <a:extLst>
              <a:ext uri="{FF2B5EF4-FFF2-40B4-BE49-F238E27FC236}">
                <a16:creationId xmlns:a16="http://schemas.microsoft.com/office/drawing/2014/main" id="{88B822D8-1A4C-C12F-0A6C-B50FD145F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41750" y="1600200"/>
            <a:ext cx="7740650" cy="4525963"/>
          </a:xfrm>
        </p:spPr>
        <p:txBody>
          <a:bodyPr/>
          <a:lstStyle/>
          <a:p>
            <a:r>
              <a:rPr lang="fi-FI" altLang="fi-FI" sz="2400" dirty="0"/>
              <a:t>Toiminta neljällä kampuksella (Ulvila, Pori, Rauma, Laitila)</a:t>
            </a:r>
          </a:p>
          <a:p>
            <a:r>
              <a:rPr lang="fi-FI" altLang="fi-FI" sz="2400" dirty="0"/>
              <a:t>Porissa ja Raumalla lisäksi useita eri toimipisteitä</a:t>
            </a:r>
          </a:p>
          <a:p>
            <a:r>
              <a:rPr lang="fi-FI" altLang="fi-FI" sz="2400" dirty="0"/>
              <a:t>Opiskelijoita n. 5000, henkilöstöä n. 600</a:t>
            </a:r>
          </a:p>
          <a:p>
            <a:r>
              <a:rPr lang="fi-FI" altLang="fi-FI" sz="2400" dirty="0"/>
              <a:t>Muodostettiin 2010 </a:t>
            </a:r>
          </a:p>
          <a:p>
            <a:r>
              <a:rPr lang="fi-FI" altLang="fi-FI" sz="2400" dirty="0"/>
              <a:t>Ei yhdenmukaisia toimintatapoja</a:t>
            </a:r>
          </a:p>
          <a:p>
            <a:r>
              <a:rPr lang="fi-FI" altLang="fi-FI" sz="2400" dirty="0"/>
              <a:t>Kommunikaatio opiskelijoiden suuntaan / </a:t>
            </a:r>
            <a:r>
              <a:rPr lang="fi-FI" altLang="fi-FI" sz="2400" dirty="0" err="1"/>
              <a:t>Insta</a:t>
            </a:r>
            <a:r>
              <a:rPr lang="fi-FI" altLang="fi-FI" sz="2400" dirty="0"/>
              <a:t> </a:t>
            </a:r>
            <a:r>
              <a:rPr lang="fi-FI" altLang="fi-FI" sz="2400" dirty="0" err="1"/>
              <a:t>opiskelijan_winnova</a:t>
            </a:r>
            <a:endParaRPr lang="fi-FI" altLang="fi-FI" sz="2400" dirty="0"/>
          </a:p>
          <a:p>
            <a:r>
              <a:rPr lang="fi-FI" altLang="fi-FI" sz="2400" dirty="0"/>
              <a:t>Opiskelijakuntatoiminta – pitkä perinne</a:t>
            </a:r>
          </a:p>
          <a:p>
            <a:r>
              <a:rPr lang="fi-FI" altLang="fi-FI" sz="2400" dirty="0"/>
              <a:t>Tutortoiminta - hajanaista</a:t>
            </a:r>
          </a:p>
        </p:txBody>
      </p:sp>
      <p:sp>
        <p:nvSpPr>
          <p:cNvPr id="5125" name="Päivämäärän paikkamerkki 4">
            <a:extLst>
              <a:ext uri="{FF2B5EF4-FFF2-40B4-BE49-F238E27FC236}">
                <a16:creationId xmlns:a16="http://schemas.microsoft.com/office/drawing/2014/main" id="{045543BA-4EEE-1D1A-EB51-F488648C60C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76869BE4-FEB8-4111-B248-4A14AD29E9D0}" type="datetime1">
              <a:rPr lang="fi-FI" altLang="fi-FI" smtClean="0"/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10.5.2022</a:t>
            </a:fld>
            <a:endParaRPr lang="fi-FI" altLang="fi-FI"/>
          </a:p>
        </p:txBody>
      </p:sp>
      <p:sp>
        <p:nvSpPr>
          <p:cNvPr id="5126" name="Alatunnisteen paikkamerkki 5">
            <a:extLst>
              <a:ext uri="{FF2B5EF4-FFF2-40B4-BE49-F238E27FC236}">
                <a16:creationId xmlns:a16="http://schemas.microsoft.com/office/drawing/2014/main" id="{91A9482B-94F1-7DA4-6514-AD7EDAEDBE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i-FI" altLang="fi-FI" dirty="0"/>
              <a:t>Kaisa Jokinen</a:t>
            </a:r>
          </a:p>
        </p:txBody>
      </p:sp>
      <p:sp>
        <p:nvSpPr>
          <p:cNvPr id="5127" name="Dian numeron paikkamerkki 6">
            <a:extLst>
              <a:ext uri="{FF2B5EF4-FFF2-40B4-BE49-F238E27FC236}">
                <a16:creationId xmlns:a16="http://schemas.microsoft.com/office/drawing/2014/main" id="{09C9D35F-4B42-ACDE-121F-BAA946ABD8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B5DCF6-8365-43DA-B975-D3009874B2B0}" type="slidenum">
              <a:rPr lang="fi-FI" altLang="en-US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fi-FI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ko 1">
            <a:extLst>
              <a:ext uri="{FF2B5EF4-FFF2-40B4-BE49-F238E27FC236}">
                <a16:creationId xmlns:a16="http://schemas.microsoft.com/office/drawing/2014/main" id="{992381C9-FB40-1E58-0892-C16BFAAAB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Taustatietoa hyvinvointikyselystä</a:t>
            </a:r>
          </a:p>
        </p:txBody>
      </p:sp>
      <p:pic>
        <p:nvPicPr>
          <p:cNvPr id="8195" name="Sisällön paikkamerkki 8" descr="Kuva, joka sisältää kohteen ulko, taivas, puu, vesi&#10;&#10;Kuvaus luotu automaattisesti">
            <a:extLst>
              <a:ext uri="{FF2B5EF4-FFF2-40B4-BE49-F238E27FC236}">
                <a16:creationId xmlns:a16="http://schemas.microsoft.com/office/drawing/2014/main" id="{FC14B787-BBB8-E40F-F62B-2FB0F07F21E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533525"/>
            <a:ext cx="3084513" cy="4448175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9915694-D1CE-521C-124F-05BD177C5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97313" y="1600200"/>
            <a:ext cx="7685087" cy="4525963"/>
          </a:xfrm>
        </p:spPr>
        <p:txBody>
          <a:bodyPr/>
          <a:lstStyle/>
          <a:p>
            <a:pPr>
              <a:defRPr/>
            </a:pPr>
            <a:r>
              <a:rPr lang="fi-FI" dirty="0"/>
              <a:t>Kaikille Winnovan opiskelijoille suunnattu hyvinvointikysely maaliskuussa 2021 Webropol-kyselynä</a:t>
            </a:r>
          </a:p>
          <a:p>
            <a:pPr>
              <a:defRPr/>
            </a:pPr>
            <a:r>
              <a:rPr lang="fi-FI" dirty="0"/>
              <a:t>Vastaajien kokonaismäärä 678</a:t>
            </a:r>
          </a:p>
          <a:p>
            <a:pPr>
              <a:defRPr/>
            </a:pPr>
            <a:r>
              <a:rPr lang="fi-FI" dirty="0"/>
              <a:t>Avoimien kysymysten vastauksissa erityisesti esiin nousi toive kohtaamisesta ja yhteisöllisyydestä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fi-FI" b="1" dirty="0"/>
              <a:t>”että tuntisi itsensä tervetulleeksi”</a:t>
            </a:r>
          </a:p>
        </p:txBody>
      </p:sp>
      <p:sp>
        <p:nvSpPr>
          <p:cNvPr id="8197" name="Päivämäärän paikkamerkki 4">
            <a:extLst>
              <a:ext uri="{FF2B5EF4-FFF2-40B4-BE49-F238E27FC236}">
                <a16:creationId xmlns:a16="http://schemas.microsoft.com/office/drawing/2014/main" id="{C503E5C2-4CB5-BB60-7E68-81B5FA55D0B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DBF62778-0F0E-4C99-8BD5-69860E9B71DA}" type="datetime1">
              <a:rPr lang="fi-FI" altLang="fi-FI" smtClean="0"/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10.5.2022</a:t>
            </a:fld>
            <a:endParaRPr lang="fi-FI" altLang="fi-FI"/>
          </a:p>
        </p:txBody>
      </p:sp>
      <p:sp>
        <p:nvSpPr>
          <p:cNvPr id="8198" name="Alatunnisteen paikkamerkki 5">
            <a:extLst>
              <a:ext uri="{FF2B5EF4-FFF2-40B4-BE49-F238E27FC236}">
                <a16:creationId xmlns:a16="http://schemas.microsoft.com/office/drawing/2014/main" id="{0395FC2D-FF71-720D-E441-FB1B69D0A5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fi-FI" dirty="0"/>
              <a:t>Kaisa Jokinen</a:t>
            </a:r>
          </a:p>
        </p:txBody>
      </p:sp>
      <p:sp>
        <p:nvSpPr>
          <p:cNvPr id="8199" name="Dian numeron paikkamerkki 6">
            <a:extLst>
              <a:ext uri="{FF2B5EF4-FFF2-40B4-BE49-F238E27FC236}">
                <a16:creationId xmlns:a16="http://schemas.microsoft.com/office/drawing/2014/main" id="{BC193299-1173-62CE-2A4C-072C5F27F6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65D55"/>
                </a:solidFill>
                <a:latin typeface="Arial MT"/>
                <a:ea typeface="Arial MT"/>
                <a:cs typeface="Arial MT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4A6E5E-711E-404A-B503-DE9E83C35FAB}" type="slidenum">
              <a:rPr lang="fi-FI" altLang="en-US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fi-FI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tsikko 1">
            <a:extLst>
              <a:ext uri="{FF2B5EF4-FFF2-40B4-BE49-F238E27FC236}">
                <a16:creationId xmlns:a16="http://schemas.microsoft.com/office/drawing/2014/main" id="{65FA6221-2EEB-8713-DEF7-EFEEAFD32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 dirty="0"/>
              <a:t>Olemassa olevat käytänteet </a:t>
            </a:r>
            <a:endParaRPr lang="fi-FI" altLang="en-US"/>
          </a:p>
        </p:txBody>
      </p:sp>
      <p:pic>
        <p:nvPicPr>
          <p:cNvPr id="9219" name="Sisällön paikkamerkki 8" descr="Kuva, joka sisältää kohteen kasvi, ruoho, kivi&#10;&#10;Kuvaus luotu automaattisesti">
            <a:extLst>
              <a:ext uri="{FF2B5EF4-FFF2-40B4-BE49-F238E27FC236}">
                <a16:creationId xmlns:a16="http://schemas.microsoft.com/office/drawing/2014/main" id="{96F71F96-B099-8807-A87F-7EC59FC10C6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638" y="1600200"/>
            <a:ext cx="3343275" cy="4525963"/>
          </a:xfrm>
        </p:spPr>
      </p:pic>
      <p:sp>
        <p:nvSpPr>
          <p:cNvPr id="9220" name="Sisällön paikkamerkki 3">
            <a:extLst>
              <a:ext uri="{FF2B5EF4-FFF2-40B4-BE49-F238E27FC236}">
                <a16:creationId xmlns:a16="http://schemas.microsoft.com/office/drawing/2014/main" id="{7DB55C7E-DF49-E148-B021-7F7FAA0A8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98913" y="1600200"/>
            <a:ext cx="7583487" cy="4525963"/>
          </a:xfrm>
        </p:spPr>
        <p:txBody>
          <a:bodyPr/>
          <a:lstStyle/>
          <a:p>
            <a:r>
              <a:rPr lang="fi-FI" altLang="en-US" dirty="0"/>
              <a:t>HYRY-toiminta</a:t>
            </a:r>
          </a:p>
          <a:p>
            <a:r>
              <a:rPr lang="fi-FI" altLang="en-US" dirty="0"/>
              <a:t>Opiskelijayhdistystoiminta</a:t>
            </a:r>
          </a:p>
          <a:p>
            <a:r>
              <a:rPr lang="fi-FI" altLang="en-US" dirty="0"/>
              <a:t>Tutortoiminta</a:t>
            </a:r>
          </a:p>
          <a:p>
            <a:r>
              <a:rPr lang="fi-FI" altLang="en-US" dirty="0"/>
              <a:t>Opiskelijatoiminnan vuosikello</a:t>
            </a:r>
          </a:p>
          <a:p>
            <a:r>
              <a:rPr lang="fi-FI" altLang="en-US" dirty="0"/>
              <a:t>Hyvinvoinnin vuosikello</a:t>
            </a:r>
          </a:p>
          <a:p>
            <a:r>
              <a:rPr lang="fi-FI" dirty="0"/>
              <a:t>Yhteisölliset tapahtumat</a:t>
            </a:r>
            <a:endParaRPr lang="fi-FI" altLang="en-US" dirty="0"/>
          </a:p>
          <a:p>
            <a:r>
              <a:rPr lang="fi-FI" dirty="0"/>
              <a:t>Viestintä</a:t>
            </a:r>
            <a:endParaRPr lang="fi-FI" altLang="en-US" dirty="0"/>
          </a:p>
          <a:p>
            <a:r>
              <a:rPr lang="fi-FI" dirty="0"/>
              <a:t>Opiskelijoiden palautekanavat</a:t>
            </a:r>
          </a:p>
          <a:p>
            <a:pPr marL="0" indent="0">
              <a:buNone/>
            </a:pPr>
            <a:endParaRPr lang="fi-FI" altLang="en-US" dirty="0"/>
          </a:p>
          <a:p>
            <a:endParaRPr lang="fi-FI" altLang="en-US"/>
          </a:p>
        </p:txBody>
      </p:sp>
      <p:sp>
        <p:nvSpPr>
          <p:cNvPr id="9221" name="Päivämäärän paikkamerkki 4">
            <a:extLst>
              <a:ext uri="{FF2B5EF4-FFF2-40B4-BE49-F238E27FC236}">
                <a16:creationId xmlns:a16="http://schemas.microsoft.com/office/drawing/2014/main" id="{B30515F2-082C-A079-1048-D7CB6988C42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3E47FD-CABD-4456-99F3-9AEB4C48CC66}" type="datetime1">
              <a:rPr lang="fi-FI" altLang="en-US" smtClean="0">
                <a:solidFill>
                  <a:srgbClr val="565D55"/>
                </a:solidFill>
                <a:latin typeface="Arial MT"/>
                <a:ea typeface="Arial M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10.5.2022</a:t>
            </a:fld>
            <a:endParaRPr lang="fi-FI" altLang="en-US">
              <a:solidFill>
                <a:srgbClr val="565D55"/>
              </a:solidFill>
              <a:latin typeface="Arial MT"/>
              <a:ea typeface="Arial MT"/>
            </a:endParaRPr>
          </a:p>
        </p:txBody>
      </p:sp>
      <p:sp>
        <p:nvSpPr>
          <p:cNvPr id="9222" name="Alatunnisteen paikkamerkki 5">
            <a:extLst>
              <a:ext uri="{FF2B5EF4-FFF2-40B4-BE49-F238E27FC236}">
                <a16:creationId xmlns:a16="http://schemas.microsoft.com/office/drawing/2014/main" id="{BDCB0832-AE5E-5110-B5A9-573BCB5792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altLang="en-US" dirty="0">
                <a:solidFill>
                  <a:srgbClr val="565D55"/>
                </a:solidFill>
                <a:latin typeface="Arial MT"/>
                <a:ea typeface="Arial MT"/>
              </a:rPr>
              <a:t>Kaisa Jokinen</a:t>
            </a:r>
          </a:p>
        </p:txBody>
      </p:sp>
      <p:sp>
        <p:nvSpPr>
          <p:cNvPr id="9223" name="Dian numeron paikkamerkki 6">
            <a:extLst>
              <a:ext uri="{FF2B5EF4-FFF2-40B4-BE49-F238E27FC236}">
                <a16:creationId xmlns:a16="http://schemas.microsoft.com/office/drawing/2014/main" id="{27369A8E-8FA3-9377-3B82-0A85472D63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F528E7-B159-423A-B33D-9A93D121A3EF}" type="slidenum">
              <a:rPr lang="fi-FI" altLang="en-US" smtClean="0">
                <a:solidFill>
                  <a:srgbClr val="565D55"/>
                </a:solidFill>
                <a:latin typeface="Arial MT"/>
              </a:rPr>
              <a:pPr/>
              <a:t>5</a:t>
            </a:fld>
            <a:endParaRPr lang="fi-FI" altLang="en-US">
              <a:solidFill>
                <a:srgbClr val="565D55"/>
              </a:solidFill>
              <a:latin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tsikko 1">
            <a:extLst>
              <a:ext uri="{FF2B5EF4-FFF2-40B4-BE49-F238E27FC236}">
                <a16:creationId xmlns:a16="http://schemas.microsoft.com/office/drawing/2014/main" id="{5614F4F6-DFAD-CA26-4D0B-7D4D502E2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/>
              <a:t>HYRY-toiminta</a:t>
            </a:r>
          </a:p>
        </p:txBody>
      </p:sp>
      <p:pic>
        <p:nvPicPr>
          <p:cNvPr id="10243" name="Sisällön paikkamerkki 8" descr="Kuva, joka sisältää kohteen auringonkukka, kasvi, kukka&#10;&#10;Kuvaus luotu automaattisesti">
            <a:extLst>
              <a:ext uri="{FF2B5EF4-FFF2-40B4-BE49-F238E27FC236}">
                <a16:creationId xmlns:a16="http://schemas.microsoft.com/office/drawing/2014/main" id="{4C96380B-2E7B-7EED-8080-DDF7ED01672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2150" y="1600200"/>
            <a:ext cx="2546350" cy="4525963"/>
          </a:xfrm>
        </p:spPr>
      </p:pic>
      <p:sp>
        <p:nvSpPr>
          <p:cNvPr id="10244" name="Sisällön paikkamerkki 3">
            <a:extLst>
              <a:ext uri="{FF2B5EF4-FFF2-40B4-BE49-F238E27FC236}">
                <a16:creationId xmlns:a16="http://schemas.microsoft.com/office/drawing/2014/main" id="{DFE765B3-97D1-0262-894B-C01CE7245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8500" y="1600200"/>
            <a:ext cx="8343900" cy="4525963"/>
          </a:xfrm>
        </p:spPr>
        <p:txBody>
          <a:bodyPr/>
          <a:lstStyle/>
          <a:p>
            <a:r>
              <a:rPr lang="fi-FI" altLang="en-US"/>
              <a:t>Uudelleenorganisointi</a:t>
            </a:r>
          </a:p>
          <a:p>
            <a:r>
              <a:rPr lang="fi-FI" altLang="en-US"/>
              <a:t>Resurssin kohdentaminen HYRY-opettajille/työpareille alakohtaisesti</a:t>
            </a:r>
          </a:p>
          <a:p>
            <a:r>
              <a:rPr lang="fi-FI" altLang="en-US"/>
              <a:t>Toimialakohtaiset HYRY-ryhmät</a:t>
            </a:r>
          </a:p>
          <a:p>
            <a:r>
              <a:rPr lang="fi-FI" altLang="en-US"/>
              <a:t>Opiskelijoiden aktivointi ja sitouttaminen</a:t>
            </a:r>
          </a:p>
          <a:p>
            <a:r>
              <a:rPr lang="fi-FI" altLang="en-US"/>
              <a:t>Kokoontuvat 4krt/vuosi</a:t>
            </a:r>
          </a:p>
          <a:p>
            <a:r>
              <a:rPr lang="fi-FI" altLang="en-US"/>
              <a:t>Kampuskohtaiset isot HYRY-kokoontumiset </a:t>
            </a:r>
            <a:r>
              <a:rPr lang="fi-FI" altLang="en-US">
                <a:latin typeface="Calibri" panose="020F0502020204030204" pitchFamily="34" charset="0"/>
                <a:cs typeface="Calibri" panose="020F0502020204030204" pitchFamily="34" charset="0"/>
              </a:rPr>
              <a:t>→ Yhteiset teemat ja painopisteet</a:t>
            </a:r>
            <a:endParaRPr lang="fi-FI" altLang="en-US"/>
          </a:p>
        </p:txBody>
      </p:sp>
      <p:sp>
        <p:nvSpPr>
          <p:cNvPr id="10245" name="Päivämäärän paikkamerkki 4">
            <a:extLst>
              <a:ext uri="{FF2B5EF4-FFF2-40B4-BE49-F238E27FC236}">
                <a16:creationId xmlns:a16="http://schemas.microsoft.com/office/drawing/2014/main" id="{1A6A6E27-7913-309C-616F-972385DF0F1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8A5F8E-8155-49AD-AAD4-D2BBC63461DC}" type="datetime1">
              <a:rPr lang="fi-FI" altLang="en-US" smtClean="0">
                <a:solidFill>
                  <a:srgbClr val="565D55"/>
                </a:solidFill>
                <a:latin typeface="Arial MT"/>
                <a:ea typeface="Arial M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10.5.2022</a:t>
            </a:fld>
            <a:endParaRPr lang="fi-FI" altLang="en-US">
              <a:solidFill>
                <a:srgbClr val="565D55"/>
              </a:solidFill>
              <a:latin typeface="Arial MT"/>
              <a:ea typeface="Arial MT"/>
            </a:endParaRPr>
          </a:p>
        </p:txBody>
      </p:sp>
      <p:sp>
        <p:nvSpPr>
          <p:cNvPr id="10246" name="Alatunnisteen paikkamerkki 5">
            <a:extLst>
              <a:ext uri="{FF2B5EF4-FFF2-40B4-BE49-F238E27FC236}">
                <a16:creationId xmlns:a16="http://schemas.microsoft.com/office/drawing/2014/main" id="{07413418-2FF9-30C8-6350-170FA89F48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altLang="en-US" dirty="0">
                <a:solidFill>
                  <a:srgbClr val="565D55"/>
                </a:solidFill>
                <a:latin typeface="Arial MT"/>
                <a:ea typeface="Arial MT"/>
              </a:rPr>
              <a:t>Kaisa Jokinen</a:t>
            </a:r>
          </a:p>
        </p:txBody>
      </p:sp>
      <p:sp>
        <p:nvSpPr>
          <p:cNvPr id="10247" name="Dian numeron paikkamerkki 6">
            <a:extLst>
              <a:ext uri="{FF2B5EF4-FFF2-40B4-BE49-F238E27FC236}">
                <a16:creationId xmlns:a16="http://schemas.microsoft.com/office/drawing/2014/main" id="{E2DEFA9A-92B6-369B-E89B-92144C7CB8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603BC3-5ABE-467F-8286-C27B9B195477}" type="slidenum">
              <a:rPr lang="fi-FI" altLang="en-US" smtClean="0">
                <a:solidFill>
                  <a:srgbClr val="565D55"/>
                </a:solidFill>
                <a:latin typeface="Arial MT"/>
              </a:rPr>
              <a:pPr/>
              <a:t>6</a:t>
            </a:fld>
            <a:endParaRPr lang="fi-FI" altLang="en-US">
              <a:solidFill>
                <a:srgbClr val="565D55"/>
              </a:solidFill>
              <a:latin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tsikko 1">
            <a:extLst>
              <a:ext uri="{FF2B5EF4-FFF2-40B4-BE49-F238E27FC236}">
                <a16:creationId xmlns:a16="http://schemas.microsoft.com/office/drawing/2014/main" id="{D0028BB7-BC9E-0721-0EAD-0E5C68E33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/>
              <a:t>Opiskelijayhdistystoiminta</a:t>
            </a:r>
          </a:p>
        </p:txBody>
      </p:sp>
      <p:pic>
        <p:nvPicPr>
          <p:cNvPr id="11267" name="Sisällön paikkamerkki 8" descr="Kuva, joka sisältää kohteen lelu, koristeltu, jyrsin&#10;&#10;Kuvaus luotu automaattisesti">
            <a:extLst>
              <a:ext uri="{FF2B5EF4-FFF2-40B4-BE49-F238E27FC236}">
                <a16:creationId xmlns:a16="http://schemas.microsoft.com/office/drawing/2014/main" id="{82354CE4-E6BA-F7D7-139B-B6DF625F62D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2150" y="1417638"/>
            <a:ext cx="2546350" cy="4708525"/>
          </a:xfrm>
        </p:spPr>
      </p:pic>
      <p:sp>
        <p:nvSpPr>
          <p:cNvPr id="11268" name="Sisällön paikkamerkki 3">
            <a:extLst>
              <a:ext uri="{FF2B5EF4-FFF2-40B4-BE49-F238E27FC236}">
                <a16:creationId xmlns:a16="http://schemas.microsoft.com/office/drawing/2014/main" id="{6D0D6AA8-F1FF-36BE-F1EB-9ABFD3C99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8500" y="1417638"/>
            <a:ext cx="8343900" cy="4708525"/>
          </a:xfrm>
        </p:spPr>
        <p:txBody>
          <a:bodyPr/>
          <a:lstStyle/>
          <a:p>
            <a:r>
              <a:rPr lang="fi-FI" altLang="en-US" sz="2400" dirty="0" err="1"/>
              <a:t>Wino</a:t>
            </a:r>
            <a:r>
              <a:rPr lang="fi-FI" altLang="en-US" sz="2400" dirty="0"/>
              <a:t> ry</a:t>
            </a:r>
          </a:p>
          <a:p>
            <a:r>
              <a:rPr lang="fi-FI" altLang="en-US" sz="2400" dirty="0"/>
              <a:t>Opiskelijoiden edustus (laajennettu johtoryhmä, kurinpitojaos, lukuvuoden suunnittelu, koulutustarjonnan suunnittelu)</a:t>
            </a:r>
          </a:p>
          <a:p>
            <a:r>
              <a:rPr lang="fi-FI" altLang="en-US" sz="2400" dirty="0"/>
              <a:t>Säännölliset kokoukset, rehtorin tervehdys</a:t>
            </a:r>
          </a:p>
          <a:p>
            <a:r>
              <a:rPr lang="fi-FI" altLang="en-US" sz="2400" dirty="0"/>
              <a:t>Yhteistyö </a:t>
            </a:r>
            <a:r>
              <a:rPr lang="fi-FI" altLang="en-US" sz="2400" dirty="0" err="1"/>
              <a:t>Nuvan</a:t>
            </a:r>
            <a:r>
              <a:rPr lang="fi-FI" altLang="en-US" sz="2400" dirty="0"/>
              <a:t> kanssa (Pori/Rauma)</a:t>
            </a:r>
          </a:p>
          <a:p>
            <a:r>
              <a:rPr lang="fi-FI" altLang="en-US" sz="2400" dirty="0"/>
              <a:t>Uutta: Kokoukset eri toimipisteissä</a:t>
            </a:r>
          </a:p>
          <a:p>
            <a:r>
              <a:rPr lang="fi-FI" altLang="en-US" sz="2400" dirty="0" err="1"/>
              <a:t>Wino</a:t>
            </a:r>
            <a:r>
              <a:rPr lang="fi-FI" altLang="en-US" sz="2400" dirty="0"/>
              <a:t> On Tour </a:t>
            </a:r>
            <a:r>
              <a:rPr lang="fi-FI" altLang="en-US" sz="2400" dirty="0">
                <a:latin typeface="Calibri"/>
                <a:cs typeface="Calibri"/>
              </a:rPr>
              <a:t>→ Reksin kyselytunti</a:t>
            </a:r>
          </a:p>
          <a:p>
            <a:r>
              <a:rPr lang="fi-FI" altLang="en-US" sz="2400" dirty="0">
                <a:latin typeface="Calibri"/>
                <a:cs typeface="Calibri"/>
              </a:rPr>
              <a:t>Tapahtumia → Opiskelijat laajemmin mukaan</a:t>
            </a:r>
          </a:p>
          <a:p>
            <a:r>
              <a:rPr lang="fi-FI" altLang="en-US" sz="2400" dirty="0">
                <a:latin typeface="Calibri"/>
                <a:cs typeface="Calibri"/>
              </a:rPr>
              <a:t>Jatkossa: Avoimia kokouksia eri toimipisteissä</a:t>
            </a:r>
          </a:p>
          <a:p>
            <a:endParaRPr lang="fi-FI" altLang="en-US"/>
          </a:p>
        </p:txBody>
      </p:sp>
      <p:sp>
        <p:nvSpPr>
          <p:cNvPr id="11269" name="Päivämäärän paikkamerkki 4">
            <a:extLst>
              <a:ext uri="{FF2B5EF4-FFF2-40B4-BE49-F238E27FC236}">
                <a16:creationId xmlns:a16="http://schemas.microsoft.com/office/drawing/2014/main" id="{E1537FE1-E643-68D9-B341-0F3760EDE17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4B4D6D-D75E-4AA5-8541-83B537111149}" type="datetime1">
              <a:rPr lang="fi-FI" altLang="en-US" smtClean="0">
                <a:solidFill>
                  <a:srgbClr val="565D55"/>
                </a:solidFill>
                <a:latin typeface="Arial MT"/>
                <a:ea typeface="Arial M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10.5.2022</a:t>
            </a:fld>
            <a:endParaRPr lang="fi-FI" altLang="en-US">
              <a:solidFill>
                <a:srgbClr val="565D55"/>
              </a:solidFill>
              <a:latin typeface="Arial MT"/>
              <a:ea typeface="Arial MT"/>
            </a:endParaRPr>
          </a:p>
        </p:txBody>
      </p:sp>
      <p:sp>
        <p:nvSpPr>
          <p:cNvPr id="11270" name="Alatunnisteen paikkamerkki 5">
            <a:extLst>
              <a:ext uri="{FF2B5EF4-FFF2-40B4-BE49-F238E27FC236}">
                <a16:creationId xmlns:a16="http://schemas.microsoft.com/office/drawing/2014/main" id="{07BF390A-E947-7983-2AF7-DB228C1587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altLang="en-US" dirty="0">
                <a:solidFill>
                  <a:srgbClr val="565D55"/>
                </a:solidFill>
                <a:latin typeface="Arial MT"/>
                <a:ea typeface="Arial MT"/>
              </a:rPr>
              <a:t>Kaisa Jokinen</a:t>
            </a:r>
          </a:p>
        </p:txBody>
      </p:sp>
      <p:sp>
        <p:nvSpPr>
          <p:cNvPr id="11271" name="Dian numeron paikkamerkki 6">
            <a:extLst>
              <a:ext uri="{FF2B5EF4-FFF2-40B4-BE49-F238E27FC236}">
                <a16:creationId xmlns:a16="http://schemas.microsoft.com/office/drawing/2014/main" id="{BF4DE7F6-F471-A66C-98AB-DDF954448A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0300CF-4F0F-46AC-9B5B-FB7F30239EEA}" type="slidenum">
              <a:rPr lang="fi-FI" altLang="en-US" smtClean="0">
                <a:solidFill>
                  <a:srgbClr val="565D55"/>
                </a:solidFill>
                <a:latin typeface="Arial MT"/>
              </a:rPr>
              <a:pPr/>
              <a:t>7</a:t>
            </a:fld>
            <a:endParaRPr lang="fi-FI" altLang="en-US">
              <a:solidFill>
                <a:srgbClr val="565D55"/>
              </a:solidFill>
              <a:latin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tsikko 1">
            <a:extLst>
              <a:ext uri="{FF2B5EF4-FFF2-40B4-BE49-F238E27FC236}">
                <a16:creationId xmlns:a16="http://schemas.microsoft.com/office/drawing/2014/main" id="{5C8A0AE0-3030-31D0-8E54-80D3FBC1E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/>
              <a:t>Tutortoiminta</a:t>
            </a:r>
          </a:p>
        </p:txBody>
      </p:sp>
      <p:pic>
        <p:nvPicPr>
          <p:cNvPr id="12291" name="Sisällön paikkamerkki 8" descr="Kuva, joka sisältää kohteen sisä, nisäkäs&#10;&#10;Kuvaus luotu automaattisesti">
            <a:extLst>
              <a:ext uri="{FF2B5EF4-FFF2-40B4-BE49-F238E27FC236}">
                <a16:creationId xmlns:a16="http://schemas.microsoft.com/office/drawing/2014/main" id="{8DDD8F3F-5A96-0EB2-829B-36294B03CE4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600200"/>
            <a:ext cx="2546350" cy="4525963"/>
          </a:xfrm>
        </p:spPr>
      </p:pic>
      <p:sp>
        <p:nvSpPr>
          <p:cNvPr id="12292" name="Sisällön paikkamerkki 3">
            <a:extLst>
              <a:ext uri="{FF2B5EF4-FFF2-40B4-BE49-F238E27FC236}">
                <a16:creationId xmlns:a16="http://schemas.microsoft.com/office/drawing/2014/main" id="{660C050B-DC50-64B4-FE59-03E983F79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03600" y="1546225"/>
            <a:ext cx="8178800" cy="4525963"/>
          </a:xfrm>
        </p:spPr>
        <p:txBody>
          <a:bodyPr/>
          <a:lstStyle/>
          <a:p>
            <a:r>
              <a:rPr lang="fi-FI" altLang="en-US" sz="2400" dirty="0"/>
              <a:t>Koordinointi ja kehittäminen yhtenäiseksi</a:t>
            </a:r>
          </a:p>
          <a:p>
            <a:r>
              <a:rPr lang="fi-FI" altLang="en-US" sz="2400" dirty="0"/>
              <a:t>3 </a:t>
            </a:r>
            <a:r>
              <a:rPr lang="fi-FI" altLang="en-US" sz="2400" dirty="0" err="1"/>
              <a:t>osp</a:t>
            </a:r>
            <a:r>
              <a:rPr lang="fi-FI" altLang="en-US" sz="2400" dirty="0"/>
              <a:t> YTO-valinnaisiin = 36 tuntia</a:t>
            </a:r>
          </a:p>
          <a:p>
            <a:r>
              <a:rPr lang="fi-FI" altLang="en-US" sz="2400" dirty="0"/>
              <a:t>Ryhmäytymispäivä, koulutuspäivä, kevätjuhla/retki = 18 tuntia + muu toiminta 18 tuntia</a:t>
            </a:r>
          </a:p>
          <a:p>
            <a:r>
              <a:rPr lang="fi-FI" altLang="en-US" sz="2400" dirty="0"/>
              <a:t>Kaveritaidot-koulutus (SPR), MTEA1-koulutus (Mieli ry/Itsemurhien ehkäisy Satakunnassa –hanke), kansainvälisyystaidot, mukana myös seurakuntien oppilaitostyöntekijät</a:t>
            </a:r>
          </a:p>
          <a:p>
            <a:r>
              <a:rPr lang="fi-FI" altLang="en-US" sz="2400" dirty="0"/>
              <a:t>Tutorien kahvitreffit</a:t>
            </a:r>
          </a:p>
          <a:p>
            <a:r>
              <a:rPr lang="fi-FI" altLang="en-US" sz="2400" dirty="0"/>
              <a:t>Tutorien rooli ja tehtävät: messut, peruskoulukäynnit, ysien tutustumiset, myös rinnalla kulkija, tuki ja opas</a:t>
            </a:r>
          </a:p>
          <a:p>
            <a:endParaRPr lang="fi-FI" altLang="en-US" sz="2400"/>
          </a:p>
        </p:txBody>
      </p:sp>
      <p:sp>
        <p:nvSpPr>
          <p:cNvPr id="12293" name="Päivämäärän paikkamerkki 4">
            <a:extLst>
              <a:ext uri="{FF2B5EF4-FFF2-40B4-BE49-F238E27FC236}">
                <a16:creationId xmlns:a16="http://schemas.microsoft.com/office/drawing/2014/main" id="{C2536367-1358-DB98-E00E-A21DCF0A802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C446CC-65E2-43B6-B3C4-7DD6C0164FB7}" type="datetime1">
              <a:rPr lang="fi-FI" altLang="en-US" smtClean="0">
                <a:solidFill>
                  <a:srgbClr val="565D55"/>
                </a:solidFill>
                <a:latin typeface="Arial MT"/>
                <a:ea typeface="Arial M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10.5.2022</a:t>
            </a:fld>
            <a:endParaRPr lang="fi-FI" altLang="en-US">
              <a:solidFill>
                <a:srgbClr val="565D55"/>
              </a:solidFill>
              <a:latin typeface="Arial MT"/>
              <a:ea typeface="Arial MT"/>
            </a:endParaRPr>
          </a:p>
        </p:txBody>
      </p:sp>
      <p:sp>
        <p:nvSpPr>
          <p:cNvPr id="12294" name="Alatunnisteen paikkamerkki 5">
            <a:extLst>
              <a:ext uri="{FF2B5EF4-FFF2-40B4-BE49-F238E27FC236}">
                <a16:creationId xmlns:a16="http://schemas.microsoft.com/office/drawing/2014/main" id="{77A5E278-9816-8C25-017E-44E986D070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altLang="en-US" dirty="0">
                <a:solidFill>
                  <a:srgbClr val="565D55"/>
                </a:solidFill>
                <a:latin typeface="Arial MT"/>
                <a:ea typeface="Arial MT"/>
              </a:rPr>
              <a:t>Kaisa Jokinen</a:t>
            </a:r>
          </a:p>
        </p:txBody>
      </p:sp>
      <p:sp>
        <p:nvSpPr>
          <p:cNvPr id="12295" name="Dian numeron paikkamerkki 6">
            <a:extLst>
              <a:ext uri="{FF2B5EF4-FFF2-40B4-BE49-F238E27FC236}">
                <a16:creationId xmlns:a16="http://schemas.microsoft.com/office/drawing/2014/main" id="{1F028F4E-E244-6A1B-9E6A-800DEF52BA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F2BA4A-E4D9-4F89-8282-F48667DA3116}" type="slidenum">
              <a:rPr lang="fi-FI" altLang="en-US" smtClean="0">
                <a:solidFill>
                  <a:srgbClr val="565D55"/>
                </a:solidFill>
                <a:latin typeface="Arial MT"/>
              </a:rPr>
              <a:pPr/>
              <a:t>8</a:t>
            </a:fld>
            <a:endParaRPr lang="fi-FI" altLang="en-US">
              <a:solidFill>
                <a:srgbClr val="565D55"/>
              </a:solidFill>
              <a:latin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tsikko 1">
            <a:extLst>
              <a:ext uri="{FF2B5EF4-FFF2-40B4-BE49-F238E27FC236}">
                <a16:creationId xmlns:a16="http://schemas.microsoft.com/office/drawing/2014/main" id="{A18E9856-7077-B82F-DDA3-E02A9861C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/>
              <a:t>Yhteisölliset tapahtumat</a:t>
            </a:r>
          </a:p>
        </p:txBody>
      </p:sp>
      <p:sp>
        <p:nvSpPr>
          <p:cNvPr id="13315" name="Sisällön paikkamerkki 3">
            <a:extLst>
              <a:ext uri="{FF2B5EF4-FFF2-40B4-BE49-F238E27FC236}">
                <a16:creationId xmlns:a16="http://schemas.microsoft.com/office/drawing/2014/main" id="{861ADA0C-AF3E-F9BA-D7BA-A52BD6055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98913" y="1600200"/>
            <a:ext cx="7583487" cy="4525963"/>
          </a:xfrm>
        </p:spPr>
        <p:txBody>
          <a:bodyPr/>
          <a:lstStyle/>
          <a:p>
            <a:r>
              <a:rPr lang="fi-FI" altLang="en-US" sz="2400" dirty="0"/>
              <a:t>Hyvinvointivirtaa –viikko / </a:t>
            </a:r>
            <a:r>
              <a:rPr lang="fi-FI" altLang="en-US" sz="2400" dirty="0" err="1"/>
              <a:t>TerweysTowi</a:t>
            </a:r>
            <a:endParaRPr lang="fi-FI" altLang="en-US" sz="2400" dirty="0"/>
          </a:p>
          <a:p>
            <a:r>
              <a:rPr lang="fi-FI" altLang="en-US" sz="2400" dirty="0"/>
              <a:t>Yhteinen Lukuvuoden aloitustilaisuus</a:t>
            </a:r>
          </a:p>
          <a:p>
            <a:r>
              <a:rPr lang="fi-FI" altLang="en-US" sz="2400" dirty="0"/>
              <a:t>Strategiatyökiertue eri kampuksilla</a:t>
            </a:r>
          </a:p>
          <a:p>
            <a:r>
              <a:rPr lang="fi-FI" altLang="en-US" sz="2400" dirty="0"/>
              <a:t>Opiskelijan olohuone Pop </a:t>
            </a:r>
            <a:r>
              <a:rPr lang="fi-FI" altLang="en-US" sz="2400" dirty="0" err="1"/>
              <a:t>Up</a:t>
            </a:r>
            <a:endParaRPr lang="fi-FI" altLang="en-US" sz="2400" dirty="0"/>
          </a:p>
          <a:p>
            <a:r>
              <a:rPr lang="fi-FI" altLang="en-US" sz="2400" dirty="0"/>
              <a:t>Ystävänpäivä</a:t>
            </a:r>
          </a:p>
          <a:p>
            <a:r>
              <a:rPr lang="fi-FI" altLang="en-US" sz="2400" dirty="0"/>
              <a:t>Tulossa: Liikuntapäivä</a:t>
            </a:r>
          </a:p>
          <a:p>
            <a:r>
              <a:rPr lang="fi-FI" altLang="en-US" sz="2400" dirty="0"/>
              <a:t>Tulossa: Yhteistyö kirjastotoimen ja nuorisotoimen kanssa</a:t>
            </a:r>
          </a:p>
          <a:p>
            <a:r>
              <a:rPr lang="fi-FI" altLang="en-US" sz="2400" dirty="0"/>
              <a:t>Tulossa: Yhteisöllisyyttä ja yhdenvertaisuutta edistävä teko palkitaan</a:t>
            </a:r>
          </a:p>
          <a:p>
            <a:endParaRPr lang="fi-FI" altLang="en-US"/>
          </a:p>
          <a:p>
            <a:endParaRPr lang="fi-FI" altLang="en-US"/>
          </a:p>
          <a:p>
            <a:endParaRPr lang="fi-FI" altLang="en-US"/>
          </a:p>
          <a:p>
            <a:endParaRPr lang="fi-FI" altLang="en-US"/>
          </a:p>
        </p:txBody>
      </p:sp>
      <p:sp>
        <p:nvSpPr>
          <p:cNvPr id="13316" name="Päivämäärän paikkamerkki 4">
            <a:extLst>
              <a:ext uri="{FF2B5EF4-FFF2-40B4-BE49-F238E27FC236}">
                <a16:creationId xmlns:a16="http://schemas.microsoft.com/office/drawing/2014/main" id="{EB86B3BB-748C-F3B8-7A73-E9E7F3B1383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5FA573-1399-455C-8B6B-601CD5C46E24}" type="datetime1">
              <a:rPr lang="fi-FI" altLang="en-US" smtClean="0">
                <a:solidFill>
                  <a:srgbClr val="565D55"/>
                </a:solidFill>
                <a:latin typeface="Arial MT"/>
                <a:ea typeface="Arial M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10.5.2022</a:t>
            </a:fld>
            <a:endParaRPr lang="fi-FI" altLang="en-US">
              <a:solidFill>
                <a:srgbClr val="565D55"/>
              </a:solidFill>
              <a:latin typeface="Arial MT"/>
              <a:ea typeface="Arial MT"/>
            </a:endParaRPr>
          </a:p>
        </p:txBody>
      </p:sp>
      <p:sp>
        <p:nvSpPr>
          <p:cNvPr id="13317" name="Alatunnisteen paikkamerkki 5">
            <a:extLst>
              <a:ext uri="{FF2B5EF4-FFF2-40B4-BE49-F238E27FC236}">
                <a16:creationId xmlns:a16="http://schemas.microsoft.com/office/drawing/2014/main" id="{CE926975-92C8-CBE7-B15C-D488C272CF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altLang="en-US" dirty="0">
                <a:solidFill>
                  <a:srgbClr val="565D55"/>
                </a:solidFill>
                <a:latin typeface="Arial MT"/>
                <a:ea typeface="Arial MT"/>
              </a:rPr>
              <a:t>Kaisa Jokinen</a:t>
            </a:r>
          </a:p>
        </p:txBody>
      </p:sp>
      <p:sp>
        <p:nvSpPr>
          <p:cNvPr id="13318" name="Dian numeron paikkamerkki 6">
            <a:extLst>
              <a:ext uri="{FF2B5EF4-FFF2-40B4-BE49-F238E27FC236}">
                <a16:creationId xmlns:a16="http://schemas.microsoft.com/office/drawing/2014/main" id="{84FFFE18-258D-FA49-D155-16DDDFB542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294C19-FA74-4D95-B725-CAA451CCEDB0}" type="slidenum">
              <a:rPr lang="fi-FI" altLang="en-US" smtClean="0">
                <a:solidFill>
                  <a:srgbClr val="565D55"/>
                </a:solidFill>
                <a:latin typeface="Arial MT"/>
              </a:rPr>
              <a:pPr/>
              <a:t>9</a:t>
            </a:fld>
            <a:endParaRPr lang="fi-FI" altLang="en-US">
              <a:solidFill>
                <a:srgbClr val="565D55"/>
              </a:solidFill>
              <a:latin typeface="Arial MT"/>
            </a:endParaRPr>
          </a:p>
        </p:txBody>
      </p:sp>
      <p:pic>
        <p:nvPicPr>
          <p:cNvPr id="13319" name="Sisällön paikkamerkki 11" descr="Kuva, joka sisältää kohteen biljardipöytä, biljardihuone, biljardipallo, huone&#10;&#10;Kuvaus luotu automaattisesti">
            <a:extLst>
              <a:ext uri="{FF2B5EF4-FFF2-40B4-BE49-F238E27FC236}">
                <a16:creationId xmlns:a16="http://schemas.microsoft.com/office/drawing/2014/main" id="{D2D72410-02C7-A5BC-28C4-FD3ADEFE3BE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2150" y="1600200"/>
            <a:ext cx="3306763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DB7F158DABCB5499C00E2A144076171" ma:contentTypeVersion="2" ma:contentTypeDescription="Luo uusi asiakirja." ma:contentTypeScope="" ma:versionID="fd1c8b6ccd55d2fb7453fa0c5152a0dc">
  <xsd:schema xmlns:xsd="http://www.w3.org/2001/XMLSchema" xmlns:xs="http://www.w3.org/2001/XMLSchema" xmlns:p="http://schemas.microsoft.com/office/2006/metadata/properties" xmlns:ns2="4ca55b55-0e55-4a5a-a388-fa14b544595a" targetNamespace="http://schemas.microsoft.com/office/2006/metadata/properties" ma:root="true" ma:fieldsID="68c3bfd4dc818791db43663786a0a35f" ns2:_="">
    <xsd:import namespace="4ca55b55-0e55-4a5a-a388-fa14b54459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a55b55-0e55-4a5a-a388-fa14b54459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409CE0-F604-430B-9F8C-366D3DBEF1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a55b55-0e55-4a5a-a388-fa14b54459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EAB82E-36E8-450E-95E0-C80D0C1A20E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8C77E6F-E286-4848-8F43-51EB786577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2245</TotalTime>
  <Words>423</Words>
  <Application>Microsoft Office PowerPoint</Application>
  <PresentationFormat>Laajakuva</PresentationFormat>
  <Paragraphs>107</Paragraphs>
  <Slides>10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Arial</vt:lpstr>
      <vt:lpstr>Arial MT</vt:lpstr>
      <vt:lpstr>Calibri</vt:lpstr>
      <vt:lpstr>Wingdings</vt:lpstr>
      <vt:lpstr>Office-teema</vt:lpstr>
      <vt:lpstr>Yhdessä WinNovassa - yhteisöllisyys ja osallisuus</vt:lpstr>
      <vt:lpstr>Tavoitteet Yhdessä-hankkeessa:</vt:lpstr>
      <vt:lpstr>Lähtötilanne</vt:lpstr>
      <vt:lpstr>Taustatietoa hyvinvointikyselystä</vt:lpstr>
      <vt:lpstr>Olemassa olevat käytänteet </vt:lpstr>
      <vt:lpstr>HYRY-toiminta</vt:lpstr>
      <vt:lpstr>Opiskelijayhdistystoiminta</vt:lpstr>
      <vt:lpstr>Tutortoiminta</vt:lpstr>
      <vt:lpstr>Yhteisölliset tapahtumat</vt:lpstr>
      <vt:lpstr>Yhteinen lukuvuoden aloitustapahtuma</vt:lpstr>
    </vt:vector>
  </TitlesOfParts>
  <Company>Sek Pro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MAC USER</dc:creator>
  <cp:lastModifiedBy>Anne Eteläaho</cp:lastModifiedBy>
  <cp:revision>151</cp:revision>
  <dcterms:created xsi:type="dcterms:W3CDTF">2010-01-07T09:30:10Z</dcterms:created>
  <dcterms:modified xsi:type="dcterms:W3CDTF">2022-05-10T06:58:41Z</dcterms:modified>
</cp:coreProperties>
</file>