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8" r:id="rId6"/>
    <p:sldId id="282" r:id="rId7"/>
    <p:sldId id="266" r:id="rId8"/>
    <p:sldId id="265" r:id="rId9"/>
    <p:sldId id="261" r:id="rId10"/>
    <p:sldId id="262" r:id="rId11"/>
    <p:sldId id="283" r:id="rId12"/>
    <p:sldId id="279" r:id="rId13"/>
    <p:sldId id="267" r:id="rId14"/>
    <p:sldId id="263" r:id="rId15"/>
    <p:sldId id="271" r:id="rId16"/>
    <p:sldId id="272" r:id="rId17"/>
    <p:sldId id="275" r:id="rId18"/>
    <p:sldId id="284" r:id="rId19"/>
    <p:sldId id="281" r:id="rId20"/>
    <p:sldId id="277" r:id="rId21"/>
    <p:sldId id="285" r:id="rId22"/>
    <p:sldId id="276" r:id="rId23"/>
    <p:sldId id="273" r:id="rId24"/>
    <p:sldId id="280" r:id="rId25"/>
    <p:sldId id="257"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FD2D7-4845-42C3-ADFC-7394E1C53581}" v="244" dt="2022-11-25T10:20:23.611"/>
    <p1510:client id="{4DFC5CE5-6568-424B-9A43-FDEEC7E729E5}" v="1256" dt="2022-11-28T09:47:27.013"/>
    <p1510:client id="{60AB8A76-6758-1D00-4E5F-F4DD3FD464B6}" v="110" dt="2022-11-14T08:10:33.377"/>
    <p1510:client id="{C132EA01-5F07-4104-80BD-49670ABBE785}" v="644" dt="2022-11-04T09:57:49.890"/>
    <p1510:client id="{C17FD070-D8BF-4BC3-BB82-507E238BA19C}" vWet="2" dt="2022-11-04T10:12:50.653"/>
    <p1510:client id="{C69012DF-4FBA-44F2-A37E-96FC52D5A4D1}" v="160" dt="2022-11-04T09:03:25.036"/>
    <p1510:client id="{EBCE544A-352F-438A-9158-98DDDA7F280F}" v="10" dt="2022-11-04T10:15:55.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4D3F6-5807-4038-89DD-298E970CC7C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15A4B45-5A6A-439B-9869-A77F13700E6F}">
      <dgm:prSet/>
      <dgm:spPr/>
      <dgm:t>
        <a:bodyPr/>
        <a:lstStyle/>
        <a:p>
          <a:r>
            <a:rPr lang="en-US" b="1"/>
            <a:t>Sedu</a:t>
          </a:r>
          <a:r>
            <a:rPr lang="en-US"/>
            <a:t> Päällikköhaastattelut ja opiskelijoiden vaikuttamismahdollisuudet – opiskelijakuntatoiminnan aktivointi.​</a:t>
          </a:r>
        </a:p>
      </dgm:t>
    </dgm:pt>
    <dgm:pt modelId="{C751D0DE-6601-4627-92F8-264E407DA1F3}" type="parTrans" cxnId="{53D90753-A023-4C6E-B31C-3E5A3FE9F649}">
      <dgm:prSet/>
      <dgm:spPr/>
      <dgm:t>
        <a:bodyPr/>
        <a:lstStyle/>
        <a:p>
          <a:endParaRPr lang="en-US"/>
        </a:p>
      </dgm:t>
    </dgm:pt>
    <dgm:pt modelId="{D78C414B-511C-4891-AE63-C759A6D5AF66}" type="sibTrans" cxnId="{53D90753-A023-4C6E-B31C-3E5A3FE9F649}">
      <dgm:prSet/>
      <dgm:spPr/>
      <dgm:t>
        <a:bodyPr/>
        <a:lstStyle/>
        <a:p>
          <a:endParaRPr lang="en-US"/>
        </a:p>
      </dgm:t>
    </dgm:pt>
    <dgm:pt modelId="{2549E14C-896B-46E5-A672-A5B50CA45D88}">
      <dgm:prSet/>
      <dgm:spPr/>
      <dgm:t>
        <a:bodyPr/>
        <a:lstStyle/>
        <a:p>
          <a:r>
            <a:rPr lang="en-US"/>
            <a:t>Aluevaalipaneelin järjestäminen 19.1.22 - opiskelijoiden kanssa yhteistyössä.​</a:t>
          </a:r>
        </a:p>
      </dgm:t>
    </dgm:pt>
    <dgm:pt modelId="{AC03ECCC-2B03-4D91-9670-E9B8A652D861}" type="parTrans" cxnId="{9CF8FEFA-6F0E-4964-A2FD-2A12057A563E}">
      <dgm:prSet/>
      <dgm:spPr/>
      <dgm:t>
        <a:bodyPr/>
        <a:lstStyle/>
        <a:p>
          <a:endParaRPr lang="en-US"/>
        </a:p>
      </dgm:t>
    </dgm:pt>
    <dgm:pt modelId="{84CFFF1E-D63A-4040-A98C-BD1EF2433F0F}" type="sibTrans" cxnId="{9CF8FEFA-6F0E-4964-A2FD-2A12057A563E}">
      <dgm:prSet/>
      <dgm:spPr/>
      <dgm:t>
        <a:bodyPr/>
        <a:lstStyle/>
        <a:p>
          <a:endParaRPr lang="en-US"/>
        </a:p>
      </dgm:t>
    </dgm:pt>
    <dgm:pt modelId="{9D34388B-CC3F-4AF3-92CA-D7DAC51F4EA6}">
      <dgm:prSet/>
      <dgm:spPr/>
      <dgm:t>
        <a:bodyPr/>
        <a:lstStyle/>
        <a:p>
          <a:r>
            <a:rPr lang="en-US"/>
            <a:t>Matalan kynnyksen keskustelutuokiot: Kohdataan yhdessä Teamsissä </a:t>
          </a:r>
        </a:p>
      </dgm:t>
    </dgm:pt>
    <dgm:pt modelId="{36816AB2-998D-4C31-80EE-C62C8D1D8F3F}" type="parTrans" cxnId="{9328AA7C-D875-4D10-8EFE-22892A82C9AF}">
      <dgm:prSet/>
      <dgm:spPr/>
      <dgm:t>
        <a:bodyPr/>
        <a:lstStyle/>
        <a:p>
          <a:endParaRPr lang="en-US"/>
        </a:p>
      </dgm:t>
    </dgm:pt>
    <dgm:pt modelId="{4C42190B-95D0-4973-B592-39D83F6FB59F}" type="sibTrans" cxnId="{9328AA7C-D875-4D10-8EFE-22892A82C9AF}">
      <dgm:prSet/>
      <dgm:spPr/>
      <dgm:t>
        <a:bodyPr/>
        <a:lstStyle/>
        <a:p>
          <a:endParaRPr lang="en-US"/>
        </a:p>
      </dgm:t>
    </dgm:pt>
    <dgm:pt modelId="{D368914C-AF13-4908-AC0B-992BBF242A0B}">
      <dgm:prSet/>
      <dgm:spPr/>
      <dgm:t>
        <a:bodyPr/>
        <a:lstStyle/>
        <a:p>
          <a:r>
            <a:rPr lang="en-US"/>
            <a:t>ja Mitä kuuluu - yksilökeskustelut Teamsissä.​</a:t>
          </a:r>
        </a:p>
      </dgm:t>
    </dgm:pt>
    <dgm:pt modelId="{B3AF2849-43CB-436E-B56F-A227749B02C0}" type="parTrans" cxnId="{0539A04A-512F-47DC-AA20-B7D1F755D2E0}">
      <dgm:prSet/>
      <dgm:spPr/>
      <dgm:t>
        <a:bodyPr/>
        <a:lstStyle/>
        <a:p>
          <a:endParaRPr lang="en-US"/>
        </a:p>
      </dgm:t>
    </dgm:pt>
    <dgm:pt modelId="{0544BD1A-65D4-42ED-8762-776C86AE9407}" type="sibTrans" cxnId="{0539A04A-512F-47DC-AA20-B7D1F755D2E0}">
      <dgm:prSet/>
      <dgm:spPr/>
      <dgm:t>
        <a:bodyPr/>
        <a:lstStyle/>
        <a:p>
          <a:endParaRPr lang="en-US"/>
        </a:p>
      </dgm:t>
    </dgm:pt>
    <dgm:pt modelId="{4D7DF937-E96E-45DE-86A9-A799F8F07B5C}" type="pres">
      <dgm:prSet presAssocID="{B5C4D3F6-5807-4038-89DD-298E970CC7CF}" presName="linear" presStyleCnt="0">
        <dgm:presLayoutVars>
          <dgm:animLvl val="lvl"/>
          <dgm:resizeHandles val="exact"/>
        </dgm:presLayoutVars>
      </dgm:prSet>
      <dgm:spPr/>
    </dgm:pt>
    <dgm:pt modelId="{6ECD5FFA-52B3-470A-A351-5B94460740C5}" type="pres">
      <dgm:prSet presAssocID="{615A4B45-5A6A-439B-9869-A77F13700E6F}" presName="parentText" presStyleLbl="node1" presStyleIdx="0" presStyleCnt="4">
        <dgm:presLayoutVars>
          <dgm:chMax val="0"/>
          <dgm:bulletEnabled val="1"/>
        </dgm:presLayoutVars>
      </dgm:prSet>
      <dgm:spPr/>
    </dgm:pt>
    <dgm:pt modelId="{CFC27612-CFC5-4D52-A2F2-1DB38026F209}" type="pres">
      <dgm:prSet presAssocID="{D78C414B-511C-4891-AE63-C759A6D5AF66}" presName="spacer" presStyleCnt="0"/>
      <dgm:spPr/>
    </dgm:pt>
    <dgm:pt modelId="{A6E5CF52-E786-4BB4-8908-8AEC097D67F7}" type="pres">
      <dgm:prSet presAssocID="{2549E14C-896B-46E5-A672-A5B50CA45D88}" presName="parentText" presStyleLbl="node1" presStyleIdx="1" presStyleCnt="4">
        <dgm:presLayoutVars>
          <dgm:chMax val="0"/>
          <dgm:bulletEnabled val="1"/>
        </dgm:presLayoutVars>
      </dgm:prSet>
      <dgm:spPr/>
    </dgm:pt>
    <dgm:pt modelId="{1754127B-2E4F-444D-A7C1-B08CDC363300}" type="pres">
      <dgm:prSet presAssocID="{84CFFF1E-D63A-4040-A98C-BD1EF2433F0F}" presName="spacer" presStyleCnt="0"/>
      <dgm:spPr/>
    </dgm:pt>
    <dgm:pt modelId="{155C1696-0971-413C-8C68-4B4B5A4E4A54}" type="pres">
      <dgm:prSet presAssocID="{9D34388B-CC3F-4AF3-92CA-D7DAC51F4EA6}" presName="parentText" presStyleLbl="node1" presStyleIdx="2" presStyleCnt="4">
        <dgm:presLayoutVars>
          <dgm:chMax val="0"/>
          <dgm:bulletEnabled val="1"/>
        </dgm:presLayoutVars>
      </dgm:prSet>
      <dgm:spPr/>
    </dgm:pt>
    <dgm:pt modelId="{DD1D56AB-1DC5-4E5A-8C5C-5DCFFC593232}" type="pres">
      <dgm:prSet presAssocID="{4C42190B-95D0-4973-B592-39D83F6FB59F}" presName="spacer" presStyleCnt="0"/>
      <dgm:spPr/>
    </dgm:pt>
    <dgm:pt modelId="{D1402896-0C0F-4C14-849A-5485629AC329}" type="pres">
      <dgm:prSet presAssocID="{D368914C-AF13-4908-AC0B-992BBF242A0B}" presName="parentText" presStyleLbl="node1" presStyleIdx="3" presStyleCnt="4">
        <dgm:presLayoutVars>
          <dgm:chMax val="0"/>
          <dgm:bulletEnabled val="1"/>
        </dgm:presLayoutVars>
      </dgm:prSet>
      <dgm:spPr/>
    </dgm:pt>
  </dgm:ptLst>
  <dgm:cxnLst>
    <dgm:cxn modelId="{13A77D1E-88F9-4BB5-A7A2-36FBFD85B947}" type="presOf" srcId="{D368914C-AF13-4908-AC0B-992BBF242A0B}" destId="{D1402896-0C0F-4C14-849A-5485629AC329}" srcOrd="0" destOrd="0" presId="urn:microsoft.com/office/officeart/2005/8/layout/vList2"/>
    <dgm:cxn modelId="{81492F33-8F52-41E8-98FF-3914180DAE21}" type="presOf" srcId="{B5C4D3F6-5807-4038-89DD-298E970CC7CF}" destId="{4D7DF937-E96E-45DE-86A9-A799F8F07B5C}" srcOrd="0" destOrd="0" presId="urn:microsoft.com/office/officeart/2005/8/layout/vList2"/>
    <dgm:cxn modelId="{71DFCC60-3681-4C67-96B4-3D352ED3652C}" type="presOf" srcId="{9D34388B-CC3F-4AF3-92CA-D7DAC51F4EA6}" destId="{155C1696-0971-413C-8C68-4B4B5A4E4A54}" srcOrd="0" destOrd="0" presId="urn:microsoft.com/office/officeart/2005/8/layout/vList2"/>
    <dgm:cxn modelId="{0539A04A-512F-47DC-AA20-B7D1F755D2E0}" srcId="{B5C4D3F6-5807-4038-89DD-298E970CC7CF}" destId="{D368914C-AF13-4908-AC0B-992BBF242A0B}" srcOrd="3" destOrd="0" parTransId="{B3AF2849-43CB-436E-B56F-A227749B02C0}" sibTransId="{0544BD1A-65D4-42ED-8762-776C86AE9407}"/>
    <dgm:cxn modelId="{53D90753-A023-4C6E-B31C-3E5A3FE9F649}" srcId="{B5C4D3F6-5807-4038-89DD-298E970CC7CF}" destId="{615A4B45-5A6A-439B-9869-A77F13700E6F}" srcOrd="0" destOrd="0" parTransId="{C751D0DE-6601-4627-92F8-264E407DA1F3}" sibTransId="{D78C414B-511C-4891-AE63-C759A6D5AF66}"/>
    <dgm:cxn modelId="{9328AA7C-D875-4D10-8EFE-22892A82C9AF}" srcId="{B5C4D3F6-5807-4038-89DD-298E970CC7CF}" destId="{9D34388B-CC3F-4AF3-92CA-D7DAC51F4EA6}" srcOrd="2" destOrd="0" parTransId="{36816AB2-998D-4C31-80EE-C62C8D1D8F3F}" sibTransId="{4C42190B-95D0-4973-B592-39D83F6FB59F}"/>
    <dgm:cxn modelId="{49CD18C6-6F44-4A5D-AA38-3533508CB815}" type="presOf" srcId="{2549E14C-896B-46E5-A672-A5B50CA45D88}" destId="{A6E5CF52-E786-4BB4-8908-8AEC097D67F7}" srcOrd="0" destOrd="0" presId="urn:microsoft.com/office/officeart/2005/8/layout/vList2"/>
    <dgm:cxn modelId="{D60C1BE5-E2DF-4657-B718-A5CA9FCD9E8B}" type="presOf" srcId="{615A4B45-5A6A-439B-9869-A77F13700E6F}" destId="{6ECD5FFA-52B3-470A-A351-5B94460740C5}" srcOrd="0" destOrd="0" presId="urn:microsoft.com/office/officeart/2005/8/layout/vList2"/>
    <dgm:cxn modelId="{9CF8FEFA-6F0E-4964-A2FD-2A12057A563E}" srcId="{B5C4D3F6-5807-4038-89DD-298E970CC7CF}" destId="{2549E14C-896B-46E5-A672-A5B50CA45D88}" srcOrd="1" destOrd="0" parTransId="{AC03ECCC-2B03-4D91-9670-E9B8A652D861}" sibTransId="{84CFFF1E-D63A-4040-A98C-BD1EF2433F0F}"/>
    <dgm:cxn modelId="{F19A632A-6F19-4449-8A1D-E5C1B2A79F32}" type="presParOf" srcId="{4D7DF937-E96E-45DE-86A9-A799F8F07B5C}" destId="{6ECD5FFA-52B3-470A-A351-5B94460740C5}" srcOrd="0" destOrd="0" presId="urn:microsoft.com/office/officeart/2005/8/layout/vList2"/>
    <dgm:cxn modelId="{F083ABF6-1347-43A0-9D71-291CE47B9D85}" type="presParOf" srcId="{4D7DF937-E96E-45DE-86A9-A799F8F07B5C}" destId="{CFC27612-CFC5-4D52-A2F2-1DB38026F209}" srcOrd="1" destOrd="0" presId="urn:microsoft.com/office/officeart/2005/8/layout/vList2"/>
    <dgm:cxn modelId="{9C17F20A-93C6-42AE-94CF-E54A006EA84D}" type="presParOf" srcId="{4D7DF937-E96E-45DE-86A9-A799F8F07B5C}" destId="{A6E5CF52-E786-4BB4-8908-8AEC097D67F7}" srcOrd="2" destOrd="0" presId="urn:microsoft.com/office/officeart/2005/8/layout/vList2"/>
    <dgm:cxn modelId="{618762C1-568F-42AC-9318-CF04BA19DF1A}" type="presParOf" srcId="{4D7DF937-E96E-45DE-86A9-A799F8F07B5C}" destId="{1754127B-2E4F-444D-A7C1-B08CDC363300}" srcOrd="3" destOrd="0" presId="urn:microsoft.com/office/officeart/2005/8/layout/vList2"/>
    <dgm:cxn modelId="{FBDC2F79-2F2C-4A7F-BA95-7102675EC5FB}" type="presParOf" srcId="{4D7DF937-E96E-45DE-86A9-A799F8F07B5C}" destId="{155C1696-0971-413C-8C68-4B4B5A4E4A54}" srcOrd="4" destOrd="0" presId="urn:microsoft.com/office/officeart/2005/8/layout/vList2"/>
    <dgm:cxn modelId="{7D7C6AA2-8DEE-4F94-A396-86668C8047A9}" type="presParOf" srcId="{4D7DF937-E96E-45DE-86A9-A799F8F07B5C}" destId="{DD1D56AB-1DC5-4E5A-8C5C-5DCFFC593232}" srcOrd="5" destOrd="0" presId="urn:microsoft.com/office/officeart/2005/8/layout/vList2"/>
    <dgm:cxn modelId="{43D178ED-754C-4917-85B0-87D614015358}" type="presParOf" srcId="{4D7DF937-E96E-45DE-86A9-A799F8F07B5C}" destId="{D1402896-0C0F-4C14-849A-5485629AC32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D5FFA-52B3-470A-A351-5B94460740C5}">
      <dsp:nvSpPr>
        <dsp:cNvPr id="0" name=""/>
        <dsp:cNvSpPr/>
      </dsp:nvSpPr>
      <dsp:spPr>
        <a:xfrm>
          <a:off x="0" y="754672"/>
          <a:ext cx="10062810"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Sedu</a:t>
          </a:r>
          <a:r>
            <a:rPr lang="en-US" sz="2600" kern="1200"/>
            <a:t> Päällikköhaastattelut ja opiskelijoiden vaikuttamismahdollisuudet – opiskelijakuntatoiminnan aktivointi.​</a:t>
          </a:r>
        </a:p>
      </dsp:txBody>
      <dsp:txXfrm>
        <a:off x="50489" y="805161"/>
        <a:ext cx="9961832" cy="933302"/>
      </dsp:txXfrm>
    </dsp:sp>
    <dsp:sp modelId="{A6E5CF52-E786-4BB4-8908-8AEC097D67F7}">
      <dsp:nvSpPr>
        <dsp:cNvPr id="0" name=""/>
        <dsp:cNvSpPr/>
      </dsp:nvSpPr>
      <dsp:spPr>
        <a:xfrm>
          <a:off x="0" y="1863832"/>
          <a:ext cx="10062810" cy="1034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Aluevaalipaneelin järjestäminen 19.1.22 - opiskelijoiden kanssa yhteistyössä.​</a:t>
          </a:r>
        </a:p>
      </dsp:txBody>
      <dsp:txXfrm>
        <a:off x="50489" y="1914321"/>
        <a:ext cx="9961832" cy="933302"/>
      </dsp:txXfrm>
    </dsp:sp>
    <dsp:sp modelId="{155C1696-0971-413C-8C68-4B4B5A4E4A54}">
      <dsp:nvSpPr>
        <dsp:cNvPr id="0" name=""/>
        <dsp:cNvSpPr/>
      </dsp:nvSpPr>
      <dsp:spPr>
        <a:xfrm>
          <a:off x="0" y="2972992"/>
          <a:ext cx="10062810" cy="1034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Matalan kynnyksen keskustelutuokiot: Kohdataan yhdessä Teamsissä </a:t>
          </a:r>
        </a:p>
      </dsp:txBody>
      <dsp:txXfrm>
        <a:off x="50489" y="3023481"/>
        <a:ext cx="9961832" cy="933302"/>
      </dsp:txXfrm>
    </dsp:sp>
    <dsp:sp modelId="{D1402896-0C0F-4C14-849A-5485629AC329}">
      <dsp:nvSpPr>
        <dsp:cNvPr id="0" name=""/>
        <dsp:cNvSpPr/>
      </dsp:nvSpPr>
      <dsp:spPr>
        <a:xfrm>
          <a:off x="0" y="4082152"/>
          <a:ext cx="10062810"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ja Mitä kuuluu - yksilökeskustelut Teamsissä.​</a:t>
          </a:r>
        </a:p>
      </dsp:txBody>
      <dsp:txXfrm>
        <a:off x="50489" y="4132641"/>
        <a:ext cx="9961832" cy="93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4775EB-98ED-991F-ECEB-F691A225868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E8AAD2C-944E-05EB-EDBC-EA5B70E53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F52AB9C-BB61-D58B-B422-D2B5F2917045}"/>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5" name="Alatunnisteen paikkamerkki 4">
            <a:extLst>
              <a:ext uri="{FF2B5EF4-FFF2-40B4-BE49-F238E27FC236}">
                <a16:creationId xmlns:a16="http://schemas.microsoft.com/office/drawing/2014/main" id="{86A68092-EDF1-3092-4713-5751ADDEB12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242522E-65E7-6934-9311-9E8396BF3A32}"/>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39770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A8AC76-DDEC-3B12-B153-CF0EC06B00E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9DC6C8C-E064-E1B4-B464-E1645601283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475CC70-D93F-712A-7CC7-02E930B905B9}"/>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5" name="Alatunnisteen paikkamerkki 4">
            <a:extLst>
              <a:ext uri="{FF2B5EF4-FFF2-40B4-BE49-F238E27FC236}">
                <a16:creationId xmlns:a16="http://schemas.microsoft.com/office/drawing/2014/main" id="{9BE4EF3A-16A9-D964-D1CE-012F2B73A01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217741D-E19E-A395-6917-E3037D3E0EFE}"/>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47886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93D062E-375A-5DC3-9925-FE427F8A6A0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BC54FB4-8B58-A20B-9A85-8D7B30C9F7E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2C4D330-F4F2-E827-82F9-3750C0C38F8C}"/>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5" name="Alatunnisteen paikkamerkki 4">
            <a:extLst>
              <a:ext uri="{FF2B5EF4-FFF2-40B4-BE49-F238E27FC236}">
                <a16:creationId xmlns:a16="http://schemas.microsoft.com/office/drawing/2014/main" id="{1FADE4AB-C990-4FFB-C523-0AF0EB4E794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98F313-23E9-BEF7-A5C9-C37D5E940C1C}"/>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1332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6E9A33-9FEA-8BCA-7E8D-A3E12A808C5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1AAB5D0-DB3B-AC76-0E25-83ACAE52713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31BCF16-9E48-FE6F-9E7C-84205E583C19}"/>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5" name="Alatunnisteen paikkamerkki 4">
            <a:extLst>
              <a:ext uri="{FF2B5EF4-FFF2-40B4-BE49-F238E27FC236}">
                <a16:creationId xmlns:a16="http://schemas.microsoft.com/office/drawing/2014/main" id="{03666DDC-AA08-1E85-CB13-7F5D477190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0C194F7-56A4-FB19-E50A-9A1ABDAAA323}"/>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280108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233E0-4142-E37A-D3EF-708555BBA3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443495D-0832-A10A-A748-FF49591F6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E74489C-9384-E18E-7FAD-1535E5802468}"/>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5" name="Alatunnisteen paikkamerkki 4">
            <a:extLst>
              <a:ext uri="{FF2B5EF4-FFF2-40B4-BE49-F238E27FC236}">
                <a16:creationId xmlns:a16="http://schemas.microsoft.com/office/drawing/2014/main" id="{7CC0BFA0-CBCA-1FC2-C8D0-5E116E14C91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5F8A90-3F76-5593-FF7D-89FE14239218}"/>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45765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322AEC-C94D-6611-6A89-AE0A6795823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F9FFFED-78E1-8476-1FA1-B50100EC02A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37FA79C-B424-7D0D-CF86-162DDD57EFC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E4DE01F-111F-4714-F68C-CB613885838F}"/>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6" name="Alatunnisteen paikkamerkki 5">
            <a:extLst>
              <a:ext uri="{FF2B5EF4-FFF2-40B4-BE49-F238E27FC236}">
                <a16:creationId xmlns:a16="http://schemas.microsoft.com/office/drawing/2014/main" id="{453FE6C4-7E31-DFDA-DE57-27B6E11480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14EBD16-4004-C14E-F0D5-649BEE13B2EE}"/>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35705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799038-A3F1-0F09-41AE-7BCAC8040DB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2797330-41EB-E49C-D472-512F4E8E6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1BF7216-908B-6AFD-DF10-E46CCA4F863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BD084ED-5792-B690-D19E-57EF9BA7B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3FFB15B-9730-502A-A38E-932F60EF234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73716A1-4270-CD6B-2E07-AE2A99DE20E6}"/>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8" name="Alatunnisteen paikkamerkki 7">
            <a:extLst>
              <a:ext uri="{FF2B5EF4-FFF2-40B4-BE49-F238E27FC236}">
                <a16:creationId xmlns:a16="http://schemas.microsoft.com/office/drawing/2014/main" id="{3EFD8DC6-DF8D-66B4-A10A-E8F65504694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364B163-6015-5CBF-F60A-98056DA0958A}"/>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242303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A7897-ABE0-218D-D096-CCC11BFD666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1C7D9D1-6ADB-1C41-0BCB-F0E48CD6D7B2}"/>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4" name="Alatunnisteen paikkamerkki 3">
            <a:extLst>
              <a:ext uri="{FF2B5EF4-FFF2-40B4-BE49-F238E27FC236}">
                <a16:creationId xmlns:a16="http://schemas.microsoft.com/office/drawing/2014/main" id="{CBF75F49-B6E6-BF18-3F6A-D477F55D423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5E1796E-5FDC-6E81-F626-9DFBA50295CA}"/>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313904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D3DDAEC-9744-5B61-E2C0-9F530EF30CC3}"/>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3" name="Alatunnisteen paikkamerkki 2">
            <a:extLst>
              <a:ext uri="{FF2B5EF4-FFF2-40B4-BE49-F238E27FC236}">
                <a16:creationId xmlns:a16="http://schemas.microsoft.com/office/drawing/2014/main" id="{B1BAF1F1-162D-086A-18C2-D820AE31FFB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764220C-BDD6-FC9E-4B7A-F37127761F6F}"/>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134846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38252-5870-1932-E57F-BCD5174AA6B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16D8A87-210A-DB54-3B97-5FEEE12A8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578C6E5-E556-E759-E2CE-4FB14C76A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03C0814-CE86-0F16-ACFD-29CD57F93B11}"/>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6" name="Alatunnisteen paikkamerkki 5">
            <a:extLst>
              <a:ext uri="{FF2B5EF4-FFF2-40B4-BE49-F238E27FC236}">
                <a16:creationId xmlns:a16="http://schemas.microsoft.com/office/drawing/2014/main" id="{1963309B-58AB-A616-F9F5-19AE103175E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301CCAA-80CB-0C0D-E8D3-DB8920DEE149}"/>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327764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16B465-34CC-7949-D1DB-B3510056DA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AAC7758-5E59-4D9E-57E6-B7DE52A0D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04C3447-0B11-596A-27A1-B0A5632F2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C7682C1-205F-25E1-D25B-86CFAB4DEA30}"/>
              </a:ext>
            </a:extLst>
          </p:cNvPr>
          <p:cNvSpPr>
            <a:spLocks noGrp="1"/>
          </p:cNvSpPr>
          <p:nvPr>
            <p:ph type="dt" sz="half" idx="10"/>
          </p:nvPr>
        </p:nvSpPr>
        <p:spPr/>
        <p:txBody>
          <a:bodyPr/>
          <a:lstStyle/>
          <a:p>
            <a:fld id="{B37E79CC-97F2-4683-9845-A9357BB3DED7}" type="datetimeFigureOut">
              <a:rPr lang="fi-FI" smtClean="0"/>
              <a:t>28.11.2022</a:t>
            </a:fld>
            <a:endParaRPr lang="fi-FI"/>
          </a:p>
        </p:txBody>
      </p:sp>
      <p:sp>
        <p:nvSpPr>
          <p:cNvPr id="6" name="Alatunnisteen paikkamerkki 5">
            <a:extLst>
              <a:ext uri="{FF2B5EF4-FFF2-40B4-BE49-F238E27FC236}">
                <a16:creationId xmlns:a16="http://schemas.microsoft.com/office/drawing/2014/main" id="{386F3281-BB64-CF91-A774-0E4849D119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ACF7FB4-F457-2897-6AE0-0FD47DCB33E9}"/>
              </a:ext>
            </a:extLst>
          </p:cNvPr>
          <p:cNvSpPr>
            <a:spLocks noGrp="1"/>
          </p:cNvSpPr>
          <p:nvPr>
            <p:ph type="sldNum" sz="quarter" idx="12"/>
          </p:nvPr>
        </p:nvSpPr>
        <p:spPr/>
        <p:txBody>
          <a:bodyPr/>
          <a:lstStyle/>
          <a:p>
            <a:fld id="{AFF4D41E-8CE1-458B-9517-96B4E7DDE2EC}" type="slidenum">
              <a:rPr lang="fi-FI" smtClean="0"/>
              <a:t>‹#›</a:t>
            </a:fld>
            <a:endParaRPr lang="fi-FI"/>
          </a:p>
        </p:txBody>
      </p:sp>
    </p:spTree>
    <p:extLst>
      <p:ext uri="{BB962C8B-B14F-4D97-AF65-F5344CB8AC3E}">
        <p14:creationId xmlns:p14="http://schemas.microsoft.com/office/powerpoint/2010/main" val="269760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5C6B560-16C1-0F50-2A7C-89E9AE83A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FBA6BC6-3A50-CE17-4E82-33B31FDF6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2CBC1F9-2D68-0BFE-BE9A-87AD57AEE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E79CC-97F2-4683-9845-A9357BB3DED7}" type="datetimeFigureOut">
              <a:rPr lang="fi-FI" smtClean="0"/>
              <a:t>28.11.2022</a:t>
            </a:fld>
            <a:endParaRPr lang="fi-FI"/>
          </a:p>
        </p:txBody>
      </p:sp>
      <p:sp>
        <p:nvSpPr>
          <p:cNvPr id="5" name="Alatunnisteen paikkamerkki 4">
            <a:extLst>
              <a:ext uri="{FF2B5EF4-FFF2-40B4-BE49-F238E27FC236}">
                <a16:creationId xmlns:a16="http://schemas.microsoft.com/office/drawing/2014/main" id="{25A4A98F-A7DD-3D86-29B3-9E7BE40B1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BEFCF62-89A2-1DD1-BFBC-02932F188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4D41E-8CE1-458B-9517-96B4E7DDE2EC}" type="slidenum">
              <a:rPr lang="fi-FI" smtClean="0"/>
              <a:t>‹#›</a:t>
            </a:fld>
            <a:endParaRPr lang="fi-FI"/>
          </a:p>
        </p:txBody>
      </p:sp>
    </p:spTree>
    <p:extLst>
      <p:ext uri="{BB962C8B-B14F-4D97-AF65-F5344CB8AC3E}">
        <p14:creationId xmlns:p14="http://schemas.microsoft.com/office/powerpoint/2010/main" val="95125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kpedu.fi/docs/default-source/yhteystiedot/yhdess%c3%a4-tillsammans-hankkeen-tuotokset-pdf-hami.pdf?sfvrsn=57da69b2_0" TargetMode="External"/><Relationship Id="rId3" Type="http://schemas.openxmlformats.org/officeDocument/2006/relationships/hyperlink" Target="https://youtu.be/iy0unwjocgM" TargetMode="External"/><Relationship Id="rId7" Type="http://schemas.openxmlformats.org/officeDocument/2006/relationships/hyperlink" Target="https://www.thinglink.com/scene/1502995620560896003" TargetMode="External"/><Relationship Id="rId2" Type="http://schemas.openxmlformats.org/officeDocument/2006/relationships/hyperlink" Target="https://youtu.be/580heweqApk" TargetMode="External"/><Relationship Id="rId1" Type="http://schemas.openxmlformats.org/officeDocument/2006/relationships/slideLayout" Target="../slideLayouts/slideLayout7.xml"/><Relationship Id="rId6" Type="http://schemas.openxmlformats.org/officeDocument/2006/relationships/hyperlink" Target="https://youtu.be/-RQn4Mx1OMs" TargetMode="External"/><Relationship Id="rId5" Type="http://schemas.openxmlformats.org/officeDocument/2006/relationships/hyperlink" Target="https://youtu.be/zIecZisQS6A" TargetMode="External"/><Relationship Id="rId4" Type="http://schemas.openxmlformats.org/officeDocument/2006/relationships/hyperlink" Target="https://youtu.be/4Sag4PHaHmA" TargetMode="Externa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kpedu.fi/docs/default-source/varustamo/yhdess%C3%A4---yhteis%C3%B6llisyys-ja-osallisuus-2-0-winnova.pptx?sfvrsn=cebb6eb2_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kpedu.fi/docs/default-source/varustamo/step.pptx?sfvrsn=c7de6eb2_0"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kpedu.fi/docs/default-source/varustamo/opiskelijakunta_opas_riveria.pdf?sfvrsn=a3ba6eb2_0" TargetMode="External"/><Relationship Id="rId2" Type="http://schemas.openxmlformats.org/officeDocument/2006/relationships/hyperlink" Target="https://www.kpedu.fi/docs/default-source/varustamo/ole-tukena-ja-auta_tutor_riveria.pdf?sfvrsn=8aba6eb2_0"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kiipula.padlet.org/sirpasirenhakala/i4c6j5sx7d1slur0" TargetMode="External"/><Relationship Id="rId2" Type="http://schemas.openxmlformats.org/officeDocument/2006/relationships/hyperlink" Target="https://www.kiipula.fi/ammattiopisto/opiskelijalle/opiskelijakunta-ja-tuutoritoiminta/"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kpedu.fi/docs/default-source/varustamo/vuosikello-konsa.pptx?sfvrsn=2ba6eb2_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padlet.com/anne_etelaaho/qwm2wytvjlv01j0a"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kpedu.fi/docs/default-source/varustamo/chillaamon-valmis-tilsammans-hankkeen-loppuesitys.pptx?sfvrsn=bebb6eb2_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c-o7zZ7-1a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view.officeapps.live.com/op/view.aspx?src=https%3A%2F%2Fwww.kpedu.fi%2Fdocs%2Fdefault-source%2Fyhteystiedot%2Fvuosikello-tanhuvaara.odt%3Fsfvrsn%3D5dda69b2_0&amp;wdOrigin=BROWSELINK" TargetMode="External"/><Relationship Id="rId2" Type="http://schemas.openxmlformats.org/officeDocument/2006/relationships/hyperlink" Target="https://tanhuvaara.fi/opiskelu/tutkinnot/liikunnanohjauksen-perustutkinto/oppilaskunta/"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s://www.kpedu.fi/kpedu/projektitoiminta-hankkeet/projektit/projektiarkisto/yhdess%c3%a4-tillsamma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kami.fi/opiskelijalle/opiskelu-ekamissa/opiskelijakunta" TargetMode="External"/><Relationship Id="rId2" Type="http://schemas.openxmlformats.org/officeDocument/2006/relationships/hyperlink" Target="https://www.kpedu.fi/docs/default-source/varustamo/improsta-iloa-19-5-21.pptx?sfvrsn=21ba6eb2_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kpedu.fi/kpedu/projektitoiminta-hankkeet/projektit/projektiarkisto/yhdess%C3%A4-tillsammans/yhteystiedot"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kpedu.fi/docs/default-source/varustamo/yhdess%C3%A4-tillsammans-kpedu-2022.pptx?sfvrsn=8eb86eb2_0" TargetMode="External"/><Relationship Id="rId3" Type="http://schemas.openxmlformats.org/officeDocument/2006/relationships/hyperlink" Target="https://lx.kpedu.fi/asuntolat/toimipaikka.php?toimipaikka=Kokkola" TargetMode="External"/><Relationship Id="rId7" Type="http://schemas.openxmlformats.org/officeDocument/2006/relationships/hyperlink" Target="https://www.kpedu.fi/docs/default-source/projektisivustot/tukipolku/opiskelijakunnan-opas-2022-v.pdf?sfvrsn=d75e7fb2_0" TargetMode="External"/><Relationship Id="rId2" Type="http://schemas.openxmlformats.org/officeDocument/2006/relationships/hyperlink" Target="https://www.xamk.fi/tutkimus-ja-kehitys/osaamiskeskus-nuoska-nuorisotyo-kouluissa-ja-oppilaitoksissa/" TargetMode="External"/><Relationship Id="rId1" Type="http://schemas.openxmlformats.org/officeDocument/2006/relationships/slideLayout" Target="../slideLayouts/slideLayout7.xml"/><Relationship Id="rId6" Type="http://schemas.openxmlformats.org/officeDocument/2006/relationships/hyperlink" Target="https://www.xamk.fi/tutkimus-ja-kehitystoiminnan-blogi/oikeus-osata-yhdessa-tillsammans-tata-me-jo-teemme-tata-voisimme-viela-edistaa/" TargetMode="External"/><Relationship Id="rId5" Type="http://schemas.openxmlformats.org/officeDocument/2006/relationships/hyperlink" Target="https://www.kpedu.fi/docs/default-source/varustamo/opiskelijan-kokkola.pdf?sfvrsn=6aba6eb2_0" TargetMode="External"/><Relationship Id="rId4" Type="http://schemas.openxmlformats.org/officeDocument/2006/relationships/hyperlink" Target="https://www.kpedu.fi/docs/default-source/varustamo/itsen%C3%A4istyv%C3%A4n-nuoren-opas-(1)-versio-2-(003).pdf?sfvrsn=1dba6eb2_0"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thinglink.com/scenariocard/1590687667467583490"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kpedu.fi/docs/default-source/varustamo/yhdess%C3%A4-tillsammans-asuntolakurssi-ysao.png?sfvrsn=cabb6eb2_0" TargetMode="External"/><Relationship Id="rId5" Type="http://schemas.openxmlformats.org/officeDocument/2006/relationships/hyperlink" Target="https://eur03.safelinks.protection.outlook.com/?url=https%3A%2F%2Fwww.thinglink.com%2Fscenariocard%2F1590707696628137986&amp;data=05%7C01%7CLeena.Toivanen%40ysao.fi%7Ca09308e7b10e4398c52408da4d21ada3%7C48aeea3e70db4b9badc5579b5e14e573%7C1%7C0%7C637907104292897384%7CUnknown%7CTWFpbGZsb3d8eyJWIjoiMC4wLjAwMDAiLCJQIjoiV2luMzIiLCJBTiI6Ik1haWwiLCJXVCI6Mn0%3D%7C3000%7C%7C%7C&amp;sdata=iCIer2zP5Nxqo4H0nKnfzUzzZZ%2FA1l5nPdT1M1%2BAJ1E%3D&amp;reserved=0" TargetMode="External"/><Relationship Id="rId4" Type="http://schemas.openxmlformats.org/officeDocument/2006/relationships/hyperlink" Target="https://aoe.fi/#/materiaali/223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pedu.fi/docs/default-source/varustamo/yhdess%C3%A4-tillsammans-loppuseminaari-6-5-22-sedu.pdf?sfvrsn=8ab86eb2_0"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Kuva 7">
            <a:extLst>
              <a:ext uri="{FF2B5EF4-FFF2-40B4-BE49-F238E27FC236}">
                <a16:creationId xmlns:a16="http://schemas.microsoft.com/office/drawing/2014/main" id="{331D154F-B6A1-0F8A-F36A-E63362F19DD3}"/>
              </a:ext>
            </a:extLst>
          </p:cNvPr>
          <p:cNvPicPr>
            <a:picLocks noChangeAspect="1"/>
          </p:cNvPicPr>
          <p:nvPr/>
        </p:nvPicPr>
        <p:blipFill rotWithShape="1">
          <a:blip r:embed="rId2"/>
          <a:srcRect r="16086" b="2"/>
          <a:stretch/>
        </p:blipFill>
        <p:spPr>
          <a:xfrm>
            <a:off x="4798585" y="323077"/>
            <a:ext cx="5045592" cy="2289424"/>
          </a:xfrm>
          <a:prstGeom prst="rect">
            <a:avLst/>
          </a:prstGeom>
        </p:spPr>
      </p:pic>
      <p:pic>
        <p:nvPicPr>
          <p:cNvPr id="15" name="Kuva 14">
            <a:extLst>
              <a:ext uri="{FF2B5EF4-FFF2-40B4-BE49-F238E27FC236}">
                <a16:creationId xmlns:a16="http://schemas.microsoft.com/office/drawing/2014/main" id="{FA971589-EC20-D123-8784-374222BB40E2}"/>
              </a:ext>
            </a:extLst>
          </p:cNvPr>
          <p:cNvPicPr>
            <a:picLocks noChangeAspect="1"/>
          </p:cNvPicPr>
          <p:nvPr/>
        </p:nvPicPr>
        <p:blipFill>
          <a:blip r:embed="rId3"/>
          <a:stretch>
            <a:fillRect/>
          </a:stretch>
        </p:blipFill>
        <p:spPr>
          <a:xfrm>
            <a:off x="1043167" y="935247"/>
            <a:ext cx="3520316" cy="4913462"/>
          </a:xfrm>
          <a:prstGeom prst="rect">
            <a:avLst/>
          </a:prstGeom>
        </p:spPr>
      </p:pic>
      <p:pic>
        <p:nvPicPr>
          <p:cNvPr id="19" name="Kuva 18">
            <a:extLst>
              <a:ext uri="{FF2B5EF4-FFF2-40B4-BE49-F238E27FC236}">
                <a16:creationId xmlns:a16="http://schemas.microsoft.com/office/drawing/2014/main" id="{A9E5033D-626E-125D-D94F-55334B2295A0}"/>
              </a:ext>
            </a:extLst>
          </p:cNvPr>
          <p:cNvPicPr>
            <a:picLocks noChangeAspect="1"/>
          </p:cNvPicPr>
          <p:nvPr/>
        </p:nvPicPr>
        <p:blipFill>
          <a:blip r:embed="rId4"/>
          <a:stretch>
            <a:fillRect/>
          </a:stretch>
        </p:blipFill>
        <p:spPr>
          <a:xfrm>
            <a:off x="9981705" y="254519"/>
            <a:ext cx="1856656" cy="1952085"/>
          </a:xfrm>
          <a:prstGeom prst="rect">
            <a:avLst/>
          </a:prstGeom>
        </p:spPr>
      </p:pic>
      <p:sp>
        <p:nvSpPr>
          <p:cNvPr id="20" name="Ellipsi 19">
            <a:extLst>
              <a:ext uri="{FF2B5EF4-FFF2-40B4-BE49-F238E27FC236}">
                <a16:creationId xmlns:a16="http://schemas.microsoft.com/office/drawing/2014/main" id="{06E1C1D1-AE7B-45EF-6A7C-5F13E3A4AFE4}"/>
              </a:ext>
            </a:extLst>
          </p:cNvPr>
          <p:cNvSpPr/>
          <p:nvPr/>
        </p:nvSpPr>
        <p:spPr>
          <a:xfrm>
            <a:off x="5441999" y="3218359"/>
            <a:ext cx="4496900" cy="2566104"/>
          </a:xfrm>
          <a:prstGeom prst="ellipse">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fi-FI" sz="2400" dirty="0">
                <a:solidFill>
                  <a:srgbClr val="00B0F0"/>
                </a:solidFill>
                <a:latin typeface="Comic Sans MS"/>
              </a:rPr>
              <a:t>YHTEISÖLLISYYS</a:t>
            </a:r>
          </a:p>
          <a:p>
            <a:pPr algn="ctr"/>
            <a:r>
              <a:rPr lang="fi-FI" sz="2400" dirty="0">
                <a:solidFill>
                  <a:srgbClr val="00B0F0"/>
                </a:solidFill>
                <a:latin typeface="Comic Sans MS"/>
              </a:rPr>
              <a:t>Anne Eteläaho, </a:t>
            </a:r>
            <a:r>
              <a:rPr lang="fi-FI" sz="2400" dirty="0" err="1">
                <a:solidFill>
                  <a:srgbClr val="00B0F0"/>
                </a:solidFill>
                <a:latin typeface="Comic Sans MS"/>
              </a:rPr>
              <a:t>Kpedu</a:t>
            </a:r>
            <a:endParaRPr lang="fi-FI" sz="2400" dirty="0" err="1">
              <a:solidFill>
                <a:srgbClr val="00B0F0"/>
              </a:solidFill>
              <a:latin typeface="Comic Sans MS" panose="030F0702030302020204" pitchFamily="66" charset="0"/>
            </a:endParaRPr>
          </a:p>
        </p:txBody>
      </p:sp>
    </p:spTree>
    <p:extLst>
      <p:ext uri="{BB962C8B-B14F-4D97-AF65-F5344CB8AC3E}">
        <p14:creationId xmlns:p14="http://schemas.microsoft.com/office/powerpoint/2010/main" val="214746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98E02C5-6418-2A1B-6A96-EE014F8FD4E3}"/>
              </a:ext>
            </a:extLst>
          </p:cNvPr>
          <p:cNvSpPr txBox="1"/>
          <p:nvPr/>
        </p:nvSpPr>
        <p:spPr>
          <a:xfrm>
            <a:off x="174813" y="0"/>
            <a:ext cx="11952542" cy="6864400"/>
          </a:xfrm>
          <a:prstGeom prst="rect">
            <a:avLst/>
          </a:prstGeom>
          <a:noFill/>
        </p:spPr>
        <p:txBody>
          <a:bodyPr wrap="square" lIns="91440" tIns="45720" rIns="91440" bIns="45720" anchor="t">
            <a:spAutoFit/>
          </a:bodyPr>
          <a:lstStyle/>
          <a:p>
            <a:pPr>
              <a:lnSpc>
                <a:spcPct val="107000"/>
              </a:lnSpc>
              <a:spcAft>
                <a:spcPts val="800"/>
              </a:spcAft>
            </a:pPr>
            <a:r>
              <a:rPr lang="fi-FI" b="1" dirty="0">
                <a:solidFill>
                  <a:srgbClr val="333333"/>
                </a:solidFill>
                <a:latin typeface="Calibri"/>
                <a:ea typeface="Calibri" panose="020F0502020204030204" pitchFamily="34" charset="0"/>
                <a:cs typeface="Calibri"/>
              </a:rPr>
              <a:t>HAMI (Hämeen ammatti-instituutti)</a:t>
            </a:r>
            <a:br>
              <a:rPr lang="fi-FI" b="1" dirty="0">
                <a:latin typeface="Calibri"/>
                <a:ea typeface="Calibri" panose="020F0502020204030204" pitchFamily="34" charset="0"/>
                <a:cs typeface="Calibri"/>
              </a:rPr>
            </a:br>
            <a:r>
              <a:rPr lang="fi-FI" dirty="0">
                <a:solidFill>
                  <a:srgbClr val="333333"/>
                </a:solidFill>
                <a:latin typeface="Calibri"/>
                <a:ea typeface="Calibri" panose="020F0502020204030204" pitchFamily="34" charset="0"/>
                <a:cs typeface="Calibri"/>
              </a:rPr>
              <a:t>-</a:t>
            </a:r>
            <a:r>
              <a:rPr lang="fi-FI" b="1" dirty="0">
                <a:solidFill>
                  <a:srgbClr val="333333"/>
                </a:solidFill>
                <a:latin typeface="Calibri"/>
                <a:ea typeface="Calibri" panose="020F0502020204030204" pitchFamily="34" charset="0"/>
                <a:cs typeface="Calibri"/>
              </a:rPr>
              <a:t> Ryhmäytymisen</a:t>
            </a:r>
            <a:r>
              <a:rPr lang="fi-FI" sz="1800" b="1" dirty="0">
                <a:solidFill>
                  <a:srgbClr val="333333"/>
                </a:solidFill>
                <a:effectLst/>
                <a:latin typeface="Calibri"/>
                <a:ea typeface="Calibri" panose="020F0502020204030204" pitchFamily="34" charset="0"/>
                <a:cs typeface="Calibri"/>
              </a:rPr>
              <a:t> vuosikello</a:t>
            </a:r>
            <a:endParaRPr lang="fi-FI" sz="1600" b="1" dirty="0">
              <a:latin typeface="Calibri"/>
              <a:ea typeface="Calibri" panose="020F0502020204030204" pitchFamily="34" charset="0"/>
              <a:cs typeface="Times New Roman"/>
            </a:endParaRPr>
          </a:p>
          <a:p>
            <a:pPr>
              <a:lnSpc>
                <a:spcPct val="107000"/>
              </a:lnSpc>
              <a:spcAft>
                <a:spcPts val="800"/>
              </a:spcAft>
            </a:pPr>
            <a:r>
              <a:rPr lang="fi-FI" dirty="0">
                <a:solidFill>
                  <a:srgbClr val="333333"/>
                </a:solidFill>
                <a:latin typeface="Calibri"/>
                <a:ea typeface="Calibri" panose="020F0502020204030204" pitchFamily="34" charset="0"/>
                <a:cs typeface="Calibri"/>
              </a:rPr>
              <a:t>- </a:t>
            </a:r>
            <a:r>
              <a:rPr lang="fi-FI" sz="1800" dirty="0">
                <a:solidFill>
                  <a:srgbClr val="333333"/>
                </a:solidFill>
                <a:effectLst/>
                <a:latin typeface="Calibri"/>
                <a:ea typeface="Calibri" panose="020F0502020204030204" pitchFamily="34" charset="0"/>
                <a:cs typeface="Calibri"/>
              </a:rPr>
              <a:t>Digipajoissa tehty </a:t>
            </a:r>
            <a:r>
              <a:rPr lang="fi-FI" b="1" dirty="0">
                <a:solidFill>
                  <a:srgbClr val="333333"/>
                </a:solidFill>
                <a:latin typeface="Calibri"/>
                <a:ea typeface="Calibri" panose="020F0502020204030204" pitchFamily="34" charset="0"/>
                <a:cs typeface="Calibri"/>
              </a:rPr>
              <a:t>videoita,</a:t>
            </a:r>
            <a:r>
              <a:rPr lang="fi-FI" dirty="0">
                <a:solidFill>
                  <a:srgbClr val="333333"/>
                </a:solidFill>
                <a:latin typeface="Calibri"/>
                <a:ea typeface="Calibri" panose="020F0502020204030204" pitchFamily="34" charset="0"/>
                <a:cs typeface="Calibri"/>
              </a:rPr>
              <a:t> v</a:t>
            </a:r>
            <a:r>
              <a:rPr lang="fi-FI" sz="1600" dirty="0">
                <a:latin typeface="Calibri"/>
                <a:ea typeface="Calibri" panose="020F0502020204030204" pitchFamily="34" charset="0"/>
                <a:cs typeface="Calibri"/>
              </a:rPr>
              <a:t>ideot</a:t>
            </a:r>
            <a:r>
              <a:rPr lang="fi-FI" sz="1600" dirty="0"/>
              <a:t> tekstitetty ja tallennettu </a:t>
            </a:r>
            <a:r>
              <a:rPr lang="fi-FI" sz="1600" dirty="0" err="1"/>
              <a:t>HAMIn</a:t>
            </a:r>
            <a:r>
              <a:rPr lang="fi-FI" sz="1600" dirty="0"/>
              <a:t> </a:t>
            </a:r>
            <a:r>
              <a:rPr lang="fi-FI" sz="1600" dirty="0" err="1"/>
              <a:t>Youtube</a:t>
            </a:r>
            <a:r>
              <a:rPr lang="fi-FI" sz="1600" dirty="0"/>
              <a:t>-kanavalle (</a:t>
            </a:r>
            <a:r>
              <a:rPr lang="fi-FI" sz="1600" dirty="0" err="1"/>
              <a:t>HAMIkoulutus</a:t>
            </a:r>
            <a:r>
              <a:rPr lang="fi-FI" sz="1600" dirty="0"/>
              <a:t>) </a:t>
            </a:r>
            <a:endParaRPr lang="en-US" dirty="0">
              <a:cs typeface="Times New Roman"/>
            </a:endParaRPr>
          </a:p>
          <a:p>
            <a:pPr>
              <a:lnSpc>
                <a:spcPct val="107000"/>
              </a:lnSpc>
              <a:spcAft>
                <a:spcPts val="800"/>
              </a:spcAft>
            </a:pPr>
            <a:r>
              <a:rPr lang="fi-FI" sz="1600" dirty="0"/>
              <a:t>• Kestävä kehitys </a:t>
            </a:r>
            <a:r>
              <a:rPr lang="fi-FI" sz="1600" dirty="0" err="1"/>
              <a:t>HAMIssa</a:t>
            </a:r>
            <a:r>
              <a:rPr lang="fi-FI" sz="1600" dirty="0"/>
              <a:t>: </a:t>
            </a:r>
            <a:r>
              <a:rPr lang="fi-FI" sz="1600" dirty="0">
                <a:hlinkClick r:id="rId2"/>
              </a:rPr>
              <a:t>https://youtu.be/580heweqApk</a:t>
            </a:r>
            <a:endParaRPr lang="fi-FI" sz="1600" dirty="0"/>
          </a:p>
          <a:p>
            <a:pPr>
              <a:lnSpc>
                <a:spcPct val="107000"/>
              </a:lnSpc>
              <a:spcAft>
                <a:spcPts val="800"/>
              </a:spcAft>
            </a:pPr>
            <a:r>
              <a:rPr lang="fi-FI" sz="1600" dirty="0"/>
              <a:t>• Meijerialan opinnot: </a:t>
            </a:r>
            <a:r>
              <a:rPr lang="fi-FI" sz="1600" dirty="0">
                <a:hlinkClick r:id="rId3"/>
              </a:rPr>
              <a:t>https://youtu.be/iy0unwjocgM</a:t>
            </a:r>
            <a:endParaRPr lang="fi-FI" sz="1600" dirty="0"/>
          </a:p>
          <a:p>
            <a:pPr>
              <a:lnSpc>
                <a:spcPct val="107000"/>
              </a:lnSpc>
              <a:spcAft>
                <a:spcPts val="800"/>
              </a:spcAft>
            </a:pPr>
            <a:r>
              <a:rPr lang="fi-FI" sz="1600" dirty="0"/>
              <a:t>• Maatalousalan opinnot: </a:t>
            </a:r>
            <a:r>
              <a:rPr lang="fi-FI" sz="1600" dirty="0">
                <a:hlinkClick r:id="rId4"/>
              </a:rPr>
              <a:t>https://youtu.be/4Sag4PHaHmA</a:t>
            </a:r>
            <a:endParaRPr lang="fi-FI" sz="1600" dirty="0"/>
          </a:p>
          <a:p>
            <a:pPr>
              <a:lnSpc>
                <a:spcPct val="107000"/>
              </a:lnSpc>
              <a:spcAft>
                <a:spcPts val="800"/>
              </a:spcAft>
            </a:pPr>
            <a:r>
              <a:rPr lang="fi-FI" sz="1600" dirty="0"/>
              <a:t>• Metsäalan opinnot: </a:t>
            </a:r>
            <a:r>
              <a:rPr lang="fi-FI" sz="1600" dirty="0">
                <a:hlinkClick r:id="rId5"/>
              </a:rPr>
              <a:t>https://youtu.be/zIecZisQS6A</a:t>
            </a:r>
            <a:endParaRPr lang="fi-FI" sz="1600" dirty="0"/>
          </a:p>
          <a:p>
            <a:pPr>
              <a:lnSpc>
                <a:spcPct val="107000"/>
              </a:lnSpc>
              <a:spcAft>
                <a:spcPts val="800"/>
              </a:spcAft>
            </a:pPr>
            <a:r>
              <a:rPr lang="fi-FI" sz="1600" dirty="0"/>
              <a:t>• Puutarha-alan opinnot: </a:t>
            </a:r>
            <a:r>
              <a:rPr lang="fi-FI" sz="1600" dirty="0">
                <a:hlinkClick r:id="rId6"/>
              </a:rPr>
              <a:t>https://youtu.be/-RQn4Mx1OMs</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
              </a:spcAft>
            </a:pPr>
            <a:r>
              <a:rPr lang="fi-FI" dirty="0">
                <a:solidFill>
                  <a:srgbClr val="333333"/>
                </a:solidFill>
                <a:latin typeface="Calibri"/>
                <a:ea typeface="Times New Roman" panose="02020603050405020304" pitchFamily="18" charset="0"/>
                <a:cs typeface="Calibri"/>
              </a:rPr>
              <a:t>- </a:t>
            </a:r>
            <a:r>
              <a:rPr lang="fi-FI" sz="1800" b="1" dirty="0">
                <a:solidFill>
                  <a:srgbClr val="333333"/>
                </a:solidFill>
                <a:effectLst/>
                <a:latin typeface="Calibri"/>
                <a:ea typeface="Times New Roman" panose="02020603050405020304" pitchFamily="18" charset="0"/>
                <a:cs typeface="Calibri"/>
              </a:rPr>
              <a:t>Huoli herää toimintamalli</a:t>
            </a:r>
            <a:r>
              <a:rPr lang="fi-FI" b="1" dirty="0">
                <a:solidFill>
                  <a:srgbClr val="333333"/>
                </a:solidFill>
                <a:latin typeface="Calibri"/>
                <a:ea typeface="Times New Roman" panose="02020603050405020304" pitchFamily="18" charset="0"/>
                <a:cs typeface="Calibri"/>
              </a:rPr>
              <a:t> </a:t>
            </a:r>
            <a:r>
              <a:rPr lang="fi-FI" b="1" dirty="0"/>
              <a:t> </a:t>
            </a:r>
            <a:r>
              <a:rPr lang="fi-FI" dirty="0">
                <a:hlinkClick r:id="rId7">
                  <a:extLst>
                    <a:ext uri="{A12FA001-AC4F-418D-AE19-62706E023703}">
                      <ahyp:hlinkClr xmlns:ahyp="http://schemas.microsoft.com/office/drawing/2018/hyperlinkcolor" val="tx"/>
                    </a:ext>
                  </a:extLst>
                </a:hlinkClick>
              </a:rPr>
              <a:t>https://www.thinglink.com/scene/1502995620560896003</a:t>
            </a:r>
            <a:endParaRPr lang="fi-FI" dirty="0"/>
          </a:p>
          <a:p>
            <a:pPr>
              <a:lnSpc>
                <a:spcPct val="107000"/>
              </a:lnSpc>
              <a:spcAft>
                <a:spcPts val="75"/>
              </a:spcAft>
            </a:pPr>
            <a:r>
              <a:rPr lang="fi-FI" b="1" dirty="0"/>
              <a:t>Palkattu ohjaaja</a:t>
            </a:r>
            <a:r>
              <a:rPr lang="fi-FI" dirty="0"/>
              <a:t> on toteuttanut yhdessä toimipisteiden asuntolaohjaajien kanssa opiskelijoille </a:t>
            </a:r>
            <a:r>
              <a:rPr lang="fi-FI" b="1" dirty="0"/>
              <a:t>vapaa-ajan toimintaa</a:t>
            </a:r>
            <a:r>
              <a:rPr lang="fi-FI" dirty="0"/>
              <a:t> esim. keilaamista, ruoanlaittoa, leivontaa, ulkoilua ja elokuvailtoja. Opiskelijat ovat voineet toivoa ja ehdottaa minkälaista toimintaa he haluaisivat. </a:t>
            </a:r>
            <a:endParaRPr lang="fi-FI" dirty="0">
              <a:cs typeface="Calibri"/>
            </a:endParaRPr>
          </a:p>
          <a:p>
            <a:pPr>
              <a:lnSpc>
                <a:spcPct val="107000"/>
              </a:lnSpc>
              <a:spcAft>
                <a:spcPts val="75"/>
              </a:spcAft>
            </a:pPr>
            <a:r>
              <a:rPr lang="fi-FI" dirty="0"/>
              <a:t>-Opiskelijoille on järjestetty </a:t>
            </a:r>
            <a:r>
              <a:rPr lang="fi-FI" b="1" dirty="0"/>
              <a:t>erilaisia teemailtoja,</a:t>
            </a:r>
            <a:r>
              <a:rPr lang="fi-FI" dirty="0"/>
              <a:t> joissa on ollut esim. terveydenhoitaja läsnä pohjustamassa aihetta ja opiskelijat ovat voineet kysyä häneltä lisätietoja </a:t>
            </a:r>
            <a:endParaRPr lang="fi-FI" dirty="0">
              <a:cs typeface="Calibri"/>
            </a:endParaRPr>
          </a:p>
          <a:p>
            <a:pPr>
              <a:lnSpc>
                <a:spcPct val="107000"/>
              </a:lnSpc>
              <a:spcAft>
                <a:spcPts val="75"/>
              </a:spcAft>
            </a:pPr>
            <a:r>
              <a:rPr lang="fi-FI" sz="1800" b="1" dirty="0">
                <a:solidFill>
                  <a:srgbClr val="333333"/>
                </a:solidFill>
                <a:effectLst/>
                <a:latin typeface="Calibri"/>
                <a:ea typeface="Times New Roman" panose="02020603050405020304" pitchFamily="18" charset="0"/>
                <a:cs typeface="Calibri"/>
              </a:rPr>
              <a:t>Tasa-arvo- ja yhdenvertaisuuskysely tehty, </a:t>
            </a:r>
            <a:r>
              <a:rPr lang="fi-FI" sz="1800" dirty="0">
                <a:solidFill>
                  <a:srgbClr val="333333"/>
                </a:solidFill>
                <a:effectLst/>
                <a:latin typeface="Calibri"/>
                <a:ea typeface="Times New Roman" panose="02020603050405020304" pitchFamily="18" charset="0"/>
                <a:cs typeface="Calibri"/>
              </a:rPr>
              <a:t>suunnitelma päivitetty.</a:t>
            </a:r>
            <a:endParaRPr lang="fi-FI" sz="1600" dirty="0">
              <a:effectLst/>
              <a:latin typeface="Times New Roman"/>
              <a:ea typeface="Calibri" panose="020F0502020204030204" pitchFamily="34" charset="0"/>
              <a:cs typeface="Calibri"/>
            </a:endParaRPr>
          </a:p>
          <a:p>
            <a:pPr>
              <a:lnSpc>
                <a:spcPct val="107000"/>
              </a:lnSpc>
              <a:spcAft>
                <a:spcPts val="75"/>
              </a:spcAft>
            </a:pPr>
            <a:r>
              <a:rPr lang="fi-FI" sz="1800" dirty="0">
                <a:solidFill>
                  <a:srgbClr val="333333"/>
                </a:solidFill>
                <a:effectLst/>
                <a:latin typeface="Calibri"/>
                <a:ea typeface="Calibri" panose="020F0502020204030204" pitchFamily="34" charset="0"/>
                <a:cs typeface="Calibri"/>
              </a:rPr>
              <a:t>O</a:t>
            </a:r>
            <a:r>
              <a:rPr lang="fi-FI" sz="1800" b="1" dirty="0">
                <a:solidFill>
                  <a:srgbClr val="333333"/>
                </a:solidFill>
                <a:effectLst/>
                <a:latin typeface="Calibri"/>
                <a:ea typeface="Calibri" panose="020F0502020204030204" pitchFamily="34" charset="0"/>
                <a:cs typeface="Calibri"/>
              </a:rPr>
              <a:t>piskelijakunnan ja -yhdistyksen toiminta aikataulutettu/käynnistetty</a:t>
            </a:r>
            <a:r>
              <a:rPr lang="fi-FI" sz="1600" b="1" dirty="0">
                <a:effectLst/>
                <a:latin typeface="Calibri"/>
                <a:ea typeface="Calibri" panose="020F0502020204030204" pitchFamily="34" charset="0"/>
                <a:cs typeface="Times New Roman"/>
              </a:rPr>
              <a:t>.</a:t>
            </a:r>
          </a:p>
          <a:p>
            <a:pPr>
              <a:lnSpc>
                <a:spcPct val="107000"/>
              </a:lnSpc>
              <a:spcAft>
                <a:spcPts val="75"/>
              </a:spcAft>
            </a:pPr>
            <a:r>
              <a:rPr lang="fi-FI" sz="1800" dirty="0">
                <a:solidFill>
                  <a:srgbClr val="333333"/>
                </a:solidFill>
                <a:effectLst/>
                <a:latin typeface="Calibri"/>
                <a:ea typeface="Calibri" panose="020F0502020204030204" pitchFamily="34" charset="0"/>
                <a:cs typeface="Calibri"/>
              </a:rPr>
              <a:t>Opiskelijakunta- ja -yhdistystoiminnasta laadittu </a:t>
            </a:r>
            <a:r>
              <a:rPr lang="fi-FI" sz="1800" b="1" dirty="0">
                <a:solidFill>
                  <a:srgbClr val="333333"/>
                </a:solidFill>
                <a:effectLst/>
                <a:latin typeface="Calibri"/>
                <a:ea typeface="Calibri" panose="020F0502020204030204" pitchFamily="34" charset="0"/>
                <a:cs typeface="Calibri"/>
              </a:rPr>
              <a:t>opas ja esite opiskelijoille</a:t>
            </a:r>
            <a:r>
              <a:rPr lang="fi-FI" sz="1600" b="1" dirty="0">
                <a:effectLst/>
                <a:latin typeface="Calibri"/>
                <a:ea typeface="Calibri" panose="020F0502020204030204" pitchFamily="34" charset="0"/>
                <a:cs typeface="Times New Roman"/>
              </a:rPr>
              <a:t>.</a:t>
            </a:r>
          </a:p>
          <a:p>
            <a:pPr>
              <a:lnSpc>
                <a:spcPct val="107000"/>
              </a:lnSpc>
              <a:spcAft>
                <a:spcPts val="75"/>
              </a:spcAft>
            </a:pPr>
            <a:r>
              <a:rPr lang="fi-FI" sz="1800" dirty="0">
                <a:solidFill>
                  <a:srgbClr val="333333"/>
                </a:solidFill>
                <a:effectLst/>
                <a:latin typeface="Calibri"/>
                <a:ea typeface="Calibri" panose="020F0502020204030204" pitchFamily="34" charset="0"/>
                <a:cs typeface="Calibri"/>
              </a:rPr>
              <a:t>Opiskelijoiden </a:t>
            </a:r>
            <a:r>
              <a:rPr lang="fi-FI" sz="1800" b="1" dirty="0">
                <a:solidFill>
                  <a:srgbClr val="333333"/>
                </a:solidFill>
                <a:effectLst/>
                <a:latin typeface="Calibri"/>
                <a:ea typeface="Calibri" panose="020F0502020204030204" pitchFamily="34" charset="0"/>
                <a:cs typeface="Calibri"/>
              </a:rPr>
              <a:t>intran</a:t>
            </a:r>
            <a:r>
              <a:rPr lang="fi-FI" sz="1800" dirty="0">
                <a:solidFill>
                  <a:srgbClr val="333333"/>
                </a:solidFill>
                <a:effectLst/>
                <a:latin typeface="Calibri"/>
                <a:ea typeface="Calibri" panose="020F0502020204030204" pitchFamily="34" charset="0"/>
                <a:cs typeface="Calibri"/>
              </a:rPr>
              <a:t> rakentaminen</a:t>
            </a:r>
            <a:endParaRPr lang="fi-FI" sz="1600" dirty="0">
              <a:effectLst/>
              <a:latin typeface="Calibri"/>
              <a:ea typeface="Calibri" panose="020F0502020204030204" pitchFamily="34" charset="0"/>
              <a:cs typeface="Calibri"/>
            </a:endParaRPr>
          </a:p>
          <a:p>
            <a:pPr>
              <a:lnSpc>
                <a:spcPct val="107000"/>
              </a:lnSpc>
              <a:spcAft>
                <a:spcPts val="75"/>
              </a:spcAft>
            </a:pPr>
            <a:r>
              <a:rPr lang="fi-FI" sz="1800" b="1" dirty="0">
                <a:solidFill>
                  <a:srgbClr val="333333"/>
                </a:solidFill>
                <a:effectLst/>
                <a:latin typeface="Calibri"/>
                <a:ea typeface="Calibri" panose="020F0502020204030204" pitchFamily="34" charset="0"/>
                <a:cs typeface="Calibri"/>
              </a:rPr>
              <a:t>Moniammatillisen verkoston kokoaminen sekä toimipisteissä että koko </a:t>
            </a:r>
            <a:r>
              <a:rPr lang="fi-FI" sz="1800" b="1" dirty="0" err="1">
                <a:solidFill>
                  <a:srgbClr val="333333"/>
                </a:solidFill>
                <a:effectLst/>
                <a:latin typeface="Calibri"/>
                <a:ea typeface="Calibri" panose="020F0502020204030204" pitchFamily="34" charset="0"/>
                <a:cs typeface="Calibri"/>
              </a:rPr>
              <a:t>Hamissa</a:t>
            </a:r>
            <a:r>
              <a:rPr lang="fi-FI" sz="1600" b="1" dirty="0">
                <a:effectLst/>
                <a:latin typeface="Calibri"/>
                <a:ea typeface="Calibri" panose="020F0502020204030204" pitchFamily="34" charset="0"/>
                <a:cs typeface="Times New Roman"/>
              </a:rPr>
              <a:t>.</a:t>
            </a:r>
          </a:p>
          <a:p>
            <a:pPr>
              <a:lnSpc>
                <a:spcPct val="107000"/>
              </a:lnSpc>
              <a:spcAft>
                <a:spcPts val="75"/>
              </a:spcAft>
            </a:pPr>
            <a:r>
              <a:rPr lang="fi-FI" sz="1600" dirty="0">
                <a:solidFill>
                  <a:srgbClr val="333333"/>
                </a:solidFill>
                <a:effectLst/>
                <a:latin typeface="Tahoma"/>
                <a:ea typeface="Calibri" panose="020F0502020204030204" pitchFamily="34" charset="0"/>
                <a:cs typeface="Times New Roman"/>
              </a:rPr>
              <a:t>﻿</a:t>
            </a:r>
            <a:r>
              <a:rPr lang="fi-FI" sz="1600" u="sng" dirty="0">
                <a:solidFill>
                  <a:srgbClr val="23527C"/>
                </a:solidFill>
                <a:effectLst/>
                <a:latin typeface="Arial"/>
                <a:ea typeface="Calibri" panose="020F0502020204030204" pitchFamily="34" charset="0"/>
                <a:cs typeface="Times New Roman"/>
                <a:hlinkClick r:id="rId8"/>
              </a:rPr>
              <a:t>Hami tuotokset</a:t>
            </a:r>
            <a:endParaRPr lang="fi-FI" sz="1600" dirty="0">
              <a:effectLst/>
              <a:latin typeface="Arial"/>
              <a:ea typeface="Calibri" panose="020F0502020204030204" pitchFamily="34" charset="0"/>
              <a:cs typeface="Times New Roman"/>
            </a:endParaRPr>
          </a:p>
          <a:p>
            <a:pPr>
              <a:lnSpc>
                <a:spcPct val="107000"/>
              </a:lnSpc>
              <a:spcAft>
                <a:spcPts val="75"/>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Kuva 5" descr="Kuva, joka sisältää kohteen teksti, clipart-kuva&#10;&#10;Kuvaus luotu automaattisesti">
            <a:extLst>
              <a:ext uri="{FF2B5EF4-FFF2-40B4-BE49-F238E27FC236}">
                <a16:creationId xmlns:a16="http://schemas.microsoft.com/office/drawing/2014/main" id="{1ABE6B54-1140-2117-FD03-320CF99E8A1D}"/>
              </a:ext>
            </a:extLst>
          </p:cNvPr>
          <p:cNvPicPr>
            <a:picLocks noChangeAspect="1"/>
          </p:cNvPicPr>
          <p:nvPr/>
        </p:nvPicPr>
        <p:blipFill>
          <a:blip r:embed="rId9"/>
          <a:stretch>
            <a:fillRect/>
          </a:stretch>
        </p:blipFill>
        <p:spPr>
          <a:xfrm>
            <a:off x="9085232" y="4347445"/>
            <a:ext cx="2647950" cy="2505075"/>
          </a:xfrm>
          <a:prstGeom prst="rect">
            <a:avLst/>
          </a:prstGeom>
        </p:spPr>
      </p:pic>
    </p:spTree>
    <p:extLst>
      <p:ext uri="{BB962C8B-B14F-4D97-AF65-F5344CB8AC3E}">
        <p14:creationId xmlns:p14="http://schemas.microsoft.com/office/powerpoint/2010/main" val="341020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3E4D7D4-F2D4-1317-A7B7-6B4A05711BDE}"/>
              </a:ext>
            </a:extLst>
          </p:cNvPr>
          <p:cNvSpPr txBox="1"/>
          <p:nvPr/>
        </p:nvSpPr>
        <p:spPr>
          <a:xfrm>
            <a:off x="239679" y="232835"/>
            <a:ext cx="11816427" cy="5611664"/>
          </a:xfrm>
          <a:prstGeom prst="rect">
            <a:avLst/>
          </a:prstGeom>
          <a:noFill/>
        </p:spPr>
        <p:txBody>
          <a:bodyPr wrap="square" lIns="91440" tIns="45720" rIns="91440" bIns="45720" anchor="t">
            <a:spAutoFit/>
          </a:bodyPr>
          <a:lstStyle/>
          <a:p>
            <a:pPr>
              <a:lnSpc>
                <a:spcPct val="107000"/>
              </a:lnSpc>
              <a:spcAft>
                <a:spcPts val="75"/>
              </a:spcAft>
            </a:pPr>
            <a:r>
              <a:rPr lang="fi-FI" sz="1800" b="1" dirty="0">
                <a:solidFill>
                  <a:srgbClr val="333333"/>
                </a:solidFill>
                <a:effectLst/>
                <a:latin typeface="Calibri"/>
                <a:ea typeface="Calibri"/>
                <a:cs typeface="Calibri"/>
              </a:rPr>
              <a:t>WINNOVA</a:t>
            </a:r>
            <a:r>
              <a:rPr lang="fi-FI" sz="1800" dirty="0">
                <a:solidFill>
                  <a:srgbClr val="333333"/>
                </a:solidFill>
                <a:effectLst/>
                <a:latin typeface="Calibri"/>
                <a:ea typeface="Calibri"/>
                <a:cs typeface="Calibri"/>
              </a:rPr>
              <a:t> </a:t>
            </a:r>
            <a:r>
              <a:rPr lang="fi-FI" sz="1800" b="1" dirty="0">
                <a:solidFill>
                  <a:srgbClr val="333333"/>
                </a:solidFill>
                <a:effectLst/>
                <a:latin typeface="Calibri"/>
                <a:ea typeface="Calibri"/>
                <a:cs typeface="Calibri"/>
              </a:rPr>
              <a:t>Tutor-toiminnan kehittäminen</a:t>
            </a:r>
            <a:r>
              <a:rPr lang="fi-FI" sz="1800" dirty="0">
                <a:solidFill>
                  <a:srgbClr val="333333"/>
                </a:solidFill>
                <a:effectLst/>
                <a:latin typeface="Calibri"/>
                <a:ea typeface="Calibri"/>
                <a:cs typeface="Calibri"/>
              </a:rPr>
              <a:t>: Tutoreille on pidetty koulutusten ohella erillisiä kohtaamisia, tutorkahveja, joissa ei ole </a:t>
            </a:r>
            <a:r>
              <a:rPr lang="fi-FI" dirty="0">
                <a:solidFill>
                  <a:srgbClr val="333333"/>
                </a:solidFill>
                <a:latin typeface="Calibri"/>
                <a:ea typeface="Calibri"/>
                <a:cs typeface="Calibri"/>
              </a:rPr>
              <a:t>erillistä asialistaa</a:t>
            </a:r>
            <a:r>
              <a:rPr lang="fi-FI" sz="1800" dirty="0">
                <a:solidFill>
                  <a:srgbClr val="333333"/>
                </a:solidFill>
                <a:effectLst/>
                <a:latin typeface="Calibri"/>
                <a:ea typeface="Calibri"/>
                <a:cs typeface="Calibri"/>
              </a:rPr>
              <a:t>. Tarkoitus tutustua ja ryhmäytyä</a:t>
            </a:r>
            <a:r>
              <a:rPr lang="fi-FI" dirty="0">
                <a:solidFill>
                  <a:srgbClr val="333333"/>
                </a:solidFill>
                <a:latin typeface="Calibri"/>
                <a:ea typeface="Calibri"/>
                <a:cs typeface="Calibri"/>
              </a:rPr>
              <a:t>.</a:t>
            </a:r>
            <a:endParaRPr lang="fi-FI" sz="1600" dirty="0">
              <a:effectLst/>
              <a:latin typeface="Calibri"/>
              <a:ea typeface="Calibri"/>
              <a:cs typeface="Calibri"/>
            </a:endParaRPr>
          </a:p>
          <a:p>
            <a:pPr>
              <a:lnSpc>
                <a:spcPct val="107000"/>
              </a:lnSpc>
              <a:spcAft>
                <a:spcPts val="800"/>
              </a:spcAft>
            </a:pPr>
            <a:r>
              <a:rPr lang="fi-FI" sz="1800" dirty="0">
                <a:solidFill>
                  <a:srgbClr val="333333"/>
                </a:solidFill>
                <a:effectLst/>
                <a:latin typeface="Calibri"/>
                <a:ea typeface="Calibri"/>
                <a:cs typeface="Calibri"/>
              </a:rPr>
              <a:t>Tutoreille on järjestetty koulutusta kaveritaidoissa, mielenterveyden ensiaputaidoissa ja kansainvälisyydessä.</a:t>
            </a:r>
            <a:r>
              <a:rPr lang="fi-FI" dirty="0">
                <a:solidFill>
                  <a:srgbClr val="333333"/>
                </a:solidFill>
                <a:latin typeface="Calibri"/>
                <a:ea typeface="Calibri"/>
                <a:cs typeface="Calibri"/>
              </a:rPr>
              <a:t> </a:t>
            </a:r>
            <a:endParaRPr lang="fi-FI" sz="1600">
              <a:effectLst/>
              <a:latin typeface="Calibri"/>
              <a:ea typeface="Calibri" panose="020F0502020204030204" pitchFamily="34" charset="0"/>
              <a:cs typeface="Calibri"/>
            </a:endParaRPr>
          </a:p>
          <a:p>
            <a:pPr>
              <a:lnSpc>
                <a:spcPct val="107000"/>
              </a:lnSpc>
              <a:spcAft>
                <a:spcPts val="800"/>
              </a:spcAft>
            </a:pPr>
            <a:r>
              <a:rPr lang="fi-FI" sz="1800" b="1" dirty="0">
                <a:solidFill>
                  <a:srgbClr val="333333"/>
                </a:solidFill>
                <a:effectLst/>
                <a:latin typeface="Calibri"/>
                <a:ea typeface="Calibri"/>
                <a:cs typeface="Calibri"/>
              </a:rPr>
              <a:t>On tiivistetty yhteistyötä ja solmittu uusia yhteistyökuvioita</a:t>
            </a:r>
            <a:r>
              <a:rPr lang="fi-FI" sz="1800" dirty="0">
                <a:solidFill>
                  <a:srgbClr val="333333"/>
                </a:solidFill>
                <a:effectLst/>
                <a:latin typeface="Calibri"/>
                <a:ea typeface="Calibri"/>
                <a:cs typeface="Calibri"/>
              </a:rPr>
              <a:t>: Ystäväkahvila Muru (Tukiranka ry), Ohjaamo, SPR, Mieli ry ja seurakunnan oppilaitostyöntekijät. Yhteistyössä on järjestetty paitsi tutor-koulutuksia, myös opiskelijoille suunnattu mielenterveyspäivä ja muita yhteisöllisiä tapahtumia</a:t>
            </a:r>
            <a:r>
              <a:rPr lang="fi-FI" dirty="0">
                <a:solidFill>
                  <a:srgbClr val="333333"/>
                </a:solidFill>
                <a:latin typeface="Calibri"/>
                <a:ea typeface="Calibri"/>
                <a:cs typeface="Calibri"/>
              </a:rPr>
              <a:t> joiden toteuttamisessa ja suunnittelussa opiskelijat ovat olleet mukana.</a:t>
            </a:r>
            <a:endParaRPr lang="fi-FI" sz="1600" dirty="0">
              <a:effectLst/>
              <a:latin typeface="Calibri"/>
              <a:ea typeface="Calibri" panose="020F0502020204030204" pitchFamily="34" charset="0"/>
              <a:cs typeface="Calibri"/>
            </a:endParaRPr>
          </a:p>
          <a:p>
            <a:pPr>
              <a:lnSpc>
                <a:spcPct val="107000"/>
              </a:lnSpc>
              <a:spcAft>
                <a:spcPts val="800"/>
              </a:spcAft>
            </a:pPr>
            <a:r>
              <a:rPr lang="fi-FI" sz="1800" b="1" dirty="0">
                <a:solidFill>
                  <a:srgbClr val="333333"/>
                </a:solidFill>
                <a:effectLst/>
                <a:latin typeface="Calibri"/>
                <a:ea typeface="Calibri"/>
                <a:cs typeface="Calibri"/>
              </a:rPr>
              <a:t>Opiskelijoille suunnattu lukuvuoden aloitustapahtuma oli ensimmäinen kaikille opiskelijoille</a:t>
            </a:r>
            <a:r>
              <a:rPr lang="fi-FI" b="1" dirty="0">
                <a:solidFill>
                  <a:srgbClr val="333333"/>
                </a:solidFill>
                <a:latin typeface="Calibri"/>
                <a:ea typeface="Calibri"/>
                <a:cs typeface="Calibri"/>
              </a:rPr>
              <a:t> (n. 5000) </a:t>
            </a:r>
            <a:r>
              <a:rPr lang="fi-FI" sz="1800" b="1" dirty="0">
                <a:solidFill>
                  <a:srgbClr val="333333"/>
                </a:solidFill>
                <a:effectLst/>
                <a:latin typeface="Calibri"/>
                <a:ea typeface="Calibri"/>
                <a:cs typeface="Calibri"/>
              </a:rPr>
              <a:t>tarkoitettu livelähetys. </a:t>
            </a:r>
            <a:r>
              <a:rPr lang="fi-FI" sz="1800" dirty="0">
                <a:solidFill>
                  <a:srgbClr val="333333"/>
                </a:solidFill>
                <a:effectLst/>
                <a:latin typeface="Calibri"/>
                <a:ea typeface="Calibri"/>
                <a:cs typeface="Calibri"/>
              </a:rPr>
              <a:t>Se striimattiin livenä tapahtumantuottajan </a:t>
            </a:r>
            <a:r>
              <a:rPr lang="fi-FI" dirty="0">
                <a:solidFill>
                  <a:srgbClr val="333333"/>
                </a:solidFill>
                <a:latin typeface="Calibri"/>
                <a:ea typeface="Calibri"/>
                <a:cs typeface="Calibri"/>
              </a:rPr>
              <a:t>studiolta. YouTube</a:t>
            </a:r>
            <a:r>
              <a:rPr lang="fi-FI" sz="1800" dirty="0">
                <a:solidFill>
                  <a:srgbClr val="333333"/>
                </a:solidFill>
                <a:effectLst/>
                <a:latin typeface="Calibri"/>
                <a:ea typeface="Calibri"/>
                <a:cs typeface="Calibri"/>
              </a:rPr>
              <a:t> -lähetystä seurasi opettajien johdolla kaikki aloittavat opiskelijat (noin tuhat) ja henkilöstö. Tapahtumaa tekemässä oli suuri joukko </a:t>
            </a:r>
            <a:r>
              <a:rPr lang="fi-FI" sz="1800" dirty="0" err="1">
                <a:solidFill>
                  <a:srgbClr val="333333"/>
                </a:solidFill>
                <a:effectLst/>
                <a:latin typeface="Calibri"/>
                <a:ea typeface="Calibri"/>
                <a:cs typeface="Calibri"/>
              </a:rPr>
              <a:t>Winnovan</a:t>
            </a:r>
            <a:r>
              <a:rPr lang="fi-FI" sz="1800" dirty="0">
                <a:solidFill>
                  <a:srgbClr val="333333"/>
                </a:solidFill>
                <a:effectLst/>
                <a:latin typeface="Calibri"/>
                <a:ea typeface="Calibri"/>
                <a:cs typeface="Calibri"/>
              </a:rPr>
              <a:t> eri alojen ammattilaisia</a:t>
            </a:r>
            <a:r>
              <a:rPr lang="fi-FI" dirty="0">
                <a:solidFill>
                  <a:srgbClr val="333333"/>
                </a:solidFill>
                <a:latin typeface="Calibri"/>
                <a:ea typeface="Calibri"/>
                <a:cs typeface="Calibri"/>
              </a:rPr>
              <a:t>, lähetyksen </a:t>
            </a:r>
            <a:r>
              <a:rPr lang="fi-FI" sz="1800" dirty="0">
                <a:solidFill>
                  <a:srgbClr val="333333"/>
                </a:solidFill>
                <a:effectLst/>
                <a:latin typeface="Calibri"/>
                <a:ea typeface="Calibri"/>
                <a:cs typeface="Calibri"/>
              </a:rPr>
              <a:t>tarkoituksena</a:t>
            </a:r>
            <a:r>
              <a:rPr lang="fi-FI" dirty="0">
                <a:solidFill>
                  <a:srgbClr val="333333"/>
                </a:solidFill>
                <a:latin typeface="Calibri"/>
                <a:ea typeface="Calibri"/>
                <a:cs typeface="Calibri"/>
              </a:rPr>
              <a:t> oli</a:t>
            </a:r>
            <a:r>
              <a:rPr lang="fi-FI" sz="1800" dirty="0">
                <a:solidFill>
                  <a:srgbClr val="333333"/>
                </a:solidFill>
                <a:effectLst/>
                <a:latin typeface="Calibri"/>
                <a:ea typeface="Calibri"/>
                <a:cs typeface="Calibri"/>
              </a:rPr>
              <a:t> antaa uusille opiskelijoille hyvät eväät uuteen lukuvuoteen ja kokemus yhdestä, yhtenäisestä </a:t>
            </a:r>
            <a:r>
              <a:rPr lang="fi-FI" sz="1800" dirty="0" err="1">
                <a:solidFill>
                  <a:srgbClr val="333333"/>
                </a:solidFill>
                <a:effectLst/>
                <a:latin typeface="Calibri"/>
                <a:ea typeface="Calibri"/>
                <a:cs typeface="Calibri"/>
              </a:rPr>
              <a:t>Winnovasta</a:t>
            </a:r>
            <a:r>
              <a:rPr lang="fi-FI" sz="1800" dirty="0">
                <a:solidFill>
                  <a:srgbClr val="333333"/>
                </a:solidFill>
                <a:effectLst/>
                <a:latin typeface="Calibri"/>
                <a:ea typeface="Calibri"/>
                <a:cs typeface="Calibri"/>
              </a:rPr>
              <a:t> yli paikkakuntarajojen</a:t>
            </a:r>
            <a:r>
              <a:rPr lang="fi-FI" dirty="0">
                <a:solidFill>
                  <a:srgbClr val="333333"/>
                </a:solidFill>
                <a:latin typeface="Calibri"/>
                <a:ea typeface="Calibri"/>
                <a:cs typeface="Calibri"/>
              </a:rPr>
              <a:t> (toimintaa 4 paikkakunnalla).</a:t>
            </a:r>
            <a:endParaRPr lang="fi-FI" sz="1600" dirty="0">
              <a:effectLst/>
              <a:latin typeface="Calibri"/>
              <a:ea typeface="Calibri"/>
              <a:cs typeface="Calibri"/>
            </a:endParaRPr>
          </a:p>
          <a:p>
            <a:pPr>
              <a:lnSpc>
                <a:spcPct val="107000"/>
              </a:lnSpc>
              <a:spcAft>
                <a:spcPts val="800"/>
              </a:spcAft>
            </a:pPr>
            <a:r>
              <a:rPr lang="fi-FI" sz="1800" dirty="0">
                <a:solidFill>
                  <a:srgbClr val="333333"/>
                </a:solidFill>
                <a:effectLst/>
                <a:latin typeface="Calibri"/>
                <a:ea typeface="Calibri"/>
                <a:cs typeface="Calibri"/>
              </a:rPr>
              <a:t>Kiinteän tilan puutteessa opiskelijoille on järjestetty</a:t>
            </a:r>
            <a:r>
              <a:rPr lang="fi-FI" sz="1800" b="1" dirty="0">
                <a:solidFill>
                  <a:srgbClr val="333333"/>
                </a:solidFill>
                <a:effectLst/>
                <a:latin typeface="Calibri"/>
                <a:ea typeface="Calibri"/>
                <a:cs typeface="Calibri"/>
              </a:rPr>
              <a:t> Opiskelijan olohuone -tilaisuuksia, </a:t>
            </a:r>
            <a:r>
              <a:rPr lang="fi-FI" sz="1800" dirty="0">
                <a:solidFill>
                  <a:srgbClr val="333333"/>
                </a:solidFill>
                <a:effectLst/>
                <a:latin typeface="Calibri"/>
                <a:ea typeface="Calibri"/>
                <a:cs typeface="Calibri"/>
              </a:rPr>
              <a:t>joissa tarjolla on erilaisia </a:t>
            </a:r>
            <a:r>
              <a:rPr lang="fi-FI" dirty="0">
                <a:solidFill>
                  <a:srgbClr val="333333"/>
                </a:solidFill>
                <a:latin typeface="Calibri"/>
                <a:ea typeface="Calibri"/>
                <a:cs typeface="Calibri"/>
              </a:rPr>
              <a:t>pelejä</a:t>
            </a:r>
            <a:r>
              <a:rPr lang="fi-FI" sz="1800" dirty="0">
                <a:solidFill>
                  <a:srgbClr val="333333"/>
                </a:solidFill>
                <a:effectLst/>
                <a:latin typeface="Calibri"/>
                <a:ea typeface="Calibri"/>
                <a:cs typeface="Calibri"/>
              </a:rPr>
              <a:t>, kahvia ja juttuseuraa. Liikkuvaa olohuonetta varten on hankittu kahvivälineet ja lautapelejä. Tarvittaessa olohuoneen voi järjestää hyvin nopealla aikataululla missä vain toimipisteessä. Olohuonetta ovat olleet mukana toteuttamassa myös </a:t>
            </a:r>
            <a:r>
              <a:rPr lang="fi-FI" sz="1800" dirty="0" err="1">
                <a:solidFill>
                  <a:srgbClr val="333333"/>
                </a:solidFill>
                <a:effectLst/>
                <a:latin typeface="Calibri"/>
                <a:ea typeface="Calibri"/>
                <a:cs typeface="Calibri"/>
              </a:rPr>
              <a:t>Winnovan</a:t>
            </a:r>
            <a:r>
              <a:rPr lang="fi-FI" sz="1800" dirty="0">
                <a:solidFill>
                  <a:srgbClr val="333333"/>
                </a:solidFill>
                <a:effectLst/>
                <a:latin typeface="Calibri"/>
                <a:ea typeface="Calibri"/>
                <a:cs typeface="Calibri"/>
              </a:rPr>
              <a:t> tutorit ja opiskelijayhdistyksen aktiivit. </a:t>
            </a:r>
            <a:r>
              <a:rPr lang="fi-FI" sz="1800" u="none" strike="noStrike" dirty="0">
                <a:solidFill>
                  <a:srgbClr val="105CB6"/>
                </a:solidFill>
                <a:effectLst/>
                <a:latin typeface="Arial"/>
                <a:ea typeface="Calibri"/>
                <a:cs typeface="Times New Roman"/>
                <a:hlinkClick r:id="rId2"/>
              </a:rPr>
              <a:t>Yhdessä - Yhteisöllisyys ja osallisuus 2.0 Winnova</a:t>
            </a:r>
            <a:endParaRPr lang="fi-FI" sz="1800" dirty="0">
              <a:effectLst/>
              <a:latin typeface="Arial"/>
              <a:ea typeface="Calibri"/>
              <a:cs typeface="Times New Roman"/>
            </a:endParaRPr>
          </a:p>
          <a:p>
            <a:pPr>
              <a:lnSpc>
                <a:spcPct val="107000"/>
              </a:lnSpc>
              <a:spcAft>
                <a:spcPts val="800"/>
              </a:spcAft>
            </a:pPr>
            <a:endParaRPr lang="fi-FI" dirty="0">
              <a:solidFill>
                <a:srgbClr val="105CB6"/>
              </a:solidFill>
              <a:effectLst/>
              <a:latin typeface="Arial"/>
              <a:ea typeface="Calibri" panose="020F0502020204030204" pitchFamily="34" charset="0"/>
              <a:cs typeface="Times New Roman" panose="02020603050405020304" pitchFamily="18" charset="0"/>
            </a:endParaRPr>
          </a:p>
          <a:p>
            <a:pPr>
              <a:lnSpc>
                <a:spcPct val="107000"/>
              </a:lnSpc>
              <a:spcAft>
                <a:spcPts val="800"/>
              </a:spcAft>
            </a:pPr>
            <a:endParaRPr lang="fi-FI" sz="1600">
              <a:latin typeface="Calibri" panose="020F0502020204030204" pitchFamily="34" charset="0"/>
              <a:ea typeface="Calibri" panose="020F0502020204030204" pitchFamily="34" charset="0"/>
              <a:cs typeface="Times New Roman" panose="02020603050405020304" pitchFamily="18" charset="0"/>
            </a:endParaRPr>
          </a:p>
        </p:txBody>
      </p:sp>
      <p:pic>
        <p:nvPicPr>
          <p:cNvPr id="6" name="Kuva 6" descr="Kuva, joka sisältää kohteen teksti, lelu, nukke&#10;&#10;Kuvaus luotu automaattisesti">
            <a:extLst>
              <a:ext uri="{FF2B5EF4-FFF2-40B4-BE49-F238E27FC236}">
                <a16:creationId xmlns:a16="http://schemas.microsoft.com/office/drawing/2014/main" id="{F309035D-2724-E015-0101-01CAF10B26D4}"/>
              </a:ext>
            </a:extLst>
          </p:cNvPr>
          <p:cNvPicPr>
            <a:picLocks noChangeAspect="1"/>
          </p:cNvPicPr>
          <p:nvPr/>
        </p:nvPicPr>
        <p:blipFill>
          <a:blip r:embed="rId3"/>
          <a:stretch>
            <a:fillRect/>
          </a:stretch>
        </p:blipFill>
        <p:spPr>
          <a:xfrm>
            <a:off x="10348103" y="4678571"/>
            <a:ext cx="1502435" cy="2072857"/>
          </a:xfrm>
          <a:prstGeom prst="rect">
            <a:avLst/>
          </a:prstGeom>
        </p:spPr>
      </p:pic>
    </p:spTree>
    <p:extLst>
      <p:ext uri="{BB962C8B-B14F-4D97-AF65-F5344CB8AC3E}">
        <p14:creationId xmlns:p14="http://schemas.microsoft.com/office/powerpoint/2010/main" val="248166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66AB530-8D08-96ED-196F-91B52522B344}"/>
              </a:ext>
            </a:extLst>
          </p:cNvPr>
          <p:cNvPicPr>
            <a:picLocks noChangeAspect="1"/>
          </p:cNvPicPr>
          <p:nvPr/>
        </p:nvPicPr>
        <p:blipFill>
          <a:blip r:embed="rId2"/>
          <a:stretch>
            <a:fillRect/>
          </a:stretch>
        </p:blipFill>
        <p:spPr>
          <a:xfrm>
            <a:off x="9235290" y="1830021"/>
            <a:ext cx="2647950" cy="2505075"/>
          </a:xfrm>
          <a:prstGeom prst="rect">
            <a:avLst/>
          </a:prstGeom>
        </p:spPr>
      </p:pic>
      <p:sp>
        <p:nvSpPr>
          <p:cNvPr id="4" name="Tekstiruutu 3">
            <a:extLst>
              <a:ext uri="{FF2B5EF4-FFF2-40B4-BE49-F238E27FC236}">
                <a16:creationId xmlns:a16="http://schemas.microsoft.com/office/drawing/2014/main" id="{49B252E1-283A-950D-54B6-D565FA57B430}"/>
              </a:ext>
            </a:extLst>
          </p:cNvPr>
          <p:cNvSpPr txBox="1"/>
          <p:nvPr/>
        </p:nvSpPr>
        <p:spPr>
          <a:xfrm>
            <a:off x="503186" y="295835"/>
            <a:ext cx="7363343" cy="5947334"/>
          </a:xfrm>
          <a:prstGeom prst="rect">
            <a:avLst/>
          </a:prstGeom>
          <a:noFill/>
        </p:spPr>
        <p:txBody>
          <a:bodyPr wrap="square" lIns="91440" tIns="45720" rIns="91440" bIns="45720" anchor="t">
            <a:spAutoFit/>
          </a:bodyPr>
          <a:lstStyle/>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STEP </a:t>
            </a:r>
            <a:endParaRPr lang="fi-FI">
              <a:solidFill>
                <a:srgbClr val="000000"/>
              </a:solidFill>
              <a:latin typeface="Calibri"/>
              <a:ea typeface="Calibri" panose="020F0502020204030204" pitchFamily="34" charset="0"/>
              <a:cs typeface="Calibri"/>
            </a:endParaRPr>
          </a:p>
          <a:p>
            <a:pPr>
              <a:lnSpc>
                <a:spcPct val="107000"/>
              </a:lnSpc>
              <a:spcAft>
                <a:spcPts val="800"/>
              </a:spcAft>
            </a:pPr>
            <a:endParaRPr lang="fi-FI" b="1" dirty="0">
              <a:solidFill>
                <a:srgbClr val="333333"/>
              </a:solidFill>
              <a:latin typeface="Calibri"/>
              <a:ea typeface="Calibri" panose="020F0502020204030204" pitchFamily="34" charset="0"/>
              <a:cs typeface="Calibri"/>
            </a:endParaRPr>
          </a:p>
          <a:p>
            <a:pPr>
              <a:lnSpc>
                <a:spcPct val="107000"/>
              </a:lnSpc>
              <a:spcAft>
                <a:spcPts val="800"/>
              </a:spcAft>
            </a:pPr>
            <a:endParaRPr lang="fi-FI" b="1" dirty="0">
              <a:solidFill>
                <a:srgbClr val="333333"/>
              </a:solidFill>
              <a:latin typeface="Calibri"/>
              <a:ea typeface="Calibri" panose="020F0502020204030204" pitchFamily="34" charset="0"/>
              <a:cs typeface="Calibri"/>
            </a:endParaRPr>
          </a:p>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Opintoklubi </a:t>
            </a:r>
            <a:r>
              <a:rPr lang="fi-FI" sz="1800" dirty="0">
                <a:solidFill>
                  <a:srgbClr val="333333"/>
                </a:solidFill>
                <a:effectLst/>
                <a:latin typeface="Calibri"/>
                <a:ea typeface="Calibri" panose="020F0502020204030204" pitchFamily="34" charset="0"/>
                <a:cs typeface="Calibri"/>
              </a:rPr>
              <a:t>toimintaa on käynnistetty Kampuksilla.</a:t>
            </a:r>
            <a:endParaRPr lang="fi-FI">
              <a:effectLst/>
              <a:latin typeface="Calibri"/>
              <a:ea typeface="Calibri" panose="020F0502020204030204" pitchFamily="34" charset="0"/>
              <a:cs typeface="Calibri"/>
            </a:endParaRPr>
          </a:p>
          <a:p>
            <a:pPr>
              <a:lnSpc>
                <a:spcPct val="107000"/>
              </a:lnSpc>
              <a:spcAft>
                <a:spcPts val="800"/>
              </a:spcAft>
            </a:pPr>
            <a:r>
              <a:rPr lang="fi-FI" b="1" dirty="0">
                <a:solidFill>
                  <a:srgbClr val="333333"/>
                </a:solidFill>
                <a:latin typeface="Calibri"/>
                <a:ea typeface="Calibri" panose="020F0502020204030204" pitchFamily="34" charset="0"/>
                <a:cs typeface="Calibri"/>
              </a:rPr>
              <a:t>Tutortoimintaa</a:t>
            </a:r>
            <a:r>
              <a:rPr lang="fi-FI" sz="1800" b="1" dirty="0">
                <a:solidFill>
                  <a:srgbClr val="333333"/>
                </a:solidFill>
                <a:effectLst/>
                <a:latin typeface="Calibri"/>
                <a:ea typeface="Calibri" panose="020F0502020204030204" pitchFamily="34" charset="0"/>
                <a:cs typeface="Calibri"/>
              </a:rPr>
              <a:t> on kehitetty.</a:t>
            </a:r>
            <a:endParaRPr lang="fi-FI" b="1">
              <a:effectLst/>
              <a:latin typeface="Calibri"/>
              <a:ea typeface="Calibri" panose="020F0502020204030204" pitchFamily="34" charset="0"/>
              <a:cs typeface="Calibri"/>
            </a:endParaRPr>
          </a:p>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Hyvinvointitapahtumia </a:t>
            </a:r>
            <a:r>
              <a:rPr lang="fi-FI" sz="1800" dirty="0">
                <a:solidFill>
                  <a:srgbClr val="333333"/>
                </a:solidFill>
                <a:effectLst/>
                <a:latin typeface="Calibri"/>
                <a:ea typeface="Calibri" panose="020F0502020204030204" pitchFamily="34" charset="0"/>
                <a:cs typeface="Calibri"/>
              </a:rPr>
              <a:t>on toteutettu kampuksilla.</a:t>
            </a:r>
            <a:endParaRPr lang="fi-FI">
              <a:effectLst/>
              <a:latin typeface="Calibri"/>
              <a:ea typeface="Calibri" panose="020F0502020204030204" pitchFamily="34" charset="0"/>
              <a:cs typeface="Calibri"/>
            </a:endParaRP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Paikallisten </a:t>
            </a:r>
            <a:r>
              <a:rPr lang="fi-FI" dirty="0">
                <a:solidFill>
                  <a:srgbClr val="333333"/>
                </a:solidFill>
                <a:latin typeface="Calibri"/>
                <a:ea typeface="Calibri" panose="020F0502020204030204" pitchFamily="34" charset="0"/>
                <a:cs typeface="Calibri"/>
              </a:rPr>
              <a:t>liikuntatoimijoiden</a:t>
            </a:r>
            <a:r>
              <a:rPr lang="fi-FI" sz="1800" dirty="0">
                <a:solidFill>
                  <a:srgbClr val="333333"/>
                </a:solidFill>
                <a:effectLst/>
                <a:latin typeface="Calibri"/>
                <a:ea typeface="Calibri" panose="020F0502020204030204" pitchFamily="34" charset="0"/>
                <a:cs typeface="Calibri"/>
              </a:rPr>
              <a:t> kanssa on tehty </a:t>
            </a:r>
            <a:r>
              <a:rPr lang="fi-FI" sz="1800" b="1" dirty="0">
                <a:solidFill>
                  <a:srgbClr val="333333"/>
                </a:solidFill>
                <a:effectLst/>
                <a:latin typeface="Calibri"/>
                <a:ea typeface="Calibri" panose="020F0502020204030204" pitchFamily="34" charset="0"/>
                <a:cs typeface="Calibri"/>
              </a:rPr>
              <a:t>yhteistyötä.</a:t>
            </a:r>
            <a:endParaRPr lang="fi-FI" b="1">
              <a:effectLst/>
              <a:latin typeface="Calibri"/>
              <a:ea typeface="Calibri" panose="020F0502020204030204" pitchFamily="34" charset="0"/>
              <a:cs typeface="Calibri"/>
            </a:endParaRPr>
          </a:p>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Yhteisöllisiä tiloja </a:t>
            </a:r>
            <a:r>
              <a:rPr lang="fi-FI" sz="1800" dirty="0">
                <a:solidFill>
                  <a:srgbClr val="333333"/>
                </a:solidFill>
                <a:effectLst/>
                <a:latin typeface="Calibri"/>
                <a:ea typeface="Calibri" panose="020F0502020204030204" pitchFamily="34" charset="0"/>
                <a:cs typeface="Calibri"/>
              </a:rPr>
              <a:t>on monipuolistettu kampuksilla.</a:t>
            </a:r>
            <a:endParaRPr lang="fi-FI">
              <a:effectLst/>
              <a:latin typeface="Calibri"/>
              <a:ea typeface="Calibri" panose="020F0502020204030204" pitchFamily="34" charset="0"/>
              <a:cs typeface="Calibri"/>
            </a:endParaRP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Tutorit </a:t>
            </a:r>
            <a:r>
              <a:rPr lang="fi-FI" sz="1800" b="1" dirty="0" err="1">
                <a:solidFill>
                  <a:srgbClr val="333333"/>
                </a:solidFill>
                <a:effectLst/>
                <a:latin typeface="Calibri"/>
                <a:ea typeface="Calibri" panose="020F0502020204030204" pitchFamily="34" charset="0"/>
                <a:cs typeface="Calibri"/>
              </a:rPr>
              <a:t>ryhmäyttävät</a:t>
            </a:r>
            <a:r>
              <a:rPr lang="fi-FI" sz="1800" b="1" dirty="0">
                <a:solidFill>
                  <a:srgbClr val="333333"/>
                </a:solidFill>
                <a:effectLst/>
                <a:latin typeface="Calibri"/>
                <a:ea typeface="Calibri" panose="020F0502020204030204" pitchFamily="34" charset="0"/>
                <a:cs typeface="Calibri"/>
              </a:rPr>
              <a:t> </a:t>
            </a:r>
            <a:r>
              <a:rPr lang="fi-FI" sz="1800" dirty="0">
                <a:solidFill>
                  <a:srgbClr val="333333"/>
                </a:solidFill>
                <a:effectLst/>
                <a:latin typeface="Calibri"/>
                <a:ea typeface="Calibri" panose="020F0502020204030204" pitchFamily="34" charset="0"/>
                <a:cs typeface="Calibri"/>
              </a:rPr>
              <a:t>uudet opiskelijat lukuvuoden alussa.</a:t>
            </a:r>
            <a:endParaRPr lang="fi-FI">
              <a:effectLst/>
              <a:latin typeface="Calibri"/>
              <a:ea typeface="Calibri" panose="020F0502020204030204" pitchFamily="34" charset="0"/>
              <a:cs typeface="Calibri"/>
            </a:endParaRP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Lukuvuoden lopuksi järjestetään </a:t>
            </a:r>
            <a:r>
              <a:rPr lang="fi-FI" sz="1800" b="1" dirty="0">
                <a:solidFill>
                  <a:srgbClr val="333333"/>
                </a:solidFill>
                <a:effectLst/>
                <a:latin typeface="Calibri"/>
                <a:ea typeface="Calibri" panose="020F0502020204030204" pitchFamily="34" charset="0"/>
                <a:cs typeface="Calibri"/>
              </a:rPr>
              <a:t>yli </a:t>
            </a:r>
            <a:r>
              <a:rPr lang="fi-FI" b="1" dirty="0">
                <a:solidFill>
                  <a:srgbClr val="333333"/>
                </a:solidFill>
                <a:latin typeface="Calibri"/>
                <a:ea typeface="Calibri" panose="020F0502020204030204" pitchFamily="34" charset="0"/>
                <a:cs typeface="Calibri"/>
              </a:rPr>
              <a:t>Kampus</a:t>
            </a:r>
            <a:r>
              <a:rPr lang="fi-FI" sz="1800" b="1" dirty="0">
                <a:solidFill>
                  <a:srgbClr val="333333"/>
                </a:solidFill>
                <a:effectLst/>
                <a:latin typeface="Calibri"/>
                <a:ea typeface="Calibri" panose="020F0502020204030204" pitchFamily="34" charset="0"/>
                <a:cs typeface="Calibri"/>
              </a:rPr>
              <a:t> rajojen menevä tilaisuus</a:t>
            </a:r>
            <a:r>
              <a:rPr lang="fi-FI" sz="1800" dirty="0">
                <a:solidFill>
                  <a:srgbClr val="333333"/>
                </a:solidFill>
                <a:effectLst/>
                <a:latin typeface="Calibri"/>
                <a:ea typeface="Calibri" panose="020F0502020204030204" pitchFamily="34" charset="0"/>
                <a:cs typeface="Calibri"/>
              </a:rPr>
              <a:t>.</a:t>
            </a:r>
            <a:endParaRPr lang="fi-FI">
              <a:effectLst/>
              <a:latin typeface="Calibri"/>
              <a:ea typeface="Calibri" panose="020F0502020204030204" pitchFamily="34" charset="0"/>
              <a:cs typeface="Calibri"/>
            </a:endParaRPr>
          </a:p>
          <a:p>
            <a:pPr>
              <a:lnSpc>
                <a:spcPct val="107000"/>
              </a:lnSpc>
              <a:spcAft>
                <a:spcPts val="800"/>
              </a:spcAft>
            </a:pPr>
            <a:r>
              <a:rPr lang="fi-FI" u="none" strike="noStrike" dirty="0">
                <a:solidFill>
                  <a:srgbClr val="105CB6"/>
                </a:solidFill>
                <a:effectLst/>
                <a:latin typeface="Arial"/>
                <a:ea typeface="Calibri" panose="020F0502020204030204" pitchFamily="34" charset="0"/>
                <a:cs typeface="Times New Roman"/>
                <a:hlinkClick r:id="rId3"/>
              </a:rPr>
              <a:t>Step</a:t>
            </a:r>
            <a:endParaRPr lang="fi-FI" u="none" strike="noStrike">
              <a:solidFill>
                <a:srgbClr val="105CB6"/>
              </a:solidFill>
              <a:effectLst/>
              <a:latin typeface="Arial"/>
              <a:ea typeface="Calibri" panose="020F0502020204030204" pitchFamily="34" charset="0"/>
              <a:cs typeface="Times New Roman"/>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600" dirty="0">
                <a:solidFill>
                  <a:srgbClr val="000000"/>
                </a:solidFill>
                <a:effectLst/>
                <a:latin typeface="Tahoma"/>
                <a:ea typeface="Calibri" panose="020F0502020204030204" pitchFamily="34" charset="0"/>
                <a:cs typeface="Times New Roman"/>
              </a:rPr>
              <a:t>﻿</a:t>
            </a:r>
            <a:endParaRPr lang="fi-FI" sz="1600" dirty="0">
              <a:effectLst/>
              <a:latin typeface="Tahoma"/>
              <a:ea typeface="Calibri" panose="020F0502020204030204" pitchFamily="34" charset="0"/>
              <a:cs typeface="Times New Roman"/>
            </a:endParaRPr>
          </a:p>
        </p:txBody>
      </p:sp>
    </p:spTree>
    <p:extLst>
      <p:ext uri="{BB962C8B-B14F-4D97-AF65-F5344CB8AC3E}">
        <p14:creationId xmlns:p14="http://schemas.microsoft.com/office/powerpoint/2010/main" val="356881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F85BE1BD-DE46-1B86-DF88-92A5DC6B1B83}"/>
              </a:ext>
            </a:extLst>
          </p:cNvPr>
          <p:cNvSpPr txBox="1"/>
          <p:nvPr/>
        </p:nvSpPr>
        <p:spPr>
          <a:xfrm>
            <a:off x="201706" y="107576"/>
            <a:ext cx="11909445" cy="5926687"/>
          </a:xfrm>
          <a:prstGeom prst="rect">
            <a:avLst/>
          </a:prstGeom>
          <a:noFill/>
        </p:spPr>
        <p:txBody>
          <a:bodyPr wrap="square" lIns="91440" tIns="45720" rIns="91440" bIns="45720" anchor="t">
            <a:spAutoFit/>
          </a:bodyPr>
          <a:lstStyle/>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RIVERIA</a:t>
            </a:r>
            <a:r>
              <a:rPr lang="fi-FI" sz="1800" dirty="0">
                <a:solidFill>
                  <a:srgbClr val="333333"/>
                </a:solidFill>
                <a:effectLst/>
                <a:latin typeface="Calibri"/>
                <a:ea typeface="Calibri" panose="020F0502020204030204" pitchFamily="34" charset="0"/>
                <a:cs typeface="Calibri"/>
              </a:rPr>
              <a:t> </a:t>
            </a:r>
            <a:r>
              <a:rPr lang="fi-FI" sz="1800" b="1" dirty="0">
                <a:solidFill>
                  <a:srgbClr val="333333"/>
                </a:solidFill>
                <a:effectLst/>
                <a:latin typeface="Calibri"/>
                <a:ea typeface="Calibri" panose="020F0502020204030204" pitchFamily="34" charset="0"/>
                <a:cs typeface="Calibri"/>
              </a:rPr>
              <a:t>Opiskelijoiden tasa-arvo- ja yhdenvertaisuussuunnitelman toimeenpano:</a:t>
            </a:r>
            <a:r>
              <a:rPr lang="fi-FI" sz="1800" dirty="0">
                <a:solidFill>
                  <a:srgbClr val="333333"/>
                </a:solidFill>
                <a:effectLst/>
                <a:latin typeface="Calibri"/>
                <a:ea typeface="Calibri" panose="020F0502020204030204" pitchFamily="34" charset="0"/>
                <a:cs typeface="Calibri"/>
              </a:rPr>
              <a:t> On kehitetty </a:t>
            </a:r>
            <a:r>
              <a:rPr lang="fi-FI" sz="1800" dirty="0" err="1">
                <a:solidFill>
                  <a:srgbClr val="333333"/>
                </a:solidFill>
                <a:effectLst/>
                <a:latin typeface="Calibri"/>
                <a:ea typeface="Calibri" panose="020F0502020204030204" pitchFamily="34" charset="0"/>
                <a:cs typeface="Calibri"/>
              </a:rPr>
              <a:t>Riverian</a:t>
            </a:r>
            <a:r>
              <a:rPr lang="fi-FI" sz="1800" dirty="0">
                <a:solidFill>
                  <a:srgbClr val="333333"/>
                </a:solidFill>
                <a:effectLst/>
                <a:latin typeface="Calibri"/>
                <a:ea typeface="Calibri" panose="020F0502020204030204" pitchFamily="34" charset="0"/>
                <a:cs typeface="Calibri"/>
              </a:rPr>
              <a:t> toimintakulttuuria sellaiseksi, että yhä varhaisemmassa vaiheessa huomataan kiusaaminen ja osataan erottaa siitä rasismi ja seksuaalinen häirintä. Taustatietoa on saatu seuraavista lähteistä: Kouluterveyskyselyiden tulokset Korona-ajan kyselyt Hyvinvointikyselyt</a:t>
            </a:r>
            <a:r>
              <a:rPr lang="fi-FI" sz="1600" dirty="0">
                <a:effectLst/>
                <a:latin typeface="Calibri"/>
                <a:ea typeface="Calibri" panose="020F0502020204030204" pitchFamily="34" charset="0"/>
                <a:cs typeface="Times New Roman"/>
              </a:rPr>
              <a:t>.</a:t>
            </a: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Teemaan liittyvä </a:t>
            </a:r>
            <a:r>
              <a:rPr lang="fi-FI" sz="1800" b="1" dirty="0">
                <a:solidFill>
                  <a:srgbClr val="333333"/>
                </a:solidFill>
                <a:effectLst/>
                <a:latin typeface="Calibri"/>
                <a:ea typeface="Calibri" panose="020F0502020204030204" pitchFamily="34" charset="0"/>
                <a:cs typeface="Calibri"/>
              </a:rPr>
              <a:t>koulutus henkilökunnalle ja opiskelijoille </a:t>
            </a:r>
            <a:r>
              <a:rPr lang="fi-FI" sz="1800" dirty="0">
                <a:solidFill>
                  <a:srgbClr val="333333"/>
                </a:solidFill>
                <a:effectLst/>
                <a:latin typeface="Calibri"/>
                <a:ea typeface="Calibri" panose="020F0502020204030204" pitchFamily="34" charset="0"/>
                <a:cs typeface="Calibri"/>
              </a:rPr>
              <a:t>Opetusmateriaalit Opiskelijoille yhteiskunnassa ja kansalaisena toimimisen tutkinnon osan yhteydessä </a:t>
            </a:r>
            <a:r>
              <a:rPr lang="fi-FI" sz="1800" dirty="0" err="1">
                <a:solidFill>
                  <a:srgbClr val="333333"/>
                </a:solidFill>
                <a:effectLst/>
                <a:latin typeface="Calibri"/>
                <a:ea typeface="Calibri" panose="020F0502020204030204" pitchFamily="34" charset="0"/>
                <a:cs typeface="Calibri"/>
              </a:rPr>
              <a:t>eRiverian</a:t>
            </a:r>
            <a:r>
              <a:rPr lang="fi-FI" sz="1800" dirty="0">
                <a:solidFill>
                  <a:srgbClr val="333333"/>
                </a:solidFill>
                <a:effectLst/>
                <a:latin typeface="Calibri"/>
                <a:ea typeface="Calibri" panose="020F0502020204030204" pitchFamily="34" charset="0"/>
                <a:cs typeface="Calibri"/>
              </a:rPr>
              <a:t> verkkokoulutukset henkilökunnalle Opinto on valmis ja jokainen henkilökunnan jäsen on tehnyt sen vuoden 2025 loppuun mennessä osana </a:t>
            </a:r>
            <a:r>
              <a:rPr lang="fi-FI" sz="1800" dirty="0" err="1">
                <a:solidFill>
                  <a:srgbClr val="333333"/>
                </a:solidFill>
                <a:effectLst/>
                <a:latin typeface="Calibri"/>
                <a:ea typeface="Calibri" panose="020F0502020204030204" pitchFamily="34" charset="0"/>
                <a:cs typeface="Calibri"/>
              </a:rPr>
              <a:t>Riveria</a:t>
            </a:r>
            <a:r>
              <a:rPr lang="fi-FI" sz="1800" dirty="0">
                <a:solidFill>
                  <a:srgbClr val="333333"/>
                </a:solidFill>
                <a:effectLst/>
                <a:latin typeface="Calibri"/>
                <a:ea typeface="Calibri" panose="020F0502020204030204" pitchFamily="34" charset="0"/>
                <a:cs typeface="Calibri"/>
              </a:rPr>
              <a:t> 2025 henkilöstön osaamisen ja hyvinvoinnin kehittämissuunnitelmaa. Avattiin huhtikuun alussa, opinnon tehneitä tällä hetkellä n. 30</a:t>
            </a:r>
            <a:r>
              <a:rPr lang="fi-FI" sz="1600" dirty="0">
                <a:effectLst/>
                <a:latin typeface="Calibri"/>
                <a:ea typeface="Calibri" panose="020F0502020204030204" pitchFamily="34" charset="0"/>
                <a:cs typeface="Times New Roman"/>
              </a:rPr>
              <a:t>.</a:t>
            </a: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Osaksi turvallisuusjärjestelmää tehtiin </a:t>
            </a:r>
            <a:r>
              <a:rPr lang="fi-FI" sz="1800" b="1" dirty="0">
                <a:solidFill>
                  <a:srgbClr val="333333"/>
                </a:solidFill>
                <a:effectLst/>
                <a:latin typeface="Calibri"/>
                <a:ea typeface="Calibri" panose="020F0502020204030204" pitchFamily="34" charset="0"/>
                <a:cs typeface="Calibri"/>
              </a:rPr>
              <a:t>opiskelijoille mahdollisuus ilmoittaa kiusaamis- ja häirintätapauksista</a:t>
            </a:r>
            <a:r>
              <a:rPr lang="fi-FI" sz="1800" dirty="0">
                <a:solidFill>
                  <a:srgbClr val="333333"/>
                </a:solidFill>
                <a:effectLst/>
                <a:latin typeface="Calibri"/>
                <a:ea typeface="Calibri" panose="020F0502020204030204" pitchFamily="34" charset="0"/>
                <a:cs typeface="Calibri"/>
              </a:rPr>
              <a:t> Tuotettiin</a:t>
            </a:r>
            <a:r>
              <a:rPr lang="fi-FI" sz="1100" dirty="0">
                <a:solidFill>
                  <a:srgbClr val="333333"/>
                </a:solidFill>
                <a:effectLst/>
                <a:latin typeface="Arial"/>
                <a:ea typeface="Calibri" panose="020F0502020204030204" pitchFamily="34" charset="0"/>
                <a:cs typeface="Times New Roman"/>
              </a:rPr>
              <a:t> </a:t>
            </a:r>
            <a:r>
              <a:rPr lang="fi-FI" dirty="0">
                <a:solidFill>
                  <a:srgbClr val="333333"/>
                </a:solidFill>
                <a:effectLst/>
                <a:latin typeface="Arial"/>
                <a:ea typeface="Calibri" panose="020F0502020204030204" pitchFamily="34" charset="0"/>
                <a:cs typeface="Times New Roman"/>
              </a:rPr>
              <a:t>ja testattiin yhdessä </a:t>
            </a:r>
            <a:r>
              <a:rPr lang="fi-FI" sz="1800" dirty="0">
                <a:solidFill>
                  <a:srgbClr val="333333"/>
                </a:solidFill>
                <a:effectLst/>
                <a:latin typeface="Calibri"/>
                <a:ea typeface="Calibri" panose="020F0502020204030204" pitchFamily="34" charset="0"/>
                <a:cs typeface="Calibri"/>
              </a:rPr>
              <a:t>opiskelijakunnan hallituksen ja turvallisuuspäällikön kanssa Jalkautettiin maaliskuussa, maailman vahvin mies Mika </a:t>
            </a:r>
            <a:r>
              <a:rPr lang="fi-FI" sz="1800" dirty="0" err="1">
                <a:solidFill>
                  <a:srgbClr val="333333"/>
                </a:solidFill>
                <a:effectLst/>
                <a:latin typeface="Calibri"/>
                <a:ea typeface="Calibri" panose="020F0502020204030204" pitchFamily="34" charset="0"/>
                <a:cs typeface="Calibri"/>
              </a:rPr>
              <a:t>Törrö</a:t>
            </a:r>
            <a:r>
              <a:rPr lang="fi-FI" sz="1800" dirty="0">
                <a:solidFill>
                  <a:srgbClr val="333333"/>
                </a:solidFill>
                <a:effectLst/>
                <a:latin typeface="Calibri"/>
                <a:ea typeface="Calibri" panose="020F0502020204030204" pitchFamily="34" charset="0"/>
                <a:cs typeface="Calibri"/>
              </a:rPr>
              <a:t> kävi kertomassa kokemuksistaan kiusattuna ja kiusaajana Ensimmäistä ilmoitusta käsiteltäessä opittiin paljon: Prosessin merkitys järjestelmässä Ilmoittajan tahtotila ja henkilökohtainen kokemus Käsittelytapa Keitä mukana? Prosessin päättäminen</a:t>
            </a:r>
            <a:r>
              <a:rPr lang="fi-FI" sz="1600" dirty="0">
                <a:effectLst/>
                <a:latin typeface="Calibri"/>
                <a:ea typeface="Calibri" panose="020F0502020204030204" pitchFamily="34" charset="0"/>
                <a:cs typeface="Times New Roman"/>
              </a:rPr>
              <a:t>.</a:t>
            </a:r>
          </a:p>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Yhteistyö aiheen parissa työskentelevien tahojen kanssa tärkeää</a:t>
            </a:r>
            <a:r>
              <a:rPr lang="fi-FI" b="1" dirty="0">
                <a:solidFill>
                  <a:srgbClr val="333333"/>
                </a:solidFill>
                <a:latin typeface="Calibri"/>
                <a:ea typeface="Calibri" panose="020F0502020204030204" pitchFamily="34" charset="0"/>
                <a:cs typeface="Calibri"/>
              </a:rPr>
              <a:t>.</a:t>
            </a:r>
            <a:r>
              <a:rPr lang="fi-FI" sz="1800" dirty="0">
                <a:solidFill>
                  <a:srgbClr val="333333"/>
                </a:solidFill>
                <a:effectLst/>
                <a:latin typeface="Calibri"/>
                <a:ea typeface="Calibri" panose="020F0502020204030204" pitchFamily="34" charset="0"/>
                <a:cs typeface="Calibri"/>
              </a:rPr>
              <a:t> Mukana Joensuun kaupungin Lapsiystävällinen kunta –ohjelman kehittämisessä ja toteuttamisessa Sateenkaarinuorten kohtelu noussut mediassa esiin </a:t>
            </a:r>
            <a:r>
              <a:rPr lang="fi-FI" sz="1800" dirty="0" err="1">
                <a:solidFill>
                  <a:srgbClr val="333333"/>
                </a:solidFill>
                <a:effectLst/>
                <a:latin typeface="Calibri"/>
                <a:ea typeface="Calibri" panose="020F0502020204030204" pitchFamily="34" charset="0"/>
                <a:cs typeface="Calibri"/>
              </a:rPr>
              <a:t>Riveria</a:t>
            </a:r>
            <a:r>
              <a:rPr lang="fi-FI" sz="1800" dirty="0">
                <a:solidFill>
                  <a:srgbClr val="333333"/>
                </a:solidFill>
                <a:effectLst/>
                <a:latin typeface="Calibri"/>
                <a:ea typeface="Calibri" panose="020F0502020204030204" pitchFamily="34" charset="0"/>
                <a:cs typeface="Calibri"/>
              </a:rPr>
              <a:t> teki julkilausuman aiheesta yhdessä opiskelijakunnan hallituksen kanssa Opiskelijakunta ja tutorit tärkeässä roolissa Johdon tuki Seta ja </a:t>
            </a:r>
            <a:r>
              <a:rPr lang="fi-FI" sz="1800" dirty="0" err="1">
                <a:solidFill>
                  <a:srgbClr val="333333"/>
                </a:solidFill>
                <a:effectLst/>
                <a:latin typeface="Calibri"/>
                <a:ea typeface="Calibri" panose="020F0502020204030204" pitchFamily="34" charset="0"/>
                <a:cs typeface="Calibri"/>
              </a:rPr>
              <a:t>Settlementti</a:t>
            </a:r>
            <a:r>
              <a:rPr lang="fi-FI" sz="1600" dirty="0">
                <a:effectLst/>
                <a:latin typeface="Calibri"/>
                <a:ea typeface="Calibri" panose="020F0502020204030204" pitchFamily="34" charset="0"/>
                <a:cs typeface="Times New Roman"/>
              </a:rPr>
              <a:t>.</a:t>
            </a: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Tutortoiminnan markkinointi </a:t>
            </a:r>
            <a:r>
              <a:rPr lang="fi-FI" sz="1100" u="none" strike="noStrike" dirty="0">
                <a:solidFill>
                  <a:srgbClr val="0563C1"/>
                </a:solidFill>
                <a:effectLst/>
                <a:latin typeface="Arial"/>
                <a:ea typeface="Calibri" panose="020F0502020204030204" pitchFamily="34" charset="0"/>
                <a:cs typeface="Times New Roman"/>
                <a:hlinkClick r:id="rId2"/>
              </a:rPr>
              <a:t>Ole tukena ja auta_tutor_riveria</a:t>
            </a:r>
            <a:endParaRPr lang="fi-FI" sz="1600" dirty="0">
              <a:effectLst/>
              <a:latin typeface="Arial"/>
              <a:ea typeface="Calibri" panose="020F0502020204030204" pitchFamily="34" charset="0"/>
              <a:cs typeface="Times New Roman"/>
            </a:endParaRP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Opiskelijakuntatoiminnan markkinointi </a:t>
            </a:r>
            <a:r>
              <a:rPr lang="fi-FI" sz="1100" u="none" strike="noStrike" dirty="0">
                <a:solidFill>
                  <a:srgbClr val="105CB6"/>
                </a:solidFill>
                <a:effectLst/>
                <a:latin typeface="Arial"/>
                <a:ea typeface="Calibri" panose="020F0502020204030204" pitchFamily="34" charset="0"/>
                <a:cs typeface="Times New Roman"/>
                <a:hlinkClick r:id="rId3"/>
              </a:rPr>
              <a:t>Opiskelijakunta_opas_riveria</a:t>
            </a:r>
            <a:r>
              <a:rPr lang="fi-FI" sz="1100" dirty="0">
                <a:solidFill>
                  <a:srgbClr val="333333"/>
                </a:solidFill>
                <a:effectLst/>
                <a:latin typeface="Arial"/>
                <a:ea typeface="Calibri" panose="020F0502020204030204" pitchFamily="34" charset="0"/>
                <a:cs typeface="Times New Roman"/>
              </a:rPr>
              <a:t> </a:t>
            </a:r>
            <a:endParaRPr lang="fi-FI" sz="1600" dirty="0">
              <a:effectLst/>
              <a:latin typeface="Arial"/>
              <a:ea typeface="Calibri" panose="020F0502020204030204" pitchFamily="34" charset="0"/>
              <a:cs typeface="Times New Roman"/>
            </a:endParaRPr>
          </a:p>
        </p:txBody>
      </p:sp>
      <p:pic>
        <p:nvPicPr>
          <p:cNvPr id="2" name="Kuva 4" descr="Kuva, joka sisältää kohteen teksti, clipart-kuva&#10;&#10;Kuvaus luotu automaattisesti">
            <a:extLst>
              <a:ext uri="{FF2B5EF4-FFF2-40B4-BE49-F238E27FC236}">
                <a16:creationId xmlns:a16="http://schemas.microsoft.com/office/drawing/2014/main" id="{0F10C860-2AC8-D947-7414-75EBB6321C27}"/>
              </a:ext>
            </a:extLst>
          </p:cNvPr>
          <p:cNvPicPr>
            <a:picLocks noChangeAspect="1"/>
          </p:cNvPicPr>
          <p:nvPr/>
        </p:nvPicPr>
        <p:blipFill>
          <a:blip r:embed="rId4"/>
          <a:stretch>
            <a:fillRect/>
          </a:stretch>
        </p:blipFill>
        <p:spPr>
          <a:xfrm>
            <a:off x="9819039" y="4914017"/>
            <a:ext cx="1881364" cy="1771298"/>
          </a:xfrm>
          <a:prstGeom prst="rect">
            <a:avLst/>
          </a:prstGeom>
        </p:spPr>
      </p:pic>
    </p:spTree>
    <p:extLst>
      <p:ext uri="{BB962C8B-B14F-4D97-AF65-F5344CB8AC3E}">
        <p14:creationId xmlns:p14="http://schemas.microsoft.com/office/powerpoint/2010/main" val="320015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AC7D04F-2EC3-B6CB-775A-C154AC0B3CEF}"/>
              </a:ext>
            </a:extLst>
          </p:cNvPr>
          <p:cNvSpPr txBox="1"/>
          <p:nvPr/>
        </p:nvSpPr>
        <p:spPr>
          <a:xfrm>
            <a:off x="159538" y="178796"/>
            <a:ext cx="11956758" cy="7709803"/>
          </a:xfrm>
          <a:prstGeom prst="rect">
            <a:avLst/>
          </a:prstGeom>
          <a:noFill/>
        </p:spPr>
        <p:txBody>
          <a:bodyPr wrap="square" lIns="91440" tIns="45720" rIns="91440" bIns="45720" anchor="t">
            <a:spAutoFit/>
          </a:bodyPr>
          <a:lstStyle/>
          <a:p>
            <a:pPr>
              <a:lnSpc>
                <a:spcPct val="90000"/>
              </a:lnSpc>
            </a:pPr>
            <a:r>
              <a:rPr lang="en-US" sz="1600" b="1" dirty="0" err="1">
                <a:effectLst/>
                <a:latin typeface="Calibri"/>
                <a:cs typeface="Calibri"/>
              </a:rPr>
              <a:t>Kiipula</a:t>
            </a:r>
            <a:r>
              <a:rPr lang="en-US" sz="1600" b="1" dirty="0">
                <a:effectLst/>
                <a:latin typeface="Calibri"/>
                <a:cs typeface="Calibri"/>
              </a:rPr>
              <a:t> </a:t>
            </a:r>
            <a:endParaRPr lang="fi-FI"/>
          </a:p>
          <a:p>
            <a:pPr>
              <a:lnSpc>
                <a:spcPct val="90000"/>
              </a:lnSpc>
            </a:pPr>
            <a:r>
              <a:rPr lang="en-US" b="1" dirty="0" err="1">
                <a:effectLst/>
                <a:latin typeface="Calibri"/>
                <a:cs typeface="Calibri"/>
              </a:rPr>
              <a:t>Asumisen</a:t>
            </a:r>
            <a:r>
              <a:rPr lang="en-US" b="1" dirty="0">
                <a:effectLst/>
                <a:latin typeface="Calibri"/>
                <a:cs typeface="Calibri"/>
              </a:rPr>
              <a:t> </a:t>
            </a:r>
            <a:r>
              <a:rPr lang="en-US" b="1" dirty="0" err="1">
                <a:effectLst/>
                <a:latin typeface="Calibri"/>
                <a:cs typeface="Calibri"/>
              </a:rPr>
              <a:t>toiminnasta</a:t>
            </a:r>
            <a:r>
              <a:rPr lang="en-US" b="1" dirty="0">
                <a:effectLst/>
                <a:latin typeface="Calibri"/>
                <a:cs typeface="Calibri"/>
              </a:rPr>
              <a:t> </a:t>
            </a:r>
            <a:r>
              <a:rPr lang="en-US" b="1" dirty="0" err="1">
                <a:latin typeface="Calibri"/>
                <a:cs typeface="Calibri"/>
              </a:rPr>
              <a:t>luotu</a:t>
            </a:r>
            <a:r>
              <a:rPr lang="en-US" b="1" dirty="0">
                <a:latin typeface="Calibri"/>
                <a:cs typeface="Calibri"/>
              </a:rPr>
              <a:t> </a:t>
            </a:r>
            <a:r>
              <a:rPr lang="en-US" b="1" dirty="0" err="1">
                <a:latin typeface="Calibri"/>
                <a:cs typeface="Calibri"/>
              </a:rPr>
              <a:t>kuvaus</a:t>
            </a:r>
            <a:r>
              <a:rPr lang="en-US" b="1" dirty="0">
                <a:effectLst/>
                <a:latin typeface="Calibri"/>
                <a:cs typeface="Calibri"/>
              </a:rPr>
              <a:t> </a:t>
            </a:r>
            <a:r>
              <a:rPr lang="en-US" b="1" dirty="0" err="1">
                <a:effectLst/>
                <a:latin typeface="Calibri"/>
                <a:cs typeface="Calibri"/>
              </a:rPr>
              <a:t>vuosikelloon</a:t>
            </a:r>
            <a:r>
              <a:rPr lang="en-US" b="1" dirty="0">
                <a:effectLst/>
                <a:latin typeface="Calibri"/>
                <a:cs typeface="Calibri"/>
              </a:rPr>
              <a:t>,</a:t>
            </a:r>
            <a:r>
              <a:rPr lang="en-US" dirty="0">
                <a:effectLst/>
                <a:latin typeface="Calibri"/>
                <a:cs typeface="Calibri"/>
              </a:rPr>
              <a:t> </a:t>
            </a:r>
            <a:r>
              <a:rPr lang="en-US" dirty="0" err="1">
                <a:effectLst/>
                <a:latin typeface="Calibri"/>
                <a:cs typeface="Calibri"/>
              </a:rPr>
              <a:t>joka</a:t>
            </a:r>
            <a:r>
              <a:rPr lang="en-US" dirty="0">
                <a:effectLst/>
                <a:latin typeface="Calibri"/>
                <a:cs typeface="Calibri"/>
              </a:rPr>
              <a:t> </a:t>
            </a:r>
            <a:r>
              <a:rPr lang="en-US" dirty="0" err="1">
                <a:effectLst/>
                <a:latin typeface="Calibri"/>
                <a:cs typeface="Calibri"/>
              </a:rPr>
              <a:t>myötäilee</a:t>
            </a:r>
            <a:r>
              <a:rPr lang="en-US" dirty="0">
                <a:effectLst/>
                <a:latin typeface="Calibri"/>
                <a:cs typeface="Calibri"/>
              </a:rPr>
              <a:t> </a:t>
            </a:r>
            <a:r>
              <a:rPr lang="en-US" dirty="0" err="1">
                <a:effectLst/>
                <a:latin typeface="Calibri"/>
                <a:cs typeface="Calibri"/>
              </a:rPr>
              <a:t>ammattiopiston</a:t>
            </a:r>
            <a:r>
              <a:rPr lang="en-US" dirty="0">
                <a:effectLst/>
                <a:latin typeface="Calibri"/>
                <a:cs typeface="Calibri"/>
              </a:rPr>
              <a:t> </a:t>
            </a:r>
            <a:r>
              <a:rPr lang="en-US" dirty="0" err="1">
                <a:effectLst/>
                <a:latin typeface="Calibri"/>
                <a:cs typeface="Calibri"/>
              </a:rPr>
              <a:t>vuosikelloa</a:t>
            </a:r>
            <a:r>
              <a:rPr lang="en-US" dirty="0">
                <a:effectLst/>
                <a:latin typeface="Calibri"/>
                <a:cs typeface="Calibri"/>
              </a:rPr>
              <a:t>. </a:t>
            </a:r>
            <a:r>
              <a:rPr lang="en-US" dirty="0" err="1">
                <a:effectLst/>
                <a:latin typeface="Calibri"/>
                <a:cs typeface="Calibri"/>
              </a:rPr>
              <a:t>Asumistoiminnan</a:t>
            </a:r>
            <a:r>
              <a:rPr lang="en-US" dirty="0">
                <a:effectLst/>
                <a:latin typeface="Calibri"/>
                <a:cs typeface="Calibri"/>
              </a:rPr>
              <a:t> </a:t>
            </a:r>
            <a:r>
              <a:rPr lang="en-US" dirty="0" err="1">
                <a:effectLst/>
                <a:latin typeface="Calibri"/>
                <a:cs typeface="Calibri"/>
              </a:rPr>
              <a:t>kehittämistä</a:t>
            </a:r>
            <a:r>
              <a:rPr lang="en-US" dirty="0">
                <a:effectLst/>
                <a:latin typeface="Calibri"/>
                <a:cs typeface="Calibri"/>
              </a:rPr>
              <a:t> </a:t>
            </a:r>
            <a:r>
              <a:rPr lang="en-US" dirty="0" err="1">
                <a:effectLst/>
                <a:latin typeface="Calibri"/>
                <a:cs typeface="Calibri"/>
              </a:rPr>
              <a:t>yhdistetty</a:t>
            </a:r>
            <a:r>
              <a:rPr lang="en-US" dirty="0">
                <a:effectLst/>
                <a:latin typeface="Calibri"/>
                <a:cs typeface="Calibri"/>
              </a:rPr>
              <a:t> TASSU-</a:t>
            </a:r>
            <a:r>
              <a:rPr lang="en-US" dirty="0" err="1">
                <a:effectLst/>
                <a:latin typeface="Calibri"/>
                <a:cs typeface="Calibri"/>
              </a:rPr>
              <a:t>hankkeen</a:t>
            </a:r>
            <a:r>
              <a:rPr lang="en-US" dirty="0">
                <a:effectLst/>
                <a:latin typeface="Calibri"/>
                <a:cs typeface="Calibri"/>
              </a:rPr>
              <a:t> </a:t>
            </a:r>
            <a:r>
              <a:rPr lang="en-US" dirty="0" err="1">
                <a:effectLst/>
                <a:latin typeface="Calibri"/>
                <a:cs typeface="Calibri"/>
              </a:rPr>
              <a:t>toimintaan</a:t>
            </a:r>
            <a:r>
              <a:rPr lang="en-US" dirty="0">
                <a:effectLst/>
                <a:latin typeface="Calibri"/>
                <a:cs typeface="Calibri"/>
              </a:rPr>
              <a:t> (</a:t>
            </a:r>
            <a:r>
              <a:rPr lang="en-US" dirty="0" err="1">
                <a:effectLst/>
                <a:latin typeface="Calibri"/>
                <a:cs typeface="Calibri"/>
              </a:rPr>
              <a:t>hankkeessa</a:t>
            </a:r>
            <a:r>
              <a:rPr lang="en-US" dirty="0">
                <a:effectLst/>
                <a:latin typeface="Calibri"/>
                <a:cs typeface="Calibri"/>
              </a:rPr>
              <a:t> </a:t>
            </a:r>
            <a:r>
              <a:rPr lang="en-US" dirty="0" err="1">
                <a:effectLst/>
                <a:latin typeface="Calibri"/>
                <a:cs typeface="Calibri"/>
              </a:rPr>
              <a:t>tavoitteena</a:t>
            </a:r>
            <a:r>
              <a:rPr lang="en-US" dirty="0">
                <a:effectLst/>
                <a:latin typeface="Calibri"/>
                <a:cs typeface="Calibri"/>
              </a:rPr>
              <a:t> </a:t>
            </a:r>
            <a:r>
              <a:rPr lang="en-US" dirty="0" err="1">
                <a:effectLst/>
                <a:latin typeface="Calibri"/>
                <a:cs typeface="Calibri"/>
              </a:rPr>
              <a:t>Asumisen</a:t>
            </a:r>
            <a:r>
              <a:rPr lang="en-US" dirty="0">
                <a:effectLst/>
                <a:latin typeface="Calibri"/>
                <a:cs typeface="Calibri"/>
              </a:rPr>
              <a:t> </a:t>
            </a:r>
            <a:r>
              <a:rPr lang="en-US" dirty="0" err="1">
                <a:effectLst/>
                <a:latin typeface="Calibri"/>
                <a:cs typeface="Calibri"/>
              </a:rPr>
              <a:t>pedagogisten</a:t>
            </a:r>
            <a:r>
              <a:rPr lang="en-US" dirty="0">
                <a:effectLst/>
                <a:latin typeface="Calibri"/>
                <a:cs typeface="Calibri"/>
              </a:rPr>
              <a:t> </a:t>
            </a:r>
            <a:r>
              <a:rPr lang="en-US" dirty="0" err="1">
                <a:effectLst/>
                <a:latin typeface="Calibri"/>
                <a:cs typeface="Calibri"/>
              </a:rPr>
              <a:t>mahdollisuuksien</a:t>
            </a:r>
            <a:r>
              <a:rPr lang="en-US" dirty="0">
                <a:effectLst/>
                <a:latin typeface="Calibri"/>
                <a:cs typeface="Calibri"/>
              </a:rPr>
              <a:t> </a:t>
            </a:r>
            <a:r>
              <a:rPr lang="en-US" dirty="0" err="1">
                <a:effectLst/>
                <a:latin typeface="Calibri"/>
                <a:cs typeface="Calibri"/>
              </a:rPr>
              <a:t>dokumentointi</a:t>
            </a:r>
            <a:r>
              <a:rPr lang="en-US" dirty="0">
                <a:effectLst/>
                <a:latin typeface="Calibri"/>
                <a:cs typeface="Calibri"/>
              </a:rPr>
              <a:t>)</a:t>
            </a:r>
            <a:endParaRPr lang="en-US"/>
          </a:p>
          <a:p>
            <a:pPr>
              <a:lnSpc>
                <a:spcPct val="90000"/>
              </a:lnSpc>
            </a:pPr>
            <a:endParaRPr lang="en-US" dirty="0">
              <a:latin typeface="Calibri"/>
              <a:cs typeface="Calibri"/>
            </a:endParaRPr>
          </a:p>
          <a:p>
            <a:pPr>
              <a:lnSpc>
                <a:spcPct val="90000"/>
              </a:lnSpc>
            </a:pPr>
            <a:r>
              <a:rPr lang="en-US" dirty="0" err="1">
                <a:effectLst/>
                <a:latin typeface="Calibri"/>
                <a:cs typeface="Calibri"/>
              </a:rPr>
              <a:t>Menetelmäpankkia</a:t>
            </a:r>
            <a:r>
              <a:rPr lang="en-US" dirty="0">
                <a:effectLst/>
                <a:latin typeface="Calibri"/>
                <a:cs typeface="Calibri"/>
              </a:rPr>
              <a:t> on </a:t>
            </a:r>
            <a:r>
              <a:rPr lang="en-US" dirty="0" err="1">
                <a:effectLst/>
                <a:latin typeface="Calibri"/>
                <a:cs typeface="Calibri"/>
              </a:rPr>
              <a:t>kerätty</a:t>
            </a:r>
            <a:r>
              <a:rPr lang="en-US" dirty="0">
                <a:effectLst/>
                <a:latin typeface="Calibri"/>
                <a:cs typeface="Calibri"/>
              </a:rPr>
              <a:t> jo </a:t>
            </a:r>
            <a:r>
              <a:rPr lang="en-US" dirty="0" err="1">
                <a:effectLst/>
                <a:latin typeface="Calibri"/>
                <a:cs typeface="Calibri"/>
              </a:rPr>
              <a:t>aiemmin</a:t>
            </a:r>
            <a:r>
              <a:rPr lang="en-US" dirty="0">
                <a:effectLst/>
                <a:latin typeface="Calibri"/>
                <a:cs typeface="Calibri"/>
              </a:rPr>
              <a:t>, </a:t>
            </a:r>
            <a:r>
              <a:rPr lang="en-US" dirty="0" err="1">
                <a:effectLst/>
                <a:latin typeface="Calibri"/>
                <a:cs typeface="Calibri"/>
              </a:rPr>
              <a:t>asioiden</a:t>
            </a:r>
            <a:r>
              <a:rPr lang="en-US" dirty="0">
                <a:effectLst/>
                <a:latin typeface="Calibri"/>
                <a:cs typeface="Calibri"/>
              </a:rPr>
              <a:t> </a:t>
            </a:r>
            <a:r>
              <a:rPr lang="en-US" dirty="0" err="1">
                <a:effectLst/>
                <a:latin typeface="Calibri"/>
                <a:cs typeface="Calibri"/>
              </a:rPr>
              <a:t>järjesteleminen</a:t>
            </a:r>
            <a:r>
              <a:rPr lang="en-US" dirty="0">
                <a:effectLst/>
                <a:latin typeface="Calibri"/>
                <a:cs typeface="Calibri"/>
              </a:rPr>
              <a:t>, </a:t>
            </a:r>
            <a:r>
              <a:rPr lang="en-US" dirty="0" err="1">
                <a:effectLst/>
                <a:latin typeface="Calibri"/>
                <a:cs typeface="Calibri"/>
              </a:rPr>
              <a:t>uusien</a:t>
            </a:r>
            <a:r>
              <a:rPr lang="en-US" dirty="0">
                <a:effectLst/>
                <a:latin typeface="Calibri"/>
                <a:cs typeface="Calibri"/>
              </a:rPr>
              <a:t> </a:t>
            </a:r>
            <a:r>
              <a:rPr lang="en-US" dirty="0" err="1">
                <a:effectLst/>
                <a:latin typeface="Calibri"/>
                <a:cs typeface="Calibri"/>
              </a:rPr>
              <a:t>lisääminen</a:t>
            </a:r>
            <a:r>
              <a:rPr lang="en-US" dirty="0">
                <a:effectLst/>
                <a:latin typeface="Calibri"/>
                <a:cs typeface="Calibri"/>
              </a:rPr>
              <a:t> ja </a:t>
            </a:r>
            <a:r>
              <a:rPr lang="en-US" dirty="0" err="1">
                <a:effectLst/>
                <a:latin typeface="Calibri"/>
                <a:cs typeface="Calibri"/>
              </a:rPr>
              <a:t>kaiken</a:t>
            </a:r>
            <a:r>
              <a:rPr lang="en-US" dirty="0">
                <a:effectLst/>
                <a:latin typeface="Calibri"/>
                <a:cs typeface="Calibri"/>
              </a:rPr>
              <a:t> </a:t>
            </a:r>
            <a:r>
              <a:rPr lang="en-US" dirty="0" err="1">
                <a:effectLst/>
                <a:latin typeface="Calibri"/>
                <a:cs typeface="Calibri"/>
              </a:rPr>
              <a:t>kokoaminen</a:t>
            </a:r>
            <a:r>
              <a:rPr lang="en-US" dirty="0">
                <a:effectLst/>
                <a:latin typeface="Calibri"/>
                <a:cs typeface="Calibri"/>
              </a:rPr>
              <a:t> </a:t>
            </a:r>
            <a:r>
              <a:rPr lang="en-US" dirty="0" err="1">
                <a:effectLst/>
                <a:latin typeface="Calibri"/>
                <a:cs typeface="Calibri"/>
              </a:rPr>
              <a:t>yhteen</a:t>
            </a:r>
            <a:r>
              <a:rPr lang="en-US" dirty="0">
                <a:effectLst/>
                <a:latin typeface="Calibri"/>
                <a:cs typeface="Calibri"/>
              </a:rPr>
              <a:t> on </a:t>
            </a:r>
            <a:r>
              <a:rPr lang="en-US" dirty="0" err="1">
                <a:effectLst/>
                <a:latin typeface="Calibri"/>
                <a:cs typeface="Calibri"/>
              </a:rPr>
              <a:t>sovittu</a:t>
            </a:r>
            <a:r>
              <a:rPr lang="en-US" dirty="0">
                <a:effectLst/>
                <a:latin typeface="Calibri"/>
                <a:cs typeface="Calibri"/>
              </a:rPr>
              <a:t> </a:t>
            </a:r>
            <a:r>
              <a:rPr lang="en-US" dirty="0" err="1">
                <a:effectLst/>
                <a:latin typeface="Calibri"/>
                <a:cs typeface="Calibri"/>
              </a:rPr>
              <a:t>tehtäväksi</a:t>
            </a:r>
            <a:r>
              <a:rPr lang="en-US" dirty="0">
                <a:latin typeface="Calibri"/>
                <a:cs typeface="Calibri"/>
              </a:rPr>
              <a:t> </a:t>
            </a:r>
            <a:endParaRPr lang="en-US" dirty="0"/>
          </a:p>
          <a:p>
            <a:r>
              <a:rPr lang="en-US" dirty="0">
                <a:ea typeface="+mn-lt"/>
                <a:cs typeface="+mn-lt"/>
                <a:hlinkClick r:id="rId2"/>
              </a:rPr>
              <a:t>https://www.kiipula.fi/ammattiopisto/opiskelijalle/opiskelijakunta-ja-tuutoritoiminta/</a:t>
            </a:r>
            <a:r>
              <a:rPr lang="en-US" dirty="0">
                <a:ea typeface="+mn-lt"/>
                <a:cs typeface="+mn-lt"/>
              </a:rPr>
              <a:t> </a:t>
            </a:r>
            <a:endParaRPr lang="en-US">
              <a:ea typeface="+mn-lt"/>
              <a:cs typeface="+mn-lt"/>
            </a:endParaRPr>
          </a:p>
          <a:p>
            <a:pPr>
              <a:lnSpc>
                <a:spcPct val="90000"/>
              </a:lnSpc>
            </a:pPr>
            <a:r>
              <a:rPr lang="en-US" dirty="0">
                <a:ea typeface="+mn-lt"/>
                <a:cs typeface="+mn-lt"/>
              </a:rPr>
              <a:t>  </a:t>
            </a:r>
            <a:endParaRPr lang="en-US"/>
          </a:p>
          <a:p>
            <a:pPr>
              <a:lnSpc>
                <a:spcPct val="90000"/>
              </a:lnSpc>
            </a:pPr>
            <a:endParaRPr lang="en-US" dirty="0">
              <a:latin typeface="Calibri"/>
              <a:cs typeface="Calibri"/>
            </a:endParaRPr>
          </a:p>
          <a:p>
            <a:pPr lvl="0">
              <a:lnSpc>
                <a:spcPct val="90000"/>
              </a:lnSpc>
            </a:pPr>
            <a:r>
              <a:rPr lang="en-US" b="1" dirty="0" err="1">
                <a:effectLst/>
                <a:latin typeface="Calibri"/>
                <a:cs typeface="Calibri"/>
              </a:rPr>
              <a:t>Hyvinvointitapahtumien</a:t>
            </a:r>
            <a:r>
              <a:rPr lang="en-US" b="1" dirty="0">
                <a:effectLst/>
                <a:latin typeface="Calibri"/>
                <a:cs typeface="Calibri"/>
              </a:rPr>
              <a:t> </a:t>
            </a:r>
            <a:r>
              <a:rPr lang="en-US" b="1" dirty="0" err="1">
                <a:effectLst/>
                <a:latin typeface="Calibri"/>
                <a:cs typeface="Calibri"/>
              </a:rPr>
              <a:t>järjestäminen</a:t>
            </a:r>
            <a:r>
              <a:rPr lang="en-US" dirty="0">
                <a:effectLst/>
                <a:latin typeface="Calibri"/>
                <a:cs typeface="Calibri"/>
              </a:rPr>
              <a:t> on </a:t>
            </a:r>
            <a:r>
              <a:rPr lang="en-US" dirty="0" err="1">
                <a:effectLst/>
                <a:latin typeface="Calibri"/>
                <a:cs typeface="Calibri"/>
              </a:rPr>
              <a:t>yhdistetty</a:t>
            </a:r>
            <a:r>
              <a:rPr lang="en-US" dirty="0">
                <a:effectLst/>
                <a:latin typeface="Calibri"/>
                <a:cs typeface="Calibri"/>
              </a:rPr>
              <a:t> </a:t>
            </a:r>
            <a:r>
              <a:rPr lang="en-US" dirty="0" err="1">
                <a:effectLst/>
                <a:latin typeface="Calibri"/>
                <a:cs typeface="Calibri"/>
              </a:rPr>
              <a:t>osittain</a:t>
            </a:r>
            <a:r>
              <a:rPr lang="en-US" dirty="0">
                <a:effectLst/>
                <a:latin typeface="Calibri"/>
                <a:cs typeface="Calibri"/>
              </a:rPr>
              <a:t> </a:t>
            </a:r>
            <a:r>
              <a:rPr lang="en-US" dirty="0" err="1">
                <a:effectLst/>
                <a:latin typeface="Calibri"/>
                <a:cs typeface="Calibri"/>
              </a:rPr>
              <a:t>tutortoiminnan</a:t>
            </a:r>
            <a:r>
              <a:rPr lang="en-US" dirty="0">
                <a:effectLst/>
                <a:latin typeface="Calibri"/>
                <a:cs typeface="Calibri"/>
              </a:rPr>
              <a:t> </a:t>
            </a:r>
            <a:r>
              <a:rPr lang="en-US" dirty="0" err="1">
                <a:effectLst/>
                <a:latin typeface="Calibri"/>
                <a:cs typeface="Calibri"/>
              </a:rPr>
              <a:t>yhteyteen</a:t>
            </a:r>
            <a:r>
              <a:rPr lang="en-US" dirty="0">
                <a:effectLst/>
                <a:latin typeface="Calibri"/>
                <a:cs typeface="Calibri"/>
              </a:rPr>
              <a:t>. </a:t>
            </a:r>
            <a:r>
              <a:rPr lang="en-US" dirty="0" err="1">
                <a:effectLst/>
                <a:latin typeface="Calibri"/>
                <a:cs typeface="Calibri"/>
              </a:rPr>
              <a:t>Järjestetty</a:t>
            </a:r>
            <a:r>
              <a:rPr lang="en-US" dirty="0">
                <a:effectLst/>
                <a:latin typeface="Calibri"/>
                <a:cs typeface="Calibri"/>
              </a:rPr>
              <a:t> </a:t>
            </a:r>
            <a:r>
              <a:rPr lang="en-US" dirty="0" err="1">
                <a:effectLst/>
                <a:latin typeface="Calibri"/>
                <a:cs typeface="Calibri"/>
              </a:rPr>
              <a:t>taukoliikuntapäivät</a:t>
            </a:r>
            <a:r>
              <a:rPr lang="en-US" dirty="0">
                <a:effectLst/>
                <a:latin typeface="Calibri"/>
                <a:cs typeface="Calibri"/>
              </a:rPr>
              <a:t>. </a:t>
            </a:r>
            <a:r>
              <a:rPr lang="en-US" dirty="0" err="1">
                <a:effectLst/>
                <a:latin typeface="Calibri"/>
                <a:cs typeface="Calibri"/>
              </a:rPr>
              <a:t>Opiskelijoille</a:t>
            </a:r>
            <a:r>
              <a:rPr lang="en-US" dirty="0">
                <a:effectLst/>
                <a:latin typeface="Calibri"/>
                <a:cs typeface="Calibri"/>
              </a:rPr>
              <a:t> on </a:t>
            </a:r>
            <a:r>
              <a:rPr lang="en-US" dirty="0" err="1">
                <a:effectLst/>
                <a:latin typeface="Calibri"/>
                <a:cs typeface="Calibri"/>
              </a:rPr>
              <a:t>suunniteltu</a:t>
            </a:r>
            <a:r>
              <a:rPr lang="en-US" dirty="0">
                <a:effectLst/>
                <a:latin typeface="Calibri"/>
                <a:cs typeface="Calibri"/>
              </a:rPr>
              <a:t> ”</a:t>
            </a:r>
            <a:r>
              <a:rPr lang="en-US" dirty="0" err="1">
                <a:effectLst/>
                <a:latin typeface="Calibri"/>
                <a:cs typeface="Calibri"/>
              </a:rPr>
              <a:t>mitä</a:t>
            </a:r>
            <a:r>
              <a:rPr lang="en-US" dirty="0">
                <a:effectLst/>
                <a:latin typeface="Calibri"/>
                <a:cs typeface="Calibri"/>
              </a:rPr>
              <a:t> </a:t>
            </a:r>
            <a:r>
              <a:rPr lang="en-US" dirty="0" err="1">
                <a:effectLst/>
                <a:latin typeface="Calibri"/>
                <a:cs typeface="Calibri"/>
              </a:rPr>
              <a:t>sulle</a:t>
            </a:r>
            <a:r>
              <a:rPr lang="en-US" dirty="0">
                <a:effectLst/>
                <a:latin typeface="Calibri"/>
                <a:cs typeface="Calibri"/>
              </a:rPr>
              <a:t> </a:t>
            </a:r>
            <a:r>
              <a:rPr lang="en-US" dirty="0" err="1">
                <a:effectLst/>
                <a:latin typeface="Calibri"/>
                <a:cs typeface="Calibri"/>
              </a:rPr>
              <a:t>kuuluu</a:t>
            </a:r>
            <a:r>
              <a:rPr lang="en-US" dirty="0">
                <a:effectLst/>
                <a:latin typeface="Calibri"/>
                <a:cs typeface="Calibri"/>
              </a:rPr>
              <a:t>?”-</a:t>
            </a:r>
            <a:r>
              <a:rPr lang="en-US" dirty="0" err="1">
                <a:effectLst/>
                <a:latin typeface="Calibri"/>
                <a:cs typeface="Calibri"/>
              </a:rPr>
              <a:t>etätreffejä</a:t>
            </a:r>
            <a:r>
              <a:rPr lang="en-US" dirty="0">
                <a:effectLst/>
                <a:latin typeface="Calibri"/>
                <a:cs typeface="Calibri"/>
              </a:rPr>
              <a:t>, </a:t>
            </a:r>
            <a:r>
              <a:rPr lang="en-US" dirty="0" err="1">
                <a:effectLst/>
                <a:latin typeface="Calibri"/>
                <a:cs typeface="Calibri"/>
              </a:rPr>
              <a:t>joissa</a:t>
            </a:r>
            <a:r>
              <a:rPr lang="en-US" dirty="0">
                <a:effectLst/>
                <a:latin typeface="Calibri"/>
                <a:cs typeface="Calibri"/>
              </a:rPr>
              <a:t> </a:t>
            </a:r>
            <a:r>
              <a:rPr lang="en-US" dirty="0" err="1">
                <a:effectLst/>
                <a:latin typeface="Calibri"/>
                <a:cs typeface="Calibri"/>
              </a:rPr>
              <a:t>yhteistä</a:t>
            </a:r>
            <a:r>
              <a:rPr lang="en-US" dirty="0">
                <a:effectLst/>
                <a:latin typeface="Calibri"/>
                <a:cs typeface="Calibri"/>
              </a:rPr>
              <a:t> </a:t>
            </a:r>
            <a:r>
              <a:rPr lang="en-US" dirty="0" err="1">
                <a:effectLst/>
                <a:latin typeface="Calibri"/>
                <a:cs typeface="Calibri"/>
              </a:rPr>
              <a:t>tekemistä</a:t>
            </a:r>
            <a:r>
              <a:rPr lang="en-US" dirty="0">
                <a:effectLst/>
                <a:latin typeface="Calibri"/>
                <a:cs typeface="Calibri"/>
              </a:rPr>
              <a:t>, </a:t>
            </a:r>
            <a:r>
              <a:rPr lang="en-US" dirty="0" err="1">
                <a:effectLst/>
                <a:latin typeface="Calibri"/>
                <a:cs typeface="Calibri"/>
              </a:rPr>
              <a:t>infoja</a:t>
            </a:r>
            <a:r>
              <a:rPr lang="en-US" dirty="0">
                <a:effectLst/>
                <a:latin typeface="Calibri"/>
                <a:cs typeface="Calibri"/>
              </a:rPr>
              <a:t> </a:t>
            </a:r>
            <a:r>
              <a:rPr lang="en-US" dirty="0" err="1">
                <a:effectLst/>
                <a:latin typeface="Calibri"/>
                <a:cs typeface="Calibri"/>
              </a:rPr>
              <a:t>yms</a:t>
            </a:r>
            <a:r>
              <a:rPr lang="en-US" dirty="0">
                <a:effectLst/>
                <a:latin typeface="Calibri"/>
                <a:cs typeface="Calibri"/>
              </a:rPr>
              <a:t>. </a:t>
            </a:r>
            <a:r>
              <a:rPr lang="en-US" dirty="0" err="1">
                <a:effectLst/>
                <a:latin typeface="Calibri"/>
                <a:cs typeface="Calibri"/>
              </a:rPr>
              <a:t>Myös</a:t>
            </a:r>
            <a:r>
              <a:rPr lang="en-US" dirty="0">
                <a:effectLst/>
                <a:latin typeface="Calibri"/>
                <a:cs typeface="Calibri"/>
              </a:rPr>
              <a:t> </a:t>
            </a:r>
            <a:r>
              <a:rPr lang="en-US" dirty="0" err="1">
                <a:effectLst/>
                <a:latin typeface="Calibri"/>
                <a:cs typeface="Calibri"/>
              </a:rPr>
              <a:t>muita</a:t>
            </a:r>
            <a:r>
              <a:rPr lang="en-US" dirty="0">
                <a:effectLst/>
                <a:latin typeface="Calibri"/>
                <a:cs typeface="Calibri"/>
              </a:rPr>
              <a:t> </a:t>
            </a:r>
            <a:r>
              <a:rPr lang="en-US" dirty="0" err="1">
                <a:effectLst/>
                <a:latin typeface="Calibri"/>
                <a:cs typeface="Calibri"/>
              </a:rPr>
              <a:t>tapahtumia</a:t>
            </a:r>
            <a:r>
              <a:rPr lang="en-US" dirty="0">
                <a:effectLst/>
                <a:latin typeface="Calibri"/>
                <a:cs typeface="Calibri"/>
              </a:rPr>
              <a:t> </a:t>
            </a:r>
            <a:r>
              <a:rPr lang="en-US" dirty="0" err="1">
                <a:effectLst/>
                <a:latin typeface="Calibri"/>
                <a:cs typeface="Calibri"/>
              </a:rPr>
              <a:t>voidaan</a:t>
            </a:r>
            <a:r>
              <a:rPr lang="en-US" dirty="0">
                <a:effectLst/>
                <a:latin typeface="Calibri"/>
                <a:cs typeface="Calibri"/>
              </a:rPr>
              <a:t> </a:t>
            </a:r>
            <a:r>
              <a:rPr lang="en-US" dirty="0" err="1">
                <a:effectLst/>
                <a:latin typeface="Calibri"/>
                <a:cs typeface="Calibri"/>
              </a:rPr>
              <a:t>suunnitella</a:t>
            </a:r>
            <a:r>
              <a:rPr lang="en-US" dirty="0">
                <a:effectLst/>
                <a:latin typeface="Calibri"/>
                <a:cs typeface="Calibri"/>
              </a:rPr>
              <a:t> </a:t>
            </a:r>
            <a:r>
              <a:rPr lang="en-US" dirty="0" err="1">
                <a:effectLst/>
                <a:latin typeface="Calibri"/>
                <a:cs typeface="Calibri"/>
              </a:rPr>
              <a:t>yhdessä</a:t>
            </a:r>
            <a:r>
              <a:rPr lang="en-US" dirty="0">
                <a:effectLst/>
                <a:latin typeface="Calibri"/>
                <a:cs typeface="Calibri"/>
              </a:rPr>
              <a:t> </a:t>
            </a:r>
            <a:r>
              <a:rPr lang="en-US" dirty="0" err="1">
                <a:effectLst/>
                <a:latin typeface="Calibri"/>
                <a:cs typeface="Calibri"/>
              </a:rPr>
              <a:t>Tutoreitten</a:t>
            </a:r>
            <a:r>
              <a:rPr lang="en-US" dirty="0">
                <a:effectLst/>
                <a:latin typeface="Calibri"/>
                <a:cs typeface="Calibri"/>
              </a:rPr>
              <a:t>, </a:t>
            </a:r>
            <a:r>
              <a:rPr lang="en-US" dirty="0" err="1">
                <a:effectLst/>
                <a:latin typeface="Calibri"/>
                <a:cs typeface="Calibri"/>
              </a:rPr>
              <a:t>opiskelijakunnan</a:t>
            </a:r>
            <a:r>
              <a:rPr lang="en-US" dirty="0">
                <a:effectLst/>
                <a:latin typeface="Calibri"/>
                <a:cs typeface="Calibri"/>
              </a:rPr>
              <a:t> ja </a:t>
            </a:r>
            <a:r>
              <a:rPr lang="en-US" dirty="0" err="1">
                <a:effectLst/>
                <a:latin typeface="Calibri"/>
                <a:cs typeface="Calibri"/>
              </a:rPr>
              <a:t>opiskelijahyvinvointipalveluiden</a:t>
            </a:r>
            <a:r>
              <a:rPr lang="en-US" dirty="0">
                <a:effectLst/>
                <a:latin typeface="Calibri"/>
                <a:cs typeface="Calibri"/>
              </a:rPr>
              <a:t> </a:t>
            </a:r>
            <a:r>
              <a:rPr lang="en-US" dirty="0" err="1">
                <a:effectLst/>
                <a:latin typeface="Calibri"/>
                <a:cs typeface="Calibri"/>
              </a:rPr>
              <a:t>kanssa</a:t>
            </a:r>
            <a:r>
              <a:rPr lang="en-US" dirty="0">
                <a:effectLst/>
                <a:latin typeface="Calibri"/>
                <a:cs typeface="Calibri"/>
              </a:rPr>
              <a:t>.</a:t>
            </a:r>
            <a:endParaRPr lang="en-US">
              <a:effectLst/>
              <a:latin typeface="Calibri"/>
              <a:cs typeface="Calibri"/>
            </a:endParaRPr>
          </a:p>
          <a:p>
            <a:pPr>
              <a:lnSpc>
                <a:spcPct val="90000"/>
              </a:lnSpc>
            </a:pPr>
            <a:r>
              <a:rPr lang="en-US" dirty="0" err="1">
                <a:effectLst/>
                <a:latin typeface="Calibri"/>
                <a:cs typeface="Calibri"/>
              </a:rPr>
              <a:t>Tuloksena</a:t>
            </a:r>
            <a:r>
              <a:rPr lang="en-US" dirty="0">
                <a:effectLst/>
                <a:latin typeface="Calibri"/>
                <a:cs typeface="Calibri"/>
              </a:rPr>
              <a:t> </a:t>
            </a:r>
            <a:r>
              <a:rPr lang="en-US" dirty="0" err="1">
                <a:effectLst/>
                <a:latin typeface="Calibri"/>
                <a:cs typeface="Calibri"/>
              </a:rPr>
              <a:t>syntynyt</a:t>
            </a:r>
            <a:r>
              <a:rPr lang="en-US" dirty="0">
                <a:effectLst/>
                <a:latin typeface="Calibri"/>
                <a:cs typeface="Calibri"/>
              </a:rPr>
              <a:t> </a:t>
            </a:r>
            <a:r>
              <a:rPr lang="en-US" dirty="0" err="1">
                <a:effectLst/>
                <a:latin typeface="Calibri"/>
                <a:cs typeface="Calibri"/>
              </a:rPr>
              <a:t>yhteisöllisyyden</a:t>
            </a:r>
            <a:r>
              <a:rPr lang="en-US" dirty="0">
                <a:effectLst/>
                <a:latin typeface="Calibri"/>
                <a:cs typeface="Calibri"/>
              </a:rPr>
              <a:t> </a:t>
            </a:r>
            <a:r>
              <a:rPr lang="en-US" dirty="0" err="1">
                <a:effectLst/>
                <a:latin typeface="Calibri"/>
                <a:cs typeface="Calibri"/>
              </a:rPr>
              <a:t>toteutussuunnitelma</a:t>
            </a:r>
            <a:r>
              <a:rPr lang="en-US" dirty="0">
                <a:effectLst/>
                <a:latin typeface="Calibri"/>
                <a:cs typeface="Calibri"/>
              </a:rPr>
              <a:t> </a:t>
            </a:r>
            <a:r>
              <a:rPr lang="en-US" dirty="0" err="1">
                <a:effectLst/>
                <a:latin typeface="Calibri"/>
                <a:cs typeface="Calibri"/>
              </a:rPr>
              <a:t>sekä</a:t>
            </a:r>
            <a:r>
              <a:rPr lang="en-US" dirty="0">
                <a:effectLst/>
                <a:latin typeface="Calibri"/>
                <a:cs typeface="Calibri"/>
              </a:rPr>
              <a:t> </a:t>
            </a:r>
            <a:r>
              <a:rPr lang="en-US" dirty="0" err="1">
                <a:effectLst/>
                <a:latin typeface="Calibri"/>
                <a:cs typeface="Calibri"/>
              </a:rPr>
              <a:t>asumisen</a:t>
            </a:r>
            <a:r>
              <a:rPr lang="en-US" dirty="0">
                <a:effectLst/>
                <a:latin typeface="Calibri"/>
                <a:cs typeface="Calibri"/>
              </a:rPr>
              <a:t> </a:t>
            </a:r>
            <a:r>
              <a:rPr lang="en-US" dirty="0" err="1">
                <a:effectLst/>
                <a:latin typeface="Calibri"/>
                <a:cs typeface="Calibri"/>
              </a:rPr>
              <a:t>toiminnan</a:t>
            </a:r>
            <a:r>
              <a:rPr lang="en-US" dirty="0">
                <a:effectLst/>
                <a:latin typeface="Calibri"/>
                <a:cs typeface="Calibri"/>
              </a:rPr>
              <a:t> ja </a:t>
            </a:r>
            <a:r>
              <a:rPr lang="en-US" dirty="0" err="1">
                <a:effectLst/>
                <a:latin typeface="Calibri"/>
                <a:cs typeface="Calibri"/>
              </a:rPr>
              <a:t>pedagogiikan</a:t>
            </a:r>
            <a:r>
              <a:rPr lang="en-US" dirty="0">
                <a:latin typeface="Calibri"/>
                <a:cs typeface="Calibri"/>
              </a:rPr>
              <a:t>      </a:t>
            </a:r>
            <a:r>
              <a:rPr lang="en-US" dirty="0" err="1">
                <a:effectLst/>
                <a:latin typeface="Calibri"/>
                <a:cs typeface="Calibri"/>
              </a:rPr>
              <a:t>parannettu</a:t>
            </a:r>
            <a:r>
              <a:rPr lang="en-US" dirty="0">
                <a:effectLst/>
                <a:latin typeface="Calibri"/>
                <a:cs typeface="Calibri"/>
              </a:rPr>
              <a:t> </a:t>
            </a:r>
            <a:r>
              <a:rPr lang="en-US" dirty="0" err="1">
                <a:effectLst/>
                <a:latin typeface="Calibri"/>
                <a:cs typeface="Calibri"/>
              </a:rPr>
              <a:t>kuvaus</a:t>
            </a:r>
            <a:r>
              <a:rPr lang="en-US" dirty="0">
                <a:effectLst/>
                <a:latin typeface="Calibri"/>
                <a:cs typeface="Calibri"/>
              </a:rPr>
              <a:t>.  </a:t>
            </a:r>
            <a:r>
              <a:rPr lang="en-US" dirty="0" err="1">
                <a:effectLst/>
                <a:latin typeface="Calibri"/>
                <a:cs typeface="Calibri"/>
              </a:rPr>
              <a:t>Asumisen</a:t>
            </a:r>
            <a:r>
              <a:rPr lang="en-US" dirty="0">
                <a:effectLst/>
                <a:latin typeface="Calibri"/>
                <a:cs typeface="Calibri"/>
              </a:rPr>
              <a:t> </a:t>
            </a:r>
            <a:r>
              <a:rPr lang="en-US" dirty="0" err="1">
                <a:effectLst/>
                <a:latin typeface="Calibri"/>
                <a:cs typeface="Calibri"/>
              </a:rPr>
              <a:t>toiminnan</a:t>
            </a:r>
            <a:r>
              <a:rPr lang="en-US" dirty="0">
                <a:effectLst/>
                <a:latin typeface="Calibri"/>
                <a:cs typeface="Calibri"/>
              </a:rPr>
              <a:t> ja </a:t>
            </a:r>
            <a:r>
              <a:rPr lang="en-US" dirty="0" err="1">
                <a:effectLst/>
                <a:latin typeface="Calibri"/>
                <a:cs typeface="Calibri"/>
              </a:rPr>
              <a:t>pedagogiikan</a:t>
            </a:r>
            <a:r>
              <a:rPr lang="en-US" dirty="0">
                <a:effectLst/>
                <a:latin typeface="Calibri"/>
                <a:cs typeface="Calibri"/>
              </a:rPr>
              <a:t> </a:t>
            </a:r>
            <a:r>
              <a:rPr lang="en-US" dirty="0" err="1">
                <a:effectLst/>
                <a:latin typeface="Calibri"/>
                <a:cs typeface="Calibri"/>
              </a:rPr>
              <a:t>kuvaus</a:t>
            </a:r>
            <a:r>
              <a:rPr lang="en-US" dirty="0">
                <a:effectLst/>
                <a:latin typeface="Calibri"/>
                <a:cs typeface="Calibri"/>
              </a:rPr>
              <a:t>:</a:t>
            </a:r>
            <a:r>
              <a:rPr lang="en-US" dirty="0">
                <a:latin typeface="Calibri"/>
                <a:cs typeface="Calibri"/>
              </a:rPr>
              <a:t>     </a:t>
            </a:r>
            <a:endParaRPr lang="en-US" dirty="0">
              <a:effectLst/>
              <a:latin typeface="Calibri"/>
              <a:cs typeface="Calibri"/>
            </a:endParaRPr>
          </a:p>
          <a:p>
            <a:pPr>
              <a:lnSpc>
                <a:spcPct val="90000"/>
              </a:lnSpc>
            </a:pPr>
            <a:r>
              <a:rPr lang="en-US" dirty="0">
                <a:ea typeface="+mn-lt"/>
                <a:cs typeface="+mn-lt"/>
                <a:hlinkClick r:id="rId3"/>
              </a:rPr>
              <a:t>https://kiipula.padlet.org/sirpasirenhakala/i4c6j5sx7d1slur0</a:t>
            </a:r>
            <a:endParaRPr lang="en-US"/>
          </a:p>
          <a:p>
            <a:pPr>
              <a:lnSpc>
                <a:spcPct val="90000"/>
              </a:lnSpc>
            </a:pPr>
            <a:endParaRPr lang="en-US">
              <a:effectLst/>
              <a:latin typeface="Calibri"/>
              <a:cs typeface="Calibri"/>
            </a:endParaRPr>
          </a:p>
          <a:p>
            <a:pPr indent="-228600">
              <a:lnSpc>
                <a:spcPct val="90000"/>
              </a:lnSpc>
              <a:buFont typeface="Arial" panose="020B0604020202020204" pitchFamily="34" charset="0"/>
              <a:buChar char="•"/>
            </a:pPr>
            <a:endParaRPr lang="en-US" b="1" dirty="0">
              <a:effectLst/>
              <a:latin typeface="Calibri"/>
              <a:cs typeface="Calibri"/>
            </a:endParaRPr>
          </a:p>
          <a:p>
            <a:pPr>
              <a:lnSpc>
                <a:spcPct val="90000"/>
              </a:lnSpc>
            </a:pPr>
            <a:r>
              <a:rPr lang="en-US" dirty="0" err="1">
                <a:effectLst/>
                <a:latin typeface="Calibri"/>
                <a:cs typeface="Calibri"/>
              </a:rPr>
              <a:t>Asumisen</a:t>
            </a:r>
            <a:r>
              <a:rPr lang="en-US" dirty="0">
                <a:effectLst/>
                <a:latin typeface="Calibri"/>
                <a:cs typeface="Calibri"/>
              </a:rPr>
              <a:t> ja </a:t>
            </a:r>
            <a:r>
              <a:rPr lang="en-US" dirty="0" err="1">
                <a:effectLst/>
                <a:latin typeface="Calibri"/>
                <a:cs typeface="Calibri"/>
              </a:rPr>
              <a:t>vapaa-ajan</a:t>
            </a:r>
            <a:r>
              <a:rPr lang="en-US" dirty="0">
                <a:effectLst/>
                <a:latin typeface="Calibri"/>
                <a:cs typeface="Calibri"/>
              </a:rPr>
              <a:t> </a:t>
            </a:r>
            <a:r>
              <a:rPr lang="en-US" dirty="0" err="1">
                <a:effectLst/>
                <a:latin typeface="Calibri"/>
                <a:cs typeface="Calibri"/>
              </a:rPr>
              <a:t>kehittäminen</a:t>
            </a:r>
            <a:r>
              <a:rPr lang="en-US" dirty="0">
                <a:effectLst/>
                <a:latin typeface="Calibri"/>
                <a:cs typeface="Calibri"/>
              </a:rPr>
              <a:t>, Padlet </a:t>
            </a:r>
            <a:r>
              <a:rPr lang="en-US" dirty="0" err="1">
                <a:effectLst/>
                <a:latin typeface="Calibri"/>
                <a:cs typeface="Calibri"/>
              </a:rPr>
              <a:t>luo</a:t>
            </a:r>
            <a:r>
              <a:rPr lang="en-US" dirty="0">
                <a:effectLst/>
                <a:latin typeface="Calibri"/>
                <a:cs typeface="Calibri"/>
              </a:rPr>
              <a:t> </a:t>
            </a:r>
            <a:r>
              <a:rPr lang="en-US" dirty="0" err="1">
                <a:effectLst/>
                <a:latin typeface="Calibri"/>
                <a:cs typeface="Calibri"/>
              </a:rPr>
              <a:t>rakenteen</a:t>
            </a:r>
            <a:r>
              <a:rPr lang="en-US" dirty="0">
                <a:effectLst/>
                <a:latin typeface="Calibri"/>
                <a:cs typeface="Calibri"/>
              </a:rPr>
              <a:t> </a:t>
            </a:r>
            <a:r>
              <a:rPr lang="en-US" dirty="0" err="1">
                <a:effectLst/>
                <a:latin typeface="Calibri"/>
                <a:cs typeface="Calibri"/>
              </a:rPr>
              <a:t>yhteisölliselle</a:t>
            </a:r>
            <a:r>
              <a:rPr lang="en-US" dirty="0">
                <a:effectLst/>
                <a:latin typeface="Calibri"/>
                <a:cs typeface="Calibri"/>
              </a:rPr>
              <a:t> </a:t>
            </a:r>
            <a:r>
              <a:rPr lang="en-US" dirty="0" err="1">
                <a:effectLst/>
                <a:latin typeface="Calibri"/>
                <a:cs typeface="Calibri"/>
              </a:rPr>
              <a:t>toiminnalle</a:t>
            </a:r>
            <a:r>
              <a:rPr lang="en-US" dirty="0">
                <a:effectLst/>
                <a:latin typeface="Calibri"/>
                <a:cs typeface="Calibri"/>
              </a:rPr>
              <a:t> ja </a:t>
            </a:r>
            <a:r>
              <a:rPr lang="en-US" dirty="0" err="1">
                <a:effectLst/>
                <a:latin typeface="Calibri"/>
                <a:cs typeface="Calibri"/>
              </a:rPr>
              <a:t>ohjaukselle</a:t>
            </a:r>
            <a:r>
              <a:rPr lang="en-US" dirty="0">
                <a:effectLst/>
                <a:latin typeface="Calibri"/>
                <a:cs typeface="Calibri"/>
              </a:rPr>
              <a:t>.</a:t>
            </a:r>
            <a:r>
              <a:rPr lang="en-US" dirty="0">
                <a:latin typeface="Calibri"/>
                <a:cs typeface="Calibri"/>
              </a:rPr>
              <a:t>         </a:t>
            </a:r>
            <a:r>
              <a:rPr lang="en-US" dirty="0">
                <a:effectLst/>
                <a:latin typeface="Calibri"/>
                <a:cs typeface="Calibri"/>
              </a:rPr>
              <a:t>Koko </a:t>
            </a:r>
            <a:r>
              <a:rPr lang="en-US" dirty="0" err="1">
                <a:effectLst/>
                <a:latin typeface="Calibri"/>
                <a:cs typeface="Calibri"/>
              </a:rPr>
              <a:t>asumisen</a:t>
            </a:r>
            <a:r>
              <a:rPr lang="en-US" dirty="0">
                <a:effectLst/>
                <a:latin typeface="Calibri"/>
                <a:cs typeface="Calibri"/>
              </a:rPr>
              <a:t> </a:t>
            </a:r>
            <a:r>
              <a:rPr lang="en-US" dirty="0" err="1">
                <a:effectLst/>
                <a:latin typeface="Calibri"/>
                <a:cs typeface="Calibri"/>
              </a:rPr>
              <a:t>työryhmä</a:t>
            </a:r>
            <a:r>
              <a:rPr lang="en-US" dirty="0">
                <a:effectLst/>
                <a:latin typeface="Calibri"/>
                <a:cs typeface="Calibri"/>
              </a:rPr>
              <a:t> on </a:t>
            </a:r>
            <a:r>
              <a:rPr lang="en-US" dirty="0" err="1">
                <a:effectLst/>
                <a:latin typeface="Calibri"/>
                <a:cs typeface="Calibri"/>
              </a:rPr>
              <a:t>osallistunut</a:t>
            </a:r>
            <a:r>
              <a:rPr lang="en-US" dirty="0">
                <a:effectLst/>
                <a:latin typeface="Calibri"/>
                <a:cs typeface="Calibri"/>
              </a:rPr>
              <a:t> </a:t>
            </a:r>
            <a:r>
              <a:rPr lang="en-US" dirty="0" err="1">
                <a:effectLst/>
                <a:latin typeface="Calibri"/>
                <a:cs typeface="Calibri"/>
              </a:rPr>
              <a:t>tämän</a:t>
            </a:r>
            <a:r>
              <a:rPr lang="en-US" dirty="0">
                <a:effectLst/>
                <a:latin typeface="Calibri"/>
                <a:cs typeface="Calibri"/>
              </a:rPr>
              <a:t> </a:t>
            </a:r>
            <a:r>
              <a:rPr lang="en-US" dirty="0" err="1">
                <a:effectLst/>
                <a:latin typeface="Calibri"/>
                <a:cs typeface="Calibri"/>
              </a:rPr>
              <a:t>tekemiseen</a:t>
            </a:r>
            <a:r>
              <a:rPr lang="en-US" dirty="0">
                <a:effectLst/>
                <a:latin typeface="Calibri"/>
                <a:cs typeface="Calibri"/>
              </a:rPr>
              <a:t> (</a:t>
            </a:r>
            <a:r>
              <a:rPr lang="en-US" dirty="0" err="1">
                <a:effectLst/>
                <a:latin typeface="Calibri"/>
                <a:cs typeface="Calibri"/>
              </a:rPr>
              <a:t>yhteisöllistä</a:t>
            </a:r>
            <a:r>
              <a:rPr lang="en-US" dirty="0">
                <a:effectLst/>
                <a:latin typeface="Calibri"/>
                <a:cs typeface="Calibri"/>
              </a:rPr>
              <a:t> </a:t>
            </a:r>
            <a:r>
              <a:rPr lang="en-US" dirty="0" err="1">
                <a:effectLst/>
                <a:latin typeface="Calibri"/>
                <a:cs typeface="Calibri"/>
              </a:rPr>
              <a:t>kehittämistä</a:t>
            </a:r>
            <a:r>
              <a:rPr lang="en-US" dirty="0">
                <a:effectLst/>
                <a:latin typeface="Calibri"/>
                <a:cs typeface="Calibri"/>
              </a:rPr>
              <a:t>)</a:t>
            </a:r>
          </a:p>
          <a:p>
            <a:pPr>
              <a:lnSpc>
                <a:spcPct val="90000"/>
              </a:lnSpc>
            </a:pPr>
            <a:endParaRPr lang="en-US" dirty="0">
              <a:latin typeface="Calibri"/>
              <a:cs typeface="Calibri"/>
            </a:endParaRPr>
          </a:p>
          <a:p>
            <a:pPr>
              <a:lnSpc>
                <a:spcPct val="90000"/>
              </a:lnSpc>
            </a:pPr>
            <a:r>
              <a:rPr lang="en-US" b="1" dirty="0" err="1">
                <a:effectLst/>
                <a:latin typeface="Calibri"/>
                <a:cs typeface="Calibri"/>
              </a:rPr>
              <a:t>Asumisen</a:t>
            </a:r>
            <a:r>
              <a:rPr lang="en-US" b="1" dirty="0">
                <a:effectLst/>
                <a:latin typeface="Calibri"/>
                <a:cs typeface="Calibri"/>
              </a:rPr>
              <a:t> </a:t>
            </a:r>
            <a:r>
              <a:rPr lang="en-US" b="1" dirty="0" err="1">
                <a:effectLst/>
                <a:latin typeface="Calibri"/>
                <a:cs typeface="Calibri"/>
              </a:rPr>
              <a:t>toiminnan</a:t>
            </a:r>
            <a:r>
              <a:rPr lang="en-US" b="1" dirty="0">
                <a:effectLst/>
                <a:latin typeface="Calibri"/>
                <a:cs typeface="Calibri"/>
              </a:rPr>
              <a:t> </a:t>
            </a:r>
            <a:r>
              <a:rPr lang="en-US" b="1" dirty="0" err="1">
                <a:effectLst/>
                <a:latin typeface="Calibri"/>
                <a:cs typeface="Calibri"/>
              </a:rPr>
              <a:t>painopisteet</a:t>
            </a:r>
            <a:r>
              <a:rPr lang="en-US" b="1" dirty="0">
                <a:effectLst/>
                <a:latin typeface="Calibri"/>
                <a:cs typeface="Calibri"/>
              </a:rPr>
              <a:t> </a:t>
            </a:r>
            <a:r>
              <a:rPr lang="en-US" b="1" dirty="0" err="1">
                <a:effectLst/>
                <a:latin typeface="Calibri"/>
                <a:cs typeface="Calibri"/>
              </a:rPr>
              <a:t>syksystä</a:t>
            </a:r>
            <a:r>
              <a:rPr lang="en-US" b="1" dirty="0">
                <a:effectLst/>
                <a:latin typeface="Calibri"/>
                <a:cs typeface="Calibri"/>
              </a:rPr>
              <a:t> </a:t>
            </a:r>
            <a:r>
              <a:rPr lang="en-US" b="1" dirty="0" err="1">
                <a:effectLst/>
                <a:latin typeface="Calibri"/>
                <a:cs typeface="Calibri"/>
              </a:rPr>
              <a:t>kevääseen</a:t>
            </a:r>
            <a:endParaRPr lang="en-US" b="1"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dirty="0" err="1">
                <a:effectLst/>
                <a:latin typeface="Calibri"/>
                <a:cs typeface="Calibri"/>
              </a:rPr>
              <a:t>Ryhmäytyminen</a:t>
            </a:r>
            <a:r>
              <a:rPr lang="en-US" dirty="0">
                <a:effectLst/>
                <a:latin typeface="Calibri"/>
                <a:cs typeface="Calibri"/>
              </a:rPr>
              <a:t> ja </a:t>
            </a:r>
            <a:r>
              <a:rPr lang="en-US" dirty="0" err="1">
                <a:effectLst/>
                <a:latin typeface="Calibri"/>
                <a:cs typeface="Calibri"/>
              </a:rPr>
              <a:t>turvallisuus</a:t>
            </a:r>
            <a:endParaRPr lang="en-US"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dirty="0" err="1">
                <a:effectLst/>
                <a:latin typeface="Calibri"/>
                <a:cs typeface="Calibri"/>
              </a:rPr>
              <a:t>Osallisuus</a:t>
            </a:r>
            <a:r>
              <a:rPr lang="en-US" dirty="0">
                <a:effectLst/>
                <a:latin typeface="Calibri"/>
                <a:cs typeface="Calibri"/>
              </a:rPr>
              <a:t> ja </a:t>
            </a:r>
            <a:r>
              <a:rPr lang="en-US" dirty="0" err="1">
                <a:effectLst/>
                <a:latin typeface="Calibri"/>
                <a:cs typeface="Calibri"/>
              </a:rPr>
              <a:t>osallistaminen</a:t>
            </a:r>
            <a:endParaRPr lang="en-US"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dirty="0" err="1">
                <a:effectLst/>
                <a:latin typeface="Calibri"/>
                <a:cs typeface="Calibri"/>
              </a:rPr>
              <a:t>Yhteisöllisyys</a:t>
            </a:r>
            <a:r>
              <a:rPr lang="en-US" dirty="0">
                <a:effectLst/>
                <a:latin typeface="Calibri"/>
                <a:cs typeface="Calibri"/>
              </a:rPr>
              <a:t> ja </a:t>
            </a:r>
            <a:r>
              <a:rPr lang="en-US" dirty="0" err="1">
                <a:effectLst/>
                <a:latin typeface="Calibri"/>
                <a:cs typeface="Calibri"/>
              </a:rPr>
              <a:t>itsenäistyminen</a:t>
            </a:r>
            <a:endParaRPr lang="en-US"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dirty="0" err="1">
                <a:effectLst/>
                <a:latin typeface="Calibri"/>
                <a:cs typeface="Calibri"/>
              </a:rPr>
              <a:t>Valmistuminen</a:t>
            </a:r>
            <a:r>
              <a:rPr lang="en-US" dirty="0">
                <a:effectLst/>
                <a:latin typeface="Calibri"/>
                <a:cs typeface="Calibri"/>
              </a:rPr>
              <a:t> ja </a:t>
            </a:r>
            <a:r>
              <a:rPr lang="en-US" dirty="0" err="1">
                <a:effectLst/>
                <a:latin typeface="Calibri"/>
                <a:cs typeface="Calibri"/>
              </a:rPr>
              <a:t>tulevan</a:t>
            </a:r>
            <a:r>
              <a:rPr lang="en-US" dirty="0">
                <a:effectLst/>
                <a:latin typeface="Calibri"/>
                <a:cs typeface="Calibri"/>
              </a:rPr>
              <a:t> </a:t>
            </a:r>
            <a:r>
              <a:rPr lang="en-US" dirty="0" err="1">
                <a:effectLst/>
                <a:latin typeface="Calibri"/>
                <a:cs typeface="Calibri"/>
              </a:rPr>
              <a:t>suunnittelu</a:t>
            </a:r>
            <a:endParaRPr lang="en-US" dirty="0">
              <a:effectLst/>
              <a:latin typeface="Calibri"/>
              <a:cs typeface="Calibri"/>
            </a:endParaRPr>
          </a:p>
          <a:p>
            <a:pPr marL="742950" lvl="1" indent="-228600">
              <a:lnSpc>
                <a:spcPct val="90000"/>
              </a:lnSpc>
              <a:buFont typeface="Arial" panose="020B0604020202020204" pitchFamily="34" charset="0"/>
              <a:buChar char="•"/>
              <a:tabLst>
                <a:tab pos="914400" algn="l"/>
              </a:tabLst>
            </a:pPr>
            <a:r>
              <a:rPr lang="en-US" dirty="0" err="1">
                <a:effectLst/>
                <a:latin typeface="Calibri"/>
                <a:cs typeface="Calibri"/>
              </a:rPr>
              <a:t>Kesän</a:t>
            </a:r>
            <a:r>
              <a:rPr lang="en-US" dirty="0">
                <a:effectLst/>
                <a:latin typeface="Calibri"/>
                <a:cs typeface="Calibri"/>
              </a:rPr>
              <a:t> </a:t>
            </a:r>
            <a:r>
              <a:rPr lang="en-US" dirty="0" err="1">
                <a:effectLst/>
                <a:latin typeface="Calibri"/>
                <a:cs typeface="Calibri"/>
              </a:rPr>
              <a:t>toiminnat</a:t>
            </a:r>
            <a:endParaRPr lang="en-US" dirty="0">
              <a:effectLst/>
              <a:latin typeface="Calibri"/>
              <a:cs typeface="Calibri"/>
            </a:endParaRPr>
          </a:p>
          <a:p>
            <a:pPr marL="742950" lvl="1" indent="-228600">
              <a:lnSpc>
                <a:spcPct val="90000"/>
              </a:lnSpc>
              <a:buFont typeface="Arial" panose="020B0604020202020204" pitchFamily="34" charset="0"/>
              <a:buChar char="•"/>
              <a:tabLst>
                <a:tab pos="914400" algn="l"/>
              </a:tabLst>
            </a:pPr>
            <a:endParaRPr lang="en-US" dirty="0">
              <a:latin typeface="Calibri"/>
              <a:cs typeface="Calibri"/>
            </a:endParaRPr>
          </a:p>
          <a:p>
            <a:pPr marL="742950" lvl="1" indent="-228600">
              <a:lnSpc>
                <a:spcPct val="90000"/>
              </a:lnSpc>
              <a:buFont typeface="Arial" panose="020B0604020202020204" pitchFamily="34" charset="0"/>
              <a:buChar char="•"/>
              <a:tabLst>
                <a:tab pos="914400" algn="l"/>
              </a:tabLst>
            </a:pPr>
            <a:endParaRPr lang="en-US" sz="1600" dirty="0">
              <a:effectLst/>
              <a:latin typeface="Calibri"/>
              <a:cs typeface="Calibri"/>
            </a:endParaRPr>
          </a:p>
          <a:p>
            <a:pPr marL="742950" lvl="1" indent="-228600">
              <a:lnSpc>
                <a:spcPct val="90000"/>
              </a:lnSpc>
              <a:buFont typeface="Arial" panose="020B0604020202020204" pitchFamily="34" charset="0"/>
              <a:buChar char="•"/>
              <a:tabLst>
                <a:tab pos="914400" algn="l"/>
              </a:tabLst>
            </a:pPr>
            <a:endParaRPr lang="en-US" sz="1600">
              <a:latin typeface="+mj-lt"/>
            </a:endParaRPr>
          </a:p>
          <a:p>
            <a:pPr marL="742950" lvl="1" indent="-228600">
              <a:lnSpc>
                <a:spcPct val="90000"/>
              </a:lnSpc>
              <a:buFont typeface="Arial" panose="020B0604020202020204" pitchFamily="34" charset="0"/>
              <a:buChar char="•"/>
              <a:tabLst>
                <a:tab pos="914400" algn="l"/>
              </a:tabLst>
            </a:pPr>
            <a:endParaRPr lang="en-US" sz="1600">
              <a:effectLst/>
              <a:latin typeface="+mj-lt"/>
            </a:endParaRPr>
          </a:p>
          <a:p>
            <a:pPr marL="514350" lvl="1">
              <a:lnSpc>
                <a:spcPct val="90000"/>
              </a:lnSpc>
              <a:tabLst>
                <a:tab pos="914400" algn="l"/>
              </a:tabLst>
            </a:pPr>
            <a:endParaRPr lang="en-US" sz="1600">
              <a:effectLst/>
              <a:latin typeface="+mj-lt"/>
            </a:endParaRPr>
          </a:p>
        </p:txBody>
      </p:sp>
      <p:pic>
        <p:nvPicPr>
          <p:cNvPr id="2" name="Kuva 4" descr="Kuva, joka sisältää kohteen teksti, clipart-kuva&#10;&#10;Kuvaus luotu automaattisesti">
            <a:extLst>
              <a:ext uri="{FF2B5EF4-FFF2-40B4-BE49-F238E27FC236}">
                <a16:creationId xmlns:a16="http://schemas.microsoft.com/office/drawing/2014/main" id="{07F0D0F7-0BE2-D925-5716-33BACB7ACF9B}"/>
              </a:ext>
            </a:extLst>
          </p:cNvPr>
          <p:cNvPicPr>
            <a:picLocks noChangeAspect="1"/>
          </p:cNvPicPr>
          <p:nvPr/>
        </p:nvPicPr>
        <p:blipFill>
          <a:blip r:embed="rId4"/>
          <a:stretch>
            <a:fillRect/>
          </a:stretch>
        </p:blipFill>
        <p:spPr>
          <a:xfrm>
            <a:off x="11216049" y="4617155"/>
            <a:ext cx="907680" cy="2238023"/>
          </a:xfrm>
          <a:prstGeom prst="rect">
            <a:avLst/>
          </a:prstGeom>
        </p:spPr>
      </p:pic>
    </p:spTree>
    <p:extLst>
      <p:ext uri="{BB962C8B-B14F-4D97-AF65-F5344CB8AC3E}">
        <p14:creationId xmlns:p14="http://schemas.microsoft.com/office/powerpoint/2010/main" val="233591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Kuva 2">
            <a:extLst>
              <a:ext uri="{FF2B5EF4-FFF2-40B4-BE49-F238E27FC236}">
                <a16:creationId xmlns:a16="http://schemas.microsoft.com/office/drawing/2014/main" id="{43AB4A60-A568-BC8D-E6FF-B180894949AE}"/>
              </a:ext>
            </a:extLst>
          </p:cNvPr>
          <p:cNvPicPr>
            <a:picLocks noChangeAspect="1"/>
          </p:cNvPicPr>
          <p:nvPr/>
        </p:nvPicPr>
        <p:blipFill rotWithShape="1">
          <a:blip r:embed="rId2"/>
          <a:srcRect t="8925" b="3882"/>
          <a:stretch/>
        </p:blipFill>
        <p:spPr>
          <a:xfrm>
            <a:off x="20" y="1282"/>
            <a:ext cx="12191980" cy="6856718"/>
          </a:xfrm>
          <a:prstGeom prst="rect">
            <a:avLst/>
          </a:prstGeom>
        </p:spPr>
      </p:pic>
    </p:spTree>
    <p:extLst>
      <p:ext uri="{BB962C8B-B14F-4D97-AF65-F5344CB8AC3E}">
        <p14:creationId xmlns:p14="http://schemas.microsoft.com/office/powerpoint/2010/main" val="102708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A7D87155-C7D2-193A-80B0-346BF92F9FB3}"/>
              </a:ext>
            </a:extLst>
          </p:cNvPr>
          <p:cNvSpPr txBox="1"/>
          <p:nvPr/>
        </p:nvSpPr>
        <p:spPr>
          <a:xfrm>
            <a:off x="358423" y="329520"/>
            <a:ext cx="5099398" cy="5847443"/>
          </a:xfrm>
          <a:prstGeom prst="rect">
            <a:avLst/>
          </a:prstGeom>
        </p:spPr>
        <p:txBody>
          <a:bodyPr vert="horz" lIns="91440" tIns="45720" rIns="91440" bIns="45720" rtlCol="0" anchor="t">
            <a:normAutofit lnSpcReduction="10000"/>
          </a:bodyPr>
          <a:lstStyle/>
          <a:p>
            <a:pPr>
              <a:lnSpc>
                <a:spcPct val="90000"/>
              </a:lnSpc>
              <a:spcAft>
                <a:spcPts val="800"/>
              </a:spcAft>
            </a:pPr>
            <a:r>
              <a:rPr lang="en-US" b="1" dirty="0" err="1">
                <a:effectLst/>
              </a:rPr>
              <a:t>Konsa</a:t>
            </a:r>
            <a:r>
              <a:rPr lang="en-US" dirty="0">
                <a:effectLst/>
              </a:rPr>
              <a:t> </a:t>
            </a:r>
            <a:endParaRPr lang="fi-FI" dirty="0"/>
          </a:p>
          <a:p>
            <a:pPr>
              <a:lnSpc>
                <a:spcPct val="90000"/>
              </a:lnSpc>
              <a:spcAft>
                <a:spcPts val="800"/>
              </a:spcAft>
            </a:pPr>
            <a:r>
              <a:rPr lang="en-US" b="1" dirty="0" err="1">
                <a:effectLst/>
              </a:rPr>
              <a:t>Lukuvuoden</a:t>
            </a:r>
            <a:r>
              <a:rPr lang="en-US" b="1" dirty="0">
                <a:effectLst/>
              </a:rPr>
              <a:t> </a:t>
            </a:r>
            <a:r>
              <a:rPr lang="en-US" b="1" dirty="0" err="1">
                <a:effectLst/>
              </a:rPr>
              <a:t>aloitusviikolla</a:t>
            </a:r>
            <a:r>
              <a:rPr lang="en-US" b="1" dirty="0">
                <a:effectLst/>
              </a:rPr>
              <a:t> </a:t>
            </a:r>
            <a:r>
              <a:rPr lang="en-US" b="1" dirty="0" err="1">
                <a:effectLst/>
              </a:rPr>
              <a:t>osallistavaa</a:t>
            </a:r>
            <a:r>
              <a:rPr lang="en-US" b="1" dirty="0">
                <a:effectLst/>
              </a:rPr>
              <a:t> ja </a:t>
            </a:r>
            <a:r>
              <a:rPr lang="en-US" b="1" dirty="0" err="1">
                <a:effectLst/>
              </a:rPr>
              <a:t>yhteisöllistä</a:t>
            </a:r>
            <a:r>
              <a:rPr lang="en-US" b="1" dirty="0">
                <a:effectLst/>
              </a:rPr>
              <a:t> </a:t>
            </a:r>
            <a:r>
              <a:rPr lang="en-US" b="1" dirty="0" err="1">
                <a:effectLst/>
              </a:rPr>
              <a:t>ohjelmaa</a:t>
            </a:r>
            <a:r>
              <a:rPr lang="en-US" b="1" dirty="0">
                <a:effectLst/>
              </a:rPr>
              <a:t>, </a:t>
            </a:r>
            <a:r>
              <a:rPr lang="en-US" b="1" dirty="0" err="1">
                <a:effectLst/>
              </a:rPr>
              <a:t>myös</a:t>
            </a:r>
            <a:r>
              <a:rPr lang="en-US" b="1" dirty="0">
                <a:effectLst/>
              </a:rPr>
              <a:t> </a:t>
            </a:r>
            <a:r>
              <a:rPr lang="en-US" b="1" dirty="0" err="1">
                <a:effectLst/>
              </a:rPr>
              <a:t>opiskelijoiden</a:t>
            </a:r>
            <a:r>
              <a:rPr lang="en-US" b="1" dirty="0">
                <a:effectLst/>
              </a:rPr>
              <a:t> </a:t>
            </a:r>
            <a:r>
              <a:rPr lang="en-US" b="1" dirty="0" err="1">
                <a:effectLst/>
              </a:rPr>
              <a:t>itse</a:t>
            </a:r>
            <a:r>
              <a:rPr lang="en-US" b="1" dirty="0">
                <a:effectLst/>
              </a:rPr>
              <a:t> </a:t>
            </a:r>
            <a:r>
              <a:rPr lang="en-US" b="1" dirty="0" err="1">
                <a:effectLst/>
              </a:rPr>
              <a:t>suunnittelemaa</a:t>
            </a:r>
            <a:r>
              <a:rPr lang="en-US" dirty="0">
                <a:effectLst/>
              </a:rPr>
              <a:t>. </a:t>
            </a:r>
            <a:endParaRPr lang="fi-FI"/>
          </a:p>
          <a:p>
            <a:pPr>
              <a:lnSpc>
                <a:spcPct val="90000"/>
              </a:lnSpc>
              <a:spcAft>
                <a:spcPts val="800"/>
              </a:spcAft>
            </a:pPr>
            <a:r>
              <a:rPr lang="en-US" err="1">
                <a:effectLst/>
              </a:rPr>
              <a:t>Opettajien</a:t>
            </a:r>
            <a:r>
              <a:rPr lang="en-US" dirty="0">
                <a:effectLst/>
              </a:rPr>
              <a:t> ja </a:t>
            </a:r>
            <a:r>
              <a:rPr lang="en-US" err="1">
                <a:effectLst/>
              </a:rPr>
              <a:t>opiskelijoiden</a:t>
            </a:r>
            <a:r>
              <a:rPr lang="en-US" dirty="0">
                <a:effectLst/>
              </a:rPr>
              <a:t> </a:t>
            </a:r>
            <a:r>
              <a:rPr lang="en-US" b="1" err="1"/>
              <a:t>kuulemistilaisuudet</a:t>
            </a:r>
            <a:r>
              <a:rPr lang="en-US" b="1" dirty="0">
                <a:effectLst/>
              </a:rPr>
              <a:t> </a:t>
            </a:r>
            <a:r>
              <a:rPr lang="en-US" err="1">
                <a:effectLst/>
              </a:rPr>
              <a:t>neljä</a:t>
            </a:r>
            <a:r>
              <a:rPr lang="en-US" dirty="0">
                <a:effectLst/>
              </a:rPr>
              <a:t> </a:t>
            </a:r>
            <a:r>
              <a:rPr lang="en-US" err="1">
                <a:effectLst/>
              </a:rPr>
              <a:t>kertaa</a:t>
            </a:r>
            <a:r>
              <a:rPr lang="en-US" dirty="0">
                <a:effectLst/>
              </a:rPr>
              <a:t> </a:t>
            </a:r>
            <a:r>
              <a:rPr lang="en-US" err="1">
                <a:effectLst/>
              </a:rPr>
              <a:t>vuodessa</a:t>
            </a:r>
            <a:r>
              <a:rPr lang="en-US" dirty="0">
                <a:effectLst/>
              </a:rPr>
              <a:t>. </a:t>
            </a:r>
            <a:endParaRPr lang="fi-FI"/>
          </a:p>
          <a:p>
            <a:pPr>
              <a:lnSpc>
                <a:spcPct val="90000"/>
              </a:lnSpc>
              <a:spcAft>
                <a:spcPts val="800"/>
              </a:spcAft>
            </a:pPr>
            <a:r>
              <a:rPr lang="en-US" b="1" dirty="0" err="1">
                <a:effectLst/>
              </a:rPr>
              <a:t>Oppimisympäristön</a:t>
            </a:r>
            <a:r>
              <a:rPr lang="en-US" b="1" dirty="0">
                <a:effectLst/>
              </a:rPr>
              <a:t> </a:t>
            </a:r>
            <a:r>
              <a:rPr lang="en-US" b="1" dirty="0" err="1">
                <a:effectLst/>
              </a:rPr>
              <a:t>kehittämisenä</a:t>
            </a:r>
            <a:r>
              <a:rPr lang="en-US" dirty="0">
                <a:effectLst/>
              </a:rPr>
              <a:t> </a:t>
            </a:r>
            <a:r>
              <a:rPr lang="en-US" dirty="0" err="1">
                <a:effectLst/>
              </a:rPr>
              <a:t>hankittu</a:t>
            </a:r>
            <a:r>
              <a:rPr lang="en-US" dirty="0">
                <a:effectLst/>
              </a:rPr>
              <a:t> </a:t>
            </a:r>
            <a:r>
              <a:rPr lang="en-US" dirty="0" err="1">
                <a:effectLst/>
              </a:rPr>
              <a:t>kannettava</a:t>
            </a:r>
            <a:r>
              <a:rPr lang="en-US" dirty="0">
                <a:effectLst/>
              </a:rPr>
              <a:t> </a:t>
            </a:r>
            <a:r>
              <a:rPr lang="en-US" dirty="0" err="1">
                <a:effectLst/>
              </a:rPr>
              <a:t>tietokone</a:t>
            </a:r>
            <a:r>
              <a:rPr lang="en-US" dirty="0">
                <a:effectLst/>
              </a:rPr>
              <a:t> mm. </a:t>
            </a:r>
            <a:r>
              <a:rPr lang="en-US" dirty="0" err="1">
                <a:effectLst/>
              </a:rPr>
              <a:t>striimauksien</a:t>
            </a:r>
            <a:r>
              <a:rPr lang="en-US" dirty="0">
                <a:effectLst/>
              </a:rPr>
              <a:t> ja </a:t>
            </a:r>
            <a:r>
              <a:rPr lang="en-US" dirty="0" err="1">
                <a:effectLst/>
              </a:rPr>
              <a:t>äänittämisen</a:t>
            </a:r>
            <a:r>
              <a:rPr lang="en-US" dirty="0">
                <a:effectLst/>
              </a:rPr>
              <a:t> </a:t>
            </a:r>
            <a:r>
              <a:rPr lang="en-US" dirty="0" err="1">
                <a:effectLst/>
              </a:rPr>
              <a:t>mahdollistamiseen</a:t>
            </a:r>
            <a:r>
              <a:rPr lang="en-US" dirty="0">
                <a:effectLst/>
              </a:rPr>
              <a:t>. </a:t>
            </a:r>
            <a:endParaRPr lang="fi-FI"/>
          </a:p>
          <a:p>
            <a:pPr>
              <a:lnSpc>
                <a:spcPct val="90000"/>
              </a:lnSpc>
              <a:spcAft>
                <a:spcPts val="800"/>
              </a:spcAft>
            </a:pPr>
            <a:r>
              <a:rPr lang="en-US" dirty="0" err="1">
                <a:effectLst/>
              </a:rPr>
              <a:t>Opiskelijoiden</a:t>
            </a:r>
            <a:r>
              <a:rPr lang="en-US" dirty="0">
                <a:effectLst/>
              </a:rPr>
              <a:t> </a:t>
            </a:r>
            <a:r>
              <a:rPr lang="en-US" dirty="0" err="1">
                <a:effectLst/>
              </a:rPr>
              <a:t>omatoimiset</a:t>
            </a:r>
            <a:r>
              <a:rPr lang="en-US" dirty="0">
                <a:effectLst/>
              </a:rPr>
              <a:t> </a:t>
            </a:r>
            <a:r>
              <a:rPr lang="en-US" b="1" dirty="0" err="1">
                <a:effectLst/>
              </a:rPr>
              <a:t>halloween-jamit</a:t>
            </a:r>
            <a:r>
              <a:rPr lang="en-US" dirty="0">
                <a:effectLst/>
              </a:rPr>
              <a:t>, </a:t>
            </a:r>
            <a:r>
              <a:rPr lang="en-US" dirty="0" err="1">
                <a:effectLst/>
              </a:rPr>
              <a:t>jonne</a:t>
            </a:r>
            <a:r>
              <a:rPr lang="en-US" dirty="0">
                <a:effectLst/>
              </a:rPr>
              <a:t> </a:t>
            </a:r>
            <a:r>
              <a:rPr lang="en-US" dirty="0" err="1">
                <a:effectLst/>
              </a:rPr>
              <a:t>annettiin</a:t>
            </a:r>
            <a:r>
              <a:rPr lang="en-US" dirty="0">
                <a:effectLst/>
              </a:rPr>
              <a:t> </a:t>
            </a:r>
            <a:r>
              <a:rPr lang="en-US" dirty="0" err="1">
                <a:effectLst/>
              </a:rPr>
              <a:t>tukea</a:t>
            </a:r>
            <a:r>
              <a:rPr lang="en-US" dirty="0">
                <a:effectLst/>
              </a:rPr>
              <a:t> </a:t>
            </a:r>
            <a:r>
              <a:rPr lang="en-US" dirty="0" err="1">
                <a:effectLst/>
              </a:rPr>
              <a:t>tila</a:t>
            </a:r>
            <a:r>
              <a:rPr lang="en-US" dirty="0">
                <a:effectLst/>
              </a:rPr>
              <a:t>- ja </a:t>
            </a:r>
            <a:r>
              <a:rPr lang="en-US" dirty="0" err="1">
                <a:effectLst/>
              </a:rPr>
              <a:t>materiaalikuluihin</a:t>
            </a:r>
            <a:r>
              <a:rPr lang="en-US" dirty="0">
                <a:effectLst/>
              </a:rPr>
              <a:t>.</a:t>
            </a:r>
            <a:endParaRPr lang="fi-FI" dirty="0"/>
          </a:p>
          <a:p>
            <a:pPr>
              <a:lnSpc>
                <a:spcPct val="90000"/>
              </a:lnSpc>
              <a:spcAft>
                <a:spcPts val="800"/>
              </a:spcAft>
            </a:pPr>
            <a:r>
              <a:rPr lang="en-US" dirty="0"/>
              <a:t> </a:t>
            </a:r>
            <a:r>
              <a:rPr lang="en-US" dirty="0" err="1">
                <a:effectLst/>
              </a:rPr>
              <a:t>Opiskelijoiden</a:t>
            </a:r>
            <a:r>
              <a:rPr lang="en-US" dirty="0">
                <a:effectLst/>
              </a:rPr>
              <a:t> </a:t>
            </a:r>
            <a:r>
              <a:rPr lang="en-US" dirty="0" err="1">
                <a:effectLst/>
              </a:rPr>
              <a:t>itse</a:t>
            </a:r>
            <a:r>
              <a:rPr lang="en-US" dirty="0">
                <a:effectLst/>
              </a:rPr>
              <a:t> </a:t>
            </a:r>
            <a:r>
              <a:rPr lang="en-US" dirty="0" err="1">
                <a:effectLst/>
              </a:rPr>
              <a:t>järjestämä</a:t>
            </a:r>
            <a:r>
              <a:rPr lang="en-US" dirty="0">
                <a:effectLst/>
              </a:rPr>
              <a:t> </a:t>
            </a:r>
            <a:r>
              <a:rPr lang="en-US" b="1" dirty="0" err="1">
                <a:effectLst/>
              </a:rPr>
              <a:t>musiikkitapahtuma</a:t>
            </a:r>
            <a:r>
              <a:rPr lang="en-US" b="1" dirty="0">
                <a:effectLst/>
              </a:rPr>
              <a:t>.</a:t>
            </a:r>
            <a:r>
              <a:rPr lang="en-US" dirty="0">
                <a:effectLst/>
              </a:rPr>
              <a:t> </a:t>
            </a:r>
            <a:endParaRPr lang="fi-FI"/>
          </a:p>
          <a:p>
            <a:pPr>
              <a:lnSpc>
                <a:spcPct val="90000"/>
              </a:lnSpc>
              <a:spcAft>
                <a:spcPts val="800"/>
              </a:spcAft>
            </a:pPr>
            <a:r>
              <a:rPr lang="en-US" b="1" dirty="0" err="1">
                <a:effectLst/>
              </a:rPr>
              <a:t>Opiskelijoiden</a:t>
            </a:r>
            <a:r>
              <a:rPr lang="en-US" b="1" dirty="0">
                <a:effectLst/>
              </a:rPr>
              <a:t> </a:t>
            </a:r>
            <a:r>
              <a:rPr lang="en-US" b="1" dirty="0" err="1">
                <a:effectLst/>
              </a:rPr>
              <a:t>palautekysely</a:t>
            </a:r>
            <a:r>
              <a:rPr lang="en-US" b="1" dirty="0">
                <a:effectLst/>
              </a:rPr>
              <a:t>. </a:t>
            </a:r>
            <a:r>
              <a:rPr lang="en-US" b="1" dirty="0" err="1">
                <a:effectLst/>
              </a:rPr>
              <a:t>Henkilökunnan</a:t>
            </a:r>
            <a:r>
              <a:rPr lang="en-US" b="1" dirty="0">
                <a:effectLst/>
              </a:rPr>
              <a:t> </a:t>
            </a:r>
            <a:r>
              <a:rPr lang="en-US" b="1" dirty="0" err="1">
                <a:effectLst/>
              </a:rPr>
              <a:t>koulutus</a:t>
            </a:r>
            <a:r>
              <a:rPr lang="en-US" b="1" dirty="0">
                <a:effectLst/>
              </a:rPr>
              <a:t> ja </a:t>
            </a:r>
            <a:r>
              <a:rPr lang="en-US" b="1" dirty="0" err="1">
                <a:effectLst/>
              </a:rPr>
              <a:t>osallistuminen</a:t>
            </a:r>
            <a:r>
              <a:rPr lang="en-US" b="1" dirty="0">
                <a:effectLst/>
              </a:rPr>
              <a:t> </a:t>
            </a:r>
            <a:r>
              <a:rPr lang="en-US" b="1" dirty="0" err="1">
                <a:effectLst/>
              </a:rPr>
              <a:t>opiskelijakunnan</a:t>
            </a:r>
            <a:r>
              <a:rPr lang="en-US" b="1" dirty="0">
                <a:effectLst/>
              </a:rPr>
              <a:t> </a:t>
            </a:r>
            <a:r>
              <a:rPr lang="en-US" b="1" dirty="0" err="1">
                <a:effectLst/>
              </a:rPr>
              <a:t>toiminnan</a:t>
            </a:r>
            <a:r>
              <a:rPr lang="en-US" b="1" dirty="0">
                <a:effectLst/>
              </a:rPr>
              <a:t> </a:t>
            </a:r>
            <a:r>
              <a:rPr lang="en-US" b="1" dirty="0" err="1">
                <a:effectLst/>
              </a:rPr>
              <a:t>tukemiseen</a:t>
            </a:r>
            <a:r>
              <a:rPr lang="en-US" b="1" dirty="0">
                <a:effectLst/>
              </a:rPr>
              <a:t>.</a:t>
            </a:r>
            <a:endParaRPr lang="fi-FI" b="1">
              <a:cs typeface="Calibri"/>
            </a:endParaRPr>
          </a:p>
          <a:p>
            <a:pPr>
              <a:lnSpc>
                <a:spcPct val="90000"/>
              </a:lnSpc>
              <a:spcAft>
                <a:spcPts val="800"/>
              </a:spcAft>
            </a:pPr>
            <a:endParaRPr lang="en-US" b="1" dirty="0">
              <a:effectLst/>
              <a:cs typeface="Calibri"/>
            </a:endParaRPr>
          </a:p>
          <a:p>
            <a:pPr>
              <a:lnSpc>
                <a:spcPct val="90000"/>
              </a:lnSpc>
              <a:spcAft>
                <a:spcPts val="800"/>
              </a:spcAft>
            </a:pPr>
            <a:r>
              <a:rPr lang="en-US" b="1" dirty="0" err="1">
                <a:effectLst/>
              </a:rPr>
              <a:t>Vuosisuunnitelma</a:t>
            </a:r>
            <a:r>
              <a:rPr lang="en-US" b="1" dirty="0">
                <a:effectLst/>
              </a:rPr>
              <a:t> </a:t>
            </a:r>
            <a:r>
              <a:rPr lang="en-US" dirty="0" err="1">
                <a:effectLst/>
              </a:rPr>
              <a:t>opiskelijoiden</a:t>
            </a:r>
            <a:r>
              <a:rPr lang="en-US" dirty="0">
                <a:effectLst/>
              </a:rPr>
              <a:t> </a:t>
            </a:r>
            <a:r>
              <a:rPr lang="en-US" dirty="0" err="1">
                <a:effectLst/>
              </a:rPr>
              <a:t>kuulemistilaisuuksista</a:t>
            </a:r>
            <a:r>
              <a:rPr lang="en-US" dirty="0">
                <a:effectLst/>
              </a:rPr>
              <a:t>. </a:t>
            </a:r>
            <a:r>
              <a:rPr lang="en-US" dirty="0" err="1">
                <a:effectLst/>
              </a:rPr>
              <a:t>Lukuvuoden</a:t>
            </a:r>
            <a:r>
              <a:rPr lang="en-US" dirty="0">
                <a:effectLst/>
              </a:rPr>
              <a:t> </a:t>
            </a:r>
            <a:r>
              <a:rPr lang="en-US" dirty="0" err="1">
                <a:effectLst/>
              </a:rPr>
              <a:t>aloitusviikon</a:t>
            </a:r>
            <a:r>
              <a:rPr lang="en-US" dirty="0">
                <a:effectLst/>
              </a:rPr>
              <a:t> </a:t>
            </a:r>
            <a:r>
              <a:rPr lang="en-US" dirty="0" err="1">
                <a:effectLst/>
              </a:rPr>
              <a:t>suunnitelma</a:t>
            </a:r>
            <a:r>
              <a:rPr lang="en-US" dirty="0">
                <a:effectLst/>
              </a:rPr>
              <a:t>. </a:t>
            </a:r>
            <a:r>
              <a:rPr lang="en-US" dirty="0" err="1">
                <a:effectLst/>
              </a:rPr>
              <a:t>Opiskelijoiden</a:t>
            </a:r>
            <a:r>
              <a:rPr lang="en-US" dirty="0">
                <a:effectLst/>
              </a:rPr>
              <a:t> </a:t>
            </a:r>
            <a:r>
              <a:rPr lang="en-US" dirty="0" err="1">
                <a:effectLst/>
              </a:rPr>
              <a:t>palautekysely</a:t>
            </a:r>
            <a:r>
              <a:rPr lang="en-US" dirty="0">
                <a:effectLst/>
              </a:rPr>
              <a:t>.</a:t>
            </a:r>
            <a:endParaRPr lang="en-US" dirty="0">
              <a:cs typeface="Calibri"/>
            </a:endParaRPr>
          </a:p>
          <a:p>
            <a:pPr indent="-228600">
              <a:lnSpc>
                <a:spcPct val="90000"/>
              </a:lnSpc>
              <a:spcAft>
                <a:spcPts val="800"/>
              </a:spcAft>
              <a:buFont typeface="Arial" panose="020B0604020202020204" pitchFamily="34" charset="0"/>
              <a:buChar char="•"/>
            </a:pPr>
            <a:r>
              <a:rPr lang="en-US" u="sng" dirty="0">
                <a:effectLst/>
                <a:hlinkClick r:id="rId2"/>
              </a:rPr>
              <a:t>Vuosikello Konsa</a:t>
            </a:r>
            <a:endParaRPr lang="en-US" u="sng">
              <a:effectLst/>
              <a:cs typeface="Calibri"/>
            </a:endParaRPr>
          </a:p>
        </p:txBody>
      </p:sp>
      <p:pic>
        <p:nvPicPr>
          <p:cNvPr id="2" name="Kuva 1">
            <a:extLst>
              <a:ext uri="{FF2B5EF4-FFF2-40B4-BE49-F238E27FC236}">
                <a16:creationId xmlns:a16="http://schemas.microsoft.com/office/drawing/2014/main" id="{17E3A736-2A38-DDAE-5515-A2D6F4623E05}"/>
              </a:ext>
            </a:extLst>
          </p:cNvPr>
          <p:cNvPicPr>
            <a:picLocks noChangeAspect="1"/>
          </p:cNvPicPr>
          <p:nvPr/>
        </p:nvPicPr>
        <p:blipFill rotWithShape="1">
          <a:blip r:embed="rId3"/>
          <a:srcRect b="1233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7521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DAF5D9F9-8E28-1B49-A5D3-C2822AEF4648}"/>
              </a:ext>
            </a:extLst>
          </p:cNvPr>
          <p:cNvSpPr txBox="1"/>
          <p:nvPr/>
        </p:nvSpPr>
        <p:spPr>
          <a:xfrm>
            <a:off x="421386" y="510172"/>
            <a:ext cx="5264980" cy="6110362"/>
          </a:xfrm>
          <a:prstGeom prst="rect">
            <a:avLst/>
          </a:prstGeom>
        </p:spPr>
        <p:txBody>
          <a:bodyPr vert="horz" lIns="91440" tIns="45720" rIns="91440" bIns="45720" rtlCol="0" anchor="ctr">
            <a:noAutofit/>
          </a:bodyPr>
          <a:lstStyle/>
          <a:p>
            <a:pPr>
              <a:lnSpc>
                <a:spcPct val="90000"/>
              </a:lnSpc>
              <a:spcAft>
                <a:spcPts val="800"/>
              </a:spcAft>
            </a:pPr>
            <a:r>
              <a:rPr lang="en-US" sz="1600" b="1" i="1" dirty="0"/>
              <a:t>SAMIEDU</a:t>
            </a:r>
            <a:endParaRPr lang="en-US" sz="1600" i="1" dirty="0">
              <a:effectLst/>
              <a:cs typeface="Calibri"/>
            </a:endParaRPr>
          </a:p>
          <a:p>
            <a:pPr indent="-228600">
              <a:lnSpc>
                <a:spcPct val="90000"/>
              </a:lnSpc>
              <a:spcAft>
                <a:spcPts val="800"/>
              </a:spcAft>
              <a:buFont typeface="Arial" panose="020B0604020202020204" pitchFamily="34" charset="0"/>
              <a:buChar char="•"/>
            </a:pPr>
            <a:r>
              <a:rPr lang="en-US" sz="1600" i="1" err="1">
                <a:effectLst/>
              </a:rPr>
              <a:t>Hankkeen</a:t>
            </a:r>
            <a:r>
              <a:rPr lang="en-US" sz="1600" i="1" dirty="0">
                <a:effectLst/>
              </a:rPr>
              <a:t> </a:t>
            </a:r>
            <a:r>
              <a:rPr lang="en-US" sz="1600" i="1" err="1">
                <a:effectLst/>
              </a:rPr>
              <a:t>kautta</a:t>
            </a:r>
            <a:r>
              <a:rPr lang="en-US" sz="1600" b="1" i="1" dirty="0">
                <a:effectLst/>
              </a:rPr>
              <a:t> </a:t>
            </a:r>
            <a:r>
              <a:rPr lang="en-US" sz="1600" b="1" i="1" err="1">
                <a:effectLst/>
              </a:rPr>
              <a:t>ohjaajan</a:t>
            </a:r>
            <a:r>
              <a:rPr lang="en-US" sz="1600" b="1" i="1" dirty="0">
                <a:effectLst/>
              </a:rPr>
              <a:t> (</a:t>
            </a:r>
            <a:r>
              <a:rPr lang="en-US" sz="1600" i="1" err="1">
                <a:effectLst/>
              </a:rPr>
              <a:t>nuorisotyön</a:t>
            </a:r>
            <a:r>
              <a:rPr lang="en-US" sz="1600" i="1" dirty="0">
                <a:effectLst/>
              </a:rPr>
              <a:t> ja </a:t>
            </a:r>
            <a:r>
              <a:rPr lang="en-US" sz="1600" i="1" err="1">
                <a:effectLst/>
              </a:rPr>
              <a:t>opiskelijatoiminnan</a:t>
            </a:r>
            <a:r>
              <a:rPr lang="en-US" sz="1600" i="1" dirty="0">
                <a:effectLst/>
              </a:rPr>
              <a:t> </a:t>
            </a:r>
            <a:r>
              <a:rPr lang="en-US" sz="1600" i="1" err="1">
                <a:effectLst/>
              </a:rPr>
              <a:t>ohjaaja</a:t>
            </a:r>
            <a:r>
              <a:rPr lang="en-US" sz="1600" i="1" dirty="0">
                <a:effectLst/>
              </a:rPr>
              <a:t>)</a:t>
            </a:r>
            <a:r>
              <a:rPr lang="en-US" sz="1600" b="1" i="1" dirty="0">
                <a:effectLst/>
              </a:rPr>
              <a:t> </a:t>
            </a:r>
            <a:r>
              <a:rPr lang="en-US" sz="1600" b="1" i="1" err="1">
                <a:effectLst/>
              </a:rPr>
              <a:t>tehtävä</a:t>
            </a:r>
            <a:r>
              <a:rPr lang="en-US" sz="1600" b="1" i="1" dirty="0">
                <a:effectLst/>
              </a:rPr>
              <a:t> </a:t>
            </a:r>
            <a:r>
              <a:rPr lang="en-US" sz="1600" b="1" i="1" err="1">
                <a:effectLst/>
              </a:rPr>
              <a:t>saatu</a:t>
            </a:r>
            <a:r>
              <a:rPr lang="en-US" sz="1600" b="1" i="1" dirty="0">
                <a:effectLst/>
              </a:rPr>
              <a:t> </a:t>
            </a:r>
            <a:r>
              <a:rPr lang="en-US" sz="1600" b="1" i="1" err="1">
                <a:effectLst/>
              </a:rPr>
              <a:t>vakiinnutettua</a:t>
            </a:r>
            <a:r>
              <a:rPr lang="en-US" sz="1600" b="1" i="1" dirty="0">
                <a:effectLst/>
              </a:rPr>
              <a:t> </a:t>
            </a:r>
            <a:r>
              <a:rPr lang="en-US" sz="1600" b="1" i="1" err="1">
                <a:effectLst/>
              </a:rPr>
              <a:t>osaksi</a:t>
            </a:r>
            <a:r>
              <a:rPr lang="en-US" sz="1600" b="1" i="1" dirty="0">
                <a:effectLst/>
              </a:rPr>
              <a:t> </a:t>
            </a:r>
            <a:r>
              <a:rPr lang="en-US" sz="1600" b="1" i="1" err="1">
                <a:effectLst/>
              </a:rPr>
              <a:t>opiskeluhuoltoryhmän</a:t>
            </a:r>
            <a:r>
              <a:rPr lang="en-US" sz="1600" b="1" i="1" dirty="0">
                <a:effectLst/>
              </a:rPr>
              <a:t> </a:t>
            </a:r>
            <a:r>
              <a:rPr lang="en-US" sz="1600" b="1" i="1" err="1">
                <a:effectLst/>
              </a:rPr>
              <a:t>toimintaa</a:t>
            </a:r>
            <a:r>
              <a:rPr lang="en-US" sz="1600" b="1" i="1" dirty="0">
                <a:effectLst/>
              </a:rPr>
              <a:t> </a:t>
            </a:r>
            <a:r>
              <a:rPr lang="en-US" sz="1600" i="1" dirty="0">
                <a:effectLst/>
              </a:rPr>
              <a:t>ja </a:t>
            </a:r>
            <a:r>
              <a:rPr lang="en-US" sz="1600" i="1" err="1">
                <a:effectLst/>
              </a:rPr>
              <a:t>oppilaitoksen</a:t>
            </a:r>
            <a:r>
              <a:rPr lang="en-US" sz="1600" i="1" dirty="0">
                <a:effectLst/>
              </a:rPr>
              <a:t> </a:t>
            </a:r>
            <a:r>
              <a:rPr lang="en-US" sz="1600" i="1" err="1">
                <a:effectLst/>
              </a:rPr>
              <a:t>arkea</a:t>
            </a:r>
            <a:r>
              <a:rPr lang="en-US" sz="1600" i="1" dirty="0">
                <a:effectLst/>
              </a:rPr>
              <a:t> </a:t>
            </a:r>
            <a:r>
              <a:rPr lang="en-US" sz="1600" i="1" err="1">
                <a:effectLst/>
              </a:rPr>
              <a:t>työtehtävän</a:t>
            </a:r>
            <a:r>
              <a:rPr lang="en-US" sz="1600" i="1" dirty="0">
                <a:effectLst/>
              </a:rPr>
              <a:t> </a:t>
            </a:r>
            <a:r>
              <a:rPr lang="en-US" sz="1600" i="1" err="1">
                <a:effectLst/>
              </a:rPr>
              <a:t>vakiinnuttamisen</a:t>
            </a:r>
            <a:r>
              <a:rPr lang="en-US" sz="1600" i="1" dirty="0">
                <a:effectLst/>
              </a:rPr>
              <a:t> </a:t>
            </a:r>
            <a:r>
              <a:rPr lang="en-US" sz="1600" i="1" err="1">
                <a:effectLst/>
              </a:rPr>
              <a:t>myötä</a:t>
            </a:r>
            <a:endParaRPr lang="en-US" sz="1600">
              <a:effectLst/>
              <a:cs typeface="Calibri"/>
            </a:endParaRPr>
          </a:p>
          <a:p>
            <a:pPr indent="-228600">
              <a:lnSpc>
                <a:spcPct val="90000"/>
              </a:lnSpc>
              <a:spcAft>
                <a:spcPts val="800"/>
              </a:spcAft>
              <a:buFont typeface="Arial" panose="020B0604020202020204" pitchFamily="34" charset="0"/>
              <a:buChar char="•"/>
            </a:pPr>
            <a:r>
              <a:rPr lang="en-US" sz="1600" i="1" err="1">
                <a:effectLst/>
              </a:rPr>
              <a:t>Saatu</a:t>
            </a:r>
            <a:r>
              <a:rPr lang="en-US" sz="1600" i="1" dirty="0">
                <a:effectLst/>
              </a:rPr>
              <a:t> </a:t>
            </a:r>
            <a:r>
              <a:rPr lang="en-US" sz="1600" i="1" err="1">
                <a:effectLst/>
              </a:rPr>
              <a:t>kiinteät</a:t>
            </a:r>
            <a:r>
              <a:rPr lang="en-US" sz="1600" b="1" i="1" dirty="0">
                <a:effectLst/>
              </a:rPr>
              <a:t> </a:t>
            </a:r>
            <a:r>
              <a:rPr lang="en-US" sz="1600" b="1" i="1" err="1">
                <a:effectLst/>
              </a:rPr>
              <a:t>ryhmäytymis</a:t>
            </a:r>
            <a:r>
              <a:rPr lang="en-US" sz="1600" b="1" i="1" dirty="0">
                <a:effectLst/>
              </a:rPr>
              <a:t>/ </a:t>
            </a:r>
            <a:r>
              <a:rPr lang="en-US" sz="1600" b="1" i="1" err="1">
                <a:effectLst/>
              </a:rPr>
              <a:t>toimintakokemuspäivät</a:t>
            </a:r>
            <a:r>
              <a:rPr lang="en-US" sz="1600" b="1" i="1" dirty="0">
                <a:effectLst/>
              </a:rPr>
              <a:t> </a:t>
            </a:r>
            <a:r>
              <a:rPr lang="en-US" sz="1600" b="1" i="1" err="1">
                <a:effectLst/>
              </a:rPr>
              <a:t>kaikille</a:t>
            </a:r>
            <a:r>
              <a:rPr lang="en-US" sz="1600" b="1" i="1" dirty="0">
                <a:effectLst/>
              </a:rPr>
              <a:t> </a:t>
            </a:r>
            <a:r>
              <a:rPr lang="en-US" sz="1600" b="1" i="1" err="1">
                <a:effectLst/>
              </a:rPr>
              <a:t>aloittaville</a:t>
            </a:r>
            <a:r>
              <a:rPr lang="en-US" sz="1600" b="1" i="1" dirty="0">
                <a:effectLst/>
              </a:rPr>
              <a:t> </a:t>
            </a:r>
            <a:r>
              <a:rPr lang="en-US" sz="1600" b="1" i="1" err="1">
                <a:effectLst/>
              </a:rPr>
              <a:t>ryhmille</a:t>
            </a:r>
            <a:r>
              <a:rPr lang="en-US" sz="1600" i="1" dirty="0">
                <a:effectLst/>
              </a:rPr>
              <a:t>. </a:t>
            </a:r>
            <a:r>
              <a:rPr lang="en-US" sz="1600" i="1" err="1">
                <a:effectLst/>
              </a:rPr>
              <a:t>Jatkaville</a:t>
            </a:r>
            <a:r>
              <a:rPr lang="en-US" sz="1600" i="1" dirty="0">
                <a:effectLst/>
              </a:rPr>
              <a:t> </a:t>
            </a:r>
            <a:r>
              <a:rPr lang="en-US" sz="1600" i="1" err="1">
                <a:effectLst/>
              </a:rPr>
              <a:t>ryhmille</a:t>
            </a:r>
            <a:r>
              <a:rPr lang="en-US" sz="1600" i="1" dirty="0">
                <a:effectLst/>
              </a:rPr>
              <a:t> </a:t>
            </a:r>
            <a:r>
              <a:rPr lang="en-US" sz="1600" i="1" err="1">
                <a:effectLst/>
              </a:rPr>
              <a:t>tarpeen</a:t>
            </a:r>
            <a:r>
              <a:rPr lang="en-US" sz="1600" i="1" dirty="0">
                <a:effectLst/>
              </a:rPr>
              <a:t> </a:t>
            </a:r>
            <a:r>
              <a:rPr lang="en-US" sz="1600" i="1" err="1">
                <a:effectLst/>
              </a:rPr>
              <a:t>mukaan</a:t>
            </a:r>
            <a:r>
              <a:rPr lang="en-US" sz="1600" i="1" dirty="0">
                <a:effectLst/>
              </a:rPr>
              <a:t>. </a:t>
            </a:r>
            <a:r>
              <a:rPr lang="en-US" sz="1600" i="1" err="1">
                <a:effectLst/>
              </a:rPr>
              <a:t>Xamkin</a:t>
            </a:r>
            <a:r>
              <a:rPr lang="en-US" sz="1600" i="1" dirty="0">
                <a:effectLst/>
              </a:rPr>
              <a:t> </a:t>
            </a:r>
            <a:r>
              <a:rPr lang="en-US" sz="1600" i="1" err="1">
                <a:effectLst/>
              </a:rPr>
              <a:t>kuraattori</a:t>
            </a:r>
            <a:r>
              <a:rPr lang="en-US" sz="1600" i="1" dirty="0">
                <a:effectLst/>
              </a:rPr>
              <a:t>-ja </a:t>
            </a:r>
            <a:r>
              <a:rPr lang="en-US" sz="1600" i="1" err="1">
                <a:effectLst/>
              </a:rPr>
              <a:t>liikunnanohjaajaopiskelijat</a:t>
            </a:r>
            <a:r>
              <a:rPr lang="en-US" sz="1600" i="1" dirty="0">
                <a:effectLst/>
              </a:rPr>
              <a:t> </a:t>
            </a:r>
            <a:r>
              <a:rPr lang="en-US" sz="1600" i="1" err="1">
                <a:effectLst/>
              </a:rPr>
              <a:t>olleet</a:t>
            </a:r>
            <a:r>
              <a:rPr lang="en-US" sz="1600" i="1" dirty="0">
                <a:effectLst/>
              </a:rPr>
              <a:t> </a:t>
            </a:r>
            <a:r>
              <a:rPr lang="en-US" sz="1600" i="1" err="1">
                <a:effectLst/>
              </a:rPr>
              <a:t>mukana</a:t>
            </a:r>
            <a:r>
              <a:rPr lang="en-US" sz="1600" i="1" dirty="0">
                <a:effectLst/>
              </a:rPr>
              <a:t> </a:t>
            </a:r>
            <a:r>
              <a:rPr lang="en-US" sz="1600" i="1" err="1">
                <a:effectLst/>
              </a:rPr>
              <a:t>kahden</a:t>
            </a:r>
            <a:r>
              <a:rPr lang="en-US" sz="1600" i="1" dirty="0">
                <a:effectLst/>
              </a:rPr>
              <a:t> </a:t>
            </a:r>
            <a:r>
              <a:rPr lang="en-US" sz="1600" i="1" err="1">
                <a:effectLst/>
              </a:rPr>
              <a:t>eri</a:t>
            </a:r>
            <a:r>
              <a:rPr lang="en-US" sz="1600" i="1" dirty="0">
                <a:effectLst/>
              </a:rPr>
              <a:t> </a:t>
            </a:r>
            <a:r>
              <a:rPr lang="en-US" sz="1600" i="1" err="1">
                <a:effectLst/>
              </a:rPr>
              <a:t>projektin</a:t>
            </a:r>
            <a:r>
              <a:rPr lang="en-US" sz="1600" i="1" dirty="0">
                <a:effectLst/>
              </a:rPr>
              <a:t> </a:t>
            </a:r>
            <a:r>
              <a:rPr lang="en-US" sz="1600" i="1" err="1">
                <a:effectLst/>
              </a:rPr>
              <a:t>myötä</a:t>
            </a:r>
            <a:r>
              <a:rPr lang="en-US" sz="1600" i="1" dirty="0">
                <a:effectLst/>
              </a:rPr>
              <a:t> </a:t>
            </a:r>
            <a:r>
              <a:rPr lang="en-US" sz="1600" i="1" err="1">
                <a:effectLst/>
              </a:rPr>
              <a:t>liittyen</a:t>
            </a:r>
            <a:r>
              <a:rPr lang="en-US" sz="1600" i="1" dirty="0">
                <a:effectLst/>
              </a:rPr>
              <a:t> </a:t>
            </a:r>
            <a:r>
              <a:rPr lang="en-US" sz="1600" i="1" err="1">
                <a:effectLst/>
              </a:rPr>
              <a:t>yhteisölliseen</a:t>
            </a:r>
            <a:r>
              <a:rPr lang="en-US" sz="1600" i="1" dirty="0">
                <a:effectLst/>
              </a:rPr>
              <a:t> </a:t>
            </a:r>
            <a:r>
              <a:rPr lang="en-US" sz="1600" i="1" err="1">
                <a:effectLst/>
              </a:rPr>
              <a:t>toimintaan</a:t>
            </a:r>
            <a:r>
              <a:rPr lang="en-US" sz="1600" i="1" dirty="0">
                <a:effectLst/>
              </a:rPr>
              <a:t>;</a:t>
            </a:r>
            <a:r>
              <a:rPr lang="en-US" sz="1600" b="1" i="1" dirty="0">
                <a:effectLst/>
              </a:rPr>
              <a:t> </a:t>
            </a:r>
            <a:r>
              <a:rPr lang="en-US" sz="1600" b="1" i="1" err="1">
                <a:effectLst/>
              </a:rPr>
              <a:t>tuotettu</a:t>
            </a:r>
            <a:r>
              <a:rPr lang="en-US" sz="1600" b="1" i="1" dirty="0"/>
              <a:t> </a:t>
            </a:r>
            <a:r>
              <a:rPr lang="en-US" sz="1600" b="1" i="1" dirty="0">
                <a:effectLst/>
              </a:rPr>
              <a:t> 5 </a:t>
            </a:r>
            <a:r>
              <a:rPr lang="en-US" sz="1600" b="1" i="1" err="1">
                <a:effectLst/>
              </a:rPr>
              <a:t>eri</a:t>
            </a:r>
            <a:r>
              <a:rPr lang="en-US" sz="1600" b="1" i="1" dirty="0">
                <a:effectLst/>
              </a:rPr>
              <a:t> </a:t>
            </a:r>
            <a:r>
              <a:rPr lang="en-US" sz="1600" b="1" i="1" err="1">
                <a:effectLst/>
              </a:rPr>
              <a:t>pakettia</a:t>
            </a:r>
            <a:r>
              <a:rPr lang="en-US" sz="1600" b="1" i="1" dirty="0">
                <a:effectLst/>
              </a:rPr>
              <a:t> </a:t>
            </a:r>
            <a:r>
              <a:rPr lang="en-US" sz="1600" b="1" i="1" err="1">
                <a:effectLst/>
              </a:rPr>
              <a:t>ryhmäytymiseen</a:t>
            </a:r>
            <a:r>
              <a:rPr lang="en-US" sz="1600" b="1" i="1" dirty="0">
                <a:effectLst/>
              </a:rPr>
              <a:t> (</a:t>
            </a:r>
            <a:r>
              <a:rPr lang="en-US" sz="1600" b="1" i="1" err="1">
                <a:effectLst/>
              </a:rPr>
              <a:t>eri</a:t>
            </a:r>
            <a:r>
              <a:rPr lang="en-US" sz="1600" b="1" i="1" dirty="0">
                <a:effectLst/>
              </a:rPr>
              <a:t> </a:t>
            </a:r>
            <a:r>
              <a:rPr lang="en-US" sz="1600" b="1" i="1" err="1">
                <a:effectLst/>
              </a:rPr>
              <a:t>painotuksilla</a:t>
            </a:r>
            <a:r>
              <a:rPr lang="en-US" sz="1600" b="1" i="1" dirty="0">
                <a:effectLst/>
              </a:rPr>
              <a:t> </a:t>
            </a:r>
            <a:r>
              <a:rPr lang="en-US" sz="1600" b="1" i="1" err="1">
                <a:effectLst/>
              </a:rPr>
              <a:t>esim</a:t>
            </a:r>
            <a:r>
              <a:rPr lang="en-US" sz="1600" b="1" i="1" dirty="0">
                <a:effectLst/>
              </a:rPr>
              <a:t> </a:t>
            </a:r>
            <a:r>
              <a:rPr lang="en-US" sz="1600" b="1" i="1" err="1">
                <a:effectLst/>
              </a:rPr>
              <a:t>ongelmatilanteisiin</a:t>
            </a:r>
            <a:r>
              <a:rPr lang="en-US" sz="1600" b="1" i="1" dirty="0">
                <a:effectLst/>
              </a:rPr>
              <a:t>, </a:t>
            </a:r>
            <a:r>
              <a:rPr lang="en-US" sz="1600" b="1" i="1" err="1">
                <a:effectLst/>
              </a:rPr>
              <a:t>liikunta</a:t>
            </a:r>
            <a:r>
              <a:rPr lang="en-US" sz="1600" b="1" i="1" dirty="0">
                <a:effectLst/>
              </a:rPr>
              <a:t>, </a:t>
            </a:r>
            <a:r>
              <a:rPr lang="en-US" sz="1600" b="1" i="1" err="1">
                <a:effectLst/>
              </a:rPr>
              <a:t>pelillistäminen</a:t>
            </a:r>
            <a:r>
              <a:rPr lang="en-US" sz="1600" b="1" i="1" dirty="0">
                <a:effectLst/>
              </a:rPr>
              <a:t>)</a:t>
            </a:r>
            <a:r>
              <a:rPr lang="en-US" sz="1600" i="1" dirty="0">
                <a:effectLst/>
              </a:rPr>
              <a:t>, </a:t>
            </a:r>
            <a:r>
              <a:rPr lang="en-US" sz="1600" i="1" err="1">
                <a:effectLst/>
              </a:rPr>
              <a:t>joita</a:t>
            </a:r>
            <a:r>
              <a:rPr lang="en-US" sz="1600" i="1" dirty="0">
                <a:effectLst/>
              </a:rPr>
              <a:t> </a:t>
            </a:r>
            <a:r>
              <a:rPr lang="en-US" sz="1600" i="1" err="1">
                <a:effectLst/>
              </a:rPr>
              <a:t>markkinoidaan</a:t>
            </a:r>
            <a:r>
              <a:rPr lang="en-US" sz="1600" i="1" dirty="0">
                <a:effectLst/>
              </a:rPr>
              <a:t> </a:t>
            </a:r>
            <a:r>
              <a:rPr lang="en-US" sz="1600" i="1" err="1">
                <a:effectLst/>
              </a:rPr>
              <a:t>opettajille</a:t>
            </a:r>
            <a:r>
              <a:rPr lang="en-US" sz="1600" i="1" dirty="0">
                <a:effectLst/>
              </a:rPr>
              <a:t>, </a:t>
            </a:r>
            <a:r>
              <a:rPr lang="en-US" sz="1600" i="1" err="1">
                <a:effectLst/>
              </a:rPr>
              <a:t>syksyllä</a:t>
            </a:r>
            <a:r>
              <a:rPr lang="en-US" sz="1600" i="1" dirty="0">
                <a:effectLst/>
              </a:rPr>
              <a:t> </a:t>
            </a:r>
            <a:r>
              <a:rPr lang="en-US" sz="1600" i="1" err="1">
                <a:effectLst/>
              </a:rPr>
              <a:t>aloittaneille</a:t>
            </a:r>
            <a:r>
              <a:rPr lang="en-US" sz="1600" i="1" dirty="0">
                <a:effectLst/>
              </a:rPr>
              <a:t> </a:t>
            </a:r>
            <a:r>
              <a:rPr lang="en-US" sz="1600" i="1" err="1">
                <a:effectLst/>
              </a:rPr>
              <a:t>tammikuussa</a:t>
            </a:r>
            <a:r>
              <a:rPr lang="en-US" sz="1600" i="1" dirty="0">
                <a:effectLst/>
              </a:rPr>
              <a:t> </a:t>
            </a:r>
            <a:r>
              <a:rPr lang="en-US" sz="1600" i="1" err="1">
                <a:effectLst/>
              </a:rPr>
              <a:t>jatkoryhmäytykset</a:t>
            </a:r>
            <a:r>
              <a:rPr lang="en-US" sz="1600" i="1" dirty="0">
                <a:effectLst/>
              </a:rPr>
              <a:t> -&gt; </a:t>
            </a:r>
            <a:r>
              <a:rPr lang="en-US" sz="1600" i="1" err="1">
                <a:effectLst/>
              </a:rPr>
              <a:t>Tammikuussa</a:t>
            </a:r>
            <a:r>
              <a:rPr lang="en-US" sz="1600" i="1" dirty="0">
                <a:effectLst/>
              </a:rPr>
              <a:t> on </a:t>
            </a:r>
            <a:r>
              <a:rPr lang="en-US" sz="1600" i="1" err="1">
                <a:effectLst/>
              </a:rPr>
              <a:t>toinen</a:t>
            </a:r>
            <a:r>
              <a:rPr lang="en-US" sz="1600" i="1" dirty="0">
                <a:effectLst/>
              </a:rPr>
              <a:t> </a:t>
            </a:r>
            <a:r>
              <a:rPr lang="en-US" sz="1600" i="1" err="1">
                <a:effectLst/>
              </a:rPr>
              <a:t>puolen</a:t>
            </a:r>
            <a:r>
              <a:rPr lang="en-US" sz="1600" i="1" dirty="0">
                <a:effectLst/>
              </a:rPr>
              <a:t> </a:t>
            </a:r>
            <a:r>
              <a:rPr lang="en-US" sz="1600" i="1" err="1">
                <a:effectLst/>
              </a:rPr>
              <a:t>päivän</a:t>
            </a:r>
            <a:r>
              <a:rPr lang="en-US" sz="1600" i="1" dirty="0">
                <a:effectLst/>
              </a:rPr>
              <a:t> </a:t>
            </a:r>
            <a:r>
              <a:rPr lang="en-US" sz="1600" i="1" err="1">
                <a:effectLst/>
              </a:rPr>
              <a:t>mittaiset</a:t>
            </a:r>
            <a:r>
              <a:rPr lang="en-US" sz="1600" i="1" dirty="0">
                <a:effectLst/>
              </a:rPr>
              <a:t> </a:t>
            </a:r>
            <a:r>
              <a:rPr lang="en-US" sz="1600" i="1" err="1">
                <a:effectLst/>
              </a:rPr>
              <a:t>ryhmäytymispäivät</a:t>
            </a:r>
            <a:r>
              <a:rPr lang="en-US" sz="1600" i="1" dirty="0">
                <a:effectLst/>
              </a:rPr>
              <a:t>, </a:t>
            </a:r>
            <a:r>
              <a:rPr lang="en-US" sz="1600" i="1" err="1">
                <a:effectLst/>
              </a:rPr>
              <a:t>johon</a:t>
            </a:r>
            <a:r>
              <a:rPr lang="en-US" sz="1600" i="1" dirty="0">
                <a:effectLst/>
              </a:rPr>
              <a:t> </a:t>
            </a:r>
            <a:r>
              <a:rPr lang="en-US" sz="1600" i="1" err="1">
                <a:effectLst/>
              </a:rPr>
              <a:t>jatkuvan</a:t>
            </a:r>
            <a:r>
              <a:rPr lang="en-US" sz="1600" i="1" dirty="0">
                <a:effectLst/>
              </a:rPr>
              <a:t> </a:t>
            </a:r>
            <a:r>
              <a:rPr lang="en-US" sz="1600" i="1" err="1">
                <a:effectLst/>
              </a:rPr>
              <a:t>haun</a:t>
            </a:r>
            <a:r>
              <a:rPr lang="en-US" sz="1600" i="1" dirty="0">
                <a:effectLst/>
              </a:rPr>
              <a:t> </a:t>
            </a:r>
            <a:r>
              <a:rPr lang="en-US" sz="1600" i="1" err="1">
                <a:effectLst/>
              </a:rPr>
              <a:t>opiskelijat</a:t>
            </a:r>
            <a:r>
              <a:rPr lang="en-US" sz="1600" i="1" dirty="0">
                <a:effectLst/>
              </a:rPr>
              <a:t> </a:t>
            </a:r>
            <a:r>
              <a:rPr lang="en-US" sz="1600" i="1" err="1">
                <a:effectLst/>
              </a:rPr>
              <a:t>mukaan</a:t>
            </a:r>
            <a:r>
              <a:rPr lang="en-US" sz="1600" i="1" dirty="0">
                <a:effectLst/>
              </a:rPr>
              <a:t>, </a:t>
            </a:r>
            <a:r>
              <a:rPr lang="en-US" sz="1600" i="1" err="1">
                <a:effectLst/>
              </a:rPr>
              <a:t>lukujärjestysten</a:t>
            </a:r>
            <a:r>
              <a:rPr lang="en-US" sz="1600" i="1" dirty="0">
                <a:effectLst/>
              </a:rPr>
              <a:t> </a:t>
            </a:r>
            <a:r>
              <a:rPr lang="en-US" sz="1600" i="1" err="1">
                <a:effectLst/>
              </a:rPr>
              <a:t>kautta</a:t>
            </a:r>
            <a:endParaRPr lang="en-US" sz="1600">
              <a:effectLst/>
              <a:cs typeface="Calibri"/>
            </a:endParaRPr>
          </a:p>
          <a:p>
            <a:pPr indent="-228600">
              <a:lnSpc>
                <a:spcPct val="90000"/>
              </a:lnSpc>
              <a:spcAft>
                <a:spcPts val="800"/>
              </a:spcAft>
              <a:buFont typeface="Arial" panose="020B0604020202020204" pitchFamily="34" charset="0"/>
              <a:buChar char="•"/>
            </a:pPr>
            <a:r>
              <a:rPr lang="en-US" sz="1600" b="1" i="1" err="1">
                <a:effectLst/>
              </a:rPr>
              <a:t>Chillaamo</a:t>
            </a:r>
            <a:r>
              <a:rPr lang="en-US" sz="1600" b="1" i="1" dirty="0">
                <a:effectLst/>
              </a:rPr>
              <a:t> </a:t>
            </a:r>
            <a:r>
              <a:rPr lang="en-US" sz="1600" b="1" i="1" err="1">
                <a:effectLst/>
              </a:rPr>
              <a:t>pyörii</a:t>
            </a:r>
            <a:r>
              <a:rPr lang="en-US" sz="1600" b="1" i="1" dirty="0">
                <a:effectLst/>
              </a:rPr>
              <a:t> </a:t>
            </a:r>
            <a:r>
              <a:rPr lang="en-US" sz="1600" b="1" i="1" err="1">
                <a:effectLst/>
              </a:rPr>
              <a:t>edelleenkin</a:t>
            </a:r>
            <a:r>
              <a:rPr lang="en-US" sz="1600" b="1" i="1" dirty="0">
                <a:effectLst/>
              </a:rPr>
              <a:t> </a:t>
            </a:r>
            <a:r>
              <a:rPr lang="en-US" sz="1600" b="1" i="1" err="1">
                <a:effectLst/>
              </a:rPr>
              <a:t>opiskelijoiden</a:t>
            </a:r>
            <a:r>
              <a:rPr lang="en-US" sz="1600" b="1" i="1" dirty="0">
                <a:effectLst/>
              </a:rPr>
              <a:t> </a:t>
            </a:r>
            <a:r>
              <a:rPr lang="en-US" sz="1600" b="1" i="1" err="1">
                <a:effectLst/>
              </a:rPr>
              <a:t>pyörittämänä</a:t>
            </a:r>
            <a:r>
              <a:rPr lang="en-US" sz="1600" i="1" dirty="0"/>
              <a:t>, </a:t>
            </a:r>
            <a:r>
              <a:rPr lang="en-US" sz="1600" b="1" i="1" err="1"/>
              <a:t>Chillaamon</a:t>
            </a:r>
            <a:r>
              <a:rPr lang="en-US" sz="1600" b="1" i="1" dirty="0"/>
              <a:t> </a:t>
            </a:r>
            <a:r>
              <a:rPr lang="en-US" sz="1600" b="1" i="1" err="1"/>
              <a:t>toimintamalli</a:t>
            </a:r>
            <a:r>
              <a:rPr lang="en-US" sz="1600" b="1" i="1" dirty="0"/>
              <a:t>, </a:t>
            </a:r>
            <a:r>
              <a:rPr lang="en-US" sz="1600" b="1" i="1" err="1"/>
              <a:t>käsikirja</a:t>
            </a:r>
            <a:r>
              <a:rPr lang="en-US" sz="1600" b="1" i="1" dirty="0"/>
              <a:t> on </a:t>
            </a:r>
            <a:r>
              <a:rPr lang="en-US" sz="1600" b="1" i="1" err="1"/>
              <a:t>julkaistu</a:t>
            </a:r>
            <a:endParaRPr lang="en-US" sz="1600" b="1">
              <a:effectLst/>
              <a:cs typeface="Calibri"/>
            </a:endParaRPr>
          </a:p>
          <a:p>
            <a:pPr indent="-228600">
              <a:lnSpc>
                <a:spcPct val="90000"/>
              </a:lnSpc>
              <a:spcAft>
                <a:spcPts val="800"/>
              </a:spcAft>
              <a:buFont typeface="Arial" panose="020B0604020202020204" pitchFamily="34" charset="0"/>
              <a:buChar char="•"/>
            </a:pPr>
            <a:r>
              <a:rPr lang="en-US" sz="1600" i="1" err="1">
                <a:effectLst/>
              </a:rPr>
              <a:t>A</a:t>
            </a:r>
            <a:r>
              <a:rPr lang="en-US" sz="1600" b="1" i="1" err="1">
                <a:effectLst/>
              </a:rPr>
              <a:t>suntolan</a:t>
            </a:r>
            <a:r>
              <a:rPr lang="en-US" sz="1600" b="1" i="1" dirty="0">
                <a:effectLst/>
              </a:rPr>
              <a:t> </a:t>
            </a:r>
            <a:r>
              <a:rPr lang="en-US" sz="1600" b="1" i="1" err="1">
                <a:effectLst/>
              </a:rPr>
              <a:t>asukkaille</a:t>
            </a:r>
            <a:r>
              <a:rPr lang="en-US" sz="1600" b="1" i="1" dirty="0">
                <a:effectLst/>
              </a:rPr>
              <a:t> </a:t>
            </a:r>
            <a:r>
              <a:rPr lang="en-US" sz="1600" b="1" i="1" err="1">
                <a:effectLst/>
              </a:rPr>
              <a:t>järjestetty</a:t>
            </a:r>
            <a:r>
              <a:rPr lang="en-US" sz="1600" b="1" i="1" dirty="0">
                <a:effectLst/>
              </a:rPr>
              <a:t> </a:t>
            </a:r>
            <a:r>
              <a:rPr lang="en-US" sz="1600" b="1" i="1" err="1">
                <a:effectLst/>
              </a:rPr>
              <a:t>tiistaisin</a:t>
            </a:r>
            <a:r>
              <a:rPr lang="en-US" sz="1600" b="1" i="1" dirty="0">
                <a:effectLst/>
              </a:rPr>
              <a:t> </a:t>
            </a:r>
            <a:r>
              <a:rPr lang="en-US" sz="1600" b="1" i="1" err="1">
                <a:effectLst/>
              </a:rPr>
              <a:t>yhteisöllisiä</a:t>
            </a:r>
            <a:r>
              <a:rPr lang="en-US" sz="1600" b="1" i="1" dirty="0">
                <a:effectLst/>
              </a:rPr>
              <a:t> </a:t>
            </a:r>
            <a:r>
              <a:rPr lang="en-US" sz="1600" b="1" i="1" err="1">
                <a:effectLst/>
              </a:rPr>
              <a:t>iltakahveja</a:t>
            </a:r>
            <a:r>
              <a:rPr lang="en-US" sz="1600" b="1" i="1" dirty="0">
                <a:effectLst/>
              </a:rPr>
              <a:t>, </a:t>
            </a:r>
            <a:r>
              <a:rPr lang="en-US" sz="1600" b="1" i="1" err="1">
                <a:effectLst/>
              </a:rPr>
              <a:t>pysyväksi</a:t>
            </a:r>
            <a:r>
              <a:rPr lang="en-US" sz="1600" b="1" i="1" dirty="0">
                <a:effectLst/>
              </a:rPr>
              <a:t> </a:t>
            </a:r>
            <a:r>
              <a:rPr lang="en-US" sz="1600" b="1" i="1" err="1">
                <a:effectLst/>
              </a:rPr>
              <a:t>toimintatavaksi</a:t>
            </a:r>
            <a:r>
              <a:rPr lang="en-US" sz="1600" i="1" dirty="0">
                <a:effectLst/>
              </a:rPr>
              <a:t>. </a:t>
            </a:r>
            <a:r>
              <a:rPr lang="en-US" sz="1600" i="1" err="1">
                <a:effectLst/>
              </a:rPr>
              <a:t>Kahveilla</a:t>
            </a:r>
            <a:r>
              <a:rPr lang="en-US" sz="1600" i="1" dirty="0">
                <a:effectLst/>
              </a:rPr>
              <a:t> </a:t>
            </a:r>
            <a:r>
              <a:rPr lang="en-US" sz="1600" i="1" err="1">
                <a:effectLst/>
              </a:rPr>
              <a:t>voi</a:t>
            </a:r>
            <a:r>
              <a:rPr lang="en-US" sz="1600" i="1" dirty="0">
                <a:effectLst/>
              </a:rPr>
              <a:t> olla </a:t>
            </a:r>
            <a:r>
              <a:rPr lang="en-US" sz="1600" i="1" err="1">
                <a:effectLst/>
              </a:rPr>
              <a:t>erilaisia</a:t>
            </a:r>
            <a:r>
              <a:rPr lang="en-US" sz="1600" i="1" dirty="0">
                <a:effectLst/>
              </a:rPr>
              <a:t> </a:t>
            </a:r>
            <a:r>
              <a:rPr lang="en-US" sz="1600" i="1" err="1">
                <a:effectLst/>
              </a:rPr>
              <a:t>teemoja</a:t>
            </a:r>
            <a:r>
              <a:rPr lang="en-US" sz="1600" i="1" dirty="0">
                <a:effectLst/>
              </a:rPr>
              <a:t>, </a:t>
            </a:r>
            <a:r>
              <a:rPr lang="en-US" sz="1600" i="1" err="1">
                <a:effectLst/>
              </a:rPr>
              <a:t>ruuanlaittoja</a:t>
            </a:r>
            <a:r>
              <a:rPr lang="en-US" sz="1600" i="1" dirty="0">
                <a:effectLst/>
              </a:rPr>
              <a:t> </a:t>
            </a:r>
            <a:r>
              <a:rPr lang="en-US" sz="1600" i="1" err="1">
                <a:effectLst/>
              </a:rPr>
              <a:t>yms</a:t>
            </a:r>
            <a:r>
              <a:rPr lang="en-US" sz="1600" i="1" dirty="0">
                <a:effectLst/>
              </a:rPr>
              <a:t>.</a:t>
            </a:r>
            <a:endParaRPr lang="en-US" sz="1600">
              <a:effectLst/>
              <a:cs typeface="Calibri"/>
            </a:endParaRPr>
          </a:p>
          <a:p>
            <a:pPr indent="-228600">
              <a:lnSpc>
                <a:spcPct val="90000"/>
              </a:lnSpc>
              <a:spcAft>
                <a:spcPts val="800"/>
              </a:spcAft>
              <a:buFont typeface="Arial" panose="020B0604020202020204" pitchFamily="34" charset="0"/>
              <a:buChar char="•"/>
            </a:pPr>
            <a:r>
              <a:rPr lang="en-US" sz="1600" b="1" i="1" err="1">
                <a:effectLst/>
              </a:rPr>
              <a:t>Ohjaaja</a:t>
            </a:r>
            <a:r>
              <a:rPr lang="en-US" sz="1600" i="1" dirty="0">
                <a:effectLst/>
              </a:rPr>
              <a:t> (</a:t>
            </a:r>
            <a:r>
              <a:rPr lang="en-US" sz="1600" i="1" err="1">
                <a:effectLst/>
              </a:rPr>
              <a:t>nuorisotyön</a:t>
            </a:r>
            <a:r>
              <a:rPr lang="en-US" sz="1600" i="1" dirty="0">
                <a:effectLst/>
              </a:rPr>
              <a:t> ja </a:t>
            </a:r>
            <a:r>
              <a:rPr lang="en-US" sz="1600" i="1" err="1">
                <a:effectLst/>
              </a:rPr>
              <a:t>opiskelijatoiminnan</a:t>
            </a:r>
            <a:r>
              <a:rPr lang="en-US" sz="1600" i="1" dirty="0">
                <a:effectLst/>
              </a:rPr>
              <a:t> </a:t>
            </a:r>
            <a:r>
              <a:rPr lang="en-US" sz="1600" i="1" err="1">
                <a:effectLst/>
              </a:rPr>
              <a:t>ohjaaja</a:t>
            </a:r>
            <a:r>
              <a:rPr lang="en-US" sz="1600" i="1" dirty="0">
                <a:effectLst/>
              </a:rPr>
              <a:t> ) </a:t>
            </a:r>
            <a:r>
              <a:rPr lang="en-US" sz="1600" b="1" i="1" err="1">
                <a:effectLst/>
              </a:rPr>
              <a:t>mukana</a:t>
            </a:r>
            <a:r>
              <a:rPr lang="en-US" sz="1600" b="1" i="1" dirty="0">
                <a:effectLst/>
              </a:rPr>
              <a:t> </a:t>
            </a:r>
            <a:r>
              <a:rPr lang="en-US" sz="1600" b="1" i="1" err="1">
                <a:effectLst/>
              </a:rPr>
              <a:t>uusien</a:t>
            </a:r>
            <a:r>
              <a:rPr lang="en-US" sz="1600" b="1" i="1" dirty="0">
                <a:effectLst/>
              </a:rPr>
              <a:t> </a:t>
            </a:r>
            <a:r>
              <a:rPr lang="en-US" sz="1600" b="1" i="1" err="1">
                <a:effectLst/>
              </a:rPr>
              <a:t>opiskelijoiden</a:t>
            </a:r>
            <a:r>
              <a:rPr lang="en-US" sz="1600" b="1" i="1" dirty="0">
                <a:effectLst/>
              </a:rPr>
              <a:t> </a:t>
            </a:r>
            <a:r>
              <a:rPr lang="en-US" sz="1600" b="1" i="1" err="1">
                <a:effectLst/>
              </a:rPr>
              <a:t>tutustumispäivissä</a:t>
            </a:r>
            <a:r>
              <a:rPr lang="en-US" sz="1600" b="1" i="1" dirty="0">
                <a:effectLst/>
              </a:rPr>
              <a:t> </a:t>
            </a:r>
            <a:r>
              <a:rPr lang="en-US" sz="1600" b="1" i="1" err="1">
                <a:effectLst/>
              </a:rPr>
              <a:t>kesäkuussa</a:t>
            </a:r>
            <a:r>
              <a:rPr lang="en-US" sz="1600" b="1" i="1" dirty="0">
                <a:effectLst/>
              </a:rPr>
              <a:t>,</a:t>
            </a:r>
            <a:r>
              <a:rPr lang="en-US" sz="1600" i="1" dirty="0">
                <a:effectLst/>
              </a:rPr>
              <a:t> </a:t>
            </a:r>
            <a:r>
              <a:rPr lang="en-US" sz="1600" i="1" err="1">
                <a:effectLst/>
              </a:rPr>
              <a:t>toimintamalli</a:t>
            </a:r>
            <a:endParaRPr lang="en-US" sz="1600" err="1">
              <a:effectLst/>
            </a:endParaRPr>
          </a:p>
          <a:p>
            <a:pPr indent="-228600">
              <a:lnSpc>
                <a:spcPct val="90000"/>
              </a:lnSpc>
              <a:spcAft>
                <a:spcPts val="800"/>
              </a:spcAft>
              <a:buFont typeface="Arial" panose="020B0604020202020204" pitchFamily="34" charset="0"/>
              <a:buChar char="•"/>
            </a:pPr>
            <a:endParaRPr lang="en-US" sz="1100" i="1">
              <a:effectLst/>
            </a:endParaRPr>
          </a:p>
          <a:p>
            <a:pPr indent="-228600">
              <a:lnSpc>
                <a:spcPct val="90000"/>
              </a:lnSpc>
              <a:spcAft>
                <a:spcPts val="800"/>
              </a:spcAft>
              <a:buFont typeface="Arial" panose="020B0604020202020204" pitchFamily="34" charset="0"/>
              <a:buChar char="•"/>
            </a:pPr>
            <a:endParaRPr lang="en-US" sz="1100">
              <a:effectLst/>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teksti, clipart-kuva&#10;&#10;Kuvaus luotu automaattisesti">
            <a:extLst>
              <a:ext uri="{FF2B5EF4-FFF2-40B4-BE49-F238E27FC236}">
                <a16:creationId xmlns:a16="http://schemas.microsoft.com/office/drawing/2014/main" id="{FAE1A349-666E-2B41-759A-2D836CE00E9A}"/>
              </a:ext>
            </a:extLst>
          </p:cNvPr>
          <p:cNvPicPr>
            <a:picLocks noChangeAspect="1"/>
          </p:cNvPicPr>
          <p:nvPr/>
        </p:nvPicPr>
        <p:blipFill rotWithShape="1">
          <a:blip r:embed="rId2"/>
          <a:srcRect l="2408" r="-2" b="-2"/>
          <a:stretch/>
        </p:blipFill>
        <p:spPr>
          <a:xfrm>
            <a:off x="6274121" y="517130"/>
            <a:ext cx="5425410" cy="5259296"/>
          </a:xfrm>
          <a:prstGeom prst="rect">
            <a:avLst/>
          </a:prstGeom>
        </p:spPr>
      </p:pic>
    </p:spTree>
    <p:extLst>
      <p:ext uri="{BB962C8B-B14F-4D97-AF65-F5344CB8AC3E}">
        <p14:creationId xmlns:p14="http://schemas.microsoft.com/office/powerpoint/2010/main" val="102007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5" descr="Kuva, joka sisältää kohteen sisä, vihreä, eläminen, sohva&#10;&#10;Kuvaus luotu automaattisesti">
            <a:extLst>
              <a:ext uri="{FF2B5EF4-FFF2-40B4-BE49-F238E27FC236}">
                <a16:creationId xmlns:a16="http://schemas.microsoft.com/office/drawing/2014/main" id="{0F176DE0-A733-2188-4EA6-FC7B0697EF0A}"/>
              </a:ext>
            </a:extLst>
          </p:cNvPr>
          <p:cNvPicPr>
            <a:picLocks noChangeAspect="1"/>
          </p:cNvPicPr>
          <p:nvPr/>
        </p:nvPicPr>
        <p:blipFill rotWithShape="1">
          <a:blip r:embed="rId2"/>
          <a:srcRect l="27040" r="16914"/>
          <a:stretch/>
        </p:blipFill>
        <p:spPr>
          <a:xfrm>
            <a:off x="1" y="10"/>
            <a:ext cx="7513039"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kstiruutu 1">
            <a:extLst>
              <a:ext uri="{FF2B5EF4-FFF2-40B4-BE49-F238E27FC236}">
                <a16:creationId xmlns:a16="http://schemas.microsoft.com/office/drawing/2014/main" id="{C0909BF9-D615-051F-F6A8-45BE2F34CAF4}"/>
              </a:ext>
            </a:extLst>
          </p:cNvPr>
          <p:cNvSpPr txBox="1"/>
          <p:nvPr/>
        </p:nvSpPr>
        <p:spPr>
          <a:xfrm>
            <a:off x="7675385" y="76315"/>
            <a:ext cx="4526678" cy="60575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800"/>
              </a:spcAft>
            </a:pPr>
            <a:r>
              <a:rPr lang="en-US" i="1" dirty="0" err="1"/>
              <a:t>Valtakunnallinen</a:t>
            </a:r>
            <a:r>
              <a:rPr lang="en-US" i="1" dirty="0"/>
              <a:t> </a:t>
            </a:r>
            <a:r>
              <a:rPr lang="en-US" i="1" dirty="0" err="1"/>
              <a:t>opiskelijapalaute</a:t>
            </a:r>
            <a:r>
              <a:rPr lang="en-US" i="1" dirty="0"/>
              <a:t> </a:t>
            </a:r>
            <a:r>
              <a:rPr lang="en-US" i="1" dirty="0" err="1"/>
              <a:t>käydään</a:t>
            </a:r>
            <a:r>
              <a:rPr lang="en-US" i="1" dirty="0"/>
              <a:t> </a:t>
            </a:r>
            <a:r>
              <a:rPr lang="en-US" i="1" dirty="0" err="1"/>
              <a:t>läpi</a:t>
            </a:r>
            <a:r>
              <a:rPr lang="en-US" i="1" dirty="0"/>
              <a:t> </a:t>
            </a:r>
            <a:r>
              <a:rPr lang="en-US" i="1" dirty="0" err="1"/>
              <a:t>säännöllisesti</a:t>
            </a:r>
            <a:r>
              <a:rPr lang="en-US" i="1" dirty="0"/>
              <a:t> </a:t>
            </a:r>
            <a:r>
              <a:rPr lang="en-US" i="1" dirty="0" err="1"/>
              <a:t>opiskelijapalveluiden</a:t>
            </a:r>
            <a:r>
              <a:rPr lang="en-US" i="1" dirty="0"/>
              <a:t> </a:t>
            </a:r>
            <a:r>
              <a:rPr lang="en-US" i="1" dirty="0" err="1"/>
              <a:t>tiimissä</a:t>
            </a:r>
            <a:r>
              <a:rPr lang="en-US" i="1" dirty="0"/>
              <a:t> ja </a:t>
            </a:r>
            <a:r>
              <a:rPr lang="en-US" i="1" dirty="0" err="1"/>
              <a:t>hyödynnetään</a:t>
            </a:r>
            <a:r>
              <a:rPr lang="en-US" i="1" dirty="0"/>
              <a:t> </a:t>
            </a:r>
            <a:r>
              <a:rPr lang="en-US" i="1" dirty="0" err="1"/>
              <a:t>jatkokehittämisessä</a:t>
            </a:r>
            <a:r>
              <a:rPr lang="en-US" b="1" i="1" dirty="0"/>
              <a:t>-</a:t>
            </a:r>
            <a:r>
              <a:rPr lang="en-US" i="1" dirty="0"/>
              <a:t> </a:t>
            </a:r>
            <a:r>
              <a:rPr lang="en-US" i="1" dirty="0" err="1"/>
              <a:t>Padlettiin</a:t>
            </a:r>
            <a:r>
              <a:rPr lang="en-US" i="1" dirty="0"/>
              <a:t> </a:t>
            </a:r>
            <a:r>
              <a:rPr lang="en-US" i="1" dirty="0" err="1"/>
              <a:t>laitettu</a:t>
            </a:r>
            <a:r>
              <a:rPr lang="en-US" i="1" dirty="0"/>
              <a:t> </a:t>
            </a:r>
            <a:r>
              <a:rPr lang="en-US" i="1" dirty="0" err="1"/>
              <a:t>Samiedulla</a:t>
            </a:r>
            <a:r>
              <a:rPr lang="en-US" i="1" dirty="0"/>
              <a:t> </a:t>
            </a:r>
            <a:r>
              <a:rPr lang="en-US" i="1" dirty="0" err="1"/>
              <a:t>tuotettuja</a:t>
            </a:r>
            <a:r>
              <a:rPr lang="en-US" i="1" dirty="0"/>
              <a:t> </a:t>
            </a:r>
            <a:r>
              <a:rPr lang="en-US" i="1" dirty="0" err="1"/>
              <a:t>hankkeen</a:t>
            </a:r>
            <a:r>
              <a:rPr lang="en-US" i="1" dirty="0"/>
              <a:t> </a:t>
            </a:r>
            <a:r>
              <a:rPr lang="en-US" i="1" dirty="0" err="1"/>
              <a:t>tuotoksia</a:t>
            </a:r>
            <a:r>
              <a:rPr lang="en-US" i="1" dirty="0"/>
              <a:t> </a:t>
            </a:r>
            <a:r>
              <a:rPr lang="en-US" i="1" dirty="0" err="1"/>
              <a:t>muille</a:t>
            </a:r>
            <a:r>
              <a:rPr lang="en-US" i="1" dirty="0"/>
              <a:t> </a:t>
            </a:r>
            <a:r>
              <a:rPr lang="en-US" i="1" dirty="0" err="1"/>
              <a:t>jaettavaksi</a:t>
            </a:r>
            <a:r>
              <a:rPr lang="en-US" i="1" dirty="0"/>
              <a:t> </a:t>
            </a:r>
            <a:r>
              <a:rPr lang="en-US" i="1" u="sng" dirty="0">
                <a:hlinkClick r:id="rId3"/>
              </a:rPr>
              <a:t>https://padlet.com/anne_etelaaho/qwm2wytvjlv01j0a</a:t>
            </a:r>
            <a:endParaRPr lang="en-US" dirty="0">
              <a:cs typeface="Calibri"/>
            </a:endParaRPr>
          </a:p>
          <a:p>
            <a:pPr>
              <a:lnSpc>
                <a:spcPct val="90000"/>
              </a:lnSpc>
              <a:spcAft>
                <a:spcPts val="800"/>
              </a:spcAft>
            </a:pPr>
            <a:r>
              <a:rPr lang="en-US" i="1" dirty="0" err="1"/>
              <a:t>Samiedun</a:t>
            </a:r>
            <a:r>
              <a:rPr lang="en-US" i="1" dirty="0"/>
              <a:t> </a:t>
            </a:r>
            <a:r>
              <a:rPr lang="en-US" i="1" dirty="0" err="1"/>
              <a:t>yhteenveto</a:t>
            </a:r>
            <a:r>
              <a:rPr lang="en-US" i="1" dirty="0"/>
              <a:t> </a:t>
            </a:r>
            <a:r>
              <a:rPr lang="en-US" i="1" dirty="0" err="1"/>
              <a:t>opiskelijoiden</a:t>
            </a:r>
            <a:r>
              <a:rPr lang="en-US" i="1" dirty="0"/>
              <a:t> </a:t>
            </a:r>
            <a:r>
              <a:rPr lang="en-US" i="1" dirty="0" err="1"/>
              <a:t>taukotilan</a:t>
            </a:r>
            <a:r>
              <a:rPr lang="en-US" i="1" dirty="0"/>
              <a:t> </a:t>
            </a:r>
            <a:r>
              <a:rPr lang="en-US" i="1" dirty="0" err="1"/>
              <a:t>Chillaamo</a:t>
            </a:r>
            <a:r>
              <a:rPr lang="en-US" i="1" dirty="0"/>
              <a:t> ja </a:t>
            </a:r>
            <a:r>
              <a:rPr lang="en-US" i="1" dirty="0" err="1"/>
              <a:t>ryhmäytykset-esitys</a:t>
            </a:r>
            <a:endParaRPr lang="en-US" dirty="0" err="1">
              <a:cs typeface="Calibri"/>
            </a:endParaRPr>
          </a:p>
          <a:p>
            <a:pPr>
              <a:lnSpc>
                <a:spcPct val="90000"/>
              </a:lnSpc>
              <a:spcAft>
                <a:spcPts val="800"/>
              </a:spcAft>
            </a:pPr>
            <a:r>
              <a:rPr lang="en-US" b="1" i="1" err="1"/>
              <a:t>Samiedun</a:t>
            </a:r>
            <a:r>
              <a:rPr lang="en-US" b="1" i="1" dirty="0"/>
              <a:t> </a:t>
            </a:r>
            <a:r>
              <a:rPr lang="en-US" b="1" i="1" err="1"/>
              <a:t>uutiskirjeessä</a:t>
            </a:r>
            <a:r>
              <a:rPr lang="en-US" b="1" i="1" dirty="0"/>
              <a:t> </a:t>
            </a:r>
            <a:r>
              <a:rPr lang="en-US" b="1" i="1" err="1"/>
              <a:t>julkaistu</a:t>
            </a:r>
            <a:r>
              <a:rPr lang="en-US" b="1" i="1" dirty="0"/>
              <a:t> 2 </a:t>
            </a:r>
            <a:r>
              <a:rPr lang="en-US" b="1" i="1" err="1"/>
              <a:t>juttua</a:t>
            </a:r>
            <a:r>
              <a:rPr lang="en-US" b="1" i="1" dirty="0"/>
              <a:t> </a:t>
            </a:r>
            <a:r>
              <a:rPr lang="en-US" b="1" i="1" err="1"/>
              <a:t>kehittämistoiminnasta</a:t>
            </a:r>
            <a:r>
              <a:rPr lang="en-US" b="1" i="1" dirty="0"/>
              <a:t> </a:t>
            </a:r>
            <a:r>
              <a:rPr lang="en-US" i="1" dirty="0"/>
              <a:t>- </a:t>
            </a:r>
            <a:r>
              <a:rPr lang="en-US" i="1" err="1"/>
              <a:t>toinen</a:t>
            </a:r>
            <a:r>
              <a:rPr lang="en-US" i="1" dirty="0"/>
              <a:t> </a:t>
            </a:r>
            <a:r>
              <a:rPr lang="en-US" i="1" err="1"/>
              <a:t>opiskelijoiden</a:t>
            </a:r>
            <a:r>
              <a:rPr lang="en-US" i="1" dirty="0"/>
              <a:t> </a:t>
            </a:r>
            <a:r>
              <a:rPr lang="en-US" i="1" err="1"/>
              <a:t>taukotilasta</a:t>
            </a:r>
            <a:r>
              <a:rPr lang="en-US" i="1" dirty="0"/>
              <a:t>, </a:t>
            </a:r>
            <a:r>
              <a:rPr lang="en-US" i="1" err="1"/>
              <a:t>toinen</a:t>
            </a:r>
            <a:r>
              <a:rPr lang="en-US" i="1" dirty="0"/>
              <a:t> </a:t>
            </a:r>
            <a:r>
              <a:rPr lang="en-US" i="1" err="1"/>
              <a:t>asuntolatoiminnasta</a:t>
            </a:r>
            <a:r>
              <a:rPr lang="en-US" i="1" dirty="0"/>
              <a:t> ja </a:t>
            </a:r>
            <a:r>
              <a:rPr lang="en-US" i="1" err="1"/>
              <a:t>Chillaamon</a:t>
            </a:r>
            <a:r>
              <a:rPr lang="en-US" i="1" dirty="0"/>
              <a:t> </a:t>
            </a:r>
            <a:r>
              <a:rPr lang="en-US" i="1" err="1"/>
              <a:t>toiminnasta</a:t>
            </a:r>
            <a:r>
              <a:rPr lang="en-US" i="1" dirty="0"/>
              <a:t>, </a:t>
            </a:r>
            <a:r>
              <a:rPr lang="en-US" i="1" err="1"/>
              <a:t>artikkelit</a:t>
            </a:r>
            <a:r>
              <a:rPr lang="en-US" i="1" dirty="0"/>
              <a:t> </a:t>
            </a:r>
            <a:r>
              <a:rPr lang="en-US" i="1" err="1"/>
              <a:t>toimitettu</a:t>
            </a:r>
            <a:r>
              <a:rPr lang="en-US" i="1" dirty="0"/>
              <a:t> </a:t>
            </a:r>
            <a:r>
              <a:rPr lang="en-US" i="1" err="1"/>
              <a:t>sanomalehti</a:t>
            </a:r>
            <a:r>
              <a:rPr lang="en-US" i="1" dirty="0"/>
              <a:t> Itä-</a:t>
            </a:r>
            <a:r>
              <a:rPr lang="en-US" i="1" err="1"/>
              <a:t>Savoon</a:t>
            </a:r>
            <a:r>
              <a:rPr lang="en-US" i="1" dirty="0"/>
              <a:t> </a:t>
            </a:r>
            <a:r>
              <a:rPr lang="en-US" i="1" err="1"/>
              <a:t>tiedotteina</a:t>
            </a:r>
            <a:r>
              <a:rPr lang="en-US" dirty="0"/>
              <a:t>​</a:t>
            </a:r>
            <a:endParaRPr lang="en-US" dirty="0">
              <a:cs typeface="Calibri"/>
            </a:endParaRPr>
          </a:p>
          <a:p>
            <a:pPr>
              <a:lnSpc>
                <a:spcPct val="90000"/>
              </a:lnSpc>
            </a:pPr>
            <a:r>
              <a:rPr lang="en-US" b="1" i="1" dirty="0" err="1"/>
              <a:t>Hyvinvointikello</a:t>
            </a:r>
            <a:r>
              <a:rPr lang="en-US" b="1" i="1" dirty="0"/>
              <a:t>, </a:t>
            </a:r>
            <a:r>
              <a:rPr lang="en-US" b="1" i="1" dirty="0" err="1"/>
              <a:t>ryhmäytysten</a:t>
            </a:r>
            <a:r>
              <a:rPr lang="en-US" b="1" i="1" dirty="0"/>
              <a:t> </a:t>
            </a:r>
            <a:r>
              <a:rPr lang="en-US" b="1" i="1" dirty="0" err="1"/>
              <a:t>toimintamalli</a:t>
            </a:r>
            <a:r>
              <a:rPr lang="en-US" b="1" dirty="0"/>
              <a:t>​</a:t>
            </a:r>
            <a:endParaRPr lang="en-US" b="1" dirty="0">
              <a:cs typeface="Calibri"/>
            </a:endParaRPr>
          </a:p>
          <a:p>
            <a:pPr indent="-228600">
              <a:lnSpc>
                <a:spcPct val="90000"/>
              </a:lnSpc>
              <a:buFont typeface="Arial" panose="020B0604020202020204" pitchFamily="34" charset="0"/>
              <a:buChar char="•"/>
            </a:pPr>
            <a:endParaRPr lang="en-US" b="1" dirty="0">
              <a:cs typeface="Calibri"/>
            </a:endParaRPr>
          </a:p>
          <a:p>
            <a:pPr>
              <a:lnSpc>
                <a:spcPct val="90000"/>
              </a:lnSpc>
            </a:pPr>
            <a:r>
              <a:rPr lang="en-US" b="1" i="1" err="1"/>
              <a:t>Tiistaisin</a:t>
            </a:r>
            <a:r>
              <a:rPr lang="en-US" b="1" i="1" dirty="0"/>
              <a:t> </a:t>
            </a:r>
            <a:r>
              <a:rPr lang="en-US" b="1" i="1" err="1"/>
              <a:t>yhteisölliset</a:t>
            </a:r>
            <a:r>
              <a:rPr lang="en-US" b="1" i="1" dirty="0"/>
              <a:t> </a:t>
            </a:r>
            <a:r>
              <a:rPr lang="en-US" b="1" i="1" err="1"/>
              <a:t>iltakahvit-toimintamalli</a:t>
            </a:r>
            <a:r>
              <a:rPr lang="en-US" b="1" dirty="0"/>
              <a:t>​</a:t>
            </a:r>
            <a:endParaRPr lang="en-US" b="1" dirty="0">
              <a:cs typeface="Calibri"/>
            </a:endParaRPr>
          </a:p>
          <a:p>
            <a:pPr>
              <a:lnSpc>
                <a:spcPct val="90000"/>
              </a:lnSpc>
            </a:pPr>
            <a:r>
              <a:rPr lang="en-US" dirty="0">
                <a:hlinkClick r:id="rId4">
                  <a:extLst>
                    <a:ext uri="{A12FA001-AC4F-418D-AE19-62706E023703}">
                      <ahyp:hlinkClr xmlns:ahyp="http://schemas.microsoft.com/office/drawing/2018/hyperlinkcolor" val="tx"/>
                    </a:ext>
                  </a:extLst>
                </a:hlinkClick>
              </a:rPr>
              <a:t>Chillaamon valmis tilsammans hankkeen loppuesitys</a:t>
            </a:r>
            <a:r>
              <a:rPr lang="en-US" dirty="0"/>
              <a:t>​</a:t>
            </a:r>
            <a:endParaRPr lang="en-US">
              <a:cs typeface="Calibri"/>
            </a:endParaRPr>
          </a:p>
        </p:txBody>
      </p:sp>
    </p:spTree>
    <p:extLst>
      <p:ext uri="{BB962C8B-B14F-4D97-AF65-F5344CB8AC3E}">
        <p14:creationId xmlns:p14="http://schemas.microsoft.com/office/powerpoint/2010/main" val="3766122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FAA89DF-B270-596B-DF06-83F5B6BE1782}"/>
              </a:ext>
            </a:extLst>
          </p:cNvPr>
          <p:cNvSpPr txBox="1"/>
          <p:nvPr/>
        </p:nvSpPr>
        <p:spPr>
          <a:xfrm>
            <a:off x="189781" y="379562"/>
            <a:ext cx="3964644" cy="5844257"/>
          </a:xfrm>
          <a:prstGeom prst="rect">
            <a:avLst/>
          </a:prstGeom>
        </p:spPr>
        <p:txBody>
          <a:bodyPr vert="horz" lIns="91440" tIns="45720" rIns="91440" bIns="45720" rtlCol="0" anchor="t">
            <a:noAutofit/>
          </a:bodyPr>
          <a:lstStyle/>
          <a:p>
            <a:pPr lvl="0">
              <a:lnSpc>
                <a:spcPct val="90000"/>
              </a:lnSpc>
            </a:pPr>
            <a:r>
              <a:rPr lang="en-US" sz="2000" b="1" dirty="0">
                <a:effectLst/>
              </a:rPr>
              <a:t>Optima</a:t>
            </a:r>
            <a:endParaRPr lang="fi-FI"/>
          </a:p>
          <a:p>
            <a:pPr marL="114300" lvl="0">
              <a:lnSpc>
                <a:spcPct val="90000"/>
              </a:lnSpc>
            </a:pPr>
            <a:r>
              <a:rPr lang="en-US" b="1" dirty="0" err="1">
                <a:effectLst/>
              </a:rPr>
              <a:t>Studerandekårens</a:t>
            </a:r>
            <a:r>
              <a:rPr lang="en-US" b="1" dirty="0">
                <a:effectLst/>
              </a:rPr>
              <a:t> </a:t>
            </a:r>
            <a:r>
              <a:rPr lang="en-US" b="1" dirty="0" err="1">
                <a:effectLst/>
              </a:rPr>
              <a:t>medlemmars</a:t>
            </a:r>
            <a:r>
              <a:rPr lang="en-US" b="1" dirty="0">
                <a:effectLst/>
              </a:rPr>
              <a:t> </a:t>
            </a:r>
            <a:r>
              <a:rPr lang="en-US" b="1" dirty="0" err="1">
                <a:effectLst/>
              </a:rPr>
              <a:t>namn</a:t>
            </a:r>
            <a:r>
              <a:rPr lang="en-US" b="1" dirty="0">
                <a:effectLst/>
              </a:rPr>
              <a:t> </a:t>
            </a:r>
            <a:r>
              <a:rPr lang="en-US" b="1" dirty="0" err="1">
                <a:effectLst/>
              </a:rPr>
              <a:t>publiceras</a:t>
            </a:r>
            <a:r>
              <a:rPr lang="en-US" b="1" dirty="0">
                <a:effectLst/>
              </a:rPr>
              <a:t> </a:t>
            </a:r>
            <a:r>
              <a:rPr lang="en-US" b="1" dirty="0" err="1">
                <a:effectLst/>
              </a:rPr>
              <a:t>på</a:t>
            </a:r>
            <a:r>
              <a:rPr lang="en-US" b="1" dirty="0">
                <a:effectLst/>
              </a:rPr>
              <a:t> Wilma</a:t>
            </a:r>
            <a:r>
              <a:rPr lang="en-US" dirty="0">
                <a:effectLst/>
              </a:rPr>
              <a:t> </a:t>
            </a:r>
            <a:r>
              <a:rPr lang="en-US" dirty="0" err="1">
                <a:effectLst/>
              </a:rPr>
              <a:t>så</a:t>
            </a:r>
            <a:r>
              <a:rPr lang="en-US" dirty="0">
                <a:effectLst/>
              </a:rPr>
              <a:t> </a:t>
            </a:r>
            <a:r>
              <a:rPr lang="en-US" dirty="0" err="1">
                <a:effectLst/>
              </a:rPr>
              <a:t>alla</a:t>
            </a:r>
            <a:r>
              <a:rPr lang="en-US" dirty="0">
                <a:effectLst/>
              </a:rPr>
              <a:t> </a:t>
            </a:r>
            <a:r>
              <a:rPr lang="en-US" dirty="0" err="1">
                <a:effectLst/>
              </a:rPr>
              <a:t>studerande</a:t>
            </a:r>
            <a:r>
              <a:rPr lang="en-US" dirty="0">
                <a:effectLst/>
              </a:rPr>
              <a:t> </a:t>
            </a:r>
            <a:r>
              <a:rPr lang="en-US" dirty="0" err="1">
                <a:effectLst/>
              </a:rPr>
              <a:t>kan</a:t>
            </a:r>
            <a:r>
              <a:rPr lang="en-US" dirty="0">
                <a:effectLst/>
              </a:rPr>
              <a:t> </a:t>
            </a:r>
            <a:r>
              <a:rPr lang="en-US" dirty="0" err="1">
                <a:effectLst/>
              </a:rPr>
              <a:t>kontakta</a:t>
            </a:r>
            <a:r>
              <a:rPr lang="en-US" dirty="0">
                <a:effectLst/>
              </a:rPr>
              <a:t> dem</a:t>
            </a:r>
            <a:endParaRPr lang="en-US" dirty="0">
              <a:effectLst/>
              <a:cs typeface="Calibri"/>
            </a:endParaRPr>
          </a:p>
          <a:p>
            <a:pPr marL="114300">
              <a:lnSpc>
                <a:spcPct val="90000"/>
              </a:lnSpc>
            </a:pPr>
            <a:endParaRPr lang="en-US" b="1" dirty="0">
              <a:cs typeface="Calibri"/>
            </a:endParaRPr>
          </a:p>
          <a:p>
            <a:pPr marL="114300" lvl="0">
              <a:lnSpc>
                <a:spcPct val="90000"/>
              </a:lnSpc>
              <a:buFont typeface="Arial" panose="020B0604020202020204" pitchFamily="34" charset="0"/>
            </a:pPr>
            <a:r>
              <a:rPr lang="en-US" b="1" dirty="0" err="1">
                <a:effectLst/>
              </a:rPr>
              <a:t>Marknadsföringsfilmen</a:t>
            </a:r>
            <a:r>
              <a:rPr lang="en-US" b="1" dirty="0">
                <a:effectLst/>
              </a:rPr>
              <a:t>:</a:t>
            </a:r>
            <a:r>
              <a:rPr lang="en-US" dirty="0">
                <a:effectLst/>
              </a:rPr>
              <a:t> </a:t>
            </a:r>
            <a:r>
              <a:rPr lang="en-US" u="sng" dirty="0">
                <a:effectLst/>
                <a:hlinkClick r:id="rId2"/>
              </a:rPr>
              <a:t>https://www.youtube.com/watch?v=c-o7zZ7-1aM</a:t>
            </a:r>
            <a:endParaRPr lang="en-US">
              <a:effectLst/>
              <a:cs typeface="Calibri"/>
            </a:endParaRPr>
          </a:p>
          <a:p>
            <a:pPr marL="114300">
              <a:lnSpc>
                <a:spcPct val="90000"/>
              </a:lnSpc>
            </a:pPr>
            <a:endParaRPr lang="en-US" b="1" dirty="0">
              <a:cs typeface="Calibri"/>
            </a:endParaRPr>
          </a:p>
          <a:p>
            <a:pPr marL="114300" lvl="0">
              <a:lnSpc>
                <a:spcPct val="90000"/>
              </a:lnSpc>
              <a:buFont typeface="Arial" panose="020B0604020202020204" pitchFamily="34" charset="0"/>
            </a:pPr>
            <a:r>
              <a:rPr lang="en-US" b="1" dirty="0" err="1">
                <a:effectLst/>
              </a:rPr>
              <a:t>Gemensam</a:t>
            </a:r>
            <a:r>
              <a:rPr lang="en-US" b="1" dirty="0">
                <a:effectLst/>
              </a:rPr>
              <a:t> TEAMS </a:t>
            </a:r>
            <a:r>
              <a:rPr lang="en-US" b="1" dirty="0" err="1">
                <a:effectLst/>
              </a:rPr>
              <a:t>träff</a:t>
            </a:r>
            <a:r>
              <a:rPr lang="en-US" b="1" dirty="0">
                <a:effectLst/>
              </a:rPr>
              <a:t> </a:t>
            </a:r>
            <a:r>
              <a:rPr lang="en-US" dirty="0">
                <a:effectLst/>
              </a:rPr>
              <a:t>med </a:t>
            </a:r>
            <a:r>
              <a:rPr lang="en-US" dirty="0" err="1">
                <a:effectLst/>
              </a:rPr>
              <a:t>alla</a:t>
            </a:r>
            <a:r>
              <a:rPr lang="en-US" dirty="0">
                <a:effectLst/>
              </a:rPr>
              <a:t> </a:t>
            </a:r>
            <a:r>
              <a:rPr lang="en-US" dirty="0" err="1">
                <a:effectLst/>
              </a:rPr>
              <a:t>svenska</a:t>
            </a:r>
            <a:r>
              <a:rPr lang="en-US" dirty="0">
                <a:effectLst/>
              </a:rPr>
              <a:t> </a:t>
            </a:r>
            <a:r>
              <a:rPr lang="en-US" dirty="0" err="1">
                <a:effectLst/>
              </a:rPr>
              <a:t>yrkesskolors</a:t>
            </a:r>
            <a:r>
              <a:rPr lang="en-US" dirty="0">
                <a:effectLst/>
              </a:rPr>
              <a:t> </a:t>
            </a:r>
            <a:r>
              <a:rPr lang="en-US" dirty="0" err="1">
                <a:effectLst/>
              </a:rPr>
              <a:t>studerandekårer</a:t>
            </a:r>
            <a:endParaRPr lang="en-US">
              <a:effectLst/>
              <a:cs typeface="Calibri"/>
            </a:endParaRPr>
          </a:p>
          <a:p>
            <a:pPr marL="114300">
              <a:lnSpc>
                <a:spcPct val="90000"/>
              </a:lnSpc>
              <a:spcAft>
                <a:spcPts val="800"/>
              </a:spcAft>
            </a:pPr>
            <a:endParaRPr lang="en-US" dirty="0"/>
          </a:p>
          <a:p>
            <a:pPr marL="114300">
              <a:lnSpc>
                <a:spcPct val="90000"/>
              </a:lnSpc>
              <a:spcAft>
                <a:spcPts val="800"/>
              </a:spcAft>
            </a:pPr>
            <a:r>
              <a:rPr lang="en-US" b="1" dirty="0">
                <a:effectLst/>
              </a:rPr>
              <a:t>Svenska </a:t>
            </a:r>
            <a:r>
              <a:rPr lang="en-US" b="1" dirty="0" err="1">
                <a:effectLst/>
              </a:rPr>
              <a:t>yrkesskolornas</a:t>
            </a:r>
            <a:r>
              <a:rPr lang="en-US" b="1" dirty="0">
                <a:effectLst/>
              </a:rPr>
              <a:t> </a:t>
            </a:r>
            <a:r>
              <a:rPr lang="en-US" b="1" dirty="0" err="1">
                <a:effectLst/>
              </a:rPr>
              <a:t>gemensamma</a:t>
            </a:r>
            <a:r>
              <a:rPr lang="en-US" b="1" dirty="0">
                <a:effectLst/>
              </a:rPr>
              <a:t> </a:t>
            </a:r>
            <a:r>
              <a:rPr lang="en-US" b="1" dirty="0" err="1">
                <a:effectLst/>
              </a:rPr>
              <a:t>studerandekårsträff</a:t>
            </a:r>
            <a:r>
              <a:rPr lang="en-US" b="1" dirty="0">
                <a:effectLst/>
              </a:rPr>
              <a:t> </a:t>
            </a:r>
            <a:r>
              <a:rPr lang="en-US" dirty="0">
                <a:effectLst/>
              </a:rPr>
              <a:t>vid </a:t>
            </a:r>
            <a:r>
              <a:rPr lang="en-US" dirty="0" err="1">
                <a:effectLst/>
              </a:rPr>
              <a:t>Norrvalla</a:t>
            </a:r>
            <a:r>
              <a:rPr lang="en-US" dirty="0">
                <a:effectLst/>
              </a:rPr>
              <a:t>. Med </a:t>
            </a:r>
            <a:r>
              <a:rPr lang="en-US" dirty="0" err="1">
                <a:effectLst/>
              </a:rPr>
              <a:t>medlemmar</a:t>
            </a:r>
            <a:r>
              <a:rPr lang="en-US" dirty="0">
                <a:effectLst/>
              </a:rPr>
              <a:t> </a:t>
            </a:r>
            <a:r>
              <a:rPr lang="en-US" dirty="0" err="1">
                <a:effectLst/>
              </a:rPr>
              <a:t>från</a:t>
            </a:r>
            <a:r>
              <a:rPr lang="en-US" dirty="0">
                <a:effectLst/>
              </a:rPr>
              <a:t> Optimas, </a:t>
            </a:r>
            <a:r>
              <a:rPr lang="en-US" dirty="0" err="1">
                <a:effectLst/>
              </a:rPr>
              <a:t>Folkhälsans</a:t>
            </a:r>
            <a:r>
              <a:rPr lang="en-US" dirty="0">
                <a:effectLst/>
              </a:rPr>
              <a:t>, </a:t>
            </a:r>
            <a:r>
              <a:rPr lang="en-US" dirty="0" err="1">
                <a:effectLst/>
              </a:rPr>
              <a:t>Axxells</a:t>
            </a:r>
            <a:r>
              <a:rPr lang="en-US" dirty="0">
                <a:effectLst/>
              </a:rPr>
              <a:t>, </a:t>
            </a:r>
            <a:r>
              <a:rPr lang="en-US" dirty="0" err="1">
                <a:effectLst/>
              </a:rPr>
              <a:t>Prakticums</a:t>
            </a:r>
            <a:r>
              <a:rPr lang="en-US" dirty="0">
                <a:effectLst/>
              </a:rPr>
              <a:t> </a:t>
            </a:r>
            <a:r>
              <a:rPr lang="en-US" dirty="0" err="1">
                <a:effectLst/>
              </a:rPr>
              <a:t>och</a:t>
            </a:r>
            <a:r>
              <a:rPr lang="en-US" dirty="0">
                <a:effectLst/>
              </a:rPr>
              <a:t> </a:t>
            </a:r>
            <a:r>
              <a:rPr lang="en-US" dirty="0" err="1">
                <a:effectLst/>
              </a:rPr>
              <a:t>Yrkesakademins</a:t>
            </a:r>
            <a:r>
              <a:rPr lang="en-US" dirty="0">
                <a:effectLst/>
              </a:rPr>
              <a:t> </a:t>
            </a:r>
            <a:r>
              <a:rPr lang="en-US" dirty="0" err="1">
                <a:effectLst/>
              </a:rPr>
              <a:t>studerandekårer</a:t>
            </a:r>
            <a:r>
              <a:rPr lang="en-US" dirty="0">
                <a:effectLst/>
              </a:rPr>
              <a:t>. </a:t>
            </a:r>
            <a:r>
              <a:rPr lang="en-US" dirty="0" err="1">
                <a:effectLst/>
              </a:rPr>
              <a:t>Alla</a:t>
            </a:r>
            <a:r>
              <a:rPr lang="en-US" dirty="0">
                <a:effectLst/>
              </a:rPr>
              <a:t> </a:t>
            </a:r>
            <a:r>
              <a:rPr lang="en-US" dirty="0" err="1">
                <a:effectLst/>
              </a:rPr>
              <a:t>kårer</a:t>
            </a:r>
            <a:r>
              <a:rPr lang="en-US" dirty="0">
                <a:effectLst/>
              </a:rPr>
              <a:t> </a:t>
            </a:r>
            <a:r>
              <a:rPr lang="en-US" dirty="0" err="1">
                <a:effectLst/>
              </a:rPr>
              <a:t>planerade</a:t>
            </a:r>
            <a:r>
              <a:rPr lang="en-US" dirty="0">
                <a:effectLst/>
              </a:rPr>
              <a:t> </a:t>
            </a:r>
            <a:r>
              <a:rPr lang="en-US" dirty="0" err="1">
                <a:effectLst/>
              </a:rPr>
              <a:t>och</a:t>
            </a:r>
            <a:r>
              <a:rPr lang="en-US" dirty="0">
                <a:effectLst/>
              </a:rPr>
              <a:t> </a:t>
            </a:r>
            <a:r>
              <a:rPr lang="en-US" dirty="0" err="1">
                <a:effectLst/>
              </a:rPr>
              <a:t>höll</a:t>
            </a:r>
            <a:r>
              <a:rPr lang="en-US" dirty="0">
                <a:effectLst/>
              </a:rPr>
              <a:t> </a:t>
            </a:r>
            <a:r>
              <a:rPr lang="en-US" dirty="0" err="1">
                <a:effectLst/>
              </a:rPr>
              <a:t>varsin</a:t>
            </a:r>
            <a:r>
              <a:rPr lang="en-US" dirty="0">
                <a:effectLst/>
              </a:rPr>
              <a:t> workshop.</a:t>
            </a:r>
            <a:r>
              <a:rPr lang="en-US" dirty="0"/>
              <a:t> </a:t>
            </a:r>
            <a:endParaRPr lang="en-US">
              <a:effectLst/>
              <a:cs typeface="Calibri"/>
            </a:endParaRPr>
          </a:p>
          <a:p>
            <a:pPr indent="-228600">
              <a:lnSpc>
                <a:spcPct val="90000"/>
              </a:lnSpc>
              <a:spcAft>
                <a:spcPts val="800"/>
              </a:spcAft>
              <a:buFont typeface="Arial" panose="020B0604020202020204" pitchFamily="34" charset="0"/>
              <a:buChar char="•"/>
            </a:pPr>
            <a:endParaRPr lang="en-US" dirty="0">
              <a:effectLst/>
              <a:cs typeface="Calibri"/>
            </a:endParaRPr>
          </a:p>
        </p:txBody>
      </p:sp>
      <p:sp>
        <p:nvSpPr>
          <p:cNvPr id="8" name="Rectangle 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a:extLst>
              <a:ext uri="{FF2B5EF4-FFF2-40B4-BE49-F238E27FC236}">
                <a16:creationId xmlns:a16="http://schemas.microsoft.com/office/drawing/2014/main" id="{AC144A4C-2D65-5B4E-61C7-40491EA08D70}"/>
              </a:ext>
            </a:extLst>
          </p:cNvPr>
          <p:cNvPicPr>
            <a:picLocks noChangeAspect="1"/>
          </p:cNvPicPr>
          <p:nvPr/>
        </p:nvPicPr>
        <p:blipFill rotWithShape="1">
          <a:blip r:embed="rId3"/>
          <a:srcRect r="4589" b="2"/>
          <a:stretch/>
        </p:blipFill>
        <p:spPr>
          <a:xfrm>
            <a:off x="6510285" y="807593"/>
            <a:ext cx="3810484" cy="5239568"/>
          </a:xfrm>
          <a:prstGeom prst="rect">
            <a:avLst/>
          </a:prstGeom>
          <a:effectLst/>
        </p:spPr>
      </p:pic>
    </p:spTree>
    <p:extLst>
      <p:ext uri="{BB962C8B-B14F-4D97-AF65-F5344CB8AC3E}">
        <p14:creationId xmlns:p14="http://schemas.microsoft.com/office/powerpoint/2010/main" val="407705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5303580-939C-3901-229D-F431F0DE3315}"/>
              </a:ext>
            </a:extLst>
          </p:cNvPr>
          <p:cNvSpPr txBox="1"/>
          <p:nvPr/>
        </p:nvSpPr>
        <p:spPr>
          <a:xfrm>
            <a:off x="87013" y="95731"/>
            <a:ext cx="12109299" cy="6488315"/>
          </a:xfrm>
          <a:prstGeom prst="rect">
            <a:avLst/>
          </a:prstGeom>
          <a:noFill/>
        </p:spPr>
        <p:txBody>
          <a:bodyPr wrap="square" lIns="91440" tIns="45720" rIns="91440" bIns="45720" anchor="t">
            <a:spAutoFit/>
          </a:bodyPr>
          <a:lstStyle/>
          <a:p>
            <a:pPr algn="l"/>
            <a:r>
              <a:rPr lang="fi-FI" b="1" i="0" dirty="0">
                <a:solidFill>
                  <a:srgbClr val="333333"/>
                </a:solidFill>
                <a:effectLst/>
                <a:latin typeface="Humanist521TL-Bold"/>
              </a:rPr>
              <a:t>Hankkeessa kehitettiin yhteisöllistä toimintakulttuuria</a:t>
            </a:r>
            <a:endParaRPr lang="fi-FI" b="0" i="0" dirty="0">
              <a:effectLst/>
              <a:latin typeface="Humanist521TL-Bold"/>
            </a:endParaRPr>
          </a:p>
          <a:p>
            <a:pPr algn="l"/>
            <a:r>
              <a:rPr lang="fi-FI" b="0" i="0" dirty="0">
                <a:solidFill>
                  <a:srgbClr val="333333"/>
                </a:solidFill>
                <a:effectLst/>
                <a:latin typeface="Calibri"/>
                <a:cs typeface="Calibri"/>
              </a:rPr>
              <a:t>Läpi opintojen jatkuvaa </a:t>
            </a:r>
            <a:r>
              <a:rPr lang="fi-FI" b="1" i="0" dirty="0">
                <a:solidFill>
                  <a:srgbClr val="333333"/>
                </a:solidFill>
                <a:effectLst/>
                <a:latin typeface="Calibri"/>
                <a:cs typeface="Calibri"/>
              </a:rPr>
              <a:t>ryhmäytymistä</a:t>
            </a:r>
            <a:r>
              <a:rPr lang="fi-FI" b="0" i="0" dirty="0">
                <a:solidFill>
                  <a:srgbClr val="333333"/>
                </a:solidFill>
                <a:effectLst/>
                <a:latin typeface="Calibri"/>
                <a:cs typeface="Calibri"/>
              </a:rPr>
              <a:t> kaikille myös etänä</a:t>
            </a:r>
          </a:p>
          <a:p>
            <a:r>
              <a:rPr lang="fi-FI" dirty="0">
                <a:latin typeface="Calibri"/>
                <a:cs typeface="Calibri"/>
              </a:rPr>
              <a:t>Ryhmäytymiseen liittyen olemme hankkeen aikana kehittäneet ryhmäytymispankkeja ja ryhmäytymisen vuosikelloja ja käyty </a:t>
            </a:r>
            <a:r>
              <a:rPr lang="fi-FI" dirty="0" err="1">
                <a:latin typeface="Calibri"/>
                <a:cs typeface="Calibri"/>
              </a:rPr>
              <a:t>ryhmäyttämässä</a:t>
            </a:r>
            <a:r>
              <a:rPr lang="fi-FI" dirty="0">
                <a:latin typeface="Calibri"/>
                <a:cs typeface="Calibri"/>
              </a:rPr>
              <a:t> opiskelijoita, joten ryhmäytymisestä on tullut osa koulun arkea ja hyvää käytännettä. </a:t>
            </a:r>
            <a:endParaRPr lang="fi-FI" dirty="0">
              <a:ea typeface="+mn-lt"/>
              <a:cs typeface="+mn-lt"/>
            </a:endParaRPr>
          </a:p>
          <a:p>
            <a:pPr>
              <a:buFont typeface="Arial" panose="020B0604020202020204" pitchFamily="34" charset="0"/>
              <a:buChar char="•"/>
            </a:pPr>
            <a:endParaRPr lang="fi-FI" dirty="0">
              <a:solidFill>
                <a:srgbClr val="333333"/>
              </a:solidFill>
              <a:latin typeface="Calibri"/>
              <a:cs typeface="Calibri"/>
            </a:endParaRPr>
          </a:p>
          <a:p>
            <a:pPr algn="l"/>
            <a:r>
              <a:rPr lang="fi-FI" b="1" i="0" dirty="0">
                <a:solidFill>
                  <a:srgbClr val="333333"/>
                </a:solidFill>
                <a:effectLst/>
                <a:latin typeface="Calibri"/>
                <a:cs typeface="Calibri"/>
              </a:rPr>
              <a:t>Yhteistyötä </a:t>
            </a:r>
            <a:r>
              <a:rPr lang="fi-FI" b="0" i="0" dirty="0">
                <a:solidFill>
                  <a:srgbClr val="333333"/>
                </a:solidFill>
                <a:effectLst/>
                <a:latin typeface="Calibri"/>
                <a:cs typeface="Calibri"/>
              </a:rPr>
              <a:t>alueen ja valtakunnallisten verkostojen kanssa</a:t>
            </a:r>
          </a:p>
          <a:p>
            <a:r>
              <a:rPr lang="fi-FI" dirty="0">
                <a:latin typeface="Calibri"/>
                <a:cs typeface="Calibri"/>
              </a:rPr>
              <a:t>Yhteistyötahoja ovat olleet mm. yhteistyötahoja on ollut Ehyt ry, Ehjä ry, Nuorisokeskukset Päihdelinkki, </a:t>
            </a:r>
            <a:r>
              <a:rPr lang="fi-FI" dirty="0" err="1">
                <a:latin typeface="Calibri"/>
                <a:cs typeface="Calibri"/>
              </a:rPr>
              <a:t>AMK:t</a:t>
            </a:r>
            <a:r>
              <a:rPr lang="fi-FI" dirty="0">
                <a:latin typeface="Calibri"/>
                <a:cs typeface="Calibri"/>
              </a:rPr>
              <a:t>, Saku ry, Martat, Mieli ry, Ohjaamot, kansanopistot, seurakunnat, Seta, Setlementti ja tietysti kaikki osatoteuttajat, jotka ovat olleet mukana hankkeessa.</a:t>
            </a:r>
            <a:endParaRPr lang="fi-FI" dirty="0">
              <a:ea typeface="+mn-lt"/>
              <a:cs typeface="+mn-lt"/>
            </a:endParaRPr>
          </a:p>
          <a:p>
            <a:pPr>
              <a:buFont typeface="Arial" panose="020B0604020202020204" pitchFamily="34" charset="0"/>
              <a:buChar char="•"/>
            </a:pPr>
            <a:endParaRPr lang="fi-FI" dirty="0">
              <a:solidFill>
                <a:srgbClr val="333333"/>
              </a:solidFill>
              <a:latin typeface="Calibri"/>
              <a:cs typeface="Calibri"/>
            </a:endParaRPr>
          </a:p>
          <a:p>
            <a:pPr algn="l"/>
            <a:r>
              <a:rPr lang="fi-FI" b="1" i="0" dirty="0">
                <a:solidFill>
                  <a:srgbClr val="333333"/>
                </a:solidFill>
                <a:effectLst/>
                <a:latin typeface="Calibri"/>
                <a:cs typeface="Calibri"/>
              </a:rPr>
              <a:t>Toimintamalleja </a:t>
            </a:r>
            <a:r>
              <a:rPr lang="fi-FI" b="0" i="0" dirty="0">
                <a:solidFill>
                  <a:srgbClr val="333333"/>
                </a:solidFill>
                <a:effectLst/>
                <a:latin typeface="Calibri"/>
                <a:cs typeface="Calibri"/>
              </a:rPr>
              <a:t>alueen nuorisotyöntekijöiden, seurakuntien, työpajojen kanssa sekä oppilaitoksessa sekä asuntoloissa.</a:t>
            </a:r>
          </a:p>
          <a:p>
            <a:r>
              <a:rPr lang="fi-FI" b="1" i="0" dirty="0">
                <a:solidFill>
                  <a:srgbClr val="333333"/>
                </a:solidFill>
                <a:effectLst/>
                <a:latin typeface="Calibri"/>
                <a:cs typeface="Calibri"/>
              </a:rPr>
              <a:t>Yhteistyötä Nuoska</a:t>
            </a:r>
            <a:r>
              <a:rPr lang="fi-FI" b="0" i="0" dirty="0">
                <a:solidFill>
                  <a:srgbClr val="333333"/>
                </a:solidFill>
                <a:effectLst/>
                <a:latin typeface="Calibri"/>
                <a:cs typeface="Calibri"/>
              </a:rPr>
              <a:t> verkoston kanssa.</a:t>
            </a:r>
            <a:r>
              <a:rPr lang="fi-FI" dirty="0">
                <a:solidFill>
                  <a:srgbClr val="333333"/>
                </a:solidFill>
                <a:latin typeface="Calibri"/>
                <a:cs typeface="Calibri"/>
              </a:rPr>
              <a:t> Koulutuksia ja kokouksia.</a:t>
            </a:r>
            <a:endParaRPr lang="fi-FI" b="0" i="0" dirty="0">
              <a:solidFill>
                <a:srgbClr val="333333"/>
              </a:solidFill>
              <a:effectLst/>
              <a:latin typeface="Calibri"/>
              <a:cs typeface="Calibri"/>
            </a:endParaRPr>
          </a:p>
          <a:p>
            <a:endParaRPr lang="fi-FI" dirty="0">
              <a:solidFill>
                <a:srgbClr val="333333"/>
              </a:solidFill>
              <a:latin typeface="Calibri"/>
              <a:cs typeface="Calibri"/>
            </a:endParaRPr>
          </a:p>
          <a:p>
            <a:pPr algn="l"/>
            <a:r>
              <a:rPr lang="fi-FI" b="1" i="0" dirty="0">
                <a:solidFill>
                  <a:srgbClr val="333333"/>
                </a:solidFill>
                <a:effectLst/>
                <a:latin typeface="Calibri"/>
                <a:cs typeface="Calibri"/>
              </a:rPr>
              <a:t>Hyvinvointia ja yhteisöllisyyttä lisääviä</a:t>
            </a:r>
            <a:r>
              <a:rPr lang="fi-FI" b="0" i="0" dirty="0">
                <a:solidFill>
                  <a:srgbClr val="333333"/>
                </a:solidFill>
                <a:effectLst/>
                <a:latin typeface="Calibri"/>
                <a:cs typeface="Calibri"/>
              </a:rPr>
              <a:t> </a:t>
            </a:r>
            <a:r>
              <a:rPr lang="fi-FI" b="1" i="0" dirty="0">
                <a:solidFill>
                  <a:srgbClr val="333333"/>
                </a:solidFill>
                <a:effectLst/>
                <a:latin typeface="Calibri"/>
                <a:cs typeface="Calibri"/>
              </a:rPr>
              <a:t>tapahtumia </a:t>
            </a:r>
            <a:r>
              <a:rPr lang="fi-FI" b="0" i="0" dirty="0">
                <a:solidFill>
                  <a:srgbClr val="333333"/>
                </a:solidFill>
                <a:effectLst/>
                <a:latin typeface="Calibri"/>
                <a:cs typeface="Calibri"/>
              </a:rPr>
              <a:t>ja oppilaitosyhteisöön kiinnittymistä</a:t>
            </a:r>
          </a:p>
          <a:p>
            <a:r>
              <a:rPr lang="fi-FI" dirty="0">
                <a:latin typeface="Calibri"/>
                <a:cs typeface="Calibri"/>
              </a:rPr>
              <a:t>Opiskelijoille on suunnattu mielenterveyspäivä, ennalta ehkäiseviä päihdetapahtumia. Luennoitu mielenterveydestä, seksuaaliterveydestä, kiusaamisesta, kansainvälisistä mahdollisuuksista ja järjestetty muita yhteisöllisiä tapahtumia. </a:t>
            </a:r>
            <a:endParaRPr lang="fi-FI" dirty="0">
              <a:ea typeface="+mn-lt"/>
              <a:cs typeface="+mn-lt"/>
            </a:endParaRPr>
          </a:p>
          <a:p>
            <a:pPr>
              <a:lnSpc>
                <a:spcPct val="107000"/>
              </a:lnSpc>
              <a:spcAft>
                <a:spcPts val="800"/>
              </a:spcAft>
            </a:pPr>
            <a:r>
              <a:rPr lang="fi-FI" b="1" dirty="0">
                <a:ea typeface="+mn-lt"/>
                <a:cs typeface="+mn-lt"/>
              </a:rPr>
              <a:t>Huoltajayhteistyötä on tehty ja perustettu mm. huoltajaverkostoja, </a:t>
            </a:r>
            <a:r>
              <a:rPr lang="fi-FI" dirty="0">
                <a:ea typeface="+mn-lt"/>
                <a:cs typeface="+mn-lt"/>
              </a:rPr>
              <a:t>huoltajia kuultu opiskelijapalveluiden kehittämistyössä. Tehty </a:t>
            </a:r>
            <a:r>
              <a:rPr lang="fi-FI" b="1" dirty="0">
                <a:ea typeface="+mn-lt"/>
                <a:cs typeface="+mn-lt"/>
              </a:rPr>
              <a:t>julkilausuma </a:t>
            </a:r>
            <a:r>
              <a:rPr lang="fi-FI" dirty="0">
                <a:ea typeface="+mn-lt"/>
                <a:cs typeface="+mn-lt"/>
              </a:rPr>
              <a:t>sateenkaarinuorten asemasta opiskelijakunnan kanssa. Tehostettu sitä, että huomataan kiusaaminen ja osataan erottaa siitä rasismi ja seksuaalinen häirintä. Verkkokoulutukset henkilökunnalle. </a:t>
            </a:r>
            <a:r>
              <a:rPr lang="fi-FI" b="1" dirty="0">
                <a:ea typeface="+mn-lt"/>
                <a:cs typeface="+mn-lt"/>
              </a:rPr>
              <a:t>Mahdollisuus ilmoittaa kiusaamisesta </a:t>
            </a:r>
            <a:r>
              <a:rPr lang="fi-FI" b="1" dirty="0" err="1">
                <a:ea typeface="+mn-lt"/>
                <a:cs typeface="+mn-lt"/>
              </a:rPr>
              <a:t>prosessa</a:t>
            </a:r>
            <a:r>
              <a:rPr lang="fi-FI" b="1" dirty="0">
                <a:ea typeface="+mn-lt"/>
                <a:cs typeface="+mn-lt"/>
              </a:rPr>
              <a:t>.</a:t>
            </a:r>
            <a:endParaRPr lang="en-US" b="1">
              <a:ea typeface="+mn-lt"/>
              <a:cs typeface="+mn-lt"/>
            </a:endParaRPr>
          </a:p>
          <a:p>
            <a:pPr>
              <a:lnSpc>
                <a:spcPct val="107000"/>
              </a:lnSpc>
              <a:spcAft>
                <a:spcPts val="800"/>
              </a:spcAft>
            </a:pPr>
            <a:endParaRPr lang="fi-FI" dirty="0">
              <a:ea typeface="+mn-lt"/>
              <a:cs typeface="+mn-lt"/>
            </a:endParaRPr>
          </a:p>
          <a:p>
            <a:endParaRPr lang="fi-FI" dirty="0">
              <a:ea typeface="+mn-lt"/>
              <a:cs typeface="+mn-lt"/>
            </a:endParaRPr>
          </a:p>
        </p:txBody>
      </p:sp>
      <p:pic>
        <p:nvPicPr>
          <p:cNvPr id="4" name="Kuva 4" descr="Kuva, joka sisältää kohteen teksti, lelu, nukke, tekstiili&#10;&#10;Kuvaus luotu automaattisesti">
            <a:extLst>
              <a:ext uri="{FF2B5EF4-FFF2-40B4-BE49-F238E27FC236}">
                <a16:creationId xmlns:a16="http://schemas.microsoft.com/office/drawing/2014/main" id="{B1AB0695-938C-434D-4C57-841B907BAFE3}"/>
              </a:ext>
            </a:extLst>
          </p:cNvPr>
          <p:cNvPicPr>
            <a:picLocks noChangeAspect="1"/>
          </p:cNvPicPr>
          <p:nvPr/>
        </p:nvPicPr>
        <p:blipFill>
          <a:blip r:embed="rId2"/>
          <a:stretch>
            <a:fillRect/>
          </a:stretch>
        </p:blipFill>
        <p:spPr>
          <a:xfrm>
            <a:off x="10824982" y="5072782"/>
            <a:ext cx="1152525" cy="1514475"/>
          </a:xfrm>
          <a:prstGeom prst="rect">
            <a:avLst/>
          </a:prstGeom>
        </p:spPr>
      </p:pic>
    </p:spTree>
    <p:extLst>
      <p:ext uri="{BB962C8B-B14F-4D97-AF65-F5344CB8AC3E}">
        <p14:creationId xmlns:p14="http://schemas.microsoft.com/office/powerpoint/2010/main" val="255856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7B8AF3D7-07F8-259A-AF5A-97B1C8CAEE2A}"/>
              </a:ext>
            </a:extLst>
          </p:cNvPr>
          <p:cNvSpPr txBox="1"/>
          <p:nvPr/>
        </p:nvSpPr>
        <p:spPr>
          <a:xfrm>
            <a:off x="0" y="0"/>
            <a:ext cx="12091358" cy="7196650"/>
          </a:xfrm>
          <a:prstGeom prst="rect">
            <a:avLst/>
          </a:prstGeom>
          <a:noFill/>
        </p:spPr>
        <p:txBody>
          <a:bodyPr wrap="square" lIns="91440" tIns="45720" rIns="91440" bIns="45720" anchor="t">
            <a:spAutoFit/>
          </a:bodyPr>
          <a:lstStyle/>
          <a:p>
            <a:pPr>
              <a:lnSpc>
                <a:spcPct val="107000"/>
              </a:lnSpc>
              <a:spcAft>
                <a:spcPts val="800"/>
              </a:spcAft>
            </a:pPr>
            <a:r>
              <a:rPr lang="fi-FI" sz="1600" b="1" dirty="0">
                <a:ea typeface="Calibri" panose="020F0502020204030204" pitchFamily="34" charset="0"/>
                <a:cs typeface="Times New Roman"/>
              </a:rPr>
              <a:t>TANHUVAARA</a:t>
            </a:r>
            <a:endParaRPr lang="fi-FI" sz="1600" b="1" dirty="0">
              <a:solidFill>
                <a:srgbClr val="333333"/>
              </a:solidFill>
              <a:effectLst/>
              <a:ea typeface="Calibri" panose="020F0502020204030204" pitchFamily="34" charset="0"/>
              <a:cs typeface="Times New Roman"/>
            </a:endParaRPr>
          </a:p>
          <a:p>
            <a:pPr lvl="0">
              <a:lnSpc>
                <a:spcPct val="107000"/>
              </a:lnSpc>
              <a:spcAft>
                <a:spcPts val="800"/>
              </a:spcAft>
            </a:pPr>
            <a:r>
              <a:rPr lang="fi-FI" sz="1600" b="1" dirty="0">
                <a:effectLst/>
                <a:ea typeface="Times New Roman" panose="02020603050405020304" pitchFamily="18" charset="0"/>
                <a:cs typeface="Calibri"/>
              </a:rPr>
              <a:t>Oppilaskunta järjestäytynyt ja sitoutunut toimintaan</a:t>
            </a:r>
            <a:endParaRPr lang="fi-FI" sz="1600" b="1" dirty="0">
              <a:effectLst/>
              <a:ea typeface="Calibri" panose="020F0502020204030204" pitchFamily="34" charset="0"/>
              <a:cs typeface="Calibri"/>
            </a:endParaRPr>
          </a:p>
          <a:p>
            <a:pPr lvl="0">
              <a:lnSpc>
                <a:spcPct val="107000"/>
              </a:lnSpc>
              <a:spcAft>
                <a:spcPts val="800"/>
              </a:spcAft>
            </a:pPr>
            <a:r>
              <a:rPr lang="fi-FI" sz="1600" dirty="0">
                <a:effectLst/>
                <a:ea typeface="Times New Roman" panose="02020603050405020304" pitchFamily="18" charset="0"/>
                <a:cs typeface="Calibri"/>
              </a:rPr>
              <a:t>Toiminnan vuosikello valmistunut ja toiminta käynnistyy varsinaisesti vuosikellon mukaisesti lukuvuodesta 22-23, osa tapahtumista toteutettu jo lukuvuonna 21-22</a:t>
            </a:r>
            <a:endParaRPr lang="fi-FI" sz="1600" dirty="0">
              <a:effectLst/>
              <a:ea typeface="Calibri" panose="020F0502020204030204" pitchFamily="34" charset="0"/>
              <a:cs typeface="Calibri"/>
            </a:endParaRPr>
          </a:p>
          <a:p>
            <a:pPr lvl="0">
              <a:lnSpc>
                <a:spcPct val="107000"/>
              </a:lnSpc>
              <a:spcAft>
                <a:spcPts val="800"/>
              </a:spcAft>
            </a:pPr>
            <a:r>
              <a:rPr lang="fi-FI" sz="1600" b="1" dirty="0">
                <a:effectLst/>
                <a:ea typeface="Times New Roman" panose="02020603050405020304" pitchFamily="18" charset="0"/>
                <a:cs typeface="Calibri"/>
              </a:rPr>
              <a:t>Kuluneen lukuvuoden tapahtumia:</a:t>
            </a:r>
            <a:endParaRPr lang="fi-FI" sz="1600" b="1"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Opiskeluvuoden avajaistapahtuma järjestetty 16.8.2021</a:t>
            </a:r>
            <a:r>
              <a:rPr lang="fi-FI" sz="1600" dirty="0">
                <a:ea typeface="Times New Roman" panose="02020603050405020304" pitchFamily="18" charset="0"/>
                <a:cs typeface="Calibri"/>
              </a:rPr>
              <a:t> </a:t>
            </a:r>
            <a:endParaRPr lang="fi-FI" sz="160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Terveydenhuollon päivä kaikille opiskelijoille 17.8.2021</a:t>
            </a:r>
            <a:endParaRPr lang="fi-FI" sz="1600"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Uusien opiskelijoiden retki Repovedelle 31.8.-3.9.2021</a:t>
            </a:r>
            <a:endParaRPr lang="fi-FI" sz="1600"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Luokkien välinen jalkapalloturnaus 9.9.2021</a:t>
            </a:r>
            <a:endParaRPr lang="fi-FI" sz="1600"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Opiskelijoiden ja henkilökunnan yhteinen puurojuhla ja pikkujoulut 15.12.2021</a:t>
            </a:r>
            <a:endParaRPr lang="fi-FI" sz="1600"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Opiskelijoiden ja henkilökunnan välinen lentopalloturnaus 11.1.2022</a:t>
            </a:r>
            <a:endParaRPr lang="fi-FI" sz="1600"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Ystävänpäivän tanssiaiset 14.2.2022</a:t>
            </a:r>
            <a:endParaRPr lang="fi-FI" sz="1600"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Luokkien välinen sulkapalloturnaus 14.4.2022</a:t>
            </a:r>
            <a:endParaRPr lang="fi-FI" sz="1600" dirty="0">
              <a:effectLst/>
              <a:ea typeface="Calibri" panose="020F0502020204030204" pitchFamily="34" charset="0"/>
              <a:cs typeface="Calibri"/>
            </a:endParaRPr>
          </a:p>
          <a:p>
            <a:pPr marL="742950" lvl="1" indent="-285750">
              <a:lnSpc>
                <a:spcPct val="107000"/>
              </a:lnSpc>
              <a:spcAft>
                <a:spcPts val="800"/>
              </a:spcAft>
              <a:buFont typeface="Courier New" panose="02070309020205020404" pitchFamily="49" charset="0"/>
              <a:buChar char="o"/>
            </a:pPr>
            <a:r>
              <a:rPr lang="fi-FI" sz="1600" dirty="0">
                <a:effectLst/>
                <a:ea typeface="Times New Roman" panose="02020603050405020304" pitchFamily="18" charset="0"/>
                <a:cs typeface="Calibri"/>
              </a:rPr>
              <a:t>Opiskelijoiden ja henkilökunnan Gaala-ilta 28.5.2022</a:t>
            </a:r>
            <a:endParaRPr lang="fi-FI" sz="1600" dirty="0">
              <a:effectLst/>
              <a:ea typeface="Calibri" panose="020F0502020204030204" pitchFamily="34" charset="0"/>
              <a:cs typeface="Calibri"/>
            </a:endParaRPr>
          </a:p>
          <a:p>
            <a:pPr lvl="0">
              <a:lnSpc>
                <a:spcPct val="107000"/>
              </a:lnSpc>
              <a:spcAft>
                <a:spcPts val="800"/>
              </a:spcAft>
            </a:pPr>
            <a:r>
              <a:rPr lang="fi-FI" sz="1600" b="1" dirty="0">
                <a:effectLst/>
                <a:ea typeface="Times New Roman" panose="02020603050405020304" pitchFamily="18" charset="0"/>
                <a:cs typeface="Calibri"/>
              </a:rPr>
              <a:t>Tanhuvaaran nettisivuille tehty oma osio oppilaskunnalle / tutortoiminnalle</a:t>
            </a:r>
            <a:endParaRPr lang="fi-FI" sz="1600" b="1" dirty="0">
              <a:effectLst/>
              <a:ea typeface="Calibri" panose="020F0502020204030204" pitchFamily="34" charset="0"/>
              <a:cs typeface="Calibri"/>
            </a:endParaRPr>
          </a:p>
          <a:p>
            <a:pPr lvl="0">
              <a:lnSpc>
                <a:spcPct val="107000"/>
              </a:lnSpc>
              <a:spcAft>
                <a:spcPts val="800"/>
              </a:spcAft>
            </a:pPr>
            <a:r>
              <a:rPr lang="fi-FI" sz="1600" b="1" dirty="0">
                <a:effectLst/>
                <a:ea typeface="Times New Roman" panose="02020603050405020304" pitchFamily="18" charset="0"/>
                <a:cs typeface="Calibri"/>
              </a:rPr>
              <a:t>Opiskelijoiden omat </a:t>
            </a:r>
            <a:r>
              <a:rPr lang="fi-FI" sz="1600" b="1" dirty="0" err="1">
                <a:effectLst/>
                <a:ea typeface="Times New Roman" panose="02020603050405020304" pitchFamily="18" charset="0"/>
                <a:cs typeface="Calibri"/>
              </a:rPr>
              <a:t>facebook-</a:t>
            </a:r>
            <a:r>
              <a:rPr lang="fi-FI" sz="1600" b="1" dirty="0">
                <a:effectLst/>
                <a:ea typeface="Times New Roman" panose="02020603050405020304" pitchFamily="18" charset="0"/>
                <a:cs typeface="Calibri"/>
              </a:rPr>
              <a:t> / </a:t>
            </a:r>
            <a:r>
              <a:rPr lang="fi-FI" sz="1600" b="1" dirty="0" err="1">
                <a:effectLst/>
                <a:ea typeface="Times New Roman" panose="02020603050405020304" pitchFamily="18" charset="0"/>
                <a:cs typeface="Calibri"/>
              </a:rPr>
              <a:t>instagram</a:t>
            </a:r>
            <a:r>
              <a:rPr lang="fi-FI" sz="1600" b="1" dirty="0">
                <a:effectLst/>
                <a:ea typeface="Times New Roman" panose="02020603050405020304" pitchFamily="18" charset="0"/>
                <a:cs typeface="Calibri"/>
              </a:rPr>
              <a:t> tilit toimivat</a:t>
            </a:r>
            <a:r>
              <a:rPr lang="fi-FI" sz="1600" dirty="0">
                <a:effectLst/>
                <a:ea typeface="Times New Roman" panose="02020603050405020304" pitchFamily="18" charset="0"/>
                <a:cs typeface="Calibri"/>
              </a:rPr>
              <a:t> tapahtumien tiedotuskanavina parhaiten</a:t>
            </a:r>
            <a:endParaRPr lang="fi-FI" sz="1600" dirty="0">
              <a:effectLst/>
              <a:ea typeface="Calibri" panose="020F0502020204030204" pitchFamily="34" charset="0"/>
              <a:cs typeface="Calibri"/>
            </a:endParaRPr>
          </a:p>
          <a:p>
            <a:pPr lvl="0">
              <a:lnSpc>
                <a:spcPct val="107000"/>
              </a:lnSpc>
              <a:spcAft>
                <a:spcPts val="800"/>
              </a:spcAft>
            </a:pPr>
            <a:r>
              <a:rPr lang="fi-FI" sz="1600" u="sng" dirty="0">
                <a:solidFill>
                  <a:srgbClr val="0563C1"/>
                </a:solidFill>
                <a:effectLst/>
                <a:ea typeface="Times New Roman" panose="02020603050405020304" pitchFamily="18" charset="0"/>
                <a:cs typeface="Calibri"/>
                <a:hlinkClick r:id="rId2"/>
              </a:rPr>
              <a:t>https://tanhuvaara.fi/opiskelu/tutkinnot/liikunnanohjauksen-perustutkinto/oppilaskunta/</a:t>
            </a:r>
            <a:endParaRPr lang="fi-FI" sz="1600" dirty="0">
              <a:effectLst/>
              <a:ea typeface="Calibri" panose="020F0502020204030204" pitchFamily="34" charset="0"/>
              <a:cs typeface="Calibri"/>
            </a:endParaRPr>
          </a:p>
          <a:p>
            <a:pPr>
              <a:lnSpc>
                <a:spcPct val="107000"/>
              </a:lnSpc>
              <a:spcAft>
                <a:spcPts val="800"/>
              </a:spcAft>
            </a:pPr>
            <a:r>
              <a:rPr lang="fi-FI" sz="1600" u="none" strike="noStrike" dirty="0">
                <a:solidFill>
                  <a:srgbClr val="337AB7"/>
                </a:solidFill>
                <a:effectLst/>
                <a:ea typeface="Calibri" panose="020F0502020204030204" pitchFamily="34" charset="0"/>
                <a:cs typeface="Times New Roman"/>
                <a:hlinkClick r:id="rId3"/>
              </a:rPr>
              <a:t>Tanhuvaara vuosikello﻿</a:t>
            </a:r>
            <a:endParaRPr lang="fi-FI" sz="1600" dirty="0">
              <a:effectLst/>
              <a:ea typeface="Calibri" panose="020F0502020204030204" pitchFamily="34" charset="0"/>
              <a:cs typeface="Times New Roman"/>
            </a:endParaRPr>
          </a:p>
          <a:p>
            <a:pPr>
              <a:lnSpc>
                <a:spcPct val="107000"/>
              </a:lnSpc>
              <a:spcAft>
                <a:spcPts val="800"/>
              </a:spcAft>
            </a:pPr>
            <a:r>
              <a:rPr lang="fi-FI" sz="1600" u="sng" dirty="0">
                <a:solidFill>
                  <a:srgbClr val="0563C1"/>
                </a:solidFill>
                <a:effectLst/>
                <a:ea typeface="Calibri" panose="020F0502020204030204" pitchFamily="34" charset="0"/>
                <a:cs typeface="Times New Roman"/>
                <a:hlinkClick r:id="rId4"/>
              </a:rPr>
              <a:t>https://www.kpedu.fi/kpedu/projektitoiminta-hankkeet/projektit/projektiarkisto/yhdess%c3%a4-tillsammans</a:t>
            </a:r>
            <a:endParaRPr lang="fi-FI" sz="1600" dirty="0">
              <a:effectLst/>
              <a:ea typeface="Calibri" panose="020F0502020204030204" pitchFamily="34" charset="0"/>
              <a:cs typeface="Times New Roman"/>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Kuva 4" descr="Kuva, joka sisältää kohteen teksti, clipart-kuva&#10;&#10;Kuvaus luotu automaattisesti">
            <a:extLst>
              <a:ext uri="{FF2B5EF4-FFF2-40B4-BE49-F238E27FC236}">
                <a16:creationId xmlns:a16="http://schemas.microsoft.com/office/drawing/2014/main" id="{BDB228EA-81C9-A8F9-0CFB-BF5C2723C82B}"/>
              </a:ext>
            </a:extLst>
          </p:cNvPr>
          <p:cNvPicPr>
            <a:picLocks noChangeAspect="1"/>
          </p:cNvPicPr>
          <p:nvPr/>
        </p:nvPicPr>
        <p:blipFill>
          <a:blip r:embed="rId5"/>
          <a:stretch>
            <a:fillRect/>
          </a:stretch>
        </p:blipFill>
        <p:spPr>
          <a:xfrm>
            <a:off x="9585924" y="1721240"/>
            <a:ext cx="1847850" cy="2524125"/>
          </a:xfrm>
          <a:prstGeom prst="rect">
            <a:avLst/>
          </a:prstGeom>
        </p:spPr>
      </p:pic>
    </p:spTree>
    <p:extLst>
      <p:ext uri="{BB962C8B-B14F-4D97-AF65-F5344CB8AC3E}">
        <p14:creationId xmlns:p14="http://schemas.microsoft.com/office/powerpoint/2010/main" val="87423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815FED8-6663-9003-BE3A-FAF314D21C21}"/>
              </a:ext>
            </a:extLst>
          </p:cNvPr>
          <p:cNvSpPr txBox="1"/>
          <p:nvPr/>
        </p:nvSpPr>
        <p:spPr>
          <a:xfrm>
            <a:off x="88041" y="1"/>
            <a:ext cx="12103959" cy="7596182"/>
          </a:xfrm>
          <a:prstGeom prst="rect">
            <a:avLst/>
          </a:prstGeom>
          <a:noFill/>
        </p:spPr>
        <p:txBody>
          <a:bodyPr wrap="square" lIns="91440" tIns="45720" rIns="91440" bIns="45720" anchor="t">
            <a:spAutoFit/>
          </a:bodyPr>
          <a:lstStyle/>
          <a:p>
            <a:pPr>
              <a:lnSpc>
                <a:spcPct val="105000"/>
              </a:lnSpc>
            </a:pPr>
            <a:r>
              <a:rPr lang="fi-FI" b="1" dirty="0">
                <a:latin typeface="Calibri"/>
                <a:ea typeface="Times New Roman" panose="02020603050405020304" pitchFamily="18" charset="0"/>
                <a:cs typeface="Calibri"/>
              </a:rPr>
              <a:t>EKAMI</a:t>
            </a:r>
            <a:r>
              <a:rPr lang="fi-FI" dirty="0">
                <a:latin typeface="Calibri"/>
                <a:ea typeface="Times New Roman" panose="02020603050405020304" pitchFamily="18" charset="0"/>
                <a:cs typeface="Calibri"/>
              </a:rPr>
              <a:t>  </a:t>
            </a:r>
            <a:r>
              <a:rPr lang="fi-FI" sz="1800" dirty="0">
                <a:effectLst/>
                <a:latin typeface="Calibri"/>
                <a:ea typeface="Times New Roman" panose="02020603050405020304" pitchFamily="18" charset="0"/>
                <a:cs typeface="Calibri"/>
              </a:rPr>
              <a:t>Kehitetty yhteistyössä yhteisöllisen opiskelijahuollon kanssa palvelinta </a:t>
            </a:r>
            <a:r>
              <a:rPr lang="fi-FI" sz="1800" dirty="0" err="1">
                <a:effectLst/>
                <a:latin typeface="Calibri"/>
                <a:ea typeface="Times New Roman" panose="02020603050405020304" pitchFamily="18" charset="0"/>
                <a:cs typeface="Calibri"/>
              </a:rPr>
              <a:t>discordiin</a:t>
            </a:r>
            <a:r>
              <a:rPr lang="fi-FI" sz="1800" dirty="0">
                <a:effectLst/>
                <a:latin typeface="Calibri"/>
                <a:ea typeface="Times New Roman" panose="02020603050405020304" pitchFamily="18" charset="0"/>
                <a:cs typeface="Calibri"/>
              </a:rPr>
              <a:t>. </a:t>
            </a:r>
            <a:r>
              <a:rPr lang="fi-FI" sz="1800" b="1" dirty="0" err="1">
                <a:effectLst/>
                <a:latin typeface="Calibri"/>
                <a:ea typeface="Times New Roman" panose="02020603050405020304" pitchFamily="18" charset="0"/>
                <a:cs typeface="Calibri"/>
              </a:rPr>
              <a:t>Discord</a:t>
            </a:r>
            <a:r>
              <a:rPr lang="fi-FI" sz="1800" b="1" dirty="0">
                <a:effectLst/>
                <a:latin typeface="Calibri"/>
                <a:ea typeface="Times New Roman" panose="02020603050405020304" pitchFamily="18" charset="0"/>
                <a:cs typeface="Calibri"/>
              </a:rPr>
              <a:t> otettu paikaksi, jossa opiskelijat voivat tavata toisiaan ja keskustella työssäoppimisten ja etäopetuksen aikana.</a:t>
            </a:r>
            <a:r>
              <a:rPr lang="fi-FI" sz="1800" dirty="0">
                <a:effectLst/>
                <a:latin typeface="Calibri"/>
                <a:ea typeface="Times New Roman" panose="02020603050405020304" pitchFamily="18" charset="0"/>
                <a:cs typeface="Calibri"/>
              </a:rPr>
              <a:t> Palvelimelle muodostettu moniammatillinen tiimi, johon kuuluu opo, kuraattoreita, kampusetsivä, liikunnanopettaja, opiskelijatoiminnan ohjaaja sekä hanketyöntekijä.</a:t>
            </a:r>
            <a:r>
              <a:rPr lang="fi-FI" dirty="0">
                <a:latin typeface="Calibri"/>
                <a:ea typeface="Times New Roman" panose="02020603050405020304" pitchFamily="18" charset="0"/>
                <a:cs typeface="Calibri"/>
              </a:rPr>
              <a:t> </a:t>
            </a:r>
            <a:endParaRPr lang="fi-FI" sz="1600">
              <a:effectLst/>
              <a:latin typeface="Times New Roman"/>
              <a:ea typeface="Calibri" panose="020F0502020204030204" pitchFamily="34" charset="0"/>
              <a:cs typeface="Times New Roman"/>
            </a:endParaRPr>
          </a:p>
          <a:p>
            <a:pPr>
              <a:lnSpc>
                <a:spcPct val="105000"/>
              </a:lnSpc>
            </a:pPr>
            <a:r>
              <a:rPr lang="fi-FI" sz="1800" dirty="0">
                <a:effectLst/>
                <a:latin typeface="Calibri"/>
                <a:ea typeface="Times New Roman" panose="02020603050405020304" pitchFamily="18" charset="0"/>
                <a:cs typeface="Calibri"/>
              </a:rPr>
              <a:t>Opiskelijoiden tarpeista nousten aloitettu keväällä 2021 </a:t>
            </a:r>
            <a:r>
              <a:rPr lang="fi-FI" sz="1800" b="1" dirty="0">
                <a:effectLst/>
                <a:latin typeface="Calibri"/>
                <a:ea typeface="Times New Roman" panose="02020603050405020304" pitchFamily="18" charset="0"/>
                <a:cs typeface="Calibri"/>
              </a:rPr>
              <a:t>taideryhmä </a:t>
            </a:r>
            <a:r>
              <a:rPr lang="fi-FI" sz="1800" b="1" dirty="0" err="1">
                <a:effectLst/>
                <a:latin typeface="Calibri"/>
                <a:ea typeface="Times New Roman" panose="02020603050405020304" pitchFamily="18" charset="0"/>
                <a:cs typeface="Calibri"/>
              </a:rPr>
              <a:t>Ekamin</a:t>
            </a:r>
            <a:r>
              <a:rPr lang="fi-FI" sz="1800" b="1" dirty="0">
                <a:effectLst/>
                <a:latin typeface="Calibri"/>
                <a:ea typeface="Times New Roman" panose="02020603050405020304" pitchFamily="18" charset="0"/>
                <a:cs typeface="Calibri"/>
              </a:rPr>
              <a:t> </a:t>
            </a:r>
            <a:r>
              <a:rPr lang="fi-FI" sz="1800" b="1" dirty="0" err="1">
                <a:effectLst/>
                <a:latin typeface="Calibri"/>
                <a:ea typeface="Times New Roman" panose="02020603050405020304" pitchFamily="18" charset="0"/>
                <a:cs typeface="Calibri"/>
              </a:rPr>
              <a:t>discord</a:t>
            </a:r>
            <a:r>
              <a:rPr lang="fi-FI" sz="1800" b="1" dirty="0">
                <a:effectLst/>
                <a:latin typeface="Calibri"/>
                <a:ea typeface="Times New Roman" panose="02020603050405020304" pitchFamily="18" charset="0"/>
                <a:cs typeface="Calibri"/>
              </a:rPr>
              <a:t>- palvelimella.</a:t>
            </a:r>
            <a:r>
              <a:rPr lang="fi-FI" sz="1800" dirty="0">
                <a:effectLst/>
                <a:latin typeface="Calibri"/>
                <a:ea typeface="Times New Roman" panose="02020603050405020304" pitchFamily="18" charset="0"/>
                <a:cs typeface="Calibri"/>
              </a:rPr>
              <a:t> Taideryhmä tavoittaa opiskelijoita, joita ei muuten tavoitettaisi. Opiskelijat antaneet palautetta, että taideryhmällä on ollut kevään 2021 merkitystä jaksamiselle.</a:t>
            </a:r>
            <a:r>
              <a:rPr lang="fi-FI" dirty="0">
                <a:latin typeface="Calibri"/>
                <a:ea typeface="Times New Roman" panose="02020603050405020304" pitchFamily="18" charset="0"/>
                <a:cs typeface="Calibri"/>
              </a:rPr>
              <a:t> </a:t>
            </a:r>
            <a:r>
              <a:rPr lang="fi-FI" sz="1800" dirty="0">
                <a:effectLst/>
                <a:latin typeface="Calibri"/>
                <a:ea typeface="Times New Roman" panose="02020603050405020304" pitchFamily="18" charset="0"/>
                <a:cs typeface="Calibri"/>
              </a:rPr>
              <a:t>Ryhmää jatkettu yhteistyössä Hämeenlinnan nuorisopalvelujen kanssa.</a:t>
            </a:r>
            <a:r>
              <a:rPr lang="fi-FI" dirty="0">
                <a:latin typeface="Calibri"/>
                <a:ea typeface="Times New Roman" panose="02020603050405020304" pitchFamily="18" charset="0"/>
                <a:cs typeface="Calibri"/>
              </a:rPr>
              <a:t> </a:t>
            </a:r>
            <a:r>
              <a:rPr lang="fi-FI" sz="1800" dirty="0">
                <a:effectLst/>
                <a:latin typeface="Calibri"/>
                <a:ea typeface="Times New Roman" panose="02020603050405020304" pitchFamily="18" charset="0"/>
                <a:cs typeface="Calibri"/>
              </a:rPr>
              <a:t> </a:t>
            </a:r>
            <a:br>
              <a:rPr lang="fi-FI" sz="1800" dirty="0">
                <a:effectLst/>
                <a:latin typeface="Calibri" panose="020F0502020204030204" pitchFamily="34" charset="0"/>
                <a:ea typeface="Times New Roman" panose="02020603050405020304" pitchFamily="18" charset="0"/>
              </a:rPr>
            </a:br>
            <a:endParaRPr lang="fi-FI" sz="1600">
              <a:effectLst/>
              <a:latin typeface="Calibri" panose="020F0502020204030204" pitchFamily="34" charset="0"/>
              <a:ea typeface="Calibri" panose="020F0502020204030204" pitchFamily="34" charset="0"/>
              <a:cs typeface="Calibri" panose="020F0502020204030204" pitchFamily="34" charset="0"/>
            </a:endParaRPr>
          </a:p>
          <a:p>
            <a:pPr>
              <a:lnSpc>
                <a:spcPct val="105000"/>
              </a:lnSpc>
            </a:pPr>
            <a:r>
              <a:rPr lang="fi-FI" sz="1800" b="1" dirty="0">
                <a:effectLst/>
                <a:latin typeface="Calibri"/>
                <a:ea typeface="Times New Roman" panose="02020603050405020304" pitchFamily="18" charset="0"/>
                <a:cs typeface="Calibri"/>
              </a:rPr>
              <a:t>Arjen yhteisöllisyyden lisäämiseksi tapahtumia on tuotu näkyväksi </a:t>
            </a:r>
            <a:r>
              <a:rPr lang="fi-FI" sz="1800" b="1" dirty="0" err="1">
                <a:effectLst/>
                <a:latin typeface="Calibri"/>
                <a:ea typeface="Times New Roman" panose="02020603050405020304" pitchFamily="18" charset="0"/>
                <a:cs typeface="Calibri"/>
              </a:rPr>
              <a:t>Ekamin</a:t>
            </a:r>
            <a:r>
              <a:rPr lang="fi-FI" sz="1800" b="1" dirty="0">
                <a:effectLst/>
                <a:latin typeface="Calibri"/>
                <a:ea typeface="Times New Roman" panose="02020603050405020304" pitchFamily="18" charset="0"/>
                <a:cs typeface="Calibri"/>
              </a:rPr>
              <a:t> </a:t>
            </a:r>
            <a:r>
              <a:rPr lang="fi-FI" sz="1800" b="1" dirty="0" err="1">
                <a:effectLst/>
                <a:latin typeface="Calibri"/>
                <a:ea typeface="Times New Roman" panose="02020603050405020304" pitchFamily="18" charset="0"/>
                <a:cs typeface="Calibri"/>
              </a:rPr>
              <a:t>discord</a:t>
            </a:r>
            <a:r>
              <a:rPr lang="fi-FI" sz="1800" b="1" dirty="0">
                <a:effectLst/>
                <a:latin typeface="Calibri"/>
                <a:ea typeface="Times New Roman" panose="02020603050405020304" pitchFamily="18" charset="0"/>
                <a:cs typeface="Calibri"/>
              </a:rPr>
              <a:t>- palvelimella</a:t>
            </a:r>
            <a:r>
              <a:rPr lang="fi-FI" sz="1800" dirty="0">
                <a:effectLst/>
                <a:latin typeface="Calibri"/>
                <a:ea typeface="Times New Roman" panose="02020603050405020304" pitchFamily="18" charset="0"/>
                <a:cs typeface="Calibri"/>
              </a:rPr>
              <a:t>. </a:t>
            </a:r>
            <a:r>
              <a:rPr lang="fi-FI" dirty="0">
                <a:latin typeface="Calibri"/>
                <a:ea typeface="Times New Roman" panose="02020603050405020304" pitchFamily="18" charset="0"/>
                <a:cs typeface="Calibri"/>
              </a:rPr>
              <a:t>M</a:t>
            </a:r>
            <a:r>
              <a:rPr lang="fi-FI" sz="1800" dirty="0">
                <a:effectLst/>
                <a:latin typeface="Calibri"/>
                <a:ea typeface="Times New Roman" panose="02020603050405020304" pitchFamily="18" charset="0"/>
                <a:cs typeface="Calibri"/>
              </a:rPr>
              <a:t>otivoitu opiskelijoita järjestämään muita tapahtumia, kuten lego- viikko. Lisäksi aloitettu Katariinan kampuksella ”opiskelijoiden olohuone”- toiminta.</a:t>
            </a:r>
            <a:r>
              <a:rPr lang="fi-FI" dirty="0">
                <a:latin typeface="Calibri"/>
                <a:ea typeface="Times New Roman" panose="02020603050405020304" pitchFamily="18" charset="0"/>
                <a:cs typeface="Calibri"/>
              </a:rPr>
              <a:t> </a:t>
            </a:r>
            <a:endParaRPr lang="fi-FI" sz="1600">
              <a:latin typeface="Calibri" panose="020F0502020204030204" pitchFamily="34" charset="0"/>
              <a:ea typeface="Times New Roman" panose="02020603050405020304" pitchFamily="18" charset="0"/>
            </a:endParaRPr>
          </a:p>
          <a:p>
            <a:pPr>
              <a:lnSpc>
                <a:spcPct val="105000"/>
              </a:lnSpc>
            </a:pPr>
            <a:endParaRPr lang="fi-FI" dirty="0">
              <a:latin typeface="Calibri"/>
              <a:ea typeface="Times New Roman" panose="02020603050405020304" pitchFamily="18" charset="0"/>
              <a:cs typeface="Calibri"/>
            </a:endParaRPr>
          </a:p>
          <a:p>
            <a:pPr lvl="0">
              <a:lnSpc>
                <a:spcPct val="105000"/>
              </a:lnSpc>
            </a:pPr>
            <a:r>
              <a:rPr lang="fi-FI" sz="1800" b="1" dirty="0" err="1">
                <a:effectLst/>
                <a:latin typeface="Calibri"/>
                <a:ea typeface="Times New Roman" panose="02020603050405020304" pitchFamily="18" charset="0"/>
                <a:cs typeface="Calibri"/>
              </a:rPr>
              <a:t>Ekamin</a:t>
            </a:r>
            <a:r>
              <a:rPr lang="fi-FI" sz="1800" b="1" dirty="0">
                <a:effectLst/>
                <a:latin typeface="Calibri"/>
                <a:ea typeface="Times New Roman" panose="02020603050405020304" pitchFamily="18" charset="0"/>
                <a:cs typeface="Calibri"/>
              </a:rPr>
              <a:t> omaan intraan tuotu opiskelijatoiminnan- osio, jossa on henkilöstön käytettävissä oleva ”menetelmäpankki”</a:t>
            </a:r>
            <a:r>
              <a:rPr lang="fi-FI" sz="1800" dirty="0">
                <a:effectLst/>
                <a:latin typeface="Calibri"/>
                <a:ea typeface="Times New Roman" panose="02020603050405020304" pitchFamily="18" charset="0"/>
                <a:cs typeface="Calibri"/>
              </a:rPr>
              <a:t>, joka sisältää myös verkossa toteutettavia yhteisöllisyyttä lisääviä toimintatapoja. Tuotu menetelmäpankkia käytännön tasolle.</a:t>
            </a:r>
            <a:endParaRPr lang="fi-FI" sz="1600">
              <a:effectLst/>
              <a:latin typeface="Times New Roman"/>
              <a:ea typeface="Calibri" panose="020F0502020204030204" pitchFamily="34" charset="0"/>
              <a:cs typeface="Calibri"/>
            </a:endParaRPr>
          </a:p>
          <a:p>
            <a:pPr>
              <a:lnSpc>
                <a:spcPct val="105000"/>
              </a:lnSpc>
            </a:pPr>
            <a:r>
              <a:rPr lang="fi-FI" dirty="0">
                <a:latin typeface="Calibri"/>
                <a:cs typeface="Calibri"/>
              </a:rPr>
              <a:t>      </a:t>
            </a:r>
            <a:r>
              <a:rPr lang="fi-FI" dirty="0">
                <a:solidFill>
                  <a:srgbClr val="333333"/>
                </a:solidFill>
                <a:latin typeface="Calibri"/>
                <a:cs typeface="Calibri"/>
              </a:rPr>
              <a:t> </a:t>
            </a:r>
            <a:r>
              <a:rPr lang="fi-FI" u="sng" dirty="0">
                <a:solidFill>
                  <a:srgbClr val="105CB6"/>
                </a:solidFill>
                <a:latin typeface="Calibri"/>
                <a:cs typeface="Calibri"/>
                <a:hlinkClick r:id="rId2"/>
              </a:rPr>
              <a:t>Improsta iloa 19.5.21</a:t>
            </a:r>
            <a:endParaRPr lang="fi-FI"/>
          </a:p>
          <a:p>
            <a:pPr>
              <a:lnSpc>
                <a:spcPct val="105000"/>
              </a:lnSpc>
            </a:pPr>
            <a:r>
              <a:rPr lang="fi-FI" sz="1800" b="1" dirty="0">
                <a:effectLst/>
                <a:latin typeface="Calibri"/>
                <a:ea typeface="Times New Roman" panose="02020603050405020304" pitchFamily="18" charset="0"/>
                <a:cs typeface="Calibri"/>
              </a:rPr>
              <a:t>Muodostettu valtakunnallinen opiskelijatoiminnan ohjaajat kattava verkosto.</a:t>
            </a:r>
            <a:r>
              <a:rPr lang="fi-FI" sz="1800" dirty="0">
                <a:effectLst/>
                <a:latin typeface="Calibri"/>
                <a:ea typeface="Times New Roman" panose="02020603050405020304" pitchFamily="18" charset="0"/>
                <a:cs typeface="Calibri"/>
              </a:rPr>
              <a:t> Verkostossa oleville henkilöille luotu yhteyden pitämiseksi </a:t>
            </a:r>
            <a:r>
              <a:rPr lang="fi-FI" sz="1800" dirty="0" err="1">
                <a:effectLst/>
                <a:latin typeface="Calibri"/>
                <a:ea typeface="Times New Roman" panose="02020603050405020304" pitchFamily="18" charset="0"/>
                <a:cs typeface="Calibri"/>
              </a:rPr>
              <a:t>discord</a:t>
            </a:r>
            <a:r>
              <a:rPr lang="fi-FI" sz="1800" dirty="0">
                <a:effectLst/>
                <a:latin typeface="Calibri"/>
                <a:ea typeface="Times New Roman" panose="02020603050405020304" pitchFamily="18" charset="0"/>
                <a:cs typeface="Calibri"/>
              </a:rPr>
              <a:t>- palvelin Tapaamisen tuloksena pyydetty Kanuuna (kunnallisen nuorisotyön osaamiskeskus) järjestämään nuorisotyö koulussa- verkoston alle alaverkoston toisella asteella työtä tekeville. Kanuuna ottanut tilanteen haltuun ja järjestää säännöllisesti kerran kuukaudessa tapaamisia toisella asteella työtä tekeville henkilöille.</a:t>
            </a:r>
            <a:r>
              <a:rPr lang="fi-FI" dirty="0">
                <a:latin typeface="Calibri"/>
                <a:ea typeface="Times New Roman" panose="02020603050405020304" pitchFamily="18" charset="0"/>
                <a:cs typeface="Calibri"/>
              </a:rPr>
              <a:t> </a:t>
            </a:r>
            <a:endParaRPr lang="fi-FI" sz="1600">
              <a:effectLst/>
              <a:latin typeface="Times New Roman"/>
              <a:ea typeface="Calibri" panose="020F0502020204030204" pitchFamily="34" charset="0"/>
              <a:cs typeface="Calibri" panose="020F0502020204030204" pitchFamily="34" charset="0"/>
            </a:endParaRPr>
          </a:p>
          <a:p>
            <a:pPr>
              <a:lnSpc>
                <a:spcPct val="105000"/>
              </a:lnSpc>
              <a:spcAft>
                <a:spcPts val="800"/>
              </a:spcAft>
            </a:pPr>
            <a:r>
              <a:rPr lang="fi-FI" sz="1800" b="1" dirty="0">
                <a:effectLst/>
                <a:latin typeface="Calibri"/>
                <a:ea typeface="Times New Roman" panose="02020603050405020304" pitchFamily="18" charset="0"/>
                <a:cs typeface="Calibri"/>
              </a:rPr>
              <a:t>Ryhmätoimintoja </a:t>
            </a:r>
            <a:r>
              <a:rPr lang="fi-FI" sz="1800" b="1" dirty="0" err="1">
                <a:effectLst/>
                <a:latin typeface="Calibri"/>
                <a:ea typeface="Times New Roman" panose="02020603050405020304" pitchFamily="18" charset="0"/>
                <a:cs typeface="Calibri"/>
              </a:rPr>
              <a:t>Ekamilla</a:t>
            </a:r>
            <a:r>
              <a:rPr lang="fi-FI" sz="1800" b="1" dirty="0">
                <a:effectLst/>
                <a:latin typeface="Calibri"/>
                <a:ea typeface="Times New Roman" panose="02020603050405020304" pitchFamily="18" charset="0"/>
                <a:cs typeface="Calibri"/>
              </a:rPr>
              <a:t> ja </a:t>
            </a:r>
            <a:r>
              <a:rPr lang="fi-FI" sz="1800" b="1" dirty="0" err="1">
                <a:effectLst/>
                <a:latin typeface="Calibri"/>
                <a:ea typeface="Times New Roman" panose="02020603050405020304" pitchFamily="18" charset="0"/>
                <a:cs typeface="Calibri"/>
              </a:rPr>
              <a:t>Ekamin</a:t>
            </a:r>
            <a:r>
              <a:rPr lang="fi-FI" sz="1800" b="1" dirty="0">
                <a:effectLst/>
                <a:latin typeface="Calibri"/>
                <a:ea typeface="Times New Roman" panose="02020603050405020304" pitchFamily="18" charset="0"/>
                <a:cs typeface="Calibri"/>
              </a:rPr>
              <a:t> yhteistyöverkostoilla tuotu näkyvämmäksi lisäämällä ne </a:t>
            </a:r>
            <a:r>
              <a:rPr lang="fi-FI" sz="1800" b="1" dirty="0" err="1">
                <a:effectLst/>
                <a:latin typeface="Calibri"/>
                <a:ea typeface="Times New Roman" panose="02020603050405020304" pitchFamily="18" charset="0"/>
                <a:cs typeface="Calibri"/>
              </a:rPr>
              <a:t>Ekamin</a:t>
            </a:r>
            <a:r>
              <a:rPr lang="fi-FI" sz="1800" b="1" dirty="0">
                <a:effectLst/>
                <a:latin typeface="Calibri"/>
                <a:ea typeface="Times New Roman" panose="02020603050405020304" pitchFamily="18" charset="0"/>
                <a:cs typeface="Calibri"/>
              </a:rPr>
              <a:t> nettisivuilta</a:t>
            </a:r>
            <a:r>
              <a:rPr lang="fi-FI" sz="1800" dirty="0">
                <a:effectLst/>
                <a:latin typeface="Calibri"/>
                <a:ea typeface="Times New Roman" panose="02020603050405020304" pitchFamily="18" charset="0"/>
                <a:cs typeface="Calibri"/>
              </a:rPr>
              <a:t> löytyvään opiskelijoiden toimintakalenteriin. Ryhmätoimintaan liittyvää palvelutarjotinta rajattu niin, että lisätään kalenteriin asioita, joissa </a:t>
            </a:r>
            <a:r>
              <a:rPr lang="fi-FI" sz="1800" dirty="0" err="1">
                <a:effectLst/>
                <a:latin typeface="Calibri"/>
                <a:ea typeface="Times New Roman" panose="02020603050405020304" pitchFamily="18" charset="0"/>
                <a:cs typeface="Calibri"/>
              </a:rPr>
              <a:t>Ekami</a:t>
            </a:r>
            <a:r>
              <a:rPr lang="fi-FI" sz="1800" dirty="0">
                <a:effectLst/>
                <a:latin typeface="Calibri"/>
                <a:ea typeface="Times New Roman" panose="02020603050405020304" pitchFamily="18" charset="0"/>
                <a:cs typeface="Calibri"/>
              </a:rPr>
              <a:t> on mukana. </a:t>
            </a:r>
            <a:r>
              <a:rPr lang="fi-FI" sz="1800" dirty="0">
                <a:effectLst/>
                <a:ea typeface="+mn-lt"/>
                <a:cs typeface="+mn-lt"/>
                <a:hlinkClick r:id="rId3">
                  <a:extLst>
                    <a:ext uri="{A12FA001-AC4F-418D-AE19-62706E023703}">
                      <ahyp:hlinkClr xmlns:ahyp="http://schemas.microsoft.com/office/drawing/2018/hyperlinkcolor" val="tx"/>
                    </a:ext>
                  </a:extLst>
                </a:hlinkClick>
              </a:rPr>
              <a:t>https://ekami.fi/opiskelijalle/opiskelu-ekamissa/opiskelijakunta</a:t>
            </a:r>
            <a:endParaRPr lang="fi-FI">
              <a:latin typeface="Calibri" panose="020F0502020204030204" pitchFamily="34" charset="0"/>
              <a:ea typeface="+mn-lt"/>
              <a:cs typeface="Calibri" panose="020F0502020204030204" pitchFamily="34" charset="0"/>
            </a:endParaRPr>
          </a:p>
          <a:p>
            <a:pPr>
              <a:lnSpc>
                <a:spcPct val="105000"/>
              </a:lnSpc>
              <a:spcAft>
                <a:spcPts val="800"/>
              </a:spcAft>
            </a:pPr>
            <a:endParaRPr lang="fi-FI" u="sng" dirty="0">
              <a:solidFill>
                <a:srgbClr val="105CB6"/>
              </a:solidFill>
              <a:latin typeface="Calibri" panose="020F0502020204030204" pitchFamily="34" charset="0"/>
              <a:cs typeface="Calibri" panose="020F0502020204030204" pitchFamily="34" charset="0"/>
            </a:endParaRPr>
          </a:p>
          <a:p>
            <a:pPr lvl="0">
              <a:lnSpc>
                <a:spcPct val="105000"/>
              </a:lnSpc>
              <a:spcAft>
                <a:spcPts val="800"/>
              </a:spcAft>
            </a:pPr>
            <a:endParaRPr lang="fi-FI" sz="1800" u="sng" dirty="0">
              <a:solidFill>
                <a:srgbClr val="105CB6"/>
              </a:solidFill>
              <a:effectLst/>
              <a:latin typeface="Humanist521TL-Roman"/>
              <a:ea typeface="Calibri" panose="020F0502020204030204" pitchFamily="34" charset="0"/>
              <a:cs typeface="Calibri" panose="020F0502020204030204" pitchFamily="34" charset="0"/>
            </a:endParaRPr>
          </a:p>
          <a:p>
            <a:pPr lvl="0">
              <a:lnSpc>
                <a:spcPct val="105000"/>
              </a:lnSpc>
              <a:spcAft>
                <a:spcPts val="800"/>
              </a:spcAft>
            </a:pPr>
            <a:br>
              <a:rPr lang="fi-FI" sz="1800" dirty="0">
                <a:effectLst/>
                <a:latin typeface="Calibri" panose="020F0502020204030204" pitchFamily="34" charset="0"/>
                <a:ea typeface="Times New Roman" panose="02020603050405020304" pitchFamily="18" charset="0"/>
              </a:rPr>
            </a:br>
            <a:endParaRPr lang="fi-FI"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9566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F99B7C-B262-C9CC-A68D-6898634ECCA5}"/>
              </a:ext>
            </a:extLst>
          </p:cNvPr>
          <p:cNvSpPr>
            <a:spLocks noGrp="1"/>
          </p:cNvSpPr>
          <p:nvPr>
            <p:ph type="title"/>
          </p:nvPr>
        </p:nvSpPr>
        <p:spPr/>
        <p:txBody>
          <a:bodyPr/>
          <a:lstStyle/>
          <a:p>
            <a:endParaRPr lang="fi-FI"/>
          </a:p>
        </p:txBody>
      </p:sp>
      <p:pic>
        <p:nvPicPr>
          <p:cNvPr id="4" name="Kuva 3">
            <a:extLst>
              <a:ext uri="{FF2B5EF4-FFF2-40B4-BE49-F238E27FC236}">
                <a16:creationId xmlns:a16="http://schemas.microsoft.com/office/drawing/2014/main" id="{CCC55C80-419D-40B8-2213-0B0753C0C5F1}"/>
              </a:ext>
            </a:extLst>
          </p:cNvPr>
          <p:cNvPicPr>
            <a:picLocks noChangeAspect="1"/>
          </p:cNvPicPr>
          <p:nvPr/>
        </p:nvPicPr>
        <p:blipFill>
          <a:blip r:embed="rId2"/>
          <a:stretch>
            <a:fillRect/>
          </a:stretch>
        </p:blipFill>
        <p:spPr>
          <a:xfrm>
            <a:off x="0" y="0"/>
            <a:ext cx="12192000" cy="6858000"/>
          </a:xfrm>
          <a:prstGeom prst="rect">
            <a:avLst/>
          </a:prstGeom>
        </p:spPr>
      </p:pic>
      <p:sp>
        <p:nvSpPr>
          <p:cNvPr id="3" name="Tekstiruutu 2">
            <a:extLst>
              <a:ext uri="{FF2B5EF4-FFF2-40B4-BE49-F238E27FC236}">
                <a16:creationId xmlns:a16="http://schemas.microsoft.com/office/drawing/2014/main" id="{F2C39F7D-1413-83DA-6F54-5D5054B465B3}"/>
              </a:ext>
            </a:extLst>
          </p:cNvPr>
          <p:cNvSpPr txBox="1"/>
          <p:nvPr/>
        </p:nvSpPr>
        <p:spPr>
          <a:xfrm>
            <a:off x="960630" y="366955"/>
            <a:ext cx="984251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KIITOS:)</a:t>
            </a:r>
            <a:endParaRPr lang="fi-FI" dirty="0"/>
          </a:p>
          <a:p>
            <a:endParaRPr lang="en-US" dirty="0"/>
          </a:p>
          <a:p>
            <a:r>
              <a:rPr lang="en-US" dirty="0">
                <a:hlinkClick r:id="rId3"/>
              </a:rPr>
              <a:t>https://www.kpedu.fi/kpedu/projektitoiminta-hankkeet/projektit/projektiarkisto/yhdess%C3%A4-tillsammans/yhteystiedot</a:t>
            </a:r>
            <a:endParaRPr lang="fi-FI">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66870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6C08E15E-1CAA-7939-008E-3321EBE3217A}"/>
              </a:ext>
            </a:extLst>
          </p:cNvPr>
          <p:cNvSpPr txBox="1"/>
          <p:nvPr/>
        </p:nvSpPr>
        <p:spPr>
          <a:xfrm>
            <a:off x="-2822" y="39512"/>
            <a:ext cx="12197643" cy="6765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dirty="0">
                <a:latin typeface="Calibri"/>
                <a:cs typeface="Calibri"/>
              </a:rPr>
              <a:t>Yhteiset toiminnat</a:t>
            </a:r>
            <a:r>
              <a:rPr lang="fi-FI" dirty="0">
                <a:latin typeface="Calibri"/>
                <a:cs typeface="Calibri"/>
              </a:rPr>
              <a:t>, kuten harrastus- ja vapaa-ajan viettoon liittyvät toiminnot ovat osa yhteisöllisyyden lisäämistä asuntolassa ja muualla kouluympäristössä.  Tähän on sisältynyt eri Oppilaitoksissa erilaisia tapahtumia esim. tanssikurssit, taideryhmät, retket, ohjattuja kuntosalitoimintoja, liikuntatempauksia, bänditoimintoja, aulainfoja eri teemoilla, aula-</a:t>
            </a:r>
            <a:r>
              <a:rPr lang="fi-FI" dirty="0" err="1">
                <a:latin typeface="Calibri"/>
                <a:cs typeface="Calibri"/>
              </a:rPr>
              <a:t>cafeet</a:t>
            </a:r>
            <a:r>
              <a:rPr lang="fi-FI" dirty="0">
                <a:latin typeface="Calibri"/>
                <a:cs typeface="Calibri"/>
              </a:rPr>
              <a:t>, sekä erilaisia tempauksia yhteistyössä muiden tahojen kanssa. Opiskelijan olohuone - tilaisuuksia järjestetty, joissa tarjolla on erilaisia pelejä, kahvia ja juttuseuraa</a:t>
            </a:r>
            <a:endParaRPr lang="fi-FI" dirty="0">
              <a:ea typeface="+mn-lt"/>
              <a:cs typeface="+mn-lt"/>
            </a:endParaRPr>
          </a:p>
          <a:p>
            <a:r>
              <a:rPr lang="fi-FI" dirty="0" err="1">
                <a:latin typeface="Calibri"/>
                <a:cs typeface="Calibri"/>
              </a:rPr>
              <a:t>lso</a:t>
            </a:r>
            <a:r>
              <a:rPr lang="fi-FI" dirty="0">
                <a:latin typeface="Calibri"/>
                <a:cs typeface="Calibri"/>
              </a:rPr>
              <a:t> kokonaisuus oli </a:t>
            </a:r>
            <a:r>
              <a:rPr lang="fi-FI" b="1" dirty="0">
                <a:latin typeface="Calibri"/>
                <a:cs typeface="Calibri"/>
              </a:rPr>
              <a:t>asuntolakurssien suunnittelu ja toteuttaminen </a:t>
            </a:r>
            <a:r>
              <a:rPr lang="fi-FI" dirty="0" err="1">
                <a:latin typeface="Calibri"/>
                <a:cs typeface="Calibri"/>
              </a:rPr>
              <a:t>ltslearning</a:t>
            </a:r>
            <a:r>
              <a:rPr lang="fi-FI" dirty="0">
                <a:latin typeface="Calibri"/>
                <a:cs typeface="Calibri"/>
              </a:rPr>
              <a:t> verkkoalustalle tai </a:t>
            </a:r>
            <a:r>
              <a:rPr lang="fi-FI" dirty="0" err="1">
                <a:latin typeface="Calibri"/>
                <a:cs typeface="Calibri"/>
              </a:rPr>
              <a:t>Thinglink</a:t>
            </a:r>
            <a:r>
              <a:rPr lang="fi-FI" dirty="0">
                <a:latin typeface="Calibri"/>
                <a:cs typeface="Calibri"/>
              </a:rPr>
              <a:t>-pohjalle. Kokonaisuus on </a:t>
            </a:r>
            <a:r>
              <a:rPr lang="fi-FI" dirty="0" err="1">
                <a:latin typeface="Calibri"/>
                <a:cs typeface="Calibri"/>
              </a:rPr>
              <a:t>opinnollistettu</a:t>
            </a:r>
            <a:r>
              <a:rPr lang="fi-FI" dirty="0">
                <a:latin typeface="Calibri"/>
                <a:cs typeface="Calibri"/>
              </a:rPr>
              <a:t>. </a:t>
            </a:r>
            <a:r>
              <a:rPr lang="fi-FI" b="1" dirty="0">
                <a:latin typeface="Calibri"/>
                <a:cs typeface="Calibri"/>
              </a:rPr>
              <a:t>Asuntoloille on teetetty omia verkkosija ja asuntolaoppaita</a:t>
            </a:r>
            <a:r>
              <a:rPr lang="fi-FI" dirty="0">
                <a:latin typeface="Calibri"/>
                <a:cs typeface="Calibri"/>
              </a:rPr>
              <a:t>. </a:t>
            </a:r>
            <a:endParaRPr lang="fi-FI" dirty="0">
              <a:ea typeface="+mn-lt"/>
              <a:cs typeface="+mn-lt"/>
            </a:endParaRPr>
          </a:p>
          <a:p>
            <a:pPr marL="285750" indent="-285750">
              <a:buFont typeface="Arial"/>
              <a:buChar char="•"/>
            </a:pPr>
            <a:endParaRPr lang="fi-FI" dirty="0">
              <a:ea typeface="+mn-lt"/>
              <a:cs typeface="+mn-lt"/>
            </a:endParaRPr>
          </a:p>
          <a:p>
            <a:pPr>
              <a:buChar char="•"/>
            </a:pPr>
            <a:r>
              <a:rPr lang="fi-FI" b="1" dirty="0">
                <a:solidFill>
                  <a:srgbClr val="333333"/>
                </a:solidFill>
                <a:latin typeface="Calibri"/>
                <a:cs typeface="Arial"/>
              </a:rPr>
              <a:t>Huoli herää</a:t>
            </a:r>
            <a:r>
              <a:rPr lang="fi-FI" dirty="0">
                <a:solidFill>
                  <a:srgbClr val="333333"/>
                </a:solidFill>
                <a:latin typeface="Calibri"/>
                <a:cs typeface="Arial"/>
              </a:rPr>
              <a:t> toimintamalleja kehitetty</a:t>
            </a:r>
          </a:p>
          <a:p>
            <a:pPr>
              <a:buChar char="•"/>
            </a:pPr>
            <a:endParaRPr lang="en-US" dirty="0">
              <a:solidFill>
                <a:srgbClr val="000000"/>
              </a:solidFill>
              <a:latin typeface="Calibri"/>
              <a:cs typeface="Arial"/>
            </a:endParaRPr>
          </a:p>
          <a:p>
            <a:pPr>
              <a:buChar char="•"/>
            </a:pPr>
            <a:r>
              <a:rPr lang="fi-FI" b="1" dirty="0">
                <a:solidFill>
                  <a:srgbClr val="333333"/>
                </a:solidFill>
                <a:latin typeface="Calibri"/>
                <a:cs typeface="Arial"/>
              </a:rPr>
              <a:t>Opiskeluhuoltosuunnitelman päivittämistä</a:t>
            </a:r>
            <a:r>
              <a:rPr lang="en-US" dirty="0">
                <a:latin typeface="Calibri"/>
                <a:cs typeface="Arial"/>
              </a:rPr>
              <a:t>​</a:t>
            </a:r>
          </a:p>
          <a:p>
            <a:pPr>
              <a:buChar char="•"/>
            </a:pPr>
            <a:endParaRPr lang="en-US" dirty="0">
              <a:solidFill>
                <a:srgbClr val="000000"/>
              </a:solidFill>
              <a:latin typeface="Calibri"/>
              <a:cs typeface="Arial"/>
            </a:endParaRPr>
          </a:p>
          <a:p>
            <a:pPr>
              <a:buChar char="•"/>
            </a:pPr>
            <a:r>
              <a:rPr lang="fi-FI" b="1" dirty="0">
                <a:solidFill>
                  <a:srgbClr val="333333"/>
                </a:solidFill>
                <a:latin typeface="Calibri"/>
                <a:cs typeface="Arial"/>
              </a:rPr>
              <a:t>Ohjauspalveluiden karttoja ja digitaalisia palveluita.</a:t>
            </a:r>
            <a:r>
              <a:rPr lang="en-US" dirty="0">
                <a:latin typeface="Calibri"/>
                <a:cs typeface="Arial"/>
              </a:rPr>
              <a:t>​</a:t>
            </a:r>
          </a:p>
          <a:p>
            <a:pPr>
              <a:buChar char="•"/>
            </a:pPr>
            <a:endParaRPr lang="en-US" dirty="0">
              <a:solidFill>
                <a:srgbClr val="000000"/>
              </a:solidFill>
              <a:latin typeface="Calibri"/>
              <a:cs typeface="Arial"/>
            </a:endParaRPr>
          </a:p>
          <a:p>
            <a:pPr>
              <a:buChar char="•"/>
            </a:pPr>
            <a:r>
              <a:rPr lang="fi-FI" b="1" dirty="0">
                <a:solidFill>
                  <a:srgbClr val="333333"/>
                </a:solidFill>
                <a:latin typeface="Calibri"/>
                <a:cs typeface="Arial"/>
              </a:rPr>
              <a:t>Etäyhteyksien</a:t>
            </a:r>
            <a:r>
              <a:rPr lang="fi-FI" dirty="0">
                <a:solidFill>
                  <a:srgbClr val="333333"/>
                </a:solidFill>
                <a:latin typeface="Calibri"/>
                <a:cs typeface="Arial"/>
              </a:rPr>
              <a:t> käyttöä ohjauksessa ja kuulemisessa.</a:t>
            </a:r>
            <a:r>
              <a:rPr lang="en-US" dirty="0">
                <a:latin typeface="Calibri"/>
                <a:cs typeface="Arial"/>
              </a:rPr>
              <a:t>​</a:t>
            </a:r>
            <a:endParaRPr lang="en-US" dirty="0">
              <a:solidFill>
                <a:srgbClr val="000000"/>
              </a:solidFill>
              <a:latin typeface="Calibri"/>
              <a:cs typeface="Arial"/>
            </a:endParaRPr>
          </a:p>
          <a:p>
            <a:pPr>
              <a:buChar char="•"/>
            </a:pPr>
            <a:endParaRPr lang="en-US" dirty="0">
              <a:latin typeface="Calibri"/>
              <a:cs typeface="Arial"/>
            </a:endParaRPr>
          </a:p>
          <a:p>
            <a:pPr>
              <a:lnSpc>
                <a:spcPct val="107000"/>
              </a:lnSpc>
              <a:spcAft>
                <a:spcPts val="800"/>
              </a:spcAft>
            </a:pPr>
            <a:r>
              <a:rPr lang="fi-FI" b="1" dirty="0">
                <a:latin typeface="Calibri"/>
                <a:cs typeface="Calibri"/>
              </a:rPr>
              <a:t>Kokeiltu erilaisia tapoja tiedottaa </a:t>
            </a:r>
            <a:r>
              <a:rPr lang="fi-FI" dirty="0">
                <a:latin typeface="Calibri"/>
                <a:cs typeface="Calibri"/>
              </a:rPr>
              <a:t>opiskeluhuollon, ohjauspalveluiden tai verkostojen palveluista tai säännöistä esim. </a:t>
            </a:r>
            <a:r>
              <a:rPr lang="fi-FI" dirty="0" err="1">
                <a:latin typeface="Calibri"/>
                <a:cs typeface="Calibri"/>
              </a:rPr>
              <a:t>instagram</a:t>
            </a:r>
            <a:r>
              <a:rPr lang="fi-FI" dirty="0">
                <a:latin typeface="Calibri"/>
                <a:cs typeface="Calibri"/>
              </a:rPr>
              <a:t>-tilit, applikaatiot, digitaaliset opiskelijatarinat, opiskelijoiden intra, erilaiset </a:t>
            </a:r>
            <a:r>
              <a:rPr lang="fi-FI" dirty="0" err="1">
                <a:latin typeface="Calibri"/>
                <a:cs typeface="Calibri"/>
              </a:rPr>
              <a:t>thinglink</a:t>
            </a:r>
            <a:r>
              <a:rPr lang="fi-FI" dirty="0">
                <a:latin typeface="Calibri"/>
                <a:cs typeface="Calibri"/>
              </a:rPr>
              <a:t>-toteutukset. </a:t>
            </a:r>
            <a:r>
              <a:rPr lang="fi-FI" b="1" dirty="0">
                <a:latin typeface="Calibri"/>
                <a:cs typeface="Calibri"/>
              </a:rPr>
              <a:t>Erilaisia opiskelijoiden osallistamisen menetelmiä pilotoitu </a:t>
            </a:r>
            <a:r>
              <a:rPr lang="fi-FI" dirty="0">
                <a:latin typeface="Calibri"/>
                <a:cs typeface="Calibri"/>
              </a:rPr>
              <a:t>kuten matalan kynnyksen keskustelutuokiot, inkakyselyt, kohdataan </a:t>
            </a:r>
            <a:r>
              <a:rPr lang="fi-FI" dirty="0" err="1">
                <a:latin typeface="Calibri"/>
                <a:cs typeface="Calibri"/>
              </a:rPr>
              <a:t>Teamsissä</a:t>
            </a:r>
            <a:r>
              <a:rPr lang="fi-FI" dirty="0">
                <a:latin typeface="Calibri"/>
                <a:cs typeface="Calibri"/>
              </a:rPr>
              <a:t> mitä kuuluu teemalla. </a:t>
            </a:r>
            <a:endParaRPr lang="fi-FI" dirty="0">
              <a:ea typeface="+mn-lt"/>
              <a:cs typeface="+mn-lt"/>
            </a:endParaRPr>
          </a:p>
          <a:p>
            <a:pPr>
              <a:lnSpc>
                <a:spcPct val="107000"/>
              </a:lnSpc>
              <a:spcAft>
                <a:spcPts val="800"/>
              </a:spcAft>
            </a:pPr>
            <a:r>
              <a:rPr lang="fi-FI" dirty="0">
                <a:latin typeface="Calibri"/>
                <a:cs typeface="Calibri"/>
              </a:rPr>
              <a:t>Digipajoissa tehty videoita. </a:t>
            </a:r>
            <a:endParaRPr lang="fi-FI" dirty="0">
              <a:ea typeface="+mn-lt"/>
              <a:cs typeface="+mn-lt"/>
            </a:endParaRPr>
          </a:p>
          <a:p>
            <a:pPr>
              <a:buFont typeface="Arial"/>
              <a:buChar char="•"/>
            </a:pPr>
            <a:r>
              <a:rPr lang="fi-FI" b="1" dirty="0">
                <a:solidFill>
                  <a:srgbClr val="333333"/>
                </a:solidFill>
                <a:latin typeface="Calibri"/>
                <a:cs typeface="Arial"/>
              </a:rPr>
              <a:t>Tasa-arvoa ja yhdenvertaisuutta</a:t>
            </a:r>
            <a:r>
              <a:rPr lang="en-US" dirty="0">
                <a:latin typeface="Calibri"/>
                <a:cs typeface="Arial"/>
              </a:rPr>
              <a:t>​ </a:t>
            </a:r>
            <a:r>
              <a:rPr lang="fi-FI" b="1" dirty="0">
                <a:latin typeface="Calibri"/>
                <a:cs typeface="Calibri"/>
              </a:rPr>
              <a:t>Tasa-arvo- ja yhdenvertaisuuskyselyitä tehty, suunnitelma päivitetty </a:t>
            </a:r>
            <a:r>
              <a:rPr lang="fi-FI" dirty="0">
                <a:latin typeface="Calibri"/>
                <a:cs typeface="Calibri"/>
              </a:rPr>
              <a:t>ja - tehty yhdenvertaisuussuunnitelman toimeenpano. </a:t>
            </a:r>
            <a:endParaRPr lang="en-US">
              <a:cs typeface="Calibri"/>
            </a:endParaRPr>
          </a:p>
        </p:txBody>
      </p:sp>
      <p:pic>
        <p:nvPicPr>
          <p:cNvPr id="3" name="Kuva 3">
            <a:extLst>
              <a:ext uri="{FF2B5EF4-FFF2-40B4-BE49-F238E27FC236}">
                <a16:creationId xmlns:a16="http://schemas.microsoft.com/office/drawing/2014/main" id="{B10BFE64-AA82-E6B2-7EFC-1688C1476F22}"/>
              </a:ext>
            </a:extLst>
          </p:cNvPr>
          <p:cNvPicPr>
            <a:picLocks noChangeAspect="1"/>
          </p:cNvPicPr>
          <p:nvPr/>
        </p:nvPicPr>
        <p:blipFill>
          <a:blip r:embed="rId2"/>
          <a:stretch>
            <a:fillRect/>
          </a:stretch>
        </p:blipFill>
        <p:spPr>
          <a:xfrm>
            <a:off x="10851204" y="1948276"/>
            <a:ext cx="685800" cy="2162175"/>
          </a:xfrm>
          <a:prstGeom prst="rect">
            <a:avLst/>
          </a:prstGeom>
        </p:spPr>
      </p:pic>
    </p:spTree>
    <p:extLst>
      <p:ext uri="{BB962C8B-B14F-4D97-AF65-F5344CB8AC3E}">
        <p14:creationId xmlns:p14="http://schemas.microsoft.com/office/powerpoint/2010/main" val="336232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26BF3F39-4027-F87F-1A49-67E3DB5C68C0}"/>
              </a:ext>
            </a:extLst>
          </p:cNvPr>
          <p:cNvSpPr txBox="1"/>
          <p:nvPr/>
        </p:nvSpPr>
        <p:spPr>
          <a:xfrm>
            <a:off x="335513" y="90144"/>
            <a:ext cx="11859848" cy="6704528"/>
          </a:xfrm>
          <a:prstGeom prst="rect">
            <a:avLst/>
          </a:prstGeom>
          <a:noFill/>
        </p:spPr>
        <p:txBody>
          <a:bodyPr wrap="square" lIns="91440" tIns="45720" rIns="91440" bIns="45720" anchor="t">
            <a:spAutoFit/>
          </a:bodyPr>
          <a:lstStyle/>
          <a:p>
            <a:pPr>
              <a:lnSpc>
                <a:spcPct val="107000"/>
              </a:lnSpc>
              <a:spcAft>
                <a:spcPts val="800"/>
              </a:spcAft>
            </a:pPr>
            <a:r>
              <a:rPr lang="fi-FI" sz="1800" b="1" dirty="0" err="1">
                <a:solidFill>
                  <a:srgbClr val="333333"/>
                </a:solidFill>
                <a:effectLst/>
                <a:latin typeface="Calibri"/>
                <a:ea typeface="Calibri" panose="020F0502020204030204" pitchFamily="34" charset="0"/>
                <a:cs typeface="Calibri"/>
              </a:rPr>
              <a:t>Kpedu</a:t>
            </a:r>
            <a:r>
              <a:rPr lang="fi-FI" sz="1800" dirty="0">
                <a:solidFill>
                  <a:srgbClr val="333333"/>
                </a:solidFill>
                <a:effectLst/>
                <a:latin typeface="Calibri"/>
                <a:ea typeface="Calibri" panose="020F0502020204030204" pitchFamily="34" charset="0"/>
                <a:cs typeface="Calibri"/>
              </a:rPr>
              <a:t> Hankkeen aikana on tehty yhteistyötä hyvin monen tahon kanssa. Nuorisotoimi on yksi yhteistyötahoista. Heidän kanssaan on käyty vuoropuhelua kehittämiskohteista ja mallinnettu paikallisesti ”kaikki käy koulua” toimintamallia, jossa tarjotaan virtuaalista tukea, liikkuvan koulunuorisotyön toimintaa nivelvaiheiden tukimallia sekä koulunuorisotyön ja etsivän nuorisotyön liittymäpinnan tunnistamista ja saattaen vaihtaen toimintaa.</a:t>
            </a:r>
            <a:r>
              <a:rPr lang="fi-FI" dirty="0">
                <a:solidFill>
                  <a:srgbClr val="333333"/>
                </a:solidFill>
                <a:latin typeface="Calibri"/>
                <a:ea typeface="Calibri" panose="020F0502020204030204" pitchFamily="34" charset="0"/>
                <a:cs typeface="Calibri"/>
              </a:rPr>
              <a:t> </a:t>
            </a:r>
            <a:endParaRPr lang="fi-FI" sz="180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Yksi mielenkiintoisimmista yhteistyötahoista on ollut Nuoska ry,</a:t>
            </a:r>
            <a:r>
              <a:rPr lang="fi-FI" sz="1600" dirty="0">
                <a:effectLst/>
                <a:latin typeface="Calibri"/>
                <a:ea typeface="Calibri" panose="020F0502020204030204" pitchFamily="34" charset="0"/>
                <a:cs typeface="Times New Roman"/>
              </a:rPr>
              <a:t> </a:t>
            </a:r>
            <a:r>
              <a:rPr lang="fi-FI" sz="1800" u="sng" dirty="0">
                <a:solidFill>
                  <a:srgbClr val="333333"/>
                </a:solidFill>
                <a:effectLst/>
                <a:latin typeface="Calibri"/>
                <a:ea typeface="Calibri" panose="020F0502020204030204" pitchFamily="34" charset="0"/>
                <a:cs typeface="Calibri"/>
                <a:hlinkClick r:id="rId2"/>
              </a:rPr>
              <a:t>https://www.xamk.fi/tutkimus-ja-kehitys/osaamiskeskus-nuoska-nuorisotyo-kouluissa-ja-oppilaitoksissa/</a:t>
            </a:r>
            <a:endParaRPr lang="fi-FI" sz="1800" u="sng" dirty="0">
              <a:solidFill>
                <a:srgbClr val="333333"/>
              </a:solidFill>
              <a:effectLst/>
              <a:latin typeface="Calibri"/>
              <a:ea typeface="Calibri" panose="020F0502020204030204" pitchFamily="34" charset="0"/>
              <a:cs typeface="Calibri"/>
            </a:endParaRPr>
          </a:p>
          <a:p>
            <a:pPr>
              <a:lnSpc>
                <a:spcPct val="107000"/>
              </a:lnSpc>
              <a:spcAft>
                <a:spcPts val="800"/>
              </a:spcAft>
            </a:pPr>
            <a:r>
              <a:rPr lang="fi-FI" dirty="0">
                <a:solidFill>
                  <a:srgbClr val="333333"/>
                </a:solidFill>
                <a:effectLst/>
                <a:latin typeface="Calibri"/>
                <a:ea typeface="Calibri" panose="020F0502020204030204" pitchFamily="34" charset="0"/>
                <a:cs typeface="Calibri"/>
              </a:rPr>
              <a:t>Yksi iso kokonaisuus on ollut ”Itsenäistyvä nuori” kurssin suunnittelu ja toteuttaminen </a:t>
            </a:r>
            <a:r>
              <a:rPr lang="fi-FI" dirty="0" err="1">
                <a:solidFill>
                  <a:srgbClr val="333333"/>
                </a:solidFill>
                <a:effectLst/>
                <a:latin typeface="Calibri"/>
                <a:ea typeface="Calibri" panose="020F0502020204030204" pitchFamily="34" charset="0"/>
                <a:cs typeface="Calibri"/>
              </a:rPr>
              <a:t>Itslearning</a:t>
            </a:r>
            <a:r>
              <a:rPr lang="fi-FI" dirty="0">
                <a:solidFill>
                  <a:srgbClr val="333333"/>
                </a:solidFill>
                <a:effectLst/>
                <a:latin typeface="Calibri"/>
                <a:ea typeface="Calibri" panose="020F0502020204030204" pitchFamily="34" charset="0"/>
                <a:cs typeface="Calibri"/>
              </a:rPr>
              <a:t> verkkoalustalle. Kurssi </a:t>
            </a:r>
            <a:r>
              <a:rPr lang="fi-FI" dirty="0" err="1">
                <a:solidFill>
                  <a:srgbClr val="333333"/>
                </a:solidFill>
                <a:effectLst/>
                <a:latin typeface="Calibri"/>
                <a:ea typeface="Calibri" panose="020F0502020204030204" pitchFamily="34" charset="0"/>
                <a:cs typeface="Calibri"/>
              </a:rPr>
              <a:t>opinnollistettiin</a:t>
            </a:r>
            <a:r>
              <a:rPr lang="fi-FI" dirty="0">
                <a:solidFill>
                  <a:srgbClr val="333333"/>
                </a:solidFill>
                <a:effectLst/>
                <a:latin typeface="Calibri"/>
                <a:ea typeface="Calibri" panose="020F0502020204030204" pitchFamily="34" charset="0"/>
                <a:cs typeface="Calibri"/>
              </a:rPr>
              <a:t> ja se on tarkoitettu pääasiassa asuntolaan muuttavien ensimmäisen vuosikurssin opiskelijoille, jotka tarvitsevat opastusta itsenäistymiseen, mutta myös muille aiheesta kiinnostuneille. Asuntolan asukkaille on järjestetty käytännön opastus siivouksen ja ruuanlaiton osalta. Tämän lisäksi asuntoloille on teetetty omat verkkosivut. Asuntolasivut </a:t>
            </a:r>
            <a:r>
              <a:rPr lang="fi-FI" u="sng" dirty="0">
                <a:solidFill>
                  <a:srgbClr val="333333"/>
                </a:solidFill>
                <a:effectLst/>
                <a:latin typeface="Calibri"/>
                <a:ea typeface="Calibri" panose="020F0502020204030204" pitchFamily="34" charset="0"/>
                <a:cs typeface="Calibri"/>
                <a:hlinkClick r:id="rId3"/>
              </a:rPr>
              <a:t>https://lx.kpedu.fi/asuntolat/toimipaikka.php?toimipaikka=Kokkola</a:t>
            </a:r>
            <a:endParaRPr lang="fi-FI" u="sng">
              <a:solidFill>
                <a:srgbClr val="333333"/>
              </a:solidFill>
              <a:effectLst/>
              <a:latin typeface="Calibri"/>
              <a:ea typeface="Calibri" panose="020F0502020204030204" pitchFamily="34" charset="0"/>
              <a:cs typeface="Calibri"/>
            </a:endParaRPr>
          </a:p>
          <a:p>
            <a:pPr>
              <a:lnSpc>
                <a:spcPct val="107000"/>
              </a:lnSpc>
              <a:spcAft>
                <a:spcPts val="800"/>
              </a:spcAft>
            </a:pPr>
            <a:r>
              <a:rPr lang="fi-FI" dirty="0">
                <a:solidFill>
                  <a:srgbClr val="333333"/>
                </a:solidFill>
                <a:latin typeface="Calibri"/>
                <a:ea typeface="Calibri" panose="020F0502020204030204" pitchFamily="34" charset="0"/>
                <a:cs typeface="Calibri"/>
              </a:rPr>
              <a:t>M</a:t>
            </a:r>
            <a:r>
              <a:rPr lang="fi-FI" dirty="0">
                <a:solidFill>
                  <a:srgbClr val="333333"/>
                </a:solidFill>
                <a:effectLst/>
                <a:latin typeface="Calibri"/>
                <a:ea typeface="Calibri" panose="020F0502020204030204" pitchFamily="34" charset="0"/>
                <a:cs typeface="Calibri"/>
              </a:rPr>
              <a:t>yös Opiskeluhuollon Instagram tiliä päivitetty ja sen kautta on markkinointi tapahtumia</a:t>
            </a:r>
            <a:r>
              <a:rPr lang="fi-FI" dirty="0">
                <a:effectLst/>
                <a:latin typeface="Calibri"/>
                <a:ea typeface="Calibri" panose="020F0502020204030204" pitchFamily="34" charset="0"/>
                <a:cs typeface="Times New Roman"/>
              </a:rPr>
              <a:t>.</a:t>
            </a:r>
          </a:p>
          <a:p>
            <a:pPr>
              <a:lnSpc>
                <a:spcPct val="107000"/>
              </a:lnSpc>
              <a:spcAft>
                <a:spcPts val="800"/>
              </a:spcAft>
            </a:pPr>
            <a:r>
              <a:rPr lang="fi-FI" u="none" strike="noStrike" dirty="0">
                <a:solidFill>
                  <a:srgbClr val="105CB6"/>
                </a:solidFill>
                <a:effectLst/>
                <a:latin typeface="Calibri"/>
                <a:ea typeface="Calibri" panose="020F0502020204030204" pitchFamily="34" charset="0"/>
                <a:cs typeface="Times New Roman"/>
                <a:hlinkClick r:id="rId4"/>
              </a:rPr>
              <a:t>Itsenäistyvän nuoren opas (1) versio 2 (003</a:t>
            </a:r>
            <a:endParaRPr lang="fi-FI">
              <a:effectLst/>
              <a:latin typeface="Calibri"/>
              <a:ea typeface="Calibri" panose="020F0502020204030204" pitchFamily="34" charset="0"/>
              <a:cs typeface="Times New Roman"/>
            </a:endParaRPr>
          </a:p>
          <a:p>
            <a:pPr>
              <a:lnSpc>
                <a:spcPct val="107000"/>
              </a:lnSpc>
              <a:spcAft>
                <a:spcPts val="800"/>
              </a:spcAft>
            </a:pPr>
            <a:r>
              <a:rPr lang="fi-FI" dirty="0" err="1">
                <a:solidFill>
                  <a:srgbClr val="333333"/>
                </a:solidFill>
                <a:effectLst/>
                <a:latin typeface="Calibri"/>
                <a:ea typeface="Calibri" panose="020F0502020204030204" pitchFamily="34" charset="0"/>
                <a:cs typeface="Calibri"/>
              </a:rPr>
              <a:t>Nupa</a:t>
            </a:r>
            <a:r>
              <a:rPr lang="fi-FI" dirty="0">
                <a:solidFill>
                  <a:srgbClr val="333333"/>
                </a:solidFill>
                <a:effectLst/>
                <a:latin typeface="Calibri"/>
                <a:ea typeface="Calibri" panose="020F0502020204030204" pitchFamily="34" charset="0"/>
                <a:cs typeface="Calibri"/>
              </a:rPr>
              <a:t> nuorten palvelut Kokkolassa appi ja</a:t>
            </a:r>
            <a:r>
              <a:rPr lang="fi-FI" dirty="0">
                <a:solidFill>
                  <a:srgbClr val="333333"/>
                </a:solidFill>
                <a:latin typeface="Calibri"/>
                <a:ea typeface="Calibri" panose="020F0502020204030204" pitchFamily="34" charset="0"/>
                <a:cs typeface="Calibri"/>
              </a:rPr>
              <a:t>                                           </a:t>
            </a:r>
            <a:endParaRPr lang="fi-FI" dirty="0">
              <a:solidFill>
                <a:srgbClr val="333333"/>
              </a:solidFill>
              <a:effectLst/>
              <a:latin typeface="Calibri"/>
              <a:ea typeface="Calibri" panose="020F0502020204030204" pitchFamily="34" charset="0"/>
              <a:cs typeface="Calibri" panose="020F0502020204030204" pitchFamily="34" charset="0"/>
            </a:endParaRPr>
          </a:p>
          <a:p>
            <a:pPr>
              <a:lnSpc>
                <a:spcPct val="107000"/>
              </a:lnSpc>
              <a:spcAft>
                <a:spcPts val="800"/>
              </a:spcAft>
            </a:pPr>
            <a:r>
              <a:rPr lang="fi-FI" dirty="0">
                <a:solidFill>
                  <a:srgbClr val="333333"/>
                </a:solidFill>
                <a:effectLst/>
                <a:latin typeface="Calibri"/>
                <a:ea typeface="Calibri" panose="020F0502020204030204" pitchFamily="34" charset="0"/>
                <a:cs typeface="Calibri"/>
              </a:rPr>
              <a:t>Kokkolan vapaa-aikapalvelut </a:t>
            </a:r>
            <a:r>
              <a:rPr lang="fi-FI" u="none" strike="noStrike" dirty="0">
                <a:solidFill>
                  <a:srgbClr val="105CB6"/>
                </a:solidFill>
                <a:effectLst/>
                <a:latin typeface="Calibri"/>
                <a:ea typeface="Calibri" panose="020F0502020204030204" pitchFamily="34" charset="0"/>
                <a:cs typeface="Times New Roman"/>
                <a:hlinkClick r:id="rId5"/>
              </a:rPr>
              <a:t>Opiskelijan Kokkola</a:t>
            </a:r>
            <a:r>
              <a:rPr lang="fi-FI" dirty="0">
                <a:solidFill>
                  <a:srgbClr val="333333"/>
                </a:solidFill>
                <a:effectLst/>
                <a:latin typeface="Calibri"/>
                <a:ea typeface="Calibri" panose="020F0502020204030204" pitchFamily="34" charset="0"/>
                <a:cs typeface="Times New Roman"/>
              </a:rPr>
              <a:t> </a:t>
            </a:r>
            <a:endParaRPr lang="fi-FI">
              <a:effectLst/>
              <a:latin typeface="Calibri"/>
              <a:ea typeface="Calibri" panose="020F0502020204030204" pitchFamily="34" charset="0"/>
              <a:cs typeface="Times New Roman"/>
            </a:endParaRPr>
          </a:p>
          <a:p>
            <a:pPr>
              <a:lnSpc>
                <a:spcPct val="107000"/>
              </a:lnSpc>
              <a:spcAft>
                <a:spcPts val="800"/>
              </a:spcAft>
            </a:pPr>
            <a:r>
              <a:rPr lang="fi-FI" u="none" strike="noStrike" dirty="0">
                <a:solidFill>
                  <a:srgbClr val="337AB7"/>
                </a:solidFill>
                <a:effectLst/>
                <a:latin typeface="Calibri"/>
                <a:ea typeface="Calibri" panose="020F0502020204030204" pitchFamily="34" charset="0"/>
                <a:cs typeface="Times New Roman"/>
                <a:hlinkClick r:id="rId6"/>
              </a:rPr>
              <a:t>Blogi</a:t>
            </a:r>
            <a:endParaRPr lang="fi-FI">
              <a:effectLst/>
              <a:latin typeface="Calibri"/>
              <a:ea typeface="Calibri" panose="020F0502020204030204" pitchFamily="34" charset="0"/>
              <a:cs typeface="Times New Roman"/>
            </a:endParaRPr>
          </a:p>
          <a:p>
            <a:pPr>
              <a:lnSpc>
                <a:spcPct val="107000"/>
              </a:lnSpc>
              <a:spcAft>
                <a:spcPts val="800"/>
              </a:spcAft>
            </a:pPr>
            <a:r>
              <a:rPr lang="fi-FI" u="none" strike="noStrike" dirty="0">
                <a:solidFill>
                  <a:srgbClr val="337AB7"/>
                </a:solidFill>
                <a:effectLst/>
                <a:latin typeface="Calibri"/>
                <a:ea typeface="Calibri" panose="020F0502020204030204" pitchFamily="34" charset="0"/>
                <a:cs typeface="Times New Roman"/>
                <a:hlinkClick r:id="rId7"/>
              </a:rPr>
              <a:t>﻿﻿Opiskelijakuntatoiminnan opas﻿</a:t>
            </a:r>
            <a:endParaRPr lang="fi-FI">
              <a:effectLst/>
              <a:latin typeface="Calibri"/>
              <a:ea typeface="Calibri" panose="020F0502020204030204" pitchFamily="34" charset="0"/>
              <a:cs typeface="Times New Roman"/>
            </a:endParaRPr>
          </a:p>
          <a:p>
            <a:pPr>
              <a:lnSpc>
                <a:spcPct val="107000"/>
              </a:lnSpc>
              <a:spcAft>
                <a:spcPts val="800"/>
              </a:spcAft>
            </a:pPr>
            <a:r>
              <a:rPr lang="fi-FI" dirty="0">
                <a:solidFill>
                  <a:srgbClr val="105CB6"/>
                </a:solidFill>
                <a:latin typeface="Calibri" panose="020F0502020204030204" pitchFamily="34" charset="0"/>
                <a:cs typeface="Calibri"/>
                <a:hlinkClick r:id="rId8"/>
              </a:rPr>
              <a:t>Yhdessä tillsammans Kpedu 2022</a:t>
            </a:r>
            <a:endParaRPr lang="fi-FI"/>
          </a:p>
          <a:p>
            <a:pPr>
              <a:lnSpc>
                <a:spcPct val="107000"/>
              </a:lnSpc>
              <a:spcAft>
                <a:spcPts val="800"/>
              </a:spcAft>
            </a:pPr>
            <a:endParaRPr lang="fi-FI" sz="1600">
              <a:latin typeface="Calibri" panose="020F0502020204030204" pitchFamily="34" charset="0"/>
              <a:ea typeface="Calibri" panose="020F0502020204030204" pitchFamily="34" charset="0"/>
              <a:cs typeface="Times New Roman" panose="02020603050405020304" pitchFamily="18" charset="0"/>
            </a:endParaRPr>
          </a:p>
        </p:txBody>
      </p:sp>
      <p:pic>
        <p:nvPicPr>
          <p:cNvPr id="2" name="Kuva 4" descr="Kuva, joka sisältää kohteen teksti&#10;&#10;Kuvaus luotu automaattisesti">
            <a:extLst>
              <a:ext uri="{FF2B5EF4-FFF2-40B4-BE49-F238E27FC236}">
                <a16:creationId xmlns:a16="http://schemas.microsoft.com/office/drawing/2014/main" id="{C893C6C1-EDF1-3029-C74C-262BE22E6BB8}"/>
              </a:ext>
            </a:extLst>
          </p:cNvPr>
          <p:cNvPicPr>
            <a:picLocks noChangeAspect="1"/>
          </p:cNvPicPr>
          <p:nvPr/>
        </p:nvPicPr>
        <p:blipFill>
          <a:blip r:embed="rId9"/>
          <a:stretch>
            <a:fillRect/>
          </a:stretch>
        </p:blipFill>
        <p:spPr>
          <a:xfrm>
            <a:off x="9353727" y="3928709"/>
            <a:ext cx="2600325" cy="2867025"/>
          </a:xfrm>
          <a:prstGeom prst="rect">
            <a:avLst/>
          </a:prstGeom>
        </p:spPr>
      </p:pic>
    </p:spTree>
    <p:extLst>
      <p:ext uri="{BB962C8B-B14F-4D97-AF65-F5344CB8AC3E}">
        <p14:creationId xmlns:p14="http://schemas.microsoft.com/office/powerpoint/2010/main" val="149023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Kuva 2">
            <a:extLst>
              <a:ext uri="{FF2B5EF4-FFF2-40B4-BE49-F238E27FC236}">
                <a16:creationId xmlns:a16="http://schemas.microsoft.com/office/drawing/2014/main" id="{24FFF681-D584-3FAF-4454-2C9542B68D27}"/>
              </a:ext>
            </a:extLst>
          </p:cNvPr>
          <p:cNvPicPr>
            <a:picLocks noChangeAspect="1"/>
          </p:cNvPicPr>
          <p:nvPr/>
        </p:nvPicPr>
        <p:blipFill>
          <a:blip r:embed="rId2"/>
          <a:stretch>
            <a:fillRect/>
          </a:stretch>
        </p:blipFill>
        <p:spPr>
          <a:xfrm>
            <a:off x="1545630" y="877824"/>
            <a:ext cx="1544748" cy="5102352"/>
          </a:xfrm>
          <a:prstGeom prst="rect">
            <a:avLst/>
          </a:prstGeom>
          <a:effectLst/>
        </p:spPr>
      </p:pic>
      <p:sp>
        <p:nvSpPr>
          <p:cNvPr id="4" name="Tekstiruutu 3">
            <a:extLst>
              <a:ext uri="{FF2B5EF4-FFF2-40B4-BE49-F238E27FC236}">
                <a16:creationId xmlns:a16="http://schemas.microsoft.com/office/drawing/2014/main" id="{4D231C50-EC85-B56A-A335-F2F165E8DB13}"/>
              </a:ext>
            </a:extLst>
          </p:cNvPr>
          <p:cNvSpPr txBox="1"/>
          <p:nvPr/>
        </p:nvSpPr>
        <p:spPr>
          <a:xfrm>
            <a:off x="5045248" y="406401"/>
            <a:ext cx="6592181" cy="5817418"/>
          </a:xfrm>
          <a:prstGeom prst="rect">
            <a:avLst/>
          </a:prstGeom>
        </p:spPr>
        <p:txBody>
          <a:bodyPr vert="horz" lIns="91440" tIns="45720" rIns="91440" bIns="45720" rtlCol="0" anchor="t">
            <a:normAutofit/>
          </a:bodyPr>
          <a:lstStyle/>
          <a:p>
            <a:pPr>
              <a:lnSpc>
                <a:spcPct val="90000"/>
              </a:lnSpc>
              <a:spcAft>
                <a:spcPts val="800"/>
              </a:spcAft>
            </a:pPr>
            <a:r>
              <a:rPr lang="en-US" b="1" dirty="0" err="1">
                <a:effectLst/>
              </a:rPr>
              <a:t>Yhteiset</a:t>
            </a:r>
            <a:r>
              <a:rPr lang="en-US" b="1" dirty="0">
                <a:effectLst/>
              </a:rPr>
              <a:t> </a:t>
            </a:r>
            <a:r>
              <a:rPr lang="en-US" b="1" dirty="0" err="1">
                <a:effectLst/>
              </a:rPr>
              <a:t>toiminna</a:t>
            </a:r>
            <a:r>
              <a:rPr lang="en-US" dirty="0" err="1">
                <a:effectLst/>
              </a:rPr>
              <a:t>t</a:t>
            </a:r>
            <a:r>
              <a:rPr lang="en-US" dirty="0">
                <a:effectLst/>
              </a:rPr>
              <a:t>, </a:t>
            </a:r>
            <a:r>
              <a:rPr lang="en-US" dirty="0" err="1">
                <a:effectLst/>
              </a:rPr>
              <a:t>kuten</a:t>
            </a:r>
            <a:r>
              <a:rPr lang="en-US" dirty="0">
                <a:effectLst/>
              </a:rPr>
              <a:t> </a:t>
            </a:r>
            <a:r>
              <a:rPr lang="en-US" dirty="0" err="1">
                <a:effectLst/>
              </a:rPr>
              <a:t>harrastus</a:t>
            </a:r>
            <a:r>
              <a:rPr lang="en-US" dirty="0">
                <a:effectLst/>
              </a:rPr>
              <a:t>- ja </a:t>
            </a:r>
            <a:r>
              <a:rPr lang="en-US" dirty="0" err="1">
                <a:effectLst/>
              </a:rPr>
              <a:t>vapaa-ajan</a:t>
            </a:r>
            <a:r>
              <a:rPr lang="en-US" dirty="0">
                <a:effectLst/>
              </a:rPr>
              <a:t> </a:t>
            </a:r>
            <a:r>
              <a:rPr lang="en-US" dirty="0" err="1">
                <a:effectLst/>
              </a:rPr>
              <a:t>viettoon</a:t>
            </a:r>
            <a:r>
              <a:rPr lang="en-US" dirty="0">
                <a:effectLst/>
              </a:rPr>
              <a:t> </a:t>
            </a:r>
            <a:r>
              <a:rPr lang="en-US" dirty="0" err="1">
                <a:effectLst/>
              </a:rPr>
              <a:t>liittyvät</a:t>
            </a:r>
            <a:r>
              <a:rPr lang="en-US" dirty="0">
                <a:effectLst/>
              </a:rPr>
              <a:t> </a:t>
            </a:r>
            <a:r>
              <a:rPr lang="en-US" dirty="0" err="1">
                <a:effectLst/>
              </a:rPr>
              <a:t>toiminnot</a:t>
            </a:r>
            <a:r>
              <a:rPr lang="en-US" dirty="0">
                <a:effectLst/>
              </a:rPr>
              <a:t> </a:t>
            </a:r>
            <a:r>
              <a:rPr lang="en-US" dirty="0" err="1">
                <a:effectLst/>
              </a:rPr>
              <a:t>ovat</a:t>
            </a:r>
            <a:r>
              <a:rPr lang="en-US" dirty="0">
                <a:effectLst/>
              </a:rPr>
              <a:t> </a:t>
            </a:r>
            <a:r>
              <a:rPr lang="en-US" dirty="0" err="1">
                <a:effectLst/>
              </a:rPr>
              <a:t>osa</a:t>
            </a:r>
            <a:r>
              <a:rPr lang="en-US" dirty="0">
                <a:effectLst/>
              </a:rPr>
              <a:t> </a:t>
            </a:r>
            <a:r>
              <a:rPr lang="en-US" dirty="0" err="1">
                <a:effectLst/>
              </a:rPr>
              <a:t>yhteisöllisyyden</a:t>
            </a:r>
            <a:r>
              <a:rPr lang="en-US" dirty="0">
                <a:effectLst/>
              </a:rPr>
              <a:t> </a:t>
            </a:r>
            <a:r>
              <a:rPr lang="en-US" dirty="0" err="1">
                <a:effectLst/>
              </a:rPr>
              <a:t>lisäämistä</a:t>
            </a:r>
            <a:r>
              <a:rPr lang="en-US" dirty="0">
                <a:effectLst/>
              </a:rPr>
              <a:t> </a:t>
            </a:r>
            <a:r>
              <a:rPr lang="en-US" dirty="0" err="1">
                <a:effectLst/>
              </a:rPr>
              <a:t>asuntolassa</a:t>
            </a:r>
            <a:r>
              <a:rPr lang="en-US" dirty="0">
                <a:effectLst/>
              </a:rPr>
              <a:t> ja </a:t>
            </a:r>
            <a:r>
              <a:rPr lang="en-US" dirty="0" err="1">
                <a:effectLst/>
              </a:rPr>
              <a:t>muualla</a:t>
            </a:r>
            <a:r>
              <a:rPr lang="en-US" dirty="0">
                <a:effectLst/>
              </a:rPr>
              <a:t> </a:t>
            </a:r>
            <a:r>
              <a:rPr lang="en-US" dirty="0" err="1">
                <a:effectLst/>
              </a:rPr>
              <a:t>kouluympäristössä</a:t>
            </a:r>
            <a:r>
              <a:rPr lang="en-US" dirty="0">
                <a:effectLst/>
              </a:rPr>
              <a:t>.</a:t>
            </a:r>
            <a:r>
              <a:rPr lang="en-US" dirty="0"/>
              <a:t> </a:t>
            </a:r>
            <a:endParaRPr lang="fi-FI"/>
          </a:p>
          <a:p>
            <a:pPr indent="-228600">
              <a:lnSpc>
                <a:spcPct val="90000"/>
              </a:lnSpc>
              <a:spcAft>
                <a:spcPts val="800"/>
              </a:spcAft>
              <a:buFont typeface="Arial" panose="020B0604020202020204" pitchFamily="34" charset="0"/>
              <a:buChar char="•"/>
            </a:pPr>
            <a:endParaRPr lang="en-US" dirty="0"/>
          </a:p>
          <a:p>
            <a:pPr>
              <a:lnSpc>
                <a:spcPct val="90000"/>
              </a:lnSpc>
              <a:spcAft>
                <a:spcPts val="800"/>
              </a:spcAft>
            </a:pPr>
            <a:r>
              <a:rPr lang="en-US" dirty="0" err="1"/>
              <a:t>tähän</a:t>
            </a:r>
            <a:r>
              <a:rPr lang="en-US" dirty="0">
                <a:effectLst/>
              </a:rPr>
              <a:t> on </a:t>
            </a:r>
            <a:r>
              <a:rPr lang="en-US" dirty="0" err="1">
                <a:effectLst/>
              </a:rPr>
              <a:t>sisältynyt</a:t>
            </a:r>
            <a:r>
              <a:rPr lang="en-US" dirty="0">
                <a:effectLst/>
              </a:rPr>
              <a:t> </a:t>
            </a:r>
            <a:r>
              <a:rPr lang="en-US" b="1" dirty="0" err="1">
                <a:effectLst/>
              </a:rPr>
              <a:t>tanssikurssia</a:t>
            </a:r>
            <a:r>
              <a:rPr lang="en-US" b="1" dirty="0">
                <a:effectLst/>
              </a:rPr>
              <a:t>, </a:t>
            </a:r>
            <a:r>
              <a:rPr lang="en-US" b="1" dirty="0" err="1">
                <a:effectLst/>
              </a:rPr>
              <a:t>ohjattua</a:t>
            </a:r>
            <a:r>
              <a:rPr lang="en-US" b="1" dirty="0">
                <a:effectLst/>
              </a:rPr>
              <a:t> </a:t>
            </a:r>
            <a:r>
              <a:rPr lang="en-US" b="1" dirty="0" err="1">
                <a:effectLst/>
              </a:rPr>
              <a:t>kuntosalitoimintaa</a:t>
            </a:r>
            <a:r>
              <a:rPr lang="en-US" b="1" dirty="0">
                <a:effectLst/>
              </a:rPr>
              <a:t>, </a:t>
            </a:r>
            <a:r>
              <a:rPr lang="en-US" b="1" dirty="0" err="1">
                <a:effectLst/>
              </a:rPr>
              <a:t>bänditoimintaa</a:t>
            </a:r>
            <a:r>
              <a:rPr lang="en-US" b="1" dirty="0">
                <a:effectLst/>
              </a:rPr>
              <a:t>, </a:t>
            </a:r>
            <a:r>
              <a:rPr lang="en-US" b="1" dirty="0" err="1">
                <a:effectLst/>
              </a:rPr>
              <a:t>aulainfoja</a:t>
            </a:r>
            <a:r>
              <a:rPr lang="en-US" b="1" dirty="0">
                <a:effectLst/>
              </a:rPr>
              <a:t> </a:t>
            </a:r>
            <a:r>
              <a:rPr lang="en-US" b="1" dirty="0" err="1">
                <a:effectLst/>
              </a:rPr>
              <a:t>eri</a:t>
            </a:r>
            <a:r>
              <a:rPr lang="en-US" b="1" dirty="0">
                <a:effectLst/>
              </a:rPr>
              <a:t> </a:t>
            </a:r>
            <a:r>
              <a:rPr lang="en-US" b="1" dirty="0" err="1">
                <a:effectLst/>
              </a:rPr>
              <a:t>teemoilla</a:t>
            </a:r>
            <a:r>
              <a:rPr lang="en-US" b="1" dirty="0">
                <a:effectLst/>
              </a:rPr>
              <a:t> ja aula-cafe </a:t>
            </a:r>
            <a:r>
              <a:rPr lang="en-US" b="1" dirty="0" err="1">
                <a:effectLst/>
              </a:rPr>
              <a:t>sekä</a:t>
            </a:r>
            <a:r>
              <a:rPr lang="en-US" b="1" dirty="0">
                <a:effectLst/>
              </a:rPr>
              <a:t> </a:t>
            </a:r>
            <a:r>
              <a:rPr lang="en-US" b="1" dirty="0" err="1">
                <a:effectLst/>
              </a:rPr>
              <a:t>erilaisia</a:t>
            </a:r>
            <a:r>
              <a:rPr lang="en-US" b="1" dirty="0">
                <a:effectLst/>
              </a:rPr>
              <a:t> </a:t>
            </a:r>
            <a:r>
              <a:rPr lang="en-US" b="1" dirty="0" err="1">
                <a:effectLst/>
              </a:rPr>
              <a:t>tempauksia</a:t>
            </a:r>
            <a:r>
              <a:rPr lang="en-US" b="1" dirty="0">
                <a:effectLst/>
              </a:rPr>
              <a:t> </a:t>
            </a:r>
            <a:r>
              <a:rPr lang="en-US" b="1" dirty="0" err="1">
                <a:effectLst/>
              </a:rPr>
              <a:t>yhteistyössä</a:t>
            </a:r>
            <a:r>
              <a:rPr lang="en-US" b="1" dirty="0">
                <a:effectLst/>
              </a:rPr>
              <a:t> </a:t>
            </a:r>
            <a:r>
              <a:rPr lang="en-US" b="1" dirty="0" err="1">
                <a:effectLst/>
              </a:rPr>
              <a:t>muiden</a:t>
            </a:r>
            <a:r>
              <a:rPr lang="en-US" b="1" dirty="0">
                <a:effectLst/>
              </a:rPr>
              <a:t> </a:t>
            </a:r>
            <a:r>
              <a:rPr lang="en-US" b="1" dirty="0" err="1">
                <a:effectLst/>
              </a:rPr>
              <a:t>tahojen</a:t>
            </a:r>
            <a:r>
              <a:rPr lang="en-US" b="1" dirty="0">
                <a:effectLst/>
              </a:rPr>
              <a:t> </a:t>
            </a:r>
            <a:r>
              <a:rPr lang="en-US" b="1" dirty="0" err="1">
                <a:effectLst/>
              </a:rPr>
              <a:t>kanssa</a:t>
            </a:r>
            <a:r>
              <a:rPr lang="en-US" b="1" dirty="0">
                <a:effectLst/>
              </a:rPr>
              <a:t>.</a:t>
            </a:r>
            <a:r>
              <a:rPr lang="en-US" dirty="0">
                <a:effectLst/>
              </a:rPr>
              <a:t> </a:t>
            </a:r>
            <a:r>
              <a:rPr lang="en-US" dirty="0" err="1">
                <a:effectLst/>
              </a:rPr>
              <a:t>Lisäksi</a:t>
            </a:r>
            <a:r>
              <a:rPr lang="en-US" dirty="0">
                <a:effectLst/>
              </a:rPr>
              <a:t> on </a:t>
            </a:r>
            <a:r>
              <a:rPr lang="en-US" dirty="0" err="1">
                <a:effectLst/>
              </a:rPr>
              <a:t>ollut</a:t>
            </a:r>
            <a:r>
              <a:rPr lang="en-US" dirty="0">
                <a:effectLst/>
              </a:rPr>
              <a:t> </a:t>
            </a:r>
            <a:r>
              <a:rPr lang="en-US" dirty="0" err="1">
                <a:effectLst/>
              </a:rPr>
              <a:t>teemaluentoja</a:t>
            </a:r>
            <a:r>
              <a:rPr lang="en-US" dirty="0">
                <a:effectLst/>
              </a:rPr>
              <a:t> </a:t>
            </a:r>
            <a:r>
              <a:rPr lang="en-US" b="1" dirty="0" err="1">
                <a:effectLst/>
              </a:rPr>
              <a:t>kansainvälisistä</a:t>
            </a:r>
            <a:r>
              <a:rPr lang="en-US" b="1" dirty="0">
                <a:effectLst/>
              </a:rPr>
              <a:t> </a:t>
            </a:r>
            <a:r>
              <a:rPr lang="en-US" b="1" dirty="0" err="1">
                <a:effectLst/>
              </a:rPr>
              <a:t>mahd</a:t>
            </a:r>
            <a:r>
              <a:rPr lang="en-US" dirty="0" err="1">
                <a:effectLst/>
              </a:rPr>
              <a:t>ollisuuksista</a:t>
            </a:r>
            <a:r>
              <a:rPr lang="en-US" dirty="0">
                <a:effectLst/>
              </a:rPr>
              <a:t> ja </a:t>
            </a:r>
            <a:r>
              <a:rPr lang="en-US" dirty="0" err="1">
                <a:effectLst/>
              </a:rPr>
              <a:t>nuorten</a:t>
            </a:r>
            <a:r>
              <a:rPr lang="en-US" dirty="0">
                <a:effectLst/>
              </a:rPr>
              <a:t> </a:t>
            </a:r>
            <a:r>
              <a:rPr lang="en-US" dirty="0" err="1">
                <a:effectLst/>
              </a:rPr>
              <a:t>seksuaalisuuteen</a:t>
            </a:r>
            <a:r>
              <a:rPr lang="en-US" dirty="0">
                <a:effectLst/>
              </a:rPr>
              <a:t> </a:t>
            </a:r>
            <a:r>
              <a:rPr lang="en-US" dirty="0" err="1">
                <a:effectLst/>
              </a:rPr>
              <a:t>liittyvistä</a:t>
            </a:r>
            <a:r>
              <a:rPr lang="en-US" dirty="0">
                <a:effectLst/>
              </a:rPr>
              <a:t> </a:t>
            </a:r>
            <a:r>
              <a:rPr lang="en-US" dirty="0" err="1">
                <a:effectLst/>
              </a:rPr>
              <a:t>asioista</a:t>
            </a:r>
            <a:r>
              <a:rPr lang="en-US" dirty="0">
                <a:effectLst/>
              </a:rPr>
              <a:t>.</a:t>
            </a:r>
            <a:r>
              <a:rPr lang="en-US" dirty="0"/>
              <a:t> </a:t>
            </a:r>
            <a:r>
              <a:rPr lang="en-US" dirty="0" err="1"/>
              <a:t>Toteutettu</a:t>
            </a:r>
            <a:r>
              <a:rPr lang="en-US" dirty="0"/>
              <a:t> </a:t>
            </a:r>
            <a:r>
              <a:rPr lang="en-US" dirty="0" err="1"/>
              <a:t>muutamia</a:t>
            </a:r>
            <a:r>
              <a:rPr lang="en-US" dirty="0">
                <a:effectLst/>
              </a:rPr>
              <a:t> </a:t>
            </a:r>
            <a:r>
              <a:rPr lang="en-US" dirty="0" err="1">
                <a:effectLst/>
              </a:rPr>
              <a:t>liikuntatempauksia</a:t>
            </a:r>
            <a:r>
              <a:rPr lang="en-US" dirty="0">
                <a:effectLst/>
              </a:rPr>
              <a:t>, </a:t>
            </a:r>
            <a:r>
              <a:rPr lang="en-US" dirty="0" err="1">
                <a:effectLst/>
              </a:rPr>
              <a:t>kuten</a:t>
            </a:r>
            <a:r>
              <a:rPr lang="en-US" dirty="0">
                <a:effectLst/>
              </a:rPr>
              <a:t> ”tule </a:t>
            </a:r>
            <a:r>
              <a:rPr lang="en-US" dirty="0" err="1">
                <a:effectLst/>
              </a:rPr>
              <a:t>kouluun</a:t>
            </a:r>
            <a:r>
              <a:rPr lang="en-US" dirty="0">
                <a:effectLst/>
              </a:rPr>
              <a:t> </a:t>
            </a:r>
            <a:r>
              <a:rPr lang="en-US" dirty="0" err="1">
                <a:effectLst/>
              </a:rPr>
              <a:t>pyörällä</a:t>
            </a:r>
            <a:r>
              <a:rPr lang="en-US" dirty="0">
                <a:effectLst/>
              </a:rPr>
              <a:t>” </a:t>
            </a:r>
            <a:r>
              <a:rPr lang="en-US" dirty="0" err="1">
                <a:effectLst/>
              </a:rPr>
              <a:t>tapahtuma</a:t>
            </a:r>
            <a:r>
              <a:rPr lang="en-US" dirty="0">
                <a:effectLst/>
              </a:rPr>
              <a:t> </a:t>
            </a:r>
            <a:r>
              <a:rPr lang="en-US" dirty="0" err="1">
                <a:effectLst/>
              </a:rPr>
              <a:t>sekä</a:t>
            </a:r>
            <a:r>
              <a:rPr lang="en-US" dirty="0">
                <a:effectLst/>
              </a:rPr>
              <a:t> ”</a:t>
            </a:r>
            <a:r>
              <a:rPr lang="en-US" dirty="0" err="1">
                <a:effectLst/>
              </a:rPr>
              <a:t>lähde</a:t>
            </a:r>
            <a:r>
              <a:rPr lang="en-US" dirty="0">
                <a:effectLst/>
              </a:rPr>
              <a:t> </a:t>
            </a:r>
            <a:r>
              <a:rPr lang="en-US" dirty="0" err="1">
                <a:effectLst/>
              </a:rPr>
              <a:t>luontoon</a:t>
            </a:r>
            <a:r>
              <a:rPr lang="en-US" dirty="0">
                <a:effectLst/>
              </a:rPr>
              <a:t>” </a:t>
            </a:r>
            <a:r>
              <a:rPr lang="en-US" dirty="0" err="1">
                <a:effectLst/>
              </a:rPr>
              <a:t>kampanja</a:t>
            </a:r>
            <a:r>
              <a:rPr lang="en-US" dirty="0">
                <a:effectLst/>
              </a:rPr>
              <a:t>.</a:t>
            </a:r>
            <a:endParaRPr lang="en-US">
              <a:effectLst/>
              <a:cs typeface="Calibri"/>
            </a:endParaRPr>
          </a:p>
          <a:p>
            <a:pPr indent="-228600">
              <a:lnSpc>
                <a:spcPct val="90000"/>
              </a:lnSpc>
              <a:spcAft>
                <a:spcPts val="800"/>
              </a:spcAft>
              <a:buFont typeface="Arial" panose="020B0604020202020204" pitchFamily="34" charset="0"/>
              <a:buChar char="•"/>
            </a:pPr>
            <a:endParaRPr lang="en-US" dirty="0">
              <a:effectLst/>
              <a:cs typeface="Calibri"/>
            </a:endParaRPr>
          </a:p>
          <a:p>
            <a:pPr>
              <a:lnSpc>
                <a:spcPct val="90000"/>
              </a:lnSpc>
              <a:spcAft>
                <a:spcPts val="800"/>
              </a:spcAft>
            </a:pPr>
            <a:r>
              <a:rPr lang="en-US" dirty="0" err="1">
                <a:effectLst/>
              </a:rPr>
              <a:t>Ryhmäytymiseen</a:t>
            </a:r>
            <a:r>
              <a:rPr lang="en-US" dirty="0">
                <a:effectLst/>
              </a:rPr>
              <a:t> </a:t>
            </a:r>
            <a:r>
              <a:rPr lang="en-US" dirty="0" err="1">
                <a:effectLst/>
              </a:rPr>
              <a:t>liittyen</a:t>
            </a:r>
            <a:r>
              <a:rPr lang="en-US" dirty="0">
                <a:effectLst/>
              </a:rPr>
              <a:t> </a:t>
            </a:r>
            <a:r>
              <a:rPr lang="en-US" dirty="0" err="1">
                <a:effectLst/>
              </a:rPr>
              <a:t>olemme</a:t>
            </a:r>
            <a:r>
              <a:rPr lang="en-US" dirty="0">
                <a:effectLst/>
              </a:rPr>
              <a:t> </a:t>
            </a:r>
            <a:r>
              <a:rPr lang="en-US" dirty="0" err="1">
                <a:effectLst/>
              </a:rPr>
              <a:t>hankkeen</a:t>
            </a:r>
            <a:r>
              <a:rPr lang="en-US" dirty="0">
                <a:effectLst/>
              </a:rPr>
              <a:t> </a:t>
            </a:r>
            <a:r>
              <a:rPr lang="en-US" dirty="0" err="1">
                <a:effectLst/>
              </a:rPr>
              <a:t>aikana</a:t>
            </a:r>
            <a:r>
              <a:rPr lang="en-US" dirty="0">
                <a:effectLst/>
              </a:rPr>
              <a:t> </a:t>
            </a:r>
            <a:r>
              <a:rPr lang="en-US" dirty="0" err="1">
                <a:effectLst/>
              </a:rPr>
              <a:t>kehittäneet</a:t>
            </a:r>
            <a:r>
              <a:rPr lang="en-US" dirty="0">
                <a:effectLst/>
              </a:rPr>
              <a:t> </a:t>
            </a:r>
            <a:r>
              <a:rPr lang="en-US" b="1" dirty="0" err="1">
                <a:effectLst/>
              </a:rPr>
              <a:t>ryhmäytymispankin</a:t>
            </a:r>
            <a:r>
              <a:rPr lang="en-US" b="1" dirty="0">
                <a:effectLst/>
              </a:rPr>
              <a:t> ja </a:t>
            </a:r>
            <a:r>
              <a:rPr lang="en-US" b="1" dirty="0" err="1">
                <a:effectLst/>
              </a:rPr>
              <a:t>ja</a:t>
            </a:r>
            <a:r>
              <a:rPr lang="en-US" b="1" dirty="0">
                <a:effectLst/>
              </a:rPr>
              <a:t> </a:t>
            </a:r>
            <a:r>
              <a:rPr lang="en-US" b="1" dirty="0" err="1">
                <a:effectLst/>
              </a:rPr>
              <a:t>käyty</a:t>
            </a:r>
            <a:r>
              <a:rPr lang="en-US" b="1" dirty="0">
                <a:effectLst/>
              </a:rPr>
              <a:t> </a:t>
            </a:r>
            <a:r>
              <a:rPr lang="en-US" b="1" dirty="0" err="1">
                <a:effectLst/>
              </a:rPr>
              <a:t>ryhmäyttämässä</a:t>
            </a:r>
            <a:r>
              <a:rPr lang="en-US" b="1" dirty="0">
                <a:effectLst/>
              </a:rPr>
              <a:t> </a:t>
            </a:r>
            <a:r>
              <a:rPr lang="en-US" b="1" dirty="0" err="1">
                <a:effectLst/>
              </a:rPr>
              <a:t>ensimmäisen</a:t>
            </a:r>
            <a:r>
              <a:rPr lang="en-US" b="1" dirty="0">
                <a:effectLst/>
              </a:rPr>
              <a:t> </a:t>
            </a:r>
            <a:r>
              <a:rPr lang="en-US" b="1" dirty="0" err="1">
                <a:effectLst/>
              </a:rPr>
              <a:t>vuosikurssin</a:t>
            </a:r>
            <a:r>
              <a:rPr lang="en-US" b="1" dirty="0">
                <a:effectLst/>
              </a:rPr>
              <a:t> </a:t>
            </a:r>
            <a:r>
              <a:rPr lang="en-US" b="1" dirty="0" err="1">
                <a:effectLst/>
              </a:rPr>
              <a:t>opiskelijoita</a:t>
            </a:r>
            <a:r>
              <a:rPr lang="en-US" dirty="0">
                <a:effectLst/>
              </a:rPr>
              <a:t>, </a:t>
            </a:r>
            <a:r>
              <a:rPr lang="en-US" dirty="0" err="1">
                <a:effectLst/>
              </a:rPr>
              <a:t>joten</a:t>
            </a:r>
            <a:r>
              <a:rPr lang="en-US" dirty="0">
                <a:effectLst/>
              </a:rPr>
              <a:t> </a:t>
            </a:r>
            <a:r>
              <a:rPr lang="en-US" dirty="0" err="1">
                <a:effectLst/>
              </a:rPr>
              <a:t>ryhmäytymisestä</a:t>
            </a:r>
            <a:r>
              <a:rPr lang="en-US" dirty="0">
                <a:effectLst/>
              </a:rPr>
              <a:t> on </a:t>
            </a:r>
            <a:r>
              <a:rPr lang="en-US" dirty="0" err="1">
                <a:effectLst/>
              </a:rPr>
              <a:t>tullut</a:t>
            </a:r>
            <a:r>
              <a:rPr lang="en-US" dirty="0">
                <a:effectLst/>
              </a:rPr>
              <a:t> </a:t>
            </a:r>
            <a:r>
              <a:rPr lang="en-US" dirty="0" err="1">
                <a:effectLst/>
              </a:rPr>
              <a:t>osa</a:t>
            </a:r>
            <a:r>
              <a:rPr lang="en-US" dirty="0">
                <a:effectLst/>
              </a:rPr>
              <a:t> </a:t>
            </a:r>
            <a:r>
              <a:rPr lang="en-US" dirty="0" err="1">
                <a:effectLst/>
              </a:rPr>
              <a:t>koulun</a:t>
            </a:r>
            <a:r>
              <a:rPr lang="en-US" dirty="0">
                <a:effectLst/>
              </a:rPr>
              <a:t> </a:t>
            </a:r>
            <a:r>
              <a:rPr lang="en-US" dirty="0" err="1">
                <a:effectLst/>
              </a:rPr>
              <a:t>arkea</a:t>
            </a:r>
            <a:r>
              <a:rPr lang="en-US" dirty="0">
                <a:effectLst/>
              </a:rPr>
              <a:t> ja </a:t>
            </a:r>
            <a:r>
              <a:rPr lang="en-US" dirty="0" err="1">
                <a:effectLst/>
              </a:rPr>
              <a:t>hyvää</a:t>
            </a:r>
            <a:r>
              <a:rPr lang="en-US" dirty="0">
                <a:effectLst/>
              </a:rPr>
              <a:t> </a:t>
            </a:r>
            <a:r>
              <a:rPr lang="en-US" dirty="0" err="1">
                <a:effectLst/>
              </a:rPr>
              <a:t>käytännettä</a:t>
            </a:r>
            <a:r>
              <a:rPr lang="en-US" dirty="0">
                <a:effectLst/>
              </a:rPr>
              <a:t>.</a:t>
            </a:r>
            <a:endParaRPr lang="en-US" dirty="0">
              <a:effectLst/>
              <a:cs typeface="Calibri"/>
            </a:endParaRPr>
          </a:p>
          <a:p>
            <a:pPr indent="-228600">
              <a:lnSpc>
                <a:spcPct val="90000"/>
              </a:lnSpc>
              <a:spcAft>
                <a:spcPts val="800"/>
              </a:spcAft>
              <a:buFont typeface="Arial" panose="020B0604020202020204" pitchFamily="34" charset="0"/>
              <a:buChar char="•"/>
            </a:pPr>
            <a:endParaRPr lang="en-US" dirty="0">
              <a:effectLst/>
              <a:cs typeface="Calibri"/>
            </a:endParaRPr>
          </a:p>
          <a:p>
            <a:pPr indent="-228600">
              <a:lnSpc>
                <a:spcPct val="90000"/>
              </a:lnSpc>
              <a:spcAft>
                <a:spcPts val="800"/>
              </a:spcAft>
              <a:buFont typeface="Arial" panose="020B0604020202020204" pitchFamily="34" charset="0"/>
              <a:buChar char="•"/>
            </a:pPr>
            <a:endParaRPr lang="en-US" dirty="0">
              <a:effectLst/>
              <a:cs typeface="Calibri"/>
            </a:endParaRPr>
          </a:p>
        </p:txBody>
      </p:sp>
    </p:spTree>
    <p:extLst>
      <p:ext uri="{BB962C8B-B14F-4D97-AF65-F5344CB8AC3E}">
        <p14:creationId xmlns:p14="http://schemas.microsoft.com/office/powerpoint/2010/main" val="40201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a:extLst>
              <a:ext uri="{FF2B5EF4-FFF2-40B4-BE49-F238E27FC236}">
                <a16:creationId xmlns:a16="http://schemas.microsoft.com/office/drawing/2014/main" id="{4F7C1917-6F72-73F3-B47D-8BF4F285B7A7}"/>
              </a:ext>
            </a:extLst>
          </p:cNvPr>
          <p:cNvPicPr>
            <a:picLocks noChangeAspect="1"/>
          </p:cNvPicPr>
          <p:nvPr/>
        </p:nvPicPr>
        <p:blipFill rotWithShape="1">
          <a:blip r:embed="rId2"/>
          <a:srcRect r="166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kstiruutu 6">
            <a:extLst>
              <a:ext uri="{FF2B5EF4-FFF2-40B4-BE49-F238E27FC236}">
                <a16:creationId xmlns:a16="http://schemas.microsoft.com/office/drawing/2014/main" id="{1DC90D93-9858-8532-CD22-004266B631EF}"/>
              </a:ext>
            </a:extLst>
          </p:cNvPr>
          <p:cNvSpPr txBox="1"/>
          <p:nvPr/>
        </p:nvSpPr>
        <p:spPr>
          <a:xfrm>
            <a:off x="5907011" y="4965"/>
            <a:ext cx="6237009" cy="6708220"/>
          </a:xfrm>
          <a:prstGeom prst="rect">
            <a:avLst/>
          </a:prstGeom>
        </p:spPr>
        <p:txBody>
          <a:bodyPr vert="horz" lIns="91440" tIns="45720" rIns="91440" bIns="45720" rtlCol="0" anchor="t">
            <a:noAutofit/>
          </a:bodyPr>
          <a:lstStyle/>
          <a:p>
            <a:pPr>
              <a:lnSpc>
                <a:spcPct val="90000"/>
              </a:lnSpc>
              <a:spcAft>
                <a:spcPts val="800"/>
              </a:spcAft>
            </a:pPr>
            <a:r>
              <a:rPr lang="en-US" b="1" dirty="0"/>
              <a:t>YSAO</a:t>
            </a:r>
            <a:r>
              <a:rPr lang="en-US" dirty="0">
                <a:effectLst/>
              </a:rPr>
              <a:t> </a:t>
            </a:r>
            <a:r>
              <a:rPr lang="en-US" b="1" dirty="0" err="1">
                <a:effectLst/>
              </a:rPr>
              <a:t>Opiskelijapalveluiden</a:t>
            </a:r>
            <a:r>
              <a:rPr lang="en-US" b="1" dirty="0">
                <a:effectLst/>
              </a:rPr>
              <a:t> </a:t>
            </a:r>
            <a:r>
              <a:rPr lang="en-US" b="1" dirty="0" err="1">
                <a:effectLst/>
              </a:rPr>
              <a:t>konseptointi</a:t>
            </a:r>
            <a:r>
              <a:rPr lang="en-US" dirty="0">
                <a:effectLst/>
              </a:rPr>
              <a:t> - </a:t>
            </a:r>
            <a:r>
              <a:rPr lang="en-US" dirty="0" err="1">
                <a:effectLst/>
              </a:rPr>
              <a:t>tilannekartoitus</a:t>
            </a:r>
            <a:r>
              <a:rPr lang="en-US" dirty="0">
                <a:effectLst/>
              </a:rPr>
              <a:t> ja </a:t>
            </a:r>
            <a:r>
              <a:rPr lang="en-US" dirty="0" err="1">
                <a:effectLst/>
              </a:rPr>
              <a:t>kehittämistarpeiden</a:t>
            </a:r>
            <a:r>
              <a:rPr lang="en-US" dirty="0">
                <a:effectLst/>
              </a:rPr>
              <a:t> </a:t>
            </a:r>
            <a:r>
              <a:rPr lang="en-US" dirty="0" err="1">
                <a:effectLst/>
              </a:rPr>
              <a:t>vuosisuunnitelma</a:t>
            </a:r>
            <a:r>
              <a:rPr lang="en-US" dirty="0">
                <a:effectLst/>
              </a:rPr>
              <a:t> </a:t>
            </a:r>
            <a:r>
              <a:rPr lang="en-US" dirty="0" err="1">
                <a:effectLst/>
              </a:rPr>
              <a:t>Ysaon</a:t>
            </a:r>
            <a:r>
              <a:rPr lang="en-US" dirty="0">
                <a:effectLst/>
              </a:rPr>
              <a:t> </a:t>
            </a:r>
            <a:r>
              <a:rPr lang="en-US" dirty="0" err="1">
                <a:effectLst/>
              </a:rPr>
              <a:t>ohjauspalvelut</a:t>
            </a:r>
            <a:r>
              <a:rPr lang="en-US" dirty="0">
                <a:effectLst/>
              </a:rPr>
              <a:t> – </a:t>
            </a:r>
            <a:r>
              <a:rPr lang="en-US" dirty="0" err="1">
                <a:effectLst/>
              </a:rPr>
              <a:t>asiakaslähtöinen</a:t>
            </a:r>
            <a:r>
              <a:rPr lang="en-US" dirty="0">
                <a:effectLst/>
              </a:rPr>
              <a:t> </a:t>
            </a:r>
            <a:r>
              <a:rPr lang="en-US" dirty="0" err="1">
                <a:effectLst/>
              </a:rPr>
              <a:t>kuvaus</a:t>
            </a:r>
            <a:r>
              <a:rPr lang="en-US" dirty="0">
                <a:effectLst/>
              </a:rPr>
              <a:t> </a:t>
            </a:r>
            <a:r>
              <a:rPr lang="en-US" dirty="0" err="1">
                <a:effectLst/>
              </a:rPr>
              <a:t>saatavilla</a:t>
            </a:r>
            <a:r>
              <a:rPr lang="en-US" dirty="0">
                <a:effectLst/>
              </a:rPr>
              <a:t> </a:t>
            </a:r>
            <a:r>
              <a:rPr lang="en-US" dirty="0" err="1">
                <a:effectLst/>
              </a:rPr>
              <a:t>olevista</a:t>
            </a:r>
            <a:r>
              <a:rPr lang="en-US" dirty="0">
                <a:effectLst/>
              </a:rPr>
              <a:t> </a:t>
            </a:r>
            <a:r>
              <a:rPr lang="en-US" dirty="0" err="1">
                <a:effectLst/>
              </a:rPr>
              <a:t>palveluista</a:t>
            </a:r>
            <a:r>
              <a:rPr lang="en-US" dirty="0">
                <a:effectLst/>
              </a:rPr>
              <a:t>, </a:t>
            </a:r>
            <a:r>
              <a:rPr lang="en-US" dirty="0" err="1">
                <a:effectLst/>
              </a:rPr>
              <a:t>digitaalisesti</a:t>
            </a:r>
            <a:r>
              <a:rPr lang="en-US" dirty="0">
                <a:effectLst/>
              </a:rPr>
              <a:t>.</a:t>
            </a:r>
            <a:endParaRPr lang="en-US" dirty="0">
              <a:effectLst/>
              <a:cs typeface="Calibri"/>
            </a:endParaRPr>
          </a:p>
          <a:p>
            <a:pPr>
              <a:lnSpc>
                <a:spcPct val="90000"/>
              </a:lnSpc>
              <a:spcAft>
                <a:spcPts val="800"/>
              </a:spcAft>
            </a:pPr>
            <a:r>
              <a:rPr lang="en-US" b="1" dirty="0" err="1">
                <a:effectLst/>
              </a:rPr>
              <a:t>Opiskelijatarinat</a:t>
            </a:r>
            <a:r>
              <a:rPr lang="en-US" dirty="0">
                <a:effectLst/>
              </a:rPr>
              <a:t> - </a:t>
            </a:r>
            <a:r>
              <a:rPr lang="en-US" dirty="0" err="1">
                <a:effectLst/>
              </a:rPr>
              <a:t>tuen</a:t>
            </a:r>
            <a:r>
              <a:rPr lang="en-US" dirty="0">
                <a:effectLst/>
              </a:rPr>
              <a:t> </a:t>
            </a:r>
            <a:r>
              <a:rPr lang="en-US" dirty="0" err="1">
                <a:effectLst/>
              </a:rPr>
              <a:t>kuvaaminen</a:t>
            </a:r>
            <a:r>
              <a:rPr lang="en-US" dirty="0">
                <a:effectLst/>
              </a:rPr>
              <a:t> </a:t>
            </a:r>
            <a:r>
              <a:rPr lang="en-US" dirty="0" err="1">
                <a:effectLst/>
              </a:rPr>
              <a:t>erilaisille</a:t>
            </a:r>
            <a:r>
              <a:rPr lang="en-US" dirty="0">
                <a:effectLst/>
              </a:rPr>
              <a:t> </a:t>
            </a:r>
            <a:r>
              <a:rPr lang="en-US" dirty="0" err="1">
                <a:effectLst/>
              </a:rPr>
              <a:t>opiskelijoille</a:t>
            </a:r>
            <a:r>
              <a:rPr lang="en-US" dirty="0">
                <a:effectLst/>
              </a:rPr>
              <a:t> </a:t>
            </a:r>
            <a:r>
              <a:rPr lang="en-US" dirty="0" err="1">
                <a:effectLst/>
              </a:rPr>
              <a:t>tarinoina</a:t>
            </a:r>
            <a:r>
              <a:rPr lang="en-US" dirty="0">
                <a:effectLst/>
              </a:rPr>
              <a:t>, Thinglink </a:t>
            </a:r>
            <a:r>
              <a:rPr lang="en-US" dirty="0" err="1">
                <a:effectLst/>
              </a:rPr>
              <a:t>toteutus</a:t>
            </a:r>
            <a:r>
              <a:rPr lang="en-US" dirty="0">
                <a:effectLst/>
              </a:rPr>
              <a:t>; </a:t>
            </a:r>
            <a:r>
              <a:rPr lang="en-US" dirty="0" err="1">
                <a:effectLst/>
              </a:rPr>
              <a:t>huolenpidon</a:t>
            </a:r>
            <a:r>
              <a:rPr lang="en-US" dirty="0">
                <a:effectLst/>
              </a:rPr>
              <a:t> </a:t>
            </a:r>
            <a:r>
              <a:rPr lang="en-US" dirty="0" err="1">
                <a:effectLst/>
              </a:rPr>
              <a:t>askeleet</a:t>
            </a:r>
            <a:r>
              <a:rPr lang="en-US" dirty="0">
                <a:effectLst/>
              </a:rPr>
              <a:t>, </a:t>
            </a:r>
            <a:r>
              <a:rPr lang="en-US" dirty="0" err="1">
                <a:effectLst/>
              </a:rPr>
              <a:t>poissaolojen</a:t>
            </a:r>
            <a:r>
              <a:rPr lang="en-US" dirty="0">
                <a:effectLst/>
              </a:rPr>
              <a:t> </a:t>
            </a:r>
            <a:r>
              <a:rPr lang="en-US" dirty="0" err="1">
                <a:effectLst/>
              </a:rPr>
              <a:t>vaikutus</a:t>
            </a:r>
            <a:r>
              <a:rPr lang="en-US" dirty="0">
                <a:effectLst/>
              </a:rPr>
              <a:t>/</a:t>
            </a:r>
            <a:r>
              <a:rPr lang="en-US" dirty="0" err="1">
                <a:effectLst/>
              </a:rPr>
              <a:t>tuki</a:t>
            </a:r>
            <a:r>
              <a:rPr lang="en-US" dirty="0">
                <a:effectLst/>
              </a:rPr>
              <a:t> </a:t>
            </a:r>
            <a:r>
              <a:rPr lang="en-US" u="none" strike="noStrike" dirty="0">
                <a:effectLst/>
                <a:hlinkClick r:id="rId3"/>
              </a:rPr>
              <a:t>https://www.thinglink.com/scenariocard/1590687667467583490</a:t>
            </a:r>
            <a:endParaRPr lang="en-US" dirty="0">
              <a:effectLst/>
              <a:cs typeface="Calibri"/>
            </a:endParaRPr>
          </a:p>
          <a:p>
            <a:pPr>
              <a:lnSpc>
                <a:spcPct val="90000"/>
              </a:lnSpc>
              <a:spcAft>
                <a:spcPts val="800"/>
              </a:spcAft>
            </a:pPr>
            <a:r>
              <a:rPr lang="en-US" dirty="0" err="1">
                <a:effectLst/>
              </a:rPr>
              <a:t>Ysaon</a:t>
            </a:r>
            <a:r>
              <a:rPr lang="en-US" b="1" dirty="0">
                <a:effectLst/>
              </a:rPr>
              <a:t> </a:t>
            </a:r>
            <a:r>
              <a:rPr lang="en-US" b="1" dirty="0" err="1">
                <a:effectLst/>
              </a:rPr>
              <a:t>järjestyssääntöihin</a:t>
            </a:r>
            <a:r>
              <a:rPr lang="en-US" b="1" dirty="0">
                <a:effectLst/>
              </a:rPr>
              <a:t> </a:t>
            </a:r>
            <a:r>
              <a:rPr lang="en-US" dirty="0" err="1">
                <a:effectLst/>
              </a:rPr>
              <a:t>toteutettu</a:t>
            </a:r>
            <a:r>
              <a:rPr lang="en-US" dirty="0">
                <a:effectLst/>
              </a:rPr>
              <a:t> </a:t>
            </a:r>
            <a:r>
              <a:rPr lang="en-US" dirty="0" err="1">
                <a:effectLst/>
              </a:rPr>
              <a:t>osio</a:t>
            </a:r>
            <a:r>
              <a:rPr lang="en-US" dirty="0">
                <a:effectLst/>
              </a:rPr>
              <a:t> </a:t>
            </a:r>
            <a:r>
              <a:rPr lang="en-US" dirty="0" err="1">
                <a:effectLst/>
              </a:rPr>
              <a:t>yhdenvertaisuus-asioista</a:t>
            </a:r>
            <a:r>
              <a:rPr lang="en-US" dirty="0">
                <a:effectLst/>
              </a:rPr>
              <a:t>; </a:t>
            </a:r>
            <a:r>
              <a:rPr lang="en-US" dirty="0" err="1">
                <a:effectLst/>
              </a:rPr>
              <a:t>osaksi</a:t>
            </a:r>
            <a:r>
              <a:rPr lang="en-US" dirty="0">
                <a:effectLst/>
              </a:rPr>
              <a:t> </a:t>
            </a:r>
            <a:r>
              <a:rPr lang="en-US" dirty="0" err="1">
                <a:effectLst/>
              </a:rPr>
              <a:t>opiskelijoiden</a:t>
            </a:r>
            <a:r>
              <a:rPr lang="en-US" dirty="0">
                <a:effectLst/>
              </a:rPr>
              <a:t> </a:t>
            </a:r>
            <a:r>
              <a:rPr lang="en-US" dirty="0" err="1">
                <a:effectLst/>
              </a:rPr>
              <a:t>Tervetuloa</a:t>
            </a:r>
            <a:r>
              <a:rPr lang="en-US" dirty="0">
                <a:effectLst/>
              </a:rPr>
              <a:t> </a:t>
            </a:r>
            <a:r>
              <a:rPr lang="en-US" dirty="0" err="1">
                <a:effectLst/>
              </a:rPr>
              <a:t>materiaalia</a:t>
            </a:r>
            <a:r>
              <a:rPr lang="en-US" dirty="0">
                <a:effectLst/>
              </a:rPr>
              <a:t>, Thinglink -</a:t>
            </a:r>
            <a:r>
              <a:rPr lang="en-US" dirty="0" err="1">
                <a:effectLst/>
              </a:rPr>
              <a:t>toteutus</a:t>
            </a:r>
            <a:r>
              <a:rPr lang="en-US" dirty="0">
                <a:effectLst/>
              </a:rPr>
              <a:t>. </a:t>
            </a:r>
            <a:r>
              <a:rPr lang="en-US" u="none" strike="noStrike" dirty="0">
                <a:effectLst/>
                <a:hlinkClick r:id="rId4"/>
              </a:rPr>
              <a:t>Järjestyssääntö-thinglink - Avointen oppimateriaalien kirjasto (aoe.fi)</a:t>
            </a:r>
            <a:endParaRPr lang="en-US" dirty="0">
              <a:effectLst/>
              <a:cs typeface="Calibri"/>
            </a:endParaRPr>
          </a:p>
          <a:p>
            <a:pPr>
              <a:lnSpc>
                <a:spcPct val="90000"/>
              </a:lnSpc>
              <a:spcAft>
                <a:spcPts val="800"/>
              </a:spcAft>
            </a:pPr>
            <a:r>
              <a:rPr lang="en-US" u="none" strike="noStrike" dirty="0">
                <a:effectLst/>
                <a:hlinkClick r:id="rId5"/>
              </a:rPr>
              <a:t>https://www.thinglink.com/scenariocard/1590707696628137986</a:t>
            </a:r>
            <a:endParaRPr lang="en-US" dirty="0">
              <a:effectLst/>
              <a:cs typeface="Calibri"/>
            </a:endParaRPr>
          </a:p>
          <a:p>
            <a:pPr>
              <a:lnSpc>
                <a:spcPct val="90000"/>
              </a:lnSpc>
              <a:spcAft>
                <a:spcPts val="800"/>
              </a:spcAft>
            </a:pPr>
            <a:r>
              <a:rPr lang="en-US" b="1" dirty="0" err="1">
                <a:effectLst/>
              </a:rPr>
              <a:t>Asuntolakurssi</a:t>
            </a:r>
            <a:r>
              <a:rPr lang="en-US" dirty="0">
                <a:effectLst/>
              </a:rPr>
              <a:t> -Thinglink </a:t>
            </a:r>
            <a:r>
              <a:rPr lang="en-US" dirty="0" err="1">
                <a:effectLst/>
              </a:rPr>
              <a:t>alustalle</a:t>
            </a:r>
            <a:r>
              <a:rPr lang="en-US" dirty="0">
                <a:effectLst/>
              </a:rPr>
              <a:t>. </a:t>
            </a:r>
            <a:r>
              <a:rPr lang="en-US" u="none" strike="noStrike" dirty="0">
                <a:effectLst/>
                <a:hlinkClick r:id="rId6"/>
              </a:rPr>
              <a:t>Yhdessä tillsammans asuntolakurssi YSAO</a:t>
            </a:r>
            <a:r>
              <a:rPr lang="en-US" dirty="0">
                <a:effectLst/>
              </a:rPr>
              <a:t> </a:t>
            </a:r>
            <a:endParaRPr lang="en-US" dirty="0">
              <a:effectLst/>
              <a:cs typeface="Calibri"/>
            </a:endParaRPr>
          </a:p>
          <a:p>
            <a:pPr>
              <a:lnSpc>
                <a:spcPct val="90000"/>
              </a:lnSpc>
              <a:spcAft>
                <a:spcPts val="800"/>
              </a:spcAft>
            </a:pPr>
            <a:r>
              <a:rPr lang="en-US" b="1" dirty="0" err="1">
                <a:effectLst/>
              </a:rPr>
              <a:t>Huoltajaverkosto</a:t>
            </a:r>
            <a:r>
              <a:rPr lang="en-US" b="1" dirty="0">
                <a:effectLst/>
              </a:rPr>
              <a:t> </a:t>
            </a:r>
            <a:r>
              <a:rPr lang="en-US" dirty="0">
                <a:effectLst/>
              </a:rPr>
              <a:t>on </a:t>
            </a:r>
            <a:r>
              <a:rPr lang="en-US" dirty="0" err="1">
                <a:effectLst/>
              </a:rPr>
              <a:t>perustettu</a:t>
            </a:r>
            <a:r>
              <a:rPr lang="en-US" dirty="0">
                <a:effectLst/>
              </a:rPr>
              <a:t> ja </a:t>
            </a:r>
            <a:r>
              <a:rPr lang="en-US" dirty="0" err="1">
                <a:effectLst/>
              </a:rPr>
              <a:t>huoltajia</a:t>
            </a:r>
            <a:r>
              <a:rPr lang="en-US" dirty="0">
                <a:effectLst/>
              </a:rPr>
              <a:t> </a:t>
            </a:r>
            <a:r>
              <a:rPr lang="en-US" dirty="0" err="1">
                <a:effectLst/>
              </a:rPr>
              <a:t>kuultu</a:t>
            </a:r>
            <a:r>
              <a:rPr lang="en-US" dirty="0">
                <a:effectLst/>
              </a:rPr>
              <a:t> </a:t>
            </a:r>
            <a:r>
              <a:rPr lang="en-US" dirty="0" err="1">
                <a:effectLst/>
              </a:rPr>
              <a:t>opiskelijapalveluiden</a:t>
            </a:r>
            <a:r>
              <a:rPr lang="en-US" dirty="0">
                <a:effectLst/>
              </a:rPr>
              <a:t> </a:t>
            </a:r>
            <a:r>
              <a:rPr lang="en-US" dirty="0" err="1">
                <a:effectLst/>
              </a:rPr>
              <a:t>kehittämistyössä</a:t>
            </a:r>
            <a:r>
              <a:rPr lang="en-US" dirty="0">
                <a:effectLst/>
              </a:rPr>
              <a:t>.</a:t>
            </a:r>
            <a:endParaRPr lang="en-US" dirty="0">
              <a:effectLst/>
              <a:cs typeface="Calibri"/>
            </a:endParaRPr>
          </a:p>
          <a:p>
            <a:pPr>
              <a:lnSpc>
                <a:spcPct val="90000"/>
              </a:lnSpc>
              <a:spcAft>
                <a:spcPts val="800"/>
              </a:spcAft>
            </a:pPr>
            <a:r>
              <a:rPr lang="en-US" b="1" dirty="0" err="1">
                <a:effectLst/>
              </a:rPr>
              <a:t>Asuntolaoppaiden</a:t>
            </a:r>
            <a:r>
              <a:rPr lang="en-US" b="1" dirty="0">
                <a:effectLst/>
              </a:rPr>
              <a:t> </a:t>
            </a:r>
            <a:r>
              <a:rPr lang="en-US" b="1" dirty="0" err="1">
                <a:effectLst/>
              </a:rPr>
              <a:t>laatiminen</a:t>
            </a:r>
            <a:r>
              <a:rPr lang="en-US" dirty="0">
                <a:effectLst/>
              </a:rPr>
              <a:t> </a:t>
            </a:r>
            <a:r>
              <a:rPr lang="en-US" dirty="0" err="1">
                <a:effectLst/>
              </a:rPr>
              <a:t>sekä</a:t>
            </a:r>
            <a:r>
              <a:rPr lang="en-US" dirty="0">
                <a:effectLst/>
              </a:rPr>
              <a:t> </a:t>
            </a:r>
            <a:r>
              <a:rPr lang="en-US" dirty="0" err="1">
                <a:effectLst/>
              </a:rPr>
              <a:t>visualisointi</a:t>
            </a:r>
            <a:r>
              <a:rPr lang="en-US" dirty="0">
                <a:effectLst/>
              </a:rPr>
              <a:t> </a:t>
            </a:r>
            <a:r>
              <a:rPr lang="en-US" dirty="0" err="1">
                <a:effectLst/>
              </a:rPr>
              <a:t>kaikkiin</a:t>
            </a:r>
            <a:r>
              <a:rPr lang="en-US" dirty="0">
                <a:effectLst/>
              </a:rPr>
              <a:t> </a:t>
            </a:r>
            <a:r>
              <a:rPr lang="en-US" dirty="0" err="1">
                <a:effectLst/>
              </a:rPr>
              <a:t>Ysaon</a:t>
            </a:r>
            <a:r>
              <a:rPr lang="en-US" dirty="0">
                <a:effectLst/>
              </a:rPr>
              <a:t> </a:t>
            </a:r>
            <a:r>
              <a:rPr lang="en-US" dirty="0" err="1">
                <a:effectLst/>
              </a:rPr>
              <a:t>asuntoloihin</a:t>
            </a:r>
            <a:r>
              <a:rPr lang="en-US" dirty="0">
                <a:effectLst/>
              </a:rPr>
              <a:t>.</a:t>
            </a:r>
            <a:endParaRPr lang="en-US" dirty="0">
              <a:effectLst/>
              <a:cs typeface="Calibri"/>
            </a:endParaRPr>
          </a:p>
          <a:p>
            <a:pPr indent="-228600">
              <a:lnSpc>
                <a:spcPct val="90000"/>
              </a:lnSpc>
              <a:spcAft>
                <a:spcPts val="800"/>
              </a:spcAft>
              <a:buFont typeface="Arial" panose="020B0604020202020204" pitchFamily="34" charset="0"/>
              <a:buChar char="•"/>
            </a:pPr>
            <a:endParaRPr lang="en-US" sz="1000">
              <a:effectLst/>
            </a:endParaRPr>
          </a:p>
          <a:p>
            <a:pPr indent="-228600">
              <a:lnSpc>
                <a:spcPct val="90000"/>
              </a:lnSpc>
              <a:spcAft>
                <a:spcPts val="800"/>
              </a:spcAft>
              <a:buFont typeface="Arial" panose="020B0604020202020204" pitchFamily="34" charset="0"/>
              <a:buChar char="•"/>
            </a:pPr>
            <a:endParaRPr lang="en-US" sz="1000">
              <a:effectLst/>
            </a:endParaRPr>
          </a:p>
        </p:txBody>
      </p:sp>
    </p:spTree>
    <p:extLst>
      <p:ext uri="{BB962C8B-B14F-4D97-AF65-F5344CB8AC3E}">
        <p14:creationId xmlns:p14="http://schemas.microsoft.com/office/powerpoint/2010/main" val="390449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FF3FBBD-4444-103D-8DA4-69B9C6BE7899}"/>
              </a:ext>
            </a:extLst>
          </p:cNvPr>
          <p:cNvPicPr>
            <a:picLocks noChangeAspect="1"/>
          </p:cNvPicPr>
          <p:nvPr/>
        </p:nvPicPr>
        <p:blipFill>
          <a:blip r:embed="rId2"/>
          <a:stretch>
            <a:fillRect/>
          </a:stretch>
        </p:blipFill>
        <p:spPr>
          <a:xfrm>
            <a:off x="10819279" y="0"/>
            <a:ext cx="1238250" cy="2962275"/>
          </a:xfrm>
          <a:prstGeom prst="rect">
            <a:avLst/>
          </a:prstGeom>
        </p:spPr>
      </p:pic>
      <p:sp>
        <p:nvSpPr>
          <p:cNvPr id="7" name="Tekstiruutu 6">
            <a:extLst>
              <a:ext uri="{FF2B5EF4-FFF2-40B4-BE49-F238E27FC236}">
                <a16:creationId xmlns:a16="http://schemas.microsoft.com/office/drawing/2014/main" id="{031CE9FC-41AB-A317-BE5D-2758B35C8397}"/>
              </a:ext>
            </a:extLst>
          </p:cNvPr>
          <p:cNvSpPr txBox="1"/>
          <p:nvPr/>
        </p:nvSpPr>
        <p:spPr>
          <a:xfrm>
            <a:off x="134470" y="129396"/>
            <a:ext cx="10529047" cy="8230843"/>
          </a:xfrm>
          <a:prstGeom prst="rect">
            <a:avLst/>
          </a:prstGeom>
          <a:noFill/>
        </p:spPr>
        <p:txBody>
          <a:bodyPr wrap="square" lIns="91440" tIns="45720" rIns="91440" bIns="45720" anchor="t">
            <a:spAutoFit/>
          </a:bodyPr>
          <a:lstStyle/>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Sedu</a:t>
            </a:r>
            <a:r>
              <a:rPr lang="fi-FI" sz="1800" dirty="0">
                <a:solidFill>
                  <a:srgbClr val="333333"/>
                </a:solidFill>
                <a:effectLst/>
                <a:latin typeface="Calibri"/>
                <a:ea typeface="Calibri" panose="020F0502020204030204" pitchFamily="34" charset="0"/>
                <a:cs typeface="Calibri"/>
              </a:rPr>
              <a:t> Kutsuttu </a:t>
            </a:r>
            <a:r>
              <a:rPr lang="fi-FI" dirty="0">
                <a:solidFill>
                  <a:srgbClr val="333333"/>
                </a:solidFill>
                <a:latin typeface="Calibri"/>
                <a:ea typeface="Calibri" panose="020F0502020204030204" pitchFamily="34" charset="0"/>
                <a:cs typeface="Calibri"/>
              </a:rPr>
              <a:t>alueen ka</a:t>
            </a:r>
            <a:r>
              <a:rPr lang="fi-FI" b="1" dirty="0">
                <a:solidFill>
                  <a:srgbClr val="333333"/>
                </a:solidFill>
                <a:latin typeface="Calibri"/>
                <a:ea typeface="Calibri" panose="020F0502020204030204" pitchFamily="34" charset="0"/>
                <a:cs typeface="Calibri"/>
              </a:rPr>
              <a:t>nsalaisopistot</a:t>
            </a:r>
            <a:r>
              <a:rPr lang="fi-FI" sz="1800" b="1" dirty="0">
                <a:solidFill>
                  <a:srgbClr val="333333"/>
                </a:solidFill>
                <a:effectLst/>
                <a:latin typeface="Calibri"/>
                <a:ea typeface="Calibri" panose="020F0502020204030204" pitchFamily="34" charset="0"/>
                <a:cs typeface="Calibri"/>
              </a:rPr>
              <a:t> yhteistyöhön Sedun kanssa</a:t>
            </a:r>
            <a:r>
              <a:rPr lang="fi-FI" dirty="0">
                <a:solidFill>
                  <a:srgbClr val="333333"/>
                </a:solidFill>
                <a:latin typeface="Calibri"/>
                <a:ea typeface="Calibri" panose="020F0502020204030204" pitchFamily="34" charset="0"/>
                <a:cs typeface="Calibri"/>
              </a:rPr>
              <a:t>:</a:t>
            </a:r>
            <a:r>
              <a:rPr lang="fi-FI" sz="1800" dirty="0">
                <a:solidFill>
                  <a:srgbClr val="333333"/>
                </a:solidFill>
                <a:effectLst/>
                <a:latin typeface="Calibri"/>
                <a:ea typeface="Calibri" panose="020F0502020204030204" pitchFamily="34" charset="0"/>
                <a:cs typeface="Calibri"/>
              </a:rPr>
              <a:t> esitteet, kansalaisopiston kohtaamiset ja esittelyt Sedun tiloissa sekä tiedotettu mm. kansalaisopiston kurssitoiminnasta pyydettäessä</a:t>
            </a:r>
            <a:r>
              <a:rPr lang="fi-FI" sz="1600" dirty="0">
                <a:effectLst/>
                <a:latin typeface="Calibri"/>
                <a:ea typeface="Calibri" panose="020F0502020204030204" pitchFamily="34" charset="0"/>
                <a:cs typeface="Times New Roman"/>
              </a:rPr>
              <a:t>.</a:t>
            </a: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Ohjaamo, </a:t>
            </a:r>
            <a:r>
              <a:rPr lang="fi-FI" dirty="0">
                <a:solidFill>
                  <a:srgbClr val="333333"/>
                </a:solidFill>
                <a:latin typeface="Calibri"/>
                <a:ea typeface="Calibri" panose="020F0502020204030204" pitchFamily="34" charset="0"/>
                <a:cs typeface="Calibri"/>
              </a:rPr>
              <a:t>Etsivät</a:t>
            </a:r>
            <a:r>
              <a:rPr lang="fi-FI" sz="1800" dirty="0">
                <a:solidFill>
                  <a:srgbClr val="333333"/>
                </a:solidFill>
                <a:effectLst/>
                <a:latin typeface="Calibri"/>
                <a:ea typeface="Calibri" panose="020F0502020204030204" pitchFamily="34" charset="0"/>
                <a:cs typeface="Calibri"/>
              </a:rPr>
              <a:t>, seurakunta, </a:t>
            </a:r>
            <a:r>
              <a:rPr lang="fi-FI" dirty="0">
                <a:solidFill>
                  <a:srgbClr val="333333"/>
                </a:solidFill>
                <a:latin typeface="Calibri"/>
                <a:ea typeface="Calibri" panose="020F0502020204030204" pitchFamily="34" charset="0"/>
                <a:cs typeface="Calibri"/>
              </a:rPr>
              <a:t>opot</a:t>
            </a:r>
            <a:r>
              <a:rPr lang="fi-FI" sz="1800" dirty="0">
                <a:solidFill>
                  <a:srgbClr val="333333"/>
                </a:solidFill>
                <a:effectLst/>
                <a:latin typeface="Calibri"/>
                <a:ea typeface="Calibri" panose="020F0502020204030204" pitchFamily="34" charset="0"/>
                <a:cs typeface="Calibri"/>
              </a:rPr>
              <a:t>, </a:t>
            </a:r>
            <a:r>
              <a:rPr lang="fi-FI" dirty="0">
                <a:solidFill>
                  <a:srgbClr val="333333"/>
                </a:solidFill>
                <a:latin typeface="Calibri"/>
                <a:ea typeface="Calibri" panose="020F0502020204030204" pitchFamily="34" charset="0"/>
                <a:cs typeface="Calibri"/>
              </a:rPr>
              <a:t>kuraattorit</a:t>
            </a:r>
            <a:r>
              <a:rPr lang="fi-FI" sz="1800" dirty="0">
                <a:solidFill>
                  <a:srgbClr val="333333"/>
                </a:solidFill>
                <a:effectLst/>
                <a:latin typeface="Calibri"/>
                <a:ea typeface="Calibri" panose="020F0502020204030204" pitchFamily="34" charset="0"/>
                <a:cs typeface="Calibri"/>
              </a:rPr>
              <a:t> ja </a:t>
            </a:r>
            <a:r>
              <a:rPr lang="fi-FI" dirty="0">
                <a:solidFill>
                  <a:srgbClr val="333333"/>
                </a:solidFill>
                <a:latin typeface="Calibri"/>
                <a:ea typeface="Calibri" panose="020F0502020204030204" pitchFamily="34" charset="0"/>
                <a:cs typeface="Calibri"/>
              </a:rPr>
              <a:t>terveydenhoitajat</a:t>
            </a:r>
            <a:r>
              <a:rPr lang="fi-FI" sz="1800" dirty="0">
                <a:solidFill>
                  <a:srgbClr val="333333"/>
                </a:solidFill>
                <a:effectLst/>
                <a:latin typeface="Calibri"/>
                <a:ea typeface="Calibri" panose="020F0502020204030204" pitchFamily="34" charset="0"/>
                <a:cs typeface="Calibri"/>
              </a:rPr>
              <a:t> aktivoitu </a:t>
            </a:r>
            <a:r>
              <a:rPr lang="fi-FI" dirty="0">
                <a:solidFill>
                  <a:srgbClr val="333333"/>
                </a:solidFill>
                <a:latin typeface="Calibri"/>
                <a:ea typeface="Calibri" panose="020F0502020204030204" pitchFamily="34" charset="0"/>
                <a:cs typeface="Calibri"/>
              </a:rPr>
              <a:t>käytäväkohtaamisiin.</a:t>
            </a:r>
            <a:endParaRPr lang="fi-FI" dirty="0">
              <a:solidFill>
                <a:srgbClr val="333333"/>
              </a:solidFill>
              <a:effectLst/>
              <a:latin typeface="Calibri"/>
              <a:ea typeface="Calibri" panose="020F0502020204030204" pitchFamily="34" charset="0"/>
              <a:cs typeface="Calibri"/>
            </a:endParaRPr>
          </a:p>
          <a:p>
            <a:pPr>
              <a:lnSpc>
                <a:spcPct val="107000"/>
              </a:lnSpc>
              <a:spcAft>
                <a:spcPts val="800"/>
              </a:spcAft>
            </a:pPr>
            <a:r>
              <a:rPr lang="fi-FI" sz="1800" dirty="0">
                <a:solidFill>
                  <a:srgbClr val="333333"/>
                </a:solidFill>
                <a:effectLst/>
                <a:latin typeface="Calibri"/>
                <a:ea typeface="Calibri" panose="020F0502020204030204" pitchFamily="34" charset="0"/>
                <a:cs typeface="Calibri"/>
              </a:rPr>
              <a:t>Tapahtumat: </a:t>
            </a:r>
            <a:r>
              <a:rPr lang="fi-FI" dirty="0">
                <a:solidFill>
                  <a:srgbClr val="333333"/>
                </a:solidFill>
                <a:latin typeface="Calibri"/>
                <a:ea typeface="Calibri" panose="020F0502020204030204" pitchFamily="34" charset="0"/>
                <a:cs typeface="Calibri"/>
              </a:rPr>
              <a:t>Hyvinvointivirtaa, Joulutempaus</a:t>
            </a:r>
            <a:r>
              <a:rPr lang="fi-FI" sz="1800" dirty="0">
                <a:solidFill>
                  <a:srgbClr val="333333"/>
                </a:solidFill>
                <a:effectLst/>
                <a:latin typeface="Calibri"/>
                <a:ea typeface="Calibri" panose="020F0502020204030204" pitchFamily="34" charset="0"/>
                <a:cs typeface="Calibri"/>
              </a:rPr>
              <a:t>, </a:t>
            </a:r>
            <a:r>
              <a:rPr lang="fi-FI" dirty="0">
                <a:solidFill>
                  <a:srgbClr val="333333"/>
                </a:solidFill>
                <a:latin typeface="Calibri"/>
                <a:ea typeface="Calibri" panose="020F0502020204030204" pitchFamily="34" charset="0"/>
                <a:cs typeface="Calibri"/>
              </a:rPr>
              <a:t>Ystävänpäivä-</a:t>
            </a:r>
            <a:r>
              <a:rPr lang="fi-FI" sz="1800" dirty="0">
                <a:solidFill>
                  <a:srgbClr val="333333"/>
                </a:solidFill>
                <a:effectLst/>
                <a:latin typeface="Calibri"/>
                <a:ea typeface="Calibri" panose="020F0502020204030204" pitchFamily="34" charset="0"/>
                <a:cs typeface="Calibri"/>
              </a:rPr>
              <a:t>/</a:t>
            </a:r>
            <a:r>
              <a:rPr lang="fi-FI" dirty="0">
                <a:solidFill>
                  <a:srgbClr val="333333"/>
                </a:solidFill>
                <a:latin typeface="Calibri"/>
                <a:ea typeface="Calibri" panose="020F0502020204030204" pitchFamily="34" charset="0"/>
                <a:cs typeface="Calibri"/>
              </a:rPr>
              <a:t>talviliikuntatempus, Liikevirtaa - Hyvinvoiva</a:t>
            </a:r>
            <a:r>
              <a:rPr lang="fi-FI" sz="1800" dirty="0">
                <a:solidFill>
                  <a:srgbClr val="333333"/>
                </a:solidFill>
                <a:effectLst/>
                <a:latin typeface="Calibri"/>
                <a:ea typeface="Calibri" panose="020F0502020204030204" pitchFamily="34" charset="0"/>
                <a:cs typeface="Calibri"/>
              </a:rPr>
              <a:t> amis</a:t>
            </a:r>
            <a:r>
              <a:rPr lang="fi-FI" sz="1600" dirty="0">
                <a:effectLst/>
                <a:latin typeface="Calibri"/>
                <a:ea typeface="Calibri" panose="020F0502020204030204" pitchFamily="34" charset="0"/>
                <a:cs typeface="Times New Roman"/>
              </a:rPr>
              <a:t>.</a:t>
            </a:r>
          </a:p>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Kampanjat</a:t>
            </a:r>
            <a:r>
              <a:rPr lang="fi-FI" b="1" dirty="0">
                <a:solidFill>
                  <a:srgbClr val="333333"/>
                </a:solidFill>
                <a:latin typeface="Calibri"/>
                <a:ea typeface="Calibri" panose="020F0502020204030204" pitchFamily="34" charset="0"/>
                <a:cs typeface="Calibri"/>
              </a:rPr>
              <a:t> ja yhteistyö:</a:t>
            </a:r>
            <a:r>
              <a:rPr lang="fi-FI" sz="1800" dirty="0">
                <a:solidFill>
                  <a:srgbClr val="333333"/>
                </a:solidFill>
                <a:effectLst/>
                <a:latin typeface="Calibri"/>
                <a:ea typeface="Calibri" panose="020F0502020204030204" pitchFamily="34" charset="0"/>
                <a:cs typeface="Calibri"/>
              </a:rPr>
              <a:t> Syöpäyhdistys-Nikotiiniton amis, </a:t>
            </a:r>
            <a:r>
              <a:rPr lang="fi-FI" dirty="0">
                <a:solidFill>
                  <a:srgbClr val="333333"/>
                </a:solidFill>
                <a:latin typeface="Calibri"/>
                <a:ea typeface="Calibri" panose="020F0502020204030204" pitchFamily="34" charset="0"/>
                <a:cs typeface="Calibri"/>
              </a:rPr>
              <a:t>Saku Ry-Hyvinvoiva</a:t>
            </a:r>
            <a:r>
              <a:rPr lang="fi-FI" sz="1800" dirty="0">
                <a:solidFill>
                  <a:srgbClr val="333333"/>
                </a:solidFill>
                <a:effectLst/>
                <a:latin typeface="Calibri"/>
                <a:ea typeface="Calibri" panose="020F0502020204030204" pitchFamily="34" charset="0"/>
                <a:cs typeface="Calibri"/>
              </a:rPr>
              <a:t> </a:t>
            </a:r>
            <a:r>
              <a:rPr lang="fi-FI" dirty="0">
                <a:solidFill>
                  <a:srgbClr val="333333"/>
                </a:solidFill>
                <a:latin typeface="Calibri"/>
                <a:ea typeface="Calibri" panose="020F0502020204030204" pitchFamily="34" charset="0"/>
                <a:cs typeface="Calibri"/>
              </a:rPr>
              <a:t>amis</a:t>
            </a:r>
            <a:r>
              <a:rPr lang="fi-FI" sz="1800" dirty="0">
                <a:solidFill>
                  <a:srgbClr val="333333"/>
                </a:solidFill>
                <a:effectLst/>
                <a:latin typeface="Calibri"/>
                <a:ea typeface="Calibri" panose="020F0502020204030204" pitchFamily="34" charset="0"/>
                <a:cs typeface="Calibri"/>
              </a:rPr>
              <a:t>, Lakeuden Etappi-Rakasta joka murua</a:t>
            </a:r>
            <a:r>
              <a:rPr lang="fi-FI" sz="1600" dirty="0">
                <a:effectLst/>
                <a:latin typeface="Calibri"/>
                <a:ea typeface="Calibri" panose="020F0502020204030204" pitchFamily="34" charset="0"/>
                <a:cs typeface="Times New Roman"/>
              </a:rPr>
              <a:t>.</a:t>
            </a:r>
          </a:p>
          <a:p>
            <a:pPr>
              <a:lnSpc>
                <a:spcPct val="107000"/>
              </a:lnSpc>
              <a:spcAft>
                <a:spcPts val="800"/>
              </a:spcAft>
            </a:pPr>
            <a:r>
              <a:rPr lang="fi-FI" sz="1800" b="1" dirty="0">
                <a:solidFill>
                  <a:srgbClr val="333333"/>
                </a:solidFill>
                <a:effectLst/>
                <a:latin typeface="Calibri"/>
                <a:ea typeface="Calibri" panose="020F0502020204030204" pitchFamily="34" charset="0"/>
                <a:cs typeface="Calibri"/>
              </a:rPr>
              <a:t>Tapa toimia</a:t>
            </a:r>
            <a:r>
              <a:rPr lang="fi-FI" sz="1800" dirty="0">
                <a:solidFill>
                  <a:srgbClr val="333333"/>
                </a:solidFill>
                <a:effectLst/>
                <a:latin typeface="Calibri"/>
                <a:ea typeface="Calibri" panose="020F0502020204030204" pitchFamily="34" charset="0"/>
                <a:cs typeface="Calibri"/>
              </a:rPr>
              <a:t> - Sedun toimipisteiden yhteiset tavat: yhteisöllinen toimintakulttuuri – tapahtumat</a:t>
            </a:r>
            <a:r>
              <a:rPr lang="fi-FI" sz="1600" dirty="0">
                <a:effectLst/>
                <a:latin typeface="Calibri"/>
                <a:ea typeface="Calibri" panose="020F0502020204030204" pitchFamily="34" charset="0"/>
                <a:cs typeface="Times New Roman"/>
              </a:rPr>
              <a:t>. </a:t>
            </a:r>
            <a:r>
              <a:rPr lang="fi-FI" dirty="0"/>
              <a:t>Vaikuttamisareenat ovat opiskelijoiden virtuaalikahvit, rehtorin kyselytunti ja aloitelaatikkotoiminta.</a:t>
            </a:r>
            <a:endParaRPr lang="fi-FI" dirty="0">
              <a:cs typeface="Calibri"/>
            </a:endParaRPr>
          </a:p>
          <a:p>
            <a:pPr>
              <a:lnSpc>
                <a:spcPct val="107000"/>
              </a:lnSpc>
              <a:spcAft>
                <a:spcPts val="800"/>
              </a:spcAft>
            </a:pPr>
            <a:r>
              <a:rPr lang="fi-FI" b="1" dirty="0"/>
              <a:t>Opiskelijoiden virtuaalikahvit </a:t>
            </a:r>
            <a:r>
              <a:rPr lang="fi-FI" dirty="0"/>
              <a:t>sisällöt 2021 syksy - 2022 kevät: rehtorien ajankohtaiset asiat, mielenterveys, kuntavaalit, aluevaalit, valtakunnallinen palautejärjestelmä, Fokustoiminta, SakuStars, kevätjuhla, opiskelijakortti, maailman tilanne, työllisyys, oppisopimus, kesätyöinfo, </a:t>
            </a:r>
            <a:r>
              <a:rPr lang="fi-FI" dirty="0" err="1"/>
              <a:t>Granite</a:t>
            </a:r>
            <a:r>
              <a:rPr lang="fi-FI" dirty="0"/>
              <a:t> </a:t>
            </a:r>
            <a:endParaRPr lang="fi-FI" dirty="0">
              <a:cs typeface="Calibri"/>
            </a:endParaRPr>
          </a:p>
          <a:p>
            <a:pPr>
              <a:lnSpc>
                <a:spcPct val="107000"/>
              </a:lnSpc>
              <a:spcAft>
                <a:spcPts val="800"/>
              </a:spcAft>
            </a:pPr>
            <a:r>
              <a:rPr lang="fi-FI" b="1" dirty="0"/>
              <a:t>Kohdataan yhdessä </a:t>
            </a:r>
            <a:r>
              <a:rPr lang="fi-FI" b="1" dirty="0" err="1"/>
              <a:t>Teamsissä</a:t>
            </a:r>
            <a:r>
              <a:rPr lang="fi-FI" dirty="0"/>
              <a:t> (yhteisökohtaaminen) Jutellaan </a:t>
            </a:r>
            <a:r>
              <a:rPr lang="fi-FI" dirty="0" err="1"/>
              <a:t>Teamsissä</a:t>
            </a:r>
            <a:r>
              <a:rPr lang="fi-FI" dirty="0"/>
              <a:t> - Mitä sinulle kuuluu? (yksilö- / pari- / ryhmäkohtaaminen)</a:t>
            </a:r>
            <a:endParaRPr lang="fi-FI" dirty="0">
              <a:cs typeface="Calibri"/>
            </a:endParaRPr>
          </a:p>
          <a:p>
            <a:pPr>
              <a:lnSpc>
                <a:spcPct val="107000"/>
              </a:lnSpc>
              <a:spcAft>
                <a:spcPts val="800"/>
              </a:spcAft>
            </a:pPr>
            <a:r>
              <a:rPr lang="fi-FI" dirty="0"/>
              <a:t>Kohdataan yhdessä </a:t>
            </a:r>
            <a:r>
              <a:rPr lang="fi-FI" dirty="0" err="1"/>
              <a:t>Teamsissä</a:t>
            </a:r>
            <a:r>
              <a:rPr lang="fi-FI" dirty="0"/>
              <a:t>, keskusteluaiheet kevät 2022: harrastukset, asuntolaelämä, virtuaalipelimaailma, sota, pääsiäinen, millä alalla opiskelet – alasi erikoisosaaminen, vinkkejä yksinäisyyteen, muistinmenetys, kouluruokailu, työelämäjakso ja kesätyöt. Jutellaan </a:t>
            </a:r>
            <a:r>
              <a:rPr lang="fi-FI" dirty="0" err="1"/>
              <a:t>Teamsissä</a:t>
            </a:r>
            <a:r>
              <a:rPr lang="fi-FI" dirty="0"/>
              <a:t>, Mitä sinulle kuuluu? keskusteluaiheet: Sota, korona, parisuhde, huoli lapsista, itsetunto, </a:t>
            </a:r>
            <a:r>
              <a:rPr lang="fi-FI" dirty="0" err="1"/>
              <a:t>moodle</a:t>
            </a:r>
            <a:r>
              <a:rPr lang="fi-FI" dirty="0"/>
              <a:t> -opinnot, opintojen sujuvuus – oma opintoala, lemmikkieläimet-opinnot-sota, ammattiopinnot – työelämäjakso, elämä menee ihan hyvin, arjen huolet, arjen ilot–Suomi on hyvä maa.</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u="none" strike="noStrike" dirty="0">
                <a:solidFill>
                  <a:srgbClr val="105CB6"/>
                </a:solidFill>
                <a:effectLst/>
                <a:latin typeface="Arial"/>
                <a:ea typeface="Calibri" panose="020F0502020204030204" pitchFamily="34" charset="0"/>
                <a:cs typeface="Times New Roman"/>
                <a:hlinkClick r:id="rId3"/>
              </a:rPr>
              <a:t>Yhdessä Tillsammans loppuseminaari 6.5.22 Sedu</a:t>
            </a:r>
            <a:endParaRPr lang="fi-FI" sz="1200" u="none" strike="noStrike" dirty="0">
              <a:solidFill>
                <a:srgbClr val="105CB6"/>
              </a:solidFill>
              <a:effectLst/>
              <a:latin typeface="Arial"/>
              <a:ea typeface="Calibri" panose="020F0502020204030204" pitchFamily="34" charset="0"/>
              <a:cs typeface="Times New Roman"/>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100">
              <a:solidFill>
                <a:srgbClr val="105CB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98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2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Tekstiruutu 1">
            <a:extLst>
              <a:ext uri="{FF2B5EF4-FFF2-40B4-BE49-F238E27FC236}">
                <a16:creationId xmlns:a16="http://schemas.microsoft.com/office/drawing/2014/main" id="{56C7A865-8491-515B-6D8C-4EB8C5A7978B}"/>
              </a:ext>
            </a:extLst>
          </p:cNvPr>
          <p:cNvGraphicFramePr/>
          <p:nvPr>
            <p:extLst>
              <p:ext uri="{D42A27DB-BD31-4B8C-83A1-F6EECF244321}">
                <p14:modId xmlns:p14="http://schemas.microsoft.com/office/powerpoint/2010/main" val="189511839"/>
              </p:ext>
            </p:extLst>
          </p:nvPr>
        </p:nvGraphicFramePr>
        <p:xfrm>
          <a:off x="1486253" y="343959"/>
          <a:ext cx="10062810" cy="587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66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5" descr="Kuva, joka sisältää kohteen teksti, sisä, sisäkatto, eläminen&#10;&#10;Kuvaus luotu automaattisesti">
            <a:extLst>
              <a:ext uri="{FF2B5EF4-FFF2-40B4-BE49-F238E27FC236}">
                <a16:creationId xmlns:a16="http://schemas.microsoft.com/office/drawing/2014/main" id="{3DA488CA-0DE9-86A0-47F4-0F26772F1790}"/>
              </a:ext>
            </a:extLst>
          </p:cNvPr>
          <p:cNvPicPr>
            <a:picLocks noChangeAspect="1"/>
          </p:cNvPicPr>
          <p:nvPr/>
        </p:nvPicPr>
        <p:blipFill rotWithShape="1">
          <a:blip r:embed="rId2"/>
          <a:srcRect l="2845" r="-1" b="-1"/>
          <a:stretch/>
        </p:blipFill>
        <p:spPr>
          <a:xfrm>
            <a:off x="1" y="4981927"/>
            <a:ext cx="6293204" cy="1805517"/>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Tekstiruutu 2">
            <a:extLst>
              <a:ext uri="{FF2B5EF4-FFF2-40B4-BE49-F238E27FC236}">
                <a16:creationId xmlns:a16="http://schemas.microsoft.com/office/drawing/2014/main" id="{6818C90D-4CD9-3C3A-6068-D97DC7997D43}"/>
              </a:ext>
            </a:extLst>
          </p:cNvPr>
          <p:cNvSpPr txBox="1"/>
          <p:nvPr/>
        </p:nvSpPr>
        <p:spPr>
          <a:xfrm>
            <a:off x="221228" y="-6774"/>
            <a:ext cx="10835225" cy="5868409"/>
          </a:xfrm>
          <a:prstGeom prst="rect">
            <a:avLst/>
          </a:prstGeom>
        </p:spPr>
        <p:txBody>
          <a:bodyPr vert="horz" lIns="91440" tIns="45720" rIns="91440" bIns="45720" rtlCol="0" anchor="t">
            <a:noAutofit/>
          </a:bodyPr>
          <a:lstStyle/>
          <a:p>
            <a:pPr>
              <a:lnSpc>
                <a:spcPct val="90000"/>
              </a:lnSpc>
            </a:pPr>
            <a:r>
              <a:rPr lang="en-US" b="1" dirty="0"/>
              <a:t>HYRIA </a:t>
            </a:r>
            <a:r>
              <a:rPr lang="en-US" dirty="0" err="1">
                <a:effectLst/>
              </a:rPr>
              <a:t>Ryhmäytymiseen</a:t>
            </a:r>
            <a:r>
              <a:rPr lang="en-US" dirty="0">
                <a:effectLst/>
              </a:rPr>
              <a:t> ja </a:t>
            </a:r>
            <a:r>
              <a:rPr lang="en-US" dirty="0" err="1">
                <a:effectLst/>
              </a:rPr>
              <a:t>yhteisöllisyyteen</a:t>
            </a:r>
            <a:r>
              <a:rPr lang="en-US" dirty="0">
                <a:effectLst/>
              </a:rPr>
              <a:t> </a:t>
            </a:r>
            <a:r>
              <a:rPr lang="en-US" dirty="0" err="1">
                <a:effectLst/>
              </a:rPr>
              <a:t>liittyen</a:t>
            </a:r>
            <a:r>
              <a:rPr lang="en-US" dirty="0">
                <a:effectLst/>
              </a:rPr>
              <a:t> </a:t>
            </a:r>
            <a:r>
              <a:rPr lang="en-US" dirty="0" err="1">
                <a:effectLst/>
              </a:rPr>
              <a:t>Kampuksille</a:t>
            </a:r>
            <a:r>
              <a:rPr lang="en-US" dirty="0">
                <a:effectLst/>
              </a:rPr>
              <a:t> on </a:t>
            </a:r>
            <a:r>
              <a:rPr lang="en-US" dirty="0" err="1">
                <a:effectLst/>
              </a:rPr>
              <a:t>rakentunut</a:t>
            </a:r>
            <a:r>
              <a:rPr lang="en-US" dirty="0">
                <a:effectLst/>
              </a:rPr>
              <a:t> ja </a:t>
            </a:r>
            <a:r>
              <a:rPr lang="en-US" dirty="0" err="1">
                <a:effectLst/>
              </a:rPr>
              <a:t>rakentumassa</a:t>
            </a:r>
            <a:r>
              <a:rPr lang="en-US" dirty="0">
                <a:effectLst/>
              </a:rPr>
              <a:t> </a:t>
            </a:r>
            <a:r>
              <a:rPr lang="en-US" dirty="0" err="1">
                <a:effectLst/>
              </a:rPr>
              <a:t>o</a:t>
            </a:r>
            <a:r>
              <a:rPr lang="en-US" b="1" dirty="0" err="1">
                <a:effectLst/>
              </a:rPr>
              <a:t>piskelijoiden</a:t>
            </a:r>
            <a:r>
              <a:rPr lang="en-US" b="1" dirty="0">
                <a:effectLst/>
              </a:rPr>
              <a:t> </a:t>
            </a:r>
            <a:r>
              <a:rPr lang="en-US" b="1" dirty="0" err="1">
                <a:effectLst/>
              </a:rPr>
              <a:t>olohuoneita</a:t>
            </a:r>
            <a:r>
              <a:rPr lang="en-US" b="1" dirty="0">
                <a:effectLst/>
              </a:rPr>
              <a:t>.</a:t>
            </a:r>
            <a:r>
              <a:rPr lang="en-US" dirty="0">
                <a:effectLst/>
              </a:rPr>
              <a:t> </a:t>
            </a:r>
            <a:r>
              <a:rPr lang="en-US" dirty="0" err="1">
                <a:effectLst/>
              </a:rPr>
              <a:t>Jatkossa</a:t>
            </a:r>
            <a:r>
              <a:rPr lang="en-US" dirty="0">
                <a:effectLst/>
              </a:rPr>
              <a:t> </a:t>
            </a:r>
            <a:r>
              <a:rPr lang="en-US" dirty="0" err="1">
                <a:effectLst/>
              </a:rPr>
              <a:t>jokaisella</a:t>
            </a:r>
            <a:r>
              <a:rPr lang="en-US" dirty="0">
                <a:effectLst/>
              </a:rPr>
              <a:t> </a:t>
            </a:r>
            <a:r>
              <a:rPr lang="en-US" dirty="0" err="1">
                <a:effectLst/>
              </a:rPr>
              <a:t>kampuksella</a:t>
            </a:r>
            <a:r>
              <a:rPr lang="en-US" dirty="0">
                <a:effectLst/>
              </a:rPr>
              <a:t> on </a:t>
            </a:r>
            <a:r>
              <a:rPr lang="en-US" dirty="0" err="1">
                <a:effectLst/>
              </a:rPr>
              <a:t>sellainen</a:t>
            </a:r>
            <a:r>
              <a:rPr lang="en-US" dirty="0">
                <a:effectLst/>
              </a:rPr>
              <a:t> </a:t>
            </a:r>
            <a:r>
              <a:rPr lang="en-US" dirty="0" err="1">
                <a:effectLst/>
              </a:rPr>
              <a:t>tila</a:t>
            </a:r>
            <a:r>
              <a:rPr lang="en-US" dirty="0">
                <a:effectLst/>
              </a:rPr>
              <a:t>. </a:t>
            </a:r>
            <a:r>
              <a:rPr lang="en-US" dirty="0" err="1">
                <a:effectLst/>
              </a:rPr>
              <a:t>Tilassa</a:t>
            </a:r>
            <a:r>
              <a:rPr lang="en-US" dirty="0">
                <a:effectLst/>
              </a:rPr>
              <a:t> on </a:t>
            </a:r>
            <a:r>
              <a:rPr lang="en-US" dirty="0" err="1">
                <a:effectLst/>
              </a:rPr>
              <a:t>tavattavissa</a:t>
            </a:r>
            <a:r>
              <a:rPr lang="en-US" dirty="0">
                <a:effectLst/>
              </a:rPr>
              <a:t> </a:t>
            </a:r>
            <a:r>
              <a:rPr lang="en-US" dirty="0" err="1">
                <a:effectLst/>
              </a:rPr>
              <a:t>opiskelijahuollon</a:t>
            </a:r>
            <a:r>
              <a:rPr lang="en-US" dirty="0">
                <a:effectLst/>
              </a:rPr>
              <a:t> </a:t>
            </a:r>
            <a:r>
              <a:rPr lang="en-US" dirty="0" err="1">
                <a:effectLst/>
              </a:rPr>
              <a:t>henkilöstöä</a:t>
            </a:r>
            <a:r>
              <a:rPr lang="en-US" dirty="0">
                <a:effectLst/>
              </a:rPr>
              <a:t> </a:t>
            </a:r>
            <a:r>
              <a:rPr lang="en-US" dirty="0" err="1">
                <a:effectLst/>
              </a:rPr>
              <a:t>säännöllisesti</a:t>
            </a:r>
            <a:r>
              <a:rPr lang="en-US" dirty="0">
                <a:effectLst/>
              </a:rPr>
              <a:t> </a:t>
            </a:r>
            <a:r>
              <a:rPr lang="en-US" dirty="0" err="1">
                <a:effectLst/>
              </a:rPr>
              <a:t>sekä</a:t>
            </a:r>
            <a:r>
              <a:rPr lang="en-US" dirty="0">
                <a:effectLst/>
              </a:rPr>
              <a:t> </a:t>
            </a:r>
            <a:r>
              <a:rPr lang="en-US" dirty="0" err="1">
                <a:effectLst/>
              </a:rPr>
              <a:t>tilat</a:t>
            </a:r>
            <a:r>
              <a:rPr lang="en-US" dirty="0">
                <a:effectLst/>
              </a:rPr>
              <a:t> on </a:t>
            </a:r>
            <a:r>
              <a:rPr lang="en-US" dirty="0" err="1">
                <a:effectLst/>
              </a:rPr>
              <a:t>varattavissa</a:t>
            </a:r>
            <a:r>
              <a:rPr lang="en-US" dirty="0">
                <a:effectLst/>
              </a:rPr>
              <a:t> </a:t>
            </a:r>
            <a:r>
              <a:rPr lang="en-US" dirty="0" err="1">
                <a:effectLst/>
              </a:rPr>
              <a:t>ryhmäytymiseen</a:t>
            </a:r>
            <a:r>
              <a:rPr lang="en-US" dirty="0">
                <a:effectLst/>
              </a:rPr>
              <a:t> ja </a:t>
            </a:r>
            <a:r>
              <a:rPr lang="en-US" dirty="0" err="1">
                <a:effectLst/>
              </a:rPr>
              <a:t>yhteisölliseen</a:t>
            </a:r>
            <a:r>
              <a:rPr lang="en-US" dirty="0">
                <a:effectLst/>
              </a:rPr>
              <a:t> </a:t>
            </a:r>
            <a:r>
              <a:rPr lang="en-US" dirty="0" err="1">
                <a:effectLst/>
              </a:rPr>
              <a:t>toimintaa</a:t>
            </a:r>
            <a:r>
              <a:rPr lang="en-US" dirty="0">
                <a:effectLst/>
              </a:rPr>
              <a:t> </a:t>
            </a:r>
            <a:r>
              <a:rPr lang="en-US" dirty="0" err="1">
                <a:effectLst/>
              </a:rPr>
              <a:t>kaikille</a:t>
            </a:r>
            <a:r>
              <a:rPr lang="en-US" dirty="0">
                <a:effectLst/>
              </a:rPr>
              <a:t> </a:t>
            </a:r>
            <a:r>
              <a:rPr lang="en-US" dirty="0" err="1">
                <a:effectLst/>
              </a:rPr>
              <a:t>ryhmille</a:t>
            </a:r>
            <a:r>
              <a:rPr lang="en-US" dirty="0">
                <a:effectLst/>
              </a:rPr>
              <a:t>, </a:t>
            </a:r>
            <a:r>
              <a:rPr lang="en-US" dirty="0" err="1">
                <a:effectLst/>
              </a:rPr>
              <a:t>tilat</a:t>
            </a:r>
            <a:r>
              <a:rPr lang="en-US" dirty="0">
                <a:effectLst/>
              </a:rPr>
              <a:t> on </a:t>
            </a:r>
            <a:r>
              <a:rPr lang="en-US" dirty="0" err="1">
                <a:effectLst/>
              </a:rPr>
              <a:t>viety</a:t>
            </a:r>
            <a:r>
              <a:rPr lang="en-US" dirty="0">
                <a:effectLst/>
              </a:rPr>
              <a:t> </a:t>
            </a:r>
            <a:r>
              <a:rPr lang="en-US" dirty="0" err="1"/>
              <a:t>W</a:t>
            </a:r>
            <a:r>
              <a:rPr lang="en-US" dirty="0" err="1">
                <a:effectLst/>
              </a:rPr>
              <a:t>ilmaan</a:t>
            </a:r>
            <a:r>
              <a:rPr lang="en-US" dirty="0">
                <a:effectLst/>
              </a:rPr>
              <a:t>, </a:t>
            </a:r>
            <a:r>
              <a:rPr lang="en-US" dirty="0" err="1">
                <a:effectLst/>
              </a:rPr>
              <a:t>josta</a:t>
            </a:r>
            <a:r>
              <a:rPr lang="en-US" dirty="0">
                <a:effectLst/>
              </a:rPr>
              <a:t> ne </a:t>
            </a:r>
            <a:r>
              <a:rPr lang="en-US" dirty="0" err="1">
                <a:effectLst/>
              </a:rPr>
              <a:t>ovat</a:t>
            </a:r>
            <a:r>
              <a:rPr lang="en-US" dirty="0">
                <a:effectLst/>
              </a:rPr>
              <a:t> </a:t>
            </a:r>
            <a:r>
              <a:rPr lang="en-US" dirty="0" err="1">
                <a:effectLst/>
              </a:rPr>
              <a:t>varattavissa</a:t>
            </a:r>
            <a:r>
              <a:rPr lang="en-US" dirty="0">
                <a:effectLst/>
              </a:rPr>
              <a:t>.</a:t>
            </a:r>
            <a:endParaRPr lang="en-US" dirty="0">
              <a:effectLst/>
              <a:cs typeface="Calibri"/>
            </a:endParaRPr>
          </a:p>
          <a:p>
            <a:pPr indent="-228600">
              <a:lnSpc>
                <a:spcPct val="90000"/>
              </a:lnSpc>
              <a:buFont typeface="Arial" panose="020B0604020202020204" pitchFamily="34" charset="0"/>
              <a:buChar char="•"/>
            </a:pPr>
            <a:endParaRPr lang="en-US" dirty="0">
              <a:cs typeface="Calibri"/>
            </a:endParaRPr>
          </a:p>
          <a:p>
            <a:pPr>
              <a:lnSpc>
                <a:spcPct val="90000"/>
              </a:lnSpc>
              <a:spcAft>
                <a:spcPts val="800"/>
              </a:spcAft>
            </a:pPr>
            <a:r>
              <a:rPr lang="en-US" dirty="0" err="1">
                <a:effectLst/>
              </a:rPr>
              <a:t>Hankkeen</a:t>
            </a:r>
            <a:r>
              <a:rPr lang="en-US" dirty="0">
                <a:effectLst/>
              </a:rPr>
              <a:t> </a:t>
            </a:r>
            <a:r>
              <a:rPr lang="en-US" dirty="0" err="1">
                <a:effectLst/>
              </a:rPr>
              <a:t>myötä</a:t>
            </a:r>
            <a:r>
              <a:rPr lang="en-US" dirty="0">
                <a:effectLst/>
              </a:rPr>
              <a:t> </a:t>
            </a:r>
            <a:r>
              <a:rPr lang="en-US" dirty="0" err="1">
                <a:effectLst/>
              </a:rPr>
              <a:t>jatkossa</a:t>
            </a:r>
            <a:r>
              <a:rPr lang="en-US" dirty="0">
                <a:effectLst/>
              </a:rPr>
              <a:t> on </a:t>
            </a:r>
            <a:r>
              <a:rPr lang="en-US" dirty="0" err="1">
                <a:effectLst/>
              </a:rPr>
              <a:t>mahdollista</a:t>
            </a:r>
            <a:r>
              <a:rPr lang="en-US" dirty="0">
                <a:effectLst/>
              </a:rPr>
              <a:t> </a:t>
            </a:r>
            <a:r>
              <a:rPr lang="en-US" dirty="0" err="1">
                <a:effectLst/>
              </a:rPr>
              <a:t>s</a:t>
            </a:r>
            <a:r>
              <a:rPr lang="en-US" b="1" dirty="0" err="1">
                <a:effectLst/>
              </a:rPr>
              <a:t>aada</a:t>
            </a:r>
            <a:r>
              <a:rPr lang="en-US" b="1" dirty="0">
                <a:effectLst/>
              </a:rPr>
              <a:t> </a:t>
            </a:r>
            <a:r>
              <a:rPr lang="en-US" b="1" dirty="0" err="1">
                <a:effectLst/>
              </a:rPr>
              <a:t>tukea</a:t>
            </a:r>
            <a:r>
              <a:rPr lang="en-US" b="1" dirty="0">
                <a:effectLst/>
              </a:rPr>
              <a:t> </a:t>
            </a:r>
            <a:r>
              <a:rPr lang="en-US" b="1" dirty="0" err="1">
                <a:effectLst/>
              </a:rPr>
              <a:t>ryhmäytymiseen</a:t>
            </a:r>
            <a:r>
              <a:rPr lang="en-US" b="1" dirty="0">
                <a:effectLst/>
              </a:rPr>
              <a:t> </a:t>
            </a:r>
            <a:r>
              <a:rPr lang="en-US" b="1" dirty="0" err="1">
                <a:effectLst/>
              </a:rPr>
              <a:t>koko</a:t>
            </a:r>
            <a:r>
              <a:rPr lang="en-US" b="1" dirty="0">
                <a:effectLst/>
              </a:rPr>
              <a:t> </a:t>
            </a:r>
            <a:r>
              <a:rPr lang="en-US" b="1" dirty="0" err="1">
                <a:effectLst/>
              </a:rPr>
              <a:t>vuoden</a:t>
            </a:r>
            <a:r>
              <a:rPr lang="en-US" b="1" dirty="0">
                <a:effectLst/>
              </a:rPr>
              <a:t> </a:t>
            </a:r>
            <a:r>
              <a:rPr lang="en-US" b="1" dirty="0" err="1">
                <a:effectLst/>
              </a:rPr>
              <a:t>aikana</a:t>
            </a:r>
            <a:r>
              <a:rPr lang="en-US" b="1" dirty="0">
                <a:effectLst/>
              </a:rPr>
              <a:t>.</a:t>
            </a:r>
            <a:r>
              <a:rPr lang="en-US" dirty="0">
                <a:effectLst/>
              </a:rPr>
              <a:t> </a:t>
            </a:r>
            <a:r>
              <a:rPr lang="en-US" dirty="0" err="1">
                <a:effectLst/>
              </a:rPr>
              <a:t>Olemme</a:t>
            </a:r>
            <a:r>
              <a:rPr lang="en-US" dirty="0">
                <a:effectLst/>
              </a:rPr>
              <a:t> </a:t>
            </a:r>
            <a:r>
              <a:rPr lang="en-US" dirty="0" err="1">
                <a:effectLst/>
              </a:rPr>
              <a:t>saaneet</a:t>
            </a:r>
            <a:r>
              <a:rPr lang="en-US" dirty="0">
                <a:effectLst/>
              </a:rPr>
              <a:t> </a:t>
            </a:r>
            <a:r>
              <a:rPr lang="en-US" dirty="0" err="1">
                <a:effectLst/>
              </a:rPr>
              <a:t>ryhmäytymisen</a:t>
            </a:r>
            <a:r>
              <a:rPr lang="en-US" dirty="0">
                <a:effectLst/>
              </a:rPr>
              <a:t> ja </a:t>
            </a:r>
            <a:r>
              <a:rPr lang="en-US" dirty="0" err="1">
                <a:effectLst/>
              </a:rPr>
              <a:t>yhteisöllisen</a:t>
            </a:r>
            <a:r>
              <a:rPr lang="en-US" dirty="0">
                <a:effectLst/>
              </a:rPr>
              <a:t> </a:t>
            </a:r>
            <a:r>
              <a:rPr lang="en-US" dirty="0" err="1">
                <a:effectLst/>
              </a:rPr>
              <a:t>toiminnan</a:t>
            </a:r>
            <a:r>
              <a:rPr lang="en-US" dirty="0">
                <a:effectLst/>
              </a:rPr>
              <a:t> </a:t>
            </a:r>
            <a:r>
              <a:rPr lang="en-US" dirty="0" err="1">
                <a:effectLst/>
              </a:rPr>
              <a:t>menetelmäpankkiin</a:t>
            </a:r>
            <a:r>
              <a:rPr lang="en-US" dirty="0">
                <a:effectLst/>
              </a:rPr>
              <a:t> </a:t>
            </a:r>
            <a:r>
              <a:rPr lang="en-US" dirty="0" err="1">
                <a:effectLst/>
              </a:rPr>
              <a:t>välineitä</a:t>
            </a:r>
            <a:r>
              <a:rPr lang="en-US" dirty="0">
                <a:effectLst/>
              </a:rPr>
              <a:t> ja </a:t>
            </a:r>
            <a:r>
              <a:rPr lang="en-US" dirty="0" err="1">
                <a:effectLst/>
              </a:rPr>
              <a:t>osaamista</a:t>
            </a:r>
            <a:r>
              <a:rPr lang="en-US" dirty="0">
                <a:effectLst/>
              </a:rPr>
              <a:t> </a:t>
            </a:r>
            <a:r>
              <a:rPr lang="en-US" dirty="0" err="1">
                <a:effectLst/>
              </a:rPr>
              <a:t>mitä</a:t>
            </a:r>
            <a:r>
              <a:rPr lang="en-US" dirty="0">
                <a:effectLst/>
              </a:rPr>
              <a:t> </a:t>
            </a:r>
            <a:r>
              <a:rPr lang="en-US" dirty="0" err="1">
                <a:effectLst/>
              </a:rPr>
              <a:t>eri</a:t>
            </a:r>
            <a:r>
              <a:rPr lang="en-US" dirty="0">
                <a:effectLst/>
              </a:rPr>
              <a:t> </a:t>
            </a:r>
            <a:r>
              <a:rPr lang="en-US" dirty="0" err="1">
                <a:effectLst/>
              </a:rPr>
              <a:t>ryhmät</a:t>
            </a:r>
            <a:r>
              <a:rPr lang="en-US" dirty="0">
                <a:effectLst/>
              </a:rPr>
              <a:t> </a:t>
            </a:r>
            <a:r>
              <a:rPr lang="en-US" dirty="0" err="1">
                <a:effectLst/>
              </a:rPr>
              <a:t>voivat</a:t>
            </a:r>
            <a:r>
              <a:rPr lang="en-US" dirty="0">
                <a:effectLst/>
              </a:rPr>
              <a:t> </a:t>
            </a:r>
            <a:r>
              <a:rPr lang="en-US" dirty="0" err="1">
                <a:effectLst/>
              </a:rPr>
              <a:t>hyödyntää</a:t>
            </a:r>
            <a:r>
              <a:rPr lang="en-US" dirty="0">
                <a:effectLst/>
              </a:rPr>
              <a:t>. </a:t>
            </a:r>
            <a:r>
              <a:rPr lang="en-US" dirty="0" err="1">
                <a:effectLst/>
              </a:rPr>
              <a:t>Lukumääräisesti</a:t>
            </a:r>
            <a:r>
              <a:rPr lang="en-US" dirty="0">
                <a:effectLst/>
              </a:rPr>
              <a:t> </a:t>
            </a:r>
            <a:r>
              <a:rPr lang="en-US" dirty="0" err="1">
                <a:effectLst/>
              </a:rPr>
              <a:t>hankittu</a:t>
            </a:r>
            <a:r>
              <a:rPr lang="en-US" dirty="0">
                <a:effectLst/>
              </a:rPr>
              <a:t> </a:t>
            </a:r>
            <a:r>
              <a:rPr lang="en-US" dirty="0" err="1">
                <a:effectLst/>
              </a:rPr>
              <a:t>paljon</a:t>
            </a:r>
            <a:r>
              <a:rPr lang="en-US" dirty="0">
                <a:effectLst/>
              </a:rPr>
              <a:t> </a:t>
            </a:r>
            <a:r>
              <a:rPr lang="en-US" dirty="0" err="1">
                <a:effectLst/>
              </a:rPr>
              <a:t>välineitä</a:t>
            </a:r>
            <a:r>
              <a:rPr lang="en-US" dirty="0">
                <a:effectLst/>
              </a:rPr>
              <a:t> ja </a:t>
            </a:r>
            <a:r>
              <a:rPr lang="en-US" dirty="0" err="1">
                <a:effectLst/>
              </a:rPr>
              <a:t>niille</a:t>
            </a:r>
            <a:r>
              <a:rPr lang="en-US" dirty="0">
                <a:effectLst/>
              </a:rPr>
              <a:t> on </a:t>
            </a:r>
            <a:r>
              <a:rPr lang="en-US" dirty="0" err="1">
                <a:effectLst/>
              </a:rPr>
              <a:t>paikka</a:t>
            </a:r>
            <a:r>
              <a:rPr lang="en-US" dirty="0">
                <a:effectLst/>
              </a:rPr>
              <a:t> </a:t>
            </a:r>
            <a:r>
              <a:rPr lang="en-US" dirty="0" err="1">
                <a:effectLst/>
              </a:rPr>
              <a:t>mistä</a:t>
            </a:r>
            <a:r>
              <a:rPr lang="en-US" dirty="0">
                <a:effectLst/>
              </a:rPr>
              <a:t> ne </a:t>
            </a:r>
            <a:r>
              <a:rPr lang="en-US" dirty="0" err="1">
                <a:effectLst/>
              </a:rPr>
              <a:t>saa</a:t>
            </a:r>
            <a:r>
              <a:rPr lang="en-US" dirty="0">
                <a:effectLst/>
              </a:rPr>
              <a:t> ja </a:t>
            </a:r>
            <a:r>
              <a:rPr lang="en-US" dirty="0" err="1">
                <a:effectLst/>
              </a:rPr>
              <a:t>ohjeet</a:t>
            </a:r>
            <a:r>
              <a:rPr lang="en-US" dirty="0">
                <a:effectLst/>
              </a:rPr>
              <a:t> </a:t>
            </a:r>
            <a:r>
              <a:rPr lang="en-US" dirty="0" err="1">
                <a:effectLst/>
              </a:rPr>
              <a:t>käyttämiseen</a:t>
            </a:r>
            <a:r>
              <a:rPr lang="en-US" dirty="0">
                <a:effectLst/>
              </a:rPr>
              <a:t>.</a:t>
            </a:r>
            <a:endParaRPr lang="en-US" dirty="0">
              <a:effectLst/>
              <a:cs typeface="Calibri"/>
            </a:endParaRPr>
          </a:p>
          <a:p>
            <a:pPr>
              <a:lnSpc>
                <a:spcPct val="90000"/>
              </a:lnSpc>
              <a:spcAft>
                <a:spcPts val="800"/>
              </a:spcAft>
            </a:pPr>
            <a:r>
              <a:rPr lang="en-US" dirty="0" err="1">
                <a:effectLst/>
              </a:rPr>
              <a:t>Hankkeen</a:t>
            </a:r>
            <a:r>
              <a:rPr lang="en-US" dirty="0">
                <a:effectLst/>
              </a:rPr>
              <a:t> </a:t>
            </a:r>
            <a:r>
              <a:rPr lang="en-US" dirty="0" err="1">
                <a:effectLst/>
              </a:rPr>
              <a:t>avulla</a:t>
            </a:r>
            <a:r>
              <a:rPr lang="en-US" dirty="0">
                <a:effectLst/>
              </a:rPr>
              <a:t> </a:t>
            </a:r>
            <a:r>
              <a:rPr lang="en-US" dirty="0" err="1">
                <a:effectLst/>
              </a:rPr>
              <a:t>olemme</a:t>
            </a:r>
            <a:r>
              <a:rPr lang="en-US" dirty="0">
                <a:effectLst/>
              </a:rPr>
              <a:t> </a:t>
            </a:r>
            <a:r>
              <a:rPr lang="en-US" dirty="0" err="1">
                <a:effectLst/>
              </a:rPr>
              <a:t>saaneet</a:t>
            </a:r>
            <a:r>
              <a:rPr lang="en-US" dirty="0">
                <a:effectLst/>
              </a:rPr>
              <a:t> </a:t>
            </a:r>
            <a:r>
              <a:rPr lang="en-US" dirty="0" err="1">
                <a:effectLst/>
              </a:rPr>
              <a:t>luotua</a:t>
            </a:r>
            <a:r>
              <a:rPr lang="en-US" dirty="0">
                <a:effectLst/>
              </a:rPr>
              <a:t> </a:t>
            </a:r>
            <a:r>
              <a:rPr lang="en-US" dirty="0" err="1">
                <a:effectLst/>
              </a:rPr>
              <a:t>myös</a:t>
            </a:r>
            <a:r>
              <a:rPr lang="en-US" dirty="0">
                <a:effectLst/>
              </a:rPr>
              <a:t> </a:t>
            </a:r>
            <a:r>
              <a:rPr lang="en-US" b="1" dirty="0" err="1">
                <a:effectLst/>
              </a:rPr>
              <a:t>Hyria</a:t>
            </a:r>
            <a:r>
              <a:rPr lang="en-US" b="1" dirty="0">
                <a:effectLst/>
              </a:rPr>
              <a:t> </a:t>
            </a:r>
            <a:r>
              <a:rPr lang="en-US" b="1" dirty="0" err="1">
                <a:effectLst/>
              </a:rPr>
              <a:t>Generaattorin</a:t>
            </a:r>
            <a:r>
              <a:rPr lang="en-US" b="1" dirty="0">
                <a:effectLst/>
              </a:rPr>
              <a:t>.</a:t>
            </a:r>
            <a:r>
              <a:rPr lang="en-US" dirty="0">
                <a:effectLst/>
              </a:rPr>
              <a:t> </a:t>
            </a:r>
            <a:r>
              <a:rPr lang="en-US" dirty="0" err="1">
                <a:effectLst/>
              </a:rPr>
              <a:t>Hyria</a:t>
            </a:r>
            <a:r>
              <a:rPr lang="en-US" dirty="0">
                <a:effectLst/>
              </a:rPr>
              <a:t> </a:t>
            </a:r>
            <a:r>
              <a:rPr lang="en-US" dirty="0" err="1">
                <a:effectLst/>
              </a:rPr>
              <a:t>Generaattori</a:t>
            </a:r>
            <a:r>
              <a:rPr lang="en-US" dirty="0">
                <a:effectLst/>
              </a:rPr>
              <a:t> - </a:t>
            </a:r>
            <a:r>
              <a:rPr lang="en-US" dirty="0" err="1">
                <a:effectLst/>
              </a:rPr>
              <a:t>Havaintopankki</a:t>
            </a:r>
            <a:r>
              <a:rPr lang="en-US" dirty="0">
                <a:effectLst/>
              </a:rPr>
              <a:t>, </a:t>
            </a:r>
            <a:r>
              <a:rPr lang="en-US" dirty="0" err="1">
                <a:effectLst/>
              </a:rPr>
              <a:t>jonne</a:t>
            </a:r>
            <a:r>
              <a:rPr lang="en-US" dirty="0">
                <a:effectLst/>
              </a:rPr>
              <a:t> </a:t>
            </a:r>
            <a:r>
              <a:rPr lang="en-US" dirty="0" err="1">
                <a:effectLst/>
              </a:rPr>
              <a:t>kerätään</a:t>
            </a:r>
            <a:r>
              <a:rPr lang="en-US" dirty="0">
                <a:effectLst/>
              </a:rPr>
              <a:t> </a:t>
            </a:r>
            <a:r>
              <a:rPr lang="en-US" dirty="0" err="1">
                <a:effectLst/>
              </a:rPr>
              <a:t>hyrialaisten</a:t>
            </a:r>
            <a:r>
              <a:rPr lang="en-US" dirty="0">
                <a:effectLst/>
              </a:rPr>
              <a:t> </a:t>
            </a:r>
            <a:r>
              <a:rPr lang="en-US" b="1" dirty="0" err="1">
                <a:effectLst/>
              </a:rPr>
              <a:t>havaintoja</a:t>
            </a:r>
            <a:r>
              <a:rPr lang="en-US" b="1" dirty="0">
                <a:effectLst/>
              </a:rPr>
              <a:t> ja </a:t>
            </a:r>
            <a:r>
              <a:rPr lang="en-US" b="1" dirty="0" err="1">
                <a:effectLst/>
              </a:rPr>
              <a:t>ideoita</a:t>
            </a:r>
            <a:r>
              <a:rPr lang="en-US" dirty="0">
                <a:effectLst/>
              </a:rPr>
              <a:t>. Voit </a:t>
            </a:r>
            <a:r>
              <a:rPr lang="en-US" dirty="0" err="1">
                <a:effectLst/>
              </a:rPr>
              <a:t>tallettaa</a:t>
            </a:r>
            <a:r>
              <a:rPr lang="en-US" dirty="0">
                <a:effectLst/>
              </a:rPr>
              <a:t> </a:t>
            </a:r>
            <a:r>
              <a:rPr lang="en-US" dirty="0" err="1">
                <a:effectLst/>
              </a:rPr>
              <a:t>ideoitasi</a:t>
            </a:r>
            <a:r>
              <a:rPr lang="en-US" dirty="0">
                <a:effectLst/>
              </a:rPr>
              <a:t> ja </a:t>
            </a:r>
            <a:r>
              <a:rPr lang="en-US" dirty="0" err="1">
                <a:effectLst/>
              </a:rPr>
              <a:t>havaintojasi</a:t>
            </a:r>
            <a:r>
              <a:rPr lang="en-US" dirty="0">
                <a:effectLst/>
              </a:rPr>
              <a:t> </a:t>
            </a:r>
            <a:r>
              <a:rPr lang="en-US" dirty="0" err="1">
                <a:effectLst/>
              </a:rPr>
              <a:t>Havaintopankkiin</a:t>
            </a:r>
            <a:r>
              <a:rPr lang="en-US" dirty="0">
                <a:effectLst/>
              </a:rPr>
              <a:t> </a:t>
            </a:r>
            <a:r>
              <a:rPr lang="en-US" dirty="0" err="1">
                <a:effectLst/>
              </a:rPr>
              <a:t>nonstoppina</a:t>
            </a:r>
            <a:r>
              <a:rPr lang="en-US" dirty="0">
                <a:effectLst/>
              </a:rPr>
              <a:t>, </a:t>
            </a:r>
            <a:r>
              <a:rPr lang="en-US" dirty="0" err="1">
                <a:effectLst/>
              </a:rPr>
              <a:t>ympäri</a:t>
            </a:r>
            <a:r>
              <a:rPr lang="en-US" dirty="0">
                <a:effectLst/>
              </a:rPr>
              <a:t> </a:t>
            </a:r>
            <a:r>
              <a:rPr lang="en-US" dirty="0" err="1">
                <a:effectLst/>
              </a:rPr>
              <a:t>vuoden</a:t>
            </a:r>
            <a:r>
              <a:rPr lang="en-US" dirty="0">
                <a:effectLst/>
              </a:rPr>
              <a:t>. </a:t>
            </a:r>
            <a:r>
              <a:rPr lang="en-US" dirty="0" err="1">
                <a:effectLst/>
              </a:rPr>
              <a:t>Kerrot</a:t>
            </a:r>
            <a:r>
              <a:rPr lang="en-US" dirty="0">
                <a:effectLst/>
              </a:rPr>
              <a:t> </a:t>
            </a:r>
            <a:r>
              <a:rPr lang="en-US" dirty="0" err="1">
                <a:effectLst/>
              </a:rPr>
              <a:t>pankissa</a:t>
            </a:r>
            <a:r>
              <a:rPr lang="en-US" dirty="0">
                <a:effectLst/>
              </a:rPr>
              <a:t> </a:t>
            </a:r>
            <a:r>
              <a:rPr lang="en-US" dirty="0" err="1">
                <a:effectLst/>
              </a:rPr>
              <a:t>yleisiä</a:t>
            </a:r>
            <a:r>
              <a:rPr lang="en-US" dirty="0">
                <a:effectLst/>
              </a:rPr>
              <a:t> </a:t>
            </a:r>
            <a:r>
              <a:rPr lang="en-US" dirty="0" err="1">
                <a:effectLst/>
              </a:rPr>
              <a:t>havaintoja</a:t>
            </a:r>
            <a:r>
              <a:rPr lang="en-US" dirty="0">
                <a:effectLst/>
              </a:rPr>
              <a:t> ja </a:t>
            </a:r>
            <a:r>
              <a:rPr lang="en-US" dirty="0" err="1">
                <a:effectLst/>
              </a:rPr>
              <a:t>huomioitasi</a:t>
            </a:r>
            <a:r>
              <a:rPr lang="en-US" dirty="0">
                <a:effectLst/>
              </a:rPr>
              <a:t> </a:t>
            </a:r>
            <a:r>
              <a:rPr lang="en-US" dirty="0" err="1">
                <a:effectLst/>
              </a:rPr>
              <a:t>asioista</a:t>
            </a:r>
            <a:r>
              <a:rPr lang="en-US" dirty="0">
                <a:effectLst/>
              </a:rPr>
              <a:t>, jota </a:t>
            </a:r>
            <a:r>
              <a:rPr lang="en-US" dirty="0" err="1">
                <a:effectLst/>
              </a:rPr>
              <a:t>mielestäsi</a:t>
            </a:r>
            <a:r>
              <a:rPr lang="en-US" dirty="0">
                <a:effectLst/>
              </a:rPr>
              <a:t> </a:t>
            </a:r>
            <a:r>
              <a:rPr lang="en-US" dirty="0" err="1">
                <a:effectLst/>
              </a:rPr>
              <a:t>kaipaavat</a:t>
            </a:r>
            <a:r>
              <a:rPr lang="en-US" dirty="0">
                <a:effectLst/>
              </a:rPr>
              <a:t> </a:t>
            </a:r>
            <a:r>
              <a:rPr lang="en-US" dirty="0" err="1">
                <a:effectLst/>
              </a:rPr>
              <a:t>kehittämistä</a:t>
            </a:r>
            <a:r>
              <a:rPr lang="en-US" dirty="0">
                <a:effectLst/>
              </a:rPr>
              <a:t>. Sinne </a:t>
            </a:r>
            <a:r>
              <a:rPr lang="en-US" dirty="0" err="1">
                <a:effectLst/>
              </a:rPr>
              <a:t>voi</a:t>
            </a:r>
            <a:r>
              <a:rPr lang="en-US" dirty="0">
                <a:effectLst/>
              </a:rPr>
              <a:t> </a:t>
            </a:r>
            <a:r>
              <a:rPr lang="en-US" dirty="0" err="1">
                <a:effectLst/>
              </a:rPr>
              <a:t>myös</a:t>
            </a:r>
            <a:r>
              <a:rPr lang="en-US" dirty="0">
                <a:effectLst/>
              </a:rPr>
              <a:t> </a:t>
            </a:r>
            <a:r>
              <a:rPr lang="en-US" dirty="0" err="1">
                <a:effectLst/>
              </a:rPr>
              <a:t>tallettaa</a:t>
            </a:r>
            <a:r>
              <a:rPr lang="en-US" dirty="0">
                <a:effectLst/>
              </a:rPr>
              <a:t> </a:t>
            </a:r>
            <a:r>
              <a:rPr lang="en-US" dirty="0" err="1">
                <a:effectLst/>
              </a:rPr>
              <a:t>kokonaisia</a:t>
            </a:r>
            <a:r>
              <a:rPr lang="en-US" dirty="0">
                <a:effectLst/>
              </a:rPr>
              <a:t> </a:t>
            </a:r>
            <a:r>
              <a:rPr lang="en-US" dirty="0" err="1">
                <a:effectLst/>
              </a:rPr>
              <a:t>kehittämisideoita</a:t>
            </a:r>
            <a:r>
              <a:rPr lang="en-US" dirty="0">
                <a:effectLst/>
              </a:rPr>
              <a:t>, </a:t>
            </a:r>
            <a:r>
              <a:rPr lang="en-US" dirty="0" err="1">
                <a:effectLst/>
              </a:rPr>
              <a:t>joita</a:t>
            </a:r>
            <a:r>
              <a:rPr lang="en-US" dirty="0">
                <a:effectLst/>
              </a:rPr>
              <a:t> </a:t>
            </a:r>
            <a:r>
              <a:rPr lang="en-US" dirty="0" err="1">
                <a:effectLst/>
              </a:rPr>
              <a:t>haluaisit</a:t>
            </a:r>
            <a:r>
              <a:rPr lang="en-US" dirty="0">
                <a:effectLst/>
              </a:rPr>
              <a:t> </a:t>
            </a:r>
            <a:r>
              <a:rPr lang="en-US" dirty="0" err="1">
                <a:effectLst/>
              </a:rPr>
              <a:t>itse</a:t>
            </a:r>
            <a:r>
              <a:rPr lang="en-US" dirty="0">
                <a:effectLst/>
              </a:rPr>
              <a:t> </a:t>
            </a:r>
            <a:r>
              <a:rPr lang="en-US" dirty="0" err="1">
                <a:effectLst/>
              </a:rPr>
              <a:t>lähteä</a:t>
            </a:r>
            <a:r>
              <a:rPr lang="en-US" dirty="0">
                <a:effectLst/>
              </a:rPr>
              <a:t> </a:t>
            </a:r>
            <a:r>
              <a:rPr lang="en-US" dirty="0" err="1">
                <a:effectLst/>
              </a:rPr>
              <a:t>kehittämään</a:t>
            </a:r>
            <a:r>
              <a:rPr lang="en-US" dirty="0">
                <a:effectLst/>
              </a:rPr>
              <a:t> </a:t>
            </a:r>
            <a:r>
              <a:rPr lang="en-US" dirty="0" err="1">
                <a:effectLst/>
              </a:rPr>
              <a:t>erillisenä</a:t>
            </a:r>
            <a:r>
              <a:rPr lang="en-US" dirty="0">
                <a:effectLst/>
              </a:rPr>
              <a:t> </a:t>
            </a:r>
            <a:r>
              <a:rPr lang="en-US" dirty="0" err="1">
                <a:effectLst/>
              </a:rPr>
              <a:t>projektina</a:t>
            </a:r>
            <a:r>
              <a:rPr lang="en-US" dirty="0">
                <a:effectLst/>
              </a:rPr>
              <a:t>, </a:t>
            </a:r>
            <a:r>
              <a:rPr lang="en-US" dirty="0" err="1">
                <a:effectLst/>
              </a:rPr>
              <a:t>mutta</a:t>
            </a:r>
            <a:r>
              <a:rPr lang="en-US" dirty="0">
                <a:effectLst/>
              </a:rPr>
              <a:t> et </a:t>
            </a:r>
            <a:r>
              <a:rPr lang="en-US" dirty="0" err="1">
                <a:effectLst/>
              </a:rPr>
              <a:t>oikein</a:t>
            </a:r>
            <a:r>
              <a:rPr lang="en-US" dirty="0">
                <a:effectLst/>
              </a:rPr>
              <a:t> </a:t>
            </a:r>
            <a:r>
              <a:rPr lang="en-US" dirty="0" err="1">
                <a:effectLst/>
              </a:rPr>
              <a:t>tiedä</a:t>
            </a:r>
            <a:r>
              <a:rPr lang="en-US" dirty="0">
                <a:effectLst/>
              </a:rPr>
              <a:t> </a:t>
            </a:r>
            <a:r>
              <a:rPr lang="en-US" dirty="0" err="1">
                <a:effectLst/>
              </a:rPr>
              <a:t>miten</a:t>
            </a:r>
            <a:r>
              <a:rPr lang="en-US" dirty="0">
                <a:effectLst/>
              </a:rPr>
              <a:t>.</a:t>
            </a:r>
            <a:endParaRPr lang="en-US" dirty="0">
              <a:effectLst/>
              <a:cs typeface="Calibri"/>
            </a:endParaRPr>
          </a:p>
          <a:p>
            <a:pPr>
              <a:lnSpc>
                <a:spcPct val="90000"/>
              </a:lnSpc>
              <a:spcAft>
                <a:spcPts val="800"/>
              </a:spcAft>
            </a:pPr>
            <a:endParaRPr lang="en-US" dirty="0"/>
          </a:p>
          <a:p>
            <a:pPr>
              <a:lnSpc>
                <a:spcPct val="90000"/>
              </a:lnSpc>
              <a:spcAft>
                <a:spcPts val="800"/>
              </a:spcAft>
              <a:buFont typeface="Arial" panose="020B0604020202020204" pitchFamily="34" charset="0"/>
            </a:pPr>
            <a:r>
              <a:rPr lang="en-US">
                <a:effectLst/>
              </a:rPr>
              <a:t>Havaintopankista</a:t>
            </a:r>
            <a:r>
              <a:rPr lang="en-US" dirty="0">
                <a:effectLst/>
              </a:rPr>
              <a:t> </a:t>
            </a:r>
            <a:r>
              <a:rPr lang="en-US" err="1">
                <a:effectLst/>
              </a:rPr>
              <a:t>nostetaan</a:t>
            </a:r>
            <a:r>
              <a:rPr lang="en-US" dirty="0">
                <a:effectLst/>
              </a:rPr>
              <a:t> </a:t>
            </a:r>
            <a:r>
              <a:rPr lang="en-US" err="1">
                <a:effectLst/>
              </a:rPr>
              <a:t>ideoita</a:t>
            </a:r>
            <a:r>
              <a:rPr lang="en-US" dirty="0">
                <a:effectLst/>
              </a:rPr>
              <a:t> </a:t>
            </a:r>
            <a:r>
              <a:rPr lang="en-US" err="1">
                <a:effectLst/>
              </a:rPr>
              <a:t>Hyria</a:t>
            </a:r>
            <a:r>
              <a:rPr lang="en-US" dirty="0">
                <a:effectLst/>
              </a:rPr>
              <a:t> </a:t>
            </a:r>
            <a:r>
              <a:rPr lang="en-US" err="1">
                <a:effectLst/>
              </a:rPr>
              <a:t>Generaattori</a:t>
            </a:r>
            <a:r>
              <a:rPr lang="en-US" dirty="0">
                <a:effectLst/>
              </a:rPr>
              <a:t> -</a:t>
            </a:r>
            <a:r>
              <a:rPr lang="en-US" err="1">
                <a:effectLst/>
              </a:rPr>
              <a:t>innovaatioprosessiin</a:t>
            </a:r>
            <a:r>
              <a:rPr lang="en-US" dirty="0">
                <a:effectLst/>
              </a:rPr>
              <a:t> </a:t>
            </a:r>
            <a:r>
              <a:rPr lang="en-US" err="1">
                <a:effectLst/>
              </a:rPr>
              <a:t>kausittain</a:t>
            </a:r>
            <a:r>
              <a:rPr lang="en-US" dirty="0">
                <a:effectLst/>
              </a:rPr>
              <a:t>. </a:t>
            </a:r>
            <a:r>
              <a:rPr lang="en-US" err="1">
                <a:effectLst/>
              </a:rPr>
              <a:t>Potentiaaliset</a:t>
            </a:r>
            <a:r>
              <a:rPr lang="en-US" dirty="0">
                <a:effectLst/>
              </a:rPr>
              <a:t> </a:t>
            </a:r>
            <a:r>
              <a:rPr lang="en-US" err="1">
                <a:effectLst/>
              </a:rPr>
              <a:t>ideat</a:t>
            </a:r>
            <a:r>
              <a:rPr lang="en-US" dirty="0">
                <a:effectLst/>
              </a:rPr>
              <a:t> </a:t>
            </a:r>
            <a:r>
              <a:rPr lang="en-US" err="1">
                <a:effectLst/>
              </a:rPr>
              <a:t>pääsevät</a:t>
            </a:r>
            <a:r>
              <a:rPr lang="en-US" dirty="0">
                <a:effectLst/>
              </a:rPr>
              <a:t> </a:t>
            </a:r>
            <a:r>
              <a:rPr lang="en-US" err="1">
                <a:effectLst/>
              </a:rPr>
              <a:t>jatkojalostukseen</a:t>
            </a:r>
            <a:r>
              <a:rPr lang="en-US" dirty="0">
                <a:effectLst/>
              </a:rPr>
              <a:t> </a:t>
            </a:r>
            <a:r>
              <a:rPr lang="en-US" err="1">
                <a:effectLst/>
              </a:rPr>
              <a:t>noin</a:t>
            </a:r>
            <a:r>
              <a:rPr lang="en-US" dirty="0">
                <a:effectLst/>
              </a:rPr>
              <a:t> </a:t>
            </a:r>
            <a:r>
              <a:rPr lang="en-US" err="1">
                <a:effectLst/>
              </a:rPr>
              <a:t>puolivuosittain</a:t>
            </a:r>
            <a:r>
              <a:rPr lang="en-US" dirty="0">
                <a:effectLst/>
              </a:rPr>
              <a:t> </a:t>
            </a:r>
            <a:r>
              <a:rPr lang="en-US" err="1">
                <a:effectLst/>
              </a:rPr>
              <a:t>toteuttavaan</a:t>
            </a:r>
            <a:r>
              <a:rPr lang="en-US" dirty="0">
                <a:effectLst/>
              </a:rPr>
              <a:t> </a:t>
            </a:r>
            <a:r>
              <a:rPr lang="en-US" b="1" dirty="0">
                <a:effectLst/>
              </a:rPr>
              <a:t>HyGe-</a:t>
            </a:r>
            <a:r>
              <a:rPr lang="en-US" b="1" err="1">
                <a:effectLst/>
              </a:rPr>
              <a:t>finaalii</a:t>
            </a:r>
            <a:r>
              <a:rPr lang="en-US" err="1">
                <a:effectLst/>
              </a:rPr>
              <a:t>n</a:t>
            </a:r>
            <a:r>
              <a:rPr lang="en-US" dirty="0">
                <a:effectLst/>
              </a:rPr>
              <a:t>. </a:t>
            </a:r>
            <a:r>
              <a:rPr lang="en-US" err="1">
                <a:effectLst/>
              </a:rPr>
              <a:t>Seuraava</a:t>
            </a:r>
            <a:r>
              <a:rPr lang="en-US" dirty="0">
                <a:effectLst/>
              </a:rPr>
              <a:t> </a:t>
            </a:r>
            <a:r>
              <a:rPr lang="en-US" err="1">
                <a:effectLst/>
              </a:rPr>
              <a:t>finaalitilaisuus</a:t>
            </a:r>
            <a:r>
              <a:rPr lang="en-US" dirty="0">
                <a:effectLst/>
              </a:rPr>
              <a:t> </a:t>
            </a:r>
            <a:r>
              <a:rPr lang="en-US" err="1">
                <a:effectLst/>
              </a:rPr>
              <a:t>toteutetaan</a:t>
            </a:r>
            <a:r>
              <a:rPr lang="en-US" dirty="0">
                <a:effectLst/>
              </a:rPr>
              <a:t> </a:t>
            </a:r>
            <a:r>
              <a:rPr lang="en-US" err="1">
                <a:effectLst/>
              </a:rPr>
              <a:t>syksyllä</a:t>
            </a:r>
            <a:r>
              <a:rPr lang="en-US" dirty="0">
                <a:effectLst/>
              </a:rPr>
              <a:t> 2022. </a:t>
            </a:r>
            <a:r>
              <a:rPr lang="en-US" err="1">
                <a:effectLst/>
              </a:rPr>
              <a:t>Kausittain</a:t>
            </a:r>
            <a:r>
              <a:rPr lang="en-US" dirty="0">
                <a:effectLst/>
              </a:rPr>
              <a:t> </a:t>
            </a:r>
            <a:r>
              <a:rPr lang="en-US" err="1">
                <a:effectLst/>
              </a:rPr>
              <a:t>etenevien</a:t>
            </a:r>
            <a:r>
              <a:rPr lang="en-US" dirty="0">
                <a:effectLst/>
              </a:rPr>
              <a:t> </a:t>
            </a:r>
            <a:r>
              <a:rPr lang="en-US" err="1">
                <a:effectLst/>
              </a:rPr>
              <a:t>toteutusten</a:t>
            </a:r>
            <a:r>
              <a:rPr lang="en-US" dirty="0">
                <a:effectLst/>
              </a:rPr>
              <a:t> </a:t>
            </a:r>
            <a:r>
              <a:rPr lang="en-US" err="1">
                <a:effectLst/>
              </a:rPr>
              <a:t>lisäksi</a:t>
            </a:r>
            <a:r>
              <a:rPr lang="en-US" dirty="0">
                <a:effectLst/>
              </a:rPr>
              <a:t> </a:t>
            </a:r>
            <a:r>
              <a:rPr lang="en-US" err="1">
                <a:effectLst/>
              </a:rPr>
              <a:t>Havaintopankista</a:t>
            </a:r>
            <a:r>
              <a:rPr lang="en-US" dirty="0">
                <a:effectLst/>
              </a:rPr>
              <a:t> </a:t>
            </a:r>
            <a:r>
              <a:rPr lang="en-US" err="1">
                <a:effectLst/>
              </a:rPr>
              <a:t>napataan</a:t>
            </a:r>
            <a:r>
              <a:rPr lang="en-US" dirty="0">
                <a:effectLst/>
              </a:rPr>
              <a:t> </a:t>
            </a:r>
            <a:r>
              <a:rPr lang="en-US" err="1">
                <a:effectLst/>
              </a:rPr>
              <a:t>ideoita</a:t>
            </a:r>
            <a:r>
              <a:rPr lang="en-US" dirty="0">
                <a:effectLst/>
              </a:rPr>
              <a:t> </a:t>
            </a:r>
            <a:r>
              <a:rPr lang="en-US" err="1">
                <a:effectLst/>
              </a:rPr>
              <a:t>aina</a:t>
            </a:r>
            <a:r>
              <a:rPr lang="en-US" dirty="0">
                <a:effectLst/>
              </a:rPr>
              <a:t>, </a:t>
            </a:r>
            <a:r>
              <a:rPr lang="en-US" err="1">
                <a:effectLst/>
              </a:rPr>
              <a:t>kun</a:t>
            </a:r>
            <a:r>
              <a:rPr lang="en-US" dirty="0">
                <a:effectLst/>
              </a:rPr>
              <a:t> </a:t>
            </a:r>
            <a:r>
              <a:rPr lang="en-US" err="1">
                <a:effectLst/>
              </a:rPr>
              <a:t>tarvetta</a:t>
            </a:r>
            <a:r>
              <a:rPr lang="en-US" dirty="0">
                <a:effectLst/>
              </a:rPr>
              <a:t> on. </a:t>
            </a:r>
            <a:r>
              <a:rPr lang="en-US" err="1">
                <a:effectLst/>
              </a:rPr>
              <a:t>Generaattorin</a:t>
            </a:r>
            <a:r>
              <a:rPr lang="en-US" dirty="0">
                <a:effectLst/>
              </a:rPr>
              <a:t> </a:t>
            </a:r>
            <a:r>
              <a:rPr lang="en-US" err="1">
                <a:effectLst/>
              </a:rPr>
              <a:t>kautta</a:t>
            </a:r>
            <a:r>
              <a:rPr lang="en-US" dirty="0">
                <a:effectLst/>
              </a:rPr>
              <a:t> on </a:t>
            </a:r>
            <a:r>
              <a:rPr lang="en-US" err="1">
                <a:effectLst/>
              </a:rPr>
              <a:t>tullut</a:t>
            </a:r>
            <a:r>
              <a:rPr lang="en-US" dirty="0">
                <a:effectLst/>
              </a:rPr>
              <a:t> </a:t>
            </a:r>
            <a:r>
              <a:rPr lang="en-US" err="1">
                <a:effectLst/>
              </a:rPr>
              <a:t>ehdotuksia</a:t>
            </a:r>
            <a:r>
              <a:rPr lang="en-US" dirty="0">
                <a:effectLst/>
              </a:rPr>
              <a:t> </a:t>
            </a:r>
            <a:r>
              <a:rPr lang="en-US" err="1"/>
              <a:t>Hyrialaisilta</a:t>
            </a:r>
            <a:r>
              <a:rPr lang="en-US" dirty="0">
                <a:effectLst/>
              </a:rPr>
              <a:t> </a:t>
            </a:r>
            <a:r>
              <a:rPr lang="en-US" err="1">
                <a:effectLst/>
              </a:rPr>
              <a:t>miten</a:t>
            </a:r>
            <a:r>
              <a:rPr lang="en-US" dirty="0">
                <a:effectLst/>
              </a:rPr>
              <a:t> </a:t>
            </a:r>
            <a:r>
              <a:rPr lang="en-US" err="1">
                <a:effectLst/>
              </a:rPr>
              <a:t>omaa</a:t>
            </a:r>
            <a:r>
              <a:rPr lang="en-US" dirty="0">
                <a:effectLst/>
              </a:rPr>
              <a:t> </a:t>
            </a:r>
            <a:r>
              <a:rPr lang="en-US" err="1">
                <a:effectLst/>
              </a:rPr>
              <a:t>toimintaa</a:t>
            </a:r>
            <a:r>
              <a:rPr lang="en-US" dirty="0">
                <a:effectLst/>
              </a:rPr>
              <a:t> ja </a:t>
            </a:r>
            <a:r>
              <a:rPr lang="en-US" err="1">
                <a:effectLst/>
              </a:rPr>
              <a:t>yhteisöllisyyttä</a:t>
            </a:r>
            <a:r>
              <a:rPr lang="en-US" dirty="0">
                <a:effectLst/>
              </a:rPr>
              <a:t> ja </a:t>
            </a:r>
            <a:r>
              <a:rPr lang="en-US" err="1">
                <a:effectLst/>
              </a:rPr>
              <a:t>osallisuutta</a:t>
            </a:r>
            <a:r>
              <a:rPr lang="en-US" dirty="0">
                <a:effectLst/>
              </a:rPr>
              <a:t> </a:t>
            </a:r>
            <a:r>
              <a:rPr lang="en-US" err="1">
                <a:effectLst/>
              </a:rPr>
              <a:t>voidaan</a:t>
            </a:r>
            <a:r>
              <a:rPr lang="en-US" dirty="0">
                <a:effectLst/>
              </a:rPr>
              <a:t> </a:t>
            </a:r>
            <a:r>
              <a:rPr lang="en-US" err="1">
                <a:effectLst/>
              </a:rPr>
              <a:t>kehittää</a:t>
            </a:r>
            <a:r>
              <a:rPr lang="en-US" dirty="0">
                <a:effectLst/>
              </a:rPr>
              <a:t>, </a:t>
            </a:r>
            <a:r>
              <a:rPr lang="en-US" err="1">
                <a:effectLst/>
              </a:rPr>
              <a:t>ideoida</a:t>
            </a:r>
            <a:r>
              <a:rPr lang="en-US" dirty="0">
                <a:effectLst/>
              </a:rPr>
              <a:t> ja </a:t>
            </a:r>
            <a:r>
              <a:rPr lang="en-US" err="1">
                <a:effectLst/>
              </a:rPr>
              <a:t>viedä</a:t>
            </a:r>
            <a:r>
              <a:rPr lang="en-US" dirty="0">
                <a:effectLst/>
              </a:rPr>
              <a:t> </a:t>
            </a:r>
            <a:r>
              <a:rPr lang="en-US" err="1">
                <a:effectLst/>
              </a:rPr>
              <a:t>käytäntöön</a:t>
            </a:r>
            <a:r>
              <a:rPr lang="en-US" dirty="0">
                <a:effectLst/>
              </a:rPr>
              <a:t>.</a:t>
            </a:r>
            <a:endParaRPr lang="en-US">
              <a:effectLst/>
              <a:cs typeface="Calibri"/>
            </a:endParaRPr>
          </a:p>
          <a:p>
            <a:pPr indent="-228600">
              <a:lnSpc>
                <a:spcPct val="90000"/>
              </a:lnSpc>
              <a:spcAft>
                <a:spcPts val="800"/>
              </a:spcAft>
              <a:buFont typeface="Arial" panose="020B0604020202020204" pitchFamily="34" charset="0"/>
              <a:buChar char="•"/>
            </a:pPr>
            <a:endParaRPr lang="en-US" dirty="0">
              <a:effectLst/>
              <a:cs typeface="Calibri"/>
            </a:endParaRPr>
          </a:p>
          <a:p>
            <a:pPr indent="-228600">
              <a:lnSpc>
                <a:spcPct val="90000"/>
              </a:lnSpc>
              <a:spcAft>
                <a:spcPts val="800"/>
              </a:spcAft>
              <a:buFont typeface="Arial" panose="020B0604020202020204" pitchFamily="34" charset="0"/>
              <a:buChar char="•"/>
            </a:pPr>
            <a:endParaRPr lang="en-US" sz="1400" dirty="0">
              <a:effectLst/>
              <a:cs typeface="Calibri"/>
            </a:endParaRPr>
          </a:p>
          <a:p>
            <a:pPr indent="-228600">
              <a:lnSpc>
                <a:spcPct val="90000"/>
              </a:lnSpc>
              <a:spcAft>
                <a:spcPts val="800"/>
              </a:spcAft>
              <a:buFont typeface="Arial" panose="020B0604020202020204" pitchFamily="34" charset="0"/>
              <a:buChar char="•"/>
            </a:pPr>
            <a:endParaRPr lang="en-US" sz="1400" dirty="0">
              <a:effectLst/>
              <a:cs typeface="Calibri"/>
            </a:endParaRPr>
          </a:p>
          <a:p>
            <a:pPr indent="-228600">
              <a:lnSpc>
                <a:spcPct val="90000"/>
              </a:lnSpc>
              <a:buFont typeface="Arial" panose="020B0604020202020204" pitchFamily="34" charset="0"/>
              <a:buChar char="•"/>
            </a:pPr>
            <a:endParaRPr lang="en-US" sz="1400" dirty="0">
              <a:effectLst/>
              <a:cs typeface="Calibri"/>
            </a:endParaRPr>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a:p>
            <a:pPr indent="-228600">
              <a:lnSpc>
                <a:spcPct val="90000"/>
              </a:lnSpc>
              <a:buFont typeface="Arial" panose="020B0604020202020204" pitchFamily="34" charset="0"/>
              <a:buChar char="•"/>
            </a:pPr>
            <a:endParaRPr lang="en-US" sz="1100"/>
          </a:p>
        </p:txBody>
      </p:sp>
    </p:spTree>
    <p:extLst>
      <p:ext uri="{BB962C8B-B14F-4D97-AF65-F5344CB8AC3E}">
        <p14:creationId xmlns:p14="http://schemas.microsoft.com/office/powerpoint/2010/main" val="31841522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418de9b-66fc-47fc-bb40-de193cf0406f">
      <UserInfo>
        <DisplayName>Anne Eteläaho</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CE527B296249324AB5DAD5F542A106F1" ma:contentTypeVersion="10" ma:contentTypeDescription="Luo uusi asiakirja." ma:contentTypeScope="" ma:versionID="07b6b5b9c46ed58d53f8ab1cd3a32515">
  <xsd:schema xmlns:xsd="http://www.w3.org/2001/XMLSchema" xmlns:xs="http://www.w3.org/2001/XMLSchema" xmlns:p="http://schemas.microsoft.com/office/2006/metadata/properties" xmlns:ns2="eabf72a8-77a2-4a25-9ba8-a24a913b6d66" xmlns:ns3="d418de9b-66fc-47fc-bb40-de193cf0406f" targetNamespace="http://schemas.microsoft.com/office/2006/metadata/properties" ma:root="true" ma:fieldsID="080312b5a94f3739feca7d18705a6c22" ns2:_="" ns3:_="">
    <xsd:import namespace="eabf72a8-77a2-4a25-9ba8-a24a913b6d66"/>
    <xsd:import namespace="d418de9b-66fc-47fc-bb40-de193cf040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f72a8-77a2-4a25-9ba8-a24a913b6d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18de9b-66fc-47fc-bb40-de193cf0406f"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B07E20-5222-40B2-8AA5-C62965F3E4AC}">
  <ds:schemaRefs>
    <ds:schemaRef ds:uri="d418de9b-66fc-47fc-bb40-de193cf0406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F74D45-8BB8-46E9-B48E-5091BF738206}">
  <ds:schemaRefs>
    <ds:schemaRef ds:uri="http://schemas.microsoft.com/sharepoint/v3/contenttype/forms"/>
  </ds:schemaRefs>
</ds:datastoreItem>
</file>

<file path=customXml/itemProps3.xml><?xml version="1.0" encoding="utf-8"?>
<ds:datastoreItem xmlns:ds="http://schemas.openxmlformats.org/officeDocument/2006/customXml" ds:itemID="{D34F9C4A-E122-4E28-8CEA-67E4FCBCF6B9}">
  <ds:schemaRefs>
    <ds:schemaRef ds:uri="d418de9b-66fc-47fc-bb40-de193cf0406f"/>
    <ds:schemaRef ds:uri="eabf72a8-77a2-4a25-9ba8-a24a913b6d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2844</Words>
  <Application>Microsoft Office PowerPoint</Application>
  <PresentationFormat>Laajakuva</PresentationFormat>
  <Paragraphs>216</Paragraphs>
  <Slides>22</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22</vt:i4>
      </vt:variant>
    </vt:vector>
  </HeadingPairs>
  <TitlesOfParts>
    <vt:vector size="32" baseType="lpstr">
      <vt:lpstr>Arial</vt:lpstr>
      <vt:lpstr>Calibri</vt:lpstr>
      <vt:lpstr>Calibri Light</vt:lpstr>
      <vt:lpstr>Comic Sans MS</vt:lpstr>
      <vt:lpstr>Courier New</vt:lpstr>
      <vt:lpstr>Humanist521TL-Bold</vt:lpstr>
      <vt:lpstr>Humanist521TL-Roman</vt:lpstr>
      <vt:lpstr>Tahoma</vt:lpstr>
      <vt:lpstr>Times New Roman</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503</cp:revision>
  <dcterms:created xsi:type="dcterms:W3CDTF">2022-11-03T06:09:10Z</dcterms:created>
  <dcterms:modified xsi:type="dcterms:W3CDTF">2022-11-28T09:48:44Z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0x010100CE527B296249324AB5DAD5F542A106F1</vt:lpwstr>
  </property>
</Properties>
</file>