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3"/>
  </p:notesMasterIdLst>
  <p:sldIdLst>
    <p:sldId id="259" r:id="rId2"/>
    <p:sldId id="334" r:id="rId3"/>
    <p:sldId id="341" r:id="rId4"/>
    <p:sldId id="340" r:id="rId5"/>
    <p:sldId id="332" r:id="rId6"/>
    <p:sldId id="333" r:id="rId7"/>
    <p:sldId id="322" r:id="rId8"/>
    <p:sldId id="327" r:id="rId9"/>
    <p:sldId id="336" r:id="rId10"/>
    <p:sldId id="330" r:id="rId11"/>
    <p:sldId id="319" r:id="rId12"/>
    <p:sldId id="328" r:id="rId13"/>
    <p:sldId id="339" r:id="rId14"/>
    <p:sldId id="337" r:id="rId15"/>
    <p:sldId id="275" r:id="rId16"/>
    <p:sldId id="276" r:id="rId17"/>
    <p:sldId id="263" r:id="rId18"/>
    <p:sldId id="271" r:id="rId19"/>
    <p:sldId id="338" r:id="rId20"/>
    <p:sldId id="329" r:id="rId21"/>
    <p:sldId id="335" r:id="rId22"/>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78D07C88-F57C-431E-A25C-F4712081ED20}">
          <p14:sldIdLst>
            <p14:sldId id="259"/>
            <p14:sldId id="334"/>
            <p14:sldId id="341"/>
            <p14:sldId id="340"/>
            <p14:sldId id="332"/>
            <p14:sldId id="333"/>
            <p14:sldId id="322"/>
            <p14:sldId id="327"/>
            <p14:sldId id="336"/>
            <p14:sldId id="330"/>
            <p14:sldId id="319"/>
            <p14:sldId id="328"/>
            <p14:sldId id="339"/>
            <p14:sldId id="337"/>
            <p14:sldId id="275"/>
            <p14:sldId id="276"/>
            <p14:sldId id="263"/>
            <p14:sldId id="271"/>
            <p14:sldId id="338"/>
            <p14:sldId id="329"/>
          </p14:sldIdLst>
        </p14:section>
        <p14:section name="Nimetön osa" id="{4831BBDF-CCD8-4935-B56F-CFC8EF760ACA}">
          <p14:sldIdLst>
            <p14:sldId id="33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378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5D608-A2CD-4256-827E-ADE1CB67DD14}" v="5" dt="2023-05-19T07:32:53.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4660"/>
  </p:normalViewPr>
  <p:slideViewPr>
    <p:cSldViewPr snapToGrid="0">
      <p:cViewPr varScale="1">
        <p:scale>
          <a:sx n="66" d="100"/>
          <a:sy n="66" d="100"/>
        </p:scale>
        <p:origin x="7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62EC5-578B-4A9C-A38A-7DF582604A86}" type="datetimeFigureOut">
              <a:rPr lang="fi-FI" smtClean="0"/>
              <a:pPr/>
              <a:t>22.5.2023</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42CD9-F350-4165-AB42-8343341773F4}" type="slidenum">
              <a:rPr lang="fi-FI" smtClean="0"/>
              <a:pPr/>
              <a:t>‹#›</a:t>
            </a:fld>
            <a:endParaRPr lang="fi-FI"/>
          </a:p>
        </p:txBody>
      </p:sp>
    </p:spTree>
    <p:extLst>
      <p:ext uri="{BB962C8B-B14F-4D97-AF65-F5344CB8AC3E}">
        <p14:creationId xmlns:p14="http://schemas.microsoft.com/office/powerpoint/2010/main" val="416631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pd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0.pd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1.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2.pd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d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4.pd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5.pd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pd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7.pd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kans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685800" y="1441651"/>
            <a:ext cx="7772400" cy="1470025"/>
          </a:xfrm>
        </p:spPr>
        <p:txBody>
          <a:bodyPr anchor="b" anchorCtr="0"/>
          <a:lstStyle>
            <a:lvl1pPr algn="ct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326904" y="3060000"/>
            <a:ext cx="648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5" name="Alatunnisteen paikkamerkki 4"/>
          <p:cNvSpPr>
            <a:spLocks noGrp="1"/>
          </p:cNvSpPr>
          <p:nvPr>
            <p:ph type="ftr" sz="quarter" idx="11"/>
          </p:nvPr>
        </p:nvSpPr>
        <p:spPr>
          <a:xfrm>
            <a:off x="2772000" y="4138846"/>
            <a:ext cx="3600000" cy="252000"/>
          </a:xfrm>
        </p:spPr>
        <p:txBody>
          <a:bodyPr lIns="0"/>
          <a:lstStyle>
            <a:lvl1pPr algn="ctr">
              <a:defRPr>
                <a:solidFill>
                  <a:schemeClr val="tx1"/>
                </a:solidFill>
              </a:defRPr>
            </a:lvl1pPr>
          </a:lstStyle>
          <a:p>
            <a:r>
              <a:rPr lang="fi-FI"/>
              <a:t>Etunimi Sukunimi</a:t>
            </a:r>
          </a:p>
        </p:txBody>
      </p:sp>
      <p:sp>
        <p:nvSpPr>
          <p:cNvPr id="4" name="Päivämäärän paikkamerkki 3"/>
          <p:cNvSpPr>
            <a:spLocks noGrp="1"/>
          </p:cNvSpPr>
          <p:nvPr>
            <p:ph type="dt" sz="half" idx="10"/>
          </p:nvPr>
        </p:nvSpPr>
        <p:spPr>
          <a:xfrm>
            <a:off x="3852000" y="4426838"/>
            <a:ext cx="1440000" cy="252000"/>
          </a:xfrm>
        </p:spPr>
        <p:txBody>
          <a:bodyPr/>
          <a:lstStyle>
            <a:lvl1pPr algn="ctr">
              <a:defRPr>
                <a:solidFill>
                  <a:schemeClr val="tx1"/>
                </a:solidFill>
              </a:defRPr>
            </a:lvl1pPr>
          </a:lstStyle>
          <a:p>
            <a:fld id="{9F3CA18B-9E35-4533-979C-C6E5EEC99A99}" type="datetime1">
              <a:rPr lang="fi-FI" smtClean="0"/>
              <a:pPr/>
              <a:t>22.5.2023</a:t>
            </a:fld>
            <a:endParaRPr lang="fi-FI"/>
          </a:p>
        </p:txBody>
      </p:sp>
      <p:sp>
        <p:nvSpPr>
          <p:cNvPr id="10" name="Kuvan paikkamerkki 18"/>
          <p:cNvSpPr>
            <a:spLocks noGrp="1"/>
          </p:cNvSpPr>
          <p:nvPr>
            <p:ph type="pic" sz="quarter" idx="12" hasCustomPrompt="1"/>
          </p:nvPr>
        </p:nvSpPr>
        <p:spPr>
          <a:xfrm>
            <a:off x="360000" y="5796000"/>
            <a:ext cx="1440000" cy="719137"/>
          </a:xfrm>
        </p:spPr>
        <p:txBody>
          <a:bodyPr/>
          <a:lstStyle>
            <a:lvl1pPr>
              <a:defRPr sz="1400">
                <a:solidFill>
                  <a:schemeClr val="tx1"/>
                </a:solidFill>
              </a:defRPr>
            </a:lvl1pPr>
          </a:lstStyle>
          <a:p>
            <a:r>
              <a:rPr lang="fi-FI"/>
              <a:t>logo</a:t>
            </a:r>
          </a:p>
        </p:txBody>
      </p:sp>
      <p:sp>
        <p:nvSpPr>
          <p:cNvPr id="12" name="Kuvan paikkamerkki 18"/>
          <p:cNvSpPr>
            <a:spLocks noGrp="1"/>
          </p:cNvSpPr>
          <p:nvPr>
            <p:ph type="pic" sz="quarter" idx="13" hasCustomPrompt="1"/>
          </p:nvPr>
        </p:nvSpPr>
        <p:spPr>
          <a:xfrm>
            <a:off x="2031332" y="5794990"/>
            <a:ext cx="1440000" cy="719137"/>
          </a:xfrm>
        </p:spPr>
        <p:txBody>
          <a:bodyPr/>
          <a:lstStyle>
            <a:lvl1pPr>
              <a:defRPr sz="1400">
                <a:solidFill>
                  <a:schemeClr val="tx1"/>
                </a:solidFill>
              </a:defRPr>
            </a:lvl1pPr>
          </a:lstStyle>
          <a:p>
            <a:r>
              <a:rPr lang="fi-FI"/>
              <a:t>logo</a:t>
            </a:r>
          </a:p>
        </p:txBody>
      </p:sp>
      <p:sp>
        <p:nvSpPr>
          <p:cNvPr id="13" name="Kuvan paikkamerkki 18"/>
          <p:cNvSpPr>
            <a:spLocks noGrp="1"/>
          </p:cNvSpPr>
          <p:nvPr>
            <p:ph type="pic" sz="quarter" idx="14" hasCustomPrompt="1"/>
          </p:nvPr>
        </p:nvSpPr>
        <p:spPr>
          <a:xfrm>
            <a:off x="3697880" y="5794990"/>
            <a:ext cx="1440000" cy="719137"/>
          </a:xfrm>
        </p:spPr>
        <p:txBody>
          <a:bodyPr/>
          <a:lstStyle>
            <a:lvl1pPr>
              <a:defRPr sz="1400">
                <a:solidFill>
                  <a:schemeClr val="tx1"/>
                </a:solidFill>
              </a:defRPr>
            </a:lvl1pPr>
          </a:lstStyle>
          <a:p>
            <a:r>
              <a:rPr lang="fi-FI"/>
              <a:t>logo</a:t>
            </a:r>
          </a:p>
        </p:txBody>
      </p:sp>
      <p:pic>
        <p:nvPicPr>
          <p:cNvPr id="14"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6" name="Picture 5"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8_Tekstidia: tyhjä">
    <p:bg>
      <p:bgRef idx="1001">
        <a:schemeClr val="bg1"/>
      </p:bgRef>
    </p:bg>
    <p:spTree>
      <p:nvGrpSpPr>
        <p:cNvPr id="1" name=""/>
        <p:cNvGrpSpPr/>
        <p:nvPr/>
      </p:nvGrpSpPr>
      <p:grpSpPr>
        <a:xfrm>
          <a:off x="0" y="0"/>
          <a:ext cx="0" cy="0"/>
          <a:chOff x="0" y="0"/>
          <a:chExt cx="0" cy="0"/>
        </a:xfrm>
      </p:grpSpPr>
      <p:pic>
        <p:nvPicPr>
          <p:cNvPr id="7" name="Kuva 6"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4" name="Dian numeron paikkamerkki 3"/>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3" name="Alatunnisteen paikkamerkki 2"/>
          <p:cNvSpPr>
            <a:spLocks noGrp="1"/>
          </p:cNvSpPr>
          <p:nvPr>
            <p:ph type="ftr" sz="quarter" idx="11"/>
          </p:nvPr>
        </p:nvSpPr>
        <p:spPr/>
        <p:txBody>
          <a:bodyPr/>
          <a:lstStyle>
            <a:lvl1pPr>
              <a:defRPr>
                <a:solidFill>
                  <a:schemeClr val="tx1"/>
                </a:solidFill>
              </a:defRPr>
            </a:lvl1pPr>
          </a:lstStyle>
          <a:p>
            <a:r>
              <a:rPr lang="fi-FI"/>
              <a:t>Etunimi Sukunimi</a:t>
            </a:r>
          </a:p>
        </p:txBody>
      </p:sp>
      <p:sp>
        <p:nvSpPr>
          <p:cNvPr id="2" name="Päivämäärän paikkamerkki 1"/>
          <p:cNvSpPr>
            <a:spLocks noGrp="1"/>
          </p:cNvSpPr>
          <p:nvPr>
            <p:ph type="dt" sz="half" idx="10"/>
          </p:nvPr>
        </p:nvSpPr>
        <p:spPr/>
        <p:txBody>
          <a:bodyPr/>
          <a:lstStyle>
            <a:lvl1pPr>
              <a:defRPr>
                <a:solidFill>
                  <a:schemeClr val="tx1"/>
                </a:solidFill>
              </a:defRPr>
            </a:lvl1pPr>
          </a:lstStyle>
          <a:p>
            <a:fld id="{7356B9E0-AE4D-47F9-9DDE-55B177305E0F}" type="datetime1">
              <a:rPr lang="fi-FI" smtClean="0"/>
              <a:pPr/>
              <a:t>22.5.2023</a:t>
            </a:fld>
            <a:endParaRPr lang="fi-FI"/>
          </a:p>
        </p:txBody>
      </p:sp>
      <p:pic>
        <p:nvPicPr>
          <p:cNvPr id="8"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0" name="Picture 9"/>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685800" y="1441651"/>
            <a:ext cx="7772400" cy="1470025"/>
          </a:xfrm>
        </p:spPr>
        <p:txBody>
          <a:bodyPr anchor="b" anchorCtr="0"/>
          <a:lstStyle>
            <a:lvl1pPr algn="ctr">
              <a:defRPr>
                <a:solidFill>
                  <a:schemeClr val="tx1"/>
                </a:solidFill>
              </a:defRPr>
            </a:lvl1pPr>
          </a:lstStyle>
          <a:p>
            <a:r>
              <a:rPr lang="fi-FI"/>
              <a:t>Muokkaa </a:t>
            </a:r>
            <a:r>
              <a:rPr lang="fi-FI" err="1"/>
              <a:t>perustyyl</a:t>
            </a:r>
            <a:r>
              <a:rPr lang="fi-FI"/>
              <a:t>. </a:t>
            </a:r>
            <a:r>
              <a:rPr lang="fi-FI" err="1"/>
              <a:t>napsautt</a:t>
            </a:r>
            <a:r>
              <a:rPr lang="fi-FI"/>
              <a:t>.</a:t>
            </a:r>
          </a:p>
        </p:txBody>
      </p:sp>
      <p:sp>
        <p:nvSpPr>
          <p:cNvPr id="12" name="Alaotsikko 2"/>
          <p:cNvSpPr>
            <a:spLocks noGrp="1"/>
          </p:cNvSpPr>
          <p:nvPr>
            <p:ph type="subTitle" idx="1"/>
          </p:nvPr>
        </p:nvSpPr>
        <p:spPr>
          <a:xfrm>
            <a:off x="1322086" y="3060000"/>
            <a:ext cx="648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5" name="Alatunnisteen paikkamerkki 4"/>
          <p:cNvSpPr>
            <a:spLocks noGrp="1"/>
          </p:cNvSpPr>
          <p:nvPr>
            <p:ph type="ftr" sz="quarter" idx="11"/>
          </p:nvPr>
        </p:nvSpPr>
        <p:spPr>
          <a:xfrm>
            <a:off x="2772000" y="4140000"/>
            <a:ext cx="3600000" cy="252000"/>
          </a:xfrm>
        </p:spPr>
        <p:txBody>
          <a:bodyPr lIns="0"/>
          <a:lstStyle>
            <a:lvl1pPr algn="ctr">
              <a:defRPr>
                <a:solidFill>
                  <a:schemeClr val="tx1"/>
                </a:solidFill>
              </a:defRPr>
            </a:lvl1pPr>
          </a:lstStyle>
          <a:p>
            <a:r>
              <a:rPr lang="fi-FI"/>
              <a:t>Etunimi Sukunimi</a:t>
            </a:r>
          </a:p>
        </p:txBody>
      </p:sp>
      <p:sp>
        <p:nvSpPr>
          <p:cNvPr id="4" name="Päivämäärän paikkamerkki 3"/>
          <p:cNvSpPr>
            <a:spLocks noGrp="1"/>
          </p:cNvSpPr>
          <p:nvPr>
            <p:ph type="dt" sz="half" idx="10"/>
          </p:nvPr>
        </p:nvSpPr>
        <p:spPr>
          <a:xfrm>
            <a:off x="3852000" y="4428000"/>
            <a:ext cx="1440000" cy="252000"/>
          </a:xfrm>
        </p:spPr>
        <p:txBody>
          <a:bodyPr/>
          <a:lstStyle>
            <a:lvl1pPr algn="ctr">
              <a:defRPr>
                <a:solidFill>
                  <a:schemeClr val="tx1"/>
                </a:solidFill>
              </a:defRPr>
            </a:lvl1pPr>
          </a:lstStyle>
          <a:p>
            <a:fld id="{9F3CA18B-9E35-4533-979C-C6E5EEC99A99}" type="datetime1">
              <a:rPr lang="fi-FI" smtClean="0"/>
              <a:pPr/>
              <a:t>22.5.2023</a:t>
            </a:fld>
            <a:endParaRPr lang="fi-FI"/>
          </a:p>
        </p:txBody>
      </p:sp>
      <p:sp>
        <p:nvSpPr>
          <p:cNvPr id="19" name="Kuvan paikkamerkki 18"/>
          <p:cNvSpPr>
            <a:spLocks noGrp="1"/>
          </p:cNvSpPr>
          <p:nvPr>
            <p:ph type="pic" sz="quarter" idx="12" hasCustomPrompt="1"/>
          </p:nvPr>
        </p:nvSpPr>
        <p:spPr>
          <a:xfrm>
            <a:off x="360000" y="5796000"/>
            <a:ext cx="1440000" cy="719137"/>
          </a:xfrm>
        </p:spPr>
        <p:txBody>
          <a:bodyPr/>
          <a:lstStyle>
            <a:lvl1pPr>
              <a:defRPr sz="1400">
                <a:solidFill>
                  <a:schemeClr val="tx1"/>
                </a:solidFill>
              </a:defRPr>
            </a:lvl1pPr>
          </a:lstStyle>
          <a:p>
            <a:r>
              <a:rPr lang="fi-FI"/>
              <a:t>logo</a:t>
            </a:r>
          </a:p>
        </p:txBody>
      </p:sp>
      <p:sp>
        <p:nvSpPr>
          <p:cNvPr id="20" name="Kuvan paikkamerkki 18"/>
          <p:cNvSpPr>
            <a:spLocks noGrp="1"/>
          </p:cNvSpPr>
          <p:nvPr>
            <p:ph type="pic" sz="quarter" idx="13" hasCustomPrompt="1"/>
          </p:nvPr>
        </p:nvSpPr>
        <p:spPr>
          <a:xfrm>
            <a:off x="2031332" y="5794990"/>
            <a:ext cx="1440000" cy="719137"/>
          </a:xfrm>
        </p:spPr>
        <p:txBody>
          <a:bodyPr/>
          <a:lstStyle>
            <a:lvl1pPr>
              <a:defRPr sz="1400">
                <a:solidFill>
                  <a:schemeClr val="tx1"/>
                </a:solidFill>
              </a:defRPr>
            </a:lvl1pPr>
          </a:lstStyle>
          <a:p>
            <a:r>
              <a:rPr lang="fi-FI"/>
              <a:t>logo</a:t>
            </a:r>
          </a:p>
        </p:txBody>
      </p:sp>
      <p:sp>
        <p:nvSpPr>
          <p:cNvPr id="21" name="Kuvan paikkamerkki 18"/>
          <p:cNvSpPr>
            <a:spLocks noGrp="1"/>
          </p:cNvSpPr>
          <p:nvPr>
            <p:ph type="pic" sz="quarter" idx="14" hasCustomPrompt="1"/>
          </p:nvPr>
        </p:nvSpPr>
        <p:spPr>
          <a:xfrm>
            <a:off x="3697880" y="5794990"/>
            <a:ext cx="1440000" cy="719137"/>
          </a:xfrm>
        </p:spPr>
        <p:txBody>
          <a:bodyPr/>
          <a:lstStyle>
            <a:lvl1pPr>
              <a:defRPr sz="1400">
                <a:solidFill>
                  <a:schemeClr val="tx1"/>
                </a:solidFill>
              </a:defRPr>
            </a:lvl1pPr>
          </a:lstStyle>
          <a:p>
            <a:r>
              <a:rPr lang="fi-FI"/>
              <a:t>logo</a:t>
            </a:r>
          </a:p>
        </p:txBody>
      </p:sp>
      <p:pic>
        <p:nvPicPr>
          <p:cNvPr id="13"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5" name="Picture 14"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värillinen välidia">
    <p:bg>
      <p:bgPr>
        <a:solidFill>
          <a:schemeClr val="accent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22.5.2023</a:t>
            </a:fld>
            <a:endParaRPr lang="fi-FI"/>
          </a:p>
        </p:txBody>
      </p:sp>
      <p:pic>
        <p:nvPicPr>
          <p:cNvPr id="11"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0" name="Picture 9"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A_kuvadia: tumma kuva">
    <p:bg>
      <p:bgPr>
        <a:solidFill>
          <a:schemeClr val="tx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22.5.2023</a:t>
            </a:fld>
            <a:endParaRPr lang="fi-FI"/>
          </a:p>
        </p:txBody>
      </p:sp>
      <p:pic>
        <p:nvPicPr>
          <p:cNvPr id="10"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B_kuvadia: vaalea kuva">
    <p:bg>
      <p:bgPr>
        <a:solidFill>
          <a:schemeClr val="tx1"/>
        </a:solidFill>
        <a:effectLst/>
      </p:bgPr>
    </p:bg>
    <p:spTree>
      <p:nvGrpSpPr>
        <p:cNvPr id="1" name=""/>
        <p:cNvGrpSpPr/>
        <p:nvPr/>
      </p:nvGrpSpPr>
      <p:grpSpPr>
        <a:xfrm>
          <a:off x="0" y="0"/>
          <a:ext cx="0" cy="0"/>
          <a:chOff x="0" y="0"/>
          <a:chExt cx="0" cy="0"/>
        </a:xfrm>
      </p:grpSpPr>
      <p:pic>
        <p:nvPicPr>
          <p:cNvPr id="10" name="Kuva 9" descr="TEM_RR_PPT-taustat_RGB_valk_kehys_tumm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22.5.2023</a:t>
            </a:fld>
            <a:endParaRPr lang="fi-FI"/>
          </a:p>
        </p:txBody>
      </p:sp>
      <p:pic>
        <p:nvPicPr>
          <p:cNvPr id="9"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ekstidia: yksipalstainen">
    <p:bg>
      <p:bgRef idx="1001">
        <a:schemeClr val="bg1"/>
      </p:bgRef>
    </p:bg>
    <p:spTree>
      <p:nvGrpSpPr>
        <p:cNvPr id="1" name=""/>
        <p:cNvGrpSpPr/>
        <p:nvPr/>
      </p:nvGrpSpPr>
      <p:grpSpPr>
        <a:xfrm>
          <a:off x="0" y="0"/>
          <a:ext cx="0" cy="0"/>
          <a:chOff x="0" y="0"/>
          <a:chExt cx="0" cy="0"/>
        </a:xfrm>
      </p:grpSpPr>
      <p:pic>
        <p:nvPicPr>
          <p:cNvPr id="9" name="Kuva 8"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540000" y="1584000"/>
            <a:ext cx="8064000" cy="4140000"/>
          </a:xfrm>
        </p:spPr>
        <p:txBody>
          <a:bodyPr/>
          <a:lstStyle>
            <a:lvl2pPr>
              <a:defRPr/>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12"/>
          </p:nvPr>
        </p:nvSpPr>
        <p:spPr/>
        <p:txBody>
          <a:bodyPr wrap="none" rIns="0"/>
          <a:lstStyle>
            <a:lvl1pPr algn="l">
              <a:defRPr>
                <a:solidFill>
                  <a:schemeClr val="tx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wrap="none" rIns="0"/>
          <a:lstStyle>
            <a:lvl1pPr>
              <a:defRPr>
                <a:solidFill>
                  <a:schemeClr val="tx1"/>
                </a:solidFill>
              </a:defRPr>
            </a:lvl1pPr>
          </a:lstStyle>
          <a:p>
            <a:r>
              <a:rPr lang="fi-FI"/>
              <a:t>Etunimi Sukunimi</a:t>
            </a:r>
          </a:p>
        </p:txBody>
      </p:sp>
      <p:sp>
        <p:nvSpPr>
          <p:cNvPr id="4" name="Päivämäärän paikkamerkki 3"/>
          <p:cNvSpPr>
            <a:spLocks noGrp="1"/>
          </p:cNvSpPr>
          <p:nvPr>
            <p:ph type="dt" sz="half" idx="10"/>
          </p:nvPr>
        </p:nvSpPr>
        <p:spPr/>
        <p:txBody>
          <a:bodyPr wrap="none"/>
          <a:lstStyle>
            <a:lvl1pPr>
              <a:defRPr>
                <a:solidFill>
                  <a:schemeClr val="tx1"/>
                </a:solidFill>
              </a:defRPr>
            </a:lvl1pPr>
          </a:lstStyle>
          <a:p>
            <a:fld id="{E926D19E-78B6-4D02-8772-4056A94F9977}" type="datetime1">
              <a:rPr lang="fi-FI" smtClean="0"/>
              <a:pPr/>
              <a:t>22.5.2023</a:t>
            </a:fld>
            <a:endParaRPr lang="fi-FI"/>
          </a:p>
        </p:txBody>
      </p:sp>
      <p:pic>
        <p:nvPicPr>
          <p:cNvPr id="10"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5_Tekstidia: kaksipalstainen">
    <p:bg>
      <p:bgRef idx="1001">
        <a:schemeClr val="bg1"/>
      </p:bgRef>
    </p:bg>
    <p:spTree>
      <p:nvGrpSpPr>
        <p:cNvPr id="1" name=""/>
        <p:cNvGrpSpPr/>
        <p:nvPr/>
      </p:nvGrpSpPr>
      <p:grpSpPr>
        <a:xfrm>
          <a:off x="0" y="0"/>
          <a:ext cx="0" cy="0"/>
          <a:chOff x="0" y="0"/>
          <a:chExt cx="0" cy="0"/>
        </a:xfrm>
      </p:grpSpPr>
      <p:pic>
        <p:nvPicPr>
          <p:cNvPr id="10" name="Kuva 9"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540000" y="1584000"/>
            <a:ext cx="3924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584000"/>
            <a:ext cx="3960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6" name="Alatunnisteen paikkamerkki 5"/>
          <p:cNvSpPr>
            <a:spLocks noGrp="1"/>
          </p:cNvSpPr>
          <p:nvPr>
            <p:ph type="ftr" sz="quarter" idx="11"/>
          </p:nvPr>
        </p:nvSpPr>
        <p:spPr/>
        <p:txBody>
          <a:bodyPr/>
          <a:lstStyle>
            <a:lvl1pPr>
              <a:defRPr>
                <a:solidFill>
                  <a:schemeClr val="tx1"/>
                </a:solidFill>
              </a:defRPr>
            </a:lvl1pPr>
          </a:lstStyle>
          <a:p>
            <a:r>
              <a:rPr lang="fi-FI"/>
              <a:t>Etunimi Sukunimi</a:t>
            </a:r>
          </a:p>
        </p:txBody>
      </p:sp>
      <p:sp>
        <p:nvSpPr>
          <p:cNvPr id="5" name="Päivämäärän paikkamerkki 4"/>
          <p:cNvSpPr>
            <a:spLocks noGrp="1"/>
          </p:cNvSpPr>
          <p:nvPr>
            <p:ph type="dt" sz="half" idx="10"/>
          </p:nvPr>
        </p:nvSpPr>
        <p:spPr/>
        <p:txBody>
          <a:bodyPr/>
          <a:lstStyle>
            <a:lvl1pPr>
              <a:defRPr>
                <a:solidFill>
                  <a:schemeClr val="tx1"/>
                </a:solidFill>
              </a:defRPr>
            </a:lvl1pPr>
          </a:lstStyle>
          <a:p>
            <a:fld id="{D00111C6-550F-476F-A8E9-87059F984CC5}" type="datetime1">
              <a:rPr lang="fi-FI" smtClean="0"/>
              <a:pPr/>
              <a:t>22.5.2023</a:t>
            </a:fld>
            <a:endParaRPr lang="fi-FI"/>
          </a:p>
        </p:txBody>
      </p:sp>
      <p:pic>
        <p:nvPicPr>
          <p:cNvPr id="11"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3" name="Picture 12"/>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ekstidia: yksip. väliotsikolla">
    <p:bg>
      <p:bgRef idx="1001">
        <a:schemeClr val="bg1"/>
      </p:bgRef>
    </p:bg>
    <p:spTree>
      <p:nvGrpSpPr>
        <p:cNvPr id="1" name=""/>
        <p:cNvGrpSpPr/>
        <p:nvPr/>
      </p:nvGrpSpPr>
      <p:grpSpPr>
        <a:xfrm>
          <a:off x="0" y="0"/>
          <a:ext cx="0" cy="0"/>
          <a:chOff x="0" y="0"/>
          <a:chExt cx="0" cy="0"/>
        </a:xfrm>
      </p:grpSpPr>
      <p:pic>
        <p:nvPicPr>
          <p:cNvPr id="12" name="Kuva 11"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540000" y="1584000"/>
            <a:ext cx="8064448" cy="360000"/>
          </a:xfrm>
        </p:spPr>
        <p:txBody>
          <a:bodyPr wrap="square"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540000" y="1980000"/>
            <a:ext cx="8064448" cy="360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8" name="Alatunnisteen paikkamerkki 7"/>
          <p:cNvSpPr>
            <a:spLocks noGrp="1"/>
          </p:cNvSpPr>
          <p:nvPr>
            <p:ph type="ftr" sz="quarter" idx="11"/>
          </p:nvPr>
        </p:nvSpPr>
        <p:spPr/>
        <p:txBody>
          <a:bodyPr/>
          <a:lstStyle>
            <a:lvl1pPr>
              <a:defRPr>
                <a:solidFill>
                  <a:schemeClr val="tx1"/>
                </a:solidFill>
              </a:defRPr>
            </a:lvl1pPr>
          </a:lstStyle>
          <a:p>
            <a:r>
              <a:rPr lang="fi-FI"/>
              <a:t>Etunimi Sukunimi</a:t>
            </a:r>
          </a:p>
        </p:txBody>
      </p:sp>
      <p:sp>
        <p:nvSpPr>
          <p:cNvPr id="7" name="Päivämäärän paikkamerkki 6"/>
          <p:cNvSpPr>
            <a:spLocks noGrp="1"/>
          </p:cNvSpPr>
          <p:nvPr>
            <p:ph type="dt" sz="half" idx="10"/>
          </p:nvPr>
        </p:nvSpPr>
        <p:spPr/>
        <p:txBody>
          <a:bodyPr/>
          <a:lstStyle>
            <a:lvl1pPr>
              <a:defRPr>
                <a:solidFill>
                  <a:schemeClr val="tx1"/>
                </a:solidFill>
              </a:defRPr>
            </a:lvl1pPr>
          </a:lstStyle>
          <a:p>
            <a:fld id="{3952FA39-4A70-4416-BD6A-317A14324BE2}" type="datetime1">
              <a:rPr lang="fi-FI" smtClean="0"/>
              <a:pPr/>
              <a:t>22.5.2023</a:t>
            </a:fld>
            <a:endParaRPr lang="fi-FI"/>
          </a:p>
        </p:txBody>
      </p:sp>
      <p:pic>
        <p:nvPicPr>
          <p:cNvPr id="13"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1" name="Picture 10"/>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7_Tekstidia: vain otsikko">
    <p:bg>
      <p:bgRef idx="1001">
        <a:schemeClr val="bg1"/>
      </p:bgRef>
    </p:bg>
    <p:spTree>
      <p:nvGrpSpPr>
        <p:cNvPr id="1" name=""/>
        <p:cNvGrpSpPr/>
        <p:nvPr/>
      </p:nvGrpSpPr>
      <p:grpSpPr>
        <a:xfrm>
          <a:off x="0" y="0"/>
          <a:ext cx="0" cy="0"/>
          <a:chOff x="0" y="0"/>
          <a:chExt cx="0" cy="0"/>
        </a:xfrm>
      </p:grpSpPr>
      <p:pic>
        <p:nvPicPr>
          <p:cNvPr id="8" name="Kuva 7"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5" name="Dian numeron paikkamerkki 4"/>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4" name="Alatunnisteen paikkamerkki 3"/>
          <p:cNvSpPr>
            <a:spLocks noGrp="1"/>
          </p:cNvSpPr>
          <p:nvPr>
            <p:ph type="ftr" sz="quarter" idx="11"/>
          </p:nvPr>
        </p:nvSpPr>
        <p:spPr/>
        <p:txBody>
          <a:bodyPr/>
          <a:lstStyle>
            <a:lvl1pPr>
              <a:defRPr>
                <a:solidFill>
                  <a:schemeClr val="tx1"/>
                </a:solidFill>
              </a:defRPr>
            </a:lvl1pPr>
          </a:lstStyle>
          <a:p>
            <a:r>
              <a:rPr lang="fi-FI"/>
              <a:t>Etunimi Sukunimi</a:t>
            </a:r>
          </a:p>
        </p:txBody>
      </p:sp>
      <p:sp>
        <p:nvSpPr>
          <p:cNvPr id="3" name="Päivämäärän paikkamerkki 2"/>
          <p:cNvSpPr>
            <a:spLocks noGrp="1"/>
          </p:cNvSpPr>
          <p:nvPr>
            <p:ph type="dt" sz="half" idx="10"/>
          </p:nvPr>
        </p:nvSpPr>
        <p:spPr/>
        <p:txBody>
          <a:bodyPr/>
          <a:lstStyle>
            <a:lvl1pPr>
              <a:defRPr>
                <a:solidFill>
                  <a:schemeClr val="tx1"/>
                </a:solidFill>
              </a:defRPr>
            </a:lvl1pPr>
          </a:lstStyle>
          <a:p>
            <a:fld id="{CC2D5EEE-C8B3-43A5-8984-4E9E998B8BE3}" type="datetime1">
              <a:rPr lang="fi-FI" smtClean="0"/>
              <a:pPr/>
              <a:t>22.5.2023</a:t>
            </a:fld>
            <a:endParaRPr lang="fi-FI"/>
          </a:p>
        </p:txBody>
      </p:sp>
      <p:pic>
        <p:nvPicPr>
          <p:cNvPr id="9"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1" name="Picture 10"/>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40000" y="612000"/>
            <a:ext cx="8064000" cy="900000"/>
          </a:xfrm>
          <a:prstGeom prst="rect">
            <a:avLst/>
          </a:prstGeom>
        </p:spPr>
        <p:txBody>
          <a:bodyPr vert="horz" lIns="0" tIns="0" rIns="0" bIns="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540000" y="1584000"/>
            <a:ext cx="8064000" cy="41400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4"/>
          </p:nvPr>
        </p:nvSpPr>
        <p:spPr>
          <a:xfrm>
            <a:off x="189137" y="6309320"/>
            <a:ext cx="432000" cy="360000"/>
          </a:xfrm>
          <a:prstGeom prst="rect">
            <a:avLst/>
          </a:prstGeom>
        </p:spPr>
        <p:txBody>
          <a:bodyPr vert="horz" lIns="91440" tIns="45720" rIns="91440" bIns="45720" rtlCol="0" anchor="ctr"/>
          <a:lstStyle>
            <a:lvl1pPr algn="l">
              <a:defRPr sz="1000">
                <a:solidFill>
                  <a:schemeClr val="tx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3"/>
          </p:nvPr>
        </p:nvSpPr>
        <p:spPr>
          <a:xfrm>
            <a:off x="654030" y="6309320"/>
            <a:ext cx="1980000" cy="360000"/>
          </a:xfrm>
          <a:prstGeom prst="rect">
            <a:avLst/>
          </a:prstGeom>
        </p:spPr>
        <p:txBody>
          <a:bodyPr vert="horz" lIns="91440" tIns="45720" rIns="0" bIns="45720" rtlCol="0" anchor="ctr"/>
          <a:lstStyle>
            <a:lvl1pPr algn="l">
              <a:defRPr sz="1000">
                <a:solidFill>
                  <a:schemeClr val="tx1"/>
                </a:solidFill>
              </a:defRPr>
            </a:lvl1pPr>
          </a:lstStyle>
          <a:p>
            <a:r>
              <a:rPr lang="fi-FI"/>
              <a:t>Etunimi Sukunimi</a:t>
            </a:r>
          </a:p>
        </p:txBody>
      </p:sp>
      <p:sp>
        <p:nvSpPr>
          <p:cNvPr id="4" name="Päivämäärän paikkamerkki 3"/>
          <p:cNvSpPr>
            <a:spLocks noGrp="1"/>
          </p:cNvSpPr>
          <p:nvPr>
            <p:ph type="dt" sz="half" idx="2"/>
          </p:nvPr>
        </p:nvSpPr>
        <p:spPr>
          <a:xfrm>
            <a:off x="2666284" y="6309320"/>
            <a:ext cx="1080000" cy="360000"/>
          </a:xfrm>
          <a:prstGeom prst="rect">
            <a:avLst/>
          </a:prstGeom>
        </p:spPr>
        <p:txBody>
          <a:bodyPr vert="horz" lIns="91440" tIns="45720" rIns="91440" bIns="45720" rtlCol="0" anchor="ctr"/>
          <a:lstStyle>
            <a:lvl1pPr algn="r">
              <a:defRPr sz="1000">
                <a:solidFill>
                  <a:schemeClr val="tx1"/>
                </a:solidFill>
              </a:defRPr>
            </a:lvl1pPr>
          </a:lstStyle>
          <a:p>
            <a:fld id="{B21B48D5-7DCF-4B12-8FC3-76BB2D33A198}" type="datetime1">
              <a:rPr lang="fi-FI" smtClean="0"/>
              <a:pPr/>
              <a:t>22.5.2023</a:t>
            </a:fld>
            <a:endParaRPr lang="fi-FI"/>
          </a:p>
        </p:txBody>
      </p:sp>
    </p:spTree>
  </p:cSld>
  <p:clrMap bg1="lt1" tx1="dk1" bg2="lt2" tx2="dk2" accent1="accent1" accent2="accent2" accent3="accent3" accent4="accent4" accent5="accent5" accent6="accent6" hlink="hlink" folHlink="folHlink"/>
  <p:sldLayoutIdLst>
    <p:sldLayoutId id="2147483658" r:id="rId1"/>
    <p:sldLayoutId id="2147483666" r:id="rId2"/>
    <p:sldLayoutId id="2147483659" r:id="rId3"/>
    <p:sldLayoutId id="2147483665" r:id="rId4"/>
    <p:sldLayoutId id="2147483667" r:id="rId5"/>
    <p:sldLayoutId id="2147483660" r:id="rId6"/>
    <p:sldLayoutId id="2147483661" r:id="rId7"/>
    <p:sldLayoutId id="2147483662" r:id="rId8"/>
    <p:sldLayoutId id="2147483663" r:id="rId9"/>
    <p:sldLayoutId id="2147483664" r:id="rId10"/>
  </p:sldLayoutIdLst>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kpedu.fi/tuki-polku/esittely" TargetMode="External"/><Relationship Id="rId2" Type="http://schemas.openxmlformats.org/officeDocument/2006/relationships/hyperlink" Target="https://www.kpedu.fi/yhdessa-voimaa-opintoihin"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Otsikko 6"/>
          <p:cNvSpPr>
            <a:spLocks noGrp="1"/>
          </p:cNvSpPr>
          <p:nvPr>
            <p:ph type="ctrTitle"/>
          </p:nvPr>
        </p:nvSpPr>
        <p:spPr>
          <a:xfrm>
            <a:off x="4720620" y="1360968"/>
            <a:ext cx="3822640" cy="1340498"/>
          </a:xfrm>
        </p:spPr>
        <p:txBody>
          <a:bodyPr/>
          <a:lstStyle/>
          <a:p>
            <a:r>
              <a:rPr lang="fi-FI" sz="3600" b="1" dirty="0">
                <a:solidFill>
                  <a:schemeClr val="bg1"/>
                </a:solidFill>
              </a:rPr>
              <a:t>Yhdessä voimaa opintoihin-hanke</a:t>
            </a:r>
          </a:p>
        </p:txBody>
      </p:sp>
      <p:sp>
        <p:nvSpPr>
          <p:cNvPr id="5" name="Alatunnisteen paikkamerkki 4"/>
          <p:cNvSpPr>
            <a:spLocks noGrp="1"/>
          </p:cNvSpPr>
          <p:nvPr>
            <p:ph type="ftr" sz="quarter" idx="11"/>
          </p:nvPr>
        </p:nvSpPr>
        <p:spPr>
          <a:xfrm>
            <a:off x="4958978" y="3222786"/>
            <a:ext cx="3345923" cy="1340498"/>
          </a:xfrm>
        </p:spPr>
        <p:txBody>
          <a:bodyPr/>
          <a:lstStyle/>
          <a:p>
            <a:r>
              <a:rPr lang="fi-FI" sz="1800" b="1" dirty="0">
                <a:solidFill>
                  <a:schemeClr val="bg1"/>
                </a:solidFill>
              </a:rPr>
              <a:t> Keski-Pohjanmaan ammattiopiston toimijat</a:t>
            </a:r>
          </a:p>
          <a:p>
            <a:endParaRPr lang="fi-FI" sz="1800" b="1" dirty="0">
              <a:solidFill>
                <a:schemeClr val="bg1"/>
              </a:solidFill>
            </a:endParaRPr>
          </a:p>
          <a:p>
            <a:r>
              <a:rPr lang="fi-FI" sz="1800" dirty="0">
                <a:solidFill>
                  <a:schemeClr val="bg1"/>
                </a:solidFill>
                <a:cs typeface="Arial"/>
              </a:rPr>
              <a:t> Janika Kupila ja Salla Taskila</a:t>
            </a:r>
          </a:p>
        </p:txBody>
      </p:sp>
      <p:pic>
        <p:nvPicPr>
          <p:cNvPr id="2" name="Kuvan paikkamerkki 1"/>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tretch>
            <a:fillRect/>
          </a:stretch>
        </p:blipFill>
        <p:spPr>
          <a:xfrm>
            <a:off x="3586790" y="5968133"/>
            <a:ext cx="1494170" cy="508458"/>
          </a:xfrm>
        </p:spPr>
      </p:pic>
      <p:sp>
        <p:nvSpPr>
          <p:cNvPr id="3" name="AutoShape 2">
            <a:extLst>
              <a:ext uri="{FF2B5EF4-FFF2-40B4-BE49-F238E27FC236}">
                <a16:creationId xmlns:a16="http://schemas.microsoft.com/office/drawing/2014/main" id="{C011F384-AD7D-56CE-EA08-20208105021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6" name="Kuva 5">
            <a:extLst>
              <a:ext uri="{FF2B5EF4-FFF2-40B4-BE49-F238E27FC236}">
                <a16:creationId xmlns:a16="http://schemas.microsoft.com/office/drawing/2014/main" id="{ABA7EAF8-B1C2-59D8-03AF-3F8A806E4C78}"/>
              </a:ext>
            </a:extLst>
          </p:cNvPr>
          <p:cNvPicPr>
            <a:picLocks noChangeAspect="1"/>
          </p:cNvPicPr>
          <p:nvPr/>
        </p:nvPicPr>
        <p:blipFill>
          <a:blip r:embed="rId3"/>
          <a:stretch>
            <a:fillRect/>
          </a:stretch>
        </p:blipFill>
        <p:spPr>
          <a:xfrm flipH="1">
            <a:off x="250312" y="243173"/>
            <a:ext cx="4173070" cy="55640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456579" y="379683"/>
            <a:ext cx="8064000" cy="604058"/>
          </a:xfrm>
        </p:spPr>
        <p:txBody>
          <a:bodyPr vert="horz" lIns="0" tIns="0" rIns="0" bIns="0" rtlCol="0" anchor="t" anchorCtr="0">
            <a:noAutofit/>
          </a:bodyPr>
          <a:lstStyle/>
          <a:p>
            <a:r>
              <a:rPr lang="fi-FI" sz="2000" b="1" u="sng" dirty="0">
                <a:solidFill>
                  <a:schemeClr val="bg1"/>
                </a:solidFill>
              </a:rPr>
              <a:t>Esim. Syksy 2022 </a:t>
            </a:r>
            <a:br>
              <a:rPr lang="fi-FI" sz="2000" b="1" u="sng" dirty="0">
                <a:solidFill>
                  <a:schemeClr val="bg1"/>
                </a:solidFill>
              </a:rPr>
            </a:br>
            <a:r>
              <a:rPr lang="fi-FI" sz="2000" b="1" u="sng" dirty="0">
                <a:solidFill>
                  <a:schemeClr val="bg1"/>
                </a:solidFill>
              </a:rPr>
              <a:t>Voimavara pajalla</a:t>
            </a:r>
            <a:endParaRPr lang="fi-FI" sz="2000" u="sng"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10</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206135" y="1170878"/>
            <a:ext cx="4201640" cy="5355312"/>
          </a:xfrm>
          <a:prstGeom prst="rect">
            <a:avLst/>
          </a:prstGeom>
          <a:noFill/>
        </p:spPr>
        <p:txBody>
          <a:bodyPr wrap="square" rtlCol="0">
            <a:spAutoFit/>
          </a:bodyPr>
          <a:lstStyle/>
          <a:p>
            <a:pPr marL="285750" indent="-285750">
              <a:buFont typeface="Wingdings" panose="05000000000000000000" pitchFamily="2" charset="2"/>
              <a:buChar char="Ø"/>
            </a:pPr>
            <a:r>
              <a:rPr lang="fi-FI" b="1" dirty="0">
                <a:solidFill>
                  <a:schemeClr val="bg1"/>
                </a:solidFill>
              </a:rPr>
              <a:t>9 uutta nuorta aloittanut pajalla</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Voimavarapaja on täynnä tällä hetkellä, opiskelijoita on 11</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Opiskelijat käyvät oman opiskelusuunnitelman mukaan pajalla</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Opiskelijat ovat pajalla keskimäärin 5h/pv </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Jokaisen kanssa aloitetaan pajalla olo opiskelijan opiskelukunnon mukaan vahvistaen sitä pikku hiljaa. </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Osa aloittaa 2h/vko, osa voi olla heti joka päivä 4h</a:t>
            </a:r>
          </a:p>
        </p:txBody>
      </p:sp>
      <p:pic>
        <p:nvPicPr>
          <p:cNvPr id="9" name="Kuva 8">
            <a:extLst>
              <a:ext uri="{FF2B5EF4-FFF2-40B4-BE49-F238E27FC236}">
                <a16:creationId xmlns:a16="http://schemas.microsoft.com/office/drawing/2014/main" id="{62853B24-4E40-0C5E-F1E9-00D032358FE8}"/>
              </a:ext>
            </a:extLst>
          </p:cNvPr>
          <p:cNvPicPr>
            <a:picLocks noChangeAspect="1"/>
          </p:cNvPicPr>
          <p:nvPr/>
        </p:nvPicPr>
        <p:blipFill>
          <a:blip r:embed="rId2"/>
          <a:stretch>
            <a:fillRect/>
          </a:stretch>
        </p:blipFill>
        <p:spPr>
          <a:xfrm>
            <a:off x="4157330" y="854035"/>
            <a:ext cx="4797533" cy="3598149"/>
          </a:xfrm>
          <a:prstGeom prst="rect">
            <a:avLst/>
          </a:prstGeom>
        </p:spPr>
      </p:pic>
    </p:spTree>
    <p:extLst>
      <p:ext uri="{BB962C8B-B14F-4D97-AF65-F5344CB8AC3E}">
        <p14:creationId xmlns:p14="http://schemas.microsoft.com/office/powerpoint/2010/main" val="2801712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474941"/>
            <a:ext cx="8064000" cy="604058"/>
          </a:xfrm>
        </p:spPr>
        <p:txBody>
          <a:bodyPr vert="horz" lIns="0" tIns="0" rIns="0" bIns="0" rtlCol="0" anchor="t" anchorCtr="0">
            <a:normAutofit/>
          </a:bodyPr>
          <a:lstStyle/>
          <a:p>
            <a:r>
              <a:rPr lang="fi-FI" sz="2400" b="1" dirty="0">
                <a:solidFill>
                  <a:schemeClr val="bg1"/>
                </a:solidFill>
              </a:rPr>
              <a:t>Voimavarapajan toimintaa</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11</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654030" y="1078999"/>
            <a:ext cx="7583275" cy="5632311"/>
          </a:xfrm>
          <a:prstGeom prst="rect">
            <a:avLst/>
          </a:prstGeom>
          <a:noFill/>
        </p:spPr>
        <p:txBody>
          <a:bodyPr wrap="square" rtlCol="0">
            <a:spAutoFit/>
          </a:bodyPr>
          <a:lstStyle/>
          <a:p>
            <a:pPr marL="285750" indent="-285750">
              <a:buFont typeface="Wingdings" panose="05000000000000000000" pitchFamily="2" charset="2"/>
              <a:buChar char="Ø"/>
            </a:pPr>
            <a:r>
              <a:rPr lang="fi-FI" b="1" dirty="0">
                <a:solidFill>
                  <a:schemeClr val="bg1"/>
                </a:solidFill>
              </a:rPr>
              <a:t>Pajalla tehdään kokonaisvaltaista hyvinvointiin liittyvää  vahvistamista. </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Pääpaino on mielenhyvinvoinnissa, arjenhallinnan taitojen ja itsetunnon vahvistamisessa sekä ryhmässä toimimisen harjoittelua ja vahvistamista. </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Tavoitteena on että pystyisi opiskella ammatillisia opintoja omassa ryhmässä.</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Tavoitteena on löytää opiskelijan vahvuudet ja opetella käyttämään niitä hyödyksi.</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 Tavoitteena on ettei kukaan jää kotiin, vaan kuntoutuminen tapahtuisi pajalla ja opiskelija pysyisi yhteiskunnassa mukana. </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Teemaviikkoja mm. Hyvinvointi, arjenhallinta, </a:t>
            </a:r>
          </a:p>
          <a:p>
            <a:r>
              <a:rPr lang="fi-FI" b="1" dirty="0">
                <a:solidFill>
                  <a:schemeClr val="bg1"/>
                </a:solidFill>
              </a:rPr>
              <a:t>     kädentaidot</a:t>
            </a:r>
          </a:p>
          <a:p>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p:txBody>
      </p:sp>
    </p:spTree>
    <p:extLst>
      <p:ext uri="{BB962C8B-B14F-4D97-AF65-F5344CB8AC3E}">
        <p14:creationId xmlns:p14="http://schemas.microsoft.com/office/powerpoint/2010/main" val="4192295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621137" y="399686"/>
            <a:ext cx="8064000" cy="604058"/>
          </a:xfrm>
        </p:spPr>
        <p:txBody>
          <a:bodyPr vert="horz" lIns="0" tIns="0" rIns="0" bIns="0" rtlCol="0" anchor="t" anchorCtr="0">
            <a:normAutofit fontScale="90000"/>
          </a:bodyPr>
          <a:lstStyle/>
          <a:p>
            <a:pPr algn="ctr"/>
            <a:r>
              <a:rPr lang="fi-FI" sz="2400" b="1" u="sng" dirty="0">
                <a:solidFill>
                  <a:schemeClr val="bg1"/>
                </a:solidFill>
              </a:rPr>
              <a:t>Pajalla olevien opiskelijoiden Hyvinvointi-kyselyn </a:t>
            </a:r>
            <a:br>
              <a:rPr lang="fi-FI" sz="2400" b="1" u="sng" dirty="0">
                <a:solidFill>
                  <a:schemeClr val="bg1"/>
                </a:solidFill>
              </a:rPr>
            </a:br>
            <a:r>
              <a:rPr lang="fi-FI" sz="2400" b="1" u="sng" dirty="0">
                <a:solidFill>
                  <a:schemeClr val="bg1"/>
                </a:solidFill>
              </a:rPr>
              <a:t>tulokset keväältä 2022</a:t>
            </a:r>
            <a:endParaRPr lang="fi-FI" sz="2400" u="sng"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12</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837711" y="1290005"/>
            <a:ext cx="7468577" cy="1477328"/>
          </a:xfrm>
          <a:prstGeom prst="rect">
            <a:avLst/>
          </a:prstGeom>
          <a:noFill/>
        </p:spPr>
        <p:txBody>
          <a:bodyPr wrap="square" rtlCol="0">
            <a:spAutoFit/>
          </a:bodyPr>
          <a:lstStyle/>
          <a:p>
            <a:endParaRPr lang="fi-FI" dirty="0">
              <a:solidFill>
                <a:schemeClr val="bg1"/>
              </a:solidFill>
            </a:endParaRPr>
          </a:p>
          <a:p>
            <a:pPr marL="285750" indent="-285750">
              <a:buFont typeface="Wingdings" panose="05000000000000000000" pitchFamily="2" charset="2"/>
              <a:buChar char="Ø"/>
            </a:pPr>
            <a:endParaRPr lang="fi-FI" dirty="0">
              <a:solidFill>
                <a:schemeClr val="accent5"/>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p:txBody>
      </p:sp>
      <p:pic>
        <p:nvPicPr>
          <p:cNvPr id="9" name="Kuva 8">
            <a:extLst>
              <a:ext uri="{FF2B5EF4-FFF2-40B4-BE49-F238E27FC236}">
                <a16:creationId xmlns:a16="http://schemas.microsoft.com/office/drawing/2014/main" id="{298E2BD1-1EFF-53D0-AE80-4AA3A4378E75}"/>
              </a:ext>
            </a:extLst>
          </p:cNvPr>
          <p:cNvPicPr>
            <a:picLocks noChangeAspect="1"/>
          </p:cNvPicPr>
          <p:nvPr/>
        </p:nvPicPr>
        <p:blipFill>
          <a:blip r:embed="rId2"/>
          <a:stretch>
            <a:fillRect/>
          </a:stretch>
        </p:blipFill>
        <p:spPr>
          <a:xfrm>
            <a:off x="621137" y="1290005"/>
            <a:ext cx="7229310" cy="5421982"/>
          </a:xfrm>
          <a:prstGeom prst="rect">
            <a:avLst/>
          </a:prstGeom>
        </p:spPr>
      </p:pic>
      <p:sp>
        <p:nvSpPr>
          <p:cNvPr id="10" name="Tähti: 5-sakarainen 9">
            <a:extLst>
              <a:ext uri="{FF2B5EF4-FFF2-40B4-BE49-F238E27FC236}">
                <a16:creationId xmlns:a16="http://schemas.microsoft.com/office/drawing/2014/main" id="{8CDCD143-CF5F-4067-CCDF-514CFC4FAD31}"/>
              </a:ext>
            </a:extLst>
          </p:cNvPr>
          <p:cNvSpPr/>
          <p:nvPr/>
        </p:nvSpPr>
        <p:spPr>
          <a:xfrm>
            <a:off x="6045416" y="1895066"/>
            <a:ext cx="281353" cy="2221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13A338FE-3B15-DBE3-C9D8-2873BF30B2D6}"/>
              </a:ext>
            </a:extLst>
          </p:cNvPr>
          <p:cNvPicPr>
            <a:picLocks noChangeAspect="1"/>
          </p:cNvPicPr>
          <p:nvPr/>
        </p:nvPicPr>
        <p:blipFill>
          <a:blip r:embed="rId3"/>
          <a:stretch>
            <a:fillRect/>
          </a:stretch>
        </p:blipFill>
        <p:spPr>
          <a:xfrm>
            <a:off x="5936562" y="2962352"/>
            <a:ext cx="377985" cy="292633"/>
          </a:xfrm>
          <a:prstGeom prst="rect">
            <a:avLst/>
          </a:prstGeom>
        </p:spPr>
      </p:pic>
      <p:pic>
        <p:nvPicPr>
          <p:cNvPr id="12" name="Kuva 11">
            <a:extLst>
              <a:ext uri="{FF2B5EF4-FFF2-40B4-BE49-F238E27FC236}">
                <a16:creationId xmlns:a16="http://schemas.microsoft.com/office/drawing/2014/main" id="{71AF1E31-DB90-E83B-B63E-26770BC70874}"/>
              </a:ext>
            </a:extLst>
          </p:cNvPr>
          <p:cNvPicPr>
            <a:picLocks noChangeAspect="1"/>
          </p:cNvPicPr>
          <p:nvPr/>
        </p:nvPicPr>
        <p:blipFill>
          <a:blip r:embed="rId4"/>
          <a:stretch>
            <a:fillRect/>
          </a:stretch>
        </p:blipFill>
        <p:spPr>
          <a:xfrm>
            <a:off x="5948784" y="3849478"/>
            <a:ext cx="377985" cy="298730"/>
          </a:xfrm>
          <a:prstGeom prst="rect">
            <a:avLst/>
          </a:prstGeom>
        </p:spPr>
      </p:pic>
      <p:pic>
        <p:nvPicPr>
          <p:cNvPr id="13" name="Kuva 12">
            <a:extLst>
              <a:ext uri="{FF2B5EF4-FFF2-40B4-BE49-F238E27FC236}">
                <a16:creationId xmlns:a16="http://schemas.microsoft.com/office/drawing/2014/main" id="{CE6518F7-5C4D-7C1D-955E-C6A7A18FCE67}"/>
              </a:ext>
            </a:extLst>
          </p:cNvPr>
          <p:cNvPicPr>
            <a:picLocks noChangeAspect="1"/>
          </p:cNvPicPr>
          <p:nvPr/>
        </p:nvPicPr>
        <p:blipFill>
          <a:blip r:embed="rId4"/>
          <a:stretch>
            <a:fillRect/>
          </a:stretch>
        </p:blipFill>
        <p:spPr>
          <a:xfrm>
            <a:off x="5984879" y="4717484"/>
            <a:ext cx="377985" cy="298730"/>
          </a:xfrm>
          <a:prstGeom prst="rect">
            <a:avLst/>
          </a:prstGeom>
        </p:spPr>
      </p:pic>
      <p:pic>
        <p:nvPicPr>
          <p:cNvPr id="14" name="Kuva 13">
            <a:extLst>
              <a:ext uri="{FF2B5EF4-FFF2-40B4-BE49-F238E27FC236}">
                <a16:creationId xmlns:a16="http://schemas.microsoft.com/office/drawing/2014/main" id="{899B9CBA-1267-D5BD-3D06-7E22E95FFE11}"/>
              </a:ext>
            </a:extLst>
          </p:cNvPr>
          <p:cNvPicPr>
            <a:picLocks noChangeAspect="1"/>
          </p:cNvPicPr>
          <p:nvPr/>
        </p:nvPicPr>
        <p:blipFill>
          <a:blip r:embed="rId4"/>
          <a:stretch>
            <a:fillRect/>
          </a:stretch>
        </p:blipFill>
        <p:spPr>
          <a:xfrm>
            <a:off x="5984879" y="5855241"/>
            <a:ext cx="377985" cy="298730"/>
          </a:xfrm>
          <a:prstGeom prst="rect">
            <a:avLst/>
          </a:prstGeom>
        </p:spPr>
      </p:pic>
    </p:spTree>
    <p:extLst>
      <p:ext uri="{BB962C8B-B14F-4D97-AF65-F5344CB8AC3E}">
        <p14:creationId xmlns:p14="http://schemas.microsoft.com/office/powerpoint/2010/main" val="201245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621137" y="188833"/>
            <a:ext cx="8064000" cy="604058"/>
          </a:xfrm>
        </p:spPr>
        <p:txBody>
          <a:bodyPr vert="horz" lIns="0" tIns="0" rIns="0" bIns="0" rtlCol="0" anchor="t" anchorCtr="0">
            <a:normAutofit fontScale="90000"/>
          </a:bodyPr>
          <a:lstStyle/>
          <a:p>
            <a:r>
              <a:rPr lang="fi-FI" sz="2400" b="1" dirty="0">
                <a:solidFill>
                  <a:schemeClr val="bg1"/>
                </a:solidFill>
              </a:rPr>
              <a:t>Nuorten todellisia kokemuksia ja ajatuksia päivien aikana</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59756" y="780176"/>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r>
              <a:rPr lang="fi-FI" sz="2000" dirty="0">
                <a:solidFill>
                  <a:schemeClr val="bg1"/>
                </a:solidFill>
                <a:latin typeface="Calibri" panose="020F0502020204030204" pitchFamily="34" charset="0"/>
                <a:cs typeface="Calibri" panose="020F0502020204030204" pitchFamily="34" charset="0"/>
              </a:rPr>
              <a:t>ai</a:t>
            </a: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13</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780362" y="1385835"/>
            <a:ext cx="7583275" cy="2031325"/>
          </a:xfrm>
          <a:prstGeom prst="rect">
            <a:avLst/>
          </a:prstGeom>
          <a:noFill/>
        </p:spPr>
        <p:txBody>
          <a:bodyPr wrap="square" rtlCol="0">
            <a:spAutoFit/>
          </a:bodyPr>
          <a:lstStyle/>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endParaRPr lang="fi-FI" dirty="0">
              <a:solidFill>
                <a:schemeClr val="bg1"/>
              </a:solidFill>
            </a:endParaRPr>
          </a:p>
        </p:txBody>
      </p:sp>
      <p:pic>
        <p:nvPicPr>
          <p:cNvPr id="11" name="Kuva 10">
            <a:extLst>
              <a:ext uri="{FF2B5EF4-FFF2-40B4-BE49-F238E27FC236}">
                <a16:creationId xmlns:a16="http://schemas.microsoft.com/office/drawing/2014/main" id="{B0BE55DD-E333-C8DE-3531-3A53EE147945}"/>
              </a:ext>
            </a:extLst>
          </p:cNvPr>
          <p:cNvPicPr>
            <a:picLocks noChangeAspect="1"/>
          </p:cNvPicPr>
          <p:nvPr/>
        </p:nvPicPr>
        <p:blipFill>
          <a:blip r:embed="rId2"/>
          <a:stretch>
            <a:fillRect/>
          </a:stretch>
        </p:blipFill>
        <p:spPr>
          <a:xfrm>
            <a:off x="-5150" y="78965"/>
            <a:ext cx="9145955" cy="6716458"/>
          </a:xfrm>
          <a:prstGeom prst="rect">
            <a:avLst/>
          </a:prstGeom>
        </p:spPr>
      </p:pic>
    </p:spTree>
    <p:extLst>
      <p:ext uri="{BB962C8B-B14F-4D97-AF65-F5344CB8AC3E}">
        <p14:creationId xmlns:p14="http://schemas.microsoft.com/office/powerpoint/2010/main" val="4211896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B0FC882-80A3-0FF3-A2C7-C8E5A4F2949A}"/>
              </a:ext>
            </a:extLst>
          </p:cNvPr>
          <p:cNvPicPr>
            <a:picLocks noChangeAspect="1"/>
          </p:cNvPicPr>
          <p:nvPr/>
        </p:nvPicPr>
        <p:blipFill>
          <a:blip r:embed="rId2"/>
          <a:stretch>
            <a:fillRect/>
          </a:stretch>
        </p:blipFill>
        <p:spPr>
          <a:xfrm>
            <a:off x="1" y="857250"/>
            <a:ext cx="9144000" cy="5143500"/>
          </a:xfrm>
          <a:prstGeom prst="rect">
            <a:avLst/>
          </a:prstGeom>
        </p:spPr>
      </p:pic>
    </p:spTree>
    <p:extLst>
      <p:ext uri="{BB962C8B-B14F-4D97-AF65-F5344CB8AC3E}">
        <p14:creationId xmlns:p14="http://schemas.microsoft.com/office/powerpoint/2010/main" val="2432612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CECD4AE-B3C5-2B8C-E52F-7763CBE58363}"/>
              </a:ext>
            </a:extLst>
          </p:cNvPr>
          <p:cNvPicPr>
            <a:picLocks noChangeAspect="1"/>
          </p:cNvPicPr>
          <p:nvPr/>
        </p:nvPicPr>
        <p:blipFill>
          <a:blip r:embed="rId2"/>
          <a:stretch>
            <a:fillRect/>
          </a:stretch>
        </p:blipFill>
        <p:spPr>
          <a:xfrm>
            <a:off x="7754" y="393406"/>
            <a:ext cx="9136246" cy="5442016"/>
          </a:xfrm>
          <a:prstGeom prst="rect">
            <a:avLst/>
          </a:prstGeom>
        </p:spPr>
      </p:pic>
      <p:pic>
        <p:nvPicPr>
          <p:cNvPr id="7" name="Kuva 6">
            <a:extLst>
              <a:ext uri="{FF2B5EF4-FFF2-40B4-BE49-F238E27FC236}">
                <a16:creationId xmlns:a16="http://schemas.microsoft.com/office/drawing/2014/main" id="{41AF2763-D4EE-D9E2-0761-5DB5132FB317}"/>
              </a:ext>
            </a:extLst>
          </p:cNvPr>
          <p:cNvPicPr>
            <a:picLocks noChangeAspect="1"/>
          </p:cNvPicPr>
          <p:nvPr/>
        </p:nvPicPr>
        <p:blipFill>
          <a:blip r:embed="rId3"/>
          <a:stretch>
            <a:fillRect/>
          </a:stretch>
        </p:blipFill>
        <p:spPr>
          <a:xfrm>
            <a:off x="3505403" y="5404870"/>
            <a:ext cx="1066597" cy="1268386"/>
          </a:xfrm>
          <a:prstGeom prst="rect">
            <a:avLst/>
          </a:prstGeom>
        </p:spPr>
      </p:pic>
    </p:spTree>
    <p:extLst>
      <p:ext uri="{BB962C8B-B14F-4D97-AF65-F5344CB8AC3E}">
        <p14:creationId xmlns:p14="http://schemas.microsoft.com/office/powerpoint/2010/main" val="1415474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2F8DC92-6C8D-1460-7700-CBB261CDD266}"/>
              </a:ext>
            </a:extLst>
          </p:cNvPr>
          <p:cNvPicPr>
            <a:picLocks noChangeAspect="1"/>
          </p:cNvPicPr>
          <p:nvPr/>
        </p:nvPicPr>
        <p:blipFill>
          <a:blip r:embed="rId2"/>
          <a:stretch>
            <a:fillRect/>
          </a:stretch>
        </p:blipFill>
        <p:spPr>
          <a:xfrm>
            <a:off x="24507" y="244550"/>
            <a:ext cx="9119494" cy="5519750"/>
          </a:xfrm>
          <a:prstGeom prst="rect">
            <a:avLst/>
          </a:prstGeom>
        </p:spPr>
      </p:pic>
      <p:pic>
        <p:nvPicPr>
          <p:cNvPr id="7" name="Kuva 6">
            <a:extLst>
              <a:ext uri="{FF2B5EF4-FFF2-40B4-BE49-F238E27FC236}">
                <a16:creationId xmlns:a16="http://schemas.microsoft.com/office/drawing/2014/main" id="{7B299F41-72CF-78FE-4904-108CC070BD44}"/>
              </a:ext>
            </a:extLst>
          </p:cNvPr>
          <p:cNvPicPr>
            <a:picLocks noChangeAspect="1"/>
          </p:cNvPicPr>
          <p:nvPr/>
        </p:nvPicPr>
        <p:blipFill>
          <a:blip r:embed="rId3"/>
          <a:stretch>
            <a:fillRect/>
          </a:stretch>
        </p:blipFill>
        <p:spPr>
          <a:xfrm>
            <a:off x="7921256" y="3567313"/>
            <a:ext cx="1222744" cy="1454074"/>
          </a:xfrm>
          <a:prstGeom prst="rect">
            <a:avLst/>
          </a:prstGeom>
        </p:spPr>
      </p:pic>
    </p:spTree>
    <p:extLst>
      <p:ext uri="{BB962C8B-B14F-4D97-AF65-F5344CB8AC3E}">
        <p14:creationId xmlns:p14="http://schemas.microsoft.com/office/powerpoint/2010/main" val="4110312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i-käsityö kukat">
            <a:extLst>
              <a:ext uri="{FF2B5EF4-FFF2-40B4-BE49-F238E27FC236}">
                <a16:creationId xmlns:a16="http://schemas.microsoft.com/office/drawing/2014/main" id="{9CA6026D-51E3-DE67-433E-86E22F613732}"/>
              </a:ext>
            </a:extLst>
          </p:cNvPr>
          <p:cNvPicPr>
            <a:picLocks noChangeAspect="1"/>
          </p:cNvPicPr>
          <p:nvPr/>
        </p:nvPicPr>
        <p:blipFill rotWithShape="1">
          <a:blip r:embed="rId2">
            <a:alphaModFix amt="60000"/>
            <a:extLst>
              <a:ext uri="{BEBA8EAE-BF5A-486C-A8C5-ECC9F3942E4B}">
                <a14:imgProps xmlns:a14="http://schemas.microsoft.com/office/drawing/2010/main">
                  <a14:imgLayer r:embed="rId3">
                    <a14:imgEffect>
                      <a14:artisticPhotocopy/>
                    </a14:imgEffect>
                  </a14:imgLayer>
                </a14:imgProps>
              </a:ext>
            </a:extLst>
          </a:blip>
          <a:srcRect t="24428" b="19322"/>
          <a:stretch/>
        </p:blipFill>
        <p:spPr>
          <a:xfrm>
            <a:off x="15" y="0"/>
            <a:ext cx="9143985" cy="6857999"/>
          </a:xfrm>
          <a:prstGeom prst="rect">
            <a:avLst/>
          </a:prstGeom>
          <a:solidFill>
            <a:schemeClr val="tx1">
              <a:lumMod val="95000"/>
              <a:lumOff val="5000"/>
            </a:schemeClr>
          </a:solidFill>
        </p:spPr>
      </p:pic>
      <p:sp>
        <p:nvSpPr>
          <p:cNvPr id="5" name="Suorakulmio 4">
            <a:extLst>
              <a:ext uri="{FF2B5EF4-FFF2-40B4-BE49-F238E27FC236}">
                <a16:creationId xmlns:a16="http://schemas.microsoft.com/office/drawing/2014/main" id="{F31D5E0E-90EC-5A9B-9B8C-D0153BF7624C}"/>
              </a:ext>
            </a:extLst>
          </p:cNvPr>
          <p:cNvSpPr/>
          <p:nvPr/>
        </p:nvSpPr>
        <p:spPr>
          <a:xfrm>
            <a:off x="233843" y="1423552"/>
            <a:ext cx="8676313" cy="44042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srgbClr val="FFFFFF"/>
              </a:solidFill>
              <a:latin typeface="Goudy Old Style"/>
            </a:endParaRPr>
          </a:p>
        </p:txBody>
      </p:sp>
      <p:sp>
        <p:nvSpPr>
          <p:cNvPr id="2" name="Otsikko 1">
            <a:extLst>
              <a:ext uri="{FF2B5EF4-FFF2-40B4-BE49-F238E27FC236}">
                <a16:creationId xmlns:a16="http://schemas.microsoft.com/office/drawing/2014/main" id="{1E84F6F0-7F18-2349-C91A-EB110854EF59}"/>
              </a:ext>
            </a:extLst>
          </p:cNvPr>
          <p:cNvSpPr>
            <a:spLocks noGrp="1"/>
          </p:cNvSpPr>
          <p:nvPr>
            <p:ph type="title"/>
          </p:nvPr>
        </p:nvSpPr>
        <p:spPr>
          <a:xfrm>
            <a:off x="463150" y="1548917"/>
            <a:ext cx="7886700" cy="837608"/>
          </a:xfrm>
        </p:spPr>
        <p:txBody>
          <a:bodyPr>
            <a:normAutofit fontScale="90000"/>
          </a:bodyPr>
          <a:lstStyle/>
          <a:p>
            <a:r>
              <a:rPr lang="fi-FI" dirty="0"/>
              <a:t>Millainen tilanteesi olisi nyt, jos et olisi päässyt voimavarapajalle?</a:t>
            </a:r>
            <a:br>
              <a:rPr lang="fi-FI" dirty="0"/>
            </a:br>
            <a:endParaRPr lang="fi-FI" dirty="0"/>
          </a:p>
        </p:txBody>
      </p:sp>
      <p:sp>
        <p:nvSpPr>
          <p:cNvPr id="3" name="Sisällön paikkamerkki 2">
            <a:extLst>
              <a:ext uri="{FF2B5EF4-FFF2-40B4-BE49-F238E27FC236}">
                <a16:creationId xmlns:a16="http://schemas.microsoft.com/office/drawing/2014/main" id="{4BB27A54-A9F8-9EBF-D9D2-50F570950F4A}"/>
              </a:ext>
            </a:extLst>
          </p:cNvPr>
          <p:cNvSpPr>
            <a:spLocks noGrp="1"/>
          </p:cNvSpPr>
          <p:nvPr>
            <p:ph idx="1"/>
          </p:nvPr>
        </p:nvSpPr>
        <p:spPr>
          <a:xfrm>
            <a:off x="463164" y="2250871"/>
            <a:ext cx="7886700" cy="3469445"/>
          </a:xfrm>
        </p:spPr>
        <p:txBody>
          <a:bodyPr>
            <a:normAutofit fontScale="70000" lnSpcReduction="20000"/>
          </a:bodyPr>
          <a:lstStyle/>
          <a:p>
            <a:endParaRPr lang="fi-FI" dirty="0"/>
          </a:p>
          <a:p>
            <a:r>
              <a:rPr lang="fi-FI" dirty="0"/>
              <a:t>Luultavasti kotona, en kävisi koulua. Ja olo / mieli olisi vielä kamalampi ennen kuin aloitin pajan. Parantunut. Mulla on vuorokausirytmi nykyään. Herään aikaisin ja menen aikaisin nukkumaan. Käyn pajalla 3 päivää viikossa. Siellä on ihmisiä, kenen kanssa jutella. Niin ohjaajien kuin muiden nuorten kanssa. Ja opinnot etenevät. Ja terapiassa kahdesti viikossa. </a:t>
            </a:r>
            <a:r>
              <a:rPr lang="fi-FI" b="1" dirty="0"/>
              <a:t>Elämä alkaa vihdoin ja viimein tuntuvan paremmalta.</a:t>
            </a:r>
            <a:endParaRPr lang="fi-FI" dirty="0"/>
          </a:p>
          <a:p>
            <a:r>
              <a:rPr lang="fi-FI" dirty="0"/>
              <a:t>Olin voimavarapajassa 2021 syksystä talveen. Minulla oli todella pahaa ahdistusta ja vaikeuksia koulun käynnissä. Paja sai minut tuntemaan oloni hieman paremmaksi koulussa. Sain tukea pajasta, jolloin pystyin palaamaan normaaliin kouluun. </a:t>
            </a:r>
            <a:r>
              <a:rPr lang="fi-FI" b="1" dirty="0"/>
              <a:t>En olisi pystynyt palata kouluun niin pikaisesti ilman pajaa.</a:t>
            </a:r>
          </a:p>
          <a:p>
            <a:r>
              <a:rPr lang="fi-FI" b="1" dirty="0"/>
              <a:t>En kävisi varmaankaan koulua, </a:t>
            </a:r>
            <a:r>
              <a:rPr lang="fi-FI" dirty="0"/>
              <a:t>jos en kävisi pajalla koulua.</a:t>
            </a:r>
          </a:p>
          <a:p>
            <a:r>
              <a:rPr lang="fi-FI" b="1" dirty="0"/>
              <a:t>Kuollut. 110% varmasti</a:t>
            </a:r>
            <a:r>
              <a:rPr lang="fi-FI" dirty="0"/>
              <a:t>. </a:t>
            </a:r>
            <a:r>
              <a:rPr lang="fi-FI" b="1" dirty="0"/>
              <a:t>Paja ja henkilökunta pelasti mut pohjalta.</a:t>
            </a:r>
          </a:p>
          <a:p>
            <a:pPr marL="0" indent="0">
              <a:buNone/>
            </a:pPr>
            <a:endParaRPr lang="fi-FI" dirty="0"/>
          </a:p>
        </p:txBody>
      </p:sp>
      <p:pic>
        <p:nvPicPr>
          <p:cNvPr id="6" name="Kuva 5">
            <a:extLst>
              <a:ext uri="{FF2B5EF4-FFF2-40B4-BE49-F238E27FC236}">
                <a16:creationId xmlns:a16="http://schemas.microsoft.com/office/drawing/2014/main" id="{6F09CAAA-C16B-BA64-0303-5098DD91B664}"/>
              </a:ext>
            </a:extLst>
          </p:cNvPr>
          <p:cNvPicPr>
            <a:picLocks noChangeAspect="1"/>
          </p:cNvPicPr>
          <p:nvPr/>
        </p:nvPicPr>
        <p:blipFill>
          <a:blip r:embed="rId4"/>
          <a:stretch>
            <a:fillRect/>
          </a:stretch>
        </p:blipFill>
        <p:spPr>
          <a:xfrm>
            <a:off x="7908140" y="261524"/>
            <a:ext cx="1002016" cy="900505"/>
          </a:xfrm>
          <a:prstGeom prst="rect">
            <a:avLst/>
          </a:prstGeom>
        </p:spPr>
      </p:pic>
    </p:spTree>
    <p:extLst>
      <p:ext uri="{BB962C8B-B14F-4D97-AF65-F5344CB8AC3E}">
        <p14:creationId xmlns:p14="http://schemas.microsoft.com/office/powerpoint/2010/main" val="3746737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i-käsityö kukat">
            <a:extLst>
              <a:ext uri="{FF2B5EF4-FFF2-40B4-BE49-F238E27FC236}">
                <a16:creationId xmlns:a16="http://schemas.microsoft.com/office/drawing/2014/main" id="{99FB656C-C655-71C6-2776-A50F8ED4C841}"/>
              </a:ext>
            </a:extLst>
          </p:cNvPr>
          <p:cNvPicPr>
            <a:picLocks noChangeAspect="1"/>
          </p:cNvPicPr>
          <p:nvPr/>
        </p:nvPicPr>
        <p:blipFill rotWithShape="1">
          <a:blip r:embed="rId2">
            <a:alphaModFix amt="60000"/>
            <a:extLst>
              <a:ext uri="{BEBA8EAE-BF5A-486C-A8C5-ECC9F3942E4B}">
                <a14:imgProps xmlns:a14="http://schemas.microsoft.com/office/drawing/2010/main">
                  <a14:imgLayer r:embed="rId3">
                    <a14:imgEffect>
                      <a14:artisticPhotocopy/>
                    </a14:imgEffect>
                  </a14:imgLayer>
                </a14:imgProps>
              </a:ext>
            </a:extLst>
          </a:blip>
          <a:srcRect t="24428" b="19322"/>
          <a:stretch/>
        </p:blipFill>
        <p:spPr>
          <a:xfrm>
            <a:off x="0" y="0"/>
            <a:ext cx="9143985" cy="6858000"/>
          </a:xfrm>
          <a:prstGeom prst="rect">
            <a:avLst/>
          </a:prstGeom>
          <a:solidFill>
            <a:schemeClr val="bg2">
              <a:lumMod val="10000"/>
            </a:schemeClr>
          </a:solidFill>
        </p:spPr>
      </p:pic>
      <p:sp>
        <p:nvSpPr>
          <p:cNvPr id="5" name="Suorakulmio 4">
            <a:extLst>
              <a:ext uri="{FF2B5EF4-FFF2-40B4-BE49-F238E27FC236}">
                <a16:creationId xmlns:a16="http://schemas.microsoft.com/office/drawing/2014/main" id="{54521B61-77CF-50B8-D67D-05D027274670}"/>
              </a:ext>
            </a:extLst>
          </p:cNvPr>
          <p:cNvSpPr/>
          <p:nvPr/>
        </p:nvSpPr>
        <p:spPr>
          <a:xfrm>
            <a:off x="304101" y="1090797"/>
            <a:ext cx="8581937" cy="46558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srgbClr val="FFFFFF"/>
              </a:solidFill>
              <a:latin typeface="Goudy Old Style"/>
            </a:endParaRPr>
          </a:p>
        </p:txBody>
      </p:sp>
      <p:sp>
        <p:nvSpPr>
          <p:cNvPr id="2" name="Otsikko 1">
            <a:extLst>
              <a:ext uri="{FF2B5EF4-FFF2-40B4-BE49-F238E27FC236}">
                <a16:creationId xmlns:a16="http://schemas.microsoft.com/office/drawing/2014/main" id="{1E84F6F0-7F18-2349-C91A-EB110854EF59}"/>
              </a:ext>
            </a:extLst>
          </p:cNvPr>
          <p:cNvSpPr>
            <a:spLocks noGrp="1"/>
          </p:cNvSpPr>
          <p:nvPr>
            <p:ph type="title"/>
          </p:nvPr>
        </p:nvSpPr>
        <p:spPr>
          <a:xfrm>
            <a:off x="304100" y="1098617"/>
            <a:ext cx="8234319" cy="837608"/>
          </a:xfrm>
        </p:spPr>
        <p:txBody>
          <a:bodyPr>
            <a:normAutofit fontScale="90000"/>
          </a:bodyPr>
          <a:lstStyle/>
          <a:p>
            <a:r>
              <a:rPr lang="fi-FI" sz="2400" dirty="0"/>
              <a:t>Millainen tilanteesi olisi nyt, jos et olisi päässyt voimavarapajalle?</a:t>
            </a:r>
            <a:br>
              <a:rPr lang="fi-FI" dirty="0"/>
            </a:br>
            <a:endParaRPr lang="fi-FI" dirty="0"/>
          </a:p>
        </p:txBody>
      </p:sp>
      <p:sp>
        <p:nvSpPr>
          <p:cNvPr id="3" name="Sisällön paikkamerkki 2">
            <a:extLst>
              <a:ext uri="{FF2B5EF4-FFF2-40B4-BE49-F238E27FC236}">
                <a16:creationId xmlns:a16="http://schemas.microsoft.com/office/drawing/2014/main" id="{4BB27A54-A9F8-9EBF-D9D2-50F570950F4A}"/>
              </a:ext>
            </a:extLst>
          </p:cNvPr>
          <p:cNvSpPr>
            <a:spLocks noGrp="1"/>
          </p:cNvSpPr>
          <p:nvPr>
            <p:ph idx="1"/>
          </p:nvPr>
        </p:nvSpPr>
        <p:spPr>
          <a:xfrm>
            <a:off x="489097" y="1606688"/>
            <a:ext cx="8350801" cy="4655889"/>
          </a:xfrm>
        </p:spPr>
        <p:txBody>
          <a:bodyPr>
            <a:normAutofit fontScale="70000" lnSpcReduction="20000"/>
          </a:bodyPr>
          <a:lstStyle/>
          <a:p>
            <a:pPr marL="0" indent="0">
              <a:buNone/>
            </a:pPr>
            <a:r>
              <a:rPr lang="fi-FI" sz="2600" dirty="0"/>
              <a:t>Olisin edelleen kotona yksin ja pelkäisin kouluun ja kauppaankin lähtemistä, en pystyisi luokassa ryhmäytymään tai saamaan opintoja eteenpäin. Mielenterveysongelmani olisivat vakavampia, jos en olisi päässyt osalliseksi pajalle. </a:t>
            </a:r>
          </a:p>
          <a:p>
            <a:pPr marL="0" indent="0">
              <a:buNone/>
            </a:pPr>
            <a:r>
              <a:rPr lang="fi-FI" sz="2600" dirty="0"/>
              <a:t>Olen surullinen, etten ollut aikaisemmin tietoinen pajasta, olisin päässyt elämässä eteenpäin paljon aikaisemmin enkä kokisi hukanneeni vuosia yksin kotona lamaantuneena. Olen kokenut kokonaisvaltaista parannusta elämässäni pajan myötä, syön paremmin ja säännöllisemmin, nukun paremmin ja koen herääväni levänneenä, olen sosiaalisempi ja nautin sosiaalisista tilanteista pajalla, olen rohkeampi, tuon itseäni paremmin esille, kohtaan hankalia asioita elämässäni ohjaajien avulla ja saan tukea ja kannustusta mukavuusalueen ylittämiseen. He tukevat minua tulemalla asioissa vastaan ja sallivat minun siedättyä vaikeisiin asioihin omalla tahdillani. </a:t>
            </a:r>
          </a:p>
          <a:p>
            <a:pPr marL="0" indent="0">
              <a:buNone/>
            </a:pPr>
            <a:r>
              <a:rPr lang="fi-FI" sz="2600" dirty="0"/>
              <a:t>Olen saanut pitkästä aikaa kosketuksen arkirytmiin ja koen olevani huomattavasti tyytyväisempi, kun minulla on rytmi, jota kykenen ylläpitämään pajan tuella. Vertaistuki (jota en ole aikaisemmin kokenut) on ollut käsittämättömän tärkeää, olen saanut pitkästä aikaa tuntemuksen ryhmään kuulumisesta ja olen tullut ymmärretyksi elämäntilanteeni suhteen.</a:t>
            </a:r>
          </a:p>
          <a:p>
            <a:endParaRPr lang="fi-FI" dirty="0"/>
          </a:p>
          <a:p>
            <a:pPr marL="0" indent="0">
              <a:buNone/>
            </a:pPr>
            <a:endParaRPr lang="fi-FI" dirty="0"/>
          </a:p>
        </p:txBody>
      </p:sp>
      <p:pic>
        <p:nvPicPr>
          <p:cNvPr id="6" name="Kuva 5">
            <a:extLst>
              <a:ext uri="{FF2B5EF4-FFF2-40B4-BE49-F238E27FC236}">
                <a16:creationId xmlns:a16="http://schemas.microsoft.com/office/drawing/2014/main" id="{BADE5C72-FFF2-3306-3F6A-5831ADDB4B66}"/>
              </a:ext>
            </a:extLst>
          </p:cNvPr>
          <p:cNvPicPr>
            <a:picLocks noChangeAspect="1"/>
          </p:cNvPicPr>
          <p:nvPr/>
        </p:nvPicPr>
        <p:blipFill>
          <a:blip r:embed="rId4"/>
          <a:stretch>
            <a:fillRect/>
          </a:stretch>
        </p:blipFill>
        <p:spPr>
          <a:xfrm>
            <a:off x="8107306" y="99056"/>
            <a:ext cx="1002016" cy="900505"/>
          </a:xfrm>
          <a:prstGeom prst="rect">
            <a:avLst/>
          </a:prstGeom>
        </p:spPr>
      </p:pic>
    </p:spTree>
    <p:extLst>
      <p:ext uri="{BB962C8B-B14F-4D97-AF65-F5344CB8AC3E}">
        <p14:creationId xmlns:p14="http://schemas.microsoft.com/office/powerpoint/2010/main" val="4091614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6334260-EC04-2FED-A320-5B24FD63F0DF}"/>
              </a:ext>
            </a:extLst>
          </p:cNvPr>
          <p:cNvPicPr>
            <a:picLocks noChangeAspect="1"/>
          </p:cNvPicPr>
          <p:nvPr/>
        </p:nvPicPr>
        <p:blipFill>
          <a:blip r:embed="rId2"/>
          <a:stretch>
            <a:fillRect/>
          </a:stretch>
        </p:blipFill>
        <p:spPr>
          <a:xfrm>
            <a:off x="47066" y="902369"/>
            <a:ext cx="9021925" cy="5037659"/>
          </a:xfrm>
          <a:prstGeom prst="rect">
            <a:avLst/>
          </a:prstGeom>
        </p:spPr>
      </p:pic>
    </p:spTree>
    <p:extLst>
      <p:ext uri="{BB962C8B-B14F-4D97-AF65-F5344CB8AC3E}">
        <p14:creationId xmlns:p14="http://schemas.microsoft.com/office/powerpoint/2010/main" val="3427380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782863" y="585309"/>
            <a:ext cx="8064000" cy="604058"/>
          </a:xfrm>
        </p:spPr>
        <p:txBody>
          <a:bodyPr vert="horz" lIns="0" tIns="0" rIns="0" bIns="0" rtlCol="0" anchor="t" anchorCtr="0">
            <a:normAutofit/>
          </a:bodyPr>
          <a:lstStyle/>
          <a:p>
            <a:r>
              <a:rPr lang="fi-FI" sz="2400" b="1" dirty="0">
                <a:solidFill>
                  <a:schemeClr val="bg1"/>
                </a:solidFill>
              </a:rPr>
              <a:t>Nuoren kokonaistilanne huomioidaan ja selvitetään</a:t>
            </a: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2</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pic>
        <p:nvPicPr>
          <p:cNvPr id="8" name="Sisällön paikkamerkki 4" descr="Kuva, joka sisältää kohteen teksti, kuvakaappaus, Fontti&#10;&#10;Kuvaus luotu automaattisesti">
            <a:extLst>
              <a:ext uri="{FF2B5EF4-FFF2-40B4-BE49-F238E27FC236}">
                <a16:creationId xmlns:a16="http://schemas.microsoft.com/office/drawing/2014/main" id="{D71F86CE-8758-0A45-1F15-5D6E4ECA48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5137" y="1300472"/>
            <a:ext cx="3583554" cy="3859213"/>
          </a:xfrm>
        </p:spPr>
      </p:pic>
      <p:sp>
        <p:nvSpPr>
          <p:cNvPr id="9" name="Tekstiruutu 8">
            <a:extLst>
              <a:ext uri="{FF2B5EF4-FFF2-40B4-BE49-F238E27FC236}">
                <a16:creationId xmlns:a16="http://schemas.microsoft.com/office/drawing/2014/main" id="{1EF7847C-06D4-643F-CD4D-29AB2C8E1153}"/>
              </a:ext>
            </a:extLst>
          </p:cNvPr>
          <p:cNvSpPr txBox="1"/>
          <p:nvPr/>
        </p:nvSpPr>
        <p:spPr>
          <a:xfrm>
            <a:off x="4528691" y="1189367"/>
            <a:ext cx="3873810" cy="3970318"/>
          </a:xfrm>
          <a:prstGeom prst="rect">
            <a:avLst/>
          </a:prstGeom>
          <a:noFill/>
        </p:spPr>
        <p:txBody>
          <a:bodyPr wrap="square" rtlCol="0">
            <a:spAutoFit/>
          </a:bodyPr>
          <a:lstStyle/>
          <a:p>
            <a:r>
              <a:rPr lang="fi-FI" b="1" dirty="0">
                <a:solidFill>
                  <a:schemeClr val="bg1"/>
                </a:solidFill>
              </a:rPr>
              <a:t>”Kun ihminen on stressaantunut, se alkaa eristäytyä, tulee erilaisia oireita ja vääriä ajatuksia mieleen, jotka vaikuttavat negatiivisesti. ”Sosiaalista vahvistamista on jo se, että pää kääntyy kohti ja katsotaan toista silmiin”. (Leikola, Mäkelä &amp; </a:t>
            </a:r>
            <a:r>
              <a:rPr lang="fi-FI" b="1" dirty="0" err="1">
                <a:solidFill>
                  <a:schemeClr val="bg1"/>
                </a:solidFill>
              </a:rPr>
              <a:t>Punkanen</a:t>
            </a:r>
            <a:r>
              <a:rPr lang="fi-FI" b="1" dirty="0">
                <a:solidFill>
                  <a:schemeClr val="bg1"/>
                </a:solidFill>
              </a:rPr>
              <a:t> 2016.) </a:t>
            </a:r>
          </a:p>
          <a:p>
            <a:endParaRPr lang="fi-FI" b="1" dirty="0">
              <a:solidFill>
                <a:schemeClr val="bg1"/>
              </a:solidFill>
            </a:endParaRPr>
          </a:p>
          <a:p>
            <a:r>
              <a:rPr lang="fi-FI" b="1" dirty="0">
                <a:solidFill>
                  <a:schemeClr val="bg1"/>
                </a:solidFill>
              </a:rPr>
              <a:t>Jokainen kohtaaminen on tärkeä, koska se voi olla kokemus sosiaalisesta yhteydestä tai se voi olla kokemus, joka eristää.” </a:t>
            </a:r>
          </a:p>
        </p:txBody>
      </p:sp>
    </p:spTree>
    <p:extLst>
      <p:ext uri="{BB962C8B-B14F-4D97-AF65-F5344CB8AC3E}">
        <p14:creationId xmlns:p14="http://schemas.microsoft.com/office/powerpoint/2010/main" val="80147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474941"/>
            <a:ext cx="8064000" cy="604058"/>
          </a:xfrm>
        </p:spPr>
        <p:txBody>
          <a:bodyPr vert="horz" lIns="0" tIns="0" rIns="0" bIns="0" rtlCol="0" anchor="t" anchorCtr="0">
            <a:normAutofit/>
          </a:bodyPr>
          <a:lstStyle/>
          <a:p>
            <a:r>
              <a:rPr lang="fi-FI" sz="2400" b="1" dirty="0">
                <a:solidFill>
                  <a:schemeClr val="bg1"/>
                </a:solidFill>
              </a:rPr>
              <a:t>Erään Voimavarapaja nuoren tarina</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20</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654030" y="1166842"/>
            <a:ext cx="7468577" cy="4524315"/>
          </a:xfrm>
          <a:prstGeom prst="rect">
            <a:avLst/>
          </a:prstGeom>
          <a:noFill/>
        </p:spPr>
        <p:txBody>
          <a:bodyPr wrap="square" rtlCol="0">
            <a:spAutoFit/>
          </a:bodyPr>
          <a:lstStyle/>
          <a:p>
            <a:r>
              <a:rPr lang="fi-FI" dirty="0">
                <a:solidFill>
                  <a:schemeClr val="bg1"/>
                </a:solidFill>
              </a:rPr>
              <a:t> Esim. opiskelija 1 tuli pajaan elokuussa</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Tilanne alussa: </a:t>
            </a:r>
          </a:p>
          <a:p>
            <a:r>
              <a:rPr lang="fi-FI" dirty="0">
                <a:solidFill>
                  <a:schemeClr val="bg1"/>
                </a:solidFill>
              </a:rPr>
              <a:t>Nuori nainen 25 v. Viime vuonna poissaoloja 300h. Ollut haastava, ei voi/ osaa  toimia ryhmässä, impulsiivinen, pelätty koulussa ja työssäoppimisessa. Oltiin erottamassa koulusta, koska ei käynyt koulua ja haasteita oli paljon. </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Tilanne nyt: </a:t>
            </a:r>
          </a:p>
          <a:p>
            <a:r>
              <a:rPr lang="fi-FI" dirty="0">
                <a:solidFill>
                  <a:schemeClr val="bg1"/>
                </a:solidFill>
              </a:rPr>
              <a:t>Käy joka päivä koulussa, saanut tukea haasteisiin sekä diagnoosin ja lääkityksen. Oppinut toimimaan ryhmässä ja kunnioittamaan muita nuoria sekä ohjaajia. Saanut uusia ystäviä. Osallistuu kaikkeen tekemiseen. Oppinut kehittämään omaa toiminnanohjaustaan sekä pohtimaan toimintaansa. Tilanne etenee hyvin ja tavoitteena on päästä vuoden vaihteen jälkeen takaisin jatkamaan ammatillisia opintoja. </a:t>
            </a:r>
          </a:p>
          <a:p>
            <a:pPr marL="285750" indent="-285750">
              <a:buFont typeface="Wingdings" panose="05000000000000000000" pitchFamily="2" charset="2"/>
              <a:buChar char="Ø"/>
            </a:pPr>
            <a:endParaRPr lang="fi-FI" dirty="0">
              <a:solidFill>
                <a:schemeClr val="bg1"/>
              </a:solidFill>
            </a:endParaRPr>
          </a:p>
        </p:txBody>
      </p:sp>
    </p:spTree>
    <p:extLst>
      <p:ext uri="{BB962C8B-B14F-4D97-AF65-F5344CB8AC3E}">
        <p14:creationId xmlns:p14="http://schemas.microsoft.com/office/powerpoint/2010/main" val="627157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5080688" y="392852"/>
            <a:ext cx="3766175" cy="988971"/>
          </a:xfrm>
        </p:spPr>
        <p:txBody>
          <a:bodyPr vert="horz" lIns="0" tIns="0" rIns="0" bIns="0" rtlCol="0" anchor="t" anchorCtr="0">
            <a:normAutofit fontScale="90000"/>
          </a:bodyPr>
          <a:lstStyle/>
          <a:p>
            <a:r>
              <a:rPr lang="fi-FI" sz="3100" b="1" dirty="0">
                <a:solidFill>
                  <a:schemeClr val="bg1"/>
                </a:solidFill>
              </a:rPr>
              <a:t>         </a:t>
            </a:r>
            <a:r>
              <a:rPr lang="fi-FI" sz="2700" b="1" dirty="0">
                <a:solidFill>
                  <a:schemeClr val="bg1"/>
                </a:solidFill>
              </a:rPr>
              <a:t>  Kiitos mielenkiinnostasi! </a:t>
            </a:r>
            <a:r>
              <a:rPr lang="fi-FI" sz="2700" b="1" dirty="0">
                <a:solidFill>
                  <a:schemeClr val="bg1"/>
                </a:solidFill>
                <a:sym typeface="Wingdings" panose="05000000000000000000" pitchFamily="2" charset="2"/>
              </a:rPr>
              <a:t></a:t>
            </a:r>
            <a:br>
              <a:rPr lang="fi-FI" sz="2400" b="1" dirty="0">
                <a:solidFill>
                  <a:schemeClr val="bg1"/>
                </a:solidFill>
                <a:sym typeface="Wingdings" panose="05000000000000000000" pitchFamily="2" charset="2"/>
              </a:rPr>
            </a:br>
            <a:br>
              <a:rPr lang="fi-FI" sz="2200" b="1" dirty="0">
                <a:solidFill>
                  <a:schemeClr val="bg1"/>
                </a:solidFill>
                <a:sym typeface="Wingdings" panose="05000000000000000000" pitchFamily="2" charset="2"/>
              </a:rPr>
            </a:br>
            <a:r>
              <a:rPr lang="fi-FI" sz="2200" b="1" dirty="0">
                <a:solidFill>
                  <a:schemeClr val="bg1"/>
                </a:solidFill>
                <a:sym typeface="Wingdings" panose="05000000000000000000" pitchFamily="2" charset="2"/>
              </a:rPr>
              <a:t>Lisätietoja:</a:t>
            </a:r>
            <a:br>
              <a:rPr lang="fi-FI" sz="2200" b="1" dirty="0">
                <a:solidFill>
                  <a:schemeClr val="bg1"/>
                </a:solidFill>
                <a:sym typeface="Wingdings" panose="05000000000000000000" pitchFamily="2" charset="2"/>
              </a:rPr>
            </a:br>
            <a:r>
              <a:rPr lang="fi-FI" sz="2200" b="1" dirty="0">
                <a:solidFill>
                  <a:schemeClr val="bg1"/>
                </a:solidFill>
                <a:sym typeface="Wingdings" panose="05000000000000000000" pitchFamily="2" charset="2"/>
              </a:rPr>
              <a:t> </a:t>
            </a:r>
            <a:br>
              <a:rPr lang="fi-FI" sz="2200" b="1" dirty="0">
                <a:solidFill>
                  <a:schemeClr val="bg1"/>
                </a:solidFill>
                <a:sym typeface="Wingdings" panose="05000000000000000000" pitchFamily="2" charset="2"/>
              </a:rPr>
            </a:br>
            <a:r>
              <a:rPr lang="fi-FI" sz="2200" b="1" dirty="0">
                <a:solidFill>
                  <a:schemeClr val="bg1"/>
                </a:solidFill>
                <a:sym typeface="Wingdings" panose="05000000000000000000" pitchFamily="2" charset="2"/>
              </a:rPr>
              <a:t>Yhdessä voimaa opintoihin- hankkeesta</a:t>
            </a:r>
            <a:br>
              <a:rPr lang="fi-FI" sz="2200" b="1" dirty="0">
                <a:solidFill>
                  <a:schemeClr val="bg1"/>
                </a:solidFill>
                <a:sym typeface="Wingdings" panose="05000000000000000000" pitchFamily="2" charset="2"/>
              </a:rPr>
            </a:br>
            <a:br>
              <a:rPr lang="fi-FI" sz="2200" b="1" dirty="0">
                <a:solidFill>
                  <a:schemeClr val="bg1"/>
                </a:solidFill>
                <a:sym typeface="Wingdings" panose="05000000000000000000" pitchFamily="2" charset="2"/>
              </a:rPr>
            </a:br>
            <a:r>
              <a:rPr lang="fi-FI" sz="2200" b="1" dirty="0">
                <a:solidFill>
                  <a:schemeClr val="bg1"/>
                </a:solidFill>
                <a:sym typeface="Wingdings" panose="05000000000000000000" pitchFamily="2" charset="2"/>
                <a:hlinkClick r:id="rId2"/>
              </a:rPr>
              <a:t>https://www.kpedu.fi/yhdessa-voimaa-opintoihin</a:t>
            </a:r>
            <a:br>
              <a:rPr lang="fi-FI" sz="2200" b="1" dirty="0">
                <a:solidFill>
                  <a:schemeClr val="bg1"/>
                </a:solidFill>
                <a:sym typeface="Wingdings" panose="05000000000000000000" pitchFamily="2" charset="2"/>
              </a:rPr>
            </a:br>
            <a:br>
              <a:rPr lang="fi-FI" sz="2200" b="1" dirty="0">
                <a:solidFill>
                  <a:schemeClr val="bg1"/>
                </a:solidFill>
                <a:sym typeface="Wingdings" panose="05000000000000000000" pitchFamily="2" charset="2"/>
              </a:rPr>
            </a:br>
            <a:r>
              <a:rPr lang="fi-FI" sz="2200" b="1" dirty="0">
                <a:solidFill>
                  <a:schemeClr val="bg1"/>
                </a:solidFill>
                <a:sym typeface="Wingdings" panose="05000000000000000000" pitchFamily="2" charset="2"/>
              </a:rPr>
              <a:t>Nivelvaiheohjauksen pilotointi tehtiin Tukipolku- hankkeessa</a:t>
            </a:r>
            <a:br>
              <a:rPr lang="fi-FI" sz="2200" b="1" dirty="0">
                <a:solidFill>
                  <a:schemeClr val="bg1"/>
                </a:solidFill>
                <a:sym typeface="Wingdings" panose="05000000000000000000" pitchFamily="2" charset="2"/>
              </a:rPr>
            </a:br>
            <a:r>
              <a:rPr lang="fi-FI" sz="2200" b="1" dirty="0">
                <a:solidFill>
                  <a:schemeClr val="bg1"/>
                </a:solidFill>
                <a:sym typeface="Wingdings" panose="05000000000000000000" pitchFamily="2" charset="2"/>
                <a:hlinkClick r:id="rId3"/>
              </a:rPr>
              <a:t>https://www.kpedu.fi/tuki-polku/esittely</a:t>
            </a:r>
            <a:br>
              <a:rPr lang="fi-FI" sz="2200" b="1" dirty="0">
                <a:solidFill>
                  <a:schemeClr val="bg1"/>
                </a:solidFill>
                <a:sym typeface="Wingdings" panose="05000000000000000000" pitchFamily="2" charset="2"/>
              </a:rPr>
            </a:br>
            <a:br>
              <a:rPr lang="fi-FI" sz="2400" b="1" dirty="0">
                <a:solidFill>
                  <a:schemeClr val="bg1"/>
                </a:solidFill>
                <a:sym typeface="Wingdings" panose="05000000000000000000" pitchFamily="2" charset="2"/>
              </a:rPr>
            </a:br>
            <a:br>
              <a:rPr lang="fi-FI" sz="2400" b="1" dirty="0">
                <a:solidFill>
                  <a:schemeClr val="bg1"/>
                </a:solidFill>
                <a:sym typeface="Wingdings" panose="05000000000000000000" pitchFamily="2" charset="2"/>
              </a:rPr>
            </a:b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21</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pic>
        <p:nvPicPr>
          <p:cNvPr id="7" name="Kuva 6">
            <a:extLst>
              <a:ext uri="{FF2B5EF4-FFF2-40B4-BE49-F238E27FC236}">
                <a16:creationId xmlns:a16="http://schemas.microsoft.com/office/drawing/2014/main" id="{F94E85BF-26AC-AFE3-2291-939E0EA7B514}"/>
              </a:ext>
            </a:extLst>
          </p:cNvPr>
          <p:cNvPicPr>
            <a:picLocks noChangeAspect="1"/>
          </p:cNvPicPr>
          <p:nvPr/>
        </p:nvPicPr>
        <p:blipFill>
          <a:blip r:embed="rId4"/>
          <a:stretch>
            <a:fillRect/>
          </a:stretch>
        </p:blipFill>
        <p:spPr>
          <a:xfrm>
            <a:off x="538254" y="491444"/>
            <a:ext cx="4256059" cy="5674746"/>
          </a:xfrm>
          <a:prstGeom prst="rect">
            <a:avLst/>
          </a:prstGeom>
        </p:spPr>
      </p:pic>
    </p:spTree>
    <p:extLst>
      <p:ext uri="{BB962C8B-B14F-4D97-AF65-F5344CB8AC3E}">
        <p14:creationId xmlns:p14="http://schemas.microsoft.com/office/powerpoint/2010/main" val="2356297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782863" y="474941"/>
            <a:ext cx="8064000" cy="604058"/>
          </a:xfrm>
        </p:spPr>
        <p:txBody>
          <a:bodyPr vert="horz" lIns="0" tIns="0" rIns="0" bIns="0" rtlCol="0" anchor="t" anchorCtr="0">
            <a:normAutofit/>
          </a:bodyPr>
          <a:lstStyle/>
          <a:p>
            <a:r>
              <a:rPr lang="fi-FI" sz="2400" b="1" dirty="0">
                <a:solidFill>
                  <a:schemeClr val="bg1"/>
                </a:solidFill>
              </a:rPr>
              <a:t>Nuoren kokonaistilanne huomioidaan ja selvitetään</a:t>
            </a: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3</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pic>
        <p:nvPicPr>
          <p:cNvPr id="11" name="Kuva 10">
            <a:extLst>
              <a:ext uri="{FF2B5EF4-FFF2-40B4-BE49-F238E27FC236}">
                <a16:creationId xmlns:a16="http://schemas.microsoft.com/office/drawing/2014/main" id="{97535B1C-93F3-F6DC-30B6-BF3C18314E5A}"/>
              </a:ext>
            </a:extLst>
          </p:cNvPr>
          <p:cNvPicPr>
            <a:picLocks noChangeAspect="1"/>
          </p:cNvPicPr>
          <p:nvPr/>
        </p:nvPicPr>
        <p:blipFill>
          <a:blip r:embed="rId2"/>
          <a:stretch>
            <a:fillRect/>
          </a:stretch>
        </p:blipFill>
        <p:spPr>
          <a:xfrm>
            <a:off x="243136" y="1094825"/>
            <a:ext cx="8657727" cy="1795248"/>
          </a:xfrm>
          <a:prstGeom prst="rect">
            <a:avLst/>
          </a:prstGeom>
        </p:spPr>
      </p:pic>
      <p:pic>
        <p:nvPicPr>
          <p:cNvPr id="12" name="Kuva 11">
            <a:extLst>
              <a:ext uri="{FF2B5EF4-FFF2-40B4-BE49-F238E27FC236}">
                <a16:creationId xmlns:a16="http://schemas.microsoft.com/office/drawing/2014/main" id="{4086352B-D8FC-B1CC-4202-43DC6315A2F2}"/>
              </a:ext>
            </a:extLst>
          </p:cNvPr>
          <p:cNvPicPr>
            <a:picLocks noChangeAspect="1"/>
          </p:cNvPicPr>
          <p:nvPr/>
        </p:nvPicPr>
        <p:blipFill>
          <a:blip r:embed="rId3"/>
          <a:stretch>
            <a:fillRect/>
          </a:stretch>
        </p:blipFill>
        <p:spPr>
          <a:xfrm>
            <a:off x="621137" y="2863298"/>
            <a:ext cx="2866342" cy="3821790"/>
          </a:xfrm>
          <a:prstGeom prst="rect">
            <a:avLst/>
          </a:prstGeom>
        </p:spPr>
      </p:pic>
      <p:pic>
        <p:nvPicPr>
          <p:cNvPr id="13" name="Kuva 12">
            <a:extLst>
              <a:ext uri="{FF2B5EF4-FFF2-40B4-BE49-F238E27FC236}">
                <a16:creationId xmlns:a16="http://schemas.microsoft.com/office/drawing/2014/main" id="{DC809E5F-474B-42CE-1089-BA902B42EE89}"/>
              </a:ext>
            </a:extLst>
          </p:cNvPr>
          <p:cNvPicPr>
            <a:picLocks noChangeAspect="1"/>
          </p:cNvPicPr>
          <p:nvPr/>
        </p:nvPicPr>
        <p:blipFill>
          <a:blip r:embed="rId4"/>
          <a:stretch>
            <a:fillRect/>
          </a:stretch>
        </p:blipFill>
        <p:spPr>
          <a:xfrm>
            <a:off x="3724821" y="2847532"/>
            <a:ext cx="2866341" cy="3821788"/>
          </a:xfrm>
          <a:prstGeom prst="rect">
            <a:avLst/>
          </a:prstGeom>
        </p:spPr>
      </p:pic>
    </p:spTree>
    <p:extLst>
      <p:ext uri="{BB962C8B-B14F-4D97-AF65-F5344CB8AC3E}">
        <p14:creationId xmlns:p14="http://schemas.microsoft.com/office/powerpoint/2010/main" val="15382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782863" y="585309"/>
            <a:ext cx="8064000" cy="604058"/>
          </a:xfrm>
        </p:spPr>
        <p:txBody>
          <a:bodyPr vert="horz" lIns="0" tIns="0" rIns="0" bIns="0" rtlCol="0" anchor="t" anchorCtr="0">
            <a:normAutofit fontScale="90000"/>
          </a:bodyPr>
          <a:lstStyle/>
          <a:p>
            <a:r>
              <a:rPr lang="fi-FI" sz="2700" b="1" u="sng" dirty="0">
                <a:solidFill>
                  <a:schemeClr val="bg1"/>
                </a:solidFill>
              </a:rPr>
              <a:t>Kohderyhmä – Yksilövalmennus ja Voimavarapaja</a:t>
            </a:r>
            <a:br>
              <a:rPr lang="fi-FI" sz="2400" dirty="0">
                <a:solidFill>
                  <a:schemeClr val="bg1"/>
                </a:solidFill>
              </a:rPr>
            </a:b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4</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405137" y="1243839"/>
            <a:ext cx="7704157" cy="4708981"/>
          </a:xfrm>
          <a:prstGeom prst="rect">
            <a:avLst/>
          </a:prstGeom>
          <a:noFill/>
        </p:spPr>
        <p:txBody>
          <a:bodyPr wrap="square" rtlCol="0">
            <a:spAutoFit/>
          </a:bodyPr>
          <a:lstStyle/>
          <a:p>
            <a:pPr marL="285750" indent="-285750">
              <a:buFont typeface="Wingdings" panose="05000000000000000000" pitchFamily="2" charset="2"/>
              <a:buChar char="Ø"/>
            </a:pPr>
            <a:r>
              <a:rPr lang="fi-FI" sz="2000" b="1" dirty="0">
                <a:solidFill>
                  <a:schemeClr val="bg1"/>
                </a:solidFill>
              </a:rPr>
              <a:t>Nuorille, joilla on voimavarat vähissä, eivätkä riitä täysipäiväiseen opiskeluun</a:t>
            </a:r>
          </a:p>
          <a:p>
            <a:pPr marL="285750" indent="-285750">
              <a:buFont typeface="Wingdings" panose="05000000000000000000" pitchFamily="2" charset="2"/>
              <a:buChar char="Ø"/>
            </a:pPr>
            <a:endParaRPr lang="fi-FI" sz="2000" b="1" dirty="0">
              <a:solidFill>
                <a:schemeClr val="bg1"/>
              </a:solidFill>
            </a:endParaRPr>
          </a:p>
          <a:p>
            <a:pPr marL="285750" indent="-285750">
              <a:buFont typeface="Wingdings" panose="05000000000000000000" pitchFamily="2" charset="2"/>
              <a:buChar char="Ø"/>
            </a:pPr>
            <a:r>
              <a:rPr lang="fi-FI" sz="2000" b="1" dirty="0">
                <a:solidFill>
                  <a:schemeClr val="bg1"/>
                </a:solidFill>
              </a:rPr>
              <a:t>Nuorille, joilla on haasteita esim. sosiaalisten tilanteiden tai jännityksen kanssa ja tarvitsevat tukea sekä työkaluja helpottamaan arjen sujumista</a:t>
            </a:r>
          </a:p>
          <a:p>
            <a:endParaRPr lang="fi-FI" sz="2000" b="1" dirty="0">
              <a:solidFill>
                <a:schemeClr val="bg1"/>
              </a:solidFill>
            </a:endParaRPr>
          </a:p>
          <a:p>
            <a:pPr marL="285750" indent="-285750">
              <a:buFont typeface="Wingdings" panose="05000000000000000000" pitchFamily="2" charset="2"/>
              <a:buChar char="Ø"/>
            </a:pPr>
            <a:r>
              <a:rPr lang="fi-FI" sz="2000" b="1" dirty="0">
                <a:solidFill>
                  <a:schemeClr val="bg1"/>
                </a:solidFill>
              </a:rPr>
              <a:t>Opinnot uhkaavat keskeytyä, poissaoloja, nuorta ei saada kiinni</a:t>
            </a:r>
          </a:p>
          <a:p>
            <a:pPr marL="285750" indent="-285750">
              <a:buFont typeface="Wingdings" panose="05000000000000000000" pitchFamily="2" charset="2"/>
              <a:buChar char="Ø"/>
            </a:pPr>
            <a:endParaRPr lang="fi-FI" sz="2000" b="1" dirty="0">
              <a:solidFill>
                <a:schemeClr val="bg1"/>
              </a:solidFill>
            </a:endParaRPr>
          </a:p>
          <a:p>
            <a:pPr marL="285750" indent="-285750">
              <a:buFont typeface="Wingdings" panose="05000000000000000000" pitchFamily="2" charset="2"/>
              <a:buChar char="Ø"/>
            </a:pPr>
            <a:r>
              <a:rPr lang="fi-FI" sz="2000" b="1" dirty="0">
                <a:solidFill>
                  <a:schemeClr val="bg1"/>
                </a:solidFill>
              </a:rPr>
              <a:t>Nuorille, jotka tarvitsevat erityistä tukea ja ohjausta opinnoissa</a:t>
            </a:r>
          </a:p>
          <a:p>
            <a:pPr marL="285750" indent="-285750">
              <a:buFont typeface="Wingdings" panose="05000000000000000000" pitchFamily="2" charset="2"/>
              <a:buChar char="Ø"/>
            </a:pPr>
            <a:endParaRPr lang="fi-FI" sz="2000" b="1" dirty="0">
              <a:solidFill>
                <a:schemeClr val="bg1"/>
              </a:solidFill>
            </a:endParaRPr>
          </a:p>
          <a:p>
            <a:pPr marL="285750" indent="-285750">
              <a:buFont typeface="Wingdings" panose="05000000000000000000" pitchFamily="2" charset="2"/>
              <a:buChar char="Ø"/>
            </a:pPr>
            <a:r>
              <a:rPr lang="fi-FI" sz="2000" b="1" dirty="0">
                <a:solidFill>
                  <a:schemeClr val="bg1"/>
                </a:solidFill>
              </a:rPr>
              <a:t>Arjen sujumisessa on haasteita</a:t>
            </a:r>
          </a:p>
          <a:p>
            <a:pPr marL="285750" indent="-285750">
              <a:buFont typeface="Wingdings" panose="05000000000000000000" pitchFamily="2" charset="2"/>
              <a:buChar char="Ø"/>
            </a:pPr>
            <a:endParaRPr lang="fi-FI" sz="2000" b="1" dirty="0">
              <a:solidFill>
                <a:schemeClr val="bg1"/>
              </a:solidFill>
            </a:endParaRPr>
          </a:p>
        </p:txBody>
      </p:sp>
    </p:spTree>
    <p:extLst>
      <p:ext uri="{BB962C8B-B14F-4D97-AF65-F5344CB8AC3E}">
        <p14:creationId xmlns:p14="http://schemas.microsoft.com/office/powerpoint/2010/main" val="826391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21393" y="474941"/>
            <a:ext cx="8064000" cy="604058"/>
          </a:xfrm>
        </p:spPr>
        <p:txBody>
          <a:bodyPr vert="horz" lIns="0" tIns="0" rIns="0" bIns="0" rtlCol="0" anchor="t" anchorCtr="0">
            <a:normAutofit/>
          </a:bodyPr>
          <a:lstStyle/>
          <a:p>
            <a:r>
              <a:rPr lang="fi-FI" sz="2400" b="1" u="sng" dirty="0">
                <a:solidFill>
                  <a:schemeClr val="bg1"/>
                </a:solidFill>
              </a:rPr>
              <a:t>Mitä on nivelvaiheohjaus/</a:t>
            </a:r>
            <a:r>
              <a:rPr lang="fi-FI" sz="2400" b="1" u="sng" dirty="0" err="1">
                <a:solidFill>
                  <a:schemeClr val="bg1"/>
                </a:solidFill>
              </a:rPr>
              <a:t>ammattikoutsi</a:t>
            </a:r>
            <a:r>
              <a:rPr lang="fi-FI" sz="2400" b="1" u="sng" dirty="0">
                <a:solidFill>
                  <a:schemeClr val="bg1"/>
                </a:solidFill>
              </a:rPr>
              <a:t> </a:t>
            </a:r>
            <a:r>
              <a:rPr lang="fi-FI" sz="2400" b="1" u="sng" dirty="0" err="1">
                <a:solidFill>
                  <a:schemeClr val="bg1"/>
                </a:solidFill>
              </a:rPr>
              <a:t>Kpedu:lla</a:t>
            </a:r>
            <a:r>
              <a:rPr lang="fi-FI" sz="2400" b="1" u="sng" dirty="0">
                <a:solidFill>
                  <a:schemeClr val="bg1"/>
                </a:solidFill>
              </a:rPr>
              <a:t>?</a:t>
            </a:r>
            <a:endParaRPr lang="fi-FI" sz="2400" u="sng"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5</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654030" y="944746"/>
            <a:ext cx="7741825" cy="5909310"/>
          </a:xfrm>
          <a:prstGeom prst="rect">
            <a:avLst/>
          </a:prstGeom>
          <a:noFill/>
        </p:spPr>
        <p:txBody>
          <a:bodyPr wrap="square" rtlCol="0">
            <a:spAutoFit/>
          </a:bodyPr>
          <a:lstStyle/>
          <a:p>
            <a:pPr marL="285750" indent="-285750">
              <a:buFont typeface="Wingdings" panose="05000000000000000000" pitchFamily="2" charset="2"/>
              <a:buChar char="Ø"/>
            </a:pPr>
            <a:r>
              <a:rPr lang="fi-FI" b="1" dirty="0">
                <a:solidFill>
                  <a:schemeClr val="bg1"/>
                </a:solidFill>
              </a:rPr>
              <a:t>Hankkeen myötä otettu ohjaaja tekemään työtä matalalla kynnyksellä nuorten parissa, </a:t>
            </a:r>
            <a:r>
              <a:rPr lang="fi-FI" b="1" dirty="0" err="1">
                <a:solidFill>
                  <a:schemeClr val="bg1"/>
                </a:solidFill>
              </a:rPr>
              <a:t>Ammattikoutsi</a:t>
            </a:r>
            <a:r>
              <a:rPr lang="fi-FI" b="1" dirty="0">
                <a:solidFill>
                  <a:schemeClr val="bg1"/>
                </a:solidFill>
              </a:rPr>
              <a:t>.</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err="1">
                <a:solidFill>
                  <a:schemeClr val="bg1"/>
                </a:solidFill>
              </a:rPr>
              <a:t>Ammattikoutsi</a:t>
            </a:r>
            <a:r>
              <a:rPr lang="fi-FI" b="1" dirty="0">
                <a:solidFill>
                  <a:schemeClr val="bg1"/>
                </a:solidFill>
              </a:rPr>
              <a:t> tekee kokonaistilanteen kartoitusta. Kun nuori ei saavu kouluun jalkautuu ohjaaja kotiin nuoren luokse ja luo luottamussuhdetta nuoreen. </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Nuorten tukemista, keskustelu tukea, nopean toiminnan reagointia, haastavissa tilanteissa tukemista, "tulipalojen sammuttamista, paniikkikohtausten rauhoittelua esim.”</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 Opetuksen ja opettajan tuki, tukipalveluiden etsiminen ja yhdessä meno esim. opiskelijahuollon tapaamisiin, kiinnittymisen varmistaminen</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Koulun alkaessa kuljetaan nuoren rinnalla, haetaan tarvittaessa kotoa -&gt; usealla korkea kynnys lähteä liikkeelle</a:t>
            </a:r>
          </a:p>
          <a:p>
            <a:r>
              <a:rPr lang="fi-FI" b="1" dirty="0">
                <a:solidFill>
                  <a:schemeClr val="bg1"/>
                </a:solidFill>
              </a:rPr>
              <a:t>    ja kotoa haku helpottaa paljon</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endParaRPr lang="fi-FI" dirty="0">
              <a:solidFill>
                <a:schemeClr val="bg1"/>
              </a:solidFill>
            </a:endParaRPr>
          </a:p>
        </p:txBody>
      </p:sp>
    </p:spTree>
    <p:extLst>
      <p:ext uri="{BB962C8B-B14F-4D97-AF65-F5344CB8AC3E}">
        <p14:creationId xmlns:p14="http://schemas.microsoft.com/office/powerpoint/2010/main" val="277596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707859" y="337386"/>
            <a:ext cx="8064000" cy="604058"/>
          </a:xfrm>
        </p:spPr>
        <p:txBody>
          <a:bodyPr vert="horz" lIns="0" tIns="0" rIns="0" bIns="0" rtlCol="0" anchor="t" anchorCtr="0">
            <a:normAutofit/>
          </a:bodyPr>
          <a:lstStyle/>
          <a:p>
            <a:r>
              <a:rPr lang="fi-FI" sz="2400" b="1" u="sng" dirty="0">
                <a:solidFill>
                  <a:schemeClr val="bg1"/>
                </a:solidFill>
              </a:rPr>
              <a:t>Mitä on nivelvaiheohjaus/</a:t>
            </a:r>
            <a:r>
              <a:rPr lang="fi-FI" sz="2400" b="1" u="sng" dirty="0" err="1">
                <a:solidFill>
                  <a:schemeClr val="bg1"/>
                </a:solidFill>
              </a:rPr>
              <a:t>ammattikoutsi</a:t>
            </a:r>
            <a:r>
              <a:rPr lang="fi-FI" sz="2400" b="1" u="sng" dirty="0">
                <a:solidFill>
                  <a:schemeClr val="bg1"/>
                </a:solidFill>
              </a:rPr>
              <a:t> </a:t>
            </a:r>
            <a:r>
              <a:rPr lang="fi-FI" sz="2400" b="1" u="sng" dirty="0" err="1">
                <a:solidFill>
                  <a:schemeClr val="bg1"/>
                </a:solidFill>
              </a:rPr>
              <a:t>Kpedu:lla</a:t>
            </a:r>
            <a:r>
              <a:rPr lang="fi-FI" sz="2400" b="1" u="sng" dirty="0">
                <a:solidFill>
                  <a:schemeClr val="bg1"/>
                </a:solidFill>
              </a:rPr>
              <a:t>?</a:t>
            </a:r>
            <a:endParaRPr lang="fi-FI" sz="2400" u="sng"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6</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22.5.2023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372141" y="819379"/>
            <a:ext cx="7717574" cy="5909310"/>
          </a:xfrm>
          <a:prstGeom prst="rect">
            <a:avLst/>
          </a:prstGeom>
          <a:noFill/>
        </p:spPr>
        <p:txBody>
          <a:bodyPr wrap="square" rtlCol="0">
            <a:spAutoFit/>
          </a:bodyPr>
          <a:lstStyle/>
          <a:p>
            <a:pPr marL="285750" indent="-285750">
              <a:buFont typeface="Wingdings" panose="05000000000000000000" pitchFamily="2" charset="2"/>
              <a:buChar char="Ø"/>
            </a:pPr>
            <a:r>
              <a:rPr lang="fi-FI" b="1" dirty="0">
                <a:solidFill>
                  <a:schemeClr val="bg1"/>
                </a:solidFill>
              </a:rPr>
              <a:t>Itsetunnon vahvistamista, koulutuskokeiluja yhdessä tehden vierellä kulkien, käytävillä kulkija, joka kysyy miten menee, voinko auttaa?  Erityisnuorisotyötä, ei lokerointia. </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Nuoret tarvitsevat yhden aikuisen, joka kohtaa aidosti ja jolta voi kysyä mitä vain kouluun tai arkeen liittyen. Kaikki loppu peleissä vaikuttaa myös koulunkäyntiin. Tämä tapa toimii!</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Yhteistyö vanhempien, vastuuohjaajan sekä mahdollisen moniammatillisen verkoston kanssa</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Rinnalla kulkija-&gt; Mennään luokkaan yhdessä  -&gt; ollaan vierellä tarvittava aika. Tutustutaan koulun tiloihin ja henkilökuntaan jo ennen opintojen alkua</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Käydään yhdessä syömässä tai hoidetaan asioita -&gt; siedätystä ja tukea</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Kuuntelija ja äänitorvi nuoren ja muun </a:t>
            </a:r>
          </a:p>
          <a:p>
            <a:r>
              <a:rPr lang="fi-FI" b="1" dirty="0">
                <a:solidFill>
                  <a:schemeClr val="bg1"/>
                </a:solidFill>
              </a:rPr>
              <a:t>     henkilökunnan välillä</a:t>
            </a:r>
          </a:p>
          <a:p>
            <a:pPr marL="285750" indent="-285750">
              <a:buFont typeface="Wingdings" panose="05000000000000000000" pitchFamily="2" charset="2"/>
              <a:buChar char="Ø"/>
            </a:pPr>
            <a:endParaRPr lang="fi-FI" dirty="0">
              <a:solidFill>
                <a:schemeClr val="bg1"/>
              </a:solidFill>
            </a:endParaRPr>
          </a:p>
        </p:txBody>
      </p:sp>
    </p:spTree>
    <p:extLst>
      <p:ext uri="{BB962C8B-B14F-4D97-AF65-F5344CB8AC3E}">
        <p14:creationId xmlns:p14="http://schemas.microsoft.com/office/powerpoint/2010/main" val="87328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808588" y="399114"/>
            <a:ext cx="5530522" cy="604058"/>
          </a:xfrm>
        </p:spPr>
        <p:txBody>
          <a:bodyPr vert="horz" lIns="0" tIns="0" rIns="0" bIns="0" rtlCol="0" anchor="t" anchorCtr="0">
            <a:normAutofit fontScale="90000"/>
          </a:bodyPr>
          <a:lstStyle/>
          <a:p>
            <a:r>
              <a:rPr lang="fi-FI" sz="2400" b="1" u="sng" dirty="0">
                <a:solidFill>
                  <a:schemeClr val="bg1"/>
                </a:solidFill>
              </a:rPr>
              <a:t>Yksilövalmennettavien nuorten ohjaus</a:t>
            </a: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7</a:t>
            </a:fld>
            <a:endParaRPr lang="fi-FI"/>
          </a:p>
        </p:txBody>
      </p:sp>
      <p:sp>
        <p:nvSpPr>
          <p:cNvPr id="4" name="Tekstiruutu 3">
            <a:extLst>
              <a:ext uri="{FF2B5EF4-FFF2-40B4-BE49-F238E27FC236}">
                <a16:creationId xmlns:a16="http://schemas.microsoft.com/office/drawing/2014/main" id="{53AF68F5-3A19-CFEB-FF09-EE257E653698}"/>
              </a:ext>
            </a:extLst>
          </p:cNvPr>
          <p:cNvSpPr txBox="1"/>
          <p:nvPr/>
        </p:nvSpPr>
        <p:spPr>
          <a:xfrm>
            <a:off x="446568" y="1255589"/>
            <a:ext cx="7311832" cy="4801314"/>
          </a:xfrm>
          <a:prstGeom prst="rect">
            <a:avLst/>
          </a:prstGeom>
          <a:noFill/>
        </p:spPr>
        <p:txBody>
          <a:bodyPr wrap="square" rtlCol="0">
            <a:spAutoFit/>
          </a:bodyPr>
          <a:lstStyle/>
          <a:p>
            <a:pPr marL="285750" indent="-285750">
              <a:buFont typeface="Wingdings" panose="05000000000000000000" pitchFamily="2" charset="2"/>
              <a:buChar char="Ø"/>
            </a:pPr>
            <a:r>
              <a:rPr lang="fi-FI" b="1" dirty="0">
                <a:solidFill>
                  <a:schemeClr val="bg1"/>
                </a:solidFill>
              </a:rPr>
              <a:t>On ennen kaikkea ratkaisukeskeistä!</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Yksilövalmennettavia nähdään nuoren tilanteen ja tarpeen  </a:t>
            </a:r>
          </a:p>
          <a:p>
            <a:r>
              <a:rPr lang="fi-FI" b="1" dirty="0">
                <a:solidFill>
                  <a:schemeClr val="bg1"/>
                </a:solidFill>
              </a:rPr>
              <a:t>      mukaan kotona, koulussa, kaupungilla ym.</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Koulunkäynnin ja mielenterveyden tukeminen vahvimmassa osassa ohjausta sekä opiskelutaitojen vahvistaminen</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Itsetunnon, tunnetaitojen, ihmissuhdetaitojen,  </a:t>
            </a:r>
          </a:p>
          <a:p>
            <a:r>
              <a:rPr lang="fi-FI" b="1" dirty="0">
                <a:solidFill>
                  <a:schemeClr val="bg1"/>
                </a:solidFill>
              </a:rPr>
              <a:t>    arjenhallinnan ja toimintakyvyn vahvistamista</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Tarvetta yksilövalmennukselle on paljon-&gt; enemmän kuin on mahdollista tukea</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Konsultointia -&gt; paljon henkilökunnan ohjauksia </a:t>
            </a:r>
          </a:p>
          <a:p>
            <a:r>
              <a:rPr lang="fi-FI" b="1" dirty="0">
                <a:solidFill>
                  <a:schemeClr val="bg1"/>
                </a:solidFill>
              </a:rPr>
              <a:t>     -&gt; taustatuki  haastavissa tilanteissa ja yhdessä   </a:t>
            </a:r>
          </a:p>
          <a:p>
            <a:r>
              <a:rPr lang="fi-FI" b="1" dirty="0">
                <a:solidFill>
                  <a:schemeClr val="bg1"/>
                </a:solidFill>
              </a:rPr>
              <a:t>     pohditaan, miten nuorta voisi auttaa</a:t>
            </a:r>
            <a:endParaRPr lang="fi-FI" dirty="0">
              <a:solidFill>
                <a:schemeClr val="bg1"/>
              </a:solidFill>
            </a:endParaRPr>
          </a:p>
        </p:txBody>
      </p:sp>
    </p:spTree>
    <p:extLst>
      <p:ext uri="{BB962C8B-B14F-4D97-AF65-F5344CB8AC3E}">
        <p14:creationId xmlns:p14="http://schemas.microsoft.com/office/powerpoint/2010/main" val="3599431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357018"/>
            <a:ext cx="8064000" cy="604058"/>
          </a:xfrm>
        </p:spPr>
        <p:txBody>
          <a:bodyPr vert="horz" lIns="0" tIns="0" rIns="0" bIns="0" rtlCol="0" anchor="t" anchorCtr="0">
            <a:normAutofit fontScale="90000"/>
          </a:bodyPr>
          <a:lstStyle/>
          <a:p>
            <a:r>
              <a:rPr lang="fi-FI" sz="2400" b="1" u="sng" dirty="0">
                <a:solidFill>
                  <a:schemeClr val="bg1"/>
                </a:solidFill>
              </a:rPr>
              <a:t>Yksilövalmennuksessa tammi-syyskuussa olevien opiskelijoiden tilanne 2022</a:t>
            </a:r>
            <a:endParaRPr lang="fi-FI" sz="2400" u="sng"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8</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546709" y="1411007"/>
            <a:ext cx="7652259" cy="5355312"/>
          </a:xfrm>
          <a:prstGeom prst="rect">
            <a:avLst/>
          </a:prstGeom>
          <a:noFill/>
        </p:spPr>
        <p:txBody>
          <a:bodyPr wrap="square" rtlCol="0">
            <a:spAutoFit/>
          </a:bodyPr>
          <a:lstStyle/>
          <a:p>
            <a:pPr marL="285750" indent="-285750">
              <a:buFont typeface="Wingdings" panose="05000000000000000000" pitchFamily="2" charset="2"/>
              <a:buChar char="Ø"/>
            </a:pPr>
            <a:r>
              <a:rPr lang="fi-FI" b="1" u="sng" dirty="0">
                <a:solidFill>
                  <a:schemeClr val="bg1"/>
                </a:solidFill>
              </a:rPr>
              <a:t>41</a:t>
            </a:r>
            <a:r>
              <a:rPr lang="fi-FI" b="1" dirty="0">
                <a:solidFill>
                  <a:schemeClr val="bg1"/>
                </a:solidFill>
              </a:rPr>
              <a:t>  Yksilövalmennettavia yhteensä</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26</a:t>
            </a:r>
            <a:r>
              <a:rPr lang="fi-FI" b="1" dirty="0">
                <a:solidFill>
                  <a:schemeClr val="bg1"/>
                </a:solidFill>
              </a:rPr>
              <a:t>  Oli keskeyttämisvaarassa tai eroamistilanteessa, tilanne nyt  </a:t>
            </a:r>
          </a:p>
          <a:p>
            <a:r>
              <a:rPr lang="fi-FI" b="1" dirty="0">
                <a:solidFill>
                  <a:schemeClr val="bg1"/>
                </a:solidFill>
              </a:rPr>
              <a:t>           aivan toinen</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17</a:t>
            </a:r>
            <a:r>
              <a:rPr lang="fi-FI" b="1" dirty="0">
                <a:solidFill>
                  <a:schemeClr val="bg1"/>
                </a:solidFill>
              </a:rPr>
              <a:t>  Aloittanut ammatilliset opinnot tuetusti + paja nuorten tuki pajan alkaessa</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6 </a:t>
            </a:r>
            <a:r>
              <a:rPr lang="fi-FI" b="1" dirty="0">
                <a:solidFill>
                  <a:schemeClr val="bg1"/>
                </a:solidFill>
              </a:rPr>
              <a:t>  Siirtyi Luoviin opiskelemaan + 3 kanssa ollaan menossa     </a:t>
            </a:r>
          </a:p>
          <a:p>
            <a:r>
              <a:rPr lang="fi-FI" b="1" dirty="0">
                <a:solidFill>
                  <a:schemeClr val="bg1"/>
                </a:solidFill>
              </a:rPr>
              <a:t>          tutustumaan</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 </a:t>
            </a:r>
            <a:r>
              <a:rPr lang="fi-FI" b="1" u="sng" dirty="0">
                <a:solidFill>
                  <a:schemeClr val="bg1"/>
                </a:solidFill>
              </a:rPr>
              <a:t>11</a:t>
            </a:r>
            <a:r>
              <a:rPr lang="fi-FI" b="1" dirty="0">
                <a:solidFill>
                  <a:schemeClr val="bg1"/>
                </a:solidFill>
              </a:rPr>
              <a:t>  Palannut sairaslomalta kouluun</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 </a:t>
            </a:r>
            <a:r>
              <a:rPr lang="fi-FI" b="1" u="sng" dirty="0">
                <a:solidFill>
                  <a:schemeClr val="bg1"/>
                </a:solidFill>
              </a:rPr>
              <a:t>9</a:t>
            </a:r>
            <a:r>
              <a:rPr lang="fi-FI" b="1" dirty="0">
                <a:solidFill>
                  <a:schemeClr val="bg1"/>
                </a:solidFill>
              </a:rPr>
              <a:t>  Vaihtanut alaa </a:t>
            </a:r>
          </a:p>
          <a:p>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3</a:t>
            </a:r>
            <a:r>
              <a:rPr lang="fi-FI" b="1" dirty="0">
                <a:solidFill>
                  <a:schemeClr val="bg1"/>
                </a:solidFill>
              </a:rPr>
              <a:t>   Siirtynyt kuntouttavaan työtoimintaan</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1</a:t>
            </a:r>
            <a:r>
              <a:rPr lang="fi-FI" b="1" dirty="0">
                <a:solidFill>
                  <a:schemeClr val="bg1"/>
                </a:solidFill>
              </a:rPr>
              <a:t>   Negatiivinen eroaminen</a:t>
            </a: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p:txBody>
      </p:sp>
      <mc:AlternateContent xmlns:mc="http://schemas.openxmlformats.org/markup-compatibility/2006">
        <mc:Choice xmlns:pslz="http://schemas.microsoft.com/office/powerpoint/2016/slidezoom" Requires="pslz">
          <p:graphicFrame>
            <p:nvGraphicFramePr>
              <p:cNvPr id="9" name="Dian zoomaustoiminto 8">
                <a:extLst>
                  <a:ext uri="{FF2B5EF4-FFF2-40B4-BE49-F238E27FC236}">
                    <a16:creationId xmlns:a16="http://schemas.microsoft.com/office/drawing/2014/main" id="{C80DC9C8-D3A8-0780-28C9-04DE2E0FFEDB}"/>
                  </a:ext>
                </a:extLst>
              </p:cNvPr>
              <p:cNvGraphicFramePr>
                <a:graphicFrameLocks noChangeAspect="1"/>
              </p:cNvGraphicFramePr>
              <p:nvPr>
                <p:extLst>
                  <p:ext uri="{D42A27DB-BD31-4B8C-83A1-F6EECF244321}">
                    <p14:modId xmlns:p14="http://schemas.microsoft.com/office/powerpoint/2010/main" val="3323609450"/>
                  </p:ext>
                </p:extLst>
              </p:nvPr>
            </p:nvGraphicFramePr>
            <p:xfrm>
              <a:off x="-4097215" y="5508885"/>
              <a:ext cx="2286000" cy="1714500"/>
            </p:xfrm>
            <a:graphic>
              <a:graphicData uri="http://schemas.microsoft.com/office/powerpoint/2016/slidezoom">
                <pslz:sldZm>
                  <pslz:sldZmObj sldId="327" cId="701085034">
                    <pslz:zmPr id="{E6A2063B-EAD6-41E3-82C2-CDD76ED62E76}"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9" name="Dian zoomaustoiminto 8">
                <a:hlinkClick r:id="rId3" action="ppaction://hlinksldjump"/>
                <a:extLst>
                  <a:ext uri="{FF2B5EF4-FFF2-40B4-BE49-F238E27FC236}">
                    <a16:creationId xmlns:a16="http://schemas.microsoft.com/office/drawing/2014/main" id="{C80DC9C8-D3A8-0780-28C9-04DE2E0FFEDB}"/>
                  </a:ext>
                </a:extLst>
              </p:cNvPr>
              <p:cNvPicPr>
                <a:picLocks noGrp="1" noRot="1" noChangeAspect="1" noMove="1" noResize="1" noEditPoints="1" noAdjustHandles="1" noChangeArrowheads="1" noChangeShapeType="1"/>
              </p:cNvPicPr>
              <p:nvPr/>
            </p:nvPicPr>
            <p:blipFill>
              <a:blip r:embed="rId2"/>
              <a:stretch>
                <a:fillRect/>
              </a:stretch>
            </p:blipFill>
            <p:spPr>
              <a:xfrm>
                <a:off x="-4097215" y="5508885"/>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701085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9</a:t>
            </a:fld>
            <a:endParaRPr lang="fi-FI"/>
          </a:p>
        </p:txBody>
      </p:sp>
      <mc:AlternateContent xmlns:mc="http://schemas.openxmlformats.org/markup-compatibility/2006">
        <mc:Choice xmlns:pslz="http://schemas.microsoft.com/office/powerpoint/2016/slidezoom" Requires="pslz">
          <p:graphicFrame>
            <p:nvGraphicFramePr>
              <p:cNvPr id="9" name="Dian zoomaustoiminto 8">
                <a:extLst>
                  <a:ext uri="{FF2B5EF4-FFF2-40B4-BE49-F238E27FC236}">
                    <a16:creationId xmlns:a16="http://schemas.microsoft.com/office/drawing/2014/main" id="{C80DC9C8-D3A8-0780-28C9-04DE2E0FFEDB}"/>
                  </a:ext>
                </a:extLst>
              </p:cNvPr>
              <p:cNvGraphicFramePr>
                <a:graphicFrameLocks noChangeAspect="1"/>
              </p:cNvGraphicFramePr>
              <p:nvPr/>
            </p:nvGraphicFramePr>
            <p:xfrm>
              <a:off x="-4097215" y="5508885"/>
              <a:ext cx="2286000" cy="1714500"/>
            </p:xfrm>
            <a:graphic>
              <a:graphicData uri="http://schemas.microsoft.com/office/powerpoint/2016/slidezoom">
                <pslz:sldZm>
                  <pslz:sldZmObj sldId="327" cId="701085034">
                    <pslz:zmPr id="{E6A2063B-EAD6-41E3-82C2-CDD76ED62E76}"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9" name="Dian zoomaustoiminto 8">
                <a:hlinkClick r:id="rId3" action="ppaction://hlinksldjump"/>
                <a:extLst>
                  <a:ext uri="{FF2B5EF4-FFF2-40B4-BE49-F238E27FC236}">
                    <a16:creationId xmlns:a16="http://schemas.microsoft.com/office/drawing/2014/main" id="{C80DC9C8-D3A8-0780-28C9-04DE2E0FFEDB}"/>
                  </a:ext>
                </a:extLst>
              </p:cNvPr>
              <p:cNvPicPr>
                <a:picLocks noGrp="1" noRot="1" noChangeAspect="1" noMove="1" noResize="1" noEditPoints="1" noAdjustHandles="1" noChangeArrowheads="1" noChangeShapeType="1"/>
              </p:cNvPicPr>
              <p:nvPr/>
            </p:nvPicPr>
            <p:blipFill>
              <a:blip r:embed="rId2"/>
              <a:stretch>
                <a:fillRect/>
              </a:stretch>
            </p:blipFill>
            <p:spPr>
              <a:xfrm>
                <a:off x="-4097215" y="5508885"/>
                <a:ext cx="2286000" cy="1714500"/>
              </a:xfrm>
              <a:prstGeom prst="rect">
                <a:avLst/>
              </a:prstGeom>
              <a:ln w="3175">
                <a:solidFill>
                  <a:prstClr val="ltGray"/>
                </a:solidFill>
              </a:ln>
            </p:spPr>
          </p:pic>
        </mc:Fallback>
      </mc:AlternateContent>
      <p:pic>
        <p:nvPicPr>
          <p:cNvPr id="5" name="Kuva 4">
            <a:extLst>
              <a:ext uri="{FF2B5EF4-FFF2-40B4-BE49-F238E27FC236}">
                <a16:creationId xmlns:a16="http://schemas.microsoft.com/office/drawing/2014/main" id="{E912A314-B596-EA21-109C-FB9DBBF0B0EF}"/>
              </a:ext>
            </a:extLst>
          </p:cNvPr>
          <p:cNvPicPr>
            <a:picLocks noChangeAspect="1"/>
          </p:cNvPicPr>
          <p:nvPr/>
        </p:nvPicPr>
        <p:blipFill>
          <a:blip r:embed="rId4"/>
          <a:stretch>
            <a:fillRect/>
          </a:stretch>
        </p:blipFill>
        <p:spPr>
          <a:xfrm>
            <a:off x="0" y="474941"/>
            <a:ext cx="9144000" cy="5708242"/>
          </a:xfrm>
          <a:prstGeom prst="rect">
            <a:avLst/>
          </a:prstGeom>
        </p:spPr>
      </p:pic>
    </p:spTree>
    <p:extLst>
      <p:ext uri="{BB962C8B-B14F-4D97-AF65-F5344CB8AC3E}">
        <p14:creationId xmlns:p14="http://schemas.microsoft.com/office/powerpoint/2010/main" val="251327086"/>
      </p:ext>
    </p:extLst>
  </p:cSld>
  <p:clrMapOvr>
    <a:masterClrMapping/>
  </p:clrMapOvr>
</p:sld>
</file>

<file path=ppt/theme/theme1.xml><?xml version="1.0" encoding="utf-8"?>
<a:theme xmlns:a="http://schemas.openxmlformats.org/drawingml/2006/main" name="TEM_Rakennerahastot_2014-2020_mallipohja_EAKR_ESR_FI_7.14">
  <a:themeElements>
    <a:clrScheme name="TEM_Rakennerahastot">
      <a:dk1>
        <a:sysClr val="windowText" lastClr="000000"/>
      </a:dk1>
      <a:lt1>
        <a:srgbClr val="FFFFFF"/>
      </a:lt1>
      <a:dk2>
        <a:srgbClr val="646464"/>
      </a:dk2>
      <a:lt2>
        <a:srgbClr val="FFFFFF"/>
      </a:lt2>
      <a:accent1>
        <a:srgbClr val="8CBE41"/>
      </a:accent1>
      <a:accent2>
        <a:srgbClr val="5BC6E8"/>
      </a:accent2>
      <a:accent3>
        <a:srgbClr val="009FDA"/>
      </a:accent3>
      <a:accent4>
        <a:srgbClr val="5F378C"/>
      </a:accent4>
      <a:accent5>
        <a:srgbClr val="E2007A"/>
      </a:accent5>
      <a:accent6>
        <a:srgbClr val="F6921E"/>
      </a:accent6>
      <a:hlink>
        <a:srgbClr val="00549F"/>
      </a:hlink>
      <a:folHlink>
        <a:srgbClr val="00B299"/>
      </a:folHlink>
    </a:clrScheme>
    <a:fontScheme name="TEM_Rakennerahast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TEM_Rakennerahastot_2014-2020_mallipohja_EAKR_ESR_FI_7.14-1</Template>
  <TotalTime>5553</TotalTime>
  <Words>1183</Words>
  <Application>Microsoft Office PowerPoint</Application>
  <PresentationFormat>Näytössä katseltava diaesitys (4:3)</PresentationFormat>
  <Paragraphs>166</Paragraphs>
  <Slides>21</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21</vt:i4>
      </vt:variant>
    </vt:vector>
  </HeadingPairs>
  <TitlesOfParts>
    <vt:vector size="26" baseType="lpstr">
      <vt:lpstr>Arial</vt:lpstr>
      <vt:lpstr>Calibri</vt:lpstr>
      <vt:lpstr>Goudy Old Style</vt:lpstr>
      <vt:lpstr>Wingdings</vt:lpstr>
      <vt:lpstr>TEM_Rakennerahastot_2014-2020_mallipohja_EAKR_ESR_FI_7.14</vt:lpstr>
      <vt:lpstr>Yhdessä voimaa opintoihin-hanke</vt:lpstr>
      <vt:lpstr>Nuoren kokonaistilanne huomioidaan ja selvitetään</vt:lpstr>
      <vt:lpstr>Nuoren kokonaistilanne huomioidaan ja selvitetään</vt:lpstr>
      <vt:lpstr>Kohderyhmä – Yksilövalmennus ja Voimavarapaja </vt:lpstr>
      <vt:lpstr>Mitä on nivelvaiheohjaus/ammattikoutsi Kpedu:lla?</vt:lpstr>
      <vt:lpstr>Mitä on nivelvaiheohjaus/ammattikoutsi Kpedu:lla?</vt:lpstr>
      <vt:lpstr>Yksilövalmennettavien nuorten ohjaus</vt:lpstr>
      <vt:lpstr>Yksilövalmennuksessa tammi-syyskuussa olevien opiskelijoiden tilanne 2022</vt:lpstr>
      <vt:lpstr>PowerPoint-esitys</vt:lpstr>
      <vt:lpstr>Esim. Syksy 2022  Voimavara pajalla</vt:lpstr>
      <vt:lpstr>Voimavarapajan toimintaa</vt:lpstr>
      <vt:lpstr>Pajalla olevien opiskelijoiden Hyvinvointi-kyselyn  tulokset keväältä 2022</vt:lpstr>
      <vt:lpstr>Nuorten todellisia kokemuksia ja ajatuksia päivien aikana</vt:lpstr>
      <vt:lpstr>PowerPoint-esitys</vt:lpstr>
      <vt:lpstr>PowerPoint-esitys</vt:lpstr>
      <vt:lpstr>PowerPoint-esitys</vt:lpstr>
      <vt:lpstr>Millainen tilanteesi olisi nyt, jos et olisi päässyt voimavarapajalle? </vt:lpstr>
      <vt:lpstr>Millainen tilanteesi olisi nyt, jos et olisi päässyt voimavarapajalle? </vt:lpstr>
      <vt:lpstr>PowerPoint-esitys</vt:lpstr>
      <vt:lpstr>Erään Voimavarapaja nuoren tarina</vt:lpstr>
      <vt:lpstr>           Kiitos mielenkiinnostasi!   Lisätietoja:   Yhdessä voimaa opintoihin- hankkeesta  https://www.kpedu.fi/yhdessa-voimaa-opintoihin  Nivelvaiheohjauksen pilotointi tehtiin Tukipolku- hankkeessa https://www.kpedu.fi/tuki-polku/esittely   </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Kilponen Anni (TEM)</dc:creator>
  <cp:lastModifiedBy>Anne Eteläaho</cp:lastModifiedBy>
  <cp:revision>357</cp:revision>
  <dcterms:created xsi:type="dcterms:W3CDTF">2019-11-18T13:20:43Z</dcterms:created>
  <dcterms:modified xsi:type="dcterms:W3CDTF">2023-05-22T11:17:09Z</dcterms:modified>
</cp:coreProperties>
</file>