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0"/>
  </p:notesMasterIdLst>
  <p:sldIdLst>
    <p:sldId id="259" r:id="rId2"/>
    <p:sldId id="293" r:id="rId3"/>
    <p:sldId id="340" r:id="rId4"/>
    <p:sldId id="341" r:id="rId5"/>
    <p:sldId id="322" r:id="rId6"/>
    <p:sldId id="337" r:id="rId7"/>
    <p:sldId id="338" r:id="rId8"/>
    <p:sldId id="325" r:id="rId9"/>
    <p:sldId id="324" r:id="rId10"/>
    <p:sldId id="326" r:id="rId11"/>
    <p:sldId id="351" r:id="rId12"/>
    <p:sldId id="301" r:id="rId13"/>
    <p:sldId id="339" r:id="rId14"/>
    <p:sldId id="323" r:id="rId15"/>
    <p:sldId id="327" r:id="rId16"/>
    <p:sldId id="328" r:id="rId17"/>
    <p:sldId id="330" r:id="rId18"/>
    <p:sldId id="329" r:id="rId19"/>
    <p:sldId id="331" r:id="rId20"/>
    <p:sldId id="332" r:id="rId21"/>
    <p:sldId id="333" r:id="rId22"/>
    <p:sldId id="334" r:id="rId23"/>
    <p:sldId id="336" r:id="rId24"/>
    <p:sldId id="335" r:id="rId25"/>
    <p:sldId id="342" r:id="rId26"/>
    <p:sldId id="343" r:id="rId27"/>
    <p:sldId id="344" r:id="rId28"/>
    <p:sldId id="345" r:id="rId29"/>
    <p:sldId id="346" r:id="rId30"/>
    <p:sldId id="347" r:id="rId31"/>
    <p:sldId id="348" r:id="rId32"/>
    <p:sldId id="349" r:id="rId33"/>
    <p:sldId id="286" r:id="rId34"/>
    <p:sldId id="320" r:id="rId35"/>
    <p:sldId id="304" r:id="rId36"/>
    <p:sldId id="319" r:id="rId37"/>
    <p:sldId id="318" r:id="rId38"/>
    <p:sldId id="350" r:id="rId39"/>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78D07C88-F57C-431E-A25C-F4712081ED20}">
          <p14:sldIdLst>
            <p14:sldId id="259"/>
            <p14:sldId id="293"/>
            <p14:sldId id="340"/>
            <p14:sldId id="341"/>
            <p14:sldId id="322"/>
            <p14:sldId id="337"/>
            <p14:sldId id="338"/>
            <p14:sldId id="325"/>
            <p14:sldId id="324"/>
            <p14:sldId id="326"/>
            <p14:sldId id="351"/>
            <p14:sldId id="301"/>
            <p14:sldId id="339"/>
            <p14:sldId id="323"/>
            <p14:sldId id="327"/>
            <p14:sldId id="328"/>
            <p14:sldId id="330"/>
            <p14:sldId id="329"/>
            <p14:sldId id="331"/>
            <p14:sldId id="332"/>
            <p14:sldId id="333"/>
            <p14:sldId id="334"/>
            <p14:sldId id="336"/>
            <p14:sldId id="335"/>
            <p14:sldId id="342"/>
            <p14:sldId id="343"/>
            <p14:sldId id="344"/>
            <p14:sldId id="345"/>
            <p14:sldId id="346"/>
            <p14:sldId id="347"/>
            <p14:sldId id="348"/>
          </p14:sldIdLst>
        </p14:section>
        <p14:section name="Nimetön osa" id="{E25D5846-04EF-42E7-BB57-BEA840F08FC5}">
          <p14:sldIdLst>
            <p14:sldId id="349"/>
            <p14:sldId id="286"/>
            <p14:sldId id="320"/>
            <p14:sldId id="304"/>
            <p14:sldId id="319"/>
            <p14:sldId id="318"/>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378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60"/>
  </p:normalViewPr>
  <p:slideViewPr>
    <p:cSldViewPr snapToGrid="0">
      <p:cViewPr varScale="1">
        <p:scale>
          <a:sx n="102" d="100"/>
          <a:sy n="102" d="100"/>
        </p:scale>
        <p:origin x="1470"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62EC5-578B-4A9C-A38A-7DF582604A86}" type="datetimeFigureOut">
              <a:rPr lang="fi-FI" smtClean="0"/>
              <a:pPr/>
              <a:t>15.12.2021</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42CD9-F350-4165-AB42-8343341773F4}" type="slidenum">
              <a:rPr lang="fi-FI" smtClean="0"/>
              <a:pPr/>
              <a:t>‹#›</a:t>
            </a:fld>
            <a:endParaRPr lang="fi-FI"/>
          </a:p>
        </p:txBody>
      </p:sp>
    </p:spTree>
    <p:extLst>
      <p:ext uri="{BB962C8B-B14F-4D97-AF65-F5344CB8AC3E}">
        <p14:creationId xmlns:p14="http://schemas.microsoft.com/office/powerpoint/2010/main" val="416631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pd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0.pd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1.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2.pd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d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4.pd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5.pd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pd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7.pd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kans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685800" y="1441651"/>
            <a:ext cx="7772400" cy="1470025"/>
          </a:xfrm>
        </p:spPr>
        <p:txBody>
          <a:bodyPr anchor="b" anchorCtr="0"/>
          <a:lstStyle>
            <a:lvl1pPr algn="ct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326904" y="3060000"/>
            <a:ext cx="648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5" name="Alatunnisteen paikkamerkki 4"/>
          <p:cNvSpPr>
            <a:spLocks noGrp="1"/>
          </p:cNvSpPr>
          <p:nvPr>
            <p:ph type="ftr" sz="quarter" idx="11"/>
          </p:nvPr>
        </p:nvSpPr>
        <p:spPr>
          <a:xfrm>
            <a:off x="2772000" y="4138846"/>
            <a:ext cx="3600000" cy="252000"/>
          </a:xfrm>
        </p:spPr>
        <p:txBody>
          <a:bodyPr lIns="0"/>
          <a:lstStyle>
            <a:lvl1pPr algn="ctr">
              <a:defRPr>
                <a:solidFill>
                  <a:schemeClr val="tx1"/>
                </a:solidFill>
              </a:defRPr>
            </a:lvl1pPr>
          </a:lstStyle>
          <a:p>
            <a:r>
              <a:rPr lang="fi-FI"/>
              <a:t>Etunimi Sukunimi</a:t>
            </a:r>
          </a:p>
        </p:txBody>
      </p:sp>
      <p:sp>
        <p:nvSpPr>
          <p:cNvPr id="4" name="Päivämäärän paikkamerkki 3"/>
          <p:cNvSpPr>
            <a:spLocks noGrp="1"/>
          </p:cNvSpPr>
          <p:nvPr>
            <p:ph type="dt" sz="half" idx="10"/>
          </p:nvPr>
        </p:nvSpPr>
        <p:spPr>
          <a:xfrm>
            <a:off x="3852000" y="4426838"/>
            <a:ext cx="1440000" cy="252000"/>
          </a:xfrm>
        </p:spPr>
        <p:txBody>
          <a:bodyPr/>
          <a:lstStyle>
            <a:lvl1pPr algn="ctr">
              <a:defRPr>
                <a:solidFill>
                  <a:schemeClr val="tx1"/>
                </a:solidFill>
              </a:defRPr>
            </a:lvl1pPr>
          </a:lstStyle>
          <a:p>
            <a:fld id="{9F3CA18B-9E35-4533-979C-C6E5EEC99A99}" type="datetime1">
              <a:rPr lang="fi-FI" smtClean="0"/>
              <a:pPr/>
              <a:t>15.12.2021</a:t>
            </a:fld>
            <a:endParaRPr lang="fi-FI"/>
          </a:p>
        </p:txBody>
      </p:sp>
      <p:sp>
        <p:nvSpPr>
          <p:cNvPr id="10" name="Kuvan paikkamerkki 18"/>
          <p:cNvSpPr>
            <a:spLocks noGrp="1"/>
          </p:cNvSpPr>
          <p:nvPr>
            <p:ph type="pic" sz="quarter" idx="12" hasCustomPrompt="1"/>
          </p:nvPr>
        </p:nvSpPr>
        <p:spPr>
          <a:xfrm>
            <a:off x="360000" y="5796000"/>
            <a:ext cx="1440000" cy="719137"/>
          </a:xfrm>
        </p:spPr>
        <p:txBody>
          <a:bodyPr/>
          <a:lstStyle>
            <a:lvl1pPr>
              <a:defRPr sz="1400">
                <a:solidFill>
                  <a:schemeClr val="tx1"/>
                </a:solidFill>
              </a:defRPr>
            </a:lvl1pPr>
          </a:lstStyle>
          <a:p>
            <a:r>
              <a:rPr lang="fi-FI"/>
              <a:t>logo</a:t>
            </a:r>
          </a:p>
        </p:txBody>
      </p:sp>
      <p:sp>
        <p:nvSpPr>
          <p:cNvPr id="12" name="Kuvan paikkamerkki 18"/>
          <p:cNvSpPr>
            <a:spLocks noGrp="1"/>
          </p:cNvSpPr>
          <p:nvPr>
            <p:ph type="pic" sz="quarter" idx="13" hasCustomPrompt="1"/>
          </p:nvPr>
        </p:nvSpPr>
        <p:spPr>
          <a:xfrm>
            <a:off x="2031332" y="5794990"/>
            <a:ext cx="1440000" cy="719137"/>
          </a:xfrm>
        </p:spPr>
        <p:txBody>
          <a:bodyPr/>
          <a:lstStyle>
            <a:lvl1pPr>
              <a:defRPr sz="1400">
                <a:solidFill>
                  <a:schemeClr val="tx1"/>
                </a:solidFill>
              </a:defRPr>
            </a:lvl1pPr>
          </a:lstStyle>
          <a:p>
            <a:r>
              <a:rPr lang="fi-FI"/>
              <a:t>logo</a:t>
            </a:r>
          </a:p>
        </p:txBody>
      </p:sp>
      <p:sp>
        <p:nvSpPr>
          <p:cNvPr id="13" name="Kuvan paikkamerkki 18"/>
          <p:cNvSpPr>
            <a:spLocks noGrp="1"/>
          </p:cNvSpPr>
          <p:nvPr>
            <p:ph type="pic" sz="quarter" idx="14" hasCustomPrompt="1"/>
          </p:nvPr>
        </p:nvSpPr>
        <p:spPr>
          <a:xfrm>
            <a:off x="3697880" y="5794990"/>
            <a:ext cx="1440000" cy="719137"/>
          </a:xfrm>
        </p:spPr>
        <p:txBody>
          <a:bodyPr/>
          <a:lstStyle>
            <a:lvl1pPr>
              <a:defRPr sz="1400">
                <a:solidFill>
                  <a:schemeClr val="tx1"/>
                </a:solidFill>
              </a:defRPr>
            </a:lvl1pPr>
          </a:lstStyle>
          <a:p>
            <a:r>
              <a:rPr lang="fi-FI"/>
              <a:t>logo</a:t>
            </a:r>
          </a:p>
        </p:txBody>
      </p:sp>
      <p:pic>
        <p:nvPicPr>
          <p:cNvPr id="14" name="Kuva 8" descr="VipuvoimaaEU_2014_2020_rgb-01.png"/>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6" name="Picture 5"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8_Tekstidia: tyhjä">
    <p:bg>
      <p:bgRef idx="1001">
        <a:schemeClr val="bg1"/>
      </p:bgRef>
    </p:bg>
    <p:spTree>
      <p:nvGrpSpPr>
        <p:cNvPr id="1" name=""/>
        <p:cNvGrpSpPr/>
        <p:nvPr/>
      </p:nvGrpSpPr>
      <p:grpSpPr>
        <a:xfrm>
          <a:off x="0" y="0"/>
          <a:ext cx="0" cy="0"/>
          <a:chOff x="0" y="0"/>
          <a:chExt cx="0" cy="0"/>
        </a:xfrm>
      </p:grpSpPr>
      <p:pic>
        <p:nvPicPr>
          <p:cNvPr id="7" name="Kuva 6"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4" name="Dian numeron paikkamerkki 3"/>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3" name="Alatunnisteen paikkamerkki 2"/>
          <p:cNvSpPr>
            <a:spLocks noGrp="1"/>
          </p:cNvSpPr>
          <p:nvPr>
            <p:ph type="ftr" sz="quarter" idx="11"/>
          </p:nvPr>
        </p:nvSpPr>
        <p:spPr/>
        <p:txBody>
          <a:bodyPr/>
          <a:lstStyle>
            <a:lvl1pPr>
              <a:defRPr>
                <a:solidFill>
                  <a:schemeClr val="tx1"/>
                </a:solidFill>
              </a:defRPr>
            </a:lvl1pPr>
          </a:lstStyle>
          <a:p>
            <a:r>
              <a:rPr lang="fi-FI"/>
              <a:t>Etunimi Sukunimi</a:t>
            </a:r>
          </a:p>
        </p:txBody>
      </p:sp>
      <p:sp>
        <p:nvSpPr>
          <p:cNvPr id="2" name="Päivämäärän paikkamerkki 1"/>
          <p:cNvSpPr>
            <a:spLocks noGrp="1"/>
          </p:cNvSpPr>
          <p:nvPr>
            <p:ph type="dt" sz="half" idx="10"/>
          </p:nvPr>
        </p:nvSpPr>
        <p:spPr/>
        <p:txBody>
          <a:bodyPr/>
          <a:lstStyle>
            <a:lvl1pPr>
              <a:defRPr>
                <a:solidFill>
                  <a:schemeClr val="tx1"/>
                </a:solidFill>
              </a:defRPr>
            </a:lvl1pPr>
          </a:lstStyle>
          <a:p>
            <a:fld id="{7356B9E0-AE4D-47F9-9DDE-55B177305E0F}" type="datetime1">
              <a:rPr lang="fi-FI" smtClean="0"/>
              <a:pPr/>
              <a:t>15.12.2021</a:t>
            </a:fld>
            <a:endParaRPr lang="fi-FI"/>
          </a:p>
        </p:txBody>
      </p:sp>
      <p:pic>
        <p:nvPicPr>
          <p:cNvPr id="8" name="Kuva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0" name="Picture 9"/>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685800" y="1441651"/>
            <a:ext cx="7772400" cy="1470025"/>
          </a:xfrm>
        </p:spPr>
        <p:txBody>
          <a:bodyPr anchor="b" anchorCtr="0"/>
          <a:lstStyle>
            <a:lvl1pPr algn="ctr">
              <a:defRPr>
                <a:solidFill>
                  <a:schemeClr val="tx1"/>
                </a:solidFill>
              </a:defRPr>
            </a:lvl1pPr>
          </a:lstStyle>
          <a:p>
            <a:r>
              <a:rPr lang="fi-FI"/>
              <a:t>Muokkaa </a:t>
            </a:r>
            <a:r>
              <a:rPr lang="fi-FI" err="1"/>
              <a:t>perustyyl</a:t>
            </a:r>
            <a:r>
              <a:rPr lang="fi-FI"/>
              <a:t>. </a:t>
            </a:r>
            <a:r>
              <a:rPr lang="fi-FI" err="1"/>
              <a:t>napsautt</a:t>
            </a:r>
            <a:r>
              <a:rPr lang="fi-FI"/>
              <a:t>.</a:t>
            </a:r>
          </a:p>
        </p:txBody>
      </p:sp>
      <p:sp>
        <p:nvSpPr>
          <p:cNvPr id="12" name="Alaotsikko 2"/>
          <p:cNvSpPr>
            <a:spLocks noGrp="1"/>
          </p:cNvSpPr>
          <p:nvPr>
            <p:ph type="subTitle" idx="1"/>
          </p:nvPr>
        </p:nvSpPr>
        <p:spPr>
          <a:xfrm>
            <a:off x="1322086" y="3060000"/>
            <a:ext cx="648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5" name="Alatunnisteen paikkamerkki 4"/>
          <p:cNvSpPr>
            <a:spLocks noGrp="1"/>
          </p:cNvSpPr>
          <p:nvPr>
            <p:ph type="ftr" sz="quarter" idx="11"/>
          </p:nvPr>
        </p:nvSpPr>
        <p:spPr>
          <a:xfrm>
            <a:off x="2772000" y="4140000"/>
            <a:ext cx="3600000" cy="252000"/>
          </a:xfrm>
        </p:spPr>
        <p:txBody>
          <a:bodyPr lIns="0"/>
          <a:lstStyle>
            <a:lvl1pPr algn="ctr">
              <a:defRPr>
                <a:solidFill>
                  <a:schemeClr val="tx1"/>
                </a:solidFill>
              </a:defRPr>
            </a:lvl1pPr>
          </a:lstStyle>
          <a:p>
            <a:r>
              <a:rPr lang="fi-FI"/>
              <a:t>Etunimi Sukunimi</a:t>
            </a:r>
          </a:p>
        </p:txBody>
      </p:sp>
      <p:sp>
        <p:nvSpPr>
          <p:cNvPr id="4" name="Päivämäärän paikkamerkki 3"/>
          <p:cNvSpPr>
            <a:spLocks noGrp="1"/>
          </p:cNvSpPr>
          <p:nvPr>
            <p:ph type="dt" sz="half" idx="10"/>
          </p:nvPr>
        </p:nvSpPr>
        <p:spPr>
          <a:xfrm>
            <a:off x="3852000" y="4428000"/>
            <a:ext cx="1440000" cy="252000"/>
          </a:xfrm>
        </p:spPr>
        <p:txBody>
          <a:bodyPr/>
          <a:lstStyle>
            <a:lvl1pPr algn="ctr">
              <a:defRPr>
                <a:solidFill>
                  <a:schemeClr val="tx1"/>
                </a:solidFill>
              </a:defRPr>
            </a:lvl1pPr>
          </a:lstStyle>
          <a:p>
            <a:fld id="{9F3CA18B-9E35-4533-979C-C6E5EEC99A99}" type="datetime1">
              <a:rPr lang="fi-FI" smtClean="0"/>
              <a:pPr/>
              <a:t>15.12.2021</a:t>
            </a:fld>
            <a:endParaRPr lang="fi-FI"/>
          </a:p>
        </p:txBody>
      </p:sp>
      <p:sp>
        <p:nvSpPr>
          <p:cNvPr id="19" name="Kuvan paikkamerkki 18"/>
          <p:cNvSpPr>
            <a:spLocks noGrp="1"/>
          </p:cNvSpPr>
          <p:nvPr>
            <p:ph type="pic" sz="quarter" idx="12" hasCustomPrompt="1"/>
          </p:nvPr>
        </p:nvSpPr>
        <p:spPr>
          <a:xfrm>
            <a:off x="360000" y="5796000"/>
            <a:ext cx="1440000" cy="719137"/>
          </a:xfrm>
        </p:spPr>
        <p:txBody>
          <a:bodyPr/>
          <a:lstStyle>
            <a:lvl1pPr>
              <a:defRPr sz="1400">
                <a:solidFill>
                  <a:schemeClr val="tx1"/>
                </a:solidFill>
              </a:defRPr>
            </a:lvl1pPr>
          </a:lstStyle>
          <a:p>
            <a:r>
              <a:rPr lang="fi-FI"/>
              <a:t>logo</a:t>
            </a:r>
          </a:p>
        </p:txBody>
      </p:sp>
      <p:sp>
        <p:nvSpPr>
          <p:cNvPr id="20" name="Kuvan paikkamerkki 18"/>
          <p:cNvSpPr>
            <a:spLocks noGrp="1"/>
          </p:cNvSpPr>
          <p:nvPr>
            <p:ph type="pic" sz="quarter" idx="13" hasCustomPrompt="1"/>
          </p:nvPr>
        </p:nvSpPr>
        <p:spPr>
          <a:xfrm>
            <a:off x="2031332" y="5794990"/>
            <a:ext cx="1440000" cy="719137"/>
          </a:xfrm>
        </p:spPr>
        <p:txBody>
          <a:bodyPr/>
          <a:lstStyle>
            <a:lvl1pPr>
              <a:defRPr sz="1400">
                <a:solidFill>
                  <a:schemeClr val="tx1"/>
                </a:solidFill>
              </a:defRPr>
            </a:lvl1pPr>
          </a:lstStyle>
          <a:p>
            <a:r>
              <a:rPr lang="fi-FI"/>
              <a:t>logo</a:t>
            </a:r>
          </a:p>
        </p:txBody>
      </p:sp>
      <p:sp>
        <p:nvSpPr>
          <p:cNvPr id="21" name="Kuvan paikkamerkki 18"/>
          <p:cNvSpPr>
            <a:spLocks noGrp="1"/>
          </p:cNvSpPr>
          <p:nvPr>
            <p:ph type="pic" sz="quarter" idx="14" hasCustomPrompt="1"/>
          </p:nvPr>
        </p:nvSpPr>
        <p:spPr>
          <a:xfrm>
            <a:off x="3697880" y="5794990"/>
            <a:ext cx="1440000" cy="719137"/>
          </a:xfrm>
        </p:spPr>
        <p:txBody>
          <a:bodyPr/>
          <a:lstStyle>
            <a:lvl1pPr>
              <a:defRPr sz="1400">
                <a:solidFill>
                  <a:schemeClr val="tx1"/>
                </a:solidFill>
              </a:defRPr>
            </a:lvl1pPr>
          </a:lstStyle>
          <a:p>
            <a:r>
              <a:rPr lang="fi-FI"/>
              <a:t>logo</a:t>
            </a:r>
          </a:p>
        </p:txBody>
      </p:sp>
      <p:pic>
        <p:nvPicPr>
          <p:cNvPr id="13" name="Kuva 8" descr="VipuvoimaaEU_2014_2020_rgb-01.png"/>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5" name="Picture 14"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värillinen välidia">
    <p:bg>
      <p:bgPr>
        <a:solidFill>
          <a:schemeClr val="accent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15.12.2021</a:t>
            </a:fld>
            <a:endParaRPr lang="fi-FI"/>
          </a:p>
        </p:txBody>
      </p:sp>
      <p:pic>
        <p:nvPicPr>
          <p:cNvPr id="11" name="Kuva 8" descr="VipuvoimaaEU_2014_2020_rgb-01.png"/>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0" name="Picture 9"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A_kuvadia: tumma kuva">
    <p:bg>
      <p:bgPr>
        <a:solidFill>
          <a:schemeClr val="tx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15.12.2021</a:t>
            </a:fld>
            <a:endParaRPr lang="fi-FI"/>
          </a:p>
        </p:txBody>
      </p:sp>
      <p:pic>
        <p:nvPicPr>
          <p:cNvPr id="10" name="Kuva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B_kuvadia: vaalea kuva">
    <p:bg>
      <p:bgPr>
        <a:solidFill>
          <a:schemeClr val="tx1"/>
        </a:solidFill>
        <a:effectLst/>
      </p:bgPr>
    </p:bg>
    <p:spTree>
      <p:nvGrpSpPr>
        <p:cNvPr id="1" name=""/>
        <p:cNvGrpSpPr/>
        <p:nvPr/>
      </p:nvGrpSpPr>
      <p:grpSpPr>
        <a:xfrm>
          <a:off x="0" y="0"/>
          <a:ext cx="0" cy="0"/>
          <a:chOff x="0" y="0"/>
          <a:chExt cx="0" cy="0"/>
        </a:xfrm>
      </p:grpSpPr>
      <p:pic>
        <p:nvPicPr>
          <p:cNvPr id="10" name="Kuva 9" descr="TEM_RR_PPT-taustat_RGB_valk_kehys_tumm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15.12.2021</a:t>
            </a:fld>
            <a:endParaRPr lang="fi-FI"/>
          </a:p>
        </p:txBody>
      </p:sp>
      <p:pic>
        <p:nvPicPr>
          <p:cNvPr id="9" name="Kuva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ekstidia: yksipalstainen">
    <p:bg>
      <p:bgRef idx="1001">
        <a:schemeClr val="bg1"/>
      </p:bgRef>
    </p:bg>
    <p:spTree>
      <p:nvGrpSpPr>
        <p:cNvPr id="1" name=""/>
        <p:cNvGrpSpPr/>
        <p:nvPr/>
      </p:nvGrpSpPr>
      <p:grpSpPr>
        <a:xfrm>
          <a:off x="0" y="0"/>
          <a:ext cx="0" cy="0"/>
          <a:chOff x="0" y="0"/>
          <a:chExt cx="0" cy="0"/>
        </a:xfrm>
      </p:grpSpPr>
      <p:pic>
        <p:nvPicPr>
          <p:cNvPr id="9" name="Kuva 8"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540000" y="1584000"/>
            <a:ext cx="8064000" cy="4140000"/>
          </a:xfrm>
        </p:spPr>
        <p:txBody>
          <a:bodyPr/>
          <a:lstStyle>
            <a:lvl2pPr>
              <a:defRPr/>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12"/>
          </p:nvPr>
        </p:nvSpPr>
        <p:spPr/>
        <p:txBody>
          <a:bodyPr wrap="none" rIns="0"/>
          <a:lstStyle>
            <a:lvl1pPr algn="l">
              <a:defRPr>
                <a:solidFill>
                  <a:schemeClr val="tx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wrap="none" rIns="0"/>
          <a:lstStyle>
            <a:lvl1pPr>
              <a:defRPr>
                <a:solidFill>
                  <a:schemeClr val="tx1"/>
                </a:solidFill>
              </a:defRPr>
            </a:lvl1pPr>
          </a:lstStyle>
          <a:p>
            <a:r>
              <a:rPr lang="fi-FI"/>
              <a:t>Etunimi Sukunimi</a:t>
            </a:r>
          </a:p>
        </p:txBody>
      </p:sp>
      <p:sp>
        <p:nvSpPr>
          <p:cNvPr id="4" name="Päivämäärän paikkamerkki 3"/>
          <p:cNvSpPr>
            <a:spLocks noGrp="1"/>
          </p:cNvSpPr>
          <p:nvPr>
            <p:ph type="dt" sz="half" idx="10"/>
          </p:nvPr>
        </p:nvSpPr>
        <p:spPr/>
        <p:txBody>
          <a:bodyPr wrap="none"/>
          <a:lstStyle>
            <a:lvl1pPr>
              <a:defRPr>
                <a:solidFill>
                  <a:schemeClr val="tx1"/>
                </a:solidFill>
              </a:defRPr>
            </a:lvl1pPr>
          </a:lstStyle>
          <a:p>
            <a:fld id="{E926D19E-78B6-4D02-8772-4056A94F9977}" type="datetime1">
              <a:rPr lang="fi-FI" smtClean="0"/>
              <a:pPr/>
              <a:t>15.12.2021</a:t>
            </a:fld>
            <a:endParaRPr lang="fi-FI"/>
          </a:p>
        </p:txBody>
      </p:sp>
      <p:pic>
        <p:nvPicPr>
          <p:cNvPr id="10" name="Kuva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5_Tekstidia: kaksipalstainen">
    <p:bg>
      <p:bgRef idx="1001">
        <a:schemeClr val="bg1"/>
      </p:bgRef>
    </p:bg>
    <p:spTree>
      <p:nvGrpSpPr>
        <p:cNvPr id="1" name=""/>
        <p:cNvGrpSpPr/>
        <p:nvPr/>
      </p:nvGrpSpPr>
      <p:grpSpPr>
        <a:xfrm>
          <a:off x="0" y="0"/>
          <a:ext cx="0" cy="0"/>
          <a:chOff x="0" y="0"/>
          <a:chExt cx="0" cy="0"/>
        </a:xfrm>
      </p:grpSpPr>
      <p:pic>
        <p:nvPicPr>
          <p:cNvPr id="10" name="Kuva 9"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540000" y="1584000"/>
            <a:ext cx="3924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584000"/>
            <a:ext cx="3960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6" name="Alatunnisteen paikkamerkki 5"/>
          <p:cNvSpPr>
            <a:spLocks noGrp="1"/>
          </p:cNvSpPr>
          <p:nvPr>
            <p:ph type="ftr" sz="quarter" idx="11"/>
          </p:nvPr>
        </p:nvSpPr>
        <p:spPr/>
        <p:txBody>
          <a:bodyPr/>
          <a:lstStyle>
            <a:lvl1pPr>
              <a:defRPr>
                <a:solidFill>
                  <a:schemeClr val="tx1"/>
                </a:solidFill>
              </a:defRPr>
            </a:lvl1pPr>
          </a:lstStyle>
          <a:p>
            <a:r>
              <a:rPr lang="fi-FI"/>
              <a:t>Etunimi Sukunimi</a:t>
            </a:r>
          </a:p>
        </p:txBody>
      </p:sp>
      <p:sp>
        <p:nvSpPr>
          <p:cNvPr id="5" name="Päivämäärän paikkamerkki 4"/>
          <p:cNvSpPr>
            <a:spLocks noGrp="1"/>
          </p:cNvSpPr>
          <p:nvPr>
            <p:ph type="dt" sz="half" idx="10"/>
          </p:nvPr>
        </p:nvSpPr>
        <p:spPr/>
        <p:txBody>
          <a:bodyPr/>
          <a:lstStyle>
            <a:lvl1pPr>
              <a:defRPr>
                <a:solidFill>
                  <a:schemeClr val="tx1"/>
                </a:solidFill>
              </a:defRPr>
            </a:lvl1pPr>
          </a:lstStyle>
          <a:p>
            <a:fld id="{D00111C6-550F-476F-A8E9-87059F984CC5}" type="datetime1">
              <a:rPr lang="fi-FI" smtClean="0"/>
              <a:pPr/>
              <a:t>15.12.2021</a:t>
            </a:fld>
            <a:endParaRPr lang="fi-FI"/>
          </a:p>
        </p:txBody>
      </p:sp>
      <p:pic>
        <p:nvPicPr>
          <p:cNvPr id="11" name="Kuva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3" name="Picture 12"/>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ekstidia: yksip. väliotsikolla">
    <p:bg>
      <p:bgRef idx="1001">
        <a:schemeClr val="bg1"/>
      </p:bgRef>
    </p:bg>
    <p:spTree>
      <p:nvGrpSpPr>
        <p:cNvPr id="1" name=""/>
        <p:cNvGrpSpPr/>
        <p:nvPr/>
      </p:nvGrpSpPr>
      <p:grpSpPr>
        <a:xfrm>
          <a:off x="0" y="0"/>
          <a:ext cx="0" cy="0"/>
          <a:chOff x="0" y="0"/>
          <a:chExt cx="0" cy="0"/>
        </a:xfrm>
      </p:grpSpPr>
      <p:pic>
        <p:nvPicPr>
          <p:cNvPr id="12" name="Kuva 11"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540000" y="1584000"/>
            <a:ext cx="8064448" cy="360000"/>
          </a:xfrm>
        </p:spPr>
        <p:txBody>
          <a:bodyPr wrap="square"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540000" y="1980000"/>
            <a:ext cx="8064448" cy="360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8" name="Alatunnisteen paikkamerkki 7"/>
          <p:cNvSpPr>
            <a:spLocks noGrp="1"/>
          </p:cNvSpPr>
          <p:nvPr>
            <p:ph type="ftr" sz="quarter" idx="11"/>
          </p:nvPr>
        </p:nvSpPr>
        <p:spPr/>
        <p:txBody>
          <a:bodyPr/>
          <a:lstStyle>
            <a:lvl1pPr>
              <a:defRPr>
                <a:solidFill>
                  <a:schemeClr val="tx1"/>
                </a:solidFill>
              </a:defRPr>
            </a:lvl1pPr>
          </a:lstStyle>
          <a:p>
            <a:r>
              <a:rPr lang="fi-FI"/>
              <a:t>Etunimi Sukunimi</a:t>
            </a:r>
          </a:p>
        </p:txBody>
      </p:sp>
      <p:sp>
        <p:nvSpPr>
          <p:cNvPr id="7" name="Päivämäärän paikkamerkki 6"/>
          <p:cNvSpPr>
            <a:spLocks noGrp="1"/>
          </p:cNvSpPr>
          <p:nvPr>
            <p:ph type="dt" sz="half" idx="10"/>
          </p:nvPr>
        </p:nvSpPr>
        <p:spPr/>
        <p:txBody>
          <a:bodyPr/>
          <a:lstStyle>
            <a:lvl1pPr>
              <a:defRPr>
                <a:solidFill>
                  <a:schemeClr val="tx1"/>
                </a:solidFill>
              </a:defRPr>
            </a:lvl1pPr>
          </a:lstStyle>
          <a:p>
            <a:fld id="{3952FA39-4A70-4416-BD6A-317A14324BE2}" type="datetime1">
              <a:rPr lang="fi-FI" smtClean="0"/>
              <a:pPr/>
              <a:t>15.12.2021</a:t>
            </a:fld>
            <a:endParaRPr lang="fi-FI"/>
          </a:p>
        </p:txBody>
      </p:sp>
      <p:pic>
        <p:nvPicPr>
          <p:cNvPr id="13" name="Kuva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1" name="Picture 10"/>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7_Tekstidia: vain otsikko">
    <p:bg>
      <p:bgRef idx="1001">
        <a:schemeClr val="bg1"/>
      </p:bgRef>
    </p:bg>
    <p:spTree>
      <p:nvGrpSpPr>
        <p:cNvPr id="1" name=""/>
        <p:cNvGrpSpPr/>
        <p:nvPr/>
      </p:nvGrpSpPr>
      <p:grpSpPr>
        <a:xfrm>
          <a:off x="0" y="0"/>
          <a:ext cx="0" cy="0"/>
          <a:chOff x="0" y="0"/>
          <a:chExt cx="0" cy="0"/>
        </a:xfrm>
      </p:grpSpPr>
      <p:pic>
        <p:nvPicPr>
          <p:cNvPr id="8" name="Kuva 7"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5" name="Dian numeron paikkamerkki 4"/>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4" name="Alatunnisteen paikkamerkki 3"/>
          <p:cNvSpPr>
            <a:spLocks noGrp="1"/>
          </p:cNvSpPr>
          <p:nvPr>
            <p:ph type="ftr" sz="quarter" idx="11"/>
          </p:nvPr>
        </p:nvSpPr>
        <p:spPr/>
        <p:txBody>
          <a:bodyPr/>
          <a:lstStyle>
            <a:lvl1pPr>
              <a:defRPr>
                <a:solidFill>
                  <a:schemeClr val="tx1"/>
                </a:solidFill>
              </a:defRPr>
            </a:lvl1pPr>
          </a:lstStyle>
          <a:p>
            <a:r>
              <a:rPr lang="fi-FI"/>
              <a:t>Etunimi Sukunimi</a:t>
            </a:r>
          </a:p>
        </p:txBody>
      </p:sp>
      <p:sp>
        <p:nvSpPr>
          <p:cNvPr id="3" name="Päivämäärän paikkamerkki 2"/>
          <p:cNvSpPr>
            <a:spLocks noGrp="1"/>
          </p:cNvSpPr>
          <p:nvPr>
            <p:ph type="dt" sz="half" idx="10"/>
          </p:nvPr>
        </p:nvSpPr>
        <p:spPr/>
        <p:txBody>
          <a:bodyPr/>
          <a:lstStyle>
            <a:lvl1pPr>
              <a:defRPr>
                <a:solidFill>
                  <a:schemeClr val="tx1"/>
                </a:solidFill>
              </a:defRPr>
            </a:lvl1pPr>
          </a:lstStyle>
          <a:p>
            <a:fld id="{CC2D5EEE-C8B3-43A5-8984-4E9E998B8BE3}" type="datetime1">
              <a:rPr lang="fi-FI" smtClean="0"/>
              <a:pPr/>
              <a:t>15.12.2021</a:t>
            </a:fld>
            <a:endParaRPr lang="fi-FI"/>
          </a:p>
        </p:txBody>
      </p:sp>
      <p:pic>
        <p:nvPicPr>
          <p:cNvPr id="9" name="Kuva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1" name="Picture 10"/>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40000" y="612000"/>
            <a:ext cx="8064000" cy="900000"/>
          </a:xfrm>
          <a:prstGeom prst="rect">
            <a:avLst/>
          </a:prstGeom>
        </p:spPr>
        <p:txBody>
          <a:bodyPr vert="horz" lIns="0" tIns="0" rIns="0" bIns="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540000" y="1584000"/>
            <a:ext cx="8064000" cy="41400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4"/>
          </p:nvPr>
        </p:nvSpPr>
        <p:spPr>
          <a:xfrm>
            <a:off x="189137" y="6309320"/>
            <a:ext cx="432000" cy="360000"/>
          </a:xfrm>
          <a:prstGeom prst="rect">
            <a:avLst/>
          </a:prstGeom>
        </p:spPr>
        <p:txBody>
          <a:bodyPr vert="horz" lIns="91440" tIns="45720" rIns="91440" bIns="45720" rtlCol="0" anchor="ctr"/>
          <a:lstStyle>
            <a:lvl1pPr algn="l">
              <a:defRPr sz="1000">
                <a:solidFill>
                  <a:schemeClr val="tx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3"/>
          </p:nvPr>
        </p:nvSpPr>
        <p:spPr>
          <a:xfrm>
            <a:off x="654030" y="6309320"/>
            <a:ext cx="1980000" cy="360000"/>
          </a:xfrm>
          <a:prstGeom prst="rect">
            <a:avLst/>
          </a:prstGeom>
        </p:spPr>
        <p:txBody>
          <a:bodyPr vert="horz" lIns="91440" tIns="45720" rIns="0" bIns="45720" rtlCol="0" anchor="ctr"/>
          <a:lstStyle>
            <a:lvl1pPr algn="l">
              <a:defRPr sz="1000">
                <a:solidFill>
                  <a:schemeClr val="tx1"/>
                </a:solidFill>
              </a:defRPr>
            </a:lvl1pPr>
          </a:lstStyle>
          <a:p>
            <a:r>
              <a:rPr lang="fi-FI"/>
              <a:t>Etunimi Sukunimi</a:t>
            </a:r>
          </a:p>
        </p:txBody>
      </p:sp>
      <p:sp>
        <p:nvSpPr>
          <p:cNvPr id="4" name="Päivämäärän paikkamerkki 3"/>
          <p:cNvSpPr>
            <a:spLocks noGrp="1"/>
          </p:cNvSpPr>
          <p:nvPr>
            <p:ph type="dt" sz="half" idx="2"/>
          </p:nvPr>
        </p:nvSpPr>
        <p:spPr>
          <a:xfrm>
            <a:off x="2666284" y="6309320"/>
            <a:ext cx="1080000" cy="360000"/>
          </a:xfrm>
          <a:prstGeom prst="rect">
            <a:avLst/>
          </a:prstGeom>
        </p:spPr>
        <p:txBody>
          <a:bodyPr vert="horz" lIns="91440" tIns="45720" rIns="91440" bIns="45720" rtlCol="0" anchor="ctr"/>
          <a:lstStyle>
            <a:lvl1pPr algn="r">
              <a:defRPr sz="1000">
                <a:solidFill>
                  <a:schemeClr val="tx1"/>
                </a:solidFill>
              </a:defRPr>
            </a:lvl1pPr>
          </a:lstStyle>
          <a:p>
            <a:fld id="{B21B48D5-7DCF-4B12-8FC3-76BB2D33A198}" type="datetime1">
              <a:rPr lang="fi-FI" smtClean="0"/>
              <a:pPr/>
              <a:t>15.12.2021</a:t>
            </a:fld>
            <a:endParaRPr lang="fi-FI"/>
          </a:p>
        </p:txBody>
      </p:sp>
    </p:spTree>
  </p:cSld>
  <p:clrMap bg1="lt1" tx1="dk1" bg2="lt2" tx2="dk2" accent1="accent1" accent2="accent2" accent3="accent3" accent4="accent4" accent5="accent5" accent6="accent6" hlink="hlink" folHlink="folHlink"/>
  <p:sldLayoutIdLst>
    <p:sldLayoutId id="2147483658" r:id="rId1"/>
    <p:sldLayoutId id="2147483666" r:id="rId2"/>
    <p:sldLayoutId id="2147483659" r:id="rId3"/>
    <p:sldLayoutId id="2147483665" r:id="rId4"/>
    <p:sldLayoutId id="2147483667" r:id="rId5"/>
    <p:sldLayoutId id="2147483660" r:id="rId6"/>
    <p:sldLayoutId id="2147483661" r:id="rId7"/>
    <p:sldLayoutId id="2147483662" r:id="rId8"/>
    <p:sldLayoutId id="2147483663" r:id="rId9"/>
    <p:sldLayoutId id="2147483664" r:id="rId10"/>
  </p:sldLayoutIdLst>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jpeg"/><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3.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s>
</file>

<file path=ppt/slides/_rels/slide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kpedu.fi/docs/default-source/projektisivustot/tukipolku/maahanmuuttajaopiskelijan-opiskelupolku-keski-pohjanmaalla-5-11.pdf?sfvrsn=5927dd4d_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kpedu.fi/docs/default-source/projektisivustot/tukipolku/kpedu-hakeutuminen-ja-palvelut-2020-(002)-koonti-tukipolku-hanke.pptx?sfvrsn=6029ec4d_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Otsikko 6"/>
          <p:cNvSpPr>
            <a:spLocks noGrp="1"/>
          </p:cNvSpPr>
          <p:nvPr>
            <p:ph type="ctrTitle"/>
          </p:nvPr>
        </p:nvSpPr>
        <p:spPr>
          <a:xfrm rot="20241503">
            <a:off x="-2329684" y="528288"/>
            <a:ext cx="7772400" cy="790645"/>
          </a:xfrm>
        </p:spPr>
        <p:txBody>
          <a:bodyPr/>
          <a:lstStyle/>
          <a:p>
            <a:r>
              <a:rPr lang="fi-FI" sz="3600" dirty="0">
                <a:solidFill>
                  <a:schemeClr val="bg1"/>
                </a:solidFill>
                <a:latin typeface="OpenDyslexic3"/>
              </a:rPr>
              <a:t>Rajapinnoilla</a:t>
            </a:r>
          </a:p>
        </p:txBody>
      </p:sp>
      <p:sp>
        <p:nvSpPr>
          <p:cNvPr id="8" name="Alaotsikko 7"/>
          <p:cNvSpPr>
            <a:spLocks noGrp="1"/>
          </p:cNvSpPr>
          <p:nvPr>
            <p:ph type="subTitle" idx="1"/>
          </p:nvPr>
        </p:nvSpPr>
        <p:spPr>
          <a:xfrm>
            <a:off x="1427692" y="2748916"/>
            <a:ext cx="6480000" cy="900000"/>
          </a:xfrm>
          <a:effectLst>
            <a:glow rad="469900">
              <a:schemeClr val="accent1">
                <a:alpha val="40000"/>
              </a:schemeClr>
            </a:glow>
            <a:reflection stA="45000" endPos="10000" dir="5400000" sy="-100000" algn="bl" rotWithShape="0"/>
          </a:effectLst>
          <a:scene3d>
            <a:camera prst="orthographicFront"/>
            <a:lightRig rig="threePt" dir="t">
              <a:rot lat="0" lon="0" rev="3000000"/>
            </a:lightRig>
          </a:scene3d>
          <a:sp3d extrusionH="25400">
            <a:bevelT/>
          </a:sp3d>
        </p:spPr>
        <p:txBody>
          <a:bodyPr/>
          <a:lstStyle/>
          <a:p>
            <a:r>
              <a:rPr lang="fi-FI" sz="3600" dirty="0">
                <a:solidFill>
                  <a:schemeClr val="bg1"/>
                </a:solidFill>
                <a:latin typeface="OpenDyslexic3"/>
              </a:rPr>
              <a:t>Tukipolku-hanke</a:t>
            </a:r>
          </a:p>
        </p:txBody>
      </p:sp>
      <p:sp>
        <p:nvSpPr>
          <p:cNvPr id="4" name="Päivämäärän paikkamerkki 3"/>
          <p:cNvSpPr>
            <a:spLocks noGrp="1"/>
          </p:cNvSpPr>
          <p:nvPr>
            <p:ph type="dt" sz="half" idx="10"/>
          </p:nvPr>
        </p:nvSpPr>
        <p:spPr>
          <a:xfrm>
            <a:off x="3760116" y="4674952"/>
            <a:ext cx="1623767" cy="368446"/>
          </a:xfrm>
        </p:spPr>
        <p:txBody>
          <a:bodyPr/>
          <a:lstStyle/>
          <a:p>
            <a:r>
              <a:rPr lang="fi-FI" sz="1050" dirty="0">
                <a:solidFill>
                  <a:schemeClr val="bg1"/>
                </a:solidFill>
                <a:latin typeface="OpenDyslexic3"/>
              </a:rPr>
              <a:t>14.12.2021</a:t>
            </a:r>
          </a:p>
        </p:txBody>
      </p:sp>
      <p:sp>
        <p:nvSpPr>
          <p:cNvPr id="5" name="Alatunnisteen paikkamerkki 4"/>
          <p:cNvSpPr>
            <a:spLocks noGrp="1"/>
          </p:cNvSpPr>
          <p:nvPr>
            <p:ph type="ftr" sz="quarter" idx="11"/>
          </p:nvPr>
        </p:nvSpPr>
        <p:spPr>
          <a:xfrm>
            <a:off x="1652210" y="3613312"/>
            <a:ext cx="6030964" cy="716802"/>
          </a:xfrm>
        </p:spPr>
        <p:txBody>
          <a:bodyPr/>
          <a:lstStyle/>
          <a:p>
            <a:endParaRPr lang="fi-FI" sz="1600" b="1" dirty="0">
              <a:solidFill>
                <a:schemeClr val="bg1"/>
              </a:solidFill>
              <a:latin typeface="OpenDyslexic3"/>
            </a:endParaRPr>
          </a:p>
          <a:p>
            <a:r>
              <a:rPr lang="fi-FI" sz="1600" dirty="0">
                <a:solidFill>
                  <a:schemeClr val="bg1"/>
                </a:solidFill>
                <a:latin typeface="OpenDyslexic3"/>
                <a:cs typeface="Arial"/>
              </a:rPr>
              <a:t> </a:t>
            </a:r>
            <a:r>
              <a:rPr lang="fi-FI" sz="1800" b="1" dirty="0">
                <a:solidFill>
                  <a:schemeClr val="bg1"/>
                </a:solidFill>
                <a:latin typeface="OpenDyslexic3"/>
                <a:cs typeface="Arial"/>
              </a:rPr>
              <a:t>Janika Kupila ja Kenneth </a:t>
            </a:r>
            <a:r>
              <a:rPr lang="fi-FI" sz="1800" b="1" dirty="0" err="1">
                <a:solidFill>
                  <a:schemeClr val="bg1"/>
                </a:solidFill>
                <a:latin typeface="OpenDyslexic3"/>
                <a:cs typeface="Arial"/>
              </a:rPr>
              <a:t>Huumarsalo</a:t>
            </a:r>
            <a:endParaRPr lang="fi-FI" sz="1600" b="1" dirty="0">
              <a:solidFill>
                <a:schemeClr val="bg1"/>
              </a:solidFill>
              <a:latin typeface="OpenDyslexic3"/>
              <a:cs typeface="Arial"/>
            </a:endParaRPr>
          </a:p>
        </p:txBody>
      </p:sp>
      <p:pic>
        <p:nvPicPr>
          <p:cNvPr id="2" name="Kuvan paikkamerkki 1"/>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tretch>
            <a:fillRect/>
          </a:stretch>
        </p:blipFill>
        <p:spPr>
          <a:xfrm>
            <a:off x="3586790" y="5968133"/>
            <a:ext cx="1494170" cy="508458"/>
          </a:xfrm>
        </p:spPr>
      </p:pic>
      <p:pic>
        <p:nvPicPr>
          <p:cNvPr id="9" name="Picture 2">
            <a:extLst>
              <a:ext uri="{FF2B5EF4-FFF2-40B4-BE49-F238E27FC236}">
                <a16:creationId xmlns:a16="http://schemas.microsoft.com/office/drawing/2014/main" id="{6C01E476-E67C-4E50-BBC7-9BE18A0B8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45205" y="425830"/>
            <a:ext cx="1689284" cy="3003170"/>
          </a:xfrm>
          <a:prstGeom prst="rect">
            <a:avLst/>
          </a:prstGeom>
          <a:solidFill>
            <a:srgbClr val="FFFFFF"/>
          </a:solidFill>
          <a:effectLst>
            <a:glow rad="292100">
              <a:schemeClr val="bg1">
                <a:alpha val="40000"/>
              </a:schemeClr>
            </a:glow>
            <a:outerShdw blurRad="50800" dist="50800" dir="5400000" algn="ctr" rotWithShape="0">
              <a:schemeClr val="bg1"/>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5206157" cy="6146276"/>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i-FI" dirty="0">
              <a:solidFill>
                <a:schemeClr val="bg1"/>
              </a:solidFill>
              <a:latin typeface="Georgia" panose="02040502050405020303" pitchFamily="18" charset="0"/>
              <a:ea typeface="Segoe UI"/>
              <a:cs typeface="Segoe UI"/>
            </a:endParaRPr>
          </a:p>
          <a:p>
            <a:pPr marR="0" lvl="0" algn="l" defTabSz="914400" rtl="0" eaLnBrk="1" fontAlgn="auto" latinLnBrk="0" hangingPunct="1">
              <a:lnSpc>
                <a:spcPct val="100000"/>
              </a:lnSpc>
              <a:spcBef>
                <a:spcPts val="0"/>
              </a:spcBef>
              <a:spcAft>
                <a:spcPts val="0"/>
              </a:spcAft>
              <a:buClrTx/>
              <a:buSzTx/>
              <a:tabLst/>
              <a:defRPr/>
            </a:pPr>
            <a:endParaRPr lang="en-US" dirty="0">
              <a:solidFill>
                <a:schemeClr val="bg1"/>
              </a:solidFill>
              <a:latin typeface="Georgia" panose="02040502050405020303" pitchFamily="18" charset="0"/>
              <a:ea typeface="Segoe UI"/>
              <a:cs typeface="Segoe U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err="1">
                <a:solidFill>
                  <a:schemeClr val="bg1"/>
                </a:solidFill>
                <a:latin typeface="Georgia" panose="02040502050405020303" pitchFamily="18" charset="0"/>
                <a:ea typeface="Segoe UI"/>
                <a:cs typeface="Segoe UI"/>
              </a:rPr>
              <a:t>Jopo-luokan</a:t>
            </a:r>
            <a:r>
              <a:rPr lang="en-US" dirty="0">
                <a:solidFill>
                  <a:schemeClr val="bg1"/>
                </a:solidFill>
                <a:latin typeface="Georgia" panose="02040502050405020303" pitchFamily="18" charset="0"/>
                <a:ea typeface="Segoe UI"/>
                <a:cs typeface="Segoe UI"/>
              </a:rPr>
              <a:t> </a:t>
            </a:r>
            <a:r>
              <a:rPr lang="en-US" dirty="0" err="1">
                <a:solidFill>
                  <a:schemeClr val="bg1"/>
                </a:solidFill>
                <a:latin typeface="Georgia" panose="02040502050405020303" pitchFamily="18" charset="0"/>
                <a:ea typeface="Segoe UI"/>
                <a:cs typeface="Segoe UI"/>
              </a:rPr>
              <a:t>toiminnassa</a:t>
            </a:r>
            <a:r>
              <a:rPr lang="en-US" dirty="0">
                <a:solidFill>
                  <a:schemeClr val="bg1"/>
                </a:solidFill>
                <a:latin typeface="Georgia" panose="02040502050405020303" pitchFamily="18" charset="0"/>
                <a:ea typeface="Segoe UI"/>
                <a:cs typeface="Segoe UI"/>
              </a:rPr>
              <a:t> </a:t>
            </a:r>
            <a:r>
              <a:rPr lang="en-US" dirty="0" err="1">
                <a:solidFill>
                  <a:schemeClr val="bg1"/>
                </a:solidFill>
                <a:latin typeface="Georgia" panose="02040502050405020303" pitchFamily="18" charset="0"/>
                <a:ea typeface="Segoe UI"/>
                <a:cs typeface="Segoe UI"/>
              </a:rPr>
              <a:t>mukana</a:t>
            </a:r>
            <a:r>
              <a:rPr lang="en-US" dirty="0">
                <a:solidFill>
                  <a:schemeClr val="bg1"/>
                </a:solidFill>
                <a:latin typeface="Georgia" panose="02040502050405020303" pitchFamily="18" charset="0"/>
                <a:ea typeface="Segoe UI"/>
                <a:cs typeface="Segoe UI"/>
              </a:rPr>
              <a:t> mm. </a:t>
            </a:r>
            <a:r>
              <a:rPr lang="en-US" dirty="0" err="1">
                <a:solidFill>
                  <a:schemeClr val="bg1"/>
                </a:solidFill>
                <a:latin typeface="Georgia" panose="02040502050405020303" pitchFamily="18" charset="0"/>
                <a:ea typeface="Segoe UI"/>
                <a:cs typeface="Segoe UI"/>
              </a:rPr>
              <a:t>koulutus</a:t>
            </a:r>
            <a:r>
              <a:rPr lang="en-US" dirty="0">
                <a:solidFill>
                  <a:schemeClr val="bg1"/>
                </a:solidFill>
                <a:latin typeface="Georgia" panose="02040502050405020303" pitchFamily="18" charset="0"/>
                <a:ea typeface="Segoe UI"/>
                <a:cs typeface="Segoe UI"/>
              </a:rPr>
              <a:t> </a:t>
            </a:r>
            <a:r>
              <a:rPr lang="en-US" dirty="0" err="1">
                <a:solidFill>
                  <a:schemeClr val="bg1"/>
                </a:solidFill>
                <a:latin typeface="Georgia" panose="02040502050405020303" pitchFamily="18" charset="0"/>
                <a:ea typeface="Segoe UI"/>
                <a:cs typeface="Segoe UI"/>
              </a:rPr>
              <a:t>kokeilut</a:t>
            </a:r>
            <a:r>
              <a:rPr lang="en-US" dirty="0">
                <a:solidFill>
                  <a:schemeClr val="bg1"/>
                </a:solidFill>
                <a:latin typeface="Georgia" panose="02040502050405020303" pitchFamily="18" charset="0"/>
                <a:ea typeface="Segoe UI"/>
                <a:cs typeface="Segoe UI"/>
              </a:rPr>
              <a:t> ja </a:t>
            </a:r>
            <a:r>
              <a:rPr lang="en-US" dirty="0" err="1">
                <a:solidFill>
                  <a:schemeClr val="bg1"/>
                </a:solidFill>
                <a:latin typeface="Georgia" panose="02040502050405020303" pitchFamily="18" charset="0"/>
                <a:ea typeface="Segoe UI"/>
                <a:cs typeface="Segoe UI"/>
              </a:rPr>
              <a:t>työssäoppiminen</a:t>
            </a:r>
            <a:endParaRPr kumimoji="0" lang="en-US" i="0" u="none" strike="noStrike" kern="1200" cap="none" spc="0" normalizeH="0" baseline="0" noProof="0" dirty="0">
              <a:ln>
                <a:noFill/>
              </a:ln>
              <a:solidFill>
                <a:schemeClr val="bg1"/>
              </a:solidFill>
              <a:effectLst/>
              <a:uLnTx/>
              <a:uFillTx/>
              <a:latin typeface="Georgia" panose="02040502050405020303" pitchFamily="18" charset="0"/>
              <a:ea typeface="Segoe UI"/>
              <a:cs typeface="Segoe U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chemeClr val="bg1"/>
              </a:solidFill>
              <a:latin typeface="Georgia" panose="02040502050405020303" pitchFamily="18" charset="0"/>
              <a:ea typeface="Segoe UI"/>
              <a:cs typeface="Segoe UI"/>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Tutor-toiminnassa mukana, kehittämistä, tutoreiden koulutus</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err="1">
                <a:solidFill>
                  <a:schemeClr val="bg1"/>
                </a:solidFill>
                <a:latin typeface="Georgia" panose="02040502050405020303" pitchFamily="18" charset="0"/>
                <a:cs typeface="Calibri" panose="020F0502020204030204" pitchFamily="34" charset="0"/>
              </a:rPr>
              <a:t>Ykkös</a:t>
            </a:r>
            <a:r>
              <a:rPr lang="fi-FI" dirty="0">
                <a:solidFill>
                  <a:schemeClr val="bg1"/>
                </a:solidFill>
                <a:latin typeface="Georgia" panose="02040502050405020303" pitchFamily="18" charset="0"/>
                <a:cs typeface="Calibri" panose="020F0502020204030204" pitchFamily="34" charset="0"/>
              </a:rPr>
              <a:t> luokkien ryhmäytymisessä mukana ohjaajana</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ea typeface="Segoe UI"/>
                <a:cs typeface="Segoe UI"/>
              </a:rPr>
              <a:t>Äijäklubi</a:t>
            </a:r>
            <a:r>
              <a:rPr kumimoji="0" lang="en-US" i="0" u="none" strike="noStrike" kern="1200" cap="none" spc="0" normalizeH="0" baseline="0" noProof="0" dirty="0">
                <a:ln>
                  <a:noFill/>
                </a:ln>
                <a:solidFill>
                  <a:schemeClr val="bg1"/>
                </a:solidFill>
                <a:effectLst/>
                <a:uLnTx/>
                <a:uFillTx/>
                <a:latin typeface="Georgia" panose="02040502050405020303" pitchFamily="18" charset="0"/>
                <a:ea typeface="Segoe UI"/>
                <a:cs typeface="Segoe UI"/>
              </a:rPr>
              <a:t>​</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endParaRPr kumimoji="0" lang="fi-FI" b="0" i="0" u="none" strike="noStrike" kern="1200" cap="none" spc="0" normalizeH="0" baseline="0" noProof="0" dirty="0">
              <a:ln>
                <a:noFill/>
              </a:ln>
              <a:solidFill>
                <a:schemeClr val="bg1"/>
              </a:solidFill>
              <a:effectLst/>
              <a:uLnTx/>
              <a:uFillTx/>
              <a:latin typeface="Georgia" panose="02040502050405020303" pitchFamily="18" charset="0"/>
              <a:ea typeface="Segoe UI"/>
              <a:cs typeface="Calibri" panose="020F0502020204030204" pitchFamily="34" charset="0"/>
            </a:endParaRPr>
          </a:p>
          <a:p>
            <a:pPr marL="342900" indent="-342900" algn="l">
              <a:spcBef>
                <a:spcPts val="0"/>
              </a:spcBef>
              <a:buFont typeface="Wingdings" panose="05000000000000000000" pitchFamily="2" charset="2"/>
              <a:buChar char="Ø"/>
              <a:defRPr/>
            </a:pPr>
            <a:endParaRPr kumimoji="0" lang="en-US" b="0" i="0" u="none" strike="noStrike" kern="1200" cap="none" spc="0" normalizeH="0" baseline="0" noProof="0" dirty="0">
              <a:ln>
                <a:noFill/>
              </a:ln>
              <a:solidFill>
                <a:schemeClr val="bg1"/>
              </a:solidFill>
              <a:effectLst/>
              <a:uLnTx/>
              <a:uFillTx/>
              <a:latin typeface="Arial"/>
              <a:ea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4" name="Kuva 3">
            <a:extLst>
              <a:ext uri="{FF2B5EF4-FFF2-40B4-BE49-F238E27FC236}">
                <a16:creationId xmlns:a16="http://schemas.microsoft.com/office/drawing/2014/main" id="{38035F5A-0944-4066-9FBB-CC81A71399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102" y="3827721"/>
            <a:ext cx="2670837" cy="2725244"/>
          </a:xfrm>
          <a:prstGeom prst="rect">
            <a:avLst/>
          </a:prstGeom>
        </p:spPr>
      </p:pic>
      <p:pic>
        <p:nvPicPr>
          <p:cNvPr id="6" name="Kuva 5" descr="Kuva, joka sisältää kohteen puu, ulko&#10;&#10;Kuvaus luotu automaattisesti">
            <a:extLst>
              <a:ext uri="{FF2B5EF4-FFF2-40B4-BE49-F238E27FC236}">
                <a16:creationId xmlns:a16="http://schemas.microsoft.com/office/drawing/2014/main" id="{E6BFC119-6FE5-490C-8F34-D59563B8D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00580" y="1397928"/>
            <a:ext cx="3757112" cy="2194625"/>
          </a:xfrm>
          <a:prstGeom prst="rect">
            <a:avLst/>
          </a:prstGeom>
        </p:spPr>
      </p:pic>
    </p:spTree>
    <p:extLst>
      <p:ext uri="{BB962C8B-B14F-4D97-AF65-F5344CB8AC3E}">
        <p14:creationId xmlns:p14="http://schemas.microsoft.com/office/powerpoint/2010/main" val="617726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5206157" cy="6146276"/>
          </a:xfrm>
        </p:spPr>
        <p:txBody>
          <a:bodyPr/>
          <a:lstStyle/>
          <a:p>
            <a:pPr algn="l">
              <a:spcBef>
                <a:spcPts val="0"/>
              </a:spcBef>
              <a:defRPr/>
            </a:pPr>
            <a:r>
              <a:rPr lang="fi-FI" dirty="0">
                <a:solidFill>
                  <a:schemeClr val="bg1"/>
                </a:solidFill>
                <a:latin typeface="Georgia" panose="02040502050405020303" pitchFamily="18" charset="0"/>
                <a:cs typeface="Calibri" panose="020F0502020204030204" pitchFamily="34" charset="0"/>
              </a:rPr>
              <a:t>Yksi työpäivä</a:t>
            </a:r>
            <a:br>
              <a:rPr lang="fi-FI" dirty="0">
                <a:solidFill>
                  <a:schemeClr val="bg1"/>
                </a:solidFill>
                <a:latin typeface="Georgia" panose="02040502050405020303" pitchFamily="18" charset="0"/>
                <a:cs typeface="Calibri" panose="020F0502020204030204" pitchFamily="34" charset="0"/>
              </a:rPr>
            </a:b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15 nuorelle viestejä ja soittoja lisäksi</a:t>
            </a:r>
          </a:p>
          <a:p>
            <a:pPr algn="l">
              <a:spcBef>
                <a:spcPts val="0"/>
              </a:spcBef>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5 nuorta haettu, käyty kotona tai viety kotiin</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6 työntekijän kanssa yhteistyötä</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3 vanhemman kanssa yhteys</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ohjauskeskusteluita, arjenhallinnan tukea, syömisestä huolehtiminen</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err="1">
                <a:solidFill>
                  <a:schemeClr val="bg1"/>
                </a:solidFill>
                <a:latin typeface="Georgia" panose="02040502050405020303" pitchFamily="18" charset="0"/>
                <a:cs typeface="Calibri" panose="020F0502020204030204" pitchFamily="34" charset="0"/>
              </a:rPr>
              <a:t>terkkari</a:t>
            </a:r>
            <a:r>
              <a:rPr lang="fi-FI" dirty="0">
                <a:solidFill>
                  <a:schemeClr val="bg1"/>
                </a:solidFill>
                <a:latin typeface="Georgia" panose="02040502050405020303" pitchFamily="18" charset="0"/>
                <a:cs typeface="Calibri" panose="020F0502020204030204" pitchFamily="34" charset="0"/>
              </a:rPr>
              <a:t> käynti yhdessä</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 </a:t>
            </a:r>
            <a:r>
              <a:rPr lang="fi-FI" dirty="0" err="1">
                <a:solidFill>
                  <a:schemeClr val="bg1"/>
                </a:solidFill>
                <a:latin typeface="Georgia" panose="02040502050405020303" pitchFamily="18" charset="0"/>
                <a:cs typeface="Calibri" panose="020F0502020204030204" pitchFamily="34" charset="0"/>
              </a:rPr>
              <a:t>atsaan</a:t>
            </a:r>
            <a:r>
              <a:rPr lang="fi-FI" dirty="0">
                <a:solidFill>
                  <a:schemeClr val="bg1"/>
                </a:solidFill>
                <a:latin typeface="Georgia" panose="02040502050405020303" pitchFamily="18" charset="0"/>
                <a:cs typeface="Calibri" panose="020F0502020204030204" pitchFamily="34" charset="0"/>
              </a:rPr>
              <a:t> – tuettuun asuntolaan tutustuminen</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r>
              <a:rPr lang="fi-FI" dirty="0">
                <a:solidFill>
                  <a:schemeClr val="bg1"/>
                </a:solidFill>
                <a:latin typeface="Georgia" panose="02040502050405020303" pitchFamily="18" charset="0"/>
                <a:cs typeface="Calibri" panose="020F0502020204030204" pitchFamily="34" charset="0"/>
              </a:rPr>
              <a:t>2 koulun aloitusta</a:t>
            </a:r>
          </a:p>
          <a:p>
            <a:pPr marL="342900" indent="-342900" algn="l">
              <a:spcBef>
                <a:spcPts val="0"/>
              </a:spcBef>
              <a:buFont typeface="Wingdings" panose="05000000000000000000" pitchFamily="2" charset="2"/>
              <a:buChar char="Ø"/>
              <a:defRPr/>
            </a:pPr>
            <a:endParaRPr lang="fi-FI" dirty="0">
              <a:solidFill>
                <a:schemeClr val="bg1"/>
              </a:solidFill>
              <a:latin typeface="Georgia" panose="02040502050405020303" pitchFamily="18" charset="0"/>
              <a:cs typeface="Calibri" panose="020F0502020204030204" pitchFamily="34" charset="0"/>
            </a:endParaRPr>
          </a:p>
          <a:p>
            <a:pPr marL="342900" indent="-342900" algn="l">
              <a:spcBef>
                <a:spcPts val="0"/>
              </a:spcBef>
              <a:buFont typeface="Wingdings" panose="05000000000000000000" pitchFamily="2" charset="2"/>
              <a:buChar char="Ø"/>
              <a:defRPr/>
            </a:pPr>
            <a:endParaRPr kumimoji="0" lang="fi-FI" b="0" i="0" u="none" strike="noStrike" kern="1200" cap="none" spc="0" normalizeH="0" baseline="0" noProof="0" dirty="0">
              <a:ln>
                <a:noFill/>
              </a:ln>
              <a:solidFill>
                <a:schemeClr val="bg1"/>
              </a:solidFill>
              <a:effectLst/>
              <a:uLnTx/>
              <a:uFillTx/>
              <a:latin typeface="Georgia" panose="02040502050405020303" pitchFamily="18" charset="0"/>
              <a:ea typeface="Segoe UI"/>
              <a:cs typeface="Calibri" panose="020F0502020204030204" pitchFamily="34" charset="0"/>
            </a:endParaRPr>
          </a:p>
          <a:p>
            <a:pPr marL="342900" indent="-342900" algn="l">
              <a:spcBef>
                <a:spcPts val="0"/>
              </a:spcBef>
              <a:buFont typeface="Wingdings" panose="05000000000000000000" pitchFamily="2" charset="2"/>
              <a:buChar char="Ø"/>
              <a:defRPr/>
            </a:pPr>
            <a:endParaRPr kumimoji="0" lang="en-US" b="0" i="0" u="none" strike="noStrike" kern="1200" cap="none" spc="0" normalizeH="0" baseline="0" noProof="0" dirty="0">
              <a:ln>
                <a:noFill/>
              </a:ln>
              <a:solidFill>
                <a:schemeClr val="bg1"/>
              </a:solidFill>
              <a:effectLst/>
              <a:uLnTx/>
              <a:uFillTx/>
              <a:latin typeface="Arial"/>
              <a:ea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5" name="Kuva 4" descr="Kuva, joka sisältää kohteen metalliastiat, muovi&#10;&#10;Kuvaus luotu automaattisesti">
            <a:extLst>
              <a:ext uri="{FF2B5EF4-FFF2-40B4-BE49-F238E27FC236}">
                <a16:creationId xmlns:a16="http://schemas.microsoft.com/office/drawing/2014/main" id="{677F8704-BD45-40D7-8734-6EE39910AB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91023" y="1288733"/>
            <a:ext cx="4875134" cy="2742262"/>
          </a:xfrm>
          <a:prstGeom prst="rect">
            <a:avLst/>
          </a:prstGeom>
        </p:spPr>
      </p:pic>
    </p:spTree>
    <p:extLst>
      <p:ext uri="{BB962C8B-B14F-4D97-AF65-F5344CB8AC3E}">
        <p14:creationId xmlns:p14="http://schemas.microsoft.com/office/powerpoint/2010/main" val="183072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7949071" cy="6146276"/>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dirty="0">
                <a:ln>
                  <a:noFill/>
                </a:ln>
                <a:solidFill>
                  <a:schemeClr val="bg1"/>
                </a:solidFill>
                <a:effectLst/>
                <a:uLnTx/>
                <a:uFillTx/>
                <a:latin typeface="Georgia" panose="02040502050405020303" pitchFamily="18" charset="0"/>
                <a:ea typeface="Segoe UI"/>
                <a:cs typeface="Segoe UI"/>
              </a:rPr>
              <a:t>		Toimintaa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4" name="Kuva 3" descr="Kuva, joka sisältää kohteen teksti, lattia, henkilö, seisominen&#10;&#10;Kuvaus luotu automaattisesti">
            <a:extLst>
              <a:ext uri="{FF2B5EF4-FFF2-40B4-BE49-F238E27FC236}">
                <a16:creationId xmlns:a16="http://schemas.microsoft.com/office/drawing/2014/main" id="{0BAC88FA-2874-4521-9F5E-202DC73E26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01" y="754912"/>
            <a:ext cx="4885508" cy="3664132"/>
          </a:xfrm>
          <a:prstGeom prst="rect">
            <a:avLst/>
          </a:prstGeom>
        </p:spPr>
      </p:pic>
      <p:pic>
        <p:nvPicPr>
          <p:cNvPr id="6" name="Kuva 5" descr="Kuva, joka sisältää kohteen henkilö&#10;&#10;Kuvaus luotu automaattisesti">
            <a:extLst>
              <a:ext uri="{FF2B5EF4-FFF2-40B4-BE49-F238E27FC236}">
                <a16:creationId xmlns:a16="http://schemas.microsoft.com/office/drawing/2014/main" id="{F1EEF5F1-91AE-409F-A991-D02998EAF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523" y="489427"/>
            <a:ext cx="2749849" cy="2062387"/>
          </a:xfrm>
          <a:prstGeom prst="rect">
            <a:avLst/>
          </a:prstGeom>
        </p:spPr>
      </p:pic>
      <p:pic>
        <p:nvPicPr>
          <p:cNvPr id="8" name="Kuva 7" descr="Kuva, joka sisältää kohteen ulko, taivas, lumi&#10;&#10;Kuvaus luotu automaattisesti">
            <a:extLst>
              <a:ext uri="{FF2B5EF4-FFF2-40B4-BE49-F238E27FC236}">
                <a16:creationId xmlns:a16="http://schemas.microsoft.com/office/drawing/2014/main" id="{CD99F45C-E5AD-44B5-BF8A-F735F948F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878" y="2687052"/>
            <a:ext cx="1714994" cy="2286658"/>
          </a:xfrm>
          <a:prstGeom prst="rect">
            <a:avLst/>
          </a:prstGeom>
        </p:spPr>
      </p:pic>
      <p:pic>
        <p:nvPicPr>
          <p:cNvPr id="10" name="Kuva 9" descr="Kuva, joka sisältää kohteen henkilö, sisä, sotkuinen, useat&#10;&#10;Kuvaus luotu automaattisesti">
            <a:extLst>
              <a:ext uri="{FF2B5EF4-FFF2-40B4-BE49-F238E27FC236}">
                <a16:creationId xmlns:a16="http://schemas.microsoft.com/office/drawing/2014/main" id="{04D5E38F-DF45-4FA5-95F6-6DB94CC0A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01" y="4574328"/>
            <a:ext cx="2392326" cy="1794245"/>
          </a:xfrm>
          <a:prstGeom prst="rect">
            <a:avLst/>
          </a:prstGeom>
        </p:spPr>
      </p:pic>
      <p:pic>
        <p:nvPicPr>
          <p:cNvPr id="12" name="Kuva 11" descr="Kuva, joka sisältää kohteen sisäkatto, sisä&#10;&#10;Kuvaus luotu automaattisesti">
            <a:extLst>
              <a:ext uri="{FF2B5EF4-FFF2-40B4-BE49-F238E27FC236}">
                <a16:creationId xmlns:a16="http://schemas.microsoft.com/office/drawing/2014/main" id="{62DF6685-B40F-479E-87DB-D0A58E8F16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640" y="4584633"/>
            <a:ext cx="2378587" cy="1783940"/>
          </a:xfrm>
          <a:prstGeom prst="rect">
            <a:avLst/>
          </a:prstGeom>
        </p:spPr>
      </p:pic>
      <p:pic>
        <p:nvPicPr>
          <p:cNvPr id="14" name="Kuva 13" descr="Kuva, joka sisältää kohteen henkilö, sisä&#10;&#10;Kuvaus luotu automaattisesti">
            <a:extLst>
              <a:ext uri="{FF2B5EF4-FFF2-40B4-BE49-F238E27FC236}">
                <a16:creationId xmlns:a16="http://schemas.microsoft.com/office/drawing/2014/main" id="{B3BB5CB1-86B3-48AC-8ADD-414AD7320A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1941" y="2687052"/>
            <a:ext cx="1667658" cy="2223544"/>
          </a:xfrm>
          <a:prstGeom prst="rect">
            <a:avLst/>
          </a:prstGeom>
        </p:spPr>
      </p:pic>
    </p:spTree>
    <p:extLst>
      <p:ext uri="{BB962C8B-B14F-4D97-AF65-F5344CB8AC3E}">
        <p14:creationId xmlns:p14="http://schemas.microsoft.com/office/powerpoint/2010/main" val="2763498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7949071" cy="6146276"/>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bg1"/>
              </a:solidFill>
              <a:effectLst/>
              <a:uLnTx/>
              <a:uFillTx/>
              <a:latin typeface="Arial"/>
              <a:ea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4" name="Kuva 3" descr="Kuva, joka sisältää kohteen ruoho, sisä&#10;&#10;Kuvaus luotu automaattisesti">
            <a:extLst>
              <a:ext uri="{FF2B5EF4-FFF2-40B4-BE49-F238E27FC236}">
                <a16:creationId xmlns:a16="http://schemas.microsoft.com/office/drawing/2014/main" id="{FFB697AF-DE6F-46F1-A87C-4FB3CCC88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9477" y="836977"/>
            <a:ext cx="2842437" cy="1598871"/>
          </a:xfrm>
          <a:prstGeom prst="rect">
            <a:avLst/>
          </a:prstGeom>
        </p:spPr>
      </p:pic>
      <p:pic>
        <p:nvPicPr>
          <p:cNvPr id="6" name="Kuva 5">
            <a:extLst>
              <a:ext uri="{FF2B5EF4-FFF2-40B4-BE49-F238E27FC236}">
                <a16:creationId xmlns:a16="http://schemas.microsoft.com/office/drawing/2014/main" id="{E3C10083-4D68-474C-877A-8314B0162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7077" y="1352326"/>
            <a:ext cx="2658143" cy="1495205"/>
          </a:xfrm>
          <a:prstGeom prst="rect">
            <a:avLst/>
          </a:prstGeom>
        </p:spPr>
      </p:pic>
      <p:pic>
        <p:nvPicPr>
          <p:cNvPr id="8" name="Kuva 7" descr="Kuva, joka sisältää kohteen henkilö, sisä&#10;&#10;Kuvaus luotu automaattisesti">
            <a:extLst>
              <a:ext uri="{FF2B5EF4-FFF2-40B4-BE49-F238E27FC236}">
                <a16:creationId xmlns:a16="http://schemas.microsoft.com/office/drawing/2014/main" id="{05196E1F-545C-4974-B1E3-62ECB4AC4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08776" y="1317282"/>
            <a:ext cx="2658144" cy="1495206"/>
          </a:xfrm>
          <a:prstGeom prst="rect">
            <a:avLst/>
          </a:prstGeom>
        </p:spPr>
      </p:pic>
      <p:pic>
        <p:nvPicPr>
          <p:cNvPr id="10" name="Kuva 9" descr="Kuva, joka sisältää kohteen henkilö, sisä&#10;&#10;Kuvaus luotu automaattisesti">
            <a:extLst>
              <a:ext uri="{FF2B5EF4-FFF2-40B4-BE49-F238E27FC236}">
                <a16:creationId xmlns:a16="http://schemas.microsoft.com/office/drawing/2014/main" id="{80F5195F-1C09-475F-89E8-9BB7DF138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6413" y="4284747"/>
            <a:ext cx="2658143" cy="1495206"/>
          </a:xfrm>
          <a:prstGeom prst="rect">
            <a:avLst/>
          </a:prstGeom>
        </p:spPr>
      </p:pic>
      <p:pic>
        <p:nvPicPr>
          <p:cNvPr id="16" name="Kuva 15" descr="Kuva, joka sisältää kohteen koira, ulko, ruskea, musta&#10;&#10;Kuvaus luotu automaattisesti">
            <a:extLst>
              <a:ext uri="{FF2B5EF4-FFF2-40B4-BE49-F238E27FC236}">
                <a16:creationId xmlns:a16="http://schemas.microsoft.com/office/drawing/2014/main" id="{903D5656-2859-4BD1-A184-E23082FA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698" y="2886076"/>
            <a:ext cx="2495993" cy="1871995"/>
          </a:xfrm>
          <a:prstGeom prst="rect">
            <a:avLst/>
          </a:prstGeom>
        </p:spPr>
      </p:pic>
      <p:pic>
        <p:nvPicPr>
          <p:cNvPr id="18" name="Kuva 17" descr="Kuva, joka sisältää kohteen sisä, automaatti&#10;&#10;Kuvaus luotu automaattisesti">
            <a:extLst>
              <a:ext uri="{FF2B5EF4-FFF2-40B4-BE49-F238E27FC236}">
                <a16:creationId xmlns:a16="http://schemas.microsoft.com/office/drawing/2014/main" id="{11DE1AD8-ED79-423B-8688-9078F2F468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491384" y="1103124"/>
            <a:ext cx="2658145" cy="1993609"/>
          </a:xfrm>
          <a:prstGeom prst="rect">
            <a:avLst/>
          </a:prstGeom>
        </p:spPr>
      </p:pic>
      <p:sp>
        <p:nvSpPr>
          <p:cNvPr id="20" name="Tekstiruutu 19">
            <a:extLst>
              <a:ext uri="{FF2B5EF4-FFF2-40B4-BE49-F238E27FC236}">
                <a16:creationId xmlns:a16="http://schemas.microsoft.com/office/drawing/2014/main" id="{8BD39C4A-84BF-4497-B5D5-82E41A513082}"/>
              </a:ext>
            </a:extLst>
          </p:cNvPr>
          <p:cNvSpPr txBox="1"/>
          <p:nvPr/>
        </p:nvSpPr>
        <p:spPr>
          <a:xfrm>
            <a:off x="3713477" y="222297"/>
            <a:ext cx="4572000" cy="461665"/>
          </a:xfrm>
          <a:prstGeom prst="rect">
            <a:avLst/>
          </a:prstGeom>
          <a:noFill/>
        </p:spPr>
        <p:txBody>
          <a:bodyPr wrap="square">
            <a:spAutoFit/>
          </a:bodyPr>
          <a:lstStyle/>
          <a:p>
            <a:r>
              <a:rPr kumimoji="0" lang="en-US" sz="2400" b="1" i="0" u="none" strike="noStrike" kern="1200" cap="none" spc="0" normalizeH="0" baseline="0" noProof="0" dirty="0">
                <a:ln>
                  <a:noFill/>
                </a:ln>
                <a:solidFill>
                  <a:schemeClr val="bg1"/>
                </a:solidFill>
                <a:effectLst/>
                <a:uLnTx/>
                <a:uFillTx/>
                <a:latin typeface="Georgia" panose="02040502050405020303" pitchFamily="18" charset="0"/>
                <a:ea typeface="Segoe UI"/>
                <a:cs typeface="Segoe UI"/>
              </a:rPr>
              <a:t>Toimintaa</a:t>
            </a:r>
            <a:endParaRPr lang="fi-FI" sz="2400" b="1" dirty="0"/>
          </a:p>
        </p:txBody>
      </p:sp>
      <p:pic>
        <p:nvPicPr>
          <p:cNvPr id="22" name="Kuva 21" descr="Kuva, joka sisältää kohteen ulko, lumi&#10;&#10;Kuvaus luotu automaattisesti">
            <a:extLst>
              <a:ext uri="{FF2B5EF4-FFF2-40B4-BE49-F238E27FC236}">
                <a16:creationId xmlns:a16="http://schemas.microsoft.com/office/drawing/2014/main" id="{7163EEB9-D150-45A7-8319-9CADD84350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494835" y="4035544"/>
            <a:ext cx="2658147" cy="1993610"/>
          </a:xfrm>
          <a:prstGeom prst="rect">
            <a:avLst/>
          </a:prstGeom>
        </p:spPr>
      </p:pic>
    </p:spTree>
    <p:extLst>
      <p:ext uri="{BB962C8B-B14F-4D97-AF65-F5344CB8AC3E}">
        <p14:creationId xmlns:p14="http://schemas.microsoft.com/office/powerpoint/2010/main" val="701300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iruutu 11">
            <a:extLst>
              <a:ext uri="{FF2B5EF4-FFF2-40B4-BE49-F238E27FC236}">
                <a16:creationId xmlns:a16="http://schemas.microsoft.com/office/drawing/2014/main" id="{D5A5B502-EE5D-44AD-B094-5B4141627BB0}"/>
              </a:ext>
            </a:extLst>
          </p:cNvPr>
          <p:cNvSpPr txBox="1"/>
          <p:nvPr/>
        </p:nvSpPr>
        <p:spPr>
          <a:xfrm>
            <a:off x="349486" y="884485"/>
            <a:ext cx="8064000" cy="546949"/>
          </a:xfrm>
          <a:prstGeom prst="rect">
            <a:avLst/>
          </a:prstGeom>
        </p:spPr>
        <p:txBody>
          <a:bodyPr vert="horz" lIns="0" tIns="0" rIns="0" bIns="0" rtlCol="0" anchor="t" anchorCtr="0">
            <a:normAutofit/>
          </a:bodyPr>
          <a:lstStyle/>
          <a:p>
            <a:pPr>
              <a:spcBef>
                <a:spcPct val="0"/>
              </a:spcBef>
              <a:spcAft>
                <a:spcPts val="600"/>
              </a:spcAft>
            </a:pPr>
            <a:r>
              <a:rPr lang="fi-FI" sz="2000" dirty="0">
                <a:latin typeface="+mj-lt"/>
                <a:ea typeface="+mj-ea"/>
                <a:cs typeface="+mj-cs"/>
              </a:rPr>
              <a:t>Vastauksia 32</a:t>
            </a:r>
          </a:p>
        </p:txBody>
      </p:sp>
      <p:sp>
        <p:nvSpPr>
          <p:cNvPr id="11" name="Tekstiruutu 10">
            <a:extLst>
              <a:ext uri="{FF2B5EF4-FFF2-40B4-BE49-F238E27FC236}">
                <a16:creationId xmlns:a16="http://schemas.microsoft.com/office/drawing/2014/main" id="{03004AFD-1C31-4D95-90B2-B28B7C8C2B39}"/>
              </a:ext>
            </a:extLst>
          </p:cNvPr>
          <p:cNvSpPr txBox="1"/>
          <p:nvPr/>
        </p:nvSpPr>
        <p:spPr>
          <a:xfrm>
            <a:off x="654030" y="342114"/>
            <a:ext cx="8064448" cy="360000"/>
          </a:xfrm>
          <a:prstGeom prst="rect">
            <a:avLst/>
          </a:prstGeom>
        </p:spPr>
        <p:txBody>
          <a:bodyPr vert="horz" wrap="square" lIns="0" tIns="0" rIns="0" bIns="0" rtlCol="0" anchor="t" anchorCtr="0">
            <a:normAutofit/>
          </a:bodyPr>
          <a:lstStyle/>
          <a:p>
            <a:pPr>
              <a:lnSpc>
                <a:spcPct val="90000"/>
              </a:lnSpc>
              <a:spcBef>
                <a:spcPct val="20000"/>
              </a:spcBef>
            </a:pPr>
            <a:r>
              <a:rPr lang="fi-FI" sz="2400" b="1" kern="1200" baseline="0" dirty="0">
                <a:latin typeface="+mn-lt"/>
                <a:ea typeface="+mn-ea"/>
                <a:cs typeface="+mn-cs"/>
              </a:rPr>
              <a:t>Kysely Nivelvaiheohjaajan työstä nuorille</a:t>
            </a:r>
          </a:p>
        </p:txBody>
      </p:sp>
      <p:pic>
        <p:nvPicPr>
          <p:cNvPr id="14" name="Kuva 13">
            <a:extLst>
              <a:ext uri="{FF2B5EF4-FFF2-40B4-BE49-F238E27FC236}">
                <a16:creationId xmlns:a16="http://schemas.microsoft.com/office/drawing/2014/main" id="{B29F90A2-4612-4AE2-BCBD-98EC45651E17}"/>
              </a:ext>
            </a:extLst>
          </p:cNvPr>
          <p:cNvPicPr>
            <a:picLocks noChangeAspect="1"/>
          </p:cNvPicPr>
          <p:nvPr/>
        </p:nvPicPr>
        <p:blipFill>
          <a:blip r:embed="rId2"/>
          <a:stretch>
            <a:fillRect/>
          </a:stretch>
        </p:blipFill>
        <p:spPr>
          <a:xfrm>
            <a:off x="189137" y="1248767"/>
            <a:ext cx="8762862" cy="5060553"/>
          </a:xfrm>
          <a:prstGeom prst="rect">
            <a:avLst/>
          </a:prstGeom>
          <a:noFill/>
        </p:spPr>
      </p:pic>
      <p:sp>
        <p:nvSpPr>
          <p:cNvPr id="19" name="Slide Number Placeholder 4">
            <a:extLst>
              <a:ext uri="{FF2B5EF4-FFF2-40B4-BE49-F238E27FC236}">
                <a16:creationId xmlns:a16="http://schemas.microsoft.com/office/drawing/2014/main" id="{82FCF59A-9DC7-490D-8A8D-BB0A265E9F29}"/>
              </a:ext>
            </a:extLst>
          </p:cNvPr>
          <p:cNvSpPr>
            <a:spLocks noGrp="1"/>
          </p:cNvSpPr>
          <p:nvPr>
            <p:ph type="sldNum" sz="quarter" idx="12"/>
          </p:nvPr>
        </p:nvSpPr>
        <p:spPr>
          <a:xfrm>
            <a:off x="189137" y="6309320"/>
            <a:ext cx="432000" cy="360000"/>
          </a:xfrm>
        </p:spPr>
        <p:txBody>
          <a:bodyPr/>
          <a:lstStyle/>
          <a:p>
            <a:pPr>
              <a:spcAft>
                <a:spcPts val="600"/>
              </a:spcAft>
            </a:pPr>
            <a:fld id="{2A4837A0-F8B5-40DF-B7A3-2778985E9851}" type="slidenum">
              <a:rPr lang="fi-FI" smtClean="0"/>
              <a:pPr>
                <a:spcAft>
                  <a:spcPts val="600"/>
                </a:spcAft>
              </a:pPr>
              <a:t>14</a:t>
            </a:fld>
            <a:endParaRPr lang="fi-FI"/>
          </a:p>
        </p:txBody>
      </p:sp>
      <p:sp>
        <p:nvSpPr>
          <p:cNvPr id="15" name="Nuoli: Oikea 14">
            <a:extLst>
              <a:ext uri="{FF2B5EF4-FFF2-40B4-BE49-F238E27FC236}">
                <a16:creationId xmlns:a16="http://schemas.microsoft.com/office/drawing/2014/main" id="{C1AFA13E-8BB7-40EE-BCBF-967CA2CA116D}"/>
              </a:ext>
            </a:extLst>
          </p:cNvPr>
          <p:cNvSpPr/>
          <p:nvPr/>
        </p:nvSpPr>
        <p:spPr>
          <a:xfrm rot="10037517">
            <a:off x="3447377" y="1924787"/>
            <a:ext cx="740630" cy="38357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
        <p:nvSpPr>
          <p:cNvPr id="18" name="Nuoli: Oikea 17">
            <a:extLst>
              <a:ext uri="{FF2B5EF4-FFF2-40B4-BE49-F238E27FC236}">
                <a16:creationId xmlns:a16="http://schemas.microsoft.com/office/drawing/2014/main" id="{9B7B74F0-6C66-46B4-B011-A2ACE40C4E6F}"/>
              </a:ext>
            </a:extLst>
          </p:cNvPr>
          <p:cNvSpPr/>
          <p:nvPr/>
        </p:nvSpPr>
        <p:spPr>
          <a:xfrm rot="10037517">
            <a:off x="3360160" y="4874470"/>
            <a:ext cx="821240" cy="45262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3602372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7911935B-7BA3-40BA-9C40-45BF81ECA508}"/>
              </a:ext>
            </a:extLst>
          </p:cNvPr>
          <p:cNvPicPr>
            <a:picLocks noChangeAspect="1"/>
          </p:cNvPicPr>
          <p:nvPr/>
        </p:nvPicPr>
        <p:blipFill>
          <a:blip r:embed="rId2"/>
          <a:stretch>
            <a:fillRect/>
          </a:stretch>
        </p:blipFill>
        <p:spPr>
          <a:xfrm>
            <a:off x="216537" y="652592"/>
            <a:ext cx="8619120" cy="4438847"/>
          </a:xfrm>
          <a:prstGeom prst="rect">
            <a:avLst/>
          </a:prstGeom>
          <a:noFill/>
        </p:spPr>
      </p:pic>
      <p:sp>
        <p:nvSpPr>
          <p:cNvPr id="17" name="Slide Number Placeholder 3">
            <a:extLst>
              <a:ext uri="{FF2B5EF4-FFF2-40B4-BE49-F238E27FC236}">
                <a16:creationId xmlns:a16="http://schemas.microsoft.com/office/drawing/2014/main" id="{B38D7001-0C48-4E7F-9F6F-1D1AD74B2306}"/>
              </a:ext>
            </a:extLst>
          </p:cNvPr>
          <p:cNvSpPr>
            <a:spLocks noGrp="1"/>
          </p:cNvSpPr>
          <p:nvPr>
            <p:ph type="sldNum" sz="quarter" idx="12"/>
          </p:nvPr>
        </p:nvSpPr>
        <p:spPr>
          <a:xfrm>
            <a:off x="189137" y="6309320"/>
            <a:ext cx="432000" cy="360000"/>
          </a:xfrm>
        </p:spPr>
        <p:txBody>
          <a:bodyPr/>
          <a:lstStyle/>
          <a:p>
            <a:pPr>
              <a:spcAft>
                <a:spcPts val="600"/>
              </a:spcAft>
            </a:pPr>
            <a:fld id="{2A4837A0-F8B5-40DF-B7A3-2778985E9851}" type="slidenum">
              <a:rPr lang="fi-FI" smtClean="0"/>
              <a:pPr>
                <a:spcAft>
                  <a:spcPts val="600"/>
                </a:spcAft>
              </a:pPr>
              <a:t>15</a:t>
            </a:fld>
            <a:endParaRPr lang="fi-FI"/>
          </a:p>
        </p:txBody>
      </p:sp>
    </p:spTree>
    <p:extLst>
      <p:ext uri="{BB962C8B-B14F-4D97-AF65-F5344CB8AC3E}">
        <p14:creationId xmlns:p14="http://schemas.microsoft.com/office/powerpoint/2010/main" val="3891486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44A39F46-8439-4EA4-9B1D-803875565B8F}"/>
              </a:ext>
            </a:extLst>
          </p:cNvPr>
          <p:cNvSpPr>
            <a:spLocks noGrp="1"/>
          </p:cNvSpPr>
          <p:nvPr>
            <p:ph type="ftr" sz="quarter" idx="11"/>
          </p:nvPr>
        </p:nvSpPr>
        <p:spPr/>
        <p:txBody>
          <a:bodyPr/>
          <a:lstStyle/>
          <a:p>
            <a:r>
              <a:rPr lang="fi-FI"/>
              <a:t>Etunimi Sukunimi</a:t>
            </a:r>
          </a:p>
        </p:txBody>
      </p:sp>
      <p:sp>
        <p:nvSpPr>
          <p:cNvPr id="5" name="Päivämäärän paikkamerkki 4">
            <a:extLst>
              <a:ext uri="{FF2B5EF4-FFF2-40B4-BE49-F238E27FC236}">
                <a16:creationId xmlns:a16="http://schemas.microsoft.com/office/drawing/2014/main" id="{4518D16C-BA2E-4DE9-A00C-C98665A2160D}"/>
              </a:ext>
            </a:extLst>
          </p:cNvPr>
          <p:cNvSpPr>
            <a:spLocks noGrp="1"/>
          </p:cNvSpPr>
          <p:nvPr>
            <p:ph type="dt" sz="half" idx="10"/>
          </p:nvPr>
        </p:nvSpPr>
        <p:spPr/>
        <p:txBody>
          <a:bodyPr/>
          <a:lstStyle/>
          <a:p>
            <a:fld id="{9F3CA18B-9E35-4533-979C-C6E5EEC99A99}" type="datetime1">
              <a:rPr lang="fi-FI" smtClean="0"/>
              <a:pPr/>
              <a:t>15.12.2021</a:t>
            </a:fld>
            <a:endParaRPr lang="fi-FI"/>
          </a:p>
        </p:txBody>
      </p:sp>
      <p:pic>
        <p:nvPicPr>
          <p:cNvPr id="13" name="Kuva 12">
            <a:extLst>
              <a:ext uri="{FF2B5EF4-FFF2-40B4-BE49-F238E27FC236}">
                <a16:creationId xmlns:a16="http://schemas.microsoft.com/office/drawing/2014/main" id="{6E223DC5-4AEE-41BE-AD65-E2B42B9D9A35}"/>
              </a:ext>
            </a:extLst>
          </p:cNvPr>
          <p:cNvPicPr>
            <a:picLocks noChangeAspect="1"/>
          </p:cNvPicPr>
          <p:nvPr/>
        </p:nvPicPr>
        <p:blipFill>
          <a:blip r:embed="rId2"/>
          <a:stretch>
            <a:fillRect/>
          </a:stretch>
        </p:blipFill>
        <p:spPr>
          <a:xfrm>
            <a:off x="842986" y="408432"/>
            <a:ext cx="5720316" cy="4172791"/>
          </a:xfrm>
          <a:prstGeom prst="rect">
            <a:avLst/>
          </a:prstGeom>
        </p:spPr>
      </p:pic>
      <p:pic>
        <p:nvPicPr>
          <p:cNvPr id="15" name="Kuva 14">
            <a:extLst>
              <a:ext uri="{FF2B5EF4-FFF2-40B4-BE49-F238E27FC236}">
                <a16:creationId xmlns:a16="http://schemas.microsoft.com/office/drawing/2014/main" id="{EF1B6FC6-C898-402A-9E97-0B372C212084}"/>
              </a:ext>
            </a:extLst>
          </p:cNvPr>
          <p:cNvPicPr>
            <a:picLocks noChangeAspect="1"/>
          </p:cNvPicPr>
          <p:nvPr/>
        </p:nvPicPr>
        <p:blipFill>
          <a:blip r:embed="rId3"/>
          <a:stretch>
            <a:fillRect/>
          </a:stretch>
        </p:blipFill>
        <p:spPr>
          <a:xfrm>
            <a:off x="842986" y="4552838"/>
            <a:ext cx="5720316" cy="2002452"/>
          </a:xfrm>
          <a:prstGeom prst="rect">
            <a:avLst/>
          </a:prstGeom>
        </p:spPr>
      </p:pic>
    </p:spTree>
    <p:extLst>
      <p:ext uri="{BB962C8B-B14F-4D97-AF65-F5344CB8AC3E}">
        <p14:creationId xmlns:p14="http://schemas.microsoft.com/office/powerpoint/2010/main" val="3667443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3CE99EA-7A97-498F-91E0-72E2738993AD}"/>
              </a:ext>
            </a:extLst>
          </p:cNvPr>
          <p:cNvSpPr>
            <a:spLocks noGrp="1"/>
          </p:cNvSpPr>
          <p:nvPr>
            <p:ph type="title"/>
          </p:nvPr>
        </p:nvSpPr>
        <p:spPr>
          <a:xfrm>
            <a:off x="540000" y="612000"/>
            <a:ext cx="8064000" cy="900000"/>
          </a:xfrm>
        </p:spPr>
        <p:txBody>
          <a:bodyPr/>
          <a:lstStyle/>
          <a:p>
            <a:endParaRPr lang="en-US"/>
          </a:p>
        </p:txBody>
      </p:sp>
      <p:pic>
        <p:nvPicPr>
          <p:cNvPr id="10" name="Kuva 9">
            <a:extLst>
              <a:ext uri="{FF2B5EF4-FFF2-40B4-BE49-F238E27FC236}">
                <a16:creationId xmlns:a16="http://schemas.microsoft.com/office/drawing/2014/main" id="{01C6A460-FFB5-41D5-96B5-C31489766BED}"/>
              </a:ext>
            </a:extLst>
          </p:cNvPr>
          <p:cNvPicPr>
            <a:picLocks noChangeAspect="1"/>
          </p:cNvPicPr>
          <p:nvPr/>
        </p:nvPicPr>
        <p:blipFill>
          <a:blip r:embed="rId2"/>
          <a:stretch>
            <a:fillRect/>
          </a:stretch>
        </p:blipFill>
        <p:spPr>
          <a:xfrm>
            <a:off x="405137" y="188680"/>
            <a:ext cx="8370259" cy="5566223"/>
          </a:xfrm>
          <a:prstGeom prst="rect">
            <a:avLst/>
          </a:prstGeom>
          <a:noFill/>
        </p:spPr>
      </p:pic>
      <p:sp>
        <p:nvSpPr>
          <p:cNvPr id="17" name="Slide Number Placeholder 3">
            <a:extLst>
              <a:ext uri="{FF2B5EF4-FFF2-40B4-BE49-F238E27FC236}">
                <a16:creationId xmlns:a16="http://schemas.microsoft.com/office/drawing/2014/main" id="{4A4B506D-6D85-497B-AF25-045E3DA33012}"/>
              </a:ext>
            </a:extLst>
          </p:cNvPr>
          <p:cNvSpPr>
            <a:spLocks noGrp="1"/>
          </p:cNvSpPr>
          <p:nvPr>
            <p:ph type="sldNum" sz="quarter" idx="12"/>
          </p:nvPr>
        </p:nvSpPr>
        <p:spPr>
          <a:xfrm>
            <a:off x="189137" y="6309320"/>
            <a:ext cx="432000" cy="360000"/>
          </a:xfrm>
        </p:spPr>
        <p:txBody>
          <a:bodyPr/>
          <a:lstStyle/>
          <a:p>
            <a:pPr>
              <a:spcAft>
                <a:spcPts val="600"/>
              </a:spcAft>
            </a:pPr>
            <a:fld id="{2A4837A0-F8B5-40DF-B7A3-2778985E9851}" type="slidenum">
              <a:rPr lang="fi-FI" smtClean="0"/>
              <a:pPr>
                <a:spcAft>
                  <a:spcPts val="600"/>
                </a:spcAft>
              </a:pPr>
              <a:t>17</a:t>
            </a:fld>
            <a:endParaRPr lang="fi-FI"/>
          </a:p>
        </p:txBody>
      </p:sp>
    </p:spTree>
    <p:extLst>
      <p:ext uri="{BB962C8B-B14F-4D97-AF65-F5344CB8AC3E}">
        <p14:creationId xmlns:p14="http://schemas.microsoft.com/office/powerpoint/2010/main" val="491635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684A4BD8-DED6-49E3-A024-6F234C63775A}"/>
              </a:ext>
            </a:extLst>
          </p:cNvPr>
          <p:cNvPicPr>
            <a:picLocks noChangeAspect="1"/>
          </p:cNvPicPr>
          <p:nvPr/>
        </p:nvPicPr>
        <p:blipFill>
          <a:blip r:embed="rId2"/>
          <a:stretch>
            <a:fillRect/>
          </a:stretch>
        </p:blipFill>
        <p:spPr>
          <a:xfrm>
            <a:off x="685800" y="296997"/>
            <a:ext cx="7981950" cy="762000"/>
          </a:xfrm>
          <a:prstGeom prst="rect">
            <a:avLst/>
          </a:prstGeom>
        </p:spPr>
      </p:pic>
      <p:pic>
        <p:nvPicPr>
          <p:cNvPr id="13" name="Kuva 12">
            <a:extLst>
              <a:ext uri="{FF2B5EF4-FFF2-40B4-BE49-F238E27FC236}">
                <a16:creationId xmlns:a16="http://schemas.microsoft.com/office/drawing/2014/main" id="{E3A90C24-B0B0-4757-A9BB-4F471207F9A5}"/>
              </a:ext>
            </a:extLst>
          </p:cNvPr>
          <p:cNvPicPr>
            <a:picLocks noChangeAspect="1"/>
          </p:cNvPicPr>
          <p:nvPr/>
        </p:nvPicPr>
        <p:blipFill>
          <a:blip r:embed="rId3"/>
          <a:stretch>
            <a:fillRect/>
          </a:stretch>
        </p:blipFill>
        <p:spPr>
          <a:xfrm>
            <a:off x="249865" y="1294840"/>
            <a:ext cx="4173279" cy="546788"/>
          </a:xfrm>
          <a:prstGeom prst="rect">
            <a:avLst/>
          </a:prstGeom>
        </p:spPr>
      </p:pic>
      <p:pic>
        <p:nvPicPr>
          <p:cNvPr id="15" name="Kuva 14">
            <a:extLst>
              <a:ext uri="{FF2B5EF4-FFF2-40B4-BE49-F238E27FC236}">
                <a16:creationId xmlns:a16="http://schemas.microsoft.com/office/drawing/2014/main" id="{E4288465-A540-41F8-B260-4127A7EBCBB9}"/>
              </a:ext>
            </a:extLst>
          </p:cNvPr>
          <p:cNvPicPr>
            <a:picLocks noChangeAspect="1"/>
          </p:cNvPicPr>
          <p:nvPr/>
        </p:nvPicPr>
        <p:blipFill>
          <a:blip r:embed="rId4"/>
          <a:stretch>
            <a:fillRect/>
          </a:stretch>
        </p:blipFill>
        <p:spPr>
          <a:xfrm>
            <a:off x="249864" y="1825220"/>
            <a:ext cx="4173279" cy="936859"/>
          </a:xfrm>
          <a:prstGeom prst="rect">
            <a:avLst/>
          </a:prstGeom>
        </p:spPr>
      </p:pic>
      <p:pic>
        <p:nvPicPr>
          <p:cNvPr id="17" name="Kuva 16">
            <a:extLst>
              <a:ext uri="{FF2B5EF4-FFF2-40B4-BE49-F238E27FC236}">
                <a16:creationId xmlns:a16="http://schemas.microsoft.com/office/drawing/2014/main" id="{1B5C0184-CB9E-429D-A6C1-0C953F7F8013}"/>
              </a:ext>
            </a:extLst>
          </p:cNvPr>
          <p:cNvPicPr>
            <a:picLocks noChangeAspect="1"/>
          </p:cNvPicPr>
          <p:nvPr/>
        </p:nvPicPr>
        <p:blipFill>
          <a:blip r:embed="rId5"/>
          <a:stretch>
            <a:fillRect/>
          </a:stretch>
        </p:blipFill>
        <p:spPr>
          <a:xfrm>
            <a:off x="4389120" y="3699575"/>
            <a:ext cx="4018120" cy="605270"/>
          </a:xfrm>
          <a:prstGeom prst="rect">
            <a:avLst/>
          </a:prstGeom>
        </p:spPr>
      </p:pic>
      <p:pic>
        <p:nvPicPr>
          <p:cNvPr id="19" name="Kuva 18">
            <a:extLst>
              <a:ext uri="{FF2B5EF4-FFF2-40B4-BE49-F238E27FC236}">
                <a16:creationId xmlns:a16="http://schemas.microsoft.com/office/drawing/2014/main" id="{DF68F9E5-95C2-4428-8C6D-067397B21356}"/>
              </a:ext>
            </a:extLst>
          </p:cNvPr>
          <p:cNvPicPr>
            <a:picLocks noChangeAspect="1"/>
          </p:cNvPicPr>
          <p:nvPr/>
        </p:nvPicPr>
        <p:blipFill>
          <a:blip r:embed="rId6"/>
          <a:stretch>
            <a:fillRect/>
          </a:stretch>
        </p:blipFill>
        <p:spPr>
          <a:xfrm>
            <a:off x="4423143" y="1294840"/>
            <a:ext cx="4018120" cy="2421175"/>
          </a:xfrm>
          <a:prstGeom prst="rect">
            <a:avLst/>
          </a:prstGeom>
        </p:spPr>
      </p:pic>
      <p:pic>
        <p:nvPicPr>
          <p:cNvPr id="21" name="Kuva 20">
            <a:extLst>
              <a:ext uri="{FF2B5EF4-FFF2-40B4-BE49-F238E27FC236}">
                <a16:creationId xmlns:a16="http://schemas.microsoft.com/office/drawing/2014/main" id="{AC80231A-4DE4-4F52-9BB6-0F9CC18C7929}"/>
              </a:ext>
            </a:extLst>
          </p:cNvPr>
          <p:cNvPicPr>
            <a:picLocks noChangeAspect="1"/>
          </p:cNvPicPr>
          <p:nvPr/>
        </p:nvPicPr>
        <p:blipFill>
          <a:blip r:embed="rId7"/>
          <a:stretch>
            <a:fillRect/>
          </a:stretch>
        </p:blipFill>
        <p:spPr>
          <a:xfrm>
            <a:off x="249862" y="2735774"/>
            <a:ext cx="4176301" cy="2827386"/>
          </a:xfrm>
          <a:prstGeom prst="rect">
            <a:avLst/>
          </a:prstGeom>
        </p:spPr>
      </p:pic>
      <p:sp>
        <p:nvSpPr>
          <p:cNvPr id="22" name="Tähti: 5-sakarainen 21">
            <a:extLst>
              <a:ext uri="{FF2B5EF4-FFF2-40B4-BE49-F238E27FC236}">
                <a16:creationId xmlns:a16="http://schemas.microsoft.com/office/drawing/2014/main" id="{4ABE3D9F-E180-421F-8784-62D7254C7E7B}"/>
              </a:ext>
            </a:extLst>
          </p:cNvPr>
          <p:cNvSpPr/>
          <p:nvPr/>
        </p:nvSpPr>
        <p:spPr>
          <a:xfrm>
            <a:off x="3672762" y="2044179"/>
            <a:ext cx="549873" cy="433234"/>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3" name="Tähti: 5-sakarainen 22">
            <a:extLst>
              <a:ext uri="{FF2B5EF4-FFF2-40B4-BE49-F238E27FC236}">
                <a16:creationId xmlns:a16="http://schemas.microsoft.com/office/drawing/2014/main" id="{BEAD792D-925B-4F1E-8047-CDF1A81A8AE1}"/>
              </a:ext>
            </a:extLst>
          </p:cNvPr>
          <p:cNvSpPr/>
          <p:nvPr/>
        </p:nvSpPr>
        <p:spPr>
          <a:xfrm>
            <a:off x="3893916" y="5327947"/>
            <a:ext cx="495204" cy="493574"/>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4" name="Tähti: 5-sakarainen 23">
            <a:extLst>
              <a:ext uri="{FF2B5EF4-FFF2-40B4-BE49-F238E27FC236}">
                <a16:creationId xmlns:a16="http://schemas.microsoft.com/office/drawing/2014/main" id="{9BE09329-B43E-402F-BFA9-0FF603A3A21A}"/>
              </a:ext>
            </a:extLst>
          </p:cNvPr>
          <p:cNvSpPr/>
          <p:nvPr/>
        </p:nvSpPr>
        <p:spPr>
          <a:xfrm>
            <a:off x="7711866" y="3481241"/>
            <a:ext cx="497606" cy="37959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138927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CA07050A-9C7A-418D-BECF-D69D8B1F5797}"/>
              </a:ext>
            </a:extLst>
          </p:cNvPr>
          <p:cNvPicPr>
            <a:picLocks noChangeAspect="1"/>
          </p:cNvPicPr>
          <p:nvPr/>
        </p:nvPicPr>
        <p:blipFill>
          <a:blip r:embed="rId2"/>
          <a:stretch>
            <a:fillRect/>
          </a:stretch>
        </p:blipFill>
        <p:spPr>
          <a:xfrm>
            <a:off x="1364398" y="424384"/>
            <a:ext cx="7160610" cy="573486"/>
          </a:xfrm>
          <a:prstGeom prst="rect">
            <a:avLst/>
          </a:prstGeom>
        </p:spPr>
      </p:pic>
      <p:pic>
        <p:nvPicPr>
          <p:cNvPr id="15" name="Kuva 14">
            <a:extLst>
              <a:ext uri="{FF2B5EF4-FFF2-40B4-BE49-F238E27FC236}">
                <a16:creationId xmlns:a16="http://schemas.microsoft.com/office/drawing/2014/main" id="{667619CE-B236-403E-A5CC-35BC660E746D}"/>
              </a:ext>
            </a:extLst>
          </p:cNvPr>
          <p:cNvPicPr>
            <a:picLocks noChangeAspect="1"/>
          </p:cNvPicPr>
          <p:nvPr/>
        </p:nvPicPr>
        <p:blipFill>
          <a:blip r:embed="rId3"/>
          <a:stretch>
            <a:fillRect/>
          </a:stretch>
        </p:blipFill>
        <p:spPr>
          <a:xfrm>
            <a:off x="284400" y="1445017"/>
            <a:ext cx="4599266" cy="2058005"/>
          </a:xfrm>
          <a:prstGeom prst="rect">
            <a:avLst/>
          </a:prstGeom>
        </p:spPr>
      </p:pic>
      <p:pic>
        <p:nvPicPr>
          <p:cNvPr id="17" name="Kuva 16">
            <a:extLst>
              <a:ext uri="{FF2B5EF4-FFF2-40B4-BE49-F238E27FC236}">
                <a16:creationId xmlns:a16="http://schemas.microsoft.com/office/drawing/2014/main" id="{A0BC1C9E-CE06-40B1-8599-A9E069D53CF5}"/>
              </a:ext>
            </a:extLst>
          </p:cNvPr>
          <p:cNvPicPr>
            <a:picLocks noChangeAspect="1"/>
          </p:cNvPicPr>
          <p:nvPr/>
        </p:nvPicPr>
        <p:blipFill>
          <a:blip r:embed="rId4"/>
          <a:stretch>
            <a:fillRect/>
          </a:stretch>
        </p:blipFill>
        <p:spPr>
          <a:xfrm>
            <a:off x="1991718" y="4222852"/>
            <a:ext cx="4599265" cy="410343"/>
          </a:xfrm>
          <a:prstGeom prst="rect">
            <a:avLst/>
          </a:prstGeom>
        </p:spPr>
      </p:pic>
      <p:pic>
        <p:nvPicPr>
          <p:cNvPr id="21" name="Kuva 20">
            <a:extLst>
              <a:ext uri="{FF2B5EF4-FFF2-40B4-BE49-F238E27FC236}">
                <a16:creationId xmlns:a16="http://schemas.microsoft.com/office/drawing/2014/main" id="{6A046508-16E0-47AE-9D9F-B00AE78EAAD4}"/>
              </a:ext>
            </a:extLst>
          </p:cNvPr>
          <p:cNvPicPr>
            <a:picLocks noChangeAspect="1"/>
          </p:cNvPicPr>
          <p:nvPr/>
        </p:nvPicPr>
        <p:blipFill>
          <a:blip r:embed="rId5"/>
          <a:stretch>
            <a:fillRect/>
          </a:stretch>
        </p:blipFill>
        <p:spPr>
          <a:xfrm>
            <a:off x="1991719" y="4622874"/>
            <a:ext cx="4599265" cy="790109"/>
          </a:xfrm>
          <a:prstGeom prst="rect">
            <a:avLst/>
          </a:prstGeom>
        </p:spPr>
      </p:pic>
      <p:pic>
        <p:nvPicPr>
          <p:cNvPr id="23" name="Kuva 22">
            <a:extLst>
              <a:ext uri="{FF2B5EF4-FFF2-40B4-BE49-F238E27FC236}">
                <a16:creationId xmlns:a16="http://schemas.microsoft.com/office/drawing/2014/main" id="{CFDB4715-C373-481C-83D7-CE37F81681D8}"/>
              </a:ext>
            </a:extLst>
          </p:cNvPr>
          <p:cNvPicPr>
            <a:picLocks noChangeAspect="1"/>
          </p:cNvPicPr>
          <p:nvPr/>
        </p:nvPicPr>
        <p:blipFill>
          <a:blip r:embed="rId6"/>
          <a:stretch>
            <a:fillRect/>
          </a:stretch>
        </p:blipFill>
        <p:spPr>
          <a:xfrm>
            <a:off x="4883666" y="1445017"/>
            <a:ext cx="4097414" cy="2078646"/>
          </a:xfrm>
          <a:prstGeom prst="rect">
            <a:avLst/>
          </a:prstGeom>
        </p:spPr>
      </p:pic>
      <p:sp>
        <p:nvSpPr>
          <p:cNvPr id="30" name="Tähti: 5-sakarainen 29">
            <a:extLst>
              <a:ext uri="{FF2B5EF4-FFF2-40B4-BE49-F238E27FC236}">
                <a16:creationId xmlns:a16="http://schemas.microsoft.com/office/drawing/2014/main" id="{F214EE9A-47E5-420F-883A-6A9E92F49F5B}"/>
              </a:ext>
            </a:extLst>
          </p:cNvPr>
          <p:cNvSpPr/>
          <p:nvPr/>
        </p:nvSpPr>
        <p:spPr>
          <a:xfrm>
            <a:off x="4291350" y="1445017"/>
            <a:ext cx="478892" cy="494272"/>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31" name="Tähti: 5-sakarainen 30">
            <a:extLst>
              <a:ext uri="{FF2B5EF4-FFF2-40B4-BE49-F238E27FC236}">
                <a16:creationId xmlns:a16="http://schemas.microsoft.com/office/drawing/2014/main" id="{391C64E1-4AF7-4C53-89BC-E7D33F7FC1B0}"/>
              </a:ext>
            </a:extLst>
          </p:cNvPr>
          <p:cNvSpPr/>
          <p:nvPr/>
        </p:nvSpPr>
        <p:spPr>
          <a:xfrm>
            <a:off x="8380708" y="1927646"/>
            <a:ext cx="478892" cy="494272"/>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32" name="Tähti: 5-sakarainen 31">
            <a:extLst>
              <a:ext uri="{FF2B5EF4-FFF2-40B4-BE49-F238E27FC236}">
                <a16:creationId xmlns:a16="http://schemas.microsoft.com/office/drawing/2014/main" id="{9DCF4248-E1B7-4AC9-8CD9-6930B4344A38}"/>
              </a:ext>
            </a:extLst>
          </p:cNvPr>
          <p:cNvSpPr/>
          <p:nvPr/>
        </p:nvSpPr>
        <p:spPr>
          <a:xfrm>
            <a:off x="3836229" y="3194094"/>
            <a:ext cx="544385" cy="495996"/>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33" name="Tähti: 5-sakarainen 32">
            <a:extLst>
              <a:ext uri="{FF2B5EF4-FFF2-40B4-BE49-F238E27FC236}">
                <a16:creationId xmlns:a16="http://schemas.microsoft.com/office/drawing/2014/main" id="{96EBDE0C-009C-47C4-B7B9-AF32055CA097}"/>
              </a:ext>
            </a:extLst>
          </p:cNvPr>
          <p:cNvSpPr/>
          <p:nvPr/>
        </p:nvSpPr>
        <p:spPr>
          <a:xfrm>
            <a:off x="5380075" y="5017928"/>
            <a:ext cx="519792" cy="410343"/>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664407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408221"/>
            <a:ext cx="8064000" cy="604058"/>
          </a:xfrm>
        </p:spPr>
        <p:txBody>
          <a:bodyPr vert="horz" lIns="0" tIns="0" rIns="0" bIns="0" rtlCol="0" anchor="t" anchorCtr="0">
            <a:normAutofit/>
          </a:bodyPr>
          <a:lstStyle/>
          <a:p>
            <a:r>
              <a:rPr lang="fi-FI" b="1" u="sng" dirty="0">
                <a:solidFill>
                  <a:schemeClr val="bg1"/>
                </a:solidFill>
                <a:latin typeface="Georgia" panose="02040502050405020303" pitchFamily="18" charset="0"/>
              </a:rPr>
              <a:t>Nivelvaiheohjaaja</a:t>
            </a:r>
            <a:endParaRPr lang="fi-FI" u="sng" dirty="0">
              <a:solidFill>
                <a:schemeClr val="bg1"/>
              </a:solidFill>
              <a:latin typeface="Georgia" panose="02040502050405020303" pitchFamily="18" charset="0"/>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1300" dirty="0"/>
          </a:p>
        </p:txBody>
      </p:sp>
      <p:pic>
        <p:nvPicPr>
          <p:cNvPr id="7" name="Kuva 6">
            <a:extLst>
              <a:ext uri="{FF2B5EF4-FFF2-40B4-BE49-F238E27FC236}">
                <a16:creationId xmlns:a16="http://schemas.microsoft.com/office/drawing/2014/main" id="{A16A8CCD-3951-402B-9C82-BCA3FD021385}"/>
              </a:ext>
            </a:extLst>
          </p:cNvPr>
          <p:cNvPicPr>
            <a:picLocks noChangeAspect="1"/>
          </p:cNvPicPr>
          <p:nvPr/>
        </p:nvPicPr>
        <p:blipFill>
          <a:blip r:embed="rId2"/>
          <a:stretch>
            <a:fillRect/>
          </a:stretch>
        </p:blipFill>
        <p:spPr>
          <a:xfrm>
            <a:off x="9276264" y="5183167"/>
            <a:ext cx="2037041" cy="2780766"/>
          </a:xfrm>
          <a:prstGeom prst="rect">
            <a:avLst/>
          </a:prstGeom>
        </p:spPr>
      </p:pic>
      <p:sp>
        <p:nvSpPr>
          <p:cNvPr id="8" name="Tekstiruutu 7">
            <a:extLst>
              <a:ext uri="{FF2B5EF4-FFF2-40B4-BE49-F238E27FC236}">
                <a16:creationId xmlns:a16="http://schemas.microsoft.com/office/drawing/2014/main" id="{4FD0FCE4-FC1A-4776-8110-BC6B51B86444}"/>
              </a:ext>
            </a:extLst>
          </p:cNvPr>
          <p:cNvSpPr txBox="1"/>
          <p:nvPr/>
        </p:nvSpPr>
        <p:spPr>
          <a:xfrm>
            <a:off x="616245" y="1137219"/>
            <a:ext cx="7911510" cy="4583562"/>
          </a:xfrm>
          <a:prstGeom prst="rect">
            <a:avLst/>
          </a:prstGeom>
          <a:noFill/>
        </p:spPr>
        <p:txBody>
          <a:bodyPr wrap="square" rtlCol="0">
            <a:spAutoFit/>
          </a:bodyPr>
          <a:lstStyle/>
          <a:p>
            <a:pPr>
              <a:lnSpc>
                <a:spcPct val="107000"/>
              </a:lnSpc>
              <a:spcAft>
                <a:spcPts val="800"/>
              </a:spcAft>
            </a:pPr>
            <a:r>
              <a:rPr lang="fi-FI" sz="1800" b="1"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tavoite ja kohderyhmä</a:t>
            </a:r>
          </a:p>
          <a:p>
            <a:pPr>
              <a:lnSpc>
                <a:spcPct val="107000"/>
              </a:lnSpc>
              <a:spcAft>
                <a:spcPts val="800"/>
              </a:spcAft>
            </a:pPr>
            <a:endParaRPr lang="fi-FI"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avulla on etsitty keinoja tukea opiskelijoiden nivelvaiheita ja madaltaa kynnystä siirtymisessä peruskoulusta toiselle asteelle. </a:t>
            </a:r>
          </a:p>
          <a:p>
            <a:pPr marL="285750" indent="-285750">
              <a:buFont typeface="Arial" panose="020B0604020202020204" pitchFamily="34" charset="0"/>
              <a:buChar char="•"/>
            </a:pPr>
            <a:endPar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tavoitteena on ollut pilotoida keinoja tuen tarpeen varhaiseen tunnistamiseen, tuen oikea-aikaiseen järjestämiseen ja vahvistaa myös moniammatillista yhteistyötä opiskelijan ja vastuuohjaajan tukena</a:t>
            </a:r>
          </a:p>
          <a:p>
            <a:pPr marL="285750" indent="-285750">
              <a:buFont typeface="Arial" panose="020B0604020202020204" pitchFamily="34" charset="0"/>
              <a:buChar char="•"/>
            </a:pPr>
            <a:endParaRPr lang="fi-FI" sz="2000" dirty="0">
              <a:solidFill>
                <a:schemeClr val="bg1"/>
              </a:solidFill>
              <a:latin typeface="Georgia" panose="02040502050405020303" pitchFamily="18" charset="0"/>
              <a:cs typeface="Times New Roman" panose="02020603050405020304" pitchFamily="18" charset="0"/>
            </a:endParaRPr>
          </a:p>
          <a:p>
            <a:pPr marL="285750" indent="-285750">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Tavoitteena koulutuksen läpäisyn parantaminen ja siirtymien sujuvoittaminen, opintojen keskeyttämisen ennaltaehkäisyn parantaminen, sekä työvälineiden kartoittaminen ja </a:t>
            </a:r>
          </a:p>
          <a:p>
            <a:r>
              <a:rPr lang="fi-FI" sz="2000" dirty="0">
                <a:solidFill>
                  <a:schemeClr val="bg1"/>
                </a:solidFill>
                <a:latin typeface="Georgia" panose="02040502050405020303" pitchFamily="18" charset="0"/>
                <a:ea typeface="Times New Roman" panose="02020603050405020304" pitchFamily="18" charset="0"/>
                <a:cs typeface="Times New Roman" panose="02020603050405020304" pitchFamily="18" charset="0"/>
              </a:rPr>
              <a:t>     </a:t>
            </a: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pilotointi ohjaustyöskentelyn tueksi</a:t>
            </a:r>
            <a:endParaRPr lang="fi-FI" sz="2400" dirty="0">
              <a:solidFill>
                <a:schemeClr val="bg1"/>
              </a:solidFill>
            </a:endParaRPr>
          </a:p>
        </p:txBody>
      </p:sp>
    </p:spTree>
    <p:extLst>
      <p:ext uri="{BB962C8B-B14F-4D97-AF65-F5344CB8AC3E}">
        <p14:creationId xmlns:p14="http://schemas.microsoft.com/office/powerpoint/2010/main" val="368095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44A39F46-8439-4EA4-9B1D-803875565B8F}"/>
              </a:ext>
            </a:extLst>
          </p:cNvPr>
          <p:cNvSpPr>
            <a:spLocks noGrp="1"/>
          </p:cNvSpPr>
          <p:nvPr>
            <p:ph type="ftr" sz="quarter" idx="11"/>
          </p:nvPr>
        </p:nvSpPr>
        <p:spPr/>
        <p:txBody>
          <a:bodyPr/>
          <a:lstStyle/>
          <a:p>
            <a:r>
              <a:rPr lang="fi-FI"/>
              <a:t>Etunimi Sukunimi</a:t>
            </a:r>
          </a:p>
        </p:txBody>
      </p:sp>
      <p:sp>
        <p:nvSpPr>
          <p:cNvPr id="5" name="Päivämäärän paikkamerkki 4">
            <a:extLst>
              <a:ext uri="{FF2B5EF4-FFF2-40B4-BE49-F238E27FC236}">
                <a16:creationId xmlns:a16="http://schemas.microsoft.com/office/drawing/2014/main" id="{4518D16C-BA2E-4DE9-A00C-C98665A2160D}"/>
              </a:ext>
            </a:extLst>
          </p:cNvPr>
          <p:cNvSpPr>
            <a:spLocks noGrp="1"/>
          </p:cNvSpPr>
          <p:nvPr>
            <p:ph type="dt" sz="half" idx="10"/>
          </p:nvPr>
        </p:nvSpPr>
        <p:spPr/>
        <p:txBody>
          <a:bodyPr/>
          <a:lstStyle/>
          <a:p>
            <a:fld id="{9F3CA18B-9E35-4533-979C-C6E5EEC99A99}" type="datetime1">
              <a:rPr lang="fi-FI" smtClean="0"/>
              <a:pPr/>
              <a:t>15.12.2021</a:t>
            </a:fld>
            <a:endParaRPr lang="fi-FI"/>
          </a:p>
        </p:txBody>
      </p:sp>
      <p:sp>
        <p:nvSpPr>
          <p:cNvPr id="12" name="Tekstiruutu 11">
            <a:extLst>
              <a:ext uri="{FF2B5EF4-FFF2-40B4-BE49-F238E27FC236}">
                <a16:creationId xmlns:a16="http://schemas.microsoft.com/office/drawing/2014/main" id="{D5A5B502-EE5D-44AD-B094-5B4141627BB0}"/>
              </a:ext>
            </a:extLst>
          </p:cNvPr>
          <p:cNvSpPr txBox="1"/>
          <p:nvPr/>
        </p:nvSpPr>
        <p:spPr>
          <a:xfrm>
            <a:off x="1326904" y="6191671"/>
            <a:ext cx="1616661" cy="369332"/>
          </a:xfrm>
          <a:prstGeom prst="rect">
            <a:avLst/>
          </a:prstGeom>
          <a:noFill/>
        </p:spPr>
        <p:txBody>
          <a:bodyPr wrap="none" rtlCol="0">
            <a:spAutoFit/>
          </a:bodyPr>
          <a:lstStyle/>
          <a:p>
            <a:r>
              <a:rPr lang="fi-FI" dirty="0"/>
              <a:t>Vastauksia 17</a:t>
            </a:r>
          </a:p>
        </p:txBody>
      </p:sp>
      <p:pic>
        <p:nvPicPr>
          <p:cNvPr id="13" name="Kuva 12">
            <a:extLst>
              <a:ext uri="{FF2B5EF4-FFF2-40B4-BE49-F238E27FC236}">
                <a16:creationId xmlns:a16="http://schemas.microsoft.com/office/drawing/2014/main" id="{80E4AB75-4CBD-477E-8FEA-7BA157D24D12}"/>
              </a:ext>
            </a:extLst>
          </p:cNvPr>
          <p:cNvPicPr>
            <a:picLocks noChangeAspect="1"/>
          </p:cNvPicPr>
          <p:nvPr/>
        </p:nvPicPr>
        <p:blipFill>
          <a:blip r:embed="rId2"/>
          <a:stretch>
            <a:fillRect/>
          </a:stretch>
        </p:blipFill>
        <p:spPr>
          <a:xfrm>
            <a:off x="2771999" y="3037053"/>
            <a:ext cx="2927051" cy="2200790"/>
          </a:xfrm>
          <a:prstGeom prst="rect">
            <a:avLst/>
          </a:prstGeom>
        </p:spPr>
      </p:pic>
      <p:pic>
        <p:nvPicPr>
          <p:cNvPr id="14" name="Kuva 13">
            <a:extLst>
              <a:ext uri="{FF2B5EF4-FFF2-40B4-BE49-F238E27FC236}">
                <a16:creationId xmlns:a16="http://schemas.microsoft.com/office/drawing/2014/main" id="{10F57A53-50AD-4B70-9082-10ABD69E1C06}"/>
              </a:ext>
            </a:extLst>
          </p:cNvPr>
          <p:cNvPicPr>
            <a:picLocks noChangeAspect="1"/>
          </p:cNvPicPr>
          <p:nvPr/>
        </p:nvPicPr>
        <p:blipFill>
          <a:blip r:embed="rId3"/>
          <a:stretch>
            <a:fillRect/>
          </a:stretch>
        </p:blipFill>
        <p:spPr>
          <a:xfrm>
            <a:off x="1044115" y="1682946"/>
            <a:ext cx="6216367" cy="595782"/>
          </a:xfrm>
          <a:prstGeom prst="rect">
            <a:avLst/>
          </a:prstGeom>
        </p:spPr>
      </p:pic>
      <p:pic>
        <p:nvPicPr>
          <p:cNvPr id="15" name="Kuva 14">
            <a:extLst>
              <a:ext uri="{FF2B5EF4-FFF2-40B4-BE49-F238E27FC236}">
                <a16:creationId xmlns:a16="http://schemas.microsoft.com/office/drawing/2014/main" id="{FD942E45-6926-4D58-94E5-AB04E517B325}"/>
              </a:ext>
            </a:extLst>
          </p:cNvPr>
          <p:cNvPicPr>
            <a:picLocks noChangeAspect="1"/>
          </p:cNvPicPr>
          <p:nvPr/>
        </p:nvPicPr>
        <p:blipFill>
          <a:blip r:embed="rId4"/>
          <a:stretch>
            <a:fillRect/>
          </a:stretch>
        </p:blipFill>
        <p:spPr>
          <a:xfrm>
            <a:off x="2932932" y="721193"/>
            <a:ext cx="2532653" cy="388394"/>
          </a:xfrm>
          <a:prstGeom prst="rect">
            <a:avLst/>
          </a:prstGeom>
        </p:spPr>
      </p:pic>
      <p:sp>
        <p:nvSpPr>
          <p:cNvPr id="11" name="Tähti: 5-sakarainen 10">
            <a:extLst>
              <a:ext uri="{FF2B5EF4-FFF2-40B4-BE49-F238E27FC236}">
                <a16:creationId xmlns:a16="http://schemas.microsoft.com/office/drawing/2014/main" id="{DA2E908F-B3AC-4CCD-9F0D-7277422C6112}"/>
              </a:ext>
            </a:extLst>
          </p:cNvPr>
          <p:cNvSpPr/>
          <p:nvPr/>
        </p:nvSpPr>
        <p:spPr>
          <a:xfrm>
            <a:off x="7100425" y="1066437"/>
            <a:ext cx="914400" cy="91440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801320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99B83217-3C2B-4BE9-B889-F6BC04691886}"/>
              </a:ext>
            </a:extLst>
          </p:cNvPr>
          <p:cNvPicPr>
            <a:picLocks noChangeAspect="1"/>
          </p:cNvPicPr>
          <p:nvPr/>
        </p:nvPicPr>
        <p:blipFill>
          <a:blip r:embed="rId2"/>
          <a:stretch>
            <a:fillRect/>
          </a:stretch>
        </p:blipFill>
        <p:spPr>
          <a:xfrm>
            <a:off x="2716284" y="376785"/>
            <a:ext cx="5172075" cy="342900"/>
          </a:xfrm>
          <a:prstGeom prst="rect">
            <a:avLst/>
          </a:prstGeom>
        </p:spPr>
      </p:pic>
      <p:sp>
        <p:nvSpPr>
          <p:cNvPr id="13" name="Otsikko 1">
            <a:extLst>
              <a:ext uri="{FF2B5EF4-FFF2-40B4-BE49-F238E27FC236}">
                <a16:creationId xmlns:a16="http://schemas.microsoft.com/office/drawing/2014/main" id="{240F725E-F262-4342-B4A5-847460CA573B}"/>
              </a:ext>
            </a:extLst>
          </p:cNvPr>
          <p:cNvSpPr txBox="1">
            <a:spLocks/>
          </p:cNvSpPr>
          <p:nvPr/>
        </p:nvSpPr>
        <p:spPr>
          <a:xfrm rot="20231334">
            <a:off x="-2552148" y="497224"/>
            <a:ext cx="7772400" cy="444923"/>
          </a:xfrm>
          <a:prstGeom prst="rect">
            <a:avLst/>
          </a:prstGeom>
        </p:spPr>
        <p:txBody>
          <a:bodyPr vert="horz" lIns="0" tIns="0" rIns="0" bIns="0" rtlCol="0" anchor="b"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fi-FI" dirty="0"/>
              <a:t>Kysely huoltajille</a:t>
            </a:r>
          </a:p>
        </p:txBody>
      </p:sp>
      <p:pic>
        <p:nvPicPr>
          <p:cNvPr id="16" name="Kuva 15">
            <a:extLst>
              <a:ext uri="{FF2B5EF4-FFF2-40B4-BE49-F238E27FC236}">
                <a16:creationId xmlns:a16="http://schemas.microsoft.com/office/drawing/2014/main" id="{23C811EE-DC16-41D4-83E0-61FF059F13B8}"/>
              </a:ext>
            </a:extLst>
          </p:cNvPr>
          <p:cNvPicPr>
            <a:picLocks noChangeAspect="1"/>
          </p:cNvPicPr>
          <p:nvPr/>
        </p:nvPicPr>
        <p:blipFill>
          <a:blip r:embed="rId3"/>
          <a:stretch>
            <a:fillRect/>
          </a:stretch>
        </p:blipFill>
        <p:spPr>
          <a:xfrm>
            <a:off x="1334052" y="5085113"/>
            <a:ext cx="5029200" cy="1285875"/>
          </a:xfrm>
          <a:prstGeom prst="rect">
            <a:avLst/>
          </a:prstGeom>
        </p:spPr>
      </p:pic>
      <p:pic>
        <p:nvPicPr>
          <p:cNvPr id="18" name="Kuva 17">
            <a:extLst>
              <a:ext uri="{FF2B5EF4-FFF2-40B4-BE49-F238E27FC236}">
                <a16:creationId xmlns:a16="http://schemas.microsoft.com/office/drawing/2014/main" id="{4BCA34DD-CE09-4EF6-99CD-49241959CB89}"/>
              </a:ext>
            </a:extLst>
          </p:cNvPr>
          <p:cNvPicPr>
            <a:picLocks noChangeAspect="1"/>
          </p:cNvPicPr>
          <p:nvPr/>
        </p:nvPicPr>
        <p:blipFill>
          <a:blip r:embed="rId4"/>
          <a:stretch>
            <a:fillRect/>
          </a:stretch>
        </p:blipFill>
        <p:spPr>
          <a:xfrm>
            <a:off x="2163392" y="872462"/>
            <a:ext cx="5029200" cy="4212651"/>
          </a:xfrm>
          <a:prstGeom prst="rect">
            <a:avLst/>
          </a:prstGeom>
        </p:spPr>
      </p:pic>
      <p:sp>
        <p:nvSpPr>
          <p:cNvPr id="19" name="Tähti: 5-sakarainen 18">
            <a:extLst>
              <a:ext uri="{FF2B5EF4-FFF2-40B4-BE49-F238E27FC236}">
                <a16:creationId xmlns:a16="http://schemas.microsoft.com/office/drawing/2014/main" id="{A72C6A74-407E-4E1F-8D33-19EDDD4D6FB9}"/>
              </a:ext>
            </a:extLst>
          </p:cNvPr>
          <p:cNvSpPr/>
          <p:nvPr/>
        </p:nvSpPr>
        <p:spPr>
          <a:xfrm>
            <a:off x="6980608" y="2426612"/>
            <a:ext cx="550769" cy="539079"/>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447640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74A3061F-3E12-4634-9E4A-2ED84D4F2316}"/>
              </a:ext>
            </a:extLst>
          </p:cNvPr>
          <p:cNvPicPr>
            <a:picLocks noChangeAspect="1"/>
          </p:cNvPicPr>
          <p:nvPr/>
        </p:nvPicPr>
        <p:blipFill>
          <a:blip r:embed="rId2"/>
          <a:stretch>
            <a:fillRect/>
          </a:stretch>
        </p:blipFill>
        <p:spPr>
          <a:xfrm>
            <a:off x="390525" y="388642"/>
            <a:ext cx="8362950" cy="466725"/>
          </a:xfrm>
          <a:prstGeom prst="rect">
            <a:avLst/>
          </a:prstGeom>
        </p:spPr>
      </p:pic>
      <p:pic>
        <p:nvPicPr>
          <p:cNvPr id="14" name="Kuva 13">
            <a:extLst>
              <a:ext uri="{FF2B5EF4-FFF2-40B4-BE49-F238E27FC236}">
                <a16:creationId xmlns:a16="http://schemas.microsoft.com/office/drawing/2014/main" id="{3338A80A-43D0-458C-BE88-606B2DADCBE5}"/>
              </a:ext>
            </a:extLst>
          </p:cNvPr>
          <p:cNvPicPr>
            <a:picLocks noChangeAspect="1"/>
          </p:cNvPicPr>
          <p:nvPr/>
        </p:nvPicPr>
        <p:blipFill>
          <a:blip r:embed="rId3"/>
          <a:stretch>
            <a:fillRect/>
          </a:stretch>
        </p:blipFill>
        <p:spPr>
          <a:xfrm>
            <a:off x="780828" y="1085850"/>
            <a:ext cx="5200650" cy="4686300"/>
          </a:xfrm>
          <a:prstGeom prst="rect">
            <a:avLst/>
          </a:prstGeom>
        </p:spPr>
      </p:pic>
      <p:sp>
        <p:nvSpPr>
          <p:cNvPr id="15" name="Tähti: 5-sakarainen 14">
            <a:extLst>
              <a:ext uri="{FF2B5EF4-FFF2-40B4-BE49-F238E27FC236}">
                <a16:creationId xmlns:a16="http://schemas.microsoft.com/office/drawing/2014/main" id="{1C25FF32-8A8D-4E07-B8DC-A50CD771F518}"/>
              </a:ext>
            </a:extLst>
          </p:cNvPr>
          <p:cNvSpPr/>
          <p:nvPr/>
        </p:nvSpPr>
        <p:spPr>
          <a:xfrm>
            <a:off x="5732675" y="4032921"/>
            <a:ext cx="497606" cy="58161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145132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D8F499-3B3A-452C-A5AB-60B2B31C5398}"/>
              </a:ext>
            </a:extLst>
          </p:cNvPr>
          <p:cNvSpPr>
            <a:spLocks noGrp="1"/>
          </p:cNvSpPr>
          <p:nvPr>
            <p:ph type="ctrTitle"/>
          </p:nvPr>
        </p:nvSpPr>
        <p:spPr>
          <a:xfrm>
            <a:off x="4965405" y="2154033"/>
            <a:ext cx="2216888" cy="1987349"/>
          </a:xfrm>
        </p:spPr>
        <p:txBody>
          <a:bodyPr/>
          <a:lstStyle/>
          <a:p>
            <a:r>
              <a:rPr lang="fi-FI" dirty="0"/>
              <a:t>Kaikki huoltajat olivat samaa mieltä</a:t>
            </a:r>
          </a:p>
        </p:txBody>
      </p:sp>
      <p:sp>
        <p:nvSpPr>
          <p:cNvPr id="12" name="Tekstiruutu 11">
            <a:extLst>
              <a:ext uri="{FF2B5EF4-FFF2-40B4-BE49-F238E27FC236}">
                <a16:creationId xmlns:a16="http://schemas.microsoft.com/office/drawing/2014/main" id="{D5A5B502-EE5D-44AD-B094-5B4141627BB0}"/>
              </a:ext>
            </a:extLst>
          </p:cNvPr>
          <p:cNvSpPr txBox="1"/>
          <p:nvPr/>
        </p:nvSpPr>
        <p:spPr>
          <a:xfrm>
            <a:off x="1326904" y="6191671"/>
            <a:ext cx="1616661" cy="369332"/>
          </a:xfrm>
          <a:prstGeom prst="rect">
            <a:avLst/>
          </a:prstGeom>
          <a:noFill/>
        </p:spPr>
        <p:txBody>
          <a:bodyPr wrap="none" rtlCol="0">
            <a:spAutoFit/>
          </a:bodyPr>
          <a:lstStyle/>
          <a:p>
            <a:r>
              <a:rPr lang="fi-FI" dirty="0"/>
              <a:t>Vastauksia 17</a:t>
            </a:r>
          </a:p>
        </p:txBody>
      </p:sp>
      <p:pic>
        <p:nvPicPr>
          <p:cNvPr id="9" name="Kuva 8">
            <a:extLst>
              <a:ext uri="{FF2B5EF4-FFF2-40B4-BE49-F238E27FC236}">
                <a16:creationId xmlns:a16="http://schemas.microsoft.com/office/drawing/2014/main" id="{11204392-1841-4578-AA87-302440D44DB2}"/>
              </a:ext>
            </a:extLst>
          </p:cNvPr>
          <p:cNvPicPr>
            <a:picLocks noChangeAspect="1"/>
          </p:cNvPicPr>
          <p:nvPr/>
        </p:nvPicPr>
        <p:blipFill>
          <a:blip r:embed="rId2"/>
          <a:stretch>
            <a:fillRect/>
          </a:stretch>
        </p:blipFill>
        <p:spPr>
          <a:xfrm>
            <a:off x="395287" y="546691"/>
            <a:ext cx="8353425" cy="533400"/>
          </a:xfrm>
          <a:prstGeom prst="rect">
            <a:avLst/>
          </a:prstGeom>
        </p:spPr>
      </p:pic>
      <p:pic>
        <p:nvPicPr>
          <p:cNvPr id="11" name="Kuva 10">
            <a:extLst>
              <a:ext uri="{FF2B5EF4-FFF2-40B4-BE49-F238E27FC236}">
                <a16:creationId xmlns:a16="http://schemas.microsoft.com/office/drawing/2014/main" id="{60CCD96A-48F6-4A6A-9F0B-84F8AE3F6ACE}"/>
              </a:ext>
            </a:extLst>
          </p:cNvPr>
          <p:cNvPicPr>
            <a:picLocks noChangeAspect="1"/>
          </p:cNvPicPr>
          <p:nvPr/>
        </p:nvPicPr>
        <p:blipFill>
          <a:blip r:embed="rId3"/>
          <a:stretch>
            <a:fillRect/>
          </a:stretch>
        </p:blipFill>
        <p:spPr>
          <a:xfrm>
            <a:off x="3661919" y="1441651"/>
            <a:ext cx="714375" cy="4238625"/>
          </a:xfrm>
          <a:prstGeom prst="rect">
            <a:avLst/>
          </a:prstGeom>
        </p:spPr>
      </p:pic>
    </p:spTree>
    <p:extLst>
      <p:ext uri="{BB962C8B-B14F-4D97-AF65-F5344CB8AC3E}">
        <p14:creationId xmlns:p14="http://schemas.microsoft.com/office/powerpoint/2010/main" val="3098479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2" name="Tekstiruutu 11">
            <a:extLst>
              <a:ext uri="{FF2B5EF4-FFF2-40B4-BE49-F238E27FC236}">
                <a16:creationId xmlns:a16="http://schemas.microsoft.com/office/drawing/2014/main" id="{D5A5B502-EE5D-44AD-B094-5B4141627BB0}"/>
              </a:ext>
            </a:extLst>
          </p:cNvPr>
          <p:cNvSpPr txBox="1"/>
          <p:nvPr/>
        </p:nvSpPr>
        <p:spPr>
          <a:xfrm>
            <a:off x="1326904" y="6191671"/>
            <a:ext cx="1616661" cy="369332"/>
          </a:xfrm>
          <a:prstGeom prst="rect">
            <a:avLst/>
          </a:prstGeom>
          <a:noFill/>
        </p:spPr>
        <p:txBody>
          <a:bodyPr wrap="none" rtlCol="0">
            <a:spAutoFit/>
          </a:bodyPr>
          <a:lstStyle/>
          <a:p>
            <a:r>
              <a:rPr lang="fi-FI" dirty="0"/>
              <a:t>Vastauksia 17</a:t>
            </a:r>
          </a:p>
        </p:txBody>
      </p:sp>
      <p:pic>
        <p:nvPicPr>
          <p:cNvPr id="9" name="Kuva 8">
            <a:extLst>
              <a:ext uri="{FF2B5EF4-FFF2-40B4-BE49-F238E27FC236}">
                <a16:creationId xmlns:a16="http://schemas.microsoft.com/office/drawing/2014/main" id="{090531C6-13B8-40CC-8145-F5AECBC690CE}"/>
              </a:ext>
            </a:extLst>
          </p:cNvPr>
          <p:cNvPicPr>
            <a:picLocks noChangeAspect="1"/>
          </p:cNvPicPr>
          <p:nvPr/>
        </p:nvPicPr>
        <p:blipFill>
          <a:blip r:embed="rId2"/>
          <a:stretch>
            <a:fillRect/>
          </a:stretch>
        </p:blipFill>
        <p:spPr>
          <a:xfrm>
            <a:off x="2135234" y="296997"/>
            <a:ext cx="5114925" cy="504825"/>
          </a:xfrm>
          <a:prstGeom prst="rect">
            <a:avLst/>
          </a:prstGeom>
        </p:spPr>
      </p:pic>
      <p:pic>
        <p:nvPicPr>
          <p:cNvPr id="11" name="Kuva 10">
            <a:extLst>
              <a:ext uri="{FF2B5EF4-FFF2-40B4-BE49-F238E27FC236}">
                <a16:creationId xmlns:a16="http://schemas.microsoft.com/office/drawing/2014/main" id="{649540F9-268C-4432-86C5-999312BFDDE6}"/>
              </a:ext>
            </a:extLst>
          </p:cNvPr>
          <p:cNvPicPr>
            <a:picLocks noChangeAspect="1"/>
          </p:cNvPicPr>
          <p:nvPr/>
        </p:nvPicPr>
        <p:blipFill>
          <a:blip r:embed="rId3"/>
          <a:stretch>
            <a:fillRect/>
          </a:stretch>
        </p:blipFill>
        <p:spPr>
          <a:xfrm>
            <a:off x="2005012" y="1019175"/>
            <a:ext cx="5133975" cy="4819650"/>
          </a:xfrm>
          <a:prstGeom prst="rect">
            <a:avLst/>
          </a:prstGeom>
        </p:spPr>
      </p:pic>
      <p:sp>
        <p:nvSpPr>
          <p:cNvPr id="13" name="Tähti: 5-sakarainen 12">
            <a:extLst>
              <a:ext uri="{FF2B5EF4-FFF2-40B4-BE49-F238E27FC236}">
                <a16:creationId xmlns:a16="http://schemas.microsoft.com/office/drawing/2014/main" id="{E9EE453E-287F-463C-A50E-37A0EEC9CA38}"/>
              </a:ext>
            </a:extLst>
          </p:cNvPr>
          <p:cNvSpPr/>
          <p:nvPr/>
        </p:nvSpPr>
        <p:spPr>
          <a:xfrm>
            <a:off x="6792959" y="2172223"/>
            <a:ext cx="914400" cy="91440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671419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F4B60CF-CFE2-4988-B63D-40F8D1DCE5BC}"/>
              </a:ext>
            </a:extLst>
          </p:cNvPr>
          <p:cNvPicPr>
            <a:picLocks noChangeAspect="1"/>
          </p:cNvPicPr>
          <p:nvPr/>
        </p:nvPicPr>
        <p:blipFill>
          <a:blip r:embed="rId2"/>
          <a:stretch>
            <a:fillRect/>
          </a:stretch>
        </p:blipFill>
        <p:spPr>
          <a:xfrm>
            <a:off x="2525564" y="503385"/>
            <a:ext cx="3114675" cy="428625"/>
          </a:xfrm>
          <a:prstGeom prst="rect">
            <a:avLst/>
          </a:prstGeom>
        </p:spPr>
      </p:pic>
      <p:pic>
        <p:nvPicPr>
          <p:cNvPr id="5" name="Kuva 4">
            <a:extLst>
              <a:ext uri="{FF2B5EF4-FFF2-40B4-BE49-F238E27FC236}">
                <a16:creationId xmlns:a16="http://schemas.microsoft.com/office/drawing/2014/main" id="{62846C2B-18AA-4CCD-AF34-86EFADA4BEB4}"/>
              </a:ext>
            </a:extLst>
          </p:cNvPr>
          <p:cNvPicPr>
            <a:picLocks noChangeAspect="1"/>
          </p:cNvPicPr>
          <p:nvPr/>
        </p:nvPicPr>
        <p:blipFill>
          <a:blip r:embed="rId3"/>
          <a:stretch>
            <a:fillRect/>
          </a:stretch>
        </p:blipFill>
        <p:spPr>
          <a:xfrm>
            <a:off x="1639099" y="1324805"/>
            <a:ext cx="5614632" cy="4208389"/>
          </a:xfrm>
          <a:prstGeom prst="rect">
            <a:avLst/>
          </a:prstGeom>
        </p:spPr>
      </p:pic>
      <p:sp>
        <p:nvSpPr>
          <p:cNvPr id="10" name="Tähti: 5-sakarainen 9">
            <a:extLst>
              <a:ext uri="{FF2B5EF4-FFF2-40B4-BE49-F238E27FC236}">
                <a16:creationId xmlns:a16="http://schemas.microsoft.com/office/drawing/2014/main" id="{0A3BECFB-E71F-402C-BE2E-3CEFBDA4004A}"/>
              </a:ext>
            </a:extLst>
          </p:cNvPr>
          <p:cNvSpPr/>
          <p:nvPr/>
        </p:nvSpPr>
        <p:spPr>
          <a:xfrm>
            <a:off x="6722103" y="3428999"/>
            <a:ext cx="914400" cy="91440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743883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Tähti: 5-sakarainen 9">
            <a:extLst>
              <a:ext uri="{FF2B5EF4-FFF2-40B4-BE49-F238E27FC236}">
                <a16:creationId xmlns:a16="http://schemas.microsoft.com/office/drawing/2014/main" id="{0A3BECFB-E71F-402C-BE2E-3CEFBDA4004A}"/>
              </a:ext>
            </a:extLst>
          </p:cNvPr>
          <p:cNvSpPr/>
          <p:nvPr/>
        </p:nvSpPr>
        <p:spPr>
          <a:xfrm>
            <a:off x="4768258" y="2493334"/>
            <a:ext cx="459526" cy="451885"/>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6" name="Tekstiruutu 5">
            <a:extLst>
              <a:ext uri="{FF2B5EF4-FFF2-40B4-BE49-F238E27FC236}">
                <a16:creationId xmlns:a16="http://schemas.microsoft.com/office/drawing/2014/main" id="{E316A86A-78F5-4CCA-981D-9AAF0F8AABEB}"/>
              </a:ext>
            </a:extLst>
          </p:cNvPr>
          <p:cNvSpPr txBox="1"/>
          <p:nvPr/>
        </p:nvSpPr>
        <p:spPr>
          <a:xfrm>
            <a:off x="5509992" y="1191399"/>
            <a:ext cx="2847198" cy="2031325"/>
          </a:xfrm>
          <a:prstGeom prst="rect">
            <a:avLst/>
          </a:prstGeom>
          <a:noFill/>
        </p:spPr>
        <p:txBody>
          <a:bodyPr wrap="square">
            <a:spAutoFit/>
          </a:bodyPr>
          <a:lstStyle/>
          <a:p>
            <a:r>
              <a:rPr lang="fi-FI" sz="1800" b="1" u="sng" dirty="0">
                <a:solidFill>
                  <a:schemeClr val="bg1"/>
                </a:solidFill>
                <a:effectLst/>
                <a:latin typeface="Georgia" panose="02040502050405020303" pitchFamily="18" charset="0"/>
                <a:ea typeface="Times New Roman" panose="02020603050405020304" pitchFamily="18" charset="0"/>
              </a:rPr>
              <a:t>Kysely verkostolle</a:t>
            </a:r>
          </a:p>
          <a:p>
            <a:endParaRPr lang="fi-FI" sz="1800" b="1" u="sng" dirty="0">
              <a:solidFill>
                <a:schemeClr val="bg1"/>
              </a:solidFill>
              <a:effectLst/>
              <a:latin typeface="Georgia" panose="02040502050405020303" pitchFamily="18" charset="0"/>
              <a:ea typeface="Times New Roman" panose="02020603050405020304" pitchFamily="18" charset="0"/>
            </a:endParaRPr>
          </a:p>
          <a:p>
            <a:endParaRPr lang="fi-FI" sz="1800" b="1" u="sng" dirty="0">
              <a:solidFill>
                <a:schemeClr val="bg1"/>
              </a:solidFill>
              <a:effectLst/>
              <a:latin typeface="Georgia" panose="02040502050405020303" pitchFamily="18" charset="0"/>
              <a:ea typeface="Times New Roman" panose="02020603050405020304" pitchFamily="18" charset="0"/>
            </a:endParaRPr>
          </a:p>
          <a:p>
            <a:r>
              <a:rPr lang="fi-FI" sz="1800" b="1" dirty="0">
                <a:solidFill>
                  <a:schemeClr val="bg1"/>
                </a:solidFill>
                <a:effectLst/>
                <a:latin typeface="Georgia" panose="02040502050405020303" pitchFamily="18" charset="0"/>
                <a:ea typeface="Times New Roman" panose="02020603050405020304" pitchFamily="18" charset="0"/>
              </a:rPr>
              <a:t>Millaista </a:t>
            </a:r>
          </a:p>
          <a:p>
            <a:r>
              <a:rPr lang="fi-FI" sz="1800" b="1" dirty="0">
                <a:solidFill>
                  <a:schemeClr val="bg1"/>
                </a:solidFill>
                <a:effectLst/>
                <a:latin typeface="Georgia" panose="02040502050405020303" pitchFamily="18" charset="0"/>
                <a:ea typeface="Times New Roman" panose="02020603050405020304" pitchFamily="18" charset="0"/>
              </a:rPr>
              <a:t>yhteistyötä olet </a:t>
            </a:r>
          </a:p>
          <a:p>
            <a:r>
              <a:rPr lang="fi-FI" sz="1800" b="1" dirty="0">
                <a:solidFill>
                  <a:schemeClr val="bg1"/>
                </a:solidFill>
                <a:effectLst/>
                <a:latin typeface="Georgia" panose="02040502050405020303" pitchFamily="18" charset="0"/>
                <a:ea typeface="Times New Roman" panose="02020603050405020304" pitchFamily="18" charset="0"/>
              </a:rPr>
              <a:t>tehnyt nivelohjaajan kanssa?</a:t>
            </a:r>
            <a:endParaRPr lang="fi-FI" b="1" dirty="0">
              <a:solidFill>
                <a:schemeClr val="bg1"/>
              </a:solidFill>
              <a:latin typeface="Georgia" panose="02040502050405020303" pitchFamily="18" charset="0"/>
            </a:endParaRPr>
          </a:p>
        </p:txBody>
      </p:sp>
      <p:pic>
        <p:nvPicPr>
          <p:cNvPr id="7" name="Kuva 6">
            <a:extLst>
              <a:ext uri="{FF2B5EF4-FFF2-40B4-BE49-F238E27FC236}">
                <a16:creationId xmlns:a16="http://schemas.microsoft.com/office/drawing/2014/main" id="{FC37566A-4290-47A9-B111-F29BB9A0CF0A}"/>
              </a:ext>
            </a:extLst>
          </p:cNvPr>
          <p:cNvPicPr>
            <a:picLocks noChangeAspect="1"/>
          </p:cNvPicPr>
          <p:nvPr/>
        </p:nvPicPr>
        <p:blipFill>
          <a:blip r:embed="rId2"/>
          <a:stretch>
            <a:fillRect/>
          </a:stretch>
        </p:blipFill>
        <p:spPr>
          <a:xfrm>
            <a:off x="322409" y="223837"/>
            <a:ext cx="4905375" cy="6410325"/>
          </a:xfrm>
          <a:prstGeom prst="rect">
            <a:avLst/>
          </a:prstGeom>
        </p:spPr>
      </p:pic>
      <p:sp>
        <p:nvSpPr>
          <p:cNvPr id="9" name="Tähti: 5-sakarainen 8">
            <a:extLst>
              <a:ext uri="{FF2B5EF4-FFF2-40B4-BE49-F238E27FC236}">
                <a16:creationId xmlns:a16="http://schemas.microsoft.com/office/drawing/2014/main" id="{729DE893-E2A8-4AE0-8DF2-199E81E02E4B}"/>
              </a:ext>
            </a:extLst>
          </p:cNvPr>
          <p:cNvSpPr/>
          <p:nvPr/>
        </p:nvSpPr>
        <p:spPr>
          <a:xfrm>
            <a:off x="4844126" y="2466752"/>
            <a:ext cx="307790" cy="451885"/>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11" name="Tähti: 5-sakarainen 10">
            <a:extLst>
              <a:ext uri="{FF2B5EF4-FFF2-40B4-BE49-F238E27FC236}">
                <a16:creationId xmlns:a16="http://schemas.microsoft.com/office/drawing/2014/main" id="{CF43444F-6E3F-4B11-BB81-2E3B4D5DBA78}"/>
              </a:ext>
            </a:extLst>
          </p:cNvPr>
          <p:cNvSpPr/>
          <p:nvPr/>
        </p:nvSpPr>
        <p:spPr>
          <a:xfrm>
            <a:off x="4924312" y="4212872"/>
            <a:ext cx="307791" cy="451885"/>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949831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Tähti: 5-sakarainen 9">
            <a:extLst>
              <a:ext uri="{FF2B5EF4-FFF2-40B4-BE49-F238E27FC236}">
                <a16:creationId xmlns:a16="http://schemas.microsoft.com/office/drawing/2014/main" id="{0A3BECFB-E71F-402C-BE2E-3CEFBDA4004A}"/>
              </a:ext>
            </a:extLst>
          </p:cNvPr>
          <p:cNvSpPr/>
          <p:nvPr/>
        </p:nvSpPr>
        <p:spPr>
          <a:xfrm>
            <a:off x="6722103" y="3428999"/>
            <a:ext cx="914400" cy="914400"/>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pic>
        <p:nvPicPr>
          <p:cNvPr id="4" name="Kuva 3">
            <a:extLst>
              <a:ext uri="{FF2B5EF4-FFF2-40B4-BE49-F238E27FC236}">
                <a16:creationId xmlns:a16="http://schemas.microsoft.com/office/drawing/2014/main" id="{96D947F1-B31E-4DDA-B79E-949F8D7605BD}"/>
              </a:ext>
            </a:extLst>
          </p:cNvPr>
          <p:cNvPicPr>
            <a:picLocks noChangeAspect="1"/>
          </p:cNvPicPr>
          <p:nvPr/>
        </p:nvPicPr>
        <p:blipFill>
          <a:blip r:embed="rId2"/>
          <a:stretch>
            <a:fillRect/>
          </a:stretch>
        </p:blipFill>
        <p:spPr>
          <a:xfrm>
            <a:off x="719136" y="180529"/>
            <a:ext cx="5415849" cy="6496940"/>
          </a:xfrm>
          <a:prstGeom prst="rect">
            <a:avLst/>
          </a:prstGeom>
        </p:spPr>
      </p:pic>
    </p:spTree>
    <p:extLst>
      <p:ext uri="{BB962C8B-B14F-4D97-AF65-F5344CB8AC3E}">
        <p14:creationId xmlns:p14="http://schemas.microsoft.com/office/powerpoint/2010/main" val="164576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91ED8B4C-E23A-46D0-B3AC-89C0961B69E4}"/>
              </a:ext>
            </a:extLst>
          </p:cNvPr>
          <p:cNvSpPr txBox="1"/>
          <p:nvPr/>
        </p:nvSpPr>
        <p:spPr>
          <a:xfrm>
            <a:off x="2757556" y="340242"/>
            <a:ext cx="3964547" cy="369332"/>
          </a:xfrm>
          <a:prstGeom prst="rect">
            <a:avLst/>
          </a:prstGeom>
          <a:noFill/>
        </p:spPr>
        <p:txBody>
          <a:bodyPr wrap="none" rtlCol="0">
            <a:spAutoFit/>
          </a:bodyPr>
          <a:lstStyle/>
          <a:p>
            <a:r>
              <a:rPr lang="fi-FI" b="1" dirty="0">
                <a:solidFill>
                  <a:schemeClr val="bg1"/>
                </a:solidFill>
                <a:latin typeface="Georgia" panose="02040502050405020303" pitchFamily="18" charset="0"/>
              </a:rPr>
              <a:t>Onko yhteistyöstä ollut hyötyä? </a:t>
            </a:r>
          </a:p>
        </p:txBody>
      </p:sp>
      <p:pic>
        <p:nvPicPr>
          <p:cNvPr id="6" name="Kuva 5">
            <a:extLst>
              <a:ext uri="{FF2B5EF4-FFF2-40B4-BE49-F238E27FC236}">
                <a16:creationId xmlns:a16="http://schemas.microsoft.com/office/drawing/2014/main" id="{DD5F98BB-3E85-4151-B063-ED89E701E681}"/>
              </a:ext>
            </a:extLst>
          </p:cNvPr>
          <p:cNvPicPr>
            <a:picLocks noChangeAspect="1"/>
          </p:cNvPicPr>
          <p:nvPr/>
        </p:nvPicPr>
        <p:blipFill>
          <a:blip r:embed="rId2"/>
          <a:stretch>
            <a:fillRect/>
          </a:stretch>
        </p:blipFill>
        <p:spPr>
          <a:xfrm>
            <a:off x="-35824" y="850194"/>
            <a:ext cx="4679875" cy="600674"/>
          </a:xfrm>
          <a:prstGeom prst="rect">
            <a:avLst/>
          </a:prstGeom>
        </p:spPr>
      </p:pic>
      <p:pic>
        <p:nvPicPr>
          <p:cNvPr id="8" name="Kuva 7">
            <a:extLst>
              <a:ext uri="{FF2B5EF4-FFF2-40B4-BE49-F238E27FC236}">
                <a16:creationId xmlns:a16="http://schemas.microsoft.com/office/drawing/2014/main" id="{ADF81B97-279F-455B-9068-5B17C4E5469A}"/>
              </a:ext>
            </a:extLst>
          </p:cNvPr>
          <p:cNvPicPr>
            <a:picLocks noChangeAspect="1"/>
          </p:cNvPicPr>
          <p:nvPr/>
        </p:nvPicPr>
        <p:blipFill>
          <a:blip r:embed="rId3"/>
          <a:stretch>
            <a:fillRect/>
          </a:stretch>
        </p:blipFill>
        <p:spPr>
          <a:xfrm>
            <a:off x="120502" y="1459687"/>
            <a:ext cx="4570006" cy="2028162"/>
          </a:xfrm>
          <a:prstGeom prst="rect">
            <a:avLst/>
          </a:prstGeom>
        </p:spPr>
      </p:pic>
      <p:pic>
        <p:nvPicPr>
          <p:cNvPr id="11" name="Kuva 10">
            <a:extLst>
              <a:ext uri="{FF2B5EF4-FFF2-40B4-BE49-F238E27FC236}">
                <a16:creationId xmlns:a16="http://schemas.microsoft.com/office/drawing/2014/main" id="{E59516A8-4F65-4CA8-A34D-910186821B7C}"/>
              </a:ext>
            </a:extLst>
          </p:cNvPr>
          <p:cNvPicPr>
            <a:picLocks noChangeAspect="1"/>
          </p:cNvPicPr>
          <p:nvPr/>
        </p:nvPicPr>
        <p:blipFill>
          <a:blip r:embed="rId4"/>
          <a:stretch>
            <a:fillRect/>
          </a:stretch>
        </p:blipFill>
        <p:spPr>
          <a:xfrm>
            <a:off x="48456" y="3487849"/>
            <a:ext cx="4642052" cy="2889993"/>
          </a:xfrm>
          <a:prstGeom prst="rect">
            <a:avLst/>
          </a:prstGeom>
        </p:spPr>
      </p:pic>
      <p:pic>
        <p:nvPicPr>
          <p:cNvPr id="13" name="Kuva 12">
            <a:extLst>
              <a:ext uri="{FF2B5EF4-FFF2-40B4-BE49-F238E27FC236}">
                <a16:creationId xmlns:a16="http://schemas.microsoft.com/office/drawing/2014/main" id="{1BBC3602-7D9D-4A0D-A858-D37D3742D5AA}"/>
              </a:ext>
            </a:extLst>
          </p:cNvPr>
          <p:cNvPicPr>
            <a:picLocks noChangeAspect="1"/>
          </p:cNvPicPr>
          <p:nvPr/>
        </p:nvPicPr>
        <p:blipFill>
          <a:blip r:embed="rId5"/>
          <a:stretch>
            <a:fillRect/>
          </a:stretch>
        </p:blipFill>
        <p:spPr>
          <a:xfrm>
            <a:off x="4644051" y="841374"/>
            <a:ext cx="4461675" cy="3633825"/>
          </a:xfrm>
          <a:prstGeom prst="rect">
            <a:avLst/>
          </a:prstGeom>
        </p:spPr>
      </p:pic>
      <p:sp>
        <p:nvSpPr>
          <p:cNvPr id="14" name="Tähti: 5-sakarainen 13">
            <a:extLst>
              <a:ext uri="{FF2B5EF4-FFF2-40B4-BE49-F238E27FC236}">
                <a16:creationId xmlns:a16="http://schemas.microsoft.com/office/drawing/2014/main" id="{22220B78-D918-4B9C-A7E1-74C319F641C5}"/>
              </a:ext>
            </a:extLst>
          </p:cNvPr>
          <p:cNvSpPr/>
          <p:nvPr/>
        </p:nvSpPr>
        <p:spPr>
          <a:xfrm>
            <a:off x="4297156" y="1065474"/>
            <a:ext cx="405587" cy="441727"/>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4230411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33239A7-1CEE-4BDF-8A60-5F19AB5174B6}"/>
              </a:ext>
            </a:extLst>
          </p:cNvPr>
          <p:cNvSpPr txBox="1"/>
          <p:nvPr/>
        </p:nvSpPr>
        <p:spPr>
          <a:xfrm>
            <a:off x="1483336" y="299057"/>
            <a:ext cx="4519186" cy="369332"/>
          </a:xfrm>
          <a:prstGeom prst="rect">
            <a:avLst/>
          </a:prstGeom>
          <a:noFill/>
        </p:spPr>
        <p:txBody>
          <a:bodyPr wrap="none" rtlCol="0">
            <a:spAutoFit/>
          </a:bodyPr>
          <a:lstStyle/>
          <a:p>
            <a:r>
              <a:rPr lang="fi-FI" b="1" dirty="0">
                <a:solidFill>
                  <a:schemeClr val="bg1"/>
                </a:solidFill>
              </a:rPr>
              <a:t>Koitko työskentelyn auttaneen nuorta? </a:t>
            </a:r>
          </a:p>
        </p:txBody>
      </p:sp>
      <p:pic>
        <p:nvPicPr>
          <p:cNvPr id="4" name="Kuva 3">
            <a:extLst>
              <a:ext uri="{FF2B5EF4-FFF2-40B4-BE49-F238E27FC236}">
                <a16:creationId xmlns:a16="http://schemas.microsoft.com/office/drawing/2014/main" id="{100A275B-247D-40B1-900F-28903AA45744}"/>
              </a:ext>
            </a:extLst>
          </p:cNvPr>
          <p:cNvPicPr>
            <a:picLocks noChangeAspect="1"/>
          </p:cNvPicPr>
          <p:nvPr/>
        </p:nvPicPr>
        <p:blipFill>
          <a:blip r:embed="rId2"/>
          <a:stretch>
            <a:fillRect/>
          </a:stretch>
        </p:blipFill>
        <p:spPr>
          <a:xfrm>
            <a:off x="1163822" y="833435"/>
            <a:ext cx="4838700" cy="1260583"/>
          </a:xfrm>
          <a:prstGeom prst="rect">
            <a:avLst/>
          </a:prstGeom>
        </p:spPr>
      </p:pic>
      <p:pic>
        <p:nvPicPr>
          <p:cNvPr id="6" name="Kuva 5">
            <a:extLst>
              <a:ext uri="{FF2B5EF4-FFF2-40B4-BE49-F238E27FC236}">
                <a16:creationId xmlns:a16="http://schemas.microsoft.com/office/drawing/2014/main" id="{51E65C51-2C0C-4F68-9A23-7784DDC768AC}"/>
              </a:ext>
            </a:extLst>
          </p:cNvPr>
          <p:cNvPicPr>
            <a:picLocks noChangeAspect="1"/>
          </p:cNvPicPr>
          <p:nvPr/>
        </p:nvPicPr>
        <p:blipFill>
          <a:blip r:embed="rId3"/>
          <a:stretch>
            <a:fillRect/>
          </a:stretch>
        </p:blipFill>
        <p:spPr>
          <a:xfrm>
            <a:off x="1163822" y="2071686"/>
            <a:ext cx="4838700" cy="3629025"/>
          </a:xfrm>
          <a:prstGeom prst="rect">
            <a:avLst/>
          </a:prstGeom>
        </p:spPr>
      </p:pic>
      <p:pic>
        <p:nvPicPr>
          <p:cNvPr id="8" name="Kuva 7">
            <a:extLst>
              <a:ext uri="{FF2B5EF4-FFF2-40B4-BE49-F238E27FC236}">
                <a16:creationId xmlns:a16="http://schemas.microsoft.com/office/drawing/2014/main" id="{E7365C86-05F0-4CF6-9962-23770470DB44}"/>
              </a:ext>
            </a:extLst>
          </p:cNvPr>
          <p:cNvPicPr>
            <a:picLocks noChangeAspect="1"/>
          </p:cNvPicPr>
          <p:nvPr/>
        </p:nvPicPr>
        <p:blipFill>
          <a:blip r:embed="rId4"/>
          <a:stretch>
            <a:fillRect/>
          </a:stretch>
        </p:blipFill>
        <p:spPr>
          <a:xfrm>
            <a:off x="1363071" y="5700711"/>
            <a:ext cx="4354476" cy="349712"/>
          </a:xfrm>
          <a:prstGeom prst="rect">
            <a:avLst/>
          </a:prstGeom>
        </p:spPr>
      </p:pic>
      <p:sp>
        <p:nvSpPr>
          <p:cNvPr id="11" name="Tähti: 5-sakarainen 10">
            <a:extLst>
              <a:ext uri="{FF2B5EF4-FFF2-40B4-BE49-F238E27FC236}">
                <a16:creationId xmlns:a16="http://schemas.microsoft.com/office/drawing/2014/main" id="{96B32C3C-D5A5-442A-A3ED-C20A0E90461D}"/>
              </a:ext>
            </a:extLst>
          </p:cNvPr>
          <p:cNvSpPr/>
          <p:nvPr/>
        </p:nvSpPr>
        <p:spPr>
          <a:xfrm>
            <a:off x="5558059" y="5442908"/>
            <a:ext cx="527473" cy="63815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4067054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1300" dirty="0"/>
          </a:p>
        </p:txBody>
      </p:sp>
      <p:sp>
        <p:nvSpPr>
          <p:cNvPr id="8" name="Tekstiruutu 7">
            <a:extLst>
              <a:ext uri="{FF2B5EF4-FFF2-40B4-BE49-F238E27FC236}">
                <a16:creationId xmlns:a16="http://schemas.microsoft.com/office/drawing/2014/main" id="{4FD0FCE4-FC1A-4776-8110-BC6B51B86444}"/>
              </a:ext>
            </a:extLst>
          </p:cNvPr>
          <p:cNvSpPr txBox="1"/>
          <p:nvPr/>
        </p:nvSpPr>
        <p:spPr>
          <a:xfrm>
            <a:off x="415763" y="887338"/>
            <a:ext cx="8312473" cy="4407873"/>
          </a:xfrm>
          <a:prstGeom prst="rect">
            <a:avLst/>
          </a:prstGeom>
          <a:noFill/>
        </p:spPr>
        <p:txBody>
          <a:bodyPr wrap="square" rtlCol="0">
            <a:spAutoFit/>
          </a:bodyPr>
          <a:lstStyle/>
          <a:p>
            <a:pPr marL="285750" indent="-285750">
              <a:lnSpc>
                <a:spcPct val="107000"/>
              </a:lnSpc>
              <a:spcAft>
                <a:spcPts val="2700"/>
              </a:spcAft>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kohdehenkilöt ovat peruskoulun 9-luokan opiskelijat, myös maahanmuuttajat, jotka ovat siirtymässä toiselle asteelle sekä myös ensimmäisen vuoden opiskelijat ammattiopistolla. </a:t>
            </a:r>
          </a:p>
          <a:p>
            <a:pPr marL="285750" indent="-285750">
              <a:lnSpc>
                <a:spcPct val="107000"/>
              </a:lnSpc>
              <a:spcAft>
                <a:spcPts val="2700"/>
              </a:spcAft>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Mallin kohdehenkilöillä on lisäohjauksen tarve, koulunkäynnin tilanne on haastava, kuva jatko-opinnoista saattaa olla epäselvä.</a:t>
            </a:r>
          </a:p>
          <a:p>
            <a:pPr marL="285750" indent="-285750">
              <a:lnSpc>
                <a:spcPct val="107000"/>
              </a:lnSpc>
              <a:spcAft>
                <a:spcPts val="2700"/>
              </a:spcAft>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 Nivelvaiheohjaaja kohtaa nuoren ja kartoittaa kiinnostuksen kohteet, vahvuudet ja unelmat, voimavarat, koulunkäynnin haasteet sekä elämäntilanteen.  </a:t>
            </a:r>
          </a:p>
          <a:p>
            <a:pPr marL="285750" indent="-285750">
              <a:lnSpc>
                <a:spcPct val="107000"/>
              </a:lnSpc>
              <a:spcAft>
                <a:spcPts val="2700"/>
              </a:spcAft>
              <a:buFont typeface="Arial" panose="020B0604020202020204" pitchFamily="34" charset="0"/>
              <a:buChar char="•"/>
            </a:pPr>
            <a:r>
              <a:rPr lang="fi-FI" sz="2000"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Kun vahvuudet ja haasteet selvitetty suunnitellaan tarvittavat tukitoimet niiden ympärille.</a:t>
            </a:r>
            <a:endParaRPr lang="fi-FI"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176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33239A7-1CEE-4BDF-8A60-5F19AB5174B6}"/>
              </a:ext>
            </a:extLst>
          </p:cNvPr>
          <p:cNvSpPr txBox="1"/>
          <p:nvPr/>
        </p:nvSpPr>
        <p:spPr>
          <a:xfrm>
            <a:off x="1260052" y="288425"/>
            <a:ext cx="6981398" cy="369332"/>
          </a:xfrm>
          <a:prstGeom prst="rect">
            <a:avLst/>
          </a:prstGeom>
          <a:noFill/>
        </p:spPr>
        <p:txBody>
          <a:bodyPr wrap="none" rtlCol="0">
            <a:spAutoFit/>
          </a:bodyPr>
          <a:lstStyle/>
          <a:p>
            <a:r>
              <a:rPr lang="fi-FI" b="1" dirty="0">
                <a:solidFill>
                  <a:schemeClr val="bg1"/>
                </a:solidFill>
              </a:rPr>
              <a:t>Onko vastaavaa tukea opiskelijalle ollut saatavilla muualta?  </a:t>
            </a:r>
          </a:p>
        </p:txBody>
      </p:sp>
      <p:pic>
        <p:nvPicPr>
          <p:cNvPr id="5" name="Kuva 4">
            <a:extLst>
              <a:ext uri="{FF2B5EF4-FFF2-40B4-BE49-F238E27FC236}">
                <a16:creationId xmlns:a16="http://schemas.microsoft.com/office/drawing/2014/main" id="{7D91550B-8BC9-4D86-AA4B-30DD0098E177}"/>
              </a:ext>
            </a:extLst>
          </p:cNvPr>
          <p:cNvPicPr>
            <a:picLocks noChangeAspect="1"/>
          </p:cNvPicPr>
          <p:nvPr/>
        </p:nvPicPr>
        <p:blipFill>
          <a:blip r:embed="rId2"/>
          <a:stretch>
            <a:fillRect/>
          </a:stretch>
        </p:blipFill>
        <p:spPr>
          <a:xfrm>
            <a:off x="362837" y="1041303"/>
            <a:ext cx="4343400" cy="2140226"/>
          </a:xfrm>
          <a:prstGeom prst="rect">
            <a:avLst/>
          </a:prstGeom>
        </p:spPr>
      </p:pic>
      <p:sp>
        <p:nvSpPr>
          <p:cNvPr id="9" name="Tähti: 5-sakarainen 8">
            <a:extLst>
              <a:ext uri="{FF2B5EF4-FFF2-40B4-BE49-F238E27FC236}">
                <a16:creationId xmlns:a16="http://schemas.microsoft.com/office/drawing/2014/main" id="{DD4330C3-8563-45FB-9942-A17D0B314DAE}"/>
              </a:ext>
            </a:extLst>
          </p:cNvPr>
          <p:cNvSpPr/>
          <p:nvPr/>
        </p:nvSpPr>
        <p:spPr>
          <a:xfrm>
            <a:off x="4308263" y="1197892"/>
            <a:ext cx="527473" cy="63815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pic>
        <p:nvPicPr>
          <p:cNvPr id="10" name="Kuva 9">
            <a:extLst>
              <a:ext uri="{FF2B5EF4-FFF2-40B4-BE49-F238E27FC236}">
                <a16:creationId xmlns:a16="http://schemas.microsoft.com/office/drawing/2014/main" id="{B241101E-05D8-42EC-81CA-A35CC926EFD3}"/>
              </a:ext>
            </a:extLst>
          </p:cNvPr>
          <p:cNvPicPr>
            <a:picLocks noChangeAspect="1"/>
          </p:cNvPicPr>
          <p:nvPr/>
        </p:nvPicPr>
        <p:blipFill>
          <a:blip r:embed="rId3"/>
          <a:stretch>
            <a:fillRect/>
          </a:stretch>
        </p:blipFill>
        <p:spPr>
          <a:xfrm>
            <a:off x="4659443" y="1551026"/>
            <a:ext cx="4343400" cy="924499"/>
          </a:xfrm>
          <a:prstGeom prst="rect">
            <a:avLst/>
          </a:prstGeom>
        </p:spPr>
      </p:pic>
      <p:pic>
        <p:nvPicPr>
          <p:cNvPr id="13" name="Kuva 12">
            <a:extLst>
              <a:ext uri="{FF2B5EF4-FFF2-40B4-BE49-F238E27FC236}">
                <a16:creationId xmlns:a16="http://schemas.microsoft.com/office/drawing/2014/main" id="{A72C3AD0-1DFF-4AC3-8C83-D334BDBD0953}"/>
              </a:ext>
            </a:extLst>
          </p:cNvPr>
          <p:cNvPicPr>
            <a:picLocks noChangeAspect="1"/>
          </p:cNvPicPr>
          <p:nvPr/>
        </p:nvPicPr>
        <p:blipFill>
          <a:blip r:embed="rId4"/>
          <a:stretch>
            <a:fillRect/>
          </a:stretch>
        </p:blipFill>
        <p:spPr>
          <a:xfrm>
            <a:off x="4706237" y="2475526"/>
            <a:ext cx="4249813" cy="574770"/>
          </a:xfrm>
          <a:prstGeom prst="rect">
            <a:avLst/>
          </a:prstGeom>
        </p:spPr>
      </p:pic>
      <p:pic>
        <p:nvPicPr>
          <p:cNvPr id="15" name="Kuva 14">
            <a:extLst>
              <a:ext uri="{FF2B5EF4-FFF2-40B4-BE49-F238E27FC236}">
                <a16:creationId xmlns:a16="http://schemas.microsoft.com/office/drawing/2014/main" id="{A14DE84E-F954-4879-9585-9A7DD776CD75}"/>
              </a:ext>
            </a:extLst>
          </p:cNvPr>
          <p:cNvPicPr>
            <a:picLocks noChangeAspect="1"/>
          </p:cNvPicPr>
          <p:nvPr/>
        </p:nvPicPr>
        <p:blipFill>
          <a:blip r:embed="rId5"/>
          <a:stretch>
            <a:fillRect/>
          </a:stretch>
        </p:blipFill>
        <p:spPr>
          <a:xfrm>
            <a:off x="362837" y="3181528"/>
            <a:ext cx="4343400" cy="2867025"/>
          </a:xfrm>
          <a:prstGeom prst="rect">
            <a:avLst/>
          </a:prstGeom>
        </p:spPr>
      </p:pic>
      <p:sp>
        <p:nvSpPr>
          <p:cNvPr id="16" name="Tekstiruutu 15">
            <a:extLst>
              <a:ext uri="{FF2B5EF4-FFF2-40B4-BE49-F238E27FC236}">
                <a16:creationId xmlns:a16="http://schemas.microsoft.com/office/drawing/2014/main" id="{898DB451-3657-4937-A33A-3DCE1D4A3C0D}"/>
              </a:ext>
            </a:extLst>
          </p:cNvPr>
          <p:cNvSpPr txBox="1"/>
          <p:nvPr/>
        </p:nvSpPr>
        <p:spPr>
          <a:xfrm>
            <a:off x="5023608" y="3666438"/>
            <a:ext cx="3615070" cy="1477328"/>
          </a:xfrm>
          <a:prstGeom prst="rect">
            <a:avLst/>
          </a:prstGeom>
          <a:noFill/>
        </p:spPr>
        <p:txBody>
          <a:bodyPr wrap="square" rtlCol="0">
            <a:spAutoFit/>
          </a:bodyPr>
          <a:lstStyle/>
          <a:p>
            <a:r>
              <a:rPr lang="fi-FI" dirty="0"/>
              <a:t>Nivelvaiheohjaajan työ kiinnostanut paljon muita toimijoita, ja olemme olleet sitä eri seminaareissa esittelemässä useasti </a:t>
            </a:r>
            <a:r>
              <a:rPr lang="fi-FI" dirty="0">
                <a:sym typeface="Wingdings" panose="05000000000000000000" pitchFamily="2" charset="2"/>
              </a:rPr>
              <a:t> </a:t>
            </a:r>
            <a:endParaRPr lang="fi-FI" dirty="0"/>
          </a:p>
        </p:txBody>
      </p:sp>
    </p:spTree>
    <p:extLst>
      <p:ext uri="{BB962C8B-B14F-4D97-AF65-F5344CB8AC3E}">
        <p14:creationId xmlns:p14="http://schemas.microsoft.com/office/powerpoint/2010/main" val="430078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33239A7-1CEE-4BDF-8A60-5F19AB5174B6}"/>
              </a:ext>
            </a:extLst>
          </p:cNvPr>
          <p:cNvSpPr txBox="1"/>
          <p:nvPr/>
        </p:nvSpPr>
        <p:spPr>
          <a:xfrm>
            <a:off x="1260052" y="288425"/>
            <a:ext cx="5314275" cy="369332"/>
          </a:xfrm>
          <a:prstGeom prst="rect">
            <a:avLst/>
          </a:prstGeom>
          <a:noFill/>
        </p:spPr>
        <p:txBody>
          <a:bodyPr wrap="none" rtlCol="0">
            <a:spAutoFit/>
          </a:bodyPr>
          <a:lstStyle/>
          <a:p>
            <a:r>
              <a:rPr lang="fi-FI" b="1" dirty="0">
                <a:solidFill>
                  <a:schemeClr val="bg1"/>
                </a:solidFill>
              </a:rPr>
              <a:t>Millaiset opiskelijat ovat hyötyneet palvelusta?</a:t>
            </a:r>
          </a:p>
        </p:txBody>
      </p:sp>
      <p:sp>
        <p:nvSpPr>
          <p:cNvPr id="9" name="Tähti: 5-sakarainen 8">
            <a:extLst>
              <a:ext uri="{FF2B5EF4-FFF2-40B4-BE49-F238E27FC236}">
                <a16:creationId xmlns:a16="http://schemas.microsoft.com/office/drawing/2014/main" id="{DD4330C3-8563-45FB-9942-A17D0B314DAE}"/>
              </a:ext>
            </a:extLst>
          </p:cNvPr>
          <p:cNvSpPr/>
          <p:nvPr/>
        </p:nvSpPr>
        <p:spPr>
          <a:xfrm>
            <a:off x="6689956" y="154015"/>
            <a:ext cx="527473" cy="63815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pic>
        <p:nvPicPr>
          <p:cNvPr id="4" name="Kuva 3">
            <a:extLst>
              <a:ext uri="{FF2B5EF4-FFF2-40B4-BE49-F238E27FC236}">
                <a16:creationId xmlns:a16="http://schemas.microsoft.com/office/drawing/2014/main" id="{4FABDA4D-A1C9-4952-849D-CF6CDA6315E0}"/>
              </a:ext>
            </a:extLst>
          </p:cNvPr>
          <p:cNvPicPr>
            <a:picLocks noChangeAspect="1"/>
          </p:cNvPicPr>
          <p:nvPr/>
        </p:nvPicPr>
        <p:blipFill>
          <a:blip r:embed="rId2"/>
          <a:stretch>
            <a:fillRect/>
          </a:stretch>
        </p:blipFill>
        <p:spPr>
          <a:xfrm>
            <a:off x="65153" y="693002"/>
            <a:ext cx="4754310" cy="5372832"/>
          </a:xfrm>
          <a:prstGeom prst="rect">
            <a:avLst/>
          </a:prstGeom>
        </p:spPr>
      </p:pic>
      <p:pic>
        <p:nvPicPr>
          <p:cNvPr id="7" name="Kuva 6">
            <a:extLst>
              <a:ext uri="{FF2B5EF4-FFF2-40B4-BE49-F238E27FC236}">
                <a16:creationId xmlns:a16="http://schemas.microsoft.com/office/drawing/2014/main" id="{522F9513-3F68-42B5-B932-5ACB21712A92}"/>
              </a:ext>
            </a:extLst>
          </p:cNvPr>
          <p:cNvPicPr>
            <a:picLocks noChangeAspect="1"/>
          </p:cNvPicPr>
          <p:nvPr/>
        </p:nvPicPr>
        <p:blipFill>
          <a:blip r:embed="rId3"/>
          <a:stretch>
            <a:fillRect/>
          </a:stretch>
        </p:blipFill>
        <p:spPr>
          <a:xfrm>
            <a:off x="4830207" y="792166"/>
            <a:ext cx="4248640" cy="2211621"/>
          </a:xfrm>
          <a:prstGeom prst="rect">
            <a:avLst/>
          </a:prstGeom>
        </p:spPr>
      </p:pic>
      <p:pic>
        <p:nvPicPr>
          <p:cNvPr id="14" name="Kuva 13">
            <a:extLst>
              <a:ext uri="{FF2B5EF4-FFF2-40B4-BE49-F238E27FC236}">
                <a16:creationId xmlns:a16="http://schemas.microsoft.com/office/drawing/2014/main" id="{43565A1E-168E-4C78-9BFA-C7F91D5C36B8}"/>
              </a:ext>
            </a:extLst>
          </p:cNvPr>
          <p:cNvPicPr>
            <a:picLocks noChangeAspect="1"/>
          </p:cNvPicPr>
          <p:nvPr/>
        </p:nvPicPr>
        <p:blipFill>
          <a:blip r:embed="rId4"/>
          <a:stretch>
            <a:fillRect/>
          </a:stretch>
        </p:blipFill>
        <p:spPr>
          <a:xfrm>
            <a:off x="4849801" y="3003787"/>
            <a:ext cx="4244369" cy="3527130"/>
          </a:xfrm>
          <a:prstGeom prst="rect">
            <a:avLst/>
          </a:prstGeom>
        </p:spPr>
      </p:pic>
      <p:pic>
        <p:nvPicPr>
          <p:cNvPr id="17" name="Kuva 16">
            <a:extLst>
              <a:ext uri="{FF2B5EF4-FFF2-40B4-BE49-F238E27FC236}">
                <a16:creationId xmlns:a16="http://schemas.microsoft.com/office/drawing/2014/main" id="{897B6B3F-D521-4534-90A6-850E3F38C524}"/>
              </a:ext>
            </a:extLst>
          </p:cNvPr>
          <p:cNvPicPr>
            <a:picLocks noChangeAspect="1"/>
          </p:cNvPicPr>
          <p:nvPr/>
        </p:nvPicPr>
        <p:blipFill>
          <a:blip r:embed="rId5"/>
          <a:stretch>
            <a:fillRect/>
          </a:stretch>
        </p:blipFill>
        <p:spPr>
          <a:xfrm>
            <a:off x="298575" y="6053856"/>
            <a:ext cx="4267200" cy="781050"/>
          </a:xfrm>
          <a:prstGeom prst="rect">
            <a:avLst/>
          </a:prstGeom>
        </p:spPr>
      </p:pic>
      <p:sp>
        <p:nvSpPr>
          <p:cNvPr id="18" name="Tähti: 5-sakarainen 17">
            <a:extLst>
              <a:ext uri="{FF2B5EF4-FFF2-40B4-BE49-F238E27FC236}">
                <a16:creationId xmlns:a16="http://schemas.microsoft.com/office/drawing/2014/main" id="{B6E3C2EF-E686-4496-B20E-2F911F56F517}"/>
              </a:ext>
            </a:extLst>
          </p:cNvPr>
          <p:cNvSpPr/>
          <p:nvPr/>
        </p:nvSpPr>
        <p:spPr>
          <a:xfrm>
            <a:off x="4334405" y="3751711"/>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19" name="Tähti: 5-sakarainen 18">
            <a:extLst>
              <a:ext uri="{FF2B5EF4-FFF2-40B4-BE49-F238E27FC236}">
                <a16:creationId xmlns:a16="http://schemas.microsoft.com/office/drawing/2014/main" id="{E48861B6-B5C4-43D1-A0E0-4A1D4632FBE0}"/>
              </a:ext>
            </a:extLst>
          </p:cNvPr>
          <p:cNvSpPr/>
          <p:nvPr/>
        </p:nvSpPr>
        <p:spPr>
          <a:xfrm>
            <a:off x="4454277" y="4762206"/>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0" name="Tähti: 5-sakarainen 19">
            <a:extLst>
              <a:ext uri="{FF2B5EF4-FFF2-40B4-BE49-F238E27FC236}">
                <a16:creationId xmlns:a16="http://schemas.microsoft.com/office/drawing/2014/main" id="{2FA8F8AE-A9BF-4FA2-AE17-757414773E6E}"/>
              </a:ext>
            </a:extLst>
          </p:cNvPr>
          <p:cNvSpPr/>
          <p:nvPr/>
        </p:nvSpPr>
        <p:spPr>
          <a:xfrm>
            <a:off x="8705115" y="1458622"/>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1" name="Tähti: 5-sakarainen 20">
            <a:extLst>
              <a:ext uri="{FF2B5EF4-FFF2-40B4-BE49-F238E27FC236}">
                <a16:creationId xmlns:a16="http://schemas.microsoft.com/office/drawing/2014/main" id="{BDF7DC24-423F-4A95-8F0D-D467C147B058}"/>
              </a:ext>
            </a:extLst>
          </p:cNvPr>
          <p:cNvSpPr/>
          <p:nvPr/>
        </p:nvSpPr>
        <p:spPr>
          <a:xfrm>
            <a:off x="8705114" y="2742498"/>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2" name="Tähti: 5-sakarainen 21">
            <a:extLst>
              <a:ext uri="{FF2B5EF4-FFF2-40B4-BE49-F238E27FC236}">
                <a16:creationId xmlns:a16="http://schemas.microsoft.com/office/drawing/2014/main" id="{2223C859-2612-498C-BD83-AF339C5FEE6B}"/>
              </a:ext>
            </a:extLst>
          </p:cNvPr>
          <p:cNvSpPr/>
          <p:nvPr/>
        </p:nvSpPr>
        <p:spPr>
          <a:xfrm>
            <a:off x="8751125" y="4375646"/>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884593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33239A7-1CEE-4BDF-8A60-5F19AB5174B6}"/>
              </a:ext>
            </a:extLst>
          </p:cNvPr>
          <p:cNvSpPr txBox="1"/>
          <p:nvPr/>
        </p:nvSpPr>
        <p:spPr>
          <a:xfrm>
            <a:off x="1260052" y="288425"/>
            <a:ext cx="5476692" cy="369332"/>
          </a:xfrm>
          <a:prstGeom prst="rect">
            <a:avLst/>
          </a:prstGeom>
          <a:noFill/>
        </p:spPr>
        <p:txBody>
          <a:bodyPr wrap="none" rtlCol="0">
            <a:spAutoFit/>
          </a:bodyPr>
          <a:lstStyle/>
          <a:p>
            <a:r>
              <a:rPr lang="fi-FI" b="1" dirty="0">
                <a:solidFill>
                  <a:schemeClr val="bg1"/>
                </a:solidFill>
              </a:rPr>
              <a:t>Tarvitaanko Nivelvaiheohjaajan työtä jatkossa?  </a:t>
            </a:r>
          </a:p>
        </p:txBody>
      </p:sp>
      <p:sp>
        <p:nvSpPr>
          <p:cNvPr id="9" name="Tähti: 5-sakarainen 8">
            <a:extLst>
              <a:ext uri="{FF2B5EF4-FFF2-40B4-BE49-F238E27FC236}">
                <a16:creationId xmlns:a16="http://schemas.microsoft.com/office/drawing/2014/main" id="{DD4330C3-8563-45FB-9942-A17D0B314DAE}"/>
              </a:ext>
            </a:extLst>
          </p:cNvPr>
          <p:cNvSpPr/>
          <p:nvPr/>
        </p:nvSpPr>
        <p:spPr>
          <a:xfrm>
            <a:off x="4308263" y="1197892"/>
            <a:ext cx="527473" cy="638151"/>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pic>
        <p:nvPicPr>
          <p:cNvPr id="4" name="Kuva 3">
            <a:extLst>
              <a:ext uri="{FF2B5EF4-FFF2-40B4-BE49-F238E27FC236}">
                <a16:creationId xmlns:a16="http://schemas.microsoft.com/office/drawing/2014/main" id="{D930F99C-A60C-4125-870D-CCCC90661CF0}"/>
              </a:ext>
            </a:extLst>
          </p:cNvPr>
          <p:cNvPicPr>
            <a:picLocks noChangeAspect="1"/>
          </p:cNvPicPr>
          <p:nvPr/>
        </p:nvPicPr>
        <p:blipFill>
          <a:blip r:embed="rId2"/>
          <a:stretch>
            <a:fillRect/>
          </a:stretch>
        </p:blipFill>
        <p:spPr>
          <a:xfrm>
            <a:off x="34116" y="803862"/>
            <a:ext cx="4468315" cy="452371"/>
          </a:xfrm>
          <a:prstGeom prst="rect">
            <a:avLst/>
          </a:prstGeom>
        </p:spPr>
      </p:pic>
      <p:pic>
        <p:nvPicPr>
          <p:cNvPr id="7" name="Kuva 6">
            <a:extLst>
              <a:ext uri="{FF2B5EF4-FFF2-40B4-BE49-F238E27FC236}">
                <a16:creationId xmlns:a16="http://schemas.microsoft.com/office/drawing/2014/main" id="{61EA290E-6942-4470-9F51-EC927411960C}"/>
              </a:ext>
            </a:extLst>
          </p:cNvPr>
          <p:cNvPicPr>
            <a:picLocks noChangeAspect="1"/>
          </p:cNvPicPr>
          <p:nvPr/>
        </p:nvPicPr>
        <p:blipFill>
          <a:blip r:embed="rId3"/>
          <a:stretch>
            <a:fillRect/>
          </a:stretch>
        </p:blipFill>
        <p:spPr>
          <a:xfrm>
            <a:off x="-12999" y="1256233"/>
            <a:ext cx="4515430" cy="2986723"/>
          </a:xfrm>
          <a:prstGeom prst="rect">
            <a:avLst/>
          </a:prstGeom>
        </p:spPr>
      </p:pic>
      <p:pic>
        <p:nvPicPr>
          <p:cNvPr id="11" name="Kuva 10">
            <a:extLst>
              <a:ext uri="{FF2B5EF4-FFF2-40B4-BE49-F238E27FC236}">
                <a16:creationId xmlns:a16="http://schemas.microsoft.com/office/drawing/2014/main" id="{80582D68-5389-45B9-ABA0-C58E582EA90A}"/>
              </a:ext>
            </a:extLst>
          </p:cNvPr>
          <p:cNvPicPr>
            <a:picLocks noChangeAspect="1"/>
          </p:cNvPicPr>
          <p:nvPr/>
        </p:nvPicPr>
        <p:blipFill>
          <a:blip r:embed="rId4"/>
          <a:stretch>
            <a:fillRect/>
          </a:stretch>
        </p:blipFill>
        <p:spPr>
          <a:xfrm>
            <a:off x="4502431" y="2356849"/>
            <a:ext cx="4515430" cy="1446691"/>
          </a:xfrm>
          <a:prstGeom prst="rect">
            <a:avLst/>
          </a:prstGeom>
        </p:spPr>
      </p:pic>
      <p:pic>
        <p:nvPicPr>
          <p:cNvPr id="14" name="Kuva 13">
            <a:extLst>
              <a:ext uri="{FF2B5EF4-FFF2-40B4-BE49-F238E27FC236}">
                <a16:creationId xmlns:a16="http://schemas.microsoft.com/office/drawing/2014/main" id="{C43ADFDB-C184-4173-8D51-0D6FBD23D4D8}"/>
              </a:ext>
            </a:extLst>
          </p:cNvPr>
          <p:cNvPicPr>
            <a:picLocks noChangeAspect="1"/>
          </p:cNvPicPr>
          <p:nvPr/>
        </p:nvPicPr>
        <p:blipFill>
          <a:blip r:embed="rId5"/>
          <a:stretch>
            <a:fillRect/>
          </a:stretch>
        </p:blipFill>
        <p:spPr>
          <a:xfrm>
            <a:off x="4522823" y="4487059"/>
            <a:ext cx="4618983" cy="887211"/>
          </a:xfrm>
          <a:prstGeom prst="rect">
            <a:avLst/>
          </a:prstGeom>
        </p:spPr>
      </p:pic>
      <p:pic>
        <p:nvPicPr>
          <p:cNvPr id="17" name="Kuva 16">
            <a:extLst>
              <a:ext uri="{FF2B5EF4-FFF2-40B4-BE49-F238E27FC236}">
                <a16:creationId xmlns:a16="http://schemas.microsoft.com/office/drawing/2014/main" id="{4B140E01-2E69-4D96-B5BC-941CA32CC647}"/>
              </a:ext>
            </a:extLst>
          </p:cNvPr>
          <p:cNvPicPr>
            <a:picLocks noChangeAspect="1"/>
          </p:cNvPicPr>
          <p:nvPr/>
        </p:nvPicPr>
        <p:blipFill>
          <a:blip r:embed="rId6"/>
          <a:stretch>
            <a:fillRect/>
          </a:stretch>
        </p:blipFill>
        <p:spPr>
          <a:xfrm>
            <a:off x="4522823" y="3800461"/>
            <a:ext cx="4643241" cy="643618"/>
          </a:xfrm>
          <a:prstGeom prst="rect">
            <a:avLst/>
          </a:prstGeom>
        </p:spPr>
      </p:pic>
      <p:pic>
        <p:nvPicPr>
          <p:cNvPr id="19" name="Kuva 18">
            <a:extLst>
              <a:ext uri="{FF2B5EF4-FFF2-40B4-BE49-F238E27FC236}">
                <a16:creationId xmlns:a16="http://schemas.microsoft.com/office/drawing/2014/main" id="{DB359ED4-0E3D-4D20-B950-8FF8F439F8B6}"/>
              </a:ext>
            </a:extLst>
          </p:cNvPr>
          <p:cNvPicPr>
            <a:picLocks noChangeAspect="1"/>
          </p:cNvPicPr>
          <p:nvPr/>
        </p:nvPicPr>
        <p:blipFill>
          <a:blip r:embed="rId7"/>
          <a:stretch>
            <a:fillRect/>
          </a:stretch>
        </p:blipFill>
        <p:spPr>
          <a:xfrm>
            <a:off x="4502431" y="815703"/>
            <a:ext cx="4663633" cy="930846"/>
          </a:xfrm>
          <a:prstGeom prst="rect">
            <a:avLst/>
          </a:prstGeom>
        </p:spPr>
      </p:pic>
      <p:pic>
        <p:nvPicPr>
          <p:cNvPr id="21" name="Kuva 20">
            <a:extLst>
              <a:ext uri="{FF2B5EF4-FFF2-40B4-BE49-F238E27FC236}">
                <a16:creationId xmlns:a16="http://schemas.microsoft.com/office/drawing/2014/main" id="{9BADB6CD-6F98-4414-974E-98F182A7A823}"/>
              </a:ext>
            </a:extLst>
          </p:cNvPr>
          <p:cNvPicPr>
            <a:picLocks noChangeAspect="1"/>
          </p:cNvPicPr>
          <p:nvPr/>
        </p:nvPicPr>
        <p:blipFill>
          <a:blip r:embed="rId8"/>
          <a:stretch>
            <a:fillRect/>
          </a:stretch>
        </p:blipFill>
        <p:spPr>
          <a:xfrm>
            <a:off x="4502432" y="1779456"/>
            <a:ext cx="4607452" cy="608874"/>
          </a:xfrm>
          <a:prstGeom prst="rect">
            <a:avLst/>
          </a:prstGeom>
        </p:spPr>
      </p:pic>
      <p:pic>
        <p:nvPicPr>
          <p:cNvPr id="23" name="Kuva 22">
            <a:extLst>
              <a:ext uri="{FF2B5EF4-FFF2-40B4-BE49-F238E27FC236}">
                <a16:creationId xmlns:a16="http://schemas.microsoft.com/office/drawing/2014/main" id="{CFB1D475-5CA5-4F0E-B1C2-F7E04152645B}"/>
              </a:ext>
            </a:extLst>
          </p:cNvPr>
          <p:cNvPicPr>
            <a:picLocks noChangeAspect="1"/>
          </p:cNvPicPr>
          <p:nvPr/>
        </p:nvPicPr>
        <p:blipFill>
          <a:blip r:embed="rId9"/>
          <a:stretch>
            <a:fillRect/>
          </a:stretch>
        </p:blipFill>
        <p:spPr>
          <a:xfrm>
            <a:off x="41645" y="4918800"/>
            <a:ext cx="4481178" cy="1216186"/>
          </a:xfrm>
          <a:prstGeom prst="rect">
            <a:avLst/>
          </a:prstGeom>
        </p:spPr>
      </p:pic>
      <p:pic>
        <p:nvPicPr>
          <p:cNvPr id="25" name="Kuva 24">
            <a:extLst>
              <a:ext uri="{FF2B5EF4-FFF2-40B4-BE49-F238E27FC236}">
                <a16:creationId xmlns:a16="http://schemas.microsoft.com/office/drawing/2014/main" id="{6371A2FA-8704-4844-A0FE-CEE717A9B440}"/>
              </a:ext>
            </a:extLst>
          </p:cNvPr>
          <p:cNvPicPr>
            <a:picLocks noChangeAspect="1"/>
          </p:cNvPicPr>
          <p:nvPr/>
        </p:nvPicPr>
        <p:blipFill>
          <a:blip r:embed="rId10"/>
          <a:stretch>
            <a:fillRect/>
          </a:stretch>
        </p:blipFill>
        <p:spPr>
          <a:xfrm>
            <a:off x="-12999" y="4236519"/>
            <a:ext cx="4515430" cy="660574"/>
          </a:xfrm>
          <a:prstGeom prst="rect">
            <a:avLst/>
          </a:prstGeom>
        </p:spPr>
      </p:pic>
      <p:sp>
        <p:nvSpPr>
          <p:cNvPr id="26" name="Tähti: 5-sakarainen 25">
            <a:extLst>
              <a:ext uri="{FF2B5EF4-FFF2-40B4-BE49-F238E27FC236}">
                <a16:creationId xmlns:a16="http://schemas.microsoft.com/office/drawing/2014/main" id="{81972722-75CA-4E29-9448-41CA62E21C7B}"/>
              </a:ext>
            </a:extLst>
          </p:cNvPr>
          <p:cNvSpPr/>
          <p:nvPr/>
        </p:nvSpPr>
        <p:spPr>
          <a:xfrm>
            <a:off x="4196829" y="828209"/>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7" name="Tähti: 5-sakarainen 26">
            <a:extLst>
              <a:ext uri="{FF2B5EF4-FFF2-40B4-BE49-F238E27FC236}">
                <a16:creationId xmlns:a16="http://schemas.microsoft.com/office/drawing/2014/main" id="{BCFC73B8-FDA5-4672-A3E4-9E82259F2111}"/>
              </a:ext>
            </a:extLst>
          </p:cNvPr>
          <p:cNvSpPr/>
          <p:nvPr/>
        </p:nvSpPr>
        <p:spPr>
          <a:xfrm>
            <a:off x="8621109" y="2915036"/>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
        <p:nvSpPr>
          <p:cNvPr id="28" name="Tähti: 5-sakarainen 27">
            <a:extLst>
              <a:ext uri="{FF2B5EF4-FFF2-40B4-BE49-F238E27FC236}">
                <a16:creationId xmlns:a16="http://schemas.microsoft.com/office/drawing/2014/main" id="{B85A69B2-C027-4F47-A31B-698ABBCA070C}"/>
              </a:ext>
            </a:extLst>
          </p:cNvPr>
          <p:cNvSpPr/>
          <p:nvPr/>
        </p:nvSpPr>
        <p:spPr>
          <a:xfrm>
            <a:off x="8605678" y="4902142"/>
            <a:ext cx="373383" cy="522578"/>
          </a:xfrm>
          <a:prstGeom prst="star5">
            <a:avLst>
              <a:gd name="adj" fmla="val 16994"/>
              <a:gd name="hf" fmla="val 105146"/>
              <a:gd name="vf" fmla="val 110557"/>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717477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F286-FACA-4F90-A121-7FB999052691}"/>
              </a:ext>
            </a:extLst>
          </p:cNvPr>
          <p:cNvSpPr>
            <a:spLocks noGrp="1"/>
          </p:cNvSpPr>
          <p:nvPr>
            <p:ph type="ctrTitle"/>
          </p:nvPr>
        </p:nvSpPr>
        <p:spPr>
          <a:xfrm>
            <a:off x="3209069" y="2146691"/>
            <a:ext cx="2743200" cy="1440214"/>
          </a:xfrm>
        </p:spPr>
        <p:txBody>
          <a:bodyPr/>
          <a:lstStyle/>
          <a:p>
            <a:pPr algn="ctr"/>
            <a:r>
              <a:rPr lang="en-US" sz="1800" dirty="0">
                <a:latin typeface="OpenDyslexic3"/>
                <a:cs typeface="Arial"/>
              </a:rPr>
              <a:t>Kysymyksiä ja </a:t>
            </a:r>
            <a:br>
              <a:rPr lang="en-US" sz="1800" dirty="0">
                <a:latin typeface="OpenDyslexic3"/>
                <a:cs typeface="Arial"/>
              </a:rPr>
            </a:br>
            <a:r>
              <a:rPr lang="en-US" sz="1800" dirty="0" err="1">
                <a:latin typeface="OpenDyslexic3"/>
                <a:cs typeface="Arial"/>
              </a:rPr>
              <a:t>tuen</a:t>
            </a:r>
            <a:r>
              <a:rPr lang="en-US" sz="1800" dirty="0">
                <a:latin typeface="OpenDyslexic3"/>
                <a:cs typeface="Arial"/>
              </a:rPr>
              <a:t> </a:t>
            </a:r>
            <a:r>
              <a:rPr lang="en-US" sz="1800" dirty="0" err="1">
                <a:latin typeface="OpenDyslexic3"/>
                <a:cs typeface="Arial"/>
              </a:rPr>
              <a:t>tarvetta</a:t>
            </a:r>
            <a:r>
              <a:rPr lang="en-US" sz="1800" dirty="0">
                <a:latin typeface="OpenDyslexic3"/>
                <a:cs typeface="Arial"/>
              </a:rPr>
              <a:t> </a:t>
            </a:r>
            <a:br>
              <a:rPr lang="en-US" sz="1800" dirty="0">
                <a:latin typeface="OpenDyslexic3"/>
                <a:cs typeface="Arial"/>
              </a:rPr>
            </a:br>
            <a:r>
              <a:rPr lang="en-US" sz="1800" dirty="0" err="1">
                <a:latin typeface="OpenDyslexic3"/>
                <a:cs typeface="Arial"/>
              </a:rPr>
              <a:t>laidasta</a:t>
            </a:r>
            <a:br>
              <a:rPr lang="en-US" sz="1800" dirty="0">
                <a:latin typeface="OpenDyslexic3"/>
                <a:cs typeface="Arial"/>
              </a:rPr>
            </a:br>
            <a:r>
              <a:rPr lang="en-US" sz="1800" dirty="0">
                <a:latin typeface="OpenDyslexic3"/>
                <a:cs typeface="Arial"/>
              </a:rPr>
              <a:t> </a:t>
            </a:r>
            <a:r>
              <a:rPr lang="en-US" sz="1800" dirty="0" err="1">
                <a:latin typeface="OpenDyslexic3"/>
                <a:cs typeface="Arial"/>
              </a:rPr>
              <a:t>laitaan</a:t>
            </a:r>
            <a:r>
              <a:rPr lang="en-US" sz="1800" dirty="0">
                <a:latin typeface="OpenDyslexic3"/>
                <a:cs typeface="Arial"/>
              </a:rPr>
              <a:t> </a:t>
            </a:r>
            <a:r>
              <a:rPr lang="en-US" sz="1800" dirty="0" err="1">
                <a:latin typeface="OpenDyslexic3"/>
                <a:cs typeface="Arial"/>
              </a:rPr>
              <a:t>päivän</a:t>
            </a:r>
            <a:br>
              <a:rPr lang="en-US" sz="1800" dirty="0">
                <a:latin typeface="OpenDyslexic3"/>
                <a:cs typeface="Arial"/>
              </a:rPr>
            </a:br>
            <a:r>
              <a:rPr lang="en-US" sz="1800" dirty="0">
                <a:latin typeface="OpenDyslexic3"/>
                <a:cs typeface="Arial"/>
              </a:rPr>
              <a:t> </a:t>
            </a:r>
            <a:r>
              <a:rPr lang="en-US" sz="1800" dirty="0" err="1">
                <a:latin typeface="OpenDyslexic3"/>
                <a:cs typeface="Arial"/>
              </a:rPr>
              <a:t>aikana</a:t>
            </a:r>
            <a:r>
              <a:rPr lang="en-US" sz="1800" dirty="0">
                <a:latin typeface="OpenDyslexic3"/>
                <a:cs typeface="Arial"/>
              </a:rPr>
              <a:t>.. ;) </a:t>
            </a:r>
            <a:br>
              <a:rPr lang="en-US" dirty="0">
                <a:latin typeface="OpenDyslexic3"/>
                <a:cs typeface="Arial"/>
              </a:rPr>
            </a:br>
            <a:endParaRPr lang="en-US" dirty="0">
              <a:latin typeface="OpenDyslexic3"/>
            </a:endParaRPr>
          </a:p>
        </p:txBody>
      </p:sp>
      <p:sp>
        <p:nvSpPr>
          <p:cNvPr id="3" name="Slide Number Placeholder 2">
            <a:extLst>
              <a:ext uri="{FF2B5EF4-FFF2-40B4-BE49-F238E27FC236}">
                <a16:creationId xmlns:a16="http://schemas.microsoft.com/office/drawing/2014/main" id="{072B8F54-9EE9-4B73-8104-4A9ED3332536}"/>
              </a:ext>
            </a:extLst>
          </p:cNvPr>
          <p:cNvSpPr>
            <a:spLocks noGrp="1"/>
          </p:cNvSpPr>
          <p:nvPr>
            <p:ph type="sldNum" sz="quarter" idx="12"/>
          </p:nvPr>
        </p:nvSpPr>
        <p:spPr/>
        <p:txBody>
          <a:bodyPr/>
          <a:lstStyle/>
          <a:p>
            <a:fld id="{2A4837A0-F8B5-40DF-B7A3-2778985E9851}" type="slidenum">
              <a:rPr lang="fi-FI" smtClean="0"/>
              <a:pPr/>
              <a:t>33</a:t>
            </a:fld>
            <a:endParaRPr lang="fi-FI"/>
          </a:p>
        </p:txBody>
      </p:sp>
      <p:sp>
        <p:nvSpPr>
          <p:cNvPr id="4" name="Footer Placeholder 3">
            <a:extLst>
              <a:ext uri="{FF2B5EF4-FFF2-40B4-BE49-F238E27FC236}">
                <a16:creationId xmlns:a16="http://schemas.microsoft.com/office/drawing/2014/main" id="{928E70E7-5784-489B-8256-62ED9EB6FBC4}"/>
              </a:ext>
            </a:extLst>
          </p:cNvPr>
          <p:cNvSpPr>
            <a:spLocks noGrp="1"/>
          </p:cNvSpPr>
          <p:nvPr>
            <p:ph type="ftr" sz="quarter" idx="11"/>
          </p:nvPr>
        </p:nvSpPr>
        <p:spPr/>
        <p:txBody>
          <a:bodyPr/>
          <a:lstStyle/>
          <a:p>
            <a:r>
              <a:rPr lang="fi-FI"/>
              <a:t>Etunimi Sukunimi</a:t>
            </a:r>
          </a:p>
        </p:txBody>
      </p:sp>
      <p:sp>
        <p:nvSpPr>
          <p:cNvPr id="5" name="Date Placeholder 4">
            <a:extLst>
              <a:ext uri="{FF2B5EF4-FFF2-40B4-BE49-F238E27FC236}">
                <a16:creationId xmlns:a16="http://schemas.microsoft.com/office/drawing/2014/main" id="{EB9E88CE-E5FE-433C-AD66-FC49BD6DC61B}"/>
              </a:ext>
            </a:extLst>
          </p:cNvPr>
          <p:cNvSpPr>
            <a:spLocks noGrp="1"/>
          </p:cNvSpPr>
          <p:nvPr>
            <p:ph type="dt" sz="half" idx="10"/>
          </p:nvPr>
        </p:nvSpPr>
        <p:spPr/>
        <p:txBody>
          <a:bodyPr/>
          <a:lstStyle/>
          <a:p>
            <a:fld id="{57A8F801-9BF5-46D1-98A5-513B8005DAC3}" type="datetime1">
              <a:rPr lang="fi-FI" smtClean="0"/>
              <a:pPr/>
              <a:t>15.12.2021</a:t>
            </a:fld>
            <a:endParaRPr lang="fi-FI"/>
          </a:p>
        </p:txBody>
      </p:sp>
      <p:pic>
        <p:nvPicPr>
          <p:cNvPr id="7" name="Picture 7">
            <a:extLst>
              <a:ext uri="{FF2B5EF4-FFF2-40B4-BE49-F238E27FC236}">
                <a16:creationId xmlns:a16="http://schemas.microsoft.com/office/drawing/2014/main" id="{17BE4996-3019-49EE-8448-26D01D872BA0}"/>
              </a:ext>
            </a:extLst>
          </p:cNvPr>
          <p:cNvPicPr>
            <a:picLocks noChangeAspect="1"/>
          </p:cNvPicPr>
          <p:nvPr/>
        </p:nvPicPr>
        <p:blipFill>
          <a:blip r:embed="rId2"/>
          <a:stretch>
            <a:fillRect/>
          </a:stretch>
        </p:blipFill>
        <p:spPr>
          <a:xfrm>
            <a:off x="306760" y="544530"/>
            <a:ext cx="2884973" cy="1602161"/>
          </a:xfrm>
          <a:prstGeom prst="rect">
            <a:avLst/>
          </a:prstGeom>
        </p:spPr>
      </p:pic>
      <p:pic>
        <p:nvPicPr>
          <p:cNvPr id="8" name="Picture 8">
            <a:extLst>
              <a:ext uri="{FF2B5EF4-FFF2-40B4-BE49-F238E27FC236}">
                <a16:creationId xmlns:a16="http://schemas.microsoft.com/office/drawing/2014/main" id="{1658370D-88F8-4BAB-8537-7BE6AFC9571F}"/>
              </a:ext>
            </a:extLst>
          </p:cNvPr>
          <p:cNvPicPr>
            <a:picLocks noChangeAspect="1"/>
          </p:cNvPicPr>
          <p:nvPr/>
        </p:nvPicPr>
        <p:blipFill>
          <a:blip r:embed="rId3"/>
          <a:stretch>
            <a:fillRect/>
          </a:stretch>
        </p:blipFill>
        <p:spPr>
          <a:xfrm>
            <a:off x="281140" y="2213488"/>
            <a:ext cx="2910593" cy="1602161"/>
          </a:xfrm>
          <a:prstGeom prst="rect">
            <a:avLst/>
          </a:prstGeom>
        </p:spPr>
      </p:pic>
      <p:pic>
        <p:nvPicPr>
          <p:cNvPr id="9" name="Picture 9">
            <a:extLst>
              <a:ext uri="{FF2B5EF4-FFF2-40B4-BE49-F238E27FC236}">
                <a16:creationId xmlns:a16="http://schemas.microsoft.com/office/drawing/2014/main" id="{658AC8F7-B2F4-43DA-975D-1E6C74884788}"/>
              </a:ext>
            </a:extLst>
          </p:cNvPr>
          <p:cNvPicPr>
            <a:picLocks noChangeAspect="1"/>
          </p:cNvPicPr>
          <p:nvPr/>
        </p:nvPicPr>
        <p:blipFill>
          <a:blip r:embed="rId4"/>
          <a:stretch>
            <a:fillRect/>
          </a:stretch>
        </p:blipFill>
        <p:spPr>
          <a:xfrm>
            <a:off x="277156" y="3958010"/>
            <a:ext cx="2910593" cy="978991"/>
          </a:xfrm>
          <a:prstGeom prst="rect">
            <a:avLst/>
          </a:prstGeom>
        </p:spPr>
      </p:pic>
      <p:pic>
        <p:nvPicPr>
          <p:cNvPr id="10" name="Picture 10">
            <a:extLst>
              <a:ext uri="{FF2B5EF4-FFF2-40B4-BE49-F238E27FC236}">
                <a16:creationId xmlns:a16="http://schemas.microsoft.com/office/drawing/2014/main" id="{20DC9880-B1EE-4DDA-9C2F-7EE0BC90ED6B}"/>
              </a:ext>
            </a:extLst>
          </p:cNvPr>
          <p:cNvPicPr>
            <a:picLocks noChangeAspect="1"/>
          </p:cNvPicPr>
          <p:nvPr/>
        </p:nvPicPr>
        <p:blipFill>
          <a:blip r:embed="rId5"/>
          <a:stretch>
            <a:fillRect/>
          </a:stretch>
        </p:blipFill>
        <p:spPr>
          <a:xfrm>
            <a:off x="6202058" y="545038"/>
            <a:ext cx="2691245" cy="677351"/>
          </a:xfrm>
          <a:prstGeom prst="rect">
            <a:avLst/>
          </a:prstGeom>
        </p:spPr>
      </p:pic>
      <p:pic>
        <p:nvPicPr>
          <p:cNvPr id="11" name="Picture 11">
            <a:extLst>
              <a:ext uri="{FF2B5EF4-FFF2-40B4-BE49-F238E27FC236}">
                <a16:creationId xmlns:a16="http://schemas.microsoft.com/office/drawing/2014/main" id="{7B2D8D70-BE93-47EE-93EA-387FE70B977A}"/>
              </a:ext>
            </a:extLst>
          </p:cNvPr>
          <p:cNvPicPr>
            <a:picLocks noChangeAspect="1"/>
          </p:cNvPicPr>
          <p:nvPr/>
        </p:nvPicPr>
        <p:blipFill>
          <a:blip r:embed="rId6"/>
          <a:stretch>
            <a:fillRect/>
          </a:stretch>
        </p:blipFill>
        <p:spPr>
          <a:xfrm>
            <a:off x="5978432" y="3918503"/>
            <a:ext cx="2914872" cy="748202"/>
          </a:xfrm>
          <a:prstGeom prst="rect">
            <a:avLst/>
          </a:prstGeom>
        </p:spPr>
      </p:pic>
      <p:pic>
        <p:nvPicPr>
          <p:cNvPr id="12" name="Picture 12">
            <a:extLst>
              <a:ext uri="{FF2B5EF4-FFF2-40B4-BE49-F238E27FC236}">
                <a16:creationId xmlns:a16="http://schemas.microsoft.com/office/drawing/2014/main" id="{F2745EF7-A78A-401C-A1FD-4EE7EE996DCC}"/>
              </a:ext>
            </a:extLst>
          </p:cNvPr>
          <p:cNvPicPr>
            <a:picLocks noChangeAspect="1"/>
          </p:cNvPicPr>
          <p:nvPr/>
        </p:nvPicPr>
        <p:blipFill>
          <a:blip r:embed="rId7"/>
          <a:stretch>
            <a:fillRect/>
          </a:stretch>
        </p:blipFill>
        <p:spPr>
          <a:xfrm>
            <a:off x="6202058" y="1378265"/>
            <a:ext cx="2743200" cy="659423"/>
          </a:xfrm>
          <a:prstGeom prst="rect">
            <a:avLst/>
          </a:prstGeom>
        </p:spPr>
      </p:pic>
      <p:pic>
        <p:nvPicPr>
          <p:cNvPr id="13" name="Picture 13">
            <a:extLst>
              <a:ext uri="{FF2B5EF4-FFF2-40B4-BE49-F238E27FC236}">
                <a16:creationId xmlns:a16="http://schemas.microsoft.com/office/drawing/2014/main" id="{80B315DF-DB69-407B-9D36-B7503B14A389}"/>
              </a:ext>
            </a:extLst>
          </p:cNvPr>
          <p:cNvPicPr>
            <a:picLocks noChangeAspect="1"/>
          </p:cNvPicPr>
          <p:nvPr/>
        </p:nvPicPr>
        <p:blipFill>
          <a:blip r:embed="rId8"/>
          <a:stretch>
            <a:fillRect/>
          </a:stretch>
        </p:blipFill>
        <p:spPr>
          <a:xfrm>
            <a:off x="3244873" y="542503"/>
            <a:ext cx="2870483" cy="1268954"/>
          </a:xfrm>
          <a:prstGeom prst="rect">
            <a:avLst/>
          </a:prstGeom>
        </p:spPr>
      </p:pic>
      <p:pic>
        <p:nvPicPr>
          <p:cNvPr id="14" name="Picture 14">
            <a:extLst>
              <a:ext uri="{FF2B5EF4-FFF2-40B4-BE49-F238E27FC236}">
                <a16:creationId xmlns:a16="http://schemas.microsoft.com/office/drawing/2014/main" id="{A2B48624-9036-455D-BEA6-5D021C21EBF3}"/>
              </a:ext>
            </a:extLst>
          </p:cNvPr>
          <p:cNvPicPr>
            <a:picLocks noChangeAspect="1"/>
          </p:cNvPicPr>
          <p:nvPr/>
        </p:nvPicPr>
        <p:blipFill>
          <a:blip r:embed="rId9"/>
          <a:stretch>
            <a:fillRect/>
          </a:stretch>
        </p:blipFill>
        <p:spPr>
          <a:xfrm>
            <a:off x="243954" y="5006152"/>
            <a:ext cx="2947779" cy="1106972"/>
          </a:xfrm>
          <a:prstGeom prst="rect">
            <a:avLst/>
          </a:prstGeom>
        </p:spPr>
      </p:pic>
      <p:pic>
        <p:nvPicPr>
          <p:cNvPr id="15" name="Picture 15">
            <a:extLst>
              <a:ext uri="{FF2B5EF4-FFF2-40B4-BE49-F238E27FC236}">
                <a16:creationId xmlns:a16="http://schemas.microsoft.com/office/drawing/2014/main" id="{8BF4D0C0-FF90-45EA-8B84-6AD97644D800}"/>
              </a:ext>
            </a:extLst>
          </p:cNvPr>
          <p:cNvPicPr>
            <a:picLocks noChangeAspect="1"/>
          </p:cNvPicPr>
          <p:nvPr/>
        </p:nvPicPr>
        <p:blipFill>
          <a:blip r:embed="rId10"/>
          <a:stretch>
            <a:fillRect/>
          </a:stretch>
        </p:blipFill>
        <p:spPr>
          <a:xfrm>
            <a:off x="3354002" y="5314749"/>
            <a:ext cx="2743200" cy="705297"/>
          </a:xfrm>
          <a:prstGeom prst="rect">
            <a:avLst/>
          </a:prstGeom>
        </p:spPr>
      </p:pic>
      <p:pic>
        <p:nvPicPr>
          <p:cNvPr id="6" name="Picture 15">
            <a:extLst>
              <a:ext uri="{FF2B5EF4-FFF2-40B4-BE49-F238E27FC236}">
                <a16:creationId xmlns:a16="http://schemas.microsoft.com/office/drawing/2014/main" id="{C759D435-CA8A-4DB0-9C55-C1A376FD1E58}"/>
              </a:ext>
            </a:extLst>
          </p:cNvPr>
          <p:cNvPicPr>
            <a:picLocks noChangeAspect="1"/>
          </p:cNvPicPr>
          <p:nvPr/>
        </p:nvPicPr>
        <p:blipFill>
          <a:blip r:embed="rId11"/>
          <a:stretch>
            <a:fillRect/>
          </a:stretch>
        </p:blipFill>
        <p:spPr>
          <a:xfrm>
            <a:off x="5700136" y="2209971"/>
            <a:ext cx="3162724" cy="1104712"/>
          </a:xfrm>
          <a:prstGeom prst="rect">
            <a:avLst/>
          </a:prstGeom>
        </p:spPr>
      </p:pic>
      <p:pic>
        <p:nvPicPr>
          <p:cNvPr id="1026" name="Picture 2" descr="Image">
            <a:extLst>
              <a:ext uri="{FF2B5EF4-FFF2-40B4-BE49-F238E27FC236}">
                <a16:creationId xmlns:a16="http://schemas.microsoft.com/office/drawing/2014/main" id="{A07ACAA8-8AF7-494F-9236-C9D9B85B1F6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4002" y="3794624"/>
            <a:ext cx="2624429" cy="126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80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2B8F54-9EE9-4B73-8104-4A9ED3332536}"/>
              </a:ext>
            </a:extLst>
          </p:cNvPr>
          <p:cNvSpPr>
            <a:spLocks noGrp="1"/>
          </p:cNvSpPr>
          <p:nvPr>
            <p:ph type="sldNum" sz="quarter" idx="12"/>
          </p:nvPr>
        </p:nvSpPr>
        <p:spPr/>
        <p:txBody>
          <a:bodyPr/>
          <a:lstStyle/>
          <a:p>
            <a:fld id="{2A4837A0-F8B5-40DF-B7A3-2778985E9851}" type="slidenum">
              <a:rPr lang="fi-FI" smtClean="0"/>
              <a:pPr/>
              <a:t>34</a:t>
            </a:fld>
            <a:endParaRPr lang="fi-FI"/>
          </a:p>
        </p:txBody>
      </p:sp>
      <p:sp>
        <p:nvSpPr>
          <p:cNvPr id="4" name="Footer Placeholder 3">
            <a:extLst>
              <a:ext uri="{FF2B5EF4-FFF2-40B4-BE49-F238E27FC236}">
                <a16:creationId xmlns:a16="http://schemas.microsoft.com/office/drawing/2014/main" id="{928E70E7-5784-489B-8256-62ED9EB6FBC4}"/>
              </a:ext>
            </a:extLst>
          </p:cNvPr>
          <p:cNvSpPr>
            <a:spLocks noGrp="1"/>
          </p:cNvSpPr>
          <p:nvPr>
            <p:ph type="ftr" sz="quarter" idx="11"/>
          </p:nvPr>
        </p:nvSpPr>
        <p:spPr/>
        <p:txBody>
          <a:bodyPr/>
          <a:lstStyle/>
          <a:p>
            <a:endParaRPr lang="fi-FI" dirty="0"/>
          </a:p>
        </p:txBody>
      </p:sp>
      <p:sp>
        <p:nvSpPr>
          <p:cNvPr id="5" name="Date Placeholder 4">
            <a:extLst>
              <a:ext uri="{FF2B5EF4-FFF2-40B4-BE49-F238E27FC236}">
                <a16:creationId xmlns:a16="http://schemas.microsoft.com/office/drawing/2014/main" id="{EB9E88CE-E5FE-433C-AD66-FC49BD6DC61B}"/>
              </a:ext>
            </a:extLst>
          </p:cNvPr>
          <p:cNvSpPr>
            <a:spLocks noGrp="1"/>
          </p:cNvSpPr>
          <p:nvPr>
            <p:ph type="dt" sz="half" idx="10"/>
          </p:nvPr>
        </p:nvSpPr>
        <p:spPr/>
        <p:txBody>
          <a:bodyPr/>
          <a:lstStyle/>
          <a:p>
            <a:fld id="{57A8F801-9BF5-46D1-98A5-513B8005DAC3}" type="datetime1">
              <a:rPr lang="fi-FI" smtClean="0"/>
              <a:pPr/>
              <a:t>15.12.2021</a:t>
            </a:fld>
            <a:endParaRPr lang="fi-FI"/>
          </a:p>
        </p:txBody>
      </p:sp>
      <p:pic>
        <p:nvPicPr>
          <p:cNvPr id="16" name="Picture 2" descr="Image">
            <a:extLst>
              <a:ext uri="{FF2B5EF4-FFF2-40B4-BE49-F238E27FC236}">
                <a16:creationId xmlns:a16="http://schemas.microsoft.com/office/drawing/2014/main" id="{491A79DC-E31C-4916-A553-1992ED3024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336" y="273503"/>
            <a:ext cx="2698275" cy="3313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0C10A271-613D-4430-B78C-25A58DD584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7744" y="3505526"/>
            <a:ext cx="2662113" cy="10209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80AA8E35-64A0-486B-9A93-B1EF23AD07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922" y="4682147"/>
            <a:ext cx="2120155" cy="1471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0C5B5577-600D-4E22-9ADA-F1C4C10EA5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431" y="3724944"/>
            <a:ext cx="2530432" cy="5821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1DA2BEAC-3837-4DCF-8880-7A1D2AA843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137" y="3670007"/>
            <a:ext cx="2810731" cy="6228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a:extLst>
              <a:ext uri="{FF2B5EF4-FFF2-40B4-BE49-F238E27FC236}">
                <a16:creationId xmlns:a16="http://schemas.microsoft.com/office/drawing/2014/main" id="{75D78D43-7D04-4AA0-ABCC-C19B4AAA1D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7191" y="323819"/>
            <a:ext cx="2743200" cy="11865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a:extLst>
              <a:ext uri="{FF2B5EF4-FFF2-40B4-BE49-F238E27FC236}">
                <a16:creationId xmlns:a16="http://schemas.microsoft.com/office/drawing/2014/main" id="{3BBB189B-78D8-4596-B694-6847B9EFC8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121" y="1722062"/>
            <a:ext cx="2794736" cy="16902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a:extLst>
              <a:ext uri="{FF2B5EF4-FFF2-40B4-BE49-F238E27FC236}">
                <a16:creationId xmlns:a16="http://schemas.microsoft.com/office/drawing/2014/main" id="{CB3CE639-A327-4906-A9C9-15E68D09BE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553" y="4526480"/>
            <a:ext cx="2882976" cy="17828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a:extLst>
              <a:ext uri="{FF2B5EF4-FFF2-40B4-BE49-F238E27FC236}">
                <a16:creationId xmlns:a16="http://schemas.microsoft.com/office/drawing/2014/main" id="{C438CFC6-D97D-4E2E-8AE4-27E517CE44B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8431" y="4526480"/>
            <a:ext cx="2629483" cy="83807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a:extLst>
              <a:ext uri="{FF2B5EF4-FFF2-40B4-BE49-F238E27FC236}">
                <a16:creationId xmlns:a16="http://schemas.microsoft.com/office/drawing/2014/main" id="{FBB6F8D8-82B5-4D93-8CE7-C0776669A9F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73971" y="273503"/>
            <a:ext cx="2653217" cy="335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920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730361-E228-4E0A-8C1F-0233CC7A0445}"/>
              </a:ext>
            </a:extLst>
          </p:cNvPr>
          <p:cNvSpPr>
            <a:spLocks noGrp="1"/>
          </p:cNvSpPr>
          <p:nvPr>
            <p:ph type="ctrTitle"/>
          </p:nvPr>
        </p:nvSpPr>
        <p:spPr>
          <a:xfrm>
            <a:off x="226031" y="133564"/>
            <a:ext cx="8691938" cy="431515"/>
          </a:xfrm>
        </p:spPr>
        <p:txBody>
          <a:bodyPr/>
          <a:lstStyle/>
          <a:p>
            <a:pPr algn="l"/>
            <a:r>
              <a:rPr lang="fi-FI" sz="1800" b="1" dirty="0">
                <a:solidFill>
                  <a:schemeClr val="bg1"/>
                </a:solidFill>
              </a:rPr>
              <a:t>Tuotettu hankkeessa ohjaustyökalu HOKS-keskustelujen tueksi</a:t>
            </a:r>
          </a:p>
        </p:txBody>
      </p:sp>
      <p:sp>
        <p:nvSpPr>
          <p:cNvPr id="3" name="Alaotsikko 2">
            <a:extLst>
              <a:ext uri="{FF2B5EF4-FFF2-40B4-BE49-F238E27FC236}">
                <a16:creationId xmlns:a16="http://schemas.microsoft.com/office/drawing/2014/main" id="{4B14482D-C618-4E26-9CB6-6D60E7A4FA3F}"/>
              </a:ext>
            </a:extLst>
          </p:cNvPr>
          <p:cNvSpPr>
            <a:spLocks noGrp="1"/>
          </p:cNvSpPr>
          <p:nvPr>
            <p:ph type="subTitle" idx="1"/>
          </p:nvPr>
        </p:nvSpPr>
        <p:spPr>
          <a:xfrm>
            <a:off x="599753" y="1407651"/>
            <a:ext cx="8318216" cy="2696187"/>
          </a:xfrm>
        </p:spPr>
        <p:txBody>
          <a:bodyPr/>
          <a:lstStyle/>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marL="285750" indent="-285750" algn="l">
              <a:buFontTx/>
              <a:buChar char="-"/>
            </a:pPr>
            <a:endParaRPr lang="fi-FI" sz="1800" b="0" dirty="0">
              <a:solidFill>
                <a:schemeClr val="bg1"/>
              </a:solidFill>
            </a:endParaRPr>
          </a:p>
          <a:p>
            <a:pPr marL="285750" indent="-285750" algn="l">
              <a:buFontTx/>
              <a:buChar char="-"/>
            </a:pPr>
            <a:endParaRPr lang="fi-FI" sz="1800" b="0" dirty="0">
              <a:solidFill>
                <a:schemeClr val="bg1"/>
              </a:solidFill>
            </a:endParaRPr>
          </a:p>
          <a:p>
            <a:pPr marL="285750" indent="-285750" algn="l">
              <a:buFontTx/>
              <a:buChar char="-"/>
            </a:pPr>
            <a:endParaRPr lang="fi-FI" sz="1800" b="0" dirty="0">
              <a:solidFill>
                <a:schemeClr val="bg1"/>
              </a:solidFill>
            </a:endParaRPr>
          </a:p>
          <a:p>
            <a:pPr marL="285750" indent="-285750" algn="l">
              <a:buFontTx/>
              <a:buChar char="-"/>
            </a:pPr>
            <a:endParaRPr lang="fi-FI" sz="1800" b="0" dirty="0">
              <a:solidFill>
                <a:schemeClr val="bg1"/>
              </a:solidFill>
            </a:endParaRPr>
          </a:p>
        </p:txBody>
      </p:sp>
      <p:pic>
        <p:nvPicPr>
          <p:cNvPr id="5" name="Kuva 4">
            <a:extLst>
              <a:ext uri="{FF2B5EF4-FFF2-40B4-BE49-F238E27FC236}">
                <a16:creationId xmlns:a16="http://schemas.microsoft.com/office/drawing/2014/main" id="{92B43754-384C-47DF-AC03-48696196D44A}"/>
              </a:ext>
            </a:extLst>
          </p:cNvPr>
          <p:cNvPicPr>
            <a:picLocks noChangeAspect="1"/>
          </p:cNvPicPr>
          <p:nvPr/>
        </p:nvPicPr>
        <p:blipFill>
          <a:blip r:embed="rId2"/>
          <a:stretch>
            <a:fillRect/>
          </a:stretch>
        </p:blipFill>
        <p:spPr>
          <a:xfrm>
            <a:off x="143838" y="664419"/>
            <a:ext cx="8847976" cy="6060017"/>
          </a:xfrm>
          <a:prstGeom prst="rect">
            <a:avLst/>
          </a:prstGeom>
        </p:spPr>
      </p:pic>
    </p:spTree>
    <p:extLst>
      <p:ext uri="{BB962C8B-B14F-4D97-AF65-F5344CB8AC3E}">
        <p14:creationId xmlns:p14="http://schemas.microsoft.com/office/powerpoint/2010/main" val="2482373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730361-E228-4E0A-8C1F-0233CC7A0445}"/>
              </a:ext>
            </a:extLst>
          </p:cNvPr>
          <p:cNvSpPr>
            <a:spLocks noGrp="1"/>
          </p:cNvSpPr>
          <p:nvPr>
            <p:ph type="ctrTitle"/>
          </p:nvPr>
        </p:nvSpPr>
        <p:spPr>
          <a:xfrm>
            <a:off x="452062" y="263115"/>
            <a:ext cx="8691938" cy="1356189"/>
          </a:xfrm>
        </p:spPr>
        <p:txBody>
          <a:bodyPr/>
          <a:lstStyle/>
          <a:p>
            <a:pPr algn="l"/>
            <a:r>
              <a:rPr lang="fi-FI" sz="1800" b="1" dirty="0">
                <a:solidFill>
                  <a:schemeClr val="bg1"/>
                </a:solidFill>
              </a:rPr>
              <a:t>Tuotettu hankkeessa yhteistyötahon kanssa</a:t>
            </a:r>
            <a:br>
              <a:rPr lang="fi-FI" sz="1600" b="1" dirty="0">
                <a:solidFill>
                  <a:schemeClr val="bg1"/>
                </a:solidFill>
              </a:rPr>
            </a:br>
            <a:r>
              <a:rPr lang="fi-FI" sz="1600" b="1" dirty="0">
                <a:solidFill>
                  <a:schemeClr val="bg1"/>
                </a:solidFill>
                <a:hlinkClick r:id="rId2"/>
              </a:rPr>
              <a:t>h</a:t>
            </a:r>
            <a:r>
              <a:rPr lang="fi-FI" sz="1400" b="1" dirty="0">
                <a:solidFill>
                  <a:schemeClr val="bg1"/>
                </a:solidFill>
                <a:hlinkClick r:id="rId2"/>
              </a:rPr>
              <a:t>ttps://www.kpedu.fi/docs/default-source/projektisivustot/tukipolku/maahanmuuttajaopiskelijan-opiskelupolku-keski-pohjanmaalla-5-11.pdf?sfvrsn=5927dd4d_0</a:t>
            </a:r>
            <a:br>
              <a:rPr lang="fi-FI" sz="2000" b="1" dirty="0">
                <a:solidFill>
                  <a:schemeClr val="bg1"/>
                </a:solidFill>
              </a:rPr>
            </a:br>
            <a:br>
              <a:rPr lang="fi-FI" sz="2000" b="1" dirty="0">
                <a:solidFill>
                  <a:schemeClr val="bg1"/>
                </a:solidFill>
              </a:rPr>
            </a:br>
            <a:endParaRPr lang="fi-FI" sz="2000" b="1" dirty="0">
              <a:solidFill>
                <a:schemeClr val="bg1"/>
              </a:solidFill>
            </a:endParaRPr>
          </a:p>
        </p:txBody>
      </p:sp>
      <p:pic>
        <p:nvPicPr>
          <p:cNvPr id="7" name="Kuva 6">
            <a:extLst>
              <a:ext uri="{FF2B5EF4-FFF2-40B4-BE49-F238E27FC236}">
                <a16:creationId xmlns:a16="http://schemas.microsoft.com/office/drawing/2014/main" id="{0168BD7B-05B8-4961-A31D-32334F164969}"/>
              </a:ext>
            </a:extLst>
          </p:cNvPr>
          <p:cNvPicPr>
            <a:picLocks noChangeAspect="1"/>
          </p:cNvPicPr>
          <p:nvPr/>
        </p:nvPicPr>
        <p:blipFill>
          <a:blip r:embed="rId3"/>
          <a:stretch>
            <a:fillRect/>
          </a:stretch>
        </p:blipFill>
        <p:spPr>
          <a:xfrm>
            <a:off x="226031" y="1075535"/>
            <a:ext cx="8691938" cy="5782465"/>
          </a:xfrm>
          <a:prstGeom prst="rect">
            <a:avLst/>
          </a:prstGeom>
        </p:spPr>
      </p:pic>
    </p:spTree>
    <p:extLst>
      <p:ext uri="{BB962C8B-B14F-4D97-AF65-F5344CB8AC3E}">
        <p14:creationId xmlns:p14="http://schemas.microsoft.com/office/powerpoint/2010/main" val="2324153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730361-E228-4E0A-8C1F-0233CC7A0445}"/>
              </a:ext>
            </a:extLst>
          </p:cNvPr>
          <p:cNvSpPr>
            <a:spLocks noGrp="1"/>
          </p:cNvSpPr>
          <p:nvPr>
            <p:ph type="ctrTitle"/>
          </p:nvPr>
        </p:nvSpPr>
        <p:spPr>
          <a:xfrm>
            <a:off x="390417" y="390418"/>
            <a:ext cx="8527551" cy="5116530"/>
          </a:xfrm>
        </p:spPr>
        <p:txBody>
          <a:bodyPr/>
          <a:lstStyle/>
          <a:p>
            <a:pPr algn="l"/>
            <a:r>
              <a:rPr lang="fi-FI" sz="2000" b="1" u="sng" dirty="0">
                <a:solidFill>
                  <a:schemeClr val="bg1"/>
                </a:solidFill>
              </a:rPr>
              <a:t>Tuotettu hankkeessa </a:t>
            </a:r>
            <a:br>
              <a:rPr lang="fi-FI" sz="2000" b="1" dirty="0">
                <a:solidFill>
                  <a:schemeClr val="bg1"/>
                </a:solidFill>
              </a:rPr>
            </a:br>
            <a:br>
              <a:rPr lang="fi-FI" sz="2000" b="1" dirty="0">
                <a:solidFill>
                  <a:schemeClr val="bg1"/>
                </a:solidFill>
              </a:rPr>
            </a:br>
            <a:r>
              <a:rPr lang="fi-FI" sz="2000" b="1" dirty="0">
                <a:solidFill>
                  <a:schemeClr val="bg1"/>
                </a:solidFill>
                <a:hlinkClick r:id="rId2"/>
              </a:rPr>
              <a:t>https://www.kpedu.fi/docs/default-source/projektisivustot/tukipolku/kpedu-hakeutuminen-ja-palvelut-2020-(002)-koonti-tukipolku-hanke.pptx?sfvrsn=6029ec4d_0</a:t>
            </a:r>
            <a:br>
              <a:rPr lang="fi-FI" sz="2000" b="1" dirty="0">
                <a:solidFill>
                  <a:schemeClr val="bg1"/>
                </a:solidFill>
              </a:rPr>
            </a:br>
            <a:br>
              <a:rPr lang="fi-FI" sz="2000" b="1" dirty="0">
                <a:solidFill>
                  <a:schemeClr val="bg1"/>
                </a:solidFill>
              </a:rPr>
            </a:br>
            <a:r>
              <a:rPr lang="fi-FI" sz="2000" b="1" u="sng" dirty="0">
                <a:solidFill>
                  <a:schemeClr val="bg1"/>
                </a:solidFill>
              </a:rPr>
              <a:t>Kehitteillä</a:t>
            </a:r>
            <a:br>
              <a:rPr lang="fi-FI" sz="2000" b="1" dirty="0">
                <a:solidFill>
                  <a:schemeClr val="bg1"/>
                </a:solidFill>
              </a:rPr>
            </a:br>
            <a:br>
              <a:rPr lang="fi-FI" sz="2000" b="1" dirty="0">
                <a:solidFill>
                  <a:schemeClr val="bg1"/>
                </a:solidFill>
              </a:rPr>
            </a:br>
            <a:r>
              <a:rPr lang="fi-FI" sz="2000" b="1" dirty="0">
                <a:solidFill>
                  <a:schemeClr val="bg1"/>
                </a:solidFill>
              </a:rPr>
              <a:t>Koulunkäynnin aloitukseen selkokielinen esittely, jonka kautta opettaja voi luokassa käydä koulunaloitusta läpi. Kuvia tiloista ja tietoa ensimmäisistä päivistä. Esittelyä voi käyttää myös jo peruskoulussa, jolloin helpottaa koulun aloitusta, kun tietää mitä ensimmäisellä viikolla tapahtuu </a:t>
            </a:r>
            <a:r>
              <a:rPr lang="fi-FI" sz="2000" b="1" dirty="0">
                <a:solidFill>
                  <a:schemeClr val="bg1"/>
                </a:solidFill>
                <a:sym typeface="Wingdings" panose="05000000000000000000" pitchFamily="2" charset="2"/>
              </a:rPr>
              <a:t> </a:t>
            </a:r>
            <a:br>
              <a:rPr lang="fi-FI" sz="2000" b="1" dirty="0">
                <a:solidFill>
                  <a:schemeClr val="bg1"/>
                </a:solidFill>
              </a:rPr>
            </a:br>
            <a:br>
              <a:rPr lang="fi-FI" sz="2000" b="1" dirty="0">
                <a:solidFill>
                  <a:schemeClr val="bg1"/>
                </a:solidFill>
              </a:rPr>
            </a:br>
            <a:endParaRPr lang="fi-FI" sz="2000" b="1" dirty="0">
              <a:solidFill>
                <a:schemeClr val="bg1"/>
              </a:solidFill>
            </a:endParaRPr>
          </a:p>
        </p:txBody>
      </p:sp>
    </p:spTree>
    <p:extLst>
      <p:ext uri="{BB962C8B-B14F-4D97-AF65-F5344CB8AC3E}">
        <p14:creationId xmlns:p14="http://schemas.microsoft.com/office/powerpoint/2010/main" val="4160186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730361-E228-4E0A-8C1F-0233CC7A0445}"/>
              </a:ext>
            </a:extLst>
          </p:cNvPr>
          <p:cNvSpPr>
            <a:spLocks noGrp="1"/>
          </p:cNvSpPr>
          <p:nvPr>
            <p:ph type="ctrTitle"/>
          </p:nvPr>
        </p:nvSpPr>
        <p:spPr>
          <a:xfrm>
            <a:off x="4679908" y="427245"/>
            <a:ext cx="4238061" cy="2741257"/>
          </a:xfrm>
        </p:spPr>
        <p:txBody>
          <a:bodyPr/>
          <a:lstStyle/>
          <a:p>
            <a:pPr marL="0" indent="0"/>
            <a:br>
              <a:rPr lang="fi-FI" dirty="0"/>
            </a:br>
            <a:br>
              <a:rPr lang="fi-FI" dirty="0"/>
            </a:br>
            <a:br>
              <a:rPr lang="fi-FI" dirty="0"/>
            </a:br>
            <a:r>
              <a:rPr lang="fi-FI" sz="3200" dirty="0">
                <a:latin typeface="Georgia" panose="02040502050405020303" pitchFamily="18" charset="0"/>
              </a:rPr>
              <a:t>Kiitos! </a:t>
            </a:r>
            <a:r>
              <a:rPr lang="fi-FI" sz="3200" dirty="0">
                <a:latin typeface="Georgia" panose="02040502050405020303" pitchFamily="18" charset="0"/>
                <a:sym typeface="Wingdings" panose="05000000000000000000" pitchFamily="2" charset="2"/>
              </a:rPr>
              <a:t> </a:t>
            </a:r>
            <a:br>
              <a:rPr lang="fi-FI" sz="2800" dirty="0"/>
            </a:br>
            <a:endParaRPr lang="fi-FI" dirty="0">
              <a:solidFill>
                <a:schemeClr val="bg1"/>
              </a:solidFill>
            </a:endParaRPr>
          </a:p>
        </p:txBody>
      </p:sp>
      <p:sp>
        <p:nvSpPr>
          <p:cNvPr id="3" name="Alaotsikko 2">
            <a:extLst>
              <a:ext uri="{FF2B5EF4-FFF2-40B4-BE49-F238E27FC236}">
                <a16:creationId xmlns:a16="http://schemas.microsoft.com/office/drawing/2014/main" id="{4B14482D-C618-4E26-9CB6-6D60E7A4FA3F}"/>
              </a:ext>
            </a:extLst>
          </p:cNvPr>
          <p:cNvSpPr>
            <a:spLocks noGrp="1"/>
          </p:cNvSpPr>
          <p:nvPr>
            <p:ph type="subTitle" idx="1"/>
          </p:nvPr>
        </p:nvSpPr>
        <p:spPr>
          <a:xfrm>
            <a:off x="599753" y="1407652"/>
            <a:ext cx="8318216" cy="1888442"/>
          </a:xfrm>
        </p:spPr>
        <p:txBody>
          <a:bodyPr/>
          <a:lstStyle/>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algn="l"/>
            <a:endParaRPr lang="fi-FI" sz="1800" b="0" dirty="0">
              <a:solidFill>
                <a:schemeClr val="bg1"/>
              </a:solidFill>
            </a:endParaRPr>
          </a:p>
          <a:p>
            <a:pPr marL="285750" indent="-285750" algn="l">
              <a:buFontTx/>
              <a:buChar char="-"/>
            </a:pPr>
            <a:endParaRPr lang="fi-FI" sz="1800" b="0" dirty="0">
              <a:solidFill>
                <a:schemeClr val="bg1"/>
              </a:solidFill>
            </a:endParaRPr>
          </a:p>
        </p:txBody>
      </p:sp>
      <p:pic>
        <p:nvPicPr>
          <p:cNvPr id="4" name="Kuva 3" descr="Kuva, joka sisältää kohteen ulko, oranssi&#10;&#10;Kuvaus luotu automaattisesti">
            <a:extLst>
              <a:ext uri="{FF2B5EF4-FFF2-40B4-BE49-F238E27FC236}">
                <a16:creationId xmlns:a16="http://schemas.microsoft.com/office/drawing/2014/main" id="{6B5AD320-586F-4453-BA99-1CA61839F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096" y="1690485"/>
            <a:ext cx="5002280" cy="3751712"/>
          </a:xfrm>
          <a:prstGeom prst="rect">
            <a:avLst/>
          </a:prstGeom>
        </p:spPr>
      </p:pic>
    </p:spTree>
    <p:extLst>
      <p:ext uri="{BB962C8B-B14F-4D97-AF65-F5344CB8AC3E}">
        <p14:creationId xmlns:p14="http://schemas.microsoft.com/office/powerpoint/2010/main" val="1331844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1300" dirty="0"/>
          </a:p>
        </p:txBody>
      </p:sp>
      <p:sp>
        <p:nvSpPr>
          <p:cNvPr id="8" name="Tekstiruutu 7">
            <a:extLst>
              <a:ext uri="{FF2B5EF4-FFF2-40B4-BE49-F238E27FC236}">
                <a16:creationId xmlns:a16="http://schemas.microsoft.com/office/drawing/2014/main" id="{4FD0FCE4-FC1A-4776-8110-BC6B51B86444}"/>
              </a:ext>
            </a:extLst>
          </p:cNvPr>
          <p:cNvSpPr txBox="1"/>
          <p:nvPr/>
        </p:nvSpPr>
        <p:spPr>
          <a:xfrm>
            <a:off x="415763" y="490409"/>
            <a:ext cx="8312473" cy="5142626"/>
          </a:xfrm>
          <a:prstGeom prst="rect">
            <a:avLst/>
          </a:prstGeom>
          <a:noFill/>
        </p:spPr>
        <p:txBody>
          <a:bodyPr wrap="square" rtlCol="0">
            <a:spAutoFit/>
          </a:bodyPr>
          <a:lstStyle/>
          <a:p>
            <a:pPr>
              <a:lnSpc>
                <a:spcPct val="107000"/>
              </a:lnSpc>
              <a:spcAft>
                <a:spcPts val="2700"/>
              </a:spcAft>
            </a:pPr>
            <a:r>
              <a:rPr lang="fi-FI" sz="2400" b="1" dirty="0">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Mistä lähdettiin liikkeelle?</a:t>
            </a:r>
          </a:p>
          <a:p>
            <a:pPr marL="342900" indent="-342900">
              <a:buFont typeface="Arial" panose="020B0604020202020204" pitchFamily="34" charset="0"/>
              <a:buChar char="•"/>
            </a:pPr>
            <a:r>
              <a:rPr lang="fi-FI" sz="2000" dirty="0">
                <a:solidFill>
                  <a:schemeClr val="bg1"/>
                </a:solidFill>
                <a:latin typeface="Georgia" panose="02040502050405020303" pitchFamily="18" charset="0"/>
              </a:rPr>
              <a:t>Peruskoulujen ja Oppilaitoksen toimijat kokivat, että opiskelijoille ei ollut tarpeeksi tarjolla kokonaisvaltaista jalkautuvaa opiskelijan rinnalla kulkevaa tukea. </a:t>
            </a:r>
          </a:p>
          <a:p>
            <a:endParaRPr lang="fi-FI" sz="2000" dirty="0">
              <a:solidFill>
                <a:schemeClr val="bg1"/>
              </a:solidFill>
              <a:latin typeface="Georgia" panose="02040502050405020303" pitchFamily="18" charset="0"/>
            </a:endParaRPr>
          </a:p>
          <a:p>
            <a:pPr marL="342900" indent="-342900">
              <a:buFont typeface="Arial" panose="020B0604020202020204" pitchFamily="34" charset="0"/>
              <a:buChar char="•"/>
            </a:pPr>
            <a:r>
              <a:rPr lang="fi-FI" sz="2000" dirty="0">
                <a:solidFill>
                  <a:schemeClr val="bg1"/>
                </a:solidFill>
                <a:latin typeface="Georgia" panose="02040502050405020303" pitchFamily="18" charset="0"/>
              </a:rPr>
              <a:t>Opiskelijat saattoivat olla jo ohjautuneena tuen piiriin, mutta eivät saapuneet käynneille. Poissaoloja oli paljon, eikä tiedetty mistä syystä, opiskelijaa ei tavoitettu. Opinnot vaikeutuivat merkittävästi, rästejä oli paljon ja opiskelijat päätyivät pitkille sairauslomille/ keskeytykseen.</a:t>
            </a:r>
          </a:p>
          <a:p>
            <a:endParaRPr lang="fi-FI" sz="2000" dirty="0">
              <a:solidFill>
                <a:schemeClr val="bg1"/>
              </a:solidFill>
              <a:latin typeface="Georgia" panose="02040502050405020303" pitchFamily="18" charset="0"/>
            </a:endParaRPr>
          </a:p>
          <a:p>
            <a:pPr marL="342900" indent="-342900">
              <a:buFont typeface="Arial" panose="020B0604020202020204" pitchFamily="34" charset="0"/>
              <a:buChar char="•"/>
            </a:pPr>
            <a:r>
              <a:rPr lang="fi-FI" sz="2000" dirty="0">
                <a:solidFill>
                  <a:schemeClr val="bg1"/>
                </a:solidFill>
                <a:latin typeface="Georgia" panose="02040502050405020303" pitchFamily="18" charset="0"/>
              </a:rPr>
              <a:t>Havaittiin,  että tukea tarvitsevilla nuorilla opiskelijoilla on terveyspalvelujen käyttämättömyyttä, kesken jääneitä hoitosuhteita, sekä mielenterveyteen ja jaksamiseen liittyviä haasteita.  </a:t>
            </a:r>
          </a:p>
          <a:p>
            <a:endParaRPr lang="fi-FI"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8082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74ECF8B6-85A7-4C34-AD62-7BA617DE4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7" y="273910"/>
            <a:ext cx="8993106" cy="5332153"/>
          </a:xfrm>
          <a:prstGeom prst="rect">
            <a:avLst/>
          </a:prstGeom>
          <a:noFill/>
        </p:spPr>
      </p:pic>
      <p:sp>
        <p:nvSpPr>
          <p:cNvPr id="3" name="Dian numeron paikkamerkki 2">
            <a:extLst>
              <a:ext uri="{FF2B5EF4-FFF2-40B4-BE49-F238E27FC236}">
                <a16:creationId xmlns:a16="http://schemas.microsoft.com/office/drawing/2014/main" id="{CC807B4A-5CDF-439F-AAD2-C33E0D8B9251}"/>
              </a:ext>
            </a:extLst>
          </p:cNvPr>
          <p:cNvSpPr>
            <a:spLocks noGrp="1"/>
          </p:cNvSpPr>
          <p:nvPr>
            <p:ph type="sldNum" sz="quarter" idx="12"/>
          </p:nvPr>
        </p:nvSpPr>
        <p:spPr>
          <a:xfrm>
            <a:off x="189137" y="6309320"/>
            <a:ext cx="432000" cy="360000"/>
          </a:xfrm>
        </p:spPr>
        <p:txBody>
          <a:bodyPr wrap="none" anchor="ctr">
            <a:normAutofit/>
          </a:bodyPr>
          <a:lstStyle/>
          <a:p>
            <a:pPr>
              <a:spcAft>
                <a:spcPts val="600"/>
              </a:spcAft>
            </a:pPr>
            <a:fld id="{2A4837A0-F8B5-40DF-B7A3-2778985E9851}" type="slidenum">
              <a:rPr lang="fi-FI" smtClean="0"/>
              <a:pPr>
                <a:spcAft>
                  <a:spcPts val="600"/>
                </a:spcAft>
              </a:pPr>
              <a:t>5</a:t>
            </a:fld>
            <a:endParaRPr lang="fi-FI"/>
          </a:p>
        </p:txBody>
      </p:sp>
    </p:spTree>
    <p:extLst>
      <p:ext uri="{BB962C8B-B14F-4D97-AF65-F5344CB8AC3E}">
        <p14:creationId xmlns:p14="http://schemas.microsoft.com/office/powerpoint/2010/main" val="96860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7949071" cy="6146276"/>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chemeClr val="bg1"/>
              </a:solidFill>
              <a:effectLst/>
              <a:uLnTx/>
              <a:uFillTx/>
              <a:latin typeface="Arial"/>
              <a:ea typeface="Segoe UI"/>
              <a:cs typeface="Segoe UI"/>
            </a:endParaRPr>
          </a:p>
          <a:p>
            <a:pPr marL="342900" indent="-342900">
              <a:buFont typeface="Wingdings" panose="05000000000000000000" pitchFamily="2" charset="2"/>
              <a:buChar char="Ø"/>
            </a:pPr>
            <a:r>
              <a:rPr lang="fi-FI" sz="2000" b="1" dirty="0">
                <a:solidFill>
                  <a:schemeClr val="bg1"/>
                </a:solidFill>
                <a:latin typeface="Calibri"/>
                <a:cs typeface="Calibri"/>
              </a:rPr>
              <a:t>Peruskoulut ovat ottaneet Nivelvaiheen ohjauksen tuen vastaan erittäin mielellään ja huojentuneina. Kaikki ovat sanoneet, että on todella tärkeä ja tarpeellinen ohjauspalvelu jota ei ole aiemmin ollut, mutta jolle on selkeä tarve.</a:t>
            </a:r>
          </a:p>
          <a:p>
            <a:pPr marL="342900" indent="-342900">
              <a:buFont typeface="Wingdings" panose="05000000000000000000" pitchFamily="2" charset="2"/>
              <a:buChar char="Ø"/>
            </a:pPr>
            <a:endParaRPr lang="fi-FI" sz="2000" b="1" dirty="0">
              <a:solidFill>
                <a:schemeClr val="bg1"/>
              </a:solidFill>
              <a:latin typeface="Calibri"/>
              <a:cs typeface="Calibri"/>
            </a:endParaRPr>
          </a:p>
          <a:p>
            <a:pPr marL="342900" indent="-342900">
              <a:buFont typeface="Wingdings" panose="05000000000000000000" pitchFamily="2" charset="2"/>
              <a:buChar char="Ø"/>
            </a:pPr>
            <a:r>
              <a:rPr lang="fi-FI" sz="2000" b="1" dirty="0">
                <a:solidFill>
                  <a:schemeClr val="bg1"/>
                </a:solidFill>
                <a:latin typeface="Calibri"/>
                <a:cs typeface="Calibri"/>
              </a:rPr>
              <a:t>Saadaan ajoissa ja ennakkoon jo estettyä mahdollista                         tippumista opinnoista sekä annettua nuorelle tukea heti koulun </a:t>
            </a:r>
          </a:p>
          <a:p>
            <a:r>
              <a:rPr lang="fi-FI" sz="2000" b="1" dirty="0">
                <a:solidFill>
                  <a:schemeClr val="bg1"/>
                </a:solidFill>
                <a:latin typeface="Calibri"/>
                <a:cs typeface="Calibri"/>
              </a:rPr>
              <a:t>      alkaessa, koulun aloituksen onnistuminen paremmaksi ja jännitystä   </a:t>
            </a:r>
          </a:p>
          <a:p>
            <a:r>
              <a:rPr lang="fi-FI" sz="2000" b="1" dirty="0">
                <a:solidFill>
                  <a:schemeClr val="bg1"/>
                </a:solidFill>
                <a:latin typeface="Calibri"/>
                <a:cs typeface="Calibri"/>
              </a:rPr>
              <a:t>      vähemmäksi.</a:t>
            </a:r>
          </a:p>
          <a:p>
            <a:endParaRPr lang="fi-FI" sz="2000" b="1" dirty="0">
              <a:solidFill>
                <a:schemeClr val="bg1"/>
              </a:solidFill>
              <a:latin typeface="Calibri"/>
              <a:cs typeface="Calibri"/>
            </a:endParaRPr>
          </a:p>
          <a:p>
            <a:r>
              <a:rPr lang="fi-FI" sz="2000" b="1" dirty="0">
                <a:solidFill>
                  <a:schemeClr val="bg1"/>
                </a:solidFill>
                <a:latin typeface="Calibri"/>
                <a:cs typeface="Calibri"/>
              </a:rPr>
              <a:t>     Erään Opon palaute peruskoulu nuorten tapaamisesta </a:t>
            </a:r>
            <a:r>
              <a:rPr lang="fi-FI" sz="2000" b="1" dirty="0" err="1">
                <a:solidFill>
                  <a:schemeClr val="bg1"/>
                </a:solidFill>
                <a:latin typeface="Calibri"/>
                <a:cs typeface="Calibri"/>
              </a:rPr>
              <a:t>teamsissa</a:t>
            </a:r>
            <a:endParaRPr lang="fi-FI" sz="2000" b="1" dirty="0">
              <a:solidFill>
                <a:schemeClr val="bg1"/>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pic>
        <p:nvPicPr>
          <p:cNvPr id="4" name="Kuva 3">
            <a:extLst>
              <a:ext uri="{FF2B5EF4-FFF2-40B4-BE49-F238E27FC236}">
                <a16:creationId xmlns:a16="http://schemas.microsoft.com/office/drawing/2014/main" id="{7DBF7C28-43E8-4490-AFBF-CE7894926BDE}"/>
              </a:ext>
            </a:extLst>
          </p:cNvPr>
          <p:cNvPicPr>
            <a:picLocks noChangeAspect="1"/>
          </p:cNvPicPr>
          <p:nvPr/>
        </p:nvPicPr>
        <p:blipFill>
          <a:blip r:embed="rId2"/>
          <a:stretch>
            <a:fillRect/>
          </a:stretch>
        </p:blipFill>
        <p:spPr>
          <a:xfrm>
            <a:off x="978481" y="4431613"/>
            <a:ext cx="6934200" cy="1314450"/>
          </a:xfrm>
          <a:prstGeom prst="rect">
            <a:avLst/>
          </a:prstGeom>
        </p:spPr>
      </p:pic>
    </p:spTree>
    <p:extLst>
      <p:ext uri="{BB962C8B-B14F-4D97-AF65-F5344CB8AC3E}">
        <p14:creationId xmlns:p14="http://schemas.microsoft.com/office/powerpoint/2010/main" val="418523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8576678" cy="614627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chemeClr val="bg1"/>
                </a:solidFill>
                <a:latin typeface="Arial"/>
                <a:cs typeface="Segoe UI"/>
              </a:rPr>
              <a:t>	</a:t>
            </a:r>
            <a:r>
              <a:rPr lang="fi-FI" u="sng" dirty="0">
                <a:solidFill>
                  <a:schemeClr val="bg1"/>
                </a:solidFill>
                <a:latin typeface="Georgia" panose="02040502050405020303" pitchFamily="18" charset="0"/>
                <a:cs typeface="Segoe UI"/>
              </a:rPr>
              <a:t>Tarve  -  Nuoria mukana hankkeessa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solidFill>
                <a:schemeClr val="bg1"/>
              </a:solidFill>
              <a:latin typeface="Georgia" panose="02040502050405020303" pitchFamily="18"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Nuoria on yhteensä ollut jo noin 63+70 reilun vuoden aikana, vain neljä keskeyttänyt opinnot kokonaan ja  on tehty toinen suunnitelma.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Tällä hetkellä  reilu 40 nuorta toimessa/ Nivelvaiheohjaajalla  ja uusia olisi tulossa koko ajan.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solidFill>
                <a:schemeClr val="bg1"/>
              </a:solidFill>
              <a:latin typeface="Georgia" panose="02040502050405020303" pitchFamily="18"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Kaikilla nuorilla erilaisia haasteita ja tuen tarvetta, useasti monia eri haasteita yhdellä nuorella ja nuori tarvitsee pitkään tukea, rinnalla kulkijaa.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solidFill>
                <a:schemeClr val="bg1"/>
              </a:solidFill>
              <a:latin typeface="Georgia" panose="02040502050405020303" pitchFamily="18"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Tarvetta olisi vielä monella nuorella, joita ei ole ohjattu Nivelvaiheohjaajalle tai joiden tilanne/ tuen tarve ei ole selvillä, jotka vielä tarvitsisivat Nivelvaiheohjaajan palvelua nivelvaiheessa ja ammattiopistolla.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solidFill>
                <a:schemeClr val="bg1"/>
              </a:solidFill>
              <a:latin typeface="Georgia" panose="02040502050405020303" pitchFamily="18"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latin typeface="Georgia" panose="02040502050405020303" pitchFamily="18" charset="0"/>
                <a:cs typeface="Segoe UI"/>
              </a:rPr>
              <a:t>Nivelvaiheen ohjaajan tukea kysytään myös paljon ensimmäisen  lukuvuoden aikana, kun huomataankin tuen tarve vasta myöhemmin.  Tällöin on tärkeää, että on ohjaaja käytettävissä myös silloin.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latin typeface="Arial"/>
              <a:cs typeface="Segoe UI"/>
            </a:endParaRPr>
          </a:p>
        </p:txBody>
      </p:sp>
    </p:spTree>
    <p:extLst>
      <p:ext uri="{BB962C8B-B14F-4D97-AF65-F5344CB8AC3E}">
        <p14:creationId xmlns:p14="http://schemas.microsoft.com/office/powerpoint/2010/main" val="111841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8688EAA8-1AC4-4B1A-8440-27469E979997}"/>
              </a:ext>
            </a:extLst>
          </p:cNvPr>
          <p:cNvSpPr txBox="1"/>
          <p:nvPr/>
        </p:nvSpPr>
        <p:spPr>
          <a:xfrm>
            <a:off x="350874" y="320457"/>
            <a:ext cx="8176438" cy="5078313"/>
          </a:xfrm>
          <a:prstGeom prst="rect">
            <a:avLst/>
          </a:prstGeom>
          <a:noFill/>
        </p:spPr>
        <p:txBody>
          <a:bodyPr wrap="square">
            <a:spAutoFit/>
          </a:bodyPr>
          <a:lstStyle/>
          <a:p>
            <a:r>
              <a:rPr lang="fi-FI" sz="2400" b="1" u="sng" dirty="0">
                <a:solidFill>
                  <a:schemeClr val="bg1"/>
                </a:solidFill>
              </a:rPr>
              <a:t>Haasteet/ tarve</a:t>
            </a:r>
          </a:p>
          <a:p>
            <a:endParaRPr lang="fi-FI" sz="2000" b="1" u="sng" dirty="0">
              <a:solidFill>
                <a:schemeClr val="bg1"/>
              </a:solidFill>
            </a:endParaRPr>
          </a:p>
          <a:p>
            <a:pPr marL="342900" indent="-342900">
              <a:buFont typeface="Wingdings" panose="05000000000000000000" pitchFamily="2" charset="2"/>
              <a:buChar char="Ø"/>
            </a:pPr>
            <a:r>
              <a:rPr lang="fi-FI" sz="2000" b="1" dirty="0">
                <a:solidFill>
                  <a:schemeClr val="bg1"/>
                </a:solidFill>
                <a:latin typeface="Calibri" panose="020F0502020204030204" pitchFamily="34" charset="0"/>
                <a:cs typeface="Calibri" panose="020F0502020204030204" pitchFamily="34" charset="0"/>
              </a:rPr>
              <a:t>Tutkimusta tehty -&gt; Noin 20–25 prosenttia nuorista kärsii mielenterveyden häiriöstä. Mielenterveyden häiriöt ovat nuorten ja nuorten aikuisten tavallisimpia terveysongelmia. Varsinkin ahdistuneisuus ja yksinäisyys ovat lisääntyneet. </a:t>
            </a:r>
          </a:p>
          <a:p>
            <a:pPr marL="342900" indent="-342900">
              <a:buFont typeface="Wingdings" panose="05000000000000000000" pitchFamily="2" charset="2"/>
              <a:buChar char="Ø"/>
            </a:pPr>
            <a:endParaRPr lang="fi-FI" sz="2000" b="1" dirty="0">
              <a:solidFill>
                <a:schemeClr val="bg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fi-FI" sz="2000" b="1" dirty="0">
                <a:solidFill>
                  <a:schemeClr val="bg1"/>
                </a:solidFill>
                <a:latin typeface="Calibri" panose="020F0502020204030204" pitchFamily="34" charset="0"/>
                <a:cs typeface="Calibri" panose="020F0502020204030204" pitchFamily="34" charset="0"/>
              </a:rPr>
              <a:t>Nuorilla on mielenterveyden haasteita ja kuntoutumista siis samaan aikaan  -&gt; tarvitsee hoitoa, kuntoutussuunnitelman, mutta myös koulussa tukea ja ohjausta enemmän, jotta koulukuntoisuus kasvaa ja opinnot voivat edistyä ja niissä voi onnistua!</a:t>
            </a:r>
          </a:p>
          <a:p>
            <a:pPr marL="342900" indent="-342900">
              <a:buFont typeface="Wingdings" panose="05000000000000000000" pitchFamily="2" charset="2"/>
              <a:buChar char="Ø"/>
            </a:pPr>
            <a:endParaRPr lang="fi-FI" sz="2000" b="1" dirty="0">
              <a:solidFill>
                <a:schemeClr val="bg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fi-FI" sz="2000" b="1" dirty="0">
                <a:solidFill>
                  <a:schemeClr val="bg1"/>
                </a:solidFill>
                <a:latin typeface="Calibri" panose="020F0502020204030204" pitchFamily="34" charset="0"/>
                <a:cs typeface="Calibri" panose="020F0502020204030204" pitchFamily="34" charset="0"/>
              </a:rPr>
              <a:t> Hoito ja kuntoutuminen -&gt; keskeytynyt tai ei toimiva -&gt; Nivelvaiheohjaajan tarvitsee olla nuoren tukena selvittämässä hoito prosessia ja saada se toimivaksi, jotta nuori voi paremmin ja voi käydä koulua.</a:t>
            </a:r>
          </a:p>
        </p:txBody>
      </p:sp>
    </p:spTree>
    <p:extLst>
      <p:ext uri="{BB962C8B-B14F-4D97-AF65-F5344CB8AC3E}">
        <p14:creationId xmlns:p14="http://schemas.microsoft.com/office/powerpoint/2010/main" val="3945125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0BD3A5EE-BC63-4554-8ACB-988D8CC1A21D}"/>
              </a:ext>
            </a:extLst>
          </p:cNvPr>
          <p:cNvSpPr>
            <a:spLocks noGrp="1"/>
          </p:cNvSpPr>
          <p:nvPr>
            <p:ph type="subTitle" idx="1"/>
          </p:nvPr>
        </p:nvSpPr>
        <p:spPr>
          <a:xfrm>
            <a:off x="216448" y="222297"/>
            <a:ext cx="7949071" cy="6146276"/>
          </a:xfrm>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0" dirty="0">
              <a:solidFill>
                <a:schemeClr val="bg1"/>
              </a:solidFill>
              <a:latin typeface="Georgia" panose="02040502050405020303" pitchFamily="18" charset="0"/>
              <a:ea typeface="Segoe UI"/>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2000" b="1" dirty="0">
              <a:solidFill>
                <a:schemeClr val="bg1"/>
              </a:solidFill>
              <a:latin typeface="Georgia" panose="02040502050405020303"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2000" b="1" dirty="0">
                <a:solidFill>
                  <a:schemeClr val="bg1"/>
                </a:solidFill>
                <a:latin typeface="Georgia" panose="02040502050405020303" pitchFamily="18" charset="0"/>
                <a:cs typeface="Calibri" panose="020F0502020204030204" pitchFamily="34" charset="0"/>
              </a:rPr>
              <a:t>Ei olla niin virallisia työntekijöitä, joihin on sitten helpompi luottaa ja ottaa tukea vastaan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2000" b="1" dirty="0">
              <a:solidFill>
                <a:schemeClr val="bg1"/>
              </a:solidFill>
              <a:latin typeface="Georgia" panose="02040502050405020303"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solidFill>
                  <a:schemeClr val="bg1"/>
                </a:solidFill>
                <a:latin typeface="Georgia" panose="02040502050405020303" pitchFamily="18" charset="0"/>
                <a:cs typeface="Calibri" panose="020F0502020204030204" pitchFamily="34" charset="0"/>
              </a:rPr>
              <a:t>Matalan kynnyksen palvelu, nopean toiminnan joukot</a:t>
            </a:r>
          </a:p>
          <a:p>
            <a:pPr marR="0" lvl="0" algn="l" defTabSz="914400" rtl="0" eaLnBrk="1" fontAlgn="auto" latinLnBrk="0" hangingPunct="1">
              <a:lnSpc>
                <a:spcPct val="100000"/>
              </a:lnSpc>
              <a:spcBef>
                <a:spcPts val="0"/>
              </a:spcBef>
              <a:spcAft>
                <a:spcPts val="0"/>
              </a:spcAft>
              <a:buClrTx/>
              <a:buSzTx/>
              <a:tabLst/>
              <a:defRPr/>
            </a:pPr>
            <a:endParaRPr lang="en-US" b="0" dirty="0">
              <a:solidFill>
                <a:schemeClr val="bg1"/>
              </a:solidFill>
              <a:latin typeface="Georgia" panose="02040502050405020303" pitchFamily="18" charset="0"/>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chemeClr val="bg1"/>
                </a:solidFill>
                <a:latin typeface="Georgia" panose="02040502050405020303" pitchFamily="18" charset="0"/>
                <a:cs typeface="Segoe UI"/>
              </a:rPr>
              <a:t>Kokonaisvaltainen</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kohtaaminen</a:t>
            </a:r>
            <a:r>
              <a:rPr lang="en-US" dirty="0">
                <a:solidFill>
                  <a:schemeClr val="bg1"/>
                </a:solidFill>
                <a:latin typeface="Georgia" panose="02040502050405020303" pitchFamily="18" charset="0"/>
                <a:cs typeface="Segoe UI"/>
              </a:rPr>
              <a:t> ja ohjaus, </a:t>
            </a:r>
            <a:r>
              <a:rPr lang="en-US" dirty="0" err="1">
                <a:solidFill>
                  <a:schemeClr val="bg1"/>
                </a:solidFill>
                <a:latin typeface="Georgia" panose="02040502050405020303" pitchFamily="18" charset="0"/>
                <a:cs typeface="Segoe UI"/>
              </a:rPr>
              <a:t>laaja-alainen</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ajattelutapa</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tunnetaan</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palvelujärjestelmä</a:t>
            </a:r>
            <a:r>
              <a:rPr lang="en-US" dirty="0">
                <a:solidFill>
                  <a:schemeClr val="bg1"/>
                </a:solidFill>
                <a:latin typeface="Georgia" panose="02040502050405020303" pitchFamily="18" charset="0"/>
                <a:cs typeface="Segoe UI"/>
              </a:rPr>
              <a:t>, </a:t>
            </a:r>
            <a:r>
              <a:rPr lang="en-US" dirty="0" err="1">
                <a:solidFill>
                  <a:schemeClr val="bg1"/>
                </a:solidFill>
                <a:latin typeface="Georgia" panose="02040502050405020303" pitchFamily="18" charset="0"/>
                <a:cs typeface="Segoe UI"/>
              </a:rPr>
              <a:t>joustavia</a:t>
            </a:r>
            <a:endParaRPr lang="en-US" dirty="0">
              <a:solidFill>
                <a:schemeClr val="bg1"/>
              </a:solidFill>
              <a:latin typeface="Georgia" panose="02040502050405020303" pitchFamily="18" charset="0"/>
              <a:cs typeface="Segoe UI"/>
            </a:endParaRPr>
          </a:p>
          <a:p>
            <a:pPr marR="0" lvl="0" algn="l" defTabSz="914400" rtl="0" eaLnBrk="1" fontAlgn="auto" latinLnBrk="0" hangingPunct="1">
              <a:lnSpc>
                <a:spcPct val="100000"/>
              </a:lnSpc>
              <a:spcBef>
                <a:spcPts val="0"/>
              </a:spcBef>
              <a:spcAft>
                <a:spcPts val="0"/>
              </a:spcAft>
              <a:buClrTx/>
              <a:buSzTx/>
              <a:tabLst/>
              <a:defRPr/>
            </a:pPr>
            <a:endParaRPr lang="en-US" dirty="0">
              <a:solidFill>
                <a:schemeClr val="bg1"/>
              </a:solidFill>
              <a:latin typeface="Georgia" panose="02040502050405020303" pitchFamily="18" charset="0"/>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chemeClr val="bg1"/>
                </a:solidFill>
                <a:latin typeface="Georgia" panose="02040502050405020303" pitchFamily="18" charset="0"/>
                <a:cs typeface="Segoe UI"/>
              </a:rPr>
              <a:t>Ratkaisukeskeinen</a:t>
            </a:r>
            <a:r>
              <a:rPr lang="en-US" dirty="0">
                <a:solidFill>
                  <a:schemeClr val="bg1"/>
                </a:solidFill>
                <a:latin typeface="Georgia" panose="02040502050405020303" pitchFamily="18" charset="0"/>
                <a:cs typeface="Segoe UI"/>
              </a:rPr>
              <a:t> ja v</a:t>
            </a:r>
            <a:r>
              <a:rPr lang="fi-FI" dirty="0" err="1">
                <a:solidFill>
                  <a:schemeClr val="bg1"/>
                </a:solidFill>
                <a:latin typeface="Georgia" panose="02040502050405020303" pitchFamily="18" charset="0"/>
                <a:cs typeface="Segoe UI"/>
              </a:rPr>
              <a:t>oimaannuttava</a:t>
            </a:r>
            <a:r>
              <a:rPr lang="fi-FI" dirty="0">
                <a:solidFill>
                  <a:schemeClr val="bg1"/>
                </a:solidFill>
                <a:latin typeface="Georgia" panose="02040502050405020303" pitchFamily="18" charset="0"/>
                <a:cs typeface="Segoe UI"/>
              </a:rPr>
              <a:t> työote, yhden luukun </a:t>
            </a:r>
            <a:r>
              <a:rPr lang="fi-FI" dirty="0" err="1">
                <a:solidFill>
                  <a:schemeClr val="bg1"/>
                </a:solidFill>
                <a:latin typeface="Georgia" panose="02040502050405020303" pitchFamily="18" charset="0"/>
                <a:cs typeface="Segoe UI"/>
              </a:rPr>
              <a:t>periaate,kokonaiskuvan</a:t>
            </a:r>
            <a:r>
              <a:rPr lang="fi-FI" dirty="0">
                <a:solidFill>
                  <a:schemeClr val="bg1"/>
                </a:solidFill>
                <a:latin typeface="Georgia" panose="02040502050405020303" pitchFamily="18" charset="0"/>
                <a:cs typeface="Segoe UI"/>
              </a:rPr>
              <a:t> hahmottaminen/ selkeyttäminen -&gt; nuoren tarve edellä</a:t>
            </a:r>
          </a:p>
          <a:p>
            <a:pPr marR="0" lvl="0" algn="l" defTabSz="914400" rtl="0" eaLnBrk="1" fontAlgn="auto" latinLnBrk="0" hangingPunct="1">
              <a:lnSpc>
                <a:spcPct val="100000"/>
              </a:lnSpc>
              <a:spcBef>
                <a:spcPts val="0"/>
              </a:spcBef>
              <a:spcAft>
                <a:spcPts val="0"/>
              </a:spcAft>
              <a:buClrTx/>
              <a:buSzTx/>
              <a:tabLst/>
              <a:defRPr/>
            </a:pPr>
            <a:endParaRPr lang="fi-FI" dirty="0">
              <a:solidFill>
                <a:schemeClr val="bg1"/>
              </a:solidFill>
              <a:latin typeface="Georgia" panose="02040502050405020303" pitchFamily="18" charset="0"/>
              <a:cs typeface="Segoe U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solidFill>
                  <a:schemeClr val="bg1"/>
                </a:solidFill>
                <a:latin typeface="Georgia" panose="02040502050405020303" pitchFamily="18" charset="0"/>
                <a:cs typeface="Segoe UI"/>
              </a:rPr>
              <a:t>Ottaa vastuun nuoren asioista</a:t>
            </a:r>
          </a:p>
          <a:p>
            <a:pPr marR="0" lvl="0" algn="l" defTabSz="914400" rtl="0" eaLnBrk="1" fontAlgn="auto" latinLnBrk="0" hangingPunct="1">
              <a:lnSpc>
                <a:spcPct val="100000"/>
              </a:lnSpc>
              <a:spcBef>
                <a:spcPts val="0"/>
              </a:spcBef>
              <a:spcAft>
                <a:spcPts val="0"/>
              </a:spcAft>
              <a:buClrTx/>
              <a:buSzTx/>
              <a:tabLst/>
              <a:defRPr/>
            </a:pPr>
            <a:r>
              <a:rPr lang="fi-FI" dirty="0">
                <a:solidFill>
                  <a:schemeClr val="bg1"/>
                </a:solidFill>
                <a:latin typeface="Georgia" panose="02040502050405020303" pitchFamily="18" charset="0"/>
                <a:cs typeface="Segoe UI"/>
              </a:rPr>
              <a:t>      → oma ohjaaja koulussa</a:t>
            </a:r>
          </a:p>
          <a:p>
            <a:pPr marR="0" lvl="0" algn="l" defTabSz="914400" rtl="0" eaLnBrk="1" fontAlgn="auto" latinLnBrk="0" hangingPunct="1">
              <a:lnSpc>
                <a:spcPct val="100000"/>
              </a:lnSpc>
              <a:spcBef>
                <a:spcPts val="0"/>
              </a:spcBef>
              <a:spcAft>
                <a:spcPts val="0"/>
              </a:spcAft>
              <a:buClrTx/>
              <a:buSzTx/>
              <a:tabLst/>
              <a:defRPr/>
            </a:pPr>
            <a:r>
              <a:rPr lang="fi-FI" dirty="0">
                <a:solidFill>
                  <a:schemeClr val="bg1"/>
                </a:solidFill>
                <a:latin typeface="Georgia" panose="02040502050405020303" pitchFamily="18" charset="0"/>
                <a:cs typeface="Segoe UI"/>
              </a:rPr>
              <a:t>         →  lankojen punoja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1"/>
              </a:solidFill>
              <a:latin typeface="Georgia" panose="02040502050405020303" pitchFamily="18" charset="0"/>
              <a:cs typeface="Segoe UI"/>
            </a:endParaRPr>
          </a:p>
        </p:txBody>
      </p:sp>
      <p:pic>
        <p:nvPicPr>
          <p:cNvPr id="4" name="Kuva 3" descr="Kuva, joka sisältää kohteen sisä, värikäs, erilainen, koristeltu&#10;&#10;Kuvaus luotu automaattisesti">
            <a:extLst>
              <a:ext uri="{FF2B5EF4-FFF2-40B4-BE49-F238E27FC236}">
                <a16:creationId xmlns:a16="http://schemas.microsoft.com/office/drawing/2014/main" id="{B2A8D816-0551-4576-AFCF-A4EEDBC914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961" y="4372784"/>
            <a:ext cx="3185591" cy="2389194"/>
          </a:xfrm>
          <a:prstGeom prst="rect">
            <a:avLst/>
          </a:prstGeom>
        </p:spPr>
      </p:pic>
    </p:spTree>
    <p:extLst>
      <p:ext uri="{BB962C8B-B14F-4D97-AF65-F5344CB8AC3E}">
        <p14:creationId xmlns:p14="http://schemas.microsoft.com/office/powerpoint/2010/main" val="386339847"/>
      </p:ext>
    </p:extLst>
  </p:cSld>
  <p:clrMapOvr>
    <a:masterClrMapping/>
  </p:clrMapOvr>
</p:sld>
</file>

<file path=ppt/theme/theme1.xml><?xml version="1.0" encoding="utf-8"?>
<a:theme xmlns:a="http://schemas.openxmlformats.org/drawingml/2006/main" name="TEM_Rakennerahastot_2014-2020_mallipohja_EAKR_ESR_FI_7.14">
  <a:themeElements>
    <a:clrScheme name="TEM_Rakennerahastot">
      <a:dk1>
        <a:sysClr val="windowText" lastClr="000000"/>
      </a:dk1>
      <a:lt1>
        <a:srgbClr val="FFFFFF"/>
      </a:lt1>
      <a:dk2>
        <a:srgbClr val="646464"/>
      </a:dk2>
      <a:lt2>
        <a:srgbClr val="FFFFFF"/>
      </a:lt2>
      <a:accent1>
        <a:srgbClr val="8CBE41"/>
      </a:accent1>
      <a:accent2>
        <a:srgbClr val="5BC6E8"/>
      </a:accent2>
      <a:accent3>
        <a:srgbClr val="009FDA"/>
      </a:accent3>
      <a:accent4>
        <a:srgbClr val="5F378C"/>
      </a:accent4>
      <a:accent5>
        <a:srgbClr val="E2007A"/>
      </a:accent5>
      <a:accent6>
        <a:srgbClr val="F6921E"/>
      </a:accent6>
      <a:hlink>
        <a:srgbClr val="00549F"/>
      </a:hlink>
      <a:folHlink>
        <a:srgbClr val="00B299"/>
      </a:folHlink>
    </a:clrScheme>
    <a:fontScheme name="TEM_Rakennerahast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TEM_Rakennerahastot_2014-2020_mallipohja_EAKR_ESR_FI_7.14-1</Template>
  <TotalTime>11379</TotalTime>
  <Words>889</Words>
  <Application>Microsoft Office PowerPoint</Application>
  <PresentationFormat>Näytössä katseltava diaesitys (4:3)</PresentationFormat>
  <Paragraphs>142</Paragraphs>
  <Slides>38</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38</vt:i4>
      </vt:variant>
    </vt:vector>
  </HeadingPairs>
  <TitlesOfParts>
    <vt:vector size="44" baseType="lpstr">
      <vt:lpstr>Arial</vt:lpstr>
      <vt:lpstr>Calibri</vt:lpstr>
      <vt:lpstr>Georgia</vt:lpstr>
      <vt:lpstr>OpenDyslexic3</vt:lpstr>
      <vt:lpstr>Wingdings</vt:lpstr>
      <vt:lpstr>TEM_Rakennerahastot_2014-2020_mallipohja_EAKR_ESR_FI_7.14</vt:lpstr>
      <vt:lpstr>Rajapinnoilla</vt:lpstr>
      <vt:lpstr>Nivelvaiheohjaaja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Kaikki huoltajat olivat samaa mieltä</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Kysymyksiä ja  tuen tarvetta  laidasta  laitaan päivän  aikana.. ;)  </vt:lpstr>
      <vt:lpstr>PowerPoint-esitys</vt:lpstr>
      <vt:lpstr>Tuotettu hankkeessa ohjaustyökalu HOKS-keskustelujen tueksi</vt:lpstr>
      <vt:lpstr>Tuotettu hankkeessa yhteistyötahon kanssa https://www.kpedu.fi/docs/default-source/projektisivustot/tukipolku/maahanmuuttajaopiskelijan-opiskelupolku-keski-pohjanmaalla-5-11.pdf?sfvrsn=5927dd4d_0  </vt:lpstr>
      <vt:lpstr>Tuotettu hankkeessa   https://www.kpedu.fi/docs/default-source/projektisivustot/tukipolku/kpedu-hakeutuminen-ja-palvelut-2020-(002)-koonti-tukipolku-hanke.pptx?sfvrsn=6029ec4d_0  Kehitteillä  Koulunkäynnin aloitukseen selkokielinen esittely, jonka kautta opettaja voi luokassa käydä koulunaloitusta läpi. Kuvia tiloista ja tietoa ensimmäisistä päivistä. Esittelyä voi käyttää myös jo peruskoulussa, jolloin helpottaa koulun aloitusta, kun tietää mitä ensimmäisellä viikolla tapahtuu    </vt:lpstr>
      <vt:lpstr>   Kiitos!   </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Kilponen Anni (TEM)</dc:creator>
  <cp:lastModifiedBy>Anne Eteläaho</cp:lastModifiedBy>
  <cp:revision>364</cp:revision>
  <dcterms:created xsi:type="dcterms:W3CDTF">2019-11-18T13:20:43Z</dcterms:created>
  <dcterms:modified xsi:type="dcterms:W3CDTF">2021-12-15T11:34:48Z</dcterms:modified>
</cp:coreProperties>
</file>