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60" r:id="rId4"/>
  </p:sldMasterIdLst>
  <p:sldIdLst>
    <p:sldId id="306" r:id="rId5"/>
    <p:sldId id="290" r:id="rId6"/>
    <p:sldId id="291" r:id="rId7"/>
    <p:sldId id="293" r:id="rId8"/>
    <p:sldId id="294" r:id="rId9"/>
    <p:sldId id="307" r:id="rId10"/>
    <p:sldId id="308" r:id="rId11"/>
    <p:sldId id="309" r:id="rId12"/>
    <p:sldId id="295" r:id="rId13"/>
    <p:sldId id="296" r:id="rId14"/>
    <p:sldId id="297" r:id="rId15"/>
    <p:sldId id="298" r:id="rId16"/>
    <p:sldId id="299" r:id="rId17"/>
    <p:sldId id="300" r:id="rId18"/>
    <p:sldId id="301" r:id="rId19"/>
    <p:sldId id="302" r:id="rId20"/>
    <p:sldId id="303" r:id="rId21"/>
    <p:sldId id="304" r:id="rId22"/>
  </p:sldIdLst>
  <p:sldSz cx="12192000" cy="6858000"/>
  <p:notesSz cx="6858000" cy="9144000"/>
  <p:embeddedFontLst>
    <p:embeddedFont>
      <p:font typeface="Bebas Neue" panose="020B0000000000000000" pitchFamily="34" charset="0"/>
      <p:regular r:id="rId23"/>
    </p:embeddedFont>
    <p:embeddedFont>
      <p:font typeface="Bebas Neue Book" panose="00000500000000000000" pitchFamily="50" charset="0"/>
      <p:regular r:id="rId24"/>
    </p:embeddedFont>
    <p:embeddedFont>
      <p:font typeface="Calibri" panose="020F0502020204030204" pitchFamily="34" charset="0"/>
      <p:regular r:id="rId25"/>
      <p:bold r:id="rId26"/>
      <p:italic r:id="rId27"/>
      <p:boldItalic r:id="rId28"/>
    </p:embeddedFont>
    <p:embeddedFont>
      <p:font typeface="Humanst521 BT" panose="020B0602020204020204" pitchFamily="34" charset="0"/>
      <p:regular r:id="rId29"/>
      <p:bold r:id="rId30"/>
      <p:italic r:id="rId31"/>
      <p:boldItalic r:id="rId32"/>
    </p:embeddedFont>
    <p:embeddedFont>
      <p:font typeface="Lucida Sans Unicode" panose="020B0602030504020204" pitchFamily="34" charset="0"/>
      <p:regular r:id="rId33"/>
    </p:embeddedFont>
    <p:embeddedFont>
      <p:font typeface="Playlist" pitchFamily="50" charset="0"/>
      <p:regular r:id="rId34"/>
      <p:bold r:id="rId35"/>
    </p:embeddedFont>
    <p:embeddedFont>
      <p:font typeface="Segoe UI" panose="020B0502040204020203" pitchFamily="34" charset="0"/>
      <p:regular r:id="rId36"/>
      <p:bold r:id="rId37"/>
      <p:italic r:id="rId38"/>
      <p:boldItalic r:id="rId3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imetön osa" id="{DDEB4BAC-7B72-4A23-9BED-00DB79C342BC}">
          <p14:sldIdLst>
            <p14:sldId id="306"/>
            <p14:sldId id="290"/>
            <p14:sldId id="291"/>
            <p14:sldId id="293"/>
            <p14:sldId id="294"/>
            <p14:sldId id="307"/>
            <p14:sldId id="308"/>
            <p14:sldId id="309"/>
            <p14:sldId id="295"/>
            <p14:sldId id="296"/>
            <p14:sldId id="297"/>
            <p14:sldId id="298"/>
            <p14:sldId id="299"/>
            <p14:sldId id="300"/>
            <p14:sldId id="301"/>
            <p14:sldId id="302"/>
            <p14:sldId id="303"/>
            <p14:sldId id="30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3" autoAdjust="0"/>
    <p:restoredTop sz="94660"/>
  </p:normalViewPr>
  <p:slideViewPr>
    <p:cSldViewPr snapToGrid="0">
      <p:cViewPr varScale="1">
        <p:scale>
          <a:sx n="71" d="100"/>
          <a:sy n="71" d="100"/>
        </p:scale>
        <p:origin x="23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0.svg"/><Relationship Id="rId7"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1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tsikkodia">
    <p:spTree>
      <p:nvGrpSpPr>
        <p:cNvPr id="1" name=""/>
        <p:cNvGrpSpPr/>
        <p:nvPr/>
      </p:nvGrpSpPr>
      <p:grpSpPr>
        <a:xfrm>
          <a:off x="0" y="0"/>
          <a:ext cx="0" cy="0"/>
          <a:chOff x="0" y="0"/>
          <a:chExt cx="0" cy="0"/>
        </a:xfrm>
      </p:grpSpPr>
      <p:pic>
        <p:nvPicPr>
          <p:cNvPr id="6" name="Kuva 5" descr="Valkoinen kukat blossoming vihreä tausta">
            <a:extLst>
              <a:ext uri="{FF2B5EF4-FFF2-40B4-BE49-F238E27FC236}">
                <a16:creationId xmlns:a16="http://schemas.microsoft.com/office/drawing/2014/main" id="{C91A3A79-AF04-474B-AA3A-3A6CAA2D75B4}"/>
              </a:ext>
            </a:extLst>
          </p:cNvPr>
          <p:cNvPicPr>
            <a:picLocks noChangeAspect="1"/>
          </p:cNvPicPr>
          <p:nvPr/>
        </p:nvPicPr>
        <p:blipFill rotWithShape="1">
          <a:blip r:embed="rId2">
            <a:extLst>
              <a:ext uri="{28A0092B-C50C-407E-A947-70E740481C1C}">
                <a14:useLocalDpi xmlns:a14="http://schemas.microsoft.com/office/drawing/2010/main" val="0"/>
              </a:ext>
            </a:extLst>
          </a:blip>
          <a:srcRect l="33634" r="13978"/>
          <a:stretch/>
        </p:blipFill>
        <p:spPr>
          <a:xfrm>
            <a:off x="115832" y="127276"/>
            <a:ext cx="5172537" cy="6584950"/>
          </a:xfrm>
          <a:prstGeom prst="rect">
            <a:avLst/>
          </a:prstGeom>
        </p:spPr>
      </p:pic>
      <p:grpSp>
        <p:nvGrpSpPr>
          <p:cNvPr id="5" name="Ryhmä 4">
            <a:extLst>
              <a:ext uri="{FF2B5EF4-FFF2-40B4-BE49-F238E27FC236}">
                <a16:creationId xmlns:a16="http://schemas.microsoft.com/office/drawing/2014/main" id="{EC9DDC4F-A427-4A89-A8C8-29E5B3636915}"/>
              </a:ext>
            </a:extLst>
          </p:cNvPr>
          <p:cNvGrpSpPr/>
          <p:nvPr/>
        </p:nvGrpSpPr>
        <p:grpSpPr>
          <a:xfrm>
            <a:off x="5277677" y="0"/>
            <a:ext cx="6725136" cy="6858000"/>
            <a:chOff x="0" y="0"/>
            <a:chExt cx="12192000" cy="6858000"/>
          </a:xfrm>
          <a:solidFill>
            <a:schemeClr val="accent1"/>
          </a:solidFill>
        </p:grpSpPr>
        <p:sp>
          <p:nvSpPr>
            <p:cNvPr id="16" name="Suorakulmio 15">
              <a:extLst>
                <a:ext uri="{FF2B5EF4-FFF2-40B4-BE49-F238E27FC236}">
                  <a16:creationId xmlns:a16="http://schemas.microsoft.com/office/drawing/2014/main" id="{2116DDCD-23BC-4768-B673-35E1C415BFCE}"/>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8" name="Suorakulmio 17">
              <a:extLst>
                <a:ext uri="{FF2B5EF4-FFF2-40B4-BE49-F238E27FC236}">
                  <a16:creationId xmlns:a16="http://schemas.microsoft.com/office/drawing/2014/main" id="{290EB2DE-F6E9-449A-BC72-D4F6DBBB6343}"/>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2" name="Otsikk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4"/>
            <a:ext cx="6115373" cy="1870007"/>
          </a:xfrm>
        </p:spPr>
        <p:txBody>
          <a:bodyPr rtlCol="0" anchor="b"/>
          <a:lstStyle>
            <a:lvl1pPr algn="r">
              <a:defRPr sz="3375">
                <a:solidFill>
                  <a:schemeClr val="accent1"/>
                </a:solidFill>
              </a:defRPr>
            </a:lvl1pPr>
          </a:lstStyle>
          <a:p>
            <a:pPr rtl="0"/>
            <a:r>
              <a:rPr lang="fi-FI" noProof="0" dirty="0"/>
              <a:t>Muokkaa esityksen otsikkoa napsauttamalla</a:t>
            </a:r>
          </a:p>
        </p:txBody>
      </p:sp>
      <p:sp>
        <p:nvSpPr>
          <p:cNvPr id="3" name="Alaotsikko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6115373" cy="691666"/>
          </a:xfr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a:t>Muokkaa alaotsikon perustyyliä napsautt.</a:t>
            </a:r>
            <a:endParaRPr lang="fi-FI" noProof="0" dirty="0"/>
          </a:p>
        </p:txBody>
      </p:sp>
    </p:spTree>
    <p:extLst>
      <p:ext uri="{BB962C8B-B14F-4D97-AF65-F5344CB8AC3E}">
        <p14:creationId xmlns:p14="http://schemas.microsoft.com/office/powerpoint/2010/main" val="3750065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saraketta kehystetty">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BF9CE4E4-F4DE-4C61-8C25-C67AB2858779}"/>
              </a:ext>
            </a:extLst>
          </p:cNvPr>
          <p:cNvPicPr>
            <a:picLocks noChangeAspect="1"/>
          </p:cNvPicPr>
          <p:nvPr/>
        </p:nvPicPr>
        <p:blipFill rotWithShape="1">
          <a:blip r:embed="rId2">
            <a:alphaModFix amt="25000"/>
            <a:extLst>
              <a:ext uri="{96DAC541-7B7A-43D3-8B79-37D633B846F1}">
                <asvg:svgBlip xmlns:asvg="http://schemas.microsoft.com/office/drawing/2016/SVG/main" r:embed="rId3"/>
              </a:ext>
            </a:extLst>
          </a:blip>
          <a:srcRect l="89" t="13681" r="5590" b="37907"/>
          <a:stretch/>
        </p:blipFill>
        <p:spPr>
          <a:xfrm>
            <a:off x="162560" y="132080"/>
            <a:ext cx="10800080" cy="6595892"/>
          </a:xfrm>
          <a:prstGeom prst="rect">
            <a:avLst/>
          </a:prstGeom>
        </p:spPr>
      </p:pic>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a:xfrm>
            <a:off x="432001" y="432001"/>
            <a:ext cx="7687241" cy="829241"/>
          </a:xfrm>
        </p:spPr>
        <p:txBody>
          <a:bodyPr rtlCol="0"/>
          <a:lstStyle>
            <a:lvl1pPr>
              <a:defRPr>
                <a:solidFill>
                  <a:srgbClr val="00B3F0"/>
                </a:solidFill>
                <a:latin typeface="Bebas Neue Book" panose="00000500000000000000" pitchFamily="50" charset="0"/>
              </a:defRPr>
            </a:lvl1pPr>
          </a:lstStyle>
          <a:p>
            <a:pPr rtl="0"/>
            <a:r>
              <a:rPr lang="fi-FI" noProof="0" dirty="0"/>
              <a:t>Muokkaa otsikon perustyyliä napsauttamalla</a:t>
            </a:r>
          </a:p>
        </p:txBody>
      </p:sp>
      <p:sp>
        <p:nvSpPr>
          <p:cNvPr id="5" name="Tekstin paikkamerkki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339076"/>
            <a:ext cx="10144125" cy="252000"/>
          </a:xfrm>
        </p:spPr>
        <p:txBody>
          <a:bodyPr rtlCol="0"/>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Alaotsikko</a:t>
            </a:r>
          </a:p>
        </p:txBody>
      </p:sp>
      <p:sp>
        <p:nvSpPr>
          <p:cNvPr id="10" name="Sisällön paikkamerkki 2">
            <a:extLst>
              <a:ext uri="{FF2B5EF4-FFF2-40B4-BE49-F238E27FC236}">
                <a16:creationId xmlns:a16="http://schemas.microsoft.com/office/drawing/2014/main" id="{553B9F09-9E9C-4307-BB4B-33A20282D9A2}"/>
              </a:ext>
            </a:extLst>
          </p:cNvPr>
          <p:cNvSpPr>
            <a:spLocks noGrp="1"/>
          </p:cNvSpPr>
          <p:nvPr>
            <p:ph idx="1" hasCustomPrompt="1"/>
          </p:nvPr>
        </p:nvSpPr>
        <p:spPr>
          <a:xfrm>
            <a:off x="432001" y="1728000"/>
            <a:ext cx="2919633" cy="720000"/>
          </a:xfrm>
          <a:solidFill>
            <a:schemeClr val="tx1">
              <a:lumMod val="75000"/>
              <a:lumOff val="25000"/>
            </a:schemeClr>
          </a:solidFill>
          <a:ln w="28575">
            <a:solidFill>
              <a:srgbClr val="00B3F0"/>
            </a:solidFill>
          </a:ln>
        </p:spPr>
        <p:txBody>
          <a:bodyPr lIns="108000" tIns="36000" rIns="108000" bIns="36000" rtlCol="0" anchor="ctr"/>
          <a:lstStyle>
            <a:lvl1pPr marL="0" indent="0" algn="ctr">
              <a:buNone/>
              <a:defRPr sz="1800">
                <a:solidFill>
                  <a:schemeClr val="bg1"/>
                </a:solidFill>
                <a:latin typeface="+mj-lt"/>
              </a:defRPr>
            </a:lvl1pPr>
          </a:lstStyle>
          <a:p>
            <a:pPr lvl="0" rtl="0"/>
            <a:r>
              <a:rPr lang="fi-FI" noProof="0" dirty="0"/>
              <a:t>Osan 1 otsikko</a:t>
            </a:r>
          </a:p>
        </p:txBody>
      </p:sp>
      <p:sp>
        <p:nvSpPr>
          <p:cNvPr id="6" name="Sisällön paikkamerkki 2">
            <a:extLst>
              <a:ext uri="{FF2B5EF4-FFF2-40B4-BE49-F238E27FC236}">
                <a16:creationId xmlns:a16="http://schemas.microsoft.com/office/drawing/2014/main" id="{D79DF38F-893A-4CE0-B168-9FAA1D01B8D7}"/>
              </a:ext>
            </a:extLst>
          </p:cNvPr>
          <p:cNvSpPr>
            <a:spLocks noGrp="1"/>
          </p:cNvSpPr>
          <p:nvPr>
            <p:ph idx="14" hasCustomPrompt="1"/>
          </p:nvPr>
        </p:nvSpPr>
        <p:spPr>
          <a:xfrm>
            <a:off x="432001" y="2448000"/>
            <a:ext cx="2919633" cy="3631338"/>
          </a:xfrm>
          <a:solidFill>
            <a:schemeClr val="bg1"/>
          </a:solidFill>
          <a:ln>
            <a:solidFill>
              <a:schemeClr val="bg1">
                <a:lumMod val="85000"/>
              </a:schemeClr>
            </a:solidFill>
          </a:ln>
        </p:spPr>
        <p:txBody>
          <a:bodyPr lIns="136800" tIns="252000" rIns="136800" rtlCol="0"/>
          <a:lstStyle>
            <a:lvl1pPr marL="200025" indent="-20002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14" name="Puolivapaa piirto: Muoto 13" title="Nuoli">
            <a:extLst>
              <a:ext uri="{FF2B5EF4-FFF2-40B4-BE49-F238E27FC236}">
                <a16:creationId xmlns:a16="http://schemas.microsoft.com/office/drawing/2014/main" id="{02DBE11B-8F8E-48E5-9449-E6E9E355DA0F}"/>
              </a:ext>
            </a:extLst>
          </p:cNvPr>
          <p:cNvSpPr/>
          <p:nvPr/>
        </p:nvSpPr>
        <p:spPr>
          <a:xfrm flipH="1">
            <a:off x="3570526" y="1945689"/>
            <a:ext cx="254383"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solidFill>
            <a:srgbClr val="00B0F0">
              <a:alpha val="65000"/>
            </a:srgbClr>
          </a:solidFill>
          <a:ln w="254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1" name="Sisällön paikkamerkki 2">
            <a:extLst>
              <a:ext uri="{FF2B5EF4-FFF2-40B4-BE49-F238E27FC236}">
                <a16:creationId xmlns:a16="http://schemas.microsoft.com/office/drawing/2014/main" id="{707C52DD-FDE4-4BF6-B79B-3095E2927247}"/>
              </a:ext>
            </a:extLst>
          </p:cNvPr>
          <p:cNvSpPr>
            <a:spLocks noGrp="1"/>
          </p:cNvSpPr>
          <p:nvPr>
            <p:ph idx="17" hasCustomPrompt="1"/>
          </p:nvPr>
        </p:nvSpPr>
        <p:spPr>
          <a:xfrm>
            <a:off x="4043802" y="1728000"/>
            <a:ext cx="2919633" cy="720000"/>
          </a:xfrm>
          <a:solidFill>
            <a:schemeClr val="tx1">
              <a:lumMod val="75000"/>
              <a:lumOff val="25000"/>
            </a:schemeClr>
          </a:solidFill>
          <a:ln w="28575">
            <a:solidFill>
              <a:srgbClr val="00B3F0"/>
            </a:solidFill>
          </a:ln>
        </p:spPr>
        <p:txBody>
          <a:bodyPr lIns="108000" tIns="36000" rIns="108000" bIns="36000" rtlCol="0" anchor="ctr"/>
          <a:lstStyle>
            <a:lvl1pPr marL="0" indent="0" algn="ctr">
              <a:buNone/>
              <a:defRPr sz="1800">
                <a:solidFill>
                  <a:schemeClr val="bg1"/>
                </a:solidFill>
                <a:latin typeface="+mj-lt"/>
              </a:defRPr>
            </a:lvl1pPr>
          </a:lstStyle>
          <a:p>
            <a:pPr lvl="0" rtl="0"/>
            <a:r>
              <a:rPr lang="fi-FI" noProof="0" dirty="0"/>
              <a:t>Osan 2 otsikko</a:t>
            </a:r>
          </a:p>
        </p:txBody>
      </p:sp>
      <p:sp>
        <p:nvSpPr>
          <p:cNvPr id="8" name="Sisällön paikkamerkki 2">
            <a:extLst>
              <a:ext uri="{FF2B5EF4-FFF2-40B4-BE49-F238E27FC236}">
                <a16:creationId xmlns:a16="http://schemas.microsoft.com/office/drawing/2014/main" id="{22F46232-3721-4BC5-BEB7-E61D878D79FA}"/>
              </a:ext>
            </a:extLst>
          </p:cNvPr>
          <p:cNvSpPr>
            <a:spLocks noGrp="1"/>
          </p:cNvSpPr>
          <p:nvPr>
            <p:ph idx="15" hasCustomPrompt="1"/>
          </p:nvPr>
        </p:nvSpPr>
        <p:spPr>
          <a:xfrm>
            <a:off x="4043802" y="2448000"/>
            <a:ext cx="2919633" cy="3631338"/>
          </a:xfrm>
          <a:solidFill>
            <a:schemeClr val="bg1"/>
          </a:solidFill>
          <a:ln>
            <a:solidFill>
              <a:schemeClr val="bg1">
                <a:lumMod val="85000"/>
              </a:schemeClr>
            </a:solidFill>
          </a:ln>
        </p:spPr>
        <p:txBody>
          <a:bodyPr lIns="136800" tIns="252000" rIns="136800" rtlCol="0"/>
          <a:lstStyle>
            <a:lvl1pPr marL="200025" indent="-20002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15" name="Puolivapaa piirto: Muoto 14" title="Nuoli">
            <a:extLst>
              <a:ext uri="{FF2B5EF4-FFF2-40B4-BE49-F238E27FC236}">
                <a16:creationId xmlns:a16="http://schemas.microsoft.com/office/drawing/2014/main" id="{6EF06703-92AF-44B7-8CE1-044DD2093118}"/>
              </a:ext>
            </a:extLst>
          </p:cNvPr>
          <p:cNvSpPr/>
          <p:nvPr/>
        </p:nvSpPr>
        <p:spPr>
          <a:xfrm flipH="1">
            <a:off x="7182327" y="1945689"/>
            <a:ext cx="254383"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solidFill>
            <a:srgbClr val="00B0F0">
              <a:alpha val="65000"/>
            </a:srgbClr>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2" name="Sisällön paikkamerkki 2">
            <a:extLst>
              <a:ext uri="{FF2B5EF4-FFF2-40B4-BE49-F238E27FC236}">
                <a16:creationId xmlns:a16="http://schemas.microsoft.com/office/drawing/2014/main" id="{DA264641-CE4E-4168-9129-68B9B179A2A8}"/>
              </a:ext>
            </a:extLst>
          </p:cNvPr>
          <p:cNvSpPr>
            <a:spLocks noGrp="1"/>
          </p:cNvSpPr>
          <p:nvPr>
            <p:ph idx="18" hasCustomPrompt="1"/>
          </p:nvPr>
        </p:nvSpPr>
        <p:spPr>
          <a:xfrm>
            <a:off x="7655604" y="1728000"/>
            <a:ext cx="2919633" cy="720000"/>
          </a:xfrm>
          <a:solidFill>
            <a:schemeClr val="tx1">
              <a:lumMod val="75000"/>
              <a:lumOff val="25000"/>
            </a:schemeClr>
          </a:solidFill>
          <a:ln w="28575">
            <a:solidFill>
              <a:srgbClr val="00B3F0"/>
            </a:solidFill>
          </a:ln>
        </p:spPr>
        <p:txBody>
          <a:bodyPr lIns="108000" tIns="36000" rIns="108000" bIns="36000" rtlCol="0" anchor="ctr"/>
          <a:lstStyle>
            <a:lvl1pPr marL="0" indent="0" algn="ctr">
              <a:buNone/>
              <a:defRPr sz="1800">
                <a:solidFill>
                  <a:schemeClr val="bg1"/>
                </a:solidFill>
                <a:latin typeface="Bebas Neue" panose="020B0000000000000000" pitchFamily="34" charset="0"/>
              </a:defRPr>
            </a:lvl1pPr>
          </a:lstStyle>
          <a:p>
            <a:pPr lvl="0" rtl="0"/>
            <a:r>
              <a:rPr lang="fi-FI" noProof="0" dirty="0"/>
              <a:t>Osan 3 otsikko</a:t>
            </a:r>
          </a:p>
        </p:txBody>
      </p:sp>
      <p:sp>
        <p:nvSpPr>
          <p:cNvPr id="9" name="Sisällön paikkamerkki 2">
            <a:extLst>
              <a:ext uri="{FF2B5EF4-FFF2-40B4-BE49-F238E27FC236}">
                <a16:creationId xmlns:a16="http://schemas.microsoft.com/office/drawing/2014/main" id="{23CB58AD-849B-4714-8D57-C5C56343A24C}"/>
              </a:ext>
            </a:extLst>
          </p:cNvPr>
          <p:cNvSpPr>
            <a:spLocks noGrp="1"/>
          </p:cNvSpPr>
          <p:nvPr>
            <p:ph idx="16" hasCustomPrompt="1"/>
          </p:nvPr>
        </p:nvSpPr>
        <p:spPr>
          <a:xfrm>
            <a:off x="7655604" y="2448000"/>
            <a:ext cx="2919633" cy="3631338"/>
          </a:xfrm>
          <a:solidFill>
            <a:schemeClr val="bg1"/>
          </a:solidFill>
          <a:ln>
            <a:solidFill>
              <a:schemeClr val="bg1">
                <a:lumMod val="85000"/>
              </a:schemeClr>
            </a:solidFill>
          </a:ln>
        </p:spPr>
        <p:txBody>
          <a:bodyPr lIns="136800" tIns="252000" rIns="136800" rtlCol="0"/>
          <a:lstStyle>
            <a:lvl1pPr marL="200025" indent="-20002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Tree>
    <p:extLst>
      <p:ext uri="{BB962C8B-B14F-4D97-AF65-F5344CB8AC3E}">
        <p14:creationId xmlns:p14="http://schemas.microsoft.com/office/powerpoint/2010/main" val="3493524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uvallinen erotindi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DCA26F5D-7B0A-44F6-AE2D-A0C331BF4D19}"/>
              </a:ext>
            </a:extLst>
          </p:cNvPr>
          <p:cNvPicPr>
            <a:picLocks noChangeAspect="1"/>
          </p:cNvPicPr>
          <p:nvPr/>
        </p:nvPicPr>
        <p:blipFill rotWithShape="1">
          <a:blip r:embed="rId2">
            <a:alphaModFix amt="25000"/>
            <a:extLst>
              <a:ext uri="{96DAC541-7B7A-43D3-8B79-37D633B846F1}">
                <asvg:svgBlip xmlns:asvg="http://schemas.microsoft.com/office/drawing/2016/SVG/main" r:embed="rId3"/>
              </a:ext>
            </a:extLst>
          </a:blip>
          <a:srcRect r="17073"/>
          <a:stretch/>
        </p:blipFill>
        <p:spPr>
          <a:xfrm>
            <a:off x="9094520" y="1208067"/>
            <a:ext cx="3097480" cy="4281116"/>
          </a:xfrm>
          <a:prstGeom prst="rect">
            <a:avLst/>
          </a:prstGeom>
        </p:spPr>
      </p:pic>
      <p:grpSp>
        <p:nvGrpSpPr>
          <p:cNvPr id="10" name="Ryhmä 9">
            <a:extLst>
              <a:ext uri="{FF2B5EF4-FFF2-40B4-BE49-F238E27FC236}">
                <a16:creationId xmlns:a16="http://schemas.microsoft.com/office/drawing/2014/main" id="{1B4EDE33-37F8-4A42-8DDF-23CCBC38B8D9}"/>
              </a:ext>
            </a:extLst>
          </p:cNvPr>
          <p:cNvGrpSpPr/>
          <p:nvPr/>
        </p:nvGrpSpPr>
        <p:grpSpPr>
          <a:xfrm>
            <a:off x="5277677" y="0"/>
            <a:ext cx="6742604" cy="6858000"/>
            <a:chOff x="0" y="0"/>
            <a:chExt cx="12192000" cy="6858000"/>
          </a:xfrm>
          <a:solidFill>
            <a:schemeClr val="accent1"/>
          </a:solidFill>
        </p:grpSpPr>
        <p:sp>
          <p:nvSpPr>
            <p:cNvPr id="12" name="Suorakulmio 11">
              <a:extLst>
                <a:ext uri="{FF2B5EF4-FFF2-40B4-BE49-F238E27FC236}">
                  <a16:creationId xmlns:a16="http://schemas.microsoft.com/office/drawing/2014/main" id="{10F79AF8-24C7-44F1-860A-94C9AC6C7565}"/>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3" name="Suorakulmio 12">
              <a:extLst>
                <a:ext uri="{FF2B5EF4-FFF2-40B4-BE49-F238E27FC236}">
                  <a16:creationId xmlns:a16="http://schemas.microsoft.com/office/drawing/2014/main" id="{EDF6ED0F-7749-4AA8-B40E-B7951960F24C}"/>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4" name="Otsikko 1">
            <a:extLst>
              <a:ext uri="{FF2B5EF4-FFF2-40B4-BE49-F238E27FC236}">
                <a16:creationId xmlns:a16="http://schemas.microsoft.com/office/drawing/2014/main" id="{35810CFA-FEEA-4F81-AB21-5A0396F9C162}"/>
              </a:ext>
            </a:extLst>
          </p:cNvPr>
          <p:cNvSpPr>
            <a:spLocks noGrp="1"/>
          </p:cNvSpPr>
          <p:nvPr>
            <p:ph type="ctrTitle" hasCustomPrompt="1"/>
          </p:nvPr>
        </p:nvSpPr>
        <p:spPr>
          <a:xfrm>
            <a:off x="5573044" y="3674374"/>
            <a:ext cx="6115373" cy="1870007"/>
          </a:xfrm>
        </p:spPr>
        <p:txBody>
          <a:bodyPr rtlCol="0" anchor="b"/>
          <a:lstStyle>
            <a:lvl1pPr algn="r">
              <a:defRPr sz="3375">
                <a:solidFill>
                  <a:schemeClr val="accent1"/>
                </a:solidFill>
              </a:defRPr>
            </a:lvl1pPr>
          </a:lstStyle>
          <a:p>
            <a:pPr rtl="0"/>
            <a:r>
              <a:rPr lang="fi-FI" noProof="0" dirty="0"/>
              <a:t>Muokkaa esityksen otsikkoa napsauttamalla</a:t>
            </a:r>
          </a:p>
        </p:txBody>
      </p:sp>
      <p:sp>
        <p:nvSpPr>
          <p:cNvPr id="15" name="Alaotsikko 2">
            <a:extLst>
              <a:ext uri="{FF2B5EF4-FFF2-40B4-BE49-F238E27FC236}">
                <a16:creationId xmlns:a16="http://schemas.microsoft.com/office/drawing/2014/main" id="{02ACB603-D7AD-4250-ABD7-57F15788552C}"/>
              </a:ext>
            </a:extLst>
          </p:cNvPr>
          <p:cNvSpPr>
            <a:spLocks noGrp="1"/>
          </p:cNvSpPr>
          <p:nvPr>
            <p:ph type="subTitle" idx="1"/>
          </p:nvPr>
        </p:nvSpPr>
        <p:spPr>
          <a:xfrm>
            <a:off x="5573044" y="5711550"/>
            <a:ext cx="6115373" cy="691666"/>
          </a:xfr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a:t>Muokkaa alaotsikon perustyyliä napsautt.</a:t>
            </a:r>
            <a:endParaRPr lang="fi-FI" noProof="0" dirty="0"/>
          </a:p>
        </p:txBody>
      </p:sp>
    </p:spTree>
    <p:extLst>
      <p:ext uri="{BB962C8B-B14F-4D97-AF65-F5344CB8AC3E}">
        <p14:creationId xmlns:p14="http://schemas.microsoft.com/office/powerpoint/2010/main" val="3761855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uuri esittelykopio">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148C7EB4-27EE-4B06-8A81-77542AD19029}"/>
              </a:ext>
            </a:extLst>
          </p:cNvPr>
          <p:cNvPicPr>
            <a:picLocks noChangeAspect="1"/>
          </p:cNvPicPr>
          <p:nvPr/>
        </p:nvPicPr>
        <p:blipFill rotWithShape="1">
          <a:blip r:embed="rId2">
            <a:alphaModFix amt="24000"/>
            <a:extLst>
              <a:ext uri="{96DAC541-7B7A-43D3-8B79-37D633B846F1}">
                <asvg:svgBlip xmlns:asvg="http://schemas.microsoft.com/office/drawing/2016/SVG/main" r:embed="rId3"/>
              </a:ext>
            </a:extLst>
          </a:blip>
          <a:srcRect r="10599"/>
          <a:stretch/>
        </p:blipFill>
        <p:spPr>
          <a:xfrm>
            <a:off x="9550194" y="1309045"/>
            <a:ext cx="2459935" cy="3210186"/>
          </a:xfrm>
          <a:prstGeom prst="rect">
            <a:avLst/>
          </a:prstGeom>
        </p:spPr>
      </p:pic>
      <p:sp>
        <p:nvSpPr>
          <p:cNvPr id="12" name="Sisällön paikkamerkki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426128"/>
            <a:ext cx="4444800" cy="5977088"/>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grpSp>
        <p:nvGrpSpPr>
          <p:cNvPr id="10" name="Ryhmä 9">
            <a:extLst>
              <a:ext uri="{FF2B5EF4-FFF2-40B4-BE49-F238E27FC236}">
                <a16:creationId xmlns:a16="http://schemas.microsoft.com/office/drawing/2014/main" id="{B7BCED2F-7795-40B3-9E5C-075BC3A9F49C}"/>
              </a:ext>
            </a:extLst>
          </p:cNvPr>
          <p:cNvGrpSpPr/>
          <p:nvPr/>
        </p:nvGrpSpPr>
        <p:grpSpPr>
          <a:xfrm>
            <a:off x="5277677" y="0"/>
            <a:ext cx="6742604" cy="6858000"/>
            <a:chOff x="0" y="0"/>
            <a:chExt cx="12192000" cy="6858000"/>
          </a:xfrm>
          <a:solidFill>
            <a:schemeClr val="accent1"/>
          </a:solidFill>
        </p:grpSpPr>
        <p:sp>
          <p:nvSpPr>
            <p:cNvPr id="14" name="Suorakulmio 13">
              <a:extLst>
                <a:ext uri="{FF2B5EF4-FFF2-40B4-BE49-F238E27FC236}">
                  <a16:creationId xmlns:a16="http://schemas.microsoft.com/office/drawing/2014/main" id="{C7783364-537D-426C-A76D-0D24FE4C5AB1}"/>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5" name="Suorakulmio 14">
              <a:extLst>
                <a:ext uri="{FF2B5EF4-FFF2-40B4-BE49-F238E27FC236}">
                  <a16:creationId xmlns:a16="http://schemas.microsoft.com/office/drawing/2014/main" id="{885592FE-114D-41A6-A549-03D2B4B2A30D}"/>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6" name="Otsikko 1">
            <a:extLst>
              <a:ext uri="{FF2B5EF4-FFF2-40B4-BE49-F238E27FC236}">
                <a16:creationId xmlns:a16="http://schemas.microsoft.com/office/drawing/2014/main" id="{836BB6DF-F8CA-4ED4-8879-C6CCE896B02D}"/>
              </a:ext>
            </a:extLst>
          </p:cNvPr>
          <p:cNvSpPr>
            <a:spLocks noGrp="1"/>
          </p:cNvSpPr>
          <p:nvPr>
            <p:ph type="ctrTitle" hasCustomPrompt="1"/>
          </p:nvPr>
        </p:nvSpPr>
        <p:spPr>
          <a:xfrm>
            <a:off x="5573044" y="3674374"/>
            <a:ext cx="6115373" cy="1870007"/>
          </a:xfrm>
        </p:spPr>
        <p:txBody>
          <a:bodyPr rtlCol="0" anchor="b"/>
          <a:lstStyle>
            <a:lvl1pPr algn="r">
              <a:defRPr sz="3375">
                <a:solidFill>
                  <a:schemeClr val="accent1"/>
                </a:solidFill>
              </a:defRPr>
            </a:lvl1pPr>
          </a:lstStyle>
          <a:p>
            <a:pPr rtl="0"/>
            <a:r>
              <a:rPr lang="fi-FI" noProof="0" dirty="0"/>
              <a:t>Muokkaa esityksen otsikkoa napsauttamalla</a:t>
            </a:r>
          </a:p>
        </p:txBody>
      </p:sp>
      <p:sp>
        <p:nvSpPr>
          <p:cNvPr id="17" name="Alaotsikko 2">
            <a:extLst>
              <a:ext uri="{FF2B5EF4-FFF2-40B4-BE49-F238E27FC236}">
                <a16:creationId xmlns:a16="http://schemas.microsoft.com/office/drawing/2014/main" id="{B662DF92-F183-4A4F-BC27-7C2E309AC4E7}"/>
              </a:ext>
            </a:extLst>
          </p:cNvPr>
          <p:cNvSpPr>
            <a:spLocks noGrp="1"/>
          </p:cNvSpPr>
          <p:nvPr>
            <p:ph type="subTitle" idx="1"/>
          </p:nvPr>
        </p:nvSpPr>
        <p:spPr>
          <a:xfrm>
            <a:off x="5573044" y="5711550"/>
            <a:ext cx="6115373" cy="691666"/>
          </a:xfr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a:t>Muokkaa alaotsikon perustyyliä napsautt.</a:t>
            </a:r>
            <a:endParaRPr lang="fi-FI" noProof="0" dirty="0"/>
          </a:p>
        </p:txBody>
      </p:sp>
    </p:spTree>
    <p:extLst>
      <p:ext uri="{BB962C8B-B14F-4D97-AF65-F5344CB8AC3E}">
        <p14:creationId xmlns:p14="http://schemas.microsoft.com/office/powerpoint/2010/main" val="742053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YMBOLIT JA IKONIT">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DC1AA336-CB7E-459B-9093-6EF3C2DFA00B}"/>
              </a:ext>
            </a:extLst>
          </p:cNvPr>
          <p:cNvSpPr txBox="1"/>
          <p:nvPr/>
        </p:nvSpPr>
        <p:spPr>
          <a:xfrm>
            <a:off x="341644" y="371789"/>
            <a:ext cx="10595987" cy="553998"/>
          </a:xfrm>
          <a:prstGeom prst="rect">
            <a:avLst/>
          </a:prstGeom>
          <a:noFill/>
        </p:spPr>
        <p:txBody>
          <a:bodyPr wrap="square" rtlCol="0">
            <a:spAutoFit/>
          </a:bodyPr>
          <a:lstStyle/>
          <a:p>
            <a:pPr algn="ctr"/>
            <a:r>
              <a:rPr lang="fi-FI" sz="1500" dirty="0">
                <a:solidFill>
                  <a:srgbClr val="C00000"/>
                </a:solidFill>
                <a:latin typeface="+mj-lt"/>
              </a:rPr>
              <a:t>TÄSTÄ DIASTA VOIT POIMIA IKONEITA JA SYMBOLEITA ESITYKSEESI. </a:t>
            </a:r>
          </a:p>
          <a:p>
            <a:pPr algn="ctr"/>
            <a:r>
              <a:rPr lang="fi-FI" sz="1500" dirty="0">
                <a:solidFill>
                  <a:srgbClr val="C00000"/>
                </a:solidFill>
                <a:latin typeface="+mj-lt"/>
              </a:rPr>
              <a:t>ÄLÄ JÄTÄ TÄTÄ DIAA NÄKYVIIN, VAAN POISTA SE KUN OLET POIMINUT TARVITSEMASI ELEMENTIT. </a:t>
            </a:r>
          </a:p>
        </p:txBody>
      </p:sp>
    </p:spTree>
    <p:extLst>
      <p:ext uri="{BB962C8B-B14F-4D97-AF65-F5344CB8AC3E}">
        <p14:creationId xmlns:p14="http://schemas.microsoft.com/office/powerpoint/2010/main" val="1308397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tsikko +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22917B-5CB2-45AF-9C05-E57592DF7E7A}"/>
              </a:ext>
            </a:extLst>
          </p:cNvPr>
          <p:cNvSpPr>
            <a:spLocks noGrp="1"/>
          </p:cNvSpPr>
          <p:nvPr>
            <p:ph type="title" hasCustomPrompt="1"/>
          </p:nvPr>
        </p:nvSpPr>
        <p:spPr/>
        <p:txBody>
          <a:bodyPr/>
          <a:lstStyle>
            <a:lvl1pPr>
              <a:defRPr/>
            </a:lvl1pPr>
          </a:lstStyle>
          <a:p>
            <a:r>
              <a:rPr lang="fi-FI" noProof="0" dirty="0"/>
              <a:t>Muokkaa otsikkoa napsauttamalla</a:t>
            </a:r>
            <a:endParaRPr lang="fi-FI" dirty="0"/>
          </a:p>
        </p:txBody>
      </p:sp>
    </p:spTree>
    <p:extLst>
      <p:ext uri="{BB962C8B-B14F-4D97-AF65-F5344CB8AC3E}">
        <p14:creationId xmlns:p14="http://schemas.microsoft.com/office/powerpoint/2010/main" val="3965059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tsikko + sisältö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76DA03-DD6C-45E2-83F3-0869397C646B}"/>
              </a:ext>
            </a:extLst>
          </p:cNvPr>
          <p:cNvSpPr>
            <a:spLocks noGrp="1"/>
          </p:cNvSpPr>
          <p:nvPr>
            <p:ph type="title" hasCustomPrompt="1"/>
          </p:nvPr>
        </p:nvSpPr>
        <p:spPr/>
        <p:txBody>
          <a:bodyPr/>
          <a:lstStyle/>
          <a:p>
            <a:r>
              <a:rPr lang="fi-FI" noProof="0" dirty="0"/>
              <a:t>Muokkaa otsikkoa napsauttamalla</a:t>
            </a:r>
            <a:endParaRPr lang="fi-FI" dirty="0"/>
          </a:p>
        </p:txBody>
      </p:sp>
    </p:spTree>
    <p:extLst>
      <p:ext uri="{BB962C8B-B14F-4D97-AF65-F5344CB8AC3E}">
        <p14:creationId xmlns:p14="http://schemas.microsoft.com/office/powerpoint/2010/main" val="288823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ISSIO+VISIO">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59FE7457-BD1C-40A2-BD31-ABC334BB2979}"/>
              </a:ext>
            </a:extLst>
          </p:cNvPr>
          <p:cNvPicPr>
            <a:picLocks noChangeAspect="1"/>
          </p:cNvPicPr>
          <p:nvPr/>
        </p:nvPicPr>
        <p:blipFill rotWithShape="1">
          <a:blip r:embed="rId2">
            <a:alphaModFix amt="58000"/>
            <a:extLst>
              <a:ext uri="{96DAC541-7B7A-43D3-8B79-37D633B846F1}">
                <asvg:svgBlip xmlns:asvg="http://schemas.microsoft.com/office/drawing/2016/SVG/main" r:embed="rId3"/>
              </a:ext>
            </a:extLst>
          </a:blip>
          <a:srcRect l="-4870" t="30132" r="32848" b="-4981"/>
          <a:stretch/>
        </p:blipFill>
        <p:spPr>
          <a:xfrm>
            <a:off x="9136385" y="142044"/>
            <a:ext cx="1818663" cy="3092787"/>
          </a:xfrm>
          <a:prstGeom prst="rect">
            <a:avLst/>
          </a:prstGeom>
        </p:spPr>
      </p:pic>
      <p:pic>
        <p:nvPicPr>
          <p:cNvPr id="9" name="Kuva 8">
            <a:extLst>
              <a:ext uri="{FF2B5EF4-FFF2-40B4-BE49-F238E27FC236}">
                <a16:creationId xmlns:a16="http://schemas.microsoft.com/office/drawing/2014/main" id="{961D7A19-2730-4C7C-9A06-B0DC94177CD4}"/>
              </a:ext>
            </a:extLst>
          </p:cNvPr>
          <p:cNvPicPr>
            <a:picLocks noChangeAspect="1"/>
          </p:cNvPicPr>
          <p:nvPr/>
        </p:nvPicPr>
        <p:blipFill rotWithShape="1">
          <a:blip r:embed="rId2">
            <a:alphaModFix amt="49000"/>
            <a:extLst>
              <a:ext uri="{96DAC541-7B7A-43D3-8B79-37D633B846F1}">
                <asvg:svgBlip xmlns:asvg="http://schemas.microsoft.com/office/drawing/2016/SVG/main" r:embed="rId3"/>
              </a:ext>
            </a:extLst>
          </a:blip>
          <a:srcRect l="15271" b="20288"/>
          <a:stretch/>
        </p:blipFill>
        <p:spPr>
          <a:xfrm>
            <a:off x="126635" y="3850890"/>
            <a:ext cx="1865452" cy="2871803"/>
          </a:xfrm>
          <a:prstGeom prst="rect">
            <a:avLst/>
          </a:prstGeom>
        </p:spPr>
      </p:pic>
      <p:pic>
        <p:nvPicPr>
          <p:cNvPr id="16" name="Kuva 15">
            <a:extLst>
              <a:ext uri="{FF2B5EF4-FFF2-40B4-BE49-F238E27FC236}">
                <a16:creationId xmlns:a16="http://schemas.microsoft.com/office/drawing/2014/main" id="{9C17BDA5-035A-45F5-88E4-B0FBB2D497FE}"/>
              </a:ext>
            </a:extLst>
          </p:cNvPr>
          <p:cNvPicPr>
            <a:picLocks noChangeAspect="1"/>
          </p:cNvPicPr>
          <p:nvPr/>
        </p:nvPicPr>
        <p:blipFill rotWithShape="1">
          <a:blip r:embed="rId4">
            <a:alphaModFix amt="44000"/>
            <a:extLst>
              <a:ext uri="{96DAC541-7B7A-43D3-8B79-37D633B846F1}">
                <asvg:svgBlip xmlns:asvg="http://schemas.microsoft.com/office/drawing/2016/SVG/main" r:embed="rId5"/>
              </a:ext>
            </a:extLst>
          </a:blip>
          <a:srcRect l="46124"/>
          <a:stretch/>
        </p:blipFill>
        <p:spPr>
          <a:xfrm>
            <a:off x="133166" y="226655"/>
            <a:ext cx="1509204" cy="2419281"/>
          </a:xfrm>
          <a:prstGeom prst="rect">
            <a:avLst/>
          </a:prstGeom>
        </p:spPr>
      </p:pic>
      <p:pic>
        <p:nvPicPr>
          <p:cNvPr id="18" name="Kuva 17">
            <a:extLst>
              <a:ext uri="{FF2B5EF4-FFF2-40B4-BE49-F238E27FC236}">
                <a16:creationId xmlns:a16="http://schemas.microsoft.com/office/drawing/2014/main" id="{258AA7EB-87EE-4F7E-B6CB-F8F167473958}"/>
              </a:ext>
            </a:extLst>
          </p:cNvPr>
          <p:cNvPicPr>
            <a:picLocks noChangeAspect="1"/>
          </p:cNvPicPr>
          <p:nvPr/>
        </p:nvPicPr>
        <p:blipFill rotWithShape="1">
          <a:blip r:embed="rId4">
            <a:alphaModFix amt="28000"/>
            <a:extLst>
              <a:ext uri="{96DAC541-7B7A-43D3-8B79-37D633B846F1}">
                <asvg:svgBlip xmlns:asvg="http://schemas.microsoft.com/office/drawing/2016/SVG/main" r:embed="rId5"/>
              </a:ext>
            </a:extLst>
          </a:blip>
          <a:srcRect r="58242" b="22732"/>
          <a:stretch/>
        </p:blipFill>
        <p:spPr>
          <a:xfrm>
            <a:off x="9580659" y="4470816"/>
            <a:ext cx="1374388" cy="2196389"/>
          </a:xfrm>
          <a:prstGeom prst="rect">
            <a:avLst/>
          </a:prstGeom>
        </p:spPr>
      </p:pic>
      <p:pic>
        <p:nvPicPr>
          <p:cNvPr id="20" name="Kuva 19">
            <a:extLst>
              <a:ext uri="{FF2B5EF4-FFF2-40B4-BE49-F238E27FC236}">
                <a16:creationId xmlns:a16="http://schemas.microsoft.com/office/drawing/2014/main" id="{7C4FD8B1-9BE3-471D-B97F-33EF4ACA3A33}"/>
              </a:ext>
            </a:extLst>
          </p:cNvPr>
          <p:cNvPicPr>
            <a:picLocks noChangeAspect="1"/>
          </p:cNvPicPr>
          <p:nvPr/>
        </p:nvPicPr>
        <p:blipFill rotWithShape="1">
          <a:blip r:embed="rId6">
            <a:alphaModFix amt="42000"/>
            <a:extLst>
              <a:ext uri="{96DAC541-7B7A-43D3-8B79-37D633B846F1}">
                <asvg:svgBlip xmlns:asvg="http://schemas.microsoft.com/office/drawing/2016/SVG/main" r:embed="rId7"/>
              </a:ext>
            </a:extLst>
          </a:blip>
          <a:srcRect t="59390"/>
          <a:stretch/>
        </p:blipFill>
        <p:spPr>
          <a:xfrm>
            <a:off x="3677667" y="142042"/>
            <a:ext cx="2634357" cy="745622"/>
          </a:xfrm>
          <a:prstGeom prst="rect">
            <a:avLst/>
          </a:prstGeom>
        </p:spPr>
      </p:pic>
    </p:spTree>
    <p:extLst>
      <p:ext uri="{BB962C8B-B14F-4D97-AF65-F5344CB8AC3E}">
        <p14:creationId xmlns:p14="http://schemas.microsoft.com/office/powerpoint/2010/main" val="418526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RVOT">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0568494C-686B-4D3F-811B-DC777372B1DD}"/>
              </a:ext>
            </a:extLst>
          </p:cNvPr>
          <p:cNvPicPr>
            <a:picLocks noChangeAspect="1"/>
          </p:cNvPicPr>
          <p:nvPr/>
        </p:nvPicPr>
        <p:blipFill rotWithShape="1">
          <a:blip r:embed="rId2">
            <a:alphaModFix amt="36000"/>
            <a:extLst>
              <a:ext uri="{96DAC541-7B7A-43D3-8B79-37D633B846F1}">
                <asvg:svgBlip xmlns:asvg="http://schemas.microsoft.com/office/drawing/2016/SVG/main" r:embed="rId3"/>
              </a:ext>
            </a:extLst>
          </a:blip>
          <a:srcRect l="-3189" t="592" r="5123" b="14504"/>
          <a:stretch/>
        </p:blipFill>
        <p:spPr>
          <a:xfrm>
            <a:off x="9582615" y="4833619"/>
            <a:ext cx="1372431" cy="1872378"/>
          </a:xfrm>
          <a:prstGeom prst="rect">
            <a:avLst/>
          </a:prstGeom>
        </p:spPr>
      </p:pic>
      <p:pic>
        <p:nvPicPr>
          <p:cNvPr id="14" name="Kuva 13">
            <a:extLst>
              <a:ext uri="{FF2B5EF4-FFF2-40B4-BE49-F238E27FC236}">
                <a16:creationId xmlns:a16="http://schemas.microsoft.com/office/drawing/2014/main" id="{C88718BD-50C6-491A-AC9E-D14A1BF55601}"/>
              </a:ext>
            </a:extLst>
          </p:cNvPr>
          <p:cNvPicPr>
            <a:picLocks noChangeAspect="1"/>
          </p:cNvPicPr>
          <p:nvPr/>
        </p:nvPicPr>
        <p:blipFill rotWithShape="1">
          <a:blip r:embed="rId2">
            <a:alphaModFix amt="17000"/>
            <a:extLst>
              <a:ext uri="{96DAC541-7B7A-43D3-8B79-37D633B846F1}">
                <asvg:svgBlip xmlns:asvg="http://schemas.microsoft.com/office/drawing/2016/SVG/main" r:embed="rId3"/>
              </a:ext>
            </a:extLst>
          </a:blip>
          <a:srcRect r="16564" b="17523"/>
          <a:stretch/>
        </p:blipFill>
        <p:spPr>
          <a:xfrm rot="10800000">
            <a:off x="150921" y="116482"/>
            <a:ext cx="1167679" cy="1818862"/>
          </a:xfrm>
          <a:prstGeom prst="rect">
            <a:avLst/>
          </a:prstGeom>
        </p:spPr>
      </p:pic>
      <p:pic>
        <p:nvPicPr>
          <p:cNvPr id="5" name="Kuva 4">
            <a:extLst>
              <a:ext uri="{FF2B5EF4-FFF2-40B4-BE49-F238E27FC236}">
                <a16:creationId xmlns:a16="http://schemas.microsoft.com/office/drawing/2014/main" id="{57A680EE-E65D-452F-9E2F-69B2B458410B}"/>
              </a:ext>
            </a:extLst>
          </p:cNvPr>
          <p:cNvPicPr>
            <a:picLocks noChangeAspect="1"/>
          </p:cNvPicPr>
          <p:nvPr/>
        </p:nvPicPr>
        <p:blipFill rotWithShape="1">
          <a:blip r:embed="rId4">
            <a:alphaModFix amt="30000"/>
            <a:extLst>
              <a:ext uri="{96DAC541-7B7A-43D3-8B79-37D633B846F1}">
                <asvg:svgBlip xmlns:asvg="http://schemas.microsoft.com/office/drawing/2016/SVG/main" r:embed="rId5"/>
              </a:ext>
            </a:extLst>
          </a:blip>
          <a:srcRect r="62970"/>
          <a:stretch/>
        </p:blipFill>
        <p:spPr>
          <a:xfrm rot="10800000">
            <a:off x="150918" y="3028000"/>
            <a:ext cx="833959" cy="1569659"/>
          </a:xfrm>
          <a:prstGeom prst="rect">
            <a:avLst/>
          </a:prstGeom>
        </p:spPr>
      </p:pic>
      <p:pic>
        <p:nvPicPr>
          <p:cNvPr id="11" name="Kuva 10">
            <a:extLst>
              <a:ext uri="{FF2B5EF4-FFF2-40B4-BE49-F238E27FC236}">
                <a16:creationId xmlns:a16="http://schemas.microsoft.com/office/drawing/2014/main" id="{EAF3871B-2C1A-4811-A4B1-4C736329C7B9}"/>
              </a:ext>
            </a:extLst>
          </p:cNvPr>
          <p:cNvPicPr>
            <a:picLocks noChangeAspect="1"/>
          </p:cNvPicPr>
          <p:nvPr/>
        </p:nvPicPr>
        <p:blipFill rotWithShape="1">
          <a:blip r:embed="rId6">
            <a:alphaModFix amt="58000"/>
            <a:extLst>
              <a:ext uri="{96DAC541-7B7A-43D3-8B79-37D633B846F1}">
                <asvg:svgBlip xmlns:asvg="http://schemas.microsoft.com/office/drawing/2016/SVG/main" r:embed="rId7"/>
              </a:ext>
            </a:extLst>
          </a:blip>
          <a:srcRect l="-4870" t="30132" r="32848" b="-4981"/>
          <a:stretch/>
        </p:blipFill>
        <p:spPr>
          <a:xfrm>
            <a:off x="9134610" y="152005"/>
            <a:ext cx="1818663" cy="3092787"/>
          </a:xfrm>
          <a:prstGeom prst="rect">
            <a:avLst/>
          </a:prstGeom>
        </p:spPr>
      </p:pic>
    </p:spTree>
    <p:extLst>
      <p:ext uri="{BB962C8B-B14F-4D97-AF65-F5344CB8AC3E}">
        <p14:creationId xmlns:p14="http://schemas.microsoft.com/office/powerpoint/2010/main" val="2873205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ARVOT">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0568494C-686B-4D3F-811B-DC777372B1DD}"/>
              </a:ext>
            </a:extLst>
          </p:cNvPr>
          <p:cNvPicPr>
            <a:picLocks noChangeAspect="1"/>
          </p:cNvPicPr>
          <p:nvPr/>
        </p:nvPicPr>
        <p:blipFill rotWithShape="1">
          <a:blip r:embed="rId2">
            <a:alphaModFix amt="19000"/>
            <a:extLst>
              <a:ext uri="{96DAC541-7B7A-43D3-8B79-37D633B846F1}">
                <asvg:svgBlip xmlns:asvg="http://schemas.microsoft.com/office/drawing/2016/SVG/main" r:embed="rId3"/>
              </a:ext>
            </a:extLst>
          </a:blip>
          <a:srcRect l="-3189" t="592" r="-17714" b="-239"/>
          <a:stretch/>
        </p:blipFill>
        <p:spPr>
          <a:xfrm>
            <a:off x="6466553" y="572337"/>
            <a:ext cx="1692027" cy="2197496"/>
          </a:xfrm>
          <a:prstGeom prst="rect">
            <a:avLst/>
          </a:prstGeom>
        </p:spPr>
      </p:pic>
      <p:pic>
        <p:nvPicPr>
          <p:cNvPr id="14" name="Kuva 13">
            <a:extLst>
              <a:ext uri="{FF2B5EF4-FFF2-40B4-BE49-F238E27FC236}">
                <a16:creationId xmlns:a16="http://schemas.microsoft.com/office/drawing/2014/main" id="{C88718BD-50C6-491A-AC9E-D14A1BF55601}"/>
              </a:ext>
            </a:extLst>
          </p:cNvPr>
          <p:cNvPicPr>
            <a:picLocks noChangeAspect="1"/>
          </p:cNvPicPr>
          <p:nvPr/>
        </p:nvPicPr>
        <p:blipFill rotWithShape="1">
          <a:blip r:embed="rId2">
            <a:alphaModFix amt="30000"/>
            <a:extLst>
              <a:ext uri="{96DAC541-7B7A-43D3-8B79-37D633B846F1}">
                <asvg:svgBlip xmlns:asvg="http://schemas.microsoft.com/office/drawing/2016/SVG/main" r:embed="rId3"/>
              </a:ext>
            </a:extLst>
          </a:blip>
          <a:srcRect l="971" t="3788" r="-1833"/>
          <a:stretch/>
        </p:blipFill>
        <p:spPr>
          <a:xfrm rot="10800000">
            <a:off x="8762258" y="3152950"/>
            <a:ext cx="1411549" cy="2121763"/>
          </a:xfrm>
          <a:prstGeom prst="rect">
            <a:avLst/>
          </a:prstGeom>
        </p:spPr>
      </p:pic>
      <p:pic>
        <p:nvPicPr>
          <p:cNvPr id="5" name="Kuva 4">
            <a:extLst>
              <a:ext uri="{FF2B5EF4-FFF2-40B4-BE49-F238E27FC236}">
                <a16:creationId xmlns:a16="http://schemas.microsoft.com/office/drawing/2014/main" id="{57A680EE-E65D-452F-9E2F-69B2B458410B}"/>
              </a:ext>
            </a:extLst>
          </p:cNvPr>
          <p:cNvPicPr>
            <a:picLocks noChangeAspect="1"/>
          </p:cNvPicPr>
          <p:nvPr/>
        </p:nvPicPr>
        <p:blipFill rotWithShape="1">
          <a:blip r:embed="rId4">
            <a:alphaModFix amt="40000"/>
            <a:extLst>
              <a:ext uri="{96DAC541-7B7A-43D3-8B79-37D633B846F1}">
                <asvg:svgBlip xmlns:asvg="http://schemas.microsoft.com/office/drawing/2016/SVG/main" r:embed="rId5"/>
              </a:ext>
            </a:extLst>
          </a:blip>
          <a:srcRect l="201" t="334" r="487" b="-334"/>
          <a:stretch/>
        </p:blipFill>
        <p:spPr>
          <a:xfrm rot="10800000">
            <a:off x="3859373" y="2644172"/>
            <a:ext cx="2236627" cy="1569659"/>
          </a:xfrm>
          <a:prstGeom prst="rect">
            <a:avLst/>
          </a:prstGeom>
        </p:spPr>
      </p:pic>
      <p:pic>
        <p:nvPicPr>
          <p:cNvPr id="11" name="Kuva 10">
            <a:extLst>
              <a:ext uri="{FF2B5EF4-FFF2-40B4-BE49-F238E27FC236}">
                <a16:creationId xmlns:a16="http://schemas.microsoft.com/office/drawing/2014/main" id="{0C066905-D4CF-4489-A1C5-FDCA76AE0C0F}"/>
              </a:ext>
            </a:extLst>
          </p:cNvPr>
          <p:cNvPicPr>
            <a:picLocks noChangeAspect="1"/>
          </p:cNvPicPr>
          <p:nvPr/>
        </p:nvPicPr>
        <p:blipFill rotWithShape="1">
          <a:blip r:embed="rId6">
            <a:alphaModFix amt="32000"/>
            <a:extLst>
              <a:ext uri="{96DAC541-7B7A-43D3-8B79-37D633B846F1}">
                <asvg:svgBlip xmlns:asvg="http://schemas.microsoft.com/office/drawing/2016/SVG/main" r:embed="rId7"/>
              </a:ext>
            </a:extLst>
          </a:blip>
          <a:srcRect l="-1414"/>
          <a:stretch/>
        </p:blipFill>
        <p:spPr>
          <a:xfrm>
            <a:off x="390618" y="3626258"/>
            <a:ext cx="2840855" cy="2419281"/>
          </a:xfrm>
          <a:prstGeom prst="rect">
            <a:avLst/>
          </a:prstGeom>
        </p:spPr>
      </p:pic>
      <p:pic>
        <p:nvPicPr>
          <p:cNvPr id="16" name="Kuva 15">
            <a:extLst>
              <a:ext uri="{FF2B5EF4-FFF2-40B4-BE49-F238E27FC236}">
                <a16:creationId xmlns:a16="http://schemas.microsoft.com/office/drawing/2014/main" id="{0F98C360-CEE2-453C-9581-A9737F048A2F}"/>
              </a:ext>
            </a:extLst>
          </p:cNvPr>
          <p:cNvPicPr>
            <a:picLocks noChangeAspect="1"/>
          </p:cNvPicPr>
          <p:nvPr/>
        </p:nvPicPr>
        <p:blipFill rotWithShape="1">
          <a:blip r:embed="rId4">
            <a:alphaModFix amt="26000"/>
            <a:extLst>
              <a:ext uri="{96DAC541-7B7A-43D3-8B79-37D633B846F1}">
                <asvg:svgBlip xmlns:asvg="http://schemas.microsoft.com/office/drawing/2016/SVG/main" r:embed="rId5"/>
              </a:ext>
            </a:extLst>
          </a:blip>
          <a:srcRect t="-1651" b="1"/>
          <a:stretch/>
        </p:blipFill>
        <p:spPr>
          <a:xfrm>
            <a:off x="872323" y="177555"/>
            <a:ext cx="2634357" cy="1866343"/>
          </a:xfrm>
          <a:prstGeom prst="rect">
            <a:avLst/>
          </a:prstGeom>
        </p:spPr>
      </p:pic>
      <p:pic>
        <p:nvPicPr>
          <p:cNvPr id="17" name="Kuva 16">
            <a:extLst>
              <a:ext uri="{FF2B5EF4-FFF2-40B4-BE49-F238E27FC236}">
                <a16:creationId xmlns:a16="http://schemas.microsoft.com/office/drawing/2014/main" id="{C736C5C2-0FB1-4035-8ADA-C1ACB3B8903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 t="1" r="-2318" b="-565"/>
          <a:stretch/>
        </p:blipFill>
        <p:spPr>
          <a:xfrm>
            <a:off x="8315418" y="177553"/>
            <a:ext cx="3367596" cy="2858610"/>
          </a:xfrm>
          <a:prstGeom prst="rect">
            <a:avLst/>
          </a:prstGeom>
        </p:spPr>
      </p:pic>
    </p:spTree>
    <p:extLst>
      <p:ext uri="{BB962C8B-B14F-4D97-AF65-F5344CB8AC3E}">
        <p14:creationId xmlns:p14="http://schemas.microsoft.com/office/powerpoint/2010/main" val="3358134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Vaihtoehtoinen lopetusdia">
    <p:spTree>
      <p:nvGrpSpPr>
        <p:cNvPr id="1" name=""/>
        <p:cNvGrpSpPr/>
        <p:nvPr/>
      </p:nvGrpSpPr>
      <p:grpSpPr>
        <a:xfrm>
          <a:off x="0" y="0"/>
          <a:ext cx="0" cy="0"/>
          <a:chOff x="0" y="0"/>
          <a:chExt cx="0" cy="0"/>
        </a:xfrm>
      </p:grpSpPr>
      <p:grpSp>
        <p:nvGrpSpPr>
          <p:cNvPr id="6" name="Ryhmä 5">
            <a:extLst>
              <a:ext uri="{FF2B5EF4-FFF2-40B4-BE49-F238E27FC236}">
                <a16:creationId xmlns:a16="http://schemas.microsoft.com/office/drawing/2014/main" id="{18FE8A6B-C326-40B0-A6CB-30F26B2DA940}"/>
              </a:ext>
            </a:extLst>
          </p:cNvPr>
          <p:cNvGrpSpPr/>
          <p:nvPr/>
        </p:nvGrpSpPr>
        <p:grpSpPr>
          <a:xfrm>
            <a:off x="5279700" y="0"/>
            <a:ext cx="6726769" cy="6858000"/>
            <a:chOff x="0" y="0"/>
            <a:chExt cx="12192000" cy="6858000"/>
          </a:xfrm>
          <a:solidFill>
            <a:schemeClr val="accent1"/>
          </a:solidFill>
        </p:grpSpPr>
        <p:sp>
          <p:nvSpPr>
            <p:cNvPr id="7" name="Suorakulmio 6">
              <a:extLst>
                <a:ext uri="{FF2B5EF4-FFF2-40B4-BE49-F238E27FC236}">
                  <a16:creationId xmlns:a16="http://schemas.microsoft.com/office/drawing/2014/main" id="{5D21E59C-9C8A-4CE5-85D7-BC7F57A816DF}"/>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8" name="Suorakulmio 7">
              <a:extLst>
                <a:ext uri="{FF2B5EF4-FFF2-40B4-BE49-F238E27FC236}">
                  <a16:creationId xmlns:a16="http://schemas.microsoft.com/office/drawing/2014/main" id="{C889CB7F-EB01-4A6E-9660-2E8846354F6B}"/>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3" name="Tekstin paikkamerkki 2">
            <a:extLst>
              <a:ext uri="{FF2B5EF4-FFF2-40B4-BE49-F238E27FC236}">
                <a16:creationId xmlns:a16="http://schemas.microsoft.com/office/drawing/2014/main" id="{79A821E0-B4B2-4CB6-A48E-028D140B7880}"/>
              </a:ext>
            </a:extLst>
          </p:cNvPr>
          <p:cNvSpPr>
            <a:spLocks noGrp="1"/>
          </p:cNvSpPr>
          <p:nvPr>
            <p:ph type="body" sz="quarter" idx="11" hasCustomPrompt="1"/>
          </p:nvPr>
        </p:nvSpPr>
        <p:spPr>
          <a:xfrm>
            <a:off x="6897317" y="4535919"/>
            <a:ext cx="4526056" cy="1003300"/>
          </a:xfrm>
        </p:spPr>
        <p:txBody>
          <a:bodyPr/>
          <a:lstStyle>
            <a:lvl1pPr marL="0" indent="0" algn="r">
              <a:buNone/>
              <a:defRPr sz="4950">
                <a:solidFill>
                  <a:srgbClr val="FFFFFF"/>
                </a:solidFill>
                <a:latin typeface="+mj-lt"/>
              </a:defRPr>
            </a:lvl1pPr>
          </a:lstStyle>
          <a:p>
            <a:pPr lvl="0"/>
            <a:r>
              <a:rPr lang="fi-FI" dirty="0"/>
              <a:t>LISÄÄ TEKSTI</a:t>
            </a:r>
          </a:p>
        </p:txBody>
      </p:sp>
      <p:sp>
        <p:nvSpPr>
          <p:cNvPr id="12" name="Tekstin paikkamerkki 11">
            <a:extLst>
              <a:ext uri="{FF2B5EF4-FFF2-40B4-BE49-F238E27FC236}">
                <a16:creationId xmlns:a16="http://schemas.microsoft.com/office/drawing/2014/main" id="{795BC3E0-68C0-403D-B37B-B36D934FF53E}"/>
              </a:ext>
            </a:extLst>
          </p:cNvPr>
          <p:cNvSpPr>
            <a:spLocks noGrp="1"/>
          </p:cNvSpPr>
          <p:nvPr>
            <p:ph type="body" sz="quarter" idx="12" hasCustomPrompt="1"/>
          </p:nvPr>
        </p:nvSpPr>
        <p:spPr>
          <a:xfrm>
            <a:off x="6844635" y="5539221"/>
            <a:ext cx="4609243" cy="504825"/>
          </a:xfrm>
        </p:spPr>
        <p:txBody>
          <a:bodyPr/>
          <a:lstStyle>
            <a:lvl1pPr marL="0" indent="0" algn="r">
              <a:buNone/>
              <a:defRPr sz="1800">
                <a:solidFill>
                  <a:srgbClr val="FFFFFF"/>
                </a:solidFill>
              </a:defRPr>
            </a:lvl1pPr>
          </a:lstStyle>
          <a:p>
            <a:pPr lvl="0"/>
            <a:r>
              <a:rPr lang="fi-FI" dirty="0"/>
              <a:t>Lisää teksti</a:t>
            </a:r>
          </a:p>
        </p:txBody>
      </p:sp>
      <p:pic>
        <p:nvPicPr>
          <p:cNvPr id="9" name="Kuva 8">
            <a:extLst>
              <a:ext uri="{FF2B5EF4-FFF2-40B4-BE49-F238E27FC236}">
                <a16:creationId xmlns:a16="http://schemas.microsoft.com/office/drawing/2014/main" id="{7D7E7EA2-CC27-4E42-9F37-9D8CAE35DF7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414"/>
          <a:stretch/>
        </p:blipFill>
        <p:spPr>
          <a:xfrm>
            <a:off x="7298423" y="1272124"/>
            <a:ext cx="3669460" cy="3124924"/>
          </a:xfrm>
          <a:prstGeom prst="rect">
            <a:avLst/>
          </a:prstGeom>
        </p:spPr>
      </p:pic>
    </p:spTree>
    <p:extLst>
      <p:ext uri="{BB962C8B-B14F-4D97-AF65-F5344CB8AC3E}">
        <p14:creationId xmlns:p14="http://schemas.microsoft.com/office/powerpoint/2010/main" val="326782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tsikkodia, LISÄÄ KUVA">
    <p:spTree>
      <p:nvGrpSpPr>
        <p:cNvPr id="1" name=""/>
        <p:cNvGrpSpPr/>
        <p:nvPr/>
      </p:nvGrpSpPr>
      <p:grpSpPr>
        <a:xfrm>
          <a:off x="0" y="0"/>
          <a:ext cx="0" cy="0"/>
          <a:chOff x="0" y="0"/>
          <a:chExt cx="0" cy="0"/>
        </a:xfrm>
      </p:grpSpPr>
      <p:grpSp>
        <p:nvGrpSpPr>
          <p:cNvPr id="9" name="Ryhmä 8">
            <a:extLst>
              <a:ext uri="{FF2B5EF4-FFF2-40B4-BE49-F238E27FC236}">
                <a16:creationId xmlns:a16="http://schemas.microsoft.com/office/drawing/2014/main" id="{E0629F0D-65AA-4CAE-9E52-3737C2F26820}"/>
              </a:ext>
            </a:extLst>
          </p:cNvPr>
          <p:cNvGrpSpPr/>
          <p:nvPr/>
        </p:nvGrpSpPr>
        <p:grpSpPr>
          <a:xfrm>
            <a:off x="5277677" y="0"/>
            <a:ext cx="6725136" cy="6858000"/>
            <a:chOff x="0" y="0"/>
            <a:chExt cx="12192000" cy="6858000"/>
          </a:xfrm>
          <a:solidFill>
            <a:schemeClr val="accent1"/>
          </a:solidFill>
        </p:grpSpPr>
        <p:sp>
          <p:nvSpPr>
            <p:cNvPr id="10" name="Suorakulmio 9">
              <a:extLst>
                <a:ext uri="{FF2B5EF4-FFF2-40B4-BE49-F238E27FC236}">
                  <a16:creationId xmlns:a16="http://schemas.microsoft.com/office/drawing/2014/main" id="{1E9064D2-5221-46B2-BE97-203D26C0A97B}"/>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1" name="Suorakulmio 10">
              <a:extLst>
                <a:ext uri="{FF2B5EF4-FFF2-40B4-BE49-F238E27FC236}">
                  <a16:creationId xmlns:a16="http://schemas.microsoft.com/office/drawing/2014/main" id="{7A2760C9-2F32-4A60-AB46-F59BF03F4889}"/>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2" name="Otsikko 1">
            <a:extLst>
              <a:ext uri="{FF2B5EF4-FFF2-40B4-BE49-F238E27FC236}">
                <a16:creationId xmlns:a16="http://schemas.microsoft.com/office/drawing/2014/main" id="{2866C380-E06F-4D2A-9005-A4DFD5EED9E7}"/>
              </a:ext>
            </a:extLst>
          </p:cNvPr>
          <p:cNvSpPr>
            <a:spLocks noGrp="1"/>
          </p:cNvSpPr>
          <p:nvPr>
            <p:ph type="ctrTitle" hasCustomPrompt="1"/>
          </p:nvPr>
        </p:nvSpPr>
        <p:spPr>
          <a:xfrm>
            <a:off x="5573044" y="3674374"/>
            <a:ext cx="6115373" cy="1870007"/>
          </a:xfrm>
        </p:spPr>
        <p:txBody>
          <a:bodyPr rtlCol="0" anchor="b"/>
          <a:lstStyle>
            <a:lvl1pPr algn="r">
              <a:defRPr sz="3375">
                <a:solidFill>
                  <a:schemeClr val="accent1"/>
                </a:solidFill>
              </a:defRPr>
            </a:lvl1pPr>
          </a:lstStyle>
          <a:p>
            <a:pPr rtl="0"/>
            <a:r>
              <a:rPr lang="fi-FI" noProof="0" dirty="0"/>
              <a:t>Muokkaa esityksen otsikkoa napsauttamalla</a:t>
            </a:r>
          </a:p>
        </p:txBody>
      </p:sp>
      <p:sp>
        <p:nvSpPr>
          <p:cNvPr id="13" name="Alaotsikko 2">
            <a:extLst>
              <a:ext uri="{FF2B5EF4-FFF2-40B4-BE49-F238E27FC236}">
                <a16:creationId xmlns:a16="http://schemas.microsoft.com/office/drawing/2014/main" id="{2F0E4E9D-679E-481A-80DF-8AF77574E8EB}"/>
              </a:ext>
            </a:extLst>
          </p:cNvPr>
          <p:cNvSpPr>
            <a:spLocks noGrp="1"/>
          </p:cNvSpPr>
          <p:nvPr>
            <p:ph type="subTitle" idx="1"/>
          </p:nvPr>
        </p:nvSpPr>
        <p:spPr>
          <a:xfrm>
            <a:off x="5573044" y="5711550"/>
            <a:ext cx="6115373" cy="691666"/>
          </a:xfr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a:t>Muokkaa alaotsikon perustyyliä napsautt.</a:t>
            </a:r>
            <a:endParaRPr lang="fi-FI" noProof="0" dirty="0"/>
          </a:p>
        </p:txBody>
      </p:sp>
    </p:spTree>
    <p:extLst>
      <p:ext uri="{BB962C8B-B14F-4D97-AF65-F5344CB8AC3E}">
        <p14:creationId xmlns:p14="http://schemas.microsoft.com/office/powerpoint/2010/main" val="1366834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Kuvien luettelomerkit">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a:xfrm>
            <a:off x="432001" y="432000"/>
            <a:ext cx="10143235" cy="432000"/>
          </a:xfrm>
        </p:spPr>
        <p:txBody>
          <a:bodyPr rtlCol="0"/>
          <a:lstStyle>
            <a:lvl1pPr>
              <a:defRPr>
                <a:solidFill>
                  <a:srgbClr val="00B3F0"/>
                </a:solidFill>
              </a:defRPr>
            </a:lvl1pPr>
          </a:lstStyle>
          <a:p>
            <a:pPr rtl="0"/>
            <a:r>
              <a:rPr lang="fi-FI" noProof="0" dirty="0"/>
              <a:t>Muokkaa otsikkoa napsauttamalla</a:t>
            </a:r>
          </a:p>
        </p:txBody>
      </p:sp>
      <p:sp>
        <p:nvSpPr>
          <p:cNvPr id="5" name="Tekstin paikkamerkki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rtlCol="0"/>
          <a:lstStyle>
            <a:lvl1pPr marL="0" indent="0">
              <a:buNone/>
              <a:defRPr>
                <a:solidFill>
                  <a:srgbClr val="00B3F0"/>
                </a:solidFill>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Alaotsikko</a:t>
            </a:r>
          </a:p>
        </p:txBody>
      </p:sp>
      <p:sp>
        <p:nvSpPr>
          <p:cNvPr id="4" name="Suorakulmio 3">
            <a:extLst>
              <a:ext uri="{FF2B5EF4-FFF2-40B4-BE49-F238E27FC236}">
                <a16:creationId xmlns:a16="http://schemas.microsoft.com/office/drawing/2014/main" id="{9CA47B37-80B0-5A4F-BDC3-DE42D5B2D34F}"/>
              </a:ext>
            </a:extLst>
          </p:cNvPr>
          <p:cNvSpPr/>
          <p:nvPr/>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7" name="Kuvan paikkamerkki 15">
            <a:extLst>
              <a:ext uri="{FF2B5EF4-FFF2-40B4-BE49-F238E27FC236}">
                <a16:creationId xmlns:a16="http://schemas.microsoft.com/office/drawing/2014/main" id="{9BEFB849-10AA-4702-9225-F101A3158C66}"/>
              </a:ext>
            </a:extLst>
          </p:cNvPr>
          <p:cNvSpPr>
            <a:spLocks noGrp="1"/>
          </p:cNvSpPr>
          <p:nvPr>
            <p:ph type="pic" sz="quarter" idx="4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endParaRPr lang="fi-FI" noProof="0" dirty="0"/>
          </a:p>
        </p:txBody>
      </p:sp>
      <p:sp>
        <p:nvSpPr>
          <p:cNvPr id="6" name="Tekstin paikkamerkki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431800" y="3971432"/>
            <a:ext cx="1620000" cy="360000"/>
          </a:xfr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8" name="Tekstin paikkamerkki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431800" y="4471987"/>
            <a:ext cx="1620000" cy="720000"/>
          </a:xfr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23" name="Suorakulmio 22">
            <a:extLst>
              <a:ext uri="{FF2B5EF4-FFF2-40B4-BE49-F238E27FC236}">
                <a16:creationId xmlns:a16="http://schemas.microsoft.com/office/drawing/2014/main" id="{1A6AC2DF-47CD-A743-A120-FBE75B801CF3}"/>
              </a:ext>
            </a:extLst>
          </p:cNvPr>
          <p:cNvSpPr/>
          <p:nvPr/>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8" name="Kuvan paikkamerkki 15">
            <a:extLst>
              <a:ext uri="{FF2B5EF4-FFF2-40B4-BE49-F238E27FC236}">
                <a16:creationId xmlns:a16="http://schemas.microsoft.com/office/drawing/2014/main" id="{950FDCA0-F98B-4045-84D2-96B0C07C3261}"/>
              </a:ext>
            </a:extLst>
          </p:cNvPr>
          <p:cNvSpPr>
            <a:spLocks noGrp="1"/>
          </p:cNvSpPr>
          <p:nvPr>
            <p:ph type="pic" sz="quarter" idx="47"/>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9" name="Tekstin paikkamerkki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2562659" y="3971432"/>
            <a:ext cx="1620000" cy="360000"/>
          </a:xfr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0" name="Tekstin paikkamerkki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2562659" y="4471987"/>
            <a:ext cx="1620000" cy="720000"/>
          </a:xfr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24" name="Suorakulmio 23">
            <a:extLst>
              <a:ext uri="{FF2B5EF4-FFF2-40B4-BE49-F238E27FC236}">
                <a16:creationId xmlns:a16="http://schemas.microsoft.com/office/drawing/2014/main" id="{17E0F6BC-FBF2-3048-B833-61609739028C}"/>
              </a:ext>
            </a:extLst>
          </p:cNvPr>
          <p:cNvSpPr/>
          <p:nvPr/>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9" name="Kuvan paikkamerkki 15">
            <a:extLst>
              <a:ext uri="{FF2B5EF4-FFF2-40B4-BE49-F238E27FC236}">
                <a16:creationId xmlns:a16="http://schemas.microsoft.com/office/drawing/2014/main" id="{6C44DD27-06F8-5E4B-A3C6-697621E92BE8}"/>
              </a:ext>
            </a:extLst>
          </p:cNvPr>
          <p:cNvSpPr>
            <a:spLocks noGrp="1"/>
          </p:cNvSpPr>
          <p:nvPr>
            <p:ph type="pic" sz="quarter" idx="48"/>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11" name="Tekstin paikkamerkki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4693519" y="3971432"/>
            <a:ext cx="1620000" cy="360000"/>
          </a:xfr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2" name="Tekstin paikkamerkki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4693519" y="4471987"/>
            <a:ext cx="1620000" cy="720000"/>
          </a:xfr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25" name="Suorakulmio 24">
            <a:extLst>
              <a:ext uri="{FF2B5EF4-FFF2-40B4-BE49-F238E27FC236}">
                <a16:creationId xmlns:a16="http://schemas.microsoft.com/office/drawing/2014/main" id="{D0B0310F-833E-864C-9FB7-B2B2A6714808}"/>
              </a:ext>
            </a:extLst>
          </p:cNvPr>
          <p:cNvSpPr/>
          <p:nvPr/>
        </p:nvSpPr>
        <p:spPr>
          <a:xfrm>
            <a:off x="702679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30" name="Kuvan paikkamerkki 15">
            <a:extLst>
              <a:ext uri="{FF2B5EF4-FFF2-40B4-BE49-F238E27FC236}">
                <a16:creationId xmlns:a16="http://schemas.microsoft.com/office/drawing/2014/main" id="{B5386843-2347-C744-B933-1DD36A7C8E7D}"/>
              </a:ext>
            </a:extLst>
          </p:cNvPr>
          <p:cNvSpPr>
            <a:spLocks noGrp="1"/>
          </p:cNvSpPr>
          <p:nvPr>
            <p:ph type="pic" sz="quarter" idx="49"/>
          </p:nvPr>
        </p:nvSpPr>
        <p:spPr>
          <a:xfrm>
            <a:off x="732397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13" name="Tekstin paikkamerkki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6824377" y="3971432"/>
            <a:ext cx="1620000" cy="360000"/>
          </a:xfr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4" name="Tekstin paikkamerkki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6824377" y="4471987"/>
            <a:ext cx="1620000" cy="720000"/>
          </a:xfr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26" name="Suorakulmio 25">
            <a:extLst>
              <a:ext uri="{FF2B5EF4-FFF2-40B4-BE49-F238E27FC236}">
                <a16:creationId xmlns:a16="http://schemas.microsoft.com/office/drawing/2014/main" id="{F906D597-BA39-4C4D-833F-CC0EE989B51C}"/>
              </a:ext>
            </a:extLst>
          </p:cNvPr>
          <p:cNvSpPr/>
          <p:nvPr/>
        </p:nvSpPr>
        <p:spPr>
          <a:xfrm>
            <a:off x="9157648"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31" name="Kuvan paikkamerkki 15">
            <a:extLst>
              <a:ext uri="{FF2B5EF4-FFF2-40B4-BE49-F238E27FC236}">
                <a16:creationId xmlns:a16="http://schemas.microsoft.com/office/drawing/2014/main" id="{A768E49A-CED3-8F42-97CF-C7E360393704}"/>
              </a:ext>
            </a:extLst>
          </p:cNvPr>
          <p:cNvSpPr>
            <a:spLocks noGrp="1"/>
          </p:cNvSpPr>
          <p:nvPr>
            <p:ph type="pic" sz="quarter" idx="50"/>
          </p:nvPr>
        </p:nvSpPr>
        <p:spPr>
          <a:xfrm>
            <a:off x="9454828"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15" name="Tekstin paikkamerkki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8955235" y="3971432"/>
            <a:ext cx="1620000" cy="360000"/>
          </a:xfr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6" name="Tekstin paikkamerkki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8955235" y="4471987"/>
            <a:ext cx="1620000" cy="720000"/>
          </a:xfr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pic>
        <p:nvPicPr>
          <p:cNvPr id="27" name="Kuva 26">
            <a:extLst>
              <a:ext uri="{FF2B5EF4-FFF2-40B4-BE49-F238E27FC236}">
                <a16:creationId xmlns:a16="http://schemas.microsoft.com/office/drawing/2014/main" id="{07054897-A3F8-4D97-8428-D8AFBA8DAF39}"/>
              </a:ext>
            </a:extLst>
          </p:cNvPr>
          <p:cNvPicPr>
            <a:picLocks noChangeAspect="1"/>
          </p:cNvPicPr>
          <p:nvPr/>
        </p:nvPicPr>
        <p:blipFill rotWithShape="1">
          <a:blip r:embed="rId2">
            <a:alphaModFix amt="23000"/>
            <a:extLst>
              <a:ext uri="{96DAC541-7B7A-43D3-8B79-37D633B846F1}">
                <asvg:svgBlip xmlns:asvg="http://schemas.microsoft.com/office/drawing/2016/SVG/main" r:embed="rId3"/>
              </a:ext>
            </a:extLst>
          </a:blip>
          <a:srcRect l="-58386" t="-1059" r="28897" b="-7048"/>
          <a:stretch/>
        </p:blipFill>
        <p:spPr>
          <a:xfrm rot="10800000">
            <a:off x="142239" y="4674401"/>
            <a:ext cx="1909931" cy="1981125"/>
          </a:xfrm>
          <a:prstGeom prst="rect">
            <a:avLst/>
          </a:prstGeom>
        </p:spPr>
      </p:pic>
    </p:spTree>
    <p:extLst>
      <p:ext uri="{BB962C8B-B14F-4D97-AF65-F5344CB8AC3E}">
        <p14:creationId xmlns:p14="http://schemas.microsoft.com/office/powerpoint/2010/main" val="26773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Kolme osa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rgbClr val="00B3F0"/>
                </a:solidFill>
              </a:defRPr>
            </a:lvl1pPr>
          </a:lstStyle>
          <a:p>
            <a:pPr rtl="0"/>
            <a:r>
              <a:rPr lang="fi-FI" noProof="0" dirty="0"/>
              <a:t>Muokkaa otsikkoa napsauttamalla</a:t>
            </a:r>
          </a:p>
        </p:txBody>
      </p:sp>
      <p:sp>
        <p:nvSpPr>
          <p:cNvPr id="5" name="Tekstin paikkamerkki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rtlCol="0"/>
          <a:lstStyle>
            <a:lvl1pPr marL="0" indent="0">
              <a:buNone/>
              <a:defRPr>
                <a:solidFill>
                  <a:srgbClr val="00B3F0"/>
                </a:solidFill>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Alaotsikko</a:t>
            </a:r>
          </a:p>
        </p:txBody>
      </p:sp>
      <p:sp>
        <p:nvSpPr>
          <p:cNvPr id="17" name="Suorakulmio 16">
            <a:extLst>
              <a:ext uri="{FF2B5EF4-FFF2-40B4-BE49-F238E27FC236}">
                <a16:creationId xmlns:a16="http://schemas.microsoft.com/office/drawing/2014/main" id="{4790D010-2852-DE49-BD36-340D6725D1D5}"/>
              </a:ext>
            </a:extLst>
          </p:cNvPr>
          <p:cNvSpPr/>
          <p:nvPr/>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0" name="Kuvan paikkamerkki 15">
            <a:extLst>
              <a:ext uri="{FF2B5EF4-FFF2-40B4-BE49-F238E27FC236}">
                <a16:creationId xmlns:a16="http://schemas.microsoft.com/office/drawing/2014/main" id="{24F79A85-3789-254D-AF3D-5265B6140421}"/>
              </a:ext>
            </a:extLst>
          </p:cNvPr>
          <p:cNvSpPr>
            <a:spLocks noGrp="1"/>
          </p:cNvSpPr>
          <p:nvPr>
            <p:ph type="pic" sz="quarter" idx="47"/>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6" name="Tekstin paikkamerkki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565400" y="3971432"/>
            <a:ext cx="1620000" cy="360000"/>
          </a:xfr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8" name="Tekstin paikkamerkki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565400" y="4471987"/>
            <a:ext cx="1620000" cy="720000"/>
          </a:xfr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18" name="Suorakulmio 17">
            <a:extLst>
              <a:ext uri="{FF2B5EF4-FFF2-40B4-BE49-F238E27FC236}">
                <a16:creationId xmlns:a16="http://schemas.microsoft.com/office/drawing/2014/main" id="{C5D02C68-EB7D-E044-99A9-658364A3B2F0}"/>
              </a:ext>
            </a:extLst>
          </p:cNvPr>
          <p:cNvSpPr/>
          <p:nvPr/>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1" name="Kuvan paikkamerkki 15">
            <a:extLst>
              <a:ext uri="{FF2B5EF4-FFF2-40B4-BE49-F238E27FC236}">
                <a16:creationId xmlns:a16="http://schemas.microsoft.com/office/drawing/2014/main" id="{3826F102-F281-614F-8445-F1FD4CA62E4A}"/>
              </a:ext>
            </a:extLst>
          </p:cNvPr>
          <p:cNvSpPr>
            <a:spLocks noGrp="1"/>
          </p:cNvSpPr>
          <p:nvPr>
            <p:ph type="pic" sz="quarter" idx="48"/>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9" name="Tekstin paikkamerkki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4696259" y="3971432"/>
            <a:ext cx="1620000" cy="360000"/>
          </a:xfr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0" name="Tekstin paikkamerkki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4696259" y="4471987"/>
            <a:ext cx="1620000" cy="720000"/>
          </a:xfr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19" name="Suorakulmio 18">
            <a:extLst>
              <a:ext uri="{FF2B5EF4-FFF2-40B4-BE49-F238E27FC236}">
                <a16:creationId xmlns:a16="http://schemas.microsoft.com/office/drawing/2014/main" id="{45962E1D-1D13-2B48-9F3B-CE31039DD236}"/>
              </a:ext>
            </a:extLst>
          </p:cNvPr>
          <p:cNvSpPr/>
          <p:nvPr/>
        </p:nvSpPr>
        <p:spPr>
          <a:xfrm>
            <a:off x="702679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2" name="Kuvan paikkamerkki 15">
            <a:extLst>
              <a:ext uri="{FF2B5EF4-FFF2-40B4-BE49-F238E27FC236}">
                <a16:creationId xmlns:a16="http://schemas.microsoft.com/office/drawing/2014/main" id="{CD06C66D-CFA0-9B4B-8F90-2B01B8C524BE}"/>
              </a:ext>
            </a:extLst>
          </p:cNvPr>
          <p:cNvSpPr>
            <a:spLocks noGrp="1"/>
          </p:cNvSpPr>
          <p:nvPr>
            <p:ph type="pic" sz="quarter" idx="49"/>
          </p:nvPr>
        </p:nvSpPr>
        <p:spPr>
          <a:xfrm>
            <a:off x="732397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11" name="Tekstin paikkamerkki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6827119" y="3971432"/>
            <a:ext cx="1620000" cy="360000"/>
          </a:xfr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2" name="Tekstin paikkamerkki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6827119" y="4471987"/>
            <a:ext cx="1620000" cy="720000"/>
          </a:xfr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pic>
        <p:nvPicPr>
          <p:cNvPr id="16" name="Kuva 15">
            <a:extLst>
              <a:ext uri="{FF2B5EF4-FFF2-40B4-BE49-F238E27FC236}">
                <a16:creationId xmlns:a16="http://schemas.microsoft.com/office/drawing/2014/main" id="{F27DE95D-0CCE-48ED-845B-11899EF4D12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414" r="36218"/>
          <a:stretch/>
        </p:blipFill>
        <p:spPr>
          <a:xfrm>
            <a:off x="9661887" y="2752946"/>
            <a:ext cx="2358997" cy="3124924"/>
          </a:xfrm>
          <a:prstGeom prst="rect">
            <a:avLst/>
          </a:prstGeom>
        </p:spPr>
      </p:pic>
    </p:spTree>
    <p:extLst>
      <p:ext uri="{BB962C8B-B14F-4D97-AF65-F5344CB8AC3E}">
        <p14:creationId xmlns:p14="http://schemas.microsoft.com/office/powerpoint/2010/main" val="4024280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uuret luvut, vaihtoehto 1">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73AE6F-1F65-4C50-B8BB-3CE8E3C02F5E}"/>
              </a:ext>
            </a:extLst>
          </p:cNvPr>
          <p:cNvSpPr>
            <a:spLocks noGrp="1"/>
          </p:cNvSpPr>
          <p:nvPr>
            <p:ph type="title" hasCustomPrompt="1"/>
          </p:nvPr>
        </p:nvSpPr>
        <p:spPr>
          <a:xfrm>
            <a:off x="432001" y="432000"/>
            <a:ext cx="10143235" cy="432000"/>
          </a:xfrm>
        </p:spPr>
        <p:txBody>
          <a:bodyPr rtlCol="0"/>
          <a:lstStyle/>
          <a:p>
            <a:pPr rtl="0"/>
            <a:r>
              <a:rPr lang="fi-FI" noProof="0" dirty="0"/>
              <a:t>Muokkaa otsikon perustyyliä napsauttamalla</a:t>
            </a:r>
          </a:p>
        </p:txBody>
      </p:sp>
      <p:sp>
        <p:nvSpPr>
          <p:cNvPr id="14" name="Tekstin paikkamerkki 4">
            <a:extLst>
              <a:ext uri="{FF2B5EF4-FFF2-40B4-BE49-F238E27FC236}">
                <a16:creationId xmlns:a16="http://schemas.microsoft.com/office/drawing/2014/main" id="{C0299E33-978D-4B8A-9AC7-FC3F151DAC3D}"/>
              </a:ext>
            </a:extLst>
          </p:cNvPr>
          <p:cNvSpPr>
            <a:spLocks noGrp="1"/>
          </p:cNvSpPr>
          <p:nvPr>
            <p:ph type="body" sz="quarter" idx="17" hasCustomPrompt="1"/>
          </p:nvPr>
        </p:nvSpPr>
        <p:spPr>
          <a:xfrm>
            <a:off x="431800" y="1008000"/>
            <a:ext cx="10144125" cy="252000"/>
          </a:xfrm>
        </p:spPr>
        <p:txBody>
          <a:bodyPr rtlCol="0"/>
          <a:lstStyle>
            <a:lvl1pPr marL="0" indent="0">
              <a:buNone/>
              <a:defRPr>
                <a:solidFill>
                  <a:srgbClr val="00B3F0"/>
                </a:solidFill>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Alaotsikko</a:t>
            </a:r>
          </a:p>
        </p:txBody>
      </p:sp>
      <p:sp>
        <p:nvSpPr>
          <p:cNvPr id="3" name="Tekstin paikkamerkki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1" y="2143124"/>
            <a:ext cx="3069500" cy="997168"/>
          </a:xfrm>
        </p:spPr>
        <p:txBody>
          <a:bodyPr rtlCol="0" anchor="t"/>
          <a:lstStyle>
            <a:lvl1pPr marL="0" indent="0">
              <a:lnSpc>
                <a:spcPts val="5400"/>
              </a:lnSpc>
              <a:buNone/>
              <a:defRPr sz="5400" b="1">
                <a:solidFill>
                  <a:srgbClr val="00B3F0"/>
                </a:solidFill>
                <a:latin typeface="+mj-lt"/>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i-FI" noProof="0" dirty="0"/>
              <a:t>1</a:t>
            </a:r>
          </a:p>
        </p:txBody>
      </p:sp>
      <p:sp>
        <p:nvSpPr>
          <p:cNvPr id="4" name="Sisällön paikkamerkki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9" y="3314507"/>
            <a:ext cx="3069500" cy="3051905"/>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12" name="Tekstin paikkamerkki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1" y="2143124"/>
            <a:ext cx="3069500" cy="1008000"/>
          </a:xfrm>
        </p:spPr>
        <p:txBody>
          <a:bodyPr rtlCol="0" anchor="t"/>
          <a:lstStyle>
            <a:lvl1pPr marL="0" indent="0">
              <a:lnSpc>
                <a:spcPts val="5400"/>
              </a:lnSpc>
              <a:buNone/>
              <a:defRPr sz="5400" b="1">
                <a:solidFill>
                  <a:srgbClr val="00B3F0"/>
                </a:solidFill>
                <a:latin typeface="+mj-lt"/>
                <a:cs typeface="Arial" panose="020B0604020202020204" pitchFamily="34" charset="0"/>
              </a:defRPr>
            </a:lvl1pPr>
          </a:lstStyle>
          <a:p>
            <a:pPr lvl="0" rtl="0"/>
            <a:r>
              <a:rPr lang="fi-FI" noProof="0" dirty="0"/>
              <a:t>2</a:t>
            </a:r>
          </a:p>
        </p:txBody>
      </p:sp>
      <p:sp>
        <p:nvSpPr>
          <p:cNvPr id="8" name="Tekstin paikkamerkki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1" y="3314701"/>
            <a:ext cx="3069500" cy="3051192"/>
          </a:xfrm>
        </p:spPr>
        <p:txBody>
          <a:bodyPr rtlCol="0"/>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pic>
        <p:nvPicPr>
          <p:cNvPr id="9" name="Kuva 8">
            <a:extLst>
              <a:ext uri="{FF2B5EF4-FFF2-40B4-BE49-F238E27FC236}">
                <a16:creationId xmlns:a16="http://schemas.microsoft.com/office/drawing/2014/main" id="{EE3CFACD-EC27-4A97-9F55-83413B06705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414" t="13670" r="44125"/>
          <a:stretch/>
        </p:blipFill>
        <p:spPr>
          <a:xfrm>
            <a:off x="8866659" y="124692"/>
            <a:ext cx="2072891" cy="2697771"/>
          </a:xfrm>
          <a:prstGeom prst="rect">
            <a:avLst/>
          </a:prstGeom>
        </p:spPr>
      </p:pic>
    </p:spTree>
    <p:extLst>
      <p:ext uri="{BB962C8B-B14F-4D97-AF65-F5344CB8AC3E}">
        <p14:creationId xmlns:p14="http://schemas.microsoft.com/office/powerpoint/2010/main" val="326938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uuret luvut, vaihtoehto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rgbClr val="00B3F0"/>
                </a:solidFill>
              </a:defRPr>
            </a:lvl1pPr>
          </a:lstStyle>
          <a:p>
            <a:pPr rtl="0"/>
            <a:r>
              <a:rPr lang="fi-FI" noProof="0" dirty="0"/>
              <a:t>Muokkaa otsikkoa napsauttamalla</a:t>
            </a:r>
          </a:p>
        </p:txBody>
      </p:sp>
      <p:sp>
        <p:nvSpPr>
          <p:cNvPr id="5" name="Tekstin paikkamerkki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rtlCol="0"/>
          <a:lstStyle>
            <a:lvl1pPr marL="0" indent="0">
              <a:buNone/>
              <a:defRPr>
                <a:solidFill>
                  <a:srgbClr val="00B3F0"/>
                </a:solidFill>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Alaotsikko</a:t>
            </a:r>
          </a:p>
        </p:txBody>
      </p:sp>
      <p:sp>
        <p:nvSpPr>
          <p:cNvPr id="6" name="Tekstin paikkamerkki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431801" y="1593152"/>
            <a:ext cx="4348065" cy="4348065"/>
          </a:xfrm>
          <a:prstGeom prst="ellipse">
            <a:avLst/>
          </a:prstGeom>
          <a:solidFill>
            <a:schemeClr val="accent1">
              <a:alpha val="10000"/>
            </a:schemeClr>
          </a:solidFill>
          <a:ln>
            <a:solidFill>
              <a:schemeClr val="accent1"/>
            </a:solidFill>
          </a:ln>
        </p:spPr>
        <p:txBody>
          <a:bodyPr rtlCol="0" anchor="ctr"/>
          <a:lstStyle>
            <a:lvl1pPr marL="0" indent="0" algn="ctr">
              <a:buNone/>
              <a:defRPr sz="1350">
                <a:solidFill>
                  <a:schemeClr val="tx1">
                    <a:lumMod val="75000"/>
                    <a:lumOff val="25000"/>
                  </a:schemeClr>
                </a:solidFill>
                <a:latin typeface="+mn-lt"/>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a:t>Osan ylätunniste</a:t>
            </a:r>
          </a:p>
        </p:txBody>
      </p:sp>
      <p:sp>
        <p:nvSpPr>
          <p:cNvPr id="10" name="Tekstin paikkamerkki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200023" y="2205688"/>
            <a:ext cx="2811619" cy="1440000"/>
          </a:xfrm>
          <a:prstGeom prst="rect">
            <a:avLst/>
          </a:prstGeom>
          <a:noFill/>
        </p:spPr>
        <p:txBody>
          <a:bodyPr rtlCol="0" anchor="b"/>
          <a:lstStyle>
            <a:lvl1pPr marL="0" indent="0" algn="ctr">
              <a:spcBef>
                <a:spcPts val="0"/>
              </a:spcBef>
              <a:spcAft>
                <a:spcPts val="0"/>
              </a:spcAft>
              <a:buNone/>
              <a:defRPr sz="4950" b="1">
                <a:solidFill>
                  <a:schemeClr val="tx1">
                    <a:lumMod val="75000"/>
                    <a:lumOff val="25000"/>
                  </a:schemeClr>
                </a:solidFill>
                <a:latin typeface="+mj-lt"/>
                <a:cs typeface="Arial" panose="020B0604020202020204" pitchFamily="34" charset="0"/>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1</a:t>
            </a:r>
          </a:p>
        </p:txBody>
      </p:sp>
      <p:sp>
        <p:nvSpPr>
          <p:cNvPr id="13" name="Sisällön paikkamerkki 3">
            <a:extLst>
              <a:ext uri="{FF2B5EF4-FFF2-40B4-BE49-F238E27FC236}">
                <a16:creationId xmlns:a16="http://schemas.microsoft.com/office/drawing/2014/main" id="{A7461332-515F-423E-992A-19C7845D0A7E}"/>
              </a:ext>
            </a:extLst>
          </p:cNvPr>
          <p:cNvSpPr>
            <a:spLocks noGrp="1"/>
          </p:cNvSpPr>
          <p:nvPr>
            <p:ph sz="half" idx="2" hasCustomPrompt="1"/>
          </p:nvPr>
        </p:nvSpPr>
        <p:spPr>
          <a:xfrm>
            <a:off x="1615832" y="4243333"/>
            <a:ext cx="1980000" cy="720000"/>
          </a:xfrm>
        </p:spPr>
        <p:txBody>
          <a:bodyPr rtlCol="0"/>
          <a:lstStyle>
            <a:lvl1pPr marL="0" indent="0" algn="ctr">
              <a:buFont typeface="Arial" panose="020B0604020202020204" pitchFamily="34" charset="0"/>
              <a:buNone/>
              <a:defRPr sz="1050">
                <a:solidFill>
                  <a:schemeClr val="tx1">
                    <a:lumMod val="75000"/>
                    <a:lumOff val="25000"/>
                  </a:schemeClr>
                </a:solidFill>
              </a:defRPr>
            </a:lvl1pPr>
          </a:lstStyle>
          <a:p>
            <a:pPr lvl="0" rtl="0"/>
            <a:r>
              <a:rPr lang="fi-FI" noProof="0"/>
              <a:t>Osan kuvaus</a:t>
            </a:r>
          </a:p>
        </p:txBody>
      </p:sp>
      <p:sp>
        <p:nvSpPr>
          <p:cNvPr id="8" name="Tekstin paikkamerkki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123559" y="1864921"/>
            <a:ext cx="3804523" cy="3804522"/>
          </a:xfrm>
          <a:prstGeom prst="ellipse">
            <a:avLst/>
          </a:prstGeom>
          <a:solidFill>
            <a:schemeClr val="accent2">
              <a:alpha val="10000"/>
            </a:schemeClr>
          </a:solidFill>
          <a:ln>
            <a:solidFill>
              <a:schemeClr val="accent2"/>
            </a:solidFill>
          </a:ln>
        </p:spPr>
        <p:txBody>
          <a:bodyPr vert="horz" lIns="0" tIns="0" rIns="0" bIns="0" rtlCol="0" anchor="ctr">
            <a:noAutofit/>
          </a:bodyPr>
          <a:lstStyle>
            <a:lvl1pPr marL="0" indent="0" algn="ctr">
              <a:buNone/>
              <a:defRPr lang="en-ZA" sz="1350" dirty="0">
                <a:solidFill>
                  <a:schemeClr val="tx1">
                    <a:lumMod val="75000"/>
                    <a:lumOff val="25000"/>
                  </a:schemeClr>
                </a:solidFill>
              </a:defRPr>
            </a:lvl1pPr>
          </a:lstStyle>
          <a:p>
            <a:pPr marL="200025" lvl="0" indent="-200025" algn="ctr" rtl="0"/>
            <a:r>
              <a:rPr lang="fi-FI" noProof="0"/>
              <a:t>Osan ylätunniste</a:t>
            </a:r>
          </a:p>
        </p:txBody>
      </p:sp>
      <p:sp>
        <p:nvSpPr>
          <p:cNvPr id="11" name="Tekstin paikkamerkki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4620011" y="2205688"/>
            <a:ext cx="2811619" cy="1440000"/>
          </a:xfrm>
          <a:prstGeom prst="rect">
            <a:avLst/>
          </a:prstGeom>
          <a:noFill/>
        </p:spPr>
        <p:txBody>
          <a:bodyPr vert="horz" lIns="0" tIns="0" rIns="0" bIns="0" rtlCol="0" anchor="b">
            <a:noAutofit/>
          </a:bodyPr>
          <a:lstStyle>
            <a:lvl1pPr marL="0" indent="0" algn="ctr">
              <a:spcBef>
                <a:spcPts val="0"/>
              </a:spcBef>
              <a:spcAft>
                <a:spcPts val="0"/>
              </a:spcAft>
              <a:buNone/>
              <a:defRPr lang="en-ZA" sz="4950" b="1" dirty="0">
                <a:solidFill>
                  <a:schemeClr val="tx1">
                    <a:lumMod val="75000"/>
                    <a:lumOff val="25000"/>
                  </a:schemeClr>
                </a:solidFill>
                <a:latin typeface="+mj-lt"/>
                <a:cs typeface="Arial" panose="020B0604020202020204" pitchFamily="34" charset="0"/>
              </a:defRPr>
            </a:lvl1pPr>
          </a:lstStyle>
          <a:p>
            <a:pPr marL="200025" lvl="0" indent="-200025" algn="ctr" rtl="0"/>
            <a:r>
              <a:rPr lang="fi-FI" noProof="0"/>
              <a:t>2</a:t>
            </a:r>
          </a:p>
        </p:txBody>
      </p:sp>
      <p:sp>
        <p:nvSpPr>
          <p:cNvPr id="14" name="Tekstin paikkamerkki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035820" y="4243333"/>
            <a:ext cx="1980000" cy="720000"/>
          </a:xfrm>
        </p:spPr>
        <p:txBody>
          <a:bodyPr rtlCol="0"/>
          <a:lstStyle>
            <a:lvl1pPr marL="0" indent="0" algn="ctr">
              <a:buFont typeface="Arial" panose="020B0604020202020204" pitchFamily="34" charset="0"/>
              <a:buNone/>
              <a:defRPr sz="1050">
                <a:solidFill>
                  <a:schemeClr val="tx1">
                    <a:lumMod val="75000"/>
                    <a:lumOff val="25000"/>
                  </a:schemeClr>
                </a:solidFill>
              </a:defRPr>
            </a:lvl1pPr>
          </a:lstStyle>
          <a:p>
            <a:pPr lvl="0" rtl="0"/>
            <a:r>
              <a:rPr lang="fi-FI" noProof="0"/>
              <a:t>Osan kuvaus</a:t>
            </a:r>
          </a:p>
        </p:txBody>
      </p:sp>
      <p:sp>
        <p:nvSpPr>
          <p:cNvPr id="9" name="Tekstin paikkamerkki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454997" y="2207063"/>
            <a:ext cx="3120239" cy="3120238"/>
          </a:xfrm>
          <a:prstGeom prst="ellipse">
            <a:avLst/>
          </a:prstGeom>
          <a:solidFill>
            <a:schemeClr val="accent3">
              <a:alpha val="10000"/>
            </a:schemeClr>
          </a:solidFill>
          <a:ln>
            <a:solidFill>
              <a:schemeClr val="accent3"/>
            </a:solidFill>
          </a:ln>
        </p:spPr>
        <p:txBody>
          <a:bodyPr vert="horz" lIns="0" tIns="0" rIns="0" bIns="0" rtlCol="0" anchor="ctr">
            <a:noAutofit/>
          </a:bodyPr>
          <a:lstStyle>
            <a:lvl1pPr marL="0" indent="0" algn="ctr">
              <a:buNone/>
              <a:defRPr lang="en-ZA" sz="1350" dirty="0">
                <a:solidFill>
                  <a:schemeClr val="tx1">
                    <a:lumMod val="75000"/>
                    <a:lumOff val="25000"/>
                  </a:schemeClr>
                </a:solidFill>
              </a:defRPr>
            </a:lvl1pPr>
          </a:lstStyle>
          <a:p>
            <a:pPr marL="200025" lvl="0" indent="-200025" algn="ctr" rtl="0"/>
            <a:r>
              <a:rPr lang="fi-FI" noProof="0"/>
              <a:t>Osan ylätunniste</a:t>
            </a:r>
          </a:p>
        </p:txBody>
      </p:sp>
      <p:sp>
        <p:nvSpPr>
          <p:cNvPr id="12" name="Tekstin paikkamerkki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7763617"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4950" b="1" dirty="0">
                <a:solidFill>
                  <a:schemeClr val="tx1">
                    <a:lumMod val="75000"/>
                    <a:lumOff val="25000"/>
                  </a:schemeClr>
                </a:solidFill>
                <a:latin typeface="+mj-lt"/>
                <a:cs typeface="Arial" panose="020B0604020202020204" pitchFamily="34" charset="0"/>
              </a:defRPr>
            </a:lvl1pPr>
          </a:lstStyle>
          <a:p>
            <a:pPr marL="200025" lvl="0" indent="-200025" algn="ctr" rtl="0"/>
            <a:r>
              <a:rPr lang="fi-FI" noProof="0"/>
              <a:t>3</a:t>
            </a:r>
          </a:p>
        </p:txBody>
      </p:sp>
      <p:sp>
        <p:nvSpPr>
          <p:cNvPr id="15" name="Tekstin paikkamerkki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025116" y="4243333"/>
            <a:ext cx="1980000" cy="720000"/>
          </a:xfrm>
        </p:spPr>
        <p:txBody>
          <a:bodyPr rtlCol="0"/>
          <a:lstStyle>
            <a:lvl1pPr marL="0" indent="0" algn="ctr">
              <a:buFont typeface="Arial" panose="020B0604020202020204" pitchFamily="34" charset="0"/>
              <a:buNone/>
              <a:defRPr sz="1050">
                <a:solidFill>
                  <a:schemeClr val="tx1">
                    <a:lumMod val="75000"/>
                    <a:lumOff val="25000"/>
                  </a:schemeClr>
                </a:solidFill>
              </a:defRPr>
            </a:lvl1pPr>
          </a:lstStyle>
          <a:p>
            <a:pPr lvl="0" rtl="0"/>
            <a:r>
              <a:rPr lang="fi-FI" noProof="0"/>
              <a:t>Osan kuvaus</a:t>
            </a:r>
          </a:p>
        </p:txBody>
      </p:sp>
      <p:pic>
        <p:nvPicPr>
          <p:cNvPr id="16" name="Kuva 15">
            <a:extLst>
              <a:ext uri="{FF2B5EF4-FFF2-40B4-BE49-F238E27FC236}">
                <a16:creationId xmlns:a16="http://schemas.microsoft.com/office/drawing/2014/main" id="{C42D056A-EA24-4809-B7AA-043900D33D8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413" t="15890" r="54045"/>
          <a:stretch/>
        </p:blipFill>
        <p:spPr>
          <a:xfrm rot="10800000">
            <a:off x="136188" y="4930911"/>
            <a:ext cx="1167827" cy="1790902"/>
          </a:xfrm>
          <a:prstGeom prst="rect">
            <a:avLst/>
          </a:prstGeom>
        </p:spPr>
      </p:pic>
    </p:spTree>
    <p:extLst>
      <p:ext uri="{BB962C8B-B14F-4D97-AF65-F5344CB8AC3E}">
        <p14:creationId xmlns:p14="http://schemas.microsoft.com/office/powerpoint/2010/main" val="1284701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arkkinati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rgbClr val="00B3F0"/>
                </a:solidFill>
              </a:defRPr>
            </a:lvl1pPr>
          </a:lstStyle>
          <a:p>
            <a:pPr rtl="0"/>
            <a:r>
              <a:rPr lang="fi-FI" noProof="0" dirty="0"/>
              <a:t>Muokkaa otsikkoa napsauttamalla</a:t>
            </a:r>
          </a:p>
        </p:txBody>
      </p:sp>
      <p:cxnSp>
        <p:nvCxnSpPr>
          <p:cNvPr id="6" name="Suora yhdysviiva 5">
            <a:extLst>
              <a:ext uri="{FF2B5EF4-FFF2-40B4-BE49-F238E27FC236}">
                <a16:creationId xmlns:a16="http://schemas.microsoft.com/office/drawing/2014/main" id="{E09B4ACC-E72E-450B-88FA-710ECDE6548D}"/>
              </a:ext>
            </a:extLst>
          </p:cNvPr>
          <p:cNvCxnSpPr/>
          <p:nvPr/>
        </p:nvCxnSpPr>
        <p:spPr>
          <a:xfrm>
            <a:off x="5503617" y="1406253"/>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uora yhdysviiva 7">
            <a:extLst>
              <a:ext uri="{FF2B5EF4-FFF2-40B4-BE49-F238E27FC236}">
                <a16:creationId xmlns:a16="http://schemas.microsoft.com/office/drawing/2014/main" id="{B1419610-8183-4044-A08A-8F6940C6AC9B}"/>
              </a:ext>
            </a:extLst>
          </p:cNvPr>
          <p:cNvCxnSpPr>
            <a:cxnSpLocks/>
          </p:cNvCxnSpPr>
          <p:nvPr/>
        </p:nvCxnSpPr>
        <p:spPr>
          <a:xfrm flipH="1">
            <a:off x="432001" y="3652910"/>
            <a:ext cx="10143235"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kstin paikkamerkki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4513617" y="1069941"/>
            <a:ext cx="1980000" cy="252000"/>
          </a:xfrm>
        </p:spPr>
        <p:txBody>
          <a:bodyPr rtlCol="0"/>
          <a:lstStyle>
            <a:lvl1pPr marL="0" indent="0" algn="ctr">
              <a:buFont typeface="Arial" panose="020B0604020202020204" pitchFamily="34" charset="0"/>
              <a:buNone/>
              <a:defRPr sz="1050">
                <a:solidFill>
                  <a:schemeClr val="tx1">
                    <a:lumMod val="75000"/>
                    <a:lumOff val="25000"/>
                  </a:schemeClr>
                </a:solidFill>
              </a:defRPr>
            </a:lvl1pPr>
          </a:lstStyle>
          <a:p>
            <a:pPr lvl="0" rtl="0"/>
            <a:r>
              <a:rPr lang="fi-FI" noProof="0"/>
              <a:t>Sektorin otsikko</a:t>
            </a:r>
          </a:p>
        </p:txBody>
      </p:sp>
      <p:sp>
        <p:nvSpPr>
          <p:cNvPr id="10" name="Tekstin paikkamerkki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4513617" y="5983879"/>
            <a:ext cx="1980000" cy="252000"/>
          </a:xfrm>
        </p:spPr>
        <p:txBody>
          <a:bodyPr rtlCol="0"/>
          <a:lstStyle>
            <a:lvl1pPr marL="0" indent="0" algn="ctr">
              <a:buFont typeface="Arial" panose="020B0604020202020204" pitchFamily="34" charset="0"/>
              <a:buNone/>
              <a:defRPr sz="1050">
                <a:solidFill>
                  <a:schemeClr val="tx1">
                    <a:lumMod val="75000"/>
                    <a:lumOff val="25000"/>
                  </a:schemeClr>
                </a:solidFill>
              </a:defRPr>
            </a:lvl1pPr>
          </a:lstStyle>
          <a:p>
            <a:pPr lvl="0" rtl="0"/>
            <a:r>
              <a:rPr lang="fi-FI" noProof="0"/>
              <a:t>Sektorin otsikko</a:t>
            </a:r>
          </a:p>
        </p:txBody>
      </p:sp>
      <p:sp>
        <p:nvSpPr>
          <p:cNvPr id="11" name="Tekstin paikkamerkki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rtlCol="0"/>
          <a:lstStyle>
            <a:lvl1pPr marL="0" indent="0" algn="l">
              <a:buFont typeface="Arial" panose="020B0604020202020204" pitchFamily="34" charset="0"/>
              <a:buNone/>
              <a:defRPr sz="1050">
                <a:solidFill>
                  <a:schemeClr val="tx1">
                    <a:lumMod val="75000"/>
                    <a:lumOff val="25000"/>
                  </a:schemeClr>
                </a:solidFill>
              </a:defRPr>
            </a:lvl1pPr>
          </a:lstStyle>
          <a:p>
            <a:pPr lvl="0" rtl="0"/>
            <a:r>
              <a:rPr lang="fi-FI" noProof="0"/>
              <a:t>Sektorin otsikko</a:t>
            </a:r>
          </a:p>
        </p:txBody>
      </p:sp>
      <p:sp>
        <p:nvSpPr>
          <p:cNvPr id="12" name="Tekstin paikkamerkki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8595235" y="3354600"/>
            <a:ext cx="1980000" cy="252000"/>
          </a:xfrm>
        </p:spPr>
        <p:txBody>
          <a:bodyPr rtlCol="0"/>
          <a:lstStyle>
            <a:lvl1pPr marL="0" indent="0" algn="r">
              <a:buFont typeface="Arial" panose="020B0604020202020204" pitchFamily="34" charset="0"/>
              <a:buNone/>
              <a:defRPr sz="1050">
                <a:solidFill>
                  <a:schemeClr val="tx1">
                    <a:lumMod val="75000"/>
                    <a:lumOff val="25000"/>
                  </a:schemeClr>
                </a:solidFill>
              </a:defRPr>
            </a:lvl1pPr>
          </a:lstStyle>
          <a:p>
            <a:pPr lvl="0" rtl="0"/>
            <a:r>
              <a:rPr lang="fi-FI" noProof="0"/>
              <a:t>Sektorin otsikko</a:t>
            </a:r>
          </a:p>
        </p:txBody>
      </p:sp>
      <p:pic>
        <p:nvPicPr>
          <p:cNvPr id="14" name="Kuva 13">
            <a:extLst>
              <a:ext uri="{FF2B5EF4-FFF2-40B4-BE49-F238E27FC236}">
                <a16:creationId xmlns:a16="http://schemas.microsoft.com/office/drawing/2014/main" id="{C957A8C8-D8D7-46EE-AE0D-160E28E2C67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414" t="13670" r="44125" b="37102"/>
          <a:stretch/>
        </p:blipFill>
        <p:spPr>
          <a:xfrm>
            <a:off x="8876388" y="5168395"/>
            <a:ext cx="2072891" cy="1538351"/>
          </a:xfrm>
          <a:prstGeom prst="rect">
            <a:avLst/>
          </a:prstGeom>
        </p:spPr>
      </p:pic>
    </p:spTree>
    <p:extLst>
      <p:ext uri="{BB962C8B-B14F-4D97-AF65-F5344CB8AC3E}">
        <p14:creationId xmlns:p14="http://schemas.microsoft.com/office/powerpoint/2010/main" val="3555614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ikajan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a:xfrm>
            <a:off x="432001" y="432000"/>
            <a:ext cx="10143235" cy="432000"/>
          </a:xfrm>
        </p:spPr>
        <p:txBody>
          <a:bodyPr rtlCol="0"/>
          <a:lstStyle>
            <a:lvl1pPr>
              <a:defRPr>
                <a:solidFill>
                  <a:srgbClr val="00B3F0"/>
                </a:solidFill>
              </a:defRPr>
            </a:lvl1pPr>
          </a:lstStyle>
          <a:p>
            <a:pPr rtl="0"/>
            <a:r>
              <a:rPr lang="fi-FI" noProof="0" dirty="0"/>
              <a:t>Muokkaa otsikkoa napsauttamalla</a:t>
            </a:r>
          </a:p>
        </p:txBody>
      </p:sp>
      <p:sp>
        <p:nvSpPr>
          <p:cNvPr id="5" name="Tekstin paikkamerkki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rtlCol="0"/>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a:t>Alaotsikko</a:t>
            </a:r>
          </a:p>
        </p:txBody>
      </p:sp>
      <p:cxnSp>
        <p:nvCxnSpPr>
          <p:cNvPr id="13" name="Suora yhdistinnuoli 12">
            <a:extLst>
              <a:ext uri="{FF2B5EF4-FFF2-40B4-BE49-F238E27FC236}">
                <a16:creationId xmlns:a16="http://schemas.microsoft.com/office/drawing/2014/main" id="{B16E60CE-69EE-40F4-8E4C-791A1F450E6E}"/>
              </a:ext>
            </a:extLst>
          </p:cNvPr>
          <p:cNvCxnSpPr>
            <a:cxnSpLocks/>
          </p:cNvCxnSpPr>
          <p:nvPr/>
        </p:nvCxnSpPr>
        <p:spPr>
          <a:xfrm>
            <a:off x="431800" y="3866682"/>
            <a:ext cx="1029017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kstin paikkamerkki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2791884" y="3973125"/>
            <a:ext cx="415608" cy="201776"/>
          </a:xfrm>
        </p:spPr>
        <p:txBody>
          <a:bodyPr rtlCol="0" anchor="ctr"/>
          <a:lstStyle>
            <a:lvl1pPr marL="0" indent="0" algn="ctr">
              <a:buNone/>
              <a:defRPr sz="1050">
                <a:solidFill>
                  <a:schemeClr val="tx1">
                    <a:lumMod val="50000"/>
                    <a:lumOff val="50000"/>
                  </a:schemeClr>
                </a:solidFill>
              </a:defRPr>
            </a:lvl1pPr>
          </a:lstStyle>
          <a:p>
            <a:pPr lvl="0" rtl="0"/>
            <a:r>
              <a:rPr lang="fi-FI" noProof="0"/>
              <a:t>Vuosi</a:t>
            </a:r>
          </a:p>
        </p:txBody>
      </p:sp>
      <p:sp>
        <p:nvSpPr>
          <p:cNvPr id="15" name="Tekstin paikkamerkki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801"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16" name="Tekstin paikkamerkki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03817"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17" name="Tekstin paikkamerkki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375834"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18" name="Tekstin paikkamerkki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847852"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19" name="Tekstin paikkamerkki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456084" y="3973125"/>
            <a:ext cx="415608" cy="201776"/>
          </a:xfrm>
        </p:spPr>
        <p:txBody>
          <a:bodyPr rtlCol="0" anchor="ctr"/>
          <a:lstStyle>
            <a:lvl1pPr marL="0" indent="0" algn="ctr">
              <a:buNone/>
              <a:defRPr sz="1050">
                <a:solidFill>
                  <a:schemeClr val="tx1">
                    <a:lumMod val="50000"/>
                    <a:lumOff val="50000"/>
                  </a:schemeClr>
                </a:solidFill>
              </a:defRPr>
            </a:lvl1pPr>
          </a:lstStyle>
          <a:p>
            <a:pPr lvl="0" rtl="0"/>
            <a:r>
              <a:rPr lang="fi-FI" noProof="0"/>
              <a:t>Vuosi</a:t>
            </a:r>
          </a:p>
        </p:txBody>
      </p:sp>
      <p:sp>
        <p:nvSpPr>
          <p:cNvPr id="20" name="Tekstin paikkamerkki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319869"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1" name="Tekstin paikkamerkki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2791885"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2" name="Tekstin paikkamerkki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263902"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3" name="Tekstin paikkamerkki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4679953"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4" name="Tekstin paikkamerkki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3735919"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5" name="Tekstin paikkamerkki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207937"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6" name="Tekstin paikkamerkki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151970"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7" name="Tekstin paikkamerkki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5623988"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8" name="Tekstin paikkamerkki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096001"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9" name="Tekstin paikkamerkki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6568013"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0" name="Tekstin paikkamerkki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040030"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1" name="Tekstin paikkamerkki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7512048"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2" name="Tekstin paikkamerkki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7984065"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3" name="Tekstin paikkamerkki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8456081"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4" name="Tekstin paikkamerkki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8928098"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5" name="Tekstin paikkamerkki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0344149"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6" name="Tekstin paikkamerkki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9400116"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7" name="Tekstin paikkamerkki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9872133"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40" name="Tekstin paikkamerkki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4606681" y="2190752"/>
            <a:ext cx="1793875" cy="561975"/>
          </a:xfrm>
          <a:solidFill>
            <a:schemeClr val="bg1"/>
          </a:solidFill>
          <a:ln w="3175">
            <a:solidFill>
              <a:schemeClr val="accent1"/>
            </a:solidFill>
          </a:ln>
        </p:spPr>
        <p:txBody>
          <a:bodyPr tIns="36000" rtlCol="0" anchor="t"/>
          <a:lstStyle>
            <a:lvl1pPr marL="0" indent="0" algn="ctr">
              <a:buNone/>
              <a:defRPr sz="1200"/>
            </a:lvl1pPr>
          </a:lstStyle>
          <a:p>
            <a:pPr lvl="0" rtl="0"/>
            <a:r>
              <a:rPr lang="fi-FI" noProof="0"/>
              <a:t>Kohteen otsikko</a:t>
            </a:r>
          </a:p>
        </p:txBody>
      </p:sp>
      <p:sp>
        <p:nvSpPr>
          <p:cNvPr id="41" name="Tekstin paikkamerkki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4658410" y="2505005"/>
            <a:ext cx="1690417" cy="224670"/>
          </a:xfrm>
        </p:spPr>
        <p:txBody>
          <a:bodyPr rtlCol="0"/>
          <a:lstStyle>
            <a:lvl1pPr marL="0" indent="0" algn="ctr">
              <a:buNone/>
              <a:defRPr sz="900">
                <a:solidFill>
                  <a:schemeClr val="tx1">
                    <a:lumMod val="50000"/>
                    <a:lumOff val="50000"/>
                  </a:schemeClr>
                </a:solidFill>
              </a:defRPr>
            </a:lvl1pPr>
          </a:lstStyle>
          <a:p>
            <a:pPr lvl="0" rtl="0"/>
            <a:r>
              <a:rPr lang="fi-FI" noProof="0"/>
              <a:t>Kuukausi, vuosi</a:t>
            </a:r>
          </a:p>
        </p:txBody>
      </p:sp>
      <p:pic>
        <p:nvPicPr>
          <p:cNvPr id="38" name="Kuva 37">
            <a:extLst>
              <a:ext uri="{FF2B5EF4-FFF2-40B4-BE49-F238E27FC236}">
                <a16:creationId xmlns:a16="http://schemas.microsoft.com/office/drawing/2014/main" id="{C3AB0C32-F0E7-4026-9FED-AF9F2E31852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414" t="35645" r="45328" b="1"/>
          <a:stretch/>
        </p:blipFill>
        <p:spPr>
          <a:xfrm>
            <a:off x="8914249" y="155650"/>
            <a:ext cx="2029368" cy="2011051"/>
          </a:xfrm>
          <a:prstGeom prst="rect">
            <a:avLst/>
          </a:prstGeom>
        </p:spPr>
      </p:pic>
    </p:spTree>
    <p:extLst>
      <p:ext uri="{BB962C8B-B14F-4D97-AF65-F5344CB8AC3E}">
        <p14:creationId xmlns:p14="http://schemas.microsoft.com/office/powerpoint/2010/main" val="3767248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imin 3 jäsenet">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a:xfrm>
            <a:off x="432001" y="432000"/>
            <a:ext cx="10143235" cy="432000"/>
          </a:xfrm>
        </p:spPr>
        <p:txBody>
          <a:bodyPr rtlCol="0"/>
          <a:lstStyle>
            <a:lvl1pPr>
              <a:defRPr>
                <a:solidFill>
                  <a:srgbClr val="00B3F0"/>
                </a:solidFill>
              </a:defRPr>
            </a:lvl1pPr>
          </a:lstStyle>
          <a:p>
            <a:pPr rtl="0"/>
            <a:r>
              <a:rPr lang="fi-FI" noProof="0" dirty="0"/>
              <a:t>Muokkaa otsikkoa napsauttamalla</a:t>
            </a:r>
          </a:p>
        </p:txBody>
      </p:sp>
      <p:sp>
        <p:nvSpPr>
          <p:cNvPr id="5" name="Tekstin paikkamerkki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rtlCol="0"/>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a:t>Alaotsikko</a:t>
            </a:r>
          </a:p>
        </p:txBody>
      </p:sp>
      <p:sp>
        <p:nvSpPr>
          <p:cNvPr id="38" name="Kuvan paikkamerkki 4">
            <a:extLst>
              <a:ext uri="{FF2B5EF4-FFF2-40B4-BE49-F238E27FC236}">
                <a16:creationId xmlns:a16="http://schemas.microsoft.com/office/drawing/2014/main" id="{EC13E70C-589A-40D0-83ED-C913136ACD7E}"/>
              </a:ext>
            </a:extLst>
          </p:cNvPr>
          <p:cNvSpPr>
            <a:spLocks noGrp="1"/>
          </p:cNvSpPr>
          <p:nvPr>
            <p:ph type="pic" sz="quarter" idx="14" hasCustomPrompt="1"/>
          </p:nvPr>
        </p:nvSpPr>
        <p:spPr>
          <a:xfrm>
            <a:off x="431802" y="1952051"/>
            <a:ext cx="1476951" cy="1476951"/>
          </a:xfrm>
          <a:solidFill>
            <a:schemeClr val="bg1">
              <a:lumMod val="95000"/>
              <a:alpha val="70000"/>
            </a:schemeClr>
          </a:solidFill>
          <a:ln w="12700" cap="flat">
            <a:solidFill>
              <a:srgbClr val="00B3F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dirty="0"/>
              <a:t>Lisää tai vedä ja pudota kuva tähän</a:t>
            </a:r>
          </a:p>
        </p:txBody>
      </p:sp>
      <p:sp>
        <p:nvSpPr>
          <p:cNvPr id="39" name="Tekstin paikkamerkki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1" y="3557686"/>
            <a:ext cx="2830441" cy="395805"/>
          </a:xfrm>
        </p:spPr>
        <p:txBody>
          <a:bodyPr rtlCol="0" anchor="b"/>
          <a:lstStyle>
            <a:lvl1pPr marL="0" indent="0" algn="l">
              <a:buFont typeface="Arial" panose="020B0604020202020204" pitchFamily="34" charset="0"/>
              <a:buNone/>
              <a:defRPr sz="1800">
                <a:latin typeface="+mj-lt"/>
              </a:defRPr>
            </a:lvl1pPr>
          </a:lstStyle>
          <a:p>
            <a:pPr lvl="0" rtl="0"/>
            <a:r>
              <a:rPr lang="fi-FI" noProof="0" dirty="0"/>
              <a:t>Nimi</a:t>
            </a:r>
          </a:p>
        </p:txBody>
      </p:sp>
      <p:sp>
        <p:nvSpPr>
          <p:cNvPr id="42" name="Tekstin paikkamerkki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1" y="4452775"/>
            <a:ext cx="2830441" cy="1250615"/>
          </a:xfrm>
        </p:spPr>
        <p:txBody>
          <a:bodyPr rtlCol="0"/>
          <a:lstStyle>
            <a:lvl1pPr marL="0" indent="0" algn="l">
              <a:buNone/>
              <a:defRPr sz="1050">
                <a:solidFill>
                  <a:schemeClr val="tx1">
                    <a:lumMod val="50000"/>
                    <a:lumOff val="50000"/>
                  </a:schemeClr>
                </a:solidFill>
              </a:defRPr>
            </a:lvl1pPr>
          </a:lstStyle>
          <a:p>
            <a:pPr lvl="0" rtl="0"/>
            <a:r>
              <a:rPr lang="fi-FI" noProof="0" dirty="0"/>
              <a:t>Lyhyt elämäkerta</a:t>
            </a:r>
          </a:p>
        </p:txBody>
      </p:sp>
      <p:sp>
        <p:nvSpPr>
          <p:cNvPr id="43" name="Tekstin paikkamerkki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1" y="4082175"/>
            <a:ext cx="2830441" cy="245885"/>
          </a:xfrm>
        </p:spPr>
        <p:txBody>
          <a:bodyPr rtlCol="0"/>
          <a:lstStyle>
            <a:lvl1pPr marL="0" indent="0" algn="l">
              <a:buFont typeface="Arial" panose="020B0604020202020204" pitchFamily="34" charset="0"/>
              <a:buNone/>
              <a:defRPr sz="1050">
                <a:solidFill>
                  <a:schemeClr val="bg1">
                    <a:lumMod val="50000"/>
                  </a:schemeClr>
                </a:solidFill>
              </a:defRPr>
            </a:lvl1pPr>
          </a:lstStyle>
          <a:p>
            <a:pPr lvl="0" rtl="0"/>
            <a:r>
              <a:rPr lang="fi-FI" noProof="0"/>
              <a:t>Otsikko</a:t>
            </a:r>
          </a:p>
        </p:txBody>
      </p:sp>
      <p:sp>
        <p:nvSpPr>
          <p:cNvPr id="44" name="Kuvan paikkamerkki 4">
            <a:extLst>
              <a:ext uri="{FF2B5EF4-FFF2-40B4-BE49-F238E27FC236}">
                <a16:creationId xmlns:a16="http://schemas.microsoft.com/office/drawing/2014/main" id="{45BB7166-E008-49D6-8450-A5312FEF5DA3}"/>
              </a:ext>
            </a:extLst>
          </p:cNvPr>
          <p:cNvSpPr>
            <a:spLocks noGrp="1"/>
          </p:cNvSpPr>
          <p:nvPr>
            <p:ph type="pic" sz="quarter" idx="34" hasCustomPrompt="1"/>
          </p:nvPr>
        </p:nvSpPr>
        <p:spPr>
          <a:xfrm>
            <a:off x="4088298" y="1952051"/>
            <a:ext cx="1476951" cy="1476951"/>
          </a:xfrm>
          <a:solidFill>
            <a:schemeClr val="bg1">
              <a:lumMod val="95000"/>
              <a:alpha val="70000"/>
            </a:schemeClr>
          </a:solidFill>
          <a:ln w="12700" cap="flat">
            <a:solidFill>
              <a:srgbClr val="00B3F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tai vedä ja pudota kuva tähän</a:t>
            </a:r>
          </a:p>
        </p:txBody>
      </p:sp>
      <p:sp>
        <p:nvSpPr>
          <p:cNvPr id="45" name="Tekstin paikkamerkki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8" y="3557686"/>
            <a:ext cx="2830441" cy="395805"/>
          </a:xfrm>
        </p:spPr>
        <p:txBody>
          <a:bodyPr rtlCol="0" anchor="b"/>
          <a:lstStyle>
            <a:lvl1pPr marL="0" indent="0" algn="l">
              <a:buFont typeface="Arial" panose="020B0604020202020204" pitchFamily="34" charset="0"/>
              <a:buNone/>
              <a:defRPr sz="1800">
                <a:latin typeface="+mj-lt"/>
              </a:defRPr>
            </a:lvl1pPr>
          </a:lstStyle>
          <a:p>
            <a:pPr lvl="0" rtl="0"/>
            <a:r>
              <a:rPr lang="fi-FI" noProof="0"/>
              <a:t>Nimi</a:t>
            </a:r>
          </a:p>
        </p:txBody>
      </p:sp>
      <p:sp>
        <p:nvSpPr>
          <p:cNvPr id="46" name="Tekstin paikkamerkki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8" y="4452775"/>
            <a:ext cx="2830441" cy="1250615"/>
          </a:xfrm>
        </p:spPr>
        <p:txBody>
          <a:bodyPr rtlCol="0"/>
          <a:lstStyle>
            <a:lvl1pPr marL="0" indent="0" algn="l">
              <a:buNone/>
              <a:defRPr sz="1050">
                <a:solidFill>
                  <a:schemeClr val="tx1">
                    <a:lumMod val="50000"/>
                    <a:lumOff val="50000"/>
                  </a:schemeClr>
                </a:solidFill>
              </a:defRPr>
            </a:lvl1pPr>
          </a:lstStyle>
          <a:p>
            <a:pPr lvl="0" rtl="0"/>
            <a:r>
              <a:rPr lang="fi-FI" noProof="0"/>
              <a:t>Lyhyt elämäkerta</a:t>
            </a:r>
          </a:p>
        </p:txBody>
      </p:sp>
      <p:sp>
        <p:nvSpPr>
          <p:cNvPr id="47" name="Tekstin paikkamerkki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8" y="4082175"/>
            <a:ext cx="2830441" cy="245885"/>
          </a:xfrm>
        </p:spPr>
        <p:txBody>
          <a:bodyPr rtlCol="0"/>
          <a:lstStyle>
            <a:lvl1pPr marL="0" indent="0" algn="l">
              <a:buFont typeface="Arial" panose="020B0604020202020204" pitchFamily="34" charset="0"/>
              <a:buNone/>
              <a:defRPr sz="1050">
                <a:solidFill>
                  <a:schemeClr val="bg1">
                    <a:lumMod val="50000"/>
                  </a:schemeClr>
                </a:solidFill>
              </a:defRPr>
            </a:lvl1pPr>
          </a:lstStyle>
          <a:p>
            <a:pPr lvl="0" rtl="0"/>
            <a:r>
              <a:rPr lang="fi-FI" noProof="0"/>
              <a:t>Otsikko</a:t>
            </a:r>
          </a:p>
        </p:txBody>
      </p:sp>
      <p:sp>
        <p:nvSpPr>
          <p:cNvPr id="48" name="Kuvan paikkamerkki 4">
            <a:extLst>
              <a:ext uri="{FF2B5EF4-FFF2-40B4-BE49-F238E27FC236}">
                <a16:creationId xmlns:a16="http://schemas.microsoft.com/office/drawing/2014/main" id="{B8CCF0D9-2E35-46E1-9212-1B3509896D23}"/>
              </a:ext>
            </a:extLst>
          </p:cNvPr>
          <p:cNvSpPr>
            <a:spLocks noGrp="1"/>
          </p:cNvSpPr>
          <p:nvPr>
            <p:ph type="pic" sz="quarter" idx="38" hasCustomPrompt="1"/>
          </p:nvPr>
        </p:nvSpPr>
        <p:spPr>
          <a:xfrm>
            <a:off x="7744795" y="1952051"/>
            <a:ext cx="1476951" cy="1476951"/>
          </a:xfrm>
          <a:solidFill>
            <a:schemeClr val="bg1">
              <a:lumMod val="95000"/>
              <a:alpha val="70000"/>
            </a:schemeClr>
          </a:solidFill>
          <a:ln w="12700" cap="flat">
            <a:solidFill>
              <a:srgbClr val="00B3F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tai vedä ja pudota kuva tähän</a:t>
            </a:r>
          </a:p>
        </p:txBody>
      </p:sp>
      <p:sp>
        <p:nvSpPr>
          <p:cNvPr id="49" name="Tekstin paikkamerkki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6" y="3557686"/>
            <a:ext cx="2830441" cy="395805"/>
          </a:xfrm>
        </p:spPr>
        <p:txBody>
          <a:bodyPr rtlCol="0" anchor="b"/>
          <a:lstStyle>
            <a:lvl1pPr marL="0" indent="0" algn="l">
              <a:buFont typeface="Arial" panose="020B0604020202020204" pitchFamily="34" charset="0"/>
              <a:buNone/>
              <a:defRPr sz="1800">
                <a:latin typeface="+mj-lt"/>
              </a:defRPr>
            </a:lvl1pPr>
          </a:lstStyle>
          <a:p>
            <a:pPr lvl="0" rtl="0"/>
            <a:r>
              <a:rPr lang="fi-FI" noProof="0"/>
              <a:t>Nimi</a:t>
            </a:r>
          </a:p>
        </p:txBody>
      </p:sp>
      <p:sp>
        <p:nvSpPr>
          <p:cNvPr id="50" name="Tekstin paikkamerkki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6" y="4452775"/>
            <a:ext cx="2830441" cy="1250615"/>
          </a:xfrm>
        </p:spPr>
        <p:txBody>
          <a:bodyPr rtlCol="0"/>
          <a:lstStyle>
            <a:lvl1pPr marL="0" indent="0" algn="l">
              <a:buNone/>
              <a:defRPr sz="1050">
                <a:solidFill>
                  <a:schemeClr val="tx1">
                    <a:lumMod val="50000"/>
                    <a:lumOff val="50000"/>
                  </a:schemeClr>
                </a:solidFill>
              </a:defRPr>
            </a:lvl1pPr>
          </a:lstStyle>
          <a:p>
            <a:pPr lvl="0" rtl="0"/>
            <a:r>
              <a:rPr lang="fi-FI" noProof="0"/>
              <a:t>Lyhyt elämäkerta</a:t>
            </a:r>
          </a:p>
        </p:txBody>
      </p:sp>
      <p:sp>
        <p:nvSpPr>
          <p:cNvPr id="51" name="Tekstin paikkamerkki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6" y="4082175"/>
            <a:ext cx="2830441" cy="245885"/>
          </a:xfrm>
        </p:spPr>
        <p:txBody>
          <a:bodyPr rtlCol="0"/>
          <a:lstStyle>
            <a:lvl1pPr marL="0" indent="0" algn="l">
              <a:buFont typeface="Arial" panose="020B0604020202020204" pitchFamily="34" charset="0"/>
              <a:buNone/>
              <a:defRPr sz="1050">
                <a:solidFill>
                  <a:schemeClr val="bg1">
                    <a:lumMod val="50000"/>
                  </a:schemeClr>
                </a:solidFill>
              </a:defRPr>
            </a:lvl1pPr>
          </a:lstStyle>
          <a:p>
            <a:pPr lvl="0" rtl="0"/>
            <a:r>
              <a:rPr lang="fi-FI" noProof="0"/>
              <a:t>Otsikko</a:t>
            </a:r>
          </a:p>
        </p:txBody>
      </p:sp>
      <p:pic>
        <p:nvPicPr>
          <p:cNvPr id="17" name="Kuva 16">
            <a:extLst>
              <a:ext uri="{FF2B5EF4-FFF2-40B4-BE49-F238E27FC236}">
                <a16:creationId xmlns:a16="http://schemas.microsoft.com/office/drawing/2014/main" id="{C86D3711-7CF2-4D1E-B5CD-E2E8B5C44B1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364" r="51244" b="54877"/>
          <a:stretch/>
        </p:blipFill>
        <p:spPr>
          <a:xfrm>
            <a:off x="8929762" y="5295538"/>
            <a:ext cx="1994401" cy="1410062"/>
          </a:xfrm>
          <a:prstGeom prst="rect">
            <a:avLst/>
          </a:prstGeom>
        </p:spPr>
      </p:pic>
    </p:spTree>
    <p:extLst>
      <p:ext uri="{BB962C8B-B14F-4D97-AF65-F5344CB8AC3E}">
        <p14:creationId xmlns:p14="http://schemas.microsoft.com/office/powerpoint/2010/main" val="3415157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imin 6 jäsenet">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a:xfrm>
            <a:off x="432001" y="432000"/>
            <a:ext cx="10143235" cy="432000"/>
          </a:xfrm>
        </p:spPr>
        <p:txBody>
          <a:bodyPr rtlCol="0"/>
          <a:lstStyle>
            <a:lvl1pPr>
              <a:defRPr>
                <a:solidFill>
                  <a:srgbClr val="00B3F0"/>
                </a:solidFill>
              </a:defRPr>
            </a:lvl1pPr>
          </a:lstStyle>
          <a:p>
            <a:pPr rtl="0"/>
            <a:r>
              <a:rPr lang="fi-FI" noProof="0" dirty="0"/>
              <a:t>Muokkaa otsikkoa napsauttamalla</a:t>
            </a:r>
          </a:p>
        </p:txBody>
      </p:sp>
      <p:sp>
        <p:nvSpPr>
          <p:cNvPr id="5" name="Tekstin paikkamerkki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rtlCol="0"/>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a:t>Alaotsikko</a:t>
            </a:r>
          </a:p>
        </p:txBody>
      </p:sp>
      <p:sp>
        <p:nvSpPr>
          <p:cNvPr id="28" name="Kuvan paikkamerkki 15">
            <a:extLst>
              <a:ext uri="{FF2B5EF4-FFF2-40B4-BE49-F238E27FC236}">
                <a16:creationId xmlns:a16="http://schemas.microsoft.com/office/drawing/2014/main" id="{12424001-B070-42CA-89F1-75B99FC8EDEF}"/>
              </a:ext>
            </a:extLst>
          </p:cNvPr>
          <p:cNvSpPr>
            <a:spLocks noGrp="1"/>
          </p:cNvSpPr>
          <p:nvPr>
            <p:ph type="pic" sz="quarter" idx="41"/>
          </p:nvPr>
        </p:nvSpPr>
        <p:spPr>
          <a:xfrm>
            <a:off x="492656" y="2256300"/>
            <a:ext cx="1217131" cy="1217130"/>
          </a:xfr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18" name="Tekstin paikkamerkki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rtlCol="0" anchor="b"/>
          <a:lstStyle>
            <a:lvl1pPr marL="0" indent="0" algn="l">
              <a:buFont typeface="Arial" panose="020B0604020202020204" pitchFamily="34" charset="0"/>
              <a:buNone/>
              <a:defRPr sz="1800">
                <a:latin typeface="Bebas Neue" panose="020B0000000000000000" pitchFamily="34" charset="0"/>
              </a:defRPr>
            </a:lvl1pPr>
          </a:lstStyle>
          <a:p>
            <a:pPr lvl="0" rtl="0"/>
            <a:r>
              <a:rPr lang="fi-FI" noProof="0" dirty="0"/>
              <a:t>Koko nimi</a:t>
            </a:r>
          </a:p>
        </p:txBody>
      </p:sp>
      <p:sp>
        <p:nvSpPr>
          <p:cNvPr id="19" name="Tekstin paikkamerkki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sp>
        <p:nvSpPr>
          <p:cNvPr id="29" name="Kuvan paikkamerkki 15">
            <a:extLst>
              <a:ext uri="{FF2B5EF4-FFF2-40B4-BE49-F238E27FC236}">
                <a16:creationId xmlns:a16="http://schemas.microsoft.com/office/drawing/2014/main" id="{06D803D4-7F73-49F7-9CC0-E376C2AB01D5}"/>
              </a:ext>
            </a:extLst>
          </p:cNvPr>
          <p:cNvSpPr>
            <a:spLocks noGrp="1"/>
          </p:cNvSpPr>
          <p:nvPr>
            <p:ph type="pic" sz="quarter" idx="42"/>
          </p:nvPr>
        </p:nvSpPr>
        <p:spPr>
          <a:xfrm>
            <a:off x="4060200" y="2256300"/>
            <a:ext cx="1217131" cy="1217130"/>
          </a:xfr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36" name="Tekstin paikkamerkki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5434955" y="2418150"/>
            <a:ext cx="1572736" cy="656544"/>
          </a:xfrm>
        </p:spPr>
        <p:txBody>
          <a:bodyPr tIns="0" bIns="0" rtlCol="0" anchor="b"/>
          <a:lstStyle>
            <a:lvl1pPr marL="0" indent="0" algn="l">
              <a:buFont typeface="Arial" panose="020B0604020202020204" pitchFamily="34" charset="0"/>
              <a:buNone/>
              <a:defRPr sz="1800">
                <a:latin typeface="Bebas Neue" panose="020B0000000000000000" pitchFamily="34" charset="0"/>
              </a:defRPr>
            </a:lvl1pPr>
          </a:lstStyle>
          <a:p>
            <a:pPr lvl="0" rtl="0"/>
            <a:r>
              <a:rPr lang="fi-FI" noProof="0"/>
              <a:t>Koko nimi</a:t>
            </a:r>
          </a:p>
        </p:txBody>
      </p:sp>
      <p:sp>
        <p:nvSpPr>
          <p:cNvPr id="37" name="Tekstin paikkamerkki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5442861" y="3118312"/>
            <a:ext cx="1572736" cy="355118"/>
          </a:xfr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sp>
        <p:nvSpPr>
          <p:cNvPr id="30" name="Kuvan paikkamerkki 15">
            <a:extLst>
              <a:ext uri="{FF2B5EF4-FFF2-40B4-BE49-F238E27FC236}">
                <a16:creationId xmlns:a16="http://schemas.microsoft.com/office/drawing/2014/main" id="{55A4F561-30F1-443F-9FFB-05E1EC71524E}"/>
              </a:ext>
            </a:extLst>
          </p:cNvPr>
          <p:cNvSpPr>
            <a:spLocks noGrp="1"/>
          </p:cNvSpPr>
          <p:nvPr>
            <p:ph type="pic" sz="quarter" idx="43"/>
          </p:nvPr>
        </p:nvSpPr>
        <p:spPr>
          <a:xfrm>
            <a:off x="7627744" y="2256300"/>
            <a:ext cx="1217131" cy="1217130"/>
          </a:xfr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40" name="Tekstin paikkamerkki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9002499" y="2418150"/>
            <a:ext cx="1572736" cy="656544"/>
          </a:xfrm>
        </p:spPr>
        <p:txBody>
          <a:bodyPr tIns="0" bIns="0" rtlCol="0" anchor="b"/>
          <a:lstStyle>
            <a:lvl1pPr marL="0" indent="0" algn="l">
              <a:buFont typeface="Arial" panose="020B0604020202020204" pitchFamily="34" charset="0"/>
              <a:buNone/>
              <a:defRPr sz="1800">
                <a:latin typeface="Bebas Neue" panose="020B0000000000000000" pitchFamily="34" charset="0"/>
              </a:defRPr>
            </a:lvl1pPr>
          </a:lstStyle>
          <a:p>
            <a:pPr lvl="0" rtl="0"/>
            <a:r>
              <a:rPr lang="fi-FI" noProof="0"/>
              <a:t>Koko nimi</a:t>
            </a:r>
          </a:p>
        </p:txBody>
      </p:sp>
      <p:sp>
        <p:nvSpPr>
          <p:cNvPr id="41" name="Tekstin paikkamerkki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9002499" y="3118312"/>
            <a:ext cx="1572736" cy="355118"/>
          </a:xfr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sp>
        <p:nvSpPr>
          <p:cNvPr id="54" name="Kuvan paikkamerkki 15">
            <a:extLst>
              <a:ext uri="{FF2B5EF4-FFF2-40B4-BE49-F238E27FC236}">
                <a16:creationId xmlns:a16="http://schemas.microsoft.com/office/drawing/2014/main" id="{E9836B2F-D2CC-4A47-A3FE-016E92B80252}"/>
              </a:ext>
            </a:extLst>
          </p:cNvPr>
          <p:cNvSpPr>
            <a:spLocks noGrp="1"/>
          </p:cNvSpPr>
          <p:nvPr>
            <p:ph type="pic" sz="quarter" idx="55"/>
          </p:nvPr>
        </p:nvSpPr>
        <p:spPr>
          <a:xfrm>
            <a:off x="492656" y="4023015"/>
            <a:ext cx="1217131" cy="1217130"/>
          </a:xfr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52" name="Tekstin paikkamerkki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rtlCol="0" anchor="b"/>
          <a:lstStyle>
            <a:lvl1pPr marL="0" indent="0" algn="l">
              <a:buFont typeface="Arial" panose="020B0604020202020204" pitchFamily="34" charset="0"/>
              <a:buNone/>
              <a:defRPr sz="1800">
                <a:latin typeface="Bebas Neue" panose="020B0000000000000000" pitchFamily="34" charset="0"/>
              </a:defRPr>
            </a:lvl1pPr>
          </a:lstStyle>
          <a:p>
            <a:pPr lvl="0" rtl="0"/>
            <a:r>
              <a:rPr lang="fi-FI" noProof="0"/>
              <a:t>Koko nimi</a:t>
            </a:r>
          </a:p>
        </p:txBody>
      </p:sp>
      <p:sp>
        <p:nvSpPr>
          <p:cNvPr id="53" name="Tekstin paikkamerkki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sp>
        <p:nvSpPr>
          <p:cNvPr id="55" name="Kuvan paikkamerkki 15">
            <a:extLst>
              <a:ext uri="{FF2B5EF4-FFF2-40B4-BE49-F238E27FC236}">
                <a16:creationId xmlns:a16="http://schemas.microsoft.com/office/drawing/2014/main" id="{02EC6DDF-472F-47FF-AB50-84DEB99BB340}"/>
              </a:ext>
            </a:extLst>
          </p:cNvPr>
          <p:cNvSpPr>
            <a:spLocks noGrp="1"/>
          </p:cNvSpPr>
          <p:nvPr>
            <p:ph type="pic" sz="quarter" idx="56"/>
          </p:nvPr>
        </p:nvSpPr>
        <p:spPr>
          <a:xfrm>
            <a:off x="4060200" y="4023015"/>
            <a:ext cx="1217131" cy="1217130"/>
          </a:xfr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57" name="Tekstin paikkamerkki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5434955" y="4184865"/>
            <a:ext cx="1572736" cy="656544"/>
          </a:xfrm>
        </p:spPr>
        <p:txBody>
          <a:bodyPr tIns="0" bIns="0" rtlCol="0" anchor="b"/>
          <a:lstStyle>
            <a:lvl1pPr marL="0" indent="0" algn="l">
              <a:buFont typeface="Arial" panose="020B0604020202020204" pitchFamily="34" charset="0"/>
              <a:buNone/>
              <a:defRPr sz="1800">
                <a:latin typeface="Bebas Neue" panose="020B0000000000000000" pitchFamily="34" charset="0"/>
              </a:defRPr>
            </a:lvl1pPr>
          </a:lstStyle>
          <a:p>
            <a:pPr lvl="0" rtl="0"/>
            <a:r>
              <a:rPr lang="fi-FI" noProof="0"/>
              <a:t>Koko nimi</a:t>
            </a:r>
          </a:p>
        </p:txBody>
      </p:sp>
      <p:sp>
        <p:nvSpPr>
          <p:cNvPr id="58" name="Tekstin paikkamerkki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5442861" y="4885027"/>
            <a:ext cx="1572736" cy="355118"/>
          </a:xfr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sp>
        <p:nvSpPr>
          <p:cNvPr id="56" name="Kuvan paikkamerkki 15">
            <a:extLst>
              <a:ext uri="{FF2B5EF4-FFF2-40B4-BE49-F238E27FC236}">
                <a16:creationId xmlns:a16="http://schemas.microsoft.com/office/drawing/2014/main" id="{B6BBF386-2A9D-4CE1-BEA4-F34ECCB54C5B}"/>
              </a:ext>
            </a:extLst>
          </p:cNvPr>
          <p:cNvSpPr>
            <a:spLocks noGrp="1"/>
          </p:cNvSpPr>
          <p:nvPr>
            <p:ph type="pic" sz="quarter" idx="57"/>
          </p:nvPr>
        </p:nvSpPr>
        <p:spPr>
          <a:xfrm>
            <a:off x="7627744" y="4023015"/>
            <a:ext cx="1217131" cy="1217130"/>
          </a:xfr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59" name="Tekstin paikkamerkki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9002499" y="4184865"/>
            <a:ext cx="1572736" cy="656544"/>
          </a:xfrm>
        </p:spPr>
        <p:txBody>
          <a:bodyPr tIns="0" bIns="0" rtlCol="0" anchor="b"/>
          <a:lstStyle>
            <a:lvl1pPr marL="0" indent="0" algn="l">
              <a:buFont typeface="Arial" panose="020B0604020202020204" pitchFamily="34" charset="0"/>
              <a:buNone/>
              <a:defRPr sz="1800">
                <a:latin typeface="Bebas Neue" panose="020B0000000000000000" pitchFamily="34" charset="0"/>
              </a:defRPr>
            </a:lvl1pPr>
          </a:lstStyle>
          <a:p>
            <a:pPr lvl="0" rtl="0"/>
            <a:r>
              <a:rPr lang="fi-FI" noProof="0"/>
              <a:t>Koko nimi</a:t>
            </a:r>
          </a:p>
        </p:txBody>
      </p:sp>
      <p:sp>
        <p:nvSpPr>
          <p:cNvPr id="60" name="Tekstin paikkamerkki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9002499" y="4885027"/>
            <a:ext cx="1572736" cy="355118"/>
          </a:xfr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pic>
        <p:nvPicPr>
          <p:cNvPr id="22" name="Kuva 21">
            <a:extLst>
              <a:ext uri="{FF2B5EF4-FFF2-40B4-BE49-F238E27FC236}">
                <a16:creationId xmlns:a16="http://schemas.microsoft.com/office/drawing/2014/main" id="{B316C346-151C-4B19-82E3-6F3DD6E2385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414" b="64834"/>
          <a:stretch/>
        </p:blipFill>
        <p:spPr>
          <a:xfrm>
            <a:off x="3027865" y="5600550"/>
            <a:ext cx="3669460" cy="1098898"/>
          </a:xfrm>
          <a:prstGeom prst="rect">
            <a:avLst/>
          </a:prstGeom>
        </p:spPr>
      </p:pic>
    </p:spTree>
    <p:extLst>
      <p:ext uri="{BB962C8B-B14F-4D97-AF65-F5344CB8AC3E}">
        <p14:creationId xmlns:p14="http://schemas.microsoft.com/office/powerpoint/2010/main" val="485517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 saraket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1908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Tekstin paikkamerkki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490809" y="1152527"/>
            <a:ext cx="1908000" cy="5038725"/>
          </a:xfrm>
        </p:spPr>
        <p:txBody>
          <a:bodyPr rtlCol="0"/>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13" name="Tekstin paikkamerkki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549619" y="1152527"/>
            <a:ext cx="1908000" cy="5038725"/>
          </a:xfrm>
        </p:spPr>
        <p:txBody>
          <a:bodyPr rtlCol="0"/>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15" name="Tekstin paikkamerkki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608427" y="1148060"/>
            <a:ext cx="1908000" cy="5038725"/>
          </a:xfrm>
        </p:spPr>
        <p:txBody>
          <a:bodyPr rtlCol="0"/>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17" name="Tekstin paikkamerkki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667235" y="1152527"/>
            <a:ext cx="1908000" cy="5038725"/>
          </a:xfrm>
        </p:spPr>
        <p:txBody>
          <a:bodyPr rtlCol="0"/>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Otsikko 5">
            <a:extLst>
              <a:ext uri="{FF2B5EF4-FFF2-40B4-BE49-F238E27FC236}">
                <a16:creationId xmlns:a16="http://schemas.microsoft.com/office/drawing/2014/main" id="{0219BBF2-DEB7-4E8E-8C83-D3D10FA6E37E}"/>
              </a:ext>
            </a:extLst>
          </p:cNvPr>
          <p:cNvSpPr>
            <a:spLocks noGrp="1"/>
          </p:cNvSpPr>
          <p:nvPr>
            <p:ph type="title" hasCustomPrompt="1"/>
          </p:nvPr>
        </p:nvSpPr>
        <p:spPr>
          <a:xfrm>
            <a:off x="432001" y="432000"/>
            <a:ext cx="10143235" cy="432000"/>
          </a:xfrm>
        </p:spPr>
        <p:txBody>
          <a:bodyPr rtlCol="0"/>
          <a:lstStyle/>
          <a:p>
            <a:pPr rtl="0"/>
            <a:r>
              <a:rPr lang="fi-FI" noProof="0" dirty="0"/>
              <a:t>Muokkaa otsikkoa napsauttamalla</a:t>
            </a:r>
          </a:p>
        </p:txBody>
      </p:sp>
      <p:pic>
        <p:nvPicPr>
          <p:cNvPr id="9" name="Kuva 8">
            <a:extLst>
              <a:ext uri="{FF2B5EF4-FFF2-40B4-BE49-F238E27FC236}">
                <a16:creationId xmlns:a16="http://schemas.microsoft.com/office/drawing/2014/main" id="{B3D83DC9-C1C9-4B58-BD28-159EDD290E09}"/>
              </a:ext>
            </a:extLst>
          </p:cNvPr>
          <p:cNvPicPr>
            <a:picLocks noChangeAspect="1"/>
          </p:cNvPicPr>
          <p:nvPr/>
        </p:nvPicPr>
        <p:blipFill rotWithShape="1">
          <a:blip r:embed="rId2">
            <a:alphaModFix amt="61000"/>
            <a:extLst>
              <a:ext uri="{96DAC541-7B7A-43D3-8B79-37D633B846F1}">
                <asvg:svgBlip xmlns:asvg="http://schemas.microsoft.com/office/drawing/2016/SVG/main" r:embed="rId3"/>
              </a:ext>
            </a:extLst>
          </a:blip>
          <a:srcRect l="36084" t="35568" r="-8295"/>
          <a:stretch/>
        </p:blipFill>
        <p:spPr>
          <a:xfrm rot="10800000">
            <a:off x="10060237" y="5621995"/>
            <a:ext cx="879907" cy="1105377"/>
          </a:xfrm>
          <a:prstGeom prst="rect">
            <a:avLst/>
          </a:prstGeom>
        </p:spPr>
      </p:pic>
    </p:spTree>
    <p:extLst>
      <p:ext uri="{BB962C8B-B14F-4D97-AF65-F5344CB8AC3E}">
        <p14:creationId xmlns:p14="http://schemas.microsoft.com/office/powerpoint/2010/main" val="3445199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Otsikollinen sisältö">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5FFE2F7D-AF1E-41D2-8D7B-FE0BB1B572EA}"/>
              </a:ext>
            </a:extLst>
          </p:cNvPr>
          <p:cNvSpPr>
            <a:spLocks noGrp="1"/>
          </p:cNvSpPr>
          <p:nvPr>
            <p:ph type="title" hasCustomPrompt="1"/>
          </p:nvPr>
        </p:nvSpPr>
        <p:spPr>
          <a:xfrm>
            <a:off x="839788" y="457200"/>
            <a:ext cx="3932237" cy="1600200"/>
          </a:xfrm>
        </p:spPr>
        <p:txBody>
          <a:bodyPr rtlCol="0" anchor="b"/>
          <a:lstStyle>
            <a:lvl1pPr>
              <a:defRPr sz="2400"/>
            </a:lvl1pPr>
          </a:lstStyle>
          <a:p>
            <a:pPr rtl="0"/>
            <a:r>
              <a:rPr lang="fi-FI" noProof="0" dirty="0"/>
              <a:t>Muokkaa otsikkoa napsauttamalla</a:t>
            </a:r>
          </a:p>
        </p:txBody>
      </p:sp>
      <p:sp>
        <p:nvSpPr>
          <p:cNvPr id="6" name="Tekstin paikkamerkki 3">
            <a:extLst>
              <a:ext uri="{FF2B5EF4-FFF2-40B4-BE49-F238E27FC236}">
                <a16:creationId xmlns:a16="http://schemas.microsoft.com/office/drawing/2014/main" id="{E7336E73-8189-49DD-8813-80CD92FB5701}"/>
              </a:ext>
            </a:extLst>
          </p:cNvPr>
          <p:cNvSpPr>
            <a:spLocks noGrp="1"/>
          </p:cNvSpPr>
          <p:nvPr>
            <p:ph type="body" sz="half" idx="2" hasCustomPrompt="1"/>
          </p:nvPr>
        </p:nvSpPr>
        <p:spPr>
          <a:xfrm>
            <a:off x="839788" y="2057400"/>
            <a:ext cx="3932237" cy="3811588"/>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fi-FI" noProof="0" dirty="0"/>
              <a:t>Muokkaa tekstin perustyyliä</a:t>
            </a:r>
          </a:p>
        </p:txBody>
      </p:sp>
      <p:sp>
        <p:nvSpPr>
          <p:cNvPr id="7" name="Sisällön paikkamerkki 2">
            <a:extLst>
              <a:ext uri="{FF2B5EF4-FFF2-40B4-BE49-F238E27FC236}">
                <a16:creationId xmlns:a16="http://schemas.microsoft.com/office/drawing/2014/main" id="{6F8D5478-FA4F-48AE-8588-59081070B7D7}"/>
              </a:ext>
            </a:extLst>
          </p:cNvPr>
          <p:cNvSpPr>
            <a:spLocks noGrp="1"/>
          </p:cNvSpPr>
          <p:nvPr>
            <p:ph idx="1" hasCustomPrompt="1"/>
          </p:nvPr>
        </p:nvSpPr>
        <p:spPr>
          <a:xfrm>
            <a:off x="5183188" y="457201"/>
            <a:ext cx="5082603" cy="5403850"/>
          </a:xfrm>
        </p:spPr>
        <p:txBody>
          <a:bodyPr rtlCol="0"/>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pic>
        <p:nvPicPr>
          <p:cNvPr id="8" name="Kuva 7">
            <a:extLst>
              <a:ext uri="{FF2B5EF4-FFF2-40B4-BE49-F238E27FC236}">
                <a16:creationId xmlns:a16="http://schemas.microsoft.com/office/drawing/2014/main" id="{B725B07E-CC88-4DB1-B3FE-918EBC27A187}"/>
              </a:ext>
            </a:extLst>
          </p:cNvPr>
          <p:cNvPicPr>
            <a:picLocks noChangeAspect="1"/>
          </p:cNvPicPr>
          <p:nvPr/>
        </p:nvPicPr>
        <p:blipFill rotWithShape="1">
          <a:blip r:embed="rId2">
            <a:alphaModFix amt="50000"/>
            <a:extLst>
              <a:ext uri="{96DAC541-7B7A-43D3-8B79-37D633B846F1}">
                <asvg:svgBlip xmlns:asvg="http://schemas.microsoft.com/office/drawing/2016/SVG/main" r:embed="rId3"/>
              </a:ext>
            </a:extLst>
          </a:blip>
          <a:srcRect l="-39405" t="-3138" r="44709"/>
          <a:stretch/>
        </p:blipFill>
        <p:spPr>
          <a:xfrm rot="10800000">
            <a:off x="141514" y="5194061"/>
            <a:ext cx="1153887" cy="1769407"/>
          </a:xfrm>
          <a:prstGeom prst="rect">
            <a:avLst/>
          </a:prstGeom>
        </p:spPr>
      </p:pic>
    </p:spTree>
    <p:extLst>
      <p:ext uri="{BB962C8B-B14F-4D97-AF65-F5344CB8AC3E}">
        <p14:creationId xmlns:p14="http://schemas.microsoft.com/office/powerpoint/2010/main" val="1456131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Otsikkodia- sin">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05599C1C-CFFF-485A-8B51-6B795C88E154}"/>
              </a:ext>
            </a:extLst>
          </p:cNvPr>
          <p:cNvPicPr>
            <a:picLocks noChangeAspect="1"/>
          </p:cNvPicPr>
          <p:nvPr/>
        </p:nvPicPr>
        <p:blipFill rotWithShape="1">
          <a:blip r:embed="rId2">
            <a:alphaModFix amt="46000"/>
            <a:extLst>
              <a:ext uri="{96DAC541-7B7A-43D3-8B79-37D633B846F1}">
                <asvg:svgBlip xmlns:asvg="http://schemas.microsoft.com/office/drawing/2016/SVG/main" r:embed="rId3"/>
              </a:ext>
            </a:extLst>
          </a:blip>
          <a:srcRect l="6227" t="11301"/>
          <a:stretch/>
        </p:blipFill>
        <p:spPr>
          <a:xfrm>
            <a:off x="133165" y="136527"/>
            <a:ext cx="6427432" cy="6266691"/>
          </a:xfrm>
          <a:prstGeom prst="rect">
            <a:avLst/>
          </a:prstGeom>
        </p:spPr>
      </p:pic>
      <p:pic>
        <p:nvPicPr>
          <p:cNvPr id="12" name="Kuva 11">
            <a:extLst>
              <a:ext uri="{FF2B5EF4-FFF2-40B4-BE49-F238E27FC236}">
                <a16:creationId xmlns:a16="http://schemas.microsoft.com/office/drawing/2014/main" id="{CD93C513-13B5-4304-9FB0-0D9946E7977E}"/>
              </a:ext>
            </a:extLst>
          </p:cNvPr>
          <p:cNvPicPr>
            <a:picLocks noChangeAspect="1"/>
          </p:cNvPicPr>
          <p:nvPr/>
        </p:nvPicPr>
        <p:blipFill rotWithShape="1">
          <a:blip r:embed="rId2">
            <a:extLst>
              <a:ext uri="{96DAC541-7B7A-43D3-8B79-37D633B846F1}">
                <asvg:svgBlip xmlns:asvg="http://schemas.microsoft.com/office/drawing/2016/SVG/main" r:embed="rId4"/>
              </a:ext>
            </a:extLst>
          </a:blip>
          <a:srcRect t="14750" r="10527" b="-3450"/>
          <a:stretch/>
        </p:blipFill>
        <p:spPr>
          <a:xfrm>
            <a:off x="173424" y="3700422"/>
            <a:ext cx="3090041" cy="3157578"/>
          </a:xfrm>
          <a:prstGeom prst="rect">
            <a:avLst/>
          </a:prstGeom>
        </p:spPr>
      </p:pic>
      <p:grpSp>
        <p:nvGrpSpPr>
          <p:cNvPr id="19" name="Ryhmä 18">
            <a:extLst>
              <a:ext uri="{FF2B5EF4-FFF2-40B4-BE49-F238E27FC236}">
                <a16:creationId xmlns:a16="http://schemas.microsoft.com/office/drawing/2014/main" id="{07166B63-8566-408B-8199-17D5CCD9DE23}"/>
              </a:ext>
            </a:extLst>
          </p:cNvPr>
          <p:cNvGrpSpPr/>
          <p:nvPr/>
        </p:nvGrpSpPr>
        <p:grpSpPr>
          <a:xfrm>
            <a:off x="5277677" y="0"/>
            <a:ext cx="6742604" cy="6858000"/>
            <a:chOff x="0" y="0"/>
            <a:chExt cx="12192000" cy="6858000"/>
          </a:xfrm>
          <a:solidFill>
            <a:schemeClr val="accent1"/>
          </a:solidFill>
        </p:grpSpPr>
        <p:sp>
          <p:nvSpPr>
            <p:cNvPr id="20" name="Suorakulmio 19">
              <a:extLst>
                <a:ext uri="{FF2B5EF4-FFF2-40B4-BE49-F238E27FC236}">
                  <a16:creationId xmlns:a16="http://schemas.microsoft.com/office/drawing/2014/main" id="{728C28C5-582E-4026-9349-A55C5A2B7659}"/>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1" name="Suorakulmio 20">
              <a:extLst>
                <a:ext uri="{FF2B5EF4-FFF2-40B4-BE49-F238E27FC236}">
                  <a16:creationId xmlns:a16="http://schemas.microsoft.com/office/drawing/2014/main" id="{554CB4CF-D5B4-4C96-B060-73E89269F877}"/>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22" name="Otsikko 1">
            <a:extLst>
              <a:ext uri="{FF2B5EF4-FFF2-40B4-BE49-F238E27FC236}">
                <a16:creationId xmlns:a16="http://schemas.microsoft.com/office/drawing/2014/main" id="{52D8FF63-46E6-4757-BB6D-50B241A8EF8A}"/>
              </a:ext>
            </a:extLst>
          </p:cNvPr>
          <p:cNvSpPr>
            <a:spLocks noGrp="1"/>
          </p:cNvSpPr>
          <p:nvPr>
            <p:ph type="ctrTitle" hasCustomPrompt="1"/>
          </p:nvPr>
        </p:nvSpPr>
        <p:spPr>
          <a:xfrm>
            <a:off x="5573044" y="3674374"/>
            <a:ext cx="6115373" cy="1870007"/>
          </a:xfrm>
        </p:spPr>
        <p:txBody>
          <a:bodyPr rtlCol="0" anchor="b"/>
          <a:lstStyle>
            <a:lvl1pPr algn="r">
              <a:defRPr sz="3375">
                <a:solidFill>
                  <a:schemeClr val="accent1"/>
                </a:solidFill>
              </a:defRPr>
            </a:lvl1pPr>
          </a:lstStyle>
          <a:p>
            <a:pPr rtl="0"/>
            <a:r>
              <a:rPr lang="fi-FI" noProof="0" dirty="0"/>
              <a:t>Muokkaa esityksen otsikkoa napsauttamalla</a:t>
            </a:r>
          </a:p>
        </p:txBody>
      </p:sp>
      <p:sp>
        <p:nvSpPr>
          <p:cNvPr id="23" name="Alaotsikko 2">
            <a:extLst>
              <a:ext uri="{FF2B5EF4-FFF2-40B4-BE49-F238E27FC236}">
                <a16:creationId xmlns:a16="http://schemas.microsoft.com/office/drawing/2014/main" id="{3A2B0B54-DBC5-47B0-8937-100743260C7B}"/>
              </a:ext>
            </a:extLst>
          </p:cNvPr>
          <p:cNvSpPr>
            <a:spLocks noGrp="1"/>
          </p:cNvSpPr>
          <p:nvPr>
            <p:ph type="subTitle" idx="1"/>
          </p:nvPr>
        </p:nvSpPr>
        <p:spPr>
          <a:xfrm>
            <a:off x="5573044" y="5711550"/>
            <a:ext cx="6115373" cy="691666"/>
          </a:xfr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a:t>Muokkaa alaotsikon perustyyliä napsautt.</a:t>
            </a:r>
            <a:endParaRPr lang="fi-FI" noProof="0" dirty="0"/>
          </a:p>
        </p:txBody>
      </p:sp>
    </p:spTree>
    <p:extLst>
      <p:ext uri="{BB962C8B-B14F-4D97-AF65-F5344CB8AC3E}">
        <p14:creationId xmlns:p14="http://schemas.microsoft.com/office/powerpoint/2010/main" val="2461713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Kuva ja kuvateksti">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5FFE2F7D-AF1E-41D2-8D7B-FE0BB1B572EA}"/>
              </a:ext>
            </a:extLst>
          </p:cNvPr>
          <p:cNvSpPr>
            <a:spLocks noGrp="1"/>
          </p:cNvSpPr>
          <p:nvPr>
            <p:ph type="title" hasCustomPrompt="1"/>
          </p:nvPr>
        </p:nvSpPr>
        <p:spPr>
          <a:xfrm>
            <a:off x="839788" y="457200"/>
            <a:ext cx="3932237" cy="1600200"/>
          </a:xfrm>
        </p:spPr>
        <p:txBody>
          <a:bodyPr rtlCol="0" anchor="b"/>
          <a:lstStyle>
            <a:lvl1pPr>
              <a:defRPr sz="3000"/>
            </a:lvl1pPr>
          </a:lstStyle>
          <a:p>
            <a:pPr rtl="0"/>
            <a:r>
              <a:rPr lang="fi-FI" noProof="0" dirty="0"/>
              <a:t>Muokkaa otsikkoa napsauttamalla</a:t>
            </a:r>
          </a:p>
        </p:txBody>
      </p:sp>
      <p:sp>
        <p:nvSpPr>
          <p:cNvPr id="6" name="Tekstin paikkamerkki 3">
            <a:extLst>
              <a:ext uri="{FF2B5EF4-FFF2-40B4-BE49-F238E27FC236}">
                <a16:creationId xmlns:a16="http://schemas.microsoft.com/office/drawing/2014/main" id="{E7336E73-8189-49DD-8813-80CD92FB5701}"/>
              </a:ext>
            </a:extLst>
          </p:cNvPr>
          <p:cNvSpPr>
            <a:spLocks noGrp="1"/>
          </p:cNvSpPr>
          <p:nvPr>
            <p:ph type="body" sz="half" idx="2" hasCustomPrompt="1"/>
          </p:nvPr>
        </p:nvSpPr>
        <p:spPr>
          <a:xfrm>
            <a:off x="839788" y="2057400"/>
            <a:ext cx="3932237" cy="3811588"/>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fi-FI" noProof="0" dirty="0"/>
              <a:t>Muokkaa tekstin perustyyliä</a:t>
            </a:r>
          </a:p>
        </p:txBody>
      </p:sp>
      <p:sp>
        <p:nvSpPr>
          <p:cNvPr id="9" name="Kuvan paikkamerkki 2">
            <a:extLst>
              <a:ext uri="{FF2B5EF4-FFF2-40B4-BE49-F238E27FC236}">
                <a16:creationId xmlns:a16="http://schemas.microsoft.com/office/drawing/2014/main" id="{050FC2D7-C428-4985-A707-D3D2DA6165E1}"/>
              </a:ext>
            </a:extLst>
          </p:cNvPr>
          <p:cNvSpPr>
            <a:spLocks noGrp="1"/>
          </p:cNvSpPr>
          <p:nvPr>
            <p:ph type="pic" idx="1"/>
          </p:nvPr>
        </p:nvSpPr>
        <p:spPr>
          <a:xfrm>
            <a:off x="5183189" y="457201"/>
            <a:ext cx="5063748" cy="5403850"/>
          </a:xfrm>
        </p:spPr>
        <p:txBody>
          <a:bodyPr rtlCol="0"/>
          <a:lstStyle>
            <a:lvl1pPr marL="0" indent="0">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fi-FI" noProof="0"/>
              <a:t>Lisää kuva napsauttamalla kuvaketta</a:t>
            </a:r>
            <a:endParaRPr lang="fi-FI" noProof="0" dirty="0"/>
          </a:p>
        </p:txBody>
      </p:sp>
      <p:pic>
        <p:nvPicPr>
          <p:cNvPr id="7" name="Kuva 6">
            <a:extLst>
              <a:ext uri="{FF2B5EF4-FFF2-40B4-BE49-F238E27FC236}">
                <a16:creationId xmlns:a16="http://schemas.microsoft.com/office/drawing/2014/main" id="{E8DCB704-7E86-49F3-A808-C1E865BDC869}"/>
              </a:ext>
            </a:extLst>
          </p:cNvPr>
          <p:cNvPicPr>
            <a:picLocks noChangeAspect="1"/>
          </p:cNvPicPr>
          <p:nvPr/>
        </p:nvPicPr>
        <p:blipFill rotWithShape="1">
          <a:blip r:embed="rId2">
            <a:alphaModFix amt="50000"/>
            <a:extLst>
              <a:ext uri="{96DAC541-7B7A-43D3-8B79-37D633B846F1}">
                <asvg:svgBlip xmlns:asvg="http://schemas.microsoft.com/office/drawing/2016/SVG/main" r:embed="rId3"/>
              </a:ext>
            </a:extLst>
          </a:blip>
          <a:srcRect r="30853"/>
          <a:stretch/>
        </p:blipFill>
        <p:spPr>
          <a:xfrm>
            <a:off x="10158207" y="5001452"/>
            <a:ext cx="794951" cy="1399349"/>
          </a:xfrm>
          <a:prstGeom prst="rect">
            <a:avLst/>
          </a:prstGeom>
        </p:spPr>
      </p:pic>
    </p:spTree>
    <p:extLst>
      <p:ext uri="{BB962C8B-B14F-4D97-AF65-F5344CB8AC3E}">
        <p14:creationId xmlns:p14="http://schemas.microsoft.com/office/powerpoint/2010/main" val="2293481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rgbClr val="00B0F0"/>
                </a:solidFill>
              </a:defRPr>
            </a:lvl1pPr>
          </a:lstStyle>
          <a:p>
            <a:pPr rtl="0"/>
            <a:r>
              <a:rPr lang="fi-FI" noProof="0" dirty="0"/>
              <a:t>Muokkaa otsikkoa napsauttamalla</a:t>
            </a:r>
          </a:p>
        </p:txBody>
      </p:sp>
      <p:pic>
        <p:nvPicPr>
          <p:cNvPr id="3" name="Kuva 2">
            <a:extLst>
              <a:ext uri="{FF2B5EF4-FFF2-40B4-BE49-F238E27FC236}">
                <a16:creationId xmlns:a16="http://schemas.microsoft.com/office/drawing/2014/main" id="{E63B1425-9562-4BF4-B14F-32251E177CBC}"/>
              </a:ext>
            </a:extLst>
          </p:cNvPr>
          <p:cNvPicPr>
            <a:picLocks noChangeAspect="1"/>
          </p:cNvPicPr>
          <p:nvPr/>
        </p:nvPicPr>
        <p:blipFill rotWithShape="1">
          <a:blip r:embed="rId2">
            <a:alphaModFix amt="23000"/>
            <a:extLst>
              <a:ext uri="{96DAC541-7B7A-43D3-8B79-37D633B846F1}">
                <asvg:svgBlip xmlns:asvg="http://schemas.microsoft.com/office/drawing/2016/SVG/main" r:embed="rId3"/>
              </a:ext>
            </a:extLst>
          </a:blip>
          <a:srcRect l="-39405" t="-3138" r="44709"/>
          <a:stretch/>
        </p:blipFill>
        <p:spPr>
          <a:xfrm rot="10800000">
            <a:off x="152400" y="4418213"/>
            <a:ext cx="1730829" cy="2654111"/>
          </a:xfrm>
          <a:prstGeom prst="rect">
            <a:avLst/>
          </a:prstGeom>
        </p:spPr>
      </p:pic>
    </p:spTree>
    <p:extLst>
      <p:ext uri="{BB962C8B-B14F-4D97-AF65-F5344CB8AC3E}">
        <p14:creationId xmlns:p14="http://schemas.microsoft.com/office/powerpoint/2010/main" val="661406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899E395E-E3F3-4B6F-98E6-DC801E15EBC3}"/>
              </a:ext>
            </a:extLst>
          </p:cNvPr>
          <p:cNvSpPr>
            <a:spLocks noGrp="1"/>
          </p:cNvSpPr>
          <p:nvPr>
            <p:ph type="dt" sz="half" idx="10"/>
          </p:nvPr>
        </p:nvSpPr>
        <p:spPr/>
        <p:txBody>
          <a:bodyPr/>
          <a:lstStyle>
            <a:lvl1pPr>
              <a:defRPr/>
            </a:lvl1pPr>
          </a:lstStyle>
          <a:p>
            <a:r>
              <a:rPr lang="fi-FI" dirty="0"/>
              <a:t> </a:t>
            </a:r>
          </a:p>
        </p:txBody>
      </p:sp>
      <p:sp>
        <p:nvSpPr>
          <p:cNvPr id="3" name="Alatunnisteen paikkamerkki 2">
            <a:extLst>
              <a:ext uri="{FF2B5EF4-FFF2-40B4-BE49-F238E27FC236}">
                <a16:creationId xmlns:a16="http://schemas.microsoft.com/office/drawing/2014/main" id="{9B405225-0807-4105-BA70-C6A085EA907D}"/>
              </a:ext>
            </a:extLst>
          </p:cNvPr>
          <p:cNvSpPr>
            <a:spLocks noGrp="1"/>
          </p:cNvSpPr>
          <p:nvPr>
            <p:ph type="ftr" sz="quarter" idx="11"/>
          </p:nvPr>
        </p:nvSpPr>
        <p:spPr/>
        <p:txBody>
          <a:bodyPr/>
          <a:lstStyle/>
          <a:p>
            <a:r>
              <a:rPr lang="fi-FI" dirty="0"/>
              <a:t> </a:t>
            </a:r>
          </a:p>
        </p:txBody>
      </p:sp>
      <p:sp>
        <p:nvSpPr>
          <p:cNvPr id="4" name="Dian numeron paikkamerkki 3">
            <a:extLst>
              <a:ext uri="{FF2B5EF4-FFF2-40B4-BE49-F238E27FC236}">
                <a16:creationId xmlns:a16="http://schemas.microsoft.com/office/drawing/2014/main" id="{E73ACC3A-367A-4E47-825B-1C4C2C0873B2}"/>
              </a:ext>
            </a:extLst>
          </p:cNvPr>
          <p:cNvSpPr>
            <a:spLocks noGrp="1"/>
          </p:cNvSpPr>
          <p:nvPr>
            <p:ph type="sldNum" sz="quarter" idx="12"/>
          </p:nvPr>
        </p:nvSpPr>
        <p:spPr/>
        <p:txBody>
          <a:bodyPr/>
          <a:lstStyle>
            <a:lvl1pPr>
              <a:defRPr/>
            </a:lvl1pPr>
          </a:lstStyle>
          <a:p>
            <a:r>
              <a:rPr lang="fi-FI" dirty="0"/>
              <a:t> </a:t>
            </a:r>
          </a:p>
        </p:txBody>
      </p:sp>
    </p:spTree>
    <p:extLst>
      <p:ext uri="{BB962C8B-B14F-4D97-AF65-F5344CB8AC3E}">
        <p14:creationId xmlns:p14="http://schemas.microsoft.com/office/powerpoint/2010/main" val="1477388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2AD678-7541-4BA5-AF8F-22AF991AE86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50F9CE9-C20B-44E1-B88C-7346E5140180}"/>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B059D0F5-6AA2-423D-8E25-EFA8B0FCD2BF}"/>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DDA7314-40A6-4FBB-A32E-23C4FDDCF293}"/>
              </a:ext>
            </a:extLst>
          </p:cNvPr>
          <p:cNvSpPr>
            <a:spLocks noGrp="1"/>
          </p:cNvSpPr>
          <p:nvPr>
            <p:ph type="dt" sz="half" idx="10"/>
          </p:nvPr>
        </p:nvSpPr>
        <p:spPr/>
        <p:txBody>
          <a:bodyPr/>
          <a:lstStyle/>
          <a:p>
            <a:fld id="{7A33C244-7AE1-43B9-A8E0-4157ACAB7EBB}" type="datetimeFigureOut">
              <a:rPr lang="fi-FI" smtClean="0"/>
              <a:t>27.10.2022</a:t>
            </a:fld>
            <a:endParaRPr lang="fi-FI"/>
          </a:p>
        </p:txBody>
      </p:sp>
      <p:sp>
        <p:nvSpPr>
          <p:cNvPr id="6" name="Alatunnisteen paikkamerkki 5">
            <a:extLst>
              <a:ext uri="{FF2B5EF4-FFF2-40B4-BE49-F238E27FC236}">
                <a16:creationId xmlns:a16="http://schemas.microsoft.com/office/drawing/2014/main" id="{F42C6EF8-7427-4B2D-A0F6-67F002113FA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5A3E708-EE42-4F0B-AA39-0C04F18EA2BE}"/>
              </a:ext>
            </a:extLst>
          </p:cNvPr>
          <p:cNvSpPr>
            <a:spLocks noGrp="1"/>
          </p:cNvSpPr>
          <p:nvPr>
            <p:ph type="sldNum" sz="quarter" idx="12"/>
          </p:nvPr>
        </p:nvSpPr>
        <p:spPr/>
        <p:txBody>
          <a:bodyPr/>
          <a:lstStyle/>
          <a:p>
            <a:fld id="{B91310C5-432D-4EDD-B29D-862994200D06}" type="slidenum">
              <a:rPr lang="fi-FI" smtClean="0"/>
              <a:t>‹#›</a:t>
            </a:fld>
            <a:endParaRPr lang="fi-FI"/>
          </a:p>
        </p:txBody>
      </p:sp>
    </p:spTree>
    <p:extLst>
      <p:ext uri="{BB962C8B-B14F-4D97-AF65-F5344CB8AC3E}">
        <p14:creationId xmlns:p14="http://schemas.microsoft.com/office/powerpoint/2010/main" val="465533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Otsikkodia- valk">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CD93C513-13B5-4304-9FB0-0D9946E7977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50" r="10527" b="-3449"/>
          <a:stretch/>
        </p:blipFill>
        <p:spPr>
          <a:xfrm>
            <a:off x="139049" y="3213185"/>
            <a:ext cx="3723504" cy="3804886"/>
          </a:xfrm>
          <a:prstGeom prst="rect">
            <a:avLst/>
          </a:prstGeom>
        </p:spPr>
      </p:pic>
      <p:pic>
        <p:nvPicPr>
          <p:cNvPr id="6" name="Kuva 5">
            <a:extLst>
              <a:ext uri="{FF2B5EF4-FFF2-40B4-BE49-F238E27FC236}">
                <a16:creationId xmlns:a16="http://schemas.microsoft.com/office/drawing/2014/main" id="{05599C1C-CFFF-485A-8B51-6B795C88E154}"/>
              </a:ext>
            </a:extLst>
          </p:cNvPr>
          <p:cNvPicPr>
            <a:picLocks noChangeAspect="1"/>
          </p:cNvPicPr>
          <p:nvPr/>
        </p:nvPicPr>
        <p:blipFill rotWithShape="1">
          <a:blip r:embed="rId2">
            <a:alphaModFix amt="46000"/>
            <a:extLst>
              <a:ext uri="{96DAC541-7B7A-43D3-8B79-37D633B846F1}">
                <asvg:svgBlip xmlns:asvg="http://schemas.microsoft.com/office/drawing/2016/SVG/main" r:embed="rId4"/>
              </a:ext>
            </a:extLst>
          </a:blip>
          <a:srcRect l="6227" t="11301"/>
          <a:stretch/>
        </p:blipFill>
        <p:spPr>
          <a:xfrm>
            <a:off x="4358325" y="315310"/>
            <a:ext cx="6472587" cy="6310716"/>
          </a:xfrm>
          <a:prstGeom prst="rect">
            <a:avLst/>
          </a:prstGeom>
        </p:spPr>
      </p:pic>
      <p:grpSp>
        <p:nvGrpSpPr>
          <p:cNvPr id="10" name="Ryhmä 9">
            <a:extLst>
              <a:ext uri="{FF2B5EF4-FFF2-40B4-BE49-F238E27FC236}">
                <a16:creationId xmlns:a16="http://schemas.microsoft.com/office/drawing/2014/main" id="{E970FB5C-CE36-4FCB-AAC7-DFF6E83C9470}"/>
              </a:ext>
            </a:extLst>
          </p:cNvPr>
          <p:cNvGrpSpPr/>
          <p:nvPr/>
        </p:nvGrpSpPr>
        <p:grpSpPr>
          <a:xfrm>
            <a:off x="5277677" y="0"/>
            <a:ext cx="6742604" cy="6858000"/>
            <a:chOff x="0" y="0"/>
            <a:chExt cx="12192000" cy="6858000"/>
          </a:xfrm>
          <a:solidFill>
            <a:schemeClr val="accent1"/>
          </a:solidFill>
        </p:grpSpPr>
        <p:sp>
          <p:nvSpPr>
            <p:cNvPr id="13" name="Suorakulmio 12">
              <a:extLst>
                <a:ext uri="{FF2B5EF4-FFF2-40B4-BE49-F238E27FC236}">
                  <a16:creationId xmlns:a16="http://schemas.microsoft.com/office/drawing/2014/main" id="{DDE1567E-F1A9-40A5-B429-2ECFE6F27028}"/>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4" name="Suorakulmio 13">
              <a:extLst>
                <a:ext uri="{FF2B5EF4-FFF2-40B4-BE49-F238E27FC236}">
                  <a16:creationId xmlns:a16="http://schemas.microsoft.com/office/drawing/2014/main" id="{16F44D4D-DC83-4555-9A1A-21DAA5D898E7}"/>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5" name="Otsikko 1">
            <a:extLst>
              <a:ext uri="{FF2B5EF4-FFF2-40B4-BE49-F238E27FC236}">
                <a16:creationId xmlns:a16="http://schemas.microsoft.com/office/drawing/2014/main" id="{55FC78EB-0572-4DA0-8E99-ABFD8C589841}"/>
              </a:ext>
            </a:extLst>
          </p:cNvPr>
          <p:cNvSpPr>
            <a:spLocks noGrp="1"/>
          </p:cNvSpPr>
          <p:nvPr>
            <p:ph type="ctrTitle" hasCustomPrompt="1"/>
          </p:nvPr>
        </p:nvSpPr>
        <p:spPr>
          <a:xfrm>
            <a:off x="5573044" y="3674374"/>
            <a:ext cx="6115373" cy="1870007"/>
          </a:xfrm>
        </p:spPr>
        <p:txBody>
          <a:bodyPr rtlCol="0" anchor="b"/>
          <a:lstStyle>
            <a:lvl1pPr algn="r">
              <a:defRPr sz="3375">
                <a:solidFill>
                  <a:schemeClr val="accent1"/>
                </a:solidFill>
              </a:defRPr>
            </a:lvl1pPr>
          </a:lstStyle>
          <a:p>
            <a:pPr rtl="0"/>
            <a:r>
              <a:rPr lang="fi-FI" noProof="0" dirty="0"/>
              <a:t>Muokkaa esityksen otsikkoa napsauttamalla</a:t>
            </a:r>
          </a:p>
        </p:txBody>
      </p:sp>
      <p:sp>
        <p:nvSpPr>
          <p:cNvPr id="17" name="Alaotsikko 2">
            <a:extLst>
              <a:ext uri="{FF2B5EF4-FFF2-40B4-BE49-F238E27FC236}">
                <a16:creationId xmlns:a16="http://schemas.microsoft.com/office/drawing/2014/main" id="{6508BE7F-DEA6-484A-8658-683BC7E572CA}"/>
              </a:ext>
            </a:extLst>
          </p:cNvPr>
          <p:cNvSpPr>
            <a:spLocks noGrp="1"/>
          </p:cNvSpPr>
          <p:nvPr>
            <p:ph type="subTitle" idx="1"/>
          </p:nvPr>
        </p:nvSpPr>
        <p:spPr>
          <a:xfrm>
            <a:off x="5573044" y="5711550"/>
            <a:ext cx="6115373" cy="691666"/>
          </a:xfr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a:t>Muokkaa alaotsikon perustyyliä napsautt.</a:t>
            </a:r>
            <a:endParaRPr lang="fi-FI" noProof="0" dirty="0"/>
          </a:p>
        </p:txBody>
      </p:sp>
    </p:spTree>
    <p:extLst>
      <p:ext uri="{BB962C8B-B14F-4D97-AF65-F5344CB8AC3E}">
        <p14:creationId xmlns:p14="http://schemas.microsoft.com/office/powerpoint/2010/main" val="4198777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1" y="420915"/>
            <a:ext cx="6347171" cy="461955"/>
          </a:xfrm>
        </p:spPr>
        <p:txBody>
          <a:bodyPr rtlCol="0"/>
          <a:lstStyle>
            <a:lvl1pPr>
              <a:defRPr>
                <a:solidFill>
                  <a:srgbClr val="00B3F0"/>
                </a:solidFill>
                <a:latin typeface="Bebas Neue Book" panose="00000500000000000000" pitchFamily="50" charset="0"/>
              </a:defRPr>
            </a:lvl1pPr>
          </a:lstStyle>
          <a:p>
            <a:pPr rtl="0"/>
            <a:r>
              <a:rPr lang="fi-FI" noProof="0" dirty="0"/>
              <a:t>Muokkaa otsikkoa napsauttamalla</a:t>
            </a:r>
          </a:p>
        </p:txBody>
      </p:sp>
      <p:sp>
        <p:nvSpPr>
          <p:cNvPr id="3" name="Sisällön paikkamerkki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pic>
        <p:nvPicPr>
          <p:cNvPr id="5" name="Kuva 4">
            <a:extLst>
              <a:ext uri="{FF2B5EF4-FFF2-40B4-BE49-F238E27FC236}">
                <a16:creationId xmlns:a16="http://schemas.microsoft.com/office/drawing/2014/main" id="{22884A4A-9DA3-4818-AD9B-E7CADAC52AB1}"/>
              </a:ext>
            </a:extLst>
          </p:cNvPr>
          <p:cNvPicPr>
            <a:picLocks noChangeAspect="1"/>
          </p:cNvPicPr>
          <p:nvPr/>
        </p:nvPicPr>
        <p:blipFill rotWithShape="1">
          <a:blip r:embed="rId2">
            <a:alphaModFix amt="22000"/>
            <a:extLst>
              <a:ext uri="{96DAC541-7B7A-43D3-8B79-37D633B846F1}">
                <asvg:svgBlip xmlns:asvg="http://schemas.microsoft.com/office/drawing/2016/SVG/main" r:embed="rId3"/>
              </a:ext>
            </a:extLst>
          </a:blip>
          <a:srcRect l="49593" b="14799"/>
          <a:stretch/>
        </p:blipFill>
        <p:spPr>
          <a:xfrm>
            <a:off x="124287" y="5257355"/>
            <a:ext cx="692459" cy="1454165"/>
          </a:xfrm>
          <a:prstGeom prst="rect">
            <a:avLst/>
          </a:prstGeom>
        </p:spPr>
      </p:pic>
      <p:pic>
        <p:nvPicPr>
          <p:cNvPr id="6" name="Kuva 5">
            <a:extLst>
              <a:ext uri="{FF2B5EF4-FFF2-40B4-BE49-F238E27FC236}">
                <a16:creationId xmlns:a16="http://schemas.microsoft.com/office/drawing/2014/main" id="{1B6A1BCD-1511-459E-9E19-E6260D5DD4C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 t="5697" r="4929" b="-564"/>
          <a:stretch/>
        </p:blipFill>
        <p:spPr>
          <a:xfrm>
            <a:off x="5496639" y="240753"/>
            <a:ext cx="3129071" cy="2696685"/>
          </a:xfrm>
          <a:prstGeom prst="rect">
            <a:avLst/>
          </a:prstGeom>
        </p:spPr>
      </p:pic>
    </p:spTree>
    <p:extLst>
      <p:ext uri="{BB962C8B-B14F-4D97-AF65-F5344CB8AC3E}">
        <p14:creationId xmlns:p14="http://schemas.microsoft.com/office/powerpoint/2010/main" val="3497336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4609147" y="432000"/>
            <a:ext cx="3068661" cy="1034193"/>
          </a:xfrm>
        </p:spPr>
        <p:txBody>
          <a:bodyPr rtlCol="0"/>
          <a:lstStyle>
            <a:lvl1pPr>
              <a:defRPr>
                <a:solidFill>
                  <a:srgbClr val="00B3F0"/>
                </a:solidFill>
                <a:latin typeface="Bebas Neue Book" panose="00000500000000000000" pitchFamily="50" charset="0"/>
              </a:defRPr>
            </a:lvl1pPr>
          </a:lstStyle>
          <a:p>
            <a:pPr rtl="0"/>
            <a:r>
              <a:rPr lang="fi-FI" noProof="0" dirty="0"/>
              <a:t>Muokkaa otsikkoa napsauttamalla</a:t>
            </a:r>
          </a:p>
        </p:txBody>
      </p:sp>
      <p:sp>
        <p:nvSpPr>
          <p:cNvPr id="3" name="Sisällön paikkamerkki 2">
            <a:extLst>
              <a:ext uri="{FF2B5EF4-FFF2-40B4-BE49-F238E27FC236}">
                <a16:creationId xmlns:a16="http://schemas.microsoft.com/office/drawing/2014/main" id="{B1948E38-8FB0-4E51-A01C-C88794372E50}"/>
              </a:ext>
            </a:extLst>
          </p:cNvPr>
          <p:cNvSpPr>
            <a:spLocks noGrp="1"/>
          </p:cNvSpPr>
          <p:nvPr>
            <p:ph idx="1" hasCustomPrompt="1"/>
          </p:nvPr>
        </p:nvSpPr>
        <p:spPr>
          <a:xfrm>
            <a:off x="4609146" y="1891862"/>
            <a:ext cx="6135055" cy="4299388"/>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pic>
        <p:nvPicPr>
          <p:cNvPr id="5" name="Kuva 4">
            <a:extLst>
              <a:ext uri="{FF2B5EF4-FFF2-40B4-BE49-F238E27FC236}">
                <a16:creationId xmlns:a16="http://schemas.microsoft.com/office/drawing/2014/main" id="{22884A4A-9DA3-4818-AD9B-E7CADAC52AB1}"/>
              </a:ext>
            </a:extLst>
          </p:cNvPr>
          <p:cNvPicPr>
            <a:picLocks noChangeAspect="1"/>
          </p:cNvPicPr>
          <p:nvPr/>
        </p:nvPicPr>
        <p:blipFill rotWithShape="1">
          <a:blip r:embed="rId2">
            <a:alphaModFix amt="22000"/>
            <a:extLst>
              <a:ext uri="{96DAC541-7B7A-43D3-8B79-37D633B846F1}">
                <asvg:svgBlip xmlns:asvg="http://schemas.microsoft.com/office/drawing/2016/SVG/main" r:embed="rId3"/>
              </a:ext>
            </a:extLst>
          </a:blip>
          <a:srcRect l="49593" b="14799"/>
          <a:stretch/>
        </p:blipFill>
        <p:spPr>
          <a:xfrm>
            <a:off x="124287" y="5257355"/>
            <a:ext cx="692459" cy="1454165"/>
          </a:xfrm>
          <a:prstGeom prst="rect">
            <a:avLst/>
          </a:prstGeom>
        </p:spPr>
      </p:pic>
      <p:pic>
        <p:nvPicPr>
          <p:cNvPr id="6" name="Kuva 5">
            <a:extLst>
              <a:ext uri="{FF2B5EF4-FFF2-40B4-BE49-F238E27FC236}">
                <a16:creationId xmlns:a16="http://schemas.microsoft.com/office/drawing/2014/main" id="{1B6A1BCD-1511-459E-9E19-E6260D5DD4C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 t="5697" r="4929" b="-564"/>
          <a:stretch/>
        </p:blipFill>
        <p:spPr>
          <a:xfrm>
            <a:off x="-263030" y="2"/>
            <a:ext cx="3129071" cy="2696685"/>
          </a:xfrm>
          <a:prstGeom prst="rect">
            <a:avLst/>
          </a:prstGeom>
        </p:spPr>
      </p:pic>
      <p:sp>
        <p:nvSpPr>
          <p:cNvPr id="9" name="Kuvan paikkamerkki 15">
            <a:extLst>
              <a:ext uri="{FF2B5EF4-FFF2-40B4-BE49-F238E27FC236}">
                <a16:creationId xmlns:a16="http://schemas.microsoft.com/office/drawing/2014/main" id="{959B4E0E-AC26-40E2-BD94-D456CD3029BE}"/>
              </a:ext>
            </a:extLst>
          </p:cNvPr>
          <p:cNvSpPr>
            <a:spLocks noGrp="1"/>
          </p:cNvSpPr>
          <p:nvPr>
            <p:ph type="pic" sz="quarter" idx="42"/>
          </p:nvPr>
        </p:nvSpPr>
        <p:spPr>
          <a:xfrm>
            <a:off x="140678" y="140678"/>
            <a:ext cx="4097215" cy="6559061"/>
          </a:xfrm>
          <a:no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Tree>
    <p:extLst>
      <p:ext uri="{BB962C8B-B14F-4D97-AF65-F5344CB8AC3E}">
        <p14:creationId xmlns:p14="http://schemas.microsoft.com/office/powerpoint/2010/main" val="848251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Kaksi saraketta">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05CD2AAA-246C-4A45-BE24-C1A9DB1D3C6B}"/>
              </a:ext>
            </a:extLst>
          </p:cNvPr>
          <p:cNvSpPr>
            <a:spLocks noGrp="1"/>
          </p:cNvSpPr>
          <p:nvPr>
            <p:ph type="title" hasCustomPrompt="1"/>
          </p:nvPr>
        </p:nvSpPr>
        <p:spPr>
          <a:xfrm>
            <a:off x="432001" y="432001"/>
            <a:ext cx="7340400" cy="529697"/>
          </a:xfrm>
        </p:spPr>
        <p:txBody>
          <a:bodyPr rtlCol="0"/>
          <a:lstStyle>
            <a:lvl1pPr>
              <a:defRPr>
                <a:latin typeface="Bebas Neue Book" panose="00000500000000000000" pitchFamily="50" charset="0"/>
              </a:defRPr>
            </a:lvl1pPr>
          </a:lstStyle>
          <a:p>
            <a:pPr rtl="0"/>
            <a:r>
              <a:rPr lang="fi-FI" noProof="0" dirty="0"/>
              <a:t>Muokkaa otsikkoa napsauttamalla</a:t>
            </a:r>
          </a:p>
        </p:txBody>
      </p:sp>
      <p:sp>
        <p:nvSpPr>
          <p:cNvPr id="8" name="Sisällön paikkamerkki 2">
            <a:extLst>
              <a:ext uri="{FF2B5EF4-FFF2-40B4-BE49-F238E27FC236}">
                <a16:creationId xmlns:a16="http://schemas.microsoft.com/office/drawing/2014/main" id="{109829B2-67B8-42AF-A8F6-0483C504E33A}"/>
              </a:ext>
            </a:extLst>
          </p:cNvPr>
          <p:cNvSpPr>
            <a:spLocks noGrp="1"/>
          </p:cNvSpPr>
          <p:nvPr>
            <p:ph sz="half" idx="1" hasCustomPrompt="1"/>
          </p:nvPr>
        </p:nvSpPr>
        <p:spPr>
          <a:xfrm>
            <a:off x="438539" y="1145250"/>
            <a:ext cx="4796979" cy="4979759"/>
          </a:xfrm>
        </p:spPr>
        <p:txBody>
          <a:bodyPr rtlCol="0"/>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9" name="Sisällön paikkamerkki 3">
            <a:extLst>
              <a:ext uri="{FF2B5EF4-FFF2-40B4-BE49-F238E27FC236}">
                <a16:creationId xmlns:a16="http://schemas.microsoft.com/office/drawing/2014/main" id="{D0953015-A379-403E-8191-D885E217C757}"/>
              </a:ext>
            </a:extLst>
          </p:cNvPr>
          <p:cNvSpPr>
            <a:spLocks noGrp="1"/>
          </p:cNvSpPr>
          <p:nvPr>
            <p:ph sz="half" idx="2" hasCustomPrompt="1"/>
          </p:nvPr>
        </p:nvSpPr>
        <p:spPr>
          <a:xfrm>
            <a:off x="5709372" y="1138336"/>
            <a:ext cx="4865864" cy="5038628"/>
          </a:xfrm>
        </p:spPr>
        <p:txBody>
          <a:bodyPr rtlCol="0"/>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pic>
        <p:nvPicPr>
          <p:cNvPr id="3" name="Kuva 2">
            <a:extLst>
              <a:ext uri="{FF2B5EF4-FFF2-40B4-BE49-F238E27FC236}">
                <a16:creationId xmlns:a16="http://schemas.microsoft.com/office/drawing/2014/main" id="{CCF70E21-D19D-4910-9449-E83227F49B89}"/>
              </a:ext>
            </a:extLst>
          </p:cNvPr>
          <p:cNvPicPr>
            <a:picLocks noChangeAspect="1"/>
          </p:cNvPicPr>
          <p:nvPr/>
        </p:nvPicPr>
        <p:blipFill rotWithShape="1">
          <a:blip r:embed="rId2">
            <a:alphaModFix amt="32000"/>
            <a:extLst>
              <a:ext uri="{96DAC541-7B7A-43D3-8B79-37D633B846F1}">
                <asvg:svgBlip xmlns:asvg="http://schemas.microsoft.com/office/drawing/2016/SVG/main" r:embed="rId3"/>
              </a:ext>
            </a:extLst>
          </a:blip>
          <a:srcRect l="37827" t="1" b="-7047"/>
          <a:stretch/>
        </p:blipFill>
        <p:spPr>
          <a:xfrm rot="10800000">
            <a:off x="10457645" y="1405234"/>
            <a:ext cx="1566827" cy="3351678"/>
          </a:xfrm>
          <a:prstGeom prst="rect">
            <a:avLst/>
          </a:prstGeom>
        </p:spPr>
      </p:pic>
    </p:spTree>
    <p:extLst>
      <p:ext uri="{BB962C8B-B14F-4D97-AF65-F5344CB8AC3E}">
        <p14:creationId xmlns:p14="http://schemas.microsoft.com/office/powerpoint/2010/main" val="66996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saraketta, vertailu">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719559"/>
            <a:ext cx="4860000" cy="360000"/>
          </a:xfrm>
        </p:spPr>
        <p:txBody>
          <a:bodyPr rtlCol="0" anchor="t"/>
          <a:lstStyle>
            <a:lvl1pPr marL="0" indent="0">
              <a:buNone/>
              <a:defRPr sz="18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i-FI" noProof="0"/>
              <a:t>Muokkaa tekstin perustyyliä</a:t>
            </a:r>
          </a:p>
        </p:txBody>
      </p:sp>
      <p:sp>
        <p:nvSpPr>
          <p:cNvPr id="4" name="Sisällön paikkamerkki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120027"/>
            <a:ext cx="4860000" cy="4608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Otsikko 5">
            <a:extLst>
              <a:ext uri="{FF2B5EF4-FFF2-40B4-BE49-F238E27FC236}">
                <a16:creationId xmlns:a16="http://schemas.microsoft.com/office/drawing/2014/main" id="{3673AE6F-1F65-4C50-B8BB-3CE8E3C02F5E}"/>
              </a:ext>
            </a:extLst>
          </p:cNvPr>
          <p:cNvSpPr>
            <a:spLocks noGrp="1"/>
          </p:cNvSpPr>
          <p:nvPr>
            <p:ph type="title" hasCustomPrompt="1"/>
          </p:nvPr>
        </p:nvSpPr>
        <p:spPr>
          <a:xfrm>
            <a:off x="432001" y="432000"/>
            <a:ext cx="7072387" cy="1018428"/>
          </a:xfrm>
        </p:spPr>
        <p:txBody>
          <a:bodyPr rtlCol="0"/>
          <a:lstStyle>
            <a:lvl1pPr>
              <a:defRPr>
                <a:latin typeface="Bebas Neue Book" panose="00000500000000000000" pitchFamily="50" charset="0"/>
              </a:defRPr>
            </a:lvl1pPr>
          </a:lstStyle>
          <a:p>
            <a:pPr rtl="0"/>
            <a:r>
              <a:rPr lang="fi-FI" noProof="0" dirty="0"/>
              <a:t>Muokkaa otsikon perustyyliä napsauttamalla</a:t>
            </a:r>
          </a:p>
        </p:txBody>
      </p:sp>
      <p:sp>
        <p:nvSpPr>
          <p:cNvPr id="10" name="Sisällön paikkamerkki 5">
            <a:extLst>
              <a:ext uri="{FF2B5EF4-FFF2-40B4-BE49-F238E27FC236}">
                <a16:creationId xmlns:a16="http://schemas.microsoft.com/office/drawing/2014/main" id="{484CD98A-64EE-42B1-9A8B-F495FEF2E9FE}"/>
              </a:ext>
            </a:extLst>
          </p:cNvPr>
          <p:cNvSpPr>
            <a:spLocks noGrp="1"/>
          </p:cNvSpPr>
          <p:nvPr>
            <p:ph sz="quarter" idx="4" hasCustomPrompt="1"/>
          </p:nvPr>
        </p:nvSpPr>
        <p:spPr>
          <a:xfrm>
            <a:off x="5715237" y="2117690"/>
            <a:ext cx="4786225" cy="4608000"/>
          </a:xfrm>
        </p:spPr>
        <p:txBody>
          <a:bodyPr rtlCol="0"/>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11" name="Tekstin paikkamerkki 4">
            <a:extLst>
              <a:ext uri="{FF2B5EF4-FFF2-40B4-BE49-F238E27FC236}">
                <a16:creationId xmlns:a16="http://schemas.microsoft.com/office/drawing/2014/main" id="{99F7B39C-4DE9-4650-869E-0410A8E29AAA}"/>
              </a:ext>
            </a:extLst>
          </p:cNvPr>
          <p:cNvSpPr>
            <a:spLocks noGrp="1"/>
          </p:cNvSpPr>
          <p:nvPr>
            <p:ph type="body" sz="quarter" idx="3" hasCustomPrompt="1"/>
          </p:nvPr>
        </p:nvSpPr>
        <p:spPr>
          <a:xfrm>
            <a:off x="5715235" y="1719560"/>
            <a:ext cx="4860000" cy="359999"/>
          </a:xfrm>
        </p:spPr>
        <p:txBody>
          <a:bodyPr vert="horz" lIns="0" tIns="0" rIns="0" bIns="0" rtlCol="0" anchor="t">
            <a:noAutofit/>
          </a:bodyPr>
          <a:lstStyle>
            <a:lvl1pPr marL="0" indent="0">
              <a:buNone/>
              <a:defRPr lang="en-US" sz="1800" b="1"/>
            </a:lvl1pPr>
          </a:lstStyle>
          <a:p>
            <a:pPr marL="200025" lvl="0" indent="-200025" rtl="0"/>
            <a:r>
              <a:rPr lang="fi-FI" noProof="0"/>
              <a:t>Muokkaa tekstin perustyyliä</a:t>
            </a:r>
          </a:p>
        </p:txBody>
      </p:sp>
      <p:pic>
        <p:nvPicPr>
          <p:cNvPr id="9" name="Kuva 8">
            <a:extLst>
              <a:ext uri="{FF2B5EF4-FFF2-40B4-BE49-F238E27FC236}">
                <a16:creationId xmlns:a16="http://schemas.microsoft.com/office/drawing/2014/main" id="{652C600B-120C-484E-A330-4D7EC6B2D38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62735"/>
          <a:stretch/>
        </p:blipFill>
        <p:spPr>
          <a:xfrm rot="10800000">
            <a:off x="10144925" y="5736997"/>
            <a:ext cx="1844572" cy="967754"/>
          </a:xfrm>
          <a:prstGeom prst="rect">
            <a:avLst/>
          </a:prstGeom>
        </p:spPr>
      </p:pic>
    </p:spTree>
    <p:extLst>
      <p:ext uri="{BB962C8B-B14F-4D97-AF65-F5344CB8AC3E}">
        <p14:creationId xmlns:p14="http://schemas.microsoft.com/office/powerpoint/2010/main" val="2978905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saraket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324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tekstiä</a:t>
            </a:r>
          </a:p>
          <a:p>
            <a:pPr lvl="0"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5" name="Tekstin paikkamerkki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883617" y="1152002"/>
            <a:ext cx="3240000" cy="5038725"/>
          </a:xfrm>
        </p:spPr>
        <p:txBody>
          <a:bodyPr rtlCol="0"/>
          <a:lstStyle>
            <a:lvl1pPr>
              <a:defRPr/>
            </a:lvl1pPr>
          </a:lstStyle>
          <a:p>
            <a:pPr lvl="0" rtl="0"/>
            <a:r>
              <a:rPr lang="fi-FI" noProof="0" dirty="0"/>
              <a:t>Muokkaa tekstiä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11" name="Tekstin paikkamerkki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7335235" y="1152002"/>
            <a:ext cx="3240000" cy="5038725"/>
          </a:xfrm>
        </p:spPr>
        <p:txBody>
          <a:bodyPr rtlCol="0"/>
          <a:lstStyle>
            <a:lvl1pPr>
              <a:defRPr/>
            </a:lvl1pPr>
          </a:lstStyle>
          <a:p>
            <a:pPr lvl="0" rtl="0"/>
            <a:r>
              <a:rPr lang="fi-FI" noProof="0" dirty="0"/>
              <a:t>Muokkaa tekstiä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6" name="Otsikko 5">
            <a:extLst>
              <a:ext uri="{FF2B5EF4-FFF2-40B4-BE49-F238E27FC236}">
                <a16:creationId xmlns:a16="http://schemas.microsoft.com/office/drawing/2014/main" id="{BC3A1E70-888C-457D-AFFC-B6844C5A7A9B}"/>
              </a:ext>
            </a:extLst>
          </p:cNvPr>
          <p:cNvSpPr>
            <a:spLocks noGrp="1"/>
          </p:cNvSpPr>
          <p:nvPr>
            <p:ph type="title" hasCustomPrompt="1"/>
          </p:nvPr>
        </p:nvSpPr>
        <p:spPr>
          <a:xfrm>
            <a:off x="432001" y="432000"/>
            <a:ext cx="7340400" cy="545462"/>
          </a:xfrm>
        </p:spPr>
        <p:txBody>
          <a:bodyPr rtlCol="0"/>
          <a:lstStyle>
            <a:lvl1pPr>
              <a:defRPr>
                <a:latin typeface="Bebas Neue Book" panose="00000500000000000000" pitchFamily="50" charset="0"/>
              </a:defRPr>
            </a:lvl1pPr>
          </a:lstStyle>
          <a:p>
            <a:pPr rtl="0"/>
            <a:r>
              <a:rPr lang="fi-FI" noProof="0" dirty="0"/>
              <a:t>Muokkaa otsikkoa napsauttamalla</a:t>
            </a:r>
          </a:p>
        </p:txBody>
      </p:sp>
      <p:pic>
        <p:nvPicPr>
          <p:cNvPr id="7" name="Kuva 6">
            <a:extLst>
              <a:ext uri="{FF2B5EF4-FFF2-40B4-BE49-F238E27FC236}">
                <a16:creationId xmlns:a16="http://schemas.microsoft.com/office/drawing/2014/main" id="{F2F2792E-3F78-4692-BD4D-6722F9FE6FED}"/>
              </a:ext>
            </a:extLst>
          </p:cNvPr>
          <p:cNvPicPr>
            <a:picLocks noChangeAspect="1"/>
          </p:cNvPicPr>
          <p:nvPr/>
        </p:nvPicPr>
        <p:blipFill rotWithShape="1">
          <a:blip r:embed="rId2">
            <a:alphaModFix amt="24000"/>
            <a:extLst>
              <a:ext uri="{96DAC541-7B7A-43D3-8B79-37D633B846F1}">
                <asvg:svgBlip xmlns:asvg="http://schemas.microsoft.com/office/drawing/2016/SVG/main" r:embed="rId3"/>
              </a:ext>
            </a:extLst>
          </a:blip>
          <a:srcRect l="60005"/>
          <a:stretch/>
        </p:blipFill>
        <p:spPr>
          <a:xfrm>
            <a:off x="118279" y="5142443"/>
            <a:ext cx="487344" cy="1715559"/>
          </a:xfrm>
          <a:prstGeom prst="rect">
            <a:avLst/>
          </a:prstGeom>
        </p:spPr>
      </p:pic>
      <p:pic>
        <p:nvPicPr>
          <p:cNvPr id="8" name="Kuva 7">
            <a:extLst>
              <a:ext uri="{FF2B5EF4-FFF2-40B4-BE49-F238E27FC236}">
                <a16:creationId xmlns:a16="http://schemas.microsoft.com/office/drawing/2014/main" id="{C61B8001-4393-4D64-8CA9-406BD34BEBE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 t="5697" r="4929" b="-564"/>
          <a:stretch/>
        </p:blipFill>
        <p:spPr>
          <a:xfrm>
            <a:off x="8911834" y="3840843"/>
            <a:ext cx="3129071" cy="2696685"/>
          </a:xfrm>
          <a:prstGeom prst="rect">
            <a:avLst/>
          </a:prstGeom>
        </p:spPr>
      </p:pic>
    </p:spTree>
    <p:extLst>
      <p:ext uri="{BB962C8B-B14F-4D97-AF65-F5344CB8AC3E}">
        <p14:creationId xmlns:p14="http://schemas.microsoft.com/office/powerpoint/2010/main" val="2732818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96BF466B-33BA-42AC-AFB2-51FC72C2FA45}"/>
              </a:ext>
            </a:extLst>
          </p:cNvPr>
          <p:cNvSpPr/>
          <p:nvPr/>
        </p:nvSpPr>
        <p:spPr>
          <a:xfrm>
            <a:off x="0" y="2"/>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8" name="Suorakulmio 7">
            <a:extLst>
              <a:ext uri="{FF2B5EF4-FFF2-40B4-BE49-F238E27FC236}">
                <a16:creationId xmlns:a16="http://schemas.microsoft.com/office/drawing/2014/main" id="{C4A5CDF3-277F-457A-90F6-C20C9F0EF716}"/>
              </a:ext>
            </a:extLst>
          </p:cNvPr>
          <p:cNvSpPr/>
          <p:nvPr/>
        </p:nvSpPr>
        <p:spPr>
          <a:xfrm rot="5400000">
            <a:off x="-3360737" y="3360738"/>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9" name="Suorakulmio 8">
            <a:extLst>
              <a:ext uri="{FF2B5EF4-FFF2-40B4-BE49-F238E27FC236}">
                <a16:creationId xmlns:a16="http://schemas.microsoft.com/office/drawing/2014/main" id="{01509F7B-15BA-44E2-85A9-A5A242FAF0E0}"/>
              </a:ext>
            </a:extLst>
          </p:cNvPr>
          <p:cNvSpPr/>
          <p:nvPr/>
        </p:nvSpPr>
        <p:spPr>
          <a:xfrm rot="5400000">
            <a:off x="8678916" y="3344920"/>
            <a:ext cx="6858000" cy="168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0" name="Suorakulmio 9">
            <a:extLst>
              <a:ext uri="{FF2B5EF4-FFF2-40B4-BE49-F238E27FC236}">
                <a16:creationId xmlns:a16="http://schemas.microsoft.com/office/drawing/2014/main" id="{2D8A2F97-6D60-46FC-A9F8-936208153882}"/>
              </a:ext>
            </a:extLst>
          </p:cNvPr>
          <p:cNvSpPr/>
          <p:nvPr/>
        </p:nvSpPr>
        <p:spPr>
          <a:xfrm>
            <a:off x="0" y="6721477"/>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 name="Otsikon paikkamerkki 1">
            <a:extLst>
              <a:ext uri="{FF2B5EF4-FFF2-40B4-BE49-F238E27FC236}">
                <a16:creationId xmlns:a16="http://schemas.microsoft.com/office/drawing/2014/main" id="{090F41A2-6535-4CA6-81E4-026A5B56D9D7}"/>
              </a:ext>
            </a:extLst>
          </p:cNvPr>
          <p:cNvSpPr>
            <a:spLocks noGrp="1"/>
          </p:cNvSpPr>
          <p:nvPr>
            <p:ph type="title"/>
          </p:nvPr>
        </p:nvSpPr>
        <p:spPr>
          <a:xfrm>
            <a:off x="432001" y="420914"/>
            <a:ext cx="7625323" cy="443086"/>
          </a:xfrm>
          <a:prstGeom prst="rect">
            <a:avLst/>
          </a:prstGeom>
        </p:spPr>
        <p:txBody>
          <a:bodyPr vert="horz" lIns="0" tIns="0" rIns="0" bIns="0" rtlCol="0" anchor="ctr">
            <a:noAutofit/>
          </a:bodyPr>
          <a:lstStyle/>
          <a:p>
            <a:pPr rtl="0"/>
            <a:r>
              <a:rPr lang="fi-FI" noProof="0" dirty="0"/>
              <a:t>Muokkaa otsikkoa napsauttamalla</a:t>
            </a:r>
          </a:p>
        </p:txBody>
      </p:sp>
      <p:sp>
        <p:nvSpPr>
          <p:cNvPr id="3" name="Tekstin paikkamerkki 2">
            <a:extLst>
              <a:ext uri="{FF2B5EF4-FFF2-40B4-BE49-F238E27FC236}">
                <a16:creationId xmlns:a16="http://schemas.microsoft.com/office/drawing/2014/main" id="{213AB95C-7DD4-4796-80E4-1B7466A2A037}"/>
              </a:ext>
            </a:extLst>
          </p:cNvPr>
          <p:cNvSpPr>
            <a:spLocks noGrp="1"/>
          </p:cNvSpPr>
          <p:nvPr>
            <p:ph type="body" idx="1"/>
          </p:nvPr>
        </p:nvSpPr>
        <p:spPr>
          <a:xfrm>
            <a:off x="432001" y="1152000"/>
            <a:ext cx="10143235" cy="5039250"/>
          </a:xfrm>
          <a:prstGeom prst="rect">
            <a:avLst/>
          </a:prstGeom>
        </p:spPr>
        <p:txBody>
          <a:bodyPr vert="horz" lIns="0" tIns="0" rIns="0" bIns="0" rtlCol="0">
            <a:noAutofit/>
          </a:bodyPr>
          <a:lstStyle/>
          <a:p>
            <a:pPr lvl="0" rtl="0"/>
            <a:r>
              <a:rPr lang="fi-FI" noProof="0" dirty="0"/>
              <a:t>Muokkaa tekstiä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pic>
        <p:nvPicPr>
          <p:cNvPr id="14" name="Kuva 13">
            <a:extLst>
              <a:ext uri="{FF2B5EF4-FFF2-40B4-BE49-F238E27FC236}">
                <a16:creationId xmlns:a16="http://schemas.microsoft.com/office/drawing/2014/main" id="{B4E8CE80-9B1C-4C22-8ADB-BA0D24319EDE}"/>
              </a:ext>
            </a:extLst>
          </p:cNvPr>
          <p:cNvPicPr>
            <a:picLocks noChangeAspect="1"/>
          </p:cNvPicPr>
          <p:nvPr/>
        </p:nvPicPr>
        <p:blipFill rotWithShape="1">
          <a:blip r:embed="rId35"/>
          <a:srcRect/>
          <a:stretch/>
        </p:blipFill>
        <p:spPr>
          <a:xfrm>
            <a:off x="10110952" y="322009"/>
            <a:ext cx="1896126" cy="537856"/>
          </a:xfrm>
          <a:prstGeom prst="rect">
            <a:avLst/>
          </a:prstGeom>
        </p:spPr>
      </p:pic>
    </p:spTree>
    <p:extLst>
      <p:ext uri="{BB962C8B-B14F-4D97-AF65-F5344CB8AC3E}">
        <p14:creationId xmlns:p14="http://schemas.microsoft.com/office/powerpoint/2010/main" val="2962717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2" r:id="rId13"/>
    <p:sldLayoutId id="2147483693" r:id="rId14"/>
    <p:sldLayoutId id="2147483695" r:id="rId15"/>
    <p:sldLayoutId id="2147483696" r:id="rId16"/>
    <p:sldLayoutId id="2147483697" r:id="rId17"/>
    <p:sldLayoutId id="2147483698" r:id="rId18"/>
    <p:sldLayoutId id="2147483699" r:id="rId19"/>
    <p:sldLayoutId id="2147483700"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Lst>
  <p:txStyles>
    <p:titleStyle>
      <a:lvl1pPr algn="l" defTabSz="685800" rtl="0" eaLnBrk="1" latinLnBrk="0" hangingPunct="1">
        <a:lnSpc>
          <a:spcPct val="90000"/>
        </a:lnSpc>
        <a:spcBef>
          <a:spcPct val="0"/>
        </a:spcBef>
        <a:buNone/>
        <a:defRPr sz="3000" kern="1200" spc="0" baseline="0">
          <a:solidFill>
            <a:srgbClr val="00B3F0"/>
          </a:solidFill>
          <a:latin typeface="+mj-lt"/>
          <a:ea typeface="+mj-ea"/>
          <a:cs typeface="+mj-cs"/>
        </a:defRPr>
      </a:lvl1pPr>
    </p:titleStyle>
    <p:bodyStyle>
      <a:lvl1pPr marL="214313" indent="-214313" algn="l" defTabSz="685800" rtl="0" eaLnBrk="1" latinLnBrk="0" hangingPunct="1">
        <a:lnSpc>
          <a:spcPct val="90000"/>
        </a:lnSpc>
        <a:spcBef>
          <a:spcPts val="750"/>
        </a:spcBef>
        <a:buClr>
          <a:srgbClr val="00B3F0"/>
        </a:buClr>
        <a:buFont typeface="Wingdings" panose="05000000000000000000" pitchFamily="2" charset="2"/>
        <a:buChar char="§"/>
        <a:defRPr sz="1350" kern="1200">
          <a:solidFill>
            <a:schemeClr val="tx1">
              <a:lumMod val="75000"/>
              <a:lumOff val="25000"/>
            </a:schemeClr>
          </a:solidFill>
          <a:latin typeface="+mn-lt"/>
          <a:ea typeface="+mn-ea"/>
          <a:cs typeface="+mn-cs"/>
        </a:defRPr>
      </a:lvl1pPr>
      <a:lvl2pPr marL="414338" indent="-214313" algn="l" defTabSz="685800" rtl="0" eaLnBrk="1" latinLnBrk="0" hangingPunct="1">
        <a:lnSpc>
          <a:spcPct val="90000"/>
        </a:lnSpc>
        <a:spcBef>
          <a:spcPts val="375"/>
        </a:spcBef>
        <a:buClr>
          <a:srgbClr val="00B3F0"/>
        </a:buClr>
        <a:buFont typeface="Arial" panose="020B0604020202020204" pitchFamily="34" charset="0"/>
        <a:buChar char="•"/>
        <a:defRPr sz="1200" kern="1200">
          <a:solidFill>
            <a:schemeClr val="tx1">
              <a:lumMod val="75000"/>
              <a:lumOff val="25000"/>
            </a:schemeClr>
          </a:solidFill>
          <a:latin typeface="+mn-lt"/>
          <a:ea typeface="+mn-ea"/>
          <a:cs typeface="+mn-cs"/>
        </a:defRPr>
      </a:lvl2pPr>
      <a:lvl3pPr marL="621506" indent="-214313" algn="l" defTabSz="685800" rtl="0" eaLnBrk="1" latinLnBrk="0" hangingPunct="1">
        <a:lnSpc>
          <a:spcPct val="90000"/>
        </a:lnSpc>
        <a:spcBef>
          <a:spcPts val="375"/>
        </a:spcBef>
        <a:buClr>
          <a:srgbClr val="00B3F0"/>
        </a:buClr>
        <a:buFont typeface="Arial" panose="020B0604020202020204" pitchFamily="34" charset="0"/>
        <a:buChar char="•"/>
        <a:defRPr sz="1050" kern="1200">
          <a:solidFill>
            <a:schemeClr val="tx1">
              <a:lumMod val="75000"/>
              <a:lumOff val="25000"/>
            </a:schemeClr>
          </a:solidFill>
          <a:latin typeface="+mn-lt"/>
          <a:ea typeface="+mn-ea"/>
          <a:cs typeface="+mn-cs"/>
        </a:defRPr>
      </a:lvl3pPr>
      <a:lvl4pPr marL="821531" indent="-214313" algn="l" defTabSz="685800" rtl="0" eaLnBrk="1" latinLnBrk="0" hangingPunct="1">
        <a:lnSpc>
          <a:spcPct val="90000"/>
        </a:lnSpc>
        <a:spcBef>
          <a:spcPts val="375"/>
        </a:spcBef>
        <a:buClr>
          <a:srgbClr val="00B3F0"/>
        </a:buClr>
        <a:buFont typeface="Arial" panose="020B0604020202020204" pitchFamily="34" charset="0"/>
        <a:buChar char="•"/>
        <a:defRPr sz="1050" kern="1200">
          <a:solidFill>
            <a:schemeClr val="tx1">
              <a:lumMod val="75000"/>
              <a:lumOff val="25000"/>
            </a:schemeClr>
          </a:solidFill>
          <a:latin typeface="+mn-lt"/>
          <a:ea typeface="+mn-ea"/>
          <a:cs typeface="+mn-cs"/>
        </a:defRPr>
      </a:lvl4pPr>
      <a:lvl5pPr marL="1021556" indent="-214313" algn="l" defTabSz="685800" rtl="0" eaLnBrk="1" latinLnBrk="0" hangingPunct="1">
        <a:lnSpc>
          <a:spcPct val="90000"/>
        </a:lnSpc>
        <a:spcBef>
          <a:spcPts val="375"/>
        </a:spcBef>
        <a:buClr>
          <a:srgbClr val="00B3F0"/>
        </a:buClr>
        <a:buFont typeface="Arial" panose="020B0604020202020204" pitchFamily="34" charset="0"/>
        <a:buChar char="•"/>
        <a:defRPr sz="10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18" Type="http://schemas.openxmlformats.org/officeDocument/2006/relationships/hyperlink" Target="https://www.kpedu.fi/docs/default-source/opiskelijahuolto/toimintaohje-huumausaineiden-k%C3%A4ytt%C3%B6%C3%B6n-puuttumisesta-2021.pdf" TargetMode="External"/><Relationship Id="rId3" Type="http://schemas.openxmlformats.org/officeDocument/2006/relationships/slide" Target="slide4.xml"/><Relationship Id="rId21" Type="http://schemas.openxmlformats.org/officeDocument/2006/relationships/hyperlink" Target="https://www.kpedu.fi/docs/default-source/yhteystiedot/ryhm%c3%a4ytymisharjoitteita-(002)-(1).pdf?sfvrsn=c50a61b2_0" TargetMode="External"/><Relationship Id="rId7" Type="http://schemas.openxmlformats.org/officeDocument/2006/relationships/slide" Target="slide13.xml"/><Relationship Id="rId12" Type="http://schemas.openxmlformats.org/officeDocument/2006/relationships/slide" Target="slide18.xml"/><Relationship Id="rId17" Type="http://schemas.openxmlformats.org/officeDocument/2006/relationships/hyperlink" Target="https://www.kokkola.fi/vapaa-aika/nuoriso/tukea-erilaisissa-elamantilanteissa/ohjaamo-keski-pohjanmaa/" TargetMode="External"/><Relationship Id="rId2" Type="http://schemas.openxmlformats.org/officeDocument/2006/relationships/slide" Target="slide16.xml"/><Relationship Id="rId16" Type="http://schemas.openxmlformats.org/officeDocument/2006/relationships/hyperlink" Target="https://www.soite.fi/" TargetMode="External"/><Relationship Id="rId20" Type="http://schemas.openxmlformats.org/officeDocument/2006/relationships/hyperlink" Target="https://www.kpedu.fi/docs/default-source/yhteystiedot/yhdess%c3%a4-voimaa-opintoihin-verkosto-2022.pdf?sfvrsn=804368b2_0" TargetMode="External"/><Relationship Id="rId1" Type="http://schemas.openxmlformats.org/officeDocument/2006/relationships/slideLayout" Target="../slideLayouts/slideLayout32.xml"/><Relationship Id="rId6" Type="http://schemas.openxmlformats.org/officeDocument/2006/relationships/hyperlink" Target="file:///D:\4.docx" TargetMode="External"/><Relationship Id="rId11" Type="http://schemas.openxmlformats.org/officeDocument/2006/relationships/slide" Target="slide15.xml"/><Relationship Id="rId5" Type="http://schemas.openxmlformats.org/officeDocument/2006/relationships/slide" Target="slide9.xml"/><Relationship Id="rId15" Type="http://schemas.openxmlformats.org/officeDocument/2006/relationships/hyperlink" Target="https://entit.fi/" TargetMode="External"/><Relationship Id="rId10" Type="http://schemas.openxmlformats.org/officeDocument/2006/relationships/slide" Target="slide11.xml"/><Relationship Id="rId19" Type="http://schemas.openxmlformats.org/officeDocument/2006/relationships/hyperlink" Target="https://www.kpedu.fi/docs/default-source/opiskelijahuolto/toimintaohje-kiusaamiselta-syrjinn%C3%A4lt%C3%A4-ja-v%C3%A4kivallalta-suojaaminen.pdf" TargetMode="External"/><Relationship Id="rId4" Type="http://schemas.openxmlformats.org/officeDocument/2006/relationships/slide" Target="slide5.xml"/><Relationship Id="rId9" Type="http://schemas.openxmlformats.org/officeDocument/2006/relationships/hyperlink" Target="file:///C:\Users\anne.etelaaho\AppData\Local\Microsoft\Windows\INetCache\Content.Outlook\IBTCX5F7\05.docx" TargetMode="External"/><Relationship Id="rId14" Type="http://schemas.openxmlformats.org/officeDocument/2006/relationships/slide" Target="slide14.xml"/><Relationship Id="rId22" Type="http://schemas.openxmlformats.org/officeDocument/2006/relationships/image" Target="../media/image36.png"/></Relationships>
</file>

<file path=ppt/slides/_rels/slide10.xml.rels><?xml version="1.0" encoding="UTF-8" standalone="yes"?>
<Relationships xmlns="http://schemas.openxmlformats.org/package/2006/relationships"><Relationship Id="rId8" Type="http://schemas.openxmlformats.org/officeDocument/2006/relationships/hyperlink" Target="https://kpedu.sharepoint.com/sites/Intranet/Jaetut%20asiakirjat/Forms/AllItems.aspx?id=/sites/Intranet/Jaetut%20asiakirjat/Opiskeluhuolto&amp;viewid=9173b54b-01db-4dd3-b5c2-9c5a16c19d3d" TargetMode="External"/><Relationship Id="rId3" Type="http://schemas.openxmlformats.org/officeDocument/2006/relationships/hyperlink" Target="file:///C:\Users\anne.etelaaho\Desktop\Toimintaohje-kiusaamistilanteisiin.A4.pdf" TargetMode="External"/><Relationship Id="rId7" Type="http://schemas.openxmlformats.org/officeDocument/2006/relationships/hyperlink" Target="https://www.kpedu.fi/docs/default-source/yhteystiedot/tukipolku-verkosto-doc-2021.pdf?sfvrsn=e540aa4d_0" TargetMode="External"/><Relationship Id="rId2" Type="http://schemas.openxmlformats.org/officeDocument/2006/relationships/hyperlink" Target="file:///C:\Users\anne.etelaaho\Desktop\Toimintaohje-huumausaineiden-k&#228;ytt&#246;&#246;n-puuttumisesta-2021.pdf" TargetMode="External"/><Relationship Id="rId1" Type="http://schemas.openxmlformats.org/officeDocument/2006/relationships/slideLayout" Target="../slideLayouts/slideLayout31.xml"/><Relationship Id="rId6" Type="http://schemas.openxmlformats.org/officeDocument/2006/relationships/hyperlink" Target="https://view.officeapps.live.com/op/view.aspx?src=https%3A%2F%2Fwww.kpedu.fi%2Fdocs%2Fdefault-source%2Fvarustamo%2Fkuntoutuksella-opiskelukyky%25C3%25A4-koonti.pptx%3Fsfvrsn%3D1db764b2_0&amp;wdOrigin=BROWSELINK" TargetMode="External"/><Relationship Id="rId5" Type="http://schemas.openxmlformats.org/officeDocument/2006/relationships/hyperlink" Target="https://view.officeapps.live.com/op/view.aspx?src=https%3A%2F%2Fwww.kpedu.fi%2Fdocs%2Fdefault-source%2Fvarustamo%2Fruori---ohje-henkil%25C3%25B6st%25C3%25B6lle.pptx%3Fsfvrsn%3D14da64b2_0&amp;wdOrigin=BROWSELINK" TargetMode="External"/><Relationship Id="rId10" Type="http://schemas.openxmlformats.org/officeDocument/2006/relationships/hyperlink" Target="https://www.kokkola.fi/vapaa-aika/nuoriso/tukea-erilaisissa-elamantilanteissa/ohjaamo-keski-pohjanmaa/" TargetMode="External"/><Relationship Id="rId4" Type="http://schemas.openxmlformats.org/officeDocument/2006/relationships/hyperlink" Target="https://view.officeapps.live.com/op/view.aspx?src=https%3A%2F%2Fwww.kpedu.fi%2Fdocs%2Fdefault-source%2Fvarustamo%2Fsos-tilanteiden-pelot_-(004).pptx%3Fsfvrsn%3D278d9b4d_0&amp;wdOrigin=BROWSELINK" TargetMode="External"/><Relationship Id="rId9" Type="http://schemas.openxmlformats.org/officeDocument/2006/relationships/hyperlink" Target="https://www.soite.fi/"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kpedu.fi/docs/default-source/ammattiopisto/tiedonsiirtolomake-toisen-asteen-opintojen-j%C3%A4rjest%C3%A4miseksi.docx?sfvrsn=c187984d_3" TargetMode="External"/><Relationship Id="rId2" Type="http://schemas.openxmlformats.org/officeDocument/2006/relationships/hyperlink" Target="file:///C:\Users\anne.etelaaho\Downloads\Asiakirja57.pdf" TargetMode="External"/><Relationship Id="rId1" Type="http://schemas.openxmlformats.org/officeDocument/2006/relationships/slideLayout" Target="../slideLayouts/slideLayout31.xml"/><Relationship Id="rId5" Type="http://schemas.openxmlformats.org/officeDocument/2006/relationships/image" Target="../media/image44.jpg"/><Relationship Id="rId4" Type="http://schemas.openxmlformats.org/officeDocument/2006/relationships/hyperlink" Target="https://www.kpedu.fi/docs/default-source/ammattiopisto/ohje.pdf?Status=Master&amp;sfvrsn=8bef864d_3"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entit.fi/" TargetMode="External"/><Relationship Id="rId2" Type="http://schemas.openxmlformats.org/officeDocument/2006/relationships/hyperlink" Target="https://link.webropolsurveys.com/S/E56D097986275E7E"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hyperlink" Target="https://www.kpedu.fi/docs/default-source/ammattiopisto/ohje.pdf?Status=Master&amp;sfvrsn=8bef864d_3" TargetMode="External"/><Relationship Id="rId2" Type="http://schemas.openxmlformats.org/officeDocument/2006/relationships/hyperlink" Target="https://www.kpedu.fi/docs/default-source/ammattiopisto/tiedonsiirtolomake-toisen-asteen-opintojen-j%C3%A4rjest%C3%A4miseksi.docx?sfvrsn=c187984d_3" TargetMode="External"/><Relationship Id="rId1" Type="http://schemas.openxmlformats.org/officeDocument/2006/relationships/slideLayout" Target="../slideLayouts/slideLayout33.xml"/><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hyperlink" Target="https://www.soite.fi/" TargetMode="External"/><Relationship Id="rId7" Type="http://schemas.openxmlformats.org/officeDocument/2006/relationships/hyperlink" Target="https://www.kpedu.fi/docs/default-source/yhteystiedot/yhdess%c3%a4-voimaa-opintoihin-verkosto-2022.pdf?sfvrsn=804368b2_0" TargetMode="External"/><Relationship Id="rId2" Type="http://schemas.openxmlformats.org/officeDocument/2006/relationships/hyperlink" Target="https://entit.fi/" TargetMode="External"/><Relationship Id="rId1" Type="http://schemas.openxmlformats.org/officeDocument/2006/relationships/slideLayout" Target="../slideLayouts/slideLayout31.xml"/><Relationship Id="rId6" Type="http://schemas.openxmlformats.org/officeDocument/2006/relationships/hyperlink" Target="file:///C:\Users\anne.etelaaho\Desktop\Toimintaohje-kiusaamistilanteisiin.A4.pdf" TargetMode="External"/><Relationship Id="rId5" Type="http://schemas.openxmlformats.org/officeDocument/2006/relationships/hyperlink" Target="file:///C:\Users\anne.etelaaho\Desktop\Toimintaohje-huumausaineiden-k&#228;ytt&#246;&#246;n-puuttumisesta-2021.pdf" TargetMode="External"/><Relationship Id="rId4" Type="http://schemas.openxmlformats.org/officeDocument/2006/relationships/hyperlink" Target="https://www.kokkola.fi/vapaa-aika/nuoriso/tukea-erilaisissa-elamantilanteissa/ohjaamo-keski-pohjanma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B8491C33-711E-4335-B841-5922898444F6}"/>
              </a:ext>
            </a:extLst>
          </p:cNvPr>
          <p:cNvSpPr>
            <a:spLocks noChangeArrowheads="1"/>
          </p:cNvSpPr>
          <p:nvPr/>
        </p:nvSpPr>
        <p:spPr bwMode="auto">
          <a:xfrm>
            <a:off x="444911" y="2197611"/>
            <a:ext cx="1314451" cy="870222"/>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1219033472">
                  <a:custGeom>
                    <a:avLst/>
                    <a:gdLst>
                      <a:gd name="connsiteX0" fmla="*/ 0 w 1314451"/>
                      <a:gd name="connsiteY0" fmla="*/ 0 h 870222"/>
                      <a:gd name="connsiteX1" fmla="*/ 425006 w 1314451"/>
                      <a:gd name="connsiteY1" fmla="*/ 0 h 870222"/>
                      <a:gd name="connsiteX2" fmla="*/ 823723 w 1314451"/>
                      <a:gd name="connsiteY2" fmla="*/ 0 h 870222"/>
                      <a:gd name="connsiteX3" fmla="*/ 1314451 w 1314451"/>
                      <a:gd name="connsiteY3" fmla="*/ 0 h 870222"/>
                      <a:gd name="connsiteX4" fmla="*/ 1314451 w 1314451"/>
                      <a:gd name="connsiteY4" fmla="*/ 426409 h 870222"/>
                      <a:gd name="connsiteX5" fmla="*/ 1314451 w 1314451"/>
                      <a:gd name="connsiteY5" fmla="*/ 870222 h 870222"/>
                      <a:gd name="connsiteX6" fmla="*/ 902590 w 1314451"/>
                      <a:gd name="connsiteY6" fmla="*/ 870222 h 870222"/>
                      <a:gd name="connsiteX7" fmla="*/ 490728 w 1314451"/>
                      <a:gd name="connsiteY7" fmla="*/ 870222 h 870222"/>
                      <a:gd name="connsiteX8" fmla="*/ 0 w 1314451"/>
                      <a:gd name="connsiteY8" fmla="*/ 870222 h 870222"/>
                      <a:gd name="connsiteX9" fmla="*/ 0 w 1314451"/>
                      <a:gd name="connsiteY9" fmla="*/ 461218 h 870222"/>
                      <a:gd name="connsiteX10" fmla="*/ 0 w 1314451"/>
                      <a:gd name="connsiteY10" fmla="*/ 0 h 87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4451" h="870222" extrusionOk="0">
                        <a:moveTo>
                          <a:pt x="0" y="0"/>
                        </a:moveTo>
                        <a:cubicBezTo>
                          <a:pt x="91245" y="-49692"/>
                          <a:pt x="292977" y="45858"/>
                          <a:pt x="425006" y="0"/>
                        </a:cubicBezTo>
                        <a:cubicBezTo>
                          <a:pt x="557035" y="-45858"/>
                          <a:pt x="680688" y="40118"/>
                          <a:pt x="823723" y="0"/>
                        </a:cubicBezTo>
                        <a:cubicBezTo>
                          <a:pt x="966758" y="-40118"/>
                          <a:pt x="1144385" y="45230"/>
                          <a:pt x="1314451" y="0"/>
                        </a:cubicBezTo>
                        <a:cubicBezTo>
                          <a:pt x="1318976" y="208521"/>
                          <a:pt x="1271768" y="286358"/>
                          <a:pt x="1314451" y="426409"/>
                        </a:cubicBezTo>
                        <a:cubicBezTo>
                          <a:pt x="1357134" y="566460"/>
                          <a:pt x="1283838" y="687386"/>
                          <a:pt x="1314451" y="870222"/>
                        </a:cubicBezTo>
                        <a:cubicBezTo>
                          <a:pt x="1201879" y="884139"/>
                          <a:pt x="1091075" y="832263"/>
                          <a:pt x="902590" y="870222"/>
                        </a:cubicBezTo>
                        <a:cubicBezTo>
                          <a:pt x="714105" y="908181"/>
                          <a:pt x="609868" y="840003"/>
                          <a:pt x="490728" y="870222"/>
                        </a:cubicBezTo>
                        <a:cubicBezTo>
                          <a:pt x="371588" y="900441"/>
                          <a:pt x="178036" y="834837"/>
                          <a:pt x="0" y="870222"/>
                        </a:cubicBezTo>
                        <a:cubicBezTo>
                          <a:pt x="-40215" y="758465"/>
                          <a:pt x="19213" y="577665"/>
                          <a:pt x="0" y="461218"/>
                        </a:cubicBezTo>
                        <a:cubicBezTo>
                          <a:pt x="-19213" y="344771"/>
                          <a:pt x="35661" y="121436"/>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i-FI" altLang="fi-FI" sz="1200" b="1" u="sng" dirty="0">
                <a:solidFill>
                  <a:schemeClr val="tx1"/>
                </a:solidFill>
                <a:ea typeface="Calibri" panose="020F050202020403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9. OPISKELIJA  AIKEISSA KESKEYTTÄÄ OPINNOT </a:t>
            </a:r>
            <a:endParaRPr kumimoji="0" lang="fi-FI" altLang="fi-FI" sz="1200" b="1" i="0" u="sng" strike="noStrike" cap="none" normalizeH="0" baseline="0" dirty="0">
              <a:ln>
                <a:noFill/>
              </a:ln>
              <a:solidFill>
                <a:schemeClr val="tx1"/>
              </a:solidFill>
              <a:effectLst/>
            </a:endParaRPr>
          </a:p>
        </p:txBody>
      </p:sp>
      <p:sp>
        <p:nvSpPr>
          <p:cNvPr id="4" name="Suorakulmio 3">
            <a:extLst>
              <a:ext uri="{FF2B5EF4-FFF2-40B4-BE49-F238E27FC236}">
                <a16:creationId xmlns:a16="http://schemas.microsoft.com/office/drawing/2014/main" id="{B02C7524-2FB3-444A-A240-E111D4270EAC}"/>
              </a:ext>
            </a:extLst>
          </p:cNvPr>
          <p:cNvSpPr>
            <a:spLocks noChangeArrowheads="1"/>
          </p:cNvSpPr>
          <p:nvPr/>
        </p:nvSpPr>
        <p:spPr bwMode="auto">
          <a:xfrm>
            <a:off x="444911" y="1387337"/>
            <a:ext cx="1326739" cy="642676"/>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1617499634">
                  <a:custGeom>
                    <a:avLst/>
                    <a:gdLst>
                      <a:gd name="connsiteX0" fmla="*/ 0 w 1326739"/>
                      <a:gd name="connsiteY0" fmla="*/ 0 h 642676"/>
                      <a:gd name="connsiteX1" fmla="*/ 442246 w 1326739"/>
                      <a:gd name="connsiteY1" fmla="*/ 0 h 642676"/>
                      <a:gd name="connsiteX2" fmla="*/ 871225 w 1326739"/>
                      <a:gd name="connsiteY2" fmla="*/ 0 h 642676"/>
                      <a:gd name="connsiteX3" fmla="*/ 1326739 w 1326739"/>
                      <a:gd name="connsiteY3" fmla="*/ 0 h 642676"/>
                      <a:gd name="connsiteX4" fmla="*/ 1326739 w 1326739"/>
                      <a:gd name="connsiteY4" fmla="*/ 334192 h 642676"/>
                      <a:gd name="connsiteX5" fmla="*/ 1326739 w 1326739"/>
                      <a:gd name="connsiteY5" fmla="*/ 642676 h 642676"/>
                      <a:gd name="connsiteX6" fmla="*/ 924295 w 1326739"/>
                      <a:gd name="connsiteY6" fmla="*/ 642676 h 642676"/>
                      <a:gd name="connsiteX7" fmla="*/ 521851 w 1326739"/>
                      <a:gd name="connsiteY7" fmla="*/ 642676 h 642676"/>
                      <a:gd name="connsiteX8" fmla="*/ 0 w 1326739"/>
                      <a:gd name="connsiteY8" fmla="*/ 642676 h 642676"/>
                      <a:gd name="connsiteX9" fmla="*/ 0 w 1326739"/>
                      <a:gd name="connsiteY9" fmla="*/ 321338 h 642676"/>
                      <a:gd name="connsiteX10" fmla="*/ 0 w 1326739"/>
                      <a:gd name="connsiteY10" fmla="*/ 0 h 64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6739" h="642676" extrusionOk="0">
                        <a:moveTo>
                          <a:pt x="0" y="0"/>
                        </a:moveTo>
                        <a:cubicBezTo>
                          <a:pt x="176797" y="-49504"/>
                          <a:pt x="301787" y="35474"/>
                          <a:pt x="442246" y="0"/>
                        </a:cubicBezTo>
                        <a:cubicBezTo>
                          <a:pt x="582705" y="-35474"/>
                          <a:pt x="748111" y="2964"/>
                          <a:pt x="871225" y="0"/>
                        </a:cubicBezTo>
                        <a:cubicBezTo>
                          <a:pt x="994339" y="-2964"/>
                          <a:pt x="1146660" y="28145"/>
                          <a:pt x="1326739" y="0"/>
                        </a:cubicBezTo>
                        <a:cubicBezTo>
                          <a:pt x="1343933" y="107495"/>
                          <a:pt x="1317951" y="205451"/>
                          <a:pt x="1326739" y="334192"/>
                        </a:cubicBezTo>
                        <a:cubicBezTo>
                          <a:pt x="1335527" y="462933"/>
                          <a:pt x="1302481" y="499004"/>
                          <a:pt x="1326739" y="642676"/>
                        </a:cubicBezTo>
                        <a:cubicBezTo>
                          <a:pt x="1235339" y="645536"/>
                          <a:pt x="1109637" y="638713"/>
                          <a:pt x="924295" y="642676"/>
                        </a:cubicBezTo>
                        <a:cubicBezTo>
                          <a:pt x="738953" y="646639"/>
                          <a:pt x="624267" y="609197"/>
                          <a:pt x="521851" y="642676"/>
                        </a:cubicBezTo>
                        <a:cubicBezTo>
                          <a:pt x="419435" y="676155"/>
                          <a:pt x="222093" y="620082"/>
                          <a:pt x="0" y="642676"/>
                        </a:cubicBezTo>
                        <a:cubicBezTo>
                          <a:pt x="-6875" y="575396"/>
                          <a:pt x="35262" y="420782"/>
                          <a:pt x="0" y="321338"/>
                        </a:cubicBezTo>
                        <a:cubicBezTo>
                          <a:pt x="-35262" y="221894"/>
                          <a:pt x="36498" y="80865"/>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i-FI" altLang="fi-FI" sz="1200" b="1" u="sng" dirty="0">
                <a:solidFill>
                  <a:schemeClr val="tx1"/>
                </a:solidFill>
                <a:ea typeface="Calibri" panose="020F050202020403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1</a:t>
            </a: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 HOKS JA TUKI </a:t>
            </a:r>
            <a:endParaRPr kumimoji="0" lang="fi-FI" altLang="fi-FI" sz="1200" b="1" i="0" u="sng" strike="noStrike" cap="none" normalizeH="0" baseline="0" dirty="0">
              <a:ln>
                <a:noFill/>
              </a:ln>
              <a:solidFill>
                <a:schemeClr val="tx1"/>
              </a:solidFill>
              <a:effectLst/>
            </a:endParaRPr>
          </a:p>
        </p:txBody>
      </p:sp>
      <p:sp>
        <p:nvSpPr>
          <p:cNvPr id="5" name="Suorakulmio 4">
            <a:extLst>
              <a:ext uri="{FF2B5EF4-FFF2-40B4-BE49-F238E27FC236}">
                <a16:creationId xmlns:a16="http://schemas.microsoft.com/office/drawing/2014/main" id="{403ECAF4-FADE-4018-B252-A0D167B1290A}"/>
              </a:ext>
            </a:extLst>
          </p:cNvPr>
          <p:cNvSpPr>
            <a:spLocks noChangeArrowheads="1"/>
          </p:cNvSpPr>
          <p:nvPr/>
        </p:nvSpPr>
        <p:spPr bwMode="auto">
          <a:xfrm>
            <a:off x="2640330" y="1404399"/>
            <a:ext cx="1268730" cy="608552"/>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1434776513">
                  <a:custGeom>
                    <a:avLst/>
                    <a:gdLst>
                      <a:gd name="connsiteX0" fmla="*/ 0 w 1268730"/>
                      <a:gd name="connsiteY0" fmla="*/ 0 h 608552"/>
                      <a:gd name="connsiteX1" fmla="*/ 422910 w 1268730"/>
                      <a:gd name="connsiteY1" fmla="*/ 0 h 608552"/>
                      <a:gd name="connsiteX2" fmla="*/ 845820 w 1268730"/>
                      <a:gd name="connsiteY2" fmla="*/ 0 h 608552"/>
                      <a:gd name="connsiteX3" fmla="*/ 1268730 w 1268730"/>
                      <a:gd name="connsiteY3" fmla="*/ 0 h 608552"/>
                      <a:gd name="connsiteX4" fmla="*/ 1268730 w 1268730"/>
                      <a:gd name="connsiteY4" fmla="*/ 292105 h 608552"/>
                      <a:gd name="connsiteX5" fmla="*/ 1268730 w 1268730"/>
                      <a:gd name="connsiteY5" fmla="*/ 608552 h 608552"/>
                      <a:gd name="connsiteX6" fmla="*/ 883882 w 1268730"/>
                      <a:gd name="connsiteY6" fmla="*/ 608552 h 608552"/>
                      <a:gd name="connsiteX7" fmla="*/ 448285 w 1268730"/>
                      <a:gd name="connsiteY7" fmla="*/ 608552 h 608552"/>
                      <a:gd name="connsiteX8" fmla="*/ 0 w 1268730"/>
                      <a:gd name="connsiteY8" fmla="*/ 608552 h 608552"/>
                      <a:gd name="connsiteX9" fmla="*/ 0 w 1268730"/>
                      <a:gd name="connsiteY9" fmla="*/ 310362 h 608552"/>
                      <a:gd name="connsiteX10" fmla="*/ 0 w 1268730"/>
                      <a:gd name="connsiteY10" fmla="*/ 0 h 6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730" h="608552" extrusionOk="0">
                        <a:moveTo>
                          <a:pt x="0" y="0"/>
                        </a:moveTo>
                        <a:cubicBezTo>
                          <a:pt x="178300" y="-14233"/>
                          <a:pt x="331649" y="23668"/>
                          <a:pt x="422910" y="0"/>
                        </a:cubicBezTo>
                        <a:cubicBezTo>
                          <a:pt x="514171" y="-23668"/>
                          <a:pt x="640526" y="49968"/>
                          <a:pt x="845820" y="0"/>
                        </a:cubicBezTo>
                        <a:cubicBezTo>
                          <a:pt x="1051114" y="-49968"/>
                          <a:pt x="1057582" y="10278"/>
                          <a:pt x="1268730" y="0"/>
                        </a:cubicBezTo>
                        <a:cubicBezTo>
                          <a:pt x="1296185" y="119059"/>
                          <a:pt x="1238600" y="228955"/>
                          <a:pt x="1268730" y="292105"/>
                        </a:cubicBezTo>
                        <a:cubicBezTo>
                          <a:pt x="1298860" y="355255"/>
                          <a:pt x="1256914" y="491156"/>
                          <a:pt x="1268730" y="608552"/>
                        </a:cubicBezTo>
                        <a:cubicBezTo>
                          <a:pt x="1086904" y="633876"/>
                          <a:pt x="1004052" y="572257"/>
                          <a:pt x="883882" y="608552"/>
                        </a:cubicBezTo>
                        <a:cubicBezTo>
                          <a:pt x="763712" y="644847"/>
                          <a:pt x="553768" y="581520"/>
                          <a:pt x="448285" y="608552"/>
                        </a:cubicBezTo>
                        <a:cubicBezTo>
                          <a:pt x="342802" y="635584"/>
                          <a:pt x="205020" y="590148"/>
                          <a:pt x="0" y="608552"/>
                        </a:cubicBezTo>
                        <a:cubicBezTo>
                          <a:pt x="-31260" y="512117"/>
                          <a:pt x="11034" y="397493"/>
                          <a:pt x="0" y="310362"/>
                        </a:cubicBezTo>
                        <a:cubicBezTo>
                          <a:pt x="-11034" y="223231"/>
                          <a:pt x="16774" y="91787"/>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i-FI" altLang="fi-FI" sz="1200" b="1" u="sng" dirty="0">
                <a:solidFill>
                  <a:schemeClr val="tx1"/>
                </a:solidFill>
                <a:ea typeface="Calibri" panose="020F0502020204030204" pitchFamily="34"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2</a:t>
            </a: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 SEURANTA</a:t>
            </a:r>
            <a:endParaRPr kumimoji="0" lang="fi-FI" altLang="fi-FI" sz="1200" b="1" i="0" u="sng" strike="noStrike" cap="none" normalizeH="0" baseline="0" dirty="0">
              <a:ln>
                <a:noFill/>
              </a:ln>
              <a:solidFill>
                <a:schemeClr val="tx1"/>
              </a:solidFill>
              <a:effectLst/>
            </a:endParaRPr>
          </a:p>
        </p:txBody>
      </p:sp>
      <p:sp>
        <p:nvSpPr>
          <p:cNvPr id="6" name="Suorakulmio 5">
            <a:extLst>
              <a:ext uri="{FF2B5EF4-FFF2-40B4-BE49-F238E27FC236}">
                <a16:creationId xmlns:a16="http://schemas.microsoft.com/office/drawing/2014/main" id="{11110B55-11F7-4404-A91D-5C5F04E8A159}"/>
              </a:ext>
            </a:extLst>
          </p:cNvPr>
          <p:cNvSpPr>
            <a:spLocks noChangeArrowheads="1"/>
          </p:cNvSpPr>
          <p:nvPr/>
        </p:nvSpPr>
        <p:spPr bwMode="auto">
          <a:xfrm>
            <a:off x="4747365" y="1401962"/>
            <a:ext cx="1716065" cy="613426"/>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4251036951">
                  <a:custGeom>
                    <a:avLst/>
                    <a:gdLst>
                      <a:gd name="connsiteX0" fmla="*/ 0 w 1716065"/>
                      <a:gd name="connsiteY0" fmla="*/ 0 h 613426"/>
                      <a:gd name="connsiteX1" fmla="*/ 572022 w 1716065"/>
                      <a:gd name="connsiteY1" fmla="*/ 0 h 613426"/>
                      <a:gd name="connsiteX2" fmla="*/ 1178365 w 1716065"/>
                      <a:gd name="connsiteY2" fmla="*/ 0 h 613426"/>
                      <a:gd name="connsiteX3" fmla="*/ 1716065 w 1716065"/>
                      <a:gd name="connsiteY3" fmla="*/ 0 h 613426"/>
                      <a:gd name="connsiteX4" fmla="*/ 1716065 w 1716065"/>
                      <a:gd name="connsiteY4" fmla="*/ 318982 h 613426"/>
                      <a:gd name="connsiteX5" fmla="*/ 1716065 w 1716065"/>
                      <a:gd name="connsiteY5" fmla="*/ 613426 h 613426"/>
                      <a:gd name="connsiteX6" fmla="*/ 1178365 w 1716065"/>
                      <a:gd name="connsiteY6" fmla="*/ 613426 h 613426"/>
                      <a:gd name="connsiteX7" fmla="*/ 572022 w 1716065"/>
                      <a:gd name="connsiteY7" fmla="*/ 613426 h 613426"/>
                      <a:gd name="connsiteX8" fmla="*/ 0 w 1716065"/>
                      <a:gd name="connsiteY8" fmla="*/ 613426 h 613426"/>
                      <a:gd name="connsiteX9" fmla="*/ 0 w 1716065"/>
                      <a:gd name="connsiteY9" fmla="*/ 294444 h 613426"/>
                      <a:gd name="connsiteX10" fmla="*/ 0 w 1716065"/>
                      <a:gd name="connsiteY10" fmla="*/ 0 h 61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6065" h="613426" extrusionOk="0">
                        <a:moveTo>
                          <a:pt x="0" y="0"/>
                        </a:moveTo>
                        <a:cubicBezTo>
                          <a:pt x="252403" y="-20043"/>
                          <a:pt x="329212" y="19100"/>
                          <a:pt x="572022" y="0"/>
                        </a:cubicBezTo>
                        <a:cubicBezTo>
                          <a:pt x="814832" y="-19100"/>
                          <a:pt x="891441" y="15912"/>
                          <a:pt x="1178365" y="0"/>
                        </a:cubicBezTo>
                        <a:cubicBezTo>
                          <a:pt x="1465289" y="-15912"/>
                          <a:pt x="1576004" y="54110"/>
                          <a:pt x="1716065" y="0"/>
                        </a:cubicBezTo>
                        <a:cubicBezTo>
                          <a:pt x="1726207" y="73709"/>
                          <a:pt x="1690032" y="169024"/>
                          <a:pt x="1716065" y="318982"/>
                        </a:cubicBezTo>
                        <a:cubicBezTo>
                          <a:pt x="1742098" y="468940"/>
                          <a:pt x="1684296" y="474326"/>
                          <a:pt x="1716065" y="613426"/>
                        </a:cubicBezTo>
                        <a:cubicBezTo>
                          <a:pt x="1584533" y="636119"/>
                          <a:pt x="1292135" y="609158"/>
                          <a:pt x="1178365" y="613426"/>
                        </a:cubicBezTo>
                        <a:cubicBezTo>
                          <a:pt x="1064595" y="617694"/>
                          <a:pt x="779804" y="597086"/>
                          <a:pt x="572022" y="613426"/>
                        </a:cubicBezTo>
                        <a:cubicBezTo>
                          <a:pt x="364240" y="629766"/>
                          <a:pt x="234410" y="597538"/>
                          <a:pt x="0" y="613426"/>
                        </a:cubicBezTo>
                        <a:cubicBezTo>
                          <a:pt x="-190" y="462058"/>
                          <a:pt x="1298" y="385572"/>
                          <a:pt x="0" y="294444"/>
                        </a:cubicBezTo>
                        <a:cubicBezTo>
                          <a:pt x="-1298" y="203316"/>
                          <a:pt x="22851" y="62203"/>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tabLst/>
            </a:pPr>
            <a:r>
              <a:rPr lang="fi-FI" altLang="fi-FI" sz="1200" b="1" u="sng" dirty="0">
                <a:solidFill>
                  <a:schemeClr val="tx1"/>
                </a:solidFill>
                <a:ea typeface="Calibri" panose="020F0502020204030204" pitchFamily="34"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3</a:t>
            </a: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 PUUTTUMINEN</a:t>
            </a:r>
            <a:endPar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endParaRPr>
          </a:p>
        </p:txBody>
      </p:sp>
      <p:sp>
        <p:nvSpPr>
          <p:cNvPr id="8" name="Suorakulmio 7">
            <a:extLst>
              <a:ext uri="{FF2B5EF4-FFF2-40B4-BE49-F238E27FC236}">
                <a16:creationId xmlns:a16="http://schemas.microsoft.com/office/drawing/2014/main" id="{94DA39EF-6862-4FFE-AEA3-355A6522FC7D}"/>
              </a:ext>
            </a:extLst>
          </p:cNvPr>
          <p:cNvSpPr>
            <a:spLocks noChangeArrowheads="1"/>
          </p:cNvSpPr>
          <p:nvPr/>
        </p:nvSpPr>
        <p:spPr bwMode="auto">
          <a:xfrm>
            <a:off x="8978500" y="3490785"/>
            <a:ext cx="2582879" cy="491240"/>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20565272">
                  <a:custGeom>
                    <a:avLst/>
                    <a:gdLst>
                      <a:gd name="connsiteX0" fmla="*/ 0 w 2588286"/>
                      <a:gd name="connsiteY0" fmla="*/ 0 h 491240"/>
                      <a:gd name="connsiteX1" fmla="*/ 517657 w 2588286"/>
                      <a:gd name="connsiteY1" fmla="*/ 0 h 491240"/>
                      <a:gd name="connsiteX2" fmla="*/ 1035314 w 2588286"/>
                      <a:gd name="connsiteY2" fmla="*/ 0 h 491240"/>
                      <a:gd name="connsiteX3" fmla="*/ 1527089 w 2588286"/>
                      <a:gd name="connsiteY3" fmla="*/ 0 h 491240"/>
                      <a:gd name="connsiteX4" fmla="*/ 2018863 w 2588286"/>
                      <a:gd name="connsiteY4" fmla="*/ 0 h 491240"/>
                      <a:gd name="connsiteX5" fmla="*/ 2588286 w 2588286"/>
                      <a:gd name="connsiteY5" fmla="*/ 0 h 491240"/>
                      <a:gd name="connsiteX6" fmla="*/ 2588286 w 2588286"/>
                      <a:gd name="connsiteY6" fmla="*/ 491240 h 491240"/>
                      <a:gd name="connsiteX7" fmla="*/ 2122395 w 2588286"/>
                      <a:gd name="connsiteY7" fmla="*/ 491240 h 491240"/>
                      <a:gd name="connsiteX8" fmla="*/ 1578854 w 2588286"/>
                      <a:gd name="connsiteY8" fmla="*/ 491240 h 491240"/>
                      <a:gd name="connsiteX9" fmla="*/ 1138846 w 2588286"/>
                      <a:gd name="connsiteY9" fmla="*/ 491240 h 491240"/>
                      <a:gd name="connsiteX10" fmla="*/ 621189 w 2588286"/>
                      <a:gd name="connsiteY10" fmla="*/ 491240 h 491240"/>
                      <a:gd name="connsiteX11" fmla="*/ 0 w 2588286"/>
                      <a:gd name="connsiteY11" fmla="*/ 491240 h 491240"/>
                      <a:gd name="connsiteX12" fmla="*/ 0 w 2588286"/>
                      <a:gd name="connsiteY12" fmla="*/ 0 h 49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8286" h="491240" extrusionOk="0">
                        <a:moveTo>
                          <a:pt x="0" y="0"/>
                        </a:moveTo>
                        <a:cubicBezTo>
                          <a:pt x="167463" y="-151"/>
                          <a:pt x="355563" y="45497"/>
                          <a:pt x="517657" y="0"/>
                        </a:cubicBezTo>
                        <a:cubicBezTo>
                          <a:pt x="679751" y="-45497"/>
                          <a:pt x="866941" y="35519"/>
                          <a:pt x="1035314" y="0"/>
                        </a:cubicBezTo>
                        <a:cubicBezTo>
                          <a:pt x="1203687" y="-35519"/>
                          <a:pt x="1309156" y="30589"/>
                          <a:pt x="1527089" y="0"/>
                        </a:cubicBezTo>
                        <a:cubicBezTo>
                          <a:pt x="1745023" y="-30589"/>
                          <a:pt x="1821375" y="5774"/>
                          <a:pt x="2018863" y="0"/>
                        </a:cubicBezTo>
                        <a:cubicBezTo>
                          <a:pt x="2216351" y="-5774"/>
                          <a:pt x="2318030" y="1336"/>
                          <a:pt x="2588286" y="0"/>
                        </a:cubicBezTo>
                        <a:cubicBezTo>
                          <a:pt x="2645424" y="200187"/>
                          <a:pt x="2556960" y="376835"/>
                          <a:pt x="2588286" y="491240"/>
                        </a:cubicBezTo>
                        <a:cubicBezTo>
                          <a:pt x="2402426" y="535578"/>
                          <a:pt x="2303874" y="460404"/>
                          <a:pt x="2122395" y="491240"/>
                        </a:cubicBezTo>
                        <a:cubicBezTo>
                          <a:pt x="1940916" y="522076"/>
                          <a:pt x="1818501" y="458174"/>
                          <a:pt x="1578854" y="491240"/>
                        </a:cubicBezTo>
                        <a:cubicBezTo>
                          <a:pt x="1339207" y="524306"/>
                          <a:pt x="1281286" y="472239"/>
                          <a:pt x="1138846" y="491240"/>
                        </a:cubicBezTo>
                        <a:cubicBezTo>
                          <a:pt x="996406" y="510241"/>
                          <a:pt x="791406" y="478676"/>
                          <a:pt x="621189" y="491240"/>
                        </a:cubicBezTo>
                        <a:cubicBezTo>
                          <a:pt x="450972" y="503804"/>
                          <a:pt x="184430" y="458363"/>
                          <a:pt x="0" y="491240"/>
                        </a:cubicBezTo>
                        <a:cubicBezTo>
                          <a:pt x="-18846" y="347135"/>
                          <a:pt x="53335" y="163657"/>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i-FI" altLang="fi-FI" sz="1200" b="1" u="sng" dirty="0">
                <a:solidFill>
                  <a:schemeClr val="tx1"/>
                </a:solidFill>
                <a:ea typeface="Calibri" panose="020F0502020204030204" pitchFamily="34"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  </a:t>
            </a:r>
            <a:br>
              <a:rPr lang="fi-FI" altLang="fi-FI" sz="1200" b="1" u="sng" dirty="0">
                <a:solidFill>
                  <a:schemeClr val="tx1"/>
                </a:solidFill>
                <a:ea typeface="Calibri" panose="020F0502020204030204" pitchFamily="34"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br>
            <a:r>
              <a:rPr lang="fi-FI" altLang="fi-FI" sz="1200" b="1" u="sng" dirty="0">
                <a:solidFill>
                  <a:schemeClr val="tx1"/>
                </a:solidFill>
                <a:ea typeface="Calibri" panose="020F0502020204030204" pitchFamily="34"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6</a:t>
            </a: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 ERONNEEKSI KATSOMINEN</a:t>
            </a:r>
            <a:endParaRPr kumimoji="0" lang="fi-FI" altLang="fi-FI" sz="1200" b="1" i="0" u="sng"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i-FI" altLang="fi-FI" sz="1200" b="1" i="0" u="sng" strike="noStrike" cap="none" normalizeH="0" baseline="0" dirty="0">
              <a:ln>
                <a:noFill/>
              </a:ln>
              <a:solidFill>
                <a:schemeClr val="tx1"/>
              </a:solidFill>
              <a:effectLst/>
            </a:endParaRPr>
          </a:p>
        </p:txBody>
      </p:sp>
      <p:sp>
        <p:nvSpPr>
          <p:cNvPr id="9" name="Suorakulmio 8">
            <a:extLst>
              <a:ext uri="{FF2B5EF4-FFF2-40B4-BE49-F238E27FC236}">
                <a16:creationId xmlns:a16="http://schemas.microsoft.com/office/drawing/2014/main" id="{004B568D-7015-4565-925F-E2A25B46A15D}"/>
              </a:ext>
            </a:extLst>
          </p:cNvPr>
          <p:cNvSpPr>
            <a:spLocks noChangeArrowheads="1"/>
          </p:cNvSpPr>
          <p:nvPr/>
        </p:nvSpPr>
        <p:spPr bwMode="auto">
          <a:xfrm>
            <a:off x="8978500" y="2451660"/>
            <a:ext cx="2583180" cy="878555"/>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2709356542">
                  <a:custGeom>
                    <a:avLst/>
                    <a:gdLst>
                      <a:gd name="connsiteX0" fmla="*/ 0 w 2583180"/>
                      <a:gd name="connsiteY0" fmla="*/ 0 h 878555"/>
                      <a:gd name="connsiteX1" fmla="*/ 516636 w 2583180"/>
                      <a:gd name="connsiteY1" fmla="*/ 0 h 878555"/>
                      <a:gd name="connsiteX2" fmla="*/ 1033272 w 2583180"/>
                      <a:gd name="connsiteY2" fmla="*/ 0 h 878555"/>
                      <a:gd name="connsiteX3" fmla="*/ 1601572 w 2583180"/>
                      <a:gd name="connsiteY3" fmla="*/ 0 h 878555"/>
                      <a:gd name="connsiteX4" fmla="*/ 2583180 w 2583180"/>
                      <a:gd name="connsiteY4" fmla="*/ 0 h 878555"/>
                      <a:gd name="connsiteX5" fmla="*/ 2583180 w 2583180"/>
                      <a:gd name="connsiteY5" fmla="*/ 456849 h 878555"/>
                      <a:gd name="connsiteX6" fmla="*/ 2583180 w 2583180"/>
                      <a:gd name="connsiteY6" fmla="*/ 878555 h 878555"/>
                      <a:gd name="connsiteX7" fmla="*/ 2040712 w 2583180"/>
                      <a:gd name="connsiteY7" fmla="*/ 878555 h 878555"/>
                      <a:gd name="connsiteX8" fmla="*/ 1472413 w 2583180"/>
                      <a:gd name="connsiteY8" fmla="*/ 878555 h 878555"/>
                      <a:gd name="connsiteX9" fmla="*/ 955777 w 2583180"/>
                      <a:gd name="connsiteY9" fmla="*/ 878555 h 878555"/>
                      <a:gd name="connsiteX10" fmla="*/ 0 w 2583180"/>
                      <a:gd name="connsiteY10" fmla="*/ 878555 h 878555"/>
                      <a:gd name="connsiteX11" fmla="*/ 0 w 2583180"/>
                      <a:gd name="connsiteY11" fmla="*/ 439278 h 878555"/>
                      <a:gd name="connsiteX12" fmla="*/ 0 w 2583180"/>
                      <a:gd name="connsiteY12" fmla="*/ 0 h 87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180" h="878555" extrusionOk="0">
                        <a:moveTo>
                          <a:pt x="0" y="0"/>
                        </a:moveTo>
                        <a:cubicBezTo>
                          <a:pt x="248489" y="-25014"/>
                          <a:pt x="302858" y="4956"/>
                          <a:pt x="516636" y="0"/>
                        </a:cubicBezTo>
                        <a:cubicBezTo>
                          <a:pt x="730414" y="-4956"/>
                          <a:pt x="925204" y="42129"/>
                          <a:pt x="1033272" y="0"/>
                        </a:cubicBezTo>
                        <a:cubicBezTo>
                          <a:pt x="1141340" y="-42129"/>
                          <a:pt x="1405786" y="7135"/>
                          <a:pt x="1601572" y="0"/>
                        </a:cubicBezTo>
                        <a:cubicBezTo>
                          <a:pt x="1797358" y="-7135"/>
                          <a:pt x="2156468" y="68795"/>
                          <a:pt x="2583180" y="0"/>
                        </a:cubicBezTo>
                        <a:cubicBezTo>
                          <a:pt x="2613217" y="182703"/>
                          <a:pt x="2547813" y="355343"/>
                          <a:pt x="2583180" y="456849"/>
                        </a:cubicBezTo>
                        <a:cubicBezTo>
                          <a:pt x="2618547" y="558355"/>
                          <a:pt x="2543559" y="738533"/>
                          <a:pt x="2583180" y="878555"/>
                        </a:cubicBezTo>
                        <a:cubicBezTo>
                          <a:pt x="2456561" y="890226"/>
                          <a:pt x="2218987" y="850637"/>
                          <a:pt x="2040712" y="878555"/>
                        </a:cubicBezTo>
                        <a:cubicBezTo>
                          <a:pt x="1862437" y="906473"/>
                          <a:pt x="1724787" y="832536"/>
                          <a:pt x="1472413" y="878555"/>
                        </a:cubicBezTo>
                        <a:cubicBezTo>
                          <a:pt x="1220039" y="924574"/>
                          <a:pt x="1109135" y="873011"/>
                          <a:pt x="955777" y="878555"/>
                        </a:cubicBezTo>
                        <a:cubicBezTo>
                          <a:pt x="802419" y="884099"/>
                          <a:pt x="300464" y="857081"/>
                          <a:pt x="0" y="878555"/>
                        </a:cubicBezTo>
                        <a:cubicBezTo>
                          <a:pt x="-36451" y="768138"/>
                          <a:pt x="526" y="560427"/>
                          <a:pt x="0" y="439278"/>
                        </a:cubicBezTo>
                        <a:cubicBezTo>
                          <a:pt x="-526" y="318129"/>
                          <a:pt x="21441" y="219046"/>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200" b="1" i="0" u="sng" strike="noStrike" cap="none" normalizeH="0" baseline="0" dirty="0">
                <a:ln>
                  <a:noFill/>
                </a:ln>
                <a:solidFill>
                  <a:schemeClr val="tx1"/>
                </a:solidFill>
                <a:effectLst/>
                <a:ea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5. POISSAOLOT TAI MUU TEKO</a:t>
            </a:r>
            <a:br>
              <a:rPr kumimoji="0" lang="fi-FI" altLang="fi-FI" sz="1200" b="1" i="0" u="sng" strike="noStrike" cap="none" normalizeH="0" baseline="0" dirty="0">
                <a:ln>
                  <a:noFill/>
                </a:ln>
                <a:solidFill>
                  <a:schemeClr val="tx1"/>
                </a:solidFill>
                <a:effectLst/>
                <a:ea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br>
            <a:r>
              <a:rPr kumimoji="0" lang="fi-FI" altLang="fi-FI" sz="1200" b="1" i="0" u="sng" strike="noStrike" cap="none" normalizeH="0" baseline="0" dirty="0">
                <a:ln>
                  <a:noFill/>
                </a:ln>
                <a:solidFill>
                  <a:schemeClr val="tx1"/>
                </a:solidFill>
                <a:effectLst/>
                <a:ea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 JATKUU EDELLEEN</a:t>
            </a:r>
            <a:endParaRPr kumimoji="0" lang="fi-FI" altLang="fi-FI" sz="1200" b="1" i="0" u="sng" strike="noStrike" cap="none" normalizeH="0" baseline="0" dirty="0">
              <a:ln>
                <a:noFill/>
              </a:ln>
              <a:solidFill>
                <a:schemeClr val="tx1"/>
              </a:solidFill>
              <a:effectLst/>
              <a:hlinkClick r:id="rId8" action="ppaction://hlinksldjump">
                <a:extLst>
                  <a:ext uri="{A12FA001-AC4F-418D-AE19-62706E023703}">
                    <ahyp:hlinkClr xmlns:ahyp="http://schemas.microsoft.com/office/drawing/2018/hyperlinkcolor" val="tx"/>
                  </a:ext>
                </a:extLst>
              </a:hlinkClick>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200" b="1" i="0" u="sng" strike="noStrike" cap="none" normalizeH="0" baseline="0" dirty="0">
                <a:ln>
                  <a:noFill/>
                </a:ln>
                <a:solidFill>
                  <a:schemeClr val="tx1"/>
                </a:solidFill>
                <a:effectLst/>
                <a:ea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MÄÄRÄAIKAINEN EROTTAMINEN</a:t>
            </a:r>
            <a:endParaRPr kumimoji="0" lang="fi-FI" altLang="fi-FI" sz="1200" b="1" i="0" u="sng" strike="noStrike" cap="none" normalizeH="0" baseline="0" dirty="0">
              <a:ln>
                <a:noFill/>
              </a:ln>
              <a:solidFill>
                <a:schemeClr val="tx1"/>
              </a:solidFill>
              <a:effectLst/>
            </a:endParaRPr>
          </a:p>
        </p:txBody>
      </p:sp>
      <p:sp>
        <p:nvSpPr>
          <p:cNvPr id="10" name="Suorakulmio 9">
            <a:extLst>
              <a:ext uri="{FF2B5EF4-FFF2-40B4-BE49-F238E27FC236}">
                <a16:creationId xmlns:a16="http://schemas.microsoft.com/office/drawing/2014/main" id="{AA73C34A-8291-4467-A78B-C6DA4CD0FD69}"/>
              </a:ext>
            </a:extLst>
          </p:cNvPr>
          <p:cNvSpPr>
            <a:spLocks noChangeArrowheads="1"/>
          </p:cNvSpPr>
          <p:nvPr/>
        </p:nvSpPr>
        <p:spPr bwMode="auto">
          <a:xfrm>
            <a:off x="8978500" y="1446449"/>
            <a:ext cx="2583180" cy="884255"/>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2492639364">
                  <a:custGeom>
                    <a:avLst/>
                    <a:gdLst>
                      <a:gd name="connsiteX0" fmla="*/ 0 w 2583180"/>
                      <a:gd name="connsiteY0" fmla="*/ 0 h 884255"/>
                      <a:gd name="connsiteX1" fmla="*/ 568300 w 2583180"/>
                      <a:gd name="connsiteY1" fmla="*/ 0 h 884255"/>
                      <a:gd name="connsiteX2" fmla="*/ 1033272 w 2583180"/>
                      <a:gd name="connsiteY2" fmla="*/ 0 h 884255"/>
                      <a:gd name="connsiteX3" fmla="*/ 1472413 w 2583180"/>
                      <a:gd name="connsiteY3" fmla="*/ 0 h 884255"/>
                      <a:gd name="connsiteX4" fmla="*/ 1989049 w 2583180"/>
                      <a:gd name="connsiteY4" fmla="*/ 0 h 884255"/>
                      <a:gd name="connsiteX5" fmla="*/ 2583180 w 2583180"/>
                      <a:gd name="connsiteY5" fmla="*/ 0 h 884255"/>
                      <a:gd name="connsiteX6" fmla="*/ 2583180 w 2583180"/>
                      <a:gd name="connsiteY6" fmla="*/ 433285 h 884255"/>
                      <a:gd name="connsiteX7" fmla="*/ 2583180 w 2583180"/>
                      <a:gd name="connsiteY7" fmla="*/ 884255 h 884255"/>
                      <a:gd name="connsiteX8" fmla="*/ 2118208 w 2583180"/>
                      <a:gd name="connsiteY8" fmla="*/ 884255 h 884255"/>
                      <a:gd name="connsiteX9" fmla="*/ 1627403 w 2583180"/>
                      <a:gd name="connsiteY9" fmla="*/ 884255 h 884255"/>
                      <a:gd name="connsiteX10" fmla="*/ 1084936 w 2583180"/>
                      <a:gd name="connsiteY10" fmla="*/ 884255 h 884255"/>
                      <a:gd name="connsiteX11" fmla="*/ 568300 w 2583180"/>
                      <a:gd name="connsiteY11" fmla="*/ 884255 h 884255"/>
                      <a:gd name="connsiteX12" fmla="*/ 0 w 2583180"/>
                      <a:gd name="connsiteY12" fmla="*/ 884255 h 884255"/>
                      <a:gd name="connsiteX13" fmla="*/ 0 w 2583180"/>
                      <a:gd name="connsiteY13" fmla="*/ 433285 h 884255"/>
                      <a:gd name="connsiteX14" fmla="*/ 0 w 2583180"/>
                      <a:gd name="connsiteY14" fmla="*/ 0 h 88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3180" h="884255" extrusionOk="0">
                        <a:moveTo>
                          <a:pt x="0" y="0"/>
                        </a:moveTo>
                        <a:cubicBezTo>
                          <a:pt x="158322" y="-25144"/>
                          <a:pt x="383879" y="54347"/>
                          <a:pt x="568300" y="0"/>
                        </a:cubicBezTo>
                        <a:cubicBezTo>
                          <a:pt x="752721" y="-54347"/>
                          <a:pt x="876159" y="46464"/>
                          <a:pt x="1033272" y="0"/>
                        </a:cubicBezTo>
                        <a:cubicBezTo>
                          <a:pt x="1190385" y="-46464"/>
                          <a:pt x="1278485" y="17535"/>
                          <a:pt x="1472413" y="0"/>
                        </a:cubicBezTo>
                        <a:cubicBezTo>
                          <a:pt x="1666341" y="-17535"/>
                          <a:pt x="1882014" y="10939"/>
                          <a:pt x="1989049" y="0"/>
                        </a:cubicBezTo>
                        <a:cubicBezTo>
                          <a:pt x="2096084" y="-10939"/>
                          <a:pt x="2363232" y="52628"/>
                          <a:pt x="2583180" y="0"/>
                        </a:cubicBezTo>
                        <a:cubicBezTo>
                          <a:pt x="2609337" y="147216"/>
                          <a:pt x="2580178" y="308559"/>
                          <a:pt x="2583180" y="433285"/>
                        </a:cubicBezTo>
                        <a:cubicBezTo>
                          <a:pt x="2586182" y="558011"/>
                          <a:pt x="2564204" y="725042"/>
                          <a:pt x="2583180" y="884255"/>
                        </a:cubicBezTo>
                        <a:cubicBezTo>
                          <a:pt x="2414046" y="901611"/>
                          <a:pt x="2349994" y="872655"/>
                          <a:pt x="2118208" y="884255"/>
                        </a:cubicBezTo>
                        <a:cubicBezTo>
                          <a:pt x="1886422" y="895855"/>
                          <a:pt x="1811529" y="880394"/>
                          <a:pt x="1627403" y="884255"/>
                        </a:cubicBezTo>
                        <a:cubicBezTo>
                          <a:pt x="1443277" y="888116"/>
                          <a:pt x="1234092" y="862779"/>
                          <a:pt x="1084936" y="884255"/>
                        </a:cubicBezTo>
                        <a:cubicBezTo>
                          <a:pt x="935780" y="905731"/>
                          <a:pt x="809706" y="864961"/>
                          <a:pt x="568300" y="884255"/>
                        </a:cubicBezTo>
                        <a:cubicBezTo>
                          <a:pt x="326894" y="903549"/>
                          <a:pt x="154130" y="870110"/>
                          <a:pt x="0" y="884255"/>
                        </a:cubicBezTo>
                        <a:cubicBezTo>
                          <a:pt x="-5532" y="668714"/>
                          <a:pt x="30410" y="618061"/>
                          <a:pt x="0" y="433285"/>
                        </a:cubicBezTo>
                        <a:cubicBezTo>
                          <a:pt x="-30410" y="248509"/>
                          <a:pt x="31268" y="146617"/>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br>
              <a:rPr lang="fi-FI" altLang="fi-FI" sz="1200" b="1" u="sng" dirty="0">
                <a:solidFill>
                  <a:schemeClr val="tx1"/>
                </a:solidFill>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br>
            <a:r>
              <a:rPr lang="fi-FI" altLang="fi-FI" sz="1200" b="1" u="sng" dirty="0">
                <a:solidFill>
                  <a:schemeClr val="tx1"/>
                </a:solidFill>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4</a:t>
            </a: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 </a:t>
            </a:r>
            <a:r>
              <a:rPr lang="fi-FI" altLang="fi-FI" sz="1200" b="1" u="sng" dirty="0">
                <a:solidFill>
                  <a:schemeClr val="tx1"/>
                </a:solidFill>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KURINPITO</a:t>
            </a:r>
            <a:endPar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OPINNOT EIVÄT ETENE</a:t>
            </a:r>
            <a:endParaRPr kumimoji="0" lang="fi-FI" altLang="fi-FI" sz="1200" b="1" i="0" u="sng" strike="noStrike" cap="none" normalizeH="0" baseline="0" dirty="0">
              <a:ln>
                <a:noFill/>
              </a:ln>
              <a:solidFill>
                <a:schemeClr val="tx1"/>
              </a:solidFill>
              <a:effectLst/>
              <a:hlinkClick r:id="rId10" action="ppaction://hlinksldjump">
                <a:extLst>
                  <a:ext uri="{A12FA001-AC4F-418D-AE19-62706E023703}">
                    <ahyp:hlinkClr xmlns:ahyp="http://schemas.microsoft.com/office/drawing/2018/hyperlinkcolor" val="tx"/>
                  </a:ext>
                </a:extLst>
              </a:hlinkClick>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KIRJALLINEN VAROITUS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JA KUULEMINEN </a:t>
            </a:r>
            <a:endParaRPr kumimoji="0" lang="fi-FI" altLang="fi-FI" sz="1200" b="1" i="0" u="sng"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i-FI" altLang="fi-FI" sz="1200" b="1" i="0" u="sng" strike="noStrike" cap="none" normalizeH="0" baseline="0" dirty="0">
              <a:ln>
                <a:noFill/>
              </a:ln>
              <a:solidFill>
                <a:schemeClr val="tx1"/>
              </a:solidFill>
              <a:effectLst/>
            </a:endParaRPr>
          </a:p>
        </p:txBody>
      </p:sp>
      <p:cxnSp>
        <p:nvCxnSpPr>
          <p:cNvPr id="11" name="Suora nuoliyhdysviiva 10">
            <a:extLst>
              <a:ext uri="{FF2B5EF4-FFF2-40B4-BE49-F238E27FC236}">
                <a16:creationId xmlns:a16="http://schemas.microsoft.com/office/drawing/2014/main" id="{590CA166-9AE9-4995-B04B-73EBE4794750}"/>
              </a:ext>
            </a:extLst>
          </p:cNvPr>
          <p:cNvCxnSpPr>
            <a:cxnSpLocks/>
          </p:cNvCxnSpPr>
          <p:nvPr/>
        </p:nvCxnSpPr>
        <p:spPr>
          <a:xfrm>
            <a:off x="2038350" y="1708675"/>
            <a:ext cx="36195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uora nuoliyhdysviiva 11">
            <a:extLst>
              <a:ext uri="{FF2B5EF4-FFF2-40B4-BE49-F238E27FC236}">
                <a16:creationId xmlns:a16="http://schemas.microsoft.com/office/drawing/2014/main" id="{019886D7-AAC5-4765-ACD3-1AD90C4458B5}"/>
              </a:ext>
            </a:extLst>
          </p:cNvPr>
          <p:cNvCxnSpPr>
            <a:cxnSpLocks/>
          </p:cNvCxnSpPr>
          <p:nvPr/>
        </p:nvCxnSpPr>
        <p:spPr>
          <a:xfrm>
            <a:off x="4184589" y="1708675"/>
            <a:ext cx="36195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uora nuoliyhdysviiva 12">
            <a:extLst>
              <a:ext uri="{FF2B5EF4-FFF2-40B4-BE49-F238E27FC236}">
                <a16:creationId xmlns:a16="http://schemas.microsoft.com/office/drawing/2014/main" id="{EC2631FF-8C25-4204-ACF7-155F165043CE}"/>
              </a:ext>
            </a:extLst>
          </p:cNvPr>
          <p:cNvCxnSpPr>
            <a:cxnSpLocks/>
          </p:cNvCxnSpPr>
          <p:nvPr/>
        </p:nvCxnSpPr>
        <p:spPr>
          <a:xfrm>
            <a:off x="6701899" y="1839311"/>
            <a:ext cx="0" cy="43670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Suorakulmio 15">
            <a:extLst>
              <a:ext uri="{FF2B5EF4-FFF2-40B4-BE49-F238E27FC236}">
                <a16:creationId xmlns:a16="http://schemas.microsoft.com/office/drawing/2014/main" id="{6A1AAB2D-890A-4459-9903-FF7A978C52EB}"/>
              </a:ext>
            </a:extLst>
          </p:cNvPr>
          <p:cNvSpPr>
            <a:spLocks noChangeArrowheads="1"/>
          </p:cNvSpPr>
          <p:nvPr/>
        </p:nvSpPr>
        <p:spPr bwMode="auto">
          <a:xfrm>
            <a:off x="8978500" y="4847689"/>
            <a:ext cx="2561859" cy="631665"/>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111614979">
                  <a:custGeom>
                    <a:avLst/>
                    <a:gdLst>
                      <a:gd name="connsiteX0" fmla="*/ 0 w 2583180"/>
                      <a:gd name="connsiteY0" fmla="*/ 0 h 631665"/>
                      <a:gd name="connsiteX1" fmla="*/ 490804 w 2583180"/>
                      <a:gd name="connsiteY1" fmla="*/ 0 h 631665"/>
                      <a:gd name="connsiteX2" fmla="*/ 955777 w 2583180"/>
                      <a:gd name="connsiteY2" fmla="*/ 0 h 631665"/>
                      <a:gd name="connsiteX3" fmla="*/ 1524076 w 2583180"/>
                      <a:gd name="connsiteY3" fmla="*/ 0 h 631665"/>
                      <a:gd name="connsiteX4" fmla="*/ 1963217 w 2583180"/>
                      <a:gd name="connsiteY4" fmla="*/ 0 h 631665"/>
                      <a:gd name="connsiteX5" fmla="*/ 2583180 w 2583180"/>
                      <a:gd name="connsiteY5" fmla="*/ 0 h 631665"/>
                      <a:gd name="connsiteX6" fmla="*/ 2583180 w 2583180"/>
                      <a:gd name="connsiteY6" fmla="*/ 309516 h 631665"/>
                      <a:gd name="connsiteX7" fmla="*/ 2583180 w 2583180"/>
                      <a:gd name="connsiteY7" fmla="*/ 631665 h 631665"/>
                      <a:gd name="connsiteX8" fmla="*/ 2092376 w 2583180"/>
                      <a:gd name="connsiteY8" fmla="*/ 631665 h 631665"/>
                      <a:gd name="connsiteX9" fmla="*/ 1653235 w 2583180"/>
                      <a:gd name="connsiteY9" fmla="*/ 631665 h 631665"/>
                      <a:gd name="connsiteX10" fmla="*/ 1214095 w 2583180"/>
                      <a:gd name="connsiteY10" fmla="*/ 631665 h 631665"/>
                      <a:gd name="connsiteX11" fmla="*/ 774954 w 2583180"/>
                      <a:gd name="connsiteY11" fmla="*/ 631665 h 631665"/>
                      <a:gd name="connsiteX12" fmla="*/ 0 w 2583180"/>
                      <a:gd name="connsiteY12" fmla="*/ 631665 h 631665"/>
                      <a:gd name="connsiteX13" fmla="*/ 0 w 2583180"/>
                      <a:gd name="connsiteY13" fmla="*/ 303199 h 631665"/>
                      <a:gd name="connsiteX14" fmla="*/ 0 w 2583180"/>
                      <a:gd name="connsiteY14" fmla="*/ 0 h 63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3180" h="631665" extrusionOk="0">
                        <a:moveTo>
                          <a:pt x="0" y="0"/>
                        </a:moveTo>
                        <a:cubicBezTo>
                          <a:pt x="142018" y="-5962"/>
                          <a:pt x="380004" y="21058"/>
                          <a:pt x="490804" y="0"/>
                        </a:cubicBezTo>
                        <a:cubicBezTo>
                          <a:pt x="601604" y="-21058"/>
                          <a:pt x="724997" y="50550"/>
                          <a:pt x="955777" y="0"/>
                        </a:cubicBezTo>
                        <a:cubicBezTo>
                          <a:pt x="1186557" y="-50550"/>
                          <a:pt x="1299545" y="27029"/>
                          <a:pt x="1524076" y="0"/>
                        </a:cubicBezTo>
                        <a:cubicBezTo>
                          <a:pt x="1748607" y="-27029"/>
                          <a:pt x="1811166" y="26220"/>
                          <a:pt x="1963217" y="0"/>
                        </a:cubicBezTo>
                        <a:cubicBezTo>
                          <a:pt x="2115268" y="-26220"/>
                          <a:pt x="2339505" y="53819"/>
                          <a:pt x="2583180" y="0"/>
                        </a:cubicBezTo>
                        <a:cubicBezTo>
                          <a:pt x="2604274" y="105829"/>
                          <a:pt x="2551777" y="198115"/>
                          <a:pt x="2583180" y="309516"/>
                        </a:cubicBezTo>
                        <a:cubicBezTo>
                          <a:pt x="2614583" y="420917"/>
                          <a:pt x="2579248" y="548206"/>
                          <a:pt x="2583180" y="631665"/>
                        </a:cubicBezTo>
                        <a:cubicBezTo>
                          <a:pt x="2340226" y="681921"/>
                          <a:pt x="2271310" y="627461"/>
                          <a:pt x="2092376" y="631665"/>
                        </a:cubicBezTo>
                        <a:cubicBezTo>
                          <a:pt x="1913442" y="635869"/>
                          <a:pt x="1761585" y="612450"/>
                          <a:pt x="1653235" y="631665"/>
                        </a:cubicBezTo>
                        <a:cubicBezTo>
                          <a:pt x="1544885" y="650880"/>
                          <a:pt x="1343049" y="617558"/>
                          <a:pt x="1214095" y="631665"/>
                        </a:cubicBezTo>
                        <a:cubicBezTo>
                          <a:pt x="1085141" y="645772"/>
                          <a:pt x="881624" y="589355"/>
                          <a:pt x="774954" y="631665"/>
                        </a:cubicBezTo>
                        <a:cubicBezTo>
                          <a:pt x="668284" y="673975"/>
                          <a:pt x="367089" y="625840"/>
                          <a:pt x="0" y="631665"/>
                        </a:cubicBezTo>
                        <a:cubicBezTo>
                          <a:pt x="-17461" y="551061"/>
                          <a:pt x="28923" y="379540"/>
                          <a:pt x="0" y="303199"/>
                        </a:cubicBezTo>
                        <a:cubicBezTo>
                          <a:pt x="-28923" y="226858"/>
                          <a:pt x="3716" y="85804"/>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br>
              <a:rPr lang="fi-FI" altLang="fi-FI" sz="1200" b="1" u="sng" dirty="0">
                <a:solidFill>
                  <a:schemeClr val="tx1"/>
                </a:solidFill>
                <a:ea typeface="Calibri" panose="020F0502020204030204" pitchFamily="34" charset="0"/>
                <a:cs typeface="Times New Roman" panose="02020603050405020304" pitchFamily="18" charset="0"/>
              </a:rPr>
            </a:br>
            <a:r>
              <a:rPr lang="fi-FI" altLang="fi-FI" sz="1200" b="1" u="sng" dirty="0">
                <a:solidFill>
                  <a:schemeClr val="tx1"/>
                </a:solidFill>
                <a:ea typeface="Calibri" panose="020F0502020204030204" pitchFamily="34" charset="0"/>
                <a:cs typeface="Times New Roman" panose="02020603050405020304" pitchFamily="18" charset="0"/>
                <a:hlinkClick r:id="rId11" action="ppaction://hlinksldjump">
                  <a:extLst>
                    <a:ext uri="{A12FA001-AC4F-418D-AE19-62706E023703}">
                      <ahyp:hlinkClr xmlns:ahyp="http://schemas.microsoft.com/office/drawing/2018/hyperlinkcolor" val="tx"/>
                    </a:ext>
                  </a:extLst>
                </a:hlinkClick>
              </a:rPr>
              <a:t>8</a:t>
            </a: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11" action="ppaction://hlinksldjump">
                  <a:extLst>
                    <a:ext uri="{A12FA001-AC4F-418D-AE19-62706E023703}">
                      <ahyp:hlinkClr xmlns:ahyp="http://schemas.microsoft.com/office/drawing/2018/hyperlinkcolor" val="tx"/>
                    </a:ext>
                  </a:extLst>
                </a:hlinkClick>
              </a:rPr>
              <a:t>. OPISKELUOIKEUDEN </a:t>
            </a:r>
            <a:b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11" action="ppaction://hlinksldjump">
                  <a:extLst>
                    <a:ext uri="{A12FA001-AC4F-418D-AE19-62706E023703}">
                      <ahyp:hlinkClr xmlns:ahyp="http://schemas.microsoft.com/office/drawing/2018/hyperlinkcolor" val="tx"/>
                    </a:ext>
                  </a:extLst>
                </a:hlinkClick>
              </a:rPr>
            </a:b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11" action="ppaction://hlinksldjump">
                  <a:extLst>
                    <a:ext uri="{A12FA001-AC4F-418D-AE19-62706E023703}">
                      <ahyp:hlinkClr xmlns:ahyp="http://schemas.microsoft.com/office/drawing/2018/hyperlinkcolor" val="tx"/>
                    </a:ext>
                  </a:extLst>
                </a:hlinkClick>
              </a:rPr>
              <a:t>PERUUTTAMINEN</a:t>
            </a:r>
            <a:endParaRPr kumimoji="0" lang="fi-FI" altLang="fi-FI" sz="1200" b="1" i="0" u="sng"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i-FI" altLang="fi-FI" sz="1200" b="1" i="0" u="sng" strike="noStrike" cap="none" normalizeH="0" baseline="0" dirty="0">
              <a:ln>
                <a:noFill/>
              </a:ln>
              <a:solidFill>
                <a:schemeClr val="tx1"/>
              </a:solidFill>
              <a:effectLst/>
            </a:endParaRPr>
          </a:p>
        </p:txBody>
      </p:sp>
      <p:sp>
        <p:nvSpPr>
          <p:cNvPr id="19" name="Ellipsi 19">
            <a:extLst>
              <a:ext uri="{FF2B5EF4-FFF2-40B4-BE49-F238E27FC236}">
                <a16:creationId xmlns:a16="http://schemas.microsoft.com/office/drawing/2014/main" id="{8AE59C11-E654-4C72-AB62-9356F5391B88}"/>
              </a:ext>
            </a:extLst>
          </p:cNvPr>
          <p:cNvSpPr>
            <a:spLocks noChangeArrowheads="1"/>
          </p:cNvSpPr>
          <p:nvPr/>
        </p:nvSpPr>
        <p:spPr bwMode="auto">
          <a:xfrm>
            <a:off x="4334972" y="2111988"/>
            <a:ext cx="2483440" cy="1117138"/>
          </a:xfrm>
          <a:prstGeom prst="ellipse">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i-FI" altLang="fi-FI" sz="1200" b="1" u="sng" dirty="0">
                <a:solidFill>
                  <a:schemeClr val="tx1"/>
                </a:solidFill>
                <a:ea typeface="Calibri" panose="020F0502020204030204" pitchFamily="34" charset="0"/>
                <a:cs typeface="Times New Roman"/>
                <a:hlinkClick r:id="rId12" action="ppaction://hlinksldjump">
                  <a:extLst>
                    <a:ext uri="{A12FA001-AC4F-418D-AE19-62706E023703}">
                      <ahyp:hlinkClr xmlns:ahyp="http://schemas.microsoft.com/office/drawing/2018/hyperlinkcolor" val="tx"/>
                    </a:ext>
                  </a:extLst>
                </a:hlinkClick>
              </a:rPr>
              <a:t>11</a:t>
            </a:r>
            <a:r>
              <a:rPr kumimoji="0" lang="fi-FI" altLang="fi-FI" sz="1200" b="1" i="0" u="sng" strike="noStrike" cap="none" normalizeH="0" baseline="0" dirty="0">
                <a:ln>
                  <a:noFill/>
                </a:ln>
                <a:solidFill>
                  <a:schemeClr val="tx1"/>
                </a:solidFill>
                <a:effectLst/>
                <a:ea typeface="Calibri" panose="020F0502020204030204" pitchFamily="34" charset="0"/>
                <a:cs typeface="Times New Roman"/>
                <a:hlinkClick r:id="rId12" action="ppaction://hlinksldjump">
                  <a:extLst>
                    <a:ext uri="{A12FA001-AC4F-418D-AE19-62706E023703}">
                      <ahyp:hlinkClr xmlns:ahyp="http://schemas.microsoft.com/office/drawing/2018/hyperlinkcolor" val="tx"/>
                    </a:ext>
                  </a:extLst>
                </a:hlinkClick>
              </a:rPr>
              <a:t>. YHTEISTYÖ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200" b="1" i="0" u="sng" strike="noStrike" cap="none" normalizeH="0" baseline="0" dirty="0">
                <a:ln>
                  <a:noFill/>
                </a:ln>
                <a:solidFill>
                  <a:schemeClr val="tx1"/>
                </a:solidFill>
                <a:effectLst/>
                <a:ea typeface="Calibri" panose="020F0502020204030204" pitchFamily="34" charset="0"/>
                <a:cs typeface="Times New Roman"/>
                <a:hlinkClick r:id="rId12" action="ppaction://hlinksldjump">
                  <a:extLst>
                    <a:ext uri="{A12FA001-AC4F-418D-AE19-62706E023703}">
                      <ahyp:hlinkClr xmlns:ahyp="http://schemas.microsoft.com/office/drawing/2018/hyperlinkcolor" val="tx"/>
                    </a:ext>
                  </a:extLst>
                </a:hlinkClick>
              </a:rPr>
              <a:t>ASUINKUNNAN KANSSA </a:t>
            </a:r>
            <a:r>
              <a:rPr kumimoji="0" lang="fi-FI" altLang="fi-FI" sz="1200" b="1" i="0" u="sng" strike="noStrike" cap="none" normalizeH="0" baseline="0" dirty="0">
                <a:ln>
                  <a:noFill/>
                </a:ln>
                <a:solidFill>
                  <a:schemeClr val="tx1"/>
                </a:solidFill>
                <a:effectLst/>
                <a:cs typeface="Times New Roman"/>
                <a:hlinkClick r:id="rId12" action="ppaction://hlinksldjump">
                  <a:extLst>
                    <a:ext uri="{A12FA001-AC4F-418D-AE19-62706E023703}">
                      <ahyp:hlinkClr xmlns:ahyp="http://schemas.microsoft.com/office/drawing/2018/hyperlinkcolor" val="tx"/>
                    </a:ext>
                  </a:extLst>
                </a:hlinkClick>
              </a:rPr>
              <a:t>ILMOITUS ETSIVÄLLE</a:t>
            </a:r>
            <a:endParaRPr kumimoji="0" lang="fi-FI" altLang="fi-FI" sz="1200" b="1" i="0" u="sng" strike="noStrike" cap="none" normalizeH="0" baseline="0" dirty="0">
              <a:ln>
                <a:noFill/>
              </a:ln>
              <a:solidFill>
                <a:schemeClr val="tx1"/>
              </a:solidFill>
              <a:effectLst/>
              <a:cs typeface="Times New Roman"/>
            </a:endParaRPr>
          </a:p>
        </p:txBody>
      </p:sp>
      <p:cxnSp>
        <p:nvCxnSpPr>
          <p:cNvPr id="20" name="Suora nuoliyhdysviiva 19">
            <a:extLst>
              <a:ext uri="{FF2B5EF4-FFF2-40B4-BE49-F238E27FC236}">
                <a16:creationId xmlns:a16="http://schemas.microsoft.com/office/drawing/2014/main" id="{B322524E-D972-4307-8BB7-89B1D6D0CEB4}"/>
              </a:ext>
            </a:extLst>
          </p:cNvPr>
          <p:cNvCxnSpPr>
            <a:cxnSpLocks/>
          </p:cNvCxnSpPr>
          <p:nvPr/>
        </p:nvCxnSpPr>
        <p:spPr>
          <a:xfrm flipH="1" flipV="1">
            <a:off x="7683062" y="2911365"/>
            <a:ext cx="603552" cy="50133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08D2D81-7A8C-40B9-A659-501622C68B1C}"/>
              </a:ext>
            </a:extLst>
          </p:cNvPr>
          <p:cNvSpPr>
            <a:spLocks noChangeArrowheads="1"/>
          </p:cNvSpPr>
          <p:nvPr/>
        </p:nvSpPr>
        <p:spPr bwMode="auto">
          <a:xfrm>
            <a:off x="2029809" y="268823"/>
            <a:ext cx="517522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fi-FI" altLang="fi-FI" sz="2800" i="0" u="none" strike="noStrike" cap="none" normalizeH="0" baseline="0" dirty="0">
                <a:ln>
                  <a:noFill/>
                </a:ln>
                <a:solidFill>
                  <a:srgbClr val="00B0F0"/>
                </a:solidFill>
                <a:effectLst/>
                <a:latin typeface="+mj-lt"/>
                <a:ea typeface="Calibri" panose="020F0502020204030204" pitchFamily="34" charset="0"/>
                <a:cs typeface="Times New Roman"/>
              </a:rPr>
              <a:t>TOIMINTAOHJE OHJAUKSEN JA OPPIMISEN TUEN </a:t>
            </a:r>
            <a:br>
              <a:rPr kumimoji="0" lang="fi-FI" altLang="fi-FI" sz="2800" i="0" u="none" strike="noStrike" cap="none" normalizeH="0" baseline="0" dirty="0">
                <a:ln>
                  <a:noFill/>
                </a:ln>
                <a:solidFill>
                  <a:srgbClr val="00B0F0"/>
                </a:solidFill>
                <a:effectLst/>
                <a:latin typeface="+mj-lt"/>
                <a:ea typeface="Calibri" panose="020F0502020204030204" pitchFamily="34" charset="0"/>
                <a:cs typeface="Times New Roman"/>
              </a:rPr>
            </a:br>
            <a:r>
              <a:rPr kumimoji="0" lang="fi-FI" altLang="fi-FI" sz="2800" i="0" u="none" strike="noStrike" cap="none" normalizeH="0" baseline="0" dirty="0">
                <a:ln>
                  <a:noFill/>
                </a:ln>
                <a:solidFill>
                  <a:srgbClr val="00B0F0"/>
                </a:solidFill>
                <a:effectLst/>
                <a:latin typeface="+mj-lt"/>
                <a:ea typeface="Calibri" panose="020F0502020204030204" pitchFamily="34" charset="0"/>
                <a:cs typeface="Times New Roman"/>
              </a:rPr>
              <a:t>JA OPINTOJEN ETENEMISEN SEURANTAAN</a:t>
            </a:r>
            <a:r>
              <a:rPr lang="fi-FI" altLang="fi-FI" sz="2800" dirty="0">
                <a:solidFill>
                  <a:srgbClr val="00B0F0"/>
                </a:solidFill>
                <a:latin typeface="+mj-lt"/>
                <a:ea typeface="Calibri" panose="020F0502020204030204" pitchFamily="34" charset="0"/>
                <a:cs typeface="Times New Roman"/>
              </a:rPr>
              <a:t> </a:t>
            </a:r>
            <a:endParaRPr kumimoji="0" lang="fi-FI" altLang="fi-FI" sz="2800" i="0" u="none" strike="noStrike" cap="none" normalizeH="0" baseline="0" dirty="0">
              <a:ln>
                <a:noFill/>
              </a:ln>
              <a:solidFill>
                <a:srgbClr val="00B0F0"/>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sp>
        <p:nvSpPr>
          <p:cNvPr id="22" name="Suorakulmio 21">
            <a:extLst>
              <a:ext uri="{FF2B5EF4-FFF2-40B4-BE49-F238E27FC236}">
                <a16:creationId xmlns:a16="http://schemas.microsoft.com/office/drawing/2014/main" id="{1AAA3A45-0736-4ADA-A756-320638A92FAD}"/>
              </a:ext>
            </a:extLst>
          </p:cNvPr>
          <p:cNvSpPr/>
          <p:nvPr/>
        </p:nvSpPr>
        <p:spPr>
          <a:xfrm>
            <a:off x="423889" y="3490784"/>
            <a:ext cx="7458870" cy="3036141"/>
          </a:xfrm>
          <a:prstGeom prst="rect">
            <a:avLst/>
          </a:prstGeom>
          <a:noFill/>
          <a:ln w="28575"/>
        </p:spPr>
        <p:style>
          <a:lnRef idx="2">
            <a:schemeClr val="accent2"/>
          </a:lnRef>
          <a:fillRef idx="1">
            <a:schemeClr val="lt1"/>
          </a:fillRef>
          <a:effectRef idx="0">
            <a:schemeClr val="accent2"/>
          </a:effectRef>
          <a:fontRef idx="minor">
            <a:schemeClr val="dk1"/>
          </a:fontRef>
        </p:style>
        <p:txBody>
          <a:bodyPr lIns="108000" tIns="45720" rIns="108000" bIns="45720" rtlCol="0" anchor="ctr"/>
          <a:lstStyle/>
          <a:p>
            <a:pPr>
              <a:lnSpc>
                <a:spcPct val="107000"/>
              </a:lnSpc>
              <a:spcAft>
                <a:spcPts val="800"/>
              </a:spcAft>
            </a:pPr>
            <a:endParaRPr lang="fi-FI" sz="1200" dirty="0">
              <a:solidFill>
                <a:schemeClr val="tx1"/>
              </a:solidFill>
              <a:effectLst/>
              <a:ea typeface="Calibri" panose="020F0502020204030204" pitchFamily="34" charset="0"/>
              <a:cs typeface="Times New Roman" panose="02020603050405020304" pitchFamily="18" charset="0"/>
            </a:endParaRPr>
          </a:p>
        </p:txBody>
      </p:sp>
      <p:sp>
        <p:nvSpPr>
          <p:cNvPr id="28" name="Suorakulmio 27">
            <a:extLst>
              <a:ext uri="{FF2B5EF4-FFF2-40B4-BE49-F238E27FC236}">
                <a16:creationId xmlns:a16="http://schemas.microsoft.com/office/drawing/2014/main" id="{0B7F2973-83FD-4C3B-A616-1F1DE3A0F956}"/>
              </a:ext>
            </a:extLst>
          </p:cNvPr>
          <p:cNvSpPr/>
          <p:nvPr/>
        </p:nvSpPr>
        <p:spPr>
          <a:xfrm>
            <a:off x="2601514" y="2193300"/>
            <a:ext cx="1314449" cy="868502"/>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4176759546">
                  <a:custGeom>
                    <a:avLst/>
                    <a:gdLst>
                      <a:gd name="connsiteX0" fmla="*/ 0 w 1314449"/>
                      <a:gd name="connsiteY0" fmla="*/ 0 h 868502"/>
                      <a:gd name="connsiteX1" fmla="*/ 411861 w 1314449"/>
                      <a:gd name="connsiteY1" fmla="*/ 0 h 868502"/>
                      <a:gd name="connsiteX2" fmla="*/ 876299 w 1314449"/>
                      <a:gd name="connsiteY2" fmla="*/ 0 h 868502"/>
                      <a:gd name="connsiteX3" fmla="*/ 1314449 w 1314449"/>
                      <a:gd name="connsiteY3" fmla="*/ 0 h 868502"/>
                      <a:gd name="connsiteX4" fmla="*/ 1314449 w 1314449"/>
                      <a:gd name="connsiteY4" fmla="*/ 408196 h 868502"/>
                      <a:gd name="connsiteX5" fmla="*/ 1314449 w 1314449"/>
                      <a:gd name="connsiteY5" fmla="*/ 868502 h 868502"/>
                      <a:gd name="connsiteX6" fmla="*/ 876299 w 1314449"/>
                      <a:gd name="connsiteY6" fmla="*/ 868502 h 868502"/>
                      <a:gd name="connsiteX7" fmla="*/ 464439 w 1314449"/>
                      <a:gd name="connsiteY7" fmla="*/ 868502 h 868502"/>
                      <a:gd name="connsiteX8" fmla="*/ 0 w 1314449"/>
                      <a:gd name="connsiteY8" fmla="*/ 868502 h 868502"/>
                      <a:gd name="connsiteX9" fmla="*/ 0 w 1314449"/>
                      <a:gd name="connsiteY9" fmla="*/ 442936 h 868502"/>
                      <a:gd name="connsiteX10" fmla="*/ 0 w 1314449"/>
                      <a:gd name="connsiteY10" fmla="*/ 0 h 86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4449" h="868502" extrusionOk="0">
                        <a:moveTo>
                          <a:pt x="0" y="0"/>
                        </a:moveTo>
                        <a:cubicBezTo>
                          <a:pt x="175944" y="-30240"/>
                          <a:pt x="263615" y="37962"/>
                          <a:pt x="411861" y="0"/>
                        </a:cubicBezTo>
                        <a:cubicBezTo>
                          <a:pt x="560107" y="-37962"/>
                          <a:pt x="753002" y="42391"/>
                          <a:pt x="876299" y="0"/>
                        </a:cubicBezTo>
                        <a:cubicBezTo>
                          <a:pt x="999596" y="-42391"/>
                          <a:pt x="1100896" y="48000"/>
                          <a:pt x="1314449" y="0"/>
                        </a:cubicBezTo>
                        <a:cubicBezTo>
                          <a:pt x="1325006" y="99951"/>
                          <a:pt x="1310693" y="239688"/>
                          <a:pt x="1314449" y="408196"/>
                        </a:cubicBezTo>
                        <a:cubicBezTo>
                          <a:pt x="1318205" y="576704"/>
                          <a:pt x="1264810" y="670919"/>
                          <a:pt x="1314449" y="868502"/>
                        </a:cubicBezTo>
                        <a:cubicBezTo>
                          <a:pt x="1216131" y="869982"/>
                          <a:pt x="1049591" y="859809"/>
                          <a:pt x="876299" y="868502"/>
                        </a:cubicBezTo>
                        <a:cubicBezTo>
                          <a:pt x="703007" y="877195"/>
                          <a:pt x="582513" y="831964"/>
                          <a:pt x="464439" y="868502"/>
                        </a:cubicBezTo>
                        <a:cubicBezTo>
                          <a:pt x="346365" y="905040"/>
                          <a:pt x="209309" y="844039"/>
                          <a:pt x="0" y="868502"/>
                        </a:cubicBezTo>
                        <a:cubicBezTo>
                          <a:pt x="-1844" y="685156"/>
                          <a:pt x="32269" y="545652"/>
                          <a:pt x="0" y="442936"/>
                        </a:cubicBezTo>
                        <a:cubicBezTo>
                          <a:pt x="-32269" y="340220"/>
                          <a:pt x="28626" y="170542"/>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fi-FI" sz="1200" b="1" u="sng" dirty="0">
                <a:solidFill>
                  <a:schemeClr val="tx1"/>
                </a:solidFill>
                <a:hlinkClick r:id="rId13" action="ppaction://hlinksldjump">
                  <a:extLst>
                    <a:ext uri="{A12FA001-AC4F-418D-AE19-62706E023703}">
                      <ahyp:hlinkClr xmlns:ahyp="http://schemas.microsoft.com/office/drawing/2018/hyperlinkcolor" val="tx"/>
                    </a:ext>
                  </a:extLst>
                </a:hlinkClick>
              </a:rPr>
              <a:t>10. OPISKELIJA EROAA</a:t>
            </a:r>
            <a:endParaRPr lang="fi-FI" sz="1200" b="1" u="sng" dirty="0">
              <a:solidFill>
                <a:schemeClr val="tx1"/>
              </a:solidFill>
              <a:cs typeface="Calibri"/>
            </a:endParaRPr>
          </a:p>
        </p:txBody>
      </p:sp>
      <p:cxnSp>
        <p:nvCxnSpPr>
          <p:cNvPr id="25" name="Suora nuoliyhdysviiva 24">
            <a:extLst>
              <a:ext uri="{FF2B5EF4-FFF2-40B4-BE49-F238E27FC236}">
                <a16:creationId xmlns:a16="http://schemas.microsoft.com/office/drawing/2014/main" id="{82342CBB-9ADA-4807-BC15-52BEB1AC5602}"/>
              </a:ext>
            </a:extLst>
          </p:cNvPr>
          <p:cNvCxnSpPr/>
          <p:nvPr/>
        </p:nvCxnSpPr>
        <p:spPr>
          <a:xfrm>
            <a:off x="2029809" y="2667009"/>
            <a:ext cx="36195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 name="Suorakulmio 23">
            <a:extLst>
              <a:ext uri="{FF2B5EF4-FFF2-40B4-BE49-F238E27FC236}">
                <a16:creationId xmlns:a16="http://schemas.microsoft.com/office/drawing/2014/main" id="{6920ECFF-74CE-4DD6-8782-97F6C4767B5B}"/>
              </a:ext>
            </a:extLst>
          </p:cNvPr>
          <p:cNvSpPr/>
          <p:nvPr/>
        </p:nvSpPr>
        <p:spPr>
          <a:xfrm>
            <a:off x="8978500" y="4107207"/>
            <a:ext cx="2572369" cy="606714"/>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2448339174">
                  <a:custGeom>
                    <a:avLst/>
                    <a:gdLst>
                      <a:gd name="connsiteX0" fmla="*/ 0 w 2528414"/>
                      <a:gd name="connsiteY0" fmla="*/ 0 h 606714"/>
                      <a:gd name="connsiteX1" fmla="*/ 530967 w 2528414"/>
                      <a:gd name="connsiteY1" fmla="*/ 0 h 606714"/>
                      <a:gd name="connsiteX2" fmla="*/ 986081 w 2528414"/>
                      <a:gd name="connsiteY2" fmla="*/ 0 h 606714"/>
                      <a:gd name="connsiteX3" fmla="*/ 1491764 w 2528414"/>
                      <a:gd name="connsiteY3" fmla="*/ 0 h 606714"/>
                      <a:gd name="connsiteX4" fmla="*/ 1997447 w 2528414"/>
                      <a:gd name="connsiteY4" fmla="*/ 0 h 606714"/>
                      <a:gd name="connsiteX5" fmla="*/ 2528414 w 2528414"/>
                      <a:gd name="connsiteY5" fmla="*/ 0 h 606714"/>
                      <a:gd name="connsiteX6" fmla="*/ 2528414 w 2528414"/>
                      <a:gd name="connsiteY6" fmla="*/ 315491 h 606714"/>
                      <a:gd name="connsiteX7" fmla="*/ 2528414 w 2528414"/>
                      <a:gd name="connsiteY7" fmla="*/ 606714 h 606714"/>
                      <a:gd name="connsiteX8" fmla="*/ 1972163 w 2528414"/>
                      <a:gd name="connsiteY8" fmla="*/ 606714 h 606714"/>
                      <a:gd name="connsiteX9" fmla="*/ 1542333 w 2528414"/>
                      <a:gd name="connsiteY9" fmla="*/ 606714 h 606714"/>
                      <a:gd name="connsiteX10" fmla="*/ 1112502 w 2528414"/>
                      <a:gd name="connsiteY10" fmla="*/ 606714 h 606714"/>
                      <a:gd name="connsiteX11" fmla="*/ 606819 w 2528414"/>
                      <a:gd name="connsiteY11" fmla="*/ 606714 h 606714"/>
                      <a:gd name="connsiteX12" fmla="*/ 0 w 2528414"/>
                      <a:gd name="connsiteY12" fmla="*/ 606714 h 606714"/>
                      <a:gd name="connsiteX13" fmla="*/ 0 w 2528414"/>
                      <a:gd name="connsiteY13" fmla="*/ 303357 h 606714"/>
                      <a:gd name="connsiteX14" fmla="*/ 0 w 2528414"/>
                      <a:gd name="connsiteY14" fmla="*/ 0 h 60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8414" h="606714" extrusionOk="0">
                        <a:moveTo>
                          <a:pt x="0" y="0"/>
                        </a:moveTo>
                        <a:cubicBezTo>
                          <a:pt x="199121" y="-16289"/>
                          <a:pt x="273054" y="17390"/>
                          <a:pt x="530967" y="0"/>
                        </a:cubicBezTo>
                        <a:cubicBezTo>
                          <a:pt x="788880" y="-17390"/>
                          <a:pt x="892442" y="10221"/>
                          <a:pt x="986081" y="0"/>
                        </a:cubicBezTo>
                        <a:cubicBezTo>
                          <a:pt x="1079720" y="-10221"/>
                          <a:pt x="1327972" y="15242"/>
                          <a:pt x="1491764" y="0"/>
                        </a:cubicBezTo>
                        <a:cubicBezTo>
                          <a:pt x="1655556" y="-15242"/>
                          <a:pt x="1884717" y="19962"/>
                          <a:pt x="1997447" y="0"/>
                        </a:cubicBezTo>
                        <a:cubicBezTo>
                          <a:pt x="2110177" y="-19962"/>
                          <a:pt x="2329995" y="46922"/>
                          <a:pt x="2528414" y="0"/>
                        </a:cubicBezTo>
                        <a:cubicBezTo>
                          <a:pt x="2558428" y="115871"/>
                          <a:pt x="2512011" y="243279"/>
                          <a:pt x="2528414" y="315491"/>
                        </a:cubicBezTo>
                        <a:cubicBezTo>
                          <a:pt x="2544817" y="387703"/>
                          <a:pt x="2518154" y="466133"/>
                          <a:pt x="2528414" y="606714"/>
                        </a:cubicBezTo>
                        <a:cubicBezTo>
                          <a:pt x="2294322" y="611590"/>
                          <a:pt x="2217958" y="540834"/>
                          <a:pt x="1972163" y="606714"/>
                        </a:cubicBezTo>
                        <a:cubicBezTo>
                          <a:pt x="1726368" y="672594"/>
                          <a:pt x="1647610" y="555899"/>
                          <a:pt x="1542333" y="606714"/>
                        </a:cubicBezTo>
                        <a:cubicBezTo>
                          <a:pt x="1437056" y="657529"/>
                          <a:pt x="1288553" y="576344"/>
                          <a:pt x="1112502" y="606714"/>
                        </a:cubicBezTo>
                        <a:cubicBezTo>
                          <a:pt x="936451" y="637084"/>
                          <a:pt x="813978" y="591349"/>
                          <a:pt x="606819" y="606714"/>
                        </a:cubicBezTo>
                        <a:cubicBezTo>
                          <a:pt x="399660" y="622079"/>
                          <a:pt x="291006" y="586881"/>
                          <a:pt x="0" y="606714"/>
                        </a:cubicBezTo>
                        <a:cubicBezTo>
                          <a:pt x="-20850" y="500162"/>
                          <a:pt x="13757" y="434648"/>
                          <a:pt x="0" y="303357"/>
                        </a:cubicBezTo>
                        <a:cubicBezTo>
                          <a:pt x="-13757" y="172066"/>
                          <a:pt x="6116" y="10183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200" b="1" u="sng" dirty="0">
                <a:solidFill>
                  <a:schemeClr val="tx1"/>
                </a:solidFill>
                <a:hlinkClick r:id="rId14" action="ppaction://hlinksldjump">
                  <a:extLst>
                    <a:ext uri="{A12FA001-AC4F-418D-AE19-62706E023703}">
                      <ahyp:hlinkClr xmlns:ahyp="http://schemas.microsoft.com/office/drawing/2018/hyperlinkcolor" val="tx"/>
                    </a:ext>
                  </a:extLst>
                </a:hlinkClick>
              </a:rPr>
              <a:t>7.OPISKELUOIKEUDEN PIDÄTTÄMINEN</a:t>
            </a:r>
            <a:endParaRPr lang="fi-FI" sz="1200" b="1" u="sng" dirty="0">
              <a:solidFill>
                <a:schemeClr val="tx1"/>
              </a:solidFill>
            </a:endParaRPr>
          </a:p>
        </p:txBody>
      </p:sp>
      <p:sp>
        <p:nvSpPr>
          <p:cNvPr id="2" name="Ellipsi 1">
            <a:extLst>
              <a:ext uri="{FF2B5EF4-FFF2-40B4-BE49-F238E27FC236}">
                <a16:creationId xmlns:a16="http://schemas.microsoft.com/office/drawing/2014/main" id="{B6FF30FD-0043-450C-A20D-69CFB4CDB719}"/>
              </a:ext>
            </a:extLst>
          </p:cNvPr>
          <p:cNvSpPr/>
          <p:nvPr/>
        </p:nvSpPr>
        <p:spPr>
          <a:xfrm>
            <a:off x="9017876" y="5591503"/>
            <a:ext cx="2469932" cy="1012589"/>
          </a:xfrm>
          <a:prstGeom prst="ellipse">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2080322510">
                  <a:custGeom>
                    <a:avLst/>
                    <a:gdLst>
                      <a:gd name="connsiteX0" fmla="*/ 0 w 2357867"/>
                      <a:gd name="connsiteY0" fmla="*/ 472960 h 945920"/>
                      <a:gd name="connsiteX1" fmla="*/ 1178934 w 2357867"/>
                      <a:gd name="connsiteY1" fmla="*/ 0 h 945920"/>
                      <a:gd name="connsiteX2" fmla="*/ 2357868 w 2357867"/>
                      <a:gd name="connsiteY2" fmla="*/ 472960 h 945920"/>
                      <a:gd name="connsiteX3" fmla="*/ 1178934 w 2357867"/>
                      <a:gd name="connsiteY3" fmla="*/ 945920 h 945920"/>
                      <a:gd name="connsiteX4" fmla="*/ 0 w 2357867"/>
                      <a:gd name="connsiteY4" fmla="*/ 472960 h 9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867" h="945920" fill="none" extrusionOk="0">
                        <a:moveTo>
                          <a:pt x="0" y="472960"/>
                        </a:moveTo>
                        <a:cubicBezTo>
                          <a:pt x="-9931" y="264962"/>
                          <a:pt x="557615" y="10326"/>
                          <a:pt x="1178934" y="0"/>
                        </a:cubicBezTo>
                        <a:cubicBezTo>
                          <a:pt x="1829773" y="-11155"/>
                          <a:pt x="2353324" y="220567"/>
                          <a:pt x="2357868" y="472960"/>
                        </a:cubicBezTo>
                        <a:cubicBezTo>
                          <a:pt x="2321270" y="702926"/>
                          <a:pt x="1835911" y="1054564"/>
                          <a:pt x="1178934" y="945920"/>
                        </a:cubicBezTo>
                        <a:cubicBezTo>
                          <a:pt x="516685" y="956267"/>
                          <a:pt x="-498" y="724682"/>
                          <a:pt x="0" y="472960"/>
                        </a:cubicBezTo>
                        <a:close/>
                      </a:path>
                      <a:path w="2357867" h="945920" stroke="0" extrusionOk="0">
                        <a:moveTo>
                          <a:pt x="0" y="472960"/>
                        </a:moveTo>
                        <a:cubicBezTo>
                          <a:pt x="-73935" y="271805"/>
                          <a:pt x="565417" y="48174"/>
                          <a:pt x="1178934" y="0"/>
                        </a:cubicBezTo>
                        <a:cubicBezTo>
                          <a:pt x="1803149" y="9871"/>
                          <a:pt x="2313116" y="229354"/>
                          <a:pt x="2357868" y="472960"/>
                        </a:cubicBezTo>
                        <a:cubicBezTo>
                          <a:pt x="2353057" y="772843"/>
                          <a:pt x="1820332" y="1030803"/>
                          <a:pt x="1178934" y="945920"/>
                        </a:cubicBezTo>
                        <a:cubicBezTo>
                          <a:pt x="552451" y="917483"/>
                          <a:pt x="1371" y="744481"/>
                          <a:pt x="0" y="47296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200" b="1" u="sng" dirty="0">
                <a:solidFill>
                  <a:schemeClr val="tx1"/>
                </a:solidFill>
              </a:rPr>
              <a:t>VALVONTAVASTUUT</a:t>
            </a:r>
          </a:p>
        </p:txBody>
      </p:sp>
      <p:cxnSp>
        <p:nvCxnSpPr>
          <p:cNvPr id="29" name="Suora nuoliyhdysviiva 28">
            <a:extLst>
              <a:ext uri="{FF2B5EF4-FFF2-40B4-BE49-F238E27FC236}">
                <a16:creationId xmlns:a16="http://schemas.microsoft.com/office/drawing/2014/main" id="{0B6A1367-1D4B-435A-B643-2AEA91E831AD}"/>
              </a:ext>
            </a:extLst>
          </p:cNvPr>
          <p:cNvCxnSpPr>
            <a:cxnSpLocks/>
          </p:cNvCxnSpPr>
          <p:nvPr/>
        </p:nvCxnSpPr>
        <p:spPr>
          <a:xfrm>
            <a:off x="8742144" y="4655210"/>
            <a:ext cx="0" cy="43179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 name="Suorakulmio 25">
            <a:extLst>
              <a:ext uri="{FF2B5EF4-FFF2-40B4-BE49-F238E27FC236}">
                <a16:creationId xmlns:a16="http://schemas.microsoft.com/office/drawing/2014/main" id="{F2267F34-E1D6-48F0-9F46-8C435804975B}"/>
              </a:ext>
            </a:extLst>
          </p:cNvPr>
          <p:cNvSpPr/>
          <p:nvPr/>
        </p:nvSpPr>
        <p:spPr>
          <a:xfrm rot="21358977">
            <a:off x="411162" y="3677910"/>
            <a:ext cx="3823481" cy="1061829"/>
          </a:xfrm>
          <a:prstGeom prst="rect">
            <a:avLst/>
          </a:prstGeom>
          <a:noFill/>
          <a:ln>
            <a:noFill/>
          </a:ln>
        </p:spPr>
        <p:txBody>
          <a:bodyPr wrap="square" lIns="68580" tIns="34290" rIns="68580" bIns="34290">
            <a:spAutoFit/>
          </a:bodyPr>
          <a:lstStyle/>
          <a:p>
            <a:pPr algn="ctr"/>
            <a:r>
              <a:rPr lang="fi-FI" sz="2400" dirty="0">
                <a:ln w="0"/>
                <a:solidFill>
                  <a:schemeClr val="accent2"/>
                </a:solidFill>
                <a:effectLst>
                  <a:outerShdw blurRad="38100" dist="25400" dir="5400000" algn="ctr" rotWithShape="0">
                    <a:srgbClr val="6E747A">
                      <a:alpha val="43000"/>
                    </a:srgbClr>
                  </a:outerShdw>
                </a:effectLst>
                <a:latin typeface="Playlist" pitchFamily="50" charset="0"/>
              </a:rPr>
              <a:t>Selvitä vaihtoehdot</a:t>
            </a:r>
          </a:p>
          <a:p>
            <a:pPr algn="ctr"/>
            <a:endParaRPr lang="fi-FI" sz="4050" b="1" dirty="0">
              <a:ln w="6600">
                <a:solidFill>
                  <a:schemeClr val="accent2"/>
                </a:solidFill>
                <a:prstDash val="solid"/>
              </a:ln>
              <a:solidFill>
                <a:srgbClr val="FFFFFF"/>
              </a:solidFill>
              <a:effectLst>
                <a:outerShdw dist="38100" dir="2700000" algn="tl" rotWithShape="0">
                  <a:schemeClr val="accent2"/>
                </a:outerShdw>
              </a:effectLst>
              <a:latin typeface="Playlist" pitchFamily="50" charset="0"/>
            </a:endParaRPr>
          </a:p>
        </p:txBody>
      </p:sp>
      <p:sp>
        <p:nvSpPr>
          <p:cNvPr id="7" name="Tekstiruutu 6">
            <a:extLst>
              <a:ext uri="{FF2B5EF4-FFF2-40B4-BE49-F238E27FC236}">
                <a16:creationId xmlns:a16="http://schemas.microsoft.com/office/drawing/2014/main" id="{216764F7-DA14-4C0E-9D52-0F1BD9FDF9F8}"/>
              </a:ext>
            </a:extLst>
          </p:cNvPr>
          <p:cNvSpPr txBox="1"/>
          <p:nvPr/>
        </p:nvSpPr>
        <p:spPr>
          <a:xfrm>
            <a:off x="620109" y="4141073"/>
            <a:ext cx="7262649" cy="2277226"/>
          </a:xfrm>
          <a:prstGeom prst="rect">
            <a:avLst/>
          </a:prstGeom>
          <a:noFill/>
        </p:spPr>
        <p:txBody>
          <a:bodyPr wrap="square" rtlCol="0">
            <a:spAutoFit/>
          </a:bodyPr>
          <a:lstStyle/>
          <a:p>
            <a:pPr>
              <a:lnSpc>
                <a:spcPct val="107000"/>
              </a:lnSpc>
              <a:spcAft>
                <a:spcPts val="800"/>
              </a:spcAft>
            </a:pPr>
            <a:r>
              <a:rPr lang="fi-FI" sz="1100" dirty="0">
                <a:solidFill>
                  <a:schemeClr val="tx1"/>
                </a:solidFill>
                <a:ea typeface="Times New Roman" panose="02020603050405020304" pitchFamily="18" charset="0"/>
                <a:cs typeface="Calibri"/>
              </a:rPr>
              <a:t>Selvitä eri vaihtoehdot </a:t>
            </a:r>
            <a:r>
              <a:rPr lang="fi-FI" sz="1100" dirty="0" err="1">
                <a:solidFill>
                  <a:schemeClr val="tx1"/>
                </a:solidFill>
                <a:ea typeface="Times New Roman" panose="02020603050405020304" pitchFamily="18" charset="0"/>
                <a:cs typeface="Calibri"/>
              </a:rPr>
              <a:t>Hoksin</a:t>
            </a:r>
            <a:r>
              <a:rPr lang="fi-FI" sz="1100" dirty="0">
                <a:ea typeface="Times New Roman" panose="02020603050405020304" pitchFamily="18" charset="0"/>
                <a:cs typeface="Calibri"/>
              </a:rPr>
              <a:t> päivityksen yhteydessä.: </a:t>
            </a:r>
            <a:r>
              <a:rPr lang="fi-FI" sz="1100" dirty="0">
                <a:solidFill>
                  <a:schemeClr val="tx1"/>
                </a:solidFill>
                <a:ea typeface="Times New Roman" panose="02020603050405020304" pitchFamily="18" charset="0"/>
                <a:cs typeface="Calibri"/>
              </a:rPr>
              <a:t>esim. työelämässä oppien, verkko-opinnot, pajat, hankkeet, itsenäinen opiskelu. Tarvittaessa opiskelija ohjataan sellaisten palvelujen piiriin (esim</a:t>
            </a:r>
            <a:r>
              <a:rPr lang="fi-FI" sz="1100" dirty="0">
                <a:ea typeface="Times New Roman" panose="02020603050405020304" pitchFamily="18" charset="0"/>
                <a:cs typeface="Calibri"/>
              </a:rPr>
              <a:t>. </a:t>
            </a:r>
            <a:r>
              <a:rPr lang="fi-FI" sz="1100" dirty="0">
                <a:ea typeface="Times New Roman" panose="02020603050405020304" pitchFamily="18" charset="0"/>
                <a:cs typeface="Calibri"/>
                <a:hlinkClick r:id="rId15">
                  <a:extLst>
                    <a:ext uri="{A12FA001-AC4F-418D-AE19-62706E023703}">
                      <ahyp:hlinkClr xmlns:ahyp="http://schemas.microsoft.com/office/drawing/2018/hyperlinkcolor" val="tx"/>
                    </a:ext>
                  </a:extLst>
                </a:hlinkClick>
              </a:rPr>
              <a:t>etsivä nuorisotyö</a:t>
            </a:r>
            <a:r>
              <a:rPr lang="fi-FI" sz="1100" dirty="0">
                <a:ea typeface="Times New Roman" panose="02020603050405020304" pitchFamily="18" charset="0"/>
                <a:cs typeface="Calibri"/>
              </a:rPr>
              <a:t>, </a:t>
            </a:r>
            <a:r>
              <a:rPr lang="fi-FI" sz="1100" dirty="0">
                <a:ea typeface="Times New Roman" panose="02020603050405020304" pitchFamily="18" charset="0"/>
                <a:cs typeface="Calibri"/>
                <a:hlinkClick r:id="rId16">
                  <a:extLst>
                    <a:ext uri="{A12FA001-AC4F-418D-AE19-62706E023703}">
                      <ahyp:hlinkClr xmlns:ahyp="http://schemas.microsoft.com/office/drawing/2018/hyperlinkcolor" val="tx"/>
                    </a:ext>
                  </a:extLst>
                </a:hlinkClick>
              </a:rPr>
              <a:t>sosiaali- tai terveyspalvelut</a:t>
            </a:r>
            <a:r>
              <a:rPr lang="fi-FI" sz="1100" dirty="0">
                <a:ea typeface="Times New Roman" panose="02020603050405020304" pitchFamily="18" charset="0"/>
                <a:cs typeface="Calibri"/>
              </a:rPr>
              <a:t>,</a:t>
            </a:r>
            <a:r>
              <a:rPr lang="fi-FI" sz="1100" dirty="0">
                <a:ea typeface="Times New Roman" panose="02020603050405020304" pitchFamily="18" charset="0"/>
                <a:cs typeface="Calibri"/>
                <a:hlinkClick r:id="rId17">
                  <a:extLst>
                    <a:ext uri="{A12FA001-AC4F-418D-AE19-62706E023703}">
                      <ahyp:hlinkClr xmlns:ahyp="http://schemas.microsoft.com/office/drawing/2018/hyperlinkcolor" val="tx"/>
                    </a:ext>
                  </a:extLst>
                </a:hlinkClick>
              </a:rPr>
              <a:t>, Ohjaamo</a:t>
            </a:r>
            <a:r>
              <a:rPr lang="fi-FI" sz="1100" dirty="0">
                <a:ea typeface="Times New Roman" panose="02020603050405020304" pitchFamily="18" charset="0"/>
                <a:cs typeface="Calibri"/>
              </a:rPr>
              <a:t> ja kuntoutuspalvelut</a:t>
            </a:r>
            <a:r>
              <a:rPr lang="fi-FI" sz="1100" dirty="0">
                <a:solidFill>
                  <a:schemeClr val="tx1"/>
                </a:solidFill>
                <a:ea typeface="Times New Roman" panose="02020603050405020304" pitchFamily="18" charset="0"/>
                <a:cs typeface="Calibri"/>
              </a:rPr>
              <a:t>), jotka antavat tukea opiskelijan elämäntilanteeseen ja mahdollistavat opintojen jatkamisen. </a:t>
            </a:r>
            <a:endParaRPr lang="fi-FI" sz="1100" dirty="0">
              <a:solidFill>
                <a:schemeClr val="tx1"/>
              </a:solidFill>
              <a:ea typeface="+mn-lt"/>
              <a:cs typeface="+mn-lt"/>
            </a:endParaRPr>
          </a:p>
          <a:p>
            <a:pPr>
              <a:spcBef>
                <a:spcPct val="0"/>
              </a:spcBef>
              <a:spcAft>
                <a:spcPct val="0"/>
              </a:spcAft>
            </a:pPr>
            <a:r>
              <a:rPr kumimoji="0" lang="fi-FI" altLang="fi-FI" sz="1100" i="0" u="none" strike="noStrike" cap="none" normalizeH="0" baseline="0" dirty="0">
                <a:ln>
                  <a:noFill/>
                </a:ln>
                <a:solidFill>
                  <a:schemeClr val="tx1"/>
                </a:solidFill>
                <a:effectLst/>
                <a:ea typeface="Times New Roman" panose="02020603050405020304" pitchFamily="18" charset="0"/>
                <a:cs typeface="Calibri"/>
              </a:rPr>
              <a:t>Jos oppivelvollinen nuori on aikeissa keskeyttää opintonsa, koulutuksen järjestäjän on selvitettävä yhdessä oppivelvollisen ja hänen huoltajansa kanssa mahdollisuudet suorittaa opintoja muussa oppimisympäristössä tai mahdollisuudet hakeutua muuhun koulutukseen. </a:t>
            </a:r>
          </a:p>
          <a:p>
            <a:pPr>
              <a:spcBef>
                <a:spcPct val="0"/>
              </a:spcBef>
              <a:spcAft>
                <a:spcPct val="0"/>
              </a:spcAft>
            </a:pPr>
            <a:r>
              <a:rPr kumimoji="0" lang="fi-FI" altLang="fi-FI" sz="1100" i="0" u="none" strike="noStrike" cap="none" normalizeH="0" baseline="0" dirty="0">
                <a:ln>
                  <a:noFill/>
                </a:ln>
                <a:solidFill>
                  <a:schemeClr val="tx1"/>
                </a:solidFill>
                <a:effectLst/>
                <a:ea typeface="Times New Roman" panose="02020603050405020304" pitchFamily="18" charset="0"/>
                <a:cs typeface="Calibri"/>
              </a:rPr>
              <a:t>Tarvittaessa selvitetään yhteistyössä opiskelijan ja  toisen koulutuksen järjestäjän kanssa opiskelijalle soveltuvampi koulutus tai hänet ohjataan muun tarkoituksenmukaisen palvelun piiriin. </a:t>
            </a:r>
          </a:p>
          <a:p>
            <a:pPr>
              <a:spcBef>
                <a:spcPct val="0"/>
              </a:spcBef>
              <a:spcAft>
                <a:spcPct val="0"/>
              </a:spcAft>
            </a:pPr>
            <a:endParaRPr kumimoji="0" lang="fi-FI" altLang="fi-FI" sz="1100" i="0" u="none" strike="noStrike" cap="none" normalizeH="0" baseline="0" dirty="0">
              <a:ln>
                <a:noFill/>
              </a:ln>
              <a:solidFill>
                <a:schemeClr val="tx1"/>
              </a:solidFill>
              <a:effectLst/>
              <a:ea typeface="Times New Roman" panose="02020603050405020304" pitchFamily="18" charset="0"/>
              <a:cs typeface="Calibri"/>
            </a:endParaRPr>
          </a:p>
          <a:p>
            <a:pPr>
              <a:spcBef>
                <a:spcPct val="0"/>
              </a:spcBef>
              <a:spcAft>
                <a:spcPct val="0"/>
              </a:spcAft>
            </a:pPr>
            <a:r>
              <a:rPr kumimoji="0" lang="fi-FI" altLang="fi-FI" sz="1100" i="0" u="none" strike="noStrike" cap="none" normalizeH="0" baseline="0" dirty="0">
                <a:ln>
                  <a:noFill/>
                </a:ln>
                <a:solidFill>
                  <a:schemeClr val="tx1"/>
                </a:solidFill>
                <a:effectLst/>
                <a:ea typeface="Times New Roman" panose="02020603050405020304" pitchFamily="18" charset="0"/>
                <a:cs typeface="Calibri"/>
              </a:rPr>
              <a:t>Toimintaohjeet.</a:t>
            </a:r>
            <a:r>
              <a:rPr lang="fi-FI" altLang="fi-FI" sz="1100" dirty="0">
                <a:solidFill>
                  <a:schemeClr val="tx1"/>
                </a:solidFill>
                <a:ea typeface="Times New Roman" panose="02020603050405020304" pitchFamily="18" charset="0"/>
                <a:cs typeface="Calibri"/>
              </a:rPr>
              <a:t> </a:t>
            </a:r>
            <a:endParaRPr lang="fi-FI" altLang="fi-FI" sz="1100" dirty="0">
              <a:ea typeface="Times New Roman" panose="02020603050405020304" pitchFamily="18" charset="0"/>
              <a:cs typeface="Calibri"/>
            </a:endParaRPr>
          </a:p>
          <a:p>
            <a:pPr>
              <a:spcBef>
                <a:spcPct val="0"/>
              </a:spcBef>
              <a:spcAft>
                <a:spcPct val="0"/>
              </a:spcAft>
            </a:pPr>
            <a:r>
              <a:rPr lang="fi-FI" sz="1100" dirty="0">
                <a:effectLst/>
                <a:ea typeface="Calibri" panose="020F0502020204030204" pitchFamily="34" charset="0"/>
                <a:cs typeface="Times New Roman"/>
                <a:hlinkClick r:id="rId18">
                  <a:extLst>
                    <a:ext uri="{A12FA001-AC4F-418D-AE19-62706E023703}">
                      <ahyp:hlinkClr xmlns:ahyp="http://schemas.microsoft.com/office/drawing/2018/hyperlinkcolor" val="tx"/>
                    </a:ext>
                  </a:extLst>
                </a:hlinkClick>
              </a:rPr>
              <a:t>Päihteet</a:t>
            </a:r>
            <a:r>
              <a:rPr lang="fi-FI" sz="1100" dirty="0">
                <a:effectLst/>
                <a:ea typeface="Calibri" panose="020F0502020204030204" pitchFamily="34" charset="0"/>
                <a:cs typeface="Times New Roman"/>
              </a:rPr>
              <a:t> 	</a:t>
            </a:r>
            <a:r>
              <a:rPr lang="fi-FI" sz="1100" dirty="0">
                <a:effectLst/>
                <a:ea typeface="Calibri" panose="020F0502020204030204" pitchFamily="34" charset="0"/>
                <a:cs typeface="Times New Roman"/>
                <a:hlinkClick r:id="rId19">
                  <a:extLst>
                    <a:ext uri="{A12FA001-AC4F-418D-AE19-62706E023703}">
                      <ahyp:hlinkClr xmlns:ahyp="http://schemas.microsoft.com/office/drawing/2018/hyperlinkcolor" val="tx"/>
                    </a:ext>
                  </a:extLst>
                </a:hlinkClick>
              </a:rPr>
              <a:t>Kiusaaminen</a:t>
            </a:r>
            <a:endParaRPr lang="fi-FI" sz="1100" dirty="0">
              <a:effectLst/>
              <a:ea typeface="Calibri" panose="020F0502020204030204" pitchFamily="34" charset="0"/>
              <a:cs typeface="Times New Roman"/>
            </a:endParaRPr>
          </a:p>
          <a:p>
            <a:r>
              <a:rPr lang="fi-FI" sz="1200" dirty="0">
                <a:cs typeface="Calibri Light" panose="020F0302020204030204" pitchFamily="34" charset="0"/>
                <a:hlinkClick r:id="rId20"/>
              </a:rPr>
              <a:t>Verkoston palvelut 2022</a:t>
            </a:r>
            <a:endParaRPr lang="fi-FI" sz="1200" dirty="0">
              <a:cs typeface="Calibri Light" panose="020F0302020204030204" pitchFamily="34" charset="0"/>
            </a:endParaRPr>
          </a:p>
        </p:txBody>
      </p:sp>
      <p:cxnSp>
        <p:nvCxnSpPr>
          <p:cNvPr id="30" name="Suora nuoliyhdysviiva 29">
            <a:extLst>
              <a:ext uri="{FF2B5EF4-FFF2-40B4-BE49-F238E27FC236}">
                <a16:creationId xmlns:a16="http://schemas.microsoft.com/office/drawing/2014/main" id="{777955AB-95B2-4F34-AE50-DB0939D0F26F}"/>
              </a:ext>
            </a:extLst>
          </p:cNvPr>
          <p:cNvCxnSpPr>
            <a:cxnSpLocks/>
          </p:cNvCxnSpPr>
          <p:nvPr/>
        </p:nvCxnSpPr>
        <p:spPr>
          <a:xfrm>
            <a:off x="8715868" y="3830148"/>
            <a:ext cx="0" cy="43179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uora nuoliyhdysviiva 30">
            <a:extLst>
              <a:ext uri="{FF2B5EF4-FFF2-40B4-BE49-F238E27FC236}">
                <a16:creationId xmlns:a16="http://schemas.microsoft.com/office/drawing/2014/main" id="{09D2C56F-E5BC-4E36-9E8D-86B1DA827EE2}"/>
              </a:ext>
            </a:extLst>
          </p:cNvPr>
          <p:cNvCxnSpPr>
            <a:cxnSpLocks/>
          </p:cNvCxnSpPr>
          <p:nvPr/>
        </p:nvCxnSpPr>
        <p:spPr>
          <a:xfrm>
            <a:off x="8673827" y="2253596"/>
            <a:ext cx="0" cy="43179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uora nuoliyhdysviiva 31">
            <a:extLst>
              <a:ext uri="{FF2B5EF4-FFF2-40B4-BE49-F238E27FC236}">
                <a16:creationId xmlns:a16="http://schemas.microsoft.com/office/drawing/2014/main" id="{E9D4B6C8-718B-4D65-AC56-9790CC53ADAD}"/>
              </a:ext>
            </a:extLst>
          </p:cNvPr>
          <p:cNvCxnSpPr>
            <a:cxnSpLocks/>
          </p:cNvCxnSpPr>
          <p:nvPr/>
        </p:nvCxnSpPr>
        <p:spPr>
          <a:xfrm>
            <a:off x="8705358" y="3073403"/>
            <a:ext cx="0" cy="43179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Ellipsi 13">
            <a:extLst>
              <a:ext uri="{FF2B5EF4-FFF2-40B4-BE49-F238E27FC236}">
                <a16:creationId xmlns:a16="http://schemas.microsoft.com/office/drawing/2014/main" id="{69A4E10D-8D8A-4A10-8217-1B24588BF062}"/>
              </a:ext>
            </a:extLst>
          </p:cNvPr>
          <p:cNvSpPr/>
          <p:nvPr/>
        </p:nvSpPr>
        <p:spPr>
          <a:xfrm>
            <a:off x="127880" y="223277"/>
            <a:ext cx="1643770" cy="741109"/>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000" dirty="0">
                <a:solidFill>
                  <a:schemeClr val="tx1"/>
                </a:solidFill>
                <a:hlinkClick r:id="rId21">
                  <a:extLst>
                    <a:ext uri="{A12FA001-AC4F-418D-AE19-62706E023703}">
                      <ahyp:hlinkClr xmlns:ahyp="http://schemas.microsoft.com/office/drawing/2018/hyperlinkcolor" val="tx"/>
                    </a:ext>
                  </a:extLst>
                </a:hlinkClick>
              </a:rPr>
              <a:t>RYHMÄYTYMIS-HARJOITUKSIA</a:t>
            </a:r>
            <a:endParaRPr lang="fi-FI" sz="1000" noProof="0" dirty="0">
              <a:solidFill>
                <a:schemeClr val="tx1"/>
              </a:solidFill>
            </a:endParaRPr>
          </a:p>
        </p:txBody>
      </p:sp>
      <p:cxnSp>
        <p:nvCxnSpPr>
          <p:cNvPr id="33" name="Suora nuoliyhdysviiva 32">
            <a:extLst>
              <a:ext uri="{FF2B5EF4-FFF2-40B4-BE49-F238E27FC236}">
                <a16:creationId xmlns:a16="http://schemas.microsoft.com/office/drawing/2014/main" id="{BFB7E991-EDB0-4D45-AA6C-6AAE2CA86151}"/>
              </a:ext>
            </a:extLst>
          </p:cNvPr>
          <p:cNvCxnSpPr>
            <a:cxnSpLocks/>
          </p:cNvCxnSpPr>
          <p:nvPr/>
        </p:nvCxnSpPr>
        <p:spPr>
          <a:xfrm>
            <a:off x="1062305" y="884376"/>
            <a:ext cx="0" cy="43670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7" name="Kuva 16">
            <a:extLst>
              <a:ext uri="{FF2B5EF4-FFF2-40B4-BE49-F238E27FC236}">
                <a16:creationId xmlns:a16="http://schemas.microsoft.com/office/drawing/2014/main" id="{E50682C1-90FC-BBAB-4341-B57B024A7A4E}"/>
              </a:ext>
            </a:extLst>
          </p:cNvPr>
          <p:cNvPicPr>
            <a:picLocks noChangeAspect="1"/>
          </p:cNvPicPr>
          <p:nvPr/>
        </p:nvPicPr>
        <p:blipFill>
          <a:blip r:embed="rId22"/>
          <a:stretch>
            <a:fillRect/>
          </a:stretch>
        </p:blipFill>
        <p:spPr>
          <a:xfrm>
            <a:off x="7084289" y="845331"/>
            <a:ext cx="4934762" cy="562073"/>
          </a:xfrm>
          <a:prstGeom prst="rect">
            <a:avLst/>
          </a:prstGeom>
        </p:spPr>
      </p:pic>
    </p:spTree>
    <p:extLst>
      <p:ext uri="{BB962C8B-B14F-4D97-AF65-F5344CB8AC3E}">
        <p14:creationId xmlns:p14="http://schemas.microsoft.com/office/powerpoint/2010/main" val="817944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4E2E032B-5B32-4A15-B6DD-86F4C522010D}"/>
              </a:ext>
            </a:extLst>
          </p:cNvPr>
          <p:cNvSpPr/>
          <p:nvPr/>
        </p:nvSpPr>
        <p:spPr>
          <a:xfrm>
            <a:off x="305167" y="808409"/>
            <a:ext cx="2849085" cy="5927455"/>
          </a:xfrm>
          <a:custGeom>
            <a:avLst/>
            <a:gdLst>
              <a:gd name="connsiteX0" fmla="*/ 0 w 2849085"/>
              <a:gd name="connsiteY0" fmla="*/ 0 h 5927455"/>
              <a:gd name="connsiteX1" fmla="*/ 626799 w 2849085"/>
              <a:gd name="connsiteY1" fmla="*/ 0 h 5927455"/>
              <a:gd name="connsiteX2" fmla="*/ 1253597 w 2849085"/>
              <a:gd name="connsiteY2" fmla="*/ 0 h 5927455"/>
              <a:gd name="connsiteX3" fmla="*/ 1823414 w 2849085"/>
              <a:gd name="connsiteY3" fmla="*/ 0 h 5927455"/>
              <a:gd name="connsiteX4" fmla="*/ 2849085 w 2849085"/>
              <a:gd name="connsiteY4" fmla="*/ 0 h 5927455"/>
              <a:gd name="connsiteX5" fmla="*/ 2849085 w 2849085"/>
              <a:gd name="connsiteY5" fmla="*/ 599332 h 5927455"/>
              <a:gd name="connsiteX6" fmla="*/ 2849085 w 2849085"/>
              <a:gd name="connsiteY6" fmla="*/ 1139389 h 5927455"/>
              <a:gd name="connsiteX7" fmla="*/ 2849085 w 2849085"/>
              <a:gd name="connsiteY7" fmla="*/ 1857269 h 5927455"/>
              <a:gd name="connsiteX8" fmla="*/ 2849085 w 2849085"/>
              <a:gd name="connsiteY8" fmla="*/ 2397326 h 5927455"/>
              <a:gd name="connsiteX9" fmla="*/ 2849085 w 2849085"/>
              <a:gd name="connsiteY9" fmla="*/ 2878109 h 5927455"/>
              <a:gd name="connsiteX10" fmla="*/ 2849085 w 2849085"/>
              <a:gd name="connsiteY10" fmla="*/ 3418166 h 5927455"/>
              <a:gd name="connsiteX11" fmla="*/ 2849085 w 2849085"/>
              <a:gd name="connsiteY11" fmla="*/ 4017497 h 5927455"/>
              <a:gd name="connsiteX12" fmla="*/ 2849085 w 2849085"/>
              <a:gd name="connsiteY12" fmla="*/ 4676103 h 5927455"/>
              <a:gd name="connsiteX13" fmla="*/ 2849085 w 2849085"/>
              <a:gd name="connsiteY13" fmla="*/ 5216160 h 5927455"/>
              <a:gd name="connsiteX14" fmla="*/ 2849085 w 2849085"/>
              <a:gd name="connsiteY14" fmla="*/ 5927455 h 5927455"/>
              <a:gd name="connsiteX15" fmla="*/ 2279268 w 2849085"/>
              <a:gd name="connsiteY15" fmla="*/ 5927455 h 5927455"/>
              <a:gd name="connsiteX16" fmla="*/ 1709451 w 2849085"/>
              <a:gd name="connsiteY16" fmla="*/ 5927455 h 5927455"/>
              <a:gd name="connsiteX17" fmla="*/ 1139634 w 2849085"/>
              <a:gd name="connsiteY17" fmla="*/ 5927455 h 5927455"/>
              <a:gd name="connsiteX18" fmla="*/ 569817 w 2849085"/>
              <a:gd name="connsiteY18" fmla="*/ 5927455 h 5927455"/>
              <a:gd name="connsiteX19" fmla="*/ 0 w 2849085"/>
              <a:gd name="connsiteY19" fmla="*/ 5927455 h 5927455"/>
              <a:gd name="connsiteX20" fmla="*/ 0 w 2849085"/>
              <a:gd name="connsiteY20" fmla="*/ 5209574 h 5927455"/>
              <a:gd name="connsiteX21" fmla="*/ 0 w 2849085"/>
              <a:gd name="connsiteY21" fmla="*/ 4491694 h 5927455"/>
              <a:gd name="connsiteX22" fmla="*/ 0 w 2849085"/>
              <a:gd name="connsiteY22" fmla="*/ 3773813 h 5927455"/>
              <a:gd name="connsiteX23" fmla="*/ 0 w 2849085"/>
              <a:gd name="connsiteY23" fmla="*/ 3055932 h 5927455"/>
              <a:gd name="connsiteX24" fmla="*/ 0 w 2849085"/>
              <a:gd name="connsiteY24" fmla="*/ 2278777 h 5927455"/>
              <a:gd name="connsiteX25" fmla="*/ 0 w 2849085"/>
              <a:gd name="connsiteY25" fmla="*/ 1620171 h 5927455"/>
              <a:gd name="connsiteX26" fmla="*/ 0 w 2849085"/>
              <a:gd name="connsiteY26" fmla="*/ 902290 h 5927455"/>
              <a:gd name="connsiteX27" fmla="*/ 0 w 2849085"/>
              <a:gd name="connsiteY27" fmla="*/ 0 h 592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49085" h="5927455" fill="none" extrusionOk="0">
                <a:moveTo>
                  <a:pt x="0" y="0"/>
                </a:moveTo>
                <a:cubicBezTo>
                  <a:pt x="287932" y="-3708"/>
                  <a:pt x="331523" y="-25006"/>
                  <a:pt x="626799" y="0"/>
                </a:cubicBezTo>
                <a:cubicBezTo>
                  <a:pt x="922075" y="25006"/>
                  <a:pt x="968604" y="13350"/>
                  <a:pt x="1253597" y="0"/>
                </a:cubicBezTo>
                <a:cubicBezTo>
                  <a:pt x="1538590" y="-13350"/>
                  <a:pt x="1585682" y="11052"/>
                  <a:pt x="1823414" y="0"/>
                </a:cubicBezTo>
                <a:cubicBezTo>
                  <a:pt x="2061146" y="-11052"/>
                  <a:pt x="2544865" y="-19632"/>
                  <a:pt x="2849085" y="0"/>
                </a:cubicBezTo>
                <a:cubicBezTo>
                  <a:pt x="2850125" y="151703"/>
                  <a:pt x="2874939" y="439900"/>
                  <a:pt x="2849085" y="599332"/>
                </a:cubicBezTo>
                <a:cubicBezTo>
                  <a:pt x="2823231" y="758764"/>
                  <a:pt x="2858540" y="910595"/>
                  <a:pt x="2849085" y="1139389"/>
                </a:cubicBezTo>
                <a:cubicBezTo>
                  <a:pt x="2839630" y="1368183"/>
                  <a:pt x="2857054" y="1570385"/>
                  <a:pt x="2849085" y="1857269"/>
                </a:cubicBezTo>
                <a:cubicBezTo>
                  <a:pt x="2841116" y="2144153"/>
                  <a:pt x="2837612" y="2138024"/>
                  <a:pt x="2849085" y="2397326"/>
                </a:cubicBezTo>
                <a:cubicBezTo>
                  <a:pt x="2860558" y="2656628"/>
                  <a:pt x="2865304" y="2726309"/>
                  <a:pt x="2849085" y="2878109"/>
                </a:cubicBezTo>
                <a:cubicBezTo>
                  <a:pt x="2832866" y="3029909"/>
                  <a:pt x="2842889" y="3256864"/>
                  <a:pt x="2849085" y="3418166"/>
                </a:cubicBezTo>
                <a:cubicBezTo>
                  <a:pt x="2855281" y="3579468"/>
                  <a:pt x="2836059" y="3892391"/>
                  <a:pt x="2849085" y="4017497"/>
                </a:cubicBezTo>
                <a:cubicBezTo>
                  <a:pt x="2862111" y="4142603"/>
                  <a:pt x="2873148" y="4544265"/>
                  <a:pt x="2849085" y="4676103"/>
                </a:cubicBezTo>
                <a:cubicBezTo>
                  <a:pt x="2825022" y="4807941"/>
                  <a:pt x="2863014" y="5025869"/>
                  <a:pt x="2849085" y="5216160"/>
                </a:cubicBezTo>
                <a:cubicBezTo>
                  <a:pt x="2835156" y="5406451"/>
                  <a:pt x="2875885" y="5617317"/>
                  <a:pt x="2849085" y="5927455"/>
                </a:cubicBezTo>
                <a:cubicBezTo>
                  <a:pt x="2714938" y="5939776"/>
                  <a:pt x="2395683" y="5910468"/>
                  <a:pt x="2279268" y="5927455"/>
                </a:cubicBezTo>
                <a:cubicBezTo>
                  <a:pt x="2162853" y="5944442"/>
                  <a:pt x="1846193" y="5943252"/>
                  <a:pt x="1709451" y="5927455"/>
                </a:cubicBezTo>
                <a:cubicBezTo>
                  <a:pt x="1572709" y="5911658"/>
                  <a:pt x="1272921" y="5936703"/>
                  <a:pt x="1139634" y="5927455"/>
                </a:cubicBezTo>
                <a:cubicBezTo>
                  <a:pt x="1006347" y="5918207"/>
                  <a:pt x="824472" y="5952327"/>
                  <a:pt x="569817" y="5927455"/>
                </a:cubicBezTo>
                <a:cubicBezTo>
                  <a:pt x="315162" y="5902583"/>
                  <a:pt x="182191" y="5952359"/>
                  <a:pt x="0" y="5927455"/>
                </a:cubicBezTo>
                <a:cubicBezTo>
                  <a:pt x="28849" y="5777859"/>
                  <a:pt x="-7410" y="5439620"/>
                  <a:pt x="0" y="5209574"/>
                </a:cubicBezTo>
                <a:cubicBezTo>
                  <a:pt x="7410" y="4979528"/>
                  <a:pt x="21227" y="4816463"/>
                  <a:pt x="0" y="4491694"/>
                </a:cubicBezTo>
                <a:cubicBezTo>
                  <a:pt x="-21227" y="4166925"/>
                  <a:pt x="26070" y="4011341"/>
                  <a:pt x="0" y="3773813"/>
                </a:cubicBezTo>
                <a:cubicBezTo>
                  <a:pt x="-26070" y="3536285"/>
                  <a:pt x="-5176" y="3343656"/>
                  <a:pt x="0" y="3055932"/>
                </a:cubicBezTo>
                <a:cubicBezTo>
                  <a:pt x="5176" y="2768208"/>
                  <a:pt x="-18797" y="2557313"/>
                  <a:pt x="0" y="2278777"/>
                </a:cubicBezTo>
                <a:cubicBezTo>
                  <a:pt x="18797" y="2000242"/>
                  <a:pt x="-30677" y="1816882"/>
                  <a:pt x="0" y="1620171"/>
                </a:cubicBezTo>
                <a:cubicBezTo>
                  <a:pt x="30677" y="1423460"/>
                  <a:pt x="1263" y="1092795"/>
                  <a:pt x="0" y="902290"/>
                </a:cubicBezTo>
                <a:cubicBezTo>
                  <a:pt x="-1263" y="711785"/>
                  <a:pt x="31383" y="342420"/>
                  <a:pt x="0" y="0"/>
                </a:cubicBezTo>
                <a:close/>
              </a:path>
              <a:path w="2849085" h="5927455" stroke="0" extrusionOk="0">
                <a:moveTo>
                  <a:pt x="0" y="0"/>
                </a:moveTo>
                <a:cubicBezTo>
                  <a:pt x="146930" y="-6379"/>
                  <a:pt x="312633" y="3902"/>
                  <a:pt x="541326" y="0"/>
                </a:cubicBezTo>
                <a:cubicBezTo>
                  <a:pt x="770019" y="-3902"/>
                  <a:pt x="879516" y="19266"/>
                  <a:pt x="1025671" y="0"/>
                </a:cubicBezTo>
                <a:cubicBezTo>
                  <a:pt x="1171827" y="-19266"/>
                  <a:pt x="1405614" y="3074"/>
                  <a:pt x="1652469" y="0"/>
                </a:cubicBezTo>
                <a:cubicBezTo>
                  <a:pt x="1899324" y="-3074"/>
                  <a:pt x="2000741" y="-1376"/>
                  <a:pt x="2193795" y="0"/>
                </a:cubicBezTo>
                <a:cubicBezTo>
                  <a:pt x="2386849" y="1376"/>
                  <a:pt x="2624300" y="-5119"/>
                  <a:pt x="2849085" y="0"/>
                </a:cubicBezTo>
                <a:cubicBezTo>
                  <a:pt x="2875637" y="301019"/>
                  <a:pt x="2849841" y="547196"/>
                  <a:pt x="2849085" y="777155"/>
                </a:cubicBezTo>
                <a:cubicBezTo>
                  <a:pt x="2848329" y="1007115"/>
                  <a:pt x="2817367" y="1263860"/>
                  <a:pt x="2849085" y="1435761"/>
                </a:cubicBezTo>
                <a:cubicBezTo>
                  <a:pt x="2880803" y="1607662"/>
                  <a:pt x="2836095" y="1770206"/>
                  <a:pt x="2849085" y="2094367"/>
                </a:cubicBezTo>
                <a:cubicBezTo>
                  <a:pt x="2862075" y="2418528"/>
                  <a:pt x="2828348" y="2412789"/>
                  <a:pt x="2849085" y="2634424"/>
                </a:cubicBezTo>
                <a:cubicBezTo>
                  <a:pt x="2869822" y="2856059"/>
                  <a:pt x="2857360" y="3002492"/>
                  <a:pt x="2849085" y="3174481"/>
                </a:cubicBezTo>
                <a:cubicBezTo>
                  <a:pt x="2840810" y="3346470"/>
                  <a:pt x="2837638" y="3617117"/>
                  <a:pt x="2849085" y="3833088"/>
                </a:cubicBezTo>
                <a:cubicBezTo>
                  <a:pt x="2860532" y="4049059"/>
                  <a:pt x="2834469" y="4300512"/>
                  <a:pt x="2849085" y="4550968"/>
                </a:cubicBezTo>
                <a:cubicBezTo>
                  <a:pt x="2863701" y="4801424"/>
                  <a:pt x="2869592" y="4807980"/>
                  <a:pt x="2849085" y="5031751"/>
                </a:cubicBezTo>
                <a:cubicBezTo>
                  <a:pt x="2828578" y="5255522"/>
                  <a:pt x="2856208" y="5586252"/>
                  <a:pt x="2849085" y="5927455"/>
                </a:cubicBezTo>
                <a:cubicBezTo>
                  <a:pt x="2629226" y="5905276"/>
                  <a:pt x="2517309" y="5915982"/>
                  <a:pt x="2279268" y="5927455"/>
                </a:cubicBezTo>
                <a:cubicBezTo>
                  <a:pt x="2041227" y="5938928"/>
                  <a:pt x="1909025" y="5942228"/>
                  <a:pt x="1709451" y="5927455"/>
                </a:cubicBezTo>
                <a:cubicBezTo>
                  <a:pt x="1509877" y="5912682"/>
                  <a:pt x="1327976" y="5922819"/>
                  <a:pt x="1082652" y="5927455"/>
                </a:cubicBezTo>
                <a:cubicBezTo>
                  <a:pt x="837328" y="5932091"/>
                  <a:pt x="789451" y="5952766"/>
                  <a:pt x="512835" y="5927455"/>
                </a:cubicBezTo>
                <a:cubicBezTo>
                  <a:pt x="236219" y="5902144"/>
                  <a:pt x="244555" y="5905741"/>
                  <a:pt x="0" y="5927455"/>
                </a:cubicBezTo>
                <a:cubicBezTo>
                  <a:pt x="-12490" y="5666015"/>
                  <a:pt x="-9992" y="5647195"/>
                  <a:pt x="0" y="5387398"/>
                </a:cubicBezTo>
                <a:cubicBezTo>
                  <a:pt x="9992" y="5127601"/>
                  <a:pt x="11429" y="4925739"/>
                  <a:pt x="0" y="4788066"/>
                </a:cubicBezTo>
                <a:cubicBezTo>
                  <a:pt x="-11429" y="4650393"/>
                  <a:pt x="-9634" y="4206034"/>
                  <a:pt x="0" y="4010911"/>
                </a:cubicBezTo>
                <a:cubicBezTo>
                  <a:pt x="9634" y="3815788"/>
                  <a:pt x="-30253" y="3543383"/>
                  <a:pt x="0" y="3352305"/>
                </a:cubicBezTo>
                <a:cubicBezTo>
                  <a:pt x="30253" y="3161227"/>
                  <a:pt x="19401" y="3038778"/>
                  <a:pt x="0" y="2752974"/>
                </a:cubicBezTo>
                <a:cubicBezTo>
                  <a:pt x="-19401" y="2467170"/>
                  <a:pt x="11738" y="2413878"/>
                  <a:pt x="0" y="2272191"/>
                </a:cubicBezTo>
                <a:cubicBezTo>
                  <a:pt x="-11738" y="2130504"/>
                  <a:pt x="-18225" y="2008379"/>
                  <a:pt x="0" y="1791409"/>
                </a:cubicBezTo>
                <a:cubicBezTo>
                  <a:pt x="18225" y="1574439"/>
                  <a:pt x="26747" y="1286836"/>
                  <a:pt x="0" y="1073528"/>
                </a:cubicBezTo>
                <a:cubicBezTo>
                  <a:pt x="-26747" y="860220"/>
                  <a:pt x="-43486" y="444361"/>
                  <a:pt x="0" y="0"/>
                </a:cubicBezTo>
                <a:close/>
              </a:path>
            </a:pathLst>
          </a:custGeom>
          <a:solidFill>
            <a:schemeClr val="bg1"/>
          </a:solidFill>
          <a:ln w="6350">
            <a:solidFill>
              <a:srgbClr val="00B0F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lvl="0">
              <a:lnSpc>
                <a:spcPct val="107000"/>
              </a:lnSpc>
            </a:pPr>
            <a:r>
              <a:rPr lang="fi-FI" sz="1400" b="1" dirty="0">
                <a:solidFill>
                  <a:schemeClr val="tx1"/>
                </a:solidFill>
                <a:effectLst/>
                <a:ea typeface="Calibri" panose="020F0502020204030204" pitchFamily="34" charset="0"/>
                <a:cs typeface="Times New Roman" panose="02020603050405020304" pitchFamily="18" charset="0"/>
              </a:rPr>
              <a:t>VASTUUOHJAAJA HUOLENPITO/</a:t>
            </a:r>
          </a:p>
          <a:p>
            <a:pPr lvl="0">
              <a:lnSpc>
                <a:spcPct val="107000"/>
              </a:lnSpc>
            </a:pPr>
            <a:r>
              <a:rPr lang="fi-FI" sz="1400" b="1" dirty="0">
                <a:solidFill>
                  <a:schemeClr val="tx1"/>
                </a:solidFill>
                <a:effectLst/>
                <a:ea typeface="Calibri" panose="020F0502020204030204" pitchFamily="34" charset="0"/>
                <a:cs typeface="Times New Roman" panose="02020603050405020304" pitchFamily="18" charset="0"/>
              </a:rPr>
              <a:t>OHJAUSKESKUSTELU </a:t>
            </a:r>
          </a:p>
          <a:p>
            <a:pPr marL="342900" lvl="0" indent="-342900">
              <a:lnSpc>
                <a:spcPct val="107000"/>
              </a:lnSpc>
              <a:buFont typeface="Calibri" panose="020F0502020204030204" pitchFamily="34" charset="0"/>
              <a:buChar char="-"/>
            </a:pPr>
            <a:r>
              <a:rPr lang="fi-FI" sz="1200" dirty="0">
                <a:solidFill>
                  <a:schemeClr val="tx1"/>
                </a:solidFill>
                <a:effectLst/>
                <a:ea typeface="Calibri" panose="020F0502020204030204" pitchFamily="34" charset="0"/>
                <a:cs typeface="Times New Roman" panose="02020603050405020304" pitchFamily="18" charset="0"/>
              </a:rPr>
              <a:t>yli 3 päivää ilmoittamattomuuden jälkeen (n. </a:t>
            </a:r>
            <a:r>
              <a:rPr lang="fi-FI" sz="1200" dirty="0">
                <a:solidFill>
                  <a:schemeClr val="tx1"/>
                </a:solidFill>
                <a:ea typeface="Calibri" panose="020F0502020204030204" pitchFamily="34" charset="0"/>
                <a:cs typeface="Times New Roman" panose="02020603050405020304" pitchFamily="18" charset="0"/>
              </a:rPr>
              <a:t>15</a:t>
            </a:r>
            <a:r>
              <a:rPr lang="fi-FI" sz="1200" dirty="0">
                <a:solidFill>
                  <a:schemeClr val="tx1"/>
                </a:solidFill>
                <a:effectLst/>
                <a:ea typeface="Calibri" panose="020F0502020204030204" pitchFamily="34" charset="0"/>
                <a:cs typeface="Times New Roman" panose="02020603050405020304" pitchFamily="18" charset="0"/>
              </a:rPr>
              <a:t>h)</a:t>
            </a:r>
          </a:p>
          <a:p>
            <a:pPr marL="342900" lvl="0" indent="-342900">
              <a:lnSpc>
                <a:spcPct val="107000"/>
              </a:lnSpc>
              <a:buFont typeface="Calibri" panose="020F0502020204030204" pitchFamily="34" charset="0"/>
              <a:buChar char="-"/>
            </a:pPr>
            <a:r>
              <a:rPr lang="fi-FI" sz="1200" dirty="0">
                <a:solidFill>
                  <a:schemeClr val="tx1"/>
                </a:solidFill>
                <a:effectLst/>
                <a:ea typeface="Calibri" panose="020F0502020204030204" pitchFamily="34" charset="0"/>
                <a:cs typeface="Times New Roman" panose="02020603050405020304" pitchFamily="18" charset="0"/>
              </a:rPr>
              <a:t>tuen tarjoaminen</a:t>
            </a:r>
          </a:p>
          <a:p>
            <a:pPr marL="342900" lvl="0" indent="-342900">
              <a:lnSpc>
                <a:spcPct val="107000"/>
              </a:lnSpc>
              <a:buFont typeface="Calibri" panose="020F0502020204030204" pitchFamily="34" charset="0"/>
              <a:buChar char="-"/>
            </a:pPr>
            <a:r>
              <a:rPr lang="fi-FI" sz="1200" dirty="0">
                <a:solidFill>
                  <a:schemeClr val="tx1"/>
                </a:solidFill>
                <a:effectLst/>
                <a:ea typeface="Calibri" panose="020F0502020204030204" pitchFamily="34" charset="0"/>
                <a:cs typeface="Times New Roman" panose="02020603050405020304" pitchFamily="18" charset="0"/>
              </a:rPr>
              <a:t>kirjaaminen Wilmaan</a:t>
            </a:r>
          </a:p>
          <a:p>
            <a:pPr marL="342900" lvl="0" indent="-342900">
              <a:lnSpc>
                <a:spcPct val="107000"/>
              </a:lnSpc>
              <a:buFont typeface="Calibri" panose="020F0502020204030204" pitchFamily="34" charset="0"/>
              <a:buChar char="-"/>
            </a:pPr>
            <a:r>
              <a:rPr lang="fi-FI" sz="1200" dirty="0">
                <a:solidFill>
                  <a:schemeClr val="tx1"/>
                </a:solidFill>
                <a:effectLst/>
                <a:ea typeface="Calibri" panose="020F0502020204030204" pitchFamily="34" charset="0"/>
                <a:cs typeface="Times New Roman" panose="02020603050405020304" pitchFamily="18" charset="0"/>
              </a:rPr>
              <a:t>yhteydenotto huoltajaan</a:t>
            </a:r>
          </a:p>
          <a:p>
            <a:pPr marL="342900" lvl="0" indent="-342900">
              <a:lnSpc>
                <a:spcPct val="107000"/>
              </a:lnSpc>
              <a:buFont typeface="Calibri" panose="020F0502020204030204" pitchFamily="34" charset="0"/>
              <a:buChar char="-"/>
            </a:pPr>
            <a:r>
              <a:rPr lang="fi-FI" sz="1200" dirty="0">
                <a:solidFill>
                  <a:schemeClr val="tx1"/>
                </a:solidFill>
                <a:effectLst/>
                <a:ea typeface="Calibri" panose="020F0502020204030204" pitchFamily="34" charset="0"/>
                <a:cs typeface="Times New Roman" panose="02020603050405020304" pitchFamily="18" charset="0"/>
              </a:rPr>
              <a:t>keskustellaan, olisiko tuen selvittämiseksi hyvä ottaa mukaan opiskeluhuollon/erityisen tuen  toimijoita. </a:t>
            </a:r>
            <a:r>
              <a:rPr lang="fi-FI" sz="1200" dirty="0">
                <a:solidFill>
                  <a:schemeClr val="tx1"/>
                </a:solidFill>
                <a:effectLst/>
                <a:ea typeface="Times New Roman" panose="02020603050405020304" pitchFamily="18" charset="0"/>
                <a:cs typeface="Times New Roman" panose="02020603050405020304" pitchFamily="18" charset="0"/>
              </a:rPr>
              <a:t>Jos koulutuksen järjestäjän ja opiskeluhuollon palvelut eivät ole riittäviä tai alaikäiseen opiskelijaan tai hänen huoltajaansa ei saada yhteyttä, tehdään tarvittaessa yhteistyötä esim. kunnan sosiaalitoimen sekä muiden yhteistyötahojen kanssa.</a:t>
            </a:r>
            <a:endParaRPr lang="fi-FI" sz="1200" dirty="0">
              <a:solidFill>
                <a:schemeClr val="tx1"/>
              </a:solidFill>
              <a:effectLst/>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fi-FI" sz="1200" dirty="0">
                <a:solidFill>
                  <a:schemeClr val="tx1"/>
                </a:solidFill>
                <a:effectLst/>
                <a:ea typeface="Times New Roman" panose="02020603050405020304" pitchFamily="18" charset="0"/>
                <a:cs typeface="Times New Roman" panose="02020603050405020304" pitchFamily="18" charset="0"/>
              </a:rPr>
              <a:t>kirjataan seuranta-aika</a:t>
            </a:r>
            <a:endParaRPr lang="fi-FI" sz="1200" dirty="0">
              <a:solidFill>
                <a:schemeClr val="tx1"/>
              </a:solidFill>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i-FI" sz="1200" b="1" dirty="0">
                <a:solidFill>
                  <a:schemeClr val="tx1"/>
                </a:solidFill>
                <a:effectLst/>
                <a:ea typeface="Times New Roman" panose="02020603050405020304" pitchFamily="18" charset="0"/>
                <a:cs typeface="Times New Roman" panose="02020603050405020304" pitchFamily="18" charset="0"/>
              </a:rPr>
              <a:t>tarvittaessa jatkuu A tai B</a:t>
            </a:r>
          </a:p>
          <a:p>
            <a:pPr lvl="0">
              <a:lnSpc>
                <a:spcPct val="107000"/>
              </a:lnSpc>
              <a:spcAft>
                <a:spcPts val="800"/>
              </a:spcAft>
            </a:pPr>
            <a:r>
              <a:rPr lang="fi-FI" sz="1200" b="1" dirty="0">
                <a:solidFill>
                  <a:schemeClr val="tx1"/>
                </a:solidFill>
                <a:cs typeface="Times New Roman" panose="02020603050405020304" pitchFamily="18" charset="0"/>
              </a:rPr>
              <a:t>Linkki lomakkeeseen löytyy myös Wilmasta ohjauksen tuen välilehdeltä</a:t>
            </a:r>
            <a:endParaRPr lang="fi-FI" sz="1200" dirty="0">
              <a:solidFill>
                <a:schemeClr val="tx1"/>
              </a:solidFill>
            </a:endParaRPr>
          </a:p>
          <a:p>
            <a:pPr rtl="0" fontAlgn="base"/>
            <a:endParaRPr lang="fi-FI" sz="1200" i="0" dirty="0">
              <a:solidFill>
                <a:schemeClr val="tx1"/>
              </a:solidFill>
              <a:effectLst/>
            </a:endParaRPr>
          </a:p>
          <a:p>
            <a:pPr fontAlgn="base"/>
            <a:r>
              <a:rPr lang="fi-FI" sz="1200" i="0" dirty="0">
                <a:solidFill>
                  <a:schemeClr val="tx1"/>
                </a:solidFill>
                <a:effectLst/>
              </a:rPr>
              <a:t>Mikäli tilanne</a:t>
            </a:r>
            <a:r>
              <a:rPr lang="fi-FI" sz="1200" dirty="0">
                <a:solidFill>
                  <a:schemeClr val="tx1"/>
                </a:solidFill>
              </a:rPr>
              <a:t> </a:t>
            </a:r>
            <a:r>
              <a:rPr lang="fi-FI" sz="1200" i="0" dirty="0">
                <a:solidFill>
                  <a:schemeClr val="tx1"/>
                </a:solidFill>
                <a:effectLst/>
              </a:rPr>
              <a:t> jatkuu</a:t>
            </a:r>
            <a:r>
              <a:rPr lang="fi-FI" sz="1200" dirty="0">
                <a:solidFill>
                  <a:schemeClr val="tx1"/>
                </a:solidFill>
              </a:rPr>
              <a:t> voidaan antaa suullinen</a:t>
            </a:r>
            <a:r>
              <a:rPr lang="fi-FI" sz="1200" i="0" dirty="0">
                <a:solidFill>
                  <a:schemeClr val="tx1"/>
                </a:solidFill>
                <a:effectLst/>
              </a:rPr>
              <a:t> huomautus</a:t>
            </a:r>
            <a:r>
              <a:rPr lang="fi-FI" sz="1200" dirty="0">
                <a:solidFill>
                  <a:schemeClr val="tx1"/>
                </a:solidFill>
              </a:rPr>
              <a:t>.</a:t>
            </a:r>
            <a:r>
              <a:rPr lang="fi-FI" sz="1200" i="0" dirty="0">
                <a:solidFill>
                  <a:schemeClr val="tx1"/>
                </a:solidFill>
                <a:effectLst/>
              </a:rPr>
              <a:t> </a:t>
            </a:r>
            <a:endParaRPr lang="fi-FI" sz="1200" i="0" dirty="0">
              <a:solidFill>
                <a:schemeClr val="tx1"/>
              </a:solidFill>
              <a:effectLst/>
              <a:cs typeface="Calibri"/>
            </a:endParaRPr>
          </a:p>
          <a:p>
            <a:pPr marL="342900" lvl="0" indent="-342900">
              <a:lnSpc>
                <a:spcPct val="107000"/>
              </a:lnSpc>
              <a:spcAft>
                <a:spcPts val="800"/>
              </a:spcAft>
              <a:buFont typeface="Calibri" panose="020F0502020204030204" pitchFamily="34" charset="0"/>
              <a:buChar char="-"/>
            </a:pPr>
            <a:endParaRPr lang="fi-FI" sz="1100" dirty="0">
              <a:solidFill>
                <a:schemeClr val="tx1"/>
              </a:solidFill>
              <a:effectLst/>
              <a:ea typeface="Calibri" panose="020F0502020204030204" pitchFamily="34" charset="0"/>
              <a:cs typeface="Times New Roman" panose="02020603050405020304" pitchFamily="18" charset="0"/>
            </a:endParaRPr>
          </a:p>
        </p:txBody>
      </p:sp>
      <p:sp>
        <p:nvSpPr>
          <p:cNvPr id="6" name="Suorakulmio 5">
            <a:extLst>
              <a:ext uri="{FF2B5EF4-FFF2-40B4-BE49-F238E27FC236}">
                <a16:creationId xmlns:a16="http://schemas.microsoft.com/office/drawing/2014/main" id="{FAE621E2-3FDE-4147-B066-720E6775F776}"/>
              </a:ext>
            </a:extLst>
          </p:cNvPr>
          <p:cNvSpPr/>
          <p:nvPr/>
        </p:nvSpPr>
        <p:spPr>
          <a:xfrm>
            <a:off x="3281086" y="420914"/>
            <a:ext cx="3174798" cy="6314951"/>
          </a:xfrm>
          <a:custGeom>
            <a:avLst/>
            <a:gdLst>
              <a:gd name="connsiteX0" fmla="*/ 0 w 3174798"/>
              <a:gd name="connsiteY0" fmla="*/ 0 h 6314951"/>
              <a:gd name="connsiteX1" fmla="*/ 698456 w 3174798"/>
              <a:gd name="connsiteY1" fmla="*/ 0 h 6314951"/>
              <a:gd name="connsiteX2" fmla="*/ 1238171 w 3174798"/>
              <a:gd name="connsiteY2" fmla="*/ 0 h 6314951"/>
              <a:gd name="connsiteX3" fmla="*/ 1809635 w 3174798"/>
              <a:gd name="connsiteY3" fmla="*/ 0 h 6314951"/>
              <a:gd name="connsiteX4" fmla="*/ 2444594 w 3174798"/>
              <a:gd name="connsiteY4" fmla="*/ 0 h 6314951"/>
              <a:gd name="connsiteX5" fmla="*/ 3174798 w 3174798"/>
              <a:gd name="connsiteY5" fmla="*/ 0 h 6314951"/>
              <a:gd name="connsiteX6" fmla="*/ 3174798 w 3174798"/>
              <a:gd name="connsiteY6" fmla="*/ 757794 h 6314951"/>
              <a:gd name="connsiteX7" fmla="*/ 3174798 w 3174798"/>
              <a:gd name="connsiteY7" fmla="*/ 1515588 h 6314951"/>
              <a:gd name="connsiteX8" fmla="*/ 3174798 w 3174798"/>
              <a:gd name="connsiteY8" fmla="*/ 2210233 h 6314951"/>
              <a:gd name="connsiteX9" fmla="*/ 3174798 w 3174798"/>
              <a:gd name="connsiteY9" fmla="*/ 2778578 h 6314951"/>
              <a:gd name="connsiteX10" fmla="*/ 3174798 w 3174798"/>
              <a:gd name="connsiteY10" fmla="*/ 3283775 h 6314951"/>
              <a:gd name="connsiteX11" fmla="*/ 3174798 w 3174798"/>
              <a:gd name="connsiteY11" fmla="*/ 4041569 h 6314951"/>
              <a:gd name="connsiteX12" fmla="*/ 3174798 w 3174798"/>
              <a:gd name="connsiteY12" fmla="*/ 4546765 h 6314951"/>
              <a:gd name="connsiteX13" fmla="*/ 3174798 w 3174798"/>
              <a:gd name="connsiteY13" fmla="*/ 5051961 h 6314951"/>
              <a:gd name="connsiteX14" fmla="*/ 3174798 w 3174798"/>
              <a:gd name="connsiteY14" fmla="*/ 5683456 h 6314951"/>
              <a:gd name="connsiteX15" fmla="*/ 3174798 w 3174798"/>
              <a:gd name="connsiteY15" fmla="*/ 6314951 h 6314951"/>
              <a:gd name="connsiteX16" fmla="*/ 2508090 w 3174798"/>
              <a:gd name="connsiteY16" fmla="*/ 6314951 h 6314951"/>
              <a:gd name="connsiteX17" fmla="*/ 1873131 w 3174798"/>
              <a:gd name="connsiteY17" fmla="*/ 6314951 h 6314951"/>
              <a:gd name="connsiteX18" fmla="*/ 1174675 w 3174798"/>
              <a:gd name="connsiteY18" fmla="*/ 6314951 h 6314951"/>
              <a:gd name="connsiteX19" fmla="*/ 0 w 3174798"/>
              <a:gd name="connsiteY19" fmla="*/ 6314951 h 6314951"/>
              <a:gd name="connsiteX20" fmla="*/ 0 w 3174798"/>
              <a:gd name="connsiteY20" fmla="*/ 5746605 h 6314951"/>
              <a:gd name="connsiteX21" fmla="*/ 0 w 3174798"/>
              <a:gd name="connsiteY21" fmla="*/ 5304559 h 6314951"/>
              <a:gd name="connsiteX22" fmla="*/ 0 w 3174798"/>
              <a:gd name="connsiteY22" fmla="*/ 4736213 h 6314951"/>
              <a:gd name="connsiteX23" fmla="*/ 0 w 3174798"/>
              <a:gd name="connsiteY23" fmla="*/ 4041569 h 6314951"/>
              <a:gd name="connsiteX24" fmla="*/ 0 w 3174798"/>
              <a:gd name="connsiteY24" fmla="*/ 3283775 h 6314951"/>
              <a:gd name="connsiteX25" fmla="*/ 0 w 3174798"/>
              <a:gd name="connsiteY25" fmla="*/ 2525980 h 6314951"/>
              <a:gd name="connsiteX26" fmla="*/ 0 w 3174798"/>
              <a:gd name="connsiteY26" fmla="*/ 2020784 h 6314951"/>
              <a:gd name="connsiteX27" fmla="*/ 0 w 3174798"/>
              <a:gd name="connsiteY27" fmla="*/ 1578738 h 6314951"/>
              <a:gd name="connsiteX28" fmla="*/ 0 w 3174798"/>
              <a:gd name="connsiteY28" fmla="*/ 1073542 h 6314951"/>
              <a:gd name="connsiteX29" fmla="*/ 0 w 3174798"/>
              <a:gd name="connsiteY29" fmla="*/ 0 h 63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74798" h="6314951" fill="none" extrusionOk="0">
                <a:moveTo>
                  <a:pt x="0" y="0"/>
                </a:moveTo>
                <a:cubicBezTo>
                  <a:pt x="162638" y="-26483"/>
                  <a:pt x="395347" y="-11455"/>
                  <a:pt x="698456" y="0"/>
                </a:cubicBezTo>
                <a:cubicBezTo>
                  <a:pt x="1001565" y="11455"/>
                  <a:pt x="1070598" y="-25356"/>
                  <a:pt x="1238171" y="0"/>
                </a:cubicBezTo>
                <a:cubicBezTo>
                  <a:pt x="1405744" y="25356"/>
                  <a:pt x="1537343" y="-9108"/>
                  <a:pt x="1809635" y="0"/>
                </a:cubicBezTo>
                <a:cubicBezTo>
                  <a:pt x="2081927" y="9108"/>
                  <a:pt x="2150694" y="-25685"/>
                  <a:pt x="2444594" y="0"/>
                </a:cubicBezTo>
                <a:cubicBezTo>
                  <a:pt x="2738494" y="25685"/>
                  <a:pt x="3007810" y="24311"/>
                  <a:pt x="3174798" y="0"/>
                </a:cubicBezTo>
                <a:cubicBezTo>
                  <a:pt x="3193264" y="267298"/>
                  <a:pt x="3142083" y="588388"/>
                  <a:pt x="3174798" y="757794"/>
                </a:cubicBezTo>
                <a:cubicBezTo>
                  <a:pt x="3207513" y="927200"/>
                  <a:pt x="3144053" y="1157348"/>
                  <a:pt x="3174798" y="1515588"/>
                </a:cubicBezTo>
                <a:cubicBezTo>
                  <a:pt x="3205543" y="1873828"/>
                  <a:pt x="3144519" y="1961667"/>
                  <a:pt x="3174798" y="2210233"/>
                </a:cubicBezTo>
                <a:cubicBezTo>
                  <a:pt x="3205077" y="2458799"/>
                  <a:pt x="3200770" y="2601921"/>
                  <a:pt x="3174798" y="2778578"/>
                </a:cubicBezTo>
                <a:cubicBezTo>
                  <a:pt x="3148826" y="2955236"/>
                  <a:pt x="3177394" y="3131663"/>
                  <a:pt x="3174798" y="3283775"/>
                </a:cubicBezTo>
                <a:cubicBezTo>
                  <a:pt x="3172202" y="3435887"/>
                  <a:pt x="3143826" y="3718284"/>
                  <a:pt x="3174798" y="4041569"/>
                </a:cubicBezTo>
                <a:cubicBezTo>
                  <a:pt x="3205770" y="4364854"/>
                  <a:pt x="3175844" y="4356039"/>
                  <a:pt x="3174798" y="4546765"/>
                </a:cubicBezTo>
                <a:cubicBezTo>
                  <a:pt x="3173752" y="4737491"/>
                  <a:pt x="3172134" y="4920297"/>
                  <a:pt x="3174798" y="5051961"/>
                </a:cubicBezTo>
                <a:cubicBezTo>
                  <a:pt x="3177462" y="5183625"/>
                  <a:pt x="3188000" y="5413544"/>
                  <a:pt x="3174798" y="5683456"/>
                </a:cubicBezTo>
                <a:cubicBezTo>
                  <a:pt x="3161596" y="5953368"/>
                  <a:pt x="3144020" y="6039035"/>
                  <a:pt x="3174798" y="6314951"/>
                </a:cubicBezTo>
                <a:cubicBezTo>
                  <a:pt x="2991662" y="6329257"/>
                  <a:pt x="2785985" y="6325082"/>
                  <a:pt x="2508090" y="6314951"/>
                </a:cubicBezTo>
                <a:cubicBezTo>
                  <a:pt x="2230195" y="6304820"/>
                  <a:pt x="2031748" y="6317107"/>
                  <a:pt x="1873131" y="6314951"/>
                </a:cubicBezTo>
                <a:cubicBezTo>
                  <a:pt x="1714514" y="6312795"/>
                  <a:pt x="1340969" y="6294408"/>
                  <a:pt x="1174675" y="6314951"/>
                </a:cubicBezTo>
                <a:cubicBezTo>
                  <a:pt x="1008381" y="6335494"/>
                  <a:pt x="374167" y="6327294"/>
                  <a:pt x="0" y="6314951"/>
                </a:cubicBezTo>
                <a:cubicBezTo>
                  <a:pt x="24915" y="6178429"/>
                  <a:pt x="-7797" y="6000736"/>
                  <a:pt x="0" y="5746605"/>
                </a:cubicBezTo>
                <a:cubicBezTo>
                  <a:pt x="7797" y="5492474"/>
                  <a:pt x="3260" y="5473133"/>
                  <a:pt x="0" y="5304559"/>
                </a:cubicBezTo>
                <a:cubicBezTo>
                  <a:pt x="-3260" y="5135985"/>
                  <a:pt x="-10561" y="5008949"/>
                  <a:pt x="0" y="4736213"/>
                </a:cubicBezTo>
                <a:cubicBezTo>
                  <a:pt x="10561" y="4463477"/>
                  <a:pt x="-21078" y="4373961"/>
                  <a:pt x="0" y="4041569"/>
                </a:cubicBezTo>
                <a:cubicBezTo>
                  <a:pt x="21078" y="3709177"/>
                  <a:pt x="17454" y="3460257"/>
                  <a:pt x="0" y="3283775"/>
                </a:cubicBezTo>
                <a:cubicBezTo>
                  <a:pt x="-17454" y="3107293"/>
                  <a:pt x="33006" y="2783796"/>
                  <a:pt x="0" y="2525980"/>
                </a:cubicBezTo>
                <a:cubicBezTo>
                  <a:pt x="-33006" y="2268165"/>
                  <a:pt x="-25084" y="2202547"/>
                  <a:pt x="0" y="2020784"/>
                </a:cubicBezTo>
                <a:cubicBezTo>
                  <a:pt x="25084" y="1839021"/>
                  <a:pt x="15511" y="1781347"/>
                  <a:pt x="0" y="1578738"/>
                </a:cubicBezTo>
                <a:cubicBezTo>
                  <a:pt x="-15511" y="1376129"/>
                  <a:pt x="-14134" y="1236077"/>
                  <a:pt x="0" y="1073542"/>
                </a:cubicBezTo>
                <a:cubicBezTo>
                  <a:pt x="14134" y="911007"/>
                  <a:pt x="26145" y="241533"/>
                  <a:pt x="0" y="0"/>
                </a:cubicBezTo>
                <a:close/>
              </a:path>
              <a:path w="3174798" h="6314951" stroke="0" extrusionOk="0">
                <a:moveTo>
                  <a:pt x="0" y="0"/>
                </a:moveTo>
                <a:cubicBezTo>
                  <a:pt x="314275" y="-11151"/>
                  <a:pt x="495196" y="31141"/>
                  <a:pt x="698456" y="0"/>
                </a:cubicBezTo>
                <a:cubicBezTo>
                  <a:pt x="901716" y="-31141"/>
                  <a:pt x="1186389" y="-20305"/>
                  <a:pt x="1333415" y="0"/>
                </a:cubicBezTo>
                <a:cubicBezTo>
                  <a:pt x="1480441" y="20305"/>
                  <a:pt x="1704930" y="-969"/>
                  <a:pt x="1904879" y="0"/>
                </a:cubicBezTo>
                <a:cubicBezTo>
                  <a:pt x="2104828" y="969"/>
                  <a:pt x="2321176" y="-28793"/>
                  <a:pt x="2539838" y="0"/>
                </a:cubicBezTo>
                <a:cubicBezTo>
                  <a:pt x="2758500" y="28793"/>
                  <a:pt x="3023050" y="-719"/>
                  <a:pt x="3174798" y="0"/>
                </a:cubicBezTo>
                <a:cubicBezTo>
                  <a:pt x="3157142" y="112855"/>
                  <a:pt x="3161228" y="301021"/>
                  <a:pt x="3174798" y="505196"/>
                </a:cubicBezTo>
                <a:cubicBezTo>
                  <a:pt x="3188368" y="709371"/>
                  <a:pt x="3167093" y="798448"/>
                  <a:pt x="3174798" y="947243"/>
                </a:cubicBezTo>
                <a:cubicBezTo>
                  <a:pt x="3182503" y="1096038"/>
                  <a:pt x="3161602" y="1284405"/>
                  <a:pt x="3174798" y="1389289"/>
                </a:cubicBezTo>
                <a:cubicBezTo>
                  <a:pt x="3187994" y="1494173"/>
                  <a:pt x="3181643" y="1689648"/>
                  <a:pt x="3174798" y="1957635"/>
                </a:cubicBezTo>
                <a:cubicBezTo>
                  <a:pt x="3167953" y="2225622"/>
                  <a:pt x="3163721" y="2307727"/>
                  <a:pt x="3174798" y="2652279"/>
                </a:cubicBezTo>
                <a:cubicBezTo>
                  <a:pt x="3185875" y="2996831"/>
                  <a:pt x="3158389" y="2981802"/>
                  <a:pt x="3174798" y="3220625"/>
                </a:cubicBezTo>
                <a:cubicBezTo>
                  <a:pt x="3191207" y="3459448"/>
                  <a:pt x="3171068" y="3624725"/>
                  <a:pt x="3174798" y="3788971"/>
                </a:cubicBezTo>
                <a:cubicBezTo>
                  <a:pt x="3178528" y="3953217"/>
                  <a:pt x="3204538" y="4342028"/>
                  <a:pt x="3174798" y="4483615"/>
                </a:cubicBezTo>
                <a:cubicBezTo>
                  <a:pt x="3145058" y="4625202"/>
                  <a:pt x="3165454" y="4869938"/>
                  <a:pt x="3174798" y="5051961"/>
                </a:cubicBezTo>
                <a:cubicBezTo>
                  <a:pt x="3184142" y="5233984"/>
                  <a:pt x="3166287" y="5351370"/>
                  <a:pt x="3174798" y="5557157"/>
                </a:cubicBezTo>
                <a:cubicBezTo>
                  <a:pt x="3183309" y="5762944"/>
                  <a:pt x="3180883" y="6064711"/>
                  <a:pt x="3174798" y="6314951"/>
                </a:cubicBezTo>
                <a:cubicBezTo>
                  <a:pt x="2927617" y="6330584"/>
                  <a:pt x="2816700" y="6286306"/>
                  <a:pt x="2571586" y="6314951"/>
                </a:cubicBezTo>
                <a:cubicBezTo>
                  <a:pt x="2326472" y="6343596"/>
                  <a:pt x="2241115" y="6327637"/>
                  <a:pt x="1936627" y="6314951"/>
                </a:cubicBezTo>
                <a:cubicBezTo>
                  <a:pt x="1632139" y="6302265"/>
                  <a:pt x="1607673" y="6298465"/>
                  <a:pt x="1396911" y="6314951"/>
                </a:cubicBezTo>
                <a:cubicBezTo>
                  <a:pt x="1186149" y="6331437"/>
                  <a:pt x="1002772" y="6285265"/>
                  <a:pt x="761952" y="6314951"/>
                </a:cubicBezTo>
                <a:cubicBezTo>
                  <a:pt x="521132" y="6344637"/>
                  <a:pt x="265479" y="6325046"/>
                  <a:pt x="0" y="6314951"/>
                </a:cubicBezTo>
                <a:cubicBezTo>
                  <a:pt x="-36963" y="6043086"/>
                  <a:pt x="-5253" y="5730111"/>
                  <a:pt x="0" y="5557157"/>
                </a:cubicBezTo>
                <a:cubicBezTo>
                  <a:pt x="5253" y="5384203"/>
                  <a:pt x="23271" y="5233475"/>
                  <a:pt x="0" y="5051961"/>
                </a:cubicBezTo>
                <a:cubicBezTo>
                  <a:pt x="-23271" y="4870447"/>
                  <a:pt x="21251" y="4509642"/>
                  <a:pt x="0" y="4357316"/>
                </a:cubicBezTo>
                <a:cubicBezTo>
                  <a:pt x="-21251" y="4204990"/>
                  <a:pt x="-26331" y="3783210"/>
                  <a:pt x="0" y="3599522"/>
                </a:cubicBezTo>
                <a:cubicBezTo>
                  <a:pt x="26331" y="3415834"/>
                  <a:pt x="-20088" y="3063375"/>
                  <a:pt x="0" y="2841728"/>
                </a:cubicBezTo>
                <a:cubicBezTo>
                  <a:pt x="20088" y="2620081"/>
                  <a:pt x="3275" y="2453659"/>
                  <a:pt x="0" y="2273382"/>
                </a:cubicBezTo>
                <a:cubicBezTo>
                  <a:pt x="-3275" y="2093105"/>
                  <a:pt x="-10415" y="1974380"/>
                  <a:pt x="0" y="1768186"/>
                </a:cubicBezTo>
                <a:cubicBezTo>
                  <a:pt x="10415" y="1561992"/>
                  <a:pt x="15876" y="1347735"/>
                  <a:pt x="0" y="1136691"/>
                </a:cubicBezTo>
                <a:cubicBezTo>
                  <a:pt x="-15876" y="925647"/>
                  <a:pt x="1598" y="885021"/>
                  <a:pt x="0" y="694645"/>
                </a:cubicBezTo>
                <a:cubicBezTo>
                  <a:pt x="-1598" y="504269"/>
                  <a:pt x="11630" y="236778"/>
                  <a:pt x="0" y="0"/>
                </a:cubicBezTo>
                <a:close/>
              </a:path>
            </a:pathLst>
          </a:custGeom>
          <a:solidFill>
            <a:schemeClr val="bg1"/>
          </a:solidFill>
          <a:ln w="6350">
            <a:solidFill>
              <a:srgbClr val="00B0F0"/>
            </a:solidFill>
            <a:extLst>
              <a:ext uri="{C807C97D-BFC1-408E-A445-0C87EB9F89A2}">
                <ask:lineSketchStyleProps xmlns:ask="http://schemas.microsoft.com/office/drawing/2018/sketchyshapes" sd="981765707">
                  <a:prstGeom prst="rect">
                    <a:avLst/>
                  </a:prstGeom>
                  <ask:type>
                    <ask:lineSketchFreehand/>
                  </ask:type>
                </ask:lineSketchStyleProps>
              </a:ext>
            </a:extLst>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endParaRPr lang="fi-FI" sz="1200" b="1" dirty="0">
              <a:solidFill>
                <a:schemeClr val="tx1"/>
              </a:solidFill>
              <a:ea typeface="Calibri" panose="020F0502020204030204" pitchFamily="34" charset="0"/>
              <a:cs typeface="Times New Roman"/>
            </a:endParaRPr>
          </a:p>
          <a:p>
            <a:pPr lvl="0"/>
            <a:r>
              <a:rPr lang="fi-FI" sz="1400" b="1" dirty="0">
                <a:solidFill>
                  <a:schemeClr val="tx1"/>
                </a:solidFill>
                <a:effectLst/>
                <a:ea typeface="Calibri" panose="020F0502020204030204" pitchFamily="34" charset="0"/>
                <a:cs typeface="Times New Roman"/>
              </a:rPr>
              <a:t>A. MIKÄLI OPISKELIJAN OPINNOT </a:t>
            </a:r>
            <a:br>
              <a:rPr lang="fi-FI" sz="1400" b="1" dirty="0">
                <a:solidFill>
                  <a:schemeClr val="tx1"/>
                </a:solidFill>
                <a:effectLst/>
                <a:ea typeface="Calibri" panose="020F0502020204030204" pitchFamily="34" charset="0"/>
                <a:cs typeface="Times New Roman"/>
              </a:rPr>
            </a:br>
            <a:r>
              <a:rPr lang="fi-FI" sz="1400" b="1" dirty="0">
                <a:solidFill>
                  <a:schemeClr val="tx1"/>
                </a:solidFill>
                <a:effectLst/>
                <a:ea typeface="Calibri" panose="020F0502020204030204" pitchFamily="34" charset="0"/>
                <a:cs typeface="Times New Roman"/>
              </a:rPr>
              <a:t>EIVÄT ETENE HOKSIN</a:t>
            </a:r>
            <a:r>
              <a:rPr lang="fi-FI" sz="2000" b="1" dirty="0">
                <a:solidFill>
                  <a:schemeClr val="tx1"/>
                </a:solidFill>
                <a:effectLst/>
                <a:cs typeface="Calibri"/>
              </a:rPr>
              <a:t> </a:t>
            </a:r>
            <a:r>
              <a:rPr lang="fi-FI" sz="1400" b="1" dirty="0">
                <a:solidFill>
                  <a:schemeClr val="tx1"/>
                </a:solidFill>
                <a:ea typeface="Calibri" panose="020F0502020204030204" pitchFamily="34" charset="0"/>
                <a:cs typeface="Times New Roman"/>
              </a:rPr>
              <a:t>MUKAAN</a:t>
            </a:r>
            <a:endParaRPr lang="fi-FI" sz="2000" b="1" dirty="0">
              <a:solidFill>
                <a:schemeClr val="tx1"/>
              </a:solidFill>
              <a:cs typeface="Calibri"/>
            </a:endParaRPr>
          </a:p>
          <a:p>
            <a:pPr lvl="0">
              <a:lnSpc>
                <a:spcPct val="107000"/>
              </a:lnSpc>
            </a:pPr>
            <a:endParaRPr lang="fi-FI" sz="1200" b="1" dirty="0">
              <a:solidFill>
                <a:schemeClr val="tx1"/>
              </a:solidFill>
              <a:effectLst/>
              <a:ea typeface="Calibri" panose="020F0502020204030204" pitchFamily="34" charset="0"/>
              <a:cs typeface="Times New Roman" panose="02020603050405020304" pitchFamily="18" charset="0"/>
            </a:endParaRPr>
          </a:p>
          <a:p>
            <a:pPr lvl="0">
              <a:lnSpc>
                <a:spcPct val="107000"/>
              </a:lnSpc>
            </a:pPr>
            <a:r>
              <a:rPr lang="fi-FI" sz="1200" b="1" dirty="0">
                <a:solidFill>
                  <a:schemeClr val="tx1"/>
                </a:solidFill>
                <a:effectLst/>
                <a:ea typeface="Calibri" panose="020F0502020204030204" pitchFamily="34" charset="0"/>
                <a:cs typeface="Times New Roman"/>
              </a:rPr>
              <a:t>PEDAGOGINEN PALAVERI</a:t>
            </a:r>
          </a:p>
          <a:p>
            <a:pPr marL="171450" indent="-171450">
              <a:lnSpc>
                <a:spcPct val="107000"/>
              </a:lnSpc>
              <a:buFontTx/>
              <a:buChar char="-"/>
            </a:pPr>
            <a:r>
              <a:rPr lang="fi-FI" sz="1200" b="1" dirty="0">
                <a:solidFill>
                  <a:schemeClr val="tx1"/>
                </a:solidFill>
                <a:effectLst/>
                <a:ea typeface="Calibri" panose="020F0502020204030204" pitchFamily="34" charset="0"/>
                <a:cs typeface="Times New Roman"/>
              </a:rPr>
              <a:t>Opiskelija tapaa tarvittaessa</a:t>
            </a:r>
            <a:r>
              <a:rPr lang="fi-FI" sz="1200" b="1" dirty="0">
                <a:solidFill>
                  <a:schemeClr val="tx1"/>
                </a:solidFill>
                <a:ea typeface="Calibri" panose="020F0502020204030204" pitchFamily="34" charset="0"/>
                <a:cs typeface="Times New Roman"/>
              </a:rPr>
              <a:t> </a:t>
            </a:r>
            <a:r>
              <a:rPr lang="fi-FI" sz="1200" b="1" dirty="0">
                <a:solidFill>
                  <a:schemeClr val="tx1"/>
                </a:solidFill>
                <a:effectLst/>
                <a:ea typeface="Calibri" panose="020F0502020204030204" pitchFamily="34" charset="0"/>
                <a:cs typeface="Times New Roman"/>
              </a:rPr>
              <a:t> erityisen tuen tai opiskeluhuollon toimijaa ja hänen asiansa edistämiseksi voidaan järjestää </a:t>
            </a:r>
            <a:r>
              <a:rPr lang="fi-FI" sz="1200" dirty="0">
                <a:solidFill>
                  <a:schemeClr val="tx1"/>
                </a:solidFill>
                <a:effectLst/>
                <a:ea typeface="Calibri" panose="020F0502020204030204" pitchFamily="34" charset="0"/>
                <a:cs typeface="Times New Roman"/>
              </a:rPr>
              <a:t>pedagoginen palaveri.</a:t>
            </a:r>
            <a:endParaRPr lang="fi-FI" sz="1200" b="1" dirty="0">
              <a:solidFill>
                <a:schemeClr val="tx1"/>
              </a:solidFill>
              <a:effectLst/>
              <a:ea typeface="Calibri" panose="020F0502020204030204" pitchFamily="34" charset="0"/>
              <a:cs typeface="Times New Roman"/>
            </a:endParaRPr>
          </a:p>
          <a:p>
            <a:pPr marL="171450" lvl="0" indent="-171450">
              <a:lnSpc>
                <a:spcPct val="107000"/>
              </a:lnSpc>
              <a:buFontTx/>
              <a:buChar char="-"/>
            </a:pPr>
            <a:endParaRPr lang="fi-FI" sz="1200" dirty="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r>
              <a:rPr lang="fi-FI" sz="1100" dirty="0">
                <a:solidFill>
                  <a:schemeClr val="tx1"/>
                </a:solidFill>
                <a:ea typeface="Times New Roman" panose="02020603050405020304" pitchFamily="18" charset="0"/>
                <a:cs typeface="Calibri"/>
              </a:rPr>
              <a:t>Selvitä eri vaihtoehdot </a:t>
            </a:r>
            <a:r>
              <a:rPr lang="fi-FI" sz="1100" dirty="0" err="1">
                <a:solidFill>
                  <a:schemeClr val="tx1"/>
                </a:solidFill>
                <a:ea typeface="Times New Roman" panose="02020603050405020304" pitchFamily="18" charset="0"/>
                <a:cs typeface="Calibri"/>
              </a:rPr>
              <a:t>Hoksin</a:t>
            </a:r>
            <a:r>
              <a:rPr lang="fi-FI" sz="1100" dirty="0">
                <a:solidFill>
                  <a:schemeClr val="tx1"/>
                </a:solidFill>
                <a:ea typeface="Times New Roman" panose="02020603050405020304" pitchFamily="18" charset="0"/>
                <a:cs typeface="Calibri"/>
              </a:rPr>
              <a:t> päivityksen yhteydessä esim. työelämässä oppien, verkko-opinnot, pajat, hankkeet, itsenäinen opiskelu. Tarvittaessa opiskelija ohjataan sellaisten palvelujen piiriin, </a:t>
            </a:r>
            <a:r>
              <a:rPr lang="fi-FI" sz="1100" dirty="0">
                <a:ea typeface="Times New Roman" panose="02020603050405020304" pitchFamily="18" charset="0"/>
                <a:cs typeface="Calibri"/>
              </a:rPr>
              <a:t>.</a:t>
            </a:r>
            <a:r>
              <a:rPr lang="fi-FI" sz="1100" dirty="0">
                <a:solidFill>
                  <a:schemeClr val="tx1"/>
                </a:solidFill>
                <a:ea typeface="Times New Roman" panose="02020603050405020304" pitchFamily="18" charset="0"/>
                <a:cs typeface="Calibri"/>
              </a:rPr>
              <a:t>jotka antavat tukea opiskelijan elämäntilanteeseen ja mahdollistavat opintojen jatkamisen.  </a:t>
            </a:r>
            <a:r>
              <a:rPr kumimoji="0" lang="fi-FI" altLang="fi-FI" sz="1100" i="0" u="none" strike="noStrike" cap="none" normalizeH="0" baseline="0" dirty="0">
                <a:ln>
                  <a:noFill/>
                </a:ln>
                <a:solidFill>
                  <a:schemeClr val="tx1"/>
                </a:solidFill>
                <a:effectLst/>
                <a:ea typeface="Times New Roman" panose="02020603050405020304" pitchFamily="18" charset="0"/>
                <a:cs typeface="Calibri"/>
              </a:rPr>
              <a:t>Toimintaohjeet.</a:t>
            </a:r>
            <a:r>
              <a:rPr lang="fi-FI" altLang="fi-FI" sz="1100" dirty="0">
                <a:solidFill>
                  <a:schemeClr val="tx1"/>
                </a:solidFill>
                <a:ea typeface="Times New Roman" panose="02020603050405020304" pitchFamily="18" charset="0"/>
                <a:cs typeface="Calibri"/>
              </a:rPr>
              <a:t> </a:t>
            </a:r>
            <a:r>
              <a:rPr kumimoji="0" lang="fi-FI" altLang="fi-FI" sz="1100" i="0" u="none" strike="noStrike" cap="none" normalizeH="0" baseline="0" dirty="0">
                <a:ln>
                  <a:noFill/>
                </a:ln>
                <a:solidFill>
                  <a:schemeClr val="tx1"/>
                </a:solidFill>
                <a:effectLst/>
                <a:ea typeface="Times New Roman" panose="02020603050405020304" pitchFamily="18" charset="0"/>
                <a:cs typeface="Calibri"/>
              </a:rPr>
              <a:t> </a:t>
            </a:r>
          </a:p>
          <a:p>
            <a:pPr>
              <a:lnSpc>
                <a:spcPct val="107000"/>
              </a:lnSpc>
              <a:spcAft>
                <a:spcPts val="800"/>
              </a:spcAft>
            </a:pPr>
            <a:r>
              <a:rPr lang="fi-FI" sz="1100" u="sng" dirty="0">
                <a:solidFill>
                  <a:schemeClr val="tx1"/>
                </a:solidFill>
                <a:effectLst/>
                <a:ea typeface="Calibri" panose="020F0502020204030204" pitchFamily="34" charset="0"/>
                <a:cs typeface="Times New Roman"/>
                <a:hlinkClick r:id="rId2">
                  <a:extLst>
                    <a:ext uri="{A12FA001-AC4F-418D-AE19-62706E023703}">
                      <ahyp:hlinkClr xmlns:ahyp="http://schemas.microsoft.com/office/drawing/2018/hyperlinkcolor" val="tx"/>
                    </a:ext>
                  </a:extLst>
                </a:hlinkClick>
              </a:rPr>
              <a:t>Päihteet</a:t>
            </a:r>
            <a:r>
              <a:rPr lang="fi-FI" sz="1100" dirty="0">
                <a:solidFill>
                  <a:schemeClr val="tx1"/>
                </a:solidFill>
                <a:ea typeface="Calibri" panose="020F0502020204030204" pitchFamily="34" charset="0"/>
                <a:cs typeface="Times New Roman"/>
              </a:rPr>
              <a:t>     </a:t>
            </a:r>
          </a:p>
          <a:p>
            <a:pPr>
              <a:lnSpc>
                <a:spcPct val="107000"/>
              </a:lnSpc>
              <a:spcAft>
                <a:spcPts val="800"/>
              </a:spcAft>
            </a:pPr>
            <a:r>
              <a:rPr lang="fi-FI" sz="1100" u="sng" dirty="0">
                <a:solidFill>
                  <a:schemeClr val="tx1"/>
                </a:solidFill>
                <a:effectLst/>
                <a:ea typeface="Calibri" panose="020F0502020204030204" pitchFamily="34" charset="0"/>
                <a:cs typeface="Times New Roman"/>
                <a:hlinkClick r:id="rId3">
                  <a:extLst>
                    <a:ext uri="{A12FA001-AC4F-418D-AE19-62706E023703}">
                      <ahyp:hlinkClr xmlns:ahyp="http://schemas.microsoft.com/office/drawing/2018/hyperlinkcolor" val="tx"/>
                    </a:ext>
                  </a:extLst>
                </a:hlinkClick>
              </a:rPr>
              <a:t>Kiusaaminen</a:t>
            </a:r>
            <a:r>
              <a:rPr lang="fi-FI" sz="1100" u="sng" dirty="0">
                <a:solidFill>
                  <a:schemeClr val="tx1"/>
                </a:solidFill>
                <a:ea typeface="Calibri" panose="020F0502020204030204" pitchFamily="34" charset="0"/>
                <a:cs typeface="Times New Roman"/>
              </a:rPr>
              <a:t> </a:t>
            </a:r>
          </a:p>
          <a:p>
            <a:pPr>
              <a:lnSpc>
                <a:spcPct val="107000"/>
              </a:lnSpc>
              <a:spcAft>
                <a:spcPts val="800"/>
              </a:spcAft>
            </a:pPr>
            <a:r>
              <a:rPr lang="fi-FI" sz="1100" b="0" i="0" u="none" strike="noStrike" dirty="0">
                <a:solidFill>
                  <a:schemeClr val="tx1"/>
                </a:solidFill>
                <a:effectLst/>
                <a:latin typeface="Humanist521TL-Roman"/>
                <a:hlinkClick r:id="rId4">
                  <a:extLst>
                    <a:ext uri="{A12FA001-AC4F-418D-AE19-62706E023703}">
                      <ahyp:hlinkClr xmlns:ahyp="http://schemas.microsoft.com/office/drawing/2018/hyperlinkcolor" val="tx"/>
                    </a:ext>
                  </a:extLst>
                </a:hlinkClick>
              </a:rPr>
              <a:t>Sosiaalisten tilanteiden ahdistuksen tueksi.</a:t>
            </a:r>
            <a:endParaRPr lang="fi-FI" sz="1100" b="0" i="0" dirty="0">
              <a:solidFill>
                <a:schemeClr val="tx1"/>
              </a:solidFill>
              <a:effectLst/>
              <a:latin typeface="Humanist521TL-Roman"/>
            </a:endParaRPr>
          </a:p>
          <a:p>
            <a:pPr algn="l"/>
            <a:r>
              <a:rPr lang="fi-FI" sz="1100" b="0" i="0" dirty="0">
                <a:solidFill>
                  <a:schemeClr val="tx1"/>
                </a:solidFill>
                <a:effectLst/>
                <a:latin typeface="Humanist521TL-Roman"/>
              </a:rPr>
              <a:t>﻿</a:t>
            </a:r>
            <a:r>
              <a:rPr lang="fi-FI" sz="1100" b="0" i="0" u="none" strike="noStrike" dirty="0">
                <a:solidFill>
                  <a:schemeClr val="tx1"/>
                </a:solidFill>
                <a:effectLst/>
                <a:latin typeface="Humanist521TL-Roman"/>
                <a:hlinkClick r:id="rId5">
                  <a:extLst>
                    <a:ext uri="{A12FA001-AC4F-418D-AE19-62706E023703}">
                      <ahyp:hlinkClr xmlns:ahyp="http://schemas.microsoft.com/office/drawing/2018/hyperlinkcolor" val="tx"/>
                    </a:ext>
                  </a:extLst>
                </a:hlinkClick>
              </a:rPr>
              <a:t>﻿Ruori ohje﻿</a:t>
            </a:r>
            <a:endParaRPr lang="fi-FI" sz="1100" b="0" i="0" u="none" strike="noStrike" dirty="0">
              <a:solidFill>
                <a:schemeClr val="tx1"/>
              </a:solidFill>
              <a:effectLst/>
              <a:latin typeface="Humanist521TL-Roman"/>
            </a:endParaRPr>
          </a:p>
          <a:p>
            <a:pPr algn="l"/>
            <a:endParaRPr lang="fi-FI" sz="1100" b="0" i="0" dirty="0">
              <a:solidFill>
                <a:schemeClr val="tx1"/>
              </a:solidFill>
              <a:effectLst/>
              <a:latin typeface="Humanist521TL-Roman"/>
            </a:endParaRPr>
          </a:p>
          <a:p>
            <a:pPr algn="l"/>
            <a:r>
              <a:rPr lang="fi-FI" sz="1100" b="0" i="0" u="none" strike="noStrike" dirty="0">
                <a:solidFill>
                  <a:schemeClr val="tx1"/>
                </a:solidFill>
                <a:effectLst/>
                <a:latin typeface="Humanist521TL-Roman"/>
                <a:hlinkClick r:id="rId6">
                  <a:extLst>
                    <a:ext uri="{A12FA001-AC4F-418D-AE19-62706E023703}">
                      <ahyp:hlinkClr xmlns:ahyp="http://schemas.microsoft.com/office/drawing/2018/hyperlinkcolor" val="tx"/>
                    </a:ext>
                  </a:extLst>
                </a:hlinkClick>
              </a:rPr>
              <a:t>﻿﻿﻿﻿﻿Kuntoutuksella toimintakykyä﻿</a:t>
            </a:r>
            <a:endParaRPr lang="fi-FI" sz="1100" b="0" i="0" u="none" strike="noStrike" dirty="0">
              <a:solidFill>
                <a:schemeClr val="tx1"/>
              </a:solidFill>
              <a:effectLst/>
              <a:latin typeface="Humanist521TL-Roman"/>
            </a:endParaRPr>
          </a:p>
          <a:p>
            <a:pPr algn="l"/>
            <a:endParaRPr lang="fi-FI" sz="1100" b="0" i="0" dirty="0">
              <a:solidFill>
                <a:schemeClr val="tx1"/>
              </a:solidFill>
              <a:effectLst/>
              <a:latin typeface="Humanist521TL-Roman"/>
            </a:endParaRPr>
          </a:p>
          <a:p>
            <a:pPr>
              <a:lnSpc>
                <a:spcPct val="107000"/>
              </a:lnSpc>
              <a:spcAft>
                <a:spcPts val="800"/>
              </a:spcAft>
            </a:pPr>
            <a:r>
              <a:rPr lang="fi-FI" sz="1100" b="0" i="0" u="sng" dirty="0">
                <a:solidFill>
                  <a:schemeClr val="tx1"/>
                </a:solidFill>
                <a:effectLst/>
                <a:latin typeface="Humanist521TL-Roman"/>
                <a:hlinkClick r:id="rId7">
                  <a:extLst>
                    <a:ext uri="{A12FA001-AC4F-418D-AE19-62706E023703}">
                      <ahyp:hlinkClr xmlns:ahyp="http://schemas.microsoft.com/office/drawing/2018/hyperlinkcolor" val="tx"/>
                    </a:ext>
                  </a:extLst>
                </a:hlinkClick>
              </a:rPr>
              <a:t>Verkoston palvelut 2021</a:t>
            </a:r>
            <a:endParaRPr lang="fi-FI" sz="1100" b="0" i="0" u="sng" dirty="0">
              <a:solidFill>
                <a:schemeClr val="tx1"/>
              </a:solidFill>
              <a:effectLst/>
              <a:latin typeface="Humanist521TL-Roman"/>
            </a:endParaRPr>
          </a:p>
          <a:p>
            <a:pPr lvl="0">
              <a:lnSpc>
                <a:spcPct val="107000"/>
              </a:lnSpc>
            </a:pPr>
            <a:r>
              <a:rPr lang="fi-FI" sz="1200" dirty="0">
                <a:solidFill>
                  <a:schemeClr val="tx1"/>
                </a:solidFill>
                <a:ea typeface="Calibri" panose="020F0502020204030204" pitchFamily="34" charset="0"/>
                <a:cs typeface="Times New Roman"/>
              </a:rPr>
              <a:t>Tarvittaessa opiskelija</a:t>
            </a:r>
            <a:r>
              <a:rPr lang="fi-FI" sz="1200" dirty="0">
                <a:solidFill>
                  <a:schemeClr val="tx1"/>
                </a:solidFill>
                <a:effectLst/>
                <a:ea typeface="Calibri" panose="020F0502020204030204" pitchFamily="34" charset="0"/>
                <a:cs typeface="Times New Roman"/>
              </a:rPr>
              <a:t> ohjataan sellaisten palvelujen piiriin</a:t>
            </a:r>
            <a:r>
              <a:rPr lang="fi-FI" sz="1200" dirty="0">
                <a:solidFill>
                  <a:schemeClr val="tx1"/>
                </a:solidFill>
                <a:ea typeface="Times New Roman" panose="02020603050405020304" pitchFamily="18" charset="0"/>
                <a:cs typeface="Calibri"/>
              </a:rPr>
              <a:t>(esim</a:t>
            </a:r>
            <a:r>
              <a:rPr lang="fi-FI" sz="1200" dirty="0">
                <a:ea typeface="Times New Roman" panose="02020603050405020304" pitchFamily="18" charset="0"/>
                <a:cs typeface="Calibri"/>
              </a:rPr>
              <a:t>. </a:t>
            </a:r>
            <a:r>
              <a:rPr lang="fi-FI" sz="1200" b="1" i="0" dirty="0">
                <a:solidFill>
                  <a:srgbClr val="323130"/>
                </a:solidFill>
                <a:effectLst/>
                <a:latin typeface="Calibri" panose="020F0502020204030204" pitchFamily="34" charset="0"/>
                <a:cs typeface="Calibri" panose="020F0502020204030204" pitchFamily="34" charset="0"/>
              </a:rPr>
              <a:t>Etsivien nuorisotyöntekijöiden </a:t>
            </a:r>
            <a:r>
              <a:rPr lang="fi-FI" sz="1200" b="0" i="0" dirty="0">
                <a:solidFill>
                  <a:srgbClr val="323130"/>
                </a:solidFill>
                <a:effectLst/>
                <a:latin typeface="Calibri" panose="020F0502020204030204" pitchFamily="34" charset="0"/>
                <a:cs typeface="Calibri" panose="020F0502020204030204" pitchFamily="34" charset="0"/>
              </a:rPr>
              <a:t>yhteystiedot löydät </a:t>
            </a:r>
            <a:r>
              <a:rPr lang="fi-FI" sz="1200" b="0" i="0" u="sng" dirty="0">
                <a:solidFill>
                  <a:srgbClr val="0078D4"/>
                </a:solidFill>
                <a:effectLst/>
                <a:latin typeface="Calibri" panose="020F0502020204030204" pitchFamily="34" charset="0"/>
                <a:cs typeface="Calibri" panose="020F0502020204030204" pitchFamily="34" charset="0"/>
                <a:hlinkClick r:id="rId8" tooltip="https://kpedu.sharepoint.com/sites/Intranet/Jaetut%20asiakirjat/Forms/AllItems.aspx?id=%2Fsites%2FIntranet%2FJaetut%20asiakirjat%2FOpiskeluhuolto&amp;viewid=9173b54b%2D01db%2D4dd3%2Db5c2%2D9c5a16c19d3d"/>
              </a:rPr>
              <a:t>tästä</a:t>
            </a:r>
            <a:r>
              <a:rPr lang="fi-FI" sz="1200" b="0" i="0" u="sng" dirty="0">
                <a:solidFill>
                  <a:srgbClr val="0078D4"/>
                </a:solidFill>
                <a:effectLst/>
                <a:latin typeface="Calibri" panose="020F0502020204030204" pitchFamily="34" charset="0"/>
                <a:cs typeface="Calibri" panose="020F0502020204030204" pitchFamily="34" charset="0"/>
              </a:rPr>
              <a:t> </a:t>
            </a:r>
            <a:r>
              <a:rPr lang="fi-FI" sz="1200" dirty="0">
                <a:solidFill>
                  <a:schemeClr val="tx1"/>
                </a:solidFill>
                <a:latin typeface="Calibri" panose="020F0502020204030204" pitchFamily="34" charset="0"/>
                <a:ea typeface="Times New Roman" panose="02020603050405020304" pitchFamily="18" charset="0"/>
                <a:cs typeface="Calibri" panose="020F0502020204030204" pitchFamily="34" charset="0"/>
                <a:hlinkClick r:id="rId9">
                  <a:extLst>
                    <a:ext uri="{A12FA001-AC4F-418D-AE19-62706E023703}">
                      <ahyp:hlinkClr xmlns:ahyp="http://schemas.microsoft.com/office/drawing/2018/hyperlinkcolor" val="tx"/>
                    </a:ext>
                  </a:extLst>
                </a:hlinkClick>
              </a:rPr>
              <a:t>sosiaali- tai terveyspalvelut</a:t>
            </a:r>
            <a:r>
              <a:rPr lang="fi-FI"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fi-FI" sz="1200" dirty="0">
                <a:solidFill>
                  <a:schemeClr val="tx1"/>
                </a:solidFill>
                <a:latin typeface="Calibri" panose="020F0502020204030204" pitchFamily="34" charset="0"/>
                <a:ea typeface="Times New Roman" panose="02020603050405020304" pitchFamily="18" charset="0"/>
                <a:cs typeface="Calibri" panose="020F0502020204030204" pitchFamily="34" charset="0"/>
                <a:hlinkClick r:id="rId10">
                  <a:extLst>
                    <a:ext uri="{A12FA001-AC4F-418D-AE19-62706E023703}">
                      <ahyp:hlinkClr xmlns:ahyp="http://schemas.microsoft.com/office/drawing/2018/hyperlinkcolor" val="tx"/>
                    </a:ext>
                  </a:extLst>
                </a:hlinkClick>
              </a:rPr>
              <a:t>Ohjaamo</a:t>
            </a:r>
            <a:r>
              <a:rPr lang="fi-FI"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ja kuntoutuspalvelut)</a:t>
            </a:r>
            <a:r>
              <a:rPr lang="fi-FI"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jotka antavat tukea opiskelijan elämäntilanteeseen ja mahdollistavat opintojen jatkamisen.</a:t>
            </a:r>
          </a:p>
          <a:p>
            <a:pPr marL="171450" lvl="0" indent="-171450">
              <a:lnSpc>
                <a:spcPct val="107000"/>
              </a:lnSpc>
              <a:buFontTx/>
              <a:buChar char="-"/>
            </a:pPr>
            <a:endParaRPr lang="fi-FI" sz="1000" dirty="0">
              <a:solidFill>
                <a:schemeClr val="tx1"/>
              </a:solidFill>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ffectLst/>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ffectLst/>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ffectLst/>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ffectLst/>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ffectLst/>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ffectLst/>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ffectLst/>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ffectLst/>
              <a:ea typeface="Calibri" panose="020F0502020204030204" pitchFamily="34" charset="0"/>
              <a:cs typeface="Times New Roman" panose="02020603050405020304" pitchFamily="18" charset="0"/>
            </a:endParaRPr>
          </a:p>
        </p:txBody>
      </p:sp>
      <p:sp>
        <p:nvSpPr>
          <p:cNvPr id="7" name="Suorakulmio 6">
            <a:extLst>
              <a:ext uri="{FF2B5EF4-FFF2-40B4-BE49-F238E27FC236}">
                <a16:creationId xmlns:a16="http://schemas.microsoft.com/office/drawing/2014/main" id="{7C040012-C66F-4BAD-9273-CC823BCEB528}"/>
              </a:ext>
            </a:extLst>
          </p:cNvPr>
          <p:cNvSpPr/>
          <p:nvPr/>
        </p:nvSpPr>
        <p:spPr>
          <a:xfrm>
            <a:off x="6551526" y="864000"/>
            <a:ext cx="5208473" cy="5747007"/>
          </a:xfrm>
          <a:custGeom>
            <a:avLst/>
            <a:gdLst>
              <a:gd name="connsiteX0" fmla="*/ 0 w 5208473"/>
              <a:gd name="connsiteY0" fmla="*/ 0 h 5747007"/>
              <a:gd name="connsiteX1" fmla="*/ 546890 w 5208473"/>
              <a:gd name="connsiteY1" fmla="*/ 0 h 5747007"/>
              <a:gd name="connsiteX2" fmla="*/ 1197949 w 5208473"/>
              <a:gd name="connsiteY2" fmla="*/ 0 h 5747007"/>
              <a:gd name="connsiteX3" fmla="*/ 1796923 w 5208473"/>
              <a:gd name="connsiteY3" fmla="*/ 0 h 5747007"/>
              <a:gd name="connsiteX4" fmla="*/ 2552152 w 5208473"/>
              <a:gd name="connsiteY4" fmla="*/ 0 h 5747007"/>
              <a:gd name="connsiteX5" fmla="*/ 3255296 w 5208473"/>
              <a:gd name="connsiteY5" fmla="*/ 0 h 5747007"/>
              <a:gd name="connsiteX6" fmla="*/ 4010524 w 5208473"/>
              <a:gd name="connsiteY6" fmla="*/ 0 h 5747007"/>
              <a:gd name="connsiteX7" fmla="*/ 4505329 w 5208473"/>
              <a:gd name="connsiteY7" fmla="*/ 0 h 5747007"/>
              <a:gd name="connsiteX8" fmla="*/ 5208473 w 5208473"/>
              <a:gd name="connsiteY8" fmla="*/ 0 h 5747007"/>
              <a:gd name="connsiteX9" fmla="*/ 5208473 w 5208473"/>
              <a:gd name="connsiteY9" fmla="*/ 696026 h 5747007"/>
              <a:gd name="connsiteX10" fmla="*/ 5208473 w 5208473"/>
              <a:gd name="connsiteY10" fmla="*/ 1334583 h 5747007"/>
              <a:gd name="connsiteX11" fmla="*/ 5208473 w 5208473"/>
              <a:gd name="connsiteY11" fmla="*/ 1973139 h 5747007"/>
              <a:gd name="connsiteX12" fmla="*/ 5208473 w 5208473"/>
              <a:gd name="connsiteY12" fmla="*/ 2611695 h 5747007"/>
              <a:gd name="connsiteX13" fmla="*/ 5208473 w 5208473"/>
              <a:gd name="connsiteY13" fmla="*/ 3307722 h 5747007"/>
              <a:gd name="connsiteX14" fmla="*/ 5208473 w 5208473"/>
              <a:gd name="connsiteY14" fmla="*/ 4003748 h 5747007"/>
              <a:gd name="connsiteX15" fmla="*/ 5208473 w 5208473"/>
              <a:gd name="connsiteY15" fmla="*/ 4584834 h 5747007"/>
              <a:gd name="connsiteX16" fmla="*/ 5208473 w 5208473"/>
              <a:gd name="connsiteY16" fmla="*/ 5747007 h 5747007"/>
              <a:gd name="connsiteX17" fmla="*/ 4661583 w 5208473"/>
              <a:gd name="connsiteY17" fmla="*/ 5747007 h 5747007"/>
              <a:gd name="connsiteX18" fmla="*/ 4010524 w 5208473"/>
              <a:gd name="connsiteY18" fmla="*/ 5747007 h 5747007"/>
              <a:gd name="connsiteX19" fmla="*/ 3255296 w 5208473"/>
              <a:gd name="connsiteY19" fmla="*/ 5747007 h 5747007"/>
              <a:gd name="connsiteX20" fmla="*/ 2708406 w 5208473"/>
              <a:gd name="connsiteY20" fmla="*/ 5747007 h 5747007"/>
              <a:gd name="connsiteX21" fmla="*/ 2161516 w 5208473"/>
              <a:gd name="connsiteY21" fmla="*/ 5747007 h 5747007"/>
              <a:gd name="connsiteX22" fmla="*/ 1614627 w 5208473"/>
              <a:gd name="connsiteY22" fmla="*/ 5747007 h 5747007"/>
              <a:gd name="connsiteX23" fmla="*/ 911483 w 5208473"/>
              <a:gd name="connsiteY23" fmla="*/ 5747007 h 5747007"/>
              <a:gd name="connsiteX24" fmla="*/ 0 w 5208473"/>
              <a:gd name="connsiteY24" fmla="*/ 5747007 h 5747007"/>
              <a:gd name="connsiteX25" fmla="*/ 0 w 5208473"/>
              <a:gd name="connsiteY25" fmla="*/ 5108451 h 5747007"/>
              <a:gd name="connsiteX26" fmla="*/ 0 w 5208473"/>
              <a:gd name="connsiteY26" fmla="*/ 4469894 h 5747007"/>
              <a:gd name="connsiteX27" fmla="*/ 0 w 5208473"/>
              <a:gd name="connsiteY27" fmla="*/ 4003748 h 5747007"/>
              <a:gd name="connsiteX28" fmla="*/ 0 w 5208473"/>
              <a:gd name="connsiteY28" fmla="*/ 3250252 h 5747007"/>
              <a:gd name="connsiteX29" fmla="*/ 0 w 5208473"/>
              <a:gd name="connsiteY29" fmla="*/ 2726636 h 5747007"/>
              <a:gd name="connsiteX30" fmla="*/ 0 w 5208473"/>
              <a:gd name="connsiteY30" fmla="*/ 2088079 h 5747007"/>
              <a:gd name="connsiteX31" fmla="*/ 0 w 5208473"/>
              <a:gd name="connsiteY31" fmla="*/ 1506993 h 5747007"/>
              <a:gd name="connsiteX32" fmla="*/ 0 w 5208473"/>
              <a:gd name="connsiteY32" fmla="*/ 810967 h 5747007"/>
              <a:gd name="connsiteX33" fmla="*/ 0 w 5208473"/>
              <a:gd name="connsiteY33" fmla="*/ 0 h 574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08473" h="5747007" fill="none" extrusionOk="0">
                <a:moveTo>
                  <a:pt x="0" y="0"/>
                </a:moveTo>
                <a:cubicBezTo>
                  <a:pt x="212412" y="19648"/>
                  <a:pt x="288108" y="21884"/>
                  <a:pt x="546890" y="0"/>
                </a:cubicBezTo>
                <a:cubicBezTo>
                  <a:pt x="805672" y="-21884"/>
                  <a:pt x="931201" y="-14114"/>
                  <a:pt x="1197949" y="0"/>
                </a:cubicBezTo>
                <a:cubicBezTo>
                  <a:pt x="1464697" y="14114"/>
                  <a:pt x="1639515" y="1580"/>
                  <a:pt x="1796923" y="0"/>
                </a:cubicBezTo>
                <a:cubicBezTo>
                  <a:pt x="1954331" y="-1580"/>
                  <a:pt x="2203252" y="37554"/>
                  <a:pt x="2552152" y="0"/>
                </a:cubicBezTo>
                <a:cubicBezTo>
                  <a:pt x="2901052" y="-37554"/>
                  <a:pt x="2973957" y="-16188"/>
                  <a:pt x="3255296" y="0"/>
                </a:cubicBezTo>
                <a:cubicBezTo>
                  <a:pt x="3536635" y="16188"/>
                  <a:pt x="3723055" y="13610"/>
                  <a:pt x="4010524" y="0"/>
                </a:cubicBezTo>
                <a:cubicBezTo>
                  <a:pt x="4297993" y="-13610"/>
                  <a:pt x="4291993" y="13266"/>
                  <a:pt x="4505329" y="0"/>
                </a:cubicBezTo>
                <a:cubicBezTo>
                  <a:pt x="4718665" y="-13266"/>
                  <a:pt x="4880597" y="33177"/>
                  <a:pt x="5208473" y="0"/>
                </a:cubicBezTo>
                <a:cubicBezTo>
                  <a:pt x="5201605" y="290275"/>
                  <a:pt x="5177136" y="540638"/>
                  <a:pt x="5208473" y="696026"/>
                </a:cubicBezTo>
                <a:cubicBezTo>
                  <a:pt x="5239810" y="851414"/>
                  <a:pt x="5230197" y="1153908"/>
                  <a:pt x="5208473" y="1334583"/>
                </a:cubicBezTo>
                <a:cubicBezTo>
                  <a:pt x="5186749" y="1515258"/>
                  <a:pt x="5195348" y="1772199"/>
                  <a:pt x="5208473" y="1973139"/>
                </a:cubicBezTo>
                <a:cubicBezTo>
                  <a:pt x="5221598" y="2174079"/>
                  <a:pt x="5195448" y="2434073"/>
                  <a:pt x="5208473" y="2611695"/>
                </a:cubicBezTo>
                <a:cubicBezTo>
                  <a:pt x="5221498" y="2789317"/>
                  <a:pt x="5187760" y="3139598"/>
                  <a:pt x="5208473" y="3307722"/>
                </a:cubicBezTo>
                <a:cubicBezTo>
                  <a:pt x="5229186" y="3475846"/>
                  <a:pt x="5200889" y="3852059"/>
                  <a:pt x="5208473" y="4003748"/>
                </a:cubicBezTo>
                <a:cubicBezTo>
                  <a:pt x="5216057" y="4155437"/>
                  <a:pt x="5203806" y="4336399"/>
                  <a:pt x="5208473" y="4584834"/>
                </a:cubicBezTo>
                <a:cubicBezTo>
                  <a:pt x="5213140" y="4833269"/>
                  <a:pt x="5237052" y="5403492"/>
                  <a:pt x="5208473" y="5747007"/>
                </a:cubicBezTo>
                <a:cubicBezTo>
                  <a:pt x="5045505" y="5753298"/>
                  <a:pt x="4816103" y="5741760"/>
                  <a:pt x="4661583" y="5747007"/>
                </a:cubicBezTo>
                <a:cubicBezTo>
                  <a:pt x="4507063" y="5752255"/>
                  <a:pt x="4226179" y="5744606"/>
                  <a:pt x="4010524" y="5747007"/>
                </a:cubicBezTo>
                <a:cubicBezTo>
                  <a:pt x="3794869" y="5749408"/>
                  <a:pt x="3432373" y="5715810"/>
                  <a:pt x="3255296" y="5747007"/>
                </a:cubicBezTo>
                <a:cubicBezTo>
                  <a:pt x="3078219" y="5778204"/>
                  <a:pt x="2943840" y="5770849"/>
                  <a:pt x="2708406" y="5747007"/>
                </a:cubicBezTo>
                <a:cubicBezTo>
                  <a:pt x="2472972" y="5723166"/>
                  <a:pt x="2360929" y="5773426"/>
                  <a:pt x="2161516" y="5747007"/>
                </a:cubicBezTo>
                <a:cubicBezTo>
                  <a:pt x="1962103" y="5720589"/>
                  <a:pt x="1817950" y="5721721"/>
                  <a:pt x="1614627" y="5747007"/>
                </a:cubicBezTo>
                <a:cubicBezTo>
                  <a:pt x="1411304" y="5772293"/>
                  <a:pt x="1087686" y="5743313"/>
                  <a:pt x="911483" y="5747007"/>
                </a:cubicBezTo>
                <a:cubicBezTo>
                  <a:pt x="735280" y="5750701"/>
                  <a:pt x="223304" y="5708014"/>
                  <a:pt x="0" y="5747007"/>
                </a:cubicBezTo>
                <a:cubicBezTo>
                  <a:pt x="-30988" y="5498846"/>
                  <a:pt x="-4883" y="5421176"/>
                  <a:pt x="0" y="5108451"/>
                </a:cubicBezTo>
                <a:cubicBezTo>
                  <a:pt x="4883" y="4795726"/>
                  <a:pt x="20738" y="4641890"/>
                  <a:pt x="0" y="4469894"/>
                </a:cubicBezTo>
                <a:cubicBezTo>
                  <a:pt x="-20738" y="4297898"/>
                  <a:pt x="6917" y="4187891"/>
                  <a:pt x="0" y="4003748"/>
                </a:cubicBezTo>
                <a:cubicBezTo>
                  <a:pt x="-6917" y="3819605"/>
                  <a:pt x="-37513" y="3525101"/>
                  <a:pt x="0" y="3250252"/>
                </a:cubicBezTo>
                <a:cubicBezTo>
                  <a:pt x="37513" y="2975403"/>
                  <a:pt x="-5494" y="2860857"/>
                  <a:pt x="0" y="2726636"/>
                </a:cubicBezTo>
                <a:cubicBezTo>
                  <a:pt x="5494" y="2592415"/>
                  <a:pt x="-8920" y="2313616"/>
                  <a:pt x="0" y="2088079"/>
                </a:cubicBezTo>
                <a:cubicBezTo>
                  <a:pt x="8920" y="1862542"/>
                  <a:pt x="-1952" y="1712217"/>
                  <a:pt x="0" y="1506993"/>
                </a:cubicBezTo>
                <a:cubicBezTo>
                  <a:pt x="1952" y="1301769"/>
                  <a:pt x="-5626" y="1077581"/>
                  <a:pt x="0" y="810967"/>
                </a:cubicBezTo>
                <a:cubicBezTo>
                  <a:pt x="5626" y="544353"/>
                  <a:pt x="-10932" y="360978"/>
                  <a:pt x="0" y="0"/>
                </a:cubicBezTo>
                <a:close/>
              </a:path>
              <a:path w="5208473" h="5747007" stroke="0" extrusionOk="0">
                <a:moveTo>
                  <a:pt x="0" y="0"/>
                </a:moveTo>
                <a:cubicBezTo>
                  <a:pt x="157181" y="26986"/>
                  <a:pt x="407273" y="12325"/>
                  <a:pt x="651059" y="0"/>
                </a:cubicBezTo>
                <a:cubicBezTo>
                  <a:pt x="894845" y="-12325"/>
                  <a:pt x="1036901" y="-2487"/>
                  <a:pt x="1302118" y="0"/>
                </a:cubicBezTo>
                <a:cubicBezTo>
                  <a:pt x="1567335" y="2487"/>
                  <a:pt x="1740988" y="-17974"/>
                  <a:pt x="2057347" y="0"/>
                </a:cubicBezTo>
                <a:cubicBezTo>
                  <a:pt x="2373706" y="17974"/>
                  <a:pt x="2327625" y="8870"/>
                  <a:pt x="2552152" y="0"/>
                </a:cubicBezTo>
                <a:cubicBezTo>
                  <a:pt x="2776679" y="-8870"/>
                  <a:pt x="2926507" y="-7848"/>
                  <a:pt x="3099041" y="0"/>
                </a:cubicBezTo>
                <a:cubicBezTo>
                  <a:pt x="3271575" y="7848"/>
                  <a:pt x="3666365" y="-20227"/>
                  <a:pt x="3854270" y="0"/>
                </a:cubicBezTo>
                <a:cubicBezTo>
                  <a:pt x="4042175" y="20227"/>
                  <a:pt x="4301034" y="19184"/>
                  <a:pt x="4505329" y="0"/>
                </a:cubicBezTo>
                <a:cubicBezTo>
                  <a:pt x="4709624" y="-19184"/>
                  <a:pt x="4872110" y="7002"/>
                  <a:pt x="5208473" y="0"/>
                </a:cubicBezTo>
                <a:cubicBezTo>
                  <a:pt x="5204990" y="283533"/>
                  <a:pt x="5177168" y="420535"/>
                  <a:pt x="5208473" y="638556"/>
                </a:cubicBezTo>
                <a:cubicBezTo>
                  <a:pt x="5239778" y="856577"/>
                  <a:pt x="5184346" y="955053"/>
                  <a:pt x="5208473" y="1162173"/>
                </a:cubicBezTo>
                <a:cubicBezTo>
                  <a:pt x="5232600" y="1369293"/>
                  <a:pt x="5226705" y="1641862"/>
                  <a:pt x="5208473" y="1858199"/>
                </a:cubicBezTo>
                <a:cubicBezTo>
                  <a:pt x="5190241" y="2074536"/>
                  <a:pt x="5201389" y="2261407"/>
                  <a:pt x="5208473" y="2496755"/>
                </a:cubicBezTo>
                <a:cubicBezTo>
                  <a:pt x="5215557" y="2732103"/>
                  <a:pt x="5190258" y="2865872"/>
                  <a:pt x="5208473" y="3135312"/>
                </a:cubicBezTo>
                <a:cubicBezTo>
                  <a:pt x="5226688" y="3404752"/>
                  <a:pt x="5211067" y="3431082"/>
                  <a:pt x="5208473" y="3716398"/>
                </a:cubicBezTo>
                <a:cubicBezTo>
                  <a:pt x="5205879" y="4001714"/>
                  <a:pt x="5203872" y="3991842"/>
                  <a:pt x="5208473" y="4240014"/>
                </a:cubicBezTo>
                <a:cubicBezTo>
                  <a:pt x="5213074" y="4488186"/>
                  <a:pt x="5223228" y="4607209"/>
                  <a:pt x="5208473" y="4821100"/>
                </a:cubicBezTo>
                <a:cubicBezTo>
                  <a:pt x="5193718" y="5034991"/>
                  <a:pt x="5219419" y="5453915"/>
                  <a:pt x="5208473" y="5747007"/>
                </a:cubicBezTo>
                <a:cubicBezTo>
                  <a:pt x="4923750" y="5722921"/>
                  <a:pt x="4769905" y="5726123"/>
                  <a:pt x="4453244" y="5747007"/>
                </a:cubicBezTo>
                <a:cubicBezTo>
                  <a:pt x="4136583" y="5767891"/>
                  <a:pt x="4010212" y="5765379"/>
                  <a:pt x="3854270" y="5747007"/>
                </a:cubicBezTo>
                <a:cubicBezTo>
                  <a:pt x="3698328" y="5728635"/>
                  <a:pt x="3540973" y="5734749"/>
                  <a:pt x="3359465" y="5747007"/>
                </a:cubicBezTo>
                <a:cubicBezTo>
                  <a:pt x="3177957" y="5759265"/>
                  <a:pt x="2889369" y="5769143"/>
                  <a:pt x="2604237" y="5747007"/>
                </a:cubicBezTo>
                <a:cubicBezTo>
                  <a:pt x="2319105" y="5724871"/>
                  <a:pt x="2262971" y="5725135"/>
                  <a:pt x="2109432" y="5747007"/>
                </a:cubicBezTo>
                <a:cubicBezTo>
                  <a:pt x="1955894" y="5768879"/>
                  <a:pt x="1783143" y="5725790"/>
                  <a:pt x="1614627" y="5747007"/>
                </a:cubicBezTo>
                <a:cubicBezTo>
                  <a:pt x="1446112" y="5768224"/>
                  <a:pt x="1298850" y="5763658"/>
                  <a:pt x="1015652" y="5747007"/>
                </a:cubicBezTo>
                <a:cubicBezTo>
                  <a:pt x="732454" y="5730356"/>
                  <a:pt x="334019" y="5726955"/>
                  <a:pt x="0" y="5747007"/>
                </a:cubicBezTo>
                <a:cubicBezTo>
                  <a:pt x="15365" y="5600404"/>
                  <a:pt x="7580" y="5479009"/>
                  <a:pt x="0" y="5223391"/>
                </a:cubicBezTo>
                <a:cubicBezTo>
                  <a:pt x="-7580" y="4967773"/>
                  <a:pt x="7029" y="4866725"/>
                  <a:pt x="0" y="4527364"/>
                </a:cubicBezTo>
                <a:cubicBezTo>
                  <a:pt x="-7029" y="4188003"/>
                  <a:pt x="-10362" y="4210153"/>
                  <a:pt x="0" y="4061218"/>
                </a:cubicBezTo>
                <a:cubicBezTo>
                  <a:pt x="10362" y="3912283"/>
                  <a:pt x="1300" y="3678112"/>
                  <a:pt x="0" y="3307722"/>
                </a:cubicBezTo>
                <a:cubicBezTo>
                  <a:pt x="-1300" y="2937332"/>
                  <a:pt x="22729" y="2901090"/>
                  <a:pt x="0" y="2784106"/>
                </a:cubicBezTo>
                <a:cubicBezTo>
                  <a:pt x="-22729" y="2667122"/>
                  <a:pt x="-10867" y="2426215"/>
                  <a:pt x="0" y="2317959"/>
                </a:cubicBezTo>
                <a:cubicBezTo>
                  <a:pt x="10867" y="2209703"/>
                  <a:pt x="-4753" y="1904073"/>
                  <a:pt x="0" y="1736873"/>
                </a:cubicBezTo>
                <a:cubicBezTo>
                  <a:pt x="4753" y="1569673"/>
                  <a:pt x="20688" y="1410586"/>
                  <a:pt x="0" y="1213257"/>
                </a:cubicBezTo>
                <a:cubicBezTo>
                  <a:pt x="-20688" y="1015928"/>
                  <a:pt x="-16522" y="744789"/>
                  <a:pt x="0" y="574701"/>
                </a:cubicBezTo>
                <a:cubicBezTo>
                  <a:pt x="16522" y="404613"/>
                  <a:pt x="15905" y="199276"/>
                  <a:pt x="0" y="0"/>
                </a:cubicBezTo>
                <a:close/>
              </a:path>
            </a:pathLst>
          </a:custGeom>
          <a:solidFill>
            <a:schemeClr val="bg1"/>
          </a:solidFill>
          <a:ln w="6350">
            <a:solidFill>
              <a:srgbClr val="00B0F0"/>
            </a:solidFill>
            <a:extLst>
              <a:ext uri="{C807C97D-BFC1-408E-A445-0C87EB9F89A2}">
                <ask:lineSketchStyleProps xmlns:ask="http://schemas.microsoft.com/office/drawing/2018/sketchyshapes" sd="3978248048">
                  <a:prstGeom prst="rect">
                    <a:avLst/>
                  </a:prstGeom>
                  <ask:type>
                    <ask:lineSketchFreehand/>
                  </ask:type>
                </ask:lineSketchStyleProps>
              </a:ext>
            </a:extLst>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lang="fi-FI" altLang="fi-FI" sz="1400" b="1" dirty="0">
                <a:solidFill>
                  <a:schemeClr val="tx1"/>
                </a:solidFill>
                <a:ea typeface="Times New Roman" panose="02020603050405020304" pitchFamily="18" charset="0"/>
                <a:cs typeface="Calibri" panose="020F0502020204030204" pitchFamily="34" charset="0"/>
              </a:rPr>
              <a:t>B </a:t>
            </a:r>
            <a:r>
              <a:rPr kumimoji="0" lang="fi-FI" altLang="fi-FI" sz="1400" b="1"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OPISKELUHUOLLON MONIALAINEN ASIANTUNTIJARYHMÄ</a:t>
            </a:r>
            <a:endParaRPr kumimoji="0" lang="fi-FI" altLang="fi-FI" sz="1400" b="1"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Yksilökohtaisen asiantuntijaryhmän kokoaa henkilö, jolle opiskelijan asia työtehtävien perusteella kuuluu ja joka huomaa opiskelijan opiskeluhuollollisen tuen tarpeen. Vastuu ryhmän kokoamisesta ja tapaamisen järjestämisestä on hänellä.</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1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Opiskelijan ja / tai huoltajan läsnäolo on suositeltavaa. </a:t>
            </a:r>
            <a:r>
              <a:rPr lang="fi-FI" altLang="fi-FI" sz="1100" dirty="0">
                <a:solidFill>
                  <a:schemeClr val="tx1"/>
                </a:solidFill>
                <a:latin typeface="Calibri" panose="020F0502020204030204" pitchFamily="34" charset="0"/>
                <a:ea typeface="Times New Roman" panose="02020603050405020304" pitchFamily="18" charset="0"/>
                <a:cs typeface="Calibri" panose="020F0502020204030204" pitchFamily="34" charset="0"/>
              </a:rPr>
              <a:t>T</a:t>
            </a: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apaamisessa perustetaan moniammatillinen asiantuntijaryhmä ja pyydetään opiskelijan ja / tai huoltajan suostumus asian käsittelyyn.</a:t>
            </a:r>
            <a:endParaRPr kumimoji="0" lang="fi-FI" altLang="fi-FI" sz="11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i-FI" altLang="fi-FI" sz="1100" dirty="0">
                <a:solidFill>
                  <a:schemeClr val="tx1"/>
                </a:solidFill>
                <a:latin typeface="Calibri" panose="020F0502020204030204" pitchFamily="34" charset="0"/>
                <a:ea typeface="Times New Roman" panose="02020603050405020304" pitchFamily="18" charset="0"/>
                <a:cs typeface="Calibri" panose="020F0502020204030204" pitchFamily="34" charset="0"/>
              </a:rPr>
              <a:t>R</a:t>
            </a: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yhmään voi kuulua muita tarvittavia yhteistyötahoja tai opiskelijan läheisiä. Näistä henkilöistä on edellä mainitussa lomakkeessa kirjallisesti sovittava.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1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Asiantuntijaryhmän ensimmäisessä tapaamisessa ryhmälle sovitaan vastuuhenkilö. </a:t>
            </a:r>
            <a:r>
              <a:rPr lang="fi-FI" altLang="fi-FI" sz="1100" dirty="0">
                <a:solidFill>
                  <a:schemeClr val="tx1"/>
                </a:solidFill>
                <a:latin typeface="Calibri" panose="020F0502020204030204" pitchFamily="34" charset="0"/>
                <a:ea typeface="Times New Roman" panose="02020603050405020304" pitchFamily="18" charset="0"/>
                <a:cs typeface="Calibri" panose="020F0502020204030204" pitchFamily="34" charset="0"/>
              </a:rPr>
              <a:t>K</a:t>
            </a: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irjaus lifeCare-järjestelmään.</a:t>
            </a: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fi-FI" altLang="fi-FI" sz="11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Jos opettaja tai opiskeluhuollon työntekijä arvioi, että opiskelija tarvitsee opiskeluhuollollista tukea ja palveluja, hänen on viipymättä otettava yhteyttä kuraattoriin, kouluterveydenhoitajaan tai psykologiin ja annettava tiedossaan olevat tuen tarpeen arvioimiseksi tarvittavat tiedot. Yhteydenotto pyritään tekemään yhdessä opiskelijan kanssa. Tästä  tiedotetaan opiskelijan huoltajalle. Mainittu tuen tarve voi olla myös peruste yksilökohtaisen asiantuntijaryhmän perustamiseen ja opiskeluhuollollisen tuen järjestämiseen ryhmän avulla. Tämän asian arvioi opiskeluhuollon työntekijä yhdessä opiskelijan kanssa.</a:t>
            </a:r>
            <a:endParaRPr kumimoji="0" lang="fi-FI" altLang="fi-FI" sz="11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Opiskelija voi itse hakeutua </a:t>
            </a:r>
            <a:r>
              <a:rPr lang="fi-FI" altLang="fi-FI" sz="1100" dirty="0">
                <a:solidFill>
                  <a:schemeClr val="tx1"/>
                </a:solidFill>
                <a:latin typeface="Calibri" panose="020F0502020204030204" pitchFamily="34" charset="0"/>
                <a:ea typeface="Times New Roman" panose="02020603050405020304" pitchFamily="18" charset="0"/>
                <a:cs typeface="Calibri" panose="020F0502020204030204" pitchFamily="34" charset="0"/>
              </a:rPr>
              <a:t> oppilaitoksen</a:t>
            </a: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opiskeluhuollon työntekijän eli kuraattorin tai kouluterveydenhoitajan, psykologiin tai psykiatrisen sairaanhoitajan vastaanotolle. Myös huoltaja voi ottaa yhteyttä em. henkilöihin ja pyytää tätä keskustelemaan opiskelijan kanssa. Myös näissä tilanteissa opiskeluhuollon työntekijä arvioi yhdessä opiskelijan kanssa, onko opiskelijan asiassa tarvetta yksilökohtaisen asiantuntijaryhmän perustamiseen ja opiskeluhuollollisen tuen järjestämiseen ryhmän avulla.</a:t>
            </a:r>
            <a:endParaRPr kumimoji="0" lang="fi-FI" altLang="fi-FI" sz="1100" b="0" i="0" u="none" strike="noStrike" cap="none" normalizeH="0" baseline="0" dirty="0">
              <a:ln>
                <a:noFill/>
              </a:ln>
              <a:solidFill>
                <a:schemeClr val="tx1"/>
              </a:solidFill>
              <a:effectLst/>
              <a:ea typeface="Times New Roman" panose="02020603050405020304" pitchFamily="18" charset="0"/>
            </a:endParaRPr>
          </a:p>
        </p:txBody>
      </p:sp>
      <p:sp>
        <p:nvSpPr>
          <p:cNvPr id="4" name="Otsikko 3">
            <a:extLst>
              <a:ext uri="{FF2B5EF4-FFF2-40B4-BE49-F238E27FC236}">
                <a16:creationId xmlns:a16="http://schemas.microsoft.com/office/drawing/2014/main" id="{5D619594-C5AB-46D3-A7A6-443BF5343407}"/>
              </a:ext>
            </a:extLst>
          </p:cNvPr>
          <p:cNvSpPr>
            <a:spLocks noGrp="1"/>
          </p:cNvSpPr>
          <p:nvPr>
            <p:ph type="title"/>
          </p:nvPr>
        </p:nvSpPr>
        <p:spPr/>
        <p:txBody>
          <a:bodyPr/>
          <a:lstStyle/>
          <a:p>
            <a:r>
              <a:rPr lang="fi-FI" sz="3200" dirty="0"/>
              <a:t>3. PUUTTUMINEN</a:t>
            </a:r>
            <a:endParaRPr lang="fi-FI" dirty="0"/>
          </a:p>
        </p:txBody>
      </p:sp>
    </p:spTree>
    <p:extLst>
      <p:ext uri="{BB962C8B-B14F-4D97-AF65-F5344CB8AC3E}">
        <p14:creationId xmlns:p14="http://schemas.microsoft.com/office/powerpoint/2010/main" val="1140837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D726013-940B-4DB2-8E84-B50680C658B5}"/>
              </a:ext>
            </a:extLst>
          </p:cNvPr>
          <p:cNvSpPr>
            <a:spLocks noGrp="1"/>
          </p:cNvSpPr>
          <p:nvPr>
            <p:ph idx="1"/>
          </p:nvPr>
        </p:nvSpPr>
        <p:spPr>
          <a:xfrm>
            <a:off x="342899" y="1650125"/>
            <a:ext cx="11081845" cy="4789728"/>
          </a:xfrm>
        </p:spPr>
        <p:txBody>
          <a:bodyPr vert="horz" lIns="91440" tIns="45720" rIns="91440" bIns="45720" rtlCol="0" anchor="t">
            <a:normAutofit fontScale="25000" lnSpcReduction="20000"/>
          </a:bodyPr>
          <a:lstStyle/>
          <a:p>
            <a:pPr marL="0" indent="0" fontAlgn="base">
              <a:lnSpc>
                <a:spcPct val="120000"/>
              </a:lnSpc>
              <a:buNone/>
            </a:pPr>
            <a:r>
              <a:rPr lang="fi-FI" sz="5600" b="1" dirty="0">
                <a:effectLst/>
                <a:ea typeface="Times New Roman" panose="02020603050405020304" pitchFamily="18" charset="0"/>
              </a:rPr>
              <a:t>Kirjallinen varoitus voidaan antaa</a:t>
            </a:r>
            <a:r>
              <a:rPr lang="fi-FI" sz="5600" dirty="0">
                <a:effectLst/>
                <a:ea typeface="Times New Roman" panose="02020603050405020304" pitchFamily="18" charset="0"/>
              </a:rPr>
              <a:t> opiskelijalle, joka rikkoo järjestyssääntöjä tai vaarantaa muiden </a:t>
            </a:r>
            <a:br>
              <a:rPr lang="fi-FI" sz="5600" dirty="0">
                <a:effectLst/>
                <a:ea typeface="Times New Roman" panose="02020603050405020304" pitchFamily="18" charset="0"/>
              </a:rPr>
            </a:br>
            <a:r>
              <a:rPr lang="fi-FI" sz="5600" dirty="0">
                <a:effectLst/>
                <a:ea typeface="Times New Roman" panose="02020603050405020304" pitchFamily="18" charset="0"/>
              </a:rPr>
              <a:t>opiskelijoiden tai henkilökunnan turvallisuuden mm. seuraavilla tavoilla:  </a:t>
            </a:r>
          </a:p>
          <a:p>
            <a:pPr marL="342900" lvl="0" indent="-342900" fontAlgn="base">
              <a:lnSpc>
                <a:spcPct val="120000"/>
              </a:lnSpc>
              <a:spcBef>
                <a:spcPts val="0"/>
              </a:spcBef>
              <a:buSzPts val="1000"/>
              <a:buFont typeface="Symbol" panose="05050102010706020507" pitchFamily="18" charset="2"/>
              <a:buChar char=""/>
              <a:tabLst>
                <a:tab pos="457200" algn="l"/>
              </a:tabLst>
            </a:pPr>
            <a:r>
              <a:rPr lang="fi-FI" sz="5600" dirty="0">
                <a:effectLst/>
                <a:ea typeface="Times New Roman" panose="02020603050405020304" pitchFamily="18" charset="0"/>
              </a:rPr>
              <a:t>opetuksen häirintä  </a:t>
            </a:r>
          </a:p>
          <a:p>
            <a:pPr marL="342900" lvl="0" indent="-342900" fontAlgn="base">
              <a:lnSpc>
                <a:spcPct val="120000"/>
              </a:lnSpc>
              <a:spcBef>
                <a:spcPts val="0"/>
              </a:spcBef>
              <a:buSzPts val="1000"/>
              <a:buFont typeface="Symbol" panose="05050102010706020507" pitchFamily="18" charset="2"/>
              <a:buChar char=""/>
              <a:tabLst>
                <a:tab pos="457200" algn="l"/>
              </a:tabLst>
            </a:pPr>
            <a:r>
              <a:rPr lang="fi-FI" sz="5600" dirty="0">
                <a:effectLst/>
                <a:ea typeface="Times New Roman" panose="02020603050405020304" pitchFamily="18" charset="0"/>
              </a:rPr>
              <a:t>käyttäytyminen väkivaltaisesti tai uhkaavasti  </a:t>
            </a:r>
          </a:p>
          <a:p>
            <a:pPr marL="342900" lvl="0" indent="-342900" fontAlgn="base">
              <a:lnSpc>
                <a:spcPct val="120000"/>
              </a:lnSpc>
              <a:spcBef>
                <a:spcPts val="0"/>
              </a:spcBef>
              <a:buSzPts val="1000"/>
              <a:buFont typeface="Symbol" panose="05050102010706020507" pitchFamily="18" charset="2"/>
              <a:buChar char=""/>
              <a:tabLst>
                <a:tab pos="457200" algn="l"/>
              </a:tabLst>
            </a:pPr>
            <a:r>
              <a:rPr lang="fi-FI" sz="5600" dirty="0">
                <a:effectLst/>
                <a:ea typeface="Times New Roman" panose="02020603050405020304" pitchFamily="18" charset="0"/>
              </a:rPr>
              <a:t>toisen terveyden tai hengen vaarantaminen  </a:t>
            </a:r>
          </a:p>
          <a:p>
            <a:pPr marL="342900" lvl="0" indent="-342900" fontAlgn="base">
              <a:lnSpc>
                <a:spcPct val="120000"/>
              </a:lnSpc>
              <a:spcBef>
                <a:spcPts val="0"/>
              </a:spcBef>
              <a:buSzPts val="1000"/>
              <a:buFont typeface="Symbol" panose="05050102010706020507" pitchFamily="18" charset="2"/>
              <a:buChar char=""/>
              <a:tabLst>
                <a:tab pos="457200" algn="l"/>
              </a:tabLst>
            </a:pPr>
            <a:r>
              <a:rPr lang="fi-FI" sz="5600" dirty="0">
                <a:effectLst/>
                <a:ea typeface="Times New Roman" panose="02020603050405020304" pitchFamily="18" charset="0"/>
              </a:rPr>
              <a:t>on päihtynyt  </a:t>
            </a:r>
          </a:p>
          <a:p>
            <a:pPr marL="342900" lvl="0" indent="-342900" fontAlgn="base">
              <a:lnSpc>
                <a:spcPct val="120000"/>
              </a:lnSpc>
              <a:spcBef>
                <a:spcPts val="0"/>
              </a:spcBef>
              <a:buSzPts val="1000"/>
              <a:buFont typeface="Symbol" panose="05050102010706020507" pitchFamily="18" charset="2"/>
              <a:buChar char=""/>
              <a:tabLst>
                <a:tab pos="457200" algn="l"/>
              </a:tabLst>
            </a:pPr>
            <a:r>
              <a:rPr lang="fi-FI" sz="5600" dirty="0">
                <a:effectLst/>
                <a:ea typeface="Times New Roman" panose="02020603050405020304" pitchFamily="18" charset="0"/>
              </a:rPr>
              <a:t>menettelee vilpillisesti tai muuten rikkoo oppilaitoksen järjestystä  </a:t>
            </a:r>
          </a:p>
          <a:p>
            <a:pPr marL="342900" lvl="0" indent="-342900" fontAlgn="base">
              <a:lnSpc>
                <a:spcPct val="120000"/>
              </a:lnSpc>
              <a:spcBef>
                <a:spcPts val="0"/>
              </a:spcBef>
              <a:buSzPts val="1000"/>
              <a:buFont typeface="Symbol" panose="05050102010706020507" pitchFamily="18" charset="2"/>
              <a:buChar char=""/>
              <a:tabLst>
                <a:tab pos="457200" algn="l"/>
              </a:tabLst>
            </a:pPr>
            <a:r>
              <a:rPr lang="fi-FI" sz="5600" dirty="0">
                <a:effectLst/>
                <a:ea typeface="Times New Roman" panose="02020603050405020304" pitchFamily="18" charset="0"/>
              </a:rPr>
              <a:t>kieltäytyy huumausainetestiä koskevan todistuksen antamisesta  </a:t>
            </a:r>
          </a:p>
          <a:p>
            <a:pPr marL="342900" lvl="0" indent="-342900" fontAlgn="base">
              <a:lnSpc>
                <a:spcPct val="120000"/>
              </a:lnSpc>
              <a:spcBef>
                <a:spcPts val="0"/>
              </a:spcBef>
              <a:buSzPts val="1000"/>
              <a:buFont typeface="Symbol" panose="05050102010706020507" pitchFamily="18" charset="2"/>
              <a:buChar char=""/>
              <a:tabLst>
                <a:tab pos="457200" algn="l"/>
              </a:tabLst>
            </a:pPr>
            <a:r>
              <a:rPr lang="fi-FI" sz="5600" dirty="0">
                <a:effectLst/>
                <a:ea typeface="Times New Roman" panose="02020603050405020304" pitchFamily="18" charset="0"/>
              </a:rPr>
              <a:t>on selvityksen perusteella käyttänyt huumausaineita väärin   </a:t>
            </a:r>
          </a:p>
          <a:p>
            <a:pPr marL="342900" indent="-342900">
              <a:lnSpc>
                <a:spcPct val="120000"/>
              </a:lnSpc>
              <a:spcBef>
                <a:spcPts val="0"/>
              </a:spcBef>
              <a:buSzPts val="1000"/>
              <a:buFont typeface="Symbol" panose="05050102010706020507" pitchFamily="18" charset="2"/>
              <a:buChar char=""/>
            </a:pPr>
            <a:r>
              <a:rPr lang="fi-FI" sz="5600" dirty="0">
                <a:ea typeface="Times New Roman" panose="02020603050405020304" pitchFamily="18" charset="0"/>
                <a:cs typeface="Calibri"/>
              </a:rPr>
              <a:t>Opinnot eivät etene </a:t>
            </a:r>
            <a:r>
              <a:rPr lang="fi-FI" sz="5600" dirty="0" err="1">
                <a:ea typeface="Times New Roman" panose="02020603050405020304" pitchFamily="18" charset="0"/>
                <a:cs typeface="Calibri"/>
              </a:rPr>
              <a:t>hoks:n</a:t>
            </a:r>
            <a:r>
              <a:rPr lang="fi-FI" sz="5600" dirty="0">
                <a:ea typeface="Times New Roman" panose="02020603050405020304" pitchFamily="18" charset="0"/>
                <a:cs typeface="Calibri"/>
              </a:rPr>
              <a:t> mukaisesti</a:t>
            </a:r>
            <a:endParaRPr lang="fi-FI" sz="5600" dirty="0">
              <a:ea typeface="Times New Roman" panose="02020603050405020304" pitchFamily="18" charset="0"/>
            </a:endParaRPr>
          </a:p>
          <a:p>
            <a:pPr marL="0" indent="0">
              <a:lnSpc>
                <a:spcPct val="120000"/>
              </a:lnSpc>
              <a:buSzPts val="1000"/>
              <a:buNone/>
            </a:pPr>
            <a:endParaRPr lang="fi-FI" sz="5600" dirty="0">
              <a:ea typeface="Times New Roman" panose="02020603050405020304" pitchFamily="18" charset="0"/>
              <a:cs typeface="Calibri"/>
            </a:endParaRPr>
          </a:p>
          <a:p>
            <a:pPr fontAlgn="base">
              <a:lnSpc>
                <a:spcPct val="120000"/>
              </a:lnSpc>
              <a:spcBef>
                <a:spcPts val="0"/>
              </a:spcBef>
            </a:pPr>
            <a:r>
              <a:rPr lang="fi-FI" sz="5600" dirty="0">
                <a:effectLst/>
                <a:ea typeface="Times New Roman" panose="02020603050405020304" pitchFamily="18" charset="0"/>
              </a:rPr>
              <a:t>   Opiskelijaa ja alaikäisen huoltajaa kuullaan ennen kirjallisen varoituksen antamista.  </a:t>
            </a:r>
          </a:p>
          <a:p>
            <a:pPr marL="342900" indent="-342900" fontAlgn="base">
              <a:lnSpc>
                <a:spcPct val="120000"/>
              </a:lnSpc>
              <a:spcBef>
                <a:spcPts val="0"/>
              </a:spcBef>
              <a:buFont typeface="Symbol" panose="05050102010706020507" pitchFamily="18" charset="2"/>
              <a:buChar char=""/>
            </a:pPr>
            <a:r>
              <a:rPr lang="fi-FI" sz="5600" dirty="0">
                <a:effectLst/>
                <a:ea typeface="Times New Roman" panose="02020603050405020304" pitchFamily="18" charset="0"/>
              </a:rPr>
              <a:t>Opiskelija kutsutaan kuulemiseen kirjallisesti </a:t>
            </a:r>
            <a:r>
              <a:rPr lang="fi-FI" sz="5600" dirty="0">
                <a:ea typeface="Times New Roman" panose="02020603050405020304" pitchFamily="18" charset="0"/>
              </a:rPr>
              <a:t>(Wilma) </a:t>
            </a:r>
            <a:endParaRPr lang="fi-FI" sz="5600" dirty="0">
              <a:effectLst/>
              <a:ea typeface="Times New Roman" panose="02020603050405020304" pitchFamily="18" charset="0"/>
              <a:cs typeface="Calibri"/>
            </a:endParaRPr>
          </a:p>
          <a:p>
            <a:pPr marL="342900" lvl="0" indent="-342900" fontAlgn="base">
              <a:lnSpc>
                <a:spcPct val="120000"/>
              </a:lnSpc>
              <a:spcBef>
                <a:spcPts val="0"/>
              </a:spcBef>
              <a:buFont typeface="Symbol" panose="05050102010706020507" pitchFamily="18" charset="2"/>
              <a:buChar char=""/>
            </a:pPr>
            <a:r>
              <a:rPr lang="fi-FI" sz="5600" dirty="0">
                <a:effectLst/>
                <a:ea typeface="Times New Roman" panose="02020603050405020304" pitchFamily="18" charset="0"/>
              </a:rPr>
              <a:t>kuulemisesta laaditaan asianmukainen pöytäkirja</a:t>
            </a:r>
          </a:p>
          <a:p>
            <a:pPr marL="342900" lvl="0" indent="-342900" fontAlgn="base">
              <a:lnSpc>
                <a:spcPct val="120000"/>
              </a:lnSpc>
              <a:spcBef>
                <a:spcPts val="0"/>
              </a:spcBef>
              <a:buFont typeface="Symbol" panose="05050102010706020507" pitchFamily="18" charset="2"/>
              <a:buChar char=""/>
            </a:pPr>
            <a:r>
              <a:rPr lang="fi-FI" sz="5600" dirty="0">
                <a:effectLst/>
                <a:ea typeface="Times New Roman" panose="02020603050405020304" pitchFamily="18" charset="0"/>
              </a:rPr>
              <a:t>mikäli opiskelija ei saavu kuulemistilaisuuteen hänet voidaan katsoa eronneeksi (ilmoitus etsivälle nuorisotyöntekijälle).</a:t>
            </a:r>
          </a:p>
          <a:p>
            <a:pPr marL="342900" lvl="0" indent="-342900" fontAlgn="base">
              <a:lnSpc>
                <a:spcPct val="120000"/>
              </a:lnSpc>
              <a:spcBef>
                <a:spcPts val="0"/>
              </a:spcBef>
              <a:buFont typeface="Symbol" panose="05050102010706020507" pitchFamily="18" charset="2"/>
              <a:buChar char=""/>
            </a:pPr>
            <a:r>
              <a:rPr lang="fi-FI" sz="5600" dirty="0">
                <a:effectLst/>
                <a:ea typeface="Times New Roman" panose="02020603050405020304" pitchFamily="18" charset="0"/>
              </a:rPr>
              <a:t>Kirjallinen varoitus voidaan antaa kuulemistilaisuuden jälkeen </a:t>
            </a:r>
          </a:p>
          <a:p>
            <a:pPr marL="342900" lvl="0" indent="-342900" fontAlgn="base">
              <a:lnSpc>
                <a:spcPct val="120000"/>
              </a:lnSpc>
              <a:spcBef>
                <a:spcPts val="0"/>
              </a:spcBef>
              <a:buFont typeface="Symbol" panose="05050102010706020507" pitchFamily="18" charset="2"/>
              <a:buChar char=""/>
            </a:pPr>
            <a:r>
              <a:rPr lang="fi-FI" sz="5600" dirty="0">
                <a:effectLst/>
                <a:ea typeface="Times New Roman" panose="02020603050405020304" pitchFamily="18" charset="0"/>
              </a:rPr>
              <a:t>Toimialapäällikkö tekee tarvittaessa esityksen varoituksesta kuulemisen perusteella. </a:t>
            </a:r>
          </a:p>
          <a:p>
            <a:pPr marL="342900" lvl="0" indent="-342900" fontAlgn="base">
              <a:lnSpc>
                <a:spcPct val="120000"/>
              </a:lnSpc>
              <a:spcBef>
                <a:spcPts val="0"/>
              </a:spcBef>
              <a:buFont typeface="Symbol" panose="05050102010706020507" pitchFamily="18" charset="2"/>
              <a:buChar char=""/>
            </a:pPr>
            <a:r>
              <a:rPr lang="fi-FI" sz="5600" dirty="0">
                <a:effectLst/>
                <a:ea typeface="Times New Roman" panose="02020603050405020304" pitchFamily="18" charset="0"/>
              </a:rPr>
              <a:t>Päätöksen tekee rehtori tai kansanopiston rehtori, ja antaa viranhaltijapäätöksen tiedoksi  opiskelijalle ja alaikäisen kohdalla huoltajalle.  </a:t>
            </a:r>
          </a:p>
          <a:p>
            <a:pPr marL="0" indent="0">
              <a:lnSpc>
                <a:spcPct val="120000"/>
              </a:lnSpc>
              <a:spcAft>
                <a:spcPts val="800"/>
              </a:spcAft>
              <a:buNone/>
            </a:pPr>
            <a:r>
              <a:rPr lang="fi-FI" sz="5600" b="1" dirty="0">
                <a:effectLst/>
                <a:ea typeface="Calibri" panose="020F0502020204030204" pitchFamily="34" charset="0"/>
                <a:cs typeface="Times New Roman" panose="02020603050405020304" pitchFamily="18" charset="0"/>
              </a:rPr>
              <a:t>Poissaolot tai muu teko jatkuu edelleen</a:t>
            </a:r>
            <a:br>
              <a:rPr lang="fi-FI" sz="5600" b="1" dirty="0">
                <a:ea typeface="Calibri" panose="020F0502020204030204" pitchFamily="34" charset="0"/>
                <a:cs typeface="Times New Roman" panose="02020603050405020304" pitchFamily="18" charset="0"/>
              </a:rPr>
            </a:br>
            <a:r>
              <a:rPr lang="fi-FI" sz="5600" dirty="0">
                <a:ea typeface="Times New Roman" panose="02020603050405020304" pitchFamily="18" charset="0"/>
                <a:cs typeface="Times New Roman"/>
              </a:rPr>
              <a:t>Jos teko</a:t>
            </a:r>
            <a:r>
              <a:rPr lang="fi-FI" sz="5600" dirty="0">
                <a:effectLst/>
                <a:ea typeface="Times New Roman" panose="02020603050405020304" pitchFamily="18" charset="0"/>
                <a:cs typeface="Times New Roman"/>
              </a:rPr>
              <a:t> tai laiminlyönti on vakava tai jos opiskelija jatkaa käyttäytymistä kirjallisen varoituksen saatuaan hänet voidaan </a:t>
            </a:r>
            <a:r>
              <a:rPr lang="fi-FI" sz="5600" b="1" dirty="0">
                <a:effectLst/>
                <a:ea typeface="Times New Roman" panose="02020603050405020304" pitchFamily="18" charset="0"/>
                <a:cs typeface="Times New Roman"/>
              </a:rPr>
              <a:t>erottaa oppilaitoksesta määräajaksi,</a:t>
            </a:r>
            <a:r>
              <a:rPr lang="fi-FI" sz="5600" dirty="0">
                <a:effectLst/>
                <a:ea typeface="Times New Roman" panose="02020603050405020304" pitchFamily="18" charset="0"/>
                <a:cs typeface="Times New Roman"/>
              </a:rPr>
              <a:t> enintään yhdeksi vuodeksi.. Toimialapäällikkö</a:t>
            </a:r>
            <a:r>
              <a:rPr lang="fi-FI" sz="5600" dirty="0">
                <a:ea typeface="Times New Roman" panose="02020603050405020304" pitchFamily="18" charset="0"/>
                <a:cs typeface="Times New Roman"/>
              </a:rPr>
              <a:t> </a:t>
            </a:r>
            <a:r>
              <a:rPr lang="fi-FI" sz="5600" dirty="0">
                <a:effectLst/>
                <a:ea typeface="Times New Roman" panose="02020603050405020304" pitchFamily="18" charset="0"/>
                <a:cs typeface="Times New Roman"/>
              </a:rPr>
              <a:t> tekee esityksen ja rehtori ja kansanopiston rehtori tekee päätöksen.</a:t>
            </a:r>
            <a:r>
              <a:rPr lang="fi-FI" sz="5600" dirty="0">
                <a:ea typeface="Times New Roman" panose="02020603050405020304" pitchFamily="18" charset="0"/>
                <a:cs typeface="Times New Roman"/>
              </a:rPr>
              <a:t>  </a:t>
            </a:r>
            <a:r>
              <a:rPr lang="fi-FI" sz="5600" dirty="0">
                <a:effectLst/>
                <a:ea typeface="Times New Roman" panose="02020603050405020304" pitchFamily="18" charset="0"/>
                <a:cs typeface="Times New Roman"/>
              </a:rPr>
              <a:t>Oppivelvollisuuslaissa tarkoitettu oppivelvollinen voidaan kuitenkin erottaa enintään kolmeksi kuukaudeksi. Oppivelvollisuuden suorittamisesta määräaikaisen erottamisen aikana säädetään oppivelvollisuuslain 8 §:</a:t>
            </a:r>
            <a:r>
              <a:rPr lang="fi-FI" sz="5600" dirty="0" err="1">
                <a:effectLst/>
                <a:ea typeface="Times New Roman" panose="02020603050405020304" pitchFamily="18" charset="0"/>
                <a:cs typeface="Times New Roman"/>
              </a:rPr>
              <a:t>ssä</a:t>
            </a:r>
            <a:r>
              <a:rPr lang="fi-FI" sz="5600" dirty="0">
                <a:effectLst/>
                <a:ea typeface="Times New Roman" panose="02020603050405020304" pitchFamily="18" charset="0"/>
                <a:cs typeface="Times New Roman"/>
              </a:rPr>
              <a:t>.</a:t>
            </a:r>
            <a:endParaRPr lang="fi-FI" sz="5600" dirty="0">
              <a:effectLst/>
              <a:ea typeface="Calibri" panose="020F0502020204030204" pitchFamily="34" charset="0"/>
              <a:cs typeface="Times New Roman"/>
            </a:endParaRPr>
          </a:p>
          <a:p>
            <a:endParaRPr lang="fi-FI" dirty="0"/>
          </a:p>
        </p:txBody>
      </p:sp>
      <p:sp>
        <p:nvSpPr>
          <p:cNvPr id="5" name="Otsikko 4">
            <a:extLst>
              <a:ext uri="{FF2B5EF4-FFF2-40B4-BE49-F238E27FC236}">
                <a16:creationId xmlns:a16="http://schemas.microsoft.com/office/drawing/2014/main" id="{3C2245CB-ECE2-4ACD-8AC4-D1E3F01C05D2}"/>
              </a:ext>
            </a:extLst>
          </p:cNvPr>
          <p:cNvSpPr>
            <a:spLocks noGrp="1"/>
          </p:cNvSpPr>
          <p:nvPr>
            <p:ph type="title"/>
          </p:nvPr>
        </p:nvSpPr>
        <p:spPr>
          <a:xfrm>
            <a:off x="432001" y="420916"/>
            <a:ext cx="7251061" cy="1008492"/>
          </a:xfrm>
        </p:spPr>
        <p:txBody>
          <a:bodyPr/>
          <a:lstStyle/>
          <a:p>
            <a:r>
              <a:rPr lang="fi-FI" sz="3200" dirty="0">
                <a:latin typeface="+mj-lt"/>
                <a:ea typeface="Calibri" panose="020F0502020204030204" pitchFamily="34" charset="0"/>
                <a:cs typeface="Times New Roman" panose="02020603050405020304" pitchFamily="18" charset="0"/>
              </a:rPr>
              <a:t>4</a:t>
            </a:r>
            <a:r>
              <a:rPr lang="fi-FI" sz="3200" dirty="0">
                <a:effectLst/>
                <a:latin typeface="+mj-lt"/>
                <a:ea typeface="Calibri" panose="020F0502020204030204" pitchFamily="34" charset="0"/>
                <a:cs typeface="Times New Roman" panose="02020603050405020304" pitchFamily="18" charset="0"/>
              </a:rPr>
              <a:t>.</a:t>
            </a:r>
            <a:r>
              <a:rPr lang="fi-FI" altLang="fi-FI" sz="3200" dirty="0">
                <a:latin typeface="+mj-lt"/>
                <a:ea typeface="Calibri" panose="020F0502020204030204" pitchFamily="34" charset="0"/>
                <a:cs typeface="Times New Roman" panose="02020603050405020304" pitchFamily="18" charset="0"/>
              </a:rPr>
              <a:t> KURINPITO, OPINNOT EIVÄT ETENE, </a:t>
            </a:r>
            <a:br>
              <a:rPr lang="fi-FI" altLang="fi-FI" sz="3200" dirty="0">
                <a:latin typeface="+mj-lt"/>
                <a:ea typeface="Calibri" panose="020F0502020204030204" pitchFamily="34" charset="0"/>
                <a:cs typeface="Times New Roman" panose="02020603050405020304" pitchFamily="18" charset="0"/>
              </a:rPr>
            </a:br>
            <a:r>
              <a:rPr lang="fi-FI" altLang="fi-FI" sz="3200" dirty="0">
                <a:latin typeface="+mj-lt"/>
                <a:ea typeface="Calibri" panose="020F0502020204030204" pitchFamily="34" charset="0"/>
                <a:cs typeface="Times New Roman" panose="02020603050405020304" pitchFamily="18" charset="0"/>
              </a:rPr>
              <a:t>KIRJALLINEN VAROITUS JA KUULEMINEN</a:t>
            </a:r>
            <a:endParaRPr lang="fi-FI" dirty="0"/>
          </a:p>
        </p:txBody>
      </p:sp>
      <p:sp>
        <p:nvSpPr>
          <p:cNvPr id="7" name="Ellipsi 6">
            <a:extLst>
              <a:ext uri="{FF2B5EF4-FFF2-40B4-BE49-F238E27FC236}">
                <a16:creationId xmlns:a16="http://schemas.microsoft.com/office/drawing/2014/main" id="{1F240A97-7659-4591-A1EA-E77C92F21817}"/>
              </a:ext>
            </a:extLst>
          </p:cNvPr>
          <p:cNvSpPr/>
          <p:nvPr/>
        </p:nvSpPr>
        <p:spPr>
          <a:xfrm>
            <a:off x="8457439" y="1805747"/>
            <a:ext cx="2757948" cy="2743200"/>
          </a:xfrm>
          <a:prstGeom prst="ellipse">
            <a:avLst/>
          </a:prstGeom>
          <a:blipFill>
            <a:blip r:embed="rId2"/>
            <a:srcRect/>
            <a:stretch>
              <a:fillRect l="-87940" t="-42454" r="-25743" b="-7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8" name="Ellipsi 7">
            <a:extLst>
              <a:ext uri="{FF2B5EF4-FFF2-40B4-BE49-F238E27FC236}">
                <a16:creationId xmlns:a16="http://schemas.microsoft.com/office/drawing/2014/main" id="{374B63AE-FAAF-4B5E-8D60-F0A4EF3321A5}"/>
              </a:ext>
            </a:extLst>
          </p:cNvPr>
          <p:cNvSpPr/>
          <p:nvPr/>
        </p:nvSpPr>
        <p:spPr>
          <a:xfrm>
            <a:off x="10906687" y="1789171"/>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9" name="Ellipsi 8">
            <a:extLst>
              <a:ext uri="{FF2B5EF4-FFF2-40B4-BE49-F238E27FC236}">
                <a16:creationId xmlns:a16="http://schemas.microsoft.com/office/drawing/2014/main" id="{94126B2F-1E4C-42C6-BDC3-C4FF7ABF2612}"/>
              </a:ext>
            </a:extLst>
          </p:cNvPr>
          <p:cNvSpPr/>
          <p:nvPr/>
        </p:nvSpPr>
        <p:spPr>
          <a:xfrm>
            <a:off x="8263336" y="4190785"/>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10" name="Ellipsi 9">
            <a:extLst>
              <a:ext uri="{FF2B5EF4-FFF2-40B4-BE49-F238E27FC236}">
                <a16:creationId xmlns:a16="http://schemas.microsoft.com/office/drawing/2014/main" id="{A90BC645-F723-4505-B7B9-26169DE92B81}"/>
              </a:ext>
            </a:extLst>
          </p:cNvPr>
          <p:cNvSpPr/>
          <p:nvPr/>
        </p:nvSpPr>
        <p:spPr>
          <a:xfrm>
            <a:off x="7932261" y="4473343"/>
            <a:ext cx="234278" cy="23427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Tree>
    <p:extLst>
      <p:ext uri="{BB962C8B-B14F-4D97-AF65-F5344CB8AC3E}">
        <p14:creationId xmlns:p14="http://schemas.microsoft.com/office/powerpoint/2010/main" val="2984964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5F1E98BE-EA51-488D-8AC1-F52C8A6053A5}"/>
              </a:ext>
            </a:extLst>
          </p:cNvPr>
          <p:cNvSpPr txBox="1"/>
          <p:nvPr/>
        </p:nvSpPr>
        <p:spPr>
          <a:xfrm>
            <a:off x="291402" y="1637881"/>
            <a:ext cx="11445073" cy="4739759"/>
          </a:xfrm>
          <a:prstGeom prst="rect">
            <a:avLst/>
          </a:prstGeom>
          <a:noFill/>
        </p:spPr>
        <p:txBody>
          <a:bodyPr wrap="square" lIns="91440" tIns="45720" rIns="91440" bIns="45720" anchor="t">
            <a:spAutoFit/>
          </a:bodyPr>
          <a:lstStyle/>
          <a:p>
            <a:pPr algn="l" rtl="0" fontAlgn="base"/>
            <a:r>
              <a:rPr lang="fi-FI" sz="1800" b="0" i="0" dirty="0">
                <a:solidFill>
                  <a:srgbClr val="000000"/>
                </a:solidFill>
                <a:effectLst/>
                <a:latin typeface="Lucida Sans Unicode"/>
                <a:cs typeface="Lucida Sans Unicode"/>
              </a:rPr>
              <a:t>  </a:t>
            </a:r>
            <a:endParaRPr lang="fi-FI" b="0" i="0" dirty="0">
              <a:solidFill>
                <a:srgbClr val="000000"/>
              </a:solidFill>
              <a:effectLst/>
              <a:latin typeface="Lucida Sans Unicode"/>
              <a:cs typeface="Lucida Sans Unicode"/>
            </a:endParaRPr>
          </a:p>
          <a:p>
            <a:pPr algn="just" rtl="0" fontAlgn="base"/>
            <a:r>
              <a:rPr lang="fi-FI" sz="1400" b="0" i="0" dirty="0">
                <a:solidFill>
                  <a:srgbClr val="000000"/>
                </a:solidFill>
                <a:effectLst/>
              </a:rPr>
              <a:t>Opiskelija voidaan </a:t>
            </a:r>
            <a:r>
              <a:rPr lang="fi-FI" sz="1400" b="1" i="0" dirty="0">
                <a:solidFill>
                  <a:srgbClr val="000000"/>
                </a:solidFill>
                <a:effectLst/>
              </a:rPr>
              <a:t>erottaa määräaikaisesti</a:t>
            </a:r>
            <a:r>
              <a:rPr lang="fi-FI" sz="1400" b="0" i="0" dirty="0">
                <a:solidFill>
                  <a:srgbClr val="000000"/>
                </a:solidFill>
                <a:effectLst/>
              </a:rPr>
              <a:t> (enintään yhdeksi vuodeksi, oppivelvollinen enintään 3 kk) seuraavissa tapauksissa:  </a:t>
            </a:r>
            <a:endParaRPr lang="fi-FI" sz="1400" b="0" i="0" dirty="0">
              <a:solidFill>
                <a:srgbClr val="000000"/>
              </a:solidFill>
              <a:effectLst/>
              <a:cs typeface="Calibri"/>
            </a:endParaRPr>
          </a:p>
          <a:p>
            <a:pPr algn="l" rtl="0" fontAlgn="base"/>
            <a:r>
              <a:rPr lang="fi-FI" sz="1400" b="0" i="0" dirty="0">
                <a:solidFill>
                  <a:srgbClr val="000000"/>
                </a:solidFill>
                <a:effectLst/>
              </a:rPr>
              <a:t>  </a:t>
            </a:r>
            <a:r>
              <a:rPr lang="fi-FI" sz="1400" b="0" i="0" dirty="0">
                <a:effectLst/>
              </a:rPr>
              <a:t>   </a:t>
            </a:r>
            <a:endParaRPr lang="fi-FI" dirty="0">
              <a:cs typeface="Calibri" panose="020F0502020204030204"/>
            </a:endParaRPr>
          </a:p>
          <a:p>
            <a:pPr marL="285750" indent="-285750" algn="just" rtl="0" fontAlgn="base">
              <a:buFont typeface="Arial" panose="020B0604020202020204" pitchFamily="34" charset="0"/>
              <a:buChar char="•"/>
            </a:pPr>
            <a:r>
              <a:rPr lang="fi-FI" sz="1400" b="0" i="0" dirty="0">
                <a:effectLst/>
              </a:rPr>
              <a:t>jos teko tai laiminlyönti on vakava  </a:t>
            </a:r>
            <a:endParaRPr lang="fi-FI" sz="1400" b="0" i="0" dirty="0">
              <a:effectLst/>
              <a:cs typeface="Calibri"/>
            </a:endParaRPr>
          </a:p>
          <a:p>
            <a:pPr marL="285750" indent="-285750" algn="just" rtl="0" fontAlgn="base">
              <a:buFont typeface="Arial" panose="020B0604020202020204" pitchFamily="34" charset="0"/>
              <a:buChar char="•"/>
            </a:pPr>
            <a:r>
              <a:rPr lang="fi-FI" sz="1400" b="0" i="0" dirty="0">
                <a:effectLst/>
              </a:rPr>
              <a:t>jos opiskelija jatkaa epäasiallista käyttäytymistä kirjallisen varoituksen saatuaan   </a:t>
            </a:r>
            <a:endParaRPr lang="fi-FI" sz="1400" b="0" i="0" dirty="0">
              <a:effectLst/>
              <a:cs typeface="Calibri"/>
            </a:endParaRPr>
          </a:p>
          <a:p>
            <a:pPr algn="just" rtl="0" fontAlgn="base"/>
            <a:endParaRPr lang="fi-FI" sz="1400" b="0" i="0" dirty="0">
              <a:solidFill>
                <a:srgbClr val="000000"/>
              </a:solidFill>
              <a:effectLst/>
            </a:endParaRPr>
          </a:p>
          <a:p>
            <a:pPr algn="just" rtl="0" fontAlgn="base"/>
            <a:r>
              <a:rPr lang="fi-FI" sz="1400" b="0" i="0" dirty="0">
                <a:solidFill>
                  <a:srgbClr val="000000"/>
                </a:solidFill>
                <a:effectLst/>
              </a:rPr>
              <a:t>Kuulemistilaisuus järjestetään aina ennen määräaikaista erottamista. Opiskelijan määräaikaisesta erottamisesta päättää koulutuksen järjestäjän monialainen opiskeluoikeuden toimikunta. Korkeintaan kolmen kuukauden määräaikaisesta erottamisesta päättää rehtori tai kansanopiston rehtori. Perusteltu päätös lähetetään valitusosoituksineen tiedoksi opiskelijalle sekä alaikäisen kohdalla huoltajalle.  </a:t>
            </a:r>
            <a:endParaRPr lang="fi-FI" sz="1400" b="0" i="0" dirty="0">
              <a:solidFill>
                <a:srgbClr val="000000"/>
              </a:solidFill>
              <a:effectLst/>
              <a:cs typeface="Calibri"/>
            </a:endParaRPr>
          </a:p>
          <a:p>
            <a:pPr algn="just" rtl="0" fontAlgn="base"/>
            <a:endParaRPr lang="fi-FI" sz="1400" dirty="0">
              <a:solidFill>
                <a:srgbClr val="000000"/>
              </a:solidFill>
            </a:endParaRPr>
          </a:p>
          <a:p>
            <a:pPr algn="just" fontAlgn="base"/>
            <a:r>
              <a:rPr lang="fi-FI" sz="1400" b="1" dirty="0">
                <a:effectLst/>
                <a:ea typeface="Times New Roman" panose="02020603050405020304" pitchFamily="18" charset="0"/>
                <a:cs typeface="Calibri"/>
              </a:rPr>
              <a:t>Oppivelvollisuuden suorittaminen opiskeluoikeuden määräaikaisen menettämisen aikana</a:t>
            </a:r>
            <a:r>
              <a:rPr lang="fi-FI" sz="1400" dirty="0">
                <a:effectLst/>
                <a:ea typeface="Times New Roman" panose="02020603050405020304" pitchFamily="18" charset="0"/>
                <a:cs typeface="Calibri"/>
              </a:rPr>
              <a:t>. Jos oppivelvollinen on </a:t>
            </a:r>
            <a:r>
              <a:rPr lang="fi-FI" sz="1400" b="1" dirty="0">
                <a:effectLst/>
                <a:ea typeface="Times New Roman" panose="02020603050405020304" pitchFamily="18" charset="0"/>
                <a:cs typeface="Calibri"/>
              </a:rPr>
              <a:t>määräaikaisesti erotettu </a:t>
            </a:r>
            <a:r>
              <a:rPr lang="fi-FI" sz="1400" dirty="0">
                <a:effectLst/>
                <a:ea typeface="Times New Roman" panose="02020603050405020304" pitchFamily="18" charset="0"/>
                <a:cs typeface="Calibri"/>
              </a:rPr>
              <a:t>oppilaitoksesta tai hänen </a:t>
            </a:r>
            <a:r>
              <a:rPr lang="fi-FI" sz="1400" b="1" dirty="0">
                <a:effectLst/>
                <a:ea typeface="Times New Roman" panose="02020603050405020304" pitchFamily="18" charset="0"/>
                <a:cs typeface="Calibri"/>
              </a:rPr>
              <a:t>opiskeluoikeutensa on pidätetty</a:t>
            </a:r>
            <a:r>
              <a:rPr lang="fi-FI" sz="1400" dirty="0">
                <a:effectLst/>
                <a:ea typeface="Times New Roman" panose="02020603050405020304" pitchFamily="18" charset="0"/>
                <a:cs typeface="Calibri"/>
              </a:rPr>
              <a:t>, Vastuuohjaajan</a:t>
            </a:r>
            <a:r>
              <a:rPr lang="fi-FI" sz="1400" dirty="0">
                <a:ea typeface="Times New Roman" panose="02020603050405020304" pitchFamily="18" charset="0"/>
                <a:cs typeface="Calibri"/>
              </a:rPr>
              <a:t> </a:t>
            </a:r>
            <a:r>
              <a:rPr lang="fi-FI" sz="1400" dirty="0">
                <a:effectLst/>
                <a:ea typeface="Times New Roman" panose="02020603050405020304" pitchFamily="18" charset="0"/>
                <a:cs typeface="Calibri"/>
              </a:rPr>
              <a:t> tulee yhdessä oppivelvollisen ja tämän huoltajan kanssa </a:t>
            </a:r>
            <a:r>
              <a:rPr lang="fi-FI" sz="1400" b="1" dirty="0">
                <a:effectLst/>
                <a:ea typeface="Times New Roman" panose="02020603050405020304" pitchFamily="18" charset="0"/>
                <a:cs typeface="Calibri"/>
              </a:rPr>
              <a:t>laatia suunnitelma oppivelvollisuuden suorittamisesta määräaikaisen erottamisen tai opiskeluoikeuden pidättämisen aikana </a:t>
            </a:r>
            <a:r>
              <a:rPr lang="fi-FI" sz="1400" b="1" dirty="0" err="1">
                <a:effectLst/>
                <a:ea typeface="Times New Roman" panose="02020603050405020304" pitchFamily="18" charset="0"/>
                <a:cs typeface="Calibri"/>
              </a:rPr>
              <a:t>Hoksiin</a:t>
            </a:r>
            <a:r>
              <a:rPr lang="fi-FI" sz="1400" b="1" dirty="0">
                <a:effectLst/>
                <a:ea typeface="Times New Roman" panose="02020603050405020304" pitchFamily="18" charset="0"/>
                <a:cs typeface="Calibri"/>
              </a:rPr>
              <a:t>.</a:t>
            </a:r>
            <a:r>
              <a:rPr lang="fi-FI" sz="1400" b="1" dirty="0">
                <a:ea typeface="Times New Roman" panose="02020603050405020304" pitchFamily="18" charset="0"/>
                <a:cs typeface="Calibri"/>
              </a:rPr>
              <a:t> </a:t>
            </a:r>
            <a:endParaRPr lang="fi-FI" sz="1400" b="1" dirty="0">
              <a:effectLst/>
              <a:ea typeface="Times New Roman" panose="02020603050405020304" pitchFamily="18" charset="0"/>
              <a:cs typeface="Calibri" panose="020F0502020204030204" pitchFamily="34" charset="0"/>
            </a:endParaRPr>
          </a:p>
          <a:p>
            <a:pPr algn="just" fontAlgn="base"/>
            <a:endParaRPr lang="fi-FI" sz="1400" b="1" dirty="0">
              <a:ea typeface="Times New Roman" panose="02020603050405020304" pitchFamily="18" charset="0"/>
              <a:cs typeface="Calibri" panose="020F0502020204030204" pitchFamily="34" charset="0"/>
            </a:endParaRPr>
          </a:p>
          <a:p>
            <a:pPr algn="just" fontAlgn="base"/>
            <a:r>
              <a:rPr lang="fi-FI" sz="1400" dirty="0">
                <a:effectLst/>
                <a:ea typeface="Times New Roman" panose="02020603050405020304" pitchFamily="18" charset="0"/>
                <a:cs typeface="Calibri"/>
              </a:rPr>
              <a:t>Oppivelvollisen tulee suunnitelman mukaisesti edistää opintojaan itsenäisesti tai muissa oppimisympäristöissä kuin oppilaitoksessa tai työpaikalla. Oppivelvollisella on oikeus saada sellaista opetusta ja ohjausta, joka mahdollistaa opintojen etenemisen suunnitelman mukaisesti. Oppivelvollisella on oikeus oppilas- ja opiskeluhuoltolaissa tarkoitettuihin palveluihin. </a:t>
            </a:r>
            <a:r>
              <a:rPr lang="fi-FI" sz="1400" b="0" i="0" dirty="0">
                <a:effectLst/>
              </a:rPr>
              <a:t>Jos oppivelvollinen ilman perusteltua syytä ei osallistu suunnitelman laadintaan tai olennaisesti laiminlyö laaditun suunnitelman noudattamisen seuraa opiskelijan eronneeksi katsomisesta. Ennen eronneeksi katsomista koulutuksen järjestäjän tulee ilmoittaa oppivelvolliselle sekä hänen huoltajalleen ja muulle lailliselle edustajalleen, että oppivelvollinen voidaan katsoa eronneeksi, mikäli hän ei noudata tässä pykälässä säädettyjä velvoitteita</a:t>
            </a:r>
            <a:r>
              <a:rPr lang="fi-FI" sz="1400" b="0" i="0" dirty="0">
                <a:solidFill>
                  <a:srgbClr val="444444"/>
                </a:solidFill>
                <a:effectLst/>
              </a:rPr>
              <a:t>.</a:t>
            </a:r>
            <a:endParaRPr lang="fi-FI" sz="1400" dirty="0">
              <a:effectLst/>
              <a:ea typeface="Calibri" panose="020F0502020204030204" pitchFamily="34" charset="0"/>
              <a:cs typeface="Calibri" panose="020F0502020204030204" pitchFamily="34" charset="0"/>
            </a:endParaRPr>
          </a:p>
          <a:p>
            <a:pPr algn="just" rtl="0" fontAlgn="base"/>
            <a:endParaRPr lang="fi-FI" b="0" i="0" dirty="0">
              <a:solidFill>
                <a:srgbClr val="000000"/>
              </a:solidFill>
              <a:effectLst/>
            </a:endParaRPr>
          </a:p>
        </p:txBody>
      </p:sp>
      <p:sp>
        <p:nvSpPr>
          <p:cNvPr id="5" name="Otsikko 4">
            <a:extLst>
              <a:ext uri="{FF2B5EF4-FFF2-40B4-BE49-F238E27FC236}">
                <a16:creationId xmlns:a16="http://schemas.microsoft.com/office/drawing/2014/main" id="{4AD3EA3F-B154-43BC-B7CC-BCB1E835CCE3}"/>
              </a:ext>
            </a:extLst>
          </p:cNvPr>
          <p:cNvSpPr>
            <a:spLocks noGrp="1"/>
          </p:cNvSpPr>
          <p:nvPr>
            <p:ph type="title"/>
          </p:nvPr>
        </p:nvSpPr>
        <p:spPr>
          <a:xfrm>
            <a:off x="432001" y="420913"/>
            <a:ext cx="8060358" cy="1365845"/>
          </a:xfrm>
        </p:spPr>
        <p:txBody>
          <a:bodyPr/>
          <a:lstStyle/>
          <a:p>
            <a:r>
              <a:rPr lang="fi-FI" sz="3200" dirty="0">
                <a:cs typeface="Calibri"/>
              </a:rPr>
              <a:t>5</a:t>
            </a:r>
            <a:r>
              <a:rPr lang="fi-FI" sz="3200" i="0" dirty="0">
                <a:effectLst/>
                <a:cs typeface="Calibri"/>
              </a:rPr>
              <a:t>.</a:t>
            </a:r>
            <a:r>
              <a:rPr lang="fi-FI" sz="3200" dirty="0">
                <a:cs typeface="Calibri"/>
              </a:rPr>
              <a:t>  Mikäli teko tai</a:t>
            </a:r>
            <a:r>
              <a:rPr lang="fi-FI" sz="3200" dirty="0">
                <a:ea typeface="+mj-lt"/>
                <a:cs typeface="Calibri"/>
              </a:rPr>
              <a:t> laiminlyönti on vakava tai hän jatkaa </a:t>
            </a:r>
            <a:r>
              <a:rPr lang="fi-FI" sz="3200" dirty="0">
                <a:ea typeface="+mj-lt"/>
                <a:cs typeface="+mj-lt"/>
              </a:rPr>
              <a:t>epäasiallista käyttäytymistä kirjallisen varoituksen saatuaan</a:t>
            </a:r>
            <a:endParaRPr lang="fi-FI" dirty="0"/>
          </a:p>
        </p:txBody>
      </p:sp>
    </p:spTree>
    <p:extLst>
      <p:ext uri="{BB962C8B-B14F-4D97-AF65-F5344CB8AC3E}">
        <p14:creationId xmlns:p14="http://schemas.microsoft.com/office/powerpoint/2010/main" val="3834335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DC25E2A-2FEE-4DCA-8C5E-0395DA498A8C}"/>
              </a:ext>
            </a:extLst>
          </p:cNvPr>
          <p:cNvSpPr>
            <a:spLocks noGrp="1"/>
          </p:cNvSpPr>
          <p:nvPr>
            <p:ph idx="1"/>
          </p:nvPr>
        </p:nvSpPr>
        <p:spPr>
          <a:xfrm>
            <a:off x="287383" y="1195754"/>
            <a:ext cx="8425693" cy="5762094"/>
          </a:xfrm>
        </p:spPr>
        <p:txBody>
          <a:bodyPr vert="horz" lIns="91440" tIns="45720" rIns="91440" bIns="45720" rtlCol="0" anchor="t">
            <a:normAutofit fontScale="40000" lnSpcReduction="20000"/>
          </a:bodyPr>
          <a:lstStyle/>
          <a:p>
            <a:pPr marL="0" indent="0" algn="just">
              <a:lnSpc>
                <a:spcPct val="107000"/>
              </a:lnSpc>
              <a:spcAft>
                <a:spcPts val="800"/>
              </a:spcAft>
              <a:buNone/>
            </a:pPr>
            <a:r>
              <a:rPr lang="fi-FI" sz="3700" dirty="0">
                <a:effectLst/>
                <a:ea typeface="Times New Roman" panose="02020603050405020304" pitchFamily="18" charset="0"/>
                <a:cs typeface="Times New Roman"/>
              </a:rPr>
              <a:t>Jos oppivelvollinen</a:t>
            </a:r>
            <a:r>
              <a:rPr lang="fi-FI" sz="3700" dirty="0">
                <a:ea typeface="Times New Roman" panose="02020603050405020304" pitchFamily="18" charset="0"/>
                <a:cs typeface="Times New Roman"/>
              </a:rPr>
              <a:t> tai muu opiskelija </a:t>
            </a:r>
            <a:r>
              <a:rPr lang="fi-FI" sz="3700" dirty="0">
                <a:effectLst/>
                <a:ea typeface="Times New Roman" panose="02020603050405020304" pitchFamily="18" charset="0"/>
                <a:cs typeface="Times New Roman"/>
              </a:rPr>
              <a:t>ilman perusteltua syytä ei osallistu suunnitelman laadintaan tai olennaisesti laiminlyö laaditun suunnitelman noudattamisen, sovelletaan, mitä asianomaista koulutusta koskevassa laissa ja jäljempänä 13 §:ssä säädetään opiskelijan eronneeksi katsomisesta. </a:t>
            </a:r>
            <a:endParaRPr lang="fi-FI" sz="3700" b="1" dirty="0">
              <a:ea typeface="Times New Roman" panose="02020603050405020304" pitchFamily="18" charset="0"/>
              <a:cs typeface="Times New Roman"/>
            </a:endParaRPr>
          </a:p>
          <a:p>
            <a:pPr marL="0" indent="0" algn="just">
              <a:lnSpc>
                <a:spcPct val="107000"/>
              </a:lnSpc>
              <a:spcAft>
                <a:spcPts val="800"/>
              </a:spcAft>
              <a:buNone/>
            </a:pPr>
            <a:r>
              <a:rPr lang="fi-FI" sz="3700" b="1" dirty="0">
                <a:effectLst/>
                <a:ea typeface="Times New Roman" panose="02020603050405020304" pitchFamily="18" charset="0"/>
                <a:cs typeface="Times New Roman"/>
              </a:rPr>
              <a:t>Ennen eronneeksi katsomista koulutuksen järjestäjän tulee ilmoittaa oppivelvolliselle sekä hänen huoltajalleen ja muulle lailliselle edustajalleen, että oppivelvollinen voidaan katsoa eronneeksi</a:t>
            </a:r>
            <a:r>
              <a:rPr lang="fi-FI" sz="3700" dirty="0">
                <a:effectLst/>
                <a:ea typeface="Times New Roman" panose="02020603050405020304" pitchFamily="18" charset="0"/>
                <a:cs typeface="Times New Roman"/>
              </a:rPr>
              <a:t>, mikäli hän ei noudata säädettyjä velvoitteita.</a:t>
            </a:r>
            <a:endParaRPr lang="fi-FI" sz="3700" dirty="0">
              <a:effectLst/>
              <a:ea typeface="Calibri" panose="020F0502020204030204" pitchFamily="34" charset="0"/>
              <a:cs typeface="Times New Roman"/>
            </a:endParaRPr>
          </a:p>
          <a:p>
            <a:pPr marL="0" indent="0" fontAlgn="base">
              <a:lnSpc>
                <a:spcPct val="107000"/>
              </a:lnSpc>
              <a:spcAft>
                <a:spcPts val="1800"/>
              </a:spcAft>
              <a:buNone/>
            </a:pPr>
            <a:r>
              <a:rPr lang="fi-FI" sz="3700" dirty="0">
                <a:effectLst/>
                <a:ea typeface="Times New Roman" panose="02020603050405020304" pitchFamily="18" charset="0"/>
                <a:cs typeface="Times New Roman"/>
              </a:rPr>
              <a:t>Ennen oppivelvollisen eronneeksi katsomista koskevan päätöksen tekemistä on selvitettävä:</a:t>
            </a:r>
            <a:r>
              <a:rPr lang="fi-FI" sz="3700" dirty="0">
                <a:ea typeface="Times New Roman" panose="02020603050405020304" pitchFamily="18" charset="0"/>
                <a:cs typeface="Times New Roman"/>
              </a:rPr>
              <a:t> </a:t>
            </a:r>
            <a:endParaRPr lang="fi-FI" sz="3700" dirty="0">
              <a:effectLst/>
              <a:ea typeface="Calibri" panose="020F0502020204030204" pitchFamily="34" charset="0"/>
              <a:cs typeface="Times New Roman" panose="02020603050405020304" pitchFamily="18" charset="0"/>
            </a:endParaRPr>
          </a:p>
          <a:p>
            <a:pPr fontAlgn="base">
              <a:lnSpc>
                <a:spcPct val="107000"/>
              </a:lnSpc>
              <a:spcAft>
                <a:spcPts val="1800"/>
              </a:spcAft>
            </a:pPr>
            <a:r>
              <a:rPr lang="fi-FI" sz="3700" dirty="0">
                <a:effectLst/>
                <a:ea typeface="Times New Roman" panose="02020603050405020304" pitchFamily="18" charset="0"/>
                <a:cs typeface="Times New Roman"/>
              </a:rPr>
              <a:t>onko oppivelvollinen aloittanut uudet opinnot.</a:t>
            </a:r>
            <a:r>
              <a:rPr lang="fi-FI" sz="3700" dirty="0">
                <a:ea typeface="Times New Roman" panose="02020603050405020304" pitchFamily="18" charset="0"/>
                <a:cs typeface="Times New Roman"/>
              </a:rPr>
              <a:t> </a:t>
            </a:r>
            <a:endParaRPr lang="fi-FI" sz="3700" dirty="0">
              <a:effectLst/>
              <a:ea typeface="Calibri" panose="020F0502020204030204" pitchFamily="34" charset="0"/>
              <a:cs typeface="Times New Roman" panose="02020603050405020304" pitchFamily="18" charset="0"/>
            </a:endParaRPr>
          </a:p>
          <a:p>
            <a:pPr fontAlgn="base">
              <a:lnSpc>
                <a:spcPct val="107000"/>
              </a:lnSpc>
              <a:spcAft>
                <a:spcPts val="1800"/>
              </a:spcAft>
            </a:pPr>
            <a:r>
              <a:rPr lang="fi-FI" sz="3700" dirty="0">
                <a:ea typeface="Times New Roman" panose="02020603050405020304" pitchFamily="18" charset="0"/>
                <a:cs typeface="Times New Roman"/>
              </a:rPr>
              <a:t>j</a:t>
            </a:r>
            <a:r>
              <a:rPr lang="fi-FI" sz="3700" dirty="0">
                <a:effectLst/>
                <a:ea typeface="Times New Roman" panose="02020603050405020304" pitchFamily="18" charset="0"/>
                <a:cs typeface="Times New Roman"/>
              </a:rPr>
              <a:t>os oppivelvollinen ei ole aloittanut uusia opintoja, on ilmoitettava asuinkunnalle sekä</a:t>
            </a:r>
            <a:r>
              <a:rPr lang="fi-FI" sz="3700" dirty="0">
                <a:ea typeface="Times New Roman" panose="02020603050405020304" pitchFamily="18" charset="0"/>
                <a:cs typeface="Times New Roman"/>
              </a:rPr>
              <a:t> </a:t>
            </a:r>
            <a:endParaRPr lang="fi-FI" sz="3700" dirty="0">
              <a:ea typeface="Times New Roman" panose="02020603050405020304" pitchFamily="18" charset="0"/>
              <a:cs typeface="Times New Roman" panose="02020603050405020304" pitchFamily="18" charset="0"/>
            </a:endParaRPr>
          </a:p>
          <a:p>
            <a:pPr fontAlgn="base">
              <a:lnSpc>
                <a:spcPct val="107000"/>
              </a:lnSpc>
              <a:spcAft>
                <a:spcPts val="1800"/>
              </a:spcAft>
            </a:pPr>
            <a:r>
              <a:rPr lang="fi-FI" sz="3700" dirty="0">
                <a:effectLst/>
                <a:ea typeface="Times New Roman" panose="02020603050405020304" pitchFamily="18" charset="0"/>
                <a:cs typeface="Times New Roman"/>
              </a:rPr>
              <a:t>ilmoitettava huoltajalle tai muulle lailliselle edustajalle. Edellä tarkoitettu ilmoitusvelvollisuus on myös silloin, jos oppivelvollisen opiskeluoikeus on peruutettu ammatillisesta koulutuksesta annetun lain nojalla.</a:t>
            </a:r>
            <a:r>
              <a:rPr lang="fi-FI" sz="3700" dirty="0">
                <a:ea typeface="Times New Roman" panose="02020603050405020304" pitchFamily="18" charset="0"/>
                <a:cs typeface="Times New Roman"/>
              </a:rPr>
              <a:t> </a:t>
            </a:r>
            <a:endParaRPr lang="fi-FI" sz="3700" dirty="0">
              <a:effectLst/>
              <a:ea typeface="Calibri" panose="020F0502020204030204" pitchFamily="34" charset="0"/>
              <a:cs typeface="Times New Roman" panose="02020603050405020304" pitchFamily="18" charset="0"/>
            </a:endParaRPr>
          </a:p>
          <a:p>
            <a:pPr fontAlgn="base">
              <a:lnSpc>
                <a:spcPct val="107000"/>
              </a:lnSpc>
              <a:spcAft>
                <a:spcPts val="1800"/>
              </a:spcAft>
            </a:pPr>
            <a:r>
              <a:rPr lang="fi-FI" sz="3700" dirty="0">
                <a:effectLst/>
                <a:ea typeface="Times New Roman" panose="02020603050405020304" pitchFamily="18" charset="0"/>
                <a:cs typeface="Times New Roman"/>
              </a:rPr>
              <a:t>oppivelvollinen voidaan katsoa eronneeksi oman ilmoituksen perusteella vain silloin, jos hän on aloittanut uudet opinnot.</a:t>
            </a:r>
            <a:r>
              <a:rPr lang="fi-FI" sz="3700" dirty="0">
                <a:ea typeface="Times New Roman" panose="02020603050405020304" pitchFamily="18" charset="0"/>
                <a:cs typeface="Times New Roman"/>
              </a:rPr>
              <a:t> </a:t>
            </a:r>
            <a:endParaRPr lang="fi-FI" sz="3700" dirty="0">
              <a:effectLst/>
              <a:ea typeface="Calibri" panose="020F0502020204030204" pitchFamily="34" charset="0"/>
              <a:cs typeface="Times New Roman" panose="02020603050405020304" pitchFamily="18" charset="0"/>
            </a:endParaRPr>
          </a:p>
          <a:p>
            <a:pPr fontAlgn="base">
              <a:lnSpc>
                <a:spcPct val="107000"/>
              </a:lnSpc>
              <a:spcAft>
                <a:spcPts val="1800"/>
              </a:spcAft>
            </a:pPr>
            <a:r>
              <a:rPr lang="fi-FI" sz="3700" dirty="0">
                <a:ea typeface="Times New Roman" panose="02020603050405020304" pitchFamily="18" charset="0"/>
                <a:cs typeface="Times New Roman"/>
              </a:rPr>
              <a:t>o</a:t>
            </a:r>
            <a:r>
              <a:rPr lang="fi-FI" sz="3700" dirty="0">
                <a:effectLst/>
                <a:ea typeface="Calibri" panose="020F0502020204030204" pitchFamily="34" charset="0"/>
                <a:cs typeface="Times New Roman"/>
              </a:rPr>
              <a:t>ppivelvollinen katsotaan eronneeksi viimeistään kuukauden kuluessa siitä, kun hän on viimeisen kerran osallistunut henkilökohtaisen osaamisen</a:t>
            </a:r>
            <a:r>
              <a:rPr lang="fi-FI" sz="3700" dirty="0">
                <a:ea typeface="Calibri" panose="020F0502020204030204" pitchFamily="34" charset="0"/>
                <a:cs typeface="Times New Roman"/>
              </a:rPr>
              <a:t> </a:t>
            </a:r>
            <a:r>
              <a:rPr lang="fi-FI" sz="3700" dirty="0">
                <a:effectLst/>
                <a:ea typeface="Calibri" panose="020F0502020204030204" pitchFamily="34" charset="0"/>
                <a:cs typeface="Times New Roman"/>
              </a:rPr>
              <a:t> kehittämissuunnitelman mukaiseen opetukseen taikka näyttöihin tai muuhun osaamisen osoittamiseen.</a:t>
            </a:r>
          </a:p>
          <a:p>
            <a:endParaRPr lang="fi-FI" dirty="0"/>
          </a:p>
        </p:txBody>
      </p:sp>
      <p:sp>
        <p:nvSpPr>
          <p:cNvPr id="5" name="Otsikko 4">
            <a:extLst>
              <a:ext uri="{FF2B5EF4-FFF2-40B4-BE49-F238E27FC236}">
                <a16:creationId xmlns:a16="http://schemas.microsoft.com/office/drawing/2014/main" id="{84568CD6-0621-4A5E-A04B-0AD15DA90B85}"/>
              </a:ext>
            </a:extLst>
          </p:cNvPr>
          <p:cNvSpPr>
            <a:spLocks noGrp="1"/>
          </p:cNvSpPr>
          <p:nvPr>
            <p:ph type="title"/>
          </p:nvPr>
        </p:nvSpPr>
        <p:spPr/>
        <p:txBody>
          <a:bodyPr/>
          <a:lstStyle/>
          <a:p>
            <a:br>
              <a:rPr lang="fi-FI" sz="3200" dirty="0">
                <a:latin typeface="+mj-lt"/>
                <a:ea typeface="Calibri" panose="020F0502020204030204" pitchFamily="34" charset="0"/>
                <a:cs typeface="Times New Roman" panose="02020603050405020304" pitchFamily="18" charset="0"/>
              </a:rPr>
            </a:br>
            <a:br>
              <a:rPr lang="fi-FI" sz="3200" dirty="0">
                <a:latin typeface="+mj-lt"/>
                <a:ea typeface="Calibri" panose="020F0502020204030204" pitchFamily="34" charset="0"/>
                <a:cs typeface="Times New Roman" panose="02020603050405020304" pitchFamily="18" charset="0"/>
              </a:rPr>
            </a:br>
            <a:r>
              <a:rPr lang="fi-FI" sz="3200" dirty="0">
                <a:latin typeface="+mj-lt"/>
                <a:ea typeface="Calibri" panose="020F0502020204030204" pitchFamily="34" charset="0"/>
                <a:cs typeface="Times New Roman" panose="02020603050405020304" pitchFamily="18" charset="0"/>
              </a:rPr>
              <a:t>6</a:t>
            </a:r>
            <a:r>
              <a:rPr lang="fi-FI" sz="3200" dirty="0">
                <a:effectLst/>
                <a:latin typeface="+mj-lt"/>
                <a:ea typeface="Calibri" panose="020F0502020204030204" pitchFamily="34" charset="0"/>
                <a:cs typeface="Times New Roman" panose="02020603050405020304" pitchFamily="18" charset="0"/>
              </a:rPr>
              <a:t>. ERONNEEKSI KATSOMINEN</a:t>
            </a:r>
            <a:br>
              <a:rPr lang="fi-FI" sz="3200" dirty="0">
                <a:effectLst/>
                <a:latin typeface="+mj-lt"/>
                <a:ea typeface="Calibri" panose="020F0502020204030204" pitchFamily="34" charset="0"/>
                <a:cs typeface="Times New Roman" panose="02020603050405020304" pitchFamily="18" charset="0"/>
              </a:rPr>
            </a:br>
            <a:br>
              <a:rPr kumimoji="0" lang="fi-FI" altLang="fi-FI" sz="3200" i="0" u="none" strike="noStrike" cap="none" normalizeH="0" baseline="0" dirty="0">
                <a:ln>
                  <a:noFill/>
                </a:ln>
                <a:solidFill>
                  <a:schemeClr val="tx1"/>
                </a:solidFill>
                <a:effectLst/>
                <a:latin typeface="+mj-lt"/>
              </a:rPr>
            </a:br>
            <a:endParaRPr lang="fi-FI" dirty="0"/>
          </a:p>
        </p:txBody>
      </p:sp>
      <p:sp>
        <p:nvSpPr>
          <p:cNvPr id="6" name="Ellipsi 5">
            <a:extLst>
              <a:ext uri="{FF2B5EF4-FFF2-40B4-BE49-F238E27FC236}">
                <a16:creationId xmlns:a16="http://schemas.microsoft.com/office/drawing/2014/main" id="{3CF42DEF-2133-4A2A-B7BD-565F0B1DFB11}"/>
              </a:ext>
            </a:extLst>
          </p:cNvPr>
          <p:cNvSpPr/>
          <p:nvPr/>
        </p:nvSpPr>
        <p:spPr>
          <a:xfrm>
            <a:off x="8940914" y="3539955"/>
            <a:ext cx="2757948" cy="2743200"/>
          </a:xfrm>
          <a:prstGeom prst="ellipse">
            <a:avLst/>
          </a:prstGeom>
          <a:blipFill>
            <a:blip r:embed="rId2"/>
            <a:srcRect/>
            <a:stretch>
              <a:fillRect l="-3300" r="-457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7" name="Ellipsi 6">
            <a:extLst>
              <a:ext uri="{FF2B5EF4-FFF2-40B4-BE49-F238E27FC236}">
                <a16:creationId xmlns:a16="http://schemas.microsoft.com/office/drawing/2014/main" id="{DEDC28C7-899A-47E7-9D20-74E67003617D}"/>
              </a:ext>
            </a:extLst>
          </p:cNvPr>
          <p:cNvSpPr/>
          <p:nvPr/>
        </p:nvSpPr>
        <p:spPr>
          <a:xfrm>
            <a:off x="11390162" y="3523379"/>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8" name="Ellipsi 7">
            <a:extLst>
              <a:ext uri="{FF2B5EF4-FFF2-40B4-BE49-F238E27FC236}">
                <a16:creationId xmlns:a16="http://schemas.microsoft.com/office/drawing/2014/main" id="{28682540-9E0F-4C7E-B479-707B1DBAC069}"/>
              </a:ext>
            </a:extLst>
          </p:cNvPr>
          <p:cNvSpPr/>
          <p:nvPr/>
        </p:nvSpPr>
        <p:spPr>
          <a:xfrm>
            <a:off x="8746811" y="5924993"/>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9" name="Ellipsi 8">
            <a:extLst>
              <a:ext uri="{FF2B5EF4-FFF2-40B4-BE49-F238E27FC236}">
                <a16:creationId xmlns:a16="http://schemas.microsoft.com/office/drawing/2014/main" id="{F15DC07F-341A-4AF1-B04A-8E14827B9C84}"/>
              </a:ext>
            </a:extLst>
          </p:cNvPr>
          <p:cNvSpPr/>
          <p:nvPr/>
        </p:nvSpPr>
        <p:spPr>
          <a:xfrm>
            <a:off x="8415736" y="6207551"/>
            <a:ext cx="234278" cy="23427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Tree>
    <p:extLst>
      <p:ext uri="{BB962C8B-B14F-4D97-AF65-F5344CB8AC3E}">
        <p14:creationId xmlns:p14="http://schemas.microsoft.com/office/powerpoint/2010/main" val="2379193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787012C4-1B98-4E1B-8B07-20345A82A2E2}"/>
              </a:ext>
            </a:extLst>
          </p:cNvPr>
          <p:cNvSpPr txBox="1"/>
          <p:nvPr/>
        </p:nvSpPr>
        <p:spPr>
          <a:xfrm>
            <a:off x="418012" y="1110343"/>
            <a:ext cx="8147920" cy="5672707"/>
          </a:xfrm>
          <a:prstGeom prst="rect">
            <a:avLst/>
          </a:prstGeom>
          <a:noFill/>
        </p:spPr>
        <p:txBody>
          <a:bodyPr wrap="square">
            <a:spAutoFit/>
          </a:bodyPr>
          <a:lstStyle/>
          <a:p>
            <a:r>
              <a:rPr lang="fi-FI" sz="1400" b="0" i="0" dirty="0">
                <a:solidFill>
                  <a:srgbClr val="1F1F1F"/>
                </a:solidFill>
                <a:effectLst/>
                <a:latin typeface="Calibri" panose="020F0502020204030204" pitchFamily="34" charset="0"/>
                <a:cs typeface="Calibri" panose="020F0502020204030204" pitchFamily="34" charset="0"/>
              </a:rPr>
              <a:t>Jos opiskelija kieltäytyy terveydentilan toteamiseksi suoritettavista tarkastuksista ja tutkimuksista tai rikosrekisteriotteen toimittamisesta tilanteissa, joissa opinnot edellyttävät olennaisesti alaikäisen parissa työskentelyä, opiskeluoikeus voidaan pidättää siihen asti, kunnes opiskelija suostuu tarvittaviin tarkastuksiin ja tutkimuksiin tai toimittaa pyydetyn rikosrekisteriotteen. </a:t>
            </a:r>
          </a:p>
          <a:p>
            <a:endParaRPr lang="fi-FI" sz="1400" dirty="0">
              <a:solidFill>
                <a:srgbClr val="1F1F1F"/>
              </a:solidFill>
              <a:latin typeface="Calibri" panose="020F0502020204030204" pitchFamily="34" charset="0"/>
              <a:cs typeface="Calibri" panose="020F0502020204030204" pitchFamily="34" charset="0"/>
            </a:endParaRPr>
          </a:p>
          <a:p>
            <a:r>
              <a:rPr lang="fi-FI" sz="1400" b="0" i="0" dirty="0">
                <a:solidFill>
                  <a:srgbClr val="1F1F1F"/>
                </a:solidFill>
                <a:effectLst/>
                <a:latin typeface="Calibri" panose="020F0502020204030204" pitchFamily="34" charset="0"/>
                <a:cs typeface="Calibri" panose="020F0502020204030204" pitchFamily="34" charset="0"/>
              </a:rPr>
              <a:t>Päätöksen tekee koulutuksen järjestäjän asettama monijäseninen toimielin, joka antaa asiasta kirjallisen päätöksen, jonka mukaan on liitetty ohjeet oikaisuvaatimuksen tekemiseen.</a:t>
            </a:r>
          </a:p>
          <a:p>
            <a:endParaRPr lang="fi-FI" sz="1400" dirty="0">
              <a:solidFill>
                <a:srgbClr val="1F1F1F"/>
              </a:solidFill>
              <a:latin typeface="Calibri" panose="020F0502020204030204" pitchFamily="34" charset="0"/>
              <a:cs typeface="Calibri" panose="020F0502020204030204" pitchFamily="34" charset="0"/>
            </a:endParaRPr>
          </a:p>
          <a:p>
            <a:pPr algn="l" fontAlgn="base"/>
            <a:r>
              <a:rPr lang="fi-FI" sz="1400" b="0" i="0" dirty="0">
                <a:solidFill>
                  <a:srgbClr val="444444"/>
                </a:solidFill>
                <a:effectLst/>
                <a:latin typeface="IntervalSansProRegular"/>
              </a:rPr>
              <a:t>Jos oppivelvollisen opiskeluoikeus on pidätetty, vastuuohjaajan tulee yhdessä oppivelvollisen ja tämän huoltajan tai muun laillisen edustajan kanssa laatia suunnitelma oppivelvollisuuden suorittamisesta opiskeluoikeuden pidättämisen aikana. Oppivelvollisen tulee suunnitelman mukaisesti edistää opintojaan itsenäisesti tai muissa oppimisympäristöissä kuin oppilaitoksessa tai työpaikalla.</a:t>
            </a:r>
          </a:p>
          <a:p>
            <a:pPr algn="l" fontAlgn="base"/>
            <a:endParaRPr lang="fi-FI" sz="1400" b="0" i="0" dirty="0">
              <a:solidFill>
                <a:srgbClr val="444444"/>
              </a:solidFill>
              <a:effectLst/>
              <a:latin typeface="IntervalSansProRegular"/>
            </a:endParaRPr>
          </a:p>
          <a:p>
            <a:pPr algn="l" fontAlgn="base"/>
            <a:r>
              <a:rPr lang="fi-FI" sz="1400" b="0" i="0" dirty="0">
                <a:solidFill>
                  <a:srgbClr val="444444"/>
                </a:solidFill>
                <a:effectLst/>
                <a:latin typeface="IntervalSansProRegular"/>
              </a:rPr>
              <a:t>Oppivelvollisella on oikeus saada sellaista opetusta ja ohjausta, joka mahdollistaa opintojen etenemisen suunnitelman mukaisesti. Oppivelvollisella on oikeus oppilas- ja opiskeluhuoltolaissa tarkoitettuihin palveluihin.</a:t>
            </a:r>
          </a:p>
          <a:p>
            <a:pPr algn="l" fontAlgn="base"/>
            <a:endParaRPr lang="fi-FI" sz="1400" b="0" i="0" dirty="0">
              <a:solidFill>
                <a:srgbClr val="444444"/>
              </a:solidFill>
              <a:effectLst/>
              <a:latin typeface="IntervalSansProRegular"/>
            </a:endParaRPr>
          </a:p>
          <a:p>
            <a:pPr algn="l" fontAlgn="base"/>
            <a:r>
              <a:rPr lang="fi-FI" sz="1400" b="0" i="0" dirty="0">
                <a:solidFill>
                  <a:srgbClr val="444444"/>
                </a:solidFill>
                <a:effectLst/>
                <a:latin typeface="IntervalSansProRegular"/>
              </a:rPr>
              <a:t>Jos oppivelvollinen ilman perusteltua syytä ei osallistu suunnitelman laadintaan tai olennaisesti laiminlyö laaditun suunnitelman noudattamisen, sovelletaan, mitä asianomaista koulutusta koskevassa laissa ja opiskelijan eronneeksi katsomisesta. Ennen eronneeksi katsomista koulutuksen järjestäjän tulee ilmoittaa oppivelvolliselle sekä hänen huoltajalleen ja muulle lailliselle edustajalleen, että oppivelvollinen voidaan katsoa eronneeksi, mikäli hän ei noudata tässä pykälässä säädettyjä velvoitteita.</a:t>
            </a:r>
          </a:p>
          <a:p>
            <a:pPr marL="0" indent="0" algn="just">
              <a:lnSpc>
                <a:spcPct val="107000"/>
              </a:lnSpc>
              <a:spcAft>
                <a:spcPts val="800"/>
              </a:spcAft>
              <a:buNone/>
            </a:pPr>
            <a:endParaRPr lang="fi-FI" sz="2800"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endParaRPr lang="fi-FI" dirty="0">
              <a:latin typeface="Calibri" panose="020F0502020204030204" pitchFamily="34" charset="0"/>
              <a:cs typeface="Calibri" panose="020F0502020204030204" pitchFamily="34" charset="0"/>
            </a:endParaRPr>
          </a:p>
        </p:txBody>
      </p:sp>
      <p:sp>
        <p:nvSpPr>
          <p:cNvPr id="5" name="Otsikko 4">
            <a:extLst>
              <a:ext uri="{FF2B5EF4-FFF2-40B4-BE49-F238E27FC236}">
                <a16:creationId xmlns:a16="http://schemas.microsoft.com/office/drawing/2014/main" id="{9C6B2223-2030-4B63-BDB1-99BE4A4374A2}"/>
              </a:ext>
            </a:extLst>
          </p:cNvPr>
          <p:cNvSpPr>
            <a:spLocks noGrp="1"/>
          </p:cNvSpPr>
          <p:nvPr>
            <p:ph type="title"/>
          </p:nvPr>
        </p:nvSpPr>
        <p:spPr/>
        <p:txBody>
          <a:bodyPr/>
          <a:lstStyle/>
          <a:p>
            <a:r>
              <a:rPr kumimoji="0" lang="fi-FI" altLang="fi-FI" sz="3200" i="0" u="none" strike="noStrike" cap="none" normalizeH="0" baseline="0" dirty="0">
                <a:ln>
                  <a:noFill/>
                </a:ln>
                <a:effectLst/>
                <a:ea typeface="Calibri" panose="020F0502020204030204" pitchFamily="34" charset="0"/>
                <a:cs typeface="Arial" panose="020B0604020202020204" pitchFamily="34" charset="0"/>
              </a:rPr>
              <a:t>7. OPISKELUOIKEUDEN PIDÄTTÄMINEN</a:t>
            </a:r>
            <a:endParaRPr lang="fi-FI" dirty="0"/>
          </a:p>
        </p:txBody>
      </p:sp>
      <p:sp>
        <p:nvSpPr>
          <p:cNvPr id="6" name="Ellipsi 5">
            <a:extLst>
              <a:ext uri="{FF2B5EF4-FFF2-40B4-BE49-F238E27FC236}">
                <a16:creationId xmlns:a16="http://schemas.microsoft.com/office/drawing/2014/main" id="{1B0C551A-F6BA-4803-9EF5-39CE34E53CBD}"/>
              </a:ext>
            </a:extLst>
          </p:cNvPr>
          <p:cNvSpPr/>
          <p:nvPr/>
        </p:nvSpPr>
        <p:spPr>
          <a:xfrm>
            <a:off x="8667646" y="3350767"/>
            <a:ext cx="2757948" cy="2743200"/>
          </a:xfrm>
          <a:prstGeom prst="ellipse">
            <a:avLst/>
          </a:prstGeom>
          <a:blipFill>
            <a:blip r:embed="rId2"/>
            <a:srcRect/>
            <a:stretch>
              <a:fillRect l="-15912" t="-37473" r="-97771" b="-57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7" name="Ellipsi 6">
            <a:extLst>
              <a:ext uri="{FF2B5EF4-FFF2-40B4-BE49-F238E27FC236}">
                <a16:creationId xmlns:a16="http://schemas.microsoft.com/office/drawing/2014/main" id="{C3B9258F-6C49-4EE0-9AFD-BE86A5096117}"/>
              </a:ext>
            </a:extLst>
          </p:cNvPr>
          <p:cNvSpPr/>
          <p:nvPr/>
        </p:nvSpPr>
        <p:spPr>
          <a:xfrm>
            <a:off x="11116894" y="3334191"/>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8" name="Ellipsi 7">
            <a:extLst>
              <a:ext uri="{FF2B5EF4-FFF2-40B4-BE49-F238E27FC236}">
                <a16:creationId xmlns:a16="http://schemas.microsoft.com/office/drawing/2014/main" id="{A977CCB1-F42F-4982-B79D-C4A9E1254616}"/>
              </a:ext>
            </a:extLst>
          </p:cNvPr>
          <p:cNvSpPr/>
          <p:nvPr/>
        </p:nvSpPr>
        <p:spPr>
          <a:xfrm>
            <a:off x="8473543" y="5735805"/>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9" name="Ellipsi 8">
            <a:extLst>
              <a:ext uri="{FF2B5EF4-FFF2-40B4-BE49-F238E27FC236}">
                <a16:creationId xmlns:a16="http://schemas.microsoft.com/office/drawing/2014/main" id="{642E8767-D708-4809-B820-995854507BC5}"/>
              </a:ext>
            </a:extLst>
          </p:cNvPr>
          <p:cNvSpPr/>
          <p:nvPr/>
        </p:nvSpPr>
        <p:spPr>
          <a:xfrm>
            <a:off x="8142468" y="6018363"/>
            <a:ext cx="234278" cy="23427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Tree>
    <p:extLst>
      <p:ext uri="{BB962C8B-B14F-4D97-AF65-F5344CB8AC3E}">
        <p14:creationId xmlns:p14="http://schemas.microsoft.com/office/powerpoint/2010/main" val="544272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01C1ACAC-BB24-4287-9899-EEEB34E00C06}"/>
              </a:ext>
            </a:extLst>
          </p:cNvPr>
          <p:cNvSpPr>
            <a:spLocks noGrp="1"/>
          </p:cNvSpPr>
          <p:nvPr>
            <p:ph idx="1"/>
          </p:nvPr>
        </p:nvSpPr>
        <p:spPr>
          <a:xfrm>
            <a:off x="377190" y="1434696"/>
            <a:ext cx="10976610" cy="5566995"/>
          </a:xfrm>
        </p:spPr>
        <p:txBody>
          <a:bodyPr>
            <a:normAutofit fontScale="25000" lnSpcReduction="20000"/>
          </a:bodyPr>
          <a:lstStyle/>
          <a:p>
            <a:pPr algn="just">
              <a:lnSpc>
                <a:spcPct val="107000"/>
              </a:lnSpc>
              <a:spcAft>
                <a:spcPts val="800"/>
              </a:spcAft>
            </a:pPr>
            <a:r>
              <a:rPr lang="fi-FI" sz="5600" dirty="0">
                <a:effectLst/>
                <a:latin typeface="Calibri" panose="020F0502020204030204" pitchFamily="34" charset="0"/>
                <a:ea typeface="Calibri" panose="020F0502020204030204" pitchFamily="34" charset="0"/>
                <a:cs typeface="Calibri" panose="020F0502020204030204" pitchFamily="34" charset="0"/>
              </a:rPr>
              <a:t>Kun koulutukseen tai ammatissa toimimiseen sisältyy alaikäisten turvallisuutta, potilas- tai asiakasturvallisuutta taikka liikenteen turvallisuutta koskevia vaatimuksia, koulutuksen järjestäjä voi peruuttaa oikeuden suorittaa tutkinto sekä oikeuden osallistua tutkintokoulutukseen (opiskeluoikeuden peruuttaminen), jos: </a:t>
            </a:r>
          </a:p>
          <a:p>
            <a:pPr algn="just">
              <a:lnSpc>
                <a:spcPct val="107000"/>
              </a:lnSpc>
              <a:spcAft>
                <a:spcPts val="800"/>
              </a:spcAft>
            </a:pPr>
            <a:r>
              <a:rPr lang="fi-FI" sz="5600" dirty="0">
                <a:effectLst/>
                <a:latin typeface="Calibri" panose="020F0502020204030204" pitchFamily="34" charset="0"/>
                <a:ea typeface="Calibri" panose="020F0502020204030204" pitchFamily="34" charset="0"/>
                <a:cs typeface="Calibri" panose="020F0502020204030204" pitchFamily="34" charset="0"/>
              </a:rPr>
              <a:t>1) opiskelija on vaarantamalla toistuvasti tai vakavasti koulutuksessa toisen henkilön terveyden tai turvallisuuden osoittautunut ilmeisen soveltumattomaksi toimimaan koulutukseen liittyvissä käytännön tehtävissä oppilaitoksessa, työpaikalla tai muussa oppimisympäristössä; </a:t>
            </a:r>
          </a:p>
          <a:p>
            <a:pPr algn="just">
              <a:lnSpc>
                <a:spcPct val="107000"/>
              </a:lnSpc>
              <a:spcAft>
                <a:spcPts val="800"/>
              </a:spcAft>
            </a:pPr>
            <a:r>
              <a:rPr lang="fi-FI" sz="5600" dirty="0">
                <a:effectLst/>
                <a:latin typeface="Calibri" panose="020F0502020204030204" pitchFamily="34" charset="0"/>
                <a:ea typeface="Calibri" panose="020F0502020204030204" pitchFamily="34" charset="0"/>
                <a:cs typeface="Calibri" panose="020F0502020204030204" pitchFamily="34" charset="0"/>
              </a:rPr>
              <a:t>2) on ilmeistä, että opiskelija ei terveydentilaltaan tai toimintakyvyltään täytä opiskelijaksi ottamisen edellytyksiä; tai </a:t>
            </a:r>
          </a:p>
          <a:p>
            <a:pPr algn="just">
              <a:lnSpc>
                <a:spcPct val="107000"/>
              </a:lnSpc>
              <a:spcAft>
                <a:spcPts val="800"/>
              </a:spcAft>
            </a:pPr>
            <a:r>
              <a:rPr lang="fi-FI" sz="5600" dirty="0">
                <a:effectLst/>
                <a:latin typeface="Calibri" panose="020F0502020204030204" pitchFamily="34" charset="0"/>
                <a:ea typeface="Calibri" panose="020F0502020204030204" pitchFamily="34" charset="0"/>
                <a:cs typeface="Calibri" panose="020F0502020204030204" pitchFamily="34" charset="0"/>
              </a:rPr>
              <a:t>3) opiskelija on tutkintoa suorittamaan hakeutuessaan salannut sellaisen tiedon opiskeluoikeuden peruuttamista koskevasta päätöksestä, joka olisi voinut estää hänen ottamisensa opiskelijaksi. Kun koulutukseen liittyvät käytännön tehtävät oppilaitoksessa, työpaikalla tai muussa oppimisympäristössä edellyttävät olennaisesti alaikäisten parissa työskentelyä, koulutuksen järjestäjä voi peruuttaa opiskeluoikeuden, jos se on tarpeen alaikäisten suojelemiseksi ja jos opiskelija on tuomittu rangaistukseen rikoksesta. </a:t>
            </a:r>
          </a:p>
          <a:p>
            <a:pPr marL="0" indent="0" algn="just">
              <a:lnSpc>
                <a:spcPct val="107000"/>
              </a:lnSpc>
              <a:spcAft>
                <a:spcPts val="800"/>
              </a:spcAft>
              <a:buNone/>
            </a:pPr>
            <a:r>
              <a:rPr lang="fi-FI" sz="5600" b="1" dirty="0">
                <a:effectLst/>
                <a:latin typeface="Calibri" panose="020F0502020204030204" pitchFamily="34" charset="0"/>
                <a:ea typeface="Calibri" panose="020F0502020204030204" pitchFamily="34" charset="0"/>
                <a:cs typeface="Calibri" panose="020F0502020204030204" pitchFamily="34" charset="0"/>
              </a:rPr>
              <a:t>Opiskelija kutsutaan kuultavaksi. </a:t>
            </a:r>
            <a:endParaRPr lang="fi-FI" sz="56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pPr>
            <a:r>
              <a:rPr lang="fi-FI" sz="5600" dirty="0">
                <a:effectLst/>
                <a:latin typeface="Calibri" panose="020F0502020204030204" pitchFamily="34" charset="0"/>
                <a:ea typeface="Calibri" panose="020F0502020204030204" pitchFamily="34" charset="0"/>
                <a:cs typeface="Calibri" panose="020F0502020204030204" pitchFamily="34" charset="0"/>
              </a:rPr>
              <a:t>Kuulemispöytäkirjaan kirjaan päätetyt asiat.</a:t>
            </a:r>
          </a:p>
          <a:p>
            <a:pPr algn="just">
              <a:lnSpc>
                <a:spcPct val="107000"/>
              </a:lnSpc>
            </a:pPr>
            <a:r>
              <a:rPr lang="fi-FI" sz="5600" dirty="0">
                <a:effectLst/>
                <a:latin typeface="Calibri" panose="020F0502020204030204" pitchFamily="34" charset="0"/>
                <a:ea typeface="Calibri" panose="020F0502020204030204" pitchFamily="34" charset="0"/>
                <a:cs typeface="Calibri" panose="020F0502020204030204" pitchFamily="34" charset="0"/>
              </a:rPr>
              <a:t>Toimialapäällikkö tekee esityksen rehtorille </a:t>
            </a:r>
            <a:r>
              <a:rPr lang="fi-FI" sz="5600" b="1" dirty="0">
                <a:effectLst/>
                <a:latin typeface="Calibri" panose="020F0502020204030204" pitchFamily="34" charset="0"/>
                <a:ea typeface="Calibri" panose="020F0502020204030204" pitchFamily="34" charset="0"/>
                <a:cs typeface="Calibri" panose="020F0502020204030204" pitchFamily="34" charset="0"/>
              </a:rPr>
              <a:t>opiskeluoikeuden peruttamisesta</a:t>
            </a:r>
            <a:r>
              <a:rPr lang="fi-FI" sz="5600" dirty="0">
                <a:effectLst/>
                <a:latin typeface="Calibri" panose="020F0502020204030204" pitchFamily="34" charset="0"/>
                <a:ea typeface="Calibri" panose="020F0502020204030204" pitchFamily="34" charset="0"/>
                <a:cs typeface="Calibri" panose="020F0502020204030204" pitchFamily="34" charset="0"/>
              </a:rPr>
              <a:t>.</a:t>
            </a:r>
          </a:p>
          <a:p>
            <a:pPr algn="just">
              <a:lnSpc>
                <a:spcPct val="107000"/>
              </a:lnSpc>
            </a:pPr>
            <a:r>
              <a:rPr lang="fi-FI" sz="5600" dirty="0">
                <a:effectLst/>
                <a:latin typeface="Calibri" panose="020F0502020204030204" pitchFamily="34" charset="0"/>
                <a:ea typeface="Calibri" panose="020F0502020204030204" pitchFamily="34" charset="0"/>
                <a:cs typeface="Calibri" panose="020F0502020204030204" pitchFamily="34" charset="0"/>
              </a:rPr>
              <a:t>Rehtori kutsuu koolle opiskeluoikeudentoimikunnan.</a:t>
            </a:r>
          </a:p>
          <a:p>
            <a:pPr algn="just">
              <a:lnSpc>
                <a:spcPct val="107000"/>
              </a:lnSpc>
            </a:pPr>
            <a:r>
              <a:rPr lang="fi-FI" sz="5600" dirty="0">
                <a:effectLst/>
                <a:latin typeface="Calibri" panose="020F0502020204030204" pitchFamily="34" charset="0"/>
                <a:ea typeface="Calibri" panose="020F0502020204030204" pitchFamily="34" charset="0"/>
                <a:cs typeface="Calibri" panose="020F0502020204030204" pitchFamily="34" charset="0"/>
              </a:rPr>
              <a:t>Toimikunta tekee päätöksen ja se toimitetaan opiskelijalle ja annetaan tarvittava jatko-ohjaus.</a:t>
            </a:r>
          </a:p>
          <a:p>
            <a:pPr marL="0" lvl="0" indent="0" algn="just">
              <a:lnSpc>
                <a:spcPct val="107000"/>
              </a:lnSpc>
              <a:buNone/>
            </a:pPr>
            <a:r>
              <a:rPr lang="fi-FI" sz="5600" dirty="0">
                <a:effectLst/>
                <a:latin typeface="Calibri" panose="020F0502020204030204" pitchFamily="34" charset="0"/>
                <a:ea typeface="Calibri" panose="020F0502020204030204" pitchFamily="34" charset="0"/>
                <a:cs typeface="Calibri" panose="020F0502020204030204" pitchFamily="34" charset="0"/>
              </a:rPr>
              <a:t>Oikeus anoa opiskeluoikeuden palauttamista. Ennen opiskeluoikeuden peruuttamista koulutuksen järjestäjän on selvitettävä yhdessä opiskelijan kanssa tämän mahdollisuus hakeutua suorittamaan muuta tutkintoa tai koulutusta. Tutkinnoista, joihin tätä pykälää sovelletaan, säädetään valtioneuvoston asetuksella.</a:t>
            </a:r>
          </a:p>
          <a:p>
            <a:pPr marL="0" indent="0" algn="just">
              <a:lnSpc>
                <a:spcPct val="107000"/>
              </a:lnSpc>
              <a:spcAft>
                <a:spcPts val="800"/>
              </a:spcAft>
              <a:buNone/>
            </a:pPr>
            <a:endParaRPr lang="fi-FI" sz="5600" b="1"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Aft>
                <a:spcPts val="800"/>
              </a:spcAft>
              <a:buNone/>
            </a:pPr>
            <a:r>
              <a:rPr lang="fi-FI" sz="5600" dirty="0">
                <a:effectLst/>
                <a:ea typeface="Calibri" panose="020F0502020204030204" pitchFamily="34" charset="0"/>
                <a:cs typeface="Times New Roman" panose="02020603050405020304" pitchFamily="18" charset="0"/>
              </a:rPr>
              <a:t> </a:t>
            </a:r>
          </a:p>
          <a:p>
            <a:endParaRPr lang="fi-FI" dirty="0"/>
          </a:p>
        </p:txBody>
      </p:sp>
      <p:sp>
        <p:nvSpPr>
          <p:cNvPr id="5" name="Otsikko 4">
            <a:extLst>
              <a:ext uri="{FF2B5EF4-FFF2-40B4-BE49-F238E27FC236}">
                <a16:creationId xmlns:a16="http://schemas.microsoft.com/office/drawing/2014/main" id="{CD45600D-FCC3-4E75-954D-390F52CE3C4D}"/>
              </a:ext>
            </a:extLst>
          </p:cNvPr>
          <p:cNvSpPr>
            <a:spLocks noGrp="1"/>
          </p:cNvSpPr>
          <p:nvPr>
            <p:ph type="title"/>
          </p:nvPr>
        </p:nvSpPr>
        <p:spPr/>
        <p:txBody>
          <a:bodyPr/>
          <a:lstStyle/>
          <a:p>
            <a:r>
              <a:rPr lang="fi-FI" sz="3200" dirty="0">
                <a:effectLst/>
                <a:latin typeface="+mj-lt"/>
                <a:ea typeface="Calibri" panose="020F0502020204030204" pitchFamily="34" charset="0"/>
                <a:cs typeface="Times New Roman" panose="02020603050405020304" pitchFamily="18" charset="0"/>
              </a:rPr>
              <a:t>8. OPISKELUOIKEUDEN </a:t>
            </a:r>
            <a:r>
              <a:rPr lang="fi-FI" sz="3200" dirty="0">
                <a:latin typeface="+mj-lt"/>
                <a:ea typeface="Calibri" panose="020F0502020204030204" pitchFamily="34" charset="0"/>
                <a:cs typeface="Times New Roman" panose="02020603050405020304" pitchFamily="18" charset="0"/>
              </a:rPr>
              <a:t>PERUUTTAMINEN</a:t>
            </a:r>
            <a:endParaRPr lang="fi-FI" dirty="0"/>
          </a:p>
        </p:txBody>
      </p:sp>
    </p:spTree>
    <p:extLst>
      <p:ext uri="{BB962C8B-B14F-4D97-AF65-F5344CB8AC3E}">
        <p14:creationId xmlns:p14="http://schemas.microsoft.com/office/powerpoint/2010/main" val="2438383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4524B00-6596-47A8-B7BB-39EBA2E2B3E2}"/>
              </a:ext>
            </a:extLst>
          </p:cNvPr>
          <p:cNvSpPr>
            <a:spLocks noGrp="1"/>
          </p:cNvSpPr>
          <p:nvPr>
            <p:ph idx="1"/>
          </p:nvPr>
        </p:nvSpPr>
        <p:spPr>
          <a:xfrm>
            <a:off x="336331" y="1045030"/>
            <a:ext cx="11017469" cy="5131934"/>
          </a:xfrm>
        </p:spPr>
        <p:txBody>
          <a:bodyPr vert="horz" lIns="91440" tIns="45720" rIns="91440" bIns="45720" rtlCol="0" anchor="t">
            <a:normAutofit fontScale="92500" lnSpcReduction="10000"/>
          </a:bodyPr>
          <a:lstStyle/>
          <a:p>
            <a:pPr marL="0" indent="0">
              <a:lnSpc>
                <a:spcPct val="107000"/>
              </a:lnSpc>
              <a:spcAft>
                <a:spcPts val="800"/>
              </a:spcAft>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r>
              <a:rPr lang="fi-FI" sz="1600" dirty="0">
                <a:cs typeface="Calibri"/>
              </a:rPr>
              <a:t>Oppivelvollisella on oikeus keskeyttää oppivelvollisuuden suorittaminen määräajaksi:</a:t>
            </a:r>
            <a:endParaRPr lang="en-US" sz="1600" dirty="0">
              <a:ea typeface="+mn-lt"/>
              <a:cs typeface="+mn-lt"/>
            </a:endParaRPr>
          </a:p>
          <a:p>
            <a:r>
              <a:rPr lang="fi-FI" sz="1600" dirty="0">
                <a:cs typeface="Calibri"/>
              </a:rPr>
              <a:t>1) oppivelvollisuuden suorittamisen estävän pitkäaikaisen sairauden tai vamman vuoksi;</a:t>
            </a:r>
            <a:endParaRPr lang="en-US" sz="1600" dirty="0">
              <a:ea typeface="+mn-lt"/>
              <a:cs typeface="+mn-lt"/>
            </a:endParaRPr>
          </a:p>
          <a:p>
            <a:r>
              <a:rPr lang="fi-FI" sz="1600" dirty="0">
                <a:cs typeface="Calibri"/>
              </a:rPr>
              <a:t>2) äitiys-, isyys- tai vanhempainvapaan ajaksi;</a:t>
            </a:r>
            <a:endParaRPr lang="en-US" sz="1600" dirty="0">
              <a:ea typeface="+mn-lt"/>
              <a:cs typeface="+mn-lt"/>
            </a:endParaRPr>
          </a:p>
          <a:p>
            <a:r>
              <a:rPr lang="fi-FI" sz="1600" dirty="0">
                <a:cs typeface="Calibri"/>
              </a:rPr>
              <a:t>3) vähintään kuukauden kestävän tilapäisen ulkomailla oleskelun ajaksi, jos oppivelvollinen osallistuu oppivelvollisuuden suorittamista vastaavaan koulutukseen ulkomailla tai hänen muutoin voidaan katsoa suorittavan oppivelvollisuutta ulkomailla oleskelun aikana;</a:t>
            </a:r>
            <a:endParaRPr lang="en-US" sz="1600" dirty="0">
              <a:ea typeface="+mn-lt"/>
              <a:cs typeface="+mn-lt"/>
            </a:endParaRPr>
          </a:p>
          <a:p>
            <a:r>
              <a:rPr lang="fi-FI" sz="1600" dirty="0">
                <a:cs typeface="Calibri"/>
              </a:rPr>
              <a:t>4) oppivelvollisuuden suorittamisen estävän elämäntilanteeseen liittyvän muun painavan syyn vuoksi.</a:t>
            </a:r>
            <a:endParaRPr lang="en-US" sz="1600" dirty="0">
              <a:ea typeface="+mn-lt"/>
              <a:cs typeface="+mn-lt"/>
            </a:endParaRPr>
          </a:p>
          <a:p>
            <a:r>
              <a:rPr lang="fi-FI" sz="1600" dirty="0">
                <a:cs typeface="Calibri"/>
              </a:rPr>
              <a:t>Oppivelvollisella on oikeus keskeyttää oppivelvollisuuden suorittaminen toistaiseksi, jos oppivelvollisuuden suorittamisen estävä sairaus tai vamma on luonteeltaan pysyvä.</a:t>
            </a:r>
            <a:endParaRPr lang="en-US" sz="1600" dirty="0">
              <a:ea typeface="+mn-lt"/>
              <a:cs typeface="+mn-lt"/>
            </a:endParaRPr>
          </a:p>
          <a:p>
            <a:r>
              <a:rPr lang="fi-FI" sz="1600" dirty="0">
                <a:cs typeface="Calibri"/>
              </a:rPr>
              <a:t>Päätös oppivelvollisuuden suorittamisen keskeyttämisestä tehdään hakemuksesta. Ennen päätöksen tekemistä tulee selvittää, onko oppivelvollisuuden suorittaminen mahdollista yksilöllisten valintojen, yksilöllistämisen, välttämättömien tukitoimien tai kohtuullisten mukautusten avulla.</a:t>
            </a:r>
            <a:endParaRPr lang="en-US" sz="1600" dirty="0">
              <a:ea typeface="+mn-lt"/>
              <a:cs typeface="+mn-lt"/>
            </a:endParaRPr>
          </a:p>
          <a:p>
            <a:r>
              <a:rPr lang="fi-FI" sz="1600" dirty="0">
                <a:cs typeface="Calibri"/>
              </a:rPr>
              <a:t>Koulutuksen järjestäjä päättää oppivelvollisuuden suorittamisen keskeyttämisestä. Jos oppivelvollinen ei ole minkään koulutuksen järjestäjän opiskelija, keskeyttämisestä päättää oppivelvollisen asuinkunta. Koulutuksen järjestäjän on ilmoitettava oppivelvollisen yksilöinti- ja yhteystiedot oppivelvollisen asuinkunnalle, jos oppivelvollisuuden suorittaminen keskeytetään toistaiseksi.</a:t>
            </a:r>
            <a:endParaRPr lang="en-US" sz="1600" dirty="0">
              <a:ea typeface="+mn-lt"/>
              <a:cs typeface="+mn-lt"/>
            </a:endParaRPr>
          </a:p>
          <a:p>
            <a:pPr algn="just">
              <a:lnSpc>
                <a:spcPct val="107000"/>
              </a:lnSpc>
              <a:spcAft>
                <a:spcPts val="800"/>
              </a:spcAft>
            </a:pPr>
            <a:r>
              <a:rPr lang="fi-FI" sz="1600" dirty="0">
                <a:ea typeface="+mn-lt"/>
                <a:cs typeface="+mn-lt"/>
              </a:rPr>
              <a:t>Jos oppivelvollinen nuori/muut opiskelija on aikeissa keskeyttää opintonsa, k</a:t>
            </a:r>
            <a:r>
              <a:rPr lang="fi-FI" sz="1600" b="1" dirty="0">
                <a:ea typeface="+mn-lt"/>
                <a:cs typeface="+mn-lt"/>
              </a:rPr>
              <a:t>oulutuksen järjestäjän on selvitettävä yhdessä oppivelvollisen ja hänen huoltajansa kanssa mahdollisuudet suorittaa opintoja muussa oppimisympäristössä tai mahdollisuudet hakeutua muuhun koulutukseen.</a:t>
            </a:r>
            <a:r>
              <a:rPr lang="fi-FI" sz="1600" dirty="0">
                <a:ea typeface="+mn-lt"/>
                <a:cs typeface="+mn-lt"/>
              </a:rPr>
              <a:t> Tarvittaessa vaihtoehdot selvitetään yhteistyössä toisen opetuksen tai koulutuksen järjestäjän kanssa. </a:t>
            </a:r>
            <a:r>
              <a:rPr lang="fi-FI" sz="1600" dirty="0">
                <a:solidFill>
                  <a:srgbClr val="444444"/>
                </a:solidFill>
                <a:ea typeface="+mn-lt"/>
                <a:cs typeface="+mn-lt"/>
              </a:rPr>
              <a:t>Koulutuksen järjestäjän on lisäksi selvitettävä </a:t>
            </a:r>
            <a:r>
              <a:rPr lang="fi-FI" sz="1600" b="1" dirty="0">
                <a:solidFill>
                  <a:srgbClr val="444444"/>
                </a:solidFill>
                <a:ea typeface="+mn-lt"/>
                <a:cs typeface="+mn-lt"/>
              </a:rPr>
              <a:t>oppivelvollisen saamien koulutuksen järjestäjän tukitoimien riittävyys sekä tarvittaessa ohjattava oppivelvollinen hakeutumaan muiden tarkoituksenmukaisten palveluiden piiriin.</a:t>
            </a:r>
            <a:r>
              <a:rPr lang="fi-FI" sz="1600" dirty="0">
                <a:ea typeface="+mn-lt"/>
                <a:cs typeface="+mn-lt"/>
              </a:rPr>
              <a:t> </a:t>
            </a:r>
            <a:endParaRPr lang="en-US" sz="1600" dirty="0">
              <a:ea typeface="+mn-lt"/>
              <a:cs typeface="+mn-lt"/>
            </a:endParaRPr>
          </a:p>
          <a:p>
            <a:endParaRPr lang="fi-FI" sz="1600" dirty="0">
              <a:ea typeface="+mn-lt"/>
              <a:cs typeface="+mn-lt"/>
            </a:endParaRPr>
          </a:p>
          <a:p>
            <a:endParaRPr lang="fi-FI" sz="1600" dirty="0">
              <a:cs typeface="Calibri"/>
            </a:endParaRPr>
          </a:p>
          <a:p>
            <a:pPr>
              <a:lnSpc>
                <a:spcPct val="107000"/>
              </a:lnSpc>
              <a:spcAft>
                <a:spcPts val="800"/>
              </a:spcAft>
            </a:pPr>
            <a:endParaRPr lang="fi-FI" sz="1600" dirty="0">
              <a:cs typeface="Times New Roman"/>
            </a:endParaRPr>
          </a:p>
          <a:p>
            <a:endParaRPr lang="fi-FI" dirty="0">
              <a:cs typeface="Calibri" panose="020F0502020204030204"/>
            </a:endParaRPr>
          </a:p>
        </p:txBody>
      </p:sp>
      <p:sp>
        <p:nvSpPr>
          <p:cNvPr id="5" name="Otsikko 4">
            <a:extLst>
              <a:ext uri="{FF2B5EF4-FFF2-40B4-BE49-F238E27FC236}">
                <a16:creationId xmlns:a16="http://schemas.microsoft.com/office/drawing/2014/main" id="{20EB923B-A116-4AB7-8ECF-B4DDCE7F1A5E}"/>
              </a:ext>
            </a:extLst>
          </p:cNvPr>
          <p:cNvSpPr>
            <a:spLocks noGrp="1"/>
          </p:cNvSpPr>
          <p:nvPr>
            <p:ph type="title"/>
          </p:nvPr>
        </p:nvSpPr>
        <p:spPr/>
        <p:txBody>
          <a:bodyPr/>
          <a:lstStyle/>
          <a:p>
            <a:r>
              <a:rPr lang="fi-FI" sz="3200" dirty="0">
                <a:latin typeface="+mj-lt"/>
                <a:ea typeface="Calibri" panose="020F0502020204030204" pitchFamily="34" charset="0"/>
                <a:cs typeface="Calibri" panose="020F0502020204030204" pitchFamily="34" charset="0"/>
              </a:rPr>
              <a:t>9. </a:t>
            </a:r>
            <a:r>
              <a:rPr lang="fi-FI" sz="3200" dirty="0">
                <a:effectLst/>
                <a:latin typeface="+mj-lt"/>
                <a:ea typeface="Calibri" panose="020F0502020204030204" pitchFamily="34" charset="0"/>
                <a:cs typeface="Calibri" panose="020F0502020204030204" pitchFamily="34" charset="0"/>
              </a:rPr>
              <a:t>OPISKELIJA AIKEISSA KESKEYTTÄÄ </a:t>
            </a:r>
            <a:endParaRPr lang="fi-FI" dirty="0"/>
          </a:p>
        </p:txBody>
      </p:sp>
    </p:spTree>
    <p:extLst>
      <p:ext uri="{BB962C8B-B14F-4D97-AF65-F5344CB8AC3E}">
        <p14:creationId xmlns:p14="http://schemas.microsoft.com/office/powerpoint/2010/main" val="3721205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D84C7B0E-4F4B-49FE-880E-805249CDACDE}"/>
              </a:ext>
            </a:extLst>
          </p:cNvPr>
          <p:cNvSpPr txBox="1"/>
          <p:nvPr/>
        </p:nvSpPr>
        <p:spPr>
          <a:xfrm>
            <a:off x="771181" y="1690688"/>
            <a:ext cx="8751642" cy="6522748"/>
          </a:xfrm>
          <a:prstGeom prst="rect">
            <a:avLst/>
          </a:prstGeom>
          <a:noFill/>
        </p:spPr>
        <p:txBody>
          <a:bodyPr wrap="square">
            <a:spAutoFit/>
          </a:bodyPr>
          <a:lstStyle/>
          <a:p>
            <a:pPr algn="just">
              <a:lnSpc>
                <a:spcPct val="107000"/>
              </a:lnSpc>
              <a:spcAft>
                <a:spcPts val="800"/>
              </a:spcAft>
              <a:buClr>
                <a:schemeClr val="accent1"/>
              </a:buClr>
            </a:pPr>
            <a:r>
              <a:rPr lang="fi-FI" sz="1600" dirty="0">
                <a:effectLst/>
                <a:ea typeface="Calibri" panose="020F0502020204030204" pitchFamily="34" charset="0"/>
                <a:cs typeface="Calibri" panose="020F0502020204030204" pitchFamily="34" charset="0"/>
              </a:rPr>
              <a:t>Mikäli opiskelija eroaa oppilaitoksesta, mutta hakeutuu jatkuvan haun kautta </a:t>
            </a:r>
            <a:r>
              <a:rPr lang="fi-FI" sz="1600" dirty="0" err="1">
                <a:effectLst/>
                <a:ea typeface="Calibri" panose="020F0502020204030204" pitchFamily="34" charset="0"/>
                <a:cs typeface="Calibri" panose="020F0502020204030204" pitchFamily="34" charset="0"/>
              </a:rPr>
              <a:t>Kpeduun</a:t>
            </a:r>
            <a:r>
              <a:rPr lang="fi-FI" sz="1600" dirty="0">
                <a:effectLst/>
                <a:ea typeface="Calibri" panose="020F0502020204030204" pitchFamily="34" charset="0"/>
                <a:cs typeface="Calibri" panose="020F0502020204030204" pitchFamily="34" charset="0"/>
              </a:rPr>
              <a:t> muulle alalle. </a:t>
            </a:r>
          </a:p>
          <a:p>
            <a:pPr marL="285750" indent="-285750" algn="just">
              <a:lnSpc>
                <a:spcPct val="107000"/>
              </a:lnSpc>
              <a:spcAft>
                <a:spcPts val="800"/>
              </a:spcAft>
              <a:buClr>
                <a:schemeClr val="accent1"/>
              </a:buClr>
              <a:buFont typeface="Wingdings" panose="05000000000000000000" pitchFamily="2" charset="2"/>
              <a:buChar char="§"/>
            </a:pPr>
            <a:r>
              <a:rPr lang="fi-FI" sz="1600" dirty="0">
                <a:ea typeface="Calibri" panose="020F0502020204030204" pitchFamily="34" charset="0"/>
                <a:cs typeface="Calibri" panose="020F0502020204030204" pitchFamily="34" charset="0"/>
              </a:rPr>
              <a:t> </a:t>
            </a:r>
            <a:r>
              <a:rPr lang="fi-FI" sz="1600" dirty="0">
                <a:effectLst/>
                <a:ea typeface="Calibri" panose="020F0502020204030204" pitchFamily="34" charset="0"/>
                <a:cs typeface="Calibri" panose="020F0502020204030204" pitchFamily="34" charset="0"/>
              </a:rPr>
              <a:t>Opiskelija </a:t>
            </a:r>
            <a:r>
              <a:rPr lang="fi-FI" sz="1600" dirty="0">
                <a:ea typeface="Calibri" panose="020F0502020204030204" pitchFamily="34" charset="0"/>
                <a:cs typeface="Calibri" panose="020F0502020204030204" pitchFamily="34" charset="0"/>
              </a:rPr>
              <a:t>täyttää Wilman kautta erolomakkeen (hakemus tilapäiseen keskeyttämiseen/ eroaminen suoritettavasta tutkintokoulutuksesta/eroaminen oppilaitoksesta) sen jälkeen, kun hänet on hyväksytty jatkuvan haun kautta uuteen koulutukseen.</a:t>
            </a:r>
            <a:endParaRPr lang="fi-FI" sz="1600" dirty="0">
              <a:effectLst/>
              <a:ea typeface="Calibri" panose="020F0502020204030204" pitchFamily="34" charset="0"/>
              <a:cs typeface="Calibri" panose="020F0502020204030204" pitchFamily="34" charset="0"/>
            </a:endParaRPr>
          </a:p>
          <a:p>
            <a:pPr marL="285750" indent="-285750" algn="just">
              <a:lnSpc>
                <a:spcPct val="107000"/>
              </a:lnSpc>
              <a:spcAft>
                <a:spcPts val="800"/>
              </a:spcAft>
              <a:buClr>
                <a:schemeClr val="accent1"/>
              </a:buClr>
              <a:buFont typeface="Wingdings" panose="05000000000000000000" pitchFamily="2" charset="2"/>
              <a:buChar char="§"/>
            </a:pPr>
            <a:r>
              <a:rPr lang="fi-FI" sz="1600" dirty="0">
                <a:effectLst/>
                <a:ea typeface="Calibri" panose="020F0502020204030204" pitchFamily="34" charset="0"/>
                <a:cs typeface="Calibri" panose="020F0502020204030204" pitchFamily="34" charset="0"/>
              </a:rPr>
              <a:t>Hakijapalvelulta tulee tieto opintosihteerille, opintosihteeri tarkistaa opiskelijan tukivälilehden tiedot ja kopio ne uudelle opintokortille. </a:t>
            </a:r>
          </a:p>
          <a:p>
            <a:pPr marL="285750" indent="-285750" algn="just">
              <a:lnSpc>
                <a:spcPct val="107000"/>
              </a:lnSpc>
              <a:spcAft>
                <a:spcPts val="800"/>
              </a:spcAft>
              <a:buClr>
                <a:schemeClr val="accent1"/>
              </a:buClr>
              <a:buFont typeface="Wingdings" panose="05000000000000000000" pitchFamily="2" charset="2"/>
              <a:buChar char="§"/>
            </a:pPr>
            <a:r>
              <a:rPr lang="fi-FI" sz="1600" dirty="0">
                <a:effectLst/>
                <a:ea typeface="Calibri" panose="020F0502020204030204" pitchFamily="34" charset="0"/>
                <a:cs typeface="Calibri" panose="020F0502020204030204" pitchFamily="34" charset="0"/>
              </a:rPr>
              <a:t>Wilmassa on myös  tuloste saattaen vaihtotiedoista, jonka vastuuohjaaja tai </a:t>
            </a:r>
            <a:r>
              <a:rPr lang="fi-FI" sz="1600" dirty="0" err="1">
                <a:effectLst/>
                <a:ea typeface="Calibri" panose="020F0502020204030204" pitchFamily="34" charset="0"/>
                <a:cs typeface="Calibri" panose="020F0502020204030204" pitchFamily="34" charset="0"/>
              </a:rPr>
              <a:t>yto</a:t>
            </a:r>
            <a:r>
              <a:rPr lang="fi-FI" sz="1600" dirty="0">
                <a:effectLst/>
                <a:ea typeface="Calibri" panose="020F0502020204030204" pitchFamily="34" charset="0"/>
                <a:cs typeface="Calibri" panose="020F0502020204030204" pitchFamily="34" charset="0"/>
              </a:rPr>
              <a:t>-opettaja näkee.</a:t>
            </a:r>
          </a:p>
          <a:p>
            <a:pPr algn="just">
              <a:lnSpc>
                <a:spcPct val="107000"/>
              </a:lnSpc>
              <a:spcAft>
                <a:spcPts val="800"/>
              </a:spcAft>
              <a:buClr>
                <a:schemeClr val="accent1"/>
              </a:buClr>
            </a:pPr>
            <a:r>
              <a:rPr lang="fi-FI" sz="1600" dirty="0">
                <a:effectLst/>
                <a:ea typeface="Calibri" panose="020F0502020204030204" pitchFamily="34" charset="0"/>
                <a:cs typeface="Calibri" panose="020F0502020204030204" pitchFamily="34" charset="0"/>
              </a:rPr>
              <a:t>      Mikäli opiskelija eroaa oppilaitoksesta muusta syystä/siirtyy toiseen oppilaitokseen. </a:t>
            </a:r>
            <a:r>
              <a:rPr lang="fi-FI" sz="1600" dirty="0">
                <a:ea typeface="Calibri" panose="020F0502020204030204" pitchFamily="34" charset="0"/>
                <a:cs typeface="Calibri" panose="020F0502020204030204" pitchFamily="34" charset="0"/>
              </a:rPr>
              <a:t>O</a:t>
            </a:r>
            <a:r>
              <a:rPr lang="fi-FI" sz="1600" dirty="0">
                <a:effectLst/>
                <a:ea typeface="Calibri" panose="020F0502020204030204" pitchFamily="34" charset="0"/>
                <a:cs typeface="Calibri" panose="020F0502020204030204" pitchFamily="34" charset="0"/>
              </a:rPr>
              <a:t>piskelijan kanssa    </a:t>
            </a:r>
          </a:p>
          <a:p>
            <a:pPr algn="just">
              <a:lnSpc>
                <a:spcPct val="107000"/>
              </a:lnSpc>
              <a:spcAft>
                <a:spcPts val="800"/>
              </a:spcAft>
              <a:buClr>
                <a:schemeClr val="accent1"/>
              </a:buClr>
            </a:pPr>
            <a:r>
              <a:rPr lang="fi-FI" sz="1600" dirty="0">
                <a:ea typeface="Calibri" panose="020F0502020204030204" pitchFamily="34" charset="0"/>
                <a:cs typeface="Calibri" panose="020F0502020204030204" pitchFamily="34" charset="0"/>
              </a:rPr>
              <a:t>     </a:t>
            </a:r>
            <a:r>
              <a:rPr lang="fi-FI" sz="1600" dirty="0">
                <a:effectLst/>
                <a:ea typeface="Calibri" panose="020F0502020204030204" pitchFamily="34" charset="0"/>
                <a:cs typeface="Calibri" panose="020F0502020204030204" pitchFamily="34" charset="0"/>
              </a:rPr>
              <a:t>käydään keskustelu ja erityisesti mikäli kyseessä </a:t>
            </a:r>
            <a:r>
              <a:rPr lang="fi-FI" sz="1600" dirty="0">
                <a:effectLst/>
                <a:ea typeface="Calibri" panose="020F0502020204030204" pitchFamily="34" charset="0"/>
                <a:cs typeface="Calibri" panose="020F0502020204030204" pitchFamily="34" charset="0"/>
                <a:hlinkClick r:id="rId2"/>
              </a:rPr>
              <a:t>negatiivinen oppilaitoksesta eroaminen,</a:t>
            </a:r>
            <a:endParaRPr lang="fi-FI" sz="1600" dirty="0">
              <a:effectLst/>
              <a:ea typeface="Calibri" panose="020F0502020204030204" pitchFamily="34" charset="0"/>
              <a:cs typeface="Calibri" panose="020F0502020204030204" pitchFamily="34" charset="0"/>
            </a:endParaRPr>
          </a:p>
          <a:p>
            <a:pPr marL="285750" indent="-285750" algn="just">
              <a:lnSpc>
                <a:spcPct val="107000"/>
              </a:lnSpc>
              <a:spcAft>
                <a:spcPts val="800"/>
              </a:spcAft>
              <a:buClr>
                <a:schemeClr val="accent1"/>
              </a:buClr>
              <a:buFont typeface="Wingdings" panose="05000000000000000000" pitchFamily="2" charset="2"/>
              <a:buChar char="§"/>
            </a:pPr>
            <a:r>
              <a:rPr lang="fi-FI" sz="1600" dirty="0">
                <a:effectLst/>
                <a:ea typeface="Calibri" panose="020F0502020204030204" pitchFamily="34" charset="0"/>
                <a:cs typeface="Calibri" panose="020F0502020204030204" pitchFamily="34" charset="0"/>
              </a:rPr>
              <a:t>Opiskelija </a:t>
            </a:r>
            <a:r>
              <a:rPr lang="fi-FI" sz="1600" dirty="0">
                <a:ea typeface="Calibri" panose="020F0502020204030204" pitchFamily="34" charset="0"/>
                <a:cs typeface="Calibri" panose="020F0502020204030204" pitchFamily="34" charset="0"/>
              </a:rPr>
              <a:t>täyttää Wilman kautta erolomakkeen (Hakemus tilapäiseen keskeyttämiseen/ eroaminen suoritettavasta.</a:t>
            </a:r>
          </a:p>
          <a:p>
            <a:pPr marL="285750" indent="-285750" algn="just">
              <a:lnSpc>
                <a:spcPct val="107000"/>
              </a:lnSpc>
              <a:spcAft>
                <a:spcPts val="800"/>
              </a:spcAft>
              <a:buClr>
                <a:schemeClr val="accent1"/>
              </a:buClr>
              <a:buFont typeface="Wingdings" panose="05000000000000000000" pitchFamily="2" charset="2"/>
              <a:buChar char="§"/>
            </a:pPr>
            <a:r>
              <a:rPr lang="fi-FI" sz="1600" dirty="0">
                <a:ea typeface="Calibri" panose="020F0502020204030204" pitchFamily="34" charset="0"/>
                <a:cs typeface="Calibri" panose="020F0502020204030204" pitchFamily="34" charset="0"/>
              </a:rPr>
              <a:t>Oppilaitoksen velvollisuus on siirtää saattaen vaihtotiedot toiseen oppilaitokseen. (Soitto;</a:t>
            </a:r>
          </a:p>
          <a:p>
            <a:pPr algn="just">
              <a:lnSpc>
                <a:spcPct val="107000"/>
              </a:lnSpc>
              <a:spcAft>
                <a:spcPts val="800"/>
              </a:spcAft>
              <a:buClr>
                <a:schemeClr val="accent1"/>
              </a:buClr>
            </a:pPr>
            <a:r>
              <a:rPr lang="fi-FI" sz="1600" b="0" i="0" dirty="0">
                <a:solidFill>
                  <a:srgbClr val="000000"/>
                </a:solidFill>
                <a:effectLst/>
                <a:latin typeface="Humanist521TL-Roman"/>
              </a:rPr>
              <a:t>      tai Kpedu saattaen vaihdon </a:t>
            </a:r>
            <a:r>
              <a:rPr lang="fi-FI" sz="1600" b="0" i="0" u="none" strike="noStrike" dirty="0">
                <a:solidFill>
                  <a:srgbClr val="337AB7"/>
                </a:solidFill>
                <a:effectLst/>
                <a:latin typeface="Humanist521TL-Roman"/>
                <a:hlinkClick r:id="rId3"/>
              </a:rPr>
              <a:t>tiedonsiirtolomake</a:t>
            </a:r>
            <a:r>
              <a:rPr lang="fi-FI" sz="1600" b="0" i="0" dirty="0">
                <a:solidFill>
                  <a:srgbClr val="000000"/>
                </a:solidFill>
                <a:effectLst/>
                <a:latin typeface="Humanist521TL-Roman"/>
              </a:rPr>
              <a:t> 2022 ja </a:t>
            </a:r>
            <a:r>
              <a:rPr lang="fi-FI" sz="1600" b="0" i="0" u="none" strike="noStrike" dirty="0">
                <a:solidFill>
                  <a:srgbClr val="337AB7"/>
                </a:solidFill>
                <a:effectLst/>
                <a:latin typeface="Humanist521TL-Roman"/>
                <a:hlinkClick r:id="rId4" tooltip="ohje"/>
              </a:rPr>
              <a:t>ohje</a:t>
            </a:r>
            <a:r>
              <a:rPr lang="fi-FI" sz="1600" b="0" i="0" dirty="0">
                <a:solidFill>
                  <a:srgbClr val="000000"/>
                </a:solidFill>
                <a:effectLst/>
                <a:latin typeface="Humanist521TL-Roman"/>
              </a:rPr>
              <a:t> sen täyttämiseen.</a:t>
            </a:r>
            <a:r>
              <a:rPr lang="fi-FI" sz="1600" dirty="0">
                <a:ea typeface="Calibri" panose="020F0502020204030204" pitchFamily="34" charset="0"/>
                <a:cs typeface="Calibri" panose="020F0502020204030204" pitchFamily="34" charset="0"/>
              </a:rPr>
              <a:t>)</a:t>
            </a:r>
          </a:p>
          <a:p>
            <a:pPr algn="just">
              <a:lnSpc>
                <a:spcPct val="107000"/>
              </a:lnSpc>
              <a:spcAft>
                <a:spcPts val="800"/>
              </a:spcAft>
            </a:pPr>
            <a:endParaRPr lang="fi-FI" sz="1400" dirty="0">
              <a:effectLst/>
              <a:ea typeface="Calibri" panose="020F0502020204030204" pitchFamily="34" charset="0"/>
              <a:cs typeface="Calibri" panose="020F0502020204030204" pitchFamily="34" charset="0"/>
            </a:endParaRPr>
          </a:p>
          <a:p>
            <a:pPr algn="just">
              <a:lnSpc>
                <a:spcPct val="107000"/>
              </a:lnSpc>
              <a:spcAft>
                <a:spcPts val="800"/>
              </a:spcAft>
            </a:pPr>
            <a:endParaRPr lang="fi-FI"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fi-FI" sz="16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fi-FI" sz="16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fi-FI" sz="16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fi-FI" sz="16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Otsikko 4">
            <a:extLst>
              <a:ext uri="{FF2B5EF4-FFF2-40B4-BE49-F238E27FC236}">
                <a16:creationId xmlns:a16="http://schemas.microsoft.com/office/drawing/2014/main" id="{2EDF7D62-92A6-4E72-85A5-EE65B6AE6503}"/>
              </a:ext>
            </a:extLst>
          </p:cNvPr>
          <p:cNvSpPr>
            <a:spLocks noGrp="1"/>
          </p:cNvSpPr>
          <p:nvPr>
            <p:ph type="title"/>
          </p:nvPr>
        </p:nvSpPr>
        <p:spPr/>
        <p:txBody>
          <a:bodyPr/>
          <a:lstStyle/>
          <a:p>
            <a:r>
              <a:rPr lang="fi-FI" sz="3200" dirty="0"/>
              <a:t>10. OPISKELIJA EROAA </a:t>
            </a:r>
            <a:endParaRPr lang="fi-FI" dirty="0"/>
          </a:p>
        </p:txBody>
      </p:sp>
      <p:grpSp>
        <p:nvGrpSpPr>
          <p:cNvPr id="11" name="Ryhmä 10">
            <a:extLst>
              <a:ext uri="{FF2B5EF4-FFF2-40B4-BE49-F238E27FC236}">
                <a16:creationId xmlns:a16="http://schemas.microsoft.com/office/drawing/2014/main" id="{69F2FBB1-1AA0-4A1C-B39C-1BAA44F8884D}"/>
              </a:ext>
            </a:extLst>
          </p:cNvPr>
          <p:cNvGrpSpPr/>
          <p:nvPr/>
        </p:nvGrpSpPr>
        <p:grpSpPr>
          <a:xfrm>
            <a:off x="8629466" y="4159203"/>
            <a:ext cx="3422944" cy="2918449"/>
            <a:chOff x="7648481" y="3166027"/>
            <a:chExt cx="3422944" cy="2918449"/>
          </a:xfrm>
        </p:grpSpPr>
        <p:sp>
          <p:nvSpPr>
            <p:cNvPr id="7" name="Ellipsi 6">
              <a:extLst>
                <a:ext uri="{FF2B5EF4-FFF2-40B4-BE49-F238E27FC236}">
                  <a16:creationId xmlns:a16="http://schemas.microsoft.com/office/drawing/2014/main" id="{3795EE17-C32E-49B0-B254-72B2ACC2C6A8}"/>
                </a:ext>
              </a:extLst>
            </p:cNvPr>
            <p:cNvSpPr/>
            <p:nvPr/>
          </p:nvSpPr>
          <p:spPr>
            <a:xfrm>
              <a:off x="8173659" y="3182603"/>
              <a:ext cx="2757948" cy="2743200"/>
            </a:xfrm>
            <a:prstGeom prst="ellipse">
              <a:avLst/>
            </a:prstGeom>
            <a:blipFill>
              <a:blip r:embed="rId5"/>
              <a:srcRect/>
              <a:stretch>
                <a:fillRect l="-3300" r="-457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8" name="Ellipsi 7">
              <a:extLst>
                <a:ext uri="{FF2B5EF4-FFF2-40B4-BE49-F238E27FC236}">
                  <a16:creationId xmlns:a16="http://schemas.microsoft.com/office/drawing/2014/main" id="{F28CB984-3C37-49FB-B11C-5E75100C2C52}"/>
                </a:ext>
              </a:extLst>
            </p:cNvPr>
            <p:cNvSpPr/>
            <p:nvPr/>
          </p:nvSpPr>
          <p:spPr>
            <a:xfrm>
              <a:off x="10622907" y="3166027"/>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9" name="Ellipsi 8">
              <a:extLst>
                <a:ext uri="{FF2B5EF4-FFF2-40B4-BE49-F238E27FC236}">
                  <a16:creationId xmlns:a16="http://schemas.microsoft.com/office/drawing/2014/main" id="{E6C69217-328F-497A-81F4-1E7EF9F3A45F}"/>
                </a:ext>
              </a:extLst>
            </p:cNvPr>
            <p:cNvSpPr/>
            <p:nvPr/>
          </p:nvSpPr>
          <p:spPr>
            <a:xfrm>
              <a:off x="7979556" y="5567641"/>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10" name="Ellipsi 9">
              <a:extLst>
                <a:ext uri="{FF2B5EF4-FFF2-40B4-BE49-F238E27FC236}">
                  <a16:creationId xmlns:a16="http://schemas.microsoft.com/office/drawing/2014/main" id="{6B479B11-94CD-4C11-8CDD-18AC666898F5}"/>
                </a:ext>
              </a:extLst>
            </p:cNvPr>
            <p:cNvSpPr/>
            <p:nvPr/>
          </p:nvSpPr>
          <p:spPr>
            <a:xfrm>
              <a:off x="7648481" y="5850199"/>
              <a:ext cx="234278" cy="23427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grpSp>
    </p:spTree>
    <p:extLst>
      <p:ext uri="{BB962C8B-B14F-4D97-AF65-F5344CB8AC3E}">
        <p14:creationId xmlns:p14="http://schemas.microsoft.com/office/powerpoint/2010/main" val="3978790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8257B14D-10C3-4746-A30F-955F629D4CC1}"/>
              </a:ext>
            </a:extLst>
          </p:cNvPr>
          <p:cNvSpPr>
            <a:spLocks noGrp="1"/>
          </p:cNvSpPr>
          <p:nvPr>
            <p:ph idx="1"/>
          </p:nvPr>
        </p:nvSpPr>
        <p:spPr>
          <a:xfrm>
            <a:off x="509452" y="1541417"/>
            <a:ext cx="4924698" cy="4635546"/>
          </a:xfrm>
        </p:spPr>
        <p:txBody>
          <a:bodyPr>
            <a:normAutofit/>
          </a:bodyPr>
          <a:lstStyle/>
          <a:p>
            <a:pPr algn="just">
              <a:lnSpc>
                <a:spcPct val="107000"/>
              </a:lnSpc>
              <a:spcAft>
                <a:spcPts val="800"/>
              </a:spcAft>
            </a:pPr>
            <a:endParaRPr lang="fi-FI" sz="2600">
              <a:effectLst/>
              <a:ea typeface="Calibri" panose="020F0502020204030204" pitchFamily="34" charset="0"/>
              <a:cs typeface="Times New Roman" panose="02020603050405020304" pitchFamily="18" charset="0"/>
            </a:endParaRPr>
          </a:p>
          <a:p>
            <a:endParaRPr lang="fi-FI"/>
          </a:p>
        </p:txBody>
      </p:sp>
      <p:sp>
        <p:nvSpPr>
          <p:cNvPr id="4" name="Suorakulmio 3">
            <a:extLst>
              <a:ext uri="{FF2B5EF4-FFF2-40B4-BE49-F238E27FC236}">
                <a16:creationId xmlns:a16="http://schemas.microsoft.com/office/drawing/2014/main" id="{DFFF51FC-3ABA-45DE-84EB-DCCB90A0F568}"/>
              </a:ext>
            </a:extLst>
          </p:cNvPr>
          <p:cNvSpPr/>
          <p:nvPr/>
        </p:nvSpPr>
        <p:spPr>
          <a:xfrm>
            <a:off x="5225143" y="1627833"/>
            <a:ext cx="6692202" cy="488349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l"/>
            <a:r>
              <a:rPr lang="fi-FI" sz="1100" b="1" dirty="0"/>
              <a:t>ETSIVÄ NUORISOTYÖ</a:t>
            </a:r>
          </a:p>
          <a:p>
            <a:pPr algn="l"/>
            <a:endParaRPr lang="fi-FI" sz="1100" b="1" dirty="0"/>
          </a:p>
          <a:p>
            <a:pPr fontAlgn="base">
              <a:spcAft>
                <a:spcPts val="1800"/>
              </a:spcAft>
            </a:pPr>
            <a:r>
              <a:rPr lang="fi-FI" sz="1100" b="1" dirty="0">
                <a:solidFill>
                  <a:srgbClr val="444444"/>
                </a:solidFill>
                <a:effectLst/>
                <a:ea typeface="Times New Roman" panose="02020603050405020304" pitchFamily="18" charset="0"/>
              </a:rPr>
              <a:t>OPPIVELVOLLISET</a:t>
            </a:r>
            <a:br>
              <a:rPr lang="fi-FI" sz="1100" b="1" dirty="0">
                <a:solidFill>
                  <a:srgbClr val="444444"/>
                </a:solidFill>
                <a:effectLst/>
                <a:ea typeface="Times New Roman" panose="02020603050405020304" pitchFamily="18" charset="0"/>
              </a:rPr>
            </a:br>
            <a:r>
              <a:rPr lang="fi-FI" sz="1100" dirty="0">
                <a:solidFill>
                  <a:srgbClr val="444444"/>
                </a:solidFill>
                <a:effectLst/>
                <a:ea typeface="Times New Roman" panose="02020603050405020304" pitchFamily="18" charset="0"/>
              </a:rPr>
              <a:t>Opiskelupaikan osoittamista koskeva päätös voidaan panna täytäntöön vailla lainvoimaa olevana.</a:t>
            </a:r>
            <a:br>
              <a:rPr lang="fi-FI" sz="1100" dirty="0">
                <a:solidFill>
                  <a:srgbClr val="444444"/>
                </a:solidFill>
                <a:effectLst/>
                <a:ea typeface="Times New Roman" panose="02020603050405020304" pitchFamily="18" charset="0"/>
              </a:rPr>
            </a:br>
            <a:br>
              <a:rPr lang="fi-FI" sz="1100" dirty="0">
                <a:solidFill>
                  <a:srgbClr val="444444"/>
                </a:solidFill>
                <a:effectLst/>
                <a:ea typeface="Times New Roman" panose="02020603050405020304" pitchFamily="18" charset="0"/>
              </a:rPr>
            </a:br>
            <a:r>
              <a:rPr lang="fi-FI" sz="1100" dirty="0">
                <a:solidFill>
                  <a:srgbClr val="000A48"/>
                </a:solidFill>
                <a:effectLst/>
                <a:ea typeface="Calibri" panose="020F0502020204030204" pitchFamily="34" charset="0"/>
                <a:cs typeface="Times New Roman" panose="02020603050405020304" pitchFamily="18" charset="0"/>
              </a:rPr>
              <a:t>Jos alle 29-vuotiaaseen opiskelijaan ei saada yhteyttä, voidaan tehdä yhteistyötä etsivän nuorisotyön kanssa. </a:t>
            </a:r>
            <a:br>
              <a:rPr lang="fi-FI" sz="1100" dirty="0">
                <a:solidFill>
                  <a:srgbClr val="000A48"/>
                </a:solidFill>
                <a:effectLst/>
                <a:ea typeface="Calibri" panose="020F0502020204030204" pitchFamily="34" charset="0"/>
                <a:cs typeface="Times New Roman" panose="02020603050405020304" pitchFamily="18" charset="0"/>
              </a:rPr>
            </a:br>
            <a:br>
              <a:rPr lang="fi-FI" sz="1100" dirty="0">
                <a:solidFill>
                  <a:srgbClr val="000A48"/>
                </a:solidFill>
                <a:effectLst/>
                <a:ea typeface="Calibri" panose="020F0502020204030204" pitchFamily="34" charset="0"/>
                <a:cs typeface="Times New Roman" panose="02020603050405020304" pitchFamily="18" charset="0"/>
              </a:rPr>
            </a:br>
            <a:r>
              <a:rPr lang="fi-FI" sz="1100" dirty="0"/>
              <a:t>Etsivä nuorisotyöntekijä voi olla mukana ohjaamassa nuorta hänelle soveltuvaan koulutukseen tai muihin tarvittaviin palveluihin, kunhan nuorisolakia kaikilta osin noudatetaan. Erityisesti tulee kiinnittää huomiota siihen, että etsivä nuorisotyö perustuu nuoren vapaaehtoisuuteen ja nuoren kanssa tehtävään yhteistyöhön. Etsivään nuorisotyöhön ei liity nuorelle pakkoa tai velvollisuutta. </a:t>
            </a:r>
            <a:br>
              <a:rPr lang="fi-FI" sz="1100" dirty="0"/>
            </a:br>
            <a:br>
              <a:rPr lang="fi-FI" sz="1100" dirty="0"/>
            </a:br>
            <a:r>
              <a:rPr lang="fi-FI" sz="1100" dirty="0"/>
              <a:t>koulutuksen järjestäjä voi luovuttaa nuoren kotikunnalle etsivää nuorisotyötä varten tiedot oppivelvollisesta nuoresta, joka keskeyttää opinnot ammatillisessa koulutuksessa, lukiokoulutuksessa tai tutkintokoulutukseen valmentavassa koulutuksessa. Tällöinkin nuorisolain mukainen etsivä nuorisotyö perustuu nuoren vapaaehtoisuuteen ja nuoren kanssa tehtävään yhteistyöhön. Velvollisuutta tietojen luovuttamiseen mainituissa tilanteissa ei enää jatkossa ole. </a:t>
            </a:r>
          </a:p>
          <a:p>
            <a:pPr algn="l"/>
            <a:r>
              <a:rPr lang="fi-FI" sz="1100" b="1" dirty="0"/>
              <a:t>MUUT KUIN OPPIVELVOLLISET</a:t>
            </a:r>
          </a:p>
          <a:p>
            <a:pPr marL="228600" indent="-228600" algn="l">
              <a:buAutoNum type="arabicParenR"/>
            </a:pPr>
            <a:r>
              <a:rPr lang="fi-FI" sz="1100" dirty="0"/>
              <a:t>koulutuksen järjestäjän on luovutettava tiedot muusta kuin oppivelvollisesta nuoresta, joka keskeyttää opinnot ammatillisessa koulutuksessa, lukiokoulutuksessa tai tutkintokoulutukseen valmentavassa koulutuksessa</a:t>
            </a:r>
          </a:p>
          <a:p>
            <a:pPr marL="228600" indent="-228600" algn="l">
              <a:buAutoNum type="arabicParenR"/>
            </a:pPr>
            <a:r>
              <a:rPr lang="fi-FI" sz="1100" dirty="0"/>
              <a:t>koulutuksen järjestäjä voi jättää tiedot luovuttamatta, jos se arvioi käytettävissään olevien tietojen perusteella ja nuoren tilanne ja tuen tarve kokonaisuudessaan huomioon otettuna, ettei nuori ole 10 §:ssä tarkoitettujen palvelujen ja muun tuen tarpeessa. </a:t>
            </a:r>
          </a:p>
          <a:p>
            <a:pPr algn="l">
              <a:buFont typeface="Arial" panose="020B0604020202020204" pitchFamily="34" charset="0"/>
              <a:buChar char="•"/>
            </a:pPr>
            <a:endParaRPr lang="fi-FI" sz="1100" dirty="0"/>
          </a:p>
          <a:p>
            <a:pPr algn="l"/>
            <a:r>
              <a:rPr lang="fi-FI" sz="1100" dirty="0"/>
              <a:t>Nuoren yksilöinti- ja yhteystiedot voidaan luovuttaa nuoren kotikunnalle etsivää nuorisotyötä varten seuraavasti: koulutuksen järjestäjä voi luovuttaa tiedot oppivelvollisesta nuoresta, joka keskeyttää opinnot ammatillisessa koulutuksessa, lukiokoulutuksessa tai tutkintokoulutukseen valmentavassa koulutuksessa.</a:t>
            </a:r>
          </a:p>
          <a:p>
            <a:pPr>
              <a:buFont typeface="Arial" panose="020B0604020202020204" pitchFamily="34" charset="0"/>
              <a:buChar char="•"/>
            </a:pPr>
            <a:r>
              <a:rPr lang="fi-FI" sz="1100" b="0" i="0" u="sng" dirty="0">
                <a:solidFill>
                  <a:srgbClr val="0070C0"/>
                </a:solidFill>
                <a:effectLst/>
                <a:hlinkClick r:id="rId2">
                  <a:extLst>
                    <a:ext uri="{A12FA001-AC4F-418D-AE19-62706E023703}">
                      <ahyp:hlinkClr xmlns:ahyp="http://schemas.microsoft.com/office/drawing/2018/hyperlinkcolor" val="tx"/>
                    </a:ext>
                  </a:extLst>
                </a:hlinkClick>
              </a:rPr>
              <a:t>Yhteydenotto Kokkolan etsivään nuorisotyöhön</a:t>
            </a:r>
            <a:endParaRPr lang="fi-FI" sz="1100" b="0" i="0" dirty="0">
              <a:solidFill>
                <a:srgbClr val="0070C0"/>
              </a:solidFill>
              <a:effectLst/>
            </a:endParaRPr>
          </a:p>
          <a:p>
            <a:pPr>
              <a:buFont typeface="Arial" panose="020B0604020202020204" pitchFamily="34" charset="0"/>
              <a:buChar char="•"/>
            </a:pPr>
            <a:r>
              <a:rPr lang="fi-FI" sz="1100" b="0" i="0" u="sng" dirty="0">
                <a:solidFill>
                  <a:srgbClr val="0070C0"/>
                </a:solidFill>
                <a:effectLst/>
                <a:hlinkClick r:id="rId3">
                  <a:extLst>
                    <a:ext uri="{A12FA001-AC4F-418D-AE19-62706E023703}">
                      <ahyp:hlinkClr xmlns:ahyp="http://schemas.microsoft.com/office/drawing/2018/hyperlinkcolor" val="tx"/>
                    </a:ext>
                  </a:extLst>
                </a:hlinkClick>
              </a:rPr>
              <a:t>Etsi oman kuntasi etsivä nuoristyöntekijä</a:t>
            </a:r>
            <a:endParaRPr lang="fi-FI" sz="1100" b="0" i="0" dirty="0">
              <a:solidFill>
                <a:srgbClr val="0070C0"/>
              </a:solidFill>
              <a:effectLst/>
            </a:endParaRPr>
          </a:p>
          <a:p>
            <a:pPr algn="l"/>
            <a:endParaRPr lang="fi-FI" sz="1200" b="0" i="0" dirty="0">
              <a:solidFill>
                <a:srgbClr val="0A0A0A"/>
              </a:solidFill>
              <a:effectLst/>
            </a:endParaRPr>
          </a:p>
        </p:txBody>
      </p:sp>
      <p:sp>
        <p:nvSpPr>
          <p:cNvPr id="5" name="Suorakulmio 4">
            <a:extLst>
              <a:ext uri="{FF2B5EF4-FFF2-40B4-BE49-F238E27FC236}">
                <a16:creationId xmlns:a16="http://schemas.microsoft.com/office/drawing/2014/main" id="{C5F6FDDC-B020-49F1-9651-171B4BA495FA}"/>
              </a:ext>
            </a:extLst>
          </p:cNvPr>
          <p:cNvSpPr/>
          <p:nvPr/>
        </p:nvSpPr>
        <p:spPr>
          <a:xfrm>
            <a:off x="378371" y="2049516"/>
            <a:ext cx="4561491" cy="445176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fi-FI" sz="1200" b="1" dirty="0"/>
              <a:t>ILMOITUS ASUINKUNNALLE OPPIVELVOLLISEN OSALTA</a:t>
            </a:r>
          </a:p>
          <a:p>
            <a:endParaRPr lang="fi-FI" sz="1200" dirty="0"/>
          </a:p>
          <a:p>
            <a:r>
              <a:rPr lang="fi-FI" sz="1100" b="0" i="0" dirty="0">
                <a:solidFill>
                  <a:srgbClr val="444444"/>
                </a:solidFill>
                <a:effectLst/>
                <a:latin typeface="IntervalSansProRegular"/>
              </a:rPr>
              <a:t>Jos oppivelvollinen ei ole aloittanut uusia opintoja</a:t>
            </a:r>
            <a:r>
              <a:rPr lang="fi-FI" sz="1100" b="1" i="0" dirty="0">
                <a:solidFill>
                  <a:srgbClr val="444444"/>
                </a:solidFill>
                <a:effectLst/>
                <a:latin typeface="IntervalSansProRegular"/>
              </a:rPr>
              <a:t>, koulutuksen järjestäjän on ilmoitettava oppivelvollisuuden suorittamisen keskeyttäneen oppivelvollisen yksilöinti- ja yhteystiedot oppivelvollisen asuinkunnalle sekä ilmoitettava oppivelvollisuuden suorittamisen keskeyttämisestä huoltajalle tai muulle lailliselle edustajalle</a:t>
            </a:r>
            <a:r>
              <a:rPr lang="fi-FI" sz="1100" i="0" dirty="0">
                <a:solidFill>
                  <a:srgbClr val="444444"/>
                </a:solidFill>
                <a:effectLst/>
                <a:latin typeface="IntervalSansProRegular"/>
              </a:rPr>
              <a:t>. E</a:t>
            </a:r>
            <a:r>
              <a:rPr lang="fi-FI" sz="1100" b="0" i="0" dirty="0">
                <a:solidFill>
                  <a:srgbClr val="444444"/>
                </a:solidFill>
                <a:effectLst/>
                <a:latin typeface="IntervalSansProRegular"/>
              </a:rPr>
              <a:t>dellä tarkoitettu ilmoitusvelvollisuus on myös silloin, jos oppivelvollisen opiskeluoikeus on peruutettu ammatillisesta koulutuksesta annetun lain nojalla.</a:t>
            </a:r>
          </a:p>
          <a:p>
            <a:endParaRPr lang="fi-FI" sz="1100" dirty="0"/>
          </a:p>
          <a:p>
            <a:pPr fontAlgn="base">
              <a:spcAft>
                <a:spcPts val="1800"/>
              </a:spcAft>
            </a:pPr>
            <a:r>
              <a:rPr lang="fi-FI" sz="1100" dirty="0">
                <a:solidFill>
                  <a:srgbClr val="444444"/>
                </a:solidFill>
                <a:effectLst/>
                <a:ea typeface="Times New Roman" panose="02020603050405020304" pitchFamily="18" charset="0"/>
              </a:rPr>
              <a:t>Asuinkunnan tehtävänä on </a:t>
            </a:r>
            <a:r>
              <a:rPr lang="fi-FI" sz="1100" b="1" dirty="0">
                <a:solidFill>
                  <a:srgbClr val="444444"/>
                </a:solidFill>
                <a:effectLst/>
                <a:ea typeface="Times New Roman" panose="02020603050405020304" pitchFamily="18" charset="0"/>
              </a:rPr>
              <a:t>ohjata oppivelvollista hakeutumaan hänelle soveltuvaan koulutukseen</a:t>
            </a:r>
            <a:r>
              <a:rPr lang="fi-FI" sz="1100" dirty="0">
                <a:solidFill>
                  <a:srgbClr val="444444"/>
                </a:solidFill>
                <a:effectLst/>
                <a:ea typeface="Times New Roman" panose="02020603050405020304" pitchFamily="18" charset="0"/>
              </a:rPr>
              <a:t> ja tarvittaessa muiden </a:t>
            </a:r>
            <a:r>
              <a:rPr lang="fi-FI" sz="1100" b="1" dirty="0">
                <a:solidFill>
                  <a:srgbClr val="444444"/>
                </a:solidFill>
                <a:effectLst/>
                <a:ea typeface="Times New Roman" panose="02020603050405020304" pitchFamily="18" charset="0"/>
              </a:rPr>
              <a:t>tarkoituksenmukaisten palveluiden piiriin</a:t>
            </a:r>
            <a:r>
              <a:rPr lang="fi-FI" sz="1100" dirty="0">
                <a:solidFill>
                  <a:srgbClr val="444444"/>
                </a:solidFill>
                <a:effectLst/>
                <a:ea typeface="Times New Roman" panose="02020603050405020304" pitchFamily="18" charset="0"/>
              </a:rPr>
              <a:t>. Oppivelvollisen tilanne ja tuen tarve selvitetään yhdessä </a:t>
            </a:r>
            <a:r>
              <a:rPr lang="fi-FI" sz="1100" b="1" dirty="0">
                <a:solidFill>
                  <a:srgbClr val="444444"/>
                </a:solidFill>
                <a:effectLst/>
                <a:ea typeface="Times New Roman" panose="02020603050405020304" pitchFamily="18" charset="0"/>
              </a:rPr>
              <a:t>oppivelvollisen ja tämän huoltajan</a:t>
            </a:r>
            <a:r>
              <a:rPr lang="fi-FI" sz="1100" dirty="0">
                <a:solidFill>
                  <a:srgbClr val="444444"/>
                </a:solidFill>
                <a:effectLst/>
                <a:ea typeface="Times New Roman" panose="02020603050405020304" pitchFamily="18" charset="0"/>
              </a:rPr>
              <a:t> tai muun laillisen edustajan kanssa.</a:t>
            </a:r>
            <a:endParaRPr lang="fi-FI" sz="1100" dirty="0">
              <a:effectLst/>
              <a:ea typeface="Times New Roman" panose="02020603050405020304" pitchFamily="18" charset="0"/>
            </a:endParaRPr>
          </a:p>
          <a:p>
            <a:pPr fontAlgn="base">
              <a:spcAft>
                <a:spcPts val="1800"/>
              </a:spcAft>
            </a:pPr>
            <a:r>
              <a:rPr lang="fi-FI" sz="1100" dirty="0">
                <a:solidFill>
                  <a:srgbClr val="444444"/>
                </a:solidFill>
                <a:effectLst/>
                <a:ea typeface="Times New Roman" panose="02020603050405020304" pitchFamily="18" charset="0"/>
              </a:rPr>
              <a:t>Asuinkunnan tehtävänä on </a:t>
            </a:r>
            <a:r>
              <a:rPr lang="fi-FI" sz="1100" b="1" dirty="0">
                <a:solidFill>
                  <a:srgbClr val="444444"/>
                </a:solidFill>
                <a:effectLst/>
                <a:ea typeface="Times New Roman" panose="02020603050405020304" pitchFamily="18" charset="0"/>
              </a:rPr>
              <a:t>kahden kuukauden kuluttua ohjaus- ja valvontavastuun alkamisesta osoittaa oppivelvolliselle opiskelupaikka tutkintokoulutukseen valmentavassa koulutuksessa tai työhön ja itsenäiseen elämään valmentavassa koulutuksessa</a:t>
            </a:r>
            <a:r>
              <a:rPr lang="fi-FI" sz="1100" dirty="0">
                <a:solidFill>
                  <a:srgbClr val="444444"/>
                </a:solidFill>
                <a:effectLst/>
                <a:ea typeface="Times New Roman" panose="02020603050405020304" pitchFamily="18" charset="0"/>
              </a:rPr>
              <a:t>, jos oppivelvollinen ei ole aloittanut koulutuksessa. Koulutuksen järjestäjän, jolle on myönnetty edellä mainitun koulutuksen järjestämislupa, </a:t>
            </a:r>
            <a:r>
              <a:rPr lang="fi-FI" sz="1100" b="1" dirty="0">
                <a:solidFill>
                  <a:srgbClr val="444444"/>
                </a:solidFill>
                <a:effectLst/>
                <a:ea typeface="Times New Roman" panose="02020603050405020304" pitchFamily="18" charset="0"/>
              </a:rPr>
              <a:t>tulee ottaa opiskelijaksi sille osoitettu oppivelvollinen.</a:t>
            </a:r>
            <a:endParaRPr lang="fi-FI" sz="1100" dirty="0">
              <a:effectLst/>
              <a:ea typeface="Times New Roman" panose="02020603050405020304" pitchFamily="18" charset="0"/>
            </a:endParaRPr>
          </a:p>
          <a:p>
            <a:pPr fontAlgn="base">
              <a:spcAft>
                <a:spcPts val="1800"/>
              </a:spcAft>
            </a:pPr>
            <a:r>
              <a:rPr lang="fi-FI" sz="1100" b="1" dirty="0">
                <a:solidFill>
                  <a:srgbClr val="444444"/>
                </a:solidFill>
                <a:effectLst/>
                <a:ea typeface="Times New Roman" panose="02020603050405020304" pitchFamily="18" charset="0"/>
              </a:rPr>
              <a:t>Oppivelvollisen on aloitettava opinnot hänelle osoitetussa opiskelupaikassa viipymättä</a:t>
            </a:r>
            <a:r>
              <a:rPr lang="fi-FI" sz="1100" dirty="0">
                <a:solidFill>
                  <a:srgbClr val="444444"/>
                </a:solidFill>
                <a:effectLst/>
                <a:ea typeface="Times New Roman" panose="02020603050405020304" pitchFamily="18" charset="0"/>
              </a:rPr>
              <a:t>. </a:t>
            </a:r>
            <a:endParaRPr lang="fi-FI" sz="1100" dirty="0">
              <a:effectLst/>
              <a:ea typeface="Times New Roman" panose="02020603050405020304" pitchFamily="18" charset="0"/>
            </a:endParaRPr>
          </a:p>
          <a:p>
            <a:pPr algn="ctr"/>
            <a:endParaRPr lang="fi-FI" dirty="0"/>
          </a:p>
        </p:txBody>
      </p:sp>
      <p:sp>
        <p:nvSpPr>
          <p:cNvPr id="7" name="Otsikko 6">
            <a:extLst>
              <a:ext uri="{FF2B5EF4-FFF2-40B4-BE49-F238E27FC236}">
                <a16:creationId xmlns:a16="http://schemas.microsoft.com/office/drawing/2014/main" id="{3019B281-F7C4-4EBA-A77B-39A014FC3351}"/>
              </a:ext>
            </a:extLst>
          </p:cNvPr>
          <p:cNvSpPr>
            <a:spLocks noGrp="1"/>
          </p:cNvSpPr>
          <p:nvPr>
            <p:ph type="title"/>
          </p:nvPr>
        </p:nvSpPr>
        <p:spPr>
          <a:xfrm>
            <a:off x="432001" y="420916"/>
            <a:ext cx="9006289" cy="903388"/>
          </a:xfrm>
        </p:spPr>
        <p:txBody>
          <a:bodyPr/>
          <a:lstStyle/>
          <a:p>
            <a:r>
              <a:rPr lang="fi-FI" sz="3200" dirty="0">
                <a:solidFill>
                  <a:schemeClr val="accent1"/>
                </a:solidFill>
                <a:latin typeface="+mj-lt"/>
                <a:ea typeface="Calibri" panose="020F0502020204030204" pitchFamily="34" charset="0"/>
                <a:cs typeface="Times New Roman"/>
              </a:rPr>
              <a:t>11</a:t>
            </a:r>
            <a:r>
              <a:rPr lang="fi-FI" sz="3200" dirty="0">
                <a:solidFill>
                  <a:schemeClr val="accent1"/>
                </a:solidFill>
                <a:effectLst/>
                <a:latin typeface="+mj-lt"/>
                <a:ea typeface="Calibri" panose="020F0502020204030204" pitchFamily="34" charset="0"/>
                <a:cs typeface="Times New Roman"/>
              </a:rPr>
              <a:t>. ILMOITUS ASUINKUNNALLE JA ASUINKUNNAN VELVOLLISUUS </a:t>
            </a:r>
            <a:br>
              <a:rPr lang="fi-FI" sz="3200" dirty="0">
                <a:solidFill>
                  <a:schemeClr val="accent1"/>
                </a:solidFill>
                <a:effectLst/>
                <a:latin typeface="+mj-lt"/>
                <a:ea typeface="Calibri" panose="020F0502020204030204" pitchFamily="34" charset="0"/>
                <a:cs typeface="Times New Roman"/>
              </a:rPr>
            </a:br>
            <a:r>
              <a:rPr lang="fi-FI" sz="3200" dirty="0">
                <a:solidFill>
                  <a:schemeClr val="accent1"/>
                </a:solidFill>
                <a:effectLst/>
                <a:latin typeface="+mj-lt"/>
                <a:ea typeface="Calibri" panose="020F0502020204030204" pitchFamily="34" charset="0"/>
                <a:cs typeface="Times New Roman"/>
              </a:rPr>
              <a:t>OHJATA KOULUTUKSEEN, ILMOITUS ETSIVÄLLE</a:t>
            </a:r>
            <a:endParaRPr lang="fi-FI" dirty="0"/>
          </a:p>
        </p:txBody>
      </p:sp>
    </p:spTree>
    <p:extLst>
      <p:ext uri="{BB962C8B-B14F-4D97-AF65-F5344CB8AC3E}">
        <p14:creationId xmlns:p14="http://schemas.microsoft.com/office/powerpoint/2010/main" val="842509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579D020-29AE-48BE-976A-FE7C5B506549}"/>
              </a:ext>
            </a:extLst>
          </p:cNvPr>
          <p:cNvSpPr>
            <a:spLocks noGrp="1"/>
          </p:cNvSpPr>
          <p:nvPr>
            <p:ph sz="half" idx="1"/>
          </p:nvPr>
        </p:nvSpPr>
        <p:spPr>
          <a:xfrm>
            <a:off x="473544" y="1552356"/>
            <a:ext cx="3488857" cy="4351338"/>
          </a:xfrm>
        </p:spPr>
        <p:txBody>
          <a:bodyPr>
            <a:normAutofit/>
          </a:bodyPr>
          <a:lstStyle/>
          <a:p>
            <a:pPr marL="285750" indent="-285750">
              <a:lnSpc>
                <a:spcPct val="120000"/>
              </a:lnSpc>
              <a:buFont typeface="Arial" panose="020B0604020202020204" pitchFamily="34" charset="0"/>
              <a:buChar char="•"/>
              <a:defRPr/>
            </a:pPr>
            <a:r>
              <a:rPr lang="fi-FI" altLang="fi-FI" sz="1600" b="1" dirty="0">
                <a:latin typeface="Humanst521 BT" panose="020B0602020204020204" pitchFamily="34" charset="0"/>
              </a:rPr>
              <a:t>Perusopetuksen ja nivelvaiheen koulutuksen järjestäjän hakeutumisvelvoitteen ohjaus- ja valvontavastuu päättyy </a:t>
            </a:r>
            <a:r>
              <a:rPr lang="fi-FI" altLang="fi-FI" sz="1600" dirty="0">
                <a:latin typeface="Humanst521 BT" panose="020B0602020204020204" pitchFamily="34" charset="0"/>
              </a:rPr>
              <a:t>(§ 11)</a:t>
            </a:r>
          </a:p>
          <a:p>
            <a:pPr marL="971550" lvl="1" indent="-285750">
              <a:lnSpc>
                <a:spcPct val="120000"/>
              </a:lnSpc>
              <a:defRPr/>
            </a:pPr>
            <a:endParaRPr lang="fi-FI" altLang="fi-FI" dirty="0">
              <a:latin typeface="Humanst521 BT" panose="020B0602020204020204" pitchFamily="34" charset="0"/>
            </a:endParaRPr>
          </a:p>
          <a:p>
            <a:pPr marL="342900" indent="-342900">
              <a:lnSpc>
                <a:spcPct val="120000"/>
              </a:lnSpc>
              <a:buFont typeface="Arial" panose="020B0604020202020204" pitchFamily="34" charset="0"/>
              <a:buChar char="•"/>
              <a:defRPr/>
            </a:pPr>
            <a:r>
              <a:rPr lang="fi-FI" altLang="fi-FI" sz="1200" dirty="0">
                <a:latin typeface="Humanst521 BT" panose="020B0602020204020204" pitchFamily="34" charset="0"/>
              </a:rPr>
              <a:t>Kun oppivelvollinen on aloittanut jatko-opinnoissa</a:t>
            </a:r>
          </a:p>
          <a:p>
            <a:pPr marL="342900" indent="-342900">
              <a:lnSpc>
                <a:spcPct val="120000"/>
              </a:lnSpc>
              <a:buFont typeface="Arial" panose="020B0604020202020204" pitchFamily="34" charset="0"/>
              <a:buChar char="•"/>
              <a:defRPr/>
            </a:pPr>
            <a:r>
              <a:rPr lang="fi-FI" altLang="fi-FI" sz="1200" dirty="0">
                <a:latin typeface="Humanst521 BT" panose="020B0602020204020204" pitchFamily="34" charset="0"/>
              </a:rPr>
              <a:t>Elokuun loppupuolella vuosittain päätettävänä oppivelvollisuuden tarkistuspäivänä, </a:t>
            </a:r>
            <a:r>
              <a:rPr lang="fi-FI" altLang="fi-FI" sz="1200" i="1" dirty="0">
                <a:latin typeface="Humanst521 BT" panose="020B0602020204020204" pitchFamily="34" charset="0"/>
              </a:rPr>
              <a:t>tänä vuonna </a:t>
            </a:r>
          </a:p>
          <a:p>
            <a:pPr marL="342900" indent="-342900">
              <a:lnSpc>
                <a:spcPct val="120000"/>
              </a:lnSpc>
              <a:buFont typeface="Arial" panose="020B0604020202020204" pitchFamily="34" charset="0"/>
              <a:buChar char="•"/>
              <a:defRPr/>
            </a:pPr>
            <a:r>
              <a:rPr lang="fi-FI" altLang="fi-FI" sz="1200" dirty="0">
                <a:latin typeface="Humanst521 BT" panose="020B0602020204020204" pitchFamily="34" charset="0"/>
              </a:rPr>
              <a:t>Kuukauden kuluttua opintojen päättymisestä, jos perusopetus tai nivelvaiheen koulutus päättyy muuna ajankohtana kuin keväällä</a:t>
            </a:r>
          </a:p>
          <a:p>
            <a:pPr marL="342900" indent="-342900">
              <a:lnSpc>
                <a:spcPct val="120000"/>
              </a:lnSpc>
              <a:buFont typeface="Arial" panose="020B0604020202020204" pitchFamily="34" charset="0"/>
              <a:buChar char="•"/>
              <a:defRPr/>
            </a:pPr>
            <a:r>
              <a:rPr lang="fi-FI" altLang="fi-FI" sz="1200" dirty="0">
                <a:latin typeface="Humanst521 BT" panose="020B0602020204020204" pitchFamily="34" charset="0"/>
              </a:rPr>
              <a:t>Mikäli oppivelvollinen ei ole aloittanut opintoja ohjaus- ja valvontavastuun päättyessä, ilmoitus asuinkunnalle</a:t>
            </a:r>
          </a:p>
          <a:p>
            <a:pPr marL="0" indent="0">
              <a:buNone/>
            </a:pPr>
            <a:endParaRPr lang="fi-FI" sz="1200" dirty="0"/>
          </a:p>
        </p:txBody>
      </p:sp>
      <p:sp>
        <p:nvSpPr>
          <p:cNvPr id="4" name="Sisällön paikkamerkki 3">
            <a:extLst>
              <a:ext uri="{FF2B5EF4-FFF2-40B4-BE49-F238E27FC236}">
                <a16:creationId xmlns:a16="http://schemas.microsoft.com/office/drawing/2014/main" id="{AB868714-9BB3-4D8A-8E12-8F404DA84A49}"/>
              </a:ext>
            </a:extLst>
          </p:cNvPr>
          <p:cNvSpPr>
            <a:spLocks noGrp="1"/>
          </p:cNvSpPr>
          <p:nvPr>
            <p:ph sz="half" idx="2"/>
          </p:nvPr>
        </p:nvSpPr>
        <p:spPr>
          <a:xfrm>
            <a:off x="4332110" y="1552355"/>
            <a:ext cx="3414015" cy="4932527"/>
          </a:xfrm>
        </p:spPr>
        <p:txBody>
          <a:bodyPr>
            <a:normAutofit/>
          </a:bodyPr>
          <a:lstStyle/>
          <a:p>
            <a:r>
              <a:rPr lang="fi-FI" sz="1600" b="1" dirty="0"/>
              <a:t>Asuinkunta valvontavastuu</a:t>
            </a:r>
          </a:p>
          <a:p>
            <a:pPr marL="971550" lvl="1" indent="-285750">
              <a:defRPr/>
            </a:pPr>
            <a:r>
              <a:rPr lang="fi-FI" altLang="fi-FI" dirty="0"/>
              <a:t>ALKAA kun on saatu ilmoitus vailla opiskelupaikkaa olevasta tai opintonsa keskeyttäneestä oppivelvollisesta</a:t>
            </a:r>
          </a:p>
          <a:p>
            <a:pPr marL="971550" lvl="1" indent="-285750">
              <a:defRPr/>
            </a:pPr>
            <a:r>
              <a:rPr lang="fi-FI" altLang="fi-FI" dirty="0"/>
              <a:t>PÄÄTTYY, kun oppivelvollinen on aloittanut koulutuksessa</a:t>
            </a:r>
          </a:p>
          <a:p>
            <a:pPr marL="971550" lvl="1" indent="-285750">
              <a:defRPr/>
            </a:pPr>
            <a:r>
              <a:rPr lang="fi-FI" altLang="fi-FI" dirty="0"/>
              <a:t>Lisäksi vastuu on myös heistä:</a:t>
            </a:r>
          </a:p>
          <a:p>
            <a:pPr marL="1428750" lvl="2" indent="-285750">
              <a:defRPr/>
            </a:pPr>
            <a:r>
              <a:rPr lang="fi-FI" altLang="fi-FI" sz="1200" dirty="0"/>
              <a:t>Perusopetuksen kotiopetuksessa olevat</a:t>
            </a:r>
          </a:p>
          <a:p>
            <a:pPr marL="1428750" lvl="2" indent="-285750">
              <a:defRPr/>
            </a:pPr>
            <a:r>
              <a:rPr lang="fi-FI" altLang="fi-FI" sz="1200" dirty="0"/>
              <a:t>Suomeen juuri muuttaneet nuoret, jotka eivät ole koulutuksen piirissä</a:t>
            </a:r>
          </a:p>
          <a:p>
            <a:pPr lvl="1" indent="0">
              <a:buNone/>
              <a:defRPr/>
            </a:pPr>
            <a:r>
              <a:rPr lang="fi-FI" altLang="fi-FI" dirty="0"/>
              <a:t>       Tehtävä</a:t>
            </a:r>
          </a:p>
          <a:p>
            <a:pPr marL="971550" lvl="1" indent="-285750">
              <a:defRPr/>
            </a:pPr>
            <a:r>
              <a:rPr lang="fi-FI" altLang="fi-FI" dirty="0"/>
              <a:t>nuoren kokonaistilanteen ja tuen tarpeen selvittäminen yhteistyössä huoltajan kanssa</a:t>
            </a:r>
          </a:p>
          <a:p>
            <a:pPr marL="971550" lvl="1" indent="-285750">
              <a:defRPr/>
            </a:pPr>
            <a:r>
              <a:rPr lang="fi-FI" altLang="fi-FI" b="1" i="1" dirty="0"/>
              <a:t>ohjaus: </a:t>
            </a:r>
            <a:r>
              <a:rPr lang="fi-FI" altLang="fi-FI" dirty="0"/>
              <a:t>hakeutumaan koulutukseen </a:t>
            </a:r>
          </a:p>
          <a:p>
            <a:pPr marL="971550" lvl="1" indent="-285750">
              <a:defRPr/>
            </a:pPr>
            <a:r>
              <a:rPr lang="fi-FI" altLang="fi-FI" b="1" i="1" dirty="0"/>
              <a:t>ohjaus: </a:t>
            </a:r>
            <a:r>
              <a:rPr lang="fi-FI" altLang="fi-FI" dirty="0"/>
              <a:t>muiden tarkoituksenmukaisten palveluiden piiriin</a:t>
            </a:r>
          </a:p>
          <a:p>
            <a:pPr marL="971550" lvl="1" indent="-285750">
              <a:defRPr/>
            </a:pPr>
            <a:r>
              <a:rPr lang="fi-FI" altLang="fi-FI" dirty="0"/>
              <a:t>tarvittaessa hakemaan oppivelvollisuuden suorittamisen keskeyttämistä, jos ei ole opiskelukuntoinen</a:t>
            </a:r>
          </a:p>
          <a:p>
            <a:pPr marL="971550" lvl="1" indent="-285750">
              <a:defRPr/>
            </a:pPr>
            <a:r>
              <a:rPr lang="fi-FI" altLang="fi-FI" dirty="0"/>
              <a:t>opiskelupaikan osoittaminen (viimesijainen vaihtoehto)</a:t>
            </a:r>
          </a:p>
          <a:p>
            <a:pPr marL="1428750" lvl="2" indent="-285750">
              <a:defRPr/>
            </a:pPr>
            <a:endParaRPr lang="fi-FI" altLang="fi-FI" sz="1200" dirty="0">
              <a:latin typeface="Humanst521 BT" panose="020B0602020204020204" pitchFamily="34" charset="0"/>
            </a:endParaRPr>
          </a:p>
          <a:p>
            <a:pPr marL="1428750" lvl="2" indent="-285750">
              <a:defRPr/>
            </a:pPr>
            <a:endParaRPr lang="fi-FI" altLang="fi-FI" sz="1200" dirty="0">
              <a:latin typeface="Humanst521 BT" panose="020B0602020204020204" pitchFamily="34" charset="0"/>
            </a:endParaRPr>
          </a:p>
          <a:p>
            <a:endParaRPr lang="fi-FI" sz="1200" dirty="0"/>
          </a:p>
        </p:txBody>
      </p:sp>
      <p:sp>
        <p:nvSpPr>
          <p:cNvPr id="6" name="Tekstiruutu 5">
            <a:extLst>
              <a:ext uri="{FF2B5EF4-FFF2-40B4-BE49-F238E27FC236}">
                <a16:creationId xmlns:a16="http://schemas.microsoft.com/office/drawing/2014/main" id="{B305FA2C-EB70-41B1-A0EA-F32C39EA18FB}"/>
              </a:ext>
            </a:extLst>
          </p:cNvPr>
          <p:cNvSpPr txBox="1"/>
          <p:nvPr/>
        </p:nvSpPr>
        <p:spPr>
          <a:xfrm>
            <a:off x="7888136" y="1552356"/>
            <a:ext cx="3923414" cy="4585871"/>
          </a:xfrm>
          <a:prstGeom prst="rect">
            <a:avLst/>
          </a:prstGeom>
          <a:noFill/>
        </p:spPr>
        <p:txBody>
          <a:bodyPr wrap="square">
            <a:spAutoFit/>
          </a:bodyPr>
          <a:lstStyle/>
          <a:p>
            <a:pPr marL="742950" lvl="1" indent="-285750">
              <a:buClr>
                <a:schemeClr val="accent1"/>
              </a:buClr>
              <a:buFont typeface="Arial" panose="020B0604020202020204" pitchFamily="34" charset="0"/>
              <a:buChar char="•"/>
              <a:defRPr/>
            </a:pPr>
            <a:r>
              <a:rPr lang="fi-FI" altLang="fi-FI" sz="1600" b="1" dirty="0">
                <a:latin typeface="Humanst521 BT" panose="020B0602020204020204" pitchFamily="34" charset="0"/>
              </a:rPr>
              <a:t>Toinen aste valvontavastuu</a:t>
            </a:r>
          </a:p>
          <a:p>
            <a:pPr lvl="1" indent="0">
              <a:buFont typeface="Arial" panose="020B0604020202020204" pitchFamily="34" charset="0"/>
              <a:buNone/>
              <a:defRPr/>
            </a:pPr>
            <a:r>
              <a:rPr lang="fi-FI" altLang="fi-FI" sz="1200" dirty="0"/>
              <a:t>Ohjaus- ja valvontavastuu </a:t>
            </a:r>
            <a:r>
              <a:rPr lang="fi-FI" altLang="fi-FI" sz="1200" b="1" i="1" dirty="0"/>
              <a:t>alkaa</a:t>
            </a:r>
          </a:p>
          <a:p>
            <a:pPr marL="971550" lvl="1" indent="-285750">
              <a:defRPr/>
            </a:pPr>
            <a:r>
              <a:rPr lang="fi-FI" altLang="fi-FI" sz="1200" dirty="0"/>
              <a:t>	oppivelvollinen on aloittanut opinnot ja tieto löytyy </a:t>
            </a:r>
            <a:r>
              <a:rPr lang="fi-FI" altLang="fi-FI" sz="1200" b="1" dirty="0"/>
              <a:t>KOSKI-palvelusta.</a:t>
            </a:r>
          </a:p>
          <a:p>
            <a:pPr lvl="1" indent="0">
              <a:buFont typeface="Arial" panose="020B0604020202020204" pitchFamily="34" charset="0"/>
              <a:buNone/>
              <a:defRPr/>
            </a:pPr>
            <a:endParaRPr lang="fi-FI" altLang="fi-FI" sz="1200" dirty="0"/>
          </a:p>
          <a:p>
            <a:pPr lvl="1" indent="0">
              <a:buFont typeface="Arial" panose="020B0604020202020204" pitchFamily="34" charset="0"/>
              <a:buNone/>
              <a:defRPr/>
            </a:pPr>
            <a:r>
              <a:rPr lang="fi-FI" altLang="fi-FI" sz="1200" b="1" i="1" dirty="0"/>
              <a:t>Ohjaus- ja valvontavastuu päättyy</a:t>
            </a:r>
          </a:p>
          <a:p>
            <a:pPr lvl="1" indent="0">
              <a:buFont typeface="Arial" panose="020B0604020202020204" pitchFamily="34" charset="0"/>
              <a:buNone/>
              <a:defRPr/>
            </a:pPr>
            <a:endParaRPr lang="fi-FI" altLang="fi-FI" sz="1200" dirty="0"/>
          </a:p>
          <a:p>
            <a:pPr marL="971550" lvl="1" indent="-285750">
              <a:defRPr/>
            </a:pPr>
            <a:r>
              <a:rPr lang="fi-FI" altLang="fi-FI" sz="1200" dirty="0"/>
              <a:t>Oppivelvollisen opiskeluoikeus päättyy (katsotaan eronneeksi tai menettää opiskeluoikeuden)</a:t>
            </a:r>
          </a:p>
          <a:p>
            <a:pPr marL="1428750" lvl="2" indent="-285750">
              <a:defRPr/>
            </a:pPr>
            <a:r>
              <a:rPr lang="fi-FI" altLang="fi-FI" sz="1200" dirty="0"/>
              <a:t>Jos on aloittanut uudet opinnot &gt; vastuu SIIRTYY uudelle koulutuksen järjestäjälle</a:t>
            </a:r>
          </a:p>
          <a:p>
            <a:pPr marL="1428750" lvl="2" indent="-285750">
              <a:defRPr/>
            </a:pPr>
            <a:r>
              <a:rPr lang="fi-FI" altLang="fi-FI" sz="1200" dirty="0"/>
              <a:t>Jos ei ole uutta opiskelupaikkaa &gt; ilmoitus asuinkunnalle</a:t>
            </a:r>
          </a:p>
          <a:p>
            <a:pPr marL="1428750" lvl="2" indent="-285750">
              <a:defRPr/>
            </a:pPr>
            <a:endParaRPr lang="fi-FI" altLang="fi-FI" sz="1200" dirty="0"/>
          </a:p>
          <a:p>
            <a:pPr marL="971550" lvl="1" indent="-285750">
              <a:defRPr/>
            </a:pPr>
            <a:r>
              <a:rPr lang="fi-FI" altLang="fi-FI" sz="1200" dirty="0"/>
              <a:t>Oppivelvollisuus päättyy 18 ikävuoden täyttämiseen TAI kun tutkinto on valmis</a:t>
            </a:r>
          </a:p>
          <a:p>
            <a:pPr marL="971550" lvl="1" indent="-285750">
              <a:defRPr/>
            </a:pPr>
            <a:endParaRPr lang="fi-FI" altLang="fi-FI" sz="1200" dirty="0"/>
          </a:p>
          <a:p>
            <a:pPr marL="971550" lvl="1" indent="-285750">
              <a:defRPr/>
            </a:pPr>
            <a:r>
              <a:rPr lang="fi-FI" altLang="fi-FI" sz="1200" dirty="0"/>
              <a:t>Opiskelijaa ei näy tai kuulu</a:t>
            </a:r>
          </a:p>
          <a:p>
            <a:pPr marL="1428750" lvl="2" indent="-285750">
              <a:defRPr/>
            </a:pPr>
            <a:r>
              <a:rPr lang="fi-FI" altLang="fi-FI" sz="1200" dirty="0"/>
              <a:t>1 kk määräaika</a:t>
            </a:r>
          </a:p>
          <a:p>
            <a:pPr marL="1428750" lvl="2" indent="-285750">
              <a:defRPr/>
            </a:pPr>
            <a:r>
              <a:rPr lang="fi-FI" altLang="fi-FI" sz="1200" dirty="0"/>
              <a:t>Selvitettävä, onko oppivelvollinen aloittanut uudet opinnot</a:t>
            </a:r>
          </a:p>
          <a:p>
            <a:pPr marL="1428750" lvl="2" indent="-285750">
              <a:defRPr/>
            </a:pPr>
            <a:r>
              <a:rPr lang="fi-FI" altLang="fi-FI" sz="1200" dirty="0"/>
              <a:t>Jos ei ole aloittanut, katsotaan eronneeksi, ilmoitus asuinkunnalle</a:t>
            </a:r>
            <a:endParaRPr lang="fi-FI" altLang="fi-FI" sz="2400" dirty="0"/>
          </a:p>
        </p:txBody>
      </p:sp>
      <p:sp>
        <p:nvSpPr>
          <p:cNvPr id="7" name="Otsikko 6">
            <a:extLst>
              <a:ext uri="{FF2B5EF4-FFF2-40B4-BE49-F238E27FC236}">
                <a16:creationId xmlns:a16="http://schemas.microsoft.com/office/drawing/2014/main" id="{8BB7982D-7C22-437B-92EA-A6522A271CEF}"/>
              </a:ext>
            </a:extLst>
          </p:cNvPr>
          <p:cNvSpPr>
            <a:spLocks noGrp="1"/>
          </p:cNvSpPr>
          <p:nvPr>
            <p:ph type="title"/>
          </p:nvPr>
        </p:nvSpPr>
        <p:spPr/>
        <p:txBody>
          <a:bodyPr/>
          <a:lstStyle/>
          <a:p>
            <a:r>
              <a:rPr lang="fi-FI" sz="3200" dirty="0"/>
              <a:t>VALVONTAVASTUU</a:t>
            </a:r>
            <a:endParaRPr lang="fi-FI" dirty="0"/>
          </a:p>
        </p:txBody>
      </p:sp>
    </p:spTree>
    <p:extLst>
      <p:ext uri="{BB962C8B-B14F-4D97-AF65-F5344CB8AC3E}">
        <p14:creationId xmlns:p14="http://schemas.microsoft.com/office/powerpoint/2010/main" val="4117352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EBC5626-BE86-4B07-8DC5-DC584EA21317}"/>
              </a:ext>
            </a:extLst>
          </p:cNvPr>
          <p:cNvSpPr>
            <a:spLocks noGrp="1"/>
          </p:cNvSpPr>
          <p:nvPr>
            <p:ph sz="half" idx="1"/>
          </p:nvPr>
        </p:nvSpPr>
        <p:spPr>
          <a:xfrm>
            <a:off x="506604" y="1825625"/>
            <a:ext cx="4326653" cy="4351338"/>
          </a:xfrm>
        </p:spPr>
        <p:txBody>
          <a:bodyPr>
            <a:normAutofit/>
          </a:bodyPr>
          <a:lstStyle/>
          <a:p>
            <a:pPr marL="0" indent="0">
              <a:lnSpc>
                <a:spcPct val="100000"/>
              </a:lnSpc>
              <a:buNone/>
            </a:pPr>
            <a:r>
              <a:rPr lang="fi-FI" sz="1600" dirty="0">
                <a:solidFill>
                  <a:srgbClr val="000000"/>
                </a:solidFill>
                <a:ea typeface="Calibri" panose="020F0502020204030204" pitchFamily="34" charset="0"/>
                <a:cs typeface="Times New Roman" panose="02020603050405020304" pitchFamily="18" charset="0"/>
              </a:rPr>
              <a:t> AIEMPI KOULUTUKSEN JÄRJESTÄJÄ</a:t>
            </a:r>
          </a:p>
          <a:p>
            <a:pPr>
              <a:lnSpc>
                <a:spcPct val="100000"/>
              </a:lnSpc>
            </a:pPr>
            <a:r>
              <a:rPr lang="fi-FI" sz="1200" dirty="0">
                <a:solidFill>
                  <a:srgbClr val="000000"/>
                </a:solidFill>
                <a:effectLst/>
                <a:ea typeface="Calibri" panose="020F0502020204030204" pitchFamily="34" charset="0"/>
                <a:cs typeface="Times New Roman" panose="02020603050405020304" pitchFamily="18" charset="0"/>
              </a:rPr>
              <a:t>Oppivelvollisen siirtyessä toisen koulutuksen järjestäjän koulutukseen aikaisemman koulutuksen järjestäjän peruskoulut/lukio muut oppilaitokset on salassapitosäännösten estämättä viipymättä toimitettava oppivelvollisen koulutuksen järjestämisen kannalta välttämättömät tiedot uudelle koulutuksen järjestäjälle. Vastaavat tiedot on annettava myös uuden koulutuksen järjestäjän pyynnöstä. Myös välttämättömät tiedot opiskeluhuoltotyöhön osallistuvilta.</a:t>
            </a:r>
          </a:p>
          <a:p>
            <a:pPr>
              <a:lnSpc>
                <a:spcPct val="100000"/>
              </a:lnSpc>
            </a:pPr>
            <a:r>
              <a:rPr lang="fi-FI" sz="1200" dirty="0">
                <a:effectLst/>
                <a:ea typeface="Calibri" panose="020F0502020204030204" pitchFamily="34" charset="0"/>
                <a:cs typeface="Times New Roman" panose="02020603050405020304" pitchFamily="18" charset="0"/>
              </a:rPr>
              <a:t>Oppivelvollisen siirtyessä toisen koulutuksen järjestäjän koulutukseen </a:t>
            </a:r>
            <a:r>
              <a:rPr lang="fi-FI" sz="1200" dirty="0" err="1">
                <a:effectLst/>
                <a:ea typeface="Calibri" panose="020F0502020204030204" pitchFamily="34" charset="0"/>
                <a:cs typeface="Times New Roman" panose="02020603050405020304" pitchFamily="18" charset="0"/>
              </a:rPr>
              <a:t>Kpedun</a:t>
            </a:r>
            <a:r>
              <a:rPr lang="fi-FI" sz="1200" dirty="0">
                <a:effectLst/>
                <a:ea typeface="Calibri" panose="020F0502020204030204" pitchFamily="34" charset="0"/>
                <a:cs typeface="Times New Roman" panose="02020603050405020304" pitchFamily="18" charset="0"/>
              </a:rPr>
              <a:t> on salassapitosäännösten estämättä viipymättä toimitettava oppivelvollisen koulutuksen järjestämisen kannalta välttämättömät tiedot uudelle koulutuksen järjestäjälle.</a:t>
            </a:r>
          </a:p>
          <a:p>
            <a:pPr>
              <a:lnSpc>
                <a:spcPct val="100000"/>
              </a:lnSpc>
            </a:pPr>
            <a:r>
              <a:rPr lang="fi-FI" sz="1200" b="0" i="0" dirty="0">
                <a:solidFill>
                  <a:srgbClr val="000000"/>
                </a:solidFill>
                <a:effectLst/>
                <a:latin typeface="Calibri" panose="020F0502020204030204" pitchFamily="34" charset="0"/>
                <a:cs typeface="Calibri" panose="020F0502020204030204" pitchFamily="34" charset="0"/>
              </a:rPr>
              <a:t>Kpedu saattaen vaihdon </a:t>
            </a:r>
            <a:r>
              <a:rPr lang="fi-FI" sz="1200" b="0" i="0" u="none" strike="noStrike" dirty="0">
                <a:solidFill>
                  <a:srgbClr val="337AB7"/>
                </a:solidFill>
                <a:effectLst/>
                <a:latin typeface="Calibri" panose="020F0502020204030204" pitchFamily="34" charset="0"/>
                <a:cs typeface="Calibri" panose="020F0502020204030204" pitchFamily="34" charset="0"/>
                <a:hlinkClick r:id="rId2"/>
              </a:rPr>
              <a:t>tiedonsiirtolomake</a:t>
            </a:r>
            <a:r>
              <a:rPr lang="fi-FI" sz="1200" b="0" i="0" dirty="0">
                <a:solidFill>
                  <a:srgbClr val="000000"/>
                </a:solidFill>
                <a:effectLst/>
                <a:latin typeface="Calibri" panose="020F0502020204030204" pitchFamily="34" charset="0"/>
                <a:cs typeface="Calibri" panose="020F0502020204030204" pitchFamily="34" charset="0"/>
              </a:rPr>
              <a:t> 2022 ja </a:t>
            </a:r>
            <a:r>
              <a:rPr lang="fi-FI" sz="1200" b="0" i="0" u="none" strike="noStrike" dirty="0">
                <a:solidFill>
                  <a:srgbClr val="337AB7"/>
                </a:solidFill>
                <a:effectLst/>
                <a:latin typeface="Calibri" panose="020F0502020204030204" pitchFamily="34" charset="0"/>
                <a:cs typeface="Calibri" panose="020F0502020204030204" pitchFamily="34" charset="0"/>
                <a:hlinkClick r:id="rId3" tooltip="ohje"/>
              </a:rPr>
              <a:t>ohje</a:t>
            </a:r>
            <a:r>
              <a:rPr lang="fi-FI" sz="1200" b="0" i="0" dirty="0">
                <a:solidFill>
                  <a:srgbClr val="000000"/>
                </a:solidFill>
                <a:effectLst/>
                <a:latin typeface="Calibri" panose="020F0502020204030204" pitchFamily="34" charset="0"/>
                <a:cs typeface="Calibri" panose="020F0502020204030204" pitchFamily="34" charset="0"/>
              </a:rPr>
              <a:t> sen täyttämiseen. </a:t>
            </a:r>
            <a:endParaRPr lang="fi-FI" sz="1200" dirty="0">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fi-FI" sz="1200" dirty="0">
                <a:effectLst/>
                <a:ea typeface="Calibri" panose="020F0502020204030204" pitchFamily="34" charset="0"/>
                <a:cs typeface="Times New Roman" panose="02020603050405020304" pitchFamily="18" charset="0"/>
              </a:rPr>
              <a:t>Vastaavat tiedot on annettava myös uuden koulutuksen järjestäjän pyynnöstä. Myös välttämättömät tiedot opiskeluhuoltotyöhön osallistuvilta.</a:t>
            </a:r>
            <a:endParaRPr lang="fi-FI" sz="1200" dirty="0">
              <a:effectLst/>
              <a:ea typeface="Times New Roman" panose="02020603050405020304" pitchFamily="18" charset="0"/>
              <a:cs typeface="Times New Roman" panose="02020603050405020304" pitchFamily="18" charset="0"/>
            </a:endParaRPr>
          </a:p>
          <a:p>
            <a:endParaRPr lang="fi-FI" sz="2400" dirty="0">
              <a:effectLst/>
              <a:latin typeface="Humanist521TL-Roman"/>
              <a:ea typeface="Calibri" panose="020F0502020204030204" pitchFamily="34" charset="0"/>
              <a:cs typeface="Times New Roman" panose="02020603050405020304" pitchFamily="18" charset="0"/>
            </a:endParaRPr>
          </a:p>
          <a:p>
            <a:endParaRPr lang="fi-FI" dirty="0"/>
          </a:p>
        </p:txBody>
      </p:sp>
      <p:sp>
        <p:nvSpPr>
          <p:cNvPr id="4" name="Sisällön paikkamerkki 3">
            <a:extLst>
              <a:ext uri="{FF2B5EF4-FFF2-40B4-BE49-F238E27FC236}">
                <a16:creationId xmlns:a16="http://schemas.microsoft.com/office/drawing/2014/main" id="{65DF77CC-201C-407E-A820-F9437DD416BD}"/>
              </a:ext>
            </a:extLst>
          </p:cNvPr>
          <p:cNvSpPr>
            <a:spLocks noGrp="1"/>
          </p:cNvSpPr>
          <p:nvPr>
            <p:ph sz="half" idx="2"/>
          </p:nvPr>
        </p:nvSpPr>
        <p:spPr>
          <a:xfrm>
            <a:off x="5559973" y="1825625"/>
            <a:ext cx="3258206" cy="4351338"/>
          </a:xfrm>
        </p:spPr>
        <p:txBody>
          <a:bodyPr>
            <a:normAutofit/>
          </a:bodyPr>
          <a:lstStyle/>
          <a:p>
            <a:pPr marL="0" indent="0">
              <a:lnSpc>
                <a:spcPct val="100000"/>
              </a:lnSpc>
              <a:buNone/>
            </a:pPr>
            <a:r>
              <a:rPr lang="fi-FI" sz="1600" dirty="0">
                <a:solidFill>
                  <a:srgbClr val="000000"/>
                </a:solidFill>
                <a:effectLst/>
                <a:ea typeface="Times New Roman" panose="02020603050405020304" pitchFamily="18" charset="0"/>
                <a:cs typeface="Times New Roman" panose="02020603050405020304" pitchFamily="18" charset="0"/>
              </a:rPr>
              <a:t>OPPIVELVOLLISEN HUOLTAJA</a:t>
            </a:r>
          </a:p>
          <a:p>
            <a:pPr>
              <a:lnSpc>
                <a:spcPct val="100000"/>
              </a:lnSpc>
            </a:pPr>
            <a:r>
              <a:rPr lang="fi-FI" sz="1200" dirty="0">
                <a:solidFill>
                  <a:srgbClr val="000000"/>
                </a:solidFill>
                <a:effectLst/>
                <a:ea typeface="Times New Roman" panose="02020603050405020304" pitchFamily="18" charset="0"/>
                <a:cs typeface="Times New Roman" panose="02020603050405020304" pitchFamily="18" charset="0"/>
              </a:rPr>
              <a:t>Oppivelvollisen huoltajan on huolehdittava siitä, että oppivelvollinen suorittaa oppivelvollisuuden. Huoltaja, joka tahallaan tai törkeästä huolimattomuudesta laiminlyö 9 §:ssä säädetyn velvollisuutensa valvoa oppivelvollisuuden suorittamista, on tuomittava </a:t>
            </a:r>
            <a:r>
              <a:rPr lang="fi-FI" sz="1200" i="1" dirty="0">
                <a:solidFill>
                  <a:srgbClr val="000000"/>
                </a:solidFill>
                <a:effectLst/>
                <a:ea typeface="Times New Roman" panose="02020603050405020304" pitchFamily="18" charset="0"/>
                <a:cs typeface="Times New Roman" panose="02020603050405020304" pitchFamily="18" charset="0"/>
              </a:rPr>
              <a:t>oppivelvollisen valvonnan laiminlyönnistä</a:t>
            </a:r>
            <a:r>
              <a:rPr lang="fi-FI" sz="1200" dirty="0">
                <a:solidFill>
                  <a:srgbClr val="000000"/>
                </a:solidFill>
                <a:effectLst/>
                <a:ea typeface="Times New Roman" panose="02020603050405020304" pitchFamily="18" charset="0"/>
                <a:cs typeface="Times New Roman" panose="02020603050405020304" pitchFamily="18" charset="0"/>
              </a:rPr>
              <a:t> sakkoon.</a:t>
            </a:r>
          </a:p>
          <a:p>
            <a:endParaRPr lang="fi-FI" sz="2200" dirty="0">
              <a:effectLst/>
              <a:ea typeface="Times New Roman" panose="02020603050405020304" pitchFamily="18" charset="0"/>
              <a:cs typeface="Times New Roman" panose="02020603050405020304" pitchFamily="18" charset="0"/>
            </a:endParaRPr>
          </a:p>
          <a:p>
            <a:endParaRPr lang="fi-FI" dirty="0"/>
          </a:p>
        </p:txBody>
      </p:sp>
      <p:sp>
        <p:nvSpPr>
          <p:cNvPr id="9" name="Otsikko 8">
            <a:extLst>
              <a:ext uri="{FF2B5EF4-FFF2-40B4-BE49-F238E27FC236}">
                <a16:creationId xmlns:a16="http://schemas.microsoft.com/office/drawing/2014/main" id="{7FBD41DD-80C0-4062-8D26-2BAA75E05E8E}"/>
              </a:ext>
            </a:extLst>
          </p:cNvPr>
          <p:cNvSpPr>
            <a:spLocks noGrp="1"/>
          </p:cNvSpPr>
          <p:nvPr>
            <p:ph type="title"/>
          </p:nvPr>
        </p:nvSpPr>
        <p:spPr/>
        <p:txBody>
          <a:bodyPr/>
          <a:lstStyle/>
          <a:p>
            <a:r>
              <a:rPr lang="fi-FI" sz="3200" dirty="0"/>
              <a:t>VALVONTAVASTUU</a:t>
            </a:r>
            <a:endParaRPr lang="fi-FI" dirty="0"/>
          </a:p>
        </p:txBody>
      </p:sp>
      <p:grpSp>
        <p:nvGrpSpPr>
          <p:cNvPr id="14" name="Ryhmä 13">
            <a:extLst>
              <a:ext uri="{FF2B5EF4-FFF2-40B4-BE49-F238E27FC236}">
                <a16:creationId xmlns:a16="http://schemas.microsoft.com/office/drawing/2014/main" id="{39140CE2-A5F6-42B9-9E73-733ECF7CC3BC}"/>
              </a:ext>
            </a:extLst>
          </p:cNvPr>
          <p:cNvGrpSpPr/>
          <p:nvPr/>
        </p:nvGrpSpPr>
        <p:grpSpPr>
          <a:xfrm>
            <a:off x="8818179" y="3832196"/>
            <a:ext cx="3422944" cy="2918449"/>
            <a:chOff x="7785116" y="3428785"/>
            <a:chExt cx="3422944" cy="2918449"/>
          </a:xfrm>
        </p:grpSpPr>
        <p:sp>
          <p:nvSpPr>
            <p:cNvPr id="10" name="Ellipsi 9">
              <a:extLst>
                <a:ext uri="{FF2B5EF4-FFF2-40B4-BE49-F238E27FC236}">
                  <a16:creationId xmlns:a16="http://schemas.microsoft.com/office/drawing/2014/main" id="{F38F5AB7-4F51-4CFC-981F-FD437CF4BB42}"/>
                </a:ext>
              </a:extLst>
            </p:cNvPr>
            <p:cNvSpPr/>
            <p:nvPr/>
          </p:nvSpPr>
          <p:spPr>
            <a:xfrm>
              <a:off x="8310294" y="3445361"/>
              <a:ext cx="2757948" cy="2743200"/>
            </a:xfrm>
            <a:prstGeom prst="ellipse">
              <a:avLst/>
            </a:prstGeom>
            <a:blipFill>
              <a:blip r:embed="rId4"/>
              <a:srcRect/>
              <a:stretch>
                <a:fillRect l="-85652" t="-14101" r="-28031" b="-291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11" name="Ellipsi 10">
              <a:extLst>
                <a:ext uri="{FF2B5EF4-FFF2-40B4-BE49-F238E27FC236}">
                  <a16:creationId xmlns:a16="http://schemas.microsoft.com/office/drawing/2014/main" id="{304228FB-0566-44E8-AFBC-02ED0CDD4A08}"/>
                </a:ext>
              </a:extLst>
            </p:cNvPr>
            <p:cNvSpPr/>
            <p:nvPr/>
          </p:nvSpPr>
          <p:spPr>
            <a:xfrm>
              <a:off x="10759542" y="3428785"/>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12" name="Ellipsi 11">
              <a:extLst>
                <a:ext uri="{FF2B5EF4-FFF2-40B4-BE49-F238E27FC236}">
                  <a16:creationId xmlns:a16="http://schemas.microsoft.com/office/drawing/2014/main" id="{6C4E7D4C-A568-40DF-9D59-3E45CA4FFAB5}"/>
                </a:ext>
              </a:extLst>
            </p:cNvPr>
            <p:cNvSpPr/>
            <p:nvPr/>
          </p:nvSpPr>
          <p:spPr>
            <a:xfrm>
              <a:off x="8116191" y="5830399"/>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13" name="Ellipsi 12">
              <a:extLst>
                <a:ext uri="{FF2B5EF4-FFF2-40B4-BE49-F238E27FC236}">
                  <a16:creationId xmlns:a16="http://schemas.microsoft.com/office/drawing/2014/main" id="{D1477A23-BA0A-4ADB-A9DD-9DAD413D7A9A}"/>
                </a:ext>
              </a:extLst>
            </p:cNvPr>
            <p:cNvSpPr/>
            <p:nvPr/>
          </p:nvSpPr>
          <p:spPr>
            <a:xfrm>
              <a:off x="7785116" y="6112957"/>
              <a:ext cx="234278" cy="23427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grpSp>
    </p:spTree>
    <p:extLst>
      <p:ext uri="{BB962C8B-B14F-4D97-AF65-F5344CB8AC3E}">
        <p14:creationId xmlns:p14="http://schemas.microsoft.com/office/powerpoint/2010/main" val="1472393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8B83AED5-0167-43DA-B9CB-5F87F1132F93}"/>
              </a:ext>
            </a:extLst>
          </p:cNvPr>
          <p:cNvSpPr txBox="1"/>
          <p:nvPr/>
        </p:nvSpPr>
        <p:spPr>
          <a:xfrm>
            <a:off x="369626" y="1858945"/>
            <a:ext cx="8088573" cy="4924425"/>
          </a:xfrm>
          <a:prstGeom prst="rect">
            <a:avLst/>
          </a:prstGeom>
          <a:noFill/>
        </p:spPr>
        <p:txBody>
          <a:bodyPr wrap="square" lIns="91440" tIns="45720" rIns="91440" bIns="45720" anchor="t">
            <a:spAutoFit/>
          </a:bodyPr>
          <a:lstStyle/>
          <a:p>
            <a:r>
              <a:rPr kumimoji="0" lang="fi-FI" altLang="fi-FI" sz="1400" b="0" i="0" u="none" strike="noStrike" cap="none" normalizeH="0" baseline="0" dirty="0">
                <a:ln>
                  <a:noFill/>
                </a:ln>
                <a:solidFill>
                  <a:srgbClr val="000000"/>
                </a:solidFill>
                <a:effectLst/>
                <a:ea typeface="Times New Roman" panose="02020603050405020304" pitchFamily="18" charset="0"/>
              </a:rPr>
              <a:t>Ammatillisen koulutuksen opiskelijoiden ja kansanopistossa opiskelevien (oppivelvollisten)  osaamisen hankkimistavoista sovitaan opiskelijan kanssa henkilökohtaisen osaamisen kehittämissuunnitelman </a:t>
            </a:r>
            <a:r>
              <a:rPr kumimoji="0" lang="fi-FI" altLang="fi-FI" sz="1400" b="1" i="0" u="none" strike="noStrike" cap="none" normalizeH="0" baseline="0" dirty="0">
                <a:ln>
                  <a:noFill/>
                </a:ln>
                <a:solidFill>
                  <a:srgbClr val="000000"/>
                </a:solidFill>
                <a:effectLst/>
                <a:ea typeface="Times New Roman" panose="02020603050405020304" pitchFamily="18" charset="0"/>
              </a:rPr>
              <a:t>(HOKS) laadinnan</a:t>
            </a:r>
            <a:r>
              <a:rPr kumimoji="0" lang="fi-FI" altLang="fi-FI" sz="1400" b="0" i="0" u="none" strike="noStrike" cap="none" normalizeH="0" baseline="0" dirty="0">
                <a:ln>
                  <a:noFill/>
                </a:ln>
                <a:solidFill>
                  <a:srgbClr val="000000"/>
                </a:solidFill>
                <a:effectLst/>
                <a:ea typeface="Times New Roman" panose="02020603050405020304" pitchFamily="18" charset="0"/>
              </a:rPr>
              <a:t> ja päivittämisen yhteydessä. Henkilökohtaisessa osaamisen kehittämissuunnitelmassa huomioidaan myös opiskelijan yksilöllinen elämän- ja terveydentilanne.</a:t>
            </a:r>
            <a:br>
              <a:rPr kumimoji="0" lang="fi-FI" altLang="fi-FI" sz="1400" b="0" i="0" u="none" strike="noStrike" cap="none" normalizeH="0" baseline="0" dirty="0">
                <a:ln>
                  <a:noFill/>
                </a:ln>
                <a:solidFill>
                  <a:schemeClr val="tx1"/>
                </a:solidFill>
                <a:effectLst/>
              </a:rPr>
            </a:br>
            <a:endParaRPr kumimoji="0" lang="fi-FI" altLang="fi-FI" sz="1400" b="0" i="0" u="none" strike="noStrike" cap="none" normalizeH="0" baseline="0" dirty="0">
              <a:ln>
                <a:noFill/>
              </a:ln>
              <a:solidFill>
                <a:schemeClr val="tx1"/>
              </a:solidFill>
              <a:effectLst/>
            </a:endParaRPr>
          </a:p>
          <a:p>
            <a:r>
              <a:rPr kumimoji="0" lang="fi-FI" altLang="fi-FI" sz="1400" b="0"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Vastuuohjaajan ja opiskeluhuollon henkilöstön tehtävänä on huolehtia siitä, että opiskelijat ja alaikäisten opiskelijoiden </a:t>
            </a:r>
            <a:r>
              <a:rPr kumimoji="0" lang="fi-FI" altLang="fi-FI" sz="1400" b="1"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huoltajat ovat tietoisia</a:t>
            </a:r>
            <a:r>
              <a:rPr kumimoji="0" lang="fi-FI" altLang="fi-FI" sz="1400" b="0"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 opiskeluhuollon palveluista.</a:t>
            </a:r>
            <a:r>
              <a:rPr kumimoji="0" lang="fi-FI" altLang="fi-FI" sz="1400" b="0" i="0" u="none" strike="noStrike" cap="none" normalizeH="0" baseline="0" dirty="0">
                <a:ln>
                  <a:noFill/>
                </a:ln>
                <a:solidFill>
                  <a:srgbClr val="000A48"/>
                </a:solidFill>
                <a:effectLst/>
                <a:ea typeface="Calibri" panose="020F0502020204030204" pitchFamily="34" charset="0"/>
                <a:cs typeface="Arial" panose="020B0604020202020204" pitchFamily="34" charset="0"/>
              </a:rPr>
              <a:t> </a:t>
            </a:r>
            <a:r>
              <a:rPr kumimoji="0" lang="fi-FI" altLang="fi-FI" sz="1400" b="0"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Alaikäisen opiskelijan kohdalla ollaan yhteydessä huoltajaan, jos opiskelijaan ei saada yhteyttä tai hän ei noudata henkilökohtaista osaamisen kehittämissuunnitelmaa</a:t>
            </a:r>
            <a:endParaRPr kumimoji="0" lang="fi-FI" altLang="fi-FI" sz="1400" b="0" i="0" u="none" strike="noStrike" cap="none" normalizeH="0" baseline="0" dirty="0">
              <a:ln>
                <a:noFill/>
              </a:ln>
              <a:solidFill>
                <a:srgbClr val="000A48"/>
              </a:solidFill>
              <a:effectLst/>
              <a:ea typeface="Calibri" panose="020F0502020204030204" pitchFamily="34" charset="0"/>
              <a:cs typeface="Arial" panose="020B0604020202020204" pitchFamily="34" charset="0"/>
            </a:endParaRPr>
          </a:p>
          <a:p>
            <a:endParaRPr lang="fi-FI" altLang="fi-FI" sz="1400" dirty="0">
              <a:solidFill>
                <a:srgbClr val="000A48"/>
              </a:solidFill>
              <a:ea typeface="Calibri" panose="020F0502020204030204" pitchFamily="34" charset="0"/>
              <a:cs typeface="Arial" panose="020B0604020202020204" pitchFamily="34" charset="0"/>
            </a:endParaRPr>
          </a:p>
          <a:p>
            <a:r>
              <a:rPr kumimoji="0" lang="fi-FI" altLang="fi-FI" sz="140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Tarvittaessa opiskelijan henkilökohtaista osaamisen kehittämissuunnitelmaa (HOKS) päivitetään opiskelijan tarpeiden mukaan tai opiskelijalle voidaan tehdä </a:t>
            </a:r>
            <a:r>
              <a:rPr kumimoji="0" lang="fi-FI" altLang="fi-FI" sz="1400" b="1"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erityisen tuen päätös</a:t>
            </a:r>
            <a:r>
              <a:rPr kumimoji="0" lang="fi-FI" altLang="fi-FI" sz="140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a:t>
            </a:r>
          </a:p>
          <a:p>
            <a:br>
              <a:rPr kumimoji="0" lang="fi-FI" altLang="fi-FI" sz="1400" b="0" i="0" u="none" strike="noStrike" cap="none" normalizeH="0" baseline="0" dirty="0">
                <a:ln>
                  <a:noFill/>
                </a:ln>
                <a:solidFill>
                  <a:schemeClr val="tx1"/>
                </a:solidFill>
                <a:effectLst/>
              </a:rPr>
            </a:br>
            <a:r>
              <a:rPr kumimoji="0" lang="fi-FI" altLang="fi-FI" sz="1400" b="0"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Opiskelun </a:t>
            </a:r>
            <a:r>
              <a:rPr kumimoji="0" lang="fi-FI" altLang="fi-FI" sz="1400" b="1"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ohjauksen ja tuen tarkoitus</a:t>
            </a:r>
            <a:r>
              <a:rPr kumimoji="0" lang="fi-FI" altLang="fi-FI" sz="1400" b="0"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 on mm. tukea ja ohjata opiskelijaa siten, että hän kykenee tekemään tarkoituksenmukaisia ja hänelle soveltuvia koulutusta- ja uravalintaa koskevia ratkaisuja.</a:t>
            </a:r>
          </a:p>
          <a:p>
            <a:br>
              <a:rPr kumimoji="0" lang="fi-FI" altLang="fi-FI" sz="1400" b="0" i="0" u="none" strike="noStrike" cap="none" normalizeH="0" baseline="0" dirty="0">
                <a:ln>
                  <a:noFill/>
                </a:ln>
                <a:solidFill>
                  <a:schemeClr val="tx1"/>
                </a:solidFill>
                <a:effectLst/>
              </a:rPr>
            </a:br>
            <a:r>
              <a:rPr kumimoji="0" lang="fi-FI" altLang="fi-FI" sz="1400" b="1" i="0" u="none" strike="noStrike" cap="none" normalizeH="0" baseline="0" dirty="0">
                <a:ln>
                  <a:noFill/>
                </a:ln>
                <a:solidFill>
                  <a:srgbClr val="000000"/>
                </a:solidFill>
                <a:effectLst/>
                <a:ea typeface="Times New Roman" panose="02020603050405020304" pitchFamily="18" charset="0"/>
                <a:cs typeface="Times New Roman"/>
              </a:rPr>
              <a:t>Ohjauksen tehtävänä</a:t>
            </a:r>
            <a:r>
              <a:rPr kumimoji="0" lang="fi-FI" altLang="fi-FI" sz="1400" b="0" i="0" u="none" strike="noStrike" cap="none" normalizeH="0" baseline="0" dirty="0">
                <a:ln>
                  <a:noFill/>
                </a:ln>
                <a:solidFill>
                  <a:srgbClr val="000000"/>
                </a:solidFill>
                <a:effectLst/>
                <a:ea typeface="Times New Roman" panose="02020603050405020304" pitchFamily="18" charset="0"/>
                <a:cs typeface="Times New Roman"/>
              </a:rPr>
              <a:t> on tukea opiskelijoita siten, että he voivat onnistua opinnoissaan, motivoituvat jatkamaan opiskelua.</a:t>
            </a:r>
            <a:br>
              <a:rPr kumimoji="0" lang="fi-FI" altLang="fi-FI" sz="1400" b="0" i="0" u="none" strike="noStrike" cap="none" normalizeH="0" baseline="0" dirty="0">
                <a:ln>
                  <a:noFill/>
                </a:ln>
                <a:solidFill>
                  <a:schemeClr val="tx1"/>
                </a:solidFill>
                <a:effectLst/>
              </a:rPr>
            </a:br>
            <a:r>
              <a:rPr kumimoji="0" lang="fi-FI" altLang="fi-FI" sz="1400" b="0" i="0" u="none" strike="noStrike" cap="none" normalizeH="0" baseline="0" dirty="0">
                <a:ln>
                  <a:noFill/>
                </a:ln>
                <a:solidFill>
                  <a:srgbClr val="000000"/>
                </a:solidFill>
                <a:effectLst/>
                <a:ea typeface="Times New Roman" panose="02020603050405020304" pitchFamily="18" charset="0"/>
                <a:cs typeface="Times New Roman"/>
              </a:rPr>
              <a:t>Opiskelijalle </a:t>
            </a:r>
            <a:r>
              <a:rPr kumimoji="0" lang="fi-FI" altLang="fi-FI" sz="1400" b="1" i="0" u="none" strike="noStrike" cap="none" normalizeH="0" baseline="0" dirty="0">
                <a:ln>
                  <a:noFill/>
                </a:ln>
                <a:solidFill>
                  <a:srgbClr val="000000"/>
                </a:solidFill>
                <a:effectLst/>
                <a:ea typeface="Times New Roman" panose="02020603050405020304" pitchFamily="18" charset="0"/>
                <a:cs typeface="Times New Roman"/>
              </a:rPr>
              <a:t>annetaan ohjausta ja erityistä tukea yksilöllisen</a:t>
            </a:r>
            <a:r>
              <a:rPr kumimoji="0" lang="fi-FI" altLang="fi-FI" sz="1400" b="0" i="0" u="none" strike="noStrike" cap="none" normalizeH="0" baseline="0" dirty="0">
                <a:ln>
                  <a:noFill/>
                </a:ln>
                <a:solidFill>
                  <a:srgbClr val="000000"/>
                </a:solidFill>
                <a:effectLst/>
                <a:ea typeface="Times New Roman" panose="02020603050405020304" pitchFamily="18" charset="0"/>
                <a:cs typeface="Times New Roman"/>
              </a:rPr>
              <a:t> tarpeen mukaan. </a:t>
            </a:r>
            <a:br>
              <a:rPr kumimoji="0" lang="fi-FI" altLang="fi-FI" sz="1400" b="0" i="0" u="none" strike="noStrike" cap="none" normalizeH="0" baseline="0" dirty="0">
                <a:ln>
                  <a:noFill/>
                </a:ln>
                <a:solidFill>
                  <a:schemeClr val="tx1"/>
                </a:solidFill>
                <a:effectLst/>
              </a:rPr>
            </a:br>
            <a:br>
              <a:rPr kumimoji="0" lang="fi-FI" altLang="fi-FI" sz="1600" b="0" i="0" u="none" strike="noStrike" cap="none" normalizeH="0" baseline="0" dirty="0">
                <a:ln>
                  <a:noFill/>
                </a:ln>
                <a:solidFill>
                  <a:schemeClr val="tx1"/>
                </a:solidFill>
                <a:effectLst/>
              </a:rPr>
            </a:br>
            <a:br>
              <a:rPr kumimoji="0" lang="fi-FI" altLang="fi-FI" sz="1600" b="0" i="0" u="none" strike="noStrike" cap="none" normalizeH="0" baseline="0" dirty="0">
                <a:ln>
                  <a:noFill/>
                </a:ln>
                <a:solidFill>
                  <a:schemeClr val="tx1"/>
                </a:solidFill>
                <a:effectLst/>
              </a:rPr>
            </a:br>
            <a:endParaRPr lang="fi-FI" sz="1600" dirty="0"/>
          </a:p>
        </p:txBody>
      </p:sp>
      <p:sp>
        <p:nvSpPr>
          <p:cNvPr id="5" name="Otsikko 4">
            <a:extLst>
              <a:ext uri="{FF2B5EF4-FFF2-40B4-BE49-F238E27FC236}">
                <a16:creationId xmlns:a16="http://schemas.microsoft.com/office/drawing/2014/main" id="{7D669C5F-650D-4E9E-9EE0-782A21F39912}"/>
              </a:ext>
            </a:extLst>
          </p:cNvPr>
          <p:cNvSpPr>
            <a:spLocks noGrp="1"/>
          </p:cNvSpPr>
          <p:nvPr>
            <p:ph type="title"/>
          </p:nvPr>
        </p:nvSpPr>
        <p:spPr/>
        <p:txBody>
          <a:bodyPr/>
          <a:lstStyle/>
          <a:p>
            <a:r>
              <a:rPr lang="fi-FI" altLang="fi-FI" sz="3200" dirty="0">
                <a:solidFill>
                  <a:schemeClr val="accent1"/>
                </a:solidFill>
                <a:ea typeface="Times New Roman" panose="02020603050405020304" pitchFamily="18" charset="0"/>
                <a:cs typeface="Calibri" panose="020F0502020204030204" pitchFamily="34" charset="0"/>
              </a:rPr>
              <a:t>1</a:t>
            </a:r>
            <a:r>
              <a:rPr kumimoji="0" lang="fi-FI" altLang="fi-FI" sz="3200" i="0" u="none" strike="noStrike" cap="none" normalizeH="0" baseline="0" dirty="0">
                <a:ln>
                  <a:noFill/>
                </a:ln>
                <a:solidFill>
                  <a:schemeClr val="accent1"/>
                </a:solidFill>
                <a:effectLst/>
                <a:ea typeface="Times New Roman" panose="02020603050405020304" pitchFamily="18" charset="0"/>
                <a:cs typeface="Calibri" panose="020F0502020204030204" pitchFamily="34" charset="0"/>
              </a:rPr>
              <a:t>. HOKS JA TUKI</a:t>
            </a:r>
            <a:endParaRPr lang="fi-FI" dirty="0"/>
          </a:p>
        </p:txBody>
      </p:sp>
      <p:grpSp>
        <p:nvGrpSpPr>
          <p:cNvPr id="11" name="Ryhmä 10">
            <a:extLst>
              <a:ext uri="{FF2B5EF4-FFF2-40B4-BE49-F238E27FC236}">
                <a16:creationId xmlns:a16="http://schemas.microsoft.com/office/drawing/2014/main" id="{1AA43C77-3BC5-4A48-952C-EACDC4D7291D}"/>
              </a:ext>
            </a:extLst>
          </p:cNvPr>
          <p:cNvGrpSpPr/>
          <p:nvPr/>
        </p:nvGrpSpPr>
        <p:grpSpPr>
          <a:xfrm>
            <a:off x="8331654" y="3565419"/>
            <a:ext cx="3422944" cy="2918449"/>
            <a:chOff x="8331654" y="3565419"/>
            <a:chExt cx="3422944" cy="2918449"/>
          </a:xfrm>
        </p:grpSpPr>
        <p:sp>
          <p:nvSpPr>
            <p:cNvPr id="6" name="Ellipsi 5">
              <a:extLst>
                <a:ext uri="{FF2B5EF4-FFF2-40B4-BE49-F238E27FC236}">
                  <a16:creationId xmlns:a16="http://schemas.microsoft.com/office/drawing/2014/main" id="{CA2A3291-756F-410E-9907-E317839B8703}"/>
                </a:ext>
              </a:extLst>
            </p:cNvPr>
            <p:cNvSpPr/>
            <p:nvPr/>
          </p:nvSpPr>
          <p:spPr>
            <a:xfrm>
              <a:off x="8856832" y="3581995"/>
              <a:ext cx="2757948" cy="2743200"/>
            </a:xfrm>
            <a:prstGeom prst="ellipse">
              <a:avLst/>
            </a:prstGeom>
            <a:blipFill>
              <a:blip r:embed="rId2"/>
              <a:srcRect/>
              <a:stretch>
                <a:fillRect l="-16645" t="-53953" r="-12957" b="-414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8" name="Ellipsi 7">
              <a:extLst>
                <a:ext uri="{FF2B5EF4-FFF2-40B4-BE49-F238E27FC236}">
                  <a16:creationId xmlns:a16="http://schemas.microsoft.com/office/drawing/2014/main" id="{D71E644E-1060-4FFB-AB1C-C6DFF6CFD720}"/>
                </a:ext>
              </a:extLst>
            </p:cNvPr>
            <p:cNvSpPr/>
            <p:nvPr/>
          </p:nvSpPr>
          <p:spPr>
            <a:xfrm>
              <a:off x="11306080" y="3565419"/>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9" name="Ellipsi 8">
              <a:extLst>
                <a:ext uri="{FF2B5EF4-FFF2-40B4-BE49-F238E27FC236}">
                  <a16:creationId xmlns:a16="http://schemas.microsoft.com/office/drawing/2014/main" id="{29E83956-29F9-4FB6-A320-D2A662A76D1E}"/>
                </a:ext>
              </a:extLst>
            </p:cNvPr>
            <p:cNvSpPr/>
            <p:nvPr/>
          </p:nvSpPr>
          <p:spPr>
            <a:xfrm>
              <a:off x="8662729" y="5967033"/>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10" name="Ellipsi 9">
              <a:extLst>
                <a:ext uri="{FF2B5EF4-FFF2-40B4-BE49-F238E27FC236}">
                  <a16:creationId xmlns:a16="http://schemas.microsoft.com/office/drawing/2014/main" id="{BA32775F-2007-41CB-B4B6-103849375510}"/>
                </a:ext>
              </a:extLst>
            </p:cNvPr>
            <p:cNvSpPr/>
            <p:nvPr/>
          </p:nvSpPr>
          <p:spPr>
            <a:xfrm>
              <a:off x="8331654" y="6249591"/>
              <a:ext cx="234278" cy="23427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grpSp>
    </p:spTree>
    <p:extLst>
      <p:ext uri="{BB962C8B-B14F-4D97-AF65-F5344CB8AC3E}">
        <p14:creationId xmlns:p14="http://schemas.microsoft.com/office/powerpoint/2010/main" val="3082839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8D4E692B-A7ED-479A-A4E4-8F9633D3ACFB}"/>
              </a:ext>
            </a:extLst>
          </p:cNvPr>
          <p:cNvSpPr>
            <a:spLocks noGrp="1"/>
          </p:cNvSpPr>
          <p:nvPr>
            <p:ph idx="1"/>
          </p:nvPr>
        </p:nvSpPr>
        <p:spPr>
          <a:xfrm>
            <a:off x="432001" y="1527048"/>
            <a:ext cx="7892192" cy="4965827"/>
          </a:xfrm>
        </p:spPr>
        <p:txBody>
          <a:bodyPr>
            <a:normAutofit fontScale="92500" lnSpcReduction="10000"/>
          </a:bodyPr>
          <a:lstStyle/>
          <a:p>
            <a:pPr>
              <a:lnSpc>
                <a:spcPct val="107000"/>
              </a:lnSpc>
              <a:spcAft>
                <a:spcPts val="1200"/>
              </a:spcAft>
            </a:pPr>
            <a:r>
              <a:rPr lang="fi-FI" sz="1700" dirty="0">
                <a:effectLst/>
                <a:ea typeface="Calibri" panose="020F0502020204030204" pitchFamily="34" charset="0"/>
                <a:cs typeface="Times New Roman" panose="02020603050405020304" pitchFamily="18" charset="0"/>
              </a:rPr>
              <a:t>Vastuuohjaajan on seurattava </a:t>
            </a:r>
            <a:r>
              <a:rPr lang="fi-FI" sz="1700" b="1" dirty="0">
                <a:effectLst/>
                <a:ea typeface="Calibri" panose="020F0502020204030204" pitchFamily="34" charset="0"/>
                <a:cs typeface="Times New Roman" panose="02020603050405020304" pitchFamily="18" charset="0"/>
              </a:rPr>
              <a:t>opiskelijoiden opintojen edistymistä ja </a:t>
            </a:r>
            <a:r>
              <a:rPr lang="fi-FI" sz="1700" dirty="0">
                <a:effectLst/>
                <a:ea typeface="Times New Roman" panose="02020603050405020304" pitchFamily="18" charset="0"/>
                <a:cs typeface="Times New Roman" panose="02020603050405020304" pitchFamily="18" charset="0"/>
              </a:rPr>
              <a:t>puututtava tarvittaessa poissaoloihin ja pyrittävä selvittämään opintojen etenemisen esteiden syyt.  </a:t>
            </a:r>
          </a:p>
          <a:p>
            <a:pPr>
              <a:lnSpc>
                <a:spcPct val="107000"/>
              </a:lnSpc>
              <a:spcAft>
                <a:spcPts val="1200"/>
              </a:spcAft>
            </a:pPr>
            <a:r>
              <a:rPr lang="fi-FI" sz="1700" dirty="0">
                <a:effectLst/>
                <a:ea typeface="Times New Roman" panose="02020603050405020304" pitchFamily="18" charset="0"/>
                <a:cs typeface="Times New Roman" panose="02020603050405020304" pitchFamily="18" charset="0"/>
              </a:rPr>
              <a:t>Vastuuohjaajan on </a:t>
            </a:r>
            <a:r>
              <a:rPr lang="fi-FI" sz="1700" b="1" dirty="0">
                <a:effectLst/>
                <a:ea typeface="Calibri" panose="020F0502020204030204" pitchFamily="34" charset="0"/>
                <a:cs typeface="Times New Roman" panose="02020603050405020304" pitchFamily="18" charset="0"/>
              </a:rPr>
              <a:t>ilmoitettava oppivelvollisen ja muiden alaikäisten opiskelijoiden huoltajalle, jos opiskelija ei suorita opintojaan henkilökohtaisen opiskelusuunnitelmansa mukaisesti.</a:t>
            </a:r>
          </a:p>
          <a:p>
            <a:r>
              <a:rPr lang="fi-FI" sz="1700" b="1" dirty="0">
                <a:ea typeface="Calibri" panose="020F0502020204030204" pitchFamily="34" charset="0"/>
                <a:cs typeface="Times New Roman" panose="02020603050405020304" pitchFamily="18" charset="0"/>
              </a:rPr>
              <a:t>Mikäli opiskelijalla on aiheettomia poissaoloja 15/30 tuntia Wilman automaattiviesti tulee vastuuohjaajalle. </a:t>
            </a:r>
            <a:r>
              <a:rPr lang="fi-FI" sz="1700" b="1" dirty="0">
                <a:latin typeface="Humanst521 BT" panose="020B0602020204020204" pitchFamily="34" charset="0"/>
                <a:ea typeface="Calibri" panose="020F0502020204030204" pitchFamily="34" charset="0"/>
                <a:cs typeface="Calibri" panose="020F0502020204030204" pitchFamily="34" charset="0"/>
              </a:rPr>
              <a:t>Vastuuohjaaja on </a:t>
            </a:r>
            <a:r>
              <a:rPr lang="fi-FI" sz="1700" dirty="0">
                <a:effectLst/>
                <a:latin typeface="Humanst521 BT" panose="020B0602020204020204" pitchFamily="34" charset="0"/>
                <a:ea typeface="Calibri" panose="020F0502020204030204" pitchFamily="34" charset="0"/>
                <a:cs typeface="Calibri" panose="020F0502020204030204" pitchFamily="34" charset="0"/>
              </a:rPr>
              <a:t> yhteydessä opiskelijaan ja selvittää tilannetta. </a:t>
            </a:r>
          </a:p>
          <a:p>
            <a:r>
              <a:rPr lang="fi-FI" sz="1700" dirty="0">
                <a:effectLst/>
                <a:latin typeface="Humanst521 BT" panose="020B0602020204020204" pitchFamily="34" charset="0"/>
                <a:ea typeface="Calibri" panose="020F0502020204030204" pitchFamily="34" charset="0"/>
                <a:cs typeface="Calibri" panose="020F0502020204030204" pitchFamily="34" charset="0"/>
              </a:rPr>
              <a:t>Wilman huolilomakkeelle</a:t>
            </a:r>
            <a:r>
              <a:rPr lang="fi-FI" sz="1700" dirty="0">
                <a:latin typeface="Humanst521 BT" panose="020B0602020204020204" pitchFamily="34" charset="0"/>
                <a:ea typeface="Calibri" panose="020F0502020204030204" pitchFamily="34" charset="0"/>
                <a:cs typeface="Calibri" panose="020F0502020204030204" pitchFamily="34" charset="0"/>
              </a:rPr>
              <a:t> </a:t>
            </a:r>
            <a:r>
              <a:rPr lang="fi-FI" sz="1700" dirty="0">
                <a:effectLst/>
                <a:latin typeface="Humanst521 BT" panose="020B0602020204020204" pitchFamily="34" charset="0"/>
                <a:ea typeface="Calibri" panose="020F0502020204030204" pitchFamily="34" charset="0"/>
                <a:cs typeface="Calibri" panose="020F0502020204030204" pitchFamily="34" charset="0"/>
              </a:rPr>
              <a:t>kirjataan poissaoloihin liittyviä tietoja ja annetaan mahdollisesti suullinen huomautus asiasta. Vastuuohjaaja on tarvittaessa yhteydessä opinto-ohjaajaan ja kuraattoriin. </a:t>
            </a:r>
            <a:endParaRPr lang="fi-FI" sz="1700" dirty="0">
              <a:effectLst/>
              <a:latin typeface="Calibri" panose="020F0502020204030204" pitchFamily="34" charset="0"/>
              <a:ea typeface="Calibri" panose="020F0502020204030204" pitchFamily="34" charset="0"/>
            </a:endParaRPr>
          </a:p>
          <a:p>
            <a:r>
              <a:rPr lang="fi-FI" sz="1700" b="1" dirty="0">
                <a:effectLst/>
                <a:ea typeface="Calibri" panose="020F0502020204030204" pitchFamily="34" charset="0"/>
                <a:cs typeface="Times New Roman" panose="02020603050405020304" pitchFamily="18" charset="0"/>
              </a:rPr>
              <a:t>Mikäli opiskelijalla on aiheettomia poissaoloja 100 tuntia</a:t>
            </a:r>
            <a:r>
              <a:rPr lang="fi-FI" sz="1700" dirty="0">
                <a:effectLst/>
                <a:ea typeface="Calibri" panose="020F0502020204030204" pitchFamily="34" charset="0"/>
                <a:cs typeface="Times New Roman" panose="02020603050405020304" pitchFamily="18" charset="0"/>
              </a:rPr>
              <a:t>, </a:t>
            </a:r>
            <a:r>
              <a:rPr lang="fi-FI" sz="1700" dirty="0">
                <a:ea typeface="Calibri" panose="020F0502020204030204" pitchFamily="34" charset="0"/>
                <a:cs typeface="Times New Roman" panose="02020603050405020304" pitchFamily="18" charset="0"/>
              </a:rPr>
              <a:t>vastuuohjaaja on </a:t>
            </a:r>
            <a:r>
              <a:rPr lang="fi-FI" sz="1700" dirty="0">
                <a:effectLst/>
                <a:latin typeface="Humanst521 BT" panose="020B0602020204020204" pitchFamily="34" charset="0"/>
                <a:ea typeface="Calibri" panose="020F0502020204030204" pitchFamily="34" charset="0"/>
                <a:cs typeface="Calibri" panose="020F0502020204030204" pitchFamily="34" charset="0"/>
              </a:rPr>
              <a:t>yhteydessä opiskelijaan ja selvittää tilannetta. Wilman huolilomakkeelle</a:t>
            </a:r>
            <a:r>
              <a:rPr lang="fi-FI" sz="1700" dirty="0">
                <a:latin typeface="Humanst521 BT" panose="020B0602020204020204" pitchFamily="34" charset="0"/>
                <a:ea typeface="Calibri" panose="020F0502020204030204" pitchFamily="34" charset="0"/>
                <a:cs typeface="Calibri" panose="020F0502020204030204" pitchFamily="34" charset="0"/>
              </a:rPr>
              <a:t> </a:t>
            </a:r>
            <a:r>
              <a:rPr lang="fi-FI" sz="1700" dirty="0">
                <a:effectLst/>
                <a:latin typeface="Humanst521 BT" panose="020B0602020204020204" pitchFamily="34" charset="0"/>
                <a:ea typeface="Calibri" panose="020F0502020204030204" pitchFamily="34" charset="0"/>
                <a:cs typeface="Calibri" panose="020F0502020204030204" pitchFamily="34" charset="0"/>
              </a:rPr>
              <a:t>tulee kirjata poissaoloihin liittyviä tietoja ja antaa mahdollisesti suullinen huomautus asiasta. </a:t>
            </a:r>
            <a:r>
              <a:rPr lang="fi-FI" sz="1700" dirty="0">
                <a:latin typeface="Humanst521 BT" panose="020B0602020204020204" pitchFamily="34" charset="0"/>
                <a:ea typeface="Calibri" panose="020F0502020204030204" pitchFamily="34" charset="0"/>
                <a:cs typeface="Calibri" panose="020F0502020204030204" pitchFamily="34" charset="0"/>
              </a:rPr>
              <a:t>T</a:t>
            </a:r>
            <a:r>
              <a:rPr lang="fi-FI" sz="1700" dirty="0">
                <a:effectLst/>
                <a:latin typeface="Humanst521 BT" panose="020B0602020204020204" pitchFamily="34" charset="0"/>
                <a:ea typeface="Calibri" panose="020F0502020204030204" pitchFamily="34" charset="0"/>
                <a:cs typeface="Calibri" panose="020F0502020204030204" pitchFamily="34" charset="0"/>
              </a:rPr>
              <a:t>arvittaessa yhteyttä opinto-ohjaajaan ja kuraattoriin. </a:t>
            </a:r>
            <a:r>
              <a:rPr lang="fi-FI" sz="1700" dirty="0">
                <a:latin typeface="Calibri" panose="020F0502020204030204" pitchFamily="34" charset="0"/>
                <a:ea typeface="Calibri" panose="020F0502020204030204" pitchFamily="34" charset="0"/>
              </a:rPr>
              <a:t> </a:t>
            </a:r>
            <a:r>
              <a:rPr lang="fi-FI" sz="1700" dirty="0">
                <a:latin typeface="Humanst521 BT" panose="020B0602020204020204" pitchFamily="34" charset="0"/>
                <a:ea typeface="Calibri" panose="020F0502020204030204" pitchFamily="34" charset="0"/>
                <a:cs typeface="Calibri" panose="020F0502020204030204" pitchFamily="34" charset="0"/>
              </a:rPr>
              <a:t>Vastuuohjaaja on </a:t>
            </a:r>
            <a:r>
              <a:rPr lang="fi-FI" sz="1700" dirty="0">
                <a:effectLst/>
                <a:latin typeface="Humanst521 BT" panose="020B0602020204020204" pitchFamily="34" charset="0"/>
                <a:ea typeface="Calibri" panose="020F0502020204030204" pitchFamily="34" charset="0"/>
                <a:cs typeface="Calibri" panose="020F0502020204030204" pitchFamily="34" charset="0"/>
              </a:rPr>
              <a:t>myös yhteydessä toimialapäällikköön, joka kutsuu opiskelijan ja huoltajan kuulemiseen.  </a:t>
            </a:r>
            <a:endParaRPr lang="fi-FI" sz="1700" dirty="0">
              <a:effectLst/>
              <a:latin typeface="Calibri" panose="020F0502020204030204" pitchFamily="34" charset="0"/>
              <a:ea typeface="Calibri" panose="020F0502020204030204" pitchFamily="34" charset="0"/>
            </a:endParaRPr>
          </a:p>
          <a:p>
            <a:endParaRPr lang="fi-FI" sz="1700" dirty="0">
              <a:effectLst/>
              <a:ea typeface="Calibri" panose="020F0502020204030204" pitchFamily="34" charset="0"/>
              <a:cs typeface="Times New Roman" panose="02020603050405020304" pitchFamily="18" charset="0"/>
            </a:endParaRPr>
          </a:p>
          <a:p>
            <a:pPr>
              <a:lnSpc>
                <a:spcPct val="107000"/>
              </a:lnSpc>
              <a:spcAft>
                <a:spcPts val="1200"/>
              </a:spcAft>
            </a:pPr>
            <a:r>
              <a:rPr lang="fi-FI" sz="1700" dirty="0">
                <a:effectLst/>
                <a:ea typeface="Times New Roman" panose="02020603050405020304" pitchFamily="18" charset="0"/>
                <a:cs typeface="Times New Roman" panose="02020603050405020304" pitchFamily="18" charset="0"/>
              </a:rPr>
              <a:t>Jos koulutusta järjestetään työpaikalla, vastuuohjaaja on yhteydessä koulutus- tai oppisopimuspaikkaan säännöllisesti, ja myös siellä poissaoloihin puututaan viipymättä.  </a:t>
            </a:r>
          </a:p>
          <a:p>
            <a:pPr>
              <a:lnSpc>
                <a:spcPct val="107000"/>
              </a:lnSpc>
              <a:spcAft>
                <a:spcPts val="1200"/>
              </a:spcAft>
            </a:pPr>
            <a:endParaRPr lang="fi-FI" sz="1600"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fi-FI" sz="1600" dirty="0">
              <a:effectLst/>
              <a:ea typeface="Calibri" panose="020F0502020204030204" pitchFamily="34" charset="0"/>
              <a:cs typeface="Times New Roman" panose="02020603050405020304" pitchFamily="18" charset="0"/>
            </a:endParaRPr>
          </a:p>
          <a:p>
            <a:endParaRPr lang="fi-FI" dirty="0"/>
          </a:p>
        </p:txBody>
      </p:sp>
      <p:sp>
        <p:nvSpPr>
          <p:cNvPr id="5" name="Otsikko 4">
            <a:extLst>
              <a:ext uri="{FF2B5EF4-FFF2-40B4-BE49-F238E27FC236}">
                <a16:creationId xmlns:a16="http://schemas.microsoft.com/office/drawing/2014/main" id="{B0E3668E-0809-42D5-8716-ABE10018EE58}"/>
              </a:ext>
            </a:extLst>
          </p:cNvPr>
          <p:cNvSpPr>
            <a:spLocks noGrp="1"/>
          </p:cNvSpPr>
          <p:nvPr>
            <p:ph type="title"/>
          </p:nvPr>
        </p:nvSpPr>
        <p:spPr/>
        <p:txBody>
          <a:bodyPr/>
          <a:lstStyle/>
          <a:p>
            <a:r>
              <a:rPr lang="fi-FI" sz="3200" dirty="0">
                <a:solidFill>
                  <a:schemeClr val="accent1"/>
                </a:solidFill>
                <a:latin typeface="+mj-lt"/>
                <a:ea typeface="Times New Roman" panose="02020603050405020304" pitchFamily="18" charset="0"/>
                <a:cs typeface="Times New Roman" panose="02020603050405020304" pitchFamily="18" charset="0"/>
              </a:rPr>
              <a:t>2</a:t>
            </a:r>
            <a:r>
              <a:rPr lang="fi-FI" sz="3200" dirty="0">
                <a:solidFill>
                  <a:schemeClr val="accent1"/>
                </a:solidFill>
                <a:effectLst/>
                <a:latin typeface="+mj-lt"/>
                <a:ea typeface="Times New Roman" panose="02020603050405020304" pitchFamily="18" charset="0"/>
                <a:cs typeface="Times New Roman" panose="02020603050405020304" pitchFamily="18" charset="0"/>
              </a:rPr>
              <a:t>. SEURANTA</a:t>
            </a:r>
            <a:endParaRPr lang="fi-FI" dirty="0"/>
          </a:p>
        </p:txBody>
      </p:sp>
      <p:grpSp>
        <p:nvGrpSpPr>
          <p:cNvPr id="6" name="Ryhmä 5">
            <a:extLst>
              <a:ext uri="{FF2B5EF4-FFF2-40B4-BE49-F238E27FC236}">
                <a16:creationId xmlns:a16="http://schemas.microsoft.com/office/drawing/2014/main" id="{8FD9C5D0-56D2-4FC0-8A7B-5B08744DFC30}"/>
              </a:ext>
            </a:extLst>
          </p:cNvPr>
          <p:cNvGrpSpPr/>
          <p:nvPr/>
        </p:nvGrpSpPr>
        <p:grpSpPr>
          <a:xfrm>
            <a:off x="8331654" y="3565419"/>
            <a:ext cx="3422944" cy="2918449"/>
            <a:chOff x="8331654" y="3565419"/>
            <a:chExt cx="3422944" cy="2918449"/>
          </a:xfrm>
        </p:grpSpPr>
        <p:sp>
          <p:nvSpPr>
            <p:cNvPr id="7" name="Ellipsi 6">
              <a:extLst>
                <a:ext uri="{FF2B5EF4-FFF2-40B4-BE49-F238E27FC236}">
                  <a16:creationId xmlns:a16="http://schemas.microsoft.com/office/drawing/2014/main" id="{4CFF9413-75FD-45AD-AE86-E5C3FF5D0FBC}"/>
                </a:ext>
              </a:extLst>
            </p:cNvPr>
            <p:cNvSpPr/>
            <p:nvPr/>
          </p:nvSpPr>
          <p:spPr>
            <a:xfrm>
              <a:off x="8856832" y="3581995"/>
              <a:ext cx="2757948" cy="2743200"/>
            </a:xfrm>
            <a:prstGeom prst="ellipse">
              <a:avLst/>
            </a:prstGeom>
            <a:blipFill>
              <a:blip r:embed="rId2"/>
              <a:srcRect/>
              <a:stretch>
                <a:fillRect l="-3258" r="-459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8" name="Ellipsi 7">
              <a:extLst>
                <a:ext uri="{FF2B5EF4-FFF2-40B4-BE49-F238E27FC236}">
                  <a16:creationId xmlns:a16="http://schemas.microsoft.com/office/drawing/2014/main" id="{B35DB5E7-7376-4F0C-9547-31CD3BA850BB}"/>
                </a:ext>
              </a:extLst>
            </p:cNvPr>
            <p:cNvSpPr/>
            <p:nvPr/>
          </p:nvSpPr>
          <p:spPr>
            <a:xfrm>
              <a:off x="11306080" y="3565419"/>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9" name="Ellipsi 8">
              <a:extLst>
                <a:ext uri="{FF2B5EF4-FFF2-40B4-BE49-F238E27FC236}">
                  <a16:creationId xmlns:a16="http://schemas.microsoft.com/office/drawing/2014/main" id="{D5F6C2F8-6E9F-4C1C-A606-37E5553100EC}"/>
                </a:ext>
              </a:extLst>
            </p:cNvPr>
            <p:cNvSpPr/>
            <p:nvPr/>
          </p:nvSpPr>
          <p:spPr>
            <a:xfrm>
              <a:off x="8662729" y="5967033"/>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10" name="Ellipsi 9">
              <a:extLst>
                <a:ext uri="{FF2B5EF4-FFF2-40B4-BE49-F238E27FC236}">
                  <a16:creationId xmlns:a16="http://schemas.microsoft.com/office/drawing/2014/main" id="{C4CC13D3-3C0E-4D6D-A373-4C91E4435FD0}"/>
                </a:ext>
              </a:extLst>
            </p:cNvPr>
            <p:cNvSpPr/>
            <p:nvPr/>
          </p:nvSpPr>
          <p:spPr>
            <a:xfrm>
              <a:off x="8331654" y="6249591"/>
              <a:ext cx="234278" cy="23427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grpSp>
    </p:spTree>
    <p:extLst>
      <p:ext uri="{BB962C8B-B14F-4D97-AF65-F5344CB8AC3E}">
        <p14:creationId xmlns:p14="http://schemas.microsoft.com/office/powerpoint/2010/main" val="1108080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560258-56D1-4A15-B587-E7C0C9B76AFF}"/>
              </a:ext>
            </a:extLst>
          </p:cNvPr>
          <p:cNvSpPr>
            <a:spLocks noGrp="1"/>
          </p:cNvSpPr>
          <p:nvPr>
            <p:ph type="title"/>
          </p:nvPr>
        </p:nvSpPr>
        <p:spPr>
          <a:xfrm>
            <a:off x="432001" y="461727"/>
            <a:ext cx="9209940" cy="421143"/>
          </a:xfrm>
        </p:spPr>
        <p:txBody>
          <a:bodyPr/>
          <a:lstStyle/>
          <a:p>
            <a:br>
              <a:rPr lang="fi-FI" sz="3200" b="1" i="0" dirty="0">
                <a:solidFill>
                  <a:srgbClr val="000000"/>
                </a:solidFill>
                <a:effectLst/>
                <a:latin typeface="Humanst521 BT" panose="020B0602020204020204" pitchFamily="34" charset="0"/>
              </a:rPr>
            </a:br>
            <a:r>
              <a:rPr lang="fi-FI" sz="3200" b="1" i="0" dirty="0">
                <a:solidFill>
                  <a:srgbClr val="000000"/>
                </a:solidFill>
                <a:effectLst/>
                <a:latin typeface="Humanst521 BT" panose="020B0602020204020204" pitchFamily="34" charset="0"/>
              </a:rPr>
              <a:t>Huolenpitokeskustelun teemahaastattelu</a:t>
            </a:r>
            <a:r>
              <a:rPr lang="fi-FI" sz="3200" b="0" i="0" dirty="0">
                <a:solidFill>
                  <a:srgbClr val="000000"/>
                </a:solidFill>
                <a:effectLst/>
                <a:latin typeface="Humanst521 BT" panose="020B0602020204020204" pitchFamily="34" charset="0"/>
              </a:rPr>
              <a:t> </a:t>
            </a:r>
            <a:br>
              <a:rPr lang="fi-FI" b="0" i="0" dirty="0">
                <a:solidFill>
                  <a:srgbClr val="000000"/>
                </a:solidFill>
                <a:effectLst/>
                <a:latin typeface="Segoe UI" panose="020B0502040204020203" pitchFamily="34" charset="0"/>
              </a:rPr>
            </a:br>
            <a:endParaRPr lang="fi-FI" dirty="0"/>
          </a:p>
        </p:txBody>
      </p:sp>
      <p:sp>
        <p:nvSpPr>
          <p:cNvPr id="3" name="Sisällön paikkamerkki 2">
            <a:extLst>
              <a:ext uri="{FF2B5EF4-FFF2-40B4-BE49-F238E27FC236}">
                <a16:creationId xmlns:a16="http://schemas.microsoft.com/office/drawing/2014/main" id="{6569B497-ABC7-4104-8C13-B3E6D088AD32}"/>
              </a:ext>
            </a:extLst>
          </p:cNvPr>
          <p:cNvSpPr>
            <a:spLocks noGrp="1"/>
          </p:cNvSpPr>
          <p:nvPr>
            <p:ph idx="1"/>
          </p:nvPr>
        </p:nvSpPr>
        <p:spPr/>
        <p:txBody>
          <a:bodyPr/>
          <a:lstStyle/>
          <a:p>
            <a:pPr algn="l" rtl="0" fontAlgn="base"/>
            <a:r>
              <a:rPr lang="fi-FI" sz="1800" dirty="0">
                <a:solidFill>
                  <a:srgbClr val="3C3C3C"/>
                </a:solidFill>
                <a:latin typeface="Humanst521 BT" panose="020B0602020204020204" pitchFamily="34" charset="0"/>
              </a:rPr>
              <a:t>Kaavake löytyy Wilmasta ohjaus ja tuki välilehdeltä.</a:t>
            </a:r>
          </a:p>
          <a:p>
            <a:pPr algn="l" rtl="0" fontAlgn="base"/>
            <a:r>
              <a:rPr lang="fi-FI" sz="1800" dirty="0">
                <a:solidFill>
                  <a:srgbClr val="3C3C3C"/>
                </a:solidFill>
                <a:latin typeface="Humanst521 BT" panose="020B0602020204020204" pitchFamily="34" charset="0"/>
              </a:rPr>
              <a:t>Opiskelijan</a:t>
            </a:r>
            <a:r>
              <a:rPr lang="fi-FI" sz="1800" b="0" i="0" dirty="0">
                <a:solidFill>
                  <a:srgbClr val="3C3C3C"/>
                </a:solidFill>
                <a:effectLst/>
                <a:latin typeface="Humanst521 BT" panose="020B0602020204020204" pitchFamily="34" charset="0"/>
              </a:rPr>
              <a:t> tilanteen parantaminen  aloitetaan selvittämällä mikä estää häntä osallistumasta </a:t>
            </a:r>
            <a:r>
              <a:rPr lang="fi-FI" sz="1800" b="0" i="0" dirty="0" err="1">
                <a:solidFill>
                  <a:srgbClr val="3C3C3C"/>
                </a:solidFill>
                <a:effectLst/>
                <a:latin typeface="Humanst521 BT" panose="020B0602020204020204" pitchFamily="34" charset="0"/>
              </a:rPr>
              <a:t>Hoksin</a:t>
            </a:r>
            <a:r>
              <a:rPr lang="fi-FI" sz="1800" b="0" i="0" dirty="0">
                <a:solidFill>
                  <a:srgbClr val="3C3C3C"/>
                </a:solidFill>
                <a:effectLst/>
                <a:latin typeface="Humanst521 BT" panose="020B0602020204020204" pitchFamily="34" charset="0"/>
              </a:rPr>
              <a:t> mukaisiin opintoihin. Yhdessä opiskelijan kanssa pohditaan, mitkä tekijät helpottaisivat hänen tilannettaan ja auttaisivat ongelmatilanteissa. </a:t>
            </a:r>
          </a:p>
          <a:p>
            <a:pPr algn="l" rtl="0" fontAlgn="base"/>
            <a:r>
              <a:rPr lang="fi-FI" sz="1800" dirty="0">
                <a:solidFill>
                  <a:srgbClr val="3C3C3C"/>
                </a:solidFill>
                <a:latin typeface="Humanst521 BT" panose="020B0602020204020204" pitchFamily="34" charset="0"/>
              </a:rPr>
              <a:t>Tarvittaessa voidaan myös sopia vastuuohjaajan ja/tai opiskeluhuollon toimijoiden kanssa </a:t>
            </a:r>
            <a:r>
              <a:rPr lang="fi-FI" sz="1800" b="0" i="0" dirty="0">
                <a:solidFill>
                  <a:srgbClr val="3C3C3C"/>
                </a:solidFill>
                <a:effectLst/>
                <a:latin typeface="Humanst521 BT" panose="020B0602020204020204" pitchFamily="34" charset="0"/>
              </a:rPr>
              <a:t>seurantatapaamiset, jossa sovitaan konkreettiset tavoitteet ja toimenpiteet opiskelijan  tilanteen parantamiseksi. </a:t>
            </a:r>
            <a:r>
              <a:rPr lang="fi-FI" sz="1800" dirty="0">
                <a:solidFill>
                  <a:srgbClr val="3C3C3C"/>
                </a:solidFill>
                <a:latin typeface="Humanst521 BT" panose="020B0602020204020204" pitchFamily="34" charset="0"/>
              </a:rPr>
              <a:t>Opiskelija voi tarvita</a:t>
            </a:r>
            <a:r>
              <a:rPr lang="fi-FI" sz="1800" b="0" i="0" dirty="0">
                <a:solidFill>
                  <a:srgbClr val="3C3C3C"/>
                </a:solidFill>
                <a:effectLst/>
                <a:latin typeface="Humanst521 BT" panose="020B0602020204020204" pitchFamily="34" charset="0"/>
              </a:rPr>
              <a:t> ympärilleen tukiverkoston, joka auttaa ja seuraa tilannetta. </a:t>
            </a:r>
          </a:p>
          <a:p>
            <a:pPr algn="l" rtl="0" fontAlgn="base"/>
            <a:r>
              <a:rPr lang="fi-FI" sz="1800" b="0" i="0" dirty="0">
                <a:solidFill>
                  <a:srgbClr val="3C3C3C"/>
                </a:solidFill>
                <a:effectLst/>
                <a:latin typeface="Humanst521 BT" panose="020B0602020204020204" pitchFamily="34" charset="0"/>
              </a:rPr>
              <a:t>Suunnitelmassa sovitaan muun muassa se, mitä tapahtuu, jos opiskelija ei sitoudu </a:t>
            </a:r>
            <a:r>
              <a:rPr lang="fi-FI" sz="1800" b="0" i="0" dirty="0" err="1">
                <a:solidFill>
                  <a:srgbClr val="3C3C3C"/>
                </a:solidFill>
                <a:effectLst/>
                <a:latin typeface="Humanst521 BT" panose="020B0602020204020204" pitchFamily="34" charset="0"/>
              </a:rPr>
              <a:t>Hoksin</a:t>
            </a:r>
            <a:r>
              <a:rPr lang="fi-FI" sz="1800" b="0" i="0" dirty="0">
                <a:solidFill>
                  <a:srgbClr val="3C3C3C"/>
                </a:solidFill>
                <a:effectLst/>
                <a:latin typeface="Humanst521 BT" panose="020B0602020204020204" pitchFamily="34" charset="0"/>
              </a:rPr>
              <a:t> mukaisiin opintoihin ja tukitoimiin.  </a:t>
            </a:r>
          </a:p>
          <a:p>
            <a:pPr algn="l" rtl="0" fontAlgn="base"/>
            <a:r>
              <a:rPr lang="fi-FI" sz="1800" b="0" i="0" dirty="0">
                <a:solidFill>
                  <a:srgbClr val="3C3C3C"/>
                </a:solidFill>
                <a:effectLst/>
                <a:latin typeface="Humanst521 BT" panose="020B0602020204020204" pitchFamily="34" charset="0"/>
              </a:rPr>
              <a:t>Osoita, että olet aidosti kiinnostunut opiskelijan opiskelusta ja opiskeluun vaikuttavasta elämästä yleensä. Kerro hänelle, että hänestä välitetään yksilönä. </a:t>
            </a:r>
          </a:p>
          <a:p>
            <a:pPr algn="l" rtl="0" fontAlgn="base"/>
            <a:r>
              <a:rPr lang="fi-FI" sz="1800" b="0" i="0" dirty="0">
                <a:solidFill>
                  <a:srgbClr val="3C3C3C"/>
                </a:solidFill>
                <a:effectLst/>
                <a:latin typeface="Humanst521 BT" panose="020B0602020204020204" pitchFamily="34" charset="0"/>
              </a:rPr>
              <a:t>Kerro, että teette yhdessä työtä sen eteen, että  opintojen haasteet ratkeavat ja opinnot etenevät.</a:t>
            </a:r>
          </a:p>
          <a:p>
            <a:pPr algn="l" rtl="0" fontAlgn="base"/>
            <a:r>
              <a:rPr lang="fi-FI" sz="1800" b="0" i="0" dirty="0">
                <a:solidFill>
                  <a:srgbClr val="3C3C3C"/>
                </a:solidFill>
                <a:effectLst/>
                <a:latin typeface="Humanst521 BT" panose="020B0602020204020204" pitchFamily="34" charset="0"/>
              </a:rPr>
              <a:t>Varaathan keskusteluun riittävästi aikaa. </a:t>
            </a:r>
            <a:endParaRPr lang="fi-FI" b="0" i="0" dirty="0">
              <a:solidFill>
                <a:srgbClr val="000000"/>
              </a:solidFill>
              <a:effectLst/>
              <a:latin typeface="Segoe UI" panose="020B0502040204020203" pitchFamily="34" charset="0"/>
            </a:endParaRPr>
          </a:p>
          <a:p>
            <a:pPr algn="l" rtl="0" fontAlgn="base"/>
            <a:endParaRPr lang="fi-FI"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846106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5E8036-733E-4348-AFE1-CCBBF5A8E693}"/>
              </a:ext>
            </a:extLst>
          </p:cNvPr>
          <p:cNvSpPr>
            <a:spLocks noGrp="1"/>
          </p:cNvSpPr>
          <p:nvPr>
            <p:ph type="title"/>
          </p:nvPr>
        </p:nvSpPr>
        <p:spPr>
          <a:xfrm>
            <a:off x="561859" y="661011"/>
            <a:ext cx="7749221" cy="488779"/>
          </a:xfrm>
        </p:spPr>
        <p:txBody>
          <a:bodyPr/>
          <a:lstStyle/>
          <a:p>
            <a:pPr rtl="0" fontAlgn="base"/>
            <a:br>
              <a:rPr lang="fi-FI" sz="3200" b="1" i="0" dirty="0">
                <a:solidFill>
                  <a:srgbClr val="000000"/>
                </a:solidFill>
                <a:effectLst/>
                <a:latin typeface="Humanst521 BT" panose="020B0602020204020204" pitchFamily="34" charset="0"/>
              </a:rPr>
            </a:br>
            <a:br>
              <a:rPr lang="fi-FI" sz="3200" b="1" i="0" dirty="0">
                <a:solidFill>
                  <a:srgbClr val="000000"/>
                </a:solidFill>
                <a:effectLst/>
                <a:latin typeface="Humanst521 BT" panose="020B0602020204020204" pitchFamily="34" charset="0"/>
              </a:rPr>
            </a:br>
            <a:r>
              <a:rPr lang="fi-FI" sz="2000" b="1" i="0" dirty="0">
                <a:solidFill>
                  <a:srgbClr val="000000"/>
                </a:solidFill>
                <a:effectLst/>
                <a:latin typeface="Humanst521 BT" panose="020B0602020204020204" pitchFamily="34" charset="0"/>
              </a:rPr>
              <a:t>MITÄ SINULLE KUULUU? </a:t>
            </a:r>
            <a:br>
              <a:rPr lang="fi-FI" sz="3200" b="1" i="0" dirty="0">
                <a:solidFill>
                  <a:srgbClr val="000000"/>
                </a:solidFill>
                <a:effectLst/>
                <a:latin typeface="Humanst521 BT" panose="020B0602020204020204" pitchFamily="34" charset="0"/>
              </a:rPr>
            </a:br>
            <a:br>
              <a:rPr lang="fi-FI" sz="3200" b="0" i="0" dirty="0">
                <a:solidFill>
                  <a:srgbClr val="000000"/>
                </a:solidFill>
                <a:effectLst/>
                <a:latin typeface="Segoe UI" panose="020B0502040204020203" pitchFamily="34" charset="0"/>
              </a:rPr>
            </a:br>
            <a:br>
              <a:rPr lang="fi-FI" sz="3200" b="0" i="0" dirty="0">
                <a:solidFill>
                  <a:srgbClr val="000000"/>
                </a:solidFill>
                <a:effectLst/>
                <a:latin typeface="Segoe UI" panose="020B0502040204020203" pitchFamily="34" charset="0"/>
              </a:rPr>
            </a:br>
            <a:r>
              <a:rPr lang="fi-FI" sz="3200" b="0" i="0" dirty="0">
                <a:solidFill>
                  <a:srgbClr val="000000"/>
                </a:solidFill>
                <a:effectLst/>
                <a:latin typeface="Humanst521 BT" panose="020B0602020204020204" pitchFamily="34" charset="0"/>
              </a:rPr>
              <a:t> </a:t>
            </a:r>
            <a:br>
              <a:rPr lang="fi-FI" sz="3200" b="0" i="0" dirty="0">
                <a:solidFill>
                  <a:srgbClr val="000000"/>
                </a:solidFill>
                <a:effectLst/>
                <a:latin typeface="Segoe UI" panose="020B0502040204020203" pitchFamily="34" charset="0"/>
              </a:rPr>
            </a:br>
            <a:endParaRPr lang="fi-FI" dirty="0"/>
          </a:p>
        </p:txBody>
      </p:sp>
      <p:sp>
        <p:nvSpPr>
          <p:cNvPr id="4" name="Tekstiruutu 3">
            <a:extLst>
              <a:ext uri="{FF2B5EF4-FFF2-40B4-BE49-F238E27FC236}">
                <a16:creationId xmlns:a16="http://schemas.microsoft.com/office/drawing/2014/main" id="{19E24296-8DE4-48CB-9A03-7A5EC5664C5C}"/>
              </a:ext>
            </a:extLst>
          </p:cNvPr>
          <p:cNvSpPr txBox="1"/>
          <p:nvPr/>
        </p:nvSpPr>
        <p:spPr>
          <a:xfrm>
            <a:off x="231353" y="1149791"/>
            <a:ext cx="11372623" cy="4708981"/>
          </a:xfrm>
          <a:prstGeom prst="rect">
            <a:avLst/>
          </a:prstGeom>
          <a:noFill/>
        </p:spPr>
        <p:txBody>
          <a:bodyPr wrap="square">
            <a:spAutoFit/>
          </a:bodyPr>
          <a:lstStyle/>
          <a:p>
            <a:pPr algn="l" rtl="0" fontAlgn="base"/>
            <a:r>
              <a:rPr lang="fi-FI" sz="1200" b="1" i="0" dirty="0">
                <a:solidFill>
                  <a:srgbClr val="000000"/>
                </a:solidFill>
                <a:effectLst/>
                <a:latin typeface="Humanst521 BT" panose="020B0602020204020204" pitchFamily="34" charset="0"/>
              </a:rPr>
              <a:t>”Satsaa vuorovaikutukseen, selkeytä toimintaa”</a:t>
            </a:r>
            <a:r>
              <a:rPr lang="fi-FI" sz="1200" b="0" i="0" dirty="0">
                <a:solidFill>
                  <a:srgbClr val="000000"/>
                </a:solidFill>
                <a:effectLst/>
                <a:latin typeface="Humanst521 BT" panose="020B0602020204020204" pitchFamily="34" charset="0"/>
              </a:rPr>
              <a:t> </a:t>
            </a:r>
          </a:p>
          <a:p>
            <a:pPr algn="l" rtl="0" fontAlgn="base"/>
            <a:r>
              <a:rPr lang="fi-FI" sz="1200" b="1" i="0" dirty="0">
                <a:solidFill>
                  <a:srgbClr val="000000"/>
                </a:solidFill>
                <a:effectLst/>
                <a:latin typeface="Humanst521 BT" panose="020B0602020204020204" pitchFamily="34" charset="0"/>
              </a:rPr>
              <a:t>Suuntaa antavia ja kaikkia ei tarvitse kysyä:)</a:t>
            </a:r>
            <a:r>
              <a:rPr lang="fi-FI" sz="1200" b="0" i="0" dirty="0">
                <a:solidFill>
                  <a:srgbClr val="000000"/>
                </a:solidFill>
                <a:effectLst/>
                <a:latin typeface="Humanst521 BT" panose="020B0602020204020204" pitchFamily="34" charset="0"/>
              </a:rPr>
              <a:t> </a:t>
            </a:r>
            <a:endParaRPr lang="fi-FI" sz="1200" b="0" i="0" dirty="0">
              <a:solidFill>
                <a:srgbClr val="000000"/>
              </a:solidFill>
              <a:effectLst/>
              <a:latin typeface="Segoe UI" panose="020B0502040204020203" pitchFamily="34" charset="0"/>
            </a:endParaRPr>
          </a:p>
          <a:p>
            <a:pPr algn="l" rtl="0" fontAlgn="base"/>
            <a:r>
              <a:rPr lang="fi-FI" sz="1200" b="0" i="0" dirty="0">
                <a:solidFill>
                  <a:srgbClr val="000000"/>
                </a:solidFill>
                <a:effectLst/>
                <a:latin typeface="Humanst521 BT" panose="020B0602020204020204" pitchFamily="34" charset="0"/>
              </a:rPr>
              <a:t> </a:t>
            </a:r>
            <a:endParaRPr lang="fi-FI" sz="1200" b="0" i="0" dirty="0">
              <a:solidFill>
                <a:srgbClr val="000000"/>
              </a:solidFill>
              <a:effectLst/>
              <a:latin typeface="Segoe UI" panose="020B0502040204020203" pitchFamily="34" charset="0"/>
            </a:endParaRPr>
          </a:p>
          <a:p>
            <a:pPr algn="l" rtl="0" fontAlgn="base"/>
            <a:r>
              <a:rPr lang="fi-FI" sz="1200" b="0" i="0" dirty="0">
                <a:solidFill>
                  <a:srgbClr val="000000"/>
                </a:solidFill>
                <a:effectLst/>
                <a:latin typeface="Humanst521 BT" panose="020B0602020204020204" pitchFamily="34" charset="0"/>
              </a:rPr>
              <a:t>KESKUSTELUTEEMAT </a:t>
            </a:r>
            <a:endParaRPr lang="fi-FI" sz="1200" b="0" i="0" dirty="0">
              <a:solidFill>
                <a:srgbClr val="000000"/>
              </a:solidFill>
              <a:effectLst/>
              <a:latin typeface="Segoe UI" panose="020B0502040204020203" pitchFamily="34" charset="0"/>
            </a:endParaRPr>
          </a:p>
          <a:p>
            <a:pPr algn="l" rtl="0" fontAlgn="base">
              <a:buFont typeface="+mj-lt"/>
              <a:buAutoNum type="arabicPeriod"/>
            </a:pPr>
            <a:r>
              <a:rPr lang="fi-FI" sz="1200" b="1" i="0" dirty="0">
                <a:solidFill>
                  <a:srgbClr val="000000"/>
                </a:solidFill>
                <a:effectLst/>
                <a:latin typeface="Humanst521 BT" panose="020B0602020204020204" pitchFamily="34" charset="0"/>
              </a:rPr>
              <a:t>Poissaolot (voitte yhdessä katsoa Wilman poissaoloja)</a:t>
            </a:r>
            <a:r>
              <a:rPr lang="fi-FI" sz="1200" b="0" i="0" dirty="0">
                <a:solidFill>
                  <a:srgbClr val="000000"/>
                </a:solidFill>
                <a:effectLst/>
                <a:latin typeface="Humanst521 BT" panose="020B0602020204020204" pitchFamily="34" charset="0"/>
              </a:rPr>
              <a:t>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Olemme huolissamme sinun opintojen etenemisestä, jok</a:t>
            </a:r>
            <a:r>
              <a:rPr lang="fi-FI" sz="1200" dirty="0">
                <a:solidFill>
                  <a:srgbClr val="000000"/>
                </a:solidFill>
                <a:latin typeface="Humanst521 BT" panose="020B0602020204020204" pitchFamily="34" charset="0"/>
              </a:rPr>
              <a:t>a johtuu</a:t>
            </a:r>
            <a:r>
              <a:rPr lang="fi-FI" sz="1200" b="0" i="0" dirty="0">
                <a:solidFill>
                  <a:srgbClr val="000000"/>
                </a:solidFill>
                <a:effectLst/>
                <a:latin typeface="Humanst521 BT" panose="020B0602020204020204" pitchFamily="34" charset="0"/>
              </a:rPr>
              <a:t> poissaoloistasi; kerrotko mistä ne voivat johtua?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Tarvittaessa voidaan tarkentaa, milloin poissaoloja tulee, tuleeko niitä tiettynä päivinä, tai tietyiltä tunneilta, tai aamusta tai loppupäivästä? </a:t>
            </a:r>
          </a:p>
          <a:p>
            <a:pPr algn="l" rtl="0" fontAlgn="base">
              <a:buFont typeface="+mj-lt"/>
              <a:buAutoNum type="arabicPeriod" startAt="2"/>
            </a:pPr>
            <a:r>
              <a:rPr lang="fi-FI" sz="1200" b="1" i="0" dirty="0">
                <a:solidFill>
                  <a:srgbClr val="000000"/>
                </a:solidFill>
                <a:effectLst/>
                <a:latin typeface="Humanst521 BT" panose="020B0602020204020204" pitchFamily="34" charset="0"/>
              </a:rPr>
              <a:t>Motivaatio</a:t>
            </a:r>
            <a:r>
              <a:rPr lang="fi-FI" sz="1200" b="0" i="0" dirty="0">
                <a:solidFill>
                  <a:srgbClr val="000000"/>
                </a:solidFill>
                <a:effectLst/>
                <a:latin typeface="Humanst521 BT" panose="020B0602020204020204" pitchFamily="34" charset="0"/>
              </a:rPr>
              <a:t>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Koetko, että ala on oikea?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Miten voidaan tukea, että motivaatio lisääntyy omalla alalla?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Haluaisitko opiskella jotain muuta alaa? </a:t>
            </a:r>
          </a:p>
          <a:p>
            <a:pPr algn="l" rtl="0" fontAlgn="base"/>
            <a:r>
              <a:rPr lang="fi-FI" sz="1200" b="0" i="0" dirty="0">
                <a:solidFill>
                  <a:srgbClr val="000000"/>
                </a:solidFill>
                <a:effectLst/>
                <a:latin typeface="Humanst521 BT" panose="020B0602020204020204" pitchFamily="34" charset="0"/>
              </a:rPr>
              <a:t> </a:t>
            </a:r>
            <a:endParaRPr lang="fi-FI" sz="1200" b="0" i="0" dirty="0">
              <a:solidFill>
                <a:srgbClr val="000000"/>
              </a:solidFill>
              <a:effectLst/>
              <a:latin typeface="Segoe UI" panose="020B0502040204020203" pitchFamily="34" charset="0"/>
            </a:endParaRPr>
          </a:p>
          <a:p>
            <a:pPr algn="l" rtl="0" fontAlgn="base">
              <a:buFont typeface="+mj-lt"/>
              <a:buAutoNum type="arabicPeriod" startAt="3"/>
            </a:pPr>
            <a:r>
              <a:rPr lang="fi-FI" sz="1200" b="1" i="0" dirty="0">
                <a:solidFill>
                  <a:srgbClr val="000000"/>
                </a:solidFill>
                <a:effectLst/>
                <a:latin typeface="Humanst521 BT" panose="020B0602020204020204" pitchFamily="34" charset="0"/>
              </a:rPr>
              <a:t>Opiskelu</a:t>
            </a:r>
            <a:r>
              <a:rPr lang="fi-FI" sz="1200" b="0" i="0" dirty="0">
                <a:solidFill>
                  <a:srgbClr val="000000"/>
                </a:solidFill>
                <a:effectLst/>
                <a:latin typeface="Humanst521 BT" panose="020B0602020204020204" pitchFamily="34" charset="0"/>
              </a:rPr>
              <a:t>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Miten opinnot omasta mielestäsi menee?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Eteneekö opinnot suunnitellusti?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Oletko saanut tehtyä näyttöjä?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Ovatko valitsemasi valinnaiset edenneet hyvin? </a:t>
            </a:r>
          </a:p>
          <a:p>
            <a:pPr algn="l" rtl="0" fontAlgn="base"/>
            <a:r>
              <a:rPr lang="fi-FI" sz="1200" b="0" i="0" dirty="0">
                <a:solidFill>
                  <a:srgbClr val="000000"/>
                </a:solidFill>
                <a:effectLst/>
                <a:latin typeface="Humanst521 BT" panose="020B0602020204020204" pitchFamily="34" charset="0"/>
              </a:rPr>
              <a:t> </a:t>
            </a:r>
            <a:endParaRPr lang="fi-FI" sz="1200" b="0" i="0" dirty="0">
              <a:solidFill>
                <a:srgbClr val="000000"/>
              </a:solidFill>
              <a:effectLst/>
              <a:latin typeface="Segoe UI" panose="020B0502040204020203" pitchFamily="34" charset="0"/>
            </a:endParaRPr>
          </a:p>
          <a:p>
            <a:pPr algn="l" rtl="0" fontAlgn="base">
              <a:buFont typeface="+mj-lt"/>
              <a:buAutoNum type="arabicPeriod" startAt="4"/>
            </a:pPr>
            <a:r>
              <a:rPr lang="fi-FI" sz="1200" b="1" i="0" dirty="0">
                <a:solidFill>
                  <a:srgbClr val="000000"/>
                </a:solidFill>
                <a:effectLst/>
                <a:latin typeface="Humanst521 BT" panose="020B0602020204020204" pitchFamily="34" charset="0"/>
              </a:rPr>
              <a:t>Oppimisvaikeudet ja tukitoimet</a:t>
            </a:r>
            <a:r>
              <a:rPr lang="fi-FI" sz="1200" b="0" i="0" dirty="0">
                <a:solidFill>
                  <a:srgbClr val="000000"/>
                </a:solidFill>
                <a:effectLst/>
                <a:latin typeface="Humanst521 BT" panose="020B0602020204020204" pitchFamily="34" charset="0"/>
              </a:rPr>
              <a:t> </a:t>
            </a:r>
          </a:p>
          <a:p>
            <a:pPr algn="l" rtl="0" fontAlgn="base"/>
            <a:r>
              <a:rPr lang="fi-FI" sz="1200" b="0" i="0" dirty="0">
                <a:solidFill>
                  <a:srgbClr val="000000"/>
                </a:solidFill>
                <a:effectLst/>
                <a:latin typeface="Humanst521 BT" panose="020B0602020204020204" pitchFamily="34" charset="0"/>
              </a:rPr>
              <a:t>-Tarvitko tukea opintoihin, onko ollut oppimisvaikeuksia aiemmin?  </a:t>
            </a:r>
            <a:endParaRPr lang="fi-FI" sz="1200" b="0" i="0" dirty="0">
              <a:solidFill>
                <a:srgbClr val="000000"/>
              </a:solidFill>
              <a:effectLst/>
              <a:latin typeface="Segoe UI" panose="020B0502040204020203" pitchFamily="34" charset="0"/>
            </a:endParaRPr>
          </a:p>
          <a:p>
            <a:pPr algn="l" rtl="0" fontAlgn="base"/>
            <a:r>
              <a:rPr lang="fi-FI" sz="1200" b="0" i="0" dirty="0">
                <a:solidFill>
                  <a:srgbClr val="000000"/>
                </a:solidFill>
                <a:effectLst/>
                <a:latin typeface="Humanst521 BT" panose="020B0602020204020204" pitchFamily="34" charset="0"/>
              </a:rPr>
              <a:t>- Onko joku oppiaine vaikea? </a:t>
            </a:r>
            <a:endParaRPr lang="fi-FI" sz="1200" b="0" i="0" dirty="0">
              <a:solidFill>
                <a:srgbClr val="000000"/>
              </a:solidFill>
              <a:effectLst/>
              <a:latin typeface="Segoe UI" panose="020B0502040204020203" pitchFamily="34" charset="0"/>
            </a:endParaRPr>
          </a:p>
          <a:p>
            <a:pPr algn="l" rtl="0" fontAlgn="base"/>
            <a:r>
              <a:rPr lang="fi-FI" sz="1200" b="0" i="0" dirty="0">
                <a:solidFill>
                  <a:srgbClr val="000000"/>
                </a:solidFill>
                <a:effectLst/>
                <a:latin typeface="Humanst521 BT" panose="020B0602020204020204" pitchFamily="34" charset="0"/>
              </a:rPr>
              <a:t>-Oletko saanut riittävästi tukea opintoihisi tai millaista tukea koet tarvitsevasi lisää? (erityisopettaja, kuraattori, terveydenhoitaja, etsivä nuorisotyöntekijä </a:t>
            </a:r>
            <a:r>
              <a:rPr lang="fi-FI" sz="1200" b="0" i="0" dirty="0" err="1">
                <a:solidFill>
                  <a:srgbClr val="000000"/>
                </a:solidFill>
                <a:effectLst/>
                <a:latin typeface="Humanst521 BT" panose="020B0602020204020204" pitchFamily="34" charset="0"/>
              </a:rPr>
              <a:t>psyykkari</a:t>
            </a:r>
            <a:r>
              <a:rPr lang="fi-FI" sz="1200" b="0" i="0" dirty="0">
                <a:solidFill>
                  <a:srgbClr val="000000"/>
                </a:solidFill>
                <a:effectLst/>
                <a:latin typeface="Humanst521 BT" panose="020B0602020204020204" pitchFamily="34" charset="0"/>
              </a:rPr>
              <a:t>, opinto-ohjaaja, Hope-paja, Voimavarapaja)                </a:t>
            </a:r>
            <a:endParaRPr lang="fi-FI" sz="1200" b="0" i="0" dirty="0">
              <a:solidFill>
                <a:srgbClr val="000000"/>
              </a:solidFill>
              <a:effectLst/>
              <a:latin typeface="Segoe UI" panose="020B0502040204020203" pitchFamily="34" charset="0"/>
            </a:endParaRPr>
          </a:p>
          <a:p>
            <a:pPr algn="l" rtl="0" fontAlgn="base"/>
            <a:r>
              <a:rPr lang="fi-FI" sz="1200" b="1" i="0" dirty="0">
                <a:solidFill>
                  <a:srgbClr val="000000"/>
                </a:solidFill>
                <a:effectLst/>
                <a:latin typeface="Humanst521 BT" panose="020B0602020204020204" pitchFamily="34" charset="0"/>
              </a:rPr>
              <a:t>Vastuuohjaaja muista, että meillä on useita henkilöitä tukemassa opiskelijoita.</a:t>
            </a:r>
            <a:r>
              <a:rPr lang="fi-FI" sz="1200" b="0" i="0" dirty="0">
                <a:solidFill>
                  <a:srgbClr val="000000"/>
                </a:solidFill>
                <a:effectLst/>
                <a:latin typeface="Humanst521 BT" panose="020B0602020204020204" pitchFamily="34" charset="0"/>
              </a:rPr>
              <a:t> Haluaako opiskelija, että otatte yhdessä yhteyttä opiskeluhuollon toimijoihin? </a:t>
            </a:r>
            <a:endParaRPr lang="fi-FI" sz="1200" b="0" i="0" dirty="0">
              <a:solidFill>
                <a:srgbClr val="000000"/>
              </a:solidFill>
              <a:effectLst/>
              <a:latin typeface="Segoe UI" panose="020B0502040204020203" pitchFamily="34" charset="0"/>
            </a:endParaRPr>
          </a:p>
          <a:p>
            <a:pPr algn="l" rtl="0" fontAlgn="base"/>
            <a:r>
              <a:rPr lang="fi-FI" sz="1200" b="1" i="0" dirty="0">
                <a:solidFill>
                  <a:srgbClr val="000000"/>
                </a:solidFill>
                <a:effectLst/>
                <a:latin typeface="Humanst521 BT" panose="020B0602020204020204" pitchFamily="34" charset="0"/>
              </a:rPr>
              <a:t>Pyydä opiskelijalta lupaa ottaa yhteyttä opiskelijan kanssa opiskeluhuollon toimijoihin.</a:t>
            </a:r>
            <a:r>
              <a:rPr lang="fi-FI" sz="1200" b="0" i="0" dirty="0">
                <a:solidFill>
                  <a:srgbClr val="000000"/>
                </a:solidFill>
                <a:effectLst/>
                <a:latin typeface="Humanst521 BT" panose="020B0602020204020204" pitchFamily="34" charset="0"/>
              </a:rPr>
              <a:t> </a:t>
            </a:r>
            <a:endParaRPr lang="fi-FI" sz="12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195386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1224C6-B282-498A-89EB-346108046E76}"/>
              </a:ext>
            </a:extLst>
          </p:cNvPr>
          <p:cNvSpPr>
            <a:spLocks noGrp="1"/>
          </p:cNvSpPr>
          <p:nvPr>
            <p:ph type="title"/>
          </p:nvPr>
        </p:nvSpPr>
        <p:spPr>
          <a:xfrm>
            <a:off x="1771914" y="122150"/>
            <a:ext cx="7625323" cy="443086"/>
          </a:xfrm>
        </p:spPr>
        <p:txBody>
          <a:bodyPr/>
          <a:lstStyle/>
          <a:p>
            <a:endParaRPr lang="fi-FI" dirty="0"/>
          </a:p>
        </p:txBody>
      </p:sp>
      <p:sp>
        <p:nvSpPr>
          <p:cNvPr id="4" name="Tekstiruutu 3">
            <a:extLst>
              <a:ext uri="{FF2B5EF4-FFF2-40B4-BE49-F238E27FC236}">
                <a16:creationId xmlns:a16="http://schemas.microsoft.com/office/drawing/2014/main" id="{B790DDE8-57DD-4B90-A0F5-F43C45C53FC4}"/>
              </a:ext>
            </a:extLst>
          </p:cNvPr>
          <p:cNvSpPr txBox="1"/>
          <p:nvPr/>
        </p:nvSpPr>
        <p:spPr>
          <a:xfrm>
            <a:off x="742385" y="565236"/>
            <a:ext cx="10836998" cy="6340197"/>
          </a:xfrm>
          <a:prstGeom prst="rect">
            <a:avLst/>
          </a:prstGeom>
          <a:noFill/>
        </p:spPr>
        <p:txBody>
          <a:bodyPr wrap="square">
            <a:spAutoFit/>
          </a:bodyPr>
          <a:lstStyle/>
          <a:p>
            <a:pPr lvl="0"/>
            <a:r>
              <a:rPr lang="fi-FI" sz="1400" b="1" dirty="0">
                <a:latin typeface="Humanst521 BT" panose="020B0602020204020204" pitchFamily="34" charset="0"/>
                <a:ea typeface="Calibri" panose="020F0502020204030204" pitchFamily="34" charset="0"/>
              </a:rPr>
              <a:t>5. </a:t>
            </a:r>
            <a:r>
              <a:rPr lang="fi-FI" sz="1400" b="1" dirty="0">
                <a:effectLst/>
                <a:latin typeface="Humanst521 BT" panose="020B0602020204020204" pitchFamily="34" charset="0"/>
                <a:ea typeface="Calibri" panose="020F0502020204030204" pitchFamily="34" charset="0"/>
              </a:rPr>
              <a:t>Kaverit / ihmissuhteet</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sinulla </a:t>
            </a:r>
            <a:r>
              <a:rPr lang="fi-FI" sz="1400" dirty="0">
                <a:latin typeface="Humanst521 BT" panose="020B0602020204020204" pitchFamily="34" charset="0"/>
                <a:ea typeface="Calibri" panose="020F0502020204030204" pitchFamily="34" charset="0"/>
              </a:rPr>
              <a:t>oppilaitoksessa</a:t>
            </a:r>
            <a:r>
              <a:rPr lang="fi-FI" sz="1400" dirty="0">
                <a:effectLst/>
                <a:latin typeface="Humanst521 BT" panose="020B0602020204020204" pitchFamily="34" charset="0"/>
                <a:ea typeface="Calibri" panose="020F0502020204030204" pitchFamily="34" charset="0"/>
              </a:rPr>
              <a:t> tai vapaa-aikana kavereita ?</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sinulla haasteita toisten </a:t>
            </a:r>
            <a:r>
              <a:rPr lang="fi-FI" sz="1400" dirty="0">
                <a:latin typeface="Humanst521 BT" panose="020B0602020204020204" pitchFamily="34" charset="0"/>
                <a:ea typeface="Calibri" panose="020F0502020204030204" pitchFamily="34" charset="0"/>
              </a:rPr>
              <a:t>opiskelijoiden</a:t>
            </a:r>
            <a:r>
              <a:rPr lang="fi-FI" sz="1400" dirty="0">
                <a:effectLst/>
                <a:latin typeface="Humanst521 BT" panose="020B0602020204020204" pitchFamily="34" charset="0"/>
                <a:ea typeface="Calibri" panose="020F0502020204030204" pitchFamily="34" charset="0"/>
              </a:rPr>
              <a:t> kanssa?</a:t>
            </a: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Olet</a:t>
            </a:r>
            <a:r>
              <a:rPr lang="fi-FI" sz="1400" dirty="0">
                <a:latin typeface="Humanst521 BT" panose="020B0602020204020204" pitchFamily="34" charset="0"/>
                <a:ea typeface="Calibri" panose="020F0502020204030204" pitchFamily="34" charset="0"/>
              </a:rPr>
              <a:t>ko sinä kokenut tulleesi kiusatuksi?</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sinulla haasteita oppilaitoksen </a:t>
            </a:r>
            <a:r>
              <a:rPr lang="fi-FI" sz="1400" dirty="0">
                <a:latin typeface="Humanst521 BT" panose="020B0602020204020204" pitchFamily="34" charset="0"/>
                <a:ea typeface="Calibri" panose="020F0502020204030204" pitchFamily="34" charset="0"/>
              </a:rPr>
              <a:t>henkilöstön</a:t>
            </a:r>
            <a:r>
              <a:rPr lang="fi-FI" sz="1400" dirty="0">
                <a:effectLst/>
                <a:latin typeface="Humanst521 BT" panose="020B0602020204020204" pitchFamily="34" charset="0"/>
                <a:ea typeface="Calibri" panose="020F0502020204030204" pitchFamily="34" charset="0"/>
              </a:rPr>
              <a:t> kanssa?</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sinulla joku ihmissuhde, joka kuormittaa?</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sinulla kotona haasteita? Haluatko kertoa mitkä asiat sujuvat kotona, mitkä ei?</a:t>
            </a:r>
            <a:endParaRPr lang="fi-FI" sz="1400" dirty="0">
              <a:effectLst/>
              <a:latin typeface="Calibri" panose="020F0502020204030204" pitchFamily="34" charset="0"/>
              <a:ea typeface="Calibri" panose="020F0502020204030204" pitchFamily="34" charset="0"/>
            </a:endParaRPr>
          </a:p>
          <a:p>
            <a:r>
              <a:rPr lang="fi-FI" sz="1400" dirty="0">
                <a:effectLst/>
                <a:latin typeface="Humanst521 BT" panose="020B0602020204020204" pitchFamily="34" charset="0"/>
                <a:ea typeface="Calibri" panose="020F0502020204030204" pitchFamily="34" charset="0"/>
              </a:rPr>
              <a:t> </a:t>
            </a:r>
            <a:endParaRPr lang="fi-FI" sz="1400" dirty="0">
              <a:effectLst/>
              <a:latin typeface="Calibri" panose="020F0502020204030204" pitchFamily="34" charset="0"/>
              <a:ea typeface="Calibri" panose="020F0502020204030204" pitchFamily="34" charset="0"/>
            </a:endParaRPr>
          </a:p>
          <a:p>
            <a:pPr lvl="0"/>
            <a:r>
              <a:rPr lang="fi-FI" sz="1400" b="1" dirty="0">
                <a:effectLst/>
                <a:latin typeface="Humanst521 BT" panose="020B0602020204020204" pitchFamily="34" charset="0"/>
                <a:ea typeface="Calibri" panose="020F0502020204030204" pitchFamily="34" charset="0"/>
              </a:rPr>
              <a:t>6. Päivärytmi</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sinulla mielekästä tekemistä vapaa-aikana?</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Nukutko riittävästi? Milloin menet nukkumaan, milloin nouset ylös? Heräätkö aamuisin ajoissa?</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Syötkö tarpeeksi ja säännöllisesti? </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sinulla asumiseen liittyvä pulmia?</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Miten koulumatkat sujuvat, miten kuljet matkat?</a:t>
            </a:r>
            <a:endParaRPr lang="fi-FI" sz="1400" dirty="0">
              <a:effectLst/>
              <a:latin typeface="Calibri" panose="020F0502020204030204" pitchFamily="34" charset="0"/>
              <a:ea typeface="Calibri" panose="020F0502020204030204" pitchFamily="34" charset="0"/>
            </a:endParaRPr>
          </a:p>
          <a:p>
            <a:r>
              <a:rPr lang="fi-FI" sz="1400" dirty="0">
                <a:effectLst/>
                <a:latin typeface="Humanst521 BT" panose="020B0602020204020204" pitchFamily="34" charset="0"/>
                <a:ea typeface="Calibri" panose="020F0502020204030204" pitchFamily="34" charset="0"/>
              </a:rPr>
              <a:t> </a:t>
            </a:r>
            <a:endParaRPr lang="fi-FI" sz="1400" dirty="0">
              <a:effectLst/>
              <a:latin typeface="Calibri" panose="020F0502020204030204" pitchFamily="34" charset="0"/>
              <a:ea typeface="Calibri" panose="020F0502020204030204" pitchFamily="34" charset="0"/>
            </a:endParaRPr>
          </a:p>
          <a:p>
            <a:pPr lvl="0"/>
            <a:r>
              <a:rPr lang="fi-FI" sz="1400" b="1" dirty="0">
                <a:effectLst/>
                <a:latin typeface="Humanst521 BT" panose="020B0602020204020204" pitchFamily="34" charset="0"/>
                <a:ea typeface="Calibri" panose="020F0502020204030204" pitchFamily="34" charset="0"/>
              </a:rPr>
              <a:t>7.   Toimeentulo</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opintososiaaliset </a:t>
            </a:r>
            <a:r>
              <a:rPr lang="fi-FI" sz="1400" dirty="0">
                <a:latin typeface="Humanst521 BT" panose="020B0602020204020204" pitchFamily="34" charset="0"/>
                <a:ea typeface="Calibri" panose="020F0502020204030204" pitchFamily="34" charset="0"/>
              </a:rPr>
              <a:t>etuudet</a:t>
            </a:r>
            <a:r>
              <a:rPr lang="fi-FI" sz="1400" dirty="0">
                <a:effectLst/>
                <a:latin typeface="Humanst521 BT" panose="020B0602020204020204" pitchFamily="34" charset="0"/>
                <a:ea typeface="Calibri" panose="020F0502020204030204" pitchFamily="34" charset="0"/>
              </a:rPr>
              <a:t> kunnossa?</a:t>
            </a:r>
          </a:p>
          <a:p>
            <a:pPr marL="342900" lvl="0" indent="-342900">
              <a:buFont typeface="Calibri" panose="020F0502020204030204" pitchFamily="34" charset="0"/>
              <a:buChar char="-"/>
            </a:pPr>
            <a:endParaRPr lang="fi-FI" sz="1400" dirty="0">
              <a:effectLst/>
              <a:latin typeface="Calibri" panose="020F0502020204030204" pitchFamily="34" charset="0"/>
              <a:ea typeface="Calibri" panose="020F0502020204030204" pitchFamily="34" charset="0"/>
            </a:endParaRPr>
          </a:p>
          <a:p>
            <a:r>
              <a:rPr lang="fi-FI" sz="1400" b="1" dirty="0">
                <a:effectLst/>
                <a:latin typeface="Humanst521 BT" panose="020B0602020204020204" pitchFamily="34" charset="0"/>
                <a:ea typeface="Calibri" panose="020F0502020204030204" pitchFamily="34" charset="0"/>
              </a:rPr>
              <a:t> </a:t>
            </a:r>
            <a:r>
              <a:rPr lang="fi-FI" sz="1400" b="1" dirty="0">
                <a:latin typeface="Calibri" panose="020F0502020204030204" pitchFamily="34" charset="0"/>
                <a:ea typeface="Calibri" panose="020F0502020204030204" pitchFamily="34" charset="0"/>
              </a:rPr>
              <a:t>8</a:t>
            </a:r>
            <a:r>
              <a:rPr lang="fi-FI" sz="1400" dirty="0">
                <a:latin typeface="Calibri" panose="020F0502020204030204" pitchFamily="34" charset="0"/>
                <a:ea typeface="Calibri" panose="020F0502020204030204" pitchFamily="34" charset="0"/>
              </a:rPr>
              <a:t>.  </a:t>
            </a:r>
            <a:r>
              <a:rPr lang="fi-FI" sz="1400" b="1" dirty="0">
                <a:effectLst/>
                <a:latin typeface="Humanst521 BT" panose="020B0602020204020204" pitchFamily="34" charset="0"/>
                <a:ea typeface="Calibri" panose="020F0502020204030204" pitchFamily="34" charset="0"/>
              </a:rPr>
              <a:t>Terveys / opiskelukuntoisuus</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mielialaan tai terveyteen liittyviä pulmia (jännittääkö ahdistaako jne.)</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Käytätkö päihteitä?</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Saatko tukipalveluita oppilaitoksen ulkopuolelta. Jos saat, toimiiko palvelut?</a:t>
            </a:r>
            <a:endParaRPr lang="fi-FI" sz="1400" dirty="0">
              <a:effectLst/>
              <a:latin typeface="Calibri" panose="020F0502020204030204" pitchFamily="34" charset="0"/>
              <a:ea typeface="Calibri" panose="020F0502020204030204" pitchFamily="34" charset="0"/>
            </a:endParaRPr>
          </a:p>
          <a:p>
            <a:r>
              <a:rPr lang="fi-FI" sz="1400" dirty="0">
                <a:effectLst/>
                <a:latin typeface="Humanst521 BT" panose="020B0602020204020204" pitchFamily="34" charset="0"/>
                <a:ea typeface="Calibri" panose="020F0502020204030204" pitchFamily="34" charset="0"/>
              </a:rPr>
              <a:t>               Vastuuohjaaja muista, että meillä on useita henkilöitä tukemassa opiskelijoita.</a:t>
            </a:r>
            <a:endParaRPr lang="fi-FI" sz="1400" dirty="0">
              <a:effectLst/>
              <a:latin typeface="Calibri" panose="020F0502020204030204" pitchFamily="34" charset="0"/>
              <a:ea typeface="Calibri" panose="020F0502020204030204" pitchFamily="34" charset="0"/>
            </a:endParaRPr>
          </a:p>
          <a:p>
            <a:r>
              <a:rPr lang="fi-FI" sz="1400" dirty="0">
                <a:effectLst/>
                <a:latin typeface="Humanst521 BT" panose="020B0602020204020204" pitchFamily="34" charset="0"/>
                <a:ea typeface="Calibri" panose="020F0502020204030204" pitchFamily="34" charset="0"/>
              </a:rPr>
              <a:t> </a:t>
            </a:r>
            <a:endParaRPr lang="fi-FI" sz="1400" dirty="0">
              <a:effectLst/>
              <a:latin typeface="Calibri" panose="020F0502020204030204" pitchFamily="34" charset="0"/>
              <a:ea typeface="Calibri" panose="020F0502020204030204" pitchFamily="34" charset="0"/>
            </a:endParaRPr>
          </a:p>
          <a:p>
            <a:pPr lvl="0"/>
            <a:r>
              <a:rPr lang="fi-FI" sz="1400" b="1" dirty="0">
                <a:effectLst/>
                <a:latin typeface="Humanst521 BT" panose="020B0602020204020204" pitchFamily="34" charset="0"/>
                <a:ea typeface="Calibri" panose="020F0502020204030204" pitchFamily="34" charset="0"/>
              </a:rPr>
              <a:t>9.   Mitä toivoisit vielä otettavan huomioon/mitä muuta?</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Minkä asian toivoisit muuttuvan, että </a:t>
            </a:r>
            <a:r>
              <a:rPr lang="fi-FI" sz="1400" dirty="0">
                <a:latin typeface="Humanst521 BT" panose="020B0602020204020204" pitchFamily="34" charset="0"/>
                <a:ea typeface="Calibri" panose="020F0502020204030204" pitchFamily="34" charset="0"/>
              </a:rPr>
              <a:t>opiskelusi</a:t>
            </a:r>
            <a:r>
              <a:rPr lang="fi-FI" sz="1400" dirty="0">
                <a:effectLst/>
                <a:latin typeface="Humanst521 BT" panose="020B0602020204020204" pitchFamily="34" charset="0"/>
                <a:ea typeface="Calibri" panose="020F0502020204030204" pitchFamily="34" charset="0"/>
              </a:rPr>
              <a:t> onnistuisivat?</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Mitä sinä itse voisit tehdä, että asiat muuttuisivat parempaan suuntaan?</a:t>
            </a:r>
          </a:p>
          <a:p>
            <a:pPr lvl="0"/>
            <a:endParaRPr lang="fi-FI" sz="1400" dirty="0">
              <a:effectLst/>
              <a:latin typeface="Calibri" panose="020F0502020204030204" pitchFamily="34" charset="0"/>
              <a:ea typeface="Calibri" panose="020F0502020204030204" pitchFamily="34" charset="0"/>
            </a:endParaRPr>
          </a:p>
          <a:p>
            <a:pPr lvl="0"/>
            <a:r>
              <a:rPr lang="fi-FI" sz="1400" b="1" dirty="0">
                <a:latin typeface="Calibri" panose="020F0502020204030204" pitchFamily="34" charset="0"/>
                <a:ea typeface="Calibri" panose="020F0502020204030204" pitchFamily="34" charset="0"/>
              </a:rPr>
              <a:t>10. </a:t>
            </a:r>
            <a:r>
              <a:rPr lang="fi-FI" sz="1400" b="1" dirty="0">
                <a:effectLst/>
                <a:latin typeface="Humanst521 BT" panose="020B0602020204020204" pitchFamily="34" charset="0"/>
                <a:ea typeface="Calibri" panose="020F0502020204030204" pitchFamily="34" charset="0"/>
              </a:rPr>
              <a:t>Mikäli opiskelija kokee tarvitsevansa lisää tukea, pyydä lupa ottaa yhteyttä opiskeluhuollon toimijoihin.</a:t>
            </a:r>
            <a:endParaRPr lang="fi-FI"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615577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2D511F52-9375-41C1-BAC3-0DE22FDB8EA5}"/>
              </a:ext>
            </a:extLst>
          </p:cNvPr>
          <p:cNvSpPr txBox="1"/>
          <p:nvPr/>
        </p:nvSpPr>
        <p:spPr>
          <a:xfrm>
            <a:off x="381837" y="1331408"/>
            <a:ext cx="8373280" cy="5610575"/>
          </a:xfrm>
          <a:prstGeom prst="rect">
            <a:avLst/>
          </a:prstGeom>
          <a:noFill/>
        </p:spPr>
        <p:txBody>
          <a:bodyPr wrap="square" lIns="91440" tIns="45720" rIns="91440" bIns="45720" anchor="t">
            <a:spAutoFit/>
          </a:bodyPr>
          <a:lstStyle/>
          <a:p>
            <a:pPr>
              <a:spcAft>
                <a:spcPts val="800"/>
              </a:spcAft>
            </a:pPr>
            <a:r>
              <a:rPr lang="fi-FI" sz="1300" dirty="0">
                <a:effectLst/>
                <a:ea typeface="Calibri" panose="020F0502020204030204" pitchFamily="34" charset="0"/>
                <a:cs typeface="Times New Roman"/>
              </a:rPr>
              <a:t>Opettaja, opinto-ohjaaja, kuraattori, terveydenhoitaja, psykologi, asuntolaohjaaja, etsivä tai muu toimija, joka havaitsee huolen tulee</a:t>
            </a:r>
            <a:r>
              <a:rPr lang="fi-FI" sz="1300" dirty="0">
                <a:ea typeface="Calibri" panose="020F0502020204030204" pitchFamily="34" charset="0"/>
                <a:cs typeface="Times New Roman"/>
              </a:rPr>
              <a:t> </a:t>
            </a:r>
            <a:r>
              <a:rPr lang="fi-FI" sz="1300" dirty="0">
                <a:effectLst/>
                <a:ea typeface="Calibri" panose="020F0502020204030204" pitchFamily="34" charset="0"/>
                <a:cs typeface="Times New Roman"/>
              </a:rPr>
              <a:t> </a:t>
            </a:r>
            <a:r>
              <a:rPr lang="fi-FI" sz="1300" b="1" dirty="0">
                <a:effectLst/>
                <a:ea typeface="Calibri" panose="020F0502020204030204" pitchFamily="34" charset="0"/>
                <a:cs typeface="Times New Roman"/>
              </a:rPr>
              <a:t>puuttua tilanteeseen</a:t>
            </a:r>
            <a:r>
              <a:rPr lang="fi-FI" sz="1300" dirty="0">
                <a:effectLst/>
                <a:ea typeface="Calibri" panose="020F0502020204030204" pitchFamily="34" charset="0"/>
                <a:cs typeface="Times New Roman"/>
              </a:rPr>
              <a:t>  ja </a:t>
            </a:r>
            <a:r>
              <a:rPr lang="fi-FI" sz="1300" dirty="0">
                <a:ea typeface="Calibri" panose="020F0502020204030204" pitchFamily="34" charset="0"/>
                <a:cs typeface="Times New Roman"/>
              </a:rPr>
              <a:t>olla </a:t>
            </a:r>
            <a:r>
              <a:rPr lang="fi-FI" sz="1300" dirty="0">
                <a:effectLst/>
                <a:ea typeface="Calibri" panose="020F0502020204030204" pitchFamily="34" charset="0"/>
                <a:cs typeface="Times New Roman"/>
              </a:rPr>
              <a:t>yhteydessä vastuuohjaajaan.  </a:t>
            </a:r>
            <a:r>
              <a:rPr lang="fi-FI" sz="1300" dirty="0">
                <a:ea typeface="Calibri" panose="020F0502020204030204" pitchFamily="34" charset="0"/>
                <a:cs typeface="Times New Roman"/>
              </a:rPr>
              <a:t>Ohjaustoimenpiteinä on sovittelu, puhuttelu, suullinen huomautus tai/huolenpitokeskustelu. Vastuuohjaaja </a:t>
            </a:r>
            <a:r>
              <a:rPr lang="fi-FI" sz="1300" dirty="0">
                <a:effectLst/>
                <a:ea typeface="Calibri" panose="020F0502020204030204" pitchFamily="34" charset="0"/>
                <a:cs typeface="Times New Roman"/>
              </a:rPr>
              <a:t>järjestää huolenpitokeskustelun. Toimenpiteen toteuttaja kirjaa toimenpiteen Wilmaan. Huoli opiskelijan tilanteesta voi nousta myös toimialakohtaisissa </a:t>
            </a:r>
            <a:r>
              <a:rPr lang="fi-FI" sz="1300" dirty="0" err="1">
                <a:ea typeface="Calibri" panose="020F0502020204030204" pitchFamily="34" charset="0"/>
                <a:cs typeface="Times New Roman"/>
              </a:rPr>
              <a:t>Hyvis</a:t>
            </a:r>
            <a:r>
              <a:rPr lang="fi-FI" sz="1300" dirty="0">
                <a:ea typeface="Calibri" panose="020F0502020204030204" pitchFamily="34" charset="0"/>
                <a:cs typeface="Times New Roman"/>
              </a:rPr>
              <a:t>-ryhmissä. Opiskelijalle tueksi voidaan järjestää myös  opiskeluhuollon monialainen asiantuntijaryhmä. </a:t>
            </a:r>
            <a:r>
              <a:rPr lang="fi-FI" sz="1300" dirty="0">
                <a:ea typeface="Calibri" panose="020F0502020204030204" pitchFamily="34" charset="0"/>
                <a:cs typeface="Calibri"/>
              </a:rPr>
              <a:t>Yksilökohtaisen asiantuntijaryhmän kokoaa henkilö, jolle opiskelijan asia työtehtävien perusteella kuuluu ja joka huomaa opiskelijan opiskeluhuollollisen tuen tarpeen. Vastuu ryhmän kokoamisesta ja tapaamisen järjestämisestä on hänellä.</a:t>
            </a:r>
            <a:endParaRPr lang="fi-FI" sz="1300" dirty="0">
              <a:effectLst/>
              <a:ea typeface="Calibri" panose="020F0502020204030204" pitchFamily="34" charset="0"/>
              <a:cs typeface="Times New Roman"/>
            </a:endParaRPr>
          </a:p>
          <a:p>
            <a:pPr>
              <a:spcAft>
                <a:spcPts val="800"/>
              </a:spcAft>
            </a:pPr>
            <a:r>
              <a:rPr lang="fi-FI" sz="1300" dirty="0">
                <a:effectLst/>
                <a:ea typeface="Times New Roman" panose="02020603050405020304" pitchFamily="18" charset="0"/>
                <a:cs typeface="Times New Roman"/>
              </a:rPr>
              <a:t>Jos oppivelvollisuutta suoritetaan ilman koulutukseen osallistumista, vastaa vastuuohjaaja opiskelijan ohjauksesta ja valvonnasta. </a:t>
            </a:r>
            <a:r>
              <a:rPr lang="fi-FI" sz="1300" dirty="0">
                <a:ea typeface="Times New Roman" panose="02020603050405020304" pitchFamily="18" charset="0"/>
                <a:cs typeface="Times New Roman"/>
              </a:rPr>
              <a:t>Vastuuohjaajan</a:t>
            </a:r>
            <a:r>
              <a:rPr lang="fi-FI" sz="1300" dirty="0">
                <a:effectLst/>
                <a:ea typeface="Times New Roman" panose="02020603050405020304" pitchFamily="18" charset="0"/>
                <a:cs typeface="Times New Roman"/>
              </a:rPr>
              <a:t> on seurattava oppivelvollisen opintojen edistymistä ja ilmoitettava oppivelvollisen huoltajalle ja muulle lailliselle edustajalle, jos oppivelvollinen ei suorita opintojaan opiskelusuunnitelmansa mukaisesti.</a:t>
            </a:r>
            <a:br>
              <a:rPr lang="fi-FI" sz="1300" dirty="0">
                <a:effectLst/>
                <a:ea typeface="Times New Roman" panose="02020603050405020304" pitchFamily="18" charset="0"/>
                <a:cs typeface="Times New Roman"/>
              </a:rPr>
            </a:br>
            <a:endParaRPr lang="fi-FI" sz="1300" dirty="0">
              <a:effectLst/>
              <a:ea typeface="Times New Roman" panose="02020603050405020304" pitchFamily="18" charset="0"/>
              <a:cs typeface="Times New Roman"/>
            </a:endParaRPr>
          </a:p>
          <a:p>
            <a:pPr>
              <a:spcAft>
                <a:spcPts val="800"/>
              </a:spcAft>
            </a:pPr>
            <a:r>
              <a:rPr lang="fi-FI" sz="1300" b="1" dirty="0">
                <a:ea typeface="Calibri" panose="020F0502020204030204" pitchFamily="34" charset="0"/>
                <a:cs typeface="Times New Roman"/>
              </a:rPr>
              <a:t>JOS OPINNOT EIVÄT EDELLEENKÄÄN ETENE HOKSIN MUKAAN </a:t>
            </a:r>
          </a:p>
          <a:p>
            <a:pPr>
              <a:lnSpc>
                <a:spcPct val="107000"/>
              </a:lnSpc>
              <a:spcAft>
                <a:spcPts val="800"/>
              </a:spcAft>
            </a:pPr>
            <a:r>
              <a:rPr lang="fi-FI" sz="1400" dirty="0">
                <a:solidFill>
                  <a:schemeClr val="tx1"/>
                </a:solidFill>
                <a:ea typeface="Times New Roman" panose="02020603050405020304" pitchFamily="18" charset="0"/>
                <a:cs typeface="Calibri"/>
              </a:rPr>
              <a:t>Selvitä eri vaihtoehdot </a:t>
            </a:r>
            <a:r>
              <a:rPr lang="fi-FI" sz="1400" dirty="0" err="1">
                <a:solidFill>
                  <a:schemeClr val="tx1"/>
                </a:solidFill>
                <a:ea typeface="Times New Roman" panose="02020603050405020304" pitchFamily="18" charset="0"/>
                <a:cs typeface="Calibri"/>
              </a:rPr>
              <a:t>Hoksin</a:t>
            </a:r>
            <a:r>
              <a:rPr lang="fi-FI" sz="1400" dirty="0">
                <a:ea typeface="Times New Roman" panose="02020603050405020304" pitchFamily="18" charset="0"/>
                <a:cs typeface="Calibri"/>
              </a:rPr>
              <a:t> päivityksen yhteydessä.: </a:t>
            </a:r>
            <a:r>
              <a:rPr lang="fi-FI" sz="1400" dirty="0">
                <a:solidFill>
                  <a:schemeClr val="tx1"/>
                </a:solidFill>
                <a:ea typeface="Times New Roman" panose="02020603050405020304" pitchFamily="18" charset="0"/>
                <a:cs typeface="Calibri"/>
              </a:rPr>
              <a:t>esim. työelämässä oppien, verkko-opinnot, pajat, hankkeet, itsenäinen opiskelu. Tarvittaessa opiskelija ohjataan sellaisten palvelujen piiriin (esim</a:t>
            </a:r>
            <a:r>
              <a:rPr lang="fi-FI" sz="1400" dirty="0">
                <a:ea typeface="Times New Roman" panose="02020603050405020304" pitchFamily="18" charset="0"/>
                <a:cs typeface="Calibri"/>
              </a:rPr>
              <a:t>. </a:t>
            </a:r>
            <a:r>
              <a:rPr lang="fi-FI" sz="1400" dirty="0">
                <a:ea typeface="Times New Roman" panose="02020603050405020304" pitchFamily="18" charset="0"/>
                <a:cs typeface="Calibri"/>
                <a:hlinkClick r:id="rId2">
                  <a:extLst>
                    <a:ext uri="{A12FA001-AC4F-418D-AE19-62706E023703}">
                      <ahyp:hlinkClr xmlns:ahyp="http://schemas.microsoft.com/office/drawing/2018/hyperlinkcolor" val="tx"/>
                    </a:ext>
                  </a:extLst>
                </a:hlinkClick>
              </a:rPr>
              <a:t>etsivä nuorisotyö</a:t>
            </a:r>
            <a:r>
              <a:rPr lang="fi-FI" sz="1400" dirty="0">
                <a:ea typeface="Times New Roman" panose="02020603050405020304" pitchFamily="18" charset="0"/>
                <a:cs typeface="Calibri"/>
              </a:rPr>
              <a:t>, </a:t>
            </a:r>
            <a:r>
              <a:rPr lang="fi-FI" sz="1400" dirty="0">
                <a:ea typeface="Times New Roman" panose="02020603050405020304" pitchFamily="18" charset="0"/>
                <a:cs typeface="Calibri"/>
                <a:hlinkClick r:id="rId3">
                  <a:extLst>
                    <a:ext uri="{A12FA001-AC4F-418D-AE19-62706E023703}">
                      <ahyp:hlinkClr xmlns:ahyp="http://schemas.microsoft.com/office/drawing/2018/hyperlinkcolor" val="tx"/>
                    </a:ext>
                  </a:extLst>
                </a:hlinkClick>
              </a:rPr>
              <a:t>sosiaali- tai terveyspalvelut</a:t>
            </a:r>
            <a:r>
              <a:rPr lang="fi-FI" sz="1400" dirty="0">
                <a:ea typeface="Times New Roman" panose="02020603050405020304" pitchFamily="18" charset="0"/>
                <a:cs typeface="Calibri"/>
              </a:rPr>
              <a:t>,</a:t>
            </a:r>
            <a:r>
              <a:rPr lang="fi-FI" sz="1400" dirty="0">
                <a:ea typeface="Times New Roman" panose="02020603050405020304" pitchFamily="18" charset="0"/>
                <a:cs typeface="Calibri"/>
                <a:hlinkClick r:id="rId4">
                  <a:extLst>
                    <a:ext uri="{A12FA001-AC4F-418D-AE19-62706E023703}">
                      <ahyp:hlinkClr xmlns:ahyp="http://schemas.microsoft.com/office/drawing/2018/hyperlinkcolor" val="tx"/>
                    </a:ext>
                  </a:extLst>
                </a:hlinkClick>
              </a:rPr>
              <a:t>, Ohjaamo</a:t>
            </a:r>
            <a:r>
              <a:rPr lang="fi-FI" sz="1400" dirty="0">
                <a:ea typeface="Times New Roman" panose="02020603050405020304" pitchFamily="18" charset="0"/>
                <a:cs typeface="Calibri"/>
              </a:rPr>
              <a:t> ja kuntoutuspalvelut</a:t>
            </a:r>
            <a:r>
              <a:rPr lang="fi-FI" sz="1400" dirty="0">
                <a:solidFill>
                  <a:schemeClr val="tx1"/>
                </a:solidFill>
                <a:ea typeface="Times New Roman" panose="02020603050405020304" pitchFamily="18" charset="0"/>
                <a:cs typeface="Calibri"/>
              </a:rPr>
              <a:t>), jotka antavat tukea opiskelijan elämäntilanteeseen ja mahdollistavat opintojen jatkamisen. </a:t>
            </a:r>
            <a:endParaRPr lang="fi-FI" sz="1400" dirty="0">
              <a:solidFill>
                <a:schemeClr val="tx1"/>
              </a:solidFill>
              <a:ea typeface="+mn-lt"/>
              <a:cs typeface="+mn-lt"/>
            </a:endParaRPr>
          </a:p>
          <a:p>
            <a:pPr>
              <a:spcBef>
                <a:spcPct val="0"/>
              </a:spcBef>
              <a:spcAft>
                <a:spcPct val="0"/>
              </a:spcAft>
            </a:pPr>
            <a:r>
              <a:rPr kumimoji="0" lang="fi-FI" altLang="fi-FI" sz="1400" i="0" u="none" strike="noStrike" cap="none" normalizeH="0" baseline="0" dirty="0">
                <a:ln>
                  <a:noFill/>
                </a:ln>
                <a:solidFill>
                  <a:schemeClr val="tx1"/>
                </a:solidFill>
                <a:effectLst/>
                <a:ea typeface="Times New Roman" panose="02020603050405020304" pitchFamily="18" charset="0"/>
                <a:cs typeface="Calibri"/>
              </a:rPr>
              <a:t>Jos oppivelvollinen nuori on aikeissa keskeyttää opintonsa, koulutuksen järjestäjän on selvitettävä yhdessä oppivelvollisen ja hänen huoltajansa kanssa mahdollisuudet suorittaa opintoja muussa oppimisympäristössä tai mahdollisuudet hakeutua muuhun koulutukseen. </a:t>
            </a:r>
          </a:p>
          <a:p>
            <a:pPr>
              <a:spcBef>
                <a:spcPct val="0"/>
              </a:spcBef>
              <a:spcAft>
                <a:spcPct val="0"/>
              </a:spcAft>
            </a:pPr>
            <a:r>
              <a:rPr kumimoji="0" lang="fi-FI" altLang="fi-FI" sz="1400" i="0" u="none" strike="noStrike" cap="none" normalizeH="0" baseline="0" dirty="0">
                <a:ln>
                  <a:noFill/>
                </a:ln>
                <a:solidFill>
                  <a:schemeClr val="tx1"/>
                </a:solidFill>
                <a:effectLst/>
                <a:ea typeface="Times New Roman" panose="02020603050405020304" pitchFamily="18" charset="0"/>
                <a:cs typeface="Calibri"/>
              </a:rPr>
              <a:t>Tarvittaessa selvitetään yhteistyössä opiskelijan ja  toisen koulutuksen järjestäjän kanssa opiskelijalle soveltuvampi koulutus tai hänet ohjataan muun tarkoituksenmukaisen palvelun piiriin. </a:t>
            </a:r>
          </a:p>
          <a:p>
            <a:pPr>
              <a:spcBef>
                <a:spcPct val="0"/>
              </a:spcBef>
              <a:spcAft>
                <a:spcPct val="0"/>
              </a:spcAft>
            </a:pPr>
            <a:endParaRPr kumimoji="0" lang="fi-FI" altLang="fi-FI" sz="1400" i="0" u="none" strike="noStrike" cap="none" normalizeH="0" baseline="0" dirty="0">
              <a:ln>
                <a:noFill/>
              </a:ln>
              <a:solidFill>
                <a:schemeClr val="tx1"/>
              </a:solidFill>
              <a:effectLst/>
              <a:ea typeface="Times New Roman" panose="02020603050405020304" pitchFamily="18" charset="0"/>
              <a:cs typeface="Calibri"/>
            </a:endParaRPr>
          </a:p>
          <a:p>
            <a:pPr>
              <a:spcBef>
                <a:spcPct val="0"/>
              </a:spcBef>
              <a:spcAft>
                <a:spcPct val="0"/>
              </a:spcAft>
            </a:pPr>
            <a:r>
              <a:rPr kumimoji="0" lang="fi-FI" altLang="fi-FI" sz="1400" i="0" u="none" strike="noStrike" cap="none" normalizeH="0" baseline="0" dirty="0">
                <a:ln>
                  <a:noFill/>
                </a:ln>
                <a:solidFill>
                  <a:schemeClr val="tx1"/>
                </a:solidFill>
                <a:effectLst/>
                <a:ea typeface="Times New Roman" panose="02020603050405020304" pitchFamily="18" charset="0"/>
                <a:cs typeface="Calibri"/>
              </a:rPr>
              <a:t>Toimintaohjeet.</a:t>
            </a:r>
            <a:r>
              <a:rPr lang="fi-FI" altLang="fi-FI" sz="1400" dirty="0">
                <a:solidFill>
                  <a:schemeClr val="tx1"/>
                </a:solidFill>
                <a:ea typeface="Times New Roman" panose="02020603050405020304" pitchFamily="18" charset="0"/>
                <a:cs typeface="Calibri"/>
              </a:rPr>
              <a:t> </a:t>
            </a:r>
            <a:r>
              <a:rPr kumimoji="0" lang="fi-FI" altLang="fi-FI" sz="1400" i="0" u="none" strike="noStrike" cap="none" normalizeH="0" baseline="0" dirty="0">
                <a:ln>
                  <a:noFill/>
                </a:ln>
                <a:solidFill>
                  <a:schemeClr val="tx1"/>
                </a:solidFill>
                <a:effectLst/>
                <a:ea typeface="Times New Roman" panose="02020603050405020304" pitchFamily="18" charset="0"/>
                <a:cs typeface="Calibri"/>
              </a:rPr>
              <a:t> </a:t>
            </a:r>
            <a:r>
              <a:rPr lang="fi-FI" sz="1400" u="sng" dirty="0">
                <a:solidFill>
                  <a:schemeClr val="tx1"/>
                </a:solidFill>
                <a:effectLst/>
                <a:ea typeface="Calibri" panose="020F0502020204030204" pitchFamily="34" charset="0"/>
                <a:cs typeface="Times New Roman"/>
                <a:hlinkClick r:id="rId5">
                  <a:extLst>
                    <a:ext uri="{A12FA001-AC4F-418D-AE19-62706E023703}">
                      <ahyp:hlinkClr xmlns:ahyp="http://schemas.microsoft.com/office/drawing/2018/hyperlinkcolor" val="tx"/>
                    </a:ext>
                  </a:extLst>
                </a:hlinkClick>
              </a:rPr>
              <a:t>Päihteet</a:t>
            </a:r>
            <a:r>
              <a:rPr lang="fi-FI" sz="1400" dirty="0">
                <a:solidFill>
                  <a:schemeClr val="tx1"/>
                </a:solidFill>
                <a:ea typeface="Calibri" panose="020F0502020204030204" pitchFamily="34" charset="0"/>
                <a:cs typeface="Times New Roman"/>
              </a:rPr>
              <a:t>     </a:t>
            </a:r>
            <a:r>
              <a:rPr lang="fi-FI" sz="1400" u="sng" dirty="0">
                <a:solidFill>
                  <a:schemeClr val="tx1"/>
                </a:solidFill>
                <a:effectLst/>
                <a:ea typeface="Calibri" panose="020F0502020204030204" pitchFamily="34" charset="0"/>
                <a:cs typeface="Times New Roman"/>
                <a:hlinkClick r:id="rId6">
                  <a:extLst>
                    <a:ext uri="{A12FA001-AC4F-418D-AE19-62706E023703}">
                      <ahyp:hlinkClr xmlns:ahyp="http://schemas.microsoft.com/office/drawing/2018/hyperlinkcolor" val="tx"/>
                    </a:ext>
                  </a:extLst>
                </a:hlinkClick>
              </a:rPr>
              <a:t>Kiusaaminen</a:t>
            </a:r>
            <a:endParaRPr lang="fi-FI" sz="1400" u="sng" dirty="0">
              <a:solidFill>
                <a:schemeClr val="tx1"/>
              </a:solidFill>
              <a:effectLst/>
              <a:ea typeface="Calibri" panose="020F0502020204030204" pitchFamily="34" charset="0"/>
              <a:cs typeface="Times New Roman"/>
            </a:endParaRPr>
          </a:p>
          <a:p>
            <a:pPr algn="just">
              <a:lnSpc>
                <a:spcPct val="107000"/>
              </a:lnSpc>
              <a:spcAft>
                <a:spcPts val="800"/>
              </a:spcAft>
            </a:pPr>
            <a:r>
              <a:rPr lang="fi-FI" sz="1400" dirty="0">
                <a:effectLst/>
                <a:ea typeface="Calibri" panose="020F0502020204030204" pitchFamily="34" charset="0"/>
                <a:cs typeface="Times New Roman" panose="02020603050405020304" pitchFamily="18" charset="0"/>
                <a:hlinkClick r:id="rId7"/>
              </a:rPr>
              <a:t>Verkoston palvelut 2022</a:t>
            </a:r>
            <a:endParaRPr lang="fi-FI" sz="1400" dirty="0">
              <a:effectLst/>
              <a:ea typeface="Calibri" panose="020F0502020204030204" pitchFamily="34" charset="0"/>
              <a:cs typeface="Times New Roman" panose="02020603050405020304" pitchFamily="18" charset="0"/>
            </a:endParaRPr>
          </a:p>
        </p:txBody>
      </p:sp>
      <p:sp>
        <p:nvSpPr>
          <p:cNvPr id="5" name="Otsikko 4">
            <a:extLst>
              <a:ext uri="{FF2B5EF4-FFF2-40B4-BE49-F238E27FC236}">
                <a16:creationId xmlns:a16="http://schemas.microsoft.com/office/drawing/2014/main" id="{2AFE133A-89D8-4D25-AC47-8F1A854A36B4}"/>
              </a:ext>
            </a:extLst>
          </p:cNvPr>
          <p:cNvSpPr>
            <a:spLocks noGrp="1"/>
          </p:cNvSpPr>
          <p:nvPr>
            <p:ph type="title"/>
          </p:nvPr>
        </p:nvSpPr>
        <p:spPr/>
        <p:txBody>
          <a:bodyPr/>
          <a:lstStyle/>
          <a:p>
            <a:r>
              <a:rPr lang="fi-FI" sz="3200" dirty="0"/>
              <a:t>3. PUUTTUMINEN </a:t>
            </a:r>
            <a:endParaRPr lang="fi-FI" dirty="0"/>
          </a:p>
        </p:txBody>
      </p:sp>
      <p:sp>
        <p:nvSpPr>
          <p:cNvPr id="6" name="Ellipsi 5">
            <a:extLst>
              <a:ext uri="{FF2B5EF4-FFF2-40B4-BE49-F238E27FC236}">
                <a16:creationId xmlns:a16="http://schemas.microsoft.com/office/drawing/2014/main" id="{7799FD8F-63BB-4F3A-B791-0E2EE4875041}"/>
              </a:ext>
            </a:extLst>
          </p:cNvPr>
          <p:cNvSpPr/>
          <p:nvPr/>
        </p:nvSpPr>
        <p:spPr>
          <a:xfrm rot="218278">
            <a:off x="8940914" y="3539955"/>
            <a:ext cx="2757948" cy="2743200"/>
          </a:xfrm>
          <a:prstGeom prst="ellipse">
            <a:avLst/>
          </a:prstGeom>
          <a:blipFill>
            <a:blip r:embed="rId8"/>
            <a:srcRect/>
            <a:stretch>
              <a:fillRect l="-12454" t="-5747" r="-57895" b="-85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7" name="Ellipsi 6">
            <a:extLst>
              <a:ext uri="{FF2B5EF4-FFF2-40B4-BE49-F238E27FC236}">
                <a16:creationId xmlns:a16="http://schemas.microsoft.com/office/drawing/2014/main" id="{80AD2971-9018-4DCF-B243-9E5890389FCC}"/>
              </a:ext>
            </a:extLst>
          </p:cNvPr>
          <p:cNvSpPr/>
          <p:nvPr/>
        </p:nvSpPr>
        <p:spPr>
          <a:xfrm>
            <a:off x="11390162" y="3523379"/>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8" name="Ellipsi 7">
            <a:extLst>
              <a:ext uri="{FF2B5EF4-FFF2-40B4-BE49-F238E27FC236}">
                <a16:creationId xmlns:a16="http://schemas.microsoft.com/office/drawing/2014/main" id="{D0B02614-D812-4188-9376-583428B2BD54}"/>
              </a:ext>
            </a:extLst>
          </p:cNvPr>
          <p:cNvSpPr/>
          <p:nvPr/>
        </p:nvSpPr>
        <p:spPr>
          <a:xfrm>
            <a:off x="8746811" y="5924993"/>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9" name="Ellipsi 8">
            <a:extLst>
              <a:ext uri="{FF2B5EF4-FFF2-40B4-BE49-F238E27FC236}">
                <a16:creationId xmlns:a16="http://schemas.microsoft.com/office/drawing/2014/main" id="{B245AB5F-DAB7-4418-9184-C61D522B4D05}"/>
              </a:ext>
            </a:extLst>
          </p:cNvPr>
          <p:cNvSpPr/>
          <p:nvPr/>
        </p:nvSpPr>
        <p:spPr>
          <a:xfrm>
            <a:off x="8415736" y="6207551"/>
            <a:ext cx="234278" cy="23427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Tree>
    <p:extLst>
      <p:ext uri="{BB962C8B-B14F-4D97-AF65-F5344CB8AC3E}">
        <p14:creationId xmlns:p14="http://schemas.microsoft.com/office/powerpoint/2010/main" val="3731378082"/>
      </p:ext>
    </p:extLst>
  </p:cSld>
  <p:clrMapOvr>
    <a:masterClrMapping/>
  </p:clrMapOvr>
</p:sld>
</file>

<file path=ppt/theme/theme1.xml><?xml version="1.0" encoding="utf-8"?>
<a:theme xmlns:a="http://schemas.openxmlformats.org/drawingml/2006/main" name="Teema1_kpedu">
  <a:themeElements>
    <a:clrScheme name="Mukautettu 4">
      <a:dk1>
        <a:sysClr val="windowText" lastClr="000000"/>
      </a:dk1>
      <a:lt1>
        <a:srgbClr val="FFFFFF"/>
      </a:lt1>
      <a:dk2>
        <a:srgbClr val="797979"/>
      </a:dk2>
      <a:lt2>
        <a:srgbClr val="F2F2F2"/>
      </a:lt2>
      <a:accent1>
        <a:srgbClr val="00B0F0"/>
      </a:accent1>
      <a:accent2>
        <a:srgbClr val="F71DB9"/>
      </a:accent2>
      <a:accent3>
        <a:srgbClr val="FFC000"/>
      </a:accent3>
      <a:accent4>
        <a:srgbClr val="92D050"/>
      </a:accent4>
      <a:accent5>
        <a:srgbClr val="D8D8D8"/>
      </a:accent5>
      <a:accent6>
        <a:srgbClr val="40AFFF"/>
      </a:accent6>
      <a:hlink>
        <a:srgbClr val="5CD3FF"/>
      </a:hlink>
      <a:folHlink>
        <a:srgbClr val="5CD3FF"/>
      </a:folHlink>
    </a:clrScheme>
    <a:fontScheme name="OTSIKKO BEBAS NEUE BOOK ja LEIPIS Humanst">
      <a:majorFont>
        <a:latin typeface="Bebas Neue Book"/>
        <a:ea typeface=""/>
        <a:cs typeface=""/>
      </a:majorFont>
      <a:minorFont>
        <a:latin typeface="Humanst521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40000"/>
            <a:lumOff val="60000"/>
            <a:alpha val="70000"/>
          </a:schemeClr>
        </a:solidFill>
        <a:ln>
          <a:noFill/>
        </a:ln>
      </a:spPr>
      <a:bodyPr rtlCol="0" anchor="ctr"/>
      <a:lstStyle>
        <a:defPPr algn="ctr" rtl="0">
          <a:defRPr noProof="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ema1_kpedu" id="{7F066AF5-9187-49F7-8C5C-7AF319379B68}" vid="{131D6BAD-E350-46A0-914B-5B4DD0EE7D2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8F54E94227FC3A48949D556B7C1D1175" ma:contentTypeVersion="29" ma:contentTypeDescription="Luo uusi asiakirja." ma:contentTypeScope="" ma:versionID="fc9a657739240f04e6dad08ce83877b2">
  <xsd:schema xmlns:xsd="http://www.w3.org/2001/XMLSchema" xmlns:xs="http://www.w3.org/2001/XMLSchema" xmlns:p="http://schemas.microsoft.com/office/2006/metadata/properties" xmlns:ns3="cf66e670-0700-4071-9643-7e9e89ea9adb" xmlns:ns4="d27ae885-e431-4d6b-b057-0b830961569d" targetNamespace="http://schemas.microsoft.com/office/2006/metadata/properties" ma:root="true" ma:fieldsID="f6cbb7804e70acee956df14b7d24ebd5" ns3:_="" ns4:_="">
    <xsd:import namespace="cf66e670-0700-4071-9643-7e9e89ea9adb"/>
    <xsd:import namespace="d27ae885-e431-4d6b-b057-0b830961569d"/>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66e670-0700-4071-9643-7e9e89ea9adb"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SharingHintHash" ma:index="10" nillable="true" ma:displayName="Jakamisvihjeen hajautus"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7ae885-e431-4d6b-b057-0b830961569d"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Templates" ma:index="15" nillable="true" ma:displayName="Templates" ma:internalName="Templates">
      <xsd:simpleType>
        <xsd:restriction base="dms:Note">
          <xsd:maxLength value="255"/>
        </xsd:restriction>
      </xsd:simpleType>
    </xsd:element>
    <xsd:element name="CultureName" ma:index="16" nillable="true" ma:displayName="Culture Name" ma:internalName="CultureName">
      <xsd:simpleType>
        <xsd:restriction base="dms:Text"/>
      </xsd:simpleType>
    </xsd:element>
    <xsd:element name="AppVersion" ma:index="17" nillable="true" ma:displayName="App Version" ma:internalName="AppVersion">
      <xsd:simpleType>
        <xsd:restriction base="dms:Text"/>
      </xsd:simpleType>
    </xsd:element>
    <xsd:element name="Teachers" ma:index="1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1" nillable="true" ma:displayName="Invited Teachers" ma:internalName="Invited_Teachers">
      <xsd:simpleType>
        <xsd:restriction base="dms:Note">
          <xsd:maxLength value="255"/>
        </xsd:restriction>
      </xsd:simpleType>
    </xsd:element>
    <xsd:element name="Invited_Students" ma:index="22" nillable="true" ma:displayName="Invited Students" ma:internalName="Invited_Students">
      <xsd:simpleType>
        <xsd:restriction base="dms:Note">
          <xsd:maxLength value="255"/>
        </xsd:restriction>
      </xsd:simpleType>
    </xsd:element>
    <xsd:element name="Self_Registration_Enabled" ma:index="23" nillable="true" ma:displayName="Self Registration Enabled" ma:internalName="Self_Registration_Enabled">
      <xsd:simpleType>
        <xsd:restriction base="dms:Boolean"/>
      </xsd:simpleType>
    </xsd:element>
    <xsd:element name="Has_Teacher_Only_SectionGroup" ma:index="24" nillable="true" ma:displayName="Has Teacher Only SectionGroup" ma:internalName="Has_Teacher_Only_SectionGroup">
      <xsd:simpleType>
        <xsd:restriction base="dms:Boolean"/>
      </xsd:simpleType>
    </xsd:element>
    <xsd:element name="Is_Collaboration_Space_Locked" ma:index="25" nillable="true" ma:displayName="Is Collaboration Space Locked" ma:internalName="Is_Collaboration_Space_Locked">
      <xsd:simpleType>
        <xsd:restriction base="dms:Boolean"/>
      </xsd:simpleType>
    </xsd:element>
    <xsd:element name="MediaServiceMetadata" ma:index="26" nillable="true" ma:displayName="MediaServiceMetadata" ma:description="" ma:hidden="true" ma:internalName="MediaServiceMetadata" ma:readOnly="true">
      <xsd:simpleType>
        <xsd:restriction base="dms:Note"/>
      </xsd:simpleType>
    </xsd:element>
    <xsd:element name="MediaServiceFastMetadata" ma:index="27" nillable="true" ma:displayName="MediaServiceFastMetadata" ma:description="" ma:hidden="true" ma:internalName="MediaServiceFastMetadata" ma:readOnly="true">
      <xsd:simpleType>
        <xsd:restriction base="dms:Note"/>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DateTaken" ma:index="33" nillable="true" ma:displayName="MediaServiceDateTaken" ma:hidden="true" ma:internalName="MediaServiceDateTaken"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Location" ma:index="35" nillable="true" ma:displayName="Location" ma:internalName="MediaServiceLocatio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otebookType xmlns="d27ae885-e431-4d6b-b057-0b830961569d" xsi:nil="true"/>
    <AppVersion xmlns="d27ae885-e431-4d6b-b057-0b830961569d" xsi:nil="true"/>
    <Templates xmlns="d27ae885-e431-4d6b-b057-0b830961569d" xsi:nil="true"/>
    <Self_Registration_Enabled xmlns="d27ae885-e431-4d6b-b057-0b830961569d" xsi:nil="true"/>
    <FolderType xmlns="d27ae885-e431-4d6b-b057-0b830961569d" xsi:nil="true"/>
    <Students xmlns="d27ae885-e431-4d6b-b057-0b830961569d">
      <UserInfo>
        <DisplayName/>
        <AccountId xsi:nil="true"/>
        <AccountType/>
      </UserInfo>
    </Students>
    <Student_Groups xmlns="d27ae885-e431-4d6b-b057-0b830961569d">
      <UserInfo>
        <DisplayName/>
        <AccountId xsi:nil="true"/>
        <AccountType/>
      </UserInfo>
    </Student_Groups>
    <Invited_Students xmlns="d27ae885-e431-4d6b-b057-0b830961569d" xsi:nil="true"/>
    <Has_Teacher_Only_SectionGroup xmlns="d27ae885-e431-4d6b-b057-0b830961569d" xsi:nil="true"/>
    <Teachers xmlns="d27ae885-e431-4d6b-b057-0b830961569d">
      <UserInfo>
        <DisplayName/>
        <AccountId xsi:nil="true"/>
        <AccountType/>
      </UserInfo>
    </Teachers>
    <Invited_Teachers xmlns="d27ae885-e431-4d6b-b057-0b830961569d" xsi:nil="true"/>
    <Owner xmlns="d27ae885-e431-4d6b-b057-0b830961569d">
      <UserInfo>
        <DisplayName/>
        <AccountId xsi:nil="true"/>
        <AccountType/>
      </UserInfo>
    </Owner>
    <CultureName xmlns="d27ae885-e431-4d6b-b057-0b830961569d" xsi:nil="true"/>
    <DefaultSectionNames xmlns="d27ae885-e431-4d6b-b057-0b830961569d" xsi:nil="true"/>
    <Is_Collaboration_Space_Locked xmlns="d27ae885-e431-4d6b-b057-0b830961569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8521A4-01F4-4B41-B55D-43F39CD60F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66e670-0700-4071-9643-7e9e89ea9adb"/>
    <ds:schemaRef ds:uri="d27ae885-e431-4d6b-b057-0b83096156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462681-B5E8-471A-9C01-3B4799F64B3D}">
  <ds:schemaRefs>
    <ds:schemaRef ds:uri="http://purl.org/dc/elements/1.1/"/>
    <ds:schemaRef ds:uri="http://schemas.microsoft.com/office/infopath/2007/PartnerControls"/>
    <ds:schemaRef ds:uri="http://www.w3.org/XML/1998/namespace"/>
    <ds:schemaRef ds:uri="http://purl.org/dc/terms/"/>
    <ds:schemaRef ds:uri="http://schemas.microsoft.com/office/2006/metadata/properties"/>
    <ds:schemaRef ds:uri="http://schemas.microsoft.com/office/2006/documentManagement/types"/>
    <ds:schemaRef ds:uri="http://schemas.openxmlformats.org/package/2006/metadata/core-properties"/>
    <ds:schemaRef ds:uri="d27ae885-e431-4d6b-b057-0b830961569d"/>
    <ds:schemaRef ds:uri="cf66e670-0700-4071-9643-7e9e89ea9adb"/>
    <ds:schemaRef ds:uri="http://purl.org/dc/dcmitype/"/>
  </ds:schemaRefs>
</ds:datastoreItem>
</file>

<file path=customXml/itemProps3.xml><?xml version="1.0" encoding="utf-8"?>
<ds:datastoreItem xmlns:ds="http://schemas.openxmlformats.org/officeDocument/2006/customXml" ds:itemID="{6C8F2A2A-8996-4F7B-BD03-D1B0DF8B6A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Teema1_kpedu</Template>
  <TotalTime>7919</TotalTime>
  <Words>3821</Words>
  <Application>Microsoft Office PowerPoint</Application>
  <PresentationFormat>Laajakuva</PresentationFormat>
  <Paragraphs>335</Paragraphs>
  <Slides>18</Slides>
  <Notes>0</Notes>
  <HiddenSlides>0</HiddenSlides>
  <MMClips>0</MMClips>
  <ScaleCrop>false</ScaleCrop>
  <HeadingPairs>
    <vt:vector size="6" baseType="variant">
      <vt:variant>
        <vt:lpstr>Käytetyt fontit</vt:lpstr>
      </vt:variant>
      <vt:variant>
        <vt:i4>13</vt:i4>
      </vt:variant>
      <vt:variant>
        <vt:lpstr>Teema</vt:lpstr>
      </vt:variant>
      <vt:variant>
        <vt:i4>1</vt:i4>
      </vt:variant>
      <vt:variant>
        <vt:lpstr>Dian otsikot</vt:lpstr>
      </vt:variant>
      <vt:variant>
        <vt:i4>18</vt:i4>
      </vt:variant>
    </vt:vector>
  </HeadingPairs>
  <TitlesOfParts>
    <vt:vector size="32" baseType="lpstr">
      <vt:lpstr>Humanst521 BT</vt:lpstr>
      <vt:lpstr>Playlist</vt:lpstr>
      <vt:lpstr>Calibri</vt:lpstr>
      <vt:lpstr>Symbol</vt:lpstr>
      <vt:lpstr>Lucida Sans Unicode</vt:lpstr>
      <vt:lpstr>Times New Roman</vt:lpstr>
      <vt:lpstr>IntervalSansProRegular</vt:lpstr>
      <vt:lpstr>Wingdings</vt:lpstr>
      <vt:lpstr>Arial</vt:lpstr>
      <vt:lpstr>Bebas Neue Book</vt:lpstr>
      <vt:lpstr>Bebas Neue</vt:lpstr>
      <vt:lpstr>Segoe UI</vt:lpstr>
      <vt:lpstr>Humanist521TL-Roman</vt:lpstr>
      <vt:lpstr>Teema1_kpedu</vt:lpstr>
      <vt:lpstr>PowerPoint-esitys</vt:lpstr>
      <vt:lpstr>VALVONTAVASTUU</vt:lpstr>
      <vt:lpstr>VALVONTAVASTUU</vt:lpstr>
      <vt:lpstr>1. HOKS JA TUKI</vt:lpstr>
      <vt:lpstr>2. SEURANTA</vt:lpstr>
      <vt:lpstr> Huolenpitokeskustelun teemahaastattelu  </vt:lpstr>
      <vt:lpstr>  MITÄ SINULLE KUULUU?      </vt:lpstr>
      <vt:lpstr>PowerPoint-esitys</vt:lpstr>
      <vt:lpstr>3. PUUTTUMINEN </vt:lpstr>
      <vt:lpstr>3. PUUTTUMINEN</vt:lpstr>
      <vt:lpstr>4. KURINPITO, OPINNOT EIVÄT ETENE,  KIRJALLINEN VAROITUS JA KUULEMINEN</vt:lpstr>
      <vt:lpstr>5.  Mikäli teko tai laiminlyönti on vakava tai hän jatkaa epäasiallista käyttäytymistä kirjallisen varoituksen saatuaan</vt:lpstr>
      <vt:lpstr>  6. ERONNEEKSI KATSOMINEN  </vt:lpstr>
      <vt:lpstr>7. OPISKELUOIKEUDEN PIDÄTTÄMINEN</vt:lpstr>
      <vt:lpstr>8. OPISKELUOIKEUDEN PERUUTTAMINEN</vt:lpstr>
      <vt:lpstr>9. OPISKELIJA AIKEISSA KESKEYTTÄÄ </vt:lpstr>
      <vt:lpstr>10. OPISKELIJA EROAA </vt:lpstr>
      <vt:lpstr>11. ILMOITUS ASUINKUNNALLE JA ASUINKUNNAN VELVOLLISUUS  OHJATA KOULUTUKSEEN, ILMOITUS ETSIVÄLLE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Anne Eteläaho</dc:creator>
  <cp:lastModifiedBy>Anne Eteläaho</cp:lastModifiedBy>
  <cp:revision>105</cp:revision>
  <dcterms:created xsi:type="dcterms:W3CDTF">2021-05-12T14:46:17Z</dcterms:created>
  <dcterms:modified xsi:type="dcterms:W3CDTF">2022-10-27T07:37:13Z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0x0101008F54E94227FC3A48949D556B7C1D1175</vt:lpwstr>
  </property>
</Properties>
</file>