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59" r:id="rId6"/>
    <p:sldId id="271" r:id="rId7"/>
    <p:sldId id="274" r:id="rId8"/>
    <p:sldId id="273" r:id="rId9"/>
    <p:sldId id="272" r:id="rId10"/>
    <p:sldId id="291" r:id="rId11"/>
    <p:sldId id="283" r:id="rId12"/>
    <p:sldId id="284" r:id="rId13"/>
    <p:sldId id="277" r:id="rId14"/>
    <p:sldId id="278" r:id="rId15"/>
    <p:sldId id="275" r:id="rId16"/>
    <p:sldId id="285" r:id="rId17"/>
    <p:sldId id="279" r:id="rId18"/>
    <p:sldId id="280" r:id="rId19"/>
    <p:sldId id="288" r:id="rId20"/>
    <p:sldId id="282" r:id="rId21"/>
    <p:sldId id="281" r:id="rId22"/>
    <p:sldId id="289" r:id="rId23"/>
    <p:sldId id="287" r:id="rId24"/>
    <p:sldId id="290" r:id="rId25"/>
    <p:sldId id="286" r:id="rId26"/>
    <p:sldId id="292" r:id="rId27"/>
    <p:sldId id="293" r:id="rId28"/>
    <p:sldId id="26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06" autoAdjust="0"/>
    <p:restoredTop sz="94280" autoAdjust="0"/>
  </p:normalViewPr>
  <p:slideViewPr>
    <p:cSldViewPr snapToGrid="0">
      <p:cViewPr varScale="1">
        <p:scale>
          <a:sx n="73" d="100"/>
          <a:sy n="73" d="100"/>
        </p:scale>
        <p:origin x="34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773E4E-F337-4DFC-A54F-A721B22B9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89CCC87-0848-457F-BDEB-BC939DD8BC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26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2 tekstipalstaa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F917B831-4912-477F-B943-138E7DCF867E}"/>
              </a:ext>
            </a:extLst>
          </p:cNvPr>
          <p:cNvSpPr txBox="1"/>
          <p:nvPr userDrawn="1"/>
        </p:nvSpPr>
        <p:spPr>
          <a:xfrm>
            <a:off x="7716982" y="1413164"/>
            <a:ext cx="3906982" cy="460880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l"/>
            <a:endParaRPr lang="en-GB" sz="3200" dirty="0">
              <a:solidFill>
                <a:srgbClr val="00A4E4"/>
              </a:solidFill>
            </a:endParaRPr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B1D75605-DA79-4B1A-8748-FE1D69A4E4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99192" y="18618"/>
            <a:ext cx="4792807" cy="683938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05823DE-EA41-4141-8952-8D6A75FAD6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6262" y="2126456"/>
            <a:ext cx="2527156" cy="6969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Otsikko 11">
            <a:extLst>
              <a:ext uri="{FF2B5EF4-FFF2-40B4-BE49-F238E27FC236}">
                <a16:creationId xmlns:a16="http://schemas.microsoft.com/office/drawing/2014/main" id="{FB19CADE-35CE-4875-8FB0-216CA02B3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36" y="562864"/>
            <a:ext cx="6310747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13" name="Tekstin paikkamerkki 10">
            <a:extLst>
              <a:ext uri="{FF2B5EF4-FFF2-40B4-BE49-F238E27FC236}">
                <a16:creationId xmlns:a16="http://schemas.microsoft.com/office/drawing/2014/main" id="{8EDCB0DD-B833-45F9-9A81-0A7C68A869A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67353" y="2126456"/>
            <a:ext cx="2527156" cy="6969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089293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3 teksti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96EC0A-1BF0-45D9-B7D2-7C383FB7D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5007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F50D579-EE93-46F4-9024-881E079B4D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411413"/>
            <a:ext cx="2846388" cy="37830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E8A180A6-69A8-4F84-B6C9-D58363B26E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07412" y="2411413"/>
            <a:ext cx="2846388" cy="37830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3">
            <a:extLst>
              <a:ext uri="{FF2B5EF4-FFF2-40B4-BE49-F238E27FC236}">
                <a16:creationId xmlns:a16="http://schemas.microsoft.com/office/drawing/2014/main" id="{68B902A1-AB2C-4478-80B1-5AB1744770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72806" y="2411413"/>
            <a:ext cx="2846388" cy="37830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880302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1 teksti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C36C0D-C405-4226-BBD2-DAE657D0D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811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D549E87-42F6-4E58-9F24-556E0986ED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720773"/>
            <a:ext cx="10515600" cy="31289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656747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, 2 tekstipalstaa ja leima">
    <p:bg>
      <p:bgPr>
        <a:blipFill dpi="0" rotWithShape="1">
          <a:blip r:embed="rId2">
            <a:lum/>
          </a:blip>
          <a:srcRect/>
          <a:stretch>
            <a:fillRect l="83000" t="-15000" r="-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7A70F3-A694-4040-A814-0742BC293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4F8FAB-EA43-4A0B-8E1A-BAB1A6707E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355850"/>
            <a:ext cx="3429000" cy="4137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Tekstin paikkamerkki 3">
            <a:extLst>
              <a:ext uri="{FF2B5EF4-FFF2-40B4-BE49-F238E27FC236}">
                <a16:creationId xmlns:a16="http://schemas.microsoft.com/office/drawing/2014/main" id="{D0E67A9B-1C9D-40DB-A0A3-808B8D7775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57902" y="2355849"/>
            <a:ext cx="3429000" cy="41370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816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">
            <a:extLst>
              <a:ext uri="{FF2B5EF4-FFF2-40B4-BE49-F238E27FC236}">
                <a16:creationId xmlns:a16="http://schemas.microsoft.com/office/drawing/2014/main" id="{287DBBD2-2BDC-4885-BD71-28175C7A745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627118" y="2005053"/>
            <a:ext cx="4835349" cy="35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i-FI" altLang="fi-FI" sz="1600" dirty="0">
              <a:solidFill>
                <a:schemeClr val="bg1"/>
              </a:solidFill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8D3A1AB-A0A0-4C8B-9EB4-C027A61CBF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32723" y="353809"/>
            <a:ext cx="2624137" cy="6175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4469D22-292D-495D-8457-CC1057428E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2347" y="2016597"/>
            <a:ext cx="11113605" cy="1512887"/>
          </a:xfrm>
          <a:solidFill>
            <a:srgbClr val="00A4E4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EE88A6F5-DBB0-454A-BC7E-BDF1B4FD02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6049" y="3712429"/>
            <a:ext cx="11113604" cy="684425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3" name="Tekstin paikkamerkki 32">
            <a:extLst>
              <a:ext uri="{FF2B5EF4-FFF2-40B4-BE49-F238E27FC236}">
                <a16:creationId xmlns:a16="http://schemas.microsoft.com/office/drawing/2014/main" id="{56C24DB7-A2FE-40B7-9B3C-25AFA8745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485" y="4560210"/>
            <a:ext cx="5357521" cy="446240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8" name="Tekstin paikkamerkki 37">
            <a:extLst>
              <a:ext uri="{FF2B5EF4-FFF2-40B4-BE49-F238E27FC236}">
                <a16:creationId xmlns:a16="http://schemas.microsoft.com/office/drawing/2014/main" id="{16339677-1A1C-463D-BB21-EEA26B6D38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35681" y="4566839"/>
            <a:ext cx="5613972" cy="1047352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9" name="Tekstin paikkamerkki 32">
            <a:extLst>
              <a:ext uri="{FF2B5EF4-FFF2-40B4-BE49-F238E27FC236}">
                <a16:creationId xmlns:a16="http://schemas.microsoft.com/office/drawing/2014/main" id="{480E5FBE-9669-454B-8882-E77E0C442D5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35681" y="5784176"/>
            <a:ext cx="5615391" cy="446240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A32EBB-B8FC-4C7D-831D-1281EB48CEC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3692" y="5197475"/>
            <a:ext cx="5357521" cy="444106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DA36E0E-F5C9-423A-B655-00BD438B7F6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928" y="5818188"/>
            <a:ext cx="5350285" cy="442912"/>
          </a:xfrm>
          <a:solidFill>
            <a:schemeClr val="bg1"/>
          </a:solidFill>
          <a:ln>
            <a:solidFill>
              <a:srgbClr val="00A4E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540846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ku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137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l="83000" t="-15000" r="-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1C8157E-F377-43F8-B3C6-629D6135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2FB2EF0-306C-42D0-914D-AD7F26812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92CDBE-7C2C-41AE-82EB-6A386919E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E950F-AAE3-479C-944E-91A678AC1D9B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3C8D21D-1D56-4EC9-B9B8-44C3FDE29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FD51E5-E087-4EA5-872A-F3015D8FB8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94F8C-7487-464C-A455-72D93725D4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2" r:id="rId2"/>
    <p:sldLayoutId id="2147483703" r:id="rId3"/>
    <p:sldLayoutId id="2147483704" r:id="rId4"/>
    <p:sldLayoutId id="2147483705" r:id="rId5"/>
    <p:sldLayoutId id="2147483698" r:id="rId6"/>
    <p:sldLayoutId id="214748370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pedu.fi/tuki-polku/esittely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7E0B95-90A5-4CD7-9E48-3639253B2A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b="1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Maahanmuuttajataustaisten</a:t>
            </a:r>
            <a:r>
              <a:rPr lang="en-GB" sz="4000" b="1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opiskelijoiden</a:t>
            </a:r>
            <a:r>
              <a:rPr lang="en-GB" sz="4000" b="1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br>
              <a:rPr lang="en-GB" sz="4000" b="1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</a:br>
            <a:r>
              <a:rPr lang="en-GB" sz="4000" b="1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koulutus</a:t>
            </a:r>
            <a:r>
              <a:rPr lang="en-GB" sz="4000" b="1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-, </a:t>
            </a:r>
            <a:r>
              <a:rPr lang="en-GB" sz="4000" b="1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tuki</a:t>
            </a:r>
            <a:r>
              <a:rPr lang="en-GB" sz="4000" b="1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- </a:t>
            </a:r>
            <a:r>
              <a:rPr lang="en-GB" sz="4000" b="1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ja</a:t>
            </a:r>
            <a:r>
              <a:rPr lang="en-GB" sz="4000" b="1" dirty="0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solidFill>
                  <a:schemeClr val="bg1"/>
                </a:solidFill>
                <a:latin typeface="Humanst521 BT" panose="020B0602020204020204" pitchFamily="34" charset="0"/>
                <a:cs typeface="Arial" panose="020B0604020202020204" pitchFamily="34" charset="0"/>
              </a:rPr>
              <a:t>ohjauspalvelut</a:t>
            </a:r>
            <a:endParaRPr lang="en-GB" sz="4800" b="1" dirty="0">
              <a:solidFill>
                <a:schemeClr val="bg1"/>
              </a:solidFill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9905" y="5327246"/>
            <a:ext cx="3038095" cy="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16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fi-FI" b="1" dirty="0" err="1">
                <a:latin typeface="Humanst521 BT" panose="020B0602020204020204" pitchFamily="34" charset="0"/>
              </a:rPr>
              <a:t>Helppi</a:t>
            </a:r>
            <a:r>
              <a:rPr lang="fi-FI" b="1" dirty="0">
                <a:latin typeface="Humanst521 BT" panose="020B0602020204020204" pitchFamily="34" charset="0"/>
              </a:rPr>
              <a:t> ja Erityisopetus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96739"/>
            <a:ext cx="10515600" cy="433738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Helpissä on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ohjaamassa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koulunkäynninohjaaja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tai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opettaja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Hänen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kanssaan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voi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tehdä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yhdessä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tehtäviä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,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jos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tarvitsee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enemmän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tukea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ja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tehdä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myös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kokeita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, 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suullisiakin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tarvittaessa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Humanst521 BT" panose="020B0602020204020204" pitchFamily="34" charset="0"/>
              </a:rPr>
              <a:t>Helppiin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voi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mennä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tekemään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Ytoja</a:t>
            </a:r>
            <a:r>
              <a:rPr lang="en-US" sz="2400" dirty="0">
                <a:latin typeface="Humanst521 BT" panose="020B0602020204020204" pitchFamily="34" charset="0"/>
              </a:rPr>
              <a:t> (</a:t>
            </a:r>
            <a:r>
              <a:rPr lang="en-US" sz="2400" dirty="0" err="1">
                <a:latin typeface="Humanst521 BT" panose="020B0602020204020204" pitchFamily="34" charset="0"/>
              </a:rPr>
              <a:t>yhteisten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tutkinnon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osia</a:t>
            </a:r>
            <a:r>
              <a:rPr lang="en-US" sz="2400" dirty="0">
                <a:latin typeface="Humanst521 BT" panose="020B0602020204020204" pitchFamily="34" charset="0"/>
              </a:rPr>
              <a:t>), </a:t>
            </a:r>
            <a:r>
              <a:rPr lang="en-US" sz="2400" dirty="0" err="1">
                <a:latin typeface="Humanst521 BT" panose="020B0602020204020204" pitchFamily="34" charset="0"/>
              </a:rPr>
              <a:t>kuten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esimerkiksi</a:t>
            </a:r>
            <a:r>
              <a:rPr lang="en-US" sz="2400" dirty="0">
                <a:latin typeface="Humanst521 BT" panose="020B0602020204020204" pitchFamily="34" charset="0"/>
              </a:rPr>
              <a:t>        </a:t>
            </a:r>
            <a:r>
              <a:rPr lang="en-US" sz="2400" dirty="0" err="1">
                <a:latin typeface="Humanst521 BT" panose="020B0602020204020204" pitchFamily="34" charset="0"/>
              </a:rPr>
              <a:t>matematiikka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kieliä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fysiikkaa</a:t>
            </a:r>
            <a:r>
              <a:rPr lang="en-US" sz="2400" dirty="0">
                <a:latin typeface="Humanst521 BT" panose="020B0602020204020204" pitchFamily="34" charset="0"/>
              </a:rPr>
              <a:t>, ja </a:t>
            </a:r>
            <a:r>
              <a:rPr lang="en-US" sz="2400" dirty="0" err="1">
                <a:latin typeface="Humanst521 BT" panose="020B0602020204020204" pitchFamily="34" charset="0"/>
              </a:rPr>
              <a:t>niihin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kuuluvia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tehtäviä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sekä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oman</a:t>
            </a:r>
            <a:r>
              <a:rPr lang="en-US" sz="2400" dirty="0">
                <a:latin typeface="Humanst521 BT" panose="020B0602020204020204" pitchFamily="34" charset="0"/>
              </a:rPr>
              <a:t>   </a:t>
            </a:r>
            <a:r>
              <a:rPr lang="en-US" sz="2400" dirty="0" err="1">
                <a:latin typeface="Humanst521 BT" panose="020B0602020204020204" pitchFamily="34" charset="0"/>
              </a:rPr>
              <a:t>opiskelualan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tehtäviä</a:t>
            </a:r>
            <a:r>
              <a:rPr lang="en-US" sz="2400" dirty="0">
                <a:latin typeface="Humanst521 BT" panose="020B0602020204020204" pitchFamily="34" charset="0"/>
              </a:rPr>
              <a:t>.​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Tarvittaessa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erityisopettaja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voi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tulla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Helppiin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ohjaamaan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opiskelijaa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tai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sopia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erilliseen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tilaan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Humanst521 BT" panose="020B0602020204020204" pitchFamily="34" charset="0"/>
                <a:cs typeface="Arial" panose="020B0604020202020204" pitchFamily="34" charset="0"/>
              </a:rPr>
              <a:t>ohjauksen</a:t>
            </a:r>
            <a:r>
              <a:rPr lang="en-GB" sz="2400" dirty="0">
                <a:latin typeface="Humanst521 BT" panose="020B0602020204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Erityisopettaja auttaa saamaan sellaista opetusta ja tukea, jota tarvitaan, jotta kasvetaan päämäärätietoisiksi, työelämään sijoittuvaksi ja ammattinsa osaavaksi työntekijäksi. </a:t>
            </a:r>
            <a:endParaRPr lang="en-GB" sz="2400" dirty="0">
              <a:latin typeface="Humanst521 BT" panose="020B0602020204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352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fi-FI" b="1" dirty="0">
                <a:latin typeface="Humanst521 BT" panose="020B0602020204020204" pitchFamily="34" charset="0"/>
              </a:rPr>
              <a:t>Tukipalvelut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06001" y="2363044"/>
            <a:ext cx="9553575" cy="4337386"/>
          </a:xfrm>
        </p:spPr>
        <p:txBody>
          <a:bodyPr>
            <a:noAutofit/>
          </a:bodyPr>
          <a:lstStyle/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Yksilökohtainen opiskeluhuolto on yksittäiselle opiskelijalle annettavia opiskeluter­veydenhuollon palveluja.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 Opiskeluhuollon palveluihin kuuluu opinto-ohjaaja, psykologi, kuraattori, terveydenhoitaja, oppilaitos pastori ja etsivä.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en-US" sz="2400" dirty="0">
                <a:latin typeface="Humanst521 BT" panose="020B0602020204020204" pitchFamily="34" charset="0"/>
              </a:rPr>
              <a:t>Voit </a:t>
            </a:r>
            <a:r>
              <a:rPr lang="en-US" sz="2400" dirty="0" err="1">
                <a:latin typeface="Humanst521 BT" panose="020B0602020204020204" pitchFamily="34" charset="0"/>
              </a:rPr>
              <a:t>saada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tukiopetusta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kaikissa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aineissa</a:t>
            </a:r>
            <a:r>
              <a:rPr lang="en-US" sz="2400" dirty="0">
                <a:latin typeface="Humanst521 BT" panose="020B0602020204020204" pitchFamily="34" charset="0"/>
              </a:rPr>
              <a:t>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Humanst521 BT" panose="020B0602020204020204" pitchFamily="34" charset="0"/>
              </a:rPr>
              <a:t>Tukiopetusta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tarjotaan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Helpissä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Opvatu</a:t>
            </a:r>
            <a:r>
              <a:rPr lang="en-US" sz="2400" dirty="0">
                <a:latin typeface="Humanst521 BT" panose="020B0602020204020204" pitchFamily="34" charset="0"/>
              </a:rPr>
              <a:t> tunneilla  (</a:t>
            </a:r>
            <a:r>
              <a:rPr lang="en-US" sz="2400" dirty="0" err="1">
                <a:latin typeface="Humanst521 BT" panose="020B0602020204020204" pitchFamily="34" charset="0"/>
              </a:rPr>
              <a:t>Opiskeluvalmiuksia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tukevia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opintoja</a:t>
            </a:r>
            <a:r>
              <a:rPr lang="en-US" sz="2400" dirty="0">
                <a:latin typeface="Humanst521 BT" panose="020B0602020204020204" pitchFamily="34" charset="0"/>
              </a:rPr>
              <a:t>) ja </a:t>
            </a:r>
            <a:r>
              <a:rPr lang="en-US" sz="2400" dirty="0" err="1">
                <a:latin typeface="Humanst521 BT" panose="020B0602020204020204" pitchFamily="34" charset="0"/>
              </a:rPr>
              <a:t>erilaisissa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pajoissa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joissa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kunkin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aineen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opettaja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tarjoaa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tukiopetusta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tiettyinä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aikoina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jotka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ilmoitetaan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erikseen</a:t>
            </a:r>
            <a:r>
              <a:rPr lang="en-US" sz="2400" dirty="0">
                <a:latin typeface="Humanst521 BT" panose="020B0602020204020204" pitchFamily="34" charset="0"/>
              </a:rPr>
              <a:t>.</a:t>
            </a:r>
            <a:r>
              <a:rPr lang="en-US" dirty="0">
                <a:latin typeface="Humanst521 BT" panose="020B0602020204020204" pitchFamily="34" charset="0"/>
              </a:rPr>
              <a:t> ​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20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218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fi-FI" b="1" dirty="0">
                <a:latin typeface="Humanst521 BT" panose="020B0602020204020204" pitchFamily="34" charset="0"/>
              </a:rPr>
              <a:t>Yhteiskuntatieto / -orientaatio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33994" y="1736843"/>
            <a:ext cx="10515600" cy="4337386"/>
          </a:xfrm>
        </p:spPr>
        <p:txBody>
          <a:bodyPr>
            <a:noAutofit/>
          </a:bodyPr>
          <a:lstStyle/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Kpedu järjestää a</a:t>
            </a:r>
            <a:r>
              <a:rPr lang="fi-FI" sz="2400" dirty="0"/>
              <a:t>lkuvaiheen tukitoimintona </a:t>
            </a:r>
            <a:r>
              <a:rPr lang="fi-FI" sz="2400" dirty="0">
                <a:latin typeface="Humanst521 BT" panose="020B0602020204020204" pitchFamily="34" charset="0"/>
              </a:rPr>
              <a:t>Perehdytysviikon koulun alkaessa.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Viikolla kerrotaan kieltenopiskelusta, Helpistä, tukiopetuksesta, joita tarjotaan maahanmuuttaja opiskelijoille, kun he aloittavat opiskelut </a:t>
            </a:r>
            <a:r>
              <a:rPr lang="fi-FI" sz="2400" dirty="0" err="1">
                <a:latin typeface="Humanst521 BT" panose="020B0602020204020204" pitchFamily="34" charset="0"/>
              </a:rPr>
              <a:t>Kpedu:lla</a:t>
            </a:r>
            <a:r>
              <a:rPr lang="fi-FI" dirty="0"/>
              <a:t>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/>
              <a:t>Koulukulttuuria selitetään selkokielellä ja kerrotaan mm. tasa-arvoisesta kohtelusta, kulttuurisesta monimuotoisuudesta sekä uskonto neutraalisuudesta koulussa.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/>
              <a:t>Yhteiskunnassa ja kansalaisena - opetusta annetaan Yhteisten aineiden opetuksessa kaikille opiskelijoille.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/>
              <a:t>Tämä ei korvaa opettajien perehdytystä vaan ennemminkin syventää sitä.. Kurssia pidetään tällä hetkellä </a:t>
            </a:r>
            <a:r>
              <a:rPr lang="fi-FI" sz="2400" dirty="0" err="1"/>
              <a:t>sotella</a:t>
            </a:r>
            <a:r>
              <a:rPr lang="fi-FI" sz="2400" dirty="0"/>
              <a:t>, elintarvike- ja </a:t>
            </a:r>
            <a:r>
              <a:rPr lang="fi-FI" sz="2400" dirty="0" err="1"/>
              <a:t>pupa</a:t>
            </a:r>
            <a:r>
              <a:rPr lang="fi-FI" sz="2400" dirty="0"/>
              <a:t>-aloilla.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2400" dirty="0"/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86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en-GB" b="1" dirty="0">
                <a:latin typeface="Humanst521 BT" panose="020B0602020204020204" pitchFamily="34" charset="0"/>
                <a:cs typeface="Arial" panose="020B0604020202020204" pitchFamily="34" charset="0"/>
              </a:rPr>
              <a:t>Opiskeluvalmiuksia </a:t>
            </a:r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tukevat</a:t>
            </a:r>
            <a:r>
              <a:rPr lang="en-GB" b="1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opinnot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01514"/>
            <a:ext cx="10515600" cy="433738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  <a:cs typeface="Arial" panose="020B0604020202020204" pitchFamily="34" charset="0"/>
              </a:rPr>
              <a:t>Nina Hänninen tarjoaa tarvittavaa tukiopetusta pyydettäessä, </a:t>
            </a:r>
          </a:p>
          <a:p>
            <a:r>
              <a:rPr lang="fi-FI" dirty="0">
                <a:latin typeface="Humanst521 BT" panose="020B0602020204020204" pitchFamily="34" charset="0"/>
                <a:cs typeface="Arial" panose="020B0604020202020204" pitchFamily="34" charset="0"/>
              </a:rPr>
              <a:t>(esim. kieltenopiskelussa,  ennen koetta tai</a:t>
            </a:r>
          </a:p>
          <a:p>
            <a:r>
              <a:rPr lang="fi-FI" dirty="0">
                <a:latin typeface="Humanst521 BT" panose="020B0602020204020204" pitchFamily="34" charset="0"/>
                <a:cs typeface="Arial" panose="020B0604020202020204" pitchFamily="34" charset="0"/>
              </a:rPr>
              <a:t> hygieniapassin suorittamista). Myös S2-kielen opetusta. </a:t>
            </a:r>
            <a:endParaRPr lang="en-GB" dirty="0">
              <a:latin typeface="Humanst521 BT" panose="020B0602020204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347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06"/>
            <a:ext cx="10515600" cy="93832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Esim</a:t>
            </a:r>
            <a:r>
              <a:rPr lang="en-GB" sz="4000" b="1" dirty="0">
                <a:latin typeface="Humanst521 BT" panose="020B0602020204020204" pitchFamily="34" charset="0"/>
                <a:cs typeface="Arial" panose="020B0604020202020204" pitchFamily="34" charset="0"/>
              </a:rPr>
              <a:t>. </a:t>
            </a:r>
            <a:r>
              <a:rPr lang="en-GB" sz="4000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Sosiaali</a:t>
            </a:r>
            <a:r>
              <a:rPr lang="en-GB" sz="4000" b="1" dirty="0">
                <a:latin typeface="Humanst521 BT" panose="020B0602020204020204" pitchFamily="34" charset="0"/>
                <a:cs typeface="Arial" panose="020B0604020202020204" pitchFamily="34" charset="0"/>
              </a:rPr>
              <a:t>- </a:t>
            </a:r>
            <a:r>
              <a:rPr lang="en-GB" sz="4000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ja</a:t>
            </a:r>
            <a:r>
              <a:rPr lang="en-GB" sz="4000" b="1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terveysala</a:t>
            </a:r>
            <a:endParaRPr lang="en-GB" sz="4000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87139"/>
            <a:ext cx="10515600" cy="4889836"/>
          </a:xfrm>
        </p:spPr>
        <p:txBody>
          <a:bodyPr>
            <a:no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Maahanmuuttajahakijat osallistuvat ensin kielitestiin, josta heidän pitäisi saada vähintään B1.1. Maahanmuuttajaryhmiin voidaan ottaa opiskelijoita myös alemmalla kielitaidolla A2.2. 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Kielitestin hyväksytysti läpäisseet käyvät psykologin soveltuvuustestissä. Valintapäätös tehdään kielitestin ja soveltuvuustestin perusteella.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Opiskelijoille tehdään opintojen alussa HOKS, jonka perusteella heille tarjotaan yksilöllisesti oppimisvalmiuksia tukevia opintoja suomen kielessä, matematiikassa ja tietotekniikassa noin puolen vuoden ajan opintojen alussa. 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Opinnot pyritään sijoittamaan niin, että ne menisivät ennen pakollisten yhteisten opintojen alkamista. Vastuuohjaajat ohjaavat opiskelijoita opiskelukäytännöissä, mutta erillistä yhteiskuntatietoa heille annetaan yhteisiin opintoihin kuuluvissa opinnoissa. </a:t>
            </a: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076326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550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Kieltenopiskelu</a:t>
            </a:r>
            <a:r>
              <a:rPr lang="en-GB" b="1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mahdollisuudet</a:t>
            </a:r>
            <a:r>
              <a:rPr lang="en-GB" b="1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89391"/>
            <a:ext cx="10515600" cy="4337386"/>
          </a:xfrm>
        </p:spPr>
        <p:txBody>
          <a:bodyPr>
            <a:noAutofit/>
          </a:bodyPr>
          <a:lstStyle/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Humanst521 BT" panose="020B0602020204020204" pitchFamily="34" charset="0"/>
              </a:rPr>
              <a:t>Kpedulla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opiskellaan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äidinkieltä</a:t>
            </a:r>
            <a:r>
              <a:rPr lang="en-US" sz="2400" dirty="0">
                <a:latin typeface="Humanst521 BT" panose="020B0602020204020204" pitchFamily="34" charset="0"/>
              </a:rPr>
              <a:t>(</a:t>
            </a:r>
            <a:r>
              <a:rPr lang="en-US" sz="2400" dirty="0" err="1">
                <a:latin typeface="Humanst521 BT" panose="020B0602020204020204" pitchFamily="34" charset="0"/>
              </a:rPr>
              <a:t>suomi</a:t>
            </a:r>
            <a:r>
              <a:rPr lang="en-US" sz="2400" dirty="0">
                <a:latin typeface="Humanst521 BT" panose="020B0602020204020204" pitchFamily="34" charset="0"/>
              </a:rPr>
              <a:t>), </a:t>
            </a:r>
            <a:r>
              <a:rPr lang="en-US" sz="2400" dirty="0" err="1">
                <a:latin typeface="Humanst521 BT" panose="020B0602020204020204" pitchFamily="34" charset="0"/>
              </a:rPr>
              <a:t>toista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kotimaista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kieltä</a:t>
            </a:r>
            <a:r>
              <a:rPr lang="en-US" sz="2400" dirty="0">
                <a:latin typeface="Humanst521 BT" panose="020B0602020204020204" pitchFamily="34" charset="0"/>
              </a:rPr>
              <a:t> (</a:t>
            </a:r>
            <a:r>
              <a:rPr lang="en-US" sz="2400" dirty="0" err="1">
                <a:latin typeface="Humanst521 BT" panose="020B0602020204020204" pitchFamily="34" charset="0"/>
              </a:rPr>
              <a:t>ruotsi</a:t>
            </a:r>
            <a:r>
              <a:rPr lang="en-US" sz="2400" dirty="0">
                <a:latin typeface="Humanst521 BT" panose="020B0602020204020204" pitchFamily="34" charset="0"/>
              </a:rPr>
              <a:t>) ja </a:t>
            </a:r>
            <a:r>
              <a:rPr lang="en-US" sz="2400" dirty="0" err="1">
                <a:latin typeface="Humanst521 BT" panose="020B0602020204020204" pitchFamily="34" charset="0"/>
              </a:rPr>
              <a:t>englantia</a:t>
            </a:r>
            <a:r>
              <a:rPr lang="en-US" sz="2400" dirty="0">
                <a:latin typeface="Humanst521 BT" panose="020B0602020204020204" pitchFamily="34" charset="0"/>
              </a:rPr>
              <a:t>. </a:t>
            </a:r>
            <a:r>
              <a:rPr lang="en-US" sz="2400" dirty="0" err="1">
                <a:latin typeface="Humanst521 BT" panose="020B0602020204020204" pitchFamily="34" charset="0"/>
              </a:rPr>
              <a:t>Lisäksi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maahanmuuttajataustaiset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oppilaat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saavat</a:t>
            </a:r>
            <a:r>
              <a:rPr lang="en-US" sz="2400" dirty="0">
                <a:latin typeface="Humanst521 BT" panose="020B0602020204020204" pitchFamily="34" charset="0"/>
              </a:rPr>
              <a:t> S2 (</a:t>
            </a:r>
            <a:r>
              <a:rPr lang="en-US" sz="2400" dirty="0" err="1">
                <a:latin typeface="Humanst521 BT" panose="020B0602020204020204" pitchFamily="34" charset="0"/>
              </a:rPr>
              <a:t>suomi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toisena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kielenä</a:t>
            </a:r>
            <a:r>
              <a:rPr lang="en-US" sz="2400" dirty="0">
                <a:latin typeface="Humanst521 BT" panose="020B0602020204020204" pitchFamily="34" charset="0"/>
              </a:rPr>
              <a:t>) </a:t>
            </a:r>
            <a:r>
              <a:rPr lang="en-US" sz="2400" dirty="0" err="1">
                <a:latin typeface="Humanst521 BT" panose="020B0602020204020204" pitchFamily="34" charset="0"/>
              </a:rPr>
              <a:t>opetusta</a:t>
            </a:r>
            <a:r>
              <a:rPr lang="en-US" sz="2400" dirty="0">
                <a:latin typeface="Humanst521 BT" panose="020B0602020204020204" pitchFamily="34" charset="0"/>
              </a:rPr>
              <a:t>. 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>
                <a:latin typeface="Humanst521 BT" panose="020B0602020204020204" pitchFamily="34" charset="0"/>
              </a:rPr>
              <a:t>S2 </a:t>
            </a:r>
            <a:r>
              <a:rPr lang="en-US" sz="2400" dirty="0" err="1">
                <a:latin typeface="Humanst521 BT" panose="020B0602020204020204" pitchFamily="34" charset="0"/>
              </a:rPr>
              <a:t>opetus</a:t>
            </a:r>
            <a:r>
              <a:rPr lang="en-US" sz="2400" dirty="0">
                <a:latin typeface="Humanst521 BT" panose="020B0602020204020204" pitchFamily="34" charset="0"/>
              </a:rPr>
              <a:t> on </a:t>
            </a:r>
            <a:r>
              <a:rPr lang="en-US" sz="2400" dirty="0" err="1">
                <a:latin typeface="Humanst521 BT" panose="020B0602020204020204" pitchFamily="34" charset="0"/>
              </a:rPr>
              <a:t>OpVaTu</a:t>
            </a:r>
            <a:r>
              <a:rPr lang="en-US" sz="2400" dirty="0">
                <a:latin typeface="Humanst521 BT" panose="020B0602020204020204" pitchFamily="34" charset="0"/>
              </a:rPr>
              <a:t>(</a:t>
            </a:r>
            <a:r>
              <a:rPr lang="en-US" sz="2400" dirty="0" err="1">
                <a:latin typeface="Humanst521 BT" panose="020B0602020204020204" pitchFamily="34" charset="0"/>
              </a:rPr>
              <a:t>eli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opiskeluvalmiuksia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tukeva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koulutus</a:t>
            </a:r>
            <a:r>
              <a:rPr lang="en-US" sz="2400" dirty="0">
                <a:latin typeface="Humanst521 BT" panose="020B0602020204020204" pitchFamily="34" charset="0"/>
              </a:rPr>
              <a:t> ), </a:t>
            </a:r>
            <a:r>
              <a:rPr lang="en-US" sz="2400" dirty="0" err="1">
                <a:latin typeface="Humanst521 BT" panose="020B0602020204020204" pitchFamily="34" charset="0"/>
              </a:rPr>
              <a:t>josta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ei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saa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opintopisteitä</a:t>
            </a:r>
            <a:r>
              <a:rPr lang="en-US" sz="2400" dirty="0">
                <a:latin typeface="Humanst521 BT" panose="020B0602020204020204" pitchFamily="34" charset="0"/>
              </a:rPr>
              <a:t>.  ​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>
                <a:latin typeface="Humanst521 BT" panose="020B0602020204020204" pitchFamily="34" charset="0"/>
              </a:rPr>
              <a:t>S2 </a:t>
            </a:r>
            <a:r>
              <a:rPr lang="en-US" sz="2400" dirty="0" err="1">
                <a:latin typeface="Humanst521 BT" panose="020B0602020204020204" pitchFamily="34" charset="0"/>
              </a:rPr>
              <a:t>kielen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opetuksen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määrä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vähän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vaihtelee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opiskelijan</a:t>
            </a:r>
            <a:r>
              <a:rPr lang="en-US" sz="2400" dirty="0">
                <a:latin typeface="Humanst521 BT" panose="020B0602020204020204" pitchFamily="34" charset="0"/>
              </a:rPr>
              <a:t> ja </a:t>
            </a:r>
            <a:r>
              <a:rPr lang="en-US" sz="2400" dirty="0" err="1">
                <a:latin typeface="Humanst521 BT" panose="020B0602020204020204" pitchFamily="34" charset="0"/>
              </a:rPr>
              <a:t>alan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mukaan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mutta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minimääränä</a:t>
            </a:r>
            <a:r>
              <a:rPr lang="en-US" sz="2400" dirty="0">
                <a:latin typeface="Humanst521 BT" panose="020B0602020204020204" pitchFamily="34" charset="0"/>
              </a:rPr>
              <a:t> on </a:t>
            </a:r>
            <a:r>
              <a:rPr lang="en-US" sz="2400" dirty="0" err="1">
                <a:latin typeface="Humanst521 BT" panose="020B0602020204020204" pitchFamily="34" charset="0"/>
              </a:rPr>
              <a:t>pidetty</a:t>
            </a:r>
            <a:r>
              <a:rPr lang="en-US" sz="2400" dirty="0">
                <a:latin typeface="Humanst521 BT" panose="020B0602020204020204" pitchFamily="34" charset="0"/>
              </a:rPr>
              <a:t>  4 (4x45min) </a:t>
            </a:r>
            <a:r>
              <a:rPr lang="en-US" sz="2400" dirty="0" err="1">
                <a:latin typeface="Humanst521 BT" panose="020B0602020204020204" pitchFamily="34" charset="0"/>
              </a:rPr>
              <a:t>oppituntia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viikossa</a:t>
            </a:r>
            <a:r>
              <a:rPr lang="en-US" sz="2400" dirty="0">
                <a:latin typeface="Humanst521 BT" panose="020B0602020204020204" pitchFamily="34" charset="0"/>
              </a:rPr>
              <a:t>. </a:t>
            </a:r>
            <a:r>
              <a:rPr lang="en-US" sz="2400" dirty="0" err="1">
                <a:latin typeface="Humanst521 BT" panose="020B0602020204020204" pitchFamily="34" charset="0"/>
              </a:rPr>
              <a:t>Tällä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hetkellä</a:t>
            </a:r>
            <a:r>
              <a:rPr lang="en-US" sz="2400" dirty="0">
                <a:latin typeface="Humanst521 BT" panose="020B0602020204020204" pitchFamily="34" charset="0"/>
              </a:rPr>
              <a:t> S2 </a:t>
            </a:r>
            <a:r>
              <a:rPr lang="en-US" sz="2400" dirty="0" err="1">
                <a:latin typeface="Humanst521 BT" panose="020B0602020204020204" pitchFamily="34" charset="0"/>
              </a:rPr>
              <a:t>kielen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tunteja</a:t>
            </a:r>
            <a:r>
              <a:rPr lang="en-US" sz="2400" dirty="0">
                <a:latin typeface="Humanst521 BT" panose="020B0602020204020204" pitchFamily="34" charset="0"/>
              </a:rPr>
              <a:t> on </a:t>
            </a:r>
            <a:r>
              <a:rPr lang="en-US" sz="2400" dirty="0" err="1">
                <a:latin typeface="Humanst521 BT" panose="020B0602020204020204" pitchFamily="34" charset="0"/>
              </a:rPr>
              <a:t>lisätty</a:t>
            </a:r>
            <a:r>
              <a:rPr lang="en-US" sz="2400" dirty="0">
                <a:latin typeface="Humanst521 BT" panose="020B0602020204020204" pitchFamily="34" charset="0"/>
              </a:rPr>
              <a:t>  ja </a:t>
            </a:r>
            <a:r>
              <a:rPr lang="en-US" sz="2400" dirty="0" err="1">
                <a:latin typeface="Humanst521 BT" panose="020B0602020204020204" pitchFamily="34" charset="0"/>
              </a:rPr>
              <a:t>niitä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pidetään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yhteensä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eri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aloille</a:t>
            </a:r>
            <a:r>
              <a:rPr lang="en-US" sz="2400" dirty="0">
                <a:latin typeface="Humanst521 BT" panose="020B0602020204020204" pitchFamily="34" charset="0"/>
              </a:rPr>
              <a:t> 16 </a:t>
            </a:r>
            <a:r>
              <a:rPr lang="en-US" sz="2400" dirty="0" err="1">
                <a:latin typeface="Humanst521 BT" panose="020B0602020204020204" pitchFamily="34" charset="0"/>
              </a:rPr>
              <a:t>tuntia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viikossa</a:t>
            </a:r>
            <a:r>
              <a:rPr lang="en-US" sz="2400" dirty="0">
                <a:latin typeface="Humanst521 BT" panose="020B0602020204020204" pitchFamily="34" charset="0"/>
              </a:rPr>
              <a:t>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>
                <a:latin typeface="Humanst521 BT" panose="020B0602020204020204" pitchFamily="34" charset="0"/>
              </a:rPr>
              <a:t>S2 </a:t>
            </a:r>
            <a:r>
              <a:rPr lang="en-US" sz="2400" dirty="0" err="1">
                <a:latin typeface="Humanst521 BT" panose="020B0602020204020204" pitchFamily="34" charset="0"/>
              </a:rPr>
              <a:t>kielen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opetuksen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tarkoituksena</a:t>
            </a:r>
            <a:r>
              <a:rPr lang="en-US" sz="2400" dirty="0">
                <a:latin typeface="Humanst521 BT" panose="020B0602020204020204" pitchFamily="34" charset="0"/>
              </a:rPr>
              <a:t> on </a:t>
            </a:r>
            <a:r>
              <a:rPr lang="en-US" sz="2400" dirty="0" err="1">
                <a:latin typeface="Humanst521 BT" panose="020B0602020204020204" pitchFamily="34" charset="0"/>
              </a:rPr>
              <a:t>vahvistaa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ylläpitää</a:t>
            </a:r>
            <a:r>
              <a:rPr lang="en-US" sz="2400" dirty="0">
                <a:latin typeface="Humanst521 BT" panose="020B0602020204020204" pitchFamily="34" charset="0"/>
              </a:rPr>
              <a:t> ja </a:t>
            </a:r>
            <a:r>
              <a:rPr lang="en-US" sz="2400" dirty="0" err="1">
                <a:latin typeface="Humanst521 BT" panose="020B0602020204020204" pitchFamily="34" charset="0"/>
              </a:rPr>
              <a:t>lisätä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opiskeluvalmiuksia</a:t>
            </a:r>
            <a:r>
              <a:rPr lang="en-US" sz="2400" dirty="0">
                <a:latin typeface="Humanst521 BT" panose="020B0602020204020204" pitchFamily="34" charset="0"/>
              </a:rPr>
              <a:t> (</a:t>
            </a:r>
            <a:r>
              <a:rPr lang="en-US" sz="2400" dirty="0" err="1">
                <a:latin typeface="Humanst521 BT" panose="020B0602020204020204" pitchFamily="34" charset="0"/>
              </a:rPr>
              <a:t>helpottaa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oppimista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opiskelua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työskentelyä</a:t>
            </a:r>
            <a:r>
              <a:rPr lang="en-US" sz="2400" dirty="0">
                <a:latin typeface="Humanst521 BT" panose="020B0602020204020204" pitchFamily="34" charset="0"/>
              </a:rPr>
              <a:t> ja </a:t>
            </a:r>
            <a:r>
              <a:rPr lang="en-US" sz="2400" dirty="0" err="1">
                <a:latin typeface="Humanst521 BT" panose="020B0602020204020204" pitchFamily="34" charset="0"/>
              </a:rPr>
              <a:t>tehtävien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suorittamista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suomen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kielellä</a:t>
            </a:r>
            <a:r>
              <a:rPr lang="en-US" sz="2400" dirty="0">
                <a:latin typeface="Humanst521 BT" panose="020B0602020204020204" pitchFamily="34" charset="0"/>
              </a:rPr>
              <a:t>) </a:t>
            </a:r>
            <a:r>
              <a:rPr lang="en-US" sz="2400" dirty="0" err="1">
                <a:latin typeface="Humanst521 BT" panose="020B0602020204020204" pitchFamily="34" charset="0"/>
              </a:rPr>
              <a:t>Yto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aineissa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sekä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oman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alan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opinnoissa</a:t>
            </a:r>
            <a:r>
              <a:rPr lang="en-US" sz="2400" dirty="0">
                <a:latin typeface="Humanst521 BT" panose="020B0602020204020204" pitchFamily="34" charset="0"/>
              </a:rPr>
              <a:t>.​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8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669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Mitä</a:t>
            </a:r>
            <a:r>
              <a:rPr lang="en-GB" b="1" dirty="0">
                <a:latin typeface="Humanst521 BT" panose="020B0602020204020204" pitchFamily="34" charset="0"/>
                <a:cs typeface="Arial" panose="020B0604020202020204" pitchFamily="34" charset="0"/>
              </a:rPr>
              <a:t> on S2-kieli?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89391"/>
            <a:ext cx="10515600" cy="4337386"/>
          </a:xfrm>
        </p:spPr>
        <p:txBody>
          <a:bodyPr>
            <a:noAutofit/>
          </a:bodyPr>
          <a:lstStyle/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>
                <a:latin typeface="Humanst521 BT" panose="020B0602020204020204" pitchFamily="34" charset="0"/>
              </a:rPr>
              <a:t>S2, </a:t>
            </a:r>
            <a:r>
              <a:rPr lang="en-US" sz="2400" dirty="0" err="1">
                <a:latin typeface="Humanst521 BT" panose="020B0602020204020204" pitchFamily="34" charset="0"/>
              </a:rPr>
              <a:t>eli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suomi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toisena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kielenä</a:t>
            </a:r>
            <a:r>
              <a:rPr lang="en-US" sz="2400" dirty="0">
                <a:latin typeface="Humanst521 BT" panose="020B0602020204020204" pitchFamily="34" charset="0"/>
              </a:rPr>
              <a:t> on </a:t>
            </a:r>
            <a:r>
              <a:rPr lang="en-US" sz="2400" dirty="0" err="1">
                <a:latin typeface="Humanst521 BT" panose="020B0602020204020204" pitchFamily="34" charset="0"/>
              </a:rPr>
              <a:t>maahanmuuttajille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suunnattua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opetusta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suomen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kielellä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suomen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kielestä</a:t>
            </a:r>
            <a:r>
              <a:rPr lang="en-US" sz="2400" dirty="0">
                <a:latin typeface="Humanst521 BT" panose="020B0602020204020204" pitchFamily="34" charset="0"/>
              </a:rPr>
              <a:t>. ​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Humanst521 BT" panose="020B0602020204020204" pitchFamily="34" charset="0"/>
              </a:rPr>
              <a:t>Oppituntien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tarkoituksena</a:t>
            </a:r>
            <a:r>
              <a:rPr lang="en-US" sz="2400" dirty="0">
                <a:latin typeface="Humanst521 BT" panose="020B0602020204020204" pitchFamily="34" charset="0"/>
              </a:rPr>
              <a:t> on, </a:t>
            </a:r>
            <a:r>
              <a:rPr lang="en-US" sz="2400" dirty="0" err="1">
                <a:latin typeface="Humanst521 BT" panose="020B0602020204020204" pitchFamily="34" charset="0"/>
              </a:rPr>
              <a:t>että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oppilaiden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sanavarasto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laajenisi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sekä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arkikielessä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että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oman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alan</a:t>
            </a:r>
            <a:r>
              <a:rPr lang="en-US" sz="2400" dirty="0">
                <a:latin typeface="Humanst521 BT" panose="020B0602020204020204" pitchFamily="34" charset="0"/>
              </a:rPr>
              <a:t> </a:t>
            </a:r>
            <a:r>
              <a:rPr lang="en-US" sz="2400" dirty="0" err="1">
                <a:latin typeface="Humanst521 BT" panose="020B0602020204020204" pitchFamily="34" charset="0"/>
              </a:rPr>
              <a:t>kielitaidossa</a:t>
            </a:r>
            <a:r>
              <a:rPr lang="en-US" sz="2400" dirty="0">
                <a:latin typeface="Humanst521 BT" panose="020B0602020204020204" pitchFamily="34" charset="0"/>
              </a:rPr>
              <a:t> ja </a:t>
            </a:r>
            <a:r>
              <a:rPr lang="en-US" sz="2400" dirty="0" err="1">
                <a:latin typeface="Humanst521 BT" panose="020B0602020204020204" pitchFamily="34" charset="0"/>
              </a:rPr>
              <a:t>muissa</a:t>
            </a:r>
            <a:r>
              <a:rPr lang="en-US" sz="2400" dirty="0">
                <a:latin typeface="Humanst521 BT" panose="020B0602020204020204" pitchFamily="34" charset="0"/>
              </a:rPr>
              <a:t> </a:t>
            </a:r>
            <a:r>
              <a:rPr lang="en-US" sz="2400" dirty="0" err="1">
                <a:latin typeface="Humanst521 BT" panose="020B0602020204020204" pitchFamily="34" charset="0"/>
              </a:rPr>
              <a:t>opinnoissa</a:t>
            </a:r>
            <a:r>
              <a:rPr lang="en-US" sz="2400" dirty="0">
                <a:latin typeface="Humanst521 BT" panose="020B0602020204020204" pitchFamily="34" charset="0"/>
              </a:rPr>
              <a:t>.  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>
                <a:latin typeface="Humanst521 BT" panose="020B0602020204020204" pitchFamily="34" charset="0"/>
              </a:rPr>
              <a:t>Tunneilla </a:t>
            </a:r>
            <a:r>
              <a:rPr lang="en-US" sz="2400" dirty="0" err="1">
                <a:latin typeface="Humanst521 BT" panose="020B0602020204020204" pitchFamily="34" charset="0"/>
              </a:rPr>
              <a:t>myös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harjoitellaan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kielioppia</a:t>
            </a:r>
            <a:r>
              <a:rPr lang="en-US" sz="2400" dirty="0">
                <a:latin typeface="Humanst521 BT" panose="020B0602020204020204" pitchFamily="34" charset="0"/>
              </a:rPr>
              <a:t> ja </a:t>
            </a:r>
            <a:r>
              <a:rPr lang="en-US" sz="2400" dirty="0" err="1">
                <a:latin typeface="Humanst521 BT" panose="020B0602020204020204" pitchFamily="34" charset="0"/>
              </a:rPr>
              <a:t>ääntämistä</a:t>
            </a:r>
            <a:r>
              <a:rPr lang="en-US" sz="2400" dirty="0">
                <a:latin typeface="Humanst521 BT" panose="020B0602020204020204" pitchFamily="34" charset="0"/>
              </a:rPr>
              <a:t>. ​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Humanst521 BT" panose="020B0602020204020204" pitchFamily="34" charset="0"/>
              </a:rPr>
              <a:t>Oppituntien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aikana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opiskellaan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kielioppia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tehdään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erilaisia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luetun</a:t>
            </a:r>
            <a:r>
              <a:rPr lang="en-US" sz="2400" dirty="0">
                <a:latin typeface="Humanst521 BT" panose="020B0602020204020204" pitchFamily="34" charset="0"/>
              </a:rPr>
              <a:t>- ja </a:t>
            </a:r>
            <a:r>
              <a:rPr lang="en-US" sz="2400" dirty="0" err="1">
                <a:latin typeface="Humanst521 BT" panose="020B0602020204020204" pitchFamily="34" charset="0"/>
              </a:rPr>
              <a:t>kuulonymmärtämistehtäviä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keskustellaan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kirjoitetaan</a:t>
            </a:r>
            <a:r>
              <a:rPr lang="en-US" sz="2400" dirty="0">
                <a:latin typeface="Humanst521 BT" panose="020B0602020204020204" pitchFamily="34" charset="0"/>
              </a:rPr>
              <a:t> ja </a:t>
            </a:r>
            <a:r>
              <a:rPr lang="en-US" sz="2400" dirty="0" err="1">
                <a:latin typeface="Humanst521 BT" panose="020B0602020204020204" pitchFamily="34" charset="0"/>
              </a:rPr>
              <a:t>opiskellaan</a:t>
            </a:r>
            <a:r>
              <a:rPr lang="en-US" sz="2400" dirty="0">
                <a:latin typeface="Humanst521 BT" panose="020B0602020204020204" pitchFamily="34" charset="0"/>
              </a:rPr>
              <a:t>  </a:t>
            </a:r>
            <a:r>
              <a:rPr lang="en-US" sz="2400" dirty="0" err="1">
                <a:latin typeface="Humanst521 BT" panose="020B0602020204020204" pitchFamily="34" charset="0"/>
              </a:rPr>
              <a:t>oman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alan</a:t>
            </a:r>
            <a:r>
              <a:rPr lang="en-US" sz="2400" dirty="0">
                <a:latin typeface="Humanst521 BT" panose="020B0602020204020204" pitchFamily="34" charset="0"/>
              </a:rPr>
              <a:t> </a:t>
            </a:r>
            <a:r>
              <a:rPr lang="en-US" sz="2400" dirty="0" err="1">
                <a:latin typeface="Humanst521 BT" panose="020B0602020204020204" pitchFamily="34" charset="0"/>
              </a:rPr>
              <a:t>sanastoa</a:t>
            </a:r>
            <a:r>
              <a:rPr lang="en-US" sz="2400" dirty="0">
                <a:latin typeface="Humanst521 BT" panose="020B0602020204020204" pitchFamily="34" charset="0"/>
              </a:rPr>
              <a:t>, (</a:t>
            </a:r>
            <a:r>
              <a:rPr lang="en-US" sz="2400" dirty="0" err="1">
                <a:latin typeface="Humanst521 BT" panose="020B0602020204020204" pitchFamily="34" charset="0"/>
              </a:rPr>
              <a:t>esim</a:t>
            </a:r>
            <a:r>
              <a:rPr lang="en-US" sz="2400" dirty="0">
                <a:latin typeface="Humanst521 BT" panose="020B0602020204020204" pitchFamily="34" charset="0"/>
              </a:rPr>
              <a:t>. </a:t>
            </a:r>
            <a:r>
              <a:rPr lang="en-US" sz="2400" dirty="0" err="1">
                <a:latin typeface="Humanst521 BT" panose="020B0602020204020204" pitchFamily="34" charset="0"/>
              </a:rPr>
              <a:t>elintarvike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rakennus</a:t>
            </a:r>
            <a:r>
              <a:rPr lang="en-US" sz="2400" dirty="0">
                <a:latin typeface="Humanst521 BT" panose="020B0602020204020204" pitchFamily="34" charset="0"/>
              </a:rPr>
              <a:t>/</a:t>
            </a:r>
            <a:r>
              <a:rPr lang="en-US" sz="2400" dirty="0" err="1">
                <a:latin typeface="Humanst521 BT" panose="020B0602020204020204" pitchFamily="34" charset="0"/>
              </a:rPr>
              <a:t>puu</a:t>
            </a:r>
            <a:r>
              <a:rPr lang="en-US" sz="2400" dirty="0">
                <a:latin typeface="Humanst521 BT" panose="020B0602020204020204" pitchFamily="34" charset="0"/>
              </a:rPr>
              <a:t>/</a:t>
            </a:r>
            <a:r>
              <a:rPr lang="en-US" sz="2400" dirty="0" err="1">
                <a:latin typeface="Humanst521 BT" panose="020B0602020204020204" pitchFamily="34" charset="0"/>
              </a:rPr>
              <a:t>pinta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kauppatieteet</a:t>
            </a:r>
            <a:r>
              <a:rPr lang="en-US" sz="2400" dirty="0">
                <a:latin typeface="Humanst521 BT" panose="020B0602020204020204" pitchFamily="34" charset="0"/>
              </a:rPr>
              <a:t>, </a:t>
            </a:r>
            <a:r>
              <a:rPr lang="en-US" sz="2400" dirty="0" err="1">
                <a:latin typeface="Humanst521 BT" panose="020B0602020204020204" pitchFamily="34" charset="0"/>
              </a:rPr>
              <a:t>terveydenhuolto</a:t>
            </a:r>
            <a:r>
              <a:rPr lang="en-US" sz="2400" dirty="0">
                <a:latin typeface="Humanst521 BT" panose="020B0602020204020204" pitchFamily="34" charset="0"/>
              </a:rPr>
              <a:t> ja </a:t>
            </a:r>
            <a:r>
              <a:rPr lang="en-US" sz="2400" dirty="0" err="1">
                <a:latin typeface="Humanst521 BT" panose="020B0602020204020204" pitchFamily="34" charset="0"/>
              </a:rPr>
              <a:t>maatalous</a:t>
            </a:r>
            <a:r>
              <a:rPr lang="en-US" sz="2400" dirty="0">
                <a:latin typeface="Humanst521 BT" panose="020B0602020204020204" pitchFamily="34" charset="0"/>
              </a:rPr>
              <a:t>).​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8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813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fi-FI" b="1" dirty="0">
                <a:latin typeface="Humanst521 BT" panose="020B0602020204020204" pitchFamily="34" charset="0"/>
              </a:rPr>
              <a:t>Jatkosuunnitelma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20614"/>
            <a:ext cx="10515600" cy="433738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Jatkosuunnitelmaa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voi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tehdä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yhdessä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Vastuuohjaajan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Opinto-Ohjaajan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ja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tarvittaessa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Työvoimatoimiston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kanssa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Perustutkintotodistuksen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opiskelija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saa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suoritettuaan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kaikki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opinnot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valmiiksi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Humanst521 BT" panose="020B0602020204020204" pitchFamily="34" charset="0"/>
                <a:cs typeface="Arial" panose="020B0604020202020204" pitchFamily="34" charset="0"/>
              </a:rPr>
              <a:t>yhteensä</a:t>
            </a:r>
            <a:r>
              <a:rPr lang="en-GB" dirty="0">
                <a:latin typeface="Humanst521 BT" panose="020B0602020204020204" pitchFamily="34" charset="0"/>
                <a:cs typeface="Arial" panose="020B0604020202020204" pitchFamily="34" charset="0"/>
              </a:rPr>
              <a:t> 180osp.</a:t>
            </a:r>
            <a:r>
              <a:rPr lang="fi-FI" dirty="0"/>
              <a:t> </a:t>
            </a:r>
            <a:r>
              <a:rPr lang="fi-FI" dirty="0">
                <a:latin typeface="Humanst521 BT" panose="020B0602020204020204" pitchFamily="34" charset="0"/>
              </a:rPr>
              <a:t>Koulutuksista annetaan </a:t>
            </a:r>
            <a:r>
              <a:rPr lang="fi-FI" dirty="0" err="1">
                <a:latin typeface="Humanst521 BT" panose="020B0602020204020204" pitchFamily="34" charset="0"/>
              </a:rPr>
              <a:t>OPS:in</a:t>
            </a:r>
            <a:r>
              <a:rPr lang="fi-FI" dirty="0">
                <a:latin typeface="Humanst521 BT" panose="020B0602020204020204" pitchFamily="34" charset="0"/>
              </a:rPr>
              <a:t> mukainen todistus.</a:t>
            </a:r>
            <a:endParaRPr lang="en-GB" dirty="0">
              <a:latin typeface="Humanst521 BT" panose="020B0602020204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263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Projektit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01514"/>
            <a:ext cx="10515600" cy="4337386"/>
          </a:xfrm>
        </p:spPr>
        <p:txBody>
          <a:bodyPr>
            <a:noAutofit/>
          </a:bodyPr>
          <a:lstStyle/>
          <a:p>
            <a:pPr fontAlgn="base"/>
            <a:r>
              <a:rPr lang="fi-FI" b="1" dirty="0">
                <a:latin typeface="Humanst521 BT" panose="020B0602020204020204" pitchFamily="34" charset="0"/>
              </a:rPr>
              <a:t>KIRJAVA</a:t>
            </a:r>
            <a:r>
              <a:rPr lang="fi-FI" dirty="0">
                <a:latin typeface="Humanst521 BT" panose="020B0602020204020204" pitchFamily="34" charset="0"/>
              </a:rPr>
              <a:t>-projekti (4/2021 asti, </a:t>
            </a:r>
            <a:r>
              <a:rPr lang="fi-FI" dirty="0" err="1">
                <a:latin typeface="Humanst521 BT" panose="020B0602020204020204" pitchFamily="34" charset="0"/>
              </a:rPr>
              <a:t>esr</a:t>
            </a:r>
            <a:r>
              <a:rPr lang="fi-FI" dirty="0">
                <a:latin typeface="Humanst521 BT" panose="020B0602020204020204" pitchFamily="34" charset="0"/>
              </a:rPr>
              <a:t>, tl 5: osaamisen ja osallisuuden edistäminen).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Projektissa kehitetään ja toteutetaan tukitoimenpiteitä maahanmuuttajille, jotka opiskelevat ammatillista tutkintoa tai tutkinnon osaa.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Ammattialat, joilla tukea annetaan: Puhdistus- ja kiinteistöpalvelu, Kasvatus- ja ohjaus, </a:t>
            </a:r>
            <a:r>
              <a:rPr lang="fi-FI" dirty="0" err="1">
                <a:latin typeface="Humanst521 BT" panose="020B0602020204020204" pitchFamily="34" charset="0"/>
              </a:rPr>
              <a:t>Sosiaali</a:t>
            </a:r>
            <a:r>
              <a:rPr lang="fi-FI" dirty="0">
                <a:latin typeface="Humanst521 BT" panose="020B0602020204020204" pitchFamily="34" charset="0"/>
              </a:rPr>
              <a:t>- ja terveysala). Projektissa tehdään myös koulutuksiin ohjausta. 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(Kirsi Mikkola ja Elisa Märsylä)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235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293"/>
            <a:ext cx="10515600" cy="938320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Tukipolku</a:t>
            </a:r>
            <a:r>
              <a:rPr lang="en-GB" sz="3600" b="1" dirty="0">
                <a:latin typeface="Humanst521 BT" panose="020B0602020204020204" pitchFamily="34" charset="0"/>
                <a:cs typeface="Arial" panose="020B0604020202020204" pitchFamily="34" charset="0"/>
              </a:rPr>
              <a:t>/ </a:t>
            </a:r>
            <a:r>
              <a:rPr lang="en-GB" sz="3600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Nivelvaiheohjaaja</a:t>
            </a:r>
            <a:endParaRPr lang="en-GB" sz="3600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8531" y="1196612"/>
            <a:ext cx="10515600" cy="5661387"/>
          </a:xfrm>
        </p:spPr>
        <p:txBody>
          <a:bodyPr>
            <a:no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Käy yläkoulussa 9-luokan kevätlukukauden aikana tapaamassa opiskelijoita, Kokkolassa ohjaajana toimii Janika Kupila ja Pietarsaaressa Kenneth </a:t>
            </a:r>
            <a:r>
              <a:rPr lang="fi-FI" sz="2200" dirty="0" err="1">
                <a:latin typeface="Humanst521 BT" panose="020B0602020204020204" pitchFamily="34" charset="0"/>
              </a:rPr>
              <a:t>Huumarsalo</a:t>
            </a:r>
            <a:endParaRPr lang="fi-FI" sz="2200" dirty="0">
              <a:latin typeface="Humanst521 BT" panose="020B0602020204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Voit tutustua eri aloihin tuettuna yhdeksännen luokan keväällä Nivelvaiheohjaajan tukemana. Ohjaa toiselle asteelle nivelvaiheen yli, tavoitteena on madaltaa kynnystä toiselle asteelle siirtymisessä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Voidaan muodostaa </a:t>
            </a:r>
            <a:r>
              <a:rPr lang="fi-FI" sz="2200" b="1" dirty="0">
                <a:latin typeface="Humanst521 BT" panose="020B0602020204020204" pitchFamily="34" charset="0"/>
              </a:rPr>
              <a:t>vertaisryhmä</a:t>
            </a:r>
            <a:r>
              <a:rPr lang="fi-FI" sz="2200" dirty="0">
                <a:latin typeface="Humanst521 BT" panose="020B0602020204020204" pitchFamily="34" charset="0"/>
              </a:rPr>
              <a:t>. Vertaisryhmä on tarkoitettu nuorille, jotka tarvitsevat tukea tulevaisuuden valintojen tekemiseen itsetuntemukseen, sosiaalisiin suhteisiin ja elämänhallintaan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Nuorille tarjotaan heille kohdennettuja ohjattuja vapaa-aikatoimia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Tehdään tiivistä yhteistyötä verkostojen ja yhdistysten kanssa. Tavoitteena on auttaa myös 9-luokan jälkeen kesätöiden löytämisessä. Opintojen alkuvaiheessa nivelvaiheohjaajat toimivat hankkeeseen valikoituneiden opiskelijoiden rinnalla ja tukena.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Nivelvaiheohjaaja pitää Help4you-pajaa koululla, johon voivat Maahanmuuttaja opiskelijat tulla kysymään neuvoa kirjallisiin tehtäviin, oppimateriaaleihin liittyviin kysymyksiin, oppimistehtävien avaamiseen, kokeisiin valmistautumisiin, arviointikriteereiden tulkintaan, vapaa-aikaan ja virastoihin liittyviin asioihin. 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196613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287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fi-FI" b="1" dirty="0">
                <a:latin typeface="Humanst521 BT" panose="020B0602020204020204" pitchFamily="34" charset="0"/>
              </a:rPr>
              <a:t>Ammattiopistoon hakeutuminen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241755"/>
            <a:ext cx="10515600" cy="404474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fi-FI" b="1" dirty="0">
                <a:latin typeface="Humanst521 BT" panose="020B0602020204020204" pitchFamily="34" charset="0"/>
              </a:rPr>
              <a:t>Kevään yhteishaku 18.2.–10.3.2020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Kevään yhteishaussa voit hakea syksyllä alkavaan koulutukseen.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Haet samalla hakulomakkeella ammatilliseen koulutukseen ja lukiokoulutukseen.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Hakuaika on helmi-maaliskuussa.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Voit hakea samalla hakulomakkeella enintään viiteen eri koulutukseen.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Saat valinnan tulokset kesäkuussa.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Voit kevään yhteishaun jälkeen hakea mahdollisille vapaille opiskelupaikoille.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731400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988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>
            <a:normAutofit/>
          </a:bodyPr>
          <a:lstStyle/>
          <a:p>
            <a:pPr algn="ctr"/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Tukipolku</a:t>
            </a:r>
            <a:r>
              <a:rPr lang="en-GB" b="1" dirty="0">
                <a:latin typeface="Humanst521 BT" panose="020B0602020204020204" pitchFamily="34" charset="0"/>
                <a:cs typeface="Arial" panose="020B0604020202020204" pitchFamily="34" charset="0"/>
              </a:rPr>
              <a:t>/ </a:t>
            </a:r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Polun</a:t>
            </a:r>
            <a:r>
              <a:rPr lang="en-GB" b="1" dirty="0">
                <a:latin typeface="Humanst521 BT" panose="020B0602020204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avaaja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01514"/>
            <a:ext cx="10515600" cy="4337386"/>
          </a:xfrm>
        </p:spPr>
        <p:txBody>
          <a:bodyPr>
            <a:noAutofit/>
          </a:bodyPr>
          <a:lstStyle/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Polunavaajana toimii Evelina Tyynelä, OPO, Erityisopettaja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Polunaavaaja antaa tukea jatkuvassa haussa hakevien tukea tarvitsevien opiskelijoiden nivelvaiheprosesseja, huomioi erityisen tuen tarpeet, mahdolliset opiskelun haasteet sekä auttaa tukitoimien järjestämisessä. 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Valitaan aloilta pilottiryhmiä, jossa kehitetään nivelvaiheeseen strukturoitu haastattelukaavake, mallinnettu tiedon siirtoprosessi ja kuvataan kohdehenkilöiden tukipolku ja sen prosessi mallinnetaan. 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Pilotointivaiheessa polun avaaja osallistuu haastatteluihin ja kehittää yhdessä muiden toimijoiden kanssa alkuhaastattelukaavakkeen tai palvelutarpeen arviointityökalun.​</a:t>
            </a: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771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latin typeface="Humanst521 BT" panose="020B0602020204020204" pitchFamily="34" charset="0"/>
                <a:cs typeface="Arial" panose="020B0604020202020204" pitchFamily="34" charset="0"/>
              </a:rPr>
              <a:t>UMAKO - </a:t>
            </a:r>
            <a:r>
              <a:rPr lang="en-GB" b="1" dirty="0" err="1">
                <a:latin typeface="Humanst521 BT" panose="020B0602020204020204" pitchFamily="34" charset="0"/>
                <a:cs typeface="Arial" panose="020B0604020202020204" pitchFamily="34" charset="0"/>
              </a:rPr>
              <a:t>Koulutus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01514"/>
            <a:ext cx="10515600" cy="4337386"/>
          </a:xfrm>
        </p:spPr>
        <p:txBody>
          <a:bodyPr>
            <a:noAutofit/>
          </a:bodyPr>
          <a:lstStyle/>
          <a:p>
            <a:pPr fontAlgn="base"/>
            <a:r>
              <a:rPr lang="fi-FI" sz="2400" b="1" dirty="0">
                <a:latin typeface="Humanst521 BT" panose="020B0602020204020204" pitchFamily="34" charset="0"/>
              </a:rPr>
              <a:t>UMAKO</a:t>
            </a:r>
            <a:r>
              <a:rPr lang="fi-FI" sz="2400" dirty="0">
                <a:latin typeface="Humanst521 BT" panose="020B0602020204020204" pitchFamily="34" charset="0"/>
              </a:rPr>
              <a:t>-rahoituksen koulutukset mm.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Luku- ja kirjoitustaidon koulutus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Lukutaitopainotteinen peruskurssi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Kesäkurssi 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Muut koulutukset koulutustarpeen mukaan, laajuus voi vaihdella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Kirsi Mikkola ja Elisa Märsylä ohjaajina</a:t>
            </a:r>
            <a:br>
              <a:rPr lang="fi-FI" sz="2000" dirty="0"/>
            </a:b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273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Osuvakoulutus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01514"/>
            <a:ext cx="10515600" cy="4337386"/>
          </a:xfrm>
        </p:spPr>
        <p:txBody>
          <a:bodyPr>
            <a:noAutofit/>
          </a:bodyPr>
          <a:lstStyle/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Leena Laine ja  Marianne Leimio-Seppä tekevät Osuvakoulutuksen kautta </a:t>
            </a:r>
            <a:r>
              <a:rPr lang="fi-FI" sz="2400" b="1" dirty="0">
                <a:latin typeface="Humanst521 BT" panose="020B0602020204020204" pitchFamily="34" charset="0"/>
              </a:rPr>
              <a:t>maahanmuuttajien kielen alkukartoituksia</a:t>
            </a:r>
            <a:r>
              <a:rPr lang="fi-FI" sz="2400" dirty="0">
                <a:latin typeface="Humanst521 BT" panose="020B0602020204020204" pitchFamily="34" charset="0"/>
              </a:rPr>
              <a:t>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Marianne tekee Kokkolassa ja Leena Pietarsaaressa. 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Leena opettaa yhteisiä tutkinnon osia ja vähän S2-kielen opetusta maahanmuuttajien lähihoitajaryhmälle, työelämässä toimimista Valman maahanmuuttajille ja elintarvikkeen maahanmuuttajille.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Leena antaa myös S2 -opetusta Kälviällä kansanopistossa. </a:t>
            </a:r>
          </a:p>
          <a:p>
            <a:pPr fontAlgn="base"/>
            <a:r>
              <a:rPr lang="fi-FI" dirty="0"/>
              <a:t> 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87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Osallisuudella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yhteistyöllä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sujuviin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oppimispolkuihin-hanke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101514"/>
            <a:ext cx="10515600" cy="4337386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b="1" dirty="0"/>
              <a:t>Osallisuudella ja yhteistyöllä sujuviin oppimispolkuihin -hankkeessa </a:t>
            </a:r>
            <a:r>
              <a:rPr lang="fi-FI" dirty="0"/>
              <a:t>opetetaan maahanmuuttajia kahdella kurssilla Marianne </a:t>
            </a:r>
            <a:r>
              <a:rPr lang="fi-FI" dirty="0" err="1"/>
              <a:t>Leimio</a:t>
            </a:r>
            <a:r>
              <a:rPr lang="fi-FI" dirty="0"/>
              <a:t>-Sepän ohjaamana.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b="1" dirty="0"/>
              <a:t>Maahanmuuttajatutor -kurssi </a:t>
            </a:r>
            <a:r>
              <a:rPr lang="fi-FI" dirty="0"/>
              <a:t>on perustutorkurssin jälkeinen erikoistuminen maahanmuuttajien tutorointiin. Kurssin sisältö keskittyy kulttuurisiin asioihin, mm. suvaitsevaisuuteen, erilaisiin tapoihin, viestintään (ml. selkokieli) ja osallisuuteen. Kurssi  </a:t>
            </a:r>
            <a:r>
              <a:rPr lang="fi-FI" dirty="0" err="1"/>
              <a:t>pilotoidaan</a:t>
            </a:r>
            <a:r>
              <a:rPr lang="fi-FI" dirty="0"/>
              <a:t> syksyllä 2020.</a:t>
            </a:r>
          </a:p>
          <a:p>
            <a:r>
              <a:rPr lang="fi-FI" dirty="0"/>
              <a:t> </a:t>
            </a: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246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4966"/>
            <a:ext cx="10515600" cy="1436914"/>
          </a:xfrm>
        </p:spPr>
        <p:txBody>
          <a:bodyPr>
            <a:normAutofit/>
          </a:bodyPr>
          <a:lstStyle/>
          <a:p>
            <a:pPr algn="ctr"/>
            <a:r>
              <a:rPr lang="fi-FI" sz="4000" b="1" dirty="0">
                <a:latin typeface="Humanst521 BT" panose="020B0602020204020204" pitchFamily="34" charset="0"/>
              </a:rPr>
              <a:t>Maahanmuuttajaopiskelijoiden työvalmiuksien vahvistaminen -kurssi</a:t>
            </a:r>
            <a:endParaRPr lang="en-GB" sz="4000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084097"/>
            <a:ext cx="10515600" cy="4337386"/>
          </a:xfrm>
        </p:spPr>
        <p:txBody>
          <a:bodyPr>
            <a:noAutofit/>
          </a:bodyPr>
          <a:lstStyle/>
          <a:p>
            <a:pPr fontAlgn="base"/>
            <a:r>
              <a:rPr lang="fi-FI" dirty="0"/>
              <a:t> 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Maahanmuuttajaopiskelijoiden työvalmiuksien vahvistaminen -kurssin sisältöön kuuluu suomalainen työkulttuuri, työmarkkinatietous, työnhakuasiakirjojen tekeminen (ml. video cv, jos haluaa), työhaastattelu, ammattiliitot ja työn aloittaminen.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Lisäksi tutustutaan työnantajiin ja tehdään työnantajavierailuja.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Etsitään työpaikkoja ja haetaan niitä. Seuraava kurssi alkaa 14.4 ItseLearningin kautta. </a:t>
            </a:r>
          </a:p>
          <a:p>
            <a:pPr fontAlgn="base"/>
            <a:endParaRPr lang="fi-FI" sz="1900" dirty="0"/>
          </a:p>
          <a:p>
            <a:pPr fontAlgn="base"/>
            <a:r>
              <a:rPr lang="fi-FI" sz="2400" dirty="0">
                <a:latin typeface="Humanst521 BT" panose="020B0602020204020204" pitchFamily="34" charset="0"/>
              </a:rPr>
              <a:t>Diojen materiaali koottu Tukipolku-hankkeen toimesta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000" dirty="0">
                <a:hlinkClick r:id="rId2"/>
              </a:rPr>
              <a:t>https://www.kpedu.fi/tuki-polku/esittely</a:t>
            </a: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997011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6323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73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/>
          <a:lstStyle/>
          <a:p>
            <a:pPr algn="ctr"/>
            <a:r>
              <a:rPr lang="fi-FI" b="1" dirty="0">
                <a:latin typeface="Humanst521 BT" panose="020B0602020204020204" pitchFamily="34" charset="0"/>
              </a:rPr>
              <a:t>Ammattiopistoon hakeutuminen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241755"/>
            <a:ext cx="10515600" cy="404474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fi-FI" b="1" dirty="0">
                <a:latin typeface="Humanst521 BT" panose="020B0602020204020204" pitchFamily="34" charset="0"/>
              </a:rPr>
              <a:t>Jatkuva haku ammatillisiin koulutuksiin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Ammatilliset oppilaitokset järjestävät omia jatkuvia hakuja ympäri vuoden ammatillisiin perustutkintoihin sekä ammatti- ja erikoisammattitutkintoihin.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Koulutukset löytyvät Opintopolusta ja/tai oppilaitosten omilta verkkosivuilta. Oppilaitokset julkaisevat uusia koulutuksia ympäri vuoden.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Opiskelijavalinnoissa noudatetaan oppilaitosten omia valintaperusteita.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Myös hakuajat ja hakumenettelyt ovat oppilaitos- ja koulutuskohtaisia.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Lisätietoja hakemisesta ja valintaperusteista saat Opintopolussa tai suoraan oppilaitoksilta.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679149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05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>
            <a:normAutofit/>
          </a:bodyPr>
          <a:lstStyle/>
          <a:p>
            <a:pPr algn="ctr"/>
            <a:r>
              <a:rPr lang="fi-FI" sz="4000" b="1" dirty="0">
                <a:latin typeface="Humanst521 BT" panose="020B0602020204020204" pitchFamily="34" charset="0"/>
              </a:rPr>
              <a:t>Valinta (kielitaidon koe)</a:t>
            </a:r>
            <a:endParaRPr lang="en-GB" sz="4000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749090"/>
            <a:ext cx="10515600" cy="4337386"/>
          </a:xfrm>
        </p:spPr>
        <p:txBody>
          <a:bodyPr>
            <a:noAutofit/>
          </a:bodyPr>
          <a:lstStyle/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Ammatilliseen koulutukseen voi hakea perusopetuksen päättötodistuksella tai vastaavalla ulkomaisella todistuksella.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Harkinnan varaisella valinnalla voidaan valita myös opiskelijaksi ilman todistusta, jos kielitaito ja oppimisvalmiudet riittävät.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>
                <a:latin typeface="Humanst521 BT" panose="020B0602020204020204" pitchFamily="34" charset="0"/>
              </a:rPr>
              <a:t>Jos äidinkieli on muu, kuin koulutuksen kieli eikä voi osoittaa, että hakijalla on riittävä kielitaito (esimerkiksi perusopetuksen päättötodistuksella, tai kielitutkintotodistuksella)                   oppilaitos voi testata kielitaidon.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dirty="0" err="1">
                <a:latin typeface="Humanst521 BT" panose="020B0602020204020204" pitchFamily="34" charset="0"/>
              </a:rPr>
              <a:t>Kpedu:ssa</a:t>
            </a:r>
            <a:r>
              <a:rPr lang="fi-FI" dirty="0">
                <a:latin typeface="Humanst521 BT" panose="020B0602020204020204" pitchFamily="34" charset="0"/>
              </a:rPr>
              <a:t> eri ammattialoilla on kielitaito vaatimus joko A2.2. tai B1.1. </a:t>
            </a: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214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213023"/>
            <a:ext cx="10515600" cy="938320"/>
          </a:xfrm>
        </p:spPr>
        <p:txBody>
          <a:bodyPr/>
          <a:lstStyle/>
          <a:p>
            <a:pPr algn="ctr"/>
            <a:r>
              <a:rPr lang="fi-FI" b="1" dirty="0">
                <a:latin typeface="Humanst521 BT" panose="020B0602020204020204" pitchFamily="34" charset="0"/>
              </a:rPr>
              <a:t>Valinta</a:t>
            </a:r>
            <a:endParaRPr lang="en-GB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530015"/>
            <a:ext cx="10515600" cy="4337386"/>
          </a:xfrm>
        </p:spPr>
        <p:txBody>
          <a:bodyPr>
            <a:noAutofit/>
          </a:bodyPr>
          <a:lstStyle/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1900" b="1" dirty="0">
                <a:latin typeface="Humanst521 BT" panose="020B0602020204020204" pitchFamily="34" charset="0"/>
              </a:rPr>
              <a:t>Yhteishaun ja erityisoppilaitosten </a:t>
            </a:r>
            <a:r>
              <a:rPr lang="fi-FI" sz="1900" dirty="0">
                <a:latin typeface="Humanst521 BT" panose="020B0602020204020204" pitchFamily="34" charset="0"/>
              </a:rPr>
              <a:t>haun valintatulokset tulevat aikaisintaan kesäkuussa </a:t>
            </a:r>
            <a:r>
              <a:rPr lang="fi-FI" sz="1900" b="1" dirty="0">
                <a:latin typeface="Humanst521 BT" panose="020B0602020204020204" pitchFamily="34" charset="0"/>
              </a:rPr>
              <a:t>11.6.2020.</a:t>
            </a:r>
            <a:r>
              <a:rPr lang="fi-FI" sz="1900" dirty="0">
                <a:latin typeface="Humanst521 BT" panose="020B0602020204020204" pitchFamily="34" charset="0"/>
              </a:rPr>
              <a:t>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1900" b="1" dirty="0">
                <a:latin typeface="Humanst521 BT" panose="020B0602020204020204" pitchFamily="34" charset="0"/>
              </a:rPr>
              <a:t>Valmistavien </a:t>
            </a:r>
            <a:r>
              <a:rPr lang="fi-FI" sz="1900" dirty="0">
                <a:latin typeface="Humanst521 BT" panose="020B0602020204020204" pitchFamily="34" charset="0"/>
              </a:rPr>
              <a:t>koulutusten osalta valintatulokset tulevat </a:t>
            </a:r>
            <a:r>
              <a:rPr lang="fi-FI" sz="1900" b="1" dirty="0">
                <a:latin typeface="Humanst521 BT" panose="020B0602020204020204" pitchFamily="34" charset="0"/>
              </a:rPr>
              <a:t>31.7.2020.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1900" dirty="0">
                <a:latin typeface="Humanst521 BT" panose="020B0602020204020204" pitchFamily="34" charset="0"/>
              </a:rPr>
              <a:t>Opiskelupaikka, pitää ottaa vastaan sähköpostissa olevan linkin kautta viimeistään määräpäivään mennessä.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1900" dirty="0">
                <a:latin typeface="Humanst521 BT" panose="020B0602020204020204" pitchFamily="34" charset="0"/>
              </a:rPr>
              <a:t>Oppilaitos lähettää erikseen </a:t>
            </a:r>
            <a:r>
              <a:rPr lang="fi-FI" sz="1900" b="1" dirty="0">
                <a:latin typeface="Humanst521 BT" panose="020B0602020204020204" pitchFamily="34" charset="0"/>
              </a:rPr>
              <a:t>päätöksen</a:t>
            </a:r>
            <a:r>
              <a:rPr lang="fi-FI" sz="1900" dirty="0">
                <a:latin typeface="Humanst521 BT" panose="020B0602020204020204" pitchFamily="34" charset="0"/>
              </a:rPr>
              <a:t> hyväksytystä opiskelupaikasta ja ohjeet, miten ottaa paikan vastaan. Jos on hakulomakkeella antanut luvan toimittaa päätöksen opiskelijavalinnasta sähköisesti, voi saada sen sähköpostiisi.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1900" b="1" dirty="0" err="1">
                <a:latin typeface="Humanst521 BT" panose="020B0602020204020204" pitchFamily="34" charset="0"/>
              </a:rPr>
              <a:t>Huom</a:t>
            </a:r>
            <a:r>
              <a:rPr lang="fi-FI" sz="1900" b="1" dirty="0">
                <a:latin typeface="Humanst521 BT" panose="020B0602020204020204" pitchFamily="34" charset="0"/>
              </a:rPr>
              <a:t>!</a:t>
            </a:r>
            <a:r>
              <a:rPr lang="fi-FI" sz="1900" dirty="0">
                <a:latin typeface="Humanst521 BT" panose="020B0602020204020204" pitchFamily="34" charset="0"/>
              </a:rPr>
              <a:t> Jos ei ole merkinnyt sähköpostiosoitetta hakemuksessa tai ei ole antanut lupaa sähköiseen viestintään, saa tuloskirjeen ja oppilaitoksen päätöksen kirjepostina.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1900" dirty="0">
                <a:latin typeface="Humanst521 BT" panose="020B0602020204020204" pitchFamily="34" charset="0"/>
              </a:rPr>
              <a:t>Valintatiedot voi tarkistaa ja ottaa opiskelupaikan vastaan myös </a:t>
            </a:r>
            <a:r>
              <a:rPr lang="fi-FI" sz="1900" dirty="0" err="1">
                <a:latin typeface="Humanst521 BT" panose="020B0602020204020204" pitchFamily="34" charset="0"/>
              </a:rPr>
              <a:t>Opintopolku.fi:n</a:t>
            </a:r>
            <a:r>
              <a:rPr lang="fi-FI" sz="1900" dirty="0">
                <a:latin typeface="Humanst521 BT" panose="020B0602020204020204" pitchFamily="34" charset="0"/>
              </a:rPr>
              <a:t> Oma Opintopolku -palvelussa. Oma Opintopolku -palvelu vaatii kuitenkin vahvan </a:t>
            </a:r>
            <a:r>
              <a:rPr lang="fi-FI" sz="1900" dirty="0" err="1">
                <a:latin typeface="Humanst521 BT" panose="020B0602020204020204" pitchFamily="34" charset="0"/>
              </a:rPr>
              <a:t>tunnistautumisen</a:t>
            </a:r>
            <a:r>
              <a:rPr lang="fi-FI" sz="1900" dirty="0">
                <a:latin typeface="Humanst521 BT" panose="020B0602020204020204" pitchFamily="34" charset="0"/>
              </a:rPr>
              <a:t>, eli pitää kirjautua palveluun verkkopankkitunnuksilla, mobiilivarmenteella tai sirullisella henkilökortilla.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1900" b="1" dirty="0">
                <a:latin typeface="Humanst521 BT" panose="020B0602020204020204" pitchFamily="34" charset="0"/>
              </a:rPr>
              <a:t>Yhteishaussa voi tulla varasijalta hyväksytyksi</a:t>
            </a:r>
            <a:r>
              <a:rPr lang="fi-FI" sz="1900" dirty="0">
                <a:latin typeface="Humanst521 BT" panose="020B0602020204020204" pitchFamily="34" charset="0"/>
              </a:rPr>
              <a:t> ylempään hakutoiveeseen, vaikka on jo saanut paikan alemman hakutoiveen mukaan. Esimerkiksi jos on tullut hyväksytyksi toiselle hakutoiveelle, on edelleen varalla ykköstoiveelle ja voi tulla siihen valituksi aina elokuun puoliväliin saakka.</a:t>
            </a: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24426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93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207"/>
            <a:ext cx="10515600" cy="938320"/>
          </a:xfrm>
        </p:spPr>
        <p:txBody>
          <a:bodyPr>
            <a:normAutofit/>
          </a:bodyPr>
          <a:lstStyle/>
          <a:p>
            <a:pPr algn="ctr"/>
            <a:r>
              <a:rPr lang="fi-FI" sz="4000" b="1" dirty="0">
                <a:latin typeface="Humanst521 BT" panose="020B0602020204020204" pitchFamily="34" charset="0"/>
              </a:rPr>
              <a:t>VALMA- Koulutukseen hakeutuminen</a:t>
            </a:r>
            <a:endParaRPr lang="en-GB" sz="4000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88203"/>
            <a:ext cx="10515600" cy="5395774"/>
          </a:xfrm>
        </p:spPr>
        <p:txBody>
          <a:bodyPr>
            <a:noAutofit/>
          </a:bodyPr>
          <a:lstStyle/>
          <a:p>
            <a:pPr fontAlgn="base"/>
            <a:r>
              <a:rPr lang="fi-FI" sz="2200" b="1" dirty="0">
                <a:latin typeface="Humanst521 BT" panose="020B0602020204020204" pitchFamily="34" charset="0"/>
              </a:rPr>
              <a:t>Haku perusopetuksen jälkeisiin valmistaviin koulutuksiin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Kpedu järjestää ammatilliseen koulutukseen valmentavaa VALMA – koulutusta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Valmistavaan koulutukseen haetaan kesän aikana. Hakuaika on </a:t>
            </a:r>
            <a:r>
              <a:rPr lang="fi-FI" sz="2200" b="1" dirty="0">
                <a:latin typeface="Humanst521 BT" panose="020B0602020204020204" pitchFamily="34" charset="0"/>
              </a:rPr>
              <a:t>19.5.-21.7.2020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VALMA-koulutus järjestää oman erillisen kielikokeen, johon kutsuu kaikki hakijat. Mikäli hakija voi osoittaa, että hänellä on riittävä kielitaito esim. perusopetuksen päättötodistuksella, tai kielitutkintotodistuksella, tulee hän pelkästään haastatteluun. VALMA-koulutuksen kielitaito vaatimus on</a:t>
            </a:r>
            <a:r>
              <a:rPr lang="fi-FI" sz="2200" b="1" dirty="0">
                <a:latin typeface="Humanst521 BT" panose="020B0602020204020204" pitchFamily="34" charset="0"/>
              </a:rPr>
              <a:t> A2.1</a:t>
            </a:r>
            <a:r>
              <a:rPr lang="fi-FI" sz="2200" dirty="0">
                <a:latin typeface="Humanst521 BT" panose="020B0602020204020204" pitchFamily="34" charset="0"/>
              </a:rPr>
              <a:t>.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200" dirty="0" err="1">
                <a:latin typeface="Humanst521 BT" panose="020B0602020204020204" pitchFamily="34" charset="0"/>
              </a:rPr>
              <a:t>VALMA:ssa</a:t>
            </a:r>
            <a:r>
              <a:rPr lang="fi-FI" sz="2200" dirty="0">
                <a:latin typeface="Humanst521 BT" panose="020B0602020204020204" pitchFamily="34" charset="0"/>
              </a:rPr>
              <a:t> voi olla S2-kielen opetusta yhteensä 16osp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VALMA- Koulutuksesta annetaan koulutuksen perusteiden mukainen todistus, joka sisältää arvion kielitaidosta ja tiedot myös opiskelijan mahdollisesti suorittamista ammatillisista sisällöistä, kuten yhteisten aineiden suoritetut opinnot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VALMA-koulutus kestään noin lukuvuoden (60osp).</a:t>
            </a:r>
            <a:endParaRPr lang="fi-FI" sz="22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139192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547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207"/>
            <a:ext cx="10515600" cy="938320"/>
          </a:xfrm>
        </p:spPr>
        <p:txBody>
          <a:bodyPr>
            <a:normAutofit/>
          </a:bodyPr>
          <a:lstStyle/>
          <a:p>
            <a:pPr algn="ctr"/>
            <a:r>
              <a:rPr lang="fi-FI" sz="4000" b="1" dirty="0">
                <a:latin typeface="Humanst521 BT" panose="020B0602020204020204" pitchFamily="34" charset="0"/>
              </a:rPr>
              <a:t>VALMA- Koulutus (1 lukuvuosi)</a:t>
            </a:r>
            <a:endParaRPr lang="en-GB" sz="4000" b="1" dirty="0">
              <a:latin typeface="Humanst521 BT" panose="020B0602020204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88203"/>
            <a:ext cx="10515600" cy="5395774"/>
          </a:xfrm>
        </p:spPr>
        <p:txBody>
          <a:bodyPr>
            <a:noAutofit/>
          </a:bodyPr>
          <a:lstStyle/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VALMA-koulutukseen voivat hakea opiskelijat, jotka peruskoulun jälkeen eivät tiedä mitä tekisivät, kaipaavat lisää tietoa jatko-opintomahdollisuuksista ,tarvitsevat opiskeluvalmiuksien vahvistamista tai haluavat parantaa peruskoulun todistusta.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Koulutus järjestetään kokonaisuudessaan suomeksi. Koulutuksen aikana laaditaan henkilökohtainen osaamisen kehittämissuunnitelma (HOKS), johon sisältyy tietoa opinnoista ja niiden suoritustavasta. Koulutus on yleensä opiskelijalle maksutonta. Oppilaitoksesta saa tarkempaa tietoa mahdollisista kustannuksista.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Valmentavassa koulutuksessa voit parantaa tiedonhankintataitoja, kehittää kielitaitoasi, esimerkiksi suomen kielessä, vahvistaa opiskeluvalmiuksia, tutustua eri aloihin ja miettiä, mikä ammatti sinulle sopisi, kehittää opiskelu- ja elämäntaitoja, tutustua työelämään työpaikkavierailujen ja työpajatoiminnan kautta, tutustua erilaisiin jatko-opintomahdollisuuksiin, valmentautua suorittamaan ammatillisen perustutkinnon ammatillisena peruskoulutuksena tai oppisopimuskoulutuksena.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fi-FI" sz="2200" dirty="0">
                <a:latin typeface="Humanst521 BT" panose="020B0602020204020204" pitchFamily="34" charset="0"/>
              </a:rPr>
              <a:t>VALMA-koulutuksen kuuluvien opintojen lisäksi voit valita ammatillisia tai yhteisiä osia ammatillisista tutkinnoista.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endParaRPr lang="fi-FI" dirty="0"/>
          </a:p>
          <a:p>
            <a:pPr fontAlgn="base"/>
            <a:endParaRPr lang="fi-FI" sz="2200" b="1" dirty="0">
              <a:latin typeface="Humanst521 BT" panose="020B0602020204020204" pitchFamily="34" charset="0"/>
            </a:endParaRPr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139192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9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200"/>
            <a:ext cx="10515600" cy="1285876"/>
          </a:xfrm>
        </p:spPr>
        <p:txBody>
          <a:bodyPr>
            <a:normAutofit/>
          </a:bodyPr>
          <a:lstStyle/>
          <a:p>
            <a:pPr algn="ctr"/>
            <a:r>
              <a:rPr lang="fi-FI" sz="2800" b="1" dirty="0">
                <a:latin typeface="Humanst521 BT" panose="020B0602020204020204" pitchFamily="34" charset="0"/>
                <a:cs typeface="Arial" panose="020B0604020202020204" pitchFamily="34" charset="0"/>
              </a:rPr>
              <a:t>AVA - Aikuisten maahanmuuttajien </a:t>
            </a:r>
            <a:br>
              <a:rPr lang="fi-FI" sz="2800" b="1" dirty="0">
                <a:latin typeface="Humanst521 BT" panose="020B0602020204020204" pitchFamily="34" charset="0"/>
                <a:cs typeface="Arial" panose="020B0604020202020204" pitchFamily="34" charset="0"/>
              </a:rPr>
            </a:br>
            <a:r>
              <a:rPr lang="fi-FI" sz="2800" b="1" dirty="0">
                <a:latin typeface="Humanst521 BT" panose="020B0602020204020204" pitchFamily="34" charset="0"/>
                <a:cs typeface="Arial" panose="020B0604020202020204" pitchFamily="34" charset="0"/>
              </a:rPr>
              <a:t>valmentava koulutus/ Jatkokoulutus (1 lukuvuosi)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0600" y="2040853"/>
            <a:ext cx="10515600" cy="4337386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  <a:cs typeface="Arial" panose="020B0604020202020204" pitchFamily="34" charset="0"/>
              </a:rPr>
              <a:t>Koulutus parantaa opiskelijan suomen kielen taitoja, yhteiskuntaosaamista </a:t>
            </a:r>
          </a:p>
          <a:p>
            <a:r>
              <a:rPr lang="fi-FI" sz="2400" dirty="0">
                <a:latin typeface="Humanst521 BT" panose="020B0602020204020204" pitchFamily="34" charset="0"/>
                <a:cs typeface="Arial" panose="020B0604020202020204" pitchFamily="34" charset="0"/>
              </a:rPr>
              <a:t>     sekä tukee ammatilliseen koulutukseen ja työelämään siirtymistä.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Koulutukseen haetaan </a:t>
            </a:r>
            <a:r>
              <a:rPr lang="fi-FI" sz="2400" dirty="0" err="1">
                <a:latin typeface="Humanst521 BT" panose="020B0602020204020204" pitchFamily="34" charset="0"/>
              </a:rPr>
              <a:t>Kpedun</a:t>
            </a:r>
            <a:r>
              <a:rPr lang="fi-FI" sz="2400" dirty="0">
                <a:latin typeface="Humanst521 BT" panose="020B0602020204020204" pitchFamily="34" charset="0"/>
              </a:rPr>
              <a:t> jatkuvan haun kautta (verkkosivulla haku) tai ottamalla suoraan yhteyttä oppilaitokseen. Hakijat haastatellaan (kielitesti).</a:t>
            </a:r>
            <a:endParaRPr lang="fi-FI" sz="2400" dirty="0">
              <a:latin typeface="Humanst521 BT" panose="020B0602020204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Oppilaitos tekee valintapäätökset (TE-toimisto päättää, hyväksyykö se koulutuksen opiskelijalle tuetuksi omaehtoiseksi opiskeluksi)</a:t>
            </a:r>
            <a:endParaRPr lang="fi-FI" sz="2400" dirty="0">
              <a:latin typeface="Humanst521 BT" panose="020B0602020204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  <a:cs typeface="Arial" panose="020B0604020202020204" pitchFamily="34" charset="0"/>
              </a:rPr>
              <a:t>Koulutus on tarkoitettu niille maahanmuuttajille, joilla on noin </a:t>
            </a:r>
          </a:p>
          <a:p>
            <a:r>
              <a:rPr lang="fi-FI" sz="2400" dirty="0">
                <a:latin typeface="Humanst521 BT" panose="020B0602020204020204" pitchFamily="34" charset="0"/>
                <a:cs typeface="Arial" panose="020B0604020202020204" pitchFamily="34" charset="0"/>
              </a:rPr>
              <a:t>     taitotason </a:t>
            </a:r>
            <a:r>
              <a:rPr lang="fi-FI" sz="2400" b="1" dirty="0">
                <a:latin typeface="Humanst521 BT" panose="020B0602020204020204" pitchFamily="34" charset="0"/>
                <a:cs typeface="Arial" panose="020B0604020202020204" pitchFamily="34" charset="0"/>
              </a:rPr>
              <a:t>A2.1</a:t>
            </a:r>
            <a:r>
              <a:rPr lang="fi-FI" sz="2400" dirty="0">
                <a:latin typeface="Humanst521 BT" panose="020B0602020204020204" pitchFamily="34" charset="0"/>
                <a:cs typeface="Arial" panose="020B0604020202020204" pitchFamily="34" charset="0"/>
              </a:rPr>
              <a:t> suomen kielen taito. </a:t>
            </a: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491914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668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7E1A46-D592-49C0-A685-D4486C94B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3756"/>
            <a:ext cx="10515600" cy="938320"/>
          </a:xfrm>
        </p:spPr>
        <p:txBody>
          <a:bodyPr>
            <a:noAutofit/>
          </a:bodyPr>
          <a:lstStyle/>
          <a:p>
            <a:pPr algn="ctr"/>
            <a:r>
              <a:rPr lang="fi-FI" sz="3200" b="1" dirty="0">
                <a:latin typeface="Humanst521 BT" panose="020B0602020204020204" pitchFamily="34" charset="0"/>
                <a:cs typeface="Arial" panose="020B0604020202020204" pitchFamily="34" charset="0"/>
              </a:rPr>
              <a:t>AVA - Aikuisten maahanmuuttajien </a:t>
            </a:r>
            <a:br>
              <a:rPr lang="fi-FI" sz="3200" b="1" dirty="0">
                <a:latin typeface="Humanst521 BT" panose="020B0602020204020204" pitchFamily="34" charset="0"/>
                <a:cs typeface="Arial" panose="020B0604020202020204" pitchFamily="34" charset="0"/>
              </a:rPr>
            </a:br>
            <a:r>
              <a:rPr lang="fi-FI" sz="3200" b="1" dirty="0">
                <a:latin typeface="Humanst521 BT" panose="020B0602020204020204" pitchFamily="34" charset="0"/>
                <a:cs typeface="Arial" panose="020B0604020202020204" pitchFamily="34" charset="0"/>
              </a:rPr>
              <a:t>valmentava koulutus/ Jatkokoulutus (1 lukuvuosi) 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99F71D-E20D-4252-8A90-55F0795A86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82439"/>
            <a:ext cx="10515600" cy="4337386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  <a:cs typeface="Arial" panose="020B0604020202020204" pitchFamily="34" charset="0"/>
              </a:rPr>
              <a:t>Opiskelijalle tehdään koulutuksessa oma henkilökohtainen opiskelusuunnitelma </a:t>
            </a:r>
          </a:p>
          <a:p>
            <a:r>
              <a:rPr lang="fi-FI" sz="2400" dirty="0">
                <a:latin typeface="Humanst521 BT" panose="020B0602020204020204" pitchFamily="34" charset="0"/>
                <a:cs typeface="Arial" panose="020B0604020202020204" pitchFamily="34" charset="0"/>
              </a:rPr>
              <a:t>     ja häntä ohjataan ammatillisiin opintoihin sekä kohti työelämää.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  <a:cs typeface="Arial" panose="020B0604020202020204" pitchFamily="34" charset="0"/>
              </a:rPr>
              <a:t>Osaamisen perusteella opiskelija voi osallistua kevätlukukaudella valtakunnalliseen yleiseen kielitutkintoon.</a:t>
            </a:r>
            <a:r>
              <a:rPr lang="fi-FI" sz="2400" dirty="0"/>
              <a:t> </a:t>
            </a:r>
            <a:r>
              <a:rPr lang="fi-FI" sz="2400" dirty="0">
                <a:latin typeface="Humanst521 BT" panose="020B0602020204020204" pitchFamily="34" charset="0"/>
              </a:rPr>
              <a:t>Opiskelijalle maksetaan YKI-keskitason testiin osallistuminen (mikäli hänen osaaminen on tarvittavalla tasolla).</a:t>
            </a:r>
            <a:endParaRPr lang="fi-FI" sz="2400" dirty="0">
              <a:latin typeface="Humanst521 BT" panose="020B0602020204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Koulutuksessa rakennetaan opiskelijan polkua ammatilliseen koulutukseen ja/tai työelämään. Yhteistyötä tehdään mm. </a:t>
            </a:r>
            <a:r>
              <a:rPr lang="fi-FI" sz="2400" dirty="0" err="1">
                <a:latin typeface="Humanst521 BT" panose="020B0602020204020204" pitchFamily="34" charset="0"/>
              </a:rPr>
              <a:t>Kpedun</a:t>
            </a:r>
            <a:r>
              <a:rPr lang="fi-FI" sz="2400" dirty="0">
                <a:latin typeface="Humanst521 BT" panose="020B0602020204020204" pitchFamily="34" charset="0"/>
              </a:rPr>
              <a:t> sisällä eri ammattialojen opettajien kanssa ja muun ohjaushenkilöstön kanssa (esim. ohjaushankkeet) ja opiskelijan kanssa laaditaan jatkosuunnitelma.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i-FI" sz="2400" dirty="0">
                <a:latin typeface="Humanst521 BT" panose="020B0602020204020204" pitchFamily="34" charset="0"/>
              </a:rPr>
              <a:t>Koulutuksista annetaan </a:t>
            </a:r>
            <a:r>
              <a:rPr lang="fi-FI" sz="2400" dirty="0" err="1">
                <a:latin typeface="Humanst521 BT" panose="020B0602020204020204" pitchFamily="34" charset="0"/>
              </a:rPr>
              <a:t>OPS:in</a:t>
            </a:r>
            <a:r>
              <a:rPr lang="fi-FI" sz="2400" dirty="0">
                <a:latin typeface="Humanst521 BT" panose="020B0602020204020204" pitchFamily="34" charset="0"/>
              </a:rPr>
              <a:t> mukainen todistus, joka sisältää kielitaitoarvion ja tiedot myös opiskelijan mahdollisesti suorittamista ammatillisista sisällöistä.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i-FI" sz="2000" dirty="0">
              <a:latin typeface="Humanst521 BT" panose="020B0602020204020204" pitchFamily="34" charset="0"/>
            </a:endParaRPr>
          </a:p>
          <a:p>
            <a:endParaRPr lang="en-GB" sz="1800" dirty="0">
              <a:latin typeface="Humanst521 BT" panose="020B0602020204020204" pitchFamily="34" charset="0"/>
              <a:cs typeface="Arial" panose="020B0604020202020204" pitchFamily="34" charset="0"/>
            </a:endParaRPr>
          </a:p>
          <a:p>
            <a:endParaRPr lang="fi-FI" sz="1800" dirty="0">
              <a:latin typeface="Humanst521 BT" panose="020B0602020204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Wingdings" panose="05000000000000000000" pitchFamily="2" charset="2"/>
              <a:buChar char="Ø"/>
            </a:pPr>
            <a:endParaRPr lang="fi-FI" sz="1900" dirty="0"/>
          </a:p>
        </p:txBody>
      </p:sp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A1A66513-CD11-4E67-A9C5-975462531E53}"/>
              </a:ext>
            </a:extLst>
          </p:cNvPr>
          <p:cNvCxnSpPr/>
          <p:nvPr/>
        </p:nvCxnSpPr>
        <p:spPr>
          <a:xfrm>
            <a:off x="838200" y="1291889"/>
            <a:ext cx="10515600" cy="0"/>
          </a:xfrm>
          <a:prstGeom prst="line">
            <a:avLst/>
          </a:prstGeom>
          <a:ln w="12700">
            <a:solidFill>
              <a:srgbClr val="00A4E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14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Autofit/>
      </a:bodyPr>
      <a:lstStyle>
        <a:defPPr algn="l">
          <a:defRPr sz="3200" dirty="0">
            <a:solidFill>
              <a:srgbClr val="00A4E4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sitys5" id="{5062D0A5-C16B-43C0-B59D-E7E59B839E8E}" vid="{20C2F623-67F9-41AA-AA98-1B15960AAB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F0F21709F5A1D4F8F7835BED1A97044" ma:contentTypeVersion="23" ma:contentTypeDescription="Luo uusi asiakirja." ma:contentTypeScope="" ma:versionID="1a628d8c88285bf53e861862c8d7fe60">
  <xsd:schema xmlns:xsd="http://www.w3.org/2001/XMLSchema" xmlns:xs="http://www.w3.org/2001/XMLSchema" xmlns:p="http://schemas.microsoft.com/office/2006/metadata/properties" xmlns:ns3="a644f5ed-4ec1-403d-a607-7c8ce2aee6d4" xmlns:ns4="00ee4a2d-1cfc-4ae8-988e-3ca52855f16f" targetNamespace="http://schemas.microsoft.com/office/2006/metadata/properties" ma:root="true" ma:fieldsID="706323d7be4ffe5c283952328bf1979b" ns3:_="" ns4:_="">
    <xsd:import namespace="a644f5ed-4ec1-403d-a607-7c8ce2aee6d4"/>
    <xsd:import namespace="00ee4a2d-1cfc-4ae8-988e-3ca52855f16f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4f5ed-4ec1-403d-a607-7c8ce2aee6d4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2" nillable="true" ma:displayName="App Version" ma:internalName="AppVersion">
      <xsd:simpleType>
        <xsd:restriction base="dms:Text"/>
      </xsd:simpleType>
    </xsd:element>
    <xsd:element name="Teachers" ma:index="1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8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19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3" nillable="true" ma:displayName="MediaServiceAutoTags" ma:internalName="MediaServiceAutoTags" ma:readOnly="true">
      <xsd:simpleType>
        <xsd:restriction base="dms:Text"/>
      </xsd:simpleType>
    </xsd:element>
    <xsd:element name="MediaServiceOCR" ma:index="2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2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4a2d-1cfc-4ae8-988e-3ca52855f16f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vited_Students xmlns="a644f5ed-4ec1-403d-a607-7c8ce2aee6d4" xsi:nil="true"/>
    <Self_Registration_Enabled xmlns="a644f5ed-4ec1-403d-a607-7c8ce2aee6d4" xsi:nil="true"/>
    <Invited_Teachers xmlns="a644f5ed-4ec1-403d-a607-7c8ce2aee6d4" xsi:nil="true"/>
    <DefaultSectionNames xmlns="a644f5ed-4ec1-403d-a607-7c8ce2aee6d4" xsi:nil="true"/>
    <Students xmlns="a644f5ed-4ec1-403d-a607-7c8ce2aee6d4">
      <UserInfo>
        <DisplayName/>
        <AccountId xsi:nil="true"/>
        <AccountType/>
      </UserInfo>
    </Students>
    <Student_Groups xmlns="a644f5ed-4ec1-403d-a607-7c8ce2aee6d4">
      <UserInfo>
        <DisplayName/>
        <AccountId xsi:nil="true"/>
        <AccountType/>
      </UserInfo>
    </Student_Groups>
    <Owner xmlns="a644f5ed-4ec1-403d-a607-7c8ce2aee6d4">
      <UserInfo>
        <DisplayName/>
        <AccountId xsi:nil="true"/>
        <AccountType/>
      </UserInfo>
    </Owner>
    <AppVersion xmlns="a644f5ed-4ec1-403d-a607-7c8ce2aee6d4" xsi:nil="true"/>
    <Has_Teacher_Only_SectionGroup xmlns="a644f5ed-4ec1-403d-a607-7c8ce2aee6d4" xsi:nil="true"/>
    <NotebookType xmlns="a644f5ed-4ec1-403d-a607-7c8ce2aee6d4" xsi:nil="true"/>
    <FolderType xmlns="a644f5ed-4ec1-403d-a607-7c8ce2aee6d4" xsi:nil="true"/>
    <Teachers xmlns="a644f5ed-4ec1-403d-a607-7c8ce2aee6d4">
      <UserInfo>
        <DisplayName/>
        <AccountId xsi:nil="true"/>
        <AccountType/>
      </UserInfo>
    </Teachers>
  </documentManagement>
</p:properties>
</file>

<file path=customXml/itemProps1.xml><?xml version="1.0" encoding="utf-8"?>
<ds:datastoreItem xmlns:ds="http://schemas.openxmlformats.org/officeDocument/2006/customXml" ds:itemID="{6672DB3B-DB89-4D6C-BC42-BD6137A8E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4f5ed-4ec1-403d-a607-7c8ce2aee6d4"/>
    <ds:schemaRef ds:uri="00ee4a2d-1cfc-4ae8-988e-3ca52855f1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089C12-4AEB-418D-83B7-E5A1BD9125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CDB33C-4A04-4C31-8890-D240D4725462}">
  <ds:schemaRefs>
    <ds:schemaRef ds:uri="http://schemas.microsoft.com/office/2006/documentManagement/types"/>
    <ds:schemaRef ds:uri="http://schemas.microsoft.com/office/infopath/2007/PartnerControls"/>
    <ds:schemaRef ds:uri="00ee4a2d-1cfc-4ae8-988e-3ca52855f16f"/>
    <ds:schemaRef ds:uri="http://purl.org/dc/elements/1.1/"/>
    <ds:schemaRef ds:uri="http://schemas.microsoft.com/office/2006/metadata/properties"/>
    <ds:schemaRef ds:uri="a644f5ed-4ec1-403d-a607-7c8ce2aee6d4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1331</TotalTime>
  <Words>1863</Words>
  <Application>Microsoft Office PowerPoint</Application>
  <PresentationFormat>Laajakuva</PresentationFormat>
  <Paragraphs>138</Paragraphs>
  <Slides>25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Humanst521 BT</vt:lpstr>
      <vt:lpstr>Wingdings</vt:lpstr>
      <vt:lpstr>Office-teema</vt:lpstr>
      <vt:lpstr>Maahanmuuttajataustaisten opiskelijoiden  koulutus-, tuki- ja ohjauspalvelut</vt:lpstr>
      <vt:lpstr>Ammattiopistoon hakeutuminen</vt:lpstr>
      <vt:lpstr>Ammattiopistoon hakeutuminen</vt:lpstr>
      <vt:lpstr>Valinta (kielitaidon koe)</vt:lpstr>
      <vt:lpstr>Valinta</vt:lpstr>
      <vt:lpstr>VALMA- Koulutukseen hakeutuminen</vt:lpstr>
      <vt:lpstr>VALMA- Koulutus (1 lukuvuosi)</vt:lpstr>
      <vt:lpstr>AVA - Aikuisten maahanmuuttajien  valmentava koulutus/ Jatkokoulutus (1 lukuvuosi)</vt:lpstr>
      <vt:lpstr>AVA - Aikuisten maahanmuuttajien  valmentava koulutus/ Jatkokoulutus (1 lukuvuosi) </vt:lpstr>
      <vt:lpstr>Helppi ja Erityisopetus</vt:lpstr>
      <vt:lpstr>Tukipalvelut</vt:lpstr>
      <vt:lpstr>Yhteiskuntatieto / -orientaatio</vt:lpstr>
      <vt:lpstr>Opiskeluvalmiuksia tukevat opinnot</vt:lpstr>
      <vt:lpstr>Esim. Sosiaali- ja terveysala</vt:lpstr>
      <vt:lpstr>Kieltenopiskelu mahdollisuudet </vt:lpstr>
      <vt:lpstr>Mitä on S2-kieli?</vt:lpstr>
      <vt:lpstr>Jatkosuunnitelma</vt:lpstr>
      <vt:lpstr>Projektit</vt:lpstr>
      <vt:lpstr>Tukipolku/ Nivelvaiheohjaaja</vt:lpstr>
      <vt:lpstr>Tukipolku/ Polun avaaja</vt:lpstr>
      <vt:lpstr>UMAKO - Koulutus</vt:lpstr>
      <vt:lpstr>Osuvakoulutus</vt:lpstr>
      <vt:lpstr>Osallisuudella ja yhteistyöllä sujuviin oppimispolkuihin-hanke</vt:lpstr>
      <vt:lpstr>Maahanmuuttajaopiskelijoiden työvalmiuksien vahvistaminen -kurssi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Viestintä Trainee</dc:creator>
  <cp:lastModifiedBy>Anne Eteläaho</cp:lastModifiedBy>
  <cp:revision>58</cp:revision>
  <dcterms:created xsi:type="dcterms:W3CDTF">2018-03-08T07:55:38Z</dcterms:created>
  <dcterms:modified xsi:type="dcterms:W3CDTF">2020-04-02T04:17:06Z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0x010100CF0F21709F5A1D4F8F7835BED1A97044</vt:lpwstr>
  </property>
</Properties>
</file>