
<file path=[Content_Types].xml><?xml version="1.0" encoding="utf-8"?>
<Types xmlns="http://schemas.openxmlformats.org/package/2006/content-types">
  <Default Extension="gif" ContentType="image/gif"/>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6"/>
  </p:notesMasterIdLst>
  <p:sldIdLst>
    <p:sldId id="259" r:id="rId5"/>
    <p:sldId id="299" r:id="rId6"/>
    <p:sldId id="275" r:id="rId7"/>
    <p:sldId id="276" r:id="rId8"/>
    <p:sldId id="282" r:id="rId9"/>
    <p:sldId id="281" r:id="rId10"/>
    <p:sldId id="284" r:id="rId11"/>
    <p:sldId id="283" r:id="rId12"/>
    <p:sldId id="285" r:id="rId13"/>
    <p:sldId id="286" r:id="rId14"/>
    <p:sldId id="287" r:id="rId15"/>
    <p:sldId id="288" r:id="rId16"/>
    <p:sldId id="289" r:id="rId17"/>
    <p:sldId id="290" r:id="rId18"/>
    <p:sldId id="291" r:id="rId19"/>
    <p:sldId id="294" r:id="rId20"/>
    <p:sldId id="292" r:id="rId21"/>
    <p:sldId id="293" r:id="rId22"/>
    <p:sldId id="295" r:id="rId23"/>
    <p:sldId id="296" r:id="rId24"/>
    <p:sldId id="297" r:id="rId25"/>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378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4928" autoAdjust="0"/>
  </p:normalViewPr>
  <p:slideViewPr>
    <p:cSldViewPr>
      <p:cViewPr varScale="1">
        <p:scale>
          <a:sx n="85" d="100"/>
          <a:sy n="85" d="100"/>
        </p:scale>
        <p:origin x="15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62EC5-578B-4A9C-A38A-7DF582604A86}" type="datetimeFigureOut">
              <a:rPr lang="fi-FI" smtClean="0"/>
              <a:pPr/>
              <a:t>8.4.2020</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742CD9-F350-4165-AB42-8343341773F4}" type="slidenum">
              <a:rPr lang="fi-FI" smtClean="0"/>
              <a:pPr/>
              <a:t>‹#›</a:t>
            </a:fld>
            <a:endParaRPr lang="fi-FI"/>
          </a:p>
        </p:txBody>
      </p:sp>
    </p:spTree>
    <p:extLst>
      <p:ext uri="{BB962C8B-B14F-4D97-AF65-F5344CB8AC3E}">
        <p14:creationId xmlns:p14="http://schemas.microsoft.com/office/powerpoint/2010/main" val="4166317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A_Otsikkodia">
    <p:bg>
      <p:bgPr>
        <a:solidFill>
          <a:schemeClr val="accent1"/>
        </a:solidFill>
        <a:effectLst/>
      </p:bgPr>
    </p:bg>
    <p:spTree>
      <p:nvGrpSpPr>
        <p:cNvPr id="1" name=""/>
        <p:cNvGrpSpPr/>
        <p:nvPr/>
      </p:nvGrpSpPr>
      <p:grpSpPr>
        <a:xfrm>
          <a:off x="0" y="0"/>
          <a:ext cx="0" cy="0"/>
          <a:chOff x="0" y="0"/>
          <a:chExt cx="0" cy="0"/>
        </a:xfrm>
      </p:grpSpPr>
      <p:pic>
        <p:nvPicPr>
          <p:cNvPr id="11" name="Kuva 10" descr="TEM_RR_PPT-taustat_RGB_kans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685800" y="1441651"/>
            <a:ext cx="7772400" cy="1470025"/>
          </a:xfrm>
        </p:spPr>
        <p:txBody>
          <a:bodyPr anchor="b" anchorCtr="0"/>
          <a:lstStyle>
            <a:lvl1pPr algn="ct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a:xfrm>
            <a:off x="1326904" y="3060000"/>
            <a:ext cx="6480000" cy="900000"/>
          </a:xfrm>
        </p:spPr>
        <p:txBody>
          <a:bodyPr/>
          <a:lstStyle>
            <a:lvl1pPr marL="0" indent="0" algn="ctr">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sp>
        <p:nvSpPr>
          <p:cNvPr id="5" name="Alatunnisteen paikkamerkki 4"/>
          <p:cNvSpPr>
            <a:spLocks noGrp="1"/>
          </p:cNvSpPr>
          <p:nvPr>
            <p:ph type="ftr" sz="quarter" idx="11"/>
          </p:nvPr>
        </p:nvSpPr>
        <p:spPr>
          <a:xfrm>
            <a:off x="2772000" y="4138846"/>
            <a:ext cx="3600000" cy="252000"/>
          </a:xfrm>
        </p:spPr>
        <p:txBody>
          <a:bodyPr lIns="0"/>
          <a:lstStyle>
            <a:lvl1pPr algn="ctr">
              <a:defRPr>
                <a:solidFill>
                  <a:schemeClr val="tx1"/>
                </a:solidFill>
              </a:defRPr>
            </a:lvl1pPr>
          </a:lstStyle>
          <a:p>
            <a:r>
              <a:rPr lang="fi-FI" dirty="0"/>
              <a:t>Etunimi Sukunimi</a:t>
            </a:r>
          </a:p>
        </p:txBody>
      </p:sp>
      <p:sp>
        <p:nvSpPr>
          <p:cNvPr id="4" name="Päivämäärän paikkamerkki 3"/>
          <p:cNvSpPr>
            <a:spLocks noGrp="1"/>
          </p:cNvSpPr>
          <p:nvPr>
            <p:ph type="dt" sz="half" idx="10"/>
          </p:nvPr>
        </p:nvSpPr>
        <p:spPr>
          <a:xfrm>
            <a:off x="3852000" y="4426838"/>
            <a:ext cx="1440000" cy="252000"/>
          </a:xfrm>
        </p:spPr>
        <p:txBody>
          <a:bodyPr/>
          <a:lstStyle>
            <a:lvl1pPr algn="ctr">
              <a:defRPr>
                <a:solidFill>
                  <a:schemeClr val="tx1"/>
                </a:solidFill>
              </a:defRPr>
            </a:lvl1pPr>
          </a:lstStyle>
          <a:p>
            <a:fld id="{9F3CA18B-9E35-4533-979C-C6E5EEC99A99}" type="datetime1">
              <a:rPr lang="fi-FI" smtClean="0"/>
              <a:pPr/>
              <a:t>8.4.2020</a:t>
            </a:fld>
            <a:endParaRPr lang="fi-FI" dirty="0"/>
          </a:p>
        </p:txBody>
      </p:sp>
      <p:sp>
        <p:nvSpPr>
          <p:cNvPr id="10" name="Kuvan paikkamerkki 18"/>
          <p:cNvSpPr>
            <a:spLocks noGrp="1"/>
          </p:cNvSpPr>
          <p:nvPr>
            <p:ph type="pic" sz="quarter" idx="12" hasCustomPrompt="1"/>
          </p:nvPr>
        </p:nvSpPr>
        <p:spPr>
          <a:xfrm>
            <a:off x="360000" y="5796000"/>
            <a:ext cx="1440000" cy="719137"/>
          </a:xfrm>
        </p:spPr>
        <p:txBody>
          <a:bodyPr/>
          <a:lstStyle>
            <a:lvl1pPr>
              <a:defRPr sz="1400">
                <a:solidFill>
                  <a:schemeClr val="tx1"/>
                </a:solidFill>
              </a:defRPr>
            </a:lvl1pPr>
          </a:lstStyle>
          <a:p>
            <a:r>
              <a:rPr lang="fi-FI" dirty="0"/>
              <a:t>logo</a:t>
            </a:r>
          </a:p>
        </p:txBody>
      </p:sp>
      <p:sp>
        <p:nvSpPr>
          <p:cNvPr id="12" name="Kuvan paikkamerkki 18"/>
          <p:cNvSpPr>
            <a:spLocks noGrp="1"/>
          </p:cNvSpPr>
          <p:nvPr>
            <p:ph type="pic" sz="quarter" idx="13" hasCustomPrompt="1"/>
          </p:nvPr>
        </p:nvSpPr>
        <p:spPr>
          <a:xfrm>
            <a:off x="2031332" y="5794990"/>
            <a:ext cx="1440000" cy="719137"/>
          </a:xfrm>
        </p:spPr>
        <p:txBody>
          <a:bodyPr/>
          <a:lstStyle>
            <a:lvl1pPr>
              <a:defRPr sz="1400">
                <a:solidFill>
                  <a:schemeClr val="tx1"/>
                </a:solidFill>
              </a:defRPr>
            </a:lvl1pPr>
          </a:lstStyle>
          <a:p>
            <a:r>
              <a:rPr lang="fi-FI" dirty="0"/>
              <a:t>logo</a:t>
            </a:r>
          </a:p>
        </p:txBody>
      </p:sp>
      <p:sp>
        <p:nvSpPr>
          <p:cNvPr id="13" name="Kuvan paikkamerkki 18"/>
          <p:cNvSpPr>
            <a:spLocks noGrp="1"/>
          </p:cNvSpPr>
          <p:nvPr>
            <p:ph type="pic" sz="quarter" idx="14" hasCustomPrompt="1"/>
          </p:nvPr>
        </p:nvSpPr>
        <p:spPr>
          <a:xfrm>
            <a:off x="3697880" y="5794990"/>
            <a:ext cx="1440000" cy="719137"/>
          </a:xfrm>
        </p:spPr>
        <p:txBody>
          <a:bodyPr/>
          <a:lstStyle>
            <a:lvl1pPr>
              <a:defRPr sz="1400">
                <a:solidFill>
                  <a:schemeClr val="tx1"/>
                </a:solidFill>
              </a:defRPr>
            </a:lvl1pPr>
          </a:lstStyle>
          <a:p>
            <a:r>
              <a:rPr lang="fi-FI" dirty="0"/>
              <a:t>logo</a:t>
            </a:r>
          </a:p>
        </p:txBody>
      </p:sp>
      <p:pic>
        <p:nvPicPr>
          <p:cNvPr id="14" name="Kuva 8" descr="VipuvoimaaEU_2014_2020_rgb-01.png"/>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6" name="Picture 5" descr="EU_EAKR_ESR_FI_vertical_20mm_rgb.png"/>
          <p:cNvPicPr>
            <a:picLocks noChangeAspect="1"/>
          </p:cNvPicPr>
          <p:nvPr userDrawn="1"/>
        </p:nvPicPr>
        <p:blipFill>
          <a:blip r:embed="rId6"/>
          <a:stretch>
            <a:fillRect/>
          </a:stretch>
        </p:blipFill>
        <p:spPr>
          <a:xfrm>
            <a:off x="7815118" y="5580000"/>
            <a:ext cx="1058355" cy="10942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8_Tekstidia: tyhjä">
    <p:bg>
      <p:bgRef idx="1001">
        <a:schemeClr val="bg1"/>
      </p:bgRef>
    </p:bg>
    <p:spTree>
      <p:nvGrpSpPr>
        <p:cNvPr id="1" name=""/>
        <p:cNvGrpSpPr/>
        <p:nvPr/>
      </p:nvGrpSpPr>
      <p:grpSpPr>
        <a:xfrm>
          <a:off x="0" y="0"/>
          <a:ext cx="0" cy="0"/>
          <a:chOff x="0" y="0"/>
          <a:chExt cx="0" cy="0"/>
        </a:xfrm>
      </p:grpSpPr>
      <p:pic>
        <p:nvPicPr>
          <p:cNvPr id="7" name="Kuva 6"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4" name="Dian numeron paikkamerkki 3"/>
          <p:cNvSpPr>
            <a:spLocks noGrp="1"/>
          </p:cNvSpPr>
          <p:nvPr>
            <p:ph type="sldNum" sz="quarter" idx="12"/>
          </p:nvPr>
        </p:nvSpPr>
        <p:spPr/>
        <p:txBody>
          <a:bodyPr/>
          <a:lstStyle>
            <a:lvl1pPr>
              <a:defRPr>
                <a:solidFill>
                  <a:schemeClr val="tx1"/>
                </a:solidFill>
              </a:defRPr>
            </a:lvl1pPr>
          </a:lstStyle>
          <a:p>
            <a:fld id="{2A4837A0-F8B5-40DF-B7A3-2778985E9851}" type="slidenum">
              <a:rPr lang="fi-FI" smtClean="0"/>
              <a:pPr/>
              <a:t>‹#›</a:t>
            </a:fld>
            <a:endParaRPr lang="fi-FI" dirty="0"/>
          </a:p>
        </p:txBody>
      </p:sp>
      <p:sp>
        <p:nvSpPr>
          <p:cNvPr id="3" name="Alatunnisteen paikkamerkki 2"/>
          <p:cNvSpPr>
            <a:spLocks noGrp="1"/>
          </p:cNvSpPr>
          <p:nvPr>
            <p:ph type="ftr" sz="quarter" idx="11"/>
          </p:nvPr>
        </p:nvSpPr>
        <p:spPr/>
        <p:txBody>
          <a:bodyPr/>
          <a:lstStyle>
            <a:lvl1pPr>
              <a:defRPr>
                <a:solidFill>
                  <a:schemeClr val="tx1"/>
                </a:solidFill>
              </a:defRPr>
            </a:lvl1pPr>
          </a:lstStyle>
          <a:p>
            <a:r>
              <a:rPr lang="fi-FI" dirty="0"/>
              <a:t>Etunimi Sukunimi</a:t>
            </a:r>
          </a:p>
        </p:txBody>
      </p:sp>
      <p:sp>
        <p:nvSpPr>
          <p:cNvPr id="2" name="Päivämäärän paikkamerkki 1"/>
          <p:cNvSpPr>
            <a:spLocks noGrp="1"/>
          </p:cNvSpPr>
          <p:nvPr>
            <p:ph type="dt" sz="half" idx="10"/>
          </p:nvPr>
        </p:nvSpPr>
        <p:spPr/>
        <p:txBody>
          <a:bodyPr/>
          <a:lstStyle>
            <a:lvl1pPr>
              <a:defRPr>
                <a:solidFill>
                  <a:schemeClr val="tx1"/>
                </a:solidFill>
              </a:defRPr>
            </a:lvl1pPr>
          </a:lstStyle>
          <a:p>
            <a:fld id="{7356B9E0-AE4D-47F9-9DDE-55B177305E0F}" type="datetime1">
              <a:rPr lang="fi-FI" smtClean="0"/>
              <a:pPr/>
              <a:t>8.4.2020</a:t>
            </a:fld>
            <a:endParaRPr lang="fi-FI" dirty="0"/>
          </a:p>
        </p:txBody>
      </p:sp>
      <p:pic>
        <p:nvPicPr>
          <p:cNvPr id="8" name="Kuva 8"/>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0" name="Picture 9"/>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B_Otsikkodia">
    <p:bg>
      <p:bgPr>
        <a:solidFill>
          <a:schemeClr val="accent1"/>
        </a:solidFill>
        <a:effectLst/>
      </p:bgPr>
    </p:bg>
    <p:spTree>
      <p:nvGrpSpPr>
        <p:cNvPr id="1" name=""/>
        <p:cNvGrpSpPr/>
        <p:nvPr/>
      </p:nvGrpSpPr>
      <p:grpSpPr>
        <a:xfrm>
          <a:off x="0" y="0"/>
          <a:ext cx="0" cy="0"/>
          <a:chOff x="0" y="0"/>
          <a:chExt cx="0" cy="0"/>
        </a:xfrm>
      </p:grpSpPr>
      <p:pic>
        <p:nvPicPr>
          <p:cNvPr id="11" name="Kuva 10" descr="TEM_RR_PPT-taustat_RGB_valk_kehys_ja_tekst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685800" y="1441651"/>
            <a:ext cx="7772400" cy="1470025"/>
          </a:xfrm>
        </p:spPr>
        <p:txBody>
          <a:bodyPr anchor="b" anchorCtr="0"/>
          <a:lstStyle>
            <a:lvl1pPr algn="ct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12" name="Alaotsikko 2"/>
          <p:cNvSpPr>
            <a:spLocks noGrp="1"/>
          </p:cNvSpPr>
          <p:nvPr>
            <p:ph type="subTitle" idx="1"/>
          </p:nvPr>
        </p:nvSpPr>
        <p:spPr>
          <a:xfrm>
            <a:off x="1322086" y="3060000"/>
            <a:ext cx="6480000" cy="900000"/>
          </a:xfrm>
        </p:spPr>
        <p:txBody>
          <a:bodyPr/>
          <a:lstStyle>
            <a:lvl1pPr marL="0" indent="0" algn="ctr">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sp>
        <p:nvSpPr>
          <p:cNvPr id="5" name="Alatunnisteen paikkamerkki 4"/>
          <p:cNvSpPr>
            <a:spLocks noGrp="1"/>
          </p:cNvSpPr>
          <p:nvPr>
            <p:ph type="ftr" sz="quarter" idx="11"/>
          </p:nvPr>
        </p:nvSpPr>
        <p:spPr>
          <a:xfrm>
            <a:off x="2772000" y="4140000"/>
            <a:ext cx="3600000" cy="252000"/>
          </a:xfrm>
        </p:spPr>
        <p:txBody>
          <a:bodyPr lIns="0"/>
          <a:lstStyle>
            <a:lvl1pPr algn="ctr">
              <a:defRPr>
                <a:solidFill>
                  <a:schemeClr val="tx1"/>
                </a:solidFill>
              </a:defRPr>
            </a:lvl1pPr>
          </a:lstStyle>
          <a:p>
            <a:r>
              <a:rPr lang="fi-FI" dirty="0"/>
              <a:t>Etunimi Sukunimi</a:t>
            </a:r>
          </a:p>
        </p:txBody>
      </p:sp>
      <p:sp>
        <p:nvSpPr>
          <p:cNvPr id="4" name="Päivämäärän paikkamerkki 3"/>
          <p:cNvSpPr>
            <a:spLocks noGrp="1"/>
          </p:cNvSpPr>
          <p:nvPr>
            <p:ph type="dt" sz="half" idx="10"/>
          </p:nvPr>
        </p:nvSpPr>
        <p:spPr>
          <a:xfrm>
            <a:off x="3852000" y="4428000"/>
            <a:ext cx="1440000" cy="252000"/>
          </a:xfrm>
        </p:spPr>
        <p:txBody>
          <a:bodyPr/>
          <a:lstStyle>
            <a:lvl1pPr algn="ctr">
              <a:defRPr>
                <a:solidFill>
                  <a:schemeClr val="tx1"/>
                </a:solidFill>
              </a:defRPr>
            </a:lvl1pPr>
          </a:lstStyle>
          <a:p>
            <a:fld id="{9F3CA18B-9E35-4533-979C-C6E5EEC99A99}" type="datetime1">
              <a:rPr lang="fi-FI" smtClean="0"/>
              <a:pPr/>
              <a:t>8.4.2020</a:t>
            </a:fld>
            <a:endParaRPr lang="fi-FI" dirty="0"/>
          </a:p>
        </p:txBody>
      </p:sp>
      <p:sp>
        <p:nvSpPr>
          <p:cNvPr id="19" name="Kuvan paikkamerkki 18"/>
          <p:cNvSpPr>
            <a:spLocks noGrp="1"/>
          </p:cNvSpPr>
          <p:nvPr>
            <p:ph type="pic" sz="quarter" idx="12" hasCustomPrompt="1"/>
          </p:nvPr>
        </p:nvSpPr>
        <p:spPr>
          <a:xfrm>
            <a:off x="360000" y="5796000"/>
            <a:ext cx="1440000" cy="719137"/>
          </a:xfrm>
        </p:spPr>
        <p:txBody>
          <a:bodyPr/>
          <a:lstStyle>
            <a:lvl1pPr>
              <a:defRPr sz="1400">
                <a:solidFill>
                  <a:schemeClr val="tx1"/>
                </a:solidFill>
              </a:defRPr>
            </a:lvl1pPr>
          </a:lstStyle>
          <a:p>
            <a:r>
              <a:rPr lang="fi-FI" dirty="0"/>
              <a:t>logo</a:t>
            </a:r>
          </a:p>
        </p:txBody>
      </p:sp>
      <p:sp>
        <p:nvSpPr>
          <p:cNvPr id="20" name="Kuvan paikkamerkki 18"/>
          <p:cNvSpPr>
            <a:spLocks noGrp="1"/>
          </p:cNvSpPr>
          <p:nvPr>
            <p:ph type="pic" sz="quarter" idx="13" hasCustomPrompt="1"/>
          </p:nvPr>
        </p:nvSpPr>
        <p:spPr>
          <a:xfrm>
            <a:off x="2031332" y="5794990"/>
            <a:ext cx="1440000" cy="719137"/>
          </a:xfrm>
        </p:spPr>
        <p:txBody>
          <a:bodyPr/>
          <a:lstStyle>
            <a:lvl1pPr>
              <a:defRPr sz="1400">
                <a:solidFill>
                  <a:schemeClr val="tx1"/>
                </a:solidFill>
              </a:defRPr>
            </a:lvl1pPr>
          </a:lstStyle>
          <a:p>
            <a:r>
              <a:rPr lang="fi-FI" dirty="0"/>
              <a:t>logo</a:t>
            </a:r>
          </a:p>
        </p:txBody>
      </p:sp>
      <p:sp>
        <p:nvSpPr>
          <p:cNvPr id="21" name="Kuvan paikkamerkki 18"/>
          <p:cNvSpPr>
            <a:spLocks noGrp="1"/>
          </p:cNvSpPr>
          <p:nvPr>
            <p:ph type="pic" sz="quarter" idx="14" hasCustomPrompt="1"/>
          </p:nvPr>
        </p:nvSpPr>
        <p:spPr>
          <a:xfrm>
            <a:off x="3697880" y="5794990"/>
            <a:ext cx="1440000" cy="719137"/>
          </a:xfrm>
        </p:spPr>
        <p:txBody>
          <a:bodyPr/>
          <a:lstStyle>
            <a:lvl1pPr>
              <a:defRPr sz="1400">
                <a:solidFill>
                  <a:schemeClr val="tx1"/>
                </a:solidFill>
              </a:defRPr>
            </a:lvl1pPr>
          </a:lstStyle>
          <a:p>
            <a:r>
              <a:rPr lang="fi-FI" dirty="0"/>
              <a:t>logo</a:t>
            </a:r>
          </a:p>
        </p:txBody>
      </p:sp>
      <p:pic>
        <p:nvPicPr>
          <p:cNvPr id="13" name="Kuva 8" descr="VipuvoimaaEU_2014_2020_rgb-01.png"/>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5" name="Picture 14" descr="EU_EAKR_ESR_FI_vertical_20mm_rgb.png"/>
          <p:cNvPicPr>
            <a:picLocks noChangeAspect="1"/>
          </p:cNvPicPr>
          <p:nvPr userDrawn="1"/>
        </p:nvPicPr>
        <p:blipFill>
          <a:blip r:embed="rId6"/>
          <a:stretch>
            <a:fillRect/>
          </a:stretch>
        </p:blipFill>
        <p:spPr>
          <a:xfrm>
            <a:off x="7815118" y="5580000"/>
            <a:ext cx="1058355" cy="109423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värillinen välidia">
    <p:bg>
      <p:bgPr>
        <a:solidFill>
          <a:schemeClr val="accent1"/>
        </a:solidFill>
        <a:effectLst/>
      </p:bgPr>
    </p:bg>
    <p:spTree>
      <p:nvGrpSpPr>
        <p:cNvPr id="1" name=""/>
        <p:cNvGrpSpPr/>
        <p:nvPr/>
      </p:nvGrpSpPr>
      <p:grpSpPr>
        <a:xfrm>
          <a:off x="0" y="0"/>
          <a:ext cx="0" cy="0"/>
          <a:chOff x="0" y="0"/>
          <a:chExt cx="0" cy="0"/>
        </a:xfrm>
      </p:grpSpPr>
      <p:pic>
        <p:nvPicPr>
          <p:cNvPr id="9" name="Kuva 8" descr="TEM_RR_PPT-taustat_RGB_valk_kehys_ja_tekst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5640094" y="616414"/>
            <a:ext cx="2950096" cy="1470025"/>
          </a:xfrm>
        </p:spPr>
        <p:txBody>
          <a:bodyPr wrap="square" anchor="t" anchorCtr="0"/>
          <a:lstStyle>
            <a:lvl1pPr algn="r">
              <a:defRPr>
                <a:solidFill>
                  <a:schemeClr val="bg1"/>
                </a:solidFill>
              </a:defRPr>
            </a:lvl1pPr>
          </a:lstStyle>
          <a:p>
            <a:r>
              <a:rPr lang="fi-FI" dirty="0"/>
              <a:t>Muokkaa </a:t>
            </a:r>
            <a:r>
              <a:rPr lang="fi-FI" dirty="0" err="1"/>
              <a:t>perustyyl</a:t>
            </a:r>
            <a:r>
              <a:rPr lang="fi-FI" dirty="0"/>
              <a:t>. </a:t>
            </a:r>
            <a:r>
              <a:rPr lang="fi-FI" dirty="0" err="1"/>
              <a:t>napsautt</a:t>
            </a:r>
            <a:r>
              <a:rPr lang="fi-FI" dirty="0"/>
              <a:t>.</a:t>
            </a:r>
          </a:p>
        </p:txBody>
      </p:sp>
      <p:sp>
        <p:nvSpPr>
          <p:cNvPr id="6" name="Dian numeron paikkamerkki 5"/>
          <p:cNvSpPr>
            <a:spLocks noGrp="1"/>
          </p:cNvSpPr>
          <p:nvPr>
            <p:ph type="sldNum" sz="quarter" idx="12"/>
          </p:nvPr>
        </p:nvSpPr>
        <p:spPr/>
        <p:txBody>
          <a:bodyPr/>
          <a:lstStyle>
            <a:lvl1pPr>
              <a:defRPr>
                <a:solidFill>
                  <a:schemeClr val="bg1"/>
                </a:solidFill>
              </a:defRPr>
            </a:lvl1pPr>
          </a:lstStyle>
          <a:p>
            <a:fld id="{2A4837A0-F8B5-40DF-B7A3-2778985E9851}" type="slidenum">
              <a:rPr lang="fi-FI" smtClean="0"/>
              <a:pPr/>
              <a:t>‹#›</a:t>
            </a:fld>
            <a:endParaRPr lang="fi-FI" dirty="0"/>
          </a:p>
        </p:txBody>
      </p:sp>
      <p:sp>
        <p:nvSpPr>
          <p:cNvPr id="5" name="Alatunnisteen paikkamerkki 4"/>
          <p:cNvSpPr>
            <a:spLocks noGrp="1"/>
          </p:cNvSpPr>
          <p:nvPr>
            <p:ph type="ftr" sz="quarter" idx="11"/>
          </p:nvPr>
        </p:nvSpPr>
        <p:spPr/>
        <p:txBody>
          <a:bodyPr/>
          <a:lstStyle>
            <a:lvl1pPr>
              <a:defRPr>
                <a:solidFill>
                  <a:schemeClr val="bg1"/>
                </a:solidFill>
              </a:defRPr>
            </a:lvl1pPr>
          </a:lstStyle>
          <a:p>
            <a:r>
              <a:rPr lang="fi-FI" dirty="0"/>
              <a:t>Etunimi Sukunimi</a:t>
            </a:r>
          </a:p>
        </p:txBody>
      </p:sp>
      <p:sp>
        <p:nvSpPr>
          <p:cNvPr id="4" name="Päivämäärän paikkamerkki 3"/>
          <p:cNvSpPr>
            <a:spLocks noGrp="1"/>
          </p:cNvSpPr>
          <p:nvPr>
            <p:ph type="dt" sz="half" idx="10"/>
          </p:nvPr>
        </p:nvSpPr>
        <p:spPr/>
        <p:txBody>
          <a:bodyPr/>
          <a:lstStyle>
            <a:lvl1pPr>
              <a:defRPr>
                <a:solidFill>
                  <a:schemeClr val="bg1"/>
                </a:solidFill>
              </a:defRPr>
            </a:lvl1pPr>
          </a:lstStyle>
          <a:p>
            <a:fld id="{57A8F801-9BF5-46D1-98A5-513B8005DAC3}" type="datetime1">
              <a:rPr lang="fi-FI" smtClean="0"/>
              <a:pPr/>
              <a:t>8.4.2020</a:t>
            </a:fld>
            <a:endParaRPr lang="fi-FI" dirty="0"/>
          </a:p>
        </p:txBody>
      </p:sp>
      <p:pic>
        <p:nvPicPr>
          <p:cNvPr id="11" name="Kuva 8" descr="VipuvoimaaEU_2014_2020_rgb-01.png"/>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0" name="Picture 9" descr="EU_EAKR_ESR_FI_vertical_20mm_rgb.png"/>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A_kuvadia: tumma kuva">
    <p:bg>
      <p:bgPr>
        <a:solidFill>
          <a:schemeClr val="tx1"/>
        </a:solidFill>
        <a:effectLst/>
      </p:bgPr>
    </p:bg>
    <p:spTree>
      <p:nvGrpSpPr>
        <p:cNvPr id="1" name=""/>
        <p:cNvGrpSpPr/>
        <p:nvPr/>
      </p:nvGrpSpPr>
      <p:grpSpPr>
        <a:xfrm>
          <a:off x="0" y="0"/>
          <a:ext cx="0" cy="0"/>
          <a:chOff x="0" y="0"/>
          <a:chExt cx="0" cy="0"/>
        </a:xfrm>
      </p:grpSpPr>
      <p:pic>
        <p:nvPicPr>
          <p:cNvPr id="9" name="Kuva 8" descr="TEM_RR_PPT-taustat_RGB_valk_kehys_ja_tekst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5640094" y="616414"/>
            <a:ext cx="2950096" cy="1470025"/>
          </a:xfrm>
        </p:spPr>
        <p:txBody>
          <a:bodyPr wrap="square" anchor="t" anchorCtr="0"/>
          <a:lstStyle>
            <a:lvl1pPr algn="r">
              <a:defRPr>
                <a:solidFill>
                  <a:schemeClr val="bg1"/>
                </a:solidFill>
              </a:defRPr>
            </a:lvl1pPr>
          </a:lstStyle>
          <a:p>
            <a:r>
              <a:rPr lang="fi-FI" dirty="0"/>
              <a:t>Muokkaa </a:t>
            </a:r>
            <a:r>
              <a:rPr lang="fi-FI" dirty="0" err="1"/>
              <a:t>perustyyl</a:t>
            </a:r>
            <a:r>
              <a:rPr lang="fi-FI" dirty="0"/>
              <a:t>. </a:t>
            </a:r>
            <a:r>
              <a:rPr lang="fi-FI" dirty="0" err="1"/>
              <a:t>napsautt</a:t>
            </a:r>
            <a:r>
              <a:rPr lang="fi-FI" dirty="0"/>
              <a:t>.</a:t>
            </a:r>
          </a:p>
        </p:txBody>
      </p:sp>
      <p:sp>
        <p:nvSpPr>
          <p:cNvPr id="6" name="Dian numeron paikkamerkki 5"/>
          <p:cNvSpPr>
            <a:spLocks noGrp="1"/>
          </p:cNvSpPr>
          <p:nvPr>
            <p:ph type="sldNum" sz="quarter" idx="12"/>
          </p:nvPr>
        </p:nvSpPr>
        <p:spPr/>
        <p:txBody>
          <a:bodyPr/>
          <a:lstStyle>
            <a:lvl1pPr>
              <a:defRPr>
                <a:solidFill>
                  <a:schemeClr val="bg1"/>
                </a:solidFill>
              </a:defRPr>
            </a:lvl1pPr>
          </a:lstStyle>
          <a:p>
            <a:fld id="{2A4837A0-F8B5-40DF-B7A3-2778985E9851}" type="slidenum">
              <a:rPr lang="fi-FI" smtClean="0"/>
              <a:pPr/>
              <a:t>‹#›</a:t>
            </a:fld>
            <a:endParaRPr lang="fi-FI" dirty="0"/>
          </a:p>
        </p:txBody>
      </p:sp>
      <p:sp>
        <p:nvSpPr>
          <p:cNvPr id="5" name="Alatunnisteen paikkamerkki 4"/>
          <p:cNvSpPr>
            <a:spLocks noGrp="1"/>
          </p:cNvSpPr>
          <p:nvPr>
            <p:ph type="ftr" sz="quarter" idx="11"/>
          </p:nvPr>
        </p:nvSpPr>
        <p:spPr/>
        <p:txBody>
          <a:bodyPr/>
          <a:lstStyle>
            <a:lvl1pPr>
              <a:defRPr>
                <a:solidFill>
                  <a:schemeClr val="bg1"/>
                </a:solidFill>
              </a:defRPr>
            </a:lvl1pPr>
          </a:lstStyle>
          <a:p>
            <a:r>
              <a:rPr lang="fi-FI" dirty="0"/>
              <a:t>Etunimi Sukunimi</a:t>
            </a:r>
          </a:p>
        </p:txBody>
      </p:sp>
      <p:sp>
        <p:nvSpPr>
          <p:cNvPr id="4" name="Päivämäärän paikkamerkki 3"/>
          <p:cNvSpPr>
            <a:spLocks noGrp="1"/>
          </p:cNvSpPr>
          <p:nvPr>
            <p:ph type="dt" sz="half" idx="10"/>
          </p:nvPr>
        </p:nvSpPr>
        <p:spPr/>
        <p:txBody>
          <a:bodyPr/>
          <a:lstStyle>
            <a:lvl1pPr>
              <a:defRPr>
                <a:solidFill>
                  <a:schemeClr val="bg1"/>
                </a:solidFill>
              </a:defRPr>
            </a:lvl1pPr>
          </a:lstStyle>
          <a:p>
            <a:fld id="{57A8F801-9BF5-46D1-98A5-513B8005DAC3}" type="datetime1">
              <a:rPr lang="fi-FI" smtClean="0"/>
              <a:pPr/>
              <a:t>8.4.2020</a:t>
            </a:fld>
            <a:endParaRPr lang="fi-FI" dirty="0"/>
          </a:p>
        </p:txBody>
      </p:sp>
      <p:pic>
        <p:nvPicPr>
          <p:cNvPr id="10" name="Kuva 8"/>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2" name="Picture 11"/>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B_kuvadia: vaalea kuva">
    <p:bg>
      <p:bgPr>
        <a:solidFill>
          <a:schemeClr val="tx1"/>
        </a:solidFill>
        <a:effectLst/>
      </p:bgPr>
    </p:bg>
    <p:spTree>
      <p:nvGrpSpPr>
        <p:cNvPr id="1" name=""/>
        <p:cNvGrpSpPr/>
        <p:nvPr/>
      </p:nvGrpSpPr>
      <p:grpSpPr>
        <a:xfrm>
          <a:off x="0" y="0"/>
          <a:ext cx="0" cy="0"/>
          <a:chOff x="0" y="0"/>
          <a:chExt cx="0" cy="0"/>
        </a:xfrm>
      </p:grpSpPr>
      <p:pic>
        <p:nvPicPr>
          <p:cNvPr id="10" name="Kuva 9" descr="TEM_RR_PPT-taustat_RGB_valk_kehys_tumma_tekst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5640094" y="616414"/>
            <a:ext cx="2950096" cy="1470025"/>
          </a:xfrm>
        </p:spPr>
        <p:txBody>
          <a:bodyPr wrap="square" anchor="t" anchorCtr="0"/>
          <a:lstStyle>
            <a:lvl1pPr algn="r">
              <a:defRPr>
                <a:solidFill>
                  <a:schemeClr val="bg1"/>
                </a:solidFill>
              </a:defRPr>
            </a:lvl1pPr>
          </a:lstStyle>
          <a:p>
            <a:r>
              <a:rPr lang="fi-FI" dirty="0"/>
              <a:t>Muokkaa </a:t>
            </a:r>
            <a:r>
              <a:rPr lang="fi-FI" dirty="0" err="1"/>
              <a:t>perustyyl</a:t>
            </a:r>
            <a:r>
              <a:rPr lang="fi-FI" dirty="0"/>
              <a:t>. </a:t>
            </a:r>
            <a:r>
              <a:rPr lang="fi-FI" dirty="0" err="1"/>
              <a:t>napsautt</a:t>
            </a:r>
            <a:r>
              <a:rPr lang="fi-FI" dirty="0"/>
              <a:t>.</a:t>
            </a:r>
          </a:p>
        </p:txBody>
      </p:sp>
      <p:sp>
        <p:nvSpPr>
          <p:cNvPr id="6" name="Dian numeron paikkamerkki 5"/>
          <p:cNvSpPr>
            <a:spLocks noGrp="1"/>
          </p:cNvSpPr>
          <p:nvPr>
            <p:ph type="sldNum" sz="quarter" idx="12"/>
          </p:nvPr>
        </p:nvSpPr>
        <p:spPr/>
        <p:txBody>
          <a:bodyPr/>
          <a:lstStyle>
            <a:lvl1pPr>
              <a:defRPr>
                <a:solidFill>
                  <a:schemeClr val="bg1"/>
                </a:solidFill>
              </a:defRPr>
            </a:lvl1pPr>
          </a:lstStyle>
          <a:p>
            <a:fld id="{2A4837A0-F8B5-40DF-B7A3-2778985E9851}" type="slidenum">
              <a:rPr lang="fi-FI" smtClean="0"/>
              <a:pPr/>
              <a:t>‹#›</a:t>
            </a:fld>
            <a:endParaRPr lang="fi-FI" dirty="0"/>
          </a:p>
        </p:txBody>
      </p:sp>
      <p:sp>
        <p:nvSpPr>
          <p:cNvPr id="5" name="Alatunnisteen paikkamerkki 4"/>
          <p:cNvSpPr>
            <a:spLocks noGrp="1"/>
          </p:cNvSpPr>
          <p:nvPr>
            <p:ph type="ftr" sz="quarter" idx="11"/>
          </p:nvPr>
        </p:nvSpPr>
        <p:spPr/>
        <p:txBody>
          <a:bodyPr/>
          <a:lstStyle>
            <a:lvl1pPr>
              <a:defRPr>
                <a:solidFill>
                  <a:schemeClr val="bg1"/>
                </a:solidFill>
              </a:defRPr>
            </a:lvl1pPr>
          </a:lstStyle>
          <a:p>
            <a:r>
              <a:rPr lang="fi-FI" dirty="0"/>
              <a:t>Etunimi Sukunimi</a:t>
            </a:r>
          </a:p>
        </p:txBody>
      </p:sp>
      <p:sp>
        <p:nvSpPr>
          <p:cNvPr id="4" name="Päivämäärän paikkamerkki 3"/>
          <p:cNvSpPr>
            <a:spLocks noGrp="1"/>
          </p:cNvSpPr>
          <p:nvPr>
            <p:ph type="dt" sz="half" idx="10"/>
          </p:nvPr>
        </p:nvSpPr>
        <p:spPr/>
        <p:txBody>
          <a:bodyPr/>
          <a:lstStyle>
            <a:lvl1pPr>
              <a:defRPr>
                <a:solidFill>
                  <a:schemeClr val="bg1"/>
                </a:solidFill>
              </a:defRPr>
            </a:lvl1pPr>
          </a:lstStyle>
          <a:p>
            <a:fld id="{57A8F801-9BF5-46D1-98A5-513B8005DAC3}" type="datetime1">
              <a:rPr lang="fi-FI" smtClean="0"/>
              <a:pPr/>
              <a:t>8.4.2020</a:t>
            </a:fld>
            <a:endParaRPr lang="fi-FI" dirty="0"/>
          </a:p>
        </p:txBody>
      </p:sp>
      <p:pic>
        <p:nvPicPr>
          <p:cNvPr id="9" name="Kuva 8"/>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2" name="Picture 11"/>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ekstidia: yksipalstainen">
    <p:bg>
      <p:bgRef idx="1001">
        <a:schemeClr val="bg1"/>
      </p:bgRef>
    </p:bg>
    <p:spTree>
      <p:nvGrpSpPr>
        <p:cNvPr id="1" name=""/>
        <p:cNvGrpSpPr/>
        <p:nvPr/>
      </p:nvGrpSpPr>
      <p:grpSpPr>
        <a:xfrm>
          <a:off x="0" y="0"/>
          <a:ext cx="0" cy="0"/>
          <a:chOff x="0" y="0"/>
          <a:chExt cx="0" cy="0"/>
        </a:xfrm>
      </p:grpSpPr>
      <p:pic>
        <p:nvPicPr>
          <p:cNvPr id="9" name="Kuva 8"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title"/>
          </p:nvPr>
        </p:nvSpPr>
        <p:spPr/>
        <p:txBody>
          <a:bodyPr/>
          <a:lstStyle>
            <a:lvl1pP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540000" y="1584000"/>
            <a:ext cx="8064000" cy="4140000"/>
          </a:xfrm>
        </p:spPr>
        <p:txBody>
          <a:bodyPr/>
          <a:lstStyle>
            <a:lvl2pPr>
              <a:defRPr/>
            </a:lvl2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Dian numeron paikkamerkki 5"/>
          <p:cNvSpPr>
            <a:spLocks noGrp="1"/>
          </p:cNvSpPr>
          <p:nvPr>
            <p:ph type="sldNum" sz="quarter" idx="12"/>
          </p:nvPr>
        </p:nvSpPr>
        <p:spPr/>
        <p:txBody>
          <a:bodyPr wrap="none" rIns="0"/>
          <a:lstStyle>
            <a:lvl1pPr algn="l">
              <a:defRPr>
                <a:solidFill>
                  <a:schemeClr val="tx1"/>
                </a:solidFill>
              </a:defRPr>
            </a:lvl1pPr>
          </a:lstStyle>
          <a:p>
            <a:fld id="{2A4837A0-F8B5-40DF-B7A3-2778985E9851}" type="slidenum">
              <a:rPr lang="fi-FI" smtClean="0"/>
              <a:pPr/>
              <a:t>‹#›</a:t>
            </a:fld>
            <a:endParaRPr lang="fi-FI" dirty="0"/>
          </a:p>
        </p:txBody>
      </p:sp>
      <p:sp>
        <p:nvSpPr>
          <p:cNvPr id="5" name="Alatunnisteen paikkamerkki 4"/>
          <p:cNvSpPr>
            <a:spLocks noGrp="1"/>
          </p:cNvSpPr>
          <p:nvPr>
            <p:ph type="ftr" sz="quarter" idx="11"/>
          </p:nvPr>
        </p:nvSpPr>
        <p:spPr/>
        <p:txBody>
          <a:bodyPr wrap="none" rIns="0"/>
          <a:lstStyle>
            <a:lvl1pPr>
              <a:defRPr>
                <a:solidFill>
                  <a:schemeClr val="tx1"/>
                </a:solidFill>
              </a:defRPr>
            </a:lvl1pPr>
          </a:lstStyle>
          <a:p>
            <a:r>
              <a:rPr lang="fi-FI" dirty="0"/>
              <a:t>Etunimi Sukunimi</a:t>
            </a:r>
          </a:p>
        </p:txBody>
      </p:sp>
      <p:sp>
        <p:nvSpPr>
          <p:cNvPr id="4" name="Päivämäärän paikkamerkki 3"/>
          <p:cNvSpPr>
            <a:spLocks noGrp="1"/>
          </p:cNvSpPr>
          <p:nvPr>
            <p:ph type="dt" sz="half" idx="10"/>
          </p:nvPr>
        </p:nvSpPr>
        <p:spPr/>
        <p:txBody>
          <a:bodyPr wrap="none"/>
          <a:lstStyle>
            <a:lvl1pPr>
              <a:defRPr>
                <a:solidFill>
                  <a:schemeClr val="tx1"/>
                </a:solidFill>
              </a:defRPr>
            </a:lvl1pPr>
          </a:lstStyle>
          <a:p>
            <a:fld id="{E926D19E-78B6-4D02-8772-4056A94F9977}" type="datetime1">
              <a:rPr lang="fi-FI" smtClean="0"/>
              <a:pPr/>
              <a:t>8.4.2020</a:t>
            </a:fld>
            <a:endParaRPr lang="fi-FI" dirty="0"/>
          </a:p>
        </p:txBody>
      </p:sp>
      <p:pic>
        <p:nvPicPr>
          <p:cNvPr id="10" name="Kuva 8"/>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2" name="Picture 11"/>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5_Tekstidia: kaksipalstainen">
    <p:bg>
      <p:bgRef idx="1001">
        <a:schemeClr val="bg1"/>
      </p:bgRef>
    </p:bg>
    <p:spTree>
      <p:nvGrpSpPr>
        <p:cNvPr id="1" name=""/>
        <p:cNvGrpSpPr/>
        <p:nvPr/>
      </p:nvGrpSpPr>
      <p:grpSpPr>
        <a:xfrm>
          <a:off x="0" y="0"/>
          <a:ext cx="0" cy="0"/>
          <a:chOff x="0" y="0"/>
          <a:chExt cx="0" cy="0"/>
        </a:xfrm>
      </p:grpSpPr>
      <p:pic>
        <p:nvPicPr>
          <p:cNvPr id="10" name="Kuva 9"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title"/>
          </p:nvPr>
        </p:nvSpPr>
        <p:spPr/>
        <p:txBody>
          <a:bodyPr/>
          <a:lstStyle>
            <a:lvl1pP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540000" y="1584000"/>
            <a:ext cx="3924000" cy="4500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4648200" y="1584000"/>
            <a:ext cx="3960000" cy="4500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ian numeron paikkamerkki 6"/>
          <p:cNvSpPr>
            <a:spLocks noGrp="1"/>
          </p:cNvSpPr>
          <p:nvPr>
            <p:ph type="sldNum" sz="quarter" idx="12"/>
          </p:nvPr>
        </p:nvSpPr>
        <p:spPr/>
        <p:txBody>
          <a:bodyPr/>
          <a:lstStyle>
            <a:lvl1pPr>
              <a:defRPr>
                <a:solidFill>
                  <a:schemeClr val="tx1"/>
                </a:solidFill>
              </a:defRPr>
            </a:lvl1pPr>
          </a:lstStyle>
          <a:p>
            <a:fld id="{2A4837A0-F8B5-40DF-B7A3-2778985E9851}" type="slidenum">
              <a:rPr lang="fi-FI" smtClean="0"/>
              <a:pPr/>
              <a:t>‹#›</a:t>
            </a:fld>
            <a:endParaRPr lang="fi-FI" dirty="0"/>
          </a:p>
        </p:txBody>
      </p:sp>
      <p:sp>
        <p:nvSpPr>
          <p:cNvPr id="6" name="Alatunnisteen paikkamerkki 5"/>
          <p:cNvSpPr>
            <a:spLocks noGrp="1"/>
          </p:cNvSpPr>
          <p:nvPr>
            <p:ph type="ftr" sz="quarter" idx="11"/>
          </p:nvPr>
        </p:nvSpPr>
        <p:spPr/>
        <p:txBody>
          <a:bodyPr/>
          <a:lstStyle>
            <a:lvl1pPr>
              <a:defRPr>
                <a:solidFill>
                  <a:schemeClr val="tx1"/>
                </a:solidFill>
              </a:defRPr>
            </a:lvl1pPr>
          </a:lstStyle>
          <a:p>
            <a:r>
              <a:rPr lang="fi-FI" dirty="0"/>
              <a:t>Etunimi Sukunimi</a:t>
            </a:r>
          </a:p>
        </p:txBody>
      </p:sp>
      <p:sp>
        <p:nvSpPr>
          <p:cNvPr id="5" name="Päivämäärän paikkamerkki 4"/>
          <p:cNvSpPr>
            <a:spLocks noGrp="1"/>
          </p:cNvSpPr>
          <p:nvPr>
            <p:ph type="dt" sz="half" idx="10"/>
          </p:nvPr>
        </p:nvSpPr>
        <p:spPr/>
        <p:txBody>
          <a:bodyPr/>
          <a:lstStyle>
            <a:lvl1pPr>
              <a:defRPr>
                <a:solidFill>
                  <a:schemeClr val="tx1"/>
                </a:solidFill>
              </a:defRPr>
            </a:lvl1pPr>
          </a:lstStyle>
          <a:p>
            <a:fld id="{D00111C6-550F-476F-A8E9-87059F984CC5}" type="datetime1">
              <a:rPr lang="fi-FI" smtClean="0"/>
              <a:pPr/>
              <a:t>8.4.2020</a:t>
            </a:fld>
            <a:endParaRPr lang="fi-FI" dirty="0"/>
          </a:p>
        </p:txBody>
      </p:sp>
      <p:pic>
        <p:nvPicPr>
          <p:cNvPr id="11" name="Kuva 8"/>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3" name="Picture 12"/>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ekstidia: yksip. väliotsikolla">
    <p:bg>
      <p:bgRef idx="1001">
        <a:schemeClr val="bg1"/>
      </p:bgRef>
    </p:bg>
    <p:spTree>
      <p:nvGrpSpPr>
        <p:cNvPr id="1" name=""/>
        <p:cNvGrpSpPr/>
        <p:nvPr/>
      </p:nvGrpSpPr>
      <p:grpSpPr>
        <a:xfrm>
          <a:off x="0" y="0"/>
          <a:ext cx="0" cy="0"/>
          <a:chOff x="0" y="0"/>
          <a:chExt cx="0" cy="0"/>
        </a:xfrm>
      </p:grpSpPr>
      <p:pic>
        <p:nvPicPr>
          <p:cNvPr id="12" name="Kuva 11"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title"/>
          </p:nvPr>
        </p:nvSpPr>
        <p:spPr/>
        <p:txBody>
          <a:bodyPr/>
          <a:lstStyle>
            <a:lvl1pP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540000" y="1584000"/>
            <a:ext cx="8064448" cy="360000"/>
          </a:xfrm>
        </p:spPr>
        <p:txBody>
          <a:bodyPr wrap="square"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540000" y="1980000"/>
            <a:ext cx="8064448" cy="360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Dian numeron paikkamerkki 8"/>
          <p:cNvSpPr>
            <a:spLocks noGrp="1"/>
          </p:cNvSpPr>
          <p:nvPr>
            <p:ph type="sldNum" sz="quarter" idx="12"/>
          </p:nvPr>
        </p:nvSpPr>
        <p:spPr/>
        <p:txBody>
          <a:bodyPr/>
          <a:lstStyle>
            <a:lvl1pPr>
              <a:defRPr>
                <a:solidFill>
                  <a:schemeClr val="tx1"/>
                </a:solidFill>
              </a:defRPr>
            </a:lvl1pPr>
          </a:lstStyle>
          <a:p>
            <a:fld id="{2A4837A0-F8B5-40DF-B7A3-2778985E9851}" type="slidenum">
              <a:rPr lang="fi-FI" smtClean="0"/>
              <a:pPr/>
              <a:t>‹#›</a:t>
            </a:fld>
            <a:endParaRPr lang="fi-FI" dirty="0"/>
          </a:p>
        </p:txBody>
      </p:sp>
      <p:sp>
        <p:nvSpPr>
          <p:cNvPr id="8" name="Alatunnisteen paikkamerkki 7"/>
          <p:cNvSpPr>
            <a:spLocks noGrp="1"/>
          </p:cNvSpPr>
          <p:nvPr>
            <p:ph type="ftr" sz="quarter" idx="11"/>
          </p:nvPr>
        </p:nvSpPr>
        <p:spPr/>
        <p:txBody>
          <a:bodyPr/>
          <a:lstStyle>
            <a:lvl1pPr>
              <a:defRPr>
                <a:solidFill>
                  <a:schemeClr val="tx1"/>
                </a:solidFill>
              </a:defRPr>
            </a:lvl1pPr>
          </a:lstStyle>
          <a:p>
            <a:r>
              <a:rPr lang="fi-FI" dirty="0"/>
              <a:t>Etunimi Sukunimi</a:t>
            </a:r>
          </a:p>
        </p:txBody>
      </p:sp>
      <p:sp>
        <p:nvSpPr>
          <p:cNvPr id="7" name="Päivämäärän paikkamerkki 6"/>
          <p:cNvSpPr>
            <a:spLocks noGrp="1"/>
          </p:cNvSpPr>
          <p:nvPr>
            <p:ph type="dt" sz="half" idx="10"/>
          </p:nvPr>
        </p:nvSpPr>
        <p:spPr/>
        <p:txBody>
          <a:bodyPr/>
          <a:lstStyle>
            <a:lvl1pPr>
              <a:defRPr>
                <a:solidFill>
                  <a:schemeClr val="tx1"/>
                </a:solidFill>
              </a:defRPr>
            </a:lvl1pPr>
          </a:lstStyle>
          <a:p>
            <a:fld id="{3952FA39-4A70-4416-BD6A-317A14324BE2}" type="datetime1">
              <a:rPr lang="fi-FI" smtClean="0"/>
              <a:pPr/>
              <a:t>8.4.2020</a:t>
            </a:fld>
            <a:endParaRPr lang="fi-FI" dirty="0"/>
          </a:p>
        </p:txBody>
      </p:sp>
      <p:pic>
        <p:nvPicPr>
          <p:cNvPr id="13" name="Kuva 8"/>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1" name="Picture 10"/>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7_Tekstidia: vain otsikko">
    <p:bg>
      <p:bgRef idx="1001">
        <a:schemeClr val="bg1"/>
      </p:bgRef>
    </p:bg>
    <p:spTree>
      <p:nvGrpSpPr>
        <p:cNvPr id="1" name=""/>
        <p:cNvGrpSpPr/>
        <p:nvPr/>
      </p:nvGrpSpPr>
      <p:grpSpPr>
        <a:xfrm>
          <a:off x="0" y="0"/>
          <a:ext cx="0" cy="0"/>
          <a:chOff x="0" y="0"/>
          <a:chExt cx="0" cy="0"/>
        </a:xfrm>
      </p:grpSpPr>
      <p:pic>
        <p:nvPicPr>
          <p:cNvPr id="8" name="Kuva 7"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title"/>
          </p:nvPr>
        </p:nvSpPr>
        <p:spPr/>
        <p:txBody>
          <a:bodyPr/>
          <a:lstStyle>
            <a:lvl1pP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5" name="Dian numeron paikkamerkki 4"/>
          <p:cNvSpPr>
            <a:spLocks noGrp="1"/>
          </p:cNvSpPr>
          <p:nvPr>
            <p:ph type="sldNum" sz="quarter" idx="12"/>
          </p:nvPr>
        </p:nvSpPr>
        <p:spPr/>
        <p:txBody>
          <a:bodyPr/>
          <a:lstStyle>
            <a:lvl1pPr>
              <a:defRPr>
                <a:solidFill>
                  <a:schemeClr val="tx1"/>
                </a:solidFill>
              </a:defRPr>
            </a:lvl1pPr>
          </a:lstStyle>
          <a:p>
            <a:fld id="{2A4837A0-F8B5-40DF-B7A3-2778985E9851}" type="slidenum">
              <a:rPr lang="fi-FI" smtClean="0"/>
              <a:pPr/>
              <a:t>‹#›</a:t>
            </a:fld>
            <a:endParaRPr lang="fi-FI" dirty="0"/>
          </a:p>
        </p:txBody>
      </p:sp>
      <p:sp>
        <p:nvSpPr>
          <p:cNvPr id="4" name="Alatunnisteen paikkamerkki 3"/>
          <p:cNvSpPr>
            <a:spLocks noGrp="1"/>
          </p:cNvSpPr>
          <p:nvPr>
            <p:ph type="ftr" sz="quarter" idx="11"/>
          </p:nvPr>
        </p:nvSpPr>
        <p:spPr/>
        <p:txBody>
          <a:bodyPr/>
          <a:lstStyle>
            <a:lvl1pPr>
              <a:defRPr>
                <a:solidFill>
                  <a:schemeClr val="tx1"/>
                </a:solidFill>
              </a:defRPr>
            </a:lvl1pPr>
          </a:lstStyle>
          <a:p>
            <a:r>
              <a:rPr lang="fi-FI" dirty="0"/>
              <a:t>Etunimi Sukunimi</a:t>
            </a:r>
          </a:p>
        </p:txBody>
      </p:sp>
      <p:sp>
        <p:nvSpPr>
          <p:cNvPr id="3" name="Päivämäärän paikkamerkki 2"/>
          <p:cNvSpPr>
            <a:spLocks noGrp="1"/>
          </p:cNvSpPr>
          <p:nvPr>
            <p:ph type="dt" sz="half" idx="10"/>
          </p:nvPr>
        </p:nvSpPr>
        <p:spPr/>
        <p:txBody>
          <a:bodyPr/>
          <a:lstStyle>
            <a:lvl1pPr>
              <a:defRPr>
                <a:solidFill>
                  <a:schemeClr val="tx1"/>
                </a:solidFill>
              </a:defRPr>
            </a:lvl1pPr>
          </a:lstStyle>
          <a:p>
            <a:fld id="{CC2D5EEE-C8B3-43A5-8984-4E9E998B8BE3}" type="datetime1">
              <a:rPr lang="fi-FI" smtClean="0"/>
              <a:pPr/>
              <a:t>8.4.2020</a:t>
            </a:fld>
            <a:endParaRPr lang="fi-FI" dirty="0"/>
          </a:p>
        </p:txBody>
      </p:sp>
      <p:pic>
        <p:nvPicPr>
          <p:cNvPr id="9" name="Kuva 8"/>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1" name="Picture 10"/>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540000" y="612000"/>
            <a:ext cx="8064000" cy="900000"/>
          </a:xfrm>
          <a:prstGeom prst="rect">
            <a:avLst/>
          </a:prstGeom>
        </p:spPr>
        <p:txBody>
          <a:bodyPr vert="horz" lIns="0" tIns="0" rIns="0" bIns="0" rtlCol="0" anchor="t"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540000" y="1584000"/>
            <a:ext cx="8064000" cy="4140000"/>
          </a:xfrm>
          <a:prstGeom prst="rect">
            <a:avLst/>
          </a:prstGeom>
        </p:spPr>
        <p:txBody>
          <a:bodyPr vert="horz" lIns="0" tIns="0" rIns="0" bIns="0" rtlCol="0" anchor="t" anchorCtr="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p:cNvSpPr>
            <a:spLocks noGrp="1"/>
          </p:cNvSpPr>
          <p:nvPr>
            <p:ph type="sldNum" sz="quarter" idx="4"/>
          </p:nvPr>
        </p:nvSpPr>
        <p:spPr>
          <a:xfrm>
            <a:off x="189137" y="6309320"/>
            <a:ext cx="432000" cy="360000"/>
          </a:xfrm>
          <a:prstGeom prst="rect">
            <a:avLst/>
          </a:prstGeom>
        </p:spPr>
        <p:txBody>
          <a:bodyPr vert="horz" lIns="91440" tIns="45720" rIns="91440" bIns="45720" rtlCol="0" anchor="ctr"/>
          <a:lstStyle>
            <a:lvl1pPr algn="l">
              <a:defRPr sz="1000">
                <a:solidFill>
                  <a:schemeClr val="tx1"/>
                </a:solidFill>
              </a:defRPr>
            </a:lvl1pPr>
          </a:lstStyle>
          <a:p>
            <a:fld id="{2A4837A0-F8B5-40DF-B7A3-2778985E9851}" type="slidenum">
              <a:rPr lang="fi-FI" smtClean="0"/>
              <a:pPr/>
              <a:t>‹#›</a:t>
            </a:fld>
            <a:endParaRPr lang="fi-FI" dirty="0"/>
          </a:p>
        </p:txBody>
      </p:sp>
      <p:sp>
        <p:nvSpPr>
          <p:cNvPr id="5" name="Alatunnisteen paikkamerkki 4"/>
          <p:cNvSpPr>
            <a:spLocks noGrp="1"/>
          </p:cNvSpPr>
          <p:nvPr>
            <p:ph type="ftr" sz="quarter" idx="3"/>
          </p:nvPr>
        </p:nvSpPr>
        <p:spPr>
          <a:xfrm>
            <a:off x="654030" y="6309320"/>
            <a:ext cx="1980000" cy="360000"/>
          </a:xfrm>
          <a:prstGeom prst="rect">
            <a:avLst/>
          </a:prstGeom>
        </p:spPr>
        <p:txBody>
          <a:bodyPr vert="horz" lIns="91440" tIns="45720" rIns="0" bIns="45720" rtlCol="0" anchor="ctr"/>
          <a:lstStyle>
            <a:lvl1pPr algn="l">
              <a:defRPr sz="1000">
                <a:solidFill>
                  <a:schemeClr val="tx1"/>
                </a:solidFill>
              </a:defRPr>
            </a:lvl1pPr>
          </a:lstStyle>
          <a:p>
            <a:r>
              <a:rPr lang="fi-FI" dirty="0"/>
              <a:t>Etunimi Sukunimi</a:t>
            </a:r>
          </a:p>
        </p:txBody>
      </p:sp>
      <p:sp>
        <p:nvSpPr>
          <p:cNvPr id="4" name="Päivämäärän paikkamerkki 3"/>
          <p:cNvSpPr>
            <a:spLocks noGrp="1"/>
          </p:cNvSpPr>
          <p:nvPr>
            <p:ph type="dt" sz="half" idx="2"/>
          </p:nvPr>
        </p:nvSpPr>
        <p:spPr>
          <a:xfrm>
            <a:off x="2666284" y="6309320"/>
            <a:ext cx="1080000" cy="360000"/>
          </a:xfrm>
          <a:prstGeom prst="rect">
            <a:avLst/>
          </a:prstGeom>
        </p:spPr>
        <p:txBody>
          <a:bodyPr vert="horz" lIns="91440" tIns="45720" rIns="91440" bIns="45720" rtlCol="0" anchor="ctr"/>
          <a:lstStyle>
            <a:lvl1pPr algn="r">
              <a:defRPr sz="1000">
                <a:solidFill>
                  <a:schemeClr val="tx1"/>
                </a:solidFill>
              </a:defRPr>
            </a:lvl1pPr>
          </a:lstStyle>
          <a:p>
            <a:fld id="{B21B48D5-7DCF-4B12-8FC3-76BB2D33A198}" type="datetime1">
              <a:rPr lang="fi-FI" smtClean="0"/>
              <a:pPr/>
              <a:t>8.4.2020</a:t>
            </a:fld>
            <a:endParaRPr lang="fi-FI" dirty="0"/>
          </a:p>
        </p:txBody>
      </p:sp>
    </p:spTree>
  </p:cSld>
  <p:clrMap bg1="lt1" tx1="dk1" bg2="lt2" tx2="dk2" accent1="accent1" accent2="accent2" accent3="accent3" accent4="accent4" accent5="accent5" accent6="accent6" hlink="hlink" folHlink="folHlink"/>
  <p:sldLayoutIdLst>
    <p:sldLayoutId id="2147483658" r:id="rId1"/>
    <p:sldLayoutId id="2147483666" r:id="rId2"/>
    <p:sldLayoutId id="2147483659" r:id="rId3"/>
    <p:sldLayoutId id="2147483665" r:id="rId4"/>
    <p:sldLayoutId id="2147483667" r:id="rId5"/>
    <p:sldLayoutId id="2147483660" r:id="rId6"/>
    <p:sldLayoutId id="2147483661" r:id="rId7"/>
    <p:sldLayoutId id="2147483662" r:id="rId8"/>
    <p:sldLayoutId id="2147483663" r:id="rId9"/>
    <p:sldLayoutId id="2147483664" r:id="rId10"/>
  </p:sldLayoutIdLst>
  <p:hf hdr="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www.kpedu.fi/docs/default-source/projektisivustot/tukipolku/kpedu-hakeutuminen-ja-palvelut-2020-(002)-koonti-tukipolku-hanke.pptx?sfvrsn=6029ec4d_0" TargetMode="External"/><Relationship Id="rId2" Type="http://schemas.openxmlformats.org/officeDocument/2006/relationships/hyperlink" Target="https://www.kpedu.fi/docs/default-source/projektisivustot/tukipolku/maahanmuuttajien-tukemiseksi.pdf?sfvrsn=a58fec4d_0"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hyperlink" Target="https://www.kpedu.fi/docs/default-source/projektisivustot/tukipolku/tukipolku-verkosto-2020.pdf?sfvrsn=dffec4d_0"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Otsikko 6"/>
          <p:cNvSpPr>
            <a:spLocks noGrp="1"/>
          </p:cNvSpPr>
          <p:nvPr>
            <p:ph type="ctrTitle"/>
          </p:nvPr>
        </p:nvSpPr>
        <p:spPr/>
        <p:txBody>
          <a:bodyPr/>
          <a:lstStyle/>
          <a:p>
            <a:r>
              <a:rPr lang="fi-FI" dirty="0"/>
              <a:t>TUKIPOLKU</a:t>
            </a:r>
          </a:p>
        </p:txBody>
      </p:sp>
      <p:sp>
        <p:nvSpPr>
          <p:cNvPr id="8" name="Alaotsikko 7"/>
          <p:cNvSpPr>
            <a:spLocks noGrp="1"/>
          </p:cNvSpPr>
          <p:nvPr>
            <p:ph type="subTitle" idx="1"/>
          </p:nvPr>
        </p:nvSpPr>
        <p:spPr/>
        <p:txBody>
          <a:bodyPr/>
          <a:lstStyle/>
          <a:p>
            <a:r>
              <a:rPr lang="fi-FI" dirty="0"/>
              <a:t>Euroopan sosiaalirahaston rahoittama-hanke</a:t>
            </a:r>
          </a:p>
        </p:txBody>
      </p:sp>
      <p:sp>
        <p:nvSpPr>
          <p:cNvPr id="4" name="Päivämäärän paikkamerkki 3"/>
          <p:cNvSpPr>
            <a:spLocks noGrp="1"/>
          </p:cNvSpPr>
          <p:nvPr>
            <p:ph type="dt" sz="half" idx="10"/>
          </p:nvPr>
        </p:nvSpPr>
        <p:spPr/>
        <p:txBody>
          <a:bodyPr/>
          <a:lstStyle/>
          <a:p>
            <a:endParaRPr lang="fi-FI" dirty="0"/>
          </a:p>
        </p:txBody>
      </p:sp>
      <p:sp>
        <p:nvSpPr>
          <p:cNvPr id="5" name="Alatunnisteen paikkamerkki 4"/>
          <p:cNvSpPr>
            <a:spLocks noGrp="1"/>
          </p:cNvSpPr>
          <p:nvPr>
            <p:ph type="ftr" sz="quarter" idx="11"/>
          </p:nvPr>
        </p:nvSpPr>
        <p:spPr/>
        <p:txBody>
          <a:bodyPr/>
          <a:lstStyle/>
          <a:p>
            <a:endParaRPr lang="fi-FI" dirty="0"/>
          </a:p>
        </p:txBody>
      </p:sp>
      <p:sp>
        <p:nvSpPr>
          <p:cNvPr id="6" name="Kuvan paikkamerkki 5">
            <a:extLst>
              <a:ext uri="{FF2B5EF4-FFF2-40B4-BE49-F238E27FC236}">
                <a16:creationId xmlns:a16="http://schemas.microsoft.com/office/drawing/2014/main" id="{446EAA64-742D-465A-B589-D94220496516}"/>
              </a:ext>
            </a:extLst>
          </p:cNvPr>
          <p:cNvSpPr>
            <a:spLocks noGrp="1"/>
          </p:cNvSpPr>
          <p:nvPr>
            <p:ph type="pic" sz="quarter" idx="13"/>
          </p:nvPr>
        </p:nvSpPr>
        <p:spPr/>
      </p:sp>
      <p:sp>
        <p:nvSpPr>
          <p:cNvPr id="10" name="Kuvan paikkamerkki 9">
            <a:extLst>
              <a:ext uri="{FF2B5EF4-FFF2-40B4-BE49-F238E27FC236}">
                <a16:creationId xmlns:a16="http://schemas.microsoft.com/office/drawing/2014/main" id="{014AFBDD-1341-41B9-BA19-DB6EF6DC1E66}"/>
              </a:ext>
            </a:extLst>
          </p:cNvPr>
          <p:cNvSpPr>
            <a:spLocks noGrp="1"/>
          </p:cNvSpPr>
          <p:nvPr>
            <p:ph type="pic" sz="quarter" idx="14"/>
          </p:nvPr>
        </p:nvSpPr>
        <p:spPr/>
      </p:sp>
      <p:sp>
        <p:nvSpPr>
          <p:cNvPr id="17" name="Kuvan paikkamerkki 16">
            <a:extLst>
              <a:ext uri="{FF2B5EF4-FFF2-40B4-BE49-F238E27FC236}">
                <a16:creationId xmlns:a16="http://schemas.microsoft.com/office/drawing/2014/main" id="{C41800EA-A787-4BB4-8A3F-C6DD5CBAF049}"/>
              </a:ext>
            </a:extLst>
          </p:cNvPr>
          <p:cNvSpPr>
            <a:spLocks noGrp="1"/>
          </p:cNvSpPr>
          <p:nvPr>
            <p:ph type="pic" sz="quarter" idx="12"/>
          </p:nvPr>
        </p:nvSpPr>
        <p:spPr/>
      </p:sp>
      <p:pic>
        <p:nvPicPr>
          <p:cNvPr id="18" name="Kuva 17">
            <a:extLst>
              <a:ext uri="{FF2B5EF4-FFF2-40B4-BE49-F238E27FC236}">
                <a16:creationId xmlns:a16="http://schemas.microsoft.com/office/drawing/2014/main" id="{5E3D45CF-5759-45E0-B166-25C03AF9FC68}"/>
              </a:ext>
            </a:extLst>
          </p:cNvPr>
          <p:cNvPicPr/>
          <p:nvPr/>
        </p:nvPicPr>
        <p:blipFill>
          <a:blip r:embed="rId2"/>
          <a:stretch>
            <a:fillRect/>
          </a:stretch>
        </p:blipFill>
        <p:spPr>
          <a:xfrm>
            <a:off x="179512" y="5794990"/>
            <a:ext cx="5328592" cy="9334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27DB67AA-A418-4DBD-8897-271594CA6763}"/>
              </a:ext>
            </a:extLst>
          </p:cNvPr>
          <p:cNvSpPr>
            <a:spLocks noGrp="1"/>
          </p:cNvSpPr>
          <p:nvPr>
            <p:ph type="sldNum" sz="quarter" idx="12"/>
          </p:nvPr>
        </p:nvSpPr>
        <p:spPr/>
        <p:txBody>
          <a:bodyPr/>
          <a:lstStyle/>
          <a:p>
            <a:fld id="{2A4837A0-F8B5-40DF-B7A3-2778985E9851}" type="slidenum">
              <a:rPr lang="fi-FI" smtClean="0"/>
              <a:pPr/>
              <a:t>10</a:t>
            </a:fld>
            <a:endParaRPr lang="fi-FI" dirty="0"/>
          </a:p>
        </p:txBody>
      </p:sp>
      <p:sp>
        <p:nvSpPr>
          <p:cNvPr id="3" name="Alatunnisteen paikkamerkki 2">
            <a:extLst>
              <a:ext uri="{FF2B5EF4-FFF2-40B4-BE49-F238E27FC236}">
                <a16:creationId xmlns:a16="http://schemas.microsoft.com/office/drawing/2014/main" id="{808D2776-C781-424B-B9C1-4FDC7FCDEB46}"/>
              </a:ext>
            </a:extLst>
          </p:cNvPr>
          <p:cNvSpPr>
            <a:spLocks noGrp="1"/>
          </p:cNvSpPr>
          <p:nvPr>
            <p:ph type="ftr" sz="quarter" idx="11"/>
          </p:nvPr>
        </p:nvSpPr>
        <p:spPr/>
        <p:txBody>
          <a:bodyPr/>
          <a:lstStyle/>
          <a:p>
            <a:r>
              <a:rPr lang="fi-FI"/>
              <a:t>Etunimi Sukunimi</a:t>
            </a:r>
            <a:endParaRPr lang="fi-FI" dirty="0"/>
          </a:p>
        </p:txBody>
      </p:sp>
      <p:sp>
        <p:nvSpPr>
          <p:cNvPr id="4" name="Päivämäärän paikkamerkki 3">
            <a:extLst>
              <a:ext uri="{FF2B5EF4-FFF2-40B4-BE49-F238E27FC236}">
                <a16:creationId xmlns:a16="http://schemas.microsoft.com/office/drawing/2014/main" id="{D248724A-109F-4682-9875-BAED0C35F734}"/>
              </a:ext>
            </a:extLst>
          </p:cNvPr>
          <p:cNvSpPr>
            <a:spLocks noGrp="1"/>
          </p:cNvSpPr>
          <p:nvPr>
            <p:ph type="dt" sz="half" idx="10"/>
          </p:nvPr>
        </p:nvSpPr>
        <p:spPr/>
        <p:txBody>
          <a:bodyPr/>
          <a:lstStyle/>
          <a:p>
            <a:fld id="{7356B9E0-AE4D-47F9-9DDE-55B177305E0F}" type="datetime1">
              <a:rPr lang="fi-FI" smtClean="0"/>
              <a:pPr/>
              <a:t>8.4.2020</a:t>
            </a:fld>
            <a:endParaRPr lang="fi-FI" dirty="0"/>
          </a:p>
        </p:txBody>
      </p:sp>
      <p:sp>
        <p:nvSpPr>
          <p:cNvPr id="5" name="Suorakulmio 4">
            <a:extLst>
              <a:ext uri="{FF2B5EF4-FFF2-40B4-BE49-F238E27FC236}">
                <a16:creationId xmlns:a16="http://schemas.microsoft.com/office/drawing/2014/main" id="{68D0DD48-8799-462B-A72E-8DCA7B671B34}"/>
              </a:ext>
            </a:extLst>
          </p:cNvPr>
          <p:cNvSpPr/>
          <p:nvPr/>
        </p:nvSpPr>
        <p:spPr>
          <a:xfrm>
            <a:off x="323528" y="260648"/>
            <a:ext cx="7920880" cy="6124754"/>
          </a:xfrm>
          <a:prstGeom prst="rect">
            <a:avLst/>
          </a:prstGeom>
        </p:spPr>
        <p:txBody>
          <a:bodyPr wrap="square">
            <a:spAutoFit/>
          </a:bodyPr>
          <a:lstStyle/>
          <a:p>
            <a:r>
              <a:rPr lang="fi-FI" sz="2800" dirty="0">
                <a:solidFill>
                  <a:srgbClr val="333333"/>
                </a:solidFill>
                <a:latin typeface="Calibri" panose="020F0502020204030204" pitchFamily="34" charset="0"/>
                <a:cs typeface="Calibri" panose="020F0502020204030204" pitchFamily="34" charset="0"/>
              </a:rPr>
              <a:t>Hankkeessa mallinnetaan jatkuvassa haussa hakevien tukea tarvitsevien opiskelijoiden nivelvaiheprosesseja, huomioidaan erityisen tuen tarpeet,  mahdolliset opiskelun haasteet sekä tukitoimien järjestäminen.</a:t>
            </a:r>
          </a:p>
          <a:p>
            <a:r>
              <a:rPr lang="fi-FI" sz="2800" dirty="0">
                <a:solidFill>
                  <a:srgbClr val="333333"/>
                </a:solidFill>
                <a:latin typeface="Calibri" panose="020F0502020204030204" pitchFamily="34" charset="0"/>
                <a:cs typeface="Calibri" panose="020F0502020204030204" pitchFamily="34" charset="0"/>
              </a:rPr>
              <a:t> </a:t>
            </a:r>
          </a:p>
          <a:p>
            <a:r>
              <a:rPr lang="fi-FI" sz="2800" dirty="0">
                <a:solidFill>
                  <a:srgbClr val="333333"/>
                </a:solidFill>
                <a:latin typeface="Calibri" panose="020F0502020204030204" pitchFamily="34" charset="0"/>
                <a:cs typeface="Calibri" panose="020F0502020204030204" pitchFamily="34" charset="0"/>
              </a:rPr>
              <a:t>Valitaan aloilta pilottiryhmiä, jossa kehitetään nivelvaiheeseen strukturoitu haastattelukaavake, mallinnettu tiedon siirtoprosessi ja kuvataan kohdehenkilöiden tukipolku ja sen prosessi mallinnetaan. Pilotointivaiheessa polun avaaja osallistuu  haastatteluihin ja kehittää yhdessä muiden toimijoiden kanssa alkuhaastattelukaavakkeen tai palvelutarpeen arviointityökalun. </a:t>
            </a:r>
            <a:endParaRPr lang="fi-FI" sz="2800" b="0" i="0" dirty="0">
              <a:solidFill>
                <a:srgbClr val="333333"/>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0992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E13A323B-7EFF-42D3-8E1A-8BBCDEC6F9CB}"/>
              </a:ext>
            </a:extLst>
          </p:cNvPr>
          <p:cNvSpPr>
            <a:spLocks noGrp="1"/>
          </p:cNvSpPr>
          <p:nvPr>
            <p:ph type="sldNum" sz="quarter" idx="12"/>
          </p:nvPr>
        </p:nvSpPr>
        <p:spPr/>
        <p:txBody>
          <a:bodyPr/>
          <a:lstStyle/>
          <a:p>
            <a:fld id="{2A4837A0-F8B5-40DF-B7A3-2778985E9851}" type="slidenum">
              <a:rPr lang="fi-FI" smtClean="0"/>
              <a:pPr/>
              <a:t>11</a:t>
            </a:fld>
            <a:endParaRPr lang="fi-FI" dirty="0"/>
          </a:p>
        </p:txBody>
      </p:sp>
      <p:sp>
        <p:nvSpPr>
          <p:cNvPr id="3" name="Alatunnisteen paikkamerkki 2">
            <a:extLst>
              <a:ext uri="{FF2B5EF4-FFF2-40B4-BE49-F238E27FC236}">
                <a16:creationId xmlns:a16="http://schemas.microsoft.com/office/drawing/2014/main" id="{4481CF66-2CC0-4590-8F54-3F6828FF0082}"/>
              </a:ext>
            </a:extLst>
          </p:cNvPr>
          <p:cNvSpPr>
            <a:spLocks noGrp="1"/>
          </p:cNvSpPr>
          <p:nvPr>
            <p:ph type="ftr" sz="quarter" idx="11"/>
          </p:nvPr>
        </p:nvSpPr>
        <p:spPr/>
        <p:txBody>
          <a:bodyPr/>
          <a:lstStyle/>
          <a:p>
            <a:r>
              <a:rPr lang="fi-FI"/>
              <a:t>Etunimi Sukunimi</a:t>
            </a:r>
            <a:endParaRPr lang="fi-FI" dirty="0"/>
          </a:p>
        </p:txBody>
      </p:sp>
      <p:sp>
        <p:nvSpPr>
          <p:cNvPr id="4" name="Päivämäärän paikkamerkki 3">
            <a:extLst>
              <a:ext uri="{FF2B5EF4-FFF2-40B4-BE49-F238E27FC236}">
                <a16:creationId xmlns:a16="http://schemas.microsoft.com/office/drawing/2014/main" id="{8E02FBC9-CE57-4788-8D82-F2E37E09F08E}"/>
              </a:ext>
            </a:extLst>
          </p:cNvPr>
          <p:cNvSpPr>
            <a:spLocks noGrp="1"/>
          </p:cNvSpPr>
          <p:nvPr>
            <p:ph type="dt" sz="half" idx="10"/>
          </p:nvPr>
        </p:nvSpPr>
        <p:spPr/>
        <p:txBody>
          <a:bodyPr/>
          <a:lstStyle/>
          <a:p>
            <a:fld id="{7356B9E0-AE4D-47F9-9DDE-55B177305E0F}" type="datetime1">
              <a:rPr lang="fi-FI" smtClean="0"/>
              <a:pPr/>
              <a:t>8.4.2020</a:t>
            </a:fld>
            <a:endParaRPr lang="fi-FI" dirty="0"/>
          </a:p>
        </p:txBody>
      </p:sp>
      <p:sp>
        <p:nvSpPr>
          <p:cNvPr id="5" name="Suorakulmio 4">
            <a:extLst>
              <a:ext uri="{FF2B5EF4-FFF2-40B4-BE49-F238E27FC236}">
                <a16:creationId xmlns:a16="http://schemas.microsoft.com/office/drawing/2014/main" id="{831C94FB-361E-47F7-9793-51C6C6529627}"/>
              </a:ext>
            </a:extLst>
          </p:cNvPr>
          <p:cNvSpPr/>
          <p:nvPr/>
        </p:nvSpPr>
        <p:spPr>
          <a:xfrm>
            <a:off x="539552" y="1720840"/>
            <a:ext cx="8136904" cy="4401205"/>
          </a:xfrm>
          <a:prstGeom prst="rect">
            <a:avLst/>
          </a:prstGeom>
        </p:spPr>
        <p:txBody>
          <a:bodyPr wrap="square">
            <a:spAutoFit/>
          </a:bodyPr>
          <a:lstStyle/>
          <a:p>
            <a:r>
              <a:rPr lang="fi-FI" sz="2800" dirty="0">
                <a:solidFill>
                  <a:srgbClr val="333333"/>
                </a:solidFill>
                <a:latin typeface="Calibri" panose="020F0502020204030204" pitchFamily="34" charset="0"/>
                <a:cs typeface="Calibri" panose="020F0502020204030204" pitchFamily="34" charset="0"/>
              </a:rPr>
              <a:t>Hankkeen polunavaaja käy </a:t>
            </a:r>
            <a:r>
              <a:rPr lang="fi-FI" sz="2800" dirty="0" err="1">
                <a:solidFill>
                  <a:srgbClr val="333333"/>
                </a:solidFill>
                <a:latin typeface="Calibri" panose="020F0502020204030204" pitchFamily="34" charset="0"/>
                <a:cs typeface="Calibri" panose="020F0502020204030204" pitchFamily="34" charset="0"/>
              </a:rPr>
              <a:t>viikottain</a:t>
            </a:r>
            <a:r>
              <a:rPr lang="fi-FI" sz="2800" dirty="0">
                <a:solidFill>
                  <a:srgbClr val="333333"/>
                </a:solidFill>
                <a:latin typeface="Calibri" panose="020F0502020204030204" pitchFamily="34" charset="0"/>
                <a:cs typeface="Calibri" panose="020F0502020204030204" pitchFamily="34" charset="0"/>
              </a:rPr>
              <a:t> läpi saapuneita palvelutarpeen arvioita tai arviointityökalun kautta esiinnousseita asiakkuuksia ja on yhteydessä opiskelijaan. Kartoitetaan mm. toimintakyky, opiskelukyky, opiskelutaidot, työllistymis- ja urasuunnittelutaidot  Tarvittaessa polunavaaja opiskelijan luvalla kasaa työtiimin opiskelijan tueksi. Opiskeluhuollon ja erityisen tuen toimijat kytketään mukaan kunkin osaamisalan ja opiskelijan tarpeen mukaisesti. </a:t>
            </a:r>
            <a:endParaRPr lang="fi-FI" sz="2800" dirty="0"/>
          </a:p>
        </p:txBody>
      </p:sp>
    </p:spTree>
    <p:extLst>
      <p:ext uri="{BB962C8B-B14F-4D97-AF65-F5344CB8AC3E}">
        <p14:creationId xmlns:p14="http://schemas.microsoft.com/office/powerpoint/2010/main" val="1903436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88C838D3-3761-47AA-A528-907B13C90F9A}"/>
              </a:ext>
            </a:extLst>
          </p:cNvPr>
          <p:cNvSpPr>
            <a:spLocks noGrp="1"/>
          </p:cNvSpPr>
          <p:nvPr>
            <p:ph type="sldNum" sz="quarter" idx="12"/>
          </p:nvPr>
        </p:nvSpPr>
        <p:spPr/>
        <p:txBody>
          <a:bodyPr/>
          <a:lstStyle/>
          <a:p>
            <a:fld id="{2A4837A0-F8B5-40DF-B7A3-2778985E9851}" type="slidenum">
              <a:rPr lang="fi-FI" smtClean="0"/>
              <a:pPr/>
              <a:t>12</a:t>
            </a:fld>
            <a:endParaRPr lang="fi-FI" dirty="0"/>
          </a:p>
        </p:txBody>
      </p:sp>
      <p:sp>
        <p:nvSpPr>
          <p:cNvPr id="3" name="Alatunnisteen paikkamerkki 2">
            <a:extLst>
              <a:ext uri="{FF2B5EF4-FFF2-40B4-BE49-F238E27FC236}">
                <a16:creationId xmlns:a16="http://schemas.microsoft.com/office/drawing/2014/main" id="{8119FE97-2788-4099-8221-1E7F472181EA}"/>
              </a:ext>
            </a:extLst>
          </p:cNvPr>
          <p:cNvSpPr>
            <a:spLocks noGrp="1"/>
          </p:cNvSpPr>
          <p:nvPr>
            <p:ph type="ftr" sz="quarter" idx="11"/>
          </p:nvPr>
        </p:nvSpPr>
        <p:spPr/>
        <p:txBody>
          <a:bodyPr/>
          <a:lstStyle/>
          <a:p>
            <a:r>
              <a:rPr lang="fi-FI"/>
              <a:t>Etunimi Sukunimi</a:t>
            </a:r>
            <a:endParaRPr lang="fi-FI" dirty="0"/>
          </a:p>
        </p:txBody>
      </p:sp>
      <p:sp>
        <p:nvSpPr>
          <p:cNvPr id="4" name="Päivämäärän paikkamerkki 3">
            <a:extLst>
              <a:ext uri="{FF2B5EF4-FFF2-40B4-BE49-F238E27FC236}">
                <a16:creationId xmlns:a16="http://schemas.microsoft.com/office/drawing/2014/main" id="{A7F6465F-6936-421D-8CC7-4FB72C21C57C}"/>
              </a:ext>
            </a:extLst>
          </p:cNvPr>
          <p:cNvSpPr>
            <a:spLocks noGrp="1"/>
          </p:cNvSpPr>
          <p:nvPr>
            <p:ph type="dt" sz="half" idx="10"/>
          </p:nvPr>
        </p:nvSpPr>
        <p:spPr/>
        <p:txBody>
          <a:bodyPr/>
          <a:lstStyle/>
          <a:p>
            <a:fld id="{7356B9E0-AE4D-47F9-9DDE-55B177305E0F}" type="datetime1">
              <a:rPr lang="fi-FI" smtClean="0"/>
              <a:pPr/>
              <a:t>8.4.2020</a:t>
            </a:fld>
            <a:endParaRPr lang="fi-FI" dirty="0"/>
          </a:p>
        </p:txBody>
      </p:sp>
      <p:sp>
        <p:nvSpPr>
          <p:cNvPr id="5" name="Suorakulmio 4">
            <a:extLst>
              <a:ext uri="{FF2B5EF4-FFF2-40B4-BE49-F238E27FC236}">
                <a16:creationId xmlns:a16="http://schemas.microsoft.com/office/drawing/2014/main" id="{20E927A2-07D9-45DA-8CAD-18E3AB72049D}"/>
              </a:ext>
            </a:extLst>
          </p:cNvPr>
          <p:cNvSpPr/>
          <p:nvPr/>
        </p:nvSpPr>
        <p:spPr>
          <a:xfrm>
            <a:off x="654030" y="58847"/>
            <a:ext cx="8022426" cy="5693866"/>
          </a:xfrm>
          <a:prstGeom prst="rect">
            <a:avLst/>
          </a:prstGeom>
        </p:spPr>
        <p:txBody>
          <a:bodyPr wrap="square">
            <a:spAutoFit/>
          </a:bodyPr>
          <a:lstStyle/>
          <a:p>
            <a:r>
              <a:rPr lang="fi-FI" sz="2800" dirty="0">
                <a:solidFill>
                  <a:srgbClr val="333333"/>
                </a:solidFill>
                <a:latin typeface="Calibri" panose="020F0502020204030204" pitchFamily="34" charset="0"/>
                <a:cs typeface="Calibri" panose="020F0502020204030204" pitchFamily="34" charset="0"/>
              </a:rPr>
              <a:t>Jatkuvan haun kautta opiskel</a:t>
            </a:r>
            <a:r>
              <a:rPr lang="fi-FI" sz="2800" dirty="0">
                <a:latin typeface="Calibri" panose="020F0502020204030204" pitchFamily="34" charset="0"/>
                <a:cs typeface="Calibri" panose="020F0502020204030204" pitchFamily="34" charset="0"/>
              </a:rPr>
              <a:t>ijoita voit tulle pitkin vuotta opiskelemaan. </a:t>
            </a:r>
          </a:p>
          <a:p>
            <a:r>
              <a:rPr lang="fi-FI" sz="2800" dirty="0">
                <a:latin typeface="Calibri" panose="020F0502020204030204" pitchFamily="34" charset="0"/>
                <a:cs typeface="Calibri" panose="020F0502020204030204" pitchFamily="34" charset="0"/>
              </a:rPr>
              <a:t>Näille opiskelijoille on tarjolla normaalit opiskeluhuoltopalvelut, joihin opiskelijat voivat itse hakeutua. Hankkeessa mallinnetaan jatkuvassa haussa hakevien tukea tarvitsevien opiskelijoiden </a:t>
            </a:r>
          </a:p>
          <a:p>
            <a:r>
              <a:rPr lang="fi-FI" sz="2800" dirty="0">
                <a:latin typeface="Calibri" panose="020F0502020204030204" pitchFamily="34" charset="0"/>
                <a:cs typeface="Calibri" panose="020F0502020204030204" pitchFamily="34" charset="0"/>
              </a:rPr>
              <a:t>nivelvaiheprosesseja, huomioidaan erityisen tuen tarpeet, mahdolliset opiskelun haasteet </a:t>
            </a:r>
          </a:p>
          <a:p>
            <a:r>
              <a:rPr lang="fi-FI" sz="2800" dirty="0">
                <a:latin typeface="Calibri" panose="020F0502020204030204" pitchFamily="34" charset="0"/>
                <a:cs typeface="Calibri" panose="020F0502020204030204" pitchFamily="34" charset="0"/>
              </a:rPr>
              <a:t>sekä tukitoimien järjestäminen. Valitaan aloilta pilottiryhmiä, jossa kehitetään nivelvaiheeseen </a:t>
            </a:r>
          </a:p>
          <a:p>
            <a:r>
              <a:rPr lang="fi-FI" sz="2800" dirty="0">
                <a:latin typeface="Calibri" panose="020F0502020204030204" pitchFamily="34" charset="0"/>
                <a:cs typeface="Calibri" panose="020F0502020204030204" pitchFamily="34" charset="0"/>
              </a:rPr>
              <a:t>strukturoitu haastattelukaavake, mallinnettu tiedon siirtoprosessi ja kuvataan kohdehenkilöiden </a:t>
            </a:r>
          </a:p>
          <a:p>
            <a:r>
              <a:rPr lang="fi-FI" sz="2800" dirty="0">
                <a:latin typeface="Calibri" panose="020F0502020204030204" pitchFamily="34" charset="0"/>
                <a:cs typeface="Calibri" panose="020F0502020204030204" pitchFamily="34" charset="0"/>
              </a:rPr>
              <a:t>tukipolku ja sen prosessi mallinnetaan. </a:t>
            </a:r>
          </a:p>
        </p:txBody>
      </p:sp>
    </p:spTree>
    <p:extLst>
      <p:ext uri="{BB962C8B-B14F-4D97-AF65-F5344CB8AC3E}">
        <p14:creationId xmlns:p14="http://schemas.microsoft.com/office/powerpoint/2010/main" val="338112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D5FB8EC9-1216-468A-B104-9E1BCF6F0740}"/>
              </a:ext>
            </a:extLst>
          </p:cNvPr>
          <p:cNvSpPr>
            <a:spLocks noGrp="1"/>
          </p:cNvSpPr>
          <p:nvPr>
            <p:ph type="sldNum" sz="quarter" idx="12"/>
          </p:nvPr>
        </p:nvSpPr>
        <p:spPr/>
        <p:txBody>
          <a:bodyPr/>
          <a:lstStyle/>
          <a:p>
            <a:fld id="{2A4837A0-F8B5-40DF-B7A3-2778985E9851}" type="slidenum">
              <a:rPr lang="fi-FI" smtClean="0"/>
              <a:pPr/>
              <a:t>13</a:t>
            </a:fld>
            <a:endParaRPr lang="fi-FI" dirty="0"/>
          </a:p>
        </p:txBody>
      </p:sp>
      <p:sp>
        <p:nvSpPr>
          <p:cNvPr id="3" name="Alatunnisteen paikkamerkki 2">
            <a:extLst>
              <a:ext uri="{FF2B5EF4-FFF2-40B4-BE49-F238E27FC236}">
                <a16:creationId xmlns:a16="http://schemas.microsoft.com/office/drawing/2014/main" id="{2262E6EC-1C03-4C08-97AC-7C5735128D6C}"/>
              </a:ext>
            </a:extLst>
          </p:cNvPr>
          <p:cNvSpPr>
            <a:spLocks noGrp="1"/>
          </p:cNvSpPr>
          <p:nvPr>
            <p:ph type="ftr" sz="quarter" idx="11"/>
          </p:nvPr>
        </p:nvSpPr>
        <p:spPr/>
        <p:txBody>
          <a:bodyPr/>
          <a:lstStyle/>
          <a:p>
            <a:r>
              <a:rPr lang="fi-FI"/>
              <a:t>Etunimi Sukunimi</a:t>
            </a:r>
            <a:endParaRPr lang="fi-FI" dirty="0"/>
          </a:p>
        </p:txBody>
      </p:sp>
      <p:sp>
        <p:nvSpPr>
          <p:cNvPr id="4" name="Päivämäärän paikkamerkki 3">
            <a:extLst>
              <a:ext uri="{FF2B5EF4-FFF2-40B4-BE49-F238E27FC236}">
                <a16:creationId xmlns:a16="http://schemas.microsoft.com/office/drawing/2014/main" id="{44549F2D-E930-4D11-A609-346AED3B7D7B}"/>
              </a:ext>
            </a:extLst>
          </p:cNvPr>
          <p:cNvSpPr>
            <a:spLocks noGrp="1"/>
          </p:cNvSpPr>
          <p:nvPr>
            <p:ph type="dt" sz="half" idx="10"/>
          </p:nvPr>
        </p:nvSpPr>
        <p:spPr/>
        <p:txBody>
          <a:bodyPr/>
          <a:lstStyle/>
          <a:p>
            <a:fld id="{7356B9E0-AE4D-47F9-9DDE-55B177305E0F}" type="datetime1">
              <a:rPr lang="fi-FI" smtClean="0"/>
              <a:pPr/>
              <a:t>8.4.2020</a:t>
            </a:fld>
            <a:endParaRPr lang="fi-FI" dirty="0"/>
          </a:p>
        </p:txBody>
      </p:sp>
      <p:sp>
        <p:nvSpPr>
          <p:cNvPr id="5" name="Suorakulmio 4">
            <a:extLst>
              <a:ext uri="{FF2B5EF4-FFF2-40B4-BE49-F238E27FC236}">
                <a16:creationId xmlns:a16="http://schemas.microsoft.com/office/drawing/2014/main" id="{BCA08FD5-CF3F-45EA-9AFA-B30C8E34E223}"/>
              </a:ext>
            </a:extLst>
          </p:cNvPr>
          <p:cNvSpPr/>
          <p:nvPr/>
        </p:nvSpPr>
        <p:spPr>
          <a:xfrm>
            <a:off x="621137" y="197346"/>
            <a:ext cx="7983311" cy="5201424"/>
          </a:xfrm>
          <a:prstGeom prst="rect">
            <a:avLst/>
          </a:prstGeom>
        </p:spPr>
        <p:txBody>
          <a:bodyPr wrap="square">
            <a:spAutoFit/>
          </a:bodyPr>
          <a:lstStyle/>
          <a:p>
            <a:r>
              <a:rPr lang="fi-FI" sz="2800" dirty="0">
                <a:solidFill>
                  <a:srgbClr val="333333"/>
                </a:solidFill>
                <a:latin typeface="Calibri" panose="020F0502020204030204" pitchFamily="34" charset="0"/>
                <a:cs typeface="Calibri" panose="020F0502020204030204" pitchFamily="34" charset="0"/>
              </a:rPr>
              <a:t>Pilotointivaiheessa polun avaaja osallistuu haastatteluihin ja kehittää yhdessä muiden toimijoiden kanssa alkuhaastattelukaavakkeen tai palvelutarpeen arviointityökalun.</a:t>
            </a:r>
          </a:p>
          <a:p>
            <a:pPr marL="342900" indent="-342900">
              <a:buFont typeface="Wingdings" panose="05000000000000000000" pitchFamily="2" charset="2"/>
              <a:buChar char="§"/>
            </a:pPr>
            <a:r>
              <a:rPr lang="fi-FI" sz="2000" dirty="0">
                <a:solidFill>
                  <a:srgbClr val="333333"/>
                </a:solidFill>
                <a:latin typeface="Calibri" panose="020F0502020204030204" pitchFamily="34" charset="0"/>
                <a:cs typeface="Calibri" panose="020F0502020204030204" pitchFamily="34" charset="0"/>
              </a:rPr>
              <a:t>Jatkuvan haun tuen tarpeen kehittämistyössä suunnitellaan yhteistyössä hakijapalveluiden ja erityisopettajien kanssa opiskelijan alkukartoituslomake,/strukturoitu haastattelukaavake tai palvelutarpeen arviointityökalun jonka opiskelija täyttää Wilmaan opintojensa alussa.</a:t>
            </a:r>
          </a:p>
          <a:p>
            <a:pPr marL="342900" indent="-342900">
              <a:buFont typeface="Wingdings" panose="05000000000000000000" pitchFamily="2" charset="2"/>
              <a:buChar char="§"/>
            </a:pPr>
            <a:r>
              <a:rPr lang="fi-FI" sz="2000" dirty="0">
                <a:solidFill>
                  <a:srgbClr val="333333"/>
                </a:solidFill>
                <a:latin typeface="Calibri" panose="020F0502020204030204" pitchFamily="34" charset="0"/>
                <a:cs typeface="Calibri" panose="020F0502020204030204" pitchFamily="34" charset="0"/>
              </a:rPr>
              <a:t>Polun avaaja- jatkuvan haun kautta tulevien tukipalvelu</a:t>
            </a:r>
          </a:p>
          <a:p>
            <a:pPr marL="342900" indent="-342900">
              <a:buFont typeface="Wingdings" panose="05000000000000000000" pitchFamily="2" charset="2"/>
              <a:buChar char="§"/>
            </a:pPr>
            <a:r>
              <a:rPr lang="fi-FI" sz="2000" dirty="0">
                <a:solidFill>
                  <a:srgbClr val="333333"/>
                </a:solidFill>
                <a:latin typeface="Calibri" panose="020F0502020204030204" pitchFamily="34" charset="0"/>
                <a:cs typeface="Calibri" panose="020F0502020204030204" pitchFamily="34" charset="0"/>
              </a:rPr>
              <a:t>Jatkuvaan hakuun liittyvä hakijoiden/valittujen tuen tarpeen kartoitus,</a:t>
            </a:r>
          </a:p>
          <a:p>
            <a:pPr marL="342900" indent="-342900">
              <a:buFont typeface="Wingdings" panose="05000000000000000000" pitchFamily="2" charset="2"/>
              <a:buChar char="§"/>
            </a:pPr>
            <a:r>
              <a:rPr lang="fi-FI" sz="2000" dirty="0">
                <a:solidFill>
                  <a:srgbClr val="333333"/>
                </a:solidFill>
                <a:latin typeface="Calibri" panose="020F0502020204030204" pitchFamily="34" charset="0"/>
                <a:cs typeface="Calibri" panose="020F0502020204030204" pitchFamily="34" charset="0"/>
              </a:rPr>
              <a:t>Jatkuvaan hakuun liittyvä hakijoiden/valittujen tukipalveluiden mallinnus, tiedon siirtoprosessi,</a:t>
            </a:r>
          </a:p>
          <a:p>
            <a:pPr marL="342900" indent="-342900">
              <a:buFont typeface="Wingdings" panose="05000000000000000000" pitchFamily="2" charset="2"/>
              <a:buChar char="§"/>
            </a:pPr>
            <a:r>
              <a:rPr lang="fi-FI" sz="2000" dirty="0">
                <a:solidFill>
                  <a:srgbClr val="333333"/>
                </a:solidFill>
                <a:latin typeface="Calibri" panose="020F0502020204030204" pitchFamily="34" charset="0"/>
                <a:cs typeface="Calibri" panose="020F0502020204030204" pitchFamily="34" charset="0"/>
              </a:rPr>
              <a:t>Jatkuvaan hakuun liittyvä hakijoiden/valittujen strukturoitu haastattelukaavake Wilmaan</a:t>
            </a:r>
            <a:endParaRPr lang="fi-FI" sz="2000" b="0" i="0" dirty="0">
              <a:solidFill>
                <a:srgbClr val="333333"/>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2549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DC586E-7FE6-419E-A803-8782E368A8C4}"/>
              </a:ext>
            </a:extLst>
          </p:cNvPr>
          <p:cNvSpPr>
            <a:spLocks noGrp="1"/>
          </p:cNvSpPr>
          <p:nvPr>
            <p:ph type="title"/>
          </p:nvPr>
        </p:nvSpPr>
        <p:spPr>
          <a:xfrm>
            <a:off x="540000" y="612000"/>
            <a:ext cx="8064000" cy="900000"/>
          </a:xfrm>
        </p:spPr>
        <p:txBody>
          <a:bodyPr anchor="t">
            <a:normAutofit/>
          </a:bodyPr>
          <a:lstStyle/>
          <a:p>
            <a:r>
              <a:rPr lang="fi-FI" dirty="0"/>
              <a:t>MAAHANMUUTTAJIEN  OPINTOJEN TUKI</a:t>
            </a:r>
            <a:br>
              <a:rPr lang="fi-FI" dirty="0"/>
            </a:br>
            <a:endParaRPr lang="fi-FI" dirty="0"/>
          </a:p>
        </p:txBody>
      </p:sp>
      <p:pic>
        <p:nvPicPr>
          <p:cNvPr id="7" name="Kuva 6">
            <a:extLst>
              <a:ext uri="{FF2B5EF4-FFF2-40B4-BE49-F238E27FC236}">
                <a16:creationId xmlns:a16="http://schemas.microsoft.com/office/drawing/2014/main" id="{B53B4948-41EB-4F75-A22C-5F299EEE6B3F}"/>
              </a:ext>
            </a:extLst>
          </p:cNvPr>
          <p:cNvPicPr>
            <a:picLocks noChangeAspect="1"/>
          </p:cNvPicPr>
          <p:nvPr/>
        </p:nvPicPr>
        <p:blipFill rotWithShape="1">
          <a:blip r:embed="rId2"/>
          <a:srcRect l="17015" r="35726" b="-1"/>
          <a:stretch/>
        </p:blipFill>
        <p:spPr>
          <a:xfrm>
            <a:off x="540000" y="1584000"/>
            <a:ext cx="3527944" cy="4500000"/>
          </a:xfrm>
          <a:prstGeom prst="rect">
            <a:avLst/>
          </a:prstGeom>
          <a:noFill/>
        </p:spPr>
      </p:pic>
      <p:sp>
        <p:nvSpPr>
          <p:cNvPr id="3" name="Sisällön paikkamerkki 2">
            <a:extLst>
              <a:ext uri="{FF2B5EF4-FFF2-40B4-BE49-F238E27FC236}">
                <a16:creationId xmlns:a16="http://schemas.microsoft.com/office/drawing/2014/main" id="{E240FB83-F1E5-4847-9A84-ACF39537C35B}"/>
              </a:ext>
            </a:extLst>
          </p:cNvPr>
          <p:cNvSpPr>
            <a:spLocks noGrp="1"/>
          </p:cNvSpPr>
          <p:nvPr>
            <p:ph sz="half" idx="2"/>
          </p:nvPr>
        </p:nvSpPr>
        <p:spPr>
          <a:xfrm>
            <a:off x="4648200" y="1584000"/>
            <a:ext cx="3960000" cy="4500000"/>
          </a:xfrm>
        </p:spPr>
        <p:txBody>
          <a:bodyPr anchor="t">
            <a:normAutofit/>
          </a:bodyPr>
          <a:lstStyle/>
          <a:p>
            <a:pPr marL="0" indent="0">
              <a:buNone/>
            </a:pPr>
            <a:r>
              <a:rPr lang="fi-FI" sz="2200"/>
              <a:t>Hankkeen aikana </a:t>
            </a:r>
            <a:r>
              <a:rPr lang="fi-FI" sz="2200" err="1"/>
              <a:t>Kpedun</a:t>
            </a:r>
            <a:r>
              <a:rPr lang="fi-FI" sz="2200"/>
              <a:t> omana toimintana koulutetaan sekä kantasuomalaisia että maahanmuuttajia vertaisvalmentajiksi, jotka toimivat kanssalaisina tai kummiopiskelijoina ohjaten hankkeen nuoria tutustumisjaksojen ja opintojen alkuvaiheen aikana. Heitä koulutetaan ja he saavat toiminnasta osaamispisteitä. </a:t>
            </a:r>
            <a:br>
              <a:rPr lang="fi-FI" sz="2200"/>
            </a:br>
            <a:endParaRPr lang="fi-FI" sz="2200"/>
          </a:p>
        </p:txBody>
      </p:sp>
      <p:sp>
        <p:nvSpPr>
          <p:cNvPr id="4" name="Dian numeron paikkamerkki 3">
            <a:extLst>
              <a:ext uri="{FF2B5EF4-FFF2-40B4-BE49-F238E27FC236}">
                <a16:creationId xmlns:a16="http://schemas.microsoft.com/office/drawing/2014/main" id="{43535DA7-F0E8-48AF-9A37-C9C2E00D8392}"/>
              </a:ext>
            </a:extLst>
          </p:cNvPr>
          <p:cNvSpPr>
            <a:spLocks noGrp="1"/>
          </p:cNvSpPr>
          <p:nvPr>
            <p:ph type="sldNum" sz="quarter" idx="12"/>
          </p:nvPr>
        </p:nvSpPr>
        <p:spPr>
          <a:xfrm>
            <a:off x="189137" y="6309320"/>
            <a:ext cx="432000" cy="360000"/>
          </a:xfrm>
        </p:spPr>
        <p:txBody>
          <a:bodyPr anchor="ctr">
            <a:normAutofit/>
          </a:bodyPr>
          <a:lstStyle/>
          <a:p>
            <a:pPr>
              <a:spcAft>
                <a:spcPts val="600"/>
              </a:spcAft>
            </a:pPr>
            <a:fld id="{2A4837A0-F8B5-40DF-B7A3-2778985E9851}" type="slidenum">
              <a:rPr lang="fi-FI" smtClean="0"/>
              <a:pPr>
                <a:spcAft>
                  <a:spcPts val="600"/>
                </a:spcAft>
              </a:pPr>
              <a:t>14</a:t>
            </a:fld>
            <a:endParaRPr lang="fi-FI"/>
          </a:p>
        </p:txBody>
      </p:sp>
      <p:sp>
        <p:nvSpPr>
          <p:cNvPr id="5" name="Alatunnisteen paikkamerkki 4">
            <a:extLst>
              <a:ext uri="{FF2B5EF4-FFF2-40B4-BE49-F238E27FC236}">
                <a16:creationId xmlns:a16="http://schemas.microsoft.com/office/drawing/2014/main" id="{9A02D90B-0F7A-4F54-937C-F53E1BB4836A}"/>
              </a:ext>
            </a:extLst>
          </p:cNvPr>
          <p:cNvSpPr>
            <a:spLocks noGrp="1"/>
          </p:cNvSpPr>
          <p:nvPr>
            <p:ph type="ftr" sz="quarter" idx="11"/>
          </p:nvPr>
        </p:nvSpPr>
        <p:spPr>
          <a:xfrm>
            <a:off x="654030" y="6309320"/>
            <a:ext cx="1980000" cy="360000"/>
          </a:xfrm>
        </p:spPr>
        <p:txBody>
          <a:bodyPr anchor="ctr">
            <a:normAutofit/>
          </a:bodyPr>
          <a:lstStyle/>
          <a:p>
            <a:pPr>
              <a:spcAft>
                <a:spcPts val="600"/>
              </a:spcAft>
            </a:pPr>
            <a:r>
              <a:rPr lang="fi-FI"/>
              <a:t>Etunimi Sukunimi</a:t>
            </a:r>
          </a:p>
        </p:txBody>
      </p:sp>
      <p:sp>
        <p:nvSpPr>
          <p:cNvPr id="6" name="Päivämäärän paikkamerkki 5">
            <a:extLst>
              <a:ext uri="{FF2B5EF4-FFF2-40B4-BE49-F238E27FC236}">
                <a16:creationId xmlns:a16="http://schemas.microsoft.com/office/drawing/2014/main" id="{08E3B24B-24E2-45FE-A952-00997BC64B70}"/>
              </a:ext>
            </a:extLst>
          </p:cNvPr>
          <p:cNvSpPr>
            <a:spLocks noGrp="1"/>
          </p:cNvSpPr>
          <p:nvPr>
            <p:ph type="dt" sz="half" idx="10"/>
          </p:nvPr>
        </p:nvSpPr>
        <p:spPr>
          <a:xfrm>
            <a:off x="2666284" y="6309320"/>
            <a:ext cx="1080000" cy="360000"/>
          </a:xfrm>
        </p:spPr>
        <p:txBody>
          <a:bodyPr anchor="ctr">
            <a:normAutofit/>
          </a:bodyPr>
          <a:lstStyle/>
          <a:p>
            <a:pPr>
              <a:spcAft>
                <a:spcPts val="600"/>
              </a:spcAft>
            </a:pPr>
            <a:fld id="{E926D19E-78B6-4D02-8772-4056A94F9977}" type="datetime1">
              <a:rPr lang="fi-FI" smtClean="0"/>
              <a:pPr>
                <a:spcAft>
                  <a:spcPts val="600"/>
                </a:spcAft>
              </a:pPr>
              <a:t>8.4.2020</a:t>
            </a:fld>
            <a:endParaRPr lang="fi-FI"/>
          </a:p>
        </p:txBody>
      </p:sp>
    </p:spTree>
    <p:extLst>
      <p:ext uri="{BB962C8B-B14F-4D97-AF65-F5344CB8AC3E}">
        <p14:creationId xmlns:p14="http://schemas.microsoft.com/office/powerpoint/2010/main" val="3982390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DF3397E7-CF9D-4B09-964A-D9FF514D5E64}"/>
              </a:ext>
            </a:extLst>
          </p:cNvPr>
          <p:cNvSpPr>
            <a:spLocks noGrp="1"/>
          </p:cNvSpPr>
          <p:nvPr>
            <p:ph type="sldNum" sz="quarter" idx="12"/>
          </p:nvPr>
        </p:nvSpPr>
        <p:spPr/>
        <p:txBody>
          <a:bodyPr/>
          <a:lstStyle/>
          <a:p>
            <a:fld id="{2A4837A0-F8B5-40DF-B7A3-2778985E9851}" type="slidenum">
              <a:rPr lang="fi-FI" smtClean="0"/>
              <a:pPr/>
              <a:t>15</a:t>
            </a:fld>
            <a:endParaRPr lang="fi-FI" dirty="0"/>
          </a:p>
        </p:txBody>
      </p:sp>
      <p:sp>
        <p:nvSpPr>
          <p:cNvPr id="3" name="Alatunnisteen paikkamerkki 2">
            <a:extLst>
              <a:ext uri="{FF2B5EF4-FFF2-40B4-BE49-F238E27FC236}">
                <a16:creationId xmlns:a16="http://schemas.microsoft.com/office/drawing/2014/main" id="{074048E7-9D3E-413B-B9A0-C006C45EADF9}"/>
              </a:ext>
            </a:extLst>
          </p:cNvPr>
          <p:cNvSpPr>
            <a:spLocks noGrp="1"/>
          </p:cNvSpPr>
          <p:nvPr>
            <p:ph type="ftr" sz="quarter" idx="11"/>
          </p:nvPr>
        </p:nvSpPr>
        <p:spPr/>
        <p:txBody>
          <a:bodyPr/>
          <a:lstStyle/>
          <a:p>
            <a:r>
              <a:rPr lang="fi-FI"/>
              <a:t>Etunimi Sukunimi</a:t>
            </a:r>
            <a:endParaRPr lang="fi-FI" dirty="0"/>
          </a:p>
        </p:txBody>
      </p:sp>
      <p:sp>
        <p:nvSpPr>
          <p:cNvPr id="4" name="Päivämäärän paikkamerkki 3">
            <a:extLst>
              <a:ext uri="{FF2B5EF4-FFF2-40B4-BE49-F238E27FC236}">
                <a16:creationId xmlns:a16="http://schemas.microsoft.com/office/drawing/2014/main" id="{AE08566D-1CA5-40FB-8B05-828C6B6C878C}"/>
              </a:ext>
            </a:extLst>
          </p:cNvPr>
          <p:cNvSpPr>
            <a:spLocks noGrp="1"/>
          </p:cNvSpPr>
          <p:nvPr>
            <p:ph type="dt" sz="half" idx="10"/>
          </p:nvPr>
        </p:nvSpPr>
        <p:spPr/>
        <p:txBody>
          <a:bodyPr/>
          <a:lstStyle/>
          <a:p>
            <a:fld id="{7356B9E0-AE4D-47F9-9DDE-55B177305E0F}" type="datetime1">
              <a:rPr lang="fi-FI" smtClean="0"/>
              <a:pPr/>
              <a:t>8.4.2020</a:t>
            </a:fld>
            <a:endParaRPr lang="fi-FI" dirty="0"/>
          </a:p>
        </p:txBody>
      </p:sp>
      <p:sp>
        <p:nvSpPr>
          <p:cNvPr id="5" name="Suorakulmio 4">
            <a:extLst>
              <a:ext uri="{FF2B5EF4-FFF2-40B4-BE49-F238E27FC236}">
                <a16:creationId xmlns:a16="http://schemas.microsoft.com/office/drawing/2014/main" id="{0B733206-7F78-46F8-972A-B3020EAFA45B}"/>
              </a:ext>
            </a:extLst>
          </p:cNvPr>
          <p:cNvSpPr/>
          <p:nvPr/>
        </p:nvSpPr>
        <p:spPr>
          <a:xfrm>
            <a:off x="621137" y="260648"/>
            <a:ext cx="8333726" cy="6832640"/>
          </a:xfrm>
          <a:prstGeom prst="rect">
            <a:avLst/>
          </a:prstGeom>
        </p:spPr>
        <p:txBody>
          <a:bodyPr wrap="square">
            <a:spAutoFit/>
          </a:bodyPr>
          <a:lstStyle/>
          <a:p>
            <a:r>
              <a:rPr lang="fi-FI" sz="2800" dirty="0">
                <a:latin typeface="Calibri" panose="020F0502020204030204" pitchFamily="34" charset="0"/>
                <a:cs typeface="Calibri" panose="020F0502020204030204" pitchFamily="34" charset="0"/>
              </a:rPr>
              <a:t>Paja on auki iltapäivisin kahtena päivänä kaksi tuntia kerrallaan. Ohjaajana toimii nivelvaiheohjaaja yhdessä vertaisvalmentajien kanssa. Mallinnetaan pajan toiminta.</a:t>
            </a:r>
          </a:p>
          <a:p>
            <a:r>
              <a:rPr lang="fi-FI" sz="2800" dirty="0">
                <a:latin typeface="Calibri" panose="020F0502020204030204" pitchFamily="34" charset="0"/>
                <a:cs typeface="Calibri" panose="020F0502020204030204" pitchFamily="34" charset="0"/>
              </a:rPr>
              <a:t>Koulutusosio. Henkilöstölle järjestetään koulutusta eri kulttuureista tulevien opiskelijoiden kohtaamiseen. Koulutus koostuu neljästä iltapäivän aikana järjestettävästä tilaisuudesta kahden lukuvuoden aikana.</a:t>
            </a:r>
            <a:br>
              <a:rPr lang="fi-FI" sz="2800" dirty="0">
                <a:latin typeface="Calibri" panose="020F0502020204030204" pitchFamily="34" charset="0"/>
                <a:cs typeface="Calibri" panose="020F0502020204030204" pitchFamily="34" charset="0"/>
              </a:rPr>
            </a:br>
            <a:endParaRPr lang="fi-FI" sz="2800" dirty="0">
              <a:latin typeface="Calibri" panose="020F0502020204030204" pitchFamily="34" charset="0"/>
              <a:cs typeface="Calibri" panose="020F0502020204030204" pitchFamily="34" charset="0"/>
            </a:endParaRPr>
          </a:p>
          <a:p>
            <a:r>
              <a:rPr lang="fi-FI" sz="2800" dirty="0">
                <a:latin typeface="Calibri" panose="020F0502020204030204" pitchFamily="34" charset="0"/>
                <a:cs typeface="Calibri" panose="020F0502020204030204" pitchFamily="34" charset="0"/>
              </a:rPr>
              <a:t>Testataan voidaanko robottia hyödyntää osana ohjausta ja opetusta. Alan opiskelijat toimivat ohjelmoijina ja hanketyöntekijät esittävät mitä pitää ohjelmoida ja sen jälkeen pilotoivat ohjelmoituja robotteja opiskelijoiden kanssa.</a:t>
            </a:r>
            <a:br>
              <a:rPr lang="fi-FI" sz="2800" dirty="0">
                <a:latin typeface="Calibri" panose="020F0502020204030204" pitchFamily="34" charset="0"/>
                <a:cs typeface="Calibri" panose="020F0502020204030204" pitchFamily="34" charset="0"/>
              </a:rPr>
            </a:br>
            <a:endParaRPr lang="fi-FI" sz="2800" dirty="0">
              <a:latin typeface="Calibri" panose="020F0502020204030204" pitchFamily="34" charset="0"/>
              <a:cs typeface="Calibri" panose="020F0502020204030204" pitchFamily="34" charset="0"/>
            </a:endParaRPr>
          </a:p>
          <a:p>
            <a:endParaRPr lang="fi-FI" dirty="0"/>
          </a:p>
        </p:txBody>
      </p:sp>
    </p:spTree>
    <p:extLst>
      <p:ext uri="{BB962C8B-B14F-4D97-AF65-F5344CB8AC3E}">
        <p14:creationId xmlns:p14="http://schemas.microsoft.com/office/powerpoint/2010/main" val="1366173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DB40AAD-29E0-423B-8DEA-BD777595DC3A}"/>
              </a:ext>
            </a:extLst>
          </p:cNvPr>
          <p:cNvSpPr>
            <a:spLocks noGrp="1"/>
          </p:cNvSpPr>
          <p:nvPr>
            <p:ph type="sldNum" sz="quarter" idx="12"/>
          </p:nvPr>
        </p:nvSpPr>
        <p:spPr/>
        <p:txBody>
          <a:bodyPr/>
          <a:lstStyle/>
          <a:p>
            <a:fld id="{2A4837A0-F8B5-40DF-B7A3-2778985E9851}" type="slidenum">
              <a:rPr lang="fi-FI" smtClean="0"/>
              <a:pPr/>
              <a:t>16</a:t>
            </a:fld>
            <a:endParaRPr lang="fi-FI" dirty="0"/>
          </a:p>
        </p:txBody>
      </p:sp>
      <p:sp>
        <p:nvSpPr>
          <p:cNvPr id="3" name="Alatunnisteen paikkamerkki 2">
            <a:extLst>
              <a:ext uri="{FF2B5EF4-FFF2-40B4-BE49-F238E27FC236}">
                <a16:creationId xmlns:a16="http://schemas.microsoft.com/office/drawing/2014/main" id="{2996320E-E6CB-42F2-89D3-BC027718182B}"/>
              </a:ext>
            </a:extLst>
          </p:cNvPr>
          <p:cNvSpPr>
            <a:spLocks noGrp="1"/>
          </p:cNvSpPr>
          <p:nvPr>
            <p:ph type="ftr" sz="quarter" idx="11"/>
          </p:nvPr>
        </p:nvSpPr>
        <p:spPr/>
        <p:txBody>
          <a:bodyPr/>
          <a:lstStyle/>
          <a:p>
            <a:r>
              <a:rPr lang="fi-FI"/>
              <a:t>Etunimi Sukunimi</a:t>
            </a:r>
            <a:endParaRPr lang="fi-FI" dirty="0"/>
          </a:p>
        </p:txBody>
      </p:sp>
      <p:sp>
        <p:nvSpPr>
          <p:cNvPr id="4" name="Päivämäärän paikkamerkki 3">
            <a:extLst>
              <a:ext uri="{FF2B5EF4-FFF2-40B4-BE49-F238E27FC236}">
                <a16:creationId xmlns:a16="http://schemas.microsoft.com/office/drawing/2014/main" id="{0C10A6C1-D95C-4F87-B72B-E676FAAA68B1}"/>
              </a:ext>
            </a:extLst>
          </p:cNvPr>
          <p:cNvSpPr>
            <a:spLocks noGrp="1"/>
          </p:cNvSpPr>
          <p:nvPr>
            <p:ph type="dt" sz="half" idx="10"/>
          </p:nvPr>
        </p:nvSpPr>
        <p:spPr/>
        <p:txBody>
          <a:bodyPr/>
          <a:lstStyle/>
          <a:p>
            <a:fld id="{7356B9E0-AE4D-47F9-9DDE-55B177305E0F}" type="datetime1">
              <a:rPr lang="fi-FI" smtClean="0"/>
              <a:pPr/>
              <a:t>8.4.2020</a:t>
            </a:fld>
            <a:endParaRPr lang="fi-FI" dirty="0"/>
          </a:p>
        </p:txBody>
      </p:sp>
      <p:sp>
        <p:nvSpPr>
          <p:cNvPr id="5" name="Suorakulmio 4">
            <a:extLst>
              <a:ext uri="{FF2B5EF4-FFF2-40B4-BE49-F238E27FC236}">
                <a16:creationId xmlns:a16="http://schemas.microsoft.com/office/drawing/2014/main" id="{82624C72-C97C-4B19-9F84-529CBBAE73DE}"/>
              </a:ext>
            </a:extLst>
          </p:cNvPr>
          <p:cNvSpPr/>
          <p:nvPr/>
        </p:nvSpPr>
        <p:spPr>
          <a:xfrm>
            <a:off x="395536" y="1124745"/>
            <a:ext cx="7056784" cy="7017306"/>
          </a:xfrm>
          <a:prstGeom prst="rect">
            <a:avLst/>
          </a:prstGeom>
        </p:spPr>
        <p:txBody>
          <a:bodyPr wrap="square">
            <a:spAutoFit/>
          </a:bodyPr>
          <a:lstStyle/>
          <a:p>
            <a:r>
              <a:rPr lang="fi-FI" sz="2800" dirty="0">
                <a:latin typeface="Calibri" panose="020F0502020204030204" pitchFamily="34" charset="0"/>
                <a:cs typeface="Calibri" panose="020F0502020204030204" pitchFamily="34" charset="0"/>
              </a:rPr>
              <a:t>Help4you-paja Hankkeessa toteutetaan kaksi kertaa viikossa toimiva Help4you-paja, jossa maahanmuuttaja opiskelijat voivat käydä kysymässä neuvoa kirjallisiin tehtäväksi antoihin, oppimateriaaleihin liittyviin kysymyksiin, oppimistehtävien avaamiseen, kokeisiin valmistautumisiin, arviointikriteereiden tulkintaan ja vapaa-aikaan ja virastoihin liittyviin asioihin</a:t>
            </a:r>
            <a:r>
              <a:rPr lang="fi-FI" dirty="0">
                <a:latin typeface="Calibri" panose="020F0502020204030204" pitchFamily="34" charset="0"/>
                <a:cs typeface="Calibri" panose="020F0502020204030204" pitchFamily="34" charset="0"/>
              </a:rPr>
              <a:t>. </a:t>
            </a:r>
          </a:p>
          <a:p>
            <a:endParaRPr lang="fi-FI" dirty="0">
              <a:latin typeface="Calibri" panose="020F0502020204030204" pitchFamily="34" charset="0"/>
              <a:cs typeface="Calibri" panose="020F0502020204030204" pitchFamily="34" charset="0"/>
            </a:endParaRPr>
          </a:p>
          <a:p>
            <a:endParaRPr lang="fi-FI" dirty="0">
              <a:latin typeface="Calibri" panose="020F0502020204030204" pitchFamily="34" charset="0"/>
              <a:cs typeface="Calibri" panose="020F0502020204030204" pitchFamily="34" charset="0"/>
            </a:endParaRPr>
          </a:p>
          <a:p>
            <a:endParaRPr lang="fi-FI" dirty="0">
              <a:latin typeface="Calibri" panose="020F0502020204030204" pitchFamily="34" charset="0"/>
              <a:cs typeface="Calibri" panose="020F0502020204030204" pitchFamily="34" charset="0"/>
            </a:endParaRPr>
          </a:p>
          <a:p>
            <a:endParaRPr lang="fi-FI" dirty="0">
              <a:latin typeface="Calibri" panose="020F0502020204030204" pitchFamily="34" charset="0"/>
              <a:cs typeface="Calibri" panose="020F0502020204030204" pitchFamily="34" charset="0"/>
            </a:endParaRPr>
          </a:p>
          <a:p>
            <a:endParaRPr lang="fi-FI" dirty="0">
              <a:latin typeface="Calibri" panose="020F0502020204030204" pitchFamily="34" charset="0"/>
              <a:cs typeface="Calibri" panose="020F0502020204030204" pitchFamily="34" charset="0"/>
            </a:endParaRPr>
          </a:p>
          <a:p>
            <a:endParaRPr lang="fi-FI" dirty="0">
              <a:latin typeface="Calibri" panose="020F0502020204030204" pitchFamily="34" charset="0"/>
              <a:cs typeface="Calibri" panose="020F0502020204030204" pitchFamily="34" charset="0"/>
            </a:endParaRPr>
          </a:p>
          <a:p>
            <a:endParaRPr lang="fi-FI" dirty="0">
              <a:latin typeface="Calibri" panose="020F0502020204030204" pitchFamily="34" charset="0"/>
              <a:cs typeface="Calibri" panose="020F0502020204030204" pitchFamily="34" charset="0"/>
            </a:endParaRPr>
          </a:p>
          <a:p>
            <a:endParaRPr lang="fi-FI" dirty="0">
              <a:latin typeface="Calibri" panose="020F0502020204030204" pitchFamily="34" charset="0"/>
              <a:cs typeface="Calibri" panose="020F0502020204030204" pitchFamily="34" charset="0"/>
            </a:endParaRPr>
          </a:p>
          <a:p>
            <a:endParaRPr lang="fi-FI" dirty="0">
              <a:latin typeface="Calibri" panose="020F0502020204030204" pitchFamily="34" charset="0"/>
              <a:cs typeface="Calibri" panose="020F0502020204030204" pitchFamily="34" charset="0"/>
            </a:endParaRPr>
          </a:p>
          <a:p>
            <a:endParaRPr lang="fi-FI" dirty="0">
              <a:latin typeface="Calibri" panose="020F0502020204030204" pitchFamily="34" charset="0"/>
              <a:cs typeface="Calibri" panose="020F0502020204030204" pitchFamily="34" charset="0"/>
            </a:endParaRPr>
          </a:p>
          <a:p>
            <a:endParaRPr lang="fi-FI"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4818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33F58BBE-4782-49C0-8298-B14446DBFF80}"/>
              </a:ext>
            </a:extLst>
          </p:cNvPr>
          <p:cNvSpPr>
            <a:spLocks noGrp="1"/>
          </p:cNvSpPr>
          <p:nvPr>
            <p:ph type="sldNum" sz="quarter" idx="12"/>
          </p:nvPr>
        </p:nvSpPr>
        <p:spPr/>
        <p:txBody>
          <a:bodyPr/>
          <a:lstStyle/>
          <a:p>
            <a:fld id="{2A4837A0-F8B5-40DF-B7A3-2778985E9851}" type="slidenum">
              <a:rPr lang="fi-FI" smtClean="0"/>
              <a:pPr/>
              <a:t>17</a:t>
            </a:fld>
            <a:endParaRPr lang="fi-FI" dirty="0"/>
          </a:p>
        </p:txBody>
      </p:sp>
      <p:sp>
        <p:nvSpPr>
          <p:cNvPr id="3" name="Alatunnisteen paikkamerkki 2">
            <a:extLst>
              <a:ext uri="{FF2B5EF4-FFF2-40B4-BE49-F238E27FC236}">
                <a16:creationId xmlns:a16="http://schemas.microsoft.com/office/drawing/2014/main" id="{7AD503EC-E62D-46DD-A1D3-B7D3823467DB}"/>
              </a:ext>
            </a:extLst>
          </p:cNvPr>
          <p:cNvSpPr>
            <a:spLocks noGrp="1"/>
          </p:cNvSpPr>
          <p:nvPr>
            <p:ph type="ftr" sz="quarter" idx="11"/>
          </p:nvPr>
        </p:nvSpPr>
        <p:spPr/>
        <p:txBody>
          <a:bodyPr/>
          <a:lstStyle/>
          <a:p>
            <a:r>
              <a:rPr lang="fi-FI"/>
              <a:t>Etunimi Sukunimi</a:t>
            </a:r>
            <a:endParaRPr lang="fi-FI" dirty="0"/>
          </a:p>
        </p:txBody>
      </p:sp>
      <p:sp>
        <p:nvSpPr>
          <p:cNvPr id="4" name="Päivämäärän paikkamerkki 3">
            <a:extLst>
              <a:ext uri="{FF2B5EF4-FFF2-40B4-BE49-F238E27FC236}">
                <a16:creationId xmlns:a16="http://schemas.microsoft.com/office/drawing/2014/main" id="{A4A4467A-868D-42A4-9D62-C3B7890533FC}"/>
              </a:ext>
            </a:extLst>
          </p:cNvPr>
          <p:cNvSpPr>
            <a:spLocks noGrp="1"/>
          </p:cNvSpPr>
          <p:nvPr>
            <p:ph type="dt" sz="half" idx="10"/>
          </p:nvPr>
        </p:nvSpPr>
        <p:spPr/>
        <p:txBody>
          <a:bodyPr/>
          <a:lstStyle/>
          <a:p>
            <a:fld id="{7356B9E0-AE4D-47F9-9DDE-55B177305E0F}" type="datetime1">
              <a:rPr lang="fi-FI" smtClean="0"/>
              <a:pPr/>
              <a:t>8.4.2020</a:t>
            </a:fld>
            <a:endParaRPr lang="fi-FI" dirty="0"/>
          </a:p>
        </p:txBody>
      </p:sp>
      <p:sp>
        <p:nvSpPr>
          <p:cNvPr id="5" name="Suorakulmio 4">
            <a:extLst>
              <a:ext uri="{FF2B5EF4-FFF2-40B4-BE49-F238E27FC236}">
                <a16:creationId xmlns:a16="http://schemas.microsoft.com/office/drawing/2014/main" id="{4F4EE83C-F5E3-4533-B452-F61E67685D55}"/>
              </a:ext>
            </a:extLst>
          </p:cNvPr>
          <p:cNvSpPr/>
          <p:nvPr/>
        </p:nvSpPr>
        <p:spPr>
          <a:xfrm>
            <a:off x="755575" y="980728"/>
            <a:ext cx="8199287" cy="7602081"/>
          </a:xfrm>
          <a:prstGeom prst="rect">
            <a:avLst/>
          </a:prstGeom>
        </p:spPr>
        <p:txBody>
          <a:bodyPr wrap="square">
            <a:spAutoFit/>
          </a:bodyPr>
          <a:lstStyle/>
          <a:p>
            <a:r>
              <a:rPr lang="fi-FI" sz="2800" dirty="0">
                <a:latin typeface="Calibri" panose="020F0502020204030204" pitchFamily="34" charset="0"/>
                <a:cs typeface="Calibri" panose="020F0502020204030204" pitchFamily="34" charset="0"/>
              </a:rPr>
              <a:t>Tehdään maahanmuuttajille oppaita ja videoita opintoihin perehdyttämiseen ja tukemiseen  sekä opettajille tukimateriaalia ohjaamisen tueksi.</a:t>
            </a:r>
          </a:p>
          <a:p>
            <a:r>
              <a:rPr lang="fi-FI" sz="2800" dirty="0">
                <a:latin typeface="Calibri" panose="020F0502020204030204" pitchFamily="34" charset="0"/>
                <a:cs typeface="Calibri" panose="020F0502020204030204" pitchFamily="34" charset="0"/>
              </a:rPr>
              <a:t>Tehdään maahanmuuttajille oppaita ja videoita opintoihin perehdyttämiseen ja tukemiseen  sekä opettajille tukimateriaalia ohjaamisen tueksi.</a:t>
            </a:r>
          </a:p>
          <a:p>
            <a:r>
              <a:rPr lang="fi-FI" sz="2800" dirty="0">
                <a:latin typeface="Calibri" panose="020F0502020204030204" pitchFamily="34" charset="0"/>
                <a:cs typeface="Calibri" panose="020F0502020204030204" pitchFamily="34" charset="0"/>
                <a:hlinkClick r:id="rId2" tooltip="Maahanmuuttajien tukemiseksi"/>
              </a:rPr>
              <a:t>Maahanmuuttajien tukemiseksi</a:t>
            </a:r>
            <a:r>
              <a:rPr lang="fi-FI" sz="2800" dirty="0">
                <a:latin typeface="Calibri" panose="020F0502020204030204" pitchFamily="34" charset="0"/>
                <a:cs typeface="Calibri" panose="020F0502020204030204" pitchFamily="34" charset="0"/>
              </a:rPr>
              <a:t> linkkejä ohjaamisen.</a:t>
            </a:r>
          </a:p>
          <a:p>
            <a:r>
              <a:rPr lang="fi-FI" sz="2800" dirty="0">
                <a:latin typeface="Calibri" panose="020F0502020204030204" pitchFamily="34" charset="0"/>
                <a:cs typeface="Calibri" panose="020F0502020204030204" pitchFamily="34" charset="0"/>
              </a:rPr>
              <a:t>Hakuvaiheen ohjeita ja koulutuksen </a:t>
            </a:r>
            <a:r>
              <a:rPr lang="fi-FI" sz="2800" dirty="0" err="1">
                <a:latin typeface="Calibri" panose="020F0502020204030204" pitchFamily="34" charset="0"/>
                <a:cs typeface="Calibri" panose="020F0502020204030204" pitchFamily="34" charset="0"/>
              </a:rPr>
              <a:t>tukipalveluita.</a:t>
            </a:r>
            <a:r>
              <a:rPr lang="fi-FI" sz="2800" dirty="0" err="1">
                <a:latin typeface="Calibri" panose="020F0502020204030204" pitchFamily="34" charset="0"/>
                <a:cs typeface="Calibri" panose="020F0502020204030204" pitchFamily="34" charset="0"/>
                <a:hlinkClick r:id="rId3" tooltip="Kpedu hakeutuminen ja palvelut 2020 (002).Koonti Tukipolku-hanke"/>
              </a:rPr>
              <a:t>Kpedu</a:t>
            </a:r>
            <a:r>
              <a:rPr lang="fi-FI" sz="2800" dirty="0">
                <a:latin typeface="Calibri" panose="020F0502020204030204" pitchFamily="34" charset="0"/>
                <a:cs typeface="Calibri" panose="020F0502020204030204" pitchFamily="34" charset="0"/>
                <a:hlinkClick r:id="rId3" tooltip="Kpedu hakeutuminen ja palvelut 2020 (002).Koonti Tukipolku-hanke"/>
              </a:rPr>
              <a:t> hakeutuminen ja palvelut 2020 (002).Koonti Tukipolku-hanke</a:t>
            </a:r>
            <a:endParaRPr lang="fi-FI" sz="2800" dirty="0">
              <a:latin typeface="Calibri" panose="020F0502020204030204" pitchFamily="34" charset="0"/>
              <a:cs typeface="Calibri" panose="020F0502020204030204" pitchFamily="34" charset="0"/>
            </a:endParaRPr>
          </a:p>
          <a:p>
            <a:endParaRPr lang="fi-FI" sz="2800" dirty="0">
              <a:latin typeface="Calibri" panose="020F0502020204030204" pitchFamily="34" charset="0"/>
              <a:cs typeface="Calibri" panose="020F0502020204030204" pitchFamily="34" charset="0"/>
            </a:endParaRPr>
          </a:p>
          <a:p>
            <a:endParaRPr lang="fi-FI" dirty="0">
              <a:latin typeface="Calibri" panose="020F0502020204030204" pitchFamily="34" charset="0"/>
              <a:cs typeface="Calibri" panose="020F0502020204030204" pitchFamily="34" charset="0"/>
            </a:endParaRPr>
          </a:p>
          <a:p>
            <a:endParaRPr lang="fi-FI" dirty="0">
              <a:latin typeface="Calibri" panose="020F0502020204030204" pitchFamily="34" charset="0"/>
              <a:cs typeface="Calibri" panose="020F0502020204030204" pitchFamily="34" charset="0"/>
            </a:endParaRPr>
          </a:p>
          <a:p>
            <a:endParaRPr lang="fi-FI" dirty="0">
              <a:latin typeface="Calibri" panose="020F0502020204030204" pitchFamily="34" charset="0"/>
              <a:cs typeface="Calibri" panose="020F0502020204030204" pitchFamily="34" charset="0"/>
            </a:endParaRPr>
          </a:p>
          <a:p>
            <a:endParaRPr lang="fi-FI" dirty="0">
              <a:latin typeface="Calibri" panose="020F0502020204030204" pitchFamily="34" charset="0"/>
              <a:cs typeface="Calibri" panose="020F0502020204030204" pitchFamily="34" charset="0"/>
            </a:endParaRPr>
          </a:p>
          <a:p>
            <a:endParaRPr lang="fi-FI" dirty="0">
              <a:latin typeface="Calibri" panose="020F0502020204030204" pitchFamily="34" charset="0"/>
              <a:cs typeface="Calibri" panose="020F0502020204030204" pitchFamily="34" charset="0"/>
            </a:endParaRPr>
          </a:p>
          <a:p>
            <a:endParaRPr lang="fi-FI" dirty="0">
              <a:latin typeface="Calibri" panose="020F0502020204030204" pitchFamily="34" charset="0"/>
              <a:cs typeface="Calibri" panose="020F0502020204030204" pitchFamily="34" charset="0"/>
            </a:endParaRPr>
          </a:p>
          <a:p>
            <a:endParaRPr lang="fi-FI" dirty="0">
              <a:latin typeface="Calibri" panose="020F0502020204030204" pitchFamily="34" charset="0"/>
              <a:cs typeface="Calibri" panose="020F0502020204030204" pitchFamily="34" charset="0"/>
            </a:endParaRPr>
          </a:p>
          <a:p>
            <a:endParaRPr lang="fi-FI" dirty="0">
              <a:latin typeface="Calibri" panose="020F0502020204030204" pitchFamily="34" charset="0"/>
              <a:cs typeface="Calibri" panose="020F0502020204030204" pitchFamily="34" charset="0"/>
            </a:endParaRPr>
          </a:p>
          <a:p>
            <a:endParaRPr lang="fi-FI" dirty="0">
              <a:latin typeface="Calibri" panose="020F0502020204030204" pitchFamily="34" charset="0"/>
              <a:cs typeface="Calibri" panose="020F0502020204030204" pitchFamily="34" charset="0"/>
            </a:endParaRPr>
          </a:p>
          <a:p>
            <a:endParaRPr lang="fi-FI"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587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882932-DAB8-4373-AC97-69066C0ACFAE}"/>
              </a:ext>
            </a:extLst>
          </p:cNvPr>
          <p:cNvSpPr>
            <a:spLocks noGrp="1"/>
          </p:cNvSpPr>
          <p:nvPr>
            <p:ph type="title"/>
          </p:nvPr>
        </p:nvSpPr>
        <p:spPr/>
        <p:txBody>
          <a:bodyPr/>
          <a:lstStyle/>
          <a:p>
            <a:r>
              <a:rPr lang="fi-FI" sz="3200" dirty="0">
                <a:latin typeface="Calibri" panose="020F0502020204030204" pitchFamily="34" charset="0"/>
                <a:cs typeface="Calibri" panose="020F0502020204030204" pitchFamily="34" charset="0"/>
              </a:rPr>
              <a:t>Tietoa yksilöllistä tukipoluista opintojen keskeyttämisen ehkäisyyn ja keskeyttämisen yhteydessä</a:t>
            </a:r>
          </a:p>
        </p:txBody>
      </p:sp>
      <p:sp>
        <p:nvSpPr>
          <p:cNvPr id="3" name="Sisällön paikkamerkki 2">
            <a:extLst>
              <a:ext uri="{FF2B5EF4-FFF2-40B4-BE49-F238E27FC236}">
                <a16:creationId xmlns:a16="http://schemas.microsoft.com/office/drawing/2014/main" id="{9374A648-410E-4FF8-B02B-EB1103A0BF4F}"/>
              </a:ext>
            </a:extLst>
          </p:cNvPr>
          <p:cNvSpPr>
            <a:spLocks noGrp="1"/>
          </p:cNvSpPr>
          <p:nvPr>
            <p:ph idx="1"/>
          </p:nvPr>
        </p:nvSpPr>
        <p:spPr>
          <a:xfrm>
            <a:off x="540000" y="1844824"/>
            <a:ext cx="8064000" cy="3879176"/>
          </a:xfrm>
        </p:spPr>
        <p:txBody>
          <a:bodyPr/>
          <a:lstStyle/>
          <a:p>
            <a:pPr marL="0" indent="0">
              <a:buNone/>
            </a:pPr>
            <a:endParaRPr lang="fi-FI" dirty="0"/>
          </a:p>
          <a:p>
            <a:r>
              <a:rPr lang="fi-FI" sz="2800" dirty="0">
                <a:latin typeface="Calibri" panose="020F0502020204030204" pitchFamily="34" charset="0"/>
                <a:cs typeface="Calibri" panose="020F0502020204030204" pitchFamily="34" charset="0"/>
              </a:rPr>
              <a:t>Hankkeessa tavoitteen oli luoda ohjaustyökalu, johon kootaan tiivisti  tietoa erilaisista yksilöllisistä mahdollisuuksista ja tukimuodoista.</a:t>
            </a:r>
          </a:p>
          <a:p>
            <a:r>
              <a:rPr lang="fi-FI" sz="2800" dirty="0">
                <a:latin typeface="Calibri" panose="020F0502020204030204" pitchFamily="34" charset="0"/>
                <a:cs typeface="Calibri" panose="020F0502020204030204" pitchFamily="34" charset="0"/>
              </a:rPr>
              <a:t>Työkalua voidaan hyödyntää erityisesti jos opinnot uhkaavat keskeytyä tai opinnoista eroaminen tulee kyseeseen.</a:t>
            </a:r>
          </a:p>
          <a:p>
            <a:r>
              <a:rPr lang="fi-FI" sz="2800" dirty="0">
                <a:latin typeface="Calibri" panose="020F0502020204030204" pitchFamily="34" charset="0"/>
                <a:cs typeface="Calibri" panose="020F0502020204030204" pitchFamily="34" charset="0"/>
              </a:rPr>
              <a:t>Pilotoidaan myöhemmin </a:t>
            </a:r>
            <a:r>
              <a:rPr lang="fi-FI" sz="2800" dirty="0" err="1">
                <a:latin typeface="Calibri" panose="020F0502020204030204" pitchFamily="34" charset="0"/>
                <a:cs typeface="Calibri" panose="020F0502020204030204" pitchFamily="34" charset="0"/>
              </a:rPr>
              <a:t>Leannoxtrappan</a:t>
            </a:r>
            <a:r>
              <a:rPr lang="fi-FI" sz="2800" dirty="0">
                <a:latin typeface="Calibri" panose="020F0502020204030204" pitchFamily="34" charset="0"/>
                <a:cs typeface="Calibri" panose="020F0502020204030204" pitchFamily="34" charset="0"/>
              </a:rPr>
              <a:t>-malli </a:t>
            </a:r>
            <a:r>
              <a:rPr lang="fi-FI" sz="2800" dirty="0" err="1">
                <a:latin typeface="Calibri" panose="020F0502020204030204" pitchFamily="34" charset="0"/>
                <a:cs typeface="Calibri" panose="020F0502020204030204" pitchFamily="34" charset="0"/>
              </a:rPr>
              <a:t>Kpedussa</a:t>
            </a:r>
            <a:r>
              <a:rPr lang="fi-FI" sz="2800" dirty="0">
                <a:latin typeface="Calibri" panose="020F0502020204030204" pitchFamily="34" charset="0"/>
                <a:cs typeface="Calibri" panose="020F0502020204030204" pitchFamily="34" charset="0"/>
              </a:rPr>
              <a:t> ja </a:t>
            </a:r>
            <a:r>
              <a:rPr lang="fi-FI" sz="2800" dirty="0" err="1">
                <a:latin typeface="Calibri" panose="020F0502020204030204" pitchFamily="34" charset="0"/>
                <a:cs typeface="Calibri" panose="020F0502020204030204" pitchFamily="34" charset="0"/>
              </a:rPr>
              <a:t>Optimasa</a:t>
            </a:r>
            <a:r>
              <a:rPr lang="fi-FI" sz="2800" dirty="0" err="1">
                <a:latin typeface="Calibri" panose="020F0502020204030204" pitchFamily="34" charset="0"/>
                <a:cs typeface="Calibri" panose="020F0502020204030204" pitchFamily="34" charset="0"/>
                <a:hlinkClick r:id="rId2" tooltip="Tukipolku verkosto 2020"/>
              </a:rPr>
              <a:t>Tukipolku</a:t>
            </a:r>
            <a:r>
              <a:rPr lang="fi-FI" sz="2800" dirty="0">
                <a:latin typeface="Calibri" panose="020F0502020204030204" pitchFamily="34" charset="0"/>
                <a:cs typeface="Calibri" panose="020F0502020204030204" pitchFamily="34" charset="0"/>
                <a:hlinkClick r:id="rId2" tooltip="Tukipolku verkosto 2020"/>
              </a:rPr>
              <a:t> verkosto 2020</a:t>
            </a:r>
            <a:r>
              <a:rPr lang="fi-FI" sz="2800" dirty="0">
                <a:latin typeface="Calibri" panose="020F0502020204030204" pitchFamily="34" charset="0"/>
                <a:cs typeface="Calibri" panose="020F0502020204030204" pitchFamily="34" charset="0"/>
              </a:rPr>
              <a:t>  Pieni opas alueen palveluis</a:t>
            </a:r>
            <a:r>
              <a:rPr lang="fi-FI" dirty="0"/>
              <a:t>ta</a:t>
            </a:r>
          </a:p>
          <a:p>
            <a:r>
              <a:rPr lang="fi-FI" dirty="0"/>
              <a:t> </a:t>
            </a:r>
          </a:p>
          <a:p>
            <a:endParaRPr lang="fi-FI" dirty="0"/>
          </a:p>
        </p:txBody>
      </p:sp>
      <p:sp>
        <p:nvSpPr>
          <p:cNvPr id="4" name="Dian numeron paikkamerkki 3">
            <a:extLst>
              <a:ext uri="{FF2B5EF4-FFF2-40B4-BE49-F238E27FC236}">
                <a16:creationId xmlns:a16="http://schemas.microsoft.com/office/drawing/2014/main" id="{021114A6-504A-4FD4-9F30-5E6EA79DEE89}"/>
              </a:ext>
            </a:extLst>
          </p:cNvPr>
          <p:cNvSpPr>
            <a:spLocks noGrp="1"/>
          </p:cNvSpPr>
          <p:nvPr>
            <p:ph type="sldNum" sz="quarter" idx="12"/>
          </p:nvPr>
        </p:nvSpPr>
        <p:spPr/>
        <p:txBody>
          <a:bodyPr/>
          <a:lstStyle/>
          <a:p>
            <a:fld id="{2A4837A0-F8B5-40DF-B7A3-2778985E9851}" type="slidenum">
              <a:rPr lang="fi-FI" smtClean="0"/>
              <a:pPr/>
              <a:t>18</a:t>
            </a:fld>
            <a:endParaRPr lang="fi-FI" dirty="0"/>
          </a:p>
        </p:txBody>
      </p:sp>
      <p:sp>
        <p:nvSpPr>
          <p:cNvPr id="5" name="Alatunnisteen paikkamerkki 4">
            <a:extLst>
              <a:ext uri="{FF2B5EF4-FFF2-40B4-BE49-F238E27FC236}">
                <a16:creationId xmlns:a16="http://schemas.microsoft.com/office/drawing/2014/main" id="{DB6A803E-D7B3-4DD4-8BC2-07D56BBE3BEC}"/>
              </a:ext>
            </a:extLst>
          </p:cNvPr>
          <p:cNvSpPr>
            <a:spLocks noGrp="1"/>
          </p:cNvSpPr>
          <p:nvPr>
            <p:ph type="ftr" sz="quarter" idx="11"/>
          </p:nvPr>
        </p:nvSpPr>
        <p:spPr/>
        <p:txBody>
          <a:bodyPr/>
          <a:lstStyle/>
          <a:p>
            <a:r>
              <a:rPr lang="fi-FI"/>
              <a:t>Etunimi Sukunimi</a:t>
            </a:r>
            <a:endParaRPr lang="fi-FI" dirty="0"/>
          </a:p>
        </p:txBody>
      </p:sp>
      <p:sp>
        <p:nvSpPr>
          <p:cNvPr id="6" name="Päivämäärän paikkamerkki 5">
            <a:extLst>
              <a:ext uri="{FF2B5EF4-FFF2-40B4-BE49-F238E27FC236}">
                <a16:creationId xmlns:a16="http://schemas.microsoft.com/office/drawing/2014/main" id="{219481B3-2272-4839-965D-42B63B46E1F9}"/>
              </a:ext>
            </a:extLst>
          </p:cNvPr>
          <p:cNvSpPr>
            <a:spLocks noGrp="1"/>
          </p:cNvSpPr>
          <p:nvPr>
            <p:ph type="dt" sz="half" idx="10"/>
          </p:nvPr>
        </p:nvSpPr>
        <p:spPr/>
        <p:txBody>
          <a:bodyPr/>
          <a:lstStyle/>
          <a:p>
            <a:fld id="{E926D19E-78B6-4D02-8772-4056A94F9977}" type="datetime1">
              <a:rPr lang="fi-FI" smtClean="0"/>
              <a:pPr/>
              <a:t>8.4.2020</a:t>
            </a:fld>
            <a:endParaRPr lang="fi-FI" dirty="0"/>
          </a:p>
        </p:txBody>
      </p:sp>
    </p:spTree>
    <p:extLst>
      <p:ext uri="{BB962C8B-B14F-4D97-AF65-F5344CB8AC3E}">
        <p14:creationId xmlns:p14="http://schemas.microsoft.com/office/powerpoint/2010/main" val="508959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B15399-CE67-4610-B7C9-0576943F9D16}"/>
              </a:ext>
            </a:extLst>
          </p:cNvPr>
          <p:cNvSpPr>
            <a:spLocks noGrp="1"/>
          </p:cNvSpPr>
          <p:nvPr>
            <p:ph type="title"/>
          </p:nvPr>
        </p:nvSpPr>
        <p:spPr/>
        <p:txBody>
          <a:bodyPr/>
          <a:lstStyle/>
          <a:p>
            <a:r>
              <a:rPr lang="fi-FI" b="1" dirty="0"/>
              <a:t>Hankkeen tuotokset:</a:t>
            </a:r>
            <a:br>
              <a:rPr lang="fi-FI" dirty="0"/>
            </a:br>
            <a:endParaRPr lang="fi-FI" dirty="0"/>
          </a:p>
        </p:txBody>
      </p:sp>
      <p:sp>
        <p:nvSpPr>
          <p:cNvPr id="3" name="Sisällön paikkamerkki 2">
            <a:extLst>
              <a:ext uri="{FF2B5EF4-FFF2-40B4-BE49-F238E27FC236}">
                <a16:creationId xmlns:a16="http://schemas.microsoft.com/office/drawing/2014/main" id="{FD3CD78E-3AE3-4223-9171-D2F2FE8B5A36}"/>
              </a:ext>
            </a:extLst>
          </p:cNvPr>
          <p:cNvSpPr>
            <a:spLocks noGrp="1"/>
          </p:cNvSpPr>
          <p:nvPr>
            <p:ph idx="1"/>
          </p:nvPr>
        </p:nvSpPr>
        <p:spPr/>
        <p:txBody>
          <a:bodyPr/>
          <a:lstStyle/>
          <a:p>
            <a:r>
              <a:rPr lang="fi-FI" dirty="0"/>
              <a:t>Peruskoulusta toiselle asteelle nivelvaiheohjaaja- malli ja kuvaus niistä nivelvaiheen haasteista tukea tarvitsevien opiskelijoiden osalta</a:t>
            </a:r>
          </a:p>
          <a:p>
            <a:r>
              <a:rPr lang="fi-FI" dirty="0"/>
              <a:t>Selkokielinen opas ja video maahanmuuttajien opintoihin perehdyttämiseen</a:t>
            </a:r>
          </a:p>
          <a:p>
            <a:r>
              <a:rPr lang="fi-FI" dirty="0"/>
              <a:t>Maahanmuuttajien vertaisvalmentaja-mallin pilotointi</a:t>
            </a:r>
          </a:p>
          <a:p>
            <a:r>
              <a:rPr lang="fi-FI" dirty="0"/>
              <a:t>Help4you-paja, maahanmuuttajien ohjauspaja</a:t>
            </a:r>
          </a:p>
          <a:p>
            <a:r>
              <a:rPr lang="fi-FI" dirty="0"/>
              <a:t>Koulutus eri kulttuureista tulevien opiskelijoiden kohtaamiseen ja ohjaamiseen</a:t>
            </a:r>
          </a:p>
          <a:p>
            <a:endParaRPr lang="fi-FI" dirty="0"/>
          </a:p>
        </p:txBody>
      </p:sp>
      <p:sp>
        <p:nvSpPr>
          <p:cNvPr id="4" name="Dian numeron paikkamerkki 3">
            <a:extLst>
              <a:ext uri="{FF2B5EF4-FFF2-40B4-BE49-F238E27FC236}">
                <a16:creationId xmlns:a16="http://schemas.microsoft.com/office/drawing/2014/main" id="{274FCEC1-8E9C-48E9-8390-7AA0C00A0C43}"/>
              </a:ext>
            </a:extLst>
          </p:cNvPr>
          <p:cNvSpPr>
            <a:spLocks noGrp="1"/>
          </p:cNvSpPr>
          <p:nvPr>
            <p:ph type="sldNum" sz="quarter" idx="12"/>
          </p:nvPr>
        </p:nvSpPr>
        <p:spPr/>
        <p:txBody>
          <a:bodyPr/>
          <a:lstStyle/>
          <a:p>
            <a:fld id="{2A4837A0-F8B5-40DF-B7A3-2778985E9851}" type="slidenum">
              <a:rPr lang="fi-FI" smtClean="0"/>
              <a:pPr/>
              <a:t>19</a:t>
            </a:fld>
            <a:endParaRPr lang="fi-FI" dirty="0"/>
          </a:p>
        </p:txBody>
      </p:sp>
      <p:sp>
        <p:nvSpPr>
          <p:cNvPr id="5" name="Alatunnisteen paikkamerkki 4">
            <a:extLst>
              <a:ext uri="{FF2B5EF4-FFF2-40B4-BE49-F238E27FC236}">
                <a16:creationId xmlns:a16="http://schemas.microsoft.com/office/drawing/2014/main" id="{AFD9A99E-830D-47F6-A0B6-E225F25B1CCB}"/>
              </a:ext>
            </a:extLst>
          </p:cNvPr>
          <p:cNvSpPr>
            <a:spLocks noGrp="1"/>
          </p:cNvSpPr>
          <p:nvPr>
            <p:ph type="ftr" sz="quarter" idx="11"/>
          </p:nvPr>
        </p:nvSpPr>
        <p:spPr/>
        <p:txBody>
          <a:bodyPr/>
          <a:lstStyle/>
          <a:p>
            <a:r>
              <a:rPr lang="fi-FI"/>
              <a:t>Etunimi Sukunimi</a:t>
            </a:r>
            <a:endParaRPr lang="fi-FI" dirty="0"/>
          </a:p>
        </p:txBody>
      </p:sp>
      <p:sp>
        <p:nvSpPr>
          <p:cNvPr id="6" name="Päivämäärän paikkamerkki 5">
            <a:extLst>
              <a:ext uri="{FF2B5EF4-FFF2-40B4-BE49-F238E27FC236}">
                <a16:creationId xmlns:a16="http://schemas.microsoft.com/office/drawing/2014/main" id="{526C5D96-6198-4F93-AFDB-2FD07468E0DD}"/>
              </a:ext>
            </a:extLst>
          </p:cNvPr>
          <p:cNvSpPr>
            <a:spLocks noGrp="1"/>
          </p:cNvSpPr>
          <p:nvPr>
            <p:ph type="dt" sz="half" idx="10"/>
          </p:nvPr>
        </p:nvSpPr>
        <p:spPr/>
        <p:txBody>
          <a:bodyPr/>
          <a:lstStyle/>
          <a:p>
            <a:fld id="{E926D19E-78B6-4D02-8772-4056A94F9977}" type="datetime1">
              <a:rPr lang="fi-FI" smtClean="0"/>
              <a:pPr/>
              <a:t>8.4.2020</a:t>
            </a:fld>
            <a:endParaRPr lang="fi-FI" dirty="0"/>
          </a:p>
        </p:txBody>
      </p:sp>
      <p:pic>
        <p:nvPicPr>
          <p:cNvPr id="7" name="Kuva 6">
            <a:extLst>
              <a:ext uri="{FF2B5EF4-FFF2-40B4-BE49-F238E27FC236}">
                <a16:creationId xmlns:a16="http://schemas.microsoft.com/office/drawing/2014/main" id="{4438D8AF-E7EA-4188-9E12-1BFCF8F82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336" y="-171400"/>
            <a:ext cx="1329772" cy="1874679"/>
          </a:xfrm>
          <a:prstGeom prst="rect">
            <a:avLst/>
          </a:prstGeom>
        </p:spPr>
      </p:pic>
    </p:spTree>
    <p:extLst>
      <p:ext uri="{BB962C8B-B14F-4D97-AF65-F5344CB8AC3E}">
        <p14:creationId xmlns:p14="http://schemas.microsoft.com/office/powerpoint/2010/main" val="333109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FD4A88-B753-44F5-A90F-3284CBD46CF9}"/>
              </a:ext>
            </a:extLst>
          </p:cNvPr>
          <p:cNvSpPr>
            <a:spLocks noGrp="1"/>
          </p:cNvSpPr>
          <p:nvPr>
            <p:ph type="title"/>
          </p:nvPr>
        </p:nvSpPr>
        <p:spPr/>
        <p:txBody>
          <a:bodyPr/>
          <a:lstStyle/>
          <a:p>
            <a:r>
              <a:rPr lang="fi-FI" b="1" dirty="0">
                <a:latin typeface="Calibri" panose="020F0502020204030204" pitchFamily="34" charset="0"/>
                <a:cs typeface="Calibri" panose="020F0502020204030204" pitchFamily="34" charset="0"/>
              </a:rPr>
              <a:t>Hankkeen tavoitteena:</a:t>
            </a:r>
            <a:endParaRPr lang="fi-FI" dirty="0"/>
          </a:p>
        </p:txBody>
      </p:sp>
      <p:sp>
        <p:nvSpPr>
          <p:cNvPr id="3" name="Sisällön paikkamerkki 2">
            <a:extLst>
              <a:ext uri="{FF2B5EF4-FFF2-40B4-BE49-F238E27FC236}">
                <a16:creationId xmlns:a16="http://schemas.microsoft.com/office/drawing/2014/main" id="{0332AF15-AABB-4752-B4B4-1668B9E1ACE5}"/>
              </a:ext>
            </a:extLst>
          </p:cNvPr>
          <p:cNvSpPr>
            <a:spLocks noGrp="1"/>
          </p:cNvSpPr>
          <p:nvPr>
            <p:ph sz="half" idx="1"/>
          </p:nvPr>
        </p:nvSpPr>
        <p:spPr>
          <a:xfrm>
            <a:off x="504773" y="1062000"/>
            <a:ext cx="3924000" cy="5031264"/>
          </a:xfrm>
        </p:spPr>
        <p:txBody>
          <a:bodyPr/>
          <a:lstStyle/>
          <a:p>
            <a:r>
              <a:rPr lang="fi-FI" dirty="0">
                <a:latin typeface="Calibri" panose="020F0502020204030204" pitchFamily="34" charset="0"/>
                <a:cs typeface="Calibri" panose="020F0502020204030204" pitchFamily="34" charset="0"/>
              </a:rPr>
              <a:t>Opintojen keskeyttämisen ennakoinnin ja keskeyttämisen ennaltaehkäisyn parantaminen</a:t>
            </a:r>
          </a:p>
          <a:p>
            <a:r>
              <a:rPr lang="fi-FI" dirty="0">
                <a:latin typeface="Calibri" panose="020F0502020204030204" pitchFamily="34" charset="0"/>
                <a:cs typeface="Calibri" panose="020F0502020204030204" pitchFamily="34" charset="0"/>
              </a:rPr>
              <a:t>Koulutuksen läpäisyn parantaminen ja siirtymien sujuvoittaminen oppilaitoksesta toiseen</a:t>
            </a:r>
          </a:p>
          <a:p>
            <a:r>
              <a:rPr lang="fi-FI" dirty="0">
                <a:latin typeface="Calibri" panose="020F0502020204030204" pitchFamily="34" charset="0"/>
                <a:cs typeface="Calibri" panose="020F0502020204030204" pitchFamily="34" charset="0"/>
              </a:rPr>
              <a:t>Ohjausosaamisen parantaminen ja opettajan roolin vahvistaminen opettajasta/kouluttajasta ohjaajaksi</a:t>
            </a:r>
          </a:p>
          <a:p>
            <a:endParaRPr lang="fi-FI" dirty="0"/>
          </a:p>
          <a:p>
            <a:pPr marL="0" indent="0">
              <a:buNone/>
            </a:pPr>
            <a:endParaRPr lang="fi-FI" dirty="0">
              <a:latin typeface="Calibri" panose="020F0502020204030204" pitchFamily="34" charset="0"/>
              <a:cs typeface="Calibri" panose="020F0502020204030204" pitchFamily="34" charset="0"/>
            </a:endParaRPr>
          </a:p>
          <a:p>
            <a:endParaRPr lang="fi-FI" dirty="0"/>
          </a:p>
        </p:txBody>
      </p:sp>
      <p:sp>
        <p:nvSpPr>
          <p:cNvPr id="5" name="Dian numeron paikkamerkki 4">
            <a:extLst>
              <a:ext uri="{FF2B5EF4-FFF2-40B4-BE49-F238E27FC236}">
                <a16:creationId xmlns:a16="http://schemas.microsoft.com/office/drawing/2014/main" id="{7CA00A31-BF3D-4F5E-8EE0-9840C6C0DDA1}"/>
              </a:ext>
            </a:extLst>
          </p:cNvPr>
          <p:cNvSpPr>
            <a:spLocks noGrp="1"/>
          </p:cNvSpPr>
          <p:nvPr>
            <p:ph type="sldNum" sz="quarter" idx="12"/>
          </p:nvPr>
        </p:nvSpPr>
        <p:spPr/>
        <p:txBody>
          <a:bodyPr/>
          <a:lstStyle/>
          <a:p>
            <a:fld id="{2A4837A0-F8B5-40DF-B7A3-2778985E9851}" type="slidenum">
              <a:rPr lang="fi-FI" smtClean="0"/>
              <a:pPr/>
              <a:t>2</a:t>
            </a:fld>
            <a:endParaRPr lang="fi-FI" dirty="0"/>
          </a:p>
        </p:txBody>
      </p:sp>
      <p:sp>
        <p:nvSpPr>
          <p:cNvPr id="6" name="Alatunnisteen paikkamerkki 5">
            <a:extLst>
              <a:ext uri="{FF2B5EF4-FFF2-40B4-BE49-F238E27FC236}">
                <a16:creationId xmlns:a16="http://schemas.microsoft.com/office/drawing/2014/main" id="{A7984C09-78FC-412C-B366-015034D43936}"/>
              </a:ext>
            </a:extLst>
          </p:cNvPr>
          <p:cNvSpPr>
            <a:spLocks noGrp="1"/>
          </p:cNvSpPr>
          <p:nvPr>
            <p:ph type="ftr" sz="quarter" idx="11"/>
          </p:nvPr>
        </p:nvSpPr>
        <p:spPr/>
        <p:txBody>
          <a:bodyPr/>
          <a:lstStyle/>
          <a:p>
            <a:r>
              <a:rPr lang="fi-FI"/>
              <a:t>Etunimi Sukunimi</a:t>
            </a:r>
            <a:endParaRPr lang="fi-FI" dirty="0"/>
          </a:p>
        </p:txBody>
      </p:sp>
      <p:sp>
        <p:nvSpPr>
          <p:cNvPr id="7" name="Päivämäärän paikkamerkki 6">
            <a:extLst>
              <a:ext uri="{FF2B5EF4-FFF2-40B4-BE49-F238E27FC236}">
                <a16:creationId xmlns:a16="http://schemas.microsoft.com/office/drawing/2014/main" id="{6C59A656-EB8D-47BE-8B68-64251BDB2928}"/>
              </a:ext>
            </a:extLst>
          </p:cNvPr>
          <p:cNvSpPr>
            <a:spLocks noGrp="1"/>
          </p:cNvSpPr>
          <p:nvPr>
            <p:ph type="dt" sz="half" idx="10"/>
          </p:nvPr>
        </p:nvSpPr>
        <p:spPr/>
        <p:txBody>
          <a:bodyPr/>
          <a:lstStyle/>
          <a:p>
            <a:fld id="{D00111C6-550F-476F-A8E9-87059F984CC5}" type="datetime1">
              <a:rPr lang="fi-FI" smtClean="0"/>
              <a:pPr/>
              <a:t>8.4.2020</a:t>
            </a:fld>
            <a:endParaRPr lang="fi-FI" dirty="0"/>
          </a:p>
        </p:txBody>
      </p:sp>
      <p:pic>
        <p:nvPicPr>
          <p:cNvPr id="8" name="Sisällön paikkamerkki 7">
            <a:extLst>
              <a:ext uri="{FF2B5EF4-FFF2-40B4-BE49-F238E27FC236}">
                <a16:creationId xmlns:a16="http://schemas.microsoft.com/office/drawing/2014/main" id="{DA32DF3E-99A9-4E46-B3B2-CDB9AC282560}"/>
              </a:ext>
            </a:extLst>
          </p:cNvPr>
          <p:cNvPicPr>
            <a:picLocks noGrp="1" noChangeAspect="1"/>
          </p:cNvPicPr>
          <p:nvPr>
            <p:ph sz="half" idx="2"/>
          </p:nvPr>
        </p:nvPicPr>
        <p:blipFill>
          <a:blip r:embed="rId2"/>
          <a:stretch>
            <a:fillRect/>
          </a:stretch>
        </p:blipFill>
        <p:spPr>
          <a:xfrm>
            <a:off x="4680002" y="578263"/>
            <a:ext cx="3959225" cy="3456383"/>
          </a:xfrm>
          <a:prstGeom prst="rect">
            <a:avLst/>
          </a:prstGeom>
        </p:spPr>
      </p:pic>
      <p:sp>
        <p:nvSpPr>
          <p:cNvPr id="9" name="Suorakulmio 8">
            <a:extLst>
              <a:ext uri="{FF2B5EF4-FFF2-40B4-BE49-F238E27FC236}">
                <a16:creationId xmlns:a16="http://schemas.microsoft.com/office/drawing/2014/main" id="{7BE9996B-689D-46BD-AEA4-255B9256EE56}"/>
              </a:ext>
            </a:extLst>
          </p:cNvPr>
          <p:cNvSpPr/>
          <p:nvPr/>
        </p:nvSpPr>
        <p:spPr>
          <a:xfrm>
            <a:off x="4932039" y="2551837"/>
            <a:ext cx="3959225" cy="2954655"/>
          </a:xfrm>
          <a:prstGeom prst="rect">
            <a:avLst/>
          </a:prstGeom>
        </p:spPr>
        <p:txBody>
          <a:bodyPr wrap="square">
            <a:spAutoFit/>
          </a:bodyPr>
          <a:lstStyle/>
          <a:p>
            <a:pPr marL="342900" indent="-342900">
              <a:buFont typeface="Arial" panose="020B0604020202020204" pitchFamily="34" charset="0"/>
              <a:buChar char="•"/>
            </a:pPr>
            <a:endParaRPr lang="fi-FI"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fi-FI"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fi-FI"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fi-FI"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fi-FI" sz="2400" dirty="0">
                <a:latin typeface="Calibri" panose="020F0502020204030204" pitchFamily="34" charset="0"/>
                <a:cs typeface="Calibri" panose="020F0502020204030204" pitchFamily="34" charset="0"/>
              </a:rPr>
              <a:t>Työkalujen ja välineiden laatiminen ohjauksen tueksi</a:t>
            </a:r>
          </a:p>
          <a:p>
            <a:endParaRPr lang="fi-FI" dirty="0"/>
          </a:p>
        </p:txBody>
      </p:sp>
    </p:spTree>
    <p:extLst>
      <p:ext uri="{BB962C8B-B14F-4D97-AF65-F5344CB8AC3E}">
        <p14:creationId xmlns:p14="http://schemas.microsoft.com/office/powerpoint/2010/main" val="1473144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F2E17229-0EC1-4A5D-8BA5-26223F310D58}"/>
              </a:ext>
            </a:extLst>
          </p:cNvPr>
          <p:cNvSpPr>
            <a:spLocks noGrp="1"/>
          </p:cNvSpPr>
          <p:nvPr>
            <p:ph type="sldNum" sz="quarter" idx="12"/>
          </p:nvPr>
        </p:nvSpPr>
        <p:spPr/>
        <p:txBody>
          <a:bodyPr/>
          <a:lstStyle/>
          <a:p>
            <a:fld id="{2A4837A0-F8B5-40DF-B7A3-2778985E9851}" type="slidenum">
              <a:rPr lang="fi-FI" smtClean="0"/>
              <a:pPr/>
              <a:t>20</a:t>
            </a:fld>
            <a:endParaRPr lang="fi-FI" dirty="0"/>
          </a:p>
        </p:txBody>
      </p:sp>
      <p:sp>
        <p:nvSpPr>
          <p:cNvPr id="3" name="Alatunnisteen paikkamerkki 2">
            <a:extLst>
              <a:ext uri="{FF2B5EF4-FFF2-40B4-BE49-F238E27FC236}">
                <a16:creationId xmlns:a16="http://schemas.microsoft.com/office/drawing/2014/main" id="{24EEC010-D86A-40B4-97A6-9074796714DE}"/>
              </a:ext>
            </a:extLst>
          </p:cNvPr>
          <p:cNvSpPr>
            <a:spLocks noGrp="1"/>
          </p:cNvSpPr>
          <p:nvPr>
            <p:ph type="ftr" sz="quarter" idx="11"/>
          </p:nvPr>
        </p:nvSpPr>
        <p:spPr/>
        <p:txBody>
          <a:bodyPr/>
          <a:lstStyle/>
          <a:p>
            <a:r>
              <a:rPr lang="fi-FI"/>
              <a:t>Etunimi Sukunimi</a:t>
            </a:r>
            <a:endParaRPr lang="fi-FI" dirty="0"/>
          </a:p>
        </p:txBody>
      </p:sp>
      <p:sp>
        <p:nvSpPr>
          <p:cNvPr id="4" name="Päivämäärän paikkamerkki 3">
            <a:extLst>
              <a:ext uri="{FF2B5EF4-FFF2-40B4-BE49-F238E27FC236}">
                <a16:creationId xmlns:a16="http://schemas.microsoft.com/office/drawing/2014/main" id="{9525C379-7D37-4528-8B46-6A5A97E42C6C}"/>
              </a:ext>
            </a:extLst>
          </p:cNvPr>
          <p:cNvSpPr>
            <a:spLocks noGrp="1"/>
          </p:cNvSpPr>
          <p:nvPr>
            <p:ph type="dt" sz="half" idx="10"/>
          </p:nvPr>
        </p:nvSpPr>
        <p:spPr/>
        <p:txBody>
          <a:bodyPr/>
          <a:lstStyle/>
          <a:p>
            <a:fld id="{7356B9E0-AE4D-47F9-9DDE-55B177305E0F}" type="datetime1">
              <a:rPr lang="fi-FI" smtClean="0"/>
              <a:pPr/>
              <a:t>8.4.2020</a:t>
            </a:fld>
            <a:endParaRPr lang="fi-FI" dirty="0"/>
          </a:p>
        </p:txBody>
      </p:sp>
      <p:sp>
        <p:nvSpPr>
          <p:cNvPr id="5" name="Suorakulmio 4">
            <a:extLst>
              <a:ext uri="{FF2B5EF4-FFF2-40B4-BE49-F238E27FC236}">
                <a16:creationId xmlns:a16="http://schemas.microsoft.com/office/drawing/2014/main" id="{28532DE1-2AE6-4C69-A51F-698F7524E0AA}"/>
              </a:ext>
            </a:extLst>
          </p:cNvPr>
          <p:cNvSpPr/>
          <p:nvPr/>
        </p:nvSpPr>
        <p:spPr>
          <a:xfrm>
            <a:off x="755576" y="332655"/>
            <a:ext cx="8136904" cy="6370975"/>
          </a:xfrm>
          <a:prstGeom prst="rect">
            <a:avLst/>
          </a:prstGeom>
        </p:spPr>
        <p:txBody>
          <a:bodyPr wrap="square">
            <a:spAutoFit/>
          </a:bodyPr>
          <a:lstStyle/>
          <a:p>
            <a:pPr marL="342900" indent="-342900">
              <a:buFont typeface="Wingdings" panose="05000000000000000000" pitchFamily="2" charset="2"/>
              <a:buChar char="§"/>
            </a:pPr>
            <a:r>
              <a:rPr lang="fi-FI" sz="2400" dirty="0">
                <a:latin typeface="Calibri" panose="020F0502020204030204" pitchFamily="34" charset="0"/>
                <a:cs typeface="Calibri" panose="020F0502020204030204" pitchFamily="34" charset="0"/>
              </a:rPr>
              <a:t>Jatkuvaan ryhmäytymiseen liittyvien harjoitteiden pilotointi ja koonti</a:t>
            </a:r>
          </a:p>
          <a:p>
            <a:pPr marL="342900" indent="-342900">
              <a:buFont typeface="Wingdings" panose="05000000000000000000" pitchFamily="2" charset="2"/>
              <a:buChar char="§"/>
            </a:pPr>
            <a:r>
              <a:rPr lang="fi-FI" sz="2400" dirty="0">
                <a:latin typeface="Calibri" panose="020F0502020204030204" pitchFamily="34" charset="0"/>
                <a:cs typeface="Calibri" panose="020F0502020204030204" pitchFamily="34" charset="0"/>
              </a:rPr>
              <a:t>Polun avaaja- jatkuvan haun kautta tulevien tukipalvelu</a:t>
            </a:r>
          </a:p>
          <a:p>
            <a:pPr marL="342900" indent="-342900">
              <a:buFont typeface="Wingdings" panose="05000000000000000000" pitchFamily="2" charset="2"/>
              <a:buChar char="§"/>
            </a:pPr>
            <a:r>
              <a:rPr lang="fi-FI" sz="2400" dirty="0">
                <a:latin typeface="Calibri" panose="020F0502020204030204" pitchFamily="34" charset="0"/>
                <a:cs typeface="Calibri" panose="020F0502020204030204" pitchFamily="34" charset="0"/>
              </a:rPr>
              <a:t>Jatkuvaan hakuun liittyvä hakijoiden/valittujen tuen tarpeen kartoitus,</a:t>
            </a:r>
          </a:p>
          <a:p>
            <a:pPr marL="342900" indent="-342900">
              <a:buFont typeface="Wingdings" panose="05000000000000000000" pitchFamily="2" charset="2"/>
              <a:buChar char="§"/>
            </a:pPr>
            <a:r>
              <a:rPr lang="fi-FI" sz="2400" dirty="0">
                <a:latin typeface="Calibri" panose="020F0502020204030204" pitchFamily="34" charset="0"/>
                <a:cs typeface="Calibri" panose="020F0502020204030204" pitchFamily="34" charset="0"/>
              </a:rPr>
              <a:t>Jatkuvaan hakuun liittyvä hakijoiden/valittujen tukipalveluiden mallinnus, tiedon </a:t>
            </a:r>
            <a:r>
              <a:rPr lang="fi-FI" sz="2400" dirty="0" err="1">
                <a:latin typeface="Calibri" panose="020F0502020204030204" pitchFamily="34" charset="0"/>
                <a:cs typeface="Calibri" panose="020F0502020204030204" pitchFamily="34" charset="0"/>
              </a:rPr>
              <a:t>siirtoprossi</a:t>
            </a:r>
            <a:endParaRPr lang="fi-FI"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fi-FI" sz="2400" dirty="0">
                <a:latin typeface="Calibri" panose="020F0502020204030204" pitchFamily="34" charset="0"/>
                <a:cs typeface="Calibri" panose="020F0502020204030204" pitchFamily="34" charset="0"/>
              </a:rPr>
              <a:t>Jatkuvaan hakuun liittyvä hakijoiden/valittujen strukturoitu haastattelukaavake Wilmaan,</a:t>
            </a:r>
          </a:p>
          <a:p>
            <a:pPr marL="342900" indent="-342900">
              <a:buFont typeface="Wingdings" panose="05000000000000000000" pitchFamily="2" charset="2"/>
              <a:buChar char="§"/>
            </a:pPr>
            <a:r>
              <a:rPr lang="fi-FI" sz="2400" dirty="0">
                <a:latin typeface="Calibri" panose="020F0502020204030204" pitchFamily="34" charset="0"/>
                <a:cs typeface="Calibri" panose="020F0502020204030204" pitchFamily="34" charset="0"/>
              </a:rPr>
              <a:t>Luodaan ohjaustyökalu , johon kootaan tiivisti  tietoa erilaisista yksilöllisistä mahdollisuuksista ja tukimuodoista.</a:t>
            </a:r>
          </a:p>
          <a:p>
            <a:pPr marL="342900" indent="-342900">
              <a:buFont typeface="Wingdings" panose="05000000000000000000" pitchFamily="2" charset="2"/>
              <a:buChar char="§"/>
            </a:pPr>
            <a:r>
              <a:rPr lang="fi-FI" sz="2400" dirty="0">
                <a:latin typeface="Calibri" panose="020F0502020204030204" pitchFamily="34" charset="0"/>
                <a:cs typeface="Calibri" panose="020F0502020204030204" pitchFamily="34" charset="0"/>
              </a:rPr>
              <a:t>Työkalua voidaan hyödyntää erityisesti jos opinnot uhkaavat keskeytyä tai opinnoista eroaminen tulee kyseeseen.</a:t>
            </a:r>
          </a:p>
          <a:p>
            <a:pPr marL="342900" indent="-342900">
              <a:buFont typeface="Wingdings" panose="05000000000000000000" pitchFamily="2" charset="2"/>
              <a:buChar char="§"/>
            </a:pPr>
            <a:r>
              <a:rPr lang="fi-FI" sz="2400" dirty="0">
                <a:latin typeface="Calibri" panose="020F0502020204030204" pitchFamily="34" charset="0"/>
                <a:cs typeface="Calibri" panose="020F0502020204030204" pitchFamily="34" charset="0"/>
              </a:rPr>
              <a:t>Pilotoidaan </a:t>
            </a:r>
            <a:r>
              <a:rPr lang="fi-FI" sz="2400" dirty="0" err="1">
                <a:latin typeface="Calibri" panose="020F0502020204030204" pitchFamily="34" charset="0"/>
                <a:cs typeface="Calibri" panose="020F0502020204030204" pitchFamily="34" charset="0"/>
              </a:rPr>
              <a:t>Leannoxtrappan</a:t>
            </a:r>
            <a:r>
              <a:rPr lang="fi-FI" sz="2400" dirty="0">
                <a:latin typeface="Calibri" panose="020F0502020204030204" pitchFamily="34" charset="0"/>
                <a:cs typeface="Calibri" panose="020F0502020204030204" pitchFamily="34" charset="0"/>
              </a:rPr>
              <a:t>-malli Kpedu ja </a:t>
            </a:r>
            <a:r>
              <a:rPr lang="fi-FI" sz="2400" dirty="0" err="1">
                <a:latin typeface="Calibri" panose="020F0502020204030204" pitchFamily="34" charset="0"/>
                <a:cs typeface="Calibri" panose="020F0502020204030204" pitchFamily="34" charset="0"/>
              </a:rPr>
              <a:t>Optioma</a:t>
            </a:r>
            <a:r>
              <a:rPr lang="fi-FI" sz="2400" dirty="0">
                <a:latin typeface="Calibri" panose="020F0502020204030204" pitchFamily="34" charset="0"/>
                <a:cs typeface="Calibri" panose="020F0502020204030204" pitchFamily="34" charset="0"/>
              </a:rPr>
              <a:t>.</a:t>
            </a:r>
          </a:p>
          <a:p>
            <a:pPr marL="342900" indent="-342900">
              <a:buFont typeface="Wingdings" panose="05000000000000000000" pitchFamily="2" charset="2"/>
              <a:buChar char="§"/>
            </a:pPr>
            <a:r>
              <a:rPr lang="fi-FI" sz="2400" dirty="0" err="1">
                <a:latin typeface="Calibri" panose="020F0502020204030204" pitchFamily="34" charset="0"/>
                <a:cs typeface="Calibri" panose="020F0502020204030204" pitchFamily="34" charset="0"/>
              </a:rPr>
              <a:t>Benchmarking</a:t>
            </a:r>
            <a:r>
              <a:rPr lang="fi-FI" sz="2400" dirty="0">
                <a:latin typeface="Calibri" panose="020F0502020204030204" pitchFamily="34" charset="0"/>
                <a:cs typeface="Calibri" panose="020F0502020204030204" pitchFamily="34" charset="0"/>
              </a:rPr>
              <a:t> Pohjoismaat  (kaksi kohdetta) kartoitetaan hyviä malleja, käydään tutustumassa ja kuvataan ma</a:t>
            </a:r>
            <a:r>
              <a:rPr lang="fi-FI" dirty="0"/>
              <a:t>llit Testattu malli siitä </a:t>
            </a:r>
            <a:r>
              <a:rPr lang="fi-FI" sz="2400" dirty="0">
                <a:latin typeface="Calibri" panose="020F0502020204030204" pitchFamily="34" charset="0"/>
                <a:cs typeface="Calibri" panose="020F0502020204030204" pitchFamily="34" charset="0"/>
              </a:rPr>
              <a:t>voiko robottia hyödyntää opiskelijoiden tukena.</a:t>
            </a:r>
          </a:p>
        </p:txBody>
      </p:sp>
    </p:spTree>
    <p:extLst>
      <p:ext uri="{BB962C8B-B14F-4D97-AF65-F5344CB8AC3E}">
        <p14:creationId xmlns:p14="http://schemas.microsoft.com/office/powerpoint/2010/main" val="3264919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3764522-3295-482B-A3FA-7D7F0ABFED6A}"/>
              </a:ext>
            </a:extLst>
          </p:cNvPr>
          <p:cNvSpPr>
            <a:spLocks noGrp="1"/>
          </p:cNvSpPr>
          <p:nvPr>
            <p:ph type="sldNum" sz="quarter" idx="12"/>
          </p:nvPr>
        </p:nvSpPr>
        <p:spPr/>
        <p:txBody>
          <a:bodyPr/>
          <a:lstStyle/>
          <a:p>
            <a:fld id="{2A4837A0-F8B5-40DF-B7A3-2778985E9851}" type="slidenum">
              <a:rPr lang="fi-FI" smtClean="0"/>
              <a:pPr/>
              <a:t>21</a:t>
            </a:fld>
            <a:endParaRPr lang="fi-FI" dirty="0"/>
          </a:p>
        </p:txBody>
      </p:sp>
      <p:sp>
        <p:nvSpPr>
          <p:cNvPr id="3" name="Alatunnisteen paikkamerkki 2">
            <a:extLst>
              <a:ext uri="{FF2B5EF4-FFF2-40B4-BE49-F238E27FC236}">
                <a16:creationId xmlns:a16="http://schemas.microsoft.com/office/drawing/2014/main" id="{E5A3EE3A-8C96-464E-A4FB-235B1AABDC33}"/>
              </a:ext>
            </a:extLst>
          </p:cNvPr>
          <p:cNvSpPr>
            <a:spLocks noGrp="1"/>
          </p:cNvSpPr>
          <p:nvPr>
            <p:ph type="ftr" sz="quarter" idx="11"/>
          </p:nvPr>
        </p:nvSpPr>
        <p:spPr/>
        <p:txBody>
          <a:bodyPr/>
          <a:lstStyle/>
          <a:p>
            <a:r>
              <a:rPr lang="fi-FI"/>
              <a:t>Etunimi Sukunimi</a:t>
            </a:r>
            <a:endParaRPr lang="fi-FI" dirty="0"/>
          </a:p>
        </p:txBody>
      </p:sp>
      <p:sp>
        <p:nvSpPr>
          <p:cNvPr id="4" name="Päivämäärän paikkamerkki 3">
            <a:extLst>
              <a:ext uri="{FF2B5EF4-FFF2-40B4-BE49-F238E27FC236}">
                <a16:creationId xmlns:a16="http://schemas.microsoft.com/office/drawing/2014/main" id="{D77FCD23-28CD-4010-B260-52B1D260EF46}"/>
              </a:ext>
            </a:extLst>
          </p:cNvPr>
          <p:cNvSpPr>
            <a:spLocks noGrp="1"/>
          </p:cNvSpPr>
          <p:nvPr>
            <p:ph type="dt" sz="half" idx="10"/>
          </p:nvPr>
        </p:nvSpPr>
        <p:spPr/>
        <p:txBody>
          <a:bodyPr/>
          <a:lstStyle/>
          <a:p>
            <a:fld id="{7356B9E0-AE4D-47F9-9DDE-55B177305E0F}" type="datetime1">
              <a:rPr lang="fi-FI" smtClean="0"/>
              <a:pPr/>
              <a:t>8.4.2020</a:t>
            </a:fld>
            <a:endParaRPr lang="fi-FI" dirty="0"/>
          </a:p>
        </p:txBody>
      </p:sp>
      <p:pic>
        <p:nvPicPr>
          <p:cNvPr id="5" name="Kuva 4">
            <a:extLst>
              <a:ext uri="{FF2B5EF4-FFF2-40B4-BE49-F238E27FC236}">
                <a16:creationId xmlns:a16="http://schemas.microsoft.com/office/drawing/2014/main" id="{1F716381-BCAC-4A38-B1F1-EAAAD8FA088E}"/>
              </a:ext>
            </a:extLst>
          </p:cNvPr>
          <p:cNvPicPr>
            <a:picLocks noChangeAspect="1"/>
          </p:cNvPicPr>
          <p:nvPr/>
        </p:nvPicPr>
        <p:blipFill>
          <a:blip r:embed="rId2"/>
          <a:stretch>
            <a:fillRect/>
          </a:stretch>
        </p:blipFill>
        <p:spPr>
          <a:xfrm>
            <a:off x="241164" y="377398"/>
            <a:ext cx="5488448" cy="4449663"/>
          </a:xfrm>
          <a:prstGeom prst="rect">
            <a:avLst/>
          </a:prstGeom>
        </p:spPr>
      </p:pic>
      <p:pic>
        <p:nvPicPr>
          <p:cNvPr id="8" name="Kuva 7">
            <a:extLst>
              <a:ext uri="{FF2B5EF4-FFF2-40B4-BE49-F238E27FC236}">
                <a16:creationId xmlns:a16="http://schemas.microsoft.com/office/drawing/2014/main" id="{8D501B72-1E54-4F4D-A1DC-EBE7735BD461}"/>
              </a:ext>
            </a:extLst>
          </p:cNvPr>
          <p:cNvPicPr>
            <a:picLocks noChangeAspect="1"/>
          </p:cNvPicPr>
          <p:nvPr/>
        </p:nvPicPr>
        <p:blipFill>
          <a:blip r:embed="rId3"/>
          <a:stretch>
            <a:fillRect/>
          </a:stretch>
        </p:blipFill>
        <p:spPr>
          <a:xfrm>
            <a:off x="405137" y="4255770"/>
            <a:ext cx="5324475" cy="2524125"/>
          </a:xfrm>
          <a:prstGeom prst="rect">
            <a:avLst/>
          </a:prstGeom>
        </p:spPr>
      </p:pic>
    </p:spTree>
    <p:extLst>
      <p:ext uri="{BB962C8B-B14F-4D97-AF65-F5344CB8AC3E}">
        <p14:creationId xmlns:p14="http://schemas.microsoft.com/office/powerpoint/2010/main" val="2790104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F8BDD5-B447-4336-B0D4-F9EBE0457317}"/>
              </a:ext>
            </a:extLst>
          </p:cNvPr>
          <p:cNvSpPr>
            <a:spLocks noGrp="1"/>
          </p:cNvSpPr>
          <p:nvPr>
            <p:ph type="title"/>
          </p:nvPr>
        </p:nvSpPr>
        <p:spPr/>
        <p:txBody>
          <a:bodyPr/>
          <a:lstStyle/>
          <a:p>
            <a:r>
              <a:rPr lang="fi-FI" sz="3200" b="1" dirty="0">
                <a:latin typeface="Calibri" panose="020F0502020204030204" pitchFamily="34" charset="0"/>
                <a:cs typeface="Calibri" panose="020F0502020204030204" pitchFamily="34" charset="0"/>
              </a:rPr>
              <a:t>Kohderyhmänä ovat:</a:t>
            </a:r>
            <a:br>
              <a:rPr lang="fi-FI" sz="3200" dirty="0">
                <a:latin typeface="Calibri" panose="020F0502020204030204" pitchFamily="34" charset="0"/>
                <a:cs typeface="Calibri" panose="020F0502020204030204" pitchFamily="34" charset="0"/>
              </a:rPr>
            </a:br>
            <a:endParaRPr lang="fi-FI" sz="3200" dirty="0">
              <a:latin typeface="Calibri" panose="020F0502020204030204" pitchFamily="34" charset="0"/>
              <a:cs typeface="Calibri" panose="020F0502020204030204" pitchFamily="34" charset="0"/>
            </a:endParaRPr>
          </a:p>
        </p:txBody>
      </p:sp>
      <p:sp>
        <p:nvSpPr>
          <p:cNvPr id="3" name="Sisällön paikkamerkki 2">
            <a:extLst>
              <a:ext uri="{FF2B5EF4-FFF2-40B4-BE49-F238E27FC236}">
                <a16:creationId xmlns:a16="http://schemas.microsoft.com/office/drawing/2014/main" id="{35FC8117-508E-406A-8F94-AE864083D427}"/>
              </a:ext>
            </a:extLst>
          </p:cNvPr>
          <p:cNvSpPr>
            <a:spLocks noGrp="1"/>
          </p:cNvSpPr>
          <p:nvPr>
            <p:ph idx="1"/>
          </p:nvPr>
        </p:nvSpPr>
        <p:spPr/>
        <p:txBody>
          <a:bodyPr/>
          <a:lstStyle/>
          <a:p>
            <a:r>
              <a:rPr lang="fi-FI" sz="2800" dirty="0">
                <a:latin typeface="Calibri" panose="020F0502020204030204" pitchFamily="34" charset="0"/>
                <a:cs typeface="Calibri" panose="020F0502020204030204" pitchFamily="34" charset="0"/>
              </a:rPr>
              <a:t>Peruskoulun 15-vuotta täyttäneet yhdeksännen luokan oppilaat sekö Keski-Pohjanmaalla että Pietarsaaressa. Mukana on myös maahanmuuttajaoppilaita. </a:t>
            </a:r>
          </a:p>
          <a:p>
            <a:pPr marL="0" indent="0">
              <a:buNone/>
            </a:pPr>
            <a:endParaRPr lang="fi-FI" sz="2800" dirty="0">
              <a:latin typeface="Calibri" panose="020F0502020204030204" pitchFamily="34" charset="0"/>
              <a:cs typeface="Calibri" panose="020F0502020204030204" pitchFamily="34" charset="0"/>
            </a:endParaRPr>
          </a:p>
          <a:p>
            <a:r>
              <a:rPr lang="fi-FI" sz="2800" dirty="0">
                <a:latin typeface="Calibri" panose="020F0502020204030204" pitchFamily="34" charset="0"/>
                <a:cs typeface="Calibri" panose="020F0502020204030204" pitchFamily="34" charset="0"/>
              </a:rPr>
              <a:t>Jatkuvassa haussa tulevat opiskelijat, jotka tarvitsevat tukea opintojen alkuun.</a:t>
            </a:r>
          </a:p>
          <a:p>
            <a:endParaRPr lang="fi-FI" dirty="0"/>
          </a:p>
        </p:txBody>
      </p:sp>
      <p:sp>
        <p:nvSpPr>
          <p:cNvPr id="4" name="Dian numeron paikkamerkki 3">
            <a:extLst>
              <a:ext uri="{FF2B5EF4-FFF2-40B4-BE49-F238E27FC236}">
                <a16:creationId xmlns:a16="http://schemas.microsoft.com/office/drawing/2014/main" id="{958E8140-73AA-49DC-8F3E-0F5C56E57997}"/>
              </a:ext>
            </a:extLst>
          </p:cNvPr>
          <p:cNvSpPr>
            <a:spLocks noGrp="1"/>
          </p:cNvSpPr>
          <p:nvPr>
            <p:ph type="sldNum" sz="quarter" idx="12"/>
          </p:nvPr>
        </p:nvSpPr>
        <p:spPr/>
        <p:txBody>
          <a:bodyPr/>
          <a:lstStyle/>
          <a:p>
            <a:fld id="{2A4837A0-F8B5-40DF-B7A3-2778985E9851}" type="slidenum">
              <a:rPr lang="fi-FI" smtClean="0"/>
              <a:pPr/>
              <a:t>3</a:t>
            </a:fld>
            <a:endParaRPr lang="fi-FI" dirty="0"/>
          </a:p>
        </p:txBody>
      </p:sp>
      <p:sp>
        <p:nvSpPr>
          <p:cNvPr id="5" name="Alatunnisteen paikkamerkki 4">
            <a:extLst>
              <a:ext uri="{FF2B5EF4-FFF2-40B4-BE49-F238E27FC236}">
                <a16:creationId xmlns:a16="http://schemas.microsoft.com/office/drawing/2014/main" id="{6B268B4F-3201-4301-985C-C0C3CA28C29B}"/>
              </a:ext>
            </a:extLst>
          </p:cNvPr>
          <p:cNvSpPr>
            <a:spLocks noGrp="1"/>
          </p:cNvSpPr>
          <p:nvPr>
            <p:ph type="ftr" sz="quarter" idx="11"/>
          </p:nvPr>
        </p:nvSpPr>
        <p:spPr/>
        <p:txBody>
          <a:bodyPr/>
          <a:lstStyle/>
          <a:p>
            <a:r>
              <a:rPr lang="fi-FI"/>
              <a:t>Etunimi Sukunimi</a:t>
            </a:r>
            <a:endParaRPr lang="fi-FI" dirty="0"/>
          </a:p>
        </p:txBody>
      </p:sp>
      <p:sp>
        <p:nvSpPr>
          <p:cNvPr id="6" name="Päivämäärän paikkamerkki 5">
            <a:extLst>
              <a:ext uri="{FF2B5EF4-FFF2-40B4-BE49-F238E27FC236}">
                <a16:creationId xmlns:a16="http://schemas.microsoft.com/office/drawing/2014/main" id="{1B4C044A-99F8-409A-B8FC-D548F3F1F17E}"/>
              </a:ext>
            </a:extLst>
          </p:cNvPr>
          <p:cNvSpPr>
            <a:spLocks noGrp="1"/>
          </p:cNvSpPr>
          <p:nvPr>
            <p:ph type="dt" sz="half" idx="10"/>
          </p:nvPr>
        </p:nvSpPr>
        <p:spPr/>
        <p:txBody>
          <a:bodyPr/>
          <a:lstStyle/>
          <a:p>
            <a:fld id="{E926D19E-78B6-4D02-8772-4056A94F9977}" type="datetime1">
              <a:rPr lang="fi-FI" smtClean="0"/>
              <a:pPr/>
              <a:t>8.4.2020</a:t>
            </a:fld>
            <a:endParaRPr lang="fi-FI" dirty="0"/>
          </a:p>
        </p:txBody>
      </p:sp>
      <p:pic>
        <p:nvPicPr>
          <p:cNvPr id="8" name="Kuva 7" descr="Kuva, joka sisältää kohteen piirtäminen, peli&#10;&#10;Kuvaus luotu automaattisesti">
            <a:extLst>
              <a:ext uri="{FF2B5EF4-FFF2-40B4-BE49-F238E27FC236}">
                <a16:creationId xmlns:a16="http://schemas.microsoft.com/office/drawing/2014/main" id="{F6A6AD00-337D-4B7F-A90F-0338FA47A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2420888"/>
            <a:ext cx="1793955" cy="1302978"/>
          </a:xfrm>
          <a:prstGeom prst="rect">
            <a:avLst/>
          </a:prstGeom>
        </p:spPr>
      </p:pic>
    </p:spTree>
    <p:extLst>
      <p:ext uri="{BB962C8B-B14F-4D97-AF65-F5344CB8AC3E}">
        <p14:creationId xmlns:p14="http://schemas.microsoft.com/office/powerpoint/2010/main" val="3110471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B9C7AC-BFB9-4BE5-B5F0-A9DB2CA26805}"/>
              </a:ext>
            </a:extLst>
          </p:cNvPr>
          <p:cNvSpPr>
            <a:spLocks noGrp="1"/>
          </p:cNvSpPr>
          <p:nvPr>
            <p:ph type="title"/>
          </p:nvPr>
        </p:nvSpPr>
        <p:spPr/>
        <p:txBody>
          <a:bodyPr/>
          <a:lstStyle/>
          <a:p>
            <a:r>
              <a:rPr lang="fi-FI" sz="3200" b="1" dirty="0">
                <a:latin typeface="Calibri" panose="020F0502020204030204" pitchFamily="34" charset="0"/>
                <a:cs typeface="Calibri" panose="020F0502020204030204" pitchFamily="34" charset="0"/>
              </a:rPr>
              <a:t>Hankkeeseen nimetään nivelvaiheohjaajat</a:t>
            </a:r>
          </a:p>
        </p:txBody>
      </p:sp>
      <p:sp>
        <p:nvSpPr>
          <p:cNvPr id="3" name="Sisällön paikkamerkki 2">
            <a:extLst>
              <a:ext uri="{FF2B5EF4-FFF2-40B4-BE49-F238E27FC236}">
                <a16:creationId xmlns:a16="http://schemas.microsoft.com/office/drawing/2014/main" id="{DFB74910-CAEA-4F89-9837-8342D84A1AE0}"/>
              </a:ext>
            </a:extLst>
          </p:cNvPr>
          <p:cNvSpPr>
            <a:spLocks noGrp="1"/>
          </p:cNvSpPr>
          <p:nvPr>
            <p:ph idx="1"/>
          </p:nvPr>
        </p:nvSpPr>
        <p:spPr>
          <a:xfrm>
            <a:off x="540000" y="1124744"/>
            <a:ext cx="8064000" cy="4599256"/>
          </a:xfrm>
        </p:spPr>
        <p:txBody>
          <a:bodyPr/>
          <a:lstStyle/>
          <a:p>
            <a:endParaRPr lang="fi-FI" dirty="0"/>
          </a:p>
          <a:p>
            <a:r>
              <a:rPr lang="fi-FI" sz="2800" dirty="0">
                <a:latin typeface="Calibri" panose="020F0502020204030204" pitchFamily="34" charset="0"/>
                <a:cs typeface="Calibri" panose="020F0502020204030204" pitchFamily="34" charset="0"/>
              </a:rPr>
              <a:t>Peruskoulussa olevat tukea tarvitsevat oppilaat myös maahanmuuttajanuoret voivat tutustua eri aloihin tuettuna yhdeksännen luokan keväällä Nivelvaiheohjaajan johdolla.</a:t>
            </a:r>
          </a:p>
          <a:p>
            <a:r>
              <a:rPr lang="fi-FI" sz="2800" dirty="0">
                <a:latin typeface="Calibri" panose="020F0502020204030204" pitchFamily="34" charset="0"/>
                <a:cs typeface="Calibri" panose="020F0502020204030204" pitchFamily="34" charset="0"/>
              </a:rPr>
              <a:t>Yksi henkilö toimii ohjaajana  Kokkolassa ja yksi Pietarsaaressa käyden yläkoulussa ja ohjaten toiselle asteelle nivelvaiheen yli. Kaikille perinteinen ohjaus ei riita, tarvitaan erilaisia lisätuen muotoja.</a:t>
            </a:r>
          </a:p>
          <a:p>
            <a:endParaRPr lang="fi-FI" sz="2800" dirty="0">
              <a:latin typeface="Calibri" panose="020F0502020204030204" pitchFamily="34" charset="0"/>
              <a:cs typeface="Calibri" panose="020F0502020204030204" pitchFamily="34" charset="0"/>
            </a:endParaRPr>
          </a:p>
          <a:p>
            <a:endParaRPr lang="fi-FI" dirty="0"/>
          </a:p>
        </p:txBody>
      </p:sp>
      <p:sp>
        <p:nvSpPr>
          <p:cNvPr id="4" name="Dian numeron paikkamerkki 3">
            <a:extLst>
              <a:ext uri="{FF2B5EF4-FFF2-40B4-BE49-F238E27FC236}">
                <a16:creationId xmlns:a16="http://schemas.microsoft.com/office/drawing/2014/main" id="{3353449A-D6B8-413E-A89E-C9F6010BDACA}"/>
              </a:ext>
            </a:extLst>
          </p:cNvPr>
          <p:cNvSpPr>
            <a:spLocks noGrp="1"/>
          </p:cNvSpPr>
          <p:nvPr>
            <p:ph type="sldNum" sz="quarter" idx="12"/>
          </p:nvPr>
        </p:nvSpPr>
        <p:spPr/>
        <p:txBody>
          <a:bodyPr/>
          <a:lstStyle/>
          <a:p>
            <a:fld id="{2A4837A0-F8B5-40DF-B7A3-2778985E9851}" type="slidenum">
              <a:rPr lang="fi-FI" smtClean="0"/>
              <a:pPr/>
              <a:t>4</a:t>
            </a:fld>
            <a:endParaRPr lang="fi-FI" dirty="0"/>
          </a:p>
        </p:txBody>
      </p:sp>
      <p:sp>
        <p:nvSpPr>
          <p:cNvPr id="5" name="Alatunnisteen paikkamerkki 4">
            <a:extLst>
              <a:ext uri="{FF2B5EF4-FFF2-40B4-BE49-F238E27FC236}">
                <a16:creationId xmlns:a16="http://schemas.microsoft.com/office/drawing/2014/main" id="{2BACD632-70D8-4C78-8023-7A6209277100}"/>
              </a:ext>
            </a:extLst>
          </p:cNvPr>
          <p:cNvSpPr>
            <a:spLocks noGrp="1"/>
          </p:cNvSpPr>
          <p:nvPr>
            <p:ph type="ftr" sz="quarter" idx="11"/>
          </p:nvPr>
        </p:nvSpPr>
        <p:spPr/>
        <p:txBody>
          <a:bodyPr/>
          <a:lstStyle/>
          <a:p>
            <a:r>
              <a:rPr lang="fi-FI"/>
              <a:t>Etunimi Sukunimi</a:t>
            </a:r>
            <a:endParaRPr lang="fi-FI" dirty="0"/>
          </a:p>
        </p:txBody>
      </p:sp>
      <p:sp>
        <p:nvSpPr>
          <p:cNvPr id="6" name="Päivämäärän paikkamerkki 5">
            <a:extLst>
              <a:ext uri="{FF2B5EF4-FFF2-40B4-BE49-F238E27FC236}">
                <a16:creationId xmlns:a16="http://schemas.microsoft.com/office/drawing/2014/main" id="{45B52106-50D5-4D77-87DC-580B27EA2452}"/>
              </a:ext>
            </a:extLst>
          </p:cNvPr>
          <p:cNvSpPr>
            <a:spLocks noGrp="1"/>
          </p:cNvSpPr>
          <p:nvPr>
            <p:ph type="dt" sz="half" idx="10"/>
          </p:nvPr>
        </p:nvSpPr>
        <p:spPr/>
        <p:txBody>
          <a:bodyPr/>
          <a:lstStyle/>
          <a:p>
            <a:fld id="{E926D19E-78B6-4D02-8772-4056A94F9977}" type="datetime1">
              <a:rPr lang="fi-FI" smtClean="0"/>
              <a:pPr/>
              <a:t>8.4.2020</a:t>
            </a:fld>
            <a:endParaRPr lang="fi-FI" dirty="0"/>
          </a:p>
        </p:txBody>
      </p:sp>
      <p:pic>
        <p:nvPicPr>
          <p:cNvPr id="7" name="Kuva 6">
            <a:extLst>
              <a:ext uri="{FF2B5EF4-FFF2-40B4-BE49-F238E27FC236}">
                <a16:creationId xmlns:a16="http://schemas.microsoft.com/office/drawing/2014/main" id="{0E92F4E5-CD1E-4B38-A275-99457A74AB40}"/>
              </a:ext>
            </a:extLst>
          </p:cNvPr>
          <p:cNvPicPr>
            <a:picLocks noChangeAspect="1"/>
          </p:cNvPicPr>
          <p:nvPr/>
        </p:nvPicPr>
        <p:blipFill>
          <a:blip r:embed="rId2"/>
          <a:stretch>
            <a:fillRect/>
          </a:stretch>
        </p:blipFill>
        <p:spPr>
          <a:xfrm>
            <a:off x="350799" y="5083952"/>
            <a:ext cx="1402457" cy="1774048"/>
          </a:xfrm>
          <a:prstGeom prst="rect">
            <a:avLst/>
          </a:prstGeom>
        </p:spPr>
      </p:pic>
    </p:spTree>
    <p:extLst>
      <p:ext uri="{BB962C8B-B14F-4D97-AF65-F5344CB8AC3E}">
        <p14:creationId xmlns:p14="http://schemas.microsoft.com/office/powerpoint/2010/main" val="2270792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7BC6737-2132-4054-B949-B1B2CAFA7136}"/>
              </a:ext>
            </a:extLst>
          </p:cNvPr>
          <p:cNvSpPr>
            <a:spLocks noGrp="1"/>
          </p:cNvSpPr>
          <p:nvPr>
            <p:ph type="sldNum" sz="quarter" idx="12"/>
          </p:nvPr>
        </p:nvSpPr>
        <p:spPr/>
        <p:txBody>
          <a:bodyPr/>
          <a:lstStyle/>
          <a:p>
            <a:fld id="{2A4837A0-F8B5-40DF-B7A3-2778985E9851}" type="slidenum">
              <a:rPr lang="fi-FI" smtClean="0"/>
              <a:pPr/>
              <a:t>5</a:t>
            </a:fld>
            <a:endParaRPr lang="fi-FI" dirty="0"/>
          </a:p>
        </p:txBody>
      </p:sp>
      <p:sp>
        <p:nvSpPr>
          <p:cNvPr id="3" name="Alatunnisteen paikkamerkki 2">
            <a:extLst>
              <a:ext uri="{FF2B5EF4-FFF2-40B4-BE49-F238E27FC236}">
                <a16:creationId xmlns:a16="http://schemas.microsoft.com/office/drawing/2014/main" id="{FABB62F1-1505-47B0-9E69-DFF42FF13245}"/>
              </a:ext>
            </a:extLst>
          </p:cNvPr>
          <p:cNvSpPr>
            <a:spLocks noGrp="1"/>
          </p:cNvSpPr>
          <p:nvPr>
            <p:ph type="ftr" sz="quarter" idx="11"/>
          </p:nvPr>
        </p:nvSpPr>
        <p:spPr/>
        <p:txBody>
          <a:bodyPr/>
          <a:lstStyle/>
          <a:p>
            <a:r>
              <a:rPr lang="fi-FI"/>
              <a:t>Etunimi Sukunimi</a:t>
            </a:r>
            <a:endParaRPr lang="fi-FI" dirty="0"/>
          </a:p>
        </p:txBody>
      </p:sp>
      <p:sp>
        <p:nvSpPr>
          <p:cNvPr id="4" name="Päivämäärän paikkamerkki 3">
            <a:extLst>
              <a:ext uri="{FF2B5EF4-FFF2-40B4-BE49-F238E27FC236}">
                <a16:creationId xmlns:a16="http://schemas.microsoft.com/office/drawing/2014/main" id="{763F01AB-4351-4E89-BC3D-9FFA4FE79126}"/>
              </a:ext>
            </a:extLst>
          </p:cNvPr>
          <p:cNvSpPr>
            <a:spLocks noGrp="1"/>
          </p:cNvSpPr>
          <p:nvPr>
            <p:ph type="dt" sz="half" idx="10"/>
          </p:nvPr>
        </p:nvSpPr>
        <p:spPr/>
        <p:txBody>
          <a:bodyPr/>
          <a:lstStyle/>
          <a:p>
            <a:fld id="{7356B9E0-AE4D-47F9-9DDE-55B177305E0F}" type="datetime1">
              <a:rPr lang="fi-FI" smtClean="0"/>
              <a:pPr/>
              <a:t>8.4.2020</a:t>
            </a:fld>
            <a:endParaRPr lang="fi-FI" dirty="0"/>
          </a:p>
        </p:txBody>
      </p:sp>
      <p:sp>
        <p:nvSpPr>
          <p:cNvPr id="5" name="Suorakulmio 4">
            <a:extLst>
              <a:ext uri="{FF2B5EF4-FFF2-40B4-BE49-F238E27FC236}">
                <a16:creationId xmlns:a16="http://schemas.microsoft.com/office/drawing/2014/main" id="{1BB417F3-0C10-4503-8B3A-0828CA5CC02B}"/>
              </a:ext>
            </a:extLst>
          </p:cNvPr>
          <p:cNvSpPr/>
          <p:nvPr/>
        </p:nvSpPr>
        <p:spPr>
          <a:xfrm>
            <a:off x="654030" y="908720"/>
            <a:ext cx="7950418" cy="3970318"/>
          </a:xfrm>
          <a:prstGeom prst="rect">
            <a:avLst/>
          </a:prstGeom>
        </p:spPr>
        <p:txBody>
          <a:bodyPr wrap="square">
            <a:spAutoFit/>
          </a:bodyPr>
          <a:lstStyle/>
          <a:p>
            <a:r>
              <a:rPr lang="fi-FI" sz="2800" dirty="0">
                <a:latin typeface="Calibri" panose="020F0502020204030204" pitchFamily="34" charset="0"/>
                <a:cs typeface="Calibri" panose="020F0502020204030204" pitchFamily="34" charset="0"/>
              </a:rPr>
              <a:t>Nivelvaiheohjaaja käy yläkoulussa 9-luokan kevätlukukauden aikana tapaa Kokkolan Jopo-luokan maahanmuuttaja oppilaita sekä Keski-Pohjanmaan perusopetuksen 9 luokan tukea tarvitsevia oppilaita, joita erityisopettajat on ohjanneet tähän toimintaan.  Pietarsaaren nivelvaiheohjaaja kokoaa Pietarsaaren yläkoulusta ryhmän. Kussakin kolmessa ryhmässä on noin 10 oppilasta ja heitä tavataan ryhmänä ja yksilöllisesti. </a:t>
            </a:r>
          </a:p>
        </p:txBody>
      </p:sp>
    </p:spTree>
    <p:extLst>
      <p:ext uri="{BB962C8B-B14F-4D97-AF65-F5344CB8AC3E}">
        <p14:creationId xmlns:p14="http://schemas.microsoft.com/office/powerpoint/2010/main" val="3306880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6B72CD30-095A-4FFE-9524-099FB31E8142}"/>
              </a:ext>
            </a:extLst>
          </p:cNvPr>
          <p:cNvSpPr>
            <a:spLocks noGrp="1"/>
          </p:cNvSpPr>
          <p:nvPr>
            <p:ph type="sldNum" sz="quarter" idx="12"/>
          </p:nvPr>
        </p:nvSpPr>
        <p:spPr/>
        <p:txBody>
          <a:bodyPr/>
          <a:lstStyle/>
          <a:p>
            <a:fld id="{2A4837A0-F8B5-40DF-B7A3-2778985E9851}" type="slidenum">
              <a:rPr lang="fi-FI" smtClean="0"/>
              <a:pPr/>
              <a:t>6</a:t>
            </a:fld>
            <a:endParaRPr lang="fi-FI" dirty="0"/>
          </a:p>
        </p:txBody>
      </p:sp>
      <p:sp>
        <p:nvSpPr>
          <p:cNvPr id="3" name="Alatunnisteen paikkamerkki 2">
            <a:extLst>
              <a:ext uri="{FF2B5EF4-FFF2-40B4-BE49-F238E27FC236}">
                <a16:creationId xmlns:a16="http://schemas.microsoft.com/office/drawing/2014/main" id="{F40A1940-1B79-4D9A-A735-FD2347A64F65}"/>
              </a:ext>
            </a:extLst>
          </p:cNvPr>
          <p:cNvSpPr>
            <a:spLocks noGrp="1"/>
          </p:cNvSpPr>
          <p:nvPr>
            <p:ph type="ftr" sz="quarter" idx="11"/>
          </p:nvPr>
        </p:nvSpPr>
        <p:spPr/>
        <p:txBody>
          <a:bodyPr/>
          <a:lstStyle/>
          <a:p>
            <a:r>
              <a:rPr lang="fi-FI"/>
              <a:t>Etunimi Sukunimi</a:t>
            </a:r>
            <a:endParaRPr lang="fi-FI" dirty="0"/>
          </a:p>
        </p:txBody>
      </p:sp>
      <p:sp>
        <p:nvSpPr>
          <p:cNvPr id="4" name="Päivämäärän paikkamerkki 3">
            <a:extLst>
              <a:ext uri="{FF2B5EF4-FFF2-40B4-BE49-F238E27FC236}">
                <a16:creationId xmlns:a16="http://schemas.microsoft.com/office/drawing/2014/main" id="{C3DC66DA-70EE-46CF-90DE-3CEE5E6B08E6}"/>
              </a:ext>
            </a:extLst>
          </p:cNvPr>
          <p:cNvSpPr>
            <a:spLocks noGrp="1"/>
          </p:cNvSpPr>
          <p:nvPr>
            <p:ph type="dt" sz="half" idx="10"/>
          </p:nvPr>
        </p:nvSpPr>
        <p:spPr/>
        <p:txBody>
          <a:bodyPr/>
          <a:lstStyle/>
          <a:p>
            <a:fld id="{7356B9E0-AE4D-47F9-9DDE-55B177305E0F}" type="datetime1">
              <a:rPr lang="fi-FI" smtClean="0"/>
              <a:pPr/>
              <a:t>8.4.2020</a:t>
            </a:fld>
            <a:endParaRPr lang="fi-FI" dirty="0"/>
          </a:p>
        </p:txBody>
      </p:sp>
      <p:sp>
        <p:nvSpPr>
          <p:cNvPr id="5" name="Suorakulmio 4">
            <a:extLst>
              <a:ext uri="{FF2B5EF4-FFF2-40B4-BE49-F238E27FC236}">
                <a16:creationId xmlns:a16="http://schemas.microsoft.com/office/drawing/2014/main" id="{60017AAA-D550-4D3A-873A-A69FEB2451CC}"/>
              </a:ext>
            </a:extLst>
          </p:cNvPr>
          <p:cNvSpPr/>
          <p:nvPr/>
        </p:nvSpPr>
        <p:spPr>
          <a:xfrm>
            <a:off x="467544" y="1166843"/>
            <a:ext cx="8280920" cy="5262979"/>
          </a:xfrm>
          <a:prstGeom prst="rect">
            <a:avLst/>
          </a:prstGeom>
        </p:spPr>
        <p:txBody>
          <a:bodyPr wrap="square">
            <a:spAutoFit/>
          </a:bodyPr>
          <a:lstStyle/>
          <a:p>
            <a:r>
              <a:rPr lang="fi-FI" sz="2800" dirty="0">
                <a:latin typeface="Calibri" panose="020F0502020204030204" pitchFamily="34" charset="0"/>
                <a:cs typeface="Calibri" panose="020F0502020204030204" pitchFamily="34" charset="0"/>
              </a:rPr>
              <a:t>Ryhmät käyvät Keski-Pohjanmaan ammattiopistossa tutustumassa eri linjoihin tuettuna. Tarkoituksena on madaltaa kynnystä toiselle asteelle siirtymisessä. Heille järjestetään myös vapaa-ajan ryhmätoimintaa itsetuntemuksen lisäämiseksi ja omien vahvuuksien löytämiseksi. Vertaisryhmän tavoitteena on tukea yläkoulun oppilaita  siirtymävaiheessaan peruskoulusta eteenpäin. Vertaisryhmä on tarkoitettu  nuorille, jotka tarvitsevat tukea tulevaisuuden valintojen tekemiseen, itsetuntemukseen, sosiaalisiin suhteisiin tai elämänhallintaan. Toiminnan sisältö suunnitellaan yhdessä nuorten ja verkoston kanssa</a:t>
            </a:r>
          </a:p>
        </p:txBody>
      </p:sp>
    </p:spTree>
    <p:extLst>
      <p:ext uri="{BB962C8B-B14F-4D97-AF65-F5344CB8AC3E}">
        <p14:creationId xmlns:p14="http://schemas.microsoft.com/office/powerpoint/2010/main" val="1284374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6AC3F3A1-1BC6-4A70-BB01-A6181403C8BC}"/>
              </a:ext>
            </a:extLst>
          </p:cNvPr>
          <p:cNvSpPr>
            <a:spLocks noGrp="1"/>
          </p:cNvSpPr>
          <p:nvPr>
            <p:ph type="sldNum" sz="quarter" idx="12"/>
          </p:nvPr>
        </p:nvSpPr>
        <p:spPr/>
        <p:txBody>
          <a:bodyPr/>
          <a:lstStyle/>
          <a:p>
            <a:fld id="{2A4837A0-F8B5-40DF-B7A3-2778985E9851}" type="slidenum">
              <a:rPr lang="fi-FI" smtClean="0"/>
              <a:pPr/>
              <a:t>7</a:t>
            </a:fld>
            <a:endParaRPr lang="fi-FI" dirty="0"/>
          </a:p>
        </p:txBody>
      </p:sp>
      <p:sp>
        <p:nvSpPr>
          <p:cNvPr id="3" name="Alatunnisteen paikkamerkki 2">
            <a:extLst>
              <a:ext uri="{FF2B5EF4-FFF2-40B4-BE49-F238E27FC236}">
                <a16:creationId xmlns:a16="http://schemas.microsoft.com/office/drawing/2014/main" id="{79A323FE-FD8A-468A-B2D9-D97EF40780DA}"/>
              </a:ext>
            </a:extLst>
          </p:cNvPr>
          <p:cNvSpPr>
            <a:spLocks noGrp="1"/>
          </p:cNvSpPr>
          <p:nvPr>
            <p:ph type="ftr" sz="quarter" idx="11"/>
          </p:nvPr>
        </p:nvSpPr>
        <p:spPr/>
        <p:txBody>
          <a:bodyPr/>
          <a:lstStyle/>
          <a:p>
            <a:r>
              <a:rPr lang="fi-FI"/>
              <a:t>Etunimi Sukunimi</a:t>
            </a:r>
            <a:endParaRPr lang="fi-FI" dirty="0"/>
          </a:p>
        </p:txBody>
      </p:sp>
      <p:sp>
        <p:nvSpPr>
          <p:cNvPr id="4" name="Päivämäärän paikkamerkki 3">
            <a:extLst>
              <a:ext uri="{FF2B5EF4-FFF2-40B4-BE49-F238E27FC236}">
                <a16:creationId xmlns:a16="http://schemas.microsoft.com/office/drawing/2014/main" id="{1F2EF635-7A52-4B63-BED1-BF0DB262F529}"/>
              </a:ext>
            </a:extLst>
          </p:cNvPr>
          <p:cNvSpPr>
            <a:spLocks noGrp="1"/>
          </p:cNvSpPr>
          <p:nvPr>
            <p:ph type="dt" sz="half" idx="10"/>
          </p:nvPr>
        </p:nvSpPr>
        <p:spPr/>
        <p:txBody>
          <a:bodyPr/>
          <a:lstStyle/>
          <a:p>
            <a:fld id="{7356B9E0-AE4D-47F9-9DDE-55B177305E0F}" type="datetime1">
              <a:rPr lang="fi-FI" smtClean="0"/>
              <a:pPr/>
              <a:t>8.4.2020</a:t>
            </a:fld>
            <a:endParaRPr lang="fi-FI" dirty="0"/>
          </a:p>
        </p:txBody>
      </p:sp>
      <p:sp>
        <p:nvSpPr>
          <p:cNvPr id="5" name="Suorakulmio 4">
            <a:extLst>
              <a:ext uri="{FF2B5EF4-FFF2-40B4-BE49-F238E27FC236}">
                <a16:creationId xmlns:a16="http://schemas.microsoft.com/office/drawing/2014/main" id="{7451EA34-D095-4F80-A7FB-F8CDBEEE76FE}"/>
              </a:ext>
            </a:extLst>
          </p:cNvPr>
          <p:cNvSpPr/>
          <p:nvPr/>
        </p:nvSpPr>
        <p:spPr>
          <a:xfrm>
            <a:off x="539552" y="332656"/>
            <a:ext cx="8208912" cy="6555641"/>
          </a:xfrm>
          <a:prstGeom prst="rect">
            <a:avLst/>
          </a:prstGeom>
        </p:spPr>
        <p:txBody>
          <a:bodyPr wrap="square">
            <a:spAutoFit/>
          </a:bodyPr>
          <a:lstStyle/>
          <a:p>
            <a:r>
              <a:rPr lang="fi-FI" sz="2800" dirty="0">
                <a:latin typeface="Calibri" panose="020F0502020204030204" pitchFamily="34" charset="0"/>
                <a:cs typeface="Calibri" panose="020F0502020204030204" pitchFamily="34" charset="0"/>
              </a:rPr>
              <a:t>Nuorille voidaan tarjota myös toimintakykyarviota, tällöin tavoitteiden asettelu ja opinpolun suunnittelu helpottuu ja nämä tiedot voidaan siirtää myös toiselle asteelle.</a:t>
            </a:r>
          </a:p>
          <a:p>
            <a:r>
              <a:rPr lang="fi-FI" sz="2800" dirty="0">
                <a:latin typeface="Calibri" panose="020F0502020204030204" pitchFamily="34" charset="0"/>
                <a:cs typeface="Calibri" panose="020F0502020204030204" pitchFamily="34" charset="0"/>
              </a:rPr>
              <a:t>Toiminnassa hyödynnetään laajemmin nuoriso- ja vapaa-ajan ohjaajien tietotaitoa ja  nuorille tarjotaan heille kohdennettuja ohjattuja lajikokeiluja kuten mm.  keilausta ja  sählyä ja verkoston kautta tarjottavia palveluita kuten esim. tuettua perhetyötä.</a:t>
            </a:r>
            <a:br>
              <a:rPr lang="fi-FI" sz="2800" dirty="0">
                <a:latin typeface="Calibri" panose="020F0502020204030204" pitchFamily="34" charset="0"/>
                <a:cs typeface="Calibri" panose="020F0502020204030204" pitchFamily="34" charset="0"/>
              </a:rPr>
            </a:br>
            <a:endParaRPr lang="fi-FI" sz="2800" dirty="0">
              <a:latin typeface="Calibri" panose="020F0502020204030204" pitchFamily="34" charset="0"/>
              <a:cs typeface="Calibri" panose="020F0502020204030204" pitchFamily="34" charset="0"/>
            </a:endParaRPr>
          </a:p>
          <a:p>
            <a:r>
              <a:rPr lang="fi-FI" sz="2800" dirty="0">
                <a:latin typeface="Calibri" panose="020F0502020204030204" pitchFamily="34" charset="0"/>
                <a:cs typeface="Calibri" panose="020F0502020204030204" pitchFamily="34" charset="0"/>
              </a:rPr>
              <a:t>Hyödynnetään myös muita verkoston palveluita. Nuoria autetaan myös 9-luokan jälkeen kesätöiden löytämisessä. Opintojen alettua nivelohjaajat (Kokkola ja Pietarsaari) toimivat hankkeeseen valikoituneiden opiskelijoiden rinnalla ja tukena opintojen.</a:t>
            </a:r>
          </a:p>
        </p:txBody>
      </p:sp>
    </p:spTree>
    <p:extLst>
      <p:ext uri="{BB962C8B-B14F-4D97-AF65-F5344CB8AC3E}">
        <p14:creationId xmlns:p14="http://schemas.microsoft.com/office/powerpoint/2010/main" val="615865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65C80414-B217-4B0B-B5DE-22BD22E7FB7D}"/>
              </a:ext>
            </a:extLst>
          </p:cNvPr>
          <p:cNvSpPr>
            <a:spLocks noGrp="1"/>
          </p:cNvSpPr>
          <p:nvPr>
            <p:ph type="sldNum" sz="quarter" idx="12"/>
          </p:nvPr>
        </p:nvSpPr>
        <p:spPr/>
        <p:txBody>
          <a:bodyPr/>
          <a:lstStyle/>
          <a:p>
            <a:fld id="{2A4837A0-F8B5-40DF-B7A3-2778985E9851}" type="slidenum">
              <a:rPr lang="fi-FI" smtClean="0"/>
              <a:pPr/>
              <a:t>8</a:t>
            </a:fld>
            <a:endParaRPr lang="fi-FI" dirty="0"/>
          </a:p>
        </p:txBody>
      </p:sp>
      <p:sp>
        <p:nvSpPr>
          <p:cNvPr id="3" name="Alatunnisteen paikkamerkki 2">
            <a:extLst>
              <a:ext uri="{FF2B5EF4-FFF2-40B4-BE49-F238E27FC236}">
                <a16:creationId xmlns:a16="http://schemas.microsoft.com/office/drawing/2014/main" id="{E3BB7644-98A2-4E54-8CC5-3C762CEE5E69}"/>
              </a:ext>
            </a:extLst>
          </p:cNvPr>
          <p:cNvSpPr>
            <a:spLocks noGrp="1"/>
          </p:cNvSpPr>
          <p:nvPr>
            <p:ph type="ftr" sz="quarter" idx="11"/>
          </p:nvPr>
        </p:nvSpPr>
        <p:spPr/>
        <p:txBody>
          <a:bodyPr/>
          <a:lstStyle/>
          <a:p>
            <a:r>
              <a:rPr lang="fi-FI"/>
              <a:t>Etunimi Sukunimi</a:t>
            </a:r>
            <a:endParaRPr lang="fi-FI" dirty="0"/>
          </a:p>
        </p:txBody>
      </p:sp>
      <p:sp>
        <p:nvSpPr>
          <p:cNvPr id="4" name="Päivämäärän paikkamerkki 3">
            <a:extLst>
              <a:ext uri="{FF2B5EF4-FFF2-40B4-BE49-F238E27FC236}">
                <a16:creationId xmlns:a16="http://schemas.microsoft.com/office/drawing/2014/main" id="{71F1E5D3-A26E-457D-8F11-78E59A8F84A8}"/>
              </a:ext>
            </a:extLst>
          </p:cNvPr>
          <p:cNvSpPr>
            <a:spLocks noGrp="1"/>
          </p:cNvSpPr>
          <p:nvPr>
            <p:ph type="dt" sz="half" idx="10"/>
          </p:nvPr>
        </p:nvSpPr>
        <p:spPr/>
        <p:txBody>
          <a:bodyPr/>
          <a:lstStyle/>
          <a:p>
            <a:fld id="{7356B9E0-AE4D-47F9-9DDE-55B177305E0F}" type="datetime1">
              <a:rPr lang="fi-FI" smtClean="0"/>
              <a:pPr/>
              <a:t>8.4.2020</a:t>
            </a:fld>
            <a:endParaRPr lang="fi-FI" dirty="0"/>
          </a:p>
        </p:txBody>
      </p:sp>
      <p:sp>
        <p:nvSpPr>
          <p:cNvPr id="5" name="Suorakulmio 4">
            <a:extLst>
              <a:ext uri="{FF2B5EF4-FFF2-40B4-BE49-F238E27FC236}">
                <a16:creationId xmlns:a16="http://schemas.microsoft.com/office/drawing/2014/main" id="{639EDEEF-371E-44EE-8ADF-9239CB8A6213}"/>
              </a:ext>
            </a:extLst>
          </p:cNvPr>
          <p:cNvSpPr/>
          <p:nvPr/>
        </p:nvSpPr>
        <p:spPr>
          <a:xfrm>
            <a:off x="395536" y="612845"/>
            <a:ext cx="8136904" cy="7417415"/>
          </a:xfrm>
          <a:prstGeom prst="rect">
            <a:avLst/>
          </a:prstGeom>
        </p:spPr>
        <p:txBody>
          <a:bodyPr wrap="square">
            <a:spAutoFit/>
          </a:bodyPr>
          <a:lstStyle/>
          <a:p>
            <a:r>
              <a:rPr lang="fi-FI" sz="2800" dirty="0">
                <a:latin typeface="Calibri" panose="020F0502020204030204" pitchFamily="34" charset="0"/>
                <a:cs typeface="Calibri" panose="020F0502020204030204" pitchFamily="34" charset="0"/>
              </a:rPr>
              <a:t>Oppilaat määrittelevät tavoitteet itselleen, joita he yhdessä ohjaajan kanssa tavoittelevat. Tavoitteet voivat liittyä alavalintaa, sosiaalisiin, liikunnallisiin, sosiaalisiin- ja tunnetaitoihin sekä arjen rutiineihin liittyviin taitoihin.</a:t>
            </a:r>
            <a:br>
              <a:rPr lang="fi-FI" sz="2800" dirty="0">
                <a:latin typeface="Calibri" panose="020F0502020204030204" pitchFamily="34" charset="0"/>
                <a:cs typeface="Calibri" panose="020F0502020204030204" pitchFamily="34" charset="0"/>
              </a:rPr>
            </a:br>
            <a:endParaRPr lang="fi-FI" sz="2800" dirty="0">
              <a:latin typeface="Calibri" panose="020F0502020204030204" pitchFamily="34" charset="0"/>
              <a:cs typeface="Calibri" panose="020F0502020204030204" pitchFamily="34" charset="0"/>
            </a:endParaRPr>
          </a:p>
          <a:p>
            <a:r>
              <a:rPr lang="fi-FI" sz="2800" dirty="0">
                <a:latin typeface="Calibri" panose="020F0502020204030204" pitchFamily="34" charset="0"/>
                <a:cs typeface="Calibri" panose="020F0502020204030204" pitchFamily="34" charset="0"/>
              </a:rPr>
              <a:t>Mallissa kohdehenkilöillä on lisäohjauksen tarve, koulunkäynnin tilanne on haastava, kuva jatko-opinnoista on epäselvä. Nivelvaiheohjaaja kohtaa nuoren ja kartoittaa kiinnostuksen kohteet, vahvuudet ja unelmat, voimavarat sekä elämäntilanteen.  Vahvuudet ja haasteet selvitetään ja suunnitellaan tukitoimet. Yhdessä nuoren ja opinto-ohjaajien kanssa pohditaan eri alavaihtoehtoja ja suunnitellaan  ja toteutetaan tutustumiset ja ohjataan nivelvaiheen yli.</a:t>
            </a:r>
            <a:br>
              <a:rPr lang="fi-FI" sz="2800" dirty="0">
                <a:latin typeface="Calibri" panose="020F0502020204030204" pitchFamily="34" charset="0"/>
                <a:cs typeface="Calibri" panose="020F0502020204030204" pitchFamily="34" charset="0"/>
              </a:rPr>
            </a:br>
            <a:endParaRPr lang="fi-FI"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4518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734473-773E-4319-BE48-7A48394B7477}"/>
              </a:ext>
            </a:extLst>
          </p:cNvPr>
          <p:cNvSpPr>
            <a:spLocks noGrp="1"/>
          </p:cNvSpPr>
          <p:nvPr>
            <p:ph type="title"/>
          </p:nvPr>
        </p:nvSpPr>
        <p:spPr/>
        <p:txBody>
          <a:bodyPr/>
          <a:lstStyle/>
          <a:p>
            <a:r>
              <a:rPr lang="fi-FI" sz="3200" dirty="0">
                <a:latin typeface="Calibri" panose="020F0502020204030204" pitchFamily="34" charset="0"/>
                <a:cs typeface="Calibri" panose="020F0502020204030204" pitchFamily="34" charset="0"/>
              </a:rPr>
              <a:t>Polunavaaja</a:t>
            </a:r>
            <a:br>
              <a:rPr lang="fi-FI" dirty="0"/>
            </a:br>
            <a:endParaRPr lang="fi-FI" dirty="0"/>
          </a:p>
        </p:txBody>
      </p:sp>
      <p:sp>
        <p:nvSpPr>
          <p:cNvPr id="3" name="Sisällön paikkamerkki 2">
            <a:extLst>
              <a:ext uri="{FF2B5EF4-FFF2-40B4-BE49-F238E27FC236}">
                <a16:creationId xmlns:a16="http://schemas.microsoft.com/office/drawing/2014/main" id="{0108E020-052B-4DC5-924B-73577570A8E0}"/>
              </a:ext>
            </a:extLst>
          </p:cNvPr>
          <p:cNvSpPr>
            <a:spLocks noGrp="1"/>
          </p:cNvSpPr>
          <p:nvPr>
            <p:ph idx="1"/>
          </p:nvPr>
        </p:nvSpPr>
        <p:spPr/>
        <p:txBody>
          <a:bodyPr/>
          <a:lstStyle/>
          <a:p>
            <a:pPr marL="0" indent="0">
              <a:buNone/>
            </a:pPr>
            <a:r>
              <a:rPr lang="fi-FI" sz="2800" dirty="0" err="1">
                <a:latin typeface="Calibri" panose="020F0502020204030204" pitchFamily="34" charset="0"/>
                <a:cs typeface="Calibri" panose="020F0502020204030204" pitchFamily="34" charset="0"/>
              </a:rPr>
              <a:t>Kpeduun</a:t>
            </a:r>
            <a:r>
              <a:rPr lang="fi-FI" sz="2800" dirty="0">
                <a:latin typeface="Calibri" panose="020F0502020204030204" pitchFamily="34" charset="0"/>
                <a:cs typeface="Calibri" panose="020F0502020204030204" pitchFamily="34" charset="0"/>
              </a:rPr>
              <a:t> hakeutuu jatkuvan haun kautta vuosittain n. 1500 opiskelijaa. Tämä joukko on heterogeeninen, erilaisine tarpeineen ja haasteineen. Joukossa on mukana esim. </a:t>
            </a:r>
            <a:r>
              <a:rPr lang="fi-FI" sz="2800" dirty="0" err="1">
                <a:latin typeface="Calibri" panose="020F0502020204030204" pitchFamily="34" charset="0"/>
                <a:cs typeface="Calibri" panose="020F0502020204030204" pitchFamily="34" charset="0"/>
              </a:rPr>
              <a:t>Neet</a:t>
            </a:r>
            <a:r>
              <a:rPr lang="fi-FI" sz="2800" dirty="0">
                <a:latin typeface="Calibri" panose="020F0502020204030204" pitchFamily="34" charset="0"/>
                <a:cs typeface="Calibri" panose="020F0502020204030204" pitchFamily="34" charset="0"/>
              </a:rPr>
              <a:t>-nuoret, opintonsa aikaisemmin keskeyttäneet tai jo pidempään työttömänä olleet. Karkean arvion mukaan jopa 20-25%:</a:t>
            </a:r>
            <a:r>
              <a:rPr lang="fi-FI" sz="2800" dirty="0" err="1">
                <a:latin typeface="Calibri" panose="020F0502020204030204" pitchFamily="34" charset="0"/>
                <a:cs typeface="Calibri" panose="020F0502020204030204" pitchFamily="34" charset="0"/>
              </a:rPr>
              <a:t>lla</a:t>
            </a:r>
            <a:r>
              <a:rPr lang="fi-FI" sz="2800" dirty="0">
                <a:latin typeface="Calibri" panose="020F0502020204030204" pitchFamily="34" charset="0"/>
                <a:cs typeface="Calibri" panose="020F0502020204030204" pitchFamily="34" charset="0"/>
              </a:rPr>
              <a:t> aikuisopiskelijoista on jonkinlainen tuen tarve opintojensa aikana. Ongelmat voivat olla esimerkiksi erilaisia oppimisvaikeuksia, mielenterveyteen-, ihmissuhteisiin ja moninaisiin elämäntilanteisiin liittyviä haasteita.</a:t>
            </a:r>
          </a:p>
          <a:p>
            <a:r>
              <a:rPr lang="fi-FI" dirty="0"/>
              <a:t> </a:t>
            </a:r>
          </a:p>
          <a:p>
            <a:endParaRPr lang="fi-FI" dirty="0"/>
          </a:p>
        </p:txBody>
      </p:sp>
      <p:sp>
        <p:nvSpPr>
          <p:cNvPr id="4" name="Dian numeron paikkamerkki 3">
            <a:extLst>
              <a:ext uri="{FF2B5EF4-FFF2-40B4-BE49-F238E27FC236}">
                <a16:creationId xmlns:a16="http://schemas.microsoft.com/office/drawing/2014/main" id="{D5B9C1D8-1A94-4210-9DE6-17A76A8CEDBD}"/>
              </a:ext>
            </a:extLst>
          </p:cNvPr>
          <p:cNvSpPr>
            <a:spLocks noGrp="1"/>
          </p:cNvSpPr>
          <p:nvPr>
            <p:ph type="sldNum" sz="quarter" idx="12"/>
          </p:nvPr>
        </p:nvSpPr>
        <p:spPr/>
        <p:txBody>
          <a:bodyPr/>
          <a:lstStyle/>
          <a:p>
            <a:fld id="{2A4837A0-F8B5-40DF-B7A3-2778985E9851}" type="slidenum">
              <a:rPr lang="fi-FI" smtClean="0"/>
              <a:pPr/>
              <a:t>9</a:t>
            </a:fld>
            <a:endParaRPr lang="fi-FI" dirty="0"/>
          </a:p>
        </p:txBody>
      </p:sp>
      <p:sp>
        <p:nvSpPr>
          <p:cNvPr id="5" name="Alatunnisteen paikkamerkki 4">
            <a:extLst>
              <a:ext uri="{FF2B5EF4-FFF2-40B4-BE49-F238E27FC236}">
                <a16:creationId xmlns:a16="http://schemas.microsoft.com/office/drawing/2014/main" id="{912877AD-5E42-4E5C-9556-71F703DB39B3}"/>
              </a:ext>
            </a:extLst>
          </p:cNvPr>
          <p:cNvSpPr>
            <a:spLocks noGrp="1"/>
          </p:cNvSpPr>
          <p:nvPr>
            <p:ph type="ftr" sz="quarter" idx="11"/>
          </p:nvPr>
        </p:nvSpPr>
        <p:spPr/>
        <p:txBody>
          <a:bodyPr/>
          <a:lstStyle/>
          <a:p>
            <a:r>
              <a:rPr lang="fi-FI"/>
              <a:t>Etunimi Sukunimi</a:t>
            </a:r>
            <a:endParaRPr lang="fi-FI" dirty="0"/>
          </a:p>
        </p:txBody>
      </p:sp>
      <p:sp>
        <p:nvSpPr>
          <p:cNvPr id="6" name="Päivämäärän paikkamerkki 5">
            <a:extLst>
              <a:ext uri="{FF2B5EF4-FFF2-40B4-BE49-F238E27FC236}">
                <a16:creationId xmlns:a16="http://schemas.microsoft.com/office/drawing/2014/main" id="{6945FF22-F4EB-40B5-BA50-89B038038994}"/>
              </a:ext>
            </a:extLst>
          </p:cNvPr>
          <p:cNvSpPr>
            <a:spLocks noGrp="1"/>
          </p:cNvSpPr>
          <p:nvPr>
            <p:ph type="dt" sz="half" idx="10"/>
          </p:nvPr>
        </p:nvSpPr>
        <p:spPr/>
        <p:txBody>
          <a:bodyPr/>
          <a:lstStyle/>
          <a:p>
            <a:fld id="{E926D19E-78B6-4D02-8772-4056A94F9977}" type="datetime1">
              <a:rPr lang="fi-FI" smtClean="0"/>
              <a:pPr/>
              <a:t>8.4.2020</a:t>
            </a:fld>
            <a:endParaRPr lang="fi-FI" dirty="0"/>
          </a:p>
        </p:txBody>
      </p:sp>
    </p:spTree>
    <p:extLst>
      <p:ext uri="{BB962C8B-B14F-4D97-AF65-F5344CB8AC3E}">
        <p14:creationId xmlns:p14="http://schemas.microsoft.com/office/powerpoint/2010/main" val="1927775464"/>
      </p:ext>
    </p:extLst>
  </p:cSld>
  <p:clrMapOvr>
    <a:masterClrMapping/>
  </p:clrMapOvr>
</p:sld>
</file>

<file path=ppt/theme/theme1.xml><?xml version="1.0" encoding="utf-8"?>
<a:theme xmlns:a="http://schemas.openxmlformats.org/drawingml/2006/main" name="TEM_Rakennerahastot_2014-2020_mallipohja_EAKR_ESR_FI_7.14">
  <a:themeElements>
    <a:clrScheme name="TEM_Rakennerahastot">
      <a:dk1>
        <a:sysClr val="windowText" lastClr="000000"/>
      </a:dk1>
      <a:lt1>
        <a:srgbClr val="FFFFFF"/>
      </a:lt1>
      <a:dk2>
        <a:srgbClr val="646464"/>
      </a:dk2>
      <a:lt2>
        <a:srgbClr val="FFFFFF"/>
      </a:lt2>
      <a:accent1>
        <a:srgbClr val="8CBE41"/>
      </a:accent1>
      <a:accent2>
        <a:srgbClr val="5BC6E8"/>
      </a:accent2>
      <a:accent3>
        <a:srgbClr val="009FDA"/>
      </a:accent3>
      <a:accent4>
        <a:srgbClr val="5F378C"/>
      </a:accent4>
      <a:accent5>
        <a:srgbClr val="E2007A"/>
      </a:accent5>
      <a:accent6>
        <a:srgbClr val="F6921E"/>
      </a:accent6>
      <a:hlink>
        <a:srgbClr val="00549F"/>
      </a:hlink>
      <a:folHlink>
        <a:srgbClr val="00B299"/>
      </a:folHlink>
    </a:clrScheme>
    <a:fontScheme name="TEM_Rakennerahast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C629F6946FD26F4DAA338556895B4CAA" ma:contentTypeVersion="4" ma:contentTypeDescription="Luo uusi asiakirja." ma:contentTypeScope="" ma:versionID="d895d83176b900d6a6f153f7a4a99684">
  <xsd:schema xmlns:xsd="http://www.w3.org/2001/XMLSchema" xmlns:xs="http://www.w3.org/2001/XMLSchema" xmlns:p="http://schemas.microsoft.com/office/2006/metadata/properties" xmlns:ns2="6354ca55-ea93-49cf-8376-8dadb0065522" xmlns:ns3="4234dc29-35d6-47b8-a5c9-4ed40214d228" targetNamespace="http://schemas.microsoft.com/office/2006/metadata/properties" ma:root="true" ma:fieldsID="087ea5fe677b5e731dacfb5f72c3661a" ns2:_="" ns3:_="">
    <xsd:import namespace="6354ca55-ea93-49cf-8376-8dadb0065522"/>
    <xsd:import namespace="4234dc29-35d6-47b8-a5c9-4ed40214d22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54ca55-ea93-49cf-8376-8dadb00655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34dc29-35d6-47b8-a5c9-4ed40214d228"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610285-894F-410B-8052-845E088DEC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54ca55-ea93-49cf-8376-8dadb0065522"/>
    <ds:schemaRef ds:uri="4234dc29-35d6-47b8-a5c9-4ed40214d2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863257-27DD-4397-AA8E-5327C81BE2FD}">
  <ds:schemaRefs>
    <ds:schemaRef ds:uri="http://schemas.microsoft.com/sharepoint/v3/contenttype/forms"/>
  </ds:schemaRefs>
</ds:datastoreItem>
</file>

<file path=customXml/itemProps3.xml><?xml version="1.0" encoding="utf-8"?>
<ds:datastoreItem xmlns:ds="http://schemas.openxmlformats.org/officeDocument/2006/customXml" ds:itemID="{098A216D-07BA-4368-9F83-827F24064793}">
  <ds:schemaRefs>
    <ds:schemaRef ds:uri="4234dc29-35d6-47b8-a5c9-4ed40214d22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354ca55-ea93-49cf-8376-8dadb006552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TotalTime>
  <Words>1216</Words>
  <Application>Microsoft Office PowerPoint</Application>
  <PresentationFormat>Näytössä katseltava diaesitys (4:3)</PresentationFormat>
  <Paragraphs>155</Paragraphs>
  <Slides>21</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21</vt:i4>
      </vt:variant>
    </vt:vector>
  </HeadingPairs>
  <TitlesOfParts>
    <vt:vector size="25" baseType="lpstr">
      <vt:lpstr>Arial</vt:lpstr>
      <vt:lpstr>Calibri</vt:lpstr>
      <vt:lpstr>Wingdings</vt:lpstr>
      <vt:lpstr>TEM_Rakennerahastot_2014-2020_mallipohja_EAKR_ESR_FI_7.14</vt:lpstr>
      <vt:lpstr>TUKIPOLKU</vt:lpstr>
      <vt:lpstr>Hankkeen tavoitteena:</vt:lpstr>
      <vt:lpstr>Kohderyhmänä ovat: </vt:lpstr>
      <vt:lpstr>Hankkeeseen nimetään nivelvaiheohjaajat</vt:lpstr>
      <vt:lpstr>PowerPoint-esitys</vt:lpstr>
      <vt:lpstr>PowerPoint-esitys</vt:lpstr>
      <vt:lpstr>PowerPoint-esitys</vt:lpstr>
      <vt:lpstr>PowerPoint-esitys</vt:lpstr>
      <vt:lpstr>Polunavaaja </vt:lpstr>
      <vt:lpstr>PowerPoint-esitys</vt:lpstr>
      <vt:lpstr>PowerPoint-esitys</vt:lpstr>
      <vt:lpstr>PowerPoint-esitys</vt:lpstr>
      <vt:lpstr>PowerPoint-esitys</vt:lpstr>
      <vt:lpstr>MAAHANMUUTTAJIEN  OPINTOJEN TUKI </vt:lpstr>
      <vt:lpstr>PowerPoint-esitys</vt:lpstr>
      <vt:lpstr>PowerPoint-esitys</vt:lpstr>
      <vt:lpstr>PowerPoint-esitys</vt:lpstr>
      <vt:lpstr>Tietoa yksilöllistä tukipoluista opintojen keskeyttämisen ehkäisyyn ja keskeyttämisen yhteydessä</vt:lpstr>
      <vt:lpstr>Hankkeen tuotokset: </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TUKIPOLKU</dc:title>
  <dc:creator>Anne Eteläaho</dc:creator>
  <cp:lastModifiedBy>Anne Eteläaho</cp:lastModifiedBy>
  <cp:revision>3</cp:revision>
  <dcterms:created xsi:type="dcterms:W3CDTF">2020-04-08T10:42:47Z</dcterms:created>
  <dcterms:modified xsi:type="dcterms:W3CDTF">2020-04-08T11:01:02Z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0x010100C629F6946FD26F4DAA338556895B4CAA</vt:lpwstr>
  </property>
</Properties>
</file>