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4"/>
  </p:notesMasterIdLst>
  <p:sldIdLst>
    <p:sldId id="311" r:id="rId2"/>
    <p:sldId id="361" r:id="rId3"/>
    <p:sldId id="372" r:id="rId4"/>
    <p:sldId id="358" r:id="rId5"/>
    <p:sldId id="373" r:id="rId6"/>
    <p:sldId id="374" r:id="rId7"/>
    <p:sldId id="371" r:id="rId8"/>
    <p:sldId id="370" r:id="rId9"/>
    <p:sldId id="352" r:id="rId10"/>
    <p:sldId id="376" r:id="rId11"/>
    <p:sldId id="369" r:id="rId12"/>
    <p:sldId id="367" r:id="rId13"/>
    <p:sldId id="378" r:id="rId14"/>
    <p:sldId id="377" r:id="rId15"/>
    <p:sldId id="360" r:id="rId16"/>
    <p:sldId id="359" r:id="rId17"/>
    <p:sldId id="363" r:id="rId18"/>
    <p:sldId id="322" r:id="rId19"/>
    <p:sldId id="331" r:id="rId20"/>
    <p:sldId id="330" r:id="rId21"/>
    <p:sldId id="332" r:id="rId22"/>
    <p:sldId id="379" r:id="rId23"/>
  </p:sldIdLst>
  <p:sldSz cx="12192000" cy="6858000"/>
  <p:notesSz cx="6742113"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C44B03C9-FAEE-4EEC-ACFD-0B9903A4B63F}">
          <p14:sldIdLst/>
        </p14:section>
        <p14:section name="Nimetön osa" id="{A1A1EBD7-DA47-4BE6-A702-41CFBF80ED86}">
          <p14:sldIdLst>
            <p14:sldId id="311"/>
            <p14:sldId id="361"/>
            <p14:sldId id="372"/>
            <p14:sldId id="358"/>
            <p14:sldId id="373"/>
            <p14:sldId id="374"/>
            <p14:sldId id="371"/>
            <p14:sldId id="370"/>
            <p14:sldId id="352"/>
            <p14:sldId id="376"/>
            <p14:sldId id="369"/>
            <p14:sldId id="367"/>
            <p14:sldId id="378"/>
            <p14:sldId id="377"/>
            <p14:sldId id="360"/>
            <p14:sldId id="359"/>
            <p14:sldId id="363"/>
            <p14:sldId id="322"/>
            <p14:sldId id="331"/>
            <p14:sldId id="330"/>
            <p14:sldId id="332"/>
            <p14:sldId id="3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3" autoAdjust="0"/>
    <p:restoredTop sz="94660"/>
  </p:normalViewPr>
  <p:slideViewPr>
    <p:cSldViewPr snapToGrid="0">
      <p:cViewPr>
        <p:scale>
          <a:sx n="80" d="100"/>
          <a:sy n="80" d="100"/>
        </p:scale>
        <p:origin x="402"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kpedu.fi/yhdessa-voimaa-opintoihin/voimastartti"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kpedu.fi/yhdessa-voimaa-opintoihin/voimastartti"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067A3-0809-4F59-869C-2779E960220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ACDEC115-F2F7-4B37-8953-DCCDABC78A96}">
      <dgm:prSet/>
      <dgm:spPr/>
      <dgm:t>
        <a:bodyPr/>
        <a:lstStyle/>
        <a:p>
          <a:r>
            <a:rPr lang="fi-FI"/>
            <a:t>Aamupala yhdessä, tehtävien tekemistä pajalla, kuuntelua, yhdessä tekemistä ruokaa, askartelua, ulkoilua, harrastekokeiluja, retkeilyä jne. </a:t>
          </a:r>
          <a:endParaRPr lang="en-US"/>
        </a:p>
      </dgm:t>
    </dgm:pt>
    <dgm:pt modelId="{F9800B1B-4EE1-4572-AC77-D1EBBA8EF31E}" type="parTrans" cxnId="{13E3F64D-8D2F-4C05-AC06-372035D1AE10}">
      <dgm:prSet/>
      <dgm:spPr/>
      <dgm:t>
        <a:bodyPr/>
        <a:lstStyle/>
        <a:p>
          <a:endParaRPr lang="en-US"/>
        </a:p>
      </dgm:t>
    </dgm:pt>
    <dgm:pt modelId="{280B8939-0180-4E68-AE8C-25EB2E7A600B}" type="sibTrans" cxnId="{13E3F64D-8D2F-4C05-AC06-372035D1AE10}">
      <dgm:prSet/>
      <dgm:spPr/>
      <dgm:t>
        <a:bodyPr/>
        <a:lstStyle/>
        <a:p>
          <a:endParaRPr lang="en-US"/>
        </a:p>
      </dgm:t>
    </dgm:pt>
    <dgm:pt modelId="{01F4DB44-6BE2-4FBA-BD4E-AE79A1270280}">
      <dgm:prSet/>
      <dgm:spPr/>
      <dgm:t>
        <a:bodyPr/>
        <a:lstStyle/>
        <a:p>
          <a:r>
            <a:rPr lang="fi-FI"/>
            <a:t>Pajajakson (n.  6 kk) paluu opintojen pariin ammattikoutsin tuella.</a:t>
          </a:r>
          <a:endParaRPr lang="en-US"/>
        </a:p>
      </dgm:t>
    </dgm:pt>
    <dgm:pt modelId="{6EE9DC8E-AFAE-4279-BE77-C6EA239001F5}" type="parTrans" cxnId="{E1AECA41-BCC3-4315-AFA7-8DCB6D70DB4F}">
      <dgm:prSet/>
      <dgm:spPr/>
      <dgm:t>
        <a:bodyPr/>
        <a:lstStyle/>
        <a:p>
          <a:endParaRPr lang="en-US"/>
        </a:p>
      </dgm:t>
    </dgm:pt>
    <dgm:pt modelId="{DC5A13D1-BEE0-4B27-9BFB-44EEB3D5DDE0}" type="sibTrans" cxnId="{E1AECA41-BCC3-4315-AFA7-8DCB6D70DB4F}">
      <dgm:prSet/>
      <dgm:spPr/>
      <dgm:t>
        <a:bodyPr/>
        <a:lstStyle/>
        <a:p>
          <a:endParaRPr lang="en-US"/>
        </a:p>
      </dgm:t>
    </dgm:pt>
    <dgm:pt modelId="{50EA7943-2D02-4A16-BA1E-930CD2D5DD43}">
      <dgm:prSet/>
      <dgm:spPr/>
      <dgm:t>
        <a:bodyPr/>
        <a:lstStyle/>
        <a:p>
          <a:r>
            <a:rPr lang="fi-FI"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https://www.kpedu.fi/yhdessa-voimaa-opintoihin/voimastartti</a:t>
          </a:r>
          <a:endParaRPr lang="en-US" dirty="0">
            <a:solidFill>
              <a:schemeClr val="bg1"/>
            </a:solidFill>
          </a:endParaRPr>
        </a:p>
      </dgm:t>
    </dgm:pt>
    <dgm:pt modelId="{82398FB3-45EA-4DF7-8206-86B195456203}" type="parTrans" cxnId="{F1F3109A-AF7E-4958-8D51-66E48545347F}">
      <dgm:prSet/>
      <dgm:spPr/>
      <dgm:t>
        <a:bodyPr/>
        <a:lstStyle/>
        <a:p>
          <a:endParaRPr lang="en-US"/>
        </a:p>
      </dgm:t>
    </dgm:pt>
    <dgm:pt modelId="{BC0F82F9-196F-40C9-B185-47034C9C9940}" type="sibTrans" cxnId="{F1F3109A-AF7E-4958-8D51-66E48545347F}">
      <dgm:prSet/>
      <dgm:spPr/>
      <dgm:t>
        <a:bodyPr/>
        <a:lstStyle/>
        <a:p>
          <a:endParaRPr lang="en-US"/>
        </a:p>
      </dgm:t>
    </dgm:pt>
    <dgm:pt modelId="{6C5AF75E-C385-4D32-B222-E7AFC4C63A1E}">
      <dgm:prSet/>
      <dgm:spPr/>
      <dgm:t>
        <a:bodyPr/>
        <a:lstStyle/>
        <a:p>
          <a:r>
            <a:rPr lang="fi-FI"/>
            <a:t>Janika Kupila ja Salla Taskila ohjaavat opiskelijoita, joilla ahdistusta ja poissaoloja, opinnot uhkaa keskeytyä. </a:t>
          </a:r>
          <a:endParaRPr lang="en-US"/>
        </a:p>
      </dgm:t>
    </dgm:pt>
    <dgm:pt modelId="{116BB1B6-CF72-45D3-9451-6EBD5F12C9A6}" type="sibTrans" cxnId="{5C707F9C-BB0E-41AD-AD1D-7F6896E42640}">
      <dgm:prSet/>
      <dgm:spPr/>
      <dgm:t>
        <a:bodyPr/>
        <a:lstStyle/>
        <a:p>
          <a:endParaRPr lang="en-US"/>
        </a:p>
      </dgm:t>
    </dgm:pt>
    <dgm:pt modelId="{C4FFEC12-7130-4EE2-A01A-2B021283254A}" type="parTrans" cxnId="{5C707F9C-BB0E-41AD-AD1D-7F6896E42640}">
      <dgm:prSet/>
      <dgm:spPr/>
      <dgm:t>
        <a:bodyPr/>
        <a:lstStyle/>
        <a:p>
          <a:endParaRPr lang="en-US"/>
        </a:p>
      </dgm:t>
    </dgm:pt>
    <dgm:pt modelId="{598A37A8-448C-4793-9E78-10653A085586}">
      <dgm:prSet/>
      <dgm:spPr/>
      <dgm:t>
        <a:bodyPr/>
        <a:lstStyle/>
        <a:p>
          <a:r>
            <a:rPr lang="fi-FI"/>
            <a:t>Paja, vuokrattu kaksio Hakakatu 15-17 as 4 </a:t>
          </a:r>
          <a:endParaRPr lang="en-US"/>
        </a:p>
      </dgm:t>
    </dgm:pt>
    <dgm:pt modelId="{AE2BE5FE-4E9B-4C28-BDA4-1ED115BC0ED2}" type="sibTrans" cxnId="{560F944A-D2B8-4861-9D87-6E215885ADB6}">
      <dgm:prSet/>
      <dgm:spPr/>
      <dgm:t>
        <a:bodyPr/>
        <a:lstStyle/>
        <a:p>
          <a:endParaRPr lang="en-US"/>
        </a:p>
      </dgm:t>
    </dgm:pt>
    <dgm:pt modelId="{91CC6105-9588-4BF7-9068-4D40F2C051CF}" type="parTrans" cxnId="{560F944A-D2B8-4861-9D87-6E215885ADB6}">
      <dgm:prSet/>
      <dgm:spPr/>
      <dgm:t>
        <a:bodyPr/>
        <a:lstStyle/>
        <a:p>
          <a:endParaRPr lang="en-US"/>
        </a:p>
      </dgm:t>
    </dgm:pt>
    <dgm:pt modelId="{703F893F-62EB-4D28-991E-0CFEF76EBE0B}">
      <dgm:prSet custT="1"/>
      <dgm:spPr/>
      <dgm:t>
        <a:bodyPr/>
        <a:lstStyle/>
        <a:p>
          <a:r>
            <a:rPr lang="en-US" sz="2400" dirty="0">
              <a:latin typeface="Bebas Neue" panose="020B0000000000000000" pitchFamily="34" charset="0"/>
            </a:rPr>
            <a:t>YHDESSÄ VOIMAA OPINTOIHIN-HANKE</a:t>
          </a:r>
        </a:p>
      </dgm:t>
    </dgm:pt>
    <dgm:pt modelId="{081A4946-927E-40C4-97FE-1C906BB5A56A}" type="sibTrans" cxnId="{14FE73D0-ABD7-4954-996D-E961BF405568}">
      <dgm:prSet/>
      <dgm:spPr/>
      <dgm:t>
        <a:bodyPr/>
        <a:lstStyle/>
        <a:p>
          <a:endParaRPr lang="en-US"/>
        </a:p>
      </dgm:t>
    </dgm:pt>
    <dgm:pt modelId="{D573A80F-CFE6-4BAD-A4FC-50C128791A61}" type="parTrans" cxnId="{14FE73D0-ABD7-4954-996D-E961BF405568}">
      <dgm:prSet/>
      <dgm:spPr/>
      <dgm:t>
        <a:bodyPr/>
        <a:lstStyle/>
        <a:p>
          <a:endParaRPr lang="en-US"/>
        </a:p>
      </dgm:t>
    </dgm:pt>
    <dgm:pt modelId="{3B7ABFFD-310C-4984-8CC4-A257B3614C86}" type="pres">
      <dgm:prSet presAssocID="{753067A3-0809-4F59-869C-2779E9602207}" presName="Name0" presStyleCnt="0">
        <dgm:presLayoutVars>
          <dgm:dir/>
          <dgm:resizeHandles/>
        </dgm:presLayoutVars>
      </dgm:prSet>
      <dgm:spPr/>
    </dgm:pt>
    <dgm:pt modelId="{F7DD45D7-7E40-47F3-BFDC-3ADDF59A6239}" type="pres">
      <dgm:prSet presAssocID="{703F893F-62EB-4D28-991E-0CFEF76EBE0B}" presName="compNode" presStyleCnt="0"/>
      <dgm:spPr/>
    </dgm:pt>
    <dgm:pt modelId="{46DA36DD-3175-480A-AFAC-7B192723BE2E}" type="pres">
      <dgm:prSet presAssocID="{703F893F-62EB-4D28-991E-0CFEF76EBE0B}" presName="dummyConnPt" presStyleCnt="0"/>
      <dgm:spPr/>
    </dgm:pt>
    <dgm:pt modelId="{8FF92E1D-21D2-44B0-A4D2-588A3364BE1D}" type="pres">
      <dgm:prSet presAssocID="{703F893F-62EB-4D28-991E-0CFEF76EBE0B}" presName="node" presStyleLbl="node1" presStyleIdx="0" presStyleCnt="6">
        <dgm:presLayoutVars>
          <dgm:bulletEnabled val="1"/>
        </dgm:presLayoutVars>
      </dgm:prSet>
      <dgm:spPr/>
    </dgm:pt>
    <dgm:pt modelId="{BD8DD4B2-2B9E-41EF-B6AC-866A4B01435B}" type="pres">
      <dgm:prSet presAssocID="{081A4946-927E-40C4-97FE-1C906BB5A56A}" presName="sibTrans" presStyleLbl="bgSibTrans2D1" presStyleIdx="0" presStyleCnt="5"/>
      <dgm:spPr/>
    </dgm:pt>
    <dgm:pt modelId="{9931F2B5-0A69-4CD5-908C-78F75DA197C0}" type="pres">
      <dgm:prSet presAssocID="{598A37A8-448C-4793-9E78-10653A085586}" presName="compNode" presStyleCnt="0"/>
      <dgm:spPr/>
    </dgm:pt>
    <dgm:pt modelId="{62DD88D7-8539-4238-84AF-08C88FEC1570}" type="pres">
      <dgm:prSet presAssocID="{598A37A8-448C-4793-9E78-10653A085586}" presName="dummyConnPt" presStyleCnt="0"/>
      <dgm:spPr/>
    </dgm:pt>
    <dgm:pt modelId="{C7B35036-5BC4-4EFC-9931-AE8296600BB9}" type="pres">
      <dgm:prSet presAssocID="{598A37A8-448C-4793-9E78-10653A085586}" presName="node" presStyleLbl="node1" presStyleIdx="1" presStyleCnt="6">
        <dgm:presLayoutVars>
          <dgm:bulletEnabled val="1"/>
        </dgm:presLayoutVars>
      </dgm:prSet>
      <dgm:spPr/>
    </dgm:pt>
    <dgm:pt modelId="{87E41E5B-F06F-448C-9502-F5271DDC4E0B}" type="pres">
      <dgm:prSet presAssocID="{AE2BE5FE-4E9B-4C28-BDA4-1ED115BC0ED2}" presName="sibTrans" presStyleLbl="bgSibTrans2D1" presStyleIdx="1" presStyleCnt="5"/>
      <dgm:spPr/>
    </dgm:pt>
    <dgm:pt modelId="{7C432F72-C874-4253-B28E-BD8A841AAB8E}" type="pres">
      <dgm:prSet presAssocID="{6C5AF75E-C385-4D32-B222-E7AFC4C63A1E}" presName="compNode" presStyleCnt="0"/>
      <dgm:spPr/>
    </dgm:pt>
    <dgm:pt modelId="{631D2F95-30D9-4C47-926A-21AEB3E3454D}" type="pres">
      <dgm:prSet presAssocID="{6C5AF75E-C385-4D32-B222-E7AFC4C63A1E}" presName="dummyConnPt" presStyleCnt="0"/>
      <dgm:spPr/>
    </dgm:pt>
    <dgm:pt modelId="{804ED25B-AB76-4778-A660-6258936B2780}" type="pres">
      <dgm:prSet presAssocID="{6C5AF75E-C385-4D32-B222-E7AFC4C63A1E}" presName="node" presStyleLbl="node1" presStyleIdx="2" presStyleCnt="6">
        <dgm:presLayoutVars>
          <dgm:bulletEnabled val="1"/>
        </dgm:presLayoutVars>
      </dgm:prSet>
      <dgm:spPr/>
    </dgm:pt>
    <dgm:pt modelId="{909C2B16-331C-4453-8463-4474223E8CE4}" type="pres">
      <dgm:prSet presAssocID="{116BB1B6-CF72-45D3-9451-6EBD5F12C9A6}" presName="sibTrans" presStyleLbl="bgSibTrans2D1" presStyleIdx="2" presStyleCnt="5"/>
      <dgm:spPr/>
    </dgm:pt>
    <dgm:pt modelId="{2D6B9ACA-574A-4A4C-BFBF-67F82F525DDB}" type="pres">
      <dgm:prSet presAssocID="{ACDEC115-F2F7-4B37-8953-DCCDABC78A96}" presName="compNode" presStyleCnt="0"/>
      <dgm:spPr/>
    </dgm:pt>
    <dgm:pt modelId="{A083DC2B-CA15-4803-A9E1-7FD999C64E9F}" type="pres">
      <dgm:prSet presAssocID="{ACDEC115-F2F7-4B37-8953-DCCDABC78A96}" presName="dummyConnPt" presStyleCnt="0"/>
      <dgm:spPr/>
    </dgm:pt>
    <dgm:pt modelId="{F2D7FC64-C6C8-4FAD-9371-3BD424CBFACA}" type="pres">
      <dgm:prSet presAssocID="{ACDEC115-F2F7-4B37-8953-DCCDABC78A96}" presName="node" presStyleLbl="node1" presStyleIdx="3" presStyleCnt="6">
        <dgm:presLayoutVars>
          <dgm:bulletEnabled val="1"/>
        </dgm:presLayoutVars>
      </dgm:prSet>
      <dgm:spPr/>
    </dgm:pt>
    <dgm:pt modelId="{3CA9F172-4B59-4504-A309-64076F0738C9}" type="pres">
      <dgm:prSet presAssocID="{280B8939-0180-4E68-AE8C-25EB2E7A600B}" presName="sibTrans" presStyleLbl="bgSibTrans2D1" presStyleIdx="3" presStyleCnt="5"/>
      <dgm:spPr/>
    </dgm:pt>
    <dgm:pt modelId="{1748BE1D-B6E6-4756-A306-E8A556E3ACEC}" type="pres">
      <dgm:prSet presAssocID="{01F4DB44-6BE2-4FBA-BD4E-AE79A1270280}" presName="compNode" presStyleCnt="0"/>
      <dgm:spPr/>
    </dgm:pt>
    <dgm:pt modelId="{7CC0D57B-33FA-4695-9BB9-C59FEAA902E4}" type="pres">
      <dgm:prSet presAssocID="{01F4DB44-6BE2-4FBA-BD4E-AE79A1270280}" presName="dummyConnPt" presStyleCnt="0"/>
      <dgm:spPr/>
    </dgm:pt>
    <dgm:pt modelId="{08FECF97-FB60-4F30-9F74-5D7A64F67774}" type="pres">
      <dgm:prSet presAssocID="{01F4DB44-6BE2-4FBA-BD4E-AE79A1270280}" presName="node" presStyleLbl="node1" presStyleIdx="4" presStyleCnt="6">
        <dgm:presLayoutVars>
          <dgm:bulletEnabled val="1"/>
        </dgm:presLayoutVars>
      </dgm:prSet>
      <dgm:spPr/>
    </dgm:pt>
    <dgm:pt modelId="{54DD6674-D643-435D-85D5-7EB6FE1335DB}" type="pres">
      <dgm:prSet presAssocID="{DC5A13D1-BEE0-4B27-9BFB-44EEB3D5DDE0}" presName="sibTrans" presStyleLbl="bgSibTrans2D1" presStyleIdx="4" presStyleCnt="5"/>
      <dgm:spPr/>
    </dgm:pt>
    <dgm:pt modelId="{D897C38F-D6A2-4713-B2BF-74264BC14FA7}" type="pres">
      <dgm:prSet presAssocID="{50EA7943-2D02-4A16-BA1E-930CD2D5DD43}" presName="compNode" presStyleCnt="0"/>
      <dgm:spPr/>
    </dgm:pt>
    <dgm:pt modelId="{82EB2573-055A-4A55-8597-FF7154FAB3C9}" type="pres">
      <dgm:prSet presAssocID="{50EA7943-2D02-4A16-BA1E-930CD2D5DD43}" presName="dummyConnPt" presStyleCnt="0"/>
      <dgm:spPr/>
    </dgm:pt>
    <dgm:pt modelId="{4A7833BE-EF49-4514-83E7-5D9D66DF058C}" type="pres">
      <dgm:prSet presAssocID="{50EA7943-2D02-4A16-BA1E-930CD2D5DD43}" presName="node" presStyleLbl="node1" presStyleIdx="5" presStyleCnt="6">
        <dgm:presLayoutVars>
          <dgm:bulletEnabled val="1"/>
        </dgm:presLayoutVars>
      </dgm:prSet>
      <dgm:spPr/>
    </dgm:pt>
  </dgm:ptLst>
  <dgm:cxnLst>
    <dgm:cxn modelId="{9A634F08-9D4F-4B8A-9D4F-0907FA5E1AB0}" type="presOf" srcId="{116BB1B6-CF72-45D3-9451-6EBD5F12C9A6}" destId="{909C2B16-331C-4453-8463-4474223E8CE4}" srcOrd="0" destOrd="0" presId="urn:microsoft.com/office/officeart/2005/8/layout/bProcess4"/>
    <dgm:cxn modelId="{32EFF60C-380A-4A09-97AE-275DA6CB7D92}" type="presOf" srcId="{50EA7943-2D02-4A16-BA1E-930CD2D5DD43}" destId="{4A7833BE-EF49-4514-83E7-5D9D66DF058C}" srcOrd="0" destOrd="0" presId="urn:microsoft.com/office/officeart/2005/8/layout/bProcess4"/>
    <dgm:cxn modelId="{E1AECA41-BCC3-4315-AFA7-8DCB6D70DB4F}" srcId="{753067A3-0809-4F59-869C-2779E9602207}" destId="{01F4DB44-6BE2-4FBA-BD4E-AE79A1270280}" srcOrd="4" destOrd="0" parTransId="{6EE9DC8E-AFAE-4279-BE77-C6EA239001F5}" sibTransId="{DC5A13D1-BEE0-4B27-9BFB-44EEB3D5DDE0}"/>
    <dgm:cxn modelId="{5EBD3E66-5074-406B-B997-CF0C17F79149}" type="presOf" srcId="{DC5A13D1-BEE0-4B27-9BFB-44EEB3D5DDE0}" destId="{54DD6674-D643-435D-85D5-7EB6FE1335DB}" srcOrd="0" destOrd="0" presId="urn:microsoft.com/office/officeart/2005/8/layout/bProcess4"/>
    <dgm:cxn modelId="{FD766647-1871-465B-818B-FDD69AB4350A}" type="presOf" srcId="{280B8939-0180-4E68-AE8C-25EB2E7A600B}" destId="{3CA9F172-4B59-4504-A309-64076F0738C9}" srcOrd="0" destOrd="0" presId="urn:microsoft.com/office/officeart/2005/8/layout/bProcess4"/>
    <dgm:cxn modelId="{560F944A-D2B8-4861-9D87-6E215885ADB6}" srcId="{753067A3-0809-4F59-869C-2779E9602207}" destId="{598A37A8-448C-4793-9E78-10653A085586}" srcOrd="1" destOrd="0" parTransId="{91CC6105-9588-4BF7-9068-4D40F2C051CF}" sibTransId="{AE2BE5FE-4E9B-4C28-BDA4-1ED115BC0ED2}"/>
    <dgm:cxn modelId="{13E3F64D-8D2F-4C05-AC06-372035D1AE10}" srcId="{753067A3-0809-4F59-869C-2779E9602207}" destId="{ACDEC115-F2F7-4B37-8953-DCCDABC78A96}" srcOrd="3" destOrd="0" parTransId="{F9800B1B-4EE1-4572-AC77-D1EBBA8EF31E}" sibTransId="{280B8939-0180-4E68-AE8C-25EB2E7A600B}"/>
    <dgm:cxn modelId="{C305826E-D9ED-41D7-9509-37F470226AEB}" type="presOf" srcId="{ACDEC115-F2F7-4B37-8953-DCCDABC78A96}" destId="{F2D7FC64-C6C8-4FAD-9371-3BD424CBFACA}" srcOrd="0" destOrd="0" presId="urn:microsoft.com/office/officeart/2005/8/layout/bProcess4"/>
    <dgm:cxn modelId="{C626CB74-5C18-4EC4-B44E-259274A655ED}" type="presOf" srcId="{598A37A8-448C-4793-9E78-10653A085586}" destId="{C7B35036-5BC4-4EFC-9931-AE8296600BB9}" srcOrd="0" destOrd="0" presId="urn:microsoft.com/office/officeart/2005/8/layout/bProcess4"/>
    <dgm:cxn modelId="{7F04DB92-8D65-471B-B982-A23D2AEAC014}" type="presOf" srcId="{6C5AF75E-C385-4D32-B222-E7AFC4C63A1E}" destId="{804ED25B-AB76-4778-A660-6258936B2780}" srcOrd="0" destOrd="0" presId="urn:microsoft.com/office/officeart/2005/8/layout/bProcess4"/>
    <dgm:cxn modelId="{EEC57798-8015-4ECB-A019-0C81EED584C2}" type="presOf" srcId="{081A4946-927E-40C4-97FE-1C906BB5A56A}" destId="{BD8DD4B2-2B9E-41EF-B6AC-866A4B01435B}" srcOrd="0" destOrd="0" presId="urn:microsoft.com/office/officeart/2005/8/layout/bProcess4"/>
    <dgm:cxn modelId="{F1F3109A-AF7E-4958-8D51-66E48545347F}" srcId="{753067A3-0809-4F59-869C-2779E9602207}" destId="{50EA7943-2D02-4A16-BA1E-930CD2D5DD43}" srcOrd="5" destOrd="0" parTransId="{82398FB3-45EA-4DF7-8206-86B195456203}" sibTransId="{BC0F82F9-196F-40C9-B185-47034C9C9940}"/>
    <dgm:cxn modelId="{5C707F9C-BB0E-41AD-AD1D-7F6896E42640}" srcId="{753067A3-0809-4F59-869C-2779E9602207}" destId="{6C5AF75E-C385-4D32-B222-E7AFC4C63A1E}" srcOrd="2" destOrd="0" parTransId="{C4FFEC12-7130-4EE2-A01A-2B021283254A}" sibTransId="{116BB1B6-CF72-45D3-9451-6EBD5F12C9A6}"/>
    <dgm:cxn modelId="{F95362B1-750C-4E5F-BF7E-85112D21CFE5}" type="presOf" srcId="{703F893F-62EB-4D28-991E-0CFEF76EBE0B}" destId="{8FF92E1D-21D2-44B0-A4D2-588A3364BE1D}" srcOrd="0" destOrd="0" presId="urn:microsoft.com/office/officeart/2005/8/layout/bProcess4"/>
    <dgm:cxn modelId="{14FE73D0-ABD7-4954-996D-E961BF405568}" srcId="{753067A3-0809-4F59-869C-2779E9602207}" destId="{703F893F-62EB-4D28-991E-0CFEF76EBE0B}" srcOrd="0" destOrd="0" parTransId="{D573A80F-CFE6-4BAD-A4FC-50C128791A61}" sibTransId="{081A4946-927E-40C4-97FE-1C906BB5A56A}"/>
    <dgm:cxn modelId="{445A2ADA-0D93-4E70-87D5-75509015D4B5}" type="presOf" srcId="{01F4DB44-6BE2-4FBA-BD4E-AE79A1270280}" destId="{08FECF97-FB60-4F30-9F74-5D7A64F67774}" srcOrd="0" destOrd="0" presId="urn:microsoft.com/office/officeart/2005/8/layout/bProcess4"/>
    <dgm:cxn modelId="{05FCD4E6-B7FF-4920-B056-4A99CAAFB3B8}" type="presOf" srcId="{AE2BE5FE-4E9B-4C28-BDA4-1ED115BC0ED2}" destId="{87E41E5B-F06F-448C-9502-F5271DDC4E0B}" srcOrd="0" destOrd="0" presId="urn:microsoft.com/office/officeart/2005/8/layout/bProcess4"/>
    <dgm:cxn modelId="{655243F9-2471-4794-ADAB-1484345DD85A}" type="presOf" srcId="{753067A3-0809-4F59-869C-2779E9602207}" destId="{3B7ABFFD-310C-4984-8CC4-A257B3614C86}" srcOrd="0" destOrd="0" presId="urn:microsoft.com/office/officeart/2005/8/layout/bProcess4"/>
    <dgm:cxn modelId="{14858330-7ACF-4FCC-82D8-07DA396FD5F0}" type="presParOf" srcId="{3B7ABFFD-310C-4984-8CC4-A257B3614C86}" destId="{F7DD45D7-7E40-47F3-BFDC-3ADDF59A6239}" srcOrd="0" destOrd="0" presId="urn:microsoft.com/office/officeart/2005/8/layout/bProcess4"/>
    <dgm:cxn modelId="{F9DAB1A8-7AB6-4566-9247-3CAFF6DFDDA8}" type="presParOf" srcId="{F7DD45D7-7E40-47F3-BFDC-3ADDF59A6239}" destId="{46DA36DD-3175-480A-AFAC-7B192723BE2E}" srcOrd="0" destOrd="0" presId="urn:microsoft.com/office/officeart/2005/8/layout/bProcess4"/>
    <dgm:cxn modelId="{EC297834-85BE-4D23-AA47-FC5DF8A9EE96}" type="presParOf" srcId="{F7DD45D7-7E40-47F3-BFDC-3ADDF59A6239}" destId="{8FF92E1D-21D2-44B0-A4D2-588A3364BE1D}" srcOrd="1" destOrd="0" presId="urn:microsoft.com/office/officeart/2005/8/layout/bProcess4"/>
    <dgm:cxn modelId="{5A56B303-4905-49BA-875E-79040F243711}" type="presParOf" srcId="{3B7ABFFD-310C-4984-8CC4-A257B3614C86}" destId="{BD8DD4B2-2B9E-41EF-B6AC-866A4B01435B}" srcOrd="1" destOrd="0" presId="urn:microsoft.com/office/officeart/2005/8/layout/bProcess4"/>
    <dgm:cxn modelId="{07789B93-49C7-482F-A485-F4050B86816F}" type="presParOf" srcId="{3B7ABFFD-310C-4984-8CC4-A257B3614C86}" destId="{9931F2B5-0A69-4CD5-908C-78F75DA197C0}" srcOrd="2" destOrd="0" presId="urn:microsoft.com/office/officeart/2005/8/layout/bProcess4"/>
    <dgm:cxn modelId="{57CBC8CE-8B89-4A1D-B103-EF1BB8C8F215}" type="presParOf" srcId="{9931F2B5-0A69-4CD5-908C-78F75DA197C0}" destId="{62DD88D7-8539-4238-84AF-08C88FEC1570}" srcOrd="0" destOrd="0" presId="urn:microsoft.com/office/officeart/2005/8/layout/bProcess4"/>
    <dgm:cxn modelId="{960E10D3-6A38-4C45-9ADE-43981527FD2E}" type="presParOf" srcId="{9931F2B5-0A69-4CD5-908C-78F75DA197C0}" destId="{C7B35036-5BC4-4EFC-9931-AE8296600BB9}" srcOrd="1" destOrd="0" presId="urn:microsoft.com/office/officeart/2005/8/layout/bProcess4"/>
    <dgm:cxn modelId="{FDDA17C0-2EC1-4EE0-8E91-6A9E593F5620}" type="presParOf" srcId="{3B7ABFFD-310C-4984-8CC4-A257B3614C86}" destId="{87E41E5B-F06F-448C-9502-F5271DDC4E0B}" srcOrd="3" destOrd="0" presId="urn:microsoft.com/office/officeart/2005/8/layout/bProcess4"/>
    <dgm:cxn modelId="{6F717D7A-7651-4ADE-A93E-A03416066A30}" type="presParOf" srcId="{3B7ABFFD-310C-4984-8CC4-A257B3614C86}" destId="{7C432F72-C874-4253-B28E-BD8A841AAB8E}" srcOrd="4" destOrd="0" presId="urn:microsoft.com/office/officeart/2005/8/layout/bProcess4"/>
    <dgm:cxn modelId="{B7538A80-134D-4A0C-B822-512195E0E987}" type="presParOf" srcId="{7C432F72-C874-4253-B28E-BD8A841AAB8E}" destId="{631D2F95-30D9-4C47-926A-21AEB3E3454D}" srcOrd="0" destOrd="0" presId="urn:microsoft.com/office/officeart/2005/8/layout/bProcess4"/>
    <dgm:cxn modelId="{690270B6-A715-4EE4-BB5A-5012E9FCAC2A}" type="presParOf" srcId="{7C432F72-C874-4253-B28E-BD8A841AAB8E}" destId="{804ED25B-AB76-4778-A660-6258936B2780}" srcOrd="1" destOrd="0" presId="urn:microsoft.com/office/officeart/2005/8/layout/bProcess4"/>
    <dgm:cxn modelId="{26307103-D48B-44FC-BB3B-949F583D7B62}" type="presParOf" srcId="{3B7ABFFD-310C-4984-8CC4-A257B3614C86}" destId="{909C2B16-331C-4453-8463-4474223E8CE4}" srcOrd="5" destOrd="0" presId="urn:microsoft.com/office/officeart/2005/8/layout/bProcess4"/>
    <dgm:cxn modelId="{716B9831-BC27-4F3E-9AD3-A25F14C4979D}" type="presParOf" srcId="{3B7ABFFD-310C-4984-8CC4-A257B3614C86}" destId="{2D6B9ACA-574A-4A4C-BFBF-67F82F525DDB}" srcOrd="6" destOrd="0" presId="urn:microsoft.com/office/officeart/2005/8/layout/bProcess4"/>
    <dgm:cxn modelId="{D0A0F7A8-20A3-4B40-A4A2-ADAC1F6322AA}" type="presParOf" srcId="{2D6B9ACA-574A-4A4C-BFBF-67F82F525DDB}" destId="{A083DC2B-CA15-4803-A9E1-7FD999C64E9F}" srcOrd="0" destOrd="0" presId="urn:microsoft.com/office/officeart/2005/8/layout/bProcess4"/>
    <dgm:cxn modelId="{6A2FFC42-3656-4CE8-9DA2-A3A177486B46}" type="presParOf" srcId="{2D6B9ACA-574A-4A4C-BFBF-67F82F525DDB}" destId="{F2D7FC64-C6C8-4FAD-9371-3BD424CBFACA}" srcOrd="1" destOrd="0" presId="urn:microsoft.com/office/officeart/2005/8/layout/bProcess4"/>
    <dgm:cxn modelId="{EC704D8D-30D9-465E-8579-77E7C0F85BED}" type="presParOf" srcId="{3B7ABFFD-310C-4984-8CC4-A257B3614C86}" destId="{3CA9F172-4B59-4504-A309-64076F0738C9}" srcOrd="7" destOrd="0" presId="urn:microsoft.com/office/officeart/2005/8/layout/bProcess4"/>
    <dgm:cxn modelId="{FBD90FCA-A8BD-4392-A93D-8CDB26505792}" type="presParOf" srcId="{3B7ABFFD-310C-4984-8CC4-A257B3614C86}" destId="{1748BE1D-B6E6-4756-A306-E8A556E3ACEC}" srcOrd="8" destOrd="0" presId="urn:microsoft.com/office/officeart/2005/8/layout/bProcess4"/>
    <dgm:cxn modelId="{16D50372-1CB1-42FE-BD66-61601BD9FC36}" type="presParOf" srcId="{1748BE1D-B6E6-4756-A306-E8A556E3ACEC}" destId="{7CC0D57B-33FA-4695-9BB9-C59FEAA902E4}" srcOrd="0" destOrd="0" presId="urn:microsoft.com/office/officeart/2005/8/layout/bProcess4"/>
    <dgm:cxn modelId="{1E4F1142-15FC-4A43-97D2-B91C966D19D6}" type="presParOf" srcId="{1748BE1D-B6E6-4756-A306-E8A556E3ACEC}" destId="{08FECF97-FB60-4F30-9F74-5D7A64F67774}" srcOrd="1" destOrd="0" presId="urn:microsoft.com/office/officeart/2005/8/layout/bProcess4"/>
    <dgm:cxn modelId="{C8D9F409-C80C-49F7-9CD2-386EEA4E4E83}" type="presParOf" srcId="{3B7ABFFD-310C-4984-8CC4-A257B3614C86}" destId="{54DD6674-D643-435D-85D5-7EB6FE1335DB}" srcOrd="9" destOrd="0" presId="urn:microsoft.com/office/officeart/2005/8/layout/bProcess4"/>
    <dgm:cxn modelId="{A861C067-824B-4317-89B0-C069C9E8E32D}" type="presParOf" srcId="{3B7ABFFD-310C-4984-8CC4-A257B3614C86}" destId="{D897C38F-D6A2-4713-B2BF-74264BC14FA7}" srcOrd="10" destOrd="0" presId="urn:microsoft.com/office/officeart/2005/8/layout/bProcess4"/>
    <dgm:cxn modelId="{7A36F98A-AB84-420E-9D1C-462990904CA7}" type="presParOf" srcId="{D897C38F-D6A2-4713-B2BF-74264BC14FA7}" destId="{82EB2573-055A-4A55-8597-FF7154FAB3C9}" srcOrd="0" destOrd="0" presId="urn:microsoft.com/office/officeart/2005/8/layout/bProcess4"/>
    <dgm:cxn modelId="{176F907C-2078-4832-9436-83441CAC9535}" type="presParOf" srcId="{D897C38F-D6A2-4713-B2BF-74264BC14FA7}" destId="{4A7833BE-EF49-4514-83E7-5D9D66DF058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DD4B2-2B9E-41EF-B6AC-866A4B01435B}">
      <dsp:nvSpPr>
        <dsp:cNvPr id="0" name=""/>
        <dsp:cNvSpPr/>
      </dsp:nvSpPr>
      <dsp:spPr>
        <a:xfrm rot="5400000">
          <a:off x="754787" y="1302252"/>
          <a:ext cx="2034773" cy="24551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F92E1D-21D2-44B0-A4D2-588A3364BE1D}">
      <dsp:nvSpPr>
        <dsp:cNvPr id="0" name=""/>
        <dsp:cNvSpPr/>
      </dsp:nvSpPr>
      <dsp:spPr>
        <a:xfrm>
          <a:off x="1221010" y="911"/>
          <a:ext cx="2727914" cy="1636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bas Neue" panose="020B0000000000000000" pitchFamily="34" charset="0"/>
            </a:rPr>
            <a:t>YHDESSÄ VOIMAA OPINTOIHIN-HANKE</a:t>
          </a:r>
        </a:p>
      </dsp:txBody>
      <dsp:txXfrm>
        <a:off x="1268949" y="48850"/>
        <a:ext cx="2632036" cy="1540870"/>
      </dsp:txXfrm>
    </dsp:sp>
    <dsp:sp modelId="{87E41E5B-F06F-448C-9502-F5271DDC4E0B}">
      <dsp:nvSpPr>
        <dsp:cNvPr id="0" name=""/>
        <dsp:cNvSpPr/>
      </dsp:nvSpPr>
      <dsp:spPr>
        <a:xfrm rot="5400000">
          <a:off x="754787" y="3348188"/>
          <a:ext cx="2034773" cy="24551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35036-5BC4-4EFC-9931-AE8296600BB9}">
      <dsp:nvSpPr>
        <dsp:cNvPr id="0" name=""/>
        <dsp:cNvSpPr/>
      </dsp:nvSpPr>
      <dsp:spPr>
        <a:xfrm>
          <a:off x="1221010" y="2046847"/>
          <a:ext cx="2727914" cy="1636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Paja, vuokrattu kaksio Hakakatu 15-17 as 4 </a:t>
          </a:r>
          <a:endParaRPr lang="en-US" sz="1500" kern="1200"/>
        </a:p>
      </dsp:txBody>
      <dsp:txXfrm>
        <a:off x="1268949" y="2094786"/>
        <a:ext cx="2632036" cy="1540870"/>
      </dsp:txXfrm>
    </dsp:sp>
    <dsp:sp modelId="{909C2B16-331C-4453-8463-4474223E8CE4}">
      <dsp:nvSpPr>
        <dsp:cNvPr id="0" name=""/>
        <dsp:cNvSpPr/>
      </dsp:nvSpPr>
      <dsp:spPr>
        <a:xfrm>
          <a:off x="1777755" y="4371156"/>
          <a:ext cx="3616964" cy="24551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4ED25B-AB76-4778-A660-6258936B2780}">
      <dsp:nvSpPr>
        <dsp:cNvPr id="0" name=""/>
        <dsp:cNvSpPr/>
      </dsp:nvSpPr>
      <dsp:spPr>
        <a:xfrm>
          <a:off x="1221010" y="4092783"/>
          <a:ext cx="2727914" cy="1636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Janika Kupila ja Salla Taskila ohjaavat opiskelijoita, joilla ahdistusta ja poissaoloja, opinnot uhkaa keskeytyä. </a:t>
          </a:r>
          <a:endParaRPr lang="en-US" sz="1500" kern="1200"/>
        </a:p>
      </dsp:txBody>
      <dsp:txXfrm>
        <a:off x="1268949" y="4140722"/>
        <a:ext cx="2632036" cy="1540870"/>
      </dsp:txXfrm>
    </dsp:sp>
    <dsp:sp modelId="{3CA9F172-4B59-4504-A309-64076F0738C9}">
      <dsp:nvSpPr>
        <dsp:cNvPr id="0" name=""/>
        <dsp:cNvSpPr/>
      </dsp:nvSpPr>
      <dsp:spPr>
        <a:xfrm rot="16200000">
          <a:off x="4382913" y="3348188"/>
          <a:ext cx="2034773" cy="24551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D7FC64-C6C8-4FAD-9371-3BD424CBFACA}">
      <dsp:nvSpPr>
        <dsp:cNvPr id="0" name=""/>
        <dsp:cNvSpPr/>
      </dsp:nvSpPr>
      <dsp:spPr>
        <a:xfrm>
          <a:off x="4849136" y="4092783"/>
          <a:ext cx="2727914" cy="1636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Aamupala yhdessä, tehtävien tekemistä pajalla, kuuntelua, yhdessä tekemistä ruokaa, askartelua, ulkoilua, harrastekokeiluja, retkeilyä jne. </a:t>
          </a:r>
          <a:endParaRPr lang="en-US" sz="1500" kern="1200"/>
        </a:p>
      </dsp:txBody>
      <dsp:txXfrm>
        <a:off x="4897075" y="4140722"/>
        <a:ext cx="2632036" cy="1540870"/>
      </dsp:txXfrm>
    </dsp:sp>
    <dsp:sp modelId="{54DD6674-D643-435D-85D5-7EB6FE1335DB}">
      <dsp:nvSpPr>
        <dsp:cNvPr id="0" name=""/>
        <dsp:cNvSpPr/>
      </dsp:nvSpPr>
      <dsp:spPr>
        <a:xfrm rot="16200000">
          <a:off x="4382913" y="1302252"/>
          <a:ext cx="2034773" cy="24551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ECF97-FB60-4F30-9F74-5D7A64F67774}">
      <dsp:nvSpPr>
        <dsp:cNvPr id="0" name=""/>
        <dsp:cNvSpPr/>
      </dsp:nvSpPr>
      <dsp:spPr>
        <a:xfrm>
          <a:off x="4849136" y="2046847"/>
          <a:ext cx="2727914" cy="1636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Pajajakson (n.  6 kk) paluu opintojen pariin ammattikoutsin tuella.</a:t>
          </a:r>
          <a:endParaRPr lang="en-US" sz="1500" kern="1200"/>
        </a:p>
      </dsp:txBody>
      <dsp:txXfrm>
        <a:off x="4897075" y="2094786"/>
        <a:ext cx="2632036" cy="1540870"/>
      </dsp:txXfrm>
    </dsp:sp>
    <dsp:sp modelId="{4A7833BE-EF49-4514-83E7-5D9D66DF058C}">
      <dsp:nvSpPr>
        <dsp:cNvPr id="0" name=""/>
        <dsp:cNvSpPr/>
      </dsp:nvSpPr>
      <dsp:spPr>
        <a:xfrm>
          <a:off x="4849136" y="911"/>
          <a:ext cx="2727914" cy="1636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https://www.kpedu.fi/yhdessa-voimaa-opintoihin/voimastartti</a:t>
          </a:r>
          <a:endParaRPr lang="en-US" sz="1500" kern="1200" dirty="0">
            <a:solidFill>
              <a:schemeClr val="bg1"/>
            </a:solidFill>
          </a:endParaRPr>
        </a:p>
      </dsp:txBody>
      <dsp:txXfrm>
        <a:off x="4897075" y="48850"/>
        <a:ext cx="2632036" cy="154087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B3F388C8-6524-4BD9-86F9-CBB6C644E7A5}" type="datetimeFigureOut">
              <a:rPr lang="fi-FI" smtClean="0"/>
              <a:t>17.1.2023</a:t>
            </a:fld>
            <a:endParaRPr lang="fi-FI"/>
          </a:p>
        </p:txBody>
      </p:sp>
      <p:sp>
        <p:nvSpPr>
          <p:cNvPr id="4" name="Dian kuvan paikkamerkki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FD8BB865-B3EC-4453-8C5E-8755EF78D453}" type="slidenum">
              <a:rPr lang="fi-FI" smtClean="0"/>
              <a:t>‹#›</a:t>
            </a:fld>
            <a:endParaRPr lang="fi-FI"/>
          </a:p>
        </p:txBody>
      </p:sp>
    </p:spTree>
    <p:extLst>
      <p:ext uri="{BB962C8B-B14F-4D97-AF65-F5344CB8AC3E}">
        <p14:creationId xmlns:p14="http://schemas.microsoft.com/office/powerpoint/2010/main" val="1545494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2722A2-E1C4-E151-2226-D50025809DE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3D7507B-6ED2-E75F-E8B3-6EAD63CDBB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81B0B9B-78AF-ADB8-40A1-EBF43601E8C8}"/>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5" name="Alatunnisteen paikkamerkki 4">
            <a:extLst>
              <a:ext uri="{FF2B5EF4-FFF2-40B4-BE49-F238E27FC236}">
                <a16:creationId xmlns:a16="http://schemas.microsoft.com/office/drawing/2014/main" id="{E75B8C83-960A-1A3D-84F5-21ACC877AB8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ECB146-FDB3-1254-D39B-08C18111E5E2}"/>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127455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EEEA5-C81C-7BEF-2015-27FD187F9F0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4D85EF-DB36-7F95-F083-8B3137B2C1A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5078136-D02B-0CF4-3B38-2762723C3A86}"/>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5" name="Alatunnisteen paikkamerkki 4">
            <a:extLst>
              <a:ext uri="{FF2B5EF4-FFF2-40B4-BE49-F238E27FC236}">
                <a16:creationId xmlns:a16="http://schemas.microsoft.com/office/drawing/2014/main" id="{961147B0-6B32-7654-ED3F-E947C208BF6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A5DC67D-BC2C-92BE-0A30-B9AB467151B8}"/>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66851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D043AE8-C582-7FCC-9789-4B295AFC2A1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154207A-72C0-1CA8-DE1F-AFD71E33D6A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99F599C-EBD2-C8B5-793C-36D5F9823012}"/>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5" name="Alatunnisteen paikkamerkki 4">
            <a:extLst>
              <a:ext uri="{FF2B5EF4-FFF2-40B4-BE49-F238E27FC236}">
                <a16:creationId xmlns:a16="http://schemas.microsoft.com/office/drawing/2014/main" id="{F2783299-2D05-316A-56AE-5BF8041FC62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BF63F73-202B-86D2-110E-0DEBD55B0447}"/>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352430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32D170-A5D1-076A-BD53-E8A497608C6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20DE271-17DC-EAE2-78AE-AB31D4CB800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D0D2D2A-2E13-84AD-73CC-8B11037F580D}"/>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5" name="Alatunnisteen paikkamerkki 4">
            <a:extLst>
              <a:ext uri="{FF2B5EF4-FFF2-40B4-BE49-F238E27FC236}">
                <a16:creationId xmlns:a16="http://schemas.microsoft.com/office/drawing/2014/main" id="{2A9368DD-B4D7-E35A-770C-60EF5BEC68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E14962-E826-B9D2-2838-500E3CA09076}"/>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40092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BABFA1-D76E-9DF3-8A06-D74675169ED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A924309-8B0D-B368-3E2E-7B5E99FA7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447C729-1A4B-C657-0919-1E209EF02EF4}"/>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5" name="Alatunnisteen paikkamerkki 4">
            <a:extLst>
              <a:ext uri="{FF2B5EF4-FFF2-40B4-BE49-F238E27FC236}">
                <a16:creationId xmlns:a16="http://schemas.microsoft.com/office/drawing/2014/main" id="{72D0A86A-BF3D-A112-DBBB-4E266F2737D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F64F733-7AE7-9071-4034-D89B90516B68}"/>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386688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10DA4F-941F-D103-4533-29B939EAD4B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8CB0E10-AC4F-6D9F-7700-2F6C8B9F407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5E55B26-27A9-3C0D-B0AF-B68E562ED41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9A66976-5DB2-0061-87F7-DF90633CE5D6}"/>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6" name="Alatunnisteen paikkamerkki 5">
            <a:extLst>
              <a:ext uri="{FF2B5EF4-FFF2-40B4-BE49-F238E27FC236}">
                <a16:creationId xmlns:a16="http://schemas.microsoft.com/office/drawing/2014/main" id="{8EECC085-EEB4-091D-AF4D-CB679B7698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ED10A33-3762-FAF0-23EF-9E327A1DE35A}"/>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28320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392CB4-714C-7FB1-EF58-810DE90193A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6EF5C69-018B-787E-5437-874923E78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8BE8FB4-98C5-BD93-8B6A-7A6BD226BCE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B98BD8-1514-A281-6B18-D3487E39D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2959C15-6D93-B475-CD26-AA568E470DF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63ACE19-5607-7D38-E298-7D44750D5684}"/>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8" name="Alatunnisteen paikkamerkki 7">
            <a:extLst>
              <a:ext uri="{FF2B5EF4-FFF2-40B4-BE49-F238E27FC236}">
                <a16:creationId xmlns:a16="http://schemas.microsoft.com/office/drawing/2014/main" id="{1F754659-F95F-04CD-C22B-4B9D83D8CFC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2E0FEB1-E186-60C8-54A5-25D740CA245D}"/>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134202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C0032-04CB-CD0E-6C4A-7DB81B3692B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97157A9-4A56-48F8-310B-C84600DCCE5C}"/>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4" name="Alatunnisteen paikkamerkki 3">
            <a:extLst>
              <a:ext uri="{FF2B5EF4-FFF2-40B4-BE49-F238E27FC236}">
                <a16:creationId xmlns:a16="http://schemas.microsoft.com/office/drawing/2014/main" id="{B89C14E0-23CD-D526-FF04-DAE977C8579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0F4D0D6-140F-2C76-E906-0A700691CB75}"/>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166964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D8B52A1-9CEB-C3CB-A8FA-AC5AAE365394}"/>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3" name="Alatunnisteen paikkamerkki 2">
            <a:extLst>
              <a:ext uri="{FF2B5EF4-FFF2-40B4-BE49-F238E27FC236}">
                <a16:creationId xmlns:a16="http://schemas.microsoft.com/office/drawing/2014/main" id="{B9BED6AD-E9CF-6BB9-89F5-297BCB3D15D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1EB36D4-7318-3E78-2DA6-67789C5B775E}"/>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251114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780E15-0333-E0E9-41CD-942B270AD1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AAB6502-BDE9-EDD4-6FCA-5B8ED895B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2463022-A1CE-E201-9138-8A3E3B493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788C341-6A2A-93ED-865F-1EB3BED855E9}"/>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6" name="Alatunnisteen paikkamerkki 5">
            <a:extLst>
              <a:ext uri="{FF2B5EF4-FFF2-40B4-BE49-F238E27FC236}">
                <a16:creationId xmlns:a16="http://schemas.microsoft.com/office/drawing/2014/main" id="{363B28CD-0F7B-CD74-8CD0-3B1F1D3FB86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2A090E5-CC36-780D-C96C-86AE451FE333}"/>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42103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7BD5AF-9665-728D-4AA9-B76768736E4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0D12AD3-9CA7-843D-D7B7-DD299AA88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D7C4CC7-D3AB-9270-BAE4-4209E473D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6119CAB-1D48-17B5-4C5E-7C9DAF2094C2}"/>
              </a:ext>
            </a:extLst>
          </p:cNvPr>
          <p:cNvSpPr>
            <a:spLocks noGrp="1"/>
          </p:cNvSpPr>
          <p:nvPr>
            <p:ph type="dt" sz="half" idx="10"/>
          </p:nvPr>
        </p:nvSpPr>
        <p:spPr/>
        <p:txBody>
          <a:bodyPr/>
          <a:lstStyle/>
          <a:p>
            <a:fld id="{D18A4BC4-B48C-4699-881F-42F5BE0EAB42}" type="datetimeFigureOut">
              <a:rPr lang="fi-FI" smtClean="0"/>
              <a:t>17.1.2023</a:t>
            </a:fld>
            <a:endParaRPr lang="fi-FI"/>
          </a:p>
        </p:txBody>
      </p:sp>
      <p:sp>
        <p:nvSpPr>
          <p:cNvPr id="6" name="Alatunnisteen paikkamerkki 5">
            <a:extLst>
              <a:ext uri="{FF2B5EF4-FFF2-40B4-BE49-F238E27FC236}">
                <a16:creationId xmlns:a16="http://schemas.microsoft.com/office/drawing/2014/main" id="{B368D1B8-C4D7-0D5E-033D-27D849EB04A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7004D3C-6F55-D660-FECA-CB3343972F52}"/>
              </a:ext>
            </a:extLst>
          </p:cNvPr>
          <p:cNvSpPr>
            <a:spLocks noGrp="1"/>
          </p:cNvSpPr>
          <p:nvPr>
            <p:ph type="sldNum" sz="quarter" idx="12"/>
          </p:nvPr>
        </p:nvSpPr>
        <p:spPr/>
        <p:txBody>
          <a:bodyPr/>
          <a:lstStyle/>
          <a:p>
            <a:fld id="{87FE5A2F-AA51-4339-BB9B-C254C2C71FE8}" type="slidenum">
              <a:rPr lang="fi-FI" smtClean="0"/>
              <a:t>‹#›</a:t>
            </a:fld>
            <a:endParaRPr lang="fi-FI"/>
          </a:p>
        </p:txBody>
      </p:sp>
    </p:spTree>
    <p:extLst>
      <p:ext uri="{BB962C8B-B14F-4D97-AF65-F5344CB8AC3E}">
        <p14:creationId xmlns:p14="http://schemas.microsoft.com/office/powerpoint/2010/main" val="290734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96F24A6-DE8A-28C5-1035-30A6D11F68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76F7B05-8219-377C-5D78-91137E252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0840417-3196-5ED5-5687-4250B9A56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A4BC4-B48C-4699-881F-42F5BE0EAB42}" type="datetimeFigureOut">
              <a:rPr lang="fi-FI" smtClean="0"/>
              <a:t>17.1.2023</a:t>
            </a:fld>
            <a:endParaRPr lang="fi-FI"/>
          </a:p>
        </p:txBody>
      </p:sp>
      <p:sp>
        <p:nvSpPr>
          <p:cNvPr id="5" name="Alatunnisteen paikkamerkki 4">
            <a:extLst>
              <a:ext uri="{FF2B5EF4-FFF2-40B4-BE49-F238E27FC236}">
                <a16:creationId xmlns:a16="http://schemas.microsoft.com/office/drawing/2014/main" id="{A3191DA6-22A8-4B94-7E4B-45804D4DC8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18B516C-E4A5-49AC-8835-0A23C70E1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E5A2F-AA51-4339-BB9B-C254C2C71FE8}" type="slidenum">
              <a:rPr lang="fi-FI" smtClean="0"/>
              <a:t>‹#›</a:t>
            </a:fld>
            <a:endParaRPr lang="fi-FI"/>
          </a:p>
        </p:txBody>
      </p:sp>
    </p:spTree>
    <p:extLst>
      <p:ext uri="{BB962C8B-B14F-4D97-AF65-F5344CB8AC3E}">
        <p14:creationId xmlns:p14="http://schemas.microsoft.com/office/powerpoint/2010/main" val="20505068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thinglink.com/scene/158771241122004992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lx.kpedu.fi/asuntolat/toimipaikka.php?toimipaikka=Kokkola" TargetMode="External"/><Relationship Id="rId7" Type="http://schemas.openxmlformats.org/officeDocument/2006/relationships/hyperlink" Target="https://www.kpedu.fi/docs/default-source/projektisivustot/tukipolku/opiskelijakunnan-opas-2022-v.pdf?sfvrsn=d75e7fb2_0" TargetMode="External"/><Relationship Id="rId2" Type="http://schemas.openxmlformats.org/officeDocument/2006/relationships/hyperlink" Target="https://www.kpedu.fi/docs/default-source/projektisivustot/tukipolku/tukea-2022-2023.docx?sfvrsn=a0167ab2_0" TargetMode="External"/><Relationship Id="rId1" Type="http://schemas.openxmlformats.org/officeDocument/2006/relationships/slideLayout" Target="../slideLayouts/slideLayout2.xml"/><Relationship Id="rId6" Type="http://schemas.openxmlformats.org/officeDocument/2006/relationships/hyperlink" Target="https://www.xamk.fi/tutkimus-ja-kehitystoiminnan-blogi/oikeus-osata-yhdessa-tillsammans-tata-me-jo-teemme-tata-voisimme-viela-edistaa/" TargetMode="External"/><Relationship Id="rId11" Type="http://schemas.openxmlformats.org/officeDocument/2006/relationships/image" Target="../media/image16.png"/><Relationship Id="rId5" Type="http://schemas.openxmlformats.org/officeDocument/2006/relationships/hyperlink" Target="https://www.kpedu.fi/docs/default-source/varustamo/opiskelijan-kokkola.pdf?sfvrsn=6aba6eb2_0" TargetMode="External"/><Relationship Id="rId10" Type="http://schemas.openxmlformats.org/officeDocument/2006/relationships/image" Target="../media/image15.png"/><Relationship Id="rId4" Type="http://schemas.openxmlformats.org/officeDocument/2006/relationships/hyperlink" Target="https://www.kpedu.fi/docs/default-source/varustamo/itsen%C3%A4istyv%C3%A4n-nuoren-opas-(1)-versio-2-(003).pdf?sfvrsn=1dba6eb2_0" TargetMode="Externa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hyperlink" Target="https://www.kpedu.fi/tuki-polku/esittely"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Tuija.carlsson@kpedu.fi" TargetMode="External"/><Relationship Id="rId2" Type="http://schemas.openxmlformats.org/officeDocument/2006/relationships/hyperlink" Target="mailto:katrin@bjorklund@kpedu.fi" TargetMode="External"/><Relationship Id="rId1" Type="http://schemas.openxmlformats.org/officeDocument/2006/relationships/slideLayout" Target="../slideLayouts/slideLayout1.xml"/><Relationship Id="rId5" Type="http://schemas.openxmlformats.org/officeDocument/2006/relationships/hyperlink" Target="mailto:anne.etelaaho@kpedu.fi" TargetMode="External"/><Relationship Id="rId4" Type="http://schemas.openxmlformats.org/officeDocument/2006/relationships/hyperlink" Target="mailto:johanna.ala-p&#246;ntio@kpedu.f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maarika.piispanen@kpedu.fi" TargetMode="External"/><Relationship Id="rId2" Type="http://schemas.openxmlformats.org/officeDocument/2006/relationships/hyperlink" Target="mailto:maarika.piispanen@gmail.com"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mailto:anne.etelaaho@kpedu.fi" TargetMode="External"/><Relationship Id="rId4" Type="http://schemas.openxmlformats.org/officeDocument/2006/relationships/hyperlink" Target="mailto:tuija.carlsson@kpedu.f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3C894D84-EB20-4F4D-BA1B-A072F0F40B6A}"/>
              </a:ext>
            </a:extLst>
          </p:cNvPr>
          <p:cNvSpPr>
            <a:spLocks noGrp="1"/>
          </p:cNvSpPr>
          <p:nvPr>
            <p:ph type="title"/>
          </p:nvPr>
        </p:nvSpPr>
        <p:spPr>
          <a:xfrm>
            <a:off x="1137034" y="609597"/>
            <a:ext cx="9392421" cy="1330841"/>
          </a:xfrm>
        </p:spPr>
        <p:txBody>
          <a:bodyPr>
            <a:normAutofit/>
          </a:bodyPr>
          <a:lstStyle/>
          <a:p>
            <a:r>
              <a:rPr lang="fi-FI" dirty="0">
                <a:solidFill>
                  <a:schemeClr val="accent1">
                    <a:lumMod val="60000"/>
                    <a:lumOff val="40000"/>
                  </a:schemeClr>
                </a:solidFill>
                <a:latin typeface="Bebas Neue" panose="020B0000000000000000" pitchFamily="34" charset="0"/>
              </a:rPr>
              <a:t>HANKKEITA TUKEMAAN PERUSTYÖTÄ</a:t>
            </a:r>
            <a:br>
              <a:rPr lang="fi-FI" dirty="0">
                <a:solidFill>
                  <a:schemeClr val="accent1">
                    <a:lumMod val="60000"/>
                    <a:lumOff val="40000"/>
                  </a:schemeClr>
                </a:solidFill>
                <a:latin typeface="Bebas Neue" panose="020B0000000000000000" pitchFamily="34" charset="0"/>
              </a:rPr>
            </a:br>
            <a:endParaRPr lang="fi-FI" dirty="0">
              <a:solidFill>
                <a:schemeClr val="accent1">
                  <a:lumMod val="60000"/>
                  <a:lumOff val="40000"/>
                </a:schemeClr>
              </a:solidFill>
              <a:latin typeface="Bebas Neue" panose="020B0000000000000000" pitchFamily="34" charset="0"/>
            </a:endParaRPr>
          </a:p>
        </p:txBody>
      </p:sp>
      <p:sp>
        <p:nvSpPr>
          <p:cNvPr id="3" name="Sisällön paikkamerkki 2">
            <a:extLst>
              <a:ext uri="{FF2B5EF4-FFF2-40B4-BE49-F238E27FC236}">
                <a16:creationId xmlns:a16="http://schemas.microsoft.com/office/drawing/2014/main" id="{2654E0FC-2458-4C86-BE62-A9843F8F21BA}"/>
              </a:ext>
            </a:extLst>
          </p:cNvPr>
          <p:cNvSpPr>
            <a:spLocks noGrp="1"/>
          </p:cNvSpPr>
          <p:nvPr>
            <p:ph idx="1"/>
          </p:nvPr>
        </p:nvSpPr>
        <p:spPr>
          <a:xfrm>
            <a:off x="1137034" y="2198362"/>
            <a:ext cx="4958966" cy="3917773"/>
          </a:xfrm>
        </p:spPr>
        <p:txBody>
          <a:bodyPr>
            <a:normAutofit/>
          </a:bodyPr>
          <a:lstStyle/>
          <a:p>
            <a:pPr marL="0" indent="0">
              <a:buNone/>
            </a:pPr>
            <a:endParaRPr lang="fi-FI" sz="1900" i="1" dirty="0"/>
          </a:p>
          <a:p>
            <a:pPr marL="0" indent="0">
              <a:buNone/>
            </a:pPr>
            <a:endParaRPr lang="fi-FI" sz="1900" i="1" dirty="0"/>
          </a:p>
          <a:p>
            <a:pPr marL="0" indent="0">
              <a:buNone/>
            </a:pPr>
            <a:endParaRPr lang="fi-FI" sz="1900" i="1" dirty="0"/>
          </a:p>
          <a:p>
            <a:pPr marL="0" indent="0">
              <a:buNone/>
            </a:pPr>
            <a:endParaRPr lang="fi-FI" sz="1900" dirty="0"/>
          </a:p>
          <a:p>
            <a:pPr marL="0" indent="0">
              <a:buNone/>
            </a:pPr>
            <a:endParaRPr lang="fi-FI" sz="1900" dirty="0"/>
          </a:p>
        </p:txBody>
      </p:sp>
      <p:sp>
        <p:nvSpPr>
          <p:cNvPr id="108" name="Freeform: Shape 10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ian numeron paikkamerkki 3">
            <a:extLst>
              <a:ext uri="{FF2B5EF4-FFF2-40B4-BE49-F238E27FC236}">
                <a16:creationId xmlns:a16="http://schemas.microsoft.com/office/drawing/2014/main" id="{FA514880-74EB-4FE1-9315-DCB3F3E2027D}"/>
              </a:ext>
            </a:extLst>
          </p:cNvPr>
          <p:cNvSpPr>
            <a:spLocks noGrp="1"/>
          </p:cNvSpPr>
          <p:nvPr>
            <p:ph type="sldNum" sz="quarter" idx="12"/>
          </p:nvPr>
        </p:nvSpPr>
        <p:spPr>
          <a:xfrm>
            <a:off x="8610600" y="6356350"/>
            <a:ext cx="2743200" cy="365125"/>
          </a:xfrm>
        </p:spPr>
        <p:txBody>
          <a:bodyPr>
            <a:normAutofit/>
          </a:bodyPr>
          <a:lstStyle/>
          <a:p>
            <a:pPr>
              <a:spcAft>
                <a:spcPts val="600"/>
              </a:spcAft>
            </a:pPr>
            <a:fld id="{2A4837A0-F8B5-40DF-B7A3-2778985E9851}" type="slidenum">
              <a:rPr lang="fi-FI" sz="1000"/>
              <a:pPr>
                <a:spcAft>
                  <a:spcPts val="600"/>
                </a:spcAft>
              </a:pPr>
              <a:t>1</a:t>
            </a:fld>
            <a:endParaRPr lang="fi-FI" sz="1000"/>
          </a:p>
        </p:txBody>
      </p:sp>
      <p:pic>
        <p:nvPicPr>
          <p:cNvPr id="5" name="Kuva 4">
            <a:extLst>
              <a:ext uri="{FF2B5EF4-FFF2-40B4-BE49-F238E27FC236}">
                <a16:creationId xmlns:a16="http://schemas.microsoft.com/office/drawing/2014/main" id="{1B0DD45A-20F0-AAAD-785C-2B15F2365A88}"/>
              </a:ext>
            </a:extLst>
          </p:cNvPr>
          <p:cNvPicPr>
            <a:picLocks noChangeAspect="1"/>
          </p:cNvPicPr>
          <p:nvPr/>
        </p:nvPicPr>
        <p:blipFill>
          <a:blip r:embed="rId2"/>
          <a:stretch>
            <a:fillRect/>
          </a:stretch>
        </p:blipFill>
        <p:spPr>
          <a:xfrm>
            <a:off x="9982200" y="-1973"/>
            <a:ext cx="2137015" cy="803275"/>
          </a:xfrm>
          <a:prstGeom prst="rect">
            <a:avLst/>
          </a:prstGeom>
        </p:spPr>
      </p:pic>
      <p:pic>
        <p:nvPicPr>
          <p:cNvPr id="6" name="Kuva 5">
            <a:extLst>
              <a:ext uri="{FF2B5EF4-FFF2-40B4-BE49-F238E27FC236}">
                <a16:creationId xmlns:a16="http://schemas.microsoft.com/office/drawing/2014/main" id="{92048A9E-9B34-3526-C890-DBBA33827C67}"/>
              </a:ext>
            </a:extLst>
          </p:cNvPr>
          <p:cNvPicPr>
            <a:picLocks noChangeAspect="1"/>
          </p:cNvPicPr>
          <p:nvPr/>
        </p:nvPicPr>
        <p:blipFill>
          <a:blip r:embed="rId3"/>
          <a:stretch>
            <a:fillRect/>
          </a:stretch>
        </p:blipFill>
        <p:spPr>
          <a:xfrm>
            <a:off x="0" y="1940438"/>
            <a:ext cx="12191999" cy="5175146"/>
          </a:xfrm>
          <a:prstGeom prst="rect">
            <a:avLst/>
          </a:prstGeom>
        </p:spPr>
      </p:pic>
      <p:sp>
        <p:nvSpPr>
          <p:cNvPr id="7" name="Ellipsi 6">
            <a:extLst>
              <a:ext uri="{FF2B5EF4-FFF2-40B4-BE49-F238E27FC236}">
                <a16:creationId xmlns:a16="http://schemas.microsoft.com/office/drawing/2014/main" id="{7C94E2AE-E681-16CD-C65D-CA8F7020D18F}"/>
              </a:ext>
            </a:extLst>
          </p:cNvPr>
          <p:cNvSpPr/>
          <p:nvPr/>
        </p:nvSpPr>
        <p:spPr>
          <a:xfrm>
            <a:off x="6507837" y="4487777"/>
            <a:ext cx="1612231" cy="102310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Hyvät eväät-elämään</a:t>
            </a:r>
          </a:p>
        </p:txBody>
      </p:sp>
      <p:sp>
        <p:nvSpPr>
          <p:cNvPr id="8" name="Ellipsi 7">
            <a:extLst>
              <a:ext uri="{FF2B5EF4-FFF2-40B4-BE49-F238E27FC236}">
                <a16:creationId xmlns:a16="http://schemas.microsoft.com/office/drawing/2014/main" id="{B8A76789-4829-E2B7-BD6D-D2C1A4A09032}"/>
              </a:ext>
            </a:extLst>
          </p:cNvPr>
          <p:cNvSpPr/>
          <p:nvPr/>
        </p:nvSpPr>
        <p:spPr>
          <a:xfrm>
            <a:off x="4359441" y="4002593"/>
            <a:ext cx="1736557" cy="102310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Opiskelijan äänellä</a:t>
            </a:r>
          </a:p>
        </p:txBody>
      </p:sp>
      <p:sp>
        <p:nvSpPr>
          <p:cNvPr id="9" name="Ellipsi 8">
            <a:extLst>
              <a:ext uri="{FF2B5EF4-FFF2-40B4-BE49-F238E27FC236}">
                <a16:creationId xmlns:a16="http://schemas.microsoft.com/office/drawing/2014/main" id="{FB94B1AE-398C-03BA-D5F4-F3A8A232F2EC}"/>
              </a:ext>
            </a:extLst>
          </p:cNvPr>
          <p:cNvSpPr/>
          <p:nvPr/>
        </p:nvSpPr>
        <p:spPr>
          <a:xfrm>
            <a:off x="2335371" y="3099579"/>
            <a:ext cx="1612231" cy="102310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Hymy</a:t>
            </a:r>
          </a:p>
        </p:txBody>
      </p:sp>
      <p:sp>
        <p:nvSpPr>
          <p:cNvPr id="10" name="Ellipsi 9">
            <a:extLst>
              <a:ext uri="{FF2B5EF4-FFF2-40B4-BE49-F238E27FC236}">
                <a16:creationId xmlns:a16="http://schemas.microsoft.com/office/drawing/2014/main" id="{ABF9C0AF-EF72-1265-5572-ABAA8628CAC3}"/>
              </a:ext>
            </a:extLst>
          </p:cNvPr>
          <p:cNvSpPr/>
          <p:nvPr/>
        </p:nvSpPr>
        <p:spPr>
          <a:xfrm>
            <a:off x="1256140" y="2105083"/>
            <a:ext cx="1728789" cy="102310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Yhdessä voimaa opintoihin</a:t>
            </a:r>
          </a:p>
        </p:txBody>
      </p:sp>
      <p:sp>
        <p:nvSpPr>
          <p:cNvPr id="11" name="Ellipsi 10">
            <a:extLst>
              <a:ext uri="{FF2B5EF4-FFF2-40B4-BE49-F238E27FC236}">
                <a16:creationId xmlns:a16="http://schemas.microsoft.com/office/drawing/2014/main" id="{11407582-ECC3-8D34-0BA2-6CDD744D1DBF}"/>
              </a:ext>
            </a:extLst>
          </p:cNvPr>
          <p:cNvSpPr/>
          <p:nvPr/>
        </p:nvSpPr>
        <p:spPr>
          <a:xfrm>
            <a:off x="3303912" y="4757372"/>
            <a:ext cx="1287379"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err="1"/>
              <a:t>Dude</a:t>
            </a:r>
            <a:r>
              <a:rPr lang="fi-FI" dirty="0"/>
              <a:t> 2</a:t>
            </a:r>
          </a:p>
        </p:txBody>
      </p:sp>
      <p:sp>
        <p:nvSpPr>
          <p:cNvPr id="13" name="Tekstiruutu 12">
            <a:extLst>
              <a:ext uri="{FF2B5EF4-FFF2-40B4-BE49-F238E27FC236}">
                <a16:creationId xmlns:a16="http://schemas.microsoft.com/office/drawing/2014/main" id="{22ECE999-8F29-70DD-4CF4-727D9F52AF1A}"/>
              </a:ext>
            </a:extLst>
          </p:cNvPr>
          <p:cNvSpPr txBox="1"/>
          <p:nvPr/>
        </p:nvSpPr>
        <p:spPr>
          <a:xfrm>
            <a:off x="6483420" y="1128977"/>
            <a:ext cx="6178216" cy="369332"/>
          </a:xfrm>
          <a:prstGeom prst="rect">
            <a:avLst/>
          </a:prstGeom>
          <a:noFill/>
        </p:spPr>
        <p:txBody>
          <a:bodyPr wrap="square">
            <a:spAutoFit/>
          </a:bodyPr>
          <a:lstStyle/>
          <a:p>
            <a:r>
              <a:rPr lang="fi-FI" dirty="0">
                <a:hlinkClick r:id="rId4"/>
              </a:rPr>
              <a:t>https://www.thinglink.com/scene/1587712411220049923</a:t>
            </a:r>
            <a:endParaRPr lang="fi-FI" dirty="0"/>
          </a:p>
        </p:txBody>
      </p:sp>
    </p:spTree>
    <p:extLst>
      <p:ext uri="{BB962C8B-B14F-4D97-AF65-F5344CB8AC3E}">
        <p14:creationId xmlns:p14="http://schemas.microsoft.com/office/powerpoint/2010/main" val="34775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673BAE-B3ED-B6EA-535A-57E5B3EDE63F}"/>
              </a:ext>
            </a:extLst>
          </p:cNvPr>
          <p:cNvSpPr>
            <a:spLocks noGrp="1"/>
          </p:cNvSpPr>
          <p:nvPr>
            <p:ph type="title"/>
          </p:nvPr>
        </p:nvSpPr>
        <p:spPr>
          <a:xfrm>
            <a:off x="0" y="84222"/>
            <a:ext cx="10575758" cy="866274"/>
          </a:xfrm>
        </p:spPr>
        <p:txBody>
          <a:bodyPr>
            <a:normAutofit fontScale="90000"/>
          </a:bodyPr>
          <a:lstStyle/>
          <a:p>
            <a:r>
              <a:rPr lang="fi-FI" sz="4400" dirty="0">
                <a:solidFill>
                  <a:schemeClr val="accent1">
                    <a:lumMod val="60000"/>
                    <a:lumOff val="40000"/>
                  </a:schemeClr>
                </a:solidFill>
                <a:latin typeface="Bebas Neue" panose="020B0000000000000000" pitchFamily="34" charset="0"/>
              </a:rPr>
              <a:t>OPISKELIJOILLE</a:t>
            </a:r>
            <a:br>
              <a:rPr lang="fi-FI" sz="4400" dirty="0">
                <a:solidFill>
                  <a:schemeClr val="accent1">
                    <a:lumMod val="60000"/>
                    <a:lumOff val="40000"/>
                  </a:schemeClr>
                </a:solidFill>
                <a:latin typeface="Bebas Neue" panose="020B0000000000000000" pitchFamily="34" charset="0"/>
              </a:rPr>
            </a:br>
            <a:endParaRPr lang="fi-FI" dirty="0"/>
          </a:p>
        </p:txBody>
      </p:sp>
      <p:sp>
        <p:nvSpPr>
          <p:cNvPr id="3" name="Sisällön paikkamerkki 2">
            <a:extLst>
              <a:ext uri="{FF2B5EF4-FFF2-40B4-BE49-F238E27FC236}">
                <a16:creationId xmlns:a16="http://schemas.microsoft.com/office/drawing/2014/main" id="{223B7538-B4B0-812A-23EF-9F2D292A4F98}"/>
              </a:ext>
            </a:extLst>
          </p:cNvPr>
          <p:cNvSpPr>
            <a:spLocks noGrp="1"/>
          </p:cNvSpPr>
          <p:nvPr>
            <p:ph idx="1"/>
          </p:nvPr>
        </p:nvSpPr>
        <p:spPr>
          <a:xfrm>
            <a:off x="120317" y="673768"/>
            <a:ext cx="11233484" cy="5503195"/>
          </a:xfrm>
        </p:spPr>
        <p:txBody>
          <a:bodyPr>
            <a:normAutofit fontScale="70000" lnSpcReduction="20000"/>
          </a:bodyPr>
          <a:lstStyle/>
          <a:p>
            <a:pPr marL="0" indent="0">
              <a:buNone/>
            </a:pPr>
            <a:r>
              <a:rPr lang="fi-FI" sz="2800" dirty="0">
                <a:cs typeface="Arial" panose="020B0604020202020204" pitchFamily="34" charset="0"/>
              </a:rPr>
              <a:t>Toimenpiteenä on viedä </a:t>
            </a:r>
            <a:r>
              <a:rPr lang="fi-FI" sz="2800" b="1" dirty="0">
                <a:cs typeface="Arial" panose="020B0604020202020204" pitchFamily="34" charset="0"/>
              </a:rPr>
              <a:t>matalan kynnyksen mielenterveysalan osaamista toimipaikkojen ja asuntoloiden käyttöön</a:t>
            </a:r>
            <a:r>
              <a:rPr lang="fi-FI" sz="2800" dirty="0">
                <a:cs typeface="Arial" panose="020B0604020202020204" pitchFamily="34" charset="0"/>
              </a:rPr>
              <a:t>. </a:t>
            </a:r>
          </a:p>
          <a:p>
            <a:pPr marL="0" indent="0">
              <a:buNone/>
            </a:pPr>
            <a:r>
              <a:rPr lang="fi-FI" sz="2800" dirty="0">
                <a:cs typeface="Arial" panose="020B0604020202020204" pitchFamily="34" charset="0"/>
              </a:rPr>
              <a:t>Teemoja, joita halutaan edistää ovat vertaistoiminnan kehittäminen, tunne- ja vuorovaikutustaitojen kehittäminen, hyvien terveystottumusten edistäminen, mielenterveystaitojen vahvistaminen ja voimavarojen tukeminen, huolen varhainen tunnistaminen ja puheeksi ottaminen. Näistä teemoista </a:t>
            </a:r>
            <a:r>
              <a:rPr lang="fi-FI" sz="2800" b="1" dirty="0">
                <a:cs typeface="Arial" panose="020B0604020202020204" pitchFamily="34" charset="0"/>
              </a:rPr>
              <a:t>kootaan erilaisia yhteisöllisiä tapahtumia ja kohtaamisia</a:t>
            </a:r>
            <a:r>
              <a:rPr lang="fi-FI" sz="2800" dirty="0">
                <a:cs typeface="Arial" panose="020B0604020202020204" pitchFamily="34" charset="0"/>
              </a:rPr>
              <a:t>. Toiminta voi olla </a:t>
            </a:r>
            <a:r>
              <a:rPr lang="fi-FI" sz="2800" b="1" dirty="0">
                <a:cs typeface="Arial" panose="020B0604020202020204" pitchFamily="34" charset="0"/>
              </a:rPr>
              <a:t>ryhmien järjestämistä </a:t>
            </a:r>
            <a:r>
              <a:rPr lang="fi-FI" sz="2800" dirty="0">
                <a:cs typeface="Arial" panose="020B0604020202020204" pitchFamily="34" charset="0"/>
              </a:rPr>
              <a:t>arjen-, tunne-, tai vuorovaikutustaidoista, itsetuntemuksesta, vahvuuksista, selviytymisestä, rentoutumisesta ja toiveikkuudesta tai vaikka ahdistuksesta kärsivien tukiryhmänä. (Hyvät eväät elämään-hanke)</a:t>
            </a:r>
          </a:p>
          <a:p>
            <a:pPr marL="0" indent="0">
              <a:buNone/>
            </a:pPr>
            <a:endParaRPr lang="fi-FI" sz="3200" dirty="0">
              <a:cs typeface="Arial" panose="020B0604020202020204" pitchFamily="34" charset="0"/>
            </a:endParaRPr>
          </a:p>
          <a:p>
            <a:pPr marL="0" indent="0" algn="l">
              <a:buNone/>
            </a:pPr>
            <a:r>
              <a:rPr lang="fi-FI" sz="2800" dirty="0">
                <a:cs typeface="Arial" panose="020B0604020202020204" pitchFamily="34" charset="0"/>
              </a:rPr>
              <a:t>Kohdennetuille opiskelijaryhmille pilotoidaan </a:t>
            </a:r>
            <a:r>
              <a:rPr lang="fi-FI" sz="2800" b="1" dirty="0">
                <a:cs typeface="Arial" panose="020B0604020202020204" pitchFamily="34" charset="0"/>
              </a:rPr>
              <a:t>hyvinvointipajoja pienryhminä</a:t>
            </a:r>
            <a:r>
              <a:rPr lang="fi-FI" sz="2800" dirty="0">
                <a:cs typeface="Arial" panose="020B0604020202020204" pitchFamily="34" charset="0"/>
              </a:rPr>
              <a:t>: </a:t>
            </a:r>
            <a:r>
              <a:rPr lang="fi-FI" sz="2800" dirty="0">
                <a:effectLst/>
                <a:ea typeface="Times New Roman" panose="02020603050405020304" pitchFamily="18" charset="0"/>
                <a:cs typeface="Arial" panose="020B0604020202020204" pitchFamily="34" charset="0"/>
              </a:rPr>
              <a:t>Pajoissa tuetaan opiskelijan hyvinvointitaitoja kuten </a:t>
            </a:r>
            <a:r>
              <a:rPr lang="fi-FI" sz="2800" dirty="0" err="1">
                <a:effectLst/>
                <a:ea typeface="Times New Roman" panose="02020603050405020304" pitchFamily="18" charset="0"/>
                <a:cs typeface="Arial" panose="020B0604020202020204" pitchFamily="34" charset="0"/>
              </a:rPr>
              <a:t>resilienssiä</a:t>
            </a:r>
            <a:r>
              <a:rPr lang="fi-FI" sz="2800" dirty="0">
                <a:effectLst/>
                <a:ea typeface="Times New Roman" panose="02020603050405020304" pitchFamily="18" charset="0"/>
                <a:cs typeface="Arial" panose="020B0604020202020204" pitchFamily="34" charset="0"/>
              </a:rPr>
              <a:t>, vahvuuksien hyödyntämistä, ratkaisukeskeistä tavoiteasettelua, arvoperustaisuutta, itsemyötätuntoa, selviytymisen strategioita, tavoitteen asettamisen merkitystä. Myös unen levon, ravinnon ja liikunnan merkityksen korostamista opiskelukykyä (Opiskelijan äänellä-hanke)</a:t>
            </a:r>
            <a:endParaRPr lang="fi-FI" sz="2800" dirty="0">
              <a:cs typeface="Arial" panose="020B0604020202020204" pitchFamily="34" charset="0"/>
            </a:endParaRPr>
          </a:p>
          <a:p>
            <a:pPr marL="0" indent="0">
              <a:buNone/>
            </a:pPr>
            <a:r>
              <a:rPr lang="fi-FI" sz="2800" dirty="0">
                <a:cs typeface="Arial" panose="020B0604020202020204" pitchFamily="34" charset="0"/>
              </a:rPr>
              <a:t>Kohdennetuille opiskelijaryhmille pilotoidaan </a:t>
            </a:r>
            <a:r>
              <a:rPr lang="fi-FI" sz="2800" b="1" dirty="0">
                <a:cs typeface="Arial" panose="020B0604020202020204" pitchFamily="34" charset="0"/>
              </a:rPr>
              <a:t>oppimaan oppimisen pajoja</a:t>
            </a:r>
            <a:r>
              <a:rPr lang="fi-FI" sz="2800" dirty="0">
                <a:cs typeface="Arial" panose="020B0604020202020204" pitchFamily="34" charset="0"/>
              </a:rPr>
              <a:t>, opiskeluhuollon ja erityisen tuen toimijat voivat suositella yksittäisille opiskelijoille tai tietyille ryhmille. </a:t>
            </a:r>
            <a:r>
              <a:rPr lang="fi-FI" sz="2800" dirty="0">
                <a:effectLst/>
                <a:ea typeface="Times New Roman" panose="02020603050405020304" pitchFamily="18" charset="0"/>
                <a:cs typeface="Arial" panose="020B0604020202020204" pitchFamily="34" charset="0"/>
              </a:rPr>
              <a:t>(Opiskelijan äänellä-hanke)</a:t>
            </a:r>
            <a:endParaRPr lang="fi-FI" sz="2800" dirty="0">
              <a:cs typeface="Arial" panose="020B0604020202020204" pitchFamily="34" charset="0"/>
            </a:endParaRPr>
          </a:p>
          <a:p>
            <a:pPr marL="0" indent="0" algn="l">
              <a:buNone/>
            </a:pPr>
            <a:endParaRPr lang="fi-FI" sz="2800" dirty="0">
              <a:cs typeface="Arial" panose="020B0604020202020204" pitchFamily="34" charset="0"/>
            </a:endParaRPr>
          </a:p>
          <a:p>
            <a:pPr marL="0" indent="0">
              <a:spcBef>
                <a:spcPts val="500"/>
              </a:spcBef>
              <a:spcAft>
                <a:spcPts val="500"/>
              </a:spcAft>
              <a:buNone/>
            </a:pPr>
            <a:endParaRPr lang="fi-FI" sz="2800" dirty="0">
              <a:effectLst/>
              <a:ea typeface="Times New Roman" panose="02020603050405020304" pitchFamily="18" charset="0"/>
              <a:cs typeface="Arial" panose="020B0604020202020204" pitchFamily="34" charset="0"/>
            </a:endParaRPr>
          </a:p>
          <a:p>
            <a:pPr marL="0" indent="0">
              <a:spcBef>
                <a:spcPts val="500"/>
              </a:spcBef>
              <a:spcAft>
                <a:spcPts val="500"/>
              </a:spcAft>
              <a:buNone/>
            </a:pPr>
            <a:r>
              <a:rPr lang="fi-FI" sz="2800" b="1" dirty="0">
                <a:effectLst/>
                <a:ea typeface="Times New Roman" panose="02020603050405020304" pitchFamily="18" charset="0"/>
                <a:cs typeface="Arial" panose="020B0604020202020204" pitchFamily="34" charset="0"/>
              </a:rPr>
              <a:t>Kuka-minä olen ryhmä </a:t>
            </a:r>
            <a:r>
              <a:rPr lang="fi-FI" sz="2800" dirty="0">
                <a:effectLst/>
                <a:ea typeface="Times New Roman" panose="02020603050405020304" pitchFamily="18" charset="0"/>
                <a:cs typeface="Arial" panose="020B0604020202020204" pitchFamily="34" charset="0"/>
              </a:rPr>
              <a:t>Kaustiselle (Reetta Mourujärvi)</a:t>
            </a:r>
          </a:p>
          <a:p>
            <a:endParaRPr lang="fi-FI" dirty="0"/>
          </a:p>
        </p:txBody>
      </p:sp>
    </p:spTree>
    <p:extLst>
      <p:ext uri="{BB962C8B-B14F-4D97-AF65-F5344CB8AC3E}">
        <p14:creationId xmlns:p14="http://schemas.microsoft.com/office/powerpoint/2010/main" val="157058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3C894D84-EB20-4F4D-BA1B-A072F0F40B6A}"/>
              </a:ext>
            </a:extLst>
          </p:cNvPr>
          <p:cNvSpPr>
            <a:spLocks noGrp="1"/>
          </p:cNvSpPr>
          <p:nvPr>
            <p:ph type="title"/>
          </p:nvPr>
        </p:nvSpPr>
        <p:spPr>
          <a:xfrm>
            <a:off x="-8462" y="-41464"/>
            <a:ext cx="10537917" cy="783329"/>
          </a:xfrm>
        </p:spPr>
        <p:txBody>
          <a:bodyPr>
            <a:normAutofit/>
          </a:bodyPr>
          <a:lstStyle/>
          <a:p>
            <a:r>
              <a:rPr lang="fi-FI" dirty="0">
                <a:solidFill>
                  <a:schemeClr val="accent1">
                    <a:lumMod val="60000"/>
                    <a:lumOff val="40000"/>
                  </a:schemeClr>
                </a:solidFill>
                <a:latin typeface="Bebas Neue" panose="020B0000000000000000" pitchFamily="34" charset="0"/>
              </a:rPr>
              <a:t>OPETTAJILLE, OHJAAJILLE</a:t>
            </a:r>
            <a:endParaRPr lang="fi-FI" dirty="0"/>
          </a:p>
        </p:txBody>
      </p:sp>
      <p:sp>
        <p:nvSpPr>
          <p:cNvPr id="3" name="Sisällön paikkamerkki 2">
            <a:extLst>
              <a:ext uri="{FF2B5EF4-FFF2-40B4-BE49-F238E27FC236}">
                <a16:creationId xmlns:a16="http://schemas.microsoft.com/office/drawing/2014/main" id="{2654E0FC-2458-4C86-BE62-A9843F8F21BA}"/>
              </a:ext>
            </a:extLst>
          </p:cNvPr>
          <p:cNvSpPr>
            <a:spLocks noGrp="1"/>
          </p:cNvSpPr>
          <p:nvPr>
            <p:ph idx="1"/>
          </p:nvPr>
        </p:nvSpPr>
        <p:spPr>
          <a:xfrm>
            <a:off x="1137034" y="2198362"/>
            <a:ext cx="4958966" cy="3917773"/>
          </a:xfrm>
        </p:spPr>
        <p:txBody>
          <a:bodyPr>
            <a:normAutofit/>
          </a:bodyPr>
          <a:lstStyle/>
          <a:p>
            <a:pPr marL="0" indent="0">
              <a:buNone/>
            </a:pPr>
            <a:endParaRPr lang="fi-FI" sz="1900" i="1" dirty="0"/>
          </a:p>
          <a:p>
            <a:pPr marL="0" indent="0">
              <a:buNone/>
            </a:pPr>
            <a:endParaRPr lang="fi-FI" sz="1900" dirty="0"/>
          </a:p>
          <a:p>
            <a:pPr marL="0" indent="0">
              <a:buNone/>
            </a:pPr>
            <a:endParaRPr lang="fi-FI" sz="1900" dirty="0"/>
          </a:p>
        </p:txBody>
      </p:sp>
      <p:pic>
        <p:nvPicPr>
          <p:cNvPr id="71" name="Picture 2" descr="Voikukka Siemenet, Voikukka, Kukka">
            <a:extLst>
              <a:ext uri="{FF2B5EF4-FFF2-40B4-BE49-F238E27FC236}">
                <a16:creationId xmlns:a16="http://schemas.microsoft.com/office/drawing/2014/main" id="{522526DD-6096-4C1B-A53D-6EBFBA5FF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12"/>
          <a:stretch/>
        </p:blipFill>
        <p:spPr bwMode="auto">
          <a:xfrm>
            <a:off x="8845883" y="95060"/>
            <a:ext cx="3252537" cy="3453353"/>
          </a:xfrm>
          <a:prstGeom prst="rect">
            <a:avLst/>
          </a:prstGeom>
          <a:noFill/>
          <a:extLst>
            <a:ext uri="{909E8E84-426E-40DD-AFC4-6F175D3DCCD1}">
              <a14:hiddenFill xmlns:a14="http://schemas.microsoft.com/office/drawing/2010/main">
                <a:solidFill>
                  <a:srgbClr val="FFFFFF"/>
                </a:solidFill>
              </a14:hiddenFill>
            </a:ext>
          </a:extLst>
        </p:spPr>
      </p:pic>
      <p:sp>
        <p:nvSpPr>
          <p:cNvPr id="124" name="Freeform: Shape 12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ian numeron paikkamerkki 3">
            <a:extLst>
              <a:ext uri="{FF2B5EF4-FFF2-40B4-BE49-F238E27FC236}">
                <a16:creationId xmlns:a16="http://schemas.microsoft.com/office/drawing/2014/main" id="{FA514880-74EB-4FE1-9315-DCB3F3E2027D}"/>
              </a:ext>
            </a:extLst>
          </p:cNvPr>
          <p:cNvSpPr>
            <a:spLocks noGrp="1"/>
          </p:cNvSpPr>
          <p:nvPr>
            <p:ph type="sldNum" sz="quarter" idx="12"/>
          </p:nvPr>
        </p:nvSpPr>
        <p:spPr>
          <a:xfrm>
            <a:off x="8610600" y="6356350"/>
            <a:ext cx="2743200" cy="365125"/>
          </a:xfrm>
        </p:spPr>
        <p:txBody>
          <a:bodyPr>
            <a:normAutofit/>
          </a:bodyPr>
          <a:lstStyle/>
          <a:p>
            <a:pPr>
              <a:spcAft>
                <a:spcPts val="600"/>
              </a:spcAft>
            </a:pPr>
            <a:fld id="{2A4837A0-F8B5-40DF-B7A3-2778985E9851}" type="slidenum">
              <a:rPr lang="fi-FI" sz="1000"/>
              <a:pPr>
                <a:spcAft>
                  <a:spcPts val="600"/>
                </a:spcAft>
              </a:pPr>
              <a:t>11</a:t>
            </a:fld>
            <a:endParaRPr lang="fi-FI" sz="1000"/>
          </a:p>
        </p:txBody>
      </p:sp>
      <p:pic>
        <p:nvPicPr>
          <p:cNvPr id="7" name="Kuva 6">
            <a:extLst>
              <a:ext uri="{FF2B5EF4-FFF2-40B4-BE49-F238E27FC236}">
                <a16:creationId xmlns:a16="http://schemas.microsoft.com/office/drawing/2014/main" id="{6CE4FBFF-54A1-C733-2A0A-DF30DF099BDE}"/>
              </a:ext>
            </a:extLst>
          </p:cNvPr>
          <p:cNvPicPr>
            <a:picLocks noChangeAspect="1"/>
          </p:cNvPicPr>
          <p:nvPr/>
        </p:nvPicPr>
        <p:blipFill>
          <a:blip r:embed="rId3"/>
          <a:stretch>
            <a:fillRect/>
          </a:stretch>
        </p:blipFill>
        <p:spPr>
          <a:xfrm>
            <a:off x="10685063" y="5622202"/>
            <a:ext cx="1259811" cy="939962"/>
          </a:xfrm>
          <a:prstGeom prst="rect">
            <a:avLst/>
          </a:prstGeom>
        </p:spPr>
      </p:pic>
      <p:sp>
        <p:nvSpPr>
          <p:cNvPr id="8" name="Tekstiruutu 7">
            <a:extLst>
              <a:ext uri="{FF2B5EF4-FFF2-40B4-BE49-F238E27FC236}">
                <a16:creationId xmlns:a16="http://schemas.microsoft.com/office/drawing/2014/main" id="{7BB1B31D-205D-E1A7-DB3C-BBFC594D7467}"/>
              </a:ext>
            </a:extLst>
          </p:cNvPr>
          <p:cNvSpPr txBox="1"/>
          <p:nvPr/>
        </p:nvSpPr>
        <p:spPr>
          <a:xfrm>
            <a:off x="0" y="637675"/>
            <a:ext cx="12106882" cy="6001643"/>
          </a:xfrm>
          <a:prstGeom prst="rect">
            <a:avLst/>
          </a:prstGeom>
          <a:noFill/>
        </p:spPr>
        <p:txBody>
          <a:bodyPr wrap="square">
            <a:spAutoFit/>
          </a:bodyPr>
          <a:lstStyle/>
          <a:p>
            <a:pPr>
              <a:lnSpc>
                <a:spcPct val="90000"/>
              </a:lnSpc>
              <a:spcAft>
                <a:spcPts val="600"/>
              </a:spcAft>
            </a:pPr>
            <a:r>
              <a:rPr lang="en-US" sz="2000" b="1" dirty="0" err="1"/>
              <a:t>Tiimioppimisen</a:t>
            </a:r>
            <a:r>
              <a:rPr lang="en-US" sz="2000" b="1" dirty="0"/>
              <a:t> </a:t>
            </a:r>
            <a:r>
              <a:rPr lang="en-US" sz="2000" b="1" dirty="0" err="1"/>
              <a:t>koulutusta</a:t>
            </a:r>
            <a:r>
              <a:rPr lang="en-US" sz="2000" b="1" dirty="0"/>
              <a:t> </a:t>
            </a:r>
            <a:r>
              <a:rPr lang="en-US" sz="2000" b="1" dirty="0" err="1"/>
              <a:t>Kälviän</a:t>
            </a:r>
            <a:r>
              <a:rPr lang="en-US" sz="2000" b="1" dirty="0"/>
              <a:t> </a:t>
            </a:r>
            <a:r>
              <a:rPr lang="en-US" sz="2000" b="1" dirty="0" err="1"/>
              <a:t>toteuttamana</a:t>
            </a:r>
            <a:endParaRPr lang="en-US" sz="2000" b="1" dirty="0"/>
          </a:p>
          <a:p>
            <a:pPr>
              <a:lnSpc>
                <a:spcPct val="90000"/>
              </a:lnSpc>
              <a:spcAft>
                <a:spcPts val="600"/>
              </a:spcAft>
            </a:pPr>
            <a:endParaRPr lang="en-US" sz="2000" b="1" dirty="0"/>
          </a:p>
          <a:p>
            <a:pPr>
              <a:lnSpc>
                <a:spcPct val="90000"/>
              </a:lnSpc>
              <a:spcAft>
                <a:spcPts val="600"/>
              </a:spcAft>
            </a:pPr>
            <a:r>
              <a:rPr lang="en-US" sz="2000" dirty="0" err="1"/>
              <a:t>Hankkeen</a:t>
            </a:r>
            <a:r>
              <a:rPr lang="en-US" sz="2000" dirty="0"/>
              <a:t> </a:t>
            </a:r>
            <a:r>
              <a:rPr lang="en-US" sz="2000" dirty="0" err="1"/>
              <a:t>avulla</a:t>
            </a:r>
            <a:r>
              <a:rPr lang="en-US" sz="2000" dirty="0"/>
              <a:t> </a:t>
            </a:r>
            <a:r>
              <a:rPr lang="en-US" sz="2000" b="1" dirty="0" err="1"/>
              <a:t>kaikille</a:t>
            </a:r>
            <a:r>
              <a:rPr lang="en-US" sz="2000" b="1" dirty="0"/>
              <a:t> </a:t>
            </a:r>
            <a:r>
              <a:rPr lang="en-US" sz="2000" b="1" dirty="0" err="1"/>
              <a:t>opettajille</a:t>
            </a:r>
            <a:r>
              <a:rPr lang="en-US" sz="2000" b="1" dirty="0"/>
              <a:t> ja </a:t>
            </a:r>
            <a:r>
              <a:rPr lang="en-US" sz="2000" b="1" dirty="0" err="1"/>
              <a:t>ohjaajille</a:t>
            </a:r>
            <a:r>
              <a:rPr lang="en-US" sz="2000" b="1" dirty="0"/>
              <a:t> </a:t>
            </a:r>
            <a:r>
              <a:rPr lang="en-US" sz="2000" b="1" dirty="0" err="1"/>
              <a:t>tarjotaan</a:t>
            </a:r>
            <a:r>
              <a:rPr lang="en-US" sz="2000" b="1" dirty="0"/>
              <a:t> </a:t>
            </a:r>
            <a:r>
              <a:rPr lang="en-US" sz="2000" dirty="0" err="1"/>
              <a:t>hyvinvointia</a:t>
            </a:r>
            <a:r>
              <a:rPr lang="en-US" sz="2000" dirty="0"/>
              <a:t> ja </a:t>
            </a:r>
            <a:r>
              <a:rPr lang="en-US" sz="2000" dirty="0" err="1"/>
              <a:t>tukea</a:t>
            </a:r>
            <a:r>
              <a:rPr lang="en-US" sz="2000" dirty="0"/>
              <a:t> </a:t>
            </a:r>
            <a:r>
              <a:rPr lang="en-US" sz="2000" dirty="0" err="1"/>
              <a:t>edistäviä</a:t>
            </a:r>
            <a:r>
              <a:rPr lang="en-US" sz="2000" dirty="0"/>
              <a:t> </a:t>
            </a:r>
            <a:r>
              <a:rPr lang="en-US" sz="2000" dirty="0" err="1"/>
              <a:t>toimenpiteitä</a:t>
            </a:r>
            <a:r>
              <a:rPr lang="en-US" sz="2000" dirty="0"/>
              <a:t> </a:t>
            </a:r>
            <a:r>
              <a:rPr lang="en-US" sz="2000" dirty="0" err="1"/>
              <a:t>luentojen</a:t>
            </a:r>
            <a:r>
              <a:rPr lang="en-US" sz="2000" dirty="0"/>
              <a:t>  </a:t>
            </a:r>
            <a:r>
              <a:rPr lang="en-US" sz="2000" dirty="0" err="1"/>
              <a:t>muodossa</a:t>
            </a:r>
            <a:r>
              <a:rPr lang="en-US" sz="2000" dirty="0"/>
              <a:t> mm. </a:t>
            </a:r>
            <a:r>
              <a:rPr lang="en-US" sz="2000" b="1" dirty="0" err="1"/>
              <a:t>positiivisesta</a:t>
            </a:r>
            <a:r>
              <a:rPr lang="en-US" sz="2000" b="1" dirty="0"/>
              <a:t> </a:t>
            </a:r>
            <a:r>
              <a:rPr lang="en-US" sz="2000" b="1" dirty="0" err="1"/>
              <a:t>pedagogiikasta</a:t>
            </a:r>
            <a:r>
              <a:rPr lang="en-US" sz="2000" b="1" dirty="0"/>
              <a:t>, </a:t>
            </a:r>
            <a:r>
              <a:rPr lang="en-US" sz="2000" b="1" dirty="0" err="1"/>
              <a:t>kohtaamisesta</a:t>
            </a:r>
            <a:r>
              <a:rPr lang="en-US" sz="2000" b="1" dirty="0"/>
              <a:t> ja </a:t>
            </a:r>
            <a:r>
              <a:rPr lang="en-US" sz="2000" b="1" dirty="0" err="1"/>
              <a:t>kannustavasta</a:t>
            </a:r>
            <a:r>
              <a:rPr lang="en-US" sz="2000" b="1" dirty="0"/>
              <a:t>  </a:t>
            </a:r>
            <a:r>
              <a:rPr lang="en-US" sz="2000" b="1" dirty="0" err="1"/>
              <a:t>puheesta</a:t>
            </a:r>
            <a:r>
              <a:rPr lang="en-US" sz="2000" b="1" dirty="0"/>
              <a:t> ja </a:t>
            </a:r>
            <a:r>
              <a:rPr lang="en-US" sz="2000" b="1" dirty="0" err="1"/>
              <a:t>neurokirjon</a:t>
            </a:r>
            <a:r>
              <a:rPr lang="en-US" sz="2000" b="1" dirty="0"/>
              <a:t> </a:t>
            </a:r>
            <a:r>
              <a:rPr lang="en-US" sz="2000" b="1" dirty="0" err="1"/>
              <a:t>häiriöistä</a:t>
            </a:r>
            <a:r>
              <a:rPr lang="en-US" sz="2000" b="1" dirty="0"/>
              <a:t>.</a:t>
            </a:r>
          </a:p>
          <a:p>
            <a:pPr>
              <a:lnSpc>
                <a:spcPct val="90000"/>
              </a:lnSpc>
              <a:spcAft>
                <a:spcPts val="600"/>
              </a:spcAft>
            </a:pPr>
            <a:endParaRPr lang="en-US" sz="2000" b="1" dirty="0"/>
          </a:p>
          <a:p>
            <a:pPr>
              <a:lnSpc>
                <a:spcPct val="90000"/>
              </a:lnSpc>
              <a:spcAft>
                <a:spcPts val="600"/>
              </a:spcAft>
            </a:pPr>
            <a:r>
              <a:rPr lang="en-US" sz="2000" dirty="0" err="1"/>
              <a:t>Näistä</a:t>
            </a:r>
            <a:r>
              <a:rPr lang="en-US" sz="2000" dirty="0"/>
              <a:t> </a:t>
            </a:r>
            <a:r>
              <a:rPr lang="en-US" sz="2000" dirty="0" err="1"/>
              <a:t>toimialoille</a:t>
            </a:r>
            <a:r>
              <a:rPr lang="en-US" sz="2000" dirty="0"/>
              <a:t> </a:t>
            </a:r>
            <a:r>
              <a:rPr lang="en-US" sz="2000" b="1" dirty="0"/>
              <a:t>Maarika </a:t>
            </a:r>
            <a:r>
              <a:rPr lang="en-US" sz="2000" b="1" dirty="0" err="1"/>
              <a:t>Piispasen</a:t>
            </a:r>
            <a:r>
              <a:rPr lang="en-US" sz="2000" b="1" dirty="0"/>
              <a:t> </a:t>
            </a:r>
            <a:r>
              <a:rPr lang="en-US" sz="2000" dirty="0" err="1"/>
              <a:t>tekemät</a:t>
            </a:r>
            <a:r>
              <a:rPr lang="en-US" sz="2000" dirty="0"/>
              <a:t> </a:t>
            </a:r>
            <a:r>
              <a:rPr lang="en-US" sz="2000" b="1" dirty="0" err="1"/>
              <a:t>lyhyet</a:t>
            </a:r>
            <a:r>
              <a:rPr lang="en-US" sz="2000" b="1" dirty="0"/>
              <a:t> </a:t>
            </a:r>
            <a:r>
              <a:rPr lang="en-US" sz="2000" b="1" dirty="0" err="1"/>
              <a:t>luennot</a:t>
            </a:r>
            <a:r>
              <a:rPr lang="en-US" sz="2000" b="1" dirty="0"/>
              <a:t>, </a:t>
            </a:r>
            <a:r>
              <a:rPr lang="en-US" sz="2000" b="1" dirty="0" err="1"/>
              <a:t>joita</a:t>
            </a:r>
            <a:r>
              <a:rPr lang="en-US" sz="2000" b="1" dirty="0"/>
              <a:t> </a:t>
            </a:r>
            <a:r>
              <a:rPr lang="en-US" sz="2000" b="1" dirty="0" err="1"/>
              <a:t>voi</a:t>
            </a:r>
            <a:r>
              <a:rPr lang="en-US" sz="2000" b="1" dirty="0"/>
              <a:t> </a:t>
            </a:r>
            <a:r>
              <a:rPr lang="en-US" sz="2000" b="1" dirty="0" err="1"/>
              <a:t>katsoa</a:t>
            </a:r>
            <a:r>
              <a:rPr lang="en-US" sz="2000" b="1" dirty="0"/>
              <a:t> </a:t>
            </a:r>
            <a:r>
              <a:rPr lang="en-US" sz="2000" b="1" dirty="0" err="1"/>
              <a:t>kun</a:t>
            </a:r>
            <a:r>
              <a:rPr lang="en-US" sz="2000" b="1" dirty="0"/>
              <a:t> </a:t>
            </a:r>
            <a:r>
              <a:rPr lang="en-US" sz="2000" b="1" dirty="0" err="1"/>
              <a:t>sopii</a:t>
            </a:r>
            <a:r>
              <a:rPr lang="en-US" sz="2000" b="1" dirty="0"/>
              <a:t>. </a:t>
            </a:r>
            <a:r>
              <a:rPr lang="en-US" sz="2000" b="1" dirty="0" err="1"/>
              <a:t>Hanketyöntekijät</a:t>
            </a:r>
            <a:r>
              <a:rPr lang="en-US" sz="2000" b="1" dirty="0"/>
              <a:t> </a:t>
            </a:r>
            <a:r>
              <a:rPr lang="en-US" sz="2000" dirty="0" err="1"/>
              <a:t>osallistuvat</a:t>
            </a:r>
            <a:r>
              <a:rPr lang="en-US" sz="2000" dirty="0"/>
              <a:t> </a:t>
            </a:r>
            <a:r>
              <a:rPr lang="en-US" sz="2000" dirty="0" err="1"/>
              <a:t>kunkin</a:t>
            </a:r>
            <a:r>
              <a:rPr lang="en-US" sz="2000" dirty="0"/>
              <a:t> </a:t>
            </a:r>
            <a:r>
              <a:rPr lang="en-US" sz="2000" b="1" dirty="0" err="1"/>
              <a:t>toimialan</a:t>
            </a:r>
            <a:r>
              <a:rPr lang="en-US" sz="2000" b="1" dirty="0"/>
              <a:t> </a:t>
            </a:r>
            <a:r>
              <a:rPr lang="en-US" sz="2000" b="1" dirty="0" err="1"/>
              <a:t>kokoukseen</a:t>
            </a:r>
            <a:r>
              <a:rPr lang="en-US" sz="2000" b="1" dirty="0"/>
              <a:t> </a:t>
            </a:r>
            <a:r>
              <a:rPr lang="en-US" sz="2000" b="1" dirty="0" err="1"/>
              <a:t>kerran</a:t>
            </a:r>
            <a:r>
              <a:rPr lang="en-US" sz="2000" b="1" dirty="0"/>
              <a:t>. </a:t>
            </a:r>
            <a:r>
              <a:rPr lang="en-US" sz="2000" b="1" dirty="0" err="1"/>
              <a:t>Myös</a:t>
            </a:r>
            <a:r>
              <a:rPr lang="en-US" sz="2000" b="1" dirty="0"/>
              <a:t> </a:t>
            </a:r>
            <a:r>
              <a:rPr lang="en-US" sz="2000" b="1" dirty="0" err="1"/>
              <a:t>mielenterveysalan</a:t>
            </a:r>
            <a:r>
              <a:rPr lang="en-US" sz="2000" b="1" dirty="0"/>
              <a:t> </a:t>
            </a:r>
            <a:r>
              <a:rPr lang="en-US" sz="2000" b="1" dirty="0" err="1"/>
              <a:t>osaajan</a:t>
            </a:r>
            <a:r>
              <a:rPr lang="en-US" sz="2000" b="1" dirty="0"/>
              <a:t> </a:t>
            </a:r>
            <a:r>
              <a:rPr lang="en-US" sz="2000" b="1" dirty="0" err="1"/>
              <a:t>puheenvuoro</a:t>
            </a:r>
            <a:r>
              <a:rPr lang="en-US" sz="2000" b="1" dirty="0"/>
              <a:t>.</a:t>
            </a:r>
          </a:p>
          <a:p>
            <a:pPr>
              <a:lnSpc>
                <a:spcPct val="90000"/>
              </a:lnSpc>
              <a:spcAft>
                <a:spcPts val="600"/>
              </a:spcAft>
            </a:pPr>
            <a:r>
              <a:rPr lang="en-US" sz="2000" dirty="0" err="1"/>
              <a:t>Tämän</a:t>
            </a:r>
            <a:r>
              <a:rPr lang="en-US" sz="2000" dirty="0"/>
              <a:t> </a:t>
            </a:r>
            <a:r>
              <a:rPr lang="en-US" sz="2000" dirty="0" err="1"/>
              <a:t>jälkeen</a:t>
            </a:r>
            <a:r>
              <a:rPr lang="en-US" sz="2000" dirty="0"/>
              <a:t> </a:t>
            </a:r>
            <a:r>
              <a:rPr lang="en-US" sz="2000" dirty="0" err="1"/>
              <a:t>toimialojen</a:t>
            </a:r>
            <a:r>
              <a:rPr lang="en-US" sz="2000" dirty="0"/>
              <a:t> </a:t>
            </a:r>
            <a:r>
              <a:rPr lang="en-US" sz="2000" dirty="0" err="1"/>
              <a:t>tiimit</a:t>
            </a:r>
            <a:r>
              <a:rPr lang="en-US" sz="2000" dirty="0"/>
              <a:t> </a:t>
            </a:r>
            <a:r>
              <a:rPr lang="en-US" sz="2000" dirty="0" err="1"/>
              <a:t>pohtivat</a:t>
            </a:r>
            <a:r>
              <a:rPr lang="en-US" sz="2000" dirty="0"/>
              <a:t> </a:t>
            </a:r>
            <a:r>
              <a:rPr lang="en-US" sz="2000" b="1" dirty="0" err="1"/>
              <a:t>keinoja</a:t>
            </a:r>
            <a:r>
              <a:rPr lang="en-US" sz="2000" b="1" dirty="0"/>
              <a:t> </a:t>
            </a:r>
            <a:r>
              <a:rPr lang="en-US" sz="2000" b="1" dirty="0" err="1"/>
              <a:t>lisätä</a:t>
            </a:r>
            <a:r>
              <a:rPr lang="en-US" sz="2000" b="1" dirty="0"/>
              <a:t> </a:t>
            </a:r>
            <a:r>
              <a:rPr lang="en-US" sz="2000" b="1" dirty="0" err="1"/>
              <a:t>pedagogista</a:t>
            </a:r>
            <a:r>
              <a:rPr lang="en-US" sz="2000" b="1" dirty="0"/>
              <a:t> </a:t>
            </a:r>
            <a:r>
              <a:rPr lang="en-US" sz="2000" b="1" dirty="0" err="1"/>
              <a:t>turvallisuutta</a:t>
            </a:r>
            <a:r>
              <a:rPr lang="en-US" sz="2000" b="1" dirty="0"/>
              <a:t> </a:t>
            </a:r>
            <a:r>
              <a:rPr lang="en-US" sz="2000" b="1" dirty="0" err="1"/>
              <a:t>aloillaan</a:t>
            </a:r>
            <a:r>
              <a:rPr lang="en-US" sz="2000" b="1" dirty="0"/>
              <a:t> ja </a:t>
            </a:r>
            <a:r>
              <a:rPr lang="en-US" sz="2000" b="1" dirty="0" err="1"/>
              <a:t>jakavat</a:t>
            </a:r>
            <a:r>
              <a:rPr lang="en-US" sz="2000" b="1" dirty="0"/>
              <a:t> </a:t>
            </a:r>
            <a:r>
              <a:rPr lang="en-US" sz="2000" b="1" dirty="0" err="1"/>
              <a:t>hyviä</a:t>
            </a:r>
            <a:r>
              <a:rPr lang="en-US" sz="2000" b="1" dirty="0"/>
              <a:t> </a:t>
            </a:r>
            <a:r>
              <a:rPr lang="en-US" sz="2000" b="1" dirty="0" err="1"/>
              <a:t>käytänteitä</a:t>
            </a:r>
            <a:r>
              <a:rPr lang="en-US" sz="2000" b="1" dirty="0"/>
              <a:t> </a:t>
            </a:r>
            <a:r>
              <a:rPr lang="en-US" sz="2000" b="1" dirty="0" err="1"/>
              <a:t>muiden</a:t>
            </a:r>
            <a:r>
              <a:rPr lang="en-US" sz="2000" b="1" dirty="0"/>
              <a:t> </a:t>
            </a:r>
            <a:r>
              <a:rPr lang="en-US" sz="2000" b="1" dirty="0" err="1"/>
              <a:t>tiimien</a:t>
            </a:r>
            <a:r>
              <a:rPr lang="en-US" sz="2000" b="1" dirty="0"/>
              <a:t> </a:t>
            </a:r>
            <a:r>
              <a:rPr lang="en-US" sz="2000" b="1" dirty="0" err="1"/>
              <a:t>käyttöön</a:t>
            </a:r>
            <a:r>
              <a:rPr lang="en-US" sz="2000" b="1" dirty="0"/>
              <a:t>.</a:t>
            </a:r>
          </a:p>
          <a:p>
            <a:pPr indent="-228600">
              <a:lnSpc>
                <a:spcPct val="90000"/>
              </a:lnSpc>
              <a:spcAft>
                <a:spcPts val="600"/>
              </a:spcAft>
              <a:buFont typeface="Arial" panose="020B0604020202020204" pitchFamily="34" charset="0"/>
              <a:buChar char="•"/>
            </a:pPr>
            <a:endParaRPr lang="en-US" sz="2000" b="1" dirty="0"/>
          </a:p>
          <a:p>
            <a:pPr>
              <a:lnSpc>
                <a:spcPct val="90000"/>
              </a:lnSpc>
              <a:spcAft>
                <a:spcPts val="600"/>
              </a:spcAft>
            </a:pPr>
            <a:r>
              <a:rPr lang="en-US" sz="2000" b="1" dirty="0" err="1"/>
              <a:t>Lisäksi</a:t>
            </a:r>
            <a:r>
              <a:rPr lang="en-US" sz="2000" b="1" dirty="0"/>
              <a:t>:</a:t>
            </a:r>
          </a:p>
          <a:p>
            <a:pPr>
              <a:lnSpc>
                <a:spcPct val="90000"/>
              </a:lnSpc>
              <a:spcAft>
                <a:spcPts val="600"/>
              </a:spcAft>
            </a:pPr>
            <a:r>
              <a:rPr lang="en-US" sz="2000" dirty="0" err="1"/>
              <a:t>Pilotoidaan</a:t>
            </a:r>
            <a:r>
              <a:rPr lang="en-US" sz="2000" dirty="0"/>
              <a:t> </a:t>
            </a:r>
            <a:r>
              <a:rPr lang="en-US" sz="2000" dirty="0" err="1"/>
              <a:t>opettajien</a:t>
            </a:r>
            <a:r>
              <a:rPr lang="en-US" sz="2000" dirty="0"/>
              <a:t> </a:t>
            </a:r>
            <a:r>
              <a:rPr lang="en-US" sz="2000" dirty="0" err="1"/>
              <a:t>hyvinvointia</a:t>
            </a:r>
            <a:r>
              <a:rPr lang="en-US" sz="2000" dirty="0"/>
              <a:t> </a:t>
            </a:r>
            <a:r>
              <a:rPr lang="en-US" sz="2000" dirty="0" err="1"/>
              <a:t>tukevat</a:t>
            </a:r>
            <a:r>
              <a:rPr lang="en-US" sz="2000" dirty="0"/>
              <a:t> ja </a:t>
            </a:r>
            <a:r>
              <a:rPr lang="en-US" sz="2000" dirty="0" err="1"/>
              <a:t>lisäävät</a:t>
            </a:r>
            <a:r>
              <a:rPr lang="en-US" sz="2000" dirty="0"/>
              <a:t> </a:t>
            </a:r>
            <a:r>
              <a:rPr lang="en-US" sz="2000" b="1" dirty="0" err="1"/>
              <a:t>itsereflektiiviset</a:t>
            </a:r>
            <a:r>
              <a:rPr lang="en-US" sz="2000" b="1" dirty="0"/>
              <a:t> </a:t>
            </a:r>
            <a:r>
              <a:rPr lang="en-US" sz="2000" b="1" dirty="0" err="1"/>
              <a:t>työpajat</a:t>
            </a:r>
            <a:r>
              <a:rPr lang="en-US" sz="2000" dirty="0"/>
              <a:t>.</a:t>
            </a:r>
          </a:p>
          <a:p>
            <a:pPr>
              <a:lnSpc>
                <a:spcPct val="90000"/>
              </a:lnSpc>
              <a:spcAft>
                <a:spcPts val="600"/>
              </a:spcAft>
            </a:pPr>
            <a:r>
              <a:rPr lang="en-US" sz="2000" dirty="0" err="1"/>
              <a:t>Hankkeen</a:t>
            </a:r>
            <a:r>
              <a:rPr lang="en-US" sz="2000" dirty="0"/>
              <a:t> </a:t>
            </a:r>
            <a:r>
              <a:rPr lang="en-US" sz="2000" dirty="0" err="1"/>
              <a:t>avulla</a:t>
            </a:r>
            <a:r>
              <a:rPr lang="en-US" sz="2000" dirty="0"/>
              <a:t> </a:t>
            </a:r>
            <a:r>
              <a:rPr lang="en-US" sz="2000" dirty="0" err="1"/>
              <a:t>pilotoidaan</a:t>
            </a:r>
            <a:r>
              <a:rPr lang="en-US" sz="2000" dirty="0"/>
              <a:t> </a:t>
            </a:r>
            <a:r>
              <a:rPr lang="en-US" sz="2000" dirty="0" err="1"/>
              <a:t>kohdennettuja</a:t>
            </a:r>
            <a:r>
              <a:rPr lang="en-US" sz="2000" dirty="0"/>
              <a:t> </a:t>
            </a:r>
            <a:r>
              <a:rPr lang="en-US" sz="2000" b="1" dirty="0" err="1"/>
              <a:t>ryhmäinterventioita</a:t>
            </a:r>
            <a:r>
              <a:rPr lang="en-US" sz="2000" b="1" dirty="0"/>
              <a:t> </a:t>
            </a:r>
            <a:r>
              <a:rPr lang="en-US" sz="2000" b="1" dirty="0" err="1"/>
              <a:t>opetus</a:t>
            </a:r>
            <a:r>
              <a:rPr lang="en-US" sz="2000" b="1" dirty="0"/>
              <a:t>- ja </a:t>
            </a:r>
            <a:r>
              <a:rPr lang="en-US" sz="2000" b="1" dirty="0" err="1"/>
              <a:t>ohjaushenkilöstölle</a:t>
            </a:r>
            <a:r>
              <a:rPr lang="en-US" sz="2000" b="1" dirty="0"/>
              <a:t> </a:t>
            </a:r>
            <a:r>
              <a:rPr lang="en-US" sz="2000" b="1" dirty="0" err="1"/>
              <a:t>hyvinvointiin</a:t>
            </a:r>
            <a:r>
              <a:rPr lang="en-US" sz="2000" b="1" dirty="0"/>
              <a:t> ja  </a:t>
            </a:r>
            <a:r>
              <a:rPr lang="en-US" sz="2000" b="1" dirty="0" err="1"/>
              <a:t>erityiseen</a:t>
            </a:r>
            <a:r>
              <a:rPr lang="en-US" sz="2000" b="1" dirty="0"/>
              <a:t> </a:t>
            </a:r>
            <a:r>
              <a:rPr lang="en-US" sz="2000" b="1" dirty="0" err="1"/>
              <a:t>tukeen</a:t>
            </a:r>
            <a:r>
              <a:rPr lang="en-US" sz="2000" b="1" dirty="0"/>
              <a:t> </a:t>
            </a:r>
            <a:r>
              <a:rPr lang="en-US" sz="2000" b="1" dirty="0" err="1"/>
              <a:t>liittyen</a:t>
            </a:r>
            <a:r>
              <a:rPr lang="en-US" sz="2000" b="1" dirty="0"/>
              <a:t>.</a:t>
            </a:r>
          </a:p>
          <a:p>
            <a:pPr>
              <a:lnSpc>
                <a:spcPct val="90000"/>
              </a:lnSpc>
              <a:spcAft>
                <a:spcPts val="600"/>
              </a:spcAft>
            </a:pPr>
            <a:r>
              <a:rPr lang="en-US" sz="2000" dirty="0" err="1"/>
              <a:t>Pilotoidaan</a:t>
            </a:r>
            <a:r>
              <a:rPr lang="en-US" sz="2000" dirty="0"/>
              <a:t> </a:t>
            </a:r>
            <a:r>
              <a:rPr lang="en-US" sz="2000" b="1" dirty="0" err="1"/>
              <a:t>pedagogista</a:t>
            </a:r>
            <a:r>
              <a:rPr lang="en-US" sz="2000" b="1" dirty="0"/>
              <a:t> </a:t>
            </a:r>
            <a:r>
              <a:rPr lang="en-US" sz="2000" b="1" dirty="0" err="1"/>
              <a:t>yhteistyötä</a:t>
            </a:r>
            <a:r>
              <a:rPr lang="en-US" sz="2000" b="1" dirty="0"/>
              <a:t> ja </a:t>
            </a:r>
            <a:r>
              <a:rPr lang="en-US" sz="2000" b="1" dirty="0" err="1"/>
              <a:t>konsultoivaa</a:t>
            </a:r>
            <a:r>
              <a:rPr lang="en-US" sz="2000" b="1" dirty="0"/>
              <a:t> </a:t>
            </a:r>
            <a:r>
              <a:rPr lang="en-US" sz="2000" b="1" dirty="0" err="1"/>
              <a:t>tukea</a:t>
            </a:r>
            <a:r>
              <a:rPr lang="en-US" sz="2000" b="1" dirty="0"/>
              <a:t> </a:t>
            </a:r>
            <a:r>
              <a:rPr lang="en-US" sz="2000" b="1" dirty="0" err="1"/>
              <a:t>luokkaan</a:t>
            </a:r>
            <a:r>
              <a:rPr lang="en-US" sz="2000" b="1" dirty="0"/>
              <a:t>.</a:t>
            </a:r>
          </a:p>
          <a:p>
            <a:pPr>
              <a:lnSpc>
                <a:spcPct val="90000"/>
              </a:lnSpc>
              <a:spcAft>
                <a:spcPts val="600"/>
              </a:spcAft>
            </a:pPr>
            <a:r>
              <a:rPr lang="en-US" sz="2000" b="1" dirty="0" err="1"/>
              <a:t>Pedagogiset</a:t>
            </a:r>
            <a:r>
              <a:rPr lang="en-US" sz="2000" b="1" dirty="0"/>
              <a:t> </a:t>
            </a:r>
            <a:r>
              <a:rPr lang="en-US" sz="2000" b="1" dirty="0" err="1"/>
              <a:t>tukimenetelmät</a:t>
            </a:r>
            <a:r>
              <a:rPr lang="en-US" sz="2000" b="1" dirty="0"/>
              <a:t> -</a:t>
            </a:r>
            <a:r>
              <a:rPr lang="en-US" sz="2000" b="1" dirty="0" err="1"/>
              <a:t>pajan</a:t>
            </a:r>
            <a:r>
              <a:rPr lang="en-US" sz="2000" b="1" dirty="0"/>
              <a:t> </a:t>
            </a:r>
            <a:r>
              <a:rPr lang="en-US" sz="2000" b="1" dirty="0" err="1"/>
              <a:t>pilotointi</a:t>
            </a:r>
            <a:r>
              <a:rPr lang="en-US" sz="2000" dirty="0"/>
              <a:t>. </a:t>
            </a:r>
          </a:p>
          <a:p>
            <a:pPr>
              <a:lnSpc>
                <a:spcPct val="90000"/>
              </a:lnSpc>
              <a:spcAft>
                <a:spcPts val="600"/>
              </a:spcAft>
            </a:pPr>
            <a:r>
              <a:rPr lang="en-US" sz="2000" dirty="0" err="1"/>
              <a:t>Pilotoidaan</a:t>
            </a:r>
            <a:r>
              <a:rPr lang="en-US" sz="2000" dirty="0"/>
              <a:t> </a:t>
            </a:r>
            <a:r>
              <a:rPr lang="en-US" sz="2000" b="1" dirty="0" err="1"/>
              <a:t>edukatiiviset</a:t>
            </a:r>
            <a:r>
              <a:rPr lang="en-US" sz="2000" b="1" dirty="0"/>
              <a:t> </a:t>
            </a:r>
            <a:r>
              <a:rPr lang="en-US" sz="2000" b="1" dirty="0" err="1"/>
              <a:t>vertaistyönohjausryhmät</a:t>
            </a:r>
            <a:r>
              <a:rPr lang="en-US" sz="2000" dirty="0"/>
              <a:t>, </a:t>
            </a:r>
            <a:r>
              <a:rPr lang="en-US" sz="2000" dirty="0" err="1"/>
              <a:t>joissa</a:t>
            </a:r>
            <a:r>
              <a:rPr lang="en-US" sz="2000" dirty="0"/>
              <a:t> </a:t>
            </a:r>
            <a:r>
              <a:rPr lang="en-US" sz="2000" dirty="0" err="1"/>
              <a:t>keskeistä</a:t>
            </a:r>
            <a:r>
              <a:rPr lang="en-US" sz="2000" dirty="0"/>
              <a:t> on </a:t>
            </a:r>
            <a:r>
              <a:rPr lang="en-US" sz="2000" dirty="0" err="1"/>
              <a:t>ammatillinen</a:t>
            </a:r>
            <a:r>
              <a:rPr lang="en-US" sz="2000" dirty="0"/>
              <a:t> </a:t>
            </a:r>
            <a:r>
              <a:rPr lang="en-US" sz="2000" dirty="0" err="1"/>
              <a:t>jakaminen</a:t>
            </a:r>
            <a:r>
              <a:rPr lang="en-US" sz="2000" dirty="0"/>
              <a:t> </a:t>
            </a:r>
            <a:r>
              <a:rPr lang="en-US" sz="2000" dirty="0" err="1"/>
              <a:t>strukturoidusti</a:t>
            </a:r>
            <a:r>
              <a:rPr lang="en-US" sz="2000" dirty="0"/>
              <a:t> </a:t>
            </a:r>
            <a:r>
              <a:rPr lang="en-US" sz="2000" dirty="0" err="1"/>
              <a:t>yhdessä</a:t>
            </a:r>
            <a:r>
              <a:rPr lang="en-US" sz="2000" dirty="0"/>
              <a:t>, </a:t>
            </a:r>
            <a:r>
              <a:rPr lang="en-US" sz="2000" dirty="0" err="1"/>
              <a:t>lähi</a:t>
            </a:r>
            <a:r>
              <a:rPr lang="en-US" sz="2000" dirty="0"/>
              <a:t>- tai </a:t>
            </a:r>
            <a:r>
              <a:rPr lang="en-US" sz="2000" dirty="0" err="1"/>
              <a:t>etätoteutuksena</a:t>
            </a:r>
            <a:r>
              <a:rPr lang="en-US" sz="2000" dirty="0"/>
              <a:t>.</a:t>
            </a:r>
          </a:p>
        </p:txBody>
      </p:sp>
    </p:spTree>
    <p:extLst>
      <p:ext uri="{BB962C8B-B14F-4D97-AF65-F5344CB8AC3E}">
        <p14:creationId xmlns:p14="http://schemas.microsoft.com/office/powerpoint/2010/main" val="260246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3C894D84-EB20-4F4D-BA1B-A072F0F40B6A}"/>
              </a:ext>
            </a:extLst>
          </p:cNvPr>
          <p:cNvSpPr>
            <a:spLocks noGrp="1"/>
          </p:cNvSpPr>
          <p:nvPr>
            <p:ph type="title"/>
          </p:nvPr>
        </p:nvSpPr>
        <p:spPr>
          <a:xfrm>
            <a:off x="838201" y="216569"/>
            <a:ext cx="3888526" cy="854242"/>
          </a:xfrm>
        </p:spPr>
        <p:txBody>
          <a:bodyPr>
            <a:normAutofit/>
          </a:bodyPr>
          <a:lstStyle/>
          <a:p>
            <a:r>
              <a:rPr lang="fi-FI" sz="4000" dirty="0">
                <a:solidFill>
                  <a:schemeClr val="accent1">
                    <a:lumMod val="60000"/>
                    <a:lumOff val="40000"/>
                  </a:schemeClr>
                </a:solidFill>
                <a:latin typeface="Bebas Neue" panose="020B0000000000000000" pitchFamily="34" charset="0"/>
              </a:rPr>
              <a:t>ASUNTOLOIHIN</a:t>
            </a:r>
            <a:endParaRPr lang="fi-FI" sz="4000" dirty="0"/>
          </a:p>
        </p:txBody>
      </p:sp>
      <p:sp>
        <p:nvSpPr>
          <p:cNvPr id="3" name="Sisällön paikkamerkki 2">
            <a:extLst>
              <a:ext uri="{FF2B5EF4-FFF2-40B4-BE49-F238E27FC236}">
                <a16:creationId xmlns:a16="http://schemas.microsoft.com/office/drawing/2014/main" id="{2654E0FC-2458-4C86-BE62-A9843F8F21BA}"/>
              </a:ext>
            </a:extLst>
          </p:cNvPr>
          <p:cNvSpPr>
            <a:spLocks noGrp="1"/>
          </p:cNvSpPr>
          <p:nvPr>
            <p:ph idx="1"/>
          </p:nvPr>
        </p:nvSpPr>
        <p:spPr>
          <a:xfrm>
            <a:off x="192504" y="1287380"/>
            <a:ext cx="11863137" cy="4889583"/>
          </a:xfrm>
        </p:spPr>
        <p:txBody>
          <a:bodyPr>
            <a:normAutofit/>
          </a:bodyPr>
          <a:lstStyle/>
          <a:p>
            <a:pPr marL="0" indent="0">
              <a:buNone/>
            </a:pPr>
            <a:r>
              <a:rPr lang="fi-FI" sz="4000" dirty="0">
                <a:solidFill>
                  <a:schemeClr val="accent1">
                    <a:lumMod val="60000"/>
                    <a:lumOff val="40000"/>
                  </a:schemeClr>
                </a:solidFill>
                <a:latin typeface="Bebas Neue" panose="020B0000000000000000" pitchFamily="34" charset="0"/>
              </a:rPr>
              <a:t>OHJAAJILLE</a:t>
            </a:r>
          </a:p>
          <a:p>
            <a:pPr marL="0" indent="0" algn="l">
              <a:buNone/>
            </a:pPr>
            <a:r>
              <a:rPr lang="fi-FI" sz="1600" b="1" dirty="0"/>
              <a:t>Mielenterveyden ensiapukoulusta </a:t>
            </a:r>
            <a:r>
              <a:rPr lang="fi-FI" sz="1600" dirty="0"/>
              <a:t>(Hyvät eväät elämään-hanke)</a:t>
            </a:r>
          </a:p>
          <a:p>
            <a:pPr marL="0" indent="0" algn="l">
              <a:buNone/>
            </a:pPr>
            <a:r>
              <a:rPr lang="fi-FI" sz="1600" dirty="0"/>
              <a:t>Pilotoidaan </a:t>
            </a:r>
            <a:r>
              <a:rPr lang="fi-FI" sz="1600" b="1" dirty="0"/>
              <a:t>asuntolaohjaajien hyvinvointia tukevat ja lisäävät itsereflektiiviset </a:t>
            </a:r>
            <a:r>
              <a:rPr lang="fi-FI" sz="1600" dirty="0"/>
              <a:t>työpajat (Opiskelijan äänellä-hanke</a:t>
            </a:r>
            <a:r>
              <a:rPr lang="fi-FI" sz="1600" b="1" dirty="0"/>
              <a:t>)</a:t>
            </a:r>
          </a:p>
          <a:p>
            <a:pPr marL="0" indent="0" algn="l">
              <a:buNone/>
            </a:pPr>
            <a:r>
              <a:rPr lang="fi-FI" sz="1600" b="1" dirty="0"/>
              <a:t>Työparia</a:t>
            </a:r>
            <a:r>
              <a:rPr lang="fi-FI" sz="1600" dirty="0"/>
              <a:t> yhdessä kehitettäviin toimintoihin (Hyvät eväät elämään-hanke)</a:t>
            </a:r>
          </a:p>
          <a:p>
            <a:pPr marL="0" indent="0">
              <a:buNone/>
            </a:pPr>
            <a:r>
              <a:rPr lang="fi-FI" sz="3600" dirty="0">
                <a:solidFill>
                  <a:schemeClr val="accent1">
                    <a:lumMod val="60000"/>
                    <a:lumOff val="40000"/>
                  </a:schemeClr>
                </a:solidFill>
                <a:latin typeface="Bebas Neue" panose="020B0000000000000000" pitchFamily="34" charset="0"/>
              </a:rPr>
              <a:t>OPISKELIJOILLE</a:t>
            </a:r>
            <a:endParaRPr lang="fi-FI" sz="3600" b="1" dirty="0"/>
          </a:p>
          <a:p>
            <a:pPr marL="0" indent="0">
              <a:buNone/>
            </a:pPr>
            <a:r>
              <a:rPr lang="fi-FI" sz="1600" dirty="0"/>
              <a:t>Toimenpiteenä on </a:t>
            </a:r>
            <a:r>
              <a:rPr lang="fi-FI" sz="1600" b="1" dirty="0"/>
              <a:t>viedä matalan kynnyksen mielenterveysalan osaamista toimipaikkojen ja asuntoloiden käyttöön</a:t>
            </a:r>
            <a:r>
              <a:rPr lang="fi-FI" sz="1600" dirty="0"/>
              <a:t>. (Hyvät eväät elämään-hanke)</a:t>
            </a:r>
          </a:p>
          <a:p>
            <a:pPr marL="0" indent="0" algn="l">
              <a:buNone/>
            </a:pPr>
            <a:endParaRPr lang="fi-FI" sz="1600" dirty="0"/>
          </a:p>
          <a:p>
            <a:pPr marL="0" indent="0" algn="l">
              <a:buNone/>
            </a:pPr>
            <a:r>
              <a:rPr lang="fi-FI" sz="1600" dirty="0"/>
              <a:t>Teemoja, joita halutaan </a:t>
            </a:r>
            <a:r>
              <a:rPr lang="fi-FI" sz="1600" b="1" dirty="0"/>
              <a:t>edistää ovat vertaistoiminnan kehittäminen, tunne- ja vuorovaikutustaitojen kehittäminen, hyvien terveystottumusten edistäminen, mielenterveystaitojen vahvistaminen ja voimavarojen tukeminen, huolen varhainen </a:t>
            </a:r>
            <a:r>
              <a:rPr lang="fi-FI" sz="1600" dirty="0"/>
              <a:t>tunnistaminen ja puheeksi ottaminen. Näistä teemoista kootaan erilaisia </a:t>
            </a:r>
            <a:r>
              <a:rPr lang="fi-FI" sz="1600" b="1" dirty="0"/>
              <a:t>yhteisöllisiä tapahtumia ja kohtaamisia ja ryhmätoimintoja</a:t>
            </a:r>
            <a:r>
              <a:rPr lang="fi-FI" sz="1600" dirty="0"/>
              <a:t>. (Hyvät eväät elämään-hanke</a:t>
            </a:r>
          </a:p>
          <a:p>
            <a:pPr marL="0" indent="0" algn="l">
              <a:buNone/>
            </a:pPr>
            <a:r>
              <a:rPr lang="fi-FI" sz="1600" dirty="0"/>
              <a:t>Kohdennetuille </a:t>
            </a:r>
            <a:r>
              <a:rPr lang="fi-FI" sz="1600" b="1" dirty="0"/>
              <a:t>opiskelijaryhmille</a:t>
            </a:r>
            <a:r>
              <a:rPr lang="fi-FI" sz="1600" dirty="0"/>
              <a:t> pilotoidaan </a:t>
            </a:r>
            <a:r>
              <a:rPr lang="fi-FI" sz="1600" b="1" dirty="0"/>
              <a:t>hyvinvointipajoja pienryhminä </a:t>
            </a:r>
            <a:r>
              <a:rPr lang="fi-FI" sz="1600" dirty="0"/>
              <a:t>(Hyvät eväät elämään-hanke)</a:t>
            </a:r>
            <a:endParaRPr lang="fi-FI" sz="1600" b="1" dirty="0"/>
          </a:p>
          <a:p>
            <a:pPr marL="0" indent="0" algn="l">
              <a:buNone/>
            </a:pPr>
            <a:endParaRPr lang="fi-FI" sz="1600" dirty="0"/>
          </a:p>
          <a:p>
            <a:pPr algn="l"/>
            <a:endParaRPr lang="fi-FI" sz="1600" dirty="0"/>
          </a:p>
          <a:p>
            <a:pPr marL="0" indent="0">
              <a:buNone/>
            </a:pPr>
            <a:endParaRPr lang="fi-FI" sz="1600" dirty="0"/>
          </a:p>
          <a:p>
            <a:pPr marL="0" indent="0">
              <a:buNone/>
            </a:pPr>
            <a:endParaRPr lang="fi-FI" sz="1600" dirty="0"/>
          </a:p>
        </p:txBody>
      </p:sp>
      <p:pic>
        <p:nvPicPr>
          <p:cNvPr id="71" name="Picture 2" descr="Voikukka Siemenet, Voikukka, Kukka">
            <a:extLst>
              <a:ext uri="{FF2B5EF4-FFF2-40B4-BE49-F238E27FC236}">
                <a16:creationId xmlns:a16="http://schemas.microsoft.com/office/drawing/2014/main" id="{522526DD-6096-4C1B-A53D-6EBFBA5FF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12"/>
          <a:stretch/>
        </p:blipFill>
        <p:spPr bwMode="auto">
          <a:xfrm>
            <a:off x="9288379" y="-69054"/>
            <a:ext cx="2614862" cy="3423815"/>
          </a:xfrm>
          <a:prstGeom prst="rect">
            <a:avLst/>
          </a:prstGeom>
          <a:noFill/>
          <a:extLst>
            <a:ext uri="{909E8E84-426E-40DD-AFC4-6F175D3DCCD1}">
              <a14:hiddenFill xmlns:a14="http://schemas.microsoft.com/office/drawing/2010/main">
                <a:solidFill>
                  <a:srgbClr val="FFFFFF"/>
                </a:solidFill>
              </a14:hiddenFill>
            </a:ext>
          </a:extLst>
        </p:spPr>
      </p:pic>
      <p:sp>
        <p:nvSpPr>
          <p:cNvPr id="4" name="Dian numeron paikkamerkki 3">
            <a:extLst>
              <a:ext uri="{FF2B5EF4-FFF2-40B4-BE49-F238E27FC236}">
                <a16:creationId xmlns:a16="http://schemas.microsoft.com/office/drawing/2014/main" id="{FA514880-74EB-4FE1-9315-DCB3F3E2027D}"/>
              </a:ext>
            </a:extLst>
          </p:cNvPr>
          <p:cNvSpPr>
            <a:spLocks noGrp="1"/>
          </p:cNvSpPr>
          <p:nvPr>
            <p:ph type="sldNum" sz="quarter" idx="12"/>
          </p:nvPr>
        </p:nvSpPr>
        <p:spPr>
          <a:xfrm>
            <a:off x="8610600" y="6356350"/>
            <a:ext cx="2743200" cy="365125"/>
          </a:xfrm>
        </p:spPr>
        <p:txBody>
          <a:bodyPr>
            <a:normAutofit/>
          </a:bodyPr>
          <a:lstStyle/>
          <a:p>
            <a:pPr>
              <a:spcAft>
                <a:spcPts val="600"/>
              </a:spcAft>
            </a:pPr>
            <a:fld id="{2A4837A0-F8B5-40DF-B7A3-2778985E9851}" type="slidenum">
              <a:rPr lang="fi-FI" smtClean="0"/>
              <a:pPr>
                <a:spcAft>
                  <a:spcPts val="600"/>
                </a:spcAft>
              </a:pPr>
              <a:t>12</a:t>
            </a:fld>
            <a:endParaRPr lang="fi-FI"/>
          </a:p>
        </p:txBody>
      </p:sp>
      <p:pic>
        <p:nvPicPr>
          <p:cNvPr id="5" name="Picture 2" descr="Voikukka Siemenet, Voikukka, Kukka">
            <a:extLst>
              <a:ext uri="{FF2B5EF4-FFF2-40B4-BE49-F238E27FC236}">
                <a16:creationId xmlns:a16="http://schemas.microsoft.com/office/drawing/2014/main" id="{5238589C-FFFE-639D-B7A9-B4356CFF8C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12"/>
          <a:stretch/>
        </p:blipFill>
        <p:spPr bwMode="auto">
          <a:xfrm>
            <a:off x="2731168" y="-66175"/>
            <a:ext cx="1030757" cy="85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3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16E998-1ABC-B563-CAEE-AFD49FC7DE5F}"/>
              </a:ext>
            </a:extLst>
          </p:cNvPr>
          <p:cNvSpPr>
            <a:spLocks noGrp="1"/>
          </p:cNvSpPr>
          <p:nvPr>
            <p:ph type="ctrTitle"/>
          </p:nvPr>
        </p:nvSpPr>
        <p:spPr>
          <a:xfrm>
            <a:off x="1524000" y="1122363"/>
            <a:ext cx="9144000" cy="1103479"/>
          </a:xfrm>
        </p:spPr>
        <p:txBody>
          <a:bodyPr>
            <a:normAutofit/>
          </a:bodyPr>
          <a:lstStyle/>
          <a:p>
            <a:r>
              <a:rPr lang="fi-FI" sz="4800" dirty="0">
                <a:solidFill>
                  <a:schemeClr val="accent1">
                    <a:lumMod val="60000"/>
                    <a:lumOff val="40000"/>
                  </a:schemeClr>
                </a:solidFill>
                <a:latin typeface="Bebas Neue" panose="020B0000000000000000" pitchFamily="34" charset="0"/>
              </a:rPr>
              <a:t>Miten edetään ALUKSI, mitä mieltä olette?</a:t>
            </a:r>
          </a:p>
        </p:txBody>
      </p:sp>
      <p:sp>
        <p:nvSpPr>
          <p:cNvPr id="3" name="Alaotsikko 2">
            <a:extLst>
              <a:ext uri="{FF2B5EF4-FFF2-40B4-BE49-F238E27FC236}">
                <a16:creationId xmlns:a16="http://schemas.microsoft.com/office/drawing/2014/main" id="{1085AA28-E6CA-956E-E9E9-41D0BABBE276}"/>
              </a:ext>
            </a:extLst>
          </p:cNvPr>
          <p:cNvSpPr>
            <a:spLocks noGrp="1"/>
          </p:cNvSpPr>
          <p:nvPr>
            <p:ph type="subTitle" idx="1"/>
          </p:nvPr>
        </p:nvSpPr>
        <p:spPr>
          <a:xfrm>
            <a:off x="1046747" y="2586789"/>
            <a:ext cx="9621253" cy="3789948"/>
          </a:xfrm>
        </p:spPr>
        <p:txBody>
          <a:bodyPr>
            <a:normAutofit fontScale="77500" lnSpcReduction="20000"/>
          </a:bodyPr>
          <a:lstStyle/>
          <a:p>
            <a:pPr algn="l"/>
            <a:r>
              <a:rPr lang="fi-FI" b="1" dirty="0"/>
              <a:t>Opiskelijoille</a:t>
            </a:r>
            <a:r>
              <a:rPr lang="fi-FI" dirty="0"/>
              <a:t> suunnatut toimenpiteet. Suunnitellaan yhdessä opiskeluhuollon toimijoiden kanssa,  kenelle kohdennetaan ja mietitään voidaanko jotain </a:t>
            </a:r>
            <a:r>
              <a:rPr lang="fi-FI" dirty="0" err="1"/>
              <a:t>opinnollistaa</a:t>
            </a:r>
            <a:r>
              <a:rPr lang="fi-FI" dirty="0"/>
              <a:t>. Aulatapahtumia ja ryhmätoimintoja.</a:t>
            </a:r>
          </a:p>
          <a:p>
            <a:pPr algn="l"/>
            <a:r>
              <a:rPr lang="fi-FI" dirty="0"/>
              <a:t>Toimialakohtaiset opiskelijafoorumit, mitä luulette voidaanko kokeilla?</a:t>
            </a:r>
          </a:p>
          <a:p>
            <a:pPr algn="l"/>
            <a:endParaRPr lang="fi-FI" dirty="0"/>
          </a:p>
          <a:p>
            <a:pPr algn="l"/>
            <a:r>
              <a:rPr lang="fi-FI" b="1" dirty="0"/>
              <a:t>Asuntolaan</a:t>
            </a:r>
            <a:r>
              <a:rPr lang="fi-FI" dirty="0"/>
              <a:t> Asuntolaohjaajien kanssa suunnitellaan tarkemmin heille ja  asuntolan asukkaille kohdennettuja toimia. Sovittu, että mennään mukaan Sallan koordinoimaan palaveriin.</a:t>
            </a:r>
          </a:p>
          <a:p>
            <a:pPr algn="l"/>
            <a:r>
              <a:rPr lang="fi-FI" b="1" dirty="0"/>
              <a:t>Opettajille: </a:t>
            </a:r>
            <a:r>
              <a:rPr lang="fi-FI" dirty="0"/>
              <a:t>Maarikan toteuttamat videot voidaanko jakaa ja voidaanko järjestää toimialakohtaiset tilaisuudet psykologisen turvallisuuden edistämiseen ja videoiden katsomisen jälkeen </a:t>
            </a:r>
            <a:r>
              <a:rPr lang="fi-FI" dirty="0" err="1"/>
              <a:t>reflektiivisia</a:t>
            </a:r>
            <a:r>
              <a:rPr lang="fi-FI" dirty="0"/>
              <a:t> työpajoja. Mukaan ´myös uudet hanketoimijat.  Onnistuuko?</a:t>
            </a:r>
          </a:p>
          <a:p>
            <a:pPr algn="l"/>
            <a:r>
              <a:rPr lang="fi-FI" b="1" dirty="0"/>
              <a:t>Opiskeluhuollon toimijoille</a:t>
            </a:r>
            <a:r>
              <a:rPr lang="fi-FI" dirty="0"/>
              <a:t>Villa </a:t>
            </a:r>
            <a:r>
              <a:rPr lang="fi-FI" dirty="0" err="1"/>
              <a:t>Elban</a:t>
            </a:r>
            <a:r>
              <a:rPr lang="fi-FI" dirty="0"/>
              <a:t> toukokuun tilaisuuteen toimenpiteitä suunnittelua</a:t>
            </a:r>
          </a:p>
          <a:p>
            <a:pPr algn="l"/>
            <a:r>
              <a:rPr lang="fi-FI" dirty="0"/>
              <a:t>Muita toimenpiteitä ehtii suunnitella myöhemmin.</a:t>
            </a:r>
          </a:p>
          <a:p>
            <a:pPr algn="l"/>
            <a:endParaRPr lang="fi-FI" dirty="0"/>
          </a:p>
          <a:p>
            <a:pPr algn="l"/>
            <a:endParaRPr lang="fi-FI" dirty="0"/>
          </a:p>
        </p:txBody>
      </p:sp>
      <p:pic>
        <p:nvPicPr>
          <p:cNvPr id="4" name="Picture 2" descr="Voikukka Siemenet, Voikukka, Kukka">
            <a:extLst>
              <a:ext uri="{FF2B5EF4-FFF2-40B4-BE49-F238E27FC236}">
                <a16:creationId xmlns:a16="http://schemas.microsoft.com/office/drawing/2014/main" id="{6864257E-C780-77FB-EA4E-96B6912C1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12"/>
          <a:stretch/>
        </p:blipFill>
        <p:spPr bwMode="auto">
          <a:xfrm>
            <a:off x="9736692" y="158066"/>
            <a:ext cx="2078319" cy="149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4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B50065-1492-A610-4EF5-F765B740BC7D}"/>
              </a:ext>
            </a:extLst>
          </p:cNvPr>
          <p:cNvSpPr>
            <a:spLocks noGrp="1"/>
          </p:cNvSpPr>
          <p:nvPr>
            <p:ph type="title"/>
          </p:nvPr>
        </p:nvSpPr>
        <p:spPr/>
        <p:txBody>
          <a:bodyPr/>
          <a:lstStyle/>
          <a:p>
            <a:r>
              <a:rPr lang="fi-FI" dirty="0">
                <a:solidFill>
                  <a:schemeClr val="accent1">
                    <a:lumMod val="60000"/>
                    <a:lumOff val="40000"/>
                  </a:schemeClr>
                </a:solidFill>
                <a:latin typeface="Bebas Neue" panose="020B0000000000000000" pitchFamily="34" charset="0"/>
              </a:rPr>
              <a:t>AIEMMIN ALKANEITA HANKKEITA</a:t>
            </a:r>
            <a:br>
              <a:rPr lang="fi-FI" dirty="0">
                <a:solidFill>
                  <a:schemeClr val="accent1">
                    <a:lumMod val="60000"/>
                    <a:lumOff val="40000"/>
                  </a:schemeClr>
                </a:solidFill>
                <a:latin typeface="Bebas Neue" panose="020B0000000000000000" pitchFamily="34" charset="0"/>
              </a:rPr>
            </a:br>
            <a:r>
              <a:rPr lang="fi-FI" dirty="0">
                <a:solidFill>
                  <a:schemeClr val="accent1">
                    <a:lumMod val="60000"/>
                    <a:lumOff val="40000"/>
                  </a:schemeClr>
                </a:solidFill>
                <a:latin typeface="Bebas Neue" panose="020B0000000000000000" pitchFamily="34" charset="0"/>
              </a:rPr>
              <a:t>näitä ei esitellä mutta saa katsoa jos tahtoo ja ehtii</a:t>
            </a:r>
          </a:p>
        </p:txBody>
      </p:sp>
      <p:pic>
        <p:nvPicPr>
          <p:cNvPr id="3" name="Picture 2" descr="Voikukka Siemenet, Voikukka, Kukka">
            <a:extLst>
              <a:ext uri="{FF2B5EF4-FFF2-40B4-BE49-F238E27FC236}">
                <a16:creationId xmlns:a16="http://schemas.microsoft.com/office/drawing/2014/main" id="{B3D4A7A1-B2AA-2891-D667-427639025C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12"/>
          <a:stretch/>
        </p:blipFill>
        <p:spPr bwMode="auto">
          <a:xfrm>
            <a:off x="6800986" y="2779295"/>
            <a:ext cx="3294321" cy="237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6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894D84-EB20-4F4D-BA1B-A072F0F40B6A}"/>
              </a:ext>
            </a:extLst>
          </p:cNvPr>
          <p:cNvSpPr>
            <a:spLocks noGrp="1"/>
          </p:cNvSpPr>
          <p:nvPr>
            <p:ph type="title"/>
          </p:nvPr>
        </p:nvSpPr>
        <p:spPr>
          <a:xfrm>
            <a:off x="252663" y="96252"/>
            <a:ext cx="4386393" cy="461531"/>
          </a:xfrm>
        </p:spPr>
        <p:txBody>
          <a:bodyPr>
            <a:normAutofit/>
          </a:bodyPr>
          <a:lstStyle/>
          <a:p>
            <a:r>
              <a:rPr lang="fi-FI"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Yhdessä </a:t>
            </a:r>
            <a:r>
              <a:rPr lang="fi-FI" sz="1400" b="1"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fi-FI" sz="1400" b="1" dirty="0" err="1">
                <a:solidFill>
                  <a:srgbClr val="333333"/>
                </a:solidFill>
                <a:latin typeface="Calibri" panose="020F0502020204030204" pitchFamily="34" charset="0"/>
                <a:ea typeface="Calibri" panose="020F0502020204030204" pitchFamily="34" charset="0"/>
                <a:cs typeface="Calibri" panose="020F0502020204030204" pitchFamily="34" charset="0"/>
              </a:rPr>
              <a:t>Tillsamman</a:t>
            </a:r>
            <a:r>
              <a:rPr lang="fi-FI" sz="1400" b="1" dirty="0">
                <a:solidFill>
                  <a:srgbClr val="333333"/>
                </a:solidFill>
                <a:latin typeface="Calibri" panose="020F0502020204030204" pitchFamily="34" charset="0"/>
                <a:ea typeface="Calibri" panose="020F0502020204030204" pitchFamily="34" charset="0"/>
                <a:cs typeface="Calibri" panose="020F0502020204030204" pitchFamily="34" charset="0"/>
              </a:rPr>
              <a:t>-hanke </a:t>
            </a:r>
            <a:r>
              <a:rPr lang="fi-FI"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Kpedu</a:t>
            </a:r>
            <a:endParaRPr lang="fi-FI" sz="1400" dirty="0"/>
          </a:p>
        </p:txBody>
      </p:sp>
      <p:sp>
        <p:nvSpPr>
          <p:cNvPr id="3" name="Sisällön paikkamerkki 2">
            <a:extLst>
              <a:ext uri="{FF2B5EF4-FFF2-40B4-BE49-F238E27FC236}">
                <a16:creationId xmlns:a16="http://schemas.microsoft.com/office/drawing/2014/main" id="{2654E0FC-2458-4C86-BE62-A9843F8F21BA}"/>
              </a:ext>
            </a:extLst>
          </p:cNvPr>
          <p:cNvSpPr>
            <a:spLocks noGrp="1"/>
          </p:cNvSpPr>
          <p:nvPr>
            <p:ph idx="1"/>
          </p:nvPr>
        </p:nvSpPr>
        <p:spPr>
          <a:xfrm>
            <a:off x="252663" y="661737"/>
            <a:ext cx="3901762" cy="5562083"/>
          </a:xfrm>
        </p:spPr>
        <p:txBody>
          <a:bodyPr>
            <a:normAutofit fontScale="85000" lnSpcReduction="20000"/>
          </a:bodyPr>
          <a:lstStyle/>
          <a:p>
            <a:pPr>
              <a:lnSpc>
                <a:spcPct val="107000"/>
              </a:lnSpc>
              <a:spcAft>
                <a:spcPts val="800"/>
              </a:spcAft>
            </a:pPr>
            <a:r>
              <a:rPr lang="fi-FI" sz="2600" b="0" i="0" u="none" strike="noStrike" dirty="0">
                <a:solidFill>
                  <a:srgbClr val="105CB6"/>
                </a:solidFill>
                <a:effectLst/>
                <a:latin typeface="Humanist521TL-Roman"/>
                <a:hlinkClick r:id="rId2"/>
              </a:rPr>
              <a:t>Tukea 2022-2023</a:t>
            </a:r>
            <a:endParaRPr lang="fi-FI" sz="2600" dirty="0">
              <a:solidFill>
                <a:srgbClr val="333333"/>
              </a:solidFill>
              <a:effectLst/>
              <a:ea typeface="Calibri" panose="020F0502020204030204" pitchFamily="34" charset="0"/>
              <a:cs typeface="Calibri" panose="020F0502020204030204" pitchFamily="34" charset="0"/>
            </a:endParaRPr>
          </a:p>
          <a:p>
            <a:pPr>
              <a:lnSpc>
                <a:spcPct val="107000"/>
              </a:lnSpc>
              <a:spcAft>
                <a:spcPts val="800"/>
              </a:spcAft>
            </a:pPr>
            <a:r>
              <a:rPr lang="fi-FI" sz="2600" dirty="0">
                <a:solidFill>
                  <a:srgbClr val="333333"/>
                </a:solidFill>
                <a:effectLst/>
                <a:ea typeface="Calibri" panose="020F0502020204030204" pitchFamily="34" charset="0"/>
                <a:cs typeface="Calibri" panose="020F0502020204030204" pitchFamily="34" charset="0"/>
              </a:rPr>
              <a:t>Asuntolasivut </a:t>
            </a:r>
            <a:r>
              <a:rPr lang="fi-FI" sz="2600" u="sng" dirty="0">
                <a:solidFill>
                  <a:srgbClr val="333333"/>
                </a:solidFill>
                <a:effectLst/>
                <a:ea typeface="Calibri" panose="020F0502020204030204" pitchFamily="34" charset="0"/>
                <a:cs typeface="Calibri" panose="020F0502020204030204" pitchFamily="34" charset="0"/>
                <a:hlinkClick r:id="rId3"/>
              </a:rPr>
              <a:t>https://lx.kpedu.fi/asuntolat/toimipaikka.php?toimipaikka=Kokkola</a:t>
            </a:r>
            <a:endParaRPr lang="fi-FI" sz="2600" dirty="0">
              <a:effectLst/>
              <a:ea typeface="Calibri" panose="020F0502020204030204" pitchFamily="34" charset="0"/>
              <a:cs typeface="Times New Roman" panose="02020603050405020304" pitchFamily="18" charset="0"/>
            </a:endParaRPr>
          </a:p>
          <a:p>
            <a:pPr>
              <a:lnSpc>
                <a:spcPct val="107000"/>
              </a:lnSpc>
              <a:spcAft>
                <a:spcPts val="800"/>
              </a:spcAft>
            </a:pPr>
            <a:r>
              <a:rPr lang="fi-FI" sz="2600" u="none" strike="noStrike" dirty="0">
                <a:solidFill>
                  <a:srgbClr val="105CB6"/>
                </a:solidFill>
                <a:effectLst/>
                <a:ea typeface="Calibri" panose="020F0502020204030204" pitchFamily="34" charset="0"/>
                <a:cs typeface="Times New Roman" panose="02020603050405020304" pitchFamily="18" charset="0"/>
                <a:hlinkClick r:id="rId4"/>
              </a:rPr>
              <a:t>Itsenäistyvän nuoren opas (1) versio 2 (003</a:t>
            </a:r>
            <a:endParaRPr lang="fi-FI" sz="2600" dirty="0">
              <a:effectLst/>
              <a:ea typeface="Calibri" panose="020F0502020204030204" pitchFamily="34" charset="0"/>
              <a:cs typeface="Times New Roman" panose="02020603050405020304" pitchFamily="18" charset="0"/>
            </a:endParaRPr>
          </a:p>
          <a:p>
            <a:pPr>
              <a:lnSpc>
                <a:spcPct val="107000"/>
              </a:lnSpc>
              <a:spcAft>
                <a:spcPts val="800"/>
              </a:spcAft>
            </a:pPr>
            <a:r>
              <a:rPr lang="fi-FI" sz="2600" dirty="0" err="1">
                <a:solidFill>
                  <a:srgbClr val="333333"/>
                </a:solidFill>
                <a:effectLst/>
                <a:ea typeface="Calibri" panose="020F0502020204030204" pitchFamily="34" charset="0"/>
                <a:cs typeface="Calibri" panose="020F0502020204030204" pitchFamily="34" charset="0"/>
              </a:rPr>
              <a:t>Nupa</a:t>
            </a:r>
            <a:r>
              <a:rPr lang="fi-FI" sz="2600" dirty="0">
                <a:solidFill>
                  <a:srgbClr val="333333"/>
                </a:solidFill>
                <a:effectLst/>
                <a:ea typeface="Calibri" panose="020F0502020204030204" pitchFamily="34" charset="0"/>
                <a:cs typeface="Calibri" panose="020F0502020204030204" pitchFamily="34" charset="0"/>
              </a:rPr>
              <a:t> nuorten palvelut Kokkolassa appi ja </a:t>
            </a:r>
          </a:p>
          <a:p>
            <a:pPr>
              <a:lnSpc>
                <a:spcPct val="107000"/>
              </a:lnSpc>
              <a:spcAft>
                <a:spcPts val="800"/>
              </a:spcAft>
            </a:pPr>
            <a:r>
              <a:rPr lang="fi-FI" sz="2600" dirty="0">
                <a:solidFill>
                  <a:srgbClr val="333333"/>
                </a:solidFill>
                <a:effectLst/>
                <a:ea typeface="Calibri" panose="020F0502020204030204" pitchFamily="34" charset="0"/>
                <a:cs typeface="Calibri" panose="020F0502020204030204" pitchFamily="34" charset="0"/>
              </a:rPr>
              <a:t>Kokkolan vapaa-aikapalvelut </a:t>
            </a:r>
            <a:r>
              <a:rPr lang="fi-FI" sz="2600" u="none" strike="noStrike" dirty="0">
                <a:solidFill>
                  <a:srgbClr val="105CB6"/>
                </a:solidFill>
                <a:effectLst/>
                <a:ea typeface="Calibri" panose="020F0502020204030204" pitchFamily="34" charset="0"/>
                <a:cs typeface="Times New Roman" panose="02020603050405020304" pitchFamily="18" charset="0"/>
                <a:hlinkClick r:id="rId5"/>
              </a:rPr>
              <a:t>Opiskelijan Kokkola</a:t>
            </a:r>
            <a:r>
              <a:rPr lang="fi-FI" sz="2600" dirty="0">
                <a:solidFill>
                  <a:srgbClr val="333333"/>
                </a:solidFill>
                <a:effectLst/>
                <a:ea typeface="Calibri" panose="020F0502020204030204" pitchFamily="34" charset="0"/>
                <a:cs typeface="Times New Roman" panose="02020603050405020304" pitchFamily="18" charset="0"/>
              </a:rPr>
              <a:t> </a:t>
            </a:r>
            <a:endParaRPr lang="fi-FI" sz="2600" u="none" strike="noStrike" dirty="0">
              <a:solidFill>
                <a:srgbClr val="337AB7"/>
              </a:solidFill>
              <a:effectLst/>
              <a:ea typeface="Calibri" panose="020F0502020204030204" pitchFamily="34" charset="0"/>
              <a:cs typeface="Times New Roman" panose="02020603050405020304" pitchFamily="18" charset="0"/>
              <a:hlinkClick r:id="rId6"/>
            </a:endParaRPr>
          </a:p>
          <a:p>
            <a:pPr>
              <a:lnSpc>
                <a:spcPct val="107000"/>
              </a:lnSpc>
              <a:spcAft>
                <a:spcPts val="800"/>
              </a:spcAft>
            </a:pPr>
            <a:r>
              <a:rPr lang="fi-FI" sz="2600" u="none" strike="noStrike" dirty="0">
                <a:solidFill>
                  <a:srgbClr val="337AB7"/>
                </a:solidFill>
                <a:effectLst/>
                <a:ea typeface="Calibri" panose="020F0502020204030204" pitchFamily="34" charset="0"/>
                <a:cs typeface="Times New Roman" panose="02020603050405020304" pitchFamily="18" charset="0"/>
                <a:hlinkClick r:id="rId6"/>
              </a:rPr>
              <a:t>Blogi</a:t>
            </a:r>
            <a:endParaRPr lang="fi-FI" sz="2600" dirty="0">
              <a:effectLst/>
              <a:ea typeface="Calibri" panose="020F0502020204030204" pitchFamily="34" charset="0"/>
              <a:cs typeface="Times New Roman" panose="02020603050405020304" pitchFamily="18" charset="0"/>
            </a:endParaRPr>
          </a:p>
          <a:p>
            <a:pPr>
              <a:lnSpc>
                <a:spcPct val="107000"/>
              </a:lnSpc>
              <a:spcAft>
                <a:spcPts val="800"/>
              </a:spcAft>
            </a:pPr>
            <a:r>
              <a:rPr lang="fi-FI" sz="2600" u="none" strike="noStrike" dirty="0">
                <a:solidFill>
                  <a:srgbClr val="337AB7"/>
                </a:solidFill>
                <a:effectLst/>
                <a:ea typeface="Calibri" panose="020F0502020204030204" pitchFamily="34" charset="0"/>
                <a:cs typeface="Times New Roman" panose="02020603050405020304" pitchFamily="18" charset="0"/>
                <a:hlinkClick r:id="rId7"/>
              </a:rPr>
              <a:t>Opiskelijakuntatoiminnan opas﻿</a:t>
            </a:r>
            <a:endParaRPr lang="fi-FI" sz="2600" u="none" strike="noStrike" dirty="0">
              <a:solidFill>
                <a:srgbClr val="337AB7"/>
              </a:solidFill>
              <a:effectLst/>
              <a:ea typeface="Calibri" panose="020F0502020204030204" pitchFamily="34" charset="0"/>
              <a:cs typeface="Times New Roman" panose="02020603050405020304" pitchFamily="18" charset="0"/>
            </a:endParaRPr>
          </a:p>
          <a:p>
            <a:pPr marL="0" indent="0">
              <a:buNone/>
            </a:pPr>
            <a:endParaRPr lang="fi-FI" sz="1600" dirty="0"/>
          </a:p>
          <a:p>
            <a:pPr marL="0" indent="0">
              <a:buNone/>
            </a:pPr>
            <a:endParaRPr lang="fi-FI" sz="1600" dirty="0"/>
          </a:p>
        </p:txBody>
      </p:sp>
      <p:sp>
        <p:nvSpPr>
          <p:cNvPr id="113" name="Rectangle 1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n numeron paikkamerkki 3">
            <a:extLst>
              <a:ext uri="{FF2B5EF4-FFF2-40B4-BE49-F238E27FC236}">
                <a16:creationId xmlns:a16="http://schemas.microsoft.com/office/drawing/2014/main" id="{FA514880-74EB-4FE1-9315-DCB3F3E2027D}"/>
              </a:ext>
            </a:extLst>
          </p:cNvPr>
          <p:cNvSpPr>
            <a:spLocks noGrp="1"/>
          </p:cNvSpPr>
          <p:nvPr>
            <p:ph type="sldNum" sz="quarter" idx="12"/>
          </p:nvPr>
        </p:nvSpPr>
        <p:spPr>
          <a:xfrm>
            <a:off x="8610600" y="6356350"/>
            <a:ext cx="2743200" cy="365125"/>
          </a:xfrm>
        </p:spPr>
        <p:txBody>
          <a:bodyPr>
            <a:normAutofit/>
          </a:bodyPr>
          <a:lstStyle/>
          <a:p>
            <a:pPr>
              <a:spcAft>
                <a:spcPts val="600"/>
              </a:spcAft>
            </a:pPr>
            <a:fld id="{2A4837A0-F8B5-40DF-B7A3-2778985E9851}" type="slidenum">
              <a:rPr lang="fi-FI">
                <a:solidFill>
                  <a:srgbClr val="303030"/>
                </a:solidFill>
              </a:rPr>
              <a:pPr>
                <a:spcAft>
                  <a:spcPts val="600"/>
                </a:spcAft>
              </a:pPr>
              <a:t>15</a:t>
            </a:fld>
            <a:endParaRPr lang="fi-FI">
              <a:solidFill>
                <a:srgbClr val="303030"/>
              </a:solidFill>
            </a:endParaRPr>
          </a:p>
        </p:txBody>
      </p:sp>
      <p:pic>
        <p:nvPicPr>
          <p:cNvPr id="5" name="Kuva 4">
            <a:extLst>
              <a:ext uri="{FF2B5EF4-FFF2-40B4-BE49-F238E27FC236}">
                <a16:creationId xmlns:a16="http://schemas.microsoft.com/office/drawing/2014/main" id="{445007FA-30E9-9C95-F68A-284126164FBB}"/>
              </a:ext>
            </a:extLst>
          </p:cNvPr>
          <p:cNvPicPr>
            <a:picLocks noChangeAspect="1"/>
          </p:cNvPicPr>
          <p:nvPr/>
        </p:nvPicPr>
        <p:blipFill>
          <a:blip r:embed="rId8"/>
          <a:stretch>
            <a:fillRect/>
          </a:stretch>
        </p:blipFill>
        <p:spPr>
          <a:xfrm>
            <a:off x="5236935" y="802885"/>
            <a:ext cx="2745840" cy="1468220"/>
          </a:xfrm>
          <a:prstGeom prst="rect">
            <a:avLst/>
          </a:prstGeom>
        </p:spPr>
      </p:pic>
      <p:pic>
        <p:nvPicPr>
          <p:cNvPr id="6" name="Kuva 5">
            <a:extLst>
              <a:ext uri="{FF2B5EF4-FFF2-40B4-BE49-F238E27FC236}">
                <a16:creationId xmlns:a16="http://schemas.microsoft.com/office/drawing/2014/main" id="{450030AC-EEE0-622F-922E-F56824BB174A}"/>
              </a:ext>
            </a:extLst>
          </p:cNvPr>
          <p:cNvPicPr>
            <a:picLocks noChangeAspect="1"/>
          </p:cNvPicPr>
          <p:nvPr/>
        </p:nvPicPr>
        <p:blipFill>
          <a:blip r:embed="rId9"/>
          <a:stretch>
            <a:fillRect/>
          </a:stretch>
        </p:blipFill>
        <p:spPr>
          <a:xfrm>
            <a:off x="5236935" y="2634858"/>
            <a:ext cx="1597236" cy="1488796"/>
          </a:xfrm>
          <a:prstGeom prst="rect">
            <a:avLst/>
          </a:prstGeom>
        </p:spPr>
      </p:pic>
      <p:pic>
        <p:nvPicPr>
          <p:cNvPr id="7" name="Kuva 6">
            <a:extLst>
              <a:ext uri="{FF2B5EF4-FFF2-40B4-BE49-F238E27FC236}">
                <a16:creationId xmlns:a16="http://schemas.microsoft.com/office/drawing/2014/main" id="{E8471EEC-ECE7-9E5F-687B-C784CDCA08AF}"/>
              </a:ext>
            </a:extLst>
          </p:cNvPr>
          <p:cNvPicPr>
            <a:picLocks noChangeAspect="1"/>
          </p:cNvPicPr>
          <p:nvPr/>
        </p:nvPicPr>
        <p:blipFill>
          <a:blip r:embed="rId10"/>
          <a:stretch>
            <a:fillRect/>
          </a:stretch>
        </p:blipFill>
        <p:spPr>
          <a:xfrm>
            <a:off x="5236935" y="4487408"/>
            <a:ext cx="1718129" cy="1734038"/>
          </a:xfrm>
          <a:prstGeom prst="rect">
            <a:avLst/>
          </a:prstGeom>
        </p:spPr>
      </p:pic>
      <p:pic>
        <p:nvPicPr>
          <p:cNvPr id="8" name="Kuva 7">
            <a:extLst>
              <a:ext uri="{FF2B5EF4-FFF2-40B4-BE49-F238E27FC236}">
                <a16:creationId xmlns:a16="http://schemas.microsoft.com/office/drawing/2014/main" id="{70FCA49C-D010-238D-9030-3440B156BD79}"/>
              </a:ext>
            </a:extLst>
          </p:cNvPr>
          <p:cNvPicPr>
            <a:picLocks noChangeAspect="1"/>
          </p:cNvPicPr>
          <p:nvPr/>
        </p:nvPicPr>
        <p:blipFill rotWithShape="1">
          <a:blip r:embed="rId11"/>
          <a:srcRect r="16086" b="2"/>
          <a:stretch/>
        </p:blipFill>
        <p:spPr>
          <a:xfrm>
            <a:off x="9120997" y="557783"/>
            <a:ext cx="2586789" cy="1323537"/>
          </a:xfrm>
          <a:prstGeom prst="rect">
            <a:avLst/>
          </a:prstGeom>
        </p:spPr>
      </p:pic>
    </p:spTree>
    <p:extLst>
      <p:ext uri="{BB962C8B-B14F-4D97-AF65-F5344CB8AC3E}">
        <p14:creationId xmlns:p14="http://schemas.microsoft.com/office/powerpoint/2010/main" val="309012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3C894D84-EB20-4F4D-BA1B-A072F0F40B6A}"/>
              </a:ext>
            </a:extLst>
          </p:cNvPr>
          <p:cNvSpPr>
            <a:spLocks noGrp="1"/>
          </p:cNvSpPr>
          <p:nvPr>
            <p:ph type="title"/>
          </p:nvPr>
        </p:nvSpPr>
        <p:spPr>
          <a:xfrm>
            <a:off x="838200" y="643467"/>
            <a:ext cx="6693568" cy="980796"/>
          </a:xfrm>
        </p:spPr>
        <p:txBody>
          <a:bodyPr>
            <a:normAutofit fontScale="90000"/>
          </a:bodyPr>
          <a:lstStyle/>
          <a:p>
            <a:r>
              <a:rPr lang="fi-FI" sz="3200" dirty="0">
                <a:solidFill>
                  <a:srgbClr val="00B0F0"/>
                </a:solidFill>
                <a:effectLst/>
                <a:latin typeface="Bebas Neue" panose="020B0000000000000000" pitchFamily="34" charset="0"/>
                <a:ea typeface="Calibri" panose="020F0502020204030204" pitchFamily="34" charset="0"/>
                <a:cs typeface="Calibri" panose="020F0502020204030204" pitchFamily="34" charset="0"/>
              </a:rPr>
              <a:t>DUDE 2-HANKE YHTEISTYÖSSÄ </a:t>
            </a:r>
            <a:r>
              <a:rPr lang="fi-FI" sz="3200" dirty="0" err="1">
                <a:solidFill>
                  <a:srgbClr val="00B0F0"/>
                </a:solidFill>
                <a:effectLst/>
                <a:latin typeface="Bebas Neue" panose="020B0000000000000000" pitchFamily="34" charset="0"/>
                <a:ea typeface="Calibri" panose="020F0502020204030204" pitchFamily="34" charset="0"/>
                <a:cs typeface="Calibri" panose="020F0502020204030204" pitchFamily="34" charset="0"/>
              </a:rPr>
              <a:t>Centrian</a:t>
            </a:r>
            <a:r>
              <a:rPr lang="fi-FI" sz="3200" dirty="0">
                <a:solidFill>
                  <a:srgbClr val="00B0F0"/>
                </a:solidFill>
                <a:effectLst/>
                <a:latin typeface="Bebas Neue" panose="020B0000000000000000" pitchFamily="34" charset="0"/>
                <a:ea typeface="Calibri" panose="020F0502020204030204" pitchFamily="34" charset="0"/>
                <a:cs typeface="Calibri" panose="020F0502020204030204" pitchFamily="34" charset="0"/>
              </a:rPr>
              <a:t> kanssa</a:t>
            </a:r>
            <a:br>
              <a:rPr lang="fi-FI" sz="1800" dirty="0">
                <a:effectLst/>
                <a:latin typeface="Calibri" panose="020F0502020204030204" pitchFamily="34" charset="0"/>
                <a:ea typeface="Calibri" panose="020F0502020204030204" pitchFamily="34" charset="0"/>
              </a:rPr>
            </a:br>
            <a:endParaRPr lang="fi-FI" sz="3400" dirty="0"/>
          </a:p>
        </p:txBody>
      </p:sp>
      <p:sp>
        <p:nvSpPr>
          <p:cNvPr id="3" name="Sisällön paikkamerkki 2">
            <a:extLst>
              <a:ext uri="{FF2B5EF4-FFF2-40B4-BE49-F238E27FC236}">
                <a16:creationId xmlns:a16="http://schemas.microsoft.com/office/drawing/2014/main" id="{2654E0FC-2458-4C86-BE62-A9843F8F21BA}"/>
              </a:ext>
            </a:extLst>
          </p:cNvPr>
          <p:cNvSpPr>
            <a:spLocks noGrp="1"/>
          </p:cNvSpPr>
          <p:nvPr>
            <p:ph idx="1"/>
          </p:nvPr>
        </p:nvSpPr>
        <p:spPr>
          <a:xfrm>
            <a:off x="838201" y="2623381"/>
            <a:ext cx="3888528" cy="3553581"/>
          </a:xfrm>
        </p:spPr>
        <p:txBody>
          <a:bodyPr>
            <a:normAutofit/>
          </a:bodyPr>
          <a:lstStyle/>
          <a:p>
            <a:pPr marL="0" indent="0">
              <a:buNone/>
            </a:pPr>
            <a:endParaRPr lang="fi-FI" sz="1600" i="1" dirty="0"/>
          </a:p>
          <a:p>
            <a:pPr marL="0" indent="0">
              <a:buNone/>
            </a:pPr>
            <a:endParaRPr lang="fi-FI" sz="1600" i="1" dirty="0"/>
          </a:p>
          <a:p>
            <a:pPr marL="0" indent="0">
              <a:buNone/>
            </a:pPr>
            <a:endParaRPr lang="fi-FI" sz="1600" dirty="0"/>
          </a:p>
          <a:p>
            <a:pPr marL="0" indent="0">
              <a:buNone/>
            </a:pPr>
            <a:endParaRPr lang="fi-FI" sz="1600" dirty="0"/>
          </a:p>
        </p:txBody>
      </p:sp>
      <p:pic>
        <p:nvPicPr>
          <p:cNvPr id="71" name="Picture 2" descr="Voikukka Siemenet, Voikukka, Kukka">
            <a:extLst>
              <a:ext uri="{FF2B5EF4-FFF2-40B4-BE49-F238E27FC236}">
                <a16:creationId xmlns:a16="http://schemas.microsoft.com/office/drawing/2014/main" id="{522526DD-6096-4C1B-A53D-6EBFBA5FF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12"/>
          <a:stretch/>
        </p:blipFill>
        <p:spPr bwMode="auto">
          <a:xfrm>
            <a:off x="6800986" y="1731264"/>
            <a:ext cx="4747547" cy="3423815"/>
          </a:xfrm>
          <a:prstGeom prst="rect">
            <a:avLst/>
          </a:prstGeom>
          <a:noFill/>
          <a:extLst>
            <a:ext uri="{909E8E84-426E-40DD-AFC4-6F175D3DCCD1}">
              <a14:hiddenFill xmlns:a14="http://schemas.microsoft.com/office/drawing/2010/main">
                <a:solidFill>
                  <a:srgbClr val="FFFFFF"/>
                </a:solidFill>
              </a14:hiddenFill>
            </a:ext>
          </a:extLst>
        </p:spPr>
      </p:pic>
      <p:sp>
        <p:nvSpPr>
          <p:cNvPr id="4" name="Dian numeron paikkamerkki 3">
            <a:extLst>
              <a:ext uri="{FF2B5EF4-FFF2-40B4-BE49-F238E27FC236}">
                <a16:creationId xmlns:a16="http://schemas.microsoft.com/office/drawing/2014/main" id="{FA514880-74EB-4FE1-9315-DCB3F3E2027D}"/>
              </a:ext>
            </a:extLst>
          </p:cNvPr>
          <p:cNvSpPr>
            <a:spLocks noGrp="1"/>
          </p:cNvSpPr>
          <p:nvPr>
            <p:ph type="sldNum" sz="quarter" idx="12"/>
          </p:nvPr>
        </p:nvSpPr>
        <p:spPr>
          <a:xfrm>
            <a:off x="8610600" y="6356350"/>
            <a:ext cx="2743200" cy="365125"/>
          </a:xfrm>
        </p:spPr>
        <p:txBody>
          <a:bodyPr>
            <a:normAutofit/>
          </a:bodyPr>
          <a:lstStyle/>
          <a:p>
            <a:pPr>
              <a:spcAft>
                <a:spcPts val="600"/>
              </a:spcAft>
            </a:pPr>
            <a:fld id="{2A4837A0-F8B5-40DF-B7A3-2778985E9851}" type="slidenum">
              <a:rPr lang="fi-FI"/>
              <a:pPr>
                <a:spcAft>
                  <a:spcPts val="600"/>
                </a:spcAft>
              </a:pPr>
              <a:t>16</a:t>
            </a:fld>
            <a:endParaRPr lang="fi-FI"/>
          </a:p>
        </p:txBody>
      </p:sp>
      <p:sp>
        <p:nvSpPr>
          <p:cNvPr id="6" name="Tekstiruutu 5">
            <a:extLst>
              <a:ext uri="{FF2B5EF4-FFF2-40B4-BE49-F238E27FC236}">
                <a16:creationId xmlns:a16="http://schemas.microsoft.com/office/drawing/2014/main" id="{37874829-EE21-396D-928D-FFAFC8B9ECC6}"/>
              </a:ext>
            </a:extLst>
          </p:cNvPr>
          <p:cNvSpPr txBox="1"/>
          <p:nvPr/>
        </p:nvSpPr>
        <p:spPr>
          <a:xfrm>
            <a:off x="372979" y="1624263"/>
            <a:ext cx="6255419" cy="3693319"/>
          </a:xfrm>
          <a:prstGeom prst="rect">
            <a:avLst/>
          </a:prstGeom>
          <a:noFill/>
        </p:spPr>
        <p:txBody>
          <a:bodyPr wrap="square">
            <a:spAutoFit/>
          </a:bodyPr>
          <a:lstStyle/>
          <a:p>
            <a:r>
              <a:rPr lang="en-US" sz="1800" kern="1200" dirty="0">
                <a:solidFill>
                  <a:schemeClr val="tx1"/>
                </a:solidFill>
                <a:latin typeface="+mj-lt"/>
                <a:ea typeface="+mj-ea"/>
                <a:cs typeface="+mj-cs"/>
              </a:rPr>
              <a:t>Kone- ja </a:t>
            </a:r>
            <a:r>
              <a:rPr lang="en-US" sz="1800" kern="1200" dirty="0" err="1">
                <a:solidFill>
                  <a:schemeClr val="tx1"/>
                </a:solidFill>
                <a:latin typeface="+mj-lt"/>
                <a:ea typeface="+mj-ea"/>
                <a:cs typeface="+mj-cs"/>
              </a:rPr>
              <a:t>tuotantotekniikan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liiketalouden</a:t>
            </a:r>
            <a:r>
              <a:rPr lang="en-US" sz="1800" kern="1200" dirty="0">
                <a:solidFill>
                  <a:schemeClr val="tx1"/>
                </a:solidFill>
                <a:latin typeface="+mj-lt"/>
                <a:ea typeface="+mj-ea"/>
                <a:cs typeface="+mj-cs"/>
              </a:rPr>
              <a:t> ja </a:t>
            </a:r>
            <a:r>
              <a:rPr lang="en-US" sz="1800" kern="1200" dirty="0" err="1">
                <a:solidFill>
                  <a:schemeClr val="tx1"/>
                </a:solidFill>
                <a:latin typeface="+mj-lt"/>
                <a:ea typeface="+mj-ea"/>
                <a:cs typeface="+mj-cs"/>
              </a:rPr>
              <a:t>tieto</a:t>
            </a:r>
            <a:r>
              <a:rPr lang="en-US" sz="1800" kern="1200" dirty="0">
                <a:solidFill>
                  <a:schemeClr val="tx1"/>
                </a:solidFill>
                <a:latin typeface="+mj-lt"/>
                <a:ea typeface="+mj-ea"/>
                <a:cs typeface="+mj-cs"/>
              </a:rPr>
              <a:t>- ja </a:t>
            </a:r>
            <a:r>
              <a:rPr lang="en-US" sz="1800" kern="1200" dirty="0" err="1">
                <a:solidFill>
                  <a:schemeClr val="tx1"/>
                </a:solidFill>
                <a:latin typeface="+mj-lt"/>
                <a:ea typeface="+mj-ea"/>
                <a:cs typeface="+mj-cs"/>
              </a:rPr>
              <a:t>viestintätekniikan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aloilla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pienryhmät</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ohjaajien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tuella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tukea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tarvitseville</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nuorille</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Kussakin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ryhmässä</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noin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kymmenen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nuorta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jotka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olisivat</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keskeyttäneet</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ilman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hanketta</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Läsnäoleva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tuki</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matalankynnyksen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ohjaus</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elämän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hallinnan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tuki</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Työelämälähtöiset</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tehtävät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Fiilis-luotsin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testaus</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liiketalouden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opiskelijoille</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tammikuussa</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endParaRPr lang="fi-FI" dirty="0"/>
          </a:p>
        </p:txBody>
      </p:sp>
    </p:spTree>
    <p:extLst>
      <p:ext uri="{BB962C8B-B14F-4D97-AF65-F5344CB8AC3E}">
        <p14:creationId xmlns:p14="http://schemas.microsoft.com/office/powerpoint/2010/main" val="156907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3C894D84-EB20-4F4D-BA1B-A072F0F40B6A}"/>
              </a:ext>
            </a:extLst>
          </p:cNvPr>
          <p:cNvSpPr>
            <a:spLocks noGrp="1"/>
          </p:cNvSpPr>
          <p:nvPr>
            <p:ph type="title"/>
          </p:nvPr>
        </p:nvSpPr>
        <p:spPr>
          <a:xfrm>
            <a:off x="1137034" y="609600"/>
            <a:ext cx="4784796" cy="1330840"/>
          </a:xfrm>
        </p:spPr>
        <p:txBody>
          <a:bodyPr>
            <a:normAutofit/>
          </a:bodyPr>
          <a:lstStyle/>
          <a:p>
            <a:endParaRPr lang="fi-FI" sz="3100" dirty="0"/>
          </a:p>
        </p:txBody>
      </p:sp>
      <p:sp>
        <p:nvSpPr>
          <p:cNvPr id="3" name="Sisällön paikkamerkki 2">
            <a:extLst>
              <a:ext uri="{FF2B5EF4-FFF2-40B4-BE49-F238E27FC236}">
                <a16:creationId xmlns:a16="http://schemas.microsoft.com/office/drawing/2014/main" id="{2654E0FC-2458-4C86-BE62-A9843F8F21BA}"/>
              </a:ext>
            </a:extLst>
          </p:cNvPr>
          <p:cNvSpPr>
            <a:spLocks noGrp="1"/>
          </p:cNvSpPr>
          <p:nvPr>
            <p:ph idx="1"/>
          </p:nvPr>
        </p:nvSpPr>
        <p:spPr>
          <a:xfrm>
            <a:off x="125064" y="2358189"/>
            <a:ext cx="5796766" cy="3744498"/>
          </a:xfrm>
        </p:spPr>
        <p:txBody>
          <a:bodyPr>
            <a:normAutofit/>
          </a:bodyPr>
          <a:lstStyle/>
          <a:p>
            <a:pPr marL="0" indent="0">
              <a:buNone/>
            </a:pPr>
            <a:endParaRPr lang="fi-FI" sz="1700" i="1" dirty="0"/>
          </a:p>
          <a:p>
            <a:r>
              <a:rPr lang="fi-FI" sz="1200" b="1" dirty="0"/>
              <a:t>Tavoitteena on selvittää mm. </a:t>
            </a:r>
          </a:p>
          <a:p>
            <a:r>
              <a:rPr lang="fi-FI" sz="1200" dirty="0"/>
              <a:t>• auttaako sovellus opiskelijoita tunteiden tunnistamisessa?</a:t>
            </a:r>
          </a:p>
          <a:p>
            <a:r>
              <a:rPr lang="fi-FI" sz="1200" dirty="0"/>
              <a:t>• lisääkö sovellus opiskelijan hallinnan kokemusta omista asioista? </a:t>
            </a:r>
          </a:p>
          <a:p>
            <a:r>
              <a:rPr lang="fi-FI" sz="1200" dirty="0"/>
              <a:t>• tukeeko sovellus opiskelijan äänen tulemista esille paremmin ?</a:t>
            </a:r>
          </a:p>
          <a:p>
            <a:r>
              <a:rPr lang="fi-FI" sz="1200" dirty="0"/>
              <a:t>• tukeeko sovellus arkitilanteiden muistamista kohdennetummin? </a:t>
            </a:r>
          </a:p>
          <a:p>
            <a:r>
              <a:rPr lang="fi-FI" sz="1200" dirty="0"/>
              <a:t>• edistääkö sovellus ammattilaisen ymmärrystä opiskelijan kokemuksista ja elämäntilanteesta?</a:t>
            </a:r>
          </a:p>
          <a:p>
            <a:r>
              <a:rPr lang="fi-FI" sz="1200" dirty="0"/>
              <a:t>• auttaako sovellus työntekijää fokusoimaan keskusteluteemoja/työtä paremmin? </a:t>
            </a:r>
          </a:p>
          <a:p>
            <a:r>
              <a:rPr lang="fi-FI" sz="1200" dirty="0"/>
              <a:t>• tukeeko sovellus palvelun kohdentamista?</a:t>
            </a:r>
          </a:p>
          <a:p>
            <a:r>
              <a:rPr lang="fi-FI" sz="1200" dirty="0"/>
              <a:t>• millä tavalla Fiilisluotsin käyttö vaikuttaa työntekijän resurssien käyttöön? </a:t>
            </a:r>
          </a:p>
          <a:p>
            <a:r>
              <a:rPr lang="fi-FI" sz="1200" dirty="0"/>
              <a:t>• onko Fiilisluotsi soveltuva työväline tukemaan ennaltaehkäisevää työtä?</a:t>
            </a:r>
          </a:p>
          <a:p>
            <a:pPr marL="0" indent="0">
              <a:buNone/>
            </a:pPr>
            <a:endParaRPr lang="fi-FI" sz="1700" dirty="0"/>
          </a:p>
          <a:p>
            <a:pPr marL="0" indent="0">
              <a:buNone/>
            </a:pPr>
            <a:endParaRPr lang="fi-FI" sz="1700" dirty="0"/>
          </a:p>
        </p:txBody>
      </p:sp>
      <p:pic>
        <p:nvPicPr>
          <p:cNvPr id="71" name="Picture 2" descr="Voikukka Siemenet, Voikukka, Kukka">
            <a:extLst>
              <a:ext uri="{FF2B5EF4-FFF2-40B4-BE49-F238E27FC236}">
                <a16:creationId xmlns:a16="http://schemas.microsoft.com/office/drawing/2014/main" id="{522526DD-6096-4C1B-A53D-6EBFBA5FF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12"/>
          <a:stretch/>
        </p:blipFill>
        <p:spPr bwMode="auto">
          <a:xfrm>
            <a:off x="7680021" y="1455822"/>
            <a:ext cx="3374944" cy="4646866"/>
          </a:xfrm>
          <a:prstGeom prst="rect">
            <a:avLst/>
          </a:prstGeom>
          <a:noFill/>
          <a:extLst>
            <a:ext uri="{909E8E84-426E-40DD-AFC4-6F175D3DCCD1}">
              <a14:hiddenFill xmlns:a14="http://schemas.microsoft.com/office/drawing/2010/main">
                <a:solidFill>
                  <a:srgbClr val="FFFFFF"/>
                </a:solidFill>
              </a14:hiddenFill>
            </a:ext>
          </a:extLst>
        </p:spPr>
      </p:pic>
      <p:sp>
        <p:nvSpPr>
          <p:cNvPr id="4" name="Dian numeron paikkamerkki 3">
            <a:extLst>
              <a:ext uri="{FF2B5EF4-FFF2-40B4-BE49-F238E27FC236}">
                <a16:creationId xmlns:a16="http://schemas.microsoft.com/office/drawing/2014/main" id="{FA514880-74EB-4FE1-9315-DCB3F3E2027D}"/>
              </a:ext>
            </a:extLst>
          </p:cNvPr>
          <p:cNvSpPr>
            <a:spLocks noGrp="1"/>
          </p:cNvSpPr>
          <p:nvPr>
            <p:ph type="sldNum" sz="quarter" idx="12"/>
          </p:nvPr>
        </p:nvSpPr>
        <p:spPr>
          <a:xfrm>
            <a:off x="8610600" y="6356350"/>
            <a:ext cx="2743200" cy="365125"/>
          </a:xfrm>
        </p:spPr>
        <p:txBody>
          <a:bodyPr>
            <a:normAutofit/>
          </a:bodyPr>
          <a:lstStyle/>
          <a:p>
            <a:pPr>
              <a:spcAft>
                <a:spcPts val="600"/>
              </a:spcAft>
            </a:pPr>
            <a:fld id="{2A4837A0-F8B5-40DF-B7A3-2778985E9851}" type="slidenum">
              <a:rPr lang="fi-FI" sz="1000"/>
              <a:pPr>
                <a:spcAft>
                  <a:spcPts val="600"/>
                </a:spcAft>
              </a:pPr>
              <a:t>17</a:t>
            </a:fld>
            <a:endParaRPr lang="fi-FI" sz="1000"/>
          </a:p>
        </p:txBody>
      </p:sp>
      <p:pic>
        <p:nvPicPr>
          <p:cNvPr id="5" name="Kuva 4">
            <a:extLst>
              <a:ext uri="{FF2B5EF4-FFF2-40B4-BE49-F238E27FC236}">
                <a16:creationId xmlns:a16="http://schemas.microsoft.com/office/drawing/2014/main" id="{64A973D3-4A20-6DA5-D403-84A63C38FA2B}"/>
              </a:ext>
            </a:extLst>
          </p:cNvPr>
          <p:cNvPicPr>
            <a:picLocks noChangeAspect="1"/>
          </p:cNvPicPr>
          <p:nvPr/>
        </p:nvPicPr>
        <p:blipFill>
          <a:blip r:embed="rId3"/>
          <a:stretch>
            <a:fillRect/>
          </a:stretch>
        </p:blipFill>
        <p:spPr>
          <a:xfrm>
            <a:off x="938027" y="609600"/>
            <a:ext cx="5450006" cy="1459761"/>
          </a:xfrm>
          <a:prstGeom prst="rect">
            <a:avLst/>
          </a:prstGeom>
        </p:spPr>
      </p:pic>
    </p:spTree>
    <p:extLst>
      <p:ext uri="{BB962C8B-B14F-4D97-AF65-F5344CB8AC3E}">
        <p14:creationId xmlns:p14="http://schemas.microsoft.com/office/powerpoint/2010/main" val="31931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DA2008-C26B-413F-B573-38D418D01534}"/>
              </a:ext>
            </a:extLst>
          </p:cNvPr>
          <p:cNvSpPr>
            <a:spLocks noGrp="1"/>
          </p:cNvSpPr>
          <p:nvPr>
            <p:ph type="title"/>
          </p:nvPr>
        </p:nvSpPr>
        <p:spPr/>
        <p:txBody>
          <a:bodyPr/>
          <a:lstStyle/>
          <a:p>
            <a:r>
              <a:rPr lang="fi-FI" dirty="0">
                <a:solidFill>
                  <a:schemeClr val="tx1">
                    <a:lumMod val="75000"/>
                    <a:lumOff val="25000"/>
                  </a:schemeClr>
                </a:solidFill>
              </a:rPr>
              <a:t> </a:t>
            </a:r>
          </a:p>
        </p:txBody>
      </p:sp>
      <p:graphicFrame>
        <p:nvGraphicFramePr>
          <p:cNvPr id="15" name="Sisällön paikkamerkki 2">
            <a:extLst>
              <a:ext uri="{FF2B5EF4-FFF2-40B4-BE49-F238E27FC236}">
                <a16:creationId xmlns:a16="http://schemas.microsoft.com/office/drawing/2014/main" id="{07AD696C-14A1-9932-38A6-EBB049C8205C}"/>
              </a:ext>
            </a:extLst>
          </p:cNvPr>
          <p:cNvGraphicFramePr>
            <a:graphicFrameLocks noGrp="1"/>
          </p:cNvGraphicFramePr>
          <p:nvPr>
            <p:ph sz="half" idx="1"/>
            <p:extLst>
              <p:ext uri="{D42A27DB-BD31-4B8C-83A1-F6EECF244321}">
                <p14:modId xmlns:p14="http://schemas.microsoft.com/office/powerpoint/2010/main" val="614876219"/>
              </p:ext>
            </p:extLst>
          </p:nvPr>
        </p:nvGraphicFramePr>
        <p:xfrm>
          <a:off x="280658" y="253498"/>
          <a:ext cx="8798062" cy="5730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isällön paikkamerkki 3">
            <a:extLst>
              <a:ext uri="{FF2B5EF4-FFF2-40B4-BE49-F238E27FC236}">
                <a16:creationId xmlns:a16="http://schemas.microsoft.com/office/drawing/2014/main" id="{D460F94A-93E3-4724-9BA0-CC8FB8ED51EA}"/>
              </a:ext>
            </a:extLst>
          </p:cNvPr>
          <p:cNvSpPr>
            <a:spLocks noGrp="1"/>
          </p:cNvSpPr>
          <p:nvPr>
            <p:ph sz="half" idx="2"/>
          </p:nvPr>
        </p:nvSpPr>
        <p:spPr>
          <a:xfrm>
            <a:off x="9305848" y="4235824"/>
            <a:ext cx="2743200" cy="1848175"/>
          </a:xfrm>
        </p:spPr>
        <p:txBody>
          <a:bodyPr>
            <a:normAutofit fontScale="62500" lnSpcReduction="20000"/>
          </a:bodyPr>
          <a:lstStyle/>
          <a:p>
            <a:pPr marL="0" indent="0">
              <a:buNone/>
            </a:pPr>
            <a:endParaRPr lang="fi-FI" dirty="0"/>
          </a:p>
          <a:p>
            <a:pPr marL="0" indent="0">
              <a:buNone/>
            </a:pPr>
            <a:endParaRPr lang="fi-FI" dirty="0"/>
          </a:p>
          <a:p>
            <a:pPr marL="0" indent="0">
              <a:buNone/>
            </a:pPr>
            <a:endParaRPr lang="fi-FI" dirty="0"/>
          </a:p>
          <a:p>
            <a:pPr marL="0" indent="0">
              <a:buNone/>
            </a:pPr>
            <a:r>
              <a:rPr lang="fi-FI" dirty="0"/>
              <a:t>Tukipolku-hanke päättyi:</a:t>
            </a:r>
          </a:p>
          <a:p>
            <a:pPr marL="0" indent="0">
              <a:buNone/>
            </a:pPr>
            <a:r>
              <a:rPr lang="fi-FI" sz="2800" dirty="0">
                <a:hlinkClick r:id="rId7"/>
              </a:rPr>
              <a:t>https://www.kpedu.fi/tuki-polku/esittely</a:t>
            </a:r>
            <a:endParaRPr lang="fi-FI" sz="2800" dirty="0"/>
          </a:p>
          <a:p>
            <a:endParaRPr lang="fi-FI" dirty="0"/>
          </a:p>
        </p:txBody>
      </p:sp>
      <p:sp>
        <p:nvSpPr>
          <p:cNvPr id="5" name="Dian numeron paikkamerkki 4">
            <a:extLst>
              <a:ext uri="{FF2B5EF4-FFF2-40B4-BE49-F238E27FC236}">
                <a16:creationId xmlns:a16="http://schemas.microsoft.com/office/drawing/2014/main" id="{586D98AF-044E-4B19-B7BA-B69284915FEB}"/>
              </a:ext>
            </a:extLst>
          </p:cNvPr>
          <p:cNvSpPr>
            <a:spLocks noGrp="1"/>
          </p:cNvSpPr>
          <p:nvPr>
            <p:ph type="sldNum" sz="quarter" idx="12"/>
          </p:nvPr>
        </p:nvSpPr>
        <p:spPr/>
        <p:txBody>
          <a:bodyPr/>
          <a:lstStyle/>
          <a:p>
            <a:fld id="{2A4837A0-F8B5-40DF-B7A3-2778985E9851}" type="slidenum">
              <a:rPr lang="fi-FI" smtClean="0"/>
              <a:pPr/>
              <a:t>18</a:t>
            </a:fld>
            <a:endParaRPr lang="fi-FI"/>
          </a:p>
        </p:txBody>
      </p:sp>
      <p:pic>
        <p:nvPicPr>
          <p:cNvPr id="9" name="Kuva 8" descr="Kuva, joka sisältää kohteen teksti&#10;&#10;Kuvaus luotu automaattisesti">
            <a:extLst>
              <a:ext uri="{FF2B5EF4-FFF2-40B4-BE49-F238E27FC236}">
                <a16:creationId xmlns:a16="http://schemas.microsoft.com/office/drawing/2014/main" id="{2DEA59A0-9055-DBC0-503F-DC2C24263310}"/>
              </a:ext>
            </a:extLst>
          </p:cNvPr>
          <p:cNvPicPr>
            <a:picLocks noChangeAspect="1"/>
          </p:cNvPicPr>
          <p:nvPr/>
        </p:nvPicPr>
        <p:blipFill>
          <a:blip r:embed="rId8"/>
          <a:stretch>
            <a:fillRect/>
          </a:stretch>
        </p:blipFill>
        <p:spPr>
          <a:xfrm>
            <a:off x="9402096" y="1"/>
            <a:ext cx="2789904" cy="3349782"/>
          </a:xfrm>
          <a:prstGeom prst="rect">
            <a:avLst/>
          </a:prstGeom>
          <a:effectLst/>
        </p:spPr>
      </p:pic>
      <p:pic>
        <p:nvPicPr>
          <p:cNvPr id="11" name="Kuva 10">
            <a:extLst>
              <a:ext uri="{FF2B5EF4-FFF2-40B4-BE49-F238E27FC236}">
                <a16:creationId xmlns:a16="http://schemas.microsoft.com/office/drawing/2014/main" id="{34FFED24-4B39-E3B5-429E-81C9577C02D0}"/>
              </a:ext>
            </a:extLst>
          </p:cNvPr>
          <p:cNvPicPr>
            <a:picLocks noChangeAspect="1"/>
          </p:cNvPicPr>
          <p:nvPr/>
        </p:nvPicPr>
        <p:blipFill>
          <a:blip r:embed="rId9"/>
          <a:stretch>
            <a:fillRect/>
          </a:stretch>
        </p:blipFill>
        <p:spPr>
          <a:xfrm>
            <a:off x="0" y="5724525"/>
            <a:ext cx="6096000" cy="1133475"/>
          </a:xfrm>
          <a:prstGeom prst="rect">
            <a:avLst/>
          </a:prstGeom>
        </p:spPr>
      </p:pic>
    </p:spTree>
    <p:extLst>
      <p:ext uri="{BB962C8B-B14F-4D97-AF65-F5344CB8AC3E}">
        <p14:creationId xmlns:p14="http://schemas.microsoft.com/office/powerpoint/2010/main" val="154676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B0FC882-80A3-0FF3-A2C7-C8E5A4F2949A}"/>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43261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3C894D84-EB20-4F4D-BA1B-A072F0F40B6A}"/>
              </a:ext>
            </a:extLst>
          </p:cNvPr>
          <p:cNvSpPr>
            <a:spLocks noGrp="1"/>
          </p:cNvSpPr>
          <p:nvPr>
            <p:ph type="title"/>
          </p:nvPr>
        </p:nvSpPr>
        <p:spPr>
          <a:xfrm>
            <a:off x="838201" y="643467"/>
            <a:ext cx="3888526" cy="1800526"/>
          </a:xfrm>
        </p:spPr>
        <p:txBody>
          <a:bodyPr>
            <a:normAutofit/>
          </a:bodyPr>
          <a:lstStyle/>
          <a:p>
            <a:r>
              <a:rPr lang="fi-FI" sz="3400"/>
              <a:t>Mitä toisen asteen opinnot merkitsevät nuorelle?</a:t>
            </a:r>
          </a:p>
        </p:txBody>
      </p:sp>
      <p:sp>
        <p:nvSpPr>
          <p:cNvPr id="3" name="Sisällön paikkamerkki 2">
            <a:extLst>
              <a:ext uri="{FF2B5EF4-FFF2-40B4-BE49-F238E27FC236}">
                <a16:creationId xmlns:a16="http://schemas.microsoft.com/office/drawing/2014/main" id="{2654E0FC-2458-4C86-BE62-A9843F8F21BA}"/>
              </a:ext>
            </a:extLst>
          </p:cNvPr>
          <p:cNvSpPr>
            <a:spLocks noGrp="1"/>
          </p:cNvSpPr>
          <p:nvPr>
            <p:ph idx="1"/>
          </p:nvPr>
        </p:nvSpPr>
        <p:spPr>
          <a:xfrm>
            <a:off x="838201" y="2623381"/>
            <a:ext cx="3888528" cy="3553581"/>
          </a:xfrm>
        </p:spPr>
        <p:txBody>
          <a:bodyPr>
            <a:normAutofit/>
          </a:bodyPr>
          <a:lstStyle/>
          <a:p>
            <a:pPr marL="0" indent="0">
              <a:buNone/>
            </a:pPr>
            <a:endParaRPr lang="fi-FI" sz="1600" i="1"/>
          </a:p>
          <a:p>
            <a:pPr marL="0" indent="0">
              <a:buNone/>
            </a:pPr>
            <a:endParaRPr lang="fi-FI" sz="1600" i="1"/>
          </a:p>
          <a:p>
            <a:pPr marL="0" indent="0">
              <a:buNone/>
            </a:pPr>
            <a:r>
              <a:rPr lang="fi-FI" sz="1600" i="1"/>
              <a:t>Koulutus on käyttöliittymä yhteiskuntaan. Ei saisi olla niin, että toiset saavat käyttöliittymän, toiset eivät. Koulutuksen ei pitäisi olla tarkoitettu vain hyväosaisille ja onnekkaille.  Jos lapset ja nuoret eivät saa tarvitsemaansa tukea opintoihin, silloinhan se tarkoittaa, ettei koulutusta ole suunniteltu kaikkia varten…</a:t>
            </a:r>
          </a:p>
          <a:p>
            <a:pPr marL="0" indent="0">
              <a:buNone/>
            </a:pPr>
            <a:endParaRPr lang="fi-FI" sz="1600" i="1"/>
          </a:p>
          <a:p>
            <a:pPr marL="0" indent="0">
              <a:buNone/>
            </a:pPr>
            <a:r>
              <a:rPr lang="fi-FI" sz="1600" i="1"/>
              <a:t>Venla Bernelius, lastensuojelupäivien puheenvuoro</a:t>
            </a:r>
          </a:p>
          <a:p>
            <a:pPr marL="0" indent="0">
              <a:buNone/>
            </a:pPr>
            <a:endParaRPr lang="fi-FI" sz="1600"/>
          </a:p>
          <a:p>
            <a:pPr marL="0" indent="0">
              <a:buNone/>
            </a:pPr>
            <a:endParaRPr lang="fi-FI" sz="1600"/>
          </a:p>
        </p:txBody>
      </p:sp>
      <p:pic>
        <p:nvPicPr>
          <p:cNvPr id="71" name="Picture 2" descr="Voikukka Siemenet, Voikukka, Kukka">
            <a:extLst>
              <a:ext uri="{FF2B5EF4-FFF2-40B4-BE49-F238E27FC236}">
                <a16:creationId xmlns:a16="http://schemas.microsoft.com/office/drawing/2014/main" id="{522526DD-6096-4C1B-A53D-6EBFBA5FF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12"/>
          <a:stretch/>
        </p:blipFill>
        <p:spPr bwMode="auto">
          <a:xfrm>
            <a:off x="6800986" y="1731264"/>
            <a:ext cx="4747547" cy="3423815"/>
          </a:xfrm>
          <a:prstGeom prst="rect">
            <a:avLst/>
          </a:prstGeom>
          <a:noFill/>
          <a:extLst>
            <a:ext uri="{909E8E84-426E-40DD-AFC4-6F175D3DCCD1}">
              <a14:hiddenFill xmlns:a14="http://schemas.microsoft.com/office/drawing/2010/main">
                <a:solidFill>
                  <a:srgbClr val="FFFFFF"/>
                </a:solidFill>
              </a14:hiddenFill>
            </a:ext>
          </a:extLst>
        </p:spPr>
      </p:pic>
      <p:sp>
        <p:nvSpPr>
          <p:cNvPr id="4" name="Dian numeron paikkamerkki 3">
            <a:extLst>
              <a:ext uri="{FF2B5EF4-FFF2-40B4-BE49-F238E27FC236}">
                <a16:creationId xmlns:a16="http://schemas.microsoft.com/office/drawing/2014/main" id="{FA514880-74EB-4FE1-9315-DCB3F3E2027D}"/>
              </a:ext>
            </a:extLst>
          </p:cNvPr>
          <p:cNvSpPr>
            <a:spLocks noGrp="1"/>
          </p:cNvSpPr>
          <p:nvPr>
            <p:ph type="sldNum" sz="quarter" idx="12"/>
          </p:nvPr>
        </p:nvSpPr>
        <p:spPr>
          <a:xfrm>
            <a:off x="8610600" y="6356350"/>
            <a:ext cx="2743200" cy="365125"/>
          </a:xfrm>
        </p:spPr>
        <p:txBody>
          <a:bodyPr>
            <a:normAutofit/>
          </a:bodyPr>
          <a:lstStyle/>
          <a:p>
            <a:pPr>
              <a:spcAft>
                <a:spcPts val="600"/>
              </a:spcAft>
            </a:pPr>
            <a:fld id="{2A4837A0-F8B5-40DF-B7A3-2778985E9851}" type="slidenum">
              <a:rPr lang="fi-FI" smtClean="0"/>
              <a:pPr>
                <a:spcAft>
                  <a:spcPts val="600"/>
                </a:spcAft>
              </a:pPr>
              <a:t>2</a:t>
            </a:fld>
            <a:endParaRPr lang="fi-FI"/>
          </a:p>
        </p:txBody>
      </p:sp>
    </p:spTree>
    <p:extLst>
      <p:ext uri="{BB962C8B-B14F-4D97-AF65-F5344CB8AC3E}">
        <p14:creationId xmlns:p14="http://schemas.microsoft.com/office/powerpoint/2010/main" val="267090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84E29A4-9982-31CA-F0ED-BC0B3DAEFE7D}"/>
              </a:ext>
            </a:extLst>
          </p:cNvPr>
          <p:cNvPicPr>
            <a:picLocks noChangeAspect="1"/>
          </p:cNvPicPr>
          <p:nvPr/>
        </p:nvPicPr>
        <p:blipFill>
          <a:blip r:embed="rId2"/>
          <a:stretch>
            <a:fillRect/>
          </a:stretch>
        </p:blipFill>
        <p:spPr>
          <a:xfrm>
            <a:off x="95250" y="71437"/>
            <a:ext cx="12001500" cy="6715125"/>
          </a:xfrm>
          <a:prstGeom prst="rect">
            <a:avLst/>
          </a:prstGeom>
        </p:spPr>
      </p:pic>
    </p:spTree>
    <p:extLst>
      <p:ext uri="{BB962C8B-B14F-4D97-AF65-F5344CB8AC3E}">
        <p14:creationId xmlns:p14="http://schemas.microsoft.com/office/powerpoint/2010/main" val="68315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334260-EC04-2FED-A320-5B24FD63F0DF}"/>
              </a:ext>
            </a:extLst>
          </p:cNvPr>
          <p:cNvPicPr>
            <a:picLocks noChangeAspect="1"/>
          </p:cNvPicPr>
          <p:nvPr/>
        </p:nvPicPr>
        <p:blipFill>
          <a:blip r:embed="rId2"/>
          <a:stretch>
            <a:fillRect/>
          </a:stretch>
        </p:blipFill>
        <p:spPr>
          <a:xfrm>
            <a:off x="62754" y="60158"/>
            <a:ext cx="12029233" cy="6716879"/>
          </a:xfrm>
          <a:prstGeom prst="rect">
            <a:avLst/>
          </a:prstGeom>
        </p:spPr>
      </p:pic>
    </p:spTree>
    <p:extLst>
      <p:ext uri="{BB962C8B-B14F-4D97-AF65-F5344CB8AC3E}">
        <p14:creationId xmlns:p14="http://schemas.microsoft.com/office/powerpoint/2010/main" val="342738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09C3AB0-04F4-7BB9-0842-6719421D79A9}"/>
              </a:ext>
            </a:extLst>
          </p:cNvPr>
          <p:cNvSpPr>
            <a:spLocks noGrp="1"/>
          </p:cNvSpPr>
          <p:nvPr>
            <p:ph type="title"/>
          </p:nvPr>
        </p:nvSpPr>
        <p:spPr>
          <a:xfrm>
            <a:off x="9093496" y="618681"/>
            <a:ext cx="2613872" cy="4794567"/>
          </a:xfrm>
        </p:spPr>
        <p:txBody>
          <a:bodyPr>
            <a:normAutofit/>
          </a:bodyPr>
          <a:lstStyle/>
          <a:p>
            <a:r>
              <a:rPr lang="fi-FI" sz="3600" dirty="0">
                <a:solidFill>
                  <a:srgbClr val="FFFFFF"/>
                </a:solidFill>
              </a:rPr>
              <a:t>Kiitos kun sai esitellä hankkeet</a:t>
            </a:r>
            <a:r>
              <a:rPr lang="fi-FI" sz="3600" dirty="0">
                <a:solidFill>
                  <a:srgbClr val="FFFFFF"/>
                </a:solidFill>
                <a:sym typeface="Wingdings" panose="05000000000000000000" pitchFamily="2" charset="2"/>
              </a:rPr>
              <a:t></a:t>
            </a:r>
            <a:endParaRPr lang="fi-FI" sz="3600" dirty="0">
              <a:solidFill>
                <a:srgbClr val="FFFFFF"/>
              </a:solidFill>
            </a:endParaRP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Voikukka Siemenet, Voikukka, Kukka">
            <a:extLst>
              <a:ext uri="{FF2B5EF4-FFF2-40B4-BE49-F238E27FC236}">
                <a16:creationId xmlns:a16="http://schemas.microsoft.com/office/drawing/2014/main" id="{4F025223-B424-236E-8077-69AE642314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566"/>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2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8C1116-7FFB-8B91-E37A-5F1F19A0E766}"/>
              </a:ext>
            </a:extLst>
          </p:cNvPr>
          <p:cNvSpPr>
            <a:spLocks noGrp="1"/>
          </p:cNvSpPr>
          <p:nvPr>
            <p:ph type="ctrTitle"/>
          </p:nvPr>
        </p:nvSpPr>
        <p:spPr>
          <a:xfrm>
            <a:off x="1524000" y="556545"/>
            <a:ext cx="9144000" cy="690004"/>
          </a:xfrm>
        </p:spPr>
        <p:txBody>
          <a:bodyPr>
            <a:normAutofit fontScale="90000"/>
          </a:bodyPr>
          <a:lstStyle/>
          <a:p>
            <a:r>
              <a:rPr lang="fi-FI" sz="5400" dirty="0">
                <a:solidFill>
                  <a:srgbClr val="00B0F0"/>
                </a:solidFill>
                <a:effectLst/>
                <a:latin typeface="Bebas Neue" panose="020B0000000000000000" pitchFamily="34" charset="0"/>
                <a:ea typeface="Calibri" panose="020F0502020204030204" pitchFamily="34" charset="0"/>
                <a:cs typeface="Calibri" panose="020F0502020204030204" pitchFamily="34" charset="0"/>
              </a:rPr>
              <a:t>Hymy-hanke</a:t>
            </a:r>
            <a:endParaRPr lang="fi-FI" sz="5400" b="1" dirty="0"/>
          </a:p>
        </p:txBody>
      </p:sp>
      <p:sp>
        <p:nvSpPr>
          <p:cNvPr id="3" name="Alaotsikko 2">
            <a:extLst>
              <a:ext uri="{FF2B5EF4-FFF2-40B4-BE49-F238E27FC236}">
                <a16:creationId xmlns:a16="http://schemas.microsoft.com/office/drawing/2014/main" id="{503F4605-4371-C494-30BF-7F1CD25107B1}"/>
              </a:ext>
            </a:extLst>
          </p:cNvPr>
          <p:cNvSpPr>
            <a:spLocks noGrp="1"/>
          </p:cNvSpPr>
          <p:nvPr>
            <p:ph type="subTitle" idx="1"/>
          </p:nvPr>
        </p:nvSpPr>
        <p:spPr>
          <a:xfrm>
            <a:off x="1" y="1558989"/>
            <a:ext cx="12055642" cy="4857667"/>
          </a:xfrm>
        </p:spPr>
        <p:txBody>
          <a:bodyPr>
            <a:normAutofit lnSpcReduction="10000"/>
          </a:bodyPr>
          <a:lstStyle/>
          <a:p>
            <a:pPr algn="l"/>
            <a:r>
              <a:rPr lang="fi-FI" sz="1600" dirty="0">
                <a:effectLst/>
                <a:latin typeface="Calibri Light" panose="020F0302020204030204" pitchFamily="34" charset="0"/>
                <a:ea typeface="Calibri" panose="020F0502020204030204" pitchFamily="34" charset="0"/>
              </a:rPr>
              <a:t>Kpedu osatoteuttaja mukana 17 koulutuksen järjestäjää Saku ry koordinoi.</a:t>
            </a:r>
            <a:br>
              <a:rPr lang="fi-FI" sz="1600" dirty="0">
                <a:effectLst/>
                <a:latin typeface="Calibri Light" panose="020F0302020204030204" pitchFamily="34" charset="0"/>
                <a:ea typeface="Calibri" panose="020F0502020204030204" pitchFamily="34" charset="0"/>
              </a:rPr>
            </a:br>
            <a:r>
              <a:rPr lang="fi-FI" sz="1600" dirty="0">
                <a:effectLst/>
                <a:latin typeface="Calibri Light" panose="020F0302020204030204" pitchFamily="34" charset="0"/>
                <a:ea typeface="Calibri" panose="020F0502020204030204" pitchFamily="34" charset="0"/>
              </a:rPr>
              <a:t>Hanke nivoutuu </a:t>
            </a:r>
            <a:r>
              <a:rPr lang="fi-FI" sz="1600" dirty="0" err="1">
                <a:effectLst/>
                <a:latin typeface="Calibri Light" panose="020F0302020204030204" pitchFamily="34" charset="0"/>
                <a:ea typeface="Calibri" panose="020F0502020204030204" pitchFamily="34" charset="0"/>
              </a:rPr>
              <a:t>Kpedun</a:t>
            </a:r>
            <a:r>
              <a:rPr lang="fi-FI" sz="1600" dirty="0">
                <a:effectLst/>
                <a:latin typeface="Calibri Light" panose="020F0302020204030204" pitchFamily="34" charset="0"/>
                <a:ea typeface="Calibri" panose="020F0502020204030204" pitchFamily="34" charset="0"/>
              </a:rPr>
              <a:t> strategian toimeenpanoon, jossa arvoina on asiakaslähtöisyys, uusiutuminen ja yhteisöllisyys. Lisäksi hanke tukee laadittavaa Pedagogista ohjelmaa, jossa näyttäytyy vahvasti vuorovaikutuksen ja kohtaamisen teemat sekä tavoite sallivan ja turvallisen yhteisön sekä oppimisympäristön edistämiseen. Yhdessä olemme enemmän. Jaamme tietoa ja välitämme kollegoistamme. Pidämme kynnykset matalina. Haluamme saada kaikkien panoksen toiminnan kehittämiseen. Luomme yhdessä ja toisiamme arvostaen turvalliset oppimisympäristöt. Kuuntelemme asiakasta ja teemme kaikkemme vastataksemme asiakkaiden tarpeeseen ja toiminnassamme korostuu ohjauksellinen ote. Hankkeen avulla kehitetään opiskeluhuoltosuunnitelman mukaisesti oppilaitoksen yhteisöllisyyttä, opiskelijoiden osallisuutta. </a:t>
            </a:r>
            <a:r>
              <a:rPr lang="fi-FI" sz="1600" dirty="0" err="1">
                <a:effectLst/>
                <a:latin typeface="Calibri Light" panose="020F0302020204030204" pitchFamily="34" charset="0"/>
                <a:ea typeface="Calibri" panose="020F0502020204030204" pitchFamily="34" charset="0"/>
              </a:rPr>
              <a:t>Kpedussa</a:t>
            </a:r>
            <a:r>
              <a:rPr lang="fi-FI" sz="1600" dirty="0">
                <a:effectLst/>
                <a:latin typeface="Calibri Light" panose="020F0302020204030204" pitchFamily="34" charset="0"/>
                <a:ea typeface="Calibri" panose="020F0502020204030204" pitchFamily="34" charset="0"/>
              </a:rPr>
              <a:t> opiskeluhuoltosuunnitelmaan laaditaan vuosittaiset opiskeluhuollon tavoitteet, toimintatavat, toimenpiteet ja vastuualueet. </a:t>
            </a:r>
          </a:p>
          <a:p>
            <a:pPr algn="l"/>
            <a:r>
              <a:rPr lang="fi-FI" sz="1800" b="1" dirty="0">
                <a:effectLst/>
                <a:latin typeface="Calibri Light" panose="020F0302020204030204" pitchFamily="34" charset="0"/>
                <a:ea typeface="Calibri" panose="020F0502020204030204" pitchFamily="34" charset="0"/>
              </a:rPr>
              <a:t>Tavoitteet:</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Light" panose="020F0302020204030204" pitchFamily="34" charset="0"/>
                <a:ea typeface="Calibri" panose="020F0502020204030204" pitchFamily="34" charset="0"/>
              </a:rPr>
              <a:t>Tavoitteena on kehittää opiskelijoiden kuulemis- ja vaikutusmahdollisuuksia.</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Light" panose="020F0302020204030204" pitchFamily="34" charset="0"/>
                <a:ea typeface="Calibri" panose="020F0502020204030204" pitchFamily="34" charset="0"/>
              </a:rPr>
              <a:t>Tavoitteena lisätä tutor- ja opiskelijakunnan toiminnan näkyvyyttä ja vaikuttavuutta.</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Light" panose="020F0302020204030204" pitchFamily="34" charset="0"/>
                <a:ea typeface="Calibri" panose="020F0502020204030204" pitchFamily="34" charset="0"/>
              </a:rPr>
              <a:t>Tavoitteena kehittää toimintaa yhdessä opiskelijoiden kanssa.</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Light" panose="020F0302020204030204" pitchFamily="34" charset="0"/>
                <a:ea typeface="Calibri" panose="020F0502020204030204" pitchFamily="34" charset="0"/>
              </a:rPr>
              <a:t>Tavoitteena aktivoida ja </a:t>
            </a:r>
            <a:r>
              <a:rPr lang="fi-FI" sz="1800" dirty="0" err="1">
                <a:effectLst/>
                <a:latin typeface="Calibri Light" panose="020F0302020204030204" pitchFamily="34" charset="0"/>
                <a:ea typeface="Calibri" panose="020F0502020204030204" pitchFamily="34" charset="0"/>
              </a:rPr>
              <a:t>osallistaa</a:t>
            </a:r>
            <a:r>
              <a:rPr lang="fi-FI" sz="1800" dirty="0">
                <a:effectLst/>
                <a:latin typeface="Calibri Light" panose="020F0302020204030204" pitchFamily="34" charset="0"/>
                <a:ea typeface="Calibri" panose="020F0502020204030204" pitchFamily="34" charset="0"/>
              </a:rPr>
              <a:t> opiskelijoita tapahtumien järjestämiseen.</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Light" panose="020F0302020204030204" pitchFamily="34" charset="0"/>
                <a:ea typeface="Calibri" panose="020F0502020204030204" pitchFamily="34" charset="0"/>
              </a:rPr>
              <a:t>Tavoitteena on asuntolan yhteisöllisyyden ja ohjaajien osaamisen lisääminen</a:t>
            </a:r>
            <a:endParaRPr lang="fi-FI" sz="1800" dirty="0">
              <a:effectLst/>
              <a:latin typeface="Calibri" panose="020F0502020204030204" pitchFamily="34" charset="0"/>
              <a:ea typeface="Calibri" panose="020F0502020204030204" pitchFamily="34" charset="0"/>
            </a:endParaRPr>
          </a:p>
          <a:p>
            <a:pPr algn="l"/>
            <a:br>
              <a:rPr lang="fi-FI" sz="1800" b="1" dirty="0">
                <a:effectLst/>
                <a:latin typeface="Calibri Light" panose="020F0302020204030204" pitchFamily="34" charset="0"/>
                <a:ea typeface="Calibri" panose="020F0502020204030204" pitchFamily="34" charset="0"/>
              </a:rPr>
            </a:br>
            <a:endParaRPr lang="fi-FI" sz="1600" dirty="0">
              <a:effectLst/>
              <a:latin typeface="Calibri" panose="020F0502020204030204" pitchFamily="34" charset="0"/>
              <a:ea typeface="Calibri" panose="020F0502020204030204" pitchFamily="34" charset="0"/>
            </a:endParaRPr>
          </a:p>
          <a:p>
            <a:r>
              <a:rPr lang="fi-FI" sz="1800" b="1" dirty="0">
                <a:effectLst/>
                <a:latin typeface="Calibri Light" panose="020F0302020204030204" pitchFamily="34" charset="0"/>
                <a:ea typeface="Calibri" panose="020F0502020204030204" pitchFamily="34" charset="0"/>
              </a:rPr>
              <a:t> </a:t>
            </a:r>
            <a:endParaRPr lang="fi-FI" sz="1800" dirty="0">
              <a:effectLst/>
              <a:latin typeface="Calibri" panose="020F0502020204030204" pitchFamily="34" charset="0"/>
              <a:ea typeface="Calibri" panose="020F0502020204030204" pitchFamily="34" charset="0"/>
            </a:endParaRPr>
          </a:p>
          <a:p>
            <a:endParaRPr lang="fi-FI" dirty="0"/>
          </a:p>
        </p:txBody>
      </p:sp>
      <p:pic>
        <p:nvPicPr>
          <p:cNvPr id="5" name="Kuva 4">
            <a:extLst>
              <a:ext uri="{FF2B5EF4-FFF2-40B4-BE49-F238E27FC236}">
                <a16:creationId xmlns:a16="http://schemas.microsoft.com/office/drawing/2014/main" id="{84C0B886-6A2D-BEEB-7291-B181096AFD23}"/>
              </a:ext>
            </a:extLst>
          </p:cNvPr>
          <p:cNvPicPr>
            <a:picLocks noChangeAspect="1"/>
          </p:cNvPicPr>
          <p:nvPr/>
        </p:nvPicPr>
        <p:blipFill>
          <a:blip r:embed="rId2"/>
          <a:stretch>
            <a:fillRect/>
          </a:stretch>
        </p:blipFill>
        <p:spPr>
          <a:xfrm>
            <a:off x="2548191" y="441345"/>
            <a:ext cx="1422230" cy="678420"/>
          </a:xfrm>
          <a:prstGeom prst="rect">
            <a:avLst/>
          </a:prstGeom>
        </p:spPr>
      </p:pic>
      <p:pic>
        <p:nvPicPr>
          <p:cNvPr id="7" name="Kuva 6">
            <a:extLst>
              <a:ext uri="{FF2B5EF4-FFF2-40B4-BE49-F238E27FC236}">
                <a16:creationId xmlns:a16="http://schemas.microsoft.com/office/drawing/2014/main" id="{BC10FE9C-FF01-83A8-4B9D-943F3744F366}"/>
              </a:ext>
            </a:extLst>
          </p:cNvPr>
          <p:cNvPicPr>
            <a:picLocks noChangeAspect="1"/>
          </p:cNvPicPr>
          <p:nvPr/>
        </p:nvPicPr>
        <p:blipFill>
          <a:blip r:embed="rId3"/>
          <a:stretch>
            <a:fillRect/>
          </a:stretch>
        </p:blipFill>
        <p:spPr>
          <a:xfrm>
            <a:off x="204507" y="156605"/>
            <a:ext cx="2030930" cy="1247901"/>
          </a:xfrm>
          <a:prstGeom prst="rect">
            <a:avLst/>
          </a:prstGeom>
        </p:spPr>
      </p:pic>
      <p:pic>
        <p:nvPicPr>
          <p:cNvPr id="9" name="Kuva 8">
            <a:extLst>
              <a:ext uri="{FF2B5EF4-FFF2-40B4-BE49-F238E27FC236}">
                <a16:creationId xmlns:a16="http://schemas.microsoft.com/office/drawing/2014/main" id="{0C4EBFEB-F3F2-A3C5-C063-739C0AE73DA8}"/>
              </a:ext>
            </a:extLst>
          </p:cNvPr>
          <p:cNvPicPr>
            <a:picLocks noChangeAspect="1"/>
          </p:cNvPicPr>
          <p:nvPr/>
        </p:nvPicPr>
        <p:blipFill>
          <a:blip r:embed="rId4"/>
          <a:stretch>
            <a:fillRect/>
          </a:stretch>
        </p:blipFill>
        <p:spPr>
          <a:xfrm>
            <a:off x="7430538" y="272633"/>
            <a:ext cx="1655612" cy="1089944"/>
          </a:xfrm>
          <a:prstGeom prst="rect">
            <a:avLst/>
          </a:prstGeom>
        </p:spPr>
      </p:pic>
      <p:pic>
        <p:nvPicPr>
          <p:cNvPr id="10" name="Kuva 9" descr="Kuva, joka sisältää kohteen taivas, ulko, ranta, useat&#10;&#10;Kuvaus luotu automaattisesti">
            <a:extLst>
              <a:ext uri="{FF2B5EF4-FFF2-40B4-BE49-F238E27FC236}">
                <a16:creationId xmlns:a16="http://schemas.microsoft.com/office/drawing/2014/main" id="{D6A86197-4919-D451-3862-DC54E2CED776}"/>
              </a:ext>
            </a:extLst>
          </p:cNvPr>
          <p:cNvPicPr>
            <a:picLocks noChangeAspect="1"/>
          </p:cNvPicPr>
          <p:nvPr/>
        </p:nvPicPr>
        <p:blipFill rotWithShape="1">
          <a:blip r:embed="rId5">
            <a:extLst>
              <a:ext uri="{28A0092B-C50C-407E-A947-70E740481C1C}">
                <a14:useLocalDpi xmlns:a14="http://schemas.microsoft.com/office/drawing/2010/main" val="0"/>
              </a:ext>
            </a:extLst>
          </a:blip>
          <a:srcRect l="-207" t="46606" r="207" b="16469"/>
          <a:stretch/>
        </p:blipFill>
        <p:spPr bwMode="auto">
          <a:xfrm>
            <a:off x="4467728" y="5414211"/>
            <a:ext cx="3120188" cy="14437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9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06DB33C8-11F9-C1E1-B5DD-0969EB4A6CFA}"/>
              </a:ext>
            </a:extLst>
          </p:cNvPr>
          <p:cNvGraphicFramePr>
            <a:graphicFrameLocks noGrp="1"/>
          </p:cNvGraphicFramePr>
          <p:nvPr>
            <p:extLst>
              <p:ext uri="{D42A27DB-BD31-4B8C-83A1-F6EECF244321}">
                <p14:modId xmlns:p14="http://schemas.microsoft.com/office/powerpoint/2010/main" val="3652490328"/>
              </p:ext>
            </p:extLst>
          </p:nvPr>
        </p:nvGraphicFramePr>
        <p:xfrm>
          <a:off x="0" y="0"/>
          <a:ext cx="12192000" cy="8540036"/>
        </p:xfrm>
        <a:graphic>
          <a:graphicData uri="http://schemas.openxmlformats.org/drawingml/2006/table">
            <a:tbl>
              <a:tblPr firstRow="1" firstCol="1" bandRow="1">
                <a:tableStyleId>{5C22544A-7EE6-4342-B048-85BDC9FD1C3A}</a:tableStyleId>
              </a:tblPr>
              <a:tblGrid>
                <a:gridCol w="1636295">
                  <a:extLst>
                    <a:ext uri="{9D8B030D-6E8A-4147-A177-3AD203B41FA5}">
                      <a16:colId xmlns:a16="http://schemas.microsoft.com/office/drawing/2014/main" val="2546504345"/>
                    </a:ext>
                  </a:extLst>
                </a:gridCol>
                <a:gridCol w="4785148">
                  <a:extLst>
                    <a:ext uri="{9D8B030D-6E8A-4147-A177-3AD203B41FA5}">
                      <a16:colId xmlns:a16="http://schemas.microsoft.com/office/drawing/2014/main" val="1808637773"/>
                    </a:ext>
                  </a:extLst>
                </a:gridCol>
                <a:gridCol w="2793469">
                  <a:extLst>
                    <a:ext uri="{9D8B030D-6E8A-4147-A177-3AD203B41FA5}">
                      <a16:colId xmlns:a16="http://schemas.microsoft.com/office/drawing/2014/main" val="2218016655"/>
                    </a:ext>
                  </a:extLst>
                </a:gridCol>
                <a:gridCol w="2977088">
                  <a:extLst>
                    <a:ext uri="{9D8B030D-6E8A-4147-A177-3AD203B41FA5}">
                      <a16:colId xmlns:a16="http://schemas.microsoft.com/office/drawing/2014/main" val="3448589365"/>
                    </a:ext>
                  </a:extLst>
                </a:gridCol>
              </a:tblGrid>
              <a:tr h="82135">
                <a:tc>
                  <a:txBody>
                    <a:bodyPr/>
                    <a:lstStyle/>
                    <a:p>
                      <a:pPr>
                        <a:lnSpc>
                          <a:spcPct val="107000"/>
                        </a:lnSpc>
                      </a:pPr>
                      <a:r>
                        <a:rPr lang="fi-FI" sz="300">
                          <a:effectLst/>
                        </a:rPr>
                        <a:t>Tavoite</a:t>
                      </a:r>
                      <a:endParaRPr lang="fi-FI" sz="3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300">
                          <a:effectLst/>
                        </a:rPr>
                        <a:t>Toiminta</a:t>
                      </a:r>
                      <a:endParaRPr lang="fi-FI" sz="3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300">
                          <a:effectLst/>
                        </a:rPr>
                        <a:t>Tulos</a:t>
                      </a:r>
                      <a:endParaRPr lang="fi-FI" sz="3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300">
                          <a:effectLst/>
                        </a:rPr>
                        <a:t>Seuranta</a:t>
                      </a:r>
                      <a:endParaRPr lang="fi-FI" sz="3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extLst>
                  <a:ext uri="{0D108BD9-81ED-4DB2-BD59-A6C34878D82A}">
                    <a16:rowId xmlns:a16="http://schemas.microsoft.com/office/drawing/2014/main" val="1221388490"/>
                  </a:ext>
                </a:extLst>
              </a:tr>
              <a:tr h="2316521">
                <a:tc>
                  <a:txBody>
                    <a:bodyPr/>
                    <a:lstStyle/>
                    <a:p>
                      <a:pPr>
                        <a:lnSpc>
                          <a:spcPct val="107000"/>
                        </a:lnSpc>
                      </a:pPr>
                      <a:r>
                        <a:rPr lang="fi-FI" sz="1100" dirty="0">
                          <a:effectLst/>
                        </a:rPr>
                        <a:t>1.Tavoitteena on kehittää opiskelijoiden kuulemis- ja vaikutusmahdollisuuksia.</a:t>
                      </a:r>
                    </a:p>
                    <a:p>
                      <a:pPr>
                        <a:lnSpc>
                          <a:spcPct val="107000"/>
                        </a:lnSpc>
                      </a:pPr>
                      <a:r>
                        <a:rPr lang="fi-FI" sz="1100" dirty="0">
                          <a:effectLst/>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dirty="0">
                          <a:effectLst/>
                        </a:rPr>
                        <a:t>Toimialoittain/vastuualueittain muodostetaan </a:t>
                      </a:r>
                      <a:r>
                        <a:rPr lang="fi-FI" sz="1100" b="1" dirty="0">
                          <a:effectLst/>
                        </a:rPr>
                        <a:t>opiskelufoorumit, </a:t>
                      </a:r>
                      <a:r>
                        <a:rPr lang="fi-FI" sz="1100" dirty="0">
                          <a:effectLst/>
                        </a:rPr>
                        <a:t>jossa on laaja edustus opiskelijoista. </a:t>
                      </a:r>
                    </a:p>
                    <a:p>
                      <a:pPr>
                        <a:lnSpc>
                          <a:spcPct val="107000"/>
                        </a:lnSpc>
                      </a:pPr>
                      <a:endParaRPr lang="fi-FI" sz="1100" dirty="0">
                        <a:effectLst/>
                      </a:endParaRPr>
                    </a:p>
                    <a:p>
                      <a:pPr>
                        <a:lnSpc>
                          <a:spcPct val="107000"/>
                        </a:lnSpc>
                      </a:pPr>
                      <a:r>
                        <a:rPr lang="fi-FI" sz="1100" dirty="0">
                          <a:effectLst/>
                        </a:rPr>
                        <a:t>Toimialapäällikkö tai toimipaikkapäällikkö ohjaa, mukana opetushenkilöstöä, opiskeluhuollon toimijoita, opinto-ohjaaja ja erityisopettajia. </a:t>
                      </a:r>
                    </a:p>
                    <a:p>
                      <a:pPr>
                        <a:lnSpc>
                          <a:spcPct val="107000"/>
                        </a:lnSpc>
                      </a:pPr>
                      <a:endParaRPr lang="fi-FI" sz="1100" dirty="0">
                        <a:effectLst/>
                      </a:endParaRPr>
                    </a:p>
                    <a:p>
                      <a:pPr>
                        <a:lnSpc>
                          <a:spcPct val="107000"/>
                        </a:lnSpc>
                      </a:pPr>
                      <a:r>
                        <a:rPr lang="fi-FI" sz="1100" dirty="0">
                          <a:effectLst/>
                        </a:rPr>
                        <a:t>Käydään läpi tietoa opiskeluvaikuttamisen muodoista ja käydään läpi eri kehittämisteemoihin liittyviä asioita ja kysytään aktiivisesti opiskelijoilta palautetta.</a:t>
                      </a:r>
                    </a:p>
                    <a:p>
                      <a:pPr>
                        <a:lnSpc>
                          <a:spcPct val="107000"/>
                        </a:lnSpc>
                      </a:pPr>
                      <a:r>
                        <a:rPr lang="fi-FI" sz="1100" dirty="0">
                          <a:effectLst/>
                        </a:rPr>
                        <a:t>Miten 71,8% saadaan kokemaan, että heillä on mahdollisuus vaikuttaa? </a:t>
                      </a:r>
                    </a:p>
                    <a:p>
                      <a:pPr>
                        <a:lnSpc>
                          <a:spcPct val="107000"/>
                        </a:lnSpc>
                      </a:pPr>
                      <a:endParaRPr lang="fi-FI" sz="1100" dirty="0">
                        <a:effectLst/>
                      </a:endParaRPr>
                    </a:p>
                    <a:p>
                      <a:pPr>
                        <a:lnSpc>
                          <a:spcPct val="107000"/>
                        </a:lnSpc>
                      </a:pPr>
                      <a:r>
                        <a:rPr lang="fi-FI" sz="1100" dirty="0">
                          <a:effectLst/>
                        </a:rPr>
                        <a:t>Miten hiljaa pysyvien mielipiteet saadaan selville? Miten sosiaalisen median kanavia hyödyntäen voitaisiin </a:t>
                      </a:r>
                      <a:r>
                        <a:rPr lang="fi-FI" sz="1100" dirty="0" err="1">
                          <a:effectLst/>
                        </a:rPr>
                        <a:t>osallistaa</a:t>
                      </a:r>
                      <a:r>
                        <a:rPr lang="fi-FI" sz="1100" dirty="0">
                          <a:effectLst/>
                        </a:rPr>
                        <a:t> enemmän? </a:t>
                      </a:r>
                    </a:p>
                    <a:p>
                      <a:pPr>
                        <a:lnSpc>
                          <a:spcPct val="107000"/>
                        </a:lnSpc>
                      </a:pPr>
                      <a:endParaRPr lang="fi-FI" sz="1100" dirty="0">
                        <a:effectLst/>
                      </a:endParaRPr>
                    </a:p>
                    <a:p>
                      <a:pPr>
                        <a:lnSpc>
                          <a:spcPct val="107000"/>
                        </a:lnSpc>
                      </a:pPr>
                      <a:r>
                        <a:rPr lang="fi-FI" sz="1100" dirty="0">
                          <a:effectLst/>
                        </a:rPr>
                        <a:t>Yhteistyön tehostaminen viestinnän kanssa? Ideoidaan uusia lähestymistapoja/sitouttamiskeinoja.</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dirty="0">
                          <a:effectLst/>
                        </a:rPr>
                        <a:t>Opiskelijoiden osallistumisen ja vaikuttamisen mahdollisuudet lisääntyvät. </a:t>
                      </a:r>
                    </a:p>
                    <a:p>
                      <a:pPr>
                        <a:lnSpc>
                          <a:spcPct val="107000"/>
                        </a:lnSpc>
                      </a:pPr>
                      <a:endParaRPr lang="fi-FI" sz="1100" dirty="0">
                        <a:effectLst/>
                      </a:endParaRPr>
                    </a:p>
                    <a:p>
                      <a:pPr>
                        <a:lnSpc>
                          <a:spcPct val="107000"/>
                        </a:lnSpc>
                      </a:pPr>
                      <a:r>
                        <a:rPr lang="fi-FI" sz="1100" dirty="0">
                          <a:effectLst/>
                        </a:rPr>
                        <a:t>Yksilö- ja yhteisötasolla lisääntyneet vaikuttamismahdollisuudet lisäävät hyvinvointia.</a:t>
                      </a:r>
                    </a:p>
                    <a:p>
                      <a:pPr>
                        <a:lnSpc>
                          <a:spcPct val="107000"/>
                        </a:lnSpc>
                      </a:pPr>
                      <a:endParaRPr lang="fi-FI" sz="1100" dirty="0">
                        <a:effectLst/>
                      </a:endParaRPr>
                    </a:p>
                    <a:p>
                      <a:pPr>
                        <a:lnSpc>
                          <a:spcPct val="107000"/>
                        </a:lnSpc>
                      </a:pPr>
                      <a:r>
                        <a:rPr lang="fi-FI" sz="1100" dirty="0">
                          <a:effectLst/>
                        </a:rPr>
                        <a:t>Opiskelija osallistuu omaa oppimisympäristöään koskevaan päätöksentekoon.</a:t>
                      </a:r>
                    </a:p>
                    <a:p>
                      <a:pPr>
                        <a:lnSpc>
                          <a:spcPct val="107000"/>
                        </a:lnSpc>
                      </a:pPr>
                      <a:r>
                        <a:rPr lang="fi-FI" sz="1100" dirty="0">
                          <a:effectLst/>
                        </a:rPr>
                        <a:t> </a:t>
                      </a:r>
                    </a:p>
                    <a:p>
                      <a:pPr>
                        <a:lnSpc>
                          <a:spcPct val="107000"/>
                        </a:lnSpc>
                      </a:pPr>
                      <a:r>
                        <a:rPr lang="fi-FI" sz="1100" dirty="0">
                          <a:effectLst/>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dirty="0">
                          <a:effectLst/>
                        </a:rPr>
                        <a:t>Oppilaitoksen opiskelijapalautekyselyt</a:t>
                      </a:r>
                    </a:p>
                    <a:p>
                      <a:pPr>
                        <a:lnSpc>
                          <a:spcPct val="107000"/>
                        </a:lnSpc>
                      </a:pPr>
                      <a:r>
                        <a:rPr lang="fi-FI" sz="1100" dirty="0">
                          <a:effectLst/>
                        </a:rPr>
                        <a:t>Kouluterveyskysely</a:t>
                      </a:r>
                    </a:p>
                    <a:p>
                      <a:pPr>
                        <a:lnSpc>
                          <a:spcPct val="107000"/>
                        </a:lnSpc>
                      </a:pPr>
                      <a:endParaRPr lang="fi-FI" sz="1100" dirty="0">
                        <a:effectLst/>
                      </a:endParaRPr>
                    </a:p>
                    <a:p>
                      <a:pPr>
                        <a:lnSpc>
                          <a:spcPct val="107000"/>
                        </a:lnSpc>
                      </a:pPr>
                      <a:r>
                        <a:rPr lang="fi-FI" sz="1100" dirty="0">
                          <a:effectLst/>
                          <a:latin typeface="Calibri" panose="020F0502020204030204" pitchFamily="34" charset="0"/>
                          <a:ea typeface="Calibri" panose="020F0502020204030204" pitchFamily="34" charset="0"/>
                          <a:cs typeface="Times New Roman" panose="02020603050405020304" pitchFamily="18" charset="0"/>
                        </a:rPr>
                        <a:t>Palkat  28 700 </a:t>
                      </a:r>
                      <a:r>
                        <a:rPr lang="fi-FI" sz="1100" dirty="0" err="1">
                          <a:effectLst/>
                          <a:latin typeface="Calibri" panose="020F0502020204030204" pitchFamily="34" charset="0"/>
                          <a:ea typeface="Calibri" panose="020F0502020204030204" pitchFamily="34" charset="0"/>
                          <a:cs typeface="Times New Roman" panose="02020603050405020304" pitchFamily="18" charset="0"/>
                        </a:rPr>
                        <a:t>Koordinointiija</a:t>
                      </a:r>
                      <a:r>
                        <a:rPr lang="fi-FI" sz="1100" dirty="0">
                          <a:effectLst/>
                          <a:latin typeface="Calibri" panose="020F0502020204030204" pitchFamily="34" charset="0"/>
                          <a:ea typeface="Calibri" panose="020F0502020204030204" pitchFamily="34" charset="0"/>
                          <a:cs typeface="Times New Roman" panose="02020603050405020304" pitchFamily="18" charset="0"/>
                        </a:rPr>
                        <a:t> jakamiseen tutor- ja opiskelijakuntatoimijat</a:t>
                      </a:r>
                    </a:p>
                    <a:p>
                      <a:pPr>
                        <a:lnSpc>
                          <a:spcPct val="107000"/>
                        </a:lnSpc>
                      </a:pPr>
                      <a:r>
                        <a:rPr lang="fi-FI" sz="1100" dirty="0">
                          <a:effectLst/>
                          <a:latin typeface="Calibri" panose="020F0502020204030204" pitchFamily="34" charset="0"/>
                          <a:ea typeface="Calibri" panose="020F0502020204030204" pitchFamily="34" charset="0"/>
                          <a:cs typeface="Times New Roman" panose="02020603050405020304" pitchFamily="18" charset="0"/>
                        </a:rPr>
                        <a:t>5500 hupparit, yhteisöllisyyteen tapahtumia mm. Asuntola</a:t>
                      </a:r>
                    </a:p>
                    <a:p>
                      <a:pPr>
                        <a:lnSpc>
                          <a:spcPct val="107000"/>
                        </a:lnSpc>
                      </a:pPr>
                      <a:r>
                        <a:rPr lang="fi-FI" sz="1100" dirty="0">
                          <a:effectLst/>
                          <a:latin typeface="Calibri" panose="020F0502020204030204" pitchFamily="34" charset="0"/>
                          <a:ea typeface="Calibri" panose="020F0502020204030204" pitchFamily="34" charset="0"/>
                          <a:cs typeface="Times New Roman" panose="02020603050405020304" pitchFamily="18" charset="0"/>
                        </a:rPr>
                        <a:t>1500 koulutus</a:t>
                      </a:r>
                    </a:p>
                    <a:p>
                      <a:pPr>
                        <a:lnSpc>
                          <a:spcPct val="107000"/>
                        </a:lnSpc>
                      </a:pPr>
                      <a:r>
                        <a:rPr lang="fi-FI" sz="1100" dirty="0">
                          <a:effectLst/>
                          <a:latin typeface="Calibri" panose="020F0502020204030204" pitchFamily="34" charset="0"/>
                          <a:ea typeface="Calibri" panose="020F0502020204030204" pitchFamily="34" charset="0"/>
                          <a:cs typeface="Times New Roman" panose="02020603050405020304" pitchFamily="18" charset="0"/>
                        </a:rPr>
                        <a:t>300 matkat</a:t>
                      </a:r>
                    </a:p>
                    <a:p>
                      <a:r>
                        <a:rPr lang="fi-FI" sz="1200" b="1" kern="1200" dirty="0">
                          <a:solidFill>
                            <a:schemeClr val="dk1"/>
                          </a:solidFill>
                          <a:effectLst/>
                          <a:latin typeface="+mn-lt"/>
                          <a:ea typeface="+mn-ea"/>
                          <a:cs typeface="+mn-cs"/>
                        </a:rPr>
                        <a:t>Kaksi vuotta:</a:t>
                      </a:r>
                      <a:endParaRPr lang="fi-FI" sz="1200" kern="1200" dirty="0">
                        <a:solidFill>
                          <a:schemeClr val="dk1"/>
                        </a:solidFill>
                        <a:effectLst/>
                        <a:latin typeface="+mn-lt"/>
                        <a:ea typeface="+mn-ea"/>
                        <a:cs typeface="+mn-cs"/>
                      </a:endParaRPr>
                    </a:p>
                    <a:p>
                      <a:r>
                        <a:rPr lang="fi-FI" sz="1200" b="1" kern="1200" dirty="0" err="1">
                          <a:solidFill>
                            <a:schemeClr val="dk1"/>
                          </a:solidFill>
                          <a:effectLst/>
                          <a:latin typeface="+mn-lt"/>
                          <a:ea typeface="+mn-ea"/>
                          <a:cs typeface="+mn-cs"/>
                        </a:rPr>
                        <a:t>Esim.Eve</a:t>
                      </a:r>
                      <a:r>
                        <a:rPr lang="fi-FI" sz="1200" b="1" kern="1200" dirty="0">
                          <a:solidFill>
                            <a:schemeClr val="dk1"/>
                          </a:solidFill>
                          <a:effectLst/>
                          <a:latin typeface="+mn-lt"/>
                          <a:ea typeface="+mn-ea"/>
                          <a:cs typeface="+mn-cs"/>
                        </a:rPr>
                        <a:t>, Satu S, Eliisa</a:t>
                      </a:r>
                      <a:endParaRPr lang="fi-FI" sz="1200" kern="1200" dirty="0">
                        <a:solidFill>
                          <a:schemeClr val="dk1"/>
                        </a:solidFill>
                        <a:effectLst/>
                        <a:latin typeface="+mn-lt"/>
                        <a:ea typeface="+mn-ea"/>
                        <a:cs typeface="+mn-cs"/>
                      </a:endParaRPr>
                    </a:p>
                    <a:p>
                      <a:r>
                        <a:rPr lang="fi-FI" sz="1200" b="1" kern="1200" dirty="0">
                          <a:solidFill>
                            <a:schemeClr val="dk1"/>
                          </a:solidFill>
                          <a:effectLst/>
                          <a:latin typeface="+mn-lt"/>
                          <a:ea typeface="+mn-ea"/>
                          <a:cs typeface="+mn-cs"/>
                        </a:rPr>
                        <a:t>Tommi, Matti, Veera</a:t>
                      </a:r>
                      <a:r>
                        <a:rPr lang="fi-FI" sz="1200" kern="1200" dirty="0">
                          <a:solidFill>
                            <a:schemeClr val="dk1"/>
                          </a:solidFill>
                          <a:effectLst/>
                          <a:latin typeface="+mn-lt"/>
                          <a:ea typeface="+mn-ea"/>
                          <a:cs typeface="+mn-cs"/>
                        </a:rPr>
                        <a:t>, Satu</a:t>
                      </a:r>
                    </a:p>
                    <a:p>
                      <a:r>
                        <a:rPr lang="fi-FI" sz="1200" b="1" kern="1200" dirty="0">
                          <a:solidFill>
                            <a:schemeClr val="dk1"/>
                          </a:solidFill>
                          <a:effectLst/>
                          <a:latin typeface="+mn-lt"/>
                          <a:ea typeface="+mn-ea"/>
                          <a:cs typeface="+mn-cs"/>
                        </a:rPr>
                        <a:t>Laura, Pekka</a:t>
                      </a:r>
                      <a:r>
                        <a:rPr lang="fi-FI" sz="1200" kern="1200" dirty="0">
                          <a:solidFill>
                            <a:schemeClr val="dk1"/>
                          </a:solidFill>
                          <a:effectLst/>
                          <a:latin typeface="+mn-lt"/>
                          <a:ea typeface="+mn-ea"/>
                          <a:cs typeface="+mn-cs"/>
                        </a:rPr>
                        <a:t>, Tommi, Veera, </a:t>
                      </a:r>
                    </a:p>
                    <a:p>
                      <a:r>
                        <a:rPr lang="en-US" sz="1200" kern="1200" dirty="0">
                          <a:solidFill>
                            <a:schemeClr val="dk1"/>
                          </a:solidFill>
                          <a:effectLst/>
                          <a:latin typeface="+mn-lt"/>
                          <a:ea typeface="+mn-ea"/>
                          <a:cs typeface="+mn-cs"/>
                        </a:rPr>
                        <a:t>Satu S</a:t>
                      </a:r>
                      <a:r>
                        <a:rPr lang="en-US" sz="1200" b="1" kern="1200" dirty="0">
                          <a:solidFill>
                            <a:schemeClr val="dk1"/>
                          </a:solidFill>
                          <a:effectLst/>
                          <a:latin typeface="+mn-lt"/>
                          <a:ea typeface="+mn-ea"/>
                          <a:cs typeface="+mn-cs"/>
                        </a:rPr>
                        <a:t>, Heidi, Andreas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asuntolatuotor</a:t>
                      </a:r>
                      <a:endParaRPr lang="fi-FI"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27 000 </a:t>
                      </a:r>
                      <a:endParaRPr lang="fi-FI"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7.00 Anne</a:t>
                      </a:r>
                      <a:endParaRPr lang="fi-FI"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20 000 </a:t>
                      </a:r>
                      <a:r>
                        <a:rPr lang="en-US" sz="1200" kern="1200" dirty="0" err="1">
                          <a:solidFill>
                            <a:schemeClr val="dk1"/>
                          </a:solidFill>
                          <a:effectLst/>
                          <a:latin typeface="+mn-lt"/>
                          <a:ea typeface="+mn-ea"/>
                          <a:cs typeface="+mn-cs"/>
                        </a:rPr>
                        <a:t>muille</a:t>
                      </a:r>
                      <a:endParaRPr lang="fi-FI" sz="1200" kern="1200" dirty="0">
                        <a:solidFill>
                          <a:schemeClr val="dk1"/>
                        </a:solidFill>
                        <a:effectLst/>
                        <a:latin typeface="+mn-lt"/>
                        <a:ea typeface="+mn-ea"/>
                        <a:cs typeface="+mn-cs"/>
                      </a:endParaRPr>
                    </a:p>
                    <a:p>
                      <a:pPr>
                        <a:lnSpc>
                          <a:spcPct val="107000"/>
                        </a:lnSpc>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extLst>
                  <a:ext uri="{0D108BD9-81ED-4DB2-BD59-A6C34878D82A}">
                    <a16:rowId xmlns:a16="http://schemas.microsoft.com/office/drawing/2014/main" val="1867359322"/>
                  </a:ext>
                </a:extLst>
              </a:tr>
              <a:tr h="1083197">
                <a:tc>
                  <a:txBody>
                    <a:bodyPr/>
                    <a:lstStyle/>
                    <a:p>
                      <a:pPr fontAlgn="base">
                        <a:lnSpc>
                          <a:spcPct val="107000"/>
                        </a:lnSpc>
                      </a:pPr>
                      <a:r>
                        <a:rPr lang="fi-FI" sz="1100">
                          <a:effectLst/>
                        </a:rPr>
                        <a:t>2. Tavoitteena lisätä tutor- ja opiskelijakunnan toiminnan näkyvyyttä ja vaikuttavuutta.</a:t>
                      </a:r>
                      <a:endParaRPr lang="fi-FI"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0865" marR="20865" marT="0" marB="0"/>
                </a:tc>
                <a:tc>
                  <a:txBody>
                    <a:bodyPr/>
                    <a:lstStyle/>
                    <a:p>
                      <a:pPr fontAlgn="base">
                        <a:lnSpc>
                          <a:spcPct val="107000"/>
                        </a:lnSpc>
                      </a:pPr>
                      <a:r>
                        <a:rPr lang="fi-FI" sz="1100" dirty="0">
                          <a:effectLst/>
                        </a:rPr>
                        <a:t>Opiskelijafoorumeista saadaan myös edustajia </a:t>
                      </a:r>
                      <a:r>
                        <a:rPr lang="fi-FI" sz="1100" b="1" dirty="0">
                          <a:effectLst/>
                        </a:rPr>
                        <a:t>tutor- ja opiskelijakuntatoimintaan. </a:t>
                      </a:r>
                    </a:p>
                    <a:p>
                      <a:pPr fontAlgn="base">
                        <a:lnSpc>
                          <a:spcPct val="107000"/>
                        </a:lnSpc>
                      </a:pPr>
                      <a:r>
                        <a:rPr lang="fi-FI" sz="1100" dirty="0">
                          <a:effectLst/>
                        </a:rPr>
                        <a:t>Tutor- ja opiskelijakunnan edustajat markkinoivat toimintaa näissä kokouksissa. Toiminnasta tehdään esittelyvideot, vuosikello, opas ja esite. Myös hupparit hankitaan.</a:t>
                      </a:r>
                    </a:p>
                    <a:p>
                      <a:pPr fontAlgn="base">
                        <a:lnSpc>
                          <a:spcPct val="107000"/>
                        </a:lnSpc>
                      </a:pPr>
                      <a:r>
                        <a:rPr lang="fi-FI" sz="1100" dirty="0">
                          <a:effectLst/>
                        </a:rPr>
                        <a:t>Yhteinen tila koontumista varten.</a:t>
                      </a:r>
                      <a:endParaRPr lang="fi-FI"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a:effectLst/>
                        </a:rPr>
                        <a:t>Lisää osallistujia tutor- ja opiskelijakuntatoimintaan.</a:t>
                      </a:r>
                    </a:p>
                    <a:p>
                      <a:pPr>
                        <a:lnSpc>
                          <a:spcPct val="107000"/>
                        </a:lnSpc>
                      </a:pPr>
                      <a:r>
                        <a:rPr lang="fi-FI" sz="1100">
                          <a:effectLst/>
                        </a:rPr>
                        <a:t>Tutoreiden tukena työkirja Saku ry:n toimesta.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dirty="0">
                          <a:effectLst/>
                        </a:rPr>
                        <a:t>Määrällinen seuranta.</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extLst>
                  <a:ext uri="{0D108BD9-81ED-4DB2-BD59-A6C34878D82A}">
                    <a16:rowId xmlns:a16="http://schemas.microsoft.com/office/drawing/2014/main" val="823679308"/>
                  </a:ext>
                </a:extLst>
              </a:tr>
              <a:tr h="1630175">
                <a:tc>
                  <a:txBody>
                    <a:bodyPr/>
                    <a:lstStyle/>
                    <a:p>
                      <a:pPr fontAlgn="base">
                        <a:lnSpc>
                          <a:spcPct val="107000"/>
                        </a:lnSpc>
                      </a:pPr>
                      <a:r>
                        <a:rPr lang="fi-FI" sz="1100">
                          <a:effectLst/>
                        </a:rPr>
                        <a:t>3.Tavoitteena kehittää toimintaa yhdessä opiskelijoiden kanssa.</a:t>
                      </a:r>
                      <a:endParaRPr lang="fi-FI"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0865" marR="20865" marT="0" marB="0"/>
                </a:tc>
                <a:tc>
                  <a:txBody>
                    <a:bodyPr/>
                    <a:lstStyle/>
                    <a:p>
                      <a:pPr fontAlgn="base">
                        <a:lnSpc>
                          <a:spcPct val="107000"/>
                        </a:lnSpc>
                      </a:pPr>
                      <a:r>
                        <a:rPr lang="fi-FI" sz="1100" b="1" dirty="0">
                          <a:effectLst/>
                        </a:rPr>
                        <a:t>Yhteiset kokoukset ja kehittämispäivät opiskelijakunnan ja tutoreiden edustajille sekä heidän ohjaajille.  Kehitetään uusia vaikuttamisen mahdollisuuksia opiskelijoiden kanssa.</a:t>
                      </a:r>
                    </a:p>
                    <a:p>
                      <a:pPr fontAlgn="base">
                        <a:lnSpc>
                          <a:spcPct val="107000"/>
                        </a:lnSpc>
                      </a:pPr>
                      <a:endParaRPr lang="fi-FI" sz="1100" b="1" dirty="0">
                        <a:effectLst/>
                      </a:endParaRPr>
                    </a:p>
                    <a:p>
                      <a:pPr fontAlgn="base">
                        <a:lnSpc>
                          <a:spcPct val="107000"/>
                        </a:lnSpc>
                      </a:pPr>
                      <a:r>
                        <a:rPr lang="fi-FI" sz="1100" b="1" dirty="0">
                          <a:effectLst/>
                        </a:rPr>
                        <a:t>Tutustutaan Saku ry:n ja  muiden koulutuksen järjestäjien </a:t>
                      </a:r>
                      <a:r>
                        <a:rPr lang="fi-FI" sz="1100" dirty="0">
                          <a:effectLst/>
                        </a:rPr>
                        <a:t>osallistamisen ja yhteisöllisyyden ja vaikuttamisen malleihin.</a:t>
                      </a:r>
                    </a:p>
                    <a:p>
                      <a:pPr fontAlgn="base">
                        <a:lnSpc>
                          <a:spcPct val="107000"/>
                        </a:lnSpc>
                      </a:pPr>
                      <a:r>
                        <a:rPr lang="fi-FI" sz="1100" dirty="0">
                          <a:effectLst/>
                        </a:rPr>
                        <a:t> </a:t>
                      </a:r>
                    </a:p>
                    <a:p>
                      <a:pPr fontAlgn="base">
                        <a:lnSpc>
                          <a:spcPct val="107000"/>
                        </a:lnSpc>
                      </a:pPr>
                      <a:r>
                        <a:rPr lang="fi-FI" sz="1100" dirty="0">
                          <a:effectLst/>
                        </a:rPr>
                        <a:t> </a:t>
                      </a:r>
                      <a:endParaRPr lang="fi-FI"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a:effectLst/>
                        </a:rPr>
                        <a:t>Toiminnan kehittyminen.</a:t>
                      </a:r>
                    </a:p>
                    <a:p>
                      <a:pPr>
                        <a:lnSpc>
                          <a:spcPct val="107000"/>
                        </a:lnSpc>
                      </a:pPr>
                      <a:r>
                        <a:rPr lang="fi-FI" sz="1100">
                          <a:effectLst/>
                        </a:rPr>
                        <a:t>Opiskelijoiden osallistumis- ja kuulemistilaisuudet ovat kehittyneet ja juurtuneet tehokkaammin osaksi Kpedun perustoimintaa. Opiskelijat tuntevat paremmin erilaisia tapoja vaikuttaa asioihin. Opiskelijat saavat näkökulmaa muista oppilaitoksista ja vertailutietoa sekä verkostoituvat.</a:t>
                      </a:r>
                    </a:p>
                    <a:p>
                      <a:pPr>
                        <a:lnSpc>
                          <a:spcPct val="107000"/>
                        </a:lnSpc>
                      </a:pPr>
                      <a:r>
                        <a:rPr lang="fi-FI" sz="11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dirty="0">
                          <a:effectLst/>
                        </a:rPr>
                        <a:t>Itsearvioinnin avulla seurataan toiminnan kehittymistä.</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extLst>
                  <a:ext uri="{0D108BD9-81ED-4DB2-BD59-A6C34878D82A}">
                    <a16:rowId xmlns:a16="http://schemas.microsoft.com/office/drawing/2014/main" val="7609983"/>
                  </a:ext>
                </a:extLst>
              </a:tr>
              <a:tr h="1630175">
                <a:tc>
                  <a:txBody>
                    <a:bodyPr/>
                    <a:lstStyle/>
                    <a:p>
                      <a:pPr fontAlgn="base">
                        <a:lnSpc>
                          <a:spcPct val="107000"/>
                        </a:lnSpc>
                      </a:pPr>
                      <a:r>
                        <a:rPr lang="fi-FI" sz="1100">
                          <a:effectLst/>
                        </a:rPr>
                        <a:t>4.Tavoitteena aktivoida ja osallistaa opiskelijoita tapahtumien järjestämiseen.</a:t>
                      </a:r>
                      <a:endParaRPr lang="fi-FI"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0865" marR="20865" marT="0" marB="0"/>
                </a:tc>
                <a:tc>
                  <a:txBody>
                    <a:bodyPr/>
                    <a:lstStyle/>
                    <a:p>
                      <a:pPr fontAlgn="base">
                        <a:lnSpc>
                          <a:spcPct val="107000"/>
                        </a:lnSpc>
                      </a:pPr>
                      <a:r>
                        <a:rPr lang="fi-FI" sz="1100" b="1" dirty="0">
                          <a:effectLst/>
                        </a:rPr>
                        <a:t>Järjestetään tapahtumia yhdessä opiskelijoiden kanssa. Huomioidaan toiminnassa Saku ry:n tapahtumat, esim. </a:t>
                      </a:r>
                    </a:p>
                    <a:p>
                      <a:pPr fontAlgn="base">
                        <a:lnSpc>
                          <a:spcPct val="107000"/>
                        </a:lnSpc>
                      </a:pPr>
                      <a:endParaRPr lang="fi-FI" sz="1100" b="1" dirty="0">
                        <a:effectLst/>
                      </a:endParaRPr>
                    </a:p>
                    <a:p>
                      <a:pPr fontAlgn="base">
                        <a:lnSpc>
                          <a:spcPct val="107000"/>
                        </a:lnSpc>
                      </a:pPr>
                      <a:r>
                        <a:rPr lang="fi-FI" sz="1100" b="1" dirty="0">
                          <a:effectLst/>
                        </a:rPr>
                        <a:t>Hyvinvointivirtaa viikko ja kehitetään sitä yhdessä Saku ry:n kanssa.</a:t>
                      </a:r>
                    </a:p>
                    <a:p>
                      <a:pPr fontAlgn="base">
                        <a:lnSpc>
                          <a:spcPct val="107000"/>
                        </a:lnSpc>
                      </a:pPr>
                      <a:endParaRPr lang="fi-FI" sz="1100" b="1" dirty="0">
                        <a:effectLst/>
                      </a:endParaRPr>
                    </a:p>
                    <a:p>
                      <a:pPr fontAlgn="base">
                        <a:lnSpc>
                          <a:spcPct val="107000"/>
                        </a:lnSpc>
                      </a:pPr>
                      <a:r>
                        <a:rPr lang="fi-FI" sz="1100" b="1" dirty="0">
                          <a:effectLst/>
                        </a:rPr>
                        <a:t>Tapahtumien järjestämiseen opiskelijat otetaan mukaan suunnittelemaan, </a:t>
                      </a:r>
                    </a:p>
                    <a:p>
                      <a:pPr fontAlgn="base">
                        <a:lnSpc>
                          <a:spcPct val="107000"/>
                        </a:lnSpc>
                      </a:pPr>
                      <a:r>
                        <a:rPr lang="fi-FI" sz="1100" b="1" dirty="0">
                          <a:effectLst/>
                        </a:rPr>
                        <a:t>toteuttamaan ja osallistumaan (osallistumis- ja vaikuttamismahdollisuuksien parantaminen</a:t>
                      </a:r>
                      <a:r>
                        <a:rPr lang="fi-FI" sz="1100" dirty="0">
                          <a:effectLst/>
                        </a:rPr>
                        <a:t>).</a:t>
                      </a:r>
                    </a:p>
                    <a:p>
                      <a:pPr fontAlgn="base">
                        <a:lnSpc>
                          <a:spcPct val="107000"/>
                        </a:lnSpc>
                      </a:pPr>
                      <a:r>
                        <a:rPr lang="fi-FI" sz="1100" dirty="0">
                          <a:effectLst/>
                        </a:rPr>
                        <a:t> </a:t>
                      </a:r>
                    </a:p>
                    <a:p>
                      <a:pPr>
                        <a:lnSpc>
                          <a:spcPct val="107000"/>
                        </a:lnSpc>
                      </a:pPr>
                      <a:r>
                        <a:rPr lang="fi-FI" sz="1100" dirty="0">
                          <a:effectLst/>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a:effectLst/>
                        </a:rPr>
                        <a:t>Yhteisiä tapahtumia vahvistetaan säännölliseksi vuosittain tapahtuvaksi toiminnaksi. Kehitetään tapahtumiin, esim. Hyvinvointivirtaa viikkoon uusia toimintatapoja.</a:t>
                      </a:r>
                    </a:p>
                    <a:p>
                      <a:pPr>
                        <a:lnSpc>
                          <a:spcPct val="107000"/>
                        </a:lnSpc>
                      </a:pPr>
                      <a:r>
                        <a:rPr lang="fi-FI" sz="11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dirty="0">
                          <a:effectLst/>
                        </a:rPr>
                        <a:t>Määrällinen seuranta.</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extLst>
                  <a:ext uri="{0D108BD9-81ED-4DB2-BD59-A6C34878D82A}">
                    <a16:rowId xmlns:a16="http://schemas.microsoft.com/office/drawing/2014/main" val="3650650281"/>
                  </a:ext>
                </a:extLst>
              </a:tr>
              <a:tr h="538022">
                <a:tc>
                  <a:txBody>
                    <a:bodyPr/>
                    <a:lstStyle/>
                    <a:p>
                      <a:pPr>
                        <a:lnSpc>
                          <a:spcPct val="107000"/>
                        </a:lnSpc>
                      </a:pPr>
                      <a:r>
                        <a:rPr lang="fi-FI" sz="1100">
                          <a:effectLst/>
                        </a:rPr>
                        <a:t>5.Asuntolan yhteisöllisyyden ja ohjaajien osaamisen lisääminen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dirty="0">
                          <a:effectLst/>
                        </a:rPr>
                        <a:t>Yhteistyössä Saku ry:n ja verkoston kanssa kehitetään toimia </a:t>
                      </a:r>
                      <a:r>
                        <a:rPr lang="fi-FI" sz="1100" b="1" dirty="0">
                          <a:effectLst/>
                        </a:rPr>
                        <a:t>asuntolan yhteisöllisyyden lisäämiseksi ja asuntolan ohjaajien osaamisen kehittämiseksi.</a:t>
                      </a:r>
                      <a:endParaRPr lang="fi-FI"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a:effectLst/>
                        </a:rPr>
                        <a:t>Yhteisöllisyys ja osallisuus ja osaaminen lisääntyy asuntoloissa.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tc>
                  <a:txBody>
                    <a:bodyPr/>
                    <a:lstStyle/>
                    <a:p>
                      <a:pPr>
                        <a:lnSpc>
                          <a:spcPct val="107000"/>
                        </a:lnSpc>
                      </a:pPr>
                      <a:r>
                        <a:rPr lang="fi-FI" sz="1100" dirty="0">
                          <a:effectLst/>
                        </a:rPr>
                        <a:t>Kysely asuntolan asukkaille.</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65" marR="20865" marT="0" marB="0"/>
                </a:tc>
                <a:extLst>
                  <a:ext uri="{0D108BD9-81ED-4DB2-BD59-A6C34878D82A}">
                    <a16:rowId xmlns:a16="http://schemas.microsoft.com/office/drawing/2014/main" val="678278377"/>
                  </a:ext>
                </a:extLst>
              </a:tr>
            </a:tbl>
          </a:graphicData>
        </a:graphic>
      </p:graphicFrame>
    </p:spTree>
    <p:extLst>
      <p:ext uri="{BB962C8B-B14F-4D97-AF65-F5344CB8AC3E}">
        <p14:creationId xmlns:p14="http://schemas.microsoft.com/office/powerpoint/2010/main" val="105505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720FE6-BAAA-82A3-D987-25F2D68B61E4}"/>
              </a:ext>
            </a:extLst>
          </p:cNvPr>
          <p:cNvSpPr>
            <a:spLocks noGrp="1"/>
          </p:cNvSpPr>
          <p:nvPr>
            <p:ph type="ctrTitle"/>
          </p:nvPr>
        </p:nvSpPr>
        <p:spPr>
          <a:xfrm>
            <a:off x="1524000" y="204537"/>
            <a:ext cx="9144000" cy="1239252"/>
          </a:xfrm>
        </p:spPr>
        <p:txBody>
          <a:bodyPr>
            <a:normAutofit/>
          </a:bodyPr>
          <a:lstStyle/>
          <a:p>
            <a:r>
              <a:rPr lang="fi-FI" sz="4000" dirty="0">
                <a:solidFill>
                  <a:srgbClr val="EF299A"/>
                </a:solidFill>
                <a:effectLst/>
                <a:latin typeface="Bebas Neue" panose="020B0000000000000000" pitchFamily="34" charset="0"/>
                <a:ea typeface="Calibri" panose="020F0502020204030204" pitchFamily="34" charset="0"/>
                <a:cs typeface="Times New Roman" panose="02020603050405020304" pitchFamily="18" charset="0"/>
              </a:rPr>
              <a:t>Hyvät eväät elämään</a:t>
            </a:r>
            <a:br>
              <a:rPr lang="fi-FI" sz="4000" dirty="0">
                <a:effectLst/>
                <a:latin typeface="Calibri" panose="020F0502020204030204" pitchFamily="34" charset="0"/>
                <a:ea typeface="Calibri" panose="020F0502020204030204" pitchFamily="34" charset="0"/>
                <a:cs typeface="Times New Roman" panose="02020603050405020304" pitchFamily="18" charset="0"/>
              </a:rPr>
            </a:br>
            <a:endParaRPr lang="fi-FI" sz="4000" dirty="0"/>
          </a:p>
        </p:txBody>
      </p:sp>
      <p:sp>
        <p:nvSpPr>
          <p:cNvPr id="3" name="Alaotsikko 2">
            <a:extLst>
              <a:ext uri="{FF2B5EF4-FFF2-40B4-BE49-F238E27FC236}">
                <a16:creationId xmlns:a16="http://schemas.microsoft.com/office/drawing/2014/main" id="{53CFD81D-362F-C2E3-F912-623CBCC20FC2}"/>
              </a:ext>
            </a:extLst>
          </p:cNvPr>
          <p:cNvSpPr>
            <a:spLocks noGrp="1"/>
          </p:cNvSpPr>
          <p:nvPr>
            <p:ph type="subTitle" idx="1"/>
          </p:nvPr>
        </p:nvSpPr>
        <p:spPr>
          <a:xfrm>
            <a:off x="312821" y="1335505"/>
            <a:ext cx="11417967" cy="5317958"/>
          </a:xfrm>
        </p:spPr>
        <p:txBody>
          <a:bodyPr>
            <a:normAutofit/>
          </a:bodyPr>
          <a:lstStyle/>
          <a:p>
            <a:pPr algn="l">
              <a:lnSpc>
                <a:spcPct val="107000"/>
              </a:lnSpc>
              <a:spcAft>
                <a:spcPts val="800"/>
              </a:spcAft>
            </a:pPr>
            <a:r>
              <a:rPr lang="fi-FI" sz="2800" dirty="0">
                <a:solidFill>
                  <a:srgbClr val="EF299A"/>
                </a:solidFill>
                <a:effectLst/>
                <a:latin typeface="Bebas Neue" panose="020B0000000000000000" pitchFamily="34" charset="0"/>
                <a:ea typeface="Calibri" panose="020F0502020204030204" pitchFamily="34" charset="0"/>
                <a:cs typeface="Times New Roman" panose="02020603050405020304" pitchFamily="18" charset="0"/>
              </a:rPr>
              <a:t>TAVOITE</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1800" dirty="0">
                <a:effectLst/>
                <a:latin typeface="Calibri Light" panose="020F0302020204030204" pitchFamily="34" charset="0"/>
                <a:ea typeface="Calibri" panose="020F0502020204030204" pitchFamily="34" charset="0"/>
                <a:cs typeface="Times New Roman" panose="02020603050405020304" pitchFamily="18" charset="0"/>
              </a:rPr>
              <a:t>Tavoitteena on, että yhteisöllisen opiskeluhuollon ennaltaehkäisevä tuki ja yksilökohtaisen opiskeluhuollon varhainen tuki ovat kaikkien opiskelijoiden saatavilla. Hankkeessa pilotoivien toimenpiteiden avulla edistetään sosiaalisen kestävyyden näkökulmasta terveyttä, turvallisuutta, viihtyisyyttä ja esteettömyyttä.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1800" dirty="0">
                <a:effectLst/>
                <a:latin typeface="Calibri Light" panose="020F0302020204030204" pitchFamily="34" charset="0"/>
                <a:ea typeface="Calibri" panose="020F0502020204030204" pitchFamily="34" charset="0"/>
                <a:cs typeface="Times New Roman" panose="02020603050405020304" pitchFamily="18" charset="0"/>
              </a:rPr>
              <a:t>Yksilötasolla sosiaalista kestävyyttä parannetaan tukemalla elämänhallintaa, hyvinvointia, vuorovaikutusta sekä osallisuutta. Myös oman toiminnan merkityksen ja vaikutusten ymmärtämisellä on tärkeä tehtävä. Tavoitteena on taata tasa-arvoisemmat ja yhdenvertaisemmat mahdollisuudet saavuttaa hyvä elämä ja tutkinto myös niille opiskelijoille, jotka tarvitsevat enemmän matalan kynnyksen tukea arkeensa.  </a:t>
            </a:r>
          </a:p>
          <a:p>
            <a:pPr algn="l">
              <a:lnSpc>
                <a:spcPct val="107000"/>
              </a:lnSpc>
              <a:spcAft>
                <a:spcPts val="800"/>
              </a:spcAft>
            </a:pPr>
            <a:r>
              <a:rPr lang="fi-FI" sz="1800" dirty="0">
                <a:effectLst/>
                <a:latin typeface="Calibri Light" panose="020F0302020204030204" pitchFamily="34" charset="0"/>
                <a:ea typeface="Calibri" panose="020F0502020204030204" pitchFamily="34" charset="0"/>
                <a:cs typeface="Times New Roman" panose="02020603050405020304" pitchFamily="18" charset="0"/>
              </a:rPr>
              <a:t>Tavoitteena on myös vaikuttaa eri toimialojen ydinprosesseihin yhteisöllisyyden ja psykologisen turvallisuuden lisäämiseksi. Tiimioppimisen koulutus tukemaan tätä.</a:t>
            </a:r>
          </a:p>
          <a:p>
            <a:endParaRPr lang="fi-FI" dirty="0"/>
          </a:p>
        </p:txBody>
      </p:sp>
      <p:pic>
        <p:nvPicPr>
          <p:cNvPr id="4" name="Kuva 3">
            <a:extLst>
              <a:ext uri="{FF2B5EF4-FFF2-40B4-BE49-F238E27FC236}">
                <a16:creationId xmlns:a16="http://schemas.microsoft.com/office/drawing/2014/main" id="{B4F514C4-8E88-ED30-8848-F00149622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974" y="326115"/>
            <a:ext cx="1937921" cy="532589"/>
          </a:xfrm>
          <a:prstGeom prst="rect">
            <a:avLst/>
          </a:prstGeom>
        </p:spPr>
      </p:pic>
      <p:pic>
        <p:nvPicPr>
          <p:cNvPr id="5" name="Kuva 4">
            <a:extLst>
              <a:ext uri="{FF2B5EF4-FFF2-40B4-BE49-F238E27FC236}">
                <a16:creationId xmlns:a16="http://schemas.microsoft.com/office/drawing/2014/main" id="{EEB8F75D-2C29-0A89-B100-B91936F85FBE}"/>
              </a:ext>
            </a:extLst>
          </p:cNvPr>
          <p:cNvPicPr>
            <a:picLocks noChangeAspect="1"/>
          </p:cNvPicPr>
          <p:nvPr/>
        </p:nvPicPr>
        <p:blipFill>
          <a:blip r:embed="rId3"/>
          <a:stretch>
            <a:fillRect/>
          </a:stretch>
        </p:blipFill>
        <p:spPr>
          <a:xfrm>
            <a:off x="8786326" y="6210740"/>
            <a:ext cx="3405674" cy="647260"/>
          </a:xfrm>
          <a:prstGeom prst="rect">
            <a:avLst/>
          </a:prstGeom>
        </p:spPr>
      </p:pic>
    </p:spTree>
    <p:extLst>
      <p:ext uri="{BB962C8B-B14F-4D97-AF65-F5344CB8AC3E}">
        <p14:creationId xmlns:p14="http://schemas.microsoft.com/office/powerpoint/2010/main" val="51980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C20FC6-423F-F2D5-E452-47969F0C0800}"/>
              </a:ext>
            </a:extLst>
          </p:cNvPr>
          <p:cNvSpPr>
            <a:spLocks noGrp="1"/>
          </p:cNvSpPr>
          <p:nvPr>
            <p:ph type="ctrTitle"/>
          </p:nvPr>
        </p:nvSpPr>
        <p:spPr>
          <a:xfrm>
            <a:off x="1114926" y="941889"/>
            <a:ext cx="9144000" cy="658311"/>
          </a:xfrm>
        </p:spPr>
        <p:txBody>
          <a:bodyPr>
            <a:normAutofit fontScale="90000"/>
          </a:bodyPr>
          <a:lstStyle/>
          <a:p>
            <a:br>
              <a:rPr lang="fi-FI" sz="6000" dirty="0">
                <a:effectLst/>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Alaotsikko 2">
            <a:extLst>
              <a:ext uri="{FF2B5EF4-FFF2-40B4-BE49-F238E27FC236}">
                <a16:creationId xmlns:a16="http://schemas.microsoft.com/office/drawing/2014/main" id="{987767FB-AEA1-4FD9-A41C-9A6D206DBD74}"/>
              </a:ext>
            </a:extLst>
          </p:cNvPr>
          <p:cNvSpPr>
            <a:spLocks noGrp="1"/>
          </p:cNvSpPr>
          <p:nvPr>
            <p:ph type="subTitle" idx="1"/>
          </p:nvPr>
        </p:nvSpPr>
        <p:spPr>
          <a:xfrm>
            <a:off x="84221" y="108284"/>
            <a:ext cx="10355179" cy="6749716"/>
          </a:xfrm>
        </p:spPr>
        <p:txBody>
          <a:bodyPr>
            <a:normAutofit fontScale="40000" lnSpcReduction="20000"/>
          </a:bodyPr>
          <a:lstStyle/>
          <a:p>
            <a:pPr algn="l">
              <a:lnSpc>
                <a:spcPct val="107000"/>
              </a:lnSpc>
              <a:spcAft>
                <a:spcPts val="800"/>
              </a:spcAft>
            </a:pPr>
            <a:r>
              <a:rPr lang="fi-FI" sz="7000" dirty="0">
                <a:solidFill>
                  <a:srgbClr val="EF299A"/>
                </a:solidFill>
                <a:effectLst/>
                <a:latin typeface="Bebas Neue" panose="020B0000000000000000" pitchFamily="34" charset="0"/>
                <a:ea typeface="Calibri" panose="020F0502020204030204" pitchFamily="34" charset="0"/>
                <a:cs typeface="Times New Roman" panose="02020603050405020304" pitchFamily="18" charset="0"/>
              </a:rPr>
              <a:t>TOIMINTA</a:t>
            </a:r>
            <a:endParaRPr lang="fi-FI" sz="7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effectLst/>
                <a:latin typeface="Calibri Light" panose="020F0302020204030204" pitchFamily="34" charset="0"/>
                <a:ea typeface="Calibri" panose="020F0502020204030204" pitchFamily="34" charset="0"/>
                <a:cs typeface="Times New Roman" panose="02020603050405020304" pitchFamily="18" charset="0"/>
              </a:rPr>
              <a:t>Hankkeeseen </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palkataan liikkuva ja jalkautuva mielenterveysalan osaaja ja kasvatusohjaajat</a:t>
            </a:r>
            <a:r>
              <a:rPr lang="fi-FI" sz="3500" dirty="0">
                <a:effectLst/>
                <a:latin typeface="Calibri Light" panose="020F0302020204030204" pitchFamily="34" charset="0"/>
                <a:ea typeface="Calibri" panose="020F0502020204030204" pitchFamily="34" charset="0"/>
                <a:cs typeface="Times New Roman" panose="02020603050405020304" pitchFamily="18" charset="0"/>
              </a:rPr>
              <a:t>. Työkuvaan kuuluu </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mielenterveys- ja hyvinvointiosaamisen levittämien opiskelijoiden, opettajien ja ohjaajien tueksi</a:t>
            </a:r>
            <a:r>
              <a:rPr lang="fi-FI" sz="3500" dirty="0">
                <a:effectLst/>
                <a:latin typeface="Calibri Light" panose="020F0302020204030204" pitchFamily="34" charset="0"/>
                <a:ea typeface="Calibri" panose="020F0502020204030204" pitchFamily="34" charset="0"/>
                <a:cs typeface="Times New Roman" panose="02020603050405020304" pitchFamily="18" charset="0"/>
              </a:rPr>
              <a:t>. Hankkeen toiminta rakentuu opiskeluhuollon suunnitelman ja vuosittain asetettujen tavoitteiden varaan. </a:t>
            </a:r>
            <a:endParaRPr lang="fi-FI"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effectLst/>
                <a:latin typeface="Calibri Light" panose="020F0302020204030204" pitchFamily="34" charset="0"/>
                <a:ea typeface="Calibri" panose="020F0502020204030204" pitchFamily="34" charset="0"/>
                <a:cs typeface="Times New Roman" panose="02020603050405020304" pitchFamily="18" charset="0"/>
              </a:rPr>
              <a:t>Hankkeessa pilotoidaan </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matalankynnyksen kohtaamisia </a:t>
            </a:r>
            <a:r>
              <a:rPr lang="fi-FI" sz="3500" b="1" dirty="0" err="1">
                <a:effectLst/>
                <a:latin typeface="Calibri Light" panose="020F0302020204030204" pitchFamily="34" charset="0"/>
                <a:ea typeface="Calibri" panose="020F0502020204030204" pitchFamily="34" charset="0"/>
                <a:cs typeface="Times New Roman" panose="02020603050405020304" pitchFamily="18" charset="0"/>
              </a:rPr>
              <a:t>Kpedun</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 eri toimipaikoilla</a:t>
            </a:r>
            <a:r>
              <a:rPr lang="fi-FI" sz="3500" dirty="0">
                <a:effectLst/>
                <a:latin typeface="Calibri Light" panose="020F0302020204030204" pitchFamily="34" charset="0"/>
                <a:ea typeface="Calibri" panose="020F0502020204030204" pitchFamily="34" charset="0"/>
                <a:cs typeface="Times New Roman" panose="02020603050405020304" pitchFamily="18" charset="0"/>
              </a:rPr>
              <a:t>.  Opiskeluhuollon toimijat mukaan lukien asuntolaohjaajat ja niiden opiskelijat osallistuva toiminnan kehittämiseen. </a:t>
            </a:r>
            <a:endParaRPr lang="fi-FI"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effectLst/>
                <a:latin typeface="Calibri Light" panose="020F0302020204030204" pitchFamily="34" charset="0"/>
                <a:ea typeface="Calibri" panose="020F0502020204030204" pitchFamily="34" charset="0"/>
                <a:cs typeface="Times New Roman" panose="02020603050405020304" pitchFamily="18" charset="0"/>
              </a:rPr>
              <a:t>Toiminta voi olla </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ryhmien järjestämistä </a:t>
            </a:r>
            <a:r>
              <a:rPr lang="fi-FI" sz="3500" dirty="0">
                <a:effectLst/>
                <a:latin typeface="Calibri Light" panose="020F0302020204030204" pitchFamily="34" charset="0"/>
                <a:ea typeface="Calibri" panose="020F0502020204030204" pitchFamily="34" charset="0"/>
                <a:cs typeface="Times New Roman" panose="02020603050405020304" pitchFamily="18" charset="0"/>
              </a:rPr>
              <a:t>arjen-, tunne-, tai vuorovaikutustaidoista, itsetuntemuksesta, vahvuuksista, selviytymisestä, rentoutumisesta ja toiveikkuudesta tai vaikka ahdistuksesta kärsivien tukiryhmänä. Toimenpiteenä on viedä matalan kynnyksen mielenterveysalan osaamista toimipaikkojen ja asuntoloiden käyttöön. </a:t>
            </a:r>
            <a:endParaRPr lang="fi-FI"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effectLst/>
                <a:latin typeface="Calibri Light" panose="020F0302020204030204" pitchFamily="34" charset="0"/>
                <a:ea typeface="Calibri" panose="020F0502020204030204" pitchFamily="34" charset="0"/>
                <a:cs typeface="Times New Roman" panose="02020603050405020304" pitchFamily="18" charset="0"/>
              </a:rPr>
              <a:t>Teemoja, joita halutaan edistää ovat vertaistoiminnan kehittäminen, tunne- ja vuorovaikutustaitojen kehittäminen, hyvien terveystottumusten edistäminen, mielenterveystaitojen vahvistaminen ja voimavarojen tukeminen, huolen varhainen tunnistaminen ja puheeksi ottaminen. Näistä teemoista kootaan </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erilaisia yhteisöllisiä tapahtumia ja kohtaamisia</a:t>
            </a:r>
            <a:r>
              <a:rPr lang="fi-FI" sz="3500" dirty="0">
                <a:effectLst/>
                <a:latin typeface="Calibri Light" panose="020F0302020204030204" pitchFamily="34" charset="0"/>
                <a:ea typeface="Calibri" panose="020F0502020204030204" pitchFamily="34" charset="0"/>
                <a:cs typeface="Times New Roman" panose="02020603050405020304" pitchFamily="18" charset="0"/>
              </a:rPr>
              <a:t>. </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Pilotoidaan </a:t>
            </a:r>
            <a:r>
              <a:rPr lang="fi-FI" sz="3500" b="1" dirty="0" err="1">
                <a:effectLst/>
                <a:latin typeface="Calibri Light" panose="020F0302020204030204" pitchFamily="34" charset="0"/>
                <a:ea typeface="Calibri" panose="020F0502020204030204" pitchFamily="34" charset="0"/>
                <a:cs typeface="Times New Roman" panose="02020603050405020304" pitchFamily="18" charset="0"/>
              </a:rPr>
              <a:t>Art</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 ja </a:t>
            </a:r>
            <a:r>
              <a:rPr lang="fi-FI" sz="3500" b="1" dirty="0" err="1">
                <a:effectLst/>
                <a:latin typeface="Calibri Light" panose="020F0302020204030204" pitchFamily="34" charset="0"/>
                <a:ea typeface="Calibri" panose="020F0502020204030204" pitchFamily="34" charset="0"/>
                <a:cs typeface="Times New Roman" panose="02020603050405020304" pitchFamily="18" charset="0"/>
              </a:rPr>
              <a:t>Friends</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 ja tiimioppimisen menetelmät. </a:t>
            </a:r>
            <a:endParaRPr lang="fi-FI" sz="35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effectLst/>
                <a:latin typeface="Calibri Light" panose="020F0302020204030204" pitchFamily="34" charset="0"/>
                <a:ea typeface="Calibri" panose="020F0502020204030204" pitchFamily="34" charset="0"/>
                <a:cs typeface="Times New Roman" panose="02020603050405020304" pitchFamily="18" charset="0"/>
              </a:rPr>
              <a:t>Hankkeen aikana kehitetään myös toimintamalleja, joiden avulla ne opiskelijat, jotka eivät voi mennä ruokailemaan ahdistuksen tai jännittämisen vuoksi</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 voivat syödä koululounaan</a:t>
            </a:r>
            <a:r>
              <a:rPr lang="fi-FI" sz="3500" dirty="0">
                <a:effectLst/>
                <a:latin typeface="Calibri Light" panose="020F0302020204030204" pitchFamily="34" charset="0"/>
                <a:ea typeface="Calibri" panose="020F0502020204030204" pitchFamily="34" charset="0"/>
                <a:cs typeface="Times New Roman" panose="02020603050405020304" pitchFamily="18" charset="0"/>
              </a:rPr>
              <a:t>. </a:t>
            </a:r>
            <a:r>
              <a:rPr lang="fi-FI" sz="3500" b="1" dirty="0">
                <a:effectLst/>
                <a:latin typeface="Calibri Light" panose="020F0302020204030204" pitchFamily="34" charset="0"/>
                <a:ea typeface="Calibri" panose="020F0502020204030204" pitchFamily="34" charset="0"/>
                <a:cs typeface="Times New Roman" panose="02020603050405020304" pitchFamily="18" charset="0"/>
              </a:rPr>
              <a:t>Kälviän kasvatusohjaajan tehtäviin kuuluu kansanopiston oppivelvollisten ohjaaminen ja tukeminen.</a:t>
            </a:r>
            <a:endParaRPr lang="fi-FI" sz="35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7000" dirty="0">
                <a:solidFill>
                  <a:srgbClr val="EF299A"/>
                </a:solidFill>
                <a:effectLst/>
                <a:latin typeface="Bebas Neue" panose="020B0000000000000000" pitchFamily="34" charset="0"/>
                <a:ea typeface="Calibri" panose="020F0502020204030204" pitchFamily="34" charset="0"/>
                <a:cs typeface="Times New Roman" panose="02020603050405020304" pitchFamily="18" charset="0"/>
              </a:rPr>
              <a:t>KETKÄ</a:t>
            </a:r>
            <a:r>
              <a:rPr lang="fi-FI" sz="7000" dirty="0">
                <a:effectLst/>
                <a:latin typeface="Calibri Light" panose="020F0302020204030204" pitchFamily="34" charset="0"/>
                <a:ea typeface="Calibri" panose="020F0502020204030204" pitchFamily="34" charset="0"/>
                <a:cs typeface="Times New Roman" panose="02020603050405020304" pitchFamily="18" charset="0"/>
              </a:rPr>
              <a:t> </a:t>
            </a:r>
            <a:endParaRPr lang="fi-FI" sz="7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rPr>
              <a:t>Projektityöntekijä Katrin Björklund,  </a:t>
            </a:r>
            <a:r>
              <a:rPr lang="fi-FI" sz="3500" u="sng" dirty="0" err="1">
                <a:solidFill>
                  <a:srgbClr val="17191A"/>
                </a:solidFill>
                <a:effectLst/>
                <a:latin typeface="Open Sans" panose="020B0606030504020204" pitchFamily="34" charset="0"/>
                <a:ea typeface="Calibri" panose="020F0502020204030204" pitchFamily="34" charset="0"/>
                <a:cs typeface="Times New Roman" panose="02020603050405020304" pitchFamily="18" charset="0"/>
                <a:hlinkClick r:id="rId2"/>
              </a:rPr>
              <a:t>katrin@bjorklund@kpedu.fi</a:t>
            </a:r>
            <a:r>
              <a:rPr lang="fi-FI" sz="3500"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rPr>
              <a:t>. </a:t>
            </a:r>
            <a:endParaRPr lang="fi-FI"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rPr>
              <a:t>Projektityöntekijä Tuija Carlsson, </a:t>
            </a:r>
            <a:r>
              <a:rPr lang="fi-FI" sz="3500" u="sng"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hlinkClick r:id="rId3"/>
              </a:rPr>
              <a:t>Tuija.carlsson@kpedu.fi</a:t>
            </a:r>
            <a:r>
              <a:rPr lang="fi-FI" sz="3500"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rPr>
              <a:t>, 50 %. </a:t>
            </a:r>
            <a:endParaRPr lang="fi-FI"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rPr>
              <a:t>Kasvatusohjaaja </a:t>
            </a:r>
            <a:r>
              <a:rPr lang="fi-FI" sz="3500" dirty="0">
                <a:effectLst/>
                <a:latin typeface="Calibri" panose="020F0502020204030204" pitchFamily="34" charset="0"/>
                <a:ea typeface="Calibri" panose="020F0502020204030204" pitchFamily="34" charset="0"/>
                <a:cs typeface="Times New Roman" panose="02020603050405020304" pitchFamily="18" charset="0"/>
              </a:rPr>
              <a:t>Johanna Ala-</a:t>
            </a:r>
            <a:r>
              <a:rPr lang="fi-FI" sz="3500" dirty="0" err="1">
                <a:effectLst/>
                <a:latin typeface="Calibri" panose="020F0502020204030204" pitchFamily="34" charset="0"/>
                <a:ea typeface="Calibri" panose="020F0502020204030204" pitchFamily="34" charset="0"/>
                <a:cs typeface="Times New Roman" panose="02020603050405020304" pitchFamily="18" charset="0"/>
              </a:rPr>
              <a:t>Pöntiö</a:t>
            </a:r>
            <a:r>
              <a:rPr lang="fi-FI" sz="3500" dirty="0">
                <a:effectLst/>
                <a:latin typeface="Calibri" panose="020F0502020204030204" pitchFamily="34" charset="0"/>
                <a:ea typeface="Calibri" panose="020F0502020204030204" pitchFamily="34" charset="0"/>
                <a:cs typeface="Times New Roman" panose="02020603050405020304" pitchFamily="18" charset="0"/>
              </a:rPr>
              <a:t>, </a:t>
            </a:r>
            <a:r>
              <a:rPr lang="fi-FI" sz="3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johanna.ala-pöntio@kpedu.fi</a:t>
            </a:r>
            <a:r>
              <a:rPr lang="fi-FI" sz="3500" dirty="0">
                <a:effectLst/>
                <a:latin typeface="Calibri" panose="020F0502020204030204" pitchFamily="34" charset="0"/>
                <a:ea typeface="Calibri" panose="020F0502020204030204" pitchFamily="34" charset="0"/>
                <a:cs typeface="Times New Roman" panose="02020603050405020304" pitchFamily="18" charset="0"/>
              </a:rPr>
              <a:t>, Kansanopisto, oppivelvolliset</a:t>
            </a:r>
            <a:r>
              <a:rPr lang="fi-FI" sz="3500"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rPr>
              <a:t>, </a:t>
            </a:r>
            <a:endParaRPr lang="fi-FI" sz="3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i-FI" sz="3500"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rPr>
              <a:t>Projektipäällikkö Anne Eteläaho, </a:t>
            </a:r>
            <a:r>
              <a:rPr lang="fi-FI" sz="3500" u="sng" dirty="0">
                <a:solidFill>
                  <a:srgbClr val="17191A"/>
                </a:solidFill>
                <a:effectLst/>
                <a:latin typeface="Open Sans" panose="020B0606030504020204" pitchFamily="34" charset="0"/>
                <a:ea typeface="Calibri" panose="020F0502020204030204" pitchFamily="34" charset="0"/>
                <a:cs typeface="Times New Roman" panose="02020603050405020304" pitchFamily="18" charset="0"/>
                <a:hlinkClick r:id="rId5"/>
              </a:rPr>
              <a:t>anne.etelaaho@kpedu.fi</a:t>
            </a:r>
            <a:endParaRPr lang="fi-FI" sz="35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83641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3B78A2-5250-74BB-3488-48DDCDBB2A1A}"/>
              </a:ext>
            </a:extLst>
          </p:cNvPr>
          <p:cNvSpPr>
            <a:spLocks noGrp="1"/>
          </p:cNvSpPr>
          <p:nvPr>
            <p:ph type="ctrTitle"/>
          </p:nvPr>
        </p:nvSpPr>
        <p:spPr>
          <a:xfrm>
            <a:off x="7615989" y="400468"/>
            <a:ext cx="3513221" cy="1308016"/>
          </a:xfrm>
        </p:spPr>
        <p:txBody>
          <a:bodyPr>
            <a:normAutofit fontScale="90000"/>
          </a:bodyPr>
          <a:lstStyle/>
          <a:p>
            <a:r>
              <a:rPr lang="fi-FI" sz="3200" b="1" dirty="0">
                <a:solidFill>
                  <a:srgbClr val="92D050"/>
                </a:solidFill>
                <a:effectLst/>
                <a:latin typeface="Bebas Neue" panose="020B0000000000000000" pitchFamily="34" charset="0"/>
                <a:ea typeface="Calibri" panose="020F0502020204030204" pitchFamily="34" charset="0"/>
              </a:rPr>
              <a:t>Opiskelijan äänellä</a:t>
            </a:r>
            <a:br>
              <a:rPr lang="fi-FI" sz="1800" dirty="0">
                <a:effectLst/>
                <a:latin typeface="Calibri" panose="020F0502020204030204" pitchFamily="34" charset="0"/>
                <a:ea typeface="Calibri" panose="020F0502020204030204" pitchFamily="34" charset="0"/>
              </a:rPr>
            </a:br>
            <a:endParaRPr lang="fi-FI" dirty="0"/>
          </a:p>
        </p:txBody>
      </p:sp>
      <p:sp>
        <p:nvSpPr>
          <p:cNvPr id="3" name="Alaotsikko 2">
            <a:extLst>
              <a:ext uri="{FF2B5EF4-FFF2-40B4-BE49-F238E27FC236}">
                <a16:creationId xmlns:a16="http://schemas.microsoft.com/office/drawing/2014/main" id="{DCBF8C30-2542-CA4D-B579-5973EB45CDC6}"/>
              </a:ext>
            </a:extLst>
          </p:cNvPr>
          <p:cNvSpPr>
            <a:spLocks noGrp="1"/>
          </p:cNvSpPr>
          <p:nvPr>
            <p:ph type="subTitle" idx="1"/>
          </p:nvPr>
        </p:nvSpPr>
        <p:spPr>
          <a:xfrm>
            <a:off x="312820" y="1263316"/>
            <a:ext cx="11879179" cy="5594684"/>
          </a:xfrm>
        </p:spPr>
        <p:txBody>
          <a:bodyPr>
            <a:normAutofit/>
          </a:bodyPr>
          <a:lstStyle/>
          <a:p>
            <a:pPr algn="l"/>
            <a:r>
              <a:rPr lang="fi-FI" sz="1800" dirty="0">
                <a:effectLst/>
                <a:latin typeface="Calibri" panose="020F0502020204030204" pitchFamily="34" charset="0"/>
                <a:ea typeface="Calibri" panose="020F0502020204030204" pitchFamily="34" charset="0"/>
              </a:rPr>
              <a:t>Suomen Diakonia opisto koordinoi mukana 18 koulutuksen järjestäjää.</a:t>
            </a:r>
          </a:p>
          <a:p>
            <a:pPr algn="l"/>
            <a:r>
              <a:rPr lang="fi-FI" sz="1800" dirty="0">
                <a:effectLst/>
                <a:latin typeface="Calibri" panose="020F0502020204030204" pitchFamily="34" charset="0"/>
                <a:ea typeface="Calibri" panose="020F0502020204030204" pitchFamily="34" charset="0"/>
              </a:rPr>
              <a:t>Hanke nivoutuu </a:t>
            </a:r>
            <a:r>
              <a:rPr lang="fi-FI" sz="1800" dirty="0" err="1">
                <a:effectLst/>
                <a:latin typeface="Calibri" panose="020F0502020204030204" pitchFamily="34" charset="0"/>
                <a:ea typeface="Calibri" panose="020F0502020204030204" pitchFamily="34" charset="0"/>
              </a:rPr>
              <a:t>Kpedun</a:t>
            </a:r>
            <a:r>
              <a:rPr lang="fi-FI" sz="1800" dirty="0">
                <a:effectLst/>
                <a:latin typeface="Calibri" panose="020F0502020204030204" pitchFamily="34" charset="0"/>
                <a:ea typeface="Calibri" panose="020F0502020204030204" pitchFamily="34" charset="0"/>
              </a:rPr>
              <a:t> strategian toimeenpanoon, jossa arvoina on asiakaslähtöisyys, uusiutuminen ja yhteisöllisyys. Lisäksi hanke tukee Pedagogista ohjelmaa, jossa näyttäytyy vahvasti vuorovaikutuksen ja kohtaamisen teemat sekä tavoite sallivan ja turvallisen yhteisön sekä oppimisympäristön edistämiseen. </a:t>
            </a:r>
          </a:p>
          <a:p>
            <a:pPr algn="l"/>
            <a:r>
              <a:rPr lang="fi-FI" sz="1800" b="1" dirty="0">
                <a:effectLst/>
                <a:latin typeface="Calibri" panose="020F0502020204030204" pitchFamily="34" charset="0"/>
                <a:ea typeface="Calibri" panose="020F0502020204030204" pitchFamily="34" charset="0"/>
              </a:rPr>
              <a:t>Tavoitteet</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panose="020F0502020204030204" pitchFamily="34" charset="0"/>
                <a:ea typeface="Calibri" panose="020F0502020204030204" pitchFamily="34" charset="0"/>
              </a:rPr>
              <a:t>Hankkeen tavoitteena on vahvistaa oppilaitoksen </a:t>
            </a:r>
            <a:r>
              <a:rPr lang="fi-FI" sz="1800" b="1" dirty="0">
                <a:effectLst/>
                <a:latin typeface="Calibri" panose="020F0502020204030204" pitchFamily="34" charset="0"/>
                <a:ea typeface="Calibri" panose="020F0502020204030204" pitchFamily="34" charset="0"/>
              </a:rPr>
              <a:t>henkilöstön ymmärrystä yhteisöllisyyden ja osallisuuden sekä mielen hyvinvoinnin merkityksestä motivaatioon, oppimiseen ja hyvinvointiin</a:t>
            </a:r>
            <a:r>
              <a:rPr lang="fi-FI" sz="1800" dirty="0">
                <a:effectLst/>
                <a:latin typeface="Calibri" panose="020F0502020204030204" pitchFamily="34" charset="0"/>
                <a:ea typeface="Calibri" panose="020F0502020204030204" pitchFamily="34" charset="0"/>
              </a:rPr>
              <a:t>.</a:t>
            </a:r>
          </a:p>
          <a:p>
            <a:pPr marL="342900" lvl="0" indent="-342900" algn="l">
              <a:buFont typeface="+mj-lt"/>
              <a:buAutoNum type="arabicPeriod"/>
            </a:pPr>
            <a:r>
              <a:rPr lang="fi-FI" sz="1800" dirty="0">
                <a:effectLst/>
                <a:latin typeface="Calibri" panose="020F0502020204030204" pitchFamily="34" charset="0"/>
                <a:ea typeface="Calibri" panose="020F0502020204030204" pitchFamily="34" charset="0"/>
              </a:rPr>
              <a:t>Tavoitteena on korostaa </a:t>
            </a:r>
            <a:r>
              <a:rPr lang="fi-FI" sz="1800" b="1" dirty="0">
                <a:effectLst/>
                <a:latin typeface="Calibri" panose="020F0502020204030204" pitchFamily="34" charset="0"/>
                <a:ea typeface="Calibri" panose="020F0502020204030204" pitchFamily="34" charset="0"/>
              </a:rPr>
              <a:t>opettajien, ohjaajien ja opiskelijoiden vahvuuksia ja lisätä arvostuksen, innostuksen, luottamuksen ilmapiiriä ja sitä kautta hyvinvoinnin vahvistumista.</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panose="020F0502020204030204" pitchFamily="34" charset="0"/>
                <a:ea typeface="Calibri" panose="020F0502020204030204" pitchFamily="34" charset="0"/>
              </a:rPr>
              <a:t>Tavoitteena on kehittää </a:t>
            </a:r>
            <a:r>
              <a:rPr lang="fi-FI" sz="1800" b="1" dirty="0">
                <a:effectLst/>
                <a:latin typeface="Calibri" panose="020F0502020204030204" pitchFamily="34" charset="0"/>
                <a:ea typeface="Calibri" panose="020F0502020204030204" pitchFamily="34" charset="0"/>
              </a:rPr>
              <a:t>opettajien pedagogisen ja konsultoivan työotteen toimintamalleja </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panose="020F0502020204030204" pitchFamily="34" charset="0"/>
                <a:ea typeface="Calibri" panose="020F0502020204030204" pitchFamily="34" charset="0"/>
              </a:rPr>
              <a:t>Tavoitteena on myös </a:t>
            </a:r>
            <a:r>
              <a:rPr lang="fi-FI" sz="1800" b="1" dirty="0">
                <a:effectLst/>
                <a:latin typeface="Calibri" panose="020F0502020204030204" pitchFamily="34" charset="0"/>
                <a:ea typeface="Calibri" panose="020F0502020204030204" pitchFamily="34" charset="0"/>
              </a:rPr>
              <a:t>vahvistaa asuntolaohjaajien osaamista mm. mielen hyvinvoinnin tunnistamisessa</a:t>
            </a:r>
            <a:r>
              <a:rPr lang="fi-FI" sz="1800" dirty="0">
                <a:effectLst/>
                <a:latin typeface="Calibri" panose="020F0502020204030204" pitchFamily="34" charset="0"/>
                <a:ea typeface="Calibri" panose="020F0502020204030204" pitchFamily="34" charset="0"/>
              </a:rPr>
              <a:t> ja tukemisessa.</a:t>
            </a:r>
          </a:p>
          <a:p>
            <a:pPr marL="342900" lvl="0" indent="-342900" algn="l">
              <a:buFont typeface="+mj-lt"/>
              <a:buAutoNum type="arabicPeriod"/>
            </a:pPr>
            <a:r>
              <a:rPr lang="fi-FI" sz="1800" dirty="0">
                <a:effectLst/>
                <a:latin typeface="Calibri" panose="020F0502020204030204" pitchFamily="34" charset="0"/>
                <a:ea typeface="Calibri" panose="020F0502020204030204" pitchFamily="34" charset="0"/>
              </a:rPr>
              <a:t>Tavoitteena on </a:t>
            </a:r>
            <a:r>
              <a:rPr lang="fi-FI" sz="1800" b="1" dirty="0">
                <a:effectLst/>
                <a:latin typeface="Calibri" panose="020F0502020204030204" pitchFamily="34" charset="0"/>
                <a:ea typeface="Calibri" panose="020F0502020204030204" pitchFamily="34" charset="0"/>
              </a:rPr>
              <a:t>pilotoida ennaltaehkäiseviä toimia kiusaamisen ja häirinnän torjumiseksi</a:t>
            </a:r>
            <a:endParaRPr lang="fi-FI" sz="18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1800" dirty="0">
                <a:effectLst/>
                <a:latin typeface="Calibri" panose="020F0502020204030204" pitchFamily="34" charset="0"/>
                <a:ea typeface="Calibri" panose="020F0502020204030204" pitchFamily="34" charset="0"/>
              </a:rPr>
              <a:t>Tavoitteena </a:t>
            </a:r>
            <a:r>
              <a:rPr lang="fi-FI" sz="1800" b="1" dirty="0">
                <a:effectLst/>
                <a:latin typeface="Calibri" panose="020F0502020204030204" pitchFamily="34" charset="0"/>
                <a:ea typeface="Calibri" panose="020F0502020204030204" pitchFamily="34" charset="0"/>
              </a:rPr>
              <a:t>on tukea opiskelijoiden elämänhallintaa, hyvinvointia, vuorovaikutusta, osallisuutta ja ryhmään kiinnittymistä</a:t>
            </a:r>
            <a:r>
              <a:rPr lang="fi-FI" sz="1800" dirty="0">
                <a:effectLst/>
                <a:latin typeface="Calibri" panose="020F0502020204030204" pitchFamily="34" charset="0"/>
                <a:ea typeface="Calibri" panose="020F0502020204030204" pitchFamily="34" charset="0"/>
              </a:rPr>
              <a:t>.</a:t>
            </a:r>
          </a:p>
          <a:p>
            <a:pPr marL="342900" lvl="0" indent="-342900" algn="l">
              <a:buFont typeface="+mj-lt"/>
              <a:buAutoNum type="arabicPeriod"/>
            </a:pPr>
            <a:r>
              <a:rPr lang="fi-FI" sz="1800" dirty="0">
                <a:effectLst/>
                <a:latin typeface="Calibri" panose="020F0502020204030204" pitchFamily="34" charset="0"/>
                <a:ea typeface="Calibri" panose="020F0502020204030204" pitchFamily="34" charset="0"/>
              </a:rPr>
              <a:t>Tavoitteena on </a:t>
            </a:r>
            <a:r>
              <a:rPr lang="fi-FI" sz="1800" b="1" dirty="0">
                <a:effectLst/>
                <a:latin typeface="Calibri" panose="020F0502020204030204" pitchFamily="34" charset="0"/>
                <a:ea typeface="Calibri" panose="020F0502020204030204" pitchFamily="34" charset="0"/>
              </a:rPr>
              <a:t>Toimintakykyajatteluun perustuva erityisen tuen tunnistaminen ja ohjausosaamisen vahvistaminen nivelvaiheissa</a:t>
            </a:r>
            <a:br>
              <a:rPr lang="fi-FI" sz="1800" b="1" dirty="0">
                <a:effectLst/>
                <a:latin typeface="Calibri" panose="020F0502020204030204" pitchFamily="34" charset="0"/>
                <a:ea typeface="Calibri" panose="020F0502020204030204" pitchFamily="34" charset="0"/>
              </a:rPr>
            </a:br>
            <a:endParaRPr lang="fi-FI" sz="1800" dirty="0">
              <a:effectLst/>
              <a:latin typeface="Calibri" panose="020F0502020204030204" pitchFamily="34" charset="0"/>
              <a:ea typeface="Calibri" panose="020F0502020204030204" pitchFamily="34" charset="0"/>
            </a:endParaRPr>
          </a:p>
          <a:p>
            <a:endParaRPr lang="fi-FI" sz="1800" dirty="0">
              <a:effectLst/>
              <a:latin typeface="Calibri" panose="020F0502020204030204" pitchFamily="34" charset="0"/>
              <a:ea typeface="Calibri" panose="020F0502020204030204" pitchFamily="34" charset="0"/>
            </a:endParaRPr>
          </a:p>
          <a:p>
            <a:endParaRPr lang="fi-FI" dirty="0"/>
          </a:p>
        </p:txBody>
      </p:sp>
      <p:pic>
        <p:nvPicPr>
          <p:cNvPr id="5" name="Kuva 4">
            <a:extLst>
              <a:ext uri="{FF2B5EF4-FFF2-40B4-BE49-F238E27FC236}">
                <a16:creationId xmlns:a16="http://schemas.microsoft.com/office/drawing/2014/main" id="{CF4CD414-7E77-1793-1569-BA8FF04FAF0D}"/>
              </a:ext>
            </a:extLst>
          </p:cNvPr>
          <p:cNvPicPr>
            <a:picLocks noChangeAspect="1"/>
          </p:cNvPicPr>
          <p:nvPr/>
        </p:nvPicPr>
        <p:blipFill>
          <a:blip r:embed="rId2"/>
          <a:stretch>
            <a:fillRect/>
          </a:stretch>
        </p:blipFill>
        <p:spPr>
          <a:xfrm>
            <a:off x="0" y="400468"/>
            <a:ext cx="8085220" cy="586121"/>
          </a:xfrm>
          <a:prstGeom prst="rect">
            <a:avLst/>
          </a:prstGeom>
        </p:spPr>
      </p:pic>
    </p:spTree>
    <p:extLst>
      <p:ext uri="{BB962C8B-B14F-4D97-AF65-F5344CB8AC3E}">
        <p14:creationId xmlns:p14="http://schemas.microsoft.com/office/powerpoint/2010/main" val="353439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3B78A2-5250-74BB-3488-48DDCDBB2A1A}"/>
              </a:ext>
            </a:extLst>
          </p:cNvPr>
          <p:cNvSpPr>
            <a:spLocks noGrp="1"/>
          </p:cNvSpPr>
          <p:nvPr>
            <p:ph type="ctrTitle"/>
          </p:nvPr>
        </p:nvSpPr>
        <p:spPr>
          <a:xfrm>
            <a:off x="192505" y="120317"/>
            <a:ext cx="11718758" cy="1347536"/>
          </a:xfrm>
        </p:spPr>
        <p:txBody>
          <a:bodyPr/>
          <a:lstStyle/>
          <a:p>
            <a:br>
              <a:rPr lang="fi-FI" sz="1800" dirty="0">
                <a:effectLst/>
                <a:latin typeface="Calibri" panose="020F0502020204030204" pitchFamily="34" charset="0"/>
                <a:ea typeface="Calibri" panose="020F0502020204030204" pitchFamily="34" charset="0"/>
              </a:rPr>
            </a:br>
            <a:endParaRPr lang="fi-FI" dirty="0"/>
          </a:p>
        </p:txBody>
      </p:sp>
      <p:sp>
        <p:nvSpPr>
          <p:cNvPr id="3" name="Alaotsikko 2">
            <a:extLst>
              <a:ext uri="{FF2B5EF4-FFF2-40B4-BE49-F238E27FC236}">
                <a16:creationId xmlns:a16="http://schemas.microsoft.com/office/drawing/2014/main" id="{DCBF8C30-2542-CA4D-B579-5973EB45CDC6}"/>
              </a:ext>
            </a:extLst>
          </p:cNvPr>
          <p:cNvSpPr>
            <a:spLocks noGrp="1"/>
          </p:cNvSpPr>
          <p:nvPr>
            <p:ph type="subTitle" idx="1"/>
          </p:nvPr>
        </p:nvSpPr>
        <p:spPr>
          <a:xfrm>
            <a:off x="1" y="1467853"/>
            <a:ext cx="12192000" cy="5390147"/>
          </a:xfrm>
        </p:spPr>
        <p:txBody>
          <a:bodyPr>
            <a:normAutofit fontScale="70000" lnSpcReduction="20000"/>
          </a:bodyPr>
          <a:lstStyle/>
          <a:p>
            <a:pPr algn="l"/>
            <a:r>
              <a:rPr lang="fi-FI" sz="2000" b="1" dirty="0">
                <a:effectLst/>
                <a:latin typeface="Calibri" panose="020F0502020204030204" pitchFamily="34" charset="0"/>
                <a:ea typeface="Calibri" panose="020F0502020204030204" pitchFamily="34" charset="0"/>
              </a:rPr>
              <a:t>Toimenpiteet:</a:t>
            </a:r>
            <a:endParaRPr lang="fi-FI" sz="20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2000" dirty="0">
                <a:effectLst/>
                <a:latin typeface="Calibri" panose="020F0502020204030204" pitchFamily="34" charset="0"/>
                <a:ea typeface="Calibri" panose="020F0502020204030204" pitchFamily="34" charset="0"/>
              </a:rPr>
              <a:t>Hankkeen avulla kaikille opettajille ja ohjaajille tarjotaan hyvinvointia ja tukea edistäviä toimenpiteitä luentojen ja kehitettyjen materiaalien muodossa mm. </a:t>
            </a:r>
            <a:r>
              <a:rPr lang="fi-FI" sz="2000" b="1" dirty="0">
                <a:effectLst/>
                <a:latin typeface="Calibri" panose="020F0502020204030204" pitchFamily="34" charset="0"/>
                <a:ea typeface="Calibri" panose="020F0502020204030204" pitchFamily="34" charset="0"/>
              </a:rPr>
              <a:t>positiivisesta pedagogiikasta ja kannustava ja kehuvasta puheesta, neurokirjon häiriöistä.</a:t>
            </a:r>
            <a:endParaRPr lang="fi-FI" sz="20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2000" b="1" dirty="0">
                <a:effectLst/>
                <a:latin typeface="Calibri" panose="020F0502020204030204" pitchFamily="34" charset="0"/>
                <a:ea typeface="Calibri" panose="020F0502020204030204" pitchFamily="34" charset="0"/>
              </a:rPr>
              <a:t>Pilotoidaan opettajien hyvinvointia tukevat ja lisäävät </a:t>
            </a:r>
            <a:r>
              <a:rPr lang="fi-FI" sz="2000" dirty="0">
                <a:effectLst/>
                <a:latin typeface="Calibri" panose="020F0502020204030204" pitchFamily="34" charset="0"/>
                <a:ea typeface="Calibri" panose="020F0502020204030204" pitchFamily="34" charset="0"/>
              </a:rPr>
              <a:t>itsereflektiiviset työpajat.</a:t>
            </a:r>
          </a:p>
          <a:p>
            <a:pPr marL="342900" lvl="0" indent="-342900" algn="l">
              <a:buFont typeface="+mj-lt"/>
              <a:buAutoNum type="arabicPeriod"/>
            </a:pPr>
            <a:r>
              <a:rPr lang="fi-FI" sz="2000" dirty="0">
                <a:effectLst/>
                <a:latin typeface="Calibri" panose="020F0502020204030204" pitchFamily="34" charset="0"/>
                <a:ea typeface="Calibri" panose="020F0502020204030204" pitchFamily="34" charset="0"/>
              </a:rPr>
              <a:t>Hankkeen avulla pilotoidaan </a:t>
            </a:r>
            <a:r>
              <a:rPr lang="fi-FI" sz="2000" b="1" dirty="0">
                <a:effectLst/>
                <a:latin typeface="Calibri" panose="020F0502020204030204" pitchFamily="34" charset="0"/>
                <a:ea typeface="Calibri" panose="020F0502020204030204" pitchFamily="34" charset="0"/>
              </a:rPr>
              <a:t>kohdennettuja ryhmäinterventioita opetus- ja ohjaushenkilöstölle</a:t>
            </a:r>
            <a:r>
              <a:rPr lang="fi-FI" sz="2000" dirty="0">
                <a:effectLst/>
                <a:latin typeface="Calibri" panose="020F0502020204030204" pitchFamily="34" charset="0"/>
                <a:ea typeface="Calibri" panose="020F0502020204030204" pitchFamily="34" charset="0"/>
              </a:rPr>
              <a:t> hyvinvointiin ja erityiseen tukeen liittyen.</a:t>
            </a:r>
          </a:p>
          <a:p>
            <a:pPr marL="342900" lvl="0" indent="-342900" algn="l">
              <a:buFont typeface="+mj-lt"/>
              <a:buAutoNum type="arabicPeriod"/>
            </a:pPr>
            <a:r>
              <a:rPr lang="fi-FI" sz="2000" dirty="0">
                <a:effectLst/>
                <a:latin typeface="Calibri" panose="020F0502020204030204" pitchFamily="34" charset="0"/>
                <a:ea typeface="Calibri" panose="020F0502020204030204" pitchFamily="34" charset="0"/>
              </a:rPr>
              <a:t>Pilotoidaan </a:t>
            </a:r>
            <a:r>
              <a:rPr lang="fi-FI" sz="2000" b="1" dirty="0">
                <a:effectLst/>
                <a:latin typeface="Calibri" panose="020F0502020204030204" pitchFamily="34" charset="0"/>
                <a:ea typeface="Calibri" panose="020F0502020204030204" pitchFamily="34" charset="0"/>
              </a:rPr>
              <a:t>pedagogista yhteistyötä ja konsultoivaa tukea luokkaan</a:t>
            </a:r>
            <a:r>
              <a:rPr lang="fi-FI" sz="2000" dirty="0">
                <a:effectLst/>
                <a:latin typeface="Calibri" panose="020F0502020204030204" pitchFamily="34" charset="0"/>
                <a:ea typeface="Calibri" panose="020F0502020204030204" pitchFamily="34" charset="0"/>
              </a:rPr>
              <a:t>.</a:t>
            </a:r>
          </a:p>
          <a:p>
            <a:pPr marL="342900" lvl="0" indent="-342900" algn="l">
              <a:buFont typeface="+mj-lt"/>
              <a:buAutoNum type="arabicPeriod"/>
            </a:pPr>
            <a:r>
              <a:rPr lang="fi-FI" sz="2000" b="1" dirty="0">
                <a:effectLst/>
                <a:latin typeface="Calibri" panose="020F0502020204030204" pitchFamily="34" charset="0"/>
                <a:ea typeface="Calibri" panose="020F0502020204030204" pitchFamily="34" charset="0"/>
              </a:rPr>
              <a:t>Pedagogiset tukimenetelmät -pajan</a:t>
            </a:r>
            <a:r>
              <a:rPr lang="fi-FI" sz="2000" dirty="0">
                <a:effectLst/>
                <a:latin typeface="Calibri" panose="020F0502020204030204" pitchFamily="34" charset="0"/>
                <a:ea typeface="Calibri" panose="020F0502020204030204" pitchFamily="34" charset="0"/>
              </a:rPr>
              <a:t> pilotointi.</a:t>
            </a:r>
          </a:p>
          <a:p>
            <a:pPr marL="342900" lvl="0" indent="-342900" algn="l">
              <a:buFont typeface="+mj-lt"/>
              <a:buAutoNum type="arabicPeriod"/>
            </a:pPr>
            <a:r>
              <a:rPr lang="fi-FI" sz="2000" dirty="0">
                <a:effectLst/>
                <a:latin typeface="Calibri" panose="020F0502020204030204" pitchFamily="34" charset="0"/>
                <a:ea typeface="Calibri" panose="020F0502020204030204" pitchFamily="34" charset="0"/>
              </a:rPr>
              <a:t>Pilotoidaan </a:t>
            </a:r>
            <a:r>
              <a:rPr lang="fi-FI" sz="2000" b="1" dirty="0" err="1">
                <a:effectLst/>
                <a:latin typeface="Calibri" panose="020F0502020204030204" pitchFamily="34" charset="0"/>
                <a:ea typeface="Calibri" panose="020F0502020204030204" pitchFamily="34" charset="0"/>
              </a:rPr>
              <a:t>edukatiiviset</a:t>
            </a:r>
            <a:r>
              <a:rPr lang="fi-FI" sz="2000" b="1" dirty="0">
                <a:effectLst/>
                <a:latin typeface="Calibri" panose="020F0502020204030204" pitchFamily="34" charset="0"/>
                <a:ea typeface="Calibri" panose="020F0502020204030204" pitchFamily="34" charset="0"/>
              </a:rPr>
              <a:t> vertaistyönohjausryhmät,</a:t>
            </a:r>
            <a:r>
              <a:rPr lang="fi-FI" sz="2000" dirty="0">
                <a:effectLst/>
                <a:latin typeface="Calibri" panose="020F0502020204030204" pitchFamily="34" charset="0"/>
                <a:ea typeface="Calibri" panose="020F0502020204030204" pitchFamily="34" charset="0"/>
              </a:rPr>
              <a:t> joissa keskeistä on ammatillinen jakaminen strukturoidusti yhdessä, lähi- tai etätoteutuksena.</a:t>
            </a:r>
          </a:p>
          <a:p>
            <a:pPr marL="342900" lvl="0" indent="-342900" algn="l">
              <a:buFont typeface="+mj-lt"/>
              <a:buAutoNum type="arabicPeriod"/>
            </a:pPr>
            <a:r>
              <a:rPr lang="fi-FI" sz="2000" dirty="0">
                <a:effectLst/>
                <a:latin typeface="Calibri" panose="020F0502020204030204" pitchFamily="34" charset="0"/>
                <a:ea typeface="Calibri" panose="020F0502020204030204" pitchFamily="34" charset="0"/>
              </a:rPr>
              <a:t>Pilotoidaan </a:t>
            </a:r>
            <a:r>
              <a:rPr lang="fi-FI" sz="2000" b="1" dirty="0">
                <a:effectLst/>
                <a:latin typeface="Calibri" panose="020F0502020204030204" pitchFamily="34" charset="0"/>
                <a:ea typeface="Calibri" panose="020F0502020204030204" pitchFamily="34" charset="0"/>
              </a:rPr>
              <a:t>asuntolaohjaajien hyvinvointia tukevat ja lisäävät itsereflektiiviset työpajat</a:t>
            </a:r>
            <a:endParaRPr lang="fi-FI" sz="20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2000" dirty="0">
                <a:effectLst/>
                <a:latin typeface="Calibri" panose="020F0502020204030204" pitchFamily="34" charset="0"/>
                <a:ea typeface="Calibri" panose="020F0502020204030204" pitchFamily="34" charset="0"/>
              </a:rPr>
              <a:t>Kohdennetuille opiskelijaryhmille pilotoidaan </a:t>
            </a:r>
            <a:r>
              <a:rPr lang="fi-FI" sz="2000" b="1" dirty="0">
                <a:effectLst/>
                <a:latin typeface="Calibri" panose="020F0502020204030204" pitchFamily="34" charset="0"/>
                <a:ea typeface="Calibri" panose="020F0502020204030204" pitchFamily="34" charset="0"/>
              </a:rPr>
              <a:t>hyvinvointipajoja pienryhminä, </a:t>
            </a:r>
            <a:r>
              <a:rPr lang="fi-FI" sz="2000" dirty="0">
                <a:solidFill>
                  <a:srgbClr val="000000"/>
                </a:solidFill>
                <a:effectLst/>
                <a:latin typeface="Arial" panose="020B0604020202020204" pitchFamily="34" charset="0"/>
                <a:ea typeface="Calibri" panose="020F0502020204030204" pitchFamily="34" charset="0"/>
              </a:rPr>
              <a:t>Opiskelijoille suunnatut ohjaukselliset ja vuorovaikutteiset työpajat.</a:t>
            </a:r>
            <a:endParaRPr lang="fi-FI" sz="20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2000" dirty="0">
                <a:effectLst/>
                <a:latin typeface="Calibri" panose="020F0502020204030204" pitchFamily="34" charset="0"/>
                <a:ea typeface="Calibri" panose="020F0502020204030204" pitchFamily="34" charset="0"/>
              </a:rPr>
              <a:t>Kohdennetuille opiskelijaryhmille pilotoidaan </a:t>
            </a:r>
            <a:r>
              <a:rPr lang="fi-FI" sz="2000" b="1" dirty="0">
                <a:effectLst/>
                <a:latin typeface="Calibri" panose="020F0502020204030204" pitchFamily="34" charset="0"/>
                <a:ea typeface="Calibri" panose="020F0502020204030204" pitchFamily="34" charset="0"/>
              </a:rPr>
              <a:t>oppimaan oppimisen pajoja</a:t>
            </a:r>
            <a:endParaRPr lang="fi-FI" sz="2000" dirty="0">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i-FI" sz="2000" b="1" dirty="0">
                <a:effectLst/>
                <a:latin typeface="Calibri" panose="020F0502020204030204" pitchFamily="34" charset="0"/>
                <a:ea typeface="Calibri" panose="020F0502020204030204" pitchFamily="34" charset="0"/>
              </a:rPr>
              <a:t>Toimintakykyajatteluun perustuva erityisen tuen tunnistaminen ja ohjausosaamisen vahvistaminen nivelvaiheissa</a:t>
            </a:r>
            <a:r>
              <a:rPr lang="fi-FI" sz="2000" dirty="0">
                <a:effectLst/>
                <a:latin typeface="Calibri" panose="020F0502020204030204" pitchFamily="34" charset="0"/>
                <a:ea typeface="Calibri" panose="020F0502020204030204" pitchFamily="34" charset="0"/>
              </a:rPr>
              <a:t> yhteistyössä Luovin kanssa.</a:t>
            </a:r>
          </a:p>
          <a:p>
            <a:pPr marL="342900" lvl="0" indent="-342900" algn="l">
              <a:buFont typeface="+mj-lt"/>
              <a:buAutoNum type="arabicPeriod"/>
            </a:pPr>
            <a:r>
              <a:rPr lang="fi-FI" sz="2000" b="1" dirty="0">
                <a:effectLst/>
                <a:latin typeface="Calibri" panose="020F0502020204030204" pitchFamily="34" charset="0"/>
                <a:ea typeface="Calibri" panose="020F0502020204030204" pitchFamily="34" charset="0"/>
              </a:rPr>
              <a:t>Yhteistyön tiivistäminen hyvinvointialueiden kanssa</a:t>
            </a:r>
            <a:r>
              <a:rPr lang="fi-FI" sz="2000" dirty="0">
                <a:effectLst/>
                <a:latin typeface="Calibri" panose="020F0502020204030204" pitchFamily="34" charset="0"/>
                <a:ea typeface="Calibri" panose="020F0502020204030204" pitchFamily="34" charset="0"/>
              </a:rPr>
              <a:t>.</a:t>
            </a:r>
          </a:p>
          <a:p>
            <a:pPr marL="342900" lvl="0" indent="-342900" algn="l">
              <a:buFont typeface="+mj-lt"/>
              <a:buAutoNum type="arabicPeriod"/>
            </a:pPr>
            <a:r>
              <a:rPr lang="fi-FI" sz="2000" b="1" dirty="0">
                <a:effectLst/>
                <a:latin typeface="Calibri" panose="020F0502020204030204" pitchFamily="34" charset="0"/>
                <a:ea typeface="Calibri" panose="020F0502020204030204" pitchFamily="34" charset="0"/>
              </a:rPr>
              <a:t>Kiusaamiseen ja häirintään puuttuminen, luennot, materiaalit</a:t>
            </a:r>
            <a:r>
              <a:rPr lang="fi-FI" sz="2000" dirty="0">
                <a:effectLst/>
                <a:latin typeface="Calibri" panose="020F0502020204030204" pitchFamily="34" charset="0"/>
                <a:ea typeface="Calibri" panose="020F0502020204030204" pitchFamily="34" charset="0"/>
              </a:rPr>
              <a:t>.</a:t>
            </a:r>
          </a:p>
          <a:p>
            <a:pPr marL="342900" lvl="0" indent="-342900" algn="l">
              <a:buFont typeface="+mj-lt"/>
              <a:buAutoNum type="arabicPeriod"/>
            </a:pPr>
            <a:r>
              <a:rPr lang="fi-FI" sz="2000" b="1" dirty="0" err="1">
                <a:effectLst/>
                <a:latin typeface="Calibri" panose="020F0502020204030204" pitchFamily="34" charset="0"/>
                <a:ea typeface="Calibri" panose="020F0502020204030204" pitchFamily="34" charset="0"/>
              </a:rPr>
              <a:t>Benchmarking</a:t>
            </a:r>
            <a:r>
              <a:rPr lang="fi-FI" sz="2000" b="1" dirty="0">
                <a:effectLst/>
                <a:latin typeface="Calibri" panose="020F0502020204030204" pitchFamily="34" charset="0"/>
                <a:ea typeface="Calibri" panose="020F0502020204030204" pitchFamily="34" charset="0"/>
              </a:rPr>
              <a:t> ja koulutusta esihenkilöille pedagogisen ohjelman toimeenpanon ja hyvinvointijohtamisen tukena</a:t>
            </a:r>
            <a:r>
              <a:rPr lang="fi-FI" sz="2000" dirty="0">
                <a:effectLst/>
                <a:latin typeface="Calibri" panose="020F0502020204030204" pitchFamily="34" charset="0"/>
                <a:ea typeface="Calibri" panose="020F0502020204030204" pitchFamily="34" charset="0"/>
              </a:rPr>
              <a:t>.</a:t>
            </a:r>
          </a:p>
          <a:p>
            <a:pPr algn="l"/>
            <a:endParaRPr lang="fi-FI" sz="1900" dirty="0">
              <a:effectLst/>
              <a:latin typeface="Calibri" panose="020F0502020204030204" pitchFamily="34" charset="0"/>
              <a:ea typeface="Calibri" panose="020F0502020204030204" pitchFamily="34" charset="0"/>
            </a:endParaRPr>
          </a:p>
          <a:p>
            <a:pPr algn="l"/>
            <a:r>
              <a:rPr lang="fi-FI" sz="1900" dirty="0">
                <a:effectLst/>
                <a:latin typeface="Calibri" panose="020F0502020204030204" pitchFamily="34" charset="0"/>
                <a:ea typeface="Calibri" panose="020F0502020204030204" pitchFamily="34" charset="0"/>
              </a:rPr>
              <a:t>1.1.2023-31.12.2023</a:t>
            </a:r>
          </a:p>
          <a:p>
            <a:pPr algn="l"/>
            <a:r>
              <a:rPr lang="fi-FI" sz="1900" dirty="0">
                <a:effectLst/>
                <a:latin typeface="Calibri" panose="020F0502020204030204" pitchFamily="34" charset="0"/>
                <a:ea typeface="Calibri" panose="020F0502020204030204" pitchFamily="34" charset="0"/>
              </a:rPr>
              <a:t>Projektityöntelijä Maarika Piispanen, maanantai-keskiviikko 60%, 0440964006,  </a:t>
            </a:r>
            <a:r>
              <a:rPr lang="fi-FI" sz="1900" u="sng" dirty="0">
                <a:solidFill>
                  <a:srgbClr val="0563C1"/>
                </a:solidFill>
                <a:effectLst/>
                <a:latin typeface="Calibri" panose="020F0502020204030204" pitchFamily="34" charset="0"/>
                <a:ea typeface="Calibri" panose="020F0502020204030204" pitchFamily="34" charset="0"/>
                <a:hlinkClick r:id="rId2"/>
              </a:rPr>
              <a:t>maarika.piispanen@gmail.com</a:t>
            </a:r>
            <a:r>
              <a:rPr lang="fi-FI" sz="1900" dirty="0">
                <a:effectLst/>
                <a:latin typeface="Calibri" panose="020F0502020204030204" pitchFamily="34" charset="0"/>
                <a:ea typeface="Calibri" panose="020F0502020204030204" pitchFamily="34" charset="0"/>
              </a:rPr>
              <a:t>; </a:t>
            </a:r>
            <a:r>
              <a:rPr lang="fi-FI" sz="1900" u="sng" dirty="0">
                <a:solidFill>
                  <a:srgbClr val="0563C1"/>
                </a:solidFill>
                <a:effectLst/>
                <a:latin typeface="Calibri" panose="020F0502020204030204" pitchFamily="34" charset="0"/>
                <a:ea typeface="Calibri" panose="020F0502020204030204" pitchFamily="34" charset="0"/>
                <a:hlinkClick r:id="rId3"/>
              </a:rPr>
              <a:t>maarika.piispanen@kpedu.fi</a:t>
            </a:r>
            <a:endParaRPr lang="fi-FI" sz="1900" dirty="0">
              <a:effectLst/>
              <a:latin typeface="Calibri" panose="020F0502020204030204" pitchFamily="34" charset="0"/>
              <a:ea typeface="Calibri" panose="020F0502020204030204" pitchFamily="34" charset="0"/>
            </a:endParaRPr>
          </a:p>
          <a:p>
            <a:pPr algn="l"/>
            <a:r>
              <a:rPr lang="fi-FI" sz="1900" dirty="0">
                <a:effectLst/>
                <a:latin typeface="Calibri" panose="020F0502020204030204" pitchFamily="34" charset="0"/>
                <a:ea typeface="Calibri" panose="020F0502020204030204" pitchFamily="34" charset="0"/>
              </a:rPr>
              <a:t>Projektityöntekijä Tuija Carlsson 50%, </a:t>
            </a:r>
            <a:r>
              <a:rPr lang="fi-FI" sz="1900" dirty="0">
                <a:effectLst/>
                <a:latin typeface="Calibri" panose="020F0502020204030204" pitchFamily="34" charset="0"/>
                <a:ea typeface="Calibri" panose="020F0502020204030204" pitchFamily="34" charset="0"/>
                <a:hlinkClick r:id="rId4"/>
              </a:rPr>
              <a:t>tuija.carlsson@kpedu.fi</a:t>
            </a:r>
            <a:endParaRPr lang="fi-FI" sz="1900" dirty="0">
              <a:effectLst/>
              <a:latin typeface="Calibri" panose="020F0502020204030204" pitchFamily="34" charset="0"/>
              <a:ea typeface="Calibri" panose="020F0502020204030204" pitchFamily="34" charset="0"/>
            </a:endParaRPr>
          </a:p>
          <a:p>
            <a:pPr algn="l"/>
            <a:r>
              <a:rPr lang="fi-FI" sz="1900" dirty="0">
                <a:effectLst/>
                <a:latin typeface="Calibri" panose="020F0502020204030204" pitchFamily="34" charset="0"/>
                <a:ea typeface="Calibri" panose="020F0502020204030204" pitchFamily="34" charset="0"/>
              </a:rPr>
              <a:t>Hankekoordinaattori Anne Eteläaho, 0447250106, </a:t>
            </a:r>
            <a:r>
              <a:rPr lang="fi-FI" sz="1900" dirty="0">
                <a:effectLst/>
                <a:latin typeface="Calibri" panose="020F0502020204030204" pitchFamily="34" charset="0"/>
                <a:ea typeface="Calibri" panose="020F0502020204030204" pitchFamily="34" charset="0"/>
                <a:hlinkClick r:id="rId5"/>
              </a:rPr>
              <a:t>anne.etelaaho@kpedu.fi</a:t>
            </a:r>
            <a:endParaRPr lang="fi-FI" sz="1900" dirty="0">
              <a:effectLst/>
              <a:latin typeface="Calibri" panose="020F0502020204030204" pitchFamily="34" charset="0"/>
              <a:ea typeface="Calibri" panose="020F0502020204030204" pitchFamily="34" charset="0"/>
            </a:endParaRPr>
          </a:p>
          <a:p>
            <a:pPr algn="l"/>
            <a:endParaRPr lang="fi-FI" sz="1900" dirty="0">
              <a:effectLst/>
              <a:latin typeface="Calibri" panose="020F0502020204030204" pitchFamily="34" charset="0"/>
              <a:ea typeface="Calibri" panose="020F0502020204030204" pitchFamily="34" charset="0"/>
            </a:endParaRPr>
          </a:p>
          <a:p>
            <a:pPr algn="l"/>
            <a:endParaRPr lang="fi-FI" sz="1800" dirty="0">
              <a:effectLst/>
              <a:latin typeface="Calibri" panose="020F0502020204030204" pitchFamily="34" charset="0"/>
              <a:ea typeface="Calibri" panose="020F0502020204030204" pitchFamily="34" charset="0"/>
            </a:endParaRPr>
          </a:p>
          <a:p>
            <a:endParaRPr lang="fi-FI" dirty="0"/>
          </a:p>
        </p:txBody>
      </p:sp>
      <p:pic>
        <p:nvPicPr>
          <p:cNvPr id="8" name="Kuva 7" descr="Kuva, joka sisältää kohteen ulko, vesi, maa, ranta&#10;&#10;Kuvaus luotu automaattisesti">
            <a:extLst>
              <a:ext uri="{FF2B5EF4-FFF2-40B4-BE49-F238E27FC236}">
                <a16:creationId xmlns:a16="http://schemas.microsoft.com/office/drawing/2014/main" id="{7643CB8D-A8A7-A908-6B4A-D35E46AEE49F}"/>
              </a:ext>
            </a:extLst>
          </p:cNvPr>
          <p:cNvPicPr>
            <a:picLocks noChangeAspect="1"/>
          </p:cNvPicPr>
          <p:nvPr/>
        </p:nvPicPr>
        <p:blipFill rotWithShape="1">
          <a:blip r:embed="rId6">
            <a:extLst>
              <a:ext uri="{28A0092B-C50C-407E-A947-70E740481C1C}">
                <a14:useLocalDpi xmlns:a14="http://schemas.microsoft.com/office/drawing/2010/main" val="0"/>
              </a:ext>
            </a:extLst>
          </a:blip>
          <a:srcRect t="31983" b="25681"/>
          <a:stretch/>
        </p:blipFill>
        <p:spPr bwMode="auto">
          <a:xfrm>
            <a:off x="20053" y="0"/>
            <a:ext cx="12107778" cy="14678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286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AEC441-E05F-0580-D010-31ACE5D1C041}"/>
              </a:ext>
            </a:extLst>
          </p:cNvPr>
          <p:cNvSpPr>
            <a:spLocks noGrp="1"/>
          </p:cNvSpPr>
          <p:nvPr>
            <p:ph type="title"/>
          </p:nvPr>
        </p:nvSpPr>
        <p:spPr>
          <a:xfrm>
            <a:off x="0" y="1"/>
            <a:ext cx="12103767" cy="854241"/>
          </a:xfrm>
        </p:spPr>
        <p:txBody>
          <a:bodyPr>
            <a:normAutofit/>
          </a:bodyPr>
          <a:lstStyle/>
          <a:p>
            <a:r>
              <a:rPr lang="fi-FI" dirty="0">
                <a:solidFill>
                  <a:schemeClr val="accent1">
                    <a:lumMod val="60000"/>
                    <a:lumOff val="40000"/>
                  </a:schemeClr>
                </a:solidFill>
                <a:latin typeface="Bebas Neue" panose="020B0000000000000000" pitchFamily="34" charset="0"/>
              </a:rPr>
              <a:t>MITEN EDETÄÄN VOIKO MENNÄ NOIN? </a:t>
            </a:r>
            <a:endParaRPr lang="fi-FI" dirty="0"/>
          </a:p>
        </p:txBody>
      </p:sp>
      <p:sp>
        <p:nvSpPr>
          <p:cNvPr id="6" name="Tekstiruutu 5">
            <a:extLst>
              <a:ext uri="{FF2B5EF4-FFF2-40B4-BE49-F238E27FC236}">
                <a16:creationId xmlns:a16="http://schemas.microsoft.com/office/drawing/2014/main" id="{A2BF8296-E5DC-E124-99DA-43D488A7E41B}"/>
              </a:ext>
            </a:extLst>
          </p:cNvPr>
          <p:cNvSpPr txBox="1"/>
          <p:nvPr/>
        </p:nvSpPr>
        <p:spPr>
          <a:xfrm>
            <a:off x="88233" y="709863"/>
            <a:ext cx="11317704" cy="8253541"/>
          </a:xfrm>
          <a:prstGeom prst="rect">
            <a:avLst/>
          </a:prstGeom>
          <a:noFill/>
        </p:spPr>
        <p:txBody>
          <a:bodyPr wrap="square">
            <a:spAutoFit/>
          </a:bodyPr>
          <a:lstStyle/>
          <a:p>
            <a:endParaRPr lang="fi-FI" sz="1600" dirty="0">
              <a:effectLst/>
              <a:latin typeface="Calibri" panose="020F0502020204030204" pitchFamily="34" charset="0"/>
              <a:ea typeface="Calibri" panose="020F0502020204030204" pitchFamily="34" charset="0"/>
            </a:endParaRPr>
          </a:p>
          <a:p>
            <a:r>
              <a:rPr lang="fi-FI" sz="2800" dirty="0">
                <a:solidFill>
                  <a:schemeClr val="accent1">
                    <a:lumMod val="60000"/>
                    <a:lumOff val="40000"/>
                  </a:schemeClr>
                </a:solidFill>
                <a:latin typeface="Bebas Neue" panose="020B0000000000000000" pitchFamily="34" charset="0"/>
                <a:ea typeface="Calibri" panose="020F0502020204030204" pitchFamily="34" charset="0"/>
              </a:rPr>
              <a:t>Kootusti uudet hankkeet kohderyhmittäin</a:t>
            </a:r>
          </a:p>
          <a:p>
            <a:r>
              <a:rPr lang="fi-FI" sz="2800" dirty="0">
                <a:solidFill>
                  <a:schemeClr val="accent1">
                    <a:lumMod val="60000"/>
                    <a:lumOff val="40000"/>
                  </a:schemeClr>
                </a:solidFill>
                <a:effectLst/>
                <a:latin typeface="Bebas Neue" panose="020B0000000000000000" pitchFamily="34" charset="0"/>
                <a:ea typeface="Calibri" panose="020F0502020204030204" pitchFamily="34" charset="0"/>
              </a:rPr>
              <a:t>Opiskelijoille</a:t>
            </a:r>
          </a:p>
          <a:p>
            <a:r>
              <a:rPr lang="fi-FI" sz="2000" dirty="0">
                <a:effectLst/>
                <a:latin typeface="Calibri" panose="020F0502020204030204" pitchFamily="34" charset="0"/>
                <a:ea typeface="Calibri" panose="020F0502020204030204" pitchFamily="34" charset="0"/>
              </a:rPr>
              <a:t>Ammattiopistoon muodostetaan </a:t>
            </a:r>
            <a:r>
              <a:rPr lang="fi-FI" sz="2000" b="1" dirty="0">
                <a:effectLst/>
                <a:latin typeface="Calibri" panose="020F0502020204030204" pitchFamily="34" charset="0"/>
                <a:ea typeface="Calibri" panose="020F0502020204030204" pitchFamily="34" charset="0"/>
              </a:rPr>
              <a:t>toimialoittain tai vastuualueittain opiskelijafoorumit</a:t>
            </a:r>
            <a:r>
              <a:rPr lang="fi-FI" sz="2000" dirty="0">
                <a:effectLst/>
                <a:latin typeface="Calibri" panose="020F0502020204030204" pitchFamily="34" charset="0"/>
                <a:ea typeface="Calibri" panose="020F0502020204030204" pitchFamily="34" charset="0"/>
              </a:rPr>
              <a:t>, jossa on laaja edustus opiskelijoista tutkinnoittain. Toimialapäällikkö tai toimipaikkavastaava toimii kokoonkutsujana, yksi kokous vuodessa? (Hymy-hanke)</a:t>
            </a:r>
          </a:p>
          <a:p>
            <a:endParaRPr lang="fi-FI" sz="2000" dirty="0">
              <a:latin typeface="Calibri" panose="020F0502020204030204" pitchFamily="34" charset="0"/>
              <a:ea typeface="Calibri" panose="020F0502020204030204" pitchFamily="34" charset="0"/>
            </a:endParaRPr>
          </a:p>
          <a:p>
            <a:r>
              <a:rPr lang="fi-FI" sz="2000" dirty="0">
                <a:effectLst/>
                <a:latin typeface="Calibri" panose="020F0502020204030204" pitchFamily="34" charset="0"/>
                <a:ea typeface="Calibri" panose="020F0502020204030204" pitchFamily="34" charset="0"/>
              </a:rPr>
              <a:t>Mukana opetushenkilöstöä, opiskeluhuollon toimijoita, opinto-ohjaaja ja erityisopettajia. </a:t>
            </a:r>
            <a:r>
              <a:rPr lang="fi-FI" sz="2000" b="1" dirty="0">
                <a:effectLst/>
                <a:latin typeface="Calibri" panose="020F0502020204030204" pitchFamily="34" charset="0"/>
                <a:ea typeface="Calibri" panose="020F0502020204030204" pitchFamily="34" charset="0"/>
              </a:rPr>
              <a:t>Foorumeissa käydään läpi tietoa opiskeluvaikuttamisen muodoista sekä aktiivisesti pyydetään opiskelijoita antamaan palautetta eri kehittämisteemoihin liittyviin asioihin</a:t>
            </a:r>
            <a:r>
              <a:rPr lang="fi-FI" sz="2000" dirty="0">
                <a:effectLst/>
                <a:latin typeface="Calibri" panose="020F0502020204030204" pitchFamily="34" charset="0"/>
                <a:ea typeface="Calibri" panose="020F0502020204030204" pitchFamily="34" charset="0"/>
              </a:rPr>
              <a:t>, kuten arjen sujuvuuteen toimipisteessä ja opiskelijaprosesseissa, vuosittaisten tavoitteiden arviointia ja opiskelijapalautteiden tarkastelua sekä kouluterveyskyselyn tulosten analysointia.  (Kaustisen Lean tyyppistä toimintaa)</a:t>
            </a:r>
          </a:p>
          <a:p>
            <a:endParaRPr lang="fi-FI" sz="2000" dirty="0">
              <a:effectLst/>
              <a:latin typeface="Calibri" panose="020F0502020204030204" pitchFamily="34" charset="0"/>
              <a:ea typeface="Calibri" panose="020F0502020204030204" pitchFamily="34" charset="0"/>
            </a:endParaRPr>
          </a:p>
          <a:p>
            <a:r>
              <a:rPr lang="fi-FI" sz="2000" dirty="0">
                <a:effectLst/>
                <a:latin typeface="Calibri" panose="020F0502020204030204" pitchFamily="34" charset="0"/>
                <a:ea typeface="Calibri" panose="020F0502020204030204" pitchFamily="34" charset="0"/>
              </a:rPr>
              <a:t>Opiskelijafoorumeista saadaan aktivoitua opiskelijoista </a:t>
            </a:r>
            <a:r>
              <a:rPr lang="fi-FI" sz="2000" b="1" dirty="0">
                <a:effectLst/>
                <a:latin typeface="Calibri" panose="020F0502020204030204" pitchFamily="34" charset="0"/>
                <a:ea typeface="Calibri" panose="020F0502020204030204" pitchFamily="34" charset="0"/>
              </a:rPr>
              <a:t>edustajia tutor- ja opiskelijakuntatoimintaan. </a:t>
            </a:r>
            <a:endParaRPr lang="fi-FI" sz="2000" dirty="0">
              <a:effectLst/>
              <a:latin typeface="Calibri" panose="020F0502020204030204" pitchFamily="34" charset="0"/>
              <a:ea typeface="Calibri" panose="020F0502020204030204" pitchFamily="34" charset="0"/>
            </a:endParaRPr>
          </a:p>
          <a:p>
            <a:r>
              <a:rPr lang="fi-FI" sz="2000" dirty="0">
                <a:effectLst/>
                <a:latin typeface="Calibri" panose="020F0502020204030204" pitchFamily="34" charset="0"/>
                <a:ea typeface="Calibri" panose="020F0502020204030204" pitchFamily="34" charset="0"/>
              </a:rPr>
              <a:t>Kehitetään tutor- ja opiskelijakunnan </a:t>
            </a:r>
            <a:r>
              <a:rPr lang="fi-FI" sz="2000" b="1" dirty="0">
                <a:effectLst/>
                <a:latin typeface="Calibri" panose="020F0502020204030204" pitchFamily="34" charset="0"/>
                <a:ea typeface="Calibri" panose="020F0502020204030204" pitchFamily="34" charset="0"/>
              </a:rPr>
              <a:t>toiminnan esittelyä ja markkinointia </a:t>
            </a:r>
            <a:r>
              <a:rPr lang="fi-FI" sz="2000" dirty="0">
                <a:effectLst/>
                <a:latin typeface="Calibri" panose="020F0502020204030204" pitchFamily="34" charset="0"/>
                <a:ea typeface="Calibri" panose="020F0502020204030204" pitchFamily="34" charset="0"/>
              </a:rPr>
              <a:t>ja pyritään kehittämään uusia toimintatapoja yhä useampien opiskelijoiden osallistamiseksi. </a:t>
            </a:r>
          </a:p>
          <a:p>
            <a:endParaRPr lang="fi-FI" sz="2000" dirty="0">
              <a:effectLst/>
              <a:latin typeface="Calibri" panose="020F0502020204030204" pitchFamily="34" charset="0"/>
              <a:ea typeface="Calibri" panose="020F0502020204030204" pitchFamily="34" charset="0"/>
            </a:endParaRPr>
          </a:p>
          <a:p>
            <a:r>
              <a:rPr lang="fi-FI" sz="2000" b="1" dirty="0"/>
              <a:t>Tavoitteena on myös vaikuttaa eri toimialojen ydinprosesseihin yhteisöllisyyden ja psykologisen turvallisuuden lisäämiseksi.</a:t>
            </a:r>
            <a:r>
              <a:rPr lang="fi-FI" sz="2000" dirty="0">
                <a:effectLst/>
                <a:latin typeface="Calibri" panose="020F0502020204030204" pitchFamily="34" charset="0"/>
                <a:ea typeface="Calibri" panose="020F0502020204030204" pitchFamily="34" charset="0"/>
              </a:rPr>
              <a:t> (Hymy-hanke)</a:t>
            </a:r>
          </a:p>
          <a:p>
            <a:endParaRPr lang="fi-FI" sz="2000" b="1" dirty="0"/>
          </a:p>
          <a:p>
            <a:endParaRPr lang="fi-FI" sz="2000" b="1" dirty="0"/>
          </a:p>
          <a:p>
            <a:endParaRPr lang="fi-FI" sz="2000" b="1" dirty="0"/>
          </a:p>
          <a:p>
            <a:pPr>
              <a:spcBef>
                <a:spcPts val="500"/>
              </a:spcBef>
              <a:spcAft>
                <a:spcPts val="500"/>
              </a:spcAft>
              <a:tabLst>
                <a:tab pos="1656080" algn="l"/>
                <a:tab pos="2484120" algn="l"/>
              </a:tabLst>
            </a:pPr>
            <a:r>
              <a:rPr lang="fi-FI" sz="2000" dirty="0">
                <a:solidFill>
                  <a:srgbClr val="000000"/>
                </a:solidFill>
                <a:effectLst/>
                <a:latin typeface="Arial" panose="020B0604020202020204" pitchFamily="34" charset="0"/>
                <a:ea typeface="Arial" panose="020B0604020202020204" pitchFamily="34" charset="0"/>
              </a:rPr>
              <a:t> </a:t>
            </a:r>
            <a:endParaRPr lang="fi-FI" sz="2000" dirty="0">
              <a:effectLst/>
              <a:latin typeface="Arial" panose="020B0604020202020204" pitchFamily="34" charset="0"/>
              <a:ea typeface="Arial" panose="020B0604020202020204" pitchFamily="34" charset="0"/>
            </a:endParaRPr>
          </a:p>
          <a:p>
            <a:pPr algn="l"/>
            <a:endParaRPr lang="fi-FI" sz="1600" dirty="0"/>
          </a:p>
          <a:p>
            <a:endParaRPr lang="fi-FI" sz="1600" b="1" dirty="0"/>
          </a:p>
          <a:p>
            <a:endParaRPr lang="fi-FI"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0687093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12568</TotalTime>
  <Words>2337</Words>
  <Application>Microsoft Office PowerPoint</Application>
  <PresentationFormat>Laajakuva</PresentationFormat>
  <Paragraphs>252</Paragraphs>
  <Slides>22</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22</vt:i4>
      </vt:variant>
    </vt:vector>
  </HeadingPairs>
  <TitlesOfParts>
    <vt:vector size="30" baseType="lpstr">
      <vt:lpstr>Arial</vt:lpstr>
      <vt:lpstr>Bebas Neue</vt:lpstr>
      <vt:lpstr>Calibri</vt:lpstr>
      <vt:lpstr>Calibri Light</vt:lpstr>
      <vt:lpstr>Humanist521TL-Roman</vt:lpstr>
      <vt:lpstr>Open Sans</vt:lpstr>
      <vt:lpstr>Times New Roman</vt:lpstr>
      <vt:lpstr>Office-teema</vt:lpstr>
      <vt:lpstr>HANKKEITA TUKEMAAN PERUSTYÖTÄ </vt:lpstr>
      <vt:lpstr>Mitä toisen asteen opinnot merkitsevät nuorelle?</vt:lpstr>
      <vt:lpstr>Hymy-hanke</vt:lpstr>
      <vt:lpstr>PowerPoint-esitys</vt:lpstr>
      <vt:lpstr>Hyvät eväät elämään </vt:lpstr>
      <vt:lpstr> </vt:lpstr>
      <vt:lpstr>Opiskelijan äänellä </vt:lpstr>
      <vt:lpstr> </vt:lpstr>
      <vt:lpstr>MITEN EDETÄÄN VOIKO MENNÄ NOIN? </vt:lpstr>
      <vt:lpstr>OPISKELIJOILLE </vt:lpstr>
      <vt:lpstr>OPETTAJILLE, OHJAAJILLE</vt:lpstr>
      <vt:lpstr>ASUNTOLOIHIN</vt:lpstr>
      <vt:lpstr>Miten edetään ALUKSI, mitä mieltä olette?</vt:lpstr>
      <vt:lpstr>AIEMMIN ALKANEITA HANKKEITA näitä ei esitellä mutta saa katsoa jos tahtoo ja ehtii</vt:lpstr>
      <vt:lpstr>Yhdessä  Tillsamman-hanke Kpedu</vt:lpstr>
      <vt:lpstr>DUDE 2-HANKE YHTEISTYÖSSÄ Centrian kanssa </vt:lpstr>
      <vt:lpstr>PowerPoint-esitys</vt:lpstr>
      <vt:lpstr> </vt:lpstr>
      <vt:lpstr>PowerPoint-esitys</vt:lpstr>
      <vt:lpstr>PowerPoint-esitys</vt:lpstr>
      <vt:lpstr>PowerPoint-esitys</vt:lpstr>
      <vt:lpstr>Kiitos kun sai esitellä hankkeet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12</cp:revision>
  <cp:lastPrinted>2023-01-18T08:17:35Z</cp:lastPrinted>
  <dcterms:created xsi:type="dcterms:W3CDTF">2022-11-04T09:07:15Z</dcterms:created>
  <dcterms:modified xsi:type="dcterms:W3CDTF">2023-01-24T07:35:13Z</dcterms:modified>
</cp:coreProperties>
</file>