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E812-9716-4583-A379-F6F27D706DAE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5374-1FA9-4A61-B7D3-E2A0D91C8D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583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E812-9716-4583-A379-F6F27D706DAE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5374-1FA9-4A61-B7D3-E2A0D91C8D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983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E812-9716-4583-A379-F6F27D706DAE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5374-1FA9-4A61-B7D3-E2A0D91C8D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7841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E812-9716-4583-A379-F6F27D706DAE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5374-1FA9-4A61-B7D3-E2A0D91C8D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883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E812-9716-4583-A379-F6F27D706DAE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5374-1FA9-4A61-B7D3-E2A0D91C8D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6286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E812-9716-4583-A379-F6F27D706DAE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5374-1FA9-4A61-B7D3-E2A0D91C8D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3637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E812-9716-4583-A379-F6F27D706DAE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5374-1FA9-4A61-B7D3-E2A0D91C8D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6636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E812-9716-4583-A379-F6F27D706DAE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5374-1FA9-4A61-B7D3-E2A0D91C8D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0401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E812-9716-4583-A379-F6F27D706DAE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5374-1FA9-4A61-B7D3-E2A0D91C8D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4900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E812-9716-4583-A379-F6F27D706DAE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5374-1FA9-4A61-B7D3-E2A0D91C8D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518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EE812-9716-4583-A379-F6F27D706DAE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15374-1FA9-4A61-B7D3-E2A0D91C8D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8801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EE812-9716-4583-A379-F6F27D706DAE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15374-1FA9-4A61-B7D3-E2A0D91C8D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331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Parvessa parempi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dirty="0" smtClean="0"/>
              <a:t>Sataedun osuuden väliraportointi</a:t>
            </a:r>
          </a:p>
          <a:p>
            <a:r>
              <a:rPr lang="fi-FI" dirty="0" smtClean="0"/>
              <a:t>28.9.2017</a:t>
            </a:r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4099" y="600950"/>
            <a:ext cx="1103432" cy="1213284"/>
          </a:xfrm>
          <a:prstGeom prst="rect">
            <a:avLst/>
          </a:prstGeom>
        </p:spPr>
      </p:pic>
      <p:pic>
        <p:nvPicPr>
          <p:cNvPr id="5" name="Kuva 4" descr="\\ulvifs1\yhteiset\Ulvila\Viestintä\Logot ja graafiset elementiti\Sataedu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95" y="629141"/>
            <a:ext cx="1908810" cy="6292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267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Toiminnan tavoitteet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  <a:p>
            <a:r>
              <a:rPr lang="fi-FI" dirty="0" smtClean="0"/>
              <a:t>Hyvinvointiraportoinnin </a:t>
            </a:r>
            <a:r>
              <a:rPr lang="fi-FI" dirty="0"/>
              <a:t>prosessilla on sovitut</a:t>
            </a:r>
            <a:r>
              <a:rPr lang="fi-FI" dirty="0">
                <a:solidFill>
                  <a:srgbClr val="0070C0"/>
                </a:solidFill>
              </a:rPr>
              <a:t> </a:t>
            </a:r>
            <a:r>
              <a:rPr lang="fi-FI" dirty="0" smtClean="0">
                <a:solidFill>
                  <a:srgbClr val="0070C0"/>
                </a:solidFill>
              </a:rPr>
              <a:t>osallistavat </a:t>
            </a:r>
            <a:r>
              <a:rPr lang="fi-FI" dirty="0"/>
              <a:t>työkäytännöt. </a:t>
            </a:r>
          </a:p>
          <a:p>
            <a:r>
              <a:rPr lang="fi-FI" dirty="0" smtClean="0"/>
              <a:t>Oppilaitoksen </a:t>
            </a:r>
            <a:r>
              <a:rPr lang="fi-FI" dirty="0"/>
              <a:t>asenneilmapiiri ja ymmärrys </a:t>
            </a:r>
            <a:r>
              <a:rPr lang="fi-FI" dirty="0">
                <a:solidFill>
                  <a:srgbClr val="0070C0"/>
                </a:solidFill>
              </a:rPr>
              <a:t>osallisuuden</a:t>
            </a:r>
            <a:r>
              <a:rPr lang="fi-FI" dirty="0"/>
              <a:t> kokonaisuudesta on parantunut. </a:t>
            </a:r>
          </a:p>
          <a:p>
            <a:r>
              <a:rPr lang="fi-FI" dirty="0" smtClean="0"/>
              <a:t>Opettajilla </a:t>
            </a:r>
            <a:r>
              <a:rPr lang="fi-FI" dirty="0"/>
              <a:t>on enemmän </a:t>
            </a:r>
            <a:r>
              <a:rPr lang="fi-FI" dirty="0" smtClean="0">
                <a:solidFill>
                  <a:srgbClr val="0070C0"/>
                </a:solidFill>
              </a:rPr>
              <a:t>osaamista</a:t>
            </a:r>
            <a:endParaRPr lang="fi-FI" dirty="0">
              <a:solidFill>
                <a:srgbClr val="0070C0"/>
              </a:solidFill>
            </a:endParaRPr>
          </a:p>
          <a:p>
            <a:r>
              <a:rPr lang="fi-FI" dirty="0" smtClean="0"/>
              <a:t>Opiskelijat </a:t>
            </a:r>
            <a:r>
              <a:rPr lang="fi-FI" dirty="0"/>
              <a:t>kokevat voivansa</a:t>
            </a:r>
            <a:r>
              <a:rPr lang="fi-FI" dirty="0">
                <a:solidFill>
                  <a:srgbClr val="0070C0"/>
                </a:solidFill>
              </a:rPr>
              <a:t> osallistua </a:t>
            </a:r>
            <a:r>
              <a:rPr lang="fi-FI" dirty="0"/>
              <a:t>oppilaitoksen toimintaan </a:t>
            </a:r>
          </a:p>
        </p:txBody>
      </p:sp>
    </p:spTree>
    <p:extLst>
      <p:ext uri="{BB962C8B-B14F-4D97-AF65-F5344CB8AC3E}">
        <p14:creationId xmlns:p14="http://schemas.microsoft.com/office/powerpoint/2010/main" val="3265882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Toteutuksen periaatteet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Edetään prosessissa opiskelijavoimin </a:t>
            </a:r>
          </a:p>
          <a:p>
            <a:pPr marL="0" indent="0">
              <a:buNone/>
            </a:pPr>
            <a:r>
              <a:rPr lang="fi-FI" dirty="0" smtClean="0"/>
              <a:t>	&gt; reformin näkökulmasta tärkeää vahvistaa opiskelijoiden 	vaikuttamismahdollisuuksia ja luoda parempaa vertaistuen 	kulttuuria.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Ei luoda uusia toimintoja, vaan kehitetään ”vanhoja” tulevaisuuden haasteet huomioiden</a:t>
            </a:r>
          </a:p>
          <a:p>
            <a:endParaRPr lang="fi-FI" dirty="0" smtClean="0"/>
          </a:p>
          <a:p>
            <a:r>
              <a:rPr lang="fi-FI" dirty="0" smtClean="0"/>
              <a:t>Osallisuuden määrittelystä opiskelijoiden osallisuuskokemusten konkretisointiin 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Opiskelijakuntatoiminnan päivittäminen ja toiminnan ”iso kuva”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40824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Kevät 2017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i-FI" dirty="0" smtClean="0"/>
              <a:t>Sopimukset Sataedu opiskelijakunnan hallituksen ja toimipaikkokohtaisten opiskelijakunnan hallitusten rooleista</a:t>
            </a:r>
          </a:p>
          <a:p>
            <a:pPr lvl="1"/>
            <a:r>
              <a:rPr lang="fi-FI" dirty="0"/>
              <a:t>Työtilat Intraan</a:t>
            </a:r>
          </a:p>
          <a:p>
            <a:pPr lvl="1"/>
            <a:r>
              <a:rPr lang="fi-FI" dirty="0"/>
              <a:t>Toimintasuunnitelma ja toimintakertomus </a:t>
            </a:r>
            <a:r>
              <a:rPr lang="fi-FI" dirty="0" smtClean="0"/>
              <a:t>–mallit</a:t>
            </a:r>
          </a:p>
          <a:p>
            <a:pPr lvl="1"/>
            <a:r>
              <a:rPr lang="fi-FI" dirty="0" smtClean="0"/>
              <a:t>Toiminnan näkyvyyden parantaminen</a:t>
            </a:r>
          </a:p>
          <a:p>
            <a:pPr lvl="1"/>
            <a:r>
              <a:rPr lang="fi-FI" dirty="0" smtClean="0"/>
              <a:t>Toiminnallinen osallistaminen osaksi vuosikelloa</a:t>
            </a:r>
          </a:p>
          <a:p>
            <a:pPr lvl="1"/>
            <a:r>
              <a:rPr lang="fi-FI" dirty="0" smtClean="0"/>
              <a:t>Vaikuttamisen väylät</a:t>
            </a:r>
          </a:p>
          <a:p>
            <a:pPr lvl="1"/>
            <a:r>
              <a:rPr lang="fi-FI" dirty="0" smtClean="0"/>
              <a:t>Läpäisyteemat: Edunvalvonta, vaikuttamistyö, yhteisöllisyys</a:t>
            </a:r>
            <a:endParaRPr lang="fi-FI" dirty="0"/>
          </a:p>
          <a:p>
            <a:pPr marL="0" indent="0">
              <a:buNone/>
            </a:pPr>
            <a:r>
              <a:rPr lang="fi-FI" dirty="0" smtClean="0"/>
              <a:t>Opiskelijakuntatoiminnan ohjeen päivitys </a:t>
            </a:r>
          </a:p>
          <a:p>
            <a:pPr lvl="1"/>
            <a:r>
              <a:rPr lang="fi-FI" dirty="0" smtClean="0"/>
              <a:t>Toimipaikkojen yhdenvertaisuus</a:t>
            </a:r>
          </a:p>
          <a:p>
            <a:pPr lvl="1"/>
            <a:r>
              <a:rPr lang="fi-FI" dirty="0" smtClean="0"/>
              <a:t>Kokonaisuuden koordinointi</a:t>
            </a:r>
          </a:p>
          <a:p>
            <a:pPr lvl="1"/>
            <a:r>
              <a:rPr lang="fi-FI" dirty="0" smtClean="0"/>
              <a:t>”Iso kuva”</a:t>
            </a:r>
          </a:p>
          <a:p>
            <a:pPr marL="0" indent="0">
              <a:buNone/>
            </a:pPr>
            <a:r>
              <a:rPr lang="fi-FI" dirty="0" smtClean="0"/>
              <a:t>Keskustelupäivämenetelmään perehtyminen ja sen soveltaminen vuorovaikutteisen tapaamisen toteuttamiseen (Sataedu johtoryhmä – Sataedun opiskelijakunnan hallitus) </a:t>
            </a:r>
          </a:p>
          <a:p>
            <a:pPr lvl="1"/>
            <a:r>
              <a:rPr lang="fi-FI" dirty="0" smtClean="0"/>
              <a:t>Allianssin koulutuspäivä</a:t>
            </a:r>
          </a:p>
          <a:p>
            <a:pPr lvl="1"/>
            <a:r>
              <a:rPr lang="fi-FI" dirty="0" smtClean="0"/>
              <a:t>Paikallinen valmistelu</a:t>
            </a:r>
          </a:p>
          <a:p>
            <a:pPr lvl="1"/>
            <a:r>
              <a:rPr lang="fi-FI" dirty="0" smtClean="0"/>
              <a:t>Tilaisuuden toteutus 9.5.2017 &gt; puheenvuorot: 1) pedagogiset ratkaisut ja 2) Ammatillisen koulutuksen reformi</a:t>
            </a:r>
            <a:endParaRPr lang="fi-FI" dirty="0"/>
          </a:p>
          <a:p>
            <a:pPr marL="0" indent="0">
              <a:buNone/>
            </a:pPr>
            <a:r>
              <a:rPr lang="fi-FI" dirty="0" smtClean="0"/>
              <a:t>Sataedu opiskelijakunnan hallitustoimijoiden osaamista esille</a:t>
            </a:r>
          </a:p>
          <a:p>
            <a:pPr lvl="1">
              <a:buFontTx/>
              <a:buChar char="-"/>
            </a:pPr>
            <a:r>
              <a:rPr lang="fi-FI" dirty="0" smtClean="0"/>
              <a:t>Visio100 työpajatyöskentelyä (</a:t>
            </a:r>
            <a:r>
              <a:rPr lang="fi-FI" dirty="0" err="1" smtClean="0"/>
              <a:t>post</a:t>
            </a:r>
            <a:r>
              <a:rPr lang="fi-FI" dirty="0" smtClean="0"/>
              <a:t> it laput)</a:t>
            </a:r>
          </a:p>
          <a:p>
            <a:pPr lvl="1">
              <a:buFontTx/>
              <a:buChar char="-"/>
            </a:pPr>
            <a:r>
              <a:rPr lang="fi-FI" dirty="0" smtClean="0"/>
              <a:t>Tuotos: Sataedu opiskelijakunnan hallituksen video Visio100 kilpailuun </a:t>
            </a:r>
          </a:p>
        </p:txBody>
      </p:sp>
    </p:spTree>
    <p:extLst>
      <p:ext uri="{BB962C8B-B14F-4D97-AF65-F5344CB8AC3E}">
        <p14:creationId xmlns:p14="http://schemas.microsoft.com/office/powerpoint/2010/main" val="2117283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Syksy 2017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i-FI" dirty="0" smtClean="0"/>
              <a:t>Tutoreista tukea &gt; yhdenmukaiset ja osallisuutta korostavat tutorkoulutukset kaikissa toimipaikoissa (Saku ry:n koulutukset)</a:t>
            </a:r>
          </a:p>
          <a:p>
            <a:r>
              <a:rPr lang="fi-FI" dirty="0" smtClean="0"/>
              <a:t>Tuki hallitustoiminnan käynnistämiseen toimipaikoissa (Yhteisöpedagogi-opiskelija mukana)</a:t>
            </a:r>
          </a:p>
          <a:p>
            <a:r>
              <a:rPr lang="fi-FI" dirty="0" smtClean="0"/>
              <a:t>Mukana Hyvinvoiva </a:t>
            </a:r>
            <a:r>
              <a:rPr lang="fi-FI" dirty="0" err="1" smtClean="0"/>
              <a:t>Amis</a:t>
            </a:r>
            <a:r>
              <a:rPr lang="fi-FI" dirty="0" smtClean="0"/>
              <a:t> -työpajoissa &gt; opiskelijat mukaan Ammatillisen koulutuksen hyvinvointipäiville 22.11.-23.11.2017</a:t>
            </a:r>
          </a:p>
          <a:p>
            <a:r>
              <a:rPr lang="fi-FI" dirty="0" smtClean="0"/>
              <a:t>Hallitusedustajia mukaan ohjaajan kanssa maakunnalliseen ”Nuorten ääni maakunnassa” -kehittämiseen</a:t>
            </a:r>
          </a:p>
          <a:p>
            <a:r>
              <a:rPr lang="fi-FI" dirty="0" smtClean="0"/>
              <a:t>Osallistamisen digitaaliset menetelmät: Case-perehdytyksessä KAHOOT</a:t>
            </a:r>
          </a:p>
          <a:p>
            <a:r>
              <a:rPr lang="fi-FI" dirty="0" smtClean="0"/>
              <a:t>Toiminnallisten menetelmien koulutuspäivä kaikille hallitustoimijoille (tarjouspyynnöt lähetetty kouluttajille)</a:t>
            </a:r>
          </a:p>
          <a:p>
            <a:pPr marL="457200" lvl="1" indent="0">
              <a:buNone/>
            </a:pPr>
            <a:r>
              <a:rPr lang="fi-FI" dirty="0" smtClean="0"/>
              <a:t>&gt; Omat toteutukset toimipaikoissa</a:t>
            </a:r>
          </a:p>
          <a:p>
            <a:pPr marL="457200" lvl="1" indent="0">
              <a:buNone/>
            </a:pPr>
            <a:r>
              <a:rPr lang="fi-FI" dirty="0" smtClean="0"/>
              <a:t>&gt; Sataedun </a:t>
            </a:r>
            <a:r>
              <a:rPr lang="fi-FI" dirty="0" err="1" smtClean="0"/>
              <a:t>opku</a:t>
            </a:r>
            <a:r>
              <a:rPr lang="fi-FI" dirty="0" smtClean="0"/>
              <a:t>-hallituksen toimesta tilaisuudet opettajille ja ohjaajille</a:t>
            </a:r>
          </a:p>
          <a:p>
            <a:r>
              <a:rPr lang="fi-FI" dirty="0" smtClean="0"/>
              <a:t>Markkinoinnin ja  tiedottamisen suunnittelu</a:t>
            </a:r>
          </a:p>
          <a:p>
            <a:pPr lvl="1"/>
            <a:r>
              <a:rPr lang="fi-FI" dirty="0" smtClean="0"/>
              <a:t>Video, uutiskirje</a:t>
            </a:r>
          </a:p>
          <a:p>
            <a:pPr lvl="1"/>
            <a:r>
              <a:rPr lang="fi-FI" dirty="0" err="1" smtClean="0"/>
              <a:t>Infograafi</a:t>
            </a:r>
            <a:endParaRPr lang="fi-FI" dirty="0" smtClean="0"/>
          </a:p>
          <a:p>
            <a:pPr lvl="1"/>
            <a:r>
              <a:rPr lang="fi-FI" dirty="0" smtClean="0"/>
              <a:t>Tapahtumat</a:t>
            </a:r>
          </a:p>
          <a:p>
            <a:r>
              <a:rPr lang="fi-FI" dirty="0" smtClean="0"/>
              <a:t>Rehtorin / koulutuspäällikön vastaanotto &gt; valmisteltuja kysymyksiä ja keskustelua, aloitteita</a:t>
            </a:r>
          </a:p>
          <a:p>
            <a:pPr lvl="1"/>
            <a:r>
              <a:rPr lang="fi-FI" dirty="0" smtClean="0"/>
              <a:t>Dokumentointi ja tiedottaminen</a:t>
            </a:r>
          </a:p>
          <a:p>
            <a:r>
              <a:rPr lang="fi-FI" dirty="0" smtClean="0"/>
              <a:t>Osallistamisen mallit osaksi hyvinvointiraportoinnin kokonaisuutta</a:t>
            </a:r>
          </a:p>
          <a:p>
            <a:r>
              <a:rPr lang="fi-FI" dirty="0" smtClean="0"/>
              <a:t>Palautekysely henkilöstöltä (</a:t>
            </a:r>
            <a:r>
              <a:rPr lang="fi-FI" dirty="0" err="1" smtClean="0"/>
              <a:t>webropol</a:t>
            </a:r>
            <a:r>
              <a:rPr lang="fi-FI" dirty="0" smtClean="0"/>
              <a:t>)</a:t>
            </a:r>
          </a:p>
          <a:p>
            <a:r>
              <a:rPr lang="fi-FI" dirty="0" smtClean="0"/>
              <a:t>Hanketoiminnan päätöstilaisuus Sataedussa</a:t>
            </a:r>
          </a:p>
          <a:p>
            <a:pPr lvl="1"/>
            <a:r>
              <a:rPr lang="fi-FI" dirty="0" smtClean="0"/>
              <a:t>Kehityksen jatkuminen ja osaamisen lisääminen -</a:t>
            </a:r>
            <a:r>
              <a:rPr lang="fi-FI" smtClean="0"/>
              <a:t>puheevuorot</a:t>
            </a:r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233245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262</Words>
  <Application>Microsoft Office PowerPoint</Application>
  <PresentationFormat>Laajakuva</PresentationFormat>
  <Paragraphs>57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Parvessa parempi</vt:lpstr>
      <vt:lpstr>Toiminnan tavoitteet</vt:lpstr>
      <vt:lpstr>Toteutuksen periaatteet</vt:lpstr>
      <vt:lpstr>Kevät 2017</vt:lpstr>
      <vt:lpstr>Syksy 2017</vt:lpstr>
    </vt:vector>
  </TitlesOfParts>
  <Company>Satakunnan koulutuskuntayhtymä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Riitta Hirsikoski</dc:creator>
  <cp:lastModifiedBy>Anne Eteläaho</cp:lastModifiedBy>
  <cp:revision>9</cp:revision>
  <dcterms:created xsi:type="dcterms:W3CDTF">2017-09-28T04:11:37Z</dcterms:created>
  <dcterms:modified xsi:type="dcterms:W3CDTF">2017-10-06T08:59:13Z</dcterms:modified>
</cp:coreProperties>
</file>