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57E9-4CF6-4E16-954A-E64204580615}" type="datetimeFigureOut">
              <a:rPr lang="fi-FI" smtClean="0"/>
              <a:t>6.10.2017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91D03-60E8-456B-9E69-8D5E1BB8955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6166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57E9-4CF6-4E16-954A-E64204580615}" type="datetimeFigureOut">
              <a:rPr lang="fi-FI" smtClean="0"/>
              <a:t>6.10.2017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91D03-60E8-456B-9E69-8D5E1BB8955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4033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57E9-4CF6-4E16-954A-E64204580615}" type="datetimeFigureOut">
              <a:rPr lang="fi-FI" smtClean="0"/>
              <a:t>6.10.2017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91D03-60E8-456B-9E69-8D5E1BB8955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81960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57E9-4CF6-4E16-954A-E64204580615}" type="datetimeFigureOut">
              <a:rPr lang="fi-FI" smtClean="0"/>
              <a:t>6.10.2017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91D03-60E8-456B-9E69-8D5E1BB8955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9885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57E9-4CF6-4E16-954A-E64204580615}" type="datetimeFigureOut">
              <a:rPr lang="fi-FI" smtClean="0"/>
              <a:t>6.10.2017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91D03-60E8-456B-9E69-8D5E1BB8955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4051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57E9-4CF6-4E16-954A-E64204580615}" type="datetimeFigureOut">
              <a:rPr lang="fi-FI" smtClean="0"/>
              <a:t>6.10.2017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91D03-60E8-456B-9E69-8D5E1BB8955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2093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57E9-4CF6-4E16-954A-E64204580615}" type="datetimeFigureOut">
              <a:rPr lang="fi-FI" smtClean="0"/>
              <a:t>6.10.2017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91D03-60E8-456B-9E69-8D5E1BB8955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089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57E9-4CF6-4E16-954A-E64204580615}" type="datetimeFigureOut">
              <a:rPr lang="fi-FI" smtClean="0"/>
              <a:t>6.10.2017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91D03-60E8-456B-9E69-8D5E1BB8955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0443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57E9-4CF6-4E16-954A-E64204580615}" type="datetimeFigureOut">
              <a:rPr lang="fi-FI" smtClean="0"/>
              <a:t>6.10.2017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91D03-60E8-456B-9E69-8D5E1BB8955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88917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57E9-4CF6-4E16-954A-E64204580615}" type="datetimeFigureOut">
              <a:rPr lang="fi-FI" smtClean="0"/>
              <a:t>6.10.2017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91D03-60E8-456B-9E69-8D5E1BB8955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8101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57E9-4CF6-4E16-954A-E64204580615}" type="datetimeFigureOut">
              <a:rPr lang="fi-FI" smtClean="0"/>
              <a:t>6.10.2017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91D03-60E8-456B-9E69-8D5E1BB8955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1121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B57E9-4CF6-4E16-954A-E64204580615}" type="datetimeFigureOut">
              <a:rPr lang="fi-FI" smtClean="0"/>
              <a:t>6.10.2017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91D03-60E8-456B-9E69-8D5E1BB8955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9383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/>
          <p:cNvSpPr/>
          <p:nvPr/>
        </p:nvSpPr>
        <p:spPr>
          <a:xfrm>
            <a:off x="554386" y="563195"/>
            <a:ext cx="1936268" cy="5071250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b="1" dirty="0" smtClean="0"/>
              <a:t>Toimipaikan opiskelijakunnan hallitus </a:t>
            </a:r>
          </a:p>
          <a:p>
            <a:endParaRPr lang="fi-FI" sz="1200" dirty="0" smtClean="0"/>
          </a:p>
          <a:p>
            <a:endParaRPr lang="fi-FI" sz="1200" dirty="0"/>
          </a:p>
          <a:p>
            <a:pPr marL="171450" indent="-171450">
              <a:buFontTx/>
              <a:buChar char="-"/>
            </a:pPr>
            <a:r>
              <a:rPr lang="fi-FI" sz="1200" dirty="0" smtClean="0"/>
              <a:t>pj.</a:t>
            </a:r>
          </a:p>
          <a:p>
            <a:pPr marL="171450" indent="-171450">
              <a:buFontTx/>
              <a:buChar char="-"/>
            </a:pPr>
            <a:r>
              <a:rPr lang="fi-FI" sz="1200" dirty="0" smtClean="0"/>
              <a:t>vpj.</a:t>
            </a:r>
          </a:p>
          <a:p>
            <a:pPr marL="171450" indent="-171450">
              <a:buFontTx/>
              <a:buChar char="-"/>
            </a:pPr>
            <a:r>
              <a:rPr lang="fi-FI" sz="1200" dirty="0" smtClean="0"/>
              <a:t>sihteeri</a:t>
            </a:r>
          </a:p>
          <a:p>
            <a:endParaRPr lang="fi-FI" sz="1200" dirty="0" smtClean="0"/>
          </a:p>
          <a:p>
            <a:r>
              <a:rPr lang="fi-FI" sz="1200" b="1" dirty="0" smtClean="0"/>
              <a:t>Opinto-ohjaaja </a:t>
            </a:r>
            <a:r>
              <a:rPr lang="fi-FI" sz="1200" dirty="0" smtClean="0"/>
              <a:t>ohjaa </a:t>
            </a:r>
          </a:p>
          <a:p>
            <a:r>
              <a:rPr lang="fi-FI" sz="1200" dirty="0" smtClean="0"/>
              <a:t>ja kouluttaa yhteisen toimintamallin mukaisesti</a:t>
            </a:r>
          </a:p>
          <a:p>
            <a:pPr algn="ctr"/>
            <a:endParaRPr lang="fi-FI" b="1" dirty="0" smtClean="0"/>
          </a:p>
          <a:p>
            <a:pPr marL="285750" indent="-285750">
              <a:buFontTx/>
              <a:buChar char="-"/>
            </a:pPr>
            <a:endParaRPr lang="fi-FI" sz="1200" dirty="0" smtClean="0"/>
          </a:p>
          <a:p>
            <a:pPr algn="ctr"/>
            <a:endParaRPr lang="fi-FI" dirty="0" smtClean="0"/>
          </a:p>
          <a:p>
            <a:pPr algn="ctr"/>
            <a:endParaRPr lang="fi-FI" dirty="0" smtClean="0"/>
          </a:p>
          <a:p>
            <a:pPr algn="ctr"/>
            <a:endParaRPr lang="fi-FI" dirty="0" smtClean="0"/>
          </a:p>
          <a:p>
            <a:pPr algn="ctr"/>
            <a:r>
              <a:rPr lang="fi-FI" sz="1200" i="1" dirty="0" smtClean="0"/>
              <a:t>Muodostuu opiskelijakunnan nimeämistä jäsenistä </a:t>
            </a:r>
          </a:p>
          <a:p>
            <a:pPr algn="ctr"/>
            <a:r>
              <a:rPr lang="fi-FI" sz="1200" i="1" dirty="0" smtClean="0"/>
              <a:t>2 edustajaa / ryhmä  </a:t>
            </a:r>
          </a:p>
          <a:p>
            <a:pPr algn="ctr"/>
            <a:r>
              <a:rPr lang="fi-FI" sz="1200" i="1" dirty="0" smtClean="0"/>
              <a:t>(valinnat viikolla 36) </a:t>
            </a:r>
            <a:endParaRPr lang="fi-FI" sz="1200" i="1" dirty="0"/>
          </a:p>
        </p:txBody>
      </p:sp>
      <p:sp>
        <p:nvSpPr>
          <p:cNvPr id="8" name="Suorakulmio 7"/>
          <p:cNvSpPr/>
          <p:nvPr/>
        </p:nvSpPr>
        <p:spPr>
          <a:xfrm>
            <a:off x="5991496" y="609600"/>
            <a:ext cx="1820091" cy="5024845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 b="1" dirty="0" smtClean="0"/>
          </a:p>
          <a:p>
            <a:pPr algn="ctr"/>
            <a:endParaRPr lang="fi-FI" b="1" dirty="0" smtClean="0"/>
          </a:p>
          <a:p>
            <a:pPr algn="ctr"/>
            <a:r>
              <a:rPr lang="fi-FI" b="1" dirty="0" smtClean="0"/>
              <a:t>Sataedu opiskelijakunnan hallitus</a:t>
            </a:r>
          </a:p>
          <a:p>
            <a:endParaRPr lang="fi-FI" b="1" dirty="0" smtClean="0"/>
          </a:p>
          <a:p>
            <a:pPr marL="285750" indent="-285750">
              <a:buFontTx/>
              <a:buChar char="-"/>
            </a:pPr>
            <a:r>
              <a:rPr lang="fi-FI" sz="1200" dirty="0" smtClean="0"/>
              <a:t>pj.</a:t>
            </a:r>
          </a:p>
          <a:p>
            <a:pPr marL="285750" indent="-285750">
              <a:buFontTx/>
              <a:buChar char="-"/>
            </a:pPr>
            <a:r>
              <a:rPr lang="fi-FI" sz="1200" dirty="0"/>
              <a:t>v</a:t>
            </a:r>
            <a:r>
              <a:rPr lang="fi-FI" sz="1200" dirty="0" smtClean="0"/>
              <a:t>pj.</a:t>
            </a:r>
          </a:p>
          <a:p>
            <a:pPr marL="285750" indent="-285750">
              <a:buFontTx/>
              <a:buChar char="-"/>
            </a:pPr>
            <a:r>
              <a:rPr lang="fi-FI" sz="1200" dirty="0"/>
              <a:t>s</a:t>
            </a:r>
            <a:r>
              <a:rPr lang="fi-FI" sz="1200" dirty="0" smtClean="0"/>
              <a:t>ihteeri (Riitta)</a:t>
            </a:r>
          </a:p>
          <a:p>
            <a:endParaRPr lang="fi-FI" sz="1200" dirty="0" smtClean="0"/>
          </a:p>
          <a:p>
            <a:r>
              <a:rPr lang="fi-FI" sz="1200" b="1" smtClean="0"/>
              <a:t>Riitta</a:t>
            </a:r>
            <a:r>
              <a:rPr lang="fi-FI" sz="1200" smtClean="0"/>
              <a:t> </a:t>
            </a:r>
            <a:r>
              <a:rPr lang="fi-FI" sz="1200" dirty="0" smtClean="0"/>
              <a:t>ohjaa.</a:t>
            </a:r>
          </a:p>
          <a:p>
            <a:r>
              <a:rPr lang="fi-FI" sz="1200" b="1" dirty="0" smtClean="0"/>
              <a:t>Ostopalveluna</a:t>
            </a:r>
            <a:r>
              <a:rPr lang="fi-FI" sz="1200" dirty="0" smtClean="0"/>
              <a:t> hallituksen koulutuspäivät/ 1 toimintakausi</a:t>
            </a:r>
          </a:p>
          <a:p>
            <a:pPr algn="ctr"/>
            <a:endParaRPr lang="fi-FI" dirty="0"/>
          </a:p>
          <a:p>
            <a:pPr algn="ctr"/>
            <a:endParaRPr lang="fi-FI" dirty="0" smtClean="0"/>
          </a:p>
          <a:p>
            <a:pPr algn="ctr"/>
            <a:endParaRPr lang="fi-FI" dirty="0" smtClean="0"/>
          </a:p>
          <a:p>
            <a:pPr algn="ctr"/>
            <a:endParaRPr lang="fi-FI" dirty="0" smtClean="0"/>
          </a:p>
          <a:p>
            <a:pPr algn="ctr"/>
            <a:r>
              <a:rPr lang="fi-FI" sz="1200" i="1" dirty="0" smtClean="0"/>
              <a:t>Mukana kaikkien toimipaikkojen hallitusten </a:t>
            </a:r>
          </a:p>
          <a:p>
            <a:pPr algn="ctr"/>
            <a:r>
              <a:rPr lang="fi-FI" sz="1200" i="1" dirty="0" smtClean="0"/>
              <a:t>pj. </a:t>
            </a:r>
            <a:r>
              <a:rPr lang="fi-FI" sz="1200" i="1" dirty="0"/>
              <a:t>+</a:t>
            </a:r>
            <a:r>
              <a:rPr lang="fi-FI" sz="1200" i="1" dirty="0" smtClean="0"/>
              <a:t> varapj.</a:t>
            </a:r>
          </a:p>
          <a:p>
            <a:pPr algn="ctr"/>
            <a:r>
              <a:rPr lang="fi-FI" sz="1200" i="1" dirty="0" smtClean="0"/>
              <a:t>(järjestäytyy viikolla 38)</a:t>
            </a:r>
          </a:p>
          <a:p>
            <a:pPr algn="ctr"/>
            <a:endParaRPr lang="fi-FI" i="1" dirty="0"/>
          </a:p>
          <a:p>
            <a:pPr algn="ctr"/>
            <a:endParaRPr lang="fi-FI" i="1" dirty="0"/>
          </a:p>
        </p:txBody>
      </p:sp>
      <p:sp>
        <p:nvSpPr>
          <p:cNvPr id="12" name="Tekstiruutu 11"/>
          <p:cNvSpPr txBox="1"/>
          <p:nvPr/>
        </p:nvSpPr>
        <p:spPr>
          <a:xfrm>
            <a:off x="2746461" y="5617611"/>
            <a:ext cx="29565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b="1" dirty="0" smtClean="0">
                <a:solidFill>
                  <a:srgbClr val="0070C0"/>
                </a:solidFill>
              </a:rPr>
              <a:t>TOIMINTASUUNNITELMA LUKUVUOSITTAIN</a:t>
            </a:r>
          </a:p>
          <a:p>
            <a:r>
              <a:rPr lang="fi-FI" sz="1200" b="1" dirty="0" smtClean="0"/>
              <a:t>Vaikuttamistyö: </a:t>
            </a:r>
            <a:r>
              <a:rPr lang="fi-FI" sz="1200" dirty="0" smtClean="0"/>
              <a:t>Yhteisön viihtyvyys, yhteisöllisyys, opiskelijoita koskevat asiat, tapahtumat, kehittämistehtävät, yhteistyö </a:t>
            </a:r>
            <a:endParaRPr lang="fi-FI" sz="1200" dirty="0"/>
          </a:p>
        </p:txBody>
      </p:sp>
      <p:sp>
        <p:nvSpPr>
          <p:cNvPr id="20" name="Nuoli oikealle 19"/>
          <p:cNvSpPr/>
          <p:nvPr/>
        </p:nvSpPr>
        <p:spPr>
          <a:xfrm>
            <a:off x="2325189" y="1382745"/>
            <a:ext cx="476009" cy="417552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1" name="Tekstiruutu 20"/>
          <p:cNvSpPr txBox="1"/>
          <p:nvPr/>
        </p:nvSpPr>
        <p:spPr>
          <a:xfrm>
            <a:off x="2760616" y="1118611"/>
            <a:ext cx="18113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smtClean="0"/>
              <a:t>Lukukausittain alakohtaiset kyselytunnit</a:t>
            </a:r>
          </a:p>
          <a:p>
            <a:r>
              <a:rPr lang="fi-FI" sz="1200" dirty="0" smtClean="0"/>
              <a:t>1/toimipaikka</a:t>
            </a:r>
          </a:p>
          <a:p>
            <a:r>
              <a:rPr lang="fi-FI" sz="1200" i="1" dirty="0" smtClean="0"/>
              <a:t>Rehtori ja koulutuspäällikkö</a:t>
            </a:r>
            <a:endParaRPr lang="fi-FI" sz="1200" i="1" dirty="0"/>
          </a:p>
        </p:txBody>
      </p:sp>
      <p:sp>
        <p:nvSpPr>
          <p:cNvPr id="22" name="Nuoli oikealle 21"/>
          <p:cNvSpPr/>
          <p:nvPr/>
        </p:nvSpPr>
        <p:spPr>
          <a:xfrm>
            <a:off x="2422553" y="2387880"/>
            <a:ext cx="298481" cy="373572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3" name="Tekstiruutu 22"/>
          <p:cNvSpPr txBox="1"/>
          <p:nvPr/>
        </p:nvSpPr>
        <p:spPr>
          <a:xfrm>
            <a:off x="2786742" y="2457491"/>
            <a:ext cx="11756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smtClean="0"/>
              <a:t>  aloitteet</a:t>
            </a:r>
            <a:endParaRPr lang="fi-FI" sz="1200" dirty="0"/>
          </a:p>
        </p:txBody>
      </p:sp>
      <p:sp>
        <p:nvSpPr>
          <p:cNvPr id="24" name="Nuoli oikealle 23"/>
          <p:cNvSpPr/>
          <p:nvPr/>
        </p:nvSpPr>
        <p:spPr>
          <a:xfrm>
            <a:off x="3849185" y="2399123"/>
            <a:ext cx="1807029" cy="362328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5" name="Tekstiruutu 24"/>
          <p:cNvSpPr txBox="1"/>
          <p:nvPr/>
        </p:nvSpPr>
        <p:spPr>
          <a:xfrm>
            <a:off x="8582295" y="898900"/>
            <a:ext cx="20465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smtClean="0"/>
              <a:t>Johtoryhmän keskustelutilaisuus joulukuussa ja toukokuussa</a:t>
            </a:r>
            <a:endParaRPr lang="fi-FI" sz="1400" dirty="0"/>
          </a:p>
        </p:txBody>
      </p:sp>
      <p:sp>
        <p:nvSpPr>
          <p:cNvPr id="26" name="Nuoli oikealle 25"/>
          <p:cNvSpPr/>
          <p:nvPr/>
        </p:nvSpPr>
        <p:spPr>
          <a:xfrm>
            <a:off x="7785461" y="1271451"/>
            <a:ext cx="621270" cy="435430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7" name="Tekstiruutu 26"/>
          <p:cNvSpPr txBox="1"/>
          <p:nvPr/>
        </p:nvSpPr>
        <p:spPr>
          <a:xfrm>
            <a:off x="2994357" y="3767471"/>
            <a:ext cx="24253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       </a:t>
            </a:r>
            <a:r>
              <a:rPr lang="fi-FI" sz="1400" b="1" dirty="0" smtClean="0">
                <a:solidFill>
                  <a:srgbClr val="0070C0"/>
                </a:solidFill>
              </a:rPr>
              <a:t>1 Kokous/ kuukausi</a:t>
            </a:r>
          </a:p>
          <a:p>
            <a:endParaRPr lang="fi-FI" sz="1400" b="1" dirty="0" smtClean="0"/>
          </a:p>
          <a:p>
            <a:r>
              <a:rPr lang="fi-FI" sz="1200" dirty="0" smtClean="0"/>
              <a:t>Opiskelijakunnan työhuone INTRA: kokousaikataulu / muistiot </a:t>
            </a:r>
          </a:p>
        </p:txBody>
      </p:sp>
      <p:sp>
        <p:nvSpPr>
          <p:cNvPr id="29" name="Viisikulmio 28"/>
          <p:cNvSpPr/>
          <p:nvPr/>
        </p:nvSpPr>
        <p:spPr>
          <a:xfrm>
            <a:off x="2133600" y="3805645"/>
            <a:ext cx="1097280" cy="306265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1" name="Nuoli oikealle 30"/>
          <p:cNvSpPr/>
          <p:nvPr/>
        </p:nvSpPr>
        <p:spPr>
          <a:xfrm>
            <a:off x="7811587" y="2672604"/>
            <a:ext cx="670561" cy="408037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2" name="Tekstiruutu 31"/>
          <p:cNvSpPr txBox="1"/>
          <p:nvPr/>
        </p:nvSpPr>
        <p:spPr>
          <a:xfrm>
            <a:off x="8595355" y="2706286"/>
            <a:ext cx="24997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b="1" dirty="0" smtClean="0"/>
              <a:t>Edustajat:</a:t>
            </a:r>
          </a:p>
          <a:p>
            <a:r>
              <a:rPr lang="fi-FI" sz="1200" dirty="0" smtClean="0"/>
              <a:t>SORA –toimielin</a:t>
            </a:r>
          </a:p>
          <a:p>
            <a:r>
              <a:rPr lang="fi-FI" sz="1200" dirty="0" smtClean="0"/>
              <a:t>Sataedun </a:t>
            </a:r>
            <a:r>
              <a:rPr lang="fi-FI" sz="1200" dirty="0"/>
              <a:t>o</a:t>
            </a:r>
            <a:r>
              <a:rPr lang="fi-FI" sz="1200" dirty="0" smtClean="0"/>
              <a:t>piskeluhuoltoryhmä</a:t>
            </a:r>
          </a:p>
          <a:p>
            <a:r>
              <a:rPr lang="fi-FI" sz="1200" dirty="0" smtClean="0"/>
              <a:t>SAKU ry:n opiskelijaparlamentti</a:t>
            </a:r>
          </a:p>
          <a:p>
            <a:r>
              <a:rPr lang="fi-FI" sz="1200" dirty="0" smtClean="0"/>
              <a:t>Maakunnallinen nuorisovaltuusto</a:t>
            </a:r>
          </a:p>
        </p:txBody>
      </p:sp>
      <p:sp>
        <p:nvSpPr>
          <p:cNvPr id="33" name="Nuoli oikealle 32"/>
          <p:cNvSpPr/>
          <p:nvPr/>
        </p:nvSpPr>
        <p:spPr>
          <a:xfrm>
            <a:off x="2325189" y="3151413"/>
            <a:ext cx="505098" cy="287950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4" name="Tekstiruutu 33"/>
          <p:cNvSpPr txBox="1"/>
          <p:nvPr/>
        </p:nvSpPr>
        <p:spPr>
          <a:xfrm>
            <a:off x="2910838" y="3075618"/>
            <a:ext cx="2011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b="1" dirty="0" smtClean="0"/>
              <a:t>Edustajat:</a:t>
            </a:r>
          </a:p>
          <a:p>
            <a:r>
              <a:rPr lang="fi-FI" sz="1200" dirty="0" smtClean="0"/>
              <a:t>Hyvinvointiryhmä</a:t>
            </a:r>
          </a:p>
          <a:p>
            <a:endParaRPr lang="fi-FI" sz="1200" dirty="0"/>
          </a:p>
        </p:txBody>
      </p:sp>
      <p:sp>
        <p:nvSpPr>
          <p:cNvPr id="35" name="Nuoli oikealle 34"/>
          <p:cNvSpPr/>
          <p:nvPr/>
        </p:nvSpPr>
        <p:spPr>
          <a:xfrm>
            <a:off x="7811587" y="2185932"/>
            <a:ext cx="448486" cy="365600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6" name="Tekstiruutu 35"/>
          <p:cNvSpPr txBox="1"/>
          <p:nvPr/>
        </p:nvSpPr>
        <p:spPr>
          <a:xfrm>
            <a:off x="8321226" y="2211485"/>
            <a:ext cx="15240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smtClean="0"/>
              <a:t>aloitteet</a:t>
            </a:r>
            <a:endParaRPr lang="fi-FI" sz="1200" dirty="0"/>
          </a:p>
        </p:txBody>
      </p:sp>
      <p:sp>
        <p:nvSpPr>
          <p:cNvPr id="37" name="Tekstiruutu 36"/>
          <p:cNvSpPr txBox="1"/>
          <p:nvPr/>
        </p:nvSpPr>
        <p:spPr>
          <a:xfrm>
            <a:off x="8096095" y="5389904"/>
            <a:ext cx="33548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b="1" dirty="0" smtClean="0">
                <a:solidFill>
                  <a:srgbClr val="0070C0"/>
                </a:solidFill>
              </a:rPr>
              <a:t>TOIMINTASUUNNITELMA LUKUVUOSITTAIN:</a:t>
            </a:r>
          </a:p>
          <a:p>
            <a:r>
              <a:rPr lang="fi-FI" sz="1200" b="1" dirty="0" smtClean="0"/>
              <a:t>Vaikuttamistyö: </a:t>
            </a:r>
            <a:r>
              <a:rPr lang="fi-FI" sz="1200" dirty="0"/>
              <a:t>O</a:t>
            </a:r>
            <a:r>
              <a:rPr lang="fi-FI" sz="1200" dirty="0" smtClean="0"/>
              <a:t>piskelijoiden oikeudet ja velvollisuudet, opiskelijoiden kuulemisten suunnittelu, yhteiset tapahtumat ja teemat, kilpailut, yhteys muihin nuorten vaikuttajafoorumeihin</a:t>
            </a:r>
            <a:endParaRPr lang="fi-FI" sz="1200" dirty="0"/>
          </a:p>
        </p:txBody>
      </p:sp>
      <p:sp>
        <p:nvSpPr>
          <p:cNvPr id="38" name="Nuoli oikealle 37"/>
          <p:cNvSpPr/>
          <p:nvPr/>
        </p:nvSpPr>
        <p:spPr>
          <a:xfrm>
            <a:off x="554387" y="5389903"/>
            <a:ext cx="2192074" cy="1298583"/>
          </a:xfrm>
          <a:prstGeom prst="righ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000" dirty="0">
                <a:solidFill>
                  <a:schemeClr val="tx1"/>
                </a:solidFill>
              </a:rPr>
              <a:t>Osallistavilla menetelmillä kokemuksia, tietoa ja aloitteita opiskelijakunnalta</a:t>
            </a:r>
          </a:p>
        </p:txBody>
      </p:sp>
      <p:sp>
        <p:nvSpPr>
          <p:cNvPr id="39" name="Nuoli oikealle 38"/>
          <p:cNvSpPr/>
          <p:nvPr/>
        </p:nvSpPr>
        <p:spPr>
          <a:xfrm>
            <a:off x="5987527" y="5438309"/>
            <a:ext cx="2108568" cy="1200328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000" dirty="0">
                <a:solidFill>
                  <a:schemeClr val="tx1"/>
                </a:solidFill>
              </a:rPr>
              <a:t>Osallistavilla menetelmillä kokemuksia, tietoa ja aloitteita opiskelijakunnalta</a:t>
            </a:r>
          </a:p>
        </p:txBody>
      </p:sp>
      <p:sp>
        <p:nvSpPr>
          <p:cNvPr id="2" name="Tekstiruutu 1"/>
          <p:cNvSpPr txBox="1"/>
          <p:nvPr/>
        </p:nvSpPr>
        <p:spPr>
          <a:xfrm>
            <a:off x="5945167" y="3963437"/>
            <a:ext cx="30672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 smtClean="0">
                <a:solidFill>
                  <a:srgbClr val="0070C0"/>
                </a:solidFill>
              </a:rPr>
              <a:t>3 kokousta / lukukausi</a:t>
            </a:r>
            <a:endParaRPr lang="fi-FI" sz="1400" b="1" dirty="0">
              <a:solidFill>
                <a:srgbClr val="0070C0"/>
              </a:solidFill>
            </a:endParaRPr>
          </a:p>
        </p:txBody>
      </p:sp>
      <p:sp>
        <p:nvSpPr>
          <p:cNvPr id="4" name="Suorakulmio 3"/>
          <p:cNvSpPr/>
          <p:nvPr/>
        </p:nvSpPr>
        <p:spPr>
          <a:xfrm>
            <a:off x="8096095" y="4090799"/>
            <a:ext cx="23833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i-FI" sz="1200" dirty="0">
                <a:solidFill>
                  <a:prstClr val="black"/>
                </a:solidFill>
              </a:rPr>
              <a:t>Opiskelijakunnan työhuone INTRA: </a:t>
            </a:r>
            <a:endParaRPr lang="fi-FI" sz="1200" dirty="0" smtClean="0">
              <a:solidFill>
                <a:prstClr val="black"/>
              </a:solidFill>
            </a:endParaRPr>
          </a:p>
          <a:p>
            <a:pPr lvl="0"/>
            <a:r>
              <a:rPr lang="fi-FI" sz="1200" dirty="0" smtClean="0">
                <a:solidFill>
                  <a:prstClr val="black"/>
                </a:solidFill>
              </a:rPr>
              <a:t>kokousaikataulu </a:t>
            </a:r>
            <a:r>
              <a:rPr lang="fi-FI" sz="1200" dirty="0">
                <a:solidFill>
                  <a:prstClr val="black"/>
                </a:solidFill>
              </a:rPr>
              <a:t>/ muistiot </a:t>
            </a:r>
          </a:p>
        </p:txBody>
      </p:sp>
    </p:spTree>
    <p:extLst>
      <p:ext uri="{BB962C8B-B14F-4D97-AF65-F5344CB8AC3E}">
        <p14:creationId xmlns:p14="http://schemas.microsoft.com/office/powerpoint/2010/main" val="209247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/>
          <p:cNvSpPr/>
          <p:nvPr/>
        </p:nvSpPr>
        <p:spPr>
          <a:xfrm>
            <a:off x="554386" y="563195"/>
            <a:ext cx="1936268" cy="5071250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b="1" dirty="0" smtClean="0"/>
              <a:t>Toimipaikan opiskelijakunnan hallitus </a:t>
            </a:r>
          </a:p>
          <a:p>
            <a:endParaRPr lang="fi-FI" sz="1200" dirty="0" smtClean="0"/>
          </a:p>
          <a:p>
            <a:endParaRPr lang="fi-FI" sz="1200" dirty="0"/>
          </a:p>
          <a:p>
            <a:pPr marL="171450" indent="-171450">
              <a:buFontTx/>
              <a:buChar char="-"/>
            </a:pPr>
            <a:r>
              <a:rPr lang="fi-FI" sz="1200" dirty="0" smtClean="0"/>
              <a:t>pj.</a:t>
            </a:r>
          </a:p>
          <a:p>
            <a:pPr marL="171450" indent="-171450">
              <a:buFontTx/>
              <a:buChar char="-"/>
            </a:pPr>
            <a:r>
              <a:rPr lang="fi-FI" sz="1200" dirty="0" smtClean="0"/>
              <a:t>vpj.</a:t>
            </a:r>
          </a:p>
          <a:p>
            <a:pPr marL="171450" indent="-171450">
              <a:buFontTx/>
              <a:buChar char="-"/>
            </a:pPr>
            <a:r>
              <a:rPr lang="fi-FI" sz="1200" dirty="0" smtClean="0"/>
              <a:t>sihteeri</a:t>
            </a:r>
          </a:p>
          <a:p>
            <a:endParaRPr lang="fi-FI" sz="1200" dirty="0" smtClean="0"/>
          </a:p>
          <a:p>
            <a:r>
              <a:rPr lang="fi-FI" sz="1200" b="1" dirty="0" smtClean="0"/>
              <a:t>Opinto-ohjaaja </a:t>
            </a:r>
            <a:r>
              <a:rPr lang="fi-FI" sz="1200" dirty="0" smtClean="0"/>
              <a:t>ohjaa </a:t>
            </a:r>
          </a:p>
          <a:p>
            <a:r>
              <a:rPr lang="fi-FI" sz="1200" dirty="0" smtClean="0"/>
              <a:t>ja kouluttaa yhteisen toimintamallin mukaisesti</a:t>
            </a:r>
          </a:p>
          <a:p>
            <a:pPr algn="ctr"/>
            <a:endParaRPr lang="fi-FI" b="1" dirty="0" smtClean="0"/>
          </a:p>
          <a:p>
            <a:pPr marL="285750" indent="-285750">
              <a:buFontTx/>
              <a:buChar char="-"/>
            </a:pPr>
            <a:endParaRPr lang="fi-FI" sz="1200" dirty="0" smtClean="0"/>
          </a:p>
          <a:p>
            <a:pPr algn="ctr"/>
            <a:endParaRPr lang="fi-FI" dirty="0" smtClean="0"/>
          </a:p>
          <a:p>
            <a:pPr algn="ctr"/>
            <a:endParaRPr lang="fi-FI" dirty="0" smtClean="0"/>
          </a:p>
          <a:p>
            <a:pPr algn="ctr"/>
            <a:endParaRPr lang="fi-FI" dirty="0" smtClean="0"/>
          </a:p>
          <a:p>
            <a:pPr algn="ctr"/>
            <a:r>
              <a:rPr lang="fi-FI" sz="1200" i="1" dirty="0" smtClean="0"/>
              <a:t>Muodostuu opiskelijakunnan nimeämistä jäsenistä </a:t>
            </a:r>
          </a:p>
          <a:p>
            <a:pPr algn="ctr"/>
            <a:r>
              <a:rPr lang="fi-FI" sz="1200" i="1" dirty="0" smtClean="0"/>
              <a:t>2 edustajaa / ryhmä  </a:t>
            </a:r>
          </a:p>
          <a:p>
            <a:pPr algn="ctr"/>
            <a:r>
              <a:rPr lang="fi-FI" sz="1200" i="1" dirty="0" smtClean="0"/>
              <a:t>(valinnat viikolla 36) </a:t>
            </a:r>
            <a:endParaRPr lang="fi-FI" sz="1200" i="1" dirty="0"/>
          </a:p>
        </p:txBody>
      </p:sp>
      <p:sp>
        <p:nvSpPr>
          <p:cNvPr id="8" name="Suorakulmio 7"/>
          <p:cNvSpPr/>
          <p:nvPr/>
        </p:nvSpPr>
        <p:spPr>
          <a:xfrm>
            <a:off x="5991496" y="609600"/>
            <a:ext cx="1820091" cy="5024845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 b="1" dirty="0" smtClean="0"/>
          </a:p>
          <a:p>
            <a:pPr algn="ctr"/>
            <a:endParaRPr lang="fi-FI" b="1" dirty="0" smtClean="0"/>
          </a:p>
          <a:p>
            <a:pPr algn="ctr"/>
            <a:r>
              <a:rPr lang="fi-FI" b="1" dirty="0" smtClean="0"/>
              <a:t>Sataedu opiskelijakunnan hallitus</a:t>
            </a:r>
          </a:p>
          <a:p>
            <a:endParaRPr lang="fi-FI" b="1" dirty="0" smtClean="0"/>
          </a:p>
          <a:p>
            <a:pPr marL="285750" indent="-285750">
              <a:buFontTx/>
              <a:buChar char="-"/>
            </a:pPr>
            <a:r>
              <a:rPr lang="fi-FI" sz="1200" dirty="0" smtClean="0"/>
              <a:t>pj.</a:t>
            </a:r>
          </a:p>
          <a:p>
            <a:pPr marL="285750" indent="-285750">
              <a:buFontTx/>
              <a:buChar char="-"/>
            </a:pPr>
            <a:r>
              <a:rPr lang="fi-FI" sz="1200" dirty="0"/>
              <a:t>v</a:t>
            </a:r>
            <a:r>
              <a:rPr lang="fi-FI" sz="1200" dirty="0" smtClean="0"/>
              <a:t>pj.</a:t>
            </a:r>
          </a:p>
          <a:p>
            <a:pPr marL="285750" indent="-285750">
              <a:buFontTx/>
              <a:buChar char="-"/>
            </a:pPr>
            <a:r>
              <a:rPr lang="fi-FI" sz="1200" dirty="0"/>
              <a:t>s</a:t>
            </a:r>
            <a:r>
              <a:rPr lang="fi-FI" sz="1200" dirty="0" smtClean="0"/>
              <a:t>ihteeri (Riitta)</a:t>
            </a:r>
          </a:p>
          <a:p>
            <a:endParaRPr lang="fi-FI" sz="1200" dirty="0" smtClean="0"/>
          </a:p>
          <a:p>
            <a:r>
              <a:rPr lang="fi-FI" sz="1200" b="1" smtClean="0"/>
              <a:t>Riitta</a:t>
            </a:r>
            <a:r>
              <a:rPr lang="fi-FI" sz="1200" smtClean="0"/>
              <a:t> </a:t>
            </a:r>
            <a:r>
              <a:rPr lang="fi-FI" sz="1200" dirty="0" smtClean="0"/>
              <a:t>ohjaa.</a:t>
            </a:r>
          </a:p>
          <a:p>
            <a:r>
              <a:rPr lang="fi-FI" sz="1200" b="1" dirty="0" smtClean="0"/>
              <a:t>Ostopalveluna</a:t>
            </a:r>
            <a:r>
              <a:rPr lang="fi-FI" sz="1200" dirty="0" smtClean="0"/>
              <a:t> hallituksen koulutuspäivät/ 1 toimintakausi</a:t>
            </a:r>
          </a:p>
          <a:p>
            <a:pPr algn="ctr"/>
            <a:endParaRPr lang="fi-FI" dirty="0"/>
          </a:p>
          <a:p>
            <a:pPr algn="ctr"/>
            <a:endParaRPr lang="fi-FI" dirty="0" smtClean="0"/>
          </a:p>
          <a:p>
            <a:pPr algn="ctr"/>
            <a:endParaRPr lang="fi-FI" dirty="0" smtClean="0"/>
          </a:p>
          <a:p>
            <a:pPr algn="ctr"/>
            <a:endParaRPr lang="fi-FI" dirty="0" smtClean="0"/>
          </a:p>
          <a:p>
            <a:pPr algn="ctr"/>
            <a:r>
              <a:rPr lang="fi-FI" sz="1200" i="1" dirty="0" smtClean="0"/>
              <a:t>Mukana kaikkien toimipaikkojen hallitusten </a:t>
            </a:r>
          </a:p>
          <a:p>
            <a:pPr algn="ctr"/>
            <a:r>
              <a:rPr lang="fi-FI" sz="1200" i="1" dirty="0" smtClean="0"/>
              <a:t>pj. </a:t>
            </a:r>
            <a:r>
              <a:rPr lang="fi-FI" sz="1200" i="1" dirty="0"/>
              <a:t>+</a:t>
            </a:r>
            <a:r>
              <a:rPr lang="fi-FI" sz="1200" i="1" dirty="0" smtClean="0"/>
              <a:t> varapj.</a:t>
            </a:r>
          </a:p>
          <a:p>
            <a:pPr algn="ctr"/>
            <a:r>
              <a:rPr lang="fi-FI" sz="1200" i="1" dirty="0" smtClean="0"/>
              <a:t>(järjestäytyy viikolla 38)</a:t>
            </a:r>
          </a:p>
          <a:p>
            <a:pPr algn="ctr"/>
            <a:endParaRPr lang="fi-FI" i="1" dirty="0"/>
          </a:p>
          <a:p>
            <a:pPr algn="ctr"/>
            <a:endParaRPr lang="fi-FI" i="1" dirty="0"/>
          </a:p>
        </p:txBody>
      </p:sp>
      <p:sp>
        <p:nvSpPr>
          <p:cNvPr id="12" name="Tekstiruutu 11"/>
          <p:cNvSpPr txBox="1"/>
          <p:nvPr/>
        </p:nvSpPr>
        <p:spPr>
          <a:xfrm>
            <a:off x="2746461" y="5617611"/>
            <a:ext cx="29565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b="1" dirty="0" smtClean="0">
                <a:solidFill>
                  <a:srgbClr val="0070C0"/>
                </a:solidFill>
              </a:rPr>
              <a:t>TOIMINTASUUNNITELMA LUKUVUOSITTAIN</a:t>
            </a:r>
          </a:p>
          <a:p>
            <a:r>
              <a:rPr lang="fi-FI" sz="1200" b="1" dirty="0" smtClean="0"/>
              <a:t>Vaikuttamistyö: </a:t>
            </a:r>
            <a:r>
              <a:rPr lang="fi-FI" sz="1200" dirty="0" smtClean="0"/>
              <a:t>Yhteisön viihtyvyys, yhteisöllisyys, opiskelijoita koskevat asiat, tapahtumat, kehittämistehtävät, yhteistyö </a:t>
            </a:r>
            <a:endParaRPr lang="fi-FI" sz="1200" dirty="0"/>
          </a:p>
        </p:txBody>
      </p:sp>
      <p:sp>
        <p:nvSpPr>
          <p:cNvPr id="20" name="Nuoli oikealle 19"/>
          <p:cNvSpPr/>
          <p:nvPr/>
        </p:nvSpPr>
        <p:spPr>
          <a:xfrm>
            <a:off x="2325189" y="1382745"/>
            <a:ext cx="476009" cy="417552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1" name="Tekstiruutu 20"/>
          <p:cNvSpPr txBox="1"/>
          <p:nvPr/>
        </p:nvSpPr>
        <p:spPr>
          <a:xfrm>
            <a:off x="2760616" y="1118611"/>
            <a:ext cx="18113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smtClean="0"/>
              <a:t>Lukukausittain alakohtaiset kyselytunnit</a:t>
            </a:r>
          </a:p>
          <a:p>
            <a:r>
              <a:rPr lang="fi-FI" sz="1200" dirty="0" smtClean="0"/>
              <a:t>1/ala</a:t>
            </a:r>
          </a:p>
          <a:p>
            <a:r>
              <a:rPr lang="fi-FI" sz="1200" i="1" dirty="0" smtClean="0"/>
              <a:t>Rehtori ja koulutuspäällikkö</a:t>
            </a:r>
            <a:endParaRPr lang="fi-FI" sz="1200" i="1" dirty="0"/>
          </a:p>
        </p:txBody>
      </p:sp>
      <p:sp>
        <p:nvSpPr>
          <p:cNvPr id="22" name="Nuoli oikealle 21"/>
          <p:cNvSpPr/>
          <p:nvPr/>
        </p:nvSpPr>
        <p:spPr>
          <a:xfrm>
            <a:off x="2422553" y="2387880"/>
            <a:ext cx="298481" cy="373572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3" name="Tekstiruutu 22"/>
          <p:cNvSpPr txBox="1"/>
          <p:nvPr/>
        </p:nvSpPr>
        <p:spPr>
          <a:xfrm>
            <a:off x="2786742" y="2457491"/>
            <a:ext cx="11756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smtClean="0"/>
              <a:t>  aloitteet</a:t>
            </a:r>
            <a:endParaRPr lang="fi-FI" sz="1200" dirty="0"/>
          </a:p>
        </p:txBody>
      </p:sp>
      <p:sp>
        <p:nvSpPr>
          <p:cNvPr id="24" name="Nuoli oikealle 23"/>
          <p:cNvSpPr/>
          <p:nvPr/>
        </p:nvSpPr>
        <p:spPr>
          <a:xfrm>
            <a:off x="3849185" y="2399123"/>
            <a:ext cx="1807029" cy="362328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5" name="Tekstiruutu 24"/>
          <p:cNvSpPr txBox="1"/>
          <p:nvPr/>
        </p:nvSpPr>
        <p:spPr>
          <a:xfrm>
            <a:off x="8582295" y="898900"/>
            <a:ext cx="20465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smtClean="0"/>
              <a:t>Johtoryhmän keskustelutilaisuus joulukuussa ja toukokuussa</a:t>
            </a:r>
            <a:endParaRPr lang="fi-FI" sz="1400" dirty="0"/>
          </a:p>
        </p:txBody>
      </p:sp>
      <p:sp>
        <p:nvSpPr>
          <p:cNvPr id="26" name="Nuoli oikealle 25"/>
          <p:cNvSpPr/>
          <p:nvPr/>
        </p:nvSpPr>
        <p:spPr>
          <a:xfrm>
            <a:off x="7785461" y="1271451"/>
            <a:ext cx="621270" cy="435430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7" name="Tekstiruutu 26"/>
          <p:cNvSpPr txBox="1"/>
          <p:nvPr/>
        </p:nvSpPr>
        <p:spPr>
          <a:xfrm>
            <a:off x="2994357" y="3767471"/>
            <a:ext cx="24253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       </a:t>
            </a:r>
            <a:r>
              <a:rPr lang="fi-FI" sz="1400" b="1" dirty="0" smtClean="0">
                <a:solidFill>
                  <a:srgbClr val="0070C0"/>
                </a:solidFill>
              </a:rPr>
              <a:t>1 Kokous/ kuukausi</a:t>
            </a:r>
          </a:p>
          <a:p>
            <a:endParaRPr lang="fi-FI" sz="1400" b="1" dirty="0" smtClean="0"/>
          </a:p>
          <a:p>
            <a:r>
              <a:rPr lang="fi-FI" sz="1200" dirty="0" smtClean="0"/>
              <a:t>Opiskelijakunnan työhuone INTRA: kokousaikataulu / muistiot </a:t>
            </a:r>
          </a:p>
        </p:txBody>
      </p:sp>
      <p:sp>
        <p:nvSpPr>
          <p:cNvPr id="29" name="Viisikulmio 28"/>
          <p:cNvSpPr/>
          <p:nvPr/>
        </p:nvSpPr>
        <p:spPr>
          <a:xfrm>
            <a:off x="2133600" y="3805645"/>
            <a:ext cx="1097280" cy="306265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1" name="Nuoli oikealle 30"/>
          <p:cNvSpPr/>
          <p:nvPr/>
        </p:nvSpPr>
        <p:spPr>
          <a:xfrm>
            <a:off x="7811587" y="2672604"/>
            <a:ext cx="670561" cy="408037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2" name="Tekstiruutu 31"/>
          <p:cNvSpPr txBox="1"/>
          <p:nvPr/>
        </p:nvSpPr>
        <p:spPr>
          <a:xfrm>
            <a:off x="8595355" y="2706286"/>
            <a:ext cx="24997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b="1" dirty="0" smtClean="0"/>
              <a:t>Edustajat:</a:t>
            </a:r>
          </a:p>
          <a:p>
            <a:r>
              <a:rPr lang="fi-FI" sz="1200" dirty="0" smtClean="0"/>
              <a:t>SORA –toimielin</a:t>
            </a:r>
          </a:p>
          <a:p>
            <a:r>
              <a:rPr lang="fi-FI" sz="1200" dirty="0" smtClean="0"/>
              <a:t>Sataedun </a:t>
            </a:r>
            <a:r>
              <a:rPr lang="fi-FI" sz="1200" dirty="0"/>
              <a:t>o</a:t>
            </a:r>
            <a:r>
              <a:rPr lang="fi-FI" sz="1200" dirty="0" smtClean="0"/>
              <a:t>piskeluhuoltoryhmä</a:t>
            </a:r>
          </a:p>
          <a:p>
            <a:r>
              <a:rPr lang="fi-FI" sz="1200" dirty="0" smtClean="0"/>
              <a:t>SAKU ry:n opiskelijaparlamentti</a:t>
            </a:r>
          </a:p>
          <a:p>
            <a:r>
              <a:rPr lang="fi-FI" sz="1200" dirty="0" smtClean="0"/>
              <a:t>Maakunnallinen nuorisovaltuusto</a:t>
            </a:r>
          </a:p>
        </p:txBody>
      </p:sp>
      <p:sp>
        <p:nvSpPr>
          <p:cNvPr id="33" name="Nuoli oikealle 32"/>
          <p:cNvSpPr/>
          <p:nvPr/>
        </p:nvSpPr>
        <p:spPr>
          <a:xfrm>
            <a:off x="2325189" y="3151413"/>
            <a:ext cx="505098" cy="287950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4" name="Tekstiruutu 33"/>
          <p:cNvSpPr txBox="1"/>
          <p:nvPr/>
        </p:nvSpPr>
        <p:spPr>
          <a:xfrm>
            <a:off x="2910838" y="3075618"/>
            <a:ext cx="2011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b="1" dirty="0" smtClean="0"/>
              <a:t>Edustajat:</a:t>
            </a:r>
          </a:p>
          <a:p>
            <a:r>
              <a:rPr lang="fi-FI" sz="1200" dirty="0" smtClean="0"/>
              <a:t>Hyvinvointiryhmä</a:t>
            </a:r>
          </a:p>
          <a:p>
            <a:endParaRPr lang="fi-FI" sz="1200" dirty="0"/>
          </a:p>
        </p:txBody>
      </p:sp>
      <p:sp>
        <p:nvSpPr>
          <p:cNvPr id="35" name="Nuoli oikealle 34"/>
          <p:cNvSpPr/>
          <p:nvPr/>
        </p:nvSpPr>
        <p:spPr>
          <a:xfrm>
            <a:off x="7811587" y="2185932"/>
            <a:ext cx="448486" cy="365600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6" name="Tekstiruutu 35"/>
          <p:cNvSpPr txBox="1"/>
          <p:nvPr/>
        </p:nvSpPr>
        <p:spPr>
          <a:xfrm>
            <a:off x="8321226" y="2211485"/>
            <a:ext cx="15240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smtClean="0"/>
              <a:t>aloitteet</a:t>
            </a:r>
            <a:endParaRPr lang="fi-FI" sz="1200" dirty="0"/>
          </a:p>
        </p:txBody>
      </p:sp>
      <p:sp>
        <p:nvSpPr>
          <p:cNvPr id="37" name="Tekstiruutu 36"/>
          <p:cNvSpPr txBox="1"/>
          <p:nvPr/>
        </p:nvSpPr>
        <p:spPr>
          <a:xfrm>
            <a:off x="8096095" y="5389904"/>
            <a:ext cx="33548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b="1" dirty="0" smtClean="0">
                <a:solidFill>
                  <a:srgbClr val="0070C0"/>
                </a:solidFill>
              </a:rPr>
              <a:t>TOIMINTASUUNNITELMA LUKUVUOSITTAIN:</a:t>
            </a:r>
          </a:p>
          <a:p>
            <a:r>
              <a:rPr lang="fi-FI" sz="1200" b="1" dirty="0" smtClean="0"/>
              <a:t>Vaikuttamistyö: </a:t>
            </a:r>
            <a:r>
              <a:rPr lang="fi-FI" sz="1200" dirty="0"/>
              <a:t>O</a:t>
            </a:r>
            <a:r>
              <a:rPr lang="fi-FI" sz="1200" dirty="0" smtClean="0"/>
              <a:t>piskelijoiden oikeudet ja velvollisuudet, opiskelijoiden kuulemisten suunnittelu, yhteiset tapahtumat ja teemat, kilpailut, yhteys muihin nuorten vaikuttajafoorumeihin</a:t>
            </a:r>
            <a:endParaRPr lang="fi-FI" sz="1200" dirty="0"/>
          </a:p>
        </p:txBody>
      </p:sp>
      <p:sp>
        <p:nvSpPr>
          <p:cNvPr id="38" name="Nuoli oikealle 37"/>
          <p:cNvSpPr/>
          <p:nvPr/>
        </p:nvSpPr>
        <p:spPr>
          <a:xfrm>
            <a:off x="554387" y="5389903"/>
            <a:ext cx="2192074" cy="1298583"/>
          </a:xfrm>
          <a:prstGeom prst="righ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000" dirty="0">
                <a:solidFill>
                  <a:schemeClr val="tx1"/>
                </a:solidFill>
              </a:rPr>
              <a:t>Osallistavilla menetelmillä kokemuksia, tietoa ja aloitteita opiskelijakunnalta</a:t>
            </a:r>
          </a:p>
        </p:txBody>
      </p:sp>
      <p:sp>
        <p:nvSpPr>
          <p:cNvPr id="39" name="Nuoli oikealle 38"/>
          <p:cNvSpPr/>
          <p:nvPr/>
        </p:nvSpPr>
        <p:spPr>
          <a:xfrm>
            <a:off x="5987527" y="5438309"/>
            <a:ext cx="2108568" cy="1200328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000" dirty="0">
                <a:solidFill>
                  <a:schemeClr val="tx1"/>
                </a:solidFill>
              </a:rPr>
              <a:t>Osallistavilla menetelmillä kokemuksia, tietoa ja aloitteita opiskelijakunnalta</a:t>
            </a:r>
          </a:p>
        </p:txBody>
      </p:sp>
      <p:sp>
        <p:nvSpPr>
          <p:cNvPr id="2" name="Tekstiruutu 1"/>
          <p:cNvSpPr txBox="1"/>
          <p:nvPr/>
        </p:nvSpPr>
        <p:spPr>
          <a:xfrm>
            <a:off x="5945167" y="3963437"/>
            <a:ext cx="30672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 smtClean="0">
                <a:solidFill>
                  <a:srgbClr val="0070C0"/>
                </a:solidFill>
              </a:rPr>
              <a:t>3 kokousta / lukukausi</a:t>
            </a:r>
            <a:endParaRPr lang="fi-FI" sz="1400" b="1" dirty="0">
              <a:solidFill>
                <a:srgbClr val="0070C0"/>
              </a:solidFill>
            </a:endParaRPr>
          </a:p>
        </p:txBody>
      </p:sp>
      <p:sp>
        <p:nvSpPr>
          <p:cNvPr id="4" name="Suorakulmio 3"/>
          <p:cNvSpPr/>
          <p:nvPr/>
        </p:nvSpPr>
        <p:spPr>
          <a:xfrm>
            <a:off x="8096095" y="4090799"/>
            <a:ext cx="23833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i-FI" sz="1200" dirty="0">
                <a:solidFill>
                  <a:prstClr val="black"/>
                </a:solidFill>
              </a:rPr>
              <a:t>Opiskelijakunnan työhuone INTRA: </a:t>
            </a:r>
            <a:endParaRPr lang="fi-FI" sz="1200" dirty="0" smtClean="0">
              <a:solidFill>
                <a:prstClr val="black"/>
              </a:solidFill>
            </a:endParaRPr>
          </a:p>
          <a:p>
            <a:pPr lvl="0"/>
            <a:r>
              <a:rPr lang="fi-FI" sz="1200" dirty="0" smtClean="0">
                <a:solidFill>
                  <a:prstClr val="black"/>
                </a:solidFill>
              </a:rPr>
              <a:t>kokousaikataulu </a:t>
            </a:r>
            <a:r>
              <a:rPr lang="fi-FI" sz="1200" dirty="0">
                <a:solidFill>
                  <a:prstClr val="black"/>
                </a:solidFill>
              </a:rPr>
              <a:t>/ muistiot </a:t>
            </a:r>
          </a:p>
        </p:txBody>
      </p:sp>
    </p:spTree>
    <p:extLst>
      <p:ext uri="{BB962C8B-B14F-4D97-AF65-F5344CB8AC3E}">
        <p14:creationId xmlns:p14="http://schemas.microsoft.com/office/powerpoint/2010/main" val="4039394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348</Words>
  <Application>Microsoft Office PowerPoint</Application>
  <PresentationFormat>Laajakuva</PresentationFormat>
  <Paragraphs>118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Office-teema</vt:lpstr>
      <vt:lpstr>PowerPoint-esitys</vt:lpstr>
      <vt:lpstr>PowerPoint-esitys</vt:lpstr>
    </vt:vector>
  </TitlesOfParts>
  <Company>Satakunnan koulutuskuntayhtymä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Riitta Hirsikoski</dc:creator>
  <cp:lastModifiedBy>Anne Eteläaho</cp:lastModifiedBy>
  <cp:revision>15</cp:revision>
  <cp:lastPrinted>2017-09-13T11:15:40Z</cp:lastPrinted>
  <dcterms:created xsi:type="dcterms:W3CDTF">2017-06-29T09:38:22Z</dcterms:created>
  <dcterms:modified xsi:type="dcterms:W3CDTF">2017-10-06T08:59:48Z</dcterms:modified>
</cp:coreProperties>
</file>