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7" r:id="rId4"/>
    <p:sldId id="259" r:id="rId5"/>
    <p:sldId id="260" r:id="rId6"/>
    <p:sldId id="262"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76" d="100"/>
          <a:sy n="76" d="100"/>
        </p:scale>
        <p:origin x="11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C6A8E-9C63-4311-BD7D-6BCD3056411F}" type="datetimeFigureOut">
              <a:rPr lang="fi-FI" smtClean="0"/>
              <a:t>19.6.2019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C1CED-9859-496B-BFB9-3A0450E6B04B}" type="slidenum">
              <a:rPr lang="fi-FI" smtClean="0"/>
              <a:t>‹#›</a:t>
            </a:fld>
            <a:endParaRPr lang="fi-FI"/>
          </a:p>
        </p:txBody>
      </p:sp>
    </p:spTree>
    <p:extLst>
      <p:ext uri="{BB962C8B-B14F-4D97-AF65-F5344CB8AC3E}">
        <p14:creationId xmlns:p14="http://schemas.microsoft.com/office/powerpoint/2010/main" val="131248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CFC1CED-9859-496B-BFB9-3A0450E6B04B}" type="slidenum">
              <a:rPr lang="fi-FI" smtClean="0"/>
              <a:t>1</a:t>
            </a:fld>
            <a:endParaRPr lang="fi-FI"/>
          </a:p>
        </p:txBody>
      </p:sp>
    </p:spTree>
    <p:extLst>
      <p:ext uri="{BB962C8B-B14F-4D97-AF65-F5344CB8AC3E}">
        <p14:creationId xmlns:p14="http://schemas.microsoft.com/office/powerpoint/2010/main" val="383631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B02F3323-13CE-4642-843C-13394B049D8A}" type="datetime1">
              <a:rPr lang="fi-FI" smtClean="0"/>
              <a:t>19.6.2019</a:t>
            </a:fld>
            <a:endParaRPr lang="fi-FI"/>
          </a:p>
        </p:txBody>
      </p:sp>
      <p:sp>
        <p:nvSpPr>
          <p:cNvPr id="5" name="Alatunnisteen paikkamerkki 4"/>
          <p:cNvSpPr>
            <a:spLocks noGrp="1"/>
          </p:cNvSpPr>
          <p:nvPr>
            <p:ph type="ftr" sz="quarter" idx="11"/>
          </p:nvPr>
        </p:nvSpPr>
        <p:spPr/>
        <p:txBody>
          <a:bodyPr/>
          <a:lstStyle/>
          <a:p>
            <a:r>
              <a:rPr lang="fi-FI"/>
              <a:t>Päivi Antinoja ja Riikka Pyykkö</a:t>
            </a:r>
          </a:p>
        </p:txBody>
      </p:sp>
      <p:sp>
        <p:nvSpPr>
          <p:cNvPr id="6" name="Dian numeron paikkamerkki 5"/>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86054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4AFF43D-4A15-4758-8520-33207B77FE64}" type="datetime1">
              <a:rPr lang="fi-FI" smtClean="0"/>
              <a:t>19.6.2019</a:t>
            </a:fld>
            <a:endParaRPr lang="fi-FI"/>
          </a:p>
        </p:txBody>
      </p:sp>
      <p:sp>
        <p:nvSpPr>
          <p:cNvPr id="5" name="Alatunnisteen paikkamerkki 4"/>
          <p:cNvSpPr>
            <a:spLocks noGrp="1"/>
          </p:cNvSpPr>
          <p:nvPr>
            <p:ph type="ftr" sz="quarter" idx="11"/>
          </p:nvPr>
        </p:nvSpPr>
        <p:spPr/>
        <p:txBody>
          <a:bodyPr/>
          <a:lstStyle/>
          <a:p>
            <a:r>
              <a:rPr lang="fi-FI"/>
              <a:t>Päivi Antinoja ja Riikka Pyykkö</a:t>
            </a:r>
          </a:p>
        </p:txBody>
      </p:sp>
      <p:sp>
        <p:nvSpPr>
          <p:cNvPr id="6" name="Dian numeron paikkamerkki 5"/>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356723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3AB20CA-43F7-4A3E-AEF3-B7AB18742B80}" type="datetime1">
              <a:rPr lang="fi-FI" smtClean="0"/>
              <a:t>19.6.2019</a:t>
            </a:fld>
            <a:endParaRPr lang="fi-FI"/>
          </a:p>
        </p:txBody>
      </p:sp>
      <p:sp>
        <p:nvSpPr>
          <p:cNvPr id="5" name="Alatunnisteen paikkamerkki 4"/>
          <p:cNvSpPr>
            <a:spLocks noGrp="1"/>
          </p:cNvSpPr>
          <p:nvPr>
            <p:ph type="ftr" sz="quarter" idx="11"/>
          </p:nvPr>
        </p:nvSpPr>
        <p:spPr/>
        <p:txBody>
          <a:bodyPr/>
          <a:lstStyle/>
          <a:p>
            <a:r>
              <a:rPr lang="fi-FI"/>
              <a:t>Päivi Antinoja ja Riikka Pyykkö</a:t>
            </a:r>
          </a:p>
        </p:txBody>
      </p:sp>
      <p:sp>
        <p:nvSpPr>
          <p:cNvPr id="6" name="Dian numeron paikkamerkki 5"/>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67739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71CC26B-0ECE-49D8-A7A2-9A25F57C3475}" type="datetime1">
              <a:rPr lang="fi-FI" smtClean="0"/>
              <a:t>19.6.2019</a:t>
            </a:fld>
            <a:endParaRPr lang="fi-FI"/>
          </a:p>
        </p:txBody>
      </p:sp>
      <p:sp>
        <p:nvSpPr>
          <p:cNvPr id="5" name="Alatunnisteen paikkamerkki 4"/>
          <p:cNvSpPr>
            <a:spLocks noGrp="1"/>
          </p:cNvSpPr>
          <p:nvPr>
            <p:ph type="ftr" sz="quarter" idx="11"/>
          </p:nvPr>
        </p:nvSpPr>
        <p:spPr/>
        <p:txBody>
          <a:bodyPr/>
          <a:lstStyle/>
          <a:p>
            <a:r>
              <a:rPr lang="fi-FI"/>
              <a:t>Päivi Antinoja ja Riikka Pyykkö</a:t>
            </a:r>
          </a:p>
        </p:txBody>
      </p:sp>
      <p:sp>
        <p:nvSpPr>
          <p:cNvPr id="6" name="Dian numeron paikkamerkki 5"/>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392304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F670E37E-2B6A-45E9-A739-EC45B0A133DB}" type="datetime1">
              <a:rPr lang="fi-FI" smtClean="0"/>
              <a:t>19.6.2019</a:t>
            </a:fld>
            <a:endParaRPr lang="fi-FI"/>
          </a:p>
        </p:txBody>
      </p:sp>
      <p:sp>
        <p:nvSpPr>
          <p:cNvPr id="5" name="Alatunnisteen paikkamerkki 4"/>
          <p:cNvSpPr>
            <a:spLocks noGrp="1"/>
          </p:cNvSpPr>
          <p:nvPr>
            <p:ph type="ftr" sz="quarter" idx="11"/>
          </p:nvPr>
        </p:nvSpPr>
        <p:spPr/>
        <p:txBody>
          <a:bodyPr/>
          <a:lstStyle/>
          <a:p>
            <a:r>
              <a:rPr lang="fi-FI"/>
              <a:t>Päivi Antinoja ja Riikka Pyykkö</a:t>
            </a:r>
          </a:p>
        </p:txBody>
      </p:sp>
      <p:sp>
        <p:nvSpPr>
          <p:cNvPr id="6" name="Dian numeron paikkamerkki 5"/>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292654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B523409-DB95-4D49-AC21-53C5AB5FB11A}" type="datetime1">
              <a:rPr lang="fi-FI" smtClean="0"/>
              <a:t>19.6.2019</a:t>
            </a:fld>
            <a:endParaRPr lang="fi-FI"/>
          </a:p>
        </p:txBody>
      </p:sp>
      <p:sp>
        <p:nvSpPr>
          <p:cNvPr id="6" name="Alatunnisteen paikkamerkki 5"/>
          <p:cNvSpPr>
            <a:spLocks noGrp="1"/>
          </p:cNvSpPr>
          <p:nvPr>
            <p:ph type="ftr" sz="quarter" idx="11"/>
          </p:nvPr>
        </p:nvSpPr>
        <p:spPr/>
        <p:txBody>
          <a:bodyPr/>
          <a:lstStyle/>
          <a:p>
            <a:r>
              <a:rPr lang="fi-FI"/>
              <a:t>Päivi Antinoja ja Riikka Pyykkö</a:t>
            </a:r>
          </a:p>
        </p:txBody>
      </p:sp>
      <p:sp>
        <p:nvSpPr>
          <p:cNvPr id="7" name="Dian numeron paikkamerkki 6"/>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251876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57A5B46-5508-4A8F-9F93-411EE428F2E6}" type="datetime1">
              <a:rPr lang="fi-FI" smtClean="0"/>
              <a:t>19.6.2019</a:t>
            </a:fld>
            <a:endParaRPr lang="fi-FI"/>
          </a:p>
        </p:txBody>
      </p:sp>
      <p:sp>
        <p:nvSpPr>
          <p:cNvPr id="8" name="Alatunnisteen paikkamerkki 7"/>
          <p:cNvSpPr>
            <a:spLocks noGrp="1"/>
          </p:cNvSpPr>
          <p:nvPr>
            <p:ph type="ftr" sz="quarter" idx="11"/>
          </p:nvPr>
        </p:nvSpPr>
        <p:spPr/>
        <p:txBody>
          <a:bodyPr/>
          <a:lstStyle/>
          <a:p>
            <a:r>
              <a:rPr lang="fi-FI"/>
              <a:t>Päivi Antinoja ja Riikka Pyykkö</a:t>
            </a:r>
          </a:p>
        </p:txBody>
      </p:sp>
      <p:sp>
        <p:nvSpPr>
          <p:cNvPr id="9" name="Dian numeron paikkamerkki 8"/>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87225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F01F5837-1D1E-4334-90E5-70775749D830}" type="datetime1">
              <a:rPr lang="fi-FI" smtClean="0"/>
              <a:t>19.6.2019</a:t>
            </a:fld>
            <a:endParaRPr lang="fi-FI"/>
          </a:p>
        </p:txBody>
      </p:sp>
      <p:sp>
        <p:nvSpPr>
          <p:cNvPr id="4" name="Alatunnisteen paikkamerkki 3"/>
          <p:cNvSpPr>
            <a:spLocks noGrp="1"/>
          </p:cNvSpPr>
          <p:nvPr>
            <p:ph type="ftr" sz="quarter" idx="11"/>
          </p:nvPr>
        </p:nvSpPr>
        <p:spPr/>
        <p:txBody>
          <a:bodyPr/>
          <a:lstStyle/>
          <a:p>
            <a:r>
              <a:rPr lang="fi-FI"/>
              <a:t>Päivi Antinoja ja Riikka Pyykkö</a:t>
            </a:r>
          </a:p>
        </p:txBody>
      </p:sp>
      <p:sp>
        <p:nvSpPr>
          <p:cNvPr id="5" name="Dian numeron paikkamerkki 4"/>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44569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E279204-544E-4E95-810C-4EC836F86BBF}" type="datetime1">
              <a:rPr lang="fi-FI" smtClean="0"/>
              <a:t>19.6.2019</a:t>
            </a:fld>
            <a:endParaRPr lang="fi-FI"/>
          </a:p>
        </p:txBody>
      </p:sp>
      <p:sp>
        <p:nvSpPr>
          <p:cNvPr id="3" name="Alatunnisteen paikkamerkki 2"/>
          <p:cNvSpPr>
            <a:spLocks noGrp="1"/>
          </p:cNvSpPr>
          <p:nvPr>
            <p:ph type="ftr" sz="quarter" idx="11"/>
          </p:nvPr>
        </p:nvSpPr>
        <p:spPr/>
        <p:txBody>
          <a:bodyPr/>
          <a:lstStyle/>
          <a:p>
            <a:r>
              <a:rPr lang="fi-FI"/>
              <a:t>Päivi Antinoja ja Riikka Pyykkö</a:t>
            </a:r>
          </a:p>
        </p:txBody>
      </p:sp>
      <p:sp>
        <p:nvSpPr>
          <p:cNvPr id="4" name="Dian numeron paikkamerkki 3"/>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103900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523FCB77-BEFD-4DFD-AF4D-8F10ADD363BF}" type="datetime1">
              <a:rPr lang="fi-FI" smtClean="0"/>
              <a:t>19.6.2019</a:t>
            </a:fld>
            <a:endParaRPr lang="fi-FI"/>
          </a:p>
        </p:txBody>
      </p:sp>
      <p:sp>
        <p:nvSpPr>
          <p:cNvPr id="6" name="Alatunnisteen paikkamerkki 5"/>
          <p:cNvSpPr>
            <a:spLocks noGrp="1"/>
          </p:cNvSpPr>
          <p:nvPr>
            <p:ph type="ftr" sz="quarter" idx="11"/>
          </p:nvPr>
        </p:nvSpPr>
        <p:spPr/>
        <p:txBody>
          <a:bodyPr/>
          <a:lstStyle/>
          <a:p>
            <a:r>
              <a:rPr lang="fi-FI"/>
              <a:t>Päivi Antinoja ja Riikka Pyykkö</a:t>
            </a:r>
          </a:p>
        </p:txBody>
      </p:sp>
      <p:sp>
        <p:nvSpPr>
          <p:cNvPr id="7" name="Dian numeron paikkamerkki 6"/>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196096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5D0DFA32-38F2-4E86-8FC8-0C0C5A2B0202}" type="datetime1">
              <a:rPr lang="fi-FI" smtClean="0"/>
              <a:t>19.6.2019</a:t>
            </a:fld>
            <a:endParaRPr lang="fi-FI"/>
          </a:p>
        </p:txBody>
      </p:sp>
      <p:sp>
        <p:nvSpPr>
          <p:cNvPr id="6" name="Alatunnisteen paikkamerkki 5"/>
          <p:cNvSpPr>
            <a:spLocks noGrp="1"/>
          </p:cNvSpPr>
          <p:nvPr>
            <p:ph type="ftr" sz="quarter" idx="11"/>
          </p:nvPr>
        </p:nvSpPr>
        <p:spPr/>
        <p:txBody>
          <a:bodyPr/>
          <a:lstStyle/>
          <a:p>
            <a:r>
              <a:rPr lang="fi-FI"/>
              <a:t>Päivi Antinoja ja Riikka Pyykkö</a:t>
            </a:r>
          </a:p>
        </p:txBody>
      </p:sp>
      <p:sp>
        <p:nvSpPr>
          <p:cNvPr id="7" name="Dian numeron paikkamerkki 6"/>
          <p:cNvSpPr>
            <a:spLocks noGrp="1"/>
          </p:cNvSpPr>
          <p:nvPr>
            <p:ph type="sldNum" sz="quarter" idx="12"/>
          </p:nvPr>
        </p:nvSpPr>
        <p:spPr/>
        <p:txBody>
          <a:bodyPr/>
          <a:lstStyle/>
          <a:p>
            <a:fld id="{A8AE6C54-4B4F-489A-8EC7-34F7C7DC97A5}" type="slidenum">
              <a:rPr lang="fi-FI" smtClean="0"/>
              <a:t>‹#›</a:t>
            </a:fld>
            <a:endParaRPr lang="fi-FI"/>
          </a:p>
        </p:txBody>
      </p:sp>
    </p:spTree>
    <p:extLst>
      <p:ext uri="{BB962C8B-B14F-4D97-AF65-F5344CB8AC3E}">
        <p14:creationId xmlns:p14="http://schemas.microsoft.com/office/powerpoint/2010/main" val="97257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31679-3ABD-49AD-94AC-8B982EA13A8E}" type="datetime1">
              <a:rPr lang="fi-FI" smtClean="0"/>
              <a:t>19.6.2019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Päivi Antinoja ja Riikka Pyykkö</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E6C54-4B4F-489A-8EC7-34F7C7DC97A5}" type="slidenum">
              <a:rPr lang="fi-FI" smtClean="0"/>
              <a:t>‹#›</a:t>
            </a:fld>
            <a:endParaRPr lang="fi-FI"/>
          </a:p>
        </p:txBody>
      </p:sp>
    </p:spTree>
    <p:extLst>
      <p:ext uri="{BB962C8B-B14F-4D97-AF65-F5344CB8AC3E}">
        <p14:creationId xmlns:p14="http://schemas.microsoft.com/office/powerpoint/2010/main" val="58208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524000" y="3566172"/>
            <a:ext cx="9144000" cy="1655762"/>
          </a:xfrm>
        </p:spPr>
        <p:txBody>
          <a:bodyPr>
            <a:normAutofit/>
          </a:bodyPr>
          <a:lstStyle/>
          <a:p>
            <a:endParaRPr lang="fi-FI" sz="3200" b="1" dirty="0">
              <a:latin typeface="Arial" panose="020B0604020202020204" pitchFamily="34" charset="0"/>
              <a:cs typeface="Arial" panose="020B0604020202020204" pitchFamily="34" charset="0"/>
            </a:endParaRPr>
          </a:p>
          <a:p>
            <a:r>
              <a:rPr lang="fi-FI" sz="3200" b="1" dirty="0">
                <a:latin typeface="Arial" panose="020B0604020202020204" pitchFamily="34" charset="0"/>
                <a:cs typeface="Arial" panose="020B0604020202020204" pitchFamily="34" charset="0"/>
              </a:rPr>
              <a:t>Parvessa Parempi 2</a:t>
            </a:r>
          </a:p>
        </p:txBody>
      </p:sp>
      <p:pic>
        <p:nvPicPr>
          <p:cNvPr id="4" name="Kuva 3"/>
          <p:cNvPicPr/>
          <p:nvPr/>
        </p:nvPicPr>
        <p:blipFill rotWithShape="1">
          <a:blip r:embed="rId3">
            <a:extLst>
              <a:ext uri="{28A0092B-C50C-407E-A947-70E740481C1C}">
                <a14:useLocalDpi xmlns:a14="http://schemas.microsoft.com/office/drawing/2010/main" val="0"/>
              </a:ext>
            </a:extLst>
          </a:blip>
          <a:srcRect b="27676"/>
          <a:stretch/>
        </p:blipFill>
        <p:spPr bwMode="auto">
          <a:xfrm>
            <a:off x="8897828" y="1548044"/>
            <a:ext cx="3294172" cy="5309955"/>
          </a:xfrm>
          <a:prstGeom prst="rect">
            <a:avLst/>
          </a:prstGeom>
          <a:ln>
            <a:noFill/>
          </a:ln>
          <a:extLst>
            <a:ext uri="{53640926-AAD7-44D8-BBD7-CCE9431645EC}">
              <a14:shadowObscured xmlns:a14="http://schemas.microsoft.com/office/drawing/2010/main"/>
            </a:ext>
          </a:extLst>
        </p:spPr>
      </p:pic>
      <p:pic>
        <p:nvPicPr>
          <p:cNvPr id="5" name="Kuva 4"/>
          <p:cNvPicPr/>
          <p:nvPr/>
        </p:nvPicPr>
        <p:blipFill>
          <a:blip r:embed="rId4">
            <a:extLst>
              <a:ext uri="{28A0092B-C50C-407E-A947-70E740481C1C}">
                <a14:useLocalDpi xmlns:a14="http://schemas.microsoft.com/office/drawing/2010/main" val="0"/>
              </a:ext>
            </a:extLst>
          </a:blip>
          <a:stretch>
            <a:fillRect/>
          </a:stretch>
        </p:blipFill>
        <p:spPr>
          <a:xfrm>
            <a:off x="4387850" y="2192423"/>
            <a:ext cx="3267710" cy="1131570"/>
          </a:xfrm>
          <a:prstGeom prst="rect">
            <a:avLst/>
          </a:prstGeom>
        </p:spPr>
      </p:pic>
      <p:sp>
        <p:nvSpPr>
          <p:cNvPr id="7" name="Päivämäärän paikkamerkki 6"/>
          <p:cNvSpPr>
            <a:spLocks noGrp="1"/>
          </p:cNvSpPr>
          <p:nvPr>
            <p:ph type="dt" sz="half" idx="10"/>
          </p:nvPr>
        </p:nvSpPr>
        <p:spPr/>
        <p:txBody>
          <a:bodyPr/>
          <a:lstStyle/>
          <a:p>
            <a:fld id="{95673E49-68B2-4BBA-B5BC-2B8C6F265BDD}" type="datetime1">
              <a:rPr lang="fi-FI" smtClean="0"/>
              <a:t>19.6.2019</a:t>
            </a:fld>
            <a:endParaRPr lang="fi-FI"/>
          </a:p>
        </p:txBody>
      </p:sp>
      <p:sp>
        <p:nvSpPr>
          <p:cNvPr id="8" name="Alatunnisteen paikkamerkki 7"/>
          <p:cNvSpPr>
            <a:spLocks noGrp="1"/>
          </p:cNvSpPr>
          <p:nvPr>
            <p:ph type="ftr" sz="quarter" idx="11"/>
          </p:nvPr>
        </p:nvSpPr>
        <p:spPr/>
        <p:txBody>
          <a:bodyPr/>
          <a:lstStyle/>
          <a:p>
            <a:r>
              <a:rPr lang="fi-FI"/>
              <a:t>Päivi Antinoja ja Riikka Pyykkö</a:t>
            </a:r>
          </a:p>
        </p:txBody>
      </p:sp>
    </p:spTree>
    <p:extLst>
      <p:ext uri="{BB962C8B-B14F-4D97-AF65-F5344CB8AC3E}">
        <p14:creationId xmlns:p14="http://schemas.microsoft.com/office/powerpoint/2010/main" val="98973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34911" y="803219"/>
            <a:ext cx="9775595" cy="2640723"/>
          </a:xfrm>
          <a:prstGeom prst="rect">
            <a:avLst/>
          </a:prstGeom>
        </p:spPr>
        <p:txBody>
          <a:bodyPr wrap="square">
            <a:spAutoFit/>
          </a:bodyPr>
          <a:lstStyle/>
          <a:p>
            <a:pPr algn="just">
              <a:lnSpc>
                <a:spcPct val="115000"/>
              </a:lnSpc>
              <a:spcAft>
                <a:spcPts val="600"/>
              </a:spcAft>
              <a:tabLst>
                <a:tab pos="1819275" algn="l"/>
              </a:tabLst>
            </a:pPr>
            <a:r>
              <a:rPr lang="fi-FI" dirty="0">
                <a:effectLst/>
                <a:latin typeface="Arial" panose="020B0604020202020204" pitchFamily="34" charset="0"/>
                <a:ea typeface="Calibri" panose="020F0502020204030204" pitchFamily="34" charset="0"/>
                <a:cs typeface="Times New Roman" panose="02020603050405020304" pitchFamily="18" charset="0"/>
              </a:rPr>
              <a:t>Koulutuskeskus Brahessa opiskelulukuvuosi etenee opiskelijahyvinvoinnin osalta teemakuukausittain. Hyvinvoinnin vuosikellossa on yhteistyöllä laaditut teemakuukaudet, jotka jäsentävät ja yhtenäistävät toimintaamme. Teemakuukaudet pitävät sisällään hyvinvointia lisääviä toimintatapoja. Teemat huomioidaan opetuksessa, ryhmänohjauksessa sekä erilaisin tapahtumin ja tempauksin. Teemakuukausien avulla kokeillaan ja etsitään uusia toimintatapoja sekä pyritään opintojen sujuvaan etenemiseen sekä opintoihin sitoutumiseen. Teemakuukaudet ovat osa yhteisöllistä opiskeluhuoltoa ja niitä toteuttaa koko henkilökunta, opiskelijakunta, sekä tutorit. </a:t>
            </a:r>
            <a:r>
              <a:rPr lang="fi-FI" dirty="0">
                <a:latin typeface="Arial" panose="020B0604020202020204" pitchFamily="34" charset="0"/>
                <a:ea typeface="Calibri" panose="020F0502020204030204" pitchFamily="34" charset="0"/>
                <a:cs typeface="Times New Roman" panose="02020603050405020304" pitchFamily="18" charset="0"/>
              </a:rPr>
              <a:t>O</a:t>
            </a:r>
            <a:r>
              <a:rPr lang="fi-FI" dirty="0">
                <a:effectLst/>
                <a:latin typeface="Arial" panose="020B0604020202020204" pitchFamily="34" charset="0"/>
                <a:ea typeface="Calibri" panose="020F0502020204030204" pitchFamily="34" charset="0"/>
                <a:cs typeface="Times New Roman" panose="02020603050405020304" pitchFamily="18" charset="0"/>
              </a:rPr>
              <a:t>piskelijapalvelut koordinoi toimintaa.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Kuva 3"/>
          <p:cNvPicPr/>
          <p:nvPr/>
        </p:nvPicPr>
        <p:blipFill>
          <a:blip r:embed="rId2" cstate="print">
            <a:extLst>
              <a:ext uri="{28A0092B-C50C-407E-A947-70E740481C1C}">
                <a14:useLocalDpi xmlns:a14="http://schemas.microsoft.com/office/drawing/2010/main" val="0"/>
              </a:ext>
            </a:extLst>
          </a:blip>
          <a:stretch>
            <a:fillRect/>
          </a:stretch>
        </p:blipFill>
        <p:spPr>
          <a:xfrm rot="10800000">
            <a:off x="0" y="3156"/>
            <a:ext cx="12192000" cy="254635"/>
          </a:xfrm>
          <a:prstGeom prst="rect">
            <a:avLst/>
          </a:prstGeom>
        </p:spPr>
      </p:pic>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301" y="3667027"/>
            <a:ext cx="3575900" cy="2681925"/>
          </a:xfrm>
          <a:prstGeom prst="rect">
            <a:avLst/>
          </a:prstGeom>
        </p:spPr>
      </p:pic>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4320" y="3335060"/>
            <a:ext cx="2265968" cy="3021290"/>
          </a:xfrm>
          <a:prstGeom prst="rect">
            <a:avLst/>
          </a:prstGeom>
        </p:spPr>
      </p:pic>
      <p:pic>
        <p:nvPicPr>
          <p:cNvPr id="6" name="Kuv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674425"/>
            <a:ext cx="3575901" cy="2681925"/>
          </a:xfrm>
          <a:prstGeom prst="rect">
            <a:avLst/>
          </a:prstGeom>
        </p:spPr>
      </p:pic>
      <p:sp>
        <p:nvSpPr>
          <p:cNvPr id="7" name="Päivämäärän paikkamerkki 6"/>
          <p:cNvSpPr>
            <a:spLocks noGrp="1"/>
          </p:cNvSpPr>
          <p:nvPr>
            <p:ph type="dt" sz="half" idx="10"/>
          </p:nvPr>
        </p:nvSpPr>
        <p:spPr/>
        <p:txBody>
          <a:bodyPr/>
          <a:lstStyle/>
          <a:p>
            <a:fld id="{1E33E67E-49C6-47B9-A217-8ABCA7DC9CA5}" type="datetime1">
              <a:rPr lang="fi-FI" smtClean="0"/>
              <a:t>19.6.2019</a:t>
            </a:fld>
            <a:endParaRPr lang="fi-FI"/>
          </a:p>
        </p:txBody>
      </p:sp>
      <p:sp>
        <p:nvSpPr>
          <p:cNvPr id="8" name="Alatunnisteen paikkamerkki 7"/>
          <p:cNvSpPr>
            <a:spLocks noGrp="1"/>
          </p:cNvSpPr>
          <p:nvPr>
            <p:ph type="ftr" sz="quarter" idx="11"/>
          </p:nvPr>
        </p:nvSpPr>
        <p:spPr/>
        <p:txBody>
          <a:bodyPr/>
          <a:lstStyle/>
          <a:p>
            <a:r>
              <a:rPr lang="fi-FI"/>
              <a:t>Päivi Antinoja ja Riikka Pyykkö</a:t>
            </a:r>
          </a:p>
        </p:txBody>
      </p:sp>
    </p:spTree>
    <p:extLst>
      <p:ext uri="{BB962C8B-B14F-4D97-AF65-F5344CB8AC3E}">
        <p14:creationId xmlns:p14="http://schemas.microsoft.com/office/powerpoint/2010/main" val="387894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81" y="61912"/>
            <a:ext cx="11048215" cy="6734175"/>
          </a:xfrm>
          <a:prstGeom prst="rect">
            <a:avLst/>
          </a:prstGeom>
        </p:spPr>
      </p:pic>
      <p:sp>
        <p:nvSpPr>
          <p:cNvPr id="3" name="Päivämäärän paikkamerkki 2"/>
          <p:cNvSpPr>
            <a:spLocks noGrp="1"/>
          </p:cNvSpPr>
          <p:nvPr>
            <p:ph type="dt" sz="half" idx="10"/>
          </p:nvPr>
        </p:nvSpPr>
        <p:spPr/>
        <p:txBody>
          <a:bodyPr/>
          <a:lstStyle/>
          <a:p>
            <a:fld id="{268EA978-6727-4C21-9309-F6A45CC2B243}" type="datetime1">
              <a:rPr lang="fi-FI" smtClean="0"/>
              <a:t>19.6.2019</a:t>
            </a:fld>
            <a:endParaRPr lang="fi-FI"/>
          </a:p>
        </p:txBody>
      </p:sp>
      <p:sp>
        <p:nvSpPr>
          <p:cNvPr id="4" name="Alatunnisteen paikkamerkki 3"/>
          <p:cNvSpPr>
            <a:spLocks noGrp="1"/>
          </p:cNvSpPr>
          <p:nvPr>
            <p:ph type="ftr" sz="quarter" idx="11"/>
          </p:nvPr>
        </p:nvSpPr>
        <p:spPr/>
        <p:txBody>
          <a:bodyPr/>
          <a:lstStyle/>
          <a:p>
            <a:r>
              <a:rPr lang="fi-FI"/>
              <a:t>Päivi Antinoja ja Riikka Pyykkö</a:t>
            </a:r>
          </a:p>
        </p:txBody>
      </p:sp>
    </p:spTree>
    <p:extLst>
      <p:ext uri="{BB962C8B-B14F-4D97-AF65-F5344CB8AC3E}">
        <p14:creationId xmlns:p14="http://schemas.microsoft.com/office/powerpoint/2010/main" val="270501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p:nvPr/>
        </p:nvPicPr>
        <p:blipFill>
          <a:blip r:embed="rId2" cstate="print">
            <a:extLst>
              <a:ext uri="{28A0092B-C50C-407E-A947-70E740481C1C}">
                <a14:useLocalDpi xmlns:a14="http://schemas.microsoft.com/office/drawing/2010/main" val="0"/>
              </a:ext>
            </a:extLst>
          </a:blip>
          <a:stretch>
            <a:fillRect/>
          </a:stretch>
        </p:blipFill>
        <p:spPr>
          <a:xfrm>
            <a:off x="683992" y="668727"/>
            <a:ext cx="3758925" cy="5741500"/>
          </a:xfrm>
          <a:prstGeom prst="rect">
            <a:avLst/>
          </a:prstGeom>
        </p:spPr>
      </p:pic>
      <p:pic>
        <p:nvPicPr>
          <p:cNvPr id="3" name="Kuva 2"/>
          <p:cNvPicPr/>
          <p:nvPr/>
        </p:nvPicPr>
        <p:blipFill>
          <a:blip r:embed="rId3" cstate="print">
            <a:extLst>
              <a:ext uri="{28A0092B-C50C-407E-A947-70E740481C1C}">
                <a14:useLocalDpi xmlns:a14="http://schemas.microsoft.com/office/drawing/2010/main" val="0"/>
              </a:ext>
            </a:extLst>
          </a:blip>
          <a:stretch>
            <a:fillRect/>
          </a:stretch>
        </p:blipFill>
        <p:spPr>
          <a:xfrm>
            <a:off x="5121648" y="668726"/>
            <a:ext cx="2608580" cy="2605405"/>
          </a:xfrm>
          <a:prstGeom prst="rect">
            <a:avLst/>
          </a:prstGeom>
        </p:spPr>
      </p:pic>
      <p:pic>
        <p:nvPicPr>
          <p:cNvPr id="4" name="Kuva 3"/>
          <p:cNvPicPr/>
          <p:nvPr/>
        </p:nvPicPr>
        <p:blipFill>
          <a:blip r:embed="rId4" cstate="print">
            <a:extLst>
              <a:ext uri="{28A0092B-C50C-407E-A947-70E740481C1C}">
                <a14:useLocalDpi xmlns:a14="http://schemas.microsoft.com/office/drawing/2010/main" val="0"/>
              </a:ext>
            </a:extLst>
          </a:blip>
          <a:stretch>
            <a:fillRect/>
          </a:stretch>
        </p:blipFill>
        <p:spPr>
          <a:xfrm>
            <a:off x="8263143" y="668727"/>
            <a:ext cx="2608580" cy="2605405"/>
          </a:xfrm>
          <a:prstGeom prst="rect">
            <a:avLst/>
          </a:prstGeom>
        </p:spPr>
      </p:pic>
      <p:pic>
        <p:nvPicPr>
          <p:cNvPr id="5" name="Kuv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1648" y="3676748"/>
            <a:ext cx="3135982" cy="2733479"/>
          </a:xfrm>
          <a:prstGeom prst="rect">
            <a:avLst/>
          </a:prstGeom>
        </p:spPr>
      </p:pic>
      <p:pic>
        <p:nvPicPr>
          <p:cNvPr id="6" name="Kuva 5"/>
          <p:cNvPicPr/>
          <p:nvPr/>
        </p:nvPicPr>
        <p:blipFill rotWithShape="1">
          <a:blip r:embed="rId6">
            <a:extLst>
              <a:ext uri="{28A0092B-C50C-407E-A947-70E740481C1C}">
                <a14:useLocalDpi xmlns:a14="http://schemas.microsoft.com/office/drawing/2010/main" val="0"/>
              </a:ext>
            </a:extLst>
          </a:blip>
          <a:srcRect b="27676"/>
          <a:stretch/>
        </p:blipFill>
        <p:spPr bwMode="auto">
          <a:xfrm>
            <a:off x="9954704" y="4194928"/>
            <a:ext cx="2237295" cy="2663072"/>
          </a:xfrm>
          <a:prstGeom prst="rect">
            <a:avLst/>
          </a:prstGeom>
          <a:ln>
            <a:noFill/>
          </a:ln>
          <a:extLst>
            <a:ext uri="{53640926-AAD7-44D8-BBD7-CCE9431645EC}">
              <a14:shadowObscured xmlns:a14="http://schemas.microsoft.com/office/drawing/2010/main"/>
            </a:ext>
          </a:extLst>
        </p:spPr>
      </p:pic>
      <p:sp>
        <p:nvSpPr>
          <p:cNvPr id="7" name="Päivämäärän paikkamerkki 6"/>
          <p:cNvSpPr>
            <a:spLocks noGrp="1"/>
          </p:cNvSpPr>
          <p:nvPr>
            <p:ph type="dt" sz="half" idx="10"/>
          </p:nvPr>
        </p:nvSpPr>
        <p:spPr/>
        <p:txBody>
          <a:bodyPr/>
          <a:lstStyle/>
          <a:p>
            <a:fld id="{DF31BB7B-D804-4C62-8585-91BA3D0F8BBF}" type="datetime1">
              <a:rPr lang="fi-FI" smtClean="0"/>
              <a:t>19.6.2019</a:t>
            </a:fld>
            <a:endParaRPr lang="fi-FI"/>
          </a:p>
        </p:txBody>
      </p:sp>
      <p:sp>
        <p:nvSpPr>
          <p:cNvPr id="8" name="Alatunnisteen paikkamerkki 7"/>
          <p:cNvSpPr>
            <a:spLocks noGrp="1"/>
          </p:cNvSpPr>
          <p:nvPr>
            <p:ph type="ftr" sz="quarter" idx="11"/>
          </p:nvPr>
        </p:nvSpPr>
        <p:spPr/>
        <p:txBody>
          <a:bodyPr/>
          <a:lstStyle/>
          <a:p>
            <a:r>
              <a:rPr lang="fi-FI"/>
              <a:t>Päivi Antinoja ja Riikka Pyykkö</a:t>
            </a:r>
          </a:p>
        </p:txBody>
      </p:sp>
    </p:spTree>
    <p:extLst>
      <p:ext uri="{BB962C8B-B14F-4D97-AF65-F5344CB8AC3E}">
        <p14:creationId xmlns:p14="http://schemas.microsoft.com/office/powerpoint/2010/main" val="226465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i 3"/>
          <p:cNvGraphicFramePr>
            <a:graphicFrameLocks noChangeAspect="1"/>
          </p:cNvGraphicFramePr>
          <p:nvPr>
            <p:extLst>
              <p:ext uri="{D42A27DB-BD31-4B8C-83A1-F6EECF244321}">
                <p14:modId xmlns:p14="http://schemas.microsoft.com/office/powerpoint/2010/main" val="4252108692"/>
              </p:ext>
            </p:extLst>
          </p:nvPr>
        </p:nvGraphicFramePr>
        <p:xfrm>
          <a:off x="1064444" y="0"/>
          <a:ext cx="9898930" cy="6314919"/>
        </p:xfrm>
        <a:graphic>
          <a:graphicData uri="http://schemas.openxmlformats.org/presentationml/2006/ole">
            <mc:AlternateContent xmlns:mc="http://schemas.openxmlformats.org/markup-compatibility/2006">
              <mc:Choice xmlns:v="urn:schemas-microsoft-com:vml" Requires="v">
                <p:oleObj spid="_x0000_s1036" name="Asiakirja" r:id="rId3" imgW="9522734" imgH="6074887" progId="Word.Document.12">
                  <p:embed/>
                </p:oleObj>
              </mc:Choice>
              <mc:Fallback>
                <p:oleObj name="Asiakirja" r:id="rId3" imgW="9522734" imgH="6074887" progId="Word.Document.12">
                  <p:embed/>
                  <p:pic>
                    <p:nvPicPr>
                      <p:cNvPr id="0" name=""/>
                      <p:cNvPicPr/>
                      <p:nvPr/>
                    </p:nvPicPr>
                    <p:blipFill>
                      <a:blip r:embed="rId4"/>
                      <a:stretch>
                        <a:fillRect/>
                      </a:stretch>
                    </p:blipFill>
                    <p:spPr>
                      <a:xfrm>
                        <a:off x="1064444" y="0"/>
                        <a:ext cx="9898930" cy="6314919"/>
                      </a:xfrm>
                      <a:prstGeom prst="rect">
                        <a:avLst/>
                      </a:prstGeom>
                    </p:spPr>
                  </p:pic>
                </p:oleObj>
              </mc:Fallback>
            </mc:AlternateContent>
          </a:graphicData>
        </a:graphic>
      </p:graphicFrame>
      <p:sp>
        <p:nvSpPr>
          <p:cNvPr id="5" name="Päivämäärän paikkamerkki 4"/>
          <p:cNvSpPr>
            <a:spLocks noGrp="1"/>
          </p:cNvSpPr>
          <p:nvPr>
            <p:ph type="dt" sz="half" idx="10"/>
          </p:nvPr>
        </p:nvSpPr>
        <p:spPr/>
        <p:txBody>
          <a:bodyPr/>
          <a:lstStyle/>
          <a:p>
            <a:fld id="{6AF489B9-72FC-43E4-AA6C-D37EE15549A2}" type="datetime1">
              <a:rPr lang="fi-FI" smtClean="0"/>
              <a:t>19.6.2019</a:t>
            </a:fld>
            <a:endParaRPr lang="fi-FI"/>
          </a:p>
        </p:txBody>
      </p:sp>
      <p:sp>
        <p:nvSpPr>
          <p:cNvPr id="6" name="Alatunnisteen paikkamerkki 5"/>
          <p:cNvSpPr>
            <a:spLocks noGrp="1"/>
          </p:cNvSpPr>
          <p:nvPr>
            <p:ph type="ftr" sz="quarter" idx="11"/>
          </p:nvPr>
        </p:nvSpPr>
        <p:spPr/>
        <p:txBody>
          <a:bodyPr/>
          <a:lstStyle/>
          <a:p>
            <a:r>
              <a:rPr lang="fi-FI"/>
              <a:t>Päivi Antinoja ja Riikka Pyykkö</a:t>
            </a:r>
          </a:p>
        </p:txBody>
      </p:sp>
    </p:spTree>
    <p:extLst>
      <p:ext uri="{BB962C8B-B14F-4D97-AF65-F5344CB8AC3E}">
        <p14:creationId xmlns:p14="http://schemas.microsoft.com/office/powerpoint/2010/main" val="70539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Avoimet oppimisympäristöt </a:t>
            </a:r>
          </a:p>
        </p:txBody>
      </p:sp>
      <p:sp>
        <p:nvSpPr>
          <p:cNvPr id="3" name="Sisällön paikkamerkki 2"/>
          <p:cNvSpPr>
            <a:spLocks noGrp="1"/>
          </p:cNvSpPr>
          <p:nvPr>
            <p:ph sz="half" idx="1"/>
          </p:nvPr>
        </p:nvSpPr>
        <p:spPr/>
        <p:txBody>
          <a:bodyPr>
            <a:normAutofit lnSpcReduction="10000"/>
          </a:bodyPr>
          <a:lstStyle/>
          <a:p>
            <a:pPr marL="0" indent="0">
              <a:buNone/>
            </a:pPr>
            <a:r>
              <a:rPr lang="fi-FI" dirty="0"/>
              <a:t>Opinpaja</a:t>
            </a:r>
          </a:p>
          <a:p>
            <a:pPr marL="0" indent="0">
              <a:buNone/>
            </a:pPr>
            <a:endParaRPr lang="fi-FI" dirty="0"/>
          </a:p>
          <a:p>
            <a:pPr marL="0" indent="0">
              <a:buNone/>
            </a:pPr>
            <a:r>
              <a:rPr lang="fi-FI" dirty="0"/>
              <a:t> Suunnattu opiskelijoille, jotka:</a:t>
            </a:r>
          </a:p>
          <a:p>
            <a:r>
              <a:rPr lang="fi-FI" dirty="0"/>
              <a:t>Etenevät nopeasti</a:t>
            </a:r>
          </a:p>
          <a:p>
            <a:r>
              <a:rPr lang="fi-FI" dirty="0"/>
              <a:t>Joiden opinnot eivät etene </a:t>
            </a:r>
          </a:p>
          <a:p>
            <a:r>
              <a:rPr lang="fi-FI" dirty="0"/>
              <a:t>Tekevät kokeita/testejä</a:t>
            </a:r>
          </a:p>
          <a:p>
            <a:pPr marL="0" indent="0">
              <a:buNone/>
            </a:pPr>
            <a:r>
              <a:rPr lang="fi-FI" sz="2000" dirty="0"/>
              <a:t>     (koepäivä perjantaisin)</a:t>
            </a:r>
          </a:p>
          <a:p>
            <a:r>
              <a:rPr lang="fi-FI" dirty="0"/>
              <a:t>Erilaiset suoritustavat, tukitoimet, pienryhmät, pajat </a:t>
            </a:r>
            <a:r>
              <a:rPr lang="fi-FI" sz="2000" dirty="0"/>
              <a:t>(</a:t>
            </a:r>
            <a:r>
              <a:rPr lang="fi-FI" sz="2000" dirty="0" err="1"/>
              <a:t>matikka&amp;fyke</a:t>
            </a:r>
            <a:r>
              <a:rPr lang="fi-FI" sz="2000" dirty="0"/>
              <a:t>, kielet, digi)</a:t>
            </a:r>
          </a:p>
        </p:txBody>
      </p:sp>
      <p:sp>
        <p:nvSpPr>
          <p:cNvPr id="4" name="Sisällön paikkamerkki 3"/>
          <p:cNvSpPr>
            <a:spLocks noGrp="1"/>
          </p:cNvSpPr>
          <p:nvPr>
            <p:ph sz="half" idx="2"/>
          </p:nvPr>
        </p:nvSpPr>
        <p:spPr/>
        <p:txBody>
          <a:bodyPr>
            <a:normAutofit lnSpcReduction="10000"/>
          </a:bodyPr>
          <a:lstStyle/>
          <a:p>
            <a:pPr marL="0" indent="0">
              <a:buNone/>
            </a:pPr>
            <a:r>
              <a:rPr lang="fi-FI" dirty="0"/>
              <a:t>Opiskeluvalmiuksia tukevat opinnot</a:t>
            </a:r>
          </a:p>
          <a:p>
            <a:pPr marL="0" indent="0">
              <a:buNone/>
            </a:pPr>
            <a:endParaRPr lang="fi-FI" dirty="0"/>
          </a:p>
          <a:p>
            <a:r>
              <a:rPr lang="fi-FI" dirty="0"/>
              <a:t>Suunnattu opiskelijoille, joiden opinnot omalla alalla eivät etene</a:t>
            </a:r>
          </a:p>
          <a:p>
            <a:r>
              <a:rPr lang="fi-FI" dirty="0"/>
              <a:t>Pääpaino arjentaidoissa</a:t>
            </a:r>
          </a:p>
          <a:p>
            <a:r>
              <a:rPr lang="fi-FI" dirty="0"/>
              <a:t>Kesto 6 viikosta 6 kuukauteen</a:t>
            </a:r>
          </a:p>
          <a:p>
            <a:r>
              <a:rPr lang="fi-FI" dirty="0"/>
              <a:t>Tavoitteena jatkaa opintoja omalla alalla</a:t>
            </a:r>
          </a:p>
          <a:p>
            <a:pPr marL="0" indent="0">
              <a:buNone/>
            </a:pPr>
            <a:endParaRPr lang="fi-FI" dirty="0"/>
          </a:p>
          <a:p>
            <a:pPr marL="0" indent="0">
              <a:buNone/>
            </a:pPr>
            <a:endParaRPr lang="fi-FI" dirty="0"/>
          </a:p>
        </p:txBody>
      </p:sp>
      <p:sp>
        <p:nvSpPr>
          <p:cNvPr id="6" name="Päivämäärän paikkamerkki 5"/>
          <p:cNvSpPr>
            <a:spLocks noGrp="1"/>
          </p:cNvSpPr>
          <p:nvPr>
            <p:ph type="dt" sz="half" idx="10"/>
          </p:nvPr>
        </p:nvSpPr>
        <p:spPr/>
        <p:txBody>
          <a:bodyPr/>
          <a:lstStyle/>
          <a:p>
            <a:fld id="{C909DC79-E060-4FD8-888A-8F44003B0C12}" type="datetime1">
              <a:rPr lang="fi-FI" smtClean="0"/>
              <a:t>19.6.2019</a:t>
            </a:fld>
            <a:endParaRPr lang="fi-FI"/>
          </a:p>
        </p:txBody>
      </p:sp>
      <p:sp>
        <p:nvSpPr>
          <p:cNvPr id="7" name="Alatunnisteen paikkamerkki 6"/>
          <p:cNvSpPr>
            <a:spLocks noGrp="1"/>
          </p:cNvSpPr>
          <p:nvPr>
            <p:ph type="ftr" sz="quarter" idx="11"/>
          </p:nvPr>
        </p:nvSpPr>
        <p:spPr/>
        <p:txBody>
          <a:bodyPr/>
          <a:lstStyle/>
          <a:p>
            <a:r>
              <a:rPr lang="fi-FI"/>
              <a:t>Päivi Antinoja ja Riikka Pyykkö</a:t>
            </a:r>
          </a:p>
        </p:txBody>
      </p:sp>
      <p:pic>
        <p:nvPicPr>
          <p:cNvPr id="9" name="Kuva 8"/>
          <p:cNvPicPr/>
          <p:nvPr/>
        </p:nvPicPr>
        <p:blipFill>
          <a:blip r:embed="rId2" cstate="print">
            <a:extLst>
              <a:ext uri="{28A0092B-C50C-407E-A947-70E740481C1C}">
                <a14:useLocalDpi xmlns:a14="http://schemas.microsoft.com/office/drawing/2010/main" val="0"/>
              </a:ext>
            </a:extLst>
          </a:blip>
          <a:stretch>
            <a:fillRect/>
          </a:stretch>
        </p:blipFill>
        <p:spPr>
          <a:xfrm rot="10800000">
            <a:off x="-1" y="-2"/>
            <a:ext cx="12192001" cy="254635"/>
          </a:xfrm>
          <a:prstGeom prst="rect">
            <a:avLst/>
          </a:prstGeom>
        </p:spPr>
      </p:pic>
    </p:spTree>
    <p:extLst>
      <p:ext uri="{BB962C8B-B14F-4D97-AF65-F5344CB8AC3E}">
        <p14:creationId xmlns:p14="http://schemas.microsoft.com/office/powerpoint/2010/main" val="221361984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180</Words>
  <Application>Microsoft Office PowerPoint</Application>
  <PresentationFormat>Laajakuva</PresentationFormat>
  <Paragraphs>31</Paragraphs>
  <Slides>6</Slides>
  <Notes>1</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6</vt:i4>
      </vt:variant>
    </vt:vector>
  </HeadingPairs>
  <TitlesOfParts>
    <vt:vector size="11" baseType="lpstr">
      <vt:lpstr>Arial</vt:lpstr>
      <vt:lpstr>Calibri</vt:lpstr>
      <vt:lpstr>Calibri Light</vt:lpstr>
      <vt:lpstr>Office-teema</vt:lpstr>
      <vt:lpstr>Asiakirja</vt:lpstr>
      <vt:lpstr>PowerPoint-esitys</vt:lpstr>
      <vt:lpstr>PowerPoint-esitys</vt:lpstr>
      <vt:lpstr>PowerPoint-esitys</vt:lpstr>
      <vt:lpstr>PowerPoint-esitys</vt:lpstr>
      <vt:lpstr>PowerPoint-esitys</vt:lpstr>
      <vt:lpstr>Avoimet oppimisympäristöt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Antinoja</dc:creator>
  <cp:lastModifiedBy>Anne Eteläaho</cp:lastModifiedBy>
  <cp:revision>12</cp:revision>
  <dcterms:created xsi:type="dcterms:W3CDTF">2019-06-10T13:01:59Z</dcterms:created>
  <dcterms:modified xsi:type="dcterms:W3CDTF">2019-06-19T06:45:08Z</dcterms:modified>
</cp:coreProperties>
</file>