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947" r:id="rId2"/>
  </p:sldMasterIdLst>
  <p:sldIdLst>
    <p:sldId id="261" r:id="rId3"/>
    <p:sldId id="270" r:id="rId4"/>
    <p:sldId id="284" r:id="rId5"/>
    <p:sldId id="285" r:id="rId6"/>
    <p:sldId id="271" r:id="rId7"/>
    <p:sldId id="283" r:id="rId8"/>
    <p:sldId id="262" r:id="rId9"/>
    <p:sldId id="263" r:id="rId10"/>
    <p:sldId id="266" r:id="rId11"/>
    <p:sldId id="267" r:id="rId12"/>
    <p:sldId id="277" r:id="rId13"/>
    <p:sldId id="265" r:id="rId14"/>
    <p:sldId id="272" r:id="rId15"/>
    <p:sldId id="273" r:id="rId16"/>
    <p:sldId id="282" r:id="rId17"/>
    <p:sldId id="274" r:id="rId18"/>
    <p:sldId id="275" r:id="rId19"/>
    <p:sldId id="281" r:id="rId20"/>
    <p:sldId id="276" r:id="rId21"/>
    <p:sldId id="278" r:id="rId22"/>
    <p:sldId id="279" r:id="rId23"/>
    <p:sldId id="25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letusosa" id="{A00F0C32-74FE-48AB-927A-D5427A5BF3DC}">
          <p14:sldIdLst>
            <p14:sldId id="261"/>
            <p14:sldId id="270"/>
            <p14:sldId id="284"/>
            <p14:sldId id="285"/>
          </p14:sldIdLst>
        </p14:section>
        <p14:section name="Nimetön osa" id="{968116BB-0BA0-4555-96B6-4CAB31B83F66}">
          <p14:sldIdLst>
            <p14:sldId id="271"/>
            <p14:sldId id="283"/>
            <p14:sldId id="262"/>
            <p14:sldId id="263"/>
            <p14:sldId id="266"/>
            <p14:sldId id="267"/>
            <p14:sldId id="277"/>
            <p14:sldId id="265"/>
            <p14:sldId id="272"/>
            <p14:sldId id="273"/>
            <p14:sldId id="282"/>
            <p14:sldId id="274"/>
            <p14:sldId id="275"/>
            <p14:sldId id="281"/>
            <p14:sldId id="276"/>
            <p14:sldId id="278"/>
            <p14:sldId id="279"/>
            <p14:sldId id="25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Eteläaho" initials="AE" lastIdx="2" clrIdx="0">
    <p:extLst>
      <p:ext uri="{19B8F6BF-5375-455C-9EA6-DF929625EA0E}">
        <p15:presenceInfo xmlns:p15="http://schemas.microsoft.com/office/powerpoint/2012/main" userId="S::anne.etelaaho@kpedu.fi::70e73c58-c038-4d92-9098-e379ee5072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1" autoAdjust="0"/>
    <p:restoredTop sz="94660"/>
  </p:normalViewPr>
  <p:slideViewPr>
    <p:cSldViewPr snapToGrid="0">
      <p:cViewPr varScale="1">
        <p:scale>
          <a:sx n="77" d="100"/>
          <a:sy n="77" d="100"/>
        </p:scale>
        <p:origin x="114" y="5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1-16T09:56:46.945" idx="2">
    <p:pos x="7313" y="0"/>
    <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fi-FI"/>
              <a:t>Muokkaa ots. perustyyl. napsautt.</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45B11D91-4BB0-4A9E-93C9-53816C5A1E0E}" type="datetimeFigureOut">
              <a:rPr lang="fi-FI" smtClean="0"/>
              <a:t>19.11.2018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88E133F-A3FA-4980-87F8-EC97DB52CFFD}" type="slidenum">
              <a:rPr lang="fi-FI" smtClean="0"/>
              <a:t>‹#›</a:t>
            </a:fld>
            <a:endParaRPr lang="fi-FI"/>
          </a:p>
        </p:txBody>
      </p:sp>
    </p:spTree>
    <p:extLst>
      <p:ext uri="{BB962C8B-B14F-4D97-AF65-F5344CB8AC3E}">
        <p14:creationId xmlns:p14="http://schemas.microsoft.com/office/powerpoint/2010/main" val="2819438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Vertical Text Placeholder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5B11D91-4BB0-4A9E-93C9-53816C5A1E0E}" type="datetimeFigureOut">
              <a:rPr lang="fi-FI" smtClean="0"/>
              <a:t>19.11.2018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88E133F-A3FA-4980-87F8-EC97DB52CFFD}" type="slidenum">
              <a:rPr lang="fi-FI" smtClean="0"/>
              <a:t>‹#›</a:t>
            </a:fld>
            <a:endParaRPr lang="fi-FI"/>
          </a:p>
        </p:txBody>
      </p:sp>
    </p:spTree>
    <p:extLst>
      <p:ext uri="{BB962C8B-B14F-4D97-AF65-F5344CB8AC3E}">
        <p14:creationId xmlns:p14="http://schemas.microsoft.com/office/powerpoint/2010/main" val="1703568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fi-FI"/>
              <a:t>Muokkaa ots. perustyyl. napsautt.</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5B11D91-4BB0-4A9E-93C9-53816C5A1E0E}" type="datetimeFigureOut">
              <a:rPr lang="fi-FI" smtClean="0"/>
              <a:t>19.11.2018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88E133F-A3FA-4980-87F8-EC97DB52CFFD}" type="slidenum">
              <a:rPr lang="fi-FI" smtClean="0"/>
              <a:t>‹#›</a:t>
            </a:fld>
            <a:endParaRPr lang="fi-FI"/>
          </a:p>
        </p:txBody>
      </p:sp>
    </p:spTree>
    <p:extLst>
      <p:ext uri="{BB962C8B-B14F-4D97-AF65-F5344CB8AC3E}">
        <p14:creationId xmlns:p14="http://schemas.microsoft.com/office/powerpoint/2010/main" val="253866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fi-FI"/>
              <a:t>Muokkaa ots. perustyyl. napsautt.</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45B11D91-4BB0-4A9E-93C9-53816C5A1E0E}" type="datetimeFigureOut">
              <a:rPr lang="fi-FI" smtClean="0"/>
              <a:t>19.11.2018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188E133F-A3FA-4980-87F8-EC97DB52CFFD}" type="slidenum">
              <a:rPr lang="fi-FI" smtClean="0"/>
              <a:t>‹#›</a:t>
            </a:fld>
            <a:endParaRPr lang="fi-FI"/>
          </a:p>
        </p:txBody>
      </p:sp>
    </p:spTree>
    <p:extLst>
      <p:ext uri="{BB962C8B-B14F-4D97-AF65-F5344CB8AC3E}">
        <p14:creationId xmlns:p14="http://schemas.microsoft.com/office/powerpoint/2010/main" val="1995177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5B11D91-4BB0-4A9E-93C9-53816C5A1E0E}" type="datetimeFigureOut">
              <a:rPr lang="fi-FI" smtClean="0"/>
              <a:t>19.11.2018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88E133F-A3FA-4980-87F8-EC97DB52CFFD}" type="slidenum">
              <a:rPr lang="fi-FI" smtClean="0"/>
              <a:t>‹#›</a:t>
            </a:fld>
            <a:endParaRPr lang="fi-FI"/>
          </a:p>
        </p:txBody>
      </p:sp>
    </p:spTree>
    <p:extLst>
      <p:ext uri="{BB962C8B-B14F-4D97-AF65-F5344CB8AC3E}">
        <p14:creationId xmlns:p14="http://schemas.microsoft.com/office/powerpoint/2010/main" val="3507188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fi-FI"/>
              <a:t>Muokkaa ots. perustyyl. napsautt.</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a:xfrm>
            <a:off x="8593667" y="6272784"/>
            <a:ext cx="2644309" cy="365125"/>
          </a:xfrm>
        </p:spPr>
        <p:txBody>
          <a:bodyPr/>
          <a:lstStyle/>
          <a:p>
            <a:fld id="{45B11D91-4BB0-4A9E-93C9-53816C5A1E0E}" type="datetimeFigureOut">
              <a:rPr lang="fi-FI" smtClean="0"/>
              <a:t>19.11.2018</a:t>
            </a:fld>
            <a:endParaRPr lang="fi-FI"/>
          </a:p>
        </p:txBody>
      </p:sp>
      <p:sp>
        <p:nvSpPr>
          <p:cNvPr id="5" name="Footer Placeholder 4"/>
          <p:cNvSpPr>
            <a:spLocks noGrp="1"/>
          </p:cNvSpPr>
          <p:nvPr>
            <p:ph type="ftr" sz="quarter" idx="11"/>
          </p:nvPr>
        </p:nvSpPr>
        <p:spPr>
          <a:xfrm>
            <a:off x="2182708" y="6272784"/>
            <a:ext cx="6327648" cy="365125"/>
          </a:xfrm>
        </p:spPr>
        <p:txBody>
          <a:bodyPr/>
          <a:lstStyle/>
          <a:p>
            <a:endParaRPr lang="fi-FI"/>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188E133F-A3FA-4980-87F8-EC97DB52CFFD}" type="slidenum">
              <a:rPr lang="fi-FI" smtClean="0"/>
              <a:t>‹#›</a:t>
            </a:fld>
            <a:endParaRPr lang="fi-FI"/>
          </a:p>
        </p:txBody>
      </p:sp>
    </p:spTree>
    <p:extLst>
      <p:ext uri="{BB962C8B-B14F-4D97-AF65-F5344CB8AC3E}">
        <p14:creationId xmlns:p14="http://schemas.microsoft.com/office/powerpoint/2010/main" val="73285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45B11D91-4BB0-4A9E-93C9-53816C5A1E0E}" type="datetimeFigureOut">
              <a:rPr lang="fi-FI" smtClean="0"/>
              <a:t>19.11.2018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188E133F-A3FA-4980-87F8-EC97DB52CFFD}" type="slidenum">
              <a:rPr lang="fi-FI" smtClean="0"/>
              <a:t>‹#›</a:t>
            </a:fld>
            <a:endParaRPr lang="fi-FI"/>
          </a:p>
        </p:txBody>
      </p:sp>
    </p:spTree>
    <p:extLst>
      <p:ext uri="{BB962C8B-B14F-4D97-AF65-F5344CB8AC3E}">
        <p14:creationId xmlns:p14="http://schemas.microsoft.com/office/powerpoint/2010/main" val="1709728266"/>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i-FI"/>
              <a:t>Muokkaa ots. perustyyl. napsautt.</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45B11D91-4BB0-4A9E-93C9-53816C5A1E0E}" type="datetimeFigureOut">
              <a:rPr lang="fi-FI" smtClean="0"/>
              <a:t>19.11.2018</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188E133F-A3FA-4980-87F8-EC97DB52CFFD}" type="slidenum">
              <a:rPr lang="fi-FI" smtClean="0"/>
              <a:t>‹#›</a:t>
            </a:fld>
            <a:endParaRPr lang="fi-FI"/>
          </a:p>
        </p:txBody>
      </p:sp>
    </p:spTree>
    <p:extLst>
      <p:ext uri="{BB962C8B-B14F-4D97-AF65-F5344CB8AC3E}">
        <p14:creationId xmlns:p14="http://schemas.microsoft.com/office/powerpoint/2010/main" val="575562939"/>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45B11D91-4BB0-4A9E-93C9-53816C5A1E0E}" type="datetimeFigureOut">
              <a:rPr lang="fi-FI" smtClean="0"/>
              <a:t>19.11.2018</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188E133F-A3FA-4980-87F8-EC97DB52CFFD}" type="slidenum">
              <a:rPr lang="fi-FI" smtClean="0"/>
              <a:t>‹#›</a:t>
            </a:fld>
            <a:endParaRPr lang="fi-FI"/>
          </a:p>
        </p:txBody>
      </p:sp>
    </p:spTree>
    <p:extLst>
      <p:ext uri="{BB962C8B-B14F-4D97-AF65-F5344CB8AC3E}">
        <p14:creationId xmlns:p14="http://schemas.microsoft.com/office/powerpoint/2010/main" val="23163551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B11D91-4BB0-4A9E-93C9-53816C5A1E0E}" type="datetimeFigureOut">
              <a:rPr lang="fi-FI" smtClean="0"/>
              <a:t>19.11.2018</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188E133F-A3FA-4980-87F8-EC97DB52CFFD}" type="slidenum">
              <a:rPr lang="fi-FI" smtClean="0"/>
              <a:t>‹#›</a:t>
            </a:fld>
            <a:endParaRPr lang="fi-FI"/>
          </a:p>
        </p:txBody>
      </p:sp>
    </p:spTree>
    <p:extLst>
      <p:ext uri="{BB962C8B-B14F-4D97-AF65-F5344CB8AC3E}">
        <p14:creationId xmlns:p14="http://schemas.microsoft.com/office/powerpoint/2010/main" val="3954814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Kuvatekstillinen sisältö">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i-FI"/>
              <a:t>Muokkaa ots. perustyyl. napsautt.</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p:txBody>
          <a:bodyPr/>
          <a:lstStyle/>
          <a:p>
            <a:fld id="{45B11D91-4BB0-4A9E-93C9-53816C5A1E0E}" type="datetimeFigureOut">
              <a:rPr lang="fi-FI" smtClean="0"/>
              <a:t>19.11.2018</a:t>
            </a:fld>
            <a:endParaRPr lang="fi-FI"/>
          </a:p>
        </p:txBody>
      </p:sp>
      <p:sp>
        <p:nvSpPr>
          <p:cNvPr id="6" name="Footer Placeholder 5"/>
          <p:cNvSpPr>
            <a:spLocks noGrp="1"/>
          </p:cNvSpPr>
          <p:nvPr>
            <p:ph type="ftr" sz="quarter" idx="11"/>
          </p:nvPr>
        </p:nvSpPr>
        <p:spPr/>
        <p:txBody>
          <a:bodyPr/>
          <a:lstStyle/>
          <a:p>
            <a:endParaRPr lang="fi-FI"/>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88E133F-A3FA-4980-87F8-EC97DB52CFFD}" type="slidenum">
              <a:rPr lang="fi-FI" smtClean="0"/>
              <a:t>‹#›</a:t>
            </a:fld>
            <a:endParaRPr lang="fi-FI"/>
          </a:p>
        </p:txBody>
      </p:sp>
    </p:spTree>
    <p:extLst>
      <p:ext uri="{BB962C8B-B14F-4D97-AF65-F5344CB8AC3E}">
        <p14:creationId xmlns:p14="http://schemas.microsoft.com/office/powerpoint/2010/main" val="141688523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5B11D91-4BB0-4A9E-93C9-53816C5A1E0E}" type="datetimeFigureOut">
              <a:rPr lang="fi-FI" smtClean="0"/>
              <a:t>19.11.2018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88E133F-A3FA-4980-87F8-EC97DB52CFFD}" type="slidenum">
              <a:rPr lang="fi-FI" smtClean="0"/>
              <a:t>‹#›</a:t>
            </a:fld>
            <a:endParaRPr lang="fi-FI"/>
          </a:p>
        </p:txBody>
      </p:sp>
    </p:spTree>
    <p:extLst>
      <p:ext uri="{BB962C8B-B14F-4D97-AF65-F5344CB8AC3E}">
        <p14:creationId xmlns:p14="http://schemas.microsoft.com/office/powerpoint/2010/main" val="13437371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Kuvatekstillinen kuva">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i-FI"/>
              <a:t>Muokkaa ots. perustyyl. napsautt.</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p:txBody>
          <a:bodyPr/>
          <a:lstStyle/>
          <a:p>
            <a:fld id="{45B11D91-4BB0-4A9E-93C9-53816C5A1E0E}" type="datetimeFigureOut">
              <a:rPr lang="fi-FI" smtClean="0"/>
              <a:t>19.11.2018</a:t>
            </a:fld>
            <a:endParaRPr lang="fi-FI"/>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88E133F-A3FA-4980-87F8-EC97DB52CFFD}" type="slidenum">
              <a:rPr lang="fi-FI" smtClean="0"/>
              <a:t>‹#›</a:t>
            </a:fld>
            <a:endParaRPr lang="fi-FI"/>
          </a:p>
        </p:txBody>
      </p:sp>
    </p:spTree>
    <p:extLst>
      <p:ext uri="{BB962C8B-B14F-4D97-AF65-F5344CB8AC3E}">
        <p14:creationId xmlns:p14="http://schemas.microsoft.com/office/powerpoint/2010/main" val="1501113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5B11D91-4BB0-4A9E-93C9-53816C5A1E0E}" type="datetimeFigureOut">
              <a:rPr lang="fi-FI" smtClean="0"/>
              <a:t>19.11.2018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88E133F-A3FA-4980-87F8-EC97DB52CFFD}" type="slidenum">
              <a:rPr lang="fi-FI" smtClean="0"/>
              <a:t>‹#›</a:t>
            </a:fld>
            <a:endParaRPr lang="fi-FI"/>
          </a:p>
        </p:txBody>
      </p:sp>
    </p:spTree>
    <p:extLst>
      <p:ext uri="{BB962C8B-B14F-4D97-AF65-F5344CB8AC3E}">
        <p14:creationId xmlns:p14="http://schemas.microsoft.com/office/powerpoint/2010/main" val="1049514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5B11D91-4BB0-4A9E-93C9-53816C5A1E0E}" type="datetimeFigureOut">
              <a:rPr lang="fi-FI" smtClean="0"/>
              <a:t>19.11.2018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88E133F-A3FA-4980-87F8-EC97DB52CFFD}" type="slidenum">
              <a:rPr lang="fi-FI" smtClean="0"/>
              <a:t>‹#›</a:t>
            </a:fld>
            <a:endParaRPr lang="fi-FI"/>
          </a:p>
        </p:txBody>
      </p:sp>
    </p:spTree>
    <p:extLst>
      <p:ext uri="{BB962C8B-B14F-4D97-AF65-F5344CB8AC3E}">
        <p14:creationId xmlns:p14="http://schemas.microsoft.com/office/powerpoint/2010/main" val="2135263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5B11D91-4BB0-4A9E-93C9-53816C5A1E0E}" type="datetimeFigureOut">
              <a:rPr lang="fi-FI" smtClean="0"/>
              <a:t>19.11.2018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88E133F-A3FA-4980-87F8-EC97DB52CFFD}" type="slidenum">
              <a:rPr lang="fi-FI" smtClean="0"/>
              <a:t>‹#›</a:t>
            </a:fld>
            <a:endParaRPr lang="fi-FI"/>
          </a:p>
        </p:txBody>
      </p:sp>
    </p:spTree>
    <p:extLst>
      <p:ext uri="{BB962C8B-B14F-4D97-AF65-F5344CB8AC3E}">
        <p14:creationId xmlns:p14="http://schemas.microsoft.com/office/powerpoint/2010/main" val="1974756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fi-FI"/>
              <a:t>Muokkaa ots. perustyyl. napsautt.</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45B11D91-4BB0-4A9E-93C9-53816C5A1E0E}" type="datetimeFigureOut">
              <a:rPr lang="fi-FI" smtClean="0"/>
              <a:t>19.11.2018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88E133F-A3FA-4980-87F8-EC97DB52CFFD}" type="slidenum">
              <a:rPr lang="fi-FI" smtClean="0"/>
              <a:t>‹#›</a:t>
            </a:fld>
            <a:endParaRPr lang="fi-FI"/>
          </a:p>
        </p:txBody>
      </p:sp>
    </p:spTree>
    <p:extLst>
      <p:ext uri="{BB962C8B-B14F-4D97-AF65-F5344CB8AC3E}">
        <p14:creationId xmlns:p14="http://schemas.microsoft.com/office/powerpoint/2010/main" val="865691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45B11D91-4BB0-4A9E-93C9-53816C5A1E0E}" type="datetimeFigureOut">
              <a:rPr lang="fi-FI" smtClean="0"/>
              <a:t>19.11.2018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188E133F-A3FA-4980-87F8-EC97DB52CFFD}" type="slidenum">
              <a:rPr lang="fi-FI" smtClean="0"/>
              <a:t>‹#›</a:t>
            </a:fld>
            <a:endParaRPr lang="fi-FI"/>
          </a:p>
        </p:txBody>
      </p:sp>
    </p:spTree>
    <p:extLst>
      <p:ext uri="{BB962C8B-B14F-4D97-AF65-F5344CB8AC3E}">
        <p14:creationId xmlns:p14="http://schemas.microsoft.com/office/powerpoint/2010/main" val="205303573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845127" y="2507550"/>
            <a:ext cx="5156200" cy="3680525"/>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6172200" y="2507550"/>
            <a:ext cx="5181601" cy="3680525"/>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45B11D91-4BB0-4A9E-93C9-53816C5A1E0E}" type="datetimeFigureOut">
              <a:rPr lang="fi-FI" smtClean="0"/>
              <a:t>19.11.2018</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188E133F-A3FA-4980-87F8-EC97DB52CFFD}" type="slidenum">
              <a:rPr lang="fi-FI" smtClean="0"/>
              <a:t>‹#›</a:t>
            </a:fld>
            <a:endParaRPr lang="fi-FI"/>
          </a:p>
        </p:txBody>
      </p:sp>
      <p:sp>
        <p:nvSpPr>
          <p:cNvPr id="10" name="Title 9"/>
          <p:cNvSpPr>
            <a:spLocks noGrp="1"/>
          </p:cNvSpPr>
          <p:nvPr>
            <p:ph type="title"/>
          </p:nvPr>
        </p:nvSpPr>
        <p:spPr/>
        <p:txBody>
          <a:bodyPr/>
          <a:lstStyle/>
          <a:p>
            <a:r>
              <a:rPr lang="fi-FI"/>
              <a:t>Muokkaa ots. perustyyl. napsautt.</a:t>
            </a:r>
            <a:endParaRPr lang="en-US" dirty="0"/>
          </a:p>
        </p:txBody>
      </p:sp>
    </p:spTree>
    <p:extLst>
      <p:ext uri="{BB962C8B-B14F-4D97-AF65-F5344CB8AC3E}">
        <p14:creationId xmlns:p14="http://schemas.microsoft.com/office/powerpoint/2010/main" val="50127784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5B11D91-4BB0-4A9E-93C9-53816C5A1E0E}" type="datetimeFigureOut">
              <a:rPr lang="fi-FI" smtClean="0"/>
              <a:t>19.11.2018</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188E133F-A3FA-4980-87F8-EC97DB52CFFD}" type="slidenum">
              <a:rPr lang="fi-FI" smtClean="0"/>
              <a:t>‹#›</a:t>
            </a:fld>
            <a:endParaRPr lang="fi-FI"/>
          </a:p>
        </p:txBody>
      </p:sp>
      <p:sp>
        <p:nvSpPr>
          <p:cNvPr id="6" name="Title 5"/>
          <p:cNvSpPr>
            <a:spLocks noGrp="1"/>
          </p:cNvSpPr>
          <p:nvPr>
            <p:ph type="title"/>
          </p:nvPr>
        </p:nvSpPr>
        <p:spPr/>
        <p:txBody>
          <a:bodyPr/>
          <a:lstStyle/>
          <a:p>
            <a:r>
              <a:rPr lang="fi-FI"/>
              <a:t>Muokkaa ots. perustyyl. napsautt.</a:t>
            </a:r>
            <a:endParaRPr lang="en-US"/>
          </a:p>
        </p:txBody>
      </p:sp>
    </p:spTree>
    <p:extLst>
      <p:ext uri="{BB962C8B-B14F-4D97-AF65-F5344CB8AC3E}">
        <p14:creationId xmlns:p14="http://schemas.microsoft.com/office/powerpoint/2010/main" val="627827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B11D91-4BB0-4A9E-93C9-53816C5A1E0E}" type="datetimeFigureOut">
              <a:rPr lang="fi-FI" smtClean="0"/>
              <a:t>19.11.2018</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188E133F-A3FA-4980-87F8-EC97DB52CFFD}" type="slidenum">
              <a:rPr lang="fi-FI" smtClean="0"/>
              <a:t>‹#›</a:t>
            </a:fld>
            <a:endParaRPr lang="fi-FI"/>
          </a:p>
        </p:txBody>
      </p:sp>
    </p:spTree>
    <p:extLst>
      <p:ext uri="{BB962C8B-B14F-4D97-AF65-F5344CB8AC3E}">
        <p14:creationId xmlns:p14="http://schemas.microsoft.com/office/powerpoint/2010/main" val="4246046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fi-FI"/>
              <a:t>Muokkaa ots. perustyyl. napsautt.</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p:txBody>
          <a:bodyPr/>
          <a:lstStyle/>
          <a:p>
            <a:fld id="{45B11D91-4BB0-4A9E-93C9-53816C5A1E0E}" type="datetimeFigureOut">
              <a:rPr lang="fi-FI" smtClean="0"/>
              <a:t>19.11.2018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188E133F-A3FA-4980-87F8-EC97DB52CFFD}" type="slidenum">
              <a:rPr lang="fi-FI" smtClean="0"/>
              <a:t>‹#›</a:t>
            </a:fld>
            <a:endParaRPr lang="fi-FI"/>
          </a:p>
        </p:txBody>
      </p:sp>
    </p:spTree>
    <p:extLst>
      <p:ext uri="{BB962C8B-B14F-4D97-AF65-F5344CB8AC3E}">
        <p14:creationId xmlns:p14="http://schemas.microsoft.com/office/powerpoint/2010/main" val="194733422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fi-FI"/>
              <a:t>Muokkaa ots. perustyyl. napsautt.</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p:txBody>
          <a:bodyPr/>
          <a:lstStyle/>
          <a:p>
            <a:fld id="{45B11D91-4BB0-4A9E-93C9-53816C5A1E0E}" type="datetimeFigureOut">
              <a:rPr lang="fi-FI" smtClean="0"/>
              <a:t>19.11.2018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188E133F-A3FA-4980-87F8-EC97DB52CFFD}" type="slidenum">
              <a:rPr lang="fi-FI" smtClean="0"/>
              <a:t>‹#›</a:t>
            </a:fld>
            <a:endParaRPr lang="fi-FI"/>
          </a:p>
        </p:txBody>
      </p:sp>
    </p:spTree>
    <p:extLst>
      <p:ext uri="{BB962C8B-B14F-4D97-AF65-F5344CB8AC3E}">
        <p14:creationId xmlns:p14="http://schemas.microsoft.com/office/powerpoint/2010/main" val="4019216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microsoft.com/office/2007/relationships/hdphoto" Target="../media/hdphoto1.wdp"/><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45B11D91-4BB0-4A9E-93C9-53816C5A1E0E}" type="datetimeFigureOut">
              <a:rPr lang="fi-FI" smtClean="0"/>
              <a:t>19.11.2018</a:t>
            </a:fld>
            <a:endParaRPr lang="fi-F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fi-FI"/>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88E133F-A3FA-4980-87F8-EC97DB52CFFD}" type="slidenum">
              <a:rPr lang="fi-FI" smtClean="0"/>
              <a:t>‹#›</a:t>
            </a:fld>
            <a:endParaRPr lang="fi-FI"/>
          </a:p>
        </p:txBody>
      </p:sp>
    </p:spTree>
    <p:extLst>
      <p:ext uri="{BB962C8B-B14F-4D97-AF65-F5344CB8AC3E}">
        <p14:creationId xmlns:p14="http://schemas.microsoft.com/office/powerpoint/2010/main" val="421081584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45B11D91-4BB0-4A9E-93C9-53816C5A1E0E}" type="datetimeFigureOut">
              <a:rPr lang="fi-FI" smtClean="0"/>
              <a:t>19.11.2018</a:t>
            </a:fld>
            <a:endParaRPr lang="fi-FI"/>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fi-FI"/>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188E133F-A3FA-4980-87F8-EC97DB52CFFD}" type="slidenum">
              <a:rPr lang="fi-FI" smtClean="0"/>
              <a:t>‹#›</a:t>
            </a:fld>
            <a:endParaRPr lang="fi-FI"/>
          </a:p>
        </p:txBody>
      </p:sp>
    </p:spTree>
    <p:extLst>
      <p:ext uri="{BB962C8B-B14F-4D97-AF65-F5344CB8AC3E}">
        <p14:creationId xmlns:p14="http://schemas.microsoft.com/office/powerpoint/2010/main" val="3589882561"/>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Lst>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8" Type="http://schemas.openxmlformats.org/officeDocument/2006/relationships/hyperlink" Target="mailto:anne.etelaaho@kpedu.fi" TargetMode="External"/><Relationship Id="rId13" Type="http://schemas.openxmlformats.org/officeDocument/2006/relationships/hyperlink" Target="mailto:janne.lilja@riveria.fi" TargetMode="External"/><Relationship Id="rId3" Type="http://schemas.openxmlformats.org/officeDocument/2006/relationships/hyperlink" Target="mailto:tatja.karvonen@ppopisto.fi" TargetMode="External"/><Relationship Id="rId7" Type="http://schemas.openxmlformats.org/officeDocument/2006/relationships/hyperlink" Target="mailto:milka.grekula@eduraahe.fi" TargetMode="External"/><Relationship Id="rId12" Type="http://schemas.openxmlformats.org/officeDocument/2006/relationships/hyperlink" Target="mailto:seija.ruotsalainen@pointcollege.fi" TargetMode="External"/><Relationship Id="rId2" Type="http://schemas.openxmlformats.org/officeDocument/2006/relationships/hyperlink" Target="mailto:satu-maria.salmi@lappia.fi" TargetMode="External"/><Relationship Id="rId1" Type="http://schemas.openxmlformats.org/officeDocument/2006/relationships/slideLayout" Target="../slideLayouts/slideLayout17.xml"/><Relationship Id="rId6" Type="http://schemas.openxmlformats.org/officeDocument/2006/relationships/hyperlink" Target="mailto:pekka.pasala@rovala.fi" TargetMode="External"/><Relationship Id="rId11" Type="http://schemas.openxmlformats.org/officeDocument/2006/relationships/hyperlink" Target="mailto:suvi.hyyrykoski@sataedu.fi" TargetMode="External"/><Relationship Id="rId5" Type="http://schemas.openxmlformats.org/officeDocument/2006/relationships/hyperlink" Target="mailto:tarja.konola-jokinen@rovala.fi" TargetMode="External"/><Relationship Id="rId15" Type="http://schemas.openxmlformats.org/officeDocument/2006/relationships/hyperlink" Target="http://www.kpedu.fi/kampanjat/parvessa-parempi-2" TargetMode="External"/><Relationship Id="rId10" Type="http://schemas.openxmlformats.org/officeDocument/2006/relationships/hyperlink" Target="mailto:juhani.koivisto@kpkonsa.fi" TargetMode="External"/><Relationship Id="rId4" Type="http://schemas.openxmlformats.org/officeDocument/2006/relationships/hyperlink" Target="mailto:ari.muotka@ppopisto.fi" TargetMode="External"/><Relationship Id="rId9" Type="http://schemas.openxmlformats.org/officeDocument/2006/relationships/hyperlink" Target="mailto:henna.harju@edu.kaustisen" TargetMode="External"/><Relationship Id="rId14" Type="http://schemas.openxmlformats.org/officeDocument/2006/relationships/hyperlink" Target="mailto:tiina.parantainen@sedu.fi"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985A0BE4-F595-4FFB-8C4A-73DF6AA1801F}"/>
              </a:ext>
            </a:extLst>
          </p:cNvPr>
          <p:cNvPicPr>
            <a:picLocks noChangeAspect="1"/>
          </p:cNvPicPr>
          <p:nvPr/>
        </p:nvPicPr>
        <p:blipFill>
          <a:blip r:embed="rId2"/>
          <a:stretch>
            <a:fillRect/>
          </a:stretch>
        </p:blipFill>
        <p:spPr>
          <a:xfrm>
            <a:off x="625104" y="1123527"/>
            <a:ext cx="2279375" cy="4604800"/>
          </a:xfrm>
          <a:prstGeom prst="rect">
            <a:avLst/>
          </a:prstGeom>
        </p:spPr>
      </p:pic>
      <p:pic>
        <p:nvPicPr>
          <p:cNvPr id="3" name="Kuva 2">
            <a:extLst>
              <a:ext uri="{FF2B5EF4-FFF2-40B4-BE49-F238E27FC236}">
                <a16:creationId xmlns:a16="http://schemas.microsoft.com/office/drawing/2014/main" id="{D8D5B2C8-59A1-49EB-AC38-F75C2CE687B4}"/>
              </a:ext>
            </a:extLst>
          </p:cNvPr>
          <p:cNvPicPr>
            <a:picLocks noChangeAspect="1"/>
          </p:cNvPicPr>
          <p:nvPr/>
        </p:nvPicPr>
        <p:blipFill>
          <a:blip r:embed="rId2"/>
          <a:stretch>
            <a:fillRect/>
          </a:stretch>
        </p:blipFill>
        <p:spPr>
          <a:xfrm>
            <a:off x="3495103" y="1123527"/>
            <a:ext cx="2279375" cy="4604800"/>
          </a:xfrm>
          <a:prstGeom prst="rect">
            <a:avLst/>
          </a:prstGeom>
        </p:spPr>
      </p:pic>
      <p:pic>
        <p:nvPicPr>
          <p:cNvPr id="5" name="Kuva 4">
            <a:extLst>
              <a:ext uri="{FF2B5EF4-FFF2-40B4-BE49-F238E27FC236}">
                <a16:creationId xmlns:a16="http://schemas.microsoft.com/office/drawing/2014/main" id="{6B1B4E53-BE40-447C-BC44-02BFFC5302D6}"/>
              </a:ext>
            </a:extLst>
          </p:cNvPr>
          <p:cNvPicPr>
            <a:picLocks noChangeAspect="1"/>
          </p:cNvPicPr>
          <p:nvPr/>
        </p:nvPicPr>
        <p:blipFill>
          <a:blip r:embed="rId3"/>
          <a:stretch>
            <a:fillRect/>
          </a:stretch>
        </p:blipFill>
        <p:spPr>
          <a:xfrm>
            <a:off x="6235726" y="2295619"/>
            <a:ext cx="2560320" cy="2260616"/>
          </a:xfrm>
          <a:prstGeom prst="rect">
            <a:avLst/>
          </a:prstGeom>
        </p:spPr>
      </p:pic>
      <p:pic>
        <p:nvPicPr>
          <p:cNvPr id="4" name="Kuva 3">
            <a:extLst>
              <a:ext uri="{FF2B5EF4-FFF2-40B4-BE49-F238E27FC236}">
                <a16:creationId xmlns:a16="http://schemas.microsoft.com/office/drawing/2014/main" id="{402B8BAD-56FA-47A9-9E82-6FB162FCDBAF}"/>
              </a:ext>
            </a:extLst>
          </p:cNvPr>
          <p:cNvPicPr>
            <a:picLocks noChangeAspect="1"/>
          </p:cNvPicPr>
          <p:nvPr/>
        </p:nvPicPr>
        <p:blipFill>
          <a:blip r:embed="rId4"/>
          <a:stretch>
            <a:fillRect/>
          </a:stretch>
        </p:blipFill>
        <p:spPr>
          <a:xfrm>
            <a:off x="9120662" y="2683504"/>
            <a:ext cx="2560320" cy="1484846"/>
          </a:xfrm>
          <a:prstGeom prst="rect">
            <a:avLst/>
          </a:prstGeom>
        </p:spPr>
      </p:pic>
    </p:spTree>
    <p:extLst>
      <p:ext uri="{BB962C8B-B14F-4D97-AF65-F5344CB8AC3E}">
        <p14:creationId xmlns:p14="http://schemas.microsoft.com/office/powerpoint/2010/main" val="69240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E0F502-84D3-42B4-A708-64856A7099F7}"/>
              </a:ext>
            </a:extLst>
          </p:cNvPr>
          <p:cNvSpPr>
            <a:spLocks noGrp="1"/>
          </p:cNvSpPr>
          <p:nvPr>
            <p:ph type="ctrTitle"/>
          </p:nvPr>
        </p:nvSpPr>
        <p:spPr>
          <a:xfrm>
            <a:off x="561474" y="344905"/>
            <a:ext cx="10106526" cy="973941"/>
          </a:xfrm>
        </p:spPr>
        <p:txBody>
          <a:bodyPr>
            <a:normAutofit/>
          </a:bodyPr>
          <a:lstStyle/>
          <a:p>
            <a:r>
              <a:rPr lang="fi-FI" sz="4400" b="1" dirty="0"/>
              <a:t>.</a:t>
            </a:r>
          </a:p>
        </p:txBody>
      </p:sp>
      <p:sp>
        <p:nvSpPr>
          <p:cNvPr id="3" name="Alaotsikko 2">
            <a:extLst>
              <a:ext uri="{FF2B5EF4-FFF2-40B4-BE49-F238E27FC236}">
                <a16:creationId xmlns:a16="http://schemas.microsoft.com/office/drawing/2014/main" id="{41D277B2-CE65-4299-9ED9-7297314DD579}"/>
              </a:ext>
            </a:extLst>
          </p:cNvPr>
          <p:cNvSpPr>
            <a:spLocks noGrp="1"/>
          </p:cNvSpPr>
          <p:nvPr>
            <p:ph type="subTitle" idx="1"/>
          </p:nvPr>
        </p:nvSpPr>
        <p:spPr>
          <a:xfrm>
            <a:off x="1072661" y="1318845"/>
            <a:ext cx="11318321" cy="4919117"/>
          </a:xfrm>
        </p:spPr>
        <p:txBody>
          <a:bodyPr>
            <a:normAutofit fontScale="25000" lnSpcReduction="20000"/>
          </a:bodyPr>
          <a:lstStyle/>
          <a:p>
            <a:r>
              <a:rPr lang="fi-FI" dirty="0" err="1"/>
              <a:t>Kpedussa</a:t>
            </a:r>
            <a:r>
              <a:rPr lang="fi-FI" dirty="0"/>
              <a:t>:</a:t>
            </a:r>
          </a:p>
          <a:p>
            <a:pPr lvl="0" algn="l"/>
            <a:r>
              <a:rPr lang="fi-FI" sz="6400" cap="none" dirty="0">
                <a:latin typeface="Calibri" panose="020F0502020204030204" pitchFamily="34" charset="0"/>
                <a:cs typeface="Calibri" panose="020F0502020204030204" pitchFamily="34" charset="0"/>
              </a:rPr>
              <a:t>Tekemisen torit (</a:t>
            </a:r>
            <a:r>
              <a:rPr lang="fi-FI" sz="6400" cap="none" dirty="0" err="1">
                <a:latin typeface="Calibri" panose="020F0502020204030204" pitchFamily="34" charset="0"/>
                <a:cs typeface="Calibri" panose="020F0502020204030204" pitchFamily="34" charset="0"/>
              </a:rPr>
              <a:t>välituntitoimintaa</a:t>
            </a:r>
            <a:r>
              <a:rPr lang="fi-FI" sz="6400" cap="none" dirty="0">
                <a:latin typeface="Calibri" panose="020F0502020204030204" pitchFamily="34" charset="0"/>
                <a:cs typeface="Calibri" panose="020F0502020204030204" pitchFamily="34" charset="0"/>
              </a:rPr>
              <a:t>) yhdessä alueen verkostojen kanssa mukana on ollut seurakunta, kuraattorit, terveydenhoitajat ja opiskelijakunta.	</a:t>
            </a:r>
          </a:p>
          <a:p>
            <a:pPr lvl="0" algn="l"/>
            <a:r>
              <a:rPr lang="fi-FI" sz="6400" cap="none" dirty="0">
                <a:latin typeface="Calibri" panose="020F0502020204030204" pitchFamily="34" charset="0"/>
                <a:cs typeface="Calibri" panose="020F0502020204030204" pitchFamily="34" charset="0"/>
              </a:rPr>
              <a:t>Aloitelaatikot joka toimipaikkaan.</a:t>
            </a:r>
          </a:p>
          <a:p>
            <a:pPr lvl="0" algn="l"/>
            <a:r>
              <a:rPr lang="fi-FI" sz="6400" cap="none" dirty="0">
                <a:latin typeface="Calibri" panose="020F0502020204030204" pitchFamily="34" charset="0"/>
                <a:cs typeface="Calibri" panose="020F0502020204030204" pitchFamily="34" charset="0"/>
              </a:rPr>
              <a:t>Opiskelijoiden suorittama markkinointia ammatti-show muodossa. Joka alan 1-4 opiskelijaa esittelivät omaa alaansa avoimet ovet tapahtumassa, lava show muodossa,</a:t>
            </a:r>
          </a:p>
          <a:p>
            <a:pPr lvl="0" algn="l"/>
            <a:r>
              <a:rPr lang="fi-FI" sz="6400" cap="none" dirty="0">
                <a:latin typeface="Calibri" panose="020F0502020204030204" pitchFamily="34" charset="0"/>
                <a:cs typeface="Calibri" panose="020F0502020204030204" pitchFamily="34" charset="0"/>
              </a:rPr>
              <a:t>Demokratiakasvatusta toteutettu  opiskelijakuntatoiminnan, politiikkaviikon, seurakuntavaalien ja nuorisovaltuuston avulla.</a:t>
            </a:r>
          </a:p>
          <a:p>
            <a:pPr lvl="0" algn="l"/>
            <a:r>
              <a:rPr lang="fi-FI" sz="6400" cap="none" dirty="0">
                <a:latin typeface="Calibri" panose="020F0502020204030204" pitchFamily="34" charset="0"/>
                <a:cs typeface="Calibri" panose="020F0502020204030204" pitchFamily="34" charset="0"/>
              </a:rPr>
              <a:t>Tarjottu päihdeilmiö koulutusta ehyt ry:n kautta Kannus, perho, Kaustinen, Kälviä, ammattikampus ja </a:t>
            </a:r>
            <a:r>
              <a:rPr lang="fi-FI" sz="6400" cap="none" dirty="0" err="1">
                <a:latin typeface="Calibri" panose="020F0502020204030204" pitchFamily="34" charset="0"/>
                <a:cs typeface="Calibri" panose="020F0502020204030204" pitchFamily="34" charset="0"/>
              </a:rPr>
              <a:t>hyvinvointikampus</a:t>
            </a:r>
            <a:r>
              <a:rPr lang="fi-FI" sz="6400" cap="none" dirty="0">
                <a:latin typeface="Calibri" panose="020F0502020204030204" pitchFamily="34" charset="0"/>
                <a:cs typeface="Calibri" panose="020F0502020204030204" pitchFamily="34" charset="0"/>
              </a:rPr>
              <a:t>. Tarjottu ryhmäilmiökoulutusta Kaustinen ja Kannus.</a:t>
            </a:r>
          </a:p>
          <a:p>
            <a:pPr lvl="0" algn="l"/>
            <a:r>
              <a:rPr lang="fi-FI" sz="6400" cap="none" dirty="0">
                <a:latin typeface="Calibri" panose="020F0502020204030204" pitchFamily="34" charset="0"/>
                <a:cs typeface="Calibri" panose="020F0502020204030204" pitchFamily="34" charset="0"/>
              </a:rPr>
              <a:t>Pidetty verkoston yhteinen kaksipäiväinen kokoontuminen toukokuussa Kokkolassa, joissa jaettu käytäntöjä. </a:t>
            </a:r>
          </a:p>
          <a:p>
            <a:pPr lvl="0" algn="l"/>
            <a:r>
              <a:rPr lang="fi-FI" sz="6400" cap="none" dirty="0">
                <a:latin typeface="Calibri" panose="020F0502020204030204" pitchFamily="34" charset="0"/>
                <a:cs typeface="Calibri" panose="020F0502020204030204" pitchFamily="34" charset="0"/>
              </a:rPr>
              <a:t>Kehitetty palautejärjestelmää niin, että opiskelijat saavat mahdollisuuden antaa palautetta tutkinnonnoittain opiskelijakunta on toteuttanut tätä.</a:t>
            </a:r>
          </a:p>
          <a:p>
            <a:pPr lvl="0" algn="l"/>
            <a:r>
              <a:rPr lang="fi-FI" sz="6400" cap="none" dirty="0">
                <a:latin typeface="Calibri" panose="020F0502020204030204" pitchFamily="34" charset="0"/>
                <a:cs typeface="Calibri" panose="020F0502020204030204" pitchFamily="34" charset="0"/>
              </a:rPr>
              <a:t>Vahvistettu opiskelijakuntatoimintaa säännöllisellä, opiskelijalähtöisellä toiminnalla ja saku ry:n koulutuksilla ja laadittu yhdessä opiskelijoiden kanssa opiskelijakuntatoiminnan </a:t>
            </a:r>
            <a:r>
              <a:rPr lang="fi-FI" sz="6400" cap="none" dirty="0" err="1">
                <a:latin typeface="Calibri" panose="020F0502020204030204" pitchFamily="34" charset="0"/>
                <a:cs typeface="Calibri" panose="020F0502020204030204" pitchFamily="34" charset="0"/>
              </a:rPr>
              <a:t>vuosikello</a:t>
            </a:r>
            <a:r>
              <a:rPr lang="fi-FI" sz="6400" cap="none" dirty="0">
                <a:latin typeface="Calibri" panose="020F0502020204030204" pitchFamily="34" charset="0"/>
                <a:cs typeface="Calibri" panose="020F0502020204030204" pitchFamily="34" charset="0"/>
              </a:rPr>
              <a:t>. Kehitetty opiskelijakuntien alueellista yhteistyötä muiden seudun toisen asteen koulutuksenjärjestäjien kanssa.</a:t>
            </a:r>
          </a:p>
          <a:p>
            <a:pPr algn="l"/>
            <a:r>
              <a:rPr lang="fi-FI" sz="6400" cap="none" dirty="0">
                <a:latin typeface="Calibri" panose="020F0502020204030204" pitchFamily="34" charset="0"/>
                <a:cs typeface="Calibri" panose="020F0502020204030204" pitchFamily="34" charset="0"/>
              </a:rPr>
              <a:t>Perustettu paikkakunta / kampus –kohtaiset opiskelijatoiminnan ryhmät, joista koottu maakunnallinen yhteinen opiskelijakunnan hallitus. Opiskelijoita kuultu säännöllisesti erityisesti yritetty parantaa ja yhdenmukaistaa päittäiseen opiskeluun liittyviä kuulemis- ja osallistumiskäytäntöjä</a:t>
            </a:r>
          </a:p>
          <a:p>
            <a:pPr lvl="0" algn="l"/>
            <a:r>
              <a:rPr lang="fi-FI" sz="6400" cap="none" dirty="0">
                <a:latin typeface="Calibri" panose="020F0502020204030204" pitchFamily="34" charset="0"/>
                <a:cs typeface="Calibri" panose="020F0502020204030204" pitchFamily="34" charset="0"/>
              </a:rPr>
              <a:t>Pilotoitu avoimia opintojen aloittamisen-malleja ja niiden tukimuotoja. </a:t>
            </a:r>
          </a:p>
          <a:p>
            <a:pPr algn="l"/>
            <a:r>
              <a:rPr lang="fi-FI" sz="6400" cap="none" dirty="0">
                <a:latin typeface="Calibri" panose="020F0502020204030204" pitchFamily="34" charset="0"/>
                <a:cs typeface="Calibri" panose="020F0502020204030204" pitchFamily="34" charset="0"/>
              </a:rPr>
              <a:t> </a:t>
            </a:r>
          </a:p>
          <a:p>
            <a:pPr lvl="0" algn="l"/>
            <a:r>
              <a:rPr lang="fi-FI" sz="6400" cap="none" dirty="0">
                <a:latin typeface="Calibri" panose="020F0502020204030204" pitchFamily="34" charset="0"/>
                <a:cs typeface="Calibri" panose="020F0502020204030204" pitchFamily="34" charset="0"/>
              </a:rPr>
              <a:t> </a:t>
            </a:r>
            <a:endParaRPr lang="fi-FI" sz="6400" dirty="0">
              <a:latin typeface="Calibri" panose="020F0502020204030204" pitchFamily="34" charset="0"/>
              <a:cs typeface="Calibri" panose="020F0502020204030204" pitchFamily="34" charset="0"/>
            </a:endParaRPr>
          </a:p>
          <a:p>
            <a:r>
              <a:rPr lang="fi-FI" sz="6400" dirty="0">
                <a:latin typeface="Calibri" panose="020F0502020204030204" pitchFamily="34" charset="0"/>
                <a:cs typeface="Calibri" panose="020F0502020204030204" pitchFamily="34" charset="0"/>
              </a:rPr>
              <a:t> </a:t>
            </a:r>
          </a:p>
          <a:p>
            <a:endParaRPr lang="fi-FI" dirty="0"/>
          </a:p>
        </p:txBody>
      </p:sp>
      <p:pic>
        <p:nvPicPr>
          <p:cNvPr id="4" name="Kuva 3">
            <a:extLst>
              <a:ext uri="{FF2B5EF4-FFF2-40B4-BE49-F238E27FC236}">
                <a16:creationId xmlns:a16="http://schemas.microsoft.com/office/drawing/2014/main" id="{E27115D7-2F9F-4A42-8D63-82F73F66C1A2}"/>
              </a:ext>
            </a:extLst>
          </p:cNvPr>
          <p:cNvPicPr>
            <a:picLocks noChangeAspect="1"/>
          </p:cNvPicPr>
          <p:nvPr/>
        </p:nvPicPr>
        <p:blipFill>
          <a:blip r:embed="rId2"/>
          <a:stretch>
            <a:fillRect/>
          </a:stretch>
        </p:blipFill>
        <p:spPr>
          <a:xfrm>
            <a:off x="4513385" y="285364"/>
            <a:ext cx="3818971" cy="827726"/>
          </a:xfrm>
          <a:prstGeom prst="rect">
            <a:avLst/>
          </a:prstGeom>
        </p:spPr>
      </p:pic>
    </p:spTree>
    <p:extLst>
      <p:ext uri="{BB962C8B-B14F-4D97-AF65-F5344CB8AC3E}">
        <p14:creationId xmlns:p14="http://schemas.microsoft.com/office/powerpoint/2010/main" val="2622408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C72F95-E0E8-4F07-8C11-715D53ABF6C0}"/>
              </a:ext>
            </a:extLst>
          </p:cNvPr>
          <p:cNvSpPr>
            <a:spLocks noGrp="1"/>
          </p:cNvSpPr>
          <p:nvPr>
            <p:ph type="title"/>
          </p:nvPr>
        </p:nvSpPr>
        <p:spPr/>
        <p:txBody>
          <a:bodyPr/>
          <a:lstStyle/>
          <a:p>
            <a:r>
              <a:rPr lang="fi-FI" dirty="0" err="1"/>
              <a:t>Ammattishown</a:t>
            </a:r>
            <a:r>
              <a:rPr lang="fi-FI" dirty="0"/>
              <a:t> esiintyjät 72</a:t>
            </a:r>
          </a:p>
        </p:txBody>
      </p:sp>
      <p:pic>
        <p:nvPicPr>
          <p:cNvPr id="6" name="Sisällön paikkamerkki 5">
            <a:extLst>
              <a:ext uri="{FF2B5EF4-FFF2-40B4-BE49-F238E27FC236}">
                <a16:creationId xmlns:a16="http://schemas.microsoft.com/office/drawing/2014/main" id="{67ED6529-877C-460F-A3DE-1B90B666DF97}"/>
              </a:ext>
            </a:extLst>
          </p:cNvPr>
          <p:cNvPicPr>
            <a:picLocks noGrp="1" noChangeAspect="1"/>
          </p:cNvPicPr>
          <p:nvPr>
            <p:ph sz="quarter" idx="13"/>
          </p:nvPr>
        </p:nvPicPr>
        <p:blipFill>
          <a:blip r:embed="rId2"/>
          <a:stretch>
            <a:fillRect/>
          </a:stretch>
        </p:blipFill>
        <p:spPr>
          <a:xfrm>
            <a:off x="0" y="1747157"/>
            <a:ext cx="12206315" cy="4947557"/>
          </a:xfrm>
          <a:prstGeom prst="rect">
            <a:avLst/>
          </a:prstGeom>
        </p:spPr>
      </p:pic>
    </p:spTree>
    <p:extLst>
      <p:ext uri="{BB962C8B-B14F-4D97-AF65-F5344CB8AC3E}">
        <p14:creationId xmlns:p14="http://schemas.microsoft.com/office/powerpoint/2010/main" val="3481403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1">
            <a:alpha val="87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AF9C905-8913-436E-B87A-597A070C7F9C}"/>
              </a:ext>
            </a:extLst>
          </p:cNvPr>
          <p:cNvSpPr>
            <a:spLocks noGrp="1"/>
          </p:cNvSpPr>
          <p:nvPr>
            <p:ph type="ctrTitle"/>
          </p:nvPr>
        </p:nvSpPr>
        <p:spPr>
          <a:xfrm>
            <a:off x="4366692" y="20053"/>
            <a:ext cx="3900485" cy="810125"/>
          </a:xfrm>
        </p:spPr>
        <p:txBody>
          <a:bodyPr>
            <a:normAutofit/>
          </a:bodyPr>
          <a:lstStyle/>
          <a:p>
            <a:r>
              <a:rPr lang="fi-FI" sz="4000" b="1" dirty="0"/>
              <a:t>.</a:t>
            </a:r>
          </a:p>
        </p:txBody>
      </p:sp>
      <p:sp>
        <p:nvSpPr>
          <p:cNvPr id="3" name="Alaotsikko 2">
            <a:extLst>
              <a:ext uri="{FF2B5EF4-FFF2-40B4-BE49-F238E27FC236}">
                <a16:creationId xmlns:a16="http://schemas.microsoft.com/office/drawing/2014/main" id="{71637247-5909-4460-9F91-351581D1C9C8}"/>
              </a:ext>
            </a:extLst>
          </p:cNvPr>
          <p:cNvSpPr>
            <a:spLocks noGrp="1"/>
          </p:cNvSpPr>
          <p:nvPr>
            <p:ph type="subTitle" idx="1"/>
          </p:nvPr>
        </p:nvSpPr>
        <p:spPr>
          <a:xfrm>
            <a:off x="663879" y="1074861"/>
            <a:ext cx="11528121" cy="5711444"/>
          </a:xfrm>
        </p:spPr>
        <p:txBody>
          <a:bodyPr>
            <a:normAutofit fontScale="77500" lnSpcReduction="20000"/>
          </a:bodyPr>
          <a:lstStyle/>
          <a:p>
            <a:pPr lvl="0" algn="l"/>
            <a:r>
              <a:rPr lang="fi-FI" sz="2600" cap="none" dirty="0">
                <a:latin typeface="Calibri" panose="020F0502020204030204" pitchFamily="34" charset="0"/>
                <a:cs typeface="Calibri" panose="020F0502020204030204" pitchFamily="34" charset="0"/>
              </a:rPr>
              <a:t>Suunniteltiin ja luotiin cool-mallin mukainen opiskelumalli keväällä 2018</a:t>
            </a:r>
          </a:p>
          <a:p>
            <a:pPr lvl="0" algn="l"/>
            <a:r>
              <a:rPr lang="fi-FI" sz="2600" cap="none" dirty="0">
                <a:latin typeface="Calibri" panose="020F0502020204030204" pitchFamily="34" charset="0"/>
                <a:cs typeface="Calibri" panose="020F0502020204030204" pitchFamily="34" charset="0"/>
              </a:rPr>
              <a:t>Tehtiin ja julkaistiin cool-vihko</a:t>
            </a:r>
          </a:p>
          <a:p>
            <a:pPr lvl="0" algn="l"/>
            <a:r>
              <a:rPr lang="fi-FI" sz="2600" cap="none" dirty="0">
                <a:latin typeface="Calibri" panose="020F0502020204030204" pitchFamily="34" charset="0"/>
                <a:cs typeface="Calibri" panose="020F0502020204030204" pitchFamily="34" charset="0"/>
              </a:rPr>
              <a:t>Koko oppilaitoksen henkilökunnan tiedottaminen ja osallistaminen cool-mallin mukaiseen opettamiseen ja opiskeluun 10.8.. suunnittelupäivään osallistui 70 henkilöä</a:t>
            </a:r>
          </a:p>
          <a:p>
            <a:pPr lvl="0" algn="l"/>
            <a:r>
              <a:rPr lang="fi-FI" sz="2600" cap="none" dirty="0">
                <a:latin typeface="Calibri" panose="020F0502020204030204" pitchFamily="34" charset="0"/>
                <a:cs typeface="Calibri" panose="020F0502020204030204" pitchFamily="34" charset="0"/>
              </a:rPr>
              <a:t>14.8. cool-opiskelusta kerrottiin aloittaneille opiskelijoille (kaksi ryhmää), sote) sekä perehdytettiin heidät mallin mukaiseen opiskeluun. jokainen opiskelija sai käyttöönsä cool-</a:t>
            </a:r>
            <a:r>
              <a:rPr lang="fi-FI" sz="2600" cap="none" dirty="0" err="1">
                <a:latin typeface="Calibri" panose="020F0502020204030204" pitchFamily="34" charset="0"/>
                <a:cs typeface="Calibri" panose="020F0502020204030204" pitchFamily="34" charset="0"/>
              </a:rPr>
              <a:t>työvihkon</a:t>
            </a:r>
            <a:endParaRPr lang="fi-FI" sz="2600" cap="none" dirty="0">
              <a:latin typeface="Calibri" panose="020F0502020204030204" pitchFamily="34" charset="0"/>
              <a:cs typeface="Calibri" panose="020F0502020204030204" pitchFamily="34" charset="0"/>
            </a:endParaRPr>
          </a:p>
          <a:p>
            <a:pPr lvl="0" algn="l"/>
            <a:r>
              <a:rPr lang="fi-FI" sz="2600" cap="none" dirty="0">
                <a:latin typeface="Calibri" panose="020F0502020204030204" pitchFamily="34" charset="0"/>
                <a:cs typeface="Calibri" panose="020F0502020204030204" pitchFamily="34" charset="0"/>
              </a:rPr>
              <a:t>Oma ohjaajat ottivat cool-</a:t>
            </a:r>
            <a:r>
              <a:rPr lang="fi-FI" sz="2600" cap="none" dirty="0" err="1">
                <a:latin typeface="Calibri" panose="020F0502020204030204" pitchFamily="34" charset="0"/>
                <a:cs typeface="Calibri" panose="020F0502020204030204" pitchFamily="34" charset="0"/>
              </a:rPr>
              <a:t>työvihkon</a:t>
            </a:r>
            <a:r>
              <a:rPr lang="fi-FI" sz="2600" cap="none" dirty="0">
                <a:latin typeface="Calibri" panose="020F0502020204030204" pitchFamily="34" charset="0"/>
                <a:cs typeface="Calibri" panose="020F0502020204030204" pitchFamily="34" charset="0"/>
              </a:rPr>
              <a:t> käyttöönsä perehdyttämällä opiskelijat sen suunnitelmallisempaan käyttöön. </a:t>
            </a:r>
          </a:p>
          <a:p>
            <a:pPr lvl="0" algn="l"/>
            <a:r>
              <a:rPr lang="fi-FI" sz="2600" cap="none" dirty="0">
                <a:latin typeface="Calibri" panose="020F0502020204030204" pitchFamily="34" charset="0"/>
                <a:cs typeface="Calibri" panose="020F0502020204030204" pitchFamily="34" charset="0"/>
              </a:rPr>
              <a:t>3.9. cool-tuntien aloitus kasvun ja osallisuuden edistäminen tutkinnon osassa, kasvun ja oppiminen ohjaaminen- osiossa, teemana mielen hyvinvointi, turvallisuus, työkyky ja työhyvinvointi, monikulttuurisuus ja eri asiakasryhmien kasvun ja osallisuuden edistäminen.</a:t>
            </a:r>
          </a:p>
          <a:p>
            <a:pPr lvl="0" algn="l"/>
            <a:r>
              <a:rPr lang="fi-FI" sz="2600" cap="none" dirty="0">
                <a:latin typeface="Calibri" panose="020F0502020204030204" pitchFamily="34" charset="0"/>
                <a:cs typeface="Calibri" panose="020F0502020204030204" pitchFamily="34" charset="0"/>
              </a:rPr>
              <a:t>Yhteisen cool-tuntein pitäminen, yhteiset keskustelut, osallistuminen, yhteistyö ja vastuullisuus</a:t>
            </a:r>
          </a:p>
          <a:p>
            <a:pPr lvl="0" algn="l"/>
            <a:r>
              <a:rPr lang="fi-FI" sz="2600" cap="none" dirty="0">
                <a:latin typeface="Calibri" panose="020F0502020204030204" pitchFamily="34" charset="0"/>
                <a:cs typeface="Calibri" panose="020F0502020204030204" pitchFamily="34" charset="0"/>
              </a:rPr>
              <a:t>Palautteiden kerääminen 24.10., opettajien ja opiskelijoiden kokemukset</a:t>
            </a:r>
          </a:p>
          <a:p>
            <a:pPr lvl="0" algn="l"/>
            <a:r>
              <a:rPr lang="fi-FI" sz="2600" cap="none" dirty="0" err="1">
                <a:latin typeface="Calibri" panose="020F0502020204030204" pitchFamily="34" charset="0"/>
                <a:cs typeface="Calibri" panose="020F0502020204030204" pitchFamily="34" charset="0"/>
              </a:rPr>
              <a:t>Whatapp</a:t>
            </a:r>
            <a:r>
              <a:rPr lang="fi-FI" sz="2600" cap="none" dirty="0">
                <a:latin typeface="Calibri" panose="020F0502020204030204" pitchFamily="34" charset="0"/>
                <a:cs typeface="Calibri" panose="020F0502020204030204" pitchFamily="34" charset="0"/>
              </a:rPr>
              <a:t>-ohjauksen käyttö oppimisen tukena</a:t>
            </a:r>
          </a:p>
          <a:p>
            <a:pPr lvl="0" algn="l"/>
            <a:r>
              <a:rPr lang="fi-FI" sz="2600" cap="none" dirty="0">
                <a:latin typeface="Calibri" panose="020F0502020204030204" pitchFamily="34" charset="0"/>
                <a:cs typeface="Calibri" panose="020F0502020204030204" pitchFamily="34" charset="0"/>
              </a:rPr>
              <a:t>Moodlen ja </a:t>
            </a:r>
            <a:r>
              <a:rPr lang="fi-FI" sz="2600" cap="none" dirty="0" err="1">
                <a:latin typeface="Calibri" panose="020F0502020204030204" pitchFamily="34" charset="0"/>
                <a:cs typeface="Calibri" panose="020F0502020204030204" pitchFamily="34" charset="0"/>
              </a:rPr>
              <a:t>padletin</a:t>
            </a:r>
            <a:r>
              <a:rPr lang="fi-FI" sz="2600" cap="none" dirty="0">
                <a:latin typeface="Calibri" panose="020F0502020204030204" pitchFamily="34" charset="0"/>
                <a:cs typeface="Calibri" panose="020F0502020204030204" pitchFamily="34" charset="0"/>
              </a:rPr>
              <a:t> käyttö oppimisen ja ohjauksen tukena</a:t>
            </a:r>
          </a:p>
          <a:p>
            <a:pPr lvl="0" algn="l"/>
            <a:r>
              <a:rPr lang="fi-FI" sz="2600" cap="none" dirty="0">
                <a:latin typeface="Calibri" panose="020F0502020204030204" pitchFamily="34" charset="0"/>
                <a:cs typeface="Calibri" panose="020F0502020204030204" pitchFamily="34" charset="0"/>
              </a:rPr>
              <a:t>Keväällä cool-opiskelumalli sähköiseen muotoon ja toteutus oppikurssien aikana jatkuu.</a:t>
            </a:r>
          </a:p>
          <a:p>
            <a:pPr algn="l"/>
            <a:r>
              <a:rPr lang="fi-FI" sz="2600" dirty="0">
                <a:latin typeface="Calibri" panose="020F0502020204030204" pitchFamily="34" charset="0"/>
                <a:cs typeface="Calibri" panose="020F0502020204030204" pitchFamily="34" charset="0"/>
              </a:rPr>
              <a:t> </a:t>
            </a:r>
          </a:p>
          <a:p>
            <a:endParaRPr lang="fi-FI" dirty="0"/>
          </a:p>
        </p:txBody>
      </p:sp>
      <p:pic>
        <p:nvPicPr>
          <p:cNvPr id="4" name="Kuva 3">
            <a:extLst>
              <a:ext uri="{FF2B5EF4-FFF2-40B4-BE49-F238E27FC236}">
                <a16:creationId xmlns:a16="http://schemas.microsoft.com/office/drawing/2014/main" id="{847D9ABD-A6A0-49B6-B102-85879BD69FE6}"/>
              </a:ext>
            </a:extLst>
          </p:cNvPr>
          <p:cNvPicPr>
            <a:picLocks noChangeAspect="1"/>
          </p:cNvPicPr>
          <p:nvPr/>
        </p:nvPicPr>
        <p:blipFill>
          <a:blip r:embed="rId2"/>
          <a:stretch>
            <a:fillRect/>
          </a:stretch>
        </p:blipFill>
        <p:spPr>
          <a:xfrm>
            <a:off x="4366693" y="-102289"/>
            <a:ext cx="4126827" cy="1054808"/>
          </a:xfrm>
          <a:prstGeom prst="rect">
            <a:avLst/>
          </a:prstGeom>
        </p:spPr>
      </p:pic>
    </p:spTree>
    <p:extLst>
      <p:ext uri="{BB962C8B-B14F-4D97-AF65-F5344CB8AC3E}">
        <p14:creationId xmlns:p14="http://schemas.microsoft.com/office/powerpoint/2010/main" val="3761324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DAE5A5-5E1C-495D-8491-2B576919926E}"/>
              </a:ext>
            </a:extLst>
          </p:cNvPr>
          <p:cNvSpPr>
            <a:spLocks noGrp="1"/>
          </p:cNvSpPr>
          <p:nvPr>
            <p:ph type="title"/>
          </p:nvPr>
        </p:nvSpPr>
        <p:spPr>
          <a:xfrm>
            <a:off x="4624754" y="618517"/>
            <a:ext cx="1471246" cy="1596177"/>
          </a:xfrm>
        </p:spPr>
        <p:txBody>
          <a:bodyPr/>
          <a:lstStyle/>
          <a:p>
            <a:r>
              <a:rPr lang="fi-FI" dirty="0"/>
              <a:t>.</a:t>
            </a:r>
          </a:p>
        </p:txBody>
      </p:sp>
      <p:pic>
        <p:nvPicPr>
          <p:cNvPr id="4" name="Kuva 3">
            <a:extLst>
              <a:ext uri="{FF2B5EF4-FFF2-40B4-BE49-F238E27FC236}">
                <a16:creationId xmlns:a16="http://schemas.microsoft.com/office/drawing/2014/main" id="{D6AF8317-3156-4771-8A8C-DFA20E29AA14}"/>
              </a:ext>
            </a:extLst>
          </p:cNvPr>
          <p:cNvPicPr>
            <a:picLocks noChangeAspect="1"/>
          </p:cNvPicPr>
          <p:nvPr/>
        </p:nvPicPr>
        <p:blipFill>
          <a:blip r:embed="rId2"/>
          <a:stretch>
            <a:fillRect/>
          </a:stretch>
        </p:blipFill>
        <p:spPr>
          <a:xfrm>
            <a:off x="4227739" y="618517"/>
            <a:ext cx="3181350" cy="1447800"/>
          </a:xfrm>
          <a:prstGeom prst="rect">
            <a:avLst/>
          </a:prstGeom>
        </p:spPr>
      </p:pic>
      <p:sp>
        <p:nvSpPr>
          <p:cNvPr id="3" name="Suorakulmio 2">
            <a:extLst>
              <a:ext uri="{FF2B5EF4-FFF2-40B4-BE49-F238E27FC236}">
                <a16:creationId xmlns:a16="http://schemas.microsoft.com/office/drawing/2014/main" id="{388B7BAB-2533-4F71-BDDF-2ABB8AA885AE}"/>
              </a:ext>
            </a:extLst>
          </p:cNvPr>
          <p:cNvSpPr/>
          <p:nvPr/>
        </p:nvSpPr>
        <p:spPr>
          <a:xfrm>
            <a:off x="751562" y="2066317"/>
            <a:ext cx="10897644" cy="3970318"/>
          </a:xfrm>
          <a:prstGeom prst="rect">
            <a:avLst/>
          </a:prstGeom>
        </p:spPr>
        <p:txBody>
          <a:bodyPr wrap="square">
            <a:spAutoFit/>
          </a:bodyPr>
          <a:lstStyle/>
          <a:p>
            <a:r>
              <a:rPr lang="fi-FI" dirty="0"/>
              <a:t>Analysoidaan Peräpohjolan Opiston oppilaskunnan toiminta ja toimintamalleja uudistetaan siten, että opiskelijoiden osallisuus lisääntyy -&gt; </a:t>
            </a:r>
            <a:r>
              <a:rPr lang="fi-FI" dirty="0">
                <a:solidFill>
                  <a:srgbClr val="00B050"/>
                </a:solidFill>
              </a:rPr>
              <a:t>VAPARITOIMINTA ( kaksi opiskelijaa vastuussa), Opiskelijatoimikunnan tavoitteellinen toiminta</a:t>
            </a:r>
          </a:p>
          <a:p>
            <a:r>
              <a:rPr lang="fi-FI" dirty="0">
                <a:solidFill>
                  <a:srgbClr val="00B050"/>
                </a:solidFill>
              </a:rPr>
              <a:t>   Tulossa koko kampuksen väelle juhlatanssiaiset 4.12., jossa juhlatarjoilu ja paritanssit </a:t>
            </a:r>
          </a:p>
          <a:p>
            <a:r>
              <a:rPr lang="fi-FI" dirty="0">
                <a:solidFill>
                  <a:srgbClr val="00B050"/>
                </a:solidFill>
              </a:rPr>
              <a:t>   (tanssiaisiin voi tulla myös avecit), organisointi koko kampuksen väkeä </a:t>
            </a:r>
            <a:r>
              <a:rPr lang="fi-FI" dirty="0" err="1">
                <a:solidFill>
                  <a:srgbClr val="00B050"/>
                </a:solidFill>
              </a:rPr>
              <a:t>osallistaen</a:t>
            </a:r>
            <a:endParaRPr lang="fi-FI" dirty="0">
              <a:solidFill>
                <a:srgbClr val="00B050"/>
              </a:solidFill>
            </a:endParaRPr>
          </a:p>
          <a:p>
            <a:r>
              <a:rPr lang="fi-FI" dirty="0"/>
              <a:t>Hyödynnetään yhteisöllisyyden rakentamisessa yhteislaulupedagogiikkaa -&gt; </a:t>
            </a:r>
            <a:r>
              <a:rPr lang="fi-FI" dirty="0">
                <a:solidFill>
                  <a:srgbClr val="00B050"/>
                </a:solidFill>
              </a:rPr>
              <a:t>Yhteislaulutilaisuuksien kehittäminen-&gt; koko Kampuksen väellä mahdollisuus osallistua -&gt; ammatillisen koulutuksen- sekä aikuisten perusopetuksen opiskelijat vuorollaan vastuussa -&gt; suomen kulttuuri ja monikulttuurisuus</a:t>
            </a:r>
          </a:p>
          <a:p>
            <a:r>
              <a:rPr lang="fi-FI" dirty="0" err="1"/>
              <a:t>Osallistetaan</a:t>
            </a:r>
            <a:r>
              <a:rPr lang="fi-FI" dirty="0"/>
              <a:t> ammatillisen koulutuksen opiskelijoita jatkuvan haun suunnitteluun, toteutukseen sekä kehittämiseen -&gt; </a:t>
            </a:r>
            <a:r>
              <a:rPr lang="fi-FI" dirty="0">
                <a:solidFill>
                  <a:srgbClr val="00B050"/>
                </a:solidFill>
              </a:rPr>
              <a:t>Kirjoitetaan hakuprosessi auki -&gt; opiskelijatoimikunta tuki ry:n kanssa yhteistyö </a:t>
            </a:r>
          </a:p>
          <a:p>
            <a:r>
              <a:rPr lang="fi-FI" dirty="0"/>
              <a:t>Jäsennetään nykyiset ryhmäytymisen toimintatavat sekä luodaan yhteinen ryhmäytymiseen toimintamalli, joka tukee yksilöllisten oppimispolkujen rakentamista -&gt; </a:t>
            </a:r>
            <a:r>
              <a:rPr lang="fi-FI" dirty="0" err="1">
                <a:solidFill>
                  <a:srgbClr val="00B050"/>
                </a:solidFill>
              </a:rPr>
              <a:t>Työssäoppijan</a:t>
            </a:r>
            <a:r>
              <a:rPr lang="fi-FI" dirty="0">
                <a:solidFill>
                  <a:srgbClr val="00B050"/>
                </a:solidFill>
              </a:rPr>
              <a:t> näyttö 5.9. ”Opiston </a:t>
            </a:r>
            <a:r>
              <a:rPr lang="fi-FI" dirty="0" err="1">
                <a:solidFill>
                  <a:srgbClr val="00B050"/>
                </a:solidFill>
              </a:rPr>
              <a:t>Ölymppialaiset</a:t>
            </a:r>
            <a:r>
              <a:rPr lang="fi-FI" dirty="0">
                <a:solidFill>
                  <a:srgbClr val="00B050"/>
                </a:solidFill>
              </a:rPr>
              <a:t>” (koko väelle)-&gt;</a:t>
            </a:r>
            <a:r>
              <a:rPr lang="fi-FI" dirty="0" err="1">
                <a:solidFill>
                  <a:srgbClr val="00B050"/>
                </a:solidFill>
              </a:rPr>
              <a:t>Työssäoppija</a:t>
            </a:r>
            <a:r>
              <a:rPr lang="fi-FI" dirty="0">
                <a:solidFill>
                  <a:srgbClr val="00B050"/>
                </a:solidFill>
              </a:rPr>
              <a:t> aloittaa esimerkin omaisesti, josta Vaparin ja Tutor porukka ottaa kopin ja jatkaa koko kampuksen </a:t>
            </a:r>
            <a:r>
              <a:rPr lang="fi-FI" dirty="0" err="1">
                <a:solidFill>
                  <a:srgbClr val="00B050"/>
                </a:solidFill>
              </a:rPr>
              <a:t>ryhmäyttämistä</a:t>
            </a:r>
            <a:r>
              <a:rPr lang="fi-FI" dirty="0">
                <a:solidFill>
                  <a:srgbClr val="00B050"/>
                </a:solidFill>
              </a:rPr>
              <a:t> </a:t>
            </a:r>
            <a:r>
              <a:rPr lang="fi-FI" dirty="0" err="1">
                <a:solidFill>
                  <a:srgbClr val="00B050"/>
                </a:solidFill>
              </a:rPr>
              <a:t>työssäoppijan</a:t>
            </a:r>
            <a:r>
              <a:rPr lang="fi-FI" dirty="0">
                <a:solidFill>
                  <a:srgbClr val="00B050"/>
                </a:solidFill>
              </a:rPr>
              <a:t> aloittaman mallin mukaisesti.</a:t>
            </a:r>
          </a:p>
        </p:txBody>
      </p:sp>
    </p:spTree>
    <p:extLst>
      <p:ext uri="{BB962C8B-B14F-4D97-AF65-F5344CB8AC3E}">
        <p14:creationId xmlns:p14="http://schemas.microsoft.com/office/powerpoint/2010/main" val="2815892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B1B874-971B-4172-9D81-53E8947D6851}"/>
              </a:ext>
            </a:extLst>
          </p:cNvPr>
          <p:cNvSpPr>
            <a:spLocks noGrp="1"/>
          </p:cNvSpPr>
          <p:nvPr>
            <p:ph type="title"/>
          </p:nvPr>
        </p:nvSpPr>
        <p:spPr/>
        <p:txBody>
          <a:bodyPr/>
          <a:lstStyle/>
          <a:p>
            <a:r>
              <a:rPr lang="fi-FI" b="1" dirty="0"/>
              <a:t>.</a:t>
            </a:r>
          </a:p>
        </p:txBody>
      </p:sp>
      <p:sp>
        <p:nvSpPr>
          <p:cNvPr id="3" name="Suorakulmio 2">
            <a:extLst>
              <a:ext uri="{FF2B5EF4-FFF2-40B4-BE49-F238E27FC236}">
                <a16:creationId xmlns:a16="http://schemas.microsoft.com/office/drawing/2014/main" id="{1966C138-B7D5-4E4D-BD84-B1CB450C219E}"/>
              </a:ext>
            </a:extLst>
          </p:cNvPr>
          <p:cNvSpPr/>
          <p:nvPr/>
        </p:nvSpPr>
        <p:spPr>
          <a:xfrm>
            <a:off x="1208314" y="2342542"/>
            <a:ext cx="9650186" cy="3077766"/>
          </a:xfrm>
          <a:prstGeom prst="rect">
            <a:avLst/>
          </a:prstGeom>
        </p:spPr>
        <p:txBody>
          <a:bodyPr wrap="square">
            <a:spAutoFit/>
          </a:bodyPr>
          <a:lstStyle/>
          <a:p>
            <a:pPr>
              <a:spcAft>
                <a:spcPts val="0"/>
              </a:spcAft>
            </a:pPr>
            <a:r>
              <a:rPr lang="fi-FI" sz="1600" dirty="0">
                <a:solidFill>
                  <a:srgbClr val="000000"/>
                </a:solidFill>
                <a:latin typeface="Arial" panose="020B0604020202020204" pitchFamily="34" charset="0"/>
                <a:ea typeface="Calibri" panose="020F0502020204030204" pitchFamily="34" charset="0"/>
              </a:rPr>
              <a:t>Teemakuukaudet</a:t>
            </a:r>
          </a:p>
          <a:p>
            <a:r>
              <a:rPr lang="fi-FI" dirty="0"/>
              <a:t>Koulutuskeskus Brahessa opiskelulukuvuosi etenee opiskelijahyvinvoinnin osalta teemakuukausittain. Hyvinvoinnin </a:t>
            </a:r>
            <a:r>
              <a:rPr lang="fi-FI" dirty="0" err="1"/>
              <a:t>vuosikellossa</a:t>
            </a:r>
            <a:r>
              <a:rPr lang="fi-FI" dirty="0"/>
              <a:t> on yhteistyöllä laaditut teemakuukaudet, jotka jäsentävät ja yhtenäistävät toimintaamme. Teemakuukaudet pitävät sisällään hyvinvointia lisääviä toimintatapoja. Teemakuukaudet huomioidaan opetuksessa, ryhmänohjauksessa sekä erilaisin tapahtumin ja tempauksin. Teemojen avulla pyritään opintojen sujuvaan etenemiseen ja opintoihin sitoutumiseen. Teemakuukaudet ovat osa yhteisöllistä opiskeluhuoltoa ja niitä toteuttaa koko henkilökunta, opiskeluhuoltoryhmä tukee ja koordinoi toimintaa. </a:t>
            </a:r>
          </a:p>
          <a:p>
            <a:pPr>
              <a:spcAft>
                <a:spcPts val="0"/>
              </a:spcAft>
            </a:pPr>
            <a:endParaRPr lang="fi-FI" sz="1600" dirty="0">
              <a:latin typeface="Calibri" panose="020F0502020204030204" pitchFamily="34" charset="0"/>
              <a:ea typeface="Calibri" panose="020F0502020204030204" pitchFamily="34" charset="0"/>
            </a:endParaRPr>
          </a:p>
          <a:p>
            <a:pPr>
              <a:spcAft>
                <a:spcPts val="0"/>
              </a:spcAft>
            </a:pPr>
            <a:r>
              <a:rPr lang="fi-FI" dirty="0">
                <a:solidFill>
                  <a:srgbClr val="000000"/>
                </a:solidFill>
                <a:latin typeface="Calibri" panose="020F0502020204030204" pitchFamily="34" charset="0"/>
                <a:ea typeface="Calibri" panose="020F0502020204030204" pitchFamily="34" charset="0"/>
              </a:rPr>
              <a:t> </a:t>
            </a:r>
            <a:endParaRPr lang="fi-FI" sz="1600" dirty="0">
              <a:latin typeface="Calibri" panose="020F0502020204030204" pitchFamily="34" charset="0"/>
              <a:ea typeface="Calibri" panose="020F0502020204030204" pitchFamily="34" charset="0"/>
            </a:endParaRPr>
          </a:p>
          <a:p>
            <a:pPr>
              <a:spcAft>
                <a:spcPts val="0"/>
              </a:spcAft>
            </a:pPr>
            <a:r>
              <a:rPr lang="fi-FI" dirty="0">
                <a:solidFill>
                  <a:srgbClr val="000000"/>
                </a:solidFill>
                <a:latin typeface="Calibri" panose="020F0502020204030204" pitchFamily="34" charset="0"/>
                <a:ea typeface="Calibri" panose="020F0502020204030204" pitchFamily="34" charset="0"/>
              </a:rPr>
              <a:t> </a:t>
            </a:r>
            <a:endParaRPr lang="fi-FI" sz="1600" dirty="0">
              <a:effectLst/>
              <a:latin typeface="Calibri" panose="020F0502020204030204" pitchFamily="34" charset="0"/>
              <a:ea typeface="Calibri" panose="020F0502020204030204" pitchFamily="34" charset="0"/>
            </a:endParaRPr>
          </a:p>
        </p:txBody>
      </p:sp>
      <p:pic>
        <p:nvPicPr>
          <p:cNvPr id="5" name="Kuva 4">
            <a:extLst>
              <a:ext uri="{FF2B5EF4-FFF2-40B4-BE49-F238E27FC236}">
                <a16:creationId xmlns:a16="http://schemas.microsoft.com/office/drawing/2014/main" id="{FCE5C116-735C-4737-8DD3-425ACDB07AEF}"/>
              </a:ext>
            </a:extLst>
          </p:cNvPr>
          <p:cNvPicPr>
            <a:picLocks noChangeAspect="1"/>
          </p:cNvPicPr>
          <p:nvPr/>
        </p:nvPicPr>
        <p:blipFill>
          <a:blip r:embed="rId2"/>
          <a:stretch>
            <a:fillRect/>
          </a:stretch>
        </p:blipFill>
        <p:spPr>
          <a:xfrm>
            <a:off x="922098" y="894767"/>
            <a:ext cx="2381250" cy="1085850"/>
          </a:xfrm>
          <a:prstGeom prst="rect">
            <a:avLst/>
          </a:prstGeom>
        </p:spPr>
      </p:pic>
    </p:spTree>
    <p:extLst>
      <p:ext uri="{BB962C8B-B14F-4D97-AF65-F5344CB8AC3E}">
        <p14:creationId xmlns:p14="http://schemas.microsoft.com/office/powerpoint/2010/main" val="15461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9DA54DBD-2361-43D0-8CA6-640D2F688F79}"/>
              </a:ext>
            </a:extLst>
          </p:cNvPr>
          <p:cNvPicPr>
            <a:picLocks noChangeAspect="1"/>
          </p:cNvPicPr>
          <p:nvPr/>
        </p:nvPicPr>
        <p:blipFill>
          <a:blip r:embed="rId2"/>
          <a:stretch>
            <a:fillRect/>
          </a:stretch>
        </p:blipFill>
        <p:spPr>
          <a:xfrm>
            <a:off x="0" y="143235"/>
            <a:ext cx="11642271" cy="6502493"/>
          </a:xfrm>
          <a:prstGeom prst="rect">
            <a:avLst/>
          </a:prstGeom>
        </p:spPr>
      </p:pic>
    </p:spTree>
    <p:extLst>
      <p:ext uri="{BB962C8B-B14F-4D97-AF65-F5344CB8AC3E}">
        <p14:creationId xmlns:p14="http://schemas.microsoft.com/office/powerpoint/2010/main" val="241686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44960D-02B0-44EA-A861-9D7E37F1EF38}"/>
              </a:ext>
            </a:extLst>
          </p:cNvPr>
          <p:cNvSpPr>
            <a:spLocks noGrp="1"/>
          </p:cNvSpPr>
          <p:nvPr>
            <p:ph type="ctrTitle"/>
          </p:nvPr>
        </p:nvSpPr>
        <p:spPr>
          <a:xfrm>
            <a:off x="1524000" y="1122363"/>
            <a:ext cx="9144000" cy="1107490"/>
          </a:xfrm>
        </p:spPr>
        <p:txBody>
          <a:bodyPr>
            <a:normAutofit/>
          </a:bodyPr>
          <a:lstStyle/>
          <a:p>
            <a:r>
              <a:rPr lang="fi-FI" sz="4400" b="1" dirty="0"/>
              <a:t>.</a:t>
            </a:r>
          </a:p>
        </p:txBody>
      </p:sp>
      <p:sp>
        <p:nvSpPr>
          <p:cNvPr id="3" name="Alaotsikko 2">
            <a:extLst>
              <a:ext uri="{FF2B5EF4-FFF2-40B4-BE49-F238E27FC236}">
                <a16:creationId xmlns:a16="http://schemas.microsoft.com/office/drawing/2014/main" id="{21F48329-D740-4AD7-83BE-76470D08A722}"/>
              </a:ext>
            </a:extLst>
          </p:cNvPr>
          <p:cNvSpPr>
            <a:spLocks noGrp="1"/>
          </p:cNvSpPr>
          <p:nvPr>
            <p:ph type="subTitle" idx="1"/>
          </p:nvPr>
        </p:nvSpPr>
        <p:spPr>
          <a:xfrm>
            <a:off x="1069848" y="2495100"/>
            <a:ext cx="7891272" cy="1628776"/>
          </a:xfrm>
        </p:spPr>
        <p:txBody>
          <a:bodyPr/>
          <a:lstStyle/>
          <a:p>
            <a:endParaRPr lang="fi-FI" dirty="0"/>
          </a:p>
        </p:txBody>
      </p:sp>
      <p:pic>
        <p:nvPicPr>
          <p:cNvPr id="5" name="Kuva 4">
            <a:extLst>
              <a:ext uri="{FF2B5EF4-FFF2-40B4-BE49-F238E27FC236}">
                <a16:creationId xmlns:a16="http://schemas.microsoft.com/office/drawing/2014/main" id="{BB0AAFF8-FBE4-4923-A71D-F7F58D7359B6}"/>
              </a:ext>
            </a:extLst>
          </p:cNvPr>
          <p:cNvPicPr>
            <a:picLocks noChangeAspect="1"/>
          </p:cNvPicPr>
          <p:nvPr/>
        </p:nvPicPr>
        <p:blipFill>
          <a:blip r:embed="rId2"/>
          <a:stretch>
            <a:fillRect/>
          </a:stretch>
        </p:blipFill>
        <p:spPr>
          <a:xfrm>
            <a:off x="1576959" y="866324"/>
            <a:ext cx="3438525" cy="1628775"/>
          </a:xfrm>
          <a:prstGeom prst="rect">
            <a:avLst/>
          </a:prstGeom>
        </p:spPr>
      </p:pic>
    </p:spTree>
    <p:extLst>
      <p:ext uri="{BB962C8B-B14F-4D97-AF65-F5344CB8AC3E}">
        <p14:creationId xmlns:p14="http://schemas.microsoft.com/office/powerpoint/2010/main" val="1044332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F34C63-8E3A-492A-9150-7BBF985B50B3}"/>
              </a:ext>
            </a:extLst>
          </p:cNvPr>
          <p:cNvSpPr>
            <a:spLocks noGrp="1"/>
          </p:cNvSpPr>
          <p:nvPr>
            <p:ph type="title"/>
          </p:nvPr>
        </p:nvSpPr>
        <p:spPr>
          <a:xfrm>
            <a:off x="831850" y="494715"/>
            <a:ext cx="10515600" cy="792830"/>
          </a:xfrm>
        </p:spPr>
        <p:txBody>
          <a:bodyPr>
            <a:normAutofit/>
          </a:bodyPr>
          <a:lstStyle/>
          <a:p>
            <a:r>
              <a:rPr lang="fi-FI" sz="4400" b="1" dirty="0"/>
              <a:t>Sedu</a:t>
            </a:r>
          </a:p>
        </p:txBody>
      </p:sp>
      <p:sp>
        <p:nvSpPr>
          <p:cNvPr id="3" name="Tekstin paikkamerkki 2">
            <a:extLst>
              <a:ext uri="{FF2B5EF4-FFF2-40B4-BE49-F238E27FC236}">
                <a16:creationId xmlns:a16="http://schemas.microsoft.com/office/drawing/2014/main" id="{A099D79C-B572-4FEB-9593-A51CC83AB7E6}"/>
              </a:ext>
            </a:extLst>
          </p:cNvPr>
          <p:cNvSpPr>
            <a:spLocks noGrp="1"/>
          </p:cNvSpPr>
          <p:nvPr>
            <p:ph type="body" idx="1"/>
          </p:nvPr>
        </p:nvSpPr>
        <p:spPr>
          <a:xfrm>
            <a:off x="2517732" y="1553227"/>
            <a:ext cx="8829718" cy="4536423"/>
          </a:xfrm>
        </p:spPr>
        <p:txBody>
          <a:bodyPr>
            <a:normAutofit fontScale="25000" lnSpcReduction="20000"/>
          </a:bodyPr>
          <a:lstStyle/>
          <a:p>
            <a:r>
              <a:rPr lang="fi-FI" sz="9600" b="1" dirty="0"/>
              <a:t>Opiskelijoiden hyvinvoinnin </a:t>
            </a:r>
            <a:r>
              <a:rPr lang="fi-FI" sz="9600" dirty="0" err="1"/>
              <a:t>vuosikellon</a:t>
            </a:r>
            <a:r>
              <a:rPr lang="fi-FI" sz="9600" dirty="0"/>
              <a:t> kehittämistä viety eteenpäin eri työryhmissä sekä koordinoitu jo lukkoon lyötyjen hyvinvoinnin teemojen toteutus eri opetuspisteissä:</a:t>
            </a:r>
          </a:p>
          <a:p>
            <a:r>
              <a:rPr lang="fi-FI" sz="9600" dirty="0"/>
              <a:t>-Sedu </a:t>
            </a:r>
            <a:r>
              <a:rPr lang="fi-FI" sz="9600" dirty="0" err="1"/>
              <a:t>Survival</a:t>
            </a:r>
            <a:r>
              <a:rPr lang="fi-FI" sz="9600" dirty="0"/>
              <a:t>, Liikenneturvallisuusviikko, </a:t>
            </a:r>
            <a:r>
              <a:rPr lang="fi-FI" sz="9600" dirty="0" err="1"/>
              <a:t>Hyvinvointivirtaa</a:t>
            </a:r>
            <a:r>
              <a:rPr lang="fi-FI" sz="9600" dirty="0"/>
              <a:t> –viikko, Kansainvälisyys kuuluu kaikille</a:t>
            </a:r>
          </a:p>
          <a:p>
            <a:r>
              <a:rPr lang="fi-FI" sz="9600" b="1" dirty="0"/>
              <a:t>Opiskelijoiden osallisuuden </a:t>
            </a:r>
            <a:r>
              <a:rPr lang="fi-FI" sz="9600" dirty="0"/>
              <a:t>kehittämisessä oltu mukana opiskelijakuntatoiminnan eteenpäin viemisessä ja opiskelijoiden osallistumisessa eri työryhmiin, maakunnallisten toimintamallien kehittämiseen sekä erilaisiin haastatteluihin, joissa </a:t>
            </a:r>
            <a:r>
              <a:rPr lang="fi-FI" sz="9600" u="sng" dirty="0"/>
              <a:t>opiskelijoiden ääntä saatu kuuluviin.</a:t>
            </a:r>
          </a:p>
          <a:p>
            <a:r>
              <a:rPr lang="fi-FI" sz="9600" b="1" dirty="0" err="1"/>
              <a:t>Vauhdittamo</a:t>
            </a:r>
            <a:r>
              <a:rPr lang="fi-FI" sz="9600" b="1" dirty="0"/>
              <a:t>-toiminnan</a:t>
            </a:r>
            <a:r>
              <a:rPr lang="fi-FI" sz="9600" dirty="0"/>
              <a:t> kehittämisessä tietoa keräävällä kyselyllä, toimijoiden kehittämispäivä ja uuden </a:t>
            </a:r>
            <a:r>
              <a:rPr lang="fi-FI" sz="9600" dirty="0" err="1"/>
              <a:t>Vauhdittamon</a:t>
            </a:r>
            <a:r>
              <a:rPr lang="fi-FI" sz="9600" dirty="0"/>
              <a:t> aloituksessa</a:t>
            </a:r>
          </a:p>
          <a:p>
            <a:endParaRPr lang="fi-FI" dirty="0"/>
          </a:p>
        </p:txBody>
      </p:sp>
      <p:pic>
        <p:nvPicPr>
          <p:cNvPr id="4" name="Kuva 3">
            <a:extLst>
              <a:ext uri="{FF2B5EF4-FFF2-40B4-BE49-F238E27FC236}">
                <a16:creationId xmlns:a16="http://schemas.microsoft.com/office/drawing/2014/main" id="{061F6F36-AAC4-4567-B4BD-2BB3956835A2}"/>
              </a:ext>
            </a:extLst>
          </p:cNvPr>
          <p:cNvPicPr>
            <a:picLocks noChangeAspect="1"/>
          </p:cNvPicPr>
          <p:nvPr/>
        </p:nvPicPr>
        <p:blipFill>
          <a:blip r:embed="rId2"/>
          <a:stretch>
            <a:fillRect/>
          </a:stretch>
        </p:blipFill>
        <p:spPr>
          <a:xfrm>
            <a:off x="7947932" y="138655"/>
            <a:ext cx="3676650" cy="1504950"/>
          </a:xfrm>
          <a:prstGeom prst="rect">
            <a:avLst/>
          </a:prstGeom>
        </p:spPr>
      </p:pic>
    </p:spTree>
    <p:extLst>
      <p:ext uri="{BB962C8B-B14F-4D97-AF65-F5344CB8AC3E}">
        <p14:creationId xmlns:p14="http://schemas.microsoft.com/office/powerpoint/2010/main" val="1090227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490B57-0ECB-4DD1-934E-2B74AA725CBD}"/>
              </a:ext>
            </a:extLst>
          </p:cNvPr>
          <p:cNvSpPr>
            <a:spLocks noGrp="1"/>
          </p:cNvSpPr>
          <p:nvPr>
            <p:ph type="ctrTitle"/>
          </p:nvPr>
        </p:nvSpPr>
        <p:spPr>
          <a:xfrm>
            <a:off x="1524000" y="1124530"/>
            <a:ext cx="9144000" cy="942265"/>
          </a:xfrm>
        </p:spPr>
        <p:txBody>
          <a:bodyPr>
            <a:normAutofit fontScale="90000"/>
          </a:bodyPr>
          <a:lstStyle/>
          <a:p>
            <a:r>
              <a:rPr lang="fi-FI" dirty="0"/>
              <a:t>Parvessa opiskelijankin parempi</a:t>
            </a:r>
          </a:p>
        </p:txBody>
      </p:sp>
      <p:sp>
        <p:nvSpPr>
          <p:cNvPr id="3" name="Alaotsikko 2">
            <a:extLst>
              <a:ext uri="{FF2B5EF4-FFF2-40B4-BE49-F238E27FC236}">
                <a16:creationId xmlns:a16="http://schemas.microsoft.com/office/drawing/2014/main" id="{B4E71FE5-EB6A-4DEE-81CB-F20C5C7F80A0}"/>
              </a:ext>
            </a:extLst>
          </p:cNvPr>
          <p:cNvSpPr>
            <a:spLocks noGrp="1"/>
          </p:cNvSpPr>
          <p:nvPr>
            <p:ph type="subTitle" idx="1"/>
          </p:nvPr>
        </p:nvSpPr>
        <p:spPr>
          <a:xfrm>
            <a:off x="2220686" y="3602038"/>
            <a:ext cx="5306785" cy="1655762"/>
          </a:xfrm>
        </p:spPr>
        <p:txBody>
          <a:bodyPr/>
          <a:lstStyle/>
          <a:p>
            <a:endParaRPr lang="fi-FI" dirty="0"/>
          </a:p>
        </p:txBody>
      </p:sp>
      <p:pic>
        <p:nvPicPr>
          <p:cNvPr id="4" name="Kuva 3">
            <a:extLst>
              <a:ext uri="{FF2B5EF4-FFF2-40B4-BE49-F238E27FC236}">
                <a16:creationId xmlns:a16="http://schemas.microsoft.com/office/drawing/2014/main" id="{40247BB4-35F7-487C-9068-564338940688}"/>
              </a:ext>
            </a:extLst>
          </p:cNvPr>
          <p:cNvPicPr>
            <a:picLocks noChangeAspect="1"/>
          </p:cNvPicPr>
          <p:nvPr/>
        </p:nvPicPr>
        <p:blipFill>
          <a:blip r:embed="rId2"/>
          <a:stretch>
            <a:fillRect/>
          </a:stretch>
        </p:blipFill>
        <p:spPr>
          <a:xfrm>
            <a:off x="2041072" y="2166443"/>
            <a:ext cx="7315200" cy="4072432"/>
          </a:xfrm>
          <a:prstGeom prst="rect">
            <a:avLst/>
          </a:prstGeom>
        </p:spPr>
      </p:pic>
    </p:spTree>
    <p:extLst>
      <p:ext uri="{BB962C8B-B14F-4D97-AF65-F5344CB8AC3E}">
        <p14:creationId xmlns:p14="http://schemas.microsoft.com/office/powerpoint/2010/main" val="3737749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20FDBF-248C-48B9-ABBA-39ACFEECFD48}"/>
              </a:ext>
            </a:extLst>
          </p:cNvPr>
          <p:cNvSpPr>
            <a:spLocks noGrp="1"/>
          </p:cNvSpPr>
          <p:nvPr>
            <p:ph type="ctrTitle"/>
          </p:nvPr>
        </p:nvSpPr>
        <p:spPr>
          <a:xfrm>
            <a:off x="1524000" y="1122363"/>
            <a:ext cx="9144000" cy="919379"/>
          </a:xfrm>
        </p:spPr>
        <p:txBody>
          <a:bodyPr>
            <a:normAutofit fontScale="90000"/>
          </a:bodyPr>
          <a:lstStyle/>
          <a:p>
            <a:r>
              <a:rPr lang="fi-FI" dirty="0"/>
              <a:t>.</a:t>
            </a:r>
          </a:p>
        </p:txBody>
      </p:sp>
      <p:sp>
        <p:nvSpPr>
          <p:cNvPr id="3" name="Alaotsikko 2">
            <a:extLst>
              <a:ext uri="{FF2B5EF4-FFF2-40B4-BE49-F238E27FC236}">
                <a16:creationId xmlns:a16="http://schemas.microsoft.com/office/drawing/2014/main" id="{CC4A0641-E07F-4BD5-B668-10A6D102ED75}"/>
              </a:ext>
            </a:extLst>
          </p:cNvPr>
          <p:cNvSpPr>
            <a:spLocks noGrp="1"/>
          </p:cNvSpPr>
          <p:nvPr>
            <p:ph type="subTitle" idx="1"/>
          </p:nvPr>
        </p:nvSpPr>
        <p:spPr>
          <a:xfrm>
            <a:off x="1296988" y="2122488"/>
            <a:ext cx="9570304" cy="4049712"/>
          </a:xfrm>
        </p:spPr>
        <p:txBody>
          <a:bodyPr>
            <a:normAutofit/>
          </a:bodyPr>
          <a:lstStyle/>
          <a:p>
            <a:pPr algn="l"/>
            <a:r>
              <a:rPr lang="fi-FI" sz="2300" cap="none" dirty="0">
                <a:latin typeface="Calibri" panose="020F0502020204030204" pitchFamily="34" charset="0"/>
                <a:cs typeface="Calibri" panose="020F0502020204030204" pitchFamily="34" charset="0"/>
              </a:rPr>
              <a:t>Keväällä pidettiin koko talon yhteinen virkistyspäivä (urheilutalo, uimahalli) ja </a:t>
            </a:r>
          </a:p>
          <a:p>
            <a:pPr algn="l"/>
            <a:endParaRPr lang="fi-FI" sz="2300" cap="none" dirty="0">
              <a:latin typeface="Calibri" panose="020F0502020204030204" pitchFamily="34" charset="0"/>
              <a:cs typeface="Calibri" panose="020F0502020204030204" pitchFamily="34" charset="0"/>
            </a:endParaRPr>
          </a:p>
          <a:p>
            <a:pPr algn="l"/>
            <a:r>
              <a:rPr lang="fi-FI" sz="2300" cap="none" dirty="0">
                <a:latin typeface="Calibri" panose="020F0502020204030204" pitchFamily="34" charset="0"/>
                <a:cs typeface="Calibri" panose="020F0502020204030204" pitchFamily="34" charset="0"/>
              </a:rPr>
              <a:t>Syksyllä orientointipäivinä opiskelijalähtöistä yhteisöllistä ohjelmaa (mm. keilahalli, </a:t>
            </a:r>
            <a:r>
              <a:rPr lang="fi-FI" sz="2300" cap="none" dirty="0" err="1">
                <a:latin typeface="Calibri" panose="020F0502020204030204" pitchFamily="34" charset="0"/>
                <a:cs typeface="Calibri" panose="020F0502020204030204" pitchFamily="34" charset="0"/>
              </a:rPr>
              <a:t>rax</a:t>
            </a:r>
            <a:r>
              <a:rPr lang="fi-FI" sz="2300" cap="none" dirty="0">
                <a:latin typeface="Calibri" panose="020F0502020204030204" pitchFamily="34" charset="0"/>
                <a:cs typeface="Calibri" panose="020F0502020204030204" pitchFamily="34" charset="0"/>
              </a:rPr>
              <a:t>). keväällä kohennettiin opiskeluympäristöä (sohva, tietokone).</a:t>
            </a:r>
          </a:p>
          <a:p>
            <a:pPr algn="l"/>
            <a:r>
              <a:rPr lang="fi-FI" sz="2300" cap="none" dirty="0">
                <a:latin typeface="Calibri" panose="020F0502020204030204" pitchFamily="34" charset="0"/>
                <a:cs typeface="Calibri" panose="020F0502020204030204" pitchFamily="34" charset="0"/>
              </a:rPr>
              <a:t> </a:t>
            </a:r>
          </a:p>
          <a:p>
            <a:endParaRPr lang="fi-FI" dirty="0"/>
          </a:p>
        </p:txBody>
      </p:sp>
      <p:pic>
        <p:nvPicPr>
          <p:cNvPr id="4" name="Kuva 3">
            <a:extLst>
              <a:ext uri="{FF2B5EF4-FFF2-40B4-BE49-F238E27FC236}">
                <a16:creationId xmlns:a16="http://schemas.microsoft.com/office/drawing/2014/main" id="{ECE6D28E-8CB1-42EE-BD20-0F22FE3F8256}"/>
              </a:ext>
            </a:extLst>
          </p:cNvPr>
          <p:cNvPicPr>
            <a:picLocks noChangeAspect="1"/>
          </p:cNvPicPr>
          <p:nvPr/>
        </p:nvPicPr>
        <p:blipFill>
          <a:blip r:embed="rId2"/>
          <a:stretch>
            <a:fillRect/>
          </a:stretch>
        </p:blipFill>
        <p:spPr>
          <a:xfrm>
            <a:off x="4055243" y="1081989"/>
            <a:ext cx="3486150" cy="1000125"/>
          </a:xfrm>
          <a:prstGeom prst="rect">
            <a:avLst/>
          </a:prstGeom>
        </p:spPr>
      </p:pic>
    </p:spTree>
    <p:extLst>
      <p:ext uri="{BB962C8B-B14F-4D97-AF65-F5344CB8AC3E}">
        <p14:creationId xmlns:p14="http://schemas.microsoft.com/office/powerpoint/2010/main" val="598520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2896CA-7EDD-4FE4-91AB-062F0BB9C048}"/>
              </a:ext>
            </a:extLst>
          </p:cNvPr>
          <p:cNvSpPr>
            <a:spLocks noGrp="1"/>
          </p:cNvSpPr>
          <p:nvPr>
            <p:ph type="title"/>
          </p:nvPr>
        </p:nvSpPr>
        <p:spPr/>
        <p:txBody>
          <a:bodyPr>
            <a:normAutofit/>
          </a:bodyPr>
          <a:lstStyle/>
          <a:p>
            <a:br>
              <a:rPr lang="fi-FI" dirty="0">
                <a:latin typeface="Calibri" panose="020F0502020204030204" pitchFamily="34" charset="0"/>
                <a:ea typeface="Calibri" panose="020F0502020204030204" pitchFamily="34" charset="0"/>
                <a:cs typeface="Times New Roman" panose="02020603050405020304" pitchFamily="18" charset="0"/>
              </a:rPr>
            </a:br>
            <a:endParaRPr lang="fi-FI" dirty="0"/>
          </a:p>
        </p:txBody>
      </p:sp>
      <p:sp>
        <p:nvSpPr>
          <p:cNvPr id="3" name="Suorakulmio 2">
            <a:extLst>
              <a:ext uri="{FF2B5EF4-FFF2-40B4-BE49-F238E27FC236}">
                <a16:creationId xmlns:a16="http://schemas.microsoft.com/office/drawing/2014/main" id="{01CAEB6D-6AD3-413C-9C3E-C2A3511854E2}"/>
              </a:ext>
            </a:extLst>
          </p:cNvPr>
          <p:cNvSpPr/>
          <p:nvPr/>
        </p:nvSpPr>
        <p:spPr>
          <a:xfrm>
            <a:off x="864296" y="1540701"/>
            <a:ext cx="10565704" cy="5231369"/>
          </a:xfrm>
          <a:prstGeom prst="rect">
            <a:avLst/>
          </a:prstGeom>
        </p:spPr>
        <p:txBody>
          <a:bodyPr wrap="square">
            <a:spAutoFit/>
          </a:bodyPr>
          <a:lstStyle/>
          <a:p>
            <a:pPr>
              <a:lnSpc>
                <a:spcPct val="107000"/>
              </a:lnSpc>
              <a:spcAft>
                <a:spcPts val="800"/>
              </a:spcAft>
            </a:pPr>
            <a:r>
              <a:rPr lang="fi-FI"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dirty="0">
                <a:latin typeface="Calibri" panose="020F0502020204030204" pitchFamily="34" charset="0"/>
                <a:ea typeface="Calibri" panose="020F0502020204030204" pitchFamily="34" charset="0"/>
                <a:cs typeface="Times New Roman" panose="02020603050405020304" pitchFamily="18" charset="0"/>
              </a:rPr>
              <a:t>Parvessa parempi 2 –hankkeen tavoitteena on kehittää </a:t>
            </a:r>
            <a:r>
              <a:rPr lang="fi-FI" b="1" dirty="0">
                <a:latin typeface="Calibri" panose="020F0502020204030204" pitchFamily="34" charset="0"/>
                <a:ea typeface="Calibri" panose="020F0502020204030204" pitchFamily="34" charset="0"/>
                <a:cs typeface="Times New Roman" panose="02020603050405020304" pitchFamily="18" charset="0"/>
              </a:rPr>
              <a:t>oppilaitosten yhteisöllisyyttä, hyvinvointia sekä edistää osallisuutta</a:t>
            </a:r>
            <a:r>
              <a:rPr lang="fi-FI" dirty="0">
                <a:latin typeface="Calibri" panose="020F0502020204030204" pitchFamily="34" charset="0"/>
                <a:ea typeface="Calibri" panose="020F0502020204030204" pitchFamily="34" charset="0"/>
                <a:cs typeface="Times New Roman" panose="02020603050405020304" pitchFamily="18" charset="0"/>
              </a:rPr>
              <a:t>. Tähän pyritään esimerkiksi opiskelijaa voimaannuttavilla työtavoilla ja toimintamalleilla, jotka liittyvät opiskelijoiden yksilöllisiin polkuihin ja joustavaan sisäänottoon. Lisäksi hankkeessa kehitetään avoimia oppimisympäristöjä ja pilotoidaan ryhmäytymistä ja osallisuutta tukevia opettaja-/ohjaajajohtoisia toimintamalleja.</a:t>
            </a:r>
          </a:p>
          <a:p>
            <a:pPr>
              <a:lnSpc>
                <a:spcPct val="107000"/>
              </a:lnSpc>
              <a:spcAft>
                <a:spcPts val="800"/>
              </a:spcAft>
            </a:pPr>
            <a:r>
              <a:rPr lang="fi-FI"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dirty="0">
                <a:latin typeface="Calibri" panose="020F0502020204030204" pitchFamily="34" charset="0"/>
                <a:ea typeface="Calibri" panose="020F0502020204030204" pitchFamily="34" charset="0"/>
                <a:cs typeface="Times New Roman" panose="02020603050405020304" pitchFamily="18" charset="0"/>
              </a:rPr>
              <a:t> </a:t>
            </a:r>
            <a:r>
              <a:rPr lang="fi-FI" b="1" dirty="0">
                <a:latin typeface="Calibri" panose="020F0502020204030204" pitchFamily="34" charset="0"/>
                <a:ea typeface="Calibri" panose="020F0502020204030204" pitchFamily="34" charset="0"/>
                <a:cs typeface="Times New Roman" panose="02020603050405020304" pitchFamily="18" charset="0"/>
              </a:rPr>
              <a:t>Avointen toimintamallien ja ympäristöjen kehittäminen ja laajentaminen tukee resurssien tehokasta käyttöä</a:t>
            </a:r>
            <a:r>
              <a:rPr lang="fi-FI" dirty="0">
                <a:latin typeface="Calibri" panose="020F0502020204030204" pitchFamily="34" charset="0"/>
                <a:ea typeface="Calibri" panose="020F0502020204030204" pitchFamily="34" charset="0"/>
                <a:cs typeface="Times New Roman" panose="02020603050405020304" pitchFamily="18" charset="0"/>
              </a:rPr>
              <a:t>. Hankkeen tuloksena syntyy yhteisöllisen, osallistavan ja demokraattisen työn toimintamalli sekä opas yhteisölliseen ja osallistavaan työhön. Tuloksena opiskelijat saavat tehokasta ohjausta ja tukea opintoihinsa ja toimintaympäristö tarjoaa opiskelijoille tehokkaan tavan kiinnittyä oppilaitosyhteisöön. Oppimisympäristöt tukevat osallisuutta ja ovat ajanmukaisia sekä muunneltavissa erilaisten ryhmien tarpeisiin.  Toiminnan tuloksena ovat osaamisperusteiset ratkaisut sekä opiskelijoiden että opettajien yhteisöllisyyttä ja hyvinvointia edistävät toimintamallit. Uusia tapoja ja hyväksi havaittuja toimintamalleja ja niiden arviointeja viedään Arjen arkki-sivustolle.</a:t>
            </a:r>
          </a:p>
          <a:p>
            <a:pPr>
              <a:lnSpc>
                <a:spcPct val="107000"/>
              </a:lnSpc>
              <a:spcAft>
                <a:spcPts val="800"/>
              </a:spcAft>
            </a:pPr>
            <a:r>
              <a:rPr lang="fi-FI"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4" name="Kuva 3">
            <a:extLst>
              <a:ext uri="{FF2B5EF4-FFF2-40B4-BE49-F238E27FC236}">
                <a16:creationId xmlns:a16="http://schemas.microsoft.com/office/drawing/2014/main" id="{385C1008-AE58-449D-9BEB-6B8280697C68}"/>
              </a:ext>
            </a:extLst>
          </p:cNvPr>
          <p:cNvPicPr>
            <a:picLocks noChangeAspect="1"/>
          </p:cNvPicPr>
          <p:nvPr/>
        </p:nvPicPr>
        <p:blipFill>
          <a:blip r:embed="rId2"/>
          <a:stretch>
            <a:fillRect/>
          </a:stretch>
        </p:blipFill>
        <p:spPr>
          <a:xfrm>
            <a:off x="1996383" y="143857"/>
            <a:ext cx="8796803" cy="1609345"/>
          </a:xfrm>
          <a:prstGeom prst="rect">
            <a:avLst/>
          </a:prstGeom>
        </p:spPr>
      </p:pic>
    </p:spTree>
    <p:extLst>
      <p:ext uri="{BB962C8B-B14F-4D97-AF65-F5344CB8AC3E}">
        <p14:creationId xmlns:p14="http://schemas.microsoft.com/office/powerpoint/2010/main" val="3985230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9BBF4C15-4432-4096-A3FE-84E936207C81}"/>
              </a:ext>
            </a:extLst>
          </p:cNvPr>
          <p:cNvSpPr>
            <a:spLocks noGrp="1"/>
          </p:cNvSpPr>
          <p:nvPr>
            <p:ph type="ctrTitle"/>
          </p:nvPr>
        </p:nvSpPr>
        <p:spPr>
          <a:xfrm>
            <a:off x="562708" y="1318846"/>
            <a:ext cx="11629292" cy="3974123"/>
          </a:xfrm>
        </p:spPr>
        <p:txBody>
          <a:bodyPr/>
          <a:lstStyle/>
          <a:p>
            <a:pPr algn="l"/>
            <a:r>
              <a:rPr lang="fi-FI" sz="2800" dirty="0">
                <a:latin typeface="Calibri" panose="020F0502020204030204" pitchFamily="34" charset="0"/>
                <a:cs typeface="Calibri" panose="020F0502020204030204" pitchFamily="34" charset="0"/>
              </a:rPr>
              <a:t>Yhteisöllisen, osallistavan ja </a:t>
            </a:r>
            <a:r>
              <a:rPr lang="fi-FI" sz="2800" dirty="0" err="1">
                <a:latin typeface="Calibri" panose="020F0502020204030204" pitchFamily="34" charset="0"/>
                <a:cs typeface="Calibri" panose="020F0502020204030204" pitchFamily="34" charset="0"/>
              </a:rPr>
              <a:t>demokraaTtisen</a:t>
            </a:r>
            <a:r>
              <a:rPr lang="fi-FI" sz="2800" dirty="0">
                <a:latin typeface="Calibri" panose="020F0502020204030204" pitchFamily="34" charset="0"/>
                <a:cs typeface="Calibri" panose="020F0502020204030204" pitchFamily="34" charset="0"/>
              </a:rPr>
              <a:t> työn toimintamalli</a:t>
            </a:r>
            <a:br>
              <a:rPr lang="fi-FI" sz="2800" dirty="0">
                <a:latin typeface="Calibri" panose="020F0502020204030204" pitchFamily="34" charset="0"/>
                <a:cs typeface="Calibri" panose="020F0502020204030204" pitchFamily="34" charset="0"/>
              </a:rPr>
            </a:br>
            <a:br>
              <a:rPr lang="fi-FI" sz="2800" dirty="0">
                <a:latin typeface="Calibri" panose="020F0502020204030204" pitchFamily="34" charset="0"/>
                <a:cs typeface="Calibri" panose="020F0502020204030204" pitchFamily="34" charset="0"/>
              </a:rPr>
            </a:br>
            <a:br>
              <a:rPr lang="fi-FI" sz="2800" dirty="0">
                <a:latin typeface="Calibri" panose="020F0502020204030204" pitchFamily="34" charset="0"/>
                <a:cs typeface="Calibri" panose="020F0502020204030204" pitchFamily="34" charset="0"/>
              </a:rPr>
            </a:br>
            <a:br>
              <a:rPr lang="fi-FI" sz="2800" dirty="0">
                <a:latin typeface="Calibri" panose="020F0502020204030204" pitchFamily="34" charset="0"/>
                <a:cs typeface="Calibri" panose="020F0502020204030204" pitchFamily="34" charset="0"/>
              </a:rPr>
            </a:br>
            <a:r>
              <a:rPr lang="fi-FI" sz="2800" dirty="0">
                <a:latin typeface="Calibri" panose="020F0502020204030204" pitchFamily="34" charset="0"/>
                <a:cs typeface="Calibri" panose="020F0502020204030204" pitchFamily="34" charset="0"/>
              </a:rPr>
              <a:t>yhteisöllisen ja osallistavan työn opas</a:t>
            </a:r>
            <a:br>
              <a:rPr lang="fi-FI" sz="2800" dirty="0">
                <a:latin typeface="Calibri" panose="020F0502020204030204" pitchFamily="34" charset="0"/>
                <a:cs typeface="Calibri" panose="020F0502020204030204" pitchFamily="34" charset="0"/>
              </a:rPr>
            </a:br>
            <a:endParaRPr lang="fi-FI" sz="2800" dirty="0">
              <a:latin typeface="Calibri" panose="020F0502020204030204" pitchFamily="34" charset="0"/>
              <a:cs typeface="Calibri" panose="020F0502020204030204" pitchFamily="34" charset="0"/>
            </a:endParaRPr>
          </a:p>
        </p:txBody>
      </p:sp>
      <p:sp>
        <p:nvSpPr>
          <p:cNvPr id="5" name="Alaotsikko 4">
            <a:extLst>
              <a:ext uri="{FF2B5EF4-FFF2-40B4-BE49-F238E27FC236}">
                <a16:creationId xmlns:a16="http://schemas.microsoft.com/office/drawing/2014/main" id="{103EEB19-AD12-4585-88C8-E295BC73E58C}"/>
              </a:ext>
            </a:extLst>
          </p:cNvPr>
          <p:cNvSpPr>
            <a:spLocks noGrp="1"/>
          </p:cNvSpPr>
          <p:nvPr>
            <p:ph type="subTitle" idx="1"/>
          </p:nvPr>
        </p:nvSpPr>
        <p:spPr>
          <a:xfrm>
            <a:off x="2215045" y="509955"/>
            <a:ext cx="8388478" cy="1301262"/>
          </a:xfrm>
        </p:spPr>
        <p:txBody>
          <a:bodyPr/>
          <a:lstStyle/>
          <a:p>
            <a:r>
              <a:rPr lang="fi-FI" sz="3600" dirty="0">
                <a:latin typeface="Calibri" panose="020F0502020204030204" pitchFamily="34" charset="0"/>
                <a:cs typeface="Calibri" panose="020F0502020204030204" pitchFamily="34" charset="0"/>
              </a:rPr>
              <a:t>TULOSSA</a:t>
            </a:r>
          </a:p>
        </p:txBody>
      </p:sp>
    </p:spTree>
    <p:extLst>
      <p:ext uri="{BB962C8B-B14F-4D97-AF65-F5344CB8AC3E}">
        <p14:creationId xmlns:p14="http://schemas.microsoft.com/office/powerpoint/2010/main" val="2428944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8C571CFD-B1AA-4501-ABAD-9D828B284A7A}"/>
              </a:ext>
            </a:extLst>
          </p:cNvPr>
          <p:cNvPicPr>
            <a:picLocks noChangeAspect="1"/>
          </p:cNvPicPr>
          <p:nvPr/>
        </p:nvPicPr>
        <p:blipFill>
          <a:blip r:embed="rId2"/>
          <a:stretch>
            <a:fillRect/>
          </a:stretch>
        </p:blipFill>
        <p:spPr>
          <a:xfrm>
            <a:off x="291193" y="0"/>
            <a:ext cx="11609613" cy="6858000"/>
          </a:xfrm>
          <a:prstGeom prst="rect">
            <a:avLst/>
          </a:prstGeom>
        </p:spPr>
      </p:pic>
    </p:spTree>
    <p:extLst>
      <p:ext uri="{BB962C8B-B14F-4D97-AF65-F5344CB8AC3E}">
        <p14:creationId xmlns:p14="http://schemas.microsoft.com/office/powerpoint/2010/main" val="882621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A98FD1-1F6E-4F32-93D0-B420B6F96528}"/>
              </a:ext>
            </a:extLst>
          </p:cNvPr>
          <p:cNvSpPr>
            <a:spLocks noGrp="1"/>
          </p:cNvSpPr>
          <p:nvPr>
            <p:ph type="title"/>
          </p:nvPr>
        </p:nvSpPr>
        <p:spPr>
          <a:xfrm>
            <a:off x="838200" y="100209"/>
            <a:ext cx="10326666" cy="1218637"/>
          </a:xfrm>
        </p:spPr>
        <p:txBody>
          <a:bodyPr/>
          <a:lstStyle/>
          <a:p>
            <a:r>
              <a:rPr lang="fi-FI" dirty="0"/>
              <a:t>Verkoston muodostavat:</a:t>
            </a:r>
          </a:p>
        </p:txBody>
      </p:sp>
      <p:sp>
        <p:nvSpPr>
          <p:cNvPr id="3" name="Suorakulmio 2">
            <a:extLst>
              <a:ext uri="{FF2B5EF4-FFF2-40B4-BE49-F238E27FC236}">
                <a16:creationId xmlns:a16="http://schemas.microsoft.com/office/drawing/2014/main" id="{38AAB84B-BBC1-4014-B4F0-E10CA5F1A455}"/>
              </a:ext>
            </a:extLst>
          </p:cNvPr>
          <p:cNvSpPr/>
          <p:nvPr/>
        </p:nvSpPr>
        <p:spPr>
          <a:xfrm>
            <a:off x="838200" y="1878905"/>
            <a:ext cx="11031415" cy="4247317"/>
          </a:xfrm>
          <a:prstGeom prst="rect">
            <a:avLst/>
          </a:prstGeom>
        </p:spPr>
        <p:txBody>
          <a:bodyPr wrap="square">
            <a:spAutoFit/>
          </a:bodyPr>
          <a:lstStyle/>
          <a:p>
            <a:pPr>
              <a:spcAft>
                <a:spcPts val="0"/>
              </a:spcAft>
            </a:pPr>
            <a:r>
              <a:rPr lang="fi-FI" dirty="0">
                <a:latin typeface="Calibri" panose="020F0502020204030204" pitchFamily="34" charset="0"/>
                <a:ea typeface="Calibri" panose="020F0502020204030204" pitchFamily="34" charset="0"/>
                <a:cs typeface="Times New Roman" panose="02020603050405020304" pitchFamily="18" charset="0"/>
              </a:rPr>
              <a:t>• Keski-Pohjanmaan ammattiopisto, anne.etelaaho@kpedu.fi </a:t>
            </a:r>
            <a:endParaRPr lang="fi-FI" dirty="0">
              <a:latin typeface="Calibri" panose="020F0502020204030204" pitchFamily="34" charset="0"/>
              <a:ea typeface="Calibri" panose="020F0502020204030204" pitchFamily="34" charset="0"/>
            </a:endParaRPr>
          </a:p>
          <a:p>
            <a:pPr>
              <a:spcAft>
                <a:spcPts val="0"/>
              </a:spcAft>
            </a:pPr>
            <a:r>
              <a:rPr lang="fi-FI" dirty="0">
                <a:latin typeface="Calibri" panose="020F0502020204030204" pitchFamily="34" charset="0"/>
                <a:ea typeface="Calibri" panose="020F0502020204030204" pitchFamily="34" charset="0"/>
                <a:cs typeface="Times New Roman" panose="02020603050405020304" pitchFamily="18" charset="0"/>
              </a:rPr>
              <a:t>• Kemi-</a:t>
            </a:r>
            <a:r>
              <a:rPr lang="fi-FI" dirty="0" err="1">
                <a:latin typeface="Calibri" panose="020F0502020204030204" pitchFamily="34" charset="0"/>
                <a:ea typeface="Calibri" panose="020F0502020204030204" pitchFamily="34" charset="0"/>
                <a:cs typeface="Times New Roman" panose="02020603050405020304" pitchFamily="18" charset="0"/>
              </a:rPr>
              <a:t>Tornionlaakson</a:t>
            </a:r>
            <a:r>
              <a:rPr lang="fi-FI" dirty="0">
                <a:latin typeface="Calibri" panose="020F0502020204030204" pitchFamily="34" charset="0"/>
                <a:ea typeface="Calibri" panose="020F0502020204030204" pitchFamily="34" charset="0"/>
                <a:cs typeface="Times New Roman" panose="02020603050405020304" pitchFamily="18" charset="0"/>
              </a:rPr>
              <a:t> koulutuskuntayhtymä Lappia, </a:t>
            </a:r>
            <a:r>
              <a:rPr lang="fi-FI" u="sng" dirty="0">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satu-maria.salmi@lappia.fi</a:t>
            </a:r>
            <a:r>
              <a:rPr lang="fi-FI" dirty="0">
                <a:latin typeface="Calibri" panose="020F0502020204030204" pitchFamily="34" charset="0"/>
                <a:ea typeface="Calibri" panose="020F0502020204030204" pitchFamily="34" charset="0"/>
                <a:cs typeface="Times New Roman" panose="02020603050405020304" pitchFamily="18" charset="0"/>
              </a:rPr>
              <a:t> </a:t>
            </a:r>
            <a:endParaRPr lang="fi-FI" dirty="0">
              <a:latin typeface="Calibri" panose="020F0502020204030204" pitchFamily="34" charset="0"/>
              <a:ea typeface="Calibri" panose="020F0502020204030204" pitchFamily="34" charset="0"/>
            </a:endParaRPr>
          </a:p>
          <a:p>
            <a:pPr>
              <a:spcAft>
                <a:spcPts val="0"/>
              </a:spcAft>
            </a:pPr>
            <a:r>
              <a:rPr lang="fi-FI" dirty="0">
                <a:latin typeface="Calibri" panose="020F0502020204030204" pitchFamily="34" charset="0"/>
                <a:ea typeface="Calibri" panose="020F0502020204030204" pitchFamily="34" charset="0"/>
                <a:cs typeface="Times New Roman" panose="02020603050405020304" pitchFamily="18" charset="0"/>
              </a:rPr>
              <a:t>• Peräpohjolan opisto, Tornio, </a:t>
            </a:r>
            <a:r>
              <a:rPr lang="fi-FI" u="sng" dirty="0">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tatja.karvonen@ppopisto.fi</a:t>
            </a:r>
            <a:r>
              <a:rPr lang="fi-FI" dirty="0">
                <a:latin typeface="Calibri" panose="020F0502020204030204" pitchFamily="34" charset="0"/>
                <a:ea typeface="Calibri" panose="020F0502020204030204" pitchFamily="34" charset="0"/>
                <a:cs typeface="Times New Roman" panose="02020603050405020304" pitchFamily="18" charset="0"/>
              </a:rPr>
              <a:t>, </a:t>
            </a:r>
            <a:r>
              <a:rPr lang="fi-FI" u="sng" dirty="0">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ari.muotka@ppopisto.fi</a:t>
            </a:r>
            <a:endParaRPr lang="fi-FI" dirty="0">
              <a:latin typeface="Calibri" panose="020F0502020204030204" pitchFamily="34" charset="0"/>
              <a:ea typeface="Calibri" panose="020F0502020204030204" pitchFamily="34" charset="0"/>
            </a:endParaRPr>
          </a:p>
          <a:p>
            <a:pPr>
              <a:spcAft>
                <a:spcPts val="0"/>
              </a:spcAft>
            </a:pPr>
            <a:r>
              <a:rPr lang="fi-FI" dirty="0">
                <a:latin typeface="Calibri" panose="020F0502020204030204" pitchFamily="34" charset="0"/>
                <a:ea typeface="Calibri" panose="020F0502020204030204" pitchFamily="34" charset="0"/>
                <a:cs typeface="Times New Roman" panose="02020603050405020304" pitchFamily="18" charset="0"/>
              </a:rPr>
              <a:t> • </a:t>
            </a:r>
            <a:r>
              <a:rPr lang="fi-FI" dirty="0" err="1">
                <a:latin typeface="Calibri" panose="020F0502020204030204" pitchFamily="34" charset="0"/>
                <a:ea typeface="Calibri" panose="020F0502020204030204" pitchFamily="34" charset="0"/>
                <a:cs typeface="Times New Roman" panose="02020603050405020304" pitchFamily="18" charset="0"/>
              </a:rPr>
              <a:t>Rovala</a:t>
            </a:r>
            <a:r>
              <a:rPr lang="fi-FI" dirty="0">
                <a:latin typeface="Calibri" panose="020F0502020204030204" pitchFamily="34" charset="0"/>
                <a:ea typeface="Calibri" panose="020F0502020204030204" pitchFamily="34" charset="0"/>
                <a:cs typeface="Times New Roman" panose="02020603050405020304" pitchFamily="18" charset="0"/>
              </a:rPr>
              <a:t>-opisto, Rovaniemi, </a:t>
            </a:r>
            <a:r>
              <a:rPr lang="fi-FI" u="sng" dirty="0">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tarja.konola-jokinen@rovala.fi</a:t>
            </a:r>
            <a:r>
              <a:rPr lang="fi-FI" dirty="0">
                <a:latin typeface="Calibri" panose="020F0502020204030204" pitchFamily="34" charset="0"/>
                <a:ea typeface="Calibri" panose="020F0502020204030204" pitchFamily="34" charset="0"/>
                <a:cs typeface="Times New Roman" panose="02020603050405020304" pitchFamily="18" charset="0"/>
              </a:rPr>
              <a:t>, </a:t>
            </a:r>
            <a:r>
              <a:rPr lang="fi-FI" dirty="0">
                <a:latin typeface="Calibri" panose="020F0502020204030204" pitchFamily="34" charset="0"/>
                <a:ea typeface="Calibri" panose="020F0502020204030204" pitchFamily="34" charset="0"/>
                <a:cs typeface="Times New Roman" panose="02020603050405020304" pitchFamily="18" charset="0"/>
                <a:hlinkClick r:id="rId6"/>
              </a:rPr>
              <a:t>pekka.pasala@rovala.fi</a:t>
            </a:r>
            <a:endParaRPr lang="fi-FI"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i-FI" dirty="0">
                <a:latin typeface="Calibri" panose="020F0502020204030204" pitchFamily="34" charset="0"/>
                <a:ea typeface="Calibri" panose="020F0502020204030204" pitchFamily="34" charset="0"/>
                <a:cs typeface="Times New Roman" panose="02020603050405020304" pitchFamily="18" charset="0"/>
              </a:rPr>
              <a:t>• Raahen ammattiopisto, Raahe, Ruukki, </a:t>
            </a:r>
            <a:r>
              <a:rPr lang="fi-FI" u="sng" dirty="0">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milka.grekula@eduraahe.fi</a:t>
            </a:r>
            <a:r>
              <a:rPr lang="fi-FI" dirty="0">
                <a:latin typeface="Calibri" panose="020F0502020204030204" pitchFamily="34" charset="0"/>
                <a:ea typeface="Calibri" panose="020F0502020204030204" pitchFamily="34" charset="0"/>
                <a:cs typeface="Times New Roman" panose="02020603050405020304" pitchFamily="18" charset="0"/>
              </a:rPr>
              <a:t> </a:t>
            </a:r>
            <a:endParaRPr lang="fi-FI" dirty="0">
              <a:latin typeface="Calibri" panose="020F0502020204030204" pitchFamily="34" charset="0"/>
              <a:ea typeface="Calibri" panose="020F0502020204030204" pitchFamily="34" charset="0"/>
            </a:endParaRPr>
          </a:p>
          <a:p>
            <a:pPr>
              <a:spcAft>
                <a:spcPts val="0"/>
              </a:spcAft>
            </a:pPr>
            <a:r>
              <a:rPr lang="fi-FI" dirty="0">
                <a:latin typeface="Calibri" panose="020F0502020204030204" pitchFamily="34" charset="0"/>
                <a:ea typeface="Calibri" panose="020F0502020204030204" pitchFamily="34" charset="0"/>
                <a:cs typeface="Times New Roman" panose="02020603050405020304" pitchFamily="18" charset="0"/>
              </a:rPr>
              <a:t>• Keski-Pohjanmaan koulutusyhtymä, Kokkola, Kannus, Kaustinen, Perho </a:t>
            </a:r>
            <a:r>
              <a:rPr lang="fi-FI" u="sng" dirty="0">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anne.etelaaho@kpedu.fi</a:t>
            </a:r>
            <a:endParaRPr lang="fi-FI" dirty="0">
              <a:latin typeface="Calibri" panose="020F0502020204030204" pitchFamily="34" charset="0"/>
              <a:ea typeface="Calibri" panose="020F0502020204030204" pitchFamily="34" charset="0"/>
            </a:endParaRPr>
          </a:p>
          <a:p>
            <a:pPr>
              <a:spcAft>
                <a:spcPts val="0"/>
              </a:spcAft>
            </a:pPr>
            <a:r>
              <a:rPr lang="fi-FI" dirty="0">
                <a:latin typeface="Calibri" panose="020F0502020204030204" pitchFamily="34" charset="0"/>
                <a:ea typeface="Calibri" panose="020F0502020204030204" pitchFamily="34" charset="0"/>
                <a:cs typeface="Times New Roman" panose="02020603050405020304" pitchFamily="18" charset="0"/>
              </a:rPr>
              <a:t>• Kaustisen evankelinen opisto, Kaustinen, </a:t>
            </a:r>
            <a:r>
              <a:rPr lang="fi-FI" u="sng" dirty="0" err="1">
                <a:latin typeface="Calibri" panose="020F050202020403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henna.harju@edu.kaustisen</a:t>
            </a:r>
            <a:r>
              <a:rPr lang="fi-FI" dirty="0">
                <a:latin typeface="Calibri" panose="020F0502020204030204" pitchFamily="34" charset="0"/>
                <a:ea typeface="Calibri" panose="020F0502020204030204" pitchFamily="34" charset="0"/>
                <a:cs typeface="Times New Roman" panose="02020603050405020304" pitchFamily="18" charset="0"/>
              </a:rPr>
              <a:t> opisto.</a:t>
            </a:r>
            <a:endParaRPr lang="fi-FI" dirty="0">
              <a:latin typeface="Calibri" panose="020F0502020204030204" pitchFamily="34" charset="0"/>
              <a:ea typeface="Calibri" panose="020F0502020204030204" pitchFamily="34" charset="0"/>
            </a:endParaRPr>
          </a:p>
          <a:p>
            <a:pPr>
              <a:spcAft>
                <a:spcPts val="0"/>
              </a:spcAft>
            </a:pPr>
            <a:r>
              <a:rPr lang="fi-FI" dirty="0">
                <a:latin typeface="Calibri" panose="020F0502020204030204" pitchFamily="34" charset="0"/>
                <a:ea typeface="Calibri" panose="020F0502020204030204" pitchFamily="34" charset="0"/>
                <a:cs typeface="Times New Roman" panose="02020603050405020304" pitchFamily="18" charset="0"/>
              </a:rPr>
              <a:t>• Keski-Pohjanmaan konservatorio, Kokkola, </a:t>
            </a:r>
            <a:r>
              <a:rPr lang="fi-FI" u="sng" dirty="0">
                <a:latin typeface="Calibri" panose="020F0502020204030204" pitchFamily="34" charset="0"/>
                <a:ea typeface="Calibri" panose="020F050202020403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juhani.koivisto@kpkonsa.fi</a:t>
            </a:r>
            <a:r>
              <a:rPr lang="fi-FI" dirty="0">
                <a:latin typeface="Calibri" panose="020F0502020204030204" pitchFamily="34" charset="0"/>
                <a:ea typeface="Calibri" panose="020F0502020204030204" pitchFamily="34" charset="0"/>
                <a:cs typeface="Times New Roman" panose="02020603050405020304" pitchFamily="18" charset="0"/>
              </a:rPr>
              <a:t> </a:t>
            </a:r>
            <a:endParaRPr lang="fi-FI" dirty="0">
              <a:latin typeface="Calibri" panose="020F0502020204030204" pitchFamily="34" charset="0"/>
              <a:ea typeface="Calibri" panose="020F0502020204030204" pitchFamily="34" charset="0"/>
            </a:endParaRPr>
          </a:p>
          <a:p>
            <a:pPr>
              <a:spcAft>
                <a:spcPts val="0"/>
              </a:spcAft>
            </a:pPr>
            <a:r>
              <a:rPr lang="fi-FI" dirty="0">
                <a:latin typeface="Calibri" panose="020F0502020204030204" pitchFamily="34" charset="0"/>
                <a:ea typeface="Calibri" panose="020F0502020204030204" pitchFamily="34" charset="0"/>
                <a:cs typeface="Times New Roman" panose="02020603050405020304" pitchFamily="18" charset="0"/>
              </a:rPr>
              <a:t>• </a:t>
            </a:r>
            <a:r>
              <a:rPr lang="fi-FI" dirty="0" err="1">
                <a:latin typeface="Calibri" panose="020F0502020204030204" pitchFamily="34" charset="0"/>
                <a:ea typeface="Calibri" panose="020F0502020204030204" pitchFamily="34" charset="0"/>
                <a:cs typeface="Times New Roman" panose="02020603050405020304" pitchFamily="18" charset="0"/>
              </a:rPr>
              <a:t>Sataedu</a:t>
            </a:r>
            <a:r>
              <a:rPr lang="fi-FI" dirty="0">
                <a:latin typeface="Calibri" panose="020F0502020204030204" pitchFamily="34" charset="0"/>
                <a:ea typeface="Calibri" panose="020F0502020204030204" pitchFamily="34" charset="0"/>
                <a:cs typeface="Times New Roman" panose="02020603050405020304" pitchFamily="18" charset="0"/>
              </a:rPr>
              <a:t>, Kokemäki, </a:t>
            </a:r>
            <a:r>
              <a:rPr lang="fi-FI" u="sng" dirty="0">
                <a:latin typeface="Calibri" panose="020F0502020204030204" pitchFamily="34" charset="0"/>
                <a:ea typeface="Calibri" panose="020F050202020403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suvi.hyyrykoski@sataedu.fi</a:t>
            </a:r>
            <a:endParaRPr lang="fi-FI" dirty="0">
              <a:latin typeface="Calibri" panose="020F0502020204030204" pitchFamily="34" charset="0"/>
              <a:ea typeface="Calibri" panose="020F0502020204030204" pitchFamily="34" charset="0"/>
            </a:endParaRPr>
          </a:p>
          <a:p>
            <a:pPr>
              <a:spcAft>
                <a:spcPts val="0"/>
              </a:spcAft>
            </a:pPr>
            <a:r>
              <a:rPr lang="fi-FI" dirty="0">
                <a:latin typeface="Calibri" panose="020F0502020204030204" pitchFamily="34" charset="0"/>
                <a:ea typeface="Calibri" panose="020F0502020204030204" pitchFamily="34" charset="0"/>
                <a:cs typeface="Times New Roman" panose="02020603050405020304" pitchFamily="18" charset="0"/>
              </a:rPr>
              <a:t>. Porvoo Point College, Porvoo, </a:t>
            </a:r>
            <a:r>
              <a:rPr lang="fi-FI" u="sng" dirty="0">
                <a:latin typeface="Calibri" panose="020F0502020204030204" pitchFamily="34" charset="0"/>
                <a:ea typeface="Calibri" panose="020F0502020204030204" pitchFamily="34" charset="0"/>
                <a:cs typeface="Times New Roman" panose="02020603050405020304" pitchFamily="18" charset="0"/>
                <a:hlinkClick r:id="rId12">
                  <a:extLst>
                    <a:ext uri="{A12FA001-AC4F-418D-AE19-62706E023703}">
                      <ahyp:hlinkClr xmlns:ahyp="http://schemas.microsoft.com/office/drawing/2018/hyperlinkcolor" val="tx"/>
                    </a:ext>
                  </a:extLst>
                </a:hlinkClick>
              </a:rPr>
              <a:t>seija.ruotsalainen@pointcollege.fi</a:t>
            </a:r>
            <a:endParaRPr lang="fi-FI" dirty="0">
              <a:latin typeface="Calibri" panose="020F0502020204030204" pitchFamily="34" charset="0"/>
              <a:ea typeface="Calibri" panose="020F0502020204030204" pitchFamily="34" charset="0"/>
            </a:endParaRPr>
          </a:p>
          <a:p>
            <a:pPr>
              <a:spcAft>
                <a:spcPts val="0"/>
              </a:spcAft>
            </a:pPr>
            <a:r>
              <a:rPr lang="fi-FI" dirty="0">
                <a:latin typeface="Calibri" panose="020F0502020204030204" pitchFamily="34" charset="0"/>
                <a:ea typeface="Calibri" panose="020F0502020204030204" pitchFamily="34" charset="0"/>
                <a:cs typeface="Times New Roman" panose="02020603050405020304" pitchFamily="18" charset="0"/>
              </a:rPr>
              <a:t> • Pohjois-Karjalan koulutusyhtymä, Joensuu, </a:t>
            </a:r>
            <a:r>
              <a:rPr lang="fi-FI" u="sng" dirty="0">
                <a:latin typeface="Calibri" panose="020F0502020204030204" pitchFamily="34" charset="0"/>
                <a:ea typeface="Calibri" panose="020F0502020204030204" pitchFamily="34" charset="0"/>
                <a:cs typeface="Times New Roman" panose="02020603050405020304" pitchFamily="18" charset="0"/>
                <a:hlinkClick r:id="rId13">
                  <a:extLst>
                    <a:ext uri="{A12FA001-AC4F-418D-AE19-62706E023703}">
                      <ahyp:hlinkClr xmlns:ahyp="http://schemas.microsoft.com/office/drawing/2018/hyperlinkcolor" val="tx"/>
                    </a:ext>
                  </a:extLst>
                </a:hlinkClick>
              </a:rPr>
              <a:t>janne.lilja@riveria.fi</a:t>
            </a:r>
            <a:r>
              <a:rPr lang="fi-FI" dirty="0">
                <a:latin typeface="Calibri" panose="020F0502020204030204" pitchFamily="34" charset="0"/>
                <a:ea typeface="Calibri" panose="020F0502020204030204" pitchFamily="34" charset="0"/>
                <a:cs typeface="Times New Roman" panose="02020603050405020304" pitchFamily="18" charset="0"/>
              </a:rPr>
              <a:t> </a:t>
            </a:r>
            <a:endParaRPr lang="fi-FI" dirty="0">
              <a:latin typeface="Calibri" panose="020F0502020204030204" pitchFamily="34" charset="0"/>
              <a:ea typeface="Calibri" panose="020F0502020204030204" pitchFamily="34" charset="0"/>
            </a:endParaRPr>
          </a:p>
          <a:p>
            <a:pPr>
              <a:spcAft>
                <a:spcPts val="0"/>
              </a:spcAft>
            </a:pPr>
            <a:r>
              <a:rPr lang="fi-FI" dirty="0">
                <a:latin typeface="Calibri" panose="020F0502020204030204" pitchFamily="34" charset="0"/>
                <a:ea typeface="Calibri" panose="020F0502020204030204" pitchFamily="34" charset="0"/>
                <a:cs typeface="Times New Roman" panose="02020603050405020304" pitchFamily="18" charset="0"/>
              </a:rPr>
              <a:t>• Seinäjoen koulutusyhtymä </a:t>
            </a:r>
            <a:r>
              <a:rPr lang="fi-FI" u="sng" dirty="0">
                <a:latin typeface="Calibri" panose="020F0502020204030204" pitchFamily="34" charset="0"/>
                <a:ea typeface="Calibri" panose="020F0502020204030204" pitchFamily="34" charset="0"/>
                <a:cs typeface="Times New Roman" panose="02020603050405020304" pitchFamily="18" charset="0"/>
                <a:hlinkClick r:id="rId14">
                  <a:extLst>
                    <a:ext uri="{A12FA001-AC4F-418D-AE19-62706E023703}">
                      <ahyp:hlinkClr xmlns:ahyp="http://schemas.microsoft.com/office/drawing/2018/hyperlinkcolor" val="tx"/>
                    </a:ext>
                  </a:extLst>
                </a:hlinkClick>
              </a:rPr>
              <a:t>tiina.parantainen@sedu.fi</a:t>
            </a:r>
            <a:endParaRPr lang="fi-FI" dirty="0">
              <a:latin typeface="Calibri" panose="020F0502020204030204" pitchFamily="34" charset="0"/>
              <a:ea typeface="Calibri" panose="020F0502020204030204" pitchFamily="34" charset="0"/>
            </a:endParaRPr>
          </a:p>
          <a:p>
            <a:pPr>
              <a:spcAft>
                <a:spcPts val="0"/>
              </a:spcAft>
            </a:pPr>
            <a:r>
              <a:rPr lang="fi-FI"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fi-FI" dirty="0">
                <a:solidFill>
                  <a:schemeClr val="tx1">
                    <a:lumMod val="65000"/>
                    <a:lumOff val="35000"/>
                  </a:schemeClr>
                </a:solidFill>
                <a:latin typeface="Calibri" panose="020F0502020204030204" pitchFamily="34" charset="0"/>
                <a:ea typeface="Calibri" panose="020F0502020204030204" pitchFamily="34" charset="0"/>
                <a:hlinkClick r:id="rId15">
                  <a:extLst>
                    <a:ext uri="{A12FA001-AC4F-418D-AE19-62706E023703}">
                      <ahyp:hlinkClr xmlns:ahyp="http://schemas.microsoft.com/office/drawing/2018/hyperlinkcolor" val="tx"/>
                    </a:ext>
                  </a:extLst>
                </a:hlinkClick>
              </a:rPr>
              <a:t>http://www.kpedu.fi/kampanjat/parvessa-parempi-2</a:t>
            </a:r>
            <a:endParaRPr lang="fi-FI" dirty="0">
              <a:solidFill>
                <a:schemeClr val="tx1">
                  <a:lumMod val="65000"/>
                  <a:lumOff val="35000"/>
                </a:schemeClr>
              </a:solidFill>
              <a:latin typeface="Calibri" panose="020F0502020204030204" pitchFamily="34" charset="0"/>
              <a:ea typeface="Calibri" panose="020F0502020204030204" pitchFamily="34" charset="0"/>
            </a:endParaRPr>
          </a:p>
          <a:p>
            <a:pPr>
              <a:spcAft>
                <a:spcPts val="0"/>
              </a:spcAft>
            </a:pPr>
            <a:endParaRPr lang="fi-FI"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928652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C5EC292-991E-4C8F-9F55-D72971A4B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868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90B7573-D2CD-4589-B099-E8254726A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blipFill dpi="0" rotWithShape="1">
            <a:blip r:embed="rId2">
              <a:alphaModFix amt="5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2" name="Rectangle 17">
            <a:extLst>
              <a:ext uri="{FF2B5EF4-FFF2-40B4-BE49-F238E27FC236}">
                <a16:creationId xmlns:a16="http://schemas.microsoft.com/office/drawing/2014/main" id="{C26A041F-C32D-4E9C-AD9A-6F8F9710D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1" y="480059"/>
            <a:ext cx="11237976" cy="5897880"/>
          </a:xfrm>
          <a:prstGeom prst="rect">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Kuva 8" descr="Kuva, joka sisältää kohteen henkilö, poseeraaminen, seinä, sisä&#10;&#10;Kuvaus luotu automaattisesti">
            <a:extLst>
              <a:ext uri="{FF2B5EF4-FFF2-40B4-BE49-F238E27FC236}">
                <a16:creationId xmlns:a16="http://schemas.microsoft.com/office/drawing/2014/main" id="{7981BBAA-4E47-464E-A705-A4675B1A89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4750" y="803062"/>
            <a:ext cx="7002498" cy="5251874"/>
          </a:xfrm>
          <a:prstGeom prst="rect">
            <a:avLst/>
          </a:prstGeom>
        </p:spPr>
      </p:pic>
    </p:spTree>
    <p:extLst>
      <p:ext uri="{BB962C8B-B14F-4D97-AF65-F5344CB8AC3E}">
        <p14:creationId xmlns:p14="http://schemas.microsoft.com/office/powerpoint/2010/main" val="4254141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5EC292-991E-4C8F-9F55-D72971A4B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27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0B7573-D2CD-4589-B099-E8254726A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blipFill dpi="0" rotWithShape="1">
            <a:blip r:embed="rId2">
              <a:alphaModFix amt="5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C26A041F-C32D-4E9C-AD9A-6F8F9710D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1" y="480059"/>
            <a:ext cx="11237976" cy="5897880"/>
          </a:xfrm>
          <a:prstGeom prst="rect">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Kuva 2" descr="Kuva, joka sisältää kohteen sisä, sisäkatto, lattia, seinä&#10;&#10;Kuvaus luotu automaattisesti">
            <a:extLst>
              <a:ext uri="{FF2B5EF4-FFF2-40B4-BE49-F238E27FC236}">
                <a16:creationId xmlns:a16="http://schemas.microsoft.com/office/drawing/2014/main" id="{E9B19B19-66AC-422A-81C5-546737AA83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4750" y="803062"/>
            <a:ext cx="7002498" cy="5251874"/>
          </a:xfrm>
          <a:prstGeom prst="rect">
            <a:avLst/>
          </a:prstGeom>
        </p:spPr>
      </p:pic>
    </p:spTree>
    <p:extLst>
      <p:ext uri="{BB962C8B-B14F-4D97-AF65-F5344CB8AC3E}">
        <p14:creationId xmlns:p14="http://schemas.microsoft.com/office/powerpoint/2010/main" val="4184537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2FB0A0-223B-4EAC-9F45-6B4A1C1AD033}"/>
              </a:ext>
            </a:extLst>
          </p:cNvPr>
          <p:cNvSpPr>
            <a:spLocks noGrp="1"/>
          </p:cNvSpPr>
          <p:nvPr>
            <p:ph type="title"/>
          </p:nvPr>
        </p:nvSpPr>
        <p:spPr>
          <a:xfrm>
            <a:off x="4413738" y="618517"/>
            <a:ext cx="5029200" cy="1139945"/>
          </a:xfrm>
        </p:spPr>
        <p:txBody>
          <a:bodyPr/>
          <a:lstStyle/>
          <a:p>
            <a:endParaRPr lang="fi-FI" b="1" dirty="0">
              <a:latin typeface="+mn-lt"/>
            </a:endParaRPr>
          </a:p>
        </p:txBody>
      </p:sp>
      <p:sp>
        <p:nvSpPr>
          <p:cNvPr id="3" name="Suorakulmio 2">
            <a:extLst>
              <a:ext uri="{FF2B5EF4-FFF2-40B4-BE49-F238E27FC236}">
                <a16:creationId xmlns:a16="http://schemas.microsoft.com/office/drawing/2014/main" id="{DFF2AF91-D8C8-4C91-B6E1-19C5C0F20493}"/>
              </a:ext>
            </a:extLst>
          </p:cNvPr>
          <p:cNvSpPr/>
          <p:nvPr/>
        </p:nvSpPr>
        <p:spPr>
          <a:xfrm>
            <a:off x="838200" y="2053388"/>
            <a:ext cx="8771021" cy="6154698"/>
          </a:xfrm>
          <a:prstGeom prst="rect">
            <a:avLst/>
          </a:prstGeom>
        </p:spPr>
        <p:txBody>
          <a:bodyPr wrap="square">
            <a:spAutoFit/>
          </a:bodyPr>
          <a:lstStyle/>
          <a:p>
            <a:pPr>
              <a:lnSpc>
                <a:spcPct val="107000"/>
              </a:lnSpc>
              <a:spcAft>
                <a:spcPts val="800"/>
              </a:spcAft>
            </a:pPr>
            <a:r>
              <a:rPr lang="fi-FI" dirty="0">
                <a:latin typeface="Calibri" panose="020F0502020204030204" pitchFamily="34" charset="0"/>
                <a:ea typeface="Calibri" panose="020F0502020204030204" pitchFamily="34" charset="0"/>
                <a:cs typeface="Times New Roman" panose="02020603050405020304" pitchFamily="18" charset="0"/>
              </a:rPr>
              <a:t>Hankkeessa on helmi-lokakuun aikana </a:t>
            </a:r>
          </a:p>
          <a:p>
            <a:pPr marL="285750" indent="-285750">
              <a:lnSpc>
                <a:spcPct val="107000"/>
              </a:lnSpc>
              <a:spcAft>
                <a:spcPts val="800"/>
              </a:spcAft>
              <a:buFont typeface="Wingdings" panose="05000000000000000000" pitchFamily="2" charset="2"/>
              <a:buChar char="§"/>
            </a:pPr>
            <a:r>
              <a:rPr lang="fi-FI" dirty="0">
                <a:latin typeface="Calibri" panose="020F0502020204030204" pitchFamily="34" charset="0"/>
                <a:ea typeface="Calibri" panose="020F0502020204030204" pitchFamily="34" charset="0"/>
                <a:cs typeface="Times New Roman" panose="02020603050405020304" pitchFamily="18" charset="0"/>
              </a:rPr>
              <a:t>laadittu alumnitoiminnan suunnitelmaa vuodelle 2019</a:t>
            </a:r>
          </a:p>
          <a:p>
            <a:pPr marL="285750" indent="-285750">
              <a:lnSpc>
                <a:spcPct val="107000"/>
              </a:lnSpc>
              <a:spcAft>
                <a:spcPts val="800"/>
              </a:spcAft>
              <a:buFont typeface="Wingdings" panose="05000000000000000000" pitchFamily="2" charset="2"/>
              <a:buChar char="§"/>
            </a:pPr>
            <a:r>
              <a:rPr lang="fi-FI" dirty="0">
                <a:latin typeface="Calibri" panose="020F0502020204030204" pitchFamily="34" charset="0"/>
                <a:ea typeface="Calibri" panose="020F0502020204030204" pitchFamily="34" charset="0"/>
                <a:cs typeface="Times New Roman" panose="02020603050405020304" pitchFamily="18" charset="0"/>
              </a:rPr>
              <a:t>suunniteltu Green Care-toimintaa vuodelle 2019</a:t>
            </a:r>
          </a:p>
          <a:p>
            <a:pPr marL="285750" indent="-285750">
              <a:lnSpc>
                <a:spcPct val="107000"/>
              </a:lnSpc>
              <a:spcAft>
                <a:spcPts val="800"/>
              </a:spcAft>
              <a:buFont typeface="Wingdings" panose="05000000000000000000" pitchFamily="2" charset="2"/>
              <a:buChar char="§"/>
            </a:pPr>
            <a:r>
              <a:rPr lang="fi-FI" dirty="0">
                <a:latin typeface="Calibri" panose="020F0502020204030204" pitchFamily="34" charset="0"/>
                <a:ea typeface="Calibri" panose="020F0502020204030204" pitchFamily="34" charset="0"/>
                <a:cs typeface="Times New Roman" panose="02020603050405020304" pitchFamily="18" charset="0"/>
              </a:rPr>
              <a:t>luotu opiskelija-asuntolaan pakohuone </a:t>
            </a:r>
            <a:r>
              <a:rPr lang="fi-FI" dirty="0" err="1">
                <a:latin typeface="Calibri" panose="020F0502020204030204" pitchFamily="34" charset="0"/>
                <a:ea typeface="Calibri" panose="020F0502020204030204" pitchFamily="34" charset="0"/>
                <a:cs typeface="Times New Roman" panose="02020603050405020304" pitchFamily="18" charset="0"/>
              </a:rPr>
              <a:t>ryhmäyttämiseen</a:t>
            </a:r>
            <a:endParaRPr lang="fi-FI"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
            </a:pPr>
            <a:r>
              <a:rPr lang="fi-FI" dirty="0">
                <a:latin typeface="Calibri" panose="020F0502020204030204" pitchFamily="34" charset="0"/>
                <a:ea typeface="Calibri" panose="020F0502020204030204" pitchFamily="34" charset="0"/>
                <a:cs typeface="Times New Roman" panose="02020603050405020304" pitchFamily="18" charset="0"/>
              </a:rPr>
              <a:t>kehitetty opiskelijakuntatoimintaa mm. järjestäytymistä sekä yhteistoimintaa mm. lautapeli-illat aloittanut Lappia-salissa</a:t>
            </a:r>
          </a:p>
          <a:p>
            <a:pPr marL="285750" indent="-285750">
              <a:lnSpc>
                <a:spcPct val="107000"/>
              </a:lnSpc>
              <a:spcAft>
                <a:spcPts val="800"/>
              </a:spcAft>
              <a:buFont typeface="Wingdings" panose="05000000000000000000" pitchFamily="2" charset="2"/>
              <a:buChar char="§"/>
            </a:pPr>
            <a:r>
              <a:rPr lang="en-US" dirty="0" err="1">
                <a:latin typeface="Calibri" panose="020F0502020204030204" pitchFamily="34" charset="0"/>
                <a:ea typeface="Calibri" panose="020F0502020204030204" pitchFamily="34" charset="0"/>
                <a:cs typeface="Times New Roman" panose="02020603050405020304" pitchFamily="18" charset="0"/>
              </a:rPr>
              <a:t>Järjestetty</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asuntolatoimintaa</a:t>
            </a:r>
            <a:r>
              <a:rPr lang="en-US" dirty="0">
                <a:latin typeface="Calibri" panose="020F0502020204030204" pitchFamily="34" charset="0"/>
                <a:ea typeface="Calibri" panose="020F0502020204030204" pitchFamily="34" charset="0"/>
                <a:cs typeface="Times New Roman" panose="02020603050405020304" pitchFamily="18" charset="0"/>
              </a:rPr>
              <a:t> mm. </a:t>
            </a:r>
            <a:r>
              <a:rPr lang="en-US" dirty="0" err="1">
                <a:latin typeface="Calibri" panose="020F0502020204030204" pitchFamily="34" charset="0"/>
                <a:ea typeface="Calibri" panose="020F0502020204030204" pitchFamily="34" charset="0"/>
                <a:cs typeface="Times New Roman" panose="02020603050405020304" pitchFamily="18" charset="0"/>
              </a:rPr>
              <a:t>harrastematka</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jääkiekko-otteluun</a:t>
            </a:r>
            <a:r>
              <a:rPr lang="en-US" dirty="0">
                <a:latin typeface="Calibri" panose="020F0502020204030204" pitchFamily="34" charset="0"/>
                <a:ea typeface="Calibri" panose="020F0502020204030204" pitchFamily="34" charset="0"/>
                <a:cs typeface="Times New Roman" panose="02020603050405020304" pitchFamily="18" charset="0"/>
              </a:rPr>
              <a:t>.</a:t>
            </a:r>
          </a:p>
          <a:p>
            <a:pPr marL="285750" indent="-285750">
              <a:lnSpc>
                <a:spcPct val="107000"/>
              </a:lnSpc>
              <a:spcAft>
                <a:spcPts val="800"/>
              </a:spcAft>
              <a:buFont typeface="Wingdings" panose="05000000000000000000" pitchFamily="2" charset="2"/>
              <a:buChar char="§"/>
            </a:pPr>
            <a:r>
              <a:rPr lang="en-US" dirty="0" err="1">
                <a:latin typeface="Calibri" panose="020F0502020204030204" pitchFamily="34" charset="0"/>
                <a:ea typeface="Calibri" panose="020F0502020204030204" pitchFamily="34" charset="0"/>
                <a:cs typeface="Times New Roman" panose="02020603050405020304" pitchFamily="18" charset="0"/>
              </a:rPr>
              <a:t>aloitettu</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opiskeluympäristöjen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viihtyvyyteen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liittyviä</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projekteja</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kulttuurialan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opiskelijoiden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kanssa</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
            </a:pPr>
            <a:endParaRPr lang="fi-FI"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
            </a:pPr>
            <a:endParaRPr lang="fi-FI"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
            </a:pPr>
            <a:endParaRPr lang="fi-FI"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Kuva 4">
            <a:extLst>
              <a:ext uri="{FF2B5EF4-FFF2-40B4-BE49-F238E27FC236}">
                <a16:creationId xmlns:a16="http://schemas.microsoft.com/office/drawing/2014/main" id="{ABBE5E6C-AD21-46C3-BCF8-829908BAE7AB}"/>
              </a:ext>
            </a:extLst>
          </p:cNvPr>
          <p:cNvPicPr>
            <a:picLocks noChangeAspect="1"/>
          </p:cNvPicPr>
          <p:nvPr/>
        </p:nvPicPr>
        <p:blipFill>
          <a:blip r:embed="rId2"/>
          <a:stretch>
            <a:fillRect/>
          </a:stretch>
        </p:blipFill>
        <p:spPr>
          <a:xfrm>
            <a:off x="2153344" y="150313"/>
            <a:ext cx="7455877" cy="2016690"/>
          </a:xfrm>
          <a:prstGeom prst="rect">
            <a:avLst/>
          </a:prstGeom>
        </p:spPr>
      </p:pic>
    </p:spTree>
    <p:extLst>
      <p:ext uri="{BB962C8B-B14F-4D97-AF65-F5344CB8AC3E}">
        <p14:creationId xmlns:p14="http://schemas.microsoft.com/office/powerpoint/2010/main" val="1049308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FEE3C958-95A9-41E3-9C19-BA22EAB4C1C3}"/>
              </a:ext>
            </a:extLst>
          </p:cNvPr>
          <p:cNvSpPr/>
          <p:nvPr/>
        </p:nvSpPr>
        <p:spPr>
          <a:xfrm>
            <a:off x="388308" y="375782"/>
            <a:ext cx="11803692" cy="6021905"/>
          </a:xfrm>
          <a:prstGeom prst="rect">
            <a:avLst/>
          </a:prstGeom>
        </p:spPr>
        <p:txBody>
          <a:bodyPr wrap="square">
            <a:spAutoFit/>
          </a:bodyPr>
          <a:lstStyle/>
          <a:p>
            <a:pPr>
              <a:lnSpc>
                <a:spcPct val="107000"/>
              </a:lnSpc>
              <a:spcAft>
                <a:spcPts val="800"/>
              </a:spcAft>
            </a:pPr>
            <a:r>
              <a:rPr lang="fi-FI" b="1" dirty="0">
                <a:latin typeface="Calibri" panose="020F0502020204030204" pitchFamily="34" charset="0"/>
                <a:ea typeface="Calibri" panose="020F0502020204030204" pitchFamily="34" charset="0"/>
                <a:cs typeface="Calibri" panose="020F0502020204030204" pitchFamily="34" charset="0"/>
              </a:rPr>
              <a:t> </a:t>
            </a:r>
            <a:r>
              <a:rPr lang="fi-FI" dirty="0">
                <a:latin typeface="Calibri" panose="020F0502020204030204" pitchFamily="34" charset="0"/>
                <a:ea typeface="Calibri" panose="020F0502020204030204" pitchFamily="34" charset="0"/>
                <a:cs typeface="Calibri" panose="020F0502020204030204" pitchFamily="34" charset="0"/>
              </a:rPr>
              <a:t>Ammattiopisto </a:t>
            </a:r>
            <a:r>
              <a:rPr lang="fi-FI" dirty="0" err="1">
                <a:latin typeface="Calibri" panose="020F0502020204030204" pitchFamily="34" charset="0"/>
                <a:ea typeface="Calibri" panose="020F0502020204030204" pitchFamily="34" charset="0"/>
                <a:cs typeface="Calibri" panose="020F0502020204030204" pitchFamily="34" charset="0"/>
              </a:rPr>
              <a:t>Lappian</a:t>
            </a:r>
            <a:r>
              <a:rPr lang="fi-FI" dirty="0">
                <a:latin typeface="Calibri" panose="020F0502020204030204" pitchFamily="34" charset="0"/>
                <a:ea typeface="Calibri" panose="020F0502020204030204" pitchFamily="34" charset="0"/>
                <a:cs typeface="Calibri" panose="020F0502020204030204" pitchFamily="34" charset="0"/>
              </a:rPr>
              <a:t> PELASTA TYTÖT! -pakohuonepeli</a:t>
            </a:r>
            <a:endParaRPr lang="fi-FI"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b="1" dirty="0">
                <a:latin typeface="Calibri" panose="020F0502020204030204" pitchFamily="34" charset="0"/>
                <a:ea typeface="Calibri" panose="020F0502020204030204" pitchFamily="34" charset="0"/>
                <a:cs typeface="Calibri" panose="020F0502020204030204" pitchFamily="34" charset="0"/>
              </a:rPr>
              <a:t> </a:t>
            </a:r>
            <a:endParaRPr lang="fi-FI"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b="1" dirty="0">
                <a:latin typeface="Calibri" panose="020F0502020204030204" pitchFamily="34" charset="0"/>
                <a:ea typeface="Calibri" panose="020F0502020204030204" pitchFamily="34" charset="0"/>
                <a:cs typeface="Calibri" panose="020F0502020204030204" pitchFamily="34" charset="0"/>
              </a:rPr>
              <a:t>Kuvaus toiminnasta (mitä, milloin, kenen kanssa, tavoite): </a:t>
            </a:r>
            <a:endParaRPr lang="fi-FI"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i-FI" dirty="0">
                <a:latin typeface="Calibri" panose="020F0502020204030204" pitchFamily="34" charset="0"/>
                <a:ea typeface="Calibri" panose="020F0502020204030204" pitchFamily="34" charset="0"/>
                <a:cs typeface="Calibri" panose="020F0502020204030204" pitchFamily="34" charset="0"/>
              </a:rPr>
              <a:t>Ammattiopisto </a:t>
            </a:r>
            <a:r>
              <a:rPr lang="fi-FI" dirty="0" err="1">
                <a:latin typeface="Calibri" panose="020F0502020204030204" pitchFamily="34" charset="0"/>
                <a:ea typeface="Calibri" panose="020F0502020204030204" pitchFamily="34" charset="0"/>
                <a:cs typeface="Calibri" panose="020F0502020204030204" pitchFamily="34" charset="0"/>
              </a:rPr>
              <a:t>Lappian</a:t>
            </a:r>
            <a:r>
              <a:rPr lang="fi-FI" dirty="0">
                <a:latin typeface="Calibri" panose="020F0502020204030204" pitchFamily="34" charset="0"/>
                <a:ea typeface="Calibri" panose="020F0502020204030204" pitchFamily="34" charset="0"/>
                <a:cs typeface="Calibri" panose="020F0502020204030204" pitchFamily="34" charset="0"/>
              </a:rPr>
              <a:t> Tornion asuntolan kellarikerrokseen on luotu keväällä 2018 pakohuonepeli ja sen käyttö on aloitettu syyskuussa 2018. Pakohuonepeli on avoin kaikille lappialaisille (opiskelijat ja henkilökunta) ja sen tarkoituksena on edistää yhteisöllisyyttä ja erityisesti ryhmäytymistä. Peliin voi varata aikoja asuntolaohjaajilta. Osallistuminen on ilmaista. </a:t>
            </a:r>
            <a:endParaRPr lang="fi-FI"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i-FI" dirty="0">
                <a:latin typeface="Calibri" panose="020F0502020204030204" pitchFamily="34" charset="0"/>
                <a:ea typeface="Calibri" panose="020F0502020204030204" pitchFamily="34" charset="0"/>
                <a:cs typeface="Calibri" panose="020F0502020204030204" pitchFamily="34" charset="0"/>
              </a:rPr>
              <a:t>Asuntolaohjaajien ideoima peli on käsikirjoitettu sijoittumaan 80-luvulle, kahden opiskelijatytön asuntolahuoneeseen. Huoneeseen on piilotettu rahaa, jonka löytämiseen 2-5 hengen ryhmällä on aikaa 45 minuuttia. Päästäkseen rahojen luo ryhmän on avattava 9 lukkoa, joista kaksi on koodilukkoa. Vihjeet lukon koodiksi ovat huoneessa - ryhmän on vain osattava löytää ja syöttää ne oikeassa järjestyksessä lukkoon. Löytääkseen rahat ajoissa ryhmän on tehtävä yhteistyötä. Ryhmän täytyy keskustella, esittää ääneen kysymyksiä ja osata yhdistää palapelin palasia toisiinsa. Umpikujista pääsee eteenpäin kameran takana valvovien asuntolanohjaajien avulla. Kun huutaa ” VIHJE!”, </a:t>
            </a:r>
            <a:r>
              <a:rPr lang="fi-FI" dirty="0" err="1">
                <a:latin typeface="Calibri" panose="020F0502020204030204" pitchFamily="34" charset="0"/>
                <a:ea typeface="Calibri" panose="020F0502020204030204" pitchFamily="34" charset="0"/>
                <a:cs typeface="Calibri" panose="020F0502020204030204" pitchFamily="34" charset="0"/>
              </a:rPr>
              <a:t>kellonäytölle</a:t>
            </a:r>
            <a:r>
              <a:rPr lang="fi-FI" dirty="0">
                <a:latin typeface="Calibri" panose="020F0502020204030204" pitchFamily="34" charset="0"/>
                <a:ea typeface="Calibri" panose="020F0502020204030204" pitchFamily="34" charset="0"/>
                <a:cs typeface="Calibri" panose="020F0502020204030204" pitchFamily="34" charset="0"/>
              </a:rPr>
              <a:t> ilmaantuu Word-tiedosto, johon asuntolanohjaajat kirjoittavat vihjeensä. </a:t>
            </a:r>
            <a:endParaRPr lang="fi-FI"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i-FI" dirty="0">
                <a:latin typeface="Calibri" panose="020F0502020204030204" pitchFamily="34" charset="0"/>
                <a:ea typeface="Calibri" panose="020F0502020204030204" pitchFamily="34" charset="0"/>
                <a:cs typeface="Calibri" panose="020F0502020204030204" pitchFamily="34" charset="0"/>
              </a:rPr>
              <a:t>Suosittelemme pelaamista kaikille, jotka haluavat haastaa itseään älyllisten pulmien ratkaisuissa!</a:t>
            </a:r>
            <a:endParaRPr lang="fi-FI"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6088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F03B2D82-1DA9-409E-B48B-D99BA1C12BDE}"/>
              </a:ext>
            </a:extLst>
          </p:cNvPr>
          <p:cNvSpPr/>
          <p:nvPr/>
        </p:nvSpPr>
        <p:spPr>
          <a:xfrm>
            <a:off x="844062" y="849086"/>
            <a:ext cx="11347938" cy="6186309"/>
          </a:xfrm>
          <a:prstGeom prst="rect">
            <a:avLst/>
          </a:prstGeom>
        </p:spPr>
        <p:txBody>
          <a:bodyPr wrap="square">
            <a:spAutoFit/>
          </a:bodyPr>
          <a:lstStyle/>
          <a:p>
            <a:pPr>
              <a:spcAft>
                <a:spcPts val="0"/>
              </a:spcAft>
            </a:pPr>
            <a:endParaRPr lang="fi-FI" dirty="0">
              <a:latin typeface="Calibri" panose="020F0502020204030204" pitchFamily="34" charset="0"/>
              <a:ea typeface="Calibri" panose="020F0502020204030204" pitchFamily="34" charset="0"/>
            </a:endParaRPr>
          </a:p>
          <a:p>
            <a:pPr>
              <a:spcAft>
                <a:spcPts val="0"/>
              </a:spcAft>
            </a:pPr>
            <a:endParaRPr lang="fi-FI" dirty="0">
              <a:latin typeface="Calibri" panose="020F0502020204030204" pitchFamily="34" charset="0"/>
              <a:ea typeface="Calibri" panose="020F0502020204030204" pitchFamily="34" charset="0"/>
            </a:endParaRPr>
          </a:p>
          <a:p>
            <a:pPr>
              <a:spcAft>
                <a:spcPts val="0"/>
              </a:spcAft>
            </a:pPr>
            <a:endParaRPr lang="fi-FI" dirty="0">
              <a:latin typeface="Calibri" panose="020F0502020204030204" pitchFamily="34" charset="0"/>
              <a:ea typeface="Calibri" panose="020F0502020204030204" pitchFamily="34" charset="0"/>
            </a:endParaRPr>
          </a:p>
          <a:p>
            <a:pPr>
              <a:spcAft>
                <a:spcPts val="0"/>
              </a:spcAft>
            </a:pPr>
            <a:r>
              <a:rPr lang="fi-FI" dirty="0">
                <a:latin typeface="Calibri" panose="020F0502020204030204" pitchFamily="34" charset="0"/>
                <a:ea typeface="Calibri" panose="020F0502020204030204" pitchFamily="34" charset="0"/>
              </a:rPr>
              <a:t>Parvessa parempi hankkeen toteutus:</a:t>
            </a:r>
          </a:p>
          <a:p>
            <a:pPr>
              <a:spcAft>
                <a:spcPts val="0"/>
              </a:spcAft>
            </a:pPr>
            <a:r>
              <a:rPr lang="fi-FI" dirty="0">
                <a:latin typeface="Calibri" panose="020F0502020204030204" pitchFamily="34" charset="0"/>
                <a:ea typeface="Calibri" panose="020F0502020204030204" pitchFamily="34" charset="0"/>
              </a:rPr>
              <a:t>-              Yhdenvertaisuus- ja tasa-arvosuunnitelman päivittäminen.</a:t>
            </a:r>
          </a:p>
          <a:p>
            <a:pPr marL="828040" indent="-828040">
              <a:spcAft>
                <a:spcPts val="0"/>
              </a:spcAft>
            </a:pPr>
            <a:r>
              <a:rPr lang="fi-FI" dirty="0">
                <a:latin typeface="Calibri" panose="020F0502020204030204" pitchFamily="34" charset="0"/>
                <a:ea typeface="Calibri" panose="020F0502020204030204" pitchFamily="34" charset="0"/>
              </a:rPr>
              <a:t>-              Opiskelijakuntatoiminnan hiominen (osallistavat toimintatavat), toimintasuunnitelma lukuvuodeksi työn alla ja opiskelijakunnan </a:t>
            </a:r>
            <a:r>
              <a:rPr lang="fi-FI" dirty="0" err="1">
                <a:latin typeface="Calibri" panose="020F0502020204030204" pitchFamily="34" charset="0"/>
                <a:ea typeface="Calibri" panose="020F0502020204030204" pitchFamily="34" charset="0"/>
              </a:rPr>
              <a:t>vuosikello</a:t>
            </a:r>
            <a:r>
              <a:rPr lang="fi-FI" dirty="0">
                <a:latin typeface="Calibri" panose="020F0502020204030204" pitchFamily="34" charset="0"/>
                <a:ea typeface="Calibri" panose="020F0502020204030204" pitchFamily="34" charset="0"/>
              </a:rPr>
              <a:t> osaksi hyvinvoinnin </a:t>
            </a:r>
            <a:r>
              <a:rPr lang="fi-FI" dirty="0" err="1">
                <a:latin typeface="Calibri" panose="020F0502020204030204" pitchFamily="34" charset="0"/>
                <a:ea typeface="Calibri" panose="020F0502020204030204" pitchFamily="34" charset="0"/>
              </a:rPr>
              <a:t>vuosikelloa</a:t>
            </a:r>
            <a:endParaRPr lang="fi-FI" dirty="0">
              <a:latin typeface="Calibri" panose="020F0502020204030204" pitchFamily="34" charset="0"/>
              <a:ea typeface="Calibri" panose="020F0502020204030204" pitchFamily="34" charset="0"/>
            </a:endParaRPr>
          </a:p>
          <a:p>
            <a:pPr marL="828040" indent="-828040">
              <a:spcAft>
                <a:spcPts val="0"/>
              </a:spcAft>
            </a:pPr>
            <a:r>
              <a:rPr lang="fi-FI" dirty="0">
                <a:latin typeface="Calibri" panose="020F0502020204030204" pitchFamily="34" charset="0"/>
                <a:ea typeface="Calibri" panose="020F0502020204030204" pitchFamily="34" charset="0"/>
              </a:rPr>
              <a:t>-               Tunnetaitomenetelmät (osallisuuden ja tunnetaitojen treenaaminen) ja niiden vaikuttavuus: </a:t>
            </a:r>
            <a:r>
              <a:rPr lang="fi-FI" dirty="0" err="1">
                <a:latin typeface="Calibri" panose="020F0502020204030204" pitchFamily="34" charset="0"/>
                <a:ea typeface="Calibri" panose="020F0502020204030204" pitchFamily="34" charset="0"/>
              </a:rPr>
              <a:t>SomeBody</a:t>
            </a:r>
            <a:r>
              <a:rPr lang="fi-FI" dirty="0">
                <a:latin typeface="Calibri" panose="020F0502020204030204" pitchFamily="34" charset="0"/>
                <a:ea typeface="Calibri" panose="020F0502020204030204" pitchFamily="34" charset="0"/>
              </a:rPr>
              <a:t> – ja </a:t>
            </a:r>
            <a:r>
              <a:rPr lang="fi-FI" dirty="0" err="1">
                <a:latin typeface="Calibri" panose="020F0502020204030204" pitchFamily="34" charset="0"/>
                <a:ea typeface="Calibri" panose="020F0502020204030204" pitchFamily="34" charset="0"/>
              </a:rPr>
              <a:t>Humak</a:t>
            </a:r>
            <a:r>
              <a:rPr lang="fi-FI" dirty="0">
                <a:latin typeface="Calibri" panose="020F0502020204030204" pitchFamily="34" charset="0"/>
                <a:ea typeface="Calibri" panose="020F0502020204030204" pitchFamily="34" charset="0"/>
              </a:rPr>
              <a:t>-menetelmien käytettävyyden arviointi ja kokeilu.</a:t>
            </a:r>
          </a:p>
          <a:p>
            <a:pPr marL="828040" indent="-828040">
              <a:spcAft>
                <a:spcPts val="0"/>
              </a:spcAft>
            </a:pPr>
            <a:r>
              <a:rPr lang="fi-FI" dirty="0">
                <a:latin typeface="Calibri" panose="020F0502020204030204" pitchFamily="34" charset="0"/>
                <a:ea typeface="Calibri" panose="020F0502020204030204" pitchFamily="34" charset="0"/>
              </a:rPr>
              <a:t>-               Tekniikan alan perustehtävissä toimiminen -tutkinnon valinnainen osa (uusi  Sataedussa, tässä osana osallisuuden lisääminen ja orientoituminen opiskeluun – tavoitteena testata ja kehittää jatkuvaan hakuun laajennettavia menetelmiä.) Lisäksi luodaan yhteisötaitojen toimintamallia: itsetuntemus, vuorovaikutus, motivaatiotekijät, oppimisvalmiudet. </a:t>
            </a:r>
          </a:p>
          <a:p>
            <a:pPr>
              <a:spcAft>
                <a:spcPts val="0"/>
              </a:spcAft>
            </a:pPr>
            <a:r>
              <a:rPr lang="fi-FI" dirty="0">
                <a:latin typeface="Calibri" panose="020F0502020204030204" pitchFamily="34" charset="0"/>
                <a:ea typeface="Calibri" panose="020F0502020204030204" pitchFamily="34" charset="0"/>
              </a:rPr>
              <a:t>-               </a:t>
            </a:r>
            <a:r>
              <a:rPr lang="fi-FI" dirty="0" err="1">
                <a:latin typeface="Calibri" panose="020F0502020204030204" pitchFamily="34" charset="0"/>
                <a:ea typeface="Calibri" panose="020F0502020204030204" pitchFamily="34" charset="0"/>
              </a:rPr>
              <a:t>Hyvinvointiryhmien</a:t>
            </a:r>
            <a:r>
              <a:rPr lang="fi-FI" dirty="0">
                <a:latin typeface="Calibri" panose="020F0502020204030204" pitchFamily="34" charset="0"/>
                <a:ea typeface="Calibri" panose="020F0502020204030204" pitchFamily="34" charset="0"/>
              </a:rPr>
              <a:t> työskentelyn punainen lanka – aloitetaan suunnittelu    </a:t>
            </a:r>
          </a:p>
          <a:p>
            <a:pPr>
              <a:spcAft>
                <a:spcPts val="0"/>
              </a:spcAft>
            </a:pPr>
            <a:r>
              <a:rPr lang="fi-FI" dirty="0">
                <a:latin typeface="Calibri" panose="020F0502020204030204" pitchFamily="34" charset="0"/>
                <a:ea typeface="Calibri" panose="020F0502020204030204" pitchFamily="34" charset="0"/>
              </a:rPr>
              <a:t>                 aluksi opojen kanssa.</a:t>
            </a:r>
          </a:p>
          <a:p>
            <a:pPr>
              <a:spcAft>
                <a:spcPts val="0"/>
              </a:spcAft>
            </a:pPr>
            <a:r>
              <a:rPr lang="fi-FI" dirty="0">
                <a:latin typeface="Calibri" panose="020F0502020204030204" pitchFamily="34" charset="0"/>
                <a:ea typeface="Calibri" panose="020F0502020204030204" pitchFamily="34" charset="0"/>
              </a:rPr>
              <a:t>-               Koulunkäynninohjaajien työskentelymahdollisuuksien hyödyntäminen</a:t>
            </a:r>
          </a:p>
          <a:p>
            <a:pPr>
              <a:spcAft>
                <a:spcPts val="0"/>
              </a:spcAft>
            </a:pPr>
            <a:r>
              <a:rPr lang="fi-FI" dirty="0">
                <a:latin typeface="Calibri" panose="020F0502020204030204" pitchFamily="34" charset="0"/>
                <a:ea typeface="Calibri" panose="020F0502020204030204" pitchFamily="34" charset="0"/>
              </a:rPr>
              <a:t> –-            Opiskeluhyvinvointi-ohjeen päivitys.</a:t>
            </a:r>
          </a:p>
          <a:p>
            <a:pPr>
              <a:spcAft>
                <a:spcPts val="0"/>
              </a:spcAft>
            </a:pPr>
            <a:endParaRPr lang="fi-FI" dirty="0">
              <a:latin typeface="Calibri" panose="020F0502020204030204" pitchFamily="34" charset="0"/>
              <a:ea typeface="Calibri" panose="020F0502020204030204" pitchFamily="34" charset="0"/>
            </a:endParaRPr>
          </a:p>
          <a:p>
            <a:pPr>
              <a:spcAft>
                <a:spcPts val="0"/>
              </a:spcAft>
            </a:pPr>
            <a:endParaRPr lang="fi-FI" dirty="0">
              <a:latin typeface="Calibri" panose="020F0502020204030204" pitchFamily="34" charset="0"/>
              <a:ea typeface="Calibri" panose="020F0502020204030204" pitchFamily="34" charset="0"/>
            </a:endParaRPr>
          </a:p>
          <a:p>
            <a:pPr>
              <a:spcAft>
                <a:spcPts val="0"/>
              </a:spcAft>
            </a:pPr>
            <a:endParaRPr lang="fi-FI" dirty="0">
              <a:latin typeface="Calibri" panose="020F0502020204030204" pitchFamily="34" charset="0"/>
              <a:ea typeface="Calibri" panose="020F0502020204030204" pitchFamily="34" charset="0"/>
            </a:endParaRPr>
          </a:p>
          <a:p>
            <a:pPr>
              <a:spcAft>
                <a:spcPts val="0"/>
              </a:spcAft>
            </a:pPr>
            <a:endParaRPr lang="fi-FI" dirty="0">
              <a:latin typeface="Calibri" panose="020F0502020204030204" pitchFamily="34" charset="0"/>
              <a:ea typeface="Calibri" panose="020F0502020204030204" pitchFamily="34" charset="0"/>
            </a:endParaRPr>
          </a:p>
          <a:p>
            <a:pPr>
              <a:spcAft>
                <a:spcPts val="0"/>
              </a:spcAft>
            </a:pPr>
            <a:endParaRPr lang="fi-FI" dirty="0">
              <a:latin typeface="Calibri" panose="020F0502020204030204" pitchFamily="34" charset="0"/>
              <a:ea typeface="Calibri" panose="020F0502020204030204" pitchFamily="34" charset="0"/>
            </a:endParaRPr>
          </a:p>
        </p:txBody>
      </p:sp>
      <p:pic>
        <p:nvPicPr>
          <p:cNvPr id="4" name="Kuva 3">
            <a:extLst>
              <a:ext uri="{FF2B5EF4-FFF2-40B4-BE49-F238E27FC236}">
                <a16:creationId xmlns:a16="http://schemas.microsoft.com/office/drawing/2014/main" id="{23D8A2B1-FDEC-45EE-9A9B-226FEA33393F}"/>
              </a:ext>
            </a:extLst>
          </p:cNvPr>
          <p:cNvPicPr>
            <a:picLocks noChangeAspect="1"/>
          </p:cNvPicPr>
          <p:nvPr/>
        </p:nvPicPr>
        <p:blipFill>
          <a:blip r:embed="rId2"/>
          <a:stretch>
            <a:fillRect/>
          </a:stretch>
        </p:blipFill>
        <p:spPr>
          <a:xfrm>
            <a:off x="0" y="-82900"/>
            <a:ext cx="3620288" cy="1698619"/>
          </a:xfrm>
          <a:prstGeom prst="rect">
            <a:avLst/>
          </a:prstGeom>
        </p:spPr>
      </p:pic>
    </p:spTree>
    <p:extLst>
      <p:ext uri="{BB962C8B-B14F-4D97-AF65-F5344CB8AC3E}">
        <p14:creationId xmlns:p14="http://schemas.microsoft.com/office/powerpoint/2010/main" val="3656542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5D1F401F-C037-4457-B035-EB74E2FA5174}"/>
              </a:ext>
            </a:extLst>
          </p:cNvPr>
          <p:cNvSpPr/>
          <p:nvPr/>
        </p:nvSpPr>
        <p:spPr>
          <a:xfrm>
            <a:off x="232936" y="413361"/>
            <a:ext cx="11182890" cy="7294305"/>
          </a:xfrm>
          <a:prstGeom prst="rect">
            <a:avLst/>
          </a:prstGeom>
        </p:spPr>
        <p:txBody>
          <a:bodyPr wrap="square">
            <a:spAutoFit/>
          </a:bodyPr>
          <a:lstStyle/>
          <a:p>
            <a:pPr lvl="0">
              <a:spcAft>
                <a:spcPts val="0"/>
              </a:spcAft>
            </a:pPr>
            <a:br>
              <a:rPr lang="fi-FI" dirty="0">
                <a:latin typeface="Calibri" panose="020F0502020204030204" pitchFamily="34" charset="0"/>
                <a:ea typeface="Calibri" panose="020F0502020204030204" pitchFamily="34" charset="0"/>
                <a:cs typeface="Times New Roman" panose="02020603050405020304" pitchFamily="18" charset="0"/>
              </a:rPr>
            </a:br>
            <a:endParaRPr lang="fi-FI" dirty="0">
              <a:latin typeface="Calibri" panose="020F0502020204030204" pitchFamily="34" charset="0"/>
              <a:ea typeface="Calibri" panose="020F0502020204030204" pitchFamily="34" charset="0"/>
              <a:cs typeface="Times New Roman" panose="02020603050405020304" pitchFamily="18" charset="0"/>
            </a:endParaRPr>
          </a:p>
          <a:p>
            <a:pPr lvl="0">
              <a:spcAft>
                <a:spcPts val="0"/>
              </a:spcAft>
            </a:pPr>
            <a:r>
              <a:rPr lang="fi-FI" b="1" dirty="0">
                <a:latin typeface="Calibri" panose="020F0502020204030204" pitchFamily="34" charset="0"/>
                <a:ea typeface="Calibri" panose="020F0502020204030204" pitchFamily="34" charset="0"/>
                <a:cs typeface="Calibri" panose="020F0502020204030204" pitchFamily="34" charset="0"/>
              </a:rPr>
              <a:t>Opiskelijoiden suorittamaa markkinointia </a:t>
            </a:r>
            <a:r>
              <a:rPr lang="fi-FI" dirty="0">
                <a:latin typeface="Calibri" panose="020F0502020204030204" pitchFamily="34" charset="0"/>
                <a:ea typeface="Calibri" panose="020F0502020204030204" pitchFamily="34" charset="0"/>
                <a:cs typeface="Calibri" panose="020F0502020204030204" pitchFamily="34" charset="0"/>
              </a:rPr>
              <a:t>on </a:t>
            </a:r>
            <a:r>
              <a:rPr lang="fi-FI" dirty="0" err="1">
                <a:latin typeface="Calibri" panose="020F0502020204030204" pitchFamily="34" charset="0"/>
                <a:ea typeface="Calibri" panose="020F0502020204030204" pitchFamily="34" charset="0"/>
                <a:cs typeface="Calibri" panose="020F0502020204030204" pitchFamily="34" charset="0"/>
              </a:rPr>
              <a:t>Riveriassa</a:t>
            </a:r>
            <a:r>
              <a:rPr lang="fi-FI" dirty="0">
                <a:latin typeface="Calibri" panose="020F0502020204030204" pitchFamily="34" charset="0"/>
                <a:ea typeface="Calibri" panose="020F0502020204030204" pitchFamily="34" charset="0"/>
                <a:cs typeface="Calibri" panose="020F0502020204030204" pitchFamily="34" charset="0"/>
              </a:rPr>
              <a:t> lähdetty toteuttamaan ns. somelähettiläitä rekrytoimalla. Lähettiläät kuvaavat mm. opiskelijoiden tarinoita sekä oppilaitoksen ja koulutusalojen arkea. Tuotettu materiaali jaetaan viestintäpalveluiden ja opiskelijoiden toimesta eri some-kanaviin.</a:t>
            </a:r>
          </a:p>
          <a:p>
            <a:r>
              <a:rPr lang="fi-FI" dirty="0" err="1">
                <a:latin typeface="Calibri" panose="020F0502020204030204" pitchFamily="34" charset="0"/>
                <a:cs typeface="Calibri" panose="020F0502020204030204" pitchFamily="34" charset="0"/>
              </a:rPr>
              <a:t>Riveriassa</a:t>
            </a:r>
            <a:r>
              <a:rPr lang="fi-FI" dirty="0">
                <a:latin typeface="Calibri" panose="020F0502020204030204" pitchFamily="34" charset="0"/>
                <a:cs typeface="Calibri" panose="020F0502020204030204" pitchFamily="34" charset="0"/>
              </a:rPr>
              <a:t> on ohjeistettu ja toteutettu ns. </a:t>
            </a:r>
            <a:r>
              <a:rPr lang="fi-FI" b="1" dirty="0">
                <a:latin typeface="Calibri" panose="020F0502020204030204" pitchFamily="34" charset="0"/>
                <a:cs typeface="Calibri" panose="020F0502020204030204" pitchFamily="34" charset="0"/>
              </a:rPr>
              <a:t>kipinätreffi</a:t>
            </a:r>
            <a:r>
              <a:rPr lang="fi-FI" dirty="0">
                <a:latin typeface="Calibri" panose="020F0502020204030204" pitchFamily="34" charset="0"/>
                <a:cs typeface="Calibri" panose="020F0502020204030204" pitchFamily="34" charset="0"/>
              </a:rPr>
              <a:t>t -mallilla kuulemistilaisuuksia opiskelijoiden arjessa organisaation eri tasoilla: ryhmän kuulumiset, tutkintotapaamiset, kampuskuulumiset ja opiskelijafoorumi. Ryhmävalmentajien johdolla kerätään ryhmän kuulumiset, koulutuspäälliköiden johdolla tutkinnon opiskelijoiden kuulumiset, toimialajohtajien johdolla kampusten kuulumiset ja rehtorin johdolla </a:t>
            </a:r>
            <a:r>
              <a:rPr lang="fi-FI" dirty="0" err="1">
                <a:latin typeface="Calibri" panose="020F0502020204030204" pitchFamily="34" charset="0"/>
                <a:cs typeface="Calibri" panose="020F0502020204030204" pitchFamily="34" charset="0"/>
              </a:rPr>
              <a:t>Riverian</a:t>
            </a:r>
            <a:r>
              <a:rPr lang="fi-FI" dirty="0">
                <a:latin typeface="Calibri" panose="020F0502020204030204" pitchFamily="34" charset="0"/>
                <a:cs typeface="Calibri" panose="020F0502020204030204" pitchFamily="34" charset="0"/>
              </a:rPr>
              <a:t> opiskelijafoorumin kuulumiset.  Kampuksilla järjestettiin 14 keskustelutilaisuutta toimialajohtajien vetämänä, joissa kuultiin opiskelijoiden ja opettajien näkemyksiä. Aiheina olivat työpaikalla järjestettävä koulutus ja </a:t>
            </a:r>
            <a:r>
              <a:rPr lang="fi-FI" dirty="0" err="1">
                <a:latin typeface="Calibri" panose="020F0502020204030204" pitchFamily="34" charset="0"/>
                <a:cs typeface="Calibri" panose="020F0502020204030204" pitchFamily="34" charset="0"/>
              </a:rPr>
              <a:t>hoks</a:t>
            </a:r>
            <a:r>
              <a:rPr lang="fi-FI" dirty="0">
                <a:latin typeface="Calibri" panose="020F0502020204030204" pitchFamily="34" charset="0"/>
                <a:cs typeface="Calibri" panose="020F0502020204030204" pitchFamily="34" charset="0"/>
              </a:rPr>
              <a:t>. </a:t>
            </a:r>
          </a:p>
          <a:p>
            <a:pPr lvl="0"/>
            <a:r>
              <a:rPr lang="fi-FI" b="1" dirty="0">
                <a:latin typeface="Calibri" panose="020F0502020204030204" pitchFamily="34" charset="0"/>
                <a:cs typeface="Calibri" panose="020F0502020204030204" pitchFamily="34" charset="0"/>
              </a:rPr>
              <a:t>Opiskelijat vastanneet yhdessä viestintäpalvelujen kanssa koulutuskuntayhtymän some-viestinnän toteutuksesta. </a:t>
            </a:r>
            <a:r>
              <a:rPr lang="fi-FI" dirty="0">
                <a:latin typeface="Calibri" panose="020F0502020204030204" pitchFamily="34" charset="0"/>
                <a:cs typeface="Calibri" panose="020F0502020204030204" pitchFamily="34" charset="0"/>
              </a:rPr>
              <a:t>Opiskelijoille suunnattu työnhakuilmoitus, jolla haetaan some-tiedottajia kuntayhtymän koulutusyksiköistä. Parhaista hakemuksista valittu opiskelijoita haastatteluihin, joiden perusteella muodostettu opiskelijakunnan hallitukseen mediatiimi. Viestintä suunniteltu yhdessä viestintäpalveluiden kanssa, mutta opiskelijat toteuttavat sekä ulkoisen että sisäisen some-viestinnän. Edellisessä hankkeessa aloitetun alumnitoiminnan some-ympäristön kehittäminen ja ylläpito kuuluu mediatiimin tehtäviin.</a:t>
            </a:r>
          </a:p>
          <a:p>
            <a:r>
              <a:rPr lang="fi-FI" dirty="0">
                <a:latin typeface="Calibri" panose="020F0502020204030204" pitchFamily="34" charset="0"/>
                <a:cs typeface="Calibri" panose="020F0502020204030204" pitchFamily="34" charset="0"/>
              </a:rPr>
              <a:t>Toiminta on yhteisöllisyyden ja ryhmäytymisen tukemisen suunnitteleminen, toteuttaminen ja kehittäminen. </a:t>
            </a:r>
            <a:r>
              <a:rPr lang="fi-FI" b="1" dirty="0">
                <a:latin typeface="Calibri" panose="020F0502020204030204" pitchFamily="34" charset="0"/>
                <a:cs typeface="Calibri" panose="020F0502020204030204" pitchFamily="34" charset="0"/>
              </a:rPr>
              <a:t>Järjestetty oppilaitoksessa yhteisöllisiä tapahtumia</a:t>
            </a:r>
            <a:r>
              <a:rPr lang="fi-FI" dirty="0">
                <a:latin typeface="Calibri" panose="020F0502020204030204" pitchFamily="34" charset="0"/>
                <a:cs typeface="Calibri" panose="020F0502020204030204" pitchFamily="34" charset="0"/>
              </a:rPr>
              <a:t>, joihin osana kuuluu vapaan sivistystyön linjojen kanssa tehtävä yhteistyö, mm. sosionomiopintoja opiskelevien opiskelijoiden kanssa sekä musiikin hyödyntäminen yhteisöllisyyden edistämisessä Pop &amp; Rock-linjan kanssa. </a:t>
            </a:r>
            <a:r>
              <a:rPr lang="fi-FI" b="1" dirty="0">
                <a:latin typeface="Calibri" panose="020F0502020204030204" pitchFamily="34" charset="0"/>
                <a:cs typeface="Calibri" panose="020F0502020204030204" pitchFamily="34" charset="0"/>
              </a:rPr>
              <a:t>Kotoutumiskoulutuksen opiskelijoiden kanssa toteutuu yhteisöllisyystapahtumissa niiden monikulttuurinen osuus. </a:t>
            </a:r>
            <a:r>
              <a:rPr lang="fi-FI" dirty="0">
                <a:latin typeface="Calibri" panose="020F0502020204030204" pitchFamily="34" charset="0"/>
                <a:cs typeface="Calibri" panose="020F0502020204030204" pitchFamily="34" charset="0"/>
              </a:rPr>
              <a:t>Yhteisöllisessä toiminnassa </a:t>
            </a:r>
            <a:r>
              <a:rPr lang="fi-FI" dirty="0" err="1">
                <a:latin typeface="Calibri" panose="020F0502020204030204" pitchFamily="34" charset="0"/>
                <a:cs typeface="Calibri" panose="020F0502020204030204" pitchFamily="34" charset="0"/>
              </a:rPr>
              <a:t>toteuttu</a:t>
            </a:r>
            <a:r>
              <a:rPr lang="fi-FI" dirty="0">
                <a:latin typeface="Calibri" panose="020F0502020204030204" pitchFamily="34" charset="0"/>
                <a:cs typeface="Calibri" panose="020F0502020204030204" pitchFamily="34" charset="0"/>
              </a:rPr>
              <a:t> myös demokratiakasvatus.</a:t>
            </a:r>
          </a:p>
          <a:p>
            <a:pPr lvl="0"/>
            <a:endParaRPr lang="fi-FI" dirty="0">
              <a:latin typeface="Calibri" panose="020F0502020204030204" pitchFamily="34" charset="0"/>
              <a:cs typeface="Calibri" panose="020F0502020204030204" pitchFamily="34" charset="0"/>
            </a:endParaRPr>
          </a:p>
          <a:p>
            <a:r>
              <a:rPr lang="fi-FI" dirty="0">
                <a:latin typeface="Calibri" panose="020F0502020204030204" pitchFamily="34" charset="0"/>
                <a:cs typeface="Calibri" panose="020F0502020204030204" pitchFamily="34" charset="0"/>
              </a:rPr>
              <a:t> </a:t>
            </a:r>
          </a:p>
          <a:p>
            <a:pPr lvl="0">
              <a:spcAft>
                <a:spcPts val="0"/>
              </a:spcAft>
            </a:pPr>
            <a:endParaRPr lang="fi-FI" dirty="0">
              <a:latin typeface="Times New Roman" panose="02020603050405020304" pitchFamily="18" charset="0"/>
              <a:ea typeface="Calibri" panose="020F0502020204030204" pitchFamily="34" charset="0"/>
            </a:endParaRPr>
          </a:p>
        </p:txBody>
      </p:sp>
      <p:pic>
        <p:nvPicPr>
          <p:cNvPr id="4" name="Kuva 3">
            <a:extLst>
              <a:ext uri="{FF2B5EF4-FFF2-40B4-BE49-F238E27FC236}">
                <a16:creationId xmlns:a16="http://schemas.microsoft.com/office/drawing/2014/main" id="{03F7C65A-4396-4DF4-8E53-2602C42B8C98}"/>
              </a:ext>
            </a:extLst>
          </p:cNvPr>
          <p:cNvPicPr>
            <a:picLocks noChangeAspect="1"/>
          </p:cNvPicPr>
          <p:nvPr/>
        </p:nvPicPr>
        <p:blipFill>
          <a:blip r:embed="rId2"/>
          <a:stretch>
            <a:fillRect/>
          </a:stretch>
        </p:blipFill>
        <p:spPr>
          <a:xfrm>
            <a:off x="0" y="-100208"/>
            <a:ext cx="2546960" cy="1085590"/>
          </a:xfrm>
          <a:prstGeom prst="rect">
            <a:avLst/>
          </a:prstGeom>
        </p:spPr>
      </p:pic>
    </p:spTree>
    <p:extLst>
      <p:ext uri="{BB962C8B-B14F-4D97-AF65-F5344CB8AC3E}">
        <p14:creationId xmlns:p14="http://schemas.microsoft.com/office/powerpoint/2010/main" val="485791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31F0AD3-574E-4D0B-96AC-B28EC4F62382}"/>
              </a:ext>
            </a:extLst>
          </p:cNvPr>
          <p:cNvSpPr>
            <a:spLocks noGrp="1"/>
          </p:cNvSpPr>
          <p:nvPr>
            <p:ph type="title"/>
          </p:nvPr>
        </p:nvSpPr>
        <p:spPr>
          <a:xfrm>
            <a:off x="3569677" y="0"/>
            <a:ext cx="4747846" cy="1700464"/>
          </a:xfrm>
        </p:spPr>
        <p:txBody>
          <a:bodyPr>
            <a:normAutofit/>
          </a:bodyPr>
          <a:lstStyle/>
          <a:p>
            <a:endParaRPr lang="fi-FI" sz="4400" b="1" dirty="0"/>
          </a:p>
        </p:txBody>
      </p:sp>
      <p:sp>
        <p:nvSpPr>
          <p:cNvPr id="3" name="Tekstin paikkamerkki 2">
            <a:extLst>
              <a:ext uri="{FF2B5EF4-FFF2-40B4-BE49-F238E27FC236}">
                <a16:creationId xmlns:a16="http://schemas.microsoft.com/office/drawing/2014/main" id="{439DC2E4-7EDD-49E2-8C4B-0EF2AC159966}"/>
              </a:ext>
            </a:extLst>
          </p:cNvPr>
          <p:cNvSpPr>
            <a:spLocks noGrp="1"/>
          </p:cNvSpPr>
          <p:nvPr>
            <p:ph type="body" idx="1"/>
          </p:nvPr>
        </p:nvSpPr>
        <p:spPr>
          <a:xfrm>
            <a:off x="2971800" y="1875622"/>
            <a:ext cx="8229600" cy="2295546"/>
          </a:xfrm>
        </p:spPr>
        <p:txBody>
          <a:bodyPr>
            <a:normAutofit fontScale="92500" lnSpcReduction="10000"/>
          </a:bodyPr>
          <a:lstStyle/>
          <a:p>
            <a:r>
              <a:rPr lang="fi-FI" dirty="0" err="1"/>
              <a:t>Ryhmäytystä</a:t>
            </a:r>
            <a:r>
              <a:rPr lang="fi-FI" dirty="0"/>
              <a:t> tukevia toimintamalleja tutkinnon osien alkuun</a:t>
            </a:r>
          </a:p>
          <a:p>
            <a:r>
              <a:rPr lang="fi-FI" dirty="0"/>
              <a:t>Opiskelijakunnan iltapäiväkahvit, yhteistä ideointia henkilöstön kanssa</a:t>
            </a:r>
          </a:p>
          <a:p>
            <a:r>
              <a:rPr lang="fi-FI" dirty="0"/>
              <a:t>Opiston olympialaiset ja makkaran paistoa</a:t>
            </a:r>
          </a:p>
          <a:p>
            <a:r>
              <a:rPr lang="fi-FI" dirty="0"/>
              <a:t>Leffaillat</a:t>
            </a:r>
          </a:p>
          <a:p>
            <a:r>
              <a:rPr lang="fi-FI" dirty="0"/>
              <a:t>Geokätkö Opiston alueelle</a:t>
            </a:r>
          </a:p>
          <a:p>
            <a:pPr algn="l"/>
            <a:r>
              <a:rPr lang="fi-FI" b="0" cap="none" dirty="0">
                <a:latin typeface="Calibri" panose="020F0502020204030204" pitchFamily="34" charset="0"/>
                <a:cs typeface="Calibri" panose="020F0502020204030204" pitchFamily="34" charset="0"/>
              </a:rPr>
              <a:t> </a:t>
            </a:r>
          </a:p>
          <a:p>
            <a:endParaRPr lang="fi-FI" dirty="0"/>
          </a:p>
        </p:txBody>
      </p:sp>
      <p:pic>
        <p:nvPicPr>
          <p:cNvPr id="5" name="Kuva 4">
            <a:extLst>
              <a:ext uri="{FF2B5EF4-FFF2-40B4-BE49-F238E27FC236}">
                <a16:creationId xmlns:a16="http://schemas.microsoft.com/office/drawing/2014/main" id="{EBBDA076-CC42-4B4C-AE88-BF1BEE78CFA2}"/>
              </a:ext>
            </a:extLst>
          </p:cNvPr>
          <p:cNvPicPr>
            <a:picLocks noChangeAspect="1"/>
          </p:cNvPicPr>
          <p:nvPr/>
        </p:nvPicPr>
        <p:blipFill>
          <a:blip r:embed="rId2"/>
          <a:stretch>
            <a:fillRect/>
          </a:stretch>
        </p:blipFill>
        <p:spPr>
          <a:xfrm>
            <a:off x="3569677" y="0"/>
            <a:ext cx="4747846" cy="1700464"/>
          </a:xfrm>
          <a:prstGeom prst="rect">
            <a:avLst/>
          </a:prstGeom>
        </p:spPr>
      </p:pic>
    </p:spTree>
    <p:extLst>
      <p:ext uri="{BB962C8B-B14F-4D97-AF65-F5344CB8AC3E}">
        <p14:creationId xmlns:p14="http://schemas.microsoft.com/office/powerpoint/2010/main" val="103847699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Puutyyppi">
  <a:themeElements>
    <a:clrScheme name="Punainen">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oimakas varjostus">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794</TotalTime>
  <Words>757</Words>
  <Application>Microsoft Office PowerPoint</Application>
  <PresentationFormat>Laajakuva</PresentationFormat>
  <Paragraphs>123</Paragraphs>
  <Slides>22</Slides>
  <Notes>0</Notes>
  <HiddenSlides>0</HiddenSlides>
  <MMClips>0</MMClips>
  <ScaleCrop>false</ScaleCrop>
  <HeadingPairs>
    <vt:vector size="6" baseType="variant">
      <vt:variant>
        <vt:lpstr>Käytetyt fontit</vt:lpstr>
      </vt:variant>
      <vt:variant>
        <vt:i4>6</vt:i4>
      </vt:variant>
      <vt:variant>
        <vt:lpstr>Teema</vt:lpstr>
      </vt:variant>
      <vt:variant>
        <vt:i4>2</vt:i4>
      </vt:variant>
      <vt:variant>
        <vt:lpstr>Dian otsikot</vt:lpstr>
      </vt:variant>
      <vt:variant>
        <vt:i4>22</vt:i4>
      </vt:variant>
    </vt:vector>
  </HeadingPairs>
  <TitlesOfParts>
    <vt:vector size="30" baseType="lpstr">
      <vt:lpstr>Arial</vt:lpstr>
      <vt:lpstr>Calibri</vt:lpstr>
      <vt:lpstr>Calibri Light</vt:lpstr>
      <vt:lpstr>Times New Roman</vt:lpstr>
      <vt:lpstr>Wingdings</vt:lpstr>
      <vt:lpstr>Wingdings 2</vt:lpstr>
      <vt:lpstr>HDOfficeLightV0</vt:lpstr>
      <vt:lpstr>Puutyyppi</vt:lpstr>
      <vt:lpstr>PowerPoint-esitys</vt:lpstr>
      <vt:lpstr> </vt:lpstr>
      <vt:lpstr>PowerPoint-esitys</vt:lpstr>
      <vt:lpstr>PowerPoint-esitys</vt:lpstr>
      <vt:lpstr>PowerPoint-esitys</vt:lpstr>
      <vt:lpstr>PowerPoint-esitys</vt:lpstr>
      <vt:lpstr>PowerPoint-esitys</vt:lpstr>
      <vt:lpstr>PowerPoint-esitys</vt:lpstr>
      <vt:lpstr>PowerPoint-esitys</vt:lpstr>
      <vt:lpstr>.</vt:lpstr>
      <vt:lpstr>Ammattishown esiintyjät 72</vt:lpstr>
      <vt:lpstr>.</vt:lpstr>
      <vt:lpstr>.</vt:lpstr>
      <vt:lpstr>.</vt:lpstr>
      <vt:lpstr>PowerPoint-esitys</vt:lpstr>
      <vt:lpstr>.</vt:lpstr>
      <vt:lpstr>Sedu</vt:lpstr>
      <vt:lpstr>Parvessa opiskelijankin parempi</vt:lpstr>
      <vt:lpstr>.</vt:lpstr>
      <vt:lpstr>Yhteisöllisen, osallistavan ja demokraaTtisen työn toimintamalli    yhteisöllisen ja osallistavan työn opas </vt:lpstr>
      <vt:lpstr>PowerPoint-esitys</vt:lpstr>
      <vt:lpstr>Verkoston muodostavat: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Anne Eteläaho</dc:creator>
  <cp:lastModifiedBy>Anne Eteläaho</cp:lastModifiedBy>
  <cp:revision>24</cp:revision>
  <dcterms:created xsi:type="dcterms:W3CDTF">2018-11-16T05:59:09Z</dcterms:created>
  <dcterms:modified xsi:type="dcterms:W3CDTF">2018-11-19T12:49:01Z</dcterms:modified>
</cp:coreProperties>
</file>