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47" r:id="rId2"/>
  </p:sldMasterIdLst>
  <p:sldIdLst>
    <p:sldId id="261" r:id="rId3"/>
    <p:sldId id="270" r:id="rId4"/>
    <p:sldId id="274" r:id="rId5"/>
    <p:sldId id="279" r:id="rId6"/>
    <p:sldId id="280" r:id="rId7"/>
    <p:sldId id="281" r:id="rId8"/>
    <p:sldId id="282" r:id="rId9"/>
    <p:sldId id="278"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00F0C32-74FE-48AB-927A-D5427A5BF3DC}">
          <p14:sldIdLst>
            <p14:sldId id="261"/>
            <p14:sldId id="270"/>
          </p14:sldIdLst>
        </p14:section>
        <p14:section name="Nimetön osa" id="{968116BB-0BA0-4555-96B6-4CAB31B83F66}">
          <p14:sldIdLst>
            <p14:sldId id="274"/>
            <p14:sldId id="279"/>
            <p14:sldId id="280"/>
            <p14:sldId id="281"/>
            <p14:sldId id="282"/>
            <p14:sldId id="278"/>
            <p14:sldId id="2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Eteläaho" initials="AE" lastIdx="2" clrIdx="0">
    <p:extLst>
      <p:ext uri="{19B8F6BF-5375-455C-9EA6-DF929625EA0E}">
        <p15:presenceInfo xmlns:p15="http://schemas.microsoft.com/office/powerpoint/2012/main" userId="S::anne.etelaaho@kpedu.fi::70e73c58-c038-4d92-9098-e379ee507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77" d="100"/>
          <a:sy n="77" d="100"/>
        </p:scale>
        <p:origin x="114"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8194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70356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5386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i-FI"/>
              <a:t>Muokkaa ots. perustyyl. napsautt.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88E133F-A3FA-4980-87F8-EC97DB52CFFD}" type="slidenum">
              <a:rPr lang="fi-FI" smtClean="0"/>
              <a:t>‹#›</a:t>
            </a:fld>
            <a:endParaRPr lang="fi-FI"/>
          </a:p>
        </p:txBody>
      </p:sp>
    </p:spTree>
    <p:extLst>
      <p:ext uri="{BB962C8B-B14F-4D97-AF65-F5344CB8AC3E}">
        <p14:creationId xmlns:p14="http://schemas.microsoft.com/office/powerpoint/2010/main" val="199517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350718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i-FI"/>
              <a:t>Muokkaa ots. perustyyl. napsautt.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8593667" y="6272784"/>
            <a:ext cx="2644309" cy="365125"/>
          </a:xfrm>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a:xfrm>
            <a:off x="2182708" y="6272784"/>
            <a:ext cx="6327648" cy="365125"/>
          </a:xfrm>
        </p:spPr>
        <p:txBody>
          <a:bodyPr/>
          <a:lstStyle/>
          <a:p>
            <a:endParaRPr lang="fi-FI"/>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88E133F-A3FA-4980-87F8-EC97DB52CFFD}" type="slidenum">
              <a:rPr lang="fi-FI" smtClean="0"/>
              <a:t>‹#›</a:t>
            </a:fld>
            <a:endParaRPr lang="fi-FI"/>
          </a:p>
        </p:txBody>
      </p:sp>
    </p:spTree>
    <p:extLst>
      <p:ext uri="{BB962C8B-B14F-4D97-AF65-F5344CB8AC3E}">
        <p14:creationId xmlns:p14="http://schemas.microsoft.com/office/powerpoint/2010/main" val="7328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7097282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5B11D91-4BB0-4A9E-93C9-53816C5A1E0E}" type="datetimeFigureOut">
              <a:rPr lang="fi-FI" smtClean="0"/>
              <a:t>19.6.2019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5755629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5B11D91-4BB0-4A9E-93C9-53816C5A1E0E}" type="datetimeFigureOut">
              <a:rPr lang="fi-FI" smtClean="0"/>
              <a:t>19.6.2019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316355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1D91-4BB0-4A9E-93C9-53816C5A1E0E}" type="datetimeFigureOut">
              <a:rPr lang="fi-FI" smtClean="0"/>
              <a:t>19.6.2019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395481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ots. perustyyl. napsautt.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sp>
        <p:nvSpPr>
          <p:cNvPr id="6" name="Footer Placeholder 5"/>
          <p:cNvSpPr>
            <a:spLocks noGrp="1"/>
          </p:cNvSpPr>
          <p:nvPr>
            <p:ph type="ftr" sz="quarter" idx="11"/>
          </p:nvPr>
        </p:nvSpPr>
        <p:spPr/>
        <p:txBody>
          <a:bodyPr/>
          <a:lstStyle/>
          <a:p>
            <a:endParaRPr lang="fi-FI"/>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4168852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343737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50111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049514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13526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a:t>Muokkaa ots.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5B11D91-4BB0-4A9E-93C9-53816C5A1E0E}" type="datetimeFigureOut">
              <a:rPr lang="fi-FI" smtClean="0"/>
              <a:t>19.6.2019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8656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0530357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45127" y="2507550"/>
            <a:ext cx="5156200"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7550"/>
            <a:ext cx="5181601"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5B11D91-4BB0-4A9E-93C9-53816C5A1E0E}" type="datetimeFigureOut">
              <a:rPr lang="fi-FI" smtClean="0"/>
              <a:t>19.6.2019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88E133F-A3FA-4980-87F8-EC97DB52CFFD}"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5012778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B11D91-4BB0-4A9E-93C9-53816C5A1E0E}" type="datetimeFigureOut">
              <a:rPr lang="fi-FI" smtClean="0"/>
              <a:t>19.6.2019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88E133F-A3FA-4980-87F8-EC97DB52CFFD}" type="slidenum">
              <a:rPr lang="fi-FI" smtClean="0"/>
              <a:t>‹#›</a:t>
            </a:fld>
            <a:endParaRPr lang="fi-FI"/>
          </a:p>
        </p:txBody>
      </p:sp>
      <p:sp>
        <p:nvSpPr>
          <p:cNvPr id="6" name="Title 5"/>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6278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1D91-4BB0-4A9E-93C9-53816C5A1E0E}" type="datetimeFigureOut">
              <a:rPr lang="fi-FI" smtClean="0"/>
              <a:t>19.6.2019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24604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a:t>Muokkaa ots.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9473342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a:t>Muokkaa ots.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19.6.2019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0192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5B11D91-4BB0-4A9E-93C9-53816C5A1E0E}" type="datetimeFigureOut">
              <a:rPr lang="fi-FI" smtClean="0"/>
              <a:t>19.6.2019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8E133F-A3FA-4980-87F8-EC97DB52CFFD}" type="slidenum">
              <a:rPr lang="fi-FI" smtClean="0"/>
              <a:t>‹#›</a:t>
            </a:fld>
            <a:endParaRPr lang="fi-FI"/>
          </a:p>
        </p:txBody>
      </p:sp>
    </p:spTree>
    <p:extLst>
      <p:ext uri="{BB962C8B-B14F-4D97-AF65-F5344CB8AC3E}">
        <p14:creationId xmlns:p14="http://schemas.microsoft.com/office/powerpoint/2010/main" val="4210815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5B11D91-4BB0-4A9E-93C9-53816C5A1E0E}" type="datetimeFigureOut">
              <a:rPr lang="fi-FI" smtClean="0"/>
              <a:t>19.6.2019</a:t>
            </a:fld>
            <a:endParaRPr lang="fi-FI"/>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i-FI"/>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88E133F-A3FA-4980-87F8-EC97DB52CFFD}" type="slidenum">
              <a:rPr lang="fi-FI" smtClean="0"/>
              <a:t>‹#›</a:t>
            </a:fld>
            <a:endParaRPr lang="fi-FI"/>
          </a:p>
        </p:txBody>
      </p:sp>
    </p:spTree>
    <p:extLst>
      <p:ext uri="{BB962C8B-B14F-4D97-AF65-F5344CB8AC3E}">
        <p14:creationId xmlns:p14="http://schemas.microsoft.com/office/powerpoint/2010/main" val="358988256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mailto:anne.etelaaho@kpedu.fi" TargetMode="External"/><Relationship Id="rId13" Type="http://schemas.openxmlformats.org/officeDocument/2006/relationships/hyperlink" Target="mailto:janne.lilja@riveria.fi" TargetMode="External"/><Relationship Id="rId3" Type="http://schemas.openxmlformats.org/officeDocument/2006/relationships/hyperlink" Target="mailto:tatja.karvonen@ppopisto.fi" TargetMode="External"/><Relationship Id="rId7" Type="http://schemas.openxmlformats.org/officeDocument/2006/relationships/hyperlink" Target="mailto:milka.grekula@eduraahe.fi" TargetMode="External"/><Relationship Id="rId12" Type="http://schemas.openxmlformats.org/officeDocument/2006/relationships/hyperlink" Target="mailto:seija.ruotsalainen@pointcollege.fi" TargetMode="External"/><Relationship Id="rId2" Type="http://schemas.openxmlformats.org/officeDocument/2006/relationships/hyperlink" Target="mailto:satu-maria.salmi@lappia.fi" TargetMode="External"/><Relationship Id="rId1" Type="http://schemas.openxmlformats.org/officeDocument/2006/relationships/slideLayout" Target="../slideLayouts/slideLayout17.xml"/><Relationship Id="rId6" Type="http://schemas.openxmlformats.org/officeDocument/2006/relationships/hyperlink" Target="mailto:pekka.pasala@rovala.fi" TargetMode="External"/><Relationship Id="rId11" Type="http://schemas.openxmlformats.org/officeDocument/2006/relationships/hyperlink" Target="mailto:suvi.hyyrykoski@sataedu.fi" TargetMode="External"/><Relationship Id="rId5" Type="http://schemas.openxmlformats.org/officeDocument/2006/relationships/hyperlink" Target="mailto:tarja.konola-jokinen@rovala.fi" TargetMode="External"/><Relationship Id="rId15" Type="http://schemas.openxmlformats.org/officeDocument/2006/relationships/hyperlink" Target="http://www.kpedu.fi/kampanjat/parvessa-parempi-2" TargetMode="External"/><Relationship Id="rId10" Type="http://schemas.openxmlformats.org/officeDocument/2006/relationships/hyperlink" Target="mailto:juhani.koivisto@kpkonsa.fi" TargetMode="External"/><Relationship Id="rId4" Type="http://schemas.openxmlformats.org/officeDocument/2006/relationships/hyperlink" Target="mailto:ari.muotka@ppopisto.fi" TargetMode="External"/><Relationship Id="rId9" Type="http://schemas.openxmlformats.org/officeDocument/2006/relationships/hyperlink" Target="mailto:henna.harju@edu.kaustisen" TargetMode="External"/><Relationship Id="rId14" Type="http://schemas.openxmlformats.org/officeDocument/2006/relationships/hyperlink" Target="mailto:tiina.parantainen@sedu.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85A0BE4-F595-4FFB-8C4A-73DF6AA1801F}"/>
              </a:ext>
            </a:extLst>
          </p:cNvPr>
          <p:cNvPicPr>
            <a:picLocks noChangeAspect="1"/>
          </p:cNvPicPr>
          <p:nvPr/>
        </p:nvPicPr>
        <p:blipFill>
          <a:blip r:embed="rId2"/>
          <a:stretch>
            <a:fillRect/>
          </a:stretch>
        </p:blipFill>
        <p:spPr>
          <a:xfrm>
            <a:off x="625104" y="1123527"/>
            <a:ext cx="2279375" cy="4604800"/>
          </a:xfrm>
          <a:prstGeom prst="rect">
            <a:avLst/>
          </a:prstGeom>
        </p:spPr>
      </p:pic>
      <p:pic>
        <p:nvPicPr>
          <p:cNvPr id="3" name="Kuva 2">
            <a:extLst>
              <a:ext uri="{FF2B5EF4-FFF2-40B4-BE49-F238E27FC236}">
                <a16:creationId xmlns:a16="http://schemas.microsoft.com/office/drawing/2014/main" id="{D8D5B2C8-59A1-49EB-AC38-F75C2CE687B4}"/>
              </a:ext>
            </a:extLst>
          </p:cNvPr>
          <p:cNvPicPr>
            <a:picLocks noChangeAspect="1"/>
          </p:cNvPicPr>
          <p:nvPr/>
        </p:nvPicPr>
        <p:blipFill>
          <a:blip r:embed="rId2"/>
          <a:stretch>
            <a:fillRect/>
          </a:stretch>
        </p:blipFill>
        <p:spPr>
          <a:xfrm>
            <a:off x="3495103" y="1123527"/>
            <a:ext cx="2279375" cy="4604800"/>
          </a:xfrm>
          <a:prstGeom prst="rect">
            <a:avLst/>
          </a:prstGeom>
        </p:spPr>
      </p:pic>
      <p:pic>
        <p:nvPicPr>
          <p:cNvPr id="5" name="Kuva 4">
            <a:extLst>
              <a:ext uri="{FF2B5EF4-FFF2-40B4-BE49-F238E27FC236}">
                <a16:creationId xmlns:a16="http://schemas.microsoft.com/office/drawing/2014/main" id="{6B1B4E53-BE40-447C-BC44-02BFFC5302D6}"/>
              </a:ext>
            </a:extLst>
          </p:cNvPr>
          <p:cNvPicPr>
            <a:picLocks noChangeAspect="1"/>
          </p:cNvPicPr>
          <p:nvPr/>
        </p:nvPicPr>
        <p:blipFill>
          <a:blip r:embed="rId3"/>
          <a:stretch>
            <a:fillRect/>
          </a:stretch>
        </p:blipFill>
        <p:spPr>
          <a:xfrm>
            <a:off x="6235726" y="2295619"/>
            <a:ext cx="2560320" cy="2260616"/>
          </a:xfrm>
          <a:prstGeom prst="rect">
            <a:avLst/>
          </a:prstGeom>
        </p:spPr>
      </p:pic>
      <p:pic>
        <p:nvPicPr>
          <p:cNvPr id="4" name="Kuva 3">
            <a:extLst>
              <a:ext uri="{FF2B5EF4-FFF2-40B4-BE49-F238E27FC236}">
                <a16:creationId xmlns:a16="http://schemas.microsoft.com/office/drawing/2014/main" id="{402B8BAD-56FA-47A9-9E82-6FB162FCDBAF}"/>
              </a:ext>
            </a:extLst>
          </p:cNvPr>
          <p:cNvPicPr>
            <a:picLocks noChangeAspect="1"/>
          </p:cNvPicPr>
          <p:nvPr/>
        </p:nvPicPr>
        <p:blipFill>
          <a:blip r:embed="rId4"/>
          <a:stretch>
            <a:fillRect/>
          </a:stretch>
        </p:blipFill>
        <p:spPr>
          <a:xfrm>
            <a:off x="9120662" y="2683504"/>
            <a:ext cx="2560320" cy="1484846"/>
          </a:xfrm>
          <a:prstGeom prst="rect">
            <a:avLst/>
          </a:prstGeom>
        </p:spPr>
      </p:pic>
    </p:spTree>
    <p:extLst>
      <p:ext uri="{BB962C8B-B14F-4D97-AF65-F5344CB8AC3E}">
        <p14:creationId xmlns:p14="http://schemas.microsoft.com/office/powerpoint/2010/main" val="6924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896CA-7EDD-4FE4-91AB-062F0BB9C048}"/>
              </a:ext>
            </a:extLst>
          </p:cNvPr>
          <p:cNvSpPr>
            <a:spLocks noGrp="1"/>
          </p:cNvSpPr>
          <p:nvPr>
            <p:ph type="title"/>
          </p:nvPr>
        </p:nvSpPr>
        <p:spPr/>
        <p:txBody>
          <a:bodyPr>
            <a:normAutofit/>
          </a:bodyPr>
          <a:lstStyle/>
          <a:p>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uorakulmio 2">
            <a:extLst>
              <a:ext uri="{FF2B5EF4-FFF2-40B4-BE49-F238E27FC236}">
                <a16:creationId xmlns:a16="http://schemas.microsoft.com/office/drawing/2014/main" id="{01CAEB6D-6AD3-413C-9C3E-C2A3511854E2}"/>
              </a:ext>
            </a:extLst>
          </p:cNvPr>
          <p:cNvSpPr/>
          <p:nvPr/>
        </p:nvSpPr>
        <p:spPr>
          <a:xfrm>
            <a:off x="864296" y="1540701"/>
            <a:ext cx="10565704" cy="5231369"/>
          </a:xfrm>
          <a:prstGeom prst="rect">
            <a:avLst/>
          </a:prstGeom>
        </p:spPr>
        <p:txBody>
          <a:bodyPr wrap="square">
            <a:spAutoFit/>
          </a:bodyPr>
          <a:lstStyle/>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Parvessa parempi 2 –hankkeen tavoitteena on kehittää </a:t>
            </a:r>
            <a:r>
              <a:rPr lang="fi-FI" b="1" dirty="0">
                <a:latin typeface="Calibri" panose="020F0502020204030204" pitchFamily="34" charset="0"/>
                <a:ea typeface="Calibri" panose="020F0502020204030204" pitchFamily="34" charset="0"/>
                <a:cs typeface="Times New Roman" panose="02020603050405020304" pitchFamily="18" charset="0"/>
              </a:rPr>
              <a:t>oppilaitosten yhteisöllisyyttä, hyvinvointia sekä edistää osallisuutta</a:t>
            </a:r>
            <a:r>
              <a:rPr lang="fi-FI" dirty="0">
                <a:latin typeface="Calibri" panose="020F0502020204030204" pitchFamily="34" charset="0"/>
                <a:ea typeface="Calibri" panose="020F0502020204030204" pitchFamily="34" charset="0"/>
                <a:cs typeface="Times New Roman" panose="02020603050405020304" pitchFamily="18" charset="0"/>
              </a:rPr>
              <a:t>. Tähän pyritään esimerkiksi opiskelijaa voimaannuttavilla työtavoilla ja toimintamalleilla, jotka liittyvät opiskelijoiden yksilöllisiin polkuihin ja joustavaan sisäänottoon. Lisäksi hankkeessa kehitetään avoimia oppimisympäristöjä ja pilotoidaan ryhmäytymistä ja osallisuutta tukevia opettaja-/ohjaajajohtoisia toimintamalleja.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b="1" dirty="0">
                <a:latin typeface="Calibri" panose="020F0502020204030204" pitchFamily="34" charset="0"/>
                <a:ea typeface="Calibri" panose="020F0502020204030204" pitchFamily="34" charset="0"/>
                <a:cs typeface="Times New Roman" panose="02020603050405020304" pitchFamily="18" charset="0"/>
              </a:rPr>
              <a:t>Avointen toimintamallien ja ympäristöjen kehittäminen ja laajentaminen tukee resurssien tehokasta käyttöä</a:t>
            </a:r>
            <a:r>
              <a:rPr lang="fi-FI" dirty="0">
                <a:latin typeface="Calibri" panose="020F0502020204030204" pitchFamily="34" charset="0"/>
                <a:ea typeface="Calibri" panose="020F0502020204030204" pitchFamily="34" charset="0"/>
                <a:cs typeface="Times New Roman" panose="02020603050405020304" pitchFamily="18" charset="0"/>
              </a:rPr>
              <a:t>. Hankkeen tuloksena syntyy yhteisöllisen, osallistavan ja demokraattisen työn toimintamalli sekä opas yhteisölliseen ja osallistavaan työhön. Tuloksena opiskelijat saavat tehokasta ohjausta ja tukea opintoihinsa ja toimintaympäristö tarjoaa opiskelijoille tehokkaan tavan kiinnittyä oppilaitosyhteisöön. Oppimisympäristöt tukevat osallisuutta ja ovat ajanmukaisia sekä muunneltavissa erilaisten ryhmien tarpeisiin.  Toiminnan tuloksena ovat osaamisperusteiset ratkaisut sekä opiskelijoiden että opettajien yhteisöllisyyttä ja hyvinvointia edistävät toimintamallit. Uusia tapoja ja hyväksi havaittuja toimintamalleja ja niiden arviointeja viedään Arjen arkki-sivustolle.</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Kuva 3">
            <a:extLst>
              <a:ext uri="{FF2B5EF4-FFF2-40B4-BE49-F238E27FC236}">
                <a16:creationId xmlns:a16="http://schemas.microsoft.com/office/drawing/2014/main" id="{385C1008-AE58-449D-9BEB-6B8280697C68}"/>
              </a:ext>
            </a:extLst>
          </p:cNvPr>
          <p:cNvPicPr>
            <a:picLocks noChangeAspect="1"/>
          </p:cNvPicPr>
          <p:nvPr/>
        </p:nvPicPr>
        <p:blipFill>
          <a:blip r:embed="rId2"/>
          <a:stretch>
            <a:fillRect/>
          </a:stretch>
        </p:blipFill>
        <p:spPr>
          <a:xfrm>
            <a:off x="1996383" y="143857"/>
            <a:ext cx="8796803" cy="1609345"/>
          </a:xfrm>
          <a:prstGeom prst="rect">
            <a:avLst/>
          </a:prstGeom>
        </p:spPr>
      </p:pic>
    </p:spTree>
    <p:extLst>
      <p:ext uri="{BB962C8B-B14F-4D97-AF65-F5344CB8AC3E}">
        <p14:creationId xmlns:p14="http://schemas.microsoft.com/office/powerpoint/2010/main" val="398523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44960D-02B0-44EA-A861-9D7E37F1EF38}"/>
              </a:ext>
            </a:extLst>
          </p:cNvPr>
          <p:cNvSpPr>
            <a:spLocks noGrp="1"/>
          </p:cNvSpPr>
          <p:nvPr>
            <p:ph type="ctrTitle"/>
          </p:nvPr>
        </p:nvSpPr>
        <p:spPr>
          <a:xfrm>
            <a:off x="1524000" y="1122363"/>
            <a:ext cx="9144000" cy="1107490"/>
          </a:xfrm>
        </p:spPr>
        <p:txBody>
          <a:bodyPr>
            <a:normAutofit/>
          </a:bodyPr>
          <a:lstStyle/>
          <a:p>
            <a:r>
              <a:rPr lang="fi-FI" sz="4400" b="1" dirty="0"/>
              <a:t>.</a:t>
            </a:r>
          </a:p>
        </p:txBody>
      </p:sp>
      <p:sp>
        <p:nvSpPr>
          <p:cNvPr id="3" name="Alaotsikko 2">
            <a:extLst>
              <a:ext uri="{FF2B5EF4-FFF2-40B4-BE49-F238E27FC236}">
                <a16:creationId xmlns:a16="http://schemas.microsoft.com/office/drawing/2014/main" id="{21F48329-D740-4AD7-83BE-76470D08A722}"/>
              </a:ext>
            </a:extLst>
          </p:cNvPr>
          <p:cNvSpPr>
            <a:spLocks noGrp="1"/>
          </p:cNvSpPr>
          <p:nvPr>
            <p:ph type="subTitle" idx="1"/>
          </p:nvPr>
        </p:nvSpPr>
        <p:spPr>
          <a:xfrm>
            <a:off x="1069848" y="2229853"/>
            <a:ext cx="8717964" cy="3536465"/>
          </a:xfrm>
        </p:spPr>
        <p:txBody>
          <a:bodyPr>
            <a:normAutofit/>
          </a:bodyPr>
          <a:lstStyle/>
          <a:p>
            <a:r>
              <a:rPr lang="fi-FI" dirty="0"/>
              <a:t>Yhteisöllisyyspäivä – 12.9.2018 Koko opiston yhteinen retki laavulla</a:t>
            </a:r>
          </a:p>
          <a:p>
            <a:r>
              <a:rPr lang="fi-FI" dirty="0"/>
              <a:t>Opiskelijakunta – teemana yhteisen aulan rakentaminen</a:t>
            </a:r>
          </a:p>
          <a:p>
            <a:r>
              <a:rPr lang="fi-FI" dirty="0"/>
              <a:t>POP &amp; Rock-linjan esitykset </a:t>
            </a:r>
          </a:p>
          <a:p>
            <a:r>
              <a:rPr lang="fi-FI" dirty="0"/>
              <a:t>Päiväkotien joulunavaustapahtuma keskustassa</a:t>
            </a:r>
          </a:p>
          <a:p>
            <a:r>
              <a:rPr lang="fi-FI" dirty="0"/>
              <a:t>Joulujuhla 20.12.2018</a:t>
            </a:r>
          </a:p>
          <a:p>
            <a:r>
              <a:rPr lang="fi-FI" dirty="0"/>
              <a:t>Ystävänpäivätanssit 14.2.2019</a:t>
            </a:r>
          </a:p>
          <a:p>
            <a:r>
              <a:rPr lang="fi-FI" dirty="0"/>
              <a:t>Ulkoilupäivä</a:t>
            </a:r>
          </a:p>
        </p:txBody>
      </p:sp>
      <p:pic>
        <p:nvPicPr>
          <p:cNvPr id="5" name="Kuva 4">
            <a:extLst>
              <a:ext uri="{FF2B5EF4-FFF2-40B4-BE49-F238E27FC236}">
                <a16:creationId xmlns:a16="http://schemas.microsoft.com/office/drawing/2014/main" id="{BB0AAFF8-FBE4-4923-A71D-F7F58D7359B6}"/>
              </a:ext>
            </a:extLst>
          </p:cNvPr>
          <p:cNvPicPr>
            <a:picLocks noChangeAspect="1"/>
          </p:cNvPicPr>
          <p:nvPr/>
        </p:nvPicPr>
        <p:blipFill>
          <a:blip r:embed="rId2"/>
          <a:stretch>
            <a:fillRect/>
          </a:stretch>
        </p:blipFill>
        <p:spPr>
          <a:xfrm>
            <a:off x="1069848" y="493099"/>
            <a:ext cx="3438525" cy="1628775"/>
          </a:xfrm>
          <a:prstGeom prst="rect">
            <a:avLst/>
          </a:prstGeom>
        </p:spPr>
      </p:pic>
    </p:spTree>
    <p:extLst>
      <p:ext uri="{BB962C8B-B14F-4D97-AF65-F5344CB8AC3E}">
        <p14:creationId xmlns:p14="http://schemas.microsoft.com/office/powerpoint/2010/main" val="104433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335" y="359764"/>
            <a:ext cx="9144000" cy="6123482"/>
          </a:xfrm>
          <a:prstGeom prst="rect">
            <a:avLst/>
          </a:prstGeom>
        </p:spPr>
      </p:pic>
    </p:spTree>
    <p:extLst>
      <p:ext uri="{BB962C8B-B14F-4D97-AF65-F5344CB8AC3E}">
        <p14:creationId xmlns:p14="http://schemas.microsoft.com/office/powerpoint/2010/main" val="237892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90650" y="438150"/>
            <a:ext cx="9144000" cy="5848350"/>
          </a:xfrm>
          <a:prstGeom prst="rect">
            <a:avLst/>
          </a:prstGeom>
        </p:spPr>
      </p:pic>
    </p:spTree>
    <p:extLst>
      <p:ext uri="{BB962C8B-B14F-4D97-AF65-F5344CB8AC3E}">
        <p14:creationId xmlns:p14="http://schemas.microsoft.com/office/powerpoint/2010/main" val="340546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4000" y="279917"/>
            <a:ext cx="9144000" cy="6176865"/>
          </a:xfrm>
          <a:prstGeom prst="rect">
            <a:avLst/>
          </a:prstGeom>
        </p:spPr>
      </p:pic>
    </p:spTree>
    <p:extLst>
      <p:ext uri="{BB962C8B-B14F-4D97-AF65-F5344CB8AC3E}">
        <p14:creationId xmlns:p14="http://schemas.microsoft.com/office/powerpoint/2010/main" val="1773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61322" y="326571"/>
            <a:ext cx="9144000" cy="6092890"/>
          </a:xfrm>
          <a:prstGeom prst="rect">
            <a:avLst/>
          </a:prstGeom>
        </p:spPr>
      </p:pic>
    </p:spTree>
    <p:extLst>
      <p:ext uri="{BB962C8B-B14F-4D97-AF65-F5344CB8AC3E}">
        <p14:creationId xmlns:p14="http://schemas.microsoft.com/office/powerpoint/2010/main" val="316932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BBF4C15-4432-4096-A3FE-84E936207C81}"/>
              </a:ext>
            </a:extLst>
          </p:cNvPr>
          <p:cNvSpPr>
            <a:spLocks noGrp="1"/>
          </p:cNvSpPr>
          <p:nvPr>
            <p:ph type="ctrTitle"/>
          </p:nvPr>
        </p:nvSpPr>
        <p:spPr>
          <a:xfrm>
            <a:off x="562708" y="1318846"/>
            <a:ext cx="11629292" cy="3974123"/>
          </a:xfrm>
        </p:spPr>
        <p:txBody>
          <a:bodyPr/>
          <a:lstStyle/>
          <a:p>
            <a:pPr algn="l"/>
            <a:r>
              <a:rPr lang="fi-FI" sz="2800" dirty="0">
                <a:latin typeface="Calibri" panose="020F0502020204030204" pitchFamily="34" charset="0"/>
                <a:cs typeface="Calibri" panose="020F0502020204030204" pitchFamily="34" charset="0"/>
              </a:rPr>
              <a:t>Yhteisöllisen, osallistavan ja </a:t>
            </a:r>
            <a:r>
              <a:rPr lang="fi-FI" sz="2800" dirty="0" err="1">
                <a:latin typeface="Calibri" panose="020F0502020204030204" pitchFamily="34" charset="0"/>
                <a:cs typeface="Calibri" panose="020F0502020204030204" pitchFamily="34" charset="0"/>
              </a:rPr>
              <a:t>demokraaTtisen</a:t>
            </a:r>
            <a:r>
              <a:rPr lang="fi-FI" sz="2800" dirty="0">
                <a:latin typeface="Calibri" panose="020F0502020204030204" pitchFamily="34" charset="0"/>
                <a:cs typeface="Calibri" panose="020F0502020204030204" pitchFamily="34" charset="0"/>
              </a:rPr>
              <a:t> työn toimintamalli</a:t>
            </a: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br>
              <a:rPr lang="fi-FI" sz="2800" dirty="0">
                <a:latin typeface="Calibri" panose="020F0502020204030204" pitchFamily="34" charset="0"/>
                <a:cs typeface="Calibri" panose="020F0502020204030204" pitchFamily="34" charset="0"/>
              </a:rPr>
            </a:br>
            <a:r>
              <a:rPr lang="fi-FI" sz="2800" dirty="0">
                <a:latin typeface="Calibri" panose="020F0502020204030204" pitchFamily="34" charset="0"/>
                <a:cs typeface="Calibri" panose="020F0502020204030204" pitchFamily="34" charset="0"/>
              </a:rPr>
              <a:t>yhteisöllisen ja osallistavan työn opas</a:t>
            </a:r>
            <a:br>
              <a:rPr lang="fi-FI" sz="2800" dirty="0">
                <a:latin typeface="Calibri" panose="020F0502020204030204" pitchFamily="34" charset="0"/>
                <a:cs typeface="Calibri" panose="020F0502020204030204" pitchFamily="34" charset="0"/>
              </a:rPr>
            </a:br>
            <a:endParaRPr lang="fi-FI" sz="2800" dirty="0">
              <a:latin typeface="Calibri" panose="020F0502020204030204" pitchFamily="34" charset="0"/>
              <a:cs typeface="Calibri" panose="020F0502020204030204" pitchFamily="34" charset="0"/>
            </a:endParaRPr>
          </a:p>
        </p:txBody>
      </p:sp>
      <p:sp>
        <p:nvSpPr>
          <p:cNvPr id="5" name="Alaotsikko 4">
            <a:extLst>
              <a:ext uri="{FF2B5EF4-FFF2-40B4-BE49-F238E27FC236}">
                <a16:creationId xmlns:a16="http://schemas.microsoft.com/office/drawing/2014/main" id="{103EEB19-AD12-4585-88C8-E295BC73E58C}"/>
              </a:ext>
            </a:extLst>
          </p:cNvPr>
          <p:cNvSpPr>
            <a:spLocks noGrp="1"/>
          </p:cNvSpPr>
          <p:nvPr>
            <p:ph type="subTitle" idx="1"/>
          </p:nvPr>
        </p:nvSpPr>
        <p:spPr>
          <a:xfrm>
            <a:off x="2215045" y="509955"/>
            <a:ext cx="8388478" cy="1301262"/>
          </a:xfrm>
        </p:spPr>
        <p:txBody>
          <a:bodyPr/>
          <a:lstStyle/>
          <a:p>
            <a:r>
              <a:rPr lang="fi-FI" sz="3600" dirty="0">
                <a:latin typeface="Calibri" panose="020F0502020204030204" pitchFamily="34" charset="0"/>
                <a:cs typeface="Calibri" panose="020F0502020204030204" pitchFamily="34" charset="0"/>
              </a:rPr>
              <a:t>TULOSSA</a:t>
            </a:r>
          </a:p>
        </p:txBody>
      </p:sp>
    </p:spTree>
    <p:extLst>
      <p:ext uri="{BB962C8B-B14F-4D97-AF65-F5344CB8AC3E}">
        <p14:creationId xmlns:p14="http://schemas.microsoft.com/office/powerpoint/2010/main" val="242894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A98FD1-1F6E-4F32-93D0-B420B6F96528}"/>
              </a:ext>
            </a:extLst>
          </p:cNvPr>
          <p:cNvSpPr>
            <a:spLocks noGrp="1"/>
          </p:cNvSpPr>
          <p:nvPr>
            <p:ph type="title"/>
          </p:nvPr>
        </p:nvSpPr>
        <p:spPr>
          <a:xfrm>
            <a:off x="838200" y="100209"/>
            <a:ext cx="10326666" cy="1218637"/>
          </a:xfrm>
        </p:spPr>
        <p:txBody>
          <a:bodyPr/>
          <a:lstStyle/>
          <a:p>
            <a:r>
              <a:rPr lang="fi-FI" dirty="0"/>
              <a:t>Verkoston muodostavat:</a:t>
            </a:r>
          </a:p>
        </p:txBody>
      </p:sp>
      <p:sp>
        <p:nvSpPr>
          <p:cNvPr id="3" name="Suorakulmio 2">
            <a:extLst>
              <a:ext uri="{FF2B5EF4-FFF2-40B4-BE49-F238E27FC236}">
                <a16:creationId xmlns:a16="http://schemas.microsoft.com/office/drawing/2014/main" id="{38AAB84B-BBC1-4014-B4F0-E10CA5F1A455}"/>
              </a:ext>
            </a:extLst>
          </p:cNvPr>
          <p:cNvSpPr/>
          <p:nvPr/>
        </p:nvSpPr>
        <p:spPr>
          <a:xfrm>
            <a:off x="838200" y="1878905"/>
            <a:ext cx="11031415" cy="4247317"/>
          </a:xfrm>
          <a:prstGeom prst="rect">
            <a:avLst/>
          </a:prstGeom>
        </p:spPr>
        <p:txBody>
          <a:bodyPr wrap="square">
            <a:spAutoFit/>
          </a:bodyPr>
          <a:lstStyle/>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ammattiopisto, anne.etelaaho@kpedu.fi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Kemi-</a:t>
            </a:r>
            <a:r>
              <a:rPr lang="fi-FI" dirty="0" err="1">
                <a:latin typeface="Calibri" panose="020F0502020204030204" pitchFamily="34" charset="0"/>
                <a:ea typeface="Calibri" panose="020F0502020204030204" pitchFamily="34" charset="0"/>
                <a:cs typeface="Times New Roman" panose="02020603050405020304" pitchFamily="18" charset="0"/>
              </a:rPr>
              <a:t>Tornionlaakson</a:t>
            </a:r>
            <a:r>
              <a:rPr lang="fi-FI" dirty="0">
                <a:latin typeface="Calibri" panose="020F0502020204030204" pitchFamily="34" charset="0"/>
                <a:ea typeface="Calibri" panose="020F0502020204030204" pitchFamily="34" charset="0"/>
                <a:cs typeface="Times New Roman" panose="02020603050405020304" pitchFamily="18" charset="0"/>
              </a:rPr>
              <a:t> koulutuskuntayhtymä Lappia, </a:t>
            </a:r>
            <a:r>
              <a:rPr lang="fi-FI" u="sng"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satu-maria.salmi@lappia.fi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Peräpohjolan opisto, Tornio, </a:t>
            </a:r>
            <a:r>
              <a:rPr lang="fi-FI"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tatja.karvonen@ppopisto.fi</a:t>
            </a:r>
            <a:r>
              <a:rPr lang="fi-FI" dirty="0">
                <a:latin typeface="Calibri" panose="020F0502020204030204" pitchFamily="34" charset="0"/>
                <a:ea typeface="Calibri" panose="020F0502020204030204" pitchFamily="34" charset="0"/>
                <a:cs typeface="Times New Roman" panose="02020603050405020304" pitchFamily="18" charset="0"/>
              </a:rPr>
              <a:t>, </a:t>
            </a:r>
            <a:r>
              <a:rPr lang="fi-FI"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ari.muotka@ppopisto.fi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a:t>
            </a:r>
            <a:r>
              <a:rPr lang="fi-FI" dirty="0" err="1">
                <a:latin typeface="Calibri" panose="020F0502020204030204" pitchFamily="34" charset="0"/>
                <a:ea typeface="Calibri" panose="020F0502020204030204" pitchFamily="34" charset="0"/>
                <a:cs typeface="Times New Roman" panose="02020603050405020304" pitchFamily="18" charset="0"/>
              </a:rPr>
              <a:t>Rovala</a:t>
            </a:r>
            <a:r>
              <a:rPr lang="fi-FI" dirty="0">
                <a:latin typeface="Calibri" panose="020F0502020204030204" pitchFamily="34" charset="0"/>
                <a:ea typeface="Calibri" panose="020F0502020204030204" pitchFamily="34" charset="0"/>
                <a:cs typeface="Times New Roman" panose="02020603050405020304" pitchFamily="18" charset="0"/>
              </a:rPr>
              <a:t>-opisto, Rovaniemi, </a:t>
            </a:r>
            <a:r>
              <a:rPr lang="fi-FI" u="sng" dirty="0">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tarja.konola-jokinen@rovala.fi</a:t>
            </a:r>
            <a:r>
              <a:rPr lang="fi-FI" dirty="0">
                <a:latin typeface="Calibri" panose="020F0502020204030204" pitchFamily="34" charset="0"/>
                <a:ea typeface="Calibri" panose="020F0502020204030204" pitchFamily="34" charset="0"/>
                <a:cs typeface="Times New Roman" panose="02020603050405020304" pitchFamily="18" charset="0"/>
              </a:rPr>
              <a:t>, </a:t>
            </a:r>
            <a:r>
              <a:rPr lang="fi-FI" dirty="0">
                <a:latin typeface="Calibri" panose="020F0502020204030204" pitchFamily="34" charset="0"/>
                <a:ea typeface="Calibri" panose="020F0502020204030204" pitchFamily="34" charset="0"/>
                <a:cs typeface="Times New Roman" panose="02020603050405020304" pitchFamily="18" charset="0"/>
                <a:hlinkClick r:id="rId6"/>
              </a:rPr>
              <a:t>pekka.pasala@rovala.fi</a:t>
            </a:r>
            <a:endParaRPr lang="fi-FI"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Raahen ammattiopisto, Raahe, Ruukki, </a:t>
            </a:r>
            <a:r>
              <a:rPr lang="fi-FI"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milka.grekula@eduraahe.fi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koulutusyhtymä, Kokkola, Kannus, Kaustinen, Perho </a:t>
            </a:r>
            <a:r>
              <a:rPr lang="fi-FI" u="sng" dirty="0">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anne.etelaaho@kpedu.fi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Kaustisen evankelinen opisto, Kaustinen, </a:t>
            </a:r>
            <a:r>
              <a:rPr lang="fi-FI" u="sng" dirty="0" err="1">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henna.harju@edu.kaustisen</a:t>
            </a:r>
            <a:r>
              <a:rPr lang="fi-FI" dirty="0">
                <a:latin typeface="Calibri" panose="020F0502020204030204" pitchFamily="34" charset="0"/>
                <a:ea typeface="Calibri" panose="020F0502020204030204" pitchFamily="34" charset="0"/>
                <a:cs typeface="Times New Roman" panose="02020603050405020304" pitchFamily="18" charset="0"/>
              </a:rPr>
              <a:t> opisto.</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konservatorio, Kokkola, </a:t>
            </a:r>
            <a:r>
              <a:rPr lang="fi-FI" u="sng" dirty="0">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juhani.koivisto@kpkonsa.fi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dirty="0" err="1">
                <a:latin typeface="Calibri" panose="020F0502020204030204" pitchFamily="34" charset="0"/>
                <a:ea typeface="Calibri" panose="020F0502020204030204" pitchFamily="34" charset="0"/>
                <a:cs typeface="Times New Roman" panose="02020603050405020304" pitchFamily="18" charset="0"/>
              </a:rPr>
              <a:t>Sataedu</a:t>
            </a:r>
            <a:r>
              <a:rPr lang="fi-FI" dirty="0">
                <a:latin typeface="Calibri" panose="020F0502020204030204" pitchFamily="34" charset="0"/>
                <a:ea typeface="Calibri" panose="020F0502020204030204" pitchFamily="34" charset="0"/>
                <a:cs typeface="Times New Roman" panose="02020603050405020304" pitchFamily="18" charset="0"/>
              </a:rPr>
              <a:t>, Kokemäki, </a:t>
            </a:r>
            <a:r>
              <a:rPr lang="fi-FI" u="sng" dirty="0">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suvi.hyyrykoski@sataedu.fi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Porvoo Point College, Porvoo, </a:t>
            </a:r>
            <a:r>
              <a:rPr lang="fi-FI" u="sng" dirty="0">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seija.ruotsalainen@pointcollege.fi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Pohjois-Karjalan koulutusyhtymä, Joensuu, </a:t>
            </a:r>
            <a:r>
              <a:rPr lang="fi-FI" u="sng" dirty="0">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janne.lilja@riveria.fi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Seinäjoen koulutusyhtymä </a:t>
            </a:r>
            <a:r>
              <a:rPr lang="fi-FI" u="sng" dirty="0">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tiina.parantainen@sedu.fi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fi-FI" dirty="0">
                <a:solidFill>
                  <a:schemeClr val="tx1">
                    <a:lumMod val="65000"/>
                    <a:lumOff val="35000"/>
                  </a:schemeClr>
                </a:solidFill>
                <a:latin typeface="Calibri" panose="020F0502020204030204" pitchFamily="34" charset="0"/>
                <a:ea typeface="Calibri" panose="020F0502020204030204" pitchFamily="34" charset="0"/>
                <a:hlinkClick r:id="rId15">
                  <a:extLst>
                    <a:ext uri="{A12FA001-AC4F-418D-AE19-62706E023703}">
                      <ahyp:hlinkClr xmlns:ahyp="http://schemas.microsoft.com/office/drawing/2018/hyperlinkcolor" val="tx"/>
                    </a:ext>
                  </a:extLst>
                </a:hlinkClick>
              </a:rPr>
              <a:t>http://www.kpedu.fi/kampanjat/parvessa-parempi-2</a:t>
            </a:r>
            <a:endParaRPr lang="fi-FI" dirty="0">
              <a:solidFill>
                <a:schemeClr val="tx1">
                  <a:lumMod val="65000"/>
                  <a:lumOff val="35000"/>
                </a:schemeClr>
              </a:solidFill>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86529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Puutyyppi">
  <a:themeElements>
    <a:clrScheme name="Punainen">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oimakas varjostus">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812</TotalTime>
  <Words>215</Words>
  <Application>Microsoft Office PowerPoint</Application>
  <PresentationFormat>Laajakuva</PresentationFormat>
  <Paragraphs>31</Paragraphs>
  <Slides>9</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9</vt:i4>
      </vt:variant>
    </vt:vector>
  </HeadingPairs>
  <TitlesOfParts>
    <vt:vector size="15" baseType="lpstr">
      <vt:lpstr>Calibri</vt:lpstr>
      <vt:lpstr>Calibri Light</vt:lpstr>
      <vt:lpstr>Wingdings</vt:lpstr>
      <vt:lpstr>Wingdings 2</vt:lpstr>
      <vt:lpstr>HDOfficeLightV0</vt:lpstr>
      <vt:lpstr>Puutyyppi</vt:lpstr>
      <vt:lpstr>PowerPoint-esitys</vt:lpstr>
      <vt:lpstr> </vt:lpstr>
      <vt:lpstr>.</vt:lpstr>
      <vt:lpstr>PowerPoint-esitys</vt:lpstr>
      <vt:lpstr>PowerPoint-esitys</vt:lpstr>
      <vt:lpstr>PowerPoint-esitys</vt:lpstr>
      <vt:lpstr>PowerPoint-esitys</vt:lpstr>
      <vt:lpstr>Yhteisöllisen, osallistavan ja demokraaTtisen työn toimintamalli    yhteisöllisen ja osallistavan työn opas </vt:lpstr>
      <vt:lpstr>Verkoston muodostavat: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31</cp:revision>
  <dcterms:created xsi:type="dcterms:W3CDTF">2018-11-16T05:59:09Z</dcterms:created>
  <dcterms:modified xsi:type="dcterms:W3CDTF">2019-06-19T06:46:24Z</dcterms:modified>
</cp:coreProperties>
</file>