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72" r:id="rId5"/>
    <p:sldId id="267" r:id="rId6"/>
    <p:sldId id="259" r:id="rId7"/>
    <p:sldId id="268" r:id="rId8"/>
    <p:sldId id="256" r:id="rId9"/>
    <p:sldId id="287" r:id="rId10"/>
    <p:sldId id="275" r:id="rId11"/>
    <p:sldId id="274" r:id="rId12"/>
    <p:sldId id="276" r:id="rId13"/>
    <p:sldId id="269" r:id="rId14"/>
    <p:sldId id="277" r:id="rId15"/>
    <p:sldId id="278" r:id="rId16"/>
    <p:sldId id="279" r:id="rId17"/>
    <p:sldId id="270" r:id="rId18"/>
    <p:sldId id="280" r:id="rId19"/>
    <p:sldId id="281" r:id="rId20"/>
    <p:sldId id="282" r:id="rId21"/>
    <p:sldId id="283" r:id="rId22"/>
    <p:sldId id="284" r:id="rId23"/>
    <p:sldId id="285" r:id="rId24"/>
    <p:sldId id="286" r:id="rId25"/>
    <p:sldId id="273" r:id="rId2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101" d="100"/>
          <a:sy n="101" d="100"/>
        </p:scale>
        <p:origin x="3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pivotSource>
    <c:name>[Valtuuskehikot 2021-2017.xlsx]OIK RR- ESR muutos!Pivot-taulukko1</c:name>
    <c:fmtId val="28"/>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22646636161095973"/>
          <c:y val="1.3163332317046413E-2"/>
          <c:w val="0.76061413245980092"/>
          <c:h val="0.85862272389570382"/>
        </c:manualLayout>
      </c:layout>
      <c:barChart>
        <c:barDir val="col"/>
        <c:grouping val="clustered"/>
        <c:varyColors val="0"/>
        <c:ser>
          <c:idx val="0"/>
          <c:order val="0"/>
          <c:tx>
            <c:strRef>
              <c:f>'OIK RR- ESR muutos'!$B$4</c:f>
              <c:strCache>
                <c:ptCount val="1"/>
                <c:pt idx="0">
                  <c:v>Summa  / ESR (EU+valtio)</c:v>
                </c:pt>
              </c:strCache>
            </c:strRef>
          </c:tx>
          <c:spPr>
            <a:solidFill>
              <a:schemeClr val="accent1"/>
            </a:solidFill>
            <a:ln>
              <a:noFill/>
            </a:ln>
            <a:effectLst/>
          </c:spPr>
          <c:invertIfNegative val="0"/>
          <c:cat>
            <c:strRef>
              <c:f>'OIK RR- ESR muutos'!$A$5:$A$12</c:f>
              <c:strCache>
                <c:ptCount val="7"/>
                <c:pt idx="0">
                  <c:v>Etelä-Pohjanmaa</c:v>
                </c:pt>
                <c:pt idx="1">
                  <c:v>Keski-Pohjanmaa</c:v>
                </c:pt>
                <c:pt idx="2">
                  <c:v>Keski-Suomi</c:v>
                </c:pt>
                <c:pt idx="3">
                  <c:v>Pirkanmaa</c:v>
                </c:pt>
                <c:pt idx="4">
                  <c:v>Pohjanmaa</c:v>
                </c:pt>
                <c:pt idx="5">
                  <c:v>Satakunta</c:v>
                </c:pt>
                <c:pt idx="6">
                  <c:v>Varsinais-Suomi</c:v>
                </c:pt>
              </c:strCache>
            </c:strRef>
          </c:cat>
          <c:val>
            <c:numRef>
              <c:f>'OIK RR- ESR muutos'!$B$5:$B$12</c:f>
              <c:numCache>
                <c:formatCode>_-* #\ ##0_-;\-* #\ ##0_-;_-* "-"??_-;_-@_-</c:formatCode>
                <c:ptCount val="7"/>
                <c:pt idx="0">
                  <c:v>16301436</c:v>
                </c:pt>
                <c:pt idx="1">
                  <c:v>14943409</c:v>
                </c:pt>
                <c:pt idx="2">
                  <c:v>28215205</c:v>
                </c:pt>
                <c:pt idx="3">
                  <c:v>42307861</c:v>
                </c:pt>
                <c:pt idx="4">
                  <c:v>12525103</c:v>
                </c:pt>
                <c:pt idx="5">
                  <c:v>21353219</c:v>
                </c:pt>
                <c:pt idx="6">
                  <c:v>41404188</c:v>
                </c:pt>
              </c:numCache>
            </c:numRef>
          </c:val>
          <c:extLst>
            <c:ext xmlns:c16="http://schemas.microsoft.com/office/drawing/2014/chart" uri="{C3380CC4-5D6E-409C-BE32-E72D297353CC}">
              <c16:uniqueId val="{00000000-C557-469E-820A-7BA8F36EEF31}"/>
            </c:ext>
          </c:extLst>
        </c:ser>
        <c:ser>
          <c:idx val="1"/>
          <c:order val="1"/>
          <c:tx>
            <c:strRef>
              <c:f>'OIK RR- ESR muutos'!$C$4</c:f>
              <c:strCache>
                <c:ptCount val="1"/>
                <c:pt idx="0">
                  <c:v>Summa  / Muutos uusi-vanha ESR+valtio</c:v>
                </c:pt>
              </c:strCache>
            </c:strRef>
          </c:tx>
          <c:spPr>
            <a:solidFill>
              <a:schemeClr val="accent2"/>
            </a:solidFill>
            <a:ln>
              <a:noFill/>
            </a:ln>
            <a:effectLst/>
          </c:spPr>
          <c:invertIfNegative val="0"/>
          <c:cat>
            <c:strRef>
              <c:f>'OIK RR- ESR muutos'!$A$5:$A$12</c:f>
              <c:strCache>
                <c:ptCount val="7"/>
                <c:pt idx="0">
                  <c:v>Etelä-Pohjanmaa</c:v>
                </c:pt>
                <c:pt idx="1">
                  <c:v>Keski-Pohjanmaa</c:v>
                </c:pt>
                <c:pt idx="2">
                  <c:v>Keski-Suomi</c:v>
                </c:pt>
                <c:pt idx="3">
                  <c:v>Pirkanmaa</c:v>
                </c:pt>
                <c:pt idx="4">
                  <c:v>Pohjanmaa</c:v>
                </c:pt>
                <c:pt idx="5">
                  <c:v>Satakunta</c:v>
                </c:pt>
                <c:pt idx="6">
                  <c:v>Varsinais-Suomi</c:v>
                </c:pt>
              </c:strCache>
            </c:strRef>
          </c:cat>
          <c:val>
            <c:numRef>
              <c:f>'OIK RR- ESR muutos'!$C$5:$C$12</c:f>
              <c:numCache>
                <c:formatCode>_-* #\ ##0_-;\-* #\ ##0_-;_-* "-"??_-;_-@_-</c:formatCode>
                <c:ptCount val="7"/>
                <c:pt idx="0">
                  <c:v>3301436</c:v>
                </c:pt>
                <c:pt idx="1">
                  <c:v>-4356591</c:v>
                </c:pt>
                <c:pt idx="2">
                  <c:v>-11284795</c:v>
                </c:pt>
                <c:pt idx="3">
                  <c:v>13007861</c:v>
                </c:pt>
                <c:pt idx="4">
                  <c:v>3025103</c:v>
                </c:pt>
                <c:pt idx="5">
                  <c:v>-1446781</c:v>
                </c:pt>
                <c:pt idx="6">
                  <c:v>28404188</c:v>
                </c:pt>
              </c:numCache>
            </c:numRef>
          </c:val>
          <c:extLst>
            <c:ext xmlns:c16="http://schemas.microsoft.com/office/drawing/2014/chart" uri="{C3380CC4-5D6E-409C-BE32-E72D297353CC}">
              <c16:uniqueId val="{00000001-C557-469E-820A-7BA8F36EEF31}"/>
            </c:ext>
          </c:extLst>
        </c:ser>
        <c:dLbls>
          <c:showLegendKey val="0"/>
          <c:showVal val="0"/>
          <c:showCatName val="0"/>
          <c:showSerName val="0"/>
          <c:showPercent val="0"/>
          <c:showBubbleSize val="0"/>
        </c:dLbls>
        <c:gapWidth val="150"/>
        <c:axId val="2044848671"/>
        <c:axId val="2044846591"/>
      </c:barChart>
      <c:catAx>
        <c:axId val="2044848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044846591"/>
        <c:crosses val="autoZero"/>
        <c:auto val="1"/>
        <c:lblAlgn val="ctr"/>
        <c:lblOffset val="100"/>
        <c:noMultiLvlLbl val="0"/>
      </c:catAx>
      <c:valAx>
        <c:axId val="2044846591"/>
        <c:scaling>
          <c:orientation val="minMax"/>
        </c:scaling>
        <c:delete val="0"/>
        <c:axPos val="l"/>
        <c:majorGridlines>
          <c:spPr>
            <a:ln w="9525" cap="flat" cmpd="sng" algn="ctr">
              <a:solidFill>
                <a:schemeClr val="tx1">
                  <a:lumMod val="15000"/>
                  <a:lumOff val="85000"/>
                </a:schemeClr>
              </a:solidFill>
              <a:round/>
            </a:ln>
            <a:effectLst/>
          </c:spPr>
        </c:majorGridlines>
        <c:title>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04484867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fi-FI"/>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692595"/>
            <a:ext cx="9144000" cy="2387600"/>
          </a:xfrm>
        </p:spPr>
        <p:txBody>
          <a:bodyPr anchor="b"/>
          <a:lstStyle>
            <a:lvl1pPr algn="ctr">
              <a:defRPr sz="7200"/>
            </a:lvl1pPr>
          </a:lstStyle>
          <a:p>
            <a:r>
              <a:rPr lang="fi-FI" noProof="0"/>
              <a:t>Muokkaa ots. perustyyl. napsautt.</a:t>
            </a:r>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1524000" y="3442018"/>
            <a:ext cx="9144000" cy="1655762"/>
          </a:xfrm>
        </p:spPr>
        <p:txBody>
          <a:bodyPr/>
          <a:lstStyle>
            <a:lvl1pPr marL="0" indent="0" algn="ct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Tree>
    <p:extLst>
      <p:ext uri="{BB962C8B-B14F-4D97-AF65-F5344CB8AC3E}">
        <p14:creationId xmlns:p14="http://schemas.microsoft.com/office/powerpoint/2010/main" val="1525546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0" y="1"/>
            <a:ext cx="12191999" cy="5892304"/>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4150580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2">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169165" y="164591"/>
            <a:ext cx="5806440" cy="553669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
        <p:nvSpPr>
          <p:cNvPr id="6" name="Picture Placeholder 7">
            <a:extLst>
              <a:ext uri="{FF2B5EF4-FFF2-40B4-BE49-F238E27FC236}">
                <a16:creationId xmlns:a16="http://schemas.microsoft.com/office/drawing/2014/main" id="{4A4925B0-A7C3-443B-83E9-526A2BE64B7D}"/>
              </a:ext>
            </a:extLst>
          </p:cNvPr>
          <p:cNvSpPr>
            <a:spLocks noGrp="1"/>
          </p:cNvSpPr>
          <p:nvPr>
            <p:ph type="pic" sz="quarter" idx="14"/>
          </p:nvPr>
        </p:nvSpPr>
        <p:spPr>
          <a:xfrm>
            <a:off x="6204205" y="164591"/>
            <a:ext cx="5806440" cy="553669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52667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san ylätunniste">
    <p:bg>
      <p:bgPr>
        <a:solidFill>
          <a:srgbClr val="D1E37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C208-0BC6-4780-8569-0CCC5C8BCBB3}"/>
              </a:ext>
            </a:extLst>
          </p:cNvPr>
          <p:cNvSpPr>
            <a:spLocks noGrp="1"/>
          </p:cNvSpPr>
          <p:nvPr>
            <p:ph type="title"/>
          </p:nvPr>
        </p:nvSpPr>
        <p:spPr>
          <a:xfrm>
            <a:off x="1380744" y="758762"/>
            <a:ext cx="9431782" cy="2852737"/>
          </a:xfrm>
        </p:spPr>
        <p:txBody>
          <a:bodyPr anchor="b"/>
          <a:lstStyle>
            <a:lvl1pPr algn="ctr">
              <a:defRPr sz="5400"/>
            </a:lvl1pPr>
          </a:lstStyle>
          <a:p>
            <a:r>
              <a:rPr lang="fi-FI" noProof="0"/>
              <a:t>Muokkaa ots. perustyyl. napsautt.</a:t>
            </a:r>
          </a:p>
        </p:txBody>
      </p:sp>
      <p:sp>
        <p:nvSpPr>
          <p:cNvPr id="3" name="Text Placeholder 2">
            <a:extLst>
              <a:ext uri="{FF2B5EF4-FFF2-40B4-BE49-F238E27FC236}">
                <a16:creationId xmlns:a16="http://schemas.microsoft.com/office/drawing/2014/main" id="{D9CBEED2-7281-4966-AB72-5E594107A5D8}"/>
              </a:ext>
            </a:extLst>
          </p:cNvPr>
          <p:cNvSpPr>
            <a:spLocks noGrp="1"/>
          </p:cNvSpPr>
          <p:nvPr>
            <p:ph type="body" idx="1" hasCustomPrompt="1"/>
          </p:nvPr>
        </p:nvSpPr>
        <p:spPr>
          <a:xfrm>
            <a:off x="1389536" y="4191846"/>
            <a:ext cx="9431782" cy="360000"/>
          </a:xfrm>
        </p:spPr>
        <p:txBody>
          <a:bodyPr anchor="ctr" anchorCtr="0"/>
          <a:lstStyle>
            <a:lvl1pPr marL="0" indent="0" algn="ctr">
              <a:spcBef>
                <a:spcPts val="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Click to edit Master text styles</a:t>
            </a:r>
          </a:p>
        </p:txBody>
      </p:sp>
      <p:sp>
        <p:nvSpPr>
          <p:cNvPr id="4" name="Text Placeholder 2">
            <a:extLst>
              <a:ext uri="{FF2B5EF4-FFF2-40B4-BE49-F238E27FC236}">
                <a16:creationId xmlns:a16="http://schemas.microsoft.com/office/drawing/2014/main" id="{BF2496A5-3E1B-4BA1-B42F-6D9B3BBB989A}"/>
              </a:ext>
            </a:extLst>
          </p:cNvPr>
          <p:cNvSpPr>
            <a:spLocks noGrp="1"/>
          </p:cNvSpPr>
          <p:nvPr>
            <p:ph type="body" idx="10" hasCustomPrompt="1"/>
          </p:nvPr>
        </p:nvSpPr>
        <p:spPr>
          <a:xfrm>
            <a:off x="1389536" y="4560256"/>
            <a:ext cx="9431782" cy="360000"/>
          </a:xfrm>
        </p:spPr>
        <p:txBody>
          <a:bodyPr anchor="ctr" anchorCtr="0"/>
          <a:lstStyle>
            <a:lvl1pPr marL="0" indent="0" algn="ctr">
              <a:spcBef>
                <a:spcPts val="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Click to edit Master text styles</a:t>
            </a:r>
          </a:p>
        </p:txBody>
      </p:sp>
    </p:spTree>
    <p:extLst>
      <p:ext uri="{BB962C8B-B14F-4D97-AF65-F5344CB8AC3E}">
        <p14:creationId xmlns:p14="http://schemas.microsoft.com/office/powerpoint/2010/main" val="1145325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690372" y="365125"/>
            <a:ext cx="10663428" cy="626999"/>
          </a:xfrm>
        </p:spPr>
        <p:txBody>
          <a:bodyPr/>
          <a:lstStyle>
            <a:lvl1pPr>
              <a:defRPr b="0"/>
            </a:lvl1pPr>
          </a:lstStyle>
          <a:p>
            <a:r>
              <a:rPr lang="fi-FI" noProof="0"/>
              <a:t>Muokkaa ots. perustyyl. napsautt.</a:t>
            </a:r>
          </a:p>
        </p:txBody>
      </p:sp>
    </p:spTree>
    <p:extLst>
      <p:ext uri="{BB962C8B-B14F-4D97-AF65-F5344CB8AC3E}">
        <p14:creationId xmlns:p14="http://schemas.microsoft.com/office/powerpoint/2010/main" val="1500898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908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Pictur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7">
            <a:extLst>
              <a:ext uri="{FF2B5EF4-FFF2-40B4-BE49-F238E27FC236}">
                <a16:creationId xmlns:a16="http://schemas.microsoft.com/office/drawing/2014/main" id="{8C8AA788-1511-D443-BE5F-7908AB2BA881}"/>
              </a:ext>
            </a:extLst>
          </p:cNvPr>
          <p:cNvSpPr/>
          <p:nvPr userDrawn="1"/>
        </p:nvSpPr>
        <p:spPr>
          <a:xfrm>
            <a:off x="0" y="-1"/>
            <a:ext cx="12192000" cy="5936347"/>
          </a:xfrm>
          <a:prstGeom prst="rect">
            <a:avLst/>
          </a:prstGeom>
          <a:solidFill>
            <a:srgbClr val="D1E37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692595"/>
            <a:ext cx="9144000" cy="2387600"/>
          </a:xfrm>
        </p:spPr>
        <p:txBody>
          <a:bodyPr anchor="b"/>
          <a:lstStyle>
            <a:lvl1pPr algn="ctr">
              <a:defRPr sz="7200"/>
            </a:lvl1pPr>
          </a:lstStyle>
          <a:p>
            <a:r>
              <a:rPr lang="fi-FI" noProof="0"/>
              <a:t>Muokkaa ots. perustyyl. napsautt.</a:t>
            </a:r>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1524000" y="3442018"/>
            <a:ext cx="9144000" cy="1655762"/>
          </a:xfrm>
        </p:spPr>
        <p:txBody>
          <a:bodyPr/>
          <a:lstStyle>
            <a:lvl1pPr marL="0" indent="0" algn="ct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Tree>
    <p:extLst>
      <p:ext uri="{BB962C8B-B14F-4D97-AF65-F5344CB8AC3E}">
        <p14:creationId xmlns:p14="http://schemas.microsoft.com/office/powerpoint/2010/main" val="105575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792000" y="692594"/>
            <a:ext cx="4694400" cy="4784662"/>
          </a:xfrm>
        </p:spPr>
        <p:txBody>
          <a:bodyPr anchor="ctr" anchorCtr="0"/>
          <a:lstStyle>
            <a:lvl1pPr algn="ctr">
              <a:defRPr sz="6000"/>
            </a:lvl1pPr>
          </a:lstStyle>
          <a:p>
            <a:r>
              <a:rPr lang="fi-FI" noProof="0"/>
              <a:t>Muokkaa ots. perustyyl. napsautt.</a:t>
            </a:r>
          </a:p>
        </p:txBody>
      </p:sp>
      <p:sp>
        <p:nvSpPr>
          <p:cNvPr id="4" name="Picture Placeholder 7">
            <a:extLst>
              <a:ext uri="{FF2B5EF4-FFF2-40B4-BE49-F238E27FC236}">
                <a16:creationId xmlns:a16="http://schemas.microsoft.com/office/drawing/2014/main" id="{D72FC982-DA0F-4EC6-9E18-B415AECBABF0}"/>
              </a:ext>
            </a:extLst>
          </p:cNvPr>
          <p:cNvSpPr>
            <a:spLocks noGrp="1"/>
          </p:cNvSpPr>
          <p:nvPr>
            <p:ph type="pic" sz="quarter" idx="13"/>
          </p:nvPr>
        </p:nvSpPr>
        <p:spPr>
          <a:xfrm>
            <a:off x="6096000" y="1"/>
            <a:ext cx="6095999" cy="5892304"/>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1174866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3008424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tsikko ja 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92808"/>
            <a:ext cx="9360000" cy="3639312"/>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2931190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Content Placeholder 2">
            <a:extLst>
              <a:ext uri="{FF2B5EF4-FFF2-40B4-BE49-F238E27FC236}">
                <a16:creationId xmlns:a16="http://schemas.microsoft.com/office/drawing/2014/main" id="{AC60B309-4C5E-46DE-A832-32BA260737F9}"/>
              </a:ext>
            </a:extLst>
          </p:cNvPr>
          <p:cNvSpPr>
            <a:spLocks noGrp="1"/>
          </p:cNvSpPr>
          <p:nvPr>
            <p:ph idx="10"/>
          </p:nvPr>
        </p:nvSpPr>
        <p:spPr>
          <a:xfrm>
            <a:off x="623093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2043659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2190100"/>
            <a:ext cx="4889066" cy="3342020"/>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Content Placeholder 2">
            <a:extLst>
              <a:ext uri="{FF2B5EF4-FFF2-40B4-BE49-F238E27FC236}">
                <a16:creationId xmlns:a16="http://schemas.microsoft.com/office/drawing/2014/main" id="{AC60B309-4C5E-46DE-A832-32BA260737F9}"/>
              </a:ext>
            </a:extLst>
          </p:cNvPr>
          <p:cNvSpPr>
            <a:spLocks noGrp="1"/>
          </p:cNvSpPr>
          <p:nvPr>
            <p:ph idx="10"/>
          </p:nvPr>
        </p:nvSpPr>
        <p:spPr>
          <a:xfrm>
            <a:off x="6230930" y="2190100"/>
            <a:ext cx="4889066" cy="3342020"/>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2">
            <a:extLst>
              <a:ext uri="{FF2B5EF4-FFF2-40B4-BE49-F238E27FC236}">
                <a16:creationId xmlns:a16="http://schemas.microsoft.com/office/drawing/2014/main" id="{07F3B56D-9577-4E8F-BADA-CE87085A9970}"/>
              </a:ext>
            </a:extLst>
          </p:cNvPr>
          <p:cNvSpPr>
            <a:spLocks noGrp="1"/>
          </p:cNvSpPr>
          <p:nvPr>
            <p:ph type="body" idx="11"/>
          </p:nvPr>
        </p:nvSpPr>
        <p:spPr>
          <a:xfrm>
            <a:off x="839789" y="1757429"/>
            <a:ext cx="4887478" cy="3612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Text Placeholder 4">
            <a:extLst>
              <a:ext uri="{FF2B5EF4-FFF2-40B4-BE49-F238E27FC236}">
                <a16:creationId xmlns:a16="http://schemas.microsoft.com/office/drawing/2014/main" id="{8A5A6492-7F8A-40F8-A303-F85F69C9F3A1}"/>
              </a:ext>
            </a:extLst>
          </p:cNvPr>
          <p:cNvSpPr>
            <a:spLocks noGrp="1"/>
          </p:cNvSpPr>
          <p:nvPr>
            <p:ph type="body" sz="quarter" idx="3"/>
          </p:nvPr>
        </p:nvSpPr>
        <p:spPr>
          <a:xfrm>
            <a:off x="6230930" y="1757429"/>
            <a:ext cx="4887478" cy="3612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3746107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838200" y="365125"/>
            <a:ext cx="4889066" cy="1033907"/>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6096000" y="1"/>
            <a:ext cx="6095999" cy="5892304"/>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2988743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838200" y="365125"/>
            <a:ext cx="4889066" cy="1033907"/>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6345937" y="274319"/>
            <a:ext cx="5591556" cy="263347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
        <p:nvSpPr>
          <p:cNvPr id="7" name="Picture Placeholder 7">
            <a:extLst>
              <a:ext uri="{FF2B5EF4-FFF2-40B4-BE49-F238E27FC236}">
                <a16:creationId xmlns:a16="http://schemas.microsoft.com/office/drawing/2014/main" id="{AE8BC2DE-23EE-4F0E-A759-42E68FCA6E74}"/>
              </a:ext>
            </a:extLst>
          </p:cNvPr>
          <p:cNvSpPr>
            <a:spLocks noGrp="1"/>
          </p:cNvSpPr>
          <p:nvPr>
            <p:ph type="pic" sz="quarter" idx="14"/>
          </p:nvPr>
        </p:nvSpPr>
        <p:spPr>
          <a:xfrm>
            <a:off x="6345937" y="3054095"/>
            <a:ext cx="5591556" cy="263347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2468593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uorakulmio 12">
            <a:extLst>
              <a:ext uri="{FF2B5EF4-FFF2-40B4-BE49-F238E27FC236}">
                <a16:creationId xmlns:a16="http://schemas.microsoft.com/office/drawing/2014/main" id="{D1E499DF-39A6-429A-A8B5-51C710E9F188}"/>
              </a:ext>
              <a:ext uri="{C183D7F6-B498-43B3-948B-1728B52AA6E4}">
                <adec:decorative xmlns:adec="http://schemas.microsoft.com/office/drawing/2017/decorative" val="1"/>
              </a:ext>
            </a:extLst>
          </p:cNvPr>
          <p:cNvSpPr/>
          <p:nvPr userDrawn="1"/>
        </p:nvSpPr>
        <p:spPr>
          <a:xfrm>
            <a:off x="0" y="5894173"/>
            <a:ext cx="12192000" cy="963826"/>
          </a:xfrm>
          <a:prstGeom prst="rect">
            <a:avLst/>
          </a:prstGeom>
          <a:solidFill>
            <a:srgbClr val="D1E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838200" y="365125"/>
            <a:ext cx="10515600" cy="1033907"/>
          </a:xfrm>
          <a:prstGeom prst="rect">
            <a:avLst/>
          </a:prstGeom>
        </p:spPr>
        <p:txBody>
          <a:bodyPr vert="horz" lIns="0" tIns="0" rIns="0" bIns="0" rtlCol="0" anchor="b" anchorCtr="0">
            <a:noAutofit/>
          </a:bodyPr>
          <a:lstStyle/>
          <a:p>
            <a:r>
              <a:rPr lang="fi-FI" noProof="0"/>
              <a:t>Muokkaa ots. perustyyl. napsautt.</a:t>
            </a:r>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838200" y="1892808"/>
            <a:ext cx="10515600" cy="3639312"/>
          </a:xfrm>
          <a:prstGeom prst="rect">
            <a:avLst/>
          </a:prstGeom>
        </p:spPr>
        <p:txBody>
          <a:bodyPr vert="horz" lIns="0" tIns="0" rIns="0" bIns="0" rtlCol="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TextBox 5">
            <a:extLst>
              <a:ext uri="{FF2B5EF4-FFF2-40B4-BE49-F238E27FC236}">
                <a16:creationId xmlns:a16="http://schemas.microsoft.com/office/drawing/2014/main" id="{B0DB7AEB-FC4F-44E0-8373-3FBAF0071727}"/>
              </a:ext>
            </a:extLst>
          </p:cNvPr>
          <p:cNvSpPr txBox="1"/>
          <p:nvPr userDrawn="1"/>
        </p:nvSpPr>
        <p:spPr>
          <a:xfrm>
            <a:off x="2971800" y="6240780"/>
            <a:ext cx="6249924" cy="276999"/>
          </a:xfrm>
          <a:prstGeom prst="rect">
            <a:avLst/>
          </a:prstGeom>
          <a:noFill/>
        </p:spPr>
        <p:txBody>
          <a:bodyPr wrap="square" lIns="0" tIns="0" rIns="0" bIns="0" rtlCol="0" anchor="ctr" anchorCtr="0">
            <a:spAutoFit/>
          </a:bodyPr>
          <a:lstStyle/>
          <a:p>
            <a:pPr algn="ctr"/>
            <a:r>
              <a:rPr lang="fi-FI" noProof="0"/>
              <a:t>Uudistuva ja osaava Suomi 2021–2027</a:t>
            </a:r>
          </a:p>
        </p:txBody>
      </p:sp>
      <p:pic>
        <p:nvPicPr>
          <p:cNvPr id="10" name="Kuva 8">
            <a:extLst>
              <a:ext uri="{FF2B5EF4-FFF2-40B4-BE49-F238E27FC236}">
                <a16:creationId xmlns:a16="http://schemas.microsoft.com/office/drawing/2014/main" id="{52E1622E-5A65-4724-91BA-D79AA8AD7880}"/>
              </a:ext>
              <a:ext uri="{C183D7F6-B498-43B3-948B-1728B52AA6E4}">
                <adec:decorative xmlns:adec="http://schemas.microsoft.com/office/drawing/2017/decorative" val="1"/>
              </a:ext>
            </a:extLst>
          </p:cNvPr>
          <p:cNvPicPr>
            <a:picLocks noChangeAspect="1"/>
          </p:cNvPicPr>
          <p:nvPr userDrawn="1"/>
        </p:nvPicPr>
        <p:blipFill>
          <a:blip r:embed="rId16"/>
          <a:stretch>
            <a:fillRect/>
          </a:stretch>
        </p:blipFill>
        <p:spPr>
          <a:xfrm>
            <a:off x="146219" y="6048766"/>
            <a:ext cx="3153035" cy="661519"/>
          </a:xfrm>
          <a:prstGeom prst="rect">
            <a:avLst/>
          </a:prstGeom>
        </p:spPr>
      </p:pic>
      <p:pic>
        <p:nvPicPr>
          <p:cNvPr id="7" name="Kuva 6">
            <a:extLst>
              <a:ext uri="{FF2B5EF4-FFF2-40B4-BE49-F238E27FC236}">
                <a16:creationId xmlns:a16="http://schemas.microsoft.com/office/drawing/2014/main" id="{3F18F9D0-7DDF-4628-B892-D86B2037AFF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708054" y="5894173"/>
            <a:ext cx="2404402" cy="843102"/>
          </a:xfrm>
          <a:prstGeom prst="rect">
            <a:avLst/>
          </a:prstGeom>
        </p:spPr>
      </p:pic>
    </p:spTree>
    <p:extLst>
      <p:ext uri="{BB962C8B-B14F-4D97-AF65-F5344CB8AC3E}">
        <p14:creationId xmlns:p14="http://schemas.microsoft.com/office/powerpoint/2010/main" val="1691432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5B5A52-7EEE-4C53-A3BD-083D31096B8C}"/>
              </a:ext>
            </a:extLst>
          </p:cNvPr>
          <p:cNvSpPr>
            <a:spLocks noGrp="1"/>
          </p:cNvSpPr>
          <p:nvPr>
            <p:ph type="ctrTitle"/>
          </p:nvPr>
        </p:nvSpPr>
        <p:spPr>
          <a:xfrm>
            <a:off x="814387" y="2668555"/>
            <a:ext cx="10563225" cy="951723"/>
          </a:xfrm>
        </p:spPr>
        <p:txBody>
          <a:bodyPr/>
          <a:lstStyle/>
          <a:p>
            <a:r>
              <a:rPr lang="fi-FI" sz="6000" dirty="0"/>
              <a:t>ESR+ sisällöt 2021-2027</a:t>
            </a:r>
          </a:p>
        </p:txBody>
      </p:sp>
      <p:sp>
        <p:nvSpPr>
          <p:cNvPr id="3" name="Tekstiruutu 2">
            <a:extLst>
              <a:ext uri="{FF2B5EF4-FFF2-40B4-BE49-F238E27FC236}">
                <a16:creationId xmlns:a16="http://schemas.microsoft.com/office/drawing/2014/main" id="{6B4D90E3-9DDA-4482-93C6-9BBD8F2D6B28}"/>
              </a:ext>
            </a:extLst>
          </p:cNvPr>
          <p:cNvSpPr txBox="1"/>
          <p:nvPr/>
        </p:nvSpPr>
        <p:spPr>
          <a:xfrm>
            <a:off x="4609322" y="4385388"/>
            <a:ext cx="2976466" cy="246221"/>
          </a:xfrm>
          <a:prstGeom prst="rect">
            <a:avLst/>
          </a:prstGeom>
          <a:noFill/>
        </p:spPr>
        <p:txBody>
          <a:bodyPr wrap="square" lIns="0" tIns="0" rIns="0" bIns="0" rtlCol="0">
            <a:spAutoFit/>
          </a:bodyPr>
          <a:lstStyle/>
          <a:p>
            <a:pPr algn="ctr"/>
            <a:r>
              <a:rPr lang="fi-FI" sz="1600" dirty="0"/>
              <a:t>Keski-Suomen ELY-keskus</a:t>
            </a:r>
          </a:p>
        </p:txBody>
      </p:sp>
      <p:sp>
        <p:nvSpPr>
          <p:cNvPr id="6" name="Tekstiruutu 5">
            <a:extLst>
              <a:ext uri="{FF2B5EF4-FFF2-40B4-BE49-F238E27FC236}">
                <a16:creationId xmlns:a16="http://schemas.microsoft.com/office/drawing/2014/main" id="{F058FAB8-67B6-4896-8695-2D46F63ADEFB}"/>
              </a:ext>
            </a:extLst>
          </p:cNvPr>
          <p:cNvSpPr txBox="1"/>
          <p:nvPr/>
        </p:nvSpPr>
        <p:spPr>
          <a:xfrm flipH="1">
            <a:off x="3946848" y="1166327"/>
            <a:ext cx="4320073" cy="861774"/>
          </a:xfrm>
          <a:prstGeom prst="rect">
            <a:avLst/>
          </a:prstGeom>
          <a:noFill/>
        </p:spPr>
        <p:txBody>
          <a:bodyPr wrap="square" lIns="0" tIns="0" rIns="0" bIns="0" rtlCol="0">
            <a:spAutoFit/>
          </a:bodyPr>
          <a:lstStyle/>
          <a:p>
            <a:pPr algn="ctr"/>
            <a:r>
              <a:rPr lang="fi-FI" sz="2800" dirty="0"/>
              <a:t>Varustamo</a:t>
            </a:r>
          </a:p>
          <a:p>
            <a:pPr algn="ctr"/>
            <a:r>
              <a:rPr lang="fi-FI" sz="2800" dirty="0"/>
              <a:t>14.12.2021</a:t>
            </a:r>
          </a:p>
        </p:txBody>
      </p:sp>
    </p:spTree>
    <p:extLst>
      <p:ext uri="{BB962C8B-B14F-4D97-AF65-F5344CB8AC3E}">
        <p14:creationId xmlns:p14="http://schemas.microsoft.com/office/powerpoint/2010/main" val="3303292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EA494F-84F4-4CEE-8040-616060B3D07F}"/>
              </a:ext>
            </a:extLst>
          </p:cNvPr>
          <p:cNvSpPr>
            <a:spLocks noGrp="1"/>
          </p:cNvSpPr>
          <p:nvPr>
            <p:ph type="title"/>
          </p:nvPr>
        </p:nvSpPr>
        <p:spPr>
          <a:xfrm>
            <a:off x="838200" y="365125"/>
            <a:ext cx="8615680" cy="996950"/>
          </a:xfrm>
        </p:spPr>
        <p:txBody>
          <a:bodyPr/>
          <a:lstStyle/>
          <a:p>
            <a:r>
              <a:rPr lang="fi-FI" sz="2800" dirty="0">
                <a:effectLst>
                  <a:outerShdw blurRad="38100" dist="38100" dir="2700000" algn="tl">
                    <a:srgbClr val="000000">
                      <a:alpha val="43137"/>
                    </a:srgbClr>
                  </a:outerShdw>
                </a:effectLst>
              </a:rPr>
              <a:t>Työllistävä, osaava ja osallistava Suomi (Tl 4)</a:t>
            </a:r>
            <a:br>
              <a:rPr lang="fi-FI" sz="2800" dirty="0">
                <a:effectLst>
                  <a:outerShdw blurRad="38100" dist="38100" dir="2700000" algn="tl">
                    <a:srgbClr val="000000">
                      <a:alpha val="43137"/>
                    </a:srgbClr>
                  </a:outerShdw>
                </a:effectLst>
              </a:rPr>
            </a:br>
            <a:r>
              <a:rPr lang="fi-FI" sz="2800" dirty="0">
                <a:effectLst>
                  <a:outerShdw blurRad="38100" dist="38100" dir="2700000" algn="tl">
                    <a:srgbClr val="000000">
                      <a:alpha val="43137"/>
                    </a:srgbClr>
                  </a:outerShdw>
                </a:effectLst>
              </a:rPr>
              <a:t>Uutta osaamista työelämään (Erityistavoite 4.g)</a:t>
            </a:r>
          </a:p>
        </p:txBody>
      </p:sp>
      <p:sp>
        <p:nvSpPr>
          <p:cNvPr id="3" name="Sisällön paikkamerkki 2">
            <a:extLst>
              <a:ext uri="{FF2B5EF4-FFF2-40B4-BE49-F238E27FC236}">
                <a16:creationId xmlns:a16="http://schemas.microsoft.com/office/drawing/2014/main" id="{16569AB8-D0D5-449A-B54B-4F3CDC863ABD}"/>
              </a:ext>
            </a:extLst>
          </p:cNvPr>
          <p:cNvSpPr>
            <a:spLocks noGrp="1"/>
          </p:cNvSpPr>
          <p:nvPr>
            <p:ph idx="1"/>
          </p:nvPr>
        </p:nvSpPr>
        <p:spPr>
          <a:xfrm>
            <a:off x="726440" y="1943100"/>
            <a:ext cx="9941560" cy="3797299"/>
          </a:xfrm>
        </p:spPr>
        <p:txBody>
          <a:bodyPr/>
          <a:lstStyle/>
          <a:p>
            <a:pPr marL="361950" lvl="1" indent="-361950"/>
            <a:r>
              <a:rPr lang="fi-FI" sz="2400" dirty="0"/>
              <a:t>Vaikka Suomessa on toimiva koulutusjärjestelmä, ovat koulutustulokset heikentyneet, osaamistaso on laskenut, erot eri ryhmien välillä ovat kasvaneet, koulunkäynnin keskeyttäneiden osuus on noussut ja monilla on </a:t>
            </a:r>
            <a:r>
              <a:rPr lang="fi-FI" sz="2400" b="1" dirty="0"/>
              <a:t>puutteita perustaidoissa</a:t>
            </a:r>
            <a:r>
              <a:rPr lang="fi-FI" sz="2400" dirty="0"/>
              <a:t>. </a:t>
            </a:r>
          </a:p>
          <a:p>
            <a:pPr marL="361950" lvl="1" indent="-361950"/>
            <a:r>
              <a:rPr lang="fi-FI" sz="2400" dirty="0"/>
              <a:t>Muuttuvan työelämän vaatimukset lisäävät jokaisen </a:t>
            </a:r>
            <a:r>
              <a:rPr lang="fi-FI" sz="2400" b="1" dirty="0"/>
              <a:t>oman osaamisen päivittämisen</a:t>
            </a:r>
            <a:r>
              <a:rPr lang="fi-FI" sz="2400" dirty="0"/>
              <a:t> ja olemassa olevan osaamisen todentamisen merkitystä. </a:t>
            </a:r>
          </a:p>
          <a:p>
            <a:pPr marL="361950" lvl="1" indent="-361950"/>
            <a:r>
              <a:rPr lang="fi-FI" sz="2400" dirty="0"/>
              <a:t>Jatkuva oppiminen helpottaa </a:t>
            </a:r>
            <a:r>
              <a:rPr lang="fi-FI" sz="2400" b="1" dirty="0"/>
              <a:t>osaavan työvoiman saatavuutta</a:t>
            </a:r>
            <a:r>
              <a:rPr lang="fi-FI" sz="2400" dirty="0"/>
              <a:t>, lisää työvoiman tuottavuutta ja parantaa organisaatioiden johtamista ja </a:t>
            </a:r>
            <a:r>
              <a:rPr lang="fi-FI" sz="2400" b="1" dirty="0"/>
              <a:t>työelämän kehittämistä</a:t>
            </a:r>
            <a:r>
              <a:rPr lang="fi-FI" sz="2400" dirty="0"/>
              <a:t>.</a:t>
            </a:r>
          </a:p>
        </p:txBody>
      </p:sp>
      <p:pic>
        <p:nvPicPr>
          <p:cNvPr id="5" name="Kuva 4" descr="Paperi, jossa koulutehtäviä tai graafeja, kynä sekä laskin, kuvakekuva.">
            <a:extLst>
              <a:ext uri="{FF2B5EF4-FFF2-40B4-BE49-F238E27FC236}">
                <a16:creationId xmlns:a16="http://schemas.microsoft.com/office/drawing/2014/main" id="{1118E664-4F58-49FE-B78A-CF9BEDE2F3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3880" y="-426720"/>
            <a:ext cx="3142800" cy="3142800"/>
          </a:xfrm>
          <a:prstGeom prst="rect">
            <a:avLst/>
          </a:prstGeom>
        </p:spPr>
      </p:pic>
    </p:spTree>
    <p:extLst>
      <p:ext uri="{BB962C8B-B14F-4D97-AF65-F5344CB8AC3E}">
        <p14:creationId xmlns:p14="http://schemas.microsoft.com/office/powerpoint/2010/main" val="733317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EA494F-84F4-4CEE-8040-616060B3D07F}"/>
              </a:ext>
            </a:extLst>
          </p:cNvPr>
          <p:cNvSpPr>
            <a:spLocks noGrp="1"/>
          </p:cNvSpPr>
          <p:nvPr>
            <p:ph type="title"/>
          </p:nvPr>
        </p:nvSpPr>
        <p:spPr>
          <a:xfrm>
            <a:off x="838200" y="365126"/>
            <a:ext cx="7505700" cy="825500"/>
          </a:xfrm>
        </p:spPr>
        <p:txBody>
          <a:bodyPr/>
          <a:lstStyle/>
          <a:p>
            <a:r>
              <a:rPr lang="fi-FI" sz="2800" dirty="0">
                <a:effectLst>
                  <a:outerShdw blurRad="38100" dist="38100" dir="2700000" algn="tl">
                    <a:srgbClr val="000000">
                      <a:alpha val="43137"/>
                    </a:srgbClr>
                  </a:outerShdw>
                </a:effectLst>
              </a:rPr>
              <a:t>Uutta osaamista työelämään (Erityistavoite 4.g) - esimerkkejä toimista</a:t>
            </a:r>
          </a:p>
        </p:txBody>
      </p:sp>
      <p:sp>
        <p:nvSpPr>
          <p:cNvPr id="3" name="Sisällön paikkamerkki 2">
            <a:extLst>
              <a:ext uri="{FF2B5EF4-FFF2-40B4-BE49-F238E27FC236}">
                <a16:creationId xmlns:a16="http://schemas.microsoft.com/office/drawing/2014/main" id="{16569AB8-D0D5-449A-B54B-4F3CDC863ABD}"/>
              </a:ext>
            </a:extLst>
          </p:cNvPr>
          <p:cNvSpPr>
            <a:spLocks noGrp="1"/>
          </p:cNvSpPr>
          <p:nvPr>
            <p:ph idx="1"/>
          </p:nvPr>
        </p:nvSpPr>
        <p:spPr>
          <a:xfrm>
            <a:off x="726440" y="1685924"/>
            <a:ext cx="9941560" cy="4054475"/>
          </a:xfrm>
        </p:spPr>
        <p:txBody>
          <a:bodyPr/>
          <a:lstStyle/>
          <a:p>
            <a:pPr marL="0" lvl="1" indent="0">
              <a:buNone/>
            </a:pPr>
            <a:r>
              <a:rPr lang="fi-FI" b="1" dirty="0"/>
              <a:t>Jatkuva oppiminen ja joustavat koulutuspolut</a:t>
            </a:r>
          </a:p>
          <a:p>
            <a:pPr marL="342900" lvl="1" indent="-342900">
              <a:spcBef>
                <a:spcPts val="1000"/>
              </a:spcBef>
            </a:pPr>
            <a:r>
              <a:rPr lang="fi-FI" dirty="0"/>
              <a:t>Lisätään yksilöllisten, monimuotoisten ajasta ja paikasta riippumattomien jatkuvan oppimisen koulutuskokonaisuuksien tarjontaa</a:t>
            </a:r>
          </a:p>
          <a:p>
            <a:pPr marL="342900" lvl="1" indent="-342900"/>
            <a:r>
              <a:rPr lang="fi-FI" dirty="0"/>
              <a:t>Tuetaan uusien toimintatapojen ja digitalisaation hyödyntämistä sekä niihin liittyvää oppimista ja osaamisen kehittämistä työpaikoilla</a:t>
            </a:r>
          </a:p>
          <a:p>
            <a:pPr marL="342900" lvl="1" indent="-342900"/>
            <a:r>
              <a:rPr lang="fi-FI" dirty="0"/>
              <a:t>Edistetään yrittäjyyttä ja liiketoimintaosaamista osana koulutusta ja työelämää</a:t>
            </a:r>
          </a:p>
          <a:p>
            <a:pPr marL="342900" lvl="1" indent="-342900"/>
            <a:r>
              <a:rPr lang="fi-FI" sz="2000" dirty="0"/>
              <a:t>Kehitetään jatkuvan oppimisen mahdollistavia koulutusrakenteita ja oppimisympäristöjä sekä oppimista tukevaa pedagogiikkaa</a:t>
            </a:r>
          </a:p>
          <a:p>
            <a:pPr marL="342900" lvl="1" indent="-342900"/>
            <a:r>
              <a:rPr lang="fi-FI" sz="2000" dirty="0"/>
              <a:t>Tuetaan koulutuksen ja työelämän sekä kouluasteiden välisten nivelvaiheiden siirtymien sujuvoittamista perusopetuksesta lähtien</a:t>
            </a:r>
          </a:p>
          <a:p>
            <a:pPr marL="342900" lvl="1" indent="-342900"/>
            <a:r>
              <a:rPr lang="fi-FI" dirty="0"/>
              <a:t>Kehitetään koulutuksen laatua ja tarjontaa mm. älykkään erikoistumisen ja kasvu- ja rakennemuutosalojen tarpeisiin</a:t>
            </a:r>
            <a:endParaRPr lang="fi-FI" sz="2000" dirty="0"/>
          </a:p>
          <a:p>
            <a:pPr marL="0" lvl="1" indent="0">
              <a:buNone/>
            </a:pPr>
            <a:endParaRPr lang="fi-FI" sz="2400" dirty="0"/>
          </a:p>
        </p:txBody>
      </p:sp>
      <p:pic>
        <p:nvPicPr>
          <p:cNvPr id="5" name="Kuva 4" descr="Paperi, jossa koulutehtäviä tai graafeja, kynä sekä laskin, kuvakekuva.">
            <a:extLst>
              <a:ext uri="{FF2B5EF4-FFF2-40B4-BE49-F238E27FC236}">
                <a16:creationId xmlns:a16="http://schemas.microsoft.com/office/drawing/2014/main" id="{1118E664-4F58-49FE-B78A-CF9BEDE2F3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3880" y="-426720"/>
            <a:ext cx="3142800" cy="3142800"/>
          </a:xfrm>
          <a:prstGeom prst="rect">
            <a:avLst/>
          </a:prstGeom>
        </p:spPr>
      </p:pic>
    </p:spTree>
    <p:extLst>
      <p:ext uri="{BB962C8B-B14F-4D97-AF65-F5344CB8AC3E}">
        <p14:creationId xmlns:p14="http://schemas.microsoft.com/office/powerpoint/2010/main" val="2253492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EA494F-84F4-4CEE-8040-616060B3D07F}"/>
              </a:ext>
            </a:extLst>
          </p:cNvPr>
          <p:cNvSpPr>
            <a:spLocks noGrp="1"/>
          </p:cNvSpPr>
          <p:nvPr>
            <p:ph type="title"/>
          </p:nvPr>
        </p:nvSpPr>
        <p:spPr>
          <a:xfrm>
            <a:off x="838199" y="228600"/>
            <a:ext cx="7724775" cy="781050"/>
          </a:xfrm>
        </p:spPr>
        <p:txBody>
          <a:bodyPr/>
          <a:lstStyle/>
          <a:p>
            <a:r>
              <a:rPr lang="fi-FI" sz="2800" dirty="0">
                <a:effectLst>
                  <a:outerShdw blurRad="38100" dist="38100" dir="2700000" algn="tl">
                    <a:srgbClr val="000000">
                      <a:alpha val="43137"/>
                    </a:srgbClr>
                  </a:outerShdw>
                </a:effectLst>
              </a:rPr>
              <a:t>Uutta osaamista työelämään (Erityistavoite 4.g) – esimerkkejä toimista</a:t>
            </a:r>
          </a:p>
        </p:txBody>
      </p:sp>
      <p:sp>
        <p:nvSpPr>
          <p:cNvPr id="3" name="Sisällön paikkamerkki 2">
            <a:extLst>
              <a:ext uri="{FF2B5EF4-FFF2-40B4-BE49-F238E27FC236}">
                <a16:creationId xmlns:a16="http://schemas.microsoft.com/office/drawing/2014/main" id="{16569AB8-D0D5-449A-B54B-4F3CDC863ABD}"/>
              </a:ext>
            </a:extLst>
          </p:cNvPr>
          <p:cNvSpPr>
            <a:spLocks noGrp="1"/>
          </p:cNvSpPr>
          <p:nvPr>
            <p:ph idx="1"/>
          </p:nvPr>
        </p:nvSpPr>
        <p:spPr>
          <a:xfrm>
            <a:off x="726440" y="1209675"/>
            <a:ext cx="9941560" cy="4686300"/>
          </a:xfrm>
        </p:spPr>
        <p:txBody>
          <a:bodyPr/>
          <a:lstStyle/>
          <a:p>
            <a:pPr marL="0" lvl="1" indent="0">
              <a:buNone/>
            </a:pPr>
            <a:r>
              <a:rPr lang="fi-FI" b="1" dirty="0"/>
              <a:t>Palvelujen kehittäminen</a:t>
            </a:r>
          </a:p>
          <a:p>
            <a:pPr marL="342900" lvl="1" indent="-342900">
              <a:spcBef>
                <a:spcPts val="1000"/>
              </a:spcBef>
            </a:pPr>
            <a:r>
              <a:rPr lang="fi-FI" dirty="0"/>
              <a:t>kehitetään, levitetään ja juurrutetaan monialaisia ja monikanavaisia ohjaus- ja neuvontapalveluita koulutuksessa ja työelämässä sekä vahvistetaan asiantuntijoiden valmiuksia vastata monimuotoistuvan asiakaskunnan tarpeisiin</a:t>
            </a:r>
          </a:p>
          <a:p>
            <a:pPr marL="0" lvl="1" indent="0">
              <a:buNone/>
            </a:pPr>
            <a:endParaRPr lang="fi-FI" dirty="0"/>
          </a:p>
          <a:p>
            <a:pPr marL="0" lvl="1" indent="0">
              <a:buNone/>
            </a:pPr>
            <a:r>
              <a:rPr lang="fi-FI" b="1" dirty="0"/>
              <a:t>Muutostarpeiden ja osaamisen ennakointi työmarkkinoiden tarpeiden pohjalta</a:t>
            </a:r>
            <a:endParaRPr lang="fi-FI" dirty="0"/>
          </a:p>
          <a:p>
            <a:pPr marL="342900" lvl="1" indent="-342900">
              <a:spcBef>
                <a:spcPts val="1000"/>
              </a:spcBef>
            </a:pPr>
            <a:r>
              <a:rPr lang="fi-FI" dirty="0"/>
              <a:t>tuetaan osaamistarpeiden ennakointia ja ennakointitiedon hyödyntämistä sekä edistetään tutkimus- ja kehittämistoiminnan integroitumista koulutukseen</a:t>
            </a:r>
          </a:p>
          <a:p>
            <a:pPr marL="342900" lvl="1" indent="-342900"/>
            <a:endParaRPr lang="fi-FI" dirty="0"/>
          </a:p>
          <a:p>
            <a:pPr marL="0" lvl="1" indent="0">
              <a:buNone/>
            </a:pPr>
            <a:r>
              <a:rPr lang="fi-FI" b="1" dirty="0"/>
              <a:t>Työelämän kehittäminen</a:t>
            </a:r>
          </a:p>
          <a:p>
            <a:pPr marL="342900" lvl="1" indent="-342900">
              <a:spcBef>
                <a:spcPts val="1000"/>
              </a:spcBef>
            </a:pPr>
            <a:r>
              <a:rPr lang="fi-FI" dirty="0"/>
              <a:t>edistetään mikro- ja pk-yritysten digitaalisten ratkaisujen hyödyntämistä sekä lisä- ja uudelleenkouluttautumismahdollisuuksia, jotka parantavat samanaikaisesti tuottavuutta ja tuloksellista työn tekemistä sekä työhyvinvointia</a:t>
            </a:r>
            <a:endParaRPr lang="fi-FI" b="1" dirty="0"/>
          </a:p>
        </p:txBody>
      </p:sp>
      <p:pic>
        <p:nvPicPr>
          <p:cNvPr id="5" name="Kuva 4" descr="Paperi, jossa koulutehtäviä tai graafeja, kynä sekä laskin, kuvakekuva.">
            <a:extLst>
              <a:ext uri="{FF2B5EF4-FFF2-40B4-BE49-F238E27FC236}">
                <a16:creationId xmlns:a16="http://schemas.microsoft.com/office/drawing/2014/main" id="{1118E664-4F58-49FE-B78A-CF9BEDE2F3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3880" y="-426720"/>
            <a:ext cx="3142800" cy="3142800"/>
          </a:xfrm>
          <a:prstGeom prst="rect">
            <a:avLst/>
          </a:prstGeom>
        </p:spPr>
      </p:pic>
    </p:spTree>
    <p:extLst>
      <p:ext uri="{BB962C8B-B14F-4D97-AF65-F5344CB8AC3E}">
        <p14:creationId xmlns:p14="http://schemas.microsoft.com/office/powerpoint/2010/main" val="3298342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EA494F-84F4-4CEE-8040-616060B3D07F}"/>
              </a:ext>
            </a:extLst>
          </p:cNvPr>
          <p:cNvSpPr>
            <a:spLocks noGrp="1"/>
          </p:cNvSpPr>
          <p:nvPr>
            <p:ph type="title"/>
          </p:nvPr>
        </p:nvSpPr>
        <p:spPr>
          <a:xfrm>
            <a:off x="838199" y="209550"/>
            <a:ext cx="7724775" cy="828675"/>
          </a:xfrm>
        </p:spPr>
        <p:txBody>
          <a:bodyPr/>
          <a:lstStyle/>
          <a:p>
            <a:r>
              <a:rPr lang="fi-FI" sz="2800" dirty="0">
                <a:effectLst>
                  <a:outerShdw blurRad="38100" dist="38100" dir="2700000" algn="tl">
                    <a:srgbClr val="000000">
                      <a:alpha val="43137"/>
                    </a:srgbClr>
                  </a:outerShdw>
                </a:effectLst>
              </a:rPr>
              <a:t>Uutta osaamista työelämään (Erityistavoite 4.g) – kohderyhmät</a:t>
            </a:r>
          </a:p>
        </p:txBody>
      </p:sp>
      <p:sp>
        <p:nvSpPr>
          <p:cNvPr id="3" name="Sisällön paikkamerkki 2">
            <a:extLst>
              <a:ext uri="{FF2B5EF4-FFF2-40B4-BE49-F238E27FC236}">
                <a16:creationId xmlns:a16="http://schemas.microsoft.com/office/drawing/2014/main" id="{16569AB8-D0D5-449A-B54B-4F3CDC863ABD}"/>
              </a:ext>
            </a:extLst>
          </p:cNvPr>
          <p:cNvSpPr>
            <a:spLocks noGrp="1"/>
          </p:cNvSpPr>
          <p:nvPr>
            <p:ph idx="1"/>
          </p:nvPr>
        </p:nvSpPr>
        <p:spPr>
          <a:xfrm>
            <a:off x="726440" y="1238249"/>
            <a:ext cx="9941560" cy="4619625"/>
          </a:xfrm>
        </p:spPr>
        <p:txBody>
          <a:bodyPr/>
          <a:lstStyle/>
          <a:p>
            <a:pPr marL="0" lvl="1" indent="0">
              <a:buNone/>
            </a:pPr>
            <a:r>
              <a:rPr lang="fi-FI" b="1" dirty="0"/>
              <a:t>Tärkeimmät kohderyhmät</a:t>
            </a:r>
          </a:p>
          <a:p>
            <a:pPr marL="0" lvl="1" indent="0">
              <a:buNone/>
            </a:pPr>
            <a:endParaRPr lang="fi-FI" dirty="0"/>
          </a:p>
          <a:p>
            <a:pPr marL="342900" lvl="1" indent="-342900"/>
            <a:r>
              <a:rPr lang="fi-FI" dirty="0"/>
              <a:t>Työikäinen väestö, niin työssä olevat, työttömät kuin työvoiman ulkopuolellakin </a:t>
            </a:r>
          </a:p>
          <a:p>
            <a:pPr marL="361950" lvl="1" indent="-361950">
              <a:buNone/>
            </a:pPr>
            <a:r>
              <a:rPr lang="fi-FI" dirty="0"/>
              <a:t>	olevat kuten opiskelijat. Henkilöryhmiä ovat mm. nuoret, ikääntyneet, koulupudokkaat, itsensä työllistäjät, yksinyrittäjät, maahanmuuttajataustaiset, romanit ja osatyökykyiset.</a:t>
            </a:r>
          </a:p>
          <a:p>
            <a:pPr marL="342900" lvl="1" indent="-342900"/>
            <a:endParaRPr lang="fi-FI" b="1" dirty="0"/>
          </a:p>
          <a:p>
            <a:pPr marL="342900" lvl="1" indent="-342900"/>
            <a:r>
              <a:rPr lang="fi-FI" dirty="0"/>
              <a:t>Yrityksissä ja organisaatioissa työskentelevät työntekijät ja johtajat yksityisellä ja julkisella sektorilla, erilaisissa muutostilanteessa olevat työnantajat ja työntekijät sekä sellaiset työssä olevat henkilöt, joiden tämän hetkinen osaaminen tarvitsee päivitystä tai joiden työelämässä pitempään pysymistä turvataan. </a:t>
            </a:r>
          </a:p>
          <a:p>
            <a:pPr marL="342900" lvl="1" indent="-342900"/>
            <a:endParaRPr lang="fi-FI" b="1" dirty="0"/>
          </a:p>
          <a:p>
            <a:pPr marL="342900" lvl="1" indent="-342900"/>
            <a:r>
              <a:rPr lang="fi-FI" dirty="0"/>
              <a:t>Järjestöt, työmarkkinaosapuolet, yhdistykset, säätiöt, kunnat, kasvatus- ja koulutusorganisaatiot, tutkimuslaitokset, taide- ja kulttuurilaitokset ja muut työelämän ja palveluiden kehittäjät ja niiden henkilökunta. </a:t>
            </a:r>
            <a:endParaRPr lang="fi-FI" b="1" dirty="0"/>
          </a:p>
        </p:txBody>
      </p:sp>
      <p:pic>
        <p:nvPicPr>
          <p:cNvPr id="5" name="Kuva 4" descr="Paperi, jossa koulutehtäviä tai graafeja, kynä sekä laskin, kuvakekuva.">
            <a:extLst>
              <a:ext uri="{FF2B5EF4-FFF2-40B4-BE49-F238E27FC236}">
                <a16:creationId xmlns:a16="http://schemas.microsoft.com/office/drawing/2014/main" id="{1118E664-4F58-49FE-B78A-CF9BEDE2F3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3880" y="-426720"/>
            <a:ext cx="3142800" cy="3142800"/>
          </a:xfrm>
          <a:prstGeom prst="rect">
            <a:avLst/>
          </a:prstGeom>
        </p:spPr>
      </p:pic>
    </p:spTree>
    <p:extLst>
      <p:ext uri="{BB962C8B-B14F-4D97-AF65-F5344CB8AC3E}">
        <p14:creationId xmlns:p14="http://schemas.microsoft.com/office/powerpoint/2010/main" val="699674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EA494F-84F4-4CEE-8040-616060B3D07F}"/>
              </a:ext>
            </a:extLst>
          </p:cNvPr>
          <p:cNvSpPr>
            <a:spLocks noGrp="1"/>
          </p:cNvSpPr>
          <p:nvPr>
            <p:ph type="title"/>
          </p:nvPr>
        </p:nvSpPr>
        <p:spPr>
          <a:xfrm>
            <a:off x="838199" y="365125"/>
            <a:ext cx="8982076" cy="960755"/>
          </a:xfrm>
        </p:spPr>
        <p:txBody>
          <a:bodyPr/>
          <a:lstStyle/>
          <a:p>
            <a:r>
              <a:rPr lang="fi-FI" sz="2800" dirty="0">
                <a:effectLst>
                  <a:outerShdw blurRad="38100" dist="38100" dir="2700000" algn="tl">
                    <a:srgbClr val="000000">
                      <a:alpha val="43137"/>
                    </a:srgbClr>
                  </a:outerShdw>
                </a:effectLst>
              </a:rPr>
              <a:t>Työllistävä, osaava ja osallistava Suomi (Tl 4)</a:t>
            </a:r>
            <a:br>
              <a:rPr lang="fi-FI" sz="2800" dirty="0">
                <a:effectLst>
                  <a:outerShdw blurRad="38100" dist="38100" dir="2700000" algn="tl">
                    <a:srgbClr val="000000">
                      <a:alpha val="43137"/>
                    </a:srgbClr>
                  </a:outerShdw>
                </a:effectLst>
              </a:rPr>
            </a:br>
            <a:r>
              <a:rPr lang="fi-FI" sz="2800" dirty="0">
                <a:effectLst>
                  <a:outerShdw blurRad="38100" dist="38100" dir="2700000" algn="tl">
                    <a:srgbClr val="000000">
                      <a:alpha val="43137"/>
                    </a:srgbClr>
                  </a:outerShdw>
                </a:effectLst>
              </a:rPr>
              <a:t>Yhdenvertaiseen osallisuuteen (Erityistavoite 4.h)</a:t>
            </a:r>
          </a:p>
        </p:txBody>
      </p:sp>
      <p:sp>
        <p:nvSpPr>
          <p:cNvPr id="3" name="Sisällön paikkamerkki 2">
            <a:extLst>
              <a:ext uri="{FF2B5EF4-FFF2-40B4-BE49-F238E27FC236}">
                <a16:creationId xmlns:a16="http://schemas.microsoft.com/office/drawing/2014/main" id="{16569AB8-D0D5-449A-B54B-4F3CDC863ABD}"/>
              </a:ext>
            </a:extLst>
          </p:cNvPr>
          <p:cNvSpPr>
            <a:spLocks noGrp="1"/>
          </p:cNvSpPr>
          <p:nvPr>
            <p:ph idx="1"/>
          </p:nvPr>
        </p:nvSpPr>
        <p:spPr>
          <a:xfrm>
            <a:off x="838200" y="1892808"/>
            <a:ext cx="10236200" cy="3639312"/>
          </a:xfrm>
        </p:spPr>
        <p:txBody>
          <a:bodyPr/>
          <a:lstStyle/>
          <a:p>
            <a:pPr lvl="1"/>
            <a:r>
              <a:rPr lang="fi-FI" sz="2400" dirty="0"/>
              <a:t>Suomen väestön keskuudessa tapahtuu polarisaatiota, </a:t>
            </a:r>
            <a:r>
              <a:rPr lang="fi-FI" sz="2400" b="1" dirty="0"/>
              <a:t>huono-osaisuus ja köyhyys kasautuu ja periytyy</a:t>
            </a:r>
            <a:r>
              <a:rPr lang="fi-FI" sz="2400" dirty="0"/>
              <a:t>. </a:t>
            </a:r>
          </a:p>
          <a:p>
            <a:pPr lvl="1"/>
            <a:r>
              <a:rPr lang="fi-FI" sz="2400" dirty="0"/>
              <a:t>Köyhyys kytkeytyy nuorten erilaisiin ongelmiin ja </a:t>
            </a:r>
            <a:r>
              <a:rPr lang="fi-FI" sz="2400" b="1" dirty="0"/>
              <a:t>syrjäytymiseen sekä 16-24- vuotiaiden työkyvyttömyyseläkkeisiin</a:t>
            </a:r>
            <a:r>
              <a:rPr lang="fi-FI" sz="2400" dirty="0"/>
              <a:t>.</a:t>
            </a:r>
          </a:p>
          <a:p>
            <a:pPr lvl="1"/>
            <a:r>
              <a:rPr lang="fi-FI" sz="2400" dirty="0"/>
              <a:t>Työllisyysasteen nostamisen ja ihmisten hyvinvoinnin, osallisuuden ja yhtäläisten mahdollisuuksien edistämisen kannalta on tärkeää saada </a:t>
            </a:r>
            <a:r>
              <a:rPr lang="fi-FI" sz="2400" b="1" dirty="0"/>
              <a:t>työelämän ulkopuolella </a:t>
            </a:r>
            <a:r>
              <a:rPr lang="fi-FI" sz="2400" dirty="0"/>
              <a:t>olevia </a:t>
            </a:r>
            <a:r>
              <a:rPr lang="fi-FI" sz="2400" b="1" dirty="0"/>
              <a:t>työelämään</a:t>
            </a:r>
            <a:r>
              <a:rPr lang="fi-FI" sz="2400" dirty="0"/>
              <a:t> ja </a:t>
            </a:r>
            <a:r>
              <a:rPr lang="fi-FI" sz="2400" b="1" dirty="0"/>
              <a:t>parantaa</a:t>
            </a:r>
            <a:r>
              <a:rPr lang="fi-FI" sz="2400" dirty="0"/>
              <a:t> heikossa työmarkkina-asemassa olevien </a:t>
            </a:r>
            <a:r>
              <a:rPr lang="fi-FI" sz="2400" b="1" dirty="0"/>
              <a:t>työllistymisedellytyksiä</a:t>
            </a:r>
            <a:r>
              <a:rPr lang="fi-FI" sz="2400" dirty="0"/>
              <a:t>.</a:t>
            </a:r>
          </a:p>
          <a:p>
            <a:pPr marL="0" indent="0">
              <a:buNone/>
            </a:pPr>
            <a:endParaRPr lang="fi-FI" dirty="0"/>
          </a:p>
        </p:txBody>
      </p:sp>
      <p:pic>
        <p:nvPicPr>
          <p:cNvPr id="5" name="Kuva 4" descr="Kaksi kättelevää kättä, kuvakekuva.">
            <a:extLst>
              <a:ext uri="{FF2B5EF4-FFF2-40B4-BE49-F238E27FC236}">
                <a16:creationId xmlns:a16="http://schemas.microsoft.com/office/drawing/2014/main" id="{D6A86E72-2E29-4A14-9F84-D08ACFE063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2125" y="-352425"/>
            <a:ext cx="3142800" cy="3142800"/>
          </a:xfrm>
          <a:prstGeom prst="rect">
            <a:avLst/>
          </a:prstGeom>
        </p:spPr>
      </p:pic>
    </p:spTree>
    <p:extLst>
      <p:ext uri="{BB962C8B-B14F-4D97-AF65-F5344CB8AC3E}">
        <p14:creationId xmlns:p14="http://schemas.microsoft.com/office/powerpoint/2010/main" val="1203148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EA494F-84F4-4CEE-8040-616060B3D07F}"/>
              </a:ext>
            </a:extLst>
          </p:cNvPr>
          <p:cNvSpPr>
            <a:spLocks noGrp="1"/>
          </p:cNvSpPr>
          <p:nvPr>
            <p:ph type="title"/>
          </p:nvPr>
        </p:nvSpPr>
        <p:spPr>
          <a:xfrm>
            <a:off x="838200" y="209551"/>
            <a:ext cx="7658100" cy="752474"/>
          </a:xfrm>
        </p:spPr>
        <p:txBody>
          <a:bodyPr/>
          <a:lstStyle/>
          <a:p>
            <a:r>
              <a:rPr lang="fi-FI" sz="2800" dirty="0">
                <a:effectLst>
                  <a:outerShdw blurRad="38100" dist="38100" dir="2700000" algn="tl">
                    <a:srgbClr val="000000">
                      <a:alpha val="43137"/>
                    </a:srgbClr>
                  </a:outerShdw>
                </a:effectLst>
              </a:rPr>
              <a:t>Yhdenvertaiseen osallisuuteen (Erityistavoite 4.h) – esimerkkejä toimista</a:t>
            </a:r>
          </a:p>
        </p:txBody>
      </p:sp>
      <p:sp>
        <p:nvSpPr>
          <p:cNvPr id="3" name="Sisällön paikkamerkki 2">
            <a:extLst>
              <a:ext uri="{FF2B5EF4-FFF2-40B4-BE49-F238E27FC236}">
                <a16:creationId xmlns:a16="http://schemas.microsoft.com/office/drawing/2014/main" id="{16569AB8-D0D5-449A-B54B-4F3CDC863ABD}"/>
              </a:ext>
            </a:extLst>
          </p:cNvPr>
          <p:cNvSpPr>
            <a:spLocks noGrp="1"/>
          </p:cNvSpPr>
          <p:nvPr>
            <p:ph idx="1"/>
          </p:nvPr>
        </p:nvSpPr>
        <p:spPr>
          <a:xfrm>
            <a:off x="838200" y="1095375"/>
            <a:ext cx="10236200" cy="4436745"/>
          </a:xfrm>
        </p:spPr>
        <p:txBody>
          <a:bodyPr/>
          <a:lstStyle/>
          <a:p>
            <a:pPr marL="0" indent="0">
              <a:buNone/>
            </a:pPr>
            <a:r>
              <a:rPr lang="fi-FI" sz="2000" b="1" dirty="0"/>
              <a:t>Yhtäläisten mahdollisuuksien ja osallisuuden edistäminen</a:t>
            </a:r>
          </a:p>
          <a:p>
            <a:r>
              <a:rPr lang="fi-FI" sz="2000" dirty="0"/>
              <a:t>tuetaan monipuolisin keinoin kaikkein heikoimmassa työmarkkina-asemassa </a:t>
            </a:r>
          </a:p>
          <a:p>
            <a:pPr marL="266700" indent="0">
              <a:spcBef>
                <a:spcPts val="0"/>
              </a:spcBef>
              <a:buNone/>
            </a:pPr>
            <a:r>
              <a:rPr lang="fi-FI" sz="2000" dirty="0"/>
              <a:t>olevien henkilöiden kiinnittymistä yhteiskuntaan, koulutukseen ja työmarkkinoille </a:t>
            </a:r>
          </a:p>
          <a:p>
            <a:pPr marL="266700" indent="0">
              <a:spcBef>
                <a:spcPts val="0"/>
              </a:spcBef>
              <a:buNone/>
            </a:pPr>
            <a:r>
              <a:rPr lang="fi-FI" sz="2000" dirty="0"/>
              <a:t>sekä torjutaan huono-osaisuutta ja syrjäytymistä</a:t>
            </a:r>
          </a:p>
          <a:p>
            <a:pPr>
              <a:spcBef>
                <a:spcPts val="0"/>
              </a:spcBef>
            </a:pPr>
            <a:r>
              <a:rPr lang="fi-FI" sz="2000" dirty="0"/>
              <a:t>yksinäisten ja riippuvuus- ja/tai työ- ja toimintakyvyn haasteiden kanssa kamppailevien hyvinvointia lisätään mm. yhteisöllisin ja kuntouttavin toimenpitein </a:t>
            </a:r>
          </a:p>
          <a:p>
            <a:pPr>
              <a:spcBef>
                <a:spcPts val="0"/>
              </a:spcBef>
            </a:pPr>
            <a:r>
              <a:rPr lang="fi-FI" sz="2000" dirty="0"/>
              <a:t>edistetään vammaisten henkilöiden, etnisten vähemmistöjen ja muiden heikommassa asemassa olevien väestöryhmien oikeuksien toteutumista</a:t>
            </a:r>
          </a:p>
          <a:p>
            <a:pPr>
              <a:spcBef>
                <a:spcPts val="0"/>
              </a:spcBef>
            </a:pPr>
            <a:r>
              <a:rPr lang="fi-FI" sz="2000" dirty="0"/>
              <a:t>kehitetään kansalaistoimijalähtöistä toimintaa ja yhteisöllisiä palveluita sekä edistetään vähemmistö- ja erityisryhmien osallistumista päätöksentekoon ja palveluiden suunnitteluun </a:t>
            </a:r>
          </a:p>
          <a:p>
            <a:pPr>
              <a:spcBef>
                <a:spcPts val="0"/>
              </a:spcBef>
            </a:pPr>
            <a:r>
              <a:rPr lang="fi-FI" sz="2000" dirty="0"/>
              <a:t>hyödynnetään kirjasto-, kulttuuri- ja liikuntapalveluja osallisuuden, hyvinvoinnin ja työllisyyden edistämisessä </a:t>
            </a:r>
          </a:p>
        </p:txBody>
      </p:sp>
      <p:pic>
        <p:nvPicPr>
          <p:cNvPr id="5" name="Kuva 4" descr="Kaksi kättelevää kättä, kuvakekuva.">
            <a:extLst>
              <a:ext uri="{FF2B5EF4-FFF2-40B4-BE49-F238E27FC236}">
                <a16:creationId xmlns:a16="http://schemas.microsoft.com/office/drawing/2014/main" id="{D6A86E72-2E29-4A14-9F84-D08ACFE063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2125" y="-352425"/>
            <a:ext cx="3142800" cy="3142800"/>
          </a:xfrm>
          <a:prstGeom prst="rect">
            <a:avLst/>
          </a:prstGeom>
        </p:spPr>
      </p:pic>
    </p:spTree>
    <p:extLst>
      <p:ext uri="{BB962C8B-B14F-4D97-AF65-F5344CB8AC3E}">
        <p14:creationId xmlns:p14="http://schemas.microsoft.com/office/powerpoint/2010/main" val="4034361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EA494F-84F4-4CEE-8040-616060B3D07F}"/>
              </a:ext>
            </a:extLst>
          </p:cNvPr>
          <p:cNvSpPr>
            <a:spLocks noGrp="1"/>
          </p:cNvSpPr>
          <p:nvPr>
            <p:ph type="title"/>
          </p:nvPr>
        </p:nvSpPr>
        <p:spPr>
          <a:xfrm>
            <a:off x="838200" y="209551"/>
            <a:ext cx="7658100" cy="752474"/>
          </a:xfrm>
        </p:spPr>
        <p:txBody>
          <a:bodyPr/>
          <a:lstStyle/>
          <a:p>
            <a:r>
              <a:rPr lang="fi-FI" sz="2800" dirty="0">
                <a:effectLst>
                  <a:outerShdw blurRad="38100" dist="38100" dir="2700000" algn="tl">
                    <a:srgbClr val="000000">
                      <a:alpha val="43137"/>
                    </a:srgbClr>
                  </a:outerShdw>
                </a:effectLst>
              </a:rPr>
              <a:t>Yhdenvertaiseen osallisuuteen (Erityistavoite 4.h) – esimerkkejä toimista</a:t>
            </a:r>
          </a:p>
        </p:txBody>
      </p:sp>
      <p:sp>
        <p:nvSpPr>
          <p:cNvPr id="3" name="Sisällön paikkamerkki 2">
            <a:extLst>
              <a:ext uri="{FF2B5EF4-FFF2-40B4-BE49-F238E27FC236}">
                <a16:creationId xmlns:a16="http://schemas.microsoft.com/office/drawing/2014/main" id="{16569AB8-D0D5-449A-B54B-4F3CDC863ABD}"/>
              </a:ext>
            </a:extLst>
          </p:cNvPr>
          <p:cNvSpPr>
            <a:spLocks noGrp="1"/>
          </p:cNvSpPr>
          <p:nvPr>
            <p:ph idx="1"/>
          </p:nvPr>
        </p:nvSpPr>
        <p:spPr>
          <a:xfrm>
            <a:off x="838200" y="1095375"/>
            <a:ext cx="10236200" cy="4772025"/>
          </a:xfrm>
        </p:spPr>
        <p:txBody>
          <a:bodyPr/>
          <a:lstStyle/>
          <a:p>
            <a:pPr marL="0" indent="0">
              <a:buNone/>
            </a:pPr>
            <a:r>
              <a:rPr lang="fi-FI" sz="2000" b="1" dirty="0"/>
              <a:t>Työllistymismahdollisuuksien parantaminen</a:t>
            </a:r>
            <a:endParaRPr lang="fi-FI" sz="2000" dirty="0"/>
          </a:p>
          <a:p>
            <a:r>
              <a:rPr lang="fi-FI" sz="2000" dirty="0"/>
              <a:t>parannetaan heikoimmassa asemassa olevien valmiuksia päästä koulutukseen ja työmarkkinoille </a:t>
            </a:r>
          </a:p>
          <a:p>
            <a:pPr>
              <a:spcBef>
                <a:spcPts val="0"/>
              </a:spcBef>
            </a:pPr>
            <a:r>
              <a:rPr lang="fi-FI" sz="2000" dirty="0"/>
              <a:t>rakennetaan osallistavia työmarkkinoita, lisätään työkyvyn tuen ja tuetun työllistymisen menetelmien käyttöä ja vaikuttavuutta sekä kehitetään työtoiminnan sisältöjä</a:t>
            </a:r>
          </a:p>
          <a:p>
            <a:pPr marL="0" indent="0">
              <a:buNone/>
            </a:pPr>
            <a:endParaRPr lang="fi-FI" sz="1600" b="1" dirty="0"/>
          </a:p>
          <a:p>
            <a:pPr marL="0" indent="0">
              <a:spcBef>
                <a:spcPts val="0"/>
              </a:spcBef>
              <a:buNone/>
            </a:pPr>
            <a:r>
              <a:rPr lang="fi-FI" sz="2000" b="1" dirty="0"/>
              <a:t>Palveluiden kehittäminen</a:t>
            </a:r>
            <a:endParaRPr lang="fi-FI" sz="2000" dirty="0"/>
          </a:p>
          <a:p>
            <a:r>
              <a:rPr lang="fi-FI" sz="2000" dirty="0"/>
              <a:t>kehitetään, levitetään ja juurrutetaan monialaisia, oikea-aikaisia, saavutettavia ja katkeamattomia taide-, kulttuuri-, hyvinvointi-, sosiaali-, terveys-, kuntoutus-, koulutus- ja työllisyyspalveluita ja kehitetään mm. perhe- ja nuorisotyön menetelmiä ja verkostomaista työote</a:t>
            </a:r>
          </a:p>
          <a:p>
            <a:pPr>
              <a:spcBef>
                <a:spcPts val="0"/>
              </a:spcBef>
            </a:pPr>
            <a:r>
              <a:rPr lang="fi-FI" sz="2000" dirty="0"/>
              <a:t>edistetään ammattilaisten, kolmannen ja neljännen sektorin ja viranomaisten välistä kumppanuutta, yhteistyötä ja osaamista heikoimmassa asemassa olevien ryhmien palveluiden ja yhteiskuntaan kiinnittymisen parantamiseksi</a:t>
            </a:r>
          </a:p>
        </p:txBody>
      </p:sp>
      <p:pic>
        <p:nvPicPr>
          <p:cNvPr id="5" name="Kuva 4" descr="Kaksi kättelevää kättä, kuvakekuva.">
            <a:extLst>
              <a:ext uri="{FF2B5EF4-FFF2-40B4-BE49-F238E27FC236}">
                <a16:creationId xmlns:a16="http://schemas.microsoft.com/office/drawing/2014/main" id="{D6A86E72-2E29-4A14-9F84-D08ACFE063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2125" y="-352425"/>
            <a:ext cx="3142800" cy="3142800"/>
          </a:xfrm>
          <a:prstGeom prst="rect">
            <a:avLst/>
          </a:prstGeom>
        </p:spPr>
      </p:pic>
    </p:spTree>
    <p:extLst>
      <p:ext uri="{BB962C8B-B14F-4D97-AF65-F5344CB8AC3E}">
        <p14:creationId xmlns:p14="http://schemas.microsoft.com/office/powerpoint/2010/main" val="3527762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EA494F-84F4-4CEE-8040-616060B3D07F}"/>
              </a:ext>
            </a:extLst>
          </p:cNvPr>
          <p:cNvSpPr>
            <a:spLocks noGrp="1"/>
          </p:cNvSpPr>
          <p:nvPr>
            <p:ph type="title"/>
          </p:nvPr>
        </p:nvSpPr>
        <p:spPr>
          <a:xfrm>
            <a:off x="838200" y="209551"/>
            <a:ext cx="7658100" cy="752474"/>
          </a:xfrm>
        </p:spPr>
        <p:txBody>
          <a:bodyPr/>
          <a:lstStyle/>
          <a:p>
            <a:r>
              <a:rPr lang="fi-FI" sz="2800" dirty="0">
                <a:effectLst>
                  <a:outerShdw blurRad="38100" dist="38100" dir="2700000" algn="tl">
                    <a:srgbClr val="000000">
                      <a:alpha val="43137"/>
                    </a:srgbClr>
                  </a:outerShdw>
                </a:effectLst>
              </a:rPr>
              <a:t>Yhdenvertaiseen osallisuuteen (Erityistavoite 4.h) – kohderyhmät</a:t>
            </a:r>
          </a:p>
        </p:txBody>
      </p:sp>
      <p:sp>
        <p:nvSpPr>
          <p:cNvPr id="3" name="Sisällön paikkamerkki 2">
            <a:extLst>
              <a:ext uri="{FF2B5EF4-FFF2-40B4-BE49-F238E27FC236}">
                <a16:creationId xmlns:a16="http://schemas.microsoft.com/office/drawing/2014/main" id="{16569AB8-D0D5-449A-B54B-4F3CDC863ABD}"/>
              </a:ext>
            </a:extLst>
          </p:cNvPr>
          <p:cNvSpPr>
            <a:spLocks noGrp="1"/>
          </p:cNvSpPr>
          <p:nvPr>
            <p:ph idx="1"/>
          </p:nvPr>
        </p:nvSpPr>
        <p:spPr>
          <a:xfrm>
            <a:off x="838200" y="1409700"/>
            <a:ext cx="10236200" cy="4457700"/>
          </a:xfrm>
        </p:spPr>
        <p:txBody>
          <a:bodyPr/>
          <a:lstStyle/>
          <a:p>
            <a:pPr marL="0" indent="0">
              <a:buNone/>
            </a:pPr>
            <a:r>
              <a:rPr lang="fi-FI" sz="2000" b="1" dirty="0"/>
              <a:t>Tärkeimmät kohderyhmät</a:t>
            </a:r>
          </a:p>
          <a:p>
            <a:pPr marL="0" indent="0">
              <a:spcBef>
                <a:spcPts val="0"/>
              </a:spcBef>
              <a:buNone/>
            </a:pPr>
            <a:endParaRPr lang="fi-FI" sz="2000" b="1" dirty="0"/>
          </a:p>
          <a:p>
            <a:pPr>
              <a:spcBef>
                <a:spcPts val="0"/>
              </a:spcBef>
            </a:pPr>
            <a:r>
              <a:rPr lang="fi-FI" sz="2000" dirty="0"/>
              <a:t>Työmarkkinoiden näkökulmasta heikoimmassa asemassa olevat henkilöt, sisältäen vähemmistöt ja erityisryhmät, joiden yhteiskunnallista osallisuutta halutaan edistää. </a:t>
            </a:r>
          </a:p>
          <a:p>
            <a:pPr>
              <a:spcBef>
                <a:spcPts val="0"/>
              </a:spcBef>
            </a:pPr>
            <a:r>
              <a:rPr lang="fi-FI" sz="2000" dirty="0"/>
              <a:t>Työmarkkinoille heikosti integroituneiksi tunnistettavat henkilöryhmät kuten nuoret, ikääntyneet, koulupudokkaat, maahanmuuttajataustaiset, romanit ja osatyökykyiset. </a:t>
            </a:r>
          </a:p>
          <a:p>
            <a:pPr>
              <a:spcBef>
                <a:spcPts val="0"/>
              </a:spcBef>
            </a:pPr>
            <a:r>
              <a:rPr lang="fi-FI" sz="2000" dirty="0"/>
              <a:t>Syrjäytymisvaarassa olevat henkilöt riippumatta heidän aiemmasta koulutus- ja työhistoriastaan tai sen puutteesta ja välillisesti myös esim. heidän läheisensä. </a:t>
            </a:r>
          </a:p>
          <a:p>
            <a:pPr>
              <a:spcBef>
                <a:spcPts val="0"/>
              </a:spcBef>
            </a:pPr>
            <a:endParaRPr lang="fi-FI" sz="2000" b="1" dirty="0"/>
          </a:p>
          <a:p>
            <a:pPr>
              <a:spcBef>
                <a:spcPts val="0"/>
              </a:spcBef>
            </a:pPr>
            <a:r>
              <a:rPr lang="fi-FI" sz="2000" dirty="0"/>
              <a:t>Monialaisten taide-, hyvinvointi-, sosiaali-, terveys- ja kuntoutus- sekä koulutus- ja neuvontapalveluiden tarjoajat ja niiden johto ja henkilöstö, joiden yhteistyötä ja osaamista halutaan kehittää. </a:t>
            </a:r>
            <a:endParaRPr lang="fi-FI" sz="2000" b="1" dirty="0"/>
          </a:p>
        </p:txBody>
      </p:sp>
      <p:pic>
        <p:nvPicPr>
          <p:cNvPr id="5" name="Kuva 4" descr="Kaksi kättelevää kättä, kuvakekuva.">
            <a:extLst>
              <a:ext uri="{FF2B5EF4-FFF2-40B4-BE49-F238E27FC236}">
                <a16:creationId xmlns:a16="http://schemas.microsoft.com/office/drawing/2014/main" id="{D6A86E72-2E29-4A14-9F84-D08ACFE063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2125" y="-352425"/>
            <a:ext cx="3142800" cy="3142800"/>
          </a:xfrm>
          <a:prstGeom prst="rect">
            <a:avLst/>
          </a:prstGeom>
        </p:spPr>
      </p:pic>
    </p:spTree>
    <p:extLst>
      <p:ext uri="{BB962C8B-B14F-4D97-AF65-F5344CB8AC3E}">
        <p14:creationId xmlns:p14="http://schemas.microsoft.com/office/powerpoint/2010/main" val="4256687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EA494F-84F4-4CEE-8040-616060B3D07F}"/>
              </a:ext>
            </a:extLst>
          </p:cNvPr>
          <p:cNvSpPr>
            <a:spLocks noGrp="1"/>
          </p:cNvSpPr>
          <p:nvPr>
            <p:ph type="title"/>
          </p:nvPr>
        </p:nvSpPr>
        <p:spPr>
          <a:xfrm>
            <a:off x="462280" y="488530"/>
            <a:ext cx="8519795" cy="797346"/>
          </a:xfrm>
        </p:spPr>
        <p:txBody>
          <a:bodyPr/>
          <a:lstStyle/>
          <a:p>
            <a:br>
              <a:rPr lang="fi-FI" sz="2800" dirty="0">
                <a:effectLst>
                  <a:outerShdw blurRad="38100" dist="38100" dir="2700000" algn="tl">
                    <a:srgbClr val="000000">
                      <a:alpha val="43137"/>
                    </a:srgbClr>
                  </a:outerShdw>
                </a:effectLst>
              </a:rPr>
            </a:br>
            <a:br>
              <a:rPr lang="fi-FI" sz="2800" dirty="0">
                <a:effectLst>
                  <a:outerShdw blurRad="38100" dist="38100" dir="2700000" algn="tl">
                    <a:srgbClr val="000000">
                      <a:alpha val="43137"/>
                    </a:srgbClr>
                  </a:outerShdw>
                </a:effectLst>
              </a:rPr>
            </a:br>
            <a:r>
              <a:rPr lang="fi-FI" sz="2800" dirty="0">
                <a:effectLst>
                  <a:outerShdw blurRad="38100" dist="38100" dir="2700000" algn="tl">
                    <a:srgbClr val="000000">
                      <a:alpha val="43137"/>
                    </a:srgbClr>
                  </a:outerShdw>
                </a:effectLst>
              </a:rPr>
              <a:t>Sosiaalisten innovaatioiden Suomi (Tl 5) Turvaverkkoja nuorten tulevaisuuteen (Et 5.h)</a:t>
            </a:r>
          </a:p>
        </p:txBody>
      </p:sp>
      <p:sp>
        <p:nvSpPr>
          <p:cNvPr id="3" name="Sisällön paikkamerkki 2">
            <a:extLst>
              <a:ext uri="{FF2B5EF4-FFF2-40B4-BE49-F238E27FC236}">
                <a16:creationId xmlns:a16="http://schemas.microsoft.com/office/drawing/2014/main" id="{16569AB8-D0D5-449A-B54B-4F3CDC863ABD}"/>
              </a:ext>
            </a:extLst>
          </p:cNvPr>
          <p:cNvSpPr>
            <a:spLocks noGrp="1"/>
          </p:cNvSpPr>
          <p:nvPr>
            <p:ph idx="1"/>
          </p:nvPr>
        </p:nvSpPr>
        <p:spPr>
          <a:xfrm>
            <a:off x="462280" y="1609343"/>
            <a:ext cx="10770870" cy="4115181"/>
          </a:xfrm>
        </p:spPr>
        <p:txBody>
          <a:bodyPr/>
          <a:lstStyle/>
          <a:p>
            <a:pPr marL="361950" lvl="1" indent="-361950"/>
            <a:r>
              <a:rPr lang="fi-FI" sz="2400" dirty="0"/>
              <a:t>Erityistavoitteessa tuetaan </a:t>
            </a:r>
            <a:r>
              <a:rPr lang="fi-FI" sz="2400" b="1" dirty="0"/>
              <a:t>lastensuojelun</a:t>
            </a:r>
            <a:r>
              <a:rPr lang="fi-FI" sz="2400" dirty="0"/>
              <a:t> asiakkaana olevien sekä erityisesti kodin ulkopuolelle sijoitettujen lasten ja nuorten elämäntilannetta ja pärjäämistä</a:t>
            </a:r>
          </a:p>
          <a:p>
            <a:pPr marL="361950" lvl="1" indent="-361950"/>
            <a:r>
              <a:rPr lang="fi-FI" sz="2400" dirty="0"/>
              <a:t>Monet sijaishuollossa olevista lapsista ja nuorista eivät saa suoritetuksi peruskoulua loppuun tai hankituksi toisen asteen tutkintoa, eivätkä kaikki sijoitettuna olevat lapset ja nuoret saa tarvitsemaansa tukea tai hoitoa</a:t>
            </a:r>
          </a:p>
          <a:p>
            <a:pPr marL="361950" lvl="1" indent="-361950"/>
            <a:r>
              <a:rPr lang="fi-FI" sz="2400" dirty="0"/>
              <a:t>Lisää oikea-aikaisia, </a:t>
            </a:r>
            <a:r>
              <a:rPr lang="fi-FI" sz="2400" b="1" dirty="0"/>
              <a:t>huostaanottoja ennalta ehkäiseviä palveluja tarvitaan</a:t>
            </a:r>
            <a:r>
              <a:rPr lang="fi-FI" sz="2400" dirty="0"/>
              <a:t>. </a:t>
            </a:r>
          </a:p>
          <a:p>
            <a:pPr marL="361950" lvl="1" indent="-361950"/>
            <a:r>
              <a:rPr lang="fi-FI" sz="2400" dirty="0"/>
              <a:t>Toimilla </a:t>
            </a:r>
            <a:r>
              <a:rPr lang="fi-FI" sz="2400" b="1" dirty="0"/>
              <a:t>tuetaan</a:t>
            </a:r>
            <a:r>
              <a:rPr lang="fi-FI" sz="2400" dirty="0"/>
              <a:t> komission vuonna 2021 hyväksymää </a:t>
            </a:r>
            <a:r>
              <a:rPr lang="fi-FI" sz="2400" b="1" dirty="0"/>
              <a:t>lasten oikeuksia</a:t>
            </a:r>
            <a:r>
              <a:rPr lang="fi-FI" sz="2400" dirty="0"/>
              <a:t> koskevan EU-strategian toimeenpanoa erityisesti edistämällä vaikeassa asemassa olevien </a:t>
            </a:r>
            <a:r>
              <a:rPr lang="fi-FI" sz="2400" b="1" dirty="0"/>
              <a:t>lasten ja nuorten yhtäläisiä mahdollisuuksia</a:t>
            </a:r>
            <a:r>
              <a:rPr lang="fi-FI" sz="2400" dirty="0"/>
              <a:t>.</a:t>
            </a:r>
          </a:p>
        </p:txBody>
      </p:sp>
      <p:pic>
        <p:nvPicPr>
          <p:cNvPr id="5" name="Kuva 4" descr="Tienviitta, jossa kyltit oikealle ja vasemmalle, kuvakekuva.">
            <a:extLst>
              <a:ext uri="{FF2B5EF4-FFF2-40B4-BE49-F238E27FC236}">
                <a16:creationId xmlns:a16="http://schemas.microsoft.com/office/drawing/2014/main" id="{D663DD4E-D1DB-4FD7-9869-66810D344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7850" y="-409575"/>
            <a:ext cx="3142800" cy="3142800"/>
          </a:xfrm>
          <a:prstGeom prst="rect">
            <a:avLst/>
          </a:prstGeom>
        </p:spPr>
      </p:pic>
    </p:spTree>
    <p:extLst>
      <p:ext uri="{BB962C8B-B14F-4D97-AF65-F5344CB8AC3E}">
        <p14:creationId xmlns:p14="http://schemas.microsoft.com/office/powerpoint/2010/main" val="1173589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EA494F-84F4-4CEE-8040-616060B3D07F}"/>
              </a:ext>
            </a:extLst>
          </p:cNvPr>
          <p:cNvSpPr>
            <a:spLocks noGrp="1"/>
          </p:cNvSpPr>
          <p:nvPr>
            <p:ph type="title"/>
          </p:nvPr>
        </p:nvSpPr>
        <p:spPr>
          <a:xfrm>
            <a:off x="462280" y="247650"/>
            <a:ext cx="8519795" cy="885826"/>
          </a:xfrm>
        </p:spPr>
        <p:txBody>
          <a:bodyPr/>
          <a:lstStyle/>
          <a:p>
            <a:br>
              <a:rPr lang="fi-FI" sz="2800" dirty="0">
                <a:effectLst>
                  <a:outerShdw blurRad="38100" dist="38100" dir="2700000" algn="tl">
                    <a:srgbClr val="000000">
                      <a:alpha val="43137"/>
                    </a:srgbClr>
                  </a:outerShdw>
                </a:effectLst>
              </a:rPr>
            </a:br>
            <a:br>
              <a:rPr lang="fi-FI" sz="2800" dirty="0">
                <a:effectLst>
                  <a:outerShdw blurRad="38100" dist="38100" dir="2700000" algn="tl">
                    <a:srgbClr val="000000">
                      <a:alpha val="43137"/>
                    </a:srgbClr>
                  </a:outerShdw>
                </a:effectLst>
              </a:rPr>
            </a:br>
            <a:r>
              <a:rPr lang="fi-FI" sz="2800" dirty="0">
                <a:effectLst>
                  <a:outerShdw blurRad="38100" dist="38100" dir="2700000" algn="tl">
                    <a:srgbClr val="000000">
                      <a:alpha val="43137"/>
                    </a:srgbClr>
                  </a:outerShdw>
                </a:effectLst>
              </a:rPr>
              <a:t>Aineellista puutetta torjuva Suomi (Tl 6) </a:t>
            </a:r>
            <a:br>
              <a:rPr lang="fi-FI" sz="2800" dirty="0">
                <a:effectLst>
                  <a:outerShdw blurRad="38100" dist="38100" dir="2700000" algn="tl">
                    <a:srgbClr val="000000">
                      <a:alpha val="43137"/>
                    </a:srgbClr>
                  </a:outerShdw>
                </a:effectLst>
              </a:rPr>
            </a:br>
            <a:r>
              <a:rPr lang="fi-FI" sz="2800" dirty="0">
                <a:effectLst>
                  <a:outerShdw blurRad="38100" dist="38100" dir="2700000" algn="tl">
                    <a:srgbClr val="000000">
                      <a:alpha val="43137"/>
                    </a:srgbClr>
                  </a:outerShdw>
                </a:effectLst>
              </a:rPr>
              <a:t>Eväitä elämään (Et 6.m)</a:t>
            </a:r>
          </a:p>
        </p:txBody>
      </p:sp>
      <p:sp>
        <p:nvSpPr>
          <p:cNvPr id="3" name="Sisällön paikkamerkki 2">
            <a:extLst>
              <a:ext uri="{FF2B5EF4-FFF2-40B4-BE49-F238E27FC236}">
                <a16:creationId xmlns:a16="http://schemas.microsoft.com/office/drawing/2014/main" id="{16569AB8-D0D5-449A-B54B-4F3CDC863ABD}"/>
              </a:ext>
            </a:extLst>
          </p:cNvPr>
          <p:cNvSpPr>
            <a:spLocks noGrp="1"/>
          </p:cNvSpPr>
          <p:nvPr>
            <p:ph idx="1"/>
          </p:nvPr>
        </p:nvSpPr>
        <p:spPr>
          <a:xfrm>
            <a:off x="462280" y="1390649"/>
            <a:ext cx="10770870" cy="4410075"/>
          </a:xfrm>
        </p:spPr>
        <p:txBody>
          <a:bodyPr/>
          <a:lstStyle/>
          <a:p>
            <a:pPr marL="361950" lvl="1" indent="-361950"/>
            <a:r>
              <a:rPr lang="fi-FI" sz="2400" dirty="0"/>
              <a:t>Työttömille </a:t>
            </a:r>
            <a:r>
              <a:rPr lang="fi-FI" sz="2400" b="1" dirty="0"/>
              <a:t>vähävaraisille henkilöille ja heidän kotitalouteensa kuuluville henkilöille </a:t>
            </a:r>
            <a:r>
              <a:rPr lang="fi-FI" sz="2400" dirty="0"/>
              <a:t>suunnataan aineellista apua sekä </a:t>
            </a:r>
          </a:p>
          <a:p>
            <a:pPr marL="361950" lvl="1" indent="-361950">
              <a:buNone/>
            </a:pPr>
            <a:r>
              <a:rPr lang="fi-FI" sz="2400" dirty="0"/>
              <a:t>	liitännäistoimina ohjausta ja neuvontaa.</a:t>
            </a:r>
          </a:p>
          <a:p>
            <a:pPr marL="361950" lvl="1" indent="-361950"/>
            <a:r>
              <a:rPr lang="fi-FI" sz="2400" dirty="0"/>
              <a:t>Kohderyhmiä voivat olla esimerkiksi yksinhuoltajaperheet ja maahanmuuttajat.</a:t>
            </a:r>
          </a:p>
          <a:p>
            <a:pPr marL="361950" lvl="1" indent="-361950"/>
            <a:r>
              <a:rPr lang="fi-FI" sz="2400" b="1" dirty="0"/>
              <a:t>Aineellista apua </a:t>
            </a:r>
            <a:r>
              <a:rPr lang="fi-FI" sz="2400" dirty="0"/>
              <a:t>voidaan kohdentaa demografisten tai </a:t>
            </a:r>
            <a:r>
              <a:rPr lang="fi-FI" sz="2400" dirty="0" err="1"/>
              <a:t>sosio</a:t>
            </a:r>
            <a:r>
              <a:rPr lang="fi-FI" sz="2400" dirty="0"/>
              <a:t>-ekonomisten tekijöiden avulla. Apu tarjotaan kohderyhmälle maksukortteina elintarvikkeiden ja perushyödykkeiden hankintaan. Näin pyritään vastaamaan avunsaajien yksilöllisiin tarpeisiin ja huomioimaan kestävä kehitys erityisesti elintarvikkeiden osalta.</a:t>
            </a:r>
          </a:p>
          <a:p>
            <a:pPr marL="361950" lvl="1" indent="-361950"/>
            <a:r>
              <a:rPr lang="fi-FI" sz="2400" b="1" dirty="0"/>
              <a:t>Liitännäistoimina</a:t>
            </a:r>
            <a:r>
              <a:rPr lang="fi-FI" sz="2400" dirty="0"/>
              <a:t> kohderyhmälle suunnataan heitä hyödyttäviin palveluihin ohjaamista ja palveluihin liittyvää neuvontaa </a:t>
            </a:r>
          </a:p>
        </p:txBody>
      </p:sp>
      <p:pic>
        <p:nvPicPr>
          <p:cNvPr id="5" name="Kuva 4" descr="Tienviitta, jossa kyltit oikealle ja vasemmalle, kuvakekuva.">
            <a:extLst>
              <a:ext uri="{FF2B5EF4-FFF2-40B4-BE49-F238E27FC236}">
                <a16:creationId xmlns:a16="http://schemas.microsoft.com/office/drawing/2014/main" id="{D663DD4E-D1DB-4FD7-9869-66810D344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7850" y="-409575"/>
            <a:ext cx="3142800" cy="3142800"/>
          </a:xfrm>
          <a:prstGeom prst="rect">
            <a:avLst/>
          </a:prstGeom>
        </p:spPr>
      </p:pic>
    </p:spTree>
    <p:extLst>
      <p:ext uri="{BB962C8B-B14F-4D97-AF65-F5344CB8AC3E}">
        <p14:creationId xmlns:p14="http://schemas.microsoft.com/office/powerpoint/2010/main" val="2860032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2EE83F-7B3B-465F-AF4B-72F5BDFB5EEC}"/>
              </a:ext>
            </a:extLst>
          </p:cNvPr>
          <p:cNvSpPr>
            <a:spLocks noGrp="1"/>
          </p:cNvSpPr>
          <p:nvPr>
            <p:ph type="title"/>
          </p:nvPr>
        </p:nvSpPr>
        <p:spPr>
          <a:xfrm>
            <a:off x="1051955" y="457201"/>
            <a:ext cx="10088089" cy="1373124"/>
          </a:xfrm>
        </p:spPr>
        <p:txBody>
          <a:bodyPr/>
          <a:lstStyle/>
          <a:p>
            <a:r>
              <a:rPr lang="fi-FI" sz="5000" dirty="0">
                <a:effectLst>
                  <a:outerShdw blurRad="38100" dist="38100" dir="2700000" algn="tl">
                    <a:srgbClr val="000000">
                      <a:alpha val="43137"/>
                    </a:srgbClr>
                  </a:outerShdw>
                </a:effectLst>
              </a:rPr>
              <a:t>Euroopan sosiaalirahasto plus 2021-2027</a:t>
            </a:r>
            <a:endParaRPr lang="en-GB" sz="5000" b="0" dirty="0">
              <a:effectLst>
                <a:outerShdw blurRad="38100" dist="38100" dir="2700000" algn="tl">
                  <a:srgbClr val="000000">
                    <a:alpha val="43137"/>
                  </a:srgbClr>
                </a:outerShdw>
              </a:effectLst>
            </a:endParaRPr>
          </a:p>
        </p:txBody>
      </p:sp>
      <p:sp>
        <p:nvSpPr>
          <p:cNvPr id="3" name="Sisällön paikkamerkki 2">
            <a:extLst>
              <a:ext uri="{FF2B5EF4-FFF2-40B4-BE49-F238E27FC236}">
                <a16:creationId xmlns:a16="http://schemas.microsoft.com/office/drawing/2014/main" id="{5DB02B0B-CC9B-4141-AE3C-B3D1CD0BA35F}"/>
              </a:ext>
            </a:extLst>
          </p:cNvPr>
          <p:cNvSpPr>
            <a:spLocks noGrp="1"/>
          </p:cNvSpPr>
          <p:nvPr>
            <p:ph type="body" idx="1"/>
          </p:nvPr>
        </p:nvSpPr>
        <p:spPr>
          <a:xfrm>
            <a:off x="707913" y="1971676"/>
            <a:ext cx="10776172" cy="3781424"/>
          </a:xfrm>
        </p:spPr>
        <p:txBody>
          <a:bodyPr/>
          <a:lstStyle/>
          <a:p>
            <a:pPr marL="0" indent="0" algn="ctr">
              <a:buNone/>
            </a:pPr>
            <a:r>
              <a:rPr lang="fi-FI" sz="2400" dirty="0"/>
              <a:t>Euroopan sosiaalirahasto plus (ESR+) on EU:n tärkein </a:t>
            </a:r>
            <a:r>
              <a:rPr lang="fi-FI" sz="2400" b="1" dirty="0"/>
              <a:t>ihmisiin kohdistuvien investointien rahoitusväline. </a:t>
            </a:r>
            <a:r>
              <a:rPr lang="fi-FI" sz="2400" dirty="0"/>
              <a:t>Siitä tarjotaan merkittävää tukea EU:n työllisyys-, sosiaali-, koulutus- ja osaamispolitiikkojen toteuttamiseen ja näiden alojen rakenneuudistuksiin.</a:t>
            </a:r>
          </a:p>
          <a:p>
            <a:pPr marL="0" indent="0" algn="ctr">
              <a:buNone/>
            </a:pPr>
            <a:endParaRPr lang="fi-FI" sz="2400" dirty="0"/>
          </a:p>
          <a:p>
            <a:pPr marL="0" indent="0" algn="ctr">
              <a:buNone/>
            </a:pPr>
            <a:r>
              <a:rPr lang="fi-FI" sz="2400" dirty="0"/>
              <a:t>Osana koheesiopolitiikkaa ESR+ jatkaa myös EU:n taloudellisen, alueellisen ja sosiaalisen yhteenkuuluvuuden tukemista ja auttaa näin vähentämään jäsenmaiden ja alueiden välisiä eroja.</a:t>
            </a:r>
          </a:p>
          <a:p>
            <a:pPr marL="0" indent="0" algn="ctr">
              <a:buNone/>
            </a:pPr>
            <a:endParaRPr lang="fi-FI" sz="2400" dirty="0"/>
          </a:p>
          <a:p>
            <a:pPr marL="0" indent="0" algn="ctr">
              <a:buNone/>
            </a:pPr>
            <a:r>
              <a:rPr lang="fi-FI" sz="2400" dirty="0"/>
              <a:t>Ohjelmakaudelle 2021–2027 ESR+:</a:t>
            </a:r>
            <a:r>
              <a:rPr lang="fi-FI" sz="2400" dirty="0" err="1"/>
              <a:t>lle</a:t>
            </a:r>
            <a:r>
              <a:rPr lang="fi-FI" sz="2400" dirty="0"/>
              <a:t> on osoitettu noin 99,3 miljardia euroa</a:t>
            </a:r>
          </a:p>
        </p:txBody>
      </p:sp>
    </p:spTree>
    <p:extLst>
      <p:ext uri="{BB962C8B-B14F-4D97-AF65-F5344CB8AC3E}">
        <p14:creationId xmlns:p14="http://schemas.microsoft.com/office/powerpoint/2010/main" val="6077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EA494F-84F4-4CEE-8040-616060B3D07F}"/>
              </a:ext>
            </a:extLst>
          </p:cNvPr>
          <p:cNvSpPr>
            <a:spLocks noGrp="1"/>
          </p:cNvSpPr>
          <p:nvPr>
            <p:ph type="title"/>
          </p:nvPr>
        </p:nvSpPr>
        <p:spPr>
          <a:xfrm>
            <a:off x="462280" y="247650"/>
            <a:ext cx="8519795" cy="885826"/>
          </a:xfrm>
        </p:spPr>
        <p:txBody>
          <a:bodyPr/>
          <a:lstStyle/>
          <a:p>
            <a:br>
              <a:rPr lang="fi-FI" sz="2800" dirty="0">
                <a:effectLst>
                  <a:outerShdw blurRad="38100" dist="38100" dir="2700000" algn="tl">
                    <a:srgbClr val="000000">
                      <a:alpha val="43137"/>
                    </a:srgbClr>
                  </a:outerShdw>
                </a:effectLst>
              </a:rPr>
            </a:br>
            <a:br>
              <a:rPr lang="fi-FI" sz="2800" dirty="0">
                <a:effectLst>
                  <a:outerShdw blurRad="38100" dist="38100" dir="2700000" algn="tl">
                    <a:srgbClr val="000000">
                      <a:alpha val="43137"/>
                    </a:srgbClr>
                  </a:outerShdw>
                </a:effectLst>
              </a:rPr>
            </a:br>
            <a:r>
              <a:rPr lang="fi-FI" sz="2800" dirty="0">
                <a:effectLst>
                  <a:outerShdw blurRad="38100" dist="38100" dir="2700000" algn="tl">
                    <a:srgbClr val="000000">
                      <a:alpha val="43137"/>
                    </a:srgbClr>
                  </a:outerShdw>
                </a:effectLst>
              </a:rPr>
              <a:t>Ohjelmakauden vaihtumiseen liittyviä muutoksia ESR plus -toiminnassa</a:t>
            </a:r>
          </a:p>
        </p:txBody>
      </p:sp>
      <p:sp>
        <p:nvSpPr>
          <p:cNvPr id="3" name="Sisällön paikkamerkki 2">
            <a:extLst>
              <a:ext uri="{FF2B5EF4-FFF2-40B4-BE49-F238E27FC236}">
                <a16:creationId xmlns:a16="http://schemas.microsoft.com/office/drawing/2014/main" id="{16569AB8-D0D5-449A-B54B-4F3CDC863ABD}"/>
              </a:ext>
            </a:extLst>
          </p:cNvPr>
          <p:cNvSpPr>
            <a:spLocks noGrp="1"/>
          </p:cNvSpPr>
          <p:nvPr>
            <p:ph idx="1"/>
          </p:nvPr>
        </p:nvSpPr>
        <p:spPr>
          <a:xfrm>
            <a:off x="462280" y="1476375"/>
            <a:ext cx="10770870" cy="4324349"/>
          </a:xfrm>
        </p:spPr>
        <p:txBody>
          <a:bodyPr/>
          <a:lstStyle/>
          <a:p>
            <a:r>
              <a:rPr lang="fi-FI" dirty="0"/>
              <a:t>Ei enää työvoimapoliittisia toimenpiteitä (työvoimakoulutukset, yhteishankinnat, valmennuspalvelut ja palkkatuet)</a:t>
            </a:r>
          </a:p>
          <a:p>
            <a:r>
              <a:rPr lang="fi-FI" dirty="0"/>
              <a:t>Henkilöosallistujia koskevien indikaattoritietojen uusi keräämistapa (mm. osittain arviopohjainen ESR-hlö järjestelmä täysin sähköinen)</a:t>
            </a:r>
          </a:p>
          <a:p>
            <a:r>
              <a:rPr lang="fi-FI" dirty="0"/>
              <a:t>Suuremmat odotukset vaikuttavuudelle</a:t>
            </a:r>
          </a:p>
          <a:p>
            <a:r>
              <a:rPr lang="fi-FI" dirty="0"/>
              <a:t>Suuremmat odotukset yhteistyölle, verkostoitumiselle, moniammatillisuudelle</a:t>
            </a:r>
          </a:p>
          <a:p>
            <a:r>
              <a:rPr lang="fi-FI" dirty="0"/>
              <a:t>Sosiaalisen osallisuuden painoarvo kasvaa</a:t>
            </a:r>
          </a:p>
          <a:p>
            <a:r>
              <a:rPr lang="fi-FI" dirty="0"/>
              <a:t>Pakollinen toimintalinja sosiaalisille innovaatioille</a:t>
            </a:r>
          </a:p>
          <a:p>
            <a:r>
              <a:rPr lang="fi-FI" dirty="0"/>
              <a:t>Aineellinen apu (ruoka-apu ja liitännäistoimet)</a:t>
            </a:r>
          </a:p>
          <a:p>
            <a:pPr marL="361950" lvl="1" indent="-361950"/>
            <a:endParaRPr lang="fi-FI" sz="2400" dirty="0"/>
          </a:p>
        </p:txBody>
      </p:sp>
      <p:pic>
        <p:nvPicPr>
          <p:cNvPr id="5" name="Kuva 4" descr="Tienviitta, jossa kyltit oikealle ja vasemmalle, kuvakekuva.">
            <a:extLst>
              <a:ext uri="{FF2B5EF4-FFF2-40B4-BE49-F238E27FC236}">
                <a16:creationId xmlns:a16="http://schemas.microsoft.com/office/drawing/2014/main" id="{D663DD4E-D1DB-4FD7-9869-66810D344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7850" y="-409575"/>
            <a:ext cx="3142800" cy="3142800"/>
          </a:xfrm>
          <a:prstGeom prst="rect">
            <a:avLst/>
          </a:prstGeom>
        </p:spPr>
      </p:pic>
    </p:spTree>
    <p:extLst>
      <p:ext uri="{BB962C8B-B14F-4D97-AF65-F5344CB8AC3E}">
        <p14:creationId xmlns:p14="http://schemas.microsoft.com/office/powerpoint/2010/main" val="329261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EA494F-84F4-4CEE-8040-616060B3D07F}"/>
              </a:ext>
            </a:extLst>
          </p:cNvPr>
          <p:cNvSpPr>
            <a:spLocks noGrp="1"/>
          </p:cNvSpPr>
          <p:nvPr>
            <p:ph type="title"/>
          </p:nvPr>
        </p:nvSpPr>
        <p:spPr>
          <a:xfrm>
            <a:off x="462280" y="247650"/>
            <a:ext cx="8519795" cy="809626"/>
          </a:xfrm>
        </p:spPr>
        <p:txBody>
          <a:bodyPr/>
          <a:lstStyle/>
          <a:p>
            <a:br>
              <a:rPr lang="fi-FI" sz="2800" dirty="0">
                <a:effectLst>
                  <a:outerShdw blurRad="38100" dist="38100" dir="2700000" algn="tl">
                    <a:srgbClr val="000000">
                      <a:alpha val="43137"/>
                    </a:srgbClr>
                  </a:outerShdw>
                </a:effectLst>
              </a:rPr>
            </a:br>
            <a:br>
              <a:rPr lang="fi-FI" sz="2800" dirty="0">
                <a:effectLst>
                  <a:outerShdw blurRad="38100" dist="38100" dir="2700000" algn="tl">
                    <a:srgbClr val="000000">
                      <a:alpha val="43137"/>
                    </a:srgbClr>
                  </a:outerShdw>
                </a:effectLst>
              </a:rPr>
            </a:br>
            <a:r>
              <a:rPr lang="fi-FI" sz="2800" dirty="0">
                <a:effectLst>
                  <a:outerShdw blurRad="38100" dist="38100" dir="2700000" algn="tl">
                    <a:srgbClr val="000000">
                      <a:alpha val="43137"/>
                    </a:srgbClr>
                  </a:outerShdw>
                </a:effectLst>
              </a:rPr>
              <a:t>Ohjelmakauden vaihtumiseen liittyviä muutoksia ESR plus -toiminnassa</a:t>
            </a:r>
          </a:p>
        </p:txBody>
      </p:sp>
      <p:sp>
        <p:nvSpPr>
          <p:cNvPr id="3" name="Sisällön paikkamerkki 2">
            <a:extLst>
              <a:ext uri="{FF2B5EF4-FFF2-40B4-BE49-F238E27FC236}">
                <a16:creationId xmlns:a16="http://schemas.microsoft.com/office/drawing/2014/main" id="{16569AB8-D0D5-449A-B54B-4F3CDC863ABD}"/>
              </a:ext>
            </a:extLst>
          </p:cNvPr>
          <p:cNvSpPr>
            <a:spLocks noGrp="1"/>
          </p:cNvSpPr>
          <p:nvPr>
            <p:ph idx="1"/>
          </p:nvPr>
        </p:nvSpPr>
        <p:spPr>
          <a:xfrm>
            <a:off x="462280" y="1257301"/>
            <a:ext cx="10770870" cy="4543424"/>
          </a:xfrm>
        </p:spPr>
        <p:txBody>
          <a:bodyPr/>
          <a:lstStyle/>
          <a:p>
            <a:pPr>
              <a:spcBef>
                <a:spcPts val="0"/>
              </a:spcBef>
            </a:pPr>
            <a:r>
              <a:rPr lang="fi-FI" dirty="0"/>
              <a:t>Rahoittajat laativat hakuilmoitukset jatkossa uuteen EURA 2021 –järjestelmään</a:t>
            </a:r>
          </a:p>
          <a:p>
            <a:pPr marL="360363" indent="0">
              <a:spcBef>
                <a:spcPts val="0"/>
              </a:spcBef>
              <a:buNone/>
            </a:pPr>
            <a:r>
              <a:rPr lang="fi-FI" dirty="0"/>
              <a:t>- kohdennukset yhteen tai useampaan toimintalinjaan/erityistavoitteeseen</a:t>
            </a:r>
          </a:p>
          <a:p>
            <a:pPr marL="360363" indent="0">
              <a:spcBef>
                <a:spcPts val="0"/>
              </a:spcBef>
              <a:buNone/>
            </a:pPr>
            <a:r>
              <a:rPr lang="fi-FI" dirty="0"/>
              <a:t>- hankkeissa käytettävien yksinkertaistettujen kustannusmallien valinta</a:t>
            </a:r>
          </a:p>
          <a:p>
            <a:pPr marL="360363" indent="0">
              <a:spcBef>
                <a:spcPts val="0"/>
              </a:spcBef>
              <a:buNone/>
            </a:pPr>
            <a:r>
              <a:rPr lang="fi-FI" dirty="0"/>
              <a:t>- hankkeissa käytettävien palkkakustannusmallien valinta</a:t>
            </a:r>
          </a:p>
          <a:p>
            <a:pPr marL="360363" indent="0">
              <a:spcBef>
                <a:spcPts val="0"/>
              </a:spcBef>
              <a:buNone/>
            </a:pPr>
            <a:r>
              <a:rPr lang="fi-FI" dirty="0"/>
              <a:t>- hankkeiden arvioinnissa käytettävien valintaperusteiden valinta</a:t>
            </a:r>
          </a:p>
          <a:p>
            <a:pPr>
              <a:spcBef>
                <a:spcPts val="0"/>
              </a:spcBef>
            </a:pPr>
            <a:r>
              <a:rPr lang="fi-FI" dirty="0"/>
              <a:t>Hakemusten tekeminen käynnistyy hakuilmoituksen yhteydestä =&gt; em. valinnat ohjaavat hakemusten tekemistä</a:t>
            </a:r>
          </a:p>
          <a:p>
            <a:pPr>
              <a:spcBef>
                <a:spcPts val="0"/>
              </a:spcBef>
            </a:pPr>
            <a:r>
              <a:rPr lang="fi-FI" dirty="0"/>
              <a:t>Hankkeissa vain yksinkertaistettuja kustannusmalleja (</a:t>
            </a:r>
            <a:r>
              <a:rPr lang="fi-FI" dirty="0" err="1"/>
              <a:t>flat</a:t>
            </a:r>
            <a:r>
              <a:rPr lang="fi-FI" dirty="0"/>
              <a:t> </a:t>
            </a:r>
            <a:r>
              <a:rPr lang="fi-FI" dirty="0" err="1"/>
              <a:t>rate</a:t>
            </a:r>
            <a:r>
              <a:rPr lang="fi-FI" dirty="0"/>
              <a:t>, </a:t>
            </a:r>
            <a:r>
              <a:rPr lang="fi-FI" dirty="0" err="1"/>
              <a:t>lump</a:t>
            </a:r>
            <a:r>
              <a:rPr lang="fi-FI" dirty="0"/>
              <a:t> </a:t>
            </a:r>
            <a:r>
              <a:rPr lang="fi-FI" dirty="0" err="1"/>
              <a:t>sum</a:t>
            </a:r>
            <a:r>
              <a:rPr lang="fi-FI" dirty="0"/>
              <a:t>)</a:t>
            </a:r>
          </a:p>
          <a:p>
            <a:pPr marL="360363" indent="0">
              <a:spcBef>
                <a:spcPts val="0"/>
              </a:spcBef>
              <a:spcAft>
                <a:spcPts val="600"/>
              </a:spcAft>
              <a:buNone/>
            </a:pPr>
            <a:r>
              <a:rPr lang="fi-FI" dirty="0"/>
              <a:t>- ESR:ssä ensisijainen on </a:t>
            </a:r>
            <a:r>
              <a:rPr lang="fi-FI" dirty="0" err="1"/>
              <a:t>flat</a:t>
            </a:r>
            <a:r>
              <a:rPr lang="fi-FI" dirty="0"/>
              <a:t> </a:t>
            </a:r>
            <a:r>
              <a:rPr lang="fi-FI" dirty="0" err="1"/>
              <a:t>rate</a:t>
            </a:r>
            <a:r>
              <a:rPr lang="fi-FI" dirty="0"/>
              <a:t> 40 %, joissain tapauksissa </a:t>
            </a:r>
            <a:r>
              <a:rPr lang="fi-FI" dirty="0" err="1"/>
              <a:t>flat</a:t>
            </a:r>
            <a:r>
              <a:rPr lang="fi-FI" dirty="0"/>
              <a:t> </a:t>
            </a:r>
            <a:r>
              <a:rPr lang="fi-FI" dirty="0" err="1"/>
              <a:t>rate</a:t>
            </a:r>
            <a:r>
              <a:rPr lang="fi-FI" dirty="0"/>
              <a:t> 7%</a:t>
            </a:r>
          </a:p>
          <a:p>
            <a:pPr>
              <a:lnSpc>
                <a:spcPct val="107000"/>
              </a:lnSpc>
              <a:spcBef>
                <a:spcPts val="0"/>
              </a:spcBef>
            </a:pPr>
            <a:r>
              <a:rPr lang="fi-FI" dirty="0"/>
              <a:t>Palkkakustannukset määritellään yksikkökustannusmallin (”tuntitaksamalli”) tai vakiosivukulumallin mukaisesti</a:t>
            </a:r>
          </a:p>
          <a:p>
            <a:pPr marL="361950" lvl="1" indent="-361950"/>
            <a:endParaRPr lang="fi-FI" sz="2400" dirty="0"/>
          </a:p>
        </p:txBody>
      </p:sp>
      <p:pic>
        <p:nvPicPr>
          <p:cNvPr id="5" name="Kuva 4" descr="Tienviitta, jossa kyltit oikealle ja vasemmalle, kuvakekuva.">
            <a:extLst>
              <a:ext uri="{FF2B5EF4-FFF2-40B4-BE49-F238E27FC236}">
                <a16:creationId xmlns:a16="http://schemas.microsoft.com/office/drawing/2014/main" id="{D663DD4E-D1DB-4FD7-9869-66810D344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7850" y="-409575"/>
            <a:ext cx="3142800" cy="3142800"/>
          </a:xfrm>
          <a:prstGeom prst="rect">
            <a:avLst/>
          </a:prstGeom>
        </p:spPr>
      </p:pic>
    </p:spTree>
    <p:extLst>
      <p:ext uri="{BB962C8B-B14F-4D97-AF65-F5344CB8AC3E}">
        <p14:creationId xmlns:p14="http://schemas.microsoft.com/office/powerpoint/2010/main" val="756481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A072A7-05AB-4AF6-A2CE-E2535D01D271}"/>
              </a:ext>
            </a:extLst>
          </p:cNvPr>
          <p:cNvSpPr>
            <a:spLocks noGrp="1"/>
          </p:cNvSpPr>
          <p:nvPr>
            <p:ph type="title"/>
          </p:nvPr>
        </p:nvSpPr>
        <p:spPr/>
        <p:txBody>
          <a:bodyPr/>
          <a:lstStyle/>
          <a:p>
            <a:r>
              <a:rPr lang="fi-FI" dirty="0"/>
              <a:t>Kiitos!</a:t>
            </a:r>
          </a:p>
        </p:txBody>
      </p:sp>
    </p:spTree>
    <p:extLst>
      <p:ext uri="{BB962C8B-B14F-4D97-AF65-F5344CB8AC3E}">
        <p14:creationId xmlns:p14="http://schemas.microsoft.com/office/powerpoint/2010/main" val="1237300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C8E97C-061D-4842-AED4-8CDD92F6DB9D}"/>
              </a:ext>
            </a:extLst>
          </p:cNvPr>
          <p:cNvSpPr>
            <a:spLocks noGrp="1"/>
          </p:cNvSpPr>
          <p:nvPr>
            <p:ph type="title"/>
          </p:nvPr>
        </p:nvSpPr>
        <p:spPr>
          <a:xfrm>
            <a:off x="335902" y="279920"/>
            <a:ext cx="11523306" cy="417664"/>
          </a:xfrm>
        </p:spPr>
        <p:txBody>
          <a:bodyPr/>
          <a:lstStyle/>
          <a:p>
            <a:r>
              <a:rPr lang="fi-FI" sz="2800" dirty="0">
                <a:effectLst>
                  <a:outerShdw blurRad="38100" dist="38100" dir="2700000" algn="tl">
                    <a:srgbClr val="000000">
                      <a:alpha val="43137"/>
                    </a:srgbClr>
                  </a:outerShdw>
                </a:effectLst>
              </a:rPr>
              <a:t>ESR =&gt; ESR+ päättyvästä ohjelmasta alkavaan ohjelmaan</a:t>
            </a:r>
          </a:p>
        </p:txBody>
      </p:sp>
      <p:sp>
        <p:nvSpPr>
          <p:cNvPr id="3" name="Sisällön paikkamerkki 2">
            <a:extLst>
              <a:ext uri="{FF2B5EF4-FFF2-40B4-BE49-F238E27FC236}">
                <a16:creationId xmlns:a16="http://schemas.microsoft.com/office/drawing/2014/main" id="{8087D7FE-5143-4D89-82D4-95C53A112CD8}"/>
              </a:ext>
            </a:extLst>
          </p:cNvPr>
          <p:cNvSpPr>
            <a:spLocks noGrp="1"/>
          </p:cNvSpPr>
          <p:nvPr>
            <p:ph idx="1"/>
          </p:nvPr>
        </p:nvSpPr>
        <p:spPr>
          <a:xfrm>
            <a:off x="335901" y="900000"/>
            <a:ext cx="5579707" cy="4835951"/>
          </a:xfrm>
        </p:spPr>
        <p:txBody>
          <a:bodyPr/>
          <a:lstStyle/>
          <a:p>
            <a:pPr marL="0" indent="0">
              <a:buNone/>
            </a:pPr>
            <a:r>
              <a:rPr lang="fi-FI" sz="2000" b="1" dirty="0"/>
              <a:t>Kestävää kasvua ja työtä Suomen rakennerahasto-ohjelma 2014-2020</a:t>
            </a:r>
          </a:p>
          <a:p>
            <a:pPr marL="0" indent="0">
              <a:buNone/>
            </a:pPr>
            <a:endParaRPr lang="fi-FI" sz="2000" dirty="0"/>
          </a:p>
          <a:p>
            <a:pPr marL="0" indent="0">
              <a:buNone/>
            </a:pPr>
            <a:r>
              <a:rPr lang="fi-FI" sz="2000" dirty="0"/>
              <a:t>TL 3 Työllisyys ja työvoiman liikkuvuus</a:t>
            </a:r>
          </a:p>
          <a:p>
            <a:pPr marL="0" indent="0">
              <a:spcBef>
                <a:spcPts val="1200"/>
              </a:spcBef>
              <a:buNone/>
            </a:pPr>
            <a:r>
              <a:rPr lang="fi-FI" sz="2000" dirty="0"/>
              <a:t>TL 4 Koulutus, ammattitaito ja elinikäinen oppiminen</a:t>
            </a:r>
          </a:p>
          <a:p>
            <a:pPr marL="536575" indent="-536575">
              <a:spcBef>
                <a:spcPts val="1200"/>
              </a:spcBef>
              <a:buNone/>
            </a:pPr>
            <a:r>
              <a:rPr lang="fi-FI" sz="2000" dirty="0"/>
              <a:t>TL 5 Sosiaalinen osallisuus ja köyhyyden torjunta</a:t>
            </a:r>
          </a:p>
          <a:p>
            <a:pPr marL="536575" indent="-536575">
              <a:spcBef>
                <a:spcPts val="0"/>
              </a:spcBef>
              <a:buNone/>
            </a:pPr>
            <a:r>
              <a:rPr lang="fi-FI" sz="2000" i="1" dirty="0"/>
              <a:t>	</a:t>
            </a:r>
          </a:p>
          <a:p>
            <a:pPr marL="0" indent="0">
              <a:buNone/>
            </a:pPr>
            <a:endParaRPr lang="fi-FI" sz="2000" dirty="0"/>
          </a:p>
          <a:p>
            <a:pPr marL="0" indent="0">
              <a:buNone/>
            </a:pPr>
            <a:endParaRPr lang="fi-FI" sz="2000" dirty="0"/>
          </a:p>
          <a:p>
            <a:pPr marL="0" indent="0">
              <a:buNone/>
            </a:pPr>
            <a:r>
              <a:rPr lang="fi-FI" sz="2000" dirty="0"/>
              <a:t>TL 9 REACT-EU:n ESR-toimenpiteet</a:t>
            </a:r>
          </a:p>
          <a:p>
            <a:pPr marL="542925" indent="-542925">
              <a:spcBef>
                <a:spcPts val="0"/>
              </a:spcBef>
              <a:buNone/>
            </a:pPr>
            <a:r>
              <a:rPr lang="fi-FI" sz="2000" i="1" dirty="0"/>
              <a:t>	</a:t>
            </a:r>
          </a:p>
          <a:p>
            <a:pPr marL="0" indent="0">
              <a:buNone/>
            </a:pPr>
            <a:endParaRPr lang="fi-FI" sz="2000" dirty="0"/>
          </a:p>
        </p:txBody>
      </p:sp>
      <p:sp>
        <p:nvSpPr>
          <p:cNvPr id="5" name="Tekstiruutu 4">
            <a:extLst>
              <a:ext uri="{FF2B5EF4-FFF2-40B4-BE49-F238E27FC236}">
                <a16:creationId xmlns:a16="http://schemas.microsoft.com/office/drawing/2014/main" id="{486F8FA0-033F-46E3-8788-F66377786661}"/>
              </a:ext>
            </a:extLst>
          </p:cNvPr>
          <p:cNvSpPr txBox="1"/>
          <p:nvPr/>
        </p:nvSpPr>
        <p:spPr>
          <a:xfrm flipH="1">
            <a:off x="6263999" y="900000"/>
            <a:ext cx="5592100" cy="5016758"/>
          </a:xfrm>
          <a:prstGeom prst="rect">
            <a:avLst/>
          </a:prstGeom>
          <a:noFill/>
        </p:spPr>
        <p:txBody>
          <a:bodyPr wrap="square" lIns="0" tIns="0" rIns="0" bIns="0" rtlCol="0">
            <a:spAutoFit/>
          </a:bodyPr>
          <a:lstStyle/>
          <a:p>
            <a:pPr algn="l"/>
            <a:r>
              <a:rPr lang="fi-FI" sz="2000" b="1" dirty="0"/>
              <a:t>Uudistuva ja osaava Suomi 2021-2027</a:t>
            </a:r>
          </a:p>
          <a:p>
            <a:pPr algn="l"/>
            <a:r>
              <a:rPr lang="fi-FI" sz="2000" b="1" dirty="0"/>
              <a:t>EU:n alue- ja rakennepolitiikan ohjelma</a:t>
            </a:r>
          </a:p>
          <a:p>
            <a:pPr algn="l">
              <a:spcBef>
                <a:spcPts val="1000"/>
              </a:spcBef>
            </a:pPr>
            <a:endParaRPr lang="fi-FI" sz="2000" dirty="0"/>
          </a:p>
          <a:p>
            <a:pPr algn="l">
              <a:spcBef>
                <a:spcPts val="1000"/>
              </a:spcBef>
            </a:pPr>
            <a:r>
              <a:rPr lang="fi-FI" sz="2000" b="1" dirty="0"/>
              <a:t>TL 4 Työllistävä, osaava ja osallistava Suomi</a:t>
            </a:r>
          </a:p>
          <a:p>
            <a:pPr marL="536575" indent="-536575" algn="l"/>
            <a:r>
              <a:rPr lang="fi-FI" sz="2000" dirty="0"/>
              <a:t>	</a:t>
            </a:r>
            <a:r>
              <a:rPr lang="fi-FI" i="1" dirty="0"/>
              <a:t>Et 4a Polkuja töihin</a:t>
            </a:r>
          </a:p>
          <a:p>
            <a:pPr marL="536575" indent="-536575" algn="l"/>
            <a:r>
              <a:rPr lang="fi-FI" i="1" dirty="0"/>
              <a:t>	Et 4.g Uutta osaamista työelämään</a:t>
            </a:r>
          </a:p>
          <a:p>
            <a:pPr marL="536575" indent="-536575" algn="l"/>
            <a:r>
              <a:rPr lang="fi-FI" i="1" dirty="0"/>
              <a:t>	Et 4.h Yhdenvertaiseen osallisuuteen </a:t>
            </a:r>
          </a:p>
          <a:p>
            <a:pPr algn="l">
              <a:spcBef>
                <a:spcPts val="1000"/>
              </a:spcBef>
            </a:pPr>
            <a:endParaRPr lang="fi-FI" sz="2000" dirty="0"/>
          </a:p>
          <a:p>
            <a:pPr algn="l">
              <a:spcBef>
                <a:spcPts val="1000"/>
              </a:spcBef>
            </a:pPr>
            <a:r>
              <a:rPr lang="fi-FI" sz="2000" b="1" dirty="0"/>
              <a:t>TL 5 Sosiaalisten innovaatioiden Suomi</a:t>
            </a:r>
          </a:p>
          <a:p>
            <a:pPr marL="536575" indent="-536575" algn="l"/>
            <a:r>
              <a:rPr lang="fi-FI" sz="2000" dirty="0"/>
              <a:t>	</a:t>
            </a:r>
            <a:r>
              <a:rPr lang="fi-FI" i="1" dirty="0"/>
              <a:t>Et 5.h Turvaverkkoja nuorten tulevaisuuteen</a:t>
            </a:r>
          </a:p>
          <a:p>
            <a:pPr algn="l">
              <a:spcBef>
                <a:spcPts val="1000"/>
              </a:spcBef>
            </a:pPr>
            <a:r>
              <a:rPr lang="fi-FI" sz="2000" b="1" dirty="0"/>
              <a:t>TL 6 Aineellista puutetta torjuva Suomi</a:t>
            </a:r>
          </a:p>
          <a:p>
            <a:pPr marL="536575" indent="-536575" algn="l"/>
            <a:r>
              <a:rPr lang="fi-FI" sz="2000" dirty="0"/>
              <a:t>	</a:t>
            </a:r>
            <a:r>
              <a:rPr lang="fi-FI" i="1" dirty="0"/>
              <a:t>Et 6.m Eväitä elämään</a:t>
            </a:r>
          </a:p>
          <a:p>
            <a:pPr algn="l">
              <a:spcBef>
                <a:spcPts val="1000"/>
              </a:spcBef>
            </a:pPr>
            <a:r>
              <a:rPr lang="fi-FI" sz="2000" dirty="0"/>
              <a:t> </a:t>
            </a:r>
          </a:p>
        </p:txBody>
      </p:sp>
    </p:spTree>
    <p:extLst>
      <p:ext uri="{BB962C8B-B14F-4D97-AF65-F5344CB8AC3E}">
        <p14:creationId xmlns:p14="http://schemas.microsoft.com/office/powerpoint/2010/main" val="4210991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EA494F-84F4-4CEE-8040-616060B3D07F}"/>
              </a:ext>
            </a:extLst>
          </p:cNvPr>
          <p:cNvSpPr>
            <a:spLocks noGrp="1"/>
          </p:cNvSpPr>
          <p:nvPr>
            <p:ph type="title"/>
          </p:nvPr>
        </p:nvSpPr>
        <p:spPr>
          <a:xfrm>
            <a:off x="709069" y="336550"/>
            <a:ext cx="8724179" cy="844550"/>
          </a:xfrm>
        </p:spPr>
        <p:txBody>
          <a:bodyPr/>
          <a:lstStyle/>
          <a:p>
            <a:r>
              <a:rPr lang="fi-FI" sz="2800" dirty="0">
                <a:effectLst>
                  <a:outerShdw blurRad="38100" dist="38100" dir="2700000" algn="tl">
                    <a:srgbClr val="000000">
                      <a:alpha val="43137"/>
                    </a:srgbClr>
                  </a:outerShdw>
                </a:effectLst>
              </a:rPr>
              <a:t>ESR =&gt; ESR+ päättyvästä ohjelmasta alkavaan ohjelmaan – Länsi-Suomen ESR-rahoitus</a:t>
            </a:r>
          </a:p>
        </p:txBody>
      </p:sp>
      <p:sp>
        <p:nvSpPr>
          <p:cNvPr id="3" name="Sisällön paikkamerkki 2">
            <a:extLst>
              <a:ext uri="{FF2B5EF4-FFF2-40B4-BE49-F238E27FC236}">
                <a16:creationId xmlns:a16="http://schemas.microsoft.com/office/drawing/2014/main" id="{16569AB8-D0D5-449A-B54B-4F3CDC863ABD}"/>
              </a:ext>
            </a:extLst>
          </p:cNvPr>
          <p:cNvSpPr>
            <a:spLocks noGrp="1"/>
          </p:cNvSpPr>
          <p:nvPr>
            <p:ph idx="1"/>
          </p:nvPr>
        </p:nvSpPr>
        <p:spPr>
          <a:xfrm>
            <a:off x="709070" y="1847850"/>
            <a:ext cx="10382885" cy="3566795"/>
          </a:xfrm>
        </p:spPr>
        <p:txBody>
          <a:bodyPr/>
          <a:lstStyle/>
          <a:p>
            <a:pPr marL="0" lvl="1" indent="0">
              <a:buNone/>
            </a:pPr>
            <a:r>
              <a:rPr lang="fi-FI" sz="2400" dirty="0"/>
              <a:t>ESR-rahoitus Länsi-Suomessa ohjelmakaudella 2014-2020:</a:t>
            </a:r>
          </a:p>
          <a:p>
            <a:pPr marL="719138" lvl="1" indent="0">
              <a:buNone/>
            </a:pPr>
            <a:r>
              <a:rPr lang="fi-FI" sz="2400" b="1" dirty="0"/>
              <a:t>146 milj. euroa </a:t>
            </a:r>
            <a:r>
              <a:rPr lang="fi-FI" sz="2400" dirty="0"/>
              <a:t>(EU- ja valtion kansallinen rahoitus)</a:t>
            </a:r>
          </a:p>
          <a:p>
            <a:pPr marL="719138" lvl="1" indent="0">
              <a:buNone/>
            </a:pPr>
            <a:endParaRPr lang="fi-FI" sz="2400" dirty="0"/>
          </a:p>
          <a:p>
            <a:pPr marL="0" lvl="1" indent="0">
              <a:buNone/>
            </a:pPr>
            <a:r>
              <a:rPr lang="fi-FI" sz="2400" dirty="0"/>
              <a:t>ESR-rahoitus Länsi-Suomessa ohjelmakaudella 2021-2027:</a:t>
            </a:r>
          </a:p>
          <a:p>
            <a:pPr marL="719138" lvl="1" indent="0">
              <a:buNone/>
            </a:pPr>
            <a:r>
              <a:rPr lang="fi-FI" sz="2400" b="1" dirty="0"/>
              <a:t>177 milj. euroa </a:t>
            </a:r>
            <a:r>
              <a:rPr lang="fi-FI" sz="2400" dirty="0"/>
              <a:t>(EU- ja valtion kansallinen rahoitus)</a:t>
            </a:r>
          </a:p>
          <a:p>
            <a:pPr marL="625475" lvl="1" indent="0">
              <a:buNone/>
            </a:pPr>
            <a:endParaRPr lang="fi-FI" sz="2400" dirty="0"/>
          </a:p>
          <a:p>
            <a:pPr marL="625475" lvl="1" indent="0">
              <a:buNone/>
            </a:pPr>
            <a:r>
              <a:rPr lang="fi-FI" sz="2400" dirty="0"/>
              <a:t>=&gt; Rahoitus kasvanut n. </a:t>
            </a:r>
            <a:r>
              <a:rPr lang="fi-FI" sz="2400" b="1" dirty="0"/>
              <a:t>30 milj. eurolla</a:t>
            </a:r>
          </a:p>
        </p:txBody>
      </p:sp>
      <p:pic>
        <p:nvPicPr>
          <p:cNvPr id="4" name="Kuva 3" descr="Salkkua pitelevä käsi, kuvakekuva.">
            <a:extLst>
              <a:ext uri="{FF2B5EF4-FFF2-40B4-BE49-F238E27FC236}">
                <a16:creationId xmlns:a16="http://schemas.microsoft.com/office/drawing/2014/main" id="{199FA82B-420F-4F49-BDC7-D5472CDC9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0555" y="-508635"/>
            <a:ext cx="3142800" cy="3142800"/>
          </a:xfrm>
          <a:prstGeom prst="rect">
            <a:avLst/>
          </a:prstGeom>
        </p:spPr>
      </p:pic>
    </p:spTree>
    <p:extLst>
      <p:ext uri="{BB962C8B-B14F-4D97-AF65-F5344CB8AC3E}">
        <p14:creationId xmlns:p14="http://schemas.microsoft.com/office/powerpoint/2010/main" val="1379603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Kaavio 3">
            <a:extLst>
              <a:ext uri="{FF2B5EF4-FFF2-40B4-BE49-F238E27FC236}">
                <a16:creationId xmlns:a16="http://schemas.microsoft.com/office/drawing/2014/main" id="{712B729C-9DDA-406C-98F6-84E4B1E90C74}"/>
              </a:ext>
            </a:extLst>
          </p:cNvPr>
          <p:cNvGraphicFramePr>
            <a:graphicFrameLocks/>
          </p:cNvGraphicFramePr>
          <p:nvPr>
            <p:extLst>
              <p:ext uri="{D42A27DB-BD31-4B8C-83A1-F6EECF244321}">
                <p14:modId xmlns:p14="http://schemas.microsoft.com/office/powerpoint/2010/main" val="4037647504"/>
              </p:ext>
            </p:extLst>
          </p:nvPr>
        </p:nvGraphicFramePr>
        <p:xfrm>
          <a:off x="668739" y="876693"/>
          <a:ext cx="10813107" cy="4788815"/>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iruutu 4">
            <a:extLst>
              <a:ext uri="{FF2B5EF4-FFF2-40B4-BE49-F238E27FC236}">
                <a16:creationId xmlns:a16="http://schemas.microsoft.com/office/drawing/2014/main" id="{C0A07B64-79BA-4FE9-B98F-CE88CA4E0B33}"/>
              </a:ext>
            </a:extLst>
          </p:cNvPr>
          <p:cNvSpPr txBox="1"/>
          <p:nvPr/>
        </p:nvSpPr>
        <p:spPr>
          <a:xfrm flipH="1">
            <a:off x="2419349" y="509047"/>
            <a:ext cx="7309111" cy="276999"/>
          </a:xfrm>
          <a:prstGeom prst="rect">
            <a:avLst/>
          </a:prstGeom>
          <a:noFill/>
        </p:spPr>
        <p:txBody>
          <a:bodyPr wrap="square" lIns="0" tIns="0" rIns="0" bIns="0" rtlCol="0">
            <a:spAutoFit/>
          </a:bodyPr>
          <a:lstStyle/>
          <a:p>
            <a:pPr algn="l"/>
            <a:r>
              <a:rPr lang="fi-FI" dirty="0"/>
              <a:t>ESR plus –rahoitus Länsi-Suomessa 2021-2027 (EU + valtio) </a:t>
            </a:r>
          </a:p>
        </p:txBody>
      </p:sp>
    </p:spTree>
    <p:extLst>
      <p:ext uri="{BB962C8B-B14F-4D97-AF65-F5344CB8AC3E}">
        <p14:creationId xmlns:p14="http://schemas.microsoft.com/office/powerpoint/2010/main" val="1896128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EA494F-84F4-4CEE-8040-616060B3D07F}"/>
              </a:ext>
            </a:extLst>
          </p:cNvPr>
          <p:cNvSpPr>
            <a:spLocks noGrp="1"/>
          </p:cNvSpPr>
          <p:nvPr>
            <p:ph type="title"/>
          </p:nvPr>
        </p:nvSpPr>
        <p:spPr>
          <a:xfrm>
            <a:off x="709070" y="336550"/>
            <a:ext cx="8377780" cy="844550"/>
          </a:xfrm>
        </p:spPr>
        <p:txBody>
          <a:bodyPr/>
          <a:lstStyle/>
          <a:p>
            <a:r>
              <a:rPr lang="fi-FI" sz="2800" dirty="0">
                <a:effectLst>
                  <a:outerShdw blurRad="38100" dist="38100" dir="2700000" algn="tl">
                    <a:srgbClr val="000000">
                      <a:alpha val="43137"/>
                    </a:srgbClr>
                  </a:outerShdw>
                </a:effectLst>
              </a:rPr>
              <a:t>Työllistävä, osaava ja osallistava Suomi (Tl 4)</a:t>
            </a:r>
            <a:br>
              <a:rPr lang="fi-FI" sz="2800" dirty="0">
                <a:effectLst>
                  <a:outerShdw blurRad="38100" dist="38100" dir="2700000" algn="tl">
                    <a:srgbClr val="000000">
                      <a:alpha val="43137"/>
                    </a:srgbClr>
                  </a:outerShdw>
                </a:effectLst>
              </a:rPr>
            </a:br>
            <a:r>
              <a:rPr lang="fi-FI" sz="2800" dirty="0">
                <a:effectLst>
                  <a:outerShdw blurRad="38100" dist="38100" dir="2700000" algn="tl">
                    <a:srgbClr val="000000">
                      <a:alpha val="43137"/>
                    </a:srgbClr>
                  </a:outerShdw>
                </a:effectLst>
              </a:rPr>
              <a:t>Polkuja töihin (Erityistavoite 4.a) </a:t>
            </a:r>
          </a:p>
        </p:txBody>
      </p:sp>
      <p:sp>
        <p:nvSpPr>
          <p:cNvPr id="3" name="Sisällön paikkamerkki 2">
            <a:extLst>
              <a:ext uri="{FF2B5EF4-FFF2-40B4-BE49-F238E27FC236}">
                <a16:creationId xmlns:a16="http://schemas.microsoft.com/office/drawing/2014/main" id="{16569AB8-D0D5-449A-B54B-4F3CDC863ABD}"/>
              </a:ext>
            </a:extLst>
          </p:cNvPr>
          <p:cNvSpPr>
            <a:spLocks noGrp="1"/>
          </p:cNvSpPr>
          <p:nvPr>
            <p:ph idx="1"/>
          </p:nvPr>
        </p:nvSpPr>
        <p:spPr>
          <a:xfrm>
            <a:off x="709070" y="1847850"/>
            <a:ext cx="10382885" cy="3566795"/>
          </a:xfrm>
        </p:spPr>
        <p:txBody>
          <a:bodyPr/>
          <a:lstStyle/>
          <a:p>
            <a:pPr marL="361950" lvl="1" indent="-361950"/>
            <a:r>
              <a:rPr lang="fi-FI" sz="2400" b="1" dirty="0"/>
              <a:t>Osaavan työvoiman saatavuus </a:t>
            </a:r>
            <a:r>
              <a:rPr lang="fi-FI" sz="2400" dirty="0"/>
              <a:t>on merkittävä yritysten kasvun este.</a:t>
            </a:r>
          </a:p>
          <a:p>
            <a:pPr marL="361950" lvl="1" indent="-361950"/>
            <a:r>
              <a:rPr lang="fi-FI" sz="2400" b="1" dirty="0"/>
              <a:t>Työn murros</a:t>
            </a:r>
            <a:r>
              <a:rPr lang="fi-FI" sz="2400" dirty="0"/>
              <a:t>, digitaalisuuden lisääntyminen ja ekologiset haasteet edellyttävät osaamisen päivittämistä työvoiman kysynnän ja tarjonnan </a:t>
            </a:r>
            <a:r>
              <a:rPr lang="fi-FI" sz="2400" dirty="0" err="1"/>
              <a:t>kohtaannon</a:t>
            </a:r>
            <a:r>
              <a:rPr lang="fi-FI" sz="2400" dirty="0"/>
              <a:t> parantamiseksi. </a:t>
            </a:r>
          </a:p>
          <a:p>
            <a:pPr marL="361950" lvl="1" indent="-361950"/>
            <a:r>
              <a:rPr lang="fi-FI" sz="2400" dirty="0"/>
              <a:t>Suomen eri alueiden ja yritysten elinvoimaisuuden sekä ihmisten hyvinvoinnin varmistamiseksi on koko </a:t>
            </a:r>
            <a:r>
              <a:rPr lang="fi-FI" sz="2400" b="1" dirty="0"/>
              <a:t>työvoimapotentiaali saatava käyttöön.</a:t>
            </a:r>
          </a:p>
          <a:p>
            <a:pPr marL="361950" lvl="1" indent="-361950"/>
            <a:r>
              <a:rPr lang="fi-FI" sz="2400" dirty="0"/>
              <a:t>Työttömille, työvoiman ulkopuolella oleville ja työmarkkinoille heikosti integroituneille tarvitaan </a:t>
            </a:r>
            <a:r>
              <a:rPr lang="fi-FI" sz="2400" b="1" dirty="0"/>
              <a:t>monialaisia palveluita</a:t>
            </a:r>
            <a:r>
              <a:rPr lang="fi-FI" sz="2400" dirty="0"/>
              <a:t>.</a:t>
            </a:r>
          </a:p>
        </p:txBody>
      </p:sp>
      <p:pic>
        <p:nvPicPr>
          <p:cNvPr id="4" name="Kuva 3" descr="Salkkua pitelevä käsi, kuvakekuva.">
            <a:extLst>
              <a:ext uri="{FF2B5EF4-FFF2-40B4-BE49-F238E27FC236}">
                <a16:creationId xmlns:a16="http://schemas.microsoft.com/office/drawing/2014/main" id="{199FA82B-420F-4F49-BDC7-D5472CDC9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0555" y="-508635"/>
            <a:ext cx="3142800" cy="3142800"/>
          </a:xfrm>
          <a:prstGeom prst="rect">
            <a:avLst/>
          </a:prstGeom>
        </p:spPr>
      </p:pic>
    </p:spTree>
    <p:extLst>
      <p:ext uri="{BB962C8B-B14F-4D97-AF65-F5344CB8AC3E}">
        <p14:creationId xmlns:p14="http://schemas.microsoft.com/office/powerpoint/2010/main" val="94490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EA494F-84F4-4CEE-8040-616060B3D07F}"/>
              </a:ext>
            </a:extLst>
          </p:cNvPr>
          <p:cNvSpPr>
            <a:spLocks noGrp="1"/>
          </p:cNvSpPr>
          <p:nvPr>
            <p:ph type="title"/>
          </p:nvPr>
        </p:nvSpPr>
        <p:spPr>
          <a:xfrm>
            <a:off x="709070" y="336550"/>
            <a:ext cx="7715250" cy="758826"/>
          </a:xfrm>
        </p:spPr>
        <p:txBody>
          <a:bodyPr/>
          <a:lstStyle/>
          <a:p>
            <a:r>
              <a:rPr lang="fi-FI" sz="2800" dirty="0">
                <a:effectLst>
                  <a:outerShdw blurRad="38100" dist="38100" dir="2700000" algn="tl">
                    <a:srgbClr val="000000">
                      <a:alpha val="43137"/>
                    </a:srgbClr>
                  </a:outerShdw>
                </a:effectLst>
              </a:rPr>
              <a:t>Polkuja töihin (Erityistavoite 4.a) – esimerkkejä toimista </a:t>
            </a:r>
          </a:p>
        </p:txBody>
      </p:sp>
      <p:sp>
        <p:nvSpPr>
          <p:cNvPr id="3" name="Sisällön paikkamerkki 2">
            <a:extLst>
              <a:ext uri="{FF2B5EF4-FFF2-40B4-BE49-F238E27FC236}">
                <a16:creationId xmlns:a16="http://schemas.microsoft.com/office/drawing/2014/main" id="{16569AB8-D0D5-449A-B54B-4F3CDC863ABD}"/>
              </a:ext>
            </a:extLst>
          </p:cNvPr>
          <p:cNvSpPr>
            <a:spLocks noGrp="1"/>
          </p:cNvSpPr>
          <p:nvPr>
            <p:ph idx="1"/>
          </p:nvPr>
        </p:nvSpPr>
        <p:spPr>
          <a:xfrm>
            <a:off x="709070" y="1314450"/>
            <a:ext cx="10382885" cy="4448174"/>
          </a:xfrm>
        </p:spPr>
        <p:txBody>
          <a:bodyPr/>
          <a:lstStyle/>
          <a:p>
            <a:pPr marL="0" lvl="1" indent="0">
              <a:buNone/>
            </a:pPr>
            <a:r>
              <a:rPr lang="fi-FI" b="1" dirty="0"/>
              <a:t>Työttömien työllistäminen</a:t>
            </a:r>
          </a:p>
          <a:p>
            <a:pPr marL="285750" lvl="1" indent="-285750">
              <a:spcBef>
                <a:spcPts val="1000"/>
              </a:spcBef>
            </a:pPr>
            <a:r>
              <a:rPr lang="fi-FI" dirty="0"/>
              <a:t>edistetään kohderyhmiin kuuluvien henkilöiden pääsyä avoimille työmarkkinoille, </a:t>
            </a:r>
          </a:p>
          <a:p>
            <a:pPr marL="266700" lvl="1" indent="0">
              <a:buNone/>
            </a:pPr>
            <a:r>
              <a:rPr lang="fi-FI" dirty="0"/>
              <a:t>laadukkaisiin ja riittävän toimeentulon mahdollistaviin työpaikkoihin, yrittäjäksi ja itsenäiseen ammatinharjoittamiseen tai koulutukseen sekä edistetään osaajien saamista korkeaa osaamista vaativiin tehtäviin</a:t>
            </a:r>
          </a:p>
          <a:p>
            <a:pPr marL="285750" lvl="1" indent="-285750"/>
            <a:r>
              <a:rPr lang="fi-FI" dirty="0"/>
              <a:t>hyödynnetään monipaikkaisuuden ja erilaisten työn tekemisen tapojen tarjoamia vaihtoehtoja huomioiden työn- ja perhe-elämän yhdistämisen mahdollisuudet</a:t>
            </a:r>
          </a:p>
          <a:p>
            <a:pPr marL="285750" lvl="1" indent="-285750"/>
            <a:r>
              <a:rPr lang="fi-FI" dirty="0"/>
              <a:t>huomioidaan kohderyhmien tarpeet tarvittaessa positiivisen erityiskohtelun ja yhdenvertaisuussuunnittelun sekä tasa-arvosuunnittelun avulla hyödyntäen heidän omaa asiantuntemustaan</a:t>
            </a:r>
          </a:p>
          <a:p>
            <a:pPr marL="285750" lvl="1" indent="-285750"/>
            <a:r>
              <a:rPr lang="fi-FI" dirty="0"/>
              <a:t>yhteistyössä yritysten ja muiden työnantajien kanssa räätälöidään etenkin osatyökykyisille ja maahanmuuttajataustaisille työmahdollisuuksia sekä edistetään tehtävien muokkaamisen ja osittamisen edellytyksiä uusien työmahdollisuuksien kehittämiseksi </a:t>
            </a:r>
          </a:p>
          <a:p>
            <a:pPr marL="285750" lvl="1" indent="-285750"/>
            <a:r>
              <a:rPr lang="fi-FI" dirty="0"/>
              <a:t>tuetaan sukupuolten tasa-arvoa ja segregaation vähentämistä koulutus- ja työelämässä</a:t>
            </a:r>
          </a:p>
        </p:txBody>
      </p:sp>
      <p:pic>
        <p:nvPicPr>
          <p:cNvPr id="4" name="Kuva 3" descr="Salkkua pitelevä käsi, kuvakekuva.">
            <a:extLst>
              <a:ext uri="{FF2B5EF4-FFF2-40B4-BE49-F238E27FC236}">
                <a16:creationId xmlns:a16="http://schemas.microsoft.com/office/drawing/2014/main" id="{199FA82B-420F-4F49-BDC7-D5472CDC9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0555" y="-508635"/>
            <a:ext cx="3142800" cy="3142800"/>
          </a:xfrm>
          <a:prstGeom prst="rect">
            <a:avLst/>
          </a:prstGeom>
        </p:spPr>
      </p:pic>
    </p:spTree>
    <p:extLst>
      <p:ext uri="{BB962C8B-B14F-4D97-AF65-F5344CB8AC3E}">
        <p14:creationId xmlns:p14="http://schemas.microsoft.com/office/powerpoint/2010/main" val="2143634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EA494F-84F4-4CEE-8040-616060B3D07F}"/>
              </a:ext>
            </a:extLst>
          </p:cNvPr>
          <p:cNvSpPr>
            <a:spLocks noGrp="1"/>
          </p:cNvSpPr>
          <p:nvPr>
            <p:ph type="title"/>
          </p:nvPr>
        </p:nvSpPr>
        <p:spPr>
          <a:xfrm>
            <a:off x="709070" y="336550"/>
            <a:ext cx="7715250" cy="825500"/>
          </a:xfrm>
        </p:spPr>
        <p:txBody>
          <a:bodyPr/>
          <a:lstStyle/>
          <a:p>
            <a:r>
              <a:rPr lang="fi-FI" sz="2800" dirty="0">
                <a:effectLst>
                  <a:outerShdw blurRad="38100" dist="38100" dir="2700000" algn="tl">
                    <a:srgbClr val="000000">
                      <a:alpha val="43137"/>
                    </a:srgbClr>
                  </a:outerShdw>
                </a:effectLst>
              </a:rPr>
              <a:t>Polkuja töihin (Erityistavoite 4.a) – esimerkkejä toimista </a:t>
            </a:r>
          </a:p>
        </p:txBody>
      </p:sp>
      <p:sp>
        <p:nvSpPr>
          <p:cNvPr id="3" name="Sisällön paikkamerkki 2">
            <a:extLst>
              <a:ext uri="{FF2B5EF4-FFF2-40B4-BE49-F238E27FC236}">
                <a16:creationId xmlns:a16="http://schemas.microsoft.com/office/drawing/2014/main" id="{16569AB8-D0D5-449A-B54B-4F3CDC863ABD}"/>
              </a:ext>
            </a:extLst>
          </p:cNvPr>
          <p:cNvSpPr>
            <a:spLocks noGrp="1"/>
          </p:cNvSpPr>
          <p:nvPr>
            <p:ph idx="1"/>
          </p:nvPr>
        </p:nvSpPr>
        <p:spPr>
          <a:xfrm>
            <a:off x="709070" y="1695450"/>
            <a:ext cx="10382885" cy="3971925"/>
          </a:xfrm>
        </p:spPr>
        <p:txBody>
          <a:bodyPr/>
          <a:lstStyle/>
          <a:p>
            <a:pPr marL="0" lvl="1" indent="0">
              <a:buNone/>
            </a:pPr>
            <a:r>
              <a:rPr lang="fi-FI" b="1" dirty="0"/>
              <a:t>Työllistymistä tukevien palvelujen kehittäminen</a:t>
            </a:r>
          </a:p>
          <a:p>
            <a:pPr marL="285750" lvl="1" indent="-285750">
              <a:spcBef>
                <a:spcPts val="1000"/>
              </a:spcBef>
            </a:pPr>
            <a:r>
              <a:rPr lang="fi-FI" dirty="0"/>
              <a:t>kehitetään, levitetään ja juurrutetaan monialaisia ja moniammatillisia palvelumalleja ja </a:t>
            </a:r>
          </a:p>
          <a:p>
            <a:pPr marL="266700" lvl="1" indent="-266700">
              <a:buNone/>
            </a:pPr>
            <a:r>
              <a:rPr lang="fi-FI" dirty="0"/>
              <a:t>	verkostomaista työotetta</a:t>
            </a:r>
          </a:p>
          <a:p>
            <a:pPr marL="285750" lvl="1" indent="-285750"/>
            <a:r>
              <a:rPr lang="fi-FI" dirty="0"/>
              <a:t>lisätään monialaisissa ja -ammatillisissa palveluissa työskentelevien osaamista toimintamallin johtamisessa ja muissa yhteistyöhön liittyvissä kysymyksissä sekä asiakkaiden palvelutarpeisiin liittyvissä työllisyys-, koulutus- ja sosiaalialan teemoissa </a:t>
            </a:r>
          </a:p>
          <a:p>
            <a:pPr marL="285750" lvl="1" indent="-285750"/>
            <a:r>
              <a:rPr lang="fi-FI" dirty="0"/>
              <a:t>kehitetään yritysten, alueiden ja toimialojen välisiä yhteistyömalleja ja rekrytointitoimia sekä lisätään rekrytointivaikeuksista kärsivien alojen ja työnantajien tunnettuutta, vetovoimaa ja mainekuvaa </a:t>
            </a:r>
          </a:p>
          <a:p>
            <a:pPr marL="285750" lvl="1" indent="-285750"/>
            <a:r>
              <a:rPr lang="fi-FI" dirty="0"/>
              <a:t>vastataan työvoiman </a:t>
            </a:r>
            <a:r>
              <a:rPr lang="fi-FI" dirty="0" err="1"/>
              <a:t>kohtaanto</a:t>
            </a:r>
            <a:r>
              <a:rPr lang="fi-FI" dirty="0"/>
              <a:t>-ongelmiin kehittämällä ja kokeilemalla toiminta- ja palvelumalleja irtisanovan ja rekrytoivan yrityksen kohtaamisen helpottamiseksi</a:t>
            </a:r>
          </a:p>
          <a:p>
            <a:pPr marL="285750" lvl="1" indent="-285750"/>
            <a:r>
              <a:rPr lang="fi-FI" dirty="0"/>
              <a:t>parannetaan yhteiskunnallisten yritysten liiketoiminnan ja työllistämisen edellytyksiä </a:t>
            </a:r>
          </a:p>
        </p:txBody>
      </p:sp>
      <p:pic>
        <p:nvPicPr>
          <p:cNvPr id="4" name="Kuva 3" descr="Salkkua pitelevä käsi, kuvakekuva.">
            <a:extLst>
              <a:ext uri="{FF2B5EF4-FFF2-40B4-BE49-F238E27FC236}">
                <a16:creationId xmlns:a16="http://schemas.microsoft.com/office/drawing/2014/main" id="{199FA82B-420F-4F49-BDC7-D5472CDC9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0555" y="-508635"/>
            <a:ext cx="3142800" cy="3142800"/>
          </a:xfrm>
          <a:prstGeom prst="rect">
            <a:avLst/>
          </a:prstGeom>
        </p:spPr>
      </p:pic>
    </p:spTree>
    <p:extLst>
      <p:ext uri="{BB962C8B-B14F-4D97-AF65-F5344CB8AC3E}">
        <p14:creationId xmlns:p14="http://schemas.microsoft.com/office/powerpoint/2010/main" val="2485698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EA494F-84F4-4CEE-8040-616060B3D07F}"/>
              </a:ext>
            </a:extLst>
          </p:cNvPr>
          <p:cNvSpPr>
            <a:spLocks noGrp="1"/>
          </p:cNvSpPr>
          <p:nvPr>
            <p:ph type="title"/>
          </p:nvPr>
        </p:nvSpPr>
        <p:spPr>
          <a:xfrm>
            <a:off x="709070" y="336550"/>
            <a:ext cx="7715250" cy="825500"/>
          </a:xfrm>
        </p:spPr>
        <p:txBody>
          <a:bodyPr/>
          <a:lstStyle/>
          <a:p>
            <a:r>
              <a:rPr lang="fi-FI" sz="2800" dirty="0">
                <a:effectLst>
                  <a:outerShdw blurRad="38100" dist="38100" dir="2700000" algn="tl">
                    <a:srgbClr val="000000">
                      <a:alpha val="43137"/>
                    </a:srgbClr>
                  </a:outerShdw>
                </a:effectLst>
              </a:rPr>
              <a:t>Polkuja töihin (Erityistavoite 4.a) - kohderyhmät </a:t>
            </a:r>
          </a:p>
        </p:txBody>
      </p:sp>
      <p:sp>
        <p:nvSpPr>
          <p:cNvPr id="3" name="Sisällön paikkamerkki 2">
            <a:extLst>
              <a:ext uri="{FF2B5EF4-FFF2-40B4-BE49-F238E27FC236}">
                <a16:creationId xmlns:a16="http://schemas.microsoft.com/office/drawing/2014/main" id="{16569AB8-D0D5-449A-B54B-4F3CDC863ABD}"/>
              </a:ext>
            </a:extLst>
          </p:cNvPr>
          <p:cNvSpPr>
            <a:spLocks noGrp="1"/>
          </p:cNvSpPr>
          <p:nvPr>
            <p:ph idx="1"/>
          </p:nvPr>
        </p:nvSpPr>
        <p:spPr>
          <a:xfrm>
            <a:off x="709070" y="1419225"/>
            <a:ext cx="10382885" cy="4276725"/>
          </a:xfrm>
        </p:spPr>
        <p:txBody>
          <a:bodyPr/>
          <a:lstStyle/>
          <a:p>
            <a:pPr marL="0" lvl="1" indent="0">
              <a:buNone/>
            </a:pPr>
            <a:r>
              <a:rPr lang="fi-FI" b="1" dirty="0"/>
              <a:t>Tärkeimmät kohderyhmät</a:t>
            </a:r>
          </a:p>
          <a:p>
            <a:pPr marL="0" lvl="1" indent="0">
              <a:buNone/>
            </a:pPr>
            <a:r>
              <a:rPr lang="fi-FI" b="1" dirty="0"/>
              <a:t> </a:t>
            </a:r>
          </a:p>
          <a:p>
            <a:pPr marL="342900" lvl="1" indent="-342900"/>
            <a:r>
              <a:rPr lang="fi-FI" dirty="0"/>
              <a:t>Työnhakijat, työttömät, työssä olevat ja työvoiman ulkopuolella olevat sekä työmarkkinoille heikosti integroituneiksi tunnistettavat henkilöt/henkilöryhmät kuten nuoret, ikääntyneet, koulupudokkaat, itsensä työllistäjät, maahanmuuttajataustaiset, romanit ja osatyökykyiset</a:t>
            </a:r>
          </a:p>
          <a:p>
            <a:pPr marL="342900" lvl="1" indent="-342900"/>
            <a:endParaRPr lang="fi-FI" dirty="0"/>
          </a:p>
          <a:p>
            <a:pPr marL="342900" lvl="1" indent="-342900"/>
            <a:r>
              <a:rPr lang="fi-FI" dirty="0"/>
              <a:t>Järjestöt, työmarkkinaosapuolet, yhdistykset, säätiöt, kunnat, koulutusorganisaatiot sekä yhteiskunnalliset ja muut yritykset ja yrittäjät. Työllisyyttä ja yrittäjyyttä edistävät ja kehittävät organisaatiot mukaan lukien rahoittajat sekä niiden johto ja henkilöstö, joiden osaamista kehitetään osana palvelujen ja rakenteiden kehittämistä. </a:t>
            </a:r>
          </a:p>
          <a:p>
            <a:pPr marL="342900" lvl="1" indent="-342900"/>
            <a:endParaRPr lang="fi-FI" dirty="0"/>
          </a:p>
          <a:p>
            <a:pPr marL="342900" lvl="1" indent="-342900"/>
            <a:r>
              <a:rPr lang="fi-FI" dirty="0"/>
              <a:t>Kohderyhmät voidaan tarvittaessa rajata tarkemmin alueellisten erityispiirteitten tai valtakunnallisten tarpeitten mukaisesti. </a:t>
            </a:r>
          </a:p>
        </p:txBody>
      </p:sp>
      <p:pic>
        <p:nvPicPr>
          <p:cNvPr id="4" name="Kuva 3" descr="Salkkua pitelevä käsi, kuvakekuva.">
            <a:extLst>
              <a:ext uri="{FF2B5EF4-FFF2-40B4-BE49-F238E27FC236}">
                <a16:creationId xmlns:a16="http://schemas.microsoft.com/office/drawing/2014/main" id="{199FA82B-420F-4F49-BDC7-D5472CDC9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0555" y="-508635"/>
            <a:ext cx="3142800" cy="3142800"/>
          </a:xfrm>
          <a:prstGeom prst="rect">
            <a:avLst/>
          </a:prstGeom>
        </p:spPr>
      </p:pic>
    </p:spTree>
    <p:extLst>
      <p:ext uri="{BB962C8B-B14F-4D97-AF65-F5344CB8AC3E}">
        <p14:creationId xmlns:p14="http://schemas.microsoft.com/office/powerpoint/2010/main" val="1274567202"/>
      </p:ext>
    </p:extLst>
  </p:cSld>
  <p:clrMapOvr>
    <a:masterClrMapping/>
  </p:clrMapOvr>
</p:sld>
</file>

<file path=ppt/theme/theme1.xml><?xml version="1.0" encoding="utf-8"?>
<a:theme xmlns:a="http://schemas.openxmlformats.org/drawingml/2006/main" name="1_Office-teema">
  <a:themeElements>
    <a:clrScheme name="EU rahastot TEM2">
      <a:dk1>
        <a:sysClr val="windowText" lastClr="000000"/>
      </a:dk1>
      <a:lt1>
        <a:sysClr val="window" lastClr="FFFFFF"/>
      </a:lt1>
      <a:dk2>
        <a:srgbClr val="595959"/>
      </a:dk2>
      <a:lt2>
        <a:srgbClr val="E7E6E6"/>
      </a:lt2>
      <a:accent1>
        <a:srgbClr val="31E1E9"/>
      </a:accent1>
      <a:accent2>
        <a:srgbClr val="D1E371"/>
      </a:accent2>
      <a:accent3>
        <a:srgbClr val="767171"/>
      </a:accent3>
      <a:accent4>
        <a:srgbClr val="BFBFBF"/>
      </a:accent4>
      <a:accent5>
        <a:srgbClr val="98F0F4"/>
      </a:accent5>
      <a:accent6>
        <a:srgbClr val="E8F1B8"/>
      </a:accent6>
      <a:hlink>
        <a:srgbClr val="0563C1"/>
      </a:hlink>
      <a:folHlink>
        <a:srgbClr val="954F72"/>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FI_EU-rahastot_TEM_v2.potx" id="{94F9BA5B-60B6-4D69-8675-DA177850F926}" vid="{7163FCC7-62EA-488E-AAC5-CB1F30A6FA9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5D0DCBF1D6DE5F4BB3646A06A14E8760" ma:contentTypeVersion="13" ma:contentTypeDescription="Luo uusi asiakirja." ma:contentTypeScope="" ma:versionID="68caae2154cd38d18d9deebd3e41ea74">
  <xsd:schema xmlns:xsd="http://www.w3.org/2001/XMLSchema" xmlns:xs="http://www.w3.org/2001/XMLSchema" xmlns:p="http://schemas.microsoft.com/office/2006/metadata/properties" xmlns:ns3="9c49f8d8-994e-4909-86e2-087fe4b47cf1" xmlns:ns4="7400adba-d01e-48ca-8580-30e36404f469" targetNamespace="http://schemas.microsoft.com/office/2006/metadata/properties" ma:root="true" ma:fieldsID="a82b9b9ef96b6e4b0301bb7cc0eab92d" ns3:_="" ns4:_="">
    <xsd:import namespace="9c49f8d8-994e-4909-86e2-087fe4b47cf1"/>
    <xsd:import namespace="7400adba-d01e-48ca-8580-30e36404f46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49f8d8-994e-4909-86e2-087fe4b47cf1"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description="" ma:internalName="SharedWithDetails" ma:readOnly="true">
      <xsd:simpleType>
        <xsd:restriction base="dms:Note">
          <xsd:maxLength value="255"/>
        </xsd:restriction>
      </xsd:simpleType>
    </xsd:element>
    <xsd:element name="SharingHintHash" ma:index="10" nillable="true" ma:displayName="Jakamisvihjeen hajautus"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00adba-d01e-48ca-8580-30e36404f46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9326C7-8545-487C-8C78-2AB2660BA5FD}">
  <ds:schemaRefs>
    <ds:schemaRef ds:uri="http://schemas.microsoft.com/sharepoint/v3/contenttype/forms"/>
  </ds:schemaRefs>
</ds:datastoreItem>
</file>

<file path=customXml/itemProps2.xml><?xml version="1.0" encoding="utf-8"?>
<ds:datastoreItem xmlns:ds="http://schemas.openxmlformats.org/officeDocument/2006/customXml" ds:itemID="{8066795A-C159-4FA7-9A35-BF00305941EE}">
  <ds:schemaRefs>
    <ds:schemaRef ds:uri="http://purl.org/dc/dcmitype/"/>
    <ds:schemaRef ds:uri="9c49f8d8-994e-4909-86e2-087fe4b47cf1"/>
    <ds:schemaRef ds:uri="http://schemas.microsoft.com/office/infopath/2007/PartnerControls"/>
    <ds:schemaRef ds:uri="http://schemas.openxmlformats.org/package/2006/metadata/core-properties"/>
    <ds:schemaRef ds:uri="7400adba-d01e-48ca-8580-30e36404f469"/>
    <ds:schemaRef ds:uri="http://schemas.microsoft.com/office/2006/metadata/properties"/>
    <ds:schemaRef ds:uri="http://schemas.microsoft.com/office/2006/documentManagement/types"/>
    <ds:schemaRef ds:uri="http://www.w3.org/XML/1998/namespace"/>
    <ds:schemaRef ds:uri="http://purl.org/dc/terms/"/>
    <ds:schemaRef ds:uri="http://purl.org/dc/elements/1.1/"/>
  </ds:schemaRefs>
</ds:datastoreItem>
</file>

<file path=customXml/itemProps3.xml><?xml version="1.0" encoding="utf-8"?>
<ds:datastoreItem xmlns:ds="http://schemas.openxmlformats.org/officeDocument/2006/customXml" ds:itemID="{6E1BADC0-1513-48D8-AC65-DE40AF92F3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49f8d8-994e-4909-86e2-087fe4b47cf1"/>
    <ds:schemaRef ds:uri="7400adba-d01e-48ca-8580-30e36404f4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95951a6-dfd3-4a74-9abb-f2b2cb89d671}" enabled="0" method="" siteId="{d95951a6-dfd3-4a74-9abb-f2b2cb89d671}" removed="1"/>
</clbl:labelList>
</file>

<file path=docProps/app.xml><?xml version="1.0" encoding="utf-8"?>
<Properties xmlns="http://schemas.openxmlformats.org/officeDocument/2006/extended-properties" xmlns:vt="http://schemas.openxmlformats.org/officeDocument/2006/docPropsVTypes">
  <TotalTime>1030</TotalTime>
  <Words>1714</Words>
  <Application>Microsoft Office PowerPoint</Application>
  <PresentationFormat>Laajakuva</PresentationFormat>
  <Paragraphs>162</Paragraphs>
  <Slides>22</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22</vt:i4>
      </vt:variant>
    </vt:vector>
  </HeadingPairs>
  <TitlesOfParts>
    <vt:vector size="25" baseType="lpstr">
      <vt:lpstr>Arial</vt:lpstr>
      <vt:lpstr>Tahoma</vt:lpstr>
      <vt:lpstr>1_Office-teema</vt:lpstr>
      <vt:lpstr>ESR+ sisällöt 2021-2027</vt:lpstr>
      <vt:lpstr>Euroopan sosiaalirahasto plus 2021-2027</vt:lpstr>
      <vt:lpstr>ESR =&gt; ESR+ päättyvästä ohjelmasta alkavaan ohjelmaan</vt:lpstr>
      <vt:lpstr>ESR =&gt; ESR+ päättyvästä ohjelmasta alkavaan ohjelmaan – Länsi-Suomen ESR-rahoitus</vt:lpstr>
      <vt:lpstr>PowerPoint-esitys</vt:lpstr>
      <vt:lpstr>Työllistävä, osaava ja osallistava Suomi (Tl 4) Polkuja töihin (Erityistavoite 4.a) </vt:lpstr>
      <vt:lpstr>Polkuja töihin (Erityistavoite 4.a) – esimerkkejä toimista </vt:lpstr>
      <vt:lpstr>Polkuja töihin (Erityistavoite 4.a) – esimerkkejä toimista </vt:lpstr>
      <vt:lpstr>Polkuja töihin (Erityistavoite 4.a) - kohderyhmät </vt:lpstr>
      <vt:lpstr>Työllistävä, osaava ja osallistava Suomi (Tl 4) Uutta osaamista työelämään (Erityistavoite 4.g)</vt:lpstr>
      <vt:lpstr>Uutta osaamista työelämään (Erityistavoite 4.g) - esimerkkejä toimista</vt:lpstr>
      <vt:lpstr>Uutta osaamista työelämään (Erityistavoite 4.g) – esimerkkejä toimista</vt:lpstr>
      <vt:lpstr>Uutta osaamista työelämään (Erityistavoite 4.g) – kohderyhmät</vt:lpstr>
      <vt:lpstr>Työllistävä, osaava ja osallistava Suomi (Tl 4) Yhdenvertaiseen osallisuuteen (Erityistavoite 4.h)</vt:lpstr>
      <vt:lpstr>Yhdenvertaiseen osallisuuteen (Erityistavoite 4.h) – esimerkkejä toimista</vt:lpstr>
      <vt:lpstr>Yhdenvertaiseen osallisuuteen (Erityistavoite 4.h) – esimerkkejä toimista</vt:lpstr>
      <vt:lpstr>Yhdenvertaiseen osallisuuteen (Erityistavoite 4.h) – kohderyhmät</vt:lpstr>
      <vt:lpstr>  Sosiaalisten innovaatioiden Suomi (Tl 5) Turvaverkkoja nuorten tulevaisuuteen (Et 5.h)</vt:lpstr>
      <vt:lpstr>  Aineellista puutetta torjuva Suomi (Tl 6)  Eväitä elämään (Et 6.m)</vt:lpstr>
      <vt:lpstr>  Ohjelmakauden vaihtumiseen liittyviä muutoksia ESR plus -toiminnassa</vt:lpstr>
      <vt:lpstr>  Ohjelmakauden vaihtumiseen liittyviä muutoksia ESR plus -toiminnassa</vt:lpstr>
      <vt:lpstr>Kiitos!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ESR+ ja EAKR pääkohdat 2021-2027</dc:title>
  <dc:creator>Ollila Timo (ELY)</dc:creator>
  <cp:lastModifiedBy>Anne Eteläaho</cp:lastModifiedBy>
  <cp:revision>37</cp:revision>
  <dcterms:created xsi:type="dcterms:W3CDTF">2021-10-07T14:18:22Z</dcterms:created>
  <dcterms:modified xsi:type="dcterms:W3CDTF">2021-12-15T09:34:08Z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0x0101005D0DCBF1D6DE5F4BB3646A06A14E8760</vt:lpwstr>
  </property>
</Properties>
</file>