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823" r:id="rId6"/>
  </p:sldMasterIdLst>
  <p:notesMasterIdLst>
    <p:notesMasterId r:id="rId16"/>
  </p:notesMasterIdLst>
  <p:handoutMasterIdLst>
    <p:handoutMasterId r:id="rId17"/>
  </p:handoutMasterIdLst>
  <p:sldIdLst>
    <p:sldId id="432" r:id="rId7"/>
    <p:sldId id="483" r:id="rId8"/>
    <p:sldId id="482" r:id="rId9"/>
    <p:sldId id="485" r:id="rId10"/>
    <p:sldId id="484" r:id="rId11"/>
    <p:sldId id="488" r:id="rId12"/>
    <p:sldId id="489" r:id="rId13"/>
    <p:sldId id="486" r:id="rId14"/>
    <p:sldId id="447" r:id="rId15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76C8"/>
    <a:srgbClr val="7991D3"/>
    <a:srgbClr val="BCC8E9"/>
    <a:srgbClr val="365ABD"/>
    <a:srgbClr val="D7DEF2"/>
    <a:srgbClr val="AFBDE5"/>
    <a:srgbClr val="000000"/>
    <a:srgbClr val="2699D6"/>
    <a:srgbClr val="2594CB"/>
    <a:srgbClr val="D4F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 autoAdjust="0"/>
  </p:normalViewPr>
  <p:slideViewPr>
    <p:cSldViewPr showGuides="1">
      <p:cViewPr varScale="1">
        <p:scale>
          <a:sx n="142" d="100"/>
          <a:sy n="142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56" y="8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15.12.2021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Kuva 50">
            <a:extLst>
              <a:ext uri="{FF2B5EF4-FFF2-40B4-BE49-F238E27FC236}">
                <a16:creationId xmlns:a16="http://schemas.microsoft.com/office/drawing/2014/main" id="{674E1DF1-D745-334E-A202-ECAD9A3D8C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34" name="Kuva 33" descr="OKM tunnus">
            <a:extLst>
              <a:ext uri="{FF2B5EF4-FFF2-40B4-BE49-F238E27FC236}">
                <a16:creationId xmlns:a16="http://schemas.microsoft.com/office/drawing/2014/main" id="{65741BAE-8E1F-484C-8AC2-B698A4C965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1200" y="478800"/>
            <a:ext cx="36957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Väliotsikko ja kuva 1/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13">
            <a:extLst>
              <a:ext uri="{FF2B5EF4-FFF2-40B4-BE49-F238E27FC236}">
                <a16:creationId xmlns:a16="http://schemas.microsoft.com/office/drawing/2014/main" id="{5602F7D5-9303-9C46-A40B-89792C6EDC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01010" y="0"/>
            <a:ext cx="3342278" cy="5144389"/>
          </a:xfrm>
          <a:custGeom>
            <a:avLst/>
            <a:gdLst>
              <a:gd name="connsiteX0" fmla="*/ 770354 w 3342278"/>
              <a:gd name="connsiteY0" fmla="*/ 0 h 5144389"/>
              <a:gd name="connsiteX1" fmla="*/ 3342278 w 3342278"/>
              <a:gd name="connsiteY1" fmla="*/ 0 h 5144389"/>
              <a:gd name="connsiteX2" fmla="*/ 3342278 w 3342278"/>
              <a:gd name="connsiteY2" fmla="*/ 5144389 h 5144389"/>
              <a:gd name="connsiteX3" fmla="*/ 770608 w 3342278"/>
              <a:gd name="connsiteY3" fmla="*/ 5144389 h 5144389"/>
              <a:gd name="connsiteX4" fmla="*/ 228682 w 3342278"/>
              <a:gd name="connsiteY4" fmla="*/ 4017011 h 5144389"/>
              <a:gd name="connsiteX5" fmla="*/ 228682 w 3342278"/>
              <a:gd name="connsiteY5" fmla="*/ 4017010 h 5144389"/>
              <a:gd name="connsiteX6" fmla="*/ 770354 w 334227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278" h="5144389">
                <a:moveTo>
                  <a:pt x="770354" y="0"/>
                </a:moveTo>
                <a:lnTo>
                  <a:pt x="3342278" y="0"/>
                </a:lnTo>
                <a:lnTo>
                  <a:pt x="3342278" y="5144389"/>
                </a:lnTo>
                <a:lnTo>
                  <a:pt x="770608" y="5144389"/>
                </a:lnTo>
                <a:cubicBezTo>
                  <a:pt x="540216" y="4794542"/>
                  <a:pt x="357942" y="4415355"/>
                  <a:pt x="228682" y="4017011"/>
                </a:cubicBezTo>
                <a:lnTo>
                  <a:pt x="228682" y="4017010"/>
                </a:lnTo>
                <a:cubicBezTo>
                  <a:pt x="-210148" y="2665259"/>
                  <a:pt x="-10897" y="1187625"/>
                  <a:pt x="7703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52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52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6203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Väliotsikko ja kuva 2/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13">
            <a:extLst>
              <a:ext uri="{FF2B5EF4-FFF2-40B4-BE49-F238E27FC236}">
                <a16:creationId xmlns:a16="http://schemas.microsoft.com/office/drawing/2014/main" id="{0B938A23-8DC8-504B-8946-832E4E2D79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79892" y="0"/>
            <a:ext cx="6164108" cy="5144389"/>
          </a:xfrm>
          <a:custGeom>
            <a:avLst/>
            <a:gdLst>
              <a:gd name="connsiteX0" fmla="*/ 769741 w 6164108"/>
              <a:gd name="connsiteY0" fmla="*/ 0 h 5144389"/>
              <a:gd name="connsiteX1" fmla="*/ 6164108 w 6164108"/>
              <a:gd name="connsiteY1" fmla="*/ 0 h 5144389"/>
              <a:gd name="connsiteX2" fmla="*/ 6164108 w 6164108"/>
              <a:gd name="connsiteY2" fmla="*/ 5144389 h 5144389"/>
              <a:gd name="connsiteX3" fmla="*/ 769995 w 6164108"/>
              <a:gd name="connsiteY3" fmla="*/ 5144389 h 5144389"/>
              <a:gd name="connsiteX4" fmla="*/ 228500 w 6164108"/>
              <a:gd name="connsiteY4" fmla="*/ 4017011 h 5144389"/>
              <a:gd name="connsiteX5" fmla="*/ 228500 w 6164108"/>
              <a:gd name="connsiteY5" fmla="*/ 4017010 h 5144389"/>
              <a:gd name="connsiteX6" fmla="*/ 769741 w 616410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4108" h="5144389">
                <a:moveTo>
                  <a:pt x="769741" y="0"/>
                </a:moveTo>
                <a:lnTo>
                  <a:pt x="6164108" y="0"/>
                </a:lnTo>
                <a:lnTo>
                  <a:pt x="6164108" y="5144389"/>
                </a:lnTo>
                <a:lnTo>
                  <a:pt x="769995" y="5144389"/>
                </a:lnTo>
                <a:cubicBezTo>
                  <a:pt x="539785" y="4794542"/>
                  <a:pt x="357657" y="4415355"/>
                  <a:pt x="228500" y="4017011"/>
                </a:cubicBezTo>
                <a:lnTo>
                  <a:pt x="228500" y="4017010"/>
                </a:lnTo>
                <a:cubicBezTo>
                  <a:pt x="-209981" y="2665259"/>
                  <a:pt x="-10889" y="1187625"/>
                  <a:pt x="76974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25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25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6937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31ADD7-83EA-0241-B06B-D43CB2F96A7E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D3D1C4A-A97C-D349-9A05-36793DD77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65CA1CE7-8F4F-5B49-958F-CF6687638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7" name="Kuva 96">
            <a:extLst>
              <a:ext uri="{FF2B5EF4-FFF2-40B4-BE49-F238E27FC236}">
                <a16:creationId xmlns:a16="http://schemas.microsoft.com/office/drawing/2014/main" id="{04EB18AC-B9AF-4B46-9B24-EAE4A98F5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6EEA18D-8E5C-DF42-9F29-35C93C90F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34" name="Kuva 33" descr="OKM tunnus">
            <a:extLst>
              <a:ext uri="{FF2B5EF4-FFF2-40B4-BE49-F238E27FC236}">
                <a16:creationId xmlns:a16="http://schemas.microsoft.com/office/drawing/2014/main" id="{65741BAE-8E1F-484C-8AC2-B698A4C965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1200" y="478800"/>
            <a:ext cx="36957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13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D78FCBA2-DE0D-2247-9A77-306498564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0600" y="0"/>
            <a:ext cx="30734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6" name="Kuva 5" descr="OKM tunnus">
            <a:extLst>
              <a:ext uri="{FF2B5EF4-FFF2-40B4-BE49-F238E27FC236}">
                <a16:creationId xmlns:a16="http://schemas.microsoft.com/office/drawing/2014/main" id="{B78EC080-FF07-6646-A632-A58791BAFD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1200" y="478800"/>
            <a:ext cx="36957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81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7C533C68-251E-E644-B3E6-CDE0C3002E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500" y="0"/>
            <a:ext cx="2984500" cy="51435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F91AD99-166B-F64D-A592-7F84908926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35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55D46C-FFDD-D244-BC09-59C228F6F1B8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BE85BE09-7854-8843-AC0E-3FD967566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08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Otsikko ja sisältö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6E0330A5-0DA1-C444-9FE6-FC75D0C67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500" y="0"/>
            <a:ext cx="2984500" cy="51435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 numCol="2" spcCol="21600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1CB7-8F1B-444E-B8D3-CD39903DB0C1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4D1825DB-FA89-3446-8C42-AC9F57B24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68B4D6E2-689A-1F4F-9976-BA0517E5E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02592" y="1487497"/>
            <a:ext cx="0" cy="324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821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2 palstaa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 numCol="2" spcCol="28800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946121-9641-4246-86F5-98C73DC6AF7E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62897518-28F3-2A43-B481-604E1D0A7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3C899878-C8EA-C64E-8729-F9BF18C78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44962" y="1487497"/>
            <a:ext cx="0" cy="324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4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3E4E785B-7BD3-7642-81F7-57558DC95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0600" y="0"/>
            <a:ext cx="30734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2" name="Kuva 1" descr="OKM tunnus">
            <a:extLst>
              <a:ext uri="{FF2B5EF4-FFF2-40B4-BE49-F238E27FC236}">
                <a16:creationId xmlns:a16="http://schemas.microsoft.com/office/drawing/2014/main" id="{15DBF3BC-8E93-194F-BBA2-6CCDA124AA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1200" y="478800"/>
            <a:ext cx="36957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98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kuva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>
            <a:extLst>
              <a:ext uri="{FF2B5EF4-FFF2-40B4-BE49-F238E27FC236}">
                <a16:creationId xmlns:a16="http://schemas.microsoft.com/office/drawing/2014/main" id="{A36FD62D-621F-DC42-A6F4-A2F7114204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01010" y="0"/>
            <a:ext cx="3342278" cy="5144389"/>
          </a:xfrm>
          <a:custGeom>
            <a:avLst/>
            <a:gdLst>
              <a:gd name="connsiteX0" fmla="*/ 770354 w 3342278"/>
              <a:gd name="connsiteY0" fmla="*/ 0 h 5144389"/>
              <a:gd name="connsiteX1" fmla="*/ 3342278 w 3342278"/>
              <a:gd name="connsiteY1" fmla="*/ 0 h 5144389"/>
              <a:gd name="connsiteX2" fmla="*/ 3342278 w 3342278"/>
              <a:gd name="connsiteY2" fmla="*/ 5144389 h 5144389"/>
              <a:gd name="connsiteX3" fmla="*/ 770608 w 3342278"/>
              <a:gd name="connsiteY3" fmla="*/ 5144389 h 5144389"/>
              <a:gd name="connsiteX4" fmla="*/ 228682 w 3342278"/>
              <a:gd name="connsiteY4" fmla="*/ 4017011 h 5144389"/>
              <a:gd name="connsiteX5" fmla="*/ 228682 w 3342278"/>
              <a:gd name="connsiteY5" fmla="*/ 4017010 h 5144389"/>
              <a:gd name="connsiteX6" fmla="*/ 770354 w 334227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278" h="5144389">
                <a:moveTo>
                  <a:pt x="770354" y="0"/>
                </a:moveTo>
                <a:lnTo>
                  <a:pt x="3342278" y="0"/>
                </a:lnTo>
                <a:lnTo>
                  <a:pt x="3342278" y="5144389"/>
                </a:lnTo>
                <a:lnTo>
                  <a:pt x="770608" y="5144389"/>
                </a:lnTo>
                <a:cubicBezTo>
                  <a:pt x="540216" y="4794542"/>
                  <a:pt x="357942" y="4415355"/>
                  <a:pt x="228682" y="4017011"/>
                </a:cubicBezTo>
                <a:lnTo>
                  <a:pt x="228682" y="4017010"/>
                </a:lnTo>
                <a:cubicBezTo>
                  <a:pt x="-210148" y="2665259"/>
                  <a:pt x="-10897" y="1187625"/>
                  <a:pt x="7703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5400000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5220000" cy="3393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6997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kuva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1F852BFB-9DA0-0442-959E-69FBAB5E3F9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79892" y="0"/>
            <a:ext cx="6164108" cy="5144389"/>
          </a:xfrm>
          <a:custGeom>
            <a:avLst/>
            <a:gdLst>
              <a:gd name="connsiteX0" fmla="*/ 769741 w 6164108"/>
              <a:gd name="connsiteY0" fmla="*/ 0 h 5144389"/>
              <a:gd name="connsiteX1" fmla="*/ 6164108 w 6164108"/>
              <a:gd name="connsiteY1" fmla="*/ 0 h 5144389"/>
              <a:gd name="connsiteX2" fmla="*/ 6164108 w 6164108"/>
              <a:gd name="connsiteY2" fmla="*/ 5144389 h 5144389"/>
              <a:gd name="connsiteX3" fmla="*/ 769995 w 6164108"/>
              <a:gd name="connsiteY3" fmla="*/ 5144389 h 5144389"/>
              <a:gd name="connsiteX4" fmla="*/ 228500 w 6164108"/>
              <a:gd name="connsiteY4" fmla="*/ 4017011 h 5144389"/>
              <a:gd name="connsiteX5" fmla="*/ 228500 w 6164108"/>
              <a:gd name="connsiteY5" fmla="*/ 4017010 h 5144389"/>
              <a:gd name="connsiteX6" fmla="*/ 769741 w 616410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4108" h="5144389">
                <a:moveTo>
                  <a:pt x="769741" y="0"/>
                </a:moveTo>
                <a:lnTo>
                  <a:pt x="6164108" y="0"/>
                </a:lnTo>
                <a:lnTo>
                  <a:pt x="6164108" y="5144389"/>
                </a:lnTo>
                <a:lnTo>
                  <a:pt x="769995" y="5144389"/>
                </a:lnTo>
                <a:cubicBezTo>
                  <a:pt x="539785" y="4794542"/>
                  <a:pt x="357657" y="4415355"/>
                  <a:pt x="228500" y="4017011"/>
                </a:cubicBezTo>
                <a:lnTo>
                  <a:pt x="228500" y="4017010"/>
                </a:lnTo>
                <a:cubicBezTo>
                  <a:pt x="-209981" y="2665259"/>
                  <a:pt x="-10889" y="1187625"/>
                  <a:pt x="76974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4" y="235340"/>
            <a:ext cx="2700000" cy="1472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923678"/>
            <a:ext cx="2520000" cy="288032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55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CF540042-77BC-B146-A22F-6FF3D87A8C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52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52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FD5C24A-C909-4E47-B1A6-C131C52B3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2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Väliotsikko ja kuva 1/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10">
            <a:extLst>
              <a:ext uri="{FF2B5EF4-FFF2-40B4-BE49-F238E27FC236}">
                <a16:creationId xmlns:a16="http://schemas.microsoft.com/office/drawing/2014/main" id="{3A823399-DEEE-AB4F-B377-FBA61A09AA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01010" y="0"/>
            <a:ext cx="3342278" cy="5144389"/>
          </a:xfrm>
          <a:custGeom>
            <a:avLst/>
            <a:gdLst>
              <a:gd name="connsiteX0" fmla="*/ 770354 w 3342278"/>
              <a:gd name="connsiteY0" fmla="*/ 0 h 5144389"/>
              <a:gd name="connsiteX1" fmla="*/ 3342278 w 3342278"/>
              <a:gd name="connsiteY1" fmla="*/ 0 h 5144389"/>
              <a:gd name="connsiteX2" fmla="*/ 3342278 w 3342278"/>
              <a:gd name="connsiteY2" fmla="*/ 5144389 h 5144389"/>
              <a:gd name="connsiteX3" fmla="*/ 770608 w 3342278"/>
              <a:gd name="connsiteY3" fmla="*/ 5144389 h 5144389"/>
              <a:gd name="connsiteX4" fmla="*/ 228682 w 3342278"/>
              <a:gd name="connsiteY4" fmla="*/ 4017011 h 5144389"/>
              <a:gd name="connsiteX5" fmla="*/ 228682 w 3342278"/>
              <a:gd name="connsiteY5" fmla="*/ 4017010 h 5144389"/>
              <a:gd name="connsiteX6" fmla="*/ 770354 w 334227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278" h="5144389">
                <a:moveTo>
                  <a:pt x="770354" y="0"/>
                </a:moveTo>
                <a:lnTo>
                  <a:pt x="3342278" y="0"/>
                </a:lnTo>
                <a:lnTo>
                  <a:pt x="3342278" y="5144389"/>
                </a:lnTo>
                <a:lnTo>
                  <a:pt x="770608" y="5144389"/>
                </a:lnTo>
                <a:cubicBezTo>
                  <a:pt x="540216" y="4794542"/>
                  <a:pt x="357942" y="4415355"/>
                  <a:pt x="228682" y="4017011"/>
                </a:cubicBezTo>
                <a:lnTo>
                  <a:pt x="228682" y="4017010"/>
                </a:lnTo>
                <a:cubicBezTo>
                  <a:pt x="-210148" y="2665259"/>
                  <a:pt x="-10897" y="1187625"/>
                  <a:pt x="7703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431999" y="411510"/>
            <a:ext cx="52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52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4204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Väliotsikko ja kuva 2/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9">
            <a:extLst>
              <a:ext uri="{FF2B5EF4-FFF2-40B4-BE49-F238E27FC236}">
                <a16:creationId xmlns:a16="http://schemas.microsoft.com/office/drawing/2014/main" id="{B4104795-B654-374D-AA44-D3D604ED23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79892" y="0"/>
            <a:ext cx="6164108" cy="5144389"/>
          </a:xfrm>
          <a:custGeom>
            <a:avLst/>
            <a:gdLst>
              <a:gd name="connsiteX0" fmla="*/ 769741 w 6164108"/>
              <a:gd name="connsiteY0" fmla="*/ 0 h 5144389"/>
              <a:gd name="connsiteX1" fmla="*/ 6164108 w 6164108"/>
              <a:gd name="connsiteY1" fmla="*/ 0 h 5144389"/>
              <a:gd name="connsiteX2" fmla="*/ 6164108 w 6164108"/>
              <a:gd name="connsiteY2" fmla="*/ 5144389 h 5144389"/>
              <a:gd name="connsiteX3" fmla="*/ 769995 w 6164108"/>
              <a:gd name="connsiteY3" fmla="*/ 5144389 h 5144389"/>
              <a:gd name="connsiteX4" fmla="*/ 228500 w 6164108"/>
              <a:gd name="connsiteY4" fmla="*/ 4017011 h 5144389"/>
              <a:gd name="connsiteX5" fmla="*/ 228500 w 6164108"/>
              <a:gd name="connsiteY5" fmla="*/ 4017010 h 5144389"/>
              <a:gd name="connsiteX6" fmla="*/ 769741 w 616410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4108" h="5144389">
                <a:moveTo>
                  <a:pt x="769741" y="0"/>
                </a:moveTo>
                <a:lnTo>
                  <a:pt x="6164108" y="0"/>
                </a:lnTo>
                <a:lnTo>
                  <a:pt x="6164108" y="5144389"/>
                </a:lnTo>
                <a:lnTo>
                  <a:pt x="769995" y="5144389"/>
                </a:lnTo>
                <a:cubicBezTo>
                  <a:pt x="539785" y="4794542"/>
                  <a:pt x="357657" y="4415355"/>
                  <a:pt x="228500" y="4017011"/>
                </a:cubicBezTo>
                <a:lnTo>
                  <a:pt x="228500" y="4017010"/>
                </a:lnTo>
                <a:cubicBezTo>
                  <a:pt x="-209981" y="2665259"/>
                  <a:pt x="-10889" y="1187625"/>
                  <a:pt x="76974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25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25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9757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31ADD7-83EA-0241-B06B-D43CB2F96A7E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732AEA9-B18D-7B41-9CD8-9AFE7B9FF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565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47C6964E-0786-FF40-B4BA-E755C8993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7" name="Kuva 96">
            <a:extLst>
              <a:ext uri="{FF2B5EF4-FFF2-40B4-BE49-F238E27FC236}">
                <a16:creationId xmlns:a16="http://schemas.microsoft.com/office/drawing/2014/main" id="{04EB18AC-B9AF-4B46-9B24-EAE4A98F5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28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D4202D0-A146-3E4A-B757-AE655FD3E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500" y="0"/>
            <a:ext cx="2984500" cy="51435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82C0B85-284A-2644-93F6-5855E3106B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55D46C-FFDD-D244-BC09-59C228F6F1B8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A1192967-20CE-DD48-A8FA-10666733A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Otsikko ja sisältö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D4202D0-A146-3E4A-B757-AE655FD3E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500" y="0"/>
            <a:ext cx="2984500" cy="51435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 numCol="2" spcCol="21600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1CB7-8F1B-444E-B8D3-CD39903DB0C1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568AA25-1976-2B42-BE76-01AB9B2F0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F831D89F-469F-C24E-98F9-99A30767C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02592" y="1487497"/>
            <a:ext cx="0" cy="324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98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2 palstaa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 numCol="2" spcCol="28800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946121-9641-4246-86F5-98C73DC6AF7E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75EEC33C-BACA-0D49-9518-AB014C605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CD4829C8-F060-7646-922A-C2AA787EA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44962" y="1487497"/>
            <a:ext cx="0" cy="324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71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kuva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65B97F5B-1B58-664F-B3D8-559D5761AF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01010" y="0"/>
            <a:ext cx="3342278" cy="5144389"/>
          </a:xfrm>
          <a:custGeom>
            <a:avLst/>
            <a:gdLst>
              <a:gd name="connsiteX0" fmla="*/ 770354 w 3342278"/>
              <a:gd name="connsiteY0" fmla="*/ 0 h 5144389"/>
              <a:gd name="connsiteX1" fmla="*/ 3342278 w 3342278"/>
              <a:gd name="connsiteY1" fmla="*/ 0 h 5144389"/>
              <a:gd name="connsiteX2" fmla="*/ 3342278 w 3342278"/>
              <a:gd name="connsiteY2" fmla="*/ 5144389 h 5144389"/>
              <a:gd name="connsiteX3" fmla="*/ 770608 w 3342278"/>
              <a:gd name="connsiteY3" fmla="*/ 5144389 h 5144389"/>
              <a:gd name="connsiteX4" fmla="*/ 228682 w 3342278"/>
              <a:gd name="connsiteY4" fmla="*/ 4017011 h 5144389"/>
              <a:gd name="connsiteX5" fmla="*/ 228682 w 3342278"/>
              <a:gd name="connsiteY5" fmla="*/ 4017010 h 5144389"/>
              <a:gd name="connsiteX6" fmla="*/ 770354 w 334227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278" h="5144389">
                <a:moveTo>
                  <a:pt x="770354" y="0"/>
                </a:moveTo>
                <a:lnTo>
                  <a:pt x="3342278" y="0"/>
                </a:lnTo>
                <a:lnTo>
                  <a:pt x="3342278" y="5144389"/>
                </a:lnTo>
                <a:lnTo>
                  <a:pt x="770608" y="5144389"/>
                </a:lnTo>
                <a:cubicBezTo>
                  <a:pt x="540216" y="4794542"/>
                  <a:pt x="357942" y="4415355"/>
                  <a:pt x="228682" y="4017011"/>
                </a:cubicBezTo>
                <a:lnTo>
                  <a:pt x="228682" y="4017010"/>
                </a:lnTo>
                <a:cubicBezTo>
                  <a:pt x="-210148" y="2665259"/>
                  <a:pt x="-10897" y="1187625"/>
                  <a:pt x="7703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5400000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5220000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714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kuva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64BC40CB-B021-DB4D-9726-7923D412A4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79892" y="0"/>
            <a:ext cx="6164108" cy="5144389"/>
          </a:xfrm>
          <a:custGeom>
            <a:avLst/>
            <a:gdLst>
              <a:gd name="connsiteX0" fmla="*/ 769741 w 6164108"/>
              <a:gd name="connsiteY0" fmla="*/ 0 h 5144389"/>
              <a:gd name="connsiteX1" fmla="*/ 6164108 w 6164108"/>
              <a:gd name="connsiteY1" fmla="*/ 0 h 5144389"/>
              <a:gd name="connsiteX2" fmla="*/ 6164108 w 6164108"/>
              <a:gd name="connsiteY2" fmla="*/ 5144389 h 5144389"/>
              <a:gd name="connsiteX3" fmla="*/ 769995 w 6164108"/>
              <a:gd name="connsiteY3" fmla="*/ 5144389 h 5144389"/>
              <a:gd name="connsiteX4" fmla="*/ 228500 w 6164108"/>
              <a:gd name="connsiteY4" fmla="*/ 4017011 h 5144389"/>
              <a:gd name="connsiteX5" fmla="*/ 228500 w 6164108"/>
              <a:gd name="connsiteY5" fmla="*/ 4017010 h 5144389"/>
              <a:gd name="connsiteX6" fmla="*/ 769741 w 616410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4108" h="5144389">
                <a:moveTo>
                  <a:pt x="769741" y="0"/>
                </a:moveTo>
                <a:lnTo>
                  <a:pt x="6164108" y="0"/>
                </a:lnTo>
                <a:lnTo>
                  <a:pt x="6164108" y="5144389"/>
                </a:lnTo>
                <a:lnTo>
                  <a:pt x="769995" y="5144389"/>
                </a:lnTo>
                <a:cubicBezTo>
                  <a:pt x="539785" y="4794542"/>
                  <a:pt x="357657" y="4415355"/>
                  <a:pt x="228500" y="4017011"/>
                </a:cubicBezTo>
                <a:lnTo>
                  <a:pt x="228500" y="4017010"/>
                </a:lnTo>
                <a:cubicBezTo>
                  <a:pt x="-209981" y="2665259"/>
                  <a:pt x="-10889" y="1187625"/>
                  <a:pt x="76974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4" y="235340"/>
            <a:ext cx="2700000" cy="1472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923678"/>
            <a:ext cx="2520000" cy="288032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953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F1BBE0F1-831B-C54F-9352-AE500835A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52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52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FD5C24A-C909-4E47-B1A6-C131C52B3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2000" y="4932000"/>
            <a:ext cx="17716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4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32000" y="234000"/>
            <a:ext cx="8077198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20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2805FD-2C99-B24D-A1F0-5CBBF0716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B0B3E321-BF3D-0844-B5E0-C3C7EDBB0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84199F-228D-3B4C-87BF-B841326F3407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1B519091-1A7D-2B4B-B4A5-2F1313E39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836" r:id="rId2"/>
    <p:sldLayoutId id="2147483776" r:id="rId3"/>
    <p:sldLayoutId id="2147483747" r:id="rId4"/>
    <p:sldLayoutId id="2147483817" r:id="rId5"/>
    <p:sldLayoutId id="2147483818" r:id="rId6"/>
    <p:sldLayoutId id="2147483819" r:id="rId7"/>
    <p:sldLayoutId id="2147483820" r:id="rId8"/>
    <p:sldLayoutId id="2147483803" r:id="rId9"/>
    <p:sldLayoutId id="2147483821" r:id="rId10"/>
    <p:sldLayoutId id="2147483822" r:id="rId11"/>
    <p:sldLayoutId id="2147483675" r:id="rId12"/>
    <p:sldLayoutId id="2147483691" r:id="rId1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32000" y="234000"/>
            <a:ext cx="8077198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20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2805FD-2C99-B24D-A1F0-5CBBF0716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B0B3E321-BF3D-0844-B5E0-C3C7EDBB0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84199F-228D-3B4C-87BF-B841326F3407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1B519091-1A7D-2B4B-B4A5-2F1313E39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781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37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D41793B-8337-724F-A4D1-F147F165F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OKM:n</a:t>
            </a:r>
            <a:r>
              <a:rPr lang="fi-FI" dirty="0"/>
              <a:t> terveiset ja ajankohtaista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78112E86-3EBB-8F48-8787-EE3A471D9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Teams</a:t>
            </a:r>
            <a:r>
              <a:rPr lang="fi-FI" dirty="0"/>
              <a:t> 14.12.2021</a:t>
            </a:r>
          </a:p>
          <a:p>
            <a:r>
              <a:rPr lang="fi-FI" dirty="0"/>
              <a:t>Opetusneuvos Anne Ekroth</a:t>
            </a:r>
          </a:p>
        </p:txBody>
      </p:sp>
    </p:spTree>
    <p:extLst>
      <p:ext uri="{BB962C8B-B14F-4D97-AF65-F5344CB8AC3E}">
        <p14:creationId xmlns:p14="http://schemas.microsoft.com/office/powerpoint/2010/main" val="110558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Ammatillinen koulutus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fi-FI" sz="1800" dirty="0"/>
              <a:t>Tasa-arvo ja yhdenvertaisuus</a:t>
            </a:r>
          </a:p>
          <a:p>
            <a:pPr>
              <a:spcBef>
                <a:spcPts val="0"/>
              </a:spcBef>
            </a:pPr>
            <a:endParaRPr lang="fi-FI" sz="1800" dirty="0"/>
          </a:p>
          <a:p>
            <a:pPr>
              <a:spcBef>
                <a:spcPts val="0"/>
              </a:spcBef>
            </a:pPr>
            <a:r>
              <a:rPr lang="fi-FI" sz="1800" dirty="0"/>
              <a:t>Hyvinvoinnin tukeminen</a:t>
            </a:r>
          </a:p>
          <a:p>
            <a:pPr>
              <a:spcBef>
                <a:spcPts val="0"/>
              </a:spcBef>
            </a:pPr>
            <a:endParaRPr lang="fi-FI" sz="1800" dirty="0"/>
          </a:p>
          <a:p>
            <a:pPr>
              <a:spcBef>
                <a:spcPts val="0"/>
              </a:spcBef>
            </a:pPr>
            <a:r>
              <a:rPr lang="fi-FI" sz="1800" dirty="0"/>
              <a:t>Tuen ja ohjauksen tarve – erityisen tuen tarve</a:t>
            </a:r>
          </a:p>
          <a:p>
            <a:pPr>
              <a:spcBef>
                <a:spcPts val="0"/>
              </a:spcBef>
            </a:pPr>
            <a:endParaRPr lang="fi-FI" sz="1800" dirty="0"/>
          </a:p>
          <a:p>
            <a:pPr>
              <a:spcBef>
                <a:spcPts val="0"/>
              </a:spcBef>
            </a:pPr>
            <a:r>
              <a:rPr lang="fi-FI" sz="1800" dirty="0"/>
              <a:t>Mahdollisuudet vastata nuorten ja aikuisten erilaisiin tuen tarpeisiin</a:t>
            </a:r>
          </a:p>
          <a:p>
            <a:pPr>
              <a:spcBef>
                <a:spcPts val="0"/>
              </a:spcBef>
            </a:pPr>
            <a:endParaRPr lang="fi-FI" sz="1800" dirty="0"/>
          </a:p>
          <a:p>
            <a:pPr>
              <a:spcBef>
                <a:spcPts val="0"/>
              </a:spcBef>
            </a:pPr>
            <a:r>
              <a:rPr lang="fi-FI" sz="1800" dirty="0"/>
              <a:t>Oppivelvollisuuden laajeneminen –toisen asteen tutkinnon suorittaminen, keskeyttämisten vähentäminen</a:t>
            </a:r>
          </a:p>
          <a:p>
            <a:pPr>
              <a:spcBef>
                <a:spcPts val="0"/>
              </a:spcBef>
            </a:pPr>
            <a:endParaRPr lang="fi-FI" sz="1800" dirty="0"/>
          </a:p>
          <a:p>
            <a:pPr>
              <a:spcBef>
                <a:spcPts val="0"/>
              </a:spcBef>
            </a:pPr>
            <a:r>
              <a:rPr lang="fi-FI" sz="1800" dirty="0"/>
              <a:t>Jatkuvan oppimisen uudistus –työllistyminen</a:t>
            </a:r>
          </a:p>
          <a:p>
            <a:pPr>
              <a:spcBef>
                <a:spcPts val="0"/>
              </a:spcBef>
            </a:pPr>
            <a:endParaRPr lang="fi-FI" sz="1800" dirty="0"/>
          </a:p>
          <a:p>
            <a:pPr>
              <a:spcBef>
                <a:spcPts val="0"/>
              </a:spcBef>
            </a:pPr>
            <a:r>
              <a:rPr lang="fi-FI" sz="1800" dirty="0"/>
              <a:t>Oikeus osata -kehittämiskokonaisuus</a:t>
            </a:r>
          </a:p>
          <a:p>
            <a:pPr>
              <a:spcBef>
                <a:spcPts val="0"/>
              </a:spcBef>
            </a:pPr>
            <a:endParaRPr lang="fi-FI" sz="1800" dirty="0"/>
          </a:p>
          <a:p>
            <a:pPr>
              <a:spcBef>
                <a:spcPts val="0"/>
              </a:spcBef>
            </a:pPr>
            <a:r>
              <a:rPr lang="fi-FI" sz="1800" dirty="0"/>
              <a:t>Koronan vaikutus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15.12.2021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678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Karvin</a:t>
            </a:r>
            <a:r>
              <a:rPr lang="fi-FI" dirty="0"/>
              <a:t> erityisen tuen arviointi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Kansallinen koulutuksen arviointikeskus (</a:t>
            </a:r>
            <a:r>
              <a:rPr lang="fi-FI" dirty="0" err="1"/>
              <a:t>Karvi</a:t>
            </a:r>
            <a:r>
              <a:rPr lang="fi-FI" dirty="0"/>
              <a:t>) toteutti vuosina 2020–2021 ammatillisen koulutuksen erityisen tuen arvioinnin.</a:t>
            </a:r>
          </a:p>
          <a:p>
            <a:r>
              <a:rPr lang="fi-FI" dirty="0"/>
              <a:t>Tietolähteinä opiskelijat, opettajat ja ohjaajat sekä koulutuksen järjestäjät sekä Vipunen ja Koski tietovarannot.</a:t>
            </a:r>
          </a:p>
          <a:p>
            <a:r>
              <a:rPr lang="fi-FI" dirty="0"/>
              <a:t>Arviointi tuotti tietoa erityisen tuen järjestelyistä ja niiden toimivuudesta: tuen tarpeiden tunnistamisesta, tuen suunnittelusta, tuen ja ohjauksen muodoista, tuen saatavuudesta ja saavutettavuudesta sekä osaamisen arvioinnin mukauttamisen ja ammattitaitovaatimuksista tai osaamistavoitteista poikkeamisen käytännöistä.</a:t>
            </a:r>
          </a:p>
          <a:p>
            <a:r>
              <a:rPr lang="fi-FI" dirty="0"/>
              <a:t>Ammatillisen koulutuksen erityisen tuen arviointi on ensimmäinen kokonaisvaltainen ja kattava arviointi ammatillisen koulutuksen 2018 uudistuksen jälkeisestä tilanteesta.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15.12.2021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200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Karvin</a:t>
            </a:r>
            <a:r>
              <a:rPr lang="fi-FI" dirty="0"/>
              <a:t> erityisen tuen kehittämissuositukset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609025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sz="2300" dirty="0"/>
              <a:t>Riittävät resurssit erityiseen tukeen tulee varmistaa ja resurssien kohdentumista selkeyttää.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i-FI" sz="2300" dirty="0"/>
              <a:t>Erityisen tuen suunnitelmallisuutta sekä henkilöstön keskinäistä työnjakoa ja yhteistyötä tulee kehittää.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i-FI" sz="2300" dirty="0"/>
              <a:t>Henkilöstön osaamista erityisessä tuessa tulee vahvistaa.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i-FI" sz="2300" dirty="0"/>
              <a:t>Tuen tarpeiden tunnistamista on kehitettävä jatkuvan haun kautta tulevien opiskelijoiden osalta ja ammatti- ja erikoisammattitutkinnoissa.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i-FI" sz="2300" dirty="0"/>
              <a:t>Erityisen tuen suunnittelua tutkinnon osittain tulee kehittää ja opetus- ja ohjaushenkilöstön välistä tiedonkulkua parantaa.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i-FI" sz="2300" dirty="0"/>
              <a:t>Erityisen tuen muotoja, toteutusta ja tuen vaikuttavuuden arviointia on kehitettävä.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i-FI" sz="2300" dirty="0"/>
              <a:t>Soveltuvien työpaikkojen saatavuutta, työpaikkaohjaajien perehdyttämistä ja opiskelijoiden tukea työelämässä oppimisen aikana tulee kehittää.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i-FI" sz="2300" dirty="0"/>
              <a:t>Osaamisen arvioinnin mukauttamisen ja ammattitaitovaatimuksista tai osaamistavoitteista poikkeamisen käytäntöjä tulee selkeyttää.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i-FI" sz="2300" dirty="0"/>
              <a:t>Tuen tasojen ja muotojen rajapintoihin tarvitaan selkeyttä.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i-FI" sz="2300" dirty="0"/>
              <a:t>Erityiseen tukeen liittyvää nivelvaiheyhteistyötä ja moniammatillista yhteistyötä tulee kehittää.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15.12.2021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149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Kehittämissuositukset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Tuen muotoja ja tuen toteutusta tulee kehittää niin, että ne soveltuvat entistä paremmin eri tutkintomuotoihin, tutkinnon osiin ja oppimisympäristöihin.</a:t>
            </a:r>
          </a:p>
          <a:p>
            <a:r>
              <a:rPr lang="fi-FI" dirty="0"/>
              <a:t>Erityisen tuen tarpeen tunnistaminen toteutuu paremmin yhteishaussa kuin jatkuvassa haussa valittavilla.</a:t>
            </a:r>
          </a:p>
          <a:p>
            <a:r>
              <a:rPr lang="fi-FI" dirty="0"/>
              <a:t>Tuki toteutuu paremmin perustutkinto-opiskelijoilla kuin ammatti- ja erikoisammattitutkinnoissa. Perustutkinnoissa toimii paremmin yhteisissä tutkinnon osissa kuin ammatillisissa osissa.</a:t>
            </a:r>
          </a:p>
          <a:p>
            <a:r>
              <a:rPr lang="fi-FI" dirty="0"/>
              <a:t>Kehittämistä löytyy myös HOKS-kirjauksen jälkeisissä toimissa ja käytännöissä sekä henkilöstön yhteistyössä.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15.12.2021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756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2785" y="51470"/>
            <a:ext cx="8224354" cy="974270"/>
          </a:xfrm>
        </p:spPr>
        <p:txBody>
          <a:bodyPr/>
          <a:lstStyle/>
          <a:p>
            <a:r>
              <a:rPr lang="fi-FI" dirty="0"/>
              <a:t>Näkökulmia opiskelijoiden tukemiseen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031038"/>
            <a:ext cx="8224354" cy="3942602"/>
          </a:xfrm>
        </p:spPr>
        <p:txBody>
          <a:bodyPr>
            <a:normAutofit fontScale="55000" lnSpcReduction="20000"/>
          </a:bodyPr>
          <a:lstStyle/>
          <a:p>
            <a:r>
              <a:rPr lang="fi-FI" sz="2500" dirty="0"/>
              <a:t>Oikeus erityiseen tukeen</a:t>
            </a:r>
          </a:p>
          <a:p>
            <a:r>
              <a:rPr lang="fi-FI" sz="2500" dirty="0"/>
              <a:t>Lähtökohtana kohtaaminen, opiskelijan vahvuudet ja ratkaisukeskeinen työote</a:t>
            </a:r>
          </a:p>
          <a:p>
            <a:r>
              <a:rPr lang="fi-FI" sz="2500" dirty="0"/>
              <a:t>Koulutuksen järjestäjän suunnitelma erityisen tuen järjestämiseen</a:t>
            </a:r>
          </a:p>
          <a:p>
            <a:pPr lvl="1"/>
            <a:r>
              <a:rPr lang="fi-FI" sz="2000" dirty="0"/>
              <a:t>Johtaminen, työn organisointi, työnjako, resurssien kohdentuminen</a:t>
            </a:r>
          </a:p>
          <a:p>
            <a:pPr lvl="1"/>
            <a:r>
              <a:rPr lang="fi-FI" sz="2000" dirty="0"/>
              <a:t>Toimintakulttuuri, arvot ja asenteet</a:t>
            </a:r>
          </a:p>
          <a:p>
            <a:pPr lvl="1"/>
            <a:r>
              <a:rPr lang="fi-FI" sz="2000" dirty="0"/>
              <a:t>Systemaattisuus ja suunnitelmallisuus - hyviä käytänteitä ja uusia menetelmiä erityisen tuen toteuttamiseen</a:t>
            </a:r>
          </a:p>
          <a:p>
            <a:r>
              <a:rPr lang="fi-FI" sz="2500" dirty="0"/>
              <a:t>Arvioinnissa esille tulleet erityisen tuen voimavarat ja kehittämistarpeet</a:t>
            </a:r>
          </a:p>
          <a:p>
            <a:r>
              <a:rPr lang="fi-FI" sz="2500" dirty="0"/>
              <a:t>Opiskelija / opiskelu- ja työympäristön vaatimukset / tutkinnon perusteet (saavutettavuus ja esteettömyys)</a:t>
            </a:r>
          </a:p>
          <a:p>
            <a:pPr lvl="1"/>
            <a:r>
              <a:rPr lang="fi-FI" sz="2000" dirty="0"/>
              <a:t>Tuen tarpeiden tunnistaminen, tuen suunnittelu, tuen ja ohjauksen muodot, tuen saatavuus ja saavutettavuus sekä osaamisen arvioinnin mukauttaminen ja ammattitaitovaatimuksista tai osaamistavoitteista poikkeaminen</a:t>
            </a:r>
          </a:p>
          <a:p>
            <a:pPr lvl="1"/>
            <a:r>
              <a:rPr lang="fi-FI" sz="2000" dirty="0"/>
              <a:t>Henkilökohtainen osaamisen arvioinnin kehittämissuunnitelma (tutkinto/tutkinnon osat)</a:t>
            </a:r>
          </a:p>
          <a:p>
            <a:pPr lvl="1"/>
            <a:r>
              <a:rPr lang="fi-FI" sz="2000" dirty="0"/>
              <a:t>Nivelvaiheyhteistyö, moniammatillinen yhteistyö, tiedon vaihto ja siirtyminen kaikille opiskelijan kanssa toimiville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15.12.2021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701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Näkökulmia opiskelijoiden tukemiseen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209611"/>
            <a:ext cx="8224354" cy="3864582"/>
          </a:xfrm>
        </p:spPr>
        <p:txBody>
          <a:bodyPr>
            <a:normAutofit fontScale="70000" lnSpcReduction="20000"/>
          </a:bodyPr>
          <a:lstStyle/>
          <a:p>
            <a:r>
              <a:rPr lang="fi-FI" sz="2100" dirty="0"/>
              <a:t>Erityisen tuen tutkimus ja tietoperustan vahvistaminen</a:t>
            </a:r>
          </a:p>
          <a:p>
            <a:r>
              <a:rPr lang="fi-FI" sz="2100" dirty="0"/>
              <a:t>Erityisen tuen merkitys ja vaikuttavuus</a:t>
            </a:r>
          </a:p>
          <a:p>
            <a:pPr lvl="1"/>
            <a:r>
              <a:rPr lang="fi-FI" sz="2100" dirty="0"/>
              <a:t>Oppimisvaikeudet, vamma, sairaus tai muu syy (syrjäytyminen, kiusaaminen, häirintä, mielenterveys- ja päihdeongelmat, neurologiset vaikeudet jne. – KORONA)</a:t>
            </a:r>
          </a:p>
          <a:p>
            <a:r>
              <a:rPr lang="fi-FI" sz="2100" dirty="0"/>
              <a:t>Ammatillinen koulutus varmistaa opiskelijan osaaminen</a:t>
            </a:r>
          </a:p>
          <a:p>
            <a:r>
              <a:rPr lang="fi-FI" sz="2100" dirty="0"/>
              <a:t>Työllistyminen – kaikkien työpanosta tarvitaan, yksilön osaamisen ja työn vaatimusten yhteensovittaminen räätälöimällä - työpaikalla tapahtuvan koulutuksen merkitys työllistymiselle, tukitoimet</a:t>
            </a:r>
          </a:p>
          <a:p>
            <a:r>
              <a:rPr lang="fi-FI" sz="2100" dirty="0"/>
              <a:t>Osa opiskelijoista tarvitsee pedagogisten tukitoimien lisäksi myös muuta tukea.</a:t>
            </a:r>
          </a:p>
          <a:p>
            <a:r>
              <a:rPr lang="fi-FI" sz="2100" dirty="0"/>
              <a:t>Opiskelijoiden hyvinvointi, terveys, turvallisuus ja osallisuus, opiskelu-, toiminta- ja  työkyky</a:t>
            </a:r>
          </a:p>
          <a:p>
            <a:pPr lvl="1"/>
            <a:r>
              <a:rPr lang="fi-FI" sz="2100" dirty="0"/>
              <a:t>Korjaavasta ennaltaehkäisevään toimintaan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7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15.12.2021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8862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 toimijoiden näkemykset erityisen tuen toteutumisesta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Koulutuksen järjestäjät/johto</a:t>
            </a:r>
          </a:p>
          <a:p>
            <a:r>
              <a:rPr lang="fi-FI" dirty="0"/>
              <a:t>Erityisopettajat</a:t>
            </a:r>
          </a:p>
          <a:p>
            <a:r>
              <a:rPr lang="fi-FI" dirty="0"/>
              <a:t>Ammatilliset opettajat</a:t>
            </a:r>
          </a:p>
          <a:p>
            <a:r>
              <a:rPr lang="fi-FI" dirty="0"/>
              <a:t>Yhteisten aineiden opettajat</a:t>
            </a:r>
          </a:p>
          <a:p>
            <a:r>
              <a:rPr lang="fi-FI" dirty="0"/>
              <a:t>Ohjaajat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-&gt; OSAAMINEN 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8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15.12.2021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3190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06FA966-1D72-5F44-BDB0-01D58DAA34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Kiitos</a:t>
            </a:r>
          </a:p>
        </p:txBody>
      </p:sp>
    </p:spTree>
    <p:extLst>
      <p:ext uri="{BB962C8B-B14F-4D97-AF65-F5344CB8AC3E}">
        <p14:creationId xmlns:p14="http://schemas.microsoft.com/office/powerpoint/2010/main" val="648180105"/>
      </p:ext>
    </p:extLst>
  </p:cSld>
  <p:clrMapOvr>
    <a:masterClrMapping/>
  </p:clrMapOvr>
</p:sld>
</file>

<file path=ppt/theme/theme1.xml><?xml version="1.0" encoding="utf-8"?>
<a:theme xmlns:a="http://schemas.openxmlformats.org/drawingml/2006/main" name="OKM-VIH-FI-05/2021">
  <a:themeElements>
    <a:clrScheme name="Mukautetut 4">
      <a:dk1>
        <a:srgbClr val="000000"/>
      </a:dk1>
      <a:lt1>
        <a:srgbClr val="FFFFFF"/>
      </a:lt1>
      <a:dk2>
        <a:srgbClr val="598D83"/>
      </a:dk2>
      <a:lt2>
        <a:srgbClr val="FFFFFF"/>
      </a:lt2>
      <a:accent1>
        <a:srgbClr val="002F6C"/>
      </a:accent1>
      <a:accent2>
        <a:srgbClr val="8EBEFF"/>
      </a:accent2>
      <a:accent3>
        <a:srgbClr val="3659BD"/>
      </a:accent3>
      <a:accent4>
        <a:srgbClr val="79C699"/>
      </a:accent4>
      <a:accent5>
        <a:srgbClr val="007070"/>
      </a:accent5>
      <a:accent6>
        <a:srgbClr val="66C9C3"/>
      </a:accent6>
      <a:hlink>
        <a:srgbClr val="598D83"/>
      </a:hlink>
      <a:folHlink>
        <a:srgbClr val="889399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KM esityspohja fi 210605.potx [Vain luku]" id="{D448D258-8C3C-48FD-8D85-8F3701D6989B}" vid="{1D469CA9-0CD4-4C86-85AF-879419675918}"/>
    </a:ext>
  </a:extLst>
</a:theme>
</file>

<file path=ppt/theme/theme2.xml><?xml version="1.0" encoding="utf-8"?>
<a:theme xmlns:a="http://schemas.openxmlformats.org/drawingml/2006/main" name="OKM-SIN-FI-05/2021">
  <a:themeElements>
    <a:clrScheme name="Mukautetut 6">
      <a:dk1>
        <a:srgbClr val="000000"/>
      </a:dk1>
      <a:lt1>
        <a:srgbClr val="FFFFFF"/>
      </a:lt1>
      <a:dk2>
        <a:srgbClr val="165C7D"/>
      </a:dk2>
      <a:lt2>
        <a:srgbClr val="FFFFFF"/>
      </a:lt2>
      <a:accent1>
        <a:srgbClr val="002F6C"/>
      </a:accent1>
      <a:accent2>
        <a:srgbClr val="8EBEFF"/>
      </a:accent2>
      <a:accent3>
        <a:srgbClr val="3659BD"/>
      </a:accent3>
      <a:accent4>
        <a:srgbClr val="79C699"/>
      </a:accent4>
      <a:accent5>
        <a:srgbClr val="007070"/>
      </a:accent5>
      <a:accent6>
        <a:srgbClr val="66C9C3"/>
      </a:accent6>
      <a:hlink>
        <a:srgbClr val="165C7D"/>
      </a:hlink>
      <a:folHlink>
        <a:srgbClr val="889399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KM esityspohja fi 210605.potx [Vain luku]" id="{D448D258-8C3C-48FD-8D85-8F3701D6989B}" vid="{F75BAE7A-88A0-43D6-80ED-3CA40A5E49E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Opetus- ja kulttuuriministeriö</TermName>
          <TermId xmlns="http://schemas.microsoft.com/office/infopath/2007/PartnerControls">2ef1e35e-3f47-47f4-a7be-57610f1fc7b4</TermId>
        </TermInfo>
      </Terms>
    </KampusOrganizationTaxHTField0>
    <KampusKeywordsTaxHTField0 xmlns="c138b538-c2fd-4cca-8c26-6e4e32e5a0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esityspohjat</TermName>
          <TermId xmlns="http://schemas.microsoft.com/office/infopath/2007/PartnerControls">865debd5-3b03-4887-aeb6-983ee3d25f6a</TermId>
        </TermInfo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c474c9ee-86da-5111-9bbd-ffc5eb6e322e</TermId>
        </TermInfo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ab6ea33c-a75a-4840-ad48-c39269e043ae</TermId>
        </TermInfo>
        <TermInfo xmlns="http://schemas.microsoft.com/office/infopath/2007/PartnerControls">
          <TermName xmlns="http://schemas.microsoft.com/office/infopath/2007/PartnerControls">kalvopohjat</TermName>
          <TermId xmlns="http://schemas.microsoft.com/office/infopath/2007/PartnerControls">567a8a0a-b35a-4b9c-be9f-8f500a9282c2</TermId>
        </TermInfo>
        <TermInfo xmlns="http://schemas.microsoft.com/office/infopath/2007/PartnerControls">
          <TermName xmlns="http://schemas.microsoft.com/office/infopath/2007/PartnerControls">ppt-esitys</TermName>
          <TermId xmlns="http://schemas.microsoft.com/office/infopath/2007/PartnerControls">44c45ef7-1192-46c4-87df-1af2661bf53f</TermId>
        </TermInfo>
      </Terms>
    </KampusKeywordsTaxHTField0>
    <TaxCatchAll xmlns="c138b538-c2fd-4cca-8c26-6e4e32e5a042">
      <Value>575</Value>
      <Value>1593</Value>
      <Value>1592</Value>
      <Value>3013</Value>
      <Value>1667</Value>
      <Value>493</Value>
    </TaxCatchAl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CE4AFF6FF5F84446A8C6A05A2A9D8EEE" ma:contentTypeVersion="32" ma:contentTypeDescription="Kampus asiakirja" ma:contentTypeScope="" ma:versionID="8229257ae2e085e16910dc8ec38560b8">
  <xsd:schema xmlns:xsd="http://www.w3.org/2001/XMLSchema" xmlns:xs="http://www.w3.org/2001/XMLSchema" xmlns:p="http://schemas.microsoft.com/office/2006/metadata/properties" xmlns:ns2="c138b538-c2fd-4cca-8c26-6e4e32e5a042" targetNamespace="http://schemas.microsoft.com/office/2006/metadata/properties" ma:root="true" ma:fieldsID="f4c5dd8637d8113ac38736fd6c3107a0" ns2:_="">
    <xsd:import namespace="c138b538-c2fd-4cca-8c26-6e4e32e5a042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70130656-8a48-49c4-9851-06cd6d2cc5a7}" ma:internalName="TaxCatchAll" ma:showField="CatchAllData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70130656-8a48-49c4-9851-06cd6d2cc5a7}" ma:internalName="TaxCatchAllLabel" ma:readOnly="true" ma:showField="CatchAllDataLabel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B69E1A-D11C-403E-B1DD-DDAE5854F77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1D1BF095-41CF-48B0-A5B3-62E46B8B8F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3767EB-77F8-4270-8291-F32AB42846B6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c138b538-c2fd-4cca-8c26-6e4e32e5a042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C836A0A7-DB35-4E53-BDFF-88463CC0EF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OKM esityspohja fi 210605</Template>
  <TotalTime>58</TotalTime>
  <Words>582</Words>
  <Application>Microsoft Office PowerPoint</Application>
  <PresentationFormat>Näytössä katseltava esitys (16:9)</PresentationFormat>
  <Paragraphs>85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OKM-VIH-FI-05/2021</vt:lpstr>
      <vt:lpstr>OKM-SIN-FI-05/2021</vt:lpstr>
      <vt:lpstr>OKM:n terveiset ja ajankohtaista</vt:lpstr>
      <vt:lpstr>Ammatillinen koulutus</vt:lpstr>
      <vt:lpstr>Karvin erityisen tuen arviointi</vt:lpstr>
      <vt:lpstr>Karvin erityisen tuen kehittämissuositukset</vt:lpstr>
      <vt:lpstr>Kehittämissuositukset</vt:lpstr>
      <vt:lpstr>Näkökulmia opiskelijoiden tukemiseen</vt:lpstr>
      <vt:lpstr>Näkökulmia opiskelijoiden tukemiseen </vt:lpstr>
      <vt:lpstr>Eri toimijoiden näkemykset erityisen tuen toteutumisesta</vt:lpstr>
      <vt:lpstr>Kiitos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Näin suunnittelet hyvän esityksen</dc:title>
  <dc:creator>Mårtensson Anne (OKM)</dc:creator>
  <cp:lastModifiedBy>Anne Eteläaho</cp:lastModifiedBy>
  <cp:revision>19</cp:revision>
  <cp:lastPrinted>2020-01-16T10:58:01Z</cp:lastPrinted>
  <dcterms:created xsi:type="dcterms:W3CDTF">2021-12-13T14:03:48Z</dcterms:created>
  <dcterms:modified xsi:type="dcterms:W3CDTF">2021-12-15T05:03:58Z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0x010100B5FAB64B6C204DD994D3FAC0C34E2BFF00CE4AFF6FF5F84446A8C6A05A2A9D8EEE</vt:lpwstr>
  </property>
  <property fmtid="{D5CDD505-2E9C-101B-9397-08002B2CF9AE}" pid="3" name="KampusOrganization">
    <vt:lpwstr>493;#Opetus- ja kulttuuriministeriö|2ef1e35e-3f47-47f4-a7be-57610f1fc7b4</vt:lpwstr>
  </property>
  <property fmtid="{D5CDD505-2E9C-101B-9397-08002B2CF9AE}" pid="4" name="KampusKeywords">
    <vt:lpwstr>1667;#esityspohjat|865debd5-3b03-4887-aeb6-983ee3d25f6a;#575;#PowerPoint|c474c9ee-86da-5111-9bbd-ffc5eb6e322e;#3013;#diaesitys|ab6ea33c-a75a-4840-ad48-c39269e043ae;#1592;#kalvopohjat|567a8a0a-b35a-4b9c-be9f-8f500a9282c2;#1593;#ppt-esitys|44c45ef7-1192-46c</vt:lpwstr>
  </property>
</Properties>
</file>