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1" r:id="rId5"/>
    <p:sldId id="265" r:id="rId6"/>
    <p:sldId id="266" r:id="rId7"/>
    <p:sldId id="288" r:id="rId8"/>
    <p:sldId id="284" r:id="rId9"/>
    <p:sldId id="268" r:id="rId10"/>
    <p:sldId id="285" r:id="rId11"/>
    <p:sldId id="289" r:id="rId12"/>
    <p:sldId id="286" r:id="rId13"/>
    <p:sldId id="290" r:id="rId14"/>
    <p:sldId id="291" r:id="rId15"/>
    <p:sldId id="264" r:id="rId1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181"/>
    <a:srgbClr val="87A6E0"/>
    <a:srgbClr val="61B584"/>
    <a:srgbClr val="62B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E2C07-CA3B-44E2-833E-3E4F8DF72F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2CDE372-B255-487C-BC5B-2DD1BAC4E0AE}">
      <dgm:prSet phldrT="[Text]"/>
      <dgm:spPr/>
      <dgm:t>
        <a:bodyPr/>
        <a:lstStyle/>
        <a:p>
          <a:r>
            <a:rPr lang="en-US" b="1" dirty="0">
              <a:latin typeface="Montserrat" panose="00000500000000000000" pitchFamily="2" charset="0"/>
            </a:rPr>
            <a:t>EMPATIA</a:t>
          </a:r>
          <a:endParaRPr lang="sv-SE" b="1" dirty="0">
            <a:latin typeface="Montserrat" panose="00000500000000000000" pitchFamily="2" charset="0"/>
          </a:endParaRPr>
        </a:p>
      </dgm:t>
    </dgm:pt>
    <dgm:pt modelId="{61A215F1-352F-42A8-B24E-D688ED0653B0}" type="parTrans" cxnId="{B752E85A-CEE4-42D5-97FA-13D67973A7DD}">
      <dgm:prSet/>
      <dgm:spPr/>
      <dgm:t>
        <a:bodyPr/>
        <a:lstStyle/>
        <a:p>
          <a:endParaRPr lang="sv-SE"/>
        </a:p>
      </dgm:t>
    </dgm:pt>
    <dgm:pt modelId="{4516B054-4BA5-490C-B5ED-7EB6F98EC20A}" type="sibTrans" cxnId="{B752E85A-CEE4-42D5-97FA-13D67973A7DD}">
      <dgm:prSet/>
      <dgm:spPr/>
      <dgm:t>
        <a:bodyPr/>
        <a:lstStyle/>
        <a:p>
          <a:endParaRPr lang="sv-SE"/>
        </a:p>
      </dgm:t>
    </dgm:pt>
    <dgm:pt modelId="{15B7EEFA-FEF8-4958-ABF2-DF70B3A374D2}">
      <dgm:prSet phldrT="[Text]"/>
      <dgm:spPr/>
      <dgm:t>
        <a:bodyPr/>
        <a:lstStyle/>
        <a:p>
          <a:r>
            <a:rPr lang="fi-FI" b="1" dirty="0">
              <a:latin typeface="Montserrat" panose="00000500000000000000" pitchFamily="2" charset="0"/>
            </a:rPr>
            <a:t>KUNNIOITUS</a:t>
          </a:r>
          <a:endParaRPr lang="sv-SE" b="1" dirty="0">
            <a:latin typeface="Montserrat" panose="00000500000000000000" pitchFamily="2" charset="0"/>
          </a:endParaRPr>
        </a:p>
      </dgm:t>
    </dgm:pt>
    <dgm:pt modelId="{42EF3394-8F86-4B0F-AB8C-94A4F8BC9387}" type="parTrans" cxnId="{EFCEF2BC-398D-413C-A036-E35923DF3245}">
      <dgm:prSet/>
      <dgm:spPr/>
      <dgm:t>
        <a:bodyPr/>
        <a:lstStyle/>
        <a:p>
          <a:endParaRPr lang="sv-SE"/>
        </a:p>
      </dgm:t>
    </dgm:pt>
    <dgm:pt modelId="{7951D84F-97F0-449F-A33E-CA562AF6B0A6}" type="sibTrans" cxnId="{EFCEF2BC-398D-413C-A036-E35923DF3245}">
      <dgm:prSet/>
      <dgm:spPr/>
      <dgm:t>
        <a:bodyPr/>
        <a:lstStyle/>
        <a:p>
          <a:endParaRPr lang="sv-SE"/>
        </a:p>
      </dgm:t>
    </dgm:pt>
    <dgm:pt modelId="{2F7ECBDE-341A-49B4-9265-9C4931AD7AE7}">
      <dgm:prSet phldrT="[Text]"/>
      <dgm:spPr/>
      <dgm:t>
        <a:bodyPr/>
        <a:lstStyle/>
        <a:p>
          <a:r>
            <a:rPr lang="fi-FI" b="1" dirty="0">
              <a:latin typeface="Montserrat" panose="00000500000000000000" pitchFamily="2" charset="0"/>
            </a:rPr>
            <a:t>AVULIAISUUS</a:t>
          </a:r>
          <a:endParaRPr lang="sv-SE" b="1" dirty="0">
            <a:latin typeface="Montserrat" panose="00000500000000000000" pitchFamily="2" charset="0"/>
          </a:endParaRPr>
        </a:p>
      </dgm:t>
    </dgm:pt>
    <dgm:pt modelId="{5A0CB594-5541-4BF8-83B4-F4E91AB5EF12}" type="parTrans" cxnId="{AC95D9BB-8AA6-49F9-AAD3-1EC3D322E55C}">
      <dgm:prSet/>
      <dgm:spPr/>
      <dgm:t>
        <a:bodyPr/>
        <a:lstStyle/>
        <a:p>
          <a:endParaRPr lang="sv-SE"/>
        </a:p>
      </dgm:t>
    </dgm:pt>
    <dgm:pt modelId="{B325CD17-1C84-45AE-9667-71D5A7C4F79B}" type="sibTrans" cxnId="{AC95D9BB-8AA6-49F9-AAD3-1EC3D322E55C}">
      <dgm:prSet/>
      <dgm:spPr/>
      <dgm:t>
        <a:bodyPr/>
        <a:lstStyle/>
        <a:p>
          <a:endParaRPr lang="sv-SE"/>
        </a:p>
      </dgm:t>
    </dgm:pt>
    <dgm:pt modelId="{A6FF8F91-C141-40D5-B9A7-26EDA64D1F2C}" type="pres">
      <dgm:prSet presAssocID="{7C4E2C07-CA3B-44E2-833E-3E4F8DF72FF0}" presName="compositeShape" presStyleCnt="0">
        <dgm:presLayoutVars>
          <dgm:dir/>
          <dgm:resizeHandles/>
        </dgm:presLayoutVars>
      </dgm:prSet>
      <dgm:spPr/>
    </dgm:pt>
    <dgm:pt modelId="{2649A11E-2BE2-4937-B55A-A6F7400C713C}" type="pres">
      <dgm:prSet presAssocID="{7C4E2C07-CA3B-44E2-833E-3E4F8DF72FF0}" presName="pyramid" presStyleLbl="node1" presStyleIdx="0" presStyleCnt="1"/>
      <dgm:spPr>
        <a:solidFill>
          <a:srgbClr val="CC8181"/>
        </a:solidFill>
        <a:ln>
          <a:solidFill>
            <a:srgbClr val="61B584"/>
          </a:solidFill>
        </a:ln>
      </dgm:spPr>
    </dgm:pt>
    <dgm:pt modelId="{5E97F53D-4536-4778-8C90-335267C266EC}" type="pres">
      <dgm:prSet presAssocID="{7C4E2C07-CA3B-44E2-833E-3E4F8DF72FF0}" presName="theList" presStyleCnt="0"/>
      <dgm:spPr/>
    </dgm:pt>
    <dgm:pt modelId="{9180A7E6-CA50-426C-A8B6-995CB258B14E}" type="pres">
      <dgm:prSet presAssocID="{92CDE372-B255-487C-BC5B-2DD1BAC4E0AE}" presName="aNode" presStyleLbl="fgAcc1" presStyleIdx="0" presStyleCnt="3">
        <dgm:presLayoutVars>
          <dgm:bulletEnabled val="1"/>
        </dgm:presLayoutVars>
      </dgm:prSet>
      <dgm:spPr/>
    </dgm:pt>
    <dgm:pt modelId="{A3C66F4B-03D9-4EE8-9908-BC46ABB9D50D}" type="pres">
      <dgm:prSet presAssocID="{92CDE372-B255-487C-BC5B-2DD1BAC4E0AE}" presName="aSpace" presStyleCnt="0"/>
      <dgm:spPr/>
    </dgm:pt>
    <dgm:pt modelId="{824F0E04-41E4-416C-90F7-AEAD6EF1FD29}" type="pres">
      <dgm:prSet presAssocID="{15B7EEFA-FEF8-4958-ABF2-DF70B3A374D2}" presName="aNode" presStyleLbl="fgAcc1" presStyleIdx="1" presStyleCnt="3">
        <dgm:presLayoutVars>
          <dgm:bulletEnabled val="1"/>
        </dgm:presLayoutVars>
      </dgm:prSet>
      <dgm:spPr/>
    </dgm:pt>
    <dgm:pt modelId="{8C79F608-E018-4422-9CAB-FF97671A87D5}" type="pres">
      <dgm:prSet presAssocID="{15B7EEFA-FEF8-4958-ABF2-DF70B3A374D2}" presName="aSpace" presStyleCnt="0"/>
      <dgm:spPr/>
    </dgm:pt>
    <dgm:pt modelId="{1291F6F5-76FE-4312-BA13-896F4C1EDC73}" type="pres">
      <dgm:prSet presAssocID="{2F7ECBDE-341A-49B4-9265-9C4931AD7AE7}" presName="aNode" presStyleLbl="fgAcc1" presStyleIdx="2" presStyleCnt="3">
        <dgm:presLayoutVars>
          <dgm:bulletEnabled val="1"/>
        </dgm:presLayoutVars>
      </dgm:prSet>
      <dgm:spPr/>
    </dgm:pt>
    <dgm:pt modelId="{18F3B503-9510-4497-A3EA-329DC0009A14}" type="pres">
      <dgm:prSet presAssocID="{2F7ECBDE-341A-49B4-9265-9C4931AD7AE7}" presName="aSpace" presStyleCnt="0"/>
      <dgm:spPr/>
    </dgm:pt>
  </dgm:ptLst>
  <dgm:cxnLst>
    <dgm:cxn modelId="{1FCBA43B-3AA9-4BC1-9AFA-02522D3B0E17}" type="presOf" srcId="{15B7EEFA-FEF8-4958-ABF2-DF70B3A374D2}" destId="{824F0E04-41E4-416C-90F7-AEAD6EF1FD29}" srcOrd="0" destOrd="0" presId="urn:microsoft.com/office/officeart/2005/8/layout/pyramid2"/>
    <dgm:cxn modelId="{B752E85A-CEE4-42D5-97FA-13D67973A7DD}" srcId="{7C4E2C07-CA3B-44E2-833E-3E4F8DF72FF0}" destId="{92CDE372-B255-487C-BC5B-2DD1BAC4E0AE}" srcOrd="0" destOrd="0" parTransId="{61A215F1-352F-42A8-B24E-D688ED0653B0}" sibTransId="{4516B054-4BA5-490C-B5ED-7EB6F98EC20A}"/>
    <dgm:cxn modelId="{A8ABD489-264B-449C-894E-AC7A7EB7CD75}" type="presOf" srcId="{7C4E2C07-CA3B-44E2-833E-3E4F8DF72FF0}" destId="{A6FF8F91-C141-40D5-B9A7-26EDA64D1F2C}" srcOrd="0" destOrd="0" presId="urn:microsoft.com/office/officeart/2005/8/layout/pyramid2"/>
    <dgm:cxn modelId="{AC95D9BB-8AA6-49F9-AAD3-1EC3D322E55C}" srcId="{7C4E2C07-CA3B-44E2-833E-3E4F8DF72FF0}" destId="{2F7ECBDE-341A-49B4-9265-9C4931AD7AE7}" srcOrd="2" destOrd="0" parTransId="{5A0CB594-5541-4BF8-83B4-F4E91AB5EF12}" sibTransId="{B325CD17-1C84-45AE-9667-71D5A7C4F79B}"/>
    <dgm:cxn modelId="{EFCEF2BC-398D-413C-A036-E35923DF3245}" srcId="{7C4E2C07-CA3B-44E2-833E-3E4F8DF72FF0}" destId="{15B7EEFA-FEF8-4958-ABF2-DF70B3A374D2}" srcOrd="1" destOrd="0" parTransId="{42EF3394-8F86-4B0F-AB8C-94A4F8BC9387}" sibTransId="{7951D84F-97F0-449F-A33E-CA562AF6B0A6}"/>
    <dgm:cxn modelId="{E1A35ADB-7EAC-4EA3-9D07-7AEAF59791EA}" type="presOf" srcId="{2F7ECBDE-341A-49B4-9265-9C4931AD7AE7}" destId="{1291F6F5-76FE-4312-BA13-896F4C1EDC73}" srcOrd="0" destOrd="0" presId="urn:microsoft.com/office/officeart/2005/8/layout/pyramid2"/>
    <dgm:cxn modelId="{693C25F1-7F9F-47FA-B3E3-D1A1B3A2A534}" type="presOf" srcId="{92CDE372-B255-487C-BC5B-2DD1BAC4E0AE}" destId="{9180A7E6-CA50-426C-A8B6-995CB258B14E}" srcOrd="0" destOrd="0" presId="urn:microsoft.com/office/officeart/2005/8/layout/pyramid2"/>
    <dgm:cxn modelId="{C16533AE-3D8A-44CC-AE5C-07397A1E72D6}" type="presParOf" srcId="{A6FF8F91-C141-40D5-B9A7-26EDA64D1F2C}" destId="{2649A11E-2BE2-4937-B55A-A6F7400C713C}" srcOrd="0" destOrd="0" presId="urn:microsoft.com/office/officeart/2005/8/layout/pyramid2"/>
    <dgm:cxn modelId="{90FA9A95-C607-4B9A-8CDE-CB7B968DADB5}" type="presParOf" srcId="{A6FF8F91-C141-40D5-B9A7-26EDA64D1F2C}" destId="{5E97F53D-4536-4778-8C90-335267C266EC}" srcOrd="1" destOrd="0" presId="urn:microsoft.com/office/officeart/2005/8/layout/pyramid2"/>
    <dgm:cxn modelId="{F15C6E08-A0DA-480E-B4D5-9529976C2183}" type="presParOf" srcId="{5E97F53D-4536-4778-8C90-335267C266EC}" destId="{9180A7E6-CA50-426C-A8B6-995CB258B14E}" srcOrd="0" destOrd="0" presId="urn:microsoft.com/office/officeart/2005/8/layout/pyramid2"/>
    <dgm:cxn modelId="{70159A55-3170-4AB2-B626-D429914F36BB}" type="presParOf" srcId="{5E97F53D-4536-4778-8C90-335267C266EC}" destId="{A3C66F4B-03D9-4EE8-9908-BC46ABB9D50D}" srcOrd="1" destOrd="0" presId="urn:microsoft.com/office/officeart/2005/8/layout/pyramid2"/>
    <dgm:cxn modelId="{36B28EBF-8DA8-41A4-8256-DDBFAEA87881}" type="presParOf" srcId="{5E97F53D-4536-4778-8C90-335267C266EC}" destId="{824F0E04-41E4-416C-90F7-AEAD6EF1FD29}" srcOrd="2" destOrd="0" presId="urn:microsoft.com/office/officeart/2005/8/layout/pyramid2"/>
    <dgm:cxn modelId="{F1BC797A-B27E-4DE8-AE2F-D4170A212FC1}" type="presParOf" srcId="{5E97F53D-4536-4778-8C90-335267C266EC}" destId="{8C79F608-E018-4422-9CAB-FF97671A87D5}" srcOrd="3" destOrd="0" presId="urn:microsoft.com/office/officeart/2005/8/layout/pyramid2"/>
    <dgm:cxn modelId="{A24A03B6-C6A2-4F23-8AAD-82CC2C344766}" type="presParOf" srcId="{5E97F53D-4536-4778-8C90-335267C266EC}" destId="{1291F6F5-76FE-4312-BA13-896F4C1EDC73}" srcOrd="4" destOrd="0" presId="urn:microsoft.com/office/officeart/2005/8/layout/pyramid2"/>
    <dgm:cxn modelId="{9EAC8228-2F2B-4F04-9534-53FFE1319E00}" type="presParOf" srcId="{5E97F53D-4536-4778-8C90-335267C266EC}" destId="{18F3B503-9510-4497-A3EA-329DC0009A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9A11E-2BE2-4937-B55A-A6F7400C713C}">
      <dsp:nvSpPr>
        <dsp:cNvPr id="0" name=""/>
        <dsp:cNvSpPr/>
      </dsp:nvSpPr>
      <dsp:spPr>
        <a:xfrm>
          <a:off x="762470" y="0"/>
          <a:ext cx="4401272" cy="4401272"/>
        </a:xfrm>
        <a:prstGeom prst="triangle">
          <a:avLst/>
        </a:prstGeom>
        <a:solidFill>
          <a:srgbClr val="CC8181"/>
        </a:solidFill>
        <a:ln w="12700" cap="flat" cmpd="sng" algn="ctr">
          <a:solidFill>
            <a:srgbClr val="61B5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0A7E6-CA50-426C-A8B6-995CB258B14E}">
      <dsp:nvSpPr>
        <dsp:cNvPr id="0" name=""/>
        <dsp:cNvSpPr/>
      </dsp:nvSpPr>
      <dsp:spPr>
        <a:xfrm>
          <a:off x="2963106" y="442491"/>
          <a:ext cx="2860826" cy="1041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Montserrat" panose="00000500000000000000" pitchFamily="2" charset="0"/>
            </a:rPr>
            <a:t>EMPATIA</a:t>
          </a:r>
          <a:endParaRPr lang="sv-SE" sz="2600" b="1" kern="1200" dirty="0">
            <a:latin typeface="Montserrat" panose="00000500000000000000" pitchFamily="2" charset="0"/>
          </a:endParaRPr>
        </a:p>
      </dsp:txBody>
      <dsp:txXfrm>
        <a:off x="3013966" y="493351"/>
        <a:ext cx="2759106" cy="940143"/>
      </dsp:txXfrm>
    </dsp:sp>
    <dsp:sp modelId="{824F0E04-41E4-416C-90F7-AEAD6EF1FD29}">
      <dsp:nvSpPr>
        <dsp:cNvPr id="0" name=""/>
        <dsp:cNvSpPr/>
      </dsp:nvSpPr>
      <dsp:spPr>
        <a:xfrm>
          <a:off x="2963106" y="1614587"/>
          <a:ext cx="2860826" cy="1041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1" kern="1200" dirty="0">
              <a:latin typeface="Montserrat" panose="00000500000000000000" pitchFamily="2" charset="0"/>
            </a:rPr>
            <a:t>KUNNIOITUS</a:t>
          </a:r>
          <a:endParaRPr lang="sv-SE" sz="2600" b="1" kern="1200" dirty="0">
            <a:latin typeface="Montserrat" panose="00000500000000000000" pitchFamily="2" charset="0"/>
          </a:endParaRPr>
        </a:p>
      </dsp:txBody>
      <dsp:txXfrm>
        <a:off x="3013966" y="1665447"/>
        <a:ext cx="2759106" cy="940143"/>
      </dsp:txXfrm>
    </dsp:sp>
    <dsp:sp modelId="{1291F6F5-76FE-4312-BA13-896F4C1EDC73}">
      <dsp:nvSpPr>
        <dsp:cNvPr id="0" name=""/>
        <dsp:cNvSpPr/>
      </dsp:nvSpPr>
      <dsp:spPr>
        <a:xfrm>
          <a:off x="2963106" y="2786684"/>
          <a:ext cx="2860826" cy="1041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1" kern="1200" dirty="0">
              <a:latin typeface="Montserrat" panose="00000500000000000000" pitchFamily="2" charset="0"/>
            </a:rPr>
            <a:t>AVULIAISUUS</a:t>
          </a:r>
          <a:endParaRPr lang="sv-SE" sz="2600" b="1" kern="1200" dirty="0">
            <a:latin typeface="Montserrat" panose="00000500000000000000" pitchFamily="2" charset="0"/>
          </a:endParaRPr>
        </a:p>
      </dsp:txBody>
      <dsp:txXfrm>
        <a:off x="3013966" y="2837544"/>
        <a:ext cx="2759106" cy="94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73E46-B723-324D-B4C8-E950B80C6A33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58970-0BC1-7D44-BAE8-B894E9F9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2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58970-0BC1-7D44-BAE8-B894E9F9D6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7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pink/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15318-E32E-8B43-B3F0-584452DCB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CDE20-CB30-0879-4A66-52A66D052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82" y="731041"/>
            <a:ext cx="10867833" cy="5395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2A969-8BFD-6A09-FFBD-0B3E0EA519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" y="0"/>
            <a:ext cx="1216742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308750-C219-45D7-C234-BA4755BEB4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644" y="754803"/>
            <a:ext cx="1444120" cy="618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E34F57-729C-E4DD-7AA1-4BE5D54DA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15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mpty_pink/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0366E18C-344F-914A-CF63-5D764429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7464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8D2AEB3-4CF8-CBAB-C8A3-7EA41DAFBF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7" y="1636099"/>
            <a:ext cx="5488953" cy="4622812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icture Placeholder 23">
            <a:extLst>
              <a:ext uri="{FF2B5EF4-FFF2-40B4-BE49-F238E27FC236}">
                <a16:creationId xmlns:a16="http://schemas.microsoft.com/office/drawing/2014/main" id="{D0DD356E-28DA-2977-8B49-3C7DD3921B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3046" y="715561"/>
            <a:ext cx="4323320" cy="5426878"/>
          </a:xfrm>
          <a:custGeom>
            <a:avLst/>
            <a:gdLst>
              <a:gd name="connsiteX0" fmla="*/ 2295679 w 4591357"/>
              <a:gd name="connsiteY0" fmla="*/ 0 h 5763334"/>
              <a:gd name="connsiteX1" fmla="*/ 4579505 w 4591357"/>
              <a:gd name="connsiteY1" fmla="*/ 2060959 h 5763334"/>
              <a:gd name="connsiteX2" fmla="*/ 4591281 w 4591357"/>
              <a:gd name="connsiteY2" fmla="*/ 2294174 h 5763334"/>
              <a:gd name="connsiteX3" fmla="*/ 4591357 w 4591357"/>
              <a:gd name="connsiteY3" fmla="*/ 2294174 h 5763334"/>
              <a:gd name="connsiteX4" fmla="*/ 4591357 w 4591357"/>
              <a:gd name="connsiteY4" fmla="*/ 2295679 h 5763334"/>
              <a:gd name="connsiteX5" fmla="*/ 4591357 w 4591357"/>
              <a:gd name="connsiteY5" fmla="*/ 3461493 h 5763334"/>
              <a:gd name="connsiteX6" fmla="*/ 4591045 w 4591357"/>
              <a:gd name="connsiteY6" fmla="*/ 3461493 h 5763334"/>
              <a:gd name="connsiteX7" fmla="*/ 4591357 w 4591357"/>
              <a:gd name="connsiteY7" fmla="*/ 3467655 h 5763334"/>
              <a:gd name="connsiteX8" fmla="*/ 2295679 w 4591357"/>
              <a:gd name="connsiteY8" fmla="*/ 5763334 h 5763334"/>
              <a:gd name="connsiteX9" fmla="*/ 0 w 4591357"/>
              <a:gd name="connsiteY9" fmla="*/ 3467655 h 5763334"/>
              <a:gd name="connsiteX10" fmla="*/ 311 w 4591357"/>
              <a:gd name="connsiteY10" fmla="*/ 3461493 h 5763334"/>
              <a:gd name="connsiteX11" fmla="*/ 0 w 4591357"/>
              <a:gd name="connsiteY11" fmla="*/ 3461493 h 5763334"/>
              <a:gd name="connsiteX12" fmla="*/ 0 w 4591357"/>
              <a:gd name="connsiteY12" fmla="*/ 2295679 h 5763334"/>
              <a:gd name="connsiteX13" fmla="*/ 0 w 4591357"/>
              <a:gd name="connsiteY13" fmla="*/ 2294174 h 5763334"/>
              <a:gd name="connsiteX14" fmla="*/ 76 w 4591357"/>
              <a:gd name="connsiteY14" fmla="*/ 2294174 h 5763334"/>
              <a:gd name="connsiteX15" fmla="*/ 11852 w 4591357"/>
              <a:gd name="connsiteY15" fmla="*/ 2060959 h 5763334"/>
              <a:gd name="connsiteX16" fmla="*/ 2295679 w 4591357"/>
              <a:gd name="connsiteY16" fmla="*/ 0 h 576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1357" h="5763334">
                <a:moveTo>
                  <a:pt x="2295679" y="0"/>
                </a:moveTo>
                <a:cubicBezTo>
                  <a:pt x="3484307" y="0"/>
                  <a:pt x="4461943" y="903349"/>
                  <a:pt x="4579505" y="2060959"/>
                </a:cubicBezTo>
                <a:lnTo>
                  <a:pt x="4591281" y="2294174"/>
                </a:lnTo>
                <a:lnTo>
                  <a:pt x="4591357" y="2294174"/>
                </a:lnTo>
                <a:lnTo>
                  <a:pt x="4591357" y="2295679"/>
                </a:lnTo>
                <a:lnTo>
                  <a:pt x="4591357" y="3461493"/>
                </a:lnTo>
                <a:lnTo>
                  <a:pt x="4591045" y="3461493"/>
                </a:lnTo>
                <a:lnTo>
                  <a:pt x="4591357" y="3467655"/>
                </a:lnTo>
                <a:cubicBezTo>
                  <a:pt x="4591357" y="4735524"/>
                  <a:pt x="3563549" y="5763334"/>
                  <a:pt x="2295679" y="5763334"/>
                </a:cubicBezTo>
                <a:cubicBezTo>
                  <a:pt x="1027810" y="5763334"/>
                  <a:pt x="0" y="4735524"/>
                  <a:pt x="0" y="3467655"/>
                </a:cubicBezTo>
                <a:lnTo>
                  <a:pt x="311" y="3461493"/>
                </a:lnTo>
                <a:lnTo>
                  <a:pt x="0" y="3461493"/>
                </a:lnTo>
                <a:lnTo>
                  <a:pt x="0" y="2295679"/>
                </a:lnTo>
                <a:lnTo>
                  <a:pt x="0" y="2294174"/>
                </a:lnTo>
                <a:lnTo>
                  <a:pt x="76" y="2294174"/>
                </a:lnTo>
                <a:lnTo>
                  <a:pt x="11852" y="2060959"/>
                </a:lnTo>
                <a:cubicBezTo>
                  <a:pt x="129414" y="903349"/>
                  <a:pt x="1107052" y="0"/>
                  <a:pt x="22956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Sijoita kuva 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6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_pink/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6B6B9-B455-68F1-4010-DE70769D06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23F7E24C-50E3-1696-8645-F3B45277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9091"/>
            <a:ext cx="10720653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229F95C-2BEB-EFD2-E4CC-C613CDEAA4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7" y="1636099"/>
            <a:ext cx="10723562" cy="4622812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5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_pink/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56D006-F34A-30AC-3FD4-54F23B3A8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itle 27">
            <a:extLst>
              <a:ext uri="{FF2B5EF4-FFF2-40B4-BE49-F238E27FC236}">
                <a16:creationId xmlns:a16="http://schemas.microsoft.com/office/drawing/2014/main" id="{D85B0681-F2CA-D399-E4AD-182E7B25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9091"/>
            <a:ext cx="10720653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DCE885E-5A8E-777A-A433-6C3E440E3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7" y="1636099"/>
            <a:ext cx="10723562" cy="4622812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7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-You_Slide_pink/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6AA72-7BC1-5AB7-F621-34784DF99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CDE20-CB30-0879-4A66-52A66D052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82" y="731041"/>
            <a:ext cx="10867833" cy="5395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2A969-8BFD-6A09-FFBD-0B3E0EA519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" y="0"/>
            <a:ext cx="1216742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C360B-1E14-4F65-F312-861E9D6079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939" y="754803"/>
            <a:ext cx="1444120" cy="618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20D675-3A12-20D8-3E8D-3C28E81B5A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28" y="5348951"/>
            <a:ext cx="1875942" cy="7542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DA1AD14-26AE-B4DE-D03C-41D9A6456D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5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-You_Slide_pink/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A6186-6D22-EFCF-1102-6317B39FC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F69B2-7751-DC98-8090-0390622E78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47" y="625936"/>
            <a:ext cx="10636106" cy="5606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1445E-037A-0FEF-0D42-274789F5E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091"/>
            <a:ext cx="12192000" cy="6847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549B5-B828-AAEA-83AE-7FAD130357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939" y="754803"/>
            <a:ext cx="1444120" cy="618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4A434-F54D-E449-CA11-C9C1502ADD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28" y="5348951"/>
            <a:ext cx="1875942" cy="7542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1D433B-5025-0425-F2B8-2C5CA2343B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10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9678957-5A19-3E4A-8362-CBE2016FF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606CC-229E-B7E7-60FD-1D6B5B4C1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734" r="832" b="8738"/>
          <a:stretch/>
        </p:blipFill>
        <p:spPr>
          <a:xfrm>
            <a:off x="607047" y="793809"/>
            <a:ext cx="10975351" cy="56598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8AC69-3776-EE9A-E9CF-82A4C822FB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7" y="1636099"/>
            <a:ext cx="10822953" cy="4622812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A84407E5-8D47-42F5-C691-DACC1E42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9091"/>
            <a:ext cx="10820017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CC377-26F1-A29B-AC00-D97495AB7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ink/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03602A-29F6-D0AF-874E-BD0A8D550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F69B2-7751-DC98-8090-0390622E78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47" y="625936"/>
            <a:ext cx="10636106" cy="5606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2284F-2474-3960-8A63-3771D74D0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091"/>
            <a:ext cx="12192000" cy="6847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308750-C219-45D7-C234-BA4755BEB4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644" y="754803"/>
            <a:ext cx="1444120" cy="618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E34F57-729C-E4DD-7AA1-4BE5D54DA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34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+Body_pink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5E07AF-2C8F-5B39-0823-9197DD447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606CC-229E-B7E7-60FD-1D6B5B4C1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734" r="832" b="8738"/>
          <a:stretch/>
        </p:blipFill>
        <p:spPr>
          <a:xfrm>
            <a:off x="607047" y="599089"/>
            <a:ext cx="10975351" cy="5659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2E3AB4-F9A7-CAE4-8EC9-7890F7CA33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644" y="754803"/>
            <a:ext cx="1444120" cy="618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CEECB-F79D-A30B-3BA2-5AD2DAF48A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21" y="5348951"/>
            <a:ext cx="1875942" cy="754245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A84407E5-8D47-42F5-C691-DACC1E42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7464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8AC69-3776-EE9A-E9CF-82A4C822FB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7" y="1530221"/>
            <a:ext cx="5488953" cy="4728690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4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+Body_pink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9A3AD-8C54-3575-8F9C-2EA29B487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606CC-229E-B7E7-60FD-1D6B5B4C1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734" r="832" b="8738"/>
          <a:stretch/>
        </p:blipFill>
        <p:spPr>
          <a:xfrm>
            <a:off x="607047" y="599089"/>
            <a:ext cx="10975351" cy="5659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64BDCE-8992-C849-56EE-272F36AA01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21" y="5348951"/>
            <a:ext cx="1875942" cy="754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2E3AB4-F9A7-CAE4-8EC9-7890F7CA33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644" y="754803"/>
            <a:ext cx="1444120" cy="618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8AC69-3776-EE9A-E9CF-82A4C822FB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7" y="1530221"/>
            <a:ext cx="5488953" cy="4728690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A84407E5-8D47-42F5-C691-DACC1E42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7464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9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+Body+Image_pink/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DD4CC-F319-C920-D3BC-C9F12F8DB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B0289-29FB-605B-5A34-2536672504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8" y="1530220"/>
            <a:ext cx="5488952" cy="4728689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02F815-D2D3-972B-36DA-882374DC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6400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383181-479C-6B16-6F2F-3ECDE9D84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8526" y="599090"/>
            <a:ext cx="5486398" cy="56598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0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+Body+Image_pink/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DD4CC-F319-C920-D3BC-C9F12F8DB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B0289-29FB-605B-5A34-2536672504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8" y="1530220"/>
            <a:ext cx="5488952" cy="4728689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02F815-D2D3-972B-36DA-882374DC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6400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2" name="Picture Placeholder 23">
            <a:extLst>
              <a:ext uri="{FF2B5EF4-FFF2-40B4-BE49-F238E27FC236}">
                <a16:creationId xmlns:a16="http://schemas.microsoft.com/office/drawing/2014/main" id="{92851A53-68FD-69A2-4C77-A4302B1032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3046" y="715561"/>
            <a:ext cx="4323320" cy="5426878"/>
          </a:xfrm>
          <a:custGeom>
            <a:avLst/>
            <a:gdLst>
              <a:gd name="connsiteX0" fmla="*/ 2295679 w 4591357"/>
              <a:gd name="connsiteY0" fmla="*/ 0 h 5763334"/>
              <a:gd name="connsiteX1" fmla="*/ 4579505 w 4591357"/>
              <a:gd name="connsiteY1" fmla="*/ 2060959 h 5763334"/>
              <a:gd name="connsiteX2" fmla="*/ 4591281 w 4591357"/>
              <a:gd name="connsiteY2" fmla="*/ 2294174 h 5763334"/>
              <a:gd name="connsiteX3" fmla="*/ 4591357 w 4591357"/>
              <a:gd name="connsiteY3" fmla="*/ 2294174 h 5763334"/>
              <a:gd name="connsiteX4" fmla="*/ 4591357 w 4591357"/>
              <a:gd name="connsiteY4" fmla="*/ 2295679 h 5763334"/>
              <a:gd name="connsiteX5" fmla="*/ 4591357 w 4591357"/>
              <a:gd name="connsiteY5" fmla="*/ 3461493 h 5763334"/>
              <a:gd name="connsiteX6" fmla="*/ 4591045 w 4591357"/>
              <a:gd name="connsiteY6" fmla="*/ 3461493 h 5763334"/>
              <a:gd name="connsiteX7" fmla="*/ 4591357 w 4591357"/>
              <a:gd name="connsiteY7" fmla="*/ 3467655 h 5763334"/>
              <a:gd name="connsiteX8" fmla="*/ 2295679 w 4591357"/>
              <a:gd name="connsiteY8" fmla="*/ 5763334 h 5763334"/>
              <a:gd name="connsiteX9" fmla="*/ 0 w 4591357"/>
              <a:gd name="connsiteY9" fmla="*/ 3467655 h 5763334"/>
              <a:gd name="connsiteX10" fmla="*/ 311 w 4591357"/>
              <a:gd name="connsiteY10" fmla="*/ 3461493 h 5763334"/>
              <a:gd name="connsiteX11" fmla="*/ 0 w 4591357"/>
              <a:gd name="connsiteY11" fmla="*/ 3461493 h 5763334"/>
              <a:gd name="connsiteX12" fmla="*/ 0 w 4591357"/>
              <a:gd name="connsiteY12" fmla="*/ 2295679 h 5763334"/>
              <a:gd name="connsiteX13" fmla="*/ 0 w 4591357"/>
              <a:gd name="connsiteY13" fmla="*/ 2294174 h 5763334"/>
              <a:gd name="connsiteX14" fmla="*/ 76 w 4591357"/>
              <a:gd name="connsiteY14" fmla="*/ 2294174 h 5763334"/>
              <a:gd name="connsiteX15" fmla="*/ 11852 w 4591357"/>
              <a:gd name="connsiteY15" fmla="*/ 2060959 h 5763334"/>
              <a:gd name="connsiteX16" fmla="*/ 2295679 w 4591357"/>
              <a:gd name="connsiteY16" fmla="*/ 0 h 576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1357" h="5763334">
                <a:moveTo>
                  <a:pt x="2295679" y="0"/>
                </a:moveTo>
                <a:cubicBezTo>
                  <a:pt x="3484307" y="0"/>
                  <a:pt x="4461943" y="903349"/>
                  <a:pt x="4579505" y="2060959"/>
                </a:cubicBezTo>
                <a:lnTo>
                  <a:pt x="4591281" y="2294174"/>
                </a:lnTo>
                <a:lnTo>
                  <a:pt x="4591357" y="2294174"/>
                </a:lnTo>
                <a:lnTo>
                  <a:pt x="4591357" y="2295679"/>
                </a:lnTo>
                <a:lnTo>
                  <a:pt x="4591357" y="3461493"/>
                </a:lnTo>
                <a:lnTo>
                  <a:pt x="4591045" y="3461493"/>
                </a:lnTo>
                <a:lnTo>
                  <a:pt x="4591357" y="3467655"/>
                </a:lnTo>
                <a:cubicBezTo>
                  <a:pt x="4591357" y="4735524"/>
                  <a:pt x="3563549" y="5763334"/>
                  <a:pt x="2295679" y="5763334"/>
                </a:cubicBezTo>
                <a:cubicBezTo>
                  <a:pt x="1027810" y="5763334"/>
                  <a:pt x="0" y="4735524"/>
                  <a:pt x="0" y="3467655"/>
                </a:cubicBezTo>
                <a:lnTo>
                  <a:pt x="311" y="3461493"/>
                </a:lnTo>
                <a:lnTo>
                  <a:pt x="0" y="3461493"/>
                </a:lnTo>
                <a:lnTo>
                  <a:pt x="0" y="2295679"/>
                </a:lnTo>
                <a:lnTo>
                  <a:pt x="0" y="2294174"/>
                </a:lnTo>
                <a:lnTo>
                  <a:pt x="76" y="2294174"/>
                </a:lnTo>
                <a:lnTo>
                  <a:pt x="11852" y="2060959"/>
                </a:lnTo>
                <a:cubicBezTo>
                  <a:pt x="129414" y="903349"/>
                  <a:pt x="1107052" y="0"/>
                  <a:pt x="22956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Sijoita kuva 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01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+Body+Image_pink/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54EB2-A9E1-3046-4EFE-D3AF6B8CA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B0289-29FB-605B-5A34-2536672504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8" y="1530220"/>
            <a:ext cx="5488952" cy="4728689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02F815-D2D3-972B-36DA-882374DC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6400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383181-479C-6B16-6F2F-3ECDE9D84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8526" y="599090"/>
            <a:ext cx="5486398" cy="56598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+Body+Image_pink/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54EB2-A9E1-3046-4EFE-D3AF6B8CA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B0289-29FB-605B-5A34-2536672504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8" y="1530220"/>
            <a:ext cx="5488952" cy="4728689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02F815-D2D3-972B-36DA-882374DC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6400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AF071DA3-57F8-2B9B-B0AD-B8C5855374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3046" y="715561"/>
            <a:ext cx="4323320" cy="5426878"/>
          </a:xfrm>
          <a:custGeom>
            <a:avLst/>
            <a:gdLst>
              <a:gd name="connsiteX0" fmla="*/ 2295679 w 4591357"/>
              <a:gd name="connsiteY0" fmla="*/ 0 h 5763334"/>
              <a:gd name="connsiteX1" fmla="*/ 4579505 w 4591357"/>
              <a:gd name="connsiteY1" fmla="*/ 2060959 h 5763334"/>
              <a:gd name="connsiteX2" fmla="*/ 4591281 w 4591357"/>
              <a:gd name="connsiteY2" fmla="*/ 2294174 h 5763334"/>
              <a:gd name="connsiteX3" fmla="*/ 4591357 w 4591357"/>
              <a:gd name="connsiteY3" fmla="*/ 2294174 h 5763334"/>
              <a:gd name="connsiteX4" fmla="*/ 4591357 w 4591357"/>
              <a:gd name="connsiteY4" fmla="*/ 2295679 h 5763334"/>
              <a:gd name="connsiteX5" fmla="*/ 4591357 w 4591357"/>
              <a:gd name="connsiteY5" fmla="*/ 3461493 h 5763334"/>
              <a:gd name="connsiteX6" fmla="*/ 4591045 w 4591357"/>
              <a:gd name="connsiteY6" fmla="*/ 3461493 h 5763334"/>
              <a:gd name="connsiteX7" fmla="*/ 4591357 w 4591357"/>
              <a:gd name="connsiteY7" fmla="*/ 3467655 h 5763334"/>
              <a:gd name="connsiteX8" fmla="*/ 2295679 w 4591357"/>
              <a:gd name="connsiteY8" fmla="*/ 5763334 h 5763334"/>
              <a:gd name="connsiteX9" fmla="*/ 0 w 4591357"/>
              <a:gd name="connsiteY9" fmla="*/ 3467655 h 5763334"/>
              <a:gd name="connsiteX10" fmla="*/ 311 w 4591357"/>
              <a:gd name="connsiteY10" fmla="*/ 3461493 h 5763334"/>
              <a:gd name="connsiteX11" fmla="*/ 0 w 4591357"/>
              <a:gd name="connsiteY11" fmla="*/ 3461493 h 5763334"/>
              <a:gd name="connsiteX12" fmla="*/ 0 w 4591357"/>
              <a:gd name="connsiteY12" fmla="*/ 2295679 h 5763334"/>
              <a:gd name="connsiteX13" fmla="*/ 0 w 4591357"/>
              <a:gd name="connsiteY13" fmla="*/ 2294174 h 5763334"/>
              <a:gd name="connsiteX14" fmla="*/ 76 w 4591357"/>
              <a:gd name="connsiteY14" fmla="*/ 2294174 h 5763334"/>
              <a:gd name="connsiteX15" fmla="*/ 11852 w 4591357"/>
              <a:gd name="connsiteY15" fmla="*/ 2060959 h 5763334"/>
              <a:gd name="connsiteX16" fmla="*/ 2295679 w 4591357"/>
              <a:gd name="connsiteY16" fmla="*/ 0 h 576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1357" h="5763334">
                <a:moveTo>
                  <a:pt x="2295679" y="0"/>
                </a:moveTo>
                <a:cubicBezTo>
                  <a:pt x="3484307" y="0"/>
                  <a:pt x="4461943" y="903349"/>
                  <a:pt x="4579505" y="2060959"/>
                </a:cubicBezTo>
                <a:lnTo>
                  <a:pt x="4591281" y="2294174"/>
                </a:lnTo>
                <a:lnTo>
                  <a:pt x="4591357" y="2294174"/>
                </a:lnTo>
                <a:lnTo>
                  <a:pt x="4591357" y="2295679"/>
                </a:lnTo>
                <a:lnTo>
                  <a:pt x="4591357" y="3461493"/>
                </a:lnTo>
                <a:lnTo>
                  <a:pt x="4591045" y="3461493"/>
                </a:lnTo>
                <a:lnTo>
                  <a:pt x="4591357" y="3467655"/>
                </a:lnTo>
                <a:cubicBezTo>
                  <a:pt x="4591357" y="4735524"/>
                  <a:pt x="3563549" y="5763334"/>
                  <a:pt x="2295679" y="5763334"/>
                </a:cubicBezTo>
                <a:cubicBezTo>
                  <a:pt x="1027810" y="5763334"/>
                  <a:pt x="0" y="4735524"/>
                  <a:pt x="0" y="3467655"/>
                </a:cubicBezTo>
                <a:lnTo>
                  <a:pt x="311" y="3461493"/>
                </a:lnTo>
                <a:lnTo>
                  <a:pt x="0" y="3461493"/>
                </a:lnTo>
                <a:lnTo>
                  <a:pt x="0" y="2295679"/>
                </a:lnTo>
                <a:lnTo>
                  <a:pt x="0" y="2294174"/>
                </a:lnTo>
                <a:lnTo>
                  <a:pt x="76" y="2294174"/>
                </a:lnTo>
                <a:lnTo>
                  <a:pt x="11852" y="2060959"/>
                </a:lnTo>
                <a:cubicBezTo>
                  <a:pt x="129414" y="903349"/>
                  <a:pt x="1107052" y="0"/>
                  <a:pt x="22956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Sijoita kuva 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300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_pink/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58A88D-2189-00ED-0B3D-A7981238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" t="8632" r="832" b="8737"/>
          <a:stretch/>
        </p:blipFill>
        <p:spPr>
          <a:xfrm>
            <a:off x="607047" y="592058"/>
            <a:ext cx="10975351" cy="5666852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0366E18C-344F-914A-CF63-5D764429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5487464" cy="103700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8D2AEB3-4CF8-CBAB-C8A3-7EA41DAFBF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7047" y="1636099"/>
            <a:ext cx="5488953" cy="4622812"/>
          </a:xfrm>
        </p:spPr>
        <p:txBody>
          <a:bodyPr lIns="288000" rIns="144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F27D98-4F33-5659-2180-A2FE68AFF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8526" y="599090"/>
            <a:ext cx="5486398" cy="56598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2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AC328083-9A93-0019-FDA7-7FE0AB63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091"/>
            <a:ext cx="10975352" cy="1037008"/>
          </a:xfrm>
          <a:prstGeom prst="rect">
            <a:avLst/>
          </a:prstGeom>
        </p:spPr>
        <p:txBody>
          <a:bodyPr vert="horz" wrap="square" lIns="251999" tIns="251999" rIns="91440" bIns="90000" rtlCol="0" anchor="t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1953A-0C68-498C-11E2-B4F2F54C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048" y="1511559"/>
            <a:ext cx="10985511" cy="4736606"/>
          </a:xfrm>
          <a:prstGeom prst="rect">
            <a:avLst/>
          </a:prstGeom>
        </p:spPr>
        <p:txBody>
          <a:bodyPr vert="horz" lIns="288000" tIns="90000" rIns="91440" bIns="9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9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8" r:id="rId3"/>
    <p:sldLayoutId id="2147483661" r:id="rId4"/>
    <p:sldLayoutId id="2147483659" r:id="rId5"/>
    <p:sldLayoutId id="2147483666" r:id="rId6"/>
    <p:sldLayoutId id="2147483662" r:id="rId7"/>
    <p:sldLayoutId id="2147483667" r:id="rId8"/>
    <p:sldLayoutId id="2147483668" r:id="rId9"/>
    <p:sldLayoutId id="2147483669" r:id="rId10"/>
    <p:sldLayoutId id="2147483660" r:id="rId11"/>
    <p:sldLayoutId id="2147483663" r:id="rId12"/>
    <p:sldLayoutId id="2147483656" r:id="rId13"/>
    <p:sldLayoutId id="2147483657" r:id="rId14"/>
    <p:sldLayoutId id="214748367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7106" userDrawn="1">
          <p15:clr>
            <a:srgbClr val="F26B43"/>
          </p15:clr>
        </p15:guide>
        <p15:guide id="6" pos="7310" userDrawn="1">
          <p15:clr>
            <a:srgbClr val="F26B43"/>
          </p15:clr>
        </p15:guide>
        <p15:guide id="7" pos="7206" userDrawn="1">
          <p15:clr>
            <a:srgbClr val="F26B43"/>
          </p15:clr>
        </p15:guide>
        <p15:guide id="8" pos="370" userDrawn="1">
          <p15:clr>
            <a:srgbClr val="F26B43"/>
          </p15:clr>
        </p15:guide>
        <p15:guide id="9" pos="483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orient="horz" pos="468" userDrawn="1">
          <p15:clr>
            <a:srgbClr val="F26B43"/>
          </p15:clr>
        </p15:guide>
        <p15:guide id="12" orient="horz" pos="3952" userDrawn="1">
          <p15:clr>
            <a:srgbClr val="F26B43"/>
          </p15:clr>
        </p15:guide>
        <p15:guide id="13" orient="horz" pos="3838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orient="horz" pos="2047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missio.fi/" TargetMode="External"/><Relationship Id="rId2" Type="http://schemas.openxmlformats.org/officeDocument/2006/relationships/hyperlink" Target="mailto:schooltobelong@helsinkimissio.fi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helsinkimissio.fi/schooltobelo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31FB-FDFA-BCC3-BBFC-A825379E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YSTÄVÄLLISYYS</a:t>
            </a:r>
            <a:br>
              <a:rPr lang="sv-SE" dirty="0"/>
            </a:br>
            <a:r>
              <a:rPr lang="sv-SE" sz="3600" dirty="0" err="1"/>
              <a:t>Luento</a:t>
            </a:r>
            <a:r>
              <a:rPr lang="sv-SE" sz="3600" dirty="0"/>
              <a:t> </a:t>
            </a:r>
            <a:br>
              <a:rPr lang="sv-SE" sz="3600" dirty="0"/>
            </a:br>
            <a:r>
              <a:rPr lang="sv-SE" sz="3600" dirty="0"/>
              <a:t>+ </a:t>
            </a:r>
            <a:br>
              <a:rPr lang="sv-SE" sz="3600" dirty="0"/>
            </a:br>
            <a:r>
              <a:rPr lang="sv-SE" sz="3600" dirty="0" err="1"/>
              <a:t>keskustelutehtävä</a:t>
            </a:r>
            <a:endParaRPr lang="sv-SE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50D7A-8A83-30D3-91BB-16AADA80AF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978" y="1245655"/>
            <a:ext cx="880042" cy="880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BB1A8-8DA3-9EA0-6818-CD898A682D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879" y="5162655"/>
            <a:ext cx="3790242" cy="4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00A1D6-8955-E787-2947-F328DBACC3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1233" y="941033"/>
            <a:ext cx="10481163" cy="5184713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fi-FI" b="1" dirty="0"/>
              <a:t> Ajattele itseäsi</a:t>
            </a:r>
            <a:endParaRPr lang="fi-FI" dirty="0"/>
          </a:p>
          <a:p>
            <a:pPr lvl="1"/>
            <a:r>
              <a:rPr lang="fi-FI" dirty="0"/>
              <a:t>Miten haluaisit, että luokkatoverisi kohtelisivat sinua?</a:t>
            </a:r>
          </a:p>
          <a:p>
            <a:pPr lvl="1"/>
            <a:r>
              <a:rPr lang="fi-FI" dirty="0"/>
              <a:t>Onko jotain, mitä sinun pitäisi muuttaa käytöksessäsi, jotta kohtelisit muita niin kuin itse haluaisit tulla kohdelluksi?</a:t>
            </a:r>
          </a:p>
          <a:p>
            <a:pPr lvl="1"/>
            <a:r>
              <a:rPr lang="fi-FI" dirty="0"/>
              <a:t>Miten näitä ideoita voisi toteuttaa? Mikä on ensimmäinen askel käytöksen muuttamiseksi?</a:t>
            </a:r>
            <a:br>
              <a:rPr lang="fi-FI" dirty="0"/>
            </a:br>
            <a:endParaRPr lang="fi-FI" dirty="0"/>
          </a:p>
          <a:p>
            <a:pPr>
              <a:buFont typeface="+mj-lt"/>
              <a:buAutoNum type="arabicPeriod"/>
            </a:pPr>
            <a:r>
              <a:rPr lang="fi-FI" b="1" dirty="0"/>
              <a:t> Ajattele luokkaasi (kysymysten 1 vastausten pohjalta)</a:t>
            </a:r>
            <a:endParaRPr lang="fi-FI" dirty="0"/>
          </a:p>
          <a:p>
            <a:pPr lvl="1"/>
            <a:r>
              <a:rPr lang="fi-FI" dirty="0"/>
              <a:t>Miten voitte yhdessä edistää ystävällisyyttä luokassanne?</a:t>
            </a:r>
          </a:p>
          <a:p>
            <a:pPr lvl="1"/>
            <a:r>
              <a:rPr lang="fi-FI" dirty="0"/>
              <a:t>Onko jotain, mihin voitte sopia sitoutuvanne? Kirjatkaa ylös 3 konkreettista ideaa.</a:t>
            </a:r>
          </a:p>
          <a:p>
            <a:pPr lvl="1"/>
            <a:r>
              <a:rPr lang="fi-FI" dirty="0"/>
              <a:t>Miten näitä ideoita voisi toteuttaa? Mikä on ensimmäinen askel kunkin idean toteuttamiseksi?</a:t>
            </a:r>
            <a:br>
              <a:rPr lang="fi-FI" dirty="0"/>
            </a:br>
            <a:endParaRPr lang="fi-FI" dirty="0"/>
          </a:p>
          <a:p>
            <a:pPr>
              <a:buFont typeface="+mj-lt"/>
              <a:buAutoNum type="arabicPeriod"/>
            </a:pPr>
            <a:r>
              <a:rPr lang="fi-FI" b="1" dirty="0"/>
              <a:t> Ajattele koko koulua</a:t>
            </a:r>
            <a:endParaRPr lang="fi-FI" dirty="0"/>
          </a:p>
          <a:p>
            <a:pPr lvl="1"/>
            <a:r>
              <a:rPr lang="fi-FI" dirty="0"/>
              <a:t>Miten voitte yksilöinä ja kollektiivisena ryhmänä työskennellä ystävällisyyden lisäämiseksi koko koulussanne?</a:t>
            </a:r>
          </a:p>
          <a:p>
            <a:pPr lvl="1"/>
            <a:r>
              <a:rPr lang="fi-FI" dirty="0"/>
              <a:t>Kirjatkaa ylös 3 konkreettista ideaa.</a:t>
            </a:r>
          </a:p>
          <a:p>
            <a:pPr lvl="1"/>
            <a:r>
              <a:rPr lang="fi-FI" dirty="0"/>
              <a:t>Miten näitä ideoita voisi toteuttaa? Mikä on ensimmäinen askel kunkin idean toteuttamiseksi?</a:t>
            </a:r>
          </a:p>
        </p:txBody>
      </p:sp>
    </p:spTree>
    <p:extLst>
      <p:ext uri="{BB962C8B-B14F-4D97-AF65-F5344CB8AC3E}">
        <p14:creationId xmlns:p14="http://schemas.microsoft.com/office/powerpoint/2010/main" val="230885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F58C23F-B831-96E1-0685-D3CDD3C1CB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2963" y="1948509"/>
            <a:ext cx="5115402" cy="4728689"/>
          </a:xfrm>
        </p:spPr>
        <p:txBody>
          <a:bodyPr/>
          <a:lstStyle/>
          <a:p>
            <a:r>
              <a:rPr lang="fi-FI" dirty="0"/>
              <a:t>Yhteenveto ryhmissä käydystä keskustelusta:</a:t>
            </a:r>
          </a:p>
          <a:p>
            <a:pPr lvl="1"/>
            <a:r>
              <a:rPr lang="fi-FI" dirty="0"/>
              <a:t>Valitkaa yhdessä yksi idea / kysymys, johon päätätte keskittyä yhdessä luokkana tänä lukukautena/lukuvuonna.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6299EF8D-4928-0878-5242-527EA6FD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63" y="803372"/>
            <a:ext cx="5486400" cy="1037008"/>
          </a:xfrm>
        </p:spPr>
        <p:txBody>
          <a:bodyPr/>
          <a:lstStyle/>
          <a:p>
            <a:r>
              <a:rPr lang="fi-FI" dirty="0"/>
              <a:t>KESKUSTELU</a:t>
            </a:r>
            <a:endParaRPr lang="sv-SE" dirty="0"/>
          </a:p>
        </p:txBody>
      </p:sp>
      <p:pic>
        <p:nvPicPr>
          <p:cNvPr id="12" name="Platshållare för bild 11" descr="En bild som visar klädsel, person, utomhus, träd&#10;&#10;Automatiskt genererad beskrivning">
            <a:extLst>
              <a:ext uri="{FF2B5EF4-FFF2-40B4-BE49-F238E27FC236}">
                <a16:creationId xmlns:a16="http://schemas.microsoft.com/office/drawing/2014/main" id="{467B3834-033B-06AA-1108-87D988683B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946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516AE3-AFB2-E1C9-A79A-2B050AB7A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en-GB" sz="6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Kiitos!</a:t>
            </a:r>
            <a:b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  <a:hlinkClick r:id="rId2"/>
              </a:rPr>
              <a:t>schooltobelong@helsinkimissio.fi</a:t>
            </a:r>
            <a:b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  <a:hlinkClick r:id="rId3"/>
              </a:rPr>
              <a:t>helsinkimissio.fi</a:t>
            </a:r>
            <a:b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  <a:hlinkClick r:id="rId4"/>
              </a:rPr>
              <a:t>schooltobelong.fi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48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945502-566D-F4F9-1091-CB2D4B0A41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850569"/>
            <a:ext cx="5252215" cy="4728690"/>
          </a:xfrm>
        </p:spPr>
        <p:txBody>
          <a:bodyPr>
            <a:noAutofit/>
          </a:bodyPr>
          <a:lstStyle/>
          <a:p>
            <a:r>
              <a:rPr lang="fi-FI" sz="26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Oppitunnin yleinen tarkoitus on rohkaista ystävällisyyteen koulussa, positiivisen ja viihtyisän kouluympäristön luomiseksi</a:t>
            </a:r>
            <a:endParaRPr lang="sv-SE" sz="2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0E83-90D4-CD65-6964-DFF3B7CB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85" y="813561"/>
            <a:ext cx="5487464" cy="1037008"/>
          </a:xfrm>
        </p:spPr>
        <p:txBody>
          <a:bodyPr/>
          <a:lstStyle/>
          <a:p>
            <a:r>
              <a:rPr lang="sv-SE" dirty="0" err="1"/>
              <a:t>Tavoite</a:t>
            </a:r>
            <a:endParaRPr lang="sv-S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9BB61E-A561-B317-BA24-F11BFDE6DCD5}"/>
              </a:ext>
            </a:extLst>
          </p:cNvPr>
          <p:cNvSpPr txBox="1">
            <a:spLocks/>
          </p:cNvSpPr>
          <p:nvPr/>
        </p:nvSpPr>
        <p:spPr>
          <a:xfrm>
            <a:off x="5890992" y="905415"/>
            <a:ext cx="5487464" cy="1037008"/>
          </a:xfrm>
          <a:prstGeom prst="rect">
            <a:avLst/>
          </a:prstGeom>
        </p:spPr>
        <p:txBody>
          <a:bodyPr vert="horz" wrap="square" lIns="251999" tIns="251999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ontserrat ExtraBold" pitchFamily="2" charset="77"/>
                <a:ea typeface="+mj-ea"/>
                <a:cs typeface="+mj-cs"/>
              </a:defRPr>
            </a:lvl1pPr>
          </a:lstStyle>
          <a:p>
            <a:r>
              <a:rPr lang="fi-FI" dirty="0"/>
              <a:t>Sisältö:</a:t>
            </a:r>
            <a:endParaRPr lang="en-GB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84F5554-7382-CBB5-E5F7-5FFE59F34B2C}"/>
              </a:ext>
            </a:extLst>
          </p:cNvPr>
          <p:cNvSpPr txBox="1">
            <a:spLocks/>
          </p:cNvSpPr>
          <p:nvPr/>
        </p:nvSpPr>
        <p:spPr>
          <a:xfrm>
            <a:off x="5890992" y="1892136"/>
            <a:ext cx="5314782" cy="3153615"/>
          </a:xfrm>
          <a:prstGeom prst="rect">
            <a:avLst/>
          </a:prstGeom>
        </p:spPr>
        <p:txBody>
          <a:bodyPr vert="horz" lIns="288000" tIns="90000" rIns="144000" bIns="9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600" i="1" dirty="0">
                <a:latin typeface="Montserrat" panose="00000500000000000000" pitchFamily="2" charset="0"/>
                <a:ea typeface="Times New Roman" panose="02020603050405020304" pitchFamily="18" charset="0"/>
              </a:rPr>
              <a:t>Johdanto</a:t>
            </a:r>
          </a:p>
          <a:p>
            <a:r>
              <a:rPr lang="fi-FI" sz="2600" i="1" dirty="0">
                <a:latin typeface="Montserrat" panose="00000500000000000000" pitchFamily="2" charset="0"/>
                <a:ea typeface="Times New Roman" panose="02020603050405020304" pitchFamily="18" charset="0"/>
              </a:rPr>
              <a:t>Empatia, kunnioitus ja avuliaisuus</a:t>
            </a:r>
          </a:p>
          <a:p>
            <a:r>
              <a:rPr lang="fi-FI" sz="2600" i="1" dirty="0">
                <a:latin typeface="Montserrat" panose="00000500000000000000" pitchFamily="2" charset="0"/>
                <a:ea typeface="Times New Roman" panose="02020603050405020304" pitchFamily="18" charset="0"/>
              </a:rPr>
              <a:t>Positiivinen dominoefekti</a:t>
            </a:r>
          </a:p>
          <a:p>
            <a:r>
              <a:rPr lang="fi-FI" sz="2600" i="1" dirty="0">
                <a:latin typeface="Montserrat" panose="00000500000000000000" pitchFamily="2" charset="0"/>
                <a:ea typeface="Times New Roman" panose="02020603050405020304" pitchFamily="18" charset="0"/>
              </a:rPr>
              <a:t>Ystävällisyyden vaikutukset</a:t>
            </a:r>
          </a:p>
          <a:p>
            <a:r>
              <a:rPr lang="fi-FI" sz="2600" i="1" dirty="0">
                <a:latin typeface="Montserrat" panose="00000500000000000000" pitchFamily="2" charset="0"/>
                <a:ea typeface="Times New Roman" panose="02020603050405020304" pitchFamily="18" charset="0"/>
              </a:rPr>
              <a:t>Ryhmätyö ja pohdinta</a:t>
            </a:r>
            <a:endParaRPr lang="sv-SE" sz="2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5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4957E53-7CFC-A3F8-16C9-741F589B91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4515" y="1940899"/>
            <a:ext cx="5895527" cy="2690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Kaikkien kanssa ei tarvitse olla ystävä, mutta kaikki ansaitsevat ystävällistä kohtelua ja sosiaalista turvallisuutta.</a:t>
            </a:r>
          </a:p>
          <a:p>
            <a:pPr marL="0" indent="0" algn="ctr">
              <a:buNone/>
            </a:pPr>
            <a:endParaRPr lang="sv-SE" sz="2600" b="1" i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b="1" dirty="0">
              <a:highlight>
                <a:srgbClr val="FFFF00"/>
              </a:highligh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A2D36CB-D1EA-2219-4C57-9D952277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4" y="743473"/>
            <a:ext cx="5486400" cy="1037008"/>
          </a:xfrm>
        </p:spPr>
        <p:txBody>
          <a:bodyPr/>
          <a:lstStyle/>
          <a:p>
            <a:r>
              <a:rPr lang="en-GB" dirty="0" err="1"/>
              <a:t>Ystävällisyys</a:t>
            </a:r>
            <a:endParaRPr lang="en-GB" dirty="0"/>
          </a:p>
        </p:txBody>
      </p:sp>
      <p:pic>
        <p:nvPicPr>
          <p:cNvPr id="5" name="Kuvan paikkamerkki 4" descr="Kuva, joka sisältää kohteen henkilö, ryhmä&#10;&#10;Kuvaus luotu automaattisesti">
            <a:extLst>
              <a:ext uri="{FF2B5EF4-FFF2-40B4-BE49-F238E27FC236}">
                <a16:creationId xmlns:a16="http://schemas.microsoft.com/office/drawing/2014/main" id="{953F8AC6-FA62-6E32-1B46-23543AF296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121" y="714501"/>
            <a:ext cx="4323320" cy="5426878"/>
          </a:xfr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0E814C8-FDEC-7D5B-C8E6-0C6A9434A12D}"/>
              </a:ext>
            </a:extLst>
          </p:cNvPr>
          <p:cNvSpPr txBox="1"/>
          <p:nvPr/>
        </p:nvSpPr>
        <p:spPr>
          <a:xfrm>
            <a:off x="814515" y="4284283"/>
            <a:ext cx="7273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 b="1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000" b="1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are never too </a:t>
            </a:r>
            <a:br>
              <a:rPr lang="en-US" sz="3000" b="1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be nice to people”</a:t>
            </a:r>
          </a:p>
          <a:p>
            <a:pPr marL="0" indent="0">
              <a:buNone/>
            </a:pPr>
            <a:r>
              <a:rPr lang="en-US" sz="2400" i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Ilta</a:t>
            </a:r>
            <a:r>
              <a:rPr lang="en-US" sz="24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artisti</a:t>
            </a:r>
            <a:r>
              <a:rPr lang="en-US" sz="24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ja School to Belong –</a:t>
            </a:r>
            <a:r>
              <a:rPr lang="en-US" sz="2400" i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lähettiläs</a:t>
            </a:r>
            <a:r>
              <a:rPr lang="en-US" sz="24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i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3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556C1F-4F2C-D07F-F28E-B9BB8044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85" y="608473"/>
            <a:ext cx="10720653" cy="1037008"/>
          </a:xfrm>
        </p:spPr>
        <p:txBody>
          <a:bodyPr wrap="square" anchor="t">
            <a:normAutofit/>
          </a:bodyPr>
          <a:lstStyle/>
          <a:p>
            <a:r>
              <a:rPr lang="fi-FI"/>
              <a:t>YSTÄVÄLLISYYDEN MUOTOJA:</a:t>
            </a:r>
            <a:endParaRPr lang="fi-FI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712E124-ED96-18AD-8CA5-5A47BA027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606185"/>
              </p:ext>
            </p:extLst>
          </p:nvPr>
        </p:nvGraphicFramePr>
        <p:xfrm>
          <a:off x="4660858" y="1636099"/>
          <a:ext cx="6586403" cy="440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59CDC53E-E348-5865-0EEC-B58FE484954F}"/>
              </a:ext>
            </a:extLst>
          </p:cNvPr>
          <p:cNvSpPr txBox="1"/>
          <p:nvPr/>
        </p:nvSpPr>
        <p:spPr>
          <a:xfrm>
            <a:off x="861391" y="4455338"/>
            <a:ext cx="4093500" cy="135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112">
              <a:spcAft>
                <a:spcPts val="600"/>
              </a:spcAft>
            </a:pPr>
            <a:r>
              <a:rPr lang="sv-SE" sz="2940" i="1" kern="1200" dirty="0" err="1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Viihtyisämpi</a:t>
            </a:r>
            <a:r>
              <a:rPr lang="sv-SE" sz="2940" i="1" kern="1200" dirty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lang="sv-SE" sz="2940" i="1" kern="1200" dirty="0" err="1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koulu</a:t>
            </a:r>
            <a:r>
              <a:rPr lang="sv-SE" sz="2940" i="1" kern="1200" dirty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lang="sv-SE" sz="2940" i="1" kern="1200" dirty="0" err="1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alkaa</a:t>
            </a:r>
            <a:r>
              <a:rPr lang="sv-SE" sz="2940" i="1" kern="1200" dirty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lang="sv-SE" sz="2940" i="1" kern="1200" dirty="0" err="1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näistä</a:t>
            </a:r>
            <a:r>
              <a:rPr lang="sv-SE" sz="2940" i="1" kern="1200" dirty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rPr>
              <a:t>!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22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31EDB80-B9E0-04F8-9C11-18F335912A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4840" y="1758438"/>
            <a:ext cx="5861846" cy="4728689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Empatia:</a:t>
            </a:r>
          </a:p>
          <a:p>
            <a:r>
              <a:rPr lang="fi-FI" sz="20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Halua ymmärtää muita</a:t>
            </a:r>
            <a:endParaRPr lang="fi-FI" sz="20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Halua eläytyä muiden tunteisiin ja näkökulmiin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Itsensä asettamista toisen asemaan ymmärtääkseen heidän kokemuksiaan, huoliaan ja ilojaan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 syvempää ymmärrystä ja vahvempaa yhteyttä muihin ihmisiin</a:t>
            </a:r>
          </a:p>
          <a:p>
            <a:pPr marL="0" indent="0">
              <a:buNone/>
            </a:pPr>
            <a:r>
              <a:rPr lang="fi-FI" sz="20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Empatia EI ole: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Samaa mieltä olemista tai kritiikitöntä massan mukana menemistä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A8A4C68-6371-7B8A-23E6-0AFD11D0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63" y="718169"/>
            <a:ext cx="5486400" cy="1037008"/>
          </a:xfrm>
        </p:spPr>
        <p:txBody>
          <a:bodyPr/>
          <a:lstStyle/>
          <a:p>
            <a:r>
              <a:rPr lang="fi-FI" dirty="0"/>
              <a:t>1. </a:t>
            </a:r>
            <a:r>
              <a:rPr lang="sv-SE" dirty="0" err="1"/>
              <a:t>Empatia</a:t>
            </a:r>
            <a:endParaRPr lang="sv-SE" dirty="0"/>
          </a:p>
        </p:txBody>
      </p:sp>
      <p:pic>
        <p:nvPicPr>
          <p:cNvPr id="10" name="Platshållare för bild 9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00A16B59-7E45-91AD-140C-BD3B106E61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2581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0E83-90D4-CD65-6964-DFF3B7CB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97" y="754734"/>
            <a:ext cx="5100537" cy="1037008"/>
          </a:xfrm>
        </p:spPr>
        <p:txBody>
          <a:bodyPr>
            <a:normAutofit/>
          </a:bodyPr>
          <a:lstStyle/>
          <a:p>
            <a:r>
              <a:rPr lang="en-GB" sz="3700" dirty="0"/>
              <a:t>2. </a:t>
            </a:r>
            <a:r>
              <a:rPr lang="en-GB" sz="3700" dirty="0" err="1"/>
              <a:t>Kunnioitus</a:t>
            </a:r>
            <a:r>
              <a:rPr lang="en-GB" sz="3700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945502-566D-F4F9-1091-CB2D4B0A41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004" y="2000083"/>
            <a:ext cx="5182463" cy="4622812"/>
          </a:xfrm>
        </p:spPr>
        <p:txBody>
          <a:bodyPr>
            <a:normAutofit/>
          </a:bodyPr>
          <a:lstStyle/>
          <a:p>
            <a:pPr lvl="1">
              <a:buSzPts val="1000"/>
              <a:tabLst>
                <a:tab pos="914400" algn="l"/>
              </a:tabLst>
            </a:pPr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Muiden kohtelemista arvostavasti ja kohteliaasti, riippumatta heidän taustastaan, mielipiteistään tai ominaisuuksistaan</a:t>
            </a:r>
          </a:p>
          <a:p>
            <a:pPr lvl="1">
              <a:buSzPts val="1000"/>
              <a:tabLst>
                <a:tab pos="914400" algn="l"/>
              </a:tabLst>
            </a:pPr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Erilaisuuden näkemistä vahvuutena</a:t>
            </a:r>
          </a:p>
          <a:p>
            <a:pPr lvl="1">
              <a:buSzPts val="1000"/>
              <a:tabLst>
                <a:tab pos="914400" algn="l"/>
              </a:tabLst>
            </a:pPr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Halua arvostaa sitä, että kaikki ihmiset ovat erilaisia (erot tekevät sinusta ainutlaatuisen!)</a:t>
            </a:r>
          </a:p>
          <a:p>
            <a:pPr lvl="1">
              <a:buSzPts val="1000"/>
              <a:tabLst>
                <a:tab pos="914400" algn="l"/>
              </a:tabLst>
            </a:pPr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 ilmapiirin avoimuudesta ja hyväksynnästä</a:t>
            </a:r>
          </a:p>
          <a:p>
            <a:endParaRPr lang="sv-SE" sz="12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8AFC3E-F557-BBDE-8436-7D21B7EB5246}"/>
              </a:ext>
            </a:extLst>
          </p:cNvPr>
          <p:cNvSpPr txBox="1">
            <a:spLocks/>
          </p:cNvSpPr>
          <p:nvPr/>
        </p:nvSpPr>
        <p:spPr>
          <a:xfrm>
            <a:off x="5716055" y="779952"/>
            <a:ext cx="5691248" cy="1037008"/>
          </a:xfrm>
          <a:prstGeom prst="rect">
            <a:avLst/>
          </a:prstGeom>
        </p:spPr>
        <p:txBody>
          <a:bodyPr vert="horz" wrap="square" lIns="251999" tIns="251999" rIns="91440" bIns="90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ontserrat ExtraBold" pitchFamily="2" charset="77"/>
                <a:ea typeface="+mj-ea"/>
                <a:cs typeface="+mj-cs"/>
              </a:defRPr>
            </a:lvl1pPr>
          </a:lstStyle>
          <a:p>
            <a:r>
              <a:rPr lang="en-GB" sz="3700" dirty="0"/>
              <a:t>3. </a:t>
            </a:r>
            <a:r>
              <a:rPr lang="en-GB" sz="3700" dirty="0" err="1"/>
              <a:t>Avuliaisuus</a:t>
            </a:r>
            <a:endParaRPr lang="en-GB" sz="37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CAE7861-28AA-F173-937A-4F310DE62082}"/>
              </a:ext>
            </a:extLst>
          </p:cNvPr>
          <p:cNvSpPr txBox="1"/>
          <p:nvPr/>
        </p:nvSpPr>
        <p:spPr>
          <a:xfrm>
            <a:off x="5885234" y="1993813"/>
            <a:ext cx="45962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Tietoisuutta muiden tarpeista ja alttiutta tarjoamaan apua ja tukea tarvitsevalle</a:t>
            </a: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Vahvistaa yhteisöllisyyttä ja keskinäistä hyväntahtoisuutta</a:t>
            </a: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20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 tunteen </a:t>
            </a:r>
            <a:r>
              <a:rPr lang="fi-FI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nähdyksi ja kuulluksi tulemisesta</a:t>
            </a:r>
          </a:p>
        </p:txBody>
      </p:sp>
    </p:spTree>
    <p:extLst>
      <p:ext uri="{BB962C8B-B14F-4D97-AF65-F5344CB8AC3E}">
        <p14:creationId xmlns:p14="http://schemas.microsoft.com/office/powerpoint/2010/main" val="346077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67E1F08-9FED-0DE4-3EE1-6ACADD6E62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1031" y="2556769"/>
            <a:ext cx="5918039" cy="3702140"/>
          </a:xfrm>
        </p:spPr>
        <p:txBody>
          <a:bodyPr/>
          <a:lstStyle/>
          <a:p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Kun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sinä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olet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ystävällinen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muille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ovatko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muut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ystävällisiä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sinulle</a:t>
            </a:r>
            <a: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br>
              <a:rPr lang="sv-SE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Haastan</a:t>
            </a:r>
            <a:r>
              <a:rPr lang="sv-SE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sinut</a:t>
            </a:r>
            <a:r>
              <a:rPr lang="sv-SE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kokeilemaan</a:t>
            </a:r>
            <a:r>
              <a:rPr lang="sv-SE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fi-FI" b="1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326481-AFF5-40AF-D105-599F512C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27" y="812155"/>
            <a:ext cx="6093446" cy="1841208"/>
          </a:xfrm>
        </p:spPr>
        <p:txBody>
          <a:bodyPr>
            <a:noAutofit/>
          </a:bodyPr>
          <a:lstStyle/>
          <a:p>
            <a:r>
              <a:rPr lang="fi-FI" dirty="0"/>
              <a:t>POSITIIVINEN DOMINOEFEKTI </a:t>
            </a:r>
          </a:p>
        </p:txBody>
      </p:sp>
      <p:pic>
        <p:nvPicPr>
          <p:cNvPr id="6" name="Kuvan paikkamerkki 5" descr="Kuva, joka sisältää kohteen henkilö, ulko, katu&#10;&#10;Kuvaus luotu automaattisesti">
            <a:extLst>
              <a:ext uri="{FF2B5EF4-FFF2-40B4-BE49-F238E27FC236}">
                <a16:creationId xmlns:a16="http://schemas.microsoft.com/office/drawing/2014/main" id="{D1BB14B6-34E8-E1F1-8672-3D351E0EA5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295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8531A-A09E-2484-4CFD-7934E70C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19" y="732253"/>
            <a:ext cx="10949127" cy="1442773"/>
          </a:xfrm>
        </p:spPr>
        <p:txBody>
          <a:bodyPr>
            <a:normAutofit fontScale="90000"/>
          </a:bodyPr>
          <a:lstStyle/>
          <a:p>
            <a:r>
              <a:rPr lang="fi-FI" dirty="0"/>
              <a:t>Ystävällisyyden vaikutuksia koulussa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5E9EBD-AA51-0560-B27A-5A99150C8E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2973" y="1831408"/>
            <a:ext cx="10259221" cy="4622812"/>
          </a:xfrm>
        </p:spPr>
        <p:txBody>
          <a:bodyPr>
            <a:normAutofit/>
          </a:bodyPr>
          <a:lstStyle/>
          <a:p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Vähemmä</a:t>
            </a:r>
            <a:r>
              <a:rPr lang="fi-FI" sz="2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kiusaamista</a:t>
            </a:r>
            <a:endParaRPr lang="fi-FI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Vähemmän stressiä ja epävarmuutta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Paremmat suhteet oppilaiden kesken, oppilaiden ja opettajien välillä, opettajien kesken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Lisääntynyt turvallisuuden tunne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Nähdyksi ja kuulluksi tulemisen kokemus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Lisääntynyt kouluviihtyvyys → </a:t>
            </a:r>
            <a:r>
              <a:rPr lang="fi-FI" sz="20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Kivempi</a:t>
            </a:r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tulla kouluun</a:t>
            </a:r>
          </a:p>
          <a:p>
            <a:r>
              <a:rPr lang="fi-FI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Lisääntynyt koulumotivaatio, mikä johtaa parempiin koulusuorituksiin ja oppilaiden osallistumiseen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31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A9F621F-38BD-3803-E7EB-AD338D6AC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1234" y="1747903"/>
            <a:ext cx="4914863" cy="4511006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Jakautukaa pieniin 3-4 hengen ryhmiin.</a:t>
            </a:r>
          </a:p>
          <a:p>
            <a:r>
              <a:rPr lang="fi-FI" sz="22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Pohtikaa </a:t>
            </a:r>
            <a:r>
              <a:rPr lang="fi-FI" sz="220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rymissä</a:t>
            </a:r>
            <a:r>
              <a:rPr lang="fi-FI" sz="22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vastauksia kolmeen kysymykseen.</a:t>
            </a:r>
          </a:p>
          <a:p>
            <a:r>
              <a:rPr lang="fi-FI" sz="22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Valitkaa ryhmässänne sihteeri, joka kirjaa ylös ryhmän ajatukset.</a:t>
            </a:r>
          </a:p>
          <a:p>
            <a:r>
              <a:rPr lang="fi-FI" sz="22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HUOM! Haastakaa toisianne ajattelemaan luovasti ja strategisesti, muistakaa ottaa huomioon kaikkien ajatukset ja pohdinnat.</a:t>
            </a:r>
          </a:p>
          <a:p>
            <a:r>
              <a:rPr lang="fi-FI" sz="22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Kunnioittakaa toistenne mielipiteitä ja antakaa kaikille tilaa!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E138A96-329C-62FB-481E-B1F23535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86" y="150587"/>
            <a:ext cx="5486400" cy="1490783"/>
          </a:xfrm>
        </p:spPr>
        <p:txBody>
          <a:bodyPr>
            <a:noAutofit/>
          </a:bodyPr>
          <a:lstStyle/>
          <a:p>
            <a:br>
              <a:rPr lang="sv-SE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TEHTÄVÄ</a:t>
            </a:r>
            <a:endParaRPr lang="fi-FI" dirty="0">
              <a:latin typeface="Montserrat ExtraBold" panose="00000900000000000000" pitchFamily="2" charset="0"/>
            </a:endParaRPr>
          </a:p>
        </p:txBody>
      </p:sp>
      <p:pic>
        <p:nvPicPr>
          <p:cNvPr id="6" name="Kuvan paikkamerkki 5" descr="Kuva, joka sisältää kohteen henkilö, ulko, leikkikenttä&#10;&#10;Kuvaus luotu automaattisesti">
            <a:extLst>
              <a:ext uri="{FF2B5EF4-FFF2-40B4-BE49-F238E27FC236}">
                <a16:creationId xmlns:a16="http://schemas.microsoft.com/office/drawing/2014/main" id="{643BB6B6-06AB-F7F8-E4AC-966ED3D7EB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526" y="599090"/>
            <a:ext cx="5486398" cy="5659819"/>
          </a:xfrm>
        </p:spPr>
      </p:pic>
    </p:spTree>
    <p:extLst>
      <p:ext uri="{BB962C8B-B14F-4D97-AF65-F5344CB8AC3E}">
        <p14:creationId xmlns:p14="http://schemas.microsoft.com/office/powerpoint/2010/main" val="40885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elsinkiMisssio – School to Belong">
      <a:dk1>
        <a:srgbClr val="000000"/>
      </a:dk1>
      <a:lt1>
        <a:srgbClr val="FFFFFF"/>
      </a:lt1>
      <a:dk2>
        <a:srgbClr val="FE5CF9"/>
      </a:dk2>
      <a:lt2>
        <a:srgbClr val="FF5338"/>
      </a:lt2>
      <a:accent1>
        <a:srgbClr val="CC8181"/>
      </a:accent1>
      <a:accent2>
        <a:srgbClr val="87A6E0"/>
      </a:accent2>
      <a:accent3>
        <a:srgbClr val="E9A0C9"/>
      </a:accent3>
      <a:accent4>
        <a:srgbClr val="61B583"/>
      </a:accent4>
      <a:accent5>
        <a:srgbClr val="D1DCE0"/>
      </a:accent5>
      <a:accent6>
        <a:srgbClr val="B5BEC2"/>
      </a:accent6>
      <a:hlink>
        <a:srgbClr val="000000"/>
      </a:hlink>
      <a:folHlink>
        <a:srgbClr val="FE5CF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to Belong_SWE" id="{53EDE146-3A0D-4DE3-9F97-472539A80FD0}" vid="{4644FB65-3A90-441D-9BB8-B22DC131BF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A12BC9606EAA4A9C5C09E0F7114426" ma:contentTypeVersion="4" ma:contentTypeDescription="Luo uusi asiakirja." ma:contentTypeScope="" ma:versionID="76fd408a38e9cba3a7fc19df83dde33a">
  <xsd:schema xmlns:xsd="http://www.w3.org/2001/XMLSchema" xmlns:xs="http://www.w3.org/2001/XMLSchema" xmlns:p="http://schemas.microsoft.com/office/2006/metadata/properties" xmlns:ns2="e4ce87ff-51f1-4f20-b847-f8aab8267a24" targetNamespace="http://schemas.microsoft.com/office/2006/metadata/properties" ma:root="true" ma:fieldsID="d482643c62dac2425983cd98b7f2968a" ns2:_="">
    <xsd:import namespace="e4ce87ff-51f1-4f20-b847-f8aab8267a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e87ff-51f1-4f20-b847-f8aab8267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1606FB-0E85-4FC7-84B0-14458006AB0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e4ce87ff-51f1-4f20-b847-f8aab8267a2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079DD2-79F6-4C1D-8241-7891560E8C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4CE91-B771-4B4A-83BD-998F38292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e87ff-51f1-4f20-b847-f8aab8267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to Belong_SWE</Template>
  <TotalTime>1539</TotalTime>
  <Words>472</Words>
  <Application>Microsoft Office PowerPoint</Application>
  <PresentationFormat>Laajakuva</PresentationFormat>
  <Paragraphs>70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</vt:lpstr>
      <vt:lpstr>Montserrat ExtraBold</vt:lpstr>
      <vt:lpstr>Times New Roman</vt:lpstr>
      <vt:lpstr>Office-tema</vt:lpstr>
      <vt:lpstr>YSTÄVÄLLISYYS Luento  +  keskustelutehtävä</vt:lpstr>
      <vt:lpstr>Tavoite</vt:lpstr>
      <vt:lpstr>Ystävällisyys</vt:lpstr>
      <vt:lpstr>YSTÄVÄLLISYYDEN MUOTOJA:</vt:lpstr>
      <vt:lpstr>1. Empatia</vt:lpstr>
      <vt:lpstr>2. Kunnioitus </vt:lpstr>
      <vt:lpstr>POSITIIVINEN DOMINOEFEKTI </vt:lpstr>
      <vt:lpstr>Ystävällisyyden vaikutuksia koulussa</vt:lpstr>
      <vt:lpstr> TEHTÄVÄ</vt:lpstr>
      <vt:lpstr>PowerPoint-esitys</vt:lpstr>
      <vt:lpstr>KESKUSTELU</vt:lpstr>
      <vt:lpstr>Kiitos!  schooltobelong@helsinkimissio.fi helsinkimissio.fi schooltobelong.fi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VÄNLIGHET Lektion + diskussionsuppgift</dc:title>
  <dc:creator>Lotta Forsbäck</dc:creator>
  <cp:lastModifiedBy>Anne Eteläaho</cp:lastModifiedBy>
  <cp:revision>4</cp:revision>
  <dcterms:created xsi:type="dcterms:W3CDTF">2024-01-24T13:30:49Z</dcterms:created>
  <dcterms:modified xsi:type="dcterms:W3CDTF">2025-09-05T09:06:06Z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0x010100B5A12BC9606EAA4A9C5C09E0F7114426</vt:lpwstr>
  </property>
  <property fmtid="{D5CDD505-2E9C-101B-9397-08002B2CF9AE}" pid="3" name="MediaServiceImageTags">
    <vt:lpwstr/>
  </property>
</Properties>
</file>