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7" r:id="rId5"/>
    <p:sldId id="258" r:id="rId6"/>
    <p:sldId id="261" r:id="rId7"/>
    <p:sldId id="262" r:id="rId8"/>
    <p:sldId id="263" r:id="rId9"/>
    <p:sldId id="264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F991F-5277-45EA-9323-68638D6F31AE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03696-8295-479C-A0A9-65DB8AF2C5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11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ain otsikko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166938"/>
            <a:ext cx="59055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6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43FB-F511-4709-B28E-9D7C259E6993}" type="datetime1">
              <a:rPr lang="fi-FI" smtClean="0"/>
              <a:t>10.5.2022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952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0E82-47B3-48E3-800B-D1CFFF2226AB}" type="datetime1">
              <a:rPr lang="fi-FI" smtClean="0"/>
              <a:t>10.5.2022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36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ain otsikko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479" y="4254910"/>
            <a:ext cx="2755042" cy="1177558"/>
          </a:xfrm>
          <a:prstGeom prst="rect">
            <a:avLst/>
          </a:prstGeom>
        </p:spPr>
      </p:pic>
      <p:sp>
        <p:nvSpPr>
          <p:cNvPr id="3" name="Tekstiruutu 2"/>
          <p:cNvSpPr txBox="1"/>
          <p:nvPr userDrawn="1"/>
        </p:nvSpPr>
        <p:spPr>
          <a:xfrm>
            <a:off x="4103571" y="5507396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395662" y="2297665"/>
            <a:ext cx="9958138" cy="1158059"/>
          </a:xfrm>
        </p:spPr>
        <p:txBody>
          <a:bodyPr/>
          <a:lstStyle>
            <a:lvl1pPr algn="ctr">
              <a:defRPr sz="9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3666599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BFD7F5-2AA6-42C4-98C3-D1E077E8E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0202"/>
            <a:ext cx="9144000" cy="2387600"/>
          </a:xfrm>
        </p:spPr>
        <p:txBody>
          <a:bodyPr anchor="b"/>
          <a:lstStyle>
            <a:lvl1pPr algn="ctr">
              <a:defRPr lang="fi-FI" sz="7200" i="1" kern="1200" baseline="0" dirty="0">
                <a:solidFill>
                  <a:schemeClr val="bg1"/>
                </a:solidFill>
                <a:latin typeface="Franklin Gothic Heavy" panose="020B0903020102020204" pitchFamily="34" charset="0"/>
                <a:ea typeface="+mj-ea"/>
                <a:cs typeface="+mj-cs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8308674-A569-4F95-804A-CF3B44842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987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36BAA08-1199-4811-90D3-C4C410F75E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51" y="300147"/>
            <a:ext cx="1549719" cy="66238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28E624D8-B84B-4337-97F0-9C220689FA02}"/>
              </a:ext>
            </a:extLst>
          </p:cNvPr>
          <p:cNvSpPr txBox="1"/>
          <p:nvPr userDrawn="1"/>
        </p:nvSpPr>
        <p:spPr>
          <a:xfrm>
            <a:off x="7696524" y="6339421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FB209091-4524-4054-A061-40B3F37282D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08592" y="5937860"/>
            <a:ext cx="833628" cy="8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5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662" y="897227"/>
            <a:ext cx="9958138" cy="115805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5662" y="2094198"/>
            <a:ext cx="9958138" cy="4121676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53CB-0F4C-49BE-98FD-E6937FF807BE}" type="datetime1">
              <a:rPr lang="fi-FI" smtClean="0"/>
              <a:t>10.5.2022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6B5D1960-01DE-4137-9498-CB4DA84D18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0839" y="5312664"/>
            <a:ext cx="740191" cy="71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81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730" y="795219"/>
            <a:ext cx="10313070" cy="134661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0730" y="2138669"/>
            <a:ext cx="4979069" cy="435133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38669"/>
            <a:ext cx="5181600" cy="435133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6F68-E84E-4887-A250-7020F1498FF8}" type="datetime1">
              <a:rPr lang="fi-FI" smtClean="0"/>
              <a:t>10.5.2022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11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708" y="983815"/>
            <a:ext cx="10359960" cy="854109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708" y="1837924"/>
            <a:ext cx="4904867" cy="6671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708" y="2505075"/>
            <a:ext cx="4904867" cy="3684588"/>
          </a:xfrm>
        </p:spPr>
        <p:txBody>
          <a:bodyPr/>
          <a:lstStyle>
            <a:lvl2pPr marL="685800" indent="-228600">
              <a:buClr>
                <a:srgbClr val="E30613"/>
              </a:buClr>
              <a:buFont typeface="Franklin Gothic Book" panose="020B0503020102020204" pitchFamily="34" charset="0"/>
              <a:buChar char="&gt;"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80" y="1837923"/>
            <a:ext cx="5183188" cy="6671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80" y="2505075"/>
            <a:ext cx="5183188" cy="368458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625-60EE-4F17-BECC-57A9F9B95567}" type="datetime1">
              <a:rPr lang="fi-FI" smtClean="0"/>
              <a:t>10.5.2022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53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8B712EB3-D27C-4701-9AC5-59BFFCC06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FD3D09-353E-4C9E-B159-2C462169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C9FE-2918-4C39-BDF0-445522371044}" type="datetime1">
              <a:rPr lang="fi-FI" smtClean="0"/>
              <a:t>10.5.2022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C5C8E2B-4739-40A5-B857-4C4C26EF0C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761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3A3DB9-E4F9-4ECB-B8FE-D7A5D190C5E1}" type="datetime1">
              <a:rPr lang="fi-FI" smtClean="0"/>
              <a:t>10.5.2022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3136E5-8D26-4E72-AA70-3DBFF7C6B39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9989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3848"/>
            <a:ext cx="3932237" cy="10735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99DD-A873-4AC3-978E-80E66F6A3083}" type="datetime1">
              <a:rPr lang="fi-FI" smtClean="0"/>
              <a:t>10.5.2022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1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8320-8363-4D9A-B5B8-911F7CF1688F}" type="datetime1">
              <a:rPr lang="fi-FI" smtClean="0"/>
              <a:t>10.5.2022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247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34896" cy="2718816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4998"/>
            <a:ext cx="12192000" cy="6430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5662" y="897227"/>
            <a:ext cx="9958138" cy="11580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/>
              <a:t>Tekstidia, otsikko 1- tai 2-rivinen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5662" y="2140084"/>
            <a:ext cx="9958138" cy="4036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3"/>
              </a:buClr>
              <a:buFont typeface="Franklin Gothic Book" panose="020B0503020102020204" pitchFamily="34" charset="0"/>
              <a:buChar char="&gt;"/>
            </a:pPr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49232" y="221833"/>
            <a:ext cx="903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A36F5C5-A9F8-421F-BAE3-BA20C5EA1BAE}" type="datetime1">
              <a:rPr lang="fi-FI" smtClean="0"/>
              <a:t>10.5.2022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96514" y="2218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C63136E5-8D26-4E72-AA70-3DBFF7C6B399}" type="slidenum">
              <a:rPr lang="fi-FI" smtClean="0"/>
              <a:pPr/>
              <a:t>‹#›</a:t>
            </a:fld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//</a:t>
            </a:r>
          </a:p>
        </p:txBody>
      </p:sp>
      <p:sp>
        <p:nvSpPr>
          <p:cNvPr id="10" name="Tekstiruutu 9"/>
          <p:cNvSpPr txBox="1"/>
          <p:nvPr userDrawn="1"/>
        </p:nvSpPr>
        <p:spPr>
          <a:xfrm>
            <a:off x="7696524" y="6368296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  <p:sp>
        <p:nvSpPr>
          <p:cNvPr id="12" name="Tekstiruutu 11"/>
          <p:cNvSpPr txBox="1"/>
          <p:nvPr userDrawn="1"/>
        </p:nvSpPr>
        <p:spPr>
          <a:xfrm>
            <a:off x="4026377" y="6447231"/>
            <a:ext cx="640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100" dirty="0">
                <a:solidFill>
                  <a:schemeClr val="bg1"/>
                </a:solidFill>
                <a:latin typeface="Franklin Gothic Demi" panose="020B0703020102020204" pitchFamily="34" charset="0"/>
              </a:rPr>
              <a:t>Joensuu // Kitee // Lieksa // Nurmes // Outokumpu // Valtimo //</a:t>
            </a: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141953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7" r:id="rId2"/>
    <p:sldLayoutId id="214748367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baseline="0">
          <a:solidFill>
            <a:schemeClr val="tx1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ct val="90000"/>
        </a:lnSpc>
        <a:spcBef>
          <a:spcPts val="1000"/>
        </a:spcBef>
        <a:buClr>
          <a:srgbClr val="E30613"/>
        </a:buClr>
        <a:buFont typeface="Franklin Gothic Book" panose="020B0503020102020204" pitchFamily="34" charset="0"/>
        <a:buChar char="&gt;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i-FI" sz="2400" kern="1200" dirty="0" smtClean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95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Tasa-arvo ja yhdenvertaisuus</a:t>
            </a:r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Yhdessä - </a:t>
            </a:r>
            <a:r>
              <a:rPr lang="fi-FI" dirty="0" err="1"/>
              <a:t>Tillsammans</a:t>
            </a:r>
            <a:r>
              <a:rPr lang="fi-FI" dirty="0"/>
              <a:t> 6.5.2022</a:t>
            </a:r>
          </a:p>
        </p:txBody>
      </p:sp>
    </p:spTree>
    <p:extLst>
      <p:ext uri="{BB962C8B-B14F-4D97-AF65-F5344CB8AC3E}">
        <p14:creationId xmlns:p14="http://schemas.microsoft.com/office/powerpoint/2010/main" val="1485570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53B2CD-BF1B-47DE-809E-BDCBE3C80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Opiskelijoiden tasa-arvo- ja yhdenvertaisuussuunnitelman toimeenpano</a:t>
            </a:r>
            <a:br>
              <a:rPr lang="fi-FI" sz="2400" dirty="0"/>
            </a:br>
            <a:endParaRPr lang="fi-FI" sz="24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11D176-6436-454F-99FF-DDBC600A7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i-FI"/>
              <a:t>Kärkenä syrjinnän, kiusaamisen</a:t>
            </a:r>
            <a:r>
              <a:rPr lang="fi-FI" dirty="0"/>
              <a:t>, seksuaalisen häirinnän ja rasismin ehkäisy </a:t>
            </a:r>
          </a:p>
          <a:p>
            <a:pPr lvl="2"/>
            <a:endParaRPr lang="fi-FI" dirty="0"/>
          </a:p>
          <a:p>
            <a:pPr lvl="1"/>
            <a:r>
              <a:rPr lang="fi-FI" dirty="0"/>
              <a:t>Tavoitteena on kehittää Riverian toimintakulttuuria sellaiseksi, että yhä varhaisemmassa vaiheessa huomataan kiusaaminen ja osataan erottaa siitä rasismi ja seksuaalinen häirintä.</a:t>
            </a:r>
          </a:p>
          <a:p>
            <a:pPr lvl="3"/>
            <a:r>
              <a:rPr lang="fi-FI" dirty="0"/>
              <a:t>Kouluterveyskyselyiden tulokset</a:t>
            </a:r>
          </a:p>
          <a:p>
            <a:pPr lvl="3"/>
            <a:r>
              <a:rPr lang="fi-FI" dirty="0"/>
              <a:t>Korona-ajan kyselyt</a:t>
            </a:r>
          </a:p>
          <a:p>
            <a:pPr lvl="3"/>
            <a:r>
              <a:rPr lang="fi-FI" dirty="0"/>
              <a:t>Hyvinvointikyselyt</a:t>
            </a:r>
          </a:p>
          <a:p>
            <a:pPr lvl="3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303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78A83F-82E2-458F-8903-A65862192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Koulutusten toteutus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022954-51DC-4091-A3E3-05580DEE7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fi-FI" dirty="0"/>
              <a:t>Teemoihin liittyvä koulutus henkilökunnalle ja opiskelijoille</a:t>
            </a:r>
          </a:p>
          <a:p>
            <a:pPr lvl="2"/>
            <a:r>
              <a:rPr lang="fi-FI" dirty="0"/>
              <a:t>Opetusmateriaalit</a:t>
            </a:r>
          </a:p>
          <a:p>
            <a:pPr lvl="3"/>
            <a:r>
              <a:rPr lang="fi-FI" dirty="0"/>
              <a:t>Opiskelijoille yhteiskunnassa ja kansalaisena toimimisen tutkinnon osan yhteydessä</a:t>
            </a:r>
          </a:p>
          <a:p>
            <a:pPr lvl="3"/>
            <a:r>
              <a:rPr lang="fi-FI" dirty="0" err="1"/>
              <a:t>eRiverian</a:t>
            </a:r>
            <a:r>
              <a:rPr lang="fi-FI" dirty="0"/>
              <a:t> verkkokoulutukset henkilökunnalle </a:t>
            </a:r>
          </a:p>
          <a:p>
            <a:pPr lvl="3"/>
            <a:r>
              <a:rPr lang="fi-FI" dirty="0"/>
              <a:t>Opinto on valmis ja jokainen henkilökunnan jäsen on tehnyt sen vuoden 2025 loppuun mennessä osana Riveria 2025 henkilöstön osaamisen ja hyvinvoinnin kehittämissuunnitelmaa</a:t>
            </a:r>
          </a:p>
          <a:p>
            <a:pPr lvl="3"/>
            <a:r>
              <a:rPr lang="fi-FI" dirty="0"/>
              <a:t>Avattiin huhtikuun alussa, opinnon tehneitä tällä hetkellä n. 30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51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86B111-6581-46CC-AB80-C59E63308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Kiusaamis- ja häirintätilanteet</a:t>
            </a:r>
            <a:br>
              <a:rPr lang="fi-FI" dirty="0">
                <a:sym typeface="Wingdings" panose="05000000000000000000" pitchFamily="2" charset="2"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9C4F0B-2992-4336-908E-25F7B8629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400" dirty="0">
                <a:sym typeface="Wingdings" panose="05000000000000000000" pitchFamily="2" charset="2"/>
              </a:rPr>
              <a:t>Osaksi turvallisuusjärjestelmää tehtiin opiskelijoille mahdollisuus ilmoittaa kiusaamis- ja häirintä tapauksista</a:t>
            </a:r>
          </a:p>
          <a:p>
            <a:pPr lvl="3"/>
            <a:r>
              <a:rPr lang="fi-FI" sz="2400" dirty="0">
                <a:sym typeface="Wingdings" panose="05000000000000000000" pitchFamily="2" charset="2"/>
              </a:rPr>
              <a:t>Tuotettiin ja testattiin yhdessä opiskelijakunnan hallituksen ja turvallisuuspäällikön kanssa</a:t>
            </a:r>
          </a:p>
          <a:p>
            <a:pPr lvl="3"/>
            <a:r>
              <a:rPr lang="fi-FI" sz="2400" dirty="0">
                <a:sym typeface="Wingdings" panose="05000000000000000000" pitchFamily="2" charset="2"/>
              </a:rPr>
              <a:t>Jalkautettiin maaliskuussa, maailman vahvin mies Mika </a:t>
            </a:r>
            <a:r>
              <a:rPr lang="fi-FI" sz="2400" dirty="0" err="1">
                <a:sym typeface="Wingdings" panose="05000000000000000000" pitchFamily="2" charset="2"/>
              </a:rPr>
              <a:t>Törrö</a:t>
            </a:r>
            <a:r>
              <a:rPr lang="fi-FI" sz="2400" dirty="0">
                <a:sym typeface="Wingdings" panose="05000000000000000000" pitchFamily="2" charset="2"/>
              </a:rPr>
              <a:t> kävi kertomassa kokemuksistaan kiusattuna ja kiusaajana</a:t>
            </a:r>
          </a:p>
          <a:p>
            <a:pPr lvl="3"/>
            <a:r>
              <a:rPr lang="fi-FI" sz="2400" dirty="0">
                <a:sym typeface="Wingdings" panose="05000000000000000000" pitchFamily="2" charset="2"/>
              </a:rPr>
              <a:t>Ensimmäistä ilmoitusta käsiteltäessä opittiin paljon</a:t>
            </a:r>
            <a:r>
              <a:rPr lang="fi-FI" sz="2400" dirty="0"/>
              <a:t>	</a:t>
            </a:r>
          </a:p>
          <a:p>
            <a:pPr lvl="4"/>
            <a:r>
              <a:rPr lang="fi-FI" sz="2400" dirty="0"/>
              <a:t>Prosessin merkitys järjestelmässä</a:t>
            </a:r>
          </a:p>
          <a:p>
            <a:pPr lvl="4"/>
            <a:r>
              <a:rPr lang="fi-FI" sz="2400" dirty="0"/>
              <a:t>Ilmoittajan tahtotila ja henkilökohtainen kokemus</a:t>
            </a:r>
          </a:p>
          <a:p>
            <a:pPr lvl="4"/>
            <a:r>
              <a:rPr lang="fi-FI" sz="2400" dirty="0"/>
              <a:t>Käsittelytapa</a:t>
            </a:r>
          </a:p>
          <a:p>
            <a:pPr lvl="4"/>
            <a:r>
              <a:rPr lang="fi-FI" sz="2400" dirty="0"/>
              <a:t>Keitä mukana?</a:t>
            </a:r>
          </a:p>
          <a:p>
            <a:pPr lvl="4"/>
            <a:r>
              <a:rPr lang="fi-FI" sz="2400" dirty="0"/>
              <a:t>Prosessin päättäminen</a:t>
            </a:r>
          </a:p>
        </p:txBody>
      </p:sp>
    </p:spTree>
    <p:extLst>
      <p:ext uri="{BB962C8B-B14F-4D97-AF65-F5344CB8AC3E}">
        <p14:creationId xmlns:p14="http://schemas.microsoft.com/office/powerpoint/2010/main" val="181480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6F4060-703B-4E2C-AB24-F89F996B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Yhteistyö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CB204D-1464-43A5-9B3B-35A0E8693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3200" dirty="0"/>
              <a:t>Yhteistyö aiheen parissa työskentelevien tahojen kanssa tärkeää</a:t>
            </a:r>
          </a:p>
          <a:p>
            <a:pPr lvl="1"/>
            <a:r>
              <a:rPr lang="fi-FI" sz="3000" dirty="0"/>
              <a:t>Mukana Joensuun kaupungin Lapsiystävällinen kunta –ohjelman kehittämisessä ja toteuttamisessa </a:t>
            </a:r>
          </a:p>
          <a:p>
            <a:pPr lvl="1"/>
            <a:r>
              <a:rPr lang="fi-FI" sz="3000" dirty="0"/>
              <a:t>Sateenkaarinuorten kohtelu noussut mediassa esiin</a:t>
            </a:r>
          </a:p>
          <a:p>
            <a:pPr lvl="1"/>
            <a:r>
              <a:rPr lang="fi-FI" sz="3000" dirty="0"/>
              <a:t>Riveria teki julkilausuman aiheesta yhdessä opiskelijakunnan hallituksen kanssa</a:t>
            </a:r>
          </a:p>
          <a:p>
            <a:pPr lvl="2"/>
            <a:r>
              <a:rPr lang="fi-FI" sz="2400" dirty="0"/>
              <a:t>Opiskelijakunta ja tutorit tärkeässä roolissa</a:t>
            </a:r>
          </a:p>
          <a:p>
            <a:pPr lvl="2"/>
            <a:r>
              <a:rPr lang="fi-FI" sz="2400" dirty="0"/>
              <a:t>Johdon tuki</a:t>
            </a:r>
          </a:p>
          <a:p>
            <a:pPr lvl="2"/>
            <a:r>
              <a:rPr lang="fi-FI" sz="2400" dirty="0"/>
              <a:t>Seta ja </a:t>
            </a:r>
            <a:r>
              <a:rPr lang="fi-FI" sz="2400" dirty="0" err="1"/>
              <a:t>Settlementti</a:t>
            </a:r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3228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8962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Riveri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BBA00"/>
      </a:accent1>
      <a:accent2>
        <a:srgbClr val="75C9DA"/>
      </a:accent2>
      <a:accent3>
        <a:srgbClr val="C6549A"/>
      </a:accent3>
      <a:accent4>
        <a:srgbClr val="95817B"/>
      </a:accent4>
      <a:accent5>
        <a:srgbClr val="EA5656"/>
      </a:accent5>
      <a:accent6>
        <a:srgbClr val="F5C15D"/>
      </a:accent6>
      <a:hlink>
        <a:srgbClr val="C00000"/>
      </a:hlink>
      <a:folHlink>
        <a:srgbClr val="005C66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veriaPPT.pptx" id="{E1659DD2-35AA-4651-ACCB-F9D77FB6CFB6}" vid="{E9E180A9-F52B-46E7-9FA2-1786E8EE264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BD4D806F289A446AA230F4011E81AE1" ma:contentTypeVersion="11" ma:contentTypeDescription="Luo uusi asiakirja." ma:contentTypeScope="" ma:versionID="6167d28ed32044c0d904e261231a11f6">
  <xsd:schema xmlns:xsd="http://www.w3.org/2001/XMLSchema" xmlns:xs="http://www.w3.org/2001/XMLSchema" xmlns:p="http://schemas.microsoft.com/office/2006/metadata/properties" xmlns:ns3="307ad373-aa26-4eb5-bc19-40cce1380ea7" xmlns:ns4="8414bb91-22d4-4bd7-8fff-2dd439c3849f" targetNamespace="http://schemas.microsoft.com/office/2006/metadata/properties" ma:root="true" ma:fieldsID="3cb9f47ce0dae611b23bc0b582b0d97a" ns3:_="" ns4:_="">
    <xsd:import namespace="307ad373-aa26-4eb5-bc19-40cce1380ea7"/>
    <xsd:import namespace="8414bb91-22d4-4bd7-8fff-2dd439c3849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ad373-aa26-4eb5-bc19-40cce1380e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Jakamisvihjeen hajautus" ma:internalName="SharingHintHash" ma:readOnly="true">
      <xsd:simpleType>
        <xsd:restriction base="dms:Text"/>
      </xsd:simpleType>
    </xsd:element>
    <xsd:element name="SharedWithDetails" ma:index="10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4bb91-22d4-4bd7-8fff-2dd439c384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D137BB-8556-4706-82D0-6704BD8DE3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BD0AB2-D80F-4A70-817D-7D4D7D857C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7ad373-aa26-4eb5-bc19-40cce1380ea7"/>
    <ds:schemaRef ds:uri="8414bb91-22d4-4bd7-8fff-2dd439c384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8A5894-40EE-479A-99AA-BCBF29EA9F7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riveriaPPT</Template>
  <TotalTime>85</TotalTime>
  <Words>201</Words>
  <Application>Microsoft Office PowerPoint</Application>
  <PresentationFormat>Laajakuva</PresentationFormat>
  <Paragraphs>34</Paragraphs>
  <Slides>7</Slides>
  <Notes>0</Notes>
  <HiddenSlides>1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Demi</vt:lpstr>
      <vt:lpstr>Franklin Gothic Heavy</vt:lpstr>
      <vt:lpstr>Office-teema</vt:lpstr>
      <vt:lpstr>PowerPoint-esitys</vt:lpstr>
      <vt:lpstr>Tasa-arvo ja yhdenvertaisuus</vt:lpstr>
      <vt:lpstr>Opiskelijoiden tasa-arvo- ja yhdenvertaisuussuunnitelman toimeenpano </vt:lpstr>
      <vt:lpstr>Koulutusten toteutus</vt:lpstr>
      <vt:lpstr>Kiusaamis- ja häirintätilanteet </vt:lpstr>
      <vt:lpstr>Yhteistyö</vt:lpstr>
      <vt:lpstr>PowerPoint-esitys</vt:lpstr>
    </vt:vector>
  </TitlesOfParts>
  <Company>Pohjois-Karjalan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Lilja Janne</dc:creator>
  <cp:lastModifiedBy>Anne Eteläaho</cp:lastModifiedBy>
  <cp:revision>7</cp:revision>
  <dcterms:created xsi:type="dcterms:W3CDTF">2020-11-19T08:30:47Z</dcterms:created>
  <dcterms:modified xsi:type="dcterms:W3CDTF">2022-05-10T04:38:52Z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0x010100DBD4D806F289A446AA230F4011E81AE1</vt:lpwstr>
  </property>
</Properties>
</file>