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F47E8D-3694-4E8B-A3CC-978732FAE2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B58369F-0027-4E48-A60C-C4395FB77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C625B3-6BEC-4491-823C-9EAEB99BF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43E1-31B7-4F8D-8665-1BE56A2D1E6B}" type="datetimeFigureOut">
              <a:rPr lang="fi-FI" smtClean="0"/>
              <a:t>22.2.2022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C158991-FACF-40A9-8BE3-2F539522C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EA97F2-01AD-4D2F-B17B-C4C5556D8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5011-9225-4984-8516-630F90A05F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096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5A07B5-569B-41D5-A0CF-DA0AD8F38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BD2BC3B-D916-4C8A-A225-F51F99251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186E68B-D0B0-4477-9F59-4527E88A9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43E1-31B7-4F8D-8665-1BE56A2D1E6B}" type="datetimeFigureOut">
              <a:rPr lang="fi-FI" smtClean="0"/>
              <a:t>22.2.2022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21A3ACC-A114-42E8-BAEF-BAC6330F7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4B9DF02-ACD7-416A-89E0-209D08A21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5011-9225-4984-8516-630F90A05F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100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7DAF678-2A17-4AF3-9E00-521A3E617D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479BC65-2BB7-406F-B5FE-920A91EB3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B7F446-F09A-41BA-BDD7-1B8E80711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43E1-31B7-4F8D-8665-1BE56A2D1E6B}" type="datetimeFigureOut">
              <a:rPr lang="fi-FI" smtClean="0"/>
              <a:t>22.2.2022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2C5C0F2-6223-44FA-8A14-4809C267E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EC5BC39-150E-43E5-A360-5FE10D88E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5011-9225-4984-8516-630F90A05F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47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442028-696B-4E9F-AF46-1BF6CFF13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1DFB95-90D4-4369-B90F-A7242D453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182D06-0AC6-45B0-9B04-537259C42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43E1-31B7-4F8D-8665-1BE56A2D1E6B}" type="datetimeFigureOut">
              <a:rPr lang="fi-FI" smtClean="0"/>
              <a:t>22.2.2022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8C20B2E-10A9-434D-BDD5-66026F169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6EA517D-CFE6-45C1-873F-0CB7EDA3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5011-9225-4984-8516-630F90A05F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611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D51DD2-CB0A-4A63-9B6E-BE1E3EE19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31533D-DEEB-4AD0-A64D-14908D957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16CC05-1301-41C9-9CF5-986A083EC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43E1-31B7-4F8D-8665-1BE56A2D1E6B}" type="datetimeFigureOut">
              <a:rPr lang="fi-FI" smtClean="0"/>
              <a:t>22.2.2022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97CEED5-ABE0-4DB6-8C14-4552DACB3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046D30D-F8FE-4758-BE1F-E82E7BAD7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5011-9225-4984-8516-630F90A05F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367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DF2050-4DFF-4273-89B7-959B54C63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665BE4-48D1-4B67-80A4-8269C4F5A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7F4D795-A265-42B8-AAF0-8423C8629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D385F71-1746-4406-B284-AB053E796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43E1-31B7-4F8D-8665-1BE56A2D1E6B}" type="datetimeFigureOut">
              <a:rPr lang="fi-FI" smtClean="0"/>
              <a:t>22.2.2022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F2D7A5E-45B3-4534-BB32-757E3B83A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157A270-75A6-4E60-BA9B-E11253AAD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5011-9225-4984-8516-630F90A05F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895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33BC12-F29B-49AA-A949-F59CC4B3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45C1C4C-AA37-433D-AFAB-63F00077C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3214A43-66DC-4B52-9E55-3A9DEFF80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037344C-4CA0-4E50-82D2-858E589495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F90D0B2-D10C-4B30-A5AA-A81FF58F8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40C7468-0719-4E6D-AB4D-3DDBE7729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43E1-31B7-4F8D-8665-1BE56A2D1E6B}" type="datetimeFigureOut">
              <a:rPr lang="fi-FI" smtClean="0"/>
              <a:t>22.2.2022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8C28BBA-66B9-4075-8620-D2E744307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7C9FA59-EF77-41B2-B9A2-77A43A90D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5011-9225-4984-8516-630F90A05F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947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0BBB8D-1346-4216-959B-D17C94D13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F79111F-6EA6-4DFE-B4BD-DB6FE8BA2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43E1-31B7-4F8D-8665-1BE56A2D1E6B}" type="datetimeFigureOut">
              <a:rPr lang="fi-FI" smtClean="0"/>
              <a:t>22.2.2022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04ED4C2-2737-4096-9091-F63E660CF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EDAB3F1-1166-424F-A772-C1DABBDD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5011-9225-4984-8516-630F90A05F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00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FEDB161-B5D2-4425-9500-193C33763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43E1-31B7-4F8D-8665-1BE56A2D1E6B}" type="datetimeFigureOut">
              <a:rPr lang="fi-FI" smtClean="0"/>
              <a:t>22.2.2022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44D18D3-C20F-46EC-8F29-CD4CCAFDC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33D094C-579E-444A-863B-3779C5725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5011-9225-4984-8516-630F90A05F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1559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47CC49-3800-4500-B6E8-6092AF086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E5DC87-2E94-4F59-94E3-1B8495258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B8A45A1-FD94-47E6-82C3-E19B8B344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B7162E1-D7AA-4E6C-97F7-53824C44C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43E1-31B7-4F8D-8665-1BE56A2D1E6B}" type="datetimeFigureOut">
              <a:rPr lang="fi-FI" smtClean="0"/>
              <a:t>22.2.2022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B820657-9BD0-466E-8938-0B34AD724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3F3BC55-BE3A-43D9-AB81-9C8ADEABB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5011-9225-4984-8516-630F90A05F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6456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B8F110-C282-4852-8452-BA7451B8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8C7197A-C404-4E52-AC2E-3DC12727B8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C5D8C0B-D65E-4457-BD8D-D5C9C76AD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AC56825-B465-477C-8259-ADB780CF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043E1-31B7-4F8D-8665-1BE56A2D1E6B}" type="datetimeFigureOut">
              <a:rPr lang="fi-FI" smtClean="0"/>
              <a:t>22.2.2022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3A7A535-726E-46DF-8D88-11FCA90E8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E8DF205-1475-486B-9372-1CD5EA8EC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5011-9225-4984-8516-630F90A05F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9285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648A1A9-11E3-4BF2-AC54-3ADB3EC5C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6311667-AF99-40C3-A9BC-B2863A709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9E3FC9E-8105-4871-8B04-8C6221E42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043E1-31B7-4F8D-8665-1BE56A2D1E6B}" type="datetimeFigureOut">
              <a:rPr lang="fi-FI" smtClean="0"/>
              <a:t>22.2.2022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9960B2E-D03A-4270-A4A5-4DC92D3B1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17DE16-CD68-410F-8E69-2F37CBDCE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45011-9225-4984-8516-630F90A05F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191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 descr="Kuva, joka sisältää kohteen puu&#10;&#10;Kuvaus luotu automaattisesti">
            <a:extLst>
              <a:ext uri="{FF2B5EF4-FFF2-40B4-BE49-F238E27FC236}">
                <a16:creationId xmlns:a16="http://schemas.microsoft.com/office/drawing/2014/main" id="{87413205-224E-40ED-A888-1DAE453A08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r="11121" b="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1" name="Rectangle 17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66B973-6184-4E1B-9536-DFC109711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i-FI" sz="5200" b="1">
                <a:solidFill>
                  <a:srgbClr val="FFFFFF"/>
                </a:solidFill>
                <a:latin typeface="Monotype Corsiva" panose="03010101010201010101" pitchFamily="66" charset="0"/>
              </a:rPr>
              <a:t>Yhdessä voimaa opintoihin-hanke</a:t>
            </a:r>
            <a:br>
              <a:rPr lang="fi-FI" sz="5200" b="1">
                <a:solidFill>
                  <a:srgbClr val="FFFFFF"/>
                </a:solidFill>
                <a:latin typeface="Monotype Corsiva" panose="03010101010201010101" pitchFamily="66" charset="0"/>
              </a:rPr>
            </a:br>
            <a:br>
              <a:rPr lang="fi-FI" sz="5200" b="1">
                <a:solidFill>
                  <a:srgbClr val="FFFFFF"/>
                </a:solidFill>
                <a:latin typeface="Monotype Corsiva" panose="03010101010201010101" pitchFamily="66" charset="0"/>
              </a:rPr>
            </a:br>
            <a:r>
              <a:rPr lang="fi-FI" sz="5200" b="1">
                <a:solidFill>
                  <a:srgbClr val="FFFFFF"/>
                </a:solidFill>
                <a:latin typeface="Monotype Corsiva" panose="03010101010201010101" pitchFamily="66" charset="0"/>
              </a:rPr>
              <a:t>Salla &amp; Janika</a:t>
            </a:r>
            <a:endParaRPr lang="fi-FI" sz="5200" b="1" dirty="0">
              <a:solidFill>
                <a:srgbClr val="FFFFFF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3AF5029-B2AE-4E13-82B6-B9503AE49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206" y="-11888"/>
            <a:ext cx="3865745" cy="75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2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earview niiden rivien määrä, jotka ovat elokuvan teatteri">
            <a:extLst>
              <a:ext uri="{FF2B5EF4-FFF2-40B4-BE49-F238E27FC236}">
                <a16:creationId xmlns:a16="http://schemas.microsoft.com/office/drawing/2014/main" id="{B612C732-5746-467F-BCC7-E6FA0687D9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DC160D-CF51-4155-AD60-F4CC36A55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665" y="422053"/>
            <a:ext cx="3973385" cy="180671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5200" b="1" dirty="0" err="1">
                <a:effectLst/>
                <a:latin typeface="Monotype Corsiva" panose="03010101010201010101" pitchFamily="66" charset="0"/>
              </a:rPr>
              <a:t>Kohderyhmä</a:t>
            </a:r>
            <a:br>
              <a:rPr lang="en-US" sz="5200" b="1" dirty="0">
                <a:effectLst/>
              </a:rPr>
            </a:br>
            <a:endParaRPr lang="en-US" sz="52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064FCFC-8D8D-4780-92F7-C7CFDDA3C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920" y="2042160"/>
            <a:ext cx="4549695" cy="4582160"/>
          </a:xfrm>
          <a:noFill/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sz="2600" b="1" dirty="0" err="1">
                <a:effectLst/>
                <a:latin typeface="Monotype Corsiva" panose="03010101010201010101" pitchFamily="66" charset="0"/>
              </a:rPr>
              <a:t>Voimavarat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vähissä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,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eivätkä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riitä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täysipäiväiseen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opiskeluun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 </a:t>
            </a: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sz="2600" b="1" dirty="0">
                <a:effectLst/>
                <a:latin typeface="Monotype Corsiva" panose="03010101010201010101" pitchFamily="66" charset="0"/>
              </a:rPr>
              <a:t>Arjen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sujumisessa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 on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haasteita</a:t>
            </a:r>
            <a:endParaRPr lang="en-US" sz="2600" b="1" dirty="0">
              <a:effectLst/>
              <a:latin typeface="Monotype Corsiva" panose="03010101010201010101" pitchFamily="66" charset="0"/>
            </a:endParaRP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sz="2600" b="1" dirty="0" err="1">
                <a:effectLst/>
                <a:latin typeface="Monotype Corsiva" panose="03010101010201010101" pitchFamily="66" charset="0"/>
              </a:rPr>
              <a:t>Opinnot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uhkaavat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keskeytyä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,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poissaoloja</a:t>
            </a:r>
            <a:endParaRPr lang="en-US" sz="2600" b="1" dirty="0">
              <a:effectLst/>
              <a:latin typeface="Monotype Corsiva" panose="03010101010201010101" pitchFamily="66" charset="0"/>
            </a:endParaRP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sz="2600" b="1" dirty="0" err="1">
                <a:effectLst/>
                <a:latin typeface="Monotype Corsiva" panose="03010101010201010101" pitchFamily="66" charset="0"/>
              </a:rPr>
              <a:t>Nuorille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,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jotka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tarvitsevat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erityistä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tukea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 ja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ohjausta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opinnoissa</a:t>
            </a:r>
            <a:endParaRPr lang="en-US" sz="2600" b="1" dirty="0">
              <a:effectLst/>
              <a:latin typeface="Monotype Corsiva" panose="03010101010201010101" pitchFamily="66" charset="0"/>
            </a:endParaRPr>
          </a:p>
          <a:p>
            <a:pPr marL="342900" lvl="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b="1" dirty="0" err="1">
                <a:effectLst/>
                <a:latin typeface="Monotype Corsiva" panose="03010101010201010101" pitchFamily="66" charset="0"/>
              </a:rPr>
              <a:t>Nuorille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,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joilla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 on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haasteita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esim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.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sosiaalisten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tilanteiden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 tai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jännityksen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kanssa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 ja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tarvitsevat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tukea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sekä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työkaluja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helpottamaan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arjen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sujumista</a:t>
            </a:r>
            <a:endParaRPr lang="en-US" sz="2600" b="1" dirty="0">
              <a:effectLst/>
              <a:latin typeface="Monotype Corsiva" panose="03010101010201010101" pitchFamily="66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54636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 descr="Handsfree-wrists ja interlinked voit piirtää ympyrän">
            <a:extLst>
              <a:ext uri="{FF2B5EF4-FFF2-40B4-BE49-F238E27FC236}">
                <a16:creationId xmlns:a16="http://schemas.microsoft.com/office/drawing/2014/main" id="{2335C866-E352-4FA6-AF05-901763EFAC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b="15730"/>
          <a:stretch/>
        </p:blipFill>
        <p:spPr>
          <a:xfrm>
            <a:off x="0" y="-37771"/>
            <a:ext cx="1219198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BF89C40-7DFC-468B-B2C0-DE629949B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3871" y="613661"/>
            <a:ext cx="5199490" cy="1664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800" b="1" dirty="0">
                <a:solidFill>
                  <a:srgbClr val="FFFFFF"/>
                </a:solidFill>
                <a:latin typeface="Monotype Corsiva" panose="03010101010201010101" pitchFamily="66" charset="0"/>
              </a:rPr>
              <a:t>Voimavarastartti/</a:t>
            </a:r>
            <a:r>
              <a:rPr lang="en-US" sz="4800" b="1" dirty="0" err="1">
                <a:solidFill>
                  <a:srgbClr val="FFFFFF"/>
                </a:solidFill>
                <a:latin typeface="Monotype Corsiva" panose="03010101010201010101" pitchFamily="66" charset="0"/>
              </a:rPr>
              <a:t>paja</a:t>
            </a:r>
            <a:br>
              <a:rPr lang="en-US" sz="3400" dirty="0">
                <a:solidFill>
                  <a:srgbClr val="FFFFFF"/>
                </a:solidFill>
              </a:rPr>
            </a:br>
            <a:endParaRPr lang="en-US" sz="3400" dirty="0">
              <a:solidFill>
                <a:srgbClr val="FFFFFF"/>
              </a:solidFill>
            </a:endParaRP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BD0912C-956F-4C6E-9528-9FDBE5702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7902" y="1860107"/>
            <a:ext cx="9054548" cy="46788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Monotype Corsiva" panose="03010101010201010101" pitchFamily="66" charset="0"/>
              </a:rPr>
              <a:t>Kokonaistilanteen </a:t>
            </a:r>
            <a:r>
              <a:rPr lang="en-US" sz="2800" b="1" dirty="0" err="1">
                <a:solidFill>
                  <a:srgbClr val="FFFFFF"/>
                </a:solidFill>
                <a:latin typeface="Monotype Corsiva" panose="03010101010201010101" pitchFamily="66" charset="0"/>
              </a:rPr>
              <a:t>kartoittaminen</a:t>
            </a:r>
            <a:endParaRPr lang="en-US" sz="2800" b="1" dirty="0">
              <a:solidFill>
                <a:srgbClr val="FFFFFF"/>
              </a:solidFill>
              <a:latin typeface="Monotype Corsiva" panose="03010101010201010101" pitchFamily="66" charset="0"/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FF"/>
                </a:solidFill>
                <a:latin typeface="Monotype Corsiva" panose="03010101010201010101" pitchFamily="66" charset="0"/>
              </a:rPr>
              <a:t>Moniammatillinen </a:t>
            </a:r>
            <a:r>
              <a:rPr lang="en-US" sz="2800" b="1" dirty="0" err="1">
                <a:solidFill>
                  <a:srgbClr val="FFFFFF"/>
                </a:solidFill>
                <a:latin typeface="Monotype Corsiva" panose="03010101010201010101" pitchFamily="66" charset="0"/>
              </a:rPr>
              <a:t>yhteistyö</a:t>
            </a:r>
            <a:endParaRPr lang="en-US" sz="2800" b="1" dirty="0">
              <a:solidFill>
                <a:srgbClr val="FFFFFF"/>
              </a:solidFill>
              <a:latin typeface="Monotype Corsiva" panose="03010101010201010101" pitchFamily="66" charset="0"/>
            </a:endParaRP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FFFF"/>
                </a:solidFill>
                <a:latin typeface="Monotype Corsiva" panose="03010101010201010101" pitchFamily="66" charset="0"/>
              </a:rPr>
              <a:t>Opiskelu</a:t>
            </a:r>
            <a:r>
              <a:rPr lang="en-US" sz="2800" b="1" dirty="0">
                <a:solidFill>
                  <a:srgbClr val="FFFFFF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Monotype Corsiva" panose="03010101010201010101" pitchFamily="66" charset="0"/>
              </a:rPr>
              <a:t>henkilökohtaisen</a:t>
            </a:r>
            <a:r>
              <a:rPr lang="en-US" sz="2800" b="1" dirty="0">
                <a:solidFill>
                  <a:srgbClr val="FFFFFF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Monotype Corsiva" panose="03010101010201010101" pitchFamily="66" charset="0"/>
              </a:rPr>
              <a:t>suunnitelman</a:t>
            </a:r>
            <a:r>
              <a:rPr lang="en-US" sz="2800" b="1" dirty="0">
                <a:solidFill>
                  <a:srgbClr val="FFFFFF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Monotype Corsiva" panose="03010101010201010101" pitchFamily="66" charset="0"/>
              </a:rPr>
              <a:t>mukaisesti</a:t>
            </a:r>
            <a:r>
              <a:rPr lang="en-US" sz="2800" b="1" dirty="0">
                <a:solidFill>
                  <a:srgbClr val="FFFFFF"/>
                </a:solidFill>
                <a:latin typeface="Monotype Corsiva" panose="03010101010201010101" pitchFamily="66" charset="0"/>
              </a:rPr>
              <a:t>, </a:t>
            </a:r>
            <a:r>
              <a:rPr lang="en-US" sz="2800" b="1" dirty="0" err="1">
                <a:solidFill>
                  <a:srgbClr val="FFFFFF"/>
                </a:solidFill>
                <a:latin typeface="Monotype Corsiva" panose="03010101010201010101" pitchFamily="66" charset="0"/>
              </a:rPr>
              <a:t>siihen</a:t>
            </a:r>
            <a:r>
              <a:rPr lang="en-US" sz="2800" b="1" dirty="0">
                <a:solidFill>
                  <a:srgbClr val="FFFFFF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Monotype Corsiva" panose="03010101010201010101" pitchFamily="66" charset="0"/>
              </a:rPr>
              <a:t>saakka</a:t>
            </a:r>
            <a:r>
              <a:rPr lang="en-US" sz="2800" b="1" dirty="0">
                <a:solidFill>
                  <a:srgbClr val="FFFFFF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Monotype Corsiva" panose="03010101010201010101" pitchFamily="66" charset="0"/>
              </a:rPr>
              <a:t>kunnes</a:t>
            </a:r>
            <a:r>
              <a:rPr lang="en-US" sz="2800" b="1" dirty="0">
                <a:solidFill>
                  <a:srgbClr val="FFFFFF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Monotype Corsiva" panose="03010101010201010101" pitchFamily="66" charset="0"/>
              </a:rPr>
              <a:t>palaa</a:t>
            </a:r>
            <a:r>
              <a:rPr lang="en-US" sz="2800" b="1" dirty="0">
                <a:solidFill>
                  <a:srgbClr val="FFFFFF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Monotype Corsiva" panose="03010101010201010101" pitchFamily="66" charset="0"/>
              </a:rPr>
              <a:t>oman</a:t>
            </a:r>
            <a:r>
              <a:rPr lang="en-US" sz="2800" b="1" dirty="0">
                <a:solidFill>
                  <a:srgbClr val="FFFFFF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Monotype Corsiva" panose="03010101010201010101" pitchFamily="66" charset="0"/>
              </a:rPr>
              <a:t>ryhmän</a:t>
            </a:r>
            <a:r>
              <a:rPr lang="en-US" sz="2800" b="1" dirty="0">
                <a:solidFill>
                  <a:srgbClr val="FFFFFF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Monotype Corsiva" panose="03010101010201010101" pitchFamily="66" charset="0"/>
              </a:rPr>
              <a:t>mukaan</a:t>
            </a:r>
            <a:r>
              <a:rPr lang="en-US" sz="2800" b="1" dirty="0">
                <a:solidFill>
                  <a:srgbClr val="FFFFFF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Monotype Corsiva" panose="03010101010201010101" pitchFamily="66" charset="0"/>
              </a:rPr>
              <a:t>opiskelemaan</a:t>
            </a:r>
            <a:endParaRPr lang="en-US" sz="2800" b="1" dirty="0">
              <a:solidFill>
                <a:srgbClr val="FFFFFF"/>
              </a:solidFill>
              <a:latin typeface="Monotype Corsiva" panose="03010101010201010101" pitchFamily="66" charset="0"/>
            </a:endParaRP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FFFF"/>
                </a:solidFill>
                <a:latin typeface="Monotype Corsiva" panose="03010101010201010101" pitchFamily="66" charset="0"/>
              </a:rPr>
              <a:t>Tavoitteena</a:t>
            </a:r>
            <a:r>
              <a:rPr lang="en-US" sz="2800" b="1" dirty="0">
                <a:solidFill>
                  <a:srgbClr val="FFFFFF"/>
                </a:solidFill>
                <a:latin typeface="Monotype Corsiva" panose="03010101010201010101" pitchFamily="66" charset="0"/>
              </a:rPr>
              <a:t> on </a:t>
            </a:r>
            <a:r>
              <a:rPr lang="en-US" sz="2800" b="1" dirty="0" err="1">
                <a:solidFill>
                  <a:srgbClr val="FFFFFF"/>
                </a:solidFill>
                <a:latin typeface="Monotype Corsiva" panose="03010101010201010101" pitchFamily="66" charset="0"/>
              </a:rPr>
              <a:t>päästä</a:t>
            </a:r>
            <a:r>
              <a:rPr lang="en-US" sz="2800" b="1" dirty="0">
                <a:solidFill>
                  <a:srgbClr val="FFFFFF"/>
                </a:solidFill>
                <a:latin typeface="Monotype Corsiva" panose="03010101010201010101" pitchFamily="66" charset="0"/>
              </a:rPr>
              <a:t> pois </a:t>
            </a:r>
            <a:r>
              <a:rPr lang="en-US" sz="2800" b="1" dirty="0" err="1">
                <a:solidFill>
                  <a:srgbClr val="FFFFFF"/>
                </a:solidFill>
                <a:latin typeface="Monotype Corsiva" panose="03010101010201010101" pitchFamily="66" charset="0"/>
              </a:rPr>
              <a:t>kotoa</a:t>
            </a:r>
            <a:r>
              <a:rPr lang="en-US" sz="2800" b="1" dirty="0">
                <a:solidFill>
                  <a:srgbClr val="FFFFFF"/>
                </a:solidFill>
                <a:latin typeface="Monotype Corsiva" panose="03010101010201010101" pitchFamily="66" charset="0"/>
              </a:rPr>
              <a:t>, </a:t>
            </a:r>
            <a:r>
              <a:rPr lang="en-US" sz="2800" b="1" dirty="0" err="1">
                <a:solidFill>
                  <a:srgbClr val="FFFFFF"/>
                </a:solidFill>
                <a:latin typeface="Monotype Corsiva" panose="03010101010201010101" pitchFamily="66" charset="0"/>
              </a:rPr>
              <a:t>saada</a:t>
            </a:r>
            <a:r>
              <a:rPr lang="en-US" sz="2800" b="1" dirty="0">
                <a:solidFill>
                  <a:srgbClr val="FFFFFF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Monotype Corsiva" panose="03010101010201010101" pitchFamily="66" charset="0"/>
              </a:rPr>
              <a:t>päivärytmiä</a:t>
            </a:r>
            <a:r>
              <a:rPr lang="en-US" sz="2800" b="1" dirty="0">
                <a:solidFill>
                  <a:srgbClr val="FFFFFF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Monotype Corsiva" panose="03010101010201010101" pitchFamily="66" charset="0"/>
              </a:rPr>
              <a:t>kuntoon</a:t>
            </a:r>
            <a:r>
              <a:rPr lang="en-US" sz="2800" b="1" dirty="0">
                <a:solidFill>
                  <a:srgbClr val="FFFFFF"/>
                </a:solidFill>
                <a:latin typeface="Monotype Corsiva" panose="03010101010201010101" pitchFamily="66" charset="0"/>
              </a:rPr>
              <a:t>, </a:t>
            </a:r>
            <a:r>
              <a:rPr lang="en-US" sz="2800" b="1" dirty="0" err="1">
                <a:solidFill>
                  <a:srgbClr val="FFFFFF"/>
                </a:solidFill>
                <a:latin typeface="Monotype Corsiva" panose="03010101010201010101" pitchFamily="66" charset="0"/>
              </a:rPr>
              <a:t>saada</a:t>
            </a:r>
            <a:r>
              <a:rPr lang="en-US" sz="2800" b="1" dirty="0">
                <a:solidFill>
                  <a:srgbClr val="FFFFFF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Monotype Corsiva" panose="03010101010201010101" pitchFamily="66" charset="0"/>
              </a:rPr>
              <a:t>onnistumisia</a:t>
            </a:r>
            <a:r>
              <a:rPr lang="en-US" sz="2800" b="1" dirty="0">
                <a:solidFill>
                  <a:srgbClr val="FFFFFF"/>
                </a:solidFill>
                <a:latin typeface="Monotype Corsiva" panose="03010101010201010101" pitchFamily="66" charset="0"/>
              </a:rPr>
              <a:t>, </a:t>
            </a:r>
            <a:r>
              <a:rPr lang="en-US" sz="2800" b="1" dirty="0" err="1">
                <a:solidFill>
                  <a:srgbClr val="FFFFFF"/>
                </a:solidFill>
                <a:latin typeface="Monotype Corsiva" panose="03010101010201010101" pitchFamily="66" charset="0"/>
              </a:rPr>
              <a:t>koulunkäynti</a:t>
            </a:r>
            <a:r>
              <a:rPr lang="en-US" sz="2800" b="1" dirty="0">
                <a:solidFill>
                  <a:srgbClr val="FFFFFF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Monotype Corsiva" panose="03010101010201010101" pitchFamily="66" charset="0"/>
              </a:rPr>
              <a:t>sujumaan</a:t>
            </a:r>
            <a:r>
              <a:rPr lang="en-US" sz="2800" b="1" dirty="0">
                <a:solidFill>
                  <a:srgbClr val="FFFFFF"/>
                </a:solidFill>
                <a:latin typeface="Monotype Corsiva" panose="03010101010201010101" pitchFamily="66" charset="0"/>
              </a:rPr>
              <a:t> ja </a:t>
            </a:r>
            <a:r>
              <a:rPr lang="en-US" sz="2800" b="1" dirty="0" err="1">
                <a:solidFill>
                  <a:srgbClr val="FFFFFF"/>
                </a:solidFill>
                <a:latin typeface="Monotype Corsiva" panose="03010101010201010101" pitchFamily="66" charset="0"/>
              </a:rPr>
              <a:t>elämänhallintaan</a:t>
            </a:r>
            <a:r>
              <a:rPr lang="en-US" sz="2800" b="1" dirty="0">
                <a:solidFill>
                  <a:srgbClr val="FFFFFF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Monotype Corsiva" panose="03010101010201010101" pitchFamily="66" charset="0"/>
              </a:rPr>
              <a:t>tukea</a:t>
            </a:r>
            <a:endParaRPr lang="en-US" sz="2800" b="1" dirty="0">
              <a:solidFill>
                <a:srgbClr val="FFFFFF"/>
              </a:solidFill>
              <a:latin typeface="Monotype Corsiva" panose="03010101010201010101" pitchFamily="66" charset="0"/>
            </a:endParaRP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FFFFFF"/>
                </a:solidFill>
                <a:latin typeface="Monotype Corsiva" panose="03010101010201010101" pitchFamily="66" charset="0"/>
              </a:rPr>
              <a:t>Siedättäminen</a:t>
            </a:r>
            <a:r>
              <a:rPr lang="en-US" sz="2800" b="1" dirty="0">
                <a:solidFill>
                  <a:srgbClr val="FFFFFF"/>
                </a:solidFill>
                <a:latin typeface="Monotype Corsiva" panose="03010101010201010101" pitchFamily="66" charset="0"/>
              </a:rPr>
              <a:t> -&gt; </a:t>
            </a:r>
            <a:r>
              <a:rPr lang="en-US" sz="2800" b="1" dirty="0" err="1">
                <a:solidFill>
                  <a:srgbClr val="FFFFFF"/>
                </a:solidFill>
                <a:latin typeface="Monotype Corsiva" panose="03010101010201010101" pitchFamily="66" charset="0"/>
              </a:rPr>
              <a:t>ryhmässä</a:t>
            </a:r>
            <a:r>
              <a:rPr lang="en-US" sz="2800" b="1" dirty="0">
                <a:solidFill>
                  <a:srgbClr val="FFFFFF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Monotype Corsiva" panose="03010101010201010101" pitchFamily="66" charset="0"/>
              </a:rPr>
              <a:t>toimiminen</a:t>
            </a:r>
            <a:r>
              <a:rPr lang="en-US" sz="2800" b="1" dirty="0">
                <a:solidFill>
                  <a:srgbClr val="FFFFFF"/>
                </a:solidFill>
                <a:latin typeface="Monotype Corsiva" panose="03010101010201010101" pitchFamily="66" charset="0"/>
              </a:rPr>
              <a:t>/</a:t>
            </a:r>
            <a:r>
              <a:rPr lang="en-US" sz="2800" b="1" dirty="0" err="1">
                <a:solidFill>
                  <a:srgbClr val="FFFFFF"/>
                </a:solidFill>
                <a:latin typeface="Monotype Corsiva" panose="03010101010201010101" pitchFamily="66" charset="0"/>
              </a:rPr>
              <a:t>oleminen</a:t>
            </a:r>
            <a:r>
              <a:rPr lang="en-US" sz="2800" b="1" dirty="0">
                <a:solidFill>
                  <a:srgbClr val="FFFFFF"/>
                </a:solidFill>
                <a:latin typeface="Monotype Corsiva" panose="03010101010201010101" pitchFamily="66" charset="0"/>
              </a:rPr>
              <a:t>, </a:t>
            </a:r>
            <a:r>
              <a:rPr lang="en-US" sz="2800" b="1" dirty="0" err="1">
                <a:solidFill>
                  <a:srgbClr val="FFFFFF"/>
                </a:solidFill>
                <a:latin typeface="Monotype Corsiva" panose="03010101010201010101" pitchFamily="66" charset="0"/>
              </a:rPr>
              <a:t>ruokailu</a:t>
            </a:r>
            <a:r>
              <a:rPr lang="en-US" sz="2800" b="1" dirty="0">
                <a:solidFill>
                  <a:srgbClr val="FFFFFF"/>
                </a:solidFill>
                <a:latin typeface="Monotype Corsiva" panose="03010101010201010101" pitchFamily="66" charset="0"/>
              </a:rPr>
              <a:t>, </a:t>
            </a:r>
            <a:r>
              <a:rPr lang="en-US" sz="2800" b="1" dirty="0" err="1">
                <a:solidFill>
                  <a:srgbClr val="FFFFFF"/>
                </a:solidFill>
                <a:latin typeface="Monotype Corsiva" panose="03010101010201010101" pitchFamily="66" charset="0"/>
              </a:rPr>
              <a:t>omien</a:t>
            </a:r>
            <a:r>
              <a:rPr lang="en-US" sz="2800" b="1" dirty="0">
                <a:solidFill>
                  <a:srgbClr val="FFFFFF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Monotype Corsiva" panose="03010101010201010101" pitchFamily="66" charset="0"/>
              </a:rPr>
              <a:t>asioiden</a:t>
            </a:r>
            <a:r>
              <a:rPr lang="en-US" sz="2800" b="1" dirty="0">
                <a:solidFill>
                  <a:srgbClr val="FFFFFF"/>
                </a:solidFill>
                <a:latin typeface="Monotype Corsiva" panose="03010101010201010101" pitchFamily="66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Monotype Corsiva" panose="03010101010201010101" pitchFamily="66" charset="0"/>
              </a:rPr>
              <a:t>hoitaminen</a:t>
            </a:r>
            <a:endParaRPr lang="en-US" sz="2800" b="1" dirty="0">
              <a:solidFill>
                <a:srgbClr val="FFFFFF"/>
              </a:solidFill>
              <a:latin typeface="Monotype Corsiva" panose="03010101010201010101" pitchFamily="66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18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E4D846-3AFC-4F86-8C35-24B0542A2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Köysi sidottu purjeveneeseen merellä">
            <a:extLst>
              <a:ext uri="{FF2B5EF4-FFF2-40B4-BE49-F238E27FC236}">
                <a16:creationId xmlns:a16="http://schemas.microsoft.com/office/drawing/2014/main" id="{8FA7A2FD-877D-40FC-82D3-3529C00E65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3" r="11834" b="-1"/>
          <a:stretch/>
        </p:blipFill>
        <p:spPr>
          <a:xfrm>
            <a:off x="55417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4781B9-12CB-45C3-907A-9ED93FF72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9F7EBC9-949D-4D14-B9FD-BF60603C5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5211" y="678630"/>
            <a:ext cx="3886602" cy="13983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600" b="1" dirty="0" err="1">
                <a:effectLst/>
                <a:latin typeface="Monotype Corsiva" panose="03010101010201010101" pitchFamily="66" charset="0"/>
              </a:rPr>
              <a:t>Voimavaravalmennus</a:t>
            </a:r>
            <a:br>
              <a:rPr lang="en-US" sz="3200" dirty="0">
                <a:effectLst/>
                <a:latin typeface="Monotype Corsiva" panose="03010101010201010101" pitchFamily="66" charset="0"/>
              </a:rPr>
            </a:br>
            <a:endParaRPr lang="en-US" sz="3200" dirty="0">
              <a:latin typeface="Monotype Corsiva" panose="03010101010201010101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FD41816-6BBA-41F0-BC38-0A889FDE0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9461" y="2077016"/>
            <a:ext cx="5977536" cy="47040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b="1" dirty="0" err="1">
                <a:effectLst/>
                <a:latin typeface="Monotype Corsiva" panose="03010101010201010101" pitchFamily="66" charset="0"/>
              </a:rPr>
              <a:t>Työskentelymuotoina</a:t>
            </a:r>
            <a:r>
              <a:rPr lang="en-US" b="1" dirty="0">
                <a:effectLst/>
                <a:latin typeface="Monotype Corsiva" panose="03010101010201010101" pitchFamily="66" charset="0"/>
              </a:rPr>
              <a:t> </a:t>
            </a:r>
            <a:r>
              <a:rPr lang="en-US" b="1" dirty="0" err="1">
                <a:effectLst/>
                <a:latin typeface="Monotype Corsiva" panose="03010101010201010101" pitchFamily="66" charset="0"/>
              </a:rPr>
              <a:t>ovat</a:t>
            </a:r>
            <a:r>
              <a:rPr lang="en-US" b="1" dirty="0">
                <a:effectLst/>
                <a:latin typeface="Monotype Corsiva" panose="03010101010201010101" pitchFamily="66" charset="0"/>
              </a:rPr>
              <a:t> </a:t>
            </a:r>
            <a:r>
              <a:rPr lang="en-US" b="1" dirty="0" err="1">
                <a:effectLst/>
                <a:latin typeface="Monotype Corsiva" panose="03010101010201010101" pitchFamily="66" charset="0"/>
              </a:rPr>
              <a:t>projektimainen</a:t>
            </a:r>
            <a:r>
              <a:rPr lang="en-US" b="1" dirty="0">
                <a:effectLst/>
                <a:latin typeface="Monotype Corsiva" panose="03010101010201010101" pitchFamily="66" charset="0"/>
              </a:rPr>
              <a:t> </a:t>
            </a:r>
            <a:r>
              <a:rPr lang="en-US" b="1" dirty="0" err="1">
                <a:effectLst/>
                <a:latin typeface="Monotype Corsiva" panose="03010101010201010101" pitchFamily="66" charset="0"/>
              </a:rPr>
              <a:t>ryhmävalmennus</a:t>
            </a:r>
            <a:r>
              <a:rPr lang="en-US" b="1" dirty="0">
                <a:effectLst/>
                <a:latin typeface="Monotype Corsiva" panose="03010101010201010101" pitchFamily="66" charset="0"/>
              </a:rPr>
              <a:t>, </a:t>
            </a:r>
            <a:r>
              <a:rPr lang="en-US" b="1" dirty="0" err="1">
                <a:effectLst/>
                <a:latin typeface="Monotype Corsiva" panose="03010101010201010101" pitchFamily="66" charset="0"/>
              </a:rPr>
              <a:t>yksilövalmennus</a:t>
            </a:r>
            <a:r>
              <a:rPr lang="en-US" b="1" dirty="0">
                <a:effectLst/>
                <a:latin typeface="Monotype Corsiva" panose="03010101010201010101" pitchFamily="66" charset="0"/>
              </a:rPr>
              <a:t>, </a:t>
            </a:r>
            <a:r>
              <a:rPr lang="en-US" b="1" dirty="0" err="1">
                <a:effectLst/>
                <a:latin typeface="Monotype Corsiva" panose="03010101010201010101" pitchFamily="66" charset="0"/>
              </a:rPr>
              <a:t>opiskelutaitovalmennus</a:t>
            </a:r>
            <a:r>
              <a:rPr lang="en-US" b="1" dirty="0">
                <a:effectLst/>
                <a:latin typeface="Monotype Corsiva" panose="03010101010201010101" pitchFamily="66" charset="0"/>
              </a:rPr>
              <a:t>, </a:t>
            </a:r>
            <a:r>
              <a:rPr lang="en-US" b="1" dirty="0" err="1">
                <a:effectLst/>
                <a:latin typeface="Monotype Corsiva" panose="03010101010201010101" pitchFamily="66" charset="0"/>
              </a:rPr>
              <a:t>neuropsykiatrinen-valmennus</a:t>
            </a:r>
            <a:r>
              <a:rPr lang="en-US" b="1" dirty="0">
                <a:effectLst/>
                <a:latin typeface="Monotype Corsiva" panose="03010101010201010101" pitchFamily="66" charset="0"/>
              </a:rPr>
              <a:t> ja </a:t>
            </a:r>
            <a:r>
              <a:rPr lang="en-US" b="1" dirty="0" err="1">
                <a:effectLst/>
                <a:latin typeface="Monotype Corsiva" panose="03010101010201010101" pitchFamily="66" charset="0"/>
              </a:rPr>
              <a:t>nuoren</a:t>
            </a:r>
            <a:r>
              <a:rPr lang="en-US" b="1" dirty="0">
                <a:effectLst/>
                <a:latin typeface="Monotype Corsiva" panose="03010101010201010101" pitchFamily="66" charset="0"/>
              </a:rPr>
              <a:t> </a:t>
            </a:r>
            <a:r>
              <a:rPr lang="en-US" b="1" dirty="0" err="1">
                <a:effectLst/>
                <a:latin typeface="Monotype Corsiva" panose="03010101010201010101" pitchFamily="66" charset="0"/>
              </a:rPr>
              <a:t>ohjaaminen</a:t>
            </a:r>
            <a:r>
              <a:rPr lang="en-US" b="1" dirty="0">
                <a:effectLst/>
                <a:latin typeface="Monotype Corsiva" panose="03010101010201010101" pitchFamily="66" charset="0"/>
              </a:rPr>
              <a:t> </a:t>
            </a:r>
            <a:r>
              <a:rPr lang="en-US" b="1" dirty="0" err="1">
                <a:effectLst/>
                <a:latin typeface="Monotype Corsiva" panose="03010101010201010101" pitchFamily="66" charset="0"/>
              </a:rPr>
              <a:t>opintoihin</a:t>
            </a:r>
            <a:r>
              <a:rPr lang="en-US" b="1" dirty="0">
                <a:effectLst/>
                <a:latin typeface="Monotype Corsiva" panose="03010101010201010101" pitchFamily="66" charset="0"/>
              </a:rPr>
              <a:t> tai </a:t>
            </a:r>
            <a:r>
              <a:rPr lang="en-US" b="1" dirty="0" err="1">
                <a:effectLst/>
                <a:latin typeface="Monotype Corsiva" panose="03010101010201010101" pitchFamily="66" charset="0"/>
              </a:rPr>
              <a:t>tarvittavan</a:t>
            </a:r>
            <a:r>
              <a:rPr lang="en-US" b="1" dirty="0">
                <a:effectLst/>
                <a:latin typeface="Monotype Corsiva" panose="03010101010201010101" pitchFamily="66" charset="0"/>
              </a:rPr>
              <a:t> </a:t>
            </a:r>
            <a:r>
              <a:rPr lang="en-US" b="1" dirty="0" err="1">
                <a:effectLst/>
                <a:latin typeface="Monotype Corsiva" panose="03010101010201010101" pitchFamily="66" charset="0"/>
              </a:rPr>
              <a:t>tuen</a:t>
            </a:r>
            <a:r>
              <a:rPr lang="en-US" b="1" dirty="0">
                <a:effectLst/>
                <a:latin typeface="Monotype Corsiva" panose="03010101010201010101" pitchFamily="66" charset="0"/>
              </a:rPr>
              <a:t> </a:t>
            </a:r>
            <a:r>
              <a:rPr lang="en-US" b="1" dirty="0" err="1">
                <a:effectLst/>
                <a:latin typeface="Monotype Corsiva" panose="03010101010201010101" pitchFamily="66" charset="0"/>
              </a:rPr>
              <a:t>piiriin</a:t>
            </a:r>
            <a:endParaRPr lang="en-US" b="1" dirty="0">
              <a:effectLst/>
              <a:latin typeface="Monotype Corsiva" panose="03010101010201010101" pitchFamily="66" charset="0"/>
            </a:endParaRP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b="1" dirty="0" err="1">
                <a:effectLst/>
                <a:latin typeface="Monotype Corsiva" panose="03010101010201010101" pitchFamily="66" charset="0"/>
              </a:rPr>
              <a:t>Keskeistä</a:t>
            </a:r>
            <a:r>
              <a:rPr lang="en-US" b="1" dirty="0">
                <a:effectLst/>
                <a:latin typeface="Monotype Corsiva" panose="03010101010201010101" pitchFamily="66" charset="0"/>
              </a:rPr>
              <a:t> </a:t>
            </a:r>
            <a:r>
              <a:rPr lang="en-US" b="1" dirty="0" err="1">
                <a:effectLst/>
                <a:latin typeface="Monotype Corsiva" panose="03010101010201010101" pitchFamily="66" charset="0"/>
              </a:rPr>
              <a:t>valmennuksessa</a:t>
            </a:r>
            <a:r>
              <a:rPr lang="en-US" b="1" dirty="0">
                <a:effectLst/>
                <a:latin typeface="Monotype Corsiva" panose="03010101010201010101" pitchFamily="66" charset="0"/>
              </a:rPr>
              <a:t> on </a:t>
            </a:r>
            <a:r>
              <a:rPr lang="en-US" b="1" dirty="0" err="1">
                <a:effectLst/>
                <a:latin typeface="Monotype Corsiva" panose="03010101010201010101" pitchFamily="66" charset="0"/>
              </a:rPr>
              <a:t>pitkäkestoinen</a:t>
            </a:r>
            <a:r>
              <a:rPr lang="en-US" b="1" dirty="0">
                <a:effectLst/>
                <a:latin typeface="Monotype Corsiva" panose="03010101010201010101" pitchFamily="66" charset="0"/>
              </a:rPr>
              <a:t>, </a:t>
            </a:r>
            <a:r>
              <a:rPr lang="en-US" b="1" dirty="0" err="1">
                <a:effectLst/>
                <a:latin typeface="Monotype Corsiva" panose="03010101010201010101" pitchFamily="66" charset="0"/>
              </a:rPr>
              <a:t>kokonaisvaltainen</a:t>
            </a:r>
            <a:r>
              <a:rPr lang="en-US" b="1" dirty="0">
                <a:effectLst/>
                <a:latin typeface="Monotype Corsiva" panose="03010101010201010101" pitchFamily="66" charset="0"/>
              </a:rPr>
              <a:t> </a:t>
            </a:r>
            <a:r>
              <a:rPr lang="en-US" b="1" dirty="0" err="1">
                <a:effectLst/>
                <a:latin typeface="Monotype Corsiva" panose="03010101010201010101" pitchFamily="66" charset="0"/>
              </a:rPr>
              <a:t>lähiaikuisen</a:t>
            </a:r>
            <a:r>
              <a:rPr lang="en-US" b="1" dirty="0">
                <a:effectLst/>
                <a:latin typeface="Monotype Corsiva" panose="03010101010201010101" pitchFamily="66" charset="0"/>
              </a:rPr>
              <a:t> </a:t>
            </a:r>
            <a:r>
              <a:rPr lang="en-US" b="1" dirty="0" err="1">
                <a:effectLst/>
                <a:latin typeface="Monotype Corsiva" panose="03010101010201010101" pitchFamily="66" charset="0"/>
              </a:rPr>
              <a:t>oikea-aikainen</a:t>
            </a:r>
            <a:r>
              <a:rPr lang="en-US" b="1" dirty="0">
                <a:effectLst/>
                <a:latin typeface="Monotype Corsiva" panose="03010101010201010101" pitchFamily="66" charset="0"/>
              </a:rPr>
              <a:t> </a:t>
            </a:r>
            <a:r>
              <a:rPr lang="en-US" b="1" dirty="0" err="1">
                <a:effectLst/>
                <a:latin typeface="Monotype Corsiva" panose="03010101010201010101" pitchFamily="66" charset="0"/>
              </a:rPr>
              <a:t>tuki</a:t>
            </a:r>
            <a:endParaRPr lang="en-US" b="1" dirty="0">
              <a:effectLst/>
              <a:latin typeface="Monotype Corsiva" panose="03010101010201010101" pitchFamily="66" charset="0"/>
            </a:endParaRPr>
          </a:p>
          <a:p>
            <a:pPr marL="342900" lvl="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effectLst/>
                <a:latin typeface="Monotype Corsiva" panose="03010101010201010101" pitchFamily="66" charset="0"/>
              </a:rPr>
              <a:t>Kuntoutuksellinen</a:t>
            </a:r>
            <a:r>
              <a:rPr lang="en-US" b="1" dirty="0">
                <a:effectLst/>
                <a:latin typeface="Monotype Corsiva" panose="03010101010201010101" pitchFamily="66" charset="0"/>
              </a:rPr>
              <a:t> </a:t>
            </a:r>
            <a:r>
              <a:rPr lang="en-US" b="1" dirty="0" err="1">
                <a:effectLst/>
                <a:latin typeface="Monotype Corsiva" panose="03010101010201010101" pitchFamily="66" charset="0"/>
              </a:rPr>
              <a:t>elementti</a:t>
            </a:r>
            <a:r>
              <a:rPr lang="en-US" b="1" dirty="0">
                <a:effectLst/>
                <a:latin typeface="Monotype Corsiva" panose="03010101010201010101" pitchFamily="66" charset="0"/>
              </a:rPr>
              <a:t> ja </a:t>
            </a:r>
            <a:r>
              <a:rPr lang="en-US" b="1" dirty="0" err="1">
                <a:effectLst/>
                <a:latin typeface="Monotype Corsiva" panose="03010101010201010101" pitchFamily="66" charset="0"/>
              </a:rPr>
              <a:t>toimintakyvyn</a:t>
            </a:r>
            <a:r>
              <a:rPr lang="en-US" b="1" dirty="0">
                <a:effectLst/>
                <a:latin typeface="Monotype Corsiva" panose="03010101010201010101" pitchFamily="66" charset="0"/>
              </a:rPr>
              <a:t> </a:t>
            </a:r>
            <a:r>
              <a:rPr lang="en-US" b="1" dirty="0" err="1">
                <a:effectLst/>
                <a:latin typeface="Monotype Corsiva" panose="03010101010201010101" pitchFamily="66" charset="0"/>
              </a:rPr>
              <a:t>arviointi</a:t>
            </a:r>
            <a:r>
              <a:rPr lang="en-US" b="1" dirty="0">
                <a:effectLst/>
                <a:latin typeface="Monotype Corsiva" panose="03010101010201010101" pitchFamily="66" charset="0"/>
              </a:rPr>
              <a:t> ja </a:t>
            </a:r>
            <a:r>
              <a:rPr lang="en-US" b="1" dirty="0" err="1">
                <a:effectLst/>
                <a:latin typeface="Monotype Corsiva" panose="03010101010201010101" pitchFamily="66" charset="0"/>
              </a:rPr>
              <a:t>kohentaminen</a:t>
            </a:r>
            <a:r>
              <a:rPr lang="en-US" b="1" dirty="0">
                <a:effectLst/>
                <a:latin typeface="Monotype Corsiva" panose="03010101010201010101" pitchFamily="66" charset="0"/>
              </a:rPr>
              <a:t> on </a:t>
            </a:r>
            <a:r>
              <a:rPr lang="en-US" b="1" dirty="0" err="1">
                <a:effectLst/>
                <a:latin typeface="Monotype Corsiva" panose="03010101010201010101" pitchFamily="66" charset="0"/>
              </a:rPr>
              <a:t>keskeistä</a:t>
            </a:r>
            <a:endParaRPr lang="en-US" b="1" dirty="0">
              <a:latin typeface="Monotype Corsiva" panose="03010101010201010101" pitchFamily="66" charset="0"/>
            </a:endParaRPr>
          </a:p>
          <a:p>
            <a:pPr marL="342900" lvl="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effectLst/>
                <a:latin typeface="Monotype Corsiva" panose="03010101010201010101" pitchFamily="66" charset="0"/>
              </a:rPr>
              <a:t>Vapaa-aika</a:t>
            </a:r>
            <a:r>
              <a:rPr lang="en-US" b="1" dirty="0">
                <a:effectLst/>
                <a:latin typeface="Monotype Corsiva" panose="03010101010201010101" pitchFamily="66" charset="0"/>
              </a:rPr>
              <a:t> </a:t>
            </a:r>
            <a:r>
              <a:rPr lang="en-US" b="1" dirty="0" err="1">
                <a:effectLst/>
                <a:latin typeface="Monotype Corsiva" panose="03010101010201010101" pitchFamily="66" charset="0"/>
              </a:rPr>
              <a:t>toiminnan</a:t>
            </a:r>
            <a:r>
              <a:rPr lang="en-US" b="1" dirty="0">
                <a:effectLst/>
                <a:latin typeface="Monotype Corsiva" panose="03010101010201010101" pitchFamily="66" charset="0"/>
              </a:rPr>
              <a:t> </a:t>
            </a:r>
            <a:r>
              <a:rPr lang="en-US" b="1" dirty="0" err="1">
                <a:effectLst/>
                <a:latin typeface="Monotype Corsiva" panose="03010101010201010101" pitchFamily="66" charset="0"/>
              </a:rPr>
              <a:t>tuominen</a:t>
            </a:r>
            <a:r>
              <a:rPr lang="en-US" b="1" dirty="0">
                <a:effectLst/>
                <a:latin typeface="Monotype Corsiva" panose="03010101010201010101" pitchFamily="66" charset="0"/>
              </a:rPr>
              <a:t> </a:t>
            </a:r>
            <a:r>
              <a:rPr lang="en-US" b="1" dirty="0" err="1">
                <a:effectLst/>
                <a:latin typeface="Monotype Corsiva" panose="03010101010201010101" pitchFamily="66" charset="0"/>
              </a:rPr>
              <a:t>arkeen</a:t>
            </a:r>
            <a:endParaRPr lang="en-US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579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A879384-B47A-4995-9901-C4721E594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3788" y="365125"/>
            <a:ext cx="4840010" cy="166687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4400" b="1" dirty="0" err="1">
                <a:latin typeface="Monotype Corsiva" panose="03010101010201010101" pitchFamily="66" charset="0"/>
              </a:rPr>
              <a:t>Voimavarapajan</a:t>
            </a:r>
            <a:r>
              <a:rPr lang="en-US" sz="4400" b="1" dirty="0">
                <a:latin typeface="Monotype Corsiva" panose="03010101010201010101" pitchFamily="66" charset="0"/>
              </a:rPr>
              <a:t> </a:t>
            </a:r>
            <a:r>
              <a:rPr lang="en-US" sz="4400" b="1" dirty="0" err="1">
                <a:latin typeface="Monotype Corsiva" panose="03010101010201010101" pitchFamily="66" charset="0"/>
              </a:rPr>
              <a:t>Valmentaja</a:t>
            </a:r>
            <a:br>
              <a:rPr lang="en-US" sz="4400" dirty="0">
                <a:effectLst/>
              </a:rPr>
            </a:br>
            <a:endParaRPr lang="en-US" sz="4400" dirty="0"/>
          </a:p>
        </p:txBody>
      </p:sp>
      <p:pic>
        <p:nvPicPr>
          <p:cNvPr id="14" name="Picture 4" descr="Yksi joukosta">
            <a:extLst>
              <a:ext uri="{FF2B5EF4-FFF2-40B4-BE49-F238E27FC236}">
                <a16:creationId xmlns:a16="http://schemas.microsoft.com/office/drawing/2014/main" id="{CE3DD0BA-A4F7-49AE-9C3E-975F227C9B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49" r="12459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1D3CAF5C-BD7C-4D5F-B590-43B64A15F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6569" y="1918252"/>
            <a:ext cx="5237229" cy="425871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sz="2600" b="1" dirty="0" err="1">
                <a:effectLst/>
                <a:latin typeface="Monotype Corsiva" panose="03010101010201010101" pitchFamily="66" charset="0"/>
              </a:rPr>
              <a:t>Sosiaaliohjaus</a:t>
            </a:r>
            <a:endParaRPr lang="en-US" sz="2600" b="1" dirty="0">
              <a:effectLst/>
              <a:latin typeface="Monotype Corsiva" panose="03010101010201010101" pitchFamily="66" charset="0"/>
            </a:endParaRP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sz="2600" b="1" dirty="0" err="1">
                <a:effectLst/>
                <a:latin typeface="Monotype Corsiva" panose="03010101010201010101" pitchFamily="66" charset="0"/>
              </a:rPr>
              <a:t>Pajalla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koulunkäynnin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tukeminen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 ja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ohjaus</a:t>
            </a:r>
            <a:endParaRPr lang="en-US" sz="2600" b="1" dirty="0">
              <a:effectLst/>
              <a:latin typeface="Monotype Corsiva" panose="03010101010201010101" pitchFamily="66" charset="0"/>
            </a:endParaRP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sz="2600" b="1" dirty="0" err="1">
                <a:effectLst/>
                <a:latin typeface="Monotype Corsiva" panose="03010101010201010101" pitchFamily="66" charset="0"/>
              </a:rPr>
              <a:t>Arjentaitojen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vahvistaminen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 ja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tukeminen</a:t>
            </a:r>
            <a:endParaRPr lang="en-US" sz="2600" b="1" dirty="0">
              <a:effectLst/>
              <a:latin typeface="Monotype Corsiva" panose="03010101010201010101" pitchFamily="66" charset="0"/>
            </a:endParaRP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sz="2600" b="1" dirty="0" err="1">
                <a:effectLst/>
                <a:latin typeface="Monotype Corsiva" panose="03010101010201010101" pitchFamily="66" charset="0"/>
              </a:rPr>
              <a:t>Ryhmien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vetäjä</a:t>
            </a:r>
            <a:endParaRPr lang="en-US" sz="2600" b="1" dirty="0">
              <a:effectLst/>
              <a:latin typeface="Monotype Corsiva" panose="03010101010201010101" pitchFamily="66" charset="0"/>
            </a:endParaRPr>
          </a:p>
          <a:p>
            <a:pPr marL="342900" lvl="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600" b="1" dirty="0" err="1">
                <a:effectLst/>
                <a:latin typeface="Monotype Corsiva" panose="03010101010201010101" pitchFamily="66" charset="0"/>
              </a:rPr>
              <a:t>Arjenhallinnan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,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itsetunnon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,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sosiaalisen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vahvistumisen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,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tunne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- ja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vuorovaikutustaitojen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kehittymisen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 ja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opiskelutaitojen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parantaminen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sekä</a:t>
            </a:r>
            <a:r>
              <a:rPr lang="en-US" sz="2600" b="1" dirty="0">
                <a:effectLst/>
                <a:latin typeface="Monotype Corsiva" panose="03010101010201010101" pitchFamily="66" charset="0"/>
              </a:rPr>
              <a:t> </a:t>
            </a:r>
            <a:r>
              <a:rPr lang="en-US" sz="2600" b="1" dirty="0" err="1">
                <a:effectLst/>
                <a:latin typeface="Monotype Corsiva" panose="03010101010201010101" pitchFamily="66" charset="0"/>
              </a:rPr>
              <a:t>tukeminen</a:t>
            </a:r>
            <a:endParaRPr lang="en-US" sz="2600" b="1" dirty="0">
              <a:effectLst/>
              <a:latin typeface="Monotype Corsiva" panose="03010101010201010101" pitchFamily="66" charset="0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2762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ibbles muisti kirjassa">
            <a:extLst>
              <a:ext uri="{FF2B5EF4-FFF2-40B4-BE49-F238E27FC236}">
                <a16:creationId xmlns:a16="http://schemas.microsoft.com/office/drawing/2014/main" id="{733A284D-3FF4-44DB-9BC5-56561D8927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16" b="-1"/>
          <a:stretch/>
        </p:blipFill>
        <p:spPr>
          <a:xfrm>
            <a:off x="2501667" y="10"/>
            <a:ext cx="9669642" cy="685799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30FB213-679F-41C9-8956-206B565BB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9348" y="306567"/>
            <a:ext cx="3973385" cy="157303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5200" b="1" dirty="0" err="1">
                <a:effectLst/>
                <a:latin typeface="Monotype Corsiva" panose="03010101010201010101" pitchFamily="66" charset="0"/>
              </a:rPr>
              <a:t>Ammattikoutsi</a:t>
            </a:r>
            <a:br>
              <a:rPr lang="en-US" sz="5200" dirty="0">
                <a:effectLst/>
              </a:rPr>
            </a:br>
            <a:endParaRPr lang="en-US" sz="52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73C1862-D791-4506-9813-DAE9BCB89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093" y="1534160"/>
            <a:ext cx="4795520" cy="467183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sz="1800" b="1" dirty="0" err="1">
                <a:effectLst/>
              </a:rPr>
              <a:t>Opiskelijan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oman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opiskelupolun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löytymisen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tukeminen</a:t>
            </a:r>
            <a:r>
              <a:rPr lang="en-US" sz="1800" b="1" dirty="0">
                <a:effectLst/>
              </a:rPr>
              <a:t>. </a:t>
            </a:r>
            <a:r>
              <a:rPr lang="en-US" sz="1800" b="1" dirty="0" err="1">
                <a:effectLst/>
              </a:rPr>
              <a:t>Voit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tutustua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eri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aloihin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Ammattikoutsin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tukemana</a:t>
            </a:r>
            <a:endParaRPr lang="en-US" sz="1800" b="1" dirty="0">
              <a:effectLst/>
            </a:endParaRP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sz="1800" b="1" dirty="0" err="1">
                <a:effectLst/>
              </a:rPr>
              <a:t>Tukena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koulunkäynnissä</a:t>
            </a:r>
            <a:r>
              <a:rPr lang="en-US" sz="1800" b="1" dirty="0">
                <a:effectLst/>
              </a:rPr>
              <a:t> ja </a:t>
            </a:r>
            <a:r>
              <a:rPr lang="en-US" sz="1800" b="1" dirty="0" err="1">
                <a:effectLst/>
              </a:rPr>
              <a:t>kouluun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tulemisessa</a:t>
            </a:r>
            <a:r>
              <a:rPr lang="en-US" sz="1800" b="1" dirty="0">
                <a:effectLst/>
              </a:rPr>
              <a:t>, </a:t>
            </a:r>
            <a:r>
              <a:rPr lang="en-US" sz="1800" b="1" dirty="0" err="1">
                <a:effectLst/>
              </a:rPr>
              <a:t>kouluun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tutustuminen</a:t>
            </a:r>
            <a:r>
              <a:rPr lang="en-US" sz="1800" b="1" dirty="0">
                <a:effectLst/>
              </a:rPr>
              <a:t>, </a:t>
            </a:r>
            <a:r>
              <a:rPr lang="en-US" sz="1800" b="1" dirty="0" err="1">
                <a:effectLst/>
              </a:rPr>
              <a:t>koulutuskokeilut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ym</a:t>
            </a:r>
            <a:r>
              <a:rPr lang="en-US" sz="1800" b="1" dirty="0">
                <a:effectLst/>
              </a:rPr>
              <a:t>.</a:t>
            </a: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sz="1800" b="1" dirty="0" err="1">
                <a:effectLst/>
              </a:rPr>
              <a:t>Nuori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saa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oman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työntekijän</a:t>
            </a:r>
            <a:r>
              <a:rPr lang="en-US" sz="1800" b="1" dirty="0">
                <a:effectLst/>
              </a:rPr>
              <a:t>, </a:t>
            </a:r>
            <a:r>
              <a:rPr lang="en-US" sz="1800" b="1" dirty="0" err="1">
                <a:effectLst/>
              </a:rPr>
              <a:t>jolla</a:t>
            </a:r>
            <a:r>
              <a:rPr lang="en-US" sz="1800" b="1" dirty="0">
                <a:effectLst/>
              </a:rPr>
              <a:t> on </a:t>
            </a:r>
            <a:r>
              <a:rPr lang="en-US" sz="1800" b="1" dirty="0" err="1">
                <a:effectLst/>
              </a:rPr>
              <a:t>kokonaisvastuu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hänen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tilanteestaan</a:t>
            </a:r>
            <a:r>
              <a:rPr lang="en-US" sz="1800" b="1" dirty="0">
                <a:effectLst/>
              </a:rPr>
              <a:t> ja </a:t>
            </a:r>
            <a:r>
              <a:rPr lang="en-US" sz="1800" b="1" dirty="0" err="1">
                <a:effectLst/>
              </a:rPr>
              <a:t>yksilöllisten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tarpeidensa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tunnistamisesta</a:t>
            </a:r>
            <a:endParaRPr lang="en-US" sz="1800" b="1" dirty="0">
              <a:effectLst/>
            </a:endParaRPr>
          </a:p>
          <a:p>
            <a:pPr marL="342900" lvl="0" indent="-228600" algn="l">
              <a:buFont typeface="Arial" panose="020B0604020202020204" pitchFamily="34" charset="0"/>
              <a:buChar char="•"/>
            </a:pPr>
            <a:r>
              <a:rPr lang="en-US" sz="1800" b="1" dirty="0" err="1">
                <a:effectLst/>
              </a:rPr>
              <a:t>Valmennusjakson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jälkeinen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opintoihin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kiinnittymisen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varmistaminen</a:t>
            </a:r>
            <a:r>
              <a:rPr lang="en-US" sz="1800" b="1" dirty="0">
                <a:effectLst/>
              </a:rPr>
              <a:t>, </a:t>
            </a:r>
            <a:r>
              <a:rPr lang="en-US" sz="1800" b="1" dirty="0" err="1">
                <a:effectLst/>
              </a:rPr>
              <a:t>ohjaus</a:t>
            </a:r>
            <a:r>
              <a:rPr lang="en-US" sz="1800" b="1" dirty="0">
                <a:effectLst/>
              </a:rPr>
              <a:t> ja </a:t>
            </a:r>
            <a:r>
              <a:rPr lang="en-US" sz="1800" b="1" dirty="0" err="1">
                <a:effectLst/>
              </a:rPr>
              <a:t>tuki</a:t>
            </a:r>
            <a:endParaRPr lang="en-US" sz="1800" b="1" dirty="0">
              <a:effectLst/>
            </a:endParaRPr>
          </a:p>
          <a:p>
            <a:pPr marL="342900" lvl="0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effectLst/>
              </a:rPr>
              <a:t>Oleellista</a:t>
            </a:r>
            <a:r>
              <a:rPr lang="en-US" sz="1800" b="1" dirty="0">
                <a:effectLst/>
              </a:rPr>
              <a:t> on </a:t>
            </a:r>
            <a:r>
              <a:rPr lang="en-US" sz="1800" b="1" dirty="0" err="1">
                <a:effectLst/>
              </a:rPr>
              <a:t>myös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verkostojen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kanssa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tehtävä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yhteistyö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nuoren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tilanteen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selvittämiseksi</a:t>
            </a:r>
            <a:r>
              <a:rPr lang="en-US" sz="1800" b="1" dirty="0">
                <a:effectLst/>
              </a:rPr>
              <a:t> ja </a:t>
            </a:r>
            <a:r>
              <a:rPr lang="en-US" sz="1800" b="1" dirty="0" err="1">
                <a:effectLst/>
              </a:rPr>
              <a:t>nuoren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asioiden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eteenpäin</a:t>
            </a:r>
            <a:r>
              <a:rPr lang="en-US" sz="1800" b="1" dirty="0">
                <a:effectLst/>
              </a:rPr>
              <a:t> </a:t>
            </a:r>
            <a:r>
              <a:rPr lang="en-US" sz="1800" b="1" dirty="0" err="1">
                <a:effectLst/>
              </a:rPr>
              <a:t>viemiseksi</a:t>
            </a:r>
            <a:endParaRPr lang="en-US" sz="1800" b="1" dirty="0">
              <a:effectLst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500537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8" descr="Handsfree-wrists ja interlinked voit piirtää ympyrän">
            <a:extLst>
              <a:ext uri="{FF2B5EF4-FFF2-40B4-BE49-F238E27FC236}">
                <a16:creationId xmlns:a16="http://schemas.microsoft.com/office/drawing/2014/main" id="{3E0FD2BF-A745-41BD-A545-A6BEE1BF73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1" b="233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A6B4995-AFE7-493D-ACC5-DAD9B3E75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501215"/>
            <a:ext cx="6619811" cy="1344975"/>
          </a:xfrm>
        </p:spPr>
        <p:txBody>
          <a:bodyPr>
            <a:normAutofit/>
          </a:bodyPr>
          <a:lstStyle/>
          <a:p>
            <a:r>
              <a:rPr lang="fi-FI" sz="28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TEEMOTETUT TEEMAVIIKOT &amp; </a:t>
            </a:r>
            <a:r>
              <a:rPr lang="fi-FI" sz="28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8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RYHMIÄ</a:t>
            </a:r>
            <a:r>
              <a:rPr lang="fi-FI" sz="2800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28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1625DB-3579-404C-94E8-16D2F8668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96" y="1590262"/>
            <a:ext cx="7069160" cy="4211098"/>
          </a:xfrm>
        </p:spPr>
        <p:txBody>
          <a:bodyPr>
            <a:normAutofit fontScale="92500"/>
          </a:bodyPr>
          <a:lstStyle/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fi-FI" sz="22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Monipuolisesti arjenhallinnan taitoihin keskittyvä ryhmä 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fi-FI" sz="22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Oman talouden hallintaan keskittyvä ryhmä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fi-FI" sz="2200" b="1" dirty="0" err="1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Nepsy</a:t>
            </a:r>
            <a:r>
              <a:rPr lang="fi-FI" sz="22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-ryhmä (viikon kurssi motivaation herättelyyn)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fi-FI" sz="22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Toiminnallinen ja elämyksellinen ryhmä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fi-FI" sz="22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Arki haltuun ja itsetuntemuksen vahvistaminen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fi-FI" sz="22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Voimaantumista taiteesta, valokuvauksesta, liikunnasta ja musiikista 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fi-FI" sz="22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Voimaantumista luonnosta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fi-FI" sz="22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Tutustutaan lähialueen palveluihin 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fi-FI" sz="22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Oppimisvaikeuksien ja opiskelutekniikan tuki</a:t>
            </a:r>
          </a:p>
          <a:p>
            <a:pPr marL="342900" lvl="0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i-FI" sz="22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Hyvinvointia ruuasta</a:t>
            </a:r>
          </a:p>
          <a:p>
            <a:endParaRPr lang="fi-FI" sz="1500" dirty="0"/>
          </a:p>
        </p:txBody>
      </p:sp>
    </p:spTree>
    <p:extLst>
      <p:ext uri="{BB962C8B-B14F-4D97-AF65-F5344CB8AC3E}">
        <p14:creationId xmlns:p14="http://schemas.microsoft.com/office/powerpoint/2010/main" val="376056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ngustiperhe tähystää">
            <a:extLst>
              <a:ext uri="{FF2B5EF4-FFF2-40B4-BE49-F238E27FC236}">
                <a16:creationId xmlns:a16="http://schemas.microsoft.com/office/drawing/2014/main" id="{F62A2340-7B70-4E59-A491-7BB992475D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3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06211EBE-1545-46F5-A4AA-6E941DEE9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4400" y="375920"/>
            <a:ext cx="4924551" cy="6482080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i-FI" sz="20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Hankkeessa tehdään tiivistä yhteistyötä alueen yhdistysten, vapaa-aikatoimintoja järjestävien tahojen ja pienyritysten kanssa. </a:t>
            </a:r>
          </a:p>
          <a:p>
            <a:pPr marL="342900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i-FI" sz="20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Tavoitteena on opiskelijoiden voimaannuttaminen ja sisäisen motivaation vahvistaminen. </a:t>
            </a:r>
          </a:p>
          <a:p>
            <a:pPr marL="342900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i-FI" sz="20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Näiden toimien tarkoituksena on harjoitella kädentaitoja, arjentaitoja ja saada onnistumiskokemuksia.</a:t>
            </a:r>
          </a:p>
          <a:p>
            <a:pPr marL="342900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i-FI" sz="20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Hankkeessa kehitetään uudenlaisia ratkaisuja ja ennakoivaan lähestymistapaa opinnosta keskeyttämisen ehkäisyyn jo siinä vaiheessa, kun ensimmäiset signaalit ilmenevät keskeyttämiseen. </a:t>
            </a:r>
          </a:p>
          <a:p>
            <a:pPr marL="342900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i-FI" sz="2000" b="1" dirty="0">
                <a:effectLst/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Tavoitteena on tuottaa lisäarvoa olemassa oleviin palveluihin erityisesti nuorille, yhdessä eri toimijoiden kanssa, niin että tasa-arvo ja yhdenvertaisuus paranee heikossa asemassa olevien kohdehenkilöiden osalta.</a:t>
            </a:r>
          </a:p>
          <a:p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3813186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375</Words>
  <Application>Microsoft Office PowerPoint</Application>
  <PresentationFormat>Laajakuva</PresentationFormat>
  <Paragraphs>46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Monotype Corsiva</vt:lpstr>
      <vt:lpstr>Office-teema</vt:lpstr>
      <vt:lpstr>Yhdessä voimaa opintoihin-hanke  Salla &amp; Janika</vt:lpstr>
      <vt:lpstr>Kohderyhmä </vt:lpstr>
      <vt:lpstr>Voimavarastartti/paja </vt:lpstr>
      <vt:lpstr>Voimavaravalmennus </vt:lpstr>
      <vt:lpstr>Voimavarapajan Valmentaja </vt:lpstr>
      <vt:lpstr>Ammattikoutsi </vt:lpstr>
      <vt:lpstr>TEEMOTETUT TEEMAVIIKOT &amp;  RYHMIÄ  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Yhdessä voimaa opintoihin-hanke  Salla &amp; Janika</dc:title>
  <dc:creator>Janika Kupila</dc:creator>
  <cp:lastModifiedBy>Anne Eteläaho</cp:lastModifiedBy>
  <cp:revision>2</cp:revision>
  <dcterms:created xsi:type="dcterms:W3CDTF">2022-02-18T07:43:23Z</dcterms:created>
  <dcterms:modified xsi:type="dcterms:W3CDTF">2022-02-22T09:14:25Z</dcterms:modified>
</cp:coreProperties>
</file>