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24DA272-9B09-9A16-57D4-5FAE3532FF23}" v="68" dt="2022-01-14T10:45:30.589"/>
    <p1510:client id="{A0899F3E-242B-7C75-C926-CD7815C6C1C5}" v="3" dt="2022-01-21T06:02:11.93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3" autoAdjust="0"/>
    <p:restoredTop sz="94660"/>
  </p:normalViewPr>
  <p:slideViewPr>
    <p:cSldViewPr snapToGrid="0">
      <p:cViewPr varScale="1">
        <p:scale>
          <a:sx n="87" d="100"/>
          <a:sy n="87" d="100"/>
        </p:scale>
        <p:origin x="64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DA381740-063A-41A4-836D-85D14980EEF0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EF9DF8-704A-44AE-8850-307DDACC93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Autofit/>
          </a:bodyPr>
          <a:lstStyle>
            <a:lvl1pPr algn="l">
              <a:defRPr sz="9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C72E09-06F3-48B9-9B95-DE15EC9801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1CD474-E5E1-4D01-97F6-0C9FC0933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2/22/2022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36BBC7-EB9B-4B36-88E9-DBF65D270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8786C7-DD8D-492F-9A9A-A7B3EBE27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10573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7CF8D-FF51-4FD8-B968-A2C850734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61A953-02EA-491B-A215-AF8420D74D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084D1E-BC98-44E4-8D2C-89CCDC2933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2/22/2022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3019EB-9C2B-4833-B72A-147694159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F6E764-5688-45F5-94ED-A7357D2F5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439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20E3CB6-3025-40BF-A04B-A7B0CB4C01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DD5CB3-8B24-48C7-89D3-8DCAD36A45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0BC931-E2BF-4C1D-91AA-89F82F826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2/22/2022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48A135-AEE9-4483-957E-3D143318D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8DEFD4-A052-46B3-B2AE-F3091D8A2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3691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2/22/2022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 descr="Tag=AccentColor&#10;Flavor=Light&#10;Target=FillAndLine">
            <a:extLst>
              <a:ext uri="{FF2B5EF4-FFF2-40B4-BE49-F238E27FC236}">
                <a16:creationId xmlns:a16="http://schemas.microsoft.com/office/drawing/2014/main" id="{EBDD1931-9E86-4402-9A68-33A2D9EFB198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150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C218C0-6540-400C-BB51-353D5FD5CB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rmAutofit/>
          </a:bodyPr>
          <a:lstStyle>
            <a:lvl1pPr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81CD69-43B3-4FF7-AA41-30C36C957E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BF300D-5CBE-47E9-A193-E23C8314D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2/22/2022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E7DF3F-C51A-4DB1-9FCE-E3E0D8E925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269CF4-FAAB-44EF-A2A5-8352B4AA3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417A8947-4521-4FE1-8E44-27363435CE1B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3848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DE264-531D-49C1-A8AF-2B4C1D218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B9A1B8-2F1B-46AA-858A-CFFF5AF7CE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9384"/>
            <a:ext cx="5181600" cy="425196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6B9631-18C0-43BD-8AF3-9137D6D4C2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9384"/>
            <a:ext cx="5181600" cy="42519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032FCA-14C6-4497-9C27-3F5806244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2/22/2022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1E5057-693B-4E10-958E-0ABE79FEC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0CECB1-0A35-4C10-9D3D-FE4404283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descr="Tag=AccentColor&#10;Flavor=Light&#10;Target=FillAndLine">
            <a:extLst>
              <a:ext uri="{FF2B5EF4-FFF2-40B4-BE49-F238E27FC236}">
                <a16:creationId xmlns:a16="http://schemas.microsoft.com/office/drawing/2014/main" id="{2FAAC677-2D37-4F63-9C4B-711A2988EE0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43875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AE282-8875-4F49-AB21-E1C2BCAEA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712EA2-EF8C-4F18-BECF-AD121F7281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938528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7B59D4-E93F-40C1-A1A2-F1867830C6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926080"/>
            <a:ext cx="5157787" cy="326440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810616-1C77-42AE-8449-D0B64E2B84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938528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74E172-AFE8-48E4-BBB0-CA6D4EC112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926080"/>
            <a:ext cx="5183188" cy="32644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9407CC-270D-4C98-B95C-7AE67D2E1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2/22/2022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4070D5-9B7B-47FC-9F75-F6AD96074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8EAC17-33BE-4265-8C06-644C2D34F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 descr="Tag=AccentColor&#10;Flavor=Light&#10;Target=FillAndLine">
            <a:extLst>
              <a:ext uri="{FF2B5EF4-FFF2-40B4-BE49-F238E27FC236}">
                <a16:creationId xmlns:a16="http://schemas.microsoft.com/office/drawing/2014/main" id="{F634C457-AEBF-47D7-9200-BAD05D138B1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25528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EE9AC0-40CD-4451-BF00-5E2FC7B74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3704" y="1728216"/>
            <a:ext cx="7781544" cy="3392424"/>
          </a:xfrm>
        </p:spPr>
        <p:txBody>
          <a:bodyPr>
            <a:normAutofit/>
          </a:bodyPr>
          <a:lstStyle>
            <a:lvl1pPr algn="ctr">
              <a:defRPr sz="7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6FD9A32-9C83-452B-BC69-CC6E95D3C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2/22/2022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87B83E-E23E-42DE-876D-F55908A97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1C03A8-D428-4010-B413-13B1E99226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6" descr="Tag=AccentColor&#10;Flavor=Light&#10;Target=FillAndLine">
            <a:extLst>
              <a:ext uri="{FF2B5EF4-FFF2-40B4-BE49-F238E27FC236}">
                <a16:creationId xmlns:a16="http://schemas.microsoft.com/office/drawing/2014/main" id="{17F03060-85EC-4182-8C18-C6EE0D373E4B}"/>
              </a:ext>
            </a:extLst>
          </p:cNvPr>
          <p:cNvSpPr/>
          <p:nvPr/>
        </p:nvSpPr>
        <p:spPr>
          <a:xfrm>
            <a:off x="3974206" y="5126892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63014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2816A0-77C4-4A3F-87BD-A7321E3C8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2/22/2022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FC3464-F026-4C77-9441-55ECA5054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7D9257-BADE-4D0B-AF0B-D09FE95FA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71497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A1C48E-F751-45A2-9010-208B81EDBE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D501F6-8430-4758-8636-74D68E990E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3520" y="548640"/>
            <a:ext cx="6053328" cy="5431536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79DC39-A29C-494C-98B6-999746C5F3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2237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84C988-A6DB-469A-B8AA-31866F36E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2/22/2022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BC39C3-81EB-4828-9AD3-2F1FAC521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59376C-9810-49A5-BC9A-4E6A0217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B9F96F3A-E64D-4401-B02C-BCD5CAA97CFF}"/>
              </a:ext>
            </a:extLst>
          </p:cNvPr>
          <p:cNvSpPr/>
          <p:nvPr/>
        </p:nvSpPr>
        <p:spPr>
          <a:xfrm rot="5400000">
            <a:off x="2797492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8402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237704-80BD-41B0-8395-41618EC3AF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1920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DA4032-EC66-4974-BD30-898B60E4B5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03520" y="548640"/>
            <a:ext cx="6053328" cy="543153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1802D0-5574-4631-BA49-92362F8E40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1920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2C2F5B-DDDD-4E64-94A9-99E46F4B0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2/22/2022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FA8D36-8865-48E7-8249-ED729A5F7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0F98C3-0B62-4361-8408-A01F70807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FE511AB6-FEAF-4549-BA88-0764BD10B63D}"/>
              </a:ext>
            </a:extLst>
          </p:cNvPr>
          <p:cNvSpPr/>
          <p:nvPr/>
        </p:nvSpPr>
        <p:spPr>
          <a:xfrm rot="5400000">
            <a:off x="2798064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68104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72D13B-FFCB-4650-AD3C-CB5037352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CA9470-DF15-46A1-BF0E-8A5367A4B0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3047CB-E94D-482F-BACA-681E96C0EC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345051-2045-45DA-935E-2E3CA1A69ADC}" type="datetimeFigureOut">
              <a:rPr lang="en-US" smtClean="0"/>
              <a:t>2/22/2022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FDA4B5-E797-42FC-8B7A-2294DF24A3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8ED201-6D0E-422C-B4EC-566A3DC298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CD31F4-64FA-4BA0-9498-67783267A8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1412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79" r:id="rId6"/>
    <p:sldLayoutId id="2147483675" r:id="rId7"/>
    <p:sldLayoutId id="2147483676" r:id="rId8"/>
    <p:sldLayoutId id="2147483677" r:id="rId9"/>
    <p:sldLayoutId id="2147483678" r:id="rId10"/>
    <p:sldLayoutId id="2147483680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DA381740-063A-41A4-836D-85D14980EE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 useBgFill="1">
        <p:nvSpPr>
          <p:cNvPr id="9" name="Rectangle 11">
            <a:extLst>
              <a:ext uri="{FF2B5EF4-FFF2-40B4-BE49-F238E27FC236}">
                <a16:creationId xmlns:a16="http://schemas.microsoft.com/office/drawing/2014/main" id="{CFA5B9DB-0BF9-4260-A97B-936524F966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BFFAAC5B-3626-4CE6-BBF3-B4FBB73F92C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alphaModFix amt="50000"/>
          </a:blip>
          <a:srcRect b="15730"/>
          <a:stretch/>
        </p:blipFill>
        <p:spPr>
          <a:xfrm>
            <a:off x="20" y="10"/>
            <a:ext cx="12191979" cy="6857990"/>
          </a:xfrm>
          <a:prstGeom prst="rect">
            <a:avLst/>
          </a:prstGeom>
        </p:spPr>
      </p:pic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59824785-89B4-4433-955A-F2C847B153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859" y="614291"/>
            <a:ext cx="10577516" cy="5566372"/>
          </a:xfrm>
          <a:custGeom>
            <a:avLst/>
            <a:gdLst>
              <a:gd name="connsiteX0" fmla="*/ 2871593 w 10577516"/>
              <a:gd name="connsiteY0" fmla="*/ 5218333 h 5566372"/>
              <a:gd name="connsiteX1" fmla="*/ 3890441 w 10577516"/>
              <a:gd name="connsiteY1" fmla="*/ 5441298 h 5566372"/>
              <a:gd name="connsiteX2" fmla="*/ 4931282 w 10577516"/>
              <a:gd name="connsiteY2" fmla="*/ 5506891 h 5566372"/>
              <a:gd name="connsiteX3" fmla="*/ 2871593 w 10577516"/>
              <a:gd name="connsiteY3" fmla="*/ 5218333 h 5566372"/>
              <a:gd name="connsiteX4" fmla="*/ 4720395 w 10577516"/>
              <a:gd name="connsiteY4" fmla="*/ 128662 h 5566372"/>
              <a:gd name="connsiteX5" fmla="*/ 3554723 w 10577516"/>
              <a:gd name="connsiteY5" fmla="*/ 250059 h 5566372"/>
              <a:gd name="connsiteX6" fmla="*/ 2497230 w 10577516"/>
              <a:gd name="connsiteY6" fmla="*/ 530354 h 5566372"/>
              <a:gd name="connsiteX7" fmla="*/ 2960194 w 10577516"/>
              <a:gd name="connsiteY7" fmla="*/ 403237 h 5566372"/>
              <a:gd name="connsiteX8" fmla="*/ 3980314 w 10577516"/>
              <a:gd name="connsiteY8" fmla="*/ 212560 h 5566372"/>
              <a:gd name="connsiteX9" fmla="*/ 4677428 w 10577516"/>
              <a:gd name="connsiteY9" fmla="*/ 139593 h 5566372"/>
              <a:gd name="connsiteX10" fmla="*/ 4760675 w 10577516"/>
              <a:gd name="connsiteY10" fmla="*/ 134906 h 5566372"/>
              <a:gd name="connsiteX11" fmla="*/ 4792997 w 10577516"/>
              <a:gd name="connsiteY11" fmla="*/ 130123 h 5566372"/>
              <a:gd name="connsiteX12" fmla="*/ 4798006 w 10577516"/>
              <a:gd name="connsiteY12" fmla="*/ 130828 h 5566372"/>
              <a:gd name="connsiteX13" fmla="*/ 4798006 w 10577516"/>
              <a:gd name="connsiteY13" fmla="*/ 129381 h 5566372"/>
              <a:gd name="connsiteX14" fmla="*/ 4792997 w 10577516"/>
              <a:gd name="connsiteY14" fmla="*/ 130123 h 5566372"/>
              <a:gd name="connsiteX15" fmla="*/ 4788863 w 10577516"/>
              <a:gd name="connsiteY15" fmla="*/ 129541 h 5566372"/>
              <a:gd name="connsiteX16" fmla="*/ 4720395 w 10577516"/>
              <a:gd name="connsiteY16" fmla="*/ 128662 h 5566372"/>
              <a:gd name="connsiteX17" fmla="*/ 6438297 w 10577516"/>
              <a:gd name="connsiteY17" fmla="*/ 19 h 5566372"/>
              <a:gd name="connsiteX18" fmla="*/ 7523724 w 10577516"/>
              <a:gd name="connsiteY18" fmla="*/ 104129 h 5566372"/>
              <a:gd name="connsiteX19" fmla="*/ 8525668 w 10577516"/>
              <a:gd name="connsiteY19" fmla="*/ 421922 h 5566372"/>
              <a:gd name="connsiteX20" fmla="*/ 9518204 w 10577516"/>
              <a:gd name="connsiteY20" fmla="*/ 1055605 h 5566372"/>
              <a:gd name="connsiteX21" fmla="*/ 10008242 w 10577516"/>
              <a:gd name="connsiteY21" fmla="*/ 1589500 h 5566372"/>
              <a:gd name="connsiteX22" fmla="*/ 10325274 w 10577516"/>
              <a:gd name="connsiteY22" fmla="*/ 2051574 h 5566372"/>
              <a:gd name="connsiteX23" fmla="*/ 10565908 w 10577516"/>
              <a:gd name="connsiteY23" fmla="*/ 2649028 h 5566372"/>
              <a:gd name="connsiteX24" fmla="*/ 10542137 w 10577516"/>
              <a:gd name="connsiteY24" fmla="*/ 2966823 h 5566372"/>
              <a:gd name="connsiteX25" fmla="*/ 10513789 w 10577516"/>
              <a:gd name="connsiteY25" fmla="*/ 3066355 h 5566372"/>
              <a:gd name="connsiteX26" fmla="*/ 10417308 w 10577516"/>
              <a:gd name="connsiteY26" fmla="*/ 3369150 h 5566372"/>
              <a:gd name="connsiteX27" fmla="*/ 9794430 w 10577516"/>
              <a:gd name="connsiteY27" fmla="*/ 4220840 h 5566372"/>
              <a:gd name="connsiteX28" fmla="*/ 8719522 w 10577516"/>
              <a:gd name="connsiteY28" fmla="*/ 4888463 h 5566372"/>
              <a:gd name="connsiteX29" fmla="*/ 7693808 w 10577516"/>
              <a:gd name="connsiteY29" fmla="*/ 5234223 h 5566372"/>
              <a:gd name="connsiteX30" fmla="*/ 7092669 w 10577516"/>
              <a:gd name="connsiteY30" fmla="*/ 5363248 h 5566372"/>
              <a:gd name="connsiteX31" fmla="*/ 6240978 w 10577516"/>
              <a:gd name="connsiteY31" fmla="*/ 5507272 h 5566372"/>
              <a:gd name="connsiteX32" fmla="*/ 5462508 w 10577516"/>
              <a:gd name="connsiteY32" fmla="*/ 5559010 h 5566372"/>
              <a:gd name="connsiteX33" fmla="*/ 4386329 w 10577516"/>
              <a:gd name="connsiteY33" fmla="*/ 5548839 h 5566372"/>
              <a:gd name="connsiteX34" fmla="*/ 3501461 w 10577516"/>
              <a:gd name="connsiteY34" fmla="*/ 5432782 h 5566372"/>
              <a:gd name="connsiteX35" fmla="*/ 2624348 w 10577516"/>
              <a:gd name="connsiteY35" fmla="*/ 5200409 h 5566372"/>
              <a:gd name="connsiteX36" fmla="*/ 2221385 w 10577516"/>
              <a:gd name="connsiteY36" fmla="*/ 5053589 h 5566372"/>
              <a:gd name="connsiteX37" fmla="*/ 1173934 w 10577516"/>
              <a:gd name="connsiteY37" fmla="*/ 4636388 h 5566372"/>
              <a:gd name="connsiteX38" fmla="*/ 438176 w 10577516"/>
              <a:gd name="connsiteY38" fmla="*/ 4080883 h 5566372"/>
              <a:gd name="connsiteX39" fmla="*/ 18687 w 10577516"/>
              <a:gd name="connsiteY39" fmla="*/ 2942161 h 5566372"/>
              <a:gd name="connsiteX40" fmla="*/ 0 w 10577516"/>
              <a:gd name="connsiteY40" fmla="*/ 2832713 h 5566372"/>
              <a:gd name="connsiteX41" fmla="*/ 0 w 10577516"/>
              <a:gd name="connsiteY41" fmla="*/ 2747290 h 5566372"/>
              <a:gd name="connsiteX42" fmla="*/ 14746 w 10577516"/>
              <a:gd name="connsiteY42" fmla="*/ 2661993 h 5566372"/>
              <a:gd name="connsiteX43" fmla="*/ 292753 w 10577516"/>
              <a:gd name="connsiteY43" fmla="*/ 1968947 h 5566372"/>
              <a:gd name="connsiteX44" fmla="*/ 923893 w 10577516"/>
              <a:gd name="connsiteY44" fmla="*/ 1299417 h 5566372"/>
              <a:gd name="connsiteX45" fmla="*/ 2035538 w 10577516"/>
              <a:gd name="connsiteY45" fmla="*/ 648828 h 5566372"/>
              <a:gd name="connsiteX46" fmla="*/ 3545571 w 10577516"/>
              <a:gd name="connsiteY46" fmla="*/ 196289 h 5566372"/>
              <a:gd name="connsiteX47" fmla="*/ 5211705 w 10577516"/>
              <a:gd name="connsiteY47" fmla="*/ 78323 h 5566372"/>
              <a:gd name="connsiteX48" fmla="*/ 5467720 w 10577516"/>
              <a:gd name="connsiteY48" fmla="*/ 77052 h 5566372"/>
              <a:gd name="connsiteX49" fmla="*/ 6073564 w 10577516"/>
              <a:gd name="connsiteY49" fmla="*/ 11840 h 5566372"/>
              <a:gd name="connsiteX50" fmla="*/ 6438297 w 10577516"/>
              <a:gd name="connsiteY50" fmla="*/ 19 h 55663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</a:cxnLst>
            <a:rect l="l" t="t" r="r" b="b"/>
            <a:pathLst>
              <a:path w="10577516" h="5566372">
                <a:moveTo>
                  <a:pt x="2871593" y="5218333"/>
                </a:moveTo>
                <a:cubicBezTo>
                  <a:pt x="2990956" y="5269180"/>
                  <a:pt x="3517223" y="5383586"/>
                  <a:pt x="3890441" y="5441298"/>
                </a:cubicBezTo>
                <a:cubicBezTo>
                  <a:pt x="4162855" y="5483248"/>
                  <a:pt x="4828063" y="5526341"/>
                  <a:pt x="4931282" y="5506891"/>
                </a:cubicBezTo>
                <a:cubicBezTo>
                  <a:pt x="4236330" y="5449560"/>
                  <a:pt x="3552816" y="5364900"/>
                  <a:pt x="2871593" y="5218333"/>
                </a:cubicBezTo>
                <a:close/>
                <a:moveTo>
                  <a:pt x="4720395" y="128662"/>
                </a:moveTo>
                <a:cubicBezTo>
                  <a:pt x="4329266" y="138551"/>
                  <a:pt x="3939509" y="179153"/>
                  <a:pt x="3554723" y="250059"/>
                </a:cubicBezTo>
                <a:cubicBezTo>
                  <a:pt x="3195336" y="315207"/>
                  <a:pt x="2841707" y="408943"/>
                  <a:pt x="2497230" y="530354"/>
                </a:cubicBezTo>
                <a:cubicBezTo>
                  <a:pt x="2650917" y="485354"/>
                  <a:pt x="2804728" y="441372"/>
                  <a:pt x="2960194" y="403237"/>
                </a:cubicBezTo>
                <a:cubicBezTo>
                  <a:pt x="3296586" y="321538"/>
                  <a:pt x="3637121" y="257890"/>
                  <a:pt x="3980314" y="212560"/>
                </a:cubicBezTo>
                <a:cubicBezTo>
                  <a:pt x="4212050" y="181797"/>
                  <a:pt x="4444422" y="158280"/>
                  <a:pt x="4677428" y="139593"/>
                </a:cubicBezTo>
                <a:cubicBezTo>
                  <a:pt x="4704949" y="137369"/>
                  <a:pt x="4732915" y="137369"/>
                  <a:pt x="4760675" y="134906"/>
                </a:cubicBezTo>
                <a:lnTo>
                  <a:pt x="4792997" y="130123"/>
                </a:lnTo>
                <a:lnTo>
                  <a:pt x="4798006" y="130828"/>
                </a:lnTo>
                <a:lnTo>
                  <a:pt x="4798006" y="129381"/>
                </a:lnTo>
                <a:lnTo>
                  <a:pt x="4792997" y="130123"/>
                </a:lnTo>
                <a:lnTo>
                  <a:pt x="4788863" y="129541"/>
                </a:lnTo>
                <a:cubicBezTo>
                  <a:pt x="4766106" y="127801"/>
                  <a:pt x="4743237" y="127505"/>
                  <a:pt x="4720395" y="128662"/>
                </a:cubicBezTo>
                <a:close/>
                <a:moveTo>
                  <a:pt x="6438297" y="19"/>
                </a:moveTo>
                <a:cubicBezTo>
                  <a:pt x="6802322" y="-887"/>
                  <a:pt x="7164203" y="31671"/>
                  <a:pt x="7523724" y="104129"/>
                </a:cubicBezTo>
                <a:cubicBezTo>
                  <a:pt x="7868594" y="172060"/>
                  <a:pt x="8204694" y="278661"/>
                  <a:pt x="8525668" y="421922"/>
                </a:cubicBezTo>
                <a:cubicBezTo>
                  <a:pt x="8886414" y="582180"/>
                  <a:pt x="9221001" y="795802"/>
                  <a:pt x="9518204" y="1055605"/>
                </a:cubicBezTo>
                <a:cubicBezTo>
                  <a:pt x="9701176" y="1214502"/>
                  <a:pt x="9865578" y="1393612"/>
                  <a:pt x="10008242" y="1589500"/>
                </a:cubicBezTo>
                <a:cubicBezTo>
                  <a:pt x="10117308" y="1741190"/>
                  <a:pt x="10222982" y="1895218"/>
                  <a:pt x="10325274" y="2051574"/>
                </a:cubicBezTo>
                <a:cubicBezTo>
                  <a:pt x="10446215" y="2231789"/>
                  <a:pt x="10528180" y="2435291"/>
                  <a:pt x="10565908" y="2649028"/>
                </a:cubicBezTo>
                <a:cubicBezTo>
                  <a:pt x="10584595" y="2757459"/>
                  <a:pt x="10583451" y="2862839"/>
                  <a:pt x="10542137" y="2966823"/>
                </a:cubicBezTo>
                <a:cubicBezTo>
                  <a:pt x="10530023" y="2999186"/>
                  <a:pt x="10520540" y="3032466"/>
                  <a:pt x="10513789" y="3066355"/>
                </a:cubicBezTo>
                <a:cubicBezTo>
                  <a:pt x="10490298" y="3169843"/>
                  <a:pt x="10458023" y="3271142"/>
                  <a:pt x="10417308" y="3369150"/>
                </a:cubicBezTo>
                <a:cubicBezTo>
                  <a:pt x="10279257" y="3703851"/>
                  <a:pt x="10062140" y="3980714"/>
                  <a:pt x="9794430" y="4220840"/>
                </a:cubicBezTo>
                <a:cubicBezTo>
                  <a:pt x="9475364" y="4506346"/>
                  <a:pt x="9109391" y="4716599"/>
                  <a:pt x="8719522" y="4888463"/>
                </a:cubicBezTo>
                <a:cubicBezTo>
                  <a:pt x="8388126" y="5034394"/>
                  <a:pt x="8044526" y="5145368"/>
                  <a:pt x="7693808" y="5234223"/>
                </a:cubicBezTo>
                <a:cubicBezTo>
                  <a:pt x="7495123" y="5285070"/>
                  <a:pt x="7294022" y="5324223"/>
                  <a:pt x="7092669" y="5363248"/>
                </a:cubicBezTo>
                <a:cubicBezTo>
                  <a:pt x="6809577" y="5418035"/>
                  <a:pt x="6527120" y="5474730"/>
                  <a:pt x="6240978" y="5507272"/>
                </a:cubicBezTo>
                <a:cubicBezTo>
                  <a:pt x="5982166" y="5536509"/>
                  <a:pt x="5722845" y="5554814"/>
                  <a:pt x="5462508" y="5559010"/>
                </a:cubicBezTo>
                <a:cubicBezTo>
                  <a:pt x="5103782" y="5564730"/>
                  <a:pt x="4744928" y="5576298"/>
                  <a:pt x="4386329" y="5548839"/>
                </a:cubicBezTo>
                <a:cubicBezTo>
                  <a:pt x="4089394" y="5527103"/>
                  <a:pt x="3793960" y="5488344"/>
                  <a:pt x="3501461" y="5432782"/>
                </a:cubicBezTo>
                <a:cubicBezTo>
                  <a:pt x="3204247" y="5374930"/>
                  <a:pt x="2911229" y="5297299"/>
                  <a:pt x="2624348" y="5200409"/>
                </a:cubicBezTo>
                <a:cubicBezTo>
                  <a:pt x="2488841" y="5154775"/>
                  <a:pt x="2358417" y="5094775"/>
                  <a:pt x="2221385" y="5053589"/>
                </a:cubicBezTo>
                <a:cubicBezTo>
                  <a:pt x="1859988" y="4945157"/>
                  <a:pt x="1506856" y="4815878"/>
                  <a:pt x="1173934" y="4636388"/>
                </a:cubicBezTo>
                <a:cubicBezTo>
                  <a:pt x="900250" y="4488931"/>
                  <a:pt x="647539" y="4313508"/>
                  <a:pt x="438176" y="4080883"/>
                </a:cubicBezTo>
                <a:cubicBezTo>
                  <a:pt x="146695" y="3757114"/>
                  <a:pt x="3178" y="3378811"/>
                  <a:pt x="18687" y="2942161"/>
                </a:cubicBezTo>
                <a:cubicBezTo>
                  <a:pt x="19582" y="2904814"/>
                  <a:pt x="13236" y="2867645"/>
                  <a:pt x="0" y="2832713"/>
                </a:cubicBezTo>
                <a:lnTo>
                  <a:pt x="0" y="2747290"/>
                </a:lnTo>
                <a:cubicBezTo>
                  <a:pt x="13474" y="2720341"/>
                  <a:pt x="10296" y="2690468"/>
                  <a:pt x="14746" y="2661993"/>
                </a:cubicBezTo>
                <a:cubicBezTo>
                  <a:pt x="54533" y="2409665"/>
                  <a:pt x="152923" y="2181106"/>
                  <a:pt x="292753" y="1968947"/>
                </a:cubicBezTo>
                <a:cubicBezTo>
                  <a:pt x="464108" y="1708991"/>
                  <a:pt x="680970" y="1491747"/>
                  <a:pt x="923893" y="1299417"/>
                </a:cubicBezTo>
                <a:cubicBezTo>
                  <a:pt x="1263678" y="1030182"/>
                  <a:pt x="1638930" y="820945"/>
                  <a:pt x="2035538" y="648828"/>
                </a:cubicBezTo>
                <a:cubicBezTo>
                  <a:pt x="2521001" y="438575"/>
                  <a:pt x="3025660" y="291755"/>
                  <a:pt x="3545571" y="196289"/>
                </a:cubicBezTo>
                <a:cubicBezTo>
                  <a:pt x="4094899" y="95674"/>
                  <a:pt x="4653670" y="56116"/>
                  <a:pt x="5211705" y="78323"/>
                </a:cubicBezTo>
                <a:cubicBezTo>
                  <a:pt x="5297128" y="81756"/>
                  <a:pt x="5383313" y="88620"/>
                  <a:pt x="5467720" y="77052"/>
                </a:cubicBezTo>
                <a:cubicBezTo>
                  <a:pt x="5669076" y="49467"/>
                  <a:pt x="5870557" y="24299"/>
                  <a:pt x="6073564" y="11840"/>
                </a:cubicBezTo>
                <a:cubicBezTo>
                  <a:pt x="6195374" y="4340"/>
                  <a:pt x="6316955" y="320"/>
                  <a:pt x="6438297" y="19"/>
                </a:cubicBezTo>
                <a:close/>
              </a:path>
            </a:pathLst>
          </a:custGeom>
          <a:solidFill>
            <a:srgbClr val="E75275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25963EF3-58EB-444B-A024-438F0A7422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66925" y="1731762"/>
            <a:ext cx="8058150" cy="2453841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8800"/>
              <a:t>Tuva Kpedussa</a:t>
            </a:r>
          </a:p>
        </p:txBody>
      </p:sp>
      <p:sp>
        <p:nvSpPr>
          <p:cNvPr id="16" name="Rectangle 6">
            <a:extLst>
              <a:ext uri="{FF2B5EF4-FFF2-40B4-BE49-F238E27FC236}">
                <a16:creationId xmlns:a16="http://schemas.microsoft.com/office/drawing/2014/main" id="{CB2E64D6-3AEB-4AFF-9475-E210F85E0A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74206" y="441942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464729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24CDF97-6F41-476B-BC94-EFBFCE9D47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>
                <a:latin typeface="Cambria"/>
                <a:ea typeface="Cambria"/>
              </a:rPr>
              <a:t>Tuva maahanmuuttajille</a:t>
            </a:r>
            <a:br>
              <a:rPr lang="fi-FI" dirty="0">
                <a:latin typeface="Cambria" panose="02040503050406030204" pitchFamily="18" charset="0"/>
              </a:rPr>
            </a:br>
            <a:r>
              <a:rPr lang="fi-FI" dirty="0">
                <a:latin typeface="Cambria"/>
                <a:ea typeface="Cambria"/>
              </a:rPr>
              <a:t>Kielitietoisesti ja toiminnallisin keinoin</a:t>
            </a:r>
            <a:br>
              <a:rPr lang="fi-FI" dirty="0">
                <a:latin typeface="Cambria" panose="02040503050406030204" pitchFamily="18" charset="0"/>
              </a:rPr>
            </a:br>
            <a:endParaRPr lang="fi-FI" dirty="0">
              <a:latin typeface="Cambria" panose="02040503050406030204" pitchFamily="18" charset="0"/>
            </a:endParaRP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43444C8-FFC9-48F4-AC64-C89682465F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70000" lnSpcReduction="20000"/>
          </a:bodyPr>
          <a:lstStyle/>
          <a:p>
            <a:r>
              <a:rPr lang="fi-FI" sz="2400" dirty="0">
                <a:latin typeface="Cambria" panose="02040503050406030204" pitchFamily="18" charset="0"/>
              </a:rPr>
              <a:t>Tavoitteena Suomen kielen kehittäminen tasolle, joka mahdollistaa tutkintoon johtavan koulutuksen. Opiskeluvalmiuksien kehittäminen ja suomalaiseen kulttuuriin sekä koulutus- ja työelämään tutustuminen. Jatko-opintojen ja uravalinnan selkeyttäminen</a:t>
            </a:r>
          </a:p>
          <a:p>
            <a:r>
              <a:rPr lang="fi-FI" sz="2400" dirty="0">
                <a:latin typeface="Cambria" panose="02040503050406030204" pitchFamily="18" charset="0"/>
              </a:rPr>
              <a:t>Opiskelu- ja urasuunnittelutaidot (alkukartoitukset ja opiskelutekniikka)</a:t>
            </a:r>
          </a:p>
          <a:p>
            <a:r>
              <a:rPr lang="fi-FI" sz="2400" dirty="0">
                <a:latin typeface="Cambria" panose="02040503050406030204" pitchFamily="18" charset="0"/>
              </a:rPr>
              <a:t>Perustaitojen vahvistaminen (digi, S2, matematiikka, opiskelutekniikka)</a:t>
            </a:r>
          </a:p>
          <a:p>
            <a:r>
              <a:rPr lang="fi-FI" sz="2400" dirty="0">
                <a:latin typeface="Cambria" panose="02040503050406030204" pitchFamily="18" charset="0"/>
              </a:rPr>
              <a:t>Arjen taidot ja yhteiskunnallinen osallisuus</a:t>
            </a:r>
          </a:p>
          <a:p>
            <a:r>
              <a:rPr lang="fi-FI" dirty="0">
                <a:latin typeface="Cambria"/>
                <a:ea typeface="Cambria"/>
              </a:rPr>
              <a:t>Jakso 2 lukio-</a:t>
            </a:r>
            <a:r>
              <a:rPr lang="fi-FI">
                <a:latin typeface="Cambria"/>
                <a:ea typeface="Cambria"/>
              </a:rPr>
              <a:t>opinnot tai</a:t>
            </a:r>
            <a:r>
              <a:rPr lang="fi-FI" dirty="0">
                <a:latin typeface="Cambria"/>
                <a:ea typeface="Cambria"/>
              </a:rPr>
              <a:t> </a:t>
            </a:r>
            <a:r>
              <a:rPr lang="fi-FI" dirty="0" err="1">
                <a:latin typeface="Cambria"/>
                <a:ea typeface="Cambria"/>
              </a:rPr>
              <a:t>Ytoja</a:t>
            </a:r>
            <a:r>
              <a:rPr lang="fi-FI" dirty="0">
                <a:latin typeface="Cambria"/>
                <a:ea typeface="Cambria"/>
              </a:rPr>
              <a:t> omana ryhmänä tai yhteisesti Sote pt tai elintarvikkeen maahanmuuttajien kanssa: </a:t>
            </a:r>
            <a:r>
              <a:rPr lang="fi-FI" dirty="0" err="1">
                <a:latin typeface="Cambria"/>
                <a:ea typeface="Cambria"/>
              </a:rPr>
              <a:t>Tdy</a:t>
            </a:r>
            <a:r>
              <a:rPr lang="fi-FI" dirty="0">
                <a:latin typeface="Cambria"/>
                <a:ea typeface="Cambria"/>
              </a:rPr>
              <a:t>, Taide ja luova ilmaisu,  Keke, </a:t>
            </a:r>
            <a:r>
              <a:rPr lang="fi-FI" dirty="0" err="1">
                <a:latin typeface="Cambria"/>
                <a:ea typeface="Cambria"/>
              </a:rPr>
              <a:t>Tyky</a:t>
            </a:r>
            <a:r>
              <a:rPr lang="fi-FI" dirty="0">
                <a:latin typeface="Cambria"/>
                <a:ea typeface="Cambria"/>
              </a:rPr>
              <a:t>, Työelämässä toimiminen ja Yhteiskunnassa ja kansalaisena toimiminen. Lisäksi Hygieniaosaaminen ja ensiapu.</a:t>
            </a:r>
          </a:p>
          <a:p>
            <a:r>
              <a:rPr lang="fi-FI" err="1">
                <a:latin typeface="Cambria"/>
                <a:ea typeface="Cambria"/>
              </a:rPr>
              <a:t>Ytovalinnaisina</a:t>
            </a:r>
            <a:r>
              <a:rPr lang="fi-FI">
                <a:latin typeface="Cambria"/>
                <a:ea typeface="Cambria"/>
              </a:rPr>
              <a:t> 3osp Maahanmuuttajana Suomessa (työnimi)</a:t>
            </a:r>
            <a:endParaRPr lang="fi-FI">
              <a:latin typeface="Cambria" panose="02040503050406030204" pitchFamily="18" charset="0"/>
              <a:ea typeface="Cambria"/>
            </a:endParaRPr>
          </a:p>
          <a:p>
            <a:r>
              <a:rPr lang="fi-FI" dirty="0">
                <a:latin typeface="Cambria" panose="02040503050406030204" pitchFamily="18" charset="0"/>
              </a:rPr>
              <a:t>Työelämätaidot ja työelämässä tapahtuva oppiminen (osaksi </a:t>
            </a:r>
            <a:r>
              <a:rPr lang="fi-FI" dirty="0" err="1">
                <a:latin typeface="Cambria" panose="02040503050406030204" pitchFamily="18" charset="0"/>
              </a:rPr>
              <a:t>ytojen</a:t>
            </a:r>
            <a:r>
              <a:rPr lang="fi-FI" dirty="0">
                <a:latin typeface="Cambria" panose="02040503050406030204" pitchFamily="18" charset="0"/>
              </a:rPr>
              <a:t> integrointia mukaan yhteiskunnalliset opinnot ja Keke)</a:t>
            </a:r>
          </a:p>
          <a:p>
            <a:endParaRPr lang="fi-FI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33932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172C83E-6F0F-40D7-8A28-FC86FEE06D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>
                <a:latin typeface="Cambria"/>
                <a:ea typeface="Cambria"/>
              </a:rPr>
              <a:t>Työelämäpainotteinen Tuva (monimuoto)</a:t>
            </a:r>
            <a:br>
              <a:rPr lang="fi-FI" dirty="0">
                <a:latin typeface="Cambria" panose="02040503050406030204" pitchFamily="18" charset="0"/>
              </a:rPr>
            </a:br>
            <a:r>
              <a:rPr lang="fi-FI" dirty="0">
                <a:latin typeface="Cambria"/>
                <a:ea typeface="Cambria"/>
              </a:rPr>
              <a:t>Opiskelu- ja työelämävalmiuksia edistäen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82C8F07-5408-45BE-B482-C9448FBC3A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fi-FI" dirty="0">
                <a:latin typeface="Cambria" panose="02040503050406030204" pitchFamily="18" charset="0"/>
              </a:rPr>
              <a:t>Kohderyhmänä erityisesti aikuiset. Tavoitteena löytää työpaikka, jossa harjoitella säännöllistä arkea ja työelämässä toimimisen tapoja. Vahvistetaan opiskeluvalmiuksia ja urasuunnitelmaa. Osa viikon työjärjestyksestä toteutetaan työpaikalla. Jos on osaamista, niin verkko-opiskelu </a:t>
            </a:r>
            <a:r>
              <a:rPr lang="fi-FI" dirty="0" err="1">
                <a:latin typeface="Cambria" panose="02040503050406030204" pitchFamily="18" charset="0"/>
              </a:rPr>
              <a:t>ytoissa</a:t>
            </a:r>
            <a:r>
              <a:rPr lang="fi-FI" dirty="0">
                <a:latin typeface="Cambria" panose="02040503050406030204" pitchFamily="18" charset="0"/>
              </a:rPr>
              <a:t> on mahdollista</a:t>
            </a:r>
          </a:p>
          <a:p>
            <a:r>
              <a:rPr lang="fi-FI" dirty="0">
                <a:latin typeface="Cambria" panose="02040503050406030204" pitchFamily="18" charset="0"/>
              </a:rPr>
              <a:t>Opiskelu- ja urasuunnittelutaidot (alkukartoitukset ja opiskelutekniikka)</a:t>
            </a:r>
          </a:p>
          <a:p>
            <a:r>
              <a:rPr lang="fi-FI" dirty="0">
                <a:latin typeface="Cambria" panose="02040503050406030204" pitchFamily="18" charset="0"/>
              </a:rPr>
              <a:t>Perustaitojen vahvistaminen (digi, matematiikka, äidinkieli)</a:t>
            </a:r>
          </a:p>
          <a:p>
            <a:r>
              <a:rPr lang="fi-FI" dirty="0">
                <a:latin typeface="Cambria" panose="02040503050406030204" pitchFamily="18" charset="0"/>
              </a:rPr>
              <a:t>Työelämätaidot </a:t>
            </a:r>
          </a:p>
          <a:p>
            <a:r>
              <a:rPr lang="fi-FI" dirty="0" err="1">
                <a:latin typeface="Cambria" panose="02040503050406030204" pitchFamily="18" charset="0"/>
              </a:rPr>
              <a:t>Ytot</a:t>
            </a:r>
            <a:r>
              <a:rPr lang="fi-FI" dirty="0">
                <a:latin typeface="Cambria" panose="02040503050406030204" pitchFamily="18" charset="0"/>
              </a:rPr>
              <a:t> jakso 2 tai lukiosta opintoja. </a:t>
            </a:r>
            <a:r>
              <a:rPr lang="fi-FI" dirty="0" err="1">
                <a:latin typeface="Cambria" panose="02040503050406030204" pitchFamily="18" charset="0"/>
              </a:rPr>
              <a:t>Tdy</a:t>
            </a:r>
            <a:r>
              <a:rPr lang="fi-FI" dirty="0">
                <a:latin typeface="Cambria" panose="02040503050406030204" pitchFamily="18" charset="0"/>
              </a:rPr>
              <a:t>, matematiikka 2osp, Taide ja luova ilmaisu, Keke, työelämässä toimiminen ja </a:t>
            </a:r>
            <a:r>
              <a:rPr lang="fi-FI" dirty="0" err="1">
                <a:latin typeface="Cambria" panose="02040503050406030204" pitchFamily="18" charset="0"/>
              </a:rPr>
              <a:t>Yhteiskunnall</a:t>
            </a:r>
            <a:r>
              <a:rPr lang="fi-FI" dirty="0">
                <a:latin typeface="Cambria" panose="02040503050406030204" pitchFamily="18" charset="0"/>
              </a:rPr>
              <a:t>. Integroiden työelämään. Verkossa esim. Työhyvinvointipsykologia. </a:t>
            </a:r>
            <a:r>
              <a:rPr lang="fi-FI" dirty="0" err="1">
                <a:latin typeface="Cambria" panose="02040503050406030204" pitchFamily="18" charset="0"/>
              </a:rPr>
              <a:t>Ytovalinnaisia</a:t>
            </a:r>
            <a:r>
              <a:rPr lang="fi-FI" dirty="0">
                <a:latin typeface="Cambria" panose="02040503050406030204" pitchFamily="18" charset="0"/>
              </a:rPr>
              <a:t> keväälle valinnaispolun tarjonnasta.</a:t>
            </a:r>
          </a:p>
          <a:p>
            <a:r>
              <a:rPr lang="fi-FI" dirty="0">
                <a:latin typeface="Cambria" panose="02040503050406030204" pitchFamily="18" charset="0"/>
              </a:rPr>
              <a:t>Hygieniaosaaminen ja ensiapu</a:t>
            </a:r>
          </a:p>
        </p:txBody>
      </p:sp>
    </p:spTree>
    <p:extLst>
      <p:ext uri="{BB962C8B-B14F-4D97-AF65-F5344CB8AC3E}">
        <p14:creationId xmlns:p14="http://schemas.microsoft.com/office/powerpoint/2010/main" val="10816393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F6794A0-59B1-4502-AE76-AE58C8D4CB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>
                <a:latin typeface="Cambria"/>
                <a:ea typeface="Cambria"/>
              </a:rPr>
              <a:t>Toiminnallinen Tuva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CC1B98A-A17F-47A8-8C3D-08CDEC8350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77500" lnSpcReduction="20000"/>
          </a:bodyPr>
          <a:lstStyle/>
          <a:p>
            <a:r>
              <a:rPr lang="fi-FI">
                <a:latin typeface="Cambria"/>
                <a:ea typeface="Cambria"/>
              </a:rPr>
              <a:t>Tavoitteena on toiminnallisin keinoin rohkaista opiskelijaa </a:t>
            </a:r>
            <a:r>
              <a:rPr lang="fi-FI" dirty="0">
                <a:latin typeface="Cambria"/>
                <a:ea typeface="Cambria"/>
              </a:rPr>
              <a:t>löytämään oma urapolku, antaa itsevarmuutta ja opiskeluvalmiuksia</a:t>
            </a:r>
          </a:p>
          <a:p>
            <a:r>
              <a:rPr lang="fi-FI" dirty="0">
                <a:latin typeface="Cambria" panose="02040503050406030204" pitchFamily="18" charset="0"/>
              </a:rPr>
              <a:t>Opiskelu- ja urasuunnitteluvalmiudet (alkukartoitukset ja opiskelutekniikka)</a:t>
            </a:r>
          </a:p>
          <a:p>
            <a:r>
              <a:rPr lang="fi-FI" dirty="0">
                <a:latin typeface="Cambria" panose="02040503050406030204" pitchFamily="18" charset="0"/>
              </a:rPr>
              <a:t>Perustaitojen vahvistaminen (digi, matematiikka, elämänhallinta)</a:t>
            </a:r>
          </a:p>
          <a:p>
            <a:r>
              <a:rPr lang="fi-FI" dirty="0">
                <a:latin typeface="Cambria" panose="02040503050406030204" pitchFamily="18" charset="0"/>
              </a:rPr>
              <a:t>Arjen taidot</a:t>
            </a:r>
          </a:p>
          <a:p>
            <a:r>
              <a:rPr lang="fi-FI" dirty="0">
                <a:latin typeface="Cambria" panose="02040503050406030204" pitchFamily="18" charset="0"/>
              </a:rPr>
              <a:t>Työelämätaidot </a:t>
            </a:r>
          </a:p>
          <a:p>
            <a:r>
              <a:rPr lang="fi-FI" dirty="0" err="1">
                <a:latin typeface="Cambria" panose="02040503050406030204" pitchFamily="18" charset="0"/>
              </a:rPr>
              <a:t>Ytot</a:t>
            </a:r>
            <a:r>
              <a:rPr lang="fi-FI" dirty="0">
                <a:latin typeface="Cambria" panose="02040503050406030204" pitchFamily="18" charset="0"/>
              </a:rPr>
              <a:t> tai jakso 2 lukiosta opintoja. Taide ja luova ilmaisu, Keke, </a:t>
            </a:r>
            <a:r>
              <a:rPr lang="fi-FI" dirty="0" err="1">
                <a:latin typeface="Cambria" panose="02040503050406030204" pitchFamily="18" charset="0"/>
              </a:rPr>
              <a:t>Tdy</a:t>
            </a:r>
            <a:r>
              <a:rPr lang="fi-FI" dirty="0">
                <a:latin typeface="Cambria" panose="02040503050406030204" pitchFamily="18" charset="0"/>
              </a:rPr>
              <a:t>, Työelämässä toimiminen, Yhteiskunnassa ja </a:t>
            </a:r>
            <a:r>
              <a:rPr lang="fi-FI" dirty="0" err="1">
                <a:latin typeface="Cambria" panose="02040503050406030204" pitchFamily="18" charset="0"/>
              </a:rPr>
              <a:t>kansal.toimiminen</a:t>
            </a:r>
            <a:r>
              <a:rPr lang="fi-FI" dirty="0">
                <a:latin typeface="Cambria" panose="02040503050406030204" pitchFamily="18" charset="0"/>
              </a:rPr>
              <a:t>, </a:t>
            </a:r>
            <a:r>
              <a:rPr lang="fi-FI" dirty="0" err="1">
                <a:latin typeface="Cambria" panose="02040503050406030204" pitchFamily="18" charset="0"/>
              </a:rPr>
              <a:t>Tyky</a:t>
            </a:r>
            <a:endParaRPr lang="fi-FI" dirty="0">
              <a:latin typeface="Cambria" panose="02040503050406030204" pitchFamily="18" charset="0"/>
            </a:endParaRPr>
          </a:p>
          <a:p>
            <a:r>
              <a:rPr lang="fi-FI" dirty="0">
                <a:latin typeface="Cambria" panose="02040503050406030204" pitchFamily="18" charset="0"/>
              </a:rPr>
              <a:t>Valinnaisena valinnaispolkutarjonta tai Psykologia 3osp ja Taide ja luova ilmaisu 3osp, ammatillinen valinnainen tutkinnon osa 9osp Hoivamusiikki. Hygieniaosaaminen ja ensiapu</a:t>
            </a:r>
          </a:p>
        </p:txBody>
      </p:sp>
    </p:spTree>
    <p:extLst>
      <p:ext uri="{BB962C8B-B14F-4D97-AF65-F5344CB8AC3E}">
        <p14:creationId xmlns:p14="http://schemas.microsoft.com/office/powerpoint/2010/main" val="3852976046"/>
      </p:ext>
    </p:extLst>
  </p:cSld>
  <p:clrMapOvr>
    <a:masterClrMapping/>
  </p:clrMapOvr>
</p:sld>
</file>

<file path=ppt/theme/theme1.xml><?xml version="1.0" encoding="utf-8"?>
<a:theme xmlns:a="http://schemas.openxmlformats.org/drawingml/2006/main" name="SketchyVTI">
  <a:themeElements>
    <a:clrScheme name="AnalogousFromLightSeed_2SEEDS">
      <a:dk1>
        <a:srgbClr val="000000"/>
      </a:dk1>
      <a:lt1>
        <a:srgbClr val="FFFFFF"/>
      </a:lt1>
      <a:dk2>
        <a:srgbClr val="41242B"/>
      </a:dk2>
      <a:lt2>
        <a:srgbClr val="E2E8E7"/>
      </a:lt2>
      <a:accent1>
        <a:srgbClr val="E75275"/>
      </a:accent1>
      <a:accent2>
        <a:srgbClr val="EB71C0"/>
      </a:accent2>
      <a:accent3>
        <a:srgbClr val="EB8871"/>
      </a:accent3>
      <a:accent4>
        <a:srgbClr val="3FB798"/>
      </a:accent4>
      <a:accent5>
        <a:srgbClr val="32B2CA"/>
      </a:accent5>
      <a:accent6>
        <a:srgbClr val="5292E7"/>
      </a:accent6>
      <a:hlink>
        <a:srgbClr val="568E81"/>
      </a:hlink>
      <a:folHlink>
        <a:srgbClr val="7F7F7F"/>
      </a:folHlink>
    </a:clrScheme>
    <a:fontScheme name="Custom 2">
      <a:majorFont>
        <a:latin typeface="Modern Love"/>
        <a:ea typeface=""/>
        <a:cs typeface=""/>
      </a:majorFont>
      <a:minorFont>
        <a:latin typeface="The Ha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ketchyVTI" id="{A6D2C935-A6E4-4DD9-BCC5-5AE2504DB8EA}" vid="{F0754072-50B6-4C01-B911-67246C9F58D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312</Words>
  <Application>Microsoft Office PowerPoint</Application>
  <PresentationFormat>Laajakuva</PresentationFormat>
  <Paragraphs>24</Paragraphs>
  <Slides>4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4</vt:i4>
      </vt:variant>
    </vt:vector>
  </HeadingPairs>
  <TitlesOfParts>
    <vt:vector size="9" baseType="lpstr">
      <vt:lpstr>Arial</vt:lpstr>
      <vt:lpstr>Cambria</vt:lpstr>
      <vt:lpstr>Modern Love</vt:lpstr>
      <vt:lpstr>The Hand</vt:lpstr>
      <vt:lpstr>SketchyVTI</vt:lpstr>
      <vt:lpstr>Tuva Kpedussa</vt:lpstr>
      <vt:lpstr>Tuva maahanmuuttajille Kielitietoisesti ja toiminnallisin keinoin </vt:lpstr>
      <vt:lpstr>Työelämäpainotteinen Tuva (monimuoto) Opiskelu- ja työelämävalmiuksia edistäen</vt:lpstr>
      <vt:lpstr>Toiminnallinen Tuva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Tuva Kpedussa</dc:title>
  <dc:creator>Sari Haglund</dc:creator>
  <cp:lastModifiedBy>Anne Eteläaho</cp:lastModifiedBy>
  <cp:revision>20</cp:revision>
  <dcterms:created xsi:type="dcterms:W3CDTF">2021-11-02T19:15:08Z</dcterms:created>
  <dcterms:modified xsi:type="dcterms:W3CDTF">2022-02-22T13:18:20Z</dcterms:modified>
</cp:coreProperties>
</file>