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4" r:id="rId6"/>
    <p:sldId id="265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00"/>
    <a:srgbClr val="FBF8F4"/>
    <a:srgbClr val="FF6913"/>
    <a:srgbClr val="9A2323"/>
    <a:srgbClr val="0C2340"/>
    <a:srgbClr val="FBD872"/>
    <a:srgbClr val="ECBAA8"/>
    <a:srgbClr val="D0D1AB"/>
    <a:srgbClr val="D5BED7"/>
    <a:srgbClr val="B8D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017" autoAdjust="0"/>
  </p:normalViewPr>
  <p:slideViewPr>
    <p:cSldViewPr snapToGrid="0">
      <p:cViewPr varScale="1">
        <p:scale>
          <a:sx n="111" d="100"/>
          <a:sy n="111" d="100"/>
        </p:scale>
        <p:origin x="58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soite.fi/" TargetMode="Externa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soite.fi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1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B33EE029-B7C8-46DD-8043-016E371D7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b="25720"/>
          <a:stretch/>
        </p:blipFill>
        <p:spPr>
          <a:xfrm rot="10432259" flipV="1">
            <a:off x="2948985" y="4167699"/>
            <a:ext cx="9556618" cy="32740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63B0573-9B22-3C74-2682-3A44543EAF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69D2B53-549B-1729-A5E3-4906C7C1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0F4C414-38C3-2FD4-282D-15EB366FE7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647484-30E3-7992-1764-1DE892A5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9E2B35-8AEC-56C1-65A5-86D1E7F4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72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69D2B53-549B-1729-A5E3-4906C7C1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0F4C414-38C3-2FD4-282D-15EB366FE7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647484-30E3-7992-1764-1DE892A5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9E2B35-8AEC-56C1-65A5-86D1E7F4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CE1468D-E182-F704-2FA9-4E6ED14BEE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272" y="1115563"/>
            <a:ext cx="706624" cy="7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84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7A127D6-A9A6-67AB-B115-BA817EEE2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4" r="49660" b="17760"/>
          <a:stretch/>
        </p:blipFill>
        <p:spPr>
          <a:xfrm rot="21076235">
            <a:off x="6961450" y="3998330"/>
            <a:ext cx="5759453" cy="3304854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523FAD-268C-ACFC-E228-45C1FF2538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E802B9-D2A1-E860-C066-1CB6D9CF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69CA9D-1F7C-7998-32A4-8F21EBE02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394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CC53FCF-39D1-913B-9944-68B9FE305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9" t="14689" r="52060" b="23579"/>
          <a:stretch/>
        </p:blipFill>
        <p:spPr>
          <a:xfrm rot="21096089">
            <a:off x="7189280" y="4610463"/>
            <a:ext cx="5559192" cy="2602527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143FE46-C2D0-C0C7-42D6-3CDEA5882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24172C5-9113-D087-FDFC-2C7F330E0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83494F-8068-233E-D6EE-45C3EFE89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390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CEC58-C87E-3696-A12A-9A8E162B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457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1707453"/>
            <a:ext cx="5120601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CEC58-C87E-3696-A12A-9A8E162B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4CDCE293-1B81-1E4A-8A2A-2435845A25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491" y="1013846"/>
            <a:ext cx="706624" cy="7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98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303075"/>
            <a:ext cx="5120601" cy="352789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781BC-F1FB-9DEB-98B1-AF3925F56E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3176" y="2303075"/>
            <a:ext cx="5120601" cy="352789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42D977A-9094-2C87-37B8-3BF0C734C06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470" y="1649781"/>
            <a:ext cx="5120601" cy="509298"/>
          </a:xfrm>
        </p:spPr>
        <p:txBody>
          <a:bodyPr anchor="t" anchorCtr="0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C6CA6CB-1431-56A8-05B8-0425CC1B3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3175" y="1649781"/>
            <a:ext cx="5120601" cy="509298"/>
          </a:xfrm>
        </p:spPr>
        <p:txBody>
          <a:bodyPr anchor="t" anchorCtr="0"/>
          <a:lstStyle>
            <a:lvl1pPr marL="0" indent="0">
              <a:lnSpc>
                <a:spcPct val="85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A453228-5D5A-1CD2-F3BD-68E4DB454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717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2921C1BA-17EF-9B31-8203-4D44D27BC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25646"/>
            <a:ext cx="5160942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300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B8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4695671F-34BC-5B94-C3D9-74A639BC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0C3D2B8-1AC2-DD34-6F5F-8F966C0CD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4660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D5BE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6B92B3C4-5B4F-0639-BF2A-767E5E972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3B613B-BDCA-B664-C22E-C3CC4C1AF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4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2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7DBA87D9-BD91-667D-482C-36400D1C2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1" b="43701"/>
          <a:stretch/>
        </p:blipFill>
        <p:spPr>
          <a:xfrm>
            <a:off x="3235825" y="3088481"/>
            <a:ext cx="9046012" cy="38609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8D2C87E-5C12-5C9A-38B3-39463EDA65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52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D0D1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1DEACC51-DA73-00E0-2983-4DC91597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70DC37-4267-1ED3-89D6-099C5C44B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204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ECB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3E90320C-07E1-94B3-A021-728386BD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9E023B-F467-6010-1D57-F924B99BA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188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FBD8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814B2389-0558-89D9-E2ED-288E6648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92BB645-1868-F47B-55E9-876ED472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627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FF6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84119F50-3780-E4AF-4D85-1E8EE8D8E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6CB9705-88F8-22BC-2A30-DAC404EFE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42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9A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5BEAC703-FB85-581A-1C8A-BC0A4AF68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5670AFD-066B-F377-FAD6-DA4B46412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795849"/>
            <a:ext cx="5160942" cy="43811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240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E744E967-1586-3B94-9FAB-DDADB6221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117124"/>
            <a:ext cx="5160942" cy="40598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4590" y="977153"/>
            <a:ext cx="5430734" cy="5199809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2" name="Otsikko 5">
            <a:extLst>
              <a:ext uri="{FF2B5EF4-FFF2-40B4-BE49-F238E27FC236}">
                <a16:creationId xmlns:a16="http://schemas.microsoft.com/office/drawing/2014/main" id="{008B3D4F-1DCD-AF5C-9632-36186746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78302"/>
            <a:ext cx="5160942" cy="13222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47815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aksikielinen logo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945776"/>
            <a:ext cx="5160942" cy="384760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6BD440B-E25E-C3A5-BEFB-A0D52F249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6" y="4588702"/>
            <a:ext cx="3219642" cy="206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81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 ja kaksikielinen logo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945776"/>
            <a:ext cx="5160942" cy="384760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51D77F8-AAAA-1E6E-0BFE-868D866B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6BD440B-E25E-C3A5-BEFB-A0D52F249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6" y="4588702"/>
            <a:ext cx="3219642" cy="2064619"/>
          </a:xfrm>
          <a:prstGeom prst="rect">
            <a:avLst/>
          </a:prstGeom>
        </p:spPr>
      </p:pic>
      <p:pic>
        <p:nvPicPr>
          <p:cNvPr id="2" name="Kuva 1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29B0FDE4-E7FA-F0D3-8712-1AFB86B49C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255" y="5155969"/>
            <a:ext cx="706624" cy="75462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23A8A6E-3D1B-767E-154E-6C289A2ABB2E}"/>
              </a:ext>
            </a:extLst>
          </p:cNvPr>
          <p:cNvSpPr txBox="1"/>
          <p:nvPr userDrawn="1"/>
        </p:nvSpPr>
        <p:spPr>
          <a:xfrm>
            <a:off x="4264000" y="5364006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 dirty="0">
                <a:solidFill>
                  <a:schemeClr val="tx2"/>
                </a:solidFill>
              </a:rPr>
              <a:t>Pelastustoimi</a:t>
            </a:r>
            <a:endParaRPr lang="fi-FI" sz="1100" b="1" dirty="0">
              <a:solidFill>
                <a:schemeClr val="tx2"/>
              </a:solidFill>
            </a:endParaRPr>
          </a:p>
        </p:txBody>
      </p: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6CD2935C-9117-C28D-7405-A457A5E05A4D}"/>
              </a:ext>
            </a:extLst>
          </p:cNvPr>
          <p:cNvCxnSpPr>
            <a:cxnSpLocks/>
          </p:cNvCxnSpPr>
          <p:nvPr userDrawn="1"/>
        </p:nvCxnSpPr>
        <p:spPr>
          <a:xfrm>
            <a:off x="2986081" y="5277225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722CD84B-BCB2-D06D-EC6C-D327430A5FDE}"/>
              </a:ext>
            </a:extLst>
          </p:cNvPr>
          <p:cNvCxnSpPr>
            <a:cxnSpLocks/>
          </p:cNvCxnSpPr>
          <p:nvPr userDrawn="1"/>
        </p:nvCxnSpPr>
        <p:spPr>
          <a:xfrm>
            <a:off x="4110990" y="5277225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908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0935CFB-111F-9E2A-6162-D75129A3A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555">
            <a:off x="-4043107" y="1135634"/>
            <a:ext cx="19657565" cy="4952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D5A703-F894-FACC-D09D-FF6F7A5C0B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080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o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C0935CFB-111F-9E2A-6162-D75129A3A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555">
            <a:off x="-4043107" y="1135634"/>
            <a:ext cx="19657565" cy="4952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D5A703-F894-FACC-D09D-FF6F7A5C0B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  <p:pic>
        <p:nvPicPr>
          <p:cNvPr id="3" name="Kuva 2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396813E-36DF-51E3-66A3-09575A0EF3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61" y="514396"/>
            <a:ext cx="706624" cy="754629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DA437ED-9120-0A25-FEC1-A79A3D3603AA}"/>
              </a:ext>
            </a:extLst>
          </p:cNvPr>
          <p:cNvSpPr txBox="1"/>
          <p:nvPr userDrawn="1"/>
        </p:nvSpPr>
        <p:spPr>
          <a:xfrm>
            <a:off x="1574406" y="722433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 dirty="0">
                <a:solidFill>
                  <a:schemeClr val="tx2"/>
                </a:solidFill>
              </a:rPr>
              <a:t>Pelastustoimi</a:t>
            </a:r>
            <a:endParaRPr lang="fi-FI" sz="1100" b="1" dirty="0">
              <a:solidFill>
                <a:schemeClr val="tx2"/>
              </a:solidFill>
            </a:endParaRPr>
          </a:p>
        </p:txBody>
      </p: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21DD16C7-58D8-C323-C820-9239B50E5E9E}"/>
              </a:ext>
            </a:extLst>
          </p:cNvPr>
          <p:cNvCxnSpPr>
            <a:cxnSpLocks/>
          </p:cNvCxnSpPr>
          <p:nvPr userDrawn="1"/>
        </p:nvCxnSpPr>
        <p:spPr>
          <a:xfrm>
            <a:off x="1421396" y="635652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16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3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A58BF8F-7BFD-A519-1DA3-CC4F45528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CE2B29F-7477-D0EA-AAA8-02FB402B5A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6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F82C7AD2-72BF-0FB1-1D2B-5F2B42DA1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0084" y="1336812"/>
            <a:ext cx="19064491" cy="4550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4691E04-39C3-2C73-3519-F2FD9E6524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04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19CF927-74BF-5E91-F72D-DFBD11B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3023" y="1419726"/>
            <a:ext cx="18361846" cy="4018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C8A8008-9E7B-8ABC-C578-4AE186EF6F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61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5C2B088-F113-EEF0-4E6B-DA8516934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561">
            <a:off x="-4195972" y="1322620"/>
            <a:ext cx="20318819" cy="4212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F97B865-71EE-527B-9DF6-0A29877488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4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os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5C2B088-F113-EEF0-4E6B-DA8516934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9561">
            <a:off x="-4195972" y="1322620"/>
            <a:ext cx="20318819" cy="4212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F97B865-71EE-527B-9DF6-0A29877488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  <p:pic>
        <p:nvPicPr>
          <p:cNvPr id="11" name="Kuva 10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212C09C8-55F4-675A-AFFA-8CD32B256F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61" y="514396"/>
            <a:ext cx="706624" cy="754629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A80C5675-DF35-D97C-5D5C-BB3FDB205F3E}"/>
              </a:ext>
            </a:extLst>
          </p:cNvPr>
          <p:cNvSpPr txBox="1"/>
          <p:nvPr userDrawn="1"/>
        </p:nvSpPr>
        <p:spPr>
          <a:xfrm>
            <a:off x="1574406" y="722433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 dirty="0">
                <a:solidFill>
                  <a:schemeClr val="tx2"/>
                </a:solidFill>
              </a:rPr>
              <a:t>Pelastustoimi</a:t>
            </a:r>
            <a:endParaRPr lang="fi-FI" sz="1100" b="1" dirty="0">
              <a:solidFill>
                <a:schemeClr val="tx2"/>
              </a:solidFill>
            </a:endParaRPr>
          </a:p>
        </p:txBody>
      </p: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836EC4DE-7EF9-2852-B109-841189BA560E}"/>
              </a:ext>
            </a:extLst>
          </p:cNvPr>
          <p:cNvCxnSpPr>
            <a:cxnSpLocks/>
          </p:cNvCxnSpPr>
          <p:nvPr userDrawn="1"/>
        </p:nvCxnSpPr>
        <p:spPr>
          <a:xfrm>
            <a:off x="1421396" y="635652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957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s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E45DB201-192A-C664-893E-4D7484990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3102" y="1386037"/>
            <a:ext cx="20039798" cy="42158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73" y="2651760"/>
            <a:ext cx="10474054" cy="1920240"/>
          </a:xfrm>
        </p:spPr>
        <p:txBody>
          <a:bodyPr anchor="ctr" anchorCtr="0"/>
          <a:lstStyle>
            <a:lvl1pPr algn="ctr"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F647CC8-FC41-B2D6-2D51-6540C0B9C8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938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96118"/>
            <a:ext cx="9144000" cy="1470211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58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70AF33A8-BC3B-685C-C8ED-BBB3C61F6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92375" y="196850"/>
            <a:ext cx="7404100" cy="4518025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E938650-DC1A-BF2B-B13C-8834289C1E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58" y="148855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38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525646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0403F21-BACE-0C9C-2D8D-39DB9E52B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8C091-C242-4851-9826-ECBA4353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4547-60FB-4F82-B034-DC7F10F4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19037-54EE-46F6-8610-A2A8D9E6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662911"/>
            <a:ext cx="5030580" cy="2286656"/>
          </a:xfrm>
        </p:spPr>
        <p:txBody>
          <a:bodyPr/>
          <a:lstStyle>
            <a:lvl1pPr>
              <a:defRPr sz="86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endParaRPr lang="en-GB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6AF4FBC8-EDB7-5B56-89A3-5696712DD1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263" y="3438254"/>
            <a:ext cx="5030787" cy="8928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AB0165E2-6A9B-36F7-5C66-EFC06B2B4B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4642588"/>
            <a:ext cx="5030787" cy="344237"/>
          </a:xfrm>
        </p:spPr>
        <p:txBody>
          <a:bodyPr/>
          <a:lstStyle>
            <a:lvl1pPr marL="0" indent="0">
              <a:buNone/>
              <a:defRPr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kstin paikkamerkki 11">
            <a:extLst>
              <a:ext uri="{FF2B5EF4-FFF2-40B4-BE49-F238E27FC236}">
                <a16:creationId xmlns:a16="http://schemas.microsoft.com/office/drawing/2014/main" id="{FC0179F5-A0F8-E876-9E13-85F135EE8F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5067113"/>
            <a:ext cx="5030787" cy="954545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5" name="Tekstiruutu 14">
            <a:hlinkClick r:id="rId2"/>
            <a:extLst>
              <a:ext uri="{FF2B5EF4-FFF2-40B4-BE49-F238E27FC236}">
                <a16:creationId xmlns:a16="http://schemas.microsoft.com/office/drawing/2014/main" id="{3D74180C-FB9A-C943-F1E4-29F101D9678C}"/>
              </a:ext>
            </a:extLst>
          </p:cNvPr>
          <p:cNvSpPr txBox="1"/>
          <p:nvPr userDrawn="1"/>
        </p:nvSpPr>
        <p:spPr>
          <a:xfrm>
            <a:off x="7292896" y="5508704"/>
            <a:ext cx="31268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800" b="1" dirty="0">
                <a:solidFill>
                  <a:schemeClr val="tx2"/>
                </a:solidFill>
              </a:rPr>
              <a:t>soite.fi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D69C3A70-B921-4633-CCAC-7EDA1A3932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382233"/>
            <a:ext cx="5430734" cy="4126471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D397F7E-FD83-C270-4060-EC1DFA4C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746" y="6404761"/>
            <a:ext cx="3893820" cy="284816"/>
          </a:xfrm>
        </p:spPr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87E7B9-C9BC-06C8-80E4-8793435272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056" y="85061"/>
            <a:ext cx="2339162" cy="15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9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petus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662911"/>
            <a:ext cx="5030580" cy="2286656"/>
          </a:xfrm>
        </p:spPr>
        <p:txBody>
          <a:bodyPr/>
          <a:lstStyle>
            <a:lvl1pPr>
              <a:defRPr sz="86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endParaRPr lang="en-GB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6AF4FBC8-EDB7-5B56-89A3-5696712DD1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263" y="3438254"/>
            <a:ext cx="5030787" cy="8928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AB0165E2-6A9B-36F7-5C66-EFC06B2B4B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4642588"/>
            <a:ext cx="5030787" cy="344237"/>
          </a:xfrm>
        </p:spPr>
        <p:txBody>
          <a:bodyPr/>
          <a:lstStyle>
            <a:lvl1pPr marL="0" indent="0">
              <a:buNone/>
              <a:defRPr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kstin paikkamerkki 11">
            <a:extLst>
              <a:ext uri="{FF2B5EF4-FFF2-40B4-BE49-F238E27FC236}">
                <a16:creationId xmlns:a16="http://schemas.microsoft.com/office/drawing/2014/main" id="{FC0179F5-A0F8-E876-9E13-85F135EE8F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5067113"/>
            <a:ext cx="5030787" cy="954545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/>
            </a:lvl1pPr>
            <a:lvl2pPr marL="628650" indent="0">
              <a:buNone/>
              <a:defRPr/>
            </a:lvl2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5" name="Tekstiruutu 14">
            <a:hlinkClick r:id="rId2"/>
            <a:extLst>
              <a:ext uri="{FF2B5EF4-FFF2-40B4-BE49-F238E27FC236}">
                <a16:creationId xmlns:a16="http://schemas.microsoft.com/office/drawing/2014/main" id="{3D74180C-FB9A-C943-F1E4-29F101D9678C}"/>
              </a:ext>
            </a:extLst>
          </p:cNvPr>
          <p:cNvSpPr txBox="1"/>
          <p:nvPr userDrawn="1"/>
        </p:nvSpPr>
        <p:spPr>
          <a:xfrm>
            <a:off x="7292896" y="5508704"/>
            <a:ext cx="31268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800" b="1" dirty="0">
                <a:solidFill>
                  <a:schemeClr val="tx2"/>
                </a:solidFill>
              </a:rPr>
              <a:t>soite.fi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D69C3A70-B921-4633-CCAC-7EDA1A3932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382233"/>
            <a:ext cx="5430734" cy="4126471"/>
          </a:xfrm>
          <a:noFill/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D397F7E-FD83-C270-4060-EC1DFA4C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746" y="6404761"/>
            <a:ext cx="3893820" cy="284816"/>
          </a:xfrm>
        </p:spPr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87E7B9-C9BC-06C8-80E4-8793435272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056" y="85061"/>
            <a:ext cx="2339162" cy="1501253"/>
          </a:xfrm>
          <a:prstGeom prst="rect">
            <a:avLst/>
          </a:prstGeom>
        </p:spPr>
      </p:pic>
      <p:pic>
        <p:nvPicPr>
          <p:cNvPr id="5" name="Kuva 4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9C2E8F4-AF60-49FE-A94A-FBCD13B614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817" y="367727"/>
            <a:ext cx="706624" cy="75462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251EBA5-A48C-8015-9110-13FEB11000C1}"/>
              </a:ext>
            </a:extLst>
          </p:cNvPr>
          <p:cNvSpPr txBox="1"/>
          <p:nvPr userDrawn="1"/>
        </p:nvSpPr>
        <p:spPr>
          <a:xfrm>
            <a:off x="8243562" y="575764"/>
            <a:ext cx="1931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600" b="1" dirty="0">
                <a:solidFill>
                  <a:schemeClr val="tx2"/>
                </a:solidFill>
              </a:rPr>
              <a:t>Pelastustoimi</a:t>
            </a:r>
            <a:endParaRPr lang="fi-FI" sz="1100" b="1" dirty="0">
              <a:solidFill>
                <a:schemeClr val="tx2"/>
              </a:solidFill>
            </a:endParaRP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611DB697-C5DE-9DCC-95FB-941FE4CC9328}"/>
              </a:ext>
            </a:extLst>
          </p:cNvPr>
          <p:cNvCxnSpPr>
            <a:cxnSpLocks/>
          </p:cNvCxnSpPr>
          <p:nvPr userDrawn="1"/>
        </p:nvCxnSpPr>
        <p:spPr>
          <a:xfrm>
            <a:off x="8090552" y="488983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480D12D6-214D-BC1F-448F-01819EF7158B}"/>
              </a:ext>
            </a:extLst>
          </p:cNvPr>
          <p:cNvCxnSpPr>
            <a:cxnSpLocks/>
          </p:cNvCxnSpPr>
          <p:nvPr userDrawn="1"/>
        </p:nvCxnSpPr>
        <p:spPr>
          <a:xfrm>
            <a:off x="9694065" y="488983"/>
            <a:ext cx="0" cy="512116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11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4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178DFCBC-0F30-759D-D07A-349F0D158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4" r="49660" b="17760"/>
          <a:stretch/>
        </p:blipFill>
        <p:spPr>
          <a:xfrm rot="21076235">
            <a:off x="6961450" y="3998330"/>
            <a:ext cx="5759453" cy="33048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86BC98A-6334-533B-F170-97ADE3B9F2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1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5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17D03E3-1450-FE13-FC86-C0BF9ABEC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9" t="14689" r="52060" b="23579"/>
          <a:stretch/>
        </p:blipFill>
        <p:spPr>
          <a:xfrm rot="21096089">
            <a:off x="7189280" y="4610463"/>
            <a:ext cx="5559192" cy="26025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988C7D4-D672-3A0B-EFF1-0F05F93F6C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87" y="77088"/>
            <a:ext cx="2514998" cy="161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3"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A58BF8F-7BFD-A519-1DA3-CC4F45528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r="38750" b="17373"/>
          <a:stretch/>
        </p:blipFill>
        <p:spPr>
          <a:xfrm rot="20410054">
            <a:off x="4968999" y="4204989"/>
            <a:ext cx="8238159" cy="3613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9889"/>
            <a:ext cx="9144000" cy="3418262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8600"/>
            </a:lvl1pPr>
          </a:lstStyle>
          <a:p>
            <a:r>
              <a:rPr lang="fi-FI"/>
              <a:t>Muokkaa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55024"/>
            <a:ext cx="9144000" cy="697192"/>
          </a:xfrm>
        </p:spPr>
        <p:txBody>
          <a:bodyPr anchor="ctr" anchorCtr="0"/>
          <a:lstStyle>
            <a:lvl1pPr marL="0" indent="0" algn="ctr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CE2B29F-7477-D0EA-AAA8-02FB402B5A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0" y="54903"/>
            <a:ext cx="2514998" cy="1612761"/>
          </a:xfrm>
          <a:prstGeom prst="rect">
            <a:avLst/>
          </a:prstGeom>
        </p:spPr>
      </p:pic>
      <p:pic>
        <p:nvPicPr>
          <p:cNvPr id="7" name="Kuva 6" descr="Kuva, joka sisältää kohteen tunnus, symboli, huippu, logo&#10;&#10;Kuvaus luotu automaattisesti">
            <a:extLst>
              <a:ext uri="{FF2B5EF4-FFF2-40B4-BE49-F238E27FC236}">
                <a16:creationId xmlns:a16="http://schemas.microsoft.com/office/drawing/2014/main" id="{C5CDCD86-9B84-42F0-5954-952897E5086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76" y="320821"/>
            <a:ext cx="1012162" cy="1080924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C41180CA-7684-91FE-0944-C464F454899A}"/>
              </a:ext>
            </a:extLst>
          </p:cNvPr>
          <p:cNvSpPr txBox="1"/>
          <p:nvPr userDrawn="1"/>
        </p:nvSpPr>
        <p:spPr>
          <a:xfrm>
            <a:off x="6400801" y="648082"/>
            <a:ext cx="3675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2400" b="1" dirty="0">
                <a:solidFill>
                  <a:schemeClr val="tx2"/>
                </a:solidFill>
              </a:rPr>
              <a:t>Pelastustoimi</a:t>
            </a:r>
          </a:p>
        </p:txBody>
      </p:sp>
    </p:spTree>
    <p:extLst>
      <p:ext uri="{BB962C8B-B14F-4D97-AF65-F5344CB8AC3E}">
        <p14:creationId xmlns:p14="http://schemas.microsoft.com/office/powerpoint/2010/main" val="309337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E07DA11-CA95-15D1-48E0-68BB05594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5" y="301640"/>
            <a:ext cx="1319917" cy="84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8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DCF813B0-F5CB-5F50-E2F3-851F27B5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b="25720"/>
          <a:stretch/>
        </p:blipFill>
        <p:spPr>
          <a:xfrm rot="10432259" flipV="1">
            <a:off x="2948985" y="4167699"/>
            <a:ext cx="9556618" cy="327407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0CA7F3C-9298-1A23-7DCC-1CEAAA279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C6EDEF4-AC24-0727-D281-66167D29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9ED63D1-AC93-2706-EE2A-CAA73C4A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062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4E537DC-1D95-32F1-453F-83C99B051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1" b="43701"/>
          <a:stretch/>
        </p:blipFill>
        <p:spPr>
          <a:xfrm>
            <a:off x="3235825" y="3088481"/>
            <a:ext cx="9046012" cy="386095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Keski-Pohjanmaan hyvinvointialue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175C6F1-A310-F96B-0F3F-7ECE017846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48" y="148855"/>
            <a:ext cx="1772672" cy="11376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9EB99FE-093C-D5C4-06D6-EFA9A6262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492694"/>
            <a:ext cx="9756250" cy="9715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1A67E82-B6E4-1CE7-F5E8-650F336E3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699215"/>
            <a:ext cx="11036410" cy="41811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59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0" y="945776"/>
            <a:ext cx="9756250" cy="971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470" y="1995777"/>
            <a:ext cx="11036410" cy="4181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8408" y="6436659"/>
            <a:ext cx="1156716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19.8.2026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4080" y="6436659"/>
            <a:ext cx="3893820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6470" y="6436659"/>
            <a:ext cx="37907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80" r:id="rId3"/>
    <p:sldLayoutId id="2147483678" r:id="rId4"/>
    <p:sldLayoutId id="2147483688" r:id="rId5"/>
    <p:sldLayoutId id="2147483691" r:id="rId6"/>
    <p:sldLayoutId id="2147483650" r:id="rId7"/>
    <p:sldLayoutId id="2147483662" r:id="rId8"/>
    <p:sldLayoutId id="2147483671" r:id="rId9"/>
    <p:sldLayoutId id="2147483676" r:id="rId10"/>
    <p:sldLayoutId id="2147483692" r:id="rId11"/>
    <p:sldLayoutId id="2147483677" r:id="rId12"/>
    <p:sldLayoutId id="2147483689" r:id="rId13"/>
    <p:sldLayoutId id="2147483664" r:id="rId14"/>
    <p:sldLayoutId id="2147483697" r:id="rId15"/>
    <p:sldLayoutId id="2147483665" r:id="rId16"/>
    <p:sldLayoutId id="2147483666" r:id="rId17"/>
    <p:sldLayoutId id="2147483668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90" r:id="rId26"/>
    <p:sldLayoutId id="2147483693" r:id="rId27"/>
    <p:sldLayoutId id="2147483669" r:id="rId28"/>
    <p:sldLayoutId id="2147483694" r:id="rId29"/>
    <p:sldLayoutId id="2147483672" r:id="rId30"/>
    <p:sldLayoutId id="2147483673" r:id="rId31"/>
    <p:sldLayoutId id="2147483674" r:id="rId32"/>
    <p:sldLayoutId id="2147483695" r:id="rId33"/>
    <p:sldLayoutId id="2147483675" r:id="rId34"/>
    <p:sldLayoutId id="2147483663" r:id="rId35"/>
    <p:sldLayoutId id="2147483654" r:id="rId36"/>
    <p:sldLayoutId id="2147483655" r:id="rId37"/>
    <p:sldLayoutId id="2147483670" r:id="rId38"/>
    <p:sldLayoutId id="2147483696" r:id="rId3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628650" indent="-6286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898525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65225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018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hyperlink" Target="mailto:carita.hilli@soite.fi" TargetMode="External"/><Relationship Id="rId7" Type="http://schemas.openxmlformats.org/officeDocument/2006/relationships/hyperlink" Target="mailto:Kati.vertanen@soite.fi" TargetMode="Externa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5" Type="http://schemas.openxmlformats.org/officeDocument/2006/relationships/hyperlink" Target="mailto:emma.juuri-oja@kpedu.fi" TargetMode="External"/><Relationship Id="rId10" Type="http://schemas.openxmlformats.org/officeDocument/2006/relationships/hyperlink" Target="mailto:mervi.hautamaki@soite.fi" TargetMode="External"/><Relationship Id="rId4" Type="http://schemas.openxmlformats.org/officeDocument/2006/relationships/image" Target="../media/image14.emf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3C332-C211-51C7-632B-EECA55925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183" y="666427"/>
            <a:ext cx="10585341" cy="1766808"/>
          </a:xfrm>
        </p:spPr>
        <p:txBody>
          <a:bodyPr/>
          <a:lstStyle/>
          <a:p>
            <a:r>
              <a:rPr lang="fi-FI" sz="5400" dirty="0"/>
              <a:t>TERVEYDENHOITAJAT</a:t>
            </a:r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 rotWithShape="1">
          <a:blip r:embed="rId2"/>
          <a:srcRect t="1" b="36246"/>
          <a:stretch/>
        </p:blipFill>
        <p:spPr>
          <a:xfrm>
            <a:off x="1652630" y="2831774"/>
            <a:ext cx="1742647" cy="15821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Alaotsikko 2"/>
          <p:cNvSpPr txBox="1">
            <a:spLocks/>
          </p:cNvSpPr>
          <p:nvPr/>
        </p:nvSpPr>
        <p:spPr>
          <a:xfrm>
            <a:off x="3452555" y="3079612"/>
            <a:ext cx="1272674" cy="1155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Carita Hilli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044 7307951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carita.hilli@soite.fi</a:t>
            </a: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Hyvinvointialat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 rotWithShape="1">
          <a:blip r:embed="rId4"/>
          <a:srcRect l="14547" t="7003" r="9077" b="51580"/>
          <a:stretch/>
        </p:blipFill>
        <p:spPr>
          <a:xfrm>
            <a:off x="2618227" y="4881074"/>
            <a:ext cx="1628310" cy="1473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kstiruutu 16"/>
          <p:cNvSpPr txBox="1"/>
          <p:nvPr/>
        </p:nvSpPr>
        <p:spPr>
          <a:xfrm>
            <a:off x="4464002" y="5113868"/>
            <a:ext cx="1681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Emma Juuri-Oja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044 725 0141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5"/>
              </a:rPr>
              <a:t>emma.juuri-oja@soite.fi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Rakentaminen ja kuljetus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Kone- ja tuotantotekniikka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8" name="Kuva 17"/>
          <p:cNvPicPr>
            <a:picLocks noChangeAspect="1"/>
          </p:cNvPicPr>
          <p:nvPr/>
        </p:nvPicPr>
        <p:blipFill rotWithShape="1">
          <a:blip r:embed="rId6"/>
          <a:srcRect l="10769" r="25384" b="23256"/>
          <a:stretch/>
        </p:blipFill>
        <p:spPr>
          <a:xfrm>
            <a:off x="4957894" y="2336970"/>
            <a:ext cx="1682147" cy="14349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kstiruutu 18"/>
          <p:cNvSpPr txBox="1"/>
          <p:nvPr/>
        </p:nvSpPr>
        <p:spPr>
          <a:xfrm>
            <a:off x="6640041" y="2526974"/>
            <a:ext cx="210904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Kati Vertanen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040 804 5600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7"/>
              </a:rPr>
              <a:t>kati.vertanen@soite.fi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Tieto-ja viestintätekniikka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100" kern="0" dirty="0">
                <a:solidFill>
                  <a:prstClr val="black"/>
                </a:solidFill>
              </a:rPr>
              <a:t>M</a:t>
            </a:r>
            <a:r>
              <a:rPr kumimoji="0" lang="fi-FI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edia</a:t>
            </a: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-ala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Prosessi- ja laboratorioala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Ammattiopisto Luovi </a:t>
            </a:r>
          </a:p>
        </p:txBody>
      </p:sp>
      <p:pic>
        <p:nvPicPr>
          <p:cNvPr id="20" name="Kuva 19"/>
          <p:cNvPicPr>
            <a:picLocks noChangeAspect="1"/>
          </p:cNvPicPr>
          <p:nvPr/>
        </p:nvPicPr>
        <p:blipFill rotWithShape="1">
          <a:blip r:embed="rId8"/>
          <a:srcRect l="13014" r="15170" b="41563"/>
          <a:stretch/>
        </p:blipFill>
        <p:spPr>
          <a:xfrm>
            <a:off x="8749081" y="3096943"/>
            <a:ext cx="1562527" cy="16499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Kuva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4" r="10374" b="47202"/>
          <a:stretch/>
        </p:blipFill>
        <p:spPr>
          <a:xfrm>
            <a:off x="6828638" y="4959004"/>
            <a:ext cx="1406903" cy="14561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kstiruutu 21"/>
          <p:cNvSpPr txBox="1"/>
          <p:nvPr/>
        </p:nvSpPr>
        <p:spPr>
          <a:xfrm>
            <a:off x="8394373" y="5245614"/>
            <a:ext cx="223038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Tiia Hakala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040 804 5041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sng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tiia.hakala@soite.fi</a:t>
            </a:r>
            <a:endParaRPr kumimoji="0" lang="fi-FI" sz="11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TUVA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Kälviän kansanopisto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100" kern="0" dirty="0">
                <a:solidFill>
                  <a:prstClr val="black"/>
                </a:solidFill>
              </a:rPr>
              <a:t>S</a:t>
            </a:r>
            <a:r>
              <a:rPr kumimoji="0" lang="fi-FI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ähkö</a:t>
            </a: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 ja automaatioala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Step</a:t>
            </a:r>
            <a:r>
              <a:rPr kumimoji="0" lang="fi-FI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-koulutus </a:t>
            </a:r>
          </a:p>
        </p:txBody>
      </p:sp>
      <p:sp>
        <p:nvSpPr>
          <p:cNvPr id="23" name="Suorakulmio 22"/>
          <p:cNvSpPr/>
          <p:nvPr/>
        </p:nvSpPr>
        <p:spPr>
          <a:xfrm>
            <a:off x="10387288" y="3397623"/>
            <a:ext cx="183913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100" dirty="0"/>
              <a:t>Mervi Hautamäki</a:t>
            </a:r>
          </a:p>
          <a:p>
            <a:r>
              <a:rPr lang="fi-FI" sz="1100" dirty="0"/>
              <a:t>044 730 7636</a:t>
            </a:r>
          </a:p>
          <a:p>
            <a:r>
              <a:rPr lang="fi-FI" sz="1100" dirty="0">
                <a:hlinkClick r:id="rId10"/>
              </a:rPr>
              <a:t>mervi.hautamaki@soite.fi</a:t>
            </a:r>
            <a:r>
              <a:rPr lang="fi-FI" sz="1100" dirty="0"/>
              <a:t> </a:t>
            </a:r>
          </a:p>
          <a:p>
            <a:r>
              <a:rPr lang="fi-FI" sz="1100" dirty="0"/>
              <a:t>Palvelualat</a:t>
            </a:r>
          </a:p>
          <a:p>
            <a:r>
              <a:rPr lang="fi-FI" sz="1100" dirty="0"/>
              <a:t>Kokkolan ammattilukio </a:t>
            </a:r>
          </a:p>
          <a:p>
            <a:r>
              <a:rPr lang="fi-FI" sz="1100" dirty="0" err="1"/>
              <a:t>Keski</a:t>
            </a:r>
            <a:r>
              <a:rPr lang="fi-FI" sz="1100" dirty="0"/>
              <a:t>-Pohjanmaan  konservatorio </a:t>
            </a:r>
          </a:p>
        </p:txBody>
      </p:sp>
    </p:spTree>
    <p:extLst>
      <p:ext uri="{BB962C8B-B14F-4D97-AF65-F5344CB8AC3E}">
        <p14:creationId xmlns:p14="http://schemas.microsoft.com/office/powerpoint/2010/main" val="287372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3C332-C211-51C7-632B-EECA55925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1630" y="700755"/>
            <a:ext cx="9144000" cy="2358639"/>
          </a:xfrm>
        </p:spPr>
        <p:txBody>
          <a:bodyPr/>
          <a:lstStyle/>
          <a:p>
            <a:r>
              <a:rPr lang="fi-FI" sz="4000" dirty="0"/>
              <a:t>Opiskeluterveydenhuolto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2230742" y="2896372"/>
            <a:ext cx="6571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Terveydenhoitajat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Ajanvaraukseton vastaanotto ma-pe kello 8-11. Iltapäivisin ajat vain ajanvarauksella.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Vastaanotto sijaitsee Kampushallilla, Teknologiakatu 8, 3 kerros.</a:t>
            </a:r>
          </a:p>
          <a:p>
            <a:r>
              <a:rPr lang="fi-FI" b="1" dirty="0"/>
              <a:t>Koululääkärit</a:t>
            </a:r>
            <a:r>
              <a:rPr lang="fi-FI" dirty="0"/>
              <a:t>  </a:t>
            </a:r>
          </a:p>
          <a:p>
            <a:r>
              <a:rPr lang="fi-FI" dirty="0"/>
              <a:t>     - Vastaanotto ajanvarauksella terveydenhoitajien kautta</a:t>
            </a:r>
          </a:p>
        </p:txBody>
      </p:sp>
    </p:spTree>
    <p:extLst>
      <p:ext uri="{BB962C8B-B14F-4D97-AF65-F5344CB8AC3E}">
        <p14:creationId xmlns:p14="http://schemas.microsoft.com/office/powerpoint/2010/main" val="114106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3C332-C211-51C7-632B-EECA55925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1790" y="386037"/>
            <a:ext cx="7870556" cy="2217677"/>
          </a:xfrm>
        </p:spPr>
        <p:txBody>
          <a:bodyPr/>
          <a:lstStyle/>
          <a:p>
            <a:r>
              <a:rPr lang="fi-FI" sz="4000" dirty="0"/>
              <a:t>Missä asioissa terveydenhoitaja auttaa?</a:t>
            </a:r>
            <a:br>
              <a:rPr lang="fi-FI" sz="1400" dirty="0"/>
            </a:br>
            <a:endParaRPr lang="fi-FI" sz="1400" dirty="0"/>
          </a:p>
        </p:txBody>
      </p:sp>
      <p:sp>
        <p:nvSpPr>
          <p:cNvPr id="4" name="Tekstiruutu 3"/>
          <p:cNvSpPr txBox="1"/>
          <p:nvPr/>
        </p:nvSpPr>
        <p:spPr>
          <a:xfrm>
            <a:off x="2044161" y="2546816"/>
            <a:ext cx="73926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Terveystarkastukset ja kutsuntatarkastukset</a:t>
            </a:r>
          </a:p>
          <a:p>
            <a:r>
              <a:rPr lang="fi-FI" dirty="0"/>
              <a:t>      - Digiterveyskysely alkaen syksy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Rokotukset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Elintavat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Sairausvastaanotto, mm. sairauslomatodistukset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Mielenterveyshaasteet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Päihde- ja riippuvuushaasteet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Raskauden ehkäisy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Jatkohoitoon ohjaus 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351" y="2991171"/>
            <a:ext cx="3519003" cy="303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7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023457"/>
            <a:ext cx="9144000" cy="1979802"/>
          </a:xfrm>
        </p:spPr>
        <p:txBody>
          <a:bodyPr/>
          <a:lstStyle/>
          <a:p>
            <a:r>
              <a:rPr lang="fi-FI" sz="4000" dirty="0"/>
              <a:t>Digiterveyskysely</a:t>
            </a:r>
            <a:br>
              <a:rPr lang="fi-FI" sz="2400" dirty="0"/>
            </a:br>
            <a:endParaRPr lang="fi-FI" sz="24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2390862"/>
            <a:ext cx="9144000" cy="3761354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/>
              <a:t>Yhteistyössä puolustusvoimien kanssa. Erillinen Puolustusvoimien ennakkoterveyskysely poistuu ja kutsuntojen ennakkoterveystarkastus yhdistyy osaksi opiskeluterveydenhuollon tarkastusta. 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/>
              <a:t>Uudet toisen asteen opiskelijat saavat tästä syksystä alkaen täytettäväkseen opiskeluterveydenhuollon digitaalisen terveyskyselyn. Terveyskyselystä on kaksi versiota: oppivelvollisuusikäisille ja aikuisille opiskelijoille. Kysely sujuvoittaa siirtymää opiskeluterveydenhuoltoon ja vahvistaa mahdollisuuksia tarjota oikeanlaista tukea oikeaan aikaan.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/>
              <a:t>Vaatii vahvan </a:t>
            </a:r>
            <a:r>
              <a:rPr lang="fi-FI" sz="1800" dirty="0" err="1"/>
              <a:t>tunnistautumisen</a:t>
            </a:r>
            <a:r>
              <a:rPr lang="fi-FI" sz="1800" dirty="0"/>
              <a:t>, kuten pankkitunnukset tai mobiilivarmenteen.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/>
              <a:t>Tarvittaessa opiskelija voi täyttää paperisen terveyskyselyn.</a:t>
            </a:r>
          </a:p>
          <a:p>
            <a:pPr algn="l"/>
            <a:r>
              <a:rPr lang="fi-FI" dirty="0"/>
              <a:t> 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50858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671119"/>
            <a:ext cx="9144000" cy="2491531"/>
          </a:xfrm>
        </p:spPr>
        <p:txBody>
          <a:bodyPr/>
          <a:lstStyle/>
          <a:p>
            <a:r>
              <a:rPr lang="fi-FI" sz="4000" dirty="0"/>
              <a:t>Terveystarkastukset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2705880"/>
            <a:ext cx="9144000" cy="3241236"/>
          </a:xfrm>
        </p:spPr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Aiemmin terveystarkastukset opiskeluterveydessä on tehty pääsääntöisesti kaikille 1.vuoden opiskelijoille.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Jatkossa tarkastukset tehdään 2.opiskeluvuonna kaikille sinä vuonna 18 vuotta täyttäville tytöille ja pojille asuinkunnasta riippumatta. Myös kutsuntatarkastukset siis siirtyvät opiskeluterveydenhuoltoon.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Poikkeuksena SORA-alat, joilla opiskelijat tarkistetaan aina jo 1.opiskeluvuotena.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1.opiskeluvuonna tarkastuksia tehdään edelleen, mutta tarveperusteisesti (opiskelijan oma toive, tarve nousee kyselyn perusteella tai esim. henkilökunnalla huoli opiskelijasta).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19 vuotta täyttäneille tarkastukset tehdään tarveperusteisesti terveyskyselyjen tai huoliyhteydenoton perusteella. </a:t>
            </a:r>
          </a:p>
        </p:txBody>
      </p:sp>
    </p:spTree>
    <p:extLst>
      <p:ext uri="{BB962C8B-B14F-4D97-AF65-F5344CB8AC3E}">
        <p14:creationId xmlns:p14="http://schemas.microsoft.com/office/powerpoint/2010/main" val="15281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604007"/>
            <a:ext cx="9144000" cy="2256640"/>
          </a:xfrm>
        </p:spPr>
        <p:txBody>
          <a:bodyPr/>
          <a:lstStyle/>
          <a:p>
            <a:r>
              <a:rPr lang="fi-FI" sz="4000" dirty="0"/>
              <a:t>Kenellä on oikeus opiskeluterveydenhuollon palveluihin?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246539"/>
            <a:ext cx="9144000" cy="2986481"/>
          </a:xfrm>
        </p:spPr>
        <p:txBody>
          <a:bodyPr/>
          <a:lstStyle/>
          <a:p>
            <a:pPr algn="l"/>
            <a:r>
              <a:rPr lang="fi-FI" sz="1800" b="1" dirty="0"/>
              <a:t>Opiskeluterveys kuuluu: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Oppivelvollisille ja aikuisille perustutkintoa suorittavat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työhön ja itsenäiseen elämään (TELMA) valmistavassa koulutuksessa tai tutkintokoulutukseen (TUVA) valmentavassa koulutuksessa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kansanopistojen oppivelvollisille suunnatussa koulutuksessa (opistovuosi)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oppivelvollisille maahanmuuttajille suunnatussa koulutuksessa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fi-FI" sz="1800" dirty="0"/>
          </a:p>
          <a:p>
            <a:pPr algn="l"/>
            <a:r>
              <a:rPr lang="fi-FI" sz="1800" b="1" dirty="0"/>
              <a:t>Opiskeluterveys ei kuulu: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ammattitutkintoa ja erikoisammattitutkintoa opiskelevilla oppivelvollisuusiän ohittaneilla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sz="1800" dirty="0"/>
              <a:t>Oppisopimusopiskelijat (pääsääntöisesti)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fi-FI" sz="1200" dirty="0"/>
          </a:p>
          <a:p>
            <a:pPr algn="l"/>
            <a:r>
              <a:rPr lang="fi-FI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427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1048819392"/>
      </p:ext>
    </p:extLst>
  </p:cSld>
  <p:clrMapOvr>
    <a:masterClrMapping/>
  </p:clrMapOvr>
</p:sld>
</file>

<file path=ppt/theme/theme1.xml><?xml version="1.0" encoding="utf-8"?>
<a:theme xmlns:a="http://schemas.openxmlformats.org/drawingml/2006/main" name="Soite">
  <a:themeElements>
    <a:clrScheme name="Mukautettu 1">
      <a:dk1>
        <a:sysClr val="windowText" lastClr="000000"/>
      </a:dk1>
      <a:lt1>
        <a:sysClr val="window" lastClr="FFFFFF"/>
      </a:lt1>
      <a:dk2>
        <a:srgbClr val="0C2340"/>
      </a:dk2>
      <a:lt2>
        <a:srgbClr val="62B5E5"/>
      </a:lt2>
      <a:accent1>
        <a:srgbClr val="0C2340"/>
      </a:accent1>
      <a:accent2>
        <a:srgbClr val="9A2323"/>
      </a:accent2>
      <a:accent3>
        <a:srgbClr val="62B5E5"/>
      </a:accent3>
      <a:accent4>
        <a:srgbClr val="D5BED7"/>
      </a:accent4>
      <a:accent5>
        <a:srgbClr val="ADAF6D"/>
      </a:accent5>
      <a:accent6>
        <a:srgbClr val="ECBAA8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oite_esitysmallipohja_v2" id="{9311CB93-1006-4BDD-8E6F-C10FD297DC57}" vid="{4767C905-213B-4E20-BD02-9D203F7C7B7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284828BB05DEF458E8177AA88081C0B" ma:contentTypeVersion="10" ma:contentTypeDescription="Luo uusi asiakirja." ma:contentTypeScope="" ma:versionID="636f8f3047cf0e42fb128c8e781077b5">
  <xsd:schema xmlns:xsd="http://www.w3.org/2001/XMLSchema" xmlns:xs="http://www.w3.org/2001/XMLSchema" xmlns:p="http://schemas.microsoft.com/office/2006/metadata/properties" xmlns:ns2="c52c1a76-39f9-4972-8246-6d1e572cffb7" xmlns:ns3="484c8c59-755d-4516-b8d2-1621b38262b4" targetNamespace="http://schemas.microsoft.com/office/2006/metadata/properties" ma:root="true" ma:fieldsID="99666d13c39cab978675586bac087289" ns2:_="" ns3:_="">
    <xsd:import namespace="c52c1a76-39f9-4972-8246-6d1e572cffb7"/>
    <xsd:import namespace="484c8c59-755d-4516-b8d2-1621b38262b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2c1a76-39f9-4972-8246-6d1e572cffb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Kuvien tunnisteet" ma:readOnly="false" ma:fieldId="{5cf76f15-5ced-4ddc-b409-7134ff3c332f}" ma:taxonomyMulti="true" ma:sspId="7e250731-bb17-47d9-a777-68aa511d32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8c59-755d-4516-b8d2-1621b38262b4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417099d-9a7b-4fd0-a20c-2c3a6a37db14}" ma:internalName="TaxCatchAll" ma:showField="CatchAllData" ma:web="a76b8e25-cf68-4568-a8d7-0f8b23216c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84c8c59-755d-4516-b8d2-1621b38262b4" xsi:nil="true"/>
    <lcf76f155ced4ddcb4097134ff3c332f xmlns="c52c1a76-39f9-4972-8246-6d1e572cffb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C80CF56-9B9C-4630-87E3-6F5C26C819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2c1a76-39f9-4972-8246-6d1e572cffb7"/>
    <ds:schemaRef ds:uri="484c8c59-755d-4516-b8d2-1621b38262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B799C0-7879-4471-87E4-040E7DE2E8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7B43D3-5944-482F-855F-D2E2FD44157B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c52c1a76-39f9-4972-8246-6d1e572cffb7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484c8c59-755d-4516-b8d2-1621b38262b4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Soite_esitysmallipohja_v2</Template>
  <TotalTime>285</TotalTime>
  <Words>363</Words>
  <Application>Microsoft Office PowerPoint</Application>
  <PresentationFormat>Laajakuva</PresentationFormat>
  <Paragraphs>71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Soite</vt:lpstr>
      <vt:lpstr>TERVEYDENHOITAJAT</vt:lpstr>
      <vt:lpstr>Opiskeluterveydenhuolto</vt:lpstr>
      <vt:lpstr>Missä asioissa terveydenhoitaja auttaa? </vt:lpstr>
      <vt:lpstr>Digiterveyskysely </vt:lpstr>
      <vt:lpstr>Terveystarkastukset</vt:lpstr>
      <vt:lpstr>Kenellä on oikeus opiskeluterveydenhuollon palveluihin?</vt:lpstr>
      <vt:lpstr>Kiitos!</vt:lpstr>
    </vt:vector>
  </TitlesOfParts>
  <Company>Soite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Opiskeluterveydenhuolto</dc:title>
  <dc:creator>Hakala Tiia</dc:creator>
  <cp:lastModifiedBy>Anne Eteläaho</cp:lastModifiedBy>
  <cp:revision>20</cp:revision>
  <dcterms:created xsi:type="dcterms:W3CDTF">2026-06-18T05:33:40Z</dcterms:created>
  <dcterms:modified xsi:type="dcterms:W3CDTF">2026-08-19T11:20:58Z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0x010100F284828BB05DEF458E8177AA88081C0B</vt:lpwstr>
  </property>
</Properties>
</file>