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697" r:id="rId2"/>
    <p:sldId id="259" r:id="rId3"/>
    <p:sldId id="260" r:id="rId4"/>
    <p:sldId id="261" r:id="rId5"/>
    <p:sldId id="262" r:id="rId6"/>
    <p:sldId id="285" r:id="rId7"/>
    <p:sldId id="263" r:id="rId8"/>
    <p:sldId id="264" r:id="rId9"/>
    <p:sldId id="265" r:id="rId10"/>
    <p:sldId id="266" r:id="rId11"/>
    <p:sldId id="267" r:id="rId12"/>
    <p:sldId id="269" r:id="rId13"/>
    <p:sldId id="268" r:id="rId14"/>
    <p:sldId id="270" r:id="rId15"/>
    <p:sldId id="271" r:id="rId16"/>
    <p:sldId id="272" r:id="rId17"/>
    <p:sldId id="273" r:id="rId18"/>
    <p:sldId id="275" r:id="rId19"/>
    <p:sldId id="274" r:id="rId20"/>
    <p:sldId id="276" r:id="rId21"/>
    <p:sldId id="280" r:id="rId22"/>
    <p:sldId id="277" r:id="rId23"/>
    <p:sldId id="278" r:id="rId24"/>
    <p:sldId id="279" r:id="rId25"/>
    <p:sldId id="281" r:id="rId26"/>
    <p:sldId id="282" r:id="rId27"/>
    <p:sldId id="283" r:id="rId28"/>
    <p:sldId id="284" r:id="rId2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E5DEBE-5118-DAE2-6F80-B4D5077DBC7E}" v="1" dt="2025-09-22T11:28:51.908"/>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Normaali tyyli 2 - Korostu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E12952-B507-4E45-9957-A5897B38766C}" type="datetimeFigureOut">
              <a:t>31.10.2025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AB7BFF-EB85-4BDA-9D50-D0921DA6DB19}" type="slidenum">
              <a:t>‹#›</a:t>
            </a:fld>
            <a:endParaRPr lang="fi-FI"/>
          </a:p>
        </p:txBody>
      </p:sp>
    </p:spTree>
    <p:extLst>
      <p:ext uri="{BB962C8B-B14F-4D97-AF65-F5344CB8AC3E}">
        <p14:creationId xmlns:p14="http://schemas.microsoft.com/office/powerpoint/2010/main" val="3554668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ED7ADA4-6577-4465-A83A-9D8AA8DF08D2}" type="slidenum">
              <a:rPr lang="fi-FI" smtClean="0"/>
              <a:t>1</a:t>
            </a:fld>
            <a:endParaRPr lang="fi-FI"/>
          </a:p>
        </p:txBody>
      </p:sp>
    </p:spTree>
    <p:extLst>
      <p:ext uri="{BB962C8B-B14F-4D97-AF65-F5344CB8AC3E}">
        <p14:creationId xmlns:p14="http://schemas.microsoft.com/office/powerpoint/2010/main" val="3787116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883833E-C82D-A1A4-3313-ECB9F0EA017F}"/>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603A61A8-0054-7C23-2E84-7CB7EAFF50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6F7447D6-2CAC-F3AE-1091-58AF4C669CA0}"/>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5" name="Alatunnisteen paikkamerkki 4">
            <a:extLst>
              <a:ext uri="{FF2B5EF4-FFF2-40B4-BE49-F238E27FC236}">
                <a16:creationId xmlns:a16="http://schemas.microsoft.com/office/drawing/2014/main" id="{9179BC60-FB7D-586A-17FF-1202EB151ED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F52EE45-8828-97B6-8ABB-4690256AD559}"/>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3873424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433C89-43E9-4CAB-560B-CD2340EFAAC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51CD3348-B095-CADC-9AD0-929A945DA1CB}"/>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11A629A-D54E-74CF-CF8C-BAB400BAEF99}"/>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5" name="Alatunnisteen paikkamerkki 4">
            <a:extLst>
              <a:ext uri="{FF2B5EF4-FFF2-40B4-BE49-F238E27FC236}">
                <a16:creationId xmlns:a16="http://schemas.microsoft.com/office/drawing/2014/main" id="{EFB35EAE-1657-6698-A2B9-2729B202344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7C13A13-279D-854A-3F55-7810A5C09493}"/>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3246601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2E41B657-D3C3-B46C-BD18-77013AFA873C}"/>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4C44C91F-0E6A-C1FB-E224-716EF67EBA8D}"/>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FAF954F-52E0-24DD-3DCA-1D850286376B}"/>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5" name="Alatunnisteen paikkamerkki 4">
            <a:extLst>
              <a:ext uri="{FF2B5EF4-FFF2-40B4-BE49-F238E27FC236}">
                <a16:creationId xmlns:a16="http://schemas.microsoft.com/office/drawing/2014/main" id="{1E3F2EAD-4AF2-BC66-B1A1-46994F45C6B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E2BD586-40D0-01D1-235A-B54D1DD36F7A}"/>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3312676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F49080-EBCF-1FFC-CEC7-973741E8607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DDFDD9E0-9694-8E5B-BCB7-467944916DCC}"/>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FA1806FA-FE3A-64D9-DF5E-62B89429F464}"/>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5" name="Alatunnisteen paikkamerkki 4">
            <a:extLst>
              <a:ext uri="{FF2B5EF4-FFF2-40B4-BE49-F238E27FC236}">
                <a16:creationId xmlns:a16="http://schemas.microsoft.com/office/drawing/2014/main" id="{5EBDA955-AEA4-B7C6-2CDE-451CA91E57A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95CA42C-0AB7-F0BC-2AD5-F989DFEFC854}"/>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346808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B276591-39B4-C81E-A62A-86F574E1F169}"/>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9B8EB69C-E0F7-770E-DC15-4A6D431917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3EE4602D-577E-B491-24FE-7E6AA8D2B6C3}"/>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5" name="Alatunnisteen paikkamerkki 4">
            <a:extLst>
              <a:ext uri="{FF2B5EF4-FFF2-40B4-BE49-F238E27FC236}">
                <a16:creationId xmlns:a16="http://schemas.microsoft.com/office/drawing/2014/main" id="{8BC277D1-D957-4E89-1030-8EEA7169F33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DCDA0D5-EA54-E014-A93B-FB3310A70E93}"/>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2338420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3A483A1-C4BD-0DE6-BF11-947E7FBA711F}"/>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8F23782-2484-D27A-0866-5FFB214B8750}"/>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75355C4-5E19-8ABA-0F86-A498FDD13323}"/>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5C46335D-C155-5CA8-B36B-E7A0E1E912B2}"/>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6" name="Alatunnisteen paikkamerkki 5">
            <a:extLst>
              <a:ext uri="{FF2B5EF4-FFF2-40B4-BE49-F238E27FC236}">
                <a16:creationId xmlns:a16="http://schemas.microsoft.com/office/drawing/2014/main" id="{1739086D-4600-3F01-1553-97C89E64C56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C2AB4C7-2E65-C1BF-0E08-35B9402C5445}"/>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3156806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D309A7-BE45-FE1E-B751-B45C8DFC30AF}"/>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85E93D98-88EB-401F-9013-DA4F94FD6C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6EC29D30-1D30-6912-4B0A-5FCAAE91769D}"/>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9156D283-CC8D-EEAE-E4A4-61FDFDCC64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D581BAE0-1C38-4A1D-F49A-342BF9AB2366}"/>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BA672714-83C0-D6DD-E063-5437FDAEBE04}"/>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8" name="Alatunnisteen paikkamerkki 7">
            <a:extLst>
              <a:ext uri="{FF2B5EF4-FFF2-40B4-BE49-F238E27FC236}">
                <a16:creationId xmlns:a16="http://schemas.microsoft.com/office/drawing/2014/main" id="{4C8A2A13-FEDC-47B4-02F7-56EB00FB1A98}"/>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4F545E2B-B0EF-DB9A-2185-398A6C7CAE1D}"/>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2699164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E42C21-E202-7C28-94F7-A8F5BA1E2A84}"/>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90ACF34E-7EF2-E53D-E17D-91810EC8104C}"/>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4" name="Alatunnisteen paikkamerkki 3">
            <a:extLst>
              <a:ext uri="{FF2B5EF4-FFF2-40B4-BE49-F238E27FC236}">
                <a16:creationId xmlns:a16="http://schemas.microsoft.com/office/drawing/2014/main" id="{29EA10BC-8A9D-BCE5-D587-6F7FD5D1EB89}"/>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DD8BB92E-C7B4-823B-4095-06AC7D5B62E1}"/>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1336093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05F35106-4040-8262-DC99-D44FB96F647F}"/>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3" name="Alatunnisteen paikkamerkki 2">
            <a:extLst>
              <a:ext uri="{FF2B5EF4-FFF2-40B4-BE49-F238E27FC236}">
                <a16:creationId xmlns:a16="http://schemas.microsoft.com/office/drawing/2014/main" id="{F1946185-834C-7A8C-DBA3-2DD11335A138}"/>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25F03555-2D9C-E3C9-2ACE-0889A8D013F4}"/>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1571941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2A25F4E-7DDF-9164-3918-1221662A341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6CD0ECE5-3B44-E156-1B2F-FE2D63E8DC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45CD0B4C-465C-5841-86AE-133F373DE3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3B47EE5-E7BA-4A8F-5F83-BCED9F347C01}"/>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6" name="Alatunnisteen paikkamerkki 5">
            <a:extLst>
              <a:ext uri="{FF2B5EF4-FFF2-40B4-BE49-F238E27FC236}">
                <a16:creationId xmlns:a16="http://schemas.microsoft.com/office/drawing/2014/main" id="{DC4F3A01-BB03-65D1-F4DC-AF615109B886}"/>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92A217A-CDF9-10B0-5A8B-3E413343575D}"/>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3534445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DF81AEA-C54E-F24E-DEC7-1CDEC4A0F133}"/>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F68E87BB-951C-14AF-F6B5-76FC28835A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F53E3A8D-EC92-21A5-5200-478930B7B0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36ECB1B0-D2A1-774B-EB6D-FE5922F00FD3}"/>
              </a:ext>
            </a:extLst>
          </p:cNvPr>
          <p:cNvSpPr>
            <a:spLocks noGrp="1"/>
          </p:cNvSpPr>
          <p:nvPr>
            <p:ph type="dt" sz="half" idx="10"/>
          </p:nvPr>
        </p:nvSpPr>
        <p:spPr/>
        <p:txBody>
          <a:bodyPr/>
          <a:lstStyle/>
          <a:p>
            <a:fld id="{CB108D5A-EC42-4370-A87A-0C2EF3E39BE6}" type="datetimeFigureOut">
              <a:rPr lang="fi-FI" smtClean="0"/>
              <a:t>31.10.2025</a:t>
            </a:fld>
            <a:endParaRPr lang="fi-FI"/>
          </a:p>
        </p:txBody>
      </p:sp>
      <p:sp>
        <p:nvSpPr>
          <p:cNvPr id="6" name="Alatunnisteen paikkamerkki 5">
            <a:extLst>
              <a:ext uri="{FF2B5EF4-FFF2-40B4-BE49-F238E27FC236}">
                <a16:creationId xmlns:a16="http://schemas.microsoft.com/office/drawing/2014/main" id="{33B5999F-67F7-7CE6-4915-6D7A23BA2B5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EFE67C5-62D1-D0EC-D177-2B0B48E3D1AB}"/>
              </a:ext>
            </a:extLst>
          </p:cNvPr>
          <p:cNvSpPr>
            <a:spLocks noGrp="1"/>
          </p:cNvSpPr>
          <p:nvPr>
            <p:ph type="sldNum" sz="quarter" idx="12"/>
          </p:nvPr>
        </p:nvSpPr>
        <p:spPr/>
        <p:txBody>
          <a:bodyPr/>
          <a:lstStyle/>
          <a:p>
            <a:fld id="{4EF27927-EB8F-43E4-8E56-544F26B8CBA1}" type="slidenum">
              <a:rPr lang="fi-FI" smtClean="0"/>
              <a:t>‹#›</a:t>
            </a:fld>
            <a:endParaRPr lang="fi-FI"/>
          </a:p>
        </p:txBody>
      </p:sp>
    </p:spTree>
    <p:extLst>
      <p:ext uri="{BB962C8B-B14F-4D97-AF65-F5344CB8AC3E}">
        <p14:creationId xmlns:p14="http://schemas.microsoft.com/office/powerpoint/2010/main" val="3689376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0964430B-A9F6-C0F1-14D1-B986C2E56C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E6BD932E-6B42-ACCC-A59C-0ADFA3DB9B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ED99889-5D45-2A5E-645C-5A7D3F6098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B108D5A-EC42-4370-A87A-0C2EF3E39BE6}" type="datetimeFigureOut">
              <a:rPr lang="fi-FI" smtClean="0"/>
              <a:t>31.10.2025</a:t>
            </a:fld>
            <a:endParaRPr lang="fi-FI"/>
          </a:p>
        </p:txBody>
      </p:sp>
      <p:sp>
        <p:nvSpPr>
          <p:cNvPr id="5" name="Alatunnisteen paikkamerkki 4">
            <a:extLst>
              <a:ext uri="{FF2B5EF4-FFF2-40B4-BE49-F238E27FC236}">
                <a16:creationId xmlns:a16="http://schemas.microsoft.com/office/drawing/2014/main" id="{A9B826E7-F714-7152-7545-A6D34D4054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0CFB9FBA-0F33-29C0-AF7D-41035ACB61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EF27927-EB8F-43E4-8E56-544F26B8CBA1}" type="slidenum">
              <a:rPr lang="fi-FI" smtClean="0"/>
              <a:t>‹#›</a:t>
            </a:fld>
            <a:endParaRPr lang="fi-FI"/>
          </a:p>
        </p:txBody>
      </p:sp>
    </p:spTree>
    <p:extLst>
      <p:ext uri="{BB962C8B-B14F-4D97-AF65-F5344CB8AC3E}">
        <p14:creationId xmlns:p14="http://schemas.microsoft.com/office/powerpoint/2010/main" val="2600698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3.xml"/><Relationship Id="rId18" Type="http://schemas.openxmlformats.org/officeDocument/2006/relationships/slide" Target="slide16.xml"/><Relationship Id="rId3" Type="http://schemas.openxmlformats.org/officeDocument/2006/relationships/slide" Target="slide2.xml"/><Relationship Id="rId21" Type="http://schemas.openxmlformats.org/officeDocument/2006/relationships/slide" Target="slide21.xml"/><Relationship Id="rId7" Type="http://schemas.openxmlformats.org/officeDocument/2006/relationships/slide" Target="slide7.xml"/><Relationship Id="rId12" Type="http://schemas.openxmlformats.org/officeDocument/2006/relationships/slide" Target="slide12.xml"/><Relationship Id="rId17" Type="http://schemas.openxmlformats.org/officeDocument/2006/relationships/slide" Target="slide26.xml"/><Relationship Id="rId25" Type="http://schemas.openxmlformats.org/officeDocument/2006/relationships/image" Target="../media/image1.png"/><Relationship Id="rId2" Type="http://schemas.openxmlformats.org/officeDocument/2006/relationships/notesSlide" Target="../notesSlides/notesSlide1.xml"/><Relationship Id="rId16" Type="http://schemas.openxmlformats.org/officeDocument/2006/relationships/slide" Target="slide24.xml"/><Relationship Id="rId20" Type="http://schemas.openxmlformats.org/officeDocument/2006/relationships/slide" Target="slide20.xml"/><Relationship Id="rId1" Type="http://schemas.openxmlformats.org/officeDocument/2006/relationships/slideLayout" Target="../slideLayouts/slideLayout2.xml"/><Relationship Id="rId6" Type="http://schemas.openxmlformats.org/officeDocument/2006/relationships/slide" Target="slide5.xml"/><Relationship Id="rId11" Type="http://schemas.openxmlformats.org/officeDocument/2006/relationships/slide" Target="slide11.xml"/><Relationship Id="rId24" Type="http://schemas.openxmlformats.org/officeDocument/2006/relationships/slide" Target="slide28.xml"/><Relationship Id="rId5" Type="http://schemas.openxmlformats.org/officeDocument/2006/relationships/slide" Target="slide4.xml"/><Relationship Id="rId15" Type="http://schemas.openxmlformats.org/officeDocument/2006/relationships/slide" Target="slide15.xml"/><Relationship Id="rId23" Type="http://schemas.openxmlformats.org/officeDocument/2006/relationships/slide" Target="slide27.xml"/><Relationship Id="rId10" Type="http://schemas.openxmlformats.org/officeDocument/2006/relationships/slide" Target="slide10.xml"/><Relationship Id="rId19" Type="http://schemas.openxmlformats.org/officeDocument/2006/relationships/slide" Target="slide19.xml"/><Relationship Id="rId4" Type="http://schemas.openxmlformats.org/officeDocument/2006/relationships/slide" Target="slide3.xml"/><Relationship Id="rId9" Type="http://schemas.openxmlformats.org/officeDocument/2006/relationships/slide" Target="slide9.xml"/><Relationship Id="rId14" Type="http://schemas.openxmlformats.org/officeDocument/2006/relationships/slide" Target="slide14.xml"/><Relationship Id="rId22" Type="http://schemas.openxmlformats.org/officeDocument/2006/relationships/slide" Target="slide23.xml"/></Relationships>
</file>

<file path=ppt/slides/_rels/slide10.xml.rels><?xml version="1.0" encoding="UTF-8" standalone="yes"?>
<Relationships xmlns="http://schemas.openxmlformats.org/package/2006/relationships"><Relationship Id="rId3" Type="http://schemas.openxmlformats.org/officeDocument/2006/relationships/hyperlink" Target="https://kpedu.sharepoint.com/sites/Kpeduintra/SitePages/Koulutus--tai-oppisopimuksen-laadinta-ja-yll%C3%A4pito.aspx" TargetMode="External"/><Relationship Id="rId2" Type="http://schemas.openxmlformats.org/officeDocument/2006/relationships/hyperlink" Target="https://www.kpedu.fi/opiskelijalle/opintojen-valinnaisuus" TargetMode="External"/><Relationship Id="rId1" Type="http://schemas.openxmlformats.org/officeDocument/2006/relationships/slideLayout" Target="../slideLayouts/slideLayout7.xml"/><Relationship Id="rId5" Type="http://schemas.openxmlformats.org/officeDocument/2006/relationships/hyperlink" Target="https://kpedu.sharepoint.com/sites/Intranet/Jaetut%20asiakirjat/Forms/AllItems.aspx?id=%2Fsites%2FIntranet%2FJaetut%20asiakirjat%2FHenkil%C3%B6st%C3%B6hallinto%2FErityisopettajan%20ty%C3%B6nkuva%202022%2Epdf&amp;parent=%2Fsites%2FIntranet%2FJaetut%20asiakirjat%2FHenkil%C3%B6st%C3%B6hallinto&amp;p=true&amp;ga=1" TargetMode="External"/><Relationship Id="rId4"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kpedu.sharepoint.com/sites/Intranet/Jaetut%20asiakirjat/Forms/AllItems.aspx?id=%2Fsites%2FIntranet%2FJaetut%20asiakirjat%2FHenkil%C3%B6st%C3%B6hallinto%2FErityisopettajan%20ty%C3%B6nkuva%202022%2Epdf&amp;parent=%2Fsites%2FIntranet%2FJaetut%20asiakirjat%2FHenkil%C3%B6st%C3%B6hallinto&amp;p=true&amp;ga=1" TargetMode="External"/><Relationship Id="rId2"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kpedu.sharepoint.com/sites/Intranet/Jaetut%20asiakirjat/Forms/AllItems.aspx?id=%2Fsites%2FIntranet%2FJaetut%20asiakirjat%2FHenkil%C3%B6st%C3%B6hallinto%2FErityisopettajan%20ty%C3%B6nkuva%202022%2Epdf&amp;parent=%2Fsites%2FIntranet%2FJaetut%20asiakirjat%2FHenkil%C3%B6st%C3%B6hallinto&amp;p=true&amp;ga=1" TargetMode="External"/><Relationship Id="rId2"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 Id="rId2" Type="http://schemas.openxmlformats.org/officeDocument/2006/relationships/hyperlink" Target="https://kpedu.sharepoint.com/sites/Kpeduintra/SitePages/Osaamisen-osoittaminen-ja-arviointi.aspx"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hyperlink" Target="https://www.youtube.com/watch?v=-xqijtNBTho" TargetMode="External"/><Relationship Id="rId3" Type="http://schemas.openxmlformats.org/officeDocument/2006/relationships/hyperlink" Target="https://www.kpedu.fi/ohjaus_ja_tukihenkiloston_yhteystiedot" TargetMode="External"/><Relationship Id="rId7" Type="http://schemas.openxmlformats.org/officeDocument/2006/relationships/hyperlink" Target="https://www.youtube.com/watch?v=8HGrmLdxRnk&amp;t=1s" TargetMode="External"/><Relationship Id="rId2" Type="http://schemas.openxmlformats.org/officeDocument/2006/relationships/hyperlink" Target="https://www.kpedu.fi/docs/default-source/oppaat-ja-lomakkeet/ohjeet/n%C3%A4in-l%C3%B6yd%C3%A4t-omat-tietosi-sek%C3%A4-vastuuohjaajasi.pdf?sfvrsn=936827b2_5" TargetMode="External"/><Relationship Id="rId1" Type="http://schemas.openxmlformats.org/officeDocument/2006/relationships/slideLayout" Target="../slideLayouts/slideLayout7.xml"/><Relationship Id="rId6" Type="http://schemas.openxmlformats.org/officeDocument/2006/relationships/hyperlink" Target="https://kpedu.sharepoint.com/sites/Intranet/Jaetut%20asiakirjat/Forms/AllItems.aspx?id=%2Fsites%2FIntranet%2FJaetut%20asiakirjat%2FOpiskelijapalvelut%2FOpinto%2Dohjaus%2FOPINTO%2DOHJAAJAT%20TUTKINNOITTAIN%2Epdf&amp;viewid=9173b54b%2D01db%2D4dd3%2Db5c2%2D9c5a16c19d3d&amp;parent=%2Fsites%2FIntranet%2FJaetut%20asiakirjat%2FOpiskelijapalvelut%2FOpinto%2Dohjaus" TargetMode="External"/><Relationship Id="rId5" Type="http://schemas.openxmlformats.org/officeDocument/2006/relationships/hyperlink" Target="https://www.kpedu.fi/opiskelijalle/opinto-ohjaajat" TargetMode="External"/><Relationship Id="rId10"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 Id="rId4" Type="http://schemas.openxmlformats.org/officeDocument/2006/relationships/hyperlink" Target="https://kpedu.sharepoint.com/sites/Kpeduintra/SitePages/Opinto--ja-uraohjaus.aspx" TargetMode="External"/><Relationship Id="rId9" Type="http://schemas.openxmlformats.org/officeDocument/2006/relationships/hyperlink" Target="https://kpedu.sharepoint.com/sites/Intranet/Jaetut%20asiakirjat/Forms/AllItems.aspx?id=%2Fsites%2FIntranet%2FJaetut%20asiakirjat%2FOpiskelijapalvelut%2FOpinto%2Dohjaus%2FOpojen%20ja%20koulutusohjaajien%20vastuualueet%2Epdf&amp;viewid=9173b54b%2D01db%2D4dd3%2Db5c2%2D9c5a16c19d3d&amp;parent=%2Fsites%2FIntranet%2FJaetut%20asiakirjat%2FOpiskelijapalvelut%2FOpinto%2Dohjaus"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www.kpedu.fi/docs/default-source/projektisivustot/tukipolku/telakkatoimintamalli.pdf?sfvrsn=1c54eb4d_0" TargetMode="External"/><Relationship Id="rId3" Type="http://schemas.openxmlformats.org/officeDocument/2006/relationships/hyperlink" Target="https://kpedu.sharepoint.com/sites/Intranet/Jaetut%20asiakirjat/Forms/AllItems.aspx?id=%2Fsites%2FIntranet%2FJaetut%20asiakirjat%2FHenkil%C3%B6st%C3%B6hallinto%2FErityisopettajan%20ty%C3%B6nkuva%202022%2Epdf&amp;parent=%2Fsites%2FIntranet%2FJaetut%20asiakirjat%2FHenkil%C3%B6st%C3%B6hallinto&amp;p=true&amp;ga=1" TargetMode="External"/><Relationship Id="rId7" Type="http://schemas.openxmlformats.org/officeDocument/2006/relationships/hyperlink" Target="https://view.officeapps.live.com/op/view.aspx?src=https%3A%2F%2Fwww.kpedu.fi%2Fdocs%2Fdefault-source%2Fvarustamo%2Fkuntoutuksella-opiskelukyky%25C3%25A4-koonti.pptx%3Fsfvrsn%3D1db764b2_0&amp;wdOrigin=BROWSELINK" TargetMode="External"/><Relationship Id="rId2"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 Id="rId1" Type="http://schemas.openxmlformats.org/officeDocument/2006/relationships/slideLayout" Target="../slideLayouts/slideLayout7.xml"/><Relationship Id="rId6" Type="http://schemas.openxmlformats.org/officeDocument/2006/relationships/hyperlink" Target="https://view.officeapps.live.com/op/view.aspx?src=https%3A%2F%2Fwww.kpedu.fi%2Fdocs%2Fdefault-source%2Fvarustamo%2Fruori---ohje-henkil%25C3%25B6st%25C3%25B6lle.pptx%3Fsfvrsn%3D14da64b2_0&amp;wdOrigin=BROWSELINK" TargetMode="External"/><Relationship Id="rId5" Type="http://schemas.openxmlformats.org/officeDocument/2006/relationships/hyperlink" Target="https://sites.google.com/view/vetovoimala/etusivu" TargetMode="External"/><Relationship Id="rId4" Type="http://schemas.openxmlformats.org/officeDocument/2006/relationships/hyperlink" Target="https://kpedu.sharepoint.com/sites/Kpeduintra/SitePages/Ohjauksen%20ja%20tuen%20m%C3%A4%C3%A4rittely.aspx"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sites.google.com/view/vetovoimala/etusivu" TargetMode="External"/><Relationship Id="rId7" Type="http://schemas.openxmlformats.org/officeDocument/2006/relationships/hyperlink" Target="https://kpedu.sharepoint.com/sites/Intranet/Jaetut%20asiakirjat/Forms/AllItems.aspx?id=%2Fsites%2FIntranet%2FJaetut%20asiakirjat%2FHenkil%C3%B6st%C3%B6hallinto%2FErityisopettajan%20ty%C3%B6nkuva%202022%2Epdf&amp;parent=%2Fsites%2FIntranet%2FJaetut%20asiakirjat%2FHenkil%C3%B6st%C3%B6hallinto&amp;p=true&amp;ga=1" TargetMode="External"/><Relationship Id="rId2" Type="http://schemas.openxmlformats.org/officeDocument/2006/relationships/hyperlink" Target="https://kpedu.sharepoint.com/sites/Kpeduintra/SitePages/Ohjauksen%20ja%20tuen%20m%C3%A4%C3%A4rittely.aspx" TargetMode="External"/><Relationship Id="rId1" Type="http://schemas.openxmlformats.org/officeDocument/2006/relationships/slideLayout" Target="../slideLayouts/slideLayout7.xml"/><Relationship Id="rId6" Type="http://schemas.openxmlformats.org/officeDocument/2006/relationships/hyperlink" Target="https://www.kpedu.fi/docs/default-source/projektisivustot/tukipolku/telakkatoimintamalli.pdf?sfvrsn=1c54eb4d_0" TargetMode="External"/><Relationship Id="rId5" Type="http://schemas.openxmlformats.org/officeDocument/2006/relationships/hyperlink" Target="https://view.officeapps.live.com/op/view.aspx?src=https%3A%2F%2Fwww.kpedu.fi%2Fdocs%2Fdefault-source%2Fvarustamo%2Fkuntoutuksella-opiskelukyky%25C3%25A4-koonti.pptx%3Fsfvrsn%3D1db764b2_0&amp;wdOrigin=BROWSELINK" TargetMode="External"/><Relationship Id="rId4" Type="http://schemas.openxmlformats.org/officeDocument/2006/relationships/hyperlink" Target="https://view.officeapps.live.com/op/view.aspx?src=https%3A%2F%2Fwww.kpedu.fi%2Fdocs%2Fdefault-source%2Fvarustamo%2Fruori---ohje-henkil%25C3%25B6st%25C3%25B6lle.pptx%3Fsfvrsn%3D14da64b2_0&amp;wdOrigin=BROWSELINK"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kpedu.fi/hakijalle/koulutustarjonta" TargetMode="External"/><Relationship Id="rId13" Type="http://schemas.openxmlformats.org/officeDocument/2006/relationships/hyperlink" Target="https://www.kpedu.fi/hakijalle/ammattilukio-ja-yhdistelm%C3%A4opinnot/urheiluamis" TargetMode="External"/><Relationship Id="rId18" Type="http://schemas.openxmlformats.org/officeDocument/2006/relationships/hyperlink" Target="https://kpedu.sharepoint.com/sites/Kpeduintra/SitePages/Urheilijan-ammatillinen-koulutus,-haku.aspx" TargetMode="External"/><Relationship Id="rId3" Type="http://schemas.openxmlformats.org/officeDocument/2006/relationships/hyperlink" Target="https://www.kpedu.fi/haussa-nyt" TargetMode="External"/><Relationship Id="rId7" Type="http://schemas.openxmlformats.org/officeDocument/2006/relationships/hyperlink" Target="https://www.kpedu.fi/hakijalle/hakeutuminen-koulutukseen/yhteishaku-ja-jatkuva-haku" TargetMode="External"/><Relationship Id="rId12" Type="http://schemas.openxmlformats.org/officeDocument/2006/relationships/hyperlink" Target="https://opintopolku.fi/konfo/fi/oppilaitos/1.2.246.562.10.2013120512391252668625" TargetMode="External"/><Relationship Id="rId17" Type="http://schemas.openxmlformats.org/officeDocument/2006/relationships/hyperlink" Target="https://kpedu.sharepoint.com/sites/Kpeduintra/SitePages/Haku-ty%C3%B6voimakoulutukseen.aspx" TargetMode="External"/><Relationship Id="rId2" Type="http://schemas.openxmlformats.org/officeDocument/2006/relationships/hyperlink" Target="https://www.kpedu.fi/hakijalle/hakeutuminen-koulutukseen" TargetMode="External"/><Relationship Id="rId16" Type="http://schemas.openxmlformats.org/officeDocument/2006/relationships/hyperlink" Target="https://kpedu.sharepoint.com/sites/Kpeduintra/SitePages/Yhteishaku-ja-jatkuva-haku.aspx" TargetMode="External"/><Relationship Id="rId1" Type="http://schemas.openxmlformats.org/officeDocument/2006/relationships/slideLayout" Target="../slideLayouts/slideLayout7.xml"/><Relationship Id="rId6" Type="http://schemas.openxmlformats.org/officeDocument/2006/relationships/hyperlink" Target="https://www.kpedu.fi/yhteystiedot/hakijapalvelut" TargetMode="External"/><Relationship Id="rId11" Type="http://schemas.openxmlformats.org/officeDocument/2006/relationships/hyperlink" Target="https://www.kpedu.fi/tyoelamalle/oppisopimuskoulutus" TargetMode="External"/><Relationship Id="rId5" Type="http://schemas.openxmlformats.org/officeDocument/2006/relationships/hyperlink" Target="https://www.kpedu.fi/hakijalle/opinto-ja-uraohjaus" TargetMode="External"/><Relationship Id="rId15" Type="http://schemas.openxmlformats.org/officeDocument/2006/relationships/hyperlink" Target="https://kpedu.sharepoint.com/sites/Kpeduintra/SitePages/Hakijapalvelut.aspx" TargetMode="External"/><Relationship Id="rId10" Type="http://schemas.openxmlformats.org/officeDocument/2006/relationships/hyperlink" Target="https://www.kpedu.fi/hakijalle/kansanopisto" TargetMode="External"/><Relationship Id="rId4" Type="http://schemas.openxmlformats.org/officeDocument/2006/relationships/hyperlink" Target="https://www.kpedu.fi/tulevaisuudenosaajaksi" TargetMode="External"/><Relationship Id="rId9" Type="http://schemas.openxmlformats.org/officeDocument/2006/relationships/hyperlink" Target="https://www.kpedu.fi/hakijalle/koulutustarjonta/koulutus/tuva-tutkintokoulutukseen-valmentava-koulutus-yhteishaku-2025_(l4058)" TargetMode="External"/><Relationship Id="rId14" Type="http://schemas.openxmlformats.org/officeDocument/2006/relationships/hyperlink" Target="https://www.kpedu.fi/l%C3%A4hiamis"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https://kpedu.sharepoint.com/sites/Kpeduintra/SitePages/Opiskelijahuoltopalvelut.aspx?source=https%3A%2F%2Fkpedu.sharepoint.com%2Fsites%2FKpedutoimintakasikirja%2FSitePages%2FForms%2FByAuthor.aspx%3FsortField%3DLinkFilename%26isAscending%3Dtrue%26viewid%3D63f3e0e8%252D714c%252D4fb1%252D9905%252D80cef55d8133%26id%3D%252Fsites%252FKpedutoimintakasikirja%252FSitePages"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www.kpedu.fi/opiskeluhuolto" TargetMode="External"/><Relationship Id="rId7" Type="http://schemas.openxmlformats.org/officeDocument/2006/relationships/hyperlink" Target="https://mellory.fi/asumispalvelut/" TargetMode="External"/><Relationship Id="rId2" Type="http://schemas.openxmlformats.org/officeDocument/2006/relationships/hyperlink" Target="https://kpedu.sharepoint.com/sites/Kpeduintra/SitePages/Yksil%C3%B6kohtainen-opiskeluhuolto.aspx?csf=1&amp;web=1&amp;e=mRrv84" TargetMode="External"/><Relationship Id="rId1" Type="http://schemas.openxmlformats.org/officeDocument/2006/relationships/slideLayout" Target="../slideLayouts/slideLayout7.xml"/><Relationship Id="rId6" Type="http://schemas.openxmlformats.org/officeDocument/2006/relationships/hyperlink" Target="https://soite.fi/palvelut-ja-yhteys/lasten-nuorten-ja-perheiden-palvelut/opiskeluterveydenhuolto/" TargetMode="External"/><Relationship Id="rId5" Type="http://schemas.openxmlformats.org/officeDocument/2006/relationships/hyperlink" Target="https://soite.fi/palvelut-ja-yhteys/lasten-nuorten-ja-perheiden-palvelut/opiskeluhuolto/" TargetMode="External"/><Relationship Id="rId4" Type="http://schemas.openxmlformats.org/officeDocument/2006/relationships/hyperlink" Target="https://omahelpperi.fi/tietoa-nuorille"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sites.google.com/view/kpedu-opiskelijan-opas/opiskelijakortit" TargetMode="External"/><Relationship Id="rId2" Type="http://schemas.openxmlformats.org/officeDocument/2006/relationships/hyperlink" Target="https://kpedu.sharepoint.com/sites/Kpeduintra/SitePages/Opiskelijahyvinvointi.aspx" TargetMode="External"/><Relationship Id="rId1" Type="http://schemas.openxmlformats.org/officeDocument/2006/relationships/slideLayout" Target="../slideLayouts/slideLayout7.xml"/><Relationship Id="rId6" Type="http://schemas.openxmlformats.org/officeDocument/2006/relationships/hyperlink" Target="https://www.kpedu.fi/opiskelijalle/opiskelijaetuudet" TargetMode="External"/><Relationship Id="rId5" Type="http://schemas.openxmlformats.org/officeDocument/2006/relationships/hyperlink" Target="https://sites.google.com/view/kpedu-opiskelijan-opas/opiskelijaetuudet-ja-opintojen-rahoitus" TargetMode="External"/><Relationship Id="rId4" Type="http://schemas.openxmlformats.org/officeDocument/2006/relationships/hyperlink" Target="https://www.kela.fi/opintotuki?pk_campaign=Opiskelijat&amp;pk_source=google&amp;pk_medium=sem&amp;pk_content=kela%20opintotuki&amp;gad_source=1&amp;gclid=EAIaIQobChMIuNu1o-mCiAMVZkeRBR2mERr3EAAYASAAEgLXBPD_BwE"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kpedu.sharepoint.com/sites/Kpeduintra/SiteAssets/Forms/AllItems.aspx?id=%2Fsites%2FKpeduintra%2FSiteAssets%2FSitePages%2FOpiskelijan%2Dvaikuttamismahdollisuudet%2FOpiskelijakunnan%2Dopas%2D2022%2Dv%2Epdf&amp;parent=%2Fsites%2FKpeduintra%2FSiteAssets%2FSitePages%2FOpiskelijan%2Dvaikuttamismahdollisuudet" TargetMode="External"/><Relationship Id="rId13" Type="http://schemas.openxmlformats.org/officeDocument/2006/relationships/hyperlink" Target="https://issuu.com/pivito/docs/tutortoiminnankartoitusvl" TargetMode="External"/><Relationship Id="rId3" Type="http://schemas.openxmlformats.org/officeDocument/2006/relationships/hyperlink" Target="https://www.kpedu.fi/opiskelijalle/opiskelijan-vaikutusmahdollisuudet" TargetMode="External"/><Relationship Id="rId7" Type="http://schemas.openxmlformats.org/officeDocument/2006/relationships/hyperlink" Target="https://sakkiry.fi/wp-content/uploads/2022/05/Opiskelijakuntatoiminnan-opas-A4-digi-aukeamat-FINAL-1.pdf" TargetMode="External"/><Relationship Id="rId12" Type="http://schemas.openxmlformats.org/officeDocument/2006/relationships/hyperlink" Target="https://sakkiry.fi/wp-content/uploads/2022/05/Vaikuttamisen-askelmerkit-A4-FINAL.pdf" TargetMode="External"/><Relationship Id="rId2" Type="http://schemas.openxmlformats.org/officeDocument/2006/relationships/hyperlink" Target="https://www.youtube.com/watch?v=_VY0NCyJvng" TargetMode="External"/><Relationship Id="rId1" Type="http://schemas.openxmlformats.org/officeDocument/2006/relationships/slideLayout" Target="../slideLayouts/slideLayout7.xml"/><Relationship Id="rId6" Type="http://schemas.openxmlformats.org/officeDocument/2006/relationships/hyperlink" Target="https://issuu.com/kpedu/docs/opiskelijakunnan_opas_2024_sivuttain?fr=xKAE9_zU1NQ" TargetMode="External"/><Relationship Id="rId11" Type="http://schemas.openxmlformats.org/officeDocument/2006/relationships/hyperlink" Target="https://issuu.com/pivito/docs/tutoropas" TargetMode="External"/><Relationship Id="rId5" Type="http://schemas.openxmlformats.org/officeDocument/2006/relationships/hyperlink" Target="https://kpedu.sharepoint.com/sites/Kpeduintra/SitePages/Opiskelijan-vaikuttamismahdollisuudet.aspx" TargetMode="External"/><Relationship Id="rId15" Type="http://schemas.openxmlformats.org/officeDocument/2006/relationships/hyperlink" Target="https://hyvinvoivaamis.fi/" TargetMode="External"/><Relationship Id="rId10" Type="http://schemas.openxmlformats.org/officeDocument/2006/relationships/hyperlink" Target="https://sakkiry.fi/wp-content/uploads/2021/08/Opas-tutoreille_final.pdf" TargetMode="External"/><Relationship Id="rId4" Type="http://schemas.openxmlformats.org/officeDocument/2006/relationships/hyperlink" Target="https://sites.google.com/view/kpedu-opiskelijan-opas/mahdollisuus-vaikuttaa" TargetMode="External"/><Relationship Id="rId9" Type="http://schemas.openxmlformats.org/officeDocument/2006/relationships/hyperlink" Target="https://www.kpedu.fi/docs/default-source/Projektisivustot/parvessa-parempi/tutor-opas-pdf-kpedu.pdf?sfvrsn=674e734d_2" TargetMode="External"/><Relationship Id="rId14" Type="http://schemas.openxmlformats.org/officeDocument/2006/relationships/hyperlink" Target="https://sakkiry.fi/wp-content/uploads/2021/08/NORMIT_NURIN.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julkaisut.valtioneuvosto.fi/bitstream/handle/10024/161227/OPINNOISTA%20TOIHIN%20-TYOKIRJA_WEB.pdf?sequence=1&amp;isAllowed=y" TargetMode="External"/><Relationship Id="rId2" Type="http://schemas.openxmlformats.org/officeDocument/2006/relationships/hyperlink" Target="https://www.kpedu.fi/opiskelijalle/ty%C3%B6el%C3%A4m%C3%A4%C3%A4n" TargetMode="External"/><Relationship Id="rId1" Type="http://schemas.openxmlformats.org/officeDocument/2006/relationships/slideLayout" Target="../slideLayouts/slideLayout7.xml"/><Relationship Id="rId4" Type="http://schemas.openxmlformats.org/officeDocument/2006/relationships/hyperlink" Target="https://issuu.com/kpedu/docs/valmistuvan_opas_2023?fr=xKAE9_zU1NQ"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sites.google.com/view/kpedu-opiskelijan-opas/terveydentilaan-tai-toimintakykyyn-liittyv%C3%A4t-vaatimukset-ja-sora-s%C3%A4%C3%A4d%C3%B6kset" TargetMode="External"/><Relationship Id="rId2" Type="http://schemas.openxmlformats.org/officeDocument/2006/relationships/hyperlink" Target="https://sites.google.com/view/kpedu-opiskelijan-opas/opintojen-keskeytt%C3%A4minen-kurinpito-eroaminen" TargetMode="External"/><Relationship Id="rId1" Type="http://schemas.openxmlformats.org/officeDocument/2006/relationships/slideLayout" Target="../slideLayouts/slideLayout7.xml"/><Relationship Id="rId5" Type="http://schemas.openxmlformats.org/officeDocument/2006/relationships/hyperlink" Target="https://entit.fi/" TargetMode="External"/><Relationship Id="rId4" Type="http://schemas.openxmlformats.org/officeDocument/2006/relationships/hyperlink" Target="https://link.webropolsurveys.com/S/E56D097986275E7E"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julkaisut.valtioneuvosto.fi/bitstream/handle/10024/161227/OPINNOISTA%20TOIHIN%20-TYOKIRJA_WEB.pdf?sequence=1&amp;isAllowed=y" TargetMode="External"/><Relationship Id="rId2" Type="http://schemas.openxmlformats.org/officeDocument/2006/relationships/hyperlink" Target="https://www.kpedu.fi/opiskelijalle/ty%C3%B6el%C3%A4m%C3%A4%C3%A4n"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s://www.kpedu.fi/hakijalle/koulutustarjonta/koulutus/opinto--ja-uraohjaus-kpedu_(l7163" TargetMode="External"/><Relationship Id="rId2" Type="http://schemas.openxmlformats.org/officeDocument/2006/relationships/hyperlink" Target="https://www.kpedu.fi/opiskelijalle/opinto-ohjaajat"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s://julkaisut.valtioneuvosto.fi/bitstream/handle/10024/161227/OPINNOISTA%20TOIHIN%20-TYOKIRJA_WEB.pdf?sequence=1&amp;isAllowed=y" TargetMode="External"/><Relationship Id="rId2" Type="http://schemas.openxmlformats.org/officeDocument/2006/relationships/hyperlink" Target="https://www.kpedu.fi/opiskelijalle/ty%C3%B6el%C3%A4m%C3%A4%C3%A4n" TargetMode="External"/><Relationship Id="rId1" Type="http://schemas.openxmlformats.org/officeDocument/2006/relationships/slideLayout" Target="../slideLayouts/slideLayout7.xml"/><Relationship Id="rId5" Type="http://schemas.openxmlformats.org/officeDocument/2006/relationships/hyperlink" Target="https://soite.fi/palvelut-ja-yhteys/aikuisten-sosiaalipalvelut/aikuissosiaalityo-ja-toimeentulotuki/aikuissosiaalityo/" TargetMode="External"/><Relationship Id="rId4" Type="http://schemas.openxmlformats.org/officeDocument/2006/relationships/hyperlink" Target="https://www.kokkola.fi/tyo-ja-yrittaminen/tyollisyyspalvelut/tyollisyyden-kuntakokeilu/"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kpedu.fi/hakijalle/hakeutuminen-koulutukseen/valintaperusteet-ja-vaatimukset" TargetMode="External"/><Relationship Id="rId13" Type="http://schemas.openxmlformats.org/officeDocument/2006/relationships/hyperlink" Target="https://www.oph.fi/sites/default/files/documents/kielitaidon_tasojen_kuvausasteikko.pdf" TargetMode="External"/><Relationship Id="rId18" Type="http://schemas.openxmlformats.org/officeDocument/2006/relationships/hyperlink" Target="https://kpedu.sharepoint.com/sites/Kpeduintra/SitePages/Urheilijan-ammatillinen-koulutus,-haku.aspx" TargetMode="External"/><Relationship Id="rId3" Type="http://schemas.openxmlformats.org/officeDocument/2006/relationships/hyperlink" Target="https://www.kpedu.fi/tulevaisuudenosaajaksi" TargetMode="External"/><Relationship Id="rId7" Type="http://schemas.openxmlformats.org/officeDocument/2006/relationships/hyperlink" Target="https://www.kpedu.fi/hakijalle/ammattilukio-ja-yhdistelm%C3%A4opinnot/urheiluamis" TargetMode="External"/><Relationship Id="rId12" Type="http://schemas.openxmlformats.org/officeDocument/2006/relationships/hyperlink" Target="https://www.kpedu.fi/docs/default-source/ammattiopisto/kpedu_kielitaitovaatimukset-2023.pdf?sfvrsn=e69cfb4d_16" TargetMode="External"/><Relationship Id="rId17" Type="http://schemas.openxmlformats.org/officeDocument/2006/relationships/hyperlink" Target="https://kpedu.sharepoint.com/sites/Kpeduintra/SitePages/Haku-ty%C3%B6voimakoulutukseen.aspx" TargetMode="External"/><Relationship Id="rId2" Type="http://schemas.openxmlformats.org/officeDocument/2006/relationships/hyperlink" Target="https://www.kpedu.fi/hakijalle/hakeutuminen-koulutukseen/yhteishaku-ja-jatkuva-haku" TargetMode="External"/><Relationship Id="rId16" Type="http://schemas.openxmlformats.org/officeDocument/2006/relationships/hyperlink" Target="https://kpedu.sharepoint.com/sites/Kpeduintra/SitePages/Yhteishaku-ja-jatkuva-haku.aspx" TargetMode="External"/><Relationship Id="rId20" Type="http://schemas.openxmlformats.org/officeDocument/2006/relationships/hyperlink" Target="mailto:Hakijapalvelut@kpedu.fi" TargetMode="External"/><Relationship Id="rId1" Type="http://schemas.openxmlformats.org/officeDocument/2006/relationships/slideLayout" Target="../slideLayouts/slideLayout7.xml"/><Relationship Id="rId6" Type="http://schemas.openxmlformats.org/officeDocument/2006/relationships/hyperlink" Target="https://www.kpedu.fi/docs/default-source/koulutuskorttien-liitteet/harkintaanpv-selvityslomake-ohjeet-2023.docx?sfvrsn=72717ab2_26" TargetMode="External"/><Relationship Id="rId11" Type="http://schemas.openxmlformats.org/officeDocument/2006/relationships/hyperlink" Target="https://www.kpedu.fi/hakijalle/koulutustarjonta" TargetMode="External"/><Relationship Id="rId5" Type="http://schemas.openxmlformats.org/officeDocument/2006/relationships/hyperlink" Target="https://www.kpedu.fi/hakijalle/hakeutuminen-koulutukseen/harkintaan-perustuva-valinta" TargetMode="External"/><Relationship Id="rId15" Type="http://schemas.openxmlformats.org/officeDocument/2006/relationships/hyperlink" Target="https://kpedu.sharepoint.com/sites/Kpeduintra/SitePages/Hakijapalvelut.aspx" TargetMode="External"/><Relationship Id="rId10" Type="http://schemas.openxmlformats.org/officeDocument/2006/relationships/hyperlink" Target="https://www.kpedu.fi/haussa-nyt" TargetMode="External"/><Relationship Id="rId19" Type="http://schemas.openxmlformats.org/officeDocument/2006/relationships/hyperlink" Target="https://www.kpedu.fi/yhteystiedot/hakijapalvelut" TargetMode="External"/><Relationship Id="rId4" Type="http://schemas.openxmlformats.org/officeDocument/2006/relationships/hyperlink" Target="https://opintopolku.fi/konfo/fi/sivu/%20hyvaa-tietaa-ennen-kuin-osallistut-yhteishakuun" TargetMode="External"/><Relationship Id="rId9" Type="http://schemas.openxmlformats.org/officeDocument/2006/relationships/hyperlink" Target="https://www.kpedu.fi/docs/default-source/hakijapalvelut/tutkintokohtaiset-terveydentilavaatimukset-a.pdf?sfvrsn=e2602db2_3" TargetMode="External"/><Relationship Id="rId14" Type="http://schemas.openxmlformats.org/officeDocument/2006/relationships/hyperlink" Target="https://www.kpedu.fi/hakijalle/ukk"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kpedu.sharepoint.com/sites/Kpeduintra/SitePages/Opintojen-aloittamiseen-liittyv%C3%A4t-asiat.aspx" TargetMode="External"/><Relationship Id="rId3" Type="http://schemas.openxmlformats.org/officeDocument/2006/relationships/hyperlink" Target="https://opintopolku.fi/konfo/fi/sivu/peruskoulun-jalkeisten-koulutusten-yhteishaun-valintojen-tulokset" TargetMode="External"/><Relationship Id="rId7" Type="http://schemas.openxmlformats.org/officeDocument/2006/relationships/hyperlink" Target="https://www.kpedu.fi/hakijalle/opiskelu-ja-asuminen" TargetMode="External"/><Relationship Id="rId2" Type="http://schemas.openxmlformats.org/officeDocument/2006/relationships/hyperlink" Target="https://www.kpedu.fi/uudelleopiskelijalle" TargetMode="External"/><Relationship Id="rId1" Type="http://schemas.openxmlformats.org/officeDocument/2006/relationships/slideLayout" Target="../slideLayouts/slideLayout7.xml"/><Relationship Id="rId6" Type="http://schemas.openxmlformats.org/officeDocument/2006/relationships/hyperlink" Target="https://sites.google.com/view/kpedu-opiskelijan-opas" TargetMode="External"/><Relationship Id="rId11" Type="http://schemas.openxmlformats.org/officeDocument/2006/relationships/hyperlink" Target="https://kpedu.sharepoint.com/sites/Kpeduintra/SitePages/Asuntolatoiminta.aspx" TargetMode="External"/><Relationship Id="rId5" Type="http://schemas.openxmlformats.org/officeDocument/2006/relationships/hyperlink" Target="https://www.kpedu.fi/docs/default-source/oppaat-ja-lomakkeet/ohjeet/wilma-tunnuksen-aktivointi-ohje.pdf?sfvrsn=136827b2_14" TargetMode="External"/><Relationship Id="rId10" Type="http://schemas.openxmlformats.org/officeDocument/2006/relationships/hyperlink" Target="https://kpedu.sharepoint.com/sites/Kpeduintra/SitePages/Opintojen-rahoitus,-Kela,-TE-palvelut,-Ty%C3%B6llisyysrahasto.aspx" TargetMode="External"/><Relationship Id="rId4" Type="http://schemas.openxmlformats.org/officeDocument/2006/relationships/hyperlink" Target="https://www.kpedu.fi/opiskelijalle/uudelle-opiskelijalle/jatkuva-haku" TargetMode="External"/><Relationship Id="rId9" Type="http://schemas.openxmlformats.org/officeDocument/2006/relationships/hyperlink" Target="https://kpedu.sharepoint.com/sites/Intranet/Jaetut%20asiakirjat/Forms/AllItems.aspx?id=/sites/Intranet/Jaetut%20asiakirjat/Hakijapalvelut/Jatkuvan%20haun%20prosessi%2c%20ohjeet.pdf&amp;viewid=9173b54b-01db-4dd3-b5c2-9c5a16c19d3d&amp;parent=/sites/Intranet/Jaetut%20asiakirjat/Hakijapalvelut"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sites.google.com/view/vetovoimala/etusivu" TargetMode="External"/><Relationship Id="rId3" Type="http://schemas.openxmlformats.org/officeDocument/2006/relationships/hyperlink" Target="https://kpedu.sharepoint.com/sites/Intranet/Jaetut%20asiakirjat/Forms/AllItems.aspx?id=%2Fsites%2FIntranet%2FJaetut%20asiakirjat%2FHenkil%C3%B6st%C3%B6hallinto%2FErityisopettajan%20ty%C3%B6nkuva%202022%2Epdf&amp;parent=%2Fsites%2FIntranet%2FJaetut%20asiakirjat%2FHenkil%C3%B6st%C3%B6hallinto&amp;p=true&amp;ga=1" TargetMode="External"/><Relationship Id="rId7" Type="http://schemas.openxmlformats.org/officeDocument/2006/relationships/hyperlink" Target="https://kpedu.sharepoint.com/sites/Kpeduintra/SitePages/Osaamisen%20tunnistaminen%20ja%20tunnustaminen.aspx" TargetMode="External"/><Relationship Id="rId2"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 Id="rId1" Type="http://schemas.openxmlformats.org/officeDocument/2006/relationships/slideLayout" Target="../slideLayouts/slideLayout7.xml"/><Relationship Id="rId6" Type="http://schemas.openxmlformats.org/officeDocument/2006/relationships/hyperlink" Target="https://www.kpedu.fi/opiskelijalle/kansainv%C3%A4lisyys/kansainv%C3%A4lisyys-opetuksessa" TargetMode="External"/><Relationship Id="rId11" Type="http://schemas.openxmlformats.org/officeDocument/2006/relationships/hyperlink" Target="https://www.kpedu.fi/docs/default-source/projektisivustot/tukipolku/telakkatoimintamalli.pdf?sfvrsn=1c54eb4d_0" TargetMode="External"/><Relationship Id="rId5" Type="http://schemas.openxmlformats.org/officeDocument/2006/relationships/hyperlink" Target="https://www.kpedu.fi/opiskelijalle/opintojen-valinnaisuus" TargetMode="External"/><Relationship Id="rId10" Type="http://schemas.openxmlformats.org/officeDocument/2006/relationships/hyperlink" Target="https://view.officeapps.live.com/op/view.aspx?src=https%3A%2F%2Fwww.kpedu.fi%2Fdocs%2Fdefault-source%2Fvarustamo%2Fkuntoutuksella-opiskelukyky%25C3%25A4-koonti.pptx%3Fsfvrsn%3D1db764b2_0&amp;wdOrigin=BROWSELINK" TargetMode="External"/><Relationship Id="rId4" Type="http://schemas.openxmlformats.org/officeDocument/2006/relationships/hyperlink" Target="https://kpedu.sharepoint.com/sites/Kpeduintra/SitePages/Henkil%C3%B6kohtaisen-osaamisen-kehitt%C3%A4misen-suunnitelma-HOKS.aspx" TargetMode="External"/><Relationship Id="rId9" Type="http://schemas.openxmlformats.org/officeDocument/2006/relationships/hyperlink" Target="https://view.officeapps.live.com/op/view.aspx?src=https%3A%2F%2Fwww.kpedu.fi%2Fdocs%2Fdefault-source%2Fvarustamo%2Fruori---ohje-henkil%25C3%25B6st%25C3%25B6lle.pptx%3Fsfvrsn%3D14da64b2_0&amp;wdOrigin=BROWSELINK"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sites.google.com/view/kpedu-opiskelijan-opas/hyv%C3%A4-tiet%C3%A4%C3%A4" TargetMode="External"/><Relationship Id="rId2" Type="http://schemas.openxmlformats.org/officeDocument/2006/relationships/hyperlink" Target="https://kpedu.sharepoint.com/sites/Kpeduintra/SitePages/Ohjauksen%20ja%20tuen%20m%C3%A4%C3%A4rittely.aspx" TargetMode="External"/><Relationship Id="rId1" Type="http://schemas.openxmlformats.org/officeDocument/2006/relationships/slideLayout" Target="../slideLayouts/slideLayout7.xml"/><Relationship Id="rId5" Type="http://schemas.openxmlformats.org/officeDocument/2006/relationships/hyperlink" Target="https://kpedu.sharepoint.com/sites/Intranet/Jaetut%20asiakirjat/Forms/AllItems.aspx?id=%2Fsites%2FIntranet%2FJaetut%20asiakirjat%2FHenkil%C3%B6st%C3%B6hallinto%2FErityisopettajan%20ty%C3%B6nkuva%202022%2Epdf&amp;parent=%2Fsites%2FIntranet%2FJaetut%20asiakirjat%2FHenkil%C3%B6st%C3%B6hallinto&amp;p=true&amp;ga=1" TargetMode="External"/><Relationship Id="rId4"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kpedu.sharepoint.com/sites/Intranet/Jaetut%20asiakirjat/Forms/AllItems.aspx?id=%2Fsites%2FIntranet%2FJaetut%20asiakirjat%2FHenkil%C3%B6st%C3%B6hallinto%2FErityisopettajan%20ty%C3%B6nkuva%202022%2Epdf&amp;parent=%2Fsites%2FIntranet%2FJaetut%20asiakirjat%2FHenkil%C3%B6st%C3%B6hallinto&amp;p=true&amp;ga=1" TargetMode="External"/><Relationship Id="rId2"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kpedu.sharepoint.com/sites/Kpeduintra/SitePages/Koulutus--tai-oppisopimuksen-laadinta-ja-yll%C3%A4pito.aspx" TargetMode="External"/><Relationship Id="rId2" Type="http://schemas.openxmlformats.org/officeDocument/2006/relationships/hyperlink" Target="https://kpedu.sharepoint.com/sites/Kpeduintra/SitePages/Henkil%C3%B6kohtaisen-osaamisen-kehitt%C3%A4misen-suunnitelma-HOKS.aspx" TargetMode="External"/><Relationship Id="rId1" Type="http://schemas.openxmlformats.org/officeDocument/2006/relationships/slideLayout" Target="../slideLayouts/slideLayout7.xml"/><Relationship Id="rId5" Type="http://schemas.openxmlformats.org/officeDocument/2006/relationships/hyperlink" Target="https://kpedu.sharepoint.com/sites/Intranet/Jaetut%20asiakirjat/Forms/AllItems.aspx?id=%2Fsites%2FIntranet%2FJaetut%20asiakirjat%2FHenkil%C3%B6st%C3%B6hallinto%2FErityisopettajan%20ty%C3%B6nkuva%202022%2Epdf&amp;parent=%2Fsites%2FIntranet%2FJaetut%20asiakirjat%2FHenkil%C3%B6st%C3%B6hallinto&amp;p=true&amp;ga=1" TargetMode="External"/><Relationship Id="rId4"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kpedu.fi/opiskelijalle/opintojen-valinnaisuus" TargetMode="External"/><Relationship Id="rId2" Type="http://schemas.openxmlformats.org/officeDocument/2006/relationships/hyperlink" Target="https://kpedu.sharepoint.com/sites/Kpeduintra/SitePages/Henkil%C3%B6kohtaisen-osaamisen-kehitt%C3%A4misen-suunnitelma-HOKS.aspx" TargetMode="External"/><Relationship Id="rId1" Type="http://schemas.openxmlformats.org/officeDocument/2006/relationships/slideLayout" Target="../slideLayouts/slideLayout7.xml"/><Relationship Id="rId4" Type="http://schemas.openxmlformats.org/officeDocument/2006/relationships/hyperlink" Target="https://kpedu.sharepoint.com/sites/Intranet/Jaetut%20asiakirjat/Forms/AllItems.aspx?id=%2Fsites%2FIntranet%2FJaetut%20asiakirjat%2FHenkil%C3%B6st%C3%B6hallinto%2FVastuuohjaaja%20Kpedussa%201%2E1%2E2023%2Epdf&amp;q=vastuuohjaajan%20teht%C3%A4v%C3%A4t&amp;parent=%2Fsites%2FIntranet%2FJaetut%20asiakirjat&amp;parentview=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45">
            <a:extLst>
              <a:ext uri="{FF2B5EF4-FFF2-40B4-BE49-F238E27FC236}">
                <a16:creationId xmlns:a16="http://schemas.microsoft.com/office/drawing/2014/main" id="{39265B3A-74B0-B74E-2FD0-E079600D9CC7}"/>
              </a:ext>
            </a:extLst>
          </p:cNvPr>
          <p:cNvSpPr/>
          <p:nvPr/>
        </p:nvSpPr>
        <p:spPr>
          <a:xfrm>
            <a:off x="86220" y="526397"/>
            <a:ext cx="1908000" cy="6182221"/>
          </a:xfrm>
          <a:prstGeom prst="flowChartAlternateProcess">
            <a:avLst/>
          </a:prstGeom>
          <a:solidFill>
            <a:srgbClr val="FE3CE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Black" panose="020F0502020204030204" pitchFamily="34" charset="0"/>
                <a:cs typeface="Calibri"/>
              </a:rPr>
              <a:t>Hakeutuminen ja opintojen aloittaminen </a:t>
            </a:r>
          </a:p>
        </p:txBody>
      </p:sp>
      <p:sp>
        <p:nvSpPr>
          <p:cNvPr id="5" name="Arrow: Pentagon 45">
            <a:extLst>
              <a:ext uri="{FF2B5EF4-FFF2-40B4-BE49-F238E27FC236}">
                <a16:creationId xmlns:a16="http://schemas.microsoft.com/office/drawing/2014/main" id="{A3AEE30D-8557-C21A-4A22-5222E6ACD1D2}"/>
              </a:ext>
            </a:extLst>
          </p:cNvPr>
          <p:cNvSpPr/>
          <p:nvPr/>
        </p:nvSpPr>
        <p:spPr>
          <a:xfrm>
            <a:off x="2114611" y="526397"/>
            <a:ext cx="1908000" cy="6182221"/>
          </a:xfrm>
          <a:prstGeom prst="flowChartAlternateProcess">
            <a:avLst/>
          </a:prstGeom>
          <a:solidFill>
            <a:srgbClr val="FE3CE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Black" panose="020F0502020204030204" pitchFamily="34" charset="0"/>
                <a:cs typeface="Calibri"/>
              </a:rPr>
              <a:t>Opintojen suunnittelu</a:t>
            </a:r>
          </a:p>
        </p:txBody>
      </p:sp>
      <p:sp>
        <p:nvSpPr>
          <p:cNvPr id="6" name="Arrow: Pentagon 45">
            <a:extLst>
              <a:ext uri="{FF2B5EF4-FFF2-40B4-BE49-F238E27FC236}">
                <a16:creationId xmlns:a16="http://schemas.microsoft.com/office/drawing/2014/main" id="{763A7017-4EE2-8C67-3386-8FE56A13E6E6}"/>
              </a:ext>
            </a:extLst>
          </p:cNvPr>
          <p:cNvSpPr/>
          <p:nvPr/>
        </p:nvSpPr>
        <p:spPr>
          <a:xfrm>
            <a:off x="4150489" y="526397"/>
            <a:ext cx="1908000" cy="6174365"/>
          </a:xfrm>
          <a:prstGeom prst="flowChartAlternateProcess">
            <a:avLst/>
          </a:prstGeom>
          <a:solidFill>
            <a:srgbClr val="FE3CE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Black" panose="020F0502020204030204" pitchFamily="34" charset="0"/>
                <a:cs typeface="Calibri"/>
              </a:rPr>
              <a:t>Osaamisen hankkiminen</a:t>
            </a:r>
          </a:p>
        </p:txBody>
      </p:sp>
      <p:sp>
        <p:nvSpPr>
          <p:cNvPr id="7" name="Arrow: Pentagon 45">
            <a:extLst>
              <a:ext uri="{FF2B5EF4-FFF2-40B4-BE49-F238E27FC236}">
                <a16:creationId xmlns:a16="http://schemas.microsoft.com/office/drawing/2014/main" id="{E879D986-7B6F-8669-3AF0-3653B781CDE7}"/>
              </a:ext>
            </a:extLst>
          </p:cNvPr>
          <p:cNvSpPr/>
          <p:nvPr/>
        </p:nvSpPr>
        <p:spPr>
          <a:xfrm>
            <a:off x="6177611" y="526397"/>
            <a:ext cx="1908000" cy="6174365"/>
          </a:xfrm>
          <a:prstGeom prst="flowChartAlternateProcess">
            <a:avLst/>
          </a:prstGeom>
          <a:solidFill>
            <a:srgbClr val="FE3CE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Black" panose="020F0502020204030204" pitchFamily="34" charset="0"/>
                <a:cs typeface="Calibri"/>
              </a:rPr>
              <a:t>Osaamisen osoittaminen ja arviointi</a:t>
            </a:r>
          </a:p>
        </p:txBody>
      </p:sp>
      <p:sp>
        <p:nvSpPr>
          <p:cNvPr id="8" name="Arrow: Pentagon 45">
            <a:extLst>
              <a:ext uri="{FF2B5EF4-FFF2-40B4-BE49-F238E27FC236}">
                <a16:creationId xmlns:a16="http://schemas.microsoft.com/office/drawing/2014/main" id="{88917238-1135-6CF7-81B5-977DD9BFEFF5}"/>
              </a:ext>
            </a:extLst>
          </p:cNvPr>
          <p:cNvSpPr/>
          <p:nvPr/>
        </p:nvSpPr>
        <p:spPr>
          <a:xfrm>
            <a:off x="8215742" y="526397"/>
            <a:ext cx="1908000" cy="6174365"/>
          </a:xfrm>
          <a:prstGeom prst="flowChartAlternateProcess">
            <a:avLst/>
          </a:prstGeom>
          <a:solidFill>
            <a:srgbClr val="FE3CE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Black" panose="020F0502020204030204" pitchFamily="34" charset="0"/>
                <a:cs typeface="Calibri"/>
              </a:rPr>
              <a:t>Tavoitteen saavuttaminen</a:t>
            </a:r>
          </a:p>
        </p:txBody>
      </p:sp>
      <p:sp>
        <p:nvSpPr>
          <p:cNvPr id="9" name="Arrow: Pentagon 45">
            <a:extLst>
              <a:ext uri="{FF2B5EF4-FFF2-40B4-BE49-F238E27FC236}">
                <a16:creationId xmlns:a16="http://schemas.microsoft.com/office/drawing/2014/main" id="{80EE77D7-F75F-260F-DA6C-3737A316E7BB}"/>
              </a:ext>
            </a:extLst>
          </p:cNvPr>
          <p:cNvSpPr/>
          <p:nvPr/>
        </p:nvSpPr>
        <p:spPr>
          <a:xfrm>
            <a:off x="10217809" y="526398"/>
            <a:ext cx="1908000" cy="6166506"/>
          </a:xfrm>
          <a:prstGeom prst="flowChartAlternateProcess">
            <a:avLst/>
          </a:prstGeom>
          <a:solidFill>
            <a:srgbClr val="FE3CE7"/>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Black" panose="020F0502020204030204" pitchFamily="34" charset="0"/>
                <a:cs typeface="Calibri"/>
              </a:rPr>
              <a:t>Osaamisen hyödyntäminen</a:t>
            </a:r>
          </a:p>
        </p:txBody>
      </p:sp>
      <p:sp>
        <p:nvSpPr>
          <p:cNvPr id="10" name="Arrow: Pentagon 45">
            <a:extLst>
              <a:ext uri="{FF2B5EF4-FFF2-40B4-BE49-F238E27FC236}">
                <a16:creationId xmlns:a16="http://schemas.microsoft.com/office/drawing/2014/main" id="{DF38442F-94EE-DC67-DF69-F4556038C982}"/>
              </a:ext>
            </a:extLst>
          </p:cNvPr>
          <p:cNvSpPr/>
          <p:nvPr/>
        </p:nvSpPr>
        <p:spPr>
          <a:xfrm>
            <a:off x="221487" y="1211037"/>
            <a:ext cx="1620000" cy="1619787"/>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400" b="1">
                <a:solidFill>
                  <a:schemeClr val="tx1"/>
                </a:solidFill>
                <a:latin typeface="Aptos Light" panose="020B0004020202020204" pitchFamily="34" charset="0"/>
                <a:cs typeface="Calibri"/>
              </a:rPr>
              <a:t>Hakeutumisen ohjaus</a:t>
            </a:r>
          </a:p>
        </p:txBody>
      </p:sp>
      <p:sp>
        <p:nvSpPr>
          <p:cNvPr id="11" name="Arrow: Pentagon 45">
            <a:extLst>
              <a:ext uri="{FF2B5EF4-FFF2-40B4-BE49-F238E27FC236}">
                <a16:creationId xmlns:a16="http://schemas.microsoft.com/office/drawing/2014/main" id="{5703E803-31DD-E021-D3DC-9F69134348F7}"/>
              </a:ext>
            </a:extLst>
          </p:cNvPr>
          <p:cNvSpPr/>
          <p:nvPr/>
        </p:nvSpPr>
        <p:spPr>
          <a:xfrm>
            <a:off x="289523" y="3113179"/>
            <a:ext cx="1620000" cy="1079857"/>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400" b="1">
                <a:solidFill>
                  <a:schemeClr val="tx1"/>
                </a:solidFill>
                <a:latin typeface="Aptos Light" panose="020B0004020202020204" pitchFamily="34" charset="0"/>
                <a:cs typeface="Calibri"/>
              </a:rPr>
              <a:t>Koulutukseen valinta</a:t>
            </a:r>
          </a:p>
        </p:txBody>
      </p:sp>
      <p:sp>
        <p:nvSpPr>
          <p:cNvPr id="12" name="Arrow: Pentagon 45">
            <a:extLst>
              <a:ext uri="{FF2B5EF4-FFF2-40B4-BE49-F238E27FC236}">
                <a16:creationId xmlns:a16="http://schemas.microsoft.com/office/drawing/2014/main" id="{D85E7534-EE82-5884-5D2C-2D4D9991D0B4}"/>
              </a:ext>
            </a:extLst>
          </p:cNvPr>
          <p:cNvSpPr/>
          <p:nvPr/>
        </p:nvSpPr>
        <p:spPr>
          <a:xfrm>
            <a:off x="2201374" y="1211037"/>
            <a:ext cx="7789251" cy="991170"/>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Light" panose="020B0004020202020204" pitchFamily="34" charset="0"/>
                <a:cs typeface="Calibri"/>
              </a:rPr>
              <a:t>Henkilökohtaistaminen</a:t>
            </a:r>
          </a:p>
        </p:txBody>
      </p:sp>
      <p:sp>
        <p:nvSpPr>
          <p:cNvPr id="13" name="Arrow: Pentagon 45">
            <a:extLst>
              <a:ext uri="{FF2B5EF4-FFF2-40B4-BE49-F238E27FC236}">
                <a16:creationId xmlns:a16="http://schemas.microsoft.com/office/drawing/2014/main" id="{E1206A38-1566-BA4A-663E-A751AD6D864F}"/>
              </a:ext>
            </a:extLst>
          </p:cNvPr>
          <p:cNvSpPr/>
          <p:nvPr/>
        </p:nvSpPr>
        <p:spPr>
          <a:xfrm>
            <a:off x="2255555" y="2296010"/>
            <a:ext cx="5747010" cy="1094387"/>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Light" panose="020B0004020202020204" pitchFamily="34" charset="0"/>
                <a:cs typeface="Calibri"/>
              </a:rPr>
              <a:t>Opetus ja osaamisen hankkimisen ohjaus eri oppimisympäristöissä</a:t>
            </a:r>
          </a:p>
        </p:txBody>
      </p:sp>
      <p:sp>
        <p:nvSpPr>
          <p:cNvPr id="14" name="Arrow: Pentagon 45">
            <a:extLst>
              <a:ext uri="{FF2B5EF4-FFF2-40B4-BE49-F238E27FC236}">
                <a16:creationId xmlns:a16="http://schemas.microsoft.com/office/drawing/2014/main" id="{9D1554CD-F0AA-2317-5AB9-DB53183CD70B}"/>
              </a:ext>
            </a:extLst>
          </p:cNvPr>
          <p:cNvSpPr/>
          <p:nvPr/>
        </p:nvSpPr>
        <p:spPr>
          <a:xfrm>
            <a:off x="6254885" y="3413850"/>
            <a:ext cx="1747679" cy="1484074"/>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Light" panose="020B0004020202020204" pitchFamily="34" charset="0"/>
                <a:cs typeface="Calibri"/>
              </a:rPr>
              <a:t>Osaamisen arviointi ja todentaminen</a:t>
            </a:r>
          </a:p>
        </p:txBody>
      </p:sp>
      <p:sp>
        <p:nvSpPr>
          <p:cNvPr id="15" name="Arrow: Pentagon 45">
            <a:extLst>
              <a:ext uri="{FF2B5EF4-FFF2-40B4-BE49-F238E27FC236}">
                <a16:creationId xmlns:a16="http://schemas.microsoft.com/office/drawing/2014/main" id="{27185D88-4AF2-5B39-3746-D8903E3B0D75}"/>
              </a:ext>
            </a:extLst>
          </p:cNvPr>
          <p:cNvSpPr/>
          <p:nvPr/>
        </p:nvSpPr>
        <p:spPr>
          <a:xfrm>
            <a:off x="8312034" y="2429243"/>
            <a:ext cx="1676952" cy="1501677"/>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Light" panose="020B0004020202020204" pitchFamily="34" charset="0"/>
                <a:cs typeface="Calibri"/>
              </a:rPr>
              <a:t>Opintojen päättäminen</a:t>
            </a:r>
          </a:p>
        </p:txBody>
      </p:sp>
      <p:sp>
        <p:nvSpPr>
          <p:cNvPr id="16" name="Arrow: Pentagon 45">
            <a:extLst>
              <a:ext uri="{FF2B5EF4-FFF2-40B4-BE49-F238E27FC236}">
                <a16:creationId xmlns:a16="http://schemas.microsoft.com/office/drawing/2014/main" id="{7BCAE2F9-FC5E-55FE-DF36-9F90E278458F}"/>
              </a:ext>
            </a:extLst>
          </p:cNvPr>
          <p:cNvSpPr/>
          <p:nvPr/>
        </p:nvSpPr>
        <p:spPr>
          <a:xfrm>
            <a:off x="2247447" y="4840415"/>
            <a:ext cx="7741539" cy="540001"/>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Light" panose="020B0004020202020204" pitchFamily="34" charset="0"/>
                <a:cs typeface="Calibri"/>
              </a:rPr>
              <a:t>Ohjaus</a:t>
            </a:r>
          </a:p>
        </p:txBody>
      </p:sp>
      <p:sp>
        <p:nvSpPr>
          <p:cNvPr id="17" name="Arrow: Pentagon 45">
            <a:extLst>
              <a:ext uri="{FF2B5EF4-FFF2-40B4-BE49-F238E27FC236}">
                <a16:creationId xmlns:a16="http://schemas.microsoft.com/office/drawing/2014/main" id="{234A45B2-886B-3773-AA19-277D7A2630B0}"/>
              </a:ext>
            </a:extLst>
          </p:cNvPr>
          <p:cNvSpPr/>
          <p:nvPr/>
        </p:nvSpPr>
        <p:spPr>
          <a:xfrm>
            <a:off x="2255555" y="5366541"/>
            <a:ext cx="7755916" cy="540000"/>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Light" panose="020B0004020202020204" pitchFamily="34" charset="0"/>
                <a:cs typeface="Calibri"/>
              </a:rPr>
              <a:t>Oppimisen tuki</a:t>
            </a:r>
          </a:p>
        </p:txBody>
      </p:sp>
      <p:sp>
        <p:nvSpPr>
          <p:cNvPr id="18" name="Arrow: Pentagon 45">
            <a:extLst>
              <a:ext uri="{FF2B5EF4-FFF2-40B4-BE49-F238E27FC236}">
                <a16:creationId xmlns:a16="http://schemas.microsoft.com/office/drawing/2014/main" id="{E51F5267-6C29-1FBE-0133-4FAE21C61D85}"/>
              </a:ext>
            </a:extLst>
          </p:cNvPr>
          <p:cNvSpPr/>
          <p:nvPr/>
        </p:nvSpPr>
        <p:spPr>
          <a:xfrm>
            <a:off x="2296377" y="5911188"/>
            <a:ext cx="7769523" cy="662464"/>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b="1">
                <a:solidFill>
                  <a:schemeClr val="tx1"/>
                </a:solidFill>
                <a:latin typeface="Aptos Light" panose="020B0004020202020204" pitchFamily="34" charset="0"/>
                <a:cs typeface="Calibri"/>
              </a:rPr>
              <a:t>Opiskeluhuolto ja hyvinvointi</a:t>
            </a:r>
          </a:p>
        </p:txBody>
      </p:sp>
      <p:sp>
        <p:nvSpPr>
          <p:cNvPr id="19" name="Arrow: Pentagon 45">
            <a:extLst>
              <a:ext uri="{FF2B5EF4-FFF2-40B4-BE49-F238E27FC236}">
                <a16:creationId xmlns:a16="http://schemas.microsoft.com/office/drawing/2014/main" id="{4FDD1E2F-77E9-D72B-B764-9EA697D4F45D}"/>
              </a:ext>
            </a:extLst>
          </p:cNvPr>
          <p:cNvSpPr/>
          <p:nvPr/>
        </p:nvSpPr>
        <p:spPr>
          <a:xfrm>
            <a:off x="10414975" y="1277243"/>
            <a:ext cx="1513668" cy="4266873"/>
          </a:xfrm>
          <a:prstGeom prst="flowChartAlternateProcess">
            <a:avLst/>
          </a:prstGeom>
          <a:solidFill>
            <a:srgbClr val="F8C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400" b="1">
                <a:solidFill>
                  <a:schemeClr val="tx1"/>
                </a:solidFill>
                <a:latin typeface="Aptos Light" panose="020B0004020202020204" pitchFamily="34" charset="0"/>
                <a:cs typeface="Calibri"/>
              </a:rPr>
              <a:t>Työelämään, jatko-opintoihin tai palveluun siirtyminen</a:t>
            </a:r>
          </a:p>
        </p:txBody>
      </p:sp>
      <p:sp>
        <p:nvSpPr>
          <p:cNvPr id="30" name="Otsikko 1">
            <a:extLst>
              <a:ext uri="{FF2B5EF4-FFF2-40B4-BE49-F238E27FC236}">
                <a16:creationId xmlns:a16="http://schemas.microsoft.com/office/drawing/2014/main" id="{5AA62996-C342-42D9-F56B-2A5EA89CA404}"/>
              </a:ext>
            </a:extLst>
          </p:cNvPr>
          <p:cNvSpPr>
            <a:spLocks noGrp="1"/>
          </p:cNvSpPr>
          <p:nvPr>
            <p:ph type="title"/>
          </p:nvPr>
        </p:nvSpPr>
        <p:spPr>
          <a:xfrm>
            <a:off x="1264274" y="82778"/>
            <a:ext cx="9588429" cy="443619"/>
          </a:xfrm>
        </p:spPr>
        <p:txBody>
          <a:bodyPr>
            <a:noAutofit/>
          </a:bodyPr>
          <a:lstStyle/>
          <a:p>
            <a:pPr algn="ctr"/>
            <a:r>
              <a:rPr lang="fi-FI" sz="3200">
                <a:solidFill>
                  <a:srgbClr val="00B3F0"/>
                </a:solidFill>
                <a:latin typeface="Bebas Neue Book"/>
              </a:rPr>
              <a:t>KPEDU Oppijan polun prosessikartta</a:t>
            </a:r>
            <a:endParaRPr lang="fi-FI" sz="3200">
              <a:solidFill>
                <a:srgbClr val="00B3F0"/>
              </a:solidFill>
              <a:latin typeface="Bebas Neue Book" panose="00000500000000000000" pitchFamily="50" charset="0"/>
            </a:endParaRPr>
          </a:p>
        </p:txBody>
      </p:sp>
      <p:sp>
        <p:nvSpPr>
          <p:cNvPr id="2" name="Arrow: Pentagon 45">
            <a:extLst>
              <a:ext uri="{FF2B5EF4-FFF2-40B4-BE49-F238E27FC236}">
                <a16:creationId xmlns:a16="http://schemas.microsoft.com/office/drawing/2014/main" id="{1595ACCC-D6B7-F00D-C4EB-E7A6C7E18084}"/>
              </a:ext>
            </a:extLst>
          </p:cNvPr>
          <p:cNvSpPr/>
          <p:nvPr/>
        </p:nvSpPr>
        <p:spPr>
          <a:xfrm>
            <a:off x="307673" y="1782833"/>
            <a:ext cx="1457607" cy="519889"/>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sz="1200">
              <a:solidFill>
                <a:schemeClr val="tx1"/>
              </a:solidFill>
              <a:latin typeface="Aptos Light"/>
              <a:cs typeface="Calibri"/>
            </a:endParaRPr>
          </a:p>
          <a:p>
            <a:pPr algn="ctr"/>
            <a:r>
              <a:rPr lang="en-US" sz="1200">
                <a:solidFill>
                  <a:schemeClr val="tx1"/>
                </a:solidFill>
                <a:latin typeface="Aptos Light"/>
                <a:cs typeface="Calibri"/>
                <a:hlinkClick r:id="rId3" action="ppaction://hlinksldjump">
                  <a:extLst>
                    <a:ext uri="{A12FA001-AC4F-418D-AE19-62706E023703}">
                      <ahyp:hlinkClr xmlns:ahyp="http://schemas.microsoft.com/office/drawing/2018/hyperlinkcolor" val="tx"/>
                    </a:ext>
                  </a:extLst>
                </a:hlinkClick>
              </a:rPr>
              <a:t>Koulutusmahdolli-</a:t>
            </a:r>
            <a:r>
              <a:rPr lang="en-US" sz="1200">
                <a:solidFill>
                  <a:schemeClr val="tx1"/>
                </a:solidFill>
                <a:latin typeface="Aptos Light"/>
                <a:cs typeface="Calibri"/>
                <a:hlinkClick r:id="" action="ppaction://noaction">
                  <a:extLst>
                    <a:ext uri="{A12FA001-AC4F-418D-AE19-62706E023703}">
                      <ahyp:hlinkClr xmlns:ahyp="http://schemas.microsoft.com/office/drawing/2018/hyperlinkcolor" val="tx"/>
                    </a:ext>
                  </a:extLst>
                </a:hlinkClick>
              </a:rPr>
              <a:t>suuksien vertailu</a:t>
            </a:r>
            <a:endParaRPr lang="en-US">
              <a:solidFill>
                <a:schemeClr val="tx1"/>
              </a:solidFill>
            </a:endParaRPr>
          </a:p>
          <a:p>
            <a:pPr algn="ctr"/>
            <a:endParaRPr lang="en-US" sz="1200">
              <a:solidFill>
                <a:schemeClr val="tx1"/>
              </a:solidFill>
              <a:latin typeface="Aptos Light" panose="020B0004020202020204" pitchFamily="34" charset="0"/>
              <a:cs typeface="Calibri"/>
            </a:endParaRPr>
          </a:p>
        </p:txBody>
      </p:sp>
      <p:sp>
        <p:nvSpPr>
          <p:cNvPr id="3" name="Arrow: Pentagon 45">
            <a:extLst>
              <a:ext uri="{FF2B5EF4-FFF2-40B4-BE49-F238E27FC236}">
                <a16:creationId xmlns:a16="http://schemas.microsoft.com/office/drawing/2014/main" id="{92BF800C-6A4E-E96F-28C6-0D346CEC49FC}"/>
              </a:ext>
            </a:extLst>
          </p:cNvPr>
          <p:cNvSpPr/>
          <p:nvPr/>
        </p:nvSpPr>
        <p:spPr>
          <a:xfrm>
            <a:off x="286765" y="2354629"/>
            <a:ext cx="1457607" cy="324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solidFill>
                  <a:schemeClr val="tx1"/>
                </a:solidFill>
                <a:latin typeface="Aptos Light"/>
                <a:cs typeface="Calibri"/>
                <a:hlinkClick r:id="rId4" action="ppaction://hlinksldjump">
                  <a:extLst>
                    <a:ext uri="{A12FA001-AC4F-418D-AE19-62706E023703}">
                      <ahyp:hlinkClr xmlns:ahyp="http://schemas.microsoft.com/office/drawing/2018/hyperlinkcolor" val="tx"/>
                    </a:ext>
                  </a:extLst>
                </a:hlinkClick>
              </a:rPr>
              <a:t>Haku</a:t>
            </a:r>
            <a:endParaRPr lang="en-US" sz="1200">
              <a:solidFill>
                <a:schemeClr val="tx1"/>
              </a:solidFill>
              <a:latin typeface="Aptos Light" panose="020B0004020202020204" pitchFamily="34" charset="0"/>
              <a:cs typeface="Calibri"/>
              <a:hlinkClick r:id="rId4" action="ppaction://hlinksldjump">
                <a:extLst>
                  <a:ext uri="{A12FA001-AC4F-418D-AE19-62706E023703}">
                    <ahyp:hlinkClr xmlns:ahyp="http://schemas.microsoft.com/office/drawing/2018/hyperlinkcolor" val="tx"/>
                  </a:ext>
                </a:extLst>
              </a:hlinkClick>
            </a:endParaRPr>
          </a:p>
        </p:txBody>
      </p:sp>
      <p:sp>
        <p:nvSpPr>
          <p:cNvPr id="20" name="Arrow: Pentagon 45">
            <a:extLst>
              <a:ext uri="{FF2B5EF4-FFF2-40B4-BE49-F238E27FC236}">
                <a16:creationId xmlns:a16="http://schemas.microsoft.com/office/drawing/2014/main" id="{DE713413-2C9D-0EE8-DB7C-5D252AF86B6A}"/>
              </a:ext>
            </a:extLst>
          </p:cNvPr>
          <p:cNvSpPr/>
          <p:nvPr/>
        </p:nvSpPr>
        <p:spPr>
          <a:xfrm>
            <a:off x="292607" y="3604468"/>
            <a:ext cx="1457607" cy="324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solidFill>
                  <a:schemeClr val="tx1"/>
                </a:solidFill>
                <a:latin typeface="Aptos Light"/>
                <a:cs typeface="Calibri"/>
                <a:hlinkClick r:id="rId5" action="ppaction://hlinksldjump">
                  <a:extLst>
                    <a:ext uri="{A12FA001-AC4F-418D-AE19-62706E023703}">
                      <ahyp:hlinkClr xmlns:ahyp="http://schemas.microsoft.com/office/drawing/2018/hyperlinkcolor" val="tx"/>
                    </a:ext>
                  </a:extLst>
                </a:hlinkClick>
              </a:rPr>
              <a:t>Valinta</a:t>
            </a:r>
            <a:endParaRPr lang="en-US" sz="1200">
              <a:solidFill>
                <a:schemeClr val="tx1"/>
              </a:solidFill>
              <a:latin typeface="Aptos Light" panose="020B0004020202020204" pitchFamily="34" charset="0"/>
              <a:cs typeface="Calibri"/>
              <a:hlinkClick r:id="rId5" action="ppaction://hlinksldjump">
                <a:extLst>
                  <a:ext uri="{A12FA001-AC4F-418D-AE19-62706E023703}">
                    <ahyp:hlinkClr xmlns:ahyp="http://schemas.microsoft.com/office/drawing/2018/hyperlinkcolor" val="tx"/>
                  </a:ext>
                </a:extLst>
              </a:hlinkClick>
            </a:endParaRPr>
          </a:p>
        </p:txBody>
      </p:sp>
      <p:sp>
        <p:nvSpPr>
          <p:cNvPr id="21" name="Arrow: Pentagon 45">
            <a:extLst>
              <a:ext uri="{FF2B5EF4-FFF2-40B4-BE49-F238E27FC236}">
                <a16:creationId xmlns:a16="http://schemas.microsoft.com/office/drawing/2014/main" id="{A621E6C5-A39E-B09D-4B67-CFDABA970439}"/>
              </a:ext>
            </a:extLst>
          </p:cNvPr>
          <p:cNvSpPr/>
          <p:nvPr/>
        </p:nvSpPr>
        <p:spPr>
          <a:xfrm>
            <a:off x="2255555" y="1280255"/>
            <a:ext cx="1702559" cy="396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a:solidFill>
                  <a:schemeClr val="tx1"/>
                </a:solidFill>
                <a:latin typeface="Aptos Light"/>
                <a:cs typeface="Calibri"/>
                <a:hlinkClick r:id="rId6" action="ppaction://hlinksldjump">
                  <a:extLst>
                    <a:ext uri="{A12FA001-AC4F-418D-AE19-62706E023703}">
                      <ahyp:hlinkClr xmlns:ahyp="http://schemas.microsoft.com/office/drawing/2018/hyperlinkcolor" val="tx"/>
                    </a:ext>
                  </a:extLst>
                </a:hlinkClick>
              </a:rPr>
              <a:t>Yksilöllisen opintopolun </a:t>
            </a:r>
            <a:r>
              <a:rPr lang="en-US" sz="1100">
                <a:solidFill>
                  <a:schemeClr val="tx1"/>
                </a:solidFill>
                <a:latin typeface="Aptos Light"/>
                <a:cs typeface="Calibri"/>
                <a:hlinkClick r:id="" action="ppaction://noaction">
                  <a:extLst>
                    <a:ext uri="{A12FA001-AC4F-418D-AE19-62706E023703}">
                      <ahyp:hlinkClr xmlns:ahyp="http://schemas.microsoft.com/office/drawing/2018/hyperlinkcolor" val="tx"/>
                    </a:ext>
                  </a:extLst>
                </a:hlinkClick>
              </a:rPr>
              <a:t>suunnittelu</a:t>
            </a:r>
            <a:endParaRPr lang="en-US" sz="1100">
              <a:solidFill>
                <a:schemeClr val="tx1"/>
              </a:solidFill>
              <a:latin typeface="Aptos Light" panose="020B0004020202020204" pitchFamily="34" charset="0"/>
              <a:cs typeface="Calibri"/>
              <a:hlinkClick r:id="" action="ppaction://noaction">
                <a:extLst>
                  <a:ext uri="{A12FA001-AC4F-418D-AE19-62706E023703}">
                    <ahyp:hlinkClr xmlns:ahyp="http://schemas.microsoft.com/office/drawing/2018/hyperlinkcolor" val="tx"/>
                  </a:ext>
                </a:extLst>
              </a:hlinkClick>
            </a:endParaRPr>
          </a:p>
        </p:txBody>
      </p:sp>
      <p:sp>
        <p:nvSpPr>
          <p:cNvPr id="23" name="Arrow: Pentagon 45">
            <a:extLst>
              <a:ext uri="{FF2B5EF4-FFF2-40B4-BE49-F238E27FC236}">
                <a16:creationId xmlns:a16="http://schemas.microsoft.com/office/drawing/2014/main" id="{695966CC-17D0-B105-72FC-E06C95DDA826}"/>
              </a:ext>
            </a:extLst>
          </p:cNvPr>
          <p:cNvSpPr/>
          <p:nvPr/>
        </p:nvSpPr>
        <p:spPr>
          <a:xfrm>
            <a:off x="2233070" y="1762883"/>
            <a:ext cx="1702559" cy="396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a:solidFill>
                  <a:schemeClr val="tx1"/>
                </a:solidFill>
                <a:latin typeface="Aptos Light"/>
                <a:cs typeface="Calibri"/>
                <a:hlinkClick r:id="rId7" action="ppaction://hlinksldjump">
                  <a:extLst>
                    <a:ext uri="{A12FA001-AC4F-418D-AE19-62706E023703}">
                      <ahyp:hlinkClr xmlns:ahyp="http://schemas.microsoft.com/office/drawing/2018/hyperlinkcolor" val="tx"/>
                    </a:ext>
                  </a:extLst>
                </a:hlinkClick>
              </a:rPr>
              <a:t>HOKSin laadinta ja </a:t>
            </a:r>
            <a:r>
              <a:rPr lang="en-US" sz="1100">
                <a:solidFill>
                  <a:schemeClr val="tx1"/>
                </a:solidFill>
                <a:latin typeface="Aptos Light"/>
                <a:cs typeface="Calibri"/>
                <a:hlinkClick r:id="" action="ppaction://noaction">
                  <a:extLst>
                    <a:ext uri="{A12FA001-AC4F-418D-AE19-62706E023703}">
                      <ahyp:hlinkClr xmlns:ahyp="http://schemas.microsoft.com/office/drawing/2018/hyperlinkcolor" val="tx"/>
                    </a:ext>
                  </a:extLst>
                </a:hlinkClick>
              </a:rPr>
              <a:t>ensikertainen hyväksyntä</a:t>
            </a:r>
            <a:endParaRPr lang="en-US" sz="1100">
              <a:solidFill>
                <a:schemeClr val="tx1"/>
              </a:solidFill>
              <a:latin typeface="Aptos Light" panose="020B0004020202020204" pitchFamily="34" charset="0"/>
              <a:cs typeface="Calibri"/>
              <a:hlinkClick r:id="" action="ppaction://noaction">
                <a:extLst>
                  <a:ext uri="{A12FA001-AC4F-418D-AE19-62706E023703}">
                    <ahyp:hlinkClr xmlns:ahyp="http://schemas.microsoft.com/office/drawing/2018/hyperlinkcolor" val="tx"/>
                  </a:ext>
                </a:extLst>
              </a:hlinkClick>
            </a:endParaRPr>
          </a:p>
        </p:txBody>
      </p:sp>
      <p:sp>
        <p:nvSpPr>
          <p:cNvPr id="25" name="Arrow: Pentagon 45">
            <a:extLst>
              <a:ext uri="{FF2B5EF4-FFF2-40B4-BE49-F238E27FC236}">
                <a16:creationId xmlns:a16="http://schemas.microsoft.com/office/drawing/2014/main" id="{A659C004-5E1C-3278-70BA-B24BFD2DEBAD}"/>
              </a:ext>
            </a:extLst>
          </p:cNvPr>
          <p:cNvSpPr/>
          <p:nvPr/>
        </p:nvSpPr>
        <p:spPr>
          <a:xfrm>
            <a:off x="4150489" y="1488365"/>
            <a:ext cx="5780319" cy="324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solidFill>
                  <a:schemeClr val="tx1"/>
                </a:solidFill>
                <a:latin typeface="Aptos Light"/>
                <a:cs typeface="Calibri"/>
                <a:hlinkClick r:id="rId8" action="ppaction://hlinksldjump">
                  <a:extLst>
                    <a:ext uri="{A12FA001-AC4F-418D-AE19-62706E023703}">
                      <ahyp:hlinkClr xmlns:ahyp="http://schemas.microsoft.com/office/drawing/2018/hyperlinkcolor" val="tx"/>
                    </a:ext>
                  </a:extLst>
                </a:hlinkClick>
              </a:rPr>
              <a:t>Opiskelijan yksilöllisen opintopolun seuranta</a:t>
            </a:r>
            <a:endParaRPr lang="en-US" sz="1200">
              <a:solidFill>
                <a:schemeClr val="tx1"/>
              </a:solidFill>
              <a:latin typeface="Aptos Light" panose="020B0004020202020204" pitchFamily="34" charset="0"/>
              <a:cs typeface="Calibri"/>
            </a:endParaRPr>
          </a:p>
        </p:txBody>
      </p:sp>
      <p:sp>
        <p:nvSpPr>
          <p:cNvPr id="26" name="Arrow: Pentagon 45">
            <a:extLst>
              <a:ext uri="{FF2B5EF4-FFF2-40B4-BE49-F238E27FC236}">
                <a16:creationId xmlns:a16="http://schemas.microsoft.com/office/drawing/2014/main" id="{377A6F2D-343F-6B2A-5DB4-11635B53EE11}"/>
              </a:ext>
            </a:extLst>
          </p:cNvPr>
          <p:cNvSpPr/>
          <p:nvPr/>
        </p:nvSpPr>
        <p:spPr>
          <a:xfrm>
            <a:off x="4150489" y="1871439"/>
            <a:ext cx="5780319" cy="288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solidFill>
                  <a:schemeClr val="tx1"/>
                </a:solidFill>
                <a:latin typeface="Aptos Light"/>
                <a:cs typeface="Calibri"/>
                <a:hlinkClick r:id="rId9" action="ppaction://hlinksldjump">
                  <a:extLst>
                    <a:ext uri="{A12FA001-AC4F-418D-AE19-62706E023703}">
                      <ahyp:hlinkClr xmlns:ahyp="http://schemas.microsoft.com/office/drawing/2018/hyperlinkcolor" val="tx"/>
                    </a:ext>
                  </a:extLst>
                </a:hlinkClick>
              </a:rPr>
              <a:t>HOKSin päivittäminen</a:t>
            </a:r>
            <a:endParaRPr lang="en-US" sz="1200">
              <a:solidFill>
                <a:schemeClr val="tx1"/>
              </a:solidFill>
              <a:latin typeface="Aptos Light" panose="020B0004020202020204" pitchFamily="34" charset="0"/>
              <a:cs typeface="Calibri"/>
            </a:endParaRPr>
          </a:p>
        </p:txBody>
      </p:sp>
      <p:sp>
        <p:nvSpPr>
          <p:cNvPr id="33" name="Arrow: Pentagon 45">
            <a:extLst>
              <a:ext uri="{FF2B5EF4-FFF2-40B4-BE49-F238E27FC236}">
                <a16:creationId xmlns:a16="http://schemas.microsoft.com/office/drawing/2014/main" id="{AEB6965B-B1EE-3611-7530-AB07CF352E80}"/>
              </a:ext>
            </a:extLst>
          </p:cNvPr>
          <p:cNvSpPr/>
          <p:nvPr/>
        </p:nvSpPr>
        <p:spPr>
          <a:xfrm>
            <a:off x="2342216" y="2590810"/>
            <a:ext cx="5588429" cy="216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a:solidFill>
                  <a:schemeClr val="tx1"/>
                </a:solidFill>
                <a:latin typeface="Aptos Light"/>
                <a:cs typeface="Calibri"/>
                <a:hlinkClick r:id="rId10" action="ppaction://hlinksldjump">
                  <a:extLst>
                    <a:ext uri="{A12FA001-AC4F-418D-AE19-62706E023703}">
                      <ahyp:hlinkClr xmlns:ahyp="http://schemas.microsoft.com/office/drawing/2018/hyperlinkcolor" val="tx"/>
                    </a:ext>
                  </a:extLst>
                </a:hlinkClick>
              </a:rPr>
              <a:t>Osaamisen hankkiminen eri oppimisympäristöissä</a:t>
            </a:r>
            <a:endParaRPr lang="en-US" sz="1100">
              <a:solidFill>
                <a:schemeClr val="tx1"/>
              </a:solidFill>
              <a:latin typeface="Aptos Light" panose="020B0004020202020204" pitchFamily="34" charset="0"/>
              <a:cs typeface="Calibri"/>
            </a:endParaRPr>
          </a:p>
        </p:txBody>
      </p:sp>
      <p:sp>
        <p:nvSpPr>
          <p:cNvPr id="34" name="Arrow: Pentagon 45">
            <a:extLst>
              <a:ext uri="{FF2B5EF4-FFF2-40B4-BE49-F238E27FC236}">
                <a16:creationId xmlns:a16="http://schemas.microsoft.com/office/drawing/2014/main" id="{A237AF8F-CDF1-7B1A-DABF-3DD355A015CD}"/>
              </a:ext>
            </a:extLst>
          </p:cNvPr>
          <p:cNvSpPr/>
          <p:nvPr/>
        </p:nvSpPr>
        <p:spPr>
          <a:xfrm>
            <a:off x="2342217" y="2873937"/>
            <a:ext cx="5588429" cy="216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a:solidFill>
                  <a:schemeClr val="tx1"/>
                </a:solidFill>
                <a:latin typeface="Aptos Light"/>
                <a:cs typeface="Calibri"/>
                <a:hlinkClick r:id="rId11" action="ppaction://hlinksldjump">
                  <a:extLst>
                    <a:ext uri="{A12FA001-AC4F-418D-AE19-62706E023703}">
                      <ahyp:hlinkClr xmlns:ahyp="http://schemas.microsoft.com/office/drawing/2018/hyperlinkcolor" val="tx"/>
                    </a:ext>
                  </a:extLst>
                </a:hlinkClick>
              </a:rPr>
              <a:t>Osaamisen kehittymisen seuranta</a:t>
            </a:r>
            <a:endParaRPr lang="en-US" sz="1100">
              <a:solidFill>
                <a:schemeClr val="tx1"/>
              </a:solidFill>
              <a:latin typeface="Aptos Light" panose="020B0004020202020204" pitchFamily="34" charset="0"/>
              <a:cs typeface="Calibri"/>
            </a:endParaRPr>
          </a:p>
        </p:txBody>
      </p:sp>
      <p:sp>
        <p:nvSpPr>
          <p:cNvPr id="35" name="Arrow: Pentagon 45">
            <a:extLst>
              <a:ext uri="{FF2B5EF4-FFF2-40B4-BE49-F238E27FC236}">
                <a16:creationId xmlns:a16="http://schemas.microsoft.com/office/drawing/2014/main" id="{7BBBF3CF-3D3E-F1F0-E63D-E83C0A8DBBE4}"/>
              </a:ext>
            </a:extLst>
          </p:cNvPr>
          <p:cNvSpPr/>
          <p:nvPr/>
        </p:nvSpPr>
        <p:spPr>
          <a:xfrm>
            <a:off x="2342217" y="3130219"/>
            <a:ext cx="5588429" cy="216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a:solidFill>
                  <a:schemeClr val="tx1"/>
                </a:solidFill>
                <a:latin typeface="Aptos Light"/>
                <a:cs typeface="Calibri"/>
                <a:hlinkClick r:id="rId12" action="ppaction://hlinksldjump">
                  <a:extLst>
                    <a:ext uri="{A12FA001-AC4F-418D-AE19-62706E023703}">
                      <ahyp:hlinkClr xmlns:ahyp="http://schemas.microsoft.com/office/drawing/2018/hyperlinkcolor" val="tx"/>
                    </a:ext>
                  </a:extLst>
                </a:hlinkClick>
              </a:rPr>
              <a:t>Osaamisen hankkimisen ohjaus</a:t>
            </a:r>
            <a:endParaRPr lang="en-US" sz="1100">
              <a:solidFill>
                <a:schemeClr val="tx1"/>
              </a:solidFill>
              <a:latin typeface="Aptos Light" panose="020B0004020202020204" pitchFamily="34" charset="0"/>
              <a:cs typeface="Calibri"/>
            </a:endParaRPr>
          </a:p>
        </p:txBody>
      </p:sp>
      <p:sp>
        <p:nvSpPr>
          <p:cNvPr id="36" name="Arrow: Pentagon 45">
            <a:extLst>
              <a:ext uri="{FF2B5EF4-FFF2-40B4-BE49-F238E27FC236}">
                <a16:creationId xmlns:a16="http://schemas.microsoft.com/office/drawing/2014/main" id="{52DCBE20-E8DA-DCD8-6422-164CC5282F59}"/>
              </a:ext>
            </a:extLst>
          </p:cNvPr>
          <p:cNvSpPr/>
          <p:nvPr/>
        </p:nvSpPr>
        <p:spPr>
          <a:xfrm>
            <a:off x="6347741" y="3991057"/>
            <a:ext cx="1512000" cy="252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900">
                <a:solidFill>
                  <a:schemeClr val="tx1"/>
                </a:solidFill>
                <a:latin typeface="Aptos Light"/>
                <a:cs typeface="Calibri"/>
                <a:hlinkClick r:id="rId13" action="ppaction://hlinksldjump">
                  <a:extLst>
                    <a:ext uri="{A12FA001-AC4F-418D-AE19-62706E023703}">
                      <ahyp:hlinkClr xmlns:ahyp="http://schemas.microsoft.com/office/drawing/2018/hyperlinkcolor" val="tx"/>
                    </a:ext>
                  </a:extLst>
                </a:hlinkClick>
              </a:rPr>
              <a:t>Osaamisen osoittaminen</a:t>
            </a:r>
            <a:endParaRPr lang="en-US" sz="900">
              <a:solidFill>
                <a:schemeClr val="tx1"/>
              </a:solidFill>
              <a:latin typeface="Aptos Light" panose="020B0004020202020204" pitchFamily="34" charset="0"/>
              <a:cs typeface="Calibri"/>
            </a:endParaRPr>
          </a:p>
        </p:txBody>
      </p:sp>
      <p:sp>
        <p:nvSpPr>
          <p:cNvPr id="37" name="Arrow: Pentagon 45">
            <a:extLst>
              <a:ext uri="{FF2B5EF4-FFF2-40B4-BE49-F238E27FC236}">
                <a16:creationId xmlns:a16="http://schemas.microsoft.com/office/drawing/2014/main" id="{B4A49D2E-D57B-7FC0-8B9D-020F0EDCEE74}"/>
              </a:ext>
            </a:extLst>
          </p:cNvPr>
          <p:cNvSpPr/>
          <p:nvPr/>
        </p:nvSpPr>
        <p:spPr>
          <a:xfrm>
            <a:off x="6358221" y="4293125"/>
            <a:ext cx="1512000" cy="252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900">
                <a:solidFill>
                  <a:schemeClr val="tx1"/>
                </a:solidFill>
                <a:latin typeface="Aptos Light"/>
                <a:cs typeface="Calibri"/>
                <a:hlinkClick r:id="rId14" action="ppaction://hlinksldjump">
                  <a:extLst>
                    <a:ext uri="{A12FA001-AC4F-418D-AE19-62706E023703}">
                      <ahyp:hlinkClr xmlns:ahyp="http://schemas.microsoft.com/office/drawing/2018/hyperlinkcolor" val="tx"/>
                    </a:ext>
                  </a:extLst>
                </a:hlinkClick>
              </a:rPr>
              <a:t>Osaamisen arviointi</a:t>
            </a:r>
            <a:endParaRPr lang="en-US" sz="900">
              <a:solidFill>
                <a:schemeClr val="tx1"/>
              </a:solidFill>
              <a:latin typeface="Aptos Light" panose="020B0004020202020204" pitchFamily="34" charset="0"/>
              <a:cs typeface="Calibri"/>
            </a:endParaRPr>
          </a:p>
        </p:txBody>
      </p:sp>
      <p:sp>
        <p:nvSpPr>
          <p:cNvPr id="38" name="Arrow: Pentagon 45">
            <a:extLst>
              <a:ext uri="{FF2B5EF4-FFF2-40B4-BE49-F238E27FC236}">
                <a16:creationId xmlns:a16="http://schemas.microsoft.com/office/drawing/2014/main" id="{B5462012-B14F-BAA1-3D0F-F4788159BC61}"/>
              </a:ext>
            </a:extLst>
          </p:cNvPr>
          <p:cNvSpPr/>
          <p:nvPr/>
        </p:nvSpPr>
        <p:spPr>
          <a:xfrm>
            <a:off x="6347741" y="4578294"/>
            <a:ext cx="1512000" cy="252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900">
                <a:solidFill>
                  <a:schemeClr val="tx1"/>
                </a:solidFill>
                <a:latin typeface="Aptos Light"/>
                <a:cs typeface="Calibri"/>
                <a:hlinkClick r:id="rId15" action="ppaction://hlinksldjump">
                  <a:extLst>
                    <a:ext uri="{A12FA001-AC4F-418D-AE19-62706E023703}">
                      <ahyp:hlinkClr xmlns:ahyp="http://schemas.microsoft.com/office/drawing/2018/hyperlinkcolor" val="tx"/>
                    </a:ext>
                  </a:extLst>
                </a:hlinkClick>
              </a:rPr>
              <a:t>Osaamisen todentaminen</a:t>
            </a:r>
            <a:endParaRPr lang="en-US" sz="900">
              <a:solidFill>
                <a:schemeClr val="tx1"/>
              </a:solidFill>
              <a:latin typeface="Aptos Light" panose="020B0004020202020204" pitchFamily="34" charset="0"/>
              <a:cs typeface="Calibri"/>
            </a:endParaRPr>
          </a:p>
        </p:txBody>
      </p:sp>
      <p:sp>
        <p:nvSpPr>
          <p:cNvPr id="39" name="Arrow: Pentagon 45">
            <a:extLst>
              <a:ext uri="{FF2B5EF4-FFF2-40B4-BE49-F238E27FC236}">
                <a16:creationId xmlns:a16="http://schemas.microsoft.com/office/drawing/2014/main" id="{59C678AE-CC59-DE90-39EB-B4C47FB52FB5}"/>
              </a:ext>
            </a:extLst>
          </p:cNvPr>
          <p:cNvSpPr/>
          <p:nvPr/>
        </p:nvSpPr>
        <p:spPr>
          <a:xfrm>
            <a:off x="8394510" y="2954042"/>
            <a:ext cx="1512000" cy="360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solidFill>
                  <a:schemeClr val="tx1"/>
                </a:solidFill>
                <a:latin typeface="Aptos Light"/>
                <a:cs typeface="Calibri"/>
                <a:hlinkClick r:id="rId16" action="ppaction://hlinksldjump">
                  <a:extLst>
                    <a:ext uri="{A12FA001-AC4F-418D-AE19-62706E023703}">
                      <ahyp:hlinkClr xmlns:ahyp="http://schemas.microsoft.com/office/drawing/2018/hyperlinkcolor" val="tx"/>
                    </a:ext>
                  </a:extLst>
                </a:hlinkClick>
              </a:rPr>
              <a:t>Valmistuminen</a:t>
            </a:r>
            <a:endParaRPr lang="en-US" sz="1000">
              <a:solidFill>
                <a:schemeClr val="tx1"/>
              </a:solidFill>
              <a:latin typeface="Aptos Light" panose="020B0004020202020204" pitchFamily="34" charset="0"/>
              <a:cs typeface="Calibri"/>
            </a:endParaRPr>
          </a:p>
        </p:txBody>
      </p:sp>
      <p:sp>
        <p:nvSpPr>
          <p:cNvPr id="40" name="Arrow: Pentagon 45">
            <a:extLst>
              <a:ext uri="{FF2B5EF4-FFF2-40B4-BE49-F238E27FC236}">
                <a16:creationId xmlns:a16="http://schemas.microsoft.com/office/drawing/2014/main" id="{3A10D100-9321-400E-6421-6E4910176194}"/>
              </a:ext>
            </a:extLst>
          </p:cNvPr>
          <p:cNvSpPr/>
          <p:nvPr/>
        </p:nvSpPr>
        <p:spPr>
          <a:xfrm>
            <a:off x="8397122" y="3398100"/>
            <a:ext cx="1497623" cy="517779"/>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sz="1050">
              <a:solidFill>
                <a:schemeClr val="tx1"/>
              </a:solidFill>
              <a:latin typeface="Aptos Light"/>
              <a:cs typeface="Calibri"/>
            </a:endParaRPr>
          </a:p>
          <a:p>
            <a:pPr algn="ctr"/>
            <a:r>
              <a:rPr lang="en-US" sz="1050">
                <a:solidFill>
                  <a:schemeClr val="tx1"/>
                </a:solidFill>
                <a:latin typeface="Aptos Light"/>
                <a:cs typeface="Calibri"/>
                <a:hlinkClick r:id="rId17" action="ppaction://hlinksldjump">
                  <a:extLst>
                    <a:ext uri="{A12FA001-AC4F-418D-AE19-62706E023703}">
                      <ahyp:hlinkClr xmlns:ahyp="http://schemas.microsoft.com/office/drawing/2018/hyperlinkcolor" val="tx"/>
                    </a:ext>
                  </a:extLst>
                </a:hlinkClick>
              </a:rPr>
              <a:t>Eroaminen ja </a:t>
            </a:r>
            <a:r>
              <a:rPr lang="en-US" sz="1050">
                <a:solidFill>
                  <a:schemeClr val="tx1"/>
                </a:solidFill>
                <a:latin typeface="Aptos Light"/>
                <a:cs typeface="Calibri"/>
                <a:hlinkClick r:id="" action="ppaction://noaction">
                  <a:extLst>
                    <a:ext uri="{A12FA001-AC4F-418D-AE19-62706E023703}">
                      <ahyp:hlinkClr xmlns:ahyp="http://schemas.microsoft.com/office/drawing/2018/hyperlinkcolor" val="tx"/>
                    </a:ext>
                  </a:extLst>
                </a:hlinkClick>
              </a:rPr>
              <a:t>eronneeksi katsominen</a:t>
            </a:r>
            <a:endParaRPr lang="en-US">
              <a:solidFill>
                <a:schemeClr val="tx1"/>
              </a:solidFill>
            </a:endParaRPr>
          </a:p>
          <a:p>
            <a:pPr algn="ctr"/>
            <a:endParaRPr lang="en-US" sz="1050">
              <a:solidFill>
                <a:schemeClr val="tx1"/>
              </a:solidFill>
              <a:latin typeface="Aptos Light" panose="020B0004020202020204" pitchFamily="34" charset="0"/>
              <a:cs typeface="Calibri"/>
            </a:endParaRPr>
          </a:p>
        </p:txBody>
      </p:sp>
      <p:sp>
        <p:nvSpPr>
          <p:cNvPr id="41" name="Arrow: Pentagon 45">
            <a:extLst>
              <a:ext uri="{FF2B5EF4-FFF2-40B4-BE49-F238E27FC236}">
                <a16:creationId xmlns:a16="http://schemas.microsoft.com/office/drawing/2014/main" id="{A7E52450-1D52-BE58-AC45-041CBA0CB4A8}"/>
              </a:ext>
            </a:extLst>
          </p:cNvPr>
          <p:cNvSpPr/>
          <p:nvPr/>
        </p:nvSpPr>
        <p:spPr>
          <a:xfrm>
            <a:off x="2328348" y="5143461"/>
            <a:ext cx="7575013" cy="228812"/>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solidFill>
                  <a:schemeClr val="tx1"/>
                </a:solidFill>
                <a:latin typeface="Aptos Light"/>
                <a:cs typeface="Calibri"/>
                <a:hlinkClick r:id="rId18" action="ppaction://hlinksldjump">
                  <a:extLst>
                    <a:ext uri="{A12FA001-AC4F-418D-AE19-62706E023703}">
                      <ahyp:hlinkClr xmlns:ahyp="http://schemas.microsoft.com/office/drawing/2018/hyperlinkcolor" val="tx"/>
                    </a:ext>
                  </a:extLst>
                </a:hlinkClick>
              </a:rPr>
              <a:t>Opinto- ja uraohjaus</a:t>
            </a:r>
            <a:endParaRPr lang="en-US" sz="1200">
              <a:solidFill>
                <a:schemeClr val="tx1"/>
              </a:solidFill>
              <a:latin typeface="Aptos Light" panose="020B0004020202020204" pitchFamily="34" charset="0"/>
              <a:cs typeface="Calibri"/>
            </a:endParaRPr>
          </a:p>
        </p:txBody>
      </p:sp>
      <p:sp>
        <p:nvSpPr>
          <p:cNvPr id="42" name="Arrow: Pentagon 45">
            <a:extLst>
              <a:ext uri="{FF2B5EF4-FFF2-40B4-BE49-F238E27FC236}">
                <a16:creationId xmlns:a16="http://schemas.microsoft.com/office/drawing/2014/main" id="{3607C9B8-228F-9B15-7828-39B8AE52AA30}"/>
              </a:ext>
            </a:extLst>
          </p:cNvPr>
          <p:cNvSpPr/>
          <p:nvPr/>
        </p:nvSpPr>
        <p:spPr>
          <a:xfrm>
            <a:off x="2346947" y="5637818"/>
            <a:ext cx="7656655" cy="269633"/>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a:solidFill>
                  <a:schemeClr val="tx1"/>
                </a:solidFill>
                <a:latin typeface="Aptos Light"/>
                <a:cs typeface="Calibri"/>
                <a:hlinkClick r:id="rId19" action="ppaction://hlinksldjump">
                  <a:extLst>
                    <a:ext uri="{A12FA001-AC4F-418D-AE19-62706E023703}">
                      <ahyp:hlinkClr xmlns:ahyp="http://schemas.microsoft.com/office/drawing/2018/hyperlinkcolor" val="tx"/>
                    </a:ext>
                  </a:extLst>
                </a:hlinkClick>
              </a:rPr>
              <a:t>Oppimisen tuen tarpeen tunnistaminen ja arviointi;                         Opiskeluvalmiuksia tukevat opinnot;                    Erityinen tuki</a:t>
            </a:r>
            <a:endParaRPr lang="en-US" sz="1100">
              <a:solidFill>
                <a:schemeClr val="tx1"/>
              </a:solidFill>
              <a:latin typeface="Aptos Light" panose="020B0004020202020204" pitchFamily="34" charset="0"/>
              <a:cs typeface="Calibri"/>
              <a:hlinkClick r:id="rId19" action="ppaction://hlinksldjump">
                <a:extLst>
                  <a:ext uri="{A12FA001-AC4F-418D-AE19-62706E023703}">
                    <ahyp:hlinkClr xmlns:ahyp="http://schemas.microsoft.com/office/drawing/2018/hyperlinkcolor" val="tx"/>
                  </a:ext>
                </a:extLst>
              </a:hlinkClick>
            </a:endParaRPr>
          </a:p>
        </p:txBody>
      </p:sp>
      <p:sp>
        <p:nvSpPr>
          <p:cNvPr id="43" name="Arrow: Pentagon 45">
            <a:extLst>
              <a:ext uri="{FF2B5EF4-FFF2-40B4-BE49-F238E27FC236}">
                <a16:creationId xmlns:a16="http://schemas.microsoft.com/office/drawing/2014/main" id="{A3A3D2C8-3A5A-0E14-45F2-3A287C80ECE7}"/>
              </a:ext>
            </a:extLst>
          </p:cNvPr>
          <p:cNvSpPr/>
          <p:nvPr/>
        </p:nvSpPr>
        <p:spPr>
          <a:xfrm>
            <a:off x="2347557" y="6134778"/>
            <a:ext cx="7575013" cy="56899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a:solidFill>
                  <a:schemeClr val="tx1"/>
                </a:solidFill>
                <a:latin typeface="Aptos Light"/>
                <a:cs typeface="Calibri"/>
                <a:hlinkClick r:id="rId20" action="ppaction://hlinksldjump">
                  <a:extLst>
                    <a:ext uri="{A12FA001-AC4F-418D-AE19-62706E023703}">
                      <ahyp:hlinkClr xmlns:ahyp="http://schemas.microsoft.com/office/drawing/2018/hyperlinkcolor" val="tx"/>
                    </a:ext>
                  </a:extLst>
                </a:hlinkClick>
              </a:rPr>
              <a:t>Yhteisöllinen Opiskeluhuolto</a:t>
            </a:r>
            <a:r>
              <a:rPr lang="en-US" sz="1100">
                <a:solidFill>
                  <a:schemeClr val="tx1"/>
                </a:solidFill>
                <a:latin typeface="Aptos Light"/>
                <a:cs typeface="Calibri"/>
              </a:rPr>
              <a:t>;                                                                                                  </a:t>
            </a:r>
            <a:r>
              <a:rPr lang="en-US" sz="1100">
                <a:solidFill>
                  <a:schemeClr val="tx1"/>
                </a:solidFill>
                <a:latin typeface="Aptos Light"/>
                <a:cs typeface="Calibri"/>
                <a:hlinkClick r:id="rId21" action="ppaction://hlinksldjump">
                  <a:extLst>
                    <a:ext uri="{A12FA001-AC4F-418D-AE19-62706E023703}">
                      <ahyp:hlinkClr xmlns:ahyp="http://schemas.microsoft.com/office/drawing/2018/hyperlinkcolor" val="tx"/>
                    </a:ext>
                  </a:extLst>
                </a:hlinkClick>
              </a:rPr>
              <a:t>Yksilökohtainen Opiskeluhuolto</a:t>
            </a:r>
            <a:r>
              <a:rPr lang="en-US" sz="1100">
                <a:solidFill>
                  <a:schemeClr val="tx1"/>
                </a:solidFill>
                <a:latin typeface="Aptos Light"/>
                <a:cs typeface="Calibri"/>
              </a:rPr>
              <a:t>; </a:t>
            </a:r>
            <a:endParaRPr lang="fi-FI">
              <a:solidFill>
                <a:schemeClr val="tx1"/>
              </a:solidFill>
            </a:endParaRPr>
          </a:p>
          <a:p>
            <a:pPr algn="ctr"/>
            <a:r>
              <a:rPr lang="en-US" sz="1100">
                <a:solidFill>
                  <a:schemeClr val="tx1"/>
                </a:solidFill>
                <a:latin typeface="Aptos Light"/>
                <a:cs typeface="Calibri"/>
                <a:hlinkClick r:id="rId21" action="ppaction://hlinksldjump">
                  <a:extLst>
                    <a:ext uri="{A12FA001-AC4F-418D-AE19-62706E023703}">
                      <ahyp:hlinkClr xmlns:ahyp="http://schemas.microsoft.com/office/drawing/2018/hyperlinkcolor" val="tx"/>
                    </a:ext>
                  </a:extLst>
                </a:hlinkClick>
              </a:rPr>
              <a:t>Opiskeluarjen</a:t>
            </a:r>
            <a:r>
              <a:rPr lang="en-US" sz="1100">
                <a:solidFill>
                  <a:schemeClr val="tx1"/>
                </a:solidFill>
                <a:latin typeface="Aptos Light"/>
                <a:cs typeface="Calibri"/>
                <a:hlinkClick r:id="" action="ppaction://noaction"/>
              </a:rPr>
              <a:t> tuki;</a:t>
            </a:r>
            <a:r>
              <a:rPr lang="en-US" sz="1100">
                <a:solidFill>
                  <a:schemeClr val="tx1"/>
                </a:solidFill>
                <a:latin typeface="Aptos Light"/>
                <a:cs typeface="Calibri"/>
              </a:rPr>
              <a:t> </a:t>
            </a:r>
            <a:endParaRPr lang="en-US">
              <a:solidFill>
                <a:schemeClr val="tx1"/>
              </a:solidFill>
            </a:endParaRPr>
          </a:p>
          <a:p>
            <a:pPr algn="ctr"/>
            <a:r>
              <a:rPr lang="en-US" sz="1100">
                <a:solidFill>
                  <a:schemeClr val="tx1"/>
                </a:solidFill>
                <a:latin typeface="Aptos Light"/>
                <a:cs typeface="Calibri"/>
                <a:hlinkClick r:id="rId22" action="ppaction://hlinksldjump">
                  <a:extLst>
                    <a:ext uri="{A12FA001-AC4F-418D-AE19-62706E023703}">
                      <ahyp:hlinkClr xmlns:ahyp="http://schemas.microsoft.com/office/drawing/2018/hyperlinkcolor" val="tx"/>
                    </a:ext>
                  </a:extLst>
                </a:hlinkClick>
              </a:rPr>
              <a:t>Opiskelijakunta, tutortoiminta ja muu vaikuttaminen</a:t>
            </a:r>
            <a:endParaRPr lang="en-US" sz="1100">
              <a:solidFill>
                <a:schemeClr val="tx1"/>
              </a:solidFill>
              <a:latin typeface="Aptos Light"/>
              <a:cs typeface="Calibri"/>
            </a:endParaRPr>
          </a:p>
        </p:txBody>
      </p:sp>
      <p:sp>
        <p:nvSpPr>
          <p:cNvPr id="44" name="Arrow: Pentagon 45">
            <a:extLst>
              <a:ext uri="{FF2B5EF4-FFF2-40B4-BE49-F238E27FC236}">
                <a16:creationId xmlns:a16="http://schemas.microsoft.com/office/drawing/2014/main" id="{73B30356-3408-77BF-3A0D-858A1D504C85}"/>
              </a:ext>
            </a:extLst>
          </p:cNvPr>
          <p:cNvSpPr/>
          <p:nvPr/>
        </p:nvSpPr>
        <p:spPr>
          <a:xfrm>
            <a:off x="10415809" y="2429243"/>
            <a:ext cx="1512000" cy="360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a:solidFill>
                  <a:schemeClr val="tx1"/>
                </a:solidFill>
                <a:latin typeface="Aptos Light"/>
                <a:cs typeface="Calibri"/>
                <a:hlinkClick r:id="rId17" action="ppaction://hlinksldjump">
                  <a:extLst>
                    <a:ext uri="{A12FA001-AC4F-418D-AE19-62706E023703}">
                      <ahyp:hlinkClr xmlns:ahyp="http://schemas.microsoft.com/office/drawing/2018/hyperlinkcolor" val="tx"/>
                    </a:ext>
                  </a:extLst>
                </a:hlinkClick>
              </a:rPr>
              <a:t>Työelämään ohjaus</a:t>
            </a:r>
            <a:endParaRPr lang="en-US" sz="1050">
              <a:solidFill>
                <a:schemeClr val="tx1"/>
              </a:solidFill>
              <a:latin typeface="Aptos Light" panose="020B0004020202020204" pitchFamily="34" charset="0"/>
              <a:cs typeface="Calibri"/>
            </a:endParaRPr>
          </a:p>
        </p:txBody>
      </p:sp>
      <p:sp>
        <p:nvSpPr>
          <p:cNvPr id="45" name="Arrow: Pentagon 45">
            <a:extLst>
              <a:ext uri="{FF2B5EF4-FFF2-40B4-BE49-F238E27FC236}">
                <a16:creationId xmlns:a16="http://schemas.microsoft.com/office/drawing/2014/main" id="{ADE5D384-241B-5119-AB2A-402A997C0415}"/>
              </a:ext>
            </a:extLst>
          </p:cNvPr>
          <p:cNvSpPr/>
          <p:nvPr/>
        </p:nvSpPr>
        <p:spPr>
          <a:xfrm>
            <a:off x="10402202" y="3480658"/>
            <a:ext cx="1512000" cy="360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a:solidFill>
                  <a:schemeClr val="tx1"/>
                </a:solidFill>
                <a:latin typeface="Aptos Light"/>
                <a:cs typeface="Calibri"/>
                <a:hlinkClick r:id="rId23" action="ppaction://hlinksldjump">
                  <a:extLst>
                    <a:ext uri="{A12FA001-AC4F-418D-AE19-62706E023703}">
                      <ahyp:hlinkClr xmlns:ahyp="http://schemas.microsoft.com/office/drawing/2018/hyperlinkcolor" val="tx"/>
                    </a:ext>
                  </a:extLst>
                </a:hlinkClick>
              </a:rPr>
              <a:t>Jatko-opintoihin </a:t>
            </a:r>
            <a:r>
              <a:rPr lang="en-US" sz="1050">
                <a:solidFill>
                  <a:schemeClr val="tx1"/>
                </a:solidFill>
                <a:latin typeface="Aptos Light"/>
                <a:cs typeface="Calibri"/>
                <a:hlinkClick r:id="" action="ppaction://noaction">
                  <a:extLst>
                    <a:ext uri="{A12FA001-AC4F-418D-AE19-62706E023703}">
                      <ahyp:hlinkClr xmlns:ahyp="http://schemas.microsoft.com/office/drawing/2018/hyperlinkcolor" val="tx"/>
                    </a:ext>
                  </a:extLst>
                </a:hlinkClick>
              </a:rPr>
              <a:t>ohjaus</a:t>
            </a:r>
            <a:endParaRPr lang="en-US" sz="1050">
              <a:solidFill>
                <a:schemeClr val="tx1"/>
              </a:solidFill>
              <a:latin typeface="Aptos Light" panose="020B0004020202020204" pitchFamily="34" charset="0"/>
              <a:cs typeface="Calibri"/>
              <a:hlinkClick r:id="" action="ppaction://noaction">
                <a:extLst>
                  <a:ext uri="{A12FA001-AC4F-418D-AE19-62706E023703}">
                    <ahyp:hlinkClr xmlns:ahyp="http://schemas.microsoft.com/office/drawing/2018/hyperlinkcolor" val="tx"/>
                  </a:ext>
                </a:extLst>
              </a:hlinkClick>
            </a:endParaRPr>
          </a:p>
        </p:txBody>
      </p:sp>
      <p:sp>
        <p:nvSpPr>
          <p:cNvPr id="46" name="Arrow: Pentagon 45">
            <a:extLst>
              <a:ext uri="{FF2B5EF4-FFF2-40B4-BE49-F238E27FC236}">
                <a16:creationId xmlns:a16="http://schemas.microsoft.com/office/drawing/2014/main" id="{6B2D2AB2-6C21-14B4-470F-A03A0D431EAB}"/>
              </a:ext>
            </a:extLst>
          </p:cNvPr>
          <p:cNvSpPr/>
          <p:nvPr/>
        </p:nvSpPr>
        <p:spPr>
          <a:xfrm>
            <a:off x="10402202" y="4396001"/>
            <a:ext cx="1512000" cy="3600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a:solidFill>
                  <a:schemeClr val="tx1"/>
                </a:solidFill>
                <a:latin typeface="Aptos Light"/>
                <a:cs typeface="Calibri"/>
                <a:hlinkClick r:id="rId24" action="ppaction://hlinksldjump">
                  <a:extLst>
                    <a:ext uri="{A12FA001-AC4F-418D-AE19-62706E023703}">
                      <ahyp:hlinkClr xmlns:ahyp="http://schemas.microsoft.com/office/drawing/2018/hyperlinkcolor" val="tx"/>
                    </a:ext>
                  </a:extLst>
                </a:hlinkClick>
              </a:rPr>
              <a:t>Palveluun</a:t>
            </a:r>
            <a:r>
              <a:rPr lang="en-US" sz="1000">
                <a:solidFill>
                  <a:schemeClr val="tx1"/>
                </a:solidFill>
                <a:latin typeface="Aptos Light"/>
                <a:cs typeface="Calibri"/>
                <a:hlinkClick r:id="" action="ppaction://noaction"/>
              </a:rPr>
              <a:t> </a:t>
            </a:r>
            <a:r>
              <a:rPr lang="en-US" sz="1050">
                <a:solidFill>
                  <a:schemeClr val="tx1"/>
                </a:solidFill>
                <a:latin typeface="Aptos Light"/>
                <a:cs typeface="Calibri"/>
                <a:hlinkClick r:id="" action="ppaction://noaction">
                  <a:extLst>
                    <a:ext uri="{A12FA001-AC4F-418D-AE19-62706E023703}">
                      <ahyp:hlinkClr xmlns:ahyp="http://schemas.microsoft.com/office/drawing/2018/hyperlinkcolor" val="tx"/>
                    </a:ext>
                  </a:extLst>
                </a:hlinkClick>
              </a:rPr>
              <a:t>ohjaus</a:t>
            </a:r>
            <a:endParaRPr lang="en-US" sz="1000">
              <a:solidFill>
                <a:schemeClr val="tx1"/>
              </a:solidFill>
              <a:latin typeface="Aptos Light" panose="020B0004020202020204" pitchFamily="34" charset="0"/>
              <a:cs typeface="Calibri"/>
              <a:hlinkClick r:id="" action="ppaction://noaction">
                <a:extLst>
                  <a:ext uri="{A12FA001-AC4F-418D-AE19-62706E023703}">
                    <ahyp:hlinkClr xmlns:ahyp="http://schemas.microsoft.com/office/drawing/2018/hyperlinkcolor" val="tx"/>
                  </a:ext>
                </a:extLst>
              </a:hlinkClick>
            </a:endParaRPr>
          </a:p>
        </p:txBody>
      </p:sp>
      <p:pic>
        <p:nvPicPr>
          <p:cNvPr id="22" name="Kuva 21" descr="Kuva, joka sisältää kohteen Fontti, logo, symboli, Grafiikka&#10;&#10;Tekoälyllä luotu sisältö saattaa olla virheellistä.">
            <a:extLst>
              <a:ext uri="{FF2B5EF4-FFF2-40B4-BE49-F238E27FC236}">
                <a16:creationId xmlns:a16="http://schemas.microsoft.com/office/drawing/2014/main" id="{23F5F79B-1FD8-C6DB-978B-62CE2C659939}"/>
              </a:ext>
            </a:extLst>
          </p:cNvPr>
          <p:cNvPicPr>
            <a:picLocks noChangeAspect="1"/>
          </p:cNvPicPr>
          <p:nvPr/>
        </p:nvPicPr>
        <p:blipFill>
          <a:blip r:embed="rId25"/>
          <a:stretch>
            <a:fillRect/>
          </a:stretch>
        </p:blipFill>
        <p:spPr>
          <a:xfrm>
            <a:off x="9851858" y="-3510"/>
            <a:ext cx="739943" cy="779045"/>
          </a:xfrm>
          <a:prstGeom prst="rect">
            <a:avLst/>
          </a:prstGeom>
        </p:spPr>
      </p:pic>
    </p:spTree>
    <p:extLst>
      <p:ext uri="{BB962C8B-B14F-4D97-AF65-F5344CB8AC3E}">
        <p14:creationId xmlns:p14="http://schemas.microsoft.com/office/powerpoint/2010/main" val="3568537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005965155"/>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Osaamisen hankkiminen eri oppimisympäristöissä</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tarjota opiskelijalle monipuolisia mahdollisuuksia osaamisen hankkimiseen eri oppimisympäristöissä.</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Opiskelija voi hankkia osaamista monin tavoin eri oppimisympäristöissä. Ymmärtämällä erilaisten oppimisympäristöjen ominaispiirteitä ja oppimista niissä, on helpompi ohjata opiskelijaa hänen osaamistavoitteitaan tukevien oppimisympäristöjen äärelle.</a:t>
                      </a:r>
                    </a:p>
                    <a:p>
                      <a:pPr>
                        <a:lnSpc>
                          <a:spcPct val="107000"/>
                        </a:lnSpc>
                        <a:spcAft>
                          <a:spcPts val="800"/>
                        </a:spcAft>
                      </a:pPr>
                      <a:r>
                        <a:rPr lang="fi-FI" sz="1100" kern="100">
                          <a:effectLst/>
                          <a:latin typeface="Aptos"/>
                          <a:ea typeface="Aptos" panose="020B0004020202020204" pitchFamily="34" charset="0"/>
                          <a:cs typeface="Times New Roman"/>
                        </a:rPr>
                        <a:t>Digitaaliset oppimisympäristöt ovat digitaaliseen teknologiaan perustuvia oppimisratkaisuja, joissa opiskelijat hyödyntävät erilaisia sähköisiä resursseja, kuten digitaalisia oppimateriaaleja (esim. verkkosivustot, e-kirjat, äänikirjat) sekä sovelluksia ja työkaluja (esim. simulaatiot ja tietovisat). Digitaalisia oppimisympäristöjä ovat esimerkiksi erilaiset verkko-oppimisalustat ja videoyhteydellä toteutettavat virtuaaliset luokkahuoneet. Digitaalisten oppimisympäristöt mahdollistavat osaamisen hankkimisen ajasta ja paikasta riippumatta, ja antavat monipuolisia mahdollisuuksia myös osaamisen hankkimisen suunnitteluun, seurantaan, tukemiseen ja arviointiin.</a:t>
                      </a:r>
                    </a:p>
                    <a:p>
                      <a:pPr>
                        <a:lnSpc>
                          <a:spcPct val="107000"/>
                        </a:lnSpc>
                        <a:spcAft>
                          <a:spcPts val="800"/>
                        </a:spcAft>
                      </a:pPr>
                      <a:r>
                        <a:rPr lang="fi-FI" sz="1100" kern="100">
                          <a:effectLst/>
                          <a:latin typeface="Aptos"/>
                          <a:ea typeface="Aptos" panose="020B0004020202020204" pitchFamily="34" charset="0"/>
                          <a:cs typeface="Times New Roman"/>
                        </a:rPr>
                        <a:t>Oppilaitoksen oppimisympäristöissä oppiessaan opiskelijat työskentelevät oppilaitoksen fyysisiä tiloissa hyödyntäen oppilaitoksen tarjoamia oppimisresursseja ja -menetelmiä. Näitä ovat esimerkiksi työvälineet, oppimateriaalit ja luokkahuoneessa tapahtuva opetus.</a:t>
                      </a:r>
                    </a:p>
                    <a:p>
                      <a:pPr>
                        <a:lnSpc>
                          <a:spcPct val="107000"/>
                        </a:lnSpc>
                        <a:spcAft>
                          <a:spcPts val="800"/>
                        </a:spcAft>
                      </a:pPr>
                      <a:r>
                        <a:rPr lang="fi-FI" sz="1100" kern="100">
                          <a:effectLst/>
                          <a:latin typeface="Aptos"/>
                          <a:ea typeface="Aptos" panose="020B0004020202020204" pitchFamily="34" charset="0"/>
                          <a:cs typeface="Times New Roman"/>
                        </a:rPr>
                        <a:t>Työelämässä oppiessaan opiskelija soveltaa oppimaansa käytännössä ja kehittää työelämän taitojaan autenttisissa työympäristöissä. Osaamisen hankkiminen työelämän kautta edellyttää tiivistä ja toimivaa yhteistyötä opiskelijoiden, opettajien, työpaikkaohjaajien ja opetuksen järjestäjien välillä.</a:t>
                      </a:r>
                    </a:p>
                    <a:p>
                      <a:pPr>
                        <a:lnSpc>
                          <a:spcPct val="107000"/>
                        </a:lnSpc>
                        <a:spcAft>
                          <a:spcPts val="800"/>
                        </a:spcAft>
                      </a:pPr>
                      <a:r>
                        <a:rPr lang="fi-FI" sz="1100" kern="100">
                          <a:effectLst/>
                          <a:latin typeface="Aptos"/>
                          <a:ea typeface="Aptos" panose="020B0004020202020204" pitchFamily="34" charset="0"/>
                          <a:cs typeface="Times New Roman"/>
                        </a:rPr>
                        <a:t>Opiskelija voi hankkia osaamista myös muissa oppimisympäristöissä, kuten harrastuksissa, vapaa-ajalla ja sosiaalisissa vuorovaikutustilanteissa. Tällaisissa arkipäiväisissä tilanteissa hankittu osaaminen voi täydentää ja rikastuttaa muodollisissa oppimisympäristöissä hankittua osaamista, minkä vuoksi se olisi kyettävä tunnistamaan ja tunnustamaan osaksi opiskelijan ammatillista osaamista.</a:t>
                      </a:r>
                      <a:endParaRPr lang="fi-FI" sz="1100" kern="100">
                        <a:effectLst/>
                        <a:latin typeface="Aptos"/>
                        <a:ea typeface="Aptos" panose="020B0004020202020204" pitchFamily="34" charset="0"/>
                        <a:cs typeface="Times New Roman" panose="02020603050405020304" pitchFamily="18" charset="0"/>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2"/>
                        </a:rPr>
                        <a:t>Kpedu nettisivu opintojen valinnaisuus</a:t>
                      </a:r>
                      <a:endParaRPr lang="fi-FI" sz="1100" kern="100">
                        <a:effectLst/>
                        <a:latin typeface="Aptos"/>
                        <a:ea typeface="Aptos" panose="020B0004020202020204" pitchFamily="34" charset="0"/>
                        <a:cs typeface="Times New Roman"/>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chemeClr val="tx1"/>
                          </a:solidFill>
                          <a:effectLst/>
                          <a:latin typeface="Calibri"/>
                          <a:ea typeface="Calibri"/>
                          <a:cs typeface="Calibri"/>
                          <a:hlinkClick r:id="rId3"/>
                        </a:rPr>
                        <a:t>Intra työelämässä oppiminen</a:t>
                      </a:r>
                      <a:endParaRPr lang="fi-FI" sz="1100" kern="100">
                        <a:solidFill>
                          <a:schemeClr val="tx1"/>
                        </a:solidFill>
                        <a:effectLst/>
                        <a:latin typeface="Calibri"/>
                        <a:ea typeface="Calibri"/>
                        <a:cs typeface="Calibri"/>
                      </a:endParaRPr>
                    </a:p>
                    <a:p>
                      <a:pPr>
                        <a:lnSpc>
                          <a:spcPct val="107000"/>
                        </a:lnSpc>
                        <a:spcAft>
                          <a:spcPts val="800"/>
                        </a:spcAft>
                      </a:pPr>
                      <a:r>
                        <a:rPr lang="fi-FI" sz="1100" kern="100">
                          <a:effectLst/>
                          <a:latin typeface="Aptos"/>
                          <a:ea typeface="Aptos" panose="020B0004020202020204" pitchFamily="34" charset="0"/>
                          <a:cs typeface="Times New Roman"/>
                          <a:hlinkClick r:id="rId4"/>
                        </a:rPr>
                        <a:t>Vastuuopettajan tehtävät</a:t>
                      </a:r>
                    </a:p>
                    <a:p>
                      <a:pPr lvl="0">
                        <a:lnSpc>
                          <a:spcPct val="107000"/>
                        </a:lnSpc>
                        <a:spcAft>
                          <a:spcPts val="800"/>
                        </a:spcAft>
                        <a:buNone/>
                      </a:pPr>
                      <a:r>
                        <a:rPr lang="fi-FI" sz="1100" kern="100">
                          <a:effectLst/>
                          <a:latin typeface="Aptos"/>
                          <a:ea typeface="Aptos" panose="020B0004020202020204" pitchFamily="34" charset="0"/>
                          <a:cs typeface="Times New Roman"/>
                          <a:hlinkClick r:id="rId5"/>
                        </a:rPr>
                        <a:t>Erityisopettajan työtehtävät</a:t>
                      </a:r>
                      <a:endParaRPr lang="fi-FI" sz="1100" kern="100">
                        <a:effectLst/>
                        <a:latin typeface="Aptos"/>
                        <a:ea typeface="Aptos" panose="020B0004020202020204" pitchFamily="34" charset="0"/>
                        <a:cs typeface="Times New Roman"/>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 </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cs typeface="Times New Roman"/>
                        </a:rPr>
                        <a:t>vastuuopettaja</a:t>
                      </a:r>
                      <a:endParaRPr lang="fi-FI"/>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tutkinnonosan opettaja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a:lnSpc>
                          <a:spcPct val="107000"/>
                        </a:lnSpc>
                        <a:spcAft>
                          <a:spcPts val="800"/>
                        </a:spcAft>
                      </a:pPr>
                      <a:endParaRPr lang="fi-FI" sz="1100" kern="100">
                        <a:effectLst/>
                        <a:latin typeface="Aptos"/>
                        <a:ea typeface="Aptos" panose="020B0004020202020204" pitchFamily="34" charset="0"/>
                        <a:cs typeface="Times New Roman"/>
                      </a:endParaRPr>
                    </a:p>
                    <a:p>
                      <a:pPr marL="228600">
                        <a:lnSpc>
                          <a:spcPct val="107000"/>
                        </a:lnSpc>
                        <a:spcAft>
                          <a:spcPts val="800"/>
                        </a:spcAft>
                      </a:pPr>
                      <a:endParaRPr lang="fi-FI" sz="1100" kern="100">
                        <a:solidFill>
                          <a:schemeClr val="tx1"/>
                        </a:solidFill>
                        <a:effectLst/>
                        <a:latin typeface="Calibri"/>
                        <a:ea typeface="Calibri"/>
                        <a:cs typeface="Calibri"/>
                      </a:endParaRPr>
                    </a:p>
                    <a:p>
                      <a:pPr marL="228600">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03ADAD20-E204-297E-F221-54186BE8887A}"/>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56270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262386922"/>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Osaamisen kehittymisen seuranta</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auttaa ymmärtämään opiskelijan edistymistä ja kehittymistä.</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Koulutuksen järjestäjä seuraa osaamisen kehittymistä yhteistyössä opiskelijan, huoltajan sekä työelämän ja muiden tahojen kanssa. Edistymisen seuranta sisältää esimerkiksi opiskelijalle annettujen tehtävien suorittamisen seurantaa, keskusteluja opiskelijan kanssa ja digitaalisten alustojen hyödyntämistä. Osaamisen seuranta on monipuolista ja ottaa huomioon osaamisen hankkimisen tavoitteet erilaisissa oppimisympäristöissä.</a:t>
                      </a:r>
                    </a:p>
                    <a:p>
                      <a:pPr>
                        <a:lnSpc>
                          <a:spcPct val="107000"/>
                        </a:lnSpc>
                        <a:spcAft>
                          <a:spcPts val="800"/>
                        </a:spcAft>
                      </a:pPr>
                      <a:r>
                        <a:rPr lang="fi-FI" sz="1100" kern="100">
                          <a:effectLst/>
                          <a:latin typeface="Aptos"/>
                          <a:ea typeface="Aptos" panose="020B0004020202020204" pitchFamily="34" charset="0"/>
                          <a:cs typeface="Times New Roman"/>
                        </a:rPr>
                        <a:t>Osaamisen hankkimisen arvioinnissa huomioidaan opiskelijoiden yksilölliset tarpeet ja osaamisen tavoitteet. Menetelmiä voivat olla esimerkiksi suulliset ja kirjalliset kokeet, portfolioarviointi, vertaisarviointi, itsearviointi ja työssäoppimisen arviointi. Monipuolisten arviointimenetelmien käyttö antaa paremman kuvan opiskelijan osaamiseen kehittymisestä sekä valitsemaan opiskelijan tilanteeseen sopivia ohjaus- ja tukitoimia.</a:t>
                      </a:r>
                    </a:p>
                    <a:p>
                      <a:pPr lvl="0">
                        <a:lnSpc>
                          <a:spcPct val="107000"/>
                        </a:lnSpc>
                        <a:spcAft>
                          <a:spcPts val="800"/>
                        </a:spcAft>
                        <a:buNone/>
                      </a:pPr>
                      <a:endParaRPr lang="fi-FI" sz="1100" kern="100">
                        <a:effectLst/>
                        <a:latin typeface="Aptos"/>
                        <a:ea typeface="Aptos" panose="020B0004020202020204" pitchFamily="34" charset="0"/>
                        <a:cs typeface="Times New Roman"/>
                      </a:endParaRPr>
                    </a:p>
                    <a:p>
                      <a:pPr lvl="0">
                        <a:lnSpc>
                          <a:spcPct val="107000"/>
                        </a:lnSpc>
                        <a:spcAft>
                          <a:spcPts val="800"/>
                        </a:spcAft>
                        <a:buNone/>
                      </a:pPr>
                      <a:r>
                        <a:rPr lang="fi-FI" sz="1100" kern="100">
                          <a:effectLst/>
                          <a:latin typeface="Aptos"/>
                          <a:ea typeface="Aptos" panose="020B0004020202020204" pitchFamily="34" charset="0"/>
                          <a:cs typeface="Times New Roman"/>
                          <a:hlinkClick r:id="rId2"/>
                        </a:rPr>
                        <a:t>Vastuuopettajan tehtävät</a:t>
                      </a:r>
                    </a:p>
                    <a:p>
                      <a:pPr lvl="0">
                        <a:lnSpc>
                          <a:spcPct val="107000"/>
                        </a:lnSpc>
                        <a:spcAft>
                          <a:spcPts val="800"/>
                        </a:spcAft>
                        <a:buNone/>
                      </a:pPr>
                      <a:r>
                        <a:rPr lang="fi-FI" sz="1100" kern="100">
                          <a:effectLst/>
                          <a:latin typeface="Aptos"/>
                          <a:ea typeface="Aptos" panose="020B0004020202020204" pitchFamily="34" charset="0"/>
                          <a:cs typeface="Times New Roman"/>
                          <a:hlinkClick r:id="rId3"/>
                        </a:rPr>
                        <a:t>Erityisopettajan tehtävät</a:t>
                      </a:r>
                      <a:endParaRPr lang="fi-FI" sz="1100" kern="100">
                        <a:effectLst/>
                        <a:latin typeface="Aptos"/>
                        <a:ea typeface="Aptos" panose="020B0004020202020204" pitchFamily="34" charset="0"/>
                        <a:cs typeface="Times New Roman"/>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cs typeface="Times New Roman"/>
                        </a:rPr>
                        <a:t>vastuuopettaja</a:t>
                      </a:r>
                      <a:endParaRPr lang="fi-FI"/>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erityisopettaja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tutkinnonosan opettaja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ammatillinen erityisopettaja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13E96BC9-2578-E244-4D95-4667D9A633FC}"/>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0187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300049117"/>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Osaamisen hankkimisen ohjaus</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varmistaa, että opiskelija saavuttaa puuttuvan osaamisen ja saa valmiudet työelämään tai jatko-opintoihin siirtymiseen.</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Osaamisen hankkimisen ohjauksessa keskeistä on tunnistaa opiskelijan yksilölliset osaamisen hankkimisen tarpeet ja tarjota niihin sopivia tukitoimia, kuten henkilökohtaista ohjausta, oppimateriaaleja ja oppimisympäristöjä. Tuen tarpeet on kyettävä ennakoimaan ja niihin on vastattava mahdollisimman varhain niiden tunnistamisen jälkeen. Tarvittaessa tukea voidaan antaa moniammatillisessa yhteistyössä esimerkiksi opinto-ohjaajien ja erityisopettajien kanssa.</a:t>
                      </a:r>
                    </a:p>
                    <a:p>
                      <a:pPr>
                        <a:lnSpc>
                          <a:spcPct val="107000"/>
                        </a:lnSpc>
                        <a:spcAft>
                          <a:spcPts val="800"/>
                        </a:spcAft>
                      </a:pPr>
                      <a:r>
                        <a:rPr lang="fi-FI" sz="1100" kern="100">
                          <a:effectLst/>
                          <a:latin typeface="Aptos"/>
                          <a:ea typeface="Aptos" panose="020B0004020202020204" pitchFamily="34" charset="0"/>
                          <a:cs typeface="Times New Roman"/>
                        </a:rPr>
                        <a:t>Ohjaus- ja tukiprosessiin sisältyy opiskelijan itse- ja vertaisarviointi sekä myös vastavuoroinen palautteen antaminen opiskelijan, koulutuksen järjestäjän, opetus- ja ohjaushenkilöstön sekä työelämän edustajan kanssa. Palautetta ei tulisi kohdistaa vain osaamisen hankkimiseen vaan palautetta tulee antaa myös osaamisen hankkimista tukevista prosesseista, kuten osaamisen hankkimisen ohjauksesta, tuesta ja arvioinnista. Näin saadaan tietoa, joka auttaa kehittämään prosesseja vastaamaan paremmin opiskelijan osaamisen hankkimiseen liittyviä tarpeita.</a:t>
                      </a:r>
                    </a:p>
                    <a:p>
                      <a:pPr lvl="0">
                        <a:lnSpc>
                          <a:spcPct val="107000"/>
                        </a:lnSpc>
                        <a:spcAft>
                          <a:spcPts val="800"/>
                        </a:spcAft>
                        <a:buNone/>
                      </a:pPr>
                      <a:endParaRPr lang="fi-FI" sz="1100" kern="100">
                        <a:effectLst/>
                        <a:latin typeface="Aptos"/>
                        <a:ea typeface="Aptos" panose="020B0004020202020204" pitchFamily="34" charset="0"/>
                        <a:cs typeface="Times New Roman"/>
                      </a:endParaRPr>
                    </a:p>
                    <a:p>
                      <a:pPr lvl="0">
                        <a:lnSpc>
                          <a:spcPct val="107000"/>
                        </a:lnSpc>
                        <a:spcAft>
                          <a:spcPts val="800"/>
                        </a:spcAft>
                        <a:buNone/>
                      </a:pPr>
                      <a:r>
                        <a:rPr lang="fi-FI" sz="1100" kern="100">
                          <a:effectLst/>
                          <a:latin typeface="Aptos"/>
                          <a:ea typeface="Aptos" panose="020B0004020202020204" pitchFamily="34" charset="0"/>
                          <a:cs typeface="Times New Roman"/>
                          <a:hlinkClick r:id="rId2"/>
                        </a:rPr>
                        <a:t>Vastuuopettajan tehtävät</a:t>
                      </a:r>
                    </a:p>
                    <a:p>
                      <a:pPr lvl="0">
                        <a:lnSpc>
                          <a:spcPct val="107000"/>
                        </a:lnSpc>
                        <a:spcAft>
                          <a:spcPts val="800"/>
                        </a:spcAft>
                        <a:buNone/>
                      </a:pPr>
                      <a:r>
                        <a:rPr lang="fi-FI" sz="1100" kern="100">
                          <a:effectLst/>
                          <a:latin typeface="Aptos"/>
                          <a:ea typeface="Aptos" panose="020B0004020202020204" pitchFamily="34" charset="0"/>
                          <a:cs typeface="Times New Roman"/>
                          <a:hlinkClick r:id="rId3"/>
                        </a:rPr>
                        <a:t>Erityisopettaja</a:t>
                      </a:r>
                      <a:endParaRPr lang="fi-FI" sz="1100" kern="100">
                        <a:effectLst/>
                        <a:latin typeface="Aptos"/>
                        <a:ea typeface="Aptos" panose="020B0004020202020204" pitchFamily="34" charset="0"/>
                        <a:cs typeface="Times New Roman"/>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vastuuopettaja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erityisopettaja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tutkinnon osan opettaja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87C84AF0-1900-3C87-5CD7-CA7E54035E33}"/>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535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262439194"/>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latin typeface="Calibri"/>
                          <a:ea typeface="Calibri"/>
                          <a:cs typeface="Calibri"/>
                        </a:rPr>
                        <a:t>Prosessin nimi ja tavoite</a:t>
                      </a: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Osaamisen osoittaminen</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että opiskelija osoittaa tutkinnon tai koulutuksen edellyttämän ammattitaidon ja osaamisen.</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Koulutuksen järjestäjä suunnittelee tutkinnon tai koulutuksen perusteissa edellytetyn ammattitaidon ja osaamisen osoittamisen. Osaamisen osoittaminen suunnitellaan yksilöllisesti tutkinnon tai koulutuksen osittain.</a:t>
                      </a:r>
                    </a:p>
                    <a:p>
                      <a:pPr>
                        <a:lnSpc>
                          <a:spcPct val="107000"/>
                        </a:lnSpc>
                        <a:spcAft>
                          <a:spcPts val="800"/>
                        </a:spcAft>
                      </a:pPr>
                      <a:r>
                        <a:rPr lang="fi-FI" sz="1100" kern="100">
                          <a:effectLst/>
                          <a:latin typeface="Aptos"/>
                          <a:ea typeface="Aptos" panose="020B0004020202020204" pitchFamily="34" charset="0"/>
                          <a:cs typeface="Times New Roman"/>
                        </a:rPr>
                        <a:t>Ammattitaito ja osaaminen osoitetaan näytössä, eli tekemällä käytännön työtehtäviä aidoissa työtilanteissa ja työprosesseissa.</a:t>
                      </a:r>
                    </a:p>
                    <a:p>
                      <a:pPr>
                        <a:lnSpc>
                          <a:spcPct val="107000"/>
                        </a:lnSpc>
                        <a:spcAft>
                          <a:spcPts val="800"/>
                        </a:spcAft>
                      </a:pPr>
                      <a:r>
                        <a:rPr lang="fi-FI" sz="1100" kern="100">
                          <a:effectLst/>
                          <a:latin typeface="Aptos"/>
                          <a:ea typeface="Aptos" panose="020B0004020202020204" pitchFamily="34" charset="0"/>
                          <a:cs typeface="Times New Roman"/>
                        </a:rPr>
                        <a:t>Osaaminen voidaan osoittaa myös muilla tavoin kuin näytössä. Näin voidaan toimia esimerkiksi yhteisten tutkinnon osien tai tutkintokoulutukseen valmentavan koulutuksen osia suoritettaessa.</a:t>
                      </a:r>
                    </a:p>
                    <a:p>
                      <a:pPr lvl="0">
                        <a:lnSpc>
                          <a:spcPct val="107000"/>
                        </a:lnSpc>
                        <a:spcAft>
                          <a:spcPts val="800"/>
                        </a:spcAft>
                        <a:buNone/>
                      </a:pPr>
                      <a:endParaRPr lang="fi-FI" sz="1100" kern="100">
                        <a:effectLst/>
                        <a:latin typeface="Aptos"/>
                        <a:ea typeface="Aptos" panose="020B0004020202020204" pitchFamily="34" charset="0"/>
                        <a:cs typeface="Times New Roman"/>
                      </a:endParaRPr>
                    </a:p>
                    <a:p>
                      <a:pPr lvl="0">
                        <a:lnSpc>
                          <a:spcPct val="107000"/>
                        </a:lnSpc>
                        <a:spcAft>
                          <a:spcPts val="800"/>
                        </a:spcAft>
                        <a:buNone/>
                      </a:pPr>
                      <a:r>
                        <a:rPr lang="fi-FI" sz="1100" kern="100">
                          <a:effectLst/>
                          <a:latin typeface="Aptos"/>
                          <a:ea typeface="Aptos" panose="020B0004020202020204" pitchFamily="34" charset="0"/>
                          <a:cs typeface="Times New Roman"/>
                          <a:hlinkClick r:id="rId2"/>
                        </a:rPr>
                        <a:t>Vastuuopettajan tehtävät</a:t>
                      </a:r>
                      <a:endParaRPr lang="fi-FI" sz="1100" kern="100">
                        <a:effectLst/>
                        <a:latin typeface="Aptos"/>
                        <a:ea typeface="Aptos" panose="020B0004020202020204" pitchFamily="34" charset="0"/>
                        <a:cs typeface="Times New Roman"/>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työelämätoimikunnat</a:t>
                      </a: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210FA720-D108-CD00-AF4A-B2B35E7AA809}"/>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8933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3579112944"/>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Osaamisen arviointi</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että opiskelijan osoittama osaaminen arvioidaan ja opiskelija saa arvosanan saavuttamastaan osaamisesta.</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Ammattitaidon ja osaamisen arviointi tapahtuu näytön tai muun osaamisen osoittamisen perusteella.</a:t>
                      </a:r>
                    </a:p>
                    <a:p>
                      <a:pPr>
                        <a:lnSpc>
                          <a:spcPct val="107000"/>
                        </a:lnSpc>
                        <a:spcAft>
                          <a:spcPts val="800"/>
                        </a:spcAft>
                      </a:pPr>
                      <a:r>
                        <a:rPr lang="fi-FI" sz="1100" kern="100">
                          <a:effectLst/>
                          <a:latin typeface="Aptos"/>
                          <a:ea typeface="Aptos" panose="020B0004020202020204" pitchFamily="34" charset="0"/>
                          <a:cs typeface="Times New Roman"/>
                        </a:rPr>
                        <a:t>Ammatillisten tutkinnon osien osaamisen arvioinnin toteuttavat ja arvioinnista päättävät koulutuksen järjestäjän nimeämät kaksi arvioijaa. Arvioijista toinen on pedagogisesti pätevä ja kelpoinen opettaja (tai erityisestä syystä muu koulutuksen järjestäjän edustaja) ja toinen työelämän edustaja.</a:t>
                      </a:r>
                    </a:p>
                    <a:p>
                      <a:pPr>
                        <a:lnSpc>
                          <a:spcPct val="107000"/>
                        </a:lnSpc>
                        <a:spcAft>
                          <a:spcPts val="800"/>
                        </a:spcAft>
                      </a:pPr>
                      <a:r>
                        <a:rPr lang="fi-FI" sz="1100" kern="100">
                          <a:effectLst/>
                          <a:latin typeface="Aptos"/>
                          <a:ea typeface="Aptos" panose="020B0004020202020204" pitchFamily="34" charset="0"/>
                          <a:cs typeface="Times New Roman"/>
                        </a:rPr>
                        <a:t>Opiskelijalle on annettava mahdollisuus myös suoritustensa itsearviointiin, mutta itsearviointi ei vaikuta osaamisen arviointiin tai siitä annettavaan arvosanaan. Opiskelija arvioi osaamistaan hänelle asetettujen henkilökohtaisten tavoitteiden mukaisesti. Itsearviointi liittyy kiinteästi elinikäisen oppimisen ajatteluun sekä opiskelijan henkilökohtaisen kasvun ja osaamisen näkyville tuomiseen.</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chemeClr val="tx1"/>
                          </a:solidFill>
                          <a:effectLst/>
                          <a:latin typeface="Calibri"/>
                          <a:ea typeface="Calibri"/>
                          <a:cs typeface="Calibri"/>
                          <a:hlinkClick r:id="rId2"/>
                        </a:rPr>
                        <a:t>Intra osaamisen osoittaminen ja arviointi</a:t>
                      </a:r>
                      <a:endParaRPr lang="fi-FI" sz="1100" kern="100">
                        <a:solidFill>
                          <a:schemeClr val="tx1"/>
                        </a:solidFill>
                        <a:effectLst/>
                        <a:latin typeface="Calibri"/>
                        <a:ea typeface="Calibri"/>
                        <a:cs typeface="Calibri"/>
                      </a:endParaRPr>
                    </a:p>
                    <a:p>
                      <a:pPr marL="0" marR="0" lvl="0" indent="0" algn="l">
                        <a:lnSpc>
                          <a:spcPct val="107000"/>
                        </a:lnSpc>
                        <a:spcBef>
                          <a:spcPts val="0"/>
                        </a:spcBef>
                        <a:spcAft>
                          <a:spcPts val="800"/>
                        </a:spcAft>
                        <a:buClrTx/>
                        <a:buSzTx/>
                        <a:buFontTx/>
                        <a:buNone/>
                      </a:pPr>
                      <a:r>
                        <a:rPr lang="fi-FI" sz="1100" u="sng" kern="100">
                          <a:solidFill>
                            <a:schemeClr val="tx1"/>
                          </a:solidFill>
                          <a:effectLst/>
                          <a:latin typeface="Calibri"/>
                          <a:ea typeface="Calibri"/>
                          <a:cs typeface="Calibri"/>
                          <a:hlinkClick r:id="rId3"/>
                        </a:rPr>
                        <a:t>Vastuuopettajan tehtävät</a:t>
                      </a:r>
                      <a:endParaRPr lang="fi-FI" sz="1100" u="sng" kern="100">
                        <a:solidFill>
                          <a:schemeClr val="tx1"/>
                        </a:solidFill>
                        <a:effectLst/>
                        <a:latin typeface="Calibri"/>
                        <a:ea typeface="Calibri"/>
                        <a:cs typeface="Calibri"/>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työelämätoimikunnat</a:t>
                      </a:r>
                    </a:p>
                    <a:p>
                      <a:pPr marL="342900" lvl="0" indent="-342900">
                        <a:lnSpc>
                          <a:spcPct val="107000"/>
                        </a:lnSpc>
                        <a:spcAft>
                          <a:spcPts val="800"/>
                        </a:spcAft>
                        <a:buSzPts val="1000"/>
                        <a:buFont typeface="Symbol" panose="05050102010706020507" pitchFamily="18" charset="2"/>
                        <a:buChar char=""/>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07000"/>
                        </a:lnSpc>
                        <a:spcAft>
                          <a:spcPts val="800"/>
                        </a:spcAft>
                        <a:buSzPts val="1000"/>
                        <a:buFont typeface="Symbol" panose="05050102010706020507" pitchFamily="18" charset="2"/>
                        <a:buNone/>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137D6076-DC58-0805-4A0D-A654DE899007}"/>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0685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609737808"/>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Osaamisen todentaminen</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että opiskelijan osoittama ja saavuttama osaaminen dokumentoidaan.</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Koulutuksen järjestäjä dokumentoi opiskelijan osoittaman ja saavuttaman osaamisen.</a:t>
                      </a:r>
                    </a:p>
                    <a:p>
                      <a:pPr>
                        <a:lnSpc>
                          <a:spcPct val="107000"/>
                        </a:lnSpc>
                        <a:spcAft>
                          <a:spcPts val="800"/>
                        </a:spcAft>
                      </a:pPr>
                      <a:r>
                        <a:rPr lang="fi-FI" sz="1100" kern="100">
                          <a:effectLst/>
                          <a:latin typeface="Aptos"/>
                          <a:ea typeface="Aptos" panose="020B0004020202020204" pitchFamily="34" charset="0"/>
                          <a:cs typeface="Times New Roman"/>
                        </a:rPr>
                        <a:t>Opiskelijalla on oikeus saada tieto arviointiperusteiden soveltamisesta osaamisensa arviointiin ja hänelle on varattava tilaisuus tutustua syntyneeseen arviointiaineistoon. Opiskelija voi pyytää arvioijilta kirjallisesti arvioinnin tarkistamista 14 vuorokauden kuluessa arvioinnista ja sen perusteluista.</a:t>
                      </a:r>
                    </a:p>
                    <a:p>
                      <a:pPr>
                        <a:lnSpc>
                          <a:spcPct val="107000"/>
                        </a:lnSpc>
                        <a:spcAft>
                          <a:spcPts val="800"/>
                        </a:spcAft>
                      </a:pPr>
                      <a:r>
                        <a:rPr lang="fi-FI" sz="1100" kern="100">
                          <a:effectLst/>
                          <a:latin typeface="Aptos"/>
                          <a:ea typeface="Aptos" panose="020B0004020202020204" pitchFamily="34" charset="0"/>
                          <a:cs typeface="Times New Roman"/>
                        </a:rPr>
                        <a:t>Koulutuksen järjestäjän tulee antaa opiskelijalle mahdollisuus osaamisen arvioinnin perusteella annetun hyväksytyn arvosanan korottamiseen. Puuttuvan osaamisen hankkimisen ja osaamisen osoittamisen suunnitelma päivitetään opiskelijan </a:t>
                      </a:r>
                      <a:r>
                        <a:rPr lang="fi-FI" sz="1100" kern="100" err="1">
                          <a:effectLst/>
                          <a:latin typeface="Aptos"/>
                          <a:ea typeface="Aptos" panose="020B0004020202020204" pitchFamily="34" charset="0"/>
                          <a:cs typeface="Times New Roman"/>
                        </a:rPr>
                        <a:t>HOKSiin</a:t>
                      </a:r>
                      <a:r>
                        <a:rPr lang="fi-FI" sz="1100" kern="100">
                          <a:effectLst/>
                          <a:latin typeface="Aptos"/>
                          <a:ea typeface="Aptos" panose="020B0004020202020204" pitchFamily="34" charset="0"/>
                          <a:cs typeface="Times New Roman"/>
                        </a:rPr>
                        <a:t>.</a:t>
                      </a:r>
                    </a:p>
                    <a:p>
                      <a:pPr lvl="0">
                        <a:lnSpc>
                          <a:spcPct val="107000"/>
                        </a:lnSpc>
                        <a:spcAft>
                          <a:spcPts val="800"/>
                        </a:spcAft>
                        <a:buNone/>
                      </a:pPr>
                      <a:r>
                        <a:rPr lang="fi-FI" sz="1100" kern="100">
                          <a:effectLst/>
                          <a:latin typeface="Aptos"/>
                          <a:ea typeface="Aptos" panose="020B0004020202020204" pitchFamily="34" charset="0"/>
                          <a:cs typeface="Times New Roman"/>
                          <a:hlinkClick r:id="rId2"/>
                        </a:rPr>
                        <a:t>Vastuuopettajan tehtävät</a:t>
                      </a:r>
                      <a:endParaRPr lang="fi-FI" sz="1100" kern="100">
                        <a:effectLst/>
                        <a:latin typeface="Aptos"/>
                        <a:ea typeface="Aptos" panose="020B0004020202020204" pitchFamily="34" charset="0"/>
                        <a:cs typeface="Times New Roman"/>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työelämätoimikunnat</a:t>
                      </a: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BF8F5206-1D46-AE66-1106-827AE8FDF14D}"/>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1556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131435913"/>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b="1" u="sng" kern="100">
                          <a:solidFill>
                            <a:schemeClr val="lt1"/>
                          </a:solidFill>
                          <a:effectLst/>
                          <a:latin typeface="Calibri"/>
                          <a:ea typeface="Calibri"/>
                          <a:cs typeface="Calibri"/>
                        </a:rPr>
                        <a:t>Opinto- ja uraohjaus</a:t>
                      </a:r>
                    </a:p>
                    <a:p>
                      <a:pPr>
                        <a:lnSpc>
                          <a:spcPct val="107000"/>
                        </a:lnSpc>
                        <a:spcAft>
                          <a:spcPts val="800"/>
                        </a:spcAft>
                      </a:pPr>
                      <a:endParaRPr lang="fi-FI" sz="2000" b="1" kern="10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b="1" kern="100">
                          <a:solidFill>
                            <a:schemeClr val="lt1"/>
                          </a:solidFill>
                          <a:effectLst/>
                          <a:latin typeface="Calibri"/>
                          <a:ea typeface="Calibri"/>
                          <a:cs typeface="Calibri"/>
                        </a:rPr>
                        <a:t>Tavoite: Tavoitteena on opiskelijan osallisuuden ja aktiivisen toimijuuden vahvistuminen, opiskelutaitojen ja itsetuntemuksen kehittyminen sekä opiskelua ja uraa koskevien valintojen tekeminen.</a:t>
                      </a:r>
                    </a:p>
                  </a:txBody>
                  <a:tcPr marL="68580" marR="68580" marT="0" marB="0"/>
                </a:tc>
                <a:tc>
                  <a:txBody>
                    <a:bodyPr/>
                    <a:lstStyle/>
                    <a:p>
                      <a:pPr>
                        <a:lnSpc>
                          <a:spcPct val="107000"/>
                        </a:lnSpc>
                        <a:spcAft>
                          <a:spcPts val="800"/>
                        </a:spcAft>
                      </a:pPr>
                      <a:r>
                        <a:rPr lang="fi-FI" sz="1100" kern="100">
                          <a:solidFill>
                            <a:schemeClr val="dk1"/>
                          </a:solidFill>
                          <a:effectLst/>
                          <a:latin typeface="Aptos"/>
                          <a:ea typeface="Aptos" panose="020B0004020202020204" pitchFamily="34" charset="0"/>
                          <a:cs typeface="Times New Roman"/>
                        </a:rPr>
                        <a:t>Ohjauksen suunnittelussa arvioidaan ja tarkennetaan opiskelijan ohjaustarvetta, asetetaan ohjauksen tavoitteet ja suunnitellaan tavoitteiden mukaiset ohjaustoimenpiteet. Ohjauksen suunnitteluun osallistuvat opiskelija, koulutuksen järjestäjän edustaja sekä tarvittaessa opiskeluhuolto, opiskelijan omat verkostot ja työ- ja elinkeinoelämän edustaja. Ohjauksen tavoitteet perustuvat opiskelijan kokonaistilanteeseen, tarpeisiin ja vahvuuksiin. Opiskelija on aktiivinen toimija ohjauksen suunnittelussa. </a:t>
                      </a:r>
                    </a:p>
                    <a:p>
                      <a:pPr>
                        <a:lnSpc>
                          <a:spcPct val="107000"/>
                        </a:lnSpc>
                        <a:spcAft>
                          <a:spcPts val="800"/>
                        </a:spcAft>
                      </a:pPr>
                      <a:r>
                        <a:rPr lang="fi-FI" sz="1100" kern="100">
                          <a:solidFill>
                            <a:schemeClr val="dk1"/>
                          </a:solidFill>
                          <a:effectLst/>
                          <a:latin typeface="Aptos"/>
                          <a:ea typeface="Aptos" panose="020B0004020202020204" pitchFamily="34" charset="0"/>
                          <a:cs typeface="Times New Roman"/>
                        </a:rPr>
                        <a:t>Ohjaus suunnittelussa huomioidaan saavutettavuus. Opiskelija tietää, keneltä hän saa ohjausta sekä mistä ja miten ohjaushenkilöstön tavoittaa.</a:t>
                      </a:r>
                    </a:p>
                    <a:p>
                      <a:pPr lvl="0">
                        <a:lnSpc>
                          <a:spcPct val="107000"/>
                        </a:lnSpc>
                        <a:spcAft>
                          <a:spcPts val="800"/>
                        </a:spcAft>
                        <a:buNone/>
                      </a:pPr>
                      <a:r>
                        <a:rPr lang="fi-FI" sz="1100" kern="100">
                          <a:solidFill>
                            <a:schemeClr val="dk1"/>
                          </a:solidFill>
                          <a:effectLst/>
                          <a:latin typeface="Aptos"/>
                          <a:cs typeface="Times New Roman"/>
                          <a:hlinkClick r:id="rId2"/>
                        </a:rPr>
                        <a:t>Opiskelijalle: omien tietojen ja opintojen tukihenkilöiden tiedot</a:t>
                      </a:r>
                      <a:endParaRPr lang="fi-FI" sz="1100" kern="100">
                        <a:solidFill>
                          <a:schemeClr val="dk1"/>
                        </a:solidFill>
                        <a:effectLst/>
                        <a:latin typeface="Aptos"/>
                        <a:cs typeface="Times New Roman"/>
                      </a:endParaRPr>
                    </a:p>
                    <a:p>
                      <a:pPr lvl="0" algn="l">
                        <a:lnSpc>
                          <a:spcPct val="100000"/>
                        </a:lnSpc>
                        <a:spcBef>
                          <a:spcPts val="0"/>
                        </a:spcBef>
                        <a:spcAft>
                          <a:spcPts val="0"/>
                        </a:spcAft>
                        <a:buNone/>
                      </a:pPr>
                      <a:r>
                        <a:rPr lang="fi" sz="1100" kern="100" noProof="0">
                          <a:solidFill>
                            <a:schemeClr val="dk1"/>
                          </a:solidFill>
                          <a:effectLst/>
                          <a:latin typeface="Aptos"/>
                          <a:cs typeface="Times New Roman"/>
                          <a:hlinkClick r:id="rId3"/>
                        </a:rPr>
                        <a:t>Kpedu nettisiviut: ohjaus-ja tukihenkilöiden yhteystiedot</a:t>
                      </a:r>
                      <a:endParaRPr lang="fi" sz="1100" kern="100" noProof="0">
                        <a:solidFill>
                          <a:schemeClr val="dk1"/>
                        </a:solidFill>
                        <a:effectLst/>
                        <a:latin typeface="Aptos"/>
                        <a:cs typeface="Times New Roman"/>
                      </a:endParaRPr>
                    </a:p>
                    <a:p>
                      <a:pPr lvl="0">
                        <a:lnSpc>
                          <a:spcPct val="107000"/>
                        </a:lnSpc>
                        <a:spcAft>
                          <a:spcPts val="800"/>
                        </a:spcAft>
                        <a:buNone/>
                      </a:pPr>
                      <a:endParaRPr lang="fi-FI" sz="1100" kern="100">
                        <a:solidFill>
                          <a:schemeClr val="dk1"/>
                        </a:solidFill>
                        <a:effectLst/>
                        <a:latin typeface="Aptos"/>
                        <a:ea typeface="Aptos" panose="020B0004020202020204" pitchFamily="34" charset="0"/>
                        <a:cs typeface="Times New Roman"/>
                      </a:endParaRPr>
                    </a:p>
                    <a:p>
                      <a:pPr>
                        <a:lnSpc>
                          <a:spcPct val="107000"/>
                        </a:lnSpc>
                        <a:spcAft>
                          <a:spcPts val="800"/>
                        </a:spcAft>
                      </a:pPr>
                      <a:r>
                        <a:rPr lang="fi-FI" sz="1100" kern="100">
                          <a:solidFill>
                            <a:schemeClr val="dk1"/>
                          </a:solidFill>
                          <a:effectLst/>
                          <a:latin typeface="Aptos"/>
                          <a:ea typeface="Aptos" panose="020B0004020202020204" pitchFamily="34" charset="0"/>
                          <a:cs typeface="Times New Roman"/>
                        </a:rPr>
                        <a:t>Ohjaus toteutetaan opiskelijakeskeisesti ja vuorovaikutteisesti eri oppimisympäristöissä. Ohjausta voidaan toteuttaa yksilö-, pienryhmä-, ryhmä- ja vertaisohjauksen keinoin lähi-, etä- tai digiohjauksena. Opiskelija saa henkilökohtaista ohjausta ja muuta tarpeellista opinto-ohjausta.</a:t>
                      </a:r>
                    </a:p>
                    <a:p>
                      <a:pPr>
                        <a:lnSpc>
                          <a:spcPct val="107000"/>
                        </a:lnSpc>
                        <a:spcAft>
                          <a:spcPts val="800"/>
                        </a:spcAft>
                      </a:pPr>
                      <a:r>
                        <a:rPr lang="fi-FI" sz="1100" kern="100">
                          <a:solidFill>
                            <a:schemeClr val="dk1"/>
                          </a:solidFill>
                          <a:effectLst/>
                          <a:latin typeface="Aptos"/>
                          <a:ea typeface="Aptos" panose="020B0004020202020204" pitchFamily="34" charset="0"/>
                          <a:cs typeface="Times New Roman"/>
                        </a:rPr>
                        <a:t>Ohjauksen toteuttamiseen osallistuvat opiskelija, koulutuksen järjestäjän edustaja sekä opiskelijan ohjaustarpeen mukaiset muut toimijat. Monialaisessa ohjauksessa opiskelijan ohjausprosessin kokonaisuus on koulutuksen järjestäjän edustajan vastuulla.</a:t>
                      </a:r>
                    </a:p>
                    <a:p>
                      <a:pPr>
                        <a:lnSpc>
                          <a:spcPct val="107000"/>
                        </a:lnSpc>
                        <a:spcAft>
                          <a:spcPts val="800"/>
                        </a:spcAft>
                      </a:pPr>
                      <a:r>
                        <a:rPr lang="fi-FI" sz="1100" kern="100">
                          <a:solidFill>
                            <a:schemeClr val="dk1"/>
                          </a:solidFill>
                          <a:effectLst/>
                          <a:latin typeface="Aptos"/>
                          <a:ea typeface="Aptos" panose="020B0004020202020204" pitchFamily="34" charset="0"/>
                          <a:cs typeface="Times New Roman"/>
                        </a:rPr>
                        <a:t>Ohjauksen tavoitteiden mukaista toteuttamista seurataan säännöllisesti.  Ohjauksen vaikuttavuutta arvioidaan opiskelijan, koulutuksen järjestäjän edustajan sekä muiden ohjaukseen osallistuvien tahojen yhteistyönä. Ohjauksen toimenpiteitä muutetaan tarvittaessa vaikuttavuuden arvioinnin perusteella.</a:t>
                      </a:r>
                    </a:p>
                    <a:p>
                      <a:pPr lvl="0">
                        <a:lnSpc>
                          <a:spcPct val="107000"/>
                        </a:lnSpc>
                        <a:spcAft>
                          <a:spcPts val="800"/>
                        </a:spcAft>
                        <a:buNone/>
                      </a:pPr>
                      <a:r>
                        <a:rPr lang="fi-FI" sz="1100" kern="100">
                          <a:solidFill>
                            <a:schemeClr val="dk1"/>
                          </a:solidFill>
                          <a:effectLst/>
                          <a:latin typeface="Aptos"/>
                          <a:ea typeface="Calibri"/>
                          <a:cs typeface="Times New Roman"/>
                          <a:hlinkClick r:id="rId4"/>
                        </a:rPr>
                        <a:t>Intra: opinto- ja uraohjaus</a:t>
                      </a:r>
                      <a:endParaRPr lang="fi-FI" sz="1100" kern="100">
                        <a:solidFill>
                          <a:schemeClr val="dk1"/>
                        </a:solidFill>
                        <a:effectLst/>
                        <a:latin typeface="Aptos"/>
                        <a:ea typeface="Calibri"/>
                        <a:cs typeface="Times New Roman"/>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kern="100">
                          <a:solidFill>
                            <a:schemeClr val="dk1"/>
                          </a:solidFill>
                          <a:effectLst/>
                          <a:latin typeface="Aptos"/>
                          <a:ea typeface="Calibri"/>
                          <a:cs typeface="Times New Roman"/>
                          <a:hlinkClick r:id="rId5"/>
                        </a:rPr>
                        <a:t>Kpedu nettisivu opinto-ohjaajat</a:t>
                      </a:r>
                    </a:p>
                    <a:p>
                      <a:pPr lvl="0">
                        <a:lnSpc>
                          <a:spcPct val="107000"/>
                        </a:lnSpc>
                        <a:spcAft>
                          <a:spcPts val="800"/>
                        </a:spcAft>
                        <a:buNone/>
                      </a:pPr>
                      <a:r>
                        <a:rPr lang="fi-FI" sz="1100" kern="100" noProof="0">
                          <a:solidFill>
                            <a:schemeClr val="dk1"/>
                          </a:solidFill>
                          <a:effectLst/>
                          <a:latin typeface="Aptos"/>
                          <a:cs typeface="Times New Roman"/>
                          <a:hlinkClick r:id="rId6"/>
                        </a:rPr>
                        <a:t>Opinto-ohjaajat tutkinnottain</a:t>
                      </a:r>
                    </a:p>
                    <a:p>
                      <a:pPr lvl="0" algn="l">
                        <a:lnSpc>
                          <a:spcPct val="100000"/>
                        </a:lnSpc>
                        <a:spcBef>
                          <a:spcPts val="0"/>
                        </a:spcBef>
                        <a:spcAft>
                          <a:spcPts val="0"/>
                        </a:spcAft>
                        <a:buNone/>
                      </a:pPr>
                      <a:r>
                        <a:rPr lang="fi-FI" sz="1100" kern="100">
                          <a:solidFill>
                            <a:schemeClr val="dk1"/>
                          </a:solidFill>
                          <a:effectLst/>
                          <a:latin typeface="Aptos"/>
                          <a:cs typeface="Times New Roman"/>
                          <a:hlinkClick r:id="rId7"/>
                        </a:rPr>
                        <a:t>Video: Kpedun opinto-ohjaaja</a:t>
                      </a:r>
                      <a:r>
                        <a:rPr lang="fi-FI" sz="1100" kern="100">
                          <a:solidFill>
                            <a:schemeClr val="dk1"/>
                          </a:solidFill>
                          <a:effectLst/>
                          <a:latin typeface="Aptos"/>
                          <a:cs typeface="Times New Roman"/>
                        </a:rPr>
                        <a:t>      </a:t>
                      </a:r>
                      <a:r>
                        <a:rPr lang="fi-FI" sz="1100" kern="100">
                          <a:solidFill>
                            <a:schemeClr val="dk1"/>
                          </a:solidFill>
                          <a:effectLst/>
                          <a:latin typeface="Aptos"/>
                          <a:cs typeface="Times New Roman"/>
                          <a:hlinkClick r:id="rId8"/>
                        </a:rPr>
                        <a:t>Video: Kpedun info- ja opiskelijapalvelut</a:t>
                      </a:r>
                      <a:endParaRPr lang="fi-FI"/>
                    </a:p>
                    <a:p>
                      <a:pPr lvl="0" algn="l">
                        <a:lnSpc>
                          <a:spcPct val="100000"/>
                        </a:lnSpc>
                        <a:spcBef>
                          <a:spcPts val="0"/>
                        </a:spcBef>
                        <a:spcAft>
                          <a:spcPts val="0"/>
                        </a:spcAft>
                        <a:buNone/>
                      </a:pPr>
                      <a:endParaRPr lang="fi-FI" sz="1100" kern="100">
                        <a:solidFill>
                          <a:schemeClr val="dk1"/>
                        </a:solidFill>
                        <a:effectLst/>
                        <a:latin typeface="Aptos"/>
                        <a:cs typeface="Times New Roman"/>
                      </a:endParaRPr>
                    </a:p>
                    <a:p>
                      <a:pPr lvl="0">
                        <a:lnSpc>
                          <a:spcPct val="107000"/>
                        </a:lnSpc>
                        <a:spcAft>
                          <a:spcPts val="800"/>
                        </a:spcAft>
                        <a:buNone/>
                      </a:pPr>
                      <a:r>
                        <a:rPr lang="fi-FI" sz="1100" kern="100" noProof="0">
                          <a:solidFill>
                            <a:schemeClr val="dk1"/>
                          </a:solidFill>
                          <a:effectLst/>
                          <a:latin typeface="Aptos"/>
                          <a:cs typeface="Times New Roman"/>
                          <a:hlinkClick r:id="rId9"/>
                        </a:rPr>
                        <a:t>Opinto-ohjaajien vastuualueita, mm. Valpas-opo</a:t>
                      </a:r>
                    </a:p>
                    <a:p>
                      <a:pPr lvl="0">
                        <a:lnSpc>
                          <a:spcPct val="107000"/>
                        </a:lnSpc>
                        <a:spcAft>
                          <a:spcPts val="800"/>
                        </a:spcAft>
                        <a:buNone/>
                      </a:pPr>
                      <a:r>
                        <a:rPr lang="fi-FI" sz="1100" kern="100" noProof="0">
                          <a:solidFill>
                            <a:schemeClr val="dk1"/>
                          </a:solidFill>
                          <a:effectLst/>
                          <a:latin typeface="Aptos"/>
                          <a:cs typeface="Times New Roman"/>
                          <a:hlinkClick r:id="rId10"/>
                        </a:rPr>
                        <a:t>Vastuuopettajan tehtävät</a:t>
                      </a:r>
                      <a:endParaRPr lang="fi-FI" sz="1100" kern="100" noProof="0">
                        <a:solidFill>
                          <a:schemeClr val="dk1"/>
                        </a:solidFill>
                        <a:effectLst/>
                        <a:latin typeface="Aptos"/>
                        <a:cs typeface="Times New Roman"/>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ohjaava taho</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0" lvl="0" indent="0">
                        <a:lnSpc>
                          <a:spcPct val="107000"/>
                        </a:lnSpc>
                        <a:spcAft>
                          <a:spcPts val="800"/>
                        </a:spcAft>
                        <a:buSzPts val="1000"/>
                        <a:buFont typeface="Symbol" panose="05050102010706020507" pitchFamily="18" charset="2"/>
                        <a:buNone/>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07000"/>
                        </a:lnSpc>
                        <a:spcAft>
                          <a:spcPts val="800"/>
                        </a:spcAft>
                        <a:buNone/>
                      </a:pPr>
                      <a:endParaRPr lang="fi-FI" sz="1100" b="0" i="0" u="none" strike="noStrike" kern="100" noProof="0">
                        <a:effectLst/>
                        <a:latin typeface="Aptos"/>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1258E2A1-E8E9-A983-2F57-E3C508B5A9DA}"/>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3918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3769438586"/>
              </p:ext>
            </p:extLst>
          </p:nvPr>
        </p:nvGraphicFramePr>
        <p:xfrm>
          <a:off x="0" y="0"/>
          <a:ext cx="12188952"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88865">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Oppimisen tuen tarpeen tunnistaminen ja arviointi</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tunnistaa ja arvioida oppimisen tuen tarve ja siihen sopiva tuen muoto. Tuloksien pohjalta suunnitellaan opiskelijan tarvitsemat tukitoimet tutkinnon tai koulutuksen perusteiden mukaisen ammattitaidon ja osaamisen saavuttamiseksi.</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Opiskelijan oppimisen tuen tarve tunnistetaan ja arvioidaan. Arvioinnin perusteella valitaan opiskelijalle sopiva tukimuoto. Tukimuotoja ovat opiskeluvalmiuksia tukevat opinnot ja  erityinen tuki.</a:t>
                      </a:r>
                      <a:endParaRPr lang="fi-FI" sz="1100" strike="sngStrike"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rPr>
                        <a:t>Oppimisen tuen tarve voidaan tunnistaa ja arvioida käyttämällä erilaisia menetelmiä, kuten siirtymävaiheen tiedonsiirtoa, pedagogisia asiakirjoja, lausuntoja, alkukartoituksia, erilaisia testejä, havainnointia ja keskusteluja.</a:t>
                      </a:r>
                    </a:p>
                    <a:p>
                      <a:pPr>
                        <a:lnSpc>
                          <a:spcPct val="107000"/>
                        </a:lnSpc>
                        <a:spcAft>
                          <a:spcPts val="800"/>
                        </a:spcAft>
                      </a:pPr>
                      <a:r>
                        <a:rPr lang="fi-FI" sz="1100" kern="100">
                          <a:effectLst/>
                          <a:latin typeface="Aptos"/>
                          <a:ea typeface="Aptos" panose="020B0004020202020204" pitchFamily="34" charset="0"/>
                          <a:cs typeface="Times New Roman"/>
                        </a:rPr>
                        <a:t>Oppimisen tuen tarve voidaan tunnistaa ja arvioida ennen opintojen aloittamista, opintojen alussa tai opintojen aikana. Koulutuksen järjestäjällä on oikeus saada voimassa oleva tuen päätös oppivelvollisen ohjaus- ja valvontavastuussa olevalta taholta.</a:t>
                      </a:r>
                    </a:p>
                    <a:p>
                      <a:pPr>
                        <a:lnSpc>
                          <a:spcPct val="107000"/>
                        </a:lnSpc>
                        <a:spcAft>
                          <a:spcPts val="800"/>
                        </a:spcAft>
                      </a:pPr>
                      <a:r>
                        <a:rPr lang="fi-FI" sz="1100" kern="100">
                          <a:effectLst/>
                          <a:latin typeface="Aptos"/>
                          <a:ea typeface="Aptos" panose="020B0004020202020204" pitchFamily="34" charset="0"/>
                          <a:cs typeface="Times New Roman"/>
                        </a:rPr>
                        <a:t> </a:t>
                      </a:r>
                      <a:r>
                        <a:rPr lang="fi-FI" sz="1100" kern="100">
                          <a:effectLst/>
                          <a:latin typeface="Aptos"/>
                          <a:ea typeface="Aptos" panose="020B0004020202020204" pitchFamily="34" charset="0"/>
                          <a:cs typeface="Times New Roman"/>
                          <a:hlinkClick r:id="rId2"/>
                        </a:rPr>
                        <a:t>Vastuuopettaja</a:t>
                      </a:r>
                    </a:p>
                    <a:p>
                      <a:pPr lvl="0">
                        <a:lnSpc>
                          <a:spcPct val="107000"/>
                        </a:lnSpc>
                        <a:spcAft>
                          <a:spcPts val="800"/>
                        </a:spcAft>
                        <a:buNone/>
                      </a:pPr>
                      <a:r>
                        <a:rPr lang="fi-FI" sz="1100" kern="100">
                          <a:effectLst/>
                          <a:latin typeface="Aptos"/>
                          <a:ea typeface="Aptos" panose="020B0004020202020204" pitchFamily="34" charset="0"/>
                          <a:cs typeface="Times New Roman"/>
                          <a:hlinkClick r:id="rId3"/>
                        </a:rPr>
                        <a:t>Erityisopettaja</a:t>
                      </a:r>
                      <a:endParaRPr lang="fi-FI"/>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4"/>
                        </a:rPr>
                        <a:t>Intra oppimisen tuki</a:t>
                      </a:r>
                      <a:endParaRPr lang="fi-FI" sz="1100" kern="100">
                        <a:effectLst/>
                        <a:latin typeface="Aptos"/>
                        <a:ea typeface="Aptos" panose="020B0004020202020204" pitchFamily="34" charset="0"/>
                        <a:cs typeface="Times New Roman"/>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rgbClr val="467886"/>
                          </a:solidFill>
                          <a:effectLst/>
                          <a:latin typeface="Aptos"/>
                          <a:ea typeface="Aptos" panose="020B0004020202020204" pitchFamily="34" charset="0"/>
                          <a:cs typeface="Times New Roman"/>
                          <a:hlinkClick r:id="rId5"/>
                        </a:rPr>
                        <a:t>Ulkoinen linkki erityinen tuki</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Tahoma"/>
                          <a:ea typeface="Aptos" panose="020B0004020202020204" pitchFamily="34" charset="0"/>
                          <a:cs typeface="Times New Roman"/>
                        </a:rPr>
                        <a:t>﻿</a:t>
                      </a:r>
                      <a:r>
                        <a:rPr lang="fi-FI" sz="1100" u="sng" kern="100">
                          <a:solidFill>
                            <a:srgbClr val="467886"/>
                          </a:solidFill>
                          <a:effectLst/>
                          <a:latin typeface="Aptos"/>
                          <a:ea typeface="Aptos" panose="020B0004020202020204" pitchFamily="34" charset="0"/>
                          <a:cs typeface="Times New Roman"/>
                          <a:hlinkClick r:id="rId6"/>
                        </a:rPr>
                        <a:t>Ulkoinen linkki Ruori ohje</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Tahoma"/>
                          <a:ea typeface="Aptos" panose="020B0004020202020204" pitchFamily="34" charset="0"/>
                          <a:cs typeface="Times New Roman"/>
                          <a:hlinkClick r:id="rId7"/>
                        </a:rPr>
                        <a:t>﻿﻿Ulkoinen linkki kuntoutuksella toimintakykyä﻿</a:t>
                      </a:r>
                      <a:endParaRPr lang="fi-FI" sz="1100" kern="100">
                        <a:effectLst/>
                        <a:latin typeface="Tahoma"/>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8"/>
                        </a:rPr>
                        <a:t>Kpedu nettisivu Telakkatoimintamalli</a:t>
                      </a: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ohjaava taho</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07000"/>
                        </a:lnSpc>
                        <a:spcAft>
                          <a:spcPts val="800"/>
                        </a:spcAft>
                        <a:buSzPts val="1000"/>
                        <a:buFont typeface="Symbol" panose="05050102010706020507" pitchFamily="18" charset="2"/>
                        <a:buNone/>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78CDC53F-ABEF-F41D-8E43-A11A8800B101}"/>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9232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4056448605"/>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Opiskeluvalmiuksia tukevat opinnot</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että oppilaitos järjestää tarvittaessa opiskeluvalmiuksia tukevia opintoja, jotka vahvistavat opiskelijan perustaitoja opinnoissa selviämiseen ja koulutuksen suorittamiseen.</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Opiskeluvalmiuksia tukevat opinnot (OPVA-opinnot) suunnitellaan yksilöllisesti opiskelijan tarpeiden mukaan. Suunniteltujen opintojen kesto ja sisältö dokumentoidaan opiskelijan </a:t>
                      </a:r>
                      <a:r>
                        <a:rPr lang="fi-FI" sz="1100" kern="100" err="1">
                          <a:effectLst/>
                          <a:latin typeface="Aptos"/>
                          <a:ea typeface="Aptos" panose="020B0004020202020204" pitchFamily="34" charset="0"/>
                          <a:cs typeface="Times New Roman"/>
                        </a:rPr>
                        <a:t>HOKSiin</a:t>
                      </a:r>
                      <a:r>
                        <a:rPr lang="fi-FI" sz="1100" kern="100">
                          <a:effectLst/>
                          <a:latin typeface="Aptos"/>
                          <a:ea typeface="Aptos" panose="020B0004020202020204" pitchFamily="34" charset="0"/>
                          <a:cs typeface="Times New Roman"/>
                        </a:rPr>
                        <a:t>.</a:t>
                      </a:r>
                    </a:p>
                    <a:p>
                      <a:pPr>
                        <a:lnSpc>
                          <a:spcPct val="107000"/>
                        </a:lnSpc>
                        <a:spcAft>
                          <a:spcPts val="800"/>
                        </a:spcAft>
                      </a:pPr>
                      <a:r>
                        <a:rPr lang="fi-FI" sz="1100" kern="100">
                          <a:effectLst/>
                          <a:latin typeface="Aptos"/>
                          <a:ea typeface="Aptos" panose="020B0004020202020204" pitchFamily="34" charset="0"/>
                          <a:cs typeface="Times New Roman"/>
                        </a:rPr>
                        <a:t> OPVA-opintojen tarkoituksena on, että opiskelija hankkii sellaista osaamista, joka antaa hänelle edellytykset osallistua tutkintokoulutukseen. OPVA-opinnot voivat olla esimerkiksi suomen tai ruotsin kielen koulutusta niille opiskelijoille, jotka tarvitsevat vahvistusta tutkintoon liittyvän sanaston hallinnassa. OPVA-opintojen avulla voidaan tukea opiskelijan matematiikan, vieraiden kielten ja digiosaamisen perusvalmiuksia sekä arjen- ja elämänhallintaa. OPVA-opinnoista ei kerry osaamispisteitä.</a:t>
                      </a: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ohjaava taho</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C7214F39-C4DD-1D13-273D-0074F926F1C4}"/>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5666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580873755"/>
              </p:ext>
            </p:extLst>
          </p:nvPr>
        </p:nvGraphicFramePr>
        <p:xfrm>
          <a:off x="0" y="0"/>
          <a:ext cx="12191997" cy="7345617"/>
        </p:xfrm>
        <a:graphic>
          <a:graphicData uri="http://schemas.openxmlformats.org/drawingml/2006/table">
            <a:tbl>
              <a:tblPr firstRow="1" firstCol="1" bandRow="1">
                <a:tableStyleId>{00A15C55-8517-42AA-B614-E9B94910E393}</a:tableStyleId>
              </a:tblPr>
              <a:tblGrid>
                <a:gridCol w="3694813">
                  <a:extLst>
                    <a:ext uri="{9D8B030D-6E8A-4147-A177-3AD203B41FA5}">
                      <a16:colId xmlns:a16="http://schemas.microsoft.com/office/drawing/2014/main" val="2046098079"/>
                    </a:ext>
                  </a:extLst>
                </a:gridCol>
                <a:gridCol w="4705272">
                  <a:extLst>
                    <a:ext uri="{9D8B030D-6E8A-4147-A177-3AD203B41FA5}">
                      <a16:colId xmlns:a16="http://schemas.microsoft.com/office/drawing/2014/main" val="3539659084"/>
                    </a:ext>
                  </a:extLst>
                </a:gridCol>
                <a:gridCol w="3791912">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latin typeface="Calibri"/>
                          <a:ea typeface="Calibri"/>
                          <a:cs typeface="Calibri"/>
                        </a:rPr>
                        <a:t>Prosessin nimi ja tavoite</a:t>
                      </a: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Erityinen tuki	</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että opiskelija saavuttaa tutkinnon tai koulutuksen perusteiden mukaisen ammattitaidon ja osaamisen sekä saa tarvitsemaansa kokonaiskuntoutusta yhteistyössä kuntoutuspalveluiden tuottajien kanssa</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Opiskelija saa suunnitelmallista ja säännöllistä pedagogista tukea sekä erityisiä opetus- ja opiskelujärjestelyitä tutkinnon perusteiden mukaisten ammattitaitovaatimusten ja osaamistavoitteiden saavuttamiseksi. Lisäksi erityisen tuen tavoitteena on edistää opiskelijan kokonaiskuntoutumista yhdessä kuntoutuspalvelujen tuottajien kanssa.  Erityisen tuen tarve voi perustua oppimisvaikeuksiin, vammaan, sairauteen tai muuhun perusteltuun syyhyn. Sovitut tukitoimet dokumentoidaan opiskelijan </a:t>
                      </a:r>
                      <a:r>
                        <a:rPr lang="fi-FI" sz="1100" kern="100" err="1">
                          <a:effectLst/>
                          <a:latin typeface="Aptos"/>
                          <a:ea typeface="Aptos" panose="020B0004020202020204" pitchFamily="34" charset="0"/>
                          <a:cs typeface="Times New Roman"/>
                        </a:rPr>
                        <a:t>HOKSiin</a:t>
                      </a:r>
                      <a:r>
                        <a:rPr lang="fi-FI" sz="1100" kern="100">
                          <a:effectLst/>
                          <a:latin typeface="Aptos"/>
                          <a:ea typeface="Aptos" panose="020B0004020202020204" pitchFamily="34" charset="0"/>
                          <a:cs typeface="Times New Roman"/>
                        </a:rPr>
                        <a:t>. Erityisestä tuesta tehdään hallintopäätös.</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Erityisen tuen sisältö ja erityiset opetusjärjestelyt sekä yhteistyö opiskeluhuollon ja opiskelijan verkostojen kanssa suunnitellaan yhdessä opiskelijan ja huoltajan tai muun laillisen edustajan kanssa. Opiskelija saa erityistä tukea opiskellessaan erilaisissa oppimisympäristöissä sekä osaamisen osoittamisessa. Erityinen tuki voidaan toteuttaa ryhmässä, pienryhmässä tai henkilökohtaisena tukena. </a:t>
                      </a:r>
                    </a:p>
                    <a:p>
                      <a:pPr>
                        <a:lnSpc>
                          <a:spcPct val="107000"/>
                        </a:lnSpc>
                        <a:spcAft>
                          <a:spcPts val="800"/>
                        </a:spcAft>
                      </a:pPr>
                      <a:r>
                        <a:rPr lang="fi-FI" sz="1100" kern="100">
                          <a:effectLst/>
                          <a:latin typeface="Aptos"/>
                          <a:ea typeface="Aptos" panose="020B0004020202020204" pitchFamily="34" charset="0"/>
                          <a:cs typeface="Times New Roman"/>
                        </a:rPr>
                        <a:t>Erityistä tukea saavan opiskelijan osaamisen arviointia voidaan mukauttaa laatimalla opiskelijalle yksilöllinen osaamisen arviointi. Osaamisen arviointia voidaan mukauttaa ammatillisissa perustutkinnoissa. Tällöin arvioidaan mukauttamistarve, järjestetään opiskelijan ja huoltajan tai muun laillisen edustajan kuuleminen, tehdään hallintopäätös osaamisen arvioinnin mukauttamisesta ja suunnitellaan mukauttaminen.</a:t>
                      </a:r>
                      <a:endParaRPr lang="fi-FI" sz="1100" kern="100">
                        <a:effectLst/>
                        <a:latin typeface="Aptos"/>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 Erityisen tuen toteutumista ja vaikuttavuutta seurataan, arvioidaan ja päivitetään yhdessä opiskelijan ja huoltajan tai muun laillisen edustajan kanssa. Erityinen tuki päätetään ennen opintojen päättymistä tai tarvittaessa opintojen aikana, jos erityiseen tukeen ei ole enää tarvetta.</a:t>
                      </a: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2"/>
                        </a:rPr>
                        <a:t>Intra oppimisen tuki</a:t>
                      </a:r>
                      <a:endParaRPr lang="fi-FI" sz="1100" kern="100">
                        <a:effectLst/>
                        <a:latin typeface="Aptos"/>
                        <a:ea typeface="Aptos" panose="020B0004020202020204" pitchFamily="34" charset="0"/>
                        <a:cs typeface="Times New Roman"/>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rgbClr val="467886"/>
                          </a:solidFill>
                          <a:effectLst/>
                          <a:latin typeface="Aptos"/>
                          <a:ea typeface="Aptos" panose="020B0004020202020204" pitchFamily="34" charset="0"/>
                          <a:cs typeface="Times New Roman"/>
                          <a:hlinkClick r:id="rId3"/>
                        </a:rPr>
                        <a:t>Ulkoinen linkki erityinen tuki</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kern="100">
                          <a:effectLst/>
                          <a:latin typeface="Tahoma"/>
                          <a:ea typeface="Aptos" panose="020B0004020202020204" pitchFamily="34" charset="0"/>
                          <a:cs typeface="Times New Roman"/>
                        </a:rPr>
                        <a:t>﻿</a:t>
                      </a:r>
                      <a:r>
                        <a:rPr lang="fi-FI" sz="1100" u="sng" kern="100">
                          <a:solidFill>
                            <a:srgbClr val="467886"/>
                          </a:solidFill>
                          <a:effectLst/>
                          <a:latin typeface="Aptos"/>
                          <a:ea typeface="Aptos" panose="020B0004020202020204" pitchFamily="34" charset="0"/>
                          <a:cs typeface="Times New Roman"/>
                          <a:hlinkClick r:id="rId4"/>
                        </a:rPr>
                        <a:t>Ulkoinen linkki Ruori ohje</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Tahoma"/>
                          <a:ea typeface="Aptos" panose="020B0004020202020204" pitchFamily="34" charset="0"/>
                          <a:cs typeface="Times New Roman"/>
                          <a:hlinkClick r:id="rId5"/>
                        </a:rPr>
                        <a:t>﻿﻿Ulkoinen linkki kuntoutuksella toimintakykyä﻿</a:t>
                      </a:r>
                      <a:endParaRPr lang="fi-FI" sz="1100" kern="100">
                        <a:effectLst/>
                        <a:latin typeface="Tahoma"/>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6"/>
                        </a:rPr>
                        <a:t>Kpedu nettisivu Telakkatoimintamalli</a:t>
                      </a:r>
                      <a:endParaRPr lang="fi-FI" sz="1100" kern="100">
                        <a:effectLst/>
                        <a:latin typeface="Aptos"/>
                        <a:ea typeface="Aptos" panose="020B0004020202020204" pitchFamily="34" charset="0"/>
                        <a:cs typeface="Times New Roman"/>
                      </a:endParaRPr>
                    </a:p>
                    <a:p>
                      <a:pPr lvl="0">
                        <a:lnSpc>
                          <a:spcPct val="107000"/>
                        </a:lnSpc>
                        <a:spcAft>
                          <a:spcPts val="800"/>
                        </a:spcAft>
                        <a:buNone/>
                      </a:pPr>
                      <a:r>
                        <a:rPr lang="fi-FI" sz="1100" u="sng" kern="100">
                          <a:solidFill>
                            <a:srgbClr val="467886"/>
                          </a:solidFill>
                          <a:effectLst/>
                          <a:latin typeface="Aptos"/>
                          <a:ea typeface="Aptos" panose="020B0004020202020204" pitchFamily="34" charset="0"/>
                          <a:cs typeface="Times New Roman"/>
                          <a:hlinkClick r:id="rId7"/>
                        </a:rPr>
                        <a:t>Erityisopettaja</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ohjaava taho,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0" lvl="0" indent="0">
                        <a:lnSpc>
                          <a:spcPct val="107000"/>
                        </a:lnSpc>
                        <a:spcAft>
                          <a:spcPts val="800"/>
                        </a:spcAft>
                        <a:buSzPts val="1000"/>
                        <a:buFont typeface="Symbol" panose="05050102010706020507" pitchFamily="18" charset="2"/>
                        <a:buNone/>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B1544A70-E883-BB46-B321-103A1BF6D7BD}"/>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29722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517443494"/>
              </p:ext>
            </p:extLst>
          </p:nvPr>
        </p:nvGraphicFramePr>
        <p:xfrm>
          <a:off x="0" y="0"/>
          <a:ext cx="12192000" cy="8584057"/>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Koulutusmahdollisuuksien vertailu</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että hakeutuja löytää tavoitteitaan vastaavan koulutuksen vertailemalla koulutusmahdollisuuksia.</a:t>
                      </a:r>
                    </a:p>
                    <a:p>
                      <a:pPr>
                        <a:lnSpc>
                          <a:spcPct val="107000"/>
                        </a:lnSpc>
                        <a:spcAft>
                          <a:spcPts val="800"/>
                        </a:spcAft>
                      </a:pPr>
                      <a:endParaRPr lang="fi-FI" sz="1200" kern="100">
                        <a:effectLst/>
                        <a:latin typeface="Calibri"/>
                        <a:ea typeface="Calibri"/>
                        <a:cs typeface="Calibri"/>
                      </a:endParaRPr>
                    </a:p>
                  </a:txBody>
                  <a:tcPr marL="42479" marR="42479" marT="0" marB="0"/>
                </a:tc>
                <a:tc>
                  <a:txBody>
                    <a:bodyPr/>
                    <a:lstStyle/>
                    <a:p>
                      <a:pPr>
                        <a:lnSpc>
                          <a:spcPct val="107000"/>
                        </a:lnSpc>
                        <a:spcAft>
                          <a:spcPts val="800"/>
                        </a:spcAft>
                      </a:pPr>
                      <a:r>
                        <a:rPr lang="fi-FI" sz="1200" kern="100">
                          <a:effectLst/>
                          <a:latin typeface="Calibri"/>
                          <a:ea typeface="Calibri"/>
                          <a:cs typeface="Calibri"/>
                        </a:rPr>
                        <a:t>Koulutuksen järjestäjät jakavat tietoa omasta koulutustarjonnastaan, jotta hakeutujalla on saatavilla tarkoituksenmukaista tietoa koulutusmahdollisuuksien vertailua varten. </a:t>
                      </a:r>
                      <a:endParaRPr lang="en-US">
                        <a:latin typeface="Calibri"/>
                        <a:ea typeface="Calibri"/>
                        <a:cs typeface="Calibri"/>
                      </a:endParaRPr>
                    </a:p>
                    <a:p>
                      <a:pPr lvl="0">
                        <a:lnSpc>
                          <a:spcPct val="107000"/>
                        </a:lnSpc>
                        <a:spcAft>
                          <a:spcPts val="800"/>
                        </a:spcAft>
                        <a:buNone/>
                      </a:pPr>
                      <a:r>
                        <a:rPr lang="fi-FI" sz="1200" kern="100" err="1">
                          <a:effectLst/>
                          <a:latin typeface="Calibri"/>
                          <a:ea typeface="Calibri"/>
                          <a:cs typeface="Calibri"/>
                        </a:rPr>
                        <a:t>Kpedun</a:t>
                      </a:r>
                      <a:r>
                        <a:rPr lang="fi-FI" sz="1200" kern="100">
                          <a:effectLst/>
                          <a:latin typeface="Calibri"/>
                          <a:ea typeface="Calibri"/>
                          <a:cs typeface="Calibri"/>
                        </a:rPr>
                        <a:t> koulutustarjonta:</a:t>
                      </a:r>
                    </a:p>
                    <a:p>
                      <a:pPr>
                        <a:lnSpc>
                          <a:spcPct val="107000"/>
                        </a:lnSpc>
                        <a:spcAft>
                          <a:spcPts val="800"/>
                        </a:spcAft>
                      </a:pPr>
                      <a:r>
                        <a:rPr lang="fi-FI" sz="1200" kern="100">
                          <a:effectLst/>
                          <a:latin typeface="Calibri"/>
                          <a:ea typeface="Calibri"/>
                          <a:cs typeface="Calibri"/>
                          <a:hlinkClick r:id="rId2"/>
                        </a:rPr>
                        <a:t>Kpedu - löydä itsellesi sopivin opiskelumuoto</a:t>
                      </a:r>
                      <a:endParaRPr lang="fi-FI" sz="1200" kern="100">
                        <a:effectLst/>
                        <a:latin typeface="Calibri"/>
                        <a:ea typeface="Calibri"/>
                        <a:cs typeface="Calibri"/>
                      </a:endParaRPr>
                    </a:p>
                    <a:p>
                      <a:pPr>
                        <a:lnSpc>
                          <a:spcPct val="107000"/>
                        </a:lnSpc>
                        <a:spcAft>
                          <a:spcPts val="800"/>
                        </a:spcAft>
                      </a:pPr>
                      <a:r>
                        <a:rPr lang="fi-FI" sz="1200" u="sng" kern="100">
                          <a:effectLst/>
                          <a:latin typeface="Calibri"/>
                          <a:ea typeface="Calibri"/>
                          <a:cs typeface="Calibri"/>
                          <a:hlinkClick r:id="rId3"/>
                        </a:rPr>
                        <a:t>Kpedu tällä hetkellä haussa olevat koulutukset</a:t>
                      </a:r>
                      <a:endParaRPr lang="fi-FI" sz="1200" u="sng" kern="100">
                        <a:effectLst/>
                        <a:latin typeface="Calibri"/>
                        <a:ea typeface="Calibri"/>
                        <a:cs typeface="Calibri"/>
                      </a:endParaRPr>
                    </a:p>
                    <a:p>
                      <a:pPr>
                        <a:lnSpc>
                          <a:spcPct val="107000"/>
                        </a:lnSpc>
                        <a:spcAft>
                          <a:spcPts val="800"/>
                        </a:spcAft>
                      </a:pPr>
                      <a:r>
                        <a:rPr lang="fi-FI" sz="1200" u="sng" kern="100">
                          <a:effectLst/>
                          <a:latin typeface="Calibri"/>
                          <a:ea typeface="Calibri"/>
                          <a:cs typeface="Calibri"/>
                          <a:hlinkClick r:id="rId4"/>
                        </a:rPr>
                        <a:t>Kpedu Yhteishakusivusto</a:t>
                      </a:r>
                      <a:endParaRPr lang="fi-FI" sz="1200" kern="100">
                        <a:effectLst/>
                        <a:latin typeface="Calibri"/>
                        <a:ea typeface="Calibri"/>
                        <a:cs typeface="Calibri"/>
                      </a:endParaRPr>
                    </a:p>
                    <a:p>
                      <a:pPr>
                        <a:lnSpc>
                          <a:spcPct val="107000"/>
                        </a:lnSpc>
                        <a:spcAft>
                          <a:spcPts val="800"/>
                        </a:spcAft>
                      </a:pPr>
                      <a:r>
                        <a:rPr lang="fi-FI" sz="1200" kern="100">
                          <a:effectLst/>
                          <a:latin typeface="Calibri"/>
                          <a:ea typeface="Calibri"/>
                          <a:cs typeface="Calibri"/>
                        </a:rPr>
                        <a:t>Koulutuksen järjestäjä ohjaa hakeutujaa soveltuvaan tutkintoon, tutkinnon osaan, koulutuksen tai tarvittaessa muun tarkoituksenmukaisen palvelun piiriin. Hakeutuja saa ohjausta myös muilta ohjaavilta tahoiltaan.</a:t>
                      </a:r>
                    </a:p>
                    <a:p>
                      <a:pPr>
                        <a:lnSpc>
                          <a:spcPct val="107000"/>
                        </a:lnSpc>
                        <a:spcAft>
                          <a:spcPts val="800"/>
                        </a:spcAft>
                      </a:pPr>
                      <a:r>
                        <a:rPr lang="fi-FI" sz="1200" kern="100">
                          <a:effectLst/>
                          <a:latin typeface="Calibri"/>
                          <a:ea typeface="Calibri"/>
                          <a:cs typeface="Calibri"/>
                        </a:rPr>
                        <a:t>Ohjausta / lisätietoa hakeutumisen tueksi:</a:t>
                      </a:r>
                    </a:p>
                    <a:p>
                      <a:pPr>
                        <a:lnSpc>
                          <a:spcPct val="107000"/>
                        </a:lnSpc>
                        <a:spcAft>
                          <a:spcPts val="800"/>
                        </a:spcAft>
                      </a:pPr>
                      <a:r>
                        <a:rPr lang="fi-FI" sz="1200" kern="100">
                          <a:effectLst/>
                          <a:latin typeface="Calibri"/>
                          <a:ea typeface="Calibri"/>
                          <a:cs typeface="Calibri"/>
                          <a:hlinkClick r:id="rId5"/>
                        </a:rPr>
                        <a:t>Kpedu Opinto- ja uraohjaus</a:t>
                      </a:r>
                      <a:endParaRPr lang="fi-FI" sz="1200" kern="100">
                        <a:effectLst/>
                        <a:latin typeface="Calibri"/>
                        <a:ea typeface="Calibri"/>
                        <a:cs typeface="Calibri"/>
                      </a:endParaRPr>
                    </a:p>
                    <a:p>
                      <a:pPr>
                        <a:lnSpc>
                          <a:spcPct val="107000"/>
                        </a:lnSpc>
                        <a:spcAft>
                          <a:spcPts val="800"/>
                        </a:spcAft>
                      </a:pPr>
                      <a:r>
                        <a:rPr lang="fi-FI" sz="1200" kern="100">
                          <a:effectLst/>
                          <a:latin typeface="Calibri"/>
                          <a:ea typeface="Calibri"/>
                          <a:cs typeface="Calibri"/>
                          <a:hlinkClick r:id="rId6"/>
                        </a:rPr>
                        <a:t>Kpedu – Hakijapalvelut</a:t>
                      </a:r>
                      <a:endParaRPr lang="fi-FI" sz="1200" kern="100">
                        <a:effectLst/>
                        <a:latin typeface="Calibri"/>
                        <a:ea typeface="Calibri"/>
                        <a:cs typeface="Calibri"/>
                      </a:endParaRPr>
                    </a:p>
                    <a:p>
                      <a:pPr>
                        <a:lnSpc>
                          <a:spcPct val="107000"/>
                        </a:lnSpc>
                        <a:spcAft>
                          <a:spcPts val="800"/>
                        </a:spcAft>
                      </a:pPr>
                      <a:r>
                        <a:rPr lang="fi-FI" sz="1200" kern="100">
                          <a:effectLst/>
                          <a:latin typeface="Calibri"/>
                          <a:ea typeface="Calibri"/>
                          <a:cs typeface="Calibri"/>
                          <a:hlinkClick r:id="rId7"/>
                        </a:rPr>
                        <a:t>Yhteishaku ja jatkuva haku</a:t>
                      </a:r>
                      <a:endParaRPr lang="fi-FI" sz="1200" kern="100">
                        <a:effectLst/>
                        <a:latin typeface="Calibri"/>
                        <a:ea typeface="Calibri"/>
                        <a:cs typeface="Calibri"/>
                      </a:endParaRPr>
                    </a:p>
                    <a:p>
                      <a:pPr>
                        <a:lnSpc>
                          <a:spcPct val="107000"/>
                        </a:lnSpc>
                        <a:spcAft>
                          <a:spcPts val="800"/>
                        </a:spcAft>
                      </a:pPr>
                      <a:r>
                        <a:rPr lang="fi-FI" sz="1200" kern="100">
                          <a:effectLst/>
                          <a:latin typeface="Calibri"/>
                          <a:ea typeface="Calibri"/>
                          <a:cs typeface="Calibri"/>
                          <a:hlinkClick r:id="rId8"/>
                        </a:rPr>
                        <a:t>Kpedu - Koulutustarjonta</a:t>
                      </a:r>
                      <a:endParaRPr lang="fi-FI" sz="1200" kern="100">
                        <a:effectLst/>
                        <a:latin typeface="Calibri"/>
                        <a:ea typeface="Calibri"/>
                        <a:cs typeface="Calibri"/>
                      </a:endParaRPr>
                    </a:p>
                    <a:p>
                      <a:pPr>
                        <a:lnSpc>
                          <a:spcPct val="107000"/>
                        </a:lnSpc>
                        <a:spcAft>
                          <a:spcPts val="800"/>
                        </a:spcAft>
                      </a:pPr>
                      <a:r>
                        <a:rPr lang="fi-FI" sz="1200" kern="100">
                          <a:effectLst/>
                          <a:latin typeface="Calibri"/>
                          <a:ea typeface="Calibri"/>
                          <a:cs typeface="Calibri"/>
                          <a:hlinkClick r:id="rId9"/>
                        </a:rPr>
                        <a:t>Tutkintokoulutukseen valmentava koulutus - Tuva</a:t>
                      </a:r>
                      <a:endParaRPr lang="fi-FI" sz="1200" kern="100">
                        <a:effectLst/>
                        <a:latin typeface="Calibri"/>
                        <a:ea typeface="Calibri"/>
                        <a:cs typeface="Calibri"/>
                      </a:endParaRPr>
                    </a:p>
                    <a:p>
                      <a:pPr>
                        <a:lnSpc>
                          <a:spcPct val="107000"/>
                        </a:lnSpc>
                        <a:spcAft>
                          <a:spcPts val="800"/>
                        </a:spcAft>
                      </a:pPr>
                      <a:r>
                        <a:rPr lang="fi-FI" sz="1200" kern="100">
                          <a:effectLst/>
                          <a:latin typeface="Calibri"/>
                          <a:ea typeface="Calibri"/>
                          <a:cs typeface="Calibri"/>
                          <a:hlinkClick r:id="rId10"/>
                        </a:rPr>
                        <a:t>Keski-Pohjanmaan kansanopiston koulutukset</a:t>
                      </a:r>
                      <a:endParaRPr lang="fi-FI" sz="1200" kern="100">
                        <a:effectLst/>
                        <a:latin typeface="Calibri"/>
                        <a:ea typeface="Calibri"/>
                        <a:cs typeface="Calibri"/>
                      </a:endParaRPr>
                    </a:p>
                    <a:p>
                      <a:pPr>
                        <a:lnSpc>
                          <a:spcPct val="107000"/>
                        </a:lnSpc>
                        <a:spcAft>
                          <a:spcPts val="800"/>
                        </a:spcAft>
                      </a:pPr>
                      <a:r>
                        <a:rPr lang="fi-FI" sz="1200" kern="100">
                          <a:effectLst/>
                          <a:latin typeface="Calibri"/>
                          <a:ea typeface="Calibri"/>
                          <a:cs typeface="Calibri"/>
                          <a:hlinkClick r:id="rId11"/>
                        </a:rPr>
                        <a:t>Kpedu Oppisopimuskoulutus</a:t>
                      </a:r>
                      <a:endParaRPr lang="fi-FI" sz="1200" kern="100">
                        <a:effectLst/>
                        <a:latin typeface="Calibri"/>
                        <a:ea typeface="Calibri"/>
                        <a:cs typeface="Calibri"/>
                      </a:endParaRPr>
                    </a:p>
                    <a:p>
                      <a:pPr>
                        <a:lnSpc>
                          <a:spcPct val="107000"/>
                        </a:lnSpc>
                        <a:spcAft>
                          <a:spcPts val="800"/>
                        </a:spcAft>
                      </a:pPr>
                      <a:r>
                        <a:rPr lang="fi-FI" sz="1200" kern="100">
                          <a:effectLst/>
                          <a:latin typeface="Calibri"/>
                          <a:ea typeface="Calibri"/>
                          <a:cs typeface="Calibri"/>
                          <a:hlinkClick r:id="rId12"/>
                        </a:rPr>
                        <a:t>Kpedu koulutukset Opintopolussa</a:t>
                      </a:r>
                      <a:endParaRPr lang="fi-FI" sz="1200" kern="100">
                        <a:effectLst/>
                        <a:latin typeface="Calibri"/>
                        <a:ea typeface="Calibri"/>
                        <a:cs typeface="Calibri"/>
                      </a:endParaRPr>
                    </a:p>
                    <a:p>
                      <a:pPr>
                        <a:lnSpc>
                          <a:spcPct val="107000"/>
                        </a:lnSpc>
                        <a:spcAft>
                          <a:spcPts val="800"/>
                        </a:spcAft>
                      </a:pPr>
                      <a:r>
                        <a:rPr lang="fi-FI" sz="1200" kern="100">
                          <a:effectLst/>
                          <a:latin typeface="Calibri"/>
                          <a:ea typeface="Calibri"/>
                          <a:cs typeface="Calibri"/>
                          <a:hlinkClick r:id="rId13"/>
                        </a:rPr>
                        <a:t>Urheilijan ammatillinen koulutus</a:t>
                      </a:r>
                      <a:endParaRPr lang="fi-FI" sz="1200" kern="100">
                        <a:effectLst/>
                        <a:latin typeface="Calibri"/>
                        <a:ea typeface="Calibri"/>
                        <a:cs typeface="Calibri"/>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200" kern="100">
                          <a:effectLst/>
                          <a:latin typeface="Calibri"/>
                          <a:ea typeface="Calibri"/>
                          <a:cs typeface="Calibri"/>
                          <a:hlinkClick r:id="rId14"/>
                        </a:rPr>
                        <a:t>(Kpedu nettisivu lähiamis</a:t>
                      </a:r>
                      <a:r>
                        <a:rPr lang="fi-FI" sz="1200" kern="100">
                          <a:effectLst/>
                          <a:latin typeface="Calibri"/>
                          <a:ea typeface="Calibri"/>
                          <a:cs typeface="Calibri"/>
                        </a:rPr>
                        <a:t>)</a:t>
                      </a:r>
                    </a:p>
                    <a:p>
                      <a:pPr>
                        <a:lnSpc>
                          <a:spcPct val="107000"/>
                        </a:lnSpc>
                        <a:spcAft>
                          <a:spcPts val="800"/>
                        </a:spcAft>
                      </a:pPr>
                      <a:r>
                        <a:rPr lang="fi-FI" sz="1200" kern="100">
                          <a:effectLst/>
                          <a:latin typeface="Calibri"/>
                          <a:ea typeface="Calibri"/>
                          <a:cs typeface="Calibri"/>
                        </a:rPr>
                        <a:t>Hakeutuja vertailee saamiaan tietoja löytääkseen koulutusvaihtoehtoja, jotka vastaavat hänen kiinnostuksen kohteitaan. Hakeutuja tarkastelee koulutusmahdollisuuksia suhteessa opiskelu-, ura- ja työllistymistavoitteisiinsa sekä koulutusten valintaperusteiden, suoritustapoja ja aikatauluja sekä oppilaitosten erikoistumista.</a:t>
                      </a:r>
                    </a:p>
                    <a:p>
                      <a:pPr>
                        <a:lnSpc>
                          <a:spcPct val="107000"/>
                        </a:lnSpc>
                        <a:spcAft>
                          <a:spcPts val="800"/>
                        </a:spcAft>
                      </a:pPr>
                      <a:r>
                        <a:rPr lang="fi-FI" sz="1200" kern="100">
                          <a:effectLst/>
                          <a:latin typeface="Calibri"/>
                          <a:ea typeface="Calibri"/>
                          <a:cs typeface="Calibri"/>
                        </a:rPr>
                        <a:t>Vertailuihin perustuen hakeutuja tekee päätöksen </a:t>
                      </a:r>
                      <a:r>
                        <a:rPr lang="fi-FI" sz="1200" kern="100" err="1">
                          <a:effectLst/>
                          <a:latin typeface="Calibri"/>
                          <a:ea typeface="Calibri"/>
                          <a:cs typeface="Calibri"/>
                        </a:rPr>
                        <a:t>hakukohteistaa.Huoltajalle</a:t>
                      </a:r>
                      <a:r>
                        <a:rPr lang="fi-FI" sz="1200" kern="100">
                          <a:effectLst/>
                          <a:latin typeface="Calibri"/>
                          <a:ea typeface="Calibri"/>
                          <a:cs typeface="Calibri"/>
                        </a:rPr>
                        <a:t> tai muulle lailliselle edustajalle annetaan tietoa koulutusmahdollisuuksista ja hakeutumisesta.</a:t>
                      </a:r>
                    </a:p>
                    <a:p>
                      <a:pPr>
                        <a:lnSpc>
                          <a:spcPct val="107000"/>
                        </a:lnSpc>
                        <a:spcAft>
                          <a:spcPts val="800"/>
                        </a:spcAft>
                      </a:pPr>
                      <a:endParaRPr lang="fi-FI" sz="12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fi-FI" sz="12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200" kern="100">
                          <a:effectLst/>
                          <a:latin typeface="Calibri"/>
                          <a:ea typeface="Calibri"/>
                          <a:cs typeface="Calibri"/>
                        </a:rPr>
                        <a:t>hakeutuja</a:t>
                      </a:r>
                    </a:p>
                    <a:p>
                      <a:pPr marL="342900" lvl="0" indent="-342900">
                        <a:lnSpc>
                          <a:spcPct val="107000"/>
                        </a:lnSpc>
                        <a:spcAft>
                          <a:spcPts val="800"/>
                        </a:spcAft>
                        <a:buSzPts val="1000"/>
                        <a:buFont typeface="Symbol" panose="05050102010706020507" pitchFamily="18" charset="2"/>
                        <a:buChar char=""/>
                        <a:tabLst>
                          <a:tab pos="457200" algn="l"/>
                        </a:tabLst>
                      </a:pPr>
                      <a:r>
                        <a:rPr lang="fi-FI" sz="1200" kern="100">
                          <a:effectLst/>
                          <a:latin typeface="Calibri"/>
                          <a:ea typeface="Calibri"/>
                          <a:cs typeface="Calibri"/>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200" kern="100">
                          <a:effectLst/>
                          <a:latin typeface="Calibri"/>
                          <a:ea typeface="Calibri"/>
                          <a:cs typeface="Calibri"/>
                        </a:rPr>
                        <a:t>huoltaja tai muu laillinen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200" kern="100">
                          <a:effectLst/>
                          <a:latin typeface="Calibri"/>
                          <a:ea typeface="Calibri"/>
                          <a:cs typeface="Calibri"/>
                        </a:rPr>
                        <a:t>muu ohjaava taho</a:t>
                      </a:r>
                    </a:p>
                    <a:p>
                      <a:pPr marL="0" lvl="0" indent="0">
                        <a:lnSpc>
                          <a:spcPct val="107000"/>
                        </a:lnSpc>
                        <a:spcAft>
                          <a:spcPts val="800"/>
                        </a:spcAft>
                        <a:buSzPts val="1000"/>
                        <a:buFont typeface="Symbol" panose="05050102010706020507" pitchFamily="18" charset="2"/>
                        <a:buNone/>
                        <a:tabLst>
                          <a:tab pos="457200" algn="l"/>
                        </a:tabLst>
                      </a:pPr>
                      <a:endParaRPr lang="fi-FI" sz="1200" kern="100">
                        <a:effectLst/>
                        <a:latin typeface="Calibri" panose="020F0502020204030204" pitchFamily="34" charset="0"/>
                        <a:ea typeface="Calibri" panose="020F0502020204030204" pitchFamily="34" charset="0"/>
                        <a:cs typeface="Calibri" panose="020F0502020204030204" pitchFamily="34" charset="0"/>
                      </a:endParaRPr>
                    </a:p>
                    <a:p>
                      <a:pPr marL="0" lvl="0" indent="0">
                        <a:lnSpc>
                          <a:spcPct val="107000"/>
                        </a:lnSpc>
                        <a:spcAft>
                          <a:spcPts val="800"/>
                        </a:spcAft>
                        <a:buSzPts val="1000"/>
                        <a:buFont typeface="Symbol" panose="05050102010706020507" pitchFamily="18" charset="2"/>
                        <a:buNone/>
                        <a:tabLst>
                          <a:tab pos="457200" algn="l"/>
                        </a:tabLst>
                      </a:pPr>
                      <a:endParaRPr lang="fi-FI" sz="1200" kern="100">
                        <a:effectLst/>
                        <a:latin typeface="Calibri"/>
                        <a:ea typeface="Calibri"/>
                        <a:cs typeface="Calibri"/>
                      </a:endParaRPr>
                    </a:p>
                    <a:p>
                      <a:pPr marL="0" lvl="0" indent="0">
                        <a:lnSpc>
                          <a:spcPct val="107000"/>
                        </a:lnSpc>
                        <a:spcAft>
                          <a:spcPts val="800"/>
                        </a:spcAft>
                        <a:buSzPts val="1000"/>
                        <a:buFont typeface="Symbol" panose="05050102010706020507" pitchFamily="18" charset="2"/>
                        <a:buNone/>
                        <a:tabLst>
                          <a:tab pos="457200" algn="l"/>
                        </a:tabLst>
                      </a:pPr>
                      <a:r>
                        <a:rPr lang="fi-FI" sz="1200" kern="100" err="1">
                          <a:effectLst/>
                          <a:latin typeface="Calibri"/>
                          <a:ea typeface="Calibri"/>
                          <a:cs typeface="Calibri"/>
                        </a:rPr>
                        <a:t>Wihtori</a:t>
                      </a:r>
                      <a:r>
                        <a:rPr lang="fi-FI" sz="1200" kern="100">
                          <a:effectLst/>
                          <a:latin typeface="Calibri"/>
                          <a:ea typeface="Calibri"/>
                          <a:cs typeface="Calibri"/>
                        </a:rPr>
                        <a:t>:</a:t>
                      </a:r>
                    </a:p>
                    <a:p>
                      <a:pPr marL="0" marR="0" lvl="0" indent="0" algn="l" defTabSz="914400" rtl="0" eaLnBrk="1" fontAlgn="auto" latinLnBrk="0" hangingPunct="1">
                        <a:lnSpc>
                          <a:spcPct val="107000"/>
                        </a:lnSpc>
                        <a:spcBef>
                          <a:spcPts val="0"/>
                        </a:spcBef>
                        <a:spcAft>
                          <a:spcPts val="800"/>
                        </a:spcAft>
                        <a:buClrTx/>
                        <a:buSzPts val="1000"/>
                        <a:buFont typeface="Symbol" panose="05050102010706020507" pitchFamily="18" charset="2"/>
                        <a:buNone/>
                        <a:tabLst>
                          <a:tab pos="457200" algn="l"/>
                        </a:tabLst>
                        <a:defRPr/>
                      </a:pPr>
                      <a:r>
                        <a:rPr lang="fi-FI" sz="1200" kern="100">
                          <a:effectLst/>
                          <a:latin typeface="Calibri"/>
                          <a:ea typeface="Calibri"/>
                          <a:cs typeface="Calibri"/>
                          <a:hlinkClick r:id="rId15"/>
                        </a:rPr>
                        <a:t>Hakeutuminen</a:t>
                      </a:r>
                      <a:endParaRPr lang="fi-FI" sz="1200" kern="100">
                        <a:effectLst/>
                        <a:latin typeface="Calibri"/>
                        <a:ea typeface="Calibri"/>
                        <a:cs typeface="Calibri"/>
                      </a:endParaRPr>
                    </a:p>
                    <a:p>
                      <a:pPr marL="0" marR="0" lvl="0" indent="0" algn="l" defTabSz="914400" rtl="0" eaLnBrk="1" fontAlgn="auto" latinLnBrk="0" hangingPunct="1">
                        <a:lnSpc>
                          <a:spcPct val="107000"/>
                        </a:lnSpc>
                        <a:spcBef>
                          <a:spcPts val="0"/>
                        </a:spcBef>
                        <a:spcAft>
                          <a:spcPts val="800"/>
                        </a:spcAft>
                        <a:buClrTx/>
                        <a:buSzPts val="1000"/>
                        <a:buFont typeface="Symbol" panose="05050102010706020507" pitchFamily="18" charset="2"/>
                        <a:buNone/>
                        <a:tabLst>
                          <a:tab pos="457200" algn="l"/>
                        </a:tabLst>
                        <a:defRPr/>
                      </a:pPr>
                      <a:r>
                        <a:rPr lang="fi-FI" sz="1200" kern="100">
                          <a:effectLst/>
                          <a:latin typeface="Calibri"/>
                          <a:ea typeface="Calibri"/>
                          <a:cs typeface="Calibri"/>
                          <a:hlinkClick r:id="rId16"/>
                        </a:rPr>
                        <a:t>Yhteishaku ja jatkuva haku</a:t>
                      </a:r>
                      <a:endParaRPr lang="fi-FI" sz="1200" kern="100">
                        <a:effectLst/>
                        <a:latin typeface="Calibri"/>
                        <a:ea typeface="Calibri"/>
                        <a:cs typeface="Calibri"/>
                      </a:endParaRPr>
                    </a:p>
                    <a:p>
                      <a:pPr marL="0" lvl="0" indent="0">
                        <a:lnSpc>
                          <a:spcPct val="107000"/>
                        </a:lnSpc>
                        <a:spcAft>
                          <a:spcPts val="800"/>
                        </a:spcAft>
                        <a:buSzPts val="1000"/>
                        <a:buFont typeface="Symbol" panose="05050102010706020507" pitchFamily="18" charset="2"/>
                        <a:buNone/>
                        <a:tabLst>
                          <a:tab pos="457200" algn="l"/>
                        </a:tabLst>
                      </a:pPr>
                      <a:r>
                        <a:rPr lang="fi-FI" sz="1200" kern="100">
                          <a:effectLst/>
                          <a:latin typeface="Calibri"/>
                          <a:ea typeface="Calibri"/>
                          <a:cs typeface="Calibri"/>
                          <a:hlinkClick r:id="rId7"/>
                        </a:rPr>
                        <a:t>Jatkuvan haun prosessi KPEDU</a:t>
                      </a:r>
                      <a:endParaRPr lang="fi-FI" sz="1200" kern="100">
                        <a:effectLst/>
                        <a:latin typeface="Calibri"/>
                        <a:ea typeface="Calibri"/>
                        <a:cs typeface="Calibri"/>
                      </a:endParaRPr>
                    </a:p>
                    <a:p>
                      <a:pPr marL="0" lvl="0" indent="0">
                        <a:lnSpc>
                          <a:spcPct val="107000"/>
                        </a:lnSpc>
                        <a:spcAft>
                          <a:spcPts val="800"/>
                        </a:spcAft>
                        <a:buSzPts val="1000"/>
                        <a:buFont typeface="Symbol" panose="05050102010706020507" pitchFamily="18" charset="2"/>
                        <a:buNone/>
                        <a:tabLst>
                          <a:tab pos="457200" algn="l"/>
                        </a:tabLst>
                      </a:pPr>
                      <a:r>
                        <a:rPr lang="fi-FI" sz="1200" kern="100">
                          <a:effectLst/>
                          <a:latin typeface="Calibri"/>
                          <a:ea typeface="Calibri"/>
                          <a:cs typeface="Calibri"/>
                          <a:hlinkClick r:id="rId17"/>
                        </a:rPr>
                        <a:t>Hakeutuminen työvoimakoulutukseen</a:t>
                      </a:r>
                      <a:endParaRPr lang="fi-FI" sz="1200" kern="100">
                        <a:effectLst/>
                        <a:latin typeface="Calibri"/>
                        <a:ea typeface="Calibri"/>
                        <a:cs typeface="Calibri"/>
                      </a:endParaRPr>
                    </a:p>
                    <a:p>
                      <a:pPr marL="0" lvl="0" indent="0">
                        <a:lnSpc>
                          <a:spcPct val="107000"/>
                        </a:lnSpc>
                        <a:spcAft>
                          <a:spcPts val="800"/>
                        </a:spcAft>
                        <a:buSzPts val="1000"/>
                        <a:buFont typeface="Symbol" panose="05050102010706020507" pitchFamily="18" charset="2"/>
                        <a:buNone/>
                        <a:tabLst>
                          <a:tab pos="457200" algn="l"/>
                        </a:tabLst>
                      </a:pPr>
                      <a:r>
                        <a:rPr lang="fi-FI" sz="1200" kern="100">
                          <a:effectLst/>
                          <a:latin typeface="Calibri"/>
                          <a:ea typeface="Calibri"/>
                          <a:cs typeface="Calibri"/>
                          <a:hlinkClick r:id="rId18"/>
                        </a:rPr>
                        <a:t>Urheilijan ammatillinen koulutus</a:t>
                      </a:r>
                      <a:endParaRPr lang="fi-FI" sz="1200" kern="100">
                        <a:effectLst/>
                        <a:latin typeface="Calibri"/>
                        <a:ea typeface="Calibri"/>
                        <a:cs typeface="Calibri"/>
                      </a:endParaRPr>
                    </a:p>
                    <a:p>
                      <a:pPr marL="0" lvl="0" indent="0">
                        <a:lnSpc>
                          <a:spcPct val="107000"/>
                        </a:lnSpc>
                        <a:spcAft>
                          <a:spcPts val="800"/>
                        </a:spcAft>
                        <a:buSzPts val="1000"/>
                        <a:buFont typeface="Symbol" panose="05050102010706020507" pitchFamily="18" charset="2"/>
                        <a:buNone/>
                        <a:tabLst>
                          <a:tab pos="457200" algn="l"/>
                        </a:tabLst>
                      </a:pPr>
                      <a:endParaRPr lang="fi-FI" sz="12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1853242047"/>
                  </a:ext>
                </a:extLst>
              </a:tr>
            </a:tbl>
          </a:graphicData>
        </a:graphic>
      </p:graphicFrame>
      <p:sp>
        <p:nvSpPr>
          <p:cNvPr id="4" name="Toimintopainike: Paluu 3">
            <a:hlinkClick r:id="" action="ppaction://hlinkshowjump?jump=firstslide" highlightClick="1"/>
            <a:extLst>
              <a:ext uri="{FF2B5EF4-FFF2-40B4-BE49-F238E27FC236}">
                <a16:creationId xmlns:a16="http://schemas.microsoft.com/office/drawing/2014/main" id="{D885FA2E-50EE-5BB5-D01A-D3759FCA0697}"/>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97266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644150980"/>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latin typeface="Calibri" panose="020F0502020204030204" pitchFamily="34" charset="0"/>
                          <a:ea typeface="Calibri" panose="020F0502020204030204" pitchFamily="34" charset="0"/>
                          <a:cs typeface="Calibri" panose="020F0502020204030204" pitchFamily="34" charset="0"/>
                        </a:rPr>
                        <a:t>Prosessin nimi ja tavoite</a:t>
                      </a: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panose="020F0502020204030204" pitchFamily="34" charset="0"/>
                          <a:ea typeface="Calibri" panose="020F0502020204030204" pitchFamily="34" charset="0"/>
                          <a:cs typeface="Calibri" panose="020F0502020204030204" pitchFamily="34" charset="0"/>
                        </a:rPr>
                        <a:t>Yhteisöllinen opiskeluhuolto</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u="none" strike="noStrike" kern="100">
                          <a:effectLst/>
                          <a:latin typeface="Calibri" panose="020F0502020204030204" pitchFamily="34" charset="0"/>
                          <a:ea typeface="Calibri" panose="020F0502020204030204" pitchFamily="34" charset="0"/>
                          <a:cs typeface="Calibri" panose="020F0502020204030204" pitchFamily="34" charset="0"/>
                        </a:rPr>
                        <a:t> </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kern="100">
                          <a:effectLst/>
                          <a:latin typeface="Calibri" panose="020F0502020204030204" pitchFamily="34" charset="0"/>
                          <a:ea typeface="Calibri" panose="020F0502020204030204" pitchFamily="34" charset="0"/>
                          <a:cs typeface="Calibri" panose="020F0502020204030204" pitchFamily="34" charset="0"/>
                        </a:rPr>
                        <a:t>Tavoite: Tavoitteena on edistää opiskelijoiden ja oppilaitosyhteisön kokonaisvaltaista hyvinvointia.</a:t>
                      </a:r>
                    </a:p>
                  </a:txBody>
                  <a:tcPr marL="68580" marR="68580" marT="0" marB="0"/>
                </a:tc>
                <a:tc>
                  <a:txBody>
                    <a:bodyPr/>
                    <a:lstStyle/>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Yhteisöllisellä opiskeluhuollolla tarkoitetaan koko oppilaitokseen kohdentuvia toimia, joilla edistetään opiskelijoiden oppimista, opiskelukykyä, hyvinvointia, terveyttä, sosiaalista vastuullisuutta, vuorovaikutusta ja osallisuutta sekä opiskeluympäristöjen terveellisyyttä, turvallisuutta ja esteettömyyttä. </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Yhteisöllinen opiskeluhuolto ei ole erillinen yksikkö vaan on osa oppilaitoksen päivittäistä toimintaa. Sen toteuttamiseen osallistuvat koko oppilaitoksen henkilöstö, opiskeluhuollon sekä sidosryhmien toimijat. Käytännössä yhteisöllinen opiskeluhuoltoa toteutetaan sisällyttämällä siihen liittyviä näkökulmia opetuksen sisältöihin, menetelmiin ja järjestelyihin sekä muuhun toimintaan.</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Intra yhteisöllinen opiskeluhuolto ja suunnitelmat</a:t>
                      </a:r>
                      <a:endPar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huoltaja tai muu laillinen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muu ohjaava taho,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työelämän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hyvinvointialue,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kolmas sektori,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yksityiset palveluntarjoajat</a:t>
                      </a: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466143C8-057E-81F1-5FD4-35EC19FF976B}"/>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73874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612075181"/>
              </p:ext>
            </p:extLst>
          </p:nvPr>
        </p:nvGraphicFramePr>
        <p:xfrm>
          <a:off x="0" y="0"/>
          <a:ext cx="12191997" cy="7338209"/>
        </p:xfrm>
        <a:graphic>
          <a:graphicData uri="http://schemas.openxmlformats.org/drawingml/2006/table">
            <a:tbl>
              <a:tblPr firstRow="1" firstCol="1" bandRow="1">
                <a:tableStyleId>{00A15C55-8517-42AA-B614-E9B94910E393}</a:tableStyleId>
              </a:tblPr>
              <a:tblGrid>
                <a:gridCol w="3783168">
                  <a:extLst>
                    <a:ext uri="{9D8B030D-6E8A-4147-A177-3AD203B41FA5}">
                      <a16:colId xmlns:a16="http://schemas.microsoft.com/office/drawing/2014/main" val="2046098079"/>
                    </a:ext>
                  </a:extLst>
                </a:gridCol>
                <a:gridCol w="4616917">
                  <a:extLst>
                    <a:ext uri="{9D8B030D-6E8A-4147-A177-3AD203B41FA5}">
                      <a16:colId xmlns:a16="http://schemas.microsoft.com/office/drawing/2014/main" val="3539659084"/>
                    </a:ext>
                  </a:extLst>
                </a:gridCol>
                <a:gridCol w="3791912">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Yksilökohtainen opiskeluhuolto</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ennaltaehkäistä opiskelijan ongelmia ja huolehtia hänen tarvitsemansa yksilöllisen tuen järjestämisestä.</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Yksilökohtaisella opiskeluhuollolla tarkoitetaan yksittäiselle opiskelijalle suunniteltuja opiskeluterveydenhuollon palveluita, opiskeluhuollon psykologi- ja kuraattoripalveluita, monialaisen asiantuntijaryhmän palveluita sekä ulkopuolisten yhteistyökumppaneiden palveluita. Yksilökohtaisen opiskeluhuollon järjestäminen edellyttää opiskelijan suostumusta.</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hlinkClick r:id="rId2"/>
                        </a:rPr>
                        <a:t>Yksilökohtaista opiskeluhuolto</a:t>
                      </a:r>
                      <a:r>
                        <a:rPr lang="fi-FI" sz="1100" kern="100">
                          <a:effectLst/>
                          <a:latin typeface="Aptos"/>
                          <a:ea typeface="Aptos" panose="020B0004020202020204" pitchFamily="34" charset="0"/>
                          <a:cs typeface="Times New Roman"/>
                        </a:rPr>
                        <a:t>a suunnitellaan ja toteutetaan yhteistyössä opiskelijan kanssa. Lähtökohtana on opiskelijaa arvostava, hänen mielipiteitään kuunteleva ja luottamusta rakentava vuorovaikutus.</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Tarvittaessa perustetaan yksilöllisen opiskeluhuollon tukitoimena monialainen asiantuntijaryhmä.</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kern="100">
                          <a:effectLst/>
                          <a:latin typeface="Aptos"/>
                          <a:ea typeface="Aptos" panose="020B0004020202020204" pitchFamily="34" charset="0"/>
                          <a:cs typeface="Times New Roman"/>
                          <a:hlinkClick r:id="rId2"/>
                        </a:rPr>
                        <a:t>Intra yksilökohtainen opiskeluhuolto</a:t>
                      </a:r>
                      <a:endParaRPr lang="fi-FI" sz="1100" kern="100">
                        <a:effectLst/>
                        <a:latin typeface="Aptos"/>
                        <a:ea typeface="Aptos" panose="020B0004020202020204" pitchFamily="34" charset="0"/>
                        <a:cs typeface="Times New Roman"/>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kern="100">
                          <a:effectLst/>
                          <a:latin typeface="Aptos"/>
                          <a:ea typeface="Aptos" panose="020B0004020202020204" pitchFamily="34" charset="0"/>
                          <a:cs typeface="Times New Roman"/>
                          <a:hlinkClick r:id="rId3"/>
                        </a:rPr>
                        <a:t>Kpedu nettisivu opiskeluhuolto </a:t>
                      </a:r>
                      <a:endParaRPr lang="fi-FI" sz="1100" kern="100">
                        <a:effectLst/>
                        <a:latin typeface="Aptos"/>
                        <a:ea typeface="Aptos" panose="020B0004020202020204" pitchFamily="34" charset="0"/>
                        <a:cs typeface="Times New Roman"/>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fi-FI" sz="1100" b="0" i="0" u="none" strike="noStrike" kern="1200">
                        <a:solidFill>
                          <a:schemeClr val="dk1"/>
                        </a:solidFill>
                        <a:effectLst/>
                        <a:latin typeface="+mn-lt"/>
                        <a:ea typeface="+mn-ea"/>
                        <a:cs typeface="+mn-cs"/>
                        <a:hlinkClick r:id="rId4"/>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fi-FI" sz="1100" b="0" i="0" u="none" strike="noStrike" kern="1200">
                        <a:solidFill>
                          <a:schemeClr val="dk1"/>
                        </a:solidFill>
                        <a:effectLst/>
                        <a:latin typeface="+mn-lt"/>
                        <a:ea typeface="+mn-ea"/>
                        <a:cs typeface="+mn-cs"/>
                        <a:hlinkClick r:id="rId4"/>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fi-FI" sz="1100" b="0" i="0" kern="1200">
                        <a:solidFill>
                          <a:schemeClr val="dk1"/>
                        </a:solidFill>
                        <a:effectLst/>
                        <a:latin typeface="+mn-lt"/>
                        <a:ea typeface="+mn-ea"/>
                        <a:cs typeface="+mn-cs"/>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ohjaava taho,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hlinkClick r:id="rId5"/>
                        </a:rPr>
                        <a:t>hyvinvointialue, kuraattorit, psykologit</a:t>
                      </a:r>
                      <a:r>
                        <a:rPr lang="fi-FI" sz="1100" kern="100">
                          <a:effectLst/>
                          <a:latin typeface="Aptos"/>
                          <a:ea typeface="Aptos" panose="020B0004020202020204" pitchFamily="34" charset="0"/>
                          <a:cs typeface="Times New Roman"/>
                        </a:rPr>
                        <a:t> </a:t>
                      </a:r>
                    </a:p>
                    <a:p>
                      <a:pPr marL="0" lvl="0" indent="0">
                        <a:lnSpc>
                          <a:spcPct val="107000"/>
                        </a:lnSpc>
                        <a:spcAft>
                          <a:spcPts val="800"/>
                        </a:spcAft>
                        <a:buSzPts val="1000"/>
                        <a:buNone/>
                      </a:pPr>
                      <a:r>
                        <a:rPr lang="fi-FI" sz="1100" kern="100">
                          <a:effectLst/>
                          <a:latin typeface="Aptos"/>
                          <a:ea typeface="Aptos" panose="020B0004020202020204" pitchFamily="34" charset="0"/>
                          <a:cs typeface="Times New Roman"/>
                        </a:rPr>
                        <a:t>           </a:t>
                      </a:r>
                      <a:r>
                        <a:rPr lang="fi-FI" sz="1100" kern="100">
                          <a:effectLst/>
                          <a:latin typeface="Aptos"/>
                          <a:ea typeface="Aptos" panose="020B0004020202020204" pitchFamily="34" charset="0"/>
                          <a:cs typeface="Times New Roman"/>
                          <a:hlinkClick r:id="rId6"/>
                        </a:rPr>
                        <a:t>Hyvinvointialue, opiskeluterveydenhoito</a:t>
                      </a:r>
                    </a:p>
                    <a:p>
                      <a:pPr marL="0" lvl="0" indent="0">
                        <a:lnSpc>
                          <a:spcPct val="107000"/>
                        </a:lnSpc>
                        <a:spcAft>
                          <a:spcPts val="800"/>
                        </a:spcAft>
                        <a:buSzPts val="1000"/>
                        <a:buNone/>
                      </a:pPr>
                      <a:r>
                        <a:rPr lang="fi-FI" sz="1100" kern="100">
                          <a:effectLst/>
                          <a:latin typeface="Aptos"/>
                          <a:ea typeface="Aptos" panose="020B0004020202020204" pitchFamily="34" charset="0"/>
                          <a:cs typeface="Times New Roman"/>
                        </a:rPr>
                        <a:t>            </a:t>
                      </a:r>
                      <a:r>
                        <a:rPr lang="fi-FI" sz="1100" b="0" i="0" u="none" strike="noStrike" kern="100" noProof="0">
                          <a:effectLst/>
                          <a:latin typeface="Aptos"/>
                          <a:hlinkClick r:id="rId4"/>
                        </a:rPr>
                        <a:t>Ulkoinen linkki Omahelpperi</a:t>
                      </a:r>
                      <a:r>
                        <a:rPr lang="fi-FI" sz="1100" b="0" i="0" u="none" strike="noStrike" kern="100" noProof="0">
                          <a:solidFill>
                            <a:schemeClr val="dk1"/>
                          </a:solidFill>
                          <a:effectLst/>
                          <a:latin typeface="Aptos"/>
                        </a:rPr>
                        <a:t> </a:t>
                      </a:r>
                    </a:p>
                    <a:p>
                      <a:pPr marL="0" lvl="0" indent="0">
                        <a:lnSpc>
                          <a:spcPct val="107000"/>
                        </a:lnSpc>
                        <a:spcAft>
                          <a:spcPts val="800"/>
                        </a:spcAft>
                        <a:buSzPts val="1000"/>
                        <a:buNone/>
                      </a:pPr>
                      <a:r>
                        <a:rPr lang="fi-FI" sz="1100" kern="100">
                          <a:effectLst/>
                          <a:latin typeface="Aptos"/>
                          <a:ea typeface="Aptos" panose="020B0004020202020204" pitchFamily="34" charset="0"/>
                          <a:cs typeface="Times New Roman"/>
                        </a:rPr>
                        <a:t>            </a:t>
                      </a:r>
                      <a:r>
                        <a:rPr lang="fi-FI" sz="1100" kern="100">
                          <a:effectLst/>
                          <a:latin typeface="Aptos"/>
                          <a:ea typeface="Aptos" panose="020B0004020202020204" pitchFamily="34" charset="0"/>
                          <a:cs typeface="Times New Roman"/>
                          <a:hlinkClick r:id="rId7"/>
                        </a:rPr>
                        <a:t>kolmas sektori Atsa</a:t>
                      </a:r>
                      <a:endParaRPr lang="fi-FI"/>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yksityiset palveluntarjoajat</a:t>
                      </a: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FF87CC59-2F14-0D5E-B201-6FA3EFACF4F9}"/>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73664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476780240"/>
              </p:ext>
            </p:extLst>
          </p:nvPr>
        </p:nvGraphicFramePr>
        <p:xfrm>
          <a:off x="0" y="0"/>
          <a:ext cx="12192000" cy="8313992"/>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panose="020F0502020204030204" pitchFamily="34" charset="0"/>
                          <a:ea typeface="Calibri" panose="020F0502020204030204" pitchFamily="34" charset="0"/>
                          <a:cs typeface="Calibri" panose="020F0502020204030204" pitchFamily="34" charset="0"/>
                        </a:rPr>
                        <a:t>Opiskeluarjen tuki</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u="none" strike="noStrike" kern="100">
                          <a:effectLst/>
                          <a:latin typeface="Calibri" panose="020F0502020204030204" pitchFamily="34" charset="0"/>
                          <a:ea typeface="Calibri" panose="020F0502020204030204" pitchFamily="34" charset="0"/>
                          <a:cs typeface="Calibri" panose="020F0502020204030204" pitchFamily="34" charset="0"/>
                        </a:rPr>
                        <a:t> </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kern="100">
                          <a:effectLst/>
                          <a:latin typeface="Calibri" panose="020F0502020204030204" pitchFamily="34" charset="0"/>
                          <a:ea typeface="Calibri" panose="020F0502020204030204" pitchFamily="34" charset="0"/>
                          <a:cs typeface="Calibri" panose="020F0502020204030204" pitchFamily="34" charset="0"/>
                        </a:rPr>
                        <a:t>Tavoite: Tavoitteena on mahdollistaa opiskelijan sosiaalisen, psyykkisen ja taloudellisen hyvinvoinnin edellytykset opintojen aikana.</a:t>
                      </a:r>
                    </a:p>
                  </a:txBody>
                  <a:tcPr marL="68580" marR="68580" marT="0" marB="0"/>
                </a:tc>
                <a:tc>
                  <a:txBody>
                    <a:bodyPr/>
                    <a:lstStyle/>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Opiskeluarkea tuetaan oppilaitoksen lakisääteisillä rakenteilla ja yhteisöllisellä toimintakulttuurilla. Tukea tarjotaan yhteistyössä oppilaitosyhteisön, opiskelijan sekä alaikäisen huoltajan tai muun laillisen edustajan kanssa.</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Toimivan opiskeluarjen kannalta on tärkeää huomioida, että jokainen opiskelija voi myös itse edistää positiivista opiskeluilmapiiriä. Jo pienillä arjen teoilla, kuten toisten kunnioittamisella sekä opiskelutilojen ja ympäristön siisteyden ylläpitämisellä on suuri vaikutus. Opiskelija on lähtökohtaisesti itse vastuussa omasta terveydestään, ruokailustaan ja riittävästä unesta. Opiskelijan tulee myös selvittää poissaolonsa opettajalle ja huolehtia opiskeluvälineiden kunnosta. Opiskelijaa on hyvä rohkaista hakemaan apua aina, kun hänellä on huoli omasta tai opiskelukaverinsa jaksamisesta.</a:t>
                      </a:r>
                    </a:p>
                    <a:p>
                      <a:pPr marL="0" lvl="0" indent="0">
                        <a:lnSpc>
                          <a:spcPct val="107000"/>
                        </a:lnSpc>
                        <a:spcAft>
                          <a:spcPts val="800"/>
                        </a:spcAft>
                        <a:buSzPts val="1000"/>
                        <a:buFont typeface="Symbol" panose="05050102010706020507" pitchFamily="18" charset="2"/>
                        <a:buNone/>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r>
                        <a:rPr lang="fi-FI" sz="1100" kern="100">
                          <a:effectLst/>
                          <a:latin typeface="Aptos" panose="020B0004020202020204" pitchFamily="34" charset="0"/>
                          <a:ea typeface="Aptos" panose="020B0004020202020204" pitchFamily="34" charset="0"/>
                          <a:cs typeface="Times New Roman" panose="02020603050405020304" pitchFamily="18" charset="0"/>
                          <a:hlinkClick r:id="rId2"/>
                        </a:rPr>
                        <a:t>Intra opiskelijahyvinvointi</a:t>
                      </a: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07000"/>
                        </a:lnSpc>
                        <a:spcAft>
                          <a:spcPts val="800"/>
                        </a:spcAft>
                        <a:buSzPts val="1000"/>
                        <a:buFont typeface="Symbol" panose="05050102010706020507" pitchFamily="18" charset="2"/>
                        <a:buNone/>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hlinkClick r:id="rId3"/>
                        </a:rPr>
                        <a:t>Kpedu nettisivu opiskelijakortti</a:t>
                      </a: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Opiskeluarkea tukevat myös erilaiset opintoetuudet. Opiskelija hakee opintoetuuksia suoraan Kelalta. Koulutuksen järjestäjä ohjaa opiskelijaa tarvittaessa etuuksien hakemisessa.  </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r>
                        <a:rPr lang="fi-FI" sz="1100" kern="100">
                          <a:effectLst/>
                          <a:latin typeface="Aptos" panose="020B0004020202020204" pitchFamily="34" charset="0"/>
                          <a:ea typeface="Aptos" panose="020B0004020202020204" pitchFamily="34" charset="0"/>
                          <a:cs typeface="Times New Roman" panose="02020603050405020304" pitchFamily="18" charset="0"/>
                          <a:hlinkClick r:id="rId4"/>
                        </a:rPr>
                        <a:t>Ulkoinen linkki Kela opintotuki</a:t>
                      </a: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Opiskelija voi saada erilaisia opiskelija-alennuksia ja maksuttomia etuja. Päätoiminen opiskelija on esimerkiksi oikeutettu yhteen maksuttomaan ateriaan päivässä. Etuus ei koske oppisopimus- ja työvoimakoulutuksessa opiskelevia.</a:t>
                      </a: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r>
                        <a:rPr lang="fi-FI" sz="1100" kern="100">
                          <a:effectLst/>
                          <a:latin typeface="Aptos" panose="020B0004020202020204" pitchFamily="34" charset="0"/>
                          <a:ea typeface="Aptos" panose="020B0004020202020204" pitchFamily="34" charset="0"/>
                          <a:cs typeface="Times New Roman" panose="02020603050405020304" pitchFamily="18" charset="0"/>
                          <a:hlinkClick r:id="rId5"/>
                        </a:rPr>
                        <a:t>Kpedu nettisivu opiskelijaetuudet ja opintojen rahoitus</a:t>
                      </a: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Oppilaitoksen opiskelijat kuuluvat vakuutusturvan piiriin.</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Erityistä ja vaativaa erityistä tukea saavalla opiskelijalla on erikseen määriteltyjä oikeuksia.</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6"/>
                        </a:rPr>
                        <a:t>https://www.kpedu.fi/opiskelijalle/opiskelijaetuudet</a:t>
                      </a: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huoltaja tai muu laillinen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muu ohjaava taho,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työ- ja elinkeinoelämä,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Hyvinvointialueet</a:t>
                      </a:r>
                    </a:p>
                    <a:p>
                      <a:pPr marL="342900" lvl="0" indent="-342900">
                        <a:lnSpc>
                          <a:spcPct val="107000"/>
                        </a:lnSpc>
                        <a:spcAft>
                          <a:spcPts val="800"/>
                        </a:spcAft>
                        <a:buSzPts val="1000"/>
                        <a:buFont typeface="Symbol" panose="05050102010706020507" pitchFamily="18" charset="2"/>
                        <a:buChar char=""/>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07000"/>
                        </a:lnSpc>
                        <a:spcAft>
                          <a:spcPts val="800"/>
                        </a:spcAft>
                        <a:buSzPts val="1000"/>
                        <a:buFont typeface="Symbol" panose="05050102010706020507" pitchFamily="18" charset="2"/>
                        <a:buNone/>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F0846A1F-72EC-4A74-7455-6ADC66885653}"/>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8887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694054561"/>
              </p:ext>
            </p:extLst>
          </p:nvPr>
        </p:nvGraphicFramePr>
        <p:xfrm>
          <a:off x="0" y="0"/>
          <a:ext cx="12192000" cy="844461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83431">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7961188">
                <a:tc>
                  <a:txBody>
                    <a:bodyPr/>
                    <a:lstStyle/>
                    <a:p>
                      <a:pPr>
                        <a:lnSpc>
                          <a:spcPct val="107000"/>
                        </a:lnSpc>
                        <a:spcAft>
                          <a:spcPts val="800"/>
                        </a:spcAft>
                      </a:pPr>
                      <a:r>
                        <a:rPr lang="fi-FI" sz="2000" u="sng" kern="100">
                          <a:effectLst/>
                          <a:latin typeface="Calibri"/>
                          <a:ea typeface="Calibri"/>
                          <a:cs typeface="Calibri"/>
                        </a:rPr>
                        <a:t>Opiskelijakunta, tutortoiminta ja muu vaikuttaminen</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edistää opiskelijan vaikuttamismahdollisuuksia ja tukea hänen kasvuaan aktiiviseksi kansalaiseksi. </a:t>
                      </a: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Esimerkiksi opiskelijakunnan tavoitteena on yhteisöllisen ilmapiirin kehittymistä opiskelijoiden keskuudessa.</a:t>
                      </a: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Myös tutortoiminnan tavoitteena on edistää yhteisöllisyyttä ja turvallisuuden tunnetta. Tutortoiminta kohdistuu usein uusiin opiskelijoihin helpottaen heidän sopeutumistansa uuteen opiskeluyhteisöön.</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Opiskelijakuntatoiminta tarjoaa opiskelijoille mahdollisuuksia osallistua toiminnan suunnitteluun ja päätöksentekoon koskien esimerkiksi sääntöjä, opiskelutiloja, opetussuunnitelmaa ja tapahtumia. Kaikki opiskelijat muodostavat opiskelijakunnan. Opiskelijat valitsevat keskuudestaan jäsenet opiskelijakunnan hallitukseen. </a:t>
                      </a:r>
                    </a:p>
                    <a:p>
                      <a:pPr>
                        <a:lnSpc>
                          <a:spcPct val="107000"/>
                        </a:lnSpc>
                        <a:spcAft>
                          <a:spcPts val="800"/>
                        </a:spcAft>
                      </a:pPr>
                      <a:r>
                        <a:rPr lang="fi-FI" sz="1100" kern="100">
                          <a:effectLst/>
                          <a:latin typeface="Aptos"/>
                          <a:ea typeface="Aptos" panose="020B0004020202020204" pitchFamily="34" charset="0"/>
                          <a:cs typeface="Times New Roman"/>
                          <a:hlinkClick r:id="rId2"/>
                        </a:rPr>
                        <a:t>Video: Kpedu opiskelijayhdistys KeKo ry</a:t>
                      </a:r>
                      <a:endParaRPr lang="fi-FI" sz="1100" kern="100">
                        <a:effectLst/>
                        <a:latin typeface="Aptos"/>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Tutoreina toimivat opiskelijat, jotka valmennetaan tutortoimintaan. Tutorin tehtävänä on rakentaa luottamukselliset suhteet ohjattavien opiskelijoiden ja ryhmien kanssa. Tutor toimii ohjattavilleen aina esimerkkinä, joten hänen tulee kannustaa käytöksellään väkivallattomuuteen ja ottamaan toiset huomioon.</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Tutortoimintaan sisältyy erilaisten tilaisuuksien suunnittelua, järjestämistä sekä niiden arviointia. Tilaisuuksien suunnittelussa ja toteutuksessa tulee huomioida myös kansainvälisyys ja monikulttuurisuus.</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Tutortoimintaan kuuluu myös yhteistyö oppilaitoksen sisällä ja sen ulkopuolella olevien sidosryhmien kanssa. Tutor voi esimerkiksi toimia oman ammattialan asiantuntijana ja edustajana viestitettäessä koulutuksen sisällöstä peruskoululaisille ja muille alasta kiinnostuneille.</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3"/>
                        </a:rPr>
                        <a:t>Kpedu</a:t>
                      </a:r>
                      <a:r>
                        <a:rPr lang="fi-FI" sz="1100" u="sng" kern="100">
                          <a:solidFill>
                            <a:srgbClr val="467886"/>
                          </a:solidFill>
                          <a:effectLst/>
                          <a:latin typeface="Aptos"/>
                          <a:ea typeface="Aptos" panose="020B0004020202020204" pitchFamily="34" charset="0"/>
                          <a:cs typeface="Times New Roman"/>
                          <a:hlinkClick r:id="rId3">
                            <a:extLst>
                              <a:ext uri="{A12FA001-AC4F-418D-AE19-62706E023703}">
                                <ahyp:hlinkClr xmlns:ahyp="http://schemas.microsoft.com/office/drawing/2018/hyperlinkcolor" val="tx"/>
                              </a:ext>
                            </a:extLst>
                          </a:hlinkClick>
                        </a:rPr>
                        <a:t> nettisivu opiskelijan vaikutusmahdollisuudet</a:t>
                      </a:r>
                    </a:p>
                    <a:p>
                      <a:pPr lvl="0">
                        <a:lnSpc>
                          <a:spcPct val="107000"/>
                        </a:lnSpc>
                        <a:spcAft>
                          <a:spcPts val="800"/>
                        </a:spcAft>
                        <a:buNone/>
                      </a:pPr>
                      <a:r>
                        <a:rPr lang="fi-FI" sz="1100" kern="100">
                          <a:effectLst/>
                          <a:latin typeface="Aptos"/>
                          <a:ea typeface="Aptos" panose="020B0004020202020204" pitchFamily="34" charset="0"/>
                          <a:cs typeface="Times New Roman"/>
                          <a:hlinkClick r:id="rId4"/>
                        </a:rPr>
                        <a:t>Kpedu nettisivu mahdollisuus vaikuttaa</a:t>
                      </a:r>
                      <a:endParaRPr lang="fi-FI" sz="1100" kern="100">
                        <a:effectLst/>
                        <a:latin typeface="Aptos"/>
                        <a:ea typeface="Aptos" panose="020B0004020202020204" pitchFamily="34" charset="0"/>
                        <a:cs typeface="Times New Roman"/>
                      </a:endParaRPr>
                    </a:p>
                    <a:p>
                      <a:pPr lvl="0">
                        <a:lnSpc>
                          <a:spcPct val="107000"/>
                        </a:lnSpc>
                        <a:spcAft>
                          <a:spcPts val="800"/>
                        </a:spcAft>
                        <a:buNone/>
                      </a:pPr>
                      <a:r>
                        <a:rPr lang="fi-FI" sz="1100" kern="100">
                          <a:effectLst/>
                          <a:latin typeface="Aptos"/>
                          <a:ea typeface="Aptos" panose="020B0004020202020204" pitchFamily="34" charset="0"/>
                          <a:cs typeface="Times New Roman"/>
                          <a:hlinkClick r:id="rId5"/>
                        </a:rPr>
                        <a:t>Intra: opiskelijan vaikuttamismahdollisuudet</a:t>
                      </a:r>
                    </a:p>
                    <a:p>
                      <a:pPr lvl="0">
                        <a:lnSpc>
                          <a:spcPct val="107000"/>
                        </a:lnSpc>
                        <a:spcAft>
                          <a:spcPts val="800"/>
                        </a:spcAft>
                        <a:buNone/>
                      </a:pPr>
                      <a:r>
                        <a:rPr lang="fi-FI" sz="1100" kern="100">
                          <a:effectLst/>
                          <a:latin typeface="Aptos"/>
                          <a:cs typeface="Times New Roman"/>
                          <a:hlinkClick r:id="rId6"/>
                        </a:rPr>
                        <a:t>Opiskelijakunnan opas</a:t>
                      </a:r>
                      <a:endParaRPr lang="fi-FI" sz="1100" kern="100">
                        <a:effectLst/>
                        <a:latin typeface="Aptos"/>
                        <a:cs typeface="Times New Roman"/>
                      </a:endParaRPr>
                    </a:p>
                    <a:p>
                      <a:pPr lvl="0">
                        <a:lnSpc>
                          <a:spcPct val="107000"/>
                        </a:lnSpc>
                        <a:spcAft>
                          <a:spcPts val="800"/>
                        </a:spcAft>
                        <a:buNone/>
                      </a:pPr>
                      <a:r>
                        <a:rPr lang="fi-FI" sz="1100" kern="100">
                          <a:effectLst/>
                          <a:latin typeface="Aptos"/>
                          <a:cs typeface="Times New Roman"/>
                          <a:hlinkClick r:id="rId7"/>
                        </a:rPr>
                        <a:t>SAKKI RY: Opiskelijakuntatoiminnan opas</a:t>
                      </a:r>
                      <a:endParaRPr lang="fi-FI" sz="1100" kern="100">
                        <a:effectLst/>
                        <a:latin typeface="Aptos"/>
                        <a:cs typeface="Times New Roman"/>
                      </a:endParaRPr>
                    </a:p>
                    <a:p>
                      <a:pPr lvl="0">
                        <a:lnSpc>
                          <a:spcPct val="107000"/>
                        </a:lnSpc>
                        <a:spcAft>
                          <a:spcPts val="800"/>
                        </a:spcAft>
                        <a:buNone/>
                      </a:pPr>
                      <a:r>
                        <a:rPr lang="fi-FI" sz="1100" kern="100">
                          <a:effectLst/>
                          <a:latin typeface="Aptos"/>
                          <a:cs typeface="Times New Roman"/>
                          <a:hlinkClick r:id="rId8"/>
                        </a:rPr>
                        <a:t>Intra: Opiskelijakunnan opas</a:t>
                      </a:r>
                      <a:endParaRPr lang="fi-FI" sz="1100" kern="100">
                        <a:effectLst/>
                        <a:latin typeface="Aptos"/>
                        <a:cs typeface="Times New Roman"/>
                      </a:endParaRPr>
                    </a:p>
                    <a:p>
                      <a:pPr lvl="0">
                        <a:lnSpc>
                          <a:spcPct val="107000"/>
                        </a:lnSpc>
                        <a:spcAft>
                          <a:spcPts val="800"/>
                        </a:spcAft>
                        <a:buNone/>
                      </a:pPr>
                      <a:r>
                        <a:rPr lang="fi-FI" sz="1100" b="0" i="0" u="none" strike="noStrike" kern="100" noProof="0">
                          <a:effectLst/>
                          <a:hlinkClick r:id="rId9"/>
                        </a:rPr>
                        <a:t>Kpedu: Tutor-opas</a:t>
                      </a:r>
                      <a:endParaRPr lang="fi-FI" sz="1100" b="0" i="0" u="none" strike="noStrike" kern="100" noProof="0">
                        <a:effectLst/>
                      </a:endParaRPr>
                    </a:p>
                    <a:p>
                      <a:pPr>
                        <a:lnSpc>
                          <a:spcPct val="107000"/>
                        </a:lnSpc>
                        <a:spcAft>
                          <a:spcPts val="800"/>
                        </a:spcAft>
                      </a:pPr>
                      <a:r>
                        <a:rPr lang="fi-FI" sz="1100" kern="100">
                          <a:effectLst/>
                          <a:latin typeface="Aptos"/>
                          <a:ea typeface="Aptos" panose="020B0004020202020204" pitchFamily="34" charset="0"/>
                          <a:cs typeface="Times New Roman"/>
                          <a:hlinkClick r:id="rId10"/>
                        </a:rPr>
                        <a:t>Sakki ry: Tutoropas</a:t>
                      </a:r>
                      <a:endParaRPr lang="fi-FI" sz="1100" kern="100">
                        <a:effectLst/>
                        <a:latin typeface="Aptos"/>
                        <a:ea typeface="Aptos" panose="020B0004020202020204" pitchFamily="34" charset="0"/>
                        <a:cs typeface="Times New Roman" panose="02020603050405020304" pitchFamily="18" charset="0"/>
                      </a:endParaRPr>
                    </a:p>
                    <a:p>
                      <a:pPr lvl="0">
                        <a:lnSpc>
                          <a:spcPct val="107000"/>
                        </a:lnSpc>
                        <a:spcAft>
                          <a:spcPts val="800"/>
                        </a:spcAft>
                        <a:buNone/>
                      </a:pPr>
                      <a:r>
                        <a:rPr lang="fi-FI" sz="1100" kern="100">
                          <a:effectLst/>
                          <a:latin typeface="Aptos"/>
                          <a:ea typeface="Aptos" panose="020B0004020202020204" pitchFamily="34" charset="0"/>
                          <a:cs typeface="Times New Roman"/>
                          <a:hlinkClick r:id="rId11"/>
                        </a:rPr>
                        <a:t>Saku ry: Tutortoiminnan opas</a:t>
                      </a:r>
                      <a:endParaRPr lang="fi-FI" sz="1100" kern="100">
                        <a:effectLst/>
                        <a:latin typeface="Aptos"/>
                        <a:ea typeface="Aptos" panose="020B0004020202020204" pitchFamily="34" charset="0"/>
                        <a:cs typeface="Times New Roman"/>
                      </a:endParaRPr>
                    </a:p>
                    <a:p>
                      <a:pPr lvl="0">
                        <a:lnSpc>
                          <a:spcPct val="107000"/>
                        </a:lnSpc>
                        <a:spcAft>
                          <a:spcPts val="800"/>
                        </a:spcAft>
                        <a:buNone/>
                      </a:pPr>
                      <a:r>
                        <a:rPr lang="fi-FI" sz="1100" kern="100">
                          <a:effectLst/>
                          <a:latin typeface="Aptos"/>
                          <a:ea typeface="Aptos" panose="020B0004020202020204" pitchFamily="34" charset="0"/>
                          <a:cs typeface="Times New Roman"/>
                          <a:hlinkClick r:id="rId12"/>
                        </a:rPr>
                        <a:t>SAKKI ry: Vaikuttamisen askelmerkit amiksille</a:t>
                      </a:r>
                      <a:endParaRPr lang="fi-FI" sz="1100" kern="100">
                        <a:effectLst/>
                        <a:latin typeface="Aptos"/>
                        <a:ea typeface="Aptos" panose="020B0004020202020204" pitchFamily="34" charset="0"/>
                        <a:cs typeface="Times New Roman"/>
                      </a:endParaRPr>
                    </a:p>
                    <a:p>
                      <a:pPr lvl="0">
                        <a:lnSpc>
                          <a:spcPct val="107000"/>
                        </a:lnSpc>
                        <a:spcAft>
                          <a:spcPts val="800"/>
                        </a:spcAft>
                        <a:buNone/>
                      </a:pPr>
                      <a:r>
                        <a:rPr lang="fi-FI" sz="1100" kern="100">
                          <a:effectLst/>
                          <a:latin typeface="Aptos"/>
                          <a:ea typeface="Aptos" panose="020B0004020202020204" pitchFamily="34" charset="0"/>
                          <a:cs typeface="Times New Roman"/>
                          <a:hlinkClick r:id="rId13"/>
                        </a:rPr>
                        <a:t>Saky ry: </a:t>
                      </a:r>
                      <a:r>
                        <a:rPr lang="fi-FI" sz="1100" b="0" i="0" u="none" strike="noStrike" kern="100" noProof="0">
                          <a:effectLst/>
                          <a:hlinkClick r:id="rId13"/>
                        </a:rPr>
                        <a:t>Tutortoiminta hyvinvoivan oppimisympäristön rakentajana -selvitys</a:t>
                      </a:r>
                      <a:endParaRPr lang="fi-FI" sz="1100" kern="100">
                        <a:effectLst/>
                        <a:latin typeface="Aptos"/>
                        <a:ea typeface="Aptos" panose="020B0004020202020204" pitchFamily="34" charset="0"/>
                        <a:cs typeface="Times New Roman"/>
                      </a:endParaRPr>
                    </a:p>
                    <a:p>
                      <a:pPr lvl="0">
                        <a:lnSpc>
                          <a:spcPct val="107000"/>
                        </a:lnSpc>
                        <a:spcAft>
                          <a:spcPts val="800"/>
                        </a:spcAft>
                        <a:buNone/>
                      </a:pPr>
                      <a:r>
                        <a:rPr lang="fi-FI" sz="1100" kern="100">
                          <a:effectLst/>
                          <a:latin typeface="Aptos"/>
                          <a:ea typeface="Aptos" panose="020B0004020202020204" pitchFamily="34" charset="0"/>
                          <a:cs typeface="Times New Roman"/>
                          <a:hlinkClick r:id="rId14"/>
                        </a:rPr>
                        <a:t>SAKKI ry: Älä oleta, normit nurin: käsikirja yhdenvertaisuudesta, syrjinnän vastustamisesta ja vapaudesta olla oma itsensä</a:t>
                      </a:r>
                      <a:endParaRPr lang="fi-FI" sz="1100" kern="100">
                        <a:effectLst/>
                        <a:latin typeface="Aptos"/>
                        <a:ea typeface="Aptos" panose="020B0004020202020204" pitchFamily="34" charset="0"/>
                        <a:cs typeface="Times New Roman"/>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ohjaava taho,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 ja elinkeinoelämä,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Hyvinvointialue</a:t>
                      </a:r>
                    </a:p>
                    <a:p>
                      <a:pPr marL="342900" lvl="0" indent="-342900">
                        <a:lnSpc>
                          <a:spcPct val="107000"/>
                        </a:lnSpc>
                        <a:spcAft>
                          <a:spcPts val="800"/>
                        </a:spcAft>
                        <a:buSzPts val="1000"/>
                        <a:buFont typeface="Symbol" panose="05050102010706020507" pitchFamily="18" charset="2"/>
                        <a:buChar char=""/>
                      </a:pPr>
                      <a:endParaRPr lang="fi-FI" sz="1100" kern="100">
                        <a:effectLst/>
                        <a:latin typeface="Aptos"/>
                        <a:ea typeface="Aptos" panose="020B0004020202020204" pitchFamily="34" charset="0"/>
                        <a:cs typeface="Times New Roman"/>
                      </a:endParaRPr>
                    </a:p>
                    <a:p>
                      <a:pPr marL="342900" lvl="0" indent="-342900">
                        <a:lnSpc>
                          <a:spcPct val="107000"/>
                        </a:lnSpc>
                        <a:spcAft>
                          <a:spcPts val="800"/>
                        </a:spcAft>
                        <a:buSzPts val="1000"/>
                        <a:buFont typeface="Symbol" panose="05050102010706020507" pitchFamily="18" charset="2"/>
                        <a:buChar char=""/>
                      </a:pPr>
                      <a:endParaRPr lang="fi-FI" sz="1100" kern="100">
                        <a:effectLst/>
                        <a:latin typeface="Aptos"/>
                        <a:ea typeface="Aptos" panose="020B0004020202020204" pitchFamily="34" charset="0"/>
                        <a:cs typeface="Times New Roman"/>
                      </a:endParaRPr>
                    </a:p>
                    <a:p>
                      <a:pPr marL="0" lvl="0" indent="0">
                        <a:lnSpc>
                          <a:spcPct val="107000"/>
                        </a:lnSpc>
                        <a:spcAft>
                          <a:spcPts val="800"/>
                        </a:spcAft>
                        <a:buNone/>
                      </a:pPr>
                      <a:r>
                        <a:rPr lang="fi-FI" sz="1100" b="0" i="0" u="none" strike="noStrike" kern="100" noProof="0">
                          <a:effectLst/>
                          <a:hlinkClick r:id="rId15"/>
                        </a:rPr>
                        <a:t>Hyvinvoiva amis -sivusto</a:t>
                      </a:r>
                      <a:endParaRPr lang="fi-FI"/>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8D6AB94E-52BE-6E14-62A9-5775E13114E4}"/>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02685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2464840326"/>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latin typeface="Calibri"/>
                          <a:ea typeface="Calibri"/>
                          <a:cs typeface="Calibri"/>
                        </a:rPr>
                        <a:t>Prosessin nimi ja tavoite</a:t>
                      </a: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Valmistuminen</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että opiskelija saa todistuksen </a:t>
                      </a:r>
                      <a:r>
                        <a:rPr lang="fi-FI" sz="2000" kern="100" err="1">
                          <a:effectLst/>
                          <a:latin typeface="Calibri"/>
                          <a:ea typeface="Calibri"/>
                          <a:cs typeface="Calibri"/>
                        </a:rPr>
                        <a:t>HOKSinsa</a:t>
                      </a:r>
                      <a:r>
                        <a:rPr lang="fi-FI" sz="2000" kern="100">
                          <a:effectLst/>
                          <a:latin typeface="Calibri"/>
                          <a:ea typeface="Calibri"/>
                          <a:cs typeface="Calibri"/>
                        </a:rPr>
                        <a:t> mukaisen tavoitteensa saavuttamisesta.</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Opiskelija valmistuu ja hänen opiskeluoikeutensa päättyy, kun hän on suorittanut tavoitteensa mukaisen tutkinnon tai koulutuksen.</a:t>
                      </a:r>
                    </a:p>
                    <a:p>
                      <a:pPr>
                        <a:lnSpc>
                          <a:spcPct val="107000"/>
                        </a:lnSpc>
                        <a:spcAft>
                          <a:spcPts val="800"/>
                        </a:spcAft>
                      </a:pPr>
                      <a:r>
                        <a:rPr lang="fi-FI" sz="1100" kern="100">
                          <a:effectLst/>
                          <a:latin typeface="Aptos"/>
                          <a:ea typeface="Aptos" panose="020B0004020202020204" pitchFamily="34" charset="0"/>
                          <a:cs typeface="Times New Roman"/>
                        </a:rPr>
                        <a:t>Koulutuksen järjestäjä vahvistaa valmistumisen tarkistamalla opintosuoritukset, tekemällä opintohallintojärjestelmään valmistumisen merkinnät sekä muodostamalla todistuksen. Koulutuksen järjestäjä antaa opiskelijalle todistuksen sekä vastaa myös todistuksen arkistoinnista.</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Opetushallitus lähettää valmistuneelle opiskelijalle opiskelijapalautteen päättökyselyn. Ammatillisen koulutuksen opiskelijapalautteen avulla seurataan opiskelijoiden tyytyväisyyttä koulutuksen järjestämiseen ja sen vaikuttavuuteen.</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 </a:t>
                      </a:r>
                      <a:r>
                        <a:rPr lang="fi-FI" sz="1100" kern="100">
                          <a:effectLst/>
                          <a:latin typeface="Aptos"/>
                          <a:ea typeface="Aptos" panose="020B0004020202020204" pitchFamily="34" charset="0"/>
                          <a:cs typeface="Times New Roman"/>
                          <a:hlinkClick r:id="rId2"/>
                        </a:rPr>
                        <a:t>Kpedu nettisivu työelämään</a:t>
                      </a:r>
                      <a:endParaRPr lang="fi-FI" sz="1100" kern="100">
                        <a:effectLst/>
                        <a:latin typeface="Aptos"/>
                        <a:ea typeface="Aptos" panose="020B0004020202020204" pitchFamily="34" charset="0"/>
                        <a:cs typeface="Times New Roman"/>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rgbClr val="467886"/>
                          </a:solidFill>
                          <a:effectLst/>
                          <a:latin typeface="Aptos"/>
                          <a:ea typeface="Aptos" panose="020B0004020202020204" pitchFamily="34" charset="0"/>
                          <a:cs typeface="Times New Roman"/>
                          <a:hlinkClick r:id="rId3"/>
                        </a:rPr>
                        <a:t>Ulkoinen linkki opinnoista töihin</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hlinkClick r:id="rId4"/>
                        </a:rPr>
                        <a:t>Valmistuvan opiskelijan opas</a:t>
                      </a:r>
                      <a:endParaRPr lang="fi-FI" sz="1100" kern="100">
                        <a:effectLst/>
                        <a:latin typeface="Aptos"/>
                        <a:ea typeface="Aptos" panose="020B000402020202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valmistunut</a:t>
                      </a: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ABEBBB72-10D5-0BB5-5A1C-A585202B3C27}"/>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04502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678722792"/>
              </p:ext>
            </p:extLst>
          </p:nvPr>
        </p:nvGraphicFramePr>
        <p:xfrm>
          <a:off x="0" y="0"/>
          <a:ext cx="12192000" cy="8655304"/>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latin typeface="Calibri" panose="020F0502020204030204" pitchFamily="34" charset="0"/>
                          <a:ea typeface="Calibri" panose="020F0502020204030204" pitchFamily="34" charset="0"/>
                          <a:cs typeface="Calibri" panose="020F0502020204030204" pitchFamily="34" charset="0"/>
                        </a:rPr>
                        <a:t>Prosessin nimi ja tavoite</a:t>
                      </a: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panose="020F0502020204030204" pitchFamily="34" charset="0"/>
                          <a:ea typeface="Calibri" panose="020F0502020204030204" pitchFamily="34" charset="0"/>
                          <a:cs typeface="Calibri" panose="020F0502020204030204" pitchFamily="34" charset="0"/>
                        </a:rPr>
                        <a:t>Eroaminen ja eronneeksi katsominen</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u="none" strike="noStrike" kern="100">
                          <a:effectLst/>
                          <a:latin typeface="Calibri" panose="020F0502020204030204" pitchFamily="34" charset="0"/>
                          <a:ea typeface="Calibri" panose="020F0502020204030204" pitchFamily="34" charset="0"/>
                          <a:cs typeface="Calibri" panose="020F0502020204030204" pitchFamily="34" charset="0"/>
                        </a:rPr>
                        <a:t> </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kern="100">
                          <a:effectLst/>
                          <a:latin typeface="Calibri" panose="020F0502020204030204" pitchFamily="34" charset="0"/>
                          <a:ea typeface="Calibri" panose="020F0502020204030204" pitchFamily="34" charset="0"/>
                          <a:cs typeface="Calibri" panose="020F0502020204030204" pitchFamily="34" charset="0"/>
                        </a:rPr>
                        <a:t>Tavoite: Tavoitteena on opiskelijan ilmoituksesta, opintojen etenemättömyydestä tai opiskelijan soveltumattomuudesta johtuen päättää opiskelijan opiskeluoikeus ja antaa hänelle todistus hänen suorittamistaan opinnoista.</a:t>
                      </a:r>
                    </a:p>
                  </a:txBody>
                  <a:tcPr marL="68580" marR="68580" marT="0" marB="0"/>
                </a:tc>
                <a:tc>
                  <a:txBody>
                    <a:bodyPr/>
                    <a:lstStyle/>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Opiskelijan opiskeluoikeus sen hetkisissä opinnoissa päättyy opiskelijan erotessa, katsottaessa opiskelija eronneeksi tai opiskeluoikeuden peruuntuessa.</a:t>
                      </a:r>
                    </a:p>
                    <a:p>
                      <a:pPr>
                        <a:lnSpc>
                          <a:spcPct val="107000"/>
                        </a:lnSpc>
                        <a:spcAft>
                          <a:spcPts val="800"/>
                        </a:spcAft>
                      </a:pPr>
                      <a:r>
                        <a:rPr lang="fi-FI" sz="1100" kern="100">
                          <a:effectLst/>
                          <a:latin typeface="Aptos"/>
                          <a:ea typeface="Aptos" panose="020B0004020202020204" pitchFamily="34" charset="0"/>
                          <a:cs typeface="Times New Roman"/>
                        </a:rPr>
                        <a:t>Opiskelija voi erota opinnoistaan ilmoittamalla siitä kirjallisesti koulutuksen järjestäjälle. Oppivelvollinen opiskelija voi erota opinnoista omalla ilmoituksella vain siinä tapauksessa, että hän on aloittanut uudet oppivelvollisuuden suorittamisen edellyttämät opinnot.</a:t>
                      </a:r>
                    </a:p>
                    <a:p>
                      <a:pPr>
                        <a:lnSpc>
                          <a:spcPct val="107000"/>
                        </a:lnSpc>
                        <a:spcAft>
                          <a:spcPts val="800"/>
                        </a:spcAft>
                      </a:pPr>
                      <a:r>
                        <a:rPr lang="fi-FI" sz="1100" kern="100">
                          <a:effectLst/>
                          <a:latin typeface="Aptos"/>
                          <a:ea typeface="Aptos" panose="020B0004020202020204" pitchFamily="34" charset="0"/>
                          <a:cs typeface="Times New Roman"/>
                        </a:rPr>
                        <a:t>Koulutuksen järjestäjä ohjaa opiskelijaa toiseen koulutukseen hakeutumisessa ja lisäksi oppivelvollisen osalta varmistaa, että oppivelvollinen on aloittanut uudet opinnot.</a:t>
                      </a:r>
                    </a:p>
                    <a:p>
                      <a:pPr>
                        <a:lnSpc>
                          <a:spcPct val="107000"/>
                        </a:lnSpc>
                        <a:spcAft>
                          <a:spcPts val="800"/>
                        </a:spcAft>
                      </a:pPr>
                      <a:r>
                        <a:rPr lang="fi-FI" sz="1100" kern="100">
                          <a:effectLst/>
                          <a:latin typeface="Aptos"/>
                          <a:ea typeface="Aptos" panose="020B0004020202020204" pitchFamily="34" charset="0"/>
                          <a:cs typeface="Times New Roman"/>
                        </a:rPr>
                        <a:t>Opiskelija katsotaan eronneeksi ilman omaa ilmoitustaan, mikäli on ilmeistä, ettei opiskelija tarjotuista ohjaus- ja tukitoimista huolimatta aio osallistua henkilökohtaisen osaamisen kehittämissuunnitelmansa mukaiseen osaamisen hankkimiseen tai osoittamiseen. Eronneeksi katsomista edeltää opiskelijalle tarjottava mahdollisuus tulla kuulluksi asiassaan.</a:t>
                      </a:r>
                    </a:p>
                    <a:p>
                      <a:pPr>
                        <a:lnSpc>
                          <a:spcPct val="107000"/>
                        </a:lnSpc>
                        <a:spcAft>
                          <a:spcPts val="800"/>
                        </a:spcAft>
                      </a:pPr>
                      <a:r>
                        <a:rPr lang="fi-FI" sz="1100" kern="100">
                          <a:effectLst/>
                          <a:latin typeface="Aptos"/>
                          <a:ea typeface="Aptos" panose="020B0004020202020204" pitchFamily="34" charset="0"/>
                          <a:cs typeface="Times New Roman"/>
                        </a:rPr>
                        <a:t>Eronneeksi katsomisesta tehdään hallintopäätös opiskeluoikeuden päättymisestä. Päätös toimitetaan opiskelijalle sekä huoltajalle tai muulle lailliselle edustajalle ja se sisältää valitusoikeuden sekä ohjeet päätöksestä valittamiseen. Oppivelvollinen on katsottava eronneeksi viimeistään kuukauden kuluessa siitä, kun hän on viimeisen kerran osallistunut henkilökohtaisen osaamisen kehittämissuunnitelmansa mukaiseen osaamisen hankkimiseen tai osoittamiseen.</a:t>
                      </a:r>
                    </a:p>
                    <a:p>
                      <a:pPr>
                        <a:lnSpc>
                          <a:spcPct val="107000"/>
                        </a:lnSpc>
                        <a:spcAft>
                          <a:spcPts val="800"/>
                        </a:spcAft>
                      </a:pPr>
                      <a:r>
                        <a:rPr lang="fi-FI" sz="1100" kern="100">
                          <a:effectLst/>
                          <a:latin typeface="Aptos"/>
                          <a:ea typeface="Aptos" panose="020B0004020202020204" pitchFamily="34" charset="0"/>
                          <a:cs typeface="Times New Roman"/>
                        </a:rPr>
                        <a:t>Opiskelijan opiskeluoikeus voidaan perustelluista syistä peruuttaa tutkinnoissa, joihin sisältyy alaikäisten turvallisuutta, potilas- tai asiakasturvallisuutta tai liikenteen turvallisuutta koskevia vaatimuksia (SORA-lainsäädäntö). Opiskeluoikeus kyseisessä tutkinnossa voidaan peruuttaa, mikäli opiskelija on toistuvasti vaarantanut toisen henkilön terveyttä tai turvallisuutta tai mikäli opiskelija ei täytä tutkintoa koskevia terveydentilan tai toimintakyvyn vaatimuksia. Ennen opiskeluoikeuden peruuttamista koulutuksen järjestäjän on selvitettävä yhdessä opiskelijan kanssa tämän mahdollisuus hakeutua suorittamaan muuta tutkintoa tai koulutusta.</a:t>
                      </a:r>
                    </a:p>
                    <a:p>
                      <a:pPr>
                        <a:lnSpc>
                          <a:spcPct val="107000"/>
                        </a:lnSpc>
                        <a:spcAft>
                          <a:spcPts val="800"/>
                        </a:spcAft>
                      </a:pPr>
                      <a:r>
                        <a:rPr lang="fi-FI" sz="1100" kern="100">
                          <a:effectLst/>
                          <a:latin typeface="Aptos"/>
                          <a:ea typeface="Aptos" panose="020B0004020202020204" pitchFamily="34" charset="0"/>
                          <a:cs typeface="Times New Roman"/>
                        </a:rPr>
                        <a:t>Henkilö voi hakea peruutetun opiskeluoikeutensa palauttamista koulutuksen järjestäjältä osoittamalla, ettei opiskeluoikeuden peruuttamisen aiheuttaneita syitä enää ole.</a:t>
                      </a: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Koulutuksen järjestäjä ilmoittaa 18–28-vuotiaan eronneen, eronneeksi katsotun tai opiskeluoikeutensa peruuttamalla menettäneen nuoren tiedot hänen kotikuntansa etsivälle nuorisotyölle. Eronneeksi katsotun oppivelvollisen tiedot koulutuksen järjestäjä ilmoittaa oppivelvollisen kotikunnan oppivelvollisuuden suorittamista ohjaavalle ja valvovalle taholle.  </a:t>
                      </a:r>
                    </a:p>
                    <a:p>
                      <a:pPr>
                        <a:lnSpc>
                          <a:spcPct val="107000"/>
                        </a:lnSpc>
                        <a:spcAft>
                          <a:spcPts val="800"/>
                        </a:spcAft>
                      </a:pPr>
                      <a:r>
                        <a:rPr lang="fi-FI" sz="1100" kern="100">
                          <a:effectLst/>
                          <a:latin typeface="Aptos"/>
                          <a:ea typeface="Aptos" panose="020B0004020202020204" pitchFamily="34" charset="0"/>
                          <a:cs typeface="Times New Roman"/>
                        </a:rPr>
                        <a:t>Opiskeluoikeuden päätyttyä opiskelijalle annetaan todistus hänen suorittamistaan opinnoista.</a:t>
                      </a: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huoltaja tai muu laillinen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kunta tai kuntayhtymä</a:t>
                      </a:r>
                    </a:p>
                    <a:p>
                      <a:pPr marL="0" marR="0" lvl="0" indent="0" algn="l" defTabSz="914400" rtl="0" eaLnBrk="1" fontAlgn="auto" latinLnBrk="0" hangingPunct="1">
                        <a:lnSpc>
                          <a:spcPct val="107000"/>
                        </a:lnSpc>
                        <a:spcBef>
                          <a:spcPts val="0"/>
                        </a:spcBef>
                        <a:spcAft>
                          <a:spcPts val="800"/>
                        </a:spcAft>
                        <a:buClrTx/>
                        <a:buSzPts val="1000"/>
                        <a:buFont typeface="Symbol" panose="05050102010706020507" pitchFamily="18" charset="2"/>
                        <a:buNone/>
                        <a:tabLst>
                          <a:tab pos="457200" algn="l"/>
                        </a:tabLst>
                        <a:defRPr/>
                      </a:pPr>
                      <a:r>
                        <a:rPr lang="fi-FI" sz="11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hlinkClick r:id="rId2"/>
                        </a:rPr>
                        <a:t>Kpedu nettisivu keskeyttäminen, eroaminen, kurinpito</a:t>
                      </a:r>
                      <a:endParaRPr lang="fi-FI" sz="11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Pts val="1000"/>
                        <a:buFont typeface="Symbol" panose="05050102010706020507" pitchFamily="18" charset="2"/>
                        <a:buNone/>
                        <a:tabLst>
                          <a:tab pos="457200" algn="l"/>
                        </a:tabLst>
                        <a:defRPr/>
                      </a:pPr>
                      <a:r>
                        <a:rPr lang="fi-FI" sz="11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hlinkClick r:id="rId3"/>
                        </a:rPr>
                        <a:t>Kpedu nettisivu Sora</a:t>
                      </a:r>
                      <a:endParaRPr lang="fi-FI" sz="11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Pts val="1000"/>
                        <a:buFont typeface="Symbol" panose="05050102010706020507" pitchFamily="18" charset="2"/>
                        <a:buNone/>
                        <a:tabLst>
                          <a:tab pos="457200" algn="l"/>
                        </a:tabLst>
                        <a:defRPr/>
                      </a:pPr>
                      <a:endParaRPr lang="fi-FI" sz="11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buFont typeface="Arial" panose="020B0604020202020204" pitchFamily="34" charset="0"/>
                        <a:buChar char="•"/>
                      </a:pPr>
                      <a:r>
                        <a:rPr lang="fi-FI" sz="1100" b="0" i="0" u="sng">
                          <a:solidFill>
                            <a:srgbClr val="0070C0"/>
                          </a:solidFill>
                          <a:effectLst/>
                          <a:hlinkClick r:id="rId4"/>
                        </a:rPr>
                        <a:t>Ulkoinen linkki yhteydenotto Kokkolan etsivään nuorisotyöhön</a:t>
                      </a:r>
                      <a:endParaRPr lang="fi-FI" sz="1100" b="0" i="0" u="sng">
                        <a:solidFill>
                          <a:srgbClr val="0070C0"/>
                        </a:solidFill>
                        <a:effectLst/>
                      </a:endParaRPr>
                    </a:p>
                    <a:p>
                      <a:pPr>
                        <a:buFont typeface="Arial" panose="020B0604020202020204" pitchFamily="34" charset="0"/>
                        <a:buChar char="•"/>
                      </a:pPr>
                      <a:endParaRPr lang="fi-FI" sz="1100" b="0" i="0">
                        <a:solidFill>
                          <a:srgbClr val="0070C0"/>
                        </a:solidFill>
                        <a:effectLst/>
                      </a:endParaRPr>
                    </a:p>
                    <a:p>
                      <a:pPr>
                        <a:buFont typeface="Arial" panose="020B0604020202020204" pitchFamily="34" charset="0"/>
                        <a:buChar char="•"/>
                      </a:pPr>
                      <a:r>
                        <a:rPr lang="fi-FI" sz="1100" b="0" i="0" u="sng">
                          <a:solidFill>
                            <a:srgbClr val="0070C0"/>
                          </a:solidFill>
                          <a:effectLst/>
                          <a:hlinkClick r:id="rId5"/>
                        </a:rPr>
                        <a:t>Ulkoinen linkki etsi oman kuntasi etsivä nuoristyöntekijä</a:t>
                      </a:r>
                      <a:endParaRPr lang="fi-FI" sz="1100" b="0" i="0">
                        <a:solidFill>
                          <a:srgbClr val="0070C0"/>
                        </a:solidFill>
                        <a:effectLst/>
                      </a:endParaRPr>
                    </a:p>
                    <a:p>
                      <a:pPr marL="0" lvl="0" indent="0">
                        <a:lnSpc>
                          <a:spcPct val="107000"/>
                        </a:lnSpc>
                        <a:spcAft>
                          <a:spcPts val="800"/>
                        </a:spcAft>
                        <a:buSzPts val="1000"/>
                        <a:buFont typeface="Symbol" panose="05050102010706020507" pitchFamily="18" charset="2"/>
                        <a:buNone/>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CDD0CFFD-A4B6-EF27-2042-2B741BE9F5C9}"/>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21328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2359124140"/>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latin typeface="Calibri" panose="020F0502020204030204" pitchFamily="34" charset="0"/>
                          <a:ea typeface="Calibri" panose="020F0502020204030204" pitchFamily="34" charset="0"/>
                          <a:cs typeface="Calibri" panose="020F0502020204030204" pitchFamily="34" charset="0"/>
                        </a:rPr>
                        <a:t>Prosessin nimi ja tavoite</a:t>
                      </a: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panose="020F0502020204030204" pitchFamily="34" charset="0"/>
                          <a:ea typeface="Calibri" panose="020F0502020204030204" pitchFamily="34" charset="0"/>
                          <a:cs typeface="Calibri" panose="020F0502020204030204" pitchFamily="34" charset="0"/>
                        </a:rPr>
                        <a:t>Työelämään ohjaus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u="none" strike="noStrike" kern="100">
                          <a:effectLst/>
                          <a:latin typeface="Calibri" panose="020F0502020204030204" pitchFamily="34" charset="0"/>
                          <a:ea typeface="Calibri" panose="020F0502020204030204" pitchFamily="34" charset="0"/>
                          <a:cs typeface="Calibri" panose="020F0502020204030204" pitchFamily="34" charset="0"/>
                        </a:rPr>
                        <a:t> </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kern="100">
                          <a:effectLst/>
                          <a:latin typeface="Calibri" panose="020F0502020204030204" pitchFamily="34" charset="0"/>
                          <a:ea typeface="Calibri" panose="020F0502020204030204" pitchFamily="34" charset="0"/>
                          <a:cs typeface="Calibri" panose="020F0502020204030204" pitchFamily="34" charset="0"/>
                        </a:rPr>
                        <a:t>Tavoite: Tavoitteena on tukea valmistuneen opiskelijan siirtymistä koulutuksesta työelämään.</a:t>
                      </a:r>
                    </a:p>
                  </a:txBody>
                  <a:tcPr marL="68580" marR="68580" marT="0" marB="0"/>
                </a:tc>
                <a:tc>
                  <a:txBody>
                    <a:bodyPr/>
                    <a:lstStyle/>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Työelämään ohjauksessa tuetaan valmistuneen opiskelijan työelämään siirtymistä. Osa valmistuvista voi tarvita tässä vaiheessa tukea ja neuvoja runsaastikin, kun taas osalla voi olla työpaikka jo olemassa.</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hlinkClick r:id="rId2"/>
                        </a:rPr>
                        <a:t>Kpedu nettisivu työelämään</a:t>
                      </a: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Ulkoinen linkki opinnoista töihin</a:t>
                      </a:r>
                      <a:endPar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valmistunut,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koulutuksen järjestäjä</a:t>
                      </a: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F9F64EF2-F78D-BA47-9656-102C2F3D4D47}"/>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755723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358287500"/>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Jatko-opintoihin ohjaus</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ilman jatko-opiskelupaikkaa jääneen, ammatillisen perustutkinnon suorittaneen henkilön ohjaus jatko-opintoihin hakemiseen ja urasuunnitelmiin.</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Jatko-opintoihin ohjaus on ammatilliseen perustutkintoon valmistuneen henkilön yksilöllisten tarpeiden mukaista ohjausta, jonka tarkoituksena on auttaa henkilöä jatko-opintoihin hakeutumisessa.</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Opiskelija on oikeutettu saamaan jatko-opintoihin ohjausta sen koulutuksen järjestäjältä, jonka oppilaitoksesta hän on valmistunut. Oikeus saada jatko-opintoihin ohjausta on tutkinnon suorittamisvuotta seuraavan vuoden aikana.</a:t>
                      </a:r>
                    </a:p>
                    <a:p>
                      <a:pPr lvl="0">
                        <a:lnSpc>
                          <a:spcPct val="107000"/>
                        </a:lnSpc>
                        <a:spcAft>
                          <a:spcPts val="800"/>
                        </a:spcAft>
                        <a:buNone/>
                      </a:pPr>
                      <a:r>
                        <a:rPr lang="fi-FI" sz="1100" kern="100">
                          <a:effectLst/>
                          <a:latin typeface="Aptos"/>
                          <a:ea typeface="Aptos" panose="020B0004020202020204" pitchFamily="34" charset="0"/>
                          <a:cs typeface="Times New Roman"/>
                        </a:rPr>
                        <a:t>Linkki: </a:t>
                      </a:r>
                      <a:r>
                        <a:rPr lang="fi-FI" sz="1100" b="0" i="0" u="none" strike="noStrike" kern="100" noProof="0">
                          <a:effectLst/>
                          <a:hlinkClick r:id="rId2"/>
                        </a:rPr>
                        <a:t>https://www.kpedu.fi/opiskelijalle/opinto-ohjaajat</a:t>
                      </a:r>
                    </a:p>
                    <a:p>
                      <a:pPr lvl="0">
                        <a:lnSpc>
                          <a:spcPct val="107000"/>
                        </a:lnSpc>
                        <a:spcAft>
                          <a:spcPts val="800"/>
                        </a:spcAft>
                        <a:buNone/>
                      </a:pPr>
                      <a:r>
                        <a:rPr lang="fi-FI" sz="1100" b="0" i="0" u="none" strike="noStrike" kern="100" noProof="0">
                          <a:effectLst/>
                        </a:rPr>
                        <a:t>Linkki, uraohjaus: </a:t>
                      </a:r>
                      <a:r>
                        <a:rPr lang="fi-FI" sz="1100" b="0" i="0" u="none" strike="noStrike" kern="100" noProof="0">
                          <a:effectLst/>
                          <a:latin typeface="Aptos"/>
                          <a:hlinkClick r:id="rId3"/>
                        </a:rPr>
                        <a:t>https://www.kpedu.fi/hakijalle/koulutustarjonta/koulutus/opinto--ja-uraohjaus-kpedu_(l7163</a:t>
                      </a:r>
                      <a:r>
                        <a:rPr lang="fi-FI" sz="1100" b="0" i="0" u="none" strike="noStrike" kern="100" noProof="0">
                          <a:effectLst/>
                          <a:latin typeface="Aptos"/>
                        </a:rPr>
                        <a:t>)</a:t>
                      </a: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valmistunut,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ohjaava taho</a:t>
                      </a: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80E09C2C-1F63-4A35-E37B-E2DEA77D5CA7}"/>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60217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662467644"/>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panose="020F0502020204030204" pitchFamily="34" charset="0"/>
                          <a:ea typeface="Calibri" panose="020F0502020204030204" pitchFamily="34" charset="0"/>
                          <a:cs typeface="Calibri" panose="020F0502020204030204" pitchFamily="34" charset="0"/>
                        </a:rPr>
                        <a:t>Palveluun ohjaus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u="none" strike="noStrike" kern="100">
                          <a:effectLst/>
                          <a:latin typeface="Calibri" panose="020F0502020204030204" pitchFamily="34" charset="0"/>
                          <a:ea typeface="Calibri" panose="020F0502020204030204" pitchFamily="34" charset="0"/>
                          <a:cs typeface="Calibri" panose="020F0502020204030204" pitchFamily="34" charset="0"/>
                        </a:rPr>
                        <a:t> </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kern="100">
                          <a:effectLst/>
                          <a:latin typeface="Calibri" panose="020F0502020204030204" pitchFamily="34" charset="0"/>
                          <a:ea typeface="Calibri" panose="020F0502020204030204" pitchFamily="34" charset="0"/>
                          <a:cs typeface="Calibri" panose="020F0502020204030204" pitchFamily="34" charset="0"/>
                        </a:rPr>
                        <a:t>Tavoite: Tavoitteena on ohjata valmistunut tarpeenmukaisten palvelujen piiriin moniammatillisen yhteistyön ja verkostojen avulla.</a:t>
                      </a:r>
                    </a:p>
                  </a:txBody>
                  <a:tcPr marL="68580" marR="68580" marT="0" marB="0"/>
                </a:tc>
                <a:tc>
                  <a:txBody>
                    <a:bodyPr/>
                    <a:lstStyle/>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rPr>
                        <a:t>Koulutuksen järjestäjä voi ohjata valmistunutta opiskelijaa hänelle soveltuvien palveluiden äärelle oppilaitoksen ulkopuolella. Opiskelija voidaan ohjata esimerkiksi erilaisiin työllistymisen tuen palveluihin (Kela, kuntien työllisyyspalvelut, TE-toimistot, oppilaitoksen omat palvelut), sosiaali- ja terveydenhuollon palveluihin tai toisen oppilaitoksen palveluihin.</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panose="020B0004020202020204" pitchFamily="34" charset="0"/>
                          <a:ea typeface="Aptos" panose="020B0004020202020204" pitchFamily="34" charset="0"/>
                          <a:cs typeface="Times New Roman" panose="02020603050405020304" pitchFamily="18" charset="0"/>
                          <a:hlinkClick r:id="rId2"/>
                        </a:rPr>
                        <a:t>Kpedu nettisivu työelämään</a:t>
                      </a: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Ulkoinen linkki opinnoista töihin</a:t>
                      </a:r>
                      <a:endPar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Ulkoinen linkki työllisyyden kuntakokeilu</a:t>
                      </a:r>
                      <a:endPar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Ulkoinen linkki aikuissosiaalityö</a:t>
                      </a:r>
                      <a:endPar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valmistunut,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koulutuksen järjestäjä,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kolmas sektori</a:t>
                      </a:r>
                    </a:p>
                    <a:p>
                      <a:pPr marL="342900" lvl="0" indent="-342900">
                        <a:lnSpc>
                          <a:spcPct val="107000"/>
                        </a:lnSpc>
                        <a:spcAft>
                          <a:spcPts val="800"/>
                        </a:spcAft>
                        <a:buSzPts val="1000"/>
                        <a:buFont typeface="Symbol" panose="05050102010706020507" pitchFamily="18" charset="2"/>
                        <a:buChar char=""/>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panose="020B0004020202020204" pitchFamily="34" charset="0"/>
                          <a:ea typeface="Aptos" panose="020B0004020202020204" pitchFamily="34" charset="0"/>
                          <a:cs typeface="Times New Roman" panose="02020603050405020304" pitchFamily="18" charset="0"/>
                        </a:rPr>
                        <a:t>Ote ryhmä</a:t>
                      </a:r>
                    </a:p>
                    <a:p>
                      <a:pPr marL="342900" lvl="0" indent="-342900">
                        <a:lnSpc>
                          <a:spcPct val="107000"/>
                        </a:lnSpc>
                        <a:spcAft>
                          <a:spcPts val="800"/>
                        </a:spcAft>
                        <a:buSzPts val="1000"/>
                        <a:buFont typeface="Symbol" panose="05050102010706020507" pitchFamily="18" charset="2"/>
                        <a:buChar char=""/>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A9599B02-4726-7CDC-6A63-B9A48F59FB61}"/>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2862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2270665249"/>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Hakeutuminen koulutukseen</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kern="100">
                          <a:effectLst/>
                          <a:latin typeface="Calibri"/>
                          <a:ea typeface="Calibri"/>
                          <a:cs typeface="Calibri"/>
                        </a:rPr>
                        <a:t>Tavoite: Tavoitteena on, että hakija hakee häntä kiinnostavaan koulutukseen yhteishaussa, jatkuvassa haussa tai muussa erillishaussa.</a:t>
                      </a:r>
                    </a:p>
                    <a:p>
                      <a:pPr lvl="0">
                        <a:lnSpc>
                          <a:spcPct val="107000"/>
                        </a:lnSpc>
                        <a:spcAft>
                          <a:spcPts val="800"/>
                        </a:spcAft>
                        <a:buNone/>
                      </a:pPr>
                      <a:endParaRPr lang="fi-FI" sz="2000" kern="100">
                        <a:effectLst/>
                        <a:latin typeface="Calibri"/>
                        <a:ea typeface="Calibri"/>
                        <a:cs typeface="Calibri"/>
                      </a:endParaRPr>
                    </a:p>
                    <a:p>
                      <a:pPr lvl="0">
                        <a:lnSpc>
                          <a:spcPct val="107000"/>
                        </a:lnSpc>
                        <a:spcAft>
                          <a:spcPts val="800"/>
                        </a:spcAft>
                        <a:buNone/>
                      </a:pPr>
                      <a:endParaRPr lang="fi-FI" sz="2000" kern="100">
                        <a:effectLst/>
                        <a:latin typeface="Calibri"/>
                        <a:ea typeface="Calibri"/>
                        <a:cs typeface="Calibri"/>
                      </a:endParaRPr>
                    </a:p>
                    <a:p>
                      <a:pPr lvl="0">
                        <a:lnSpc>
                          <a:spcPct val="107000"/>
                        </a:lnSpc>
                        <a:spcAft>
                          <a:spcPts val="800"/>
                        </a:spcAft>
                        <a:buNone/>
                      </a:pPr>
                      <a:endParaRPr lang="fi-FI" sz="2000" kern="100">
                        <a:effectLst/>
                        <a:latin typeface="Calibri"/>
                        <a:ea typeface="Calibri"/>
                        <a:cs typeface="Calibri"/>
                      </a:endParaRPr>
                    </a:p>
                    <a:p>
                      <a:pPr lvl="0">
                        <a:lnSpc>
                          <a:spcPct val="107000"/>
                        </a:lnSpc>
                        <a:spcAft>
                          <a:spcPts val="800"/>
                        </a:spcAft>
                        <a:buNone/>
                      </a:pPr>
                      <a:endParaRPr lang="fi-FI" sz="1600" b="0" kern="100">
                        <a:effectLst/>
                        <a:latin typeface="Calibri"/>
                        <a:ea typeface="Calibri"/>
                        <a:cs typeface="Calibri"/>
                      </a:endParaRP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Henkilöllä on oikeus vapaasti hakeutua suorittamaan tutkintoa tai koulutusta (poikkeuksena henkilöstö- ja työvoimakoulutus). Hakija hakee häntä kiinnostavaan koulutukseen yhteishaussa, jatkuvassa haussa tai muussa haussa.</a:t>
                      </a: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2"/>
                        </a:rPr>
                        <a:t>Kpedu hakeutuminen koulutukseen</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kern="100">
                          <a:solidFill>
                            <a:schemeClr val="dk1"/>
                          </a:solidFill>
                          <a:effectLst/>
                          <a:latin typeface="Aptos"/>
                          <a:ea typeface="Aptos" panose="020B0004020202020204" pitchFamily="34" charset="0"/>
                          <a:cs typeface="Times New Roman"/>
                        </a:rPr>
                        <a:t>Yhteishaku:</a:t>
                      </a: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3"/>
                        </a:rPr>
                        <a:t>Kpedu Yhteishakusivusto</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4"/>
                        </a:rPr>
                        <a:t>Hyvä tietää yhteishausta</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5"/>
                        </a:rPr>
                        <a:t>Harkintaan perustuva valinta</a:t>
                      </a:r>
                      <a:endParaRPr lang="fi-FI" sz="1100" u="sng" kern="100">
                        <a:solidFill>
                          <a:srgbClr val="467886"/>
                        </a:solidFill>
                        <a:effectLst/>
                        <a:latin typeface="Aptos"/>
                        <a:ea typeface="Aptos" panose="020B0004020202020204" pitchFamily="34" charset="0"/>
                        <a:cs typeface="Times New Roman"/>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kern="100">
                          <a:effectLst/>
                          <a:latin typeface="Calibri"/>
                          <a:ea typeface="Calibri"/>
                          <a:cs typeface="Calibri"/>
                          <a:hlinkClick r:id="rId6"/>
                        </a:rPr>
                        <a:t>Selvityslomake harkintaan perustuvaan valintaan</a:t>
                      </a:r>
                      <a:endParaRPr lang="fi-FI" sz="1100" kern="100">
                        <a:effectLst/>
                        <a:latin typeface="Calibri"/>
                        <a:ea typeface="Calibri"/>
                        <a:cs typeface="Calibri"/>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7"/>
                        </a:rPr>
                        <a:t>Urheilijan ammatillinen koulutus</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8"/>
                        </a:rPr>
                        <a:t>Valintaperusteet – Yhteishaku</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9"/>
                        </a:rPr>
                        <a:t>Tutkintokohtaiset terveydentilavaatimukset</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endParaRPr lang="fi-FI" sz="1100" kern="100">
                        <a:solidFill>
                          <a:schemeClr val="dk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solidFill>
                            <a:schemeClr val="dk1"/>
                          </a:solidFill>
                          <a:effectLst/>
                          <a:latin typeface="Aptos"/>
                          <a:ea typeface="Aptos" panose="020B0004020202020204" pitchFamily="34" charset="0"/>
                          <a:cs typeface="Times New Roman"/>
                        </a:rPr>
                        <a:t>Jatkuva</a:t>
                      </a:r>
                      <a:r>
                        <a:rPr lang="fi-FI" sz="1100" u="sng" kern="100">
                          <a:solidFill>
                            <a:srgbClr val="467886"/>
                          </a:solidFill>
                          <a:effectLst/>
                          <a:latin typeface="Aptos"/>
                          <a:ea typeface="Aptos" panose="020B0004020202020204" pitchFamily="34" charset="0"/>
                          <a:cs typeface="Times New Roman"/>
                        </a:rPr>
                        <a:t> </a:t>
                      </a:r>
                      <a:r>
                        <a:rPr lang="fi-FI" sz="1100" kern="100">
                          <a:solidFill>
                            <a:schemeClr val="dk1"/>
                          </a:solidFill>
                          <a:effectLst/>
                          <a:latin typeface="Aptos"/>
                          <a:ea typeface="Aptos" panose="020B0004020202020204" pitchFamily="34" charset="0"/>
                          <a:cs typeface="Times New Roman"/>
                        </a:rPr>
                        <a:t>haku:</a:t>
                      </a: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10"/>
                        </a:rPr>
                        <a:t>Jatkuvassa haussa olevat koulutukset</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11"/>
                        </a:rPr>
                        <a:t>Koulutustarjonta</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8"/>
                        </a:rPr>
                        <a:t>Valintaperusteet - Jatkuva haku</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12"/>
                        </a:rPr>
                        <a:t>Kpedu Kielitaitovaatimukset </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13"/>
                        </a:rPr>
                        <a:t>Kielitaidon tasojen kuvausasteikko – OPH</a:t>
                      </a:r>
                      <a:endParaRPr lang="fi-FI" sz="1100" u="sng" kern="100">
                        <a:solidFill>
                          <a:srgbClr val="467886"/>
                        </a:solidFill>
                        <a:effectLst/>
                        <a:latin typeface="Aptos"/>
                        <a:ea typeface="Aptos" panose="020B0004020202020204" pitchFamily="34" charset="0"/>
                        <a:cs typeface="Times New Roman"/>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rgbClr val="467886"/>
                          </a:solidFill>
                          <a:effectLst/>
                          <a:latin typeface="Aptos"/>
                          <a:ea typeface="Aptos" panose="020B0004020202020204" pitchFamily="34" charset="0"/>
                          <a:cs typeface="Times New Roman"/>
                          <a:hlinkClick r:id="rId9"/>
                        </a:rPr>
                        <a:t>Tutkintokohtaiset terveydentilavaatimukset</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endPar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fi-FI"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14"/>
                        </a:rPr>
                        <a:t>UKK - Usein kysytyt kysymykset</a:t>
                      </a:r>
                      <a:endParaRPr lang="fi-FI" sz="1100" u="sng" kern="100">
                        <a:solidFill>
                          <a:srgbClr val="467886"/>
                        </a:solidFill>
                        <a:effectLst/>
                        <a:latin typeface="Aptos"/>
                        <a:ea typeface="Aptos" panose="020B0004020202020204" pitchFamily="34" charset="0"/>
                        <a:cs typeface="Times New Roman"/>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hakeutuja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ohjaava taho</a:t>
                      </a:r>
                    </a:p>
                    <a:p>
                      <a:pPr marL="342900" lvl="0" indent="-342900">
                        <a:lnSpc>
                          <a:spcPct val="107000"/>
                        </a:lnSpc>
                        <a:spcAft>
                          <a:spcPts val="800"/>
                        </a:spcAft>
                        <a:buSzPts val="1000"/>
                        <a:buFont typeface="Symbol" panose="05050102010706020507" pitchFamily="18" charset="2"/>
                        <a:buChar char=""/>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07000"/>
                        </a:lnSpc>
                        <a:spcAft>
                          <a:spcPts val="800"/>
                        </a:spcAft>
                        <a:buSzPts val="1000"/>
                        <a:buFont typeface="Symbol" panose="05050102010706020507" pitchFamily="18" charset="2"/>
                        <a:buNone/>
                        <a:tabLst>
                          <a:tab pos="457200" algn="l"/>
                        </a:tabLst>
                      </a:pPr>
                      <a:r>
                        <a:rPr lang="fi-FI" sz="1100" kern="100" err="1">
                          <a:effectLst/>
                          <a:latin typeface="Aptos"/>
                          <a:ea typeface="Aptos" panose="020B0004020202020204" pitchFamily="34" charset="0"/>
                          <a:cs typeface="Times New Roman"/>
                        </a:rPr>
                        <a:t>Wihtori</a:t>
                      </a:r>
                      <a:r>
                        <a:rPr lang="fi-FI" sz="1100" kern="100">
                          <a:effectLst/>
                          <a:latin typeface="Aptos"/>
                          <a:ea typeface="Aptos" panose="020B0004020202020204" pitchFamily="34" charset="0"/>
                          <a:cs typeface="Times New Roman"/>
                        </a:rPr>
                        <a:t>:</a:t>
                      </a:r>
                    </a:p>
                    <a:p>
                      <a:pPr marL="0" marR="0" lvl="0" indent="0" algn="l" defTabSz="914400" rtl="0" eaLnBrk="1" fontAlgn="auto" latinLnBrk="0" hangingPunct="1">
                        <a:lnSpc>
                          <a:spcPct val="107000"/>
                        </a:lnSpc>
                        <a:spcBef>
                          <a:spcPts val="0"/>
                        </a:spcBef>
                        <a:spcAft>
                          <a:spcPts val="800"/>
                        </a:spcAft>
                        <a:buClrTx/>
                        <a:buSzPts val="1000"/>
                        <a:buFont typeface="Symbol" panose="05050102010706020507" pitchFamily="18" charset="2"/>
                        <a:buNone/>
                        <a:tabLst>
                          <a:tab pos="457200" algn="l"/>
                        </a:tabLst>
                        <a:defRPr/>
                      </a:pPr>
                      <a:r>
                        <a:rPr lang="fi-FI" sz="1100" kern="100">
                          <a:effectLst/>
                          <a:latin typeface="Calibri"/>
                          <a:ea typeface="Calibri"/>
                          <a:cs typeface="Calibri"/>
                          <a:hlinkClick r:id="rId15"/>
                        </a:rPr>
                        <a:t>Hakeutuminen</a:t>
                      </a:r>
                      <a:endParaRPr lang="fi-FI" sz="1100" kern="100">
                        <a:effectLst/>
                        <a:latin typeface="Calibri"/>
                        <a:ea typeface="Calibri"/>
                        <a:cs typeface="Calibri"/>
                      </a:endParaRPr>
                    </a:p>
                    <a:p>
                      <a:pPr marL="0" marR="0" lvl="0" indent="0" algn="l" defTabSz="914400" rtl="0" eaLnBrk="1" fontAlgn="auto" latinLnBrk="0" hangingPunct="1">
                        <a:lnSpc>
                          <a:spcPct val="107000"/>
                        </a:lnSpc>
                        <a:spcBef>
                          <a:spcPts val="0"/>
                        </a:spcBef>
                        <a:spcAft>
                          <a:spcPts val="800"/>
                        </a:spcAft>
                        <a:buClrTx/>
                        <a:buSzPts val="1000"/>
                        <a:buFont typeface="Symbol" panose="05050102010706020507" pitchFamily="18" charset="2"/>
                        <a:buNone/>
                        <a:tabLst>
                          <a:tab pos="457200" algn="l"/>
                        </a:tabLst>
                        <a:defRPr/>
                      </a:pPr>
                      <a:r>
                        <a:rPr lang="fi-FI" sz="1100" kern="100">
                          <a:effectLst/>
                          <a:latin typeface="Calibri"/>
                          <a:ea typeface="Calibri"/>
                          <a:cs typeface="Calibri"/>
                          <a:hlinkClick r:id="rId16"/>
                        </a:rPr>
                        <a:t>Yhteishaku ja jatkuva haku</a:t>
                      </a:r>
                      <a:endParaRPr lang="fi-FI" sz="1100" kern="100">
                        <a:effectLst/>
                        <a:latin typeface="Calibri"/>
                        <a:ea typeface="Calibri"/>
                        <a:cs typeface="Calibri"/>
                      </a:endParaRPr>
                    </a:p>
                    <a:p>
                      <a:pPr marL="0" lvl="0" indent="0">
                        <a:lnSpc>
                          <a:spcPct val="107000"/>
                        </a:lnSpc>
                        <a:spcAft>
                          <a:spcPts val="800"/>
                        </a:spcAft>
                        <a:buSzPts val="1000"/>
                        <a:buFont typeface="Symbol" panose="05050102010706020507" pitchFamily="18" charset="2"/>
                        <a:buNone/>
                        <a:tabLst>
                          <a:tab pos="457200" algn="l"/>
                        </a:tabLst>
                      </a:pPr>
                      <a:r>
                        <a:rPr lang="fi-FI" sz="1100" kern="100">
                          <a:effectLst/>
                          <a:latin typeface="Calibri"/>
                          <a:ea typeface="Calibri"/>
                          <a:cs typeface="Calibri"/>
                          <a:hlinkClick r:id="rId2"/>
                        </a:rPr>
                        <a:t>Jatkuvan haun prosessi KPEDU</a:t>
                      </a:r>
                      <a:endParaRPr lang="fi-FI" sz="1100" kern="100">
                        <a:effectLst/>
                        <a:latin typeface="Calibri"/>
                        <a:ea typeface="Calibri"/>
                        <a:cs typeface="Calibri"/>
                      </a:endParaRPr>
                    </a:p>
                    <a:p>
                      <a:pPr marL="0" lvl="0" indent="0">
                        <a:lnSpc>
                          <a:spcPct val="107000"/>
                        </a:lnSpc>
                        <a:spcAft>
                          <a:spcPts val="800"/>
                        </a:spcAft>
                        <a:buSzPts val="1000"/>
                        <a:buFont typeface="Symbol" panose="05050102010706020507" pitchFamily="18" charset="2"/>
                        <a:buNone/>
                        <a:tabLst>
                          <a:tab pos="457200" algn="l"/>
                        </a:tabLst>
                      </a:pPr>
                      <a:r>
                        <a:rPr lang="fi-FI" sz="1100" kern="100">
                          <a:effectLst/>
                          <a:latin typeface="Calibri"/>
                          <a:ea typeface="Calibri"/>
                          <a:cs typeface="Calibri"/>
                          <a:hlinkClick r:id="rId17"/>
                        </a:rPr>
                        <a:t>Hakeutuminen työvoimakoulutukseen</a:t>
                      </a:r>
                      <a:endParaRPr lang="fi-FI" sz="1100" kern="100">
                        <a:effectLst/>
                        <a:latin typeface="Calibri"/>
                        <a:ea typeface="Calibri"/>
                        <a:cs typeface="Calibri"/>
                      </a:endParaRPr>
                    </a:p>
                    <a:p>
                      <a:pPr marL="0" lvl="0" indent="0">
                        <a:lnSpc>
                          <a:spcPct val="107000"/>
                        </a:lnSpc>
                        <a:spcAft>
                          <a:spcPts val="800"/>
                        </a:spcAft>
                        <a:buSzPts val="1000"/>
                        <a:buFont typeface="Symbol" panose="05050102010706020507" pitchFamily="18" charset="2"/>
                        <a:buNone/>
                        <a:tabLst>
                          <a:tab pos="457200" algn="l"/>
                        </a:tabLst>
                      </a:pPr>
                      <a:r>
                        <a:rPr lang="fi-FI" sz="1100" kern="100">
                          <a:effectLst/>
                          <a:latin typeface="Calibri"/>
                          <a:ea typeface="Calibri"/>
                          <a:cs typeface="Calibri"/>
                          <a:hlinkClick r:id="rId18"/>
                        </a:rPr>
                        <a:t>Urheilijan ammatillinen koulutus</a:t>
                      </a:r>
                      <a:endParaRPr lang="fi-FI" sz="1100" kern="100">
                        <a:effectLst/>
                        <a:latin typeface="Calibri"/>
                        <a:ea typeface="Calibri"/>
                        <a:cs typeface="Calibri"/>
                      </a:endParaRPr>
                    </a:p>
                    <a:p>
                      <a:pPr marL="0" lvl="0" indent="0">
                        <a:lnSpc>
                          <a:spcPct val="107000"/>
                        </a:lnSpc>
                        <a:spcAft>
                          <a:spcPts val="800"/>
                        </a:spcAft>
                        <a:buSzPts val="1000"/>
                        <a:buFont typeface="Symbol" panose="05050102010706020507" pitchFamily="18" charset="2"/>
                        <a:buNone/>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07000"/>
                        </a:lnSpc>
                        <a:spcAft>
                          <a:spcPts val="800"/>
                        </a:spcAft>
                        <a:buSzPts val="1000"/>
                        <a:buFont typeface="Symbol" panose="05050102010706020507" pitchFamily="18" charset="2"/>
                        <a:buNone/>
                      </a:pPr>
                      <a:endParaRPr lang="fi-FI" sz="1100" kern="100">
                        <a:effectLst/>
                        <a:latin typeface="Aptos"/>
                        <a:ea typeface="Aptos" panose="020B0004020202020204" pitchFamily="34" charset="0"/>
                        <a:cs typeface="Times New Roman"/>
                      </a:endParaRPr>
                    </a:p>
                    <a:p>
                      <a:pPr lvl="0">
                        <a:lnSpc>
                          <a:spcPct val="107000"/>
                        </a:lnSpc>
                        <a:spcAft>
                          <a:spcPts val="800"/>
                        </a:spcAft>
                        <a:buNone/>
                      </a:pPr>
                      <a:r>
                        <a:rPr lang="fi-FI" sz="1400" b="0" i="0" u="none" strike="noStrike" kern="100" noProof="0">
                          <a:solidFill>
                            <a:schemeClr val="tx1"/>
                          </a:solidFill>
                          <a:effectLst/>
                          <a:latin typeface="Calibri"/>
                          <a:hlinkClick r:id="rId19"/>
                        </a:rPr>
                        <a:t>Hakijapalvelut</a:t>
                      </a:r>
                      <a:endParaRPr lang="fi-FI" sz="1400" b="1" i="0" u="none" strike="noStrike" kern="100" noProof="0">
                        <a:solidFill>
                          <a:schemeClr val="tx1"/>
                        </a:solidFill>
                        <a:effectLst/>
                        <a:latin typeface="Calibri"/>
                      </a:endParaRPr>
                    </a:p>
                    <a:p>
                      <a:pPr lvl="0">
                        <a:lnSpc>
                          <a:spcPct val="107000"/>
                        </a:lnSpc>
                        <a:spcAft>
                          <a:spcPts val="800"/>
                        </a:spcAft>
                        <a:buNone/>
                      </a:pPr>
                      <a:r>
                        <a:rPr lang="fi-FI" sz="1400" b="0" i="0" u="none" strike="noStrike" kern="100" noProof="0">
                          <a:solidFill>
                            <a:schemeClr val="tx1"/>
                          </a:solidFill>
                          <a:effectLst/>
                          <a:latin typeface="Calibri"/>
                        </a:rPr>
                        <a:t>arkisin klo 9-15</a:t>
                      </a:r>
                      <a:endParaRPr lang="en-US" sz="1400" b="1" i="0" u="none" strike="noStrike" kern="100" noProof="0">
                        <a:solidFill>
                          <a:schemeClr val="tx1"/>
                        </a:solidFill>
                        <a:effectLst/>
                        <a:latin typeface="Calibri"/>
                      </a:endParaRPr>
                    </a:p>
                    <a:p>
                      <a:pPr lvl="0">
                        <a:lnSpc>
                          <a:spcPct val="107000"/>
                        </a:lnSpc>
                        <a:spcAft>
                          <a:spcPts val="800"/>
                        </a:spcAft>
                        <a:buNone/>
                      </a:pPr>
                      <a:r>
                        <a:rPr lang="fi-FI" sz="1400" b="0" i="0" u="none" strike="noStrike" kern="100" noProof="0">
                          <a:solidFill>
                            <a:schemeClr val="tx1"/>
                          </a:solidFill>
                          <a:effectLst/>
                          <a:latin typeface="Calibri"/>
                        </a:rPr>
                        <a:t>p. 040 808 5010</a:t>
                      </a:r>
                      <a:endParaRPr lang="fi-FI" sz="1400" b="1" i="0" u="none" strike="noStrike" kern="100" noProof="0">
                        <a:solidFill>
                          <a:schemeClr val="tx1"/>
                        </a:solidFill>
                        <a:effectLst/>
                        <a:latin typeface="Calibri"/>
                      </a:endParaRPr>
                    </a:p>
                    <a:p>
                      <a:pPr lvl="0">
                        <a:lnSpc>
                          <a:spcPct val="107000"/>
                        </a:lnSpc>
                        <a:spcAft>
                          <a:spcPts val="800"/>
                        </a:spcAft>
                        <a:buNone/>
                      </a:pPr>
                      <a:r>
                        <a:rPr lang="fi-FI" sz="1400" b="0" i="0" u="none" strike="noStrike" kern="100" noProof="0">
                          <a:solidFill>
                            <a:srgbClr val="FFFFFF"/>
                          </a:solidFill>
                          <a:effectLst/>
                          <a:latin typeface="Calibri"/>
                          <a:hlinkClick r:id="rId20"/>
                        </a:rPr>
                        <a:t>Hakijapalvelut@kpedu.fi</a:t>
                      </a:r>
                    </a:p>
                    <a:p>
                      <a:pPr lvl="0">
                        <a:lnSpc>
                          <a:spcPct val="107000"/>
                        </a:lnSpc>
                        <a:spcAft>
                          <a:spcPts val="800"/>
                        </a:spcAft>
                        <a:buNone/>
                      </a:pPr>
                      <a:endParaRPr lang="fi-FI" sz="1600" b="0" i="0" u="none" strike="noStrike" kern="100" noProof="0">
                        <a:solidFill>
                          <a:srgbClr val="FFFFFF"/>
                        </a:solidFill>
                        <a:effectLst/>
                        <a:latin typeface="Calibri"/>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D92EA7E1-9BFD-DF0C-242D-B9694E068005}"/>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7106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3358384398"/>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Opiskelijavalinta</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fi-FI" sz="2000" kern="10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i-FI" sz="2000" kern="100">
                          <a:effectLst/>
                          <a:latin typeface="Calibri"/>
                          <a:ea typeface="Calibri"/>
                          <a:cs typeface="Calibri"/>
                        </a:rPr>
                        <a:t>Tavoite: Tavoitteena on, että hakija valitaan hänelle soveltuvaan ammatilliseen koulutukseen ja hakija ottaa opiskelupaikan vastaan.</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Koulutuksen järjestäjä käsittelee hakemuksen, tekee esityksen ja päätöksen opiskelijaksi ottamisesta valintaperusteiden mukaisesti. Hakija saa tiedon myönteisestä tai kielteisestä päätöksestä.</a:t>
                      </a:r>
                    </a:p>
                    <a:p>
                      <a:pPr>
                        <a:lnSpc>
                          <a:spcPct val="107000"/>
                        </a:lnSpc>
                        <a:spcAft>
                          <a:spcPts val="800"/>
                        </a:spcAft>
                      </a:pPr>
                      <a:r>
                        <a:rPr lang="fi-FI" sz="1100" kern="100">
                          <a:effectLst/>
                          <a:latin typeface="Aptos"/>
                          <a:ea typeface="Aptos" panose="020B0004020202020204" pitchFamily="34" charset="0"/>
                          <a:cs typeface="Times New Roman"/>
                        </a:rPr>
                        <a:t>Myönteisen päätöksen saanut hakija vastaanottaa opiskelupaikan. Jos hakija ottaa paikan vastaan hänelle muodostuu opiskeluoikeus kyseiseen koulutukseen. </a:t>
                      </a:r>
                    </a:p>
                    <a:p>
                      <a:pPr>
                        <a:lnSpc>
                          <a:spcPct val="107000"/>
                        </a:lnSpc>
                        <a:spcAft>
                          <a:spcPts val="800"/>
                        </a:spcAft>
                      </a:pPr>
                      <a:r>
                        <a:rPr lang="fi-FI" sz="1100" kern="100">
                          <a:effectLst/>
                          <a:latin typeface="Aptos"/>
                          <a:ea typeface="Aptos" panose="020B0004020202020204" pitchFamily="34" charset="0"/>
                          <a:cs typeface="Times New Roman"/>
                        </a:rPr>
                        <a:t>Kielteisen valintapäätöksen saaneelle hakijalle tarjotaan hakeutumisen ohjausta. Yhteishaun ja jatkuvan haun opiskelijavalinnassa hakija saa ohjausta muihin palveluihin tai uudelleen hakeutumiseen, mikäli hän ei tule valituksi. Oppivelvollisen ohjaus- ja valvontavastuussa oleva taho on vastuussa siitä, että oppivelvollinen hakee uudelleen tai ohjautuu muihin palveluihin.</a:t>
                      </a:r>
                    </a:p>
                    <a:p>
                      <a:pPr>
                        <a:lnSpc>
                          <a:spcPct val="107000"/>
                        </a:lnSpc>
                        <a:spcAft>
                          <a:spcPts val="800"/>
                        </a:spcAft>
                      </a:pPr>
                      <a:r>
                        <a:rPr lang="fi-FI" sz="1100" kern="100">
                          <a:effectLst/>
                          <a:latin typeface="Aptos"/>
                          <a:ea typeface="Aptos" panose="020B0004020202020204" pitchFamily="34" charset="0"/>
                          <a:cs typeface="Times New Roman"/>
                        </a:rPr>
                        <a:t>Henkilöstökoulutuksesta työnantaja sopii koulutuksen järjestäjän kanssa. </a:t>
                      </a:r>
                    </a:p>
                    <a:p>
                      <a:pPr>
                        <a:lnSpc>
                          <a:spcPct val="107000"/>
                        </a:lnSpc>
                        <a:spcAft>
                          <a:spcPts val="800"/>
                        </a:spcAft>
                      </a:pPr>
                      <a:r>
                        <a:rPr lang="fi-FI" sz="1100" kern="100">
                          <a:effectLst/>
                          <a:latin typeface="Aptos"/>
                          <a:ea typeface="Aptos" panose="020B0004020202020204" pitchFamily="34" charset="0"/>
                          <a:cs typeface="Times New Roman"/>
                        </a:rPr>
                        <a:t>Työvoimakoulutuksissa työ- ja elinkeinotoimisto sopii koulutuksen järjestäjän kanssa opiskelijoiden valinnasta. Työ- ja elinkeinotoimisto vastaa opiskelijan uudelleenohjauksesta, mikäli työvoimakoulutukseen ilmoitettu opiskelija ei saavu koulutukseen.</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i-FI" sz="1100" kern="100">
                          <a:effectLst/>
                          <a:latin typeface="Aptos"/>
                          <a:ea typeface="Aptos" panose="020B0004020202020204" pitchFamily="34" charset="0"/>
                          <a:cs typeface="Times New Roman"/>
                        </a:rPr>
                        <a:t>Hakijasta tulee opiskelija, kun hän aloittaa opinnot.</a:t>
                      </a:r>
                    </a:p>
                    <a:p>
                      <a:pPr lvl="0">
                        <a:lnSpc>
                          <a:spcPct val="107000"/>
                        </a:lnSpc>
                        <a:spcAft>
                          <a:spcPts val="800"/>
                        </a:spcAft>
                        <a:buNone/>
                      </a:pPr>
                      <a:r>
                        <a:rPr lang="fi-FI" sz="1100" b="0" i="0" u="none" strike="noStrike" kern="100" noProof="0">
                          <a:solidFill>
                            <a:srgbClr val="000000"/>
                          </a:solidFill>
                          <a:effectLst/>
                          <a:latin typeface="Aptos"/>
                          <a:hlinkClick r:id="rId2"/>
                        </a:rPr>
                        <a:t>Uudelle opiskelijalle – Yhteishaku</a:t>
                      </a:r>
                      <a:endParaRPr lang="fi-FI" sz="1100" b="0" i="0" u="none" strike="noStrike" kern="100" noProof="0">
                        <a:solidFill>
                          <a:srgbClr val="000000"/>
                        </a:solidFill>
                        <a:effectLst/>
                        <a:latin typeface="Aptos"/>
                      </a:endParaRPr>
                    </a:p>
                    <a:p>
                      <a:pPr lvl="0">
                        <a:lnSpc>
                          <a:spcPct val="107000"/>
                        </a:lnSpc>
                        <a:spcAft>
                          <a:spcPts val="800"/>
                        </a:spcAft>
                        <a:buNone/>
                      </a:pPr>
                      <a:r>
                        <a:rPr lang="fi-FI" sz="1100" b="0" i="0" u="none" strike="noStrike" kern="100" noProof="0">
                          <a:solidFill>
                            <a:srgbClr val="000000"/>
                          </a:solidFill>
                          <a:effectLst/>
                          <a:latin typeface="Aptos"/>
                          <a:hlinkClick r:id="rId3"/>
                        </a:rPr>
                        <a:t>Opiskelupaikan vastaanotto - Yhteishaku</a:t>
                      </a:r>
                      <a:endParaRPr lang="fi-FI"/>
                    </a:p>
                    <a:p>
                      <a:pPr lvl="0">
                        <a:lnSpc>
                          <a:spcPct val="107000"/>
                        </a:lnSpc>
                        <a:spcAft>
                          <a:spcPts val="800"/>
                        </a:spcAft>
                        <a:buNone/>
                      </a:pPr>
                      <a:r>
                        <a:rPr lang="fi-FI" sz="1100" u="sng" kern="100">
                          <a:solidFill>
                            <a:srgbClr val="467886"/>
                          </a:solidFill>
                          <a:effectLst/>
                          <a:latin typeface="Aptos"/>
                          <a:ea typeface="Aptos" panose="020B0004020202020204" pitchFamily="34" charset="0"/>
                          <a:cs typeface="Times New Roman"/>
                          <a:hlinkClick r:id="rId4">
                            <a:extLst>
                              <a:ext uri="{A12FA001-AC4F-418D-AE19-62706E023703}">
                                <ahyp:hlinkClr xmlns:ahyp="http://schemas.microsoft.com/office/drawing/2018/hyperlinkcolor" val="tx"/>
                              </a:ext>
                            </a:extLst>
                          </a:hlinkClick>
                        </a:rPr>
                        <a:t>Uudelle opiskelijalle - Jatkuva haku</a:t>
                      </a:r>
                      <a:endParaRPr lang="fi-FI" sz="1100" u="sng" kern="100">
                        <a:solidFill>
                          <a:srgbClr val="467886"/>
                        </a:solidFill>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hlinkClick r:id="rId5"/>
                        </a:rPr>
                        <a:t>Opiskelupaikan vastaanotto - Jatkuva haku</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hlinkClick r:id="rId6"/>
                        </a:rPr>
                        <a:t>Opiskelijan opas</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hlinkClick r:id="rId7"/>
                        </a:rPr>
                        <a:t>Opiskelu ja asuminen</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rPr>
                        <a:t>Oppivelvollisen hakeutumisen ohjauksesta vastuussa oleva taho vastaa oppivelvollisen ohjauksesta siihen saakka, kunnes oppivelvollinen on aloittanut opintonsa.</a:t>
                      </a: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hakija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a:lnSpc>
                          <a:spcPct val="107000"/>
                        </a:lnSpc>
                        <a:spcAft>
                          <a:spcPts val="800"/>
                        </a:spcAft>
                      </a:pPr>
                      <a:r>
                        <a:rPr lang="fi-FI" sz="1100" kern="100">
                          <a:effectLst/>
                          <a:latin typeface="Aptos"/>
                          <a:ea typeface="Aptos" panose="020B0004020202020204" pitchFamily="34" charset="0"/>
                          <a:cs typeface="Times New Roman"/>
                        </a:rPr>
                        <a:t> </a:t>
                      </a:r>
                      <a:r>
                        <a:rPr lang="fi-FI" sz="1100" kern="100" err="1">
                          <a:effectLst/>
                          <a:latin typeface="Aptos"/>
                          <a:ea typeface="Aptos" panose="020B0004020202020204" pitchFamily="34" charset="0"/>
                          <a:cs typeface="Times New Roman"/>
                        </a:rPr>
                        <a:t>Wihtori</a:t>
                      </a:r>
                      <a:r>
                        <a:rPr lang="fi-FI" sz="1100" kern="100">
                          <a:effectLst/>
                          <a:latin typeface="Aptos"/>
                          <a:ea typeface="Aptos" panose="020B0004020202020204" pitchFamily="34" charset="0"/>
                          <a:cs typeface="Times New Roman"/>
                        </a:rPr>
                        <a:t>:</a:t>
                      </a:r>
                    </a:p>
                    <a:p>
                      <a:pPr>
                        <a:lnSpc>
                          <a:spcPct val="107000"/>
                        </a:lnSpc>
                        <a:spcAft>
                          <a:spcPts val="800"/>
                        </a:spcAft>
                      </a:pPr>
                      <a:r>
                        <a:rPr lang="fi-FI" sz="1100" kern="100">
                          <a:effectLst/>
                          <a:latin typeface="Aptos"/>
                          <a:ea typeface="Aptos" panose="020B0004020202020204" pitchFamily="34" charset="0"/>
                          <a:cs typeface="Times New Roman"/>
                          <a:hlinkClick r:id="rId8"/>
                        </a:rPr>
                        <a:t>Opintojen aloittaminen</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hlinkClick r:id="rId9"/>
                        </a:rPr>
                        <a:t>Jatkuvan haun prosessi, Ohjeet</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hlinkClick r:id="rId10"/>
                        </a:rPr>
                        <a:t>Opintojen rahoitus</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hlinkClick r:id="rId11"/>
                        </a:rPr>
                        <a:t>Asuntola</a:t>
                      </a: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p>
                      <a:pPr>
                        <a:lnSpc>
                          <a:spcPct val="107000"/>
                        </a:lnSpc>
                        <a:spcAft>
                          <a:spcPts val="800"/>
                        </a:spcAft>
                      </a:pPr>
                      <a:endParaRPr lang="fi-FI" sz="1100" kern="100">
                        <a:effectLst/>
                        <a:latin typeface="Aptos"/>
                        <a:ea typeface="Aptos" panose="020B0004020202020204" pitchFamily="34" charset="0"/>
                        <a:cs typeface="Times New Roman"/>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497ADCCF-B9B8-0D00-4D6C-45938CA54A3E}"/>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6609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2926428709"/>
              </p:ext>
            </p:extLst>
          </p:nvPr>
        </p:nvGraphicFramePr>
        <p:xfrm>
          <a:off x="0" y="0"/>
          <a:ext cx="12191997" cy="7688075"/>
        </p:xfrm>
        <a:graphic>
          <a:graphicData uri="http://schemas.openxmlformats.org/drawingml/2006/table">
            <a:tbl>
              <a:tblPr firstRow="1" firstCol="1" bandRow="1">
                <a:tableStyleId>{00A15C55-8517-42AA-B614-E9B94910E393}</a:tableStyleId>
              </a:tblPr>
              <a:tblGrid>
                <a:gridCol w="3227831">
                  <a:extLst>
                    <a:ext uri="{9D8B030D-6E8A-4147-A177-3AD203B41FA5}">
                      <a16:colId xmlns:a16="http://schemas.microsoft.com/office/drawing/2014/main" val="2046098079"/>
                    </a:ext>
                  </a:extLst>
                </a:gridCol>
                <a:gridCol w="6817178">
                  <a:extLst>
                    <a:ext uri="{9D8B030D-6E8A-4147-A177-3AD203B41FA5}">
                      <a16:colId xmlns:a16="http://schemas.microsoft.com/office/drawing/2014/main" val="3539659084"/>
                    </a:ext>
                  </a:extLst>
                </a:gridCol>
                <a:gridCol w="2146988">
                  <a:extLst>
                    <a:ext uri="{9D8B030D-6E8A-4147-A177-3AD203B41FA5}">
                      <a16:colId xmlns:a16="http://schemas.microsoft.com/office/drawing/2014/main" val="719163114"/>
                    </a:ext>
                  </a:extLst>
                </a:gridCol>
              </a:tblGrid>
              <a:tr h="843642">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Opiskelijan yksilöllisen opintopolun suunnittelu</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että opiskelijan kanssa suunnitellaan hänen osaamistarpeitaan ja osaamistavoitteitaan vastaava yksilöllinen ja osaamisperusteinen opintopolku.</a:t>
                      </a:r>
                    </a:p>
                  </a:txBody>
                  <a:tcPr marL="68580" marR="68580" marT="0" marB="0"/>
                </a:tc>
                <a:tc>
                  <a:txBody>
                    <a:bodyPr/>
                    <a:lstStyle/>
                    <a:p>
                      <a:pPr>
                        <a:lnSpc>
                          <a:spcPct val="107000"/>
                        </a:lnSpc>
                        <a:spcAft>
                          <a:spcPts val="800"/>
                        </a:spcAft>
                      </a:pPr>
                      <a:r>
                        <a:rPr lang="fi-FI" sz="1100" kern="100">
                          <a:effectLst/>
                          <a:latin typeface="Calibri"/>
                          <a:ea typeface="Aptos" panose="020B0004020202020204" pitchFamily="34" charset="0"/>
                          <a:cs typeface="Times New Roman"/>
                        </a:rPr>
                        <a:t>Koulutuksen järjestäjä suunnittelee yhdessä opiskelijan kanssa opiskelijan yksilöllisen opintopolun.</a:t>
                      </a:r>
                    </a:p>
                    <a:p>
                      <a:pPr>
                        <a:lnSpc>
                          <a:spcPct val="107000"/>
                        </a:lnSpc>
                        <a:spcAft>
                          <a:spcPts val="800"/>
                        </a:spcAft>
                      </a:pPr>
                      <a:r>
                        <a:rPr lang="fi-FI" sz="1100" kern="100">
                          <a:effectLst/>
                          <a:latin typeface="Calibri"/>
                          <a:cs typeface="Times New Roman"/>
                          <a:hlinkClick r:id="rId2"/>
                        </a:rPr>
                        <a:t>Vastuuopettajan tehtävät</a:t>
                      </a:r>
                      <a:endParaRPr lang="fi-FI" sz="1100" kern="100">
                        <a:effectLst/>
                        <a:latin typeface="Calibri"/>
                        <a:cs typeface="Times New Roman"/>
                      </a:endParaRPr>
                    </a:p>
                    <a:p>
                      <a:pPr lvl="0">
                        <a:lnSpc>
                          <a:spcPct val="107000"/>
                        </a:lnSpc>
                        <a:spcAft>
                          <a:spcPts val="800"/>
                        </a:spcAft>
                        <a:buNone/>
                      </a:pPr>
                      <a:r>
                        <a:rPr lang="fi-FI" sz="1100" kern="100">
                          <a:effectLst/>
                          <a:latin typeface="Calibri"/>
                          <a:cs typeface="Times New Roman"/>
                          <a:hlinkClick r:id="rId3"/>
                        </a:rPr>
                        <a:t>Erityisopettajan tehtävät</a:t>
                      </a:r>
                      <a:endParaRPr lang="fi-FI" sz="1100" kern="100">
                        <a:effectLst/>
                        <a:latin typeface="Calibri"/>
                        <a:cs typeface="Times New Roman"/>
                      </a:endParaRPr>
                    </a:p>
                    <a:p>
                      <a:pPr lvl="0">
                        <a:lnSpc>
                          <a:spcPct val="107000"/>
                        </a:lnSpc>
                        <a:spcAft>
                          <a:spcPts val="800"/>
                        </a:spcAft>
                        <a:buNone/>
                      </a:pPr>
                      <a:r>
                        <a:rPr lang="fi-FI" sz="1100" kern="100">
                          <a:effectLst/>
                          <a:latin typeface="Calibri"/>
                          <a:cs typeface="Times New Roman"/>
                          <a:hlinkClick r:id="rId4"/>
                        </a:rPr>
                        <a:t>Intra</a:t>
                      </a:r>
                      <a:r>
                        <a:rPr lang="fi-FI" sz="1100" kern="100">
                          <a:effectLst/>
                          <a:latin typeface="Calibri"/>
                          <a:ea typeface="Aptos" panose="020B0004020202020204" pitchFamily="34" charset="0"/>
                          <a:cs typeface="Times New Roman"/>
                          <a:hlinkClick r:id="rId4"/>
                        </a:rPr>
                        <a:t> HOKS</a:t>
                      </a:r>
                      <a:endParaRPr lang="fi-FI" sz="1100" kern="100">
                        <a:effectLst/>
                        <a:latin typeface="Calibri"/>
                        <a:ea typeface="Aptos" panose="020B0004020202020204" pitchFamily="34" charset="0"/>
                        <a:cs typeface="Times New Roman"/>
                      </a:endParaRPr>
                    </a:p>
                    <a:p>
                      <a:pPr>
                        <a:lnSpc>
                          <a:spcPct val="107000"/>
                        </a:lnSpc>
                        <a:spcAft>
                          <a:spcPts val="800"/>
                        </a:spcAft>
                      </a:pPr>
                      <a:r>
                        <a:rPr lang="fi-FI" sz="1100" kern="100">
                          <a:effectLst/>
                          <a:latin typeface="Calibri"/>
                          <a:ea typeface="Aptos" panose="020B0004020202020204" pitchFamily="34" charset="0"/>
                          <a:cs typeface="Times New Roman"/>
                          <a:hlinkClick r:id="rId5"/>
                        </a:rPr>
                        <a:t>Kpedu nettisivu opintojen valinnaisuus</a:t>
                      </a:r>
                      <a:endParaRPr lang="fi-FI" sz="1100" kern="100">
                        <a:effectLst/>
                        <a:latin typeface="Calibri"/>
                        <a:ea typeface="Aptos" panose="020B0004020202020204" pitchFamily="34" charset="0"/>
                        <a:cs typeface="Times New Roman"/>
                      </a:endParaRPr>
                    </a:p>
                    <a:p>
                      <a:pPr>
                        <a:lnSpc>
                          <a:spcPct val="107000"/>
                        </a:lnSpc>
                        <a:spcAft>
                          <a:spcPts val="800"/>
                        </a:spcAft>
                      </a:pPr>
                      <a:r>
                        <a:rPr lang="fi-FI" sz="1100" kern="100">
                          <a:effectLst/>
                          <a:latin typeface="Calibri"/>
                          <a:ea typeface="Aptos" panose="020B0004020202020204" pitchFamily="34" charset="0"/>
                          <a:cs typeface="Times New Roman"/>
                          <a:hlinkClick r:id="rId6"/>
                        </a:rPr>
                        <a:t>Kpedu nettisivu kansainvälisyys</a:t>
                      </a:r>
                      <a:endParaRPr lang="fi-FI" sz="1100" kern="100">
                        <a:effectLst/>
                        <a:latin typeface="Calibri"/>
                        <a:ea typeface="Aptos" panose="020B0004020202020204" pitchFamily="34" charset="0"/>
                        <a:cs typeface="Times New Roman"/>
                      </a:endParaRPr>
                    </a:p>
                    <a:p>
                      <a:pPr>
                        <a:lnSpc>
                          <a:spcPct val="107000"/>
                        </a:lnSpc>
                        <a:spcAft>
                          <a:spcPts val="800"/>
                        </a:spcAft>
                      </a:pPr>
                      <a:r>
                        <a:rPr lang="fi-FI" sz="1100" kern="100">
                          <a:effectLst/>
                          <a:latin typeface="Calibri"/>
                          <a:ea typeface="Aptos" panose="020B0004020202020204" pitchFamily="34" charset="0"/>
                          <a:cs typeface="Times New Roman"/>
                        </a:rPr>
                        <a:t>Opiskelijan urasuunnittelua, osaamistavoitteiden asettamista, ammatillista orientaatiota ja ammatillista kasvua tuetaan ja vahvistetaan jatkuvana toimintana.</a:t>
                      </a:r>
                    </a:p>
                    <a:p>
                      <a:pPr>
                        <a:lnSpc>
                          <a:spcPct val="107000"/>
                        </a:lnSpc>
                        <a:spcAft>
                          <a:spcPts val="800"/>
                        </a:spcAft>
                      </a:pPr>
                      <a:r>
                        <a:rPr lang="fi-FI" sz="1100" kern="100">
                          <a:effectLst/>
                          <a:latin typeface="Calibri"/>
                          <a:ea typeface="Aptos" panose="020B0004020202020204" pitchFamily="34" charset="0"/>
                          <a:cs typeface="Times New Roman"/>
                        </a:rPr>
                        <a:t>Koulutuksen järjestäjä selvittää ja tarkentaa yhdessä opiskelijan kanssa hänen tavoitteensa ja tarpeensa sekä suunnittelee tavoitteen saavuttamisen.</a:t>
                      </a:r>
                    </a:p>
                    <a:p>
                      <a:pPr>
                        <a:lnSpc>
                          <a:spcPct val="107000"/>
                        </a:lnSpc>
                        <a:spcAft>
                          <a:spcPts val="800"/>
                        </a:spcAft>
                      </a:pPr>
                      <a:r>
                        <a:rPr lang="fi-FI" sz="1100" kern="100">
                          <a:effectLst/>
                          <a:latin typeface="Calibri"/>
                          <a:ea typeface="Aptos" panose="020B0004020202020204" pitchFamily="34" charset="0"/>
                          <a:cs typeface="Times New Roman"/>
                        </a:rPr>
                        <a:t>Koulutuksen järjestäjä selvittää ja tunnistaa opiskelijan aiemmin hankkiman osaamisen sekä tunnustaa osaamisen, joka vastaa tutkinnon tai koulutuksen perusteiden ammattitaitovaatimuksia tai osaamistavoitteita. Osaamisen tunnistaminen ja tunnustaminen tehdään opiskelijan toimittamien asiakirjojen ja muun selvityksen perusteella.</a:t>
                      </a:r>
                    </a:p>
                    <a:p>
                      <a:pPr>
                        <a:lnSpc>
                          <a:spcPct val="107000"/>
                        </a:lnSpc>
                        <a:spcAft>
                          <a:spcPts val="800"/>
                        </a:spcAft>
                      </a:pPr>
                      <a:r>
                        <a:rPr lang="fi-FI" sz="1100" u="sng" kern="100">
                          <a:solidFill>
                            <a:srgbClr val="467886"/>
                          </a:solidFill>
                          <a:effectLst/>
                          <a:latin typeface="Calibri"/>
                          <a:ea typeface="Aptos" panose="020B0004020202020204" pitchFamily="34" charset="0"/>
                          <a:cs typeface="Times New Roman"/>
                          <a:hlinkClick r:id="rId7"/>
                        </a:rPr>
                        <a:t>Intra osaamisen tunnustaminen</a:t>
                      </a:r>
                      <a:endParaRPr lang="fi-FI" sz="1100" kern="100">
                        <a:effectLst/>
                        <a:latin typeface="Calibri"/>
                        <a:ea typeface="Aptos" panose="020B0004020202020204" pitchFamily="34" charset="0"/>
                        <a:cs typeface="Times New Roman"/>
                      </a:endParaRPr>
                    </a:p>
                    <a:p>
                      <a:pPr>
                        <a:lnSpc>
                          <a:spcPct val="107000"/>
                        </a:lnSpc>
                        <a:spcAft>
                          <a:spcPts val="800"/>
                        </a:spcAft>
                      </a:pPr>
                      <a:r>
                        <a:rPr lang="fi-FI" sz="1100" kern="100">
                          <a:effectLst/>
                          <a:latin typeface="Calibri"/>
                          <a:ea typeface="Aptos" panose="020B0004020202020204" pitchFamily="34" charset="0"/>
                          <a:cs typeface="Times New Roman"/>
                        </a:rPr>
                        <a:t>Koulutuksen järjestäjä suunnittelee yhdessä opiskelijan kanssa opiskelijan tavoitteita vastaavan sekä tutkinnon tai koulutuksen perusteissa edellytetyn ammattitaidon tai osaamisen hankkimisen.</a:t>
                      </a:r>
                    </a:p>
                    <a:p>
                      <a:pPr>
                        <a:lnSpc>
                          <a:spcPct val="107000"/>
                        </a:lnSpc>
                        <a:spcAft>
                          <a:spcPts val="800"/>
                        </a:spcAft>
                      </a:pPr>
                      <a:r>
                        <a:rPr lang="fi-FI" sz="1100" kern="100">
                          <a:effectLst/>
                          <a:latin typeface="Calibri"/>
                          <a:ea typeface="Aptos" panose="020B0004020202020204" pitchFamily="34" charset="0"/>
                          <a:cs typeface="Times New Roman"/>
                        </a:rPr>
                        <a:t>Koulutuksen järjestäjä selvittää opiskelijan opiskeluvalmiudet sekä ohjauksen ja tuen tarpeen ja suunnittelee opiskelijan tarpeiden mukaiset mahdolliset ohjaus- ja tukitoimet, opiskeluvalmiuksia tukevat opinnot, erityisen tuen mukaiset toimenpiteet ja osaamisen arvioinnin mukauttamisen.</a:t>
                      </a:r>
                    </a:p>
                    <a:p>
                      <a:pPr>
                        <a:lnSpc>
                          <a:spcPct val="107000"/>
                        </a:lnSpc>
                        <a:spcAft>
                          <a:spcPts val="800"/>
                        </a:spcAft>
                      </a:pPr>
                      <a:r>
                        <a:rPr lang="fi-FI" sz="1100" u="sng" kern="100">
                          <a:solidFill>
                            <a:srgbClr val="467886"/>
                          </a:solidFill>
                          <a:effectLst/>
                          <a:latin typeface="Calibri"/>
                          <a:ea typeface="Aptos" panose="020B0004020202020204" pitchFamily="34" charset="0"/>
                          <a:cs typeface="Times New Roman"/>
                          <a:hlinkClick r:id="rId8"/>
                        </a:rPr>
                        <a:t>Ulkoinen linkki erityinen tuki</a:t>
                      </a:r>
                      <a:endParaRPr lang="fi-FI" sz="1100" kern="100">
                        <a:effectLst/>
                        <a:latin typeface="Calibri"/>
                        <a:ea typeface="Aptos" panose="020B0004020202020204" pitchFamily="34" charset="0"/>
                        <a:cs typeface="Times New Roman"/>
                      </a:endParaRPr>
                    </a:p>
                    <a:p>
                      <a:pPr>
                        <a:lnSpc>
                          <a:spcPct val="107000"/>
                        </a:lnSpc>
                        <a:spcAft>
                          <a:spcPts val="800"/>
                        </a:spcAft>
                      </a:pPr>
                      <a:r>
                        <a:rPr lang="fi-FI" sz="1100" kern="100">
                          <a:effectLst/>
                          <a:latin typeface="Calibri"/>
                          <a:ea typeface="Aptos" panose="020B0004020202020204" pitchFamily="34" charset="0"/>
                          <a:cs typeface="Times New Roman"/>
                        </a:rPr>
                        <a:t>﻿</a:t>
                      </a:r>
                      <a:r>
                        <a:rPr lang="fi-FI" sz="1100" u="sng" kern="100">
                          <a:solidFill>
                            <a:srgbClr val="467886"/>
                          </a:solidFill>
                          <a:effectLst/>
                          <a:latin typeface="Calibri"/>
                          <a:ea typeface="Aptos" panose="020B0004020202020204" pitchFamily="34" charset="0"/>
                          <a:cs typeface="Times New Roman"/>
                          <a:hlinkClick r:id="rId9"/>
                        </a:rPr>
                        <a:t>Ulkoinen linkki Ruori ohje</a:t>
                      </a:r>
                      <a:endParaRPr lang="fi-FI" sz="1100" kern="100">
                        <a:effectLst/>
                        <a:latin typeface="Calibri"/>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Calibri"/>
                          <a:ea typeface="Aptos" panose="020B0004020202020204" pitchFamily="34" charset="0"/>
                          <a:cs typeface="Times New Roman"/>
                          <a:hlinkClick r:id="rId10"/>
                        </a:rPr>
                        <a:t>﻿﻿Ulkoinen linkki kuntoutuksella toimintakykyä﻿</a:t>
                      </a:r>
                      <a:endParaRPr lang="fi-FI" sz="1100" kern="100">
                        <a:effectLst/>
                        <a:latin typeface="Calibri"/>
                        <a:ea typeface="Aptos" panose="020B0004020202020204" pitchFamily="34" charset="0"/>
                        <a:cs typeface="Times New Roman"/>
                      </a:endParaRPr>
                    </a:p>
                    <a:p>
                      <a:pPr>
                        <a:lnSpc>
                          <a:spcPct val="107000"/>
                        </a:lnSpc>
                        <a:spcAft>
                          <a:spcPts val="800"/>
                        </a:spcAft>
                      </a:pPr>
                      <a:r>
                        <a:rPr lang="fi-FI" sz="1100" u="sng" kern="100">
                          <a:solidFill>
                            <a:srgbClr val="467886"/>
                          </a:solidFill>
                          <a:effectLst/>
                          <a:latin typeface="Calibri"/>
                          <a:ea typeface="Aptos" panose="020B0004020202020204" pitchFamily="34" charset="0"/>
                          <a:cs typeface="Times New Roman"/>
                          <a:hlinkClick r:id="rId11"/>
                        </a:rPr>
                        <a:t>Kpedu nettisivu Telakkatoimintamalli</a:t>
                      </a:r>
                      <a:endParaRPr lang="fi-FI" sz="1100" kern="100">
                        <a:effectLst/>
                        <a:latin typeface="Calibri"/>
                        <a:ea typeface="Aptos" panose="020B0004020202020204" pitchFamily="34" charset="0"/>
                        <a:cs typeface="Times New Roman"/>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 </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cs typeface="Times New Roman"/>
                        </a:rPr>
                        <a:t>vastuuopettaja</a:t>
                      </a:r>
                      <a:endParaRPr lang="fi-FI"/>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yhteistyötaho</a:t>
                      </a:r>
                    </a:p>
                    <a:p>
                      <a:pPr marL="457200">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457200">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457200">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457200">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457200">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9392FE6B-488C-7F03-5093-BD2363CDBEFB}"/>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6310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605331167"/>
              </p:ext>
            </p:extLst>
          </p:nvPr>
        </p:nvGraphicFramePr>
        <p:xfrm>
          <a:off x="0" y="0"/>
          <a:ext cx="12192000" cy="737577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Opiskelijan yksilöllisen opintopolun suunnittelu</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että opiskelijan kanssa suunnitellaan hänen osaamistarpeitaan ja osaamistavoitteitaan vastaava yksilöllinen ja osaamisperusteinen opintopolku.</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Tutkinnon perusteiden mukaisista ammattitaitovaatimuksista tai osaamistavoitteista voidaan joiltakin osin poiketa, mikäli koulutuksen järjestäjä arvioi niiden olevan opiskelijan olosuhteet tai opiskelijan aiemmin hankkima osaaminen huomioiden opiskelijalle kohtuuttomia tai mikäli poikkeaminen on perusteltua opiskelijan vammaan tai terveydentilaan liittyvistä syistä.</a:t>
                      </a:r>
                    </a:p>
                    <a:p>
                      <a:pPr>
                        <a:lnSpc>
                          <a:spcPct val="107000"/>
                        </a:lnSpc>
                        <a:spcAft>
                          <a:spcPts val="800"/>
                        </a:spcAft>
                      </a:pPr>
                      <a:r>
                        <a:rPr lang="fi-FI" sz="1100" u="sng" kern="100">
                          <a:solidFill>
                            <a:srgbClr val="467886"/>
                          </a:solidFill>
                          <a:effectLst/>
                          <a:latin typeface="Aptos"/>
                          <a:ea typeface="Aptos" panose="020B0004020202020204" pitchFamily="34" charset="0"/>
                          <a:cs typeface="Times New Roman"/>
                          <a:hlinkClick r:id="rId2"/>
                        </a:rPr>
                        <a:t>Intra ohjaus, tuki, erityinen tuki</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rPr>
                        <a:t>Koulutuksen järjestäjä suunnittelee yhdessä opiskelijan kanssa, missä oppimisympäristöissä puuttuva osaaminen hankitaan ja millä tavalla hankittu osaaminen osoitetaan. Lisäksi perustutkintokoulutuksessa koulutuksen järjestäjä arvioi opiskelijalle toteutettavan opetuksen ja ohjauksen tuntimäärän jokaista tutkinnon osaa sekä yhteisen tutkinnon osan osa-aluetta kohden. Opiskelijan urasuunnitelma ja osaamistavoitteiden asettaminen tukee opiskelijan itsetuntemuksen, toimijuuden ja valintojen tekemisen kehittymistä. Koulutuksen järjestäjä ja työelämän edustaja auttavat ja ohjaavat opiskelijaa selvittämään opiskelijan urasuunnitelmia ja tavoitteita sekä niiden edellyttämää osaamista. Koulutuksen järjestäjä ja työelämän edustaja antavat opiskelijalle tietoa valinnanmahdollisuuksista. Koulutuksen järjestäjä tukee ja ohjaa opiskelijaa pohdinnoissa ja sellaisten valintojen tekemisessä, jotka edistävät opiskelijan tavoitteita, työllistymistä, työuralla etenemistä tai jatko-opintoihin siirtymistä.</a:t>
                      </a:r>
                    </a:p>
                    <a:p>
                      <a:pPr>
                        <a:lnSpc>
                          <a:spcPct val="107000"/>
                        </a:lnSpc>
                        <a:spcAft>
                          <a:spcPts val="800"/>
                        </a:spcAft>
                      </a:pPr>
                      <a:r>
                        <a:rPr lang="fi-FI" sz="1100" kern="100">
                          <a:effectLst/>
                          <a:latin typeface="Aptos"/>
                          <a:ea typeface="Aptos" panose="020B0004020202020204" pitchFamily="34" charset="0"/>
                          <a:cs typeface="Times New Roman"/>
                        </a:rPr>
                        <a:t>Koulutuksen järjestäjä huomioi opiskelijan elämäntilanteen ja sen mahdolliset muutokset. Opiskelijan yksilöllistä suunnitelmaa päivitetään joustavilla ja opiskelijan tilanteen huomioivilla valinnoilla.</a:t>
                      </a:r>
                    </a:p>
                    <a:p>
                      <a:pPr>
                        <a:lnSpc>
                          <a:spcPct val="107000"/>
                        </a:lnSpc>
                        <a:spcAft>
                          <a:spcPts val="800"/>
                        </a:spcAft>
                      </a:pPr>
                      <a:r>
                        <a:rPr lang="fi-FI" sz="1100" kern="100">
                          <a:effectLst/>
                          <a:latin typeface="Aptos"/>
                          <a:ea typeface="Aptos" panose="020B0004020202020204" pitchFamily="34" charset="0"/>
                          <a:cs typeface="Times New Roman"/>
                        </a:rPr>
                        <a:t>Mikäli opiskelijan tilanne muuttuu pysyvästi tai tilapäisesti siten, että tutkinnon tai koulutuksen suorittaminen ei yksilöllisillä valinnoillakaan ole mahdollista, voidaan opiskeluoikeutta muuttaa. Oppivelvollisten opiskelijoiden osalta opiskeluoikeuden muutosta voi seurata oppivelvollisuuden suorittamisen keskeytyminen, joka tehdään sen koulutuksen järjestäjän päätöksellä, jonka opiskelija oppivelvollinen on.</a:t>
                      </a:r>
                    </a:p>
                    <a:p>
                      <a:pPr>
                        <a:lnSpc>
                          <a:spcPct val="107000"/>
                        </a:lnSpc>
                        <a:spcAft>
                          <a:spcPts val="800"/>
                        </a:spcAft>
                      </a:pPr>
                      <a:r>
                        <a:rPr lang="fi-FI" sz="1100" kern="100">
                          <a:effectLst/>
                          <a:latin typeface="Aptos"/>
                          <a:ea typeface="Aptos" panose="020B0004020202020204" pitchFamily="34" charset="0"/>
                          <a:cs typeface="Times New Roman"/>
                        </a:rPr>
                        <a:t>Koulutuksen järjestäjä kirjaa opiskelijan yksilöllisen suunnitelman opiskelijan henkilökohtaiseen osaamisen kehittämissuunnitelmaan (HOKS). Suunnitelmaa tarkennetaan ja täsmennetään tarvittaessa osaamisen hankkimisen aikana.</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342900" marR="0" lvl="0" indent="-342900" algn="l" defTabSz="914400" rtl="0" eaLnBrk="1" fontAlgn="auto" latinLnBrk="0" hangingPunct="1">
                        <a:lnSpc>
                          <a:spcPct val="107000"/>
                        </a:lnSpc>
                        <a:spcBef>
                          <a:spcPts val="0"/>
                        </a:spcBef>
                        <a:spcAft>
                          <a:spcPts val="800"/>
                        </a:spcAft>
                        <a:buClrTx/>
                        <a:buSzPts val="1000"/>
                        <a:buFont typeface="Symbol" panose="05050102010706020507" pitchFamily="18" charset="2"/>
                        <a:buChar char=""/>
                        <a:tabLst>
                          <a:tab pos="457200" algn="l"/>
                        </a:tabLst>
                        <a:defRPr/>
                      </a:pPr>
                      <a:r>
                        <a:rPr lang="fi-FI" sz="1100" kern="100">
                          <a:effectLst/>
                          <a:latin typeface="Aptos"/>
                          <a:ea typeface="Aptos" panose="020B0004020202020204" pitchFamily="34" charset="0"/>
                          <a:cs typeface="Times New Roman"/>
                          <a:hlinkClick r:id="rId3"/>
                        </a:rPr>
                        <a:t>Kpedu nettisivu opiskelijan opas</a:t>
                      </a:r>
                      <a:endParaRPr lang="fi-FI" sz="1100" kern="100">
                        <a:effectLst/>
                        <a:latin typeface="Aptos"/>
                        <a:ea typeface="Aptos" panose="020B0004020202020204" pitchFamily="34" charset="0"/>
                        <a:cs typeface="Times New Roman"/>
                      </a:endParaRPr>
                    </a:p>
                    <a:p>
                      <a:pPr marL="342900" marR="0" lvl="0" indent="-342900" algn="l">
                        <a:lnSpc>
                          <a:spcPct val="107000"/>
                        </a:lnSpc>
                        <a:spcBef>
                          <a:spcPts val="0"/>
                        </a:spcBef>
                        <a:spcAft>
                          <a:spcPts val="800"/>
                        </a:spcAft>
                        <a:buClrTx/>
                        <a:buSzPts val="1000"/>
                        <a:buFont typeface="Symbol" panose="05050102010706020507" pitchFamily="18" charset="2"/>
                        <a:buChar char=""/>
                      </a:pPr>
                      <a:r>
                        <a:rPr lang="fi-FI" sz="1100" kern="100">
                          <a:effectLst/>
                          <a:latin typeface="Aptos"/>
                          <a:ea typeface="Aptos" panose="020B0004020202020204" pitchFamily="34" charset="0"/>
                          <a:cs typeface="Times New Roman"/>
                          <a:hlinkClick r:id="rId4"/>
                        </a:rPr>
                        <a:t>Vastuuopettajan tehtävät</a:t>
                      </a:r>
                      <a:endParaRPr lang="fi-FI" sz="1100" kern="100">
                        <a:effectLst/>
                        <a:latin typeface="Aptos"/>
                        <a:ea typeface="Aptos" panose="020B0004020202020204" pitchFamily="34" charset="0"/>
                        <a:cs typeface="Times New Roman"/>
                      </a:endParaRPr>
                    </a:p>
                    <a:p>
                      <a:pPr marL="342900" marR="0" lvl="0" indent="-342900" algn="l">
                        <a:lnSpc>
                          <a:spcPct val="107000"/>
                        </a:lnSpc>
                        <a:spcBef>
                          <a:spcPts val="0"/>
                        </a:spcBef>
                        <a:spcAft>
                          <a:spcPts val="800"/>
                        </a:spcAft>
                        <a:buClrTx/>
                        <a:buSzPts val="1000"/>
                        <a:buFont typeface="Symbol" panose="05050102010706020507" pitchFamily="18" charset="2"/>
                        <a:buChar char=""/>
                      </a:pPr>
                      <a:r>
                        <a:rPr lang="fi-FI" sz="1100" kern="100">
                          <a:effectLst/>
                          <a:latin typeface="Aptos"/>
                          <a:ea typeface="Aptos" panose="020B0004020202020204" pitchFamily="34" charset="0"/>
                          <a:cs typeface="Times New Roman"/>
                          <a:hlinkClick r:id="rId5"/>
                        </a:rPr>
                        <a:t>Erityisopettajan tehtävät</a:t>
                      </a:r>
                      <a:endParaRPr lang="fi-FI" sz="1100" kern="100">
                        <a:effectLst/>
                        <a:latin typeface="Aptos"/>
                        <a:ea typeface="Aptos" panose="020B0004020202020204" pitchFamily="34" charset="0"/>
                        <a:cs typeface="Times New Roman"/>
                      </a:endParaRPr>
                    </a:p>
                    <a:p>
                      <a:pPr marL="342900" lvl="0" indent="-342900">
                        <a:lnSpc>
                          <a:spcPct val="107000"/>
                        </a:lnSpc>
                        <a:spcAft>
                          <a:spcPts val="800"/>
                        </a:spcAft>
                        <a:buSzPts val="1000"/>
                        <a:buFont typeface="Symbol" panose="05050102010706020507" pitchFamily="18" charset="2"/>
                        <a:buChar char=""/>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5A59B794-20B0-6AA7-ACF1-47F8DC08D134}"/>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0375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877219831"/>
              </p:ext>
            </p:extLst>
          </p:nvPr>
        </p:nvGraphicFramePr>
        <p:xfrm>
          <a:off x="0" y="0"/>
          <a:ext cx="12192000" cy="7758367"/>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latin typeface="Calibri"/>
                          <a:ea typeface="Calibri"/>
                          <a:cs typeface="Calibri"/>
                        </a:rPr>
                        <a:t>Prosessin nimi ja tavoite</a:t>
                      </a: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err="1">
                          <a:effectLst/>
                          <a:latin typeface="Calibri"/>
                          <a:ea typeface="Calibri"/>
                          <a:cs typeface="Calibri"/>
                        </a:rPr>
                        <a:t>HOKSin</a:t>
                      </a:r>
                      <a:r>
                        <a:rPr lang="fi-FI" sz="2000" u="sng" kern="100">
                          <a:effectLst/>
                          <a:latin typeface="Calibri"/>
                          <a:ea typeface="Calibri"/>
                          <a:cs typeface="Calibri"/>
                        </a:rPr>
                        <a:t> laadinta ja ensikertainen hyväksyntä</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laatia ja hyväksyä opiskelijan henkilökohtainen osaamisen kehittämissuunnitelma.</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Vastuuohjaaja  laatii yhdessä opiskelijan kanssa opiskelijan henkilökohtaisen osaamisen kehittämissuunnitelman (HOKS). HOKS laaditaan opintojen alkuvaiheessa.</a:t>
                      </a:r>
                    </a:p>
                    <a:p>
                      <a:pPr>
                        <a:lnSpc>
                          <a:spcPct val="107000"/>
                        </a:lnSpc>
                        <a:spcAft>
                          <a:spcPts val="800"/>
                        </a:spcAft>
                      </a:pPr>
                      <a:r>
                        <a:rPr lang="fi-FI" sz="1100" kern="100">
                          <a:effectLst/>
                          <a:latin typeface="Aptos"/>
                          <a:ea typeface="Aptos" panose="020B0004020202020204" pitchFamily="34" charset="0"/>
                          <a:cs typeface="Times New Roman"/>
                        </a:rPr>
                        <a:t>HOKS ohjaa opiskelijan ammattitaidon tai osaamisen hankkimista ja osoittamista. Opiskelijan osaamisen kehittymistä seurataan ja </a:t>
                      </a:r>
                      <a:r>
                        <a:rPr lang="fi-FI" sz="1100" kern="100" err="1">
                          <a:effectLst/>
                          <a:latin typeface="Aptos"/>
                          <a:ea typeface="Aptos" panose="020B0004020202020204" pitchFamily="34" charset="0"/>
                          <a:cs typeface="Times New Roman"/>
                        </a:rPr>
                        <a:t>HOKSia</a:t>
                      </a:r>
                      <a:r>
                        <a:rPr lang="fi-FI" sz="1100" kern="100">
                          <a:effectLst/>
                          <a:latin typeface="Aptos"/>
                          <a:ea typeface="Aptos" panose="020B0004020202020204" pitchFamily="34" charset="0"/>
                          <a:cs typeface="Times New Roman"/>
                        </a:rPr>
                        <a:t> päivitetään tarvittaessa.</a:t>
                      </a:r>
                    </a:p>
                    <a:p>
                      <a:pPr>
                        <a:lnSpc>
                          <a:spcPct val="107000"/>
                        </a:lnSpc>
                        <a:spcAft>
                          <a:spcPts val="800"/>
                        </a:spcAft>
                      </a:pPr>
                      <a:r>
                        <a:rPr lang="fi-FI" sz="1100" kern="100">
                          <a:effectLst/>
                          <a:latin typeface="Aptos"/>
                          <a:ea typeface="Aptos" panose="020B0004020202020204" pitchFamily="34" charset="0"/>
                          <a:cs typeface="Times New Roman"/>
                        </a:rPr>
                        <a:t>Opiskelijan </a:t>
                      </a:r>
                      <a:r>
                        <a:rPr lang="fi-FI" sz="1100" kern="100" err="1">
                          <a:effectLst/>
                          <a:latin typeface="Aptos"/>
                          <a:ea typeface="Aptos" panose="020B0004020202020204" pitchFamily="34" charset="0"/>
                          <a:cs typeface="Times New Roman"/>
                        </a:rPr>
                        <a:t>HOKSiin</a:t>
                      </a:r>
                      <a:r>
                        <a:rPr lang="fi-FI" sz="1100" kern="100">
                          <a:effectLst/>
                          <a:latin typeface="Aptos"/>
                          <a:ea typeface="Aptos" panose="020B0004020202020204" pitchFamily="34" charset="0"/>
                          <a:cs typeface="Times New Roman"/>
                        </a:rPr>
                        <a:t> kirjataan yksilöllisesti tiedot suoritettavasta tutkinnosta, tutkinnon osista tai koulutuksesta sekä mahdollisesta suoritettavasta osaamisalasta. Lisäksi </a:t>
                      </a:r>
                      <a:r>
                        <a:rPr lang="fi-FI" sz="1100" kern="100" err="1">
                          <a:effectLst/>
                          <a:latin typeface="Aptos"/>
                          <a:ea typeface="Aptos" panose="020B0004020202020204" pitchFamily="34" charset="0"/>
                          <a:cs typeface="Times New Roman"/>
                        </a:rPr>
                        <a:t>HOKSiin</a:t>
                      </a:r>
                      <a:r>
                        <a:rPr lang="fi-FI" sz="1100" kern="100">
                          <a:effectLst/>
                          <a:latin typeface="Aptos"/>
                          <a:ea typeface="Aptos" panose="020B0004020202020204" pitchFamily="34" charset="0"/>
                          <a:cs typeface="Times New Roman"/>
                        </a:rPr>
                        <a:t> kirjataan aiemmin hankitun osaamisen tunnistaminen ja tunnustaminen, tarvittavan ammattitaidon tai osaamisen hankkimisen tarve sekä suunnitelma osaamisen hankkimisesta, osoittamisesta ja arvioinnista. </a:t>
                      </a:r>
                      <a:r>
                        <a:rPr lang="fi-FI" sz="1100" kern="100" err="1">
                          <a:effectLst/>
                          <a:latin typeface="Aptos"/>
                          <a:ea typeface="Aptos" panose="020B0004020202020204" pitchFamily="34" charset="0"/>
                          <a:cs typeface="Times New Roman"/>
                        </a:rPr>
                        <a:t>HOKSiin</a:t>
                      </a:r>
                      <a:r>
                        <a:rPr lang="fi-FI" sz="1100" kern="100">
                          <a:effectLst/>
                          <a:latin typeface="Aptos"/>
                          <a:ea typeface="Aptos" panose="020B0004020202020204" pitchFamily="34" charset="0"/>
                          <a:cs typeface="Times New Roman"/>
                        </a:rPr>
                        <a:t> kirjataan myös arvio perustutkinto-opiskelijan opetuksen ja ohjauksen määrästä. Lisäksi </a:t>
                      </a:r>
                      <a:r>
                        <a:rPr lang="fi-FI" sz="1100" kern="100" err="1">
                          <a:effectLst/>
                          <a:latin typeface="Aptos"/>
                          <a:ea typeface="Aptos" panose="020B0004020202020204" pitchFamily="34" charset="0"/>
                          <a:cs typeface="Times New Roman"/>
                        </a:rPr>
                        <a:t>HOKSiin</a:t>
                      </a:r>
                      <a:r>
                        <a:rPr lang="fi-FI" sz="1100" kern="100">
                          <a:effectLst/>
                          <a:latin typeface="Aptos"/>
                          <a:ea typeface="Aptos" panose="020B0004020202020204" pitchFamily="34" charset="0"/>
                          <a:cs typeface="Times New Roman"/>
                        </a:rPr>
                        <a:t> kirjataan opiskelijan urasuunnitelma.</a:t>
                      </a:r>
                    </a:p>
                    <a:p>
                      <a:pPr>
                        <a:lnSpc>
                          <a:spcPct val="107000"/>
                        </a:lnSpc>
                        <a:spcAft>
                          <a:spcPts val="800"/>
                        </a:spcAft>
                      </a:pPr>
                      <a:r>
                        <a:rPr lang="fi-FI" sz="1100" kern="100" err="1">
                          <a:effectLst/>
                          <a:latin typeface="Aptos"/>
                          <a:ea typeface="Aptos" panose="020B0004020202020204" pitchFamily="34" charset="0"/>
                          <a:cs typeface="Times New Roman"/>
                        </a:rPr>
                        <a:t>HOKSiin</a:t>
                      </a:r>
                      <a:r>
                        <a:rPr lang="fi-FI" sz="1100" kern="100">
                          <a:effectLst/>
                          <a:latin typeface="Aptos"/>
                          <a:ea typeface="Aptos" panose="020B0004020202020204" pitchFamily="34" charset="0"/>
                          <a:cs typeface="Times New Roman"/>
                        </a:rPr>
                        <a:t> kirjataan mahdolliset ohjaus- ja tukitoimet, opiskeluvalmiuksia tukevat opinnot, ammattitaitovaatimuksista tai osaamistavoitteista poikkeaminen, erityisen tuen sisältö, osaamisen arvioinnin mukauttaminen ja yksilöllinen osaamisen arviointi. </a:t>
                      </a:r>
                    </a:p>
                    <a:p>
                      <a:pPr>
                        <a:lnSpc>
                          <a:spcPct val="107000"/>
                        </a:lnSpc>
                        <a:spcAft>
                          <a:spcPts val="800"/>
                        </a:spcAft>
                      </a:pPr>
                      <a:r>
                        <a:rPr lang="fi-FI" sz="1100" kern="100">
                          <a:effectLst/>
                          <a:latin typeface="Aptos"/>
                          <a:ea typeface="Aptos" panose="020B0004020202020204" pitchFamily="34" charset="0"/>
                          <a:cs typeface="Times New Roman"/>
                        </a:rPr>
                        <a:t>Koulutuksen järjestäjä laatii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yhdessä opiskelijan kanssa. Lisäksi koulutuksen järjestäjä tarjoaa alaikäisen opiskelijan huoltajalle tai muulle lailliselle edustajalle mahdollisuuden osallistua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laadintaan.</a:t>
                      </a:r>
                    </a:p>
                    <a:p>
                      <a:pPr>
                        <a:lnSpc>
                          <a:spcPct val="107000"/>
                        </a:lnSpc>
                        <a:spcAft>
                          <a:spcPts val="800"/>
                        </a:spcAft>
                      </a:pPr>
                      <a:r>
                        <a:rPr lang="fi-FI" sz="1100" kern="100">
                          <a:effectLst/>
                          <a:latin typeface="Aptos"/>
                          <a:ea typeface="Aptos" panose="020B0004020202020204" pitchFamily="34" charset="0"/>
                          <a:cs typeface="Times New Roman"/>
                        </a:rPr>
                        <a:t>Koulutuksen järjestäjä ja opiskelija laativat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yhdessä työelämän edustajan kanssa työelämässä hankittavan ja osoitettavan osaamisen osalta. Jos työvoimakoulutukseen sisältyy työpaikalla tapahtuvaa osaamisen hankkimista,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laadintaan voi osallistua myös työvoimahallinnon edustaja.</a:t>
                      </a:r>
                    </a:p>
                    <a:p>
                      <a:pPr>
                        <a:lnSpc>
                          <a:spcPct val="107000"/>
                        </a:lnSpc>
                        <a:spcAft>
                          <a:spcPts val="800"/>
                        </a:spcAft>
                      </a:pPr>
                      <a:r>
                        <a:rPr lang="fi-FI" sz="1100" kern="100">
                          <a:effectLst/>
                          <a:latin typeface="Aptos"/>
                          <a:ea typeface="Aptos" panose="020B0004020202020204" pitchFamily="34" charset="0"/>
                          <a:cs typeface="Times New Roman"/>
                        </a:rPr>
                        <a:t>Muut koulutuksen järjestäjän kanssa yhteistyössä toimivat tahot osallistuvat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laadintaan silloin, kun kyseessä on koulutuksen hankkiminen toiselta ammatillisen koulutuksen järjestäjältä, lukiokoulutuksen järjestäjältä tai muulta toimijalta.</a:t>
                      </a:r>
                    </a:p>
                    <a:p>
                      <a:pPr>
                        <a:lnSpc>
                          <a:spcPct val="107000"/>
                        </a:lnSpc>
                        <a:spcAft>
                          <a:spcPts val="800"/>
                        </a:spcAft>
                      </a:pPr>
                      <a:r>
                        <a:rPr lang="fi-FI" sz="1100" kern="100">
                          <a:effectLst/>
                          <a:latin typeface="Aptos"/>
                          <a:ea typeface="Aptos" panose="020B0004020202020204" pitchFamily="34" charset="0"/>
                          <a:cs typeface="Times New Roman"/>
                        </a:rPr>
                        <a:t>Oppivelvolliselle opiskelijalle HOKS laaditaan siten, että suunnitelman mukainen ammatillisen tutkinnon suorittamisaika on enintään neljä vuotta.</a:t>
                      </a:r>
                    </a:p>
                    <a:p>
                      <a:pPr>
                        <a:lnSpc>
                          <a:spcPct val="107000"/>
                        </a:lnSpc>
                        <a:spcAft>
                          <a:spcPts val="800"/>
                        </a:spcAft>
                      </a:pP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hyväksyvät koulutuksen järjestäjä ja opiskelija. Lisäksi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hyväksyvät työelämän edustaja sekä muut koulutuksen järjestäjän kanssa yhteistyössä toimivat tahot siltä osin kuin ne osallistuvat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laadintaan ja päivittämiseen.</a:t>
                      </a: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vastuuopettaja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erityisopettaja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yhteistyötaho</a:t>
                      </a:r>
                    </a:p>
                    <a:p>
                      <a:pPr marL="342900" lvl="0" indent="-342900">
                        <a:lnSpc>
                          <a:spcPct val="107000"/>
                        </a:lnSpc>
                        <a:spcAft>
                          <a:spcPts val="800"/>
                        </a:spcAft>
                        <a:buSzPts val="1000"/>
                        <a:buFont typeface="Symbol" panose="05050102010706020507" pitchFamily="18" charset="2"/>
                        <a:buChar char=""/>
                      </a:pPr>
                      <a:endParaRPr lang="fi-FI" sz="1100" kern="100">
                        <a:effectLst/>
                        <a:latin typeface="Aptos"/>
                        <a:ea typeface="Aptos" panose="020B0004020202020204" pitchFamily="34" charset="0"/>
                        <a:cs typeface="Times New Roman"/>
                      </a:endParaRP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hlinkClick r:id="rId2"/>
                        </a:rPr>
                        <a:t>Vastuuopettajan tehtävät</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hlinkClick r:id="rId3"/>
                        </a:rPr>
                        <a:t>Erityisopettajan tehtävät</a:t>
                      </a:r>
                      <a:endParaRPr lang="fi-FI" sz="1100" kern="100">
                        <a:effectLst/>
                        <a:latin typeface="Aptos"/>
                        <a:ea typeface="Aptos" panose="020B0004020202020204" pitchFamily="34" charset="0"/>
                        <a:cs typeface="Times New Roman"/>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C823689A-1528-F341-327E-08F22BBA98B3}"/>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3896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865091689"/>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a:effectLst/>
                          <a:latin typeface="Calibri"/>
                          <a:ea typeface="Calibri"/>
                          <a:cs typeface="Calibri"/>
                        </a:rPr>
                        <a:t>Opiskelijan yksilöllisen opintopolun seuranta</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seurata opiskelijan osaamisen kehittymistä suhteessa opiskelijan </a:t>
                      </a:r>
                      <a:r>
                        <a:rPr lang="fi-FI" sz="2000" kern="100" err="1">
                          <a:effectLst/>
                          <a:latin typeface="Calibri"/>
                          <a:ea typeface="Calibri"/>
                          <a:cs typeface="Calibri"/>
                        </a:rPr>
                        <a:t>HOKSiin</a:t>
                      </a:r>
                      <a:r>
                        <a:rPr lang="fi-FI" sz="2000" kern="100">
                          <a:effectLst/>
                          <a:latin typeface="Calibri"/>
                          <a:ea typeface="Calibri"/>
                          <a:cs typeface="Calibri"/>
                        </a:rPr>
                        <a:t>.</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Vastuuohjaaja  mahdollistaa opiskelijan osaamisen hankkimisen ja tavoitteiden saavuttamisen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mukaisesti. Koulutuksen järjestäjä sitouttaa opiskelijaa tavoitteiden mukaisiin opintoihin ja tarvittaessa tarjoaa opiskelijalle ohjaus- ja tukipalveluita.</a:t>
                      </a:r>
                      <a:endParaRPr lang="en-US"/>
                    </a:p>
                    <a:p>
                      <a:pPr lvl="0">
                        <a:lnSpc>
                          <a:spcPct val="107000"/>
                        </a:lnSpc>
                        <a:spcAft>
                          <a:spcPts val="800"/>
                        </a:spcAft>
                        <a:buNone/>
                      </a:pPr>
                      <a:r>
                        <a:rPr lang="fi-FI" sz="1100" kern="100">
                          <a:effectLst/>
                          <a:latin typeface="Aptos"/>
                          <a:ea typeface="Aptos" panose="020B0004020202020204" pitchFamily="34" charset="0"/>
                          <a:cs typeface="Times New Roman"/>
                        </a:rPr>
                        <a:t>Koulutuksen järjestäjä seuraa ja arvioi yhdessä opiskelijan kanssa opiskelijan osaamisen kehittymistä suhteessa tutkinnon tai koulutuksen perusteisiin ja opiskelijan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mukaisiin tavoitteisiin. Koulutuksen järjestäjä antaa opiskelijalle palautetta osaamisen kehittymisestä.</a:t>
                      </a:r>
                      <a:endParaRPr lang="en-US"/>
                    </a:p>
                    <a:p>
                      <a:pPr>
                        <a:lnSpc>
                          <a:spcPct val="107000"/>
                        </a:lnSpc>
                        <a:spcAft>
                          <a:spcPts val="800"/>
                        </a:spcAft>
                      </a:pPr>
                      <a:r>
                        <a:rPr lang="fi-FI" sz="1100" kern="100">
                          <a:effectLst/>
                          <a:latin typeface="Aptos"/>
                          <a:ea typeface="Aptos" panose="020B0004020202020204" pitchFamily="34" charset="0"/>
                          <a:cs typeface="Times New Roman"/>
                        </a:rPr>
                        <a:t>Työelämän edustaja seuraa opiskelijan osaamisen kehittymistä oppisopimuskoulutuksessa ja koulutussopimukseen perustuvassa koulutuksessa sekä arvioi yhdessä opiskelijan ja koulutuksen järjestäjän kanssa opiskelijan osaamisen kehittymistä.</a:t>
                      </a:r>
                    </a:p>
                    <a:p>
                      <a:pPr>
                        <a:lnSpc>
                          <a:spcPct val="107000"/>
                        </a:lnSpc>
                        <a:spcAft>
                          <a:spcPts val="800"/>
                        </a:spcAft>
                      </a:pPr>
                      <a:r>
                        <a:rPr lang="fi-FI" sz="1100" kern="100">
                          <a:effectLst/>
                          <a:latin typeface="Aptos"/>
                          <a:ea typeface="Aptos" panose="020B0004020202020204" pitchFamily="34" charset="0"/>
                          <a:cs typeface="Times New Roman"/>
                        </a:rPr>
                        <a:t>Koulutuksen järjestäjä arvioi ohjauksen ja oppimisen tuen toteutumista ja varmistaa opiskelijan saaman ohjauksen ja tuen riittävyyden.</a:t>
                      </a:r>
                    </a:p>
                    <a:p>
                      <a:pPr>
                        <a:lnSpc>
                          <a:spcPct val="107000"/>
                        </a:lnSpc>
                        <a:spcAft>
                          <a:spcPts val="800"/>
                        </a:spcAft>
                      </a:pPr>
                      <a:r>
                        <a:rPr lang="fi-FI" sz="1100" kern="100">
                          <a:effectLst/>
                          <a:latin typeface="Aptos"/>
                          <a:ea typeface="Aptos" panose="020B0004020202020204" pitchFamily="34" charset="0"/>
                          <a:cs typeface="Times New Roman"/>
                        </a:rPr>
                        <a:t>Koulutuksen järjestäjä tekee tarvittaessa muutokset osaamisen hankkimisen tavoitteisiin, sisältöihin, opetukseen, muihin osaamisen hankkimisen tapoihin ja ajoittumiseen.</a:t>
                      </a:r>
                    </a:p>
                    <a:p>
                      <a:pPr>
                        <a:lnSpc>
                          <a:spcPct val="107000"/>
                        </a:lnSpc>
                        <a:spcAft>
                          <a:spcPts val="800"/>
                        </a:spcAft>
                      </a:pPr>
                      <a:r>
                        <a:rPr lang="fi-FI" sz="1100" kern="100">
                          <a:effectLst/>
                          <a:latin typeface="Aptos"/>
                          <a:ea typeface="Aptos" panose="020B0004020202020204" pitchFamily="34" charset="0"/>
                          <a:cs typeface="Times New Roman"/>
                        </a:rPr>
                        <a:t>Koulutuksen järjestäjän on ilmoitettava oppivelvollisen opiskelijan huoltajalle tai muulle lailliselle edustajalle, jos oppivelvollinen ei suorita opintojaan </a:t>
                      </a:r>
                      <a:r>
                        <a:rPr lang="fi-FI" sz="1100" kern="100" err="1">
                          <a:effectLst/>
                          <a:latin typeface="Aptos"/>
                          <a:ea typeface="Aptos" panose="020B0004020202020204" pitchFamily="34" charset="0"/>
                          <a:cs typeface="Times New Roman"/>
                        </a:rPr>
                        <a:t>HOKSinsa</a:t>
                      </a:r>
                      <a:r>
                        <a:rPr lang="fi-FI" sz="1100" kern="100">
                          <a:effectLst/>
                          <a:latin typeface="Aptos"/>
                          <a:ea typeface="Aptos" panose="020B0004020202020204" pitchFamily="34" charset="0"/>
                          <a:cs typeface="Times New Roman"/>
                        </a:rPr>
                        <a:t> mukaisesti.</a:t>
                      </a:r>
                    </a:p>
                    <a:p>
                      <a:pPr>
                        <a:lnSpc>
                          <a:spcPct val="107000"/>
                        </a:lnSpc>
                        <a:spcAft>
                          <a:spcPts val="800"/>
                        </a:spcAft>
                      </a:pPr>
                      <a:r>
                        <a:rPr lang="fi-FI" sz="1100" kern="100">
                          <a:effectLst/>
                          <a:latin typeface="Aptos"/>
                          <a:ea typeface="Aptos" panose="020B0004020202020204" pitchFamily="34" charset="0"/>
                          <a:cs typeface="Times New Roman"/>
                        </a:rPr>
                        <a:t>Tiedot yksilöllisen opintopolun seurannasta ja etenemisestä sekä suunnitelman tarkennukset ja muutokset kirjataan opiskelijan </a:t>
                      </a:r>
                      <a:r>
                        <a:rPr lang="fi-FI" sz="1100" kern="100" err="1">
                          <a:effectLst/>
                          <a:latin typeface="Aptos"/>
                          <a:ea typeface="Aptos" panose="020B0004020202020204" pitchFamily="34" charset="0"/>
                          <a:cs typeface="Times New Roman"/>
                        </a:rPr>
                        <a:t>HOKSiin</a:t>
                      </a:r>
                      <a:r>
                        <a:rPr lang="fi-FI" sz="1100" kern="100">
                          <a:effectLst/>
                          <a:latin typeface="Aptos"/>
                          <a:ea typeface="Aptos" panose="020B0004020202020204" pitchFamily="34" charset="0"/>
                          <a:cs typeface="Times New Roman"/>
                        </a:rPr>
                        <a:t>.</a:t>
                      </a: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cs typeface="Times New Roman"/>
                        </a:rPr>
                        <a:t>vastuuopettaja</a:t>
                      </a:r>
                      <a:endParaRPr lang="fi-FI"/>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yhteistyötaho</a:t>
                      </a: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b="0" u="sng" kern="1200">
                          <a:solidFill>
                            <a:schemeClr val="tx1"/>
                          </a:solidFill>
                          <a:effectLst/>
                          <a:latin typeface="Calibri"/>
                          <a:ea typeface="Calibri"/>
                          <a:cs typeface="Calibri"/>
                          <a:hlinkClick r:id="rId2">
                            <a:extLst>
                              <a:ext uri="{A12FA001-AC4F-418D-AE19-62706E023703}">
                                <ahyp:hlinkClr xmlns:ahyp="http://schemas.microsoft.com/office/drawing/2018/hyperlinkcolor" val="tx"/>
                              </a:ext>
                            </a:extLst>
                          </a:hlinkClick>
                        </a:rPr>
                        <a:t>https://kpedu.sharepoint.com/sites/Kpeduintra/SitePages/Henkil%C3%B6kohtaisen-osaamisen-kehitt%C3%A4misen-suunnitelma-HOKS.aspx</a:t>
                      </a:r>
                      <a:endParaRPr lang="fi-FI" sz="1100" b="0" kern="1200">
                        <a:solidFill>
                          <a:schemeClr val="tx1"/>
                        </a:solidFill>
                        <a:effectLst/>
                        <a:latin typeface="Calibri"/>
                        <a:ea typeface="Calibri"/>
                        <a:cs typeface="Calibri"/>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i-FI" sz="1100" u="sng" kern="100">
                          <a:solidFill>
                            <a:schemeClr val="tx1"/>
                          </a:solidFill>
                          <a:effectLst/>
                          <a:latin typeface="Calibri"/>
                          <a:ea typeface="Calibri"/>
                          <a:cs typeface="Calibri"/>
                          <a:hlinkClick r:id="rId3">
                            <a:extLst>
                              <a:ext uri="{A12FA001-AC4F-418D-AE19-62706E023703}">
                                <ahyp:hlinkClr xmlns:ahyp="http://schemas.microsoft.com/office/drawing/2018/hyperlinkcolor" val="tx"/>
                              </a:ext>
                            </a:extLst>
                          </a:hlinkClick>
                        </a:rPr>
                        <a:t>https://kpedu.sharepoint.com/sites/Kpeduintra/SitePages/Koulutus--tai-oppisopimuksen-laadinta-ja-yll%C3%A4pito.aspx</a:t>
                      </a:r>
                      <a:endParaRPr lang="fi-FI" sz="1100" kern="100">
                        <a:solidFill>
                          <a:schemeClr val="tx1"/>
                        </a:solidFill>
                        <a:effectLst/>
                        <a:latin typeface="Calibri"/>
                        <a:ea typeface="Calibri"/>
                        <a:cs typeface="Calibri"/>
                      </a:endParaRPr>
                    </a:p>
                    <a:p>
                      <a:pPr>
                        <a:lnSpc>
                          <a:spcPct val="107000"/>
                        </a:lnSpc>
                        <a:spcAft>
                          <a:spcPts val="800"/>
                        </a:spcAft>
                      </a:pPr>
                      <a:r>
                        <a:rPr lang="fi-FI" sz="1100" kern="100">
                          <a:effectLst/>
                          <a:latin typeface="Aptos"/>
                          <a:ea typeface="Aptos" panose="020B0004020202020204" pitchFamily="34" charset="0"/>
                          <a:cs typeface="Times New Roman"/>
                        </a:rPr>
                        <a:t> https://sites.google.com/view/kpedu-opiskelijan-opas/poissaolot</a:t>
                      </a:r>
                    </a:p>
                    <a:p>
                      <a:pPr>
                        <a:lnSpc>
                          <a:spcPct val="107000"/>
                        </a:lnSpc>
                        <a:spcAft>
                          <a:spcPts val="800"/>
                        </a:spcAft>
                      </a:pPr>
                      <a:r>
                        <a:rPr lang="fi-FI" sz="1100" kern="100">
                          <a:effectLst/>
                          <a:latin typeface="Aptos"/>
                          <a:ea typeface="Aptos" panose="020B0004020202020204" pitchFamily="34" charset="0"/>
                          <a:cs typeface="Times New Roman"/>
                          <a:hlinkClick r:id="rId4"/>
                        </a:rPr>
                        <a:t>Vastuuopettajan tehtävät</a:t>
                      </a:r>
                    </a:p>
                    <a:p>
                      <a:pPr lvl="0">
                        <a:lnSpc>
                          <a:spcPct val="107000"/>
                        </a:lnSpc>
                        <a:spcAft>
                          <a:spcPts val="800"/>
                        </a:spcAft>
                        <a:buNone/>
                      </a:pPr>
                      <a:r>
                        <a:rPr lang="fi-FI" sz="1100" kern="100">
                          <a:effectLst/>
                          <a:latin typeface="Aptos"/>
                          <a:ea typeface="Aptos" panose="020B0004020202020204" pitchFamily="34" charset="0"/>
                          <a:cs typeface="Times New Roman"/>
                          <a:hlinkClick r:id="rId5"/>
                        </a:rPr>
                        <a:t>Erityisopettajan tehtävät</a:t>
                      </a:r>
                      <a:endParaRPr lang="fi-FI" sz="1100" kern="100">
                        <a:effectLst/>
                        <a:latin typeface="Aptos"/>
                        <a:ea typeface="Aptos" panose="020B0004020202020204" pitchFamily="34" charset="0"/>
                        <a:cs typeface="Times New Roman"/>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A62849D9-3510-7A81-AF60-3032B6F5806F}"/>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95671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D26F5068-223F-0569-6125-655EFF459B76}"/>
              </a:ext>
            </a:extLst>
          </p:cNvPr>
          <p:cNvGraphicFramePr>
            <a:graphicFrameLocks noGrp="1"/>
          </p:cNvGraphicFramePr>
          <p:nvPr>
            <p:extLst>
              <p:ext uri="{D42A27DB-BD31-4B8C-83A1-F6EECF244321}">
                <p14:modId xmlns:p14="http://schemas.microsoft.com/office/powerpoint/2010/main" val="1249321652"/>
              </p:ext>
            </p:extLst>
          </p:nvPr>
        </p:nvGraphicFramePr>
        <p:xfrm>
          <a:off x="0" y="0"/>
          <a:ext cx="12192000" cy="7338209"/>
        </p:xfrm>
        <a:graphic>
          <a:graphicData uri="http://schemas.openxmlformats.org/drawingml/2006/table">
            <a:tbl>
              <a:tblPr firstRow="1" firstCol="1" bandRow="1">
                <a:tableStyleId>{00A15C55-8517-42AA-B614-E9B94910E393}</a:tableStyleId>
              </a:tblPr>
              <a:tblGrid>
                <a:gridCol w="3542501">
                  <a:extLst>
                    <a:ext uri="{9D8B030D-6E8A-4147-A177-3AD203B41FA5}">
                      <a16:colId xmlns:a16="http://schemas.microsoft.com/office/drawing/2014/main" val="2046098079"/>
                    </a:ext>
                  </a:extLst>
                </a:gridCol>
                <a:gridCol w="4857586">
                  <a:extLst>
                    <a:ext uri="{9D8B030D-6E8A-4147-A177-3AD203B41FA5}">
                      <a16:colId xmlns:a16="http://schemas.microsoft.com/office/drawing/2014/main" val="3539659084"/>
                    </a:ext>
                  </a:extLst>
                </a:gridCol>
                <a:gridCol w="3791913">
                  <a:extLst>
                    <a:ext uri="{9D8B030D-6E8A-4147-A177-3AD203B41FA5}">
                      <a16:colId xmlns:a16="http://schemas.microsoft.com/office/drawing/2014/main" val="719163114"/>
                    </a:ext>
                  </a:extLst>
                </a:gridCol>
              </a:tblGrid>
              <a:tr h="493776">
                <a:tc>
                  <a:txBody>
                    <a:bodyPr/>
                    <a:lstStyle/>
                    <a:p>
                      <a:pPr>
                        <a:lnSpc>
                          <a:spcPct val="107000"/>
                        </a:lnSpc>
                        <a:spcAft>
                          <a:spcPts val="800"/>
                        </a:spcAft>
                      </a:pPr>
                      <a:r>
                        <a:rPr lang="fi-FI" sz="2000" kern="100">
                          <a:effectLst/>
                        </a:rPr>
                        <a:t>Prosessin nimi ja tavoite</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Prosessikuvaus</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tc>
                  <a:txBody>
                    <a:bodyPr/>
                    <a:lstStyle/>
                    <a:p>
                      <a:pPr>
                        <a:lnSpc>
                          <a:spcPct val="107000"/>
                        </a:lnSpc>
                        <a:spcAft>
                          <a:spcPts val="800"/>
                        </a:spcAft>
                      </a:pPr>
                      <a:r>
                        <a:rPr lang="fi-FI" sz="2000" kern="100">
                          <a:effectLst/>
                        </a:rPr>
                        <a:t>Toimijat</a:t>
                      </a:r>
                      <a:endParaRPr lang="fi-FI" sz="2000" kern="100">
                        <a:effectLst/>
                        <a:latin typeface="Calibri" panose="020F0502020204030204" pitchFamily="34" charset="0"/>
                        <a:ea typeface="Calibri" panose="020F0502020204030204" pitchFamily="34" charset="0"/>
                        <a:cs typeface="Calibri" panose="020F0502020204030204" pitchFamily="34" charset="0"/>
                      </a:endParaRPr>
                    </a:p>
                  </a:txBody>
                  <a:tcPr marL="42479" marR="42479" marT="0" marB="0"/>
                </a:tc>
                <a:extLst>
                  <a:ext uri="{0D108BD9-81ED-4DB2-BD59-A6C34878D82A}">
                    <a16:rowId xmlns:a16="http://schemas.microsoft.com/office/drawing/2014/main" val="2289419616"/>
                  </a:ext>
                </a:extLst>
              </a:tr>
              <a:tr h="6844433">
                <a:tc>
                  <a:txBody>
                    <a:bodyPr/>
                    <a:lstStyle/>
                    <a:p>
                      <a:pPr>
                        <a:lnSpc>
                          <a:spcPct val="107000"/>
                        </a:lnSpc>
                        <a:spcAft>
                          <a:spcPts val="800"/>
                        </a:spcAft>
                      </a:pPr>
                      <a:r>
                        <a:rPr lang="fi-FI" sz="2000" u="sng" kern="100" err="1">
                          <a:effectLst/>
                          <a:latin typeface="Calibri"/>
                          <a:ea typeface="Calibri"/>
                          <a:cs typeface="Calibri"/>
                        </a:rPr>
                        <a:t>HOKSin</a:t>
                      </a:r>
                      <a:r>
                        <a:rPr lang="fi-FI" sz="2000" u="sng" kern="100">
                          <a:effectLst/>
                          <a:latin typeface="Calibri"/>
                          <a:ea typeface="Calibri"/>
                          <a:cs typeface="Calibri"/>
                        </a:rPr>
                        <a:t> päivittäminen</a:t>
                      </a:r>
                      <a:endParaRPr lang="fi-FI" sz="2000" kern="100">
                        <a:effectLst/>
                        <a:latin typeface="Calibri"/>
                        <a:ea typeface="Calibri"/>
                        <a:cs typeface="Calibri"/>
                      </a:endParaRPr>
                    </a:p>
                    <a:p>
                      <a:pPr>
                        <a:lnSpc>
                          <a:spcPct val="107000"/>
                        </a:lnSpc>
                        <a:spcAft>
                          <a:spcPts val="800"/>
                        </a:spcAft>
                      </a:pPr>
                      <a:endParaRPr lang="fi-FI" sz="2000" kern="100">
                        <a:effectLst/>
                        <a:latin typeface="Calibri"/>
                        <a:ea typeface="Calibri"/>
                        <a:cs typeface="Calibri"/>
                      </a:endParaRPr>
                    </a:p>
                    <a:p>
                      <a:pPr>
                        <a:lnSpc>
                          <a:spcPct val="107000"/>
                        </a:lnSpc>
                        <a:spcAft>
                          <a:spcPts val="800"/>
                        </a:spcAft>
                      </a:pPr>
                      <a:r>
                        <a:rPr lang="fi-FI" sz="2000" kern="100">
                          <a:effectLst/>
                          <a:latin typeface="Calibri"/>
                          <a:ea typeface="Calibri"/>
                          <a:cs typeface="Calibri"/>
                        </a:rPr>
                        <a:t>Tavoite: Tavoitteena on tarvittaessa tarkentaa tai muuttaa opiskelijan henkilökohtaista osaamisen kehittämissuunnitelmaa opiskelijan yksilöllisen ja joustavan opintopolun toteutumiseksi.</a:t>
                      </a:r>
                    </a:p>
                  </a:txBody>
                  <a:tcPr marL="68580" marR="68580" marT="0" marB="0"/>
                </a:tc>
                <a:tc>
                  <a:txBody>
                    <a:bodyPr/>
                    <a:lstStyle/>
                    <a:p>
                      <a:pPr>
                        <a:lnSpc>
                          <a:spcPct val="107000"/>
                        </a:lnSpc>
                        <a:spcAft>
                          <a:spcPts val="800"/>
                        </a:spcAft>
                      </a:pPr>
                      <a:r>
                        <a:rPr lang="fi-FI" sz="1100" kern="100">
                          <a:effectLst/>
                          <a:latin typeface="Aptos"/>
                          <a:ea typeface="Aptos" panose="020B0004020202020204" pitchFamily="34" charset="0"/>
                          <a:cs typeface="Times New Roman"/>
                        </a:rPr>
                        <a:t>Koulutuksen järjestäjä päivittää laadittua ja hyväksyttyä </a:t>
                      </a:r>
                      <a:r>
                        <a:rPr lang="fi-FI" sz="1100" kern="100" err="1">
                          <a:effectLst/>
                          <a:latin typeface="Aptos"/>
                          <a:ea typeface="Aptos" panose="020B0004020202020204" pitchFamily="34" charset="0"/>
                          <a:cs typeface="Times New Roman"/>
                        </a:rPr>
                        <a:t>HOKSia</a:t>
                      </a:r>
                      <a:r>
                        <a:rPr lang="fi-FI" sz="1100" kern="100">
                          <a:effectLst/>
                          <a:latin typeface="Aptos"/>
                          <a:ea typeface="Aptos" panose="020B0004020202020204" pitchFamily="34" charset="0"/>
                          <a:cs typeface="Times New Roman"/>
                        </a:rPr>
                        <a:t> yhdessä opiskelijan kanssa suunnitelman, tavoitteiden ja tarpeiden tarkentuessa tai muuttuessa tutkinnon tai koulutuksen suorittamisen aikana.</a:t>
                      </a:r>
                    </a:p>
                    <a:p>
                      <a:pPr>
                        <a:lnSpc>
                          <a:spcPct val="107000"/>
                        </a:lnSpc>
                        <a:spcAft>
                          <a:spcPts val="800"/>
                        </a:spcAft>
                      </a:pPr>
                      <a:r>
                        <a:rPr lang="fi-FI" sz="1100" kern="100">
                          <a:effectLst/>
                          <a:latin typeface="Aptos"/>
                          <a:ea typeface="Aptos" panose="020B0004020202020204" pitchFamily="34" charset="0"/>
                          <a:cs typeface="Times New Roman"/>
                        </a:rPr>
                        <a:t>Alaikäisen opiskelijan huoltajalla tai muulla laillisella edustajalla tulee olla mahdollisuus osallistua opiskelijan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päivittämiseen.</a:t>
                      </a:r>
                    </a:p>
                    <a:p>
                      <a:pPr>
                        <a:lnSpc>
                          <a:spcPct val="107000"/>
                        </a:lnSpc>
                        <a:spcAft>
                          <a:spcPts val="800"/>
                        </a:spcAft>
                      </a:pPr>
                      <a:r>
                        <a:rPr lang="fi-FI" sz="1100" kern="100">
                          <a:effectLst/>
                          <a:latin typeface="Aptos"/>
                          <a:ea typeface="Aptos" panose="020B0004020202020204" pitchFamily="34" charset="0"/>
                          <a:cs typeface="Times New Roman"/>
                        </a:rPr>
                        <a:t>Työelämän edustaja osallistuu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päivittämiseen niiltä osin kuin se koskee työelämässä tapahtuvaa osaamisen hankkimista ja osoittamista. Jos työvoimakoulutukseen sisältyy työpaikalla tapahtuvaa osaamisen hankkimista, suunnitelman päivittämiseen voi osallistua myös työvoimahallinnon edustaja.</a:t>
                      </a:r>
                    </a:p>
                    <a:p>
                      <a:pPr>
                        <a:lnSpc>
                          <a:spcPct val="107000"/>
                        </a:lnSpc>
                        <a:spcAft>
                          <a:spcPts val="800"/>
                        </a:spcAft>
                      </a:pPr>
                      <a:r>
                        <a:rPr lang="fi-FI" sz="1100" kern="100">
                          <a:effectLst/>
                          <a:latin typeface="Aptos"/>
                          <a:ea typeface="Aptos" panose="020B0004020202020204" pitchFamily="34" charset="0"/>
                          <a:cs typeface="Times New Roman"/>
                        </a:rPr>
                        <a:t>Muut koulutuksen järjestäjän kanssa yhteistyössä toimivat tahot osallistuvat </a:t>
                      </a:r>
                      <a:r>
                        <a:rPr lang="fi-FI" sz="1100" kern="100" err="1">
                          <a:effectLst/>
                          <a:latin typeface="Aptos"/>
                          <a:ea typeface="Aptos" panose="020B0004020202020204" pitchFamily="34" charset="0"/>
                          <a:cs typeface="Times New Roman"/>
                        </a:rPr>
                        <a:t>HOKSin</a:t>
                      </a:r>
                      <a:r>
                        <a:rPr lang="fi-FI" sz="1100" kern="100">
                          <a:effectLst/>
                          <a:latin typeface="Aptos"/>
                          <a:ea typeface="Aptos" panose="020B0004020202020204" pitchFamily="34" charset="0"/>
                          <a:cs typeface="Times New Roman"/>
                        </a:rPr>
                        <a:t> päivittämiseen silloin, kun kyseessä on koulutuksen hankkiminen toiselta ammatillisen koulutuksen järjestäjältä, lukiokoulutuksen järjestäjältä tai muulta toimijalta.</a:t>
                      </a:r>
                    </a:p>
                    <a:p>
                      <a:pPr>
                        <a:lnSpc>
                          <a:spcPct val="107000"/>
                        </a:lnSpc>
                        <a:spcAft>
                          <a:spcPts val="800"/>
                        </a:spcAft>
                      </a:pPr>
                      <a:r>
                        <a:rPr lang="fi-FI" sz="1100" kern="100">
                          <a:effectLst/>
                          <a:latin typeface="Aptos"/>
                          <a:ea typeface="Aptos" panose="020B0004020202020204" pitchFamily="34" charset="0"/>
                          <a:cs typeface="Times New Roman"/>
                          <a:hlinkClick r:id="rId2"/>
                        </a:rPr>
                        <a:t>Intra HOKS</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hlinkClick r:id="rId3"/>
                        </a:rPr>
                        <a:t>Kpedu nettisivu opintojen valinnaisuus</a:t>
                      </a:r>
                      <a:endParaRPr lang="fi-FI" sz="1100" kern="100">
                        <a:effectLst/>
                        <a:latin typeface="Aptos"/>
                        <a:ea typeface="Aptos" panose="020B0004020202020204" pitchFamily="34" charset="0"/>
                        <a:cs typeface="Times New Roman"/>
                      </a:endParaRPr>
                    </a:p>
                    <a:p>
                      <a:pPr>
                        <a:lnSpc>
                          <a:spcPct val="107000"/>
                        </a:lnSpc>
                        <a:spcAft>
                          <a:spcPts val="800"/>
                        </a:spcAft>
                      </a:pPr>
                      <a:r>
                        <a:rPr lang="fi-FI" sz="1100" kern="100">
                          <a:effectLst/>
                          <a:latin typeface="Aptos"/>
                          <a:ea typeface="Aptos" panose="020B0004020202020204" pitchFamily="34" charset="0"/>
                          <a:cs typeface="Times New Roman"/>
                          <a:hlinkClick r:id="rId4"/>
                        </a:rPr>
                        <a:t>Vastuuopettajan tehtävät</a:t>
                      </a: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opiskelija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huoltaja tai muu laillinen edustaja</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koulutuksen järjestäjä</a:t>
                      </a:r>
                    </a:p>
                    <a:p>
                      <a:pPr marL="342900" lvl="0" indent="-342900">
                        <a:lnSpc>
                          <a:spcPct val="107000"/>
                        </a:lnSpc>
                        <a:spcAft>
                          <a:spcPts val="800"/>
                        </a:spcAft>
                        <a:buSzPts val="1000"/>
                        <a:buFont typeface="Symbol" panose="05050102010706020507" pitchFamily="18" charset="2"/>
                        <a:buChar char=""/>
                      </a:pPr>
                      <a:r>
                        <a:rPr lang="fi-FI" sz="1100" kern="100">
                          <a:effectLst/>
                          <a:latin typeface="Aptos"/>
                          <a:ea typeface="Aptos" panose="020B0004020202020204" pitchFamily="34" charset="0"/>
                          <a:cs typeface="Times New Roman"/>
                        </a:rPr>
                        <a:t>vastuuopettaja</a:t>
                      </a:r>
                      <a:endParaRPr lang="fi-FI"/>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työelämän edustaja</a:t>
                      </a:r>
                    </a:p>
                    <a:p>
                      <a:pPr marL="342900" lvl="0" indent="-342900">
                        <a:lnSpc>
                          <a:spcPct val="107000"/>
                        </a:lnSpc>
                        <a:spcAft>
                          <a:spcPts val="800"/>
                        </a:spcAft>
                        <a:buSzPts val="1000"/>
                        <a:buFont typeface="Symbol" panose="05050102010706020507" pitchFamily="18" charset="2"/>
                        <a:buChar char=""/>
                        <a:tabLst>
                          <a:tab pos="457200" algn="l"/>
                        </a:tabLst>
                      </a:pPr>
                      <a:r>
                        <a:rPr lang="fi-FI" sz="1100" kern="100">
                          <a:effectLst/>
                          <a:latin typeface="Aptos"/>
                          <a:ea typeface="Aptos" panose="020B0004020202020204" pitchFamily="34" charset="0"/>
                          <a:cs typeface="Times New Roman"/>
                        </a:rPr>
                        <a:t>muu yhteistyötaho</a:t>
                      </a:r>
                    </a:p>
                    <a:p>
                      <a:pPr marL="342900" lvl="0" indent="-342900">
                        <a:lnSpc>
                          <a:spcPct val="107000"/>
                        </a:lnSpc>
                        <a:spcAft>
                          <a:spcPts val="800"/>
                        </a:spcAft>
                        <a:buSzPts val="1000"/>
                        <a:buFont typeface="Symbol" panose="05050102010706020507" pitchFamily="18" charset="2"/>
                        <a:buChar char=""/>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Pts val="1000"/>
                        <a:buFont typeface="Symbol" panose="05050102010706020507" pitchFamily="18" charset="2"/>
                        <a:buNone/>
                        <a:tabLst>
                          <a:tab pos="457200" algn="l"/>
                        </a:tabLst>
                        <a:defRPr/>
                      </a:pPr>
                      <a:r>
                        <a:rPr lang="fi-FI" sz="1100" b="0" u="sng" kern="1200">
                          <a:solidFill>
                            <a:schemeClr val="tx1"/>
                          </a:solidFill>
                          <a:effectLst/>
                          <a:latin typeface="Calibri"/>
                          <a:ea typeface="Calibri"/>
                          <a:cs typeface="Calibri"/>
                          <a:hlinkClick r:id="rId2">
                            <a:extLst>
                              <a:ext uri="{A12FA001-AC4F-418D-AE19-62706E023703}">
                                <ahyp:hlinkClr xmlns:ahyp="http://schemas.microsoft.com/office/drawing/2018/hyperlinkcolor" val="tx"/>
                              </a:ext>
                            </a:extLst>
                          </a:hlinkClick>
                        </a:rPr>
                        <a:t>https://kpedu.sharepoint.com/sites/Kpeduintra/SitePages/Henkil%C3%B6kohtaisen-osaamisen-kehitt%C3%A4misen-suunnitelma-HOKS.aspx</a:t>
                      </a:r>
                      <a:endParaRPr lang="fi-FI" sz="1100" b="0" kern="1200">
                        <a:solidFill>
                          <a:schemeClr val="tx1"/>
                        </a:solidFill>
                        <a:effectLst/>
                        <a:latin typeface="Calibri"/>
                        <a:ea typeface="Calibri"/>
                        <a:cs typeface="Calibri"/>
                      </a:endParaRPr>
                    </a:p>
                    <a:p>
                      <a:pPr marL="342900" lvl="0" indent="-342900">
                        <a:lnSpc>
                          <a:spcPct val="107000"/>
                        </a:lnSpc>
                        <a:spcAft>
                          <a:spcPts val="800"/>
                        </a:spcAft>
                        <a:buSzPts val="1000"/>
                        <a:buFont typeface="Symbol" panose="05050102010706020507" pitchFamily="18" charset="2"/>
                        <a:buChar char=""/>
                        <a:tabLst>
                          <a:tab pos="457200" algn="l"/>
                        </a:tabLst>
                      </a:pPr>
                      <a:endParaRPr lang="fi-FI"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3242047"/>
                  </a:ext>
                </a:extLst>
              </a:tr>
            </a:tbl>
          </a:graphicData>
        </a:graphic>
      </p:graphicFrame>
      <p:sp>
        <p:nvSpPr>
          <p:cNvPr id="3" name="Toimintopainike: Paluu 2">
            <a:hlinkClick r:id="" action="ppaction://hlinkshowjump?jump=firstslide" highlightClick="1"/>
            <a:extLst>
              <a:ext uri="{FF2B5EF4-FFF2-40B4-BE49-F238E27FC236}">
                <a16:creationId xmlns:a16="http://schemas.microsoft.com/office/drawing/2014/main" id="{586CD9AB-2CEA-E514-B25A-636C2D5CB44E}"/>
              </a:ext>
            </a:extLst>
          </p:cNvPr>
          <p:cNvSpPr>
            <a:spLocks/>
          </p:cNvSpPr>
          <p:nvPr/>
        </p:nvSpPr>
        <p:spPr>
          <a:xfrm>
            <a:off x="11626553" y="6298250"/>
            <a:ext cx="470019" cy="470019"/>
          </a:xfrm>
          <a:prstGeom prst="actionButtonReturn">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2188637"/>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5051</Words>
  <Application>Microsoft Office PowerPoint</Application>
  <PresentationFormat>Laajakuva</PresentationFormat>
  <Paragraphs>675</Paragraphs>
  <Slides>28</Slides>
  <Notes>1</Notes>
  <HiddenSlides>0</HiddenSlides>
  <MMClips>0</MMClips>
  <ScaleCrop>false</ScaleCrop>
  <HeadingPairs>
    <vt:vector size="6" baseType="variant">
      <vt:variant>
        <vt:lpstr>Käytetyt fontit</vt:lpstr>
      </vt:variant>
      <vt:variant>
        <vt:i4>9</vt:i4>
      </vt:variant>
      <vt:variant>
        <vt:lpstr>Teema</vt:lpstr>
      </vt:variant>
      <vt:variant>
        <vt:i4>1</vt:i4>
      </vt:variant>
      <vt:variant>
        <vt:lpstr>Dian otsikot</vt:lpstr>
      </vt:variant>
      <vt:variant>
        <vt:i4>28</vt:i4>
      </vt:variant>
    </vt:vector>
  </HeadingPairs>
  <TitlesOfParts>
    <vt:vector size="38" baseType="lpstr">
      <vt:lpstr>Aptos</vt:lpstr>
      <vt:lpstr>Aptos Black</vt:lpstr>
      <vt:lpstr>Aptos Display</vt:lpstr>
      <vt:lpstr>Aptos Light</vt:lpstr>
      <vt:lpstr>Arial</vt:lpstr>
      <vt:lpstr>Bebas Neue Book</vt:lpstr>
      <vt:lpstr>Calibri</vt:lpstr>
      <vt:lpstr>Symbol</vt:lpstr>
      <vt:lpstr>Tahoma</vt:lpstr>
      <vt:lpstr>Office-teema</vt:lpstr>
      <vt:lpstr>KPEDU Oppijan polun prosessikartta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Anne Eteläaho</dc:creator>
  <cp:lastModifiedBy>Anne Eteläaho</cp:lastModifiedBy>
  <cp:revision>13</cp:revision>
  <dcterms:created xsi:type="dcterms:W3CDTF">2024-08-12T08:57:12Z</dcterms:created>
  <dcterms:modified xsi:type="dcterms:W3CDTF">2025-10-31T12:18:16Z</dcterms:modified>
</cp:coreProperties>
</file>