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304" r:id="rId5"/>
    <p:sldId id="262" r:id="rId6"/>
    <p:sldId id="263" r:id="rId7"/>
    <p:sldId id="312" r:id="rId8"/>
    <p:sldId id="313" r:id="rId9"/>
    <p:sldId id="314" r:id="rId10"/>
    <p:sldId id="315" r:id="rId11"/>
    <p:sldId id="317" r:id="rId12"/>
    <p:sldId id="316" r:id="rId13"/>
    <p:sldId id="318" r:id="rId14"/>
    <p:sldId id="306" r:id="rId15"/>
    <p:sldId id="323" r:id="rId16"/>
    <p:sldId id="309" r:id="rId17"/>
    <p:sldId id="310" r:id="rId18"/>
    <p:sldId id="311" r:id="rId19"/>
    <p:sldId id="320" r:id="rId20"/>
    <p:sldId id="322" r:id="rId21"/>
    <p:sldId id="321" r:id="rId2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3FBE5F-788D-C3A1-8343-1C57B371B285}" v="3" dt="2024-10-03T08:42:19.9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F574-5737-4FCD-9764-CD37A40145C4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ADE31-CA5E-4095-924D-84F9E7B0C1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192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FC05F2-DCA5-F554-E584-B259DABF0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6A5B4B4-DAE0-96F6-B142-BEC492239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14F60C-03DF-22EE-17F9-17BB66736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2F-5FEE-4B43-8601-5FF8405F044B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2C52FD2-C463-813D-5FF9-588F55505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120C39-B391-4FBA-E653-77CC8AB4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C3-987B-41BB-A8A6-22100B873DD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44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986A3D-D942-8F17-6F00-E7E3E0B59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5B9BA1A-BA6E-C957-6AB0-936FCAC6C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6F26194-5DA0-DBFA-2955-B8AF8EE4D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2F-5FEE-4B43-8601-5FF8405F044B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C3471C4-4913-3A46-7EDD-8EFD8F696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719EEFD-AE63-55C4-2691-E84131A0E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C3-987B-41BB-A8A6-22100B873DD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14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84AD0E7-81E1-09C1-4BF7-57AFA3708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A06EA41-F3CD-8DC1-7BFB-3E2BBEA7E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C203C1-7AEB-CEA3-D049-A43CA6EB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2F-5FEE-4B43-8601-5FF8405F044B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036EB25-AEFC-0A8D-BF9C-3F609DFD0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7E2E7D4-F954-B7A1-A1E1-FB8C87B5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C3-987B-41BB-A8A6-22100B873DD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64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61BC02-F270-A3F7-BAB8-88E0AA3CA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FB5D19-2E27-82F5-7E1A-4B9705864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F537EB6-3282-81D9-D3BC-D31C18F9A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2F-5FEE-4B43-8601-5FF8405F044B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F2F2DC-F248-A10C-0A6A-E767AD2B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288ACD9-A08E-2232-9402-E1FEDEF1B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C3-987B-41BB-A8A6-22100B873DD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191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5AC2EA-C997-6F75-6654-384CB0CB9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35F0990-8FD8-E8A5-89A1-1A95E3EF8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3EA14F1-0D47-173B-45FB-AA6D77D7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2F-5FEE-4B43-8601-5FF8405F044B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01A9EF-02A4-733A-C7FA-194AC4A3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FB0A2F0-36E2-0CB2-38D4-9F9CE929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C3-987B-41BB-A8A6-22100B873DD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302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7BEB5C-034B-F7EF-B01F-546D4C040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09D0F48-D266-FB1E-7FBA-5112D3942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C98FAE1-FB00-EF8E-0368-595E4C422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4A88C39-8705-7435-9679-1EFAF23FE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2F-5FEE-4B43-8601-5FF8405F044B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5E3D208-A3A1-D3A0-F518-C46FB7D86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B615A08-2059-AC36-5F24-7BC873A0E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C3-987B-41BB-A8A6-22100B873DD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998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E77AF4-ABB8-4AFD-799A-D1B452ED6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960157F-EB81-3E14-18F6-875AB288C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5A17BF1-0BCC-923A-6EE2-D8ABB8EB1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4AF287B-0F61-A7A4-BF5C-D6351993B6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07A8692-52C7-F600-C7D7-E4F9FDD82E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FC2A79C-90A8-256B-E3AA-FE3633D49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2F-5FEE-4B43-8601-5FF8405F044B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218BA44-2829-CFF4-2DE3-E2FED42B0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6C938F6-859A-FA9C-6AA8-EAE887A76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C3-987B-41BB-A8A6-22100B873DD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543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73B05F-D117-E2F2-F37F-4F5B38500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A480DE2-2737-F8F6-A24D-D623E9217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2F-5FEE-4B43-8601-5FF8405F044B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8D7476B-7C8F-C920-5BDF-9290ADAD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EEE809A-847E-82B2-770D-5D558F06A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C3-987B-41BB-A8A6-22100B873DD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905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D19A323-F931-582F-9B75-48911EC36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2F-5FEE-4B43-8601-5FF8405F044B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1A70A0B-E001-08B7-E36C-116E5674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2753F69-770D-321A-8B21-52D26F487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C3-987B-41BB-A8A6-22100B873DD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23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75FD53-2174-4908-CF46-7455E88D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90816EF-7C9D-8614-32DC-EB987DCF1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C6B3C69-FE8A-30BE-E450-362066AFB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97346B3-5EC4-5A2E-5F44-DBFBE4C50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2F-5FEE-4B43-8601-5FF8405F044B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175157B-5421-70AA-653D-F472DE23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00E0613-CBC1-A103-B859-8C75EB466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C3-987B-41BB-A8A6-22100B873DD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934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8F0609-BD27-C66E-8D02-F8B060AE3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97FBC92-1AC2-0E3B-8BDC-9FBA9D1D5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A545D4A-8F57-3B26-3611-039DCD7CD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0C4B949-F102-2379-F6C7-D583C97C8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2F-5FEE-4B43-8601-5FF8405F044B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634AD21-CE58-F6CA-52AB-124A0FDDE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18D3F11-FF77-B83C-493C-484812EED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94C3-987B-41BB-A8A6-22100B873DD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336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C4C2925-43E6-677A-90A0-E7FB553A1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8D3A697-2EBD-0574-C84A-74D23C55B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51C0916-AD5E-C087-143B-FACABA6740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9A92F-5FEE-4B43-8601-5FF8405F044B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CC5A786-E6CD-0094-B87D-F076B9AAD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D847D2F-89DA-42F3-45A3-7E2723306F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C94C3-987B-41BB-A8A6-22100B873DD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9383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rityisvoimia.fi/materiaalipankki/lataus-lapsen-ja-nuoren-parhaaks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89B0503F-C7DC-707E-FAF6-EAE49C04D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7801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DBFAF6E7-387E-54F6-44FC-AE519EE5308C}"/>
              </a:ext>
            </a:extLst>
          </p:cNvPr>
          <p:cNvSpPr txBox="1"/>
          <p:nvPr/>
        </p:nvSpPr>
        <p:spPr>
          <a:xfrm>
            <a:off x="4656170" y="6001218"/>
            <a:ext cx="53901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cs typeface="Calibri"/>
              </a:rPr>
              <a:t>TP3 Erityinen tuki/erityisopetus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4868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6AD1F2DB-03CE-B586-EB17-8865DC4D9720}"/>
              </a:ext>
            </a:extLst>
          </p:cNvPr>
          <p:cNvSpPr txBox="1"/>
          <p:nvPr/>
        </p:nvSpPr>
        <p:spPr>
          <a:xfrm>
            <a:off x="1364343" y="841830"/>
            <a:ext cx="7779657" cy="49205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Toteutus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Yhteiset tunnit &gt; arviointi tuntien jälkeen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Jatkotoimenpiteet</a:t>
            </a:r>
          </a:p>
          <a:p>
            <a:pPr marL="742950" lvl="1" indent="-285750">
              <a:lnSpc>
                <a:spcPct val="116000"/>
              </a:lnSpc>
              <a:buFont typeface="Courier New" panose="02070309020205020404" pitchFamily="49" charset="0"/>
              <a:buChar char="o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Lisää yhteisiä tunteja (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ao+eo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lnSpc>
                <a:spcPct val="116000"/>
              </a:lnSpc>
              <a:buFont typeface="Courier New" panose="02070309020205020404" pitchFamily="49" charset="0"/>
              <a:buChar char="o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Pienryhmäopetus (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ao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eo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lnSpc>
                <a:spcPct val="116000"/>
              </a:lnSpc>
              <a:buFont typeface="Courier New" panose="02070309020205020404" pitchFamily="49" charset="0"/>
              <a:buChar char="o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Tukiopetus (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ao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eo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lnSpc>
                <a:spcPct val="116000"/>
              </a:lnSpc>
              <a:buFont typeface="Courier New" panose="02070309020205020404" pitchFamily="49" charset="0"/>
              <a:buChar char="o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Yksilöopetus (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eo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914400">
              <a:lnSpc>
                <a:spcPct val="116000"/>
              </a:lnSpc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914400">
              <a:lnSpc>
                <a:spcPct val="116000"/>
              </a:lnSpc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</a:p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4. Yhteistyö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Tärkeintä on kuunteleva ja toimiva yhteistyö opiskelijan kanssa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Ervat- vastuuopettaja- opo</a:t>
            </a:r>
          </a:p>
          <a:p>
            <a:pPr marL="342900" lvl="0" indent="-342900">
              <a:lnSpc>
                <a:spcPct val="11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Avoin ja luottamukseen rakentuva yhteistyö aineenopettaja-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erva</a:t>
            </a:r>
            <a:endParaRPr lang="fi-FI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336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FC140883-B54E-522E-E3F5-7F5CA344E45A}"/>
              </a:ext>
            </a:extLst>
          </p:cNvPr>
          <p:cNvSpPr txBox="1"/>
          <p:nvPr/>
        </p:nvSpPr>
        <p:spPr>
          <a:xfrm>
            <a:off x="317340" y="279509"/>
            <a:ext cx="11148945" cy="65051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b="1" baseline="0" dirty="0" err="1"/>
              <a:t>Kpedu</a:t>
            </a:r>
            <a:r>
              <a:rPr lang="en-US" sz="2400" b="1" baseline="0" dirty="0"/>
              <a:t>, </a:t>
            </a:r>
            <a:r>
              <a:rPr lang="en-US" sz="2400" b="1" baseline="0" dirty="0" err="1"/>
              <a:t>oppimisen</a:t>
            </a:r>
            <a:r>
              <a:rPr lang="en-US" sz="2400" b="1" baseline="0" dirty="0"/>
              <a:t> </a:t>
            </a:r>
            <a:r>
              <a:rPr lang="en-US" sz="2400" b="1" baseline="0" dirty="0" err="1"/>
              <a:t>tuki</a:t>
            </a:r>
            <a:r>
              <a:rPr lang="en-US" sz="2400" b="1" dirty="0"/>
              <a:t>​</a:t>
            </a:r>
            <a:endParaRPr lang="fi-FI" sz="2400" b="1" dirty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 err="1"/>
              <a:t>Erityisopettajat</a:t>
            </a:r>
            <a:r>
              <a:rPr lang="en-US" dirty="0"/>
              <a:t> (11) ja </a:t>
            </a:r>
            <a:r>
              <a:rPr lang="en-US" dirty="0" err="1"/>
              <a:t>alat</a:t>
            </a:r>
            <a:r>
              <a:rPr lang="en-US" dirty="0"/>
              <a:t>: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/>
              <a:t>Ammattikampus</a:t>
            </a:r>
            <a:r>
              <a:rPr lang="en-US" dirty="0"/>
              <a:t>: 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Sote-, </a:t>
            </a:r>
            <a:r>
              <a:rPr lang="en-US" dirty="0" err="1"/>
              <a:t>hius</a:t>
            </a:r>
            <a:r>
              <a:rPr lang="en-US" dirty="0"/>
              <a:t>-, raca, </a:t>
            </a:r>
            <a:r>
              <a:rPr lang="en-US" dirty="0" err="1"/>
              <a:t>puhdistuspalvelu</a:t>
            </a:r>
            <a:r>
              <a:rPr lang="en-US" dirty="0"/>
              <a:t>-, </a:t>
            </a:r>
            <a:r>
              <a:rPr lang="en-US" dirty="0" err="1"/>
              <a:t>kasvatus</a:t>
            </a:r>
            <a:r>
              <a:rPr lang="en-US" dirty="0"/>
              <a:t>- ja </a:t>
            </a:r>
            <a:r>
              <a:rPr lang="en-US" dirty="0" err="1"/>
              <a:t>ohjausalat</a:t>
            </a:r>
            <a:r>
              <a:rPr lang="en-US" dirty="0"/>
              <a:t>     </a:t>
            </a:r>
            <a:r>
              <a:rPr lang="en-US" dirty="0" err="1"/>
              <a:t>sekä</a:t>
            </a:r>
            <a:r>
              <a:rPr lang="en-US" dirty="0"/>
              <a:t> Arts </a:t>
            </a:r>
            <a:r>
              <a:rPr lang="en-US" dirty="0" err="1"/>
              <a:t>oppivelvollisille</a:t>
            </a:r>
            <a:r>
              <a:rPr lang="en-US" dirty="0"/>
              <a:t>: Lotta Kuivalainen</a:t>
            </a:r>
            <a:endParaRPr lang="en-US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IT- ja media-ala, </a:t>
            </a:r>
            <a:r>
              <a:rPr lang="en-US" dirty="0" err="1"/>
              <a:t>tieto</a:t>
            </a:r>
            <a:r>
              <a:rPr lang="en-US" dirty="0"/>
              <a:t>-ja </a:t>
            </a:r>
            <a:r>
              <a:rPr lang="en-US" dirty="0" err="1"/>
              <a:t>tietoliikennetekniikka</a:t>
            </a:r>
            <a:r>
              <a:rPr lang="en-US" dirty="0"/>
              <a:t>: Tarja           Peltoniemi</a:t>
            </a:r>
            <a:endParaRPr lang="en-US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Sähköala</a:t>
            </a:r>
            <a:r>
              <a:rPr lang="en-US" dirty="0"/>
              <a:t>: Anu </a:t>
            </a:r>
            <a:r>
              <a:rPr lang="en-US" dirty="0" err="1"/>
              <a:t>Tylli</a:t>
            </a:r>
            <a:endParaRPr lang="en-US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Rakennus</a:t>
            </a:r>
            <a:r>
              <a:rPr lang="en-US" dirty="0"/>
              <a:t>-, </a:t>
            </a:r>
            <a:r>
              <a:rPr lang="en-US" dirty="0" err="1"/>
              <a:t>talotekniikka</a:t>
            </a:r>
            <a:r>
              <a:rPr lang="en-US" dirty="0"/>
              <a:t>-, </a:t>
            </a:r>
            <a:r>
              <a:rPr lang="en-US" dirty="0" err="1"/>
              <a:t>puu</a:t>
            </a:r>
            <a:r>
              <a:rPr lang="en-US" dirty="0"/>
              <a:t>- ja </a:t>
            </a:r>
            <a:r>
              <a:rPr lang="en-US" dirty="0" err="1"/>
              <a:t>pintakäsittely</a:t>
            </a:r>
            <a:r>
              <a:rPr lang="en-US" dirty="0"/>
              <a:t>-, </a:t>
            </a:r>
            <a:r>
              <a:rPr lang="en-US" dirty="0" err="1"/>
              <a:t>kiinteistöalat</a:t>
            </a:r>
            <a:r>
              <a:rPr lang="en-US" dirty="0"/>
              <a:t>:  Leena </a:t>
            </a:r>
            <a:r>
              <a:rPr lang="en-US" dirty="0" err="1"/>
              <a:t>Hietalahti</a:t>
            </a:r>
            <a:endParaRPr lang="en-US" dirty="0" err="1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Auto-, </a:t>
            </a:r>
            <a:r>
              <a:rPr lang="en-US" dirty="0" err="1"/>
              <a:t>logistiikka</a:t>
            </a:r>
            <a:r>
              <a:rPr lang="en-US" dirty="0"/>
              <a:t>-, </a:t>
            </a:r>
            <a:r>
              <a:rPr lang="en-US" dirty="0" err="1"/>
              <a:t>metalli</a:t>
            </a:r>
            <a:r>
              <a:rPr lang="en-US" dirty="0"/>
              <a:t>-, </a:t>
            </a:r>
            <a:r>
              <a:rPr lang="en-US" dirty="0" err="1"/>
              <a:t>prosessi</a:t>
            </a:r>
            <a:r>
              <a:rPr lang="en-US" dirty="0"/>
              <a:t>-, </a:t>
            </a:r>
            <a:r>
              <a:rPr lang="en-US" dirty="0" err="1"/>
              <a:t>laboratorio</a:t>
            </a:r>
            <a:r>
              <a:rPr lang="en-US" dirty="0"/>
              <a:t> -</a:t>
            </a:r>
            <a:r>
              <a:rPr lang="en-US" dirty="0" err="1"/>
              <a:t>alat</a:t>
            </a:r>
            <a:r>
              <a:rPr lang="en-US" dirty="0"/>
              <a:t>: Annika  Nygren</a:t>
            </a:r>
            <a:endParaRPr lang="en-US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Liiketoiminta</a:t>
            </a:r>
            <a:r>
              <a:rPr lang="en-US" dirty="0"/>
              <a:t>- ja </a:t>
            </a:r>
            <a:r>
              <a:rPr lang="en-US" dirty="0" err="1"/>
              <a:t>turva-alat</a:t>
            </a:r>
            <a:r>
              <a:rPr lang="en-US" dirty="0"/>
              <a:t>: (Laura Nygård </a:t>
            </a:r>
            <a:r>
              <a:rPr lang="en-US" dirty="0" err="1"/>
              <a:t>vv</a:t>
            </a:r>
            <a:r>
              <a:rPr lang="en-US" dirty="0"/>
              <a:t>) Heli </a:t>
            </a:r>
            <a:r>
              <a:rPr lang="en-US" dirty="0" err="1"/>
              <a:t>Maunula</a:t>
            </a:r>
            <a:endParaRPr lang="en-US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Elintarvikeala</a:t>
            </a:r>
            <a:r>
              <a:rPr lang="en-US" dirty="0"/>
              <a:t>: Marja-Leena Stenberg</a:t>
            </a:r>
            <a:endParaRPr lang="en-US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Ytot</a:t>
            </a:r>
            <a:r>
              <a:rPr lang="en-US" dirty="0"/>
              <a:t>: Lee Vainio, Johanna </a:t>
            </a:r>
            <a:r>
              <a:rPr lang="en-US" dirty="0" err="1"/>
              <a:t>Torppa</a:t>
            </a:r>
            <a:endParaRPr lang="en-US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en-US" dirty="0"/>
              <a:t>Kaustinen: </a:t>
            </a:r>
            <a:endParaRPr lang="en-US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Hevosala</a:t>
            </a:r>
            <a:r>
              <a:rPr lang="en-US" dirty="0"/>
              <a:t>: Leena Ylitalo</a:t>
            </a:r>
            <a:endParaRPr lang="en-US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en-US" dirty="0"/>
              <a:t>Kannus: </a:t>
            </a:r>
            <a:endParaRPr lang="en-US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Maatalous</a:t>
            </a:r>
            <a:r>
              <a:rPr lang="en-US" dirty="0"/>
              <a:t>- ja </a:t>
            </a:r>
            <a:r>
              <a:rPr lang="en-US" dirty="0" err="1"/>
              <a:t>metsäalat</a:t>
            </a:r>
            <a:r>
              <a:rPr lang="en-US" dirty="0"/>
              <a:t>: Tytti </a:t>
            </a:r>
            <a:r>
              <a:rPr lang="en-US" dirty="0" err="1"/>
              <a:t>Lintenhofer</a:t>
            </a:r>
            <a:endParaRPr lang="en-US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ea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en-US" dirty="0" err="1"/>
              <a:t>Perho</a:t>
            </a:r>
            <a:r>
              <a:rPr lang="en-US" dirty="0"/>
              <a:t>:</a:t>
            </a:r>
            <a:endParaRPr lang="en-US" dirty="0">
              <a:ea typeface="Calibri"/>
              <a:cs typeface="Calibri"/>
            </a:endParaRP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dirty="0">
                <a:ea typeface="Calibri"/>
                <a:cs typeface="Calibri"/>
              </a:rPr>
              <a:t>Luonto-ja </a:t>
            </a:r>
            <a:r>
              <a:rPr lang="en-US" dirty="0" err="1">
                <a:ea typeface="Calibri"/>
                <a:cs typeface="Calibri"/>
              </a:rPr>
              <a:t>ympäristöala</a:t>
            </a:r>
            <a:r>
              <a:rPr lang="en-US" dirty="0">
                <a:ea typeface="Calibri"/>
                <a:cs typeface="Calibri"/>
              </a:rPr>
              <a:t>: Leena Ylitalo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6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6092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4B94B624-45F7-ED3B-FC59-18A77BDE4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" y="76200"/>
            <a:ext cx="11953875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345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6AB351-D29A-22EB-9F3F-570B0079CDFA}"/>
              </a:ext>
            </a:extLst>
          </p:cNvPr>
          <p:cNvSpPr>
            <a:spLocks noGrp="1"/>
          </p:cNvSpPr>
          <p:nvPr/>
        </p:nvSpPr>
        <p:spPr>
          <a:xfrm>
            <a:off x="838200" y="-1764"/>
            <a:ext cx="10515600" cy="709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3200"/>
              <a:t>Oikeus opetukseen ja ohjaukseen</a:t>
            </a: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A10F15DE-188F-A26B-29CE-E3D136EC7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74100"/>
              </p:ext>
            </p:extLst>
          </p:nvPr>
        </p:nvGraphicFramePr>
        <p:xfrm>
          <a:off x="182018" y="703995"/>
          <a:ext cx="11827964" cy="597192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46113">
                  <a:extLst>
                    <a:ext uri="{9D8B030D-6E8A-4147-A177-3AD203B41FA5}">
                      <a16:colId xmlns:a16="http://schemas.microsoft.com/office/drawing/2014/main" val="532669343"/>
                    </a:ext>
                  </a:extLst>
                </a:gridCol>
                <a:gridCol w="2257777">
                  <a:extLst>
                    <a:ext uri="{9D8B030D-6E8A-4147-A177-3AD203B41FA5}">
                      <a16:colId xmlns:a16="http://schemas.microsoft.com/office/drawing/2014/main" val="1507951016"/>
                    </a:ext>
                  </a:extLst>
                </a:gridCol>
                <a:gridCol w="1975552">
                  <a:extLst>
                    <a:ext uri="{9D8B030D-6E8A-4147-A177-3AD203B41FA5}">
                      <a16:colId xmlns:a16="http://schemas.microsoft.com/office/drawing/2014/main" val="2496746261"/>
                    </a:ext>
                  </a:extLst>
                </a:gridCol>
                <a:gridCol w="2751668">
                  <a:extLst>
                    <a:ext uri="{9D8B030D-6E8A-4147-A177-3AD203B41FA5}">
                      <a16:colId xmlns:a16="http://schemas.microsoft.com/office/drawing/2014/main" val="910830723"/>
                    </a:ext>
                  </a:extLst>
                </a:gridCol>
                <a:gridCol w="2796854">
                  <a:extLst>
                    <a:ext uri="{9D8B030D-6E8A-4147-A177-3AD203B41FA5}">
                      <a16:colId xmlns:a16="http://schemas.microsoft.com/office/drawing/2014/main" val="902362082"/>
                    </a:ext>
                  </a:extLst>
                </a:gridCol>
              </a:tblGrid>
              <a:tr h="1179538">
                <a:tc>
                  <a:txBody>
                    <a:bodyPr/>
                    <a:lstStyle/>
                    <a:p>
                      <a:pPr rtl="0" fontAlgn="base"/>
                      <a:r>
                        <a:rPr lang="fi-FI" sz="1800" b="1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Kenellä?</a:t>
                      </a:r>
                      <a:endParaRPr lang="fi-FI" b="1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fi-FI" sz="1800" b="0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oikeus saada opetusta ja ohjausta</a:t>
                      </a:r>
                      <a:endParaRPr lang="fi-FI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800" b="1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Milloin?</a:t>
                      </a:r>
                      <a:endParaRPr lang="fi-FI" b="1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fi-FI" sz="1800" b="0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Opetuksen ja ohjauksen saamiset kriteerit</a:t>
                      </a:r>
                      <a:endParaRPr lang="fi-FI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800" b="1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Kuka?</a:t>
                      </a:r>
                      <a:endParaRPr lang="fi-FI" b="1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fi-FI" sz="1800" b="0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Opettajien/ ohjaajien vastuut ja työnkuva</a:t>
                      </a:r>
                      <a:endParaRPr lang="fi-FI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800" b="1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Miten?</a:t>
                      </a:r>
                      <a:endParaRPr lang="fi-FI" b="1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fi-FI" sz="1800" b="0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Opetuksen ja ohjauksen toteutustavat </a:t>
                      </a:r>
                      <a:endParaRPr lang="fi-FI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800" b="1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Mitä?</a:t>
                      </a:r>
                      <a:endParaRPr lang="fi-FI" b="1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rtl="0" fontAlgn="base"/>
                      <a:r>
                        <a:rPr lang="fi-FI" sz="1800" b="0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Opetuksen ja ohjauksen muodot </a:t>
                      </a:r>
                      <a:endParaRPr lang="fi-FI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772050"/>
                  </a:ext>
                </a:extLst>
              </a:tr>
              <a:tr h="4791208">
                <a:tc>
                  <a:txBody>
                    <a:bodyPr/>
                    <a:lstStyle/>
                    <a:p>
                      <a:pPr rtl="0" fontAlgn="base"/>
                      <a:r>
                        <a:rPr lang="fi-FI" sz="1600">
                          <a:effectLst/>
                          <a:latin typeface="Aptos" panose="020B0004020202020204" pitchFamily="34" charset="0"/>
                        </a:rPr>
                        <a:t>Kaikilla ammatillisen koulutuksen opiskelijoilla. --------- Henkilökohtaista -minen! </a:t>
                      </a:r>
                      <a:endParaRPr lang="fi-FI">
                        <a:effectLst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600">
                          <a:effectLst/>
                          <a:latin typeface="Aptos" panose="020B0004020202020204" pitchFamily="34" charset="0"/>
                        </a:rPr>
                        <a:t>Kun on ammatillisen koulutuksen opiskelija. ------------------------------ Henkilökohtaistamisessa sovitaan opiskelijan kanssa sopivista ja käytössä olevista ohjauksen ja opetuksen muodoista eri opinnoissa ja opintojen eri vaiheissa. Ennakointi &gt; Oikeus opetukseen ja ohjaukseen koko opintojen ajan, huomioiden myös uraohjaus.</a:t>
                      </a:r>
                      <a:endParaRPr lang="fi-FI">
                        <a:effectLst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600">
                          <a:effectLst/>
                          <a:latin typeface="Aptos" panose="020B0004020202020204" pitchFamily="34" charset="0"/>
                        </a:rPr>
                        <a:t>Opettaja suunnittelee opetuksen ja ohjauksen muodot, joita toteutetaan yhteistyössä muiden opettajien ja  ohjaajien kanssa. Opettaja seuraa suunnitelman toteutumista ja arvioi oppimista. </a:t>
                      </a:r>
                      <a:endParaRPr lang="fi-FI">
                        <a:effectLst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200" b="1">
                          <a:effectLst/>
                          <a:latin typeface="Aptos" panose="020B0004020202020204" pitchFamily="34" charset="0"/>
                        </a:rPr>
                        <a:t>Lähi- ja etäopetus, verkko-opintojen ohjaus, työssä oppimisen ohjaus.</a:t>
                      </a:r>
                      <a:endParaRPr lang="fi-FI">
                        <a:effectLst/>
                      </a:endParaRPr>
                    </a:p>
                    <a:p>
                      <a:pPr rtl="0" fontAlgn="base"/>
                      <a:r>
                        <a:rPr lang="fi-FI" sz="1200" b="1">
                          <a:effectLst/>
                          <a:latin typeface="Aptos" panose="020B0004020202020204" pitchFamily="34" charset="0"/>
                        </a:rPr>
                        <a:t>Oppilaitoksessa</a:t>
                      </a:r>
                      <a:r>
                        <a:rPr lang="fi-FI" sz="1200">
                          <a:effectLst/>
                          <a:latin typeface="Aptos" panose="020B0004020202020204" pitchFamily="34" charset="0"/>
                        </a:rPr>
                        <a:t>; ryhmäopetus, yksilöohjaus, tukipajat, työvaltainen opetus, "voi tehdä eri järjestyksessä kuin muut”. Havainnointi ja opiskelijan osallisuus.</a:t>
                      </a:r>
                      <a:endParaRPr lang="fi-FI">
                        <a:effectLst/>
                      </a:endParaRPr>
                    </a:p>
                    <a:p>
                      <a:pPr rtl="0" fontAlgn="base"/>
                      <a:r>
                        <a:rPr lang="fi-FI" sz="1200" b="1">
                          <a:effectLst/>
                          <a:latin typeface="Aptos" panose="020B0004020202020204" pitchFamily="34" charset="0"/>
                        </a:rPr>
                        <a:t>Työpaikalla</a:t>
                      </a:r>
                      <a:r>
                        <a:rPr lang="fi-FI" sz="1200">
                          <a:effectLst/>
                          <a:latin typeface="Aptos" panose="020B0004020202020204" pitchFamily="34" charset="0"/>
                        </a:rPr>
                        <a:t>; toimitaan opiskelijalähtöisesti ja opiskelijoiden tarpeiden mukaan</a:t>
                      </a:r>
                      <a:endParaRPr lang="fi-FI">
                        <a:effectLst/>
                      </a:endParaRPr>
                    </a:p>
                    <a:p>
                      <a:pPr rtl="0" fontAlgn="base"/>
                      <a:r>
                        <a:rPr lang="fi-FI" sz="1200">
                          <a:effectLst/>
                          <a:latin typeface="Aptos" panose="020B0004020202020204" pitchFamily="34" charset="0"/>
                        </a:rPr>
                        <a:t> - arvioidaan opiskelijalle sopiva työpaikka, iso vastuu työpaikkaohjaajilla </a:t>
                      </a:r>
                      <a:endParaRPr lang="fi-FI">
                        <a:effectLst/>
                      </a:endParaRPr>
                    </a:p>
                    <a:p>
                      <a:pPr rtl="0" fontAlgn="base"/>
                      <a:r>
                        <a:rPr lang="fi-FI" sz="1200">
                          <a:effectLst/>
                          <a:latin typeface="Aptos" panose="020B0004020202020204" pitchFamily="34" charset="0"/>
                        </a:rPr>
                        <a:t>- oppilaitos huolehtii perehdytyksestä ja arvioinnista, tarvittaessa käydään useammin työpaikalla, huomioidaan työpaikkaohjaajakoulutuksen tarpeellisuus. </a:t>
                      </a:r>
                      <a:endParaRPr lang="fi-FI">
                        <a:effectLst/>
                      </a:endParaRPr>
                    </a:p>
                    <a:p>
                      <a:pPr rtl="0" fontAlgn="base"/>
                      <a:r>
                        <a:rPr lang="fi-FI" sz="1200" b="1">
                          <a:effectLst/>
                          <a:latin typeface="Aptos" panose="020B0004020202020204" pitchFamily="34" charset="0"/>
                        </a:rPr>
                        <a:t>Verkossa (It'sLearning)</a:t>
                      </a:r>
                      <a:r>
                        <a:rPr lang="fi-FI" sz="1200">
                          <a:effectLst/>
                          <a:latin typeface="Aptos" panose="020B0004020202020204" pitchFamily="34" charset="0"/>
                        </a:rPr>
                        <a:t>; paperiversiot verkossa opiskelun lisäksi, verkkopäivystyspajat - linjat auki sovittuna aikana, jolloin saa tukea ja ohjausta. </a:t>
                      </a:r>
                      <a:endParaRPr lang="fi-FI">
                        <a:effectLst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200">
                          <a:effectLst/>
                          <a:latin typeface="Aptos" panose="020B0004020202020204" pitchFamily="34" charset="0"/>
                        </a:rPr>
                        <a:t>Luokkaopetus, työsali (työvaltaisesti), verkko-opetus. Laajennettu työpaikalla tapahtuva oppiminen, yksilöohjaus, ryhmäohjaus. </a:t>
                      </a:r>
                      <a:endParaRPr lang="fi-FI">
                        <a:effectLst/>
                      </a:endParaRPr>
                    </a:p>
                    <a:p>
                      <a:pPr rtl="0" fontAlgn="base"/>
                      <a:r>
                        <a:rPr lang="fi-FI" sz="1200" b="1">
                          <a:effectLst/>
                          <a:latin typeface="Aptos" panose="020B0004020202020204" pitchFamily="34" charset="0"/>
                        </a:rPr>
                        <a:t>Lähiopetus</a:t>
                      </a:r>
                      <a:r>
                        <a:rPr lang="fi-FI" sz="1200">
                          <a:effectLst/>
                          <a:latin typeface="Aptos" panose="020B0004020202020204" pitchFamily="34" charset="0"/>
                        </a:rPr>
                        <a:t>: opetus- ja opiskelujärjestelyt opiskelijalähtöisesti, esim. riittävän opiskelurauhan varmistaminen, selkeä ja ennakkoon tiedossa oleva työjärjestys ja tieto oppimisympäristöistä, laadukkaat ja kielitietoiset oppimateriaalit ja opetus. </a:t>
                      </a:r>
                      <a:r>
                        <a:rPr lang="fi-FI" sz="1200" b="1">
                          <a:effectLst/>
                          <a:latin typeface="Aptos" panose="020B0004020202020204" pitchFamily="34" charset="0"/>
                        </a:rPr>
                        <a:t>Työpaikalla: </a:t>
                      </a:r>
                      <a:r>
                        <a:rPr lang="fi-FI" sz="1200">
                          <a:effectLst/>
                          <a:latin typeface="Aptos" panose="020B0004020202020204" pitchFamily="34" charset="0"/>
                        </a:rPr>
                        <a:t>Työpaikkaohjaajan riittävä perehdyttäminen, työpaikalla tapahtuvat ohjauskäynnit, säännöllinen yhteydenpito työpaikkaohjaajaan ja opiskelijaan myös etävälineillä. &gt; Opiskelijoiden riittävä perehdytys ja valmentaminen työpaikkajaksoille, sopivan työssäoppimispaikan löytämisessä auttaminen, tuki ja tsemppaus etenkin työssäoppimisen alkuun. </a:t>
                      </a:r>
                      <a:endParaRPr lang="fi-FI">
                        <a:effectLst/>
                      </a:endParaRPr>
                    </a:p>
                    <a:p>
                      <a:pPr rtl="0" fontAlgn="base"/>
                      <a:r>
                        <a:rPr lang="fi-FI" sz="1200" b="1">
                          <a:effectLst/>
                          <a:latin typeface="Aptos" panose="020B0004020202020204" pitchFamily="34" charset="0"/>
                        </a:rPr>
                        <a:t>Verkko-opetus</a:t>
                      </a:r>
                      <a:r>
                        <a:rPr lang="fi-FI" sz="1200">
                          <a:effectLst/>
                          <a:latin typeface="Aptos" panose="020B0004020202020204" pitchFamily="34" charset="0"/>
                        </a:rPr>
                        <a:t>: riittävän ohjauksen ja vertaistuen varmistaminen, riittävä ja säännöllinen seuranta.</a:t>
                      </a:r>
                      <a:endParaRPr lang="fi-FI">
                        <a:effectLst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78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184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7">
            <a:extLst>
              <a:ext uri="{FF2B5EF4-FFF2-40B4-BE49-F238E27FC236}">
                <a16:creationId xmlns:a16="http://schemas.microsoft.com/office/drawing/2014/main" id="{B4429568-11C1-E00D-DDC4-F0A8745BFAC3}"/>
              </a:ext>
            </a:extLst>
          </p:cNvPr>
          <p:cNvSpPr txBox="1"/>
          <p:nvPr/>
        </p:nvSpPr>
        <p:spPr>
          <a:xfrm>
            <a:off x="828982" y="-95972"/>
            <a:ext cx="4757801" cy="58477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3200">
                <a:latin typeface="+mj-lt"/>
                <a:ea typeface="Calibri Light"/>
                <a:cs typeface="Calibri Light"/>
              </a:rPr>
              <a:t>Oikeus oppimisen tukeen</a:t>
            </a:r>
            <a:endParaRPr lang="fi-FI" sz="320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915818A4-0A5E-9624-90C1-4CEFC1670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079386"/>
              </p:ext>
            </p:extLst>
          </p:nvPr>
        </p:nvGraphicFramePr>
        <p:xfrm>
          <a:off x="130210" y="365979"/>
          <a:ext cx="11810805" cy="631054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39999">
                  <a:extLst>
                    <a:ext uri="{9D8B030D-6E8A-4147-A177-3AD203B41FA5}">
                      <a16:colId xmlns:a16="http://schemas.microsoft.com/office/drawing/2014/main" val="956583731"/>
                    </a:ext>
                  </a:extLst>
                </a:gridCol>
                <a:gridCol w="2920999">
                  <a:extLst>
                    <a:ext uri="{9D8B030D-6E8A-4147-A177-3AD203B41FA5}">
                      <a16:colId xmlns:a16="http://schemas.microsoft.com/office/drawing/2014/main" val="949228993"/>
                    </a:ext>
                  </a:extLst>
                </a:gridCol>
                <a:gridCol w="2610555">
                  <a:extLst>
                    <a:ext uri="{9D8B030D-6E8A-4147-A177-3AD203B41FA5}">
                      <a16:colId xmlns:a16="http://schemas.microsoft.com/office/drawing/2014/main" val="204267632"/>
                    </a:ext>
                  </a:extLst>
                </a:gridCol>
                <a:gridCol w="3739252">
                  <a:extLst>
                    <a:ext uri="{9D8B030D-6E8A-4147-A177-3AD203B41FA5}">
                      <a16:colId xmlns:a16="http://schemas.microsoft.com/office/drawing/2014/main" val="257274408"/>
                    </a:ext>
                  </a:extLst>
                </a:gridCol>
              </a:tblGrid>
              <a:tr h="1106462">
                <a:tc>
                  <a:txBody>
                    <a:bodyPr/>
                    <a:lstStyle/>
                    <a:p>
                      <a:pPr rtl="0" fontAlgn="base"/>
                      <a:r>
                        <a:rPr lang="fi-FI" sz="1800" b="1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Kenellä?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800" b="0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Oikeus oppimisen tukeen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800" b="1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Milloin?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800" b="0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Oppimisen tuen saamisen kriteerit/tunnistaminen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800" b="1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Kuka?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800" b="0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Opettajien/ ohjaajien vastuut ja työnkuva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800" b="1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Mitä? Miten?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800" b="0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Oppimisen tuen toteutustavat ja muodot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038157"/>
                  </a:ext>
                </a:extLst>
              </a:tr>
              <a:tr h="5135670">
                <a:tc>
                  <a:txBody>
                    <a:bodyPr/>
                    <a:lstStyle/>
                    <a:p>
                      <a:pPr rtl="0" fontAlgn="base"/>
                      <a:r>
                        <a:rPr lang="fi-FI" sz="1600" dirty="0">
                          <a:effectLst/>
                          <a:latin typeface="Aptos"/>
                        </a:rPr>
                        <a:t>Kaikilla, jotka tukea tarvitsevat. </a:t>
                      </a:r>
                      <a:endParaRPr lang="fi-FI" dirty="0">
                        <a:effectLst/>
                        <a:latin typeface="Aptos"/>
                      </a:endParaRPr>
                    </a:p>
                    <a:p>
                      <a:pPr lvl="0">
                        <a:buNone/>
                      </a:pPr>
                      <a:endParaRPr lang="fi-FI" sz="1600"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600" dirty="0">
                          <a:effectLst/>
                          <a:latin typeface="Aptos"/>
                        </a:rPr>
                        <a:t>Yleisimmät haasteet: Kielelliset ja matemaattiset vaikeudet, opiskelutaidot, toiminnanohjauksen ja keskittymisen haasteet, mielenterveyden ongelmat.</a:t>
                      </a:r>
                    </a:p>
                    <a:p>
                      <a:pPr lvl="0">
                        <a:buNone/>
                      </a:pPr>
                      <a:endParaRPr lang="fi-FI" sz="1600"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600" dirty="0">
                          <a:effectLst/>
                          <a:latin typeface="Aptos"/>
                        </a:rPr>
                        <a:t>Heti, kun tuen tarve ilmenee. &gt; Tuen tarve voi ilmetä hakuvaiheessa, </a:t>
                      </a:r>
                      <a:r>
                        <a:rPr lang="fi-FI" sz="1600" dirty="0" err="1">
                          <a:effectLst/>
                          <a:latin typeface="Aptos"/>
                        </a:rPr>
                        <a:t>hoks</a:t>
                      </a:r>
                      <a:r>
                        <a:rPr lang="fi-FI" sz="1600" dirty="0">
                          <a:effectLst/>
                          <a:latin typeface="Aptos"/>
                        </a:rPr>
                        <a:t>-keskustelussa, lähtötasotesteissä tai opintojen aikana. Ennakoidusti, suunnitellusti, oikea-aikaisesti.</a:t>
                      </a:r>
                      <a:endParaRPr lang="fi-FI" dirty="0"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600" dirty="0">
                          <a:effectLst/>
                          <a:latin typeface="Aptos"/>
                        </a:rPr>
                        <a:t>Jatkuva havainnointi ja tuen tarpeiden huomioiminen kuuluvat kaikille.</a:t>
                      </a:r>
                      <a:endParaRPr lang="fi-FI" dirty="0"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600" dirty="0">
                          <a:effectLst/>
                          <a:latin typeface="Aptos"/>
                        </a:rPr>
                        <a:t>Vastuu tuen antamisesta on jokaisella, joka opiskelijaa opettaa ja ohjaa. Avainasemassa ovat HOKS - keskustelusta vastuussa oleva opettaja, erityisopettaja sekä opo. </a:t>
                      </a:r>
                      <a:endParaRPr lang="fi-FI" dirty="0"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600" dirty="0">
                          <a:effectLst/>
                          <a:latin typeface="Aptos"/>
                        </a:rPr>
                        <a:t>Samanaikaisopetus tunneilla (= </a:t>
                      </a:r>
                      <a:r>
                        <a:rPr lang="fi-FI" sz="1600" dirty="0" err="1">
                          <a:effectLst/>
                          <a:latin typeface="Aptos"/>
                        </a:rPr>
                        <a:t>yto-opettaja+erityisopettaja</a:t>
                      </a:r>
                      <a:r>
                        <a:rPr lang="fi-FI" sz="1600" dirty="0">
                          <a:effectLst/>
                          <a:latin typeface="Aptos"/>
                        </a:rPr>
                        <a:t>, ammatillinen </a:t>
                      </a:r>
                      <a:r>
                        <a:rPr lang="fi-FI" sz="1600" dirty="0" err="1">
                          <a:effectLst/>
                          <a:latin typeface="Aptos"/>
                        </a:rPr>
                        <a:t>opettaja+erityisopettaja</a:t>
                      </a:r>
                      <a:r>
                        <a:rPr lang="fi-FI" sz="1600" dirty="0">
                          <a:effectLst/>
                          <a:latin typeface="Aptos"/>
                        </a:rPr>
                        <a:t>), erilaiset tukipajat (opettajat, ohjaajat), pienryhmäopetus, henkilökohtainen tukiopetus, ohjaajan tuki, kurssivalinnat tavoitteiden mukaan, huomio oppimateriaalin laatuun ja saavutettavuuteen. </a:t>
                      </a:r>
                    </a:p>
                    <a:p>
                      <a:pPr lvl="0">
                        <a:buNone/>
                      </a:pPr>
                      <a:r>
                        <a:rPr lang="fi-FI" sz="1600" dirty="0" err="1">
                          <a:effectLst/>
                          <a:latin typeface="Aptos"/>
                        </a:rPr>
                        <a:t>Opva</a:t>
                      </a:r>
                      <a:r>
                        <a:rPr lang="fi-FI" sz="1600" dirty="0">
                          <a:effectLst/>
                          <a:latin typeface="Aptos"/>
                        </a:rPr>
                        <a:t>-opinnot</a:t>
                      </a:r>
                    </a:p>
                    <a:p>
                      <a:pPr rtl="0" fontAlgn="base"/>
                      <a:r>
                        <a:rPr lang="fi-FI" sz="1600" dirty="0">
                          <a:effectLst/>
                          <a:latin typeface="Aptos"/>
                        </a:rPr>
                        <a:t>Hope-paja</a:t>
                      </a:r>
                      <a:endParaRPr lang="fi-FI"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600" dirty="0" err="1">
                          <a:effectLst/>
                          <a:latin typeface="Aptos"/>
                        </a:rPr>
                        <a:t>Helppi</a:t>
                      </a:r>
                      <a:r>
                        <a:rPr lang="fi-FI" sz="1600" dirty="0">
                          <a:effectLst/>
                          <a:latin typeface="Aptos"/>
                        </a:rPr>
                        <a:t>-paja</a:t>
                      </a:r>
                      <a:endParaRPr lang="fi-FI"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600" dirty="0" err="1">
                          <a:effectLst/>
                          <a:latin typeface="Aptos"/>
                        </a:rPr>
                        <a:t>Yto</a:t>
                      </a:r>
                      <a:r>
                        <a:rPr lang="fi-FI" sz="1600" dirty="0">
                          <a:effectLst/>
                          <a:latin typeface="Aptos"/>
                        </a:rPr>
                        <a:t>-pajat (matematiikka, äidinkieli, EN+RU, </a:t>
                      </a:r>
                      <a:r>
                        <a:rPr lang="fi-FI" sz="1600" dirty="0" err="1">
                          <a:effectLst/>
                          <a:latin typeface="Aptos"/>
                        </a:rPr>
                        <a:t>yht.kunn.aineet</a:t>
                      </a:r>
                      <a:r>
                        <a:rPr lang="fi-FI" sz="1600" dirty="0">
                          <a:effectLst/>
                          <a:latin typeface="Aptos"/>
                        </a:rPr>
                        <a:t>, S2, taide ja luova ilmaisu, </a:t>
                      </a:r>
                      <a:r>
                        <a:rPr lang="fi-FI" sz="1600" dirty="0" err="1">
                          <a:effectLst/>
                          <a:latin typeface="Aptos"/>
                        </a:rPr>
                        <a:t>tyky</a:t>
                      </a:r>
                      <a:r>
                        <a:rPr lang="fi-FI" sz="1600" dirty="0">
                          <a:effectLst/>
                          <a:latin typeface="Aptos"/>
                        </a:rPr>
                        <a:t>)</a:t>
                      </a:r>
                      <a:endParaRPr lang="fi-FI"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600" dirty="0">
                          <a:effectLst/>
                          <a:latin typeface="Aptos"/>
                        </a:rPr>
                        <a:t>Eri aloilla toteutettavat erityisopettajien pajat</a:t>
                      </a:r>
                      <a:endParaRPr lang="fi-FI"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600" dirty="0" err="1">
                          <a:effectLst/>
                          <a:latin typeface="Aptos"/>
                        </a:rPr>
                        <a:t>Nepsytuki</a:t>
                      </a:r>
                      <a:r>
                        <a:rPr lang="fi-FI" sz="1600" dirty="0">
                          <a:effectLst/>
                          <a:latin typeface="Aptos"/>
                        </a:rPr>
                        <a:t>- Pysäkki</a:t>
                      </a:r>
                    </a:p>
                    <a:p>
                      <a:pPr rtl="0" fontAlgn="base"/>
                      <a:r>
                        <a:rPr lang="fi-FI" sz="1600" dirty="0">
                          <a:effectLst/>
                          <a:latin typeface="Aptos"/>
                        </a:rPr>
                        <a:t>Voimavara oppimisympäristö</a:t>
                      </a:r>
                      <a:endParaRPr lang="fi-FI"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600" dirty="0">
                          <a:effectLst/>
                          <a:latin typeface="Aptos"/>
                        </a:rPr>
                        <a:t>Erityisopettajan konsultaatio.</a:t>
                      </a:r>
                    </a:p>
                    <a:p>
                      <a:pPr lvl="0">
                        <a:buNone/>
                      </a:pPr>
                      <a:r>
                        <a:rPr lang="fi-FI" sz="1600" dirty="0">
                          <a:effectLst/>
                          <a:latin typeface="Aptos"/>
                        </a:rPr>
                        <a:t>Teo-jaksolle vahvempi tuki.</a:t>
                      </a: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264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445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C93193E3-100C-415C-B574-24466C8BD622}"/>
              </a:ext>
            </a:extLst>
          </p:cNvPr>
          <p:cNvSpPr txBox="1"/>
          <p:nvPr/>
        </p:nvSpPr>
        <p:spPr>
          <a:xfrm>
            <a:off x="643004" y="-4175"/>
            <a:ext cx="758659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3200">
                <a:latin typeface="Aptos Display"/>
              </a:rPr>
              <a:t>Oikeus erityiseen tukeen/ erityisopetukseen​</a:t>
            </a:r>
            <a:endParaRPr lang="fi-FI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51CE08C8-BAFA-D150-0C49-DB1D1F998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335105"/>
              </p:ext>
            </p:extLst>
          </p:nvPr>
        </p:nvGraphicFramePr>
        <p:xfrm>
          <a:off x="216551" y="694149"/>
          <a:ext cx="11758898" cy="592898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37618">
                  <a:extLst>
                    <a:ext uri="{9D8B030D-6E8A-4147-A177-3AD203B41FA5}">
                      <a16:colId xmlns:a16="http://schemas.microsoft.com/office/drawing/2014/main" val="506955018"/>
                    </a:ext>
                  </a:extLst>
                </a:gridCol>
                <a:gridCol w="2866234">
                  <a:extLst>
                    <a:ext uri="{9D8B030D-6E8A-4147-A177-3AD203B41FA5}">
                      <a16:colId xmlns:a16="http://schemas.microsoft.com/office/drawing/2014/main" val="3553165695"/>
                    </a:ext>
                  </a:extLst>
                </a:gridCol>
                <a:gridCol w="2572255">
                  <a:extLst>
                    <a:ext uri="{9D8B030D-6E8A-4147-A177-3AD203B41FA5}">
                      <a16:colId xmlns:a16="http://schemas.microsoft.com/office/drawing/2014/main" val="2817831215"/>
                    </a:ext>
                  </a:extLst>
                </a:gridCol>
                <a:gridCol w="3582791">
                  <a:extLst>
                    <a:ext uri="{9D8B030D-6E8A-4147-A177-3AD203B41FA5}">
                      <a16:colId xmlns:a16="http://schemas.microsoft.com/office/drawing/2014/main" val="3872825160"/>
                    </a:ext>
                  </a:extLst>
                </a:gridCol>
              </a:tblGrid>
              <a:tr h="1607506">
                <a:tc>
                  <a:txBody>
                    <a:bodyPr/>
                    <a:lstStyle/>
                    <a:p>
                      <a:pPr rtl="0" fontAlgn="base"/>
                      <a:r>
                        <a:rPr lang="fi-FI" sz="1800" b="1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Kenellä?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800" b="0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Oikeus saada erityisopetusta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E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800" b="1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Milloin?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800" b="0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Erityisopetuksen saamiset kriteerit/ tunnistaminen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E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800" b="1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Kuka?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800" b="0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Opettajien/ ohjaajien vastuut ja työnkuva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E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800" b="1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Mitä? Miten?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800" b="0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Erityisopetuksen toteutustavat ja muodot</a:t>
                      </a:r>
                      <a:endParaRPr lang="fi-FI" b="1" dirty="0">
                        <a:solidFill>
                          <a:srgbClr val="FFFFFF"/>
                        </a:solidFill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9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141150"/>
                  </a:ext>
                </a:extLst>
              </a:tr>
              <a:tr h="4321483">
                <a:tc>
                  <a:txBody>
                    <a:bodyPr/>
                    <a:lstStyle/>
                    <a:p>
                      <a:pPr rtl="0" fontAlgn="base"/>
                      <a:r>
                        <a:rPr lang="fi-FI" sz="1600" dirty="0">
                          <a:effectLst/>
                          <a:latin typeface="Aptos"/>
                        </a:rPr>
                        <a:t>Opiskelijalla, jolla todettu oppimisvaikeus, sairaus, vamma tai muu syy ennen opintoja tai niiden aikana. </a:t>
                      </a:r>
                      <a:endParaRPr lang="fi-FI" dirty="0"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400" dirty="0">
                          <a:effectLst/>
                          <a:latin typeface="Aptos"/>
                        </a:rPr>
                        <a:t>Kartoitus ja tunnistaminen; nivelvaihetiedot, </a:t>
                      </a:r>
                      <a:r>
                        <a:rPr lang="fi-FI" sz="1400" dirty="0" err="1">
                          <a:effectLst/>
                          <a:latin typeface="Aptos"/>
                        </a:rPr>
                        <a:t>lukiseula</a:t>
                      </a:r>
                      <a:r>
                        <a:rPr lang="fi-FI" sz="1400" dirty="0">
                          <a:effectLst/>
                          <a:latin typeface="Aptos"/>
                        </a:rPr>
                        <a:t>, matematiikan lähtötasotesti, kielikoe, muut mahdolliset kartoitukset. </a:t>
                      </a:r>
                      <a:endParaRPr lang="fi-FI" dirty="0"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400" dirty="0">
                          <a:effectLst/>
                          <a:latin typeface="Aptos"/>
                        </a:rPr>
                        <a:t>Pedagoginen tarve jatkuvalle, säännölliselle tuelle opiskelussa ja/ tai työelämässä oppimisen jaksolla. Erityisen tuen päätös.</a:t>
                      </a:r>
                    </a:p>
                    <a:p>
                      <a:pPr rtl="0" fontAlgn="base"/>
                      <a:endParaRPr lang="fi-FI" sz="1400">
                        <a:effectLst/>
                        <a:latin typeface="Aptos"/>
                      </a:endParaRPr>
                    </a:p>
                    <a:p>
                      <a:pPr lvl="0">
                        <a:buNone/>
                      </a:pPr>
                      <a:r>
                        <a:rPr lang="fi-FI" sz="1400" dirty="0">
                          <a:effectLst/>
                          <a:latin typeface="Aptos"/>
                        </a:rPr>
                        <a:t>Erityisopetuksen tarvetta arvioidaan säännöllisesti. Tukea tarkastellaan tutkinnon osittain. </a:t>
                      </a:r>
                      <a:endParaRPr lang="fi-FI" dirty="0"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400" dirty="0">
                          <a:effectLst/>
                          <a:latin typeface="Aptos"/>
                        </a:rPr>
                        <a:t> </a:t>
                      </a: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400" dirty="0">
                          <a:effectLst/>
                          <a:latin typeface="Aptos"/>
                        </a:rPr>
                        <a:t>Erityisopettaja laatii erityisen tuen suunnitelman opiskelijan (+huoltajan) kanssa hänen </a:t>
                      </a:r>
                      <a:r>
                        <a:rPr lang="fi-FI" sz="1400" err="1">
                          <a:effectLst/>
                          <a:latin typeface="Aptos"/>
                        </a:rPr>
                        <a:t>hoksiinsa</a:t>
                      </a:r>
                      <a:r>
                        <a:rPr lang="fi-FI" sz="1400" dirty="0">
                          <a:effectLst/>
                          <a:latin typeface="Aptos"/>
                        </a:rPr>
                        <a:t>. Tukitoimet suunnitellaan yhteistyössä </a:t>
                      </a:r>
                      <a:r>
                        <a:rPr lang="fi-FI" sz="1400">
                          <a:effectLst/>
                          <a:latin typeface="Aptos"/>
                        </a:rPr>
                        <a:t>opiskelijan,  </a:t>
                      </a:r>
                      <a:r>
                        <a:rPr lang="fi-FI" sz="1400" dirty="0">
                          <a:effectLst/>
                          <a:latin typeface="Aptos"/>
                        </a:rPr>
                        <a:t>vastuuopettajan ja muiden opettajien kanssa.</a:t>
                      </a:r>
                      <a:endParaRPr lang="fi-FI" dirty="0"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400" dirty="0">
                          <a:effectLst/>
                          <a:latin typeface="Aptos"/>
                        </a:rPr>
                        <a:t>Erityisopettajat antavat erityistä tukea ammatillisissa aineissa sekä yhteisten tutkinnon osien aineissa.</a:t>
                      </a:r>
                      <a:endParaRPr lang="fi-FI" dirty="0">
                        <a:effectLst/>
                        <a:latin typeface="Aptos"/>
                      </a:endParaRPr>
                    </a:p>
                    <a:p>
                      <a:pPr rtl="0" fontAlgn="base"/>
                      <a:r>
                        <a:rPr lang="fi-FI" sz="1400" dirty="0">
                          <a:effectLst/>
                          <a:latin typeface="Aptos"/>
                        </a:rPr>
                        <a:t>Ohjaajat ohjaavat erityisopettajien/opettajien tekemien suunnitelmien mukaisesti.</a:t>
                      </a:r>
                      <a:endParaRPr lang="fi-FI" dirty="0"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fi-FI" sz="1400" dirty="0">
                          <a:effectLst/>
                          <a:latin typeface="Aptos"/>
                        </a:rPr>
                        <a:t>Samanaikaisopetus (ammatillinen/ </a:t>
                      </a:r>
                      <a:r>
                        <a:rPr lang="fi-FI" sz="1400" dirty="0" err="1">
                          <a:effectLst/>
                          <a:latin typeface="Aptos"/>
                        </a:rPr>
                        <a:t>aineenopettaja+erityisopettaja</a:t>
                      </a:r>
                      <a:r>
                        <a:rPr lang="fi-FI" sz="1400" dirty="0">
                          <a:effectLst/>
                          <a:latin typeface="Aptos"/>
                        </a:rPr>
                        <a:t>). Erilaiset pajat, joissa opettaa erityisopettaja. Painotus  ennakoivissa pajoissa. Erityisopettajan toteuttama pienryhmäopetus ja /tai muut opetusjärjestelyt. Verkko-ohjaus/etäohjaus. Yksilöopetus ja ohjaus. Tehostettu työssäoppimisen tuki. Erityisopettajan konsultaatio.</a:t>
                      </a:r>
                    </a:p>
                    <a:p>
                      <a:pPr lvl="0">
                        <a:buNone/>
                      </a:pPr>
                      <a:r>
                        <a:rPr lang="fi-FI" sz="1400" dirty="0">
                          <a:effectLst/>
                          <a:latin typeface="Aptos"/>
                        </a:rPr>
                        <a:t>Teo-jakson erityinen tuki.</a:t>
                      </a:r>
                    </a:p>
                    <a:p>
                      <a:pPr lvl="0">
                        <a:buNone/>
                      </a:pPr>
                      <a:endParaRPr lang="fi-FI" sz="1400">
                        <a:effectLst/>
                        <a:latin typeface="Aptos"/>
                      </a:endParaRPr>
                    </a:p>
                  </a:txBody>
                  <a:tcPr marL="83439" marR="83439" marT="41720" marB="41720"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228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936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E0100D-C544-5252-4F09-9382BB7F6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570CFC-0639-54FA-B89C-4837B164E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fi-FI" dirty="0"/>
              <a:t>Kysely eroamassa oleville opiskelijoille</a:t>
            </a:r>
          </a:p>
          <a:p>
            <a:r>
              <a:rPr lang="fi-FI" dirty="0"/>
              <a:t>Tiivistetty yhteistyötä te-palveluiden kanssa. Palaverit</a:t>
            </a:r>
          </a:p>
          <a:p>
            <a:r>
              <a:rPr lang="fi-FI" dirty="0"/>
              <a:t>Erityisen tuen osuus kokonaisarkkitehtuurisessa kuvauksessa.</a:t>
            </a:r>
          </a:p>
          <a:p>
            <a:r>
              <a:rPr lang="fi-FI" dirty="0"/>
              <a:t>Tutustumismatkaa suunniteltu </a:t>
            </a:r>
            <a:r>
              <a:rPr lang="fi-FI" dirty="0" err="1"/>
              <a:t>Tampereellle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6588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E2533A-674F-7C08-FC83-F64C0743F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Teeman koordinointi</a:t>
            </a:r>
            <a:br>
              <a:rPr lang="fi-FI" dirty="0"/>
            </a:br>
            <a:endParaRPr lang="fi-FI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C749D3BE-FBF5-D875-FD27-E15E0AAB0C3E}"/>
              </a:ext>
            </a:extLst>
          </p:cNvPr>
          <p:cNvSpPr txBox="1"/>
          <p:nvPr/>
        </p:nvSpPr>
        <p:spPr>
          <a:xfrm>
            <a:off x="838201" y="2046515"/>
            <a:ext cx="950322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dirty="0"/>
              <a:t>Käsitellään kokouksissa esiinnousseita teemoja ja kootaan tietoa kirjallisesti jaettavaksi </a:t>
            </a:r>
          </a:p>
          <a:p>
            <a:pPr marL="0" indent="0">
              <a:buNone/>
            </a:pPr>
            <a:r>
              <a:rPr lang="fi-FI" sz="2400" dirty="0"/>
              <a:t>Seuraavat teemat nousivat esiin: </a:t>
            </a:r>
          </a:p>
          <a:p>
            <a:r>
              <a:rPr lang="fi-FI" sz="2400" dirty="0">
                <a:effectLst/>
                <a:ea typeface="Calibri" panose="020F0502020204030204" pitchFamily="34" charset="0"/>
              </a:rPr>
              <a:t>Käyty läpi kunkin organisaation saattaen vaihtoprosessia.</a:t>
            </a:r>
          </a:p>
          <a:p>
            <a:r>
              <a:rPr lang="fi-FI" sz="2400" dirty="0">
                <a:effectLst/>
                <a:ea typeface="Calibri" panose="020F0502020204030204" pitchFamily="34" charset="0"/>
              </a:rPr>
              <a:t>Keskusteltu mm. </a:t>
            </a:r>
            <a:r>
              <a:rPr lang="fi-FI" sz="2400" dirty="0" err="1">
                <a:effectLst/>
                <a:ea typeface="Calibri" panose="020F0502020204030204" pitchFamily="34" charset="0"/>
              </a:rPr>
              <a:t>lukitestauksesta</a:t>
            </a:r>
            <a:r>
              <a:rPr lang="fi-FI" sz="2400" dirty="0">
                <a:effectLst/>
                <a:ea typeface="Calibri" panose="020F0502020204030204" pitchFamily="34" charset="0"/>
              </a:rPr>
              <a:t> </a:t>
            </a:r>
          </a:p>
          <a:p>
            <a:r>
              <a:rPr lang="fi-FI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Keskusteltiin vastuuohjaajan työpöydästä ja erityisen tuen opiskelijoista ja siitä kuka näkee sen tiedon työpöydällä.</a:t>
            </a:r>
          </a:p>
          <a:p>
            <a:r>
              <a:rPr lang="fi-FI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Keskusteltiin myös tutustumispäivistä, missä peruskoulun erityisopettajat tutustuvat toisen asteen käytäntöihin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261515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811D9A-D6A9-38D9-0155-B3E6C34A9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365125"/>
            <a:ext cx="10308771" cy="752475"/>
          </a:xfrm>
        </p:spPr>
        <p:txBody>
          <a:bodyPr/>
          <a:lstStyle/>
          <a:p>
            <a:r>
              <a:rPr lang="fi-FI" dirty="0"/>
              <a:t>Ajankohtaista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461A7C8-AECA-D256-A557-6AB4F6F9D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567543"/>
            <a:ext cx="10700657" cy="4609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• Nykytilanteen kartoitus </a:t>
            </a:r>
          </a:p>
          <a:p>
            <a:pPr marL="0" indent="0">
              <a:buNone/>
            </a:pPr>
            <a:r>
              <a:rPr lang="fi-FI" dirty="0"/>
              <a:t>• Kokeilujen ja pilotointien jakaminen </a:t>
            </a:r>
          </a:p>
          <a:p>
            <a:pPr marL="0" indent="0">
              <a:buNone/>
            </a:pPr>
            <a:r>
              <a:rPr lang="fi-FI" dirty="0"/>
              <a:t>• Testaukset </a:t>
            </a:r>
          </a:p>
          <a:p>
            <a:pPr marL="0" indent="0">
              <a:buNone/>
            </a:pPr>
            <a:r>
              <a:rPr lang="fi-FI" dirty="0"/>
              <a:t>• Maahanmuuttajat kohderyhmänä </a:t>
            </a:r>
          </a:p>
          <a:p>
            <a:pPr marL="0" indent="0">
              <a:buNone/>
            </a:pPr>
            <a:r>
              <a:rPr lang="fi-FI" dirty="0"/>
              <a:t>• Konsultatiivinen rooli erityisopettajalle </a:t>
            </a:r>
          </a:p>
          <a:p>
            <a:pPr marL="0" indent="0">
              <a:buNone/>
            </a:pPr>
            <a:r>
              <a:rPr lang="fi-FI" dirty="0"/>
              <a:t>• Toimintatapojen yhtenäistäminen ennaltaehkäisevään suuntaan  Samanaikaisopetuksen pilotointi </a:t>
            </a:r>
          </a:p>
          <a:p>
            <a:pPr marL="0" indent="0">
              <a:buNone/>
            </a:pPr>
            <a:r>
              <a:rPr lang="fi-FI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https://erityisvoimia.fi/materiaalipankki/lataus-lapsen-ja-nuoren-parhaaksi/</a:t>
            </a:r>
            <a:endParaRPr lang="fi-FI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745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9853A5-4DA9-66FF-A1F3-27CC6C84C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975" y="192911"/>
            <a:ext cx="10668000" cy="800583"/>
          </a:xfrm>
        </p:spPr>
        <p:txBody>
          <a:bodyPr/>
          <a:lstStyle/>
          <a:p>
            <a:r>
              <a:rPr lang="fi-FI" dirty="0" err="1"/>
              <a:t>Kpedun</a:t>
            </a:r>
            <a:r>
              <a:rPr lang="fi-FI" dirty="0"/>
              <a:t> tavoitteet</a:t>
            </a:r>
          </a:p>
        </p:txBody>
      </p:sp>
      <p:pic>
        <p:nvPicPr>
          <p:cNvPr id="4" name="Sisällön paikkamerkki 3" descr="Kuva, joka sisältää kohteen teksti, kuvakaappaus, Fontti, numero&#10;&#10;Kuvaus luotu automaattisesti">
            <a:extLst>
              <a:ext uri="{FF2B5EF4-FFF2-40B4-BE49-F238E27FC236}">
                <a16:creationId xmlns:a16="http://schemas.microsoft.com/office/drawing/2014/main" id="{328E965B-81CA-9F9F-B657-7DADA9C6B4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4481" y="993059"/>
            <a:ext cx="10571543" cy="5672029"/>
          </a:xfrm>
        </p:spPr>
      </p:pic>
    </p:spTree>
    <p:extLst>
      <p:ext uri="{BB962C8B-B14F-4D97-AF65-F5344CB8AC3E}">
        <p14:creationId xmlns:p14="http://schemas.microsoft.com/office/powerpoint/2010/main" val="253503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2E729E-EE57-391E-154E-D04AADE16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24405"/>
            <a:ext cx="10668000" cy="1099595"/>
          </a:xfrm>
        </p:spPr>
        <p:txBody>
          <a:bodyPr/>
          <a:lstStyle/>
          <a:p>
            <a:r>
              <a:rPr lang="fi-FI" dirty="0" err="1"/>
              <a:t>Kpedun</a:t>
            </a:r>
            <a:r>
              <a:rPr lang="fi-FI" dirty="0"/>
              <a:t> tavoitteet</a:t>
            </a:r>
          </a:p>
        </p:txBody>
      </p:sp>
      <p:pic>
        <p:nvPicPr>
          <p:cNvPr id="4" name="Sisällön paikkamerkki 3" descr="Kuva, joka sisältää kohteen teksti, kuvakaappaus, Fontti, numero&#10;&#10;Kuvaus luotu automaattisesti">
            <a:extLst>
              <a:ext uri="{FF2B5EF4-FFF2-40B4-BE49-F238E27FC236}">
                <a16:creationId xmlns:a16="http://schemas.microsoft.com/office/drawing/2014/main" id="{60FC622A-BBFB-8271-24A4-65E4F2997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1" y="1978489"/>
            <a:ext cx="11220410" cy="3362767"/>
          </a:xfrm>
        </p:spPr>
      </p:pic>
    </p:spTree>
    <p:extLst>
      <p:ext uri="{BB962C8B-B14F-4D97-AF65-F5344CB8AC3E}">
        <p14:creationId xmlns:p14="http://schemas.microsoft.com/office/powerpoint/2010/main" val="227072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8D0364-D89F-FB33-DA61-8218EB147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Toimintaa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A6553-7541-DFF2-C863-2B643CF56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Erityisopettaja</a:t>
            </a:r>
            <a:r>
              <a:rPr lang="en-US" sz="2400" dirty="0"/>
              <a:t> Johanna Torppa </a:t>
            </a:r>
            <a:r>
              <a:rPr lang="en-US" sz="2400" dirty="0" err="1"/>
              <a:t>aloitti</a:t>
            </a:r>
            <a:r>
              <a:rPr lang="en-US" sz="2400" dirty="0"/>
              <a:t> </a:t>
            </a:r>
            <a:r>
              <a:rPr lang="en-US" sz="2400" dirty="0" err="1"/>
              <a:t>hankkeessa</a:t>
            </a:r>
            <a:r>
              <a:rPr lang="en-US" sz="2400" dirty="0"/>
              <a:t> 1.2.2024</a:t>
            </a:r>
          </a:p>
          <a:p>
            <a:r>
              <a:rPr lang="en-US" dirty="0" err="1"/>
              <a:t>Erityisen</a:t>
            </a:r>
            <a:r>
              <a:rPr lang="en-US" dirty="0"/>
              <a:t> </a:t>
            </a:r>
            <a:r>
              <a:rPr lang="en-US" dirty="0" err="1"/>
              <a:t>tuen</a:t>
            </a:r>
            <a:r>
              <a:rPr lang="en-US" dirty="0"/>
              <a:t> </a:t>
            </a:r>
            <a:r>
              <a:rPr lang="en-US" dirty="0" err="1"/>
              <a:t>nykytilanteen</a:t>
            </a:r>
            <a:r>
              <a:rPr lang="en-US" dirty="0"/>
              <a:t> </a:t>
            </a:r>
            <a:r>
              <a:rPr lang="en-US" dirty="0" err="1"/>
              <a:t>kartoitus</a:t>
            </a:r>
            <a:r>
              <a:rPr lang="en-US" dirty="0"/>
              <a:t>; </a:t>
            </a:r>
            <a:r>
              <a:rPr lang="en-US" dirty="0" err="1"/>
              <a:t>erityisopettajien</a:t>
            </a:r>
            <a:r>
              <a:rPr lang="en-US" dirty="0"/>
              <a:t> (8) </a:t>
            </a:r>
            <a:r>
              <a:rPr lang="en-US" dirty="0" err="1"/>
              <a:t>haastattelut</a:t>
            </a:r>
            <a:r>
              <a:rPr lang="en-US" dirty="0"/>
              <a:t> mm. </a:t>
            </a:r>
            <a:r>
              <a:rPr lang="en-US" dirty="0" err="1"/>
              <a:t>tuen</a:t>
            </a:r>
            <a:r>
              <a:rPr lang="en-US" dirty="0"/>
              <a:t> </a:t>
            </a:r>
            <a:r>
              <a:rPr lang="en-US" dirty="0" err="1"/>
              <a:t>malleista</a:t>
            </a:r>
            <a:r>
              <a:rPr lang="en-US" dirty="0"/>
              <a:t>, </a:t>
            </a:r>
            <a:r>
              <a:rPr lang="en-US" dirty="0" err="1"/>
              <a:t>käytänteistä</a:t>
            </a:r>
            <a:r>
              <a:rPr lang="en-US" dirty="0"/>
              <a:t>, </a:t>
            </a:r>
            <a:r>
              <a:rPr lang="en-US" dirty="0" err="1"/>
              <a:t>tiedonsiirrosta</a:t>
            </a:r>
            <a:r>
              <a:rPr lang="en-US" dirty="0"/>
              <a:t> </a:t>
            </a:r>
            <a:r>
              <a:rPr lang="en-US" dirty="0" err="1"/>
              <a:t>jne</a:t>
            </a:r>
            <a:r>
              <a:rPr lang="en-US" dirty="0"/>
              <a:t>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 err="1"/>
              <a:t>Yto-opettajien</a:t>
            </a:r>
            <a:r>
              <a:rPr lang="en-US" dirty="0"/>
              <a:t> </a:t>
            </a:r>
            <a:r>
              <a:rPr lang="en-US" dirty="0" err="1"/>
              <a:t>tiimien</a:t>
            </a:r>
            <a:r>
              <a:rPr lang="en-US" dirty="0"/>
              <a:t> </a:t>
            </a:r>
            <a:r>
              <a:rPr lang="en-US" dirty="0" err="1"/>
              <a:t>tapaamisia</a:t>
            </a:r>
            <a:r>
              <a:rPr lang="en-US" dirty="0"/>
              <a:t> ja </a:t>
            </a:r>
            <a:r>
              <a:rPr lang="en-US" dirty="0" err="1"/>
              <a:t>haastatteluja</a:t>
            </a:r>
            <a:r>
              <a:rPr lang="en-US" dirty="0"/>
              <a:t>- </a:t>
            </a:r>
            <a:r>
              <a:rPr lang="en-US" dirty="0" err="1"/>
              <a:t>tuen</a:t>
            </a:r>
            <a:r>
              <a:rPr lang="en-US" dirty="0"/>
              <a:t> </a:t>
            </a:r>
            <a:r>
              <a:rPr lang="en-US" dirty="0" err="1"/>
              <a:t>tarpeiden</a:t>
            </a:r>
            <a:r>
              <a:rPr lang="en-US" dirty="0"/>
              <a:t> </a:t>
            </a:r>
            <a:r>
              <a:rPr lang="en-US" dirty="0" err="1"/>
              <a:t>tunnistamista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 err="1"/>
              <a:t>Samanaikaisopetuksen</a:t>
            </a:r>
            <a:r>
              <a:rPr lang="en-US" dirty="0"/>
              <a:t> </a:t>
            </a:r>
            <a:r>
              <a:rPr lang="en-US" dirty="0" err="1"/>
              <a:t>pilotoinnin</a:t>
            </a:r>
            <a:r>
              <a:rPr lang="en-US" dirty="0"/>
              <a:t> </a:t>
            </a:r>
            <a:r>
              <a:rPr lang="en-US" dirty="0" err="1"/>
              <a:t>aloittaminen</a:t>
            </a:r>
            <a:r>
              <a:rPr lang="en-US" dirty="0"/>
              <a:t> </a:t>
            </a:r>
            <a:r>
              <a:rPr lang="en-US" dirty="0" err="1"/>
              <a:t>yto-aineisiin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 err="1"/>
              <a:t>Erityisopettajan</a:t>
            </a:r>
            <a:r>
              <a:rPr lang="en-US" dirty="0"/>
              <a:t> </a:t>
            </a:r>
            <a:r>
              <a:rPr lang="en-US" dirty="0" err="1"/>
              <a:t>konsultatiivinen</a:t>
            </a:r>
            <a:r>
              <a:rPr lang="en-US" dirty="0"/>
              <a:t> </a:t>
            </a:r>
            <a:r>
              <a:rPr lang="en-US" dirty="0" err="1"/>
              <a:t>rooli</a:t>
            </a:r>
            <a:r>
              <a:rPr lang="en-US" dirty="0"/>
              <a:t> </a:t>
            </a:r>
            <a:r>
              <a:rPr lang="en-US" dirty="0" err="1"/>
              <a:t>yto-opettajien</a:t>
            </a:r>
            <a:r>
              <a:rPr lang="en-US" dirty="0"/>
              <a:t> </a:t>
            </a:r>
            <a:r>
              <a:rPr lang="en-US" dirty="0" err="1"/>
              <a:t>tiimissä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 err="1"/>
              <a:t>Selkokielen</a:t>
            </a:r>
            <a:r>
              <a:rPr lang="en-US" dirty="0"/>
              <a:t> ja  </a:t>
            </a:r>
            <a:r>
              <a:rPr lang="en-US" dirty="0" err="1"/>
              <a:t>opetuksen</a:t>
            </a:r>
            <a:r>
              <a:rPr lang="en-US" dirty="0"/>
              <a:t> </a:t>
            </a:r>
            <a:r>
              <a:rPr lang="en-US" dirty="0" err="1"/>
              <a:t>saavutettavuuden</a:t>
            </a:r>
            <a:r>
              <a:rPr lang="en-US" dirty="0"/>
              <a:t> </a:t>
            </a:r>
            <a:r>
              <a:rPr lang="en-US" dirty="0" err="1"/>
              <a:t>vertaisoppimisen</a:t>
            </a:r>
            <a:r>
              <a:rPr lang="en-US" dirty="0"/>
              <a:t> </a:t>
            </a:r>
            <a:r>
              <a:rPr lang="en-US" dirty="0" err="1"/>
              <a:t>työpajat</a:t>
            </a:r>
            <a:r>
              <a:rPr lang="en-US" dirty="0"/>
              <a:t> </a:t>
            </a:r>
            <a:r>
              <a:rPr lang="en-US" dirty="0" err="1"/>
              <a:t>yto-opettajille</a:t>
            </a:r>
            <a:endParaRPr lang="en-US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13088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D6685CCA-A0EF-9927-14AB-E4D29AF12AC7}"/>
              </a:ext>
            </a:extLst>
          </p:cNvPr>
          <p:cNvSpPr txBox="1"/>
          <p:nvPr/>
        </p:nvSpPr>
        <p:spPr>
          <a:xfrm>
            <a:off x="1001486" y="2031999"/>
            <a:ext cx="879565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buFont typeface="Courier New" panose="020B0604020202020204" pitchFamily="34" charset="0"/>
              <a:buChar char="o"/>
            </a:pP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Centria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amk:n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opiskelijoiden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toteuttama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kysely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 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yto-opettajille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 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erityisestä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tuesta</a:t>
            </a:r>
            <a:endParaRPr lang="en-US" sz="3200" dirty="0">
              <a:solidFill>
                <a:schemeClr val="tx1">
                  <a:alpha val="70000"/>
                </a:schemeClr>
              </a:solidFill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Erityisopettajien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 ja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opojen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yhteispalavereihin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osallistuminen</a:t>
            </a:r>
            <a:endParaRPr lang="en-US" sz="3200" dirty="0">
              <a:solidFill>
                <a:schemeClr val="tx1">
                  <a:alpha val="70000"/>
                </a:schemeClr>
              </a:solidFill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Tuki-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tiimin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muodostaminen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yto-toimialalle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.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Jäseninä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opva-opettaja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, 2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erityisopettajaa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ohjaaja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 ja 2 </a:t>
            </a:r>
            <a:r>
              <a:rPr lang="en-US" sz="3200" dirty="0" err="1">
                <a:solidFill>
                  <a:schemeClr val="tx1">
                    <a:alpha val="70000"/>
                  </a:schemeClr>
                </a:solidFill>
              </a:rPr>
              <a:t>valmentajaa</a:t>
            </a:r>
            <a:r>
              <a:rPr lang="en-US" sz="3200" dirty="0">
                <a:solidFill>
                  <a:schemeClr val="tx1">
                    <a:alpha val="7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378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6A44B779-4263-8541-976B-6051421C8E71}"/>
              </a:ext>
            </a:extLst>
          </p:cNvPr>
          <p:cNvSpPr txBox="1"/>
          <p:nvPr/>
        </p:nvSpPr>
        <p:spPr>
          <a:xfrm>
            <a:off x="943429" y="899887"/>
            <a:ext cx="97536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Tuen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(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erityisopettajien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resurssin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?) 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vahvempi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suuntaaminen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 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ennakoivaan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tukeen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&gt;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samanaikaisopetus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pienryhmäopetus</a:t>
            </a:r>
            <a:endParaRPr lang="en-US" sz="2800" dirty="0">
              <a:solidFill>
                <a:schemeClr val="tx1">
                  <a:alpha val="70000"/>
                </a:schemeClr>
              </a:solidFill>
            </a:endParaRPr>
          </a:p>
          <a:p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Tarpeellisen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tiedon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liikkuminen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esim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.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poissaolot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tuen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tarpeet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pajoihin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/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tukiopetukseen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 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ohjaus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: 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   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vo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&lt;&gt;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opo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&lt;&gt;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erkka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&lt;&gt;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yto-ope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yhteistyön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tiivistäminen</a:t>
            </a:r>
            <a:endParaRPr lang="en-US" sz="2800" dirty="0">
              <a:solidFill>
                <a:schemeClr val="tx1">
                  <a:alpha val="70000"/>
                </a:schemeClr>
              </a:solidFill>
            </a:endParaRPr>
          </a:p>
          <a:p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Erityisopettajille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pääsy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It's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Learningin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 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yto-kursseille</a:t>
            </a:r>
            <a:endParaRPr lang="en-US" sz="2800" dirty="0">
              <a:solidFill>
                <a:schemeClr val="tx1">
                  <a:alpha val="70000"/>
                </a:schemeClr>
              </a:solidFill>
            </a:endParaRPr>
          </a:p>
          <a:p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Huomio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opetuksen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suunnitteluun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&gt;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esim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.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opiskelijaryhmille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 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ei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toivota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 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pelkkiä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yto-jaksoja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 (10vkoa),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ovat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erittäin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kuormittavia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 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tukea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tarvitseville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alpha val="70000"/>
                  </a:schemeClr>
                </a:solidFill>
              </a:rPr>
              <a:t>opiskelijoille</a:t>
            </a:r>
            <a:r>
              <a:rPr lang="en-US" sz="2800" dirty="0">
                <a:solidFill>
                  <a:schemeClr val="tx1">
                    <a:alpha val="70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97706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C732EFD2-2059-3C2D-18FE-3E65C2DC2C0E}"/>
              </a:ext>
            </a:extLst>
          </p:cNvPr>
          <p:cNvSpPr txBox="1"/>
          <p:nvPr/>
        </p:nvSpPr>
        <p:spPr>
          <a:xfrm>
            <a:off x="769257" y="841829"/>
            <a:ext cx="8374743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dirty="0">
                <a:solidFill>
                  <a:schemeClr val="tx1">
                    <a:alpha val="70000"/>
                  </a:schemeClr>
                </a:solidFill>
              </a:rPr>
              <a:t>Aloittavien opiskelijaryhmien infot </a:t>
            </a:r>
            <a:r>
              <a:rPr lang="fi-FI" sz="2400" dirty="0" err="1">
                <a:solidFill>
                  <a:schemeClr val="tx1">
                    <a:alpha val="70000"/>
                  </a:schemeClr>
                </a:solidFill>
              </a:rPr>
              <a:t>yto-opettajille;alan</a:t>
            </a:r>
            <a:r>
              <a:rPr lang="fi-FI" sz="2400" dirty="0">
                <a:solidFill>
                  <a:schemeClr val="tx1">
                    <a:alpha val="70000"/>
                  </a:schemeClr>
                </a:solidFill>
              </a:rPr>
              <a:t> erityisopettajan ja ryhmän vastuuopettajan vetämä info, jossa käydään läpi oleellinen, pedagoginen tieto ryhmän opiskelijoista. Esim. Vahvuudet ja tuen tarve &amp; menetelmät.</a:t>
            </a:r>
          </a:p>
          <a:p>
            <a:r>
              <a:rPr lang="fi-FI" sz="2400" dirty="0">
                <a:solidFill>
                  <a:schemeClr val="tx1">
                    <a:alpha val="70000"/>
                  </a:schemeClr>
                </a:solidFill>
              </a:rPr>
              <a:t>Samanaikaisopetuksen jatkaminen ja kehittäminen (</a:t>
            </a:r>
            <a:r>
              <a:rPr lang="fi-FI" sz="2400" dirty="0" err="1">
                <a:solidFill>
                  <a:schemeClr val="tx1">
                    <a:alpha val="70000"/>
                  </a:schemeClr>
                </a:solidFill>
              </a:rPr>
              <a:t>erkka+aineenope</a:t>
            </a:r>
            <a:r>
              <a:rPr lang="fi-FI" sz="2400" dirty="0">
                <a:solidFill>
                  <a:schemeClr val="tx1">
                    <a:alpha val="70000"/>
                  </a:schemeClr>
                </a:solidFill>
              </a:rPr>
              <a:t>)</a:t>
            </a:r>
          </a:p>
          <a:p>
            <a:r>
              <a:rPr lang="fi-FI" sz="2400" dirty="0">
                <a:solidFill>
                  <a:schemeClr val="tx1">
                    <a:alpha val="70000"/>
                  </a:schemeClr>
                </a:solidFill>
              </a:rPr>
              <a:t>Vastuuohjaajan työpöydän käyttöönotto</a:t>
            </a:r>
          </a:p>
          <a:p>
            <a:r>
              <a:rPr lang="fi-FI" sz="2400" dirty="0">
                <a:solidFill>
                  <a:schemeClr val="tx1">
                    <a:alpha val="70000"/>
                  </a:schemeClr>
                </a:solidFill>
              </a:rPr>
              <a:t>Erityisopetuksen muotojen kehittäminen erityisesti </a:t>
            </a:r>
            <a:r>
              <a:rPr lang="fi-FI" sz="2400" dirty="0" err="1">
                <a:solidFill>
                  <a:schemeClr val="tx1">
                    <a:alpha val="70000"/>
                  </a:schemeClr>
                </a:solidFill>
              </a:rPr>
              <a:t>yto</a:t>
            </a:r>
            <a:r>
              <a:rPr lang="fi-FI" sz="2400" dirty="0">
                <a:solidFill>
                  <a:schemeClr val="tx1">
                    <a:alpha val="70000"/>
                  </a:schemeClr>
                </a:solidFill>
              </a:rPr>
              <a:t>-opintojen osalta</a:t>
            </a:r>
          </a:p>
          <a:p>
            <a:r>
              <a:rPr lang="fi-FI" sz="2400" dirty="0">
                <a:solidFill>
                  <a:schemeClr val="tx1">
                    <a:alpha val="70000"/>
                  </a:schemeClr>
                </a:solidFill>
              </a:rPr>
              <a:t>Tukiportaiden mallinnus</a:t>
            </a:r>
          </a:p>
          <a:p>
            <a:endParaRPr lang="fi-FI" sz="2400" dirty="0"/>
          </a:p>
          <a:p>
            <a:r>
              <a:rPr lang="fi-FI" sz="2400" dirty="0"/>
              <a:t>Erityisopettajien </a:t>
            </a:r>
            <a:r>
              <a:rPr lang="fi-FI" sz="2400" dirty="0" err="1"/>
              <a:t>konsultatiivisen</a:t>
            </a:r>
            <a:r>
              <a:rPr lang="fi-FI" sz="2400" dirty="0"/>
              <a:t> roolin vahvistaminen; mm. </a:t>
            </a:r>
            <a:r>
              <a:rPr lang="fi-FI" sz="2400" dirty="0" err="1"/>
              <a:t>Nepsy</a:t>
            </a:r>
            <a:r>
              <a:rPr lang="fi-FI" sz="2400" dirty="0"/>
              <a:t>-osaaminen ja selkokieli/kielitietoisuus.</a:t>
            </a:r>
          </a:p>
          <a:p>
            <a:endParaRPr lang="fi-FI" dirty="0">
              <a:solidFill>
                <a:schemeClr val="tx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83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954C18-D768-35AB-C1A7-2E8E4B713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Oppimisen tuen kehittäminen </a:t>
            </a:r>
            <a:r>
              <a:rPr lang="fi-FI" sz="4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yto</a:t>
            </a:r>
            <a:r>
              <a:rPr lang="fi-FI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-toimialalla</a:t>
            </a:r>
            <a:br>
              <a:rPr lang="fi-FI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3D63B7-7DCF-3718-C370-A6312A1BF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fi-FI" sz="2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Keskiössä opiskelijan hyvinvointi ja oppiminen</a:t>
            </a:r>
            <a:endParaRPr lang="fi-FI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6000"/>
              </a:lnSpc>
              <a:spcAft>
                <a:spcPts val="800"/>
              </a:spcAft>
              <a:buNone/>
            </a:pPr>
            <a:r>
              <a:rPr lang="fi-FI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1.Tuen tarpeen tunnistaminen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Nivelvaihetietojen kautta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Hoks</a:t>
            </a:r>
            <a:r>
              <a:rPr lang="fi-FI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-keskustelussa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Havainnoinnin kautta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Matematiikan lähtötasotestin ja </a:t>
            </a:r>
            <a:r>
              <a:rPr lang="fi-FI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lukiseulan</a:t>
            </a:r>
            <a:r>
              <a:rPr lang="fi-FI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kautta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Ryhmän alkuinfon kautta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Opettajilta </a:t>
            </a:r>
            <a:r>
              <a:rPr lang="fi-FI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ervalle</a:t>
            </a:r>
            <a:r>
              <a:rPr lang="fi-FI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tieto</a:t>
            </a:r>
          </a:p>
          <a:p>
            <a:pPr marL="342900" lvl="0" indent="-342900">
              <a:lnSpc>
                <a:spcPct val="11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Opiskelijalta itseltään</a:t>
            </a:r>
          </a:p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fi-FI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16000"/>
              </a:lnSpc>
              <a:spcAft>
                <a:spcPts val="800"/>
              </a:spcAft>
              <a:buNone/>
            </a:pPr>
            <a:endParaRPr lang="fi-FI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41199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A053D75C-EA73-2240-66FE-AA59BA03031E}"/>
              </a:ext>
            </a:extLst>
          </p:cNvPr>
          <p:cNvSpPr txBox="1"/>
          <p:nvPr/>
        </p:nvSpPr>
        <p:spPr>
          <a:xfrm>
            <a:off x="464457" y="1161143"/>
            <a:ext cx="8679543" cy="41039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2.Tuen suunnittelu 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yto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-aineisiin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Erityisopettajan ja aineenopettajan tapaaminen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Aloittavien ryhmien alkuinfot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Tuen tarpeen tunnistaminen 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opiskelija-ja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ryhmäkohtaisesti (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ertut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havainnot, lähtötaso- 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ym.testit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16000"/>
              </a:lnSpc>
              <a:buFont typeface="Symbol" panose="05050102010706020507" pitchFamily="18" charset="2"/>
              <a:buChar char="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Alkuvaiheen suunnitelma samanaikaisopetukseen</a:t>
            </a:r>
          </a:p>
          <a:p>
            <a:pPr marL="742950" lvl="1" indent="-285750">
              <a:lnSpc>
                <a:spcPct val="116000"/>
              </a:lnSpc>
              <a:buFont typeface="Courier New" panose="02070309020205020404" pitchFamily="49" charset="0"/>
              <a:buChar char="o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Ajoitus; sovitaan tietyt opetustunnit</a:t>
            </a:r>
          </a:p>
          <a:p>
            <a:pPr marL="742950" lvl="1" indent="-285750">
              <a:lnSpc>
                <a:spcPct val="116000"/>
              </a:lnSpc>
              <a:buFont typeface="Courier New" panose="02070309020205020404" pitchFamily="49" charset="0"/>
              <a:buChar char="o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Menetelmät; tuen suuntaaminen, havainnointi, struktuuri, 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mahd.apuvälineet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ja materiaalit</a:t>
            </a:r>
          </a:p>
          <a:p>
            <a:pPr marL="742950" lvl="1" indent="-285750">
              <a:lnSpc>
                <a:spcPct val="116000"/>
              </a:lnSpc>
              <a:buFont typeface="Courier New" panose="02070309020205020404" pitchFamily="49" charset="0"/>
              <a:buChar char="o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Aiheet; samanaikaisopetus ja ohjaus/ eriyttäminen</a:t>
            </a:r>
          </a:p>
          <a:p>
            <a:pPr marL="742950" lvl="1" indent="-285750">
              <a:lnSpc>
                <a:spcPct val="116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Työnjako; aineen opetus (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ao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työrauha (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eo+ao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erityinen tuki (</a:t>
            </a:r>
            <a:r>
              <a:rPr lang="fi-FI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eo</a:t>
            </a:r>
            <a:r>
              <a:rPr lang="fi-FI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338728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6831ba-c921-4f99-b82e-37a749de3692">
      <Terms xmlns="http://schemas.microsoft.com/office/infopath/2007/PartnerControls"/>
    </lcf76f155ced4ddcb4097134ff3c332f>
    <TaxCatchAll xmlns="262e8e52-72bb-4726-9b34-38ef19d9869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F54FB316D564D4B85B952BACB9454ED" ma:contentTypeVersion="11" ma:contentTypeDescription="Luo uusi asiakirja." ma:contentTypeScope="" ma:versionID="8d1a259dcad13eec81098d618bb27fe4">
  <xsd:schema xmlns:xsd="http://www.w3.org/2001/XMLSchema" xmlns:xs="http://www.w3.org/2001/XMLSchema" xmlns:p="http://schemas.microsoft.com/office/2006/metadata/properties" xmlns:ns2="fc6831ba-c921-4f99-b82e-37a749de3692" xmlns:ns3="262e8e52-72bb-4726-9b34-38ef19d9869f" targetNamespace="http://schemas.microsoft.com/office/2006/metadata/properties" ma:root="true" ma:fieldsID="ce73344df04f37c69de69e3a08f38de8" ns2:_="" ns3:_="">
    <xsd:import namespace="fc6831ba-c921-4f99-b82e-37a749de3692"/>
    <xsd:import namespace="262e8e52-72bb-4726-9b34-38ef19d986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6831ba-c921-4f99-b82e-37a749de36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Kuvien tunnisteet" ma:readOnly="false" ma:fieldId="{5cf76f15-5ced-4ddc-b409-7134ff3c332f}" ma:taxonomyMulti="true" ma:sspId="15ac15f4-6dc5-41cc-ab39-7de0bf43c2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2e8e52-72bb-4726-9b34-38ef19d9869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6b6b708-c493-4f19-a836-9b876b3aa1a8}" ma:internalName="TaxCatchAll" ma:showField="CatchAllData" ma:web="262e8e52-72bb-4726-9b34-38ef19d986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852F9A-B109-4BC6-9A08-FF585FD1996A}">
  <ds:schemaRefs>
    <ds:schemaRef ds:uri="262e8e52-72bb-4726-9b34-38ef19d9869f"/>
    <ds:schemaRef ds:uri="fc6831ba-c921-4f99-b82e-37a749de3692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4796EAF-C78B-444D-BE26-E8B9B62F00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7BFCFF-C239-4B4D-9353-6E5FE500C090}">
  <ds:schemaRefs>
    <ds:schemaRef ds:uri="262e8e52-72bb-4726-9b34-38ef19d9869f"/>
    <ds:schemaRef ds:uri="fc6831ba-c921-4f99-b82e-37a749de369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1296</Words>
  <Application>Microsoft Office PowerPoint</Application>
  <PresentationFormat>Laajakuva</PresentationFormat>
  <Paragraphs>168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Calibri Light</vt:lpstr>
      <vt:lpstr>Courier New</vt:lpstr>
      <vt:lpstr>Symbol</vt:lpstr>
      <vt:lpstr>Office-teema</vt:lpstr>
      <vt:lpstr>PowerPoint-esitys</vt:lpstr>
      <vt:lpstr>Kpedun tavoitteet</vt:lpstr>
      <vt:lpstr>Kpedun tavoitteet</vt:lpstr>
      <vt:lpstr>Toimintaa</vt:lpstr>
      <vt:lpstr>PowerPoint-esitys</vt:lpstr>
      <vt:lpstr>PowerPoint-esitys</vt:lpstr>
      <vt:lpstr>PowerPoint-esitys</vt:lpstr>
      <vt:lpstr>Oppimisen tuen kehittäminen yto-toimialalla 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Muuta</vt:lpstr>
      <vt:lpstr>Teeman koordinointi </vt:lpstr>
      <vt:lpstr>Ajankohtaista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Tuokko, Riitta</dc:creator>
  <cp:lastModifiedBy>Anne Eteläaho</cp:lastModifiedBy>
  <cp:revision>28</cp:revision>
  <dcterms:created xsi:type="dcterms:W3CDTF">2024-01-29T13:15:03Z</dcterms:created>
  <dcterms:modified xsi:type="dcterms:W3CDTF">2024-10-03T10:02:20Z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0x010100AF54FB316D564D4B85B952BACB9454ED</vt:lpwstr>
  </property>
</Properties>
</file>