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9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2" r:id="rId3"/>
    <p:sldId id="263" r:id="rId4"/>
    <p:sldId id="257" r:id="rId5"/>
    <p:sldId id="259" r:id="rId6"/>
    <p:sldId id="258" r:id="rId7"/>
    <p:sldId id="260" r:id="rId8"/>
    <p:sldId id="261" r:id="rId9"/>
  </p:sldIdLst>
  <p:sldSz cx="12192000" cy="6858000"/>
  <p:notesSz cx="6858000" cy="9144000"/>
  <p:defaultTextStyle>
    <a:defPPr rtl="0"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F2DE73-CDAB-0C16-033F-460A8C354EEE}" v="555" dt="2024-08-13T12:27:39.549"/>
    <p1510:client id="{7EE8E4BF-2459-8CB8-101D-B3FDD644F793}" v="63" dt="2024-08-14T10:40:04.4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EF46C954-FF90-4B68-ABD2-2D6D902BEF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7871608-307F-49EC-8B95-7679D85C7B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5E2170-655A-4213-A036-B6205ED353A5}" type="datetime1">
              <a:rPr lang="fi-FI" smtClean="0"/>
              <a:t>1.10.2024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D0B87D6-DE79-4A3C-BBD3-469AE3730D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6357CD5-FE2A-4CD5-A5B8-F8AE9D96023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C87D7-B78B-46F0-8A3A-35887B7C369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72620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noProof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0CDE1-215C-4697-8211-E835BF27D060}" type="datetime1">
              <a:rPr lang="fi-FI" smtClean="0"/>
              <a:pPr/>
              <a:t>1.10.2024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noProof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D8D46-E986-482E-84A4-BD5BFB1E4CB7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1910640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6D8D46-E986-482E-84A4-BD5BFB1E4CB7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1692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243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870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840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60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7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407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322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268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741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932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96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4903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0" y="753765"/>
            <a:ext cx="4572000" cy="3056235"/>
          </a:xfrm>
        </p:spPr>
        <p:txBody>
          <a:bodyPr rtlCol="0">
            <a:normAutofit/>
          </a:bodyPr>
          <a:lstStyle/>
          <a:p>
            <a:pPr algn="l"/>
            <a:r>
              <a:rPr lang="fi-FI" sz="4400" dirty="0"/>
              <a:t>Satoa- saumatonta oppimisen tukea</a:t>
            </a:r>
            <a:br>
              <a:rPr lang="fi-FI" sz="4400" dirty="0"/>
            </a:br>
            <a:r>
              <a:rPr lang="fi-FI" sz="4400" dirty="0"/>
              <a:t>Tp3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857999" y="4571999"/>
            <a:ext cx="4571999" cy="15240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fi-FI"/>
              <a:t>Huhtikuu 2024</a:t>
            </a:r>
          </a:p>
          <a:p>
            <a:pPr algn="l"/>
            <a:endParaRPr lang="fi-FI" sz="1800">
              <a:solidFill>
                <a:srgbClr val="FFFFFF">
                  <a:alpha val="70000"/>
                </a:srgb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E0D6F5-96AF-ADF0-EE27-EA8C1966CFD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34" r="19381" b="-7"/>
          <a:stretch/>
        </p:blipFill>
        <p:spPr>
          <a:xfrm>
            <a:off x="2" y="10"/>
            <a:ext cx="5578823" cy="6028246"/>
          </a:xfrm>
          <a:custGeom>
            <a:avLst/>
            <a:gdLst/>
            <a:ahLst/>
            <a:cxnLst/>
            <a:rect l="l" t="t" r="r" b="b"/>
            <a:pathLst>
              <a:path w="5578823" h="6028256">
                <a:moveTo>
                  <a:pt x="0" y="0"/>
                </a:moveTo>
                <a:lnTo>
                  <a:pt x="3897606" y="0"/>
                </a:lnTo>
                <a:lnTo>
                  <a:pt x="4274232" y="360545"/>
                </a:lnTo>
                <a:cubicBezTo>
                  <a:pt x="4408856" y="488910"/>
                  <a:pt x="4542134" y="615181"/>
                  <a:pt x="4673934" y="738354"/>
                </a:cubicBezTo>
                <a:cubicBezTo>
                  <a:pt x="5042663" y="1082881"/>
                  <a:pt x="5282330" y="1428108"/>
                  <a:pt x="5421862" y="1773839"/>
                </a:cubicBezTo>
                <a:cubicBezTo>
                  <a:pt x="5631101" y="2292214"/>
                  <a:pt x="5614731" y="2811325"/>
                  <a:pt x="5469198" y="3329255"/>
                </a:cubicBezTo>
                <a:cubicBezTo>
                  <a:pt x="5323662" y="3847185"/>
                  <a:pt x="5048962" y="4363935"/>
                  <a:pt x="4741546" y="4877588"/>
                </a:cubicBezTo>
                <a:cubicBezTo>
                  <a:pt x="4027238" y="6071494"/>
                  <a:pt x="2764972" y="6102970"/>
                  <a:pt x="1325600" y="5980388"/>
                </a:cubicBezTo>
                <a:cubicBezTo>
                  <a:pt x="903947" y="5944442"/>
                  <a:pt x="499735" y="5907589"/>
                  <a:pt x="137593" y="5804042"/>
                </a:cubicBezTo>
                <a:lnTo>
                  <a:pt x="0" y="5760161"/>
                </a:ln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47A9921-6509-49C2-BEBF-924F280660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356326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F9853A5-4DA9-66FF-A1F3-27CC6C84C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975" y="192911"/>
            <a:ext cx="10668000" cy="800583"/>
          </a:xfrm>
        </p:spPr>
        <p:txBody>
          <a:bodyPr/>
          <a:lstStyle/>
          <a:p>
            <a:r>
              <a:rPr lang="fi-FI" dirty="0" err="1"/>
              <a:t>Kpedun</a:t>
            </a:r>
            <a:r>
              <a:rPr lang="fi-FI" dirty="0"/>
              <a:t> tavoitteet</a:t>
            </a:r>
          </a:p>
        </p:txBody>
      </p:sp>
      <p:pic>
        <p:nvPicPr>
          <p:cNvPr id="4" name="Sisällön paikkamerkki 3" descr="Kuva, joka sisältää kohteen teksti, kuvakaappaus, Fontti, numero&#10;&#10;Kuvaus luotu automaattisesti">
            <a:extLst>
              <a:ext uri="{FF2B5EF4-FFF2-40B4-BE49-F238E27FC236}">
                <a16:creationId xmlns:a16="http://schemas.microsoft.com/office/drawing/2014/main" id="{328E965B-81CA-9F9F-B657-7DADA9C6B4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4482" y="993060"/>
            <a:ext cx="8709948" cy="5227204"/>
          </a:xfrm>
        </p:spPr>
      </p:pic>
    </p:spTree>
    <p:extLst>
      <p:ext uri="{BB962C8B-B14F-4D97-AF65-F5344CB8AC3E}">
        <p14:creationId xmlns:p14="http://schemas.microsoft.com/office/powerpoint/2010/main" val="3343213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52E729E-EE57-391E-154E-D04AADE16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424405"/>
            <a:ext cx="10668000" cy="1099595"/>
          </a:xfrm>
        </p:spPr>
        <p:txBody>
          <a:bodyPr/>
          <a:lstStyle/>
          <a:p>
            <a:r>
              <a:rPr lang="fi-FI" dirty="0" err="1"/>
              <a:t>Kpedun</a:t>
            </a:r>
            <a:r>
              <a:rPr lang="fi-FI" dirty="0"/>
              <a:t> tavoitteet</a:t>
            </a:r>
          </a:p>
        </p:txBody>
      </p:sp>
      <p:pic>
        <p:nvPicPr>
          <p:cNvPr id="4" name="Sisällön paikkamerkki 3" descr="Kuva, joka sisältää kohteen teksti, kuvakaappaus, Fontti, numero&#10;&#10;Kuvaus luotu automaattisesti">
            <a:extLst>
              <a:ext uri="{FF2B5EF4-FFF2-40B4-BE49-F238E27FC236}">
                <a16:creationId xmlns:a16="http://schemas.microsoft.com/office/drawing/2014/main" id="{60FC622A-BBFB-8271-24A4-65E4F29975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1" y="1978490"/>
            <a:ext cx="9674505" cy="2899458"/>
          </a:xfrm>
        </p:spPr>
      </p:pic>
    </p:spTree>
    <p:extLst>
      <p:ext uri="{BB962C8B-B14F-4D97-AF65-F5344CB8AC3E}">
        <p14:creationId xmlns:p14="http://schemas.microsoft.com/office/powerpoint/2010/main" val="3741734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A812B-6E0D-9C6F-8019-6AEBFF493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-43543"/>
            <a:ext cx="10668000" cy="1306286"/>
          </a:xfrm>
        </p:spPr>
        <p:txBody>
          <a:bodyPr/>
          <a:lstStyle/>
          <a:p>
            <a:r>
              <a:rPr lang="en-US"/>
              <a:t>Tp3 </a:t>
            </a:r>
            <a:r>
              <a:rPr lang="en-US" err="1"/>
              <a:t>Erityinen</a:t>
            </a:r>
            <a:r>
              <a:rPr lang="en-US"/>
              <a:t> </a:t>
            </a:r>
            <a:r>
              <a:rPr lang="en-US" err="1"/>
              <a:t>tuki</a:t>
            </a:r>
            <a:r>
              <a:rPr lang="en-US"/>
              <a:t>/</a:t>
            </a:r>
            <a:r>
              <a:rPr lang="en-US" err="1"/>
              <a:t>erityisopetus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0552F-81C0-98EE-54BA-7C2DD7C14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025" y="1266825"/>
            <a:ext cx="10668000" cy="516110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 err="1">
                <a:solidFill>
                  <a:srgbClr val="FFFFFF">
                    <a:alpha val="70000"/>
                  </a:srgbClr>
                </a:solidFill>
              </a:rPr>
              <a:t>Erityisopettaja</a:t>
            </a:r>
            <a:r>
              <a:rPr lang="en-US" sz="2400" dirty="0">
                <a:solidFill>
                  <a:srgbClr val="FFFFFF">
                    <a:alpha val="70000"/>
                  </a:srgbClr>
                </a:solidFill>
              </a:rPr>
              <a:t> Johanna </a:t>
            </a:r>
            <a:r>
              <a:rPr lang="en-US" sz="2400" dirty="0" err="1">
                <a:solidFill>
                  <a:srgbClr val="FFFFFF">
                    <a:alpha val="70000"/>
                  </a:srgbClr>
                </a:solidFill>
              </a:rPr>
              <a:t>Torppa</a:t>
            </a:r>
            <a:r>
              <a:rPr lang="en-US" sz="2400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sz="2400" dirty="0" err="1">
                <a:solidFill>
                  <a:srgbClr val="FFFFFF">
                    <a:alpha val="70000"/>
                  </a:srgbClr>
                </a:solidFill>
              </a:rPr>
              <a:t>aloitti</a:t>
            </a:r>
            <a:r>
              <a:rPr lang="en-US" sz="2400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sz="2400" dirty="0" err="1">
                <a:solidFill>
                  <a:srgbClr val="FFFFFF">
                    <a:alpha val="70000"/>
                  </a:srgbClr>
                </a:solidFill>
              </a:rPr>
              <a:t>hankkeessa</a:t>
            </a:r>
            <a:r>
              <a:rPr lang="en-US" sz="2400" dirty="0">
                <a:solidFill>
                  <a:srgbClr val="FFFFFF">
                    <a:alpha val="70000"/>
                  </a:srgbClr>
                </a:solidFill>
              </a:rPr>
              <a:t> 1.2.2024</a:t>
            </a:r>
          </a:p>
          <a:p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Toiminta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helmi-toukokuussa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: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Erityisen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tuen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nykytilanteen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kartoitus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;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erityisopettajien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(8)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haastattelut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mm. 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tuen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malleista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käytänteistä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tiedonsiirrosta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jne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.</a:t>
            </a:r>
            <a:endParaRPr lang="en-US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Yto-opettajien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tiimien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tapaamisia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ja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haastatteluja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-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tuen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tarpeiden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tunnistamista</a:t>
            </a:r>
            <a:endParaRPr lang="en-US">
              <a:solidFill>
                <a:srgbClr val="FFFFFF">
                  <a:alpha val="70000"/>
                </a:srgbClr>
              </a:solidFill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Samanaikaisopetuksen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pilotoinnin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aloittaminen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yto-aineisiin</a:t>
            </a:r>
            <a:endParaRPr lang="en-US">
              <a:solidFill>
                <a:srgbClr val="FFFFFF">
                  <a:alpha val="70000"/>
                </a:srgbClr>
              </a:solidFill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Erityisopettajan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 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konsultatiivinen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rooli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yto-opettajien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tiimissä</a:t>
            </a:r>
            <a:endParaRPr lang="en-US" dirty="0">
              <a:solidFill>
                <a:srgbClr val="FFFFFF">
                  <a:alpha val="70000"/>
                </a:srgbClr>
              </a:solidFill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Selkokielen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ja 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opetuksen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saavutettavuuden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vertaisoppimisen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työpajat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yto-opettajille</a:t>
            </a:r>
            <a:endParaRPr lang="en-US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860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6DA6C-5A84-3F40-A2AD-1F8FCC5AC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425" y="782877"/>
            <a:ext cx="10668000" cy="381808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Toiminta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helmi-toukokuussa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2024: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Centria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amk:n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opiskelijoiden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toteuttama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kysely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 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yto-opettajille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 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erityisestä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tuesta</a:t>
            </a:r>
            <a:endParaRPr lang="en-US" dirty="0">
              <a:solidFill>
                <a:srgbClr val="FFFFFF">
                  <a:alpha val="70000"/>
                </a:srgbClr>
              </a:solidFill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Toukokuussa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 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erityisopettajien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ja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opojen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yhteispalaveri</a:t>
            </a:r>
            <a:endParaRPr lang="en-US" dirty="0">
              <a:solidFill>
                <a:srgbClr val="FFFFFF">
                  <a:alpha val="70000"/>
                </a:srgbClr>
              </a:solidFill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Tuki-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tiimin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muodostaminen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yto-toimialalle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.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Jäseninä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opva-opettaja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2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erityisopettajaa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ohjaaja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ja 2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valmentajaa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.</a:t>
            </a:r>
          </a:p>
          <a:p>
            <a:pPr marL="457200" lvl="1" indent="0">
              <a:buNone/>
            </a:pPr>
            <a:endParaRPr lang="en-US" dirty="0">
              <a:solidFill>
                <a:srgbClr val="FFFFFF">
                  <a:alpha val="70000"/>
                </a:srgbClr>
              </a:solidFill>
            </a:endParaRPr>
          </a:p>
          <a:p>
            <a:pPr lvl="1">
              <a:buFont typeface="Courier New" panose="020B0604020202020204" pitchFamily="34" charset="0"/>
              <a:buChar char="o"/>
            </a:pPr>
            <a:endParaRPr lang="en-US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4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9A590-2D90-E60D-633E-C848A796F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118382"/>
            <a:ext cx="10668000" cy="1143000"/>
          </a:xfrm>
        </p:spPr>
        <p:txBody>
          <a:bodyPr/>
          <a:lstStyle/>
          <a:p>
            <a:r>
              <a:rPr lang="en-US" err="1"/>
              <a:t>Nousseita</a:t>
            </a:r>
            <a:r>
              <a:rPr lang="en-US"/>
              <a:t> </a:t>
            </a:r>
            <a:r>
              <a:rPr lang="en-US" err="1"/>
              <a:t>tarpeita</a:t>
            </a:r>
            <a:r>
              <a:rPr lang="en-US"/>
              <a:t>/ </a:t>
            </a:r>
            <a:r>
              <a:rPr lang="en-US" err="1"/>
              <a:t>ajatuksia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1CCE5-5A39-2E54-21A0-7FA148011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66825"/>
            <a:ext cx="10668000" cy="5170633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>
                <a:solidFill>
                  <a:srgbClr val="FFFFFF">
                    <a:alpha val="70000"/>
                  </a:srgbClr>
                </a:solidFill>
              </a:rPr>
              <a:t>Tuen (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erityisopettajien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resurssin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?) 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vahvempi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suuntaaminen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 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ennakoivaan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tukeen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 &gt;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samanaikaisopetus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pienryhmäopetus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...</a:t>
            </a:r>
          </a:p>
          <a:p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Tarpeellisen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tiedon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liikkuminen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esim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.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poissaolot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tuen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tarpeet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,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pajoihin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/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tukiopetukseen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 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ohjaus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: </a:t>
            </a:r>
          </a:p>
          <a:p>
            <a:pPr marL="0" indent="0">
              <a:buNone/>
            </a:pPr>
            <a:r>
              <a:rPr lang="en-US">
                <a:solidFill>
                  <a:srgbClr val="FFFFFF">
                    <a:alpha val="70000"/>
                  </a:srgbClr>
                </a:solidFill>
              </a:rPr>
              <a:t>   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vo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 &lt;&gt;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opo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&lt;&gt;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erkka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&lt;&gt;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yto-ope</a:t>
            </a:r>
            <a:endParaRPr lang="en-US">
              <a:solidFill>
                <a:srgbClr val="FFFFFF">
                  <a:alpha val="70000"/>
                </a:srgbClr>
              </a:solidFill>
            </a:endParaRPr>
          </a:p>
          <a:p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Erityisopettajille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pääsy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 It's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Learningin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 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yto-kursseille</a:t>
            </a:r>
          </a:p>
          <a:p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Huomio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opetuksen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suunnitteluun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 &gt;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esim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.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opiskelijaryhmille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 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ei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toivota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 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pelkkiä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yto-jaksoja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 (10vkoa),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ovat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erittäin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kuormittavia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 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tukea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tarvitseville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err="1">
                <a:solidFill>
                  <a:srgbClr val="FFFFFF">
                    <a:alpha val="70000"/>
                  </a:srgbClr>
                </a:solidFill>
              </a:rPr>
              <a:t>opiskelijoille</a:t>
            </a:r>
            <a:r>
              <a:rPr lang="en-US">
                <a:solidFill>
                  <a:srgbClr val="FFFFFF">
                    <a:alpha val="70000"/>
                  </a:srgbClr>
                </a:solidFill>
              </a:rPr>
              <a:t> </a:t>
            </a:r>
          </a:p>
          <a:p>
            <a:pPr marL="0" indent="0">
              <a:buNone/>
            </a:pPr>
            <a:endParaRPr lang="en-US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045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08B57B-A392-B8C1-6FE9-DF572F0BD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0"/>
            <a:ext cx="10668000" cy="1340735"/>
          </a:xfrm>
        </p:spPr>
        <p:txBody>
          <a:bodyPr/>
          <a:lstStyle/>
          <a:p>
            <a:r>
              <a:rPr lang="fi-FI" dirty="0"/>
              <a:t>Syksy -24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5B4536E-5F19-79DF-44DA-101998981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962" y="1147823"/>
            <a:ext cx="10668000" cy="543853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fi-FI" dirty="0">
                <a:solidFill>
                  <a:srgbClr val="FFFFFF">
                    <a:alpha val="70000"/>
                  </a:srgbClr>
                </a:solidFill>
              </a:rPr>
              <a:t>Aloittavien opiskelijaryhmien infot </a:t>
            </a:r>
            <a:r>
              <a:rPr lang="fi-FI" err="1">
                <a:solidFill>
                  <a:srgbClr val="FFFFFF">
                    <a:alpha val="70000"/>
                  </a:srgbClr>
                </a:solidFill>
              </a:rPr>
              <a:t>yto-opettajille;alan</a:t>
            </a:r>
            <a:r>
              <a:rPr lang="fi-FI" dirty="0">
                <a:solidFill>
                  <a:srgbClr val="FFFFFF">
                    <a:alpha val="70000"/>
                  </a:srgbClr>
                </a:solidFill>
              </a:rPr>
              <a:t> erityisopettajan ja ryhmän vastuuopettajan vetämä info, jossa </a:t>
            </a:r>
            <a:r>
              <a:rPr lang="fi-FI">
                <a:solidFill>
                  <a:srgbClr val="FFFFFF">
                    <a:alpha val="70000"/>
                  </a:srgbClr>
                </a:solidFill>
              </a:rPr>
              <a:t>käydään läpi oleellinen, pedagoginen tieto ryhmän opiskelijoista. </a:t>
            </a:r>
            <a:r>
              <a:rPr lang="fi-FI" dirty="0">
                <a:solidFill>
                  <a:srgbClr val="FFFFFF">
                    <a:alpha val="70000"/>
                  </a:srgbClr>
                </a:solidFill>
              </a:rPr>
              <a:t>Esim. Vahvuudet ja tuen tarve &amp; menetelmät.</a:t>
            </a:r>
          </a:p>
          <a:p>
            <a:r>
              <a:rPr lang="fi-FI" dirty="0">
                <a:solidFill>
                  <a:srgbClr val="FFFFFF">
                    <a:alpha val="70000"/>
                  </a:srgbClr>
                </a:solidFill>
              </a:rPr>
              <a:t>Samanaikaisopetuksen jatkaminen ja kehittäminen (</a:t>
            </a:r>
            <a:r>
              <a:rPr lang="fi-FI" dirty="0" err="1">
                <a:solidFill>
                  <a:srgbClr val="FFFFFF">
                    <a:alpha val="70000"/>
                  </a:srgbClr>
                </a:solidFill>
              </a:rPr>
              <a:t>erkka+aineenope</a:t>
            </a:r>
            <a:r>
              <a:rPr lang="fi-FI" dirty="0">
                <a:solidFill>
                  <a:srgbClr val="FFFFFF">
                    <a:alpha val="70000"/>
                  </a:srgbClr>
                </a:solidFill>
              </a:rPr>
              <a:t>)</a:t>
            </a:r>
          </a:p>
          <a:p>
            <a:r>
              <a:rPr lang="fi-FI" dirty="0">
                <a:solidFill>
                  <a:srgbClr val="FFFFFF">
                    <a:alpha val="70000"/>
                  </a:srgbClr>
                </a:solidFill>
              </a:rPr>
              <a:t>Vastuuohjaajan työpöydän käyttöönotto</a:t>
            </a:r>
          </a:p>
          <a:p>
            <a:r>
              <a:rPr lang="fi-FI" dirty="0">
                <a:solidFill>
                  <a:srgbClr val="FFFFFF">
                    <a:alpha val="70000"/>
                  </a:srgbClr>
                </a:solidFill>
              </a:rPr>
              <a:t>Erityisopetuksen muotojen kehittäminen erityisesti </a:t>
            </a:r>
            <a:r>
              <a:rPr lang="fi-FI" err="1">
                <a:solidFill>
                  <a:srgbClr val="FFFFFF">
                    <a:alpha val="70000"/>
                  </a:srgbClr>
                </a:solidFill>
              </a:rPr>
              <a:t>yto</a:t>
            </a:r>
            <a:r>
              <a:rPr lang="fi-FI" dirty="0">
                <a:solidFill>
                  <a:srgbClr val="FFFFFF">
                    <a:alpha val="70000"/>
                  </a:srgbClr>
                </a:solidFill>
              </a:rPr>
              <a:t>-opintojen osalta</a:t>
            </a:r>
          </a:p>
          <a:p>
            <a:r>
              <a:rPr lang="fi-FI" dirty="0">
                <a:solidFill>
                  <a:srgbClr val="FFFFFF">
                    <a:alpha val="70000"/>
                  </a:srgbClr>
                </a:solidFill>
              </a:rPr>
              <a:t>Tukiportaiden mallinnus</a:t>
            </a:r>
          </a:p>
          <a:p>
            <a:endParaRPr lang="fi-FI" dirty="0">
              <a:solidFill>
                <a:srgbClr val="FFFFFF">
                  <a:alpha val="70000"/>
                </a:srgbClr>
              </a:solidFill>
            </a:endParaRPr>
          </a:p>
          <a:p>
            <a:endParaRPr lang="fi-FI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109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B463EB-FE01-819A-41C8-9985AB3D3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646254"/>
          </a:xfrm>
        </p:spPr>
        <p:txBody>
          <a:bodyPr>
            <a:normAutofit fontScale="90000"/>
          </a:bodyPr>
          <a:lstStyle/>
          <a:p>
            <a:r>
              <a:rPr lang="fi-FI" dirty="0"/>
              <a:t>Syksy-24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AFA51F0-1DF7-A8EF-87D6-0560E87AE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794076"/>
            <a:ext cx="10668000" cy="381808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solidFill>
                  <a:srgbClr val="FFFFFF">
                    <a:alpha val="70000"/>
                  </a:srgbClr>
                </a:solidFill>
              </a:rPr>
              <a:t>Erityisopettajien </a:t>
            </a:r>
            <a:r>
              <a:rPr lang="fi-FI" dirty="0" err="1">
                <a:solidFill>
                  <a:srgbClr val="FFFFFF">
                    <a:alpha val="70000"/>
                  </a:srgbClr>
                </a:solidFill>
              </a:rPr>
              <a:t>konsultatiivisen</a:t>
            </a:r>
            <a:r>
              <a:rPr lang="fi-FI" dirty="0">
                <a:solidFill>
                  <a:srgbClr val="FFFFFF">
                    <a:alpha val="70000"/>
                  </a:srgbClr>
                </a:solidFill>
              </a:rPr>
              <a:t> roolin vahvistaminen; mm. </a:t>
            </a:r>
            <a:r>
              <a:rPr lang="fi-FI" dirty="0" err="1">
                <a:solidFill>
                  <a:srgbClr val="FFFFFF">
                    <a:alpha val="70000"/>
                  </a:srgbClr>
                </a:solidFill>
              </a:rPr>
              <a:t>Nepsy</a:t>
            </a:r>
            <a:r>
              <a:rPr lang="fi-FI" dirty="0">
                <a:solidFill>
                  <a:srgbClr val="FFFFFF">
                    <a:alpha val="70000"/>
                  </a:srgbClr>
                </a:solidFill>
              </a:rPr>
              <a:t>-osaaminen ja selkokieli/kielitietoisuus.</a:t>
            </a:r>
          </a:p>
        </p:txBody>
      </p:sp>
    </p:spTree>
    <p:extLst>
      <p:ext uri="{BB962C8B-B14F-4D97-AF65-F5344CB8AC3E}">
        <p14:creationId xmlns:p14="http://schemas.microsoft.com/office/powerpoint/2010/main" val="2794972362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AnalogousFromRegularSeedLeftStep">
      <a:dk1>
        <a:srgbClr val="000000"/>
      </a:dk1>
      <a:lt1>
        <a:srgbClr val="FFFFFF"/>
      </a:lt1>
      <a:dk2>
        <a:srgbClr val="32231C"/>
      </a:dk2>
      <a:lt2>
        <a:srgbClr val="F3F0F2"/>
      </a:lt2>
      <a:accent1>
        <a:srgbClr val="20B66C"/>
      </a:accent1>
      <a:accent2>
        <a:srgbClr val="14BA23"/>
      </a:accent2>
      <a:accent3>
        <a:srgbClr val="51B620"/>
      </a:accent3>
      <a:accent4>
        <a:srgbClr val="87AF13"/>
      </a:accent4>
      <a:accent5>
        <a:srgbClr val="B79F20"/>
      </a:accent5>
      <a:accent6>
        <a:srgbClr val="D56817"/>
      </a:accent6>
      <a:hlink>
        <a:srgbClr val="BF417F"/>
      </a:hlink>
      <a:folHlink>
        <a:srgbClr val="7F7F7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TF00001243</Template>
  <TotalTime>0</TotalTime>
  <Words>241</Words>
  <Application>Microsoft Office PowerPoint</Application>
  <PresentationFormat>Laajakuva</PresentationFormat>
  <Paragraphs>31</Paragraphs>
  <Slides>8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5" baseType="lpstr">
      <vt:lpstr>Arial</vt:lpstr>
      <vt:lpstr>Avenir Next LT Pro</vt:lpstr>
      <vt:lpstr>Avenir Next LT Pro Light</vt:lpstr>
      <vt:lpstr>Calibri</vt:lpstr>
      <vt:lpstr>Courier New</vt:lpstr>
      <vt:lpstr>Sitka Subheading</vt:lpstr>
      <vt:lpstr>PebbleVTI</vt:lpstr>
      <vt:lpstr>Satoa- saumatonta oppimisen tukea Tp3</vt:lpstr>
      <vt:lpstr>Kpedun tavoitteet</vt:lpstr>
      <vt:lpstr>Kpedun tavoitteet</vt:lpstr>
      <vt:lpstr>Tp3 Erityinen tuki/erityisopetus</vt:lpstr>
      <vt:lpstr>PowerPoint-esitys</vt:lpstr>
      <vt:lpstr>Nousseita tarpeita/ ajatuksia</vt:lpstr>
      <vt:lpstr>Syksy -24</vt:lpstr>
      <vt:lpstr>Syksy-24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Eteläaho</dc:creator>
  <cp:lastModifiedBy>Anne Eteläaho</cp:lastModifiedBy>
  <cp:revision>153</cp:revision>
  <dcterms:created xsi:type="dcterms:W3CDTF">2024-04-10T08:29:04Z</dcterms:created>
  <dcterms:modified xsi:type="dcterms:W3CDTF">2024-10-01T11:45:05Z</dcterms:modified>
</cp:coreProperties>
</file>