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63" r:id="rId6"/>
    <p:sldId id="265" r:id="rId7"/>
    <p:sldId id="264" r:id="rId8"/>
    <p:sldId id="266" r:id="rId9"/>
    <p:sldId id="329" r:id="rId10"/>
    <p:sldId id="330" r:id="rId11"/>
    <p:sldId id="327" r:id="rId12"/>
    <p:sldId id="32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B94D44E-9999-E1E9-4293-087C9A55FE46}" name="Indola Maria" initials="" userId="S::maria.indola@soite.fi::5f0c2c49-0c44-4436-aa5e-888916436083" providerId="AD"/>
  <p188:author id="{0512ABAF-F99F-1AD0-92E1-263C03979AD1}" name="Syrjälä Emilia" initials="SE" userId="S::emilia.syrjala@soite.fi::07853417-f08a-4d2b-b169-2711a3cb617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00"/>
    <a:srgbClr val="FBF8F4"/>
    <a:srgbClr val="FF6913"/>
    <a:srgbClr val="9A2323"/>
    <a:srgbClr val="0C2340"/>
    <a:srgbClr val="FBD872"/>
    <a:srgbClr val="ECBAA8"/>
    <a:srgbClr val="D0D1AB"/>
    <a:srgbClr val="D5BED7"/>
    <a:srgbClr val="B8D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1B696E-0C6C-62E1-4D5B-148DD5B61BB9}" v="5" dt="2026-08-19T04:46:24.926"/>
    <p1510:client id="{82BCA26F-41EE-9A4C-60D5-49146AED12FA}" v="270" dt="2026-08-18T12:37:00.041"/>
    <p1510:client id="{98C1A1E5-3381-4C72-9CEC-17D8AF216841}" v="107" dt="2026-08-19T07:55:57.710"/>
    <p1510:client id="{C919825A-3823-4A8D-A15B-86E2A4169086}" v="9" dt="2026-08-19T04:51:26.5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soite.fi/" TargetMode="External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soite.fi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1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B33EE029-B7C8-46DD-8043-016E371D7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5" b="25720"/>
          <a:stretch/>
        </p:blipFill>
        <p:spPr>
          <a:xfrm rot="10432259" flipV="1">
            <a:off x="2948985" y="4167699"/>
            <a:ext cx="9556618" cy="32740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49889"/>
            <a:ext cx="9144000" cy="3418262"/>
          </a:xfrm>
        </p:spPr>
        <p:txBody>
          <a:bodyPr anchor="ctr" anchorCtr="0"/>
          <a:lstStyle>
            <a:lvl1pPr algn="ctr">
              <a:lnSpc>
                <a:spcPct val="80000"/>
              </a:lnSpc>
              <a:defRPr sz="86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55024"/>
            <a:ext cx="9144000" cy="697192"/>
          </a:xfrm>
        </p:spPr>
        <p:txBody>
          <a:bodyPr anchor="ctr" anchorCtr="0"/>
          <a:lstStyle>
            <a:lvl1pPr marL="0" indent="0" algn="ctr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63B0573-9B22-3C74-2682-3A44543EAF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387" y="77088"/>
            <a:ext cx="2514998" cy="161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769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E69D2B53-549B-1729-A5E3-4906C7C14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6" r="38750" b="17373"/>
          <a:stretch/>
        </p:blipFill>
        <p:spPr>
          <a:xfrm rot="20410054">
            <a:off x="4968999" y="4204989"/>
            <a:ext cx="8238159" cy="3613836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0F4C414-38C3-2FD4-282D-15EB366FE7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48" y="148855"/>
            <a:ext cx="1772672" cy="113768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0647484-30E3-7992-1764-1DE892A5B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9E2B35-8AEC-56C1-65A5-86D1E7F4D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699215"/>
            <a:ext cx="11036410" cy="418118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729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E69D2B53-549B-1729-A5E3-4906C7C14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6" r="38750" b="17373"/>
          <a:stretch/>
        </p:blipFill>
        <p:spPr>
          <a:xfrm rot="20410054">
            <a:off x="4968999" y="4204989"/>
            <a:ext cx="8238159" cy="3613836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0F4C414-38C3-2FD4-282D-15EB366FE7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48" y="148855"/>
            <a:ext cx="1772672" cy="113768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0647484-30E3-7992-1764-1DE892A5B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9E2B35-8AEC-56C1-65A5-86D1E7F4D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699215"/>
            <a:ext cx="11036410" cy="418118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pic>
        <p:nvPicPr>
          <p:cNvPr id="2" name="Kuva 1" descr="Kuva, joka sisältää kohteen tunnus, symboli, huippu, logo&#10;&#10;Kuvaus luotu automaattisesti">
            <a:extLst>
              <a:ext uri="{FF2B5EF4-FFF2-40B4-BE49-F238E27FC236}">
                <a16:creationId xmlns:a16="http://schemas.microsoft.com/office/drawing/2014/main" id="{CCE1468D-E182-F704-2FA9-4E6ED14BEEA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272" y="1115563"/>
            <a:ext cx="706624" cy="75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484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77A127D6-A9A6-67AB-B115-BA817EEE21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4" r="49660" b="17760"/>
          <a:stretch/>
        </p:blipFill>
        <p:spPr>
          <a:xfrm rot="21076235">
            <a:off x="6961450" y="3998330"/>
            <a:ext cx="5759453" cy="3304854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F1523FAD-268C-ACFC-E228-45C1FF2538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48" y="148855"/>
            <a:ext cx="1772672" cy="113768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E802B9-D2A1-E860-C066-1CB6D9CFF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969CA9D-1F7C-7998-32A4-8F21EBE02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699215"/>
            <a:ext cx="11036410" cy="418118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394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BCC53FCF-39D1-913B-9944-68B9FE305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9" t="14689" r="52060" b="23579"/>
          <a:stretch/>
        </p:blipFill>
        <p:spPr>
          <a:xfrm rot="21096089">
            <a:off x="7189280" y="4610463"/>
            <a:ext cx="5559192" cy="2602527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143FE46-C2D0-C0C7-42D6-3CDEA58827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48" y="148855"/>
            <a:ext cx="1772672" cy="113768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24172C5-9113-D087-FDFC-2C7F330E0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D83494F-8068-233E-D6EE-45C3EFE89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699215"/>
            <a:ext cx="11036410" cy="418118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390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07453"/>
            <a:ext cx="5120601" cy="418118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B7781BC-F1FB-9DEB-98B1-AF3925F56E8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93176" y="1707453"/>
            <a:ext cx="5120601" cy="418118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31CEC58-C87E-3696-A12A-9A8E162B9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4574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07453"/>
            <a:ext cx="5120601" cy="418118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B7781BC-F1FB-9DEB-98B1-AF3925F56E8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93176" y="1707453"/>
            <a:ext cx="5120601" cy="418118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31CEC58-C87E-3696-A12A-9A8E162B9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pic>
        <p:nvPicPr>
          <p:cNvPr id="2" name="Kuva 1" descr="Kuva, joka sisältää kohteen tunnus, symboli, huippu, logo&#10;&#10;Kuvaus luotu automaattisesti">
            <a:extLst>
              <a:ext uri="{FF2B5EF4-FFF2-40B4-BE49-F238E27FC236}">
                <a16:creationId xmlns:a16="http://schemas.microsoft.com/office/drawing/2014/main" id="{4CDCE293-1B81-1E4A-8A2A-2435845A25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491" y="1013846"/>
            <a:ext cx="706624" cy="75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498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2303075"/>
            <a:ext cx="5120601" cy="352789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B7781BC-F1FB-9DEB-98B1-AF3925F56E8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93176" y="2303075"/>
            <a:ext cx="5120601" cy="352789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42D977A-9094-2C87-37B8-3BF0C734C065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470" y="1649781"/>
            <a:ext cx="5120601" cy="509298"/>
          </a:xfrm>
        </p:spPr>
        <p:txBody>
          <a:bodyPr anchor="t" anchorCtr="0"/>
          <a:lstStyle>
            <a:lvl1pPr marL="0" indent="0">
              <a:lnSpc>
                <a:spcPct val="85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C6CA6CB-1431-56A8-05B8-0425CC1B3C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93175" y="1649781"/>
            <a:ext cx="5120601" cy="509298"/>
          </a:xfrm>
        </p:spPr>
        <p:txBody>
          <a:bodyPr anchor="t" anchorCtr="0"/>
          <a:lstStyle>
            <a:lvl1pPr marL="0" indent="0">
              <a:lnSpc>
                <a:spcPct val="85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A453228-5D5A-1CD2-F3BD-68E4DB454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717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2921C1BA-17EF-9B31-8203-4D44D27BC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25646"/>
            <a:ext cx="5160942" cy="971525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95849"/>
            <a:ext cx="5160942" cy="438111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3006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E744E967-1586-3B94-9FAB-DDADB6221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B8D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4695671F-34BC-5B94-C3D9-74A639BC9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78302"/>
            <a:ext cx="5160942" cy="1322295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4590" y="977153"/>
            <a:ext cx="5430734" cy="5199809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0C3D2B8-1AC2-DD34-6F5F-8F966C0CD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95849"/>
            <a:ext cx="5160942" cy="438111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660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E744E967-1586-3B94-9FAB-DDADB6221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D5BE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4590" y="977153"/>
            <a:ext cx="5430734" cy="5199809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2" name="Otsikko 5">
            <a:extLst>
              <a:ext uri="{FF2B5EF4-FFF2-40B4-BE49-F238E27FC236}">
                <a16:creationId xmlns:a16="http://schemas.microsoft.com/office/drawing/2014/main" id="{6B92B3C4-5B4F-0639-BF2A-767E5E972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78302"/>
            <a:ext cx="5160942" cy="1322295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53B613B-BDCA-B664-C22E-C3CC4C1AF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95849"/>
            <a:ext cx="5160942" cy="438111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4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2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7DBA87D9-BD91-667D-482C-36400D1C2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51" b="43701"/>
          <a:stretch/>
        </p:blipFill>
        <p:spPr>
          <a:xfrm>
            <a:off x="3235825" y="3088481"/>
            <a:ext cx="9046012" cy="38609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49889"/>
            <a:ext cx="9144000" cy="3418262"/>
          </a:xfrm>
        </p:spPr>
        <p:txBody>
          <a:bodyPr anchor="ctr" anchorCtr="0"/>
          <a:lstStyle>
            <a:lvl1pPr algn="ctr">
              <a:lnSpc>
                <a:spcPct val="80000"/>
              </a:lnSpc>
              <a:defRPr sz="86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55024"/>
            <a:ext cx="9144000" cy="697192"/>
          </a:xfrm>
        </p:spPr>
        <p:txBody>
          <a:bodyPr anchor="ctr" anchorCtr="0"/>
          <a:lstStyle>
            <a:lvl1pPr marL="0" indent="0" algn="ctr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8D2C87E-5C12-5C9A-38B3-39463EDA65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387" y="77088"/>
            <a:ext cx="2514998" cy="161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520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E744E967-1586-3B94-9FAB-DDADB6221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D0D1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4590" y="977153"/>
            <a:ext cx="5430734" cy="5199809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2" name="Otsikko 5">
            <a:extLst>
              <a:ext uri="{FF2B5EF4-FFF2-40B4-BE49-F238E27FC236}">
                <a16:creationId xmlns:a16="http://schemas.microsoft.com/office/drawing/2014/main" id="{1DEACC51-DA73-00E0-2983-4DC915976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78302"/>
            <a:ext cx="5160942" cy="1322295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070DC37-4267-1ED3-89D6-099C5C44B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95849"/>
            <a:ext cx="5160942" cy="438111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204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E744E967-1586-3B94-9FAB-DDADB6221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ECBA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4590" y="977153"/>
            <a:ext cx="5430734" cy="5199809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2" name="Otsikko 5">
            <a:extLst>
              <a:ext uri="{FF2B5EF4-FFF2-40B4-BE49-F238E27FC236}">
                <a16:creationId xmlns:a16="http://schemas.microsoft.com/office/drawing/2014/main" id="{3E90320C-07E1-94B3-A021-728386BD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78302"/>
            <a:ext cx="5160942" cy="1322295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E9E023B-F467-6010-1D57-F924B99BA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95849"/>
            <a:ext cx="5160942" cy="438111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188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E744E967-1586-3B94-9FAB-DDADB6221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FBD8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4590" y="977153"/>
            <a:ext cx="5430734" cy="5199809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2" name="Otsikko 5">
            <a:extLst>
              <a:ext uri="{FF2B5EF4-FFF2-40B4-BE49-F238E27FC236}">
                <a16:creationId xmlns:a16="http://schemas.microsoft.com/office/drawing/2014/main" id="{814B2389-0558-89D9-E2ED-288E6648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78302"/>
            <a:ext cx="5160942" cy="1322295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92BB645-1868-F47B-55E9-876ED4725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95849"/>
            <a:ext cx="5160942" cy="438111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627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E744E967-1586-3B94-9FAB-DDADB6221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FF6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4590" y="977153"/>
            <a:ext cx="5430734" cy="5199809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2" name="Otsikko 5">
            <a:extLst>
              <a:ext uri="{FF2B5EF4-FFF2-40B4-BE49-F238E27FC236}">
                <a16:creationId xmlns:a16="http://schemas.microsoft.com/office/drawing/2014/main" id="{84119F50-3780-E4AF-4D85-1E8EE8D8E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78302"/>
            <a:ext cx="5160942" cy="1322295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6CB9705-88F8-22BC-2A30-DAC404EFE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95849"/>
            <a:ext cx="5160942" cy="438111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42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E744E967-1586-3B94-9FAB-DDADB6221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9A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4590" y="977153"/>
            <a:ext cx="5430734" cy="5199809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2" name="Otsikko 5">
            <a:extLst>
              <a:ext uri="{FF2B5EF4-FFF2-40B4-BE49-F238E27FC236}">
                <a16:creationId xmlns:a16="http://schemas.microsoft.com/office/drawing/2014/main" id="{5BEAC703-FB85-581A-1C8A-BC0A4AF68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78302"/>
            <a:ext cx="5160942" cy="132229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5670AFD-066B-F377-FAD6-DA4B46412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95849"/>
            <a:ext cx="5160942" cy="43811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2406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E744E967-1586-3B94-9FAB-DDADB6221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2117124"/>
            <a:ext cx="5160942" cy="405983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4590" y="977153"/>
            <a:ext cx="5430734" cy="5199809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2" name="Otsikko 5">
            <a:extLst>
              <a:ext uri="{FF2B5EF4-FFF2-40B4-BE49-F238E27FC236}">
                <a16:creationId xmlns:a16="http://schemas.microsoft.com/office/drawing/2014/main" id="{008B3D4F-1DCD-AF5C-9632-361867469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78302"/>
            <a:ext cx="5160942" cy="132229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4478154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aksikielinen logo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945776"/>
            <a:ext cx="5160942" cy="384760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6BD440B-E25E-C3A5-BEFB-A0D52F2498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26" y="4588702"/>
            <a:ext cx="3219642" cy="206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9816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sältö ja kaksikielinen logo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945776"/>
            <a:ext cx="5160942" cy="384760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6BD440B-E25E-C3A5-BEFB-A0D52F2498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26" y="4588702"/>
            <a:ext cx="3219642" cy="2064619"/>
          </a:xfrm>
          <a:prstGeom prst="rect">
            <a:avLst/>
          </a:prstGeom>
        </p:spPr>
      </p:pic>
      <p:pic>
        <p:nvPicPr>
          <p:cNvPr id="2" name="Kuva 1" descr="Kuva, joka sisältää kohteen tunnus, symboli, huippu, logo&#10;&#10;Kuvaus luotu automaattisesti">
            <a:extLst>
              <a:ext uri="{FF2B5EF4-FFF2-40B4-BE49-F238E27FC236}">
                <a16:creationId xmlns:a16="http://schemas.microsoft.com/office/drawing/2014/main" id="{29B0FDE4-E7FA-F0D3-8712-1AFB86B49C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255" y="5155969"/>
            <a:ext cx="706624" cy="754629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E23A8A6E-3D1B-767E-154E-6C289A2ABB2E}"/>
              </a:ext>
            </a:extLst>
          </p:cNvPr>
          <p:cNvSpPr txBox="1"/>
          <p:nvPr userDrawn="1"/>
        </p:nvSpPr>
        <p:spPr>
          <a:xfrm>
            <a:off x="4264000" y="5364006"/>
            <a:ext cx="1931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600" b="1">
                <a:solidFill>
                  <a:schemeClr val="tx2"/>
                </a:solidFill>
              </a:rPr>
              <a:t>Pelastustoimi</a:t>
            </a:r>
            <a:endParaRPr lang="fi-FI" sz="1100" b="1">
              <a:solidFill>
                <a:schemeClr val="tx2"/>
              </a:solidFill>
            </a:endParaRPr>
          </a:p>
        </p:txBody>
      </p:sp>
      <p:cxnSp>
        <p:nvCxnSpPr>
          <p:cNvPr id="11" name="Suora yhdysviiva 10">
            <a:extLst>
              <a:ext uri="{FF2B5EF4-FFF2-40B4-BE49-F238E27FC236}">
                <a16:creationId xmlns:a16="http://schemas.microsoft.com/office/drawing/2014/main" id="{6CD2935C-9117-C28D-7405-A457A5E05A4D}"/>
              </a:ext>
            </a:extLst>
          </p:cNvPr>
          <p:cNvCxnSpPr>
            <a:cxnSpLocks/>
          </p:cNvCxnSpPr>
          <p:nvPr userDrawn="1"/>
        </p:nvCxnSpPr>
        <p:spPr>
          <a:xfrm>
            <a:off x="2986081" y="5277225"/>
            <a:ext cx="0" cy="512116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>
            <a:extLst>
              <a:ext uri="{FF2B5EF4-FFF2-40B4-BE49-F238E27FC236}">
                <a16:creationId xmlns:a16="http://schemas.microsoft.com/office/drawing/2014/main" id="{722CD84B-BCB2-D06D-EC6C-D327430A5FDE}"/>
              </a:ext>
            </a:extLst>
          </p:cNvPr>
          <p:cNvCxnSpPr>
            <a:cxnSpLocks/>
          </p:cNvCxnSpPr>
          <p:nvPr userDrawn="1"/>
        </p:nvCxnSpPr>
        <p:spPr>
          <a:xfrm>
            <a:off x="4110990" y="5277225"/>
            <a:ext cx="0" cy="512116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9086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s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C0935CFB-111F-9E2A-6162-D75129A3A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8555">
            <a:off x="-4043107" y="1135634"/>
            <a:ext cx="19657565" cy="49524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73" y="2651760"/>
            <a:ext cx="10474054" cy="1920240"/>
          </a:xfrm>
        </p:spPr>
        <p:txBody>
          <a:bodyPr anchor="ctr" anchorCtr="0"/>
          <a:lstStyle>
            <a:lvl1pPr algn="ctr">
              <a:defRPr sz="58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BD5A703-F894-FACC-D09D-FF6F7A5C0B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758" y="148855"/>
            <a:ext cx="2339162" cy="150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6080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os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C0935CFB-111F-9E2A-6162-D75129A3A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8555">
            <a:off x="-4043107" y="1135634"/>
            <a:ext cx="19657565" cy="49524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73" y="2651760"/>
            <a:ext cx="10474054" cy="1920240"/>
          </a:xfrm>
        </p:spPr>
        <p:txBody>
          <a:bodyPr anchor="ctr" anchorCtr="0"/>
          <a:lstStyle>
            <a:lvl1pPr algn="ctr">
              <a:defRPr sz="58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BD5A703-F894-FACC-D09D-FF6F7A5C0B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758" y="148855"/>
            <a:ext cx="2339162" cy="1501253"/>
          </a:xfrm>
          <a:prstGeom prst="rect">
            <a:avLst/>
          </a:prstGeom>
        </p:spPr>
      </p:pic>
      <p:pic>
        <p:nvPicPr>
          <p:cNvPr id="3" name="Kuva 2" descr="Kuva, joka sisältää kohteen tunnus, symboli, huippu, logo&#10;&#10;Kuvaus luotu automaattisesti">
            <a:extLst>
              <a:ext uri="{FF2B5EF4-FFF2-40B4-BE49-F238E27FC236}">
                <a16:creationId xmlns:a16="http://schemas.microsoft.com/office/drawing/2014/main" id="{C396813E-36DF-51E3-66A3-09575A0EF3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61" y="514396"/>
            <a:ext cx="706624" cy="754629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DA437ED-9120-0A25-FEC1-A79A3D3603AA}"/>
              </a:ext>
            </a:extLst>
          </p:cNvPr>
          <p:cNvSpPr txBox="1"/>
          <p:nvPr userDrawn="1"/>
        </p:nvSpPr>
        <p:spPr>
          <a:xfrm>
            <a:off x="1574406" y="722433"/>
            <a:ext cx="1931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600" b="1">
                <a:solidFill>
                  <a:schemeClr val="tx2"/>
                </a:solidFill>
              </a:rPr>
              <a:t>Pelastustoimi</a:t>
            </a:r>
            <a:endParaRPr lang="fi-FI" sz="1100" b="1">
              <a:solidFill>
                <a:schemeClr val="tx2"/>
              </a:solidFill>
            </a:endParaRPr>
          </a:p>
        </p:txBody>
      </p:sp>
      <p:cxnSp>
        <p:nvCxnSpPr>
          <p:cNvPr id="9" name="Suora yhdysviiva 8">
            <a:extLst>
              <a:ext uri="{FF2B5EF4-FFF2-40B4-BE49-F238E27FC236}">
                <a16:creationId xmlns:a16="http://schemas.microsoft.com/office/drawing/2014/main" id="{21DD16C7-58D8-C323-C820-9239B50E5E9E}"/>
              </a:ext>
            </a:extLst>
          </p:cNvPr>
          <p:cNvCxnSpPr>
            <a:cxnSpLocks/>
          </p:cNvCxnSpPr>
          <p:nvPr userDrawn="1"/>
        </p:nvCxnSpPr>
        <p:spPr>
          <a:xfrm>
            <a:off x="1421396" y="635652"/>
            <a:ext cx="0" cy="512116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168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3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5A58BF8F-7BFD-A519-1DA3-CC4F45528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6" r="38750" b="17373"/>
          <a:stretch/>
        </p:blipFill>
        <p:spPr>
          <a:xfrm rot="20410054">
            <a:off x="4968999" y="4204989"/>
            <a:ext cx="8238159" cy="36138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49889"/>
            <a:ext cx="9144000" cy="3418262"/>
          </a:xfrm>
        </p:spPr>
        <p:txBody>
          <a:bodyPr anchor="ctr" anchorCtr="0"/>
          <a:lstStyle>
            <a:lvl1pPr algn="ctr">
              <a:lnSpc>
                <a:spcPct val="80000"/>
              </a:lnSpc>
              <a:defRPr sz="86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55024"/>
            <a:ext cx="9144000" cy="697192"/>
          </a:xfrm>
        </p:spPr>
        <p:txBody>
          <a:bodyPr anchor="ctr" anchorCtr="0"/>
          <a:lstStyle>
            <a:lvl1pPr marL="0" indent="0" algn="ctr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CE2B29F-7477-D0EA-AAA8-02FB402B5A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387" y="77088"/>
            <a:ext cx="2514998" cy="161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468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s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F82C7AD2-72BF-0FB1-1D2B-5F2B42DA1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0084" y="1336812"/>
            <a:ext cx="19064491" cy="45501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73" y="2651760"/>
            <a:ext cx="10474054" cy="1920240"/>
          </a:xfrm>
        </p:spPr>
        <p:txBody>
          <a:bodyPr anchor="ctr" anchorCtr="0"/>
          <a:lstStyle>
            <a:lvl1pPr algn="ctr">
              <a:defRPr sz="58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74691E04-39C3-2C73-3519-F2FD9E6524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758" y="148855"/>
            <a:ext cx="2339162" cy="150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5049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s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519CF927-74BF-5E91-F72D-DFBD11B23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3023" y="1419726"/>
            <a:ext cx="18361846" cy="40185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73" y="2651760"/>
            <a:ext cx="10474054" cy="1920240"/>
          </a:xfrm>
        </p:spPr>
        <p:txBody>
          <a:bodyPr anchor="ctr" anchorCtr="0"/>
          <a:lstStyle>
            <a:lvl1pPr algn="ctr">
              <a:defRPr sz="58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CC8A8008-9E7B-8ABC-C578-4AE186EF6F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758" y="148855"/>
            <a:ext cx="2339162" cy="150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1614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s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85C2B088-F113-EEF0-4E6B-DA8516934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9561">
            <a:off x="-4195972" y="1322620"/>
            <a:ext cx="20318819" cy="42127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73" y="2651760"/>
            <a:ext cx="10474054" cy="1920240"/>
          </a:xfrm>
        </p:spPr>
        <p:txBody>
          <a:bodyPr anchor="ctr" anchorCtr="0"/>
          <a:lstStyle>
            <a:lvl1pPr algn="ctr">
              <a:defRPr sz="58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F97B865-71EE-527B-9DF6-0A29877488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758" y="148855"/>
            <a:ext cx="2339162" cy="150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4403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os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85C2B088-F113-EEF0-4E6B-DA8516934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9561">
            <a:off x="-4195972" y="1322620"/>
            <a:ext cx="20318819" cy="42127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73" y="2651760"/>
            <a:ext cx="10474054" cy="1920240"/>
          </a:xfrm>
        </p:spPr>
        <p:txBody>
          <a:bodyPr anchor="ctr" anchorCtr="0"/>
          <a:lstStyle>
            <a:lvl1pPr algn="ctr">
              <a:defRPr sz="58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F97B865-71EE-527B-9DF6-0A29877488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758" y="148855"/>
            <a:ext cx="2339162" cy="1501253"/>
          </a:xfrm>
          <a:prstGeom prst="rect">
            <a:avLst/>
          </a:prstGeom>
        </p:spPr>
      </p:pic>
      <p:pic>
        <p:nvPicPr>
          <p:cNvPr id="11" name="Kuva 10" descr="Kuva, joka sisältää kohteen tunnus, symboli, huippu, logo&#10;&#10;Kuvaus luotu automaattisesti">
            <a:extLst>
              <a:ext uri="{FF2B5EF4-FFF2-40B4-BE49-F238E27FC236}">
                <a16:creationId xmlns:a16="http://schemas.microsoft.com/office/drawing/2014/main" id="{212C09C8-55F4-675A-AFFA-8CD32B256F0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61" y="514396"/>
            <a:ext cx="706624" cy="754629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A80C5675-DF35-D97C-5D5C-BB3FDB205F3E}"/>
              </a:ext>
            </a:extLst>
          </p:cNvPr>
          <p:cNvSpPr txBox="1"/>
          <p:nvPr userDrawn="1"/>
        </p:nvSpPr>
        <p:spPr>
          <a:xfrm>
            <a:off x="1574406" y="722433"/>
            <a:ext cx="1931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600" b="1">
                <a:solidFill>
                  <a:schemeClr val="tx2"/>
                </a:solidFill>
              </a:rPr>
              <a:t>Pelastustoimi</a:t>
            </a:r>
            <a:endParaRPr lang="fi-FI" sz="1100" b="1">
              <a:solidFill>
                <a:schemeClr val="tx2"/>
              </a:solidFill>
            </a:endParaRPr>
          </a:p>
        </p:txBody>
      </p:sp>
      <p:cxnSp>
        <p:nvCxnSpPr>
          <p:cNvPr id="13" name="Suora yhdysviiva 12">
            <a:extLst>
              <a:ext uri="{FF2B5EF4-FFF2-40B4-BE49-F238E27FC236}">
                <a16:creationId xmlns:a16="http://schemas.microsoft.com/office/drawing/2014/main" id="{836EC4DE-7EF9-2852-B109-841189BA560E}"/>
              </a:ext>
            </a:extLst>
          </p:cNvPr>
          <p:cNvCxnSpPr>
            <a:cxnSpLocks/>
          </p:cNvCxnSpPr>
          <p:nvPr userDrawn="1"/>
        </p:nvCxnSpPr>
        <p:spPr>
          <a:xfrm>
            <a:off x="1421396" y="635652"/>
            <a:ext cx="0" cy="512116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3957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s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E45DB201-192A-C664-893E-4D7484990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3102" y="1386037"/>
            <a:ext cx="20039798" cy="42158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73" y="2651760"/>
            <a:ext cx="10474054" cy="1920240"/>
          </a:xfrm>
        </p:spPr>
        <p:txBody>
          <a:bodyPr anchor="ctr" anchorCtr="0"/>
          <a:lstStyle>
            <a:lvl1pPr algn="ctr">
              <a:defRPr sz="58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0F647CC8-FC41-B2D6-2D51-6540C0B9C8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758" y="148855"/>
            <a:ext cx="2339162" cy="150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938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796118"/>
            <a:ext cx="9144000" cy="1470211"/>
          </a:xfrm>
        </p:spPr>
        <p:txBody>
          <a:bodyPr anchor="ctr" anchorCtr="0"/>
          <a:lstStyle>
            <a:lvl1pPr algn="ctr">
              <a:lnSpc>
                <a:spcPct val="80000"/>
              </a:lnSpc>
              <a:defRPr sz="58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70AF33A8-BC3B-685C-C8ED-BBB3C61F6A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92375" y="196850"/>
            <a:ext cx="7404100" cy="4518025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FE938650-DC1A-BF2B-B13C-8834289C1E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758" y="148855"/>
            <a:ext cx="2339162" cy="150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1382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25646"/>
            <a:ext cx="9756250" cy="97152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50403F21-BACE-0C9C-2D8D-39DB9E52B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78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C8C091-C242-4851-9826-ECBA43530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64547-60FB-4F82-B034-DC7F10F48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519037-54EE-46F6-8610-A2A8D9E61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51757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470" y="662911"/>
            <a:ext cx="5030580" cy="2286656"/>
          </a:xfrm>
        </p:spPr>
        <p:txBody>
          <a:bodyPr/>
          <a:lstStyle>
            <a:lvl1pPr>
              <a:defRPr sz="8600"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endParaRPr lang="en-GB"/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6AF4FBC8-EDB7-5B56-89A3-5696712DD1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6263" y="3438254"/>
            <a:ext cx="5030787" cy="89288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600"/>
            </a:lvl1pPr>
            <a:lvl2pPr marL="628650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kstin paikkamerkki 11">
            <a:extLst>
              <a:ext uri="{FF2B5EF4-FFF2-40B4-BE49-F238E27FC236}">
                <a16:creationId xmlns:a16="http://schemas.microsoft.com/office/drawing/2014/main" id="{AB0165E2-6A9B-36F7-5C66-EFC06B2B4B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6263" y="4642588"/>
            <a:ext cx="5030787" cy="344237"/>
          </a:xfrm>
        </p:spPr>
        <p:txBody>
          <a:bodyPr/>
          <a:lstStyle>
            <a:lvl1pPr marL="0" indent="0">
              <a:buNone/>
              <a:defRPr/>
            </a:lvl1pPr>
            <a:lvl2pPr marL="628650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kstin paikkamerkki 11">
            <a:extLst>
              <a:ext uri="{FF2B5EF4-FFF2-40B4-BE49-F238E27FC236}">
                <a16:creationId xmlns:a16="http://schemas.microsoft.com/office/drawing/2014/main" id="{FC0179F5-A0F8-E876-9E13-85F135EE8F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263" y="5067113"/>
            <a:ext cx="5030787" cy="954545"/>
          </a:xfrm>
        </p:spPr>
        <p:txBody>
          <a:bodyPr/>
          <a:lstStyle>
            <a:lvl1pPr marL="0" indent="0">
              <a:lnSpc>
                <a:spcPct val="85000"/>
              </a:lnSpc>
              <a:buNone/>
              <a:defRPr sz="1600"/>
            </a:lvl1pPr>
            <a:lvl2pPr marL="628650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Tekstiruutu 14">
            <a:hlinkClick r:id="rId2"/>
            <a:extLst>
              <a:ext uri="{FF2B5EF4-FFF2-40B4-BE49-F238E27FC236}">
                <a16:creationId xmlns:a16="http://schemas.microsoft.com/office/drawing/2014/main" id="{3D74180C-FB9A-C943-F1E4-29F101D9678C}"/>
              </a:ext>
            </a:extLst>
          </p:cNvPr>
          <p:cNvSpPr txBox="1"/>
          <p:nvPr userDrawn="1"/>
        </p:nvSpPr>
        <p:spPr>
          <a:xfrm>
            <a:off x="7292896" y="5508704"/>
            <a:ext cx="312680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800" b="1">
                <a:solidFill>
                  <a:schemeClr val="tx2"/>
                </a:solidFill>
              </a:rPr>
              <a:t>soite.fi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D69C3A70-B921-4633-CCAC-7EDA1A3932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0" y="1382233"/>
            <a:ext cx="5430734" cy="4126471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0D397F7E-FD83-C270-4060-EC1DFA4C5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4746" y="6404761"/>
            <a:ext cx="3893820" cy="284816"/>
          </a:xfrm>
        </p:spPr>
        <p:txBody>
          <a:bodyPr/>
          <a:lstStyle/>
          <a:p>
            <a:r>
              <a:rPr lang="fi-FI"/>
              <a:t>Keski-Pohjanmaan hyvinvointialue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C87E7B9-C9BC-06C8-80E4-8793435272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056" y="85061"/>
            <a:ext cx="2339162" cy="150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0191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petus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470" y="662911"/>
            <a:ext cx="5030580" cy="2286656"/>
          </a:xfrm>
        </p:spPr>
        <p:txBody>
          <a:bodyPr/>
          <a:lstStyle>
            <a:lvl1pPr>
              <a:defRPr sz="8600"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endParaRPr lang="en-GB"/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6AF4FBC8-EDB7-5B56-89A3-5696712DD1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6263" y="3438254"/>
            <a:ext cx="5030787" cy="89288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600"/>
            </a:lvl1pPr>
            <a:lvl2pPr marL="628650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kstin paikkamerkki 11">
            <a:extLst>
              <a:ext uri="{FF2B5EF4-FFF2-40B4-BE49-F238E27FC236}">
                <a16:creationId xmlns:a16="http://schemas.microsoft.com/office/drawing/2014/main" id="{AB0165E2-6A9B-36F7-5C66-EFC06B2B4B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6263" y="4642588"/>
            <a:ext cx="5030787" cy="344237"/>
          </a:xfrm>
        </p:spPr>
        <p:txBody>
          <a:bodyPr/>
          <a:lstStyle>
            <a:lvl1pPr marL="0" indent="0">
              <a:buNone/>
              <a:defRPr/>
            </a:lvl1pPr>
            <a:lvl2pPr marL="628650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kstin paikkamerkki 11">
            <a:extLst>
              <a:ext uri="{FF2B5EF4-FFF2-40B4-BE49-F238E27FC236}">
                <a16:creationId xmlns:a16="http://schemas.microsoft.com/office/drawing/2014/main" id="{FC0179F5-A0F8-E876-9E13-85F135EE8F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263" y="5067113"/>
            <a:ext cx="5030787" cy="954545"/>
          </a:xfrm>
        </p:spPr>
        <p:txBody>
          <a:bodyPr/>
          <a:lstStyle>
            <a:lvl1pPr marL="0" indent="0">
              <a:lnSpc>
                <a:spcPct val="85000"/>
              </a:lnSpc>
              <a:buNone/>
              <a:defRPr sz="1600"/>
            </a:lvl1pPr>
            <a:lvl2pPr marL="628650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Tekstiruutu 14">
            <a:hlinkClick r:id="rId2"/>
            <a:extLst>
              <a:ext uri="{FF2B5EF4-FFF2-40B4-BE49-F238E27FC236}">
                <a16:creationId xmlns:a16="http://schemas.microsoft.com/office/drawing/2014/main" id="{3D74180C-FB9A-C943-F1E4-29F101D9678C}"/>
              </a:ext>
            </a:extLst>
          </p:cNvPr>
          <p:cNvSpPr txBox="1"/>
          <p:nvPr userDrawn="1"/>
        </p:nvSpPr>
        <p:spPr>
          <a:xfrm>
            <a:off x="7292896" y="5508704"/>
            <a:ext cx="312680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800" b="1">
                <a:solidFill>
                  <a:schemeClr val="tx2"/>
                </a:solidFill>
              </a:rPr>
              <a:t>soite.fi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D69C3A70-B921-4633-CCAC-7EDA1A3932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0" y="1382233"/>
            <a:ext cx="5430734" cy="4126471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0D397F7E-FD83-C270-4060-EC1DFA4C5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4746" y="6404761"/>
            <a:ext cx="3893820" cy="284816"/>
          </a:xfrm>
        </p:spPr>
        <p:txBody>
          <a:bodyPr/>
          <a:lstStyle/>
          <a:p>
            <a:r>
              <a:rPr lang="fi-FI"/>
              <a:t>Keski-Pohjanmaan hyvinvointialue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C87E7B9-C9BC-06C8-80E4-8793435272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056" y="85061"/>
            <a:ext cx="2339162" cy="1501253"/>
          </a:xfrm>
          <a:prstGeom prst="rect">
            <a:avLst/>
          </a:prstGeom>
        </p:spPr>
      </p:pic>
      <p:pic>
        <p:nvPicPr>
          <p:cNvPr id="5" name="Kuva 4" descr="Kuva, joka sisältää kohteen tunnus, symboli, huippu, logo&#10;&#10;Kuvaus luotu automaattisesti">
            <a:extLst>
              <a:ext uri="{FF2B5EF4-FFF2-40B4-BE49-F238E27FC236}">
                <a16:creationId xmlns:a16="http://schemas.microsoft.com/office/drawing/2014/main" id="{C9C2E8F4-AF60-49FE-A94A-FBCD13B614C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817" y="367727"/>
            <a:ext cx="706624" cy="754629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E251EBA5-A48C-8015-9110-13FEB11000C1}"/>
              </a:ext>
            </a:extLst>
          </p:cNvPr>
          <p:cNvSpPr txBox="1"/>
          <p:nvPr userDrawn="1"/>
        </p:nvSpPr>
        <p:spPr>
          <a:xfrm>
            <a:off x="8243562" y="575764"/>
            <a:ext cx="1931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600" b="1">
                <a:solidFill>
                  <a:schemeClr val="tx2"/>
                </a:solidFill>
              </a:rPr>
              <a:t>Pelastustoimi</a:t>
            </a:r>
            <a:endParaRPr lang="fi-FI" sz="1100" b="1">
              <a:solidFill>
                <a:schemeClr val="tx2"/>
              </a:solidFill>
            </a:endParaRPr>
          </a:p>
        </p:txBody>
      </p:sp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611DB697-C5DE-9DCC-95FB-941FE4CC9328}"/>
              </a:ext>
            </a:extLst>
          </p:cNvPr>
          <p:cNvCxnSpPr>
            <a:cxnSpLocks/>
          </p:cNvCxnSpPr>
          <p:nvPr userDrawn="1"/>
        </p:nvCxnSpPr>
        <p:spPr>
          <a:xfrm>
            <a:off x="8090552" y="488983"/>
            <a:ext cx="0" cy="512116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uora yhdysviiva 7">
            <a:extLst>
              <a:ext uri="{FF2B5EF4-FFF2-40B4-BE49-F238E27FC236}">
                <a16:creationId xmlns:a16="http://schemas.microsoft.com/office/drawing/2014/main" id="{480D12D6-214D-BC1F-448F-01819EF7158B}"/>
              </a:ext>
            </a:extLst>
          </p:cNvPr>
          <p:cNvCxnSpPr>
            <a:cxnSpLocks/>
          </p:cNvCxnSpPr>
          <p:nvPr userDrawn="1"/>
        </p:nvCxnSpPr>
        <p:spPr>
          <a:xfrm>
            <a:off x="9694065" y="488983"/>
            <a:ext cx="0" cy="512116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9117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4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178DFCBC-0F30-759D-D07A-349F0D158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4" r="49660" b="17760"/>
          <a:stretch/>
        </p:blipFill>
        <p:spPr>
          <a:xfrm rot="21076235">
            <a:off x="6961450" y="3998330"/>
            <a:ext cx="5759453" cy="33048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49889"/>
            <a:ext cx="9144000" cy="3418262"/>
          </a:xfrm>
        </p:spPr>
        <p:txBody>
          <a:bodyPr anchor="ctr" anchorCtr="0"/>
          <a:lstStyle>
            <a:lvl1pPr algn="ctr">
              <a:lnSpc>
                <a:spcPct val="80000"/>
              </a:lnSpc>
              <a:defRPr sz="86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55024"/>
            <a:ext cx="9144000" cy="697192"/>
          </a:xfrm>
        </p:spPr>
        <p:txBody>
          <a:bodyPr anchor="ctr" anchorCtr="0"/>
          <a:lstStyle>
            <a:lvl1pPr marL="0" indent="0" algn="ctr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E86BC98A-6334-533B-F170-97ADE3B9F2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387" y="77088"/>
            <a:ext cx="2514998" cy="161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8184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7366D0-3BA4-1D8C-52F0-1813847EE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A374879-9303-0621-68CB-CADEE3928F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01D518B-B6FC-53C3-CF4B-B9C542A6FA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2CE360B-BB80-0967-3E56-A0DA0E350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D014-D534-49E3-8A96-E1CAC487D3FD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8E27DBC-7B15-9880-4B8B-9E4D36CBF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4AB994F-A09F-612C-9A02-702C97011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F3ECE-E427-48C3-B8CE-4046D7411F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4928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5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217D03E3-1450-FE13-FC86-C0BF9ABEC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9" t="14689" r="52060" b="23579"/>
          <a:stretch/>
        </p:blipFill>
        <p:spPr>
          <a:xfrm rot="21096089">
            <a:off x="7189280" y="4610463"/>
            <a:ext cx="5559192" cy="26025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49889"/>
            <a:ext cx="9144000" cy="3418262"/>
          </a:xfrm>
        </p:spPr>
        <p:txBody>
          <a:bodyPr anchor="ctr" anchorCtr="0"/>
          <a:lstStyle>
            <a:lvl1pPr algn="ctr">
              <a:lnSpc>
                <a:spcPct val="80000"/>
              </a:lnSpc>
              <a:defRPr sz="86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55024"/>
            <a:ext cx="9144000" cy="697192"/>
          </a:xfrm>
        </p:spPr>
        <p:txBody>
          <a:bodyPr anchor="ctr" anchorCtr="0"/>
          <a:lstStyle>
            <a:lvl1pPr marL="0" indent="0" algn="ctr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9988C7D4-D672-3A0B-EFF1-0F05F93F6C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387" y="77088"/>
            <a:ext cx="2514998" cy="161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76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 3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5A58BF8F-7BFD-A519-1DA3-CC4F45528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6" r="38750" b="17373"/>
          <a:stretch/>
        </p:blipFill>
        <p:spPr>
          <a:xfrm rot="20410054">
            <a:off x="4968999" y="4204989"/>
            <a:ext cx="8238159" cy="36138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49889"/>
            <a:ext cx="9144000" cy="3418262"/>
          </a:xfrm>
        </p:spPr>
        <p:txBody>
          <a:bodyPr anchor="ctr" anchorCtr="0"/>
          <a:lstStyle>
            <a:lvl1pPr algn="ctr">
              <a:lnSpc>
                <a:spcPct val="80000"/>
              </a:lnSpc>
              <a:defRPr sz="86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55024"/>
            <a:ext cx="9144000" cy="697192"/>
          </a:xfrm>
        </p:spPr>
        <p:txBody>
          <a:bodyPr anchor="ctr" anchorCtr="0"/>
          <a:lstStyle>
            <a:lvl1pPr marL="0" indent="0" algn="ctr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CE2B29F-7477-D0EA-AAA8-02FB402B5A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70" y="54903"/>
            <a:ext cx="2514998" cy="1612761"/>
          </a:xfrm>
          <a:prstGeom prst="rect">
            <a:avLst/>
          </a:prstGeom>
        </p:spPr>
      </p:pic>
      <p:pic>
        <p:nvPicPr>
          <p:cNvPr id="7" name="Kuva 6" descr="Kuva, joka sisältää kohteen tunnus, symboli, huippu, logo&#10;&#10;Kuvaus luotu automaattisesti">
            <a:extLst>
              <a:ext uri="{FF2B5EF4-FFF2-40B4-BE49-F238E27FC236}">
                <a16:creationId xmlns:a16="http://schemas.microsoft.com/office/drawing/2014/main" id="{C5CDCD86-9B84-42F0-5954-952897E5086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176" y="320821"/>
            <a:ext cx="1012162" cy="1080924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C41180CA-7684-91FE-0944-C464F454899A}"/>
              </a:ext>
            </a:extLst>
          </p:cNvPr>
          <p:cNvSpPr txBox="1"/>
          <p:nvPr userDrawn="1"/>
        </p:nvSpPr>
        <p:spPr>
          <a:xfrm>
            <a:off x="6400801" y="648082"/>
            <a:ext cx="3675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2400" b="1">
                <a:solidFill>
                  <a:schemeClr val="tx2"/>
                </a:solidFill>
              </a:rPr>
              <a:t>Pelastustoimi</a:t>
            </a:r>
          </a:p>
        </p:txBody>
      </p:sp>
    </p:spTree>
    <p:extLst>
      <p:ext uri="{BB962C8B-B14F-4D97-AF65-F5344CB8AC3E}">
        <p14:creationId xmlns:p14="http://schemas.microsoft.com/office/powerpoint/2010/main" val="3093378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699215"/>
            <a:ext cx="11036410" cy="418118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688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>
            <a:extLst>
              <a:ext uri="{FF2B5EF4-FFF2-40B4-BE49-F238E27FC236}">
                <a16:creationId xmlns:a16="http://schemas.microsoft.com/office/drawing/2014/main" id="{DCF813B0-F5CB-5F50-E2F3-851F27B5F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5" b="25720"/>
          <a:stretch/>
        </p:blipFill>
        <p:spPr>
          <a:xfrm rot="10432259" flipV="1">
            <a:off x="2948985" y="4167699"/>
            <a:ext cx="9556618" cy="3274073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0CA7F3C-9298-1A23-7DCC-1CEAAA2797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48" y="148855"/>
            <a:ext cx="1772672" cy="113768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C6EDEF4-AC24-0727-D281-66167D29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9ED63D1-AC93-2706-EE2A-CAA73C4AA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699215"/>
            <a:ext cx="11036410" cy="418118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627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4E537DC-1D95-32F1-453F-83C99B051D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51" b="43701"/>
          <a:stretch/>
        </p:blipFill>
        <p:spPr>
          <a:xfrm>
            <a:off x="3235825" y="3088481"/>
            <a:ext cx="9046012" cy="3860959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175C6F1-A310-F96B-0F3F-7ECE017846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48" y="148855"/>
            <a:ext cx="1772672" cy="113768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9EB99FE-093C-D5C4-06D6-EFA9A6262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1A67E82-B6E4-1CE7-F5E8-650F336E3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699215"/>
            <a:ext cx="11036410" cy="418118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592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945776"/>
            <a:ext cx="9756250" cy="9715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6470" y="1995777"/>
            <a:ext cx="11036410" cy="41811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FC8207-E1E1-4120-A9AA-730F0E3F9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8408" y="6436659"/>
            <a:ext cx="1156716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C7E16-846E-4C51-8A54-1FE93AAD5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64080" y="6436659"/>
            <a:ext cx="3893820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91B797-1514-4178-B4AD-AFE930D23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6470" y="6436659"/>
            <a:ext cx="379078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315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9" r:id="rId2"/>
    <p:sldLayoutId id="2147483680" r:id="rId3"/>
    <p:sldLayoutId id="2147483678" r:id="rId4"/>
    <p:sldLayoutId id="2147483688" r:id="rId5"/>
    <p:sldLayoutId id="2147483691" r:id="rId6"/>
    <p:sldLayoutId id="2147483650" r:id="rId7"/>
    <p:sldLayoutId id="2147483662" r:id="rId8"/>
    <p:sldLayoutId id="2147483671" r:id="rId9"/>
    <p:sldLayoutId id="2147483676" r:id="rId10"/>
    <p:sldLayoutId id="2147483692" r:id="rId11"/>
    <p:sldLayoutId id="2147483677" r:id="rId12"/>
    <p:sldLayoutId id="2147483689" r:id="rId13"/>
    <p:sldLayoutId id="2147483664" r:id="rId14"/>
    <p:sldLayoutId id="2147483697" r:id="rId15"/>
    <p:sldLayoutId id="2147483665" r:id="rId16"/>
    <p:sldLayoutId id="2147483666" r:id="rId17"/>
    <p:sldLayoutId id="2147483668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90" r:id="rId26"/>
    <p:sldLayoutId id="2147483693" r:id="rId27"/>
    <p:sldLayoutId id="2147483669" r:id="rId28"/>
    <p:sldLayoutId id="2147483694" r:id="rId29"/>
    <p:sldLayoutId id="2147483672" r:id="rId30"/>
    <p:sldLayoutId id="2147483673" r:id="rId31"/>
    <p:sldLayoutId id="2147483674" r:id="rId32"/>
    <p:sldLayoutId id="2147483695" r:id="rId33"/>
    <p:sldLayoutId id="2147483675" r:id="rId34"/>
    <p:sldLayoutId id="2147483663" r:id="rId35"/>
    <p:sldLayoutId id="2147483654" r:id="rId36"/>
    <p:sldLayoutId id="2147483655" r:id="rId37"/>
    <p:sldLayoutId id="2147483670" r:id="rId38"/>
    <p:sldLayoutId id="2147483696" r:id="rId39"/>
    <p:sldLayoutId id="2147483698" r:id="rId40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628650" indent="-6286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898525" indent="-2698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65225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435100" indent="-2698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70180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C3C332-C211-51C7-632B-EECA55925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240" y="401444"/>
            <a:ext cx="7277253" cy="4795024"/>
          </a:xfrm>
        </p:spPr>
        <p:txBody>
          <a:bodyPr/>
          <a:lstStyle/>
          <a:p>
            <a:r>
              <a:rPr lang="fi-FI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Opiskeluhuollon toimijat:</a:t>
            </a:r>
            <a:b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i-FI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Ajankohtaista kuraattoreilta</a:t>
            </a:r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ADA1BC88-CC2D-85EE-0EE7-482190CC1E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240" y="5196468"/>
            <a:ext cx="7277252" cy="1494264"/>
          </a:xfrm>
        </p:spPr>
        <p:txBody>
          <a:bodyPr/>
          <a:lstStyle/>
          <a:p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Kpedun opiskeluhuollon kehittämispäivä 20.8.2026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5CE79D6-529A-8527-8C6B-A3A0C0164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86493" y="1758462"/>
            <a:ext cx="4052562" cy="3039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478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9C303D01-CCCC-CE0A-4A37-37F835FB5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8339" y="365125"/>
            <a:ext cx="4755224" cy="1613317"/>
          </a:xfrm>
        </p:spPr>
        <p:txBody>
          <a:bodyPr anchor="ctr"/>
          <a:lstStyle/>
          <a:p>
            <a:pPr algn="ctr"/>
            <a:r>
              <a:rPr lang="fi-FI" sz="4000" b="1" dirty="0"/>
              <a:t>Ammattikampuksen </a:t>
            </a:r>
            <a:br>
              <a:rPr lang="fi-FI" sz="4000" b="1" dirty="0"/>
            </a:br>
            <a:r>
              <a:rPr lang="fi-FI" sz="4000" dirty="0"/>
              <a:t>kuraattorit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BA0FC404-DAE8-1858-6BF6-5CD06DFB51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0312" y="365125"/>
            <a:ext cx="6718026" cy="6305306"/>
          </a:xfrm>
        </p:spPr>
        <p:txBody>
          <a:bodyPr numCol="2" spcCol="360000">
            <a:normAutofit fontScale="92500" lnSpcReduction="20000"/>
          </a:bodyPr>
          <a:lstStyle/>
          <a:p>
            <a:pPr>
              <a:spcBef>
                <a:spcPts val="0"/>
              </a:spcBef>
              <a:buNone/>
            </a:pPr>
            <a:r>
              <a:rPr lang="fi-FI" b="1" dirty="0"/>
              <a:t>Vastaava koulukuraattori </a:t>
            </a:r>
          </a:p>
          <a:p>
            <a:pPr>
              <a:spcBef>
                <a:spcPts val="0"/>
              </a:spcBef>
              <a:buNone/>
            </a:pPr>
            <a:r>
              <a:rPr lang="fi-FI" b="1" dirty="0"/>
              <a:t>Maria Indola</a:t>
            </a:r>
            <a:r>
              <a:rPr lang="fi-FI" dirty="0"/>
              <a:t>, </a:t>
            </a:r>
            <a:br>
              <a:rPr lang="fi-FI" dirty="0"/>
            </a:br>
            <a:r>
              <a:rPr lang="fi-FI" sz="1300" dirty="0"/>
              <a:t>040 806 8212</a:t>
            </a:r>
          </a:p>
          <a:p>
            <a:r>
              <a:rPr lang="fi-FI" dirty="0"/>
              <a:t>Talotekniikan ala</a:t>
            </a:r>
          </a:p>
          <a:p>
            <a:r>
              <a:rPr lang="fi-FI" dirty="0"/>
              <a:t>Rakennusala</a:t>
            </a:r>
          </a:p>
          <a:p>
            <a:r>
              <a:rPr lang="fi-FI" dirty="0"/>
              <a:t>Pintakäsittelyala</a:t>
            </a:r>
          </a:p>
          <a:p>
            <a:r>
              <a:rPr lang="fi-FI" dirty="0"/>
              <a:t>Sähkö- ja automaatioala</a:t>
            </a:r>
          </a:p>
          <a:p>
            <a:r>
              <a:rPr lang="fi-FI" dirty="0"/>
              <a:t>Maarakennusala</a:t>
            </a:r>
          </a:p>
          <a:p>
            <a:r>
              <a:rPr lang="fi-FI" dirty="0"/>
              <a:t>Autoala</a:t>
            </a:r>
          </a:p>
          <a:p>
            <a:r>
              <a:rPr lang="fi-FI" dirty="0"/>
              <a:t>Logistiikka-ala </a:t>
            </a:r>
          </a:p>
          <a:p>
            <a:r>
              <a:rPr lang="fi-FI" dirty="0"/>
              <a:t>Prosessiala</a:t>
            </a:r>
          </a:p>
          <a:p>
            <a:r>
              <a:rPr lang="fi-FI" dirty="0"/>
              <a:t>Laboratorioala</a:t>
            </a:r>
          </a:p>
          <a:p>
            <a:r>
              <a:rPr lang="fi-FI" dirty="0"/>
              <a:t>Kone- ja tuotantotekniikka-ala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>
              <a:spcBef>
                <a:spcPts val="0"/>
              </a:spcBef>
              <a:buNone/>
            </a:pPr>
            <a:endParaRPr lang="fi-FI" dirty="0"/>
          </a:p>
          <a:p>
            <a:pPr>
              <a:spcBef>
                <a:spcPts val="0"/>
              </a:spcBef>
              <a:buNone/>
            </a:pPr>
            <a:r>
              <a:rPr lang="fi-FI" b="1" dirty="0"/>
              <a:t>Koulukuraattori</a:t>
            </a:r>
          </a:p>
          <a:p>
            <a:pPr>
              <a:spcBef>
                <a:spcPts val="0"/>
              </a:spcBef>
              <a:buNone/>
            </a:pPr>
            <a:r>
              <a:rPr lang="fi-FI" b="1" dirty="0"/>
              <a:t>Katrin Björklund, </a:t>
            </a:r>
            <a:br>
              <a:rPr lang="fi-FI" b="1" dirty="0"/>
            </a:br>
            <a:r>
              <a:rPr lang="fi-FI" sz="1300" dirty="0"/>
              <a:t>050 430 1428</a:t>
            </a:r>
          </a:p>
          <a:p>
            <a:r>
              <a:rPr lang="fi-FI" dirty="0"/>
              <a:t>Sosiaali- ja terveysala</a:t>
            </a:r>
          </a:p>
          <a:p>
            <a:r>
              <a:rPr lang="fi-FI" dirty="0"/>
              <a:t>Hius- ja kauneudenhoitoala</a:t>
            </a:r>
          </a:p>
          <a:p>
            <a:r>
              <a:rPr lang="fi-FI" dirty="0"/>
              <a:t>Tuva</a:t>
            </a:r>
          </a:p>
          <a:p>
            <a:pPr marL="0" indent="0">
              <a:buNone/>
            </a:pPr>
            <a:endParaRPr lang="fi-FI" dirty="0"/>
          </a:p>
          <a:p>
            <a:pPr>
              <a:spcBef>
                <a:spcPts val="0"/>
              </a:spcBef>
              <a:buNone/>
            </a:pPr>
            <a:r>
              <a:rPr lang="fi-FI" b="1" dirty="0"/>
              <a:t>Vs. koulukuraattori</a:t>
            </a:r>
            <a:r>
              <a:rPr lang="fi-FI" dirty="0"/>
              <a:t> </a:t>
            </a:r>
          </a:p>
          <a:p>
            <a:pPr>
              <a:spcBef>
                <a:spcPts val="0"/>
              </a:spcBef>
              <a:buNone/>
            </a:pPr>
            <a:r>
              <a:rPr lang="fi-FI" b="1" dirty="0"/>
              <a:t>Emilia Syrjälä</a:t>
            </a:r>
            <a:r>
              <a:rPr lang="fi-FI" dirty="0"/>
              <a:t>, </a:t>
            </a:r>
            <a:br>
              <a:rPr lang="fi-FI" dirty="0"/>
            </a:br>
            <a:r>
              <a:rPr lang="fi-FI" sz="1300" dirty="0"/>
              <a:t>040 806 8211</a:t>
            </a:r>
          </a:p>
          <a:p>
            <a:r>
              <a:rPr lang="fi-FI" dirty="0"/>
              <a:t>Liiketoiminta-ala</a:t>
            </a:r>
          </a:p>
          <a:p>
            <a:r>
              <a:rPr lang="fi-FI" dirty="0"/>
              <a:t>Turvallisuusala</a:t>
            </a:r>
          </a:p>
          <a:p>
            <a:r>
              <a:rPr lang="fi-FI" dirty="0"/>
              <a:t>Ravintola- ja cateringala</a:t>
            </a:r>
          </a:p>
          <a:p>
            <a:r>
              <a:rPr lang="fi-FI" dirty="0"/>
              <a:t>Elintarvikeala</a:t>
            </a:r>
          </a:p>
          <a:p>
            <a:r>
              <a:rPr lang="fi-FI" dirty="0"/>
              <a:t>Kiinteistö- ja puhtausala</a:t>
            </a:r>
          </a:p>
          <a:p>
            <a:r>
              <a:rPr lang="fi-FI" dirty="0"/>
              <a:t>IT-ala</a:t>
            </a:r>
          </a:p>
          <a:p>
            <a:r>
              <a:rPr lang="fi-FI" dirty="0"/>
              <a:t>Media-ala</a:t>
            </a:r>
          </a:p>
          <a:p>
            <a:r>
              <a:rPr lang="fi-FI" dirty="0"/>
              <a:t>Prosessiala</a:t>
            </a: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0F5F9855-1EC7-1E0B-2B22-1DB1B433929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706651" y="1978442"/>
            <a:ext cx="2976911" cy="2176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1A4AA8B7-9635-DD48-29B7-A599EF26F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45" y="4595446"/>
            <a:ext cx="2988077" cy="1897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27682915-0FC3-9E0A-3FCD-6E407D5C79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604" y="4332663"/>
            <a:ext cx="3153594" cy="2160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1146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76B8DE65-F09E-2B2F-AE81-C484D1795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874" y="191446"/>
            <a:ext cx="5884127" cy="2399353"/>
          </a:xfrm>
        </p:spPr>
        <p:txBody>
          <a:bodyPr anchor="ctr"/>
          <a:lstStyle/>
          <a:p>
            <a:pPr algn="ctr"/>
            <a:r>
              <a:rPr lang="fi-FI" sz="4800" dirty="0"/>
              <a:t>Kpedun </a:t>
            </a:r>
            <a:br>
              <a:rPr lang="fi-FI" sz="4800" dirty="0"/>
            </a:br>
            <a:r>
              <a:rPr lang="fi-FI" sz="4800" dirty="0"/>
              <a:t>maakunnan </a:t>
            </a:r>
            <a:br>
              <a:rPr lang="fi-FI" sz="4800" dirty="0"/>
            </a:br>
            <a:r>
              <a:rPr lang="fi-FI" sz="4800" dirty="0"/>
              <a:t>kuraattorit </a:t>
            </a:r>
          </a:p>
        </p:txBody>
      </p:sp>
      <p:pic>
        <p:nvPicPr>
          <p:cNvPr id="9" name="Kuvan paikkamerkki 8">
            <a:extLst>
              <a:ext uri="{FF2B5EF4-FFF2-40B4-BE49-F238E27FC236}">
                <a16:creationId xmlns:a16="http://schemas.microsoft.com/office/drawing/2014/main" id="{37EE505D-BF7C-0EB9-45E5-3DD11354612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00" b="14100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FCFB396-C556-EFB0-D468-A64446A72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2614" y="2590799"/>
            <a:ext cx="3259017" cy="3586163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fi-FI" b="1" dirty="0"/>
              <a:t>Kannuksen toimipaikka</a:t>
            </a:r>
          </a:p>
          <a:p>
            <a:r>
              <a:rPr lang="fi-FI" dirty="0"/>
              <a:t>Marika Isoniemi</a:t>
            </a:r>
          </a:p>
          <a:p>
            <a:pPr marL="0" indent="0">
              <a:buNone/>
            </a:pPr>
            <a:r>
              <a:rPr lang="fi-FI" b="1" dirty="0"/>
              <a:t>Kälviän toimipaikka</a:t>
            </a:r>
          </a:p>
          <a:p>
            <a:r>
              <a:rPr lang="fi-FI" dirty="0"/>
              <a:t>Simo Säippä</a:t>
            </a:r>
          </a:p>
          <a:p>
            <a:pPr marL="0" indent="0">
              <a:buNone/>
            </a:pPr>
            <a:r>
              <a:rPr lang="fi-FI" b="1" dirty="0"/>
              <a:t>Kaustisen toimipaikka</a:t>
            </a:r>
          </a:p>
          <a:p>
            <a:r>
              <a:rPr lang="fi-FI" dirty="0"/>
              <a:t>Niina Hietala</a:t>
            </a:r>
          </a:p>
          <a:p>
            <a:pPr marL="0" indent="0">
              <a:buNone/>
            </a:pPr>
            <a:r>
              <a:rPr lang="fi-FI" b="1" dirty="0"/>
              <a:t>Perhon toimipaikka</a:t>
            </a:r>
          </a:p>
          <a:p>
            <a:r>
              <a:rPr lang="fi-FI" dirty="0"/>
              <a:t>Ninna Ruokoja</a:t>
            </a:r>
          </a:p>
        </p:txBody>
      </p:sp>
    </p:spTree>
    <p:extLst>
      <p:ext uri="{BB962C8B-B14F-4D97-AF65-F5344CB8AC3E}">
        <p14:creationId xmlns:p14="http://schemas.microsoft.com/office/powerpoint/2010/main" val="1256736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34041C-DD0C-8310-1FA6-FDA9AF89C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617" y="251903"/>
            <a:ext cx="6547983" cy="1799635"/>
          </a:xfrm>
        </p:spPr>
        <p:txBody>
          <a:bodyPr anchor="ctr"/>
          <a:lstStyle/>
          <a:p>
            <a:pPr algn="ctr"/>
            <a:r>
              <a:rPr lang="fi-FI" sz="4400" dirty="0"/>
              <a:t>Mitä tänä syksynä </a:t>
            </a:r>
            <a:br>
              <a:rPr lang="fi-FI" sz="4400" dirty="0"/>
            </a:br>
            <a:r>
              <a:rPr lang="fi-FI" sz="4400" dirty="0"/>
              <a:t>tehdään ja on jo tehty?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0709D7-2F55-1679-23B1-FAE566963E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646" y="1825625"/>
            <a:ext cx="5539154" cy="4686688"/>
          </a:xfrm>
        </p:spPr>
        <p:txBody>
          <a:bodyPr vert="horz" lIns="0" tIns="0" rIns="0" bIns="0" rtlCol="0" anchor="ctr">
            <a:noAutofit/>
          </a:bodyPr>
          <a:lstStyle/>
          <a:p>
            <a:r>
              <a:rPr lang="fi-FI" dirty="0"/>
              <a:t>Pidetty </a:t>
            </a:r>
            <a:r>
              <a:rPr lang="fi-FI" b="1" dirty="0"/>
              <a:t>opiskeluhuollon infotunteja </a:t>
            </a:r>
            <a:r>
              <a:rPr lang="fi-FI" dirty="0"/>
              <a:t>muiden opiskeluhuollon toimijoiden kanssa kaikille aloittaville ryhmille (menossa parhaillaan)</a:t>
            </a:r>
          </a:p>
          <a:p>
            <a:r>
              <a:rPr lang="fi-FI" dirty="0"/>
              <a:t>Käyty </a:t>
            </a:r>
            <a:r>
              <a:rPr lang="fi-FI" b="1" dirty="0"/>
              <a:t>paistamassa makkaraa </a:t>
            </a:r>
            <a:r>
              <a:rPr lang="fi-FI" dirty="0"/>
              <a:t>Laajalahdessa kolmen eri ryhmän kanssa</a:t>
            </a:r>
          </a:p>
          <a:p>
            <a:r>
              <a:rPr lang="fi-FI" dirty="0">
                <a:ea typeface="Calibri"/>
                <a:cs typeface="Calibri"/>
              </a:rPr>
              <a:t>Toteutettu </a:t>
            </a:r>
            <a:r>
              <a:rPr lang="fi-FI" b="1" dirty="0">
                <a:ea typeface="Calibri"/>
                <a:cs typeface="Calibri"/>
              </a:rPr>
              <a:t>ryhmäytyspäivä</a:t>
            </a:r>
            <a:r>
              <a:rPr lang="fi-FI" dirty="0">
                <a:ea typeface="Calibri"/>
                <a:cs typeface="Calibri"/>
              </a:rPr>
              <a:t> Kannuksessa</a:t>
            </a:r>
          </a:p>
          <a:p>
            <a:r>
              <a:rPr lang="fi-FI" dirty="0">
                <a:ea typeface="Calibri"/>
                <a:cs typeface="Calibri"/>
              </a:rPr>
              <a:t>Tarjolla </a:t>
            </a:r>
            <a:r>
              <a:rPr lang="fi-FI" b="1" i="1" dirty="0">
                <a:ea typeface="Calibri"/>
                <a:cs typeface="Calibri"/>
              </a:rPr>
              <a:t>Uudet kannuslaiset-ryhmätoimintaa </a:t>
            </a:r>
            <a:r>
              <a:rPr lang="fi-FI" dirty="0">
                <a:ea typeface="Calibri"/>
                <a:cs typeface="Calibri"/>
              </a:rPr>
              <a:t>uusille opiskelijoille</a:t>
            </a:r>
          </a:p>
          <a:p>
            <a:r>
              <a:rPr lang="fi-FI" dirty="0">
                <a:ea typeface="Calibri"/>
                <a:cs typeface="Calibri"/>
              </a:rPr>
              <a:t>Syksyn ajan Kannuksen toimipaikassa </a:t>
            </a:r>
            <a:r>
              <a:rPr lang="fi-FI" b="1" dirty="0">
                <a:ea typeface="Calibri"/>
                <a:cs typeface="Calibri"/>
              </a:rPr>
              <a:t>iltamat opiskelijoille</a:t>
            </a:r>
            <a:r>
              <a:rPr lang="fi-FI" dirty="0">
                <a:ea typeface="Calibri"/>
                <a:cs typeface="Calibri"/>
              </a:rPr>
              <a:t> yhteistyössä kuraattori, etsivä nuorisotyöntekijä ja koulun nepsyohjaaja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FE99EAAE-4990-2498-D285-B716B5126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2029" y="251903"/>
            <a:ext cx="2116201" cy="2823084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3AC8779E-89FE-F2C6-7FC4-15AF18F95B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92" y="2502876"/>
            <a:ext cx="2312485" cy="3083313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A346357-9D92-311B-5ED9-6F83EB0AAC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506" y="251903"/>
            <a:ext cx="1504659" cy="20028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9DC917-18D1-1DC3-0FB5-158A559AE8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6048" y="2809899"/>
            <a:ext cx="2613216" cy="370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140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Kuva 17">
            <a:extLst>
              <a:ext uri="{FF2B5EF4-FFF2-40B4-BE49-F238E27FC236}">
                <a16:creationId xmlns:a16="http://schemas.microsoft.com/office/drawing/2014/main" id="{49417BE7-09F2-7D27-5CC8-8EE1A24525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300" y="2592495"/>
            <a:ext cx="2876550" cy="383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D2F0B36-C31F-A7FD-B5FF-E4DE3F374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27" y="385680"/>
            <a:ext cx="6819395" cy="971525"/>
          </a:xfrm>
        </p:spPr>
        <p:txBody>
          <a:bodyPr anchor="ctr"/>
          <a:lstStyle/>
          <a:p>
            <a:pPr algn="ctr"/>
            <a:r>
              <a:rPr lang="fi-FI"/>
              <a:t>Mitä on tulossa?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E454A2B9-4932-F941-8DF9-6D00DFD11A8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28" y="1283805"/>
            <a:ext cx="2301781" cy="345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C2F757C8-F246-41FA-77E7-CF934F8C8B4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217" y="4231485"/>
            <a:ext cx="3362093" cy="2240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0D546674-BE58-02D9-9380-CCBDEABF4A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308" y="1283805"/>
            <a:ext cx="1918002" cy="2877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Kuva 19">
            <a:extLst>
              <a:ext uri="{FF2B5EF4-FFF2-40B4-BE49-F238E27FC236}">
                <a16:creationId xmlns:a16="http://schemas.microsoft.com/office/drawing/2014/main" id="{99B3F55A-F923-C3F1-7348-0DD1134008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128" y="1479804"/>
            <a:ext cx="3805354" cy="5073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2ADD86E8-1689-2B88-0D2D-166B99C80A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16575" y="865105"/>
            <a:ext cx="3835401" cy="28765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Kuva 21">
            <a:extLst>
              <a:ext uri="{FF2B5EF4-FFF2-40B4-BE49-F238E27FC236}">
                <a16:creationId xmlns:a16="http://schemas.microsoft.com/office/drawing/2014/main" id="{282632DC-D35C-394E-EC68-4A361DC3A0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089" y="235156"/>
            <a:ext cx="2044304" cy="3634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4711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2833BD1D-71F1-BA7D-CE19-700576608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3312" y="136772"/>
            <a:ext cx="9361591" cy="661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393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A50B2-E164-4147-6DBA-45AE6D5FE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0AE13E63-2695-692E-4203-78D0783C9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3312" y="136772"/>
            <a:ext cx="9361591" cy="661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814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58B164-BF34-0583-03B5-285BF5159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85" y="525645"/>
            <a:ext cx="5338827" cy="2100323"/>
          </a:xfrm>
        </p:spPr>
        <p:txBody>
          <a:bodyPr anchor="ctr">
            <a:normAutofit/>
          </a:bodyPr>
          <a:lstStyle/>
          <a:p>
            <a:pPr algn="ctr"/>
            <a:r>
              <a:rPr lang="fi-FI" sz="3500" dirty="0"/>
              <a:t>Kuraattorin asiakirjat ovat sosiaalihuollon asiakirjoja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1D2F8C-C569-BEF5-B49B-653685DBC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2625969"/>
            <a:ext cx="5160942" cy="3550994"/>
          </a:xfrm>
        </p:spPr>
        <p:txBody>
          <a:bodyPr anchor="ctr">
            <a:normAutofit/>
          </a:bodyPr>
          <a:lstStyle/>
          <a:p>
            <a:r>
              <a:rPr lang="fi-FI" dirty="0"/>
              <a:t>Kuraattorit kirjaavat </a:t>
            </a:r>
            <a:r>
              <a:rPr lang="fi-FI" b="1" i="1" dirty="0"/>
              <a:t>SosiaaliLifecare</a:t>
            </a:r>
            <a:r>
              <a:rPr lang="fi-FI" dirty="0"/>
              <a:t>-järjestelmään </a:t>
            </a:r>
          </a:p>
          <a:p>
            <a:r>
              <a:rPr lang="fi-FI" dirty="0"/>
              <a:t>Nimellä tulevat konsultaatiot siis kirjataan </a:t>
            </a:r>
          </a:p>
          <a:p>
            <a:r>
              <a:rPr lang="fi-FI" dirty="0"/>
              <a:t>Kuraattorien kirjaukset ovat osa sosiaalihuollon asiakastietovarantoa ja siirtyvät </a:t>
            </a:r>
            <a:r>
              <a:rPr lang="fi-FI" b="1" dirty="0"/>
              <a:t>näkyville asiakkailla ja heidän vanhemmilleen</a:t>
            </a:r>
            <a:r>
              <a:rPr lang="fi-FI" dirty="0"/>
              <a:t> </a:t>
            </a:r>
            <a:r>
              <a:rPr lang="fi-FI" b="1" dirty="0"/>
              <a:t>OmaKantaan syksyn 2026 aikana</a:t>
            </a:r>
          </a:p>
        </p:txBody>
      </p:sp>
      <p:pic>
        <p:nvPicPr>
          <p:cNvPr id="5" name="Kuva 4" descr="Tiedostot säilöissä">
            <a:extLst>
              <a:ext uri="{FF2B5EF4-FFF2-40B4-BE49-F238E27FC236}">
                <a16:creationId xmlns:a16="http://schemas.microsoft.com/office/drawing/2014/main" id="{51EB61E9-A031-027B-F647-C9237AF6E6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3" r="26976"/>
          <a:stretch>
            <a:fillRect/>
          </a:stretch>
        </p:blipFill>
        <p:spPr>
          <a:xfrm>
            <a:off x="6096000" y="10"/>
            <a:ext cx="6095999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8498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7F054B-6A23-D38D-3738-EFF33DD53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71" y="315276"/>
            <a:ext cx="8860643" cy="1011720"/>
          </a:xfrm>
        </p:spPr>
        <p:txBody>
          <a:bodyPr/>
          <a:lstStyle/>
          <a:p>
            <a:pPr algn="ctr"/>
            <a:r>
              <a:rPr lang="fi-FI" sz="4400" b="1"/>
              <a:t>Psyykkaripalvelut </a:t>
            </a:r>
            <a:br>
              <a:rPr lang="fi-FI"/>
            </a:br>
            <a:r>
              <a:rPr lang="fi-FI" sz="2400" b="0"/>
              <a:t>(mielenterveys- ja riippuvuuspalvelut)</a:t>
            </a:r>
            <a:endParaRPr lang="fi-FI" sz="2800" b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41C2AE-FAA3-E2B4-EB66-DE4FD269E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089" y="1242647"/>
            <a:ext cx="9196049" cy="5404338"/>
          </a:xfrm>
        </p:spPr>
        <p:txBody>
          <a:bodyPr numCol="2"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2900" b="1" dirty="0"/>
              <a:t>Koulupsyykkari Sari Kola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2200" dirty="0"/>
              <a:t>040 8065 427</a:t>
            </a:r>
          </a:p>
          <a:p>
            <a:pPr marL="536575" lvl="2">
              <a:lnSpc>
                <a:spcPct val="120000"/>
              </a:lnSpc>
            </a:pPr>
            <a:r>
              <a:rPr lang="fi-FI" sz="2500" dirty="0"/>
              <a:t>Media-ala</a:t>
            </a:r>
          </a:p>
          <a:p>
            <a:pPr marL="536575" lvl="2">
              <a:lnSpc>
                <a:spcPct val="120000"/>
              </a:lnSpc>
            </a:pPr>
            <a:r>
              <a:rPr lang="fi-FI" sz="2500" dirty="0"/>
              <a:t>Tieto- ja viestintätekniikan ala</a:t>
            </a:r>
          </a:p>
          <a:p>
            <a:pPr marL="536575" lvl="2">
              <a:lnSpc>
                <a:spcPct val="120000"/>
              </a:lnSpc>
            </a:pPr>
            <a:r>
              <a:rPr lang="fi-FI" sz="2500" dirty="0"/>
              <a:t>Kälviän opisto</a:t>
            </a:r>
          </a:p>
          <a:p>
            <a:pPr marL="269875" lvl="2" indent="0">
              <a:lnSpc>
                <a:spcPct val="120000"/>
              </a:lnSpc>
              <a:buNone/>
            </a:pPr>
            <a:endParaRPr lang="fi-FI" sz="23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2900" b="1" dirty="0"/>
              <a:t>Koulupsyykkari Jonna Vakkuri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2200" dirty="0"/>
              <a:t>040 8042 853 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Liiketoiminta-ala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Turvallisuusala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Tuva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Talotekniikan ala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Rakennusala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Pintakäsittelyala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Sähkö- ja automaatioala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Maarakennusala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Kone- ja tuotantotekniikka</a:t>
            </a:r>
          </a:p>
          <a:p>
            <a:pPr lvl="1">
              <a:lnSpc>
                <a:spcPct val="120000"/>
              </a:lnSpc>
            </a:pPr>
            <a:endParaRPr lang="fi-FI" sz="25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2900" b="1" dirty="0"/>
              <a:t>Koulupsyykkari Maria Hyyppä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2200" dirty="0"/>
              <a:t>044 7307 631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Sosiaali- ja terveysala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Hius- ja kauneudenhoitoala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Kannuksen toimipaikka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fi-FI" sz="23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2900" b="1" dirty="0"/>
              <a:t>Koulupsyykkari Virpi Tähtinen-Luosa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2200" dirty="0"/>
              <a:t>040 8043 675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Prosessiala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Laboratorioala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Autoala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Logistiikka-ala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Elintarvikeala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Ravintola -ja cateringala</a:t>
            </a:r>
          </a:p>
          <a:p>
            <a:pPr lvl="1">
              <a:lnSpc>
                <a:spcPct val="120000"/>
              </a:lnSpc>
            </a:pPr>
            <a:r>
              <a:rPr lang="fi-FI" sz="2500" dirty="0"/>
              <a:t>Puhtaus- ja kiinteistöala</a:t>
            </a:r>
          </a:p>
        </p:txBody>
      </p:sp>
      <p:sp>
        <p:nvSpPr>
          <p:cNvPr id="4" name="Suorakulmio: Pyöristetyt kulmat 3">
            <a:extLst>
              <a:ext uri="{FF2B5EF4-FFF2-40B4-BE49-F238E27FC236}">
                <a16:creationId xmlns:a16="http://schemas.microsoft.com/office/drawing/2014/main" id="{E18E71ED-53EA-BC3A-7BE3-1BBC95F11C36}"/>
              </a:ext>
            </a:extLst>
          </p:cNvPr>
          <p:cNvSpPr/>
          <p:nvPr/>
        </p:nvSpPr>
        <p:spPr>
          <a:xfrm>
            <a:off x="9671537" y="389064"/>
            <a:ext cx="2197373" cy="603002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/>
              <a:t>Psyykkaripalvelut ovat tarkoitettu </a:t>
            </a:r>
            <a:r>
              <a:rPr lang="fi-FI" b="1"/>
              <a:t>15-18-vuotiaille.</a:t>
            </a:r>
          </a:p>
          <a:p>
            <a:pPr algn="ctr"/>
            <a:endParaRPr lang="fi-FI"/>
          </a:p>
          <a:p>
            <a:pPr algn="ctr"/>
            <a:r>
              <a:rPr lang="fi-FI"/>
              <a:t>Psyykkaripalvelut toimii </a:t>
            </a:r>
            <a:r>
              <a:rPr lang="fi-FI" b="1"/>
              <a:t>ajanvarauksella ilman lähetettä</a:t>
            </a:r>
            <a:r>
              <a:rPr lang="fi-FI"/>
              <a:t>.</a:t>
            </a:r>
          </a:p>
          <a:p>
            <a:pPr algn="ctr"/>
            <a:endParaRPr lang="fi-FI"/>
          </a:p>
          <a:p>
            <a:pPr algn="ctr"/>
            <a:r>
              <a:rPr lang="fi-FI"/>
              <a:t>Yhteydenotot matalalla kynnyksellä!</a:t>
            </a:r>
          </a:p>
        </p:txBody>
      </p:sp>
    </p:spTree>
    <p:extLst>
      <p:ext uri="{BB962C8B-B14F-4D97-AF65-F5344CB8AC3E}">
        <p14:creationId xmlns:p14="http://schemas.microsoft.com/office/powerpoint/2010/main" val="4166109659"/>
      </p:ext>
    </p:extLst>
  </p:cSld>
  <p:clrMapOvr>
    <a:masterClrMapping/>
  </p:clrMapOvr>
</p:sld>
</file>

<file path=ppt/theme/theme1.xml><?xml version="1.0" encoding="utf-8"?>
<a:theme xmlns:a="http://schemas.openxmlformats.org/drawingml/2006/main" name="Soite">
  <a:themeElements>
    <a:clrScheme name="Mukautettu 1">
      <a:dk1>
        <a:sysClr val="windowText" lastClr="000000"/>
      </a:dk1>
      <a:lt1>
        <a:sysClr val="window" lastClr="FFFFFF"/>
      </a:lt1>
      <a:dk2>
        <a:srgbClr val="0C2340"/>
      </a:dk2>
      <a:lt2>
        <a:srgbClr val="62B5E5"/>
      </a:lt2>
      <a:accent1>
        <a:srgbClr val="0C2340"/>
      </a:accent1>
      <a:accent2>
        <a:srgbClr val="9A2323"/>
      </a:accent2>
      <a:accent3>
        <a:srgbClr val="62B5E5"/>
      </a:accent3>
      <a:accent4>
        <a:srgbClr val="D5BED7"/>
      </a:accent4>
      <a:accent5>
        <a:srgbClr val="ADAF6D"/>
      </a:accent5>
      <a:accent6>
        <a:srgbClr val="ECBAA8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oite_esitysmallipohja_v2" id="{9311CB93-1006-4BDD-8E6F-C10FD297DC57}" vid="{4767C905-213B-4E20-BD02-9D203F7C7B7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271A1979DACA7B42B8ADE8E551AB2441" ma:contentTypeVersion="16" ma:contentTypeDescription="Luo uusi asiakirja." ma:contentTypeScope="" ma:versionID="8842620a3c5acc94e2c60c9d95345210">
  <xsd:schema xmlns:xsd="http://www.w3.org/2001/XMLSchema" xmlns:xs="http://www.w3.org/2001/XMLSchema" xmlns:p="http://schemas.microsoft.com/office/2006/metadata/properties" xmlns:ns3="685dde36-532b-4276-a959-e771a158ce05" xmlns:ns4="fc38a360-83a4-4b83-99a6-7bd37d80c1fb" targetNamespace="http://schemas.microsoft.com/office/2006/metadata/properties" ma:root="true" ma:fieldsID="f0fcc580ef36e021807a829edcc5e743" ns3:_="" ns4:_="">
    <xsd:import namespace="685dde36-532b-4276-a959-e771a158ce05"/>
    <xsd:import namespace="fc38a360-83a4-4b83-99a6-7bd37d80c1f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_activity" minOccurs="0"/>
                <xsd:element ref="ns3:MediaServiceBillingMetadata" minOccurs="0"/>
                <xsd:element ref="ns3:MediaServiceSystem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5dde36-532b-4276-a959-e771a158ce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38a360-83a4-4b83-99a6-7bd37d80c1f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85dde36-532b-4276-a959-e771a158ce05" xsi:nil="true"/>
  </documentManagement>
</p:properties>
</file>

<file path=customXml/itemProps1.xml><?xml version="1.0" encoding="utf-8"?>
<ds:datastoreItem xmlns:ds="http://schemas.openxmlformats.org/officeDocument/2006/customXml" ds:itemID="{92C80F2D-745E-4B52-B47E-BE94B0F2F056}">
  <ds:schemaRefs>
    <ds:schemaRef ds:uri="685dde36-532b-4276-a959-e771a158ce05"/>
    <ds:schemaRef ds:uri="fc38a360-83a4-4b83-99a6-7bd37d80c1f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77FA1AE-3582-4D4E-A1F7-16A47A6E95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2176AA-CB22-4CA5-8B23-0D6A5CDE12B7}">
  <ds:schemaRefs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fc38a360-83a4-4b83-99a6-7bd37d80c1fb"/>
    <ds:schemaRef ds:uri="685dde36-532b-4276-a959-e771a158ce05"/>
    <ds:schemaRef ds:uri="http://schemas.microsoft.com/office/infopath/2007/PartnerControls"/>
    <ds:schemaRef ds:uri="http://purl.org/dc/terms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Soite_esitysmallipohja_v2</Template>
  <TotalTime>0</TotalTime>
  <Words>270</Words>
  <Application>Microsoft Office PowerPoint</Application>
  <PresentationFormat>Laajakuva</PresentationFormat>
  <Paragraphs>97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2" baseType="lpstr">
      <vt:lpstr>Arial</vt:lpstr>
      <vt:lpstr>Calibri</vt:lpstr>
      <vt:lpstr>Soite</vt:lpstr>
      <vt:lpstr>Opiskeluhuollon toimijat: Ajankohtaista kuraattoreilta</vt:lpstr>
      <vt:lpstr>Ammattikampuksen  kuraattorit</vt:lpstr>
      <vt:lpstr>Kpedun  maakunnan  kuraattorit </vt:lpstr>
      <vt:lpstr>Mitä tänä syksynä  tehdään ja on jo tehty?</vt:lpstr>
      <vt:lpstr>Mitä on tulossa?</vt:lpstr>
      <vt:lpstr>PowerPoint-esitys</vt:lpstr>
      <vt:lpstr>PowerPoint-esitys</vt:lpstr>
      <vt:lpstr>Kuraattorin asiakirjat ovat sosiaalihuollon asiakirjoja</vt:lpstr>
      <vt:lpstr>Psyykkaripalvelut  (mielenterveys- ja riippuvuuspalvelut)</vt:lpstr>
    </vt:vector>
  </TitlesOfParts>
  <Company>Soite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Indola Maria</dc:creator>
  <cp:lastModifiedBy>Anne Eteläaho</cp:lastModifiedBy>
  <cp:revision>1</cp:revision>
  <dcterms:created xsi:type="dcterms:W3CDTF">2026-08-17T05:33:36Z</dcterms:created>
  <dcterms:modified xsi:type="dcterms:W3CDTF">2026-08-19T11:21:32Z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0x010100271A1979DACA7B42B8ADE8E551AB2441</vt:lpwstr>
  </property>
</Properties>
</file>