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5" r:id="rId5"/>
    <p:sldId id="285" r:id="rId6"/>
    <p:sldId id="286" r:id="rId7"/>
    <p:sldId id="290" r:id="rId8"/>
    <p:sldId id="309" r:id="rId9"/>
    <p:sldId id="306" r:id="rId10"/>
    <p:sldId id="316" r:id="rId11"/>
    <p:sldId id="305" r:id="rId12"/>
    <p:sldId id="311" r:id="rId13"/>
    <p:sldId id="317" r:id="rId14"/>
    <p:sldId id="308" r:id="rId15"/>
    <p:sldId id="307" r:id="rId16"/>
    <p:sldId id="268" r:id="rId17"/>
    <p:sldId id="301" r:id="rId18"/>
    <p:sldId id="320" r:id="rId19"/>
    <p:sldId id="319" r:id="rId20"/>
    <p:sldId id="271" r:id="rId21"/>
    <p:sldId id="304" r:id="rId22"/>
    <p:sldId id="321" r:id="rId23"/>
    <p:sldId id="322" r:id="rId24"/>
    <p:sldId id="323" r:id="rId25"/>
    <p:sldId id="295" r:id="rId26"/>
    <p:sldId id="294" r:id="rId27"/>
    <p:sldId id="287" r:id="rId28"/>
    <p:sldId id="289" r:id="rId29"/>
    <p:sldId id="297" r:id="rId30"/>
    <p:sldId id="298" r:id="rId31"/>
    <p:sldId id="299" r:id="rId32"/>
    <p:sldId id="302" r:id="rId33"/>
    <p:sldId id="312" r:id="rId34"/>
    <p:sldId id="315" r:id="rId35"/>
    <p:sldId id="313" r:id="rId36"/>
    <p:sldId id="314" r:id="rId37"/>
    <p:sldId id="270" r:id="rId38"/>
    <p:sldId id="318" r:id="rId39"/>
    <p:sldId id="296" r:id="rId40"/>
    <p:sldId id="279"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900"/>
    <a:srgbClr val="FBF8F4"/>
    <a:srgbClr val="FF6913"/>
    <a:srgbClr val="9A2323"/>
    <a:srgbClr val="0C2340"/>
    <a:srgbClr val="FBD872"/>
    <a:srgbClr val="ECBAA8"/>
    <a:srgbClr val="D0D1AB"/>
    <a:srgbClr val="D5BED7"/>
    <a:srgbClr val="B8D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E1D484-5AED-B702-5540-447EF744D733}" v="3" dt="2026-09-10T05:20:36.782"/>
    <p1510:client id="{A7EE055C-F657-C364-206E-71E0E64A0FC2}" v="586" dt="2026-09-11T04:59:29.385"/>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60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9ECC03-B54A-4FD6-99AF-7DC83F5B9D5B}" type="doc">
      <dgm:prSet loTypeId="urn:microsoft.com/office/officeart/2005/8/layout/hList1" loCatId="list" qsTypeId="urn:microsoft.com/office/officeart/2005/8/quickstyle/simple2#1" qsCatId="simple" csTypeId="urn:microsoft.com/office/officeart/2005/8/colors/accent2_2#1" csCatId="accent2"/>
      <dgm:spPr/>
      <dgm:t>
        <a:bodyPr/>
        <a:lstStyle/>
        <a:p>
          <a:endParaRPr lang="en-US"/>
        </a:p>
      </dgm:t>
    </dgm:pt>
    <dgm:pt modelId="{CF25A88C-B5E3-448E-AFC1-DDCF1032BBE8}">
      <dgm:prSet/>
      <dgm:spPr/>
      <dgm:t>
        <a:bodyPr/>
        <a:lstStyle/>
        <a:p>
          <a:r>
            <a:rPr lang="fi-FI"/>
            <a:t>KELAn rahoittama 2025-2027</a:t>
          </a:r>
          <a:endParaRPr lang="en-US"/>
        </a:p>
      </dgm:t>
    </dgm:pt>
    <dgm:pt modelId="{87827B3F-0ADE-4CF3-8769-6B1EACFB49FC}" type="parTrans" cxnId="{E84B0C12-55F9-4626-9923-8A1605B91775}">
      <dgm:prSet/>
      <dgm:spPr/>
      <dgm:t>
        <a:bodyPr/>
        <a:lstStyle/>
        <a:p>
          <a:endParaRPr lang="en-US"/>
        </a:p>
      </dgm:t>
    </dgm:pt>
    <dgm:pt modelId="{588E2D51-B447-4FB6-9AC5-0366C1AF32EC}" type="sibTrans" cxnId="{E84B0C12-55F9-4626-9923-8A1605B91775}">
      <dgm:prSet/>
      <dgm:spPr/>
      <dgm:t>
        <a:bodyPr/>
        <a:lstStyle/>
        <a:p>
          <a:endParaRPr lang="en-US"/>
        </a:p>
      </dgm:t>
    </dgm:pt>
    <dgm:pt modelId="{E924C96B-A959-4322-8294-A1AB11C2628E}">
      <dgm:prSet/>
      <dgm:spPr/>
      <dgm:t>
        <a:bodyPr/>
        <a:lstStyle/>
        <a:p>
          <a:r>
            <a:rPr lang="fi-FI"/>
            <a:t>Kaikilla hyvinvointialueilla vastaava hanke, eri painotuksin. </a:t>
          </a:r>
          <a:endParaRPr lang="en-US"/>
        </a:p>
      </dgm:t>
    </dgm:pt>
    <dgm:pt modelId="{833D6459-5071-4F66-8F4B-B34542D7C077}" type="parTrans" cxnId="{4CCC62AF-86EA-4B31-98EB-4D576C9DF2F3}">
      <dgm:prSet/>
      <dgm:spPr/>
      <dgm:t>
        <a:bodyPr/>
        <a:lstStyle/>
        <a:p>
          <a:endParaRPr lang="en-US"/>
        </a:p>
      </dgm:t>
    </dgm:pt>
    <dgm:pt modelId="{116FF835-8F8C-4211-91F9-523D96EAEF0F}" type="sibTrans" cxnId="{4CCC62AF-86EA-4B31-98EB-4D576C9DF2F3}">
      <dgm:prSet/>
      <dgm:spPr/>
      <dgm:t>
        <a:bodyPr/>
        <a:lstStyle/>
        <a:p>
          <a:endParaRPr lang="en-US"/>
        </a:p>
      </dgm:t>
    </dgm:pt>
    <dgm:pt modelId="{A88D5CF8-FD3B-4881-905A-4B0552C0C598}">
      <dgm:prSet/>
      <dgm:spPr/>
      <dgm:t>
        <a:bodyPr/>
        <a:lstStyle/>
        <a:p>
          <a:r>
            <a:rPr lang="fi-FI"/>
            <a:t>Hankekoordinaattori 50% työajalla </a:t>
          </a:r>
          <a:endParaRPr lang="en-US"/>
        </a:p>
      </dgm:t>
    </dgm:pt>
    <dgm:pt modelId="{AB5ED772-0AAA-4567-A28F-D6AB909ED85E}" type="parTrans" cxnId="{89E4E378-0719-4A7F-832F-E2B3555A2B53}">
      <dgm:prSet/>
      <dgm:spPr/>
      <dgm:t>
        <a:bodyPr/>
        <a:lstStyle/>
        <a:p>
          <a:endParaRPr lang="en-US"/>
        </a:p>
      </dgm:t>
    </dgm:pt>
    <dgm:pt modelId="{A7E8E551-520D-41E2-85E8-03A81A028FA7}" type="sibTrans" cxnId="{89E4E378-0719-4A7F-832F-E2B3555A2B53}">
      <dgm:prSet/>
      <dgm:spPr/>
      <dgm:t>
        <a:bodyPr/>
        <a:lstStyle/>
        <a:p>
          <a:endParaRPr lang="en-US"/>
        </a:p>
      </dgm:t>
    </dgm:pt>
    <dgm:pt modelId="{7AB7BB64-7768-4263-9249-0DAA0615AC12}">
      <dgm:prSet/>
      <dgm:spPr/>
      <dgm:t>
        <a:bodyPr/>
        <a:lstStyle/>
        <a:p>
          <a:r>
            <a:rPr lang="fi-FI"/>
            <a:t>Tavoite 1: Varhaisen tuen, hoidon ja kuntoutuksen käytäntöjen edistäminen</a:t>
          </a:r>
          <a:endParaRPr lang="en-US"/>
        </a:p>
      </dgm:t>
    </dgm:pt>
    <dgm:pt modelId="{8E08E53A-D969-4D5F-ABA9-40F9E6287F6E}" type="parTrans" cxnId="{BB91383C-B066-4C9F-9881-4E44F901A7E5}">
      <dgm:prSet/>
      <dgm:spPr/>
      <dgm:t>
        <a:bodyPr/>
        <a:lstStyle/>
        <a:p>
          <a:endParaRPr lang="en-US"/>
        </a:p>
      </dgm:t>
    </dgm:pt>
    <dgm:pt modelId="{373AED11-B4E0-43CC-AABE-9EB8AE4DBDDE}" type="sibTrans" cxnId="{BB91383C-B066-4C9F-9881-4E44F901A7E5}">
      <dgm:prSet/>
      <dgm:spPr/>
      <dgm:t>
        <a:bodyPr/>
        <a:lstStyle/>
        <a:p>
          <a:endParaRPr lang="en-US"/>
        </a:p>
      </dgm:t>
    </dgm:pt>
    <dgm:pt modelId="{4EC0FFD0-AAA4-4901-ACA6-54F76CF36566}">
      <dgm:prSet/>
      <dgm:spPr/>
      <dgm:t>
        <a:bodyPr/>
        <a:lstStyle/>
        <a:p>
          <a:r>
            <a:rPr lang="fi-FI"/>
            <a:t>Alueellisen palveluprosessin kehittäminen monialaisessa yhteistyössä</a:t>
          </a:r>
          <a:endParaRPr lang="en-US"/>
        </a:p>
      </dgm:t>
    </dgm:pt>
    <dgm:pt modelId="{AB97D233-01E3-493E-B011-363EC417C8AE}" type="parTrans" cxnId="{52C9E4B2-E1D2-4263-90E6-754AFCF4652D}">
      <dgm:prSet/>
      <dgm:spPr/>
      <dgm:t>
        <a:bodyPr/>
        <a:lstStyle/>
        <a:p>
          <a:endParaRPr lang="en-US"/>
        </a:p>
      </dgm:t>
    </dgm:pt>
    <dgm:pt modelId="{D0590EA1-4938-4145-BB6F-88BEBEAFF383}" type="sibTrans" cxnId="{52C9E4B2-E1D2-4263-90E6-754AFCF4652D}">
      <dgm:prSet/>
      <dgm:spPr/>
      <dgm:t>
        <a:bodyPr/>
        <a:lstStyle/>
        <a:p>
          <a:endParaRPr lang="en-US"/>
        </a:p>
      </dgm:t>
    </dgm:pt>
    <dgm:pt modelId="{328275F2-3CC9-487D-A6CD-AF94BD622F85}">
      <dgm:prSet/>
      <dgm:spPr/>
      <dgm:t>
        <a:bodyPr/>
        <a:lstStyle/>
        <a:p>
          <a:r>
            <a:rPr lang="fi-FI"/>
            <a:t>Tavoite 2: Kuntoutuspalveluihin ohjautumisen selkeyttäminen  </a:t>
          </a:r>
          <a:endParaRPr lang="en-US"/>
        </a:p>
      </dgm:t>
    </dgm:pt>
    <dgm:pt modelId="{823584C0-C957-4BF4-B95D-1998A1F77E3A}" type="parTrans" cxnId="{FC0B36C0-5218-4709-862D-33E4C615E6F5}">
      <dgm:prSet/>
      <dgm:spPr/>
      <dgm:t>
        <a:bodyPr/>
        <a:lstStyle/>
        <a:p>
          <a:endParaRPr lang="en-US"/>
        </a:p>
      </dgm:t>
    </dgm:pt>
    <dgm:pt modelId="{C9C86A13-073C-4BAB-818B-A421F1346DA6}" type="sibTrans" cxnId="{FC0B36C0-5218-4709-862D-33E4C615E6F5}">
      <dgm:prSet/>
      <dgm:spPr/>
      <dgm:t>
        <a:bodyPr/>
        <a:lstStyle/>
        <a:p>
          <a:endParaRPr lang="en-US"/>
        </a:p>
      </dgm:t>
    </dgm:pt>
    <dgm:pt modelId="{A7939277-3768-49D5-B228-83EA105A7419}">
      <dgm:prSet/>
      <dgm:spPr/>
      <dgm:t>
        <a:bodyPr/>
        <a:lstStyle/>
        <a:p>
          <a:r>
            <a:rPr lang="fi-FI"/>
            <a:t>Ryhmäkuntoutusmenetelmien edistäminen alueella</a:t>
          </a:r>
          <a:endParaRPr lang="en-US"/>
        </a:p>
      </dgm:t>
    </dgm:pt>
    <dgm:pt modelId="{14FD8CB2-73C6-4C08-9720-638888E1F82D}" type="parTrans" cxnId="{83945926-07A2-4EDB-9249-C4162FA3BA08}">
      <dgm:prSet/>
      <dgm:spPr/>
      <dgm:t>
        <a:bodyPr/>
        <a:lstStyle/>
        <a:p>
          <a:endParaRPr lang="en-US"/>
        </a:p>
      </dgm:t>
    </dgm:pt>
    <dgm:pt modelId="{7E8B2AA1-EF77-46BE-B4B8-914ECEAF65D1}" type="sibTrans" cxnId="{83945926-07A2-4EDB-9249-C4162FA3BA08}">
      <dgm:prSet/>
      <dgm:spPr/>
      <dgm:t>
        <a:bodyPr/>
        <a:lstStyle/>
        <a:p>
          <a:endParaRPr lang="en-US"/>
        </a:p>
      </dgm:t>
    </dgm:pt>
    <dgm:pt modelId="{D6B8AF0A-AD7E-4CCF-9233-A20DD5AA4BD5}">
      <dgm:prSet/>
      <dgm:spPr/>
      <dgm:t>
        <a:bodyPr/>
        <a:lstStyle/>
        <a:p>
          <a:r>
            <a:rPr lang="fi-FI"/>
            <a:t>Tavoite 3: Tiedon lisääntyminen neurokirjon lasten ja nuorten tarpeista</a:t>
          </a:r>
          <a:endParaRPr lang="en-US"/>
        </a:p>
      </dgm:t>
    </dgm:pt>
    <dgm:pt modelId="{0E17B09E-E429-4664-B98C-AEF2F34E9ECB}" type="parTrans" cxnId="{7EB669EF-82A5-4CF8-87A9-77DFAC980E9B}">
      <dgm:prSet/>
      <dgm:spPr/>
      <dgm:t>
        <a:bodyPr/>
        <a:lstStyle/>
        <a:p>
          <a:endParaRPr lang="en-US"/>
        </a:p>
      </dgm:t>
    </dgm:pt>
    <dgm:pt modelId="{A3978C01-3E3D-4AC4-9B9B-92EA1A1BBE02}" type="sibTrans" cxnId="{7EB669EF-82A5-4CF8-87A9-77DFAC980E9B}">
      <dgm:prSet/>
      <dgm:spPr/>
      <dgm:t>
        <a:bodyPr/>
        <a:lstStyle/>
        <a:p>
          <a:endParaRPr lang="en-US"/>
        </a:p>
      </dgm:t>
    </dgm:pt>
    <dgm:pt modelId="{106EC934-2524-49B8-81B2-331A1ABB0BD1}" type="pres">
      <dgm:prSet presAssocID="{279ECC03-B54A-4FD6-99AF-7DC83F5B9D5B}" presName="Name0" presStyleCnt="0">
        <dgm:presLayoutVars>
          <dgm:dir/>
          <dgm:animLvl val="lvl"/>
          <dgm:resizeHandles val="exact"/>
        </dgm:presLayoutVars>
      </dgm:prSet>
      <dgm:spPr/>
    </dgm:pt>
    <dgm:pt modelId="{10E253F5-4A5A-44CD-BD80-A54ED9A64DCE}" type="pres">
      <dgm:prSet presAssocID="{CF25A88C-B5E3-448E-AFC1-DDCF1032BBE8}" presName="composite" presStyleCnt="0"/>
      <dgm:spPr/>
    </dgm:pt>
    <dgm:pt modelId="{2EBBA88D-C8AF-492A-BAF5-4F9FD9197AC7}" type="pres">
      <dgm:prSet presAssocID="{CF25A88C-B5E3-448E-AFC1-DDCF1032BBE8}" presName="parTx" presStyleLbl="alignNode1" presStyleIdx="0" presStyleCnt="1">
        <dgm:presLayoutVars>
          <dgm:chMax val="0"/>
          <dgm:chPref val="0"/>
          <dgm:bulletEnabled val="1"/>
        </dgm:presLayoutVars>
      </dgm:prSet>
      <dgm:spPr/>
    </dgm:pt>
    <dgm:pt modelId="{C518B082-D127-49B7-A038-077125243137}" type="pres">
      <dgm:prSet presAssocID="{CF25A88C-B5E3-448E-AFC1-DDCF1032BBE8}" presName="desTx" presStyleLbl="alignAccFollowNode1" presStyleIdx="0" presStyleCnt="1">
        <dgm:presLayoutVars>
          <dgm:bulletEnabled val="1"/>
        </dgm:presLayoutVars>
      </dgm:prSet>
      <dgm:spPr/>
    </dgm:pt>
  </dgm:ptLst>
  <dgm:cxnLst>
    <dgm:cxn modelId="{F5B60412-BB16-4D47-8BA3-8EB6CA0A1565}" type="presOf" srcId="{CF25A88C-B5E3-448E-AFC1-DDCF1032BBE8}" destId="{2EBBA88D-C8AF-492A-BAF5-4F9FD9197AC7}" srcOrd="0" destOrd="0" presId="urn:microsoft.com/office/officeart/2005/8/layout/hList1"/>
    <dgm:cxn modelId="{E84B0C12-55F9-4626-9923-8A1605B91775}" srcId="{279ECC03-B54A-4FD6-99AF-7DC83F5B9D5B}" destId="{CF25A88C-B5E3-448E-AFC1-DDCF1032BBE8}" srcOrd="0" destOrd="0" parTransId="{87827B3F-0ADE-4CF3-8769-6B1EACFB49FC}" sibTransId="{588E2D51-B447-4FB6-9AC5-0366C1AF32EC}"/>
    <dgm:cxn modelId="{3EBD9817-6FC9-4AD0-9818-E35C26E2E823}" type="presOf" srcId="{A7939277-3768-49D5-B228-83EA105A7419}" destId="{C518B082-D127-49B7-A038-077125243137}" srcOrd="0" destOrd="5" presId="urn:microsoft.com/office/officeart/2005/8/layout/hList1"/>
    <dgm:cxn modelId="{40404B1E-D53B-45AC-AF81-55DF74267865}" type="presOf" srcId="{4EC0FFD0-AAA4-4901-ACA6-54F76CF36566}" destId="{C518B082-D127-49B7-A038-077125243137}" srcOrd="0" destOrd="3" presId="urn:microsoft.com/office/officeart/2005/8/layout/hList1"/>
    <dgm:cxn modelId="{83945926-07A2-4EDB-9249-C4162FA3BA08}" srcId="{328275F2-3CC9-487D-A6CD-AF94BD622F85}" destId="{A7939277-3768-49D5-B228-83EA105A7419}" srcOrd="0" destOrd="0" parTransId="{14FD8CB2-73C6-4C08-9720-638888E1F82D}" sibTransId="{7E8B2AA1-EF77-46BE-B4B8-914ECEAF65D1}"/>
    <dgm:cxn modelId="{73AA4732-4C86-4B8A-9E13-AEDF1A73EAB9}" type="presOf" srcId="{A88D5CF8-FD3B-4881-905A-4B0552C0C598}" destId="{C518B082-D127-49B7-A038-077125243137}" srcOrd="0" destOrd="1" presId="urn:microsoft.com/office/officeart/2005/8/layout/hList1"/>
    <dgm:cxn modelId="{BB91383C-B066-4C9F-9881-4E44F901A7E5}" srcId="{CF25A88C-B5E3-448E-AFC1-DDCF1032BBE8}" destId="{7AB7BB64-7768-4263-9249-0DAA0615AC12}" srcOrd="2" destOrd="0" parTransId="{8E08E53A-D969-4D5F-ABA9-40F9E6287F6E}" sibTransId="{373AED11-B4E0-43CC-AABE-9EB8AE4DBDDE}"/>
    <dgm:cxn modelId="{89E4E378-0719-4A7F-832F-E2B3555A2B53}" srcId="{CF25A88C-B5E3-448E-AFC1-DDCF1032BBE8}" destId="{A88D5CF8-FD3B-4881-905A-4B0552C0C598}" srcOrd="1" destOrd="0" parTransId="{AB5ED772-0AAA-4567-A28F-D6AB909ED85E}" sibTransId="{A7E8E551-520D-41E2-85E8-03A81A028FA7}"/>
    <dgm:cxn modelId="{5B9ACD8A-365C-4D59-80D3-765B856308E4}" type="presOf" srcId="{7AB7BB64-7768-4263-9249-0DAA0615AC12}" destId="{C518B082-D127-49B7-A038-077125243137}" srcOrd="0" destOrd="2" presId="urn:microsoft.com/office/officeart/2005/8/layout/hList1"/>
    <dgm:cxn modelId="{453D1D98-7C18-40D7-B6D4-7F0979770322}" type="presOf" srcId="{279ECC03-B54A-4FD6-99AF-7DC83F5B9D5B}" destId="{106EC934-2524-49B8-81B2-331A1ABB0BD1}" srcOrd="0" destOrd="0" presId="urn:microsoft.com/office/officeart/2005/8/layout/hList1"/>
    <dgm:cxn modelId="{4CCC62AF-86EA-4B31-98EB-4D576C9DF2F3}" srcId="{CF25A88C-B5E3-448E-AFC1-DDCF1032BBE8}" destId="{E924C96B-A959-4322-8294-A1AB11C2628E}" srcOrd="0" destOrd="0" parTransId="{833D6459-5071-4F66-8F4B-B34542D7C077}" sibTransId="{116FF835-8F8C-4211-91F9-523D96EAEF0F}"/>
    <dgm:cxn modelId="{52C9E4B2-E1D2-4263-90E6-754AFCF4652D}" srcId="{7AB7BB64-7768-4263-9249-0DAA0615AC12}" destId="{4EC0FFD0-AAA4-4901-ACA6-54F76CF36566}" srcOrd="0" destOrd="0" parTransId="{AB97D233-01E3-493E-B011-363EC417C8AE}" sibTransId="{D0590EA1-4938-4145-BB6F-88BEBEAFF383}"/>
    <dgm:cxn modelId="{FC0B36C0-5218-4709-862D-33E4C615E6F5}" srcId="{CF25A88C-B5E3-448E-AFC1-DDCF1032BBE8}" destId="{328275F2-3CC9-487D-A6CD-AF94BD622F85}" srcOrd="3" destOrd="0" parTransId="{823584C0-C957-4BF4-B95D-1998A1F77E3A}" sibTransId="{C9C86A13-073C-4BAB-818B-A421F1346DA6}"/>
    <dgm:cxn modelId="{CE5692C0-E158-4449-A36E-D518A828D386}" type="presOf" srcId="{328275F2-3CC9-487D-A6CD-AF94BD622F85}" destId="{C518B082-D127-49B7-A038-077125243137}" srcOrd="0" destOrd="4" presId="urn:microsoft.com/office/officeart/2005/8/layout/hList1"/>
    <dgm:cxn modelId="{5127EBDE-8243-4D93-959E-EF008FA0A415}" type="presOf" srcId="{E924C96B-A959-4322-8294-A1AB11C2628E}" destId="{C518B082-D127-49B7-A038-077125243137}" srcOrd="0" destOrd="0" presId="urn:microsoft.com/office/officeart/2005/8/layout/hList1"/>
    <dgm:cxn modelId="{45ED2FEA-69BA-45EC-95CB-C5E1B9AED58F}" type="presOf" srcId="{D6B8AF0A-AD7E-4CCF-9233-A20DD5AA4BD5}" destId="{C518B082-D127-49B7-A038-077125243137}" srcOrd="0" destOrd="6" presId="urn:microsoft.com/office/officeart/2005/8/layout/hList1"/>
    <dgm:cxn modelId="{7EB669EF-82A5-4CF8-87A9-77DFAC980E9B}" srcId="{CF25A88C-B5E3-448E-AFC1-DDCF1032BBE8}" destId="{D6B8AF0A-AD7E-4CCF-9233-A20DD5AA4BD5}" srcOrd="4" destOrd="0" parTransId="{0E17B09E-E429-4664-B98C-AEF2F34E9ECB}" sibTransId="{A3978C01-3E3D-4AC4-9B9B-92EA1A1BBE02}"/>
    <dgm:cxn modelId="{6C02ECCC-C746-44C5-9204-1F4CAD246580}" type="presParOf" srcId="{106EC934-2524-49B8-81B2-331A1ABB0BD1}" destId="{10E253F5-4A5A-44CD-BD80-A54ED9A64DCE}" srcOrd="0" destOrd="0" presId="urn:microsoft.com/office/officeart/2005/8/layout/hList1"/>
    <dgm:cxn modelId="{C4349D98-5850-4084-823A-F361A775983A}" type="presParOf" srcId="{10E253F5-4A5A-44CD-BD80-A54ED9A64DCE}" destId="{2EBBA88D-C8AF-492A-BAF5-4F9FD9197AC7}" srcOrd="0" destOrd="0" presId="urn:microsoft.com/office/officeart/2005/8/layout/hList1"/>
    <dgm:cxn modelId="{4CBA3DFB-320C-4FDE-8A89-2BDAFEBF9EB1}" type="presParOf" srcId="{10E253F5-4A5A-44CD-BD80-A54ED9A64DCE}" destId="{C518B082-D127-49B7-A038-07712524313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939AA3-2316-441A-A851-AC87D7DCE52A}" type="doc">
      <dgm:prSet loTypeId="urn:microsoft.com/office/officeart/2005/8/layout/default" loCatId="list" qsTypeId="urn:microsoft.com/office/officeart/2005/8/quickstyle/simple2#2" qsCatId="simple" csTypeId="urn:microsoft.com/office/officeart/2005/8/colors/accent1_2#1" csCatId="accent1"/>
      <dgm:spPr/>
      <dgm:t>
        <a:bodyPr/>
        <a:lstStyle/>
        <a:p>
          <a:endParaRPr lang="en-US"/>
        </a:p>
      </dgm:t>
    </dgm:pt>
    <dgm:pt modelId="{F613E958-6777-46C7-88F7-269F5AA5841F}">
      <dgm:prSet/>
      <dgm:spPr/>
      <dgm:t>
        <a:bodyPr/>
        <a:lstStyle/>
        <a:p>
          <a:r>
            <a:rPr lang="fi-FI"/>
            <a:t>Hallitus kiinnittää erityistä huomiota neurokirjon lasten ja heidän perheidensä palvelujen tarpeeseen ja palveluihin ohjautumiseen. </a:t>
          </a:r>
          <a:endParaRPr lang="en-US"/>
        </a:p>
      </dgm:t>
    </dgm:pt>
    <dgm:pt modelId="{08293811-5618-49D7-8DD5-60F280687C28}" type="parTrans" cxnId="{5F45F61D-6975-40A9-868B-0E1E79238DC2}">
      <dgm:prSet/>
      <dgm:spPr/>
      <dgm:t>
        <a:bodyPr/>
        <a:lstStyle/>
        <a:p>
          <a:endParaRPr lang="en-US"/>
        </a:p>
      </dgm:t>
    </dgm:pt>
    <dgm:pt modelId="{6DC8FCA7-0F5E-4851-A687-EDB8DD5AE3E2}" type="sibTrans" cxnId="{5F45F61D-6975-40A9-868B-0E1E79238DC2}">
      <dgm:prSet/>
      <dgm:spPr/>
      <dgm:t>
        <a:bodyPr/>
        <a:lstStyle/>
        <a:p>
          <a:endParaRPr lang="en-US"/>
        </a:p>
      </dgm:t>
    </dgm:pt>
    <dgm:pt modelId="{CE0CFA3E-A558-401F-B030-0E0A07178350}">
      <dgm:prSet/>
      <dgm:spPr/>
      <dgm:t>
        <a:bodyPr/>
        <a:lstStyle/>
        <a:p>
          <a:r>
            <a:rPr lang="fi-FI"/>
            <a:t>alueella on aiemmin kehitetty alueellinen ADHD-malli. Nyt tavoitteena on kehittää lasten ja </a:t>
          </a:r>
          <a:r>
            <a:rPr lang="fi-FI" b="1"/>
            <a:t>nuorten laaja-alaisten kehitysviiveiden sekä kehitysviive-epäilyjen palvelupolku</a:t>
          </a:r>
          <a:r>
            <a:rPr lang="fi-FI"/>
            <a:t> aiemmin kehitetyn ADHD-mallin pohjalta, hyödyntäen alueellista yhteisövaikuttavuusrakennetta. </a:t>
          </a:r>
          <a:endParaRPr lang="en-US"/>
        </a:p>
      </dgm:t>
    </dgm:pt>
    <dgm:pt modelId="{7BE716E4-5217-497F-85A4-BF3F3DEE720D}" type="parTrans" cxnId="{E15774CD-EFFA-4E21-926B-FDAFCBAA406E}">
      <dgm:prSet/>
      <dgm:spPr/>
      <dgm:t>
        <a:bodyPr/>
        <a:lstStyle/>
        <a:p>
          <a:endParaRPr lang="en-US"/>
        </a:p>
      </dgm:t>
    </dgm:pt>
    <dgm:pt modelId="{5961999A-7D39-46C3-AC1E-7BF4C60AB505}" type="sibTrans" cxnId="{E15774CD-EFFA-4E21-926B-FDAFCBAA406E}">
      <dgm:prSet/>
      <dgm:spPr/>
      <dgm:t>
        <a:bodyPr/>
        <a:lstStyle/>
        <a:p>
          <a:endParaRPr lang="en-US"/>
        </a:p>
      </dgm:t>
    </dgm:pt>
    <dgm:pt modelId="{DB86950C-1E98-47AC-B6D3-438F31D14AEE}">
      <dgm:prSet/>
      <dgm:spPr/>
      <dgm:t>
        <a:bodyPr/>
        <a:lstStyle/>
        <a:p>
          <a:r>
            <a:rPr lang="fi-FI"/>
            <a:t>Tavoitteena saada visuaalinen palvelupolkumalli kaikkien toimijoiden ja asiakkaiden nähtäville. Lasten ja nuorten laaja-alaisten kehitysviive-epäilyjen palvelupolun kehittäminen edellyttää </a:t>
          </a:r>
          <a:r>
            <a:rPr lang="fi-FI" i="1"/>
            <a:t>varhaisen tuen muotojen kartoittamista ja suunnittelua alueelle. </a:t>
          </a:r>
          <a:endParaRPr lang="en-US"/>
        </a:p>
      </dgm:t>
    </dgm:pt>
    <dgm:pt modelId="{F6929877-10AD-4BB4-9E25-F8BF53E1AAE3}" type="parTrans" cxnId="{3C1D2444-E0E2-4F94-802F-353C55D027F4}">
      <dgm:prSet/>
      <dgm:spPr/>
      <dgm:t>
        <a:bodyPr/>
        <a:lstStyle/>
        <a:p>
          <a:endParaRPr lang="en-US"/>
        </a:p>
      </dgm:t>
    </dgm:pt>
    <dgm:pt modelId="{9B28A9CC-4D76-4706-A0F2-9A015C880EE9}" type="sibTrans" cxnId="{3C1D2444-E0E2-4F94-802F-353C55D027F4}">
      <dgm:prSet/>
      <dgm:spPr/>
      <dgm:t>
        <a:bodyPr/>
        <a:lstStyle/>
        <a:p>
          <a:endParaRPr lang="en-US"/>
        </a:p>
      </dgm:t>
    </dgm:pt>
    <dgm:pt modelId="{8086439B-6592-4FF5-944E-93BE4EB66403}">
      <dgm:prSet/>
      <dgm:spPr/>
      <dgm:t>
        <a:bodyPr/>
        <a:lstStyle/>
        <a:p>
          <a:r>
            <a:rPr lang="fi-FI"/>
            <a:t>Tunnistettava yhteiset toimintatavat ja </a:t>
          </a:r>
          <a:r>
            <a:rPr lang="fi-FI" b="1"/>
            <a:t>oikean palvelun piiriin ohjautumisen selkeyttäminen</a:t>
          </a:r>
          <a:r>
            <a:rPr lang="fi-FI"/>
            <a:t>, jotta löydetään yhteinen ymmärrys monialaisesti.</a:t>
          </a:r>
          <a:endParaRPr lang="en-US"/>
        </a:p>
      </dgm:t>
    </dgm:pt>
    <dgm:pt modelId="{EC07CBE8-DB7C-4226-B35F-8DA8DC3A4DAC}" type="parTrans" cxnId="{B0EDEF3F-1A3F-447D-AB81-9B28BD6E9308}">
      <dgm:prSet/>
      <dgm:spPr/>
      <dgm:t>
        <a:bodyPr/>
        <a:lstStyle/>
        <a:p>
          <a:endParaRPr lang="en-US"/>
        </a:p>
      </dgm:t>
    </dgm:pt>
    <dgm:pt modelId="{6E28EF01-E649-4DB0-897D-AC5A1AB1C961}" type="sibTrans" cxnId="{B0EDEF3F-1A3F-447D-AB81-9B28BD6E9308}">
      <dgm:prSet/>
      <dgm:spPr/>
      <dgm:t>
        <a:bodyPr/>
        <a:lstStyle/>
        <a:p>
          <a:endParaRPr lang="en-US"/>
        </a:p>
      </dgm:t>
    </dgm:pt>
    <dgm:pt modelId="{BD2C777E-5384-458F-9590-E5B2BE9EDBBE}">
      <dgm:prSet/>
      <dgm:spPr/>
      <dgm:t>
        <a:bodyPr/>
        <a:lstStyle/>
        <a:p>
          <a:r>
            <a:rPr lang="fi-FI"/>
            <a:t>Keski-Pohjanmaan hyvinvointialueella on tarvetta myös matalan kynnyksen </a:t>
          </a:r>
          <a:r>
            <a:rPr lang="fi-FI" b="1"/>
            <a:t>ryhmämuotoisen tuen kehittämiseen</a:t>
          </a:r>
          <a:r>
            <a:rPr lang="fi-FI"/>
            <a:t>. Ryhmätoiminnan kehittämisessä on mahdollista hyödyntää myös digitaalisia palveluja. Ryhmämuotoisen tuen tavoitteena on tarjota vertaistukea, kehittää sosiaalisia taitoja ja tunnetaitoja sekä itsesäätelytaitoja. Ryhmämuotoinen tuki on suunnattu lapsille ja nuorille. </a:t>
          </a:r>
          <a:endParaRPr lang="en-US"/>
        </a:p>
      </dgm:t>
    </dgm:pt>
    <dgm:pt modelId="{5F866C4B-849A-497A-AF04-19B3F6A711F5}" type="parTrans" cxnId="{CF1EFBAC-D52D-44E8-89BE-13CD63084C0F}">
      <dgm:prSet/>
      <dgm:spPr/>
      <dgm:t>
        <a:bodyPr/>
        <a:lstStyle/>
        <a:p>
          <a:endParaRPr lang="en-US"/>
        </a:p>
      </dgm:t>
    </dgm:pt>
    <dgm:pt modelId="{35F6BCA2-021D-45C3-B0E9-A7A16645819F}" type="sibTrans" cxnId="{CF1EFBAC-D52D-44E8-89BE-13CD63084C0F}">
      <dgm:prSet/>
      <dgm:spPr/>
      <dgm:t>
        <a:bodyPr/>
        <a:lstStyle/>
        <a:p>
          <a:endParaRPr lang="en-US"/>
        </a:p>
      </dgm:t>
    </dgm:pt>
    <dgm:pt modelId="{729ABCD9-4F65-4C60-A709-D82017801099}">
      <dgm:prSet/>
      <dgm:spPr/>
      <dgm:t>
        <a:bodyPr/>
        <a:lstStyle/>
        <a:p>
          <a:r>
            <a:rPr lang="fi-FI" i="1"/>
            <a:t>Lisäksi Keski-Pohjanmaan hyvinvointialueella on tarvetta uudistaa esi- ja perusopetukselle järjestettävää tukea aiemmin yksilökohtaisesta tuesta ryhmäkohtaisen tuen suuntaan (vrt. yksilöterapiat). Ryhmämuotoiselle tuelle laaditaan yhteiset toimintaperiaatteet.</a:t>
          </a:r>
          <a:endParaRPr lang="en-US"/>
        </a:p>
      </dgm:t>
    </dgm:pt>
    <dgm:pt modelId="{A5DA9328-128C-4AF1-8766-8737EFF58672}" type="parTrans" cxnId="{BB7E2369-9841-41E2-ABF5-0C81DC6AFE09}">
      <dgm:prSet/>
      <dgm:spPr/>
      <dgm:t>
        <a:bodyPr/>
        <a:lstStyle/>
        <a:p>
          <a:endParaRPr lang="en-US"/>
        </a:p>
      </dgm:t>
    </dgm:pt>
    <dgm:pt modelId="{EA7F81FC-7DEF-42AE-8651-8B2A037D9360}" type="sibTrans" cxnId="{BB7E2369-9841-41E2-ABF5-0C81DC6AFE09}">
      <dgm:prSet/>
      <dgm:spPr/>
      <dgm:t>
        <a:bodyPr/>
        <a:lstStyle/>
        <a:p>
          <a:endParaRPr lang="en-US"/>
        </a:p>
      </dgm:t>
    </dgm:pt>
    <dgm:pt modelId="{1A79E105-1828-4C7B-B2CC-2F4C8391DF56}">
      <dgm:prSet/>
      <dgm:spPr/>
      <dgm:t>
        <a:bodyPr/>
        <a:lstStyle/>
        <a:p>
          <a:r>
            <a:rPr lang="fi-FI"/>
            <a:t>Erikoissairaanhoidossa erikoisalojen yhdyspintojen prosessien kehittäminen arjen toimintaympäristöt huomioiden. </a:t>
          </a:r>
          <a:r>
            <a:rPr lang="fi-FI" b="1" i="1"/>
            <a:t>Esim. lähetekriteerien selkiyttäminen ja psyykkisen tuen antaminen kehitysviiveisille asiakkaille sekä lasten ja nuorten yhteiskonsultaatiot.</a:t>
          </a:r>
          <a:endParaRPr lang="en-US"/>
        </a:p>
      </dgm:t>
    </dgm:pt>
    <dgm:pt modelId="{7647BECF-7593-46A0-9E97-53C9386E45CC}" type="parTrans" cxnId="{BC8E64FD-E48C-439F-9378-BF257E542C50}">
      <dgm:prSet/>
      <dgm:spPr/>
      <dgm:t>
        <a:bodyPr/>
        <a:lstStyle/>
        <a:p>
          <a:endParaRPr lang="en-US"/>
        </a:p>
      </dgm:t>
    </dgm:pt>
    <dgm:pt modelId="{D6DE8B02-4671-48DE-9D5E-54F1F232AFE3}" type="sibTrans" cxnId="{BC8E64FD-E48C-439F-9378-BF257E542C50}">
      <dgm:prSet/>
      <dgm:spPr/>
      <dgm:t>
        <a:bodyPr/>
        <a:lstStyle/>
        <a:p>
          <a:endParaRPr lang="en-US"/>
        </a:p>
      </dgm:t>
    </dgm:pt>
    <dgm:pt modelId="{B64DD58D-A64E-4DED-AAF8-87F9A7DA5482}" type="pres">
      <dgm:prSet presAssocID="{F1939AA3-2316-441A-A851-AC87D7DCE52A}" presName="diagram" presStyleCnt="0">
        <dgm:presLayoutVars>
          <dgm:dir/>
          <dgm:resizeHandles val="exact"/>
        </dgm:presLayoutVars>
      </dgm:prSet>
      <dgm:spPr/>
    </dgm:pt>
    <dgm:pt modelId="{36FC3F76-7AF5-4F3B-9C18-C079ADF2F7D7}" type="pres">
      <dgm:prSet presAssocID="{F613E958-6777-46C7-88F7-269F5AA5841F}" presName="node" presStyleLbl="node1" presStyleIdx="0" presStyleCnt="6">
        <dgm:presLayoutVars>
          <dgm:bulletEnabled val="1"/>
        </dgm:presLayoutVars>
      </dgm:prSet>
      <dgm:spPr/>
    </dgm:pt>
    <dgm:pt modelId="{AEA88048-8D38-4F39-B859-1918691EB506}" type="pres">
      <dgm:prSet presAssocID="{6DC8FCA7-0F5E-4851-A687-EDB8DD5AE3E2}" presName="sibTrans" presStyleCnt="0"/>
      <dgm:spPr/>
    </dgm:pt>
    <dgm:pt modelId="{E7B008CC-EE10-4AE0-BD6C-CF697043BCD5}" type="pres">
      <dgm:prSet presAssocID="{CE0CFA3E-A558-401F-B030-0E0A07178350}" presName="node" presStyleLbl="node1" presStyleIdx="1" presStyleCnt="6">
        <dgm:presLayoutVars>
          <dgm:bulletEnabled val="1"/>
        </dgm:presLayoutVars>
      </dgm:prSet>
      <dgm:spPr/>
    </dgm:pt>
    <dgm:pt modelId="{47F611F4-563F-45D1-A83B-EC1145D4B572}" type="pres">
      <dgm:prSet presAssocID="{5961999A-7D39-46C3-AC1E-7BF4C60AB505}" presName="sibTrans" presStyleCnt="0"/>
      <dgm:spPr/>
    </dgm:pt>
    <dgm:pt modelId="{4DF2B115-728D-43C4-81C0-58DF575D1FE9}" type="pres">
      <dgm:prSet presAssocID="{DB86950C-1E98-47AC-B6D3-438F31D14AEE}" presName="node" presStyleLbl="node1" presStyleIdx="2" presStyleCnt="6">
        <dgm:presLayoutVars>
          <dgm:bulletEnabled val="1"/>
        </dgm:presLayoutVars>
      </dgm:prSet>
      <dgm:spPr/>
    </dgm:pt>
    <dgm:pt modelId="{C4E6D191-AB82-4214-A856-4877866074FC}" type="pres">
      <dgm:prSet presAssocID="{9B28A9CC-4D76-4706-A0F2-9A015C880EE9}" presName="sibTrans" presStyleCnt="0"/>
      <dgm:spPr/>
    </dgm:pt>
    <dgm:pt modelId="{17CB827E-D288-40F3-9F6A-776DC152C245}" type="pres">
      <dgm:prSet presAssocID="{BD2C777E-5384-458F-9590-E5B2BE9EDBBE}" presName="node" presStyleLbl="node1" presStyleIdx="3" presStyleCnt="6">
        <dgm:presLayoutVars>
          <dgm:bulletEnabled val="1"/>
        </dgm:presLayoutVars>
      </dgm:prSet>
      <dgm:spPr/>
    </dgm:pt>
    <dgm:pt modelId="{9430DAB3-D88E-40D3-83DE-752C0C592625}" type="pres">
      <dgm:prSet presAssocID="{35F6BCA2-021D-45C3-B0E9-A7A16645819F}" presName="sibTrans" presStyleCnt="0"/>
      <dgm:spPr/>
    </dgm:pt>
    <dgm:pt modelId="{2D03260A-D84E-4D1B-B98B-F6E151FD8438}" type="pres">
      <dgm:prSet presAssocID="{729ABCD9-4F65-4C60-A709-D82017801099}" presName="node" presStyleLbl="node1" presStyleIdx="4" presStyleCnt="6">
        <dgm:presLayoutVars>
          <dgm:bulletEnabled val="1"/>
        </dgm:presLayoutVars>
      </dgm:prSet>
      <dgm:spPr/>
    </dgm:pt>
    <dgm:pt modelId="{22273102-54DE-42EF-9BE3-0770F3B14501}" type="pres">
      <dgm:prSet presAssocID="{EA7F81FC-7DEF-42AE-8651-8B2A037D9360}" presName="sibTrans" presStyleCnt="0"/>
      <dgm:spPr/>
    </dgm:pt>
    <dgm:pt modelId="{3230C469-0129-4137-B0C4-33F4E96D2049}" type="pres">
      <dgm:prSet presAssocID="{1A79E105-1828-4C7B-B2CC-2F4C8391DF56}" presName="node" presStyleLbl="node1" presStyleIdx="5" presStyleCnt="6">
        <dgm:presLayoutVars>
          <dgm:bulletEnabled val="1"/>
        </dgm:presLayoutVars>
      </dgm:prSet>
      <dgm:spPr/>
    </dgm:pt>
  </dgm:ptLst>
  <dgm:cxnLst>
    <dgm:cxn modelId="{5F45F61D-6975-40A9-868B-0E1E79238DC2}" srcId="{F1939AA3-2316-441A-A851-AC87D7DCE52A}" destId="{F613E958-6777-46C7-88F7-269F5AA5841F}" srcOrd="0" destOrd="0" parTransId="{08293811-5618-49D7-8DD5-60F280687C28}" sibTransId="{6DC8FCA7-0F5E-4851-A687-EDB8DD5AE3E2}"/>
    <dgm:cxn modelId="{9B3B0326-1410-4B8A-9AB4-79A5661CEE66}" type="presOf" srcId="{DB86950C-1E98-47AC-B6D3-438F31D14AEE}" destId="{4DF2B115-728D-43C4-81C0-58DF575D1FE9}" srcOrd="0" destOrd="0" presId="urn:microsoft.com/office/officeart/2005/8/layout/default"/>
    <dgm:cxn modelId="{E576972E-3D7F-43BE-98B6-8832F9362FD3}" type="presOf" srcId="{8086439B-6592-4FF5-944E-93BE4EB66403}" destId="{4DF2B115-728D-43C4-81C0-58DF575D1FE9}" srcOrd="0" destOrd="1" presId="urn:microsoft.com/office/officeart/2005/8/layout/default"/>
    <dgm:cxn modelId="{84E09431-FDFE-4A09-BEF9-3C65FEE60C50}" type="presOf" srcId="{F613E958-6777-46C7-88F7-269F5AA5841F}" destId="{36FC3F76-7AF5-4F3B-9C18-C079ADF2F7D7}" srcOrd="0" destOrd="0" presId="urn:microsoft.com/office/officeart/2005/8/layout/default"/>
    <dgm:cxn modelId="{B0EDEF3F-1A3F-447D-AB81-9B28BD6E9308}" srcId="{DB86950C-1E98-47AC-B6D3-438F31D14AEE}" destId="{8086439B-6592-4FF5-944E-93BE4EB66403}" srcOrd="0" destOrd="0" parTransId="{EC07CBE8-DB7C-4226-B35F-8DA8DC3A4DAC}" sibTransId="{6E28EF01-E649-4DB0-897D-AC5A1AB1C961}"/>
    <dgm:cxn modelId="{3C1D2444-E0E2-4F94-802F-353C55D027F4}" srcId="{F1939AA3-2316-441A-A851-AC87D7DCE52A}" destId="{DB86950C-1E98-47AC-B6D3-438F31D14AEE}" srcOrd="2" destOrd="0" parTransId="{F6929877-10AD-4BB4-9E25-F8BF53E1AAE3}" sibTransId="{9B28A9CC-4D76-4706-A0F2-9A015C880EE9}"/>
    <dgm:cxn modelId="{BB7E2369-9841-41E2-ABF5-0C81DC6AFE09}" srcId="{F1939AA3-2316-441A-A851-AC87D7DCE52A}" destId="{729ABCD9-4F65-4C60-A709-D82017801099}" srcOrd="4" destOrd="0" parTransId="{A5DA9328-128C-4AF1-8766-8737EFF58672}" sibTransId="{EA7F81FC-7DEF-42AE-8651-8B2A037D9360}"/>
    <dgm:cxn modelId="{EE03B575-4981-4B2B-B670-B19C9E17251A}" type="presOf" srcId="{CE0CFA3E-A558-401F-B030-0E0A07178350}" destId="{E7B008CC-EE10-4AE0-BD6C-CF697043BCD5}" srcOrd="0" destOrd="0" presId="urn:microsoft.com/office/officeart/2005/8/layout/default"/>
    <dgm:cxn modelId="{A2539B58-8159-47D8-B583-AF59B11E8392}" type="presOf" srcId="{BD2C777E-5384-458F-9590-E5B2BE9EDBBE}" destId="{17CB827E-D288-40F3-9F6A-776DC152C245}" srcOrd="0" destOrd="0" presId="urn:microsoft.com/office/officeart/2005/8/layout/default"/>
    <dgm:cxn modelId="{205B0C89-00A2-4080-8815-92AEA13FEB2C}" type="presOf" srcId="{1A79E105-1828-4C7B-B2CC-2F4C8391DF56}" destId="{3230C469-0129-4137-B0C4-33F4E96D2049}" srcOrd="0" destOrd="0" presId="urn:microsoft.com/office/officeart/2005/8/layout/default"/>
    <dgm:cxn modelId="{CE58EF98-4A76-4CD1-BD1B-54EA7E601F22}" type="presOf" srcId="{F1939AA3-2316-441A-A851-AC87D7DCE52A}" destId="{B64DD58D-A64E-4DED-AAF8-87F9A7DA5482}" srcOrd="0" destOrd="0" presId="urn:microsoft.com/office/officeart/2005/8/layout/default"/>
    <dgm:cxn modelId="{CF1EFBAC-D52D-44E8-89BE-13CD63084C0F}" srcId="{F1939AA3-2316-441A-A851-AC87D7DCE52A}" destId="{BD2C777E-5384-458F-9590-E5B2BE9EDBBE}" srcOrd="3" destOrd="0" parTransId="{5F866C4B-849A-497A-AF04-19B3F6A711F5}" sibTransId="{35F6BCA2-021D-45C3-B0E9-A7A16645819F}"/>
    <dgm:cxn modelId="{E15774CD-EFFA-4E21-926B-FDAFCBAA406E}" srcId="{F1939AA3-2316-441A-A851-AC87D7DCE52A}" destId="{CE0CFA3E-A558-401F-B030-0E0A07178350}" srcOrd="1" destOrd="0" parTransId="{7BE716E4-5217-497F-85A4-BF3F3DEE720D}" sibTransId="{5961999A-7D39-46C3-AC1E-7BF4C60AB505}"/>
    <dgm:cxn modelId="{BC8E64FD-E48C-439F-9378-BF257E542C50}" srcId="{F1939AA3-2316-441A-A851-AC87D7DCE52A}" destId="{1A79E105-1828-4C7B-B2CC-2F4C8391DF56}" srcOrd="5" destOrd="0" parTransId="{7647BECF-7593-46A0-9E97-53C9386E45CC}" sibTransId="{D6DE8B02-4671-48DE-9D5E-54F1F232AFE3}"/>
    <dgm:cxn modelId="{0B610CFF-B9B8-43A9-9287-B463024181CC}" type="presOf" srcId="{729ABCD9-4F65-4C60-A709-D82017801099}" destId="{2D03260A-D84E-4D1B-B98B-F6E151FD8438}" srcOrd="0" destOrd="0" presId="urn:microsoft.com/office/officeart/2005/8/layout/default"/>
    <dgm:cxn modelId="{8E30FE40-6ED4-446E-84D6-95439AA753A0}" type="presParOf" srcId="{B64DD58D-A64E-4DED-AAF8-87F9A7DA5482}" destId="{36FC3F76-7AF5-4F3B-9C18-C079ADF2F7D7}" srcOrd="0" destOrd="0" presId="urn:microsoft.com/office/officeart/2005/8/layout/default"/>
    <dgm:cxn modelId="{2232EA1C-9760-4013-BF81-B4E2457E2D6A}" type="presParOf" srcId="{B64DD58D-A64E-4DED-AAF8-87F9A7DA5482}" destId="{AEA88048-8D38-4F39-B859-1918691EB506}" srcOrd="1" destOrd="0" presId="urn:microsoft.com/office/officeart/2005/8/layout/default"/>
    <dgm:cxn modelId="{CE54FF93-00A7-4704-BF79-011D38F21B86}" type="presParOf" srcId="{B64DD58D-A64E-4DED-AAF8-87F9A7DA5482}" destId="{E7B008CC-EE10-4AE0-BD6C-CF697043BCD5}" srcOrd="2" destOrd="0" presId="urn:microsoft.com/office/officeart/2005/8/layout/default"/>
    <dgm:cxn modelId="{DFA22FC5-4DFC-4D0E-AB4D-7CDEAAE883EB}" type="presParOf" srcId="{B64DD58D-A64E-4DED-AAF8-87F9A7DA5482}" destId="{47F611F4-563F-45D1-A83B-EC1145D4B572}" srcOrd="3" destOrd="0" presId="urn:microsoft.com/office/officeart/2005/8/layout/default"/>
    <dgm:cxn modelId="{DCB04B8E-56CA-404E-A47F-3319AD32EE60}" type="presParOf" srcId="{B64DD58D-A64E-4DED-AAF8-87F9A7DA5482}" destId="{4DF2B115-728D-43C4-81C0-58DF575D1FE9}" srcOrd="4" destOrd="0" presId="urn:microsoft.com/office/officeart/2005/8/layout/default"/>
    <dgm:cxn modelId="{205A6DC8-85DD-437C-9E0B-3D936ABDD3F6}" type="presParOf" srcId="{B64DD58D-A64E-4DED-AAF8-87F9A7DA5482}" destId="{C4E6D191-AB82-4214-A856-4877866074FC}" srcOrd="5" destOrd="0" presId="urn:microsoft.com/office/officeart/2005/8/layout/default"/>
    <dgm:cxn modelId="{1D4069AE-12B9-46EC-A85E-FBD52663EA50}" type="presParOf" srcId="{B64DD58D-A64E-4DED-AAF8-87F9A7DA5482}" destId="{17CB827E-D288-40F3-9F6A-776DC152C245}" srcOrd="6" destOrd="0" presId="urn:microsoft.com/office/officeart/2005/8/layout/default"/>
    <dgm:cxn modelId="{4018C3F7-C77A-4CDD-AA65-A90EDE5C8728}" type="presParOf" srcId="{B64DD58D-A64E-4DED-AAF8-87F9A7DA5482}" destId="{9430DAB3-D88E-40D3-83DE-752C0C592625}" srcOrd="7" destOrd="0" presId="urn:microsoft.com/office/officeart/2005/8/layout/default"/>
    <dgm:cxn modelId="{111CEDA5-C205-46C9-9142-ACF88C922CF6}" type="presParOf" srcId="{B64DD58D-A64E-4DED-AAF8-87F9A7DA5482}" destId="{2D03260A-D84E-4D1B-B98B-F6E151FD8438}" srcOrd="8" destOrd="0" presId="urn:microsoft.com/office/officeart/2005/8/layout/default"/>
    <dgm:cxn modelId="{E30D88C2-9CC7-4651-B8A3-CF8896D2EB31}" type="presParOf" srcId="{B64DD58D-A64E-4DED-AAF8-87F9A7DA5482}" destId="{22273102-54DE-42EF-9BE3-0770F3B14501}" srcOrd="9" destOrd="0" presId="urn:microsoft.com/office/officeart/2005/8/layout/default"/>
    <dgm:cxn modelId="{CDD643EC-0735-4934-A52F-96E417F12381}" type="presParOf" srcId="{B64DD58D-A64E-4DED-AAF8-87F9A7DA5482}" destId="{3230C469-0129-4137-B0C4-33F4E96D20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BA88D-C8AF-492A-BAF5-4F9FD9197AC7}">
      <dsp:nvSpPr>
        <dsp:cNvPr id="0" name=""/>
        <dsp:cNvSpPr/>
      </dsp:nvSpPr>
      <dsp:spPr>
        <a:xfrm>
          <a:off x="0" y="74683"/>
          <a:ext cx="11036410" cy="7488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fi-FI" sz="2600" kern="1200"/>
            <a:t>KELAn rahoittama 2025-2027</a:t>
          </a:r>
          <a:endParaRPr lang="en-US" sz="2600" kern="1200"/>
        </a:p>
      </dsp:txBody>
      <dsp:txXfrm>
        <a:off x="0" y="74683"/>
        <a:ext cx="11036410" cy="748800"/>
      </dsp:txXfrm>
    </dsp:sp>
    <dsp:sp modelId="{C518B082-D127-49B7-A038-077125243137}">
      <dsp:nvSpPr>
        <dsp:cNvPr id="0" name=""/>
        <dsp:cNvSpPr/>
      </dsp:nvSpPr>
      <dsp:spPr>
        <a:xfrm>
          <a:off x="0" y="823483"/>
          <a:ext cx="11036410" cy="3283019"/>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fi-FI" sz="2600" kern="1200"/>
            <a:t>Kaikilla hyvinvointialueilla vastaava hanke, eri painotuksin. </a:t>
          </a:r>
          <a:endParaRPr lang="en-US" sz="2600" kern="1200"/>
        </a:p>
        <a:p>
          <a:pPr marL="228600" lvl="1" indent="-228600" algn="l" defTabSz="1155700">
            <a:lnSpc>
              <a:spcPct val="90000"/>
            </a:lnSpc>
            <a:spcBef>
              <a:spcPct val="0"/>
            </a:spcBef>
            <a:spcAft>
              <a:spcPct val="15000"/>
            </a:spcAft>
            <a:buChar char="•"/>
          </a:pPr>
          <a:r>
            <a:rPr lang="fi-FI" sz="2600" kern="1200"/>
            <a:t>Hankekoordinaattori 50% työajalla </a:t>
          </a:r>
          <a:endParaRPr lang="en-US" sz="2600" kern="1200"/>
        </a:p>
        <a:p>
          <a:pPr marL="228600" lvl="1" indent="-228600" algn="l" defTabSz="1155700">
            <a:lnSpc>
              <a:spcPct val="90000"/>
            </a:lnSpc>
            <a:spcBef>
              <a:spcPct val="0"/>
            </a:spcBef>
            <a:spcAft>
              <a:spcPct val="15000"/>
            </a:spcAft>
            <a:buChar char="•"/>
          </a:pPr>
          <a:r>
            <a:rPr lang="fi-FI" sz="2600" kern="1200"/>
            <a:t>Tavoite 1: Varhaisen tuen, hoidon ja kuntoutuksen käytäntöjen edistäminen</a:t>
          </a:r>
          <a:endParaRPr lang="en-US" sz="2600" kern="1200"/>
        </a:p>
        <a:p>
          <a:pPr marL="457200" lvl="2" indent="-228600" algn="l" defTabSz="1155700">
            <a:lnSpc>
              <a:spcPct val="90000"/>
            </a:lnSpc>
            <a:spcBef>
              <a:spcPct val="0"/>
            </a:spcBef>
            <a:spcAft>
              <a:spcPct val="15000"/>
            </a:spcAft>
            <a:buChar char="•"/>
          </a:pPr>
          <a:r>
            <a:rPr lang="fi-FI" sz="2600" kern="1200"/>
            <a:t>Alueellisen palveluprosessin kehittäminen monialaisessa yhteistyössä</a:t>
          </a:r>
          <a:endParaRPr lang="en-US" sz="2600" kern="1200"/>
        </a:p>
        <a:p>
          <a:pPr marL="228600" lvl="1" indent="-228600" algn="l" defTabSz="1155700">
            <a:lnSpc>
              <a:spcPct val="90000"/>
            </a:lnSpc>
            <a:spcBef>
              <a:spcPct val="0"/>
            </a:spcBef>
            <a:spcAft>
              <a:spcPct val="15000"/>
            </a:spcAft>
            <a:buChar char="•"/>
          </a:pPr>
          <a:r>
            <a:rPr lang="fi-FI" sz="2600" kern="1200"/>
            <a:t>Tavoite 2: Kuntoutuspalveluihin ohjautumisen selkeyttäminen  </a:t>
          </a:r>
          <a:endParaRPr lang="en-US" sz="2600" kern="1200"/>
        </a:p>
        <a:p>
          <a:pPr marL="457200" lvl="2" indent="-228600" algn="l" defTabSz="1155700">
            <a:lnSpc>
              <a:spcPct val="90000"/>
            </a:lnSpc>
            <a:spcBef>
              <a:spcPct val="0"/>
            </a:spcBef>
            <a:spcAft>
              <a:spcPct val="15000"/>
            </a:spcAft>
            <a:buChar char="•"/>
          </a:pPr>
          <a:r>
            <a:rPr lang="fi-FI" sz="2600" kern="1200"/>
            <a:t>Ryhmäkuntoutusmenetelmien edistäminen alueella</a:t>
          </a:r>
          <a:endParaRPr lang="en-US" sz="2600" kern="1200"/>
        </a:p>
        <a:p>
          <a:pPr marL="228600" lvl="1" indent="-228600" algn="l" defTabSz="1155700">
            <a:lnSpc>
              <a:spcPct val="90000"/>
            </a:lnSpc>
            <a:spcBef>
              <a:spcPct val="0"/>
            </a:spcBef>
            <a:spcAft>
              <a:spcPct val="15000"/>
            </a:spcAft>
            <a:buChar char="•"/>
          </a:pPr>
          <a:r>
            <a:rPr lang="fi-FI" sz="2600" kern="1200"/>
            <a:t>Tavoite 3: Tiedon lisääntyminen neurokirjon lasten ja nuorten tarpeista</a:t>
          </a:r>
          <a:endParaRPr lang="en-US" sz="2600" kern="1200"/>
        </a:p>
      </dsp:txBody>
      <dsp:txXfrm>
        <a:off x="0" y="823483"/>
        <a:ext cx="11036410" cy="32830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C3F76-7AF5-4F3B-9C18-C079ADF2F7D7}">
      <dsp:nvSpPr>
        <dsp:cNvPr id="0" name=""/>
        <dsp:cNvSpPr/>
      </dsp:nvSpPr>
      <dsp:spPr>
        <a:xfrm>
          <a:off x="0" y="195005"/>
          <a:ext cx="3697826" cy="221869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i-FI" sz="1500" kern="1200"/>
            <a:t>Hallitus kiinnittää erityistä huomiota neurokirjon lasten ja heidän perheidensä palvelujen tarpeeseen ja palveluihin ohjautumiseen. </a:t>
          </a:r>
          <a:endParaRPr lang="en-US" sz="1500" kern="1200"/>
        </a:p>
      </dsp:txBody>
      <dsp:txXfrm>
        <a:off x="0" y="195005"/>
        <a:ext cx="3697826" cy="2218696"/>
      </dsp:txXfrm>
    </dsp:sp>
    <dsp:sp modelId="{E7B008CC-EE10-4AE0-BD6C-CF697043BCD5}">
      <dsp:nvSpPr>
        <dsp:cNvPr id="0" name=""/>
        <dsp:cNvSpPr/>
      </dsp:nvSpPr>
      <dsp:spPr>
        <a:xfrm>
          <a:off x="4067609" y="195005"/>
          <a:ext cx="3697826" cy="221869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i-FI" sz="1500" kern="1200"/>
            <a:t>alueella on aiemmin kehitetty alueellinen ADHD-malli. Nyt tavoitteena on kehittää lasten ja </a:t>
          </a:r>
          <a:r>
            <a:rPr lang="fi-FI" sz="1500" b="1" kern="1200"/>
            <a:t>nuorten laaja-alaisten kehitysviiveiden sekä kehitysviive-epäilyjen palvelupolku</a:t>
          </a:r>
          <a:r>
            <a:rPr lang="fi-FI" sz="1500" kern="1200"/>
            <a:t> aiemmin kehitetyn ADHD-mallin pohjalta, hyödyntäen alueellista yhteisövaikuttavuusrakennetta. </a:t>
          </a:r>
          <a:endParaRPr lang="en-US" sz="1500" kern="1200"/>
        </a:p>
      </dsp:txBody>
      <dsp:txXfrm>
        <a:off x="4067609" y="195005"/>
        <a:ext cx="3697826" cy="2218696"/>
      </dsp:txXfrm>
    </dsp:sp>
    <dsp:sp modelId="{4DF2B115-728D-43C4-81C0-58DF575D1FE9}">
      <dsp:nvSpPr>
        <dsp:cNvPr id="0" name=""/>
        <dsp:cNvSpPr/>
      </dsp:nvSpPr>
      <dsp:spPr>
        <a:xfrm>
          <a:off x="8135219" y="195005"/>
          <a:ext cx="3697826" cy="221869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fi-FI" sz="1500" kern="1200"/>
            <a:t>Tavoitteena saada visuaalinen palvelupolkumalli kaikkien toimijoiden ja asiakkaiden nähtäville. Lasten ja nuorten laaja-alaisten kehitysviive-epäilyjen palvelupolun kehittäminen edellyttää </a:t>
          </a:r>
          <a:r>
            <a:rPr lang="fi-FI" sz="1500" i="1" kern="1200"/>
            <a:t>varhaisen tuen muotojen kartoittamista ja suunnittelua alueelle. </a:t>
          </a:r>
          <a:endParaRPr lang="en-US" sz="1500" kern="1200"/>
        </a:p>
        <a:p>
          <a:pPr marL="114300" lvl="1" indent="-114300" algn="l" defTabSz="533400">
            <a:lnSpc>
              <a:spcPct val="90000"/>
            </a:lnSpc>
            <a:spcBef>
              <a:spcPct val="0"/>
            </a:spcBef>
            <a:spcAft>
              <a:spcPct val="15000"/>
            </a:spcAft>
            <a:buChar char="•"/>
          </a:pPr>
          <a:r>
            <a:rPr lang="fi-FI" sz="1200" kern="1200"/>
            <a:t>Tunnistettava yhteiset toimintatavat ja </a:t>
          </a:r>
          <a:r>
            <a:rPr lang="fi-FI" sz="1200" b="1" kern="1200"/>
            <a:t>oikean palvelun piiriin ohjautumisen selkeyttäminen</a:t>
          </a:r>
          <a:r>
            <a:rPr lang="fi-FI" sz="1200" kern="1200"/>
            <a:t>, jotta löydetään yhteinen ymmärrys monialaisesti.</a:t>
          </a:r>
          <a:endParaRPr lang="en-US" sz="1200" kern="1200"/>
        </a:p>
      </dsp:txBody>
      <dsp:txXfrm>
        <a:off x="8135219" y="195005"/>
        <a:ext cx="3697826" cy="2218696"/>
      </dsp:txXfrm>
    </dsp:sp>
    <dsp:sp modelId="{17CB827E-D288-40F3-9F6A-776DC152C245}">
      <dsp:nvSpPr>
        <dsp:cNvPr id="0" name=""/>
        <dsp:cNvSpPr/>
      </dsp:nvSpPr>
      <dsp:spPr>
        <a:xfrm>
          <a:off x="0" y="2783484"/>
          <a:ext cx="3697826" cy="221869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i-FI" sz="1500" kern="1200"/>
            <a:t>Keski-Pohjanmaan hyvinvointialueella on tarvetta myös matalan kynnyksen </a:t>
          </a:r>
          <a:r>
            <a:rPr lang="fi-FI" sz="1500" b="1" kern="1200"/>
            <a:t>ryhmämuotoisen tuen kehittämiseen</a:t>
          </a:r>
          <a:r>
            <a:rPr lang="fi-FI" sz="1500" kern="1200"/>
            <a:t>. Ryhmätoiminnan kehittämisessä on mahdollista hyödyntää myös digitaalisia palveluja. Ryhmämuotoisen tuen tavoitteena on tarjota vertaistukea, kehittää sosiaalisia taitoja ja tunnetaitoja sekä itsesäätelytaitoja. Ryhmämuotoinen tuki on suunnattu lapsille ja nuorille. </a:t>
          </a:r>
          <a:endParaRPr lang="en-US" sz="1500" kern="1200"/>
        </a:p>
      </dsp:txBody>
      <dsp:txXfrm>
        <a:off x="0" y="2783484"/>
        <a:ext cx="3697826" cy="2218696"/>
      </dsp:txXfrm>
    </dsp:sp>
    <dsp:sp modelId="{2D03260A-D84E-4D1B-B98B-F6E151FD8438}">
      <dsp:nvSpPr>
        <dsp:cNvPr id="0" name=""/>
        <dsp:cNvSpPr/>
      </dsp:nvSpPr>
      <dsp:spPr>
        <a:xfrm>
          <a:off x="4067609" y="2783484"/>
          <a:ext cx="3697826" cy="221869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i-FI" sz="1500" i="1" kern="1200"/>
            <a:t>Lisäksi Keski-Pohjanmaan hyvinvointialueella on tarvetta uudistaa esi- ja perusopetukselle järjestettävää tukea aiemmin yksilökohtaisesta tuesta ryhmäkohtaisen tuen suuntaan (vrt. yksilöterapiat). Ryhmämuotoiselle tuelle laaditaan yhteiset toimintaperiaatteet.</a:t>
          </a:r>
          <a:endParaRPr lang="en-US" sz="1500" kern="1200"/>
        </a:p>
      </dsp:txBody>
      <dsp:txXfrm>
        <a:off x="4067609" y="2783484"/>
        <a:ext cx="3697826" cy="2218696"/>
      </dsp:txXfrm>
    </dsp:sp>
    <dsp:sp modelId="{3230C469-0129-4137-B0C4-33F4E96D2049}">
      <dsp:nvSpPr>
        <dsp:cNvPr id="0" name=""/>
        <dsp:cNvSpPr/>
      </dsp:nvSpPr>
      <dsp:spPr>
        <a:xfrm>
          <a:off x="8135219" y="2783484"/>
          <a:ext cx="3697826" cy="2218696"/>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fi-FI" sz="1500" kern="1200"/>
            <a:t>Erikoissairaanhoidossa erikoisalojen yhdyspintojen prosessien kehittäminen arjen toimintaympäristöt huomioiden. </a:t>
          </a:r>
          <a:r>
            <a:rPr lang="fi-FI" sz="1500" b="1" i="1" kern="1200"/>
            <a:t>Esim. lähetekriteerien selkiyttäminen ja psyykkisen tuen antaminen kehitysviiveisille asiakkaille sekä lasten ja nuorten yhteiskonsultaatiot.</a:t>
          </a:r>
          <a:endParaRPr lang="en-US" sz="1500" kern="1200"/>
        </a:p>
      </dsp:txBody>
      <dsp:txXfrm>
        <a:off x="8135219" y="2783484"/>
        <a:ext cx="3697826" cy="2218696"/>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06T09:57:59.105"/>
    </inkml:context>
    <inkml:brush xml:id="br0">
      <inkml:brushProperty name="width" value="0.1" units="cm"/>
      <inkml:brushProperty name="height" value="0.1" units="cm"/>
      <inkml:brushProperty name="color" value="#E71224"/>
    </inkml:brush>
  </inkml:definitions>
  <inkml:trace contextRef="#ctx0" brushRef="#br0">21135 8272 16383 0 0,'0'0'0'0'0</inkml:trace>
</inkml:ink>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soite.fi/" TargetMode="External"/><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soite.fi/" TargetMode="External"/><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1">
    <p:bg>
      <p:bgPr>
        <a:solidFill>
          <a:srgbClr val="FBF8F4"/>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B33EE029-B7C8-46DD-8043-016E371D7426}"/>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1385" b="25720"/>
          <a:stretch/>
        </p:blipFill>
        <p:spPr>
          <a:xfrm rot="10432259" flipV="1">
            <a:off x="2948985" y="4167699"/>
            <a:ext cx="9556618" cy="3274073"/>
          </a:xfrm>
          <a:prstGeom prst="rect">
            <a:avLst/>
          </a:prstGeom>
        </p:spPr>
      </p:pic>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1749889"/>
            <a:ext cx="9144000" cy="3418262"/>
          </a:xfrm>
        </p:spPr>
        <p:txBody>
          <a:bodyPr anchor="ctr" anchorCtr="0"/>
          <a:lstStyle>
            <a:lvl1pPr algn="ctr">
              <a:lnSpc>
                <a:spcPct val="80000"/>
              </a:lnSpc>
              <a:defRPr sz="8600"/>
            </a:lvl1pPr>
          </a:lstStyle>
          <a:p>
            <a:r>
              <a:rPr lang="fi-FI"/>
              <a:t>Muokkaa perustyyl. napsautt.</a:t>
            </a:r>
            <a:endParaRPr lang="en-GB"/>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5455024"/>
            <a:ext cx="9144000" cy="697192"/>
          </a:xfrm>
        </p:spPr>
        <p:txBody>
          <a:bodyPr anchor="ctr" anchorCtr="0"/>
          <a:lstStyle>
            <a:lvl1pPr marL="0" indent="0" algn="ctr">
              <a:buNone/>
              <a:defRPr sz="3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a:p>
        </p:txBody>
      </p:sp>
      <p:pic>
        <p:nvPicPr>
          <p:cNvPr id="7" name="Kuva 6">
            <a:extLst>
              <a:ext uri="{FF2B5EF4-FFF2-40B4-BE49-F238E27FC236}">
                <a16:creationId xmlns:a16="http://schemas.microsoft.com/office/drawing/2014/main" id="{B63B0573-9B22-3C74-2682-3A44543EAF0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695387" y="77088"/>
            <a:ext cx="2514998" cy="1612761"/>
          </a:xfrm>
          <a:prstGeom prst="rect">
            <a:avLst/>
          </a:prstGeom>
        </p:spPr>
      </p:pic>
    </p:spTree>
    <p:extLst>
      <p:ext uri="{BB962C8B-B14F-4D97-AF65-F5344CB8AC3E}">
        <p14:creationId xmlns:p14="http://schemas.microsoft.com/office/powerpoint/2010/main" val="2985769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Otsikkodia 2">
    <p:bg>
      <p:bgPr>
        <a:solidFill>
          <a:srgbClr val="FBF8F4"/>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7DBA87D9-BD91-667D-482C-36400D1C253D}"/>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1651" b="43701"/>
          <a:stretch/>
        </p:blipFill>
        <p:spPr>
          <a:xfrm>
            <a:off x="3235825" y="3088481"/>
            <a:ext cx="9046012" cy="3860959"/>
          </a:xfrm>
          <a:prstGeom prst="rect">
            <a:avLst/>
          </a:prstGeom>
        </p:spPr>
      </p:pic>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1749889"/>
            <a:ext cx="9144000" cy="3418262"/>
          </a:xfrm>
        </p:spPr>
        <p:txBody>
          <a:bodyPr anchor="ctr" anchorCtr="0"/>
          <a:lstStyle>
            <a:lvl1pPr algn="ctr">
              <a:lnSpc>
                <a:spcPct val="80000"/>
              </a:lnSpc>
              <a:defRPr sz="8600"/>
            </a:lvl1pPr>
          </a:lstStyle>
          <a:p>
            <a:r>
              <a:rPr lang="fi-FI"/>
              <a:t>Muokkaa perustyyl. napsautt.</a:t>
            </a:r>
            <a:endParaRPr lang="en-GB"/>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5455024"/>
            <a:ext cx="9144000" cy="697192"/>
          </a:xfrm>
        </p:spPr>
        <p:txBody>
          <a:bodyPr anchor="ctr" anchorCtr="0"/>
          <a:lstStyle>
            <a:lvl1pPr marL="0" indent="0" algn="ctr">
              <a:buNone/>
              <a:defRPr sz="3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a:p>
        </p:txBody>
      </p:sp>
      <p:pic>
        <p:nvPicPr>
          <p:cNvPr id="5" name="Kuva 4">
            <a:extLst>
              <a:ext uri="{FF2B5EF4-FFF2-40B4-BE49-F238E27FC236}">
                <a16:creationId xmlns:a16="http://schemas.microsoft.com/office/drawing/2014/main" id="{88D2C87E-5C12-5C9A-38B3-39463EDA655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695387" y="77088"/>
            <a:ext cx="2514998" cy="1612761"/>
          </a:xfrm>
          <a:prstGeom prst="rect">
            <a:avLst/>
          </a:prstGeom>
        </p:spPr>
      </p:pic>
    </p:spTree>
    <p:extLst>
      <p:ext uri="{BB962C8B-B14F-4D97-AF65-F5344CB8AC3E}">
        <p14:creationId xmlns:p14="http://schemas.microsoft.com/office/powerpoint/2010/main" val="3525752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Otsikkodia 3">
    <p:bg>
      <p:bgPr>
        <a:solidFill>
          <a:srgbClr val="FBF8F4"/>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A58BF8F-7BFD-A519-1DA3-CC4F4552893A}"/>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706" r="38750" b="17373"/>
          <a:stretch/>
        </p:blipFill>
        <p:spPr>
          <a:xfrm rot="20410054">
            <a:off x="4968999" y="4204989"/>
            <a:ext cx="8238159" cy="3613836"/>
          </a:xfrm>
          <a:prstGeom prst="rect">
            <a:avLst/>
          </a:prstGeom>
        </p:spPr>
      </p:pic>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1749889"/>
            <a:ext cx="9144000" cy="3418262"/>
          </a:xfrm>
        </p:spPr>
        <p:txBody>
          <a:bodyPr anchor="ctr" anchorCtr="0"/>
          <a:lstStyle>
            <a:lvl1pPr algn="ctr">
              <a:lnSpc>
                <a:spcPct val="80000"/>
              </a:lnSpc>
              <a:defRPr sz="8600"/>
            </a:lvl1pPr>
          </a:lstStyle>
          <a:p>
            <a:r>
              <a:rPr lang="fi-FI"/>
              <a:t>Muokkaa perustyyl. napsautt.</a:t>
            </a:r>
            <a:endParaRPr lang="en-GB"/>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5455024"/>
            <a:ext cx="9144000" cy="697192"/>
          </a:xfrm>
        </p:spPr>
        <p:txBody>
          <a:bodyPr anchor="ctr" anchorCtr="0"/>
          <a:lstStyle>
            <a:lvl1pPr marL="0" indent="0" algn="ctr">
              <a:buNone/>
              <a:defRPr sz="3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a:p>
        </p:txBody>
      </p:sp>
      <p:pic>
        <p:nvPicPr>
          <p:cNvPr id="4" name="Kuva 3">
            <a:extLst>
              <a:ext uri="{FF2B5EF4-FFF2-40B4-BE49-F238E27FC236}">
                <a16:creationId xmlns:a16="http://schemas.microsoft.com/office/drawing/2014/main" id="{0CE2B29F-7477-D0EA-AAA8-02FB402B5A0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695387" y="77088"/>
            <a:ext cx="2514998" cy="1612761"/>
          </a:xfrm>
          <a:prstGeom prst="rect">
            <a:avLst/>
          </a:prstGeom>
        </p:spPr>
      </p:pic>
    </p:spTree>
    <p:extLst>
      <p:ext uri="{BB962C8B-B14F-4D97-AF65-F5344CB8AC3E}">
        <p14:creationId xmlns:p14="http://schemas.microsoft.com/office/powerpoint/2010/main" val="1806446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Otsikkodia 4">
    <p:bg>
      <p:bgPr>
        <a:solidFill>
          <a:srgbClr val="FBF8F4"/>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178DFCBC-0F30-759D-D07A-349F0D158EB0}"/>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974" r="49660" b="17760"/>
          <a:stretch/>
        </p:blipFill>
        <p:spPr>
          <a:xfrm rot="21076235">
            <a:off x="6961450" y="3998330"/>
            <a:ext cx="5759453" cy="3304854"/>
          </a:xfrm>
          <a:prstGeom prst="rect">
            <a:avLst/>
          </a:prstGeom>
        </p:spPr>
      </p:pic>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1749889"/>
            <a:ext cx="9144000" cy="3418262"/>
          </a:xfrm>
        </p:spPr>
        <p:txBody>
          <a:bodyPr anchor="ctr" anchorCtr="0"/>
          <a:lstStyle>
            <a:lvl1pPr algn="ctr">
              <a:lnSpc>
                <a:spcPct val="80000"/>
              </a:lnSpc>
              <a:defRPr sz="8600"/>
            </a:lvl1pPr>
          </a:lstStyle>
          <a:p>
            <a:r>
              <a:rPr lang="fi-FI"/>
              <a:t>Muokkaa perustyyl. napsautt.</a:t>
            </a:r>
            <a:endParaRPr lang="en-GB"/>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5455024"/>
            <a:ext cx="9144000" cy="697192"/>
          </a:xfrm>
        </p:spPr>
        <p:txBody>
          <a:bodyPr anchor="ctr" anchorCtr="0"/>
          <a:lstStyle>
            <a:lvl1pPr marL="0" indent="0" algn="ctr">
              <a:buNone/>
              <a:defRPr sz="3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a:p>
        </p:txBody>
      </p:sp>
      <p:pic>
        <p:nvPicPr>
          <p:cNvPr id="6" name="Kuva 5">
            <a:extLst>
              <a:ext uri="{FF2B5EF4-FFF2-40B4-BE49-F238E27FC236}">
                <a16:creationId xmlns:a16="http://schemas.microsoft.com/office/drawing/2014/main" id="{E86BC98A-6334-533B-F170-97ADE3B9F27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695387" y="77088"/>
            <a:ext cx="2514998" cy="1612761"/>
          </a:xfrm>
          <a:prstGeom prst="rect">
            <a:avLst/>
          </a:prstGeom>
        </p:spPr>
      </p:pic>
    </p:spTree>
    <p:extLst>
      <p:ext uri="{BB962C8B-B14F-4D97-AF65-F5344CB8AC3E}">
        <p14:creationId xmlns:p14="http://schemas.microsoft.com/office/powerpoint/2010/main" val="2735818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Otsikkodia 5">
    <p:bg>
      <p:bgPr>
        <a:solidFill>
          <a:srgbClr val="FBF8F4"/>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217D03E3-1450-FE13-FC86-C0BF9ABEC8C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199" t="14689" r="52060" b="23579"/>
          <a:stretch/>
        </p:blipFill>
        <p:spPr>
          <a:xfrm rot="21096089">
            <a:off x="7189280" y="4610463"/>
            <a:ext cx="5559192" cy="2602527"/>
          </a:xfrm>
          <a:prstGeom prst="rect">
            <a:avLst/>
          </a:prstGeom>
        </p:spPr>
      </p:pic>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1749889"/>
            <a:ext cx="9144000" cy="3418262"/>
          </a:xfrm>
        </p:spPr>
        <p:txBody>
          <a:bodyPr anchor="ctr" anchorCtr="0"/>
          <a:lstStyle>
            <a:lvl1pPr algn="ctr">
              <a:lnSpc>
                <a:spcPct val="80000"/>
              </a:lnSpc>
              <a:defRPr sz="8600"/>
            </a:lvl1pPr>
          </a:lstStyle>
          <a:p>
            <a:r>
              <a:rPr lang="fi-FI"/>
              <a:t>Muokkaa perustyyl. napsautt.</a:t>
            </a:r>
            <a:endParaRPr lang="en-GB"/>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5455024"/>
            <a:ext cx="9144000" cy="697192"/>
          </a:xfrm>
        </p:spPr>
        <p:txBody>
          <a:bodyPr anchor="ctr" anchorCtr="0"/>
          <a:lstStyle>
            <a:lvl1pPr marL="0" indent="0" algn="ctr">
              <a:buNone/>
              <a:defRPr sz="3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a:p>
        </p:txBody>
      </p:sp>
      <p:pic>
        <p:nvPicPr>
          <p:cNvPr id="4" name="Kuva 3">
            <a:extLst>
              <a:ext uri="{FF2B5EF4-FFF2-40B4-BE49-F238E27FC236}">
                <a16:creationId xmlns:a16="http://schemas.microsoft.com/office/drawing/2014/main" id="{9988C7D4-D672-3A0B-EFF1-0F05F93F6CA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695387" y="77088"/>
            <a:ext cx="2514998" cy="1612761"/>
          </a:xfrm>
          <a:prstGeom prst="rect">
            <a:avLst/>
          </a:prstGeom>
        </p:spPr>
      </p:pic>
    </p:spTree>
    <p:extLst>
      <p:ext uri="{BB962C8B-B14F-4D97-AF65-F5344CB8AC3E}">
        <p14:creationId xmlns:p14="http://schemas.microsoft.com/office/powerpoint/2010/main" val="419076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Otsikkodia 3">
    <p:bg>
      <p:bgPr>
        <a:solidFill>
          <a:srgbClr val="FBF8F4"/>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5A58BF8F-7BFD-A519-1DA3-CC4F4552893A}"/>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706" r="38750" b="17373"/>
          <a:stretch/>
        </p:blipFill>
        <p:spPr>
          <a:xfrm rot="20410054">
            <a:off x="4968999" y="4204989"/>
            <a:ext cx="8238159" cy="3613836"/>
          </a:xfrm>
          <a:prstGeom prst="rect">
            <a:avLst/>
          </a:prstGeom>
        </p:spPr>
      </p:pic>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1749889"/>
            <a:ext cx="9144000" cy="3418262"/>
          </a:xfrm>
        </p:spPr>
        <p:txBody>
          <a:bodyPr anchor="ctr" anchorCtr="0"/>
          <a:lstStyle>
            <a:lvl1pPr algn="ctr">
              <a:lnSpc>
                <a:spcPct val="80000"/>
              </a:lnSpc>
              <a:defRPr sz="8600"/>
            </a:lvl1pPr>
          </a:lstStyle>
          <a:p>
            <a:r>
              <a:rPr lang="fi-FI"/>
              <a:t>Muokkaa perustyyl. napsautt.</a:t>
            </a:r>
            <a:endParaRPr lang="en-GB"/>
          </a:p>
        </p:txBody>
      </p:sp>
      <p:sp>
        <p:nvSpPr>
          <p:cNvPr id="3" name="Subtitle 2">
            <a:extLst>
              <a:ext uri="{FF2B5EF4-FFF2-40B4-BE49-F238E27FC236}">
                <a16:creationId xmlns:a16="http://schemas.microsoft.com/office/drawing/2014/main" id="{91FDDA9F-DC3B-4803-9730-F564F287AC8E}"/>
              </a:ext>
            </a:extLst>
          </p:cNvPr>
          <p:cNvSpPr>
            <a:spLocks noGrp="1"/>
          </p:cNvSpPr>
          <p:nvPr>
            <p:ph type="subTitle" idx="1"/>
          </p:nvPr>
        </p:nvSpPr>
        <p:spPr>
          <a:xfrm>
            <a:off x="1524000" y="5455024"/>
            <a:ext cx="9144000" cy="697192"/>
          </a:xfrm>
        </p:spPr>
        <p:txBody>
          <a:bodyPr anchor="ctr" anchorCtr="0"/>
          <a:lstStyle>
            <a:lvl1pPr marL="0" indent="0" algn="ctr">
              <a:buNone/>
              <a:defRPr sz="3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a:p>
        </p:txBody>
      </p:sp>
      <p:pic>
        <p:nvPicPr>
          <p:cNvPr id="4" name="Kuva 3">
            <a:extLst>
              <a:ext uri="{FF2B5EF4-FFF2-40B4-BE49-F238E27FC236}">
                <a16:creationId xmlns:a16="http://schemas.microsoft.com/office/drawing/2014/main" id="{0CE2B29F-7477-D0EA-AAA8-02FB402B5A0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60770" y="54903"/>
            <a:ext cx="2514998" cy="1612761"/>
          </a:xfrm>
          <a:prstGeom prst="rect">
            <a:avLst/>
          </a:prstGeom>
        </p:spPr>
      </p:pic>
      <p:pic>
        <p:nvPicPr>
          <p:cNvPr id="7" name="Kuva 6" descr="Kuva, joka sisältää kohteen tunnus, symboli, huippu, logo&#10;&#10;Kuvaus luotu automaattisesti">
            <a:extLst>
              <a:ext uri="{FF2B5EF4-FFF2-40B4-BE49-F238E27FC236}">
                <a16:creationId xmlns:a16="http://schemas.microsoft.com/office/drawing/2014/main" id="{C5CDCD86-9B84-42F0-5954-952897E5086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266176" y="320821"/>
            <a:ext cx="1012162" cy="1080924"/>
          </a:xfrm>
          <a:prstGeom prst="rect">
            <a:avLst/>
          </a:prstGeom>
        </p:spPr>
      </p:pic>
      <p:sp>
        <p:nvSpPr>
          <p:cNvPr id="8" name="Tekstiruutu 7">
            <a:extLst>
              <a:ext uri="{FF2B5EF4-FFF2-40B4-BE49-F238E27FC236}">
                <a16:creationId xmlns:a16="http://schemas.microsoft.com/office/drawing/2014/main" id="{C41180CA-7684-91FE-0944-C464F454899A}"/>
              </a:ext>
            </a:extLst>
          </p:cNvPr>
          <p:cNvSpPr txBox="1"/>
          <p:nvPr userDrawn="1"/>
        </p:nvSpPr>
        <p:spPr>
          <a:xfrm>
            <a:off x="6400801" y="648082"/>
            <a:ext cx="3675355" cy="461665"/>
          </a:xfrm>
          <a:prstGeom prst="rect">
            <a:avLst/>
          </a:prstGeom>
          <a:noFill/>
        </p:spPr>
        <p:txBody>
          <a:bodyPr wrap="square" rtlCol="0">
            <a:spAutoFit/>
          </a:bodyPr>
          <a:lstStyle/>
          <a:p>
            <a:pPr algn="r"/>
            <a:r>
              <a:rPr lang="fi-FI" sz="2400" b="1">
                <a:solidFill>
                  <a:schemeClr val="tx2"/>
                </a:solidFill>
              </a:rPr>
              <a:t>Pelastustoimi</a:t>
            </a:r>
          </a:p>
        </p:txBody>
      </p:sp>
    </p:spTree>
    <p:extLst>
      <p:ext uri="{BB962C8B-B14F-4D97-AF65-F5344CB8AC3E}">
        <p14:creationId xmlns:p14="http://schemas.microsoft.com/office/powerpoint/2010/main" val="3093378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DB878-8E84-426A-BEF0-AF1AAFA1F994}"/>
              </a:ext>
            </a:extLst>
          </p:cNvPr>
          <p:cNvSpPr>
            <a:spLocks noGrp="1"/>
          </p:cNvSpPr>
          <p:nvPr>
            <p:ph type="title"/>
          </p:nvPr>
        </p:nvSpPr>
        <p:spPr>
          <a:xfrm>
            <a:off x="576470" y="492694"/>
            <a:ext cx="9756250" cy="971525"/>
          </a:xfrm>
        </p:spPr>
        <p:txBody>
          <a:bodyPr/>
          <a:lstStyle/>
          <a:p>
            <a:r>
              <a:rPr lang="fi-FI"/>
              <a:t>Muokkaa perustyyl. napsautt.</a:t>
            </a:r>
            <a:endParaRPr lang="en-GB"/>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576470" y="1699215"/>
            <a:ext cx="11036410" cy="4181186"/>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8E07DA11-CA95-15D1-48E0-68BB0559421B}"/>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Tree>
    <p:extLst>
      <p:ext uri="{BB962C8B-B14F-4D97-AF65-F5344CB8AC3E}">
        <p14:creationId xmlns:p14="http://schemas.microsoft.com/office/powerpoint/2010/main" val="3608688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ja sisältö 2">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DCF813B0-F5CB-5F50-E2F3-851F27B5FE0C}"/>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1385" b="25720"/>
          <a:stretch/>
        </p:blipFill>
        <p:spPr>
          <a:xfrm rot="10432259" flipV="1">
            <a:off x="2948985" y="4167699"/>
            <a:ext cx="9556618" cy="3274073"/>
          </a:xfrm>
          <a:prstGeom prst="rect">
            <a:avLst/>
          </a:prstGeom>
        </p:spPr>
      </p:pic>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A0CA7F3C-9298-1A23-7DCC-1CEAAA279797}"/>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365248" y="148855"/>
            <a:ext cx="1772672" cy="1137685"/>
          </a:xfrm>
          <a:prstGeom prst="rect">
            <a:avLst/>
          </a:prstGeom>
        </p:spPr>
      </p:pic>
      <p:sp>
        <p:nvSpPr>
          <p:cNvPr id="5" name="Title 1">
            <a:extLst>
              <a:ext uri="{FF2B5EF4-FFF2-40B4-BE49-F238E27FC236}">
                <a16:creationId xmlns:a16="http://schemas.microsoft.com/office/drawing/2014/main" id="{DC6EDEF4-AC24-0727-D281-66167D29C073}"/>
              </a:ext>
            </a:extLst>
          </p:cNvPr>
          <p:cNvSpPr>
            <a:spLocks noGrp="1"/>
          </p:cNvSpPr>
          <p:nvPr>
            <p:ph type="title"/>
          </p:nvPr>
        </p:nvSpPr>
        <p:spPr>
          <a:xfrm>
            <a:off x="576470" y="492694"/>
            <a:ext cx="9756250" cy="971525"/>
          </a:xfrm>
        </p:spPr>
        <p:txBody>
          <a:bodyPr/>
          <a:lstStyle/>
          <a:p>
            <a:r>
              <a:rPr lang="fi-FI"/>
              <a:t>Muokkaa perustyyl. napsautt.</a:t>
            </a:r>
            <a:endParaRPr lang="en-GB"/>
          </a:p>
        </p:txBody>
      </p:sp>
      <p:sp>
        <p:nvSpPr>
          <p:cNvPr id="6" name="Content Placeholder 2">
            <a:extLst>
              <a:ext uri="{FF2B5EF4-FFF2-40B4-BE49-F238E27FC236}">
                <a16:creationId xmlns:a16="http://schemas.microsoft.com/office/drawing/2014/main" id="{19ED63D1-AC93-2706-EE2A-CAA73C4AAB69}"/>
              </a:ext>
            </a:extLst>
          </p:cNvPr>
          <p:cNvSpPr>
            <a:spLocks noGrp="1"/>
          </p:cNvSpPr>
          <p:nvPr>
            <p:ph idx="1"/>
          </p:nvPr>
        </p:nvSpPr>
        <p:spPr>
          <a:xfrm>
            <a:off x="576470" y="1699215"/>
            <a:ext cx="11036410" cy="4181186"/>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266062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34E537DC-1D95-32F1-453F-83C99B051DE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1651" b="43701"/>
          <a:stretch/>
        </p:blipFill>
        <p:spPr>
          <a:xfrm>
            <a:off x="3235825" y="3088481"/>
            <a:ext cx="9046012" cy="3860959"/>
          </a:xfrm>
          <a:prstGeom prst="rect">
            <a:avLst/>
          </a:prstGeom>
        </p:spPr>
      </p:pic>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C175C6F1-A310-F96B-0F3F-7ECE0178466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365248" y="148855"/>
            <a:ext cx="1772672" cy="1137685"/>
          </a:xfrm>
          <a:prstGeom prst="rect">
            <a:avLst/>
          </a:prstGeom>
        </p:spPr>
      </p:pic>
      <p:sp>
        <p:nvSpPr>
          <p:cNvPr id="5" name="Title 1">
            <a:extLst>
              <a:ext uri="{FF2B5EF4-FFF2-40B4-BE49-F238E27FC236}">
                <a16:creationId xmlns:a16="http://schemas.microsoft.com/office/drawing/2014/main" id="{99EB99FE-093C-D5C4-06D6-EFA9A6262C72}"/>
              </a:ext>
            </a:extLst>
          </p:cNvPr>
          <p:cNvSpPr>
            <a:spLocks noGrp="1"/>
          </p:cNvSpPr>
          <p:nvPr>
            <p:ph type="title"/>
          </p:nvPr>
        </p:nvSpPr>
        <p:spPr>
          <a:xfrm>
            <a:off x="576470" y="492694"/>
            <a:ext cx="9756250" cy="971525"/>
          </a:xfrm>
        </p:spPr>
        <p:txBody>
          <a:bodyPr/>
          <a:lstStyle/>
          <a:p>
            <a:r>
              <a:rPr lang="fi-FI"/>
              <a:t>Muokkaa perustyyl. napsautt.</a:t>
            </a:r>
            <a:endParaRPr lang="en-GB"/>
          </a:p>
        </p:txBody>
      </p:sp>
      <p:sp>
        <p:nvSpPr>
          <p:cNvPr id="10" name="Content Placeholder 2">
            <a:extLst>
              <a:ext uri="{FF2B5EF4-FFF2-40B4-BE49-F238E27FC236}">
                <a16:creationId xmlns:a16="http://schemas.microsoft.com/office/drawing/2014/main" id="{61A67E82-B6E4-1CE7-F5E8-650F336E343E}"/>
              </a:ext>
            </a:extLst>
          </p:cNvPr>
          <p:cNvSpPr>
            <a:spLocks noGrp="1"/>
          </p:cNvSpPr>
          <p:nvPr>
            <p:ph idx="1"/>
          </p:nvPr>
        </p:nvSpPr>
        <p:spPr>
          <a:xfrm>
            <a:off x="576470" y="1699215"/>
            <a:ext cx="11036410" cy="4181186"/>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3304592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ja sisältö 4">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69D2B53-549B-1729-A5E3-4906C7C14D5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706" r="38750" b="17373"/>
          <a:stretch/>
        </p:blipFill>
        <p:spPr>
          <a:xfrm rot="20410054">
            <a:off x="4968999" y="4204989"/>
            <a:ext cx="8238159" cy="3613836"/>
          </a:xfrm>
          <a:prstGeom prst="rect">
            <a:avLst/>
          </a:prstGeom>
        </p:spPr>
      </p:pic>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60F4C414-38C3-2FD4-282D-15EB366FE733}"/>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365248" y="148855"/>
            <a:ext cx="1772672" cy="1137685"/>
          </a:xfrm>
          <a:prstGeom prst="rect">
            <a:avLst/>
          </a:prstGeom>
        </p:spPr>
      </p:pic>
      <p:sp>
        <p:nvSpPr>
          <p:cNvPr id="5" name="Title 1">
            <a:extLst>
              <a:ext uri="{FF2B5EF4-FFF2-40B4-BE49-F238E27FC236}">
                <a16:creationId xmlns:a16="http://schemas.microsoft.com/office/drawing/2014/main" id="{10647484-30E3-7992-1764-1DE892A5B5A0}"/>
              </a:ext>
            </a:extLst>
          </p:cNvPr>
          <p:cNvSpPr>
            <a:spLocks noGrp="1"/>
          </p:cNvSpPr>
          <p:nvPr>
            <p:ph type="title"/>
          </p:nvPr>
        </p:nvSpPr>
        <p:spPr>
          <a:xfrm>
            <a:off x="576470" y="492694"/>
            <a:ext cx="9756250" cy="971525"/>
          </a:xfrm>
        </p:spPr>
        <p:txBody>
          <a:bodyPr/>
          <a:lstStyle/>
          <a:p>
            <a:r>
              <a:rPr lang="fi-FI"/>
              <a:t>Muokkaa perustyyl. napsautt.</a:t>
            </a:r>
            <a:endParaRPr lang="en-GB"/>
          </a:p>
        </p:txBody>
      </p:sp>
      <p:sp>
        <p:nvSpPr>
          <p:cNvPr id="10" name="Content Placeholder 2">
            <a:extLst>
              <a:ext uri="{FF2B5EF4-FFF2-40B4-BE49-F238E27FC236}">
                <a16:creationId xmlns:a16="http://schemas.microsoft.com/office/drawing/2014/main" id="{C79E2B35-8AEC-56C1-65A5-86D1E7F4D4F8}"/>
              </a:ext>
            </a:extLst>
          </p:cNvPr>
          <p:cNvSpPr>
            <a:spLocks noGrp="1"/>
          </p:cNvSpPr>
          <p:nvPr>
            <p:ph idx="1"/>
          </p:nvPr>
        </p:nvSpPr>
        <p:spPr>
          <a:xfrm>
            <a:off x="576470" y="1699215"/>
            <a:ext cx="11036410" cy="4181186"/>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3826729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Otsikko ja sisältö 4">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69D2B53-549B-1729-A5E3-4906C7C14D5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706" r="38750" b="17373"/>
          <a:stretch/>
        </p:blipFill>
        <p:spPr>
          <a:xfrm rot="20410054">
            <a:off x="4968999" y="4204989"/>
            <a:ext cx="8238159" cy="3613836"/>
          </a:xfrm>
          <a:prstGeom prst="rect">
            <a:avLst/>
          </a:prstGeom>
        </p:spPr>
      </p:pic>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60F4C414-38C3-2FD4-282D-15EB366FE733}"/>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365248" y="148855"/>
            <a:ext cx="1772672" cy="1137685"/>
          </a:xfrm>
          <a:prstGeom prst="rect">
            <a:avLst/>
          </a:prstGeom>
        </p:spPr>
      </p:pic>
      <p:sp>
        <p:nvSpPr>
          <p:cNvPr id="5" name="Title 1">
            <a:extLst>
              <a:ext uri="{FF2B5EF4-FFF2-40B4-BE49-F238E27FC236}">
                <a16:creationId xmlns:a16="http://schemas.microsoft.com/office/drawing/2014/main" id="{10647484-30E3-7992-1764-1DE892A5B5A0}"/>
              </a:ext>
            </a:extLst>
          </p:cNvPr>
          <p:cNvSpPr>
            <a:spLocks noGrp="1"/>
          </p:cNvSpPr>
          <p:nvPr>
            <p:ph type="title"/>
          </p:nvPr>
        </p:nvSpPr>
        <p:spPr>
          <a:xfrm>
            <a:off x="576470" y="492694"/>
            <a:ext cx="9756250" cy="971525"/>
          </a:xfrm>
        </p:spPr>
        <p:txBody>
          <a:bodyPr/>
          <a:lstStyle/>
          <a:p>
            <a:r>
              <a:rPr lang="fi-FI"/>
              <a:t>Muokkaa perustyyl. napsautt.</a:t>
            </a:r>
            <a:endParaRPr lang="en-GB"/>
          </a:p>
        </p:txBody>
      </p:sp>
      <p:sp>
        <p:nvSpPr>
          <p:cNvPr id="10" name="Content Placeholder 2">
            <a:extLst>
              <a:ext uri="{FF2B5EF4-FFF2-40B4-BE49-F238E27FC236}">
                <a16:creationId xmlns:a16="http://schemas.microsoft.com/office/drawing/2014/main" id="{C79E2B35-8AEC-56C1-65A5-86D1E7F4D4F8}"/>
              </a:ext>
            </a:extLst>
          </p:cNvPr>
          <p:cNvSpPr>
            <a:spLocks noGrp="1"/>
          </p:cNvSpPr>
          <p:nvPr>
            <p:ph idx="1"/>
          </p:nvPr>
        </p:nvSpPr>
        <p:spPr>
          <a:xfrm>
            <a:off x="576470" y="1699215"/>
            <a:ext cx="11036410" cy="4181186"/>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pic>
        <p:nvPicPr>
          <p:cNvPr id="2" name="Kuva 1" descr="Kuva, joka sisältää kohteen tunnus, symboli, huippu, logo&#10;&#10;Kuvaus luotu automaattisesti">
            <a:extLst>
              <a:ext uri="{FF2B5EF4-FFF2-40B4-BE49-F238E27FC236}">
                <a16:creationId xmlns:a16="http://schemas.microsoft.com/office/drawing/2014/main" id="{CCE1468D-E182-F704-2FA9-4E6ED14BEEA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898272" y="1115563"/>
            <a:ext cx="706624" cy="754629"/>
          </a:xfrm>
          <a:prstGeom prst="rect">
            <a:avLst/>
          </a:prstGeom>
        </p:spPr>
      </p:pic>
    </p:spTree>
    <p:extLst>
      <p:ext uri="{BB962C8B-B14F-4D97-AF65-F5344CB8AC3E}">
        <p14:creationId xmlns:p14="http://schemas.microsoft.com/office/powerpoint/2010/main" val="2186484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ja sisältö 5">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77A127D6-A9A6-67AB-B115-BA817EEE2188}"/>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974" r="49660" b="17760"/>
          <a:stretch/>
        </p:blipFill>
        <p:spPr>
          <a:xfrm rot="21076235">
            <a:off x="6961450" y="3998330"/>
            <a:ext cx="5759453" cy="3304854"/>
          </a:xfrm>
          <a:prstGeom prst="rect">
            <a:avLst/>
          </a:prstGeom>
        </p:spPr>
      </p:pic>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F1523FAD-268C-ACFC-E228-45C1FF25383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365248" y="148855"/>
            <a:ext cx="1772672" cy="1137685"/>
          </a:xfrm>
          <a:prstGeom prst="rect">
            <a:avLst/>
          </a:prstGeom>
        </p:spPr>
      </p:pic>
      <p:sp>
        <p:nvSpPr>
          <p:cNvPr id="5" name="Title 1">
            <a:extLst>
              <a:ext uri="{FF2B5EF4-FFF2-40B4-BE49-F238E27FC236}">
                <a16:creationId xmlns:a16="http://schemas.microsoft.com/office/drawing/2014/main" id="{67E802B9-D2A1-E860-C066-1CB6D9CFFF6F}"/>
              </a:ext>
            </a:extLst>
          </p:cNvPr>
          <p:cNvSpPr>
            <a:spLocks noGrp="1"/>
          </p:cNvSpPr>
          <p:nvPr>
            <p:ph type="title"/>
          </p:nvPr>
        </p:nvSpPr>
        <p:spPr>
          <a:xfrm>
            <a:off x="576470" y="492694"/>
            <a:ext cx="9756250" cy="971525"/>
          </a:xfrm>
        </p:spPr>
        <p:txBody>
          <a:bodyPr/>
          <a:lstStyle/>
          <a:p>
            <a:r>
              <a:rPr lang="fi-FI"/>
              <a:t>Muokkaa perustyyl. napsautt.</a:t>
            </a:r>
            <a:endParaRPr lang="en-GB"/>
          </a:p>
        </p:txBody>
      </p:sp>
      <p:sp>
        <p:nvSpPr>
          <p:cNvPr id="10" name="Content Placeholder 2">
            <a:extLst>
              <a:ext uri="{FF2B5EF4-FFF2-40B4-BE49-F238E27FC236}">
                <a16:creationId xmlns:a16="http://schemas.microsoft.com/office/drawing/2014/main" id="{F969CA9D-1F7C-7998-32A4-8F21EBE02F98}"/>
              </a:ext>
            </a:extLst>
          </p:cNvPr>
          <p:cNvSpPr>
            <a:spLocks noGrp="1"/>
          </p:cNvSpPr>
          <p:nvPr>
            <p:ph idx="1"/>
          </p:nvPr>
        </p:nvSpPr>
        <p:spPr>
          <a:xfrm>
            <a:off x="576470" y="1699215"/>
            <a:ext cx="11036410" cy="4181186"/>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18913945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ja sisältö 6">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BCC53FCF-39D1-913B-9944-68B9FE305639}"/>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199" t="14689" r="52060" b="23579"/>
          <a:stretch/>
        </p:blipFill>
        <p:spPr>
          <a:xfrm rot="21096089">
            <a:off x="7189280" y="4610463"/>
            <a:ext cx="5559192" cy="2602527"/>
          </a:xfrm>
          <a:prstGeom prst="rect">
            <a:avLst/>
          </a:prstGeom>
        </p:spPr>
      </p:pic>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C143FE46-C2D0-C0C7-42D6-3CDEA588275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365248" y="148855"/>
            <a:ext cx="1772672" cy="1137685"/>
          </a:xfrm>
          <a:prstGeom prst="rect">
            <a:avLst/>
          </a:prstGeom>
        </p:spPr>
      </p:pic>
      <p:sp>
        <p:nvSpPr>
          <p:cNvPr id="5" name="Title 1">
            <a:extLst>
              <a:ext uri="{FF2B5EF4-FFF2-40B4-BE49-F238E27FC236}">
                <a16:creationId xmlns:a16="http://schemas.microsoft.com/office/drawing/2014/main" id="{424172C5-9113-D087-FDFC-2C7F330E0372}"/>
              </a:ext>
            </a:extLst>
          </p:cNvPr>
          <p:cNvSpPr>
            <a:spLocks noGrp="1"/>
          </p:cNvSpPr>
          <p:nvPr>
            <p:ph type="title"/>
          </p:nvPr>
        </p:nvSpPr>
        <p:spPr>
          <a:xfrm>
            <a:off x="576470" y="492694"/>
            <a:ext cx="9756250" cy="971525"/>
          </a:xfrm>
        </p:spPr>
        <p:txBody>
          <a:bodyPr/>
          <a:lstStyle/>
          <a:p>
            <a:r>
              <a:rPr lang="fi-FI"/>
              <a:t>Muokkaa perustyyl. napsautt.</a:t>
            </a:r>
            <a:endParaRPr lang="en-GB"/>
          </a:p>
        </p:txBody>
      </p:sp>
      <p:sp>
        <p:nvSpPr>
          <p:cNvPr id="10" name="Content Placeholder 2">
            <a:extLst>
              <a:ext uri="{FF2B5EF4-FFF2-40B4-BE49-F238E27FC236}">
                <a16:creationId xmlns:a16="http://schemas.microsoft.com/office/drawing/2014/main" id="{FD83494F-8068-233E-D6EE-45C3EFE89066}"/>
              </a:ext>
            </a:extLst>
          </p:cNvPr>
          <p:cNvSpPr>
            <a:spLocks noGrp="1"/>
          </p:cNvSpPr>
          <p:nvPr>
            <p:ph idx="1"/>
          </p:nvPr>
        </p:nvSpPr>
        <p:spPr>
          <a:xfrm>
            <a:off x="576470" y="1699215"/>
            <a:ext cx="11036410" cy="4181186"/>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6673904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aksi sisältökohdett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576470" y="1707453"/>
            <a:ext cx="5120601" cy="4181186"/>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8E07DA11-CA95-15D1-48E0-68BB0559421B}"/>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
        <p:nvSpPr>
          <p:cNvPr id="6" name="Content Placeholder 2">
            <a:extLst>
              <a:ext uri="{FF2B5EF4-FFF2-40B4-BE49-F238E27FC236}">
                <a16:creationId xmlns:a16="http://schemas.microsoft.com/office/drawing/2014/main" id="{DB7781BC-F1FB-9DEB-98B1-AF3925F56E8F}"/>
              </a:ext>
            </a:extLst>
          </p:cNvPr>
          <p:cNvSpPr>
            <a:spLocks noGrp="1"/>
          </p:cNvSpPr>
          <p:nvPr>
            <p:ph idx="13"/>
          </p:nvPr>
        </p:nvSpPr>
        <p:spPr>
          <a:xfrm>
            <a:off x="6493176" y="1707453"/>
            <a:ext cx="5120601" cy="4181186"/>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Title 1">
            <a:extLst>
              <a:ext uri="{FF2B5EF4-FFF2-40B4-BE49-F238E27FC236}">
                <a16:creationId xmlns:a16="http://schemas.microsoft.com/office/drawing/2014/main" id="{131CEC58-C87E-3696-A12A-9A8E162B95FA}"/>
              </a:ext>
            </a:extLst>
          </p:cNvPr>
          <p:cNvSpPr>
            <a:spLocks noGrp="1"/>
          </p:cNvSpPr>
          <p:nvPr>
            <p:ph type="title"/>
          </p:nvPr>
        </p:nvSpPr>
        <p:spPr>
          <a:xfrm>
            <a:off x="576470" y="492694"/>
            <a:ext cx="9756250" cy="971525"/>
          </a:xfrm>
        </p:spPr>
        <p:txBody>
          <a:bodyPr/>
          <a:lstStyle/>
          <a:p>
            <a:r>
              <a:rPr lang="fi-FI"/>
              <a:t>Muokkaa perustyyl. napsautt.</a:t>
            </a:r>
            <a:endParaRPr lang="en-GB"/>
          </a:p>
        </p:txBody>
      </p:sp>
    </p:spTree>
    <p:extLst>
      <p:ext uri="{BB962C8B-B14F-4D97-AF65-F5344CB8AC3E}">
        <p14:creationId xmlns:p14="http://schemas.microsoft.com/office/powerpoint/2010/main" val="34384574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Kaksi sisältökohdett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576470" y="1707453"/>
            <a:ext cx="5120601" cy="4181186"/>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8E07DA11-CA95-15D1-48E0-68BB0559421B}"/>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
        <p:nvSpPr>
          <p:cNvPr id="6" name="Content Placeholder 2">
            <a:extLst>
              <a:ext uri="{FF2B5EF4-FFF2-40B4-BE49-F238E27FC236}">
                <a16:creationId xmlns:a16="http://schemas.microsoft.com/office/drawing/2014/main" id="{DB7781BC-F1FB-9DEB-98B1-AF3925F56E8F}"/>
              </a:ext>
            </a:extLst>
          </p:cNvPr>
          <p:cNvSpPr>
            <a:spLocks noGrp="1"/>
          </p:cNvSpPr>
          <p:nvPr>
            <p:ph idx="13"/>
          </p:nvPr>
        </p:nvSpPr>
        <p:spPr>
          <a:xfrm>
            <a:off x="6493176" y="1707453"/>
            <a:ext cx="5120601" cy="4181186"/>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Title 1">
            <a:extLst>
              <a:ext uri="{FF2B5EF4-FFF2-40B4-BE49-F238E27FC236}">
                <a16:creationId xmlns:a16="http://schemas.microsoft.com/office/drawing/2014/main" id="{131CEC58-C87E-3696-A12A-9A8E162B95FA}"/>
              </a:ext>
            </a:extLst>
          </p:cNvPr>
          <p:cNvSpPr>
            <a:spLocks noGrp="1"/>
          </p:cNvSpPr>
          <p:nvPr>
            <p:ph type="title"/>
          </p:nvPr>
        </p:nvSpPr>
        <p:spPr>
          <a:xfrm>
            <a:off x="576470" y="492694"/>
            <a:ext cx="9756250" cy="971525"/>
          </a:xfrm>
        </p:spPr>
        <p:txBody>
          <a:bodyPr/>
          <a:lstStyle/>
          <a:p>
            <a:r>
              <a:rPr lang="fi-FI"/>
              <a:t>Muokkaa perustyyl. napsautt.</a:t>
            </a:r>
            <a:endParaRPr lang="en-GB"/>
          </a:p>
        </p:txBody>
      </p:sp>
      <p:pic>
        <p:nvPicPr>
          <p:cNvPr id="2" name="Kuva 1" descr="Kuva, joka sisältää kohteen tunnus, symboli, huippu, logo&#10;&#10;Kuvaus luotu automaattisesti">
            <a:extLst>
              <a:ext uri="{FF2B5EF4-FFF2-40B4-BE49-F238E27FC236}">
                <a16:creationId xmlns:a16="http://schemas.microsoft.com/office/drawing/2014/main" id="{4CDCE293-1B81-1E4A-8A2A-2435845A256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945491" y="1013846"/>
            <a:ext cx="706624" cy="754629"/>
          </a:xfrm>
          <a:prstGeom prst="rect">
            <a:avLst/>
          </a:prstGeom>
        </p:spPr>
      </p:pic>
    </p:spTree>
    <p:extLst>
      <p:ext uri="{BB962C8B-B14F-4D97-AF65-F5344CB8AC3E}">
        <p14:creationId xmlns:p14="http://schemas.microsoft.com/office/powerpoint/2010/main" val="4228498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576470" y="2303075"/>
            <a:ext cx="5120601" cy="3527892"/>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8E07DA11-CA95-15D1-48E0-68BB0559421B}"/>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
        <p:nvSpPr>
          <p:cNvPr id="6" name="Content Placeholder 2">
            <a:extLst>
              <a:ext uri="{FF2B5EF4-FFF2-40B4-BE49-F238E27FC236}">
                <a16:creationId xmlns:a16="http://schemas.microsoft.com/office/drawing/2014/main" id="{DB7781BC-F1FB-9DEB-98B1-AF3925F56E8F}"/>
              </a:ext>
            </a:extLst>
          </p:cNvPr>
          <p:cNvSpPr>
            <a:spLocks noGrp="1"/>
          </p:cNvSpPr>
          <p:nvPr>
            <p:ph idx="13"/>
          </p:nvPr>
        </p:nvSpPr>
        <p:spPr>
          <a:xfrm>
            <a:off x="6493176" y="2303075"/>
            <a:ext cx="5120601" cy="3527892"/>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5" name="Text Placeholder 2">
            <a:extLst>
              <a:ext uri="{FF2B5EF4-FFF2-40B4-BE49-F238E27FC236}">
                <a16:creationId xmlns:a16="http://schemas.microsoft.com/office/drawing/2014/main" id="{742D977A-9094-2C87-37B8-3BF0C734C065}"/>
              </a:ext>
            </a:extLst>
          </p:cNvPr>
          <p:cNvSpPr>
            <a:spLocks noGrp="1"/>
          </p:cNvSpPr>
          <p:nvPr>
            <p:ph type="body" idx="14"/>
          </p:nvPr>
        </p:nvSpPr>
        <p:spPr>
          <a:xfrm>
            <a:off x="576470" y="1649781"/>
            <a:ext cx="5120601" cy="509298"/>
          </a:xfrm>
        </p:spPr>
        <p:txBody>
          <a:bodyPr anchor="t" anchorCtr="0"/>
          <a:lstStyle>
            <a:lvl1pPr marL="0" indent="0">
              <a:lnSpc>
                <a:spcPct val="85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10" name="Text Placeholder 4">
            <a:extLst>
              <a:ext uri="{FF2B5EF4-FFF2-40B4-BE49-F238E27FC236}">
                <a16:creationId xmlns:a16="http://schemas.microsoft.com/office/drawing/2014/main" id="{EC6CA6CB-1431-56A8-05B8-0425CC1B3CF5}"/>
              </a:ext>
            </a:extLst>
          </p:cNvPr>
          <p:cNvSpPr>
            <a:spLocks noGrp="1"/>
          </p:cNvSpPr>
          <p:nvPr>
            <p:ph type="body" sz="quarter" idx="3"/>
          </p:nvPr>
        </p:nvSpPr>
        <p:spPr>
          <a:xfrm>
            <a:off x="6493175" y="1649781"/>
            <a:ext cx="5120601" cy="509298"/>
          </a:xfrm>
        </p:spPr>
        <p:txBody>
          <a:bodyPr anchor="t" anchorCtr="0"/>
          <a:lstStyle>
            <a:lvl1pPr marL="0" indent="0">
              <a:lnSpc>
                <a:spcPct val="85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11" name="Title 1">
            <a:extLst>
              <a:ext uri="{FF2B5EF4-FFF2-40B4-BE49-F238E27FC236}">
                <a16:creationId xmlns:a16="http://schemas.microsoft.com/office/drawing/2014/main" id="{4A453228-5D5A-1CD2-F3BD-68E4DB454210}"/>
              </a:ext>
            </a:extLst>
          </p:cNvPr>
          <p:cNvSpPr>
            <a:spLocks noGrp="1"/>
          </p:cNvSpPr>
          <p:nvPr>
            <p:ph type="title"/>
          </p:nvPr>
        </p:nvSpPr>
        <p:spPr>
          <a:xfrm>
            <a:off x="576470" y="492694"/>
            <a:ext cx="9756250" cy="971525"/>
          </a:xfrm>
        </p:spPr>
        <p:txBody>
          <a:bodyPr/>
          <a:lstStyle/>
          <a:p>
            <a:r>
              <a:rPr lang="fi-FI"/>
              <a:t>Muokkaa perustyyl. napsautt.</a:t>
            </a:r>
            <a:endParaRPr lang="en-GB"/>
          </a:p>
        </p:txBody>
      </p:sp>
    </p:spTree>
    <p:extLst>
      <p:ext uri="{BB962C8B-B14F-4D97-AF65-F5344CB8AC3E}">
        <p14:creationId xmlns:p14="http://schemas.microsoft.com/office/powerpoint/2010/main" val="978717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uvatekstillinen kuva">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2921C1BA-17EF-9B31-8203-4D44D27BC9FF}"/>
              </a:ext>
            </a:extLst>
          </p:cNvPr>
          <p:cNvSpPr>
            <a:spLocks noGrp="1"/>
          </p:cNvSpPr>
          <p:nvPr>
            <p:ph type="title"/>
          </p:nvPr>
        </p:nvSpPr>
        <p:spPr>
          <a:xfrm>
            <a:off x="576470" y="525646"/>
            <a:ext cx="5160942" cy="971525"/>
          </a:xfrm>
        </p:spPr>
        <p:txBody>
          <a:bodyPr/>
          <a:lstStyle/>
          <a:p>
            <a:r>
              <a:rPr lang="fi-FI"/>
              <a:t>Muokkaa perustyyl. napsautt.</a:t>
            </a:r>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576470" y="1795849"/>
            <a:ext cx="5160942" cy="4381114"/>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5" name="Picture Placeholder 7">
            <a:extLst>
              <a:ext uri="{FF2B5EF4-FFF2-40B4-BE49-F238E27FC236}">
                <a16:creationId xmlns:a16="http://schemas.microsoft.com/office/drawing/2014/main" id="{D51D77F8-AAAA-1E6E-0BFE-868D866B1553}"/>
              </a:ext>
            </a:extLst>
          </p:cNvPr>
          <p:cNvSpPr>
            <a:spLocks noGrp="1"/>
          </p:cNvSpPr>
          <p:nvPr>
            <p:ph type="pic" sz="quarter" idx="13"/>
          </p:nvPr>
        </p:nvSpPr>
        <p:spPr>
          <a:xfrm>
            <a:off x="6096000" y="0"/>
            <a:ext cx="6095999" cy="6858000"/>
          </a:xfrm>
          <a:noFill/>
        </p:spPr>
        <p:txBody>
          <a:bodyPr anchor="ctr" anchorCtr="0"/>
          <a:lstStyle>
            <a:lvl1pPr marL="0" indent="0" algn="ctr">
              <a:buNone/>
              <a:defRPr sz="1800"/>
            </a:lvl1pPr>
          </a:lstStyle>
          <a:p>
            <a:r>
              <a:rPr lang="fi-FI"/>
              <a:t>Lisää kuva napsauttamalla kuvaketta</a:t>
            </a:r>
            <a:endParaRPr lang="en-GB"/>
          </a:p>
        </p:txBody>
      </p:sp>
    </p:spTree>
    <p:extLst>
      <p:ext uri="{BB962C8B-B14F-4D97-AF65-F5344CB8AC3E}">
        <p14:creationId xmlns:p14="http://schemas.microsoft.com/office/powerpoint/2010/main" val="32073006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uvatekstillinen kuva 2">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E744E967-1586-3B94-9FAB-DDADB6221692}"/>
              </a:ext>
              <a:ext uri="{C183D7F6-B498-43B3-948B-1728B52AA6E4}">
                <adec:decorative xmlns:adec="http://schemas.microsoft.com/office/drawing/2017/decorative" val="1"/>
              </a:ext>
            </a:extLst>
          </p:cNvPr>
          <p:cNvSpPr/>
          <p:nvPr userDrawn="1"/>
        </p:nvSpPr>
        <p:spPr>
          <a:xfrm>
            <a:off x="0" y="0"/>
            <a:ext cx="6096000" cy="6857999"/>
          </a:xfrm>
          <a:prstGeom prst="rect">
            <a:avLst/>
          </a:prstGeom>
          <a:solidFill>
            <a:srgbClr val="B8D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Otsikko 5">
            <a:extLst>
              <a:ext uri="{FF2B5EF4-FFF2-40B4-BE49-F238E27FC236}">
                <a16:creationId xmlns:a16="http://schemas.microsoft.com/office/drawing/2014/main" id="{4695671F-34BC-5B94-C3D9-74A639BC9AFF}"/>
              </a:ext>
            </a:extLst>
          </p:cNvPr>
          <p:cNvSpPr>
            <a:spLocks noGrp="1"/>
          </p:cNvSpPr>
          <p:nvPr>
            <p:ph type="title"/>
          </p:nvPr>
        </p:nvSpPr>
        <p:spPr>
          <a:xfrm>
            <a:off x="576470" y="578302"/>
            <a:ext cx="5160942" cy="1322295"/>
          </a:xfrm>
        </p:spPr>
        <p:txBody>
          <a:bodyPr/>
          <a:lstStyle/>
          <a:p>
            <a:r>
              <a:rPr lang="fi-FI"/>
              <a:t>Muokkaa perustyyl. napsautt.</a:t>
            </a:r>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8E07DA11-CA95-15D1-48E0-68BB0559421B}"/>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
        <p:nvSpPr>
          <p:cNvPr id="5" name="Picture Placeholder 7">
            <a:extLst>
              <a:ext uri="{FF2B5EF4-FFF2-40B4-BE49-F238E27FC236}">
                <a16:creationId xmlns:a16="http://schemas.microsoft.com/office/drawing/2014/main" id="{D51D77F8-AAAA-1E6E-0BFE-868D866B1553}"/>
              </a:ext>
            </a:extLst>
          </p:cNvPr>
          <p:cNvSpPr>
            <a:spLocks noGrp="1"/>
          </p:cNvSpPr>
          <p:nvPr>
            <p:ph type="pic" sz="quarter" idx="13"/>
          </p:nvPr>
        </p:nvSpPr>
        <p:spPr>
          <a:xfrm>
            <a:off x="6454590" y="977153"/>
            <a:ext cx="5430734" cy="5199809"/>
          </a:xfrm>
          <a:noFill/>
        </p:spPr>
        <p:txBody>
          <a:bodyPr anchor="ctr" anchorCtr="0"/>
          <a:lstStyle>
            <a:lvl1pPr marL="0" indent="0" algn="ctr">
              <a:buNone/>
              <a:defRPr sz="1800"/>
            </a:lvl1pPr>
          </a:lstStyle>
          <a:p>
            <a:r>
              <a:rPr lang="fi-FI"/>
              <a:t>Lisää kuva napsauttamalla kuvaketta</a:t>
            </a:r>
            <a:endParaRPr lang="en-GB"/>
          </a:p>
        </p:txBody>
      </p:sp>
      <p:sp>
        <p:nvSpPr>
          <p:cNvPr id="2" name="Content Placeholder 2">
            <a:extLst>
              <a:ext uri="{FF2B5EF4-FFF2-40B4-BE49-F238E27FC236}">
                <a16:creationId xmlns:a16="http://schemas.microsoft.com/office/drawing/2014/main" id="{40C3D2B8-1AC2-DD34-6F5F-8F966C0CD804}"/>
              </a:ext>
            </a:extLst>
          </p:cNvPr>
          <p:cNvSpPr>
            <a:spLocks noGrp="1"/>
          </p:cNvSpPr>
          <p:nvPr>
            <p:ph idx="1"/>
          </p:nvPr>
        </p:nvSpPr>
        <p:spPr>
          <a:xfrm>
            <a:off x="576470" y="1795849"/>
            <a:ext cx="5160942" cy="4381114"/>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21446602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uvatekstillinen kuva 3">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E744E967-1586-3B94-9FAB-DDADB6221692}"/>
              </a:ext>
              <a:ext uri="{C183D7F6-B498-43B3-948B-1728B52AA6E4}">
                <adec:decorative xmlns:adec="http://schemas.microsoft.com/office/drawing/2017/decorative" val="1"/>
              </a:ext>
            </a:extLst>
          </p:cNvPr>
          <p:cNvSpPr/>
          <p:nvPr userDrawn="1"/>
        </p:nvSpPr>
        <p:spPr>
          <a:xfrm>
            <a:off x="0" y="0"/>
            <a:ext cx="6096000" cy="6857999"/>
          </a:xfrm>
          <a:prstGeom prst="rect">
            <a:avLst/>
          </a:prstGeom>
          <a:solidFill>
            <a:srgbClr val="D5B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8E07DA11-CA95-15D1-48E0-68BB0559421B}"/>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
        <p:nvSpPr>
          <p:cNvPr id="5" name="Picture Placeholder 7">
            <a:extLst>
              <a:ext uri="{FF2B5EF4-FFF2-40B4-BE49-F238E27FC236}">
                <a16:creationId xmlns:a16="http://schemas.microsoft.com/office/drawing/2014/main" id="{D51D77F8-AAAA-1E6E-0BFE-868D866B1553}"/>
              </a:ext>
            </a:extLst>
          </p:cNvPr>
          <p:cNvSpPr>
            <a:spLocks noGrp="1"/>
          </p:cNvSpPr>
          <p:nvPr>
            <p:ph type="pic" sz="quarter" idx="13"/>
          </p:nvPr>
        </p:nvSpPr>
        <p:spPr>
          <a:xfrm>
            <a:off x="6454590" y="977153"/>
            <a:ext cx="5430734" cy="5199809"/>
          </a:xfrm>
          <a:noFill/>
        </p:spPr>
        <p:txBody>
          <a:bodyPr anchor="ctr" anchorCtr="0"/>
          <a:lstStyle>
            <a:lvl1pPr marL="0" indent="0" algn="ctr">
              <a:buNone/>
              <a:defRPr sz="1800"/>
            </a:lvl1pPr>
          </a:lstStyle>
          <a:p>
            <a:r>
              <a:rPr lang="fi-FI"/>
              <a:t>Lisää kuva napsauttamalla kuvaketta</a:t>
            </a:r>
            <a:endParaRPr lang="en-GB"/>
          </a:p>
        </p:txBody>
      </p:sp>
      <p:sp>
        <p:nvSpPr>
          <p:cNvPr id="2" name="Otsikko 5">
            <a:extLst>
              <a:ext uri="{FF2B5EF4-FFF2-40B4-BE49-F238E27FC236}">
                <a16:creationId xmlns:a16="http://schemas.microsoft.com/office/drawing/2014/main" id="{6B92B3C4-5B4F-0639-BF2A-767E5E972E7A}"/>
              </a:ext>
            </a:extLst>
          </p:cNvPr>
          <p:cNvSpPr>
            <a:spLocks noGrp="1"/>
          </p:cNvSpPr>
          <p:nvPr>
            <p:ph type="title"/>
          </p:nvPr>
        </p:nvSpPr>
        <p:spPr>
          <a:xfrm>
            <a:off x="576470" y="578302"/>
            <a:ext cx="5160942" cy="1322295"/>
          </a:xfrm>
        </p:spPr>
        <p:txBody>
          <a:bodyPr/>
          <a:lstStyle/>
          <a:p>
            <a:r>
              <a:rPr lang="fi-FI"/>
              <a:t>Muokkaa perustyyl. napsautt.</a:t>
            </a:r>
          </a:p>
        </p:txBody>
      </p:sp>
      <p:sp>
        <p:nvSpPr>
          <p:cNvPr id="12" name="Content Placeholder 2">
            <a:extLst>
              <a:ext uri="{FF2B5EF4-FFF2-40B4-BE49-F238E27FC236}">
                <a16:creationId xmlns:a16="http://schemas.microsoft.com/office/drawing/2014/main" id="{753B613B-BDCA-B664-C22E-C3CC4C1AFC89}"/>
              </a:ext>
            </a:extLst>
          </p:cNvPr>
          <p:cNvSpPr>
            <a:spLocks noGrp="1"/>
          </p:cNvSpPr>
          <p:nvPr>
            <p:ph idx="1"/>
          </p:nvPr>
        </p:nvSpPr>
        <p:spPr>
          <a:xfrm>
            <a:off x="576470" y="1795849"/>
            <a:ext cx="5160942" cy="4381114"/>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2042442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uvatekstillinen kuva 4">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E744E967-1586-3B94-9FAB-DDADB6221692}"/>
              </a:ext>
              <a:ext uri="{C183D7F6-B498-43B3-948B-1728B52AA6E4}">
                <adec:decorative xmlns:adec="http://schemas.microsoft.com/office/drawing/2017/decorative" val="1"/>
              </a:ext>
            </a:extLst>
          </p:cNvPr>
          <p:cNvSpPr/>
          <p:nvPr userDrawn="1"/>
        </p:nvSpPr>
        <p:spPr>
          <a:xfrm>
            <a:off x="0" y="0"/>
            <a:ext cx="6096000" cy="6857999"/>
          </a:xfrm>
          <a:prstGeom prst="rect">
            <a:avLst/>
          </a:prstGeom>
          <a:solidFill>
            <a:srgbClr val="D0D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8E07DA11-CA95-15D1-48E0-68BB0559421B}"/>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
        <p:nvSpPr>
          <p:cNvPr id="5" name="Picture Placeholder 7">
            <a:extLst>
              <a:ext uri="{FF2B5EF4-FFF2-40B4-BE49-F238E27FC236}">
                <a16:creationId xmlns:a16="http://schemas.microsoft.com/office/drawing/2014/main" id="{D51D77F8-AAAA-1E6E-0BFE-868D866B1553}"/>
              </a:ext>
            </a:extLst>
          </p:cNvPr>
          <p:cNvSpPr>
            <a:spLocks noGrp="1"/>
          </p:cNvSpPr>
          <p:nvPr>
            <p:ph type="pic" sz="quarter" idx="13"/>
          </p:nvPr>
        </p:nvSpPr>
        <p:spPr>
          <a:xfrm>
            <a:off x="6454590" y="977153"/>
            <a:ext cx="5430734" cy="5199809"/>
          </a:xfrm>
          <a:noFill/>
        </p:spPr>
        <p:txBody>
          <a:bodyPr anchor="ctr" anchorCtr="0"/>
          <a:lstStyle>
            <a:lvl1pPr marL="0" indent="0" algn="ctr">
              <a:buNone/>
              <a:defRPr sz="1800"/>
            </a:lvl1pPr>
          </a:lstStyle>
          <a:p>
            <a:r>
              <a:rPr lang="fi-FI"/>
              <a:t>Lisää kuva napsauttamalla kuvaketta</a:t>
            </a:r>
            <a:endParaRPr lang="en-GB"/>
          </a:p>
        </p:txBody>
      </p:sp>
      <p:sp>
        <p:nvSpPr>
          <p:cNvPr id="2" name="Otsikko 5">
            <a:extLst>
              <a:ext uri="{FF2B5EF4-FFF2-40B4-BE49-F238E27FC236}">
                <a16:creationId xmlns:a16="http://schemas.microsoft.com/office/drawing/2014/main" id="{1DEACC51-DA73-00E0-2983-4DC915976FF8}"/>
              </a:ext>
            </a:extLst>
          </p:cNvPr>
          <p:cNvSpPr>
            <a:spLocks noGrp="1"/>
          </p:cNvSpPr>
          <p:nvPr>
            <p:ph type="title"/>
          </p:nvPr>
        </p:nvSpPr>
        <p:spPr>
          <a:xfrm>
            <a:off x="576470" y="578302"/>
            <a:ext cx="5160942" cy="1322295"/>
          </a:xfrm>
        </p:spPr>
        <p:txBody>
          <a:bodyPr/>
          <a:lstStyle/>
          <a:p>
            <a:r>
              <a:rPr lang="fi-FI"/>
              <a:t>Muokkaa perustyyl. napsautt.</a:t>
            </a:r>
          </a:p>
        </p:txBody>
      </p:sp>
      <p:sp>
        <p:nvSpPr>
          <p:cNvPr id="10" name="Content Placeholder 2">
            <a:extLst>
              <a:ext uri="{FF2B5EF4-FFF2-40B4-BE49-F238E27FC236}">
                <a16:creationId xmlns:a16="http://schemas.microsoft.com/office/drawing/2014/main" id="{0070DC37-4267-1ED3-89D6-099C5C44B6CC}"/>
              </a:ext>
            </a:extLst>
          </p:cNvPr>
          <p:cNvSpPr>
            <a:spLocks noGrp="1"/>
          </p:cNvSpPr>
          <p:nvPr>
            <p:ph idx="1"/>
          </p:nvPr>
        </p:nvSpPr>
        <p:spPr>
          <a:xfrm>
            <a:off x="576470" y="1795849"/>
            <a:ext cx="5160942" cy="4381114"/>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22812042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uvatekstillinen kuva 5">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E744E967-1586-3B94-9FAB-DDADB6221692}"/>
              </a:ext>
              <a:ext uri="{C183D7F6-B498-43B3-948B-1728B52AA6E4}">
                <adec:decorative xmlns:adec="http://schemas.microsoft.com/office/drawing/2017/decorative" val="1"/>
              </a:ext>
            </a:extLst>
          </p:cNvPr>
          <p:cNvSpPr/>
          <p:nvPr userDrawn="1"/>
        </p:nvSpPr>
        <p:spPr>
          <a:xfrm>
            <a:off x="0" y="0"/>
            <a:ext cx="6096000" cy="6857999"/>
          </a:xfrm>
          <a:prstGeom prst="rect">
            <a:avLst/>
          </a:prstGeom>
          <a:solidFill>
            <a:srgbClr val="ECBA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8E07DA11-CA95-15D1-48E0-68BB0559421B}"/>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
        <p:nvSpPr>
          <p:cNvPr id="5" name="Picture Placeholder 7">
            <a:extLst>
              <a:ext uri="{FF2B5EF4-FFF2-40B4-BE49-F238E27FC236}">
                <a16:creationId xmlns:a16="http://schemas.microsoft.com/office/drawing/2014/main" id="{D51D77F8-AAAA-1E6E-0BFE-868D866B1553}"/>
              </a:ext>
            </a:extLst>
          </p:cNvPr>
          <p:cNvSpPr>
            <a:spLocks noGrp="1"/>
          </p:cNvSpPr>
          <p:nvPr>
            <p:ph type="pic" sz="quarter" idx="13"/>
          </p:nvPr>
        </p:nvSpPr>
        <p:spPr>
          <a:xfrm>
            <a:off x="6454590" y="977153"/>
            <a:ext cx="5430734" cy="5199809"/>
          </a:xfrm>
          <a:noFill/>
        </p:spPr>
        <p:txBody>
          <a:bodyPr anchor="ctr" anchorCtr="0"/>
          <a:lstStyle>
            <a:lvl1pPr marL="0" indent="0" algn="ctr">
              <a:buNone/>
              <a:defRPr sz="1800"/>
            </a:lvl1pPr>
          </a:lstStyle>
          <a:p>
            <a:r>
              <a:rPr lang="fi-FI"/>
              <a:t>Lisää kuva napsauttamalla kuvaketta</a:t>
            </a:r>
            <a:endParaRPr lang="en-GB"/>
          </a:p>
        </p:txBody>
      </p:sp>
      <p:sp>
        <p:nvSpPr>
          <p:cNvPr id="2" name="Otsikko 5">
            <a:extLst>
              <a:ext uri="{FF2B5EF4-FFF2-40B4-BE49-F238E27FC236}">
                <a16:creationId xmlns:a16="http://schemas.microsoft.com/office/drawing/2014/main" id="{3E90320C-07E1-94B3-A021-728386BDD46D}"/>
              </a:ext>
            </a:extLst>
          </p:cNvPr>
          <p:cNvSpPr>
            <a:spLocks noGrp="1"/>
          </p:cNvSpPr>
          <p:nvPr>
            <p:ph type="title"/>
          </p:nvPr>
        </p:nvSpPr>
        <p:spPr>
          <a:xfrm>
            <a:off x="576470" y="578302"/>
            <a:ext cx="5160942" cy="1322295"/>
          </a:xfrm>
        </p:spPr>
        <p:txBody>
          <a:bodyPr/>
          <a:lstStyle/>
          <a:p>
            <a:r>
              <a:rPr lang="fi-FI"/>
              <a:t>Muokkaa perustyyl. napsautt.</a:t>
            </a:r>
          </a:p>
        </p:txBody>
      </p:sp>
      <p:sp>
        <p:nvSpPr>
          <p:cNvPr id="10" name="Content Placeholder 2">
            <a:extLst>
              <a:ext uri="{FF2B5EF4-FFF2-40B4-BE49-F238E27FC236}">
                <a16:creationId xmlns:a16="http://schemas.microsoft.com/office/drawing/2014/main" id="{DE9E023B-F467-6010-1D57-F924B99BA39D}"/>
              </a:ext>
            </a:extLst>
          </p:cNvPr>
          <p:cNvSpPr>
            <a:spLocks noGrp="1"/>
          </p:cNvSpPr>
          <p:nvPr>
            <p:ph idx="1"/>
          </p:nvPr>
        </p:nvSpPr>
        <p:spPr>
          <a:xfrm>
            <a:off x="576470" y="1795849"/>
            <a:ext cx="5160942" cy="4381114"/>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2341188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uvatekstillinen kuva 6">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E744E967-1586-3B94-9FAB-DDADB6221692}"/>
              </a:ext>
              <a:ext uri="{C183D7F6-B498-43B3-948B-1728B52AA6E4}">
                <adec:decorative xmlns:adec="http://schemas.microsoft.com/office/drawing/2017/decorative" val="1"/>
              </a:ext>
            </a:extLst>
          </p:cNvPr>
          <p:cNvSpPr/>
          <p:nvPr userDrawn="1"/>
        </p:nvSpPr>
        <p:spPr>
          <a:xfrm>
            <a:off x="0" y="0"/>
            <a:ext cx="6096000" cy="6857999"/>
          </a:xfrm>
          <a:prstGeom prst="rect">
            <a:avLst/>
          </a:prstGeom>
          <a:solidFill>
            <a:srgbClr val="FBD8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8E07DA11-CA95-15D1-48E0-68BB0559421B}"/>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
        <p:nvSpPr>
          <p:cNvPr id="5" name="Picture Placeholder 7">
            <a:extLst>
              <a:ext uri="{FF2B5EF4-FFF2-40B4-BE49-F238E27FC236}">
                <a16:creationId xmlns:a16="http://schemas.microsoft.com/office/drawing/2014/main" id="{D51D77F8-AAAA-1E6E-0BFE-868D866B1553}"/>
              </a:ext>
            </a:extLst>
          </p:cNvPr>
          <p:cNvSpPr>
            <a:spLocks noGrp="1"/>
          </p:cNvSpPr>
          <p:nvPr>
            <p:ph type="pic" sz="quarter" idx="13"/>
          </p:nvPr>
        </p:nvSpPr>
        <p:spPr>
          <a:xfrm>
            <a:off x="6454590" y="977153"/>
            <a:ext cx="5430734" cy="5199809"/>
          </a:xfrm>
          <a:noFill/>
        </p:spPr>
        <p:txBody>
          <a:bodyPr anchor="ctr" anchorCtr="0"/>
          <a:lstStyle>
            <a:lvl1pPr marL="0" indent="0" algn="ctr">
              <a:buNone/>
              <a:defRPr sz="1800"/>
            </a:lvl1pPr>
          </a:lstStyle>
          <a:p>
            <a:r>
              <a:rPr lang="fi-FI"/>
              <a:t>Lisää kuva napsauttamalla kuvaketta</a:t>
            </a:r>
            <a:endParaRPr lang="en-GB"/>
          </a:p>
        </p:txBody>
      </p:sp>
      <p:sp>
        <p:nvSpPr>
          <p:cNvPr id="2" name="Otsikko 5">
            <a:extLst>
              <a:ext uri="{FF2B5EF4-FFF2-40B4-BE49-F238E27FC236}">
                <a16:creationId xmlns:a16="http://schemas.microsoft.com/office/drawing/2014/main" id="{814B2389-0558-89D9-E2ED-288E66488591}"/>
              </a:ext>
            </a:extLst>
          </p:cNvPr>
          <p:cNvSpPr>
            <a:spLocks noGrp="1"/>
          </p:cNvSpPr>
          <p:nvPr>
            <p:ph type="title"/>
          </p:nvPr>
        </p:nvSpPr>
        <p:spPr>
          <a:xfrm>
            <a:off x="576470" y="578302"/>
            <a:ext cx="5160942" cy="1322295"/>
          </a:xfrm>
        </p:spPr>
        <p:txBody>
          <a:bodyPr/>
          <a:lstStyle/>
          <a:p>
            <a:r>
              <a:rPr lang="fi-FI"/>
              <a:t>Muokkaa perustyyl. napsautt.</a:t>
            </a:r>
          </a:p>
        </p:txBody>
      </p:sp>
      <p:sp>
        <p:nvSpPr>
          <p:cNvPr id="10" name="Content Placeholder 2">
            <a:extLst>
              <a:ext uri="{FF2B5EF4-FFF2-40B4-BE49-F238E27FC236}">
                <a16:creationId xmlns:a16="http://schemas.microsoft.com/office/drawing/2014/main" id="{392BB645-1868-F47B-55E9-876ED4725387}"/>
              </a:ext>
            </a:extLst>
          </p:cNvPr>
          <p:cNvSpPr>
            <a:spLocks noGrp="1"/>
          </p:cNvSpPr>
          <p:nvPr>
            <p:ph idx="1"/>
          </p:nvPr>
        </p:nvSpPr>
        <p:spPr>
          <a:xfrm>
            <a:off x="576470" y="1795849"/>
            <a:ext cx="5160942" cy="4381114"/>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39326278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uvatekstillinen kuva 7">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E744E967-1586-3B94-9FAB-DDADB6221692}"/>
              </a:ext>
              <a:ext uri="{C183D7F6-B498-43B3-948B-1728B52AA6E4}">
                <adec:decorative xmlns:adec="http://schemas.microsoft.com/office/drawing/2017/decorative" val="1"/>
              </a:ext>
            </a:extLst>
          </p:cNvPr>
          <p:cNvSpPr/>
          <p:nvPr userDrawn="1"/>
        </p:nvSpPr>
        <p:spPr>
          <a:xfrm>
            <a:off x="0" y="0"/>
            <a:ext cx="6096000" cy="6857999"/>
          </a:xfrm>
          <a:prstGeom prst="rect">
            <a:avLst/>
          </a:prstGeom>
          <a:solidFill>
            <a:srgbClr val="FF6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4" name="Kuva 3">
            <a:extLst>
              <a:ext uri="{FF2B5EF4-FFF2-40B4-BE49-F238E27FC236}">
                <a16:creationId xmlns:a16="http://schemas.microsoft.com/office/drawing/2014/main" id="{8E07DA11-CA95-15D1-48E0-68BB0559421B}"/>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
        <p:nvSpPr>
          <p:cNvPr id="5" name="Picture Placeholder 7">
            <a:extLst>
              <a:ext uri="{FF2B5EF4-FFF2-40B4-BE49-F238E27FC236}">
                <a16:creationId xmlns:a16="http://schemas.microsoft.com/office/drawing/2014/main" id="{D51D77F8-AAAA-1E6E-0BFE-868D866B1553}"/>
              </a:ext>
            </a:extLst>
          </p:cNvPr>
          <p:cNvSpPr>
            <a:spLocks noGrp="1"/>
          </p:cNvSpPr>
          <p:nvPr>
            <p:ph type="pic" sz="quarter" idx="13"/>
          </p:nvPr>
        </p:nvSpPr>
        <p:spPr>
          <a:xfrm>
            <a:off x="6454590" y="977153"/>
            <a:ext cx="5430734" cy="5199809"/>
          </a:xfrm>
          <a:noFill/>
        </p:spPr>
        <p:txBody>
          <a:bodyPr anchor="ctr" anchorCtr="0"/>
          <a:lstStyle>
            <a:lvl1pPr marL="0" indent="0" algn="ctr">
              <a:buNone/>
              <a:defRPr sz="1800"/>
            </a:lvl1pPr>
          </a:lstStyle>
          <a:p>
            <a:r>
              <a:rPr lang="fi-FI"/>
              <a:t>Lisää kuva napsauttamalla kuvaketta</a:t>
            </a:r>
            <a:endParaRPr lang="en-GB"/>
          </a:p>
        </p:txBody>
      </p:sp>
      <p:sp>
        <p:nvSpPr>
          <p:cNvPr id="2" name="Otsikko 5">
            <a:extLst>
              <a:ext uri="{FF2B5EF4-FFF2-40B4-BE49-F238E27FC236}">
                <a16:creationId xmlns:a16="http://schemas.microsoft.com/office/drawing/2014/main" id="{84119F50-3780-E4AF-4D85-1E8EE8D8E8E7}"/>
              </a:ext>
            </a:extLst>
          </p:cNvPr>
          <p:cNvSpPr>
            <a:spLocks noGrp="1"/>
          </p:cNvSpPr>
          <p:nvPr>
            <p:ph type="title"/>
          </p:nvPr>
        </p:nvSpPr>
        <p:spPr>
          <a:xfrm>
            <a:off x="576470" y="578302"/>
            <a:ext cx="5160942" cy="1322295"/>
          </a:xfrm>
        </p:spPr>
        <p:txBody>
          <a:bodyPr/>
          <a:lstStyle/>
          <a:p>
            <a:r>
              <a:rPr lang="fi-FI"/>
              <a:t>Muokkaa perustyyl. napsautt.</a:t>
            </a:r>
          </a:p>
        </p:txBody>
      </p:sp>
      <p:sp>
        <p:nvSpPr>
          <p:cNvPr id="10" name="Content Placeholder 2">
            <a:extLst>
              <a:ext uri="{FF2B5EF4-FFF2-40B4-BE49-F238E27FC236}">
                <a16:creationId xmlns:a16="http://schemas.microsoft.com/office/drawing/2014/main" id="{56CB9705-88F8-22BC-2A30-DAC404EFEBC7}"/>
              </a:ext>
            </a:extLst>
          </p:cNvPr>
          <p:cNvSpPr>
            <a:spLocks noGrp="1"/>
          </p:cNvSpPr>
          <p:nvPr>
            <p:ph idx="1"/>
          </p:nvPr>
        </p:nvSpPr>
        <p:spPr>
          <a:xfrm>
            <a:off x="576470" y="1795849"/>
            <a:ext cx="5160942" cy="4381114"/>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1790427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uvatekstillinen kuva 8">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E744E967-1586-3B94-9FAB-DDADB6221692}"/>
              </a:ext>
              <a:ext uri="{C183D7F6-B498-43B3-948B-1728B52AA6E4}">
                <adec:decorative xmlns:adec="http://schemas.microsoft.com/office/drawing/2017/decorative" val="1"/>
              </a:ext>
            </a:extLst>
          </p:cNvPr>
          <p:cNvSpPr/>
          <p:nvPr userDrawn="1"/>
        </p:nvSpPr>
        <p:spPr>
          <a:xfrm>
            <a:off x="0" y="0"/>
            <a:ext cx="6096000" cy="6857999"/>
          </a:xfrm>
          <a:prstGeom prst="rect">
            <a:avLst/>
          </a:prstGeom>
          <a:solidFill>
            <a:srgbClr val="9A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lvl1pPr>
              <a:defRPr>
                <a:solidFill>
                  <a:schemeClr val="bg1"/>
                </a:solidFill>
              </a:defRPr>
            </a:lvl1pPr>
          </a:lstStyle>
          <a:p>
            <a:fld id="{BF408733-3F8E-45BE-8526-0E0F500B8042}" type="datetimeFigureOut">
              <a:rPr lang="fi-FI" smtClean="0"/>
              <a:pPr/>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lvl1pPr>
              <a:defRPr>
                <a:solidFill>
                  <a:schemeClr val="bg1"/>
                </a:solidFill>
              </a:defRPr>
            </a:lvl1p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lvl1pPr>
              <a:defRPr>
                <a:solidFill>
                  <a:schemeClr val="bg1"/>
                </a:solidFill>
              </a:defRPr>
            </a:lvl1pPr>
          </a:lstStyle>
          <a:p>
            <a:fld id="{31160B98-140E-4345-B1A3-2A7247C42973}" type="slidenum">
              <a:rPr lang="fi-FI" smtClean="0"/>
              <a:pPr/>
              <a:t>‹#›</a:t>
            </a:fld>
            <a:endParaRPr lang="fi-FI"/>
          </a:p>
        </p:txBody>
      </p:sp>
      <p:pic>
        <p:nvPicPr>
          <p:cNvPr id="4" name="Kuva 3">
            <a:extLst>
              <a:ext uri="{FF2B5EF4-FFF2-40B4-BE49-F238E27FC236}">
                <a16:creationId xmlns:a16="http://schemas.microsoft.com/office/drawing/2014/main" id="{8E07DA11-CA95-15D1-48E0-68BB0559421B}"/>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
        <p:nvSpPr>
          <p:cNvPr id="5" name="Picture Placeholder 7">
            <a:extLst>
              <a:ext uri="{FF2B5EF4-FFF2-40B4-BE49-F238E27FC236}">
                <a16:creationId xmlns:a16="http://schemas.microsoft.com/office/drawing/2014/main" id="{D51D77F8-AAAA-1E6E-0BFE-868D866B1553}"/>
              </a:ext>
            </a:extLst>
          </p:cNvPr>
          <p:cNvSpPr>
            <a:spLocks noGrp="1"/>
          </p:cNvSpPr>
          <p:nvPr>
            <p:ph type="pic" sz="quarter" idx="13"/>
          </p:nvPr>
        </p:nvSpPr>
        <p:spPr>
          <a:xfrm>
            <a:off x="6454590" y="977153"/>
            <a:ext cx="5430734" cy="5199809"/>
          </a:xfrm>
          <a:noFill/>
        </p:spPr>
        <p:txBody>
          <a:bodyPr anchor="ctr" anchorCtr="0"/>
          <a:lstStyle>
            <a:lvl1pPr marL="0" indent="0" algn="ctr">
              <a:buNone/>
              <a:defRPr sz="1800"/>
            </a:lvl1pPr>
          </a:lstStyle>
          <a:p>
            <a:r>
              <a:rPr lang="fi-FI"/>
              <a:t>Lisää kuva napsauttamalla kuvaketta</a:t>
            </a:r>
            <a:endParaRPr lang="en-GB"/>
          </a:p>
        </p:txBody>
      </p:sp>
      <p:sp>
        <p:nvSpPr>
          <p:cNvPr id="2" name="Otsikko 5">
            <a:extLst>
              <a:ext uri="{FF2B5EF4-FFF2-40B4-BE49-F238E27FC236}">
                <a16:creationId xmlns:a16="http://schemas.microsoft.com/office/drawing/2014/main" id="{5BEAC703-FB85-581A-1C8A-BC0A4AF68EA6}"/>
              </a:ext>
            </a:extLst>
          </p:cNvPr>
          <p:cNvSpPr>
            <a:spLocks noGrp="1"/>
          </p:cNvSpPr>
          <p:nvPr>
            <p:ph type="title"/>
          </p:nvPr>
        </p:nvSpPr>
        <p:spPr>
          <a:xfrm>
            <a:off x="576470" y="578302"/>
            <a:ext cx="5160942" cy="1322295"/>
          </a:xfrm>
        </p:spPr>
        <p:txBody>
          <a:bodyPr/>
          <a:lstStyle>
            <a:lvl1pPr>
              <a:defRPr>
                <a:solidFill>
                  <a:schemeClr val="bg1"/>
                </a:solidFill>
              </a:defRPr>
            </a:lvl1pPr>
          </a:lstStyle>
          <a:p>
            <a:r>
              <a:rPr lang="fi-FI"/>
              <a:t>Muokkaa perustyyl. napsautt.</a:t>
            </a:r>
          </a:p>
        </p:txBody>
      </p:sp>
      <p:sp>
        <p:nvSpPr>
          <p:cNvPr id="10" name="Content Placeholder 2">
            <a:extLst>
              <a:ext uri="{FF2B5EF4-FFF2-40B4-BE49-F238E27FC236}">
                <a16:creationId xmlns:a16="http://schemas.microsoft.com/office/drawing/2014/main" id="{65670AFD-066B-F377-FAD6-DA4B46412EE3}"/>
              </a:ext>
            </a:extLst>
          </p:cNvPr>
          <p:cNvSpPr>
            <a:spLocks noGrp="1"/>
          </p:cNvSpPr>
          <p:nvPr>
            <p:ph idx="1"/>
          </p:nvPr>
        </p:nvSpPr>
        <p:spPr>
          <a:xfrm>
            <a:off x="576470" y="1795849"/>
            <a:ext cx="5160942" cy="438111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Tree>
    <p:extLst>
      <p:ext uri="{BB962C8B-B14F-4D97-AF65-F5344CB8AC3E}">
        <p14:creationId xmlns:p14="http://schemas.microsoft.com/office/powerpoint/2010/main" val="17952406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uvatekstillinen kuva 9">
    <p:spTree>
      <p:nvGrpSpPr>
        <p:cNvPr id="1" name=""/>
        <p:cNvGrpSpPr/>
        <p:nvPr/>
      </p:nvGrpSpPr>
      <p:grpSpPr>
        <a:xfrm>
          <a:off x="0" y="0"/>
          <a:ext cx="0" cy="0"/>
          <a:chOff x="0" y="0"/>
          <a:chExt cx="0" cy="0"/>
        </a:xfrm>
      </p:grpSpPr>
      <p:sp>
        <p:nvSpPr>
          <p:cNvPr id="11" name="Suorakulmio 10">
            <a:extLst>
              <a:ext uri="{FF2B5EF4-FFF2-40B4-BE49-F238E27FC236}">
                <a16:creationId xmlns:a16="http://schemas.microsoft.com/office/drawing/2014/main" id="{E744E967-1586-3B94-9FAB-DDADB6221692}"/>
              </a:ext>
              <a:ext uri="{C183D7F6-B498-43B3-948B-1728B52AA6E4}">
                <adec:decorative xmlns:adec="http://schemas.microsoft.com/office/drawing/2017/decorative" val="1"/>
              </a:ext>
            </a:extLst>
          </p:cNvPr>
          <p:cNvSpPr/>
          <p:nvPr userDrawn="1"/>
        </p:nvSpPr>
        <p:spPr>
          <a:xfrm>
            <a:off x="0" y="0"/>
            <a:ext cx="6096000" cy="6857999"/>
          </a:xfrm>
          <a:prstGeom prst="rect">
            <a:avLst/>
          </a:prstGeom>
          <a:solidFill>
            <a:srgbClr val="0C2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576470" y="2117124"/>
            <a:ext cx="5160942" cy="40598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lvl1pPr>
              <a:defRPr>
                <a:solidFill>
                  <a:schemeClr val="bg1"/>
                </a:solidFill>
              </a:defRPr>
            </a:lvl1pPr>
          </a:lstStyle>
          <a:p>
            <a:fld id="{BF408733-3F8E-45BE-8526-0E0F500B8042}" type="datetimeFigureOut">
              <a:rPr lang="fi-FI" smtClean="0"/>
              <a:pPr/>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lvl1pPr>
              <a:defRPr>
                <a:solidFill>
                  <a:schemeClr val="bg1"/>
                </a:solidFill>
              </a:defRPr>
            </a:lvl1pPr>
          </a:lstStyle>
          <a:p>
            <a:r>
              <a:rPr lang="fi-FI"/>
              <a:t>Keski-Pohjanmaan hyvinvointialue</a:t>
            </a:r>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lvl1pPr>
              <a:defRPr>
                <a:solidFill>
                  <a:schemeClr val="bg1"/>
                </a:solidFill>
              </a:defRPr>
            </a:lvl1pPr>
          </a:lstStyle>
          <a:p>
            <a:fld id="{31160B98-140E-4345-B1A3-2A7247C42973}" type="slidenum">
              <a:rPr lang="fi-FI" smtClean="0"/>
              <a:pPr/>
              <a:t>‹#›</a:t>
            </a:fld>
            <a:endParaRPr lang="fi-FI"/>
          </a:p>
        </p:txBody>
      </p:sp>
      <p:pic>
        <p:nvPicPr>
          <p:cNvPr id="4" name="Kuva 3">
            <a:extLst>
              <a:ext uri="{FF2B5EF4-FFF2-40B4-BE49-F238E27FC236}">
                <a16:creationId xmlns:a16="http://schemas.microsoft.com/office/drawing/2014/main" id="{8E07DA11-CA95-15D1-48E0-68BB0559421B}"/>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
        <p:nvSpPr>
          <p:cNvPr id="5" name="Picture Placeholder 7">
            <a:extLst>
              <a:ext uri="{FF2B5EF4-FFF2-40B4-BE49-F238E27FC236}">
                <a16:creationId xmlns:a16="http://schemas.microsoft.com/office/drawing/2014/main" id="{D51D77F8-AAAA-1E6E-0BFE-868D866B1553}"/>
              </a:ext>
            </a:extLst>
          </p:cNvPr>
          <p:cNvSpPr>
            <a:spLocks noGrp="1"/>
          </p:cNvSpPr>
          <p:nvPr>
            <p:ph type="pic" sz="quarter" idx="13"/>
          </p:nvPr>
        </p:nvSpPr>
        <p:spPr>
          <a:xfrm>
            <a:off x="6454590" y="977153"/>
            <a:ext cx="5430734" cy="5199809"/>
          </a:xfrm>
          <a:noFill/>
        </p:spPr>
        <p:txBody>
          <a:bodyPr anchor="ctr" anchorCtr="0"/>
          <a:lstStyle>
            <a:lvl1pPr marL="0" indent="0" algn="ctr">
              <a:buNone/>
              <a:defRPr sz="1800"/>
            </a:lvl1pPr>
          </a:lstStyle>
          <a:p>
            <a:r>
              <a:rPr lang="fi-FI"/>
              <a:t>Lisää kuva napsauttamalla kuvaketta</a:t>
            </a:r>
            <a:endParaRPr lang="en-GB"/>
          </a:p>
        </p:txBody>
      </p:sp>
      <p:sp>
        <p:nvSpPr>
          <p:cNvPr id="2" name="Otsikko 5">
            <a:extLst>
              <a:ext uri="{FF2B5EF4-FFF2-40B4-BE49-F238E27FC236}">
                <a16:creationId xmlns:a16="http://schemas.microsoft.com/office/drawing/2014/main" id="{008B3D4F-1DCD-AF5C-9632-3618674690D4}"/>
              </a:ext>
            </a:extLst>
          </p:cNvPr>
          <p:cNvSpPr>
            <a:spLocks noGrp="1"/>
          </p:cNvSpPr>
          <p:nvPr>
            <p:ph type="title"/>
          </p:nvPr>
        </p:nvSpPr>
        <p:spPr>
          <a:xfrm>
            <a:off x="576470" y="578302"/>
            <a:ext cx="5160942" cy="1322295"/>
          </a:xfrm>
        </p:spPr>
        <p:txBody>
          <a:bodyPr/>
          <a:lstStyle>
            <a:lvl1pPr>
              <a:defRPr>
                <a:solidFill>
                  <a:schemeClr val="bg1"/>
                </a:solidFill>
              </a:defRPr>
            </a:lvl1pPr>
          </a:lstStyle>
          <a:p>
            <a:r>
              <a:rPr lang="fi-FI"/>
              <a:t>Muokkaa perustyyl. napsautt.</a:t>
            </a:r>
          </a:p>
        </p:txBody>
      </p:sp>
    </p:spTree>
    <p:extLst>
      <p:ext uri="{BB962C8B-B14F-4D97-AF65-F5344CB8AC3E}">
        <p14:creationId xmlns:p14="http://schemas.microsoft.com/office/powerpoint/2010/main" val="34478154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sältö ja kaksikielinen logo">
    <p:bg>
      <p:bgPr>
        <a:solidFill>
          <a:srgbClr val="FBF8F4"/>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576470" y="945776"/>
            <a:ext cx="5160942" cy="3847605"/>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5" name="Picture Placeholder 7">
            <a:extLst>
              <a:ext uri="{FF2B5EF4-FFF2-40B4-BE49-F238E27FC236}">
                <a16:creationId xmlns:a16="http://schemas.microsoft.com/office/drawing/2014/main" id="{D51D77F8-AAAA-1E6E-0BFE-868D866B1553}"/>
              </a:ext>
            </a:extLst>
          </p:cNvPr>
          <p:cNvSpPr>
            <a:spLocks noGrp="1"/>
          </p:cNvSpPr>
          <p:nvPr>
            <p:ph type="pic" sz="quarter" idx="13"/>
          </p:nvPr>
        </p:nvSpPr>
        <p:spPr>
          <a:xfrm>
            <a:off x="6096000" y="0"/>
            <a:ext cx="6095999" cy="6858000"/>
          </a:xfrm>
          <a:noFill/>
        </p:spPr>
        <p:txBody>
          <a:bodyPr anchor="ctr" anchorCtr="0"/>
          <a:lstStyle>
            <a:lvl1pPr marL="0" indent="0" algn="ctr">
              <a:buNone/>
              <a:defRPr sz="1800"/>
            </a:lvl1pPr>
          </a:lstStyle>
          <a:p>
            <a:r>
              <a:rPr lang="fi-FI"/>
              <a:t>Lisää kuva napsauttamalla kuvaketta</a:t>
            </a:r>
            <a:endParaRPr lang="en-GB"/>
          </a:p>
        </p:txBody>
      </p:sp>
      <p:pic>
        <p:nvPicPr>
          <p:cNvPr id="4" name="Kuva 3">
            <a:extLst>
              <a:ext uri="{FF2B5EF4-FFF2-40B4-BE49-F238E27FC236}">
                <a16:creationId xmlns:a16="http://schemas.microsoft.com/office/drawing/2014/main" id="{66BD440B-E25E-C3A5-BEFB-A0D52F24985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3426" y="4588702"/>
            <a:ext cx="3219642" cy="2064619"/>
          </a:xfrm>
          <a:prstGeom prst="rect">
            <a:avLst/>
          </a:prstGeom>
        </p:spPr>
      </p:pic>
    </p:spTree>
    <p:extLst>
      <p:ext uri="{BB962C8B-B14F-4D97-AF65-F5344CB8AC3E}">
        <p14:creationId xmlns:p14="http://schemas.microsoft.com/office/powerpoint/2010/main" val="4044981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isältö ja kaksikielinen logo">
    <p:bg>
      <p:bgPr>
        <a:solidFill>
          <a:srgbClr val="FBF8F4"/>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3B6CAA-4767-42B4-A19C-0CFD9AFC8229}"/>
              </a:ext>
            </a:extLst>
          </p:cNvPr>
          <p:cNvSpPr>
            <a:spLocks noGrp="1"/>
          </p:cNvSpPr>
          <p:nvPr>
            <p:ph idx="1"/>
          </p:nvPr>
        </p:nvSpPr>
        <p:spPr>
          <a:xfrm>
            <a:off x="576470" y="945776"/>
            <a:ext cx="5160942" cy="3847605"/>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3E996DCA-8E68-4F4A-A4A6-ACE6BC7F2463}"/>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8" name="Footer Placeholder 7">
            <a:extLst>
              <a:ext uri="{FF2B5EF4-FFF2-40B4-BE49-F238E27FC236}">
                <a16:creationId xmlns:a16="http://schemas.microsoft.com/office/drawing/2014/main" id="{C9DC7B94-042D-44C2-B7B2-1128AAFA5739}"/>
              </a:ext>
            </a:extLst>
          </p:cNvPr>
          <p:cNvSpPr>
            <a:spLocks noGrp="1"/>
          </p:cNvSpPr>
          <p:nvPr>
            <p:ph type="ftr" sz="quarter" idx="11"/>
          </p:nvPr>
        </p:nvSpPr>
        <p:spPr/>
        <p:txBody>
          <a:bodyPr/>
          <a:lstStyle/>
          <a:p>
            <a:endParaRPr lang="fi-FI"/>
          </a:p>
        </p:txBody>
      </p:sp>
      <p:sp>
        <p:nvSpPr>
          <p:cNvPr id="9" name="Slide Number Placeholder 8">
            <a:extLst>
              <a:ext uri="{FF2B5EF4-FFF2-40B4-BE49-F238E27FC236}">
                <a16:creationId xmlns:a16="http://schemas.microsoft.com/office/drawing/2014/main" id="{5BFF758F-2E86-4270-85EA-931D55C92679}"/>
              </a:ext>
            </a:extLst>
          </p:cNvPr>
          <p:cNvSpPr>
            <a:spLocks noGrp="1"/>
          </p:cNvSpPr>
          <p:nvPr>
            <p:ph type="sldNum" sz="quarter" idx="12"/>
          </p:nvPr>
        </p:nvSpPr>
        <p:spPr/>
        <p:txBody>
          <a:bodyPr/>
          <a:lstStyle/>
          <a:p>
            <a:fld id="{31160B98-140E-4345-B1A3-2A7247C42973}" type="slidenum">
              <a:rPr lang="fi-FI" smtClean="0"/>
              <a:t>‹#›</a:t>
            </a:fld>
            <a:endParaRPr lang="fi-FI"/>
          </a:p>
        </p:txBody>
      </p:sp>
      <p:sp>
        <p:nvSpPr>
          <p:cNvPr id="5" name="Picture Placeholder 7">
            <a:extLst>
              <a:ext uri="{FF2B5EF4-FFF2-40B4-BE49-F238E27FC236}">
                <a16:creationId xmlns:a16="http://schemas.microsoft.com/office/drawing/2014/main" id="{D51D77F8-AAAA-1E6E-0BFE-868D866B1553}"/>
              </a:ext>
            </a:extLst>
          </p:cNvPr>
          <p:cNvSpPr>
            <a:spLocks noGrp="1"/>
          </p:cNvSpPr>
          <p:nvPr>
            <p:ph type="pic" sz="quarter" idx="13"/>
          </p:nvPr>
        </p:nvSpPr>
        <p:spPr>
          <a:xfrm>
            <a:off x="6096000" y="0"/>
            <a:ext cx="6095999" cy="6858000"/>
          </a:xfrm>
          <a:noFill/>
        </p:spPr>
        <p:txBody>
          <a:bodyPr anchor="ctr" anchorCtr="0"/>
          <a:lstStyle>
            <a:lvl1pPr marL="0" indent="0" algn="ctr">
              <a:buNone/>
              <a:defRPr sz="1800"/>
            </a:lvl1pPr>
          </a:lstStyle>
          <a:p>
            <a:r>
              <a:rPr lang="fi-FI"/>
              <a:t>Lisää kuva napsauttamalla kuvaketta</a:t>
            </a:r>
            <a:endParaRPr lang="en-GB"/>
          </a:p>
        </p:txBody>
      </p:sp>
      <p:pic>
        <p:nvPicPr>
          <p:cNvPr id="4" name="Kuva 3">
            <a:extLst>
              <a:ext uri="{FF2B5EF4-FFF2-40B4-BE49-F238E27FC236}">
                <a16:creationId xmlns:a16="http://schemas.microsoft.com/office/drawing/2014/main" id="{66BD440B-E25E-C3A5-BEFB-A0D52F24985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3426" y="4588702"/>
            <a:ext cx="3219642" cy="2064619"/>
          </a:xfrm>
          <a:prstGeom prst="rect">
            <a:avLst/>
          </a:prstGeom>
        </p:spPr>
      </p:pic>
      <p:pic>
        <p:nvPicPr>
          <p:cNvPr id="2" name="Kuva 1" descr="Kuva, joka sisältää kohteen tunnus, symboli, huippu, logo&#10;&#10;Kuvaus luotu automaattisesti">
            <a:extLst>
              <a:ext uri="{FF2B5EF4-FFF2-40B4-BE49-F238E27FC236}">
                <a16:creationId xmlns:a16="http://schemas.microsoft.com/office/drawing/2014/main" id="{29B0FDE4-E7FA-F0D3-8712-1AFB86B49C3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3195255" y="5155969"/>
            <a:ext cx="706624" cy="754629"/>
          </a:xfrm>
          <a:prstGeom prst="rect">
            <a:avLst/>
          </a:prstGeom>
        </p:spPr>
      </p:pic>
      <p:sp>
        <p:nvSpPr>
          <p:cNvPr id="6" name="Tekstiruutu 5">
            <a:extLst>
              <a:ext uri="{FF2B5EF4-FFF2-40B4-BE49-F238E27FC236}">
                <a16:creationId xmlns:a16="http://schemas.microsoft.com/office/drawing/2014/main" id="{E23A8A6E-3D1B-767E-154E-6C289A2ABB2E}"/>
              </a:ext>
            </a:extLst>
          </p:cNvPr>
          <p:cNvSpPr txBox="1"/>
          <p:nvPr userDrawn="1"/>
        </p:nvSpPr>
        <p:spPr>
          <a:xfrm>
            <a:off x="4264000" y="5364006"/>
            <a:ext cx="1931390" cy="338554"/>
          </a:xfrm>
          <a:prstGeom prst="rect">
            <a:avLst/>
          </a:prstGeom>
          <a:noFill/>
        </p:spPr>
        <p:txBody>
          <a:bodyPr wrap="square" rtlCol="0">
            <a:spAutoFit/>
          </a:bodyPr>
          <a:lstStyle/>
          <a:p>
            <a:pPr algn="l"/>
            <a:r>
              <a:rPr lang="fi-FI" sz="1600" b="1">
                <a:solidFill>
                  <a:schemeClr val="tx2"/>
                </a:solidFill>
              </a:rPr>
              <a:t>Pelastustoimi</a:t>
            </a:r>
            <a:endParaRPr lang="fi-FI" sz="1100" b="1">
              <a:solidFill>
                <a:schemeClr val="tx2"/>
              </a:solidFill>
            </a:endParaRPr>
          </a:p>
        </p:txBody>
      </p:sp>
      <p:cxnSp>
        <p:nvCxnSpPr>
          <p:cNvPr id="11" name="Suora yhdysviiva 10">
            <a:extLst>
              <a:ext uri="{FF2B5EF4-FFF2-40B4-BE49-F238E27FC236}">
                <a16:creationId xmlns:a16="http://schemas.microsoft.com/office/drawing/2014/main" id="{6CD2935C-9117-C28D-7405-A457A5E05A4D}"/>
              </a:ext>
            </a:extLst>
          </p:cNvPr>
          <p:cNvCxnSpPr>
            <a:cxnSpLocks/>
          </p:cNvCxnSpPr>
          <p:nvPr userDrawn="1"/>
        </p:nvCxnSpPr>
        <p:spPr>
          <a:xfrm>
            <a:off x="2986081" y="5277225"/>
            <a:ext cx="0" cy="512116"/>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Suora yhdysviiva 12">
            <a:extLst>
              <a:ext uri="{FF2B5EF4-FFF2-40B4-BE49-F238E27FC236}">
                <a16:creationId xmlns:a16="http://schemas.microsoft.com/office/drawing/2014/main" id="{722CD84B-BCB2-D06D-EC6C-D327430A5FDE}"/>
              </a:ext>
            </a:extLst>
          </p:cNvPr>
          <p:cNvCxnSpPr>
            <a:cxnSpLocks/>
          </p:cNvCxnSpPr>
          <p:nvPr userDrawn="1"/>
        </p:nvCxnSpPr>
        <p:spPr>
          <a:xfrm>
            <a:off x="4110990" y="5277225"/>
            <a:ext cx="0" cy="512116"/>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29086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osto 1">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C0935CFB-111F-9E2A-6162-D75129A3A24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068555">
            <a:off x="-4043107" y="1135634"/>
            <a:ext cx="19657565" cy="4952492"/>
          </a:xfrm>
          <a:prstGeom prst="rect">
            <a:avLst/>
          </a:prstGeom>
        </p:spPr>
      </p:pic>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858973" y="2651760"/>
            <a:ext cx="10474054" cy="1920240"/>
          </a:xfrm>
        </p:spPr>
        <p:txBody>
          <a:bodyPr anchor="ctr" anchorCtr="0"/>
          <a:lstStyle>
            <a:lvl1pPr algn="ctr">
              <a:defRPr sz="5800"/>
            </a:lvl1pPr>
          </a:lstStyle>
          <a:p>
            <a:r>
              <a:rPr lang="fi-FI"/>
              <a:t>Muokkaa perustyyl. napsautt.</a:t>
            </a:r>
            <a:endParaRPr lang="en-GB"/>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Keski-Pohjanmaan hyvinvointialue</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10" name="Kuva 9">
            <a:extLst>
              <a:ext uri="{FF2B5EF4-FFF2-40B4-BE49-F238E27FC236}">
                <a16:creationId xmlns:a16="http://schemas.microsoft.com/office/drawing/2014/main" id="{DBD5A703-F894-FACC-D09D-FF6F7A5C0B2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798758" y="148855"/>
            <a:ext cx="2339162" cy="1501253"/>
          </a:xfrm>
          <a:prstGeom prst="rect">
            <a:avLst/>
          </a:prstGeom>
        </p:spPr>
      </p:pic>
    </p:spTree>
    <p:extLst>
      <p:ext uri="{BB962C8B-B14F-4D97-AF65-F5344CB8AC3E}">
        <p14:creationId xmlns:p14="http://schemas.microsoft.com/office/powerpoint/2010/main" val="28266080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1_Nosto 1">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C0935CFB-111F-9E2A-6162-D75129A3A24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1068555">
            <a:off x="-4043107" y="1135634"/>
            <a:ext cx="19657565" cy="4952492"/>
          </a:xfrm>
          <a:prstGeom prst="rect">
            <a:avLst/>
          </a:prstGeom>
        </p:spPr>
      </p:pic>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858973" y="2651760"/>
            <a:ext cx="10474054" cy="1920240"/>
          </a:xfrm>
        </p:spPr>
        <p:txBody>
          <a:bodyPr anchor="ctr" anchorCtr="0"/>
          <a:lstStyle>
            <a:lvl1pPr algn="ctr">
              <a:defRPr sz="5800"/>
            </a:lvl1pPr>
          </a:lstStyle>
          <a:p>
            <a:r>
              <a:rPr lang="fi-FI"/>
              <a:t>Muokkaa perustyyl. napsautt.</a:t>
            </a:r>
            <a:endParaRPr lang="en-GB"/>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Keski-Pohjanmaan hyvinvointialue</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10" name="Kuva 9">
            <a:extLst>
              <a:ext uri="{FF2B5EF4-FFF2-40B4-BE49-F238E27FC236}">
                <a16:creationId xmlns:a16="http://schemas.microsoft.com/office/drawing/2014/main" id="{DBD5A703-F894-FACC-D09D-FF6F7A5C0B2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798758" y="148855"/>
            <a:ext cx="2339162" cy="1501253"/>
          </a:xfrm>
          <a:prstGeom prst="rect">
            <a:avLst/>
          </a:prstGeom>
        </p:spPr>
      </p:pic>
      <p:pic>
        <p:nvPicPr>
          <p:cNvPr id="3" name="Kuva 2" descr="Kuva, joka sisältää kohteen tunnus, symboli, huippu, logo&#10;&#10;Kuvaus luotu automaattisesti">
            <a:extLst>
              <a:ext uri="{FF2B5EF4-FFF2-40B4-BE49-F238E27FC236}">
                <a16:creationId xmlns:a16="http://schemas.microsoft.com/office/drawing/2014/main" id="{C396813E-36DF-51E3-66A3-09575A0EF3F7}"/>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505661" y="514396"/>
            <a:ext cx="706624" cy="754629"/>
          </a:xfrm>
          <a:prstGeom prst="rect">
            <a:avLst/>
          </a:prstGeom>
        </p:spPr>
      </p:pic>
      <p:sp>
        <p:nvSpPr>
          <p:cNvPr id="5" name="Tekstiruutu 4">
            <a:extLst>
              <a:ext uri="{FF2B5EF4-FFF2-40B4-BE49-F238E27FC236}">
                <a16:creationId xmlns:a16="http://schemas.microsoft.com/office/drawing/2014/main" id="{ADA437ED-9120-0A25-FEC1-A79A3D3603AA}"/>
              </a:ext>
            </a:extLst>
          </p:cNvPr>
          <p:cNvSpPr txBox="1"/>
          <p:nvPr userDrawn="1"/>
        </p:nvSpPr>
        <p:spPr>
          <a:xfrm>
            <a:off x="1574406" y="722433"/>
            <a:ext cx="1931390" cy="338554"/>
          </a:xfrm>
          <a:prstGeom prst="rect">
            <a:avLst/>
          </a:prstGeom>
          <a:noFill/>
        </p:spPr>
        <p:txBody>
          <a:bodyPr wrap="square" rtlCol="0">
            <a:spAutoFit/>
          </a:bodyPr>
          <a:lstStyle/>
          <a:p>
            <a:pPr algn="l"/>
            <a:r>
              <a:rPr lang="fi-FI" sz="1600" b="1">
                <a:solidFill>
                  <a:schemeClr val="tx2"/>
                </a:solidFill>
              </a:rPr>
              <a:t>Pelastustoimi</a:t>
            </a:r>
            <a:endParaRPr lang="fi-FI" sz="1100" b="1">
              <a:solidFill>
                <a:schemeClr val="tx2"/>
              </a:solidFill>
            </a:endParaRPr>
          </a:p>
        </p:txBody>
      </p:sp>
      <p:cxnSp>
        <p:nvCxnSpPr>
          <p:cNvPr id="9" name="Suora yhdysviiva 8">
            <a:extLst>
              <a:ext uri="{FF2B5EF4-FFF2-40B4-BE49-F238E27FC236}">
                <a16:creationId xmlns:a16="http://schemas.microsoft.com/office/drawing/2014/main" id="{21DD16C7-58D8-C323-C820-9239B50E5E9E}"/>
              </a:ext>
            </a:extLst>
          </p:cNvPr>
          <p:cNvCxnSpPr>
            <a:cxnSpLocks/>
          </p:cNvCxnSpPr>
          <p:nvPr userDrawn="1"/>
        </p:nvCxnSpPr>
        <p:spPr>
          <a:xfrm>
            <a:off x="1421396" y="635652"/>
            <a:ext cx="0" cy="512116"/>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1686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Nosto 2">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82C7AD2-72BF-0FB1-1D2B-5F2B42DA195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80084" y="1336812"/>
            <a:ext cx="19064491" cy="4550135"/>
          </a:xfrm>
          <a:prstGeom prst="rect">
            <a:avLst/>
          </a:prstGeom>
        </p:spPr>
      </p:pic>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858973" y="2651760"/>
            <a:ext cx="10474054" cy="1920240"/>
          </a:xfrm>
        </p:spPr>
        <p:txBody>
          <a:bodyPr anchor="ctr" anchorCtr="0"/>
          <a:lstStyle>
            <a:lvl1pPr algn="ctr">
              <a:defRPr sz="5800"/>
            </a:lvl1pPr>
          </a:lstStyle>
          <a:p>
            <a:r>
              <a:rPr lang="fi-FI"/>
              <a:t>Muokkaa perustyyl. napsautt.</a:t>
            </a:r>
            <a:endParaRPr lang="en-GB"/>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Keski-Pohjanmaan hyvinvointialue</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3" name="Kuva 2">
            <a:extLst>
              <a:ext uri="{FF2B5EF4-FFF2-40B4-BE49-F238E27FC236}">
                <a16:creationId xmlns:a16="http://schemas.microsoft.com/office/drawing/2014/main" id="{74691E04-39C3-2C73-3519-F2FD9E652422}"/>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798758" y="148855"/>
            <a:ext cx="2339162" cy="1501253"/>
          </a:xfrm>
          <a:prstGeom prst="rect">
            <a:avLst/>
          </a:prstGeom>
        </p:spPr>
      </p:pic>
    </p:spTree>
    <p:extLst>
      <p:ext uri="{BB962C8B-B14F-4D97-AF65-F5344CB8AC3E}">
        <p14:creationId xmlns:p14="http://schemas.microsoft.com/office/powerpoint/2010/main" val="39825049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Nosto 3">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519CF927-74BF-5E91-F72D-DFBD11B2306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23023" y="1419726"/>
            <a:ext cx="18361846" cy="4018547"/>
          </a:xfrm>
          <a:prstGeom prst="rect">
            <a:avLst/>
          </a:prstGeom>
        </p:spPr>
      </p:pic>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858973" y="2651760"/>
            <a:ext cx="10474054" cy="1920240"/>
          </a:xfrm>
        </p:spPr>
        <p:txBody>
          <a:bodyPr anchor="ctr" anchorCtr="0"/>
          <a:lstStyle>
            <a:lvl1pPr algn="ctr">
              <a:defRPr sz="5800"/>
            </a:lvl1pPr>
          </a:lstStyle>
          <a:p>
            <a:r>
              <a:rPr lang="fi-FI"/>
              <a:t>Muokkaa perustyyl. napsautt.</a:t>
            </a:r>
            <a:endParaRPr lang="en-GB"/>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Keski-Pohjanmaan hyvinvointialue</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3" name="Kuva 2">
            <a:extLst>
              <a:ext uri="{FF2B5EF4-FFF2-40B4-BE49-F238E27FC236}">
                <a16:creationId xmlns:a16="http://schemas.microsoft.com/office/drawing/2014/main" id="{CC8A8008-9E7B-8ABC-C578-4AE186EF6FD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798758" y="148855"/>
            <a:ext cx="2339162" cy="1501253"/>
          </a:xfrm>
          <a:prstGeom prst="rect">
            <a:avLst/>
          </a:prstGeom>
        </p:spPr>
      </p:pic>
    </p:spTree>
    <p:extLst>
      <p:ext uri="{BB962C8B-B14F-4D97-AF65-F5344CB8AC3E}">
        <p14:creationId xmlns:p14="http://schemas.microsoft.com/office/powerpoint/2010/main" val="30411614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Nosto 4">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85C2B088-F113-EEF0-4E6B-DA851693470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0909561">
            <a:off x="-4195972" y="1322620"/>
            <a:ext cx="20318819" cy="4212760"/>
          </a:xfrm>
          <a:prstGeom prst="rect">
            <a:avLst/>
          </a:prstGeom>
        </p:spPr>
      </p:pic>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858973" y="2651760"/>
            <a:ext cx="10474054" cy="1920240"/>
          </a:xfrm>
        </p:spPr>
        <p:txBody>
          <a:bodyPr anchor="ctr" anchorCtr="0"/>
          <a:lstStyle>
            <a:lvl1pPr algn="ctr">
              <a:defRPr sz="5800"/>
            </a:lvl1pPr>
          </a:lstStyle>
          <a:p>
            <a:r>
              <a:rPr lang="fi-FI"/>
              <a:t>Muokkaa perustyyl. napsautt.</a:t>
            </a:r>
            <a:endParaRPr lang="en-GB"/>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Keski-Pohjanmaan hyvinvointialue</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3" name="Kuva 2">
            <a:extLst>
              <a:ext uri="{FF2B5EF4-FFF2-40B4-BE49-F238E27FC236}">
                <a16:creationId xmlns:a16="http://schemas.microsoft.com/office/drawing/2014/main" id="{AF97B865-71EE-527B-9DF6-0A29877488E2}"/>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798758" y="148855"/>
            <a:ext cx="2339162" cy="1501253"/>
          </a:xfrm>
          <a:prstGeom prst="rect">
            <a:avLst/>
          </a:prstGeom>
        </p:spPr>
      </p:pic>
    </p:spTree>
    <p:extLst>
      <p:ext uri="{BB962C8B-B14F-4D97-AF65-F5344CB8AC3E}">
        <p14:creationId xmlns:p14="http://schemas.microsoft.com/office/powerpoint/2010/main" val="37714403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1_Nosto 4">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85C2B088-F113-EEF0-4E6B-DA851693470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20909561">
            <a:off x="-4195972" y="1322620"/>
            <a:ext cx="20318819" cy="4212760"/>
          </a:xfrm>
          <a:prstGeom prst="rect">
            <a:avLst/>
          </a:prstGeom>
        </p:spPr>
      </p:pic>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858973" y="2651760"/>
            <a:ext cx="10474054" cy="1920240"/>
          </a:xfrm>
        </p:spPr>
        <p:txBody>
          <a:bodyPr anchor="ctr" anchorCtr="0"/>
          <a:lstStyle>
            <a:lvl1pPr algn="ctr">
              <a:defRPr sz="5800"/>
            </a:lvl1pPr>
          </a:lstStyle>
          <a:p>
            <a:r>
              <a:rPr lang="fi-FI"/>
              <a:t>Muokkaa perustyyl. napsautt.</a:t>
            </a:r>
            <a:endParaRPr lang="en-GB"/>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Keski-Pohjanmaan hyvinvointialue</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3" name="Kuva 2">
            <a:extLst>
              <a:ext uri="{FF2B5EF4-FFF2-40B4-BE49-F238E27FC236}">
                <a16:creationId xmlns:a16="http://schemas.microsoft.com/office/drawing/2014/main" id="{AF97B865-71EE-527B-9DF6-0A29877488E2}"/>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798758" y="148855"/>
            <a:ext cx="2339162" cy="1501253"/>
          </a:xfrm>
          <a:prstGeom prst="rect">
            <a:avLst/>
          </a:prstGeom>
        </p:spPr>
      </p:pic>
      <p:pic>
        <p:nvPicPr>
          <p:cNvPr id="11" name="Kuva 10" descr="Kuva, joka sisältää kohteen tunnus, symboli, huippu, logo&#10;&#10;Kuvaus luotu automaattisesti">
            <a:extLst>
              <a:ext uri="{FF2B5EF4-FFF2-40B4-BE49-F238E27FC236}">
                <a16:creationId xmlns:a16="http://schemas.microsoft.com/office/drawing/2014/main" id="{212C09C8-55F4-675A-AFFA-8CD32B256F0F}"/>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505661" y="514396"/>
            <a:ext cx="706624" cy="754629"/>
          </a:xfrm>
          <a:prstGeom prst="rect">
            <a:avLst/>
          </a:prstGeom>
        </p:spPr>
      </p:pic>
      <p:sp>
        <p:nvSpPr>
          <p:cNvPr id="12" name="Tekstiruutu 11">
            <a:extLst>
              <a:ext uri="{FF2B5EF4-FFF2-40B4-BE49-F238E27FC236}">
                <a16:creationId xmlns:a16="http://schemas.microsoft.com/office/drawing/2014/main" id="{A80C5675-DF35-D97C-5D5C-BB3FDB205F3E}"/>
              </a:ext>
            </a:extLst>
          </p:cNvPr>
          <p:cNvSpPr txBox="1"/>
          <p:nvPr userDrawn="1"/>
        </p:nvSpPr>
        <p:spPr>
          <a:xfrm>
            <a:off x="1574406" y="722433"/>
            <a:ext cx="1931390" cy="338554"/>
          </a:xfrm>
          <a:prstGeom prst="rect">
            <a:avLst/>
          </a:prstGeom>
          <a:noFill/>
        </p:spPr>
        <p:txBody>
          <a:bodyPr wrap="square" rtlCol="0">
            <a:spAutoFit/>
          </a:bodyPr>
          <a:lstStyle/>
          <a:p>
            <a:pPr algn="l"/>
            <a:r>
              <a:rPr lang="fi-FI" sz="1600" b="1">
                <a:solidFill>
                  <a:schemeClr val="tx2"/>
                </a:solidFill>
              </a:rPr>
              <a:t>Pelastustoimi</a:t>
            </a:r>
            <a:endParaRPr lang="fi-FI" sz="1100" b="1">
              <a:solidFill>
                <a:schemeClr val="tx2"/>
              </a:solidFill>
            </a:endParaRPr>
          </a:p>
        </p:txBody>
      </p:sp>
      <p:cxnSp>
        <p:nvCxnSpPr>
          <p:cNvPr id="13" name="Suora yhdysviiva 12">
            <a:extLst>
              <a:ext uri="{FF2B5EF4-FFF2-40B4-BE49-F238E27FC236}">
                <a16:creationId xmlns:a16="http://schemas.microsoft.com/office/drawing/2014/main" id="{836EC4DE-7EF9-2852-B109-841189BA560E}"/>
              </a:ext>
            </a:extLst>
          </p:cNvPr>
          <p:cNvCxnSpPr>
            <a:cxnSpLocks/>
          </p:cNvCxnSpPr>
          <p:nvPr userDrawn="1"/>
        </p:nvCxnSpPr>
        <p:spPr>
          <a:xfrm>
            <a:off x="1421396" y="635652"/>
            <a:ext cx="0" cy="512116"/>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39576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Nosto 5">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E45DB201-192A-C664-893E-4D74849906A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3102" y="1386037"/>
            <a:ext cx="20039798" cy="4215865"/>
          </a:xfrm>
          <a:prstGeom prst="rect">
            <a:avLst/>
          </a:prstGeom>
        </p:spPr>
      </p:pic>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858973" y="2651760"/>
            <a:ext cx="10474054" cy="1920240"/>
          </a:xfrm>
        </p:spPr>
        <p:txBody>
          <a:bodyPr anchor="ctr" anchorCtr="0"/>
          <a:lstStyle>
            <a:lvl1pPr algn="ctr">
              <a:defRPr sz="5800"/>
            </a:lvl1pPr>
          </a:lstStyle>
          <a:p>
            <a:r>
              <a:rPr lang="fi-FI"/>
              <a:t>Muokkaa perustyyl. napsautt.</a:t>
            </a:r>
            <a:endParaRPr lang="en-GB"/>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Keski-Pohjanmaan hyvinvointialue</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3" name="Kuva 2">
            <a:extLst>
              <a:ext uri="{FF2B5EF4-FFF2-40B4-BE49-F238E27FC236}">
                <a16:creationId xmlns:a16="http://schemas.microsoft.com/office/drawing/2014/main" id="{0F647CC8-FC41-B2D6-2D51-6540C0B9C82E}"/>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798758" y="148855"/>
            <a:ext cx="2339162" cy="1501253"/>
          </a:xfrm>
          <a:prstGeom prst="rect">
            <a:avLst/>
          </a:prstGeom>
        </p:spPr>
      </p:pic>
    </p:spTree>
    <p:extLst>
      <p:ext uri="{BB962C8B-B14F-4D97-AF65-F5344CB8AC3E}">
        <p14:creationId xmlns:p14="http://schemas.microsoft.com/office/powerpoint/2010/main" val="11193938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san ylätunniste">
    <p:bg>
      <p:bgPr>
        <a:solidFill>
          <a:srgbClr val="FBF8F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6260-E36C-484A-9F25-1346EC50A8D2}"/>
              </a:ext>
            </a:extLst>
          </p:cNvPr>
          <p:cNvSpPr>
            <a:spLocks noGrp="1"/>
          </p:cNvSpPr>
          <p:nvPr>
            <p:ph type="ctrTitle"/>
          </p:nvPr>
        </p:nvSpPr>
        <p:spPr>
          <a:xfrm>
            <a:off x="1524000" y="4796118"/>
            <a:ext cx="9144000" cy="1470211"/>
          </a:xfrm>
        </p:spPr>
        <p:txBody>
          <a:bodyPr anchor="ctr" anchorCtr="0"/>
          <a:lstStyle>
            <a:lvl1pPr algn="ctr">
              <a:lnSpc>
                <a:spcPct val="80000"/>
              </a:lnSpc>
              <a:defRPr sz="5800"/>
            </a:lvl1pPr>
          </a:lstStyle>
          <a:p>
            <a:r>
              <a:rPr lang="fi-FI"/>
              <a:t>Muokkaa perustyyl. napsautt.</a:t>
            </a:r>
            <a:endParaRPr lang="en-GB"/>
          </a:p>
        </p:txBody>
      </p:sp>
      <p:sp>
        <p:nvSpPr>
          <p:cNvPr id="8" name="Kuvan paikkamerkki 7">
            <a:extLst>
              <a:ext uri="{FF2B5EF4-FFF2-40B4-BE49-F238E27FC236}">
                <a16:creationId xmlns:a16="http://schemas.microsoft.com/office/drawing/2014/main" id="{70AF33A8-BC3B-685C-C8ED-BBB3C61F6ACF}"/>
              </a:ext>
            </a:extLst>
          </p:cNvPr>
          <p:cNvSpPr>
            <a:spLocks noGrp="1"/>
          </p:cNvSpPr>
          <p:nvPr>
            <p:ph type="pic" sz="quarter" idx="10"/>
          </p:nvPr>
        </p:nvSpPr>
        <p:spPr>
          <a:xfrm>
            <a:off x="2492375" y="196850"/>
            <a:ext cx="7404100" cy="4518025"/>
          </a:xfrm>
        </p:spPr>
        <p:txBody>
          <a:bodyPr anchor="ctr" anchorCtr="0"/>
          <a:lstStyle>
            <a:lvl1pPr marL="0" indent="0" algn="ctr">
              <a:buNone/>
              <a:defRPr/>
            </a:lvl1pPr>
          </a:lstStyle>
          <a:p>
            <a:r>
              <a:rPr lang="fi-FI"/>
              <a:t>Lisää kuva napsauttamalla kuvaketta</a:t>
            </a:r>
          </a:p>
        </p:txBody>
      </p:sp>
      <p:pic>
        <p:nvPicPr>
          <p:cNvPr id="3" name="Kuva 2">
            <a:extLst>
              <a:ext uri="{FF2B5EF4-FFF2-40B4-BE49-F238E27FC236}">
                <a16:creationId xmlns:a16="http://schemas.microsoft.com/office/drawing/2014/main" id="{FE938650-DC1A-BF2B-B13C-8834289C1E9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798758" y="148855"/>
            <a:ext cx="2339162" cy="1501253"/>
          </a:xfrm>
          <a:prstGeom prst="rect">
            <a:avLst/>
          </a:prstGeom>
        </p:spPr>
      </p:pic>
    </p:spTree>
    <p:extLst>
      <p:ext uri="{BB962C8B-B14F-4D97-AF65-F5344CB8AC3E}">
        <p14:creationId xmlns:p14="http://schemas.microsoft.com/office/powerpoint/2010/main" val="38061382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B7F3-1215-4921-A314-96E4FC2B1239}"/>
              </a:ext>
            </a:extLst>
          </p:cNvPr>
          <p:cNvSpPr>
            <a:spLocks noGrp="1"/>
          </p:cNvSpPr>
          <p:nvPr>
            <p:ph type="title"/>
          </p:nvPr>
        </p:nvSpPr>
        <p:spPr>
          <a:xfrm>
            <a:off x="576470" y="525646"/>
            <a:ext cx="9756250" cy="971525"/>
          </a:xfrm>
        </p:spPr>
        <p:txBody>
          <a:bodyPr/>
          <a:lstStyle/>
          <a:p>
            <a:r>
              <a:rPr lang="fi-FI"/>
              <a:t>Muokkaa perustyyl. napsautt.</a:t>
            </a:r>
            <a:endParaRPr lang="en-GB"/>
          </a:p>
        </p:txBody>
      </p:sp>
      <p:sp>
        <p:nvSpPr>
          <p:cNvPr id="6" name="Date Placeholder 5">
            <a:extLst>
              <a:ext uri="{FF2B5EF4-FFF2-40B4-BE49-F238E27FC236}">
                <a16:creationId xmlns:a16="http://schemas.microsoft.com/office/drawing/2014/main" id="{CDE34914-B5F2-4084-8552-6153E3BFA876}"/>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7" name="Footer Placeholder 6">
            <a:extLst>
              <a:ext uri="{FF2B5EF4-FFF2-40B4-BE49-F238E27FC236}">
                <a16:creationId xmlns:a16="http://schemas.microsoft.com/office/drawing/2014/main" id="{33C69628-CCBB-4581-842C-07AC1724D7EE}"/>
              </a:ext>
            </a:extLst>
          </p:cNvPr>
          <p:cNvSpPr>
            <a:spLocks noGrp="1"/>
          </p:cNvSpPr>
          <p:nvPr>
            <p:ph type="ftr" sz="quarter" idx="11"/>
          </p:nvPr>
        </p:nvSpPr>
        <p:spPr/>
        <p:txBody>
          <a:bodyPr/>
          <a:lstStyle/>
          <a:p>
            <a:r>
              <a:rPr lang="fi-FI"/>
              <a:t>Keski-Pohjanmaan hyvinvointialue</a:t>
            </a:r>
          </a:p>
        </p:txBody>
      </p:sp>
      <p:sp>
        <p:nvSpPr>
          <p:cNvPr id="8" name="Slide Number Placeholder 7">
            <a:extLst>
              <a:ext uri="{FF2B5EF4-FFF2-40B4-BE49-F238E27FC236}">
                <a16:creationId xmlns:a16="http://schemas.microsoft.com/office/drawing/2014/main" id="{3C581D05-5813-4B50-86D4-96A15B78A231}"/>
              </a:ext>
            </a:extLst>
          </p:cNvPr>
          <p:cNvSpPr>
            <a:spLocks noGrp="1"/>
          </p:cNvSpPr>
          <p:nvPr>
            <p:ph type="sldNum" sz="quarter" idx="12"/>
          </p:nvPr>
        </p:nvSpPr>
        <p:spPr/>
        <p:txBody>
          <a:bodyPr/>
          <a:lstStyle/>
          <a:p>
            <a:fld id="{31160B98-140E-4345-B1A3-2A7247C42973}" type="slidenum">
              <a:rPr lang="fi-FI" smtClean="0"/>
              <a:t>‹#›</a:t>
            </a:fld>
            <a:endParaRPr lang="fi-FI"/>
          </a:p>
        </p:txBody>
      </p:sp>
      <p:pic>
        <p:nvPicPr>
          <p:cNvPr id="3" name="Kuva 2">
            <a:extLst>
              <a:ext uri="{FF2B5EF4-FFF2-40B4-BE49-F238E27FC236}">
                <a16:creationId xmlns:a16="http://schemas.microsoft.com/office/drawing/2014/main" id="{50403F21-BACE-0C9C-2D8D-39DB9E52BC5E}"/>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638845" y="301640"/>
            <a:ext cx="1319917" cy="846407"/>
          </a:xfrm>
          <a:prstGeom prst="rect">
            <a:avLst/>
          </a:prstGeom>
        </p:spPr>
      </p:pic>
    </p:spTree>
    <p:extLst>
      <p:ext uri="{BB962C8B-B14F-4D97-AF65-F5344CB8AC3E}">
        <p14:creationId xmlns:p14="http://schemas.microsoft.com/office/powerpoint/2010/main" val="1058178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7C8C091-C242-4851-9826-ECBA43530F7B}"/>
              </a:ext>
            </a:extLst>
          </p:cNvPr>
          <p:cNvSpPr>
            <a:spLocks noGrp="1"/>
          </p:cNvSpPr>
          <p:nvPr>
            <p:ph type="dt" sz="half" idx="10"/>
          </p:nvPr>
        </p:nvSpPr>
        <p:spPr/>
        <p:txBody>
          <a:bodyPr/>
          <a:lstStyle/>
          <a:p>
            <a:fld id="{BF408733-3F8E-45BE-8526-0E0F500B8042}" type="datetimeFigureOut">
              <a:rPr lang="fi-FI" smtClean="0"/>
              <a:t>16.9.2026</a:t>
            </a:fld>
            <a:endParaRPr lang="fi-FI"/>
          </a:p>
        </p:txBody>
      </p:sp>
      <p:sp>
        <p:nvSpPr>
          <p:cNvPr id="6" name="Footer Placeholder 5">
            <a:extLst>
              <a:ext uri="{FF2B5EF4-FFF2-40B4-BE49-F238E27FC236}">
                <a16:creationId xmlns:a16="http://schemas.microsoft.com/office/drawing/2014/main" id="{A5B64547-60FB-4F82-B034-DC7F10F48FB2}"/>
              </a:ext>
            </a:extLst>
          </p:cNvPr>
          <p:cNvSpPr>
            <a:spLocks noGrp="1"/>
          </p:cNvSpPr>
          <p:nvPr>
            <p:ph type="ftr" sz="quarter" idx="11"/>
          </p:nvPr>
        </p:nvSpPr>
        <p:spPr/>
        <p:txBody>
          <a:bodyPr/>
          <a:lstStyle/>
          <a:p>
            <a:r>
              <a:rPr lang="fi-FI"/>
              <a:t>Keski-Pohjanmaan hyvinvointialue</a:t>
            </a:r>
          </a:p>
        </p:txBody>
      </p:sp>
      <p:sp>
        <p:nvSpPr>
          <p:cNvPr id="7" name="Slide Number Placeholder 6">
            <a:extLst>
              <a:ext uri="{FF2B5EF4-FFF2-40B4-BE49-F238E27FC236}">
                <a16:creationId xmlns:a16="http://schemas.microsoft.com/office/drawing/2014/main" id="{37519037-54EE-46F6-8610-A2A8D9E613FA}"/>
              </a:ext>
            </a:extLst>
          </p:cNvPr>
          <p:cNvSpPr>
            <a:spLocks noGrp="1"/>
          </p:cNvSpPr>
          <p:nvPr>
            <p:ph type="sldNum" sz="quarter" idx="12"/>
          </p:nvPr>
        </p:nvSpPr>
        <p:spPr/>
        <p:txBody>
          <a:bodyPr/>
          <a:lstStyle/>
          <a:p>
            <a:fld id="{31160B98-140E-4345-B1A3-2A7247C42973}" type="slidenum">
              <a:rPr lang="fi-FI" smtClean="0"/>
              <a:t>‹#›</a:t>
            </a:fld>
            <a:endParaRPr lang="fi-FI"/>
          </a:p>
        </p:txBody>
      </p:sp>
    </p:spTree>
    <p:extLst>
      <p:ext uri="{BB962C8B-B14F-4D97-AF65-F5344CB8AC3E}">
        <p14:creationId xmlns:p14="http://schemas.microsoft.com/office/powerpoint/2010/main" val="15951757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opetus">
    <p:bg>
      <p:bgPr>
        <a:solidFill>
          <a:srgbClr val="FBF8F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B7F3-1215-4921-A314-96E4FC2B1239}"/>
              </a:ext>
            </a:extLst>
          </p:cNvPr>
          <p:cNvSpPr>
            <a:spLocks noGrp="1"/>
          </p:cNvSpPr>
          <p:nvPr>
            <p:ph type="title" hasCustomPrompt="1"/>
          </p:nvPr>
        </p:nvSpPr>
        <p:spPr>
          <a:xfrm>
            <a:off x="576470" y="662911"/>
            <a:ext cx="5030580" cy="2286656"/>
          </a:xfrm>
        </p:spPr>
        <p:txBody>
          <a:bodyPr/>
          <a:lstStyle>
            <a:lvl1pPr>
              <a:defRPr sz="8600">
                <a:solidFill>
                  <a:schemeClr val="bg2"/>
                </a:solidFill>
              </a:defRPr>
            </a:lvl1pPr>
          </a:lstStyle>
          <a:p>
            <a:r>
              <a:rPr lang="en-GB" err="1"/>
              <a:t>Otsikko</a:t>
            </a:r>
            <a:endParaRPr lang="en-GB"/>
          </a:p>
        </p:txBody>
      </p:sp>
      <p:sp>
        <p:nvSpPr>
          <p:cNvPr id="12" name="Tekstin paikkamerkki 11">
            <a:extLst>
              <a:ext uri="{FF2B5EF4-FFF2-40B4-BE49-F238E27FC236}">
                <a16:creationId xmlns:a16="http://schemas.microsoft.com/office/drawing/2014/main" id="{6AF4FBC8-EDB7-5B56-89A3-5696712DD14A}"/>
              </a:ext>
            </a:extLst>
          </p:cNvPr>
          <p:cNvSpPr>
            <a:spLocks noGrp="1"/>
          </p:cNvSpPr>
          <p:nvPr>
            <p:ph type="body" sz="quarter" idx="13"/>
          </p:nvPr>
        </p:nvSpPr>
        <p:spPr>
          <a:xfrm>
            <a:off x="576263" y="3438254"/>
            <a:ext cx="5030787" cy="892880"/>
          </a:xfrm>
        </p:spPr>
        <p:txBody>
          <a:bodyPr/>
          <a:lstStyle>
            <a:lvl1pPr marL="0" indent="0">
              <a:lnSpc>
                <a:spcPct val="90000"/>
              </a:lnSpc>
              <a:buNone/>
              <a:defRPr sz="2600"/>
            </a:lvl1pPr>
            <a:lvl2pPr marL="628650" indent="0">
              <a:buNone/>
              <a:defRPr/>
            </a:lvl2pPr>
          </a:lstStyle>
          <a:p>
            <a:pPr lvl="0"/>
            <a:r>
              <a:rPr lang="fi-FI"/>
              <a:t>Muokkaa tekstin perustyylejä</a:t>
            </a:r>
          </a:p>
        </p:txBody>
      </p:sp>
      <p:sp>
        <p:nvSpPr>
          <p:cNvPr id="13" name="Tekstin paikkamerkki 11">
            <a:extLst>
              <a:ext uri="{FF2B5EF4-FFF2-40B4-BE49-F238E27FC236}">
                <a16:creationId xmlns:a16="http://schemas.microsoft.com/office/drawing/2014/main" id="{AB0165E2-6A9B-36F7-5C66-EFC06B2B4B9A}"/>
              </a:ext>
            </a:extLst>
          </p:cNvPr>
          <p:cNvSpPr>
            <a:spLocks noGrp="1"/>
          </p:cNvSpPr>
          <p:nvPr>
            <p:ph type="body" sz="quarter" idx="14"/>
          </p:nvPr>
        </p:nvSpPr>
        <p:spPr>
          <a:xfrm>
            <a:off x="576263" y="4642588"/>
            <a:ext cx="5030787" cy="344237"/>
          </a:xfrm>
        </p:spPr>
        <p:txBody>
          <a:bodyPr/>
          <a:lstStyle>
            <a:lvl1pPr marL="0" indent="0">
              <a:buNone/>
              <a:defRPr/>
            </a:lvl1pPr>
            <a:lvl2pPr marL="628650" indent="0">
              <a:buNone/>
              <a:defRPr/>
            </a:lvl2pPr>
          </a:lstStyle>
          <a:p>
            <a:pPr lvl="0"/>
            <a:r>
              <a:rPr lang="fi-FI"/>
              <a:t>Muokkaa tekstin perustyylejä</a:t>
            </a:r>
          </a:p>
        </p:txBody>
      </p:sp>
      <p:sp>
        <p:nvSpPr>
          <p:cNvPr id="14" name="Tekstin paikkamerkki 11">
            <a:extLst>
              <a:ext uri="{FF2B5EF4-FFF2-40B4-BE49-F238E27FC236}">
                <a16:creationId xmlns:a16="http://schemas.microsoft.com/office/drawing/2014/main" id="{FC0179F5-A0F8-E876-9E13-85F135EE8FA1}"/>
              </a:ext>
            </a:extLst>
          </p:cNvPr>
          <p:cNvSpPr>
            <a:spLocks noGrp="1"/>
          </p:cNvSpPr>
          <p:nvPr>
            <p:ph type="body" sz="quarter" idx="15"/>
          </p:nvPr>
        </p:nvSpPr>
        <p:spPr>
          <a:xfrm>
            <a:off x="576263" y="5067113"/>
            <a:ext cx="5030787" cy="954545"/>
          </a:xfrm>
        </p:spPr>
        <p:txBody>
          <a:bodyPr/>
          <a:lstStyle>
            <a:lvl1pPr marL="0" indent="0">
              <a:lnSpc>
                <a:spcPct val="85000"/>
              </a:lnSpc>
              <a:buNone/>
              <a:defRPr sz="1600"/>
            </a:lvl1pPr>
            <a:lvl2pPr marL="628650" indent="0">
              <a:buNone/>
              <a:defRPr/>
            </a:lvl2pPr>
          </a:lstStyle>
          <a:p>
            <a:pPr lvl="0"/>
            <a:r>
              <a:rPr lang="fi-FI"/>
              <a:t>Muokkaa tekstin perustyylejä</a:t>
            </a:r>
          </a:p>
        </p:txBody>
      </p:sp>
      <p:sp>
        <p:nvSpPr>
          <p:cNvPr id="15" name="Tekstiruutu 14">
            <a:hlinkClick r:id="rId2"/>
            <a:extLst>
              <a:ext uri="{FF2B5EF4-FFF2-40B4-BE49-F238E27FC236}">
                <a16:creationId xmlns:a16="http://schemas.microsoft.com/office/drawing/2014/main" id="{3D74180C-FB9A-C943-F1E4-29F101D9678C}"/>
              </a:ext>
            </a:extLst>
          </p:cNvPr>
          <p:cNvSpPr txBox="1"/>
          <p:nvPr userDrawn="1"/>
        </p:nvSpPr>
        <p:spPr>
          <a:xfrm>
            <a:off x="7292896" y="5508704"/>
            <a:ext cx="3126802" cy="677108"/>
          </a:xfrm>
          <a:prstGeom prst="rect">
            <a:avLst/>
          </a:prstGeom>
          <a:noFill/>
        </p:spPr>
        <p:txBody>
          <a:bodyPr wrap="square" rtlCol="0">
            <a:spAutoFit/>
          </a:bodyPr>
          <a:lstStyle/>
          <a:p>
            <a:pPr algn="ctr"/>
            <a:r>
              <a:rPr lang="fi-FI" sz="3800" b="1">
                <a:solidFill>
                  <a:schemeClr val="tx2"/>
                </a:solidFill>
              </a:rPr>
              <a:t>soite.fi</a:t>
            </a:r>
          </a:p>
        </p:txBody>
      </p:sp>
      <p:sp>
        <p:nvSpPr>
          <p:cNvPr id="16" name="Picture Placeholder 7">
            <a:extLst>
              <a:ext uri="{FF2B5EF4-FFF2-40B4-BE49-F238E27FC236}">
                <a16:creationId xmlns:a16="http://schemas.microsoft.com/office/drawing/2014/main" id="{D69C3A70-B921-4633-CCAC-7EDA1A3932F0}"/>
              </a:ext>
            </a:extLst>
          </p:cNvPr>
          <p:cNvSpPr>
            <a:spLocks noGrp="1"/>
          </p:cNvSpPr>
          <p:nvPr>
            <p:ph type="pic" sz="quarter" idx="16"/>
          </p:nvPr>
        </p:nvSpPr>
        <p:spPr>
          <a:xfrm>
            <a:off x="6096000" y="1382233"/>
            <a:ext cx="5430734" cy="4126471"/>
          </a:xfrm>
          <a:noFill/>
        </p:spPr>
        <p:txBody>
          <a:bodyPr anchor="ctr" anchorCtr="0"/>
          <a:lstStyle>
            <a:lvl1pPr marL="0" indent="0" algn="ctr">
              <a:buNone/>
              <a:defRPr sz="1800"/>
            </a:lvl1pPr>
          </a:lstStyle>
          <a:p>
            <a:r>
              <a:rPr lang="fi-FI"/>
              <a:t>Lisää kuva napsauttamalla kuvaketta</a:t>
            </a:r>
            <a:endParaRPr lang="en-GB"/>
          </a:p>
        </p:txBody>
      </p:sp>
      <p:sp>
        <p:nvSpPr>
          <p:cNvPr id="3" name="Footer Placeholder 6">
            <a:extLst>
              <a:ext uri="{FF2B5EF4-FFF2-40B4-BE49-F238E27FC236}">
                <a16:creationId xmlns:a16="http://schemas.microsoft.com/office/drawing/2014/main" id="{0D397F7E-FD83-C270-4060-EC1DFA4C52C3}"/>
              </a:ext>
            </a:extLst>
          </p:cNvPr>
          <p:cNvSpPr>
            <a:spLocks noGrp="1"/>
          </p:cNvSpPr>
          <p:nvPr>
            <p:ph type="ftr" sz="quarter" idx="11"/>
          </p:nvPr>
        </p:nvSpPr>
        <p:spPr>
          <a:xfrm>
            <a:off x="1144746" y="6404761"/>
            <a:ext cx="3893820" cy="284816"/>
          </a:xfrm>
        </p:spPr>
        <p:txBody>
          <a:bodyPr/>
          <a:lstStyle/>
          <a:p>
            <a:r>
              <a:rPr lang="fi-FI"/>
              <a:t>Keski-Pohjanmaan hyvinvointialue</a:t>
            </a:r>
          </a:p>
        </p:txBody>
      </p:sp>
      <p:pic>
        <p:nvPicPr>
          <p:cNvPr id="4" name="Kuva 3">
            <a:extLst>
              <a:ext uri="{FF2B5EF4-FFF2-40B4-BE49-F238E27FC236}">
                <a16:creationId xmlns:a16="http://schemas.microsoft.com/office/drawing/2014/main" id="{6C87E7B9-C9BC-06C8-80E4-8793435272D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428056" y="85061"/>
            <a:ext cx="2339162" cy="1501253"/>
          </a:xfrm>
          <a:prstGeom prst="rect">
            <a:avLst/>
          </a:prstGeom>
        </p:spPr>
      </p:pic>
    </p:spTree>
    <p:extLst>
      <p:ext uri="{BB962C8B-B14F-4D97-AF65-F5344CB8AC3E}">
        <p14:creationId xmlns:p14="http://schemas.microsoft.com/office/powerpoint/2010/main" val="9840191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Lopetus">
    <p:bg>
      <p:bgPr>
        <a:solidFill>
          <a:srgbClr val="FBF8F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5B7F3-1215-4921-A314-96E4FC2B1239}"/>
              </a:ext>
            </a:extLst>
          </p:cNvPr>
          <p:cNvSpPr>
            <a:spLocks noGrp="1"/>
          </p:cNvSpPr>
          <p:nvPr>
            <p:ph type="title" hasCustomPrompt="1"/>
          </p:nvPr>
        </p:nvSpPr>
        <p:spPr>
          <a:xfrm>
            <a:off x="576470" y="662911"/>
            <a:ext cx="5030580" cy="2286656"/>
          </a:xfrm>
        </p:spPr>
        <p:txBody>
          <a:bodyPr/>
          <a:lstStyle>
            <a:lvl1pPr>
              <a:defRPr sz="8600">
                <a:solidFill>
                  <a:schemeClr val="bg2"/>
                </a:solidFill>
              </a:defRPr>
            </a:lvl1pPr>
          </a:lstStyle>
          <a:p>
            <a:r>
              <a:rPr lang="en-GB" err="1"/>
              <a:t>Otsikko</a:t>
            </a:r>
            <a:endParaRPr lang="en-GB"/>
          </a:p>
        </p:txBody>
      </p:sp>
      <p:sp>
        <p:nvSpPr>
          <p:cNvPr id="12" name="Tekstin paikkamerkki 11">
            <a:extLst>
              <a:ext uri="{FF2B5EF4-FFF2-40B4-BE49-F238E27FC236}">
                <a16:creationId xmlns:a16="http://schemas.microsoft.com/office/drawing/2014/main" id="{6AF4FBC8-EDB7-5B56-89A3-5696712DD14A}"/>
              </a:ext>
            </a:extLst>
          </p:cNvPr>
          <p:cNvSpPr>
            <a:spLocks noGrp="1"/>
          </p:cNvSpPr>
          <p:nvPr>
            <p:ph type="body" sz="quarter" idx="13"/>
          </p:nvPr>
        </p:nvSpPr>
        <p:spPr>
          <a:xfrm>
            <a:off x="576263" y="3438254"/>
            <a:ext cx="5030787" cy="892880"/>
          </a:xfrm>
        </p:spPr>
        <p:txBody>
          <a:bodyPr/>
          <a:lstStyle>
            <a:lvl1pPr marL="0" indent="0">
              <a:lnSpc>
                <a:spcPct val="90000"/>
              </a:lnSpc>
              <a:buNone/>
              <a:defRPr sz="2600"/>
            </a:lvl1pPr>
            <a:lvl2pPr marL="628650" indent="0">
              <a:buNone/>
              <a:defRPr/>
            </a:lvl2pPr>
          </a:lstStyle>
          <a:p>
            <a:pPr lvl="0"/>
            <a:r>
              <a:rPr lang="fi-FI"/>
              <a:t>Muokkaa tekstin perustyylejä</a:t>
            </a:r>
          </a:p>
        </p:txBody>
      </p:sp>
      <p:sp>
        <p:nvSpPr>
          <p:cNvPr id="13" name="Tekstin paikkamerkki 11">
            <a:extLst>
              <a:ext uri="{FF2B5EF4-FFF2-40B4-BE49-F238E27FC236}">
                <a16:creationId xmlns:a16="http://schemas.microsoft.com/office/drawing/2014/main" id="{AB0165E2-6A9B-36F7-5C66-EFC06B2B4B9A}"/>
              </a:ext>
            </a:extLst>
          </p:cNvPr>
          <p:cNvSpPr>
            <a:spLocks noGrp="1"/>
          </p:cNvSpPr>
          <p:nvPr>
            <p:ph type="body" sz="quarter" idx="14"/>
          </p:nvPr>
        </p:nvSpPr>
        <p:spPr>
          <a:xfrm>
            <a:off x="576263" y="4642588"/>
            <a:ext cx="5030787" cy="344237"/>
          </a:xfrm>
        </p:spPr>
        <p:txBody>
          <a:bodyPr/>
          <a:lstStyle>
            <a:lvl1pPr marL="0" indent="0">
              <a:buNone/>
              <a:defRPr/>
            </a:lvl1pPr>
            <a:lvl2pPr marL="628650" indent="0">
              <a:buNone/>
              <a:defRPr/>
            </a:lvl2pPr>
          </a:lstStyle>
          <a:p>
            <a:pPr lvl="0"/>
            <a:r>
              <a:rPr lang="fi-FI"/>
              <a:t>Muokkaa tekstin perustyylejä</a:t>
            </a:r>
          </a:p>
        </p:txBody>
      </p:sp>
      <p:sp>
        <p:nvSpPr>
          <p:cNvPr id="14" name="Tekstin paikkamerkki 11">
            <a:extLst>
              <a:ext uri="{FF2B5EF4-FFF2-40B4-BE49-F238E27FC236}">
                <a16:creationId xmlns:a16="http://schemas.microsoft.com/office/drawing/2014/main" id="{FC0179F5-A0F8-E876-9E13-85F135EE8FA1}"/>
              </a:ext>
            </a:extLst>
          </p:cNvPr>
          <p:cNvSpPr>
            <a:spLocks noGrp="1"/>
          </p:cNvSpPr>
          <p:nvPr>
            <p:ph type="body" sz="quarter" idx="15"/>
          </p:nvPr>
        </p:nvSpPr>
        <p:spPr>
          <a:xfrm>
            <a:off x="576263" y="5067113"/>
            <a:ext cx="5030787" cy="954545"/>
          </a:xfrm>
        </p:spPr>
        <p:txBody>
          <a:bodyPr/>
          <a:lstStyle>
            <a:lvl1pPr marL="0" indent="0">
              <a:lnSpc>
                <a:spcPct val="85000"/>
              </a:lnSpc>
              <a:buNone/>
              <a:defRPr sz="1600"/>
            </a:lvl1pPr>
            <a:lvl2pPr marL="628650" indent="0">
              <a:buNone/>
              <a:defRPr/>
            </a:lvl2pPr>
          </a:lstStyle>
          <a:p>
            <a:pPr lvl="0"/>
            <a:r>
              <a:rPr lang="fi-FI"/>
              <a:t>Muokkaa tekstin perustyylejä</a:t>
            </a:r>
          </a:p>
        </p:txBody>
      </p:sp>
      <p:sp>
        <p:nvSpPr>
          <p:cNvPr id="15" name="Tekstiruutu 14">
            <a:hlinkClick r:id="rId2"/>
            <a:extLst>
              <a:ext uri="{FF2B5EF4-FFF2-40B4-BE49-F238E27FC236}">
                <a16:creationId xmlns:a16="http://schemas.microsoft.com/office/drawing/2014/main" id="{3D74180C-FB9A-C943-F1E4-29F101D9678C}"/>
              </a:ext>
            </a:extLst>
          </p:cNvPr>
          <p:cNvSpPr txBox="1"/>
          <p:nvPr userDrawn="1"/>
        </p:nvSpPr>
        <p:spPr>
          <a:xfrm>
            <a:off x="7292896" y="5508704"/>
            <a:ext cx="3126802" cy="677108"/>
          </a:xfrm>
          <a:prstGeom prst="rect">
            <a:avLst/>
          </a:prstGeom>
          <a:noFill/>
        </p:spPr>
        <p:txBody>
          <a:bodyPr wrap="square" rtlCol="0">
            <a:spAutoFit/>
          </a:bodyPr>
          <a:lstStyle/>
          <a:p>
            <a:pPr algn="ctr"/>
            <a:r>
              <a:rPr lang="fi-FI" sz="3800" b="1">
                <a:solidFill>
                  <a:schemeClr val="tx2"/>
                </a:solidFill>
              </a:rPr>
              <a:t>soite.fi</a:t>
            </a:r>
          </a:p>
        </p:txBody>
      </p:sp>
      <p:sp>
        <p:nvSpPr>
          <p:cNvPr id="16" name="Picture Placeholder 7">
            <a:extLst>
              <a:ext uri="{FF2B5EF4-FFF2-40B4-BE49-F238E27FC236}">
                <a16:creationId xmlns:a16="http://schemas.microsoft.com/office/drawing/2014/main" id="{D69C3A70-B921-4633-CCAC-7EDA1A3932F0}"/>
              </a:ext>
            </a:extLst>
          </p:cNvPr>
          <p:cNvSpPr>
            <a:spLocks noGrp="1"/>
          </p:cNvSpPr>
          <p:nvPr>
            <p:ph type="pic" sz="quarter" idx="16"/>
          </p:nvPr>
        </p:nvSpPr>
        <p:spPr>
          <a:xfrm>
            <a:off x="6096000" y="1382233"/>
            <a:ext cx="5430734" cy="4126471"/>
          </a:xfrm>
          <a:noFill/>
        </p:spPr>
        <p:txBody>
          <a:bodyPr anchor="ctr" anchorCtr="0"/>
          <a:lstStyle>
            <a:lvl1pPr marL="0" indent="0" algn="ctr">
              <a:buNone/>
              <a:defRPr sz="1800"/>
            </a:lvl1pPr>
          </a:lstStyle>
          <a:p>
            <a:r>
              <a:rPr lang="fi-FI"/>
              <a:t>Lisää kuva napsauttamalla kuvaketta</a:t>
            </a:r>
            <a:endParaRPr lang="en-GB"/>
          </a:p>
        </p:txBody>
      </p:sp>
      <p:sp>
        <p:nvSpPr>
          <p:cNvPr id="3" name="Footer Placeholder 6">
            <a:extLst>
              <a:ext uri="{FF2B5EF4-FFF2-40B4-BE49-F238E27FC236}">
                <a16:creationId xmlns:a16="http://schemas.microsoft.com/office/drawing/2014/main" id="{0D397F7E-FD83-C270-4060-EC1DFA4C52C3}"/>
              </a:ext>
            </a:extLst>
          </p:cNvPr>
          <p:cNvSpPr>
            <a:spLocks noGrp="1"/>
          </p:cNvSpPr>
          <p:nvPr>
            <p:ph type="ftr" sz="quarter" idx="11"/>
          </p:nvPr>
        </p:nvSpPr>
        <p:spPr>
          <a:xfrm>
            <a:off x="1144746" y="6404761"/>
            <a:ext cx="3893820" cy="284816"/>
          </a:xfrm>
        </p:spPr>
        <p:txBody>
          <a:bodyPr/>
          <a:lstStyle/>
          <a:p>
            <a:r>
              <a:rPr lang="fi-FI"/>
              <a:t>Keski-Pohjanmaan hyvinvointialue</a:t>
            </a:r>
          </a:p>
        </p:txBody>
      </p:sp>
      <p:pic>
        <p:nvPicPr>
          <p:cNvPr id="4" name="Kuva 3">
            <a:extLst>
              <a:ext uri="{FF2B5EF4-FFF2-40B4-BE49-F238E27FC236}">
                <a16:creationId xmlns:a16="http://schemas.microsoft.com/office/drawing/2014/main" id="{6C87E7B9-C9BC-06C8-80E4-8793435272D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428056" y="85061"/>
            <a:ext cx="2339162" cy="1501253"/>
          </a:xfrm>
          <a:prstGeom prst="rect">
            <a:avLst/>
          </a:prstGeom>
        </p:spPr>
      </p:pic>
      <p:pic>
        <p:nvPicPr>
          <p:cNvPr id="5" name="Kuva 4" descr="Kuva, joka sisältää kohteen tunnus, symboli, huippu, logo&#10;&#10;Kuvaus luotu automaattisesti">
            <a:extLst>
              <a:ext uri="{FF2B5EF4-FFF2-40B4-BE49-F238E27FC236}">
                <a16:creationId xmlns:a16="http://schemas.microsoft.com/office/drawing/2014/main" id="{C9C2E8F4-AF60-49FE-A94A-FBCD13B614CE}"/>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7174817" y="367727"/>
            <a:ext cx="706624" cy="754629"/>
          </a:xfrm>
          <a:prstGeom prst="rect">
            <a:avLst/>
          </a:prstGeom>
        </p:spPr>
      </p:pic>
      <p:sp>
        <p:nvSpPr>
          <p:cNvPr id="6" name="Tekstiruutu 5">
            <a:extLst>
              <a:ext uri="{FF2B5EF4-FFF2-40B4-BE49-F238E27FC236}">
                <a16:creationId xmlns:a16="http://schemas.microsoft.com/office/drawing/2014/main" id="{E251EBA5-A48C-8015-9110-13FEB11000C1}"/>
              </a:ext>
            </a:extLst>
          </p:cNvPr>
          <p:cNvSpPr txBox="1"/>
          <p:nvPr userDrawn="1"/>
        </p:nvSpPr>
        <p:spPr>
          <a:xfrm>
            <a:off x="8243562" y="575764"/>
            <a:ext cx="1931390" cy="338554"/>
          </a:xfrm>
          <a:prstGeom prst="rect">
            <a:avLst/>
          </a:prstGeom>
          <a:noFill/>
        </p:spPr>
        <p:txBody>
          <a:bodyPr wrap="square" rtlCol="0">
            <a:spAutoFit/>
          </a:bodyPr>
          <a:lstStyle/>
          <a:p>
            <a:pPr algn="l"/>
            <a:r>
              <a:rPr lang="fi-FI" sz="1600" b="1">
                <a:solidFill>
                  <a:schemeClr val="tx2"/>
                </a:solidFill>
              </a:rPr>
              <a:t>Pelastustoimi</a:t>
            </a:r>
            <a:endParaRPr lang="fi-FI" sz="1100" b="1">
              <a:solidFill>
                <a:schemeClr val="tx2"/>
              </a:solidFill>
            </a:endParaRPr>
          </a:p>
        </p:txBody>
      </p:sp>
      <p:cxnSp>
        <p:nvCxnSpPr>
          <p:cNvPr id="7" name="Suora yhdysviiva 6">
            <a:extLst>
              <a:ext uri="{FF2B5EF4-FFF2-40B4-BE49-F238E27FC236}">
                <a16:creationId xmlns:a16="http://schemas.microsoft.com/office/drawing/2014/main" id="{611DB697-C5DE-9DCC-95FB-941FE4CC9328}"/>
              </a:ext>
            </a:extLst>
          </p:cNvPr>
          <p:cNvCxnSpPr>
            <a:cxnSpLocks/>
          </p:cNvCxnSpPr>
          <p:nvPr userDrawn="1"/>
        </p:nvCxnSpPr>
        <p:spPr>
          <a:xfrm>
            <a:off x="8090552" y="488983"/>
            <a:ext cx="0" cy="512116"/>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uora yhdysviiva 7">
            <a:extLst>
              <a:ext uri="{FF2B5EF4-FFF2-40B4-BE49-F238E27FC236}">
                <a16:creationId xmlns:a16="http://schemas.microsoft.com/office/drawing/2014/main" id="{480D12D6-214D-BC1F-448F-01819EF7158B}"/>
              </a:ext>
            </a:extLst>
          </p:cNvPr>
          <p:cNvCxnSpPr>
            <a:cxnSpLocks/>
          </p:cNvCxnSpPr>
          <p:nvPr userDrawn="1"/>
        </p:nvCxnSpPr>
        <p:spPr>
          <a:xfrm>
            <a:off x="9694065" y="488983"/>
            <a:ext cx="0" cy="512116"/>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911755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2BCEDC-5BF0-4641-B029-97A0073B2CA6}"/>
              </a:ext>
            </a:extLst>
          </p:cNvPr>
          <p:cNvSpPr>
            <a:spLocks noGrp="1"/>
          </p:cNvSpPr>
          <p:nvPr>
            <p:ph type="title"/>
          </p:nvPr>
        </p:nvSpPr>
        <p:spPr>
          <a:xfrm>
            <a:off x="576470" y="945776"/>
            <a:ext cx="9756250" cy="971525"/>
          </a:xfrm>
          <a:prstGeom prst="rect">
            <a:avLst/>
          </a:prstGeom>
        </p:spPr>
        <p:txBody>
          <a:bodyPr vert="horz" lIns="0" tIns="0" rIns="0" bIns="0" rtlCol="0" anchor="t" anchorCtr="0">
            <a:noAutofit/>
          </a:bodyPr>
          <a:lstStyle/>
          <a:p>
            <a:r>
              <a:rPr lang="fi-FI"/>
              <a:t>Muokkaa </a:t>
            </a:r>
            <a:r>
              <a:rPr lang="fi-FI" err="1"/>
              <a:t>ots</a:t>
            </a:r>
            <a:r>
              <a:rPr lang="fi-FI"/>
              <a:t>. </a:t>
            </a:r>
            <a:r>
              <a:rPr lang="fi-FI" err="1"/>
              <a:t>perustyyl</a:t>
            </a:r>
            <a:r>
              <a:rPr lang="fi-FI"/>
              <a:t>. </a:t>
            </a:r>
            <a:r>
              <a:rPr lang="fi-FI" err="1"/>
              <a:t>napsautt</a:t>
            </a:r>
            <a:r>
              <a:rPr lang="fi-FI"/>
              <a:t>.</a:t>
            </a:r>
            <a:endParaRPr lang="en-GB"/>
          </a:p>
        </p:txBody>
      </p:sp>
      <p:sp>
        <p:nvSpPr>
          <p:cNvPr id="3" name="Text Placeholder 2">
            <a:extLst>
              <a:ext uri="{FF2B5EF4-FFF2-40B4-BE49-F238E27FC236}">
                <a16:creationId xmlns:a16="http://schemas.microsoft.com/office/drawing/2014/main" id="{F8F58EF0-5CC6-4362-996D-AE27B9C25A25}"/>
              </a:ext>
            </a:extLst>
          </p:cNvPr>
          <p:cNvSpPr>
            <a:spLocks noGrp="1"/>
          </p:cNvSpPr>
          <p:nvPr>
            <p:ph type="body" idx="1"/>
          </p:nvPr>
        </p:nvSpPr>
        <p:spPr>
          <a:xfrm>
            <a:off x="576470" y="1995777"/>
            <a:ext cx="11036410" cy="4181186"/>
          </a:xfrm>
          <a:prstGeom prst="rect">
            <a:avLst/>
          </a:prstGeom>
        </p:spPr>
        <p:txBody>
          <a:bodyPr vert="horz" lIns="0" tIns="0" rIns="0" bIns="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7" name="Date Placeholder 6">
            <a:extLst>
              <a:ext uri="{FF2B5EF4-FFF2-40B4-BE49-F238E27FC236}">
                <a16:creationId xmlns:a16="http://schemas.microsoft.com/office/drawing/2014/main" id="{BCFC8207-E1E1-4120-A9AA-730F0E3F9D1A}"/>
              </a:ext>
            </a:extLst>
          </p:cNvPr>
          <p:cNvSpPr>
            <a:spLocks noGrp="1"/>
          </p:cNvSpPr>
          <p:nvPr>
            <p:ph type="dt" sz="half" idx="2"/>
          </p:nvPr>
        </p:nvSpPr>
        <p:spPr>
          <a:xfrm>
            <a:off x="978408" y="6436659"/>
            <a:ext cx="1156716" cy="284816"/>
          </a:xfrm>
          <a:prstGeom prst="rect">
            <a:avLst/>
          </a:prstGeom>
        </p:spPr>
        <p:txBody>
          <a:bodyPr vert="horz" lIns="0" tIns="0" rIns="0" bIns="0" rtlCol="0" anchor="ctr"/>
          <a:lstStyle>
            <a:lvl1pPr algn="l">
              <a:defRPr sz="1000">
                <a:solidFill>
                  <a:schemeClr val="tx2"/>
                </a:solidFill>
              </a:defRPr>
            </a:lvl1pPr>
          </a:lstStyle>
          <a:p>
            <a:fld id="{BF408733-3F8E-45BE-8526-0E0F500B8042}" type="datetimeFigureOut">
              <a:rPr lang="fi-FI" smtClean="0"/>
              <a:pPr/>
              <a:t>16.9.2026</a:t>
            </a:fld>
            <a:endParaRPr lang="fi-FI"/>
          </a:p>
        </p:txBody>
      </p:sp>
      <p:sp>
        <p:nvSpPr>
          <p:cNvPr id="8" name="Footer Placeholder 7">
            <a:extLst>
              <a:ext uri="{FF2B5EF4-FFF2-40B4-BE49-F238E27FC236}">
                <a16:creationId xmlns:a16="http://schemas.microsoft.com/office/drawing/2014/main" id="{431C7E16-846E-4C51-8A54-1FE93AAD5BD6}"/>
              </a:ext>
            </a:extLst>
          </p:cNvPr>
          <p:cNvSpPr>
            <a:spLocks noGrp="1"/>
          </p:cNvSpPr>
          <p:nvPr>
            <p:ph type="ftr" sz="quarter" idx="3"/>
          </p:nvPr>
        </p:nvSpPr>
        <p:spPr>
          <a:xfrm>
            <a:off x="2164080" y="6436659"/>
            <a:ext cx="3893820" cy="284816"/>
          </a:xfrm>
          <a:prstGeom prst="rect">
            <a:avLst/>
          </a:prstGeom>
        </p:spPr>
        <p:txBody>
          <a:bodyPr vert="horz" lIns="0" tIns="0" rIns="0" bIns="0" rtlCol="0" anchor="ctr"/>
          <a:lstStyle>
            <a:lvl1pPr algn="ctr">
              <a:defRPr sz="1000">
                <a:solidFill>
                  <a:schemeClr val="tx2"/>
                </a:solidFill>
              </a:defRPr>
            </a:lvl1pPr>
          </a:lstStyle>
          <a:p>
            <a:endParaRPr lang="fi-FI"/>
          </a:p>
        </p:txBody>
      </p:sp>
      <p:sp>
        <p:nvSpPr>
          <p:cNvPr id="9" name="Slide Number Placeholder 8">
            <a:extLst>
              <a:ext uri="{FF2B5EF4-FFF2-40B4-BE49-F238E27FC236}">
                <a16:creationId xmlns:a16="http://schemas.microsoft.com/office/drawing/2014/main" id="{9D91B797-1514-4178-B4AD-AFE930D23265}"/>
              </a:ext>
            </a:extLst>
          </p:cNvPr>
          <p:cNvSpPr>
            <a:spLocks noGrp="1"/>
          </p:cNvSpPr>
          <p:nvPr>
            <p:ph type="sldNum" sz="quarter" idx="4"/>
          </p:nvPr>
        </p:nvSpPr>
        <p:spPr>
          <a:xfrm>
            <a:off x="576470" y="6436659"/>
            <a:ext cx="379078" cy="284816"/>
          </a:xfrm>
          <a:prstGeom prst="rect">
            <a:avLst/>
          </a:prstGeom>
        </p:spPr>
        <p:txBody>
          <a:bodyPr vert="horz" lIns="0" tIns="0" rIns="0" bIns="0" rtlCol="0" anchor="ctr"/>
          <a:lstStyle>
            <a:lvl1pPr algn="l">
              <a:defRPr sz="1000">
                <a:solidFill>
                  <a:schemeClr val="tx2"/>
                </a:solidFill>
              </a:defRPr>
            </a:lvl1pPr>
          </a:lstStyle>
          <a:p>
            <a:fld id="{31160B98-140E-4345-B1A3-2A7247C42973}" type="slidenum">
              <a:rPr lang="fi-FI" smtClean="0"/>
              <a:pPr/>
              <a:t>‹#›</a:t>
            </a:fld>
            <a:endParaRPr lang="fi-FI"/>
          </a:p>
        </p:txBody>
      </p:sp>
    </p:spTree>
    <p:extLst>
      <p:ext uri="{BB962C8B-B14F-4D97-AF65-F5344CB8AC3E}">
        <p14:creationId xmlns:p14="http://schemas.microsoft.com/office/powerpoint/2010/main" val="4203154310"/>
      </p:ext>
    </p:extLst>
  </p:cSld>
  <p:clrMap bg1="lt1" tx1="dk1" bg2="lt2" tx2="dk2" accent1="accent1" accent2="accent2" accent3="accent3" accent4="accent4" accent5="accent5" accent6="accent6" hlink="hlink" folHlink="folHlink"/>
  <p:sldLayoutIdLst>
    <p:sldLayoutId id="2147483649" r:id="rId1"/>
    <p:sldLayoutId id="2147483679" r:id="rId2"/>
    <p:sldLayoutId id="2147483680" r:id="rId3"/>
    <p:sldLayoutId id="2147483678" r:id="rId4"/>
    <p:sldLayoutId id="2147483688" r:id="rId5"/>
    <p:sldLayoutId id="2147483691" r:id="rId6"/>
    <p:sldLayoutId id="2147483650" r:id="rId7"/>
    <p:sldLayoutId id="2147483662" r:id="rId8"/>
    <p:sldLayoutId id="2147483671" r:id="rId9"/>
    <p:sldLayoutId id="2147483676" r:id="rId10"/>
    <p:sldLayoutId id="2147483692" r:id="rId11"/>
    <p:sldLayoutId id="2147483677" r:id="rId12"/>
    <p:sldLayoutId id="2147483689" r:id="rId13"/>
    <p:sldLayoutId id="2147483664" r:id="rId14"/>
    <p:sldLayoutId id="2147483697" r:id="rId15"/>
    <p:sldLayoutId id="2147483665" r:id="rId16"/>
    <p:sldLayoutId id="2147483666" r:id="rId17"/>
    <p:sldLayoutId id="2147483668" r:id="rId18"/>
    <p:sldLayoutId id="2147483681" r:id="rId19"/>
    <p:sldLayoutId id="2147483682" r:id="rId20"/>
    <p:sldLayoutId id="2147483683" r:id="rId21"/>
    <p:sldLayoutId id="2147483684" r:id="rId22"/>
    <p:sldLayoutId id="2147483685" r:id="rId23"/>
    <p:sldLayoutId id="2147483686" r:id="rId24"/>
    <p:sldLayoutId id="2147483687" r:id="rId25"/>
    <p:sldLayoutId id="2147483690" r:id="rId26"/>
    <p:sldLayoutId id="2147483693" r:id="rId27"/>
    <p:sldLayoutId id="2147483669" r:id="rId28"/>
    <p:sldLayoutId id="2147483694" r:id="rId29"/>
    <p:sldLayoutId id="2147483672" r:id="rId30"/>
    <p:sldLayoutId id="2147483673" r:id="rId31"/>
    <p:sldLayoutId id="2147483674" r:id="rId32"/>
    <p:sldLayoutId id="2147483695" r:id="rId33"/>
    <p:sldLayoutId id="2147483675" r:id="rId34"/>
    <p:sldLayoutId id="2147483663" r:id="rId35"/>
    <p:sldLayoutId id="2147483654" r:id="rId36"/>
    <p:sldLayoutId id="2147483655" r:id="rId37"/>
    <p:sldLayoutId id="2147483670" r:id="rId38"/>
    <p:sldLayoutId id="2147483696" r:id="rId39"/>
  </p:sldLayoutIdLst>
  <p:txStyles>
    <p:titleStyle>
      <a:lvl1pPr algn="l" defTabSz="914400" rtl="0" eaLnBrk="1" latinLnBrk="0" hangingPunct="1">
        <a:lnSpc>
          <a:spcPct val="80000"/>
        </a:lnSpc>
        <a:spcBef>
          <a:spcPct val="0"/>
        </a:spcBef>
        <a:buNone/>
        <a:defRPr sz="5000" b="1" kern="1200">
          <a:solidFill>
            <a:schemeClr val="tx2"/>
          </a:solidFill>
          <a:latin typeface="+mj-lt"/>
          <a:ea typeface="+mj-ea"/>
          <a:cs typeface="+mj-cs"/>
        </a:defRPr>
      </a:lvl1pPr>
    </p:titleStyle>
    <p:bodyStyle>
      <a:lvl1pPr marL="628650" indent="-62865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1pPr>
      <a:lvl2pPr marL="898525" indent="-269875"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2pPr>
      <a:lvl3pPr marL="1165225" indent="-2667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3pPr>
      <a:lvl4pPr marL="1435100" indent="-269875"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4pPr>
      <a:lvl5pPr marL="1701800" indent="-2667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1.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DC3C332-C211-51C7-632B-EECA5592541E}"/>
              </a:ext>
            </a:extLst>
          </p:cNvPr>
          <p:cNvSpPr>
            <a:spLocks noGrp="1"/>
          </p:cNvSpPr>
          <p:nvPr>
            <p:ph type="ctrTitle"/>
          </p:nvPr>
        </p:nvSpPr>
        <p:spPr>
          <a:xfrm>
            <a:off x="1524000" y="1726799"/>
            <a:ext cx="9617363" cy="3441352"/>
          </a:xfrm>
        </p:spPr>
        <p:txBody>
          <a:bodyPr/>
          <a:lstStyle/>
          <a:p>
            <a:r>
              <a:rPr lang="fi-FI">
                <a:ea typeface="Calibri"/>
                <a:cs typeface="Calibri"/>
              </a:rPr>
              <a:t>Lasten ja nuorten neurokehityksellinen prosessimalli</a:t>
            </a:r>
          </a:p>
        </p:txBody>
      </p:sp>
      <p:sp>
        <p:nvSpPr>
          <p:cNvPr id="5" name="Alaotsikko 4">
            <a:extLst>
              <a:ext uri="{FF2B5EF4-FFF2-40B4-BE49-F238E27FC236}">
                <a16:creationId xmlns:a16="http://schemas.microsoft.com/office/drawing/2014/main" id="{ADA1BC88-CC2D-85EE-0EE7-482190CC1E06}"/>
              </a:ext>
            </a:extLst>
          </p:cNvPr>
          <p:cNvSpPr>
            <a:spLocks noGrp="1"/>
          </p:cNvSpPr>
          <p:nvPr>
            <p:ph type="subTitle" idx="1"/>
          </p:nvPr>
        </p:nvSpPr>
        <p:spPr/>
        <p:txBody>
          <a:bodyPr/>
          <a:lstStyle/>
          <a:p>
            <a:r>
              <a:rPr lang="fi-FI">
                <a:ea typeface="Calibri"/>
                <a:cs typeface="Calibri"/>
              </a:rPr>
              <a:t>20.1.2026</a:t>
            </a:r>
            <a:endParaRPr lang="fi-FI"/>
          </a:p>
        </p:txBody>
      </p:sp>
    </p:spTree>
    <p:extLst>
      <p:ext uri="{BB962C8B-B14F-4D97-AF65-F5344CB8AC3E}">
        <p14:creationId xmlns:p14="http://schemas.microsoft.com/office/powerpoint/2010/main" val="2480674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C38B02-E5D7-F3A2-52DA-BDE50D30537F}"/>
              </a:ext>
            </a:extLst>
          </p:cNvPr>
          <p:cNvSpPr>
            <a:spLocks noGrp="1"/>
          </p:cNvSpPr>
          <p:nvPr>
            <p:ph type="title"/>
          </p:nvPr>
        </p:nvSpPr>
        <p:spPr>
          <a:xfrm>
            <a:off x="576470" y="492694"/>
            <a:ext cx="9756250" cy="971525"/>
          </a:xfrm>
        </p:spPr>
        <p:txBody>
          <a:bodyPr anchor="t">
            <a:normAutofit/>
          </a:bodyPr>
          <a:lstStyle/>
          <a:p>
            <a:r>
              <a:rPr lang="fi-FI"/>
              <a:t>KIRJO-Projekti lyhyesti</a:t>
            </a:r>
          </a:p>
        </p:txBody>
      </p:sp>
      <p:graphicFrame>
        <p:nvGraphicFramePr>
          <p:cNvPr id="5" name="Sisällön paikkamerkki 2">
            <a:extLst>
              <a:ext uri="{FF2B5EF4-FFF2-40B4-BE49-F238E27FC236}">
                <a16:creationId xmlns:a16="http://schemas.microsoft.com/office/drawing/2014/main" id="{7BCC6D0B-337F-8E6B-E96A-115E94434E70}"/>
              </a:ext>
            </a:extLst>
          </p:cNvPr>
          <p:cNvGraphicFramePr>
            <a:graphicFrameLocks noGrp="1"/>
          </p:cNvGraphicFramePr>
          <p:nvPr>
            <p:ph idx="1"/>
          </p:nvPr>
        </p:nvGraphicFramePr>
        <p:xfrm>
          <a:off x="576470" y="1699215"/>
          <a:ext cx="11036410" cy="4181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6158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C38B02-E5D7-F3A2-52DA-BDE50D30537F}"/>
              </a:ext>
            </a:extLst>
          </p:cNvPr>
          <p:cNvSpPr>
            <a:spLocks noGrp="1"/>
          </p:cNvSpPr>
          <p:nvPr>
            <p:ph type="title"/>
          </p:nvPr>
        </p:nvSpPr>
        <p:spPr>
          <a:xfrm>
            <a:off x="576470" y="492694"/>
            <a:ext cx="9756250" cy="971525"/>
          </a:xfrm>
        </p:spPr>
        <p:txBody>
          <a:bodyPr anchor="t">
            <a:normAutofit/>
          </a:bodyPr>
          <a:lstStyle/>
          <a:p>
            <a:r>
              <a:rPr lang="fi-FI">
                <a:ea typeface="Calibri"/>
                <a:cs typeface="Calibri"/>
              </a:rPr>
              <a:t>Hankkeen taustaa</a:t>
            </a:r>
          </a:p>
        </p:txBody>
      </p:sp>
      <p:graphicFrame>
        <p:nvGraphicFramePr>
          <p:cNvPr id="5" name="Sisällön paikkamerkki 2">
            <a:extLst>
              <a:ext uri="{FF2B5EF4-FFF2-40B4-BE49-F238E27FC236}">
                <a16:creationId xmlns:a16="http://schemas.microsoft.com/office/drawing/2014/main" id="{EDE8C8AB-8F9C-5616-D872-9AA473B7313F}"/>
              </a:ext>
            </a:extLst>
          </p:cNvPr>
          <p:cNvGraphicFramePr>
            <a:graphicFrameLocks noGrp="1"/>
          </p:cNvGraphicFramePr>
          <p:nvPr>
            <p:ph idx="1"/>
            <p:extLst>
              <p:ext uri="{D42A27DB-BD31-4B8C-83A1-F6EECF244321}">
                <p14:modId xmlns:p14="http://schemas.microsoft.com/office/powerpoint/2010/main" val="2667224167"/>
              </p:ext>
            </p:extLst>
          </p:nvPr>
        </p:nvGraphicFramePr>
        <p:xfrm>
          <a:off x="126197" y="1191215"/>
          <a:ext cx="11833046" cy="5197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8797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C38B02-E5D7-F3A2-52DA-BDE50D30537F}"/>
              </a:ext>
            </a:extLst>
          </p:cNvPr>
          <p:cNvSpPr>
            <a:spLocks noGrp="1"/>
          </p:cNvSpPr>
          <p:nvPr>
            <p:ph type="title"/>
          </p:nvPr>
        </p:nvSpPr>
        <p:spPr>
          <a:xfrm>
            <a:off x="739181" y="120420"/>
            <a:ext cx="9756250" cy="437612"/>
          </a:xfrm>
        </p:spPr>
        <p:txBody>
          <a:bodyPr/>
          <a:lstStyle/>
          <a:p>
            <a:r>
              <a:rPr lang="fi-FI" sz="3600"/>
              <a:t>Lasten ja nuorten ADHD prosessi</a:t>
            </a:r>
          </a:p>
        </p:txBody>
      </p:sp>
      <p:sp>
        <p:nvSpPr>
          <p:cNvPr id="4" name="Suorakulmio: Pyöristetyt kulmat 3">
            <a:extLst>
              <a:ext uri="{FF2B5EF4-FFF2-40B4-BE49-F238E27FC236}">
                <a16:creationId xmlns:a16="http://schemas.microsoft.com/office/drawing/2014/main" id="{82AB1580-EC1A-EB26-91E3-2B75CD85E238}"/>
              </a:ext>
            </a:extLst>
          </p:cNvPr>
          <p:cNvSpPr/>
          <p:nvPr/>
        </p:nvSpPr>
        <p:spPr>
          <a:xfrm>
            <a:off x="4319871" y="743286"/>
            <a:ext cx="1480929" cy="1067830"/>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path path="circle">
              <a:fillToRect l="50000" t="50000" r="50000" b="50000"/>
            </a:path>
            <a:tileRect/>
          </a:gra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a:ln>
                  <a:noFill/>
                </a:ln>
                <a:solidFill>
                  <a:prstClr val="black"/>
                </a:solidFill>
                <a:effectLst/>
                <a:uLnTx/>
                <a:uFillTx/>
                <a:latin typeface="Calibri" panose="020F0502020204030204"/>
                <a:ea typeface="+mn-ea"/>
                <a:cs typeface="+mn-cs"/>
              </a:rPr>
              <a:t>Tarve lisätuelle ja tarvittaessa diagnostinen alkukartoitus</a:t>
            </a:r>
          </a:p>
        </p:txBody>
      </p:sp>
      <p:sp>
        <p:nvSpPr>
          <p:cNvPr id="7" name="Suorakulmio: Pyöristetyt kulmat 6">
            <a:extLst>
              <a:ext uri="{FF2B5EF4-FFF2-40B4-BE49-F238E27FC236}">
                <a16:creationId xmlns:a16="http://schemas.microsoft.com/office/drawing/2014/main" id="{AE98DB50-575C-9604-FEA8-340D8A401E3B}"/>
              </a:ext>
            </a:extLst>
          </p:cNvPr>
          <p:cNvSpPr/>
          <p:nvPr/>
        </p:nvSpPr>
        <p:spPr>
          <a:xfrm>
            <a:off x="1267790" y="760477"/>
            <a:ext cx="1480930" cy="1033448"/>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path path="circle">
              <a:fillToRect l="50000" t="50000" r="50000" b="50000"/>
            </a:path>
            <a:tileRect/>
          </a:gra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a:ln>
                  <a:noFill/>
                </a:ln>
                <a:solidFill>
                  <a:prstClr val="black"/>
                </a:solidFill>
                <a:effectLst/>
                <a:uLnTx/>
                <a:uFillTx/>
                <a:latin typeface="Calibri" panose="020F0502020204030204"/>
                <a:ea typeface="+mn-ea"/>
                <a:cs typeface="+mn-cs"/>
              </a:rPr>
              <a:t>Huoli lapsen tai nuoren tarkkaavuudesta, vilkkaudesta tai käyttäytymisestä</a:t>
            </a:r>
          </a:p>
        </p:txBody>
      </p:sp>
      <p:sp>
        <p:nvSpPr>
          <p:cNvPr id="8" name="Suorakulmio: Pyöristetyt kulmat 7">
            <a:extLst>
              <a:ext uri="{FF2B5EF4-FFF2-40B4-BE49-F238E27FC236}">
                <a16:creationId xmlns:a16="http://schemas.microsoft.com/office/drawing/2014/main" id="{BCBD2AC4-712C-8AFF-92F9-E176D56FF01B}"/>
              </a:ext>
            </a:extLst>
          </p:cNvPr>
          <p:cNvSpPr/>
          <p:nvPr/>
        </p:nvSpPr>
        <p:spPr>
          <a:xfrm>
            <a:off x="7371951" y="680796"/>
            <a:ext cx="1480929" cy="1110162"/>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path path="circle">
              <a:fillToRect l="50000" t="50000" r="50000" b="50000"/>
            </a:path>
            <a:tileRect/>
          </a:gra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1" i="0" u="none" strike="noStrike" kern="1200" cap="none" spc="0" normalizeH="0" baseline="0" noProof="0">
                <a:ln>
                  <a:noFill/>
                </a:ln>
                <a:solidFill>
                  <a:prstClr val="black"/>
                </a:solidFill>
                <a:effectLst/>
                <a:uLnTx/>
                <a:uFillTx/>
                <a:latin typeface="Calibri" panose="020F0502020204030204"/>
                <a:ea typeface="+mn-ea"/>
                <a:cs typeface="+mn-cs"/>
              </a:rPr>
              <a:t>Lääketieteellinen arvio tilanteesta </a:t>
            </a:r>
          </a:p>
        </p:txBody>
      </p:sp>
      <p:sp>
        <p:nvSpPr>
          <p:cNvPr id="9" name="Suorakulmio: Pyöristetyt kulmat 8">
            <a:extLst>
              <a:ext uri="{FF2B5EF4-FFF2-40B4-BE49-F238E27FC236}">
                <a16:creationId xmlns:a16="http://schemas.microsoft.com/office/drawing/2014/main" id="{228A5482-8BF8-EFE6-852E-71F06E94C705}"/>
              </a:ext>
            </a:extLst>
          </p:cNvPr>
          <p:cNvSpPr/>
          <p:nvPr/>
        </p:nvSpPr>
        <p:spPr>
          <a:xfrm>
            <a:off x="739181" y="1955995"/>
            <a:ext cx="2440298" cy="3504686"/>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Lapsen tai nuoren arjen kartoitus </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(esim. LP-keskustelu)</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Perhe ja arjen toimijat kokoontuvat yhteen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9A2323"/>
                </a:solidFill>
                <a:effectLst/>
                <a:uLnTx/>
                <a:uFillTx/>
                <a:latin typeface="Calibri" panose="020F0502020204030204"/>
                <a:ea typeface="+mn-ea"/>
                <a:cs typeface="+mn-cs"/>
              </a:rPr>
              <a:t>Arjen tuen suunnitelma </a:t>
            </a: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Tuki kotona,  varhaiskasvatuksessa ja koulussa</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Seuranta ja arviointi</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Tuen tehostuminen tarvittaessa</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a:t>
            </a:r>
            <a:endParaRPr kumimoji="0" lang="fi-FI" sz="1100" b="1" i="0" u="none" strike="noStrike" kern="1200" cap="none" spc="0" normalizeH="0" baseline="0" noProof="0">
              <a:ln>
                <a:noFill/>
              </a:ln>
              <a:solidFill>
                <a:srgbClr val="9A2323"/>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10" name="Suorakulmio: Pyöristetyt kulmat 9">
            <a:extLst>
              <a:ext uri="{FF2B5EF4-FFF2-40B4-BE49-F238E27FC236}">
                <a16:creationId xmlns:a16="http://schemas.microsoft.com/office/drawing/2014/main" id="{2E67C4AA-4236-CDFC-A033-BBC276ED72CA}"/>
              </a:ext>
            </a:extLst>
          </p:cNvPr>
          <p:cNvSpPr/>
          <p:nvPr/>
        </p:nvSpPr>
        <p:spPr>
          <a:xfrm>
            <a:off x="3412787" y="1965396"/>
            <a:ext cx="3295098" cy="3504686"/>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Perhe, tarvittavat arjen toimijat ja palveluiden edustajat kokoontuvat yhteen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Käsitellään olemassa oleva tieto ja arvioidaan tilanne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Tehdään tarvittaessa päätös </a:t>
            </a:r>
            <a:r>
              <a:rPr kumimoji="0" lang="fi-FI" sz="1100" b="1" i="0" u="none" strike="noStrike" kern="1200" cap="none" spc="0" normalizeH="0" baseline="0" noProof="0">
                <a:ln>
                  <a:noFill/>
                </a:ln>
                <a:solidFill>
                  <a:srgbClr val="9A2323"/>
                </a:solidFill>
                <a:effectLst/>
                <a:uLnTx/>
                <a:uFillTx/>
                <a:latin typeface="Calibri" panose="020F0502020204030204"/>
                <a:ea typeface="+mn-ea"/>
                <a:cs typeface="+mn-cs"/>
              </a:rPr>
              <a:t>diagnostisen alkukartoituksen </a:t>
            </a: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käynnistämisestä </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(Arjen tuki todettu riittämättömäksi, tarve lisäselvittelyille)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Sovitaan tarvittavasta tiedonkeruusta ja sen koostamisesta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Ohjaus sähköiselle polulle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Tiedon koostaminen </a:t>
            </a:r>
            <a:r>
              <a:rPr kumimoji="0" lang="fi-FI" sz="1100" b="0" i="0" u="none" strike="noStrike" kern="1200" cap="none" spc="0" normalizeH="0" baseline="0" noProof="0" err="1">
                <a:ln>
                  <a:noFill/>
                </a:ln>
                <a:solidFill>
                  <a:srgbClr val="9A2323"/>
                </a:solidFill>
                <a:effectLst/>
                <a:uLnTx/>
                <a:uFillTx/>
                <a:latin typeface="Calibri" panose="020F0502020204030204"/>
                <a:ea typeface="+mn-ea"/>
                <a:cs typeface="+mn-cs"/>
              </a:rPr>
              <a:t>Lifecare</a:t>
            </a:r>
            <a:r>
              <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rPr>
              <a:t>- Potilastietojärjestelmään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Varataan aika lääkärille tai tarvittaessa kutsutaan lääkäri mukaan verkostoon </a:t>
            </a:r>
          </a:p>
        </p:txBody>
      </p:sp>
      <p:sp>
        <p:nvSpPr>
          <p:cNvPr id="11" name="Suorakulmio: Pyöristetyt kulmat 10">
            <a:extLst>
              <a:ext uri="{FF2B5EF4-FFF2-40B4-BE49-F238E27FC236}">
                <a16:creationId xmlns:a16="http://schemas.microsoft.com/office/drawing/2014/main" id="{F0F90B11-B7A9-9976-CFB4-661BFC959AF3}"/>
              </a:ext>
            </a:extLst>
          </p:cNvPr>
          <p:cNvSpPr/>
          <p:nvPr/>
        </p:nvSpPr>
        <p:spPr>
          <a:xfrm>
            <a:off x="6916267" y="1955995"/>
            <a:ext cx="2386002" cy="3504686"/>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Lääkärikäynti</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Jatkosuunnitelman laadinta</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Diagnostiikka, kuntoutussuunnitelma ja tarvittaessa lähetteiden </a:t>
            </a:r>
            <a:r>
              <a:rPr kumimoji="0" lang="fi-FI" sz="1100" b="0" i="0" u="none" strike="noStrike" kern="1200" cap="none" spc="0" normalizeH="0" baseline="0" noProof="0" err="1">
                <a:ln>
                  <a:noFill/>
                </a:ln>
                <a:solidFill>
                  <a:srgbClr val="0C2340"/>
                </a:solidFill>
                <a:effectLst/>
                <a:uLnTx/>
                <a:uFillTx/>
                <a:latin typeface="Calibri" panose="020F0502020204030204"/>
                <a:ea typeface="+mn-ea"/>
                <a:cs typeface="+mn-cs"/>
              </a:rPr>
              <a:t>laatimienen</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Verkosto,/neuvonpito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rPr>
              <a:t>Arjen tuen suunnitelman päivittäminen</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 tieto arjen tuen järjestäjille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12" name="Suorakulmio: Pyöristetyt kulmat 11">
            <a:extLst>
              <a:ext uri="{FF2B5EF4-FFF2-40B4-BE49-F238E27FC236}">
                <a16:creationId xmlns:a16="http://schemas.microsoft.com/office/drawing/2014/main" id="{8C530CE6-97F3-1003-44E5-4FA0F5653FE0}"/>
              </a:ext>
            </a:extLst>
          </p:cNvPr>
          <p:cNvSpPr/>
          <p:nvPr/>
        </p:nvSpPr>
        <p:spPr>
          <a:xfrm>
            <a:off x="9507405" y="1970084"/>
            <a:ext cx="2108934" cy="3504686"/>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Tarvittaessa erikoissairaanhoidon arvio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Verkosto/neuvonpito</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rPr>
              <a:t>Arjen tuen suunnitelman päivittäminen</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 tieto arjen tuen järjestäjille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14" name="Nuoli: Oikea 13">
            <a:extLst>
              <a:ext uri="{FF2B5EF4-FFF2-40B4-BE49-F238E27FC236}">
                <a16:creationId xmlns:a16="http://schemas.microsoft.com/office/drawing/2014/main" id="{222931B7-2491-EC33-1B1D-E2DE15E0EB29}"/>
              </a:ext>
            </a:extLst>
          </p:cNvPr>
          <p:cNvSpPr/>
          <p:nvPr/>
        </p:nvSpPr>
        <p:spPr>
          <a:xfrm>
            <a:off x="739181" y="5262804"/>
            <a:ext cx="11376619" cy="914400"/>
          </a:xfrm>
          <a:prstGeom prst="rightArrow">
            <a:avLst/>
          </a:prstGeom>
          <a:solidFill>
            <a:schemeClr val="accent2">
              <a:lumMod val="40000"/>
              <a:lumOff val="60000"/>
            </a:schemeClr>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C2340"/>
                </a:solidFill>
                <a:effectLst/>
                <a:uLnTx/>
                <a:uFillTx/>
                <a:latin typeface="Calibri" panose="020F0502020204030204"/>
                <a:ea typeface="+mn-ea"/>
                <a:cs typeface="+mn-cs"/>
              </a:rPr>
              <a:t>Arjen tuen suunnitelma tehostuu ja päivittyy tarpeen tai tiedon lisääntymisen mukaisesti </a:t>
            </a:r>
          </a:p>
        </p:txBody>
      </p:sp>
      <p:sp>
        <p:nvSpPr>
          <p:cNvPr id="15" name="Nuoli: Alas 14">
            <a:extLst>
              <a:ext uri="{FF2B5EF4-FFF2-40B4-BE49-F238E27FC236}">
                <a16:creationId xmlns:a16="http://schemas.microsoft.com/office/drawing/2014/main" id="{2B3D93B9-5ACE-A7BF-B1EB-99CE842357D8}"/>
              </a:ext>
            </a:extLst>
          </p:cNvPr>
          <p:cNvSpPr/>
          <p:nvPr/>
        </p:nvSpPr>
        <p:spPr>
          <a:xfrm>
            <a:off x="1717014" y="1752601"/>
            <a:ext cx="484632" cy="307320"/>
          </a:xfrm>
          <a:prstGeom prst="downArrow">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Nuoli: Alas 15">
            <a:extLst>
              <a:ext uri="{FF2B5EF4-FFF2-40B4-BE49-F238E27FC236}">
                <a16:creationId xmlns:a16="http://schemas.microsoft.com/office/drawing/2014/main" id="{05797053-E498-607E-29B8-8768E9ABEA68}"/>
              </a:ext>
            </a:extLst>
          </p:cNvPr>
          <p:cNvSpPr/>
          <p:nvPr/>
        </p:nvSpPr>
        <p:spPr>
          <a:xfrm>
            <a:off x="7902772" y="1752601"/>
            <a:ext cx="484632" cy="307320"/>
          </a:xfrm>
          <a:prstGeom prst="downArrow">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Nuoli: Alas 16">
            <a:extLst>
              <a:ext uri="{FF2B5EF4-FFF2-40B4-BE49-F238E27FC236}">
                <a16:creationId xmlns:a16="http://schemas.microsoft.com/office/drawing/2014/main" id="{587DFEB1-EF5B-EEC7-E712-C52D5BBBD69A}"/>
              </a:ext>
            </a:extLst>
          </p:cNvPr>
          <p:cNvSpPr/>
          <p:nvPr/>
        </p:nvSpPr>
        <p:spPr>
          <a:xfrm>
            <a:off x="4825116" y="1752601"/>
            <a:ext cx="484632" cy="307320"/>
          </a:xfrm>
          <a:prstGeom prst="downArrow">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Nuoli: Oikea 17">
            <a:extLst>
              <a:ext uri="{FF2B5EF4-FFF2-40B4-BE49-F238E27FC236}">
                <a16:creationId xmlns:a16="http://schemas.microsoft.com/office/drawing/2014/main" id="{0B261FB9-1D44-F454-A96E-C01260D4E04A}"/>
              </a:ext>
            </a:extLst>
          </p:cNvPr>
          <p:cNvSpPr/>
          <p:nvPr/>
        </p:nvSpPr>
        <p:spPr>
          <a:xfrm>
            <a:off x="2992821" y="3346080"/>
            <a:ext cx="568960" cy="484632"/>
          </a:xfrm>
          <a:prstGeom prst="rightArrow">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Nuoli: Oikea 18">
            <a:extLst>
              <a:ext uri="{FF2B5EF4-FFF2-40B4-BE49-F238E27FC236}">
                <a16:creationId xmlns:a16="http://schemas.microsoft.com/office/drawing/2014/main" id="{97DF8881-CF56-B165-9010-55F139B7BDD4}"/>
              </a:ext>
            </a:extLst>
          </p:cNvPr>
          <p:cNvSpPr/>
          <p:nvPr/>
        </p:nvSpPr>
        <p:spPr>
          <a:xfrm>
            <a:off x="9090305" y="3405088"/>
            <a:ext cx="568960" cy="484632"/>
          </a:xfrm>
          <a:prstGeom prst="rightArrow">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Nuoli: Oikea 19">
            <a:extLst>
              <a:ext uri="{FF2B5EF4-FFF2-40B4-BE49-F238E27FC236}">
                <a16:creationId xmlns:a16="http://schemas.microsoft.com/office/drawing/2014/main" id="{6113EECE-2FC5-8E4D-BCD4-2909D8D4F244}"/>
              </a:ext>
            </a:extLst>
          </p:cNvPr>
          <p:cNvSpPr/>
          <p:nvPr/>
        </p:nvSpPr>
        <p:spPr>
          <a:xfrm>
            <a:off x="6522521" y="3364797"/>
            <a:ext cx="568960" cy="484632"/>
          </a:xfrm>
          <a:prstGeom prst="rightArrow">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Suorakulmio: Pyöristetyt kulmat 20">
            <a:extLst>
              <a:ext uri="{FF2B5EF4-FFF2-40B4-BE49-F238E27FC236}">
                <a16:creationId xmlns:a16="http://schemas.microsoft.com/office/drawing/2014/main" id="{0D5855BD-C727-62F8-4335-56ECDEF28160}"/>
              </a:ext>
            </a:extLst>
          </p:cNvPr>
          <p:cNvSpPr/>
          <p:nvPr/>
        </p:nvSpPr>
        <p:spPr>
          <a:xfrm>
            <a:off x="739181" y="5994400"/>
            <a:ext cx="5195952" cy="839365"/>
          </a:xfrm>
          <a:prstGeom prst="roundRect">
            <a:avLst>
              <a:gd name="adj" fmla="val 4231"/>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Konsultaatiokanavat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Perhe-Luuri: </a:t>
            </a:r>
            <a:r>
              <a:rPr kumimoji="0" lang="fi-FI" sz="1100" b="0" i="0" u="none" strike="noStrike" kern="1200" cap="none" spc="0" normalizeH="0" baseline="0" noProof="0" err="1">
                <a:ln>
                  <a:noFill/>
                </a:ln>
                <a:solidFill>
                  <a:srgbClr val="0C2340"/>
                </a:solidFill>
                <a:effectLst/>
                <a:uLnTx/>
                <a:uFillTx/>
                <a:latin typeface="Calibri" panose="020F0502020204030204"/>
                <a:ea typeface="+mn-ea"/>
                <a:cs typeface="+mn-cs"/>
              </a:rPr>
              <a:t>nepsyneuvonta</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 perheneuvola, perhesosiaalityö</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Konsultoiva tiimi  (Kokkolan alakoulut)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Kuntien </a:t>
            </a:r>
            <a:r>
              <a:rPr kumimoji="0" lang="fi-FI" sz="1100" b="0" i="0" u="none" strike="noStrike" kern="1200" cap="none" spc="0" normalizeH="0" baseline="0" noProof="0" err="1">
                <a:ln>
                  <a:noFill/>
                </a:ln>
                <a:solidFill>
                  <a:srgbClr val="0C2340"/>
                </a:solidFill>
                <a:effectLst/>
                <a:uLnTx/>
                <a:uFillTx/>
                <a:latin typeface="Calibri" panose="020F0502020204030204"/>
                <a:ea typeface="+mn-ea"/>
                <a:cs typeface="+mn-cs"/>
              </a:rPr>
              <a:t>nepsykoordinaattorit</a:t>
            </a: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Nepsytiimi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3" name="Tekstiruutu 2"/>
          <p:cNvSpPr txBox="1"/>
          <p:nvPr/>
        </p:nvSpPr>
        <p:spPr>
          <a:xfrm>
            <a:off x="9302269" y="6177205"/>
            <a:ext cx="2314070" cy="584775"/>
          </a:xfrm>
          <a:prstGeom prst="rect">
            <a:avLst/>
          </a:prstGeom>
          <a:noFill/>
        </p:spPr>
        <p:txBody>
          <a:bodyPr wrap="square" rtlCol="0">
            <a:spAutoFit/>
          </a:bodyPr>
          <a:lstStyle/>
          <a:p>
            <a:r>
              <a:rPr lang="fi-FI" sz="1600"/>
              <a:t>Dia: Teemu Parpala ja Katja-Maaria Kaakinen</a:t>
            </a:r>
          </a:p>
        </p:txBody>
      </p:sp>
    </p:spTree>
    <p:extLst>
      <p:ext uri="{BB962C8B-B14F-4D97-AF65-F5344CB8AC3E}">
        <p14:creationId xmlns:p14="http://schemas.microsoft.com/office/powerpoint/2010/main" val="4264840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z="4800" dirty="0"/>
              <a:t>Lasten ja nuorten neurokirjon prosessi</a:t>
            </a:r>
            <a:br>
              <a:rPr lang="fi-FI" sz="4800" dirty="0"/>
            </a:br>
            <a:r>
              <a:rPr lang="fi-FI" sz="4000" dirty="0"/>
              <a:t>Alle 3-vuotiaat</a:t>
            </a:r>
          </a:p>
        </p:txBody>
      </p:sp>
      <p:sp>
        <p:nvSpPr>
          <p:cNvPr id="5" name="Suorakulmio: Pyöristetyt kulmat 9">
            <a:extLst>
              <a:ext uri="{FF2B5EF4-FFF2-40B4-BE49-F238E27FC236}">
                <a16:creationId xmlns:a16="http://schemas.microsoft.com/office/drawing/2014/main" id="{2E67C4AA-4236-CDFC-A033-BBC276ED72CA}"/>
              </a:ext>
            </a:extLst>
          </p:cNvPr>
          <p:cNvSpPr/>
          <p:nvPr/>
        </p:nvSpPr>
        <p:spPr>
          <a:xfrm>
            <a:off x="1397085" y="1474757"/>
            <a:ext cx="3295098" cy="3504686"/>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Perhe, tarvittavat arjen toimijat ja palveluiden edustajat kokoontuvat yhteen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Käsitellään olemassa oleva tieto ja arvioidaan tilanne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Tehdään tarvittaessa päätös </a:t>
            </a:r>
            <a:r>
              <a:rPr kumimoji="0" lang="fi-FI" sz="1100" b="1" i="0" u="none" strike="noStrike" kern="1200" cap="none" spc="0" normalizeH="0" baseline="0" noProof="0">
                <a:ln>
                  <a:noFill/>
                </a:ln>
                <a:solidFill>
                  <a:srgbClr val="9A2323"/>
                </a:solidFill>
                <a:effectLst/>
                <a:uLnTx/>
                <a:uFillTx/>
                <a:latin typeface="Calibri" panose="020F0502020204030204"/>
                <a:ea typeface="+mn-ea"/>
                <a:cs typeface="+mn-cs"/>
              </a:rPr>
              <a:t>diagnostisen alkukartoituksen </a:t>
            </a: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käynnistämisestä </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(Arjen tuki todettu riittämättömäksi, tarve lisäselvittelyille)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Sovitaan tarvittavasta tiedonkeruusta ja sen koostamisesta </a:t>
            </a:r>
          </a:p>
          <a:p>
            <a:pPr marL="685800" lvl="1" indent="-228600">
              <a:buFont typeface="Arial"/>
              <a:buChar char="•"/>
              <a:defRPr/>
            </a:pPr>
            <a:r>
              <a:rPr lang="fi-FI" sz="1100">
                <a:solidFill>
                  <a:srgbClr val="0C2340"/>
                </a:solidFill>
                <a:latin typeface="Calibri" panose="020F0502020204030204"/>
                <a:ea typeface="Calibri" panose="020F0502020204030204"/>
                <a:cs typeface="Calibri" panose="020F0502020204030204"/>
              </a:rPr>
              <a:t>Erityistyöntekijöiden konsultaatio</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Tiedon koostaminen </a:t>
            </a:r>
            <a:r>
              <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rPr>
              <a:t>Lifecare- Potilastietojärjestelmään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Varataan aika lääkärille tai tarvittaessa kutsutaan lääkäri mukaan verkostoon </a:t>
            </a:r>
          </a:p>
        </p:txBody>
      </p:sp>
      <p:sp>
        <p:nvSpPr>
          <p:cNvPr id="9" name="Suorakulmio: Pyöristetyt kulmat 10">
            <a:extLst>
              <a:ext uri="{FF2B5EF4-FFF2-40B4-BE49-F238E27FC236}">
                <a16:creationId xmlns:a16="http://schemas.microsoft.com/office/drawing/2014/main" id="{F0F90B11-B7A9-9976-CFB4-661BFC959AF3}"/>
              </a:ext>
            </a:extLst>
          </p:cNvPr>
          <p:cNvSpPr/>
          <p:nvPr/>
        </p:nvSpPr>
        <p:spPr>
          <a:xfrm>
            <a:off x="4904637" y="1471306"/>
            <a:ext cx="2386002" cy="3504686"/>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Lääkärikäynti lastenneuvolassa</a:t>
            </a:r>
            <a:r>
              <a:rPr lang="fi-FI" sz="1100" b="1">
                <a:solidFill>
                  <a:srgbClr val="0C2340"/>
                </a:solidFill>
                <a:latin typeface="Calibri" panose="020F0502020204030204"/>
              </a:rPr>
              <a:t>/peruster-veydehuollossa</a:t>
            </a: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Jatkosuunnitelman laadinta</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lähetteiden laatiminen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Verkosto,/neuvonpito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rPr>
              <a:t>Arjen tuen suunnitelman päivittäminen</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 tieto arjen tuen järjestäjille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10" name="Suorakulmio: Pyöristetyt kulmat 11">
            <a:extLst>
              <a:ext uri="{FF2B5EF4-FFF2-40B4-BE49-F238E27FC236}">
                <a16:creationId xmlns:a16="http://schemas.microsoft.com/office/drawing/2014/main" id="{8C530CE6-97F3-1003-44E5-4FA0F5653FE0}"/>
              </a:ext>
            </a:extLst>
          </p:cNvPr>
          <p:cNvSpPr/>
          <p:nvPr/>
        </p:nvSpPr>
        <p:spPr>
          <a:xfrm>
            <a:off x="7611455" y="1471306"/>
            <a:ext cx="2108934" cy="3504686"/>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Erikoissairaanhoidon arvio </a:t>
            </a:r>
          </a:p>
          <a:p>
            <a:pPr marL="685800" lvl="1" indent="-228600">
              <a:buFont typeface="Arial" panose="020B0604020202020204" pitchFamily="34" charset="0"/>
              <a:buChar char="•"/>
              <a:defRPr/>
            </a:pPr>
            <a:r>
              <a:rPr lang="fi-FI" sz="1100" b="1">
                <a:solidFill>
                  <a:srgbClr val="0C2340"/>
                </a:solidFill>
                <a:latin typeface="Calibri" panose="020F0502020204030204"/>
              </a:rPr>
              <a:t>Lastenneurologia</a:t>
            </a:r>
          </a:p>
          <a:p>
            <a:pPr marL="685800" lvl="1" indent="-228600">
              <a:buFont typeface="Arial" panose="020B0604020202020204" pitchFamily="34" charset="0"/>
              <a:buChar char="•"/>
              <a:defRPr/>
            </a:pPr>
            <a:r>
              <a:rPr lang="fi-FI" sz="1100" b="1">
                <a:solidFill>
                  <a:srgbClr val="0C2340"/>
                </a:solidFill>
                <a:latin typeface="Calibri" panose="020F0502020204030204"/>
              </a:rPr>
              <a:t>Foniatria</a:t>
            </a:r>
          </a:p>
          <a:p>
            <a:pPr marL="685800" lvl="1" indent="-228600">
              <a:buFont typeface="Arial" panose="020B0604020202020204" pitchFamily="34" charset="0"/>
              <a:buChar char="•"/>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Lastenpsykiatria</a:t>
            </a:r>
          </a:p>
          <a:p>
            <a:pPr marL="685800" lvl="1" indent="-228600">
              <a:buFont typeface="Arial" panose="020B0604020202020204" pitchFamily="34" charset="0"/>
              <a:buChar char="•"/>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Tutkimussuunnitelma</a:t>
            </a:r>
          </a:p>
          <a:p>
            <a:pPr marL="685800" lvl="1" indent="-228600">
              <a:buFont typeface="Arial" panose="020B0604020202020204" pitchFamily="34" charset="0"/>
              <a:buChar char="•"/>
              <a:defRPr/>
            </a:pPr>
            <a:r>
              <a:rPr lang="fi-FI" sz="1100" b="1">
                <a:solidFill>
                  <a:srgbClr val="0C2340"/>
                </a:solidFill>
                <a:latin typeface="Calibri" panose="020F0502020204030204"/>
              </a:rPr>
              <a:t>ADOS, ADI-R, etiologiset</a:t>
            </a: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fi-FI" sz="1100" b="1">
              <a:solidFill>
                <a:srgbClr val="0C2340"/>
              </a:solidFill>
              <a:latin typeface="Calibri" panose="020F0502020204030204"/>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Verkosto/neuvonpito</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rPr>
              <a:t>Arjen tuen suunnitelman päivittäminen</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 tieto arjen tuen järjestäjille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7" name="Suorakulmio: Pyöristetyt kulmat 10">
            <a:extLst>
              <a:ext uri="{FF2B5EF4-FFF2-40B4-BE49-F238E27FC236}">
                <a16:creationId xmlns:a16="http://schemas.microsoft.com/office/drawing/2014/main" id="{F0F90B11-B7A9-9976-CFB4-661BFC959AF3}"/>
              </a:ext>
            </a:extLst>
          </p:cNvPr>
          <p:cNvSpPr/>
          <p:nvPr/>
        </p:nvSpPr>
        <p:spPr>
          <a:xfrm>
            <a:off x="10180320" y="1460705"/>
            <a:ext cx="1199844"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Toimintaterapia-arvio</a:t>
            </a:r>
          </a:p>
        </p:txBody>
      </p:sp>
      <p:sp>
        <p:nvSpPr>
          <p:cNvPr id="11" name="Suorakulmio: Pyöristetyt kulmat 10">
            <a:extLst>
              <a:ext uri="{FF2B5EF4-FFF2-40B4-BE49-F238E27FC236}">
                <a16:creationId xmlns:a16="http://schemas.microsoft.com/office/drawing/2014/main" id="{F0F90B11-B7A9-9976-CFB4-661BFC959AF3}"/>
              </a:ext>
            </a:extLst>
          </p:cNvPr>
          <p:cNvSpPr/>
          <p:nvPr/>
        </p:nvSpPr>
        <p:spPr>
          <a:xfrm>
            <a:off x="10178621" y="4400123"/>
            <a:ext cx="1199844"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100" b="1">
                <a:solidFill>
                  <a:srgbClr val="0C2340"/>
                </a:solidFill>
                <a:latin typeface="Calibri" panose="020F0502020204030204"/>
              </a:rPr>
              <a:t>Puheterapia-arvio</a:t>
            </a:r>
            <a:endParaRPr lang="fi-FI" sz="1100" b="1" i="0" u="none" strike="noStrike" kern="1200" cap="none" spc="0" normalizeH="0" baseline="0" noProof="0">
              <a:ln>
                <a:noFill/>
              </a:ln>
              <a:solidFill>
                <a:srgbClr val="0C2340"/>
              </a:solidFill>
              <a:effectLst/>
              <a:uLnTx/>
              <a:uFillTx/>
              <a:latin typeface="Calibri" panose="020F0502020204030204"/>
              <a:ea typeface="Calibri"/>
              <a:cs typeface="Calibri"/>
            </a:endParaRPr>
          </a:p>
        </p:txBody>
      </p:sp>
      <p:sp>
        <p:nvSpPr>
          <p:cNvPr id="12" name="Suorakulmio: Pyöristetyt kulmat 10">
            <a:extLst>
              <a:ext uri="{FF2B5EF4-FFF2-40B4-BE49-F238E27FC236}">
                <a16:creationId xmlns:a16="http://schemas.microsoft.com/office/drawing/2014/main" id="{F0F90B11-B7A9-9976-CFB4-661BFC959AF3}"/>
              </a:ext>
            </a:extLst>
          </p:cNvPr>
          <p:cNvSpPr/>
          <p:nvPr/>
        </p:nvSpPr>
        <p:spPr>
          <a:xfrm>
            <a:off x="10179431" y="3431451"/>
            <a:ext cx="1199844"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fi-FI" sz="1100" b="1">
                <a:solidFill>
                  <a:srgbClr val="0C2340"/>
                </a:solidFill>
                <a:latin typeface="Calibri" panose="020F0502020204030204"/>
                <a:ea typeface="Calibri"/>
                <a:cs typeface="Calibri"/>
              </a:rPr>
              <a:t>Psykologin tutkimukset</a:t>
            </a:r>
            <a:endParaRPr lang="fi-FI" sz="1100" b="1" i="0" u="none" strike="noStrike" kern="1200" cap="none" spc="0" normalizeH="0" baseline="0" noProof="0">
              <a:ln>
                <a:noFill/>
              </a:ln>
              <a:solidFill>
                <a:srgbClr val="0C2340"/>
              </a:solidFill>
              <a:effectLst/>
              <a:uLnTx/>
              <a:uFillTx/>
              <a:latin typeface="Calibri" panose="020F0502020204030204"/>
              <a:ea typeface="Calibri"/>
              <a:cs typeface="Calibri"/>
            </a:endParaRPr>
          </a:p>
        </p:txBody>
      </p:sp>
      <p:sp>
        <p:nvSpPr>
          <p:cNvPr id="13" name="Suorakulmio: Pyöristetyt kulmat 10">
            <a:extLst>
              <a:ext uri="{FF2B5EF4-FFF2-40B4-BE49-F238E27FC236}">
                <a16:creationId xmlns:a16="http://schemas.microsoft.com/office/drawing/2014/main" id="{F0F90B11-B7A9-9976-CFB4-661BFC959AF3}"/>
              </a:ext>
            </a:extLst>
          </p:cNvPr>
          <p:cNvSpPr/>
          <p:nvPr/>
        </p:nvSpPr>
        <p:spPr>
          <a:xfrm>
            <a:off x="10180386" y="2393324"/>
            <a:ext cx="1199844"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100" b="1">
                <a:solidFill>
                  <a:srgbClr val="0C2340"/>
                </a:solidFill>
                <a:latin typeface="Calibri" panose="020F0502020204030204"/>
                <a:ea typeface="Calibri"/>
                <a:cs typeface="Calibri"/>
              </a:rPr>
              <a:t>Fysioterapia-arvio</a:t>
            </a:r>
            <a:endParaRPr lang="fi-FI" sz="1100" b="1" i="0" u="none" strike="noStrike" kern="1200" cap="none" spc="0" normalizeH="0" baseline="0" noProof="0">
              <a:ln>
                <a:noFill/>
              </a:ln>
              <a:solidFill>
                <a:srgbClr val="0C2340"/>
              </a:solidFill>
              <a:effectLst/>
              <a:uLnTx/>
              <a:uFillTx/>
              <a:latin typeface="Calibri" panose="020F0502020204030204"/>
              <a:ea typeface="Calibri"/>
              <a:cs typeface="Calibri"/>
            </a:endParaRPr>
          </a:p>
        </p:txBody>
      </p:sp>
      <p:sp>
        <p:nvSpPr>
          <p:cNvPr id="14" name="Suorakulmio: Pyöristetyt kulmat 20">
            <a:extLst>
              <a:ext uri="{FF2B5EF4-FFF2-40B4-BE49-F238E27FC236}">
                <a16:creationId xmlns:a16="http://schemas.microsoft.com/office/drawing/2014/main" id="{0D5855BD-C727-62F8-4335-56ECDEF28160}"/>
              </a:ext>
            </a:extLst>
          </p:cNvPr>
          <p:cNvSpPr/>
          <p:nvPr/>
        </p:nvSpPr>
        <p:spPr>
          <a:xfrm>
            <a:off x="739181" y="5994400"/>
            <a:ext cx="5195952" cy="839365"/>
          </a:xfrm>
          <a:prstGeom prst="roundRect">
            <a:avLst>
              <a:gd name="adj" fmla="val 4231"/>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numCol="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Konsultaatiokanavat</a:t>
            </a:r>
          </a:p>
          <a:p>
            <a:pPr marL="171450" indent="-171450">
              <a:buFont typeface="Arial" panose="020B0604020202020204" pitchFamily="34" charset="0"/>
              <a:buChar char="•"/>
              <a:defRPr/>
            </a:pPr>
            <a:r>
              <a:rPr lang="fi-FI" sz="1100">
                <a:solidFill>
                  <a:srgbClr val="0C2340"/>
                </a:solidFill>
                <a:latin typeface="Calibri" panose="020F0502020204030204"/>
              </a:rPr>
              <a:t>Lapsiperheiden palveluohjaus</a:t>
            </a:r>
            <a:endParaRPr lang="fi-FI" sz="1100" b="0" i="0" u="none" strike="noStrike" kern="1200" cap="none" spc="0" normalizeH="0" baseline="0" noProof="0">
              <a:ln>
                <a:noFill/>
              </a:ln>
              <a:solidFill>
                <a:srgbClr val="0C2340"/>
              </a:solidFill>
              <a:effectLst/>
              <a:uLnTx/>
              <a:uFillTx/>
              <a:latin typeface="Calibri" panose="020F0502020204030204"/>
              <a:ea typeface="Calibri"/>
              <a:cs typeface="Calibri"/>
            </a:endParaRPr>
          </a:p>
          <a:p>
            <a:pPr marL="171450" indent="-171450">
              <a:buFont typeface="Arial" panose="020B0604020202020204" pitchFamily="34" charset="0"/>
              <a:buChar char="•"/>
              <a:defRPr/>
            </a:pPr>
            <a:r>
              <a:rPr lang="fi-FI" sz="1100">
                <a:solidFill>
                  <a:srgbClr val="0C2340"/>
                </a:solidFill>
                <a:latin typeface="Calibri" panose="020F0502020204030204"/>
                <a:ea typeface="Calibri"/>
                <a:cs typeface="Calibri"/>
              </a:rPr>
              <a:t>Varhaiskasvatuksen erityisopettajat</a:t>
            </a:r>
            <a:endParaRPr lang="fi-FI" sz="1100" b="0" i="0" u="none" strike="noStrike" kern="1200" cap="none" spc="0" normalizeH="0" baseline="0" noProof="0">
              <a:ln>
                <a:noFill/>
              </a:ln>
              <a:solidFill>
                <a:srgbClr val="0C2340"/>
              </a:solidFill>
              <a:effectLst/>
              <a:uLnTx/>
              <a:uFillTx/>
              <a:latin typeface="Calibri" panose="020F0502020204030204"/>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Nepsytiimi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3" name="Suorakulmio: Pyöristetyt kulmat 10">
            <a:extLst>
              <a:ext uri="{FF2B5EF4-FFF2-40B4-BE49-F238E27FC236}">
                <a16:creationId xmlns:a16="http://schemas.microsoft.com/office/drawing/2014/main" id="{4DCA8D91-D531-F53D-8C9D-996400BFA0CD}"/>
              </a:ext>
            </a:extLst>
          </p:cNvPr>
          <p:cNvSpPr/>
          <p:nvPr/>
        </p:nvSpPr>
        <p:spPr>
          <a:xfrm>
            <a:off x="309488" y="2808858"/>
            <a:ext cx="1199844"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fi-FI" sz="1100" b="1">
                <a:solidFill>
                  <a:srgbClr val="0C2340"/>
                </a:solidFill>
                <a:latin typeface="Calibri" panose="020F0502020204030204"/>
                <a:ea typeface="Calibri"/>
                <a:cs typeface="Calibri"/>
              </a:rPr>
              <a:t>Huoli herää neuvolassa, vakassa, vanhempien </a:t>
            </a:r>
            <a:endParaRPr lang="fi-FI" sz="1100" b="1" i="0" u="none" strike="noStrike" kern="1200" cap="none" spc="0" normalizeH="0" baseline="0" noProof="0">
              <a:ln>
                <a:noFill/>
              </a:ln>
              <a:solidFill>
                <a:srgbClr val="0C2340"/>
              </a:solidFill>
              <a:effectLst/>
              <a:uLnTx/>
              <a:uFillTx/>
              <a:latin typeface="Calibri" panose="020F0502020204030204"/>
              <a:ea typeface="Calibri"/>
              <a:cs typeface="Calibri"/>
            </a:endParaRPr>
          </a:p>
        </p:txBody>
      </p:sp>
      <p:sp>
        <p:nvSpPr>
          <p:cNvPr id="15" name="Arrow: Right 14">
            <a:extLst>
              <a:ext uri="{FF2B5EF4-FFF2-40B4-BE49-F238E27FC236}">
                <a16:creationId xmlns:a16="http://schemas.microsoft.com/office/drawing/2014/main" id="{DB34461E-0309-30DA-AF64-254E9268EC1B}"/>
              </a:ext>
            </a:extLst>
          </p:cNvPr>
          <p:cNvSpPr/>
          <p:nvPr/>
        </p:nvSpPr>
        <p:spPr>
          <a:xfrm>
            <a:off x="7101108" y="2800734"/>
            <a:ext cx="671629" cy="48463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U-Turn 15">
            <a:extLst>
              <a:ext uri="{FF2B5EF4-FFF2-40B4-BE49-F238E27FC236}">
                <a16:creationId xmlns:a16="http://schemas.microsoft.com/office/drawing/2014/main" id="{A714AB94-55D5-307F-D5BF-DDE4308E6638}"/>
              </a:ext>
            </a:extLst>
          </p:cNvPr>
          <p:cNvSpPr/>
          <p:nvPr/>
        </p:nvSpPr>
        <p:spPr>
          <a:xfrm>
            <a:off x="6982922" y="1074572"/>
            <a:ext cx="4192266" cy="491876"/>
          </a:xfrm>
          <a:prstGeom prst="utur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Nuoli: Oikea 13">
            <a:extLst>
              <a:ext uri="{FF2B5EF4-FFF2-40B4-BE49-F238E27FC236}">
                <a16:creationId xmlns:a16="http://schemas.microsoft.com/office/drawing/2014/main" id="{FD6ECDCE-1510-BA7B-0D0A-9771211A6A27}"/>
              </a:ext>
            </a:extLst>
          </p:cNvPr>
          <p:cNvSpPr/>
          <p:nvPr/>
        </p:nvSpPr>
        <p:spPr>
          <a:xfrm>
            <a:off x="412610" y="5084674"/>
            <a:ext cx="11376619" cy="914400"/>
          </a:xfrm>
          <a:prstGeom prst="rightArrow">
            <a:avLst/>
          </a:prstGeom>
          <a:solidFill>
            <a:schemeClr val="accent2">
              <a:lumMod val="40000"/>
              <a:lumOff val="60000"/>
            </a:schemeClr>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C2340"/>
                </a:solidFill>
                <a:effectLst/>
                <a:uLnTx/>
                <a:uFillTx/>
                <a:latin typeface="Calibri" panose="020F0502020204030204"/>
                <a:ea typeface="+mn-ea"/>
                <a:cs typeface="+mn-cs"/>
              </a:rPr>
              <a:t>Arjen tuen suunnitelma tehostuu ja päivittyy tarpeen tai tiedon lisääntymisen mukaisesti </a:t>
            </a:r>
          </a:p>
        </p:txBody>
      </p:sp>
    </p:spTree>
    <p:extLst>
      <p:ext uri="{BB962C8B-B14F-4D97-AF65-F5344CB8AC3E}">
        <p14:creationId xmlns:p14="http://schemas.microsoft.com/office/powerpoint/2010/main" val="1106747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Alle 3-vuotiaat</a:t>
            </a:r>
          </a:p>
        </p:txBody>
      </p:sp>
      <p:sp>
        <p:nvSpPr>
          <p:cNvPr id="3" name="Sisällön paikkamerkki 2"/>
          <p:cNvSpPr>
            <a:spLocks noGrp="1"/>
          </p:cNvSpPr>
          <p:nvPr>
            <p:ph idx="1"/>
          </p:nvPr>
        </p:nvSpPr>
        <p:spPr>
          <a:xfrm>
            <a:off x="153779" y="1206846"/>
            <a:ext cx="11283255" cy="5544200"/>
          </a:xfrm>
        </p:spPr>
        <p:txBody>
          <a:bodyPr vert="horz" lIns="0" tIns="0" rIns="0" bIns="0" rtlCol="0" anchor="t">
            <a:noAutofit/>
          </a:bodyPr>
          <a:lstStyle/>
          <a:p>
            <a:pPr marL="0" indent="0">
              <a:buNone/>
            </a:pPr>
            <a:r>
              <a:rPr lang="fi-FI" dirty="0"/>
              <a:t>Tiedonkeruu: </a:t>
            </a:r>
          </a:p>
          <a:p>
            <a:r>
              <a:rPr lang="fi-FI" dirty="0"/>
              <a:t>Esikko-kysely, M-Chat, ehdotuksena että voi käyttää tukena näitä arviointimenetelmiä, mutta jos huomattava huoli herää niin tilanteen arvio seuloista huolimatta </a:t>
            </a:r>
            <a:endParaRPr lang="fi-FI" dirty="0">
              <a:ea typeface="Calibri" panose="020F0502020204030204"/>
              <a:cs typeface="Calibri" panose="020F0502020204030204"/>
            </a:endParaRPr>
          </a:p>
          <a:p>
            <a:r>
              <a:rPr lang="fi-FI" dirty="0">
                <a:ea typeface="Calibri" panose="020F0502020204030204"/>
                <a:cs typeface="Calibri" panose="020F0502020204030204"/>
              </a:rPr>
              <a:t>Tiedonkeruu yhteisesti ammattilaisten koostamana/verkostotyönä</a:t>
            </a:r>
            <a:endParaRPr lang="fi-FI" dirty="0"/>
          </a:p>
          <a:p>
            <a:r>
              <a:rPr lang="fi-FI" dirty="0"/>
              <a:t>Varhaiskehityslomake</a:t>
            </a:r>
            <a:endParaRPr lang="fi-FI" dirty="0">
              <a:ea typeface="Calibri" panose="020F0502020204030204"/>
              <a:cs typeface="Calibri" panose="020F0502020204030204"/>
            </a:endParaRPr>
          </a:p>
          <a:p>
            <a:r>
              <a:rPr lang="fi-FI" dirty="0">
                <a:ea typeface="Calibri" panose="020F0502020204030204"/>
                <a:cs typeface="Calibri" panose="020F0502020204030204"/>
              </a:rPr>
              <a:t>Alkukartoitus -tsekkauslista</a:t>
            </a:r>
          </a:p>
          <a:p>
            <a:endParaRPr lang="fi-FI"/>
          </a:p>
          <a:p>
            <a:pPr marL="0" indent="0">
              <a:buNone/>
            </a:pPr>
            <a:r>
              <a:rPr lang="fi-FI" dirty="0"/>
              <a:t>Aina erikoissairaanhoidon arvioon</a:t>
            </a:r>
            <a:endParaRPr lang="fi-FI" dirty="0">
              <a:ea typeface="Calibri" panose="020F0502020204030204"/>
              <a:cs typeface="Calibri" panose="020F0502020204030204"/>
            </a:endParaRPr>
          </a:p>
          <a:p>
            <a:pPr marL="0" indent="0">
              <a:buNone/>
            </a:pPr>
            <a:r>
              <a:rPr lang="fi-FI" dirty="0">
                <a:ea typeface="Calibri" panose="020F0502020204030204"/>
                <a:cs typeface="Calibri" panose="020F0502020204030204"/>
              </a:rPr>
              <a:t>Kriteerit: eri kehityksen osa-</a:t>
            </a:r>
            <a:r>
              <a:rPr lang="fi-FI" dirty="0" err="1">
                <a:ea typeface="Calibri" panose="020F0502020204030204"/>
                <a:cs typeface="Calibri" panose="020F0502020204030204"/>
              </a:rPr>
              <a:t>aluella</a:t>
            </a:r>
            <a:r>
              <a:rPr lang="fi-FI" dirty="0">
                <a:ea typeface="Calibri" panose="020F0502020204030204"/>
                <a:cs typeface="Calibri" panose="020F0502020204030204"/>
              </a:rPr>
              <a:t> on epäily merkittävästä </a:t>
            </a:r>
            <a:r>
              <a:rPr lang="fi-FI" dirty="0" err="1">
                <a:ea typeface="Calibri" panose="020F0502020204030204"/>
                <a:cs typeface="Calibri" panose="020F0502020204030204"/>
              </a:rPr>
              <a:t>viivestä</a:t>
            </a:r>
            <a:r>
              <a:rPr lang="fi-FI" dirty="0">
                <a:ea typeface="Calibri" panose="020F0502020204030204"/>
                <a:cs typeface="Calibri" panose="020F0502020204030204"/>
              </a:rPr>
              <a:t> tai kokonaiskommunikaation taidoissa merkittävää viivettä (puheen ymmärtämisen vaikeus myös)</a:t>
            </a:r>
          </a:p>
          <a:p>
            <a:r>
              <a:rPr lang="fi-FI" dirty="0"/>
              <a:t>Lastenneurologia: kokonaiskommunikaatiotaidot selkeästi viiveiset, puhumattomat, </a:t>
            </a:r>
            <a:endParaRPr lang="fi-FI" dirty="0">
              <a:ea typeface="Calibri" panose="020F0502020204030204"/>
              <a:cs typeface="Calibri" panose="020F0502020204030204"/>
            </a:endParaRPr>
          </a:p>
          <a:p>
            <a:pPr lvl="1">
              <a:buFont typeface="Courier New" panose="020B0604020202020204" pitchFamily="34" charset="0"/>
              <a:buChar char="o"/>
            </a:pPr>
            <a:r>
              <a:rPr lang="fi-FI" dirty="0">
                <a:ea typeface="Calibri" panose="020F0502020204030204"/>
                <a:cs typeface="Calibri" panose="020F0502020204030204"/>
              </a:rPr>
              <a:t>Neurologialta tarvittaessa ohjaus esim. foniatrialle</a:t>
            </a:r>
          </a:p>
          <a:p>
            <a:pPr marL="0" indent="0">
              <a:buNone/>
            </a:pPr>
            <a:endParaRPr lang="fi-FI"/>
          </a:p>
          <a:p>
            <a:pPr marL="0" indent="0">
              <a:buNone/>
            </a:pPr>
            <a:r>
              <a:rPr lang="fi-FI" dirty="0"/>
              <a:t>Muut tukipalvelut/arjen tuki:</a:t>
            </a:r>
            <a:endParaRPr lang="fi-FI" dirty="0">
              <a:ea typeface="Calibri"/>
              <a:cs typeface="Calibri"/>
            </a:endParaRPr>
          </a:p>
          <a:p>
            <a:r>
              <a:rPr lang="fi-FI" dirty="0"/>
              <a:t>Varhaiskuntoutusohjaus, perustason kuntoutusohjaus, sosiaalipalvelut?, </a:t>
            </a:r>
            <a:endParaRPr lang="fi-FI" dirty="0">
              <a:ea typeface="Calibri"/>
              <a:cs typeface="Calibri"/>
            </a:endParaRPr>
          </a:p>
          <a:p>
            <a:endParaRPr lang="fi-FI"/>
          </a:p>
        </p:txBody>
      </p:sp>
    </p:spTree>
    <p:extLst>
      <p:ext uri="{BB962C8B-B14F-4D97-AF65-F5344CB8AC3E}">
        <p14:creationId xmlns:p14="http://schemas.microsoft.com/office/powerpoint/2010/main" val="3904982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9CC14-5EA7-B783-96BF-FF8AEA39D650}"/>
              </a:ext>
            </a:extLst>
          </p:cNvPr>
          <p:cNvSpPr>
            <a:spLocks noGrp="1"/>
          </p:cNvSpPr>
          <p:nvPr>
            <p:ph type="title"/>
          </p:nvPr>
        </p:nvSpPr>
        <p:spPr/>
        <p:txBody>
          <a:bodyPr/>
          <a:lstStyle/>
          <a:p>
            <a:r>
              <a:rPr lang="en-US">
                <a:ea typeface="Calibri"/>
                <a:cs typeface="Calibri"/>
              </a:rPr>
              <a:t>Malli alle 3v</a:t>
            </a:r>
            <a:endParaRPr lang="en-US"/>
          </a:p>
        </p:txBody>
      </p:sp>
      <p:sp>
        <p:nvSpPr>
          <p:cNvPr id="3" name="Content Placeholder 2">
            <a:extLst>
              <a:ext uri="{FF2B5EF4-FFF2-40B4-BE49-F238E27FC236}">
                <a16:creationId xmlns:a16="http://schemas.microsoft.com/office/drawing/2014/main" id="{37936547-F238-FF57-EA42-F3B1F291D311}"/>
              </a:ext>
            </a:extLst>
          </p:cNvPr>
          <p:cNvSpPr>
            <a:spLocks noGrp="1"/>
          </p:cNvSpPr>
          <p:nvPr>
            <p:ph idx="1"/>
          </p:nvPr>
        </p:nvSpPr>
        <p:spPr>
          <a:xfrm>
            <a:off x="576470" y="1218569"/>
            <a:ext cx="11036410" cy="4661832"/>
          </a:xfrm>
        </p:spPr>
        <p:txBody>
          <a:bodyPr vert="horz" lIns="0" tIns="0" rIns="0" bIns="0" rtlCol="0" anchor="t">
            <a:noAutofit/>
          </a:bodyPr>
          <a:lstStyle/>
          <a:p>
            <a:r>
              <a:rPr lang="en-US">
                <a:ea typeface="Calibri"/>
                <a:cs typeface="Calibri"/>
              </a:rPr>
              <a:t>Mihin </a:t>
            </a:r>
            <a:r>
              <a:rPr lang="en-US" err="1">
                <a:ea typeface="Calibri"/>
                <a:cs typeface="Calibri"/>
              </a:rPr>
              <a:t>ensimmäinen</a:t>
            </a:r>
            <a:r>
              <a:rPr lang="en-US">
                <a:ea typeface="Calibri"/>
                <a:cs typeface="Calibri"/>
              </a:rPr>
              <a:t> </a:t>
            </a:r>
            <a:r>
              <a:rPr lang="en-US" err="1">
                <a:ea typeface="Calibri"/>
                <a:cs typeface="Calibri"/>
              </a:rPr>
              <a:t>yhteydenotto</a:t>
            </a:r>
            <a:r>
              <a:rPr lang="en-US">
                <a:ea typeface="Calibri"/>
                <a:cs typeface="Calibri"/>
              </a:rPr>
              <a:t>: </a:t>
            </a:r>
            <a:r>
              <a:rPr lang="en-US" err="1">
                <a:ea typeface="Calibri"/>
                <a:cs typeface="Calibri"/>
              </a:rPr>
              <a:t>esim</a:t>
            </a:r>
            <a:r>
              <a:rPr lang="en-US">
                <a:ea typeface="Calibri"/>
                <a:cs typeface="Calibri"/>
              </a:rPr>
              <a:t>. </a:t>
            </a:r>
            <a:r>
              <a:rPr lang="en-US" err="1">
                <a:ea typeface="Calibri"/>
                <a:cs typeface="Calibri"/>
              </a:rPr>
              <a:t>Nepsytiimiin</a:t>
            </a:r>
            <a:r>
              <a:rPr lang="en-US">
                <a:ea typeface="Calibri"/>
                <a:cs typeface="Calibri"/>
              </a:rPr>
              <a:t> </a:t>
            </a:r>
            <a:r>
              <a:rPr lang="en-US" err="1">
                <a:ea typeface="Calibri"/>
                <a:cs typeface="Calibri"/>
              </a:rPr>
              <a:t>suoraan</a:t>
            </a:r>
            <a:r>
              <a:rPr lang="en-US">
                <a:ea typeface="Calibri"/>
                <a:cs typeface="Calibri"/>
              </a:rPr>
              <a:t> </a:t>
            </a:r>
            <a:r>
              <a:rPr lang="en-US" err="1">
                <a:ea typeface="Calibri"/>
                <a:cs typeface="Calibri"/>
              </a:rPr>
              <a:t>konsultaatio</a:t>
            </a:r>
            <a:r>
              <a:rPr lang="en-US">
                <a:ea typeface="Calibri"/>
                <a:cs typeface="Calibri"/>
              </a:rPr>
              <a:t>- </a:t>
            </a:r>
            <a:r>
              <a:rPr lang="en-US" err="1">
                <a:ea typeface="Calibri"/>
                <a:cs typeface="Calibri"/>
              </a:rPr>
              <a:t>lista</a:t>
            </a:r>
            <a:r>
              <a:rPr lang="en-US">
                <a:ea typeface="Calibri"/>
                <a:cs typeface="Calibri"/>
              </a:rPr>
              <a:t> </a:t>
            </a:r>
            <a:r>
              <a:rPr lang="en-US" err="1">
                <a:ea typeface="Calibri"/>
                <a:cs typeface="Calibri"/>
              </a:rPr>
              <a:t>kartoitukseen</a:t>
            </a:r>
            <a:r>
              <a:rPr lang="en-US">
                <a:ea typeface="Calibri"/>
                <a:cs typeface="Calibri"/>
              </a:rPr>
              <a:t> </a:t>
            </a:r>
            <a:r>
              <a:rPr lang="en-US" err="1">
                <a:ea typeface="Calibri"/>
                <a:cs typeface="Calibri"/>
              </a:rPr>
              <a:t>puhelussa</a:t>
            </a:r>
            <a:endParaRPr lang="en-US">
              <a:ea typeface="Calibri"/>
              <a:cs typeface="Calibri"/>
            </a:endParaRPr>
          </a:p>
          <a:p>
            <a:r>
              <a:rPr lang="en-US" err="1">
                <a:ea typeface="Calibri"/>
                <a:cs typeface="Calibri"/>
              </a:rPr>
              <a:t>Havainnointi</a:t>
            </a:r>
            <a:r>
              <a:rPr lang="en-US">
                <a:ea typeface="Calibri"/>
                <a:cs typeface="Calibri"/>
              </a:rPr>
              <a:t>/</a:t>
            </a:r>
            <a:r>
              <a:rPr lang="en-US" err="1">
                <a:ea typeface="Calibri"/>
                <a:cs typeface="Calibri"/>
              </a:rPr>
              <a:t>konsultaatio</a:t>
            </a:r>
            <a:r>
              <a:rPr lang="en-US">
                <a:ea typeface="Calibri"/>
                <a:cs typeface="Calibri"/>
              </a:rPr>
              <a:t> </a:t>
            </a:r>
            <a:r>
              <a:rPr lang="en-US" err="1">
                <a:ea typeface="Calibri"/>
                <a:cs typeface="Calibri"/>
              </a:rPr>
              <a:t>esh</a:t>
            </a:r>
            <a:r>
              <a:rPr lang="en-US">
                <a:ea typeface="Calibri"/>
                <a:cs typeface="Calibri"/>
              </a:rPr>
              <a:t> (</a:t>
            </a:r>
            <a:r>
              <a:rPr lang="en-US" err="1">
                <a:ea typeface="Calibri"/>
                <a:cs typeface="Calibri"/>
              </a:rPr>
              <a:t>kuntsari</a:t>
            </a:r>
            <a:r>
              <a:rPr lang="en-US">
                <a:ea typeface="Calibri"/>
                <a:cs typeface="Calibri"/>
              </a:rPr>
              <a:t> -</a:t>
            </a:r>
            <a:r>
              <a:rPr lang="en-US" err="1">
                <a:ea typeface="Calibri"/>
                <a:cs typeface="Calibri"/>
              </a:rPr>
              <a:t>tt</a:t>
            </a:r>
            <a:r>
              <a:rPr lang="en-US">
                <a:ea typeface="Calibri"/>
                <a:cs typeface="Calibri"/>
              </a:rPr>
              <a:t>-pt- </a:t>
            </a:r>
            <a:r>
              <a:rPr lang="en-US" err="1">
                <a:ea typeface="Calibri"/>
                <a:cs typeface="Calibri"/>
              </a:rPr>
              <a:t>pslg</a:t>
            </a:r>
            <a:r>
              <a:rPr lang="en-US">
                <a:ea typeface="Calibri"/>
                <a:cs typeface="Calibri"/>
              </a:rPr>
              <a:t>, </a:t>
            </a:r>
            <a:r>
              <a:rPr lang="en-US" err="1">
                <a:ea typeface="Calibri"/>
                <a:cs typeface="Calibri"/>
              </a:rPr>
              <a:t>sovitaan</a:t>
            </a:r>
            <a:r>
              <a:rPr lang="en-US">
                <a:ea typeface="Calibri"/>
                <a:cs typeface="Calibri"/>
              </a:rPr>
              <a:t> </a:t>
            </a:r>
            <a:r>
              <a:rPr lang="en-US" err="1">
                <a:ea typeface="Calibri"/>
                <a:cs typeface="Calibri"/>
              </a:rPr>
              <a:t>tarkoituksenmukainen</a:t>
            </a:r>
            <a:r>
              <a:rPr lang="en-US">
                <a:ea typeface="Calibri"/>
                <a:cs typeface="Calibri"/>
              </a:rPr>
              <a:t> </a:t>
            </a:r>
            <a:r>
              <a:rPr lang="en-US" err="1">
                <a:ea typeface="Calibri"/>
                <a:cs typeface="Calibri"/>
              </a:rPr>
              <a:t>työpari</a:t>
            </a:r>
            <a:r>
              <a:rPr lang="en-US">
                <a:ea typeface="Calibri"/>
                <a:cs typeface="Calibri"/>
              </a:rPr>
              <a:t>) </a:t>
            </a:r>
            <a:r>
              <a:rPr lang="en-US" err="1">
                <a:ea typeface="Calibri"/>
                <a:cs typeface="Calibri"/>
              </a:rPr>
              <a:t>Tiistaipalaverissa</a:t>
            </a:r>
            <a:r>
              <a:rPr lang="en-US">
                <a:ea typeface="Calibri"/>
                <a:cs typeface="Calibri"/>
              </a:rPr>
              <a:t>? </a:t>
            </a:r>
          </a:p>
          <a:p>
            <a:r>
              <a:rPr lang="en-US" err="1">
                <a:ea typeface="Calibri"/>
                <a:cs typeface="Calibri"/>
              </a:rPr>
              <a:t>Osastotutkimusjaksolaisiksi</a:t>
            </a:r>
            <a:r>
              <a:rPr lang="en-US">
                <a:ea typeface="Calibri"/>
                <a:cs typeface="Calibri"/>
              </a:rPr>
              <a:t> </a:t>
            </a:r>
            <a:r>
              <a:rPr lang="en-US" err="1">
                <a:ea typeface="Calibri"/>
                <a:cs typeface="Calibri"/>
              </a:rPr>
              <a:t>ensisijaisesti</a:t>
            </a:r>
          </a:p>
          <a:p>
            <a:r>
              <a:rPr lang="en-US">
                <a:ea typeface="Calibri"/>
                <a:cs typeface="Calibri"/>
              </a:rPr>
              <a:t>Jos </a:t>
            </a:r>
            <a:r>
              <a:rPr lang="en-US" err="1">
                <a:ea typeface="Calibri"/>
                <a:cs typeface="Calibri"/>
              </a:rPr>
              <a:t>havaitaan</a:t>
            </a:r>
            <a:r>
              <a:rPr lang="en-US">
                <a:ea typeface="Calibri"/>
                <a:cs typeface="Calibri"/>
              </a:rPr>
              <a:t>, </a:t>
            </a:r>
            <a:r>
              <a:rPr lang="en-US" err="1">
                <a:ea typeface="Calibri"/>
                <a:cs typeface="Calibri"/>
              </a:rPr>
              <a:t>että</a:t>
            </a:r>
            <a:r>
              <a:rPr lang="en-US">
                <a:ea typeface="Calibri"/>
                <a:cs typeface="Calibri"/>
              </a:rPr>
              <a:t> on </a:t>
            </a:r>
            <a:r>
              <a:rPr lang="en-US" err="1">
                <a:ea typeface="Calibri"/>
                <a:cs typeface="Calibri"/>
              </a:rPr>
              <a:t>ilmiselvä</a:t>
            </a:r>
            <a:r>
              <a:rPr lang="en-US">
                <a:ea typeface="Calibri"/>
                <a:cs typeface="Calibri"/>
              </a:rPr>
              <a:t> </a:t>
            </a:r>
            <a:r>
              <a:rPr lang="en-US" err="1">
                <a:ea typeface="Calibri"/>
                <a:cs typeface="Calibri"/>
              </a:rPr>
              <a:t>autismi</a:t>
            </a:r>
            <a:r>
              <a:rPr lang="en-US">
                <a:ea typeface="Calibri"/>
                <a:cs typeface="Calibri"/>
              </a:rPr>
              <a:t>, </a:t>
            </a:r>
            <a:r>
              <a:rPr lang="en-US" err="1">
                <a:ea typeface="Calibri"/>
                <a:cs typeface="Calibri"/>
              </a:rPr>
              <a:t>niin</a:t>
            </a:r>
            <a:r>
              <a:rPr lang="en-US">
                <a:ea typeface="Calibri"/>
                <a:cs typeface="Calibri"/>
              </a:rPr>
              <a:t> </a:t>
            </a:r>
            <a:r>
              <a:rPr lang="en-US" err="1">
                <a:ea typeface="Calibri"/>
                <a:cs typeface="Calibri"/>
              </a:rPr>
              <a:t>halutaanko</a:t>
            </a:r>
            <a:r>
              <a:rPr lang="en-US">
                <a:ea typeface="Calibri"/>
                <a:cs typeface="Calibri"/>
              </a:rPr>
              <a:t> </a:t>
            </a:r>
            <a:r>
              <a:rPr lang="en-US" err="1">
                <a:ea typeface="Calibri"/>
                <a:cs typeface="Calibri"/>
              </a:rPr>
              <a:t>että</a:t>
            </a:r>
            <a:r>
              <a:rPr lang="en-US">
                <a:ea typeface="Calibri"/>
                <a:cs typeface="Calibri"/>
              </a:rPr>
              <a:t> </a:t>
            </a:r>
            <a:r>
              <a:rPr lang="en-US" err="1">
                <a:ea typeface="Calibri"/>
                <a:cs typeface="Calibri"/>
              </a:rPr>
              <a:t>silti</a:t>
            </a:r>
            <a:r>
              <a:rPr lang="en-US">
                <a:ea typeface="Calibri"/>
                <a:cs typeface="Calibri"/>
              </a:rPr>
              <a:t> </a:t>
            </a:r>
            <a:r>
              <a:rPr lang="en-US" err="1">
                <a:ea typeface="Calibri"/>
                <a:cs typeface="Calibri"/>
              </a:rPr>
              <a:t>käy</a:t>
            </a:r>
            <a:r>
              <a:rPr lang="en-US">
                <a:ea typeface="Calibri"/>
                <a:cs typeface="Calibri"/>
              </a:rPr>
              <a:t> </a:t>
            </a:r>
            <a:r>
              <a:rPr lang="en-US" err="1">
                <a:ea typeface="Calibri"/>
                <a:cs typeface="Calibri"/>
              </a:rPr>
              <a:t>perustason</a:t>
            </a:r>
            <a:r>
              <a:rPr lang="en-US">
                <a:ea typeface="Calibri"/>
                <a:cs typeface="Calibri"/>
              </a:rPr>
              <a:t> </a:t>
            </a:r>
            <a:r>
              <a:rPr lang="en-US" err="1">
                <a:ea typeface="Calibri"/>
                <a:cs typeface="Calibri"/>
              </a:rPr>
              <a:t>lääkärin</a:t>
            </a:r>
            <a:r>
              <a:rPr lang="en-US">
                <a:ea typeface="Calibri"/>
                <a:cs typeface="Calibri"/>
              </a:rPr>
              <a:t> </a:t>
            </a:r>
            <a:r>
              <a:rPr lang="en-US" err="1">
                <a:ea typeface="Calibri"/>
                <a:cs typeface="Calibri"/>
              </a:rPr>
              <a:t>katsottavana</a:t>
            </a:r>
            <a:r>
              <a:rPr lang="en-US">
                <a:ea typeface="Calibri"/>
                <a:cs typeface="Calibri"/>
              </a:rPr>
              <a:t>? </a:t>
            </a:r>
          </a:p>
          <a:p>
            <a:r>
              <a:rPr lang="en-US" err="1">
                <a:ea typeface="Calibri"/>
                <a:cs typeface="Calibri"/>
              </a:rPr>
              <a:t>Ensin</a:t>
            </a:r>
            <a:r>
              <a:rPr lang="en-US">
                <a:ea typeface="Calibri"/>
                <a:cs typeface="Calibri"/>
              </a:rPr>
              <a:t> </a:t>
            </a:r>
            <a:r>
              <a:rPr lang="en-US" err="1">
                <a:ea typeface="Calibri"/>
                <a:cs typeface="Calibri"/>
              </a:rPr>
              <a:t>lastenneurologialle</a:t>
            </a:r>
            <a:r>
              <a:rPr lang="en-US">
                <a:ea typeface="Calibri"/>
                <a:cs typeface="Calibri"/>
              </a:rPr>
              <a:t> ja </a:t>
            </a:r>
            <a:r>
              <a:rPr lang="en-US" err="1">
                <a:ea typeface="Calibri"/>
                <a:cs typeface="Calibri"/>
              </a:rPr>
              <a:t>halutaanko</a:t>
            </a:r>
            <a:r>
              <a:rPr lang="en-US">
                <a:ea typeface="Calibri"/>
                <a:cs typeface="Calibri"/>
              </a:rPr>
              <a:t> </a:t>
            </a:r>
            <a:r>
              <a:rPr lang="en-US" err="1">
                <a:ea typeface="Calibri"/>
                <a:cs typeface="Calibri"/>
              </a:rPr>
              <a:t>missä</a:t>
            </a:r>
            <a:r>
              <a:rPr lang="en-US">
                <a:ea typeface="Calibri"/>
                <a:cs typeface="Calibri"/>
              </a:rPr>
              <a:t> </a:t>
            </a:r>
            <a:r>
              <a:rPr lang="en-US" err="1">
                <a:ea typeface="Calibri"/>
                <a:cs typeface="Calibri"/>
              </a:rPr>
              <a:t>kohti</a:t>
            </a:r>
            <a:r>
              <a:rPr lang="en-US">
                <a:ea typeface="Calibri"/>
                <a:cs typeface="Calibri"/>
              </a:rPr>
              <a:t> </a:t>
            </a:r>
            <a:r>
              <a:rPr lang="en-US" err="1">
                <a:ea typeface="Calibri"/>
                <a:cs typeface="Calibri"/>
              </a:rPr>
              <a:t>konsultoida</a:t>
            </a:r>
            <a:r>
              <a:rPr lang="en-US">
                <a:ea typeface="Calibri"/>
                <a:cs typeface="Calibri"/>
              </a:rPr>
              <a:t> </a:t>
            </a:r>
            <a:r>
              <a:rPr lang="en-US" err="1">
                <a:ea typeface="Calibri"/>
                <a:cs typeface="Calibri"/>
              </a:rPr>
              <a:t>foniatriaa</a:t>
            </a:r>
            <a:r>
              <a:rPr lang="en-US">
                <a:ea typeface="Calibri"/>
                <a:cs typeface="Calibri"/>
              </a:rPr>
              <a:t> tai </a:t>
            </a:r>
            <a:r>
              <a:rPr lang="en-US" err="1">
                <a:ea typeface="Calibri"/>
                <a:cs typeface="Calibri"/>
              </a:rPr>
              <a:t>lastenpsykiatriaa</a:t>
            </a:r>
            <a:endParaRPr lang="en-US">
              <a:ea typeface="Calibri"/>
              <a:cs typeface="Calibri"/>
            </a:endParaRPr>
          </a:p>
        </p:txBody>
      </p:sp>
    </p:spTree>
    <p:extLst>
      <p:ext uri="{BB962C8B-B14F-4D97-AF65-F5344CB8AC3E}">
        <p14:creationId xmlns:p14="http://schemas.microsoft.com/office/powerpoint/2010/main" val="2800321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97301" y="324460"/>
            <a:ext cx="9756250" cy="971525"/>
          </a:xfrm>
        </p:spPr>
        <p:txBody>
          <a:bodyPr/>
          <a:lstStyle/>
          <a:p>
            <a:r>
              <a:rPr lang="fi-FI" sz="4400" b="1" i="0" u="none" strike="noStrike" baseline="0" dirty="0">
                <a:solidFill>
                  <a:srgbClr val="0C2340"/>
                </a:solidFill>
                <a:latin typeface="Calibri"/>
              </a:rPr>
              <a:t>Lasten ja nuorten neurokirjon </a:t>
            </a:r>
            <a:r>
              <a:rPr lang="fi-FI" sz="4400" dirty="0">
                <a:solidFill>
                  <a:srgbClr val="0C2340"/>
                </a:solidFill>
                <a:latin typeface="Calibri"/>
              </a:rPr>
              <a:t>prosess</a:t>
            </a:r>
            <a:r>
              <a:rPr lang="fi-FI" sz="5400" dirty="0">
                <a:solidFill>
                  <a:srgbClr val="0C2340"/>
                </a:solidFill>
                <a:latin typeface="Calibri"/>
              </a:rPr>
              <a:t>i</a:t>
            </a:r>
            <a:br>
              <a:rPr lang="fi-FI" sz="5400" dirty="0">
                <a:latin typeface="Calibri"/>
                <a:ea typeface="Calibri"/>
                <a:cs typeface="Calibri"/>
              </a:rPr>
            </a:br>
            <a:r>
              <a:rPr lang="fi-FI" sz="2800" dirty="0">
                <a:solidFill>
                  <a:srgbClr val="0C2340"/>
                </a:solidFill>
                <a:latin typeface="Calibri"/>
              </a:rPr>
              <a:t>3- 6 vuotiaat</a:t>
            </a:r>
            <a:endParaRPr lang="fi-FI" sz="2800">
              <a:ea typeface="Calibri" panose="020F0502020204030204"/>
              <a:cs typeface="Calibri" panose="020F0502020204030204"/>
            </a:endParaRPr>
          </a:p>
        </p:txBody>
      </p:sp>
      <p:sp>
        <p:nvSpPr>
          <p:cNvPr id="5" name="Suorakulmio: Pyöristetyt kulmat 9">
            <a:extLst>
              <a:ext uri="{FF2B5EF4-FFF2-40B4-BE49-F238E27FC236}">
                <a16:creationId xmlns:a16="http://schemas.microsoft.com/office/drawing/2014/main" id="{2E67C4AA-4236-CDFC-A033-BBC276ED72CA}"/>
              </a:ext>
            </a:extLst>
          </p:cNvPr>
          <p:cNvSpPr/>
          <p:nvPr/>
        </p:nvSpPr>
        <p:spPr>
          <a:xfrm>
            <a:off x="411272" y="1295986"/>
            <a:ext cx="3334682" cy="4141841"/>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Perhe, tarvittavat arjen toimijat ja palveluiden edustajat kokoontuvat yhteen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Käsitellään olemassa oleva tieto ja arvioidaan tilanne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Tehdään tarvittaessa päätös </a:t>
            </a:r>
            <a:r>
              <a:rPr kumimoji="0" lang="fi-FI" sz="1100" b="1" i="0" u="none" strike="noStrike" kern="1200" cap="none" spc="0" normalizeH="0" baseline="0" noProof="0">
                <a:ln>
                  <a:noFill/>
                </a:ln>
                <a:solidFill>
                  <a:srgbClr val="9A2323"/>
                </a:solidFill>
                <a:effectLst/>
                <a:uLnTx/>
                <a:uFillTx/>
                <a:latin typeface="Calibri" panose="020F0502020204030204"/>
                <a:ea typeface="+mn-ea"/>
                <a:cs typeface="+mn-cs"/>
              </a:rPr>
              <a:t>diagnostisen alkukartoituksen </a:t>
            </a: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käynnistämisestä </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(Arjen tuki todettu riittämättömäksi, tarve lisäselvittelyille)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Sovitaan tarvittavasta tiedonkeruusta ja sen koostamisesta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Ohjaus sähköiselle polulle </a:t>
            </a:r>
          </a:p>
          <a:p>
            <a:pPr marL="800100" lvl="1" indent="-342900">
              <a:buFont typeface="Arial" panose="020B0604020202020204" pitchFamily="34" charset="0"/>
              <a:buChar char="•"/>
              <a:defRPr/>
            </a:pPr>
            <a:r>
              <a:rPr lang="fi-FI" sz="1100">
                <a:solidFill>
                  <a:srgbClr val="0C2340"/>
                </a:solidFill>
                <a:latin typeface="Calibri" panose="020F0502020204030204"/>
                <a:ea typeface="Calibri" panose="020F0502020204030204"/>
                <a:cs typeface="Calibri" panose="020F0502020204030204"/>
              </a:rPr>
              <a:t>Tarvittaessa erityistyöntekijän konsultaatio</a:t>
            </a:r>
            <a:endParaRPr lang="fi-FI" sz="1100">
              <a:solidFill>
                <a:srgbClr val="0C2340"/>
              </a:solidFill>
              <a:latin typeface="Calibri" panose="020F0502020204030204"/>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Tiedon koostaminen </a:t>
            </a:r>
            <a:r>
              <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rPr>
              <a:t>Lifecare- Potilastietojärjestelmään </a:t>
            </a:r>
          </a:p>
          <a:p>
            <a:pPr marL="342900" indent="-342900">
              <a:buFont typeface="+mj-lt"/>
              <a:buAutoNum type="arabicPeriod"/>
              <a:defRPr/>
            </a:pPr>
            <a:r>
              <a:rPr lang="fi-FI" sz="1100" b="1">
                <a:solidFill>
                  <a:srgbClr val="0C2340"/>
                </a:solidFill>
                <a:latin typeface="Calibri" panose="020F0502020204030204"/>
                <a:ea typeface="Calibri"/>
                <a:cs typeface="Calibri"/>
              </a:rPr>
              <a:t>Sovitaan mahdollisista lisätutkimuksista ja niihin ohjautumisesta, koordinointivastuu?</a:t>
            </a:r>
          </a:p>
          <a:p>
            <a:pPr marL="800100" lvl="1" indent="-342900">
              <a:buFont typeface="Arial"/>
              <a:buChar char="•"/>
              <a:defRPr/>
            </a:pPr>
            <a:r>
              <a:rPr lang="fi-FI" sz="1100" b="1">
                <a:solidFill>
                  <a:srgbClr val="0C2340"/>
                </a:solidFill>
                <a:latin typeface="Calibri" panose="020F0502020204030204"/>
                <a:ea typeface="Calibri"/>
                <a:cs typeface="Calibri"/>
              </a:rPr>
              <a:t>Lääkärin rooli? Konsultaatio?</a:t>
            </a:r>
          </a:p>
          <a:p>
            <a:pPr marL="800100" lvl="1" indent="-342900">
              <a:buFont typeface="Arial"/>
              <a:buChar char="•"/>
              <a:defRPr/>
            </a:pPr>
            <a:r>
              <a:rPr lang="fi-FI" sz="1100" b="1">
                <a:solidFill>
                  <a:srgbClr val="0C2340"/>
                </a:solidFill>
                <a:latin typeface="Calibri" panose="020F0502020204030204"/>
                <a:ea typeface="Calibri"/>
                <a:cs typeface="Calibri"/>
              </a:rPr>
              <a:t>Pikakaista?</a:t>
            </a:r>
          </a:p>
        </p:txBody>
      </p:sp>
      <p:sp>
        <p:nvSpPr>
          <p:cNvPr id="8" name="Sisällön paikkamerkki 7"/>
          <p:cNvSpPr>
            <a:spLocks noGrp="1"/>
          </p:cNvSpPr>
          <p:nvPr>
            <p:ph idx="1"/>
          </p:nvPr>
        </p:nvSpPr>
        <p:spPr>
          <a:xfrm>
            <a:off x="11131046" y="5269583"/>
            <a:ext cx="481834" cy="610817"/>
          </a:xfrm>
        </p:spPr>
        <p:txBody>
          <a:bodyPr/>
          <a:lstStyle/>
          <a:p>
            <a:pPr lvl="8"/>
            <a:endParaRPr lang="fi-FI"/>
          </a:p>
        </p:txBody>
      </p:sp>
      <p:sp>
        <p:nvSpPr>
          <p:cNvPr id="9" name="Suorakulmio: Pyöristetyt kulmat 10">
            <a:extLst>
              <a:ext uri="{FF2B5EF4-FFF2-40B4-BE49-F238E27FC236}">
                <a16:creationId xmlns:a16="http://schemas.microsoft.com/office/drawing/2014/main" id="{F0F90B11-B7A9-9976-CFB4-661BFC959AF3}"/>
              </a:ext>
            </a:extLst>
          </p:cNvPr>
          <p:cNvSpPr/>
          <p:nvPr/>
        </p:nvSpPr>
        <p:spPr>
          <a:xfrm>
            <a:off x="5457124" y="1311655"/>
            <a:ext cx="2386002" cy="3930218"/>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28600" indent="-228600">
              <a:buFont typeface="+mj-lt"/>
              <a:buAutoNum type="arabicPeriod"/>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Lääkärikäynti lastenneuvolassa</a:t>
            </a:r>
            <a:r>
              <a:rPr lang="fi-FI" sz="1100" b="1">
                <a:solidFill>
                  <a:srgbClr val="0C2340"/>
                </a:solidFill>
                <a:latin typeface="Calibri" panose="020F0502020204030204"/>
              </a:rPr>
              <a:t>/peruster-veydenhuollossa</a:t>
            </a:r>
            <a:endParaRPr lang="fi-FI">
              <a:ea typeface="Calibri" panose="020F0502020204030204"/>
              <a:cs typeface="Calibri" panose="020F0502020204030204"/>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Jatkosuunnitelman laadinta</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lähetteiden laatiminen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Verkosto,/neuvonpito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rPr>
              <a:t>Arjen tuen suunnitelman päivittäminen</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 tieto arjen tuen järjestäjille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7" name="Suorakulmio: Pyöristetyt kulmat 10">
            <a:extLst>
              <a:ext uri="{FF2B5EF4-FFF2-40B4-BE49-F238E27FC236}">
                <a16:creationId xmlns:a16="http://schemas.microsoft.com/office/drawing/2014/main" id="{F0F90B11-B7A9-9976-CFB4-661BFC959AF3}"/>
              </a:ext>
            </a:extLst>
          </p:cNvPr>
          <p:cNvSpPr/>
          <p:nvPr/>
        </p:nvSpPr>
        <p:spPr>
          <a:xfrm>
            <a:off x="3930929" y="3127330"/>
            <a:ext cx="1332365"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100" b="1">
                <a:solidFill>
                  <a:srgbClr val="0C2340"/>
                </a:solidFill>
                <a:latin typeface="Calibri" panose="020F0502020204030204"/>
              </a:rPr>
              <a:t>Toimintaterapia-arvio</a:t>
            </a: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11" name="Suorakulmio: Pyöristetyt kulmat 10">
            <a:extLst>
              <a:ext uri="{FF2B5EF4-FFF2-40B4-BE49-F238E27FC236}">
                <a16:creationId xmlns:a16="http://schemas.microsoft.com/office/drawing/2014/main" id="{F0F90B11-B7A9-9976-CFB4-661BFC959AF3}"/>
              </a:ext>
            </a:extLst>
          </p:cNvPr>
          <p:cNvSpPr/>
          <p:nvPr/>
        </p:nvSpPr>
        <p:spPr>
          <a:xfrm>
            <a:off x="3933383" y="2248086"/>
            <a:ext cx="1321322" cy="75579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Psykologin tutkimus</a:t>
            </a:r>
          </a:p>
        </p:txBody>
      </p:sp>
      <p:sp>
        <p:nvSpPr>
          <p:cNvPr id="12" name="Suorakulmio: Pyöristetyt kulmat 10">
            <a:extLst>
              <a:ext uri="{FF2B5EF4-FFF2-40B4-BE49-F238E27FC236}">
                <a16:creationId xmlns:a16="http://schemas.microsoft.com/office/drawing/2014/main" id="{F0F90B11-B7A9-9976-CFB4-661BFC959AF3}"/>
              </a:ext>
            </a:extLst>
          </p:cNvPr>
          <p:cNvSpPr/>
          <p:nvPr/>
        </p:nvSpPr>
        <p:spPr>
          <a:xfrm>
            <a:off x="3934642" y="1306915"/>
            <a:ext cx="1343408"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Puheterapia-arvio</a:t>
            </a:r>
          </a:p>
        </p:txBody>
      </p:sp>
      <p:sp>
        <p:nvSpPr>
          <p:cNvPr id="13" name="Suorakulmio: Pyöristetyt kulmat 10">
            <a:extLst>
              <a:ext uri="{FF2B5EF4-FFF2-40B4-BE49-F238E27FC236}">
                <a16:creationId xmlns:a16="http://schemas.microsoft.com/office/drawing/2014/main" id="{F0F90B11-B7A9-9976-CFB4-661BFC959AF3}"/>
              </a:ext>
            </a:extLst>
          </p:cNvPr>
          <p:cNvSpPr/>
          <p:nvPr/>
        </p:nvSpPr>
        <p:spPr>
          <a:xfrm>
            <a:off x="10329132" y="2381501"/>
            <a:ext cx="1315247" cy="744267"/>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fi-FI" sz="1100" b="1">
              <a:solidFill>
                <a:srgbClr val="0C2340"/>
              </a:solidFill>
              <a:latin typeface="Calibri" panose="020F0502020204030204"/>
            </a:endParaRPr>
          </a:p>
          <a:p>
            <a:pPr marL="0" marR="0" lvl="0" indent="0" algn="ctr" defTabSz="914400">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Seuranta</a:t>
            </a:r>
            <a:endParaRPr lang="fi-FI">
              <a:ea typeface="+mn-ea"/>
              <a:cs typeface="+mn-cs"/>
            </a:endParaRPr>
          </a:p>
          <a:p>
            <a:pPr algn="ctr">
              <a:defRPr/>
            </a:pPr>
            <a:endParaRPr lang="fi-FI" sz="1100" b="1">
              <a:solidFill>
                <a:srgbClr val="0C2340"/>
              </a:solidFill>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100" b="1" i="0" u="none" strike="noStrike" kern="1200" cap="none" spc="0" normalizeH="0" baseline="0" noProof="0">
              <a:ln>
                <a:noFill/>
              </a:ln>
              <a:solidFill>
                <a:srgbClr val="0C2340"/>
              </a:solidFill>
              <a:effectLst/>
              <a:uLnTx/>
              <a:uFillTx/>
              <a:latin typeface="Calibri" panose="020F0502020204030204"/>
              <a:ea typeface="Calibri"/>
              <a:cs typeface="Calibri"/>
            </a:endParaRPr>
          </a:p>
        </p:txBody>
      </p:sp>
      <p:sp>
        <p:nvSpPr>
          <p:cNvPr id="14" name="Suorakulmio: Pyöristetyt kulmat 20">
            <a:extLst>
              <a:ext uri="{FF2B5EF4-FFF2-40B4-BE49-F238E27FC236}">
                <a16:creationId xmlns:a16="http://schemas.microsoft.com/office/drawing/2014/main" id="{0D5855BD-C727-62F8-4335-56ECDEF28160}"/>
              </a:ext>
            </a:extLst>
          </p:cNvPr>
          <p:cNvSpPr/>
          <p:nvPr/>
        </p:nvSpPr>
        <p:spPr>
          <a:xfrm>
            <a:off x="739181" y="5994400"/>
            <a:ext cx="5195952" cy="839365"/>
          </a:xfrm>
          <a:prstGeom prst="roundRect">
            <a:avLst>
              <a:gd name="adj" fmla="val 4231"/>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numCol="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Konsultaatiokanavat</a:t>
            </a:r>
          </a:p>
          <a:p>
            <a:pPr marL="171450" indent="-171450">
              <a:buFont typeface="Arial" panose="020B0604020202020204" pitchFamily="34" charset="0"/>
              <a:buChar char="•"/>
              <a:defRPr/>
            </a:pPr>
            <a:r>
              <a:rPr lang="fi-FI" sz="1100">
                <a:solidFill>
                  <a:srgbClr val="0C2340"/>
                </a:solidFill>
                <a:latin typeface="Calibri" panose="020F0502020204030204"/>
                <a:ea typeface="Calibri"/>
                <a:cs typeface="Calibri"/>
              </a:rPr>
              <a:t>Lapsiperheiden palveluohjaus</a:t>
            </a:r>
            <a:endParaRPr lang="fi-FI" sz="1100" b="0" i="0" u="none" strike="noStrike" kern="1200" cap="none" spc="0" normalizeH="0" baseline="0" noProof="0">
              <a:ln>
                <a:noFill/>
              </a:ln>
              <a:solidFill>
                <a:srgbClr val="0C2340"/>
              </a:solidFill>
              <a:effectLst/>
              <a:uLnTx/>
              <a:uFillTx/>
              <a:latin typeface="Calibri" panose="020F0502020204030204"/>
              <a:ea typeface="Calibri"/>
              <a:cs typeface="Calibri"/>
            </a:endParaRPr>
          </a:p>
          <a:p>
            <a:pPr marL="171450" indent="-171450">
              <a:buFont typeface="Arial" panose="020B0604020202020204" pitchFamily="34" charset="0"/>
              <a:buChar char="•"/>
              <a:defRPr/>
            </a:pPr>
            <a:r>
              <a:rPr lang="fi-FI" sz="1100">
                <a:solidFill>
                  <a:srgbClr val="0C2340"/>
                </a:solidFill>
                <a:latin typeface="Calibri" panose="020F0502020204030204"/>
                <a:ea typeface="Calibri"/>
                <a:cs typeface="Calibri"/>
              </a:rPr>
              <a:t>Varhaiskasvatuksen erityisopettajat</a:t>
            </a:r>
            <a:endParaRPr lang="fi-FI" sz="1100" b="0" i="0" u="none" strike="noStrike" kern="1200" cap="none" spc="0" normalizeH="0" baseline="0" noProof="0">
              <a:ln>
                <a:noFill/>
              </a:ln>
              <a:solidFill>
                <a:srgbClr val="0C2340"/>
              </a:solidFill>
              <a:effectLst/>
              <a:uLnTx/>
              <a:uFillTx/>
              <a:latin typeface="Calibri" panose="020F0502020204030204"/>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100">
                <a:solidFill>
                  <a:srgbClr val="FF0000"/>
                </a:solidFill>
                <a:latin typeface="Calibri" panose="020F0502020204030204"/>
              </a:rPr>
              <a:t>Lastenpsykiatria</a:t>
            </a:r>
            <a:endParaRPr lang="fi-FI" sz="1100" b="0" i="0" u="none" strike="noStrike" kern="1200" cap="none" spc="0" normalizeH="0" baseline="0" noProof="0">
              <a:ln>
                <a:noFill/>
              </a:ln>
              <a:solidFill>
                <a:srgbClr val="FF0000"/>
              </a:solidFill>
              <a:effectLst/>
              <a:uLnTx/>
              <a:uFillTx/>
              <a:latin typeface="Calibri" panose="020F0502020204030204"/>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Nepsytiimi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15" name="Suorakulmio: Pyöristetyt kulmat 10">
            <a:extLst>
              <a:ext uri="{FF2B5EF4-FFF2-40B4-BE49-F238E27FC236}">
                <a16:creationId xmlns:a16="http://schemas.microsoft.com/office/drawing/2014/main" id="{F0F90B11-B7A9-9976-CFB4-661BFC959AF3}"/>
              </a:ext>
            </a:extLst>
          </p:cNvPr>
          <p:cNvSpPr/>
          <p:nvPr/>
        </p:nvSpPr>
        <p:spPr>
          <a:xfrm>
            <a:off x="3925425" y="4104178"/>
            <a:ext cx="1343409" cy="866226"/>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Fysioterapia-arvio</a:t>
            </a:r>
          </a:p>
        </p:txBody>
      </p:sp>
      <p:sp>
        <p:nvSpPr>
          <p:cNvPr id="3" name="Suorakulmio: Pyöristetyt kulmat 10">
            <a:extLst>
              <a:ext uri="{FF2B5EF4-FFF2-40B4-BE49-F238E27FC236}">
                <a16:creationId xmlns:a16="http://schemas.microsoft.com/office/drawing/2014/main" id="{A7942BD5-286B-ADAE-48D2-A46804F6BABA}"/>
              </a:ext>
            </a:extLst>
          </p:cNvPr>
          <p:cNvSpPr/>
          <p:nvPr/>
        </p:nvSpPr>
        <p:spPr>
          <a:xfrm>
            <a:off x="10329132" y="1388692"/>
            <a:ext cx="1317074" cy="73924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100" b="1" i="0" u="none" strike="noStrike" kern="1200" cap="none" spc="0" normalizeH="0" baseline="0" noProof="0">
              <a:ln>
                <a:noFill/>
              </a:ln>
              <a:solidFill>
                <a:srgbClr val="0C2340"/>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i-FI" sz="1100" b="1">
                <a:solidFill>
                  <a:srgbClr val="0C2340"/>
                </a:solidFill>
                <a:latin typeface="Calibri" panose="020F0502020204030204"/>
              </a:rPr>
              <a:t>Arjen tuen suunnitelma päivittyy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fi-FI" sz="1100" b="1" i="0" u="none" strike="noStrike" kern="1200" cap="none" spc="0" normalizeH="0" baseline="0" noProof="0">
              <a:ln>
                <a:noFill/>
              </a:ln>
              <a:solidFill>
                <a:srgbClr val="0C2340"/>
              </a:solidFill>
              <a:effectLst/>
              <a:uLnTx/>
              <a:uFillTx/>
              <a:latin typeface="Calibri" panose="020F0502020204030204"/>
              <a:ea typeface="Calibri"/>
              <a:cs typeface="Calibri"/>
            </a:endParaRPr>
          </a:p>
        </p:txBody>
      </p:sp>
      <p:sp>
        <p:nvSpPr>
          <p:cNvPr id="4" name="Suorakulmio: Pyöristetyt kulmat 10">
            <a:extLst>
              <a:ext uri="{FF2B5EF4-FFF2-40B4-BE49-F238E27FC236}">
                <a16:creationId xmlns:a16="http://schemas.microsoft.com/office/drawing/2014/main" id="{06644D81-6F93-A280-8768-FB24970EADE8}"/>
              </a:ext>
            </a:extLst>
          </p:cNvPr>
          <p:cNvSpPr/>
          <p:nvPr/>
        </p:nvSpPr>
        <p:spPr>
          <a:xfrm>
            <a:off x="10337201" y="3425310"/>
            <a:ext cx="1317074" cy="938535"/>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fi-FI" sz="1100" b="1" i="0" u="none" strike="noStrike" baseline="0">
                <a:solidFill>
                  <a:srgbClr val="0C2340"/>
                </a:solidFill>
                <a:latin typeface="Calibri"/>
              </a:rPr>
              <a:t>Diagnostiikan päivitys</a:t>
            </a:r>
            <a:r>
              <a:rPr lang="fi-FI" sz="1100" b="0" i="0">
                <a:solidFill>
                  <a:srgbClr val="000000"/>
                </a:solidFill>
                <a:latin typeface="Calibri"/>
                <a:ea typeface="Calibri"/>
                <a:cs typeface="Calibri"/>
              </a:rPr>
              <a:t>​</a:t>
            </a:r>
            <a:endParaRPr lang="fi-FI" sz="1100" b="1">
              <a:solidFill>
                <a:srgbClr val="0C2340"/>
              </a:solidFill>
              <a:ea typeface="Calibri"/>
              <a:cs typeface="Calibri"/>
            </a:endParaRPr>
          </a:p>
        </p:txBody>
      </p:sp>
      <p:sp>
        <p:nvSpPr>
          <p:cNvPr id="16" name="Suorakulmio: Pyöristetyt kulmat 11">
            <a:extLst>
              <a:ext uri="{FF2B5EF4-FFF2-40B4-BE49-F238E27FC236}">
                <a16:creationId xmlns:a16="http://schemas.microsoft.com/office/drawing/2014/main" id="{E7152DB3-DF69-4B36-ABBA-54AC1525EDC1}"/>
              </a:ext>
            </a:extLst>
          </p:cNvPr>
          <p:cNvSpPr/>
          <p:nvPr/>
        </p:nvSpPr>
        <p:spPr>
          <a:xfrm>
            <a:off x="8020063" y="1314403"/>
            <a:ext cx="2108934" cy="4115661"/>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Erikoissairaanhoidon arvio </a:t>
            </a:r>
          </a:p>
          <a:p>
            <a:pPr marL="685800" lvl="1" indent="-228600">
              <a:buFont typeface="Arial" panose="020B0604020202020204" pitchFamily="34" charset="0"/>
              <a:buChar char="•"/>
              <a:defRPr/>
            </a:pPr>
            <a:r>
              <a:rPr lang="fi-FI" sz="1100" b="1">
                <a:solidFill>
                  <a:srgbClr val="0C2340"/>
                </a:solidFill>
                <a:latin typeface="Calibri" panose="020F0502020204030204"/>
              </a:rPr>
              <a:t>Lastenneurologia</a:t>
            </a:r>
          </a:p>
          <a:p>
            <a:pPr marL="685800" lvl="1" indent="-228600">
              <a:buFont typeface="Arial" panose="020B0604020202020204" pitchFamily="34" charset="0"/>
              <a:buChar char="•"/>
              <a:defRPr/>
            </a:pPr>
            <a:r>
              <a:rPr lang="fi-FI" sz="1100" b="1">
                <a:solidFill>
                  <a:srgbClr val="0C2340"/>
                </a:solidFill>
                <a:latin typeface="Calibri" panose="020F0502020204030204"/>
              </a:rPr>
              <a:t>Foniatria</a:t>
            </a:r>
          </a:p>
          <a:p>
            <a:pPr marL="685800" lvl="1" indent="-228600">
              <a:buFont typeface="Arial" panose="020B0604020202020204" pitchFamily="34" charset="0"/>
              <a:buChar char="•"/>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Lastenpsykiatria</a:t>
            </a:r>
          </a:p>
          <a:p>
            <a:pPr marL="685800" lvl="1" indent="-228600">
              <a:buFont typeface="Arial" panose="020B0604020202020204" pitchFamily="34" charset="0"/>
              <a:buChar char="•"/>
              <a:defRPr/>
            </a:pPr>
            <a:r>
              <a:rPr lang="fi-FI" sz="1100" b="1">
                <a:solidFill>
                  <a:srgbClr val="0C2340"/>
                </a:solidFill>
                <a:latin typeface="Calibri" panose="020F0502020204030204"/>
                <a:ea typeface="Calibri"/>
                <a:cs typeface="Calibri"/>
              </a:rPr>
              <a:t>Maria-Katariinan osaamiskeskus</a:t>
            </a:r>
            <a:endParaRPr lang="fi-FI" sz="1100" b="1" i="0" u="none" strike="noStrike" kern="1200" cap="none" spc="0" normalizeH="0" baseline="0" noProof="0" dirty="0">
              <a:ln>
                <a:noFill/>
              </a:ln>
              <a:solidFill>
                <a:srgbClr val="0C2340"/>
              </a:solidFill>
              <a:effectLst/>
              <a:uLnTx/>
              <a:uFillTx/>
              <a:latin typeface="Calibri" panose="020F0502020204030204"/>
              <a:ea typeface="Calibri"/>
              <a:cs typeface="Calibri"/>
            </a:endParaRPr>
          </a:p>
          <a:p>
            <a:pPr marL="685800" lvl="1" indent="-228600">
              <a:buFont typeface="Arial" panose="020B0604020202020204" pitchFamily="34" charset="0"/>
              <a:buChar char="•"/>
              <a:defRPr/>
            </a:pPr>
            <a:endParaRPr lang="fi-FI" sz="1100" b="1">
              <a:solidFill>
                <a:srgbClr val="0C2340"/>
              </a:solidFill>
              <a:latin typeface="Calibri" panose="020F0502020204030204"/>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Tutkimussuunnitelma</a:t>
            </a:r>
          </a:p>
          <a:p>
            <a:pPr marL="685800" lvl="1" indent="-228600">
              <a:buFont typeface="Arial" panose="020B0604020202020204" pitchFamily="34" charset="0"/>
              <a:buChar char="•"/>
              <a:defRPr/>
            </a:pPr>
            <a:r>
              <a:rPr lang="fi-FI" sz="1100" b="1">
                <a:solidFill>
                  <a:srgbClr val="0C2340"/>
                </a:solidFill>
                <a:latin typeface="Calibri" panose="020F0502020204030204"/>
              </a:rPr>
              <a:t>ADOS, ADI-R, etiologiset, erityistyöntekijöiden arviot</a:t>
            </a: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fi-FI" sz="1100" b="1">
              <a:solidFill>
                <a:srgbClr val="0C2340"/>
              </a:solidFill>
              <a:latin typeface="Calibri" panose="020F0502020204030204"/>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Verkosto/neuvonpito</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rPr>
              <a:t>Arjen tuen suunnitelman päivittäminen</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 tieto arjen tuen järjestäjille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10" name="Nuoli: Oikea 13">
            <a:extLst>
              <a:ext uri="{FF2B5EF4-FFF2-40B4-BE49-F238E27FC236}">
                <a16:creationId xmlns:a16="http://schemas.microsoft.com/office/drawing/2014/main" id="{832C2307-CDAB-74A4-348F-A7948D229740}"/>
              </a:ext>
            </a:extLst>
          </p:cNvPr>
          <p:cNvSpPr/>
          <p:nvPr/>
        </p:nvSpPr>
        <p:spPr>
          <a:xfrm>
            <a:off x="412610" y="5243012"/>
            <a:ext cx="11376619" cy="914400"/>
          </a:xfrm>
          <a:prstGeom prst="rightArrow">
            <a:avLst/>
          </a:prstGeom>
          <a:solidFill>
            <a:schemeClr val="accent2">
              <a:lumMod val="40000"/>
              <a:lumOff val="60000"/>
            </a:schemeClr>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C2340"/>
                </a:solidFill>
                <a:effectLst/>
                <a:uLnTx/>
                <a:uFillTx/>
                <a:latin typeface="Calibri" panose="020F0502020204030204"/>
                <a:ea typeface="+mn-ea"/>
                <a:cs typeface="+mn-cs"/>
              </a:rPr>
              <a:t>Arjen tuen suunnitelma tehostuu ja päivittyy tarpeen tai tiedon lisääntymisen mukaisesti </a:t>
            </a:r>
          </a:p>
        </p:txBody>
      </p:sp>
    </p:spTree>
    <p:extLst>
      <p:ext uri="{BB962C8B-B14F-4D97-AF65-F5344CB8AC3E}">
        <p14:creationId xmlns:p14="http://schemas.microsoft.com/office/powerpoint/2010/main" val="383168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3-6-vuotiaat</a:t>
            </a:r>
          </a:p>
        </p:txBody>
      </p:sp>
      <p:sp>
        <p:nvSpPr>
          <p:cNvPr id="3" name="Sisällön paikkamerkki 2"/>
          <p:cNvSpPr>
            <a:spLocks noGrp="1"/>
          </p:cNvSpPr>
          <p:nvPr>
            <p:ph idx="1"/>
          </p:nvPr>
        </p:nvSpPr>
        <p:spPr>
          <a:xfrm>
            <a:off x="576470" y="1206631"/>
            <a:ext cx="11036410" cy="4673770"/>
          </a:xfrm>
        </p:spPr>
        <p:txBody>
          <a:bodyPr vert="horz" lIns="0" tIns="0" rIns="0" bIns="0" rtlCol="0" anchor="t">
            <a:noAutofit/>
          </a:bodyPr>
          <a:lstStyle/>
          <a:p>
            <a:pPr marL="0" indent="0">
              <a:buNone/>
            </a:pPr>
            <a:r>
              <a:rPr lang="fi-FI" sz="1800"/>
              <a:t>Tiedonkeruu: </a:t>
            </a:r>
          </a:p>
          <a:p>
            <a:r>
              <a:rPr lang="fi-FI" sz="1800"/>
              <a:t>Esikko-kysely</a:t>
            </a:r>
          </a:p>
          <a:p>
            <a:r>
              <a:rPr lang="fi-FI" sz="1800"/>
              <a:t>Varhaiskehityslomake</a:t>
            </a:r>
          </a:p>
          <a:p>
            <a:r>
              <a:rPr lang="fi-FI" sz="1800"/>
              <a:t>Digipolku ?</a:t>
            </a:r>
          </a:p>
          <a:p>
            <a:r>
              <a:rPr lang="fi-FI" sz="1800"/>
              <a:t>Psykologin tutkimukset</a:t>
            </a:r>
          </a:p>
          <a:p>
            <a:r>
              <a:rPr lang="fi-FI" sz="1800"/>
              <a:t>Alkuarvio: erityistyöntekijöiden mukaan kutsuminen tai konsultointi</a:t>
            </a:r>
          </a:p>
          <a:p>
            <a:r>
              <a:rPr lang="fi-FI" sz="1800">
                <a:solidFill>
                  <a:srgbClr val="FF0000"/>
                </a:solidFill>
                <a:ea typeface="Calibri"/>
                <a:cs typeface="Calibri"/>
              </a:rPr>
              <a:t>Tiedonkeruu:  Lomakkeet sähköiseltä polulta jatkohyödynnettäväksi</a:t>
            </a:r>
          </a:p>
          <a:p>
            <a:r>
              <a:rPr lang="fi-FI" sz="1800">
                <a:ea typeface="Calibri"/>
                <a:cs typeface="Calibri"/>
              </a:rPr>
              <a:t>Miten tätä joukkoa seulotaan? Milloin aina pikakaistalle?  voiko olla vain terveydenhoitaja? Ammattilaisten ohjeistus, onko tarpeen? Pitäisikö olla jotakin seulontatyökaluja? Perustason kuntoutustyöryhmä vai suora lääkärikonsultaatio vai sekä että? Psykoedukatiivinen tuki heti alussa? </a:t>
            </a:r>
          </a:p>
          <a:p>
            <a:r>
              <a:rPr lang="fi-FI" sz="1800">
                <a:ea typeface="Calibri"/>
                <a:cs typeface="Calibri"/>
              </a:rPr>
              <a:t>Verkosto vai tiedonkeruu? Terapia-arviot? Tiimin kautta? Kuntoutustyöryhmä? Missä kohtaa lääkärille? </a:t>
            </a:r>
          </a:p>
          <a:p>
            <a:pPr marL="0" indent="0">
              <a:buNone/>
            </a:pPr>
            <a:r>
              <a:rPr lang="fi-FI" sz="1800"/>
              <a:t>Aina erikoissairaanhoidon arvioon</a:t>
            </a:r>
          </a:p>
          <a:p>
            <a:r>
              <a:rPr lang="fi-FI" sz="1800"/>
              <a:t>Lastenneurologia: kokonaiskommunikaatiotaidot selkeästi viiveiset, puhumattomat, </a:t>
            </a:r>
          </a:p>
          <a:p>
            <a:r>
              <a:rPr lang="fi-FI" sz="1800"/>
              <a:t>Foniatria: kielenkehitys viiveinen, ei epäilyä laajemmasta?</a:t>
            </a:r>
          </a:p>
          <a:p>
            <a:r>
              <a:rPr lang="fi-FI" sz="1800"/>
              <a:t>Lastenpsykiatria</a:t>
            </a:r>
          </a:p>
          <a:p>
            <a:r>
              <a:rPr lang="fi-FI" sz="1800"/>
              <a:t>Lääkäreiden kanssa keskusteltavaksi: lähetekriteerit, milloin yhteistä, yhteisen konsultaatiokanavat pth:lle</a:t>
            </a:r>
          </a:p>
          <a:p>
            <a:endParaRPr lang="fi-FI" sz="1800"/>
          </a:p>
          <a:p>
            <a:pPr marL="0" indent="0">
              <a:buNone/>
            </a:pPr>
            <a:r>
              <a:rPr lang="fi-FI" sz="1800"/>
              <a:t>Muut tukipalvelut/arjen tuki:</a:t>
            </a:r>
          </a:p>
          <a:p>
            <a:r>
              <a:rPr lang="fi-FI" sz="1800"/>
              <a:t>Varhaiskuntoutusohjaus, perustason kuntoutusohjaus, sosiaalipalvelut?, </a:t>
            </a:r>
          </a:p>
          <a:p>
            <a:endParaRPr lang="fi-FI"/>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3941254C-420C-82E1-3977-0389F31A1C59}"/>
                  </a:ext>
                </a:extLst>
              </p14:cNvPr>
              <p14:cNvContentPartPr/>
              <p14:nvPr/>
            </p14:nvContentPartPr>
            <p14:xfrm>
              <a:off x="10731433" y="4371602"/>
              <a:ext cx="13656" cy="13656"/>
            </p14:xfrm>
          </p:contentPart>
        </mc:Choice>
        <mc:Fallback xmlns="">
          <p:pic>
            <p:nvPicPr>
              <p:cNvPr id="4" name="Ink 3">
                <a:extLst>
                  <a:ext uri="{FF2B5EF4-FFF2-40B4-BE49-F238E27FC236}">
                    <a16:creationId xmlns:a16="http://schemas.microsoft.com/office/drawing/2014/main" id="{3941254C-420C-82E1-3977-0389F31A1C59}"/>
                  </a:ext>
                </a:extLst>
              </p:cNvPr>
              <p:cNvPicPr/>
              <p:nvPr/>
            </p:nvPicPr>
            <p:blipFill>
              <a:blip r:embed="rId3"/>
              <a:stretch>
                <a:fillRect/>
              </a:stretch>
            </p:blipFill>
            <p:spPr>
              <a:xfrm>
                <a:off x="10048633" y="3688802"/>
                <a:ext cx="1365600" cy="1365600"/>
              </a:xfrm>
              <a:prstGeom prst="rect">
                <a:avLst/>
              </a:prstGeom>
            </p:spPr>
          </p:pic>
        </mc:Fallback>
      </mc:AlternateContent>
    </p:spTree>
    <p:extLst>
      <p:ext uri="{BB962C8B-B14F-4D97-AF65-F5344CB8AC3E}">
        <p14:creationId xmlns:p14="http://schemas.microsoft.com/office/powerpoint/2010/main" val="1481422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77874-FBD5-0A75-346F-867344665F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E535B4B-14B2-7B9A-BE90-185893BD5FE5}"/>
              </a:ext>
            </a:extLst>
          </p:cNvPr>
          <p:cNvSpPr>
            <a:spLocks noGrp="1"/>
          </p:cNvSpPr>
          <p:nvPr>
            <p:ph idx="1"/>
          </p:nvPr>
        </p:nvSpPr>
        <p:spPr/>
        <p:txBody>
          <a:bodyPr vert="horz" lIns="0" tIns="0" rIns="0" bIns="0" rtlCol="0" anchor="t">
            <a:noAutofit/>
          </a:bodyPr>
          <a:lstStyle/>
          <a:p>
            <a:r>
              <a:rPr lang="en-US">
                <a:ea typeface="Calibri"/>
                <a:cs typeface="Calibri"/>
              </a:rPr>
              <a:t>Jos on </a:t>
            </a:r>
            <a:r>
              <a:rPr lang="en-US" err="1">
                <a:ea typeface="Calibri"/>
                <a:cs typeface="Calibri"/>
              </a:rPr>
              <a:t>merkittävää</a:t>
            </a:r>
            <a:r>
              <a:rPr lang="en-US">
                <a:ea typeface="Calibri"/>
                <a:cs typeface="Calibri"/>
              </a:rPr>
              <a:t> </a:t>
            </a:r>
            <a:r>
              <a:rPr lang="en-US" err="1">
                <a:ea typeface="Calibri"/>
                <a:cs typeface="Calibri"/>
              </a:rPr>
              <a:t>pulmaa</a:t>
            </a:r>
            <a:r>
              <a:rPr lang="en-US">
                <a:ea typeface="Calibri"/>
                <a:cs typeface="Calibri"/>
              </a:rPr>
              <a:t> </a:t>
            </a:r>
            <a:r>
              <a:rPr lang="en-US" err="1">
                <a:ea typeface="Calibri"/>
                <a:cs typeface="Calibri"/>
              </a:rPr>
              <a:t>arjen</a:t>
            </a:r>
            <a:r>
              <a:rPr lang="en-US">
                <a:ea typeface="Calibri"/>
                <a:cs typeface="Calibri"/>
              </a:rPr>
              <a:t> </a:t>
            </a:r>
            <a:r>
              <a:rPr lang="en-US" err="1">
                <a:ea typeface="Calibri"/>
                <a:cs typeface="Calibri"/>
              </a:rPr>
              <a:t>toimintakyvyssä</a:t>
            </a:r>
            <a:r>
              <a:rPr lang="en-US">
                <a:ea typeface="Calibri"/>
                <a:cs typeface="Calibri"/>
              </a:rPr>
              <a:t>, </a:t>
            </a:r>
            <a:r>
              <a:rPr lang="en-US" err="1">
                <a:ea typeface="Calibri"/>
                <a:cs typeface="Calibri"/>
              </a:rPr>
              <a:t>puheen</a:t>
            </a:r>
            <a:r>
              <a:rPr lang="en-US">
                <a:ea typeface="Calibri"/>
                <a:cs typeface="Calibri"/>
              </a:rPr>
              <a:t> </a:t>
            </a:r>
            <a:r>
              <a:rPr lang="en-US" err="1">
                <a:ea typeface="Calibri"/>
                <a:cs typeface="Calibri"/>
              </a:rPr>
              <a:t>kehityksessä</a:t>
            </a:r>
            <a:r>
              <a:rPr lang="en-US">
                <a:ea typeface="Calibri"/>
                <a:cs typeface="Calibri"/>
              </a:rPr>
              <a:t>, tai </a:t>
            </a:r>
            <a:r>
              <a:rPr lang="en-US" err="1">
                <a:ea typeface="Calibri"/>
                <a:cs typeface="Calibri"/>
              </a:rPr>
              <a:t>erotusdiagnostinen</a:t>
            </a:r>
            <a:r>
              <a:rPr lang="en-US">
                <a:ea typeface="Calibri"/>
                <a:cs typeface="Calibri"/>
              </a:rPr>
              <a:t> </a:t>
            </a:r>
            <a:r>
              <a:rPr lang="en-US" err="1">
                <a:ea typeface="Calibri"/>
                <a:cs typeface="Calibri"/>
              </a:rPr>
              <a:t>ongelma</a:t>
            </a:r>
            <a:r>
              <a:rPr lang="en-US">
                <a:ea typeface="Calibri"/>
                <a:cs typeface="Calibri"/>
              </a:rPr>
              <a:t> , tai </a:t>
            </a:r>
            <a:r>
              <a:rPr lang="en-US" err="1">
                <a:ea typeface="Calibri"/>
                <a:cs typeface="Calibri"/>
              </a:rPr>
              <a:t>jos</a:t>
            </a:r>
            <a:r>
              <a:rPr lang="en-US">
                <a:ea typeface="Calibri"/>
                <a:cs typeface="Calibri"/>
              </a:rPr>
              <a:t> </a:t>
            </a:r>
            <a:r>
              <a:rPr lang="en-US" err="1">
                <a:ea typeface="Calibri"/>
                <a:cs typeface="Calibri"/>
              </a:rPr>
              <a:t>perustason</a:t>
            </a:r>
            <a:r>
              <a:rPr lang="en-US">
                <a:ea typeface="Calibri"/>
                <a:cs typeface="Calibri"/>
              </a:rPr>
              <a:t> </a:t>
            </a:r>
            <a:r>
              <a:rPr lang="en-US" err="1">
                <a:ea typeface="Calibri"/>
                <a:cs typeface="Calibri"/>
              </a:rPr>
              <a:t>palveluissa</a:t>
            </a:r>
            <a:r>
              <a:rPr lang="en-US">
                <a:ea typeface="Calibri"/>
                <a:cs typeface="Calibri"/>
              </a:rPr>
              <a:t> </a:t>
            </a:r>
            <a:r>
              <a:rPr lang="en-US" err="1">
                <a:ea typeface="Calibri"/>
                <a:cs typeface="Calibri"/>
              </a:rPr>
              <a:t>ei</a:t>
            </a:r>
            <a:r>
              <a:rPr lang="en-US">
                <a:ea typeface="Calibri"/>
                <a:cs typeface="Calibri"/>
              </a:rPr>
              <a:t> </a:t>
            </a:r>
            <a:r>
              <a:rPr lang="en-US" err="1">
                <a:ea typeface="Calibri"/>
                <a:cs typeface="Calibri"/>
              </a:rPr>
              <a:t>päästä</a:t>
            </a:r>
            <a:r>
              <a:rPr lang="en-US">
                <a:ea typeface="Calibri"/>
                <a:cs typeface="Calibri"/>
              </a:rPr>
              <a:t> </a:t>
            </a:r>
            <a:r>
              <a:rPr lang="en-US" err="1">
                <a:ea typeface="Calibri"/>
                <a:cs typeface="Calibri"/>
              </a:rPr>
              <a:t>eteenpäin</a:t>
            </a:r>
            <a:r>
              <a:rPr lang="en-US">
                <a:ea typeface="Calibri"/>
                <a:cs typeface="Calibri"/>
              </a:rPr>
              <a:t>?</a:t>
            </a:r>
          </a:p>
          <a:p>
            <a:r>
              <a:rPr lang="en-US" err="1">
                <a:ea typeface="Calibri"/>
                <a:cs typeface="Calibri"/>
              </a:rPr>
              <a:t>Monimutkainen</a:t>
            </a:r>
            <a:r>
              <a:rPr lang="en-US">
                <a:ea typeface="Calibri"/>
                <a:cs typeface="Calibri"/>
              </a:rPr>
              <a:t> tai </a:t>
            </a:r>
            <a:r>
              <a:rPr lang="en-US" err="1">
                <a:ea typeface="Calibri"/>
                <a:cs typeface="Calibri"/>
              </a:rPr>
              <a:t>komplisoitunut</a:t>
            </a:r>
            <a:r>
              <a:rPr lang="en-US">
                <a:ea typeface="Calibri"/>
                <a:cs typeface="Calibri"/>
              </a:rPr>
              <a:t> </a:t>
            </a:r>
            <a:r>
              <a:rPr lang="en-US" err="1">
                <a:ea typeface="Calibri"/>
                <a:cs typeface="Calibri"/>
              </a:rPr>
              <a:t>perheen</a:t>
            </a:r>
            <a:r>
              <a:rPr lang="en-US">
                <a:ea typeface="Calibri"/>
                <a:cs typeface="Calibri"/>
              </a:rPr>
              <a:t> </a:t>
            </a:r>
            <a:r>
              <a:rPr lang="en-US" err="1">
                <a:ea typeface="Calibri"/>
                <a:cs typeface="Calibri"/>
              </a:rPr>
              <a:t>tilanne</a:t>
            </a:r>
            <a:r>
              <a:rPr lang="en-US">
                <a:ea typeface="Calibri"/>
                <a:cs typeface="Calibri"/>
              </a:rPr>
              <a:t>? </a:t>
            </a:r>
          </a:p>
          <a:p>
            <a:r>
              <a:rPr lang="en-US" err="1">
                <a:ea typeface="Calibri"/>
                <a:cs typeface="Calibri"/>
              </a:rPr>
              <a:t>Tehostuvan</a:t>
            </a:r>
            <a:r>
              <a:rPr lang="en-US">
                <a:ea typeface="Calibri"/>
                <a:cs typeface="Calibri"/>
              </a:rPr>
              <a:t> </a:t>
            </a:r>
            <a:r>
              <a:rPr lang="en-US" err="1">
                <a:ea typeface="Calibri"/>
                <a:cs typeface="Calibri"/>
              </a:rPr>
              <a:t>tuen</a:t>
            </a:r>
            <a:r>
              <a:rPr lang="en-US">
                <a:ea typeface="Calibri"/>
                <a:cs typeface="Calibri"/>
              </a:rPr>
              <a:t> ja </a:t>
            </a:r>
            <a:r>
              <a:rPr lang="en-US" err="1">
                <a:ea typeface="Calibri"/>
                <a:cs typeface="Calibri"/>
              </a:rPr>
              <a:t>seurannan</a:t>
            </a:r>
            <a:r>
              <a:rPr lang="en-US">
                <a:ea typeface="Calibri"/>
                <a:cs typeface="Calibri"/>
              </a:rPr>
              <a:t> </a:t>
            </a:r>
            <a:r>
              <a:rPr lang="en-US" err="1">
                <a:ea typeface="Calibri"/>
                <a:cs typeface="Calibri"/>
              </a:rPr>
              <a:t>malli</a:t>
            </a:r>
            <a:r>
              <a:rPr lang="en-US">
                <a:ea typeface="Calibri"/>
                <a:cs typeface="Calibri"/>
              </a:rPr>
              <a:t> </a:t>
            </a:r>
            <a:r>
              <a:rPr lang="en-US" err="1">
                <a:ea typeface="Calibri"/>
                <a:cs typeface="Calibri"/>
              </a:rPr>
              <a:t>niille</a:t>
            </a:r>
            <a:r>
              <a:rPr lang="en-US">
                <a:ea typeface="Calibri"/>
                <a:cs typeface="Calibri"/>
              </a:rPr>
              <a:t>, </a:t>
            </a:r>
            <a:r>
              <a:rPr lang="en-US" err="1">
                <a:ea typeface="Calibri"/>
                <a:cs typeface="Calibri"/>
              </a:rPr>
              <a:t>jotka</a:t>
            </a:r>
            <a:r>
              <a:rPr lang="en-US">
                <a:ea typeface="Calibri"/>
                <a:cs typeface="Calibri"/>
              </a:rPr>
              <a:t> </a:t>
            </a:r>
            <a:r>
              <a:rPr lang="en-US" err="1">
                <a:ea typeface="Calibri"/>
                <a:cs typeface="Calibri"/>
              </a:rPr>
              <a:t>tarvitsevat</a:t>
            </a:r>
            <a:r>
              <a:rPr lang="en-US">
                <a:ea typeface="Calibri"/>
                <a:cs typeface="Calibri"/>
              </a:rPr>
              <a:t> </a:t>
            </a:r>
            <a:r>
              <a:rPr lang="en-US" err="1">
                <a:ea typeface="Calibri"/>
                <a:cs typeface="Calibri"/>
              </a:rPr>
              <a:t>arviota</a:t>
            </a:r>
            <a:r>
              <a:rPr lang="en-US">
                <a:ea typeface="Calibri"/>
                <a:cs typeface="Calibri"/>
              </a:rPr>
              <a:t> ja </a:t>
            </a:r>
            <a:r>
              <a:rPr lang="en-US" err="1">
                <a:ea typeface="Calibri"/>
                <a:cs typeface="Calibri"/>
              </a:rPr>
              <a:t>tiivistä</a:t>
            </a:r>
            <a:r>
              <a:rPr lang="en-US">
                <a:ea typeface="Calibri"/>
                <a:cs typeface="Calibri"/>
              </a:rPr>
              <a:t> </a:t>
            </a:r>
            <a:r>
              <a:rPr lang="en-US" err="1">
                <a:ea typeface="Calibri"/>
                <a:cs typeface="Calibri"/>
              </a:rPr>
              <a:t>seurantaa</a:t>
            </a:r>
          </a:p>
          <a:p>
            <a:r>
              <a:rPr lang="en-US" err="1">
                <a:solidFill>
                  <a:srgbClr val="FF0000"/>
                </a:solidFill>
                <a:ea typeface="Calibri"/>
                <a:cs typeface="Calibri"/>
              </a:rPr>
              <a:t>Konsultaatiokanavat</a:t>
            </a:r>
            <a:r>
              <a:rPr lang="en-US">
                <a:solidFill>
                  <a:srgbClr val="FF0000"/>
                </a:solidFill>
                <a:ea typeface="Calibri"/>
                <a:cs typeface="Calibri"/>
              </a:rPr>
              <a:t>: </a:t>
            </a:r>
            <a:r>
              <a:rPr lang="en-US" err="1">
                <a:solidFill>
                  <a:srgbClr val="FF0000"/>
                </a:solidFill>
                <a:ea typeface="Calibri"/>
                <a:cs typeface="Calibri"/>
              </a:rPr>
              <a:t>Lääkäreiden</a:t>
            </a:r>
            <a:r>
              <a:rPr lang="en-US">
                <a:solidFill>
                  <a:srgbClr val="FF0000"/>
                </a:solidFill>
                <a:ea typeface="Calibri"/>
                <a:cs typeface="Calibri"/>
              </a:rPr>
              <a:t> </a:t>
            </a:r>
            <a:r>
              <a:rPr lang="en-US" err="1">
                <a:solidFill>
                  <a:srgbClr val="FF0000"/>
                </a:solidFill>
                <a:ea typeface="Calibri"/>
                <a:cs typeface="Calibri"/>
              </a:rPr>
              <a:t>keskinäiset</a:t>
            </a:r>
            <a:r>
              <a:rPr lang="en-US">
                <a:solidFill>
                  <a:srgbClr val="FF0000"/>
                </a:solidFill>
                <a:ea typeface="Calibri"/>
                <a:cs typeface="Calibri"/>
              </a:rPr>
              <a:t> </a:t>
            </a:r>
            <a:r>
              <a:rPr lang="en-US" err="1">
                <a:solidFill>
                  <a:srgbClr val="FF0000"/>
                </a:solidFill>
                <a:ea typeface="Calibri"/>
                <a:cs typeface="Calibri"/>
              </a:rPr>
              <a:t>konsultaatiot</a:t>
            </a:r>
            <a:r>
              <a:rPr lang="en-US">
                <a:solidFill>
                  <a:srgbClr val="FF0000"/>
                </a:solidFill>
                <a:ea typeface="Calibri"/>
                <a:cs typeface="Calibri"/>
              </a:rPr>
              <a:t> </a:t>
            </a:r>
            <a:r>
              <a:rPr lang="en-US" err="1">
                <a:solidFill>
                  <a:srgbClr val="FF0000"/>
                </a:solidFill>
                <a:ea typeface="Calibri"/>
                <a:cs typeface="Calibri"/>
              </a:rPr>
              <a:t>erityisesti</a:t>
            </a:r>
            <a:r>
              <a:rPr lang="en-US">
                <a:solidFill>
                  <a:srgbClr val="FF0000"/>
                </a:solidFill>
                <a:ea typeface="Calibri"/>
                <a:cs typeface="Calibri"/>
              </a:rPr>
              <a:t> </a:t>
            </a:r>
            <a:r>
              <a:rPr lang="en-US" err="1">
                <a:solidFill>
                  <a:srgbClr val="FF0000"/>
                </a:solidFill>
                <a:ea typeface="Calibri"/>
                <a:cs typeface="Calibri"/>
              </a:rPr>
              <a:t>haastavat</a:t>
            </a:r>
            <a:r>
              <a:rPr lang="en-US">
                <a:solidFill>
                  <a:srgbClr val="FF0000"/>
                </a:solidFill>
                <a:ea typeface="Calibri"/>
                <a:cs typeface="Calibri"/>
              </a:rPr>
              <a:t> </a:t>
            </a:r>
            <a:r>
              <a:rPr lang="en-US" err="1">
                <a:solidFill>
                  <a:srgbClr val="FF0000"/>
                </a:solidFill>
                <a:ea typeface="Calibri"/>
                <a:cs typeface="Calibri"/>
              </a:rPr>
              <a:t>potilastapaukset</a:t>
            </a:r>
            <a:r>
              <a:rPr lang="en-US">
                <a:solidFill>
                  <a:srgbClr val="FF0000"/>
                </a:solidFill>
                <a:ea typeface="Calibri"/>
                <a:cs typeface="Calibri"/>
              </a:rPr>
              <a:t> (</a:t>
            </a:r>
            <a:r>
              <a:rPr lang="en-US" err="1">
                <a:solidFill>
                  <a:srgbClr val="FF0000"/>
                </a:solidFill>
                <a:ea typeface="Calibri"/>
                <a:cs typeface="Calibri"/>
              </a:rPr>
              <a:t>Lääkäreiden</a:t>
            </a:r>
            <a:r>
              <a:rPr lang="en-US">
                <a:solidFill>
                  <a:srgbClr val="FF0000"/>
                </a:solidFill>
                <a:ea typeface="Calibri"/>
                <a:cs typeface="Calibri"/>
              </a:rPr>
              <a:t> </a:t>
            </a:r>
            <a:r>
              <a:rPr lang="en-US" err="1">
                <a:solidFill>
                  <a:srgbClr val="FF0000"/>
                </a:solidFill>
                <a:ea typeface="Calibri"/>
                <a:cs typeface="Calibri"/>
              </a:rPr>
              <a:t>keskusteluun</a:t>
            </a:r>
            <a:r>
              <a:rPr lang="en-US">
                <a:solidFill>
                  <a:srgbClr val="FF0000"/>
                </a:solidFill>
                <a:ea typeface="Calibri"/>
                <a:cs typeface="Calibri"/>
              </a:rPr>
              <a:t>)</a:t>
            </a:r>
          </a:p>
          <a:p>
            <a:pPr lvl="1">
              <a:buFont typeface="Courier New" panose="020B0604020202020204" pitchFamily="34" charset="0"/>
              <a:buChar char="o"/>
            </a:pPr>
            <a:r>
              <a:rPr lang="en-US" err="1">
                <a:solidFill>
                  <a:srgbClr val="FF0000"/>
                </a:solidFill>
                <a:ea typeface="Calibri"/>
                <a:cs typeface="Calibri"/>
              </a:rPr>
              <a:t>Millä</a:t>
            </a:r>
            <a:r>
              <a:rPr lang="en-US">
                <a:solidFill>
                  <a:srgbClr val="FF0000"/>
                </a:solidFill>
                <a:ea typeface="Calibri"/>
                <a:cs typeface="Calibri"/>
              </a:rPr>
              <a:t> </a:t>
            </a:r>
            <a:r>
              <a:rPr lang="en-US" err="1">
                <a:solidFill>
                  <a:srgbClr val="FF0000"/>
                </a:solidFill>
                <a:ea typeface="Calibri"/>
                <a:cs typeface="Calibri"/>
              </a:rPr>
              <a:t>keinoin</a:t>
            </a:r>
            <a:r>
              <a:rPr lang="en-US">
                <a:solidFill>
                  <a:srgbClr val="FF0000"/>
                </a:solidFill>
                <a:ea typeface="Calibri"/>
                <a:cs typeface="Calibri"/>
              </a:rPr>
              <a:t>? Tiimi/</a:t>
            </a:r>
            <a:r>
              <a:rPr lang="en-US" err="1">
                <a:solidFill>
                  <a:srgbClr val="FF0000"/>
                </a:solidFill>
                <a:ea typeface="Calibri"/>
                <a:cs typeface="Calibri"/>
              </a:rPr>
              <a:t>puhelu</a:t>
            </a:r>
            <a:r>
              <a:rPr lang="en-US">
                <a:solidFill>
                  <a:srgbClr val="FF0000"/>
                </a:solidFill>
                <a:ea typeface="Calibri"/>
                <a:cs typeface="Calibri"/>
              </a:rPr>
              <a:t>? Vai </a:t>
            </a:r>
            <a:r>
              <a:rPr lang="en-US" err="1">
                <a:solidFill>
                  <a:srgbClr val="FF0000"/>
                </a:solidFill>
                <a:ea typeface="Calibri"/>
                <a:cs typeface="Calibri"/>
              </a:rPr>
              <a:t>sekä</a:t>
            </a:r>
            <a:r>
              <a:rPr lang="en-US">
                <a:solidFill>
                  <a:srgbClr val="FF0000"/>
                </a:solidFill>
                <a:ea typeface="Calibri"/>
                <a:cs typeface="Calibri"/>
              </a:rPr>
              <a:t> </a:t>
            </a:r>
            <a:r>
              <a:rPr lang="en-US" err="1">
                <a:solidFill>
                  <a:srgbClr val="FF0000"/>
                </a:solidFill>
                <a:ea typeface="Calibri"/>
                <a:cs typeface="Calibri"/>
              </a:rPr>
              <a:t>että</a:t>
            </a:r>
            <a:r>
              <a:rPr lang="en-US">
                <a:solidFill>
                  <a:srgbClr val="FF0000"/>
                </a:solidFill>
                <a:ea typeface="Calibri"/>
                <a:cs typeface="Calibri"/>
              </a:rPr>
              <a:t>? Miten </a:t>
            </a:r>
            <a:r>
              <a:rPr lang="en-US" err="1">
                <a:solidFill>
                  <a:srgbClr val="FF0000"/>
                </a:solidFill>
                <a:ea typeface="Calibri"/>
                <a:cs typeface="Calibri"/>
              </a:rPr>
              <a:t>tästä</a:t>
            </a:r>
            <a:r>
              <a:rPr lang="en-US">
                <a:solidFill>
                  <a:srgbClr val="FF0000"/>
                </a:solidFill>
                <a:ea typeface="Calibri"/>
                <a:cs typeface="Calibri"/>
              </a:rPr>
              <a:t> </a:t>
            </a:r>
            <a:r>
              <a:rPr lang="en-US" err="1">
                <a:solidFill>
                  <a:srgbClr val="FF0000"/>
                </a:solidFill>
                <a:ea typeface="Calibri"/>
                <a:cs typeface="Calibri"/>
              </a:rPr>
              <a:t>tiedotus</a:t>
            </a:r>
            <a:r>
              <a:rPr lang="en-US">
                <a:solidFill>
                  <a:srgbClr val="FF0000"/>
                </a:solidFill>
                <a:ea typeface="Calibri"/>
                <a:cs typeface="Calibri"/>
              </a:rPr>
              <a:t> </a:t>
            </a:r>
            <a:r>
              <a:rPr lang="en-US" err="1">
                <a:solidFill>
                  <a:srgbClr val="FF0000"/>
                </a:solidFill>
                <a:ea typeface="Calibri"/>
                <a:cs typeface="Calibri"/>
              </a:rPr>
              <a:t>kaikissa</a:t>
            </a:r>
            <a:r>
              <a:rPr lang="en-US">
                <a:solidFill>
                  <a:srgbClr val="FF0000"/>
                </a:solidFill>
                <a:ea typeface="Calibri"/>
                <a:cs typeface="Calibri"/>
              </a:rPr>
              <a:t> </a:t>
            </a:r>
            <a:r>
              <a:rPr lang="en-US" err="1">
                <a:solidFill>
                  <a:srgbClr val="FF0000"/>
                </a:solidFill>
                <a:ea typeface="Calibri"/>
                <a:cs typeface="Calibri"/>
              </a:rPr>
              <a:t>yksiköissä</a:t>
            </a:r>
            <a:r>
              <a:rPr lang="en-US">
                <a:solidFill>
                  <a:srgbClr val="FF0000"/>
                </a:solidFill>
                <a:ea typeface="Calibri"/>
                <a:cs typeface="Calibri"/>
              </a:rPr>
              <a:t>?</a:t>
            </a:r>
          </a:p>
        </p:txBody>
      </p:sp>
    </p:spTree>
    <p:extLst>
      <p:ext uri="{BB962C8B-B14F-4D97-AF65-F5344CB8AC3E}">
        <p14:creationId xmlns:p14="http://schemas.microsoft.com/office/powerpoint/2010/main" val="3303981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Kouluikäiset</a:t>
            </a:r>
          </a:p>
        </p:txBody>
      </p:sp>
      <p:sp>
        <p:nvSpPr>
          <p:cNvPr id="5" name="Suorakulmio: Pyöristetyt kulmat 9">
            <a:extLst>
              <a:ext uri="{FF2B5EF4-FFF2-40B4-BE49-F238E27FC236}">
                <a16:creationId xmlns:a16="http://schemas.microsoft.com/office/drawing/2014/main" id="{2E67C4AA-4236-CDFC-A033-BBC276ED72CA}"/>
              </a:ext>
            </a:extLst>
          </p:cNvPr>
          <p:cNvSpPr/>
          <p:nvPr/>
        </p:nvSpPr>
        <p:spPr>
          <a:xfrm>
            <a:off x="418133" y="1058422"/>
            <a:ext cx="3787897" cy="4010161"/>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Perhe, tarvittavat arjen toimijat ja palveluiden edustajat kokoontuvat yhteen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Käsitellään olemassa oleva tieto ja arvioidaan tilanne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Tehdään tarvittaessa päätös </a:t>
            </a:r>
            <a:r>
              <a:rPr kumimoji="0" lang="fi-FI" sz="1100" b="1" i="0" u="none" strike="noStrike" kern="1200" cap="none" spc="0" normalizeH="0" baseline="0" noProof="0">
                <a:ln>
                  <a:noFill/>
                </a:ln>
                <a:solidFill>
                  <a:srgbClr val="9A2323"/>
                </a:solidFill>
                <a:effectLst/>
                <a:uLnTx/>
                <a:uFillTx/>
                <a:latin typeface="Calibri" panose="020F0502020204030204"/>
                <a:ea typeface="+mn-ea"/>
                <a:cs typeface="+mn-cs"/>
              </a:rPr>
              <a:t>diagnostisen alkukartoituksen </a:t>
            </a: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käynnistämisestä </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(Arjen tuki todettu riittämättömäksi, tarve lisäselvittelyille)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Sovitaan tarvittavasta tiedonkeruusta ja sen koostamisesta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Ohjaus sähköiselle polulle </a:t>
            </a:r>
          </a:p>
          <a:p>
            <a:pPr marL="800100" lvl="1" indent="-342900">
              <a:buFont typeface="Arial" panose="020B0604020202020204" pitchFamily="34" charset="0"/>
              <a:buChar char="•"/>
              <a:defRPr/>
            </a:pPr>
            <a:r>
              <a:rPr lang="fi-FI" sz="1100">
                <a:solidFill>
                  <a:srgbClr val="0C2340"/>
                </a:solidFill>
                <a:latin typeface="Calibri" panose="020F0502020204030204"/>
              </a:rPr>
              <a:t>Tarvittaessa erityistyöntekijöiden konsultaatio</a:t>
            </a:r>
            <a:endParaRPr lang="fi-FI" sz="1100">
              <a:solidFill>
                <a:srgbClr val="0C2340"/>
              </a:solidFill>
              <a:latin typeface="Calibri" panose="020F0502020204030204"/>
              <a:ea typeface="Calibri"/>
              <a:cs typeface="Calibri"/>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Tiedon koostaminen </a:t>
            </a:r>
            <a:r>
              <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rPr>
              <a:t>Lifecare- Potilastietojärjestelmään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endParaRPr>
          </a:p>
          <a:p>
            <a:pPr marL="342900" indent="-342900">
              <a:buAutoNum type="arabicPeriod"/>
              <a:defRPr/>
            </a:pPr>
            <a:r>
              <a:rPr lang="fi-FI" sz="1100" b="1">
                <a:solidFill>
                  <a:srgbClr val="0C2340"/>
                </a:solidFill>
                <a:latin typeface="Calibri" panose="020F0502020204030204"/>
              </a:rPr>
              <a:t>Sovitaan mahdollisista lisätutkimuksista ja niihin ohjautumisesta, koordinointivastuu?</a:t>
            </a:r>
            <a:endParaRPr lang="en-US" sz="1100">
              <a:solidFill>
                <a:srgbClr val="000000"/>
              </a:solidFill>
              <a:latin typeface="Calibri" panose="020F0502020204030204"/>
            </a:endParaRPr>
          </a:p>
          <a:p>
            <a:pPr marL="800100" lvl="1" indent="-342900">
              <a:buFont typeface="Arial,Sans-Serif" panose="020F0502020204030204"/>
              <a:buChar char="•"/>
              <a:defRPr/>
            </a:pPr>
            <a:r>
              <a:rPr lang="fi-FI" sz="1100" b="1">
                <a:solidFill>
                  <a:srgbClr val="0C2340"/>
                </a:solidFill>
                <a:latin typeface="Calibri" panose="020F0502020204030204"/>
              </a:rPr>
              <a:t>Lääkärin rooli? Konsultaatio?</a:t>
            </a:r>
            <a:endParaRPr lang="en-US" sz="1100">
              <a:solidFill>
                <a:srgbClr val="000000"/>
              </a:solidFill>
              <a:latin typeface="Calibri" panose="020F0502020204030204"/>
            </a:endParaRPr>
          </a:p>
          <a:p>
            <a:pPr lvl="1">
              <a:defRPr/>
            </a:pPr>
            <a:endParaRPr lang="fi-FI" sz="1100" b="1">
              <a:solidFill>
                <a:srgbClr val="0C2340"/>
              </a:solidFill>
              <a:latin typeface="Calibri" panose="020F0502020204030204"/>
              <a:ea typeface="Calibri"/>
              <a:cs typeface="Calibri"/>
            </a:endParaRPr>
          </a:p>
          <a:p>
            <a:pPr marL="228600" marR="0" lvl="0" indent="-228600" algn="l" defTabSz="914400">
              <a:lnSpc>
                <a:spcPct val="100000"/>
              </a:lnSpc>
              <a:spcBef>
                <a:spcPts val="0"/>
              </a:spcBef>
              <a:spcAft>
                <a:spcPts val="0"/>
              </a:spcAft>
              <a:buClrTx/>
              <a:buSzTx/>
              <a:buAutoNum type="arabicPeriod"/>
              <a:tabLst/>
              <a:defRPr/>
            </a:pPr>
            <a:endParaRPr lang="fi-FI" sz="1100" b="1" i="0" u="none" strike="noStrike" kern="1200" cap="none" spc="0" normalizeH="0" baseline="0" noProof="0">
              <a:ln>
                <a:noFill/>
              </a:ln>
              <a:solidFill>
                <a:srgbClr val="0C2340"/>
              </a:solidFill>
              <a:effectLst/>
              <a:uLnTx/>
              <a:uFillTx/>
              <a:latin typeface="Calibri" panose="020F0502020204030204"/>
              <a:ea typeface="Calibri"/>
              <a:cs typeface="Calibri"/>
            </a:endParaRPr>
          </a:p>
        </p:txBody>
      </p:sp>
      <p:sp>
        <p:nvSpPr>
          <p:cNvPr id="9" name="Suorakulmio: Pyöristetyt kulmat 10">
            <a:extLst>
              <a:ext uri="{FF2B5EF4-FFF2-40B4-BE49-F238E27FC236}">
                <a16:creationId xmlns:a16="http://schemas.microsoft.com/office/drawing/2014/main" id="{F0F90B11-B7A9-9976-CFB4-661BFC959AF3}"/>
              </a:ext>
            </a:extLst>
          </p:cNvPr>
          <p:cNvSpPr/>
          <p:nvPr/>
        </p:nvSpPr>
        <p:spPr>
          <a:xfrm>
            <a:off x="5667272" y="1061773"/>
            <a:ext cx="1985887" cy="3771881"/>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Lääkärikäynti</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Jatkosuunnitelman laadinta</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lähetteiden laatiminen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Verkosto,/neuvonpito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rPr>
              <a:t>Arjen tuen suunnitelman päivittäminen</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 tieto arjen tuen järjestäjille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7" name="Suorakulmio: Pyöristetyt kulmat 20">
            <a:extLst>
              <a:ext uri="{FF2B5EF4-FFF2-40B4-BE49-F238E27FC236}">
                <a16:creationId xmlns:a16="http://schemas.microsoft.com/office/drawing/2014/main" id="{0D5855BD-C727-62F8-4335-56ECDEF28160}"/>
              </a:ext>
            </a:extLst>
          </p:cNvPr>
          <p:cNvSpPr/>
          <p:nvPr/>
        </p:nvSpPr>
        <p:spPr>
          <a:xfrm>
            <a:off x="422506" y="5708621"/>
            <a:ext cx="5195952" cy="1036080"/>
          </a:xfrm>
          <a:prstGeom prst="roundRect">
            <a:avLst>
              <a:gd name="adj" fmla="val 4231"/>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numCol="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Konsultaatiokanavat</a:t>
            </a:r>
          </a:p>
          <a:p>
            <a:pPr marL="171450" indent="-171450">
              <a:buFont typeface="Arial" panose="020B0604020202020204" pitchFamily="34" charset="0"/>
              <a:buChar char="•"/>
              <a:defRPr/>
            </a:pPr>
            <a:r>
              <a:rPr lang="fi-FI" sz="1100">
                <a:solidFill>
                  <a:srgbClr val="0C2340"/>
                </a:solidFill>
                <a:latin typeface="Calibri" panose="020F0502020204030204"/>
                <a:ea typeface="Calibri"/>
                <a:cs typeface="Calibri"/>
              </a:rPr>
              <a:t>Lapsiperheiden palveluohjaus</a:t>
            </a:r>
            <a:endParaRPr lang="fi-FI" sz="1100" b="0" i="0" u="none" strike="noStrike" kern="1200" cap="none" spc="0" normalizeH="0" baseline="0" noProof="0">
              <a:ln>
                <a:noFill/>
              </a:ln>
              <a:solidFill>
                <a:srgbClr val="0C2340"/>
              </a:solidFill>
              <a:effectLst/>
              <a:uLnTx/>
              <a:uFillTx/>
              <a:latin typeface="Calibri" panose="020F0502020204030204"/>
              <a:ea typeface="Calibri"/>
              <a:cs typeface="Calibri"/>
            </a:endParaRPr>
          </a:p>
          <a:p>
            <a:pPr marL="171450" indent="-171450">
              <a:buFont typeface="Arial" panose="020B0604020202020204" pitchFamily="34" charset="0"/>
              <a:buChar char="•"/>
              <a:defRPr/>
            </a:pPr>
            <a:r>
              <a:rPr lang="fi-FI" sz="1100">
                <a:solidFill>
                  <a:srgbClr val="0C2340"/>
                </a:solidFill>
                <a:latin typeface="Calibri" panose="020F0502020204030204"/>
                <a:ea typeface="Calibri"/>
                <a:cs typeface="Calibri"/>
              </a:rPr>
              <a:t>Oppimisen tuen tiimi</a:t>
            </a:r>
            <a:endParaRPr lang="fi-FI" sz="1100" b="0" i="0" u="none" strike="noStrike" kern="1200" cap="none" spc="0" normalizeH="0" baseline="0" noProof="0">
              <a:ln>
                <a:noFill/>
              </a:ln>
              <a:solidFill>
                <a:srgbClr val="0C2340"/>
              </a:solidFill>
              <a:effectLst/>
              <a:uLnTx/>
              <a:uFillTx/>
              <a:latin typeface="Calibri" panose="020F0502020204030204"/>
              <a:ea typeface="Calibri"/>
              <a:cs typeface="Calibri"/>
            </a:endParaRPr>
          </a:p>
          <a:p>
            <a:pPr marL="171450" indent="-171450">
              <a:buFont typeface="Arial" panose="020B0604020202020204" pitchFamily="34" charset="0"/>
              <a:buChar char="•"/>
              <a:defRPr/>
            </a:pPr>
            <a:r>
              <a:rPr lang="fi-FI" sz="1100">
                <a:solidFill>
                  <a:srgbClr val="0C2340"/>
                </a:solidFill>
                <a:latin typeface="Calibri" panose="020F0502020204030204"/>
                <a:ea typeface="Calibri"/>
                <a:cs typeface="Calibri"/>
              </a:rPr>
              <a:t>Sairaalakoulun konsultoiva erityisopettaja</a:t>
            </a:r>
            <a:endParaRPr lang="fi-FI" sz="1100" b="0" i="0" u="none" strike="noStrike" kern="1200" cap="none" spc="0" normalizeH="0" baseline="0" noProof="0">
              <a:ln>
                <a:noFill/>
              </a:ln>
              <a:solidFill>
                <a:srgbClr val="0C2340"/>
              </a:solidFill>
              <a:effectLst/>
              <a:uLnTx/>
              <a:uFillTx/>
              <a:latin typeface="Calibri" panose="020F0502020204030204"/>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endParaRPr>
          </a:p>
          <a:p>
            <a:pPr marL="171450" indent="-171450">
              <a:buFont typeface="Arial" panose="020B0604020202020204" pitchFamily="34" charset="0"/>
              <a:buChar char="•"/>
              <a:defRPr/>
            </a:pPr>
            <a:endParaRPr lang="fi-FI" sz="1100">
              <a:solidFill>
                <a:srgbClr val="0C2340"/>
              </a:solidFill>
              <a:latin typeface="Calibri" panose="020F0502020204030204"/>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FF0000"/>
                </a:solidFill>
                <a:effectLst/>
                <a:uLnTx/>
                <a:uFillTx/>
                <a:latin typeface="Calibri" panose="020F0502020204030204"/>
                <a:ea typeface="+mn-ea"/>
                <a:cs typeface="+mn-cs"/>
              </a:rPr>
              <a:t>Lastenpsykiatria</a:t>
            </a:r>
            <a:endParaRPr lang="fi-FI" sz="1100" b="0" i="0" u="none" strike="noStrike" kern="1200" cap="none" spc="0" normalizeH="0" baseline="0" noProof="0">
              <a:ln>
                <a:noFill/>
              </a:ln>
              <a:solidFill>
                <a:srgbClr val="FF0000"/>
              </a:solidFill>
              <a:effectLst/>
              <a:uLnTx/>
              <a:uFillTx/>
              <a:latin typeface="Calibri" panose="020F0502020204030204"/>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FF0000"/>
                </a:solidFill>
                <a:effectLst/>
                <a:uLnTx/>
                <a:uFillTx/>
                <a:latin typeface="Calibri" panose="020F0502020204030204"/>
                <a:ea typeface="+mn-ea"/>
                <a:cs typeface="+mn-cs"/>
              </a:rPr>
              <a:t>Nepsytiimi </a:t>
            </a:r>
            <a:endParaRPr lang="fi-FI" sz="1100" b="0" i="0" u="none" strike="noStrike" kern="1200" cap="none" spc="0" normalizeH="0" baseline="0" noProof="0">
              <a:ln>
                <a:noFill/>
              </a:ln>
              <a:solidFill>
                <a:srgbClr val="FF0000"/>
              </a:solidFill>
              <a:effectLst/>
              <a:uLnTx/>
              <a:uFillTx/>
              <a:latin typeface="Calibri" panose="020F0502020204030204"/>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100">
                <a:solidFill>
                  <a:srgbClr val="FF0000"/>
                </a:solidFill>
                <a:latin typeface="Calibri" panose="020F0502020204030204"/>
              </a:rPr>
              <a:t>Nuorisopsykiatria</a:t>
            </a:r>
            <a:endParaRPr lang="fi-FI" sz="1100" b="0" i="0" u="none" strike="noStrike" kern="1200" cap="none" spc="0" normalizeH="0" baseline="0" noProof="0">
              <a:ln>
                <a:noFill/>
              </a:ln>
              <a:solidFill>
                <a:srgbClr val="FF0000"/>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11" name="Suorakulmio: Pyöristetyt kulmat 10">
            <a:extLst>
              <a:ext uri="{FF2B5EF4-FFF2-40B4-BE49-F238E27FC236}">
                <a16:creationId xmlns:a16="http://schemas.microsoft.com/office/drawing/2014/main" id="{F0F90B11-B7A9-9976-CFB4-661BFC959AF3}"/>
              </a:ext>
            </a:extLst>
          </p:cNvPr>
          <p:cNvSpPr/>
          <p:nvPr/>
        </p:nvSpPr>
        <p:spPr>
          <a:xfrm>
            <a:off x="4341080" y="2071808"/>
            <a:ext cx="1199844"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Toimintaterapia-arvio</a:t>
            </a:r>
          </a:p>
        </p:txBody>
      </p:sp>
      <p:sp>
        <p:nvSpPr>
          <p:cNvPr id="12" name="Suorakulmio: Pyöristetyt kulmat 10">
            <a:extLst>
              <a:ext uri="{FF2B5EF4-FFF2-40B4-BE49-F238E27FC236}">
                <a16:creationId xmlns:a16="http://schemas.microsoft.com/office/drawing/2014/main" id="{F0F90B11-B7A9-9976-CFB4-661BFC959AF3}"/>
              </a:ext>
            </a:extLst>
          </p:cNvPr>
          <p:cNvSpPr/>
          <p:nvPr/>
        </p:nvSpPr>
        <p:spPr>
          <a:xfrm>
            <a:off x="4341080" y="3014450"/>
            <a:ext cx="1199844"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Puheterapia-arvio</a:t>
            </a:r>
          </a:p>
        </p:txBody>
      </p:sp>
      <p:sp>
        <p:nvSpPr>
          <p:cNvPr id="13" name="Suorakulmio: Pyöristetyt kulmat 10">
            <a:extLst>
              <a:ext uri="{FF2B5EF4-FFF2-40B4-BE49-F238E27FC236}">
                <a16:creationId xmlns:a16="http://schemas.microsoft.com/office/drawing/2014/main" id="{F0F90B11-B7A9-9976-CFB4-661BFC959AF3}"/>
              </a:ext>
            </a:extLst>
          </p:cNvPr>
          <p:cNvSpPr/>
          <p:nvPr/>
        </p:nvSpPr>
        <p:spPr>
          <a:xfrm>
            <a:off x="4341080" y="1078301"/>
            <a:ext cx="1199844"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Psykologin tutkimus</a:t>
            </a:r>
          </a:p>
        </p:txBody>
      </p:sp>
      <p:sp>
        <p:nvSpPr>
          <p:cNvPr id="14" name="Suorakulmio: Pyöristetyt kulmat 10">
            <a:extLst>
              <a:ext uri="{FF2B5EF4-FFF2-40B4-BE49-F238E27FC236}">
                <a16:creationId xmlns:a16="http://schemas.microsoft.com/office/drawing/2014/main" id="{F0F90B11-B7A9-9976-CFB4-661BFC959AF3}"/>
              </a:ext>
            </a:extLst>
          </p:cNvPr>
          <p:cNvSpPr/>
          <p:nvPr/>
        </p:nvSpPr>
        <p:spPr>
          <a:xfrm>
            <a:off x="4341080" y="4014805"/>
            <a:ext cx="1199844"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i-FI" sz="1100" b="1">
                <a:solidFill>
                  <a:srgbClr val="0C2340"/>
                </a:solidFill>
                <a:latin typeface="Calibri" panose="020F0502020204030204"/>
              </a:rPr>
              <a:t>Fysioterapia-arvio </a:t>
            </a: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16" name="Suorakulmio: Pyöristetyt kulmat 10">
            <a:extLst>
              <a:ext uri="{FF2B5EF4-FFF2-40B4-BE49-F238E27FC236}">
                <a16:creationId xmlns:a16="http://schemas.microsoft.com/office/drawing/2014/main" id="{F0F90B11-B7A9-9976-CFB4-661BFC959AF3}"/>
              </a:ext>
            </a:extLst>
          </p:cNvPr>
          <p:cNvSpPr/>
          <p:nvPr/>
        </p:nvSpPr>
        <p:spPr>
          <a:xfrm>
            <a:off x="10571816" y="1490687"/>
            <a:ext cx="1199844"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fi-FI" sz="1100" b="1">
                <a:solidFill>
                  <a:srgbClr val="0C2340"/>
                </a:solidFill>
                <a:latin typeface="Calibri" panose="020F0502020204030204"/>
                <a:ea typeface="Calibri"/>
                <a:cs typeface="Calibri"/>
              </a:rPr>
              <a:t>Arjen tuen suunnitelman päivitys</a:t>
            </a: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17" name="Suorakulmio: Pyöristetyt kulmat 10">
            <a:extLst>
              <a:ext uri="{FF2B5EF4-FFF2-40B4-BE49-F238E27FC236}">
                <a16:creationId xmlns:a16="http://schemas.microsoft.com/office/drawing/2014/main" id="{F0F90B11-B7A9-9976-CFB4-661BFC959AF3}"/>
              </a:ext>
            </a:extLst>
          </p:cNvPr>
          <p:cNvSpPr/>
          <p:nvPr/>
        </p:nvSpPr>
        <p:spPr>
          <a:xfrm>
            <a:off x="10571816" y="2477704"/>
            <a:ext cx="1199844" cy="82205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a:lnSpc>
                <a:spcPct val="100000"/>
              </a:lnSpc>
              <a:spcBef>
                <a:spcPts val="0"/>
              </a:spcBef>
              <a:spcAft>
                <a:spcPts val="0"/>
              </a:spcAft>
              <a:buNone/>
              <a:tabLst/>
              <a:defRPr/>
            </a:pPr>
            <a:r>
              <a:rPr lang="fi-FI" sz="1100" b="1">
                <a:solidFill>
                  <a:srgbClr val="0C2340"/>
                </a:solidFill>
                <a:latin typeface="Calibri" panose="020F0502020204030204"/>
              </a:rPr>
              <a:t>Seuranta,</a:t>
            </a:r>
          </a:p>
          <a:p>
            <a:pPr algn="ctr">
              <a:defRPr/>
            </a:pPr>
            <a:r>
              <a:rPr lang="fi-FI" sz="1100" b="1">
                <a:solidFill>
                  <a:srgbClr val="0C2340"/>
                </a:solidFill>
                <a:ea typeface="Calibri"/>
                <a:cs typeface="Calibri"/>
              </a:rPr>
              <a:t>Diagnostiikan tarkennus</a:t>
            </a:r>
          </a:p>
        </p:txBody>
      </p:sp>
      <p:sp>
        <p:nvSpPr>
          <p:cNvPr id="6" name="Suorakulmio: Pyöristetyt kulmat 11">
            <a:extLst>
              <a:ext uri="{FF2B5EF4-FFF2-40B4-BE49-F238E27FC236}">
                <a16:creationId xmlns:a16="http://schemas.microsoft.com/office/drawing/2014/main" id="{9F3C36CA-DD26-85ED-2991-7FEE421EB8CE}"/>
              </a:ext>
            </a:extLst>
          </p:cNvPr>
          <p:cNvSpPr/>
          <p:nvPr/>
        </p:nvSpPr>
        <p:spPr>
          <a:xfrm>
            <a:off x="7751954" y="1061825"/>
            <a:ext cx="2402010" cy="4000563"/>
          </a:xfrm>
          <a:prstGeom prst="roundRect">
            <a:avLst/>
          </a:prstGeom>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5400000" scaled="1"/>
            <a:tileRect/>
          </a:grad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Erikoissairaanhoidon arvio </a:t>
            </a:r>
          </a:p>
          <a:p>
            <a:pPr marL="685800" lvl="1" indent="-228600">
              <a:buFont typeface="Arial" panose="020B0604020202020204" pitchFamily="34" charset="0"/>
              <a:buChar char="•"/>
              <a:defRPr/>
            </a:pPr>
            <a:r>
              <a:rPr lang="fi-FI" sz="1100" b="1">
                <a:solidFill>
                  <a:srgbClr val="0C2340"/>
                </a:solidFill>
                <a:latin typeface="Calibri" panose="020F0502020204030204"/>
              </a:rPr>
              <a:t>Lastenneurologia</a:t>
            </a:r>
          </a:p>
          <a:p>
            <a:pPr marL="685800" lvl="1" indent="-228600">
              <a:buFont typeface="Arial" panose="020B0604020202020204" pitchFamily="34" charset="0"/>
              <a:buChar char="•"/>
              <a:defRPr/>
            </a:pPr>
            <a:r>
              <a:rPr lang="fi-FI" sz="1100" b="1">
                <a:solidFill>
                  <a:srgbClr val="0C2340"/>
                </a:solidFill>
                <a:latin typeface="Calibri" panose="020F0502020204030204"/>
              </a:rPr>
              <a:t>Foniatria</a:t>
            </a:r>
          </a:p>
          <a:p>
            <a:pPr marL="685800" lvl="1" indent="-228600">
              <a:buFont typeface="Arial" panose="020B0604020202020204" pitchFamily="34" charset="0"/>
              <a:buChar char="•"/>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Lastenpsykiatria</a:t>
            </a:r>
          </a:p>
          <a:p>
            <a:pPr marL="685800" lvl="1" indent="-228600">
              <a:buFont typeface="Arial" panose="020B0604020202020204" pitchFamily="34" charset="0"/>
              <a:buChar char="•"/>
              <a:defRPr/>
            </a:pPr>
            <a:r>
              <a:rPr lang="fi-FI" sz="1100" b="1">
                <a:solidFill>
                  <a:srgbClr val="0C2340"/>
                </a:solidFill>
                <a:latin typeface="Calibri" panose="020F0502020204030204"/>
                <a:ea typeface="Calibri" panose="020F0502020204030204"/>
                <a:cs typeface="Calibri" panose="020F0502020204030204"/>
              </a:rPr>
              <a:t>Nuorisopsykiatria</a:t>
            </a:r>
          </a:p>
          <a:p>
            <a:pPr marL="685800" lvl="1" indent="-228600">
              <a:buFont typeface="Arial" panose="020B0604020202020204" pitchFamily="34" charset="0"/>
              <a:buChar char="•"/>
              <a:defRPr/>
            </a:pPr>
            <a:r>
              <a:rPr lang="fi-FI" sz="1100" b="1">
                <a:solidFill>
                  <a:srgbClr val="0C2340"/>
                </a:solidFill>
                <a:latin typeface="Calibri" panose="020F0502020204030204"/>
                <a:ea typeface="Calibri" panose="020F0502020204030204"/>
                <a:cs typeface="Calibri" panose="020F0502020204030204"/>
              </a:rPr>
              <a:t>Maria-Katariinan osaamiskeskus</a:t>
            </a:r>
            <a:endParaRPr lang="fi-FI" sz="1100" b="1" i="0" u="none" strike="noStrike" kern="1200" cap="none" spc="0" normalizeH="0" baseline="0" noProof="0" dirty="0">
              <a:ln>
                <a:noFill/>
              </a:ln>
              <a:solidFill>
                <a:srgbClr val="0C2340"/>
              </a:solidFill>
              <a:effectLst/>
              <a:uLnTx/>
              <a:uFillTx/>
              <a:latin typeface="Calibri" panose="020F0502020204030204"/>
              <a:ea typeface="Calibri"/>
              <a:cs typeface="Calibri"/>
            </a:endParaRPr>
          </a:p>
          <a:p>
            <a:pPr marL="685800" lvl="1" indent="-228600">
              <a:buFont typeface="Arial" panose="020B0604020202020204" pitchFamily="34" charset="0"/>
              <a:buChar char="•"/>
              <a:defRPr/>
            </a:pPr>
            <a:endParaRPr lang="fi-FI" sz="1100" b="1">
              <a:solidFill>
                <a:srgbClr val="0C2340"/>
              </a:solidFill>
              <a:latin typeface="Calibri" panose="020F0502020204030204"/>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Tutkimussuunnitelma</a:t>
            </a:r>
          </a:p>
          <a:p>
            <a:pPr marL="685800" lvl="1" indent="-228600">
              <a:buFont typeface="Arial" panose="020B0604020202020204" pitchFamily="34" charset="0"/>
              <a:buChar char="•"/>
              <a:defRPr/>
            </a:pPr>
            <a:r>
              <a:rPr lang="fi-FI" sz="1100" b="1">
                <a:solidFill>
                  <a:srgbClr val="0C2340"/>
                </a:solidFill>
                <a:latin typeface="Calibri" panose="020F0502020204030204"/>
              </a:rPr>
              <a:t>ADOS, ADI-R, QB, etiologiset, erityistyöntekijöiden arviot</a:t>
            </a: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fi-FI" sz="1100" b="1">
              <a:solidFill>
                <a:srgbClr val="0C2340"/>
              </a:solidFill>
              <a:latin typeface="Calibri" panose="020F0502020204030204"/>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rPr>
              <a:t>Verkosto/neuvonpito</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9A2323"/>
                </a:solidFill>
                <a:effectLst/>
                <a:uLnTx/>
                <a:uFillTx/>
                <a:latin typeface="Calibri" panose="020F0502020204030204"/>
                <a:ea typeface="+mn-ea"/>
                <a:cs typeface="+mn-cs"/>
              </a:rPr>
              <a:t>Arjen tuen suunnitelman päivittäminen</a:t>
            </a: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 tieto arjen tuen järjestäjille </a:t>
            </a: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100" b="0" i="0" u="none" strike="noStrike" kern="1200" cap="none" spc="0" normalizeH="0" baseline="0" noProof="0">
                <a:ln>
                  <a:noFill/>
                </a:ln>
                <a:solidFill>
                  <a:srgbClr val="0C2340"/>
                </a:solidFill>
                <a:effectLst/>
                <a:uLnTx/>
                <a:uFillTx/>
                <a:latin typeface="Calibri" panose="020F0502020204030204"/>
                <a:ea typeface="+mn-ea"/>
                <a:cs typeface="+mn-cs"/>
              </a:rPr>
              <a:t>Vastuut sovitaan ja ne kirjataan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100" b="1" i="0" u="none" strike="noStrike" kern="1200" cap="none" spc="0" normalizeH="0" baseline="0" noProof="0">
              <a:ln>
                <a:noFill/>
              </a:ln>
              <a:solidFill>
                <a:srgbClr val="0C2340"/>
              </a:solidFill>
              <a:effectLst/>
              <a:uLnTx/>
              <a:uFillTx/>
              <a:latin typeface="Calibri" panose="020F0502020204030204"/>
              <a:ea typeface="+mn-ea"/>
              <a:cs typeface="+mn-cs"/>
            </a:endParaRPr>
          </a:p>
        </p:txBody>
      </p:sp>
      <p:sp>
        <p:nvSpPr>
          <p:cNvPr id="4" name="Nuoli: Oikea 13">
            <a:extLst>
              <a:ext uri="{FF2B5EF4-FFF2-40B4-BE49-F238E27FC236}">
                <a16:creationId xmlns:a16="http://schemas.microsoft.com/office/drawing/2014/main" id="{92E48BC1-E9D9-BAF2-131F-33F96E285F9B}"/>
              </a:ext>
            </a:extLst>
          </p:cNvPr>
          <p:cNvSpPr/>
          <p:nvPr/>
        </p:nvSpPr>
        <p:spPr>
          <a:xfrm>
            <a:off x="283961" y="4936233"/>
            <a:ext cx="11297450" cy="973776"/>
          </a:xfrm>
          <a:prstGeom prst="rightArrow">
            <a:avLst/>
          </a:prstGeom>
          <a:solidFill>
            <a:schemeClr val="accent2">
              <a:lumMod val="40000"/>
              <a:lumOff val="60000"/>
            </a:schemeClr>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srgbClr val="0C2340"/>
                </a:solidFill>
                <a:effectLst/>
                <a:uLnTx/>
                <a:uFillTx/>
                <a:latin typeface="Calibri" panose="020F0502020204030204"/>
                <a:ea typeface="+mn-ea"/>
                <a:cs typeface="+mn-cs"/>
              </a:rPr>
              <a:t>Arjen tuen suunnitelma tehostuu ja päivittyy tarpeen tai tiedon lisääntymisen mukaisesti </a:t>
            </a:r>
          </a:p>
        </p:txBody>
      </p:sp>
    </p:spTree>
    <p:extLst>
      <p:ext uri="{BB962C8B-B14F-4D97-AF65-F5344CB8AC3E}">
        <p14:creationId xmlns:p14="http://schemas.microsoft.com/office/powerpoint/2010/main" val="3463560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7-17-vuotiaat</a:t>
            </a:r>
          </a:p>
        </p:txBody>
      </p:sp>
      <p:sp>
        <p:nvSpPr>
          <p:cNvPr id="3" name="Sisällön paikkamerkki 2"/>
          <p:cNvSpPr>
            <a:spLocks noGrp="1"/>
          </p:cNvSpPr>
          <p:nvPr>
            <p:ph idx="1"/>
          </p:nvPr>
        </p:nvSpPr>
        <p:spPr/>
        <p:txBody>
          <a:bodyPr vert="horz" lIns="0" tIns="0" rIns="0" bIns="0" rtlCol="0" anchor="t">
            <a:noAutofit/>
          </a:bodyPr>
          <a:lstStyle/>
          <a:p>
            <a:r>
              <a:rPr lang="fi-FI"/>
              <a:t>Tiedonkeruu</a:t>
            </a:r>
          </a:p>
          <a:p>
            <a:pPr lvl="1"/>
            <a:r>
              <a:rPr lang="fi-FI"/>
              <a:t>Digipolku</a:t>
            </a:r>
          </a:p>
          <a:p>
            <a:pPr lvl="1"/>
            <a:r>
              <a:rPr lang="fi-FI"/>
              <a:t>Verkosto</a:t>
            </a:r>
          </a:p>
          <a:p>
            <a:pPr lvl="1"/>
            <a:r>
              <a:rPr lang="fi-FI"/>
              <a:t>Lähetekriteerit, </a:t>
            </a:r>
          </a:p>
          <a:p>
            <a:pPr lvl="1"/>
            <a:r>
              <a:rPr lang="fi-FI">
                <a:ea typeface="Calibri" panose="020F0502020204030204"/>
                <a:cs typeface="Calibri" panose="020F0502020204030204"/>
              </a:rPr>
              <a:t>Erikoissairaanhoidon työnjako</a:t>
            </a:r>
            <a:endParaRPr lang="fi-FI"/>
          </a:p>
          <a:p>
            <a:pPr lvl="2">
              <a:buFont typeface="Wingdings" panose="020B0604020202020204" pitchFamily="34" charset="0"/>
              <a:buChar char="§"/>
            </a:pPr>
            <a:r>
              <a:rPr lang="fi-FI">
                <a:ea typeface="Calibri" panose="020F0502020204030204"/>
                <a:cs typeface="Calibri" panose="020F0502020204030204"/>
              </a:rPr>
              <a:t>Myös psykososiaalisen tuen piiriin ohjautuminen (Ei aina esh psykiatrian tarvetta)</a:t>
            </a:r>
          </a:p>
          <a:p>
            <a:pPr lvl="1"/>
            <a:r>
              <a:rPr lang="fi-FI"/>
              <a:t>Mitä selvitettävä edeltävästi perustasolla, pslg tutkimuksista keskustelu Johanna ja päivi</a:t>
            </a:r>
          </a:p>
          <a:p>
            <a:pPr lvl="2">
              <a:buFont typeface="Wingdings" panose="020B0604020202020204" pitchFamily="34" charset="0"/>
              <a:buChar char="§"/>
            </a:pPr>
            <a:r>
              <a:rPr lang="fi-FI">
                <a:ea typeface="Calibri" panose="020F0502020204030204"/>
                <a:cs typeface="Calibri" panose="020F0502020204030204"/>
              </a:rPr>
              <a:t>Hyvätasoiset oppijat, joilla epäilyä autismikirjosta -missä tehdään kognitiiviset</a:t>
            </a:r>
          </a:p>
          <a:p>
            <a:pPr lvl="1"/>
            <a:r>
              <a:rPr lang="fi-FI"/>
              <a:t>Diagnostiikan tarkennukset, seuranta, millä kriteereillä paluu uudelleen? Ns. pikakaista</a:t>
            </a:r>
          </a:p>
        </p:txBody>
      </p:sp>
    </p:spTree>
    <p:extLst>
      <p:ext uri="{BB962C8B-B14F-4D97-AF65-F5344CB8AC3E}">
        <p14:creationId xmlns:p14="http://schemas.microsoft.com/office/powerpoint/2010/main" val="1390334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C5F4579B-88CB-660B-9F0B-5A8B395FFC6C}"/>
              </a:ext>
            </a:extLst>
          </p:cNvPr>
          <p:cNvSpPr>
            <a:spLocks noGrp="1"/>
          </p:cNvSpPr>
          <p:nvPr>
            <p:ph idx="1"/>
          </p:nvPr>
        </p:nvSpPr>
        <p:spPr>
          <a:xfrm>
            <a:off x="576470" y="2303075"/>
            <a:ext cx="5120601" cy="3527892"/>
          </a:xfrm>
        </p:spPr>
        <p:txBody>
          <a:bodyPr>
            <a:normAutofit/>
          </a:bodyPr>
          <a:lstStyle/>
          <a:p>
            <a:pPr marL="0" indent="0">
              <a:buNone/>
            </a:pPr>
            <a:r>
              <a:rPr lang="fi-FI"/>
              <a:t>&lt;tekstiä&gt;</a:t>
            </a:r>
          </a:p>
          <a:p>
            <a:pPr marL="0" indent="0">
              <a:buNone/>
            </a:pPr>
            <a:endParaRPr lang="fi-FI"/>
          </a:p>
          <a:p>
            <a:pPr marL="0" indent="0">
              <a:buNone/>
            </a:pPr>
            <a:endParaRPr lang="fi-FI"/>
          </a:p>
          <a:p>
            <a:r>
              <a:rPr lang="fi-FI"/>
              <a:t>&lt;lista&gt;</a:t>
            </a:r>
          </a:p>
        </p:txBody>
      </p:sp>
      <p:pic>
        <p:nvPicPr>
          <p:cNvPr id="4" name="Picture 3">
            <a:extLst>
              <a:ext uri="{FF2B5EF4-FFF2-40B4-BE49-F238E27FC236}">
                <a16:creationId xmlns:a16="http://schemas.microsoft.com/office/drawing/2014/main" id="{261F67E7-1569-8C5E-C26A-45C4B5D58735}"/>
              </a:ext>
            </a:extLst>
          </p:cNvPr>
          <p:cNvPicPr>
            <a:picLocks noChangeAspect="1"/>
          </p:cNvPicPr>
          <p:nvPr/>
        </p:nvPicPr>
        <p:blipFill>
          <a:blip r:embed="rId2"/>
          <a:srcRect l="299" b="12679"/>
          <a:stretch>
            <a:fillRect/>
          </a:stretch>
        </p:blipFill>
        <p:spPr>
          <a:xfrm>
            <a:off x="427135" y="1227397"/>
            <a:ext cx="5640422" cy="5386976"/>
          </a:xfrm>
          <a:prstGeom prst="rect">
            <a:avLst/>
          </a:prstGeom>
          <a:noFill/>
        </p:spPr>
      </p:pic>
      <p:sp>
        <p:nvSpPr>
          <p:cNvPr id="2" name="Otsikko 1">
            <a:extLst>
              <a:ext uri="{FF2B5EF4-FFF2-40B4-BE49-F238E27FC236}">
                <a16:creationId xmlns:a16="http://schemas.microsoft.com/office/drawing/2014/main" id="{55C38B02-E5D7-F3A2-52DA-BDE50D30537F}"/>
              </a:ext>
            </a:extLst>
          </p:cNvPr>
          <p:cNvSpPr>
            <a:spLocks noGrp="1"/>
          </p:cNvSpPr>
          <p:nvPr>
            <p:ph type="title"/>
          </p:nvPr>
        </p:nvSpPr>
        <p:spPr>
          <a:xfrm>
            <a:off x="576470" y="492694"/>
            <a:ext cx="9756250" cy="971525"/>
          </a:xfrm>
        </p:spPr>
        <p:txBody>
          <a:bodyPr anchor="t">
            <a:normAutofit/>
          </a:bodyPr>
          <a:lstStyle/>
          <a:p>
            <a:r>
              <a:rPr lang="fi-FI">
                <a:ea typeface="Calibri"/>
                <a:cs typeface="Calibri"/>
              </a:rPr>
              <a:t>Käypä hoito –suosituksen malli</a:t>
            </a:r>
          </a:p>
        </p:txBody>
      </p:sp>
    </p:spTree>
    <p:extLst>
      <p:ext uri="{BB962C8B-B14F-4D97-AF65-F5344CB8AC3E}">
        <p14:creationId xmlns:p14="http://schemas.microsoft.com/office/powerpoint/2010/main" val="901555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35B462C-4A1F-615D-11CC-519A32ADEF25}"/>
              </a:ext>
            </a:extLst>
          </p:cNvPr>
          <p:cNvPicPr>
            <a:picLocks noGrp="1" noChangeAspect="1"/>
          </p:cNvPicPr>
          <p:nvPr>
            <p:ph idx="1"/>
          </p:nvPr>
        </p:nvPicPr>
        <p:blipFill>
          <a:blip r:embed="rId2"/>
          <a:srcRect l="391"/>
          <a:stretch>
            <a:fillRect/>
          </a:stretch>
        </p:blipFill>
        <p:spPr>
          <a:xfrm>
            <a:off x="670442" y="628918"/>
            <a:ext cx="9981791" cy="5610896"/>
          </a:xfrm>
          <a:prstGeom prst="rect">
            <a:avLst/>
          </a:prstGeom>
        </p:spPr>
      </p:pic>
    </p:spTree>
    <p:extLst>
      <p:ext uri="{BB962C8B-B14F-4D97-AF65-F5344CB8AC3E}">
        <p14:creationId xmlns:p14="http://schemas.microsoft.com/office/powerpoint/2010/main" val="3714232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CF383A5-BBFA-F800-E4CC-89762280B63C}"/>
              </a:ext>
            </a:extLst>
          </p:cNvPr>
          <p:cNvPicPr>
            <a:picLocks noGrp="1" noChangeAspect="1"/>
          </p:cNvPicPr>
          <p:nvPr>
            <p:ph idx="1"/>
          </p:nvPr>
        </p:nvPicPr>
        <p:blipFill>
          <a:blip r:embed="rId2"/>
          <a:srcRect r="834" b="-1"/>
          <a:stretch>
            <a:fillRect/>
          </a:stretch>
        </p:blipFill>
        <p:spPr>
          <a:xfrm>
            <a:off x="-6588" y="10"/>
            <a:ext cx="12198588" cy="6857990"/>
          </a:xfrm>
          <a:prstGeom prst="rect">
            <a:avLst/>
          </a:prstGeom>
        </p:spPr>
      </p:pic>
    </p:spTree>
    <p:extLst>
      <p:ext uri="{BB962C8B-B14F-4D97-AF65-F5344CB8AC3E}">
        <p14:creationId xmlns:p14="http://schemas.microsoft.com/office/powerpoint/2010/main" val="3817788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20B9D-7542-C085-DF68-4DE98AF46397}"/>
              </a:ext>
            </a:extLst>
          </p:cNvPr>
          <p:cNvSpPr>
            <a:spLocks noGrp="1"/>
          </p:cNvSpPr>
          <p:nvPr>
            <p:ph type="title"/>
          </p:nvPr>
        </p:nvSpPr>
        <p:spPr/>
        <p:txBody>
          <a:bodyPr/>
          <a:lstStyle/>
          <a:p>
            <a:r>
              <a:rPr lang="en-US" dirty="0" err="1">
                <a:ea typeface="Calibri"/>
                <a:cs typeface="Calibri"/>
              </a:rPr>
              <a:t>Ryhmäkuntoutus</a:t>
            </a:r>
            <a:r>
              <a:rPr lang="en-US" dirty="0">
                <a:ea typeface="Calibri"/>
                <a:cs typeface="Calibri"/>
              </a:rPr>
              <a:t> </a:t>
            </a:r>
            <a:r>
              <a:rPr lang="en-US" dirty="0" err="1">
                <a:ea typeface="Calibri"/>
                <a:cs typeface="Calibri"/>
              </a:rPr>
              <a:t>Soite</a:t>
            </a:r>
          </a:p>
        </p:txBody>
      </p:sp>
      <p:sp>
        <p:nvSpPr>
          <p:cNvPr id="3" name="Content Placeholder 2">
            <a:extLst>
              <a:ext uri="{FF2B5EF4-FFF2-40B4-BE49-F238E27FC236}">
                <a16:creationId xmlns:a16="http://schemas.microsoft.com/office/drawing/2014/main" id="{6A7D6D5F-FE69-D3C6-E178-DC3606A8885E}"/>
              </a:ext>
            </a:extLst>
          </p:cNvPr>
          <p:cNvSpPr>
            <a:spLocks noGrp="1"/>
          </p:cNvSpPr>
          <p:nvPr>
            <p:ph idx="1"/>
          </p:nvPr>
        </p:nvSpPr>
        <p:spPr>
          <a:xfrm>
            <a:off x="576470" y="1461708"/>
            <a:ext cx="11036410" cy="4656199"/>
          </a:xfrm>
        </p:spPr>
        <p:txBody>
          <a:bodyPr vert="horz" lIns="0" tIns="0" rIns="0" bIns="0" rtlCol="0" anchor="t">
            <a:noAutofit/>
          </a:bodyPr>
          <a:lstStyle/>
          <a:p>
            <a:r>
              <a:rPr lang="en-US" dirty="0" err="1">
                <a:ea typeface="Calibri"/>
                <a:cs typeface="Calibri"/>
              </a:rPr>
              <a:t>Ihmeelliset</a:t>
            </a:r>
            <a:r>
              <a:rPr lang="en-US" dirty="0">
                <a:ea typeface="Calibri"/>
                <a:cs typeface="Calibri"/>
              </a:rPr>
              <a:t> </a:t>
            </a:r>
            <a:r>
              <a:rPr lang="en-US" dirty="0" err="1">
                <a:ea typeface="Calibri"/>
                <a:cs typeface="Calibri"/>
              </a:rPr>
              <a:t>vuodet</a:t>
            </a:r>
          </a:p>
          <a:p>
            <a:pPr lvl="1">
              <a:buFont typeface="Courier New,monospace" panose="020B0604020202020204" pitchFamily="34" charset="0"/>
              <a:buChar char="o"/>
            </a:pPr>
            <a:r>
              <a:rPr lang="en-US" dirty="0" err="1">
                <a:ea typeface="Calibri"/>
                <a:cs typeface="Calibri"/>
              </a:rPr>
              <a:t>Tammikuu</a:t>
            </a:r>
            <a:r>
              <a:rPr lang="en-US" dirty="0">
                <a:ea typeface="Calibri"/>
                <a:cs typeface="Calibri"/>
              </a:rPr>
              <a:t> 2027</a:t>
            </a:r>
            <a:endParaRPr lang="en-US" dirty="0">
              <a:solidFill>
                <a:srgbClr val="000000"/>
              </a:solidFill>
              <a:ea typeface="Calibri"/>
              <a:cs typeface="Calibri"/>
            </a:endParaRPr>
          </a:p>
          <a:p>
            <a:pPr lvl="1">
              <a:buFont typeface="Courier New,monospace" panose="020B0604020202020204" pitchFamily="34" charset="0"/>
              <a:buChar char="o"/>
            </a:pPr>
            <a:r>
              <a:rPr lang="en-US" dirty="0" err="1">
                <a:ea typeface="Calibri"/>
                <a:cs typeface="Calibri"/>
              </a:rPr>
              <a:t>Ohjautuminen</a:t>
            </a:r>
            <a:r>
              <a:rPr lang="en-US" dirty="0">
                <a:ea typeface="Calibri"/>
                <a:cs typeface="Calibri"/>
              </a:rPr>
              <a:t> </a:t>
            </a:r>
            <a:r>
              <a:rPr lang="en-US" dirty="0" err="1">
                <a:ea typeface="Calibri"/>
                <a:cs typeface="Calibri"/>
              </a:rPr>
              <a:t>ammattilaisten</a:t>
            </a:r>
            <a:r>
              <a:rPr lang="en-US" dirty="0">
                <a:ea typeface="Calibri"/>
                <a:cs typeface="Calibri"/>
              </a:rPr>
              <a:t> </a:t>
            </a:r>
            <a:r>
              <a:rPr lang="en-US" dirty="0" err="1">
                <a:ea typeface="Calibri"/>
                <a:cs typeface="Calibri"/>
              </a:rPr>
              <a:t>kautta</a:t>
            </a:r>
            <a:r>
              <a:rPr lang="en-US" dirty="0">
                <a:ea typeface="Calibri"/>
                <a:cs typeface="Calibri"/>
              </a:rPr>
              <a:t>, </a:t>
            </a:r>
            <a:r>
              <a:rPr lang="en-US" dirty="0" err="1">
                <a:ea typeface="Calibri"/>
                <a:cs typeface="Calibri"/>
              </a:rPr>
              <a:t>lisätietoa</a:t>
            </a:r>
            <a:r>
              <a:rPr lang="en-US" dirty="0">
                <a:ea typeface="Calibri"/>
                <a:cs typeface="Calibri"/>
              </a:rPr>
              <a:t> </a:t>
            </a:r>
            <a:r>
              <a:rPr lang="en-US" dirty="0" err="1">
                <a:ea typeface="Calibri"/>
                <a:cs typeface="Calibri"/>
              </a:rPr>
              <a:t>tulossa</a:t>
            </a:r>
            <a:r>
              <a:rPr lang="en-US" dirty="0">
                <a:ea typeface="Calibri"/>
                <a:cs typeface="Calibri"/>
              </a:rPr>
              <a:t> </a:t>
            </a:r>
            <a:r>
              <a:rPr lang="en-US" dirty="0" err="1">
                <a:ea typeface="Calibri"/>
                <a:cs typeface="Calibri"/>
              </a:rPr>
              <a:t>lähiaikoina</a:t>
            </a:r>
            <a:endParaRPr lang="en-US" dirty="0" err="1">
              <a:solidFill>
                <a:srgbClr val="000000"/>
              </a:solidFill>
              <a:ea typeface="Calibri"/>
              <a:cs typeface="Calibri"/>
            </a:endParaRPr>
          </a:p>
          <a:p>
            <a:endParaRPr lang="en-US" dirty="0">
              <a:ea typeface="Calibri"/>
              <a:cs typeface="Calibri"/>
            </a:endParaRPr>
          </a:p>
          <a:p>
            <a:r>
              <a:rPr lang="en-US" dirty="0">
                <a:ea typeface="Calibri"/>
                <a:cs typeface="Calibri"/>
              </a:rPr>
              <a:t>ADHD-</a:t>
            </a:r>
            <a:r>
              <a:rPr lang="en-US" dirty="0" err="1">
                <a:ea typeface="Calibri"/>
                <a:cs typeface="Calibri"/>
              </a:rPr>
              <a:t>vanhempainryhmä</a:t>
            </a:r>
            <a:endParaRPr lang="en-US" dirty="0">
              <a:ea typeface="Calibri"/>
              <a:cs typeface="Calibri"/>
            </a:endParaRPr>
          </a:p>
          <a:p>
            <a:pPr lvl="1">
              <a:buFont typeface="Courier New" panose="020B0604020202020204" pitchFamily="34" charset="0"/>
              <a:buChar char="o"/>
            </a:pPr>
            <a:r>
              <a:rPr lang="en-US" dirty="0" err="1">
                <a:ea typeface="Calibri"/>
                <a:cs typeface="Calibri"/>
              </a:rPr>
              <a:t>Nepsytiimi</a:t>
            </a:r>
          </a:p>
          <a:p>
            <a:r>
              <a:rPr lang="en-US" dirty="0">
                <a:ea typeface="Calibri"/>
                <a:cs typeface="Calibri"/>
              </a:rPr>
              <a:t>AS </a:t>
            </a:r>
            <a:r>
              <a:rPr lang="en-US" dirty="0" err="1">
                <a:ea typeface="Calibri"/>
                <a:cs typeface="Calibri"/>
              </a:rPr>
              <a:t>vanhempainryhmä</a:t>
            </a:r>
            <a:endParaRPr lang="en-US" dirty="0">
              <a:ea typeface="Calibri"/>
              <a:cs typeface="Calibri"/>
            </a:endParaRPr>
          </a:p>
          <a:p>
            <a:pPr lvl="1">
              <a:buFont typeface="Courier New" panose="020B0604020202020204" pitchFamily="34" charset="0"/>
              <a:buChar char="o"/>
            </a:pPr>
            <a:r>
              <a:rPr lang="en-US" dirty="0" err="1">
                <a:ea typeface="Calibri"/>
                <a:cs typeface="Calibri"/>
              </a:rPr>
              <a:t>Nepsytiimi</a:t>
            </a:r>
          </a:p>
          <a:p>
            <a:r>
              <a:rPr lang="en-US" dirty="0">
                <a:ea typeface="Calibri"/>
                <a:cs typeface="Calibri"/>
              </a:rPr>
              <a:t>DKT</a:t>
            </a:r>
          </a:p>
          <a:p>
            <a:pPr lvl="1">
              <a:buFont typeface="Courier New" panose="020B0604020202020204" pitchFamily="34" charset="0"/>
              <a:buChar char="o"/>
            </a:pPr>
            <a:r>
              <a:rPr lang="en-US" dirty="0" err="1">
                <a:ea typeface="Calibri"/>
                <a:cs typeface="Calibri"/>
              </a:rPr>
              <a:t>psykiatria</a:t>
            </a:r>
          </a:p>
          <a:p>
            <a:r>
              <a:rPr lang="en-US" dirty="0" err="1">
                <a:ea typeface="Calibri"/>
                <a:cs typeface="Calibri"/>
              </a:rPr>
              <a:t>Toimintaterapeuttien</a:t>
            </a:r>
            <a:r>
              <a:rPr lang="en-US" dirty="0">
                <a:ea typeface="Calibri"/>
                <a:cs typeface="Calibri"/>
              </a:rPr>
              <a:t> </a:t>
            </a:r>
            <a:r>
              <a:rPr lang="en-US" dirty="0" err="1">
                <a:ea typeface="Calibri"/>
                <a:cs typeface="Calibri"/>
              </a:rPr>
              <a:t>vetämät</a:t>
            </a:r>
            <a:r>
              <a:rPr lang="en-US" dirty="0">
                <a:ea typeface="Calibri"/>
                <a:cs typeface="Calibri"/>
              </a:rPr>
              <a:t> </a:t>
            </a:r>
            <a:r>
              <a:rPr lang="en-US" dirty="0" err="1">
                <a:ea typeface="Calibri"/>
                <a:cs typeface="Calibri"/>
              </a:rPr>
              <a:t>ryhmät</a:t>
            </a:r>
            <a:r>
              <a:rPr lang="en-US" dirty="0">
                <a:ea typeface="Calibri"/>
                <a:cs typeface="Calibri"/>
              </a:rPr>
              <a:t> (Elokuvaryhmä, </a:t>
            </a:r>
            <a:r>
              <a:rPr lang="en-US" dirty="0" err="1">
                <a:ea typeface="Calibri"/>
                <a:cs typeface="Calibri"/>
              </a:rPr>
              <a:t>Syömishaasteisten</a:t>
            </a:r>
            <a:r>
              <a:rPr lang="en-US" dirty="0">
                <a:ea typeface="Calibri"/>
                <a:cs typeface="Calibri"/>
              </a:rPr>
              <a:t> </a:t>
            </a:r>
            <a:r>
              <a:rPr lang="en-US" dirty="0" err="1">
                <a:ea typeface="Calibri"/>
                <a:cs typeface="Calibri"/>
              </a:rPr>
              <a:t>ryhmät</a:t>
            </a:r>
            <a:r>
              <a:rPr lang="en-US" dirty="0">
                <a:ea typeface="Calibri"/>
                <a:cs typeface="Calibri"/>
              </a:rPr>
              <a:t>)</a:t>
            </a:r>
          </a:p>
          <a:p>
            <a:r>
              <a:rPr lang="en-US" dirty="0" err="1">
                <a:ea typeface="Calibri"/>
                <a:cs typeface="Calibri"/>
              </a:rPr>
              <a:t>Nepsyneuvonnan</a:t>
            </a:r>
            <a:r>
              <a:rPr lang="en-US" dirty="0">
                <a:ea typeface="Calibri"/>
                <a:cs typeface="Calibri"/>
              </a:rPr>
              <a:t> </a:t>
            </a:r>
            <a:r>
              <a:rPr lang="en-US" dirty="0" err="1">
                <a:ea typeface="Calibri"/>
                <a:cs typeface="Calibri"/>
              </a:rPr>
              <a:t>ryhmä</a:t>
            </a:r>
            <a:r>
              <a:rPr lang="en-US" dirty="0">
                <a:ea typeface="Calibri"/>
                <a:cs typeface="Calibri"/>
              </a:rPr>
              <a:t> </a:t>
            </a:r>
            <a:r>
              <a:rPr lang="en-US" dirty="0" err="1">
                <a:ea typeface="Calibri"/>
                <a:cs typeface="Calibri"/>
              </a:rPr>
              <a:t>pilotointi</a:t>
            </a:r>
          </a:p>
          <a:p>
            <a:endParaRPr lang="en-US" dirty="0">
              <a:ea typeface="Calibri"/>
              <a:cs typeface="Calibri"/>
            </a:endParaRPr>
          </a:p>
        </p:txBody>
      </p:sp>
    </p:spTree>
    <p:extLst>
      <p:ext uri="{BB962C8B-B14F-4D97-AF65-F5344CB8AC3E}">
        <p14:creationId xmlns:p14="http://schemas.microsoft.com/office/powerpoint/2010/main" val="3887336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C38B02-E5D7-F3A2-52DA-BDE50D30537F}"/>
              </a:ext>
            </a:extLst>
          </p:cNvPr>
          <p:cNvSpPr>
            <a:spLocks noGrp="1"/>
          </p:cNvSpPr>
          <p:nvPr>
            <p:ph type="title"/>
          </p:nvPr>
        </p:nvSpPr>
        <p:spPr>
          <a:xfrm>
            <a:off x="576470" y="492694"/>
            <a:ext cx="9756250" cy="971525"/>
          </a:xfrm>
        </p:spPr>
        <p:txBody>
          <a:bodyPr anchor="t">
            <a:normAutofit/>
          </a:bodyPr>
          <a:lstStyle/>
          <a:p>
            <a:r>
              <a:rPr lang="fi-FI"/>
              <a:t>Iso otsikko</a:t>
            </a:r>
          </a:p>
        </p:txBody>
      </p:sp>
      <p:pic>
        <p:nvPicPr>
          <p:cNvPr id="4" name="Content Placeholder 3">
            <a:extLst>
              <a:ext uri="{FF2B5EF4-FFF2-40B4-BE49-F238E27FC236}">
                <a16:creationId xmlns:a16="http://schemas.microsoft.com/office/drawing/2014/main" id="{EFB9D6C8-E4AA-E530-86AC-24BA2106A719}"/>
              </a:ext>
            </a:extLst>
          </p:cNvPr>
          <p:cNvPicPr>
            <a:picLocks noGrp="1" noChangeAspect="1"/>
          </p:cNvPicPr>
          <p:nvPr>
            <p:ph idx="1"/>
          </p:nvPr>
        </p:nvPicPr>
        <p:blipFill>
          <a:blip r:embed="rId2"/>
          <a:stretch>
            <a:fillRect/>
          </a:stretch>
        </p:blipFill>
        <p:spPr>
          <a:xfrm>
            <a:off x="582542" y="498097"/>
            <a:ext cx="9991043" cy="5627693"/>
          </a:xfrm>
          <a:prstGeom prst="rect">
            <a:avLst/>
          </a:prstGeom>
          <a:noFill/>
        </p:spPr>
      </p:pic>
    </p:spTree>
    <p:extLst>
      <p:ext uri="{BB962C8B-B14F-4D97-AF65-F5344CB8AC3E}">
        <p14:creationId xmlns:p14="http://schemas.microsoft.com/office/powerpoint/2010/main" val="3031216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67BFBF5-4AD4-24C5-E1C6-B9D8B2C72530}"/>
              </a:ext>
            </a:extLst>
          </p:cNvPr>
          <p:cNvPicPr>
            <a:picLocks noGrp="1" noChangeAspect="1"/>
          </p:cNvPicPr>
          <p:nvPr>
            <p:ph idx="1"/>
          </p:nvPr>
        </p:nvPicPr>
        <p:blipFill>
          <a:blip r:embed="rId2"/>
          <a:stretch/>
        </p:blipFill>
        <p:spPr>
          <a:xfrm>
            <a:off x="133609" y="131941"/>
            <a:ext cx="10590519" cy="6724482"/>
          </a:xfrm>
          <a:prstGeom prst="rect">
            <a:avLst/>
          </a:prstGeom>
          <a:noFill/>
        </p:spPr>
      </p:pic>
    </p:spTree>
    <p:extLst>
      <p:ext uri="{BB962C8B-B14F-4D97-AF65-F5344CB8AC3E}">
        <p14:creationId xmlns:p14="http://schemas.microsoft.com/office/powerpoint/2010/main" val="10828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E61C7-BFF0-FBFF-99CB-F070A770BCC9}"/>
              </a:ext>
            </a:extLst>
          </p:cNvPr>
          <p:cNvSpPr>
            <a:spLocks noGrp="1"/>
          </p:cNvSpPr>
          <p:nvPr>
            <p:ph type="title"/>
          </p:nvPr>
        </p:nvSpPr>
        <p:spPr>
          <a:xfrm>
            <a:off x="576470" y="492694"/>
            <a:ext cx="9756250" cy="971525"/>
          </a:xfrm>
        </p:spPr>
        <p:txBody>
          <a:bodyPr>
            <a:normAutofit/>
          </a:bodyPr>
          <a:lstStyle/>
          <a:p>
            <a:r>
              <a:rPr lang="en-US" err="1"/>
              <a:t>Tärkeitä</a:t>
            </a:r>
            <a:r>
              <a:rPr lang="en-US"/>
              <a:t> </a:t>
            </a:r>
            <a:r>
              <a:rPr lang="en-US" err="1"/>
              <a:t>päivämääriä</a:t>
            </a:r>
            <a:endParaRPr lang="en-US" dirty="0" err="1"/>
          </a:p>
        </p:txBody>
      </p:sp>
      <p:sp>
        <p:nvSpPr>
          <p:cNvPr id="16" name="Content Placeholder 2">
            <a:extLst>
              <a:ext uri="{FF2B5EF4-FFF2-40B4-BE49-F238E27FC236}">
                <a16:creationId xmlns:a16="http://schemas.microsoft.com/office/drawing/2014/main" id="{AF61D0D3-EF02-24A6-8A58-E300BA169012}"/>
              </a:ext>
            </a:extLst>
          </p:cNvPr>
          <p:cNvSpPr>
            <a:spLocks noGrp="1"/>
          </p:cNvSpPr>
          <p:nvPr>
            <p:ph idx="1"/>
          </p:nvPr>
        </p:nvSpPr>
        <p:spPr>
          <a:xfrm>
            <a:off x="576470" y="1699215"/>
            <a:ext cx="11036410" cy="4181186"/>
          </a:xfrm>
        </p:spPr>
        <p:txBody>
          <a:bodyPr vert="horz" lIns="0" tIns="0" rIns="0" bIns="0" rtlCol="0" anchor="t">
            <a:noAutofit/>
          </a:bodyPr>
          <a:lstStyle/>
          <a:p>
            <a:r>
              <a:rPr lang="en-US" dirty="0">
                <a:ea typeface="Calibri"/>
                <a:cs typeface="Calibri"/>
              </a:rPr>
              <a:t>15.9. </a:t>
            </a:r>
            <a:r>
              <a:rPr lang="en-US" dirty="0" err="1">
                <a:ea typeface="Calibri"/>
                <a:cs typeface="Calibri"/>
              </a:rPr>
              <a:t>Neurokirjon</a:t>
            </a:r>
            <a:r>
              <a:rPr lang="en-US" dirty="0">
                <a:ea typeface="Calibri"/>
                <a:cs typeface="Calibri"/>
              </a:rPr>
              <a:t> </a:t>
            </a:r>
            <a:r>
              <a:rPr lang="en-US" dirty="0" err="1">
                <a:ea typeface="Calibri"/>
                <a:cs typeface="Calibri"/>
              </a:rPr>
              <a:t>nuoren</a:t>
            </a:r>
            <a:r>
              <a:rPr lang="en-US" dirty="0">
                <a:ea typeface="Calibri"/>
                <a:cs typeface="Calibri"/>
              </a:rPr>
              <a:t> </a:t>
            </a:r>
            <a:r>
              <a:rPr lang="en-US" dirty="0" err="1">
                <a:ea typeface="Calibri"/>
                <a:cs typeface="Calibri"/>
              </a:rPr>
              <a:t>koulupolku</a:t>
            </a:r>
            <a:endParaRPr lang="en-US">
              <a:ea typeface="Calibri"/>
              <a:cs typeface="Calibri"/>
            </a:endParaRPr>
          </a:p>
          <a:p>
            <a:pPr lvl="1">
              <a:buFont typeface="Courier New" panose="020B0604020202020204" pitchFamily="34" charset="0"/>
              <a:buChar char="o"/>
            </a:pPr>
            <a:r>
              <a:rPr lang="en-US" dirty="0">
                <a:ea typeface="Calibri"/>
                <a:cs typeface="Calibri"/>
              </a:rPr>
              <a:t>ELBA, </a:t>
            </a:r>
            <a:r>
              <a:rPr lang="en-US" dirty="0" err="1">
                <a:ea typeface="Calibri"/>
                <a:cs typeface="Calibri"/>
              </a:rPr>
              <a:t>jälki-ilmoittautumiset</a:t>
            </a:r>
            <a:r>
              <a:rPr lang="en-US" dirty="0">
                <a:ea typeface="Calibri"/>
                <a:cs typeface="Calibri"/>
              </a:rPr>
              <a:t> Anne </a:t>
            </a:r>
            <a:r>
              <a:rPr lang="en-US" dirty="0" err="1">
                <a:ea typeface="Calibri"/>
                <a:cs typeface="Calibri"/>
              </a:rPr>
              <a:t>eteläaho</a:t>
            </a:r>
            <a:endParaRPr lang="en-US" dirty="0">
              <a:ea typeface="Calibri"/>
              <a:cs typeface="Calibri"/>
            </a:endParaRPr>
          </a:p>
          <a:p>
            <a:pPr lvl="1">
              <a:buFont typeface="Courier New" panose="020B0604020202020204" pitchFamily="34" charset="0"/>
              <a:buChar char="o"/>
            </a:pPr>
            <a:endParaRPr lang="en-US" dirty="0">
              <a:ea typeface="Calibri"/>
              <a:cs typeface="Calibri"/>
            </a:endParaRPr>
          </a:p>
          <a:p>
            <a:r>
              <a:rPr lang="en-US" dirty="0">
                <a:ea typeface="Calibri"/>
                <a:cs typeface="Calibri"/>
              </a:rPr>
              <a:t>26.10. </a:t>
            </a:r>
            <a:r>
              <a:rPr lang="en-US" dirty="0" err="1">
                <a:ea typeface="Calibri"/>
                <a:cs typeface="Calibri"/>
              </a:rPr>
              <a:t>Oppimisen</a:t>
            </a:r>
            <a:r>
              <a:rPr lang="en-US" dirty="0">
                <a:ea typeface="Calibri"/>
                <a:cs typeface="Calibri"/>
              </a:rPr>
              <a:t> </a:t>
            </a:r>
            <a:r>
              <a:rPr lang="en-US" dirty="0" err="1">
                <a:ea typeface="Calibri"/>
                <a:cs typeface="Calibri"/>
              </a:rPr>
              <a:t>tuen</a:t>
            </a:r>
            <a:r>
              <a:rPr lang="en-US" dirty="0">
                <a:ea typeface="Calibri"/>
                <a:cs typeface="Calibri"/>
              </a:rPr>
              <a:t> </a:t>
            </a:r>
            <a:r>
              <a:rPr lang="en-US" dirty="0" err="1">
                <a:ea typeface="Calibri"/>
                <a:cs typeface="Calibri"/>
              </a:rPr>
              <a:t>seminaari</a:t>
            </a:r>
            <a:r>
              <a:rPr lang="en-US" dirty="0">
                <a:ea typeface="Calibri"/>
                <a:cs typeface="Calibri"/>
              </a:rPr>
              <a:t> –Elba</a:t>
            </a:r>
          </a:p>
          <a:p>
            <a:pPr lvl="1">
              <a:buFont typeface="Courier New" panose="020B0604020202020204" pitchFamily="34" charset="0"/>
              <a:buChar char="o"/>
            </a:pPr>
            <a:r>
              <a:rPr lang="en-US" dirty="0" err="1">
                <a:ea typeface="Calibri"/>
                <a:cs typeface="Calibri"/>
              </a:rPr>
              <a:t>Ilmoittautuminen</a:t>
            </a:r>
            <a:r>
              <a:rPr lang="en-US" dirty="0">
                <a:ea typeface="Calibri"/>
                <a:cs typeface="Calibri"/>
              </a:rPr>
              <a:t>: </a:t>
            </a:r>
            <a:r>
              <a:rPr lang="en-US" dirty="0" err="1">
                <a:ea typeface="Calibri"/>
                <a:cs typeface="Calibri"/>
              </a:rPr>
              <a:t>Soiten</a:t>
            </a:r>
            <a:r>
              <a:rPr lang="en-US" dirty="0">
                <a:ea typeface="Calibri"/>
                <a:cs typeface="Calibri"/>
              </a:rPr>
              <a:t> </a:t>
            </a:r>
            <a:r>
              <a:rPr lang="en-US" dirty="0" err="1">
                <a:ea typeface="Calibri"/>
                <a:cs typeface="Calibri"/>
              </a:rPr>
              <a:t>koulutuskalenteriin</a:t>
            </a:r>
            <a:r>
              <a:rPr lang="en-US" dirty="0">
                <a:ea typeface="Calibri"/>
                <a:cs typeface="Calibri"/>
              </a:rPr>
              <a:t> </a:t>
            </a:r>
            <a:r>
              <a:rPr lang="en-US" dirty="0" err="1">
                <a:ea typeface="Calibri"/>
                <a:cs typeface="Calibri"/>
              </a:rPr>
              <a:t>tulossa</a:t>
            </a:r>
          </a:p>
          <a:p>
            <a:pPr lvl="1">
              <a:buFont typeface="Courier New" panose="020B0604020202020204" pitchFamily="34" charset="0"/>
              <a:buChar char="o"/>
            </a:pPr>
            <a:endParaRPr lang="en-US" dirty="0">
              <a:ea typeface="Calibri"/>
              <a:cs typeface="Calibri"/>
            </a:endParaRPr>
          </a:p>
          <a:p>
            <a:r>
              <a:rPr lang="en-US" dirty="0">
                <a:ea typeface="Calibri"/>
                <a:cs typeface="Calibri"/>
              </a:rPr>
              <a:t>19.11. Klo 13-15.30 </a:t>
            </a:r>
            <a:r>
              <a:rPr lang="en-US" dirty="0" err="1">
                <a:ea typeface="Calibri"/>
                <a:cs typeface="Calibri"/>
              </a:rPr>
              <a:t>Avoin</a:t>
            </a:r>
            <a:r>
              <a:rPr lang="en-US" dirty="0">
                <a:ea typeface="Calibri"/>
                <a:cs typeface="Calibri"/>
              </a:rPr>
              <a:t> </a:t>
            </a:r>
            <a:r>
              <a:rPr lang="en-US" dirty="0" err="1">
                <a:ea typeface="Calibri"/>
                <a:cs typeface="Calibri"/>
              </a:rPr>
              <a:t>työpaja</a:t>
            </a:r>
            <a:endParaRPr lang="en-US" dirty="0">
              <a:ea typeface="Calibri"/>
              <a:cs typeface="Calibri"/>
            </a:endParaRPr>
          </a:p>
          <a:p>
            <a:pPr lvl="1">
              <a:buFont typeface="Courier New" panose="020B0604020202020204" pitchFamily="34" charset="0"/>
              <a:buChar char="o"/>
            </a:pPr>
            <a:r>
              <a:rPr lang="en-US" dirty="0" err="1">
                <a:ea typeface="Calibri"/>
                <a:cs typeface="Calibri"/>
              </a:rPr>
              <a:t>Ilmoittautuminen</a:t>
            </a:r>
            <a:r>
              <a:rPr lang="en-US" dirty="0">
                <a:ea typeface="Calibri"/>
                <a:cs typeface="Calibri"/>
              </a:rPr>
              <a:t> susanna.makela@soite.fi</a:t>
            </a:r>
            <a:endParaRPr lang="en-US">
              <a:ea typeface="Calibri"/>
              <a:cs typeface="Calibri"/>
            </a:endParaRPr>
          </a:p>
        </p:txBody>
      </p:sp>
    </p:spTree>
    <p:extLst>
      <p:ext uri="{BB962C8B-B14F-4D97-AF65-F5344CB8AC3E}">
        <p14:creationId xmlns:p14="http://schemas.microsoft.com/office/powerpoint/2010/main" val="1786456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45F2D7-29A8-16C6-2A2E-8246F4FA2A48}"/>
              </a:ext>
            </a:extLst>
          </p:cNvPr>
          <p:cNvSpPr>
            <a:spLocks noGrp="1"/>
          </p:cNvSpPr>
          <p:nvPr>
            <p:ph idx="1"/>
          </p:nvPr>
        </p:nvSpPr>
        <p:spPr/>
        <p:txBody>
          <a:bodyPr vert="horz" lIns="0" tIns="0" rIns="0" bIns="0" rtlCol="0" anchor="t">
            <a:noAutofit/>
          </a:bodyPr>
          <a:lstStyle/>
          <a:p>
            <a:r>
              <a:rPr lang="en-US" dirty="0" err="1">
                <a:ea typeface="Calibri"/>
                <a:cs typeface="Calibri"/>
              </a:rPr>
              <a:t>Avoin</a:t>
            </a:r>
            <a:r>
              <a:rPr lang="en-US" dirty="0">
                <a:ea typeface="Calibri"/>
                <a:cs typeface="Calibri"/>
              </a:rPr>
              <a:t> </a:t>
            </a:r>
            <a:r>
              <a:rPr lang="en-US" dirty="0" err="1">
                <a:ea typeface="Calibri"/>
                <a:cs typeface="Calibri"/>
              </a:rPr>
              <a:t>työpaja</a:t>
            </a:r>
            <a:r>
              <a:rPr lang="en-US" dirty="0">
                <a:ea typeface="Calibri"/>
                <a:cs typeface="Calibri"/>
              </a:rPr>
              <a:t> 19.11. </a:t>
            </a:r>
          </a:p>
          <a:p>
            <a:r>
              <a:rPr lang="en-US" dirty="0" err="1">
                <a:ea typeface="Calibri"/>
                <a:cs typeface="Calibri"/>
              </a:rPr>
              <a:t>Ammattikohtaiset</a:t>
            </a:r>
            <a:r>
              <a:rPr lang="en-US" dirty="0">
                <a:ea typeface="Calibri"/>
                <a:cs typeface="Calibri"/>
              </a:rPr>
              <a:t> </a:t>
            </a:r>
            <a:r>
              <a:rPr lang="en-US" dirty="0" err="1">
                <a:ea typeface="Calibri"/>
                <a:cs typeface="Calibri"/>
              </a:rPr>
              <a:t>neuvottelut</a:t>
            </a:r>
            <a:endParaRPr lang="en-US" dirty="0">
              <a:ea typeface="Calibri"/>
              <a:cs typeface="Calibri"/>
            </a:endParaRPr>
          </a:p>
          <a:p>
            <a:r>
              <a:rPr lang="en-US" dirty="0" err="1">
                <a:ea typeface="Calibri"/>
                <a:cs typeface="Calibri"/>
              </a:rPr>
              <a:t>Pilotointi</a:t>
            </a:r>
            <a:r>
              <a:rPr lang="en-US" dirty="0">
                <a:ea typeface="Calibri"/>
                <a:cs typeface="Calibri"/>
              </a:rPr>
              <a:t> </a:t>
            </a:r>
            <a:r>
              <a:rPr lang="en-US" dirty="0" err="1">
                <a:ea typeface="Calibri"/>
                <a:cs typeface="Calibri"/>
              </a:rPr>
              <a:t>kevät</a:t>
            </a:r>
            <a:r>
              <a:rPr lang="en-US" dirty="0">
                <a:ea typeface="Calibri"/>
                <a:cs typeface="Calibri"/>
              </a:rPr>
              <a:t> 2027</a:t>
            </a:r>
          </a:p>
          <a:p>
            <a:pPr lvl="1">
              <a:buFont typeface="Courier New" panose="020B0604020202020204" pitchFamily="34" charset="0"/>
              <a:buChar char="o"/>
            </a:pPr>
            <a:r>
              <a:rPr lang="en-US" dirty="0">
                <a:ea typeface="Calibri"/>
                <a:cs typeface="Calibri"/>
              </a:rPr>
              <a:t>Ohjeita </a:t>
            </a:r>
            <a:r>
              <a:rPr lang="en-US" dirty="0" err="1">
                <a:ea typeface="Calibri"/>
                <a:cs typeface="Calibri"/>
              </a:rPr>
              <a:t>ammattilaisille</a:t>
            </a:r>
            <a:r>
              <a:rPr lang="en-US" dirty="0">
                <a:ea typeface="Calibri"/>
                <a:cs typeface="Calibri"/>
              </a:rPr>
              <a:t> </a:t>
            </a:r>
            <a:endParaRPr lang="en-US" dirty="0">
              <a:solidFill>
                <a:srgbClr val="000000"/>
              </a:solidFill>
              <a:ea typeface="Calibri"/>
              <a:cs typeface="Calibri"/>
            </a:endParaRPr>
          </a:p>
          <a:p>
            <a:r>
              <a:rPr lang="en-US" dirty="0" err="1">
                <a:ea typeface="Calibri"/>
                <a:cs typeface="Calibri"/>
              </a:rPr>
              <a:t>Alueelliset</a:t>
            </a:r>
            <a:r>
              <a:rPr lang="en-US" dirty="0">
                <a:ea typeface="Calibri"/>
                <a:cs typeface="Calibri"/>
              </a:rPr>
              <a:t> </a:t>
            </a:r>
            <a:r>
              <a:rPr lang="en-US" dirty="0" err="1">
                <a:ea typeface="Calibri"/>
                <a:cs typeface="Calibri"/>
              </a:rPr>
              <a:t>koulutukset</a:t>
            </a:r>
            <a:r>
              <a:rPr lang="en-US" dirty="0">
                <a:ea typeface="Calibri"/>
                <a:cs typeface="Calibri"/>
              </a:rPr>
              <a:t> </a:t>
            </a:r>
            <a:r>
              <a:rPr lang="en-US" dirty="0" err="1">
                <a:ea typeface="Calibri"/>
                <a:cs typeface="Calibri"/>
              </a:rPr>
              <a:t>kevät</a:t>
            </a:r>
            <a:r>
              <a:rPr lang="en-US" dirty="0">
                <a:ea typeface="Calibri"/>
                <a:cs typeface="Calibri"/>
              </a:rPr>
              <a:t> 2027</a:t>
            </a:r>
          </a:p>
          <a:p>
            <a:endParaRPr lang="en-US" dirty="0">
              <a:ea typeface="Calibri"/>
              <a:cs typeface="Calibri"/>
            </a:endParaRPr>
          </a:p>
        </p:txBody>
      </p:sp>
      <p:sp>
        <p:nvSpPr>
          <p:cNvPr id="3" name="Content Placeholder 2">
            <a:extLst>
              <a:ext uri="{FF2B5EF4-FFF2-40B4-BE49-F238E27FC236}">
                <a16:creationId xmlns:a16="http://schemas.microsoft.com/office/drawing/2014/main" id="{42FE4810-80E0-EF43-F95D-FEEE642EF5C0}"/>
              </a:ext>
            </a:extLst>
          </p:cNvPr>
          <p:cNvSpPr>
            <a:spLocks noGrp="1"/>
          </p:cNvSpPr>
          <p:nvPr>
            <p:ph idx="13"/>
          </p:nvPr>
        </p:nvSpPr>
        <p:spPr/>
        <p:txBody>
          <a:bodyPr vert="horz" lIns="0" tIns="0" rIns="0" bIns="0" rtlCol="0" anchor="t">
            <a:noAutofit/>
          </a:bodyPr>
          <a:lstStyle/>
          <a:p>
            <a:r>
              <a:rPr lang="en-US" dirty="0" err="1">
                <a:ea typeface="Calibri"/>
                <a:cs typeface="Calibri"/>
              </a:rPr>
              <a:t>Koulutus</a:t>
            </a:r>
            <a:r>
              <a:rPr lang="en-US" dirty="0">
                <a:ea typeface="Calibri"/>
                <a:cs typeface="Calibri"/>
              </a:rPr>
              <a:t> 11/2026</a:t>
            </a:r>
          </a:p>
          <a:p>
            <a:r>
              <a:rPr lang="en-US" dirty="0" err="1">
                <a:ea typeface="Calibri"/>
                <a:cs typeface="Calibri"/>
              </a:rPr>
              <a:t>Ryhmien</a:t>
            </a:r>
            <a:r>
              <a:rPr lang="en-US" dirty="0">
                <a:ea typeface="Calibri"/>
                <a:cs typeface="Calibri"/>
              </a:rPr>
              <a:t> </a:t>
            </a:r>
            <a:r>
              <a:rPr lang="en-US" dirty="0" err="1">
                <a:ea typeface="Calibri"/>
                <a:cs typeface="Calibri"/>
              </a:rPr>
              <a:t>käynnistys</a:t>
            </a:r>
            <a:r>
              <a:rPr lang="en-US" dirty="0">
                <a:ea typeface="Calibri"/>
                <a:cs typeface="Calibri"/>
              </a:rPr>
              <a:t> 1/2027</a:t>
            </a:r>
          </a:p>
          <a:p>
            <a:pPr lvl="1">
              <a:buFont typeface="Courier New" panose="020B0604020202020204" pitchFamily="34" charset="0"/>
              <a:buChar char="o"/>
            </a:pPr>
            <a:r>
              <a:rPr lang="en-US" dirty="0">
                <a:ea typeface="Calibri"/>
                <a:cs typeface="Calibri"/>
              </a:rPr>
              <a:t>Ke ja to </a:t>
            </a:r>
            <a:r>
              <a:rPr lang="en-US" dirty="0" err="1">
                <a:ea typeface="Calibri"/>
                <a:cs typeface="Calibri"/>
              </a:rPr>
              <a:t>klo</a:t>
            </a:r>
            <a:r>
              <a:rPr lang="en-US" dirty="0">
                <a:ea typeface="Calibri"/>
                <a:cs typeface="Calibri"/>
              </a:rPr>
              <a:t> 15-17</a:t>
            </a:r>
          </a:p>
        </p:txBody>
      </p:sp>
      <p:sp>
        <p:nvSpPr>
          <p:cNvPr id="4" name="Text Placeholder 3">
            <a:extLst>
              <a:ext uri="{FF2B5EF4-FFF2-40B4-BE49-F238E27FC236}">
                <a16:creationId xmlns:a16="http://schemas.microsoft.com/office/drawing/2014/main" id="{2060578E-891C-2CC2-B15E-0B2E624FB348}"/>
              </a:ext>
            </a:extLst>
          </p:cNvPr>
          <p:cNvSpPr>
            <a:spLocks noGrp="1"/>
          </p:cNvSpPr>
          <p:nvPr>
            <p:ph type="body" idx="14"/>
          </p:nvPr>
        </p:nvSpPr>
        <p:spPr/>
        <p:txBody>
          <a:bodyPr/>
          <a:lstStyle/>
          <a:p>
            <a:r>
              <a:rPr lang="en-US" dirty="0" err="1">
                <a:ea typeface="Calibri"/>
                <a:cs typeface="Calibri"/>
              </a:rPr>
              <a:t>Prosessimalli</a:t>
            </a:r>
            <a:endParaRPr lang="en-US" dirty="0" err="1"/>
          </a:p>
        </p:txBody>
      </p:sp>
      <p:sp>
        <p:nvSpPr>
          <p:cNvPr id="5" name="Text Placeholder 4">
            <a:extLst>
              <a:ext uri="{FF2B5EF4-FFF2-40B4-BE49-F238E27FC236}">
                <a16:creationId xmlns:a16="http://schemas.microsoft.com/office/drawing/2014/main" id="{B2686F46-B6F9-A5FD-31B8-FF1922431DDD}"/>
              </a:ext>
            </a:extLst>
          </p:cNvPr>
          <p:cNvSpPr>
            <a:spLocks noGrp="1"/>
          </p:cNvSpPr>
          <p:nvPr>
            <p:ph type="body" sz="quarter" idx="3"/>
          </p:nvPr>
        </p:nvSpPr>
        <p:spPr/>
        <p:txBody>
          <a:bodyPr/>
          <a:lstStyle/>
          <a:p>
            <a:r>
              <a:rPr lang="en-US" dirty="0" err="1">
                <a:ea typeface="Calibri"/>
                <a:cs typeface="Calibri"/>
              </a:rPr>
              <a:t>Ryhmäkuntoutukset</a:t>
            </a:r>
            <a:endParaRPr lang="en-US" dirty="0" err="1"/>
          </a:p>
        </p:txBody>
      </p:sp>
      <p:sp>
        <p:nvSpPr>
          <p:cNvPr id="6" name="Title 5">
            <a:extLst>
              <a:ext uri="{FF2B5EF4-FFF2-40B4-BE49-F238E27FC236}">
                <a16:creationId xmlns:a16="http://schemas.microsoft.com/office/drawing/2014/main" id="{DDB8553D-1631-63B9-F6DD-D033210BB7A4}"/>
              </a:ext>
            </a:extLst>
          </p:cNvPr>
          <p:cNvSpPr>
            <a:spLocks noGrp="1"/>
          </p:cNvSpPr>
          <p:nvPr>
            <p:ph type="title"/>
          </p:nvPr>
        </p:nvSpPr>
        <p:spPr/>
        <p:txBody>
          <a:bodyPr/>
          <a:lstStyle/>
          <a:p>
            <a:r>
              <a:rPr lang="en-US" dirty="0" err="1">
                <a:ea typeface="Calibri"/>
                <a:cs typeface="Calibri"/>
              </a:rPr>
              <a:t>Aikataulu</a:t>
            </a:r>
            <a:endParaRPr lang="en-US" dirty="0" err="1"/>
          </a:p>
        </p:txBody>
      </p:sp>
    </p:spTree>
    <p:extLst>
      <p:ext uri="{BB962C8B-B14F-4D97-AF65-F5344CB8AC3E}">
        <p14:creationId xmlns:p14="http://schemas.microsoft.com/office/powerpoint/2010/main" val="2379404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AA770A1-DD6C-1A7B-4E5E-ED2733DCFCFB}"/>
              </a:ext>
            </a:extLst>
          </p:cNvPr>
          <p:cNvSpPr>
            <a:spLocks noGrp="1"/>
          </p:cNvSpPr>
          <p:nvPr>
            <p:ph type="ctrTitle"/>
          </p:nvPr>
        </p:nvSpPr>
        <p:spPr/>
        <p:txBody>
          <a:bodyPr/>
          <a:lstStyle/>
          <a:p>
            <a:r>
              <a:rPr lang="en-US" dirty="0">
                <a:ea typeface="Calibri"/>
                <a:cs typeface="Calibri"/>
              </a:rPr>
              <a:t>Kiitos! </a:t>
            </a:r>
            <a:endParaRPr lang="en-US" dirty="0"/>
          </a:p>
        </p:txBody>
      </p:sp>
      <p:sp>
        <p:nvSpPr>
          <p:cNvPr id="2" name="Content Placeholder 1">
            <a:extLst>
              <a:ext uri="{FF2B5EF4-FFF2-40B4-BE49-F238E27FC236}">
                <a16:creationId xmlns:a16="http://schemas.microsoft.com/office/drawing/2014/main" id="{F77B32BC-08CA-DF08-EA9B-177E8FF0C450}"/>
              </a:ext>
            </a:extLst>
          </p:cNvPr>
          <p:cNvSpPr>
            <a:spLocks noGrp="1"/>
          </p:cNvSpPr>
          <p:nvPr>
            <p:ph type="subTitle" idx="1"/>
          </p:nvPr>
        </p:nvSpPr>
        <p:spPr/>
        <p:txBody>
          <a:bodyPr/>
          <a:lstStyle/>
          <a:p>
            <a:r>
              <a:rPr lang="en-US" dirty="0">
                <a:ea typeface="Calibri"/>
                <a:cs typeface="Calibri"/>
              </a:rPr>
              <a:t>Susanna.makela@soite.fi</a:t>
            </a:r>
            <a:endParaRPr lang="en-US" dirty="0"/>
          </a:p>
        </p:txBody>
      </p:sp>
    </p:spTree>
    <p:extLst>
      <p:ext uri="{BB962C8B-B14F-4D97-AF65-F5344CB8AC3E}">
        <p14:creationId xmlns:p14="http://schemas.microsoft.com/office/powerpoint/2010/main" val="359023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C38B02-E5D7-F3A2-52DA-BDE50D30537F}"/>
              </a:ext>
            </a:extLst>
          </p:cNvPr>
          <p:cNvSpPr>
            <a:spLocks noGrp="1"/>
          </p:cNvSpPr>
          <p:nvPr>
            <p:ph type="title"/>
          </p:nvPr>
        </p:nvSpPr>
        <p:spPr/>
        <p:txBody>
          <a:bodyPr/>
          <a:lstStyle/>
          <a:p>
            <a:r>
              <a:rPr lang="fi-FI" sz="5000"/>
              <a:t>Tavoite 1: Varhaisen tuen, hoidon ja kuntoutuksen käytäntöjen edistäminen</a:t>
            </a:r>
            <a:br>
              <a:rPr lang="fi-FI"/>
            </a:br>
            <a:br>
              <a:rPr lang="fi-FI"/>
            </a:br>
            <a:endParaRPr lang="fi-FI" sz="5000">
              <a:ea typeface="Calibri"/>
              <a:cs typeface="Calibri"/>
            </a:endParaRPr>
          </a:p>
        </p:txBody>
      </p:sp>
      <p:sp>
        <p:nvSpPr>
          <p:cNvPr id="3" name="Sisällön paikkamerkki 2">
            <a:extLst>
              <a:ext uri="{FF2B5EF4-FFF2-40B4-BE49-F238E27FC236}">
                <a16:creationId xmlns:a16="http://schemas.microsoft.com/office/drawing/2014/main" id="{C5F4579B-88CB-660B-9F0B-5A8B395FFC6C}"/>
              </a:ext>
            </a:extLst>
          </p:cNvPr>
          <p:cNvSpPr>
            <a:spLocks noGrp="1"/>
          </p:cNvSpPr>
          <p:nvPr>
            <p:ph idx="1"/>
          </p:nvPr>
        </p:nvSpPr>
        <p:spPr>
          <a:xfrm>
            <a:off x="576470" y="2740900"/>
            <a:ext cx="11036410" cy="3139501"/>
          </a:xfrm>
        </p:spPr>
        <p:txBody>
          <a:bodyPr vert="horz" lIns="0" tIns="0" rIns="0" bIns="0" rtlCol="0" anchor="t">
            <a:noAutofit/>
          </a:bodyPr>
          <a:lstStyle/>
          <a:p>
            <a:pPr marL="0" indent="0">
              <a:buNone/>
              <a:defRPr sz="1400"/>
            </a:pPr>
            <a:r>
              <a:rPr lang="fi-FI" sz="1800"/>
              <a:t>• Monialainen yhteiskehittäminen (Soite, kunnat, kokemustoimijat)</a:t>
            </a:r>
            <a:endParaRPr lang="fi-FI" sz="1800">
              <a:ea typeface="Calibri"/>
              <a:cs typeface="Calibri"/>
            </a:endParaRPr>
          </a:p>
          <a:p>
            <a:pPr marL="0" indent="0">
              <a:buNone/>
              <a:defRPr sz="1400"/>
            </a:pPr>
            <a:r>
              <a:rPr lang="fi-FI" sz="1800"/>
              <a:t>• Tilannekuva nykyisistä palveluista</a:t>
            </a:r>
            <a:endParaRPr lang="fi-FI" sz="1800">
              <a:ea typeface="Calibri"/>
              <a:cs typeface="Calibri"/>
            </a:endParaRPr>
          </a:p>
          <a:p>
            <a:pPr marL="0" indent="0">
              <a:buNone/>
              <a:defRPr sz="1400"/>
            </a:pPr>
            <a:r>
              <a:rPr lang="fi-FI" sz="1800"/>
              <a:t>• Palvelupolun ja Pikakaista-mallin suunnittelu</a:t>
            </a:r>
            <a:endParaRPr lang="fi-FI" sz="1800">
              <a:ea typeface="Calibri"/>
              <a:cs typeface="Calibri"/>
            </a:endParaRPr>
          </a:p>
          <a:p>
            <a:pPr marL="0" indent="0">
              <a:buNone/>
              <a:defRPr sz="1400"/>
            </a:pPr>
            <a:r>
              <a:rPr lang="fi-FI" sz="1800"/>
              <a:t>• Kokeilu ja vakiinnuttaminen</a:t>
            </a:r>
            <a:endParaRPr lang="fi-FI" sz="1800">
              <a:ea typeface="Calibri"/>
              <a:cs typeface="Calibri"/>
            </a:endParaRPr>
          </a:p>
        </p:txBody>
      </p:sp>
    </p:spTree>
    <p:extLst>
      <p:ext uri="{BB962C8B-B14F-4D97-AF65-F5344CB8AC3E}">
        <p14:creationId xmlns:p14="http://schemas.microsoft.com/office/powerpoint/2010/main" val="2047524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ESH potilaat 2024/kehitysviiveet</a:t>
            </a:r>
          </a:p>
        </p:txBody>
      </p:sp>
      <p:pic>
        <p:nvPicPr>
          <p:cNvPr id="4" name="Sisällön paikkamerkki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6562" y="1125047"/>
            <a:ext cx="11042581" cy="5348287"/>
          </a:xfrm>
        </p:spPr>
      </p:pic>
    </p:spTree>
    <p:extLst>
      <p:ext uri="{BB962C8B-B14F-4D97-AF65-F5344CB8AC3E}">
        <p14:creationId xmlns:p14="http://schemas.microsoft.com/office/powerpoint/2010/main" val="1540167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C38B02-E5D7-F3A2-52DA-BDE50D30537F}"/>
              </a:ext>
            </a:extLst>
          </p:cNvPr>
          <p:cNvSpPr>
            <a:spLocks noGrp="1"/>
          </p:cNvSpPr>
          <p:nvPr>
            <p:ph type="title"/>
          </p:nvPr>
        </p:nvSpPr>
        <p:spPr/>
        <p:txBody>
          <a:bodyPr/>
          <a:lstStyle/>
          <a:p>
            <a:r>
              <a:rPr lang="fi-FI"/>
              <a:t>Tavoite 2: Kuntoutuspalveluihin ohjautumisen selkeyttäminen</a:t>
            </a:r>
            <a:endParaRPr lang="fi-FI" sz="5000"/>
          </a:p>
        </p:txBody>
      </p:sp>
      <p:sp>
        <p:nvSpPr>
          <p:cNvPr id="3" name="Sisällön paikkamerkki 2">
            <a:extLst>
              <a:ext uri="{FF2B5EF4-FFF2-40B4-BE49-F238E27FC236}">
                <a16:creationId xmlns:a16="http://schemas.microsoft.com/office/drawing/2014/main" id="{C5F4579B-88CB-660B-9F0B-5A8B395FFC6C}"/>
              </a:ext>
            </a:extLst>
          </p:cNvPr>
          <p:cNvSpPr>
            <a:spLocks noGrp="1"/>
          </p:cNvSpPr>
          <p:nvPr>
            <p:ph idx="1"/>
          </p:nvPr>
        </p:nvSpPr>
        <p:spPr>
          <a:xfrm>
            <a:off x="576470" y="2385753"/>
            <a:ext cx="11036410" cy="3494648"/>
          </a:xfrm>
        </p:spPr>
        <p:txBody>
          <a:bodyPr vert="horz" lIns="0" tIns="0" rIns="0" bIns="0" rtlCol="0" anchor="t">
            <a:noAutofit/>
          </a:bodyPr>
          <a:lstStyle/>
          <a:p>
            <a:pPr marL="0" indent="0">
              <a:buNone/>
              <a:defRPr sz="1400"/>
            </a:pPr>
            <a:r>
              <a:rPr lang="fi-FI" sz="1800"/>
              <a:t>• Osaamiskartoitusta </a:t>
            </a:r>
            <a:r>
              <a:rPr lang="fi-FI" sz="1800" err="1"/>
              <a:t>Soiten</a:t>
            </a:r>
            <a:r>
              <a:rPr lang="fi-FI" sz="1800"/>
              <a:t> nykyisistä palveluista ja kehittämistarpeista</a:t>
            </a:r>
          </a:p>
          <a:p>
            <a:pPr marL="0" indent="0">
              <a:buNone/>
              <a:defRPr sz="1400"/>
            </a:pPr>
            <a:r>
              <a:rPr lang="fi-FI" sz="1800">
                <a:ea typeface="Calibri"/>
                <a:cs typeface="Calibri"/>
              </a:rPr>
              <a:t> -Eri ammattiryhmiä tavattu ja kuultu </a:t>
            </a:r>
          </a:p>
          <a:p>
            <a:pPr marL="285750" indent="-285750">
              <a:defRPr sz="1400"/>
            </a:pPr>
            <a:r>
              <a:rPr lang="fi-FI" sz="1800" err="1">
                <a:ea typeface="Calibri"/>
                <a:cs typeface="Calibri"/>
              </a:rPr>
              <a:t>Soiten</a:t>
            </a:r>
            <a:r>
              <a:rPr lang="fi-FI" sz="1800">
                <a:ea typeface="Calibri"/>
                <a:cs typeface="Calibri"/>
              </a:rPr>
              <a:t> alueella perustason palveluissa niukasti saatavilla esim. Ryhmämuotoisia interventioita perheille, joissa lapsella neuropsykiatrisia oireita, käytöksen haasteita, sosiaalisten suhteiden vaikeuksia </a:t>
            </a:r>
          </a:p>
          <a:p>
            <a:pPr marL="555625" lvl="1" indent="-285750">
              <a:buFont typeface="Courier New" panose="020B0604020202020204" pitchFamily="34" charset="0"/>
              <a:buChar char="o"/>
              <a:defRPr sz="1400"/>
            </a:pPr>
            <a:r>
              <a:rPr lang="fi-FI" sz="1800">
                <a:ea typeface="Calibri"/>
                <a:cs typeface="Calibri"/>
              </a:rPr>
              <a:t>Valtakunnalliset, tutkittuun tietoon ja kohtuulliseen näyttöön perustuvat menetelmät, jotka vastaisivat moninaisiin tarpeisiin</a:t>
            </a:r>
          </a:p>
          <a:p>
            <a:pPr marL="555625" lvl="1" indent="-285750">
              <a:buFont typeface="Courier New" panose="020B0604020202020204" pitchFamily="34" charset="0"/>
              <a:buChar char="o"/>
              <a:defRPr sz="1400"/>
            </a:pPr>
            <a:r>
              <a:rPr lang="fi-FI" sz="1800">
                <a:ea typeface="Calibri"/>
                <a:cs typeface="Calibri"/>
              </a:rPr>
              <a:t>Vaihtoehtoja mm. Ihmeelliset vuodet- menetelmä, Leikitään ja keskitytään</a:t>
            </a:r>
          </a:p>
          <a:p>
            <a:pPr marL="555625" lvl="1" indent="-285750">
              <a:buFont typeface="Courier New" panose="020B0604020202020204" pitchFamily="34" charset="0"/>
              <a:buChar char="o"/>
              <a:defRPr sz="1400"/>
            </a:pPr>
            <a:r>
              <a:rPr lang="fi-FI" sz="1800">
                <a:ea typeface="Calibri"/>
                <a:cs typeface="Calibri"/>
              </a:rPr>
              <a:t>Ryhmämuotoiset interventiot Eri palvelutasoilla ja palveluissa erilaisiin tarpeisiin </a:t>
            </a:r>
          </a:p>
        </p:txBody>
      </p:sp>
    </p:spTree>
    <p:extLst>
      <p:ext uri="{BB962C8B-B14F-4D97-AF65-F5344CB8AC3E}">
        <p14:creationId xmlns:p14="http://schemas.microsoft.com/office/powerpoint/2010/main" val="2836166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C38B02-E5D7-F3A2-52DA-BDE50D30537F}"/>
              </a:ext>
            </a:extLst>
          </p:cNvPr>
          <p:cNvSpPr>
            <a:spLocks noGrp="1"/>
          </p:cNvSpPr>
          <p:nvPr>
            <p:ph type="title"/>
          </p:nvPr>
        </p:nvSpPr>
        <p:spPr/>
        <p:txBody>
          <a:bodyPr/>
          <a:lstStyle/>
          <a:p>
            <a:r>
              <a:rPr lang="fi-FI"/>
              <a:t>Tavoite 3: Tiedon lisääntyminen neurokirjon lasten ja nuorten tarpeista ja palveluista</a:t>
            </a:r>
            <a:endParaRPr lang="fi-FI" sz="5000"/>
          </a:p>
        </p:txBody>
      </p:sp>
      <p:sp>
        <p:nvSpPr>
          <p:cNvPr id="3" name="Sisällön paikkamerkki 2">
            <a:extLst>
              <a:ext uri="{FF2B5EF4-FFF2-40B4-BE49-F238E27FC236}">
                <a16:creationId xmlns:a16="http://schemas.microsoft.com/office/drawing/2014/main" id="{C5F4579B-88CB-660B-9F0B-5A8B395FFC6C}"/>
              </a:ext>
            </a:extLst>
          </p:cNvPr>
          <p:cNvSpPr>
            <a:spLocks noGrp="1"/>
          </p:cNvSpPr>
          <p:nvPr>
            <p:ph idx="1"/>
          </p:nvPr>
        </p:nvSpPr>
        <p:spPr>
          <a:xfrm>
            <a:off x="576470" y="2385753"/>
            <a:ext cx="11036410" cy="3494648"/>
          </a:xfrm>
        </p:spPr>
        <p:txBody>
          <a:bodyPr vert="horz" lIns="0" tIns="0" rIns="0" bIns="0" rtlCol="0" anchor="t">
            <a:noAutofit/>
          </a:bodyPr>
          <a:lstStyle/>
          <a:p>
            <a:pPr marL="0" indent="0">
              <a:buNone/>
              <a:defRPr sz="1400"/>
            </a:pPr>
            <a:r>
              <a:rPr lang="fi-FI" sz="1800"/>
              <a:t>• Ensimmäinen alueellinen koulutus 25.11.2025 </a:t>
            </a:r>
            <a:r>
              <a:rPr lang="fi-FI" sz="1800" err="1"/>
              <a:t>Kick</a:t>
            </a:r>
            <a:r>
              <a:rPr lang="fi-FI" sz="1800"/>
              <a:t> </a:t>
            </a:r>
            <a:r>
              <a:rPr lang="fi-FI" sz="1800" err="1"/>
              <a:t>off</a:t>
            </a:r>
            <a:r>
              <a:rPr lang="fi-FI" sz="1800"/>
              <a:t>- päivässä</a:t>
            </a:r>
            <a:endParaRPr lang="en-US"/>
          </a:p>
          <a:p>
            <a:pPr marL="0" indent="0">
              <a:buNone/>
              <a:defRPr sz="1400"/>
            </a:pPr>
            <a:r>
              <a:rPr lang="fi-FI" sz="1800"/>
              <a:t>	-alueellinen koulutus moniammatillisesti sivistys- ja sote-toimijoille</a:t>
            </a:r>
            <a:endParaRPr lang="fi-FI"/>
          </a:p>
          <a:p>
            <a:pPr marL="0" indent="0">
              <a:buNone/>
              <a:defRPr sz="1400"/>
            </a:pPr>
            <a:r>
              <a:rPr lang="fi-FI" sz="1800"/>
              <a:t>• Viestintä perheille ja ammattilaisille</a:t>
            </a:r>
            <a:endParaRPr lang="fi-FI" sz="1800">
              <a:ea typeface="Calibri"/>
              <a:cs typeface="Calibri"/>
            </a:endParaRPr>
          </a:p>
          <a:p>
            <a:pPr marL="285750" indent="-285750">
              <a:defRPr sz="1400"/>
            </a:pPr>
            <a:r>
              <a:rPr lang="fi-FI" sz="1800">
                <a:ea typeface="Calibri"/>
                <a:cs typeface="Calibri"/>
              </a:rPr>
              <a:t>Toiminnallinen verkostotyö ja siihen liittyvät toimintatavat</a:t>
            </a:r>
          </a:p>
          <a:p>
            <a:pPr marL="0" indent="0">
              <a:buNone/>
              <a:defRPr sz="1400"/>
            </a:pPr>
            <a:endParaRPr lang="fi-FI" sz="1800">
              <a:ea typeface="Calibri"/>
              <a:cs typeface="Calibri"/>
            </a:endParaRPr>
          </a:p>
        </p:txBody>
      </p:sp>
    </p:spTree>
    <p:extLst>
      <p:ext uri="{BB962C8B-B14F-4D97-AF65-F5344CB8AC3E}">
        <p14:creationId xmlns:p14="http://schemas.microsoft.com/office/powerpoint/2010/main" val="316666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89AFC43-B09A-DCB7-87CB-2C53EB889A9C}"/>
              </a:ext>
            </a:extLst>
          </p:cNvPr>
          <p:cNvSpPr>
            <a:spLocks noGrp="1"/>
          </p:cNvSpPr>
          <p:nvPr>
            <p:ph type="title"/>
          </p:nvPr>
        </p:nvSpPr>
        <p:spPr>
          <a:xfrm>
            <a:off x="576470" y="492694"/>
            <a:ext cx="9756250" cy="971525"/>
          </a:xfrm>
        </p:spPr>
        <p:txBody>
          <a:bodyPr/>
          <a:lstStyle/>
          <a:p>
            <a:r>
              <a:rPr lang="en-US" err="1">
                <a:ea typeface="Calibri"/>
                <a:cs typeface="Calibri"/>
              </a:rPr>
              <a:t>Keski-suomen</a:t>
            </a:r>
            <a:r>
              <a:rPr lang="en-US">
                <a:ea typeface="Calibri"/>
                <a:cs typeface="Calibri"/>
              </a:rPr>
              <a:t> </a:t>
            </a:r>
            <a:r>
              <a:rPr lang="en-US" err="1">
                <a:ea typeface="Calibri"/>
                <a:cs typeface="Calibri"/>
              </a:rPr>
              <a:t>malli</a:t>
            </a:r>
            <a:endParaRPr lang="en-US" err="1"/>
          </a:p>
        </p:txBody>
      </p:sp>
      <p:pic>
        <p:nvPicPr>
          <p:cNvPr id="4" name="Content Placeholder 3">
            <a:extLst>
              <a:ext uri="{FF2B5EF4-FFF2-40B4-BE49-F238E27FC236}">
                <a16:creationId xmlns:a16="http://schemas.microsoft.com/office/drawing/2014/main" id="{BA6A04C1-7FCD-F025-16C0-564792F4B64D}"/>
              </a:ext>
            </a:extLst>
          </p:cNvPr>
          <p:cNvPicPr>
            <a:picLocks noGrp="1" noChangeAspect="1"/>
          </p:cNvPicPr>
          <p:nvPr>
            <p:ph idx="1"/>
          </p:nvPr>
        </p:nvPicPr>
        <p:blipFill>
          <a:blip r:embed="rId2"/>
          <a:stretch/>
        </p:blipFill>
        <p:spPr>
          <a:xfrm>
            <a:off x="588594" y="1710760"/>
            <a:ext cx="9488162" cy="4943186"/>
          </a:xfrm>
          <a:prstGeom prst="rect">
            <a:avLst/>
          </a:prstGeom>
          <a:noFill/>
        </p:spPr>
      </p:pic>
    </p:spTree>
    <p:extLst>
      <p:ext uri="{BB962C8B-B14F-4D97-AF65-F5344CB8AC3E}">
        <p14:creationId xmlns:p14="http://schemas.microsoft.com/office/powerpoint/2010/main" val="1621801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42C7880-84A8-5DEE-5A82-EA81818ABF80}"/>
              </a:ext>
            </a:extLst>
          </p:cNvPr>
          <p:cNvSpPr>
            <a:spLocks noGrp="1"/>
          </p:cNvSpPr>
          <p:nvPr>
            <p:ph type="title"/>
          </p:nvPr>
        </p:nvSpPr>
        <p:spPr>
          <a:xfrm>
            <a:off x="611106" y="492694"/>
            <a:ext cx="9756250" cy="971525"/>
          </a:xfrm>
        </p:spPr>
        <p:txBody>
          <a:bodyPr/>
          <a:lstStyle/>
          <a:p>
            <a:r>
              <a:rPr lang="en-US">
                <a:ea typeface="Calibri"/>
                <a:cs typeface="Calibri"/>
              </a:rPr>
              <a:t>Alle 5-vuotiaiden </a:t>
            </a:r>
            <a:r>
              <a:rPr lang="en-US" err="1">
                <a:ea typeface="Calibri"/>
                <a:cs typeface="Calibri"/>
              </a:rPr>
              <a:t>tutkimusprosessi</a:t>
            </a:r>
            <a:r>
              <a:rPr lang="en-US">
                <a:ea typeface="Calibri"/>
                <a:cs typeface="Calibri"/>
              </a:rPr>
              <a:t> </a:t>
            </a:r>
            <a:r>
              <a:rPr lang="en-US" sz="3200" i="1">
                <a:ea typeface="Calibri"/>
                <a:cs typeface="Calibri"/>
              </a:rPr>
              <a:t>(</a:t>
            </a:r>
            <a:r>
              <a:rPr lang="en-US" sz="3200" i="1" err="1">
                <a:ea typeface="Calibri"/>
                <a:cs typeface="Calibri"/>
              </a:rPr>
              <a:t>esimerkki</a:t>
            </a:r>
            <a:r>
              <a:rPr lang="en-US" sz="3200" i="1">
                <a:ea typeface="Calibri"/>
                <a:cs typeface="Calibri"/>
              </a:rPr>
              <a:t> </a:t>
            </a:r>
            <a:r>
              <a:rPr lang="en-US" sz="3200" i="1" err="1">
                <a:ea typeface="Calibri"/>
                <a:cs typeface="Calibri"/>
              </a:rPr>
              <a:t>Keski-Suomesta</a:t>
            </a:r>
            <a:r>
              <a:rPr lang="en-US">
                <a:ea typeface="Calibri"/>
                <a:cs typeface="Calibri"/>
              </a:rPr>
              <a:t>)</a:t>
            </a:r>
            <a:endParaRPr lang="en-US"/>
          </a:p>
        </p:txBody>
      </p:sp>
      <p:pic>
        <p:nvPicPr>
          <p:cNvPr id="5" name="Picture Placeholder 4">
            <a:extLst>
              <a:ext uri="{FF2B5EF4-FFF2-40B4-BE49-F238E27FC236}">
                <a16:creationId xmlns:a16="http://schemas.microsoft.com/office/drawing/2014/main" id="{9D866CFA-D68C-CDC5-B7F9-8C2C931441FB}"/>
              </a:ext>
            </a:extLst>
          </p:cNvPr>
          <p:cNvPicPr>
            <a:picLocks noGrp="1" noChangeAspect="1"/>
          </p:cNvPicPr>
          <p:nvPr>
            <p:ph idx="1"/>
          </p:nvPr>
        </p:nvPicPr>
        <p:blipFill>
          <a:blip r:embed="rId2"/>
          <a:stretch/>
        </p:blipFill>
        <p:spPr>
          <a:xfrm>
            <a:off x="1103713" y="1710760"/>
            <a:ext cx="8642652" cy="4943186"/>
          </a:xfrm>
          <a:prstGeom prst="rect">
            <a:avLst/>
          </a:prstGeom>
          <a:noFill/>
        </p:spPr>
      </p:pic>
    </p:spTree>
    <p:extLst>
      <p:ext uri="{BB962C8B-B14F-4D97-AF65-F5344CB8AC3E}">
        <p14:creationId xmlns:p14="http://schemas.microsoft.com/office/powerpoint/2010/main" val="882585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B59F35C-DA26-FDBC-C573-0FE4EED30CFA}"/>
              </a:ext>
            </a:extLst>
          </p:cNvPr>
          <p:cNvSpPr>
            <a:spLocks noGrp="1"/>
          </p:cNvSpPr>
          <p:nvPr>
            <p:ph type="ctrTitle"/>
          </p:nvPr>
        </p:nvSpPr>
        <p:spPr>
          <a:xfrm>
            <a:off x="311727" y="235664"/>
            <a:ext cx="9144000" cy="1470211"/>
          </a:xfrm>
        </p:spPr>
        <p:txBody>
          <a:bodyPr/>
          <a:lstStyle/>
          <a:p>
            <a:r>
              <a:rPr lang="en-US">
                <a:ea typeface="Calibri"/>
                <a:cs typeface="Calibri"/>
              </a:rPr>
              <a:t>5-18v </a:t>
            </a:r>
            <a:r>
              <a:rPr lang="en-US" err="1">
                <a:ea typeface="Calibri"/>
                <a:cs typeface="Calibri"/>
              </a:rPr>
              <a:t>malli</a:t>
            </a:r>
            <a:r>
              <a:rPr lang="en-US">
                <a:ea typeface="Calibri"/>
                <a:cs typeface="Calibri"/>
              </a:rPr>
              <a:t> AS/</a:t>
            </a:r>
            <a:r>
              <a:rPr lang="en-US" err="1">
                <a:ea typeface="Calibri"/>
                <a:cs typeface="Calibri"/>
              </a:rPr>
              <a:t>kehitysviive</a:t>
            </a:r>
            <a:r>
              <a:rPr lang="en-US">
                <a:ea typeface="Calibri"/>
                <a:cs typeface="Calibri"/>
              </a:rPr>
              <a:t> </a:t>
            </a:r>
            <a:r>
              <a:rPr lang="en-US" sz="3600" i="1">
                <a:ea typeface="Calibri"/>
                <a:cs typeface="Calibri"/>
              </a:rPr>
              <a:t>(</a:t>
            </a:r>
            <a:r>
              <a:rPr lang="en-US" sz="3600" i="1" err="1">
                <a:ea typeface="Calibri"/>
                <a:cs typeface="Calibri"/>
              </a:rPr>
              <a:t>Keski-Suomen</a:t>
            </a:r>
            <a:r>
              <a:rPr lang="en-US" sz="3600" i="1">
                <a:ea typeface="Calibri"/>
                <a:cs typeface="Calibri"/>
              </a:rPr>
              <a:t> </a:t>
            </a:r>
            <a:r>
              <a:rPr lang="en-US" sz="3600" i="1" err="1">
                <a:ea typeface="Calibri"/>
                <a:cs typeface="Calibri"/>
              </a:rPr>
              <a:t>hva</a:t>
            </a:r>
            <a:r>
              <a:rPr lang="en-US" sz="3600" i="1">
                <a:ea typeface="Calibri"/>
                <a:cs typeface="Calibri"/>
              </a:rPr>
              <a:t> </a:t>
            </a:r>
            <a:r>
              <a:rPr lang="en-US" sz="3600" i="1" err="1">
                <a:ea typeface="Calibri"/>
                <a:cs typeface="Calibri"/>
              </a:rPr>
              <a:t>esimerkki</a:t>
            </a:r>
            <a:r>
              <a:rPr lang="en-US">
                <a:ea typeface="Calibri"/>
                <a:cs typeface="Calibri"/>
              </a:rPr>
              <a:t>)</a:t>
            </a:r>
            <a:endParaRPr lang="en-US"/>
          </a:p>
        </p:txBody>
      </p:sp>
      <p:pic>
        <p:nvPicPr>
          <p:cNvPr id="4" name="Content Placeholder 3">
            <a:extLst>
              <a:ext uri="{FF2B5EF4-FFF2-40B4-BE49-F238E27FC236}">
                <a16:creationId xmlns:a16="http://schemas.microsoft.com/office/drawing/2014/main" id="{76C4CA8D-4A41-4CC4-088A-28EA31A24CAC}"/>
              </a:ext>
            </a:extLst>
          </p:cNvPr>
          <p:cNvPicPr>
            <a:picLocks noGrp="1" noChangeAspect="1"/>
          </p:cNvPicPr>
          <p:nvPr>
            <p:ph type="pic" sz="quarter" idx="10"/>
          </p:nvPr>
        </p:nvPicPr>
        <p:blipFill>
          <a:blip r:embed="rId2"/>
          <a:stretch/>
        </p:blipFill>
        <p:spPr>
          <a:xfrm>
            <a:off x="495011" y="1717500"/>
            <a:ext cx="9459190" cy="5113542"/>
          </a:xfrm>
          <a:prstGeom prst="rect">
            <a:avLst/>
          </a:prstGeom>
          <a:noFill/>
        </p:spPr>
      </p:pic>
    </p:spTree>
    <p:extLst>
      <p:ext uri="{BB962C8B-B14F-4D97-AF65-F5344CB8AC3E}">
        <p14:creationId xmlns:p14="http://schemas.microsoft.com/office/powerpoint/2010/main" val="290424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6D70F-519D-9382-5BDC-56A5822D00AA}"/>
              </a:ext>
            </a:extLst>
          </p:cNvPr>
          <p:cNvSpPr>
            <a:spLocks noGrp="1"/>
          </p:cNvSpPr>
          <p:nvPr>
            <p:ph type="ctrTitle"/>
          </p:nvPr>
        </p:nvSpPr>
        <p:spPr/>
        <p:txBody>
          <a:bodyPr/>
          <a:lstStyle/>
          <a:p>
            <a:r>
              <a:rPr lang="en-US">
                <a:ea typeface="Calibri"/>
                <a:cs typeface="Calibri"/>
              </a:rPr>
              <a:t> </a:t>
            </a:r>
            <a:r>
              <a:rPr lang="en-US" err="1">
                <a:ea typeface="Calibri"/>
                <a:cs typeface="Calibri"/>
              </a:rPr>
              <a:t>kuntoutuspalvelut</a:t>
            </a:r>
            <a:endParaRPr lang="en-US" err="1"/>
          </a:p>
        </p:txBody>
      </p:sp>
      <p:sp>
        <p:nvSpPr>
          <p:cNvPr id="3" name="Picture Placeholder 2">
            <a:extLst>
              <a:ext uri="{FF2B5EF4-FFF2-40B4-BE49-F238E27FC236}">
                <a16:creationId xmlns:a16="http://schemas.microsoft.com/office/drawing/2014/main" id="{A5753C77-573A-BC4C-1549-929CA4A8B0C1}"/>
              </a:ext>
            </a:extLst>
          </p:cNvPr>
          <p:cNvSpPr>
            <a:spLocks noGrp="1"/>
          </p:cNvSpPr>
          <p:nvPr>
            <p:ph type="pic" sz="quarter" idx="10"/>
          </p:nvPr>
        </p:nvSpPr>
        <p:spPr/>
        <p:txBody>
          <a:bodyPr/>
          <a:lstStyle/>
          <a:p>
            <a:endParaRPr lang="fi-FI"/>
          </a:p>
        </p:txBody>
      </p:sp>
    </p:spTree>
    <p:extLst>
      <p:ext uri="{BB962C8B-B14F-4D97-AF65-F5344CB8AC3E}">
        <p14:creationId xmlns:p14="http://schemas.microsoft.com/office/powerpoint/2010/main" val="29587121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BA23-4BCC-17D0-84A2-2A13B5B8B1C2}"/>
              </a:ext>
            </a:extLst>
          </p:cNvPr>
          <p:cNvSpPr>
            <a:spLocks noGrp="1"/>
          </p:cNvSpPr>
          <p:nvPr>
            <p:ph type="title"/>
          </p:nvPr>
        </p:nvSpPr>
        <p:spPr/>
        <p:txBody>
          <a:bodyPr/>
          <a:lstStyle/>
          <a:p>
            <a:r>
              <a:rPr lang="en-US">
                <a:ea typeface="Calibri"/>
                <a:cs typeface="Calibri"/>
              </a:rPr>
              <a:t>Mitä </a:t>
            </a:r>
            <a:r>
              <a:rPr lang="en-US" err="1">
                <a:ea typeface="Calibri"/>
                <a:cs typeface="Calibri"/>
              </a:rPr>
              <a:t>kuntoutus</a:t>
            </a:r>
            <a:r>
              <a:rPr lang="en-US">
                <a:ea typeface="Calibri"/>
                <a:cs typeface="Calibri"/>
              </a:rPr>
              <a:t> on?</a:t>
            </a:r>
          </a:p>
        </p:txBody>
      </p:sp>
      <p:sp>
        <p:nvSpPr>
          <p:cNvPr id="3" name="Picture Placeholder 2">
            <a:extLst>
              <a:ext uri="{FF2B5EF4-FFF2-40B4-BE49-F238E27FC236}">
                <a16:creationId xmlns:a16="http://schemas.microsoft.com/office/drawing/2014/main" id="{F0CE33CF-0734-F2AB-C46F-0DEB220084C0}"/>
              </a:ext>
            </a:extLst>
          </p:cNvPr>
          <p:cNvSpPr>
            <a:spLocks noGrp="1"/>
          </p:cNvSpPr>
          <p:nvPr>
            <p:ph idx="1"/>
          </p:nvPr>
        </p:nvSpPr>
        <p:spPr/>
        <p:txBody>
          <a:bodyPr vert="horz" lIns="0" tIns="0" rIns="0" bIns="0" rtlCol="0" anchor="t">
            <a:noAutofit/>
          </a:bodyPr>
          <a:lstStyle/>
          <a:p>
            <a:r>
              <a:rPr lang="en-US" sz="1800">
                <a:solidFill>
                  <a:srgbClr val="333333"/>
                </a:solidFill>
                <a:highlight>
                  <a:srgbClr val="FFFFFF"/>
                </a:highlight>
                <a:latin typeface="Lato"/>
                <a:ea typeface="Lato"/>
                <a:cs typeface="Lato"/>
              </a:rPr>
              <a:t>Kuntoutus </a:t>
            </a:r>
            <a:r>
              <a:rPr lang="en-US" sz="1800" err="1">
                <a:solidFill>
                  <a:srgbClr val="333333"/>
                </a:solidFill>
                <a:highlight>
                  <a:srgbClr val="FFFFFF"/>
                </a:highlight>
                <a:latin typeface="Lato"/>
                <a:ea typeface="Lato"/>
                <a:cs typeface="Lato"/>
              </a:rPr>
              <a:t>voi</a:t>
            </a:r>
            <a:r>
              <a:rPr lang="en-US" sz="1800">
                <a:solidFill>
                  <a:srgbClr val="333333"/>
                </a:solidFill>
                <a:highlight>
                  <a:srgbClr val="FFFFFF"/>
                </a:highlight>
                <a:latin typeface="Lato"/>
                <a:ea typeface="Lato"/>
                <a:cs typeface="Lato"/>
              </a:rPr>
              <a:t> </a:t>
            </a:r>
            <a:r>
              <a:rPr lang="en-US" sz="1800" err="1">
                <a:solidFill>
                  <a:srgbClr val="333333"/>
                </a:solidFill>
                <a:highlight>
                  <a:srgbClr val="FFFFFF"/>
                </a:highlight>
                <a:latin typeface="Lato"/>
                <a:ea typeface="Lato"/>
                <a:cs typeface="Lato"/>
              </a:rPr>
              <a:t>sisältää</a:t>
            </a:r>
            <a:r>
              <a:rPr lang="en-US" sz="1800">
                <a:solidFill>
                  <a:srgbClr val="333333"/>
                </a:solidFill>
                <a:highlight>
                  <a:srgbClr val="FFFFFF"/>
                </a:highlight>
                <a:latin typeface="Lato"/>
                <a:ea typeface="Lato"/>
                <a:cs typeface="Lato"/>
              </a:rPr>
              <a:t> mm.  </a:t>
            </a:r>
            <a:r>
              <a:rPr lang="en-US" sz="1800" err="1">
                <a:solidFill>
                  <a:srgbClr val="333333"/>
                </a:solidFill>
                <a:highlight>
                  <a:srgbClr val="FFFFFF"/>
                </a:highlight>
                <a:latin typeface="Lato"/>
                <a:ea typeface="Lato"/>
                <a:cs typeface="Lato"/>
              </a:rPr>
              <a:t>erilaisten</a:t>
            </a:r>
            <a:r>
              <a:rPr lang="en-US" sz="1800">
                <a:solidFill>
                  <a:srgbClr val="333333"/>
                </a:solidFill>
                <a:highlight>
                  <a:srgbClr val="FFFFFF"/>
                </a:highlight>
                <a:latin typeface="Lato"/>
                <a:ea typeface="Lato"/>
                <a:cs typeface="Lato"/>
              </a:rPr>
              <a:t> </a:t>
            </a:r>
            <a:r>
              <a:rPr lang="en-US" sz="1800" err="1">
                <a:solidFill>
                  <a:srgbClr val="333333"/>
                </a:solidFill>
                <a:highlight>
                  <a:srgbClr val="FFFFFF"/>
                </a:highlight>
                <a:latin typeface="Lato"/>
                <a:ea typeface="Lato"/>
                <a:cs typeface="Lato"/>
              </a:rPr>
              <a:t>taitojen</a:t>
            </a:r>
            <a:r>
              <a:rPr lang="en-US" sz="1800">
                <a:solidFill>
                  <a:srgbClr val="333333"/>
                </a:solidFill>
                <a:highlight>
                  <a:srgbClr val="FFFFFF"/>
                </a:highlight>
                <a:latin typeface="Lato"/>
                <a:ea typeface="Lato"/>
                <a:cs typeface="Lato"/>
              </a:rPr>
              <a:t> </a:t>
            </a:r>
            <a:r>
              <a:rPr lang="en-US" sz="1800" err="1">
                <a:solidFill>
                  <a:srgbClr val="333333"/>
                </a:solidFill>
                <a:highlight>
                  <a:srgbClr val="FFFFFF"/>
                </a:highlight>
                <a:latin typeface="Lato"/>
                <a:ea typeface="Lato"/>
                <a:cs typeface="Lato"/>
              </a:rPr>
              <a:t>harjoittelua</a:t>
            </a:r>
            <a:r>
              <a:rPr lang="en-US" sz="1800">
                <a:solidFill>
                  <a:srgbClr val="333333"/>
                </a:solidFill>
                <a:highlight>
                  <a:srgbClr val="FFFFFF"/>
                </a:highlight>
                <a:latin typeface="Lato"/>
                <a:ea typeface="Lato"/>
                <a:cs typeface="Lato"/>
              </a:rPr>
              <a:t>. </a:t>
            </a:r>
            <a:r>
              <a:rPr lang="en-US" sz="1800" err="1">
                <a:solidFill>
                  <a:srgbClr val="333333"/>
                </a:solidFill>
                <a:highlight>
                  <a:srgbClr val="FFFFFF"/>
                </a:highlight>
                <a:latin typeface="Lato"/>
                <a:ea typeface="Lato"/>
                <a:cs typeface="Lato"/>
              </a:rPr>
              <a:t>Kuntoutuksessa</a:t>
            </a:r>
            <a:r>
              <a:rPr lang="en-US" sz="1800">
                <a:solidFill>
                  <a:srgbClr val="333333"/>
                </a:solidFill>
                <a:highlight>
                  <a:srgbClr val="FFFFFF"/>
                </a:highlight>
                <a:latin typeface="Lato"/>
                <a:ea typeface="Lato"/>
                <a:cs typeface="Lato"/>
              </a:rPr>
              <a:t> </a:t>
            </a:r>
            <a:r>
              <a:rPr lang="en-US" sz="1800" err="1">
                <a:solidFill>
                  <a:srgbClr val="333333"/>
                </a:solidFill>
                <a:highlight>
                  <a:srgbClr val="FFFFFF"/>
                </a:highlight>
                <a:latin typeface="Lato"/>
                <a:ea typeface="Lato"/>
                <a:cs typeface="Lato"/>
              </a:rPr>
              <a:t>voidaan</a:t>
            </a:r>
            <a:r>
              <a:rPr lang="en-US" sz="1800">
                <a:solidFill>
                  <a:srgbClr val="333333"/>
                </a:solidFill>
                <a:highlight>
                  <a:srgbClr val="FFFFFF"/>
                </a:highlight>
                <a:latin typeface="Lato"/>
                <a:ea typeface="Lato"/>
                <a:cs typeface="Lato"/>
              </a:rPr>
              <a:t> </a:t>
            </a:r>
            <a:r>
              <a:rPr lang="en-US" sz="1800" err="1">
                <a:solidFill>
                  <a:srgbClr val="333333"/>
                </a:solidFill>
                <a:highlight>
                  <a:srgbClr val="FFFFFF"/>
                </a:highlight>
                <a:latin typeface="Lato"/>
                <a:ea typeface="Lato"/>
                <a:cs typeface="Lato"/>
              </a:rPr>
              <a:t>harjoitella</a:t>
            </a:r>
            <a:r>
              <a:rPr lang="en-US" sz="1800">
                <a:solidFill>
                  <a:srgbClr val="333333"/>
                </a:solidFill>
                <a:highlight>
                  <a:srgbClr val="FFFFFF"/>
                </a:highlight>
                <a:latin typeface="Lato"/>
                <a:ea typeface="Lato"/>
                <a:cs typeface="Lato"/>
              </a:rPr>
              <a:t> </a:t>
            </a:r>
            <a:r>
              <a:rPr lang="en-US" sz="1800" err="1">
                <a:solidFill>
                  <a:srgbClr val="333333"/>
                </a:solidFill>
                <a:highlight>
                  <a:srgbClr val="FFFFFF"/>
                </a:highlight>
                <a:latin typeface="Lato"/>
                <a:ea typeface="Lato"/>
                <a:cs typeface="Lato"/>
              </a:rPr>
              <a:t>esimerkiksi</a:t>
            </a:r>
            <a:r>
              <a:rPr lang="en-US" sz="1800">
                <a:solidFill>
                  <a:srgbClr val="333333"/>
                </a:solidFill>
                <a:highlight>
                  <a:srgbClr val="FFFFFF"/>
                </a:highlight>
                <a:latin typeface="Lato"/>
                <a:ea typeface="Lato"/>
                <a:cs typeface="Lato"/>
              </a:rPr>
              <a:t> </a:t>
            </a:r>
            <a:r>
              <a:rPr lang="en-US" sz="1800" err="1">
                <a:solidFill>
                  <a:srgbClr val="333333"/>
                </a:solidFill>
                <a:highlight>
                  <a:srgbClr val="FFFFFF"/>
                </a:highlight>
                <a:latin typeface="Lato"/>
                <a:ea typeface="Lato"/>
                <a:cs typeface="Lato"/>
              </a:rPr>
              <a:t>sosiaalisia</a:t>
            </a:r>
            <a:r>
              <a:rPr lang="en-US" sz="1800">
                <a:solidFill>
                  <a:srgbClr val="333333"/>
                </a:solidFill>
                <a:highlight>
                  <a:srgbClr val="FFFFFF"/>
                </a:highlight>
                <a:latin typeface="Lato"/>
                <a:ea typeface="Lato"/>
                <a:cs typeface="Lato"/>
              </a:rPr>
              <a:t> </a:t>
            </a:r>
            <a:r>
              <a:rPr lang="en-US" sz="1800" err="1">
                <a:solidFill>
                  <a:srgbClr val="333333"/>
                </a:solidFill>
                <a:highlight>
                  <a:srgbClr val="FFFFFF"/>
                </a:highlight>
                <a:latin typeface="Lato"/>
                <a:ea typeface="Lato"/>
                <a:cs typeface="Lato"/>
              </a:rPr>
              <a:t>taitoja</a:t>
            </a:r>
            <a:r>
              <a:rPr lang="en-US" sz="1800">
                <a:solidFill>
                  <a:srgbClr val="333333"/>
                </a:solidFill>
                <a:highlight>
                  <a:srgbClr val="FFFFFF"/>
                </a:highlight>
                <a:latin typeface="Lato"/>
                <a:ea typeface="Lato"/>
                <a:cs typeface="Lato"/>
              </a:rPr>
              <a:t>, </a:t>
            </a:r>
            <a:r>
              <a:rPr lang="en-US" sz="1800" err="1">
                <a:solidFill>
                  <a:srgbClr val="333333"/>
                </a:solidFill>
                <a:highlight>
                  <a:srgbClr val="FFFFFF"/>
                </a:highlight>
                <a:latin typeface="Lato"/>
                <a:ea typeface="Lato"/>
                <a:cs typeface="Lato"/>
              </a:rPr>
              <a:t>koulutehtävien</a:t>
            </a:r>
            <a:r>
              <a:rPr lang="en-US" sz="1800">
                <a:solidFill>
                  <a:srgbClr val="333333"/>
                </a:solidFill>
                <a:highlight>
                  <a:srgbClr val="FFFFFF"/>
                </a:highlight>
                <a:latin typeface="Lato"/>
                <a:ea typeface="Lato"/>
                <a:cs typeface="Lato"/>
              </a:rPr>
              <a:t> </a:t>
            </a:r>
            <a:r>
              <a:rPr lang="en-US" sz="1800" err="1">
                <a:solidFill>
                  <a:srgbClr val="333333"/>
                </a:solidFill>
                <a:highlight>
                  <a:srgbClr val="FFFFFF"/>
                </a:highlight>
                <a:latin typeface="Lato"/>
                <a:ea typeface="Lato"/>
                <a:cs typeface="Lato"/>
              </a:rPr>
              <a:t>aikatauluttamista</a:t>
            </a:r>
            <a:r>
              <a:rPr lang="en-US" sz="1800">
                <a:solidFill>
                  <a:srgbClr val="333333"/>
                </a:solidFill>
                <a:highlight>
                  <a:srgbClr val="FFFFFF"/>
                </a:highlight>
                <a:latin typeface="Lato"/>
                <a:ea typeface="Lato"/>
                <a:cs typeface="Lato"/>
              </a:rPr>
              <a:t> tai </a:t>
            </a:r>
            <a:r>
              <a:rPr lang="en-US" sz="1800" err="1">
                <a:solidFill>
                  <a:srgbClr val="333333"/>
                </a:solidFill>
                <a:highlight>
                  <a:srgbClr val="FFFFFF"/>
                </a:highlight>
                <a:latin typeface="Lato"/>
                <a:ea typeface="Lato"/>
                <a:cs typeface="Lato"/>
              </a:rPr>
              <a:t>muuta</a:t>
            </a:r>
            <a:r>
              <a:rPr lang="en-US" sz="1800">
                <a:solidFill>
                  <a:srgbClr val="333333"/>
                </a:solidFill>
                <a:highlight>
                  <a:srgbClr val="FFFFFF"/>
                </a:highlight>
                <a:latin typeface="Lato"/>
                <a:ea typeface="Lato"/>
                <a:cs typeface="Lato"/>
              </a:rPr>
              <a:t> </a:t>
            </a:r>
            <a:r>
              <a:rPr lang="en-US" sz="1800" err="1">
                <a:solidFill>
                  <a:srgbClr val="333333"/>
                </a:solidFill>
                <a:highlight>
                  <a:srgbClr val="FFFFFF"/>
                </a:highlight>
                <a:latin typeface="Lato"/>
                <a:ea typeface="Lato"/>
                <a:cs typeface="Lato"/>
              </a:rPr>
              <a:t>arjenhallintaa</a:t>
            </a:r>
            <a:r>
              <a:rPr lang="en-US" sz="1800">
                <a:solidFill>
                  <a:srgbClr val="333333"/>
                </a:solidFill>
                <a:highlight>
                  <a:srgbClr val="FFFFFF"/>
                </a:highlight>
                <a:latin typeface="Lato"/>
                <a:ea typeface="Lato"/>
                <a:cs typeface="Lato"/>
              </a:rPr>
              <a:t>. </a:t>
            </a:r>
            <a:endParaRPr lang="en-US">
              <a:ea typeface="Calibri" panose="020F0502020204030204"/>
              <a:cs typeface="Calibri" panose="020F0502020204030204"/>
            </a:endParaRPr>
          </a:p>
          <a:p>
            <a:r>
              <a:rPr lang="en-US" err="1">
                <a:solidFill>
                  <a:srgbClr val="000000"/>
                </a:solidFill>
                <a:highlight>
                  <a:srgbClr val="FFFAF2"/>
                </a:highlight>
                <a:ea typeface="+mn-lt"/>
                <a:cs typeface="+mn-lt"/>
              </a:rPr>
              <a:t>Kuntoutusta</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voi</a:t>
            </a:r>
            <a:r>
              <a:rPr lang="en-US">
                <a:solidFill>
                  <a:srgbClr val="000000"/>
                </a:solidFill>
                <a:highlight>
                  <a:srgbClr val="FFFAF2"/>
                </a:highlight>
                <a:ea typeface="+mn-lt"/>
                <a:cs typeface="+mn-lt"/>
              </a:rPr>
              <a:t> olla </a:t>
            </a:r>
            <a:r>
              <a:rPr lang="en-US" err="1">
                <a:solidFill>
                  <a:srgbClr val="000000"/>
                </a:solidFill>
                <a:highlight>
                  <a:srgbClr val="FFFAF2"/>
                </a:highlight>
                <a:ea typeface="+mn-lt"/>
                <a:cs typeface="+mn-lt"/>
              </a:rPr>
              <a:t>myös</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tuen</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saaminen</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arjen</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eri</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tilanteisiin</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sekä</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ympäristön</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muokkaaminen</a:t>
            </a:r>
            <a:r>
              <a:rPr lang="en-US">
                <a:solidFill>
                  <a:srgbClr val="000000"/>
                </a:solidFill>
                <a:highlight>
                  <a:srgbClr val="FFFAF2"/>
                </a:highlight>
                <a:ea typeface="+mn-lt"/>
                <a:cs typeface="+mn-lt"/>
              </a:rPr>
              <a:t>.  </a:t>
            </a:r>
            <a:endParaRPr lang="en-US">
              <a:solidFill>
                <a:srgbClr val="333333"/>
              </a:solidFill>
              <a:highlight>
                <a:srgbClr val="FFFFFF"/>
              </a:highlight>
              <a:latin typeface="Calibri"/>
              <a:ea typeface="Calibri"/>
              <a:cs typeface="Calibri"/>
            </a:endParaRPr>
          </a:p>
          <a:p>
            <a:pPr lvl="1">
              <a:buFont typeface="Courier New" panose="020B0604020202020204" pitchFamily="34" charset="0"/>
              <a:buChar char="o"/>
            </a:pPr>
            <a:r>
              <a:rPr lang="en-US">
                <a:solidFill>
                  <a:srgbClr val="000000"/>
                </a:solidFill>
                <a:highlight>
                  <a:srgbClr val="FFFAF2"/>
                </a:highlight>
                <a:ea typeface="+mn-lt"/>
                <a:cs typeface="+mn-lt"/>
              </a:rPr>
              <a:t>Esimerkki: </a:t>
            </a:r>
            <a:r>
              <a:rPr lang="en-US" err="1">
                <a:solidFill>
                  <a:srgbClr val="000000"/>
                </a:solidFill>
                <a:highlight>
                  <a:srgbClr val="FFFAF2"/>
                </a:highlight>
                <a:ea typeface="+mn-lt"/>
                <a:cs typeface="+mn-lt"/>
              </a:rPr>
              <a:t>Seinäke</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pulpetin</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ympärillä</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lisää</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omaa</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rauhaa</a:t>
            </a:r>
            <a:r>
              <a:rPr lang="en-US">
                <a:solidFill>
                  <a:srgbClr val="000000"/>
                </a:solidFill>
                <a:highlight>
                  <a:srgbClr val="FFFAF2"/>
                </a:highlight>
                <a:ea typeface="+mn-lt"/>
                <a:cs typeface="+mn-lt"/>
              </a:rPr>
              <a:t>. Se </a:t>
            </a:r>
            <a:r>
              <a:rPr lang="en-US" err="1">
                <a:solidFill>
                  <a:srgbClr val="000000"/>
                </a:solidFill>
                <a:highlight>
                  <a:srgbClr val="FFFAF2"/>
                </a:highlight>
                <a:ea typeface="+mn-lt"/>
                <a:cs typeface="+mn-lt"/>
              </a:rPr>
              <a:t>voi</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auttaa</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jaksamaan</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koulussa</a:t>
            </a:r>
            <a:r>
              <a:rPr lang="en-US">
                <a:solidFill>
                  <a:srgbClr val="000000"/>
                </a:solidFill>
                <a:highlight>
                  <a:srgbClr val="FFFAF2"/>
                </a:highlight>
                <a:ea typeface="+mn-lt"/>
                <a:cs typeface="+mn-lt"/>
              </a:rPr>
              <a:t> </a:t>
            </a:r>
            <a:r>
              <a:rPr lang="en-US" err="1">
                <a:solidFill>
                  <a:srgbClr val="000000"/>
                </a:solidFill>
                <a:highlight>
                  <a:srgbClr val="FFFAF2"/>
                </a:highlight>
                <a:ea typeface="+mn-lt"/>
                <a:cs typeface="+mn-lt"/>
              </a:rPr>
              <a:t>paremmin</a:t>
            </a:r>
            <a:r>
              <a:rPr lang="en-US">
                <a:solidFill>
                  <a:srgbClr val="000000"/>
                </a:solidFill>
                <a:highlight>
                  <a:srgbClr val="FFFAF2"/>
                </a:highlight>
                <a:ea typeface="+mn-lt"/>
                <a:cs typeface="+mn-lt"/>
              </a:rPr>
              <a:t>.</a:t>
            </a:r>
            <a:endParaRPr lang="en-US">
              <a:ea typeface="Calibri" panose="020F0502020204030204"/>
              <a:cs typeface="Calibri" panose="020F0502020204030204"/>
            </a:endParaRPr>
          </a:p>
          <a:p>
            <a:endParaRPr lang="en-US">
              <a:solidFill>
                <a:srgbClr val="000000"/>
              </a:solidFill>
              <a:highlight>
                <a:srgbClr val="FFFAF2"/>
              </a:highlight>
              <a:latin typeface="Calibri"/>
              <a:ea typeface="Calibri"/>
              <a:cs typeface="Calibri"/>
            </a:endParaRPr>
          </a:p>
          <a:p>
            <a:endParaRPr lang="en-US" sz="1800">
              <a:solidFill>
                <a:srgbClr val="333333"/>
              </a:solidFill>
              <a:highlight>
                <a:srgbClr val="FFFFFF"/>
              </a:highlight>
              <a:latin typeface="Lato"/>
              <a:ea typeface="Lato"/>
              <a:cs typeface="Lato"/>
            </a:endParaRPr>
          </a:p>
          <a:p>
            <a:endParaRPr lang="en-US" sz="1200">
              <a:solidFill>
                <a:srgbClr val="333333"/>
              </a:solidFill>
              <a:highlight>
                <a:srgbClr val="FFFFFF"/>
              </a:highlight>
              <a:latin typeface="Lato"/>
              <a:ea typeface="Lato"/>
              <a:cs typeface="Lato"/>
            </a:endParaRPr>
          </a:p>
          <a:p>
            <a:endParaRPr lang="en-US">
              <a:ea typeface="Calibri"/>
              <a:cs typeface="Calibri"/>
            </a:endParaRPr>
          </a:p>
        </p:txBody>
      </p:sp>
    </p:spTree>
    <p:extLst>
      <p:ext uri="{BB962C8B-B14F-4D97-AF65-F5344CB8AC3E}">
        <p14:creationId xmlns:p14="http://schemas.microsoft.com/office/powerpoint/2010/main" val="14154677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802DA-8D03-B18A-4F86-EDC60AE168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F2F5AB-21C5-7A82-26E9-B0167236C588}"/>
              </a:ext>
            </a:extLst>
          </p:cNvPr>
          <p:cNvSpPr>
            <a:spLocks noGrp="1"/>
          </p:cNvSpPr>
          <p:nvPr>
            <p:ph type="title"/>
          </p:nvPr>
        </p:nvSpPr>
        <p:spPr/>
        <p:txBody>
          <a:bodyPr/>
          <a:lstStyle/>
          <a:p>
            <a:r>
              <a:rPr lang="en-US" err="1">
                <a:ea typeface="Calibri"/>
                <a:cs typeface="Calibri"/>
              </a:rPr>
              <a:t>Kuntoutus</a:t>
            </a:r>
            <a:r>
              <a:rPr lang="en-US">
                <a:ea typeface="Calibri"/>
                <a:cs typeface="Calibri"/>
              </a:rPr>
              <a:t> alle </a:t>
            </a:r>
            <a:r>
              <a:rPr lang="en-US" err="1">
                <a:ea typeface="Calibri"/>
                <a:cs typeface="Calibri"/>
              </a:rPr>
              <a:t>kouluikäiset</a:t>
            </a:r>
            <a:endParaRPr lang="en-US" err="1"/>
          </a:p>
        </p:txBody>
      </p:sp>
      <p:sp>
        <p:nvSpPr>
          <p:cNvPr id="3" name="Picture Placeholder 2">
            <a:extLst>
              <a:ext uri="{FF2B5EF4-FFF2-40B4-BE49-F238E27FC236}">
                <a16:creationId xmlns:a16="http://schemas.microsoft.com/office/drawing/2014/main" id="{73016273-D9DA-C5DB-B554-D04331D72602}"/>
              </a:ext>
            </a:extLst>
          </p:cNvPr>
          <p:cNvSpPr>
            <a:spLocks noGrp="1"/>
          </p:cNvSpPr>
          <p:nvPr>
            <p:ph idx="1"/>
          </p:nvPr>
        </p:nvSpPr>
        <p:spPr/>
        <p:txBody>
          <a:bodyPr vert="horz" lIns="0" tIns="0" rIns="0" bIns="0" rtlCol="0" anchor="t">
            <a:noAutofit/>
          </a:bodyPr>
          <a:lstStyle/>
          <a:p>
            <a:pPr>
              <a:buNone/>
            </a:pPr>
            <a:endParaRPr lang="en-US" sz="1200">
              <a:solidFill>
                <a:srgbClr val="333333"/>
              </a:solidFill>
              <a:highlight>
                <a:srgbClr val="FFFFFF"/>
              </a:highlight>
              <a:latin typeface="Lato"/>
              <a:ea typeface="Lato"/>
              <a:cs typeface="Lato"/>
            </a:endParaRPr>
          </a:p>
          <a:p>
            <a:r>
              <a:rPr lang="en-US">
                <a:ea typeface="Calibri"/>
                <a:cs typeface="Calibri"/>
              </a:rPr>
              <a:t>Arjen </a:t>
            </a:r>
            <a:r>
              <a:rPr lang="en-US" err="1">
                <a:ea typeface="Calibri"/>
                <a:cs typeface="Calibri"/>
              </a:rPr>
              <a:t>kasvatuksellinen</a:t>
            </a:r>
            <a:r>
              <a:rPr lang="en-US">
                <a:ea typeface="Calibri"/>
                <a:cs typeface="Calibri"/>
              </a:rPr>
              <a:t> </a:t>
            </a:r>
            <a:r>
              <a:rPr lang="en-US" err="1">
                <a:ea typeface="Calibri"/>
                <a:cs typeface="Calibri"/>
              </a:rPr>
              <a:t>kuntoutus</a:t>
            </a:r>
            <a:endParaRPr lang="en-US">
              <a:ea typeface="Calibri"/>
              <a:cs typeface="Calibri"/>
            </a:endParaRPr>
          </a:p>
          <a:p>
            <a:r>
              <a:rPr lang="en-US" err="1">
                <a:ea typeface="Calibri"/>
                <a:cs typeface="Calibri"/>
              </a:rPr>
              <a:t>Lääkinnällinen</a:t>
            </a:r>
            <a:r>
              <a:rPr lang="en-US">
                <a:ea typeface="Calibri"/>
                <a:cs typeface="Calibri"/>
              </a:rPr>
              <a:t> </a:t>
            </a:r>
            <a:r>
              <a:rPr lang="en-US" err="1">
                <a:ea typeface="Calibri"/>
                <a:cs typeface="Calibri"/>
              </a:rPr>
              <a:t>kuntoutus</a:t>
            </a:r>
            <a:r>
              <a:rPr lang="en-US">
                <a:ea typeface="Calibri"/>
                <a:cs typeface="Calibri"/>
              </a:rPr>
              <a:t> </a:t>
            </a:r>
            <a:r>
              <a:rPr lang="en-US" err="1">
                <a:ea typeface="Calibri"/>
                <a:cs typeface="Calibri"/>
              </a:rPr>
              <a:t>Palse</a:t>
            </a:r>
            <a:r>
              <a:rPr lang="en-US">
                <a:ea typeface="Calibri"/>
                <a:cs typeface="Calibri"/>
              </a:rPr>
              <a:t> tai Kela</a:t>
            </a:r>
          </a:p>
          <a:p>
            <a:r>
              <a:rPr lang="en-US" err="1">
                <a:ea typeface="Calibri"/>
                <a:cs typeface="Calibri"/>
              </a:rPr>
              <a:t>Voimaperheet</a:t>
            </a:r>
            <a:endParaRPr lang="en-US">
              <a:ea typeface="Calibri"/>
              <a:cs typeface="Calibri"/>
            </a:endParaRPr>
          </a:p>
          <a:p>
            <a:r>
              <a:rPr lang="en-US" err="1">
                <a:ea typeface="Calibri"/>
                <a:cs typeface="Calibri"/>
              </a:rPr>
              <a:t>Varhaiskuntoutusohjaus</a:t>
            </a:r>
            <a:endParaRPr lang="en-US">
              <a:ea typeface="Calibri"/>
              <a:cs typeface="Calibri"/>
            </a:endParaRPr>
          </a:p>
          <a:p>
            <a:r>
              <a:rPr lang="en-US" err="1">
                <a:ea typeface="Calibri"/>
                <a:cs typeface="Calibri"/>
              </a:rPr>
              <a:t>Perheneuvolan</a:t>
            </a:r>
            <a:r>
              <a:rPr lang="en-US">
                <a:ea typeface="Calibri"/>
                <a:cs typeface="Calibri"/>
              </a:rPr>
              <a:t> </a:t>
            </a:r>
            <a:r>
              <a:rPr lang="en-US" err="1">
                <a:ea typeface="Calibri"/>
                <a:cs typeface="Calibri"/>
              </a:rPr>
              <a:t>palvelut</a:t>
            </a:r>
            <a:endParaRPr lang="en-US">
              <a:ea typeface="Calibri"/>
              <a:cs typeface="Calibri"/>
            </a:endParaRPr>
          </a:p>
          <a:p>
            <a:pPr lvl="1">
              <a:buFont typeface="Courier New" panose="020B0604020202020204" pitchFamily="34" charset="0"/>
              <a:buChar char="o"/>
            </a:pPr>
            <a:r>
              <a:rPr lang="en-US" err="1">
                <a:ea typeface="Calibri"/>
                <a:cs typeface="Calibri"/>
              </a:rPr>
              <a:t>Nepsyneuvonta</a:t>
            </a:r>
            <a:r>
              <a:rPr lang="en-US">
                <a:ea typeface="Calibri"/>
                <a:cs typeface="Calibri"/>
              </a:rPr>
              <a:t>: </a:t>
            </a:r>
            <a:endParaRPr lang="en-US">
              <a:solidFill>
                <a:srgbClr val="000000"/>
              </a:solidFill>
              <a:ea typeface="Calibri"/>
              <a:cs typeface="Calibri"/>
            </a:endParaRPr>
          </a:p>
          <a:p>
            <a:pPr lvl="2">
              <a:buFont typeface="Wingdings" panose="020B0604020202020204" pitchFamily="34" charset="0"/>
              <a:buChar char="§"/>
            </a:pPr>
            <a:r>
              <a:rPr lang="en-US" err="1">
                <a:ea typeface="Calibri"/>
                <a:cs typeface="Calibri"/>
              </a:rPr>
              <a:t>yksilöohjaus</a:t>
            </a:r>
            <a:r>
              <a:rPr lang="en-US">
                <a:ea typeface="Calibri"/>
                <a:cs typeface="Calibri"/>
              </a:rPr>
              <a:t> </a:t>
            </a:r>
            <a:endParaRPr lang="en-US">
              <a:solidFill>
                <a:srgbClr val="000000"/>
              </a:solidFill>
              <a:ea typeface="Calibri"/>
              <a:cs typeface="Calibri"/>
            </a:endParaRPr>
          </a:p>
          <a:p>
            <a:pPr lvl="2">
              <a:buFont typeface="Wingdings" panose="020B0604020202020204" pitchFamily="34" charset="0"/>
              <a:buChar char="§"/>
            </a:pPr>
            <a:r>
              <a:rPr lang="en-US" err="1">
                <a:ea typeface="Calibri"/>
                <a:cs typeface="Calibri"/>
              </a:rPr>
              <a:t>ryhmätoiminta</a:t>
            </a:r>
            <a:r>
              <a:rPr lang="en-US">
                <a:ea typeface="Calibri"/>
                <a:cs typeface="Calibri"/>
              </a:rPr>
              <a:t> (5-8v </a:t>
            </a:r>
            <a:r>
              <a:rPr lang="en-US" err="1">
                <a:ea typeface="Calibri"/>
                <a:cs typeface="Calibri"/>
              </a:rPr>
              <a:t>lapsille</a:t>
            </a:r>
            <a:r>
              <a:rPr lang="en-US">
                <a:ea typeface="Calibri"/>
                <a:cs typeface="Calibri"/>
              </a:rPr>
              <a:t>), </a:t>
            </a:r>
            <a:r>
              <a:rPr lang="en-US" err="1">
                <a:ea typeface="Calibri"/>
                <a:cs typeface="Calibri"/>
              </a:rPr>
              <a:t>pilotti</a:t>
            </a:r>
            <a:r>
              <a:rPr lang="en-US">
                <a:ea typeface="Calibri"/>
                <a:cs typeface="Calibri"/>
              </a:rPr>
              <a:t> 9/2026</a:t>
            </a:r>
            <a:endParaRPr lang="en-US">
              <a:solidFill>
                <a:srgbClr val="000000"/>
              </a:solidFill>
              <a:ea typeface="Calibri"/>
              <a:cs typeface="Calibri"/>
            </a:endParaRPr>
          </a:p>
          <a:p>
            <a:r>
              <a:rPr lang="en-US" err="1">
                <a:ea typeface="Calibri"/>
                <a:cs typeface="Calibri"/>
              </a:rPr>
              <a:t>Perheen</a:t>
            </a:r>
            <a:r>
              <a:rPr lang="en-US">
                <a:ea typeface="Calibri"/>
                <a:cs typeface="Calibri"/>
              </a:rPr>
              <a:t> </a:t>
            </a:r>
            <a:r>
              <a:rPr lang="en-US" err="1">
                <a:ea typeface="Calibri"/>
                <a:cs typeface="Calibri"/>
              </a:rPr>
              <a:t>arjen</a:t>
            </a:r>
            <a:r>
              <a:rPr lang="en-US">
                <a:ea typeface="Calibri"/>
                <a:cs typeface="Calibri"/>
              </a:rPr>
              <a:t> </a:t>
            </a:r>
            <a:r>
              <a:rPr lang="en-US" err="1">
                <a:ea typeface="Calibri"/>
                <a:cs typeface="Calibri"/>
              </a:rPr>
              <a:t>tuki</a:t>
            </a:r>
            <a:r>
              <a:rPr lang="en-US">
                <a:ea typeface="Calibri"/>
                <a:cs typeface="Calibri"/>
              </a:rPr>
              <a:t>: </a:t>
            </a:r>
            <a:r>
              <a:rPr lang="en-US" err="1">
                <a:ea typeface="Calibri"/>
                <a:cs typeface="Calibri"/>
              </a:rPr>
              <a:t>sosiaalityö</a:t>
            </a:r>
            <a:r>
              <a:rPr lang="en-US">
                <a:ea typeface="Calibri"/>
                <a:cs typeface="Calibri"/>
              </a:rPr>
              <a:t>, </a:t>
            </a:r>
            <a:r>
              <a:rPr lang="en-US" err="1">
                <a:ea typeface="Calibri"/>
                <a:cs typeface="Calibri"/>
              </a:rPr>
              <a:t>lapsiperheiden</a:t>
            </a:r>
            <a:r>
              <a:rPr lang="en-US">
                <a:ea typeface="Calibri"/>
                <a:cs typeface="Calibri"/>
              </a:rPr>
              <a:t> </a:t>
            </a:r>
            <a:r>
              <a:rPr lang="en-US" err="1">
                <a:ea typeface="Calibri"/>
                <a:cs typeface="Calibri"/>
              </a:rPr>
              <a:t>kotipalvelu</a:t>
            </a:r>
            <a:r>
              <a:rPr lang="en-US">
                <a:ea typeface="Calibri"/>
                <a:cs typeface="Calibri"/>
              </a:rPr>
              <a:t>, </a:t>
            </a:r>
            <a:r>
              <a:rPr lang="en-US" err="1">
                <a:ea typeface="Calibri"/>
                <a:cs typeface="Calibri"/>
              </a:rPr>
              <a:t>tukiperheet</a:t>
            </a:r>
          </a:p>
        </p:txBody>
      </p:sp>
    </p:spTree>
    <p:extLst>
      <p:ext uri="{BB962C8B-B14F-4D97-AF65-F5344CB8AC3E}">
        <p14:creationId xmlns:p14="http://schemas.microsoft.com/office/powerpoint/2010/main" val="3396295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D17C3-DC8C-B7E5-3329-510A83EBF5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575A84-DDA3-C21C-51E0-B3F351DC373F}"/>
              </a:ext>
            </a:extLst>
          </p:cNvPr>
          <p:cNvSpPr>
            <a:spLocks noGrp="1"/>
          </p:cNvSpPr>
          <p:nvPr>
            <p:ph type="title"/>
          </p:nvPr>
        </p:nvSpPr>
        <p:spPr/>
        <p:txBody>
          <a:bodyPr/>
          <a:lstStyle/>
          <a:p>
            <a:r>
              <a:rPr lang="en-US" err="1">
                <a:ea typeface="Calibri"/>
                <a:cs typeface="Calibri"/>
              </a:rPr>
              <a:t>Kouluikäisten</a:t>
            </a:r>
            <a:r>
              <a:rPr lang="en-US">
                <a:ea typeface="Calibri"/>
                <a:cs typeface="Calibri"/>
              </a:rPr>
              <a:t> </a:t>
            </a:r>
            <a:r>
              <a:rPr lang="en-US" err="1">
                <a:ea typeface="Calibri"/>
                <a:cs typeface="Calibri"/>
              </a:rPr>
              <a:t>kuntoutus</a:t>
            </a:r>
            <a:endParaRPr lang="en-US" err="1"/>
          </a:p>
        </p:txBody>
      </p:sp>
      <p:sp>
        <p:nvSpPr>
          <p:cNvPr id="3" name="Picture Placeholder 2">
            <a:extLst>
              <a:ext uri="{FF2B5EF4-FFF2-40B4-BE49-F238E27FC236}">
                <a16:creationId xmlns:a16="http://schemas.microsoft.com/office/drawing/2014/main" id="{B8588DAD-FE9C-263B-E21E-861294C89DF4}"/>
              </a:ext>
            </a:extLst>
          </p:cNvPr>
          <p:cNvSpPr>
            <a:spLocks noGrp="1"/>
          </p:cNvSpPr>
          <p:nvPr>
            <p:ph idx="1"/>
          </p:nvPr>
        </p:nvSpPr>
        <p:spPr/>
        <p:txBody>
          <a:bodyPr vert="horz" lIns="0" tIns="0" rIns="0" bIns="0" rtlCol="0" anchor="t">
            <a:noAutofit/>
          </a:bodyPr>
          <a:lstStyle/>
          <a:p>
            <a:r>
              <a:rPr lang="en-US" err="1">
                <a:ea typeface="Calibri"/>
                <a:cs typeface="Calibri"/>
              </a:rPr>
              <a:t>Lääkinnällinen</a:t>
            </a:r>
            <a:r>
              <a:rPr lang="en-US">
                <a:ea typeface="Calibri"/>
                <a:cs typeface="Calibri"/>
              </a:rPr>
              <a:t> </a:t>
            </a:r>
            <a:r>
              <a:rPr lang="en-US" err="1">
                <a:ea typeface="Calibri"/>
                <a:cs typeface="Calibri"/>
              </a:rPr>
              <a:t>kuntoutus</a:t>
            </a:r>
            <a:endParaRPr lang="en-US">
              <a:ea typeface="Calibri"/>
              <a:cs typeface="Calibri"/>
            </a:endParaRPr>
          </a:p>
          <a:p>
            <a:r>
              <a:rPr lang="en-US" err="1">
                <a:ea typeface="Calibri"/>
                <a:cs typeface="Calibri"/>
              </a:rPr>
              <a:t>Oppilashuollon</a:t>
            </a:r>
            <a:r>
              <a:rPr lang="en-US">
                <a:ea typeface="Calibri"/>
                <a:cs typeface="Calibri"/>
              </a:rPr>
              <a:t> </a:t>
            </a:r>
            <a:r>
              <a:rPr lang="en-US" err="1">
                <a:ea typeface="Calibri"/>
                <a:cs typeface="Calibri"/>
              </a:rPr>
              <a:t>palvelut</a:t>
            </a:r>
            <a:endParaRPr lang="en-US">
              <a:ea typeface="Calibri"/>
              <a:cs typeface="Calibri"/>
            </a:endParaRPr>
          </a:p>
          <a:p>
            <a:r>
              <a:rPr lang="en-US" err="1">
                <a:ea typeface="Calibri"/>
                <a:cs typeface="Calibri"/>
              </a:rPr>
              <a:t>Sosiaalipalvelut</a:t>
            </a:r>
            <a:r>
              <a:rPr lang="en-US">
                <a:ea typeface="Calibri"/>
                <a:cs typeface="Calibri"/>
              </a:rPr>
              <a:t> (</a:t>
            </a:r>
            <a:r>
              <a:rPr lang="en-US" err="1">
                <a:ea typeface="Calibri"/>
                <a:cs typeface="Calibri"/>
              </a:rPr>
              <a:t>sosiaaliohjaus</a:t>
            </a:r>
            <a:r>
              <a:rPr lang="en-US">
                <a:ea typeface="Calibri"/>
                <a:cs typeface="Calibri"/>
              </a:rPr>
              <a:t>)</a:t>
            </a:r>
          </a:p>
          <a:p>
            <a:r>
              <a:rPr lang="en-US">
                <a:ea typeface="Calibri"/>
                <a:cs typeface="Calibri"/>
              </a:rPr>
              <a:t>DKT? </a:t>
            </a:r>
          </a:p>
          <a:p>
            <a:r>
              <a:rPr lang="en-US" err="1">
                <a:ea typeface="Calibri"/>
                <a:cs typeface="Calibri"/>
              </a:rPr>
              <a:t>Nepsyvalmennus</a:t>
            </a:r>
            <a:r>
              <a:rPr lang="en-US">
                <a:ea typeface="Calibri"/>
                <a:cs typeface="Calibri"/>
              </a:rPr>
              <a:t> (</a:t>
            </a:r>
            <a:r>
              <a:rPr lang="en-US" err="1">
                <a:ea typeface="Calibri"/>
                <a:cs typeface="Calibri"/>
              </a:rPr>
              <a:t>yli</a:t>
            </a:r>
            <a:r>
              <a:rPr lang="en-US">
                <a:ea typeface="Calibri"/>
                <a:cs typeface="Calibri"/>
              </a:rPr>
              <a:t> 10v)</a:t>
            </a:r>
          </a:p>
          <a:p>
            <a:r>
              <a:rPr lang="en-US" err="1">
                <a:ea typeface="Calibri"/>
                <a:cs typeface="Calibri"/>
              </a:rPr>
              <a:t>Omahoito-ohjelmat</a:t>
            </a:r>
            <a:endParaRPr lang="en-US">
              <a:ea typeface="Calibri"/>
              <a:cs typeface="Calibri"/>
            </a:endParaRPr>
          </a:p>
          <a:p>
            <a:r>
              <a:rPr lang="en-US" err="1">
                <a:ea typeface="Calibri"/>
                <a:cs typeface="Calibri"/>
              </a:rPr>
              <a:t>Neuropsykologinen</a:t>
            </a:r>
            <a:r>
              <a:rPr lang="en-US">
                <a:ea typeface="Calibri"/>
                <a:cs typeface="Calibri"/>
              </a:rPr>
              <a:t> </a:t>
            </a:r>
            <a:r>
              <a:rPr lang="en-US" err="1">
                <a:ea typeface="Calibri"/>
                <a:cs typeface="Calibri"/>
              </a:rPr>
              <a:t>kuntoutus</a:t>
            </a:r>
            <a:endParaRPr lang="en-US">
              <a:ea typeface="Calibri"/>
              <a:cs typeface="Calibri"/>
            </a:endParaRPr>
          </a:p>
          <a:p>
            <a:r>
              <a:rPr lang="en-US">
                <a:ea typeface="Calibri"/>
                <a:cs typeface="Calibri"/>
              </a:rPr>
              <a:t>Arjen </a:t>
            </a:r>
            <a:r>
              <a:rPr lang="en-US" err="1">
                <a:ea typeface="Calibri"/>
                <a:cs typeface="Calibri"/>
              </a:rPr>
              <a:t>kasvatuksellinen</a:t>
            </a:r>
            <a:r>
              <a:rPr lang="en-US">
                <a:ea typeface="Calibri"/>
                <a:cs typeface="Calibri"/>
              </a:rPr>
              <a:t> </a:t>
            </a:r>
            <a:r>
              <a:rPr lang="en-US" err="1">
                <a:ea typeface="Calibri"/>
                <a:cs typeface="Calibri"/>
              </a:rPr>
              <a:t>kuntoutus</a:t>
            </a:r>
          </a:p>
          <a:p>
            <a:r>
              <a:rPr lang="en-US" err="1">
                <a:ea typeface="Calibri"/>
                <a:cs typeface="Calibri"/>
              </a:rPr>
              <a:t>Sopeutumisvalmennuskurssit</a:t>
            </a:r>
          </a:p>
          <a:p>
            <a:r>
              <a:rPr lang="en-US">
                <a:ea typeface="Calibri"/>
                <a:cs typeface="Calibri"/>
              </a:rPr>
              <a:t>LAKU?</a:t>
            </a:r>
          </a:p>
          <a:p>
            <a:r>
              <a:rPr lang="en-US" err="1">
                <a:ea typeface="Calibri"/>
                <a:cs typeface="Calibri"/>
              </a:rPr>
              <a:t>Ihmeelliset</a:t>
            </a:r>
            <a:r>
              <a:rPr lang="en-US">
                <a:ea typeface="Calibri"/>
                <a:cs typeface="Calibri"/>
              </a:rPr>
              <a:t> </a:t>
            </a:r>
            <a:r>
              <a:rPr lang="en-US" err="1">
                <a:ea typeface="Calibri"/>
                <a:cs typeface="Calibri"/>
              </a:rPr>
              <a:t>vuodet</a:t>
            </a:r>
            <a:r>
              <a:rPr lang="en-US">
                <a:ea typeface="Calibri"/>
                <a:cs typeface="Calibri"/>
              </a:rPr>
              <a:t> (</a:t>
            </a:r>
            <a:r>
              <a:rPr lang="en-US" err="1">
                <a:ea typeface="Calibri"/>
                <a:cs typeface="Calibri"/>
              </a:rPr>
              <a:t>alkamassa</a:t>
            </a:r>
            <a:r>
              <a:rPr lang="en-US">
                <a:ea typeface="Calibri"/>
                <a:cs typeface="Calibri"/>
              </a:rPr>
              <a:t> 1/2027)</a:t>
            </a:r>
          </a:p>
        </p:txBody>
      </p:sp>
    </p:spTree>
    <p:extLst>
      <p:ext uri="{BB962C8B-B14F-4D97-AF65-F5344CB8AC3E}">
        <p14:creationId xmlns:p14="http://schemas.microsoft.com/office/powerpoint/2010/main" val="2504900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E38B3-2CC3-F6C4-0BA6-154632C07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9941A7-6820-3935-4E09-5E0EBA8EADDE}"/>
              </a:ext>
            </a:extLst>
          </p:cNvPr>
          <p:cNvSpPr>
            <a:spLocks noGrp="1"/>
          </p:cNvSpPr>
          <p:nvPr>
            <p:ph type="title"/>
          </p:nvPr>
        </p:nvSpPr>
        <p:spPr/>
        <p:txBody>
          <a:bodyPr/>
          <a:lstStyle/>
          <a:p>
            <a:r>
              <a:rPr lang="en-US">
                <a:ea typeface="Calibri"/>
                <a:cs typeface="Calibri"/>
              </a:rPr>
              <a:t>Nuorten </a:t>
            </a:r>
            <a:r>
              <a:rPr lang="en-US" err="1">
                <a:ea typeface="Calibri"/>
                <a:cs typeface="Calibri"/>
              </a:rPr>
              <a:t>kuntoutus</a:t>
            </a:r>
            <a:endParaRPr lang="en-US" err="1"/>
          </a:p>
        </p:txBody>
      </p:sp>
      <p:sp>
        <p:nvSpPr>
          <p:cNvPr id="3" name="Picture Placeholder 2">
            <a:extLst>
              <a:ext uri="{FF2B5EF4-FFF2-40B4-BE49-F238E27FC236}">
                <a16:creationId xmlns:a16="http://schemas.microsoft.com/office/drawing/2014/main" id="{852A6F59-B220-E278-7819-8E469B653F68}"/>
              </a:ext>
            </a:extLst>
          </p:cNvPr>
          <p:cNvSpPr>
            <a:spLocks noGrp="1"/>
          </p:cNvSpPr>
          <p:nvPr>
            <p:ph idx="1"/>
          </p:nvPr>
        </p:nvSpPr>
        <p:spPr/>
        <p:txBody>
          <a:bodyPr vert="horz" lIns="0" tIns="0" rIns="0" bIns="0" rtlCol="0" anchor="t">
            <a:noAutofit/>
          </a:bodyPr>
          <a:lstStyle/>
          <a:p>
            <a:r>
              <a:rPr lang="en-US" err="1">
                <a:ea typeface="Calibri"/>
                <a:cs typeface="Calibri"/>
              </a:rPr>
              <a:t>Nepsyvalmennus</a:t>
            </a:r>
            <a:endParaRPr lang="en-US">
              <a:ea typeface="Calibri"/>
              <a:cs typeface="Calibri"/>
            </a:endParaRPr>
          </a:p>
          <a:p>
            <a:r>
              <a:rPr lang="en-US" err="1">
                <a:ea typeface="Calibri"/>
                <a:cs typeface="Calibri"/>
              </a:rPr>
              <a:t>Oppilashuolto</a:t>
            </a:r>
            <a:r>
              <a:rPr lang="en-US">
                <a:ea typeface="Calibri"/>
                <a:cs typeface="Calibri"/>
              </a:rPr>
              <a:t> (</a:t>
            </a:r>
            <a:r>
              <a:rPr lang="en-US" err="1">
                <a:ea typeface="Calibri"/>
                <a:cs typeface="Calibri"/>
              </a:rPr>
              <a:t>kuraattori</a:t>
            </a:r>
            <a:r>
              <a:rPr lang="en-US">
                <a:ea typeface="Calibri"/>
                <a:cs typeface="Calibri"/>
              </a:rPr>
              <a:t>, </a:t>
            </a:r>
            <a:r>
              <a:rPr lang="en-US" err="1">
                <a:ea typeface="Calibri"/>
                <a:cs typeface="Calibri"/>
              </a:rPr>
              <a:t>pslg</a:t>
            </a:r>
            <a:r>
              <a:rPr lang="en-US">
                <a:ea typeface="Calibri"/>
                <a:cs typeface="Calibri"/>
              </a:rPr>
              <a:t>, </a:t>
            </a:r>
            <a:r>
              <a:rPr lang="en-US" err="1">
                <a:ea typeface="Calibri"/>
                <a:cs typeface="Calibri"/>
              </a:rPr>
              <a:t>psyykkari</a:t>
            </a:r>
            <a:r>
              <a:rPr lang="en-US">
                <a:ea typeface="Calibri"/>
                <a:cs typeface="Calibri"/>
              </a:rPr>
              <a:t>)</a:t>
            </a:r>
          </a:p>
          <a:p>
            <a:r>
              <a:rPr lang="en-US" err="1">
                <a:ea typeface="Calibri"/>
                <a:cs typeface="Calibri"/>
              </a:rPr>
              <a:t>Neuropsykologinen</a:t>
            </a:r>
            <a:r>
              <a:rPr lang="en-US">
                <a:ea typeface="Calibri"/>
                <a:cs typeface="Calibri"/>
              </a:rPr>
              <a:t> </a:t>
            </a:r>
            <a:r>
              <a:rPr lang="en-US" err="1">
                <a:ea typeface="Calibri"/>
                <a:cs typeface="Calibri"/>
              </a:rPr>
              <a:t>kuntoutus</a:t>
            </a:r>
            <a:endParaRPr lang="en-US">
              <a:ea typeface="Calibri"/>
              <a:cs typeface="Calibri"/>
            </a:endParaRPr>
          </a:p>
          <a:p>
            <a:r>
              <a:rPr lang="en-US" err="1">
                <a:ea typeface="Calibri"/>
                <a:cs typeface="Calibri"/>
              </a:rPr>
              <a:t>Psykoterapiat</a:t>
            </a:r>
            <a:r>
              <a:rPr lang="en-US">
                <a:ea typeface="Calibri"/>
                <a:cs typeface="Calibri"/>
              </a:rPr>
              <a:t>?</a:t>
            </a:r>
          </a:p>
          <a:p>
            <a:r>
              <a:rPr lang="en-US" err="1">
                <a:ea typeface="Calibri"/>
                <a:cs typeface="Calibri"/>
              </a:rPr>
              <a:t>Yhteisöhoito</a:t>
            </a:r>
            <a:endParaRPr lang="en-US">
              <a:ea typeface="Calibri"/>
              <a:cs typeface="Calibri"/>
            </a:endParaRPr>
          </a:p>
          <a:p>
            <a:r>
              <a:rPr lang="en-US">
                <a:ea typeface="Calibri"/>
                <a:cs typeface="Calibri"/>
              </a:rPr>
              <a:t>DKT?</a:t>
            </a:r>
          </a:p>
          <a:p>
            <a:r>
              <a:rPr lang="en-US" err="1">
                <a:ea typeface="Calibri"/>
                <a:cs typeface="Calibri"/>
              </a:rPr>
              <a:t>Sosiaaliohjaus</a:t>
            </a:r>
            <a:r>
              <a:rPr lang="en-US">
                <a:ea typeface="Calibri"/>
                <a:cs typeface="Calibri"/>
              </a:rPr>
              <a:t>, </a:t>
            </a:r>
            <a:r>
              <a:rPr lang="en-US" err="1">
                <a:ea typeface="Calibri"/>
                <a:cs typeface="Calibri"/>
              </a:rPr>
              <a:t>sosiaalityö</a:t>
            </a:r>
          </a:p>
          <a:p>
            <a:r>
              <a:rPr lang="en-US" err="1">
                <a:ea typeface="Calibri"/>
                <a:cs typeface="Calibri"/>
              </a:rPr>
              <a:t>Sopeutumisvalmennuskurssit</a:t>
            </a:r>
            <a:endParaRPr lang="en-US">
              <a:ea typeface="Calibri"/>
              <a:cs typeface="Calibri"/>
            </a:endParaRPr>
          </a:p>
          <a:p>
            <a:r>
              <a:rPr lang="en-US">
                <a:ea typeface="Calibri"/>
                <a:cs typeface="Calibri"/>
              </a:rPr>
              <a:t>Oma </a:t>
            </a:r>
            <a:r>
              <a:rPr lang="en-US" err="1">
                <a:ea typeface="Calibri"/>
                <a:cs typeface="Calibri"/>
              </a:rPr>
              <a:t>Väylä</a:t>
            </a:r>
            <a:r>
              <a:rPr lang="en-US">
                <a:ea typeface="Calibri"/>
                <a:cs typeface="Calibri"/>
              </a:rPr>
              <a:t>?</a:t>
            </a:r>
          </a:p>
          <a:p>
            <a:endParaRPr lang="en-US">
              <a:ea typeface="Calibri"/>
              <a:cs typeface="Calibri"/>
            </a:endParaRPr>
          </a:p>
        </p:txBody>
      </p:sp>
    </p:spTree>
    <p:extLst>
      <p:ext uri="{BB962C8B-B14F-4D97-AF65-F5344CB8AC3E}">
        <p14:creationId xmlns:p14="http://schemas.microsoft.com/office/powerpoint/2010/main" val="4021718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C38B02-E5D7-F3A2-52DA-BDE50D30537F}"/>
              </a:ext>
            </a:extLst>
          </p:cNvPr>
          <p:cNvSpPr>
            <a:spLocks noGrp="1"/>
          </p:cNvSpPr>
          <p:nvPr>
            <p:ph type="title"/>
          </p:nvPr>
        </p:nvSpPr>
        <p:spPr/>
        <p:txBody>
          <a:bodyPr/>
          <a:lstStyle/>
          <a:p>
            <a:r>
              <a:rPr lang="fi-FI">
                <a:ea typeface="Calibri"/>
                <a:cs typeface="Calibri"/>
              </a:rPr>
              <a:t>Käypä hoidosta</a:t>
            </a:r>
            <a:endParaRPr lang="fi-FI" sz="5000">
              <a:ea typeface="Calibri"/>
              <a:cs typeface="Calibri"/>
            </a:endParaRPr>
          </a:p>
        </p:txBody>
      </p:sp>
      <p:sp>
        <p:nvSpPr>
          <p:cNvPr id="3" name="Sisällön paikkamerkki 2">
            <a:extLst>
              <a:ext uri="{FF2B5EF4-FFF2-40B4-BE49-F238E27FC236}">
                <a16:creationId xmlns:a16="http://schemas.microsoft.com/office/drawing/2014/main" id="{C5F4579B-88CB-660B-9F0B-5A8B395FFC6C}"/>
              </a:ext>
            </a:extLst>
          </p:cNvPr>
          <p:cNvSpPr>
            <a:spLocks noGrp="1"/>
          </p:cNvSpPr>
          <p:nvPr>
            <p:ph idx="1"/>
          </p:nvPr>
        </p:nvSpPr>
        <p:spPr>
          <a:xfrm>
            <a:off x="576470" y="1087306"/>
            <a:ext cx="11036410" cy="5278004"/>
          </a:xfrm>
        </p:spPr>
        <p:txBody>
          <a:bodyPr vert="horz" lIns="0" tIns="0" rIns="0" bIns="0" rtlCol="0" anchor="t">
            <a:noAutofit/>
          </a:bodyPr>
          <a:lstStyle/>
          <a:p>
            <a:pPr marL="0" indent="0">
              <a:buNone/>
            </a:pPr>
            <a:endParaRPr lang="fi-FI" sz="2800">
              <a:ea typeface="Calibri"/>
              <a:cs typeface="Calibri"/>
            </a:endParaRPr>
          </a:p>
          <a:p>
            <a:r>
              <a:rPr lang="fi-FI" sz="1600" b="1">
                <a:solidFill>
                  <a:srgbClr val="333333"/>
                </a:solidFill>
                <a:latin typeface="Lato"/>
                <a:ea typeface="Lato"/>
                <a:cs typeface="Lato"/>
              </a:rPr>
              <a:t>Varhainen tunnistaminen ja kuntoutus</a:t>
            </a:r>
            <a:r>
              <a:rPr lang="fi-FI" sz="1600">
                <a:solidFill>
                  <a:srgbClr val="333333"/>
                </a:solidFill>
                <a:latin typeface="Lato"/>
                <a:ea typeface="Lato"/>
                <a:cs typeface="Lato"/>
              </a:rPr>
              <a:t> on tärkeää muun muassa arjen tukitoimien suunnittelemiseksi, yksilön toimintakyvyn ja positiivisen minäkuvan tukemiseksi sekä monihäiriöisyyden huomioimiseksi ja ehkäisemiseksi.</a:t>
            </a:r>
            <a:endParaRPr lang="fi-FI" sz="1600">
              <a:ea typeface="Calibri"/>
              <a:cs typeface="Calibri"/>
            </a:endParaRPr>
          </a:p>
          <a:p>
            <a:r>
              <a:rPr lang="fi-FI" sz="1600" b="1" err="1">
                <a:solidFill>
                  <a:srgbClr val="333333"/>
                </a:solidFill>
                <a:latin typeface="Lato"/>
                <a:ea typeface="Lato"/>
                <a:cs typeface="Lato"/>
              </a:rPr>
              <a:t>Psykoedukaatio</a:t>
            </a:r>
            <a:r>
              <a:rPr lang="fi-FI" sz="1600" b="1">
                <a:solidFill>
                  <a:srgbClr val="333333"/>
                </a:solidFill>
                <a:latin typeface="Lato"/>
                <a:ea typeface="Lato"/>
                <a:cs typeface="Lato"/>
              </a:rPr>
              <a:t> eli ymmärryksen lisääminen</a:t>
            </a:r>
            <a:r>
              <a:rPr lang="fi-FI" sz="1600">
                <a:solidFill>
                  <a:srgbClr val="333333"/>
                </a:solidFill>
                <a:latin typeface="Lato"/>
                <a:ea typeface="Lato"/>
                <a:cs typeface="Lato"/>
              </a:rPr>
              <a:t> autismikirjon häiriöstä sekä kuntoutuksesta ja tukimuodoista on keskeistä yksilölle itselleen ja hänen läheisilleen.</a:t>
            </a:r>
            <a:endParaRPr lang="fi-FI" sz="1600">
              <a:ea typeface="Calibri"/>
              <a:cs typeface="Calibri"/>
            </a:endParaRPr>
          </a:p>
          <a:p>
            <a:r>
              <a:rPr lang="fi-FI" sz="1600" b="1">
                <a:solidFill>
                  <a:srgbClr val="333333"/>
                </a:solidFill>
                <a:latin typeface="Lato"/>
                <a:ea typeface="Lato"/>
                <a:cs typeface="Lato"/>
              </a:rPr>
              <a:t>Kuntoutus tulee suunnitella yksilöllisesti</a:t>
            </a:r>
            <a:r>
              <a:rPr lang="fi-FI" sz="1600">
                <a:solidFill>
                  <a:srgbClr val="333333"/>
                </a:solidFill>
                <a:latin typeface="Lato"/>
                <a:ea typeface="Lato"/>
                <a:cs typeface="Lato"/>
              </a:rPr>
              <a:t> muun muassa ikä, oirekuva, kehitystaso, monihäiriöisyys, elämäntilanne sekä mahdollisuuksien mukaan yksilön motivaatio huomioiden.</a:t>
            </a:r>
            <a:endParaRPr lang="fi-FI" sz="1600">
              <a:ea typeface="Calibri"/>
              <a:cs typeface="Calibri"/>
            </a:endParaRPr>
          </a:p>
          <a:p>
            <a:r>
              <a:rPr lang="fi-FI" sz="1600">
                <a:solidFill>
                  <a:srgbClr val="333333"/>
                </a:solidFill>
                <a:latin typeface="Lato"/>
                <a:ea typeface="Lato"/>
                <a:cs typeface="Lato"/>
              </a:rPr>
              <a:t>Kuntoutuksen </a:t>
            </a:r>
            <a:r>
              <a:rPr lang="fi-FI" sz="1600" b="1">
                <a:solidFill>
                  <a:srgbClr val="333333"/>
                </a:solidFill>
                <a:latin typeface="Lato"/>
                <a:ea typeface="Lato"/>
                <a:cs typeface="Lato"/>
              </a:rPr>
              <a:t>tavoitteet tulee asettaa realistisesti</a:t>
            </a:r>
            <a:r>
              <a:rPr lang="fi-FI" sz="1600">
                <a:solidFill>
                  <a:srgbClr val="333333"/>
                </a:solidFill>
                <a:latin typeface="Lato"/>
                <a:ea typeface="Lato"/>
                <a:cs typeface="Lato"/>
              </a:rPr>
              <a:t> niin, että tuetaan taitoja, jotka varmistavat mahdollisimman itsenäisen elämän, omien tavoitteiden saavuttamisen ja terveen itsetunnon kehittymisen.</a:t>
            </a:r>
            <a:endParaRPr lang="fi-FI" sz="1600">
              <a:ea typeface="Calibri"/>
              <a:cs typeface="Calibri"/>
            </a:endParaRPr>
          </a:p>
          <a:p>
            <a:r>
              <a:rPr lang="fi-FI" sz="1600">
                <a:solidFill>
                  <a:srgbClr val="333333"/>
                </a:solidFill>
                <a:latin typeface="Lato"/>
                <a:ea typeface="Lato"/>
                <a:cs typeface="Lato"/>
              </a:rPr>
              <a:t>Kuntoutusta ja hoitoa suunniteltaessa on tarpeen </a:t>
            </a:r>
            <a:r>
              <a:rPr lang="fi-FI" sz="1600" b="1">
                <a:solidFill>
                  <a:srgbClr val="333333"/>
                </a:solidFill>
                <a:latin typeface="Lato"/>
                <a:ea typeface="Lato"/>
                <a:cs typeface="Lato"/>
              </a:rPr>
              <a:t>arvioida, mitkä oireet ja arjen haasteet keskeisimmin vaikuttavat</a:t>
            </a:r>
            <a:r>
              <a:rPr lang="fi-FI" sz="1600">
                <a:solidFill>
                  <a:srgbClr val="333333"/>
                </a:solidFill>
                <a:latin typeface="Lato"/>
                <a:ea typeface="Lato"/>
                <a:cs typeface="Lato"/>
              </a:rPr>
              <a:t> yksilön toimintakykyyn. Kuntoutus ja hoito voivat kohdentua arjen toimintakyvyn ylläpitoon tai edistämiseen autismikirjon ydinoireiden osalta ja/tai monihäiriöisyyden hoitoon. Niiden tarve voi vaihdella eri kehitys- ja elämänvaiheissa.</a:t>
            </a:r>
            <a:endParaRPr lang="fi-FI" sz="1600">
              <a:ea typeface="Calibri"/>
              <a:cs typeface="Calibri"/>
            </a:endParaRPr>
          </a:p>
          <a:p>
            <a:r>
              <a:rPr lang="fi-FI" sz="1600" b="1">
                <a:solidFill>
                  <a:srgbClr val="333333"/>
                </a:solidFill>
                <a:latin typeface="Lato"/>
                <a:ea typeface="Lato"/>
                <a:cs typeface="Lato"/>
              </a:rPr>
              <a:t>Keskeistä kuntoutuksessa on riittävä tuki arjen eri ympäristöissä sekä ympäristön muokkaaminen </a:t>
            </a:r>
            <a:r>
              <a:rPr lang="fi-FI" sz="1600">
                <a:solidFill>
                  <a:srgbClr val="333333"/>
                </a:solidFill>
                <a:latin typeface="Lato"/>
                <a:ea typeface="Lato"/>
                <a:cs typeface="Lato"/>
              </a:rPr>
              <a:t>autismiystävälliseksi osallistumisen ja osallisuuden mahdollistamiseksi. Kuntoutuksen</a:t>
            </a:r>
            <a:r>
              <a:rPr lang="fi-FI" sz="1600" b="1">
                <a:solidFill>
                  <a:srgbClr val="333333"/>
                </a:solidFill>
                <a:latin typeface="Lato"/>
                <a:ea typeface="Lato"/>
                <a:cs typeface="Lato"/>
              </a:rPr>
              <a:t> jalkautuminen </a:t>
            </a:r>
            <a:r>
              <a:rPr lang="fi-FI" sz="1600">
                <a:solidFill>
                  <a:srgbClr val="333333"/>
                </a:solidFill>
                <a:latin typeface="Lato"/>
                <a:ea typeface="Lato"/>
                <a:cs typeface="Lato"/>
              </a:rPr>
              <a:t>arjen ympäristöihin on tärkeää, koska taitojen yleistäminen harjoittelutilanteen ulkopuolelle on usein autismikirjon henkilölle haastavaa.</a:t>
            </a:r>
            <a:endParaRPr lang="fi-FI" sz="1600"/>
          </a:p>
          <a:p>
            <a:endParaRPr lang="fi-FI" sz="2000">
              <a:ea typeface="Calibri"/>
              <a:cs typeface="Calibri"/>
            </a:endParaRPr>
          </a:p>
          <a:p>
            <a:endParaRPr lang="fi-FI">
              <a:ea typeface="Calibri"/>
              <a:cs typeface="Calibri"/>
            </a:endParaRPr>
          </a:p>
        </p:txBody>
      </p:sp>
    </p:spTree>
    <p:extLst>
      <p:ext uri="{BB962C8B-B14F-4D97-AF65-F5344CB8AC3E}">
        <p14:creationId xmlns:p14="http://schemas.microsoft.com/office/powerpoint/2010/main" val="5062160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A76D8-F6C5-193D-8821-3C96B5AD8CC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DDB85FC-E215-F0F0-3CC4-017FDB70D44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224477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63147-F743-61AF-DEF5-A1305868EBE8}"/>
              </a:ext>
            </a:extLst>
          </p:cNvPr>
          <p:cNvSpPr>
            <a:spLocks noGrp="1"/>
          </p:cNvSpPr>
          <p:nvPr>
            <p:ph type="title"/>
          </p:nvPr>
        </p:nvSpPr>
        <p:spPr/>
        <p:txBody>
          <a:bodyPr/>
          <a:lstStyle/>
          <a:p>
            <a:r>
              <a:rPr lang="en-US" err="1">
                <a:ea typeface="Calibri"/>
                <a:cs typeface="Calibri"/>
              </a:rPr>
              <a:t>Autismikirjosta</a:t>
            </a:r>
            <a:endParaRPr lang="en-US" err="1"/>
          </a:p>
        </p:txBody>
      </p:sp>
      <p:sp>
        <p:nvSpPr>
          <p:cNvPr id="3" name="Content Placeholder 2">
            <a:extLst>
              <a:ext uri="{FF2B5EF4-FFF2-40B4-BE49-F238E27FC236}">
                <a16:creationId xmlns:a16="http://schemas.microsoft.com/office/drawing/2014/main" id="{C825918D-7D9A-101C-A614-94B270E6B814}"/>
              </a:ext>
            </a:extLst>
          </p:cNvPr>
          <p:cNvSpPr>
            <a:spLocks noGrp="1"/>
          </p:cNvSpPr>
          <p:nvPr>
            <p:ph idx="1"/>
          </p:nvPr>
        </p:nvSpPr>
        <p:spPr/>
        <p:txBody>
          <a:bodyPr vert="horz" lIns="0" tIns="0" rIns="0" bIns="0" rtlCol="0" anchor="t">
            <a:noAutofit/>
          </a:bodyPr>
          <a:lstStyle/>
          <a:p>
            <a:pPr lvl="1"/>
            <a:r>
              <a:rPr lang="fi-FI" sz="1400">
                <a:solidFill>
                  <a:srgbClr val="333333"/>
                </a:solidFill>
                <a:highlight>
                  <a:srgbClr val="FFFFFF"/>
                </a:highlight>
                <a:latin typeface="Lato"/>
                <a:ea typeface="Lato"/>
                <a:cs typeface="Lato"/>
              </a:rPr>
              <a:t>Pieni syntymäpaino, sektiosynnytys, raskaus- ja synnytyskomplikaatiot ja vastasyntyneisyyskauden ongelmat lisäävät autismikirjon häiriön riskiä.</a:t>
            </a:r>
            <a:endParaRPr lang="en-US" sz="1400">
              <a:solidFill>
                <a:srgbClr val="333333"/>
              </a:solidFill>
              <a:highlight>
                <a:srgbClr val="FFFFFF"/>
              </a:highlight>
              <a:latin typeface="Lato"/>
              <a:ea typeface="Lato"/>
              <a:cs typeface="Lato"/>
            </a:endParaRPr>
          </a:p>
          <a:p>
            <a:pPr lvl="1"/>
            <a:r>
              <a:rPr lang="fi-FI" sz="1400">
                <a:solidFill>
                  <a:srgbClr val="333333"/>
                </a:solidFill>
                <a:highlight>
                  <a:srgbClr val="FFFFFF"/>
                </a:highlight>
                <a:latin typeface="Lato"/>
                <a:ea typeface="Lato"/>
                <a:cs typeface="Lato"/>
              </a:rPr>
              <a:t>Vanhempien korkean iän on todettu olevan yhteydessä autismikirjon häiriön esiintymiseen.</a:t>
            </a:r>
            <a:endParaRPr lang="en-US" sz="1400">
              <a:solidFill>
                <a:srgbClr val="333333"/>
              </a:solidFill>
              <a:highlight>
                <a:srgbClr val="FFFFFF"/>
              </a:highlight>
              <a:latin typeface="Lato"/>
              <a:ea typeface="Lato"/>
              <a:cs typeface="Lato"/>
            </a:endParaRPr>
          </a:p>
          <a:p>
            <a:pPr lvl="1"/>
            <a:r>
              <a:rPr lang="fi-FI" sz="1400">
                <a:solidFill>
                  <a:srgbClr val="333333"/>
                </a:solidFill>
                <a:highlight>
                  <a:srgbClr val="FFFFFF"/>
                </a:highlight>
                <a:latin typeface="Lato"/>
                <a:ea typeface="Lato"/>
                <a:cs typeface="Lato"/>
              </a:rPr>
              <a:t>Maahanmuuttajaäitien lapsilla on todettu useiden tutkimusten mukaan kantaväestöä enemmän autismikirjon häiriötä.</a:t>
            </a:r>
            <a:endParaRPr lang="en-US" sz="1400">
              <a:solidFill>
                <a:srgbClr val="333333"/>
              </a:solidFill>
              <a:highlight>
                <a:srgbClr val="FFFFFF"/>
              </a:highlight>
              <a:latin typeface="Lato"/>
              <a:ea typeface="Lato"/>
              <a:cs typeface="Lato"/>
            </a:endParaRPr>
          </a:p>
          <a:p>
            <a:endParaRPr lang="en-US">
              <a:ea typeface="Calibri"/>
              <a:cs typeface="Calibri"/>
            </a:endParaRPr>
          </a:p>
        </p:txBody>
      </p:sp>
    </p:spTree>
    <p:extLst>
      <p:ext uri="{BB962C8B-B14F-4D97-AF65-F5344CB8AC3E}">
        <p14:creationId xmlns:p14="http://schemas.microsoft.com/office/powerpoint/2010/main" val="1401141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A40836A1-8D33-BE29-8D3C-CF58923DC413}"/>
              </a:ext>
            </a:extLst>
          </p:cNvPr>
          <p:cNvSpPr>
            <a:spLocks noGrp="1"/>
          </p:cNvSpPr>
          <p:nvPr>
            <p:ph idx="1"/>
          </p:nvPr>
        </p:nvSpPr>
        <p:spPr/>
        <p:txBody>
          <a:bodyPr/>
          <a:lstStyle/>
          <a:p>
            <a:pPr marL="0" indent="0">
              <a:buNone/>
            </a:pPr>
            <a:r>
              <a:rPr lang="fi-FI"/>
              <a:t>&lt;tekstiä&gt;</a:t>
            </a:r>
          </a:p>
        </p:txBody>
      </p:sp>
      <p:pic>
        <p:nvPicPr>
          <p:cNvPr id="7" name="Kuvan paikkamerkki 6">
            <a:extLst>
              <a:ext uri="{FF2B5EF4-FFF2-40B4-BE49-F238E27FC236}">
                <a16:creationId xmlns:a16="http://schemas.microsoft.com/office/drawing/2014/main" id="{388CFB1B-550C-8B0D-CACA-F6B21B8C2752}"/>
              </a:ext>
              <a:ext uri="{C183D7F6-B498-43B3-948B-1728B52AA6E4}">
                <adec:decorative xmlns:adec="http://schemas.microsoft.com/office/drawing/2017/decorative" val="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5556" r="5556"/>
          <a:stretch/>
        </p:blipFill>
        <p:spPr/>
      </p:pic>
    </p:spTree>
    <p:extLst>
      <p:ext uri="{BB962C8B-B14F-4D97-AF65-F5344CB8AC3E}">
        <p14:creationId xmlns:p14="http://schemas.microsoft.com/office/powerpoint/2010/main" val="3146369017"/>
      </p:ext>
    </p:extLst>
  </p:cSld>
  <p:clrMapOvr>
    <a:masterClrMapping/>
  </p:clrMapOvr>
</p:sld>
</file>

<file path=ppt/theme/theme1.xml><?xml version="1.0" encoding="utf-8"?>
<a:theme xmlns:a="http://schemas.openxmlformats.org/drawingml/2006/main" name="Soite">
  <a:themeElements>
    <a:clrScheme name="Mukautettu 1">
      <a:dk1>
        <a:sysClr val="windowText" lastClr="000000"/>
      </a:dk1>
      <a:lt1>
        <a:sysClr val="window" lastClr="FFFFFF"/>
      </a:lt1>
      <a:dk2>
        <a:srgbClr val="0C2340"/>
      </a:dk2>
      <a:lt2>
        <a:srgbClr val="62B5E5"/>
      </a:lt2>
      <a:accent1>
        <a:srgbClr val="0C2340"/>
      </a:accent1>
      <a:accent2>
        <a:srgbClr val="9A2323"/>
      </a:accent2>
      <a:accent3>
        <a:srgbClr val="62B5E5"/>
      </a:accent3>
      <a:accent4>
        <a:srgbClr val="D5BED7"/>
      </a:accent4>
      <a:accent5>
        <a:srgbClr val="ADAF6D"/>
      </a:accent5>
      <a:accent6>
        <a:srgbClr val="ECBAA8"/>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oite_esitysmallipohja_v2" id="{9311CB93-1006-4BDD-8E6F-C10FD297DC57}" vid="{4767C905-213B-4E20-BD02-9D203F7C7B75}"/>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Asiakirja" ma:contentTypeID="0x010100D633700EB64ED7468468DFF3E0B97E3B" ma:contentTypeVersion="4" ma:contentTypeDescription="Luo uusi asiakirja." ma:contentTypeScope="" ma:versionID="c24274e9ef8201eb3bec864638a2ee1e">
  <xsd:schema xmlns:xsd="http://www.w3.org/2001/XMLSchema" xmlns:xs="http://www.w3.org/2001/XMLSchema" xmlns:p="http://schemas.microsoft.com/office/2006/metadata/properties" xmlns:ns2="12a527df-8c8b-4c3d-809f-3024d801d313" targetNamespace="http://schemas.microsoft.com/office/2006/metadata/properties" ma:root="true" ma:fieldsID="65dff2d4c33f8f84d8ac6ba30af24c53" ns2:_="">
    <xsd:import namespace="12a527df-8c8b-4c3d-809f-3024d801d31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a527df-8c8b-4c3d-809f-3024d801d3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7B43D3-5944-482F-855F-D2E2FD44157B}">
  <ds:schemaRefs>
    <ds:schemaRef ds:uri="12a527df-8c8b-4c3d-809f-3024d801d31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7213B16-AFCB-4FA9-AAA1-ACB5C20D1FF0}">
  <ds:schemaRefs>
    <ds:schemaRef ds:uri="12a527df-8c8b-4c3d-809f-3024d801d31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7B799C0-7879-4471-87E4-040E7DE2E8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Soite_esitysmallipohja_v2 (1)</Template>
  <TotalTime>0</TotalTime>
  <Words>1975</Words>
  <Application>Microsoft Office PowerPoint</Application>
  <PresentationFormat>Laajakuva</PresentationFormat>
  <Paragraphs>378</Paragraphs>
  <Slides>37</Slides>
  <Notes>0</Notes>
  <HiddenSlides>7</HiddenSlides>
  <MMClips>0</MMClips>
  <ScaleCrop>false</ScaleCrop>
  <HeadingPairs>
    <vt:vector size="6" baseType="variant">
      <vt:variant>
        <vt:lpstr>Käytetyt fontit</vt:lpstr>
      </vt:variant>
      <vt:variant>
        <vt:i4>7</vt:i4>
      </vt:variant>
      <vt:variant>
        <vt:lpstr>Teema</vt:lpstr>
      </vt:variant>
      <vt:variant>
        <vt:i4>1</vt:i4>
      </vt:variant>
      <vt:variant>
        <vt:lpstr>Dian otsikot</vt:lpstr>
      </vt:variant>
      <vt:variant>
        <vt:i4>37</vt:i4>
      </vt:variant>
    </vt:vector>
  </HeadingPairs>
  <TitlesOfParts>
    <vt:vector size="45" baseType="lpstr">
      <vt:lpstr>Arial</vt:lpstr>
      <vt:lpstr>Arial,Sans-Serif</vt:lpstr>
      <vt:lpstr>Calibri</vt:lpstr>
      <vt:lpstr>Courier New</vt:lpstr>
      <vt:lpstr>Courier New,monospace</vt:lpstr>
      <vt:lpstr>Lato</vt:lpstr>
      <vt:lpstr>Wingdings</vt:lpstr>
      <vt:lpstr>Soite</vt:lpstr>
      <vt:lpstr>Lasten ja nuorten neurokehityksellinen prosessimalli</vt:lpstr>
      <vt:lpstr>KIRJO-Projekti lyhyesti</vt:lpstr>
      <vt:lpstr>Hankkeen taustaa</vt:lpstr>
      <vt:lpstr>Lasten ja nuorten ADHD prosessi</vt:lpstr>
      <vt:lpstr>Lasten ja nuorten neurokirjon prosessi Alle 3-vuotiaat</vt:lpstr>
      <vt:lpstr>Alle 3-vuotiaat</vt:lpstr>
      <vt:lpstr>Malli alle 3v</vt:lpstr>
      <vt:lpstr>Lasten ja nuorten neurokirjon prosessi 3- 6 vuotiaat</vt:lpstr>
      <vt:lpstr>3-6-vuotiaat</vt:lpstr>
      <vt:lpstr>PowerPoint-esitys</vt:lpstr>
      <vt:lpstr>Kouluikäiset</vt:lpstr>
      <vt:lpstr>7-17-vuotiaat</vt:lpstr>
      <vt:lpstr>Käypä hoito –suosituksen malli</vt:lpstr>
      <vt:lpstr>PowerPoint-esitys</vt:lpstr>
      <vt:lpstr>PowerPoint-esitys</vt:lpstr>
      <vt:lpstr>Ryhmäkuntoutus Soite</vt:lpstr>
      <vt:lpstr>Iso otsikko</vt:lpstr>
      <vt:lpstr>PowerPoint-esitys</vt:lpstr>
      <vt:lpstr>Tärkeitä päivämääriä</vt:lpstr>
      <vt:lpstr>Aikataulu</vt:lpstr>
      <vt:lpstr>Kiitos! </vt:lpstr>
      <vt:lpstr>Tavoite 1: Varhaisen tuen, hoidon ja kuntoutuksen käytäntöjen edistäminen  </vt:lpstr>
      <vt:lpstr>ESH potilaat 2024/kehitysviiveet</vt:lpstr>
      <vt:lpstr>Tavoite 2: Kuntoutuspalveluihin ohjautumisen selkeyttäminen</vt:lpstr>
      <vt:lpstr>Tavoite 3: Tiedon lisääntyminen neurokirjon lasten ja nuorten tarpeista ja palveluista</vt:lpstr>
      <vt:lpstr>Keski-suomen malli</vt:lpstr>
      <vt:lpstr>Alle 5-vuotiaiden tutkimusprosessi (esimerkki Keski-Suomesta)</vt:lpstr>
      <vt:lpstr>5-18v malli AS/kehitysviive (Keski-Suomen hva esimerkki)</vt:lpstr>
      <vt:lpstr> kuntoutuspalvelut</vt:lpstr>
      <vt:lpstr>Mitä kuntoutus on?</vt:lpstr>
      <vt:lpstr>Kuntoutus alle kouluikäiset</vt:lpstr>
      <vt:lpstr>Kouluikäisten kuntoutus</vt:lpstr>
      <vt:lpstr>Nuorten kuntoutus</vt:lpstr>
      <vt:lpstr>Käypä hoidosta</vt:lpstr>
      <vt:lpstr>PowerPoint-esitys</vt:lpstr>
      <vt:lpstr>Autismikirjosta</vt:lpstr>
      <vt:lpstr>PowerPoint-esitys</vt:lpstr>
    </vt:vector>
  </TitlesOfParts>
  <Company>Soite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Otsikko kahdella värillä tähän</dc:title>
  <dc:creator>Mäkelä Susanna Kristina</dc:creator>
  <cp:lastModifiedBy>Anne Eteläaho</cp:lastModifiedBy>
  <cp:revision>152</cp:revision>
  <dcterms:created xsi:type="dcterms:W3CDTF">2026-01-20T11:36:23Z</dcterms:created>
  <dcterms:modified xsi:type="dcterms:W3CDTF">2026-09-16T04:07:26Z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0x010100D633700EB64ED7468468DFF3E0B97E3B</vt:lpwstr>
  </property>
</Properties>
</file>