
<file path=[Content_Types].xml><?xml version="1.0" encoding="utf-8"?>
<Types xmlns="http://schemas.openxmlformats.org/package/2006/content-types">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sldIdLst>
    <p:sldId id="259" r:id="rId2"/>
    <p:sldId id="325" r:id="rId3"/>
    <p:sldId id="310" r:id="rId4"/>
    <p:sldId id="309" r:id="rId5"/>
    <p:sldId id="327" r:id="rId6"/>
    <p:sldId id="320" r:id="rId7"/>
    <p:sldId id="326" r:id="rId8"/>
    <p:sldId id="329" r:id="rId9"/>
    <p:sldId id="337" r:id="rId10"/>
    <p:sldId id="317" r:id="rId11"/>
    <p:sldId id="334" r:id="rId12"/>
    <p:sldId id="335" r:id="rId13"/>
    <p:sldId id="315" r:id="rId14"/>
    <p:sldId id="316" r:id="rId15"/>
    <p:sldId id="324" r:id="rId16"/>
    <p:sldId id="330" r:id="rId17"/>
    <p:sldId id="331" r:id="rId18"/>
    <p:sldId id="332" r:id="rId19"/>
    <p:sldId id="333" r:id="rId20"/>
    <p:sldId id="318" r:id="rId21"/>
    <p:sldId id="336" r:id="rId22"/>
    <p:sldId id="323" r:id="rId23"/>
    <p:sldId id="311" r:id="rId24"/>
    <p:sldId id="322" r:id="rId25"/>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378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4660"/>
  </p:normalViewPr>
  <p:slideViewPr>
    <p:cSldViewPr snapToGrid="0">
      <p:cViewPr varScale="1">
        <p:scale>
          <a:sx n="102" d="100"/>
          <a:sy n="102" d="100"/>
        </p:scale>
        <p:origin x="10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62EC5-578B-4A9C-A38A-7DF582604A86}" type="datetimeFigureOut">
              <a:rPr lang="fi-FI" smtClean="0"/>
              <a:pPr/>
              <a:t>15.12.2021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42CD9-F350-4165-AB42-8343341773F4}" type="slidenum">
              <a:rPr lang="fi-FI" smtClean="0"/>
              <a:pPr/>
              <a:t>‹#›</a:t>
            </a:fld>
            <a:endParaRPr lang="fi-FI"/>
          </a:p>
        </p:txBody>
      </p:sp>
    </p:spTree>
    <p:extLst>
      <p:ext uri="{BB962C8B-B14F-4D97-AF65-F5344CB8AC3E}">
        <p14:creationId xmlns:p14="http://schemas.microsoft.com/office/powerpoint/2010/main" val="416631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3742CD9-F350-4165-AB42-8343341773F4}" type="slidenum">
              <a:rPr lang="fi-FI" smtClean="0"/>
              <a:pPr/>
              <a:t>1</a:t>
            </a:fld>
            <a:endParaRPr lang="fi-FI"/>
          </a:p>
        </p:txBody>
      </p:sp>
    </p:spTree>
    <p:extLst>
      <p:ext uri="{BB962C8B-B14F-4D97-AF65-F5344CB8AC3E}">
        <p14:creationId xmlns:p14="http://schemas.microsoft.com/office/powerpoint/2010/main" val="375579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3742CD9-F350-4165-AB42-8343341773F4}" type="slidenum">
              <a:rPr lang="fi-FI" smtClean="0"/>
              <a:pPr/>
              <a:t>3</a:t>
            </a:fld>
            <a:endParaRPr lang="fi-FI"/>
          </a:p>
        </p:txBody>
      </p:sp>
    </p:spTree>
    <p:extLst>
      <p:ext uri="{BB962C8B-B14F-4D97-AF65-F5344CB8AC3E}">
        <p14:creationId xmlns:p14="http://schemas.microsoft.com/office/powerpoint/2010/main" val="303976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pd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8.pd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0.pd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1.pd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2.pd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3.pd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pd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pd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6.pd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pd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a:t>Muokkaa </a:t>
            </a:r>
            <a:r>
              <a:rPr lang="fi-FI" err="1"/>
              <a:t>perustyyl</a:t>
            </a:r>
            <a:r>
              <a:rPr lang="fi-FI"/>
              <a:t>. </a:t>
            </a:r>
            <a:r>
              <a:rPr lang="fi-FI" err="1"/>
              <a:t>napsautt</a:t>
            </a:r>
            <a:r>
              <a:rPr lang="fi-FI"/>
              <a:t>.</a:t>
            </a:r>
          </a:p>
        </p:txBody>
      </p:sp>
      <p:sp>
        <p:nvSpPr>
          <p:cNvPr id="3" name="Alaotsikko 2"/>
          <p:cNvSpPr>
            <a:spLocks noGrp="1"/>
          </p:cNvSpPr>
          <p:nvPr>
            <p:ph type="subTitle" idx="1"/>
          </p:nvPr>
        </p:nvSpPr>
        <p:spPr>
          <a:xfrm>
            <a:off x="1326904"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5" name="Alatunnisteen paikkamerkki 4"/>
          <p:cNvSpPr>
            <a:spLocks noGrp="1"/>
          </p:cNvSpPr>
          <p:nvPr>
            <p:ph type="ftr" sz="quarter" idx="11"/>
          </p:nvPr>
        </p:nvSpPr>
        <p:spPr>
          <a:xfrm>
            <a:off x="2772000" y="4138846"/>
            <a:ext cx="3600000" cy="252000"/>
          </a:xfrm>
        </p:spPr>
        <p:txBody>
          <a:bodyPr lIns="0"/>
          <a:lstStyle>
            <a:lvl1pPr algn="ctr">
              <a:defRPr>
                <a:solidFill>
                  <a:schemeClr val="tx1"/>
                </a:solidFill>
              </a:defRPr>
            </a:lvl1pPr>
          </a:lstStyle>
          <a:p>
            <a:r>
              <a:rPr lang="fi-FI"/>
              <a:t>Etunimi Sukunimi</a:t>
            </a:r>
          </a:p>
        </p:txBody>
      </p:sp>
      <p:sp>
        <p:nvSpPr>
          <p:cNvPr id="4" name="Päivämäärän paikkamerkki 3"/>
          <p:cNvSpPr>
            <a:spLocks noGrp="1"/>
          </p:cNvSpPr>
          <p:nvPr>
            <p:ph type="dt" sz="half" idx="10"/>
          </p:nvPr>
        </p:nvSpPr>
        <p:spPr>
          <a:xfrm>
            <a:off x="3852000" y="4426838"/>
            <a:ext cx="1440000" cy="252000"/>
          </a:xfrm>
        </p:spPr>
        <p:txBody>
          <a:bodyPr/>
          <a:lstStyle>
            <a:lvl1pPr algn="ctr">
              <a:defRPr>
                <a:solidFill>
                  <a:schemeClr val="tx1"/>
                </a:solidFill>
              </a:defRPr>
            </a:lvl1pPr>
          </a:lstStyle>
          <a:p>
            <a:fld id="{9F3CA18B-9E35-4533-979C-C6E5EEC99A99}" type="datetime1">
              <a:rPr lang="fi-FI" smtClean="0"/>
              <a:pPr/>
              <a:t>15.12.2021</a:t>
            </a:fld>
            <a:endParaRPr lang="fi-FI"/>
          </a:p>
        </p:txBody>
      </p:sp>
      <p:sp>
        <p:nvSpPr>
          <p:cNvPr id="10"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a:t>logo</a:t>
            </a:r>
          </a:p>
        </p:txBody>
      </p:sp>
      <p:sp>
        <p:nvSpPr>
          <p:cNvPr id="12"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a:t>logo</a:t>
            </a:r>
          </a:p>
        </p:txBody>
      </p:sp>
      <p:sp>
        <p:nvSpPr>
          <p:cNvPr id="13"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a:t>logo</a:t>
            </a:r>
          </a:p>
        </p:txBody>
      </p:sp>
      <p:pic>
        <p:nvPicPr>
          <p:cNvPr id="14" name="Kuva 8" descr="VipuvoimaaEU_2014_2020_rgb-0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6" name="Picture 5"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ian numeron paikkamerkki 3"/>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a:p>
        </p:txBody>
      </p:sp>
      <p:sp>
        <p:nvSpPr>
          <p:cNvPr id="3" name="Alatunnisteen paikkamerkki 2"/>
          <p:cNvSpPr>
            <a:spLocks noGrp="1"/>
          </p:cNvSpPr>
          <p:nvPr>
            <p:ph type="ftr" sz="quarter" idx="11"/>
          </p:nvPr>
        </p:nvSpPr>
        <p:spPr/>
        <p:txBody>
          <a:bodyPr/>
          <a:lstStyle>
            <a:lvl1pPr>
              <a:defRPr>
                <a:solidFill>
                  <a:schemeClr val="tx1"/>
                </a:solidFill>
              </a:defRPr>
            </a:lvl1pPr>
          </a:lstStyle>
          <a:p>
            <a:r>
              <a:rPr lang="fi-FI"/>
              <a:t>Etunimi Sukunimi</a:t>
            </a:r>
          </a:p>
        </p:txBody>
      </p:sp>
      <p:sp>
        <p:nvSpPr>
          <p:cNvPr id="2" name="Päivämäärän paikkamerkki 1"/>
          <p:cNvSpPr>
            <a:spLocks noGrp="1"/>
          </p:cNvSpPr>
          <p:nvPr>
            <p:ph type="dt" sz="half" idx="10"/>
          </p:nvPr>
        </p:nvSpPr>
        <p:spPr/>
        <p:txBody>
          <a:bodyPr/>
          <a:lstStyle>
            <a:lvl1pPr>
              <a:defRPr>
                <a:solidFill>
                  <a:schemeClr val="tx1"/>
                </a:solidFill>
              </a:defRPr>
            </a:lvl1pPr>
          </a:lstStyle>
          <a:p>
            <a:fld id="{7356B9E0-AE4D-47F9-9DDE-55B177305E0F}" type="datetime1">
              <a:rPr lang="fi-FI" smtClean="0"/>
              <a:pPr/>
              <a:t>15.12.2021</a:t>
            </a:fld>
            <a:endParaRPr lang="fi-FI"/>
          </a:p>
        </p:txBody>
      </p:sp>
      <p:pic>
        <p:nvPicPr>
          <p:cNvPr id="8"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4D713B-69F7-4623-87E1-6997AF271BD4}"/>
              </a:ext>
            </a:extLst>
          </p:cNvPr>
          <p:cNvSpPr>
            <a:spLocks noGrp="1"/>
          </p:cNvSpPr>
          <p:nvPr>
            <p:ph type="ctrTitle"/>
          </p:nvPr>
        </p:nvSpPr>
        <p:spPr>
          <a:xfrm>
            <a:off x="1143000" y="1122363"/>
            <a:ext cx="6858000" cy="2387600"/>
          </a:xfrm>
        </p:spPr>
        <p:txBody>
          <a:bodyPr anchor="b"/>
          <a:lstStyle>
            <a:lvl1pPr algn="ctr">
              <a:defRPr sz="4500"/>
            </a:lvl1pPr>
          </a:lstStyle>
          <a:p>
            <a:r>
              <a:rPr lang="fi-FI"/>
              <a:t>Muokkaa ots. perustyyl. napsautt.</a:t>
            </a:r>
          </a:p>
        </p:txBody>
      </p:sp>
      <p:sp>
        <p:nvSpPr>
          <p:cNvPr id="3" name="Alaotsikko 2">
            <a:extLst>
              <a:ext uri="{FF2B5EF4-FFF2-40B4-BE49-F238E27FC236}">
                <a16:creationId xmlns:a16="http://schemas.microsoft.com/office/drawing/2014/main" id="{8A8F8D13-DAE0-405C-B180-7B3254026C3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026993C-B6E4-434C-8F1D-26FAD70369DB}"/>
              </a:ext>
            </a:extLst>
          </p:cNvPr>
          <p:cNvSpPr>
            <a:spLocks noGrp="1"/>
          </p:cNvSpPr>
          <p:nvPr>
            <p:ph type="dt" sz="half" idx="10"/>
          </p:nvPr>
        </p:nvSpPr>
        <p:spPr/>
        <p:txBody>
          <a:bodyPr/>
          <a:lstStyle/>
          <a:p>
            <a:fld id="{B05E57FE-47B7-43D1-8F97-D9C0B3EC4B93}" type="datetimeFigureOut">
              <a:rPr lang="fi-FI" smtClean="0"/>
              <a:t>15.12.2021</a:t>
            </a:fld>
            <a:endParaRPr lang="fi-FI"/>
          </a:p>
        </p:txBody>
      </p:sp>
      <p:sp>
        <p:nvSpPr>
          <p:cNvPr id="5" name="Alatunnisteen paikkamerkki 4">
            <a:extLst>
              <a:ext uri="{FF2B5EF4-FFF2-40B4-BE49-F238E27FC236}">
                <a16:creationId xmlns:a16="http://schemas.microsoft.com/office/drawing/2014/main" id="{D15F6810-6BDE-49E3-AEC1-E623142DE34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28A54A-DF2D-4219-AA4B-6436913B155A}"/>
              </a:ext>
            </a:extLst>
          </p:cNvPr>
          <p:cNvSpPr>
            <a:spLocks noGrp="1"/>
          </p:cNvSpPr>
          <p:nvPr>
            <p:ph type="sldNum" sz="quarter" idx="12"/>
          </p:nvPr>
        </p:nvSpPr>
        <p:spPr/>
        <p:txBody>
          <a:bodyPr/>
          <a:lstStyle/>
          <a:p>
            <a:fld id="{6086F359-4A16-4619-8E9E-FA291E5B8EA8}" type="slidenum">
              <a:rPr lang="fi-FI" smtClean="0"/>
              <a:t>‹#›</a:t>
            </a:fld>
            <a:endParaRPr lang="fi-FI"/>
          </a:p>
        </p:txBody>
      </p:sp>
    </p:spTree>
    <p:extLst>
      <p:ext uri="{BB962C8B-B14F-4D97-AF65-F5344CB8AC3E}">
        <p14:creationId xmlns:p14="http://schemas.microsoft.com/office/powerpoint/2010/main" val="85949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chemeClr val="accent1"/>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685800" y="1441651"/>
            <a:ext cx="7772400" cy="1470025"/>
          </a:xfrm>
        </p:spPr>
        <p:txBody>
          <a:bodyPr anchor="b" anchorCtr="0"/>
          <a:lstStyle>
            <a:lvl1pPr algn="ctr">
              <a:defRPr>
                <a:solidFill>
                  <a:schemeClr val="tx1"/>
                </a:solidFill>
              </a:defRPr>
            </a:lvl1pPr>
          </a:lstStyle>
          <a:p>
            <a:r>
              <a:rPr lang="fi-FI"/>
              <a:t>Muokkaa </a:t>
            </a:r>
            <a:r>
              <a:rPr lang="fi-FI" err="1"/>
              <a:t>perustyyl</a:t>
            </a:r>
            <a:r>
              <a:rPr lang="fi-FI"/>
              <a:t>. </a:t>
            </a:r>
            <a:r>
              <a:rPr lang="fi-FI" err="1"/>
              <a:t>napsautt</a:t>
            </a:r>
            <a:r>
              <a:rPr lang="fi-FI"/>
              <a:t>.</a:t>
            </a:r>
          </a:p>
        </p:txBody>
      </p:sp>
      <p:sp>
        <p:nvSpPr>
          <p:cNvPr id="12" name="Alaotsikko 2"/>
          <p:cNvSpPr>
            <a:spLocks noGrp="1"/>
          </p:cNvSpPr>
          <p:nvPr>
            <p:ph type="subTitle" idx="1"/>
          </p:nvPr>
        </p:nvSpPr>
        <p:spPr>
          <a:xfrm>
            <a:off x="1322086" y="3060000"/>
            <a:ext cx="6480000" cy="900000"/>
          </a:xfrm>
        </p:spPr>
        <p:txBody>
          <a:bodyPr/>
          <a:lstStyle>
            <a:lvl1pPr marL="0" indent="0" algn="ctr">
              <a:buNone/>
              <a:defRPr sz="20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5" name="Alatunnisteen paikkamerkki 4"/>
          <p:cNvSpPr>
            <a:spLocks noGrp="1"/>
          </p:cNvSpPr>
          <p:nvPr>
            <p:ph type="ftr" sz="quarter" idx="11"/>
          </p:nvPr>
        </p:nvSpPr>
        <p:spPr>
          <a:xfrm>
            <a:off x="2772000" y="4140000"/>
            <a:ext cx="3600000" cy="252000"/>
          </a:xfrm>
        </p:spPr>
        <p:txBody>
          <a:bodyPr lIns="0"/>
          <a:lstStyle>
            <a:lvl1pPr algn="ctr">
              <a:defRPr>
                <a:solidFill>
                  <a:schemeClr val="tx1"/>
                </a:solidFill>
              </a:defRPr>
            </a:lvl1pPr>
          </a:lstStyle>
          <a:p>
            <a:r>
              <a:rPr lang="fi-FI"/>
              <a:t>Etunimi Sukunimi</a:t>
            </a:r>
          </a:p>
        </p:txBody>
      </p:sp>
      <p:sp>
        <p:nvSpPr>
          <p:cNvPr id="4" name="Päivämäärän paikkamerkki 3"/>
          <p:cNvSpPr>
            <a:spLocks noGrp="1"/>
          </p:cNvSpPr>
          <p:nvPr>
            <p:ph type="dt" sz="half" idx="10"/>
          </p:nvPr>
        </p:nvSpPr>
        <p:spPr>
          <a:xfrm>
            <a:off x="3852000" y="4428000"/>
            <a:ext cx="1440000" cy="252000"/>
          </a:xfrm>
        </p:spPr>
        <p:txBody>
          <a:bodyPr/>
          <a:lstStyle>
            <a:lvl1pPr algn="ctr">
              <a:defRPr>
                <a:solidFill>
                  <a:schemeClr val="tx1"/>
                </a:solidFill>
              </a:defRPr>
            </a:lvl1pPr>
          </a:lstStyle>
          <a:p>
            <a:fld id="{9F3CA18B-9E35-4533-979C-C6E5EEC99A99}" type="datetime1">
              <a:rPr lang="fi-FI" smtClean="0"/>
              <a:pPr/>
              <a:t>15.12.2021</a:t>
            </a:fld>
            <a:endParaRPr lang="fi-FI"/>
          </a:p>
        </p:txBody>
      </p:sp>
      <p:sp>
        <p:nvSpPr>
          <p:cNvPr id="19" name="Kuvan paikkamerkki 18"/>
          <p:cNvSpPr>
            <a:spLocks noGrp="1"/>
          </p:cNvSpPr>
          <p:nvPr>
            <p:ph type="pic" sz="quarter" idx="12" hasCustomPrompt="1"/>
          </p:nvPr>
        </p:nvSpPr>
        <p:spPr>
          <a:xfrm>
            <a:off x="360000" y="5796000"/>
            <a:ext cx="1440000" cy="719137"/>
          </a:xfrm>
        </p:spPr>
        <p:txBody>
          <a:bodyPr/>
          <a:lstStyle>
            <a:lvl1pPr>
              <a:defRPr sz="1400">
                <a:solidFill>
                  <a:schemeClr val="tx1"/>
                </a:solidFill>
              </a:defRPr>
            </a:lvl1pPr>
          </a:lstStyle>
          <a:p>
            <a:r>
              <a:rPr lang="fi-FI"/>
              <a:t>logo</a:t>
            </a:r>
          </a:p>
        </p:txBody>
      </p:sp>
      <p:sp>
        <p:nvSpPr>
          <p:cNvPr id="20" name="Kuvan paikkamerkki 18"/>
          <p:cNvSpPr>
            <a:spLocks noGrp="1"/>
          </p:cNvSpPr>
          <p:nvPr>
            <p:ph type="pic" sz="quarter" idx="13" hasCustomPrompt="1"/>
          </p:nvPr>
        </p:nvSpPr>
        <p:spPr>
          <a:xfrm>
            <a:off x="2031332" y="5794990"/>
            <a:ext cx="1440000" cy="719137"/>
          </a:xfrm>
        </p:spPr>
        <p:txBody>
          <a:bodyPr/>
          <a:lstStyle>
            <a:lvl1pPr>
              <a:defRPr sz="1400">
                <a:solidFill>
                  <a:schemeClr val="tx1"/>
                </a:solidFill>
              </a:defRPr>
            </a:lvl1pPr>
          </a:lstStyle>
          <a:p>
            <a:r>
              <a:rPr lang="fi-FI"/>
              <a:t>logo</a:t>
            </a:r>
          </a:p>
        </p:txBody>
      </p:sp>
      <p:sp>
        <p:nvSpPr>
          <p:cNvPr id="21" name="Kuvan paikkamerkki 18"/>
          <p:cNvSpPr>
            <a:spLocks noGrp="1"/>
          </p:cNvSpPr>
          <p:nvPr>
            <p:ph type="pic" sz="quarter" idx="14" hasCustomPrompt="1"/>
          </p:nvPr>
        </p:nvSpPr>
        <p:spPr>
          <a:xfrm>
            <a:off x="3697880" y="5794990"/>
            <a:ext cx="1440000" cy="719137"/>
          </a:xfrm>
        </p:spPr>
        <p:txBody>
          <a:bodyPr/>
          <a:lstStyle>
            <a:lvl1pPr>
              <a:defRPr sz="1400">
                <a:solidFill>
                  <a:schemeClr val="tx1"/>
                </a:solidFill>
              </a:defRPr>
            </a:lvl1pPr>
          </a:lstStyle>
          <a:p>
            <a:r>
              <a:rPr lang="fi-FI"/>
              <a:t>logo</a:t>
            </a:r>
          </a:p>
        </p:txBody>
      </p:sp>
      <p:pic>
        <p:nvPicPr>
          <p:cNvPr id="13" name="Kuva 8" descr="VipuvoimaaEU_2014_2020_rgb-0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5" name="Picture 14"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chemeClr val="accent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a:t>Muokkaa </a:t>
            </a:r>
            <a:r>
              <a:rPr lang="fi-FI" err="1"/>
              <a:t>perustyyl</a:t>
            </a:r>
            <a:r>
              <a:rPr lang="fi-FI"/>
              <a:t>. </a:t>
            </a:r>
            <a:r>
              <a:rPr lang="fi-FI" err="1"/>
              <a:t>napsautt</a:t>
            </a:r>
            <a:r>
              <a:rPr lang="fi-FI"/>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15.12.2021</a:t>
            </a:fld>
            <a:endParaRPr lang="fi-FI"/>
          </a:p>
        </p:txBody>
      </p:sp>
      <p:pic>
        <p:nvPicPr>
          <p:cNvPr id="11" name="Kuva 8" descr="VipuvoimaaEU_2014_2020_rgb-01.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0" name="Picture 9" descr="EU_EAKR_ESR_FI_vertical_20mm_rgb.png"/>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a:t>Muokkaa </a:t>
            </a:r>
            <a:r>
              <a:rPr lang="fi-FI" err="1"/>
              <a:t>perustyyl</a:t>
            </a:r>
            <a:r>
              <a:rPr lang="fi-FI"/>
              <a:t>. </a:t>
            </a:r>
            <a:r>
              <a:rPr lang="fi-FI" err="1"/>
              <a:t>napsautt</a:t>
            </a:r>
            <a:r>
              <a:rPr lang="fi-FI"/>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15.12.2021</a:t>
            </a:fld>
            <a:endParaRPr lang="fi-FI"/>
          </a:p>
        </p:txBody>
      </p:sp>
      <p:pic>
        <p:nvPicPr>
          <p:cNvPr id="10"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ctrTitle"/>
          </p:nvPr>
        </p:nvSpPr>
        <p:spPr>
          <a:xfrm>
            <a:off x="5640094" y="616414"/>
            <a:ext cx="2950096" cy="1470025"/>
          </a:xfrm>
        </p:spPr>
        <p:txBody>
          <a:bodyPr wrap="square" anchor="t" anchorCtr="0"/>
          <a:lstStyle>
            <a:lvl1pPr algn="r">
              <a:defRPr>
                <a:solidFill>
                  <a:schemeClr val="bg1"/>
                </a:solidFill>
              </a:defRPr>
            </a:lvl1pPr>
          </a:lstStyle>
          <a:p>
            <a:r>
              <a:rPr lang="fi-FI"/>
              <a:t>Muokkaa </a:t>
            </a:r>
            <a:r>
              <a:rPr lang="fi-FI" err="1"/>
              <a:t>perustyyl</a:t>
            </a:r>
            <a:r>
              <a:rPr lang="fi-FI"/>
              <a:t>. </a:t>
            </a:r>
            <a:r>
              <a:rPr lang="fi-FI" err="1"/>
              <a:t>napsautt</a:t>
            </a:r>
            <a:r>
              <a:rPr lang="fi-FI"/>
              <a:t>.</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2A4837A0-F8B5-40DF-B7A3-2778985E9851}" type="slidenum">
              <a:rPr lang="fi-FI" smtClean="0"/>
              <a:pPr/>
              <a:t>‹#›</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Etunimi Sukunimi</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7A8F801-9BF5-46D1-98A5-513B8005DAC3}" type="datetime1">
              <a:rPr lang="fi-FI" smtClean="0"/>
              <a:pPr/>
              <a:t>15.12.2021</a:t>
            </a:fld>
            <a:endParaRPr lang="fi-FI"/>
          </a:p>
        </p:txBody>
      </p:sp>
      <p:pic>
        <p:nvPicPr>
          <p:cNvPr id="9"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540000" y="1584000"/>
            <a:ext cx="8064000" cy="4140000"/>
          </a:xfrm>
        </p:spPr>
        <p:txBody>
          <a:bodyPr/>
          <a:lstStyle>
            <a:lvl2pPr>
              <a:defRPr/>
            </a:lvl2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12"/>
          </p:nvPr>
        </p:nvSpPr>
        <p:spPr/>
        <p:txBody>
          <a:bodyPr wrap="none" rIns="0"/>
          <a:lstStyle>
            <a:lvl1pPr algn="l">
              <a:defRPr>
                <a:solidFill>
                  <a:schemeClr val="tx1"/>
                </a:solidFill>
              </a:defRPr>
            </a:lvl1pPr>
          </a:lstStyle>
          <a:p>
            <a:fld id="{2A4837A0-F8B5-40DF-B7A3-2778985E9851}" type="slidenum">
              <a:rPr lang="fi-FI" smtClean="0"/>
              <a:pPr/>
              <a:t>‹#›</a:t>
            </a:fld>
            <a:endParaRPr lang="fi-FI"/>
          </a:p>
        </p:txBody>
      </p:sp>
      <p:sp>
        <p:nvSpPr>
          <p:cNvPr id="5" name="Alatunnisteen paikkamerkki 4"/>
          <p:cNvSpPr>
            <a:spLocks noGrp="1"/>
          </p:cNvSpPr>
          <p:nvPr>
            <p:ph type="ftr" sz="quarter" idx="11"/>
          </p:nvPr>
        </p:nvSpPr>
        <p:spPr/>
        <p:txBody>
          <a:bodyPr wrap="none" rIns="0"/>
          <a:lstStyle>
            <a:lvl1pPr>
              <a:defRPr>
                <a:solidFill>
                  <a:schemeClr val="tx1"/>
                </a:solidFill>
              </a:defRPr>
            </a:lvl1pPr>
          </a:lstStyle>
          <a:p>
            <a:r>
              <a:rPr lang="fi-FI"/>
              <a:t>Etunimi Sukunimi</a:t>
            </a:r>
          </a:p>
        </p:txBody>
      </p:sp>
      <p:sp>
        <p:nvSpPr>
          <p:cNvPr id="4" name="Päivämäärän paikkamerkki 3"/>
          <p:cNvSpPr>
            <a:spLocks noGrp="1"/>
          </p:cNvSpPr>
          <p:nvPr>
            <p:ph type="dt" sz="half" idx="10"/>
          </p:nvPr>
        </p:nvSpPr>
        <p:spPr/>
        <p:txBody>
          <a:bodyPr wrap="none"/>
          <a:lstStyle>
            <a:lvl1pPr>
              <a:defRPr>
                <a:solidFill>
                  <a:schemeClr val="tx1"/>
                </a:solidFill>
              </a:defRPr>
            </a:lvl1pPr>
          </a:lstStyle>
          <a:p>
            <a:fld id="{E926D19E-78B6-4D02-8772-4056A94F9977}" type="datetime1">
              <a:rPr lang="fi-FI" smtClean="0"/>
              <a:pPr/>
              <a:t>15.12.2021</a:t>
            </a:fld>
            <a:endParaRPr lang="fi-FI"/>
          </a:p>
        </p:txBody>
      </p:sp>
      <p:pic>
        <p:nvPicPr>
          <p:cNvPr id="10"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2" name="Picture 11"/>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540000" y="1584000"/>
            <a:ext cx="3924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584000"/>
            <a:ext cx="3960000" cy="4500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fi-FI"/>
              <a:t>Etunimi Sukunimi</a:t>
            </a:r>
          </a:p>
        </p:txBody>
      </p:sp>
      <p:sp>
        <p:nvSpPr>
          <p:cNvPr id="5" name="Päivämäärän paikkamerkki 4"/>
          <p:cNvSpPr>
            <a:spLocks noGrp="1"/>
          </p:cNvSpPr>
          <p:nvPr>
            <p:ph type="dt" sz="half" idx="10"/>
          </p:nvPr>
        </p:nvSpPr>
        <p:spPr/>
        <p:txBody>
          <a:bodyPr/>
          <a:lstStyle>
            <a:lvl1pPr>
              <a:defRPr>
                <a:solidFill>
                  <a:schemeClr val="tx1"/>
                </a:solidFill>
              </a:defRPr>
            </a:lvl1pPr>
          </a:lstStyle>
          <a:p>
            <a:fld id="{D00111C6-550F-476F-A8E9-87059F984CC5}" type="datetime1">
              <a:rPr lang="fi-FI" smtClean="0"/>
              <a:pPr/>
              <a:t>15.12.2021</a:t>
            </a:fld>
            <a:endParaRPr lang="fi-FI"/>
          </a:p>
        </p:txBody>
      </p:sp>
      <p:pic>
        <p:nvPicPr>
          <p:cNvPr id="11"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3" name="Picture 12"/>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540000" y="1584000"/>
            <a:ext cx="8064448" cy="360000"/>
          </a:xfrm>
        </p:spPr>
        <p:txBody>
          <a:bodyPr wrap="square"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540000" y="1980000"/>
            <a:ext cx="8064448" cy="360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a:p>
        </p:txBody>
      </p:sp>
      <p:sp>
        <p:nvSpPr>
          <p:cNvPr id="8" name="Alatunnisteen paikkamerkki 7"/>
          <p:cNvSpPr>
            <a:spLocks noGrp="1"/>
          </p:cNvSpPr>
          <p:nvPr>
            <p:ph type="ftr" sz="quarter" idx="11"/>
          </p:nvPr>
        </p:nvSpPr>
        <p:spPr/>
        <p:txBody>
          <a:bodyPr/>
          <a:lstStyle>
            <a:lvl1pPr>
              <a:defRPr>
                <a:solidFill>
                  <a:schemeClr val="tx1"/>
                </a:solidFill>
              </a:defRPr>
            </a:lvl1pPr>
          </a:lstStyle>
          <a:p>
            <a:r>
              <a:rPr lang="fi-FI"/>
              <a:t>Etunimi Sukunimi</a:t>
            </a:r>
          </a:p>
        </p:txBody>
      </p:sp>
      <p:sp>
        <p:nvSpPr>
          <p:cNvPr id="7" name="Päivämäärän paikkamerkki 6"/>
          <p:cNvSpPr>
            <a:spLocks noGrp="1"/>
          </p:cNvSpPr>
          <p:nvPr>
            <p:ph type="dt" sz="half" idx="10"/>
          </p:nvPr>
        </p:nvSpPr>
        <p:spPr/>
        <p:txBody>
          <a:bodyPr/>
          <a:lstStyle>
            <a:lvl1pPr>
              <a:defRPr>
                <a:solidFill>
                  <a:schemeClr val="tx1"/>
                </a:solidFill>
              </a:defRPr>
            </a:lvl1pPr>
          </a:lstStyle>
          <a:p>
            <a:fld id="{3952FA39-4A70-4416-BD6A-317A14324BE2}" type="datetime1">
              <a:rPr lang="fi-FI" smtClean="0"/>
              <a:pPr/>
              <a:t>15.12.2021</a:t>
            </a:fld>
            <a:endParaRPr lang="fi-FI"/>
          </a:p>
        </p:txBody>
      </p:sp>
      <p:pic>
        <p:nvPicPr>
          <p:cNvPr id="13"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9144000" cy="6858000"/>
          </a:xfrm>
          <a:prstGeom prst="rect">
            <a:avLst/>
          </a:prstGeom>
        </p:spPr>
      </p:pic>
      <p:sp>
        <p:nvSpPr>
          <p:cNvPr id="2" name="Otsikko 1"/>
          <p:cNvSpPr>
            <a:spLocks noGrp="1"/>
          </p:cNvSpPr>
          <p:nvPr>
            <p:ph type="title"/>
          </p:nvPr>
        </p:nvSpPr>
        <p:spPr/>
        <p:txBody>
          <a:bodyPr/>
          <a:lstStyle>
            <a:lvl1pPr>
              <a:defRPr>
                <a:solidFill>
                  <a:schemeClr val="tx1"/>
                </a:solidFill>
              </a:defRPr>
            </a:lvl1pPr>
          </a:lstStyle>
          <a:p>
            <a:r>
              <a:rPr lang="fi-FI"/>
              <a:t>Muokkaa </a:t>
            </a:r>
            <a:r>
              <a:rPr lang="fi-FI" err="1"/>
              <a:t>perustyyl</a:t>
            </a:r>
            <a:r>
              <a:rPr lang="fi-FI"/>
              <a:t>. </a:t>
            </a:r>
            <a:r>
              <a:rPr lang="fi-FI" err="1"/>
              <a:t>napsautt</a:t>
            </a:r>
            <a:r>
              <a:rPr lang="fi-FI"/>
              <a:t>.</a:t>
            </a:r>
          </a:p>
        </p:txBody>
      </p:sp>
      <p:sp>
        <p:nvSpPr>
          <p:cNvPr id="5" name="Dian numeron paikkamerkki 4"/>
          <p:cNvSpPr>
            <a:spLocks noGrp="1"/>
          </p:cNvSpPr>
          <p:nvPr>
            <p:ph type="sldNum" sz="quarter" idx="12"/>
          </p:nvPr>
        </p:nvSpPr>
        <p:spPr/>
        <p:txBody>
          <a:bodyPr/>
          <a:lstStyle>
            <a:lvl1pPr>
              <a:defRPr>
                <a:solidFill>
                  <a:schemeClr val="tx1"/>
                </a:solidFill>
              </a:defRPr>
            </a:lvl1pPr>
          </a:lstStyle>
          <a:p>
            <a:fld id="{2A4837A0-F8B5-40DF-B7A3-2778985E9851}" type="slidenum">
              <a:rPr lang="fi-FI" smtClean="0"/>
              <a:pPr/>
              <a:t>‹#›</a:t>
            </a:fld>
            <a:endParaRPr lang="fi-FI"/>
          </a:p>
        </p:txBody>
      </p:sp>
      <p:sp>
        <p:nvSpPr>
          <p:cNvPr id="4" name="Alatunnisteen paikkamerkki 3"/>
          <p:cNvSpPr>
            <a:spLocks noGrp="1"/>
          </p:cNvSpPr>
          <p:nvPr>
            <p:ph type="ftr" sz="quarter" idx="11"/>
          </p:nvPr>
        </p:nvSpPr>
        <p:spPr/>
        <p:txBody>
          <a:bodyPr/>
          <a:lstStyle>
            <a:lvl1pPr>
              <a:defRPr>
                <a:solidFill>
                  <a:schemeClr val="tx1"/>
                </a:solidFill>
              </a:defRPr>
            </a:lvl1pPr>
          </a:lstStyle>
          <a:p>
            <a:r>
              <a:rPr lang="fi-FI"/>
              <a:t>Etunimi Sukunimi</a:t>
            </a:r>
          </a:p>
        </p:txBody>
      </p:sp>
      <p:sp>
        <p:nvSpPr>
          <p:cNvPr id="3" name="Päivämäärän paikkamerkki 2"/>
          <p:cNvSpPr>
            <a:spLocks noGrp="1"/>
          </p:cNvSpPr>
          <p:nvPr>
            <p:ph type="dt" sz="half" idx="10"/>
          </p:nvPr>
        </p:nvSpPr>
        <p:spPr/>
        <p:txBody>
          <a:bodyPr/>
          <a:lstStyle>
            <a:lvl1pPr>
              <a:defRPr>
                <a:solidFill>
                  <a:schemeClr val="tx1"/>
                </a:solidFill>
              </a:defRPr>
            </a:lvl1pPr>
          </a:lstStyle>
          <a:p>
            <a:fld id="{CC2D5EEE-C8B3-43A5-8984-4E9E998B8BE3}" type="datetime1">
              <a:rPr lang="fi-FI" smtClean="0"/>
              <a:pPr/>
              <a:t>15.12.2021</a:t>
            </a:fld>
            <a:endParaRPr lang="fi-FI"/>
          </a:p>
        </p:txBody>
      </p:sp>
      <p:pic>
        <p:nvPicPr>
          <p:cNvPr id="9" name="Kuva 8"/>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6474839" y="5842800"/>
            <a:ext cx="1216612" cy="864096"/>
          </a:xfrm>
          <a:prstGeom prst="rect">
            <a:avLst/>
          </a:prstGeom>
        </p:spPr>
      </p:pic>
      <p:pic>
        <p:nvPicPr>
          <p:cNvPr id="11" name="Picture 10"/>
          <p:cNvPicPr>
            <a:picLocks noChangeAspect="1"/>
          </p:cNvPicPr>
          <p:nvPr userDrawn="1"/>
        </p:nvPicPr>
        <p:blipFill>
          <a:blip r:embed="rId6"/>
          <a:stretch>
            <a:fillRect/>
          </a:stretch>
        </p:blipFill>
        <p:spPr>
          <a:xfrm>
            <a:off x="7815118" y="5580000"/>
            <a:ext cx="1058355" cy="109423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540000" y="612000"/>
            <a:ext cx="8064000" cy="900000"/>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540000" y="1584000"/>
            <a:ext cx="8064000" cy="414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Dian numeron paikkamerkki 5"/>
          <p:cNvSpPr>
            <a:spLocks noGrp="1"/>
          </p:cNvSpPr>
          <p:nvPr>
            <p:ph type="sldNum" sz="quarter" idx="4"/>
          </p:nvPr>
        </p:nvSpPr>
        <p:spPr>
          <a:xfrm>
            <a:off x="189137" y="6309320"/>
            <a:ext cx="432000" cy="360000"/>
          </a:xfrm>
          <a:prstGeom prst="rect">
            <a:avLst/>
          </a:prstGeom>
        </p:spPr>
        <p:txBody>
          <a:bodyPr vert="horz" lIns="91440" tIns="45720" rIns="91440" bIns="45720" rtlCol="0" anchor="ctr"/>
          <a:lstStyle>
            <a:lvl1pPr algn="l">
              <a:defRPr sz="1000">
                <a:solidFill>
                  <a:schemeClr val="tx1"/>
                </a:solidFill>
              </a:defRPr>
            </a:lvl1pPr>
          </a:lstStyle>
          <a:p>
            <a:fld id="{2A4837A0-F8B5-40DF-B7A3-2778985E9851}" type="slidenum">
              <a:rPr lang="fi-FI" smtClean="0"/>
              <a:pPr/>
              <a:t>‹#›</a:t>
            </a:fld>
            <a:endParaRPr lang="fi-FI"/>
          </a:p>
        </p:txBody>
      </p:sp>
      <p:sp>
        <p:nvSpPr>
          <p:cNvPr id="5" name="Alatunnisteen paikkamerkki 4"/>
          <p:cNvSpPr>
            <a:spLocks noGrp="1"/>
          </p:cNvSpPr>
          <p:nvPr>
            <p:ph type="ftr" sz="quarter" idx="3"/>
          </p:nvPr>
        </p:nvSpPr>
        <p:spPr>
          <a:xfrm>
            <a:off x="654030" y="6309320"/>
            <a:ext cx="1980000" cy="360000"/>
          </a:xfrm>
          <a:prstGeom prst="rect">
            <a:avLst/>
          </a:prstGeom>
        </p:spPr>
        <p:txBody>
          <a:bodyPr vert="horz" lIns="91440" tIns="45720" rIns="0" bIns="45720" rtlCol="0" anchor="ctr"/>
          <a:lstStyle>
            <a:lvl1pPr algn="l">
              <a:defRPr sz="1000">
                <a:solidFill>
                  <a:schemeClr val="tx1"/>
                </a:solidFill>
              </a:defRPr>
            </a:lvl1pPr>
          </a:lstStyle>
          <a:p>
            <a:r>
              <a:rPr lang="fi-FI"/>
              <a:t>Etunimi Sukunimi</a:t>
            </a:r>
          </a:p>
        </p:txBody>
      </p:sp>
      <p:sp>
        <p:nvSpPr>
          <p:cNvPr id="4" name="Päivämäärän paikkamerkki 3"/>
          <p:cNvSpPr>
            <a:spLocks noGrp="1"/>
          </p:cNvSpPr>
          <p:nvPr>
            <p:ph type="dt" sz="half" idx="2"/>
          </p:nvPr>
        </p:nvSpPr>
        <p:spPr>
          <a:xfrm>
            <a:off x="2666284" y="6309320"/>
            <a:ext cx="1080000" cy="360000"/>
          </a:xfrm>
          <a:prstGeom prst="rect">
            <a:avLst/>
          </a:prstGeom>
        </p:spPr>
        <p:txBody>
          <a:bodyPr vert="horz" lIns="91440" tIns="45720" rIns="91440" bIns="45720" rtlCol="0" anchor="ctr"/>
          <a:lstStyle>
            <a:lvl1pPr algn="r">
              <a:defRPr sz="1000">
                <a:solidFill>
                  <a:schemeClr val="tx1"/>
                </a:solidFill>
              </a:defRPr>
            </a:lvl1pPr>
          </a:lstStyle>
          <a:p>
            <a:fld id="{B21B48D5-7DCF-4B12-8FC3-76BB2D33A198}" type="datetime1">
              <a:rPr lang="fi-FI" smtClean="0"/>
              <a:pPr/>
              <a:t>15.12.2021</a:t>
            </a:fld>
            <a:endParaRPr lang="fi-FI"/>
          </a:p>
        </p:txBody>
      </p:sp>
    </p:spTree>
  </p:cSld>
  <p:clrMap bg1="lt1" tx1="dk1" bg2="lt2" tx2="dk2" accent1="accent1" accent2="accent2" accent3="accent3" accent4="accent4" accent5="accent5" accent6="accent6" hlink="hlink" folHlink="folHlink"/>
  <p:sldLayoutIdLst>
    <p:sldLayoutId id="2147483658" r:id="rId1"/>
    <p:sldLayoutId id="2147483666" r:id="rId2"/>
    <p:sldLayoutId id="2147483659" r:id="rId3"/>
    <p:sldLayoutId id="2147483665" r:id="rId4"/>
    <p:sldLayoutId id="2147483667" r:id="rId5"/>
    <p:sldLayoutId id="2147483660" r:id="rId6"/>
    <p:sldLayoutId id="2147483661" r:id="rId7"/>
    <p:sldLayoutId id="2147483662" r:id="rId8"/>
    <p:sldLayoutId id="2147483663" r:id="rId9"/>
    <p:sldLayoutId id="2147483664" r:id="rId10"/>
    <p:sldLayoutId id="2147483668" r:id="rId11"/>
  </p:sldLayoutIdLst>
  <p:hf hdr="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ilma.kpedu.fi/forms/576/7424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inglink.com/scene/1321349478673809411" TargetMode="External"/><Relationship Id="rId2" Type="http://schemas.openxmlformats.org/officeDocument/2006/relationships/hyperlink" Target="https://www.kpedu.fi/tuki-polku/esittely" TargetMode="External"/><Relationship Id="rId1" Type="http://schemas.openxmlformats.org/officeDocument/2006/relationships/slideLayout" Target="../slideLayouts/slideLayout7.xml"/><Relationship Id="rId4" Type="http://schemas.openxmlformats.org/officeDocument/2006/relationships/hyperlink" Target="mailto:anne.etelaaho@kpedu.f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7" name="Otsikko 6"/>
          <p:cNvSpPr>
            <a:spLocks noGrp="1"/>
          </p:cNvSpPr>
          <p:nvPr>
            <p:ph type="ctrTitle"/>
          </p:nvPr>
        </p:nvSpPr>
        <p:spPr>
          <a:xfrm>
            <a:off x="407624" y="2321697"/>
            <a:ext cx="8292947" cy="790645"/>
          </a:xfrm>
        </p:spPr>
        <p:txBody>
          <a:bodyPr/>
          <a:lstStyle/>
          <a:p>
            <a:br>
              <a:rPr lang="fi-FI" sz="3600" dirty="0">
                <a:solidFill>
                  <a:schemeClr val="bg1"/>
                </a:solidFill>
              </a:rPr>
            </a:br>
            <a:br>
              <a:rPr lang="fi-FI" sz="3600" dirty="0">
                <a:solidFill>
                  <a:schemeClr val="bg1"/>
                </a:solidFill>
              </a:rPr>
            </a:br>
            <a:br>
              <a:rPr lang="fi-FI" sz="3600" dirty="0">
                <a:solidFill>
                  <a:schemeClr val="bg1"/>
                </a:solidFill>
              </a:rPr>
            </a:br>
            <a:br>
              <a:rPr lang="fi-FI" sz="3600" dirty="0">
                <a:solidFill>
                  <a:schemeClr val="bg1"/>
                </a:solidFill>
              </a:rPr>
            </a:br>
            <a:r>
              <a:rPr lang="fi-FI" sz="3600" dirty="0">
                <a:solidFill>
                  <a:schemeClr val="bg1"/>
                </a:solidFill>
              </a:rPr>
              <a:t>Polunavaaja &amp; OMA-ilmoitus</a:t>
            </a:r>
            <a:br>
              <a:rPr lang="fi-FI" sz="3600" dirty="0">
                <a:solidFill>
                  <a:schemeClr val="bg1"/>
                </a:solidFill>
              </a:rPr>
            </a:br>
            <a:r>
              <a:rPr lang="fi-FI" sz="3200" dirty="0">
                <a:solidFill>
                  <a:schemeClr val="bg1"/>
                </a:solidFill>
              </a:rPr>
              <a:t>Jatkuva haku</a:t>
            </a:r>
          </a:p>
        </p:txBody>
      </p:sp>
      <p:sp>
        <p:nvSpPr>
          <p:cNvPr id="8" name="Alaotsikko 7"/>
          <p:cNvSpPr>
            <a:spLocks noGrp="1"/>
          </p:cNvSpPr>
          <p:nvPr>
            <p:ph type="subTitle" idx="1"/>
          </p:nvPr>
        </p:nvSpPr>
        <p:spPr>
          <a:xfrm>
            <a:off x="1332000" y="3429000"/>
            <a:ext cx="6480000" cy="900000"/>
          </a:xfrm>
        </p:spPr>
        <p:txBody>
          <a:bodyPr/>
          <a:lstStyle/>
          <a:p>
            <a:r>
              <a:rPr lang="fi-FI" dirty="0">
                <a:solidFill>
                  <a:schemeClr val="bg1"/>
                </a:solidFill>
              </a:rPr>
              <a:t>Tukipolku hanke</a:t>
            </a:r>
          </a:p>
        </p:txBody>
      </p:sp>
      <p:sp>
        <p:nvSpPr>
          <p:cNvPr id="4" name="Päivämäärän paikkamerkki 3"/>
          <p:cNvSpPr>
            <a:spLocks noGrp="1"/>
          </p:cNvSpPr>
          <p:nvPr>
            <p:ph type="dt" sz="half" idx="10"/>
          </p:nvPr>
        </p:nvSpPr>
        <p:spPr/>
        <p:txBody>
          <a:bodyPr/>
          <a:lstStyle/>
          <a:p>
            <a:r>
              <a:rPr lang="fi-FI" sz="1600" dirty="0">
                <a:solidFill>
                  <a:schemeClr val="bg1"/>
                </a:solidFill>
              </a:rPr>
              <a:t>14.12.2021</a:t>
            </a:r>
          </a:p>
        </p:txBody>
      </p:sp>
      <p:sp>
        <p:nvSpPr>
          <p:cNvPr id="5" name="Alatunnisteen paikkamerkki 4"/>
          <p:cNvSpPr>
            <a:spLocks noGrp="1"/>
          </p:cNvSpPr>
          <p:nvPr>
            <p:ph type="ftr" sz="quarter" idx="11"/>
          </p:nvPr>
        </p:nvSpPr>
        <p:spPr>
          <a:xfrm>
            <a:off x="1490010" y="3622077"/>
            <a:ext cx="6030964" cy="716802"/>
          </a:xfrm>
        </p:spPr>
        <p:txBody>
          <a:bodyPr/>
          <a:lstStyle/>
          <a:p>
            <a:endParaRPr lang="fi-FI" sz="1400" b="1" dirty="0">
              <a:solidFill>
                <a:schemeClr val="bg1"/>
              </a:solidFill>
            </a:endParaRPr>
          </a:p>
          <a:p>
            <a:r>
              <a:rPr lang="fi-FI" sz="1800" b="1" dirty="0">
                <a:solidFill>
                  <a:schemeClr val="bg1"/>
                </a:solidFill>
              </a:rPr>
              <a:t>Tanja Asiala</a:t>
            </a:r>
          </a:p>
        </p:txBody>
      </p:sp>
      <p:pic>
        <p:nvPicPr>
          <p:cNvPr id="2" name="Kuvan paikkamerkki 1"/>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3725132" y="6015209"/>
            <a:ext cx="1355828" cy="461381"/>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EC359B-7CC4-44FD-B588-5811A4BB40F5}"/>
              </a:ext>
            </a:extLst>
          </p:cNvPr>
          <p:cNvSpPr>
            <a:spLocks noGrp="1"/>
          </p:cNvSpPr>
          <p:nvPr>
            <p:ph type="title"/>
          </p:nvPr>
        </p:nvSpPr>
        <p:spPr>
          <a:xfrm>
            <a:off x="540000" y="612000"/>
            <a:ext cx="8064000" cy="900000"/>
          </a:xfrm>
        </p:spPr>
        <p:txBody>
          <a:bodyPr anchor="t">
            <a:normAutofit/>
          </a:bodyPr>
          <a:lstStyle/>
          <a:p>
            <a:pPr>
              <a:lnSpc>
                <a:spcPct val="90000"/>
              </a:lnSpc>
            </a:pPr>
            <a:r>
              <a:rPr lang="fi-FI" sz="2000" dirty="0">
                <a:solidFill>
                  <a:schemeClr val="tx1">
                    <a:lumMod val="75000"/>
                    <a:lumOff val="25000"/>
                  </a:schemeClr>
                </a:solidFill>
              </a:rPr>
              <a:t>Hankkeen aikana pilotoitiin opiskelijan OMA- ilmoitusta: </a:t>
            </a:r>
            <a:br>
              <a:rPr lang="fi-FI" sz="2000" dirty="0">
                <a:solidFill>
                  <a:schemeClr val="tx1">
                    <a:lumMod val="75000"/>
                    <a:lumOff val="25000"/>
                  </a:schemeClr>
                </a:solidFill>
              </a:rPr>
            </a:br>
            <a:r>
              <a:rPr lang="fi-FI" sz="2000" dirty="0">
                <a:solidFill>
                  <a:schemeClr val="tx1">
                    <a:lumMod val="75000"/>
                    <a:lumOff val="25000"/>
                  </a:schemeClr>
                </a:solidFill>
              </a:rPr>
              <a:t>Opiskelijan mahdollisuus ilmoittaa tuen tarpeestaan opiskelupaikan vastaanottamisvaiheessa</a:t>
            </a:r>
          </a:p>
        </p:txBody>
      </p:sp>
      <p:pic>
        <p:nvPicPr>
          <p:cNvPr id="7" name="Sisällön paikkamerkki 4" descr="Kuva, joka sisältää kohteen teksti&#10;&#10;Kuvaus luotu automaattisesti">
            <a:extLst>
              <a:ext uri="{FF2B5EF4-FFF2-40B4-BE49-F238E27FC236}">
                <a16:creationId xmlns:a16="http://schemas.microsoft.com/office/drawing/2014/main" id="{AFCC45BC-ABB2-4FF6-8F22-98845A811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7" y="1799696"/>
            <a:ext cx="7333940" cy="3400810"/>
          </a:xfrm>
          <a:prstGeom prst="rect">
            <a:avLst/>
          </a:prstGeom>
          <a:noFill/>
        </p:spPr>
      </p:pic>
      <p:sp>
        <p:nvSpPr>
          <p:cNvPr id="6" name="Dian numeron paikkamerkki 5">
            <a:extLst>
              <a:ext uri="{FF2B5EF4-FFF2-40B4-BE49-F238E27FC236}">
                <a16:creationId xmlns:a16="http://schemas.microsoft.com/office/drawing/2014/main" id="{ED09B03D-A088-4DB1-9C06-47013257EA31}"/>
              </a:ext>
            </a:extLst>
          </p:cNvPr>
          <p:cNvSpPr>
            <a:spLocks noGrp="1"/>
          </p:cNvSpPr>
          <p:nvPr>
            <p:ph type="sldNum" sz="quarter" idx="12"/>
          </p:nvPr>
        </p:nvSpPr>
        <p:spPr>
          <a:xfrm>
            <a:off x="189137" y="6309320"/>
            <a:ext cx="432000" cy="360000"/>
          </a:xfrm>
        </p:spPr>
        <p:txBody>
          <a:bodyPr wrap="none" anchor="ctr">
            <a:normAutofit/>
          </a:bodyPr>
          <a:lstStyle/>
          <a:p>
            <a:pPr>
              <a:spcAft>
                <a:spcPts val="600"/>
              </a:spcAft>
            </a:pPr>
            <a:fld id="{6086F359-4A16-4619-8E9E-FA291E5B8EA8}" type="slidenum">
              <a:rPr lang="fi-FI" smtClean="0"/>
              <a:pPr>
                <a:spcAft>
                  <a:spcPts val="600"/>
                </a:spcAft>
              </a:pPr>
              <a:t>10</a:t>
            </a:fld>
            <a:endParaRPr lang="fi-FI"/>
          </a:p>
        </p:txBody>
      </p:sp>
      <p:pic>
        <p:nvPicPr>
          <p:cNvPr id="4" name="Kuva 3">
            <a:extLst>
              <a:ext uri="{FF2B5EF4-FFF2-40B4-BE49-F238E27FC236}">
                <a16:creationId xmlns:a16="http://schemas.microsoft.com/office/drawing/2014/main" id="{42B6AB6F-D81C-42D5-9059-B9929AE91890}"/>
              </a:ext>
            </a:extLst>
          </p:cNvPr>
          <p:cNvPicPr>
            <a:picLocks noChangeAspect="1"/>
          </p:cNvPicPr>
          <p:nvPr/>
        </p:nvPicPr>
        <p:blipFill>
          <a:blip r:embed="rId3"/>
          <a:stretch>
            <a:fillRect/>
          </a:stretch>
        </p:blipFill>
        <p:spPr>
          <a:xfrm>
            <a:off x="496826" y="5155751"/>
            <a:ext cx="1816193" cy="1333569"/>
          </a:xfrm>
          <a:prstGeom prst="rect">
            <a:avLst/>
          </a:prstGeom>
        </p:spPr>
      </p:pic>
    </p:spTree>
    <p:extLst>
      <p:ext uri="{BB962C8B-B14F-4D97-AF65-F5344CB8AC3E}">
        <p14:creationId xmlns:p14="http://schemas.microsoft.com/office/powerpoint/2010/main" val="3694105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339DCE0-A3F8-4AD7-815C-F58FFC394167}"/>
              </a:ext>
            </a:extLst>
          </p:cNvPr>
          <p:cNvSpPr>
            <a:spLocks noGrp="1"/>
          </p:cNvSpPr>
          <p:nvPr>
            <p:ph sz="half" idx="1"/>
          </p:nvPr>
        </p:nvSpPr>
        <p:spPr>
          <a:xfrm>
            <a:off x="485999" y="1297130"/>
            <a:ext cx="3924000" cy="4500000"/>
          </a:xfrm>
        </p:spPr>
        <p:txBody>
          <a:bodyPr/>
          <a:lstStyle/>
          <a:p>
            <a:r>
              <a:rPr lang="en-US" sz="1800" dirty="0"/>
              <a:t>Opiskelijan OMA- ilmoituksen jälkeen – muistutusrobotti lähettää viestin valituille ammattiryhmille kutsuna yhteisen tuen suunnittelun. </a:t>
            </a:r>
          </a:p>
          <a:p>
            <a:endParaRPr lang="en-US" sz="1800" dirty="0"/>
          </a:p>
          <a:p>
            <a:r>
              <a:rPr lang="en-US" sz="1800" dirty="0"/>
              <a:t>Hankeaikana Polunavaaja on liittynyt laaja-alaista tukea tarvitsevien opiskelijoiden prosessiin: </a:t>
            </a:r>
          </a:p>
          <a:p>
            <a:endParaRPr lang="en-US" sz="1800" dirty="0"/>
          </a:p>
          <a:p>
            <a:pPr marL="0" indent="0">
              <a:buNone/>
            </a:pPr>
            <a:r>
              <a:rPr lang="en-US" sz="1800" dirty="0"/>
              <a:t>	Alkukartoitus, tuen yhteinen 	suunnittelun, opiskelijan 	äänen vahvistaminen &amp; 	palvelujen koordinointi</a:t>
            </a:r>
            <a:r>
              <a:rPr lang="en-US" sz="2000" dirty="0"/>
              <a:t>. </a:t>
            </a:r>
          </a:p>
          <a:p>
            <a:endParaRPr lang="en-US" sz="2000" dirty="0"/>
          </a:p>
          <a:p>
            <a:pPr marL="0" indent="0">
              <a:buNone/>
            </a:pPr>
            <a:endParaRPr lang="fi-FI" sz="2400" dirty="0"/>
          </a:p>
          <a:p>
            <a:endParaRPr lang="en-US" dirty="0"/>
          </a:p>
        </p:txBody>
      </p:sp>
      <p:pic>
        <p:nvPicPr>
          <p:cNvPr id="8" name="Sisällön paikkamerkki 7">
            <a:extLst>
              <a:ext uri="{FF2B5EF4-FFF2-40B4-BE49-F238E27FC236}">
                <a16:creationId xmlns:a16="http://schemas.microsoft.com/office/drawing/2014/main" id="{4BC8604F-EF39-42EA-A945-AD7B40ED8B95}"/>
              </a:ext>
            </a:extLst>
          </p:cNvPr>
          <p:cNvPicPr>
            <a:picLocks noGrp="1" noChangeAspect="1"/>
          </p:cNvPicPr>
          <p:nvPr>
            <p:ph sz="half" idx="2"/>
          </p:nvPr>
        </p:nvPicPr>
        <p:blipFill>
          <a:blip r:embed="rId2"/>
          <a:stretch>
            <a:fillRect/>
          </a:stretch>
        </p:blipFill>
        <p:spPr>
          <a:xfrm>
            <a:off x="4572000" y="1297130"/>
            <a:ext cx="3263745" cy="3537936"/>
          </a:xfrm>
          <a:noFill/>
        </p:spPr>
      </p:pic>
      <p:sp>
        <p:nvSpPr>
          <p:cNvPr id="4" name="Dian numeron paikkamerkki 3">
            <a:extLst>
              <a:ext uri="{FF2B5EF4-FFF2-40B4-BE49-F238E27FC236}">
                <a16:creationId xmlns:a16="http://schemas.microsoft.com/office/drawing/2014/main" id="{858885F5-D5B9-4E5C-95A9-851D6241701B}"/>
              </a:ext>
            </a:extLst>
          </p:cNvPr>
          <p:cNvSpPr>
            <a:spLocks noGrp="1"/>
          </p:cNvSpPr>
          <p:nvPr>
            <p:ph type="sldNum" sz="quarter" idx="12"/>
          </p:nvPr>
        </p:nvSpPr>
        <p:spPr>
          <a:xfrm>
            <a:off x="189137" y="6309320"/>
            <a:ext cx="432000" cy="360000"/>
          </a:xfrm>
        </p:spPr>
        <p:txBody>
          <a:bodyPr anchor="ctr">
            <a:normAutofit/>
          </a:bodyPr>
          <a:lstStyle/>
          <a:p>
            <a:pPr>
              <a:spcAft>
                <a:spcPts val="600"/>
              </a:spcAft>
            </a:pPr>
            <a:fld id="{2A4837A0-F8B5-40DF-B7A3-2778985E9851}" type="slidenum">
              <a:rPr lang="fi-FI" smtClean="0"/>
              <a:pPr>
                <a:spcAft>
                  <a:spcPts val="600"/>
                </a:spcAft>
              </a:pPr>
              <a:t>11</a:t>
            </a:fld>
            <a:endParaRPr lang="fi-FI"/>
          </a:p>
        </p:txBody>
      </p:sp>
      <p:pic>
        <p:nvPicPr>
          <p:cNvPr id="3" name="Kuva 2">
            <a:extLst>
              <a:ext uri="{FF2B5EF4-FFF2-40B4-BE49-F238E27FC236}">
                <a16:creationId xmlns:a16="http://schemas.microsoft.com/office/drawing/2014/main" id="{8E3FEE26-6FC1-4EB4-9739-DB068CF21293}"/>
              </a:ext>
            </a:extLst>
          </p:cNvPr>
          <p:cNvPicPr>
            <a:picLocks noChangeAspect="1"/>
          </p:cNvPicPr>
          <p:nvPr/>
        </p:nvPicPr>
        <p:blipFill>
          <a:blip r:embed="rId3"/>
          <a:stretch>
            <a:fillRect/>
          </a:stretch>
        </p:blipFill>
        <p:spPr>
          <a:xfrm rot="19256931">
            <a:off x="4360724" y="617646"/>
            <a:ext cx="1695537" cy="1358970"/>
          </a:xfrm>
          <a:prstGeom prst="rect">
            <a:avLst/>
          </a:prstGeom>
        </p:spPr>
      </p:pic>
      <p:pic>
        <p:nvPicPr>
          <p:cNvPr id="9" name="Kuva 8">
            <a:extLst>
              <a:ext uri="{FF2B5EF4-FFF2-40B4-BE49-F238E27FC236}">
                <a16:creationId xmlns:a16="http://schemas.microsoft.com/office/drawing/2014/main" id="{17CC6057-5B92-40AA-A452-88FAD14B7588}"/>
              </a:ext>
            </a:extLst>
          </p:cNvPr>
          <p:cNvPicPr>
            <a:picLocks noChangeAspect="1"/>
          </p:cNvPicPr>
          <p:nvPr/>
        </p:nvPicPr>
        <p:blipFill>
          <a:blip r:embed="rId4"/>
          <a:stretch>
            <a:fillRect/>
          </a:stretch>
        </p:blipFill>
        <p:spPr>
          <a:xfrm>
            <a:off x="485999" y="4512339"/>
            <a:ext cx="765548" cy="391942"/>
          </a:xfrm>
          <a:prstGeom prst="rect">
            <a:avLst/>
          </a:prstGeom>
        </p:spPr>
      </p:pic>
    </p:spTree>
    <p:extLst>
      <p:ext uri="{BB962C8B-B14F-4D97-AF65-F5344CB8AC3E}">
        <p14:creationId xmlns:p14="http://schemas.microsoft.com/office/powerpoint/2010/main" val="2802943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0A0D44D-CC03-4827-B426-276571AA8652}"/>
              </a:ext>
            </a:extLst>
          </p:cNvPr>
          <p:cNvSpPr>
            <a:spLocks noGrp="1"/>
          </p:cNvSpPr>
          <p:nvPr>
            <p:ph sz="half" idx="1"/>
          </p:nvPr>
        </p:nvSpPr>
        <p:spPr>
          <a:xfrm>
            <a:off x="189137" y="1179000"/>
            <a:ext cx="3924000" cy="4500000"/>
          </a:xfrm>
        </p:spPr>
        <p:txBody>
          <a:bodyPr/>
          <a:lstStyle/>
          <a:p>
            <a:r>
              <a:rPr lang="fi-FI" sz="1800" dirty="0"/>
              <a:t>Muistutusrobotin viestissä olevan linkin kautta työntekijä pääsee suoraan opiskelupaikan vahvistaminen ja opiskelijan perustiedot lehdelle/ Wilma</a:t>
            </a:r>
          </a:p>
          <a:p>
            <a:endParaRPr lang="fi-FI" sz="1800" dirty="0"/>
          </a:p>
          <a:p>
            <a:r>
              <a:rPr lang="fi-FI" sz="1800" dirty="0"/>
              <a:t>Digitaalinen ja yksinkertainen väline, jota pilotoitiin kolmen kuukauden otannalla hankeaikana. </a:t>
            </a:r>
          </a:p>
          <a:p>
            <a:pPr marL="0" indent="0">
              <a:buNone/>
            </a:pPr>
            <a:r>
              <a:rPr lang="fi-FI" sz="1800" dirty="0">
                <a:hlinkClick r:id="rId2"/>
              </a:rPr>
              <a:t> </a:t>
            </a:r>
            <a:r>
              <a:rPr lang="fi-FI" sz="1800" dirty="0"/>
              <a:t> </a:t>
            </a:r>
          </a:p>
          <a:p>
            <a:pPr marL="0" indent="0">
              <a:buNone/>
            </a:pPr>
            <a:endParaRPr lang="fi-FI" sz="2000" dirty="0"/>
          </a:p>
          <a:p>
            <a:endParaRPr lang="en-US" dirty="0"/>
          </a:p>
        </p:txBody>
      </p:sp>
      <p:pic>
        <p:nvPicPr>
          <p:cNvPr id="8" name="Sisällön paikkamerkki 3" descr="Kuva, joka sisältää kohteen teksti&#10;&#10;Kuvaus luotu automaattisesti">
            <a:extLst>
              <a:ext uri="{FF2B5EF4-FFF2-40B4-BE49-F238E27FC236}">
                <a16:creationId xmlns:a16="http://schemas.microsoft.com/office/drawing/2014/main" id="{AC4CBF10-03C5-4748-8620-C2F0ABB91D1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13137" y="822001"/>
            <a:ext cx="4569600" cy="4296845"/>
          </a:xfrm>
          <a:prstGeom prst="rect">
            <a:avLst/>
          </a:prstGeom>
          <a:noFill/>
        </p:spPr>
      </p:pic>
      <p:sp>
        <p:nvSpPr>
          <p:cNvPr id="5" name="Dian numeron paikkamerkki 4">
            <a:extLst>
              <a:ext uri="{FF2B5EF4-FFF2-40B4-BE49-F238E27FC236}">
                <a16:creationId xmlns:a16="http://schemas.microsoft.com/office/drawing/2014/main" id="{A22805AC-EA29-459C-BC79-562207EB37F7}"/>
              </a:ext>
            </a:extLst>
          </p:cNvPr>
          <p:cNvSpPr>
            <a:spLocks noGrp="1"/>
          </p:cNvSpPr>
          <p:nvPr>
            <p:ph type="sldNum" sz="quarter" idx="12"/>
          </p:nvPr>
        </p:nvSpPr>
        <p:spPr>
          <a:xfrm>
            <a:off x="189137" y="6309320"/>
            <a:ext cx="432000" cy="360000"/>
          </a:xfrm>
        </p:spPr>
        <p:txBody>
          <a:bodyPr anchor="ctr">
            <a:normAutofit/>
          </a:bodyPr>
          <a:lstStyle/>
          <a:p>
            <a:pPr>
              <a:spcAft>
                <a:spcPts val="600"/>
              </a:spcAft>
            </a:pPr>
            <a:fld id="{2A4837A0-F8B5-40DF-B7A3-2778985E9851}" type="slidenum">
              <a:rPr lang="fi-FI" smtClean="0"/>
              <a:pPr>
                <a:spcAft>
                  <a:spcPts val="600"/>
                </a:spcAft>
              </a:pPr>
              <a:t>12</a:t>
            </a:fld>
            <a:endParaRPr lang="fi-FI"/>
          </a:p>
        </p:txBody>
      </p:sp>
    </p:spTree>
    <p:extLst>
      <p:ext uri="{BB962C8B-B14F-4D97-AF65-F5344CB8AC3E}">
        <p14:creationId xmlns:p14="http://schemas.microsoft.com/office/powerpoint/2010/main" val="250519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835753-CAB1-49D6-A50B-25A505F7B063}"/>
              </a:ext>
            </a:extLst>
          </p:cNvPr>
          <p:cNvSpPr>
            <a:spLocks noGrp="1"/>
          </p:cNvSpPr>
          <p:nvPr>
            <p:ph type="title"/>
          </p:nvPr>
        </p:nvSpPr>
        <p:spPr>
          <a:xfrm>
            <a:off x="540000" y="612000"/>
            <a:ext cx="8064000" cy="900000"/>
          </a:xfrm>
        </p:spPr>
        <p:txBody>
          <a:bodyPr anchor="t">
            <a:normAutofit/>
          </a:bodyPr>
          <a:lstStyle/>
          <a:p>
            <a:r>
              <a:rPr lang="fi-FI" dirty="0">
                <a:solidFill>
                  <a:schemeClr val="tx1">
                    <a:lumMod val="75000"/>
                    <a:lumOff val="25000"/>
                  </a:schemeClr>
                </a:solidFill>
              </a:rPr>
              <a:t>OMA- ilmoitusten otanta</a:t>
            </a:r>
          </a:p>
        </p:txBody>
      </p:sp>
      <p:sp>
        <p:nvSpPr>
          <p:cNvPr id="12" name="Content Placeholder 3">
            <a:extLst>
              <a:ext uri="{FF2B5EF4-FFF2-40B4-BE49-F238E27FC236}">
                <a16:creationId xmlns:a16="http://schemas.microsoft.com/office/drawing/2014/main" id="{58B222AF-2229-4B88-B16F-68C82770F749}"/>
              </a:ext>
            </a:extLst>
          </p:cNvPr>
          <p:cNvSpPr>
            <a:spLocks noGrp="1"/>
          </p:cNvSpPr>
          <p:nvPr>
            <p:ph sz="half" idx="2"/>
          </p:nvPr>
        </p:nvSpPr>
        <p:spPr>
          <a:xfrm>
            <a:off x="5477568" y="1379862"/>
            <a:ext cx="3209935" cy="4098275"/>
          </a:xfrm>
        </p:spPr>
        <p:txBody>
          <a:bodyPr/>
          <a:lstStyle/>
          <a:p>
            <a:pPr marL="0" indent="0">
              <a:buNone/>
            </a:pPr>
            <a:endParaRPr lang="fi-FI" sz="1800" dirty="0"/>
          </a:p>
          <a:p>
            <a:pPr marL="0" indent="0">
              <a:buNone/>
            </a:pPr>
            <a:r>
              <a:rPr lang="fi-FI" sz="1600" dirty="0"/>
              <a:t>Pilotin aikana saatiin 78 OMA – ilmoitusta. </a:t>
            </a:r>
          </a:p>
          <a:p>
            <a:pPr marL="0" indent="0">
              <a:buNone/>
            </a:pPr>
            <a:endParaRPr lang="fi-FI" sz="1800" dirty="0"/>
          </a:p>
          <a:p>
            <a:pPr marL="0" indent="0">
              <a:buNone/>
            </a:pPr>
            <a:r>
              <a:rPr lang="fi-FI" sz="1600" dirty="0"/>
              <a:t>26 % muita, kuin ns. pedagogiseen tukeen liittyviä tuen tarpeita. </a:t>
            </a:r>
          </a:p>
          <a:p>
            <a:pPr marL="0" indent="0">
              <a:buNone/>
            </a:pPr>
            <a:endParaRPr lang="en-US" dirty="0"/>
          </a:p>
        </p:txBody>
      </p:sp>
      <p:sp>
        <p:nvSpPr>
          <p:cNvPr id="4" name="Dian numeron paikkamerkki 3">
            <a:extLst>
              <a:ext uri="{FF2B5EF4-FFF2-40B4-BE49-F238E27FC236}">
                <a16:creationId xmlns:a16="http://schemas.microsoft.com/office/drawing/2014/main" id="{0654CB8F-F6F4-457D-98B2-3669351F2835}"/>
              </a:ext>
            </a:extLst>
          </p:cNvPr>
          <p:cNvSpPr>
            <a:spLocks noGrp="1"/>
          </p:cNvSpPr>
          <p:nvPr>
            <p:ph type="sldNum" sz="quarter" idx="12"/>
          </p:nvPr>
        </p:nvSpPr>
        <p:spPr>
          <a:xfrm>
            <a:off x="189137" y="6309320"/>
            <a:ext cx="432000" cy="360000"/>
          </a:xfrm>
        </p:spPr>
        <p:txBody>
          <a:bodyPr anchor="ctr">
            <a:normAutofit/>
          </a:bodyPr>
          <a:lstStyle/>
          <a:p>
            <a:pPr>
              <a:spcAft>
                <a:spcPts val="600"/>
              </a:spcAft>
            </a:pPr>
            <a:fld id="{2A4837A0-F8B5-40DF-B7A3-2778985E9851}" type="slidenum">
              <a:rPr lang="fi-FI" smtClean="0"/>
              <a:pPr>
                <a:spcAft>
                  <a:spcPts val="600"/>
                </a:spcAft>
              </a:pPr>
              <a:t>13</a:t>
            </a:fld>
            <a:endParaRPr lang="fi-FI"/>
          </a:p>
        </p:txBody>
      </p:sp>
      <p:pic>
        <p:nvPicPr>
          <p:cNvPr id="11" name="Kuva 10">
            <a:extLst>
              <a:ext uri="{FF2B5EF4-FFF2-40B4-BE49-F238E27FC236}">
                <a16:creationId xmlns:a16="http://schemas.microsoft.com/office/drawing/2014/main" id="{C9ECD3CA-155C-4FF7-BE46-CC791A34C4C2}"/>
              </a:ext>
            </a:extLst>
          </p:cNvPr>
          <p:cNvPicPr>
            <a:picLocks noChangeAspect="1"/>
          </p:cNvPicPr>
          <p:nvPr/>
        </p:nvPicPr>
        <p:blipFill rotWithShape="1">
          <a:blip r:embed="rId2">
            <a:extLst>
              <a:ext uri="{28A0092B-C50C-407E-A947-70E740481C1C}">
                <a14:useLocalDpi xmlns:a14="http://schemas.microsoft.com/office/drawing/2010/main" val="0"/>
              </a:ext>
            </a:extLst>
          </a:blip>
          <a:srcRect t="13544" r="45238"/>
          <a:stretch/>
        </p:blipFill>
        <p:spPr>
          <a:xfrm>
            <a:off x="535800" y="1512000"/>
            <a:ext cx="4733963" cy="4227788"/>
          </a:xfrm>
          <a:prstGeom prst="rect">
            <a:avLst/>
          </a:prstGeom>
        </p:spPr>
      </p:pic>
    </p:spTree>
    <p:extLst>
      <p:ext uri="{BB962C8B-B14F-4D97-AF65-F5344CB8AC3E}">
        <p14:creationId xmlns:p14="http://schemas.microsoft.com/office/powerpoint/2010/main" val="151512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A13A0A-7595-4C06-B063-D64843D0442E}"/>
              </a:ext>
            </a:extLst>
          </p:cNvPr>
          <p:cNvSpPr>
            <a:spLocks noGrp="1"/>
          </p:cNvSpPr>
          <p:nvPr>
            <p:ph type="title"/>
          </p:nvPr>
        </p:nvSpPr>
        <p:spPr>
          <a:xfrm>
            <a:off x="540000" y="612000"/>
            <a:ext cx="8064000" cy="900000"/>
          </a:xfrm>
        </p:spPr>
        <p:txBody>
          <a:bodyPr anchor="t">
            <a:normAutofit/>
          </a:bodyPr>
          <a:lstStyle/>
          <a:p>
            <a:r>
              <a:rPr lang="fi-FI" dirty="0">
                <a:solidFill>
                  <a:schemeClr val="tx1">
                    <a:lumMod val="75000"/>
                    <a:lumOff val="25000"/>
                  </a:schemeClr>
                </a:solidFill>
              </a:rPr>
              <a:t>Laaja -alainen tuen tarve</a:t>
            </a:r>
          </a:p>
        </p:txBody>
      </p:sp>
      <p:pic>
        <p:nvPicPr>
          <p:cNvPr id="7" name="Kuva 6">
            <a:extLst>
              <a:ext uri="{FF2B5EF4-FFF2-40B4-BE49-F238E27FC236}">
                <a16:creationId xmlns:a16="http://schemas.microsoft.com/office/drawing/2014/main" id="{D49EE172-172B-4E7B-AE51-51B6D6A6A6A7}"/>
              </a:ext>
            </a:extLst>
          </p:cNvPr>
          <p:cNvPicPr>
            <a:picLocks noChangeAspect="1"/>
          </p:cNvPicPr>
          <p:nvPr/>
        </p:nvPicPr>
        <p:blipFill>
          <a:blip r:embed="rId2"/>
          <a:stretch>
            <a:fillRect/>
          </a:stretch>
        </p:blipFill>
        <p:spPr>
          <a:xfrm>
            <a:off x="540000" y="1292536"/>
            <a:ext cx="3924000" cy="4502335"/>
          </a:xfrm>
          <a:prstGeom prst="rect">
            <a:avLst/>
          </a:prstGeom>
          <a:noFill/>
        </p:spPr>
      </p:pic>
      <p:sp>
        <p:nvSpPr>
          <p:cNvPr id="12" name="Content Placeholder 3">
            <a:extLst>
              <a:ext uri="{FF2B5EF4-FFF2-40B4-BE49-F238E27FC236}">
                <a16:creationId xmlns:a16="http://schemas.microsoft.com/office/drawing/2014/main" id="{17C735CF-1D89-4BEF-BDF3-CDF0A233C6D9}"/>
              </a:ext>
            </a:extLst>
          </p:cNvPr>
          <p:cNvSpPr>
            <a:spLocks noGrp="1"/>
          </p:cNvSpPr>
          <p:nvPr>
            <p:ph sz="half" idx="2"/>
          </p:nvPr>
        </p:nvSpPr>
        <p:spPr>
          <a:xfrm>
            <a:off x="4760259" y="1425712"/>
            <a:ext cx="4213561" cy="4006576"/>
          </a:xfrm>
        </p:spPr>
        <p:txBody>
          <a:bodyPr/>
          <a:lstStyle/>
          <a:p>
            <a:pPr marL="0" indent="0">
              <a:buNone/>
            </a:pPr>
            <a:r>
              <a:rPr lang="fi-FI" sz="1600" dirty="0"/>
              <a:t>11 % opiskelijoista ilmoitti laaja-alaisia tuentarpeita 3-4 huomioitavaa kohtaa – Polunavaajan tuen linkittyminen automaattisesti.  </a:t>
            </a:r>
          </a:p>
          <a:p>
            <a:endParaRPr lang="fi-FI" sz="1600" dirty="0"/>
          </a:p>
          <a:p>
            <a:pPr marL="0" indent="0">
              <a:buNone/>
            </a:pPr>
            <a:r>
              <a:rPr lang="fi-FI" sz="1600" dirty="0"/>
              <a:t>Laaja-alaisia tuentarpeita ilmoittaneet opiskelijat hyötyivät moniammatillisesta opintojen suunnittelusta &amp; tuesta, ja kiinnittyivät hyvin opintoihin. </a:t>
            </a:r>
          </a:p>
          <a:p>
            <a:pPr marL="0" indent="0">
              <a:buNone/>
            </a:pPr>
            <a:endParaRPr lang="fi-FI" sz="1600" dirty="0"/>
          </a:p>
          <a:p>
            <a:pPr marL="0" indent="0">
              <a:buNone/>
            </a:pPr>
            <a:r>
              <a:rPr lang="fi-FI" sz="1600" dirty="0"/>
              <a:t>Opintojen alkuun kohdennettu tuki on kannattavaa opiskelijan ja oppilaitoksen näkökulmasta!</a:t>
            </a:r>
            <a:endParaRPr lang="en-US" sz="1600" dirty="0"/>
          </a:p>
        </p:txBody>
      </p:sp>
      <p:sp>
        <p:nvSpPr>
          <p:cNvPr id="4" name="Dian numeron paikkamerkki 3">
            <a:extLst>
              <a:ext uri="{FF2B5EF4-FFF2-40B4-BE49-F238E27FC236}">
                <a16:creationId xmlns:a16="http://schemas.microsoft.com/office/drawing/2014/main" id="{82FFCF58-DCE3-4AEB-B07F-458C5C3B0CEE}"/>
              </a:ext>
            </a:extLst>
          </p:cNvPr>
          <p:cNvSpPr>
            <a:spLocks noGrp="1"/>
          </p:cNvSpPr>
          <p:nvPr>
            <p:ph type="sldNum" sz="quarter" idx="12"/>
          </p:nvPr>
        </p:nvSpPr>
        <p:spPr>
          <a:xfrm>
            <a:off x="189137" y="6309320"/>
            <a:ext cx="432000" cy="360000"/>
          </a:xfrm>
        </p:spPr>
        <p:txBody>
          <a:bodyPr anchor="ctr">
            <a:normAutofit/>
          </a:bodyPr>
          <a:lstStyle/>
          <a:p>
            <a:pPr>
              <a:spcAft>
                <a:spcPts val="600"/>
              </a:spcAft>
            </a:pPr>
            <a:fld id="{2A4837A0-F8B5-40DF-B7A3-2778985E9851}" type="slidenum">
              <a:rPr lang="fi-FI" smtClean="0"/>
              <a:pPr>
                <a:spcAft>
                  <a:spcPts val="600"/>
                </a:spcAft>
              </a:pPr>
              <a:t>14</a:t>
            </a:fld>
            <a:endParaRPr lang="fi-FI"/>
          </a:p>
        </p:txBody>
      </p:sp>
    </p:spTree>
    <p:extLst>
      <p:ext uri="{BB962C8B-B14F-4D97-AF65-F5344CB8AC3E}">
        <p14:creationId xmlns:p14="http://schemas.microsoft.com/office/powerpoint/2010/main" val="532801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35CF1DC-CCC4-47F6-A0E8-37E8AB5D24DD}"/>
              </a:ext>
            </a:extLst>
          </p:cNvPr>
          <p:cNvSpPr>
            <a:spLocks noGrp="1"/>
          </p:cNvSpPr>
          <p:nvPr>
            <p:ph type="title"/>
          </p:nvPr>
        </p:nvSpPr>
        <p:spPr>
          <a:xfrm>
            <a:off x="540000" y="612000"/>
            <a:ext cx="8064000" cy="900000"/>
          </a:xfrm>
        </p:spPr>
        <p:txBody>
          <a:bodyPr/>
          <a:lstStyle/>
          <a:p>
            <a:r>
              <a:rPr lang="en-US" dirty="0"/>
              <a:t>Moniammatillinen yhteistyö opiskelijan parhaaksi</a:t>
            </a:r>
          </a:p>
        </p:txBody>
      </p:sp>
      <p:pic>
        <p:nvPicPr>
          <p:cNvPr id="12" name="Sisällön paikkamerkki 11">
            <a:extLst>
              <a:ext uri="{FF2B5EF4-FFF2-40B4-BE49-F238E27FC236}">
                <a16:creationId xmlns:a16="http://schemas.microsoft.com/office/drawing/2014/main" id="{613D136E-D14E-4237-B61E-EF43A3EA98A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920"/>
          <a:stretch/>
        </p:blipFill>
        <p:spPr>
          <a:xfrm>
            <a:off x="725739" y="1814407"/>
            <a:ext cx="7338731" cy="2994811"/>
          </a:xfrm>
          <a:noFill/>
        </p:spPr>
      </p:pic>
      <p:sp>
        <p:nvSpPr>
          <p:cNvPr id="5" name="Dian numeron paikkamerkki 4">
            <a:extLst>
              <a:ext uri="{FF2B5EF4-FFF2-40B4-BE49-F238E27FC236}">
                <a16:creationId xmlns:a16="http://schemas.microsoft.com/office/drawing/2014/main" id="{EAEE643D-6728-4232-8C7B-B1D4A3EFD1B9}"/>
              </a:ext>
            </a:extLst>
          </p:cNvPr>
          <p:cNvSpPr>
            <a:spLocks noGrp="1"/>
          </p:cNvSpPr>
          <p:nvPr>
            <p:ph type="sldNum" sz="quarter" idx="12"/>
          </p:nvPr>
        </p:nvSpPr>
        <p:spPr>
          <a:xfrm>
            <a:off x="189137" y="6309320"/>
            <a:ext cx="432000" cy="360000"/>
          </a:xfrm>
        </p:spPr>
        <p:txBody>
          <a:bodyPr wrap="none" anchor="ctr">
            <a:normAutofit/>
          </a:bodyPr>
          <a:lstStyle/>
          <a:p>
            <a:pPr>
              <a:spcAft>
                <a:spcPts val="600"/>
              </a:spcAft>
            </a:pPr>
            <a:fld id="{2A4837A0-F8B5-40DF-B7A3-2778985E9851}" type="slidenum">
              <a:rPr lang="fi-FI" smtClean="0"/>
              <a:pPr>
                <a:spcAft>
                  <a:spcPts val="600"/>
                </a:spcAft>
              </a:pPr>
              <a:t>15</a:t>
            </a:fld>
            <a:endParaRPr lang="fi-FI"/>
          </a:p>
        </p:txBody>
      </p:sp>
      <p:pic>
        <p:nvPicPr>
          <p:cNvPr id="3" name="Kuva 2">
            <a:extLst>
              <a:ext uri="{FF2B5EF4-FFF2-40B4-BE49-F238E27FC236}">
                <a16:creationId xmlns:a16="http://schemas.microsoft.com/office/drawing/2014/main" id="{A29DA691-7662-49DF-AE4D-273652090094}"/>
              </a:ext>
            </a:extLst>
          </p:cNvPr>
          <p:cNvPicPr>
            <a:picLocks noChangeAspect="1"/>
          </p:cNvPicPr>
          <p:nvPr/>
        </p:nvPicPr>
        <p:blipFill>
          <a:blip r:embed="rId3"/>
          <a:stretch>
            <a:fillRect/>
          </a:stretch>
        </p:blipFill>
        <p:spPr>
          <a:xfrm rot="20842404">
            <a:off x="7240480" y="1481189"/>
            <a:ext cx="1473401" cy="1081868"/>
          </a:xfrm>
          <a:prstGeom prst="rect">
            <a:avLst/>
          </a:prstGeom>
        </p:spPr>
      </p:pic>
      <p:pic>
        <p:nvPicPr>
          <p:cNvPr id="6" name="Kuva 5">
            <a:extLst>
              <a:ext uri="{FF2B5EF4-FFF2-40B4-BE49-F238E27FC236}">
                <a16:creationId xmlns:a16="http://schemas.microsoft.com/office/drawing/2014/main" id="{C385E179-8F8B-422A-BA14-03B09EB70104}"/>
              </a:ext>
            </a:extLst>
          </p:cNvPr>
          <p:cNvPicPr>
            <a:picLocks noChangeAspect="1"/>
          </p:cNvPicPr>
          <p:nvPr/>
        </p:nvPicPr>
        <p:blipFill>
          <a:blip r:embed="rId4"/>
          <a:stretch>
            <a:fillRect/>
          </a:stretch>
        </p:blipFill>
        <p:spPr>
          <a:xfrm>
            <a:off x="189137" y="2532247"/>
            <a:ext cx="1073205" cy="882695"/>
          </a:xfrm>
          <a:prstGeom prst="rect">
            <a:avLst/>
          </a:prstGeom>
        </p:spPr>
      </p:pic>
      <p:pic>
        <p:nvPicPr>
          <p:cNvPr id="8" name="Kuva 7">
            <a:extLst>
              <a:ext uri="{FF2B5EF4-FFF2-40B4-BE49-F238E27FC236}">
                <a16:creationId xmlns:a16="http://schemas.microsoft.com/office/drawing/2014/main" id="{378F905B-2E94-4470-8007-DB8BEB2787F9}"/>
              </a:ext>
            </a:extLst>
          </p:cNvPr>
          <p:cNvPicPr>
            <a:picLocks noChangeAspect="1"/>
          </p:cNvPicPr>
          <p:nvPr/>
        </p:nvPicPr>
        <p:blipFill>
          <a:blip r:embed="rId5"/>
          <a:stretch>
            <a:fillRect/>
          </a:stretch>
        </p:blipFill>
        <p:spPr>
          <a:xfrm>
            <a:off x="3458924" y="4809218"/>
            <a:ext cx="1872359" cy="1653328"/>
          </a:xfrm>
          <a:prstGeom prst="rect">
            <a:avLst/>
          </a:prstGeom>
        </p:spPr>
      </p:pic>
      <p:pic>
        <p:nvPicPr>
          <p:cNvPr id="11" name="Kuva 10">
            <a:extLst>
              <a:ext uri="{FF2B5EF4-FFF2-40B4-BE49-F238E27FC236}">
                <a16:creationId xmlns:a16="http://schemas.microsoft.com/office/drawing/2014/main" id="{9E3684CB-DED0-417E-A5A7-9D0DC5304C3D}"/>
              </a:ext>
            </a:extLst>
          </p:cNvPr>
          <p:cNvPicPr>
            <a:picLocks noChangeAspect="1"/>
          </p:cNvPicPr>
          <p:nvPr/>
        </p:nvPicPr>
        <p:blipFill>
          <a:blip r:embed="rId6"/>
          <a:stretch>
            <a:fillRect/>
          </a:stretch>
        </p:blipFill>
        <p:spPr>
          <a:xfrm rot="10800000">
            <a:off x="1763387" y="4887030"/>
            <a:ext cx="1695537" cy="1358970"/>
          </a:xfrm>
          <a:prstGeom prst="rect">
            <a:avLst/>
          </a:prstGeom>
        </p:spPr>
      </p:pic>
    </p:spTree>
    <p:extLst>
      <p:ext uri="{BB962C8B-B14F-4D97-AF65-F5344CB8AC3E}">
        <p14:creationId xmlns:p14="http://schemas.microsoft.com/office/powerpoint/2010/main" val="24570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B7A937-A47A-4A14-A8B3-0A50691033AD}"/>
              </a:ext>
            </a:extLst>
          </p:cNvPr>
          <p:cNvSpPr>
            <a:spLocks noGrp="1"/>
          </p:cNvSpPr>
          <p:nvPr>
            <p:ph type="title"/>
          </p:nvPr>
        </p:nvSpPr>
        <p:spPr/>
        <p:txBody>
          <a:bodyPr/>
          <a:lstStyle/>
          <a:p>
            <a:r>
              <a:rPr lang="fi-FI" dirty="0"/>
              <a:t>Saatua palautetta</a:t>
            </a:r>
          </a:p>
        </p:txBody>
      </p:sp>
      <p:sp>
        <p:nvSpPr>
          <p:cNvPr id="3" name="Sisällön paikkamerkki 2">
            <a:extLst>
              <a:ext uri="{FF2B5EF4-FFF2-40B4-BE49-F238E27FC236}">
                <a16:creationId xmlns:a16="http://schemas.microsoft.com/office/drawing/2014/main" id="{9783D21B-054E-4D07-B780-37EF813F14FB}"/>
              </a:ext>
            </a:extLst>
          </p:cNvPr>
          <p:cNvSpPr>
            <a:spLocks noGrp="1"/>
          </p:cNvSpPr>
          <p:nvPr>
            <p:ph idx="1"/>
          </p:nvPr>
        </p:nvSpPr>
        <p:spPr/>
        <p:txBody>
          <a:bodyPr/>
          <a:lstStyle/>
          <a:p>
            <a:r>
              <a:rPr lang="fi-FI" sz="1800" dirty="0">
                <a:solidFill>
                  <a:srgbClr val="000000"/>
                </a:solidFill>
                <a:effectLst/>
                <a:ea typeface="Times New Roman" panose="02020603050405020304" pitchFamily="18" charset="0"/>
              </a:rPr>
              <a:t>Oppilaitoksen toimijat kokivat </a:t>
            </a:r>
            <a:r>
              <a:rPr lang="fi-FI" sz="1800" dirty="0">
                <a:solidFill>
                  <a:srgbClr val="000000"/>
                </a:solidFill>
                <a:ea typeface="Times New Roman" panose="02020603050405020304" pitchFamily="18" charset="0"/>
              </a:rPr>
              <a:t>o</a:t>
            </a:r>
            <a:r>
              <a:rPr lang="fi-FI" sz="1800" dirty="0">
                <a:solidFill>
                  <a:srgbClr val="000000"/>
                </a:solidFill>
                <a:effectLst/>
                <a:ea typeface="Times New Roman" panose="02020603050405020304" pitchFamily="18" charset="0"/>
              </a:rPr>
              <a:t>piskelijan tuentarpeiden kartoittamisen  jo opiskelupaikan vastaanottamisvaiheessa tärkeäksi, ja </a:t>
            </a:r>
            <a:r>
              <a:rPr lang="fi-FI" sz="1800" dirty="0">
                <a:solidFill>
                  <a:srgbClr val="000000"/>
                </a:solidFill>
                <a:ea typeface="Times New Roman" panose="02020603050405020304" pitchFamily="18" charset="0"/>
              </a:rPr>
              <a:t>digitaalisen</a:t>
            </a:r>
            <a:r>
              <a:rPr lang="fi-FI" sz="1800" dirty="0">
                <a:solidFill>
                  <a:srgbClr val="000000"/>
                </a:solidFill>
                <a:effectLst/>
                <a:ea typeface="Times New Roman" panose="02020603050405020304" pitchFamily="18" charset="0"/>
              </a:rPr>
              <a:t> OMA- ilmoituksen madaltavan kynnystä tuen tarpeen ilmaisemiseen. Pidettiin tärkeänä, että tuentarpeista keskustellaan vielä opintojen alettua esim. HOKS prosessin yhteydessä, koska kaikki opiskelijat eivät välttämättä osaa ilmoittaa tuen tarpeistaan – tuen tarve tulee opiskelijalle esille vasta opintojen alettua (esim. pitkään opintojen- ja työelämän ulkopuolella olleet opiskelijat.)</a:t>
            </a:r>
          </a:p>
          <a:p>
            <a:endParaRPr lang="fi-FI" sz="1800" dirty="0">
              <a:solidFill>
                <a:srgbClr val="000000"/>
              </a:solidFill>
              <a:ea typeface="Times New Roman" panose="02020603050405020304" pitchFamily="18" charset="0"/>
            </a:endParaRPr>
          </a:p>
          <a:p>
            <a:r>
              <a:rPr lang="fi-FI" sz="1800" dirty="0">
                <a:solidFill>
                  <a:srgbClr val="000000"/>
                </a:solidFill>
                <a:effectLst/>
                <a:ea typeface="Times New Roman" panose="02020603050405020304" pitchFamily="18" charset="0"/>
              </a:rPr>
              <a:t>Opiskelijat kokivat OMA- ilmoituksen hyödyntämisen helpoksi, ja kokivat saaneensa tarvitsemansa tuen nopeasti opintojen alussa. Opiskelijat toivat esille, että tuentarpeista kysyminen viesti välittämisestä ja antoi myönteisen kuvan tulevasta oppilaitoksesta. </a:t>
            </a:r>
            <a:endParaRPr lang="fi-FI" sz="1800" dirty="0">
              <a:effectLst/>
              <a:ea typeface="Times New Roman" panose="02020603050405020304" pitchFamily="18" charset="0"/>
            </a:endParaRPr>
          </a:p>
          <a:p>
            <a:pPr marL="0" indent="0">
              <a:buNone/>
            </a:pPr>
            <a:endParaRPr lang="fi-FI" dirty="0"/>
          </a:p>
        </p:txBody>
      </p:sp>
      <p:sp>
        <p:nvSpPr>
          <p:cNvPr id="4" name="Dian numeron paikkamerkki 3">
            <a:extLst>
              <a:ext uri="{FF2B5EF4-FFF2-40B4-BE49-F238E27FC236}">
                <a16:creationId xmlns:a16="http://schemas.microsoft.com/office/drawing/2014/main" id="{BC93858A-0A7A-40C7-AC1D-58FCAD260134}"/>
              </a:ext>
            </a:extLst>
          </p:cNvPr>
          <p:cNvSpPr>
            <a:spLocks noGrp="1"/>
          </p:cNvSpPr>
          <p:nvPr>
            <p:ph type="sldNum" sz="quarter" idx="12"/>
          </p:nvPr>
        </p:nvSpPr>
        <p:spPr/>
        <p:txBody>
          <a:bodyPr/>
          <a:lstStyle/>
          <a:p>
            <a:fld id="{2A4837A0-F8B5-40DF-B7A3-2778985E9851}" type="slidenum">
              <a:rPr lang="fi-FI" smtClean="0"/>
              <a:pPr/>
              <a:t>16</a:t>
            </a:fld>
            <a:endParaRPr lang="fi-FI"/>
          </a:p>
        </p:txBody>
      </p:sp>
    </p:spTree>
    <p:extLst>
      <p:ext uri="{BB962C8B-B14F-4D97-AF65-F5344CB8AC3E}">
        <p14:creationId xmlns:p14="http://schemas.microsoft.com/office/powerpoint/2010/main" val="2953342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40CCB884-E088-42F8-8D70-84E6FD3837FF}"/>
              </a:ext>
            </a:extLst>
          </p:cNvPr>
          <p:cNvSpPr>
            <a:spLocks noGrp="1"/>
          </p:cNvSpPr>
          <p:nvPr>
            <p:ph sz="half" idx="2"/>
          </p:nvPr>
        </p:nvSpPr>
        <p:spPr>
          <a:xfrm>
            <a:off x="441388" y="859411"/>
            <a:ext cx="8064448" cy="3600000"/>
          </a:xfrm>
        </p:spPr>
        <p:txBody>
          <a:bodyPr/>
          <a:lstStyle/>
          <a:p>
            <a:r>
              <a:rPr lang="fi-FI" sz="1800" dirty="0">
                <a:solidFill>
                  <a:srgbClr val="000000"/>
                </a:solidFill>
                <a:ea typeface="Times New Roman" panose="02020603050405020304" pitchFamily="18" charset="0"/>
              </a:rPr>
              <a:t>Oppilaitoksen toimijat kokivat yhteistyöhön liittymisen ( muistutusrobotin tukemana ) helpoksi ja yhteistyön sujuneen hyvin. Haasteena koettiin ajalliset resurssit ja tuentarpeiden sumat esim. syksyllä. Haasteena koettiin myös se, että osa asiakastilanteista haastoi myös moniammatillisen tiimin osaamista - tai osaamista ei ollut ko. asiakastilanteeseen liittyen. </a:t>
            </a:r>
          </a:p>
          <a:p>
            <a:endParaRPr lang="fi-FI" sz="1800" dirty="0">
              <a:solidFill>
                <a:srgbClr val="000000"/>
              </a:solidFill>
              <a:effectLst/>
              <a:ea typeface="Times New Roman" panose="02020603050405020304" pitchFamily="18" charset="0"/>
            </a:endParaRPr>
          </a:p>
          <a:p>
            <a:r>
              <a:rPr lang="fi-FI" sz="1800" dirty="0">
                <a:solidFill>
                  <a:srgbClr val="000000"/>
                </a:solidFill>
                <a:ea typeface="Times New Roman" panose="02020603050405020304" pitchFamily="18" charset="0"/>
              </a:rPr>
              <a:t>Oppilaitoksen toimijat toivoivat moniammatillisen työn lisääntymistä – tuen suunnitteluun liittyen. Toivottiin tiimimäisempää työotetta, yhteisiä keskusteluja opiskelijoiden tuen suunnittelemiseksi, sekä kuntoutuksen asiantuntijaosaamista – jotta kokonaiskuntoutuksellista tukea voitaisiin joustavammin suunnitella ja toteuttaa. </a:t>
            </a:r>
          </a:p>
          <a:p>
            <a:endParaRPr lang="fi-FI" sz="1800" dirty="0">
              <a:solidFill>
                <a:srgbClr val="000000"/>
              </a:solidFill>
              <a:effectLst/>
              <a:ea typeface="Times New Roman" panose="02020603050405020304" pitchFamily="18" charset="0"/>
            </a:endParaRPr>
          </a:p>
          <a:p>
            <a:r>
              <a:rPr lang="fi-FI" sz="1800" dirty="0">
                <a:solidFill>
                  <a:srgbClr val="000000"/>
                </a:solidFill>
                <a:ea typeface="Times New Roman" panose="02020603050405020304" pitchFamily="18" charset="0"/>
              </a:rPr>
              <a:t>Yhteistyön tiivistämistä oppilaitoksen ulkoisten toimijoiden ( mm. SOTE, kuntoutuksen palveluntuottajat jne.) kanssa, sekä yhteistyön tiivistämistä suhteessa Luoviin. </a:t>
            </a:r>
            <a:endParaRPr lang="fi-FI" sz="1800" dirty="0">
              <a:effectLst/>
              <a:ea typeface="Times New Roman" panose="02020603050405020304" pitchFamily="18" charset="0"/>
            </a:endParaRPr>
          </a:p>
          <a:p>
            <a:pPr marL="0" indent="0">
              <a:buNone/>
            </a:pPr>
            <a:endParaRPr lang="fi-FI" dirty="0"/>
          </a:p>
          <a:p>
            <a:endParaRPr lang="fi-FI" dirty="0"/>
          </a:p>
        </p:txBody>
      </p:sp>
      <p:sp>
        <p:nvSpPr>
          <p:cNvPr id="5" name="Dian numeron paikkamerkki 4">
            <a:extLst>
              <a:ext uri="{FF2B5EF4-FFF2-40B4-BE49-F238E27FC236}">
                <a16:creationId xmlns:a16="http://schemas.microsoft.com/office/drawing/2014/main" id="{53A0F4E7-ECBF-46B8-B914-6797C2024773}"/>
              </a:ext>
            </a:extLst>
          </p:cNvPr>
          <p:cNvSpPr>
            <a:spLocks noGrp="1"/>
          </p:cNvSpPr>
          <p:nvPr>
            <p:ph type="sldNum" sz="quarter" idx="12"/>
          </p:nvPr>
        </p:nvSpPr>
        <p:spPr/>
        <p:txBody>
          <a:bodyPr/>
          <a:lstStyle/>
          <a:p>
            <a:fld id="{2A4837A0-F8B5-40DF-B7A3-2778985E9851}" type="slidenum">
              <a:rPr lang="fi-FI" smtClean="0"/>
              <a:pPr/>
              <a:t>17</a:t>
            </a:fld>
            <a:endParaRPr lang="fi-FI"/>
          </a:p>
        </p:txBody>
      </p:sp>
    </p:spTree>
    <p:extLst>
      <p:ext uri="{BB962C8B-B14F-4D97-AF65-F5344CB8AC3E}">
        <p14:creationId xmlns:p14="http://schemas.microsoft.com/office/powerpoint/2010/main" val="173258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D475F5B2-E310-44A5-895B-B51194A6753B}"/>
              </a:ext>
            </a:extLst>
          </p:cNvPr>
          <p:cNvSpPr>
            <a:spLocks noGrp="1"/>
          </p:cNvSpPr>
          <p:nvPr>
            <p:ph sz="half" idx="2"/>
          </p:nvPr>
        </p:nvSpPr>
        <p:spPr>
          <a:xfrm>
            <a:off x="540000" y="842682"/>
            <a:ext cx="8064448" cy="4737318"/>
          </a:xfrm>
        </p:spPr>
        <p:txBody>
          <a:bodyPr/>
          <a:lstStyle/>
          <a:p>
            <a:r>
              <a:rPr lang="fi-FI" sz="1800" dirty="0">
                <a:ea typeface="Times New Roman" panose="02020603050405020304" pitchFamily="18" charset="0"/>
              </a:rPr>
              <a:t>Oppilaitoksen toimijat ja yhteistyötahot kokivat: Polunavaajan työn tukeneen opiskelijan kokonaistuen suunnittelua,  moniammatillista yhteistyötä, sekä tuoneen uutena toimijana kuntoutuksellisen osaamisen osaksi yhteistyötä. </a:t>
            </a:r>
          </a:p>
          <a:p>
            <a:endParaRPr lang="fi-FI" sz="1800" dirty="0">
              <a:ea typeface="Times New Roman" panose="02020603050405020304" pitchFamily="18" charset="0"/>
            </a:endParaRPr>
          </a:p>
          <a:p>
            <a:r>
              <a:rPr lang="fi-FI" sz="1800" dirty="0">
                <a:ea typeface="Times New Roman" panose="02020603050405020304" pitchFamily="18" charset="0"/>
              </a:rPr>
              <a:t>Työskentelyn avulla tunnistettiin oppilaitoksesta opiskelijaryhmä, jotka hyötyvät moniammatillisesta tuen suunnittelusta ja kokonaisuuden koordinoimisesta. </a:t>
            </a:r>
          </a:p>
          <a:p>
            <a:endParaRPr lang="fi-FI" sz="1800" dirty="0">
              <a:ea typeface="Times New Roman" panose="02020603050405020304" pitchFamily="18" charset="0"/>
            </a:endParaRPr>
          </a:p>
          <a:p>
            <a:r>
              <a:rPr lang="fi-FI" sz="1800" dirty="0">
                <a:ea typeface="Times New Roman" panose="02020603050405020304" pitchFamily="18" charset="0"/>
              </a:rPr>
              <a:t>Toimijat ja opiskelijat kokivat tärkeäksi, että tukea kokonaistuen kartoittamiseen ja toteuttamiseen, sekä kuntoutukselliseen tukeen liittyen, oli saatavilla oppilaitosarjessa. </a:t>
            </a:r>
          </a:p>
          <a:p>
            <a:endParaRPr lang="fi-FI" sz="1800" dirty="0">
              <a:ea typeface="Times New Roman" panose="02020603050405020304" pitchFamily="18" charset="0"/>
            </a:endParaRPr>
          </a:p>
          <a:p>
            <a:r>
              <a:rPr lang="fi-FI" sz="1800" dirty="0">
                <a:ea typeface="Times New Roman" panose="02020603050405020304" pitchFamily="18" charset="0"/>
              </a:rPr>
              <a:t>Opiskelijat kokivat Polunavaajan tapaamisen osana opiskelupäivää helpoksi ja palvelun helposti saavutettavaksi. Oppilaitoksen toimijat kokivat läheltä löytyvän konsultatiivisen tuen omaa työtään tukevaksi. </a:t>
            </a:r>
          </a:p>
          <a:p>
            <a:endParaRPr lang="fi-FI" sz="1800" dirty="0">
              <a:ea typeface="Times New Roman" panose="02020603050405020304" pitchFamily="18" charset="0"/>
            </a:endParaRPr>
          </a:p>
          <a:p>
            <a:pPr marL="0" indent="0">
              <a:buNone/>
            </a:pPr>
            <a:endParaRPr lang="fi-FI" sz="1800" dirty="0">
              <a:effectLst/>
              <a:ea typeface="Times New Roman" panose="02020603050405020304" pitchFamily="18" charset="0"/>
            </a:endParaRPr>
          </a:p>
          <a:p>
            <a:endParaRPr lang="fi-FI" sz="1800" dirty="0">
              <a:latin typeface="Calibri" panose="020F0502020204030204" pitchFamily="34" charset="0"/>
              <a:ea typeface="Times New Roman" panose="02020603050405020304" pitchFamily="18" charset="0"/>
            </a:endParaRPr>
          </a:p>
          <a:p>
            <a:pPr marL="0" indent="0">
              <a:buNone/>
            </a:pPr>
            <a:r>
              <a:rPr lang="fi-FI" sz="1800" b="1" dirty="0">
                <a:effectLst/>
                <a:latin typeface="Calibri" panose="020F0502020204030204" pitchFamily="34" charset="0"/>
                <a:ea typeface="Times New Roman" panose="02020603050405020304" pitchFamily="18" charset="0"/>
              </a:rPr>
              <a:t> </a:t>
            </a:r>
            <a:endParaRPr lang="fi-FI" sz="1800" dirty="0">
              <a:effectLst/>
              <a:latin typeface="Times New Roman" panose="02020603050405020304" pitchFamily="18" charset="0"/>
              <a:ea typeface="Times New Roman" panose="02020603050405020304" pitchFamily="18" charset="0"/>
            </a:endParaRPr>
          </a:p>
          <a:p>
            <a:endParaRPr lang="fi-FI" dirty="0"/>
          </a:p>
        </p:txBody>
      </p:sp>
      <p:sp>
        <p:nvSpPr>
          <p:cNvPr id="5" name="Dian numeron paikkamerkki 4">
            <a:extLst>
              <a:ext uri="{FF2B5EF4-FFF2-40B4-BE49-F238E27FC236}">
                <a16:creationId xmlns:a16="http://schemas.microsoft.com/office/drawing/2014/main" id="{D2C612A6-E77B-44BA-A1F4-A6457092A9E4}"/>
              </a:ext>
            </a:extLst>
          </p:cNvPr>
          <p:cNvSpPr>
            <a:spLocks noGrp="1"/>
          </p:cNvSpPr>
          <p:nvPr>
            <p:ph type="sldNum" sz="quarter" idx="12"/>
          </p:nvPr>
        </p:nvSpPr>
        <p:spPr/>
        <p:txBody>
          <a:bodyPr/>
          <a:lstStyle/>
          <a:p>
            <a:fld id="{2A4837A0-F8B5-40DF-B7A3-2778985E9851}" type="slidenum">
              <a:rPr lang="fi-FI" smtClean="0"/>
              <a:pPr/>
              <a:t>18</a:t>
            </a:fld>
            <a:endParaRPr lang="fi-FI" dirty="0"/>
          </a:p>
        </p:txBody>
      </p:sp>
    </p:spTree>
    <p:extLst>
      <p:ext uri="{BB962C8B-B14F-4D97-AF65-F5344CB8AC3E}">
        <p14:creationId xmlns:p14="http://schemas.microsoft.com/office/powerpoint/2010/main" val="125872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8928C1FF-1441-42F4-A4AE-87296DE910C0}"/>
              </a:ext>
            </a:extLst>
          </p:cNvPr>
          <p:cNvSpPr>
            <a:spLocks noGrp="1"/>
          </p:cNvSpPr>
          <p:nvPr>
            <p:ph sz="half" idx="2"/>
          </p:nvPr>
        </p:nvSpPr>
        <p:spPr>
          <a:xfrm>
            <a:off x="405137" y="1089320"/>
            <a:ext cx="8064448" cy="3600000"/>
          </a:xfrm>
        </p:spPr>
        <p:txBody>
          <a:bodyPr/>
          <a:lstStyle/>
          <a:p>
            <a:pPr marL="0" indent="0">
              <a:buNone/>
            </a:pPr>
            <a:r>
              <a:rPr lang="fi-FI" sz="1800" dirty="0">
                <a:solidFill>
                  <a:srgbClr val="000000"/>
                </a:solidFill>
                <a:ea typeface="Times New Roman" panose="02020603050405020304" pitchFamily="18" charset="0"/>
              </a:rPr>
              <a:t>Toimijat kokivat, että Polunavaajan työskentelystä hyötyivät erityisesti o</a:t>
            </a:r>
            <a:r>
              <a:rPr lang="fi-FI" sz="1800" dirty="0">
                <a:solidFill>
                  <a:srgbClr val="000000"/>
                </a:solidFill>
                <a:effectLst/>
                <a:ea typeface="Times New Roman" panose="02020603050405020304" pitchFamily="18" charset="0"/>
              </a:rPr>
              <a:t>piskelijat</a:t>
            </a:r>
            <a:r>
              <a:rPr lang="fi-FI" sz="1800" dirty="0">
                <a:solidFill>
                  <a:srgbClr val="000000"/>
                </a:solidFill>
                <a:ea typeface="Times New Roman" panose="02020603050405020304" pitchFamily="18" charset="0"/>
              </a:rPr>
              <a:t>:</a:t>
            </a:r>
          </a:p>
          <a:p>
            <a:endParaRPr lang="fi-FI" sz="1800" dirty="0">
              <a:solidFill>
                <a:srgbClr val="000000"/>
              </a:solidFill>
              <a:effectLst/>
              <a:ea typeface="Times New Roman" panose="02020603050405020304" pitchFamily="18" charset="0"/>
            </a:endParaRPr>
          </a:p>
          <a:p>
            <a:r>
              <a:rPr lang="fi-FI" sz="1800" dirty="0">
                <a:solidFill>
                  <a:srgbClr val="000000"/>
                </a:solidFill>
                <a:effectLst/>
                <a:ea typeface="Times New Roman" panose="02020603050405020304" pitchFamily="18" charset="0"/>
              </a:rPr>
              <a:t> joiden tuen tarpeet ovat laaja-alaiset &amp; tarvitsevat useita palveluja.</a:t>
            </a:r>
          </a:p>
          <a:p>
            <a:r>
              <a:rPr lang="fi-FI" sz="1800" dirty="0">
                <a:solidFill>
                  <a:srgbClr val="000000"/>
                </a:solidFill>
                <a:effectLst/>
                <a:ea typeface="Times New Roman" panose="02020603050405020304" pitchFamily="18" charset="0"/>
              </a:rPr>
              <a:t> jotka palavaat opintoihin pitkän poissaolon jälkeen esim. kuntoutuvat</a:t>
            </a:r>
          </a:p>
          <a:p>
            <a:pPr marL="0" indent="0">
              <a:buNone/>
            </a:pPr>
            <a:r>
              <a:rPr lang="fi-FI" sz="1800" dirty="0">
                <a:solidFill>
                  <a:srgbClr val="000000"/>
                </a:solidFill>
                <a:ea typeface="Times New Roman" panose="02020603050405020304" pitchFamily="18" charset="0"/>
              </a:rPr>
              <a:t>      </a:t>
            </a:r>
            <a:r>
              <a:rPr lang="fi-FI" sz="1800" dirty="0">
                <a:solidFill>
                  <a:srgbClr val="000000"/>
                </a:solidFill>
                <a:effectLst/>
                <a:ea typeface="Times New Roman" panose="02020603050405020304" pitchFamily="18" charset="0"/>
              </a:rPr>
              <a:t>nuoret</a:t>
            </a:r>
            <a:r>
              <a:rPr lang="fi-FI" sz="1800" dirty="0">
                <a:solidFill>
                  <a:srgbClr val="000000"/>
                </a:solidFill>
                <a:ea typeface="Times New Roman" panose="02020603050405020304" pitchFamily="18" charset="0"/>
              </a:rPr>
              <a:t> aikuiset.</a:t>
            </a:r>
            <a:endParaRPr lang="fi-FI" sz="1800" dirty="0">
              <a:effectLst/>
              <a:ea typeface="Times New Roman" panose="02020603050405020304" pitchFamily="18" charset="0"/>
            </a:endParaRPr>
          </a:p>
          <a:p>
            <a:r>
              <a:rPr lang="fi-FI" sz="1800" dirty="0">
                <a:solidFill>
                  <a:srgbClr val="000000"/>
                </a:solidFill>
                <a:ea typeface="Times New Roman" panose="02020603050405020304" pitchFamily="18" charset="0"/>
              </a:rPr>
              <a:t>k</a:t>
            </a:r>
            <a:r>
              <a:rPr lang="fi-FI" sz="1800" dirty="0">
                <a:solidFill>
                  <a:srgbClr val="000000"/>
                </a:solidFill>
                <a:effectLst/>
                <a:ea typeface="Times New Roman" panose="02020603050405020304" pitchFamily="18" charset="0"/>
              </a:rPr>
              <a:t>aikille, joille käytettävissä oleva pedagoginen ja opiskeluhuollollinen tuki ei   riitä.</a:t>
            </a:r>
          </a:p>
          <a:p>
            <a:pPr marL="0" indent="0">
              <a:buNone/>
            </a:pPr>
            <a:endParaRPr lang="fi-FI" sz="1800" dirty="0">
              <a:solidFill>
                <a:srgbClr val="000000"/>
              </a:solidFill>
              <a:effectLst/>
              <a:ea typeface="Times New Roman" panose="02020603050405020304" pitchFamily="18" charset="0"/>
            </a:endParaRPr>
          </a:p>
          <a:p>
            <a:pPr marL="0" indent="0">
              <a:buNone/>
            </a:pPr>
            <a:r>
              <a:rPr lang="fi-FI" sz="1800" dirty="0">
                <a:solidFill>
                  <a:srgbClr val="000000"/>
                </a:solidFill>
                <a:effectLst/>
                <a:ea typeface="Times New Roman" panose="02020603050405020304" pitchFamily="18" charset="0"/>
              </a:rPr>
              <a:t>	 Polunavaajan työ verkostotyön tukena, työparina (oppilaitoksen</a:t>
            </a:r>
          </a:p>
          <a:p>
            <a:pPr marL="0" indent="0">
              <a:buNone/>
            </a:pPr>
            <a:r>
              <a:rPr lang="fi-FI" sz="1800" dirty="0">
                <a:solidFill>
                  <a:srgbClr val="000000"/>
                </a:solidFill>
                <a:ea typeface="Times New Roman" panose="02020603050405020304" pitchFamily="18" charset="0"/>
              </a:rPr>
              <a:t>	</a:t>
            </a:r>
            <a:r>
              <a:rPr lang="fi-FI" sz="1800" dirty="0">
                <a:solidFill>
                  <a:srgbClr val="000000"/>
                </a:solidFill>
                <a:effectLst/>
                <a:ea typeface="Times New Roman" panose="02020603050405020304" pitchFamily="18" charset="0"/>
              </a:rPr>
              <a:t> toimijat &amp; ulkoiset toimijat ), opiskelijan tukena ja rinnalla kulkijana,</a:t>
            </a:r>
          </a:p>
          <a:p>
            <a:pPr marL="0" indent="0">
              <a:buNone/>
            </a:pPr>
            <a:r>
              <a:rPr lang="fi-FI" sz="1800" dirty="0">
                <a:solidFill>
                  <a:srgbClr val="000000"/>
                </a:solidFill>
                <a:ea typeface="Times New Roman" panose="02020603050405020304" pitchFamily="18" charset="0"/>
              </a:rPr>
              <a:t>	</a:t>
            </a:r>
            <a:r>
              <a:rPr lang="fi-FI" sz="1800" dirty="0">
                <a:solidFill>
                  <a:srgbClr val="000000"/>
                </a:solidFill>
                <a:effectLst/>
                <a:ea typeface="Times New Roman" panose="02020603050405020304" pitchFamily="18" charset="0"/>
              </a:rPr>
              <a:t> palvelujärjestelmän tulkkina ja tiedon tuojana.</a:t>
            </a:r>
          </a:p>
          <a:p>
            <a:pPr marL="0" indent="0">
              <a:buNone/>
            </a:pPr>
            <a:endParaRPr lang="fi-FI" dirty="0"/>
          </a:p>
        </p:txBody>
      </p:sp>
      <p:sp>
        <p:nvSpPr>
          <p:cNvPr id="5" name="Dian numeron paikkamerkki 4">
            <a:extLst>
              <a:ext uri="{FF2B5EF4-FFF2-40B4-BE49-F238E27FC236}">
                <a16:creationId xmlns:a16="http://schemas.microsoft.com/office/drawing/2014/main" id="{8D42B21E-60EB-4A47-BF22-E6D5FDECA658}"/>
              </a:ext>
            </a:extLst>
          </p:cNvPr>
          <p:cNvSpPr>
            <a:spLocks noGrp="1"/>
          </p:cNvSpPr>
          <p:nvPr>
            <p:ph type="sldNum" sz="quarter" idx="12"/>
          </p:nvPr>
        </p:nvSpPr>
        <p:spPr/>
        <p:txBody>
          <a:bodyPr/>
          <a:lstStyle/>
          <a:p>
            <a:fld id="{2A4837A0-F8B5-40DF-B7A3-2778985E9851}" type="slidenum">
              <a:rPr lang="fi-FI" smtClean="0"/>
              <a:pPr/>
              <a:t>19</a:t>
            </a:fld>
            <a:endParaRPr lang="fi-FI"/>
          </a:p>
        </p:txBody>
      </p:sp>
      <p:pic>
        <p:nvPicPr>
          <p:cNvPr id="8" name="Kuva 7" descr="Kuva, joka sisältää kohteen teksti&#10;&#10;Kuvaus luotu automaattisesti">
            <a:extLst>
              <a:ext uri="{FF2B5EF4-FFF2-40B4-BE49-F238E27FC236}">
                <a16:creationId xmlns:a16="http://schemas.microsoft.com/office/drawing/2014/main" id="{3EF20A76-9C1D-4124-8666-A2CEA1892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37" y="5341553"/>
            <a:ext cx="3888957" cy="967767"/>
          </a:xfrm>
          <a:prstGeom prst="rect">
            <a:avLst/>
          </a:prstGeom>
        </p:spPr>
      </p:pic>
      <p:pic>
        <p:nvPicPr>
          <p:cNvPr id="3" name="Kuva 2">
            <a:extLst>
              <a:ext uri="{FF2B5EF4-FFF2-40B4-BE49-F238E27FC236}">
                <a16:creationId xmlns:a16="http://schemas.microsoft.com/office/drawing/2014/main" id="{932A7CF1-5DB5-4525-8C0E-867F82D37138}"/>
              </a:ext>
            </a:extLst>
          </p:cNvPr>
          <p:cNvPicPr>
            <a:picLocks noChangeAspect="1"/>
          </p:cNvPicPr>
          <p:nvPr/>
        </p:nvPicPr>
        <p:blipFill>
          <a:blip r:embed="rId3"/>
          <a:stretch>
            <a:fillRect/>
          </a:stretch>
        </p:blipFill>
        <p:spPr>
          <a:xfrm>
            <a:off x="493059" y="3902739"/>
            <a:ext cx="765548" cy="391942"/>
          </a:xfrm>
          <a:prstGeom prst="rect">
            <a:avLst/>
          </a:prstGeom>
        </p:spPr>
      </p:pic>
    </p:spTree>
    <p:extLst>
      <p:ext uri="{BB962C8B-B14F-4D97-AF65-F5344CB8AC3E}">
        <p14:creationId xmlns:p14="http://schemas.microsoft.com/office/powerpoint/2010/main" val="46708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09EA77-A728-40A0-BC42-138176106424}"/>
              </a:ext>
            </a:extLst>
          </p:cNvPr>
          <p:cNvSpPr>
            <a:spLocks noGrp="1"/>
          </p:cNvSpPr>
          <p:nvPr>
            <p:ph type="title"/>
          </p:nvPr>
        </p:nvSpPr>
        <p:spPr>
          <a:xfrm>
            <a:off x="621137" y="576141"/>
            <a:ext cx="8064000" cy="900000"/>
          </a:xfrm>
        </p:spPr>
        <p:txBody>
          <a:bodyPr/>
          <a:lstStyle/>
          <a:p>
            <a:r>
              <a:rPr lang="fi-FI" dirty="0"/>
              <a:t>Polunavaaja</a:t>
            </a:r>
          </a:p>
        </p:txBody>
      </p:sp>
      <p:sp>
        <p:nvSpPr>
          <p:cNvPr id="4" name="Sisällön paikkamerkki 3">
            <a:extLst>
              <a:ext uri="{FF2B5EF4-FFF2-40B4-BE49-F238E27FC236}">
                <a16:creationId xmlns:a16="http://schemas.microsoft.com/office/drawing/2014/main" id="{552735EB-1B00-4B34-8B8F-E0D082D87955}"/>
              </a:ext>
            </a:extLst>
          </p:cNvPr>
          <p:cNvSpPr>
            <a:spLocks noGrp="1"/>
          </p:cNvSpPr>
          <p:nvPr>
            <p:ph sz="half" idx="2"/>
          </p:nvPr>
        </p:nvSpPr>
        <p:spPr>
          <a:xfrm>
            <a:off x="405137" y="1121402"/>
            <a:ext cx="8064448" cy="3600000"/>
          </a:xfrm>
        </p:spPr>
        <p:txBody>
          <a:bodyPr/>
          <a:lstStyle/>
          <a:p>
            <a:endParaRPr lang="fi-FI" sz="1600" dirty="0"/>
          </a:p>
          <a:p>
            <a:r>
              <a:rPr lang="fi-FI" sz="1600" dirty="0"/>
              <a:t>Työ kohdistui jatkuvan haun opiskelijoihin, joilla tarvetta tukeen opintojen aloitusvaiheessa tai opintojen aikana. Kpeduun jatkuvan haun kautta hakeutuu vuosittain n. 1500 opiskelijaa - arvioituna n. 20- 25 %:lla aikuisopiskelijoista on tuen tarvetta opintojen aikana. Tuen tarpeet voivat olla esim. oppimisvaikeuksia, jaksamiseen, ihmissuhteisiin tai elämäntilanteeseen liittyviä.</a:t>
            </a:r>
          </a:p>
          <a:p>
            <a:endParaRPr lang="fi-FI" dirty="0"/>
          </a:p>
          <a:p>
            <a:pPr algn="l"/>
            <a:r>
              <a:rPr lang="fi-FI" sz="1600" dirty="0"/>
              <a:t>Opintojen etenemisen kannalta on oleellista, että opiskeluun liittyviin haasteisiin löydetään ratkaisuja mahdollisimman varhaisessa vaiheessa, jonka lisäksi on tärkeää tukea opiskelijaa saavuttamaan tarvittavat tukipalvelut mm. opiskeluhuollon toimijat, sote-palvelut, sekä muut opiskelijan hyvinvointia tukevat palvelut. </a:t>
            </a:r>
            <a:endParaRPr lang="fi-FI" dirty="0"/>
          </a:p>
          <a:p>
            <a:endParaRPr lang="fi-FI" dirty="0"/>
          </a:p>
          <a:p>
            <a:r>
              <a:rPr lang="fi-FI" sz="1600" dirty="0"/>
              <a:t>Tukea tarvitsevat opiskelijat hyötyvät aktiivisesta ohjauksellisesta tuesta, palvelujen koordinoimisesta ja moniammatillisesta kokonaistuen suunnittelusta. </a:t>
            </a:r>
          </a:p>
          <a:p>
            <a:endParaRPr lang="fi-FI" dirty="0"/>
          </a:p>
        </p:txBody>
      </p:sp>
      <p:sp>
        <p:nvSpPr>
          <p:cNvPr id="5" name="Dian numeron paikkamerkki 4">
            <a:extLst>
              <a:ext uri="{FF2B5EF4-FFF2-40B4-BE49-F238E27FC236}">
                <a16:creationId xmlns:a16="http://schemas.microsoft.com/office/drawing/2014/main" id="{2F86F65A-AB5E-4123-A1B3-528C7B79A460}"/>
              </a:ext>
            </a:extLst>
          </p:cNvPr>
          <p:cNvSpPr>
            <a:spLocks noGrp="1"/>
          </p:cNvSpPr>
          <p:nvPr>
            <p:ph type="sldNum" sz="quarter" idx="12"/>
          </p:nvPr>
        </p:nvSpPr>
        <p:spPr/>
        <p:txBody>
          <a:bodyPr/>
          <a:lstStyle/>
          <a:p>
            <a:fld id="{2A4837A0-F8B5-40DF-B7A3-2778985E9851}" type="slidenum">
              <a:rPr lang="fi-FI" smtClean="0"/>
              <a:pPr/>
              <a:t>2</a:t>
            </a:fld>
            <a:endParaRPr lang="fi-FI"/>
          </a:p>
        </p:txBody>
      </p:sp>
      <p:pic>
        <p:nvPicPr>
          <p:cNvPr id="8" name="Kuva 7" descr="Kuva, joka sisältää kohteen teksti&#10;&#10;Kuvaus luotu automaattisesti">
            <a:extLst>
              <a:ext uri="{FF2B5EF4-FFF2-40B4-BE49-F238E27FC236}">
                <a16:creationId xmlns:a16="http://schemas.microsoft.com/office/drawing/2014/main" id="{2D52A82C-59BE-486B-B3E3-EFAAF9568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7" y="5405717"/>
            <a:ext cx="3888957" cy="967767"/>
          </a:xfrm>
          <a:prstGeom prst="rect">
            <a:avLst/>
          </a:prstGeom>
        </p:spPr>
      </p:pic>
    </p:spTree>
    <p:extLst>
      <p:ext uri="{BB962C8B-B14F-4D97-AF65-F5344CB8AC3E}">
        <p14:creationId xmlns:p14="http://schemas.microsoft.com/office/powerpoint/2010/main" val="408401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5AB1A1-293B-4A41-AFB9-1ED0A46B2DE4}"/>
              </a:ext>
            </a:extLst>
          </p:cNvPr>
          <p:cNvSpPr>
            <a:spLocks noGrp="1"/>
          </p:cNvSpPr>
          <p:nvPr>
            <p:ph type="title"/>
          </p:nvPr>
        </p:nvSpPr>
        <p:spPr>
          <a:xfrm>
            <a:off x="405137" y="324561"/>
            <a:ext cx="8064000" cy="900000"/>
          </a:xfrm>
        </p:spPr>
        <p:txBody>
          <a:bodyPr/>
          <a:lstStyle/>
          <a:p>
            <a:r>
              <a:rPr lang="fi-FI" dirty="0">
                <a:solidFill>
                  <a:schemeClr val="tx1">
                    <a:lumMod val="75000"/>
                    <a:lumOff val="25000"/>
                  </a:schemeClr>
                </a:solidFill>
              </a:rPr>
              <a:t>Työskentelyllä tavoitettiin  </a:t>
            </a:r>
          </a:p>
        </p:txBody>
      </p:sp>
      <p:sp>
        <p:nvSpPr>
          <p:cNvPr id="3" name="Sisällön paikkamerkki 2">
            <a:extLst>
              <a:ext uri="{FF2B5EF4-FFF2-40B4-BE49-F238E27FC236}">
                <a16:creationId xmlns:a16="http://schemas.microsoft.com/office/drawing/2014/main" id="{D50A5816-9307-48B5-ADE5-3552E4A5169D}"/>
              </a:ext>
            </a:extLst>
          </p:cNvPr>
          <p:cNvSpPr>
            <a:spLocks noGrp="1"/>
          </p:cNvSpPr>
          <p:nvPr>
            <p:ph sz="half" idx="1"/>
          </p:nvPr>
        </p:nvSpPr>
        <p:spPr>
          <a:xfrm>
            <a:off x="305898" y="965839"/>
            <a:ext cx="8262478" cy="3527827"/>
          </a:xfrm>
        </p:spPr>
        <p:txBody>
          <a:bodyPr/>
          <a:lstStyle/>
          <a:p>
            <a:pPr>
              <a:lnSpc>
                <a:spcPct val="107000"/>
              </a:lnSpc>
              <a:spcAft>
                <a:spcPts val="800"/>
              </a:spcAft>
            </a:pPr>
            <a:r>
              <a:rPr lang="fi-FI" sz="1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Polunavaajan työskentelyn kautta tavoitettiin ajalla 1.1- 30.12.2021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Laaja-alaista tukea tarvitsevia opiskelijoita 29 kpl, joiden kanssa yhteistyön kesto kesimäärin 3–6 kk ja kontakteja opiskelijaan (yhteistyöverkostojen lisäksi) viikoittain, sekä yksilöllisten tarpeiden mukaista ohjaustyöskentelyä – suurin tavoitettu joukko 18-29 vuotiaita nuoria aikuisia. </a:t>
            </a:r>
          </a:p>
          <a:p>
            <a:pPr>
              <a:lnSpc>
                <a:spcPct val="107000"/>
              </a:lnSpc>
              <a:spcAft>
                <a:spcPts val="800"/>
              </a:spcAft>
            </a:pPr>
            <a:r>
              <a:rPr lang="fi-FI" sz="1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Lisäksi Polunavaaja osallistui työparityöskentelyyn tai verkostoon 45 opiskelijan tuen suunnittelun osalta. </a:t>
            </a:r>
          </a:p>
          <a:p>
            <a:pPr>
              <a:lnSpc>
                <a:spcPct val="107000"/>
              </a:lnSpc>
              <a:spcAft>
                <a:spcPts val="800"/>
              </a:spcAft>
            </a:pPr>
            <a:r>
              <a:rPr lang="fi-FI" sz="1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OMA- ilmoitus pilotoinnin aikana Polunavaaja käsitteli kaikki saapuneet OMA-ilmoitukset 78 kpl, sekä aloitti alkukartoituksen 9 laaja-alaista tukea tarvitsevan opiskelijan osalta kolmen kuukauden pilotin aikana. </a:t>
            </a:r>
          </a:p>
          <a:p>
            <a:pPr>
              <a:lnSpc>
                <a:spcPct val="107000"/>
              </a:lnSpc>
              <a:spcAft>
                <a:spcPts val="800"/>
              </a:spcAft>
            </a:pPr>
            <a:r>
              <a:rPr lang="fi-FI" sz="1800" dirty="0">
                <a:solidFill>
                  <a:srgbClr val="323130"/>
                </a:solidFill>
                <a:effectLst/>
                <a:latin typeface="Calibri" panose="020F0502020204030204" pitchFamily="34" charset="0"/>
                <a:ea typeface="Calibri" panose="020F0502020204030204" pitchFamily="34" charset="0"/>
                <a:cs typeface="Calibri" panose="020F0502020204030204" pitchFamily="34" charset="0"/>
              </a:rPr>
              <a:t>Lisäksi Polunavaaja tarjosi palveluohjausta ja konsultatiivista tukea oppilaitoksen toimijoille ja opiskelijoille, sekä osallistui säännöllisesti opiskeluhuoltoryhmiin ja yhteistyöryhmiin, sekä yhteiskehittämisverkostoihin ja koulutti myös itse oppilaitoksen toimijoita.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1800" dirty="0"/>
          </a:p>
          <a:p>
            <a:pPr marL="0" indent="0">
              <a:buNone/>
            </a:pPr>
            <a:endParaRPr lang="fi-FI" sz="1800" dirty="0"/>
          </a:p>
        </p:txBody>
      </p:sp>
      <p:sp>
        <p:nvSpPr>
          <p:cNvPr id="5" name="Dian numeron paikkamerkki 4">
            <a:extLst>
              <a:ext uri="{FF2B5EF4-FFF2-40B4-BE49-F238E27FC236}">
                <a16:creationId xmlns:a16="http://schemas.microsoft.com/office/drawing/2014/main" id="{3552146C-58A4-4455-9BCC-42F98D56F84B}"/>
              </a:ext>
            </a:extLst>
          </p:cNvPr>
          <p:cNvSpPr>
            <a:spLocks noGrp="1"/>
          </p:cNvSpPr>
          <p:nvPr>
            <p:ph type="sldNum" sz="quarter" idx="12"/>
          </p:nvPr>
        </p:nvSpPr>
        <p:spPr/>
        <p:txBody>
          <a:bodyPr/>
          <a:lstStyle/>
          <a:p>
            <a:fld id="{2A4837A0-F8B5-40DF-B7A3-2778985E9851}" type="slidenum">
              <a:rPr lang="fi-FI" smtClean="0"/>
              <a:pPr/>
              <a:t>20</a:t>
            </a:fld>
            <a:endParaRPr lang="fi-FI" dirty="0"/>
          </a:p>
        </p:txBody>
      </p:sp>
    </p:spTree>
    <p:extLst>
      <p:ext uri="{BB962C8B-B14F-4D97-AF65-F5344CB8AC3E}">
        <p14:creationId xmlns:p14="http://schemas.microsoft.com/office/powerpoint/2010/main" val="390502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437D72-B65E-4A7A-982E-99C08917A16B}"/>
              </a:ext>
            </a:extLst>
          </p:cNvPr>
          <p:cNvSpPr>
            <a:spLocks noGrp="1"/>
          </p:cNvSpPr>
          <p:nvPr>
            <p:ph type="title"/>
          </p:nvPr>
        </p:nvSpPr>
        <p:spPr/>
        <p:txBody>
          <a:bodyPr/>
          <a:lstStyle/>
          <a:p>
            <a:r>
              <a:rPr lang="fi-FI" dirty="0"/>
              <a:t>Suurin tavoitettu joukko</a:t>
            </a:r>
          </a:p>
        </p:txBody>
      </p:sp>
      <p:sp>
        <p:nvSpPr>
          <p:cNvPr id="3" name="Sisällön paikkamerkki 2">
            <a:extLst>
              <a:ext uri="{FF2B5EF4-FFF2-40B4-BE49-F238E27FC236}">
                <a16:creationId xmlns:a16="http://schemas.microsoft.com/office/drawing/2014/main" id="{B3E369D9-029E-4C2D-92DC-886C412FD863}"/>
              </a:ext>
            </a:extLst>
          </p:cNvPr>
          <p:cNvSpPr>
            <a:spLocks noGrp="1"/>
          </p:cNvSpPr>
          <p:nvPr>
            <p:ph sz="half" idx="1"/>
          </p:nvPr>
        </p:nvSpPr>
        <p:spPr>
          <a:xfrm>
            <a:off x="539999" y="1584000"/>
            <a:ext cx="8063999" cy="4500000"/>
          </a:xfrm>
        </p:spPr>
        <p:txBody>
          <a:bodyPr/>
          <a:lstStyle/>
          <a:p>
            <a:pPr marL="0" indent="0">
              <a:buNone/>
            </a:pPr>
            <a:r>
              <a:rPr lang="fi-FI" sz="1800" dirty="0"/>
              <a:t>18-29 vuotiaat nuoret aikuiset: </a:t>
            </a:r>
          </a:p>
          <a:p>
            <a:pPr marL="914400" lvl="2" indent="0">
              <a:lnSpc>
                <a:spcPct val="107000"/>
              </a:lnSpc>
              <a:spcAft>
                <a:spcPts val="800"/>
              </a:spcAft>
              <a:buNone/>
            </a:pPr>
            <a:endParaRPr lang="fi-FI" sz="1800" dirty="0">
              <a:ea typeface="Calibri" panose="020F0502020204030204" pitchFamily="34" charset="0"/>
              <a:cs typeface="Times New Roman" panose="02020603050405020304" pitchFamily="18" charset="0"/>
            </a:endParaRPr>
          </a:p>
          <a:p>
            <a:pPr lvl="2">
              <a:lnSpc>
                <a:spcPct val="107000"/>
              </a:lnSpc>
              <a:spcAft>
                <a:spcPts val="800"/>
              </a:spcAft>
            </a:pPr>
            <a:r>
              <a:rPr lang="fi-FI" sz="1800" dirty="0">
                <a:ea typeface="Calibri" panose="020F0502020204030204" pitchFamily="34" charset="0"/>
                <a:cs typeface="Times New Roman" panose="02020603050405020304" pitchFamily="18" charset="0"/>
              </a:rPr>
              <a:t>Palvelujen ulkopuolella olleita ja vajaakuntoisia nuoria – kokivat, että tarvittavien palvelujen saavuttaminen on vaikeaa.</a:t>
            </a:r>
          </a:p>
          <a:p>
            <a:pPr lvl="2">
              <a:lnSpc>
                <a:spcPct val="107000"/>
              </a:lnSpc>
              <a:spcAft>
                <a:spcPts val="800"/>
              </a:spcAft>
            </a:pPr>
            <a:r>
              <a:rPr lang="fi-FI" sz="1800" dirty="0">
                <a:ea typeface="Calibri" panose="020F0502020204030204" pitchFamily="34" charset="0"/>
                <a:cs typeface="Times New Roman" panose="02020603050405020304" pitchFamily="18" charset="0"/>
              </a:rPr>
              <a:t>Useissa palveluissa olleita – taustalla katkenneita hoito- ja kuntoutuspolkuja.</a:t>
            </a:r>
          </a:p>
          <a:p>
            <a:pPr lvl="2">
              <a:lnSpc>
                <a:spcPct val="107000"/>
              </a:lnSpc>
              <a:spcAft>
                <a:spcPts val="800"/>
              </a:spcAft>
            </a:pPr>
            <a:r>
              <a:rPr lang="fi-FI" sz="1800" u="sng" dirty="0">
                <a:ea typeface="Calibri" panose="020F0502020204030204" pitchFamily="34" charset="0"/>
                <a:cs typeface="Times New Roman" panose="02020603050405020304" pitchFamily="18" charset="0"/>
              </a:rPr>
              <a:t>Useimmilla epäonnistunut siirtymä ammatillisiin opintoihin peruskoulun jälkeen. </a:t>
            </a:r>
          </a:p>
          <a:p>
            <a:pPr marL="0" indent="0">
              <a:lnSpc>
                <a:spcPct val="107000"/>
              </a:lnSpc>
              <a:spcAft>
                <a:spcPts val="800"/>
              </a:spcAft>
              <a:buNone/>
            </a:pPr>
            <a:r>
              <a:rPr lang="fi-FI" sz="2000" dirty="0">
                <a:latin typeface="Calibri" panose="020F0502020204030204" pitchFamily="34" charset="0"/>
                <a:ea typeface="Calibri" panose="020F0502020204030204" pitchFamily="34" charset="0"/>
                <a:cs typeface="Times New Roman" panose="02020603050405020304" pitchFamily="18" charset="0"/>
              </a:rPr>
              <a:t>	</a:t>
            </a: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7E2F60CA-2A2D-461E-AC74-8349F5B97115}"/>
              </a:ext>
            </a:extLst>
          </p:cNvPr>
          <p:cNvSpPr>
            <a:spLocks noGrp="1"/>
          </p:cNvSpPr>
          <p:nvPr>
            <p:ph type="sldNum" sz="quarter" idx="12"/>
          </p:nvPr>
        </p:nvSpPr>
        <p:spPr/>
        <p:txBody>
          <a:bodyPr/>
          <a:lstStyle/>
          <a:p>
            <a:fld id="{2A4837A0-F8B5-40DF-B7A3-2778985E9851}" type="slidenum">
              <a:rPr lang="fi-FI" smtClean="0"/>
              <a:pPr/>
              <a:t>21</a:t>
            </a:fld>
            <a:endParaRPr lang="fi-FI"/>
          </a:p>
        </p:txBody>
      </p:sp>
      <p:sp>
        <p:nvSpPr>
          <p:cNvPr id="6" name="Alatunnisteen paikkamerkki 5">
            <a:extLst>
              <a:ext uri="{FF2B5EF4-FFF2-40B4-BE49-F238E27FC236}">
                <a16:creationId xmlns:a16="http://schemas.microsoft.com/office/drawing/2014/main" id="{F7D770E0-1356-420D-8D93-356D49751CC6}"/>
              </a:ext>
            </a:extLst>
          </p:cNvPr>
          <p:cNvSpPr>
            <a:spLocks noGrp="1"/>
          </p:cNvSpPr>
          <p:nvPr>
            <p:ph type="ftr" sz="quarter" idx="11"/>
          </p:nvPr>
        </p:nvSpPr>
        <p:spPr/>
        <p:txBody>
          <a:bodyPr/>
          <a:lstStyle/>
          <a:p>
            <a:r>
              <a:rPr lang="fi-FI"/>
              <a:t>Etunimi Sukunimi</a:t>
            </a:r>
          </a:p>
        </p:txBody>
      </p:sp>
      <p:sp>
        <p:nvSpPr>
          <p:cNvPr id="7" name="Päivämäärän paikkamerkki 6">
            <a:extLst>
              <a:ext uri="{FF2B5EF4-FFF2-40B4-BE49-F238E27FC236}">
                <a16:creationId xmlns:a16="http://schemas.microsoft.com/office/drawing/2014/main" id="{DE1320D2-75CE-4027-873A-D7F682606243}"/>
              </a:ext>
            </a:extLst>
          </p:cNvPr>
          <p:cNvSpPr>
            <a:spLocks noGrp="1"/>
          </p:cNvSpPr>
          <p:nvPr>
            <p:ph type="dt" sz="half" idx="10"/>
          </p:nvPr>
        </p:nvSpPr>
        <p:spPr/>
        <p:txBody>
          <a:bodyPr/>
          <a:lstStyle/>
          <a:p>
            <a:fld id="{D00111C6-550F-476F-A8E9-87059F984CC5}" type="datetime1">
              <a:rPr lang="fi-FI" smtClean="0"/>
              <a:pPr/>
              <a:t>15.12.2021</a:t>
            </a:fld>
            <a:endParaRPr lang="fi-FI"/>
          </a:p>
        </p:txBody>
      </p:sp>
    </p:spTree>
    <p:extLst>
      <p:ext uri="{BB962C8B-B14F-4D97-AF65-F5344CB8AC3E}">
        <p14:creationId xmlns:p14="http://schemas.microsoft.com/office/powerpoint/2010/main" val="706092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D8D3D7-5465-4E3C-8AE7-6F1D61A93276}"/>
              </a:ext>
            </a:extLst>
          </p:cNvPr>
          <p:cNvSpPr>
            <a:spLocks noGrp="1"/>
          </p:cNvSpPr>
          <p:nvPr>
            <p:ph type="ctrTitle"/>
          </p:nvPr>
        </p:nvSpPr>
        <p:spPr>
          <a:xfrm>
            <a:off x="540000" y="480840"/>
            <a:ext cx="6858000" cy="684403"/>
          </a:xfrm>
        </p:spPr>
        <p:txBody>
          <a:bodyPr/>
          <a:lstStyle/>
          <a:p>
            <a:pPr algn="l"/>
            <a:r>
              <a:rPr lang="fi-FI" sz="2800" dirty="0"/>
              <a:t>Opiskelijan hyvinvointia voidaan tukea monin eri tavoin</a:t>
            </a:r>
          </a:p>
        </p:txBody>
      </p:sp>
      <p:sp>
        <p:nvSpPr>
          <p:cNvPr id="6" name="Dian numeron paikkamerkki 5">
            <a:extLst>
              <a:ext uri="{FF2B5EF4-FFF2-40B4-BE49-F238E27FC236}">
                <a16:creationId xmlns:a16="http://schemas.microsoft.com/office/drawing/2014/main" id="{A3E260BA-BE53-4AD6-8134-D0D99B888138}"/>
              </a:ext>
            </a:extLst>
          </p:cNvPr>
          <p:cNvSpPr>
            <a:spLocks noGrp="1"/>
          </p:cNvSpPr>
          <p:nvPr>
            <p:ph type="sldNum" sz="quarter" idx="12"/>
          </p:nvPr>
        </p:nvSpPr>
        <p:spPr/>
        <p:txBody>
          <a:bodyPr/>
          <a:lstStyle/>
          <a:p>
            <a:fld id="{6086F359-4A16-4619-8E9E-FA291E5B8EA8}" type="slidenum">
              <a:rPr lang="fi-FI" smtClean="0"/>
              <a:t>22</a:t>
            </a:fld>
            <a:endParaRPr lang="fi-FI"/>
          </a:p>
        </p:txBody>
      </p:sp>
      <p:pic>
        <p:nvPicPr>
          <p:cNvPr id="4" name="Kuva 3">
            <a:extLst>
              <a:ext uri="{FF2B5EF4-FFF2-40B4-BE49-F238E27FC236}">
                <a16:creationId xmlns:a16="http://schemas.microsoft.com/office/drawing/2014/main" id="{D67ABBFB-C17E-4B45-924E-BE06E31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3" y="1473278"/>
            <a:ext cx="8007094" cy="4528006"/>
          </a:xfrm>
          <a:prstGeom prst="rect">
            <a:avLst/>
          </a:prstGeom>
        </p:spPr>
      </p:pic>
    </p:spTree>
    <p:extLst>
      <p:ext uri="{BB962C8B-B14F-4D97-AF65-F5344CB8AC3E}">
        <p14:creationId xmlns:p14="http://schemas.microsoft.com/office/powerpoint/2010/main" val="54969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654E0FC-2458-4C86-BE62-A9843F8F21BA}"/>
              </a:ext>
            </a:extLst>
          </p:cNvPr>
          <p:cNvSpPr>
            <a:spLocks noGrp="1"/>
          </p:cNvSpPr>
          <p:nvPr>
            <p:ph idx="1"/>
          </p:nvPr>
        </p:nvSpPr>
        <p:spPr>
          <a:xfrm>
            <a:off x="540000" y="916181"/>
            <a:ext cx="8064000" cy="4140000"/>
          </a:xfrm>
        </p:spPr>
        <p:txBody>
          <a:bodyPr/>
          <a:lstStyle/>
          <a:p>
            <a:pPr marL="0" indent="0" algn="ctr">
              <a:buNone/>
            </a:pPr>
            <a:endParaRPr lang="fi-FI" sz="2000" i="1" dirty="0">
              <a:solidFill>
                <a:srgbClr val="1B1B1B"/>
              </a:solidFill>
            </a:endParaRPr>
          </a:p>
          <a:p>
            <a:pPr marL="0" indent="0" algn="ctr">
              <a:buNone/>
            </a:pPr>
            <a:endParaRPr lang="fi-FI" sz="2000" i="1" dirty="0">
              <a:solidFill>
                <a:srgbClr val="1B1B1B"/>
              </a:solidFill>
            </a:endParaRPr>
          </a:p>
          <a:p>
            <a:pPr marL="0" indent="0" algn="ctr">
              <a:buNone/>
            </a:pPr>
            <a:r>
              <a:rPr lang="fi-FI" sz="2000" i="1" dirty="0">
                <a:solidFill>
                  <a:srgbClr val="1B1B1B"/>
                </a:solidFill>
              </a:rPr>
              <a:t>Koulutus on käyttöliittymä yhteiskuntaan. Ei saisi olla niin, että toiset saavat käyttöliittymän, toiset eivät. Koulutuksen ei pitäisi olla tarkoitettu vain hyväosaisille ja onnekkaille.  Jos lapset ja nuoret eivät saa tarvitsemaansa tukea opintoihin, silloinhan se tarkoittaa, ettei koulutusta ole suunniteltu kaikkia varten…</a:t>
            </a:r>
          </a:p>
          <a:p>
            <a:pPr marL="0" indent="0" algn="ctr">
              <a:buNone/>
            </a:pPr>
            <a:endParaRPr lang="fi-FI" i="1" dirty="0">
              <a:solidFill>
                <a:srgbClr val="1B1B1B"/>
              </a:solidFill>
            </a:endParaRPr>
          </a:p>
          <a:p>
            <a:pPr marL="0" indent="0" algn="ctr">
              <a:buNone/>
            </a:pPr>
            <a:r>
              <a:rPr lang="fi-FI" sz="1800" i="1" dirty="0">
                <a:solidFill>
                  <a:srgbClr val="1B1B1B"/>
                </a:solidFill>
              </a:rPr>
              <a:t>Venla Bernelius , 2021</a:t>
            </a:r>
            <a:endParaRPr lang="fi-FI" sz="1600" b="0" i="0" u="none" strike="noStrike" dirty="0">
              <a:solidFill>
                <a:srgbClr val="1B1B1B"/>
              </a:solidFill>
              <a:effectLst/>
            </a:endParaRPr>
          </a:p>
          <a:p>
            <a:pPr marL="0" indent="0">
              <a:buNone/>
            </a:pPr>
            <a:endParaRPr lang="fi-FI" dirty="0"/>
          </a:p>
        </p:txBody>
      </p:sp>
      <p:sp>
        <p:nvSpPr>
          <p:cNvPr id="4" name="Dian numeron paikkamerkki 3">
            <a:extLst>
              <a:ext uri="{FF2B5EF4-FFF2-40B4-BE49-F238E27FC236}">
                <a16:creationId xmlns:a16="http://schemas.microsoft.com/office/drawing/2014/main" id="{FA514880-74EB-4FE1-9315-DCB3F3E2027D}"/>
              </a:ext>
            </a:extLst>
          </p:cNvPr>
          <p:cNvSpPr>
            <a:spLocks noGrp="1"/>
          </p:cNvSpPr>
          <p:nvPr>
            <p:ph type="sldNum" sz="quarter" idx="12"/>
          </p:nvPr>
        </p:nvSpPr>
        <p:spPr/>
        <p:txBody>
          <a:bodyPr/>
          <a:lstStyle/>
          <a:p>
            <a:fld id="{2A4837A0-F8B5-40DF-B7A3-2778985E9851}" type="slidenum">
              <a:rPr lang="fi-FI" smtClean="0"/>
              <a:pPr/>
              <a:t>23</a:t>
            </a:fld>
            <a:endParaRPr lang="fi-FI"/>
          </a:p>
        </p:txBody>
      </p:sp>
      <p:pic>
        <p:nvPicPr>
          <p:cNvPr id="6" name="Kuva 5">
            <a:extLst>
              <a:ext uri="{FF2B5EF4-FFF2-40B4-BE49-F238E27FC236}">
                <a16:creationId xmlns:a16="http://schemas.microsoft.com/office/drawing/2014/main" id="{0734BF3D-DC42-49D9-8B30-8482553557BE}"/>
              </a:ext>
            </a:extLst>
          </p:cNvPr>
          <p:cNvPicPr>
            <a:picLocks noChangeAspect="1"/>
          </p:cNvPicPr>
          <p:nvPr/>
        </p:nvPicPr>
        <p:blipFill>
          <a:blip r:embed="rId2"/>
          <a:stretch>
            <a:fillRect/>
          </a:stretch>
        </p:blipFill>
        <p:spPr>
          <a:xfrm>
            <a:off x="3635820" y="4145830"/>
            <a:ext cx="1872359" cy="1653328"/>
          </a:xfrm>
          <a:prstGeom prst="rect">
            <a:avLst/>
          </a:prstGeom>
        </p:spPr>
      </p:pic>
    </p:spTree>
    <p:extLst>
      <p:ext uri="{BB962C8B-B14F-4D97-AF65-F5344CB8AC3E}">
        <p14:creationId xmlns:p14="http://schemas.microsoft.com/office/powerpoint/2010/main" val="4267098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DA2008-C26B-413F-B573-38D418D01534}"/>
              </a:ext>
            </a:extLst>
          </p:cNvPr>
          <p:cNvSpPr>
            <a:spLocks noGrp="1"/>
          </p:cNvSpPr>
          <p:nvPr>
            <p:ph type="title"/>
          </p:nvPr>
        </p:nvSpPr>
        <p:spPr/>
        <p:txBody>
          <a:bodyPr/>
          <a:lstStyle/>
          <a:p>
            <a:r>
              <a:rPr lang="fi-FI" dirty="0">
                <a:solidFill>
                  <a:schemeClr val="tx1">
                    <a:lumMod val="75000"/>
                    <a:lumOff val="25000"/>
                  </a:schemeClr>
                </a:solidFill>
              </a:rPr>
              <a:t>Kiitos </a:t>
            </a:r>
          </a:p>
        </p:txBody>
      </p:sp>
      <p:sp>
        <p:nvSpPr>
          <p:cNvPr id="3" name="Sisällön paikkamerkki 2">
            <a:extLst>
              <a:ext uri="{FF2B5EF4-FFF2-40B4-BE49-F238E27FC236}">
                <a16:creationId xmlns:a16="http://schemas.microsoft.com/office/drawing/2014/main" id="{A4CF6159-F97A-4968-BC6E-6FE78A9F0498}"/>
              </a:ext>
            </a:extLst>
          </p:cNvPr>
          <p:cNvSpPr>
            <a:spLocks noGrp="1"/>
          </p:cNvSpPr>
          <p:nvPr>
            <p:ph sz="half" idx="1"/>
          </p:nvPr>
        </p:nvSpPr>
        <p:spPr>
          <a:xfrm>
            <a:off x="540000" y="1512000"/>
            <a:ext cx="8523318" cy="4500000"/>
          </a:xfrm>
        </p:spPr>
        <p:txBody>
          <a:bodyPr/>
          <a:lstStyle/>
          <a:p>
            <a:pPr marL="0" indent="0">
              <a:buNone/>
            </a:pPr>
            <a:r>
              <a:rPr lang="fi-FI" sz="1800" dirty="0"/>
              <a:t>Tukipolku-hanke:</a:t>
            </a:r>
          </a:p>
          <a:p>
            <a:pPr marL="0" indent="0">
              <a:buNone/>
            </a:pPr>
            <a:r>
              <a:rPr lang="fi-FI" sz="1800" dirty="0">
                <a:hlinkClick r:id="rId2"/>
              </a:rPr>
              <a:t>https://www.kpedu.fi/tuki-polku/esittely</a:t>
            </a:r>
            <a:endParaRPr lang="fi-FI" sz="1800" dirty="0"/>
          </a:p>
          <a:p>
            <a:pPr marL="0" indent="0">
              <a:buNone/>
            </a:pPr>
            <a:endParaRPr lang="fi-FI" sz="1800" dirty="0"/>
          </a:p>
          <a:p>
            <a:pPr marL="0" indent="0">
              <a:buNone/>
            </a:pPr>
            <a:r>
              <a:rPr lang="fi-FI" sz="1800" dirty="0">
                <a:ea typeface="+mn-lt"/>
                <a:cs typeface="+mn-lt"/>
                <a:hlinkClick r:id="rId3"/>
              </a:rPr>
              <a:t>https://www.thinglink.com/scene/1321349478673809411</a:t>
            </a:r>
            <a:endParaRPr lang="fi-FI" sz="1800" dirty="0">
              <a:cs typeface="Arial"/>
            </a:endParaRPr>
          </a:p>
          <a:p>
            <a:pPr marL="0" indent="0">
              <a:buNone/>
            </a:pPr>
            <a:endParaRPr lang="fi-FI" sz="2000" dirty="0"/>
          </a:p>
          <a:p>
            <a:pPr marL="0" indent="0">
              <a:buNone/>
            </a:pPr>
            <a:endParaRPr lang="fi-FI" dirty="0"/>
          </a:p>
        </p:txBody>
      </p:sp>
      <p:sp>
        <p:nvSpPr>
          <p:cNvPr id="4" name="Sisällön paikkamerkki 3">
            <a:extLst>
              <a:ext uri="{FF2B5EF4-FFF2-40B4-BE49-F238E27FC236}">
                <a16:creationId xmlns:a16="http://schemas.microsoft.com/office/drawing/2014/main" id="{D460F94A-93E3-4724-9BA0-CC8FB8ED51EA}"/>
              </a:ext>
            </a:extLst>
          </p:cNvPr>
          <p:cNvSpPr>
            <a:spLocks noGrp="1"/>
          </p:cNvSpPr>
          <p:nvPr>
            <p:ph sz="half" idx="2"/>
          </p:nvPr>
        </p:nvSpPr>
        <p:spPr>
          <a:xfrm>
            <a:off x="540000" y="1848764"/>
            <a:ext cx="4495800" cy="4500000"/>
          </a:xfrm>
        </p:spPr>
        <p:txBody>
          <a:bodyPr/>
          <a:lstStyle/>
          <a:p>
            <a:pPr marL="0" indent="0">
              <a:buNone/>
            </a:pPr>
            <a:endParaRPr lang="fi-FI" dirty="0"/>
          </a:p>
          <a:p>
            <a:pPr marL="0" indent="0">
              <a:buNone/>
            </a:pPr>
            <a:endParaRPr lang="fi-FI" dirty="0"/>
          </a:p>
          <a:p>
            <a:pPr marL="0" indent="0">
              <a:buNone/>
            </a:pPr>
            <a:endParaRPr lang="fi-FI" dirty="0"/>
          </a:p>
          <a:p>
            <a:pPr marL="0" indent="0">
              <a:buNone/>
            </a:pPr>
            <a:r>
              <a:rPr lang="fi-FI" sz="1800" dirty="0"/>
              <a:t>Projektivastaava/ opiskeluhuollon koordinaattori:</a:t>
            </a:r>
          </a:p>
          <a:p>
            <a:pPr marL="0" indent="0">
              <a:buNone/>
            </a:pPr>
            <a:endParaRPr lang="fi-FI" sz="1800" dirty="0"/>
          </a:p>
          <a:p>
            <a:pPr marL="0" indent="0">
              <a:buNone/>
            </a:pPr>
            <a:r>
              <a:rPr lang="fi-FI" sz="1800" dirty="0"/>
              <a:t>Anne Eteläaho</a:t>
            </a:r>
          </a:p>
          <a:p>
            <a:pPr marL="0" indent="0">
              <a:buNone/>
            </a:pPr>
            <a:r>
              <a:rPr lang="fi-FI" sz="1800" dirty="0">
                <a:hlinkClick r:id="rId4"/>
              </a:rPr>
              <a:t>anne.etelaaho@kpedu.fi</a:t>
            </a:r>
            <a:endParaRPr lang="fi-FI" sz="1800" dirty="0"/>
          </a:p>
          <a:p>
            <a:pPr marL="0" indent="0">
              <a:buNone/>
            </a:pPr>
            <a:r>
              <a:rPr lang="fi-FI" sz="1800" dirty="0"/>
              <a:t>p. 044 725 0106</a:t>
            </a:r>
          </a:p>
          <a:p>
            <a:endParaRPr lang="fi-FI" dirty="0"/>
          </a:p>
        </p:txBody>
      </p:sp>
      <p:sp>
        <p:nvSpPr>
          <p:cNvPr id="5" name="Dian numeron paikkamerkki 4">
            <a:extLst>
              <a:ext uri="{FF2B5EF4-FFF2-40B4-BE49-F238E27FC236}">
                <a16:creationId xmlns:a16="http://schemas.microsoft.com/office/drawing/2014/main" id="{586D98AF-044E-4B19-B7BA-B69284915FEB}"/>
              </a:ext>
            </a:extLst>
          </p:cNvPr>
          <p:cNvSpPr>
            <a:spLocks noGrp="1"/>
          </p:cNvSpPr>
          <p:nvPr>
            <p:ph type="sldNum" sz="quarter" idx="12"/>
          </p:nvPr>
        </p:nvSpPr>
        <p:spPr/>
        <p:txBody>
          <a:bodyPr/>
          <a:lstStyle/>
          <a:p>
            <a:fld id="{2A4837A0-F8B5-40DF-B7A3-2778985E9851}" type="slidenum">
              <a:rPr lang="fi-FI" smtClean="0"/>
              <a:pPr/>
              <a:t>24</a:t>
            </a:fld>
            <a:endParaRPr lang="fi-FI"/>
          </a:p>
        </p:txBody>
      </p:sp>
    </p:spTree>
    <p:extLst>
      <p:ext uri="{BB962C8B-B14F-4D97-AF65-F5344CB8AC3E}">
        <p14:creationId xmlns:p14="http://schemas.microsoft.com/office/powerpoint/2010/main" val="111588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F99BBE-73E2-4B18-A767-59F67E0C86EA}"/>
              </a:ext>
            </a:extLst>
          </p:cNvPr>
          <p:cNvSpPr>
            <a:spLocks noGrp="1"/>
          </p:cNvSpPr>
          <p:nvPr>
            <p:ph type="title"/>
          </p:nvPr>
        </p:nvSpPr>
        <p:spPr/>
        <p:txBody>
          <a:bodyPr/>
          <a:lstStyle/>
          <a:p>
            <a:r>
              <a:rPr lang="fi-FI" dirty="0">
                <a:solidFill>
                  <a:schemeClr val="tx1">
                    <a:lumMod val="75000"/>
                    <a:lumOff val="25000"/>
                  </a:schemeClr>
                </a:solidFill>
              </a:rPr>
              <a:t>Mistä lähdettiin liikkeelle? </a:t>
            </a:r>
          </a:p>
        </p:txBody>
      </p:sp>
      <p:sp>
        <p:nvSpPr>
          <p:cNvPr id="3" name="Sisällön paikkamerkki 2">
            <a:extLst>
              <a:ext uri="{FF2B5EF4-FFF2-40B4-BE49-F238E27FC236}">
                <a16:creationId xmlns:a16="http://schemas.microsoft.com/office/drawing/2014/main" id="{9C9C15E9-0603-4DB0-9F98-4AFCA53D600E}"/>
              </a:ext>
            </a:extLst>
          </p:cNvPr>
          <p:cNvSpPr>
            <a:spLocks noGrp="1"/>
          </p:cNvSpPr>
          <p:nvPr>
            <p:ph idx="1"/>
          </p:nvPr>
        </p:nvSpPr>
        <p:spPr>
          <a:xfrm>
            <a:off x="270274" y="1403285"/>
            <a:ext cx="8064000" cy="4209536"/>
          </a:xfrm>
        </p:spPr>
        <p:txBody>
          <a:bodyPr/>
          <a:lstStyle/>
          <a:p>
            <a:r>
              <a:rPr lang="fi-FI" sz="1600" dirty="0"/>
              <a:t>Oppilaitoksen toimijat kokivat, että tietoa jatkuvan haun opiskelijoiden tuen tarpeista ei ollut käytettävissä. Opiskelijat ohjautuivat tuen piiriin usein vasta opintojen vaikeuduttua merkittävästi tai päätyivät pitkille sairauslomille/ keskeytykseen.</a:t>
            </a:r>
          </a:p>
          <a:p>
            <a:endParaRPr lang="fi-FI" sz="1600" dirty="0"/>
          </a:p>
          <a:p>
            <a:r>
              <a:rPr lang="fi-FI" sz="1600" dirty="0"/>
              <a:t>Aikuiset opiskelijat koettiin osin vieraaksi asiakasryhmäksi, eikä heidän kokonaistuen tarpeistaan ollut selkeää käsitystä - opiskelijoille oli epäselvää miten ja kenen toimesta tukea voidaan suunnitella tai järjestää. </a:t>
            </a:r>
          </a:p>
          <a:p>
            <a:endParaRPr lang="fi-FI" sz="1600" dirty="0"/>
          </a:p>
          <a:p>
            <a:r>
              <a:rPr lang="fi-FI" sz="1600" dirty="0"/>
              <a:t>Havaittiin,  että tukea tarvitsevilla aikuisilla opiskelijoilla on terveyspalvelujen käyttämättömyyttä, sekä mielenterveyteen ja jaksamiseen liittyviä haasteita.  Tunnistettiin, että aikuisten opiskelijoiden palvelut toteutuivat usein oppilaitoksen ulkopuolella – irrallisina prosesseina. Prosessit olivat usein myös opiskelijoille epäselviä, eikä toimijoilla ollut käsitystä opiskelijan kokonaistuesta. </a:t>
            </a:r>
          </a:p>
        </p:txBody>
      </p:sp>
      <p:sp>
        <p:nvSpPr>
          <p:cNvPr id="4" name="Dian numeron paikkamerkki 3">
            <a:extLst>
              <a:ext uri="{FF2B5EF4-FFF2-40B4-BE49-F238E27FC236}">
                <a16:creationId xmlns:a16="http://schemas.microsoft.com/office/drawing/2014/main" id="{932B2573-9DD4-4A5C-B100-9D062026BBCA}"/>
              </a:ext>
            </a:extLst>
          </p:cNvPr>
          <p:cNvSpPr>
            <a:spLocks noGrp="1"/>
          </p:cNvSpPr>
          <p:nvPr>
            <p:ph type="sldNum" sz="quarter" idx="12"/>
          </p:nvPr>
        </p:nvSpPr>
        <p:spPr/>
        <p:txBody>
          <a:bodyPr/>
          <a:lstStyle/>
          <a:p>
            <a:fld id="{2A4837A0-F8B5-40DF-B7A3-2778985E9851}" type="slidenum">
              <a:rPr lang="fi-FI" smtClean="0"/>
              <a:pPr/>
              <a:t>3</a:t>
            </a:fld>
            <a:endParaRPr lang="fi-FI"/>
          </a:p>
        </p:txBody>
      </p:sp>
      <p:pic>
        <p:nvPicPr>
          <p:cNvPr id="6" name="Kuva 5" descr="Kuva, joka sisältää kohteen teksti&#10;&#10;Kuvaus luotu automaattisesti">
            <a:extLst>
              <a:ext uri="{FF2B5EF4-FFF2-40B4-BE49-F238E27FC236}">
                <a16:creationId xmlns:a16="http://schemas.microsoft.com/office/drawing/2014/main" id="{E5E41274-A035-41DE-903D-117E16A95C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137" y="5521553"/>
            <a:ext cx="3888957" cy="967767"/>
          </a:xfrm>
          <a:prstGeom prst="rect">
            <a:avLst/>
          </a:prstGeom>
        </p:spPr>
      </p:pic>
    </p:spTree>
    <p:extLst>
      <p:ext uri="{BB962C8B-B14F-4D97-AF65-F5344CB8AC3E}">
        <p14:creationId xmlns:p14="http://schemas.microsoft.com/office/powerpoint/2010/main" val="190039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36D4EA27-FEFD-463B-B4CA-DDF356CFCD31}"/>
              </a:ext>
            </a:extLst>
          </p:cNvPr>
          <p:cNvSpPr>
            <a:spLocks noGrp="1"/>
          </p:cNvSpPr>
          <p:nvPr>
            <p:ph type="sldNum" sz="quarter" idx="12"/>
          </p:nvPr>
        </p:nvSpPr>
        <p:spPr/>
        <p:txBody>
          <a:bodyPr/>
          <a:lstStyle/>
          <a:p>
            <a:fld id="{6086F359-4A16-4619-8E9E-FA291E5B8EA8}" type="slidenum">
              <a:rPr lang="fi-FI" smtClean="0"/>
              <a:t>4</a:t>
            </a:fld>
            <a:endParaRPr lang="fi-FI"/>
          </a:p>
        </p:txBody>
      </p:sp>
      <p:sp>
        <p:nvSpPr>
          <p:cNvPr id="9" name="Tekstiruutu 8">
            <a:extLst>
              <a:ext uri="{FF2B5EF4-FFF2-40B4-BE49-F238E27FC236}">
                <a16:creationId xmlns:a16="http://schemas.microsoft.com/office/drawing/2014/main" id="{9FCDCB8E-D6A9-4544-946C-8A71593022B7}"/>
              </a:ext>
            </a:extLst>
          </p:cNvPr>
          <p:cNvSpPr txBox="1"/>
          <p:nvPr/>
        </p:nvSpPr>
        <p:spPr>
          <a:xfrm>
            <a:off x="405137" y="505397"/>
            <a:ext cx="8044801" cy="523220"/>
          </a:xfrm>
          <a:prstGeom prst="rect">
            <a:avLst/>
          </a:prstGeom>
          <a:noFill/>
        </p:spPr>
        <p:txBody>
          <a:bodyPr wrap="square">
            <a:spAutoFit/>
          </a:bodyPr>
          <a:lstStyle/>
          <a:p>
            <a:r>
              <a:rPr lang="fi-FI" sz="2800" dirty="0">
                <a:solidFill>
                  <a:schemeClr val="tx1">
                    <a:lumMod val="75000"/>
                    <a:lumOff val="25000"/>
                  </a:schemeClr>
                </a:solidFill>
              </a:rPr>
              <a:t>Toimintakyky opiskelukyvyn näkökulmasta</a:t>
            </a:r>
          </a:p>
        </p:txBody>
      </p:sp>
      <p:sp>
        <p:nvSpPr>
          <p:cNvPr id="10" name="Tekstiruutu 9">
            <a:extLst>
              <a:ext uri="{FF2B5EF4-FFF2-40B4-BE49-F238E27FC236}">
                <a16:creationId xmlns:a16="http://schemas.microsoft.com/office/drawing/2014/main" id="{15D48190-A601-4E76-831A-C1F2CDD920B5}"/>
              </a:ext>
            </a:extLst>
          </p:cNvPr>
          <p:cNvSpPr txBox="1"/>
          <p:nvPr/>
        </p:nvSpPr>
        <p:spPr>
          <a:xfrm>
            <a:off x="4299439" y="6078514"/>
            <a:ext cx="5365215" cy="307777"/>
          </a:xfrm>
          <a:prstGeom prst="rect">
            <a:avLst/>
          </a:prstGeom>
          <a:noFill/>
        </p:spPr>
        <p:txBody>
          <a:bodyPr wrap="square" rtlCol="0">
            <a:spAutoFit/>
          </a:bodyPr>
          <a:lstStyle/>
          <a:p>
            <a:r>
              <a:rPr lang="fi-FI" sz="1400" dirty="0"/>
              <a:t>Mukaillen: Puustjärvi. A 2017;  Kunttu. K 2011</a:t>
            </a:r>
          </a:p>
        </p:txBody>
      </p:sp>
      <p:pic>
        <p:nvPicPr>
          <p:cNvPr id="3" name="Kuva 2" descr="Kuva, joka sisältää kohteen teksti&#10;&#10;Kuvaus luotu automaattisesti">
            <a:extLst>
              <a:ext uri="{FF2B5EF4-FFF2-40B4-BE49-F238E27FC236}">
                <a16:creationId xmlns:a16="http://schemas.microsoft.com/office/drawing/2014/main" id="{9F304C9A-34E8-47CD-9BBC-752068DE4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7" y="1156220"/>
            <a:ext cx="7788604" cy="4563886"/>
          </a:xfrm>
          <a:prstGeom prst="rect">
            <a:avLst/>
          </a:prstGeom>
        </p:spPr>
      </p:pic>
    </p:spTree>
    <p:extLst>
      <p:ext uri="{BB962C8B-B14F-4D97-AF65-F5344CB8AC3E}">
        <p14:creationId xmlns:p14="http://schemas.microsoft.com/office/powerpoint/2010/main" val="145625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62FDBF7D-22BA-41C2-AF0A-546B8DC65C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137" y="358587"/>
            <a:ext cx="8698824" cy="6310733"/>
          </a:xfrm>
        </p:spPr>
      </p:pic>
      <p:sp>
        <p:nvSpPr>
          <p:cNvPr id="4" name="Dian numeron paikkamerkki 3">
            <a:extLst>
              <a:ext uri="{FF2B5EF4-FFF2-40B4-BE49-F238E27FC236}">
                <a16:creationId xmlns:a16="http://schemas.microsoft.com/office/drawing/2014/main" id="{C7BFAEE8-D02D-443E-8AF3-F2C94E5DD6C1}"/>
              </a:ext>
            </a:extLst>
          </p:cNvPr>
          <p:cNvSpPr>
            <a:spLocks noGrp="1"/>
          </p:cNvSpPr>
          <p:nvPr>
            <p:ph type="sldNum" sz="quarter" idx="12"/>
          </p:nvPr>
        </p:nvSpPr>
        <p:spPr/>
        <p:txBody>
          <a:bodyPr/>
          <a:lstStyle/>
          <a:p>
            <a:fld id="{2A4837A0-F8B5-40DF-B7A3-2778985E9851}" type="slidenum">
              <a:rPr lang="fi-FI" smtClean="0"/>
              <a:pPr/>
              <a:t>5</a:t>
            </a:fld>
            <a:endParaRPr lang="fi-FI"/>
          </a:p>
        </p:txBody>
      </p:sp>
    </p:spTree>
    <p:extLst>
      <p:ext uri="{BB962C8B-B14F-4D97-AF65-F5344CB8AC3E}">
        <p14:creationId xmlns:p14="http://schemas.microsoft.com/office/powerpoint/2010/main" val="356334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56E2E5-38F0-4EDB-BFF2-FEAD3781F723}"/>
              </a:ext>
            </a:extLst>
          </p:cNvPr>
          <p:cNvSpPr>
            <a:spLocks noGrp="1"/>
          </p:cNvSpPr>
          <p:nvPr>
            <p:ph type="title"/>
          </p:nvPr>
        </p:nvSpPr>
        <p:spPr>
          <a:xfrm>
            <a:off x="540000" y="612000"/>
            <a:ext cx="8064000" cy="900000"/>
          </a:xfrm>
        </p:spPr>
        <p:txBody>
          <a:bodyPr anchor="t">
            <a:normAutofit/>
          </a:bodyPr>
          <a:lstStyle/>
          <a:p>
            <a:r>
              <a:rPr lang="fi-FI" dirty="0">
                <a:solidFill>
                  <a:schemeClr val="tx1">
                    <a:lumMod val="75000"/>
                    <a:lumOff val="25000"/>
                  </a:schemeClr>
                </a:solidFill>
              </a:rPr>
              <a:t>Opiskelijan itsearvioinnin vahvistaminen</a:t>
            </a:r>
          </a:p>
        </p:txBody>
      </p:sp>
      <p:pic>
        <p:nvPicPr>
          <p:cNvPr id="8" name="Sisällön paikkamerkki 7">
            <a:extLst>
              <a:ext uri="{FF2B5EF4-FFF2-40B4-BE49-F238E27FC236}">
                <a16:creationId xmlns:a16="http://schemas.microsoft.com/office/drawing/2014/main" id="{66B51514-9694-4287-A76A-8D1DC07E05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374" y="1512000"/>
            <a:ext cx="4197253" cy="4331099"/>
          </a:xfrm>
          <a:prstGeom prst="rect">
            <a:avLst/>
          </a:prstGeom>
          <a:noFill/>
        </p:spPr>
      </p:pic>
      <p:sp>
        <p:nvSpPr>
          <p:cNvPr id="18" name="Content Placeholder 3">
            <a:extLst>
              <a:ext uri="{FF2B5EF4-FFF2-40B4-BE49-F238E27FC236}">
                <a16:creationId xmlns:a16="http://schemas.microsoft.com/office/drawing/2014/main" id="{B752225D-64F2-4CC8-9B3A-04056C74BD21}"/>
              </a:ext>
            </a:extLst>
          </p:cNvPr>
          <p:cNvSpPr>
            <a:spLocks noGrp="1"/>
          </p:cNvSpPr>
          <p:nvPr>
            <p:ph sz="half" idx="2"/>
          </p:nvPr>
        </p:nvSpPr>
        <p:spPr>
          <a:xfrm>
            <a:off x="4820757" y="1512000"/>
            <a:ext cx="4197253" cy="4784010"/>
          </a:xfrm>
        </p:spPr>
        <p:txBody>
          <a:bodyPr/>
          <a:lstStyle/>
          <a:p>
            <a:pPr marL="0" indent="0">
              <a:buNone/>
            </a:pPr>
            <a:endParaRPr lang="fi-FI" sz="2000" dirty="0"/>
          </a:p>
          <a:p>
            <a:r>
              <a:rPr lang="fi-FI" sz="1800" dirty="0"/>
              <a:t>RUORI valikoitui välineeksi helpon hyödynnettävyyden, </a:t>
            </a:r>
            <a:r>
              <a:rPr lang="fi-FI" sz="1800" i="1" dirty="0"/>
              <a:t>voimavarakeskeisyyden</a:t>
            </a:r>
            <a:r>
              <a:rPr lang="fi-FI" sz="1800" dirty="0"/>
              <a:t> ja ICF pohjaisuutensa vuoksi.</a:t>
            </a:r>
          </a:p>
          <a:p>
            <a:pPr marL="0" indent="0">
              <a:buNone/>
            </a:pPr>
            <a:endParaRPr lang="fi-FI" sz="1800" dirty="0"/>
          </a:p>
          <a:p>
            <a:r>
              <a:rPr lang="fi-FI" sz="1800" dirty="0"/>
              <a:t>ICF pohjainen väline ohjasi tarkastelemaan opiskelijan kokonaistoimintakykyä, sekä tuki moniammatillista kokonaistuen suunnittelua.</a:t>
            </a:r>
          </a:p>
          <a:p>
            <a:endParaRPr lang="fi-FI" sz="2000" dirty="0"/>
          </a:p>
          <a:p>
            <a:pPr marL="0" indent="0">
              <a:buNone/>
            </a:pPr>
            <a:endParaRPr lang="en-US" dirty="0"/>
          </a:p>
        </p:txBody>
      </p:sp>
      <p:sp>
        <p:nvSpPr>
          <p:cNvPr id="5" name="Dian numeron paikkamerkki 4">
            <a:extLst>
              <a:ext uri="{FF2B5EF4-FFF2-40B4-BE49-F238E27FC236}">
                <a16:creationId xmlns:a16="http://schemas.microsoft.com/office/drawing/2014/main" id="{2AD17E7E-702D-4423-9758-1E1D88F6E591}"/>
              </a:ext>
            </a:extLst>
          </p:cNvPr>
          <p:cNvSpPr>
            <a:spLocks noGrp="1"/>
          </p:cNvSpPr>
          <p:nvPr>
            <p:ph type="sldNum" sz="quarter" idx="12"/>
          </p:nvPr>
        </p:nvSpPr>
        <p:spPr>
          <a:xfrm>
            <a:off x="189137" y="6309320"/>
            <a:ext cx="432000" cy="360000"/>
          </a:xfrm>
        </p:spPr>
        <p:txBody>
          <a:bodyPr anchor="ctr">
            <a:normAutofit/>
          </a:bodyPr>
          <a:lstStyle/>
          <a:p>
            <a:pPr>
              <a:spcAft>
                <a:spcPts val="600"/>
              </a:spcAft>
            </a:pPr>
            <a:fld id="{2A4837A0-F8B5-40DF-B7A3-2778985E9851}" type="slidenum">
              <a:rPr lang="fi-FI" smtClean="0"/>
              <a:pPr>
                <a:spcAft>
                  <a:spcPts val="600"/>
                </a:spcAft>
              </a:pPr>
              <a:t>6</a:t>
            </a:fld>
            <a:endParaRPr lang="fi-FI"/>
          </a:p>
        </p:txBody>
      </p:sp>
      <p:sp>
        <p:nvSpPr>
          <p:cNvPr id="9" name="Tekstiruutu 8">
            <a:extLst>
              <a:ext uri="{FF2B5EF4-FFF2-40B4-BE49-F238E27FC236}">
                <a16:creationId xmlns:a16="http://schemas.microsoft.com/office/drawing/2014/main" id="{88E04E2D-ADCA-43F9-AFA5-14EDA5EE50AF}"/>
              </a:ext>
            </a:extLst>
          </p:cNvPr>
          <p:cNvSpPr txBox="1"/>
          <p:nvPr/>
        </p:nvSpPr>
        <p:spPr>
          <a:xfrm>
            <a:off x="3864208" y="5860219"/>
            <a:ext cx="1913098" cy="338554"/>
          </a:xfrm>
          <a:prstGeom prst="rect">
            <a:avLst/>
          </a:prstGeom>
          <a:noFill/>
        </p:spPr>
        <p:txBody>
          <a:bodyPr wrap="square" rtlCol="0">
            <a:spAutoFit/>
          </a:bodyPr>
          <a:lstStyle/>
          <a:p>
            <a:pPr marL="0" indent="0">
              <a:buNone/>
            </a:pPr>
            <a:r>
              <a:rPr lang="fi-FI" sz="1600" dirty="0"/>
              <a:t>Luovi</a:t>
            </a:r>
          </a:p>
        </p:txBody>
      </p:sp>
    </p:spTree>
    <p:extLst>
      <p:ext uri="{BB962C8B-B14F-4D97-AF65-F5344CB8AC3E}">
        <p14:creationId xmlns:p14="http://schemas.microsoft.com/office/powerpoint/2010/main" val="340312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1E48AD9-75FB-4B61-AFC5-0BA58E49043D}"/>
              </a:ext>
            </a:extLst>
          </p:cNvPr>
          <p:cNvSpPr>
            <a:spLocks noGrp="1"/>
          </p:cNvSpPr>
          <p:nvPr>
            <p:ph type="title"/>
          </p:nvPr>
        </p:nvSpPr>
        <p:spPr/>
        <p:txBody>
          <a:bodyPr/>
          <a:lstStyle/>
          <a:p>
            <a:r>
              <a:rPr lang="fi-FI" dirty="0"/>
              <a:t>Verkostotyötä palvelujen rajapinnoilla</a:t>
            </a:r>
          </a:p>
        </p:txBody>
      </p:sp>
      <p:sp>
        <p:nvSpPr>
          <p:cNvPr id="3" name="Sisällön paikkamerkki 2">
            <a:extLst>
              <a:ext uri="{FF2B5EF4-FFF2-40B4-BE49-F238E27FC236}">
                <a16:creationId xmlns:a16="http://schemas.microsoft.com/office/drawing/2014/main" id="{C2D0D955-F0BC-49A1-8E14-94E390B03483}"/>
              </a:ext>
            </a:extLst>
          </p:cNvPr>
          <p:cNvSpPr>
            <a:spLocks noGrp="1"/>
          </p:cNvSpPr>
          <p:nvPr>
            <p:ph idx="1"/>
          </p:nvPr>
        </p:nvSpPr>
        <p:spPr/>
        <p:txBody>
          <a:bodyPr/>
          <a:lstStyle/>
          <a:p>
            <a:pPr algn="l"/>
            <a:r>
              <a:rPr lang="fi-FI" sz="1800" b="0" dirty="0"/>
              <a:t>Tukea tarvitsevissa opiskelijoissa on opiskelijoita, jotka tarvitsevat  yksilöllistä tuki- ja koulutuspolkujen suunnittelua, sekä laaja-alaista organisaatiorajoja ylittävää moniammatillista yhteistyötä.</a:t>
            </a:r>
          </a:p>
          <a:p>
            <a:pPr algn="l"/>
            <a:endParaRPr lang="fi-FI" sz="1800" b="0" dirty="0"/>
          </a:p>
          <a:p>
            <a:pPr algn="l"/>
            <a:r>
              <a:rPr lang="fi-FI" sz="1800" b="0" dirty="0"/>
              <a:t>Palvelujärjestelmässä koordinoiva työ on vielä vähäistä, jonka vuoksi myös kuntoutuksellisten tarpeiden tunnistaminen ja palveluohjaus on myös oppilaitosten asia. Koordinoivan työn merkitys korostuu opiskelijoilla, joilla  palveluja useilta eri sektoreilta.</a:t>
            </a:r>
          </a:p>
          <a:p>
            <a:pPr algn="l"/>
            <a:endParaRPr lang="fi-FI" sz="1800" b="0" dirty="0"/>
          </a:p>
          <a:p>
            <a:pPr algn="l"/>
            <a:r>
              <a:rPr lang="fi-FI" sz="1800" dirty="0"/>
              <a:t>Opintojen, kuntoutuksen, terveydenhuollon ja muiden palvelujen tarkastelua yhtenä kokonaisuutena – ei irrallisina palveluina.</a:t>
            </a:r>
            <a:endParaRPr lang="fi-FI" sz="1800" b="0" dirty="0"/>
          </a:p>
          <a:p>
            <a:pPr algn="l"/>
            <a:endParaRPr lang="fi-FI" sz="1800" b="0" dirty="0"/>
          </a:p>
          <a:p>
            <a:pPr marL="0" indent="0" algn="l">
              <a:buNone/>
            </a:pPr>
            <a:endParaRPr lang="fi-FI" sz="1800" b="0" dirty="0">
              <a:latin typeface="Humanist521TL-Roman"/>
            </a:endParaRPr>
          </a:p>
          <a:p>
            <a:pPr algn="l"/>
            <a:endParaRPr lang="fi-FI" sz="1800" b="0" dirty="0">
              <a:latin typeface="Humanist521TL-Roman"/>
            </a:endParaRPr>
          </a:p>
          <a:p>
            <a:endParaRPr lang="fi-FI" dirty="0"/>
          </a:p>
        </p:txBody>
      </p:sp>
      <p:sp>
        <p:nvSpPr>
          <p:cNvPr id="4" name="Dian numeron paikkamerkki 3">
            <a:extLst>
              <a:ext uri="{FF2B5EF4-FFF2-40B4-BE49-F238E27FC236}">
                <a16:creationId xmlns:a16="http://schemas.microsoft.com/office/drawing/2014/main" id="{D2310DE5-1696-4917-912A-D34304998F63}"/>
              </a:ext>
            </a:extLst>
          </p:cNvPr>
          <p:cNvSpPr>
            <a:spLocks noGrp="1"/>
          </p:cNvSpPr>
          <p:nvPr>
            <p:ph type="sldNum" sz="quarter" idx="12"/>
          </p:nvPr>
        </p:nvSpPr>
        <p:spPr/>
        <p:txBody>
          <a:bodyPr/>
          <a:lstStyle/>
          <a:p>
            <a:fld id="{2A4837A0-F8B5-40DF-B7A3-2778985E9851}" type="slidenum">
              <a:rPr lang="fi-FI" smtClean="0"/>
              <a:pPr/>
              <a:t>7</a:t>
            </a:fld>
            <a:endParaRPr lang="fi-FI"/>
          </a:p>
        </p:txBody>
      </p:sp>
      <p:pic>
        <p:nvPicPr>
          <p:cNvPr id="7" name="Kuva 6" descr="Kuva, joka sisältää kohteen teksti&#10;&#10;Kuvaus luotu automaattisesti">
            <a:extLst>
              <a:ext uri="{FF2B5EF4-FFF2-40B4-BE49-F238E27FC236}">
                <a16:creationId xmlns:a16="http://schemas.microsoft.com/office/drawing/2014/main" id="{D6D24D59-4F5C-418B-B23A-B1252A2196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7" y="5532777"/>
            <a:ext cx="3888957" cy="967767"/>
          </a:xfrm>
          <a:prstGeom prst="rect">
            <a:avLst/>
          </a:prstGeom>
        </p:spPr>
      </p:pic>
    </p:spTree>
    <p:extLst>
      <p:ext uri="{BB962C8B-B14F-4D97-AF65-F5344CB8AC3E}">
        <p14:creationId xmlns:p14="http://schemas.microsoft.com/office/powerpoint/2010/main" val="267434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B408B56-232A-40F6-85AE-9FBA28ADD899}"/>
              </a:ext>
            </a:extLst>
          </p:cNvPr>
          <p:cNvSpPr>
            <a:spLocks noGrp="1"/>
          </p:cNvSpPr>
          <p:nvPr>
            <p:ph idx="1"/>
          </p:nvPr>
        </p:nvSpPr>
        <p:spPr>
          <a:xfrm>
            <a:off x="540000" y="1073011"/>
            <a:ext cx="8064000" cy="4140000"/>
          </a:xfrm>
        </p:spPr>
        <p:txBody>
          <a:bodyPr/>
          <a:lstStyle/>
          <a:p>
            <a:pPr marL="0" indent="0">
              <a:buNone/>
            </a:pPr>
            <a:r>
              <a:rPr lang="fi-FI" sz="1800" dirty="0"/>
              <a:t>Hyötyinä: </a:t>
            </a:r>
          </a:p>
          <a:p>
            <a:endParaRPr lang="fi-FI" sz="1800" dirty="0"/>
          </a:p>
          <a:p>
            <a:r>
              <a:rPr lang="fi-FI" sz="1800" dirty="0"/>
              <a:t>moniammatillisen yhteistyön vahvistaminen.</a:t>
            </a:r>
          </a:p>
          <a:p>
            <a:r>
              <a:rPr lang="fi-FI" sz="1800" dirty="0"/>
              <a:t>palvelujen tuominen lähelle opiskelijaa – palvelupudokkuuden vähentäminen.</a:t>
            </a:r>
          </a:p>
          <a:p>
            <a:r>
              <a:rPr lang="fi-FI" sz="1800" dirty="0"/>
              <a:t>kuntotustarpeiden varhainen tunnistaminen.</a:t>
            </a:r>
          </a:p>
          <a:p>
            <a:r>
              <a:rPr lang="fi-FI" sz="1800" dirty="0"/>
              <a:t>yksilölliset ratkaisut joustavien siirtymien mahdollistajina. </a:t>
            </a:r>
          </a:p>
          <a:p>
            <a:r>
              <a:rPr lang="fi-FI" sz="1800" dirty="0"/>
              <a:t>opiskelijan osallisuuden ja toimijuuden vahvistaminen</a:t>
            </a:r>
          </a:p>
          <a:p>
            <a:r>
              <a:rPr lang="fi-FI" sz="1800" dirty="0"/>
              <a:t>olemassa olevien voimavarojen ja henkilökohtaisen vahvuuksien tukeminen.</a:t>
            </a:r>
          </a:p>
          <a:p>
            <a:endParaRPr lang="fi-FI" sz="2000" dirty="0"/>
          </a:p>
          <a:p>
            <a:endParaRPr lang="fi-FI" sz="2000" dirty="0"/>
          </a:p>
          <a:p>
            <a:pPr marL="0" indent="0">
              <a:buNone/>
            </a:pPr>
            <a:endParaRPr lang="fi-FI" dirty="0"/>
          </a:p>
        </p:txBody>
      </p:sp>
      <p:sp>
        <p:nvSpPr>
          <p:cNvPr id="4" name="Dian numeron paikkamerkki 3">
            <a:extLst>
              <a:ext uri="{FF2B5EF4-FFF2-40B4-BE49-F238E27FC236}">
                <a16:creationId xmlns:a16="http://schemas.microsoft.com/office/drawing/2014/main" id="{767AA5A2-ACC1-4B6D-A90D-C0970A6ABF3D}"/>
              </a:ext>
            </a:extLst>
          </p:cNvPr>
          <p:cNvSpPr>
            <a:spLocks noGrp="1"/>
          </p:cNvSpPr>
          <p:nvPr>
            <p:ph type="sldNum" sz="quarter" idx="12"/>
          </p:nvPr>
        </p:nvSpPr>
        <p:spPr/>
        <p:txBody>
          <a:bodyPr/>
          <a:lstStyle/>
          <a:p>
            <a:fld id="{2A4837A0-F8B5-40DF-B7A3-2778985E9851}" type="slidenum">
              <a:rPr lang="fi-FI" smtClean="0"/>
              <a:pPr/>
              <a:t>8</a:t>
            </a:fld>
            <a:endParaRPr lang="fi-FI"/>
          </a:p>
        </p:txBody>
      </p:sp>
      <p:pic>
        <p:nvPicPr>
          <p:cNvPr id="7" name="Kuva 6" descr="Kuva, joka sisältää kohteen teksti&#10;&#10;Kuvaus luotu automaattisesti">
            <a:extLst>
              <a:ext uri="{FF2B5EF4-FFF2-40B4-BE49-F238E27FC236}">
                <a16:creationId xmlns:a16="http://schemas.microsoft.com/office/drawing/2014/main" id="{A4A3E672-EB2E-4E9F-97CA-64AEE92F6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37" y="5521553"/>
            <a:ext cx="3888957" cy="967767"/>
          </a:xfrm>
          <a:prstGeom prst="rect">
            <a:avLst/>
          </a:prstGeom>
        </p:spPr>
      </p:pic>
    </p:spTree>
    <p:extLst>
      <p:ext uri="{BB962C8B-B14F-4D97-AF65-F5344CB8AC3E}">
        <p14:creationId xmlns:p14="http://schemas.microsoft.com/office/powerpoint/2010/main" val="287023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86B232-A6F0-479A-AD3C-23F47B40846C}"/>
              </a:ext>
            </a:extLst>
          </p:cNvPr>
          <p:cNvSpPr>
            <a:spLocks noGrp="1"/>
          </p:cNvSpPr>
          <p:nvPr>
            <p:ph type="title"/>
          </p:nvPr>
        </p:nvSpPr>
        <p:spPr>
          <a:xfrm>
            <a:off x="540000" y="1804306"/>
            <a:ext cx="8064000" cy="900000"/>
          </a:xfrm>
        </p:spPr>
        <p:txBody>
          <a:bodyPr/>
          <a:lstStyle/>
          <a:p>
            <a:pPr algn="ctr"/>
            <a:r>
              <a:rPr lang="fi-FI" sz="3200" dirty="0"/>
              <a:t>Kokemuksia opiskelijan OMA- ilmoituksen pilotista</a:t>
            </a:r>
          </a:p>
        </p:txBody>
      </p:sp>
      <p:sp>
        <p:nvSpPr>
          <p:cNvPr id="4" name="Dian numeron paikkamerkki 3">
            <a:extLst>
              <a:ext uri="{FF2B5EF4-FFF2-40B4-BE49-F238E27FC236}">
                <a16:creationId xmlns:a16="http://schemas.microsoft.com/office/drawing/2014/main" id="{8A921C92-ACAE-450E-8431-8F7F7B6FB96B}"/>
              </a:ext>
            </a:extLst>
          </p:cNvPr>
          <p:cNvSpPr>
            <a:spLocks noGrp="1"/>
          </p:cNvSpPr>
          <p:nvPr>
            <p:ph type="sldNum" sz="quarter" idx="12"/>
          </p:nvPr>
        </p:nvSpPr>
        <p:spPr/>
        <p:txBody>
          <a:bodyPr/>
          <a:lstStyle/>
          <a:p>
            <a:fld id="{2A4837A0-F8B5-40DF-B7A3-2778985E9851}" type="slidenum">
              <a:rPr lang="fi-FI" smtClean="0"/>
              <a:pPr/>
              <a:t>9</a:t>
            </a:fld>
            <a:endParaRPr lang="fi-FI"/>
          </a:p>
        </p:txBody>
      </p:sp>
      <p:pic>
        <p:nvPicPr>
          <p:cNvPr id="7" name="Kuva 6">
            <a:extLst>
              <a:ext uri="{FF2B5EF4-FFF2-40B4-BE49-F238E27FC236}">
                <a16:creationId xmlns:a16="http://schemas.microsoft.com/office/drawing/2014/main" id="{F26131AC-5E68-46D5-888D-76D12E2E245D}"/>
              </a:ext>
            </a:extLst>
          </p:cNvPr>
          <p:cNvPicPr>
            <a:picLocks noChangeAspect="1"/>
          </p:cNvPicPr>
          <p:nvPr/>
        </p:nvPicPr>
        <p:blipFill>
          <a:blip r:embed="rId2"/>
          <a:stretch>
            <a:fillRect/>
          </a:stretch>
        </p:blipFill>
        <p:spPr>
          <a:xfrm rot="20818906">
            <a:off x="832496" y="2967967"/>
            <a:ext cx="2554982" cy="1876037"/>
          </a:xfrm>
          <a:prstGeom prst="rect">
            <a:avLst/>
          </a:prstGeom>
        </p:spPr>
      </p:pic>
    </p:spTree>
    <p:extLst>
      <p:ext uri="{BB962C8B-B14F-4D97-AF65-F5344CB8AC3E}">
        <p14:creationId xmlns:p14="http://schemas.microsoft.com/office/powerpoint/2010/main" val="2815395672"/>
      </p:ext>
    </p:extLst>
  </p:cSld>
  <p:clrMapOvr>
    <a:masterClrMapping/>
  </p:clrMapOvr>
</p:sld>
</file>

<file path=ppt/theme/theme1.xml><?xml version="1.0" encoding="utf-8"?>
<a:theme xmlns:a="http://schemas.openxmlformats.org/drawingml/2006/main" name="TEM_Rakennerahastot_2014-2020_mallipohja_EAKR_ES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TEM_Rakennerahastot_2014-2020_mallipohja_EAKR_ESR_FI_7.14-1</Template>
  <TotalTime>3325</TotalTime>
  <Words>1208</Words>
  <Application>Microsoft Office PowerPoint</Application>
  <PresentationFormat>Näytössä katseltava diaesitys (4:3)</PresentationFormat>
  <Paragraphs>156</Paragraphs>
  <Slides>24</Slides>
  <Notes>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Humanist521TL-Roman</vt:lpstr>
      <vt:lpstr>Times New Roman</vt:lpstr>
      <vt:lpstr>TEM_Rakennerahastot_2014-2020_mallipohja_EAKR_ESR_FI_7.14</vt:lpstr>
      <vt:lpstr>    Polunavaaja &amp; OMA-ilmoitus Jatkuva haku</vt:lpstr>
      <vt:lpstr>Polunavaaja</vt:lpstr>
      <vt:lpstr>Mistä lähdettiin liikkeelle? </vt:lpstr>
      <vt:lpstr>PowerPoint-esitys</vt:lpstr>
      <vt:lpstr>PowerPoint-esitys</vt:lpstr>
      <vt:lpstr>Opiskelijan itsearvioinnin vahvistaminen</vt:lpstr>
      <vt:lpstr>Verkostotyötä palvelujen rajapinnoilla</vt:lpstr>
      <vt:lpstr>PowerPoint-esitys</vt:lpstr>
      <vt:lpstr>Kokemuksia opiskelijan OMA- ilmoituksen pilotista</vt:lpstr>
      <vt:lpstr>Hankkeen aikana pilotoitiin opiskelijan OMA- ilmoitusta:  Opiskelijan mahdollisuus ilmoittaa tuen tarpeestaan opiskelupaikan vastaanottamisvaiheessa</vt:lpstr>
      <vt:lpstr>PowerPoint-esitys</vt:lpstr>
      <vt:lpstr>PowerPoint-esitys</vt:lpstr>
      <vt:lpstr>OMA- ilmoitusten otanta</vt:lpstr>
      <vt:lpstr>Laaja -alainen tuen tarve</vt:lpstr>
      <vt:lpstr>Moniammatillinen yhteistyö opiskelijan parhaaksi</vt:lpstr>
      <vt:lpstr>Saatua palautetta</vt:lpstr>
      <vt:lpstr>PowerPoint-esitys</vt:lpstr>
      <vt:lpstr>PowerPoint-esitys</vt:lpstr>
      <vt:lpstr>PowerPoint-esitys</vt:lpstr>
      <vt:lpstr>Työskentelyllä tavoitettiin  </vt:lpstr>
      <vt:lpstr>Suurin tavoitettu joukko</vt:lpstr>
      <vt:lpstr>Opiskelijan hyvinvointia voidaan tukea monin eri tavoin</vt:lpstr>
      <vt:lpstr>PowerPoint-esitys</vt:lpstr>
      <vt:lpstr>Kiitos </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Kilponen Anni (TEM)</dc:creator>
  <cp:lastModifiedBy>Anne Eteläaho</cp:lastModifiedBy>
  <cp:revision>329</cp:revision>
  <dcterms:created xsi:type="dcterms:W3CDTF">2019-11-18T13:20:43Z</dcterms:created>
  <dcterms:modified xsi:type="dcterms:W3CDTF">2021-12-15T05:01:26Z</dcterms:modified>
</cp:coreProperties>
</file>