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naktoria" panose="020B0604020202020204" charset="0"/>
      <p:regular r:id="rId10"/>
    </p:embeddedFont>
    <p:embeddedFont>
      <p:font typeface="Open Sans" panose="020B0606030504020204" pitchFamily="34" charset="0"/>
      <p:regular r:id="rId11"/>
    </p:embeddedFont>
    <p:embeddedFont>
      <p:font typeface="Open Sans Bold" panose="020B0806030504020204" charset="0"/>
      <p:regular r:id="rId12"/>
    </p:embeddedFont>
    <p:embeddedFont>
      <p:font typeface="Open Sans Bold Italics" panose="020B0604020202020204" charset="0"/>
      <p:regular r:id="rId13"/>
    </p:embeddedFont>
    <p:embeddedFont>
      <p:font typeface="Open Sans Italics" panose="020B0604020202020204" charset="0"/>
      <p:regular r:id="rId14"/>
    </p:embeddedFont>
    <p:embeddedFont>
      <p:font typeface="TAN Pearl" panose="020B0604020202020204" charset="0"/>
      <p:regular r:id="rId15"/>
    </p:embeddedFont>
    <p:embeddedFont>
      <p:font typeface="Walter Turncoat"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pedu.fi/kpedu/projektitoiminta-hankkeet/projektit/projektiarkisto/ota-haltuun"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www.kpedu.fi/kpedu/projektitoiminta-hankkeet/projektit/projektiarkisto/ota-haltuun" TargetMode="External"/><Relationship Id="rId7" Type="http://schemas.openxmlformats.org/officeDocument/2006/relationships/image" Target="../media/image20.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903387" cy="10287000"/>
            <a:chOff x="0" y="0"/>
            <a:chExt cx="1818176" cy="2709333"/>
          </a:xfrm>
        </p:grpSpPr>
        <p:sp>
          <p:nvSpPr>
            <p:cNvPr id="3" name="Freeform 3"/>
            <p:cNvSpPr/>
            <p:nvPr/>
          </p:nvSpPr>
          <p:spPr>
            <a:xfrm>
              <a:off x="0" y="0"/>
              <a:ext cx="1818176" cy="2709333"/>
            </a:xfrm>
            <a:custGeom>
              <a:avLst/>
              <a:gdLst/>
              <a:ahLst/>
              <a:cxnLst/>
              <a:rect l="l" t="t" r="r" b="b"/>
              <a:pathLst>
                <a:path w="1818176" h="2709333">
                  <a:moveTo>
                    <a:pt x="0" y="0"/>
                  </a:moveTo>
                  <a:lnTo>
                    <a:pt x="1818176" y="0"/>
                  </a:lnTo>
                  <a:lnTo>
                    <a:pt x="1818176" y="2709333"/>
                  </a:lnTo>
                  <a:lnTo>
                    <a:pt x="0" y="2709333"/>
                  </a:lnTo>
                  <a:close/>
                </a:path>
              </a:pathLst>
            </a:custGeom>
            <a:solidFill>
              <a:srgbClr val="787878"/>
            </a:solidFill>
          </p:spPr>
          <p:txBody>
            <a:bodyPr/>
            <a:lstStyle/>
            <a:p>
              <a:endParaRPr lang="fi-FI"/>
            </a:p>
          </p:txBody>
        </p:sp>
        <p:sp>
          <p:nvSpPr>
            <p:cNvPr id="4" name="TextBox 4"/>
            <p:cNvSpPr txBox="1"/>
            <p:nvPr/>
          </p:nvSpPr>
          <p:spPr>
            <a:xfrm>
              <a:off x="0" y="-38100"/>
              <a:ext cx="1818176"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153364" y="208050"/>
            <a:ext cx="3077452" cy="307745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t="-21989" b="-21989"/>
              </a:stretch>
            </a:blipFill>
          </p:spPr>
          <p:txBody>
            <a:bodyPr/>
            <a:lstStyle/>
            <a:p>
              <a:endParaRPr lang="fi-FI"/>
            </a:p>
          </p:txBody>
        </p:sp>
      </p:grpSp>
      <p:sp>
        <p:nvSpPr>
          <p:cNvPr id="7" name="TextBox 7"/>
          <p:cNvSpPr txBox="1"/>
          <p:nvPr/>
        </p:nvSpPr>
        <p:spPr>
          <a:xfrm>
            <a:off x="7605458" y="351155"/>
            <a:ext cx="10062166" cy="4277995"/>
          </a:xfrm>
          <a:prstGeom prst="rect">
            <a:avLst/>
          </a:prstGeom>
        </p:spPr>
        <p:txBody>
          <a:bodyPr lIns="0" tIns="0" rIns="0" bIns="0" rtlCol="0" anchor="t">
            <a:spAutoFit/>
          </a:bodyPr>
          <a:lstStyle/>
          <a:p>
            <a:pPr algn="l">
              <a:lnSpc>
                <a:spcPts val="4619"/>
              </a:lnSpc>
            </a:pPr>
            <a:endParaRPr/>
          </a:p>
          <a:p>
            <a:pPr algn="l">
              <a:lnSpc>
                <a:spcPts val="5739"/>
              </a:lnSpc>
            </a:pPr>
            <a:r>
              <a:rPr lang="en-US" sz="4099">
                <a:solidFill>
                  <a:srgbClr val="000000"/>
                </a:solidFill>
                <a:latin typeface="Walter Turncoat"/>
                <a:ea typeface="Walter Turncoat"/>
                <a:cs typeface="Walter Turncoat"/>
                <a:sym typeface="Walter Turncoat"/>
              </a:rPr>
              <a:t>case: walk-in pysäkki</a:t>
            </a:r>
          </a:p>
          <a:p>
            <a:pPr algn="l">
              <a:lnSpc>
                <a:spcPts val="5739"/>
              </a:lnSpc>
            </a:pPr>
            <a:endParaRPr lang="en-US" sz="4099">
              <a:solidFill>
                <a:srgbClr val="000000"/>
              </a:solidFill>
              <a:latin typeface="Walter Turncoat"/>
              <a:ea typeface="Walter Turncoat"/>
              <a:cs typeface="Walter Turncoat"/>
              <a:sym typeface="Walter Turncoat"/>
            </a:endParaRPr>
          </a:p>
          <a:p>
            <a:pPr marL="626111" lvl="1" indent="-313055" algn="l">
              <a:lnSpc>
                <a:spcPts val="4060"/>
              </a:lnSpc>
              <a:buFont typeface="Arial"/>
              <a:buChar char="•"/>
            </a:pPr>
            <a:r>
              <a:rPr lang="en-US" sz="2900">
                <a:solidFill>
                  <a:srgbClr val="000000"/>
                </a:solidFill>
                <a:latin typeface="Walter Turncoat"/>
                <a:ea typeface="Walter Turncoat"/>
                <a:cs typeface="Walter Turncoat"/>
                <a:sym typeface="Walter Turncoat"/>
              </a:rPr>
              <a:t>Euroopan unionin osarahoittama hanke: </a:t>
            </a:r>
          </a:p>
          <a:p>
            <a:pPr algn="l">
              <a:lnSpc>
                <a:spcPts val="4060"/>
              </a:lnSpc>
            </a:pPr>
            <a:r>
              <a:rPr lang="en-US" sz="2900">
                <a:solidFill>
                  <a:srgbClr val="000000"/>
                </a:solidFill>
                <a:latin typeface="Walter Turncoat"/>
                <a:ea typeface="Walter Turncoat"/>
                <a:cs typeface="Walter Turncoat"/>
                <a:sym typeface="Walter Turncoat"/>
              </a:rPr>
              <a:t>                      “Ota haltuun”, KPEDU</a:t>
            </a:r>
          </a:p>
          <a:p>
            <a:pPr algn="l">
              <a:lnSpc>
                <a:spcPts val="4060"/>
              </a:lnSpc>
            </a:pPr>
            <a:r>
              <a:rPr lang="en-US" sz="2900">
                <a:solidFill>
                  <a:srgbClr val="000000"/>
                </a:solidFill>
                <a:latin typeface="Walter Turncoat"/>
                <a:ea typeface="Walter Turncoat"/>
                <a:cs typeface="Walter Turncoat"/>
                <a:sym typeface="Walter Turncoat"/>
              </a:rPr>
              <a:t>                  </a:t>
            </a:r>
            <a:r>
              <a:rPr lang="en-US" sz="2900" u="sng">
                <a:solidFill>
                  <a:srgbClr val="000000"/>
                </a:solidFill>
                <a:latin typeface="Walter Turncoat"/>
                <a:ea typeface="Walter Turncoat"/>
                <a:cs typeface="Walter Turncoat"/>
                <a:sym typeface="Walter Turncoat"/>
                <a:hlinkClick r:id="rId3" tooltip="https://www.kpedu.fi/kpedu/projektitoiminta-hankkeet/projektit/projektiarkisto/ota-haltuun"/>
              </a:rPr>
              <a:t>https://kpedu.fi/ota-haltuun</a:t>
            </a:r>
          </a:p>
          <a:p>
            <a:pPr algn="l">
              <a:lnSpc>
                <a:spcPts val="5739"/>
              </a:lnSpc>
            </a:pPr>
            <a:endParaRPr lang="en-US" sz="2900" u="sng">
              <a:solidFill>
                <a:srgbClr val="000000"/>
              </a:solidFill>
              <a:latin typeface="Walter Turncoat"/>
              <a:ea typeface="Walter Turncoat"/>
              <a:cs typeface="Walter Turncoat"/>
              <a:sym typeface="Walter Turncoat"/>
              <a:hlinkClick r:id="rId3" tooltip="https://www.kpedu.fi/kpedu/projektitoiminta-hankkeet/projektit/projektiarkisto/ota-haltuun"/>
            </a:endParaRPr>
          </a:p>
        </p:txBody>
      </p:sp>
      <p:sp>
        <p:nvSpPr>
          <p:cNvPr id="8" name="Freeform 8"/>
          <p:cNvSpPr/>
          <p:nvPr/>
        </p:nvSpPr>
        <p:spPr>
          <a:xfrm>
            <a:off x="6903387" y="4138581"/>
            <a:ext cx="11301259" cy="3785922"/>
          </a:xfrm>
          <a:custGeom>
            <a:avLst/>
            <a:gdLst/>
            <a:ahLst/>
            <a:cxnLst/>
            <a:rect l="l" t="t" r="r" b="b"/>
            <a:pathLst>
              <a:path w="11301259" h="3785922">
                <a:moveTo>
                  <a:pt x="0" y="0"/>
                </a:moveTo>
                <a:lnTo>
                  <a:pt x="11301259" y="0"/>
                </a:lnTo>
                <a:lnTo>
                  <a:pt x="11301259" y="3785922"/>
                </a:lnTo>
                <a:lnTo>
                  <a:pt x="0" y="3785922"/>
                </a:lnTo>
                <a:lnTo>
                  <a:pt x="0" y="0"/>
                </a:lnTo>
                <a:close/>
              </a:path>
            </a:pathLst>
          </a:custGeom>
          <a:blipFill>
            <a:blip r:embed="rId4"/>
            <a:stretch>
              <a:fillRect/>
            </a:stretch>
          </a:blipFill>
        </p:spPr>
        <p:txBody>
          <a:bodyPr/>
          <a:lstStyle/>
          <a:p>
            <a:endParaRPr lang="fi-FI"/>
          </a:p>
        </p:txBody>
      </p:sp>
      <p:sp>
        <p:nvSpPr>
          <p:cNvPr id="9" name="Freeform 9"/>
          <p:cNvSpPr/>
          <p:nvPr/>
        </p:nvSpPr>
        <p:spPr>
          <a:xfrm>
            <a:off x="10722569" y="8389715"/>
            <a:ext cx="3827943" cy="1524856"/>
          </a:xfrm>
          <a:custGeom>
            <a:avLst/>
            <a:gdLst/>
            <a:ahLst/>
            <a:cxnLst/>
            <a:rect l="l" t="t" r="r" b="b"/>
            <a:pathLst>
              <a:path w="3827943" h="1524856">
                <a:moveTo>
                  <a:pt x="0" y="0"/>
                </a:moveTo>
                <a:lnTo>
                  <a:pt x="3827943" y="0"/>
                </a:lnTo>
                <a:lnTo>
                  <a:pt x="3827943" y="1524857"/>
                </a:lnTo>
                <a:lnTo>
                  <a:pt x="0" y="1524857"/>
                </a:lnTo>
                <a:lnTo>
                  <a:pt x="0" y="0"/>
                </a:lnTo>
                <a:close/>
              </a:path>
            </a:pathLst>
          </a:custGeom>
          <a:blipFill>
            <a:blip r:embed="rId5"/>
            <a:stretch>
              <a:fillRect/>
            </a:stretch>
          </a:blipFill>
        </p:spPr>
        <p:txBody>
          <a:bodyPr/>
          <a:lstStyle/>
          <a:p>
            <a:endParaRPr lang="fi-FI"/>
          </a:p>
        </p:txBody>
      </p:sp>
      <p:sp>
        <p:nvSpPr>
          <p:cNvPr id="10" name="TextBox 10"/>
          <p:cNvSpPr txBox="1"/>
          <p:nvPr/>
        </p:nvSpPr>
        <p:spPr>
          <a:xfrm>
            <a:off x="144712" y="2471102"/>
            <a:ext cx="6758675" cy="7443470"/>
          </a:xfrm>
          <a:prstGeom prst="rect">
            <a:avLst/>
          </a:prstGeom>
        </p:spPr>
        <p:txBody>
          <a:bodyPr lIns="0" tIns="0" rIns="0" bIns="0" rtlCol="0" anchor="t">
            <a:spAutoFit/>
          </a:bodyPr>
          <a:lstStyle/>
          <a:p>
            <a:pPr algn="l">
              <a:lnSpc>
                <a:spcPts val="3640"/>
              </a:lnSpc>
            </a:pPr>
            <a:endParaRPr/>
          </a:p>
          <a:p>
            <a:pPr algn="l">
              <a:lnSpc>
                <a:spcPts val="3640"/>
              </a:lnSpc>
            </a:pPr>
            <a:endParaRPr/>
          </a:p>
          <a:p>
            <a:pPr algn="l">
              <a:lnSpc>
                <a:spcPts val="3780"/>
              </a:lnSpc>
            </a:pPr>
            <a:r>
              <a:rPr lang="en-US" sz="2700" b="1">
                <a:solidFill>
                  <a:srgbClr val="FFFFFF"/>
                </a:solidFill>
                <a:latin typeface="Open Sans Bold"/>
                <a:ea typeface="Open Sans Bold"/>
                <a:cs typeface="Open Sans Bold"/>
                <a:sym typeface="Open Sans Bold"/>
              </a:rPr>
              <a:t>                      Maarika Piispanen</a:t>
            </a:r>
          </a:p>
          <a:p>
            <a:pPr algn="l">
              <a:lnSpc>
                <a:spcPts val="3640"/>
              </a:lnSpc>
            </a:pPr>
            <a:endParaRPr lang="en-US" sz="2700" b="1">
              <a:solidFill>
                <a:srgbClr val="FFFFFF"/>
              </a:solidFill>
              <a:latin typeface="Open Sans Bold"/>
              <a:ea typeface="Open Sans Bold"/>
              <a:cs typeface="Open Sans Bold"/>
              <a:sym typeface="Open Sans Bold"/>
            </a:endParaRP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KT</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erityisluokanopettaja</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opettajankouluttaja</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työnohjaaja (STOry)</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ratkaisukeskeinen neuropsykiatrinen valmentaja</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ekspressiiviseen taideterapiatyöskentelyyn erikoistunut integratiivinen skeematerapeutti</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ratkaisukeskeinen terapeutti, lyhytterapeutti  (sis. psyk.terap.valmiudet)</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työnohjaajakouluttaja, Story (Kpedu), </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TRT -menetelmäkouluttaja (Children of war), (Kpedu), </a:t>
            </a:r>
          </a:p>
          <a:p>
            <a:pPr marL="496574" lvl="1" indent="-248287" algn="l">
              <a:lnSpc>
                <a:spcPts val="3220"/>
              </a:lnSpc>
              <a:buFont typeface="Arial"/>
              <a:buChar char="•"/>
            </a:pPr>
            <a:r>
              <a:rPr lang="en-US" sz="2300">
                <a:solidFill>
                  <a:srgbClr val="FFFFFF"/>
                </a:solidFill>
                <a:latin typeface="Open Sans"/>
                <a:ea typeface="Open Sans"/>
                <a:cs typeface="Open Sans"/>
                <a:sym typeface="Open Sans"/>
              </a:rPr>
              <a:t>lyhytterapeuttikouluttaja (KTI)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6547" y="2097242"/>
            <a:ext cx="7268219" cy="8086090"/>
          </a:xfrm>
          <a:prstGeom prst="rect">
            <a:avLst/>
          </a:prstGeom>
        </p:spPr>
        <p:txBody>
          <a:bodyPr lIns="0" tIns="0" rIns="0" bIns="0" rtlCol="0" anchor="t">
            <a:spAutoFit/>
          </a:bodyPr>
          <a:lstStyle/>
          <a:p>
            <a:pPr algn="l">
              <a:lnSpc>
                <a:spcPts val="2659"/>
              </a:lnSpc>
            </a:pPr>
            <a:endParaRPr/>
          </a:p>
          <a:p>
            <a:pPr algn="l">
              <a:lnSpc>
                <a:spcPts val="2939"/>
              </a:lnSpc>
            </a:pPr>
            <a:r>
              <a:rPr lang="en-US" sz="2099" b="1">
                <a:solidFill>
                  <a:srgbClr val="000000"/>
                </a:solidFill>
                <a:latin typeface="Open Sans Bold"/>
                <a:ea typeface="Open Sans Bold"/>
                <a:cs typeface="Open Sans Bold"/>
                <a:sym typeface="Open Sans Bold"/>
              </a:rPr>
              <a:t>Walk in -Pysäkki on matalan kynnyksen tila, jonne voi tulla jakamaan hetkiä omasta elämästä turvallisesti.</a:t>
            </a:r>
          </a:p>
          <a:p>
            <a:pPr algn="l">
              <a:lnSpc>
                <a:spcPts val="2939"/>
              </a:lnSpc>
            </a:pPr>
            <a:endParaRPr lang="en-US" sz="2099" b="1">
              <a:solidFill>
                <a:srgbClr val="000000"/>
              </a:solidFill>
              <a:latin typeface="Open Sans Bold"/>
              <a:ea typeface="Open Sans Bold"/>
              <a:cs typeface="Open Sans Bold"/>
              <a:sym typeface="Open Sans Bold"/>
            </a:endParaRPr>
          </a:p>
          <a:p>
            <a:pPr algn="l">
              <a:lnSpc>
                <a:spcPts val="2939"/>
              </a:lnSpc>
            </a:pPr>
            <a:r>
              <a:rPr lang="en-US" sz="2099" b="1">
                <a:solidFill>
                  <a:srgbClr val="000000"/>
                </a:solidFill>
                <a:latin typeface="Open Sans Bold"/>
                <a:ea typeface="Open Sans Bold"/>
                <a:cs typeface="Open Sans Bold"/>
                <a:sym typeface="Open Sans Bold"/>
              </a:rPr>
              <a:t>Toimii usein omien tunteiden peilaamisen paikkana - nuori “kokeilee”, miten hänen ajatteluunsa reagoidaan.</a:t>
            </a:r>
          </a:p>
          <a:p>
            <a:pPr algn="l">
              <a:lnSpc>
                <a:spcPts val="2939"/>
              </a:lnSpc>
            </a:pPr>
            <a:endParaRPr lang="en-US" sz="2099" b="1">
              <a:solidFill>
                <a:srgbClr val="000000"/>
              </a:solidFill>
              <a:latin typeface="Open Sans Bold"/>
              <a:ea typeface="Open Sans Bold"/>
              <a:cs typeface="Open Sans Bold"/>
              <a:sym typeface="Open Sans Bold"/>
            </a:endParaRPr>
          </a:p>
          <a:p>
            <a:pPr algn="l">
              <a:lnSpc>
                <a:spcPts val="2939"/>
              </a:lnSpc>
            </a:pPr>
            <a:r>
              <a:rPr lang="en-US" sz="2099" b="1">
                <a:solidFill>
                  <a:srgbClr val="000000"/>
                </a:solidFill>
                <a:latin typeface="Open Sans Bold"/>
                <a:ea typeface="Open Sans Bold"/>
                <a:cs typeface="Open Sans Bold"/>
                <a:sym typeface="Open Sans Bold"/>
              </a:rPr>
              <a:t>Ratkaisukeskeinen ote.</a:t>
            </a:r>
          </a:p>
          <a:p>
            <a:pPr algn="l">
              <a:lnSpc>
                <a:spcPts val="2939"/>
              </a:lnSpc>
            </a:pPr>
            <a:endParaRPr lang="en-US" sz="2099" b="1">
              <a:solidFill>
                <a:srgbClr val="000000"/>
              </a:solidFill>
              <a:latin typeface="Open Sans Bold"/>
              <a:ea typeface="Open Sans Bold"/>
              <a:cs typeface="Open Sans Bold"/>
              <a:sym typeface="Open Sans Bold"/>
            </a:endParaRPr>
          </a:p>
          <a:p>
            <a:pPr algn="l">
              <a:lnSpc>
                <a:spcPts val="2939"/>
              </a:lnSpc>
            </a:pPr>
            <a:r>
              <a:rPr lang="en-US" sz="2099" b="1">
                <a:solidFill>
                  <a:srgbClr val="000000"/>
                </a:solidFill>
                <a:latin typeface="Open Sans Bold"/>
                <a:ea typeface="Open Sans Bold"/>
                <a:cs typeface="Open Sans Bold"/>
                <a:sym typeface="Open Sans Bold"/>
              </a:rPr>
              <a:t>Joka tiistai 9-11(30)</a:t>
            </a:r>
          </a:p>
          <a:p>
            <a:pPr algn="l">
              <a:lnSpc>
                <a:spcPts val="2939"/>
              </a:lnSpc>
            </a:pPr>
            <a:endParaRPr lang="en-US" sz="2099" b="1">
              <a:solidFill>
                <a:srgbClr val="000000"/>
              </a:solidFill>
              <a:latin typeface="Open Sans Bold"/>
              <a:ea typeface="Open Sans Bold"/>
              <a:cs typeface="Open Sans Bold"/>
              <a:sym typeface="Open Sans Bold"/>
            </a:endParaRPr>
          </a:p>
          <a:p>
            <a:pPr algn="l">
              <a:lnSpc>
                <a:spcPts val="2939"/>
              </a:lnSpc>
            </a:pPr>
            <a:r>
              <a:rPr lang="en-US" sz="2099" b="1">
                <a:solidFill>
                  <a:srgbClr val="000000"/>
                </a:solidFill>
                <a:latin typeface="Open Sans Bold"/>
                <a:ea typeface="Open Sans Bold"/>
                <a:cs typeface="Open Sans Bold"/>
                <a:sym typeface="Open Sans Bold"/>
              </a:rPr>
              <a:t>Kävijöitä:</a:t>
            </a:r>
          </a:p>
          <a:p>
            <a:pPr algn="l">
              <a:lnSpc>
                <a:spcPts val="2939"/>
              </a:lnSpc>
            </a:pPr>
            <a:r>
              <a:rPr lang="en-US" sz="2099" b="1">
                <a:solidFill>
                  <a:srgbClr val="000000"/>
                </a:solidFill>
                <a:latin typeface="Open Sans Bold"/>
                <a:ea typeface="Open Sans Bold"/>
                <a:cs typeface="Open Sans Bold"/>
                <a:sym typeface="Open Sans Bold"/>
              </a:rPr>
              <a:t>opiskelijat: 10-20 (ka. 14)</a:t>
            </a:r>
          </a:p>
          <a:p>
            <a:pPr algn="l">
              <a:lnSpc>
                <a:spcPts val="2939"/>
              </a:lnSpc>
            </a:pPr>
            <a:r>
              <a:rPr lang="en-US" sz="2099" b="1">
                <a:solidFill>
                  <a:srgbClr val="000000"/>
                </a:solidFill>
                <a:latin typeface="Open Sans Bold"/>
                <a:ea typeface="Open Sans Bold"/>
                <a:cs typeface="Open Sans Bold"/>
                <a:sym typeface="Open Sans Bold"/>
              </a:rPr>
              <a:t>henkilökunta: 1-3</a:t>
            </a:r>
          </a:p>
          <a:p>
            <a:pPr algn="l">
              <a:lnSpc>
                <a:spcPts val="2939"/>
              </a:lnSpc>
            </a:pPr>
            <a:endParaRPr lang="en-US" sz="2099" b="1">
              <a:solidFill>
                <a:srgbClr val="000000"/>
              </a:solidFill>
              <a:latin typeface="Open Sans Bold"/>
              <a:ea typeface="Open Sans Bold"/>
              <a:cs typeface="Open Sans Bold"/>
              <a:sym typeface="Open Sans Bold"/>
            </a:endParaRPr>
          </a:p>
          <a:p>
            <a:pPr algn="l">
              <a:lnSpc>
                <a:spcPts val="2939"/>
              </a:lnSpc>
            </a:pPr>
            <a:r>
              <a:rPr lang="en-US" sz="2099" b="1">
                <a:solidFill>
                  <a:srgbClr val="000000"/>
                </a:solidFill>
                <a:latin typeface="Open Sans Bold"/>
                <a:ea typeface="Open Sans Bold"/>
                <a:cs typeface="Open Sans Bold"/>
                <a:sym typeface="Open Sans Bold"/>
              </a:rPr>
              <a:t>Kävijät eri aloilta, saman verran tyttöjä ja poikia.</a:t>
            </a:r>
          </a:p>
          <a:p>
            <a:pPr algn="l">
              <a:lnSpc>
                <a:spcPts val="2939"/>
              </a:lnSpc>
            </a:pPr>
            <a:r>
              <a:rPr lang="en-US" sz="2099" b="1">
                <a:solidFill>
                  <a:srgbClr val="000000"/>
                </a:solidFill>
                <a:latin typeface="Open Sans Bold"/>
                <a:ea typeface="Open Sans Bold"/>
                <a:cs typeface="Open Sans Bold"/>
                <a:sym typeface="Open Sans Bold"/>
              </a:rPr>
              <a:t>Osa tulee yksin, osa kaverin kanssa. </a:t>
            </a:r>
          </a:p>
          <a:p>
            <a:pPr algn="l">
              <a:lnSpc>
                <a:spcPts val="2939"/>
              </a:lnSpc>
            </a:pPr>
            <a:r>
              <a:rPr lang="en-US" sz="2099" b="1">
                <a:solidFill>
                  <a:srgbClr val="000000"/>
                </a:solidFill>
                <a:latin typeface="Open Sans Bold"/>
                <a:ea typeface="Open Sans Bold"/>
                <a:cs typeface="Open Sans Bold"/>
                <a:sym typeface="Open Sans Bold"/>
              </a:rPr>
              <a:t>Keskimääräinen vierailuaika 15-20min.</a:t>
            </a:r>
          </a:p>
          <a:p>
            <a:pPr algn="l">
              <a:lnSpc>
                <a:spcPts val="3919"/>
              </a:lnSpc>
            </a:pPr>
            <a:endParaRPr lang="en-US" sz="2099" b="1">
              <a:solidFill>
                <a:srgbClr val="000000"/>
              </a:solidFill>
              <a:latin typeface="Open Sans Bold"/>
              <a:ea typeface="Open Sans Bold"/>
              <a:cs typeface="Open Sans Bold"/>
              <a:sym typeface="Open Sans Bold"/>
            </a:endParaRPr>
          </a:p>
          <a:p>
            <a:pPr algn="ctr">
              <a:lnSpc>
                <a:spcPts val="4759"/>
              </a:lnSpc>
            </a:pPr>
            <a:endParaRPr lang="en-US" sz="2099" b="1">
              <a:solidFill>
                <a:srgbClr val="000000"/>
              </a:solidFill>
              <a:latin typeface="Open Sans Bold"/>
              <a:ea typeface="Open Sans Bold"/>
              <a:cs typeface="Open Sans Bold"/>
              <a:sym typeface="Open Sans Bold"/>
            </a:endParaRPr>
          </a:p>
        </p:txBody>
      </p:sp>
      <p:sp>
        <p:nvSpPr>
          <p:cNvPr id="3" name="TextBox 3"/>
          <p:cNvSpPr txBox="1"/>
          <p:nvPr/>
        </p:nvSpPr>
        <p:spPr>
          <a:xfrm>
            <a:off x="1286547" y="1396531"/>
            <a:ext cx="5947835" cy="646602"/>
          </a:xfrm>
          <a:prstGeom prst="rect">
            <a:avLst/>
          </a:prstGeom>
        </p:spPr>
        <p:txBody>
          <a:bodyPr lIns="0" tIns="0" rIns="0" bIns="0" rtlCol="0" anchor="t">
            <a:spAutoFit/>
          </a:bodyPr>
          <a:lstStyle/>
          <a:p>
            <a:pPr algn="ctr">
              <a:lnSpc>
                <a:spcPts val="4801"/>
              </a:lnSpc>
            </a:pPr>
            <a:r>
              <a:rPr lang="en-US" sz="5276" spc="126">
                <a:solidFill>
                  <a:srgbClr val="000000"/>
                </a:solidFill>
                <a:latin typeface="Anaktoria"/>
                <a:ea typeface="Anaktoria"/>
                <a:cs typeface="Anaktoria"/>
                <a:sym typeface="Anaktoria"/>
              </a:rPr>
              <a:t>Walk in -Pysäkki</a:t>
            </a:r>
          </a:p>
        </p:txBody>
      </p:sp>
      <p:sp>
        <p:nvSpPr>
          <p:cNvPr id="4" name="Freeform 4"/>
          <p:cNvSpPr/>
          <p:nvPr/>
        </p:nvSpPr>
        <p:spPr>
          <a:xfrm>
            <a:off x="15715619" y="1382522"/>
            <a:ext cx="438012" cy="522219"/>
          </a:xfrm>
          <a:custGeom>
            <a:avLst/>
            <a:gdLst/>
            <a:ahLst/>
            <a:cxnLst/>
            <a:rect l="l" t="t" r="r" b="b"/>
            <a:pathLst>
              <a:path w="438012" h="522219">
                <a:moveTo>
                  <a:pt x="0" y="0"/>
                </a:moveTo>
                <a:lnTo>
                  <a:pt x="438012" y="0"/>
                </a:lnTo>
                <a:lnTo>
                  <a:pt x="438012" y="522219"/>
                </a:lnTo>
                <a:lnTo>
                  <a:pt x="0" y="522219"/>
                </a:lnTo>
                <a:lnTo>
                  <a:pt x="0" y="0"/>
                </a:lnTo>
                <a:close/>
              </a:path>
            </a:pathLst>
          </a:custGeom>
          <a:blipFill>
            <a:blip r:embed="rId2"/>
            <a:stretch>
              <a:fillRect/>
            </a:stretch>
          </a:blipFill>
        </p:spPr>
        <p:txBody>
          <a:bodyPr/>
          <a:lstStyle/>
          <a:p>
            <a:endParaRPr lang="fi-FI"/>
          </a:p>
        </p:txBody>
      </p:sp>
      <p:sp>
        <p:nvSpPr>
          <p:cNvPr id="5" name="Freeform 5"/>
          <p:cNvSpPr/>
          <p:nvPr/>
        </p:nvSpPr>
        <p:spPr>
          <a:xfrm>
            <a:off x="9899911" y="1028700"/>
            <a:ext cx="6462614" cy="7521957"/>
          </a:xfrm>
          <a:custGeom>
            <a:avLst/>
            <a:gdLst/>
            <a:ahLst/>
            <a:cxnLst/>
            <a:rect l="l" t="t" r="r" b="b"/>
            <a:pathLst>
              <a:path w="6462614" h="7521957">
                <a:moveTo>
                  <a:pt x="0" y="0"/>
                </a:moveTo>
                <a:lnTo>
                  <a:pt x="6462615" y="0"/>
                </a:lnTo>
                <a:lnTo>
                  <a:pt x="6462615" y="7521957"/>
                </a:lnTo>
                <a:lnTo>
                  <a:pt x="0" y="7521957"/>
                </a:lnTo>
                <a:lnTo>
                  <a:pt x="0" y="0"/>
                </a:lnTo>
                <a:close/>
              </a:path>
            </a:pathLst>
          </a:custGeom>
          <a:blipFill>
            <a:blip r:embed="rId3"/>
            <a:stretch>
              <a:fillRect/>
            </a:stretch>
          </a:blipFill>
        </p:spPr>
        <p:txBody>
          <a:bodyPr/>
          <a:lstStyle/>
          <a:p>
            <a:endParaRPr lang="fi-FI"/>
          </a:p>
        </p:txBody>
      </p:sp>
      <p:sp>
        <p:nvSpPr>
          <p:cNvPr id="6" name="Freeform 6"/>
          <p:cNvSpPr/>
          <p:nvPr/>
        </p:nvSpPr>
        <p:spPr>
          <a:xfrm>
            <a:off x="15329854" y="8745948"/>
            <a:ext cx="2572381" cy="1024705"/>
          </a:xfrm>
          <a:custGeom>
            <a:avLst/>
            <a:gdLst/>
            <a:ahLst/>
            <a:cxnLst/>
            <a:rect l="l" t="t" r="r" b="b"/>
            <a:pathLst>
              <a:path w="2572381" h="1024705">
                <a:moveTo>
                  <a:pt x="0" y="0"/>
                </a:moveTo>
                <a:lnTo>
                  <a:pt x="2572381" y="0"/>
                </a:lnTo>
                <a:lnTo>
                  <a:pt x="2572381" y="1024704"/>
                </a:lnTo>
                <a:lnTo>
                  <a:pt x="0" y="1024704"/>
                </a:lnTo>
                <a:lnTo>
                  <a:pt x="0" y="0"/>
                </a:lnTo>
                <a:close/>
              </a:path>
            </a:pathLst>
          </a:custGeom>
          <a:blipFill>
            <a:blip r:embed="rId4"/>
            <a:stretch>
              <a:fillRect/>
            </a:stretch>
          </a:blipFill>
        </p:spPr>
        <p:txBody>
          <a:bodyPr/>
          <a:lstStyle/>
          <a:p>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6426" y="2246069"/>
            <a:ext cx="15495148" cy="8086090"/>
          </a:xfrm>
          <a:prstGeom prst="rect">
            <a:avLst/>
          </a:prstGeom>
        </p:spPr>
        <p:txBody>
          <a:bodyPr lIns="0" tIns="0" rIns="0" bIns="0" rtlCol="0" anchor="t">
            <a:spAutoFit/>
          </a:bodyPr>
          <a:lstStyle/>
          <a:p>
            <a:pPr algn="l">
              <a:lnSpc>
                <a:spcPts val="2659"/>
              </a:lnSpc>
            </a:pPr>
            <a:endParaRPr/>
          </a:p>
          <a:p>
            <a:pPr algn="l">
              <a:lnSpc>
                <a:spcPts val="2939"/>
              </a:lnSpc>
            </a:pPr>
            <a:r>
              <a:rPr lang="en-US" sz="2099" b="1">
                <a:solidFill>
                  <a:srgbClr val="000000"/>
                </a:solidFill>
                <a:latin typeface="Open Sans Bold"/>
                <a:ea typeface="Open Sans Bold"/>
                <a:cs typeface="Open Sans Bold"/>
                <a:sym typeface="Open Sans Bold"/>
              </a:rPr>
              <a:t>Walk in -Pysäkillä kohdataan monien asioiden äärellä. </a:t>
            </a:r>
          </a:p>
          <a:p>
            <a:pPr algn="l">
              <a:lnSpc>
                <a:spcPts val="2939"/>
              </a:lnSpc>
            </a:pPr>
            <a:endParaRPr lang="en-US" sz="2099" b="1">
              <a:solidFill>
                <a:srgbClr val="000000"/>
              </a:solidFill>
              <a:latin typeface="Open Sans Bold"/>
              <a:ea typeface="Open Sans Bold"/>
              <a:cs typeface="Open Sans Bold"/>
              <a:sym typeface="Open Sans Bold"/>
            </a:endParaRPr>
          </a:p>
          <a:p>
            <a:pPr marL="453388" lvl="1" indent="-226694" algn="l">
              <a:lnSpc>
                <a:spcPts val="2939"/>
              </a:lnSpc>
              <a:buFont typeface="Arial"/>
              <a:buChar char="•"/>
            </a:pPr>
            <a:r>
              <a:rPr lang="en-US" sz="2099" b="1">
                <a:solidFill>
                  <a:srgbClr val="000000"/>
                </a:solidFill>
                <a:latin typeface="Open Sans Bold"/>
                <a:ea typeface="Open Sans Bold"/>
                <a:cs typeface="Open Sans Bold"/>
                <a:sym typeface="Open Sans Bold"/>
              </a:rPr>
              <a:t>Noin 30% liittyy toiminnanohjaukseen, keskittymiseen, perusasioihin (arjen hallinta, vuorokausirytmi, syöminen, koulunkäynti)</a:t>
            </a:r>
          </a:p>
          <a:p>
            <a:pPr algn="l">
              <a:lnSpc>
                <a:spcPts val="2939"/>
              </a:lnSpc>
            </a:pPr>
            <a:endParaRPr lang="en-US" sz="2099" b="1">
              <a:solidFill>
                <a:srgbClr val="000000"/>
              </a:solidFill>
              <a:latin typeface="Open Sans Bold"/>
              <a:ea typeface="Open Sans Bold"/>
              <a:cs typeface="Open Sans Bold"/>
              <a:sym typeface="Open Sans Bold"/>
            </a:endParaRPr>
          </a:p>
          <a:p>
            <a:pPr marL="453388" lvl="1" indent="-226694" algn="l">
              <a:lnSpc>
                <a:spcPts val="2939"/>
              </a:lnSpc>
              <a:buFont typeface="Arial"/>
              <a:buChar char="•"/>
            </a:pPr>
            <a:r>
              <a:rPr lang="en-US" sz="2099" b="1">
                <a:solidFill>
                  <a:srgbClr val="000000"/>
                </a:solidFill>
                <a:latin typeface="Open Sans Bold"/>
                <a:ea typeface="Open Sans Bold"/>
                <a:cs typeface="Open Sans Bold"/>
                <a:sym typeface="Open Sans Bold"/>
              </a:rPr>
              <a:t>Noin 30% liittyy ahdistukseen, elämänhallintaan, mielialaan jne.</a:t>
            </a:r>
          </a:p>
          <a:p>
            <a:pPr algn="l">
              <a:lnSpc>
                <a:spcPts val="2939"/>
              </a:lnSpc>
            </a:pPr>
            <a:endParaRPr lang="en-US" sz="2099" b="1">
              <a:solidFill>
                <a:srgbClr val="000000"/>
              </a:solidFill>
              <a:latin typeface="Open Sans Bold"/>
              <a:ea typeface="Open Sans Bold"/>
              <a:cs typeface="Open Sans Bold"/>
              <a:sym typeface="Open Sans Bold"/>
            </a:endParaRPr>
          </a:p>
          <a:p>
            <a:pPr marL="453388" lvl="1" indent="-226694" algn="l">
              <a:lnSpc>
                <a:spcPts val="2939"/>
              </a:lnSpc>
              <a:buFont typeface="Arial"/>
              <a:buChar char="•"/>
            </a:pPr>
            <a:r>
              <a:rPr lang="en-US" sz="2099" b="1">
                <a:solidFill>
                  <a:srgbClr val="000000"/>
                </a:solidFill>
                <a:latin typeface="Open Sans Bold"/>
                <a:ea typeface="Open Sans Bold"/>
                <a:cs typeface="Open Sans Bold"/>
                <a:sym typeface="Open Sans Bold"/>
              </a:rPr>
              <a:t>Loput liittyvät sekalaisesti ihmissuhteisiin, elämän pohdintoihin ja käytännön asioihin (junalippujen tilaus, tulevaisuuden suunnitelmat, työhakemuksen tekeminen jne.)</a:t>
            </a:r>
          </a:p>
          <a:p>
            <a:pPr algn="l">
              <a:lnSpc>
                <a:spcPts val="2939"/>
              </a:lnSpc>
            </a:pPr>
            <a:endParaRPr lang="en-US" sz="2099" b="1">
              <a:solidFill>
                <a:srgbClr val="000000"/>
              </a:solidFill>
              <a:latin typeface="Open Sans Bold"/>
              <a:ea typeface="Open Sans Bold"/>
              <a:cs typeface="Open Sans Bold"/>
              <a:sym typeface="Open Sans Bold"/>
            </a:endParaRPr>
          </a:p>
          <a:p>
            <a:pPr marL="453388" lvl="1" indent="-226694" algn="l">
              <a:lnSpc>
                <a:spcPts val="2939"/>
              </a:lnSpc>
              <a:buFont typeface="Arial"/>
              <a:buChar char="•"/>
            </a:pPr>
            <a:r>
              <a:rPr lang="en-US" sz="2099" b="1">
                <a:solidFill>
                  <a:srgbClr val="000000"/>
                </a:solidFill>
                <a:latin typeface="Open Sans Bold"/>
                <a:ea typeface="Open Sans Bold"/>
                <a:cs typeface="Open Sans Bold"/>
                <a:sym typeface="Open Sans Bold"/>
              </a:rPr>
              <a:t>Walk in -toimintaan ei varata aikaa - Tulijaa lähtökohtaisesti odotetaan paikalle.</a:t>
            </a:r>
          </a:p>
          <a:p>
            <a:pPr algn="l">
              <a:lnSpc>
                <a:spcPts val="2939"/>
              </a:lnSpc>
            </a:pPr>
            <a:endParaRPr lang="en-US" sz="2099" b="1">
              <a:solidFill>
                <a:srgbClr val="000000"/>
              </a:solidFill>
              <a:latin typeface="Open Sans Bold"/>
              <a:ea typeface="Open Sans Bold"/>
              <a:cs typeface="Open Sans Bold"/>
              <a:sym typeface="Open Sans Bold"/>
            </a:endParaRPr>
          </a:p>
          <a:p>
            <a:pPr marL="453388" lvl="1" indent="-226694" algn="l">
              <a:lnSpc>
                <a:spcPts val="2939"/>
              </a:lnSpc>
              <a:buFont typeface="Arial"/>
              <a:buChar char="•"/>
            </a:pPr>
            <a:r>
              <a:rPr lang="en-US" sz="2099" b="1">
                <a:solidFill>
                  <a:srgbClr val="000000"/>
                </a:solidFill>
                <a:latin typeface="Open Sans Bold"/>
                <a:ea typeface="Open Sans Bold"/>
                <a:cs typeface="Open Sans Bold"/>
                <a:sym typeface="Open Sans Bold"/>
              </a:rPr>
              <a:t>Usein aloitamme kohtaamisen “jutustelulla” yleisistä asioista kepeästi. Kun luottamus on saavutettu, on helpompi hypätä syvään päätyyn.</a:t>
            </a:r>
          </a:p>
          <a:p>
            <a:pPr algn="l">
              <a:lnSpc>
                <a:spcPts val="2939"/>
              </a:lnSpc>
            </a:pPr>
            <a:endParaRPr lang="en-US" sz="2099" b="1">
              <a:solidFill>
                <a:srgbClr val="000000"/>
              </a:solidFill>
              <a:latin typeface="Open Sans Bold"/>
              <a:ea typeface="Open Sans Bold"/>
              <a:cs typeface="Open Sans Bold"/>
              <a:sym typeface="Open Sans Bold"/>
            </a:endParaRPr>
          </a:p>
          <a:p>
            <a:pPr marL="453388" lvl="1" indent="-226694" algn="l">
              <a:lnSpc>
                <a:spcPts val="2939"/>
              </a:lnSpc>
              <a:buFont typeface="Arial"/>
              <a:buChar char="•"/>
            </a:pPr>
            <a:r>
              <a:rPr lang="en-US" sz="2099" b="1">
                <a:solidFill>
                  <a:srgbClr val="000000"/>
                </a:solidFill>
                <a:latin typeface="Open Sans Bold"/>
                <a:ea typeface="Open Sans Bold"/>
                <a:cs typeface="Open Sans Bold"/>
                <a:sym typeface="Open Sans Bold"/>
              </a:rPr>
              <a:t>Nuoret tuovat paikalle myös kavereitaan, ja usein ylpeänä esittelevät heitä tai auttavat heitä kertomaan huolistaan.</a:t>
            </a:r>
          </a:p>
          <a:p>
            <a:pPr algn="l">
              <a:lnSpc>
                <a:spcPts val="2939"/>
              </a:lnSpc>
            </a:pPr>
            <a:endParaRPr lang="en-US" sz="2099" b="1">
              <a:solidFill>
                <a:srgbClr val="000000"/>
              </a:solidFill>
              <a:latin typeface="Open Sans Bold"/>
              <a:ea typeface="Open Sans Bold"/>
              <a:cs typeface="Open Sans Bold"/>
              <a:sym typeface="Open Sans Bold"/>
            </a:endParaRPr>
          </a:p>
          <a:p>
            <a:pPr algn="l">
              <a:lnSpc>
                <a:spcPts val="3919"/>
              </a:lnSpc>
            </a:pPr>
            <a:endParaRPr lang="en-US" sz="2099" b="1">
              <a:solidFill>
                <a:srgbClr val="000000"/>
              </a:solidFill>
              <a:latin typeface="Open Sans Bold"/>
              <a:ea typeface="Open Sans Bold"/>
              <a:cs typeface="Open Sans Bold"/>
              <a:sym typeface="Open Sans Bold"/>
            </a:endParaRPr>
          </a:p>
          <a:p>
            <a:pPr algn="ctr">
              <a:lnSpc>
                <a:spcPts val="4759"/>
              </a:lnSpc>
            </a:pPr>
            <a:endParaRPr lang="en-US" sz="2099" b="1">
              <a:solidFill>
                <a:srgbClr val="000000"/>
              </a:solidFill>
              <a:latin typeface="Open Sans Bold"/>
              <a:ea typeface="Open Sans Bold"/>
              <a:cs typeface="Open Sans Bold"/>
              <a:sym typeface="Open Sans Bold"/>
            </a:endParaRPr>
          </a:p>
        </p:txBody>
      </p:sp>
      <p:sp>
        <p:nvSpPr>
          <p:cNvPr id="3" name="TextBox 3"/>
          <p:cNvSpPr txBox="1"/>
          <p:nvPr/>
        </p:nvSpPr>
        <p:spPr>
          <a:xfrm>
            <a:off x="1396426" y="1042709"/>
            <a:ext cx="5947835" cy="646602"/>
          </a:xfrm>
          <a:prstGeom prst="rect">
            <a:avLst/>
          </a:prstGeom>
        </p:spPr>
        <p:txBody>
          <a:bodyPr lIns="0" tIns="0" rIns="0" bIns="0" rtlCol="0" anchor="t">
            <a:spAutoFit/>
          </a:bodyPr>
          <a:lstStyle/>
          <a:p>
            <a:pPr algn="ctr">
              <a:lnSpc>
                <a:spcPts val="4801"/>
              </a:lnSpc>
            </a:pPr>
            <a:r>
              <a:rPr lang="en-US" sz="5276" spc="126">
                <a:solidFill>
                  <a:srgbClr val="000000"/>
                </a:solidFill>
                <a:latin typeface="Anaktoria"/>
                <a:ea typeface="Anaktoria"/>
                <a:cs typeface="Anaktoria"/>
                <a:sym typeface="Anaktoria"/>
              </a:rPr>
              <a:t>Walk in -Pysäkki</a:t>
            </a:r>
          </a:p>
        </p:txBody>
      </p:sp>
      <p:sp>
        <p:nvSpPr>
          <p:cNvPr id="4" name="Freeform 4"/>
          <p:cNvSpPr/>
          <p:nvPr/>
        </p:nvSpPr>
        <p:spPr>
          <a:xfrm>
            <a:off x="14107143" y="0"/>
            <a:ext cx="3769200" cy="3392280"/>
          </a:xfrm>
          <a:custGeom>
            <a:avLst/>
            <a:gdLst/>
            <a:ahLst/>
            <a:cxnLst/>
            <a:rect l="l" t="t" r="r" b="b"/>
            <a:pathLst>
              <a:path w="3769200" h="3392280">
                <a:moveTo>
                  <a:pt x="0" y="0"/>
                </a:moveTo>
                <a:lnTo>
                  <a:pt x="3769200" y="0"/>
                </a:lnTo>
                <a:lnTo>
                  <a:pt x="3769200" y="3392280"/>
                </a:lnTo>
                <a:lnTo>
                  <a:pt x="0" y="33922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5" name="Freeform 5"/>
          <p:cNvSpPr/>
          <p:nvPr/>
        </p:nvSpPr>
        <p:spPr>
          <a:xfrm>
            <a:off x="14962485" y="629199"/>
            <a:ext cx="438012" cy="522219"/>
          </a:xfrm>
          <a:custGeom>
            <a:avLst/>
            <a:gdLst/>
            <a:ahLst/>
            <a:cxnLst/>
            <a:rect l="l" t="t" r="r" b="b"/>
            <a:pathLst>
              <a:path w="438012" h="522219">
                <a:moveTo>
                  <a:pt x="0" y="0"/>
                </a:moveTo>
                <a:lnTo>
                  <a:pt x="438011" y="0"/>
                </a:lnTo>
                <a:lnTo>
                  <a:pt x="438011" y="522220"/>
                </a:lnTo>
                <a:lnTo>
                  <a:pt x="0" y="522220"/>
                </a:lnTo>
                <a:lnTo>
                  <a:pt x="0" y="0"/>
                </a:lnTo>
                <a:close/>
              </a:path>
            </a:pathLst>
          </a:custGeom>
          <a:blipFill>
            <a:blip r:embed="rId4"/>
            <a:stretch>
              <a:fillRect/>
            </a:stretch>
          </a:blipFill>
        </p:spPr>
        <p:txBody>
          <a:bodyPr/>
          <a:lstStyle/>
          <a:p>
            <a:endParaRPr lang="fi-FI"/>
          </a:p>
        </p:txBody>
      </p:sp>
      <p:sp>
        <p:nvSpPr>
          <p:cNvPr id="6" name="Freeform 6"/>
          <p:cNvSpPr/>
          <p:nvPr/>
        </p:nvSpPr>
        <p:spPr>
          <a:xfrm>
            <a:off x="15400496" y="9045987"/>
            <a:ext cx="2572381" cy="1024705"/>
          </a:xfrm>
          <a:custGeom>
            <a:avLst/>
            <a:gdLst/>
            <a:ahLst/>
            <a:cxnLst/>
            <a:rect l="l" t="t" r="r" b="b"/>
            <a:pathLst>
              <a:path w="2572381" h="1024705">
                <a:moveTo>
                  <a:pt x="0" y="0"/>
                </a:moveTo>
                <a:lnTo>
                  <a:pt x="2572381" y="0"/>
                </a:lnTo>
                <a:lnTo>
                  <a:pt x="2572381" y="1024705"/>
                </a:lnTo>
                <a:lnTo>
                  <a:pt x="0" y="1024705"/>
                </a:lnTo>
                <a:lnTo>
                  <a:pt x="0" y="0"/>
                </a:lnTo>
                <a:close/>
              </a:path>
            </a:pathLst>
          </a:custGeom>
          <a:blipFill>
            <a:blip r:embed="rId5"/>
            <a:stretch>
              <a:fillRect/>
            </a:stretch>
          </a:blipFill>
        </p:spPr>
        <p:txBody>
          <a:bodyPr/>
          <a:lstStyle/>
          <a:p>
            <a:endParaRPr lang="fi-F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556614" y="1489004"/>
            <a:ext cx="5838000" cy="3654496"/>
          </a:xfrm>
          <a:custGeom>
            <a:avLst/>
            <a:gdLst/>
            <a:ahLst/>
            <a:cxnLst/>
            <a:rect l="l" t="t" r="r" b="b"/>
            <a:pathLst>
              <a:path w="5838000" h="3654496">
                <a:moveTo>
                  <a:pt x="5838000" y="0"/>
                </a:moveTo>
                <a:lnTo>
                  <a:pt x="0" y="0"/>
                </a:lnTo>
                <a:lnTo>
                  <a:pt x="0" y="3654496"/>
                </a:lnTo>
                <a:lnTo>
                  <a:pt x="5838000" y="3654496"/>
                </a:lnTo>
                <a:lnTo>
                  <a:pt x="583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TextBox 3"/>
          <p:cNvSpPr txBox="1"/>
          <p:nvPr/>
        </p:nvSpPr>
        <p:spPr>
          <a:xfrm>
            <a:off x="1711871" y="1015766"/>
            <a:ext cx="7913750" cy="646602"/>
          </a:xfrm>
          <a:prstGeom prst="rect">
            <a:avLst/>
          </a:prstGeom>
        </p:spPr>
        <p:txBody>
          <a:bodyPr lIns="0" tIns="0" rIns="0" bIns="0" rtlCol="0" anchor="t">
            <a:spAutoFit/>
          </a:bodyPr>
          <a:lstStyle/>
          <a:p>
            <a:pPr algn="ctr">
              <a:lnSpc>
                <a:spcPts val="4801"/>
              </a:lnSpc>
            </a:pPr>
            <a:r>
              <a:rPr lang="en-US" sz="5276" spc="126">
                <a:solidFill>
                  <a:srgbClr val="000000"/>
                </a:solidFill>
                <a:latin typeface="Anaktoria"/>
                <a:ea typeface="Anaktoria"/>
                <a:cs typeface="Anaktoria"/>
                <a:sym typeface="Anaktoria"/>
              </a:rPr>
              <a:t>Case: Walk in -Pysäkki</a:t>
            </a:r>
          </a:p>
        </p:txBody>
      </p:sp>
      <p:sp>
        <p:nvSpPr>
          <p:cNvPr id="4" name="TextBox 4"/>
          <p:cNvSpPr txBox="1"/>
          <p:nvPr/>
        </p:nvSpPr>
        <p:spPr>
          <a:xfrm>
            <a:off x="3257341" y="1666409"/>
            <a:ext cx="4822810" cy="2929255"/>
          </a:xfrm>
          <a:prstGeom prst="rect">
            <a:avLst/>
          </a:prstGeom>
        </p:spPr>
        <p:txBody>
          <a:bodyPr lIns="0" tIns="0" rIns="0" bIns="0" rtlCol="0" anchor="t">
            <a:spAutoFit/>
          </a:bodyPr>
          <a:lstStyle/>
          <a:p>
            <a:pPr algn="ctr">
              <a:lnSpc>
                <a:spcPts val="3920"/>
              </a:lnSpc>
            </a:pPr>
            <a:endParaRPr/>
          </a:p>
          <a:p>
            <a:pPr algn="just">
              <a:lnSpc>
                <a:spcPts val="3080"/>
              </a:lnSpc>
            </a:pPr>
            <a:endParaRPr/>
          </a:p>
          <a:p>
            <a:pPr algn="just">
              <a:lnSpc>
                <a:spcPts val="3080"/>
              </a:lnSpc>
            </a:pPr>
            <a:r>
              <a:rPr lang="en-US" sz="2200" b="1" i="1">
                <a:solidFill>
                  <a:srgbClr val="000000"/>
                </a:solidFill>
                <a:latin typeface="Open Sans Bold Italics"/>
                <a:ea typeface="Open Sans Bold Italics"/>
                <a:cs typeface="Open Sans Bold Italics"/>
                <a:sym typeface="Open Sans Bold Italics"/>
              </a:rPr>
              <a:t>-Mulla on isää ikävä.</a:t>
            </a:r>
          </a:p>
          <a:p>
            <a:pPr algn="just">
              <a:lnSpc>
                <a:spcPts val="3080"/>
              </a:lnSpc>
            </a:pPr>
            <a:r>
              <a:rPr lang="en-US" sz="2200" b="1" i="1">
                <a:solidFill>
                  <a:srgbClr val="000000"/>
                </a:solidFill>
                <a:latin typeface="Open Sans Bold Italics"/>
                <a:ea typeface="Open Sans Bold Italics"/>
                <a:cs typeface="Open Sans Bold Italics"/>
                <a:sym typeface="Open Sans Bold Italics"/>
              </a:rPr>
              <a:t>-Asuuko sun isä kaukana?</a:t>
            </a:r>
          </a:p>
          <a:p>
            <a:pPr algn="just">
              <a:lnSpc>
                <a:spcPts val="3080"/>
              </a:lnSpc>
            </a:pPr>
            <a:r>
              <a:rPr lang="en-US" sz="2200" b="1" i="1">
                <a:solidFill>
                  <a:srgbClr val="000000"/>
                </a:solidFill>
                <a:latin typeface="Open Sans Bold Italics"/>
                <a:ea typeface="Open Sans Bold Italics"/>
                <a:cs typeface="Open Sans Bold Italics"/>
                <a:sym typeface="Open Sans Bold Italics"/>
              </a:rPr>
              <a:t>-Ihan meillä kotona. Mä asun isän kanssa.</a:t>
            </a:r>
          </a:p>
          <a:p>
            <a:pPr algn="just">
              <a:lnSpc>
                <a:spcPts val="3920"/>
              </a:lnSpc>
            </a:pPr>
            <a:endParaRPr lang="en-US" sz="2200" b="1" i="1">
              <a:solidFill>
                <a:srgbClr val="000000"/>
              </a:solidFill>
              <a:latin typeface="Open Sans Bold Italics"/>
              <a:ea typeface="Open Sans Bold Italics"/>
              <a:cs typeface="Open Sans Bold Italics"/>
              <a:sym typeface="Open Sans Bold Italics"/>
            </a:endParaRPr>
          </a:p>
        </p:txBody>
      </p:sp>
      <p:sp>
        <p:nvSpPr>
          <p:cNvPr id="5" name="Freeform 5"/>
          <p:cNvSpPr/>
          <p:nvPr/>
        </p:nvSpPr>
        <p:spPr>
          <a:xfrm flipH="1">
            <a:off x="10363194" y="428869"/>
            <a:ext cx="5681762" cy="3556694"/>
          </a:xfrm>
          <a:custGeom>
            <a:avLst/>
            <a:gdLst/>
            <a:ahLst/>
            <a:cxnLst/>
            <a:rect l="l" t="t" r="r" b="b"/>
            <a:pathLst>
              <a:path w="5681762" h="3556694">
                <a:moveTo>
                  <a:pt x="5681762" y="0"/>
                </a:moveTo>
                <a:lnTo>
                  <a:pt x="0" y="0"/>
                </a:lnTo>
                <a:lnTo>
                  <a:pt x="0" y="3556694"/>
                </a:lnTo>
                <a:lnTo>
                  <a:pt x="5681762" y="3556694"/>
                </a:lnTo>
                <a:lnTo>
                  <a:pt x="56817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6" name="TextBox 6"/>
          <p:cNvSpPr txBox="1"/>
          <p:nvPr/>
        </p:nvSpPr>
        <p:spPr>
          <a:xfrm>
            <a:off x="11356123" y="1224767"/>
            <a:ext cx="4822810" cy="1934844"/>
          </a:xfrm>
          <a:prstGeom prst="rect">
            <a:avLst/>
          </a:prstGeom>
        </p:spPr>
        <p:txBody>
          <a:bodyPr lIns="0" tIns="0" rIns="0" bIns="0" rtlCol="0" anchor="t">
            <a:spAutoFit/>
          </a:bodyPr>
          <a:lstStyle/>
          <a:p>
            <a:pPr algn="l">
              <a:lnSpc>
                <a:spcPts val="3080"/>
              </a:lnSpc>
            </a:pPr>
            <a:r>
              <a:rPr lang="en-US" sz="2200" b="1" i="1">
                <a:solidFill>
                  <a:srgbClr val="000000"/>
                </a:solidFill>
                <a:latin typeface="Open Sans Bold Italics"/>
                <a:ea typeface="Open Sans Bold Italics"/>
                <a:cs typeface="Open Sans Bold Italics"/>
                <a:sym typeface="Open Sans Bold Italics"/>
              </a:rPr>
              <a:t>-Mua hirvittää täyttää 18.</a:t>
            </a:r>
          </a:p>
          <a:p>
            <a:pPr algn="l">
              <a:lnSpc>
                <a:spcPts val="3080"/>
              </a:lnSpc>
            </a:pPr>
            <a:r>
              <a:rPr lang="en-US" sz="2200" b="1" i="1">
                <a:solidFill>
                  <a:srgbClr val="000000"/>
                </a:solidFill>
                <a:latin typeface="Open Sans Bold Italics"/>
                <a:ea typeface="Open Sans Bold Italics"/>
                <a:cs typeface="Open Sans Bold Italics"/>
                <a:sym typeface="Open Sans Bold Italics"/>
              </a:rPr>
              <a:t>Sitten mun pitäis kai yrittää olla aikuinen.</a:t>
            </a:r>
          </a:p>
          <a:p>
            <a:pPr algn="l">
              <a:lnSpc>
                <a:spcPts val="3080"/>
              </a:lnSpc>
            </a:pPr>
            <a:r>
              <a:rPr lang="en-US" sz="2200" b="1" i="1">
                <a:solidFill>
                  <a:srgbClr val="000000"/>
                </a:solidFill>
                <a:latin typeface="Open Sans Bold Italics"/>
                <a:ea typeface="Open Sans Bold Italics"/>
                <a:cs typeface="Open Sans Bold Italics"/>
                <a:sym typeface="Open Sans Bold Italics"/>
              </a:rPr>
              <a:t>En osaa enkä halua. En mää vielä ole...</a:t>
            </a:r>
          </a:p>
        </p:txBody>
      </p:sp>
      <p:sp>
        <p:nvSpPr>
          <p:cNvPr id="7" name="Freeform 7"/>
          <p:cNvSpPr/>
          <p:nvPr/>
        </p:nvSpPr>
        <p:spPr>
          <a:xfrm flipH="1">
            <a:off x="7895517" y="3245413"/>
            <a:ext cx="6064328" cy="3796174"/>
          </a:xfrm>
          <a:custGeom>
            <a:avLst/>
            <a:gdLst/>
            <a:ahLst/>
            <a:cxnLst/>
            <a:rect l="l" t="t" r="r" b="b"/>
            <a:pathLst>
              <a:path w="6064328" h="3796174">
                <a:moveTo>
                  <a:pt x="6064329" y="0"/>
                </a:moveTo>
                <a:lnTo>
                  <a:pt x="0" y="0"/>
                </a:lnTo>
                <a:lnTo>
                  <a:pt x="0" y="3796174"/>
                </a:lnTo>
                <a:lnTo>
                  <a:pt x="6064329" y="3796174"/>
                </a:lnTo>
                <a:lnTo>
                  <a:pt x="606432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8" name="TextBox 8"/>
          <p:cNvSpPr txBox="1"/>
          <p:nvPr/>
        </p:nvSpPr>
        <p:spPr>
          <a:xfrm>
            <a:off x="8588446" y="4183182"/>
            <a:ext cx="5028324" cy="1989454"/>
          </a:xfrm>
          <a:prstGeom prst="rect">
            <a:avLst/>
          </a:prstGeom>
        </p:spPr>
        <p:txBody>
          <a:bodyPr lIns="0" tIns="0" rIns="0" bIns="0" rtlCol="0" anchor="t">
            <a:spAutoFit/>
          </a:bodyPr>
          <a:lstStyle/>
          <a:p>
            <a:pPr algn="l">
              <a:lnSpc>
                <a:spcPts val="3220"/>
              </a:lnSpc>
            </a:pPr>
            <a:r>
              <a:rPr lang="en-US" sz="2300" b="1" i="1">
                <a:solidFill>
                  <a:srgbClr val="000000"/>
                </a:solidFill>
                <a:latin typeface="Open Sans Bold Italics"/>
                <a:ea typeface="Open Sans Bold Italics"/>
                <a:cs typeface="Open Sans Bold Italics"/>
                <a:sym typeface="Open Sans Bold Italics"/>
              </a:rPr>
              <a:t>-Mä juon joka aamu ennen kouluunlähtöä 1-2 olutta. Ja koulun jälkeen pari. </a:t>
            </a:r>
          </a:p>
          <a:p>
            <a:pPr algn="l">
              <a:lnSpc>
                <a:spcPts val="3220"/>
              </a:lnSpc>
            </a:pPr>
            <a:r>
              <a:rPr lang="en-US" sz="2300" b="1" i="1">
                <a:solidFill>
                  <a:srgbClr val="000000"/>
                </a:solidFill>
                <a:latin typeface="Open Sans Bold Italics"/>
                <a:ea typeface="Open Sans Bold Italics"/>
                <a:cs typeface="Open Sans Bold Italics"/>
                <a:sym typeface="Open Sans Bold Italics"/>
              </a:rPr>
              <a:t>-Se on mun ja mun jätkäkaverin tapa.</a:t>
            </a:r>
          </a:p>
        </p:txBody>
      </p:sp>
      <p:sp>
        <p:nvSpPr>
          <p:cNvPr id="9" name="Freeform 9"/>
          <p:cNvSpPr/>
          <p:nvPr/>
        </p:nvSpPr>
        <p:spPr>
          <a:xfrm flipH="1">
            <a:off x="13930730" y="3989242"/>
            <a:ext cx="4228452" cy="2646945"/>
          </a:xfrm>
          <a:custGeom>
            <a:avLst/>
            <a:gdLst/>
            <a:ahLst/>
            <a:cxnLst/>
            <a:rect l="l" t="t" r="r" b="b"/>
            <a:pathLst>
              <a:path w="4228452" h="2646945">
                <a:moveTo>
                  <a:pt x="4228453" y="0"/>
                </a:moveTo>
                <a:lnTo>
                  <a:pt x="0" y="0"/>
                </a:lnTo>
                <a:lnTo>
                  <a:pt x="0" y="2646945"/>
                </a:lnTo>
                <a:lnTo>
                  <a:pt x="4228453" y="2646945"/>
                </a:lnTo>
                <a:lnTo>
                  <a:pt x="422845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10" name="TextBox 10"/>
          <p:cNvSpPr txBox="1"/>
          <p:nvPr/>
        </p:nvSpPr>
        <p:spPr>
          <a:xfrm>
            <a:off x="14278697" y="4894250"/>
            <a:ext cx="3532519" cy="789304"/>
          </a:xfrm>
          <a:prstGeom prst="rect">
            <a:avLst/>
          </a:prstGeom>
        </p:spPr>
        <p:txBody>
          <a:bodyPr lIns="0" tIns="0" rIns="0" bIns="0" rtlCol="0" anchor="t">
            <a:spAutoFit/>
          </a:bodyPr>
          <a:lstStyle/>
          <a:p>
            <a:pPr algn="l">
              <a:lnSpc>
                <a:spcPts val="3220"/>
              </a:lnSpc>
            </a:pPr>
            <a:r>
              <a:rPr lang="en-US" sz="2300" b="1" i="1">
                <a:solidFill>
                  <a:srgbClr val="000000"/>
                </a:solidFill>
                <a:latin typeface="Open Sans Bold Italics"/>
                <a:ea typeface="Open Sans Bold Italics"/>
                <a:cs typeface="Open Sans Bold Italics"/>
                <a:sym typeface="Open Sans Bold Italics"/>
              </a:rPr>
              <a:t>-Mä en ymmärrä tätä tehtävää. Voitko jeesata?</a:t>
            </a:r>
          </a:p>
        </p:txBody>
      </p:sp>
      <p:sp>
        <p:nvSpPr>
          <p:cNvPr id="11" name="Freeform 11"/>
          <p:cNvSpPr/>
          <p:nvPr/>
        </p:nvSpPr>
        <p:spPr>
          <a:xfrm flipH="1">
            <a:off x="423181" y="4386433"/>
            <a:ext cx="6537626" cy="4092451"/>
          </a:xfrm>
          <a:custGeom>
            <a:avLst/>
            <a:gdLst/>
            <a:ahLst/>
            <a:cxnLst/>
            <a:rect l="l" t="t" r="r" b="b"/>
            <a:pathLst>
              <a:path w="6537626" h="4092451">
                <a:moveTo>
                  <a:pt x="6537626" y="0"/>
                </a:moveTo>
                <a:lnTo>
                  <a:pt x="0" y="0"/>
                </a:lnTo>
                <a:lnTo>
                  <a:pt x="0" y="4092451"/>
                </a:lnTo>
                <a:lnTo>
                  <a:pt x="6537626" y="4092451"/>
                </a:lnTo>
                <a:lnTo>
                  <a:pt x="653762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12" name="TextBox 12"/>
          <p:cNvSpPr txBox="1"/>
          <p:nvPr/>
        </p:nvSpPr>
        <p:spPr>
          <a:xfrm>
            <a:off x="1066903" y="5446187"/>
            <a:ext cx="5250183" cy="1934844"/>
          </a:xfrm>
          <a:prstGeom prst="rect">
            <a:avLst/>
          </a:prstGeom>
        </p:spPr>
        <p:txBody>
          <a:bodyPr lIns="0" tIns="0" rIns="0" bIns="0" rtlCol="0" anchor="t">
            <a:spAutoFit/>
          </a:bodyPr>
          <a:lstStyle/>
          <a:p>
            <a:pPr algn="ctr">
              <a:lnSpc>
                <a:spcPts val="3080"/>
              </a:lnSpc>
            </a:pPr>
            <a:r>
              <a:rPr lang="en-US" sz="2200" b="1">
                <a:solidFill>
                  <a:srgbClr val="000000"/>
                </a:solidFill>
                <a:latin typeface="Open Sans Bold"/>
                <a:ea typeface="Open Sans Bold"/>
                <a:cs typeface="Open Sans Bold"/>
                <a:sym typeface="Open Sans Bold"/>
              </a:rPr>
              <a:t>-Nääkkö mussa jotain uutta?</a:t>
            </a:r>
          </a:p>
          <a:p>
            <a:pPr algn="ctr">
              <a:lnSpc>
                <a:spcPts val="3080"/>
              </a:lnSpc>
            </a:pPr>
            <a:r>
              <a:rPr lang="en-US" sz="2200" b="1">
                <a:solidFill>
                  <a:srgbClr val="000000"/>
                </a:solidFill>
                <a:latin typeface="Open Sans Bold"/>
                <a:ea typeface="Open Sans Bold"/>
                <a:cs typeface="Open Sans Bold"/>
                <a:sym typeface="Open Sans Bold"/>
              </a:rPr>
              <a:t>-No ainakin sä hymyilet. Mutta mulla on niin huono muisti, etten osaa muuten arvioida...</a:t>
            </a:r>
          </a:p>
          <a:p>
            <a:pPr algn="ctr">
              <a:lnSpc>
                <a:spcPts val="3080"/>
              </a:lnSpc>
            </a:pPr>
            <a:r>
              <a:rPr lang="en-US" sz="2200" b="1">
                <a:solidFill>
                  <a:srgbClr val="000000"/>
                </a:solidFill>
                <a:latin typeface="Open Sans Bold"/>
                <a:ea typeface="Open Sans Bold"/>
                <a:cs typeface="Open Sans Bold"/>
                <a:sym typeface="Open Sans Bold"/>
              </a:rPr>
              <a:t>-No se just. Mä oon niiiiiin ihastunu!</a:t>
            </a:r>
          </a:p>
        </p:txBody>
      </p:sp>
      <p:sp>
        <p:nvSpPr>
          <p:cNvPr id="13" name="Freeform 13"/>
          <p:cNvSpPr/>
          <p:nvPr/>
        </p:nvSpPr>
        <p:spPr>
          <a:xfrm flipH="1">
            <a:off x="6424847" y="6971031"/>
            <a:ext cx="5438306" cy="3404294"/>
          </a:xfrm>
          <a:custGeom>
            <a:avLst/>
            <a:gdLst/>
            <a:ahLst/>
            <a:cxnLst/>
            <a:rect l="l" t="t" r="r" b="b"/>
            <a:pathLst>
              <a:path w="5438306" h="3404294">
                <a:moveTo>
                  <a:pt x="5438306" y="0"/>
                </a:moveTo>
                <a:lnTo>
                  <a:pt x="0" y="0"/>
                </a:lnTo>
                <a:lnTo>
                  <a:pt x="0" y="3404294"/>
                </a:lnTo>
                <a:lnTo>
                  <a:pt x="5438306" y="3404294"/>
                </a:lnTo>
                <a:lnTo>
                  <a:pt x="543830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14" name="TextBox 14"/>
          <p:cNvSpPr txBox="1"/>
          <p:nvPr/>
        </p:nvSpPr>
        <p:spPr>
          <a:xfrm>
            <a:off x="6960807" y="8070287"/>
            <a:ext cx="4564446" cy="1544319"/>
          </a:xfrm>
          <a:prstGeom prst="rect">
            <a:avLst/>
          </a:prstGeom>
        </p:spPr>
        <p:txBody>
          <a:bodyPr lIns="0" tIns="0" rIns="0" bIns="0" rtlCol="0" anchor="t">
            <a:spAutoFit/>
          </a:bodyPr>
          <a:lstStyle/>
          <a:p>
            <a:pPr algn="l">
              <a:lnSpc>
                <a:spcPts val="3080"/>
              </a:lnSpc>
            </a:pPr>
            <a:r>
              <a:rPr lang="en-US" sz="2200" b="1" i="1">
                <a:solidFill>
                  <a:srgbClr val="000000"/>
                </a:solidFill>
                <a:latin typeface="Open Sans Bold Italics"/>
                <a:ea typeface="Open Sans Bold Italics"/>
                <a:cs typeface="Open Sans Bold Italics"/>
                <a:sym typeface="Open Sans Bold Italics"/>
              </a:rPr>
              <a:t>-Mulla olis tulossa sovittelu. Oli yks tappelu. Jännittää ihan ***.</a:t>
            </a:r>
          </a:p>
          <a:p>
            <a:pPr algn="l">
              <a:lnSpc>
                <a:spcPts val="3080"/>
              </a:lnSpc>
            </a:pPr>
            <a:r>
              <a:rPr lang="en-US" sz="2200" b="1" i="1">
                <a:solidFill>
                  <a:srgbClr val="000000"/>
                </a:solidFill>
                <a:latin typeface="Open Sans Bold Italics"/>
                <a:ea typeface="Open Sans Bold Italics"/>
                <a:cs typeface="Open Sans Bold Italics"/>
                <a:sym typeface="Open Sans Bold Italics"/>
              </a:rPr>
              <a:t>-Auttaisko sua, jos me harjoteltais sitä?</a:t>
            </a:r>
          </a:p>
        </p:txBody>
      </p:sp>
      <p:sp>
        <p:nvSpPr>
          <p:cNvPr id="15" name="Freeform 15"/>
          <p:cNvSpPr/>
          <p:nvPr/>
        </p:nvSpPr>
        <p:spPr>
          <a:xfrm flipH="1">
            <a:off x="11554303" y="6271273"/>
            <a:ext cx="6733697" cy="4215188"/>
          </a:xfrm>
          <a:custGeom>
            <a:avLst/>
            <a:gdLst/>
            <a:ahLst/>
            <a:cxnLst/>
            <a:rect l="l" t="t" r="r" b="b"/>
            <a:pathLst>
              <a:path w="6733697" h="4215188">
                <a:moveTo>
                  <a:pt x="6733697" y="0"/>
                </a:moveTo>
                <a:lnTo>
                  <a:pt x="0" y="0"/>
                </a:lnTo>
                <a:lnTo>
                  <a:pt x="0" y="4215188"/>
                </a:lnTo>
                <a:lnTo>
                  <a:pt x="6733697" y="4215188"/>
                </a:lnTo>
                <a:lnTo>
                  <a:pt x="673369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16" name="TextBox 16"/>
          <p:cNvSpPr txBox="1"/>
          <p:nvPr/>
        </p:nvSpPr>
        <p:spPr>
          <a:xfrm>
            <a:off x="12510853" y="7297150"/>
            <a:ext cx="5648330" cy="2325369"/>
          </a:xfrm>
          <a:prstGeom prst="rect">
            <a:avLst/>
          </a:prstGeom>
        </p:spPr>
        <p:txBody>
          <a:bodyPr lIns="0" tIns="0" rIns="0" bIns="0" rtlCol="0" anchor="t">
            <a:spAutoFit/>
          </a:bodyPr>
          <a:lstStyle/>
          <a:p>
            <a:pPr algn="l">
              <a:lnSpc>
                <a:spcPts val="3080"/>
              </a:lnSpc>
            </a:pPr>
            <a:r>
              <a:rPr lang="en-US" sz="2200" b="1" i="1">
                <a:solidFill>
                  <a:srgbClr val="000000"/>
                </a:solidFill>
                <a:latin typeface="Open Sans Bold Italics"/>
                <a:ea typeface="Open Sans Bold Italics"/>
                <a:cs typeface="Open Sans Bold Italics"/>
                <a:sym typeface="Open Sans Bold Italics"/>
              </a:rPr>
              <a:t>-Eilen oli kyllä hyvä päivä.</a:t>
            </a:r>
          </a:p>
          <a:p>
            <a:pPr algn="l">
              <a:lnSpc>
                <a:spcPts val="3080"/>
              </a:lnSpc>
            </a:pPr>
            <a:r>
              <a:rPr lang="en-US" sz="2200" b="1" i="1">
                <a:solidFill>
                  <a:srgbClr val="000000"/>
                </a:solidFill>
                <a:latin typeface="Open Sans Bold Italics"/>
                <a:ea typeface="Open Sans Bold Italics"/>
                <a:cs typeface="Open Sans Bold Italics"/>
                <a:sym typeface="Open Sans Bold Italics"/>
              </a:rPr>
              <a:t>-Harvinaisen hyvä maanantaiksi?</a:t>
            </a:r>
          </a:p>
          <a:p>
            <a:pPr algn="l">
              <a:lnSpc>
                <a:spcPts val="3080"/>
              </a:lnSpc>
            </a:pPr>
            <a:r>
              <a:rPr lang="en-US" sz="2200" b="1" i="1">
                <a:solidFill>
                  <a:srgbClr val="000000"/>
                </a:solidFill>
                <a:latin typeface="Open Sans Bold Italics"/>
                <a:ea typeface="Open Sans Bold Italics"/>
                <a:cs typeface="Open Sans Bold Italics"/>
                <a:sym typeface="Open Sans Bold Italics"/>
              </a:rPr>
              <a:t>-Jep. No ei siinä mitään ihmeellistä, mut pari tyttöö alko juttelee ja sitte mentiin hengaa kaupungille jotain neljä tuntii. </a:t>
            </a:r>
          </a:p>
          <a:p>
            <a:pPr algn="l">
              <a:lnSpc>
                <a:spcPts val="3080"/>
              </a:lnSpc>
            </a:pPr>
            <a:r>
              <a:rPr lang="en-US" sz="2200" b="1" i="1">
                <a:solidFill>
                  <a:srgbClr val="000000"/>
                </a:solidFill>
                <a:latin typeface="Open Sans Bold Italics"/>
                <a:ea typeface="Open Sans Bold Italics"/>
                <a:cs typeface="Open Sans Bold Italics"/>
                <a:sym typeface="Open Sans Bold Italics"/>
              </a:rPr>
              <a:t>Ei vielä sen enempää...</a:t>
            </a:r>
          </a:p>
        </p:txBody>
      </p:sp>
      <p:sp>
        <p:nvSpPr>
          <p:cNvPr id="17" name="Freeform 17"/>
          <p:cNvSpPr/>
          <p:nvPr/>
        </p:nvSpPr>
        <p:spPr>
          <a:xfrm>
            <a:off x="684961" y="9102254"/>
            <a:ext cx="2572381" cy="1024705"/>
          </a:xfrm>
          <a:custGeom>
            <a:avLst/>
            <a:gdLst/>
            <a:ahLst/>
            <a:cxnLst/>
            <a:rect l="l" t="t" r="r" b="b"/>
            <a:pathLst>
              <a:path w="2572381" h="1024705">
                <a:moveTo>
                  <a:pt x="0" y="0"/>
                </a:moveTo>
                <a:lnTo>
                  <a:pt x="2572380" y="0"/>
                </a:lnTo>
                <a:lnTo>
                  <a:pt x="2572380" y="1024705"/>
                </a:lnTo>
                <a:lnTo>
                  <a:pt x="0" y="1024705"/>
                </a:lnTo>
                <a:lnTo>
                  <a:pt x="0" y="0"/>
                </a:lnTo>
                <a:close/>
              </a:path>
            </a:pathLst>
          </a:custGeom>
          <a:blipFill>
            <a:blip r:embed="rId4"/>
            <a:stretch>
              <a:fillRect/>
            </a:stretch>
          </a:blipFill>
        </p:spPr>
        <p:txBody>
          <a:bodyPr/>
          <a:lstStyle/>
          <a:p>
            <a:endParaRPr lang="fi-F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7690"/>
            <a:ext cx="16810377" cy="10999123"/>
          </a:xfrm>
          <a:prstGeom prst="rect">
            <a:avLst/>
          </a:prstGeom>
        </p:spPr>
        <p:txBody>
          <a:bodyPr lIns="0" tIns="0" rIns="0" bIns="0" rtlCol="0" anchor="t">
            <a:spAutoFit/>
          </a:bodyPr>
          <a:lstStyle/>
          <a:p>
            <a:pPr algn="l">
              <a:lnSpc>
                <a:spcPts val="6249"/>
              </a:lnSpc>
            </a:pPr>
            <a:r>
              <a:rPr lang="en-US" sz="4463">
                <a:solidFill>
                  <a:srgbClr val="000000"/>
                </a:solidFill>
                <a:latin typeface="Anaktoria"/>
                <a:ea typeface="Anaktoria"/>
                <a:cs typeface="Anaktoria"/>
                <a:sym typeface="Anaktoria"/>
              </a:rPr>
              <a:t>Case: Walk in -pysäkki</a:t>
            </a:r>
          </a:p>
          <a:p>
            <a:pPr algn="l">
              <a:lnSpc>
                <a:spcPts val="3309"/>
              </a:lnSpc>
            </a:pPr>
            <a:endParaRPr lang="en-US" sz="4463">
              <a:solidFill>
                <a:srgbClr val="000000"/>
              </a:solidFill>
              <a:latin typeface="Anaktoria"/>
              <a:ea typeface="Anaktoria"/>
              <a:cs typeface="Anaktoria"/>
              <a:sym typeface="Anaktoria"/>
            </a:endParaRPr>
          </a:p>
          <a:p>
            <a:pPr algn="l">
              <a:lnSpc>
                <a:spcPts val="2609"/>
              </a:lnSpc>
              <a:spcBef>
                <a:spcPct val="0"/>
              </a:spcBef>
            </a:pPr>
            <a:r>
              <a:rPr lang="en-US" sz="1863" b="1">
                <a:solidFill>
                  <a:srgbClr val="000000"/>
                </a:solidFill>
                <a:latin typeface="Open Sans Bold"/>
                <a:ea typeface="Open Sans Bold"/>
                <a:cs typeface="Open Sans Bold"/>
                <a:sym typeface="Open Sans Bold"/>
              </a:rPr>
              <a:t>Tyypillistä on epävarmuus itsestä - ja kaikesta :</a:t>
            </a:r>
            <a:r>
              <a:rPr lang="en-US" sz="1863" b="1" i="1">
                <a:solidFill>
                  <a:srgbClr val="000000"/>
                </a:solidFill>
                <a:latin typeface="Open Sans Bold Italics"/>
                <a:ea typeface="Open Sans Bold Italics"/>
                <a:cs typeface="Open Sans Bold Italics"/>
                <a:sym typeface="Open Sans Bold Italics"/>
              </a:rPr>
              <a:t> “Ahdistaa”.</a:t>
            </a:r>
          </a:p>
          <a:p>
            <a:pPr algn="l">
              <a:lnSpc>
                <a:spcPts val="2609"/>
              </a:lnSpc>
              <a:spcBef>
                <a:spcPct val="0"/>
              </a:spcBef>
            </a:pPr>
            <a:endParaRPr lang="en-US" sz="1863" b="1" i="1">
              <a:solidFill>
                <a:srgbClr val="000000"/>
              </a:solidFill>
              <a:latin typeface="Open Sans Bold Italics"/>
              <a:ea typeface="Open Sans Bold Italics"/>
              <a:cs typeface="Open Sans Bold Italics"/>
              <a:sym typeface="Open Sans Bold Italics"/>
            </a:endParaRPr>
          </a:p>
          <a:p>
            <a:pPr algn="l">
              <a:lnSpc>
                <a:spcPts val="2609"/>
              </a:lnSpc>
              <a:spcBef>
                <a:spcPct val="0"/>
              </a:spcBef>
            </a:pPr>
            <a:r>
              <a:rPr lang="en-US" sz="1863" b="1">
                <a:solidFill>
                  <a:srgbClr val="000000"/>
                </a:solidFill>
                <a:latin typeface="Open Sans Bold"/>
                <a:ea typeface="Open Sans Bold"/>
                <a:cs typeface="Open Sans Bold"/>
                <a:sym typeface="Open Sans Bold"/>
              </a:rPr>
              <a:t>Nuoren on usein vaikea nimetä sitä, mikä hänen elämässään mättää - tai sitten se, mikä “mättää” hallitsee kaikkea olemista tai toimintaa. </a:t>
            </a:r>
          </a:p>
          <a:p>
            <a:pPr algn="l">
              <a:lnSpc>
                <a:spcPts val="2609"/>
              </a:lnSpc>
              <a:spcBef>
                <a:spcPct val="0"/>
              </a:spcBef>
            </a:pPr>
            <a:r>
              <a:rPr lang="en-US" sz="1863" b="1">
                <a:solidFill>
                  <a:srgbClr val="000000"/>
                </a:solidFill>
                <a:latin typeface="Open Sans Bold"/>
                <a:ea typeface="Open Sans Bold"/>
                <a:cs typeface="Open Sans Bold"/>
                <a:sym typeface="Open Sans Bold"/>
              </a:rPr>
              <a:t>Walk in -pysäkin idea on, että joku kuuntelee ja auttaa. Edes olemalla paikalla.</a:t>
            </a:r>
          </a:p>
          <a:p>
            <a:pPr algn="l">
              <a:lnSpc>
                <a:spcPts val="2609"/>
              </a:lnSpc>
              <a:spcBef>
                <a:spcPct val="0"/>
              </a:spcBef>
            </a:pPr>
            <a:endParaRPr lang="en-US" sz="1863" b="1">
              <a:solidFill>
                <a:srgbClr val="000000"/>
              </a:solidFill>
              <a:latin typeface="Open Sans Bold"/>
              <a:ea typeface="Open Sans Bold"/>
              <a:cs typeface="Open Sans Bold"/>
              <a:sym typeface="Open Sans Bold"/>
            </a:endParaRPr>
          </a:p>
          <a:p>
            <a:pPr algn="l">
              <a:lnSpc>
                <a:spcPts val="2609"/>
              </a:lnSpc>
              <a:spcBef>
                <a:spcPct val="0"/>
              </a:spcBef>
            </a:pPr>
            <a:r>
              <a:rPr lang="en-US" sz="1863" b="1">
                <a:solidFill>
                  <a:srgbClr val="000000"/>
                </a:solidFill>
                <a:latin typeface="Open Sans Bold"/>
                <a:ea typeface="Open Sans Bold"/>
                <a:cs typeface="Open Sans Bold"/>
                <a:sym typeface="Open Sans Bold"/>
              </a:rPr>
              <a:t>Osa nuorista käy pysäkillä melko säännöllisesti, jolloin “kanssamatkaamme yhdessä”:</a:t>
            </a:r>
          </a:p>
          <a:p>
            <a:pPr marL="402372" lvl="1" indent="-201186" algn="l">
              <a:lnSpc>
                <a:spcPts val="2609"/>
              </a:lnSpc>
              <a:buFont typeface="Arial"/>
              <a:buChar char="•"/>
            </a:pPr>
            <a:r>
              <a:rPr lang="en-US" sz="1863" b="1">
                <a:solidFill>
                  <a:srgbClr val="000000"/>
                </a:solidFill>
                <a:latin typeface="Open Sans Bold"/>
                <a:ea typeface="Open Sans Bold"/>
                <a:cs typeface="Open Sans Bold"/>
                <a:sym typeface="Open Sans Bold"/>
              </a:rPr>
              <a:t>Luomme tavoitteita elämään</a:t>
            </a:r>
          </a:p>
          <a:p>
            <a:pPr marL="402372" lvl="1" indent="-201186" algn="l">
              <a:lnSpc>
                <a:spcPts val="2609"/>
              </a:lnSpc>
              <a:buFont typeface="Arial"/>
              <a:buChar char="•"/>
            </a:pPr>
            <a:r>
              <a:rPr lang="en-US" sz="1863" b="1">
                <a:solidFill>
                  <a:srgbClr val="000000"/>
                </a:solidFill>
                <a:latin typeface="Open Sans Bold"/>
                <a:ea typeface="Open Sans Bold"/>
                <a:cs typeface="Open Sans Bold"/>
                <a:sym typeface="Open Sans Bold"/>
              </a:rPr>
              <a:t>Luomme struktuureita arkeen</a:t>
            </a:r>
          </a:p>
          <a:p>
            <a:pPr marL="402372" lvl="1" indent="-201186" algn="l">
              <a:lnSpc>
                <a:spcPts val="2609"/>
              </a:lnSpc>
              <a:buFont typeface="Arial"/>
              <a:buChar char="•"/>
            </a:pPr>
            <a:r>
              <a:rPr lang="en-US" sz="1863" b="1">
                <a:solidFill>
                  <a:srgbClr val="000000"/>
                </a:solidFill>
                <a:latin typeface="Open Sans Bold"/>
                <a:ea typeface="Open Sans Bold"/>
                <a:cs typeface="Open Sans Bold"/>
                <a:sym typeface="Open Sans Bold"/>
              </a:rPr>
              <a:t>Sanoitamme tunteita ja toimintaa sopiviksi ja oikeansuuntaisiksi</a:t>
            </a:r>
          </a:p>
          <a:p>
            <a:pPr marL="402372" lvl="1" indent="-201186" algn="l">
              <a:lnSpc>
                <a:spcPts val="2609"/>
              </a:lnSpc>
              <a:buFont typeface="Arial"/>
              <a:buChar char="•"/>
            </a:pPr>
            <a:r>
              <a:rPr lang="en-US" sz="1863" b="1">
                <a:solidFill>
                  <a:srgbClr val="000000"/>
                </a:solidFill>
                <a:latin typeface="Open Sans Bold"/>
                <a:ea typeface="Open Sans Bold"/>
                <a:cs typeface="Open Sans Bold"/>
                <a:sym typeface="Open Sans Bold"/>
              </a:rPr>
              <a:t>Opettelemme tekniikoita (TRT-menetelmiä tunteisiin, toiminnanohjauksen ja oppimisen strategioita toimintaan)</a:t>
            </a:r>
          </a:p>
          <a:p>
            <a:pPr marL="402372" lvl="1" indent="-201186" algn="l">
              <a:lnSpc>
                <a:spcPts val="2609"/>
              </a:lnSpc>
              <a:buFont typeface="Arial"/>
              <a:buChar char="•"/>
            </a:pPr>
            <a:r>
              <a:rPr lang="en-US" sz="1863" b="1">
                <a:solidFill>
                  <a:srgbClr val="000000"/>
                </a:solidFill>
                <a:latin typeface="Open Sans Bold"/>
                <a:ea typeface="Open Sans Bold"/>
                <a:cs typeface="Open Sans Bold"/>
                <a:sym typeface="Open Sans Bold"/>
              </a:rPr>
              <a:t>Käymme läpi kuulumisia</a:t>
            </a:r>
          </a:p>
          <a:p>
            <a:pPr algn="l">
              <a:lnSpc>
                <a:spcPts val="2609"/>
              </a:lnSpc>
            </a:pPr>
            <a:endParaRPr lang="en-US" sz="1863" b="1">
              <a:solidFill>
                <a:srgbClr val="000000"/>
              </a:solidFill>
              <a:latin typeface="Open Sans Bold"/>
              <a:ea typeface="Open Sans Bold"/>
              <a:cs typeface="Open Sans Bold"/>
              <a:sym typeface="Open Sans Bold"/>
            </a:endParaRPr>
          </a:p>
          <a:p>
            <a:pPr algn="l">
              <a:lnSpc>
                <a:spcPts val="2609"/>
              </a:lnSpc>
              <a:spcBef>
                <a:spcPct val="0"/>
              </a:spcBef>
            </a:pPr>
            <a:r>
              <a:rPr lang="en-US" sz="1863" b="1">
                <a:solidFill>
                  <a:srgbClr val="000000"/>
                </a:solidFill>
                <a:latin typeface="Open Sans Bold"/>
                <a:ea typeface="Open Sans Bold"/>
                <a:cs typeface="Open Sans Bold"/>
                <a:sym typeface="Open Sans Bold"/>
              </a:rPr>
              <a:t>→ Tärkeää on, että nuori saa selvyyttä tunteilleen, jotta tunteita tai niiden taustalla olevia asioita voidaan käsitellä. Murrosikäisellä tunteidenkäsittely ja toiminnanohjaus ovat usein varsin keskeneräisessä tilassa, jolloin tunne on iso, impulsiivisuus vahvaa ja toiminnanohjaus puutteellista (ts. Limbinen järjestelmä &amp; prefrontaali etuaivokuori tulisi saada yhteistyöhön)</a:t>
            </a:r>
          </a:p>
          <a:p>
            <a:pPr algn="l">
              <a:lnSpc>
                <a:spcPts val="3029"/>
              </a:lnSpc>
              <a:spcBef>
                <a:spcPct val="0"/>
              </a:spcBef>
            </a:pPr>
            <a:endParaRPr lang="en-US" sz="1863" b="1">
              <a:solidFill>
                <a:srgbClr val="000000"/>
              </a:solidFill>
              <a:latin typeface="Open Sans Bold"/>
              <a:ea typeface="Open Sans Bold"/>
              <a:cs typeface="Open Sans Bold"/>
              <a:sym typeface="Open Sans Bold"/>
            </a:endParaRPr>
          </a:p>
          <a:p>
            <a:pPr algn="l">
              <a:lnSpc>
                <a:spcPts val="3029"/>
              </a:lnSpc>
              <a:spcBef>
                <a:spcPct val="0"/>
              </a:spcBef>
            </a:pPr>
            <a:endParaRPr lang="en-US" sz="1863" b="1">
              <a:solidFill>
                <a:srgbClr val="000000"/>
              </a:solidFill>
              <a:latin typeface="Open Sans Bold"/>
              <a:ea typeface="Open Sans Bold"/>
              <a:cs typeface="Open Sans Bold"/>
              <a:sym typeface="Open Sans Bold"/>
            </a:endParaRPr>
          </a:p>
          <a:p>
            <a:pPr algn="ctr">
              <a:lnSpc>
                <a:spcPts val="3029"/>
              </a:lnSpc>
              <a:spcBef>
                <a:spcPct val="0"/>
              </a:spcBef>
            </a:pPr>
            <a:endParaRPr lang="en-US" sz="1863" b="1">
              <a:solidFill>
                <a:srgbClr val="000000"/>
              </a:solidFill>
              <a:latin typeface="Open Sans Bold"/>
              <a:ea typeface="Open Sans Bold"/>
              <a:cs typeface="Open Sans Bold"/>
              <a:sym typeface="Open Sans Bold"/>
            </a:endParaRPr>
          </a:p>
          <a:p>
            <a:pPr algn="ctr">
              <a:lnSpc>
                <a:spcPts val="3029"/>
              </a:lnSpc>
              <a:spcBef>
                <a:spcPct val="0"/>
              </a:spcBef>
            </a:pPr>
            <a:endParaRPr lang="en-US" sz="1863" b="1">
              <a:solidFill>
                <a:srgbClr val="000000"/>
              </a:solidFill>
              <a:latin typeface="Open Sans Bold"/>
              <a:ea typeface="Open Sans Bold"/>
              <a:cs typeface="Open Sans Bold"/>
              <a:sym typeface="Open Sans Bold"/>
            </a:endParaRPr>
          </a:p>
          <a:p>
            <a:pPr algn="l">
              <a:lnSpc>
                <a:spcPts val="2889"/>
              </a:lnSpc>
              <a:spcBef>
                <a:spcPct val="0"/>
              </a:spcBef>
            </a:pPr>
            <a:endParaRPr lang="en-US" sz="1863" b="1">
              <a:solidFill>
                <a:srgbClr val="000000"/>
              </a:solidFill>
              <a:latin typeface="Open Sans Bold"/>
              <a:ea typeface="Open Sans Bold"/>
              <a:cs typeface="Open Sans Bold"/>
              <a:sym typeface="Open Sans Bold"/>
            </a:endParaRPr>
          </a:p>
          <a:p>
            <a:pPr algn="l">
              <a:lnSpc>
                <a:spcPts val="2889"/>
              </a:lnSpc>
              <a:spcBef>
                <a:spcPct val="0"/>
              </a:spcBef>
            </a:pPr>
            <a:endParaRPr lang="en-US" sz="1863" b="1">
              <a:solidFill>
                <a:srgbClr val="000000"/>
              </a:solidFill>
              <a:latin typeface="Open Sans Bold"/>
              <a:ea typeface="Open Sans Bold"/>
              <a:cs typeface="Open Sans Bold"/>
              <a:sym typeface="Open Sans Bold"/>
            </a:endParaRPr>
          </a:p>
          <a:p>
            <a:pPr algn="l">
              <a:lnSpc>
                <a:spcPts val="3869"/>
              </a:lnSpc>
              <a:spcBef>
                <a:spcPct val="0"/>
              </a:spcBef>
            </a:pPr>
            <a:endParaRPr lang="en-US" sz="1863" b="1">
              <a:solidFill>
                <a:srgbClr val="000000"/>
              </a:solidFill>
              <a:latin typeface="Open Sans Bold"/>
              <a:ea typeface="Open Sans Bold"/>
              <a:cs typeface="Open Sans Bold"/>
              <a:sym typeface="Open Sans Bold"/>
            </a:endParaRPr>
          </a:p>
          <a:p>
            <a:pPr algn="l">
              <a:lnSpc>
                <a:spcPts val="3869"/>
              </a:lnSpc>
              <a:spcBef>
                <a:spcPct val="0"/>
              </a:spcBef>
            </a:pPr>
            <a:endParaRPr lang="en-US" sz="1863" b="1">
              <a:solidFill>
                <a:srgbClr val="000000"/>
              </a:solidFill>
              <a:latin typeface="Open Sans Bold"/>
              <a:ea typeface="Open Sans Bold"/>
              <a:cs typeface="Open Sans Bold"/>
              <a:sym typeface="Open Sans Bold"/>
            </a:endParaRPr>
          </a:p>
          <a:p>
            <a:pPr algn="ctr">
              <a:lnSpc>
                <a:spcPts val="3449"/>
              </a:lnSpc>
              <a:spcBef>
                <a:spcPct val="0"/>
              </a:spcBef>
            </a:pPr>
            <a:endParaRPr lang="en-US" sz="1863" b="1">
              <a:solidFill>
                <a:srgbClr val="000000"/>
              </a:solidFill>
              <a:latin typeface="Open Sans Bold"/>
              <a:ea typeface="Open Sans Bold"/>
              <a:cs typeface="Open Sans Bold"/>
              <a:sym typeface="Open Sans Bold"/>
            </a:endParaRPr>
          </a:p>
          <a:p>
            <a:pPr algn="ctr">
              <a:lnSpc>
                <a:spcPts val="3449"/>
              </a:lnSpc>
              <a:spcBef>
                <a:spcPct val="0"/>
              </a:spcBef>
            </a:pPr>
            <a:endParaRPr lang="en-US" sz="1863" b="1">
              <a:solidFill>
                <a:srgbClr val="000000"/>
              </a:solidFill>
              <a:latin typeface="Open Sans Bold"/>
              <a:ea typeface="Open Sans Bold"/>
              <a:cs typeface="Open Sans Bold"/>
              <a:sym typeface="Open Sans Bold"/>
            </a:endParaRPr>
          </a:p>
          <a:p>
            <a:pPr algn="ctr">
              <a:lnSpc>
                <a:spcPts val="3449"/>
              </a:lnSpc>
              <a:spcBef>
                <a:spcPct val="0"/>
              </a:spcBef>
            </a:pPr>
            <a:endParaRPr lang="en-US" sz="1863" b="1">
              <a:solidFill>
                <a:srgbClr val="000000"/>
              </a:solidFill>
              <a:latin typeface="Open Sans Bold"/>
              <a:ea typeface="Open Sans Bold"/>
              <a:cs typeface="Open Sans Bold"/>
              <a:sym typeface="Open Sans Bold"/>
            </a:endParaRPr>
          </a:p>
          <a:p>
            <a:pPr algn="ctr">
              <a:lnSpc>
                <a:spcPts val="3449"/>
              </a:lnSpc>
              <a:spcBef>
                <a:spcPct val="0"/>
              </a:spcBef>
            </a:pPr>
            <a:endParaRPr lang="en-US" sz="1863" b="1">
              <a:solidFill>
                <a:srgbClr val="000000"/>
              </a:solidFill>
              <a:latin typeface="Open Sans Bold"/>
              <a:ea typeface="Open Sans Bold"/>
              <a:cs typeface="Open Sans Bold"/>
              <a:sym typeface="Open Sans Bold"/>
            </a:endParaRPr>
          </a:p>
        </p:txBody>
      </p:sp>
      <p:sp>
        <p:nvSpPr>
          <p:cNvPr id="3" name="Freeform 3"/>
          <p:cNvSpPr/>
          <p:nvPr/>
        </p:nvSpPr>
        <p:spPr>
          <a:xfrm>
            <a:off x="12048739" y="6647548"/>
            <a:ext cx="5406787" cy="3146530"/>
          </a:xfrm>
          <a:custGeom>
            <a:avLst/>
            <a:gdLst/>
            <a:ahLst/>
            <a:cxnLst/>
            <a:rect l="l" t="t" r="r" b="b"/>
            <a:pathLst>
              <a:path w="5406787" h="3146530">
                <a:moveTo>
                  <a:pt x="0" y="0"/>
                </a:moveTo>
                <a:lnTo>
                  <a:pt x="5406787" y="0"/>
                </a:lnTo>
                <a:lnTo>
                  <a:pt x="5406787" y="3146530"/>
                </a:lnTo>
                <a:lnTo>
                  <a:pt x="0" y="3146530"/>
                </a:lnTo>
                <a:lnTo>
                  <a:pt x="0" y="0"/>
                </a:lnTo>
                <a:close/>
              </a:path>
            </a:pathLst>
          </a:custGeom>
          <a:blipFill>
            <a:blip r:embed="rId2"/>
            <a:stretch>
              <a:fillRect t="-100000"/>
            </a:stretch>
          </a:blipFill>
        </p:spPr>
        <p:txBody>
          <a:bodyPr/>
          <a:lstStyle/>
          <a:p>
            <a:endParaRPr lang="fi-FI"/>
          </a:p>
        </p:txBody>
      </p:sp>
      <p:sp>
        <p:nvSpPr>
          <p:cNvPr id="4" name="Freeform 4"/>
          <p:cNvSpPr/>
          <p:nvPr/>
        </p:nvSpPr>
        <p:spPr>
          <a:xfrm>
            <a:off x="1028700" y="8373587"/>
            <a:ext cx="2572381" cy="1024705"/>
          </a:xfrm>
          <a:custGeom>
            <a:avLst/>
            <a:gdLst/>
            <a:ahLst/>
            <a:cxnLst/>
            <a:rect l="l" t="t" r="r" b="b"/>
            <a:pathLst>
              <a:path w="2572381" h="1024705">
                <a:moveTo>
                  <a:pt x="0" y="0"/>
                </a:moveTo>
                <a:lnTo>
                  <a:pt x="2572381" y="0"/>
                </a:lnTo>
                <a:lnTo>
                  <a:pt x="2572381" y="1024705"/>
                </a:lnTo>
                <a:lnTo>
                  <a:pt x="0" y="1024705"/>
                </a:lnTo>
                <a:lnTo>
                  <a:pt x="0" y="0"/>
                </a:lnTo>
                <a:close/>
              </a:path>
            </a:pathLst>
          </a:custGeom>
          <a:blipFill>
            <a:blip r:embed="rId3"/>
            <a:stretch>
              <a:fillRect/>
            </a:stretch>
          </a:blipFill>
        </p:spPr>
        <p:txBody>
          <a:bodyPr/>
          <a:lstStyle/>
          <a:p>
            <a:endParaRPr 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90654" y="251819"/>
            <a:ext cx="17049595" cy="12104023"/>
          </a:xfrm>
          <a:prstGeom prst="rect">
            <a:avLst/>
          </a:prstGeom>
        </p:spPr>
        <p:txBody>
          <a:bodyPr lIns="0" tIns="0" rIns="0" bIns="0" rtlCol="0" anchor="t">
            <a:spAutoFit/>
          </a:bodyPr>
          <a:lstStyle/>
          <a:p>
            <a:pPr algn="ctr">
              <a:lnSpc>
                <a:spcPts val="6249"/>
              </a:lnSpc>
            </a:pPr>
            <a:r>
              <a:rPr lang="en-US" sz="4463">
                <a:solidFill>
                  <a:srgbClr val="000000"/>
                </a:solidFill>
                <a:latin typeface="Anaktoria"/>
                <a:ea typeface="Anaktoria"/>
                <a:cs typeface="Anaktoria"/>
                <a:sym typeface="Anaktoria"/>
              </a:rPr>
              <a:t>Miten aikaasi käytät?</a:t>
            </a:r>
          </a:p>
          <a:p>
            <a:pPr algn="ctr">
              <a:lnSpc>
                <a:spcPts val="3169"/>
              </a:lnSpc>
              <a:spcBef>
                <a:spcPct val="0"/>
              </a:spcBef>
            </a:pPr>
            <a:r>
              <a:rPr lang="en-US" sz="2263" i="1">
                <a:solidFill>
                  <a:srgbClr val="000000"/>
                </a:solidFill>
                <a:latin typeface="Open Sans Italics"/>
                <a:ea typeface="Open Sans Italics"/>
                <a:cs typeface="Open Sans Italics"/>
                <a:sym typeface="Open Sans Italics"/>
              </a:rPr>
              <a:t>Ehkä keskeisin nuoren kanssa pohdittava asia on se, miten hänen aikansa kuluu.</a:t>
            </a:r>
          </a:p>
          <a:p>
            <a:pPr algn="ctr">
              <a:lnSpc>
                <a:spcPts val="3169"/>
              </a:lnSpc>
              <a:spcBef>
                <a:spcPct val="0"/>
              </a:spcBef>
            </a:pPr>
            <a:endParaRPr lang="en-US" sz="2263" i="1">
              <a:solidFill>
                <a:srgbClr val="000000"/>
              </a:solidFill>
              <a:latin typeface="Open Sans Italics"/>
              <a:ea typeface="Open Sans Italics"/>
              <a:cs typeface="Open Sans Italics"/>
              <a:sym typeface="Open Sans Italics"/>
            </a:endParaRPr>
          </a:p>
          <a:p>
            <a:pPr algn="ctr">
              <a:lnSpc>
                <a:spcPts val="3169"/>
              </a:lnSpc>
              <a:spcBef>
                <a:spcPct val="0"/>
              </a:spcBef>
            </a:pPr>
            <a:endParaRPr lang="en-US" sz="2263" i="1">
              <a:solidFill>
                <a:srgbClr val="000000"/>
              </a:solidFill>
              <a:latin typeface="Open Sans Italics"/>
              <a:ea typeface="Open Sans Italics"/>
              <a:cs typeface="Open Sans Italics"/>
              <a:sym typeface="Open Sans Italics"/>
            </a:endParaRPr>
          </a:p>
          <a:p>
            <a:pPr marL="488730" lvl="1" indent="-244365" algn="l">
              <a:lnSpc>
                <a:spcPts val="3169"/>
              </a:lnSpc>
              <a:buFont typeface="Arial"/>
              <a:buChar char="•"/>
            </a:pPr>
            <a:r>
              <a:rPr lang="en-US" sz="2263">
                <a:solidFill>
                  <a:srgbClr val="000000"/>
                </a:solidFill>
                <a:latin typeface="Open Sans"/>
                <a:ea typeface="Open Sans"/>
                <a:cs typeface="Open Sans"/>
                <a:sym typeface="Open Sans"/>
              </a:rPr>
              <a:t>Paljonko nuori nukkuu?</a:t>
            </a:r>
          </a:p>
          <a:p>
            <a:pPr marL="488730" lvl="1" indent="-244365" algn="l">
              <a:lnSpc>
                <a:spcPts val="3169"/>
              </a:lnSpc>
              <a:buFont typeface="Arial"/>
              <a:buChar char="•"/>
            </a:pPr>
            <a:r>
              <a:rPr lang="en-US" sz="2263">
                <a:solidFill>
                  <a:srgbClr val="000000"/>
                </a:solidFill>
                <a:latin typeface="Open Sans"/>
                <a:ea typeface="Open Sans"/>
                <a:cs typeface="Open Sans"/>
                <a:sym typeface="Open Sans"/>
              </a:rPr>
              <a:t>Harrastaako nuori jotain?</a:t>
            </a:r>
          </a:p>
          <a:p>
            <a:pPr marL="488730" lvl="1" indent="-244365" algn="l">
              <a:lnSpc>
                <a:spcPts val="3169"/>
              </a:lnSpc>
              <a:buFont typeface="Arial"/>
              <a:buChar char="•"/>
            </a:pPr>
            <a:r>
              <a:rPr lang="en-US" sz="2263">
                <a:solidFill>
                  <a:srgbClr val="000000"/>
                </a:solidFill>
                <a:latin typeface="Open Sans"/>
                <a:ea typeface="Open Sans"/>
                <a:cs typeface="Open Sans"/>
                <a:sym typeface="Open Sans"/>
              </a:rPr>
              <a:t>Miten hän viettää vapaa-aikaansa?</a:t>
            </a:r>
          </a:p>
          <a:p>
            <a:pPr marL="488730" lvl="1" indent="-244365" algn="l">
              <a:lnSpc>
                <a:spcPts val="3169"/>
              </a:lnSpc>
              <a:buFont typeface="Arial"/>
              <a:buChar char="•"/>
            </a:pPr>
            <a:r>
              <a:rPr lang="en-US" sz="2263">
                <a:solidFill>
                  <a:srgbClr val="000000"/>
                </a:solidFill>
                <a:latin typeface="Open Sans"/>
                <a:ea typeface="Open Sans"/>
                <a:cs typeface="Open Sans"/>
                <a:sym typeface="Open Sans"/>
              </a:rPr>
              <a:t>Milloin (ja mitä ja missä) hän syö?</a:t>
            </a:r>
          </a:p>
          <a:p>
            <a:pPr marL="488730" lvl="1" indent="-244365" algn="l">
              <a:lnSpc>
                <a:spcPts val="3169"/>
              </a:lnSpc>
              <a:buFont typeface="Arial"/>
              <a:buChar char="•"/>
            </a:pPr>
            <a:r>
              <a:rPr lang="en-US" sz="2263">
                <a:solidFill>
                  <a:srgbClr val="000000"/>
                </a:solidFill>
                <a:latin typeface="Open Sans"/>
                <a:ea typeface="Open Sans"/>
                <a:cs typeface="Open Sans"/>
                <a:sym typeface="Open Sans"/>
              </a:rPr>
              <a:t>Poistuuko hän kotoaan?</a:t>
            </a:r>
          </a:p>
          <a:p>
            <a:pPr marL="488730" lvl="1" indent="-244365" algn="l">
              <a:lnSpc>
                <a:spcPts val="3169"/>
              </a:lnSpc>
              <a:buFont typeface="Arial"/>
              <a:buChar char="•"/>
            </a:pPr>
            <a:r>
              <a:rPr lang="en-US" sz="2263">
                <a:solidFill>
                  <a:srgbClr val="000000"/>
                </a:solidFill>
                <a:latin typeface="Open Sans"/>
                <a:ea typeface="Open Sans"/>
                <a:cs typeface="Open Sans"/>
                <a:sym typeface="Open Sans"/>
              </a:rPr>
              <a:t>Onko kavereita (missä)?</a:t>
            </a:r>
          </a:p>
          <a:p>
            <a:pPr algn="ctr">
              <a:lnSpc>
                <a:spcPts val="3169"/>
              </a:lnSpc>
              <a:spcBef>
                <a:spcPct val="0"/>
              </a:spcBef>
            </a:pPr>
            <a:endParaRPr lang="en-US" sz="2263">
              <a:solidFill>
                <a:srgbClr val="000000"/>
              </a:solidFill>
              <a:latin typeface="Open Sans"/>
              <a:ea typeface="Open Sans"/>
              <a:cs typeface="Open Sans"/>
              <a:sym typeface="Open Sans"/>
            </a:endParaRPr>
          </a:p>
          <a:p>
            <a:pPr algn="l">
              <a:lnSpc>
                <a:spcPts val="3169"/>
              </a:lnSpc>
              <a:spcBef>
                <a:spcPct val="0"/>
              </a:spcBef>
            </a:pPr>
            <a:r>
              <a:rPr lang="en-US" sz="2263">
                <a:solidFill>
                  <a:srgbClr val="000000"/>
                </a:solidFill>
                <a:latin typeface="Open Sans"/>
                <a:ea typeface="Open Sans"/>
                <a:cs typeface="Open Sans"/>
                <a:sym typeface="Open Sans"/>
              </a:rPr>
              <a:t>Jos näissä asioissa herää huoli, yleensä se ilmenee nuorella ahdistuksen tunteena (esim. nukkuu liian vähän - arki tuntuu sumuiselta ja innottomalta ja tunteet yli- tai alivirittyvät. Jne.)</a:t>
            </a:r>
          </a:p>
          <a:p>
            <a:pPr algn="l">
              <a:lnSpc>
                <a:spcPts val="3169"/>
              </a:lnSpc>
              <a:spcBef>
                <a:spcPct val="0"/>
              </a:spcBef>
            </a:pPr>
            <a:r>
              <a:rPr lang="en-US" sz="2263">
                <a:solidFill>
                  <a:srgbClr val="000000"/>
                </a:solidFill>
                <a:latin typeface="Open Sans"/>
                <a:ea typeface="Open Sans"/>
                <a:cs typeface="Open Sans"/>
                <a:sym typeface="Open Sans"/>
              </a:rPr>
              <a:t>-&gt; Nuoren arjesta katoaa helposti merkityksellisyys ja rytmi ja hän</a:t>
            </a:r>
            <a:r>
              <a:rPr lang="en-US" sz="2263" i="1">
                <a:solidFill>
                  <a:srgbClr val="000000"/>
                </a:solidFill>
                <a:latin typeface="Open Sans Italics"/>
                <a:ea typeface="Open Sans Italics"/>
                <a:cs typeface="Open Sans Italics"/>
                <a:sym typeface="Open Sans Italics"/>
              </a:rPr>
              <a:t> “ajelehtii ajassa” </a:t>
            </a:r>
            <a:r>
              <a:rPr lang="en-US" sz="2263">
                <a:solidFill>
                  <a:srgbClr val="000000"/>
                </a:solidFill>
                <a:latin typeface="Open Sans"/>
                <a:ea typeface="Open Sans"/>
                <a:cs typeface="Open Sans"/>
                <a:sym typeface="Open Sans"/>
              </a:rPr>
              <a:t>eikä mikään tunnu miltään, vaan “ahdistaa”. Tämä helposti myös vaikuttaa keskittymättömyyteen (ylivirittää tai alivirittää).</a:t>
            </a:r>
          </a:p>
          <a:p>
            <a:pPr algn="l">
              <a:lnSpc>
                <a:spcPts val="3169"/>
              </a:lnSpc>
              <a:spcBef>
                <a:spcPct val="0"/>
              </a:spcBef>
            </a:pPr>
            <a:endParaRPr lang="en-US" sz="2263">
              <a:solidFill>
                <a:srgbClr val="000000"/>
              </a:solidFill>
              <a:latin typeface="Open Sans"/>
              <a:ea typeface="Open Sans"/>
              <a:cs typeface="Open Sans"/>
              <a:sym typeface="Open Sans"/>
            </a:endParaRPr>
          </a:p>
          <a:p>
            <a:pPr algn="l">
              <a:lnSpc>
                <a:spcPts val="3169"/>
              </a:lnSpc>
              <a:spcBef>
                <a:spcPct val="0"/>
              </a:spcBef>
            </a:pPr>
            <a:r>
              <a:rPr lang="en-US" sz="2263">
                <a:solidFill>
                  <a:srgbClr val="000000"/>
                </a:solidFill>
                <a:latin typeface="Open Sans"/>
                <a:ea typeface="Open Sans"/>
                <a:cs typeface="Open Sans"/>
                <a:sym typeface="Open Sans"/>
              </a:rPr>
              <a:t>Tämä on usein hyvä hetki lähteä keskustelemaan nuoren kanssa hänen arjestaan konkreettisesti, pohtia siihen askelmerkkejä ja tavoitteita ja puhua tunteista eri nimillä. Tavoite on aina se, että nuori saa jotain kättä pidempää ja tapaamme uudestaan.</a:t>
            </a:r>
          </a:p>
          <a:p>
            <a:pPr algn="l">
              <a:lnSpc>
                <a:spcPts val="3169"/>
              </a:lnSpc>
              <a:spcBef>
                <a:spcPct val="0"/>
              </a:spcBef>
            </a:pPr>
            <a:endParaRPr lang="en-US" sz="2263">
              <a:solidFill>
                <a:srgbClr val="000000"/>
              </a:solidFill>
              <a:latin typeface="Open Sans"/>
              <a:ea typeface="Open Sans"/>
              <a:cs typeface="Open Sans"/>
              <a:sym typeface="Open Sans"/>
            </a:endParaRPr>
          </a:p>
          <a:p>
            <a:pPr algn="l">
              <a:lnSpc>
                <a:spcPts val="3169"/>
              </a:lnSpc>
              <a:spcBef>
                <a:spcPct val="0"/>
              </a:spcBef>
            </a:pPr>
            <a:r>
              <a:rPr lang="en-US" sz="2263" b="1" i="1">
                <a:solidFill>
                  <a:srgbClr val="000000"/>
                </a:solidFill>
                <a:latin typeface="Open Sans Bold Italics"/>
                <a:ea typeface="Open Sans Bold Italics"/>
                <a:cs typeface="Open Sans Bold Italics"/>
                <a:sym typeface="Open Sans Bold Italics"/>
              </a:rPr>
              <a:t>Olemme ajallisia olentoja ja elämäämme määrittää aika. Jos aika menettää merkityksensä, myös elämä menettää sitä hiljalleen. Haluamme olla aikamme arvoisia ja jonkun toisen ajan arvoisia (kohtaamisen ja läsnäolon tärkeys).</a:t>
            </a:r>
          </a:p>
          <a:p>
            <a:pPr algn="l">
              <a:lnSpc>
                <a:spcPts val="3169"/>
              </a:lnSpc>
              <a:spcBef>
                <a:spcPct val="0"/>
              </a:spcBef>
            </a:pPr>
            <a:endParaRPr lang="en-US" sz="2263" b="1" i="1">
              <a:solidFill>
                <a:srgbClr val="000000"/>
              </a:solidFill>
              <a:latin typeface="Open Sans Bold Italics"/>
              <a:ea typeface="Open Sans Bold Italics"/>
              <a:cs typeface="Open Sans Bold Italics"/>
              <a:sym typeface="Open Sans Bold Italics"/>
            </a:endParaRPr>
          </a:p>
          <a:p>
            <a:pPr algn="l">
              <a:lnSpc>
                <a:spcPts val="3169"/>
              </a:lnSpc>
              <a:spcBef>
                <a:spcPct val="0"/>
              </a:spcBef>
            </a:pPr>
            <a:endParaRPr lang="en-US" sz="2263" b="1" i="1">
              <a:solidFill>
                <a:srgbClr val="000000"/>
              </a:solidFill>
              <a:latin typeface="Open Sans Bold Italics"/>
              <a:ea typeface="Open Sans Bold Italics"/>
              <a:cs typeface="Open Sans Bold Italics"/>
              <a:sym typeface="Open Sans Bold Italics"/>
            </a:endParaRPr>
          </a:p>
          <a:p>
            <a:pPr algn="l">
              <a:lnSpc>
                <a:spcPts val="3169"/>
              </a:lnSpc>
              <a:spcBef>
                <a:spcPct val="0"/>
              </a:spcBef>
            </a:pPr>
            <a:endParaRPr lang="en-US" sz="2263" b="1" i="1">
              <a:solidFill>
                <a:srgbClr val="000000"/>
              </a:solidFill>
              <a:latin typeface="Open Sans Bold Italics"/>
              <a:ea typeface="Open Sans Bold Italics"/>
              <a:cs typeface="Open Sans Bold Italics"/>
              <a:sym typeface="Open Sans Bold Italics"/>
            </a:endParaRPr>
          </a:p>
          <a:p>
            <a:pPr algn="l">
              <a:lnSpc>
                <a:spcPts val="3169"/>
              </a:lnSpc>
              <a:spcBef>
                <a:spcPct val="0"/>
              </a:spcBef>
            </a:pPr>
            <a:endParaRPr lang="en-US" sz="2263" b="1" i="1">
              <a:solidFill>
                <a:srgbClr val="000000"/>
              </a:solidFill>
              <a:latin typeface="Open Sans Bold Italics"/>
              <a:ea typeface="Open Sans Bold Italics"/>
              <a:cs typeface="Open Sans Bold Italics"/>
              <a:sym typeface="Open Sans Bold Italics"/>
            </a:endParaRPr>
          </a:p>
          <a:p>
            <a:pPr algn="ctr">
              <a:lnSpc>
                <a:spcPts val="3449"/>
              </a:lnSpc>
              <a:spcBef>
                <a:spcPct val="0"/>
              </a:spcBef>
            </a:pPr>
            <a:endParaRPr lang="en-US" sz="2263" b="1" i="1">
              <a:solidFill>
                <a:srgbClr val="000000"/>
              </a:solidFill>
              <a:latin typeface="Open Sans Bold Italics"/>
              <a:ea typeface="Open Sans Bold Italics"/>
              <a:cs typeface="Open Sans Bold Italics"/>
              <a:sym typeface="Open Sans Bold Italics"/>
            </a:endParaRPr>
          </a:p>
          <a:p>
            <a:pPr algn="ctr">
              <a:lnSpc>
                <a:spcPts val="3449"/>
              </a:lnSpc>
              <a:spcBef>
                <a:spcPct val="0"/>
              </a:spcBef>
            </a:pPr>
            <a:endParaRPr lang="en-US" sz="2263" b="1" i="1">
              <a:solidFill>
                <a:srgbClr val="000000"/>
              </a:solidFill>
              <a:latin typeface="Open Sans Bold Italics"/>
              <a:ea typeface="Open Sans Bold Italics"/>
              <a:cs typeface="Open Sans Bold Italics"/>
              <a:sym typeface="Open Sans Bold Italics"/>
            </a:endParaRPr>
          </a:p>
          <a:p>
            <a:pPr algn="ctr">
              <a:lnSpc>
                <a:spcPts val="3449"/>
              </a:lnSpc>
              <a:spcBef>
                <a:spcPct val="0"/>
              </a:spcBef>
            </a:pPr>
            <a:endParaRPr lang="en-US" sz="2263" b="1" i="1">
              <a:solidFill>
                <a:srgbClr val="000000"/>
              </a:solidFill>
              <a:latin typeface="Open Sans Bold Italics"/>
              <a:ea typeface="Open Sans Bold Italics"/>
              <a:cs typeface="Open Sans Bold Italics"/>
              <a:sym typeface="Open Sans Bold Italics"/>
            </a:endParaRPr>
          </a:p>
          <a:p>
            <a:pPr algn="ctr">
              <a:lnSpc>
                <a:spcPts val="3449"/>
              </a:lnSpc>
              <a:spcBef>
                <a:spcPct val="0"/>
              </a:spcBef>
            </a:pPr>
            <a:endParaRPr lang="en-US" sz="2263" b="1" i="1">
              <a:solidFill>
                <a:srgbClr val="000000"/>
              </a:solidFill>
              <a:latin typeface="Open Sans Bold Italics"/>
              <a:ea typeface="Open Sans Bold Italics"/>
              <a:cs typeface="Open Sans Bold Italics"/>
              <a:sym typeface="Open Sans Bold Italics"/>
            </a:endParaRPr>
          </a:p>
        </p:txBody>
      </p:sp>
      <p:sp>
        <p:nvSpPr>
          <p:cNvPr id="3" name="Freeform 3"/>
          <p:cNvSpPr/>
          <p:nvPr/>
        </p:nvSpPr>
        <p:spPr>
          <a:xfrm>
            <a:off x="619202" y="0"/>
            <a:ext cx="2006986" cy="2086658"/>
          </a:xfrm>
          <a:custGeom>
            <a:avLst/>
            <a:gdLst/>
            <a:ahLst/>
            <a:cxnLst/>
            <a:rect l="l" t="t" r="r" b="b"/>
            <a:pathLst>
              <a:path w="2006986" h="2086658">
                <a:moveTo>
                  <a:pt x="0" y="0"/>
                </a:moveTo>
                <a:lnTo>
                  <a:pt x="2006986" y="0"/>
                </a:lnTo>
                <a:lnTo>
                  <a:pt x="2006986" y="2086658"/>
                </a:lnTo>
                <a:lnTo>
                  <a:pt x="0" y="2086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4" name="Freeform 4"/>
          <p:cNvSpPr/>
          <p:nvPr/>
        </p:nvSpPr>
        <p:spPr>
          <a:xfrm>
            <a:off x="13944050" y="1028700"/>
            <a:ext cx="4637765" cy="2903168"/>
          </a:xfrm>
          <a:custGeom>
            <a:avLst/>
            <a:gdLst/>
            <a:ahLst/>
            <a:cxnLst/>
            <a:rect l="l" t="t" r="r" b="b"/>
            <a:pathLst>
              <a:path w="4637765" h="2903168">
                <a:moveTo>
                  <a:pt x="0" y="0"/>
                </a:moveTo>
                <a:lnTo>
                  <a:pt x="4637765" y="0"/>
                </a:lnTo>
                <a:lnTo>
                  <a:pt x="4637765" y="2903168"/>
                </a:lnTo>
                <a:lnTo>
                  <a:pt x="0" y="2903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
        <p:nvSpPr>
          <p:cNvPr id="5" name="TextBox 5"/>
          <p:cNvSpPr txBox="1"/>
          <p:nvPr/>
        </p:nvSpPr>
        <p:spPr>
          <a:xfrm>
            <a:off x="14422242" y="1816530"/>
            <a:ext cx="3681381" cy="1580829"/>
          </a:xfrm>
          <a:prstGeom prst="rect">
            <a:avLst/>
          </a:prstGeom>
        </p:spPr>
        <p:txBody>
          <a:bodyPr lIns="0" tIns="0" rIns="0" bIns="0" rtlCol="0" anchor="t">
            <a:spAutoFit/>
          </a:bodyPr>
          <a:lstStyle/>
          <a:p>
            <a:pPr algn="ctr">
              <a:lnSpc>
                <a:spcPts val="3167"/>
              </a:lnSpc>
            </a:pPr>
            <a:r>
              <a:rPr lang="en-US" sz="2262" b="1">
                <a:solidFill>
                  <a:srgbClr val="000000"/>
                </a:solidFill>
                <a:latin typeface="Open Sans Bold"/>
                <a:ea typeface="Open Sans Bold"/>
                <a:cs typeface="Open Sans Bold"/>
                <a:sym typeface="Open Sans Bold"/>
              </a:rPr>
              <a:t>Ovatko arjen perusasiat kunnossa? Huomaa psykofyysinen yhteys näiden välillä.</a:t>
            </a:r>
          </a:p>
        </p:txBody>
      </p:sp>
      <p:sp>
        <p:nvSpPr>
          <p:cNvPr id="6" name="Freeform 6"/>
          <p:cNvSpPr/>
          <p:nvPr/>
        </p:nvSpPr>
        <p:spPr>
          <a:xfrm>
            <a:off x="7274143" y="2086658"/>
            <a:ext cx="6357459" cy="3018200"/>
          </a:xfrm>
          <a:custGeom>
            <a:avLst/>
            <a:gdLst/>
            <a:ahLst/>
            <a:cxnLst/>
            <a:rect l="l" t="t" r="r" b="b"/>
            <a:pathLst>
              <a:path w="6357459" h="3018200">
                <a:moveTo>
                  <a:pt x="0" y="0"/>
                </a:moveTo>
                <a:lnTo>
                  <a:pt x="6357459" y="0"/>
                </a:lnTo>
                <a:lnTo>
                  <a:pt x="6357459" y="3018200"/>
                </a:lnTo>
                <a:lnTo>
                  <a:pt x="0" y="3018200"/>
                </a:lnTo>
                <a:lnTo>
                  <a:pt x="0" y="0"/>
                </a:lnTo>
                <a:close/>
              </a:path>
            </a:pathLst>
          </a:custGeom>
          <a:blipFill>
            <a:blip r:embed="rId6"/>
            <a:stretch>
              <a:fillRect r="-44157" b="-1722"/>
            </a:stretch>
          </a:blipFill>
        </p:spPr>
        <p:txBody>
          <a:bodyPr/>
          <a:lstStyle/>
          <a:p>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72771" y="3811080"/>
            <a:ext cx="3833418" cy="3468331"/>
          </a:xfrm>
          <a:custGeom>
            <a:avLst/>
            <a:gdLst/>
            <a:ahLst/>
            <a:cxnLst/>
            <a:rect l="l" t="t" r="r" b="b"/>
            <a:pathLst>
              <a:path w="3833418" h="3468331">
                <a:moveTo>
                  <a:pt x="0" y="0"/>
                </a:moveTo>
                <a:lnTo>
                  <a:pt x="3833419" y="0"/>
                </a:lnTo>
                <a:lnTo>
                  <a:pt x="3833419" y="3468331"/>
                </a:lnTo>
                <a:lnTo>
                  <a:pt x="0" y="3468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Freeform 3"/>
          <p:cNvSpPr/>
          <p:nvPr/>
        </p:nvSpPr>
        <p:spPr>
          <a:xfrm>
            <a:off x="1028700" y="362852"/>
            <a:ext cx="6800472" cy="9561297"/>
          </a:xfrm>
          <a:custGeom>
            <a:avLst/>
            <a:gdLst/>
            <a:ahLst/>
            <a:cxnLst/>
            <a:rect l="l" t="t" r="r" b="b"/>
            <a:pathLst>
              <a:path w="6800472" h="9561297">
                <a:moveTo>
                  <a:pt x="0" y="0"/>
                </a:moveTo>
                <a:lnTo>
                  <a:pt x="6800472" y="0"/>
                </a:lnTo>
                <a:lnTo>
                  <a:pt x="6800472" y="9561296"/>
                </a:lnTo>
                <a:lnTo>
                  <a:pt x="0" y="9561296"/>
                </a:lnTo>
                <a:lnTo>
                  <a:pt x="0" y="0"/>
                </a:lnTo>
                <a:close/>
              </a:path>
            </a:pathLst>
          </a:custGeom>
          <a:blipFill>
            <a:blip r:embed="rId4"/>
            <a:stretch>
              <a:fillRect/>
            </a:stretch>
          </a:blipFill>
        </p:spPr>
        <p:txBody>
          <a:bodyPr/>
          <a:lstStyle/>
          <a:p>
            <a:endParaRPr lang="fi-FI"/>
          </a:p>
        </p:txBody>
      </p:sp>
      <p:sp>
        <p:nvSpPr>
          <p:cNvPr id="4" name="TextBox 4"/>
          <p:cNvSpPr txBox="1"/>
          <p:nvPr/>
        </p:nvSpPr>
        <p:spPr>
          <a:xfrm>
            <a:off x="9746216" y="914400"/>
            <a:ext cx="6286529" cy="3482998"/>
          </a:xfrm>
          <a:prstGeom prst="rect">
            <a:avLst/>
          </a:prstGeom>
        </p:spPr>
        <p:txBody>
          <a:bodyPr lIns="0" tIns="0" rIns="0" bIns="0" rtlCol="0" anchor="t">
            <a:spAutoFit/>
          </a:bodyPr>
          <a:lstStyle/>
          <a:p>
            <a:pPr algn="ctr">
              <a:lnSpc>
                <a:spcPts val="5470"/>
              </a:lnSpc>
            </a:pPr>
            <a:r>
              <a:rPr lang="en-US" sz="3907">
                <a:solidFill>
                  <a:srgbClr val="000000"/>
                </a:solidFill>
                <a:latin typeface="TAN Pearl"/>
                <a:ea typeface="TAN Pearl"/>
                <a:cs typeface="TAN Pearl"/>
                <a:sym typeface="TAN Pearl"/>
              </a:rPr>
              <a:t>Jättäessämme jälkiä, </a:t>
            </a:r>
          </a:p>
          <a:p>
            <a:pPr algn="ctr">
              <a:lnSpc>
                <a:spcPts val="5470"/>
              </a:lnSpc>
            </a:pPr>
            <a:r>
              <a:rPr lang="en-US" sz="3907">
                <a:solidFill>
                  <a:srgbClr val="000000"/>
                </a:solidFill>
                <a:latin typeface="TAN Pearl"/>
                <a:ea typeface="TAN Pearl"/>
                <a:cs typeface="TAN Pearl"/>
                <a:sym typeface="TAN Pearl"/>
              </a:rPr>
              <a:t>voimme valita, </a:t>
            </a:r>
          </a:p>
          <a:p>
            <a:pPr algn="ctr">
              <a:lnSpc>
                <a:spcPts val="5470"/>
              </a:lnSpc>
            </a:pPr>
            <a:r>
              <a:rPr lang="en-US" sz="3907">
                <a:solidFill>
                  <a:srgbClr val="000000"/>
                </a:solidFill>
                <a:latin typeface="TAN Pearl"/>
                <a:ea typeface="TAN Pearl"/>
                <a:cs typeface="TAN Pearl"/>
                <a:sym typeface="TAN Pearl"/>
              </a:rPr>
              <a:t>millaisia ne ovat.</a:t>
            </a:r>
          </a:p>
          <a:p>
            <a:pPr algn="ctr">
              <a:lnSpc>
                <a:spcPts val="5470"/>
              </a:lnSpc>
            </a:pPr>
            <a:endParaRPr lang="en-US" sz="3907">
              <a:solidFill>
                <a:srgbClr val="000000"/>
              </a:solidFill>
              <a:latin typeface="TAN Pearl"/>
              <a:ea typeface="TAN Pearl"/>
              <a:cs typeface="TAN Pearl"/>
              <a:sym typeface="TAN Pearl"/>
            </a:endParaRPr>
          </a:p>
          <a:p>
            <a:pPr algn="ctr">
              <a:lnSpc>
                <a:spcPts val="5470"/>
              </a:lnSpc>
            </a:pPr>
            <a:endParaRPr lang="en-US" sz="3907">
              <a:solidFill>
                <a:srgbClr val="000000"/>
              </a:solidFill>
              <a:latin typeface="TAN Pearl"/>
              <a:ea typeface="TAN Pearl"/>
              <a:cs typeface="TAN Pearl"/>
              <a:sym typeface="TAN Pearl"/>
            </a:endParaRPr>
          </a:p>
        </p:txBody>
      </p:sp>
      <p:sp>
        <p:nvSpPr>
          <p:cNvPr id="5" name="TextBox 5"/>
          <p:cNvSpPr txBox="1"/>
          <p:nvPr/>
        </p:nvSpPr>
        <p:spPr>
          <a:xfrm>
            <a:off x="8991851" y="7779315"/>
            <a:ext cx="7795260" cy="775457"/>
          </a:xfrm>
          <a:prstGeom prst="rect">
            <a:avLst/>
          </a:prstGeom>
        </p:spPr>
        <p:txBody>
          <a:bodyPr lIns="0" tIns="0" rIns="0" bIns="0" rtlCol="0" anchor="t">
            <a:spAutoFit/>
          </a:bodyPr>
          <a:lstStyle/>
          <a:p>
            <a:pPr algn="ctr">
              <a:lnSpc>
                <a:spcPts val="6042"/>
              </a:lnSpc>
            </a:pPr>
            <a:r>
              <a:rPr lang="en-US" sz="4315">
                <a:solidFill>
                  <a:srgbClr val="000000"/>
                </a:solidFill>
                <a:latin typeface="TAN Pearl"/>
                <a:ea typeface="TAN Pearl"/>
                <a:cs typeface="TAN Pearl"/>
                <a:sym typeface="TAN Pearl"/>
              </a:rPr>
              <a:t>Kiitos!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51523" y="364482"/>
            <a:ext cx="4950712" cy="2649945"/>
          </a:xfrm>
          <a:custGeom>
            <a:avLst/>
            <a:gdLst/>
            <a:ahLst/>
            <a:cxnLst/>
            <a:rect l="l" t="t" r="r" b="b"/>
            <a:pathLst>
              <a:path w="4950712" h="2649945">
                <a:moveTo>
                  <a:pt x="0" y="0"/>
                </a:moveTo>
                <a:lnTo>
                  <a:pt x="4950712" y="0"/>
                </a:lnTo>
                <a:lnTo>
                  <a:pt x="4950712" y="2649945"/>
                </a:lnTo>
                <a:lnTo>
                  <a:pt x="0" y="2649945"/>
                </a:lnTo>
                <a:lnTo>
                  <a:pt x="0" y="0"/>
                </a:lnTo>
                <a:close/>
              </a:path>
            </a:pathLst>
          </a:custGeom>
          <a:blipFill>
            <a:blip r:embed="rId2"/>
            <a:stretch>
              <a:fillRect t="-4743" b="-577"/>
            </a:stretch>
          </a:blipFill>
        </p:spPr>
        <p:txBody>
          <a:bodyPr/>
          <a:lstStyle/>
          <a:p>
            <a:endParaRPr lang="fi-FI"/>
          </a:p>
        </p:txBody>
      </p:sp>
      <p:sp>
        <p:nvSpPr>
          <p:cNvPr id="3" name="TextBox 3"/>
          <p:cNvSpPr txBox="1"/>
          <p:nvPr/>
        </p:nvSpPr>
        <p:spPr>
          <a:xfrm>
            <a:off x="1028700" y="814055"/>
            <a:ext cx="14994747" cy="9700117"/>
          </a:xfrm>
          <a:prstGeom prst="rect">
            <a:avLst/>
          </a:prstGeom>
        </p:spPr>
        <p:txBody>
          <a:bodyPr lIns="0" tIns="0" rIns="0" bIns="0" rtlCol="0" anchor="t">
            <a:spAutoFit/>
          </a:bodyPr>
          <a:lstStyle/>
          <a:p>
            <a:pPr algn="ctr">
              <a:lnSpc>
                <a:spcPts val="2795"/>
              </a:lnSpc>
            </a:pPr>
            <a:endParaRPr/>
          </a:p>
          <a:p>
            <a:pPr algn="l">
              <a:lnSpc>
                <a:spcPts val="2515"/>
              </a:lnSpc>
            </a:pPr>
            <a:endParaRPr/>
          </a:p>
          <a:p>
            <a:pPr algn="l">
              <a:lnSpc>
                <a:spcPts val="2515"/>
              </a:lnSpc>
            </a:pPr>
            <a:r>
              <a:rPr lang="en-US" sz="1796" b="1">
                <a:solidFill>
                  <a:srgbClr val="000000"/>
                </a:solidFill>
                <a:latin typeface="Open Sans Bold"/>
                <a:ea typeface="Open Sans Bold"/>
                <a:cs typeface="Open Sans Bold"/>
                <a:sym typeface="Open Sans Bold"/>
              </a:rPr>
              <a:t>Matalan kynnyksen ennaltaehkäisevää ja </a:t>
            </a:r>
          </a:p>
          <a:p>
            <a:pPr algn="l">
              <a:lnSpc>
                <a:spcPts val="2515"/>
              </a:lnSpc>
            </a:pPr>
            <a:r>
              <a:rPr lang="en-US" sz="1796" b="1">
                <a:solidFill>
                  <a:srgbClr val="000000"/>
                </a:solidFill>
                <a:latin typeface="Open Sans Bold"/>
                <a:ea typeface="Open Sans Bold"/>
                <a:cs typeface="Open Sans Bold"/>
                <a:sym typeface="Open Sans Bold"/>
              </a:rPr>
              <a:t>rinnallakulkevaa (nepsy)tukea niin opiskelijalle kuin henkilökunnalle</a:t>
            </a:r>
          </a:p>
          <a:p>
            <a:pPr algn="l">
              <a:lnSpc>
                <a:spcPts val="2515"/>
              </a:lnSpc>
            </a:pPr>
            <a:endParaRPr lang="en-US" sz="1796" b="1">
              <a:solidFill>
                <a:srgbClr val="000000"/>
              </a:solidFill>
              <a:latin typeface="Open Sans Bold"/>
              <a:ea typeface="Open Sans Bold"/>
              <a:cs typeface="Open Sans Bold"/>
              <a:sym typeface="Open Sans Bold"/>
            </a:endParaRPr>
          </a:p>
          <a:p>
            <a:pPr marL="387943" lvl="1" indent="-193972" algn="l">
              <a:lnSpc>
                <a:spcPts val="2515"/>
              </a:lnSpc>
              <a:buFont typeface="Arial"/>
              <a:buChar char="•"/>
            </a:pPr>
            <a:r>
              <a:rPr lang="en-US" sz="1796" b="1">
                <a:solidFill>
                  <a:srgbClr val="000000"/>
                </a:solidFill>
                <a:latin typeface="Open Sans Bold"/>
                <a:ea typeface="Open Sans Bold"/>
                <a:cs typeface="Open Sans Bold"/>
                <a:sym typeface="Open Sans Bold"/>
              </a:rPr>
              <a:t>Pysäkki -toiminta jatkuu Aitassa tiistaisin klo 9-11.30 - matalan kynnyksen tukea </a:t>
            </a:r>
          </a:p>
          <a:p>
            <a:pPr algn="l">
              <a:lnSpc>
                <a:spcPts val="2515"/>
              </a:lnSpc>
            </a:pPr>
            <a:endParaRPr lang="en-US" sz="1796" b="1">
              <a:solidFill>
                <a:srgbClr val="000000"/>
              </a:solidFill>
              <a:latin typeface="Open Sans Bold"/>
              <a:ea typeface="Open Sans Bold"/>
              <a:cs typeface="Open Sans Bold"/>
              <a:sym typeface="Open Sans Bold"/>
            </a:endParaRPr>
          </a:p>
          <a:p>
            <a:pPr marL="387943" lvl="1" indent="-193972" algn="l">
              <a:lnSpc>
                <a:spcPts val="2515"/>
              </a:lnSpc>
              <a:buFont typeface="Arial"/>
              <a:buChar char="•"/>
            </a:pPr>
            <a:r>
              <a:rPr lang="en-US" sz="1796" b="1">
                <a:solidFill>
                  <a:srgbClr val="000000"/>
                </a:solidFill>
                <a:latin typeface="Open Sans Bold"/>
                <a:ea typeface="Open Sans Bold"/>
                <a:cs typeface="Open Sans Bold"/>
                <a:sym typeface="Open Sans Bold"/>
              </a:rPr>
              <a:t>Nepsy -tukea tai opetuksen  rinnalla kulkevaa tukea tarpeen mukaan (mm. yksilöllinen erityisopetus, tunnille mukaan mahdollisuuksien mukaan)</a:t>
            </a:r>
          </a:p>
          <a:p>
            <a:pPr algn="l">
              <a:lnSpc>
                <a:spcPts val="2515"/>
              </a:lnSpc>
            </a:pPr>
            <a:endParaRPr lang="en-US" sz="1796" b="1">
              <a:solidFill>
                <a:srgbClr val="000000"/>
              </a:solidFill>
              <a:latin typeface="Open Sans Bold"/>
              <a:ea typeface="Open Sans Bold"/>
              <a:cs typeface="Open Sans Bold"/>
              <a:sym typeface="Open Sans Bold"/>
            </a:endParaRPr>
          </a:p>
          <a:p>
            <a:pPr marL="387943" lvl="1" indent="-193972" algn="l">
              <a:lnSpc>
                <a:spcPts val="2515"/>
              </a:lnSpc>
              <a:buFont typeface="Arial"/>
              <a:buChar char="•"/>
            </a:pPr>
            <a:r>
              <a:rPr lang="en-US" sz="1796" b="1">
                <a:solidFill>
                  <a:srgbClr val="000000"/>
                </a:solidFill>
                <a:latin typeface="Open Sans Bold"/>
                <a:ea typeface="Open Sans Bold"/>
                <a:cs typeface="Open Sans Bold"/>
                <a:sym typeface="Open Sans Bold"/>
              </a:rPr>
              <a:t>Nepsy -ryhmiä tarvittaessa</a:t>
            </a:r>
          </a:p>
          <a:p>
            <a:pPr algn="l">
              <a:lnSpc>
                <a:spcPts val="2795"/>
              </a:lnSpc>
            </a:pPr>
            <a:endParaRPr lang="en-US" sz="1796" b="1">
              <a:solidFill>
                <a:srgbClr val="000000"/>
              </a:solidFill>
              <a:latin typeface="Open Sans Bold"/>
              <a:ea typeface="Open Sans Bold"/>
              <a:cs typeface="Open Sans Bold"/>
              <a:sym typeface="Open Sans Bold"/>
            </a:endParaRPr>
          </a:p>
          <a:p>
            <a:pPr marL="387942" lvl="1" indent="-193971" algn="l">
              <a:lnSpc>
                <a:spcPts val="2515"/>
              </a:lnSpc>
              <a:buFont typeface="Arial"/>
              <a:buChar char="•"/>
            </a:pPr>
            <a:r>
              <a:rPr lang="en-US" sz="1796" b="1">
                <a:solidFill>
                  <a:srgbClr val="000000"/>
                </a:solidFill>
                <a:latin typeface="Open Sans Bold"/>
                <a:ea typeface="Open Sans Bold"/>
                <a:cs typeface="Open Sans Bold"/>
                <a:sym typeface="Open Sans Bold"/>
              </a:rPr>
              <a:t>Tilaa opiskelijoillesi 2h (syksylle) koskien hyvää opiskeluarkea (käydään läpi opiskelijana olemista, arjen sujuvoittamista, opiskelutekniikoita, tavoitteita ja asioita, jotka helpottavat keskittymistä ja toiminnan ohjaamista). maarika.piispanen@kpedu.fi (Mari Kurikkala Kannuksessa, mari.kurikkala@kpedu.fi). </a:t>
            </a:r>
          </a:p>
          <a:p>
            <a:pPr algn="l">
              <a:lnSpc>
                <a:spcPts val="2515"/>
              </a:lnSpc>
            </a:pPr>
            <a:endParaRPr lang="en-US" sz="1796" b="1">
              <a:solidFill>
                <a:srgbClr val="000000"/>
              </a:solidFill>
              <a:latin typeface="Open Sans Bold"/>
              <a:ea typeface="Open Sans Bold"/>
              <a:cs typeface="Open Sans Bold"/>
              <a:sym typeface="Open Sans Bold"/>
            </a:endParaRPr>
          </a:p>
          <a:p>
            <a:pPr marL="387942" lvl="1" indent="-193971" algn="l">
              <a:lnSpc>
                <a:spcPts val="2515"/>
              </a:lnSpc>
              <a:buFont typeface="Arial"/>
              <a:buChar char="•"/>
            </a:pPr>
            <a:r>
              <a:rPr lang="en-US" sz="1796" b="1">
                <a:solidFill>
                  <a:srgbClr val="000000"/>
                </a:solidFill>
                <a:latin typeface="Open Sans Bold"/>
                <a:ea typeface="Open Sans Bold"/>
                <a:cs typeface="Open Sans Bold"/>
                <a:sym typeface="Open Sans Bold"/>
              </a:rPr>
              <a:t>Webinaareja (tietoa nepsytuesta, käytännön toimia) kpedu.fi/ota-haltuun</a:t>
            </a:r>
          </a:p>
          <a:p>
            <a:pPr algn="l">
              <a:lnSpc>
                <a:spcPts val="2515"/>
              </a:lnSpc>
            </a:pPr>
            <a:endParaRPr lang="en-US" sz="1796" b="1">
              <a:solidFill>
                <a:srgbClr val="000000"/>
              </a:solidFill>
              <a:latin typeface="Open Sans Bold"/>
              <a:ea typeface="Open Sans Bold"/>
              <a:cs typeface="Open Sans Bold"/>
              <a:sym typeface="Open Sans Bold"/>
            </a:endParaRPr>
          </a:p>
          <a:p>
            <a:pPr marL="387942" lvl="1" indent="-193971" algn="l">
              <a:lnSpc>
                <a:spcPts val="2515"/>
              </a:lnSpc>
              <a:buFont typeface="Arial"/>
              <a:buChar char="•"/>
            </a:pPr>
            <a:r>
              <a:rPr lang="en-US" sz="1796" b="1">
                <a:solidFill>
                  <a:srgbClr val="000000"/>
                </a:solidFill>
                <a:latin typeface="Open Sans Bold"/>
                <a:ea typeface="Open Sans Bold"/>
                <a:cs typeface="Open Sans Bold"/>
                <a:sym typeface="Open Sans Bold"/>
              </a:rPr>
              <a:t>Työnohjausmahdollisuuksia henkilökunnalle     </a:t>
            </a:r>
          </a:p>
          <a:p>
            <a:pPr algn="l">
              <a:lnSpc>
                <a:spcPts val="2515"/>
              </a:lnSpc>
            </a:pPr>
            <a:endParaRPr lang="en-US" sz="1796" b="1">
              <a:solidFill>
                <a:srgbClr val="000000"/>
              </a:solidFill>
              <a:latin typeface="Open Sans Bold"/>
              <a:ea typeface="Open Sans Bold"/>
              <a:cs typeface="Open Sans Bold"/>
              <a:sym typeface="Open Sans Bold"/>
            </a:endParaRPr>
          </a:p>
          <a:p>
            <a:pPr marL="387942" lvl="1" indent="-193971" algn="l">
              <a:lnSpc>
                <a:spcPts val="2515"/>
              </a:lnSpc>
              <a:buFont typeface="Arial"/>
              <a:buChar char="•"/>
            </a:pPr>
            <a:r>
              <a:rPr lang="en-US" sz="1796" b="1">
                <a:solidFill>
                  <a:srgbClr val="000000"/>
                </a:solidFill>
                <a:latin typeface="Open Sans Bold"/>
                <a:ea typeface="Open Sans Bold"/>
                <a:cs typeface="Open Sans Bold"/>
                <a:sym typeface="Open Sans Bold"/>
              </a:rPr>
              <a:t>Itsenäistyvä nuori -kurssi</a:t>
            </a:r>
          </a:p>
          <a:p>
            <a:pPr algn="l">
              <a:lnSpc>
                <a:spcPts val="2515"/>
              </a:lnSpc>
            </a:pPr>
            <a:r>
              <a:rPr lang="en-US" sz="1796" b="1">
                <a:solidFill>
                  <a:srgbClr val="000000"/>
                </a:solidFill>
                <a:latin typeface="Open Sans Bold"/>
                <a:ea typeface="Open Sans Bold"/>
                <a:cs typeface="Open Sans Bold"/>
                <a:sym typeface="Open Sans Bold"/>
              </a:rPr>
              <a:t>  </a:t>
            </a:r>
          </a:p>
          <a:p>
            <a:pPr marL="387942" lvl="1" indent="-193971" algn="l">
              <a:lnSpc>
                <a:spcPts val="2515"/>
              </a:lnSpc>
              <a:buFont typeface="Arial"/>
              <a:buChar char="•"/>
            </a:pPr>
            <a:r>
              <a:rPr lang="en-US" sz="1796" b="1">
                <a:solidFill>
                  <a:srgbClr val="000000"/>
                </a:solidFill>
                <a:latin typeface="Open Sans Bold"/>
                <a:ea typeface="Open Sans Bold"/>
                <a:cs typeface="Open Sans Bold"/>
                <a:sym typeface="Open Sans Bold"/>
              </a:rPr>
              <a:t>Mahdollisesti tulossa vapaavalintainen kurssi joulun jälkeen elämänhallintaan, vahvuuksien tunnistamiseen, nepsy -tukemiseen liittyen “Löydä vahvuutesi ja voimavarasi” -kurssi</a:t>
            </a:r>
          </a:p>
          <a:p>
            <a:pPr algn="l">
              <a:lnSpc>
                <a:spcPts val="2515"/>
              </a:lnSpc>
            </a:pPr>
            <a:endParaRPr lang="en-US" sz="1796" b="1">
              <a:solidFill>
                <a:srgbClr val="000000"/>
              </a:solidFill>
              <a:latin typeface="Open Sans Bold"/>
              <a:ea typeface="Open Sans Bold"/>
              <a:cs typeface="Open Sans Bold"/>
              <a:sym typeface="Open Sans Bold"/>
            </a:endParaRPr>
          </a:p>
          <a:p>
            <a:pPr algn="l">
              <a:lnSpc>
                <a:spcPts val="2515"/>
              </a:lnSpc>
            </a:pPr>
            <a:r>
              <a:rPr lang="en-US" sz="1796" b="1">
                <a:solidFill>
                  <a:srgbClr val="000000"/>
                </a:solidFill>
                <a:latin typeface="Open Sans Bold"/>
                <a:ea typeface="Open Sans Bold"/>
                <a:cs typeface="Open Sans Bold"/>
                <a:sym typeface="Open Sans Bold"/>
              </a:rPr>
              <a:t>     Nettisivu rakentumassa: </a:t>
            </a:r>
            <a:r>
              <a:rPr lang="en-US" sz="1796" b="1" u="sng">
                <a:solidFill>
                  <a:srgbClr val="000000"/>
                </a:solidFill>
                <a:latin typeface="Open Sans Bold"/>
                <a:ea typeface="Open Sans Bold"/>
                <a:cs typeface="Open Sans Bold"/>
                <a:sym typeface="Open Sans Bold"/>
                <a:hlinkClick r:id="rId3" tooltip="https://www.kpedu.fi/kpedu/projektitoiminta-hankkeet/projektit/projektiarkisto/ota-haltuun"/>
              </a:rPr>
              <a:t>kpedu.fi/ota-haltuun </a:t>
            </a:r>
            <a:r>
              <a:rPr lang="en-US" sz="1796" b="1">
                <a:solidFill>
                  <a:srgbClr val="000000"/>
                </a:solidFill>
                <a:latin typeface="Open Sans Bold"/>
                <a:ea typeface="Open Sans Bold"/>
                <a:cs typeface="Open Sans Bold"/>
                <a:sym typeface="Open Sans Bold"/>
              </a:rPr>
              <a:t>            Maarika työssä 60% työajalla ma-ke   / Mari Kannuksessa    </a:t>
            </a:r>
          </a:p>
          <a:p>
            <a:pPr algn="l">
              <a:lnSpc>
                <a:spcPts val="2515"/>
              </a:lnSpc>
            </a:pPr>
            <a:endParaRPr lang="en-US" sz="1796" b="1">
              <a:solidFill>
                <a:srgbClr val="000000"/>
              </a:solidFill>
              <a:latin typeface="Open Sans Bold"/>
              <a:ea typeface="Open Sans Bold"/>
              <a:cs typeface="Open Sans Bold"/>
              <a:sym typeface="Open Sans Bold"/>
            </a:endParaRPr>
          </a:p>
          <a:p>
            <a:pPr algn="l">
              <a:lnSpc>
                <a:spcPts val="2515"/>
              </a:lnSpc>
            </a:pPr>
            <a:r>
              <a:rPr lang="en-US" sz="1796" b="1">
                <a:solidFill>
                  <a:srgbClr val="000000"/>
                </a:solidFill>
                <a:latin typeface="Open Sans Bold"/>
                <a:ea typeface="Open Sans Bold"/>
                <a:cs typeface="Open Sans Bold"/>
                <a:sym typeface="Open Sans Bold"/>
              </a:rPr>
              <a:t>Lisäksi hankkeessa työskentelee kaksi Nuorten ystävät ry:n työntekijää, jotka vastaavat työelämään siirtymiseen liittyvistä asioista                                                                                 </a:t>
            </a:r>
          </a:p>
          <a:p>
            <a:pPr algn="l">
              <a:lnSpc>
                <a:spcPts val="2050"/>
              </a:lnSpc>
              <a:spcBef>
                <a:spcPct val="0"/>
              </a:spcBef>
            </a:pPr>
            <a:endParaRPr lang="en-US" sz="1796" b="1">
              <a:solidFill>
                <a:srgbClr val="000000"/>
              </a:solidFill>
              <a:latin typeface="Open Sans Bold"/>
              <a:ea typeface="Open Sans Bold"/>
              <a:cs typeface="Open Sans Bold"/>
              <a:sym typeface="Open Sans Bold"/>
            </a:endParaRPr>
          </a:p>
          <a:p>
            <a:pPr algn="l">
              <a:lnSpc>
                <a:spcPts val="2050"/>
              </a:lnSpc>
              <a:spcBef>
                <a:spcPct val="0"/>
              </a:spcBef>
            </a:pPr>
            <a:endParaRPr lang="en-US" sz="1796" b="1">
              <a:solidFill>
                <a:srgbClr val="000000"/>
              </a:solidFill>
              <a:latin typeface="Open Sans Bold"/>
              <a:ea typeface="Open Sans Bold"/>
              <a:cs typeface="Open Sans Bold"/>
              <a:sym typeface="Open Sans Bold"/>
            </a:endParaRPr>
          </a:p>
        </p:txBody>
      </p:sp>
      <p:sp>
        <p:nvSpPr>
          <p:cNvPr id="4" name="Freeform 4"/>
          <p:cNvSpPr/>
          <p:nvPr/>
        </p:nvSpPr>
        <p:spPr>
          <a:xfrm>
            <a:off x="16825326" y="9258300"/>
            <a:ext cx="867947" cy="820360"/>
          </a:xfrm>
          <a:custGeom>
            <a:avLst/>
            <a:gdLst/>
            <a:ahLst/>
            <a:cxnLst/>
            <a:rect l="l" t="t" r="r" b="b"/>
            <a:pathLst>
              <a:path w="867947" h="820360">
                <a:moveTo>
                  <a:pt x="0" y="0"/>
                </a:moveTo>
                <a:lnTo>
                  <a:pt x="867948" y="0"/>
                </a:lnTo>
                <a:lnTo>
                  <a:pt x="867948" y="820360"/>
                </a:lnTo>
                <a:lnTo>
                  <a:pt x="0" y="820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
        <p:nvSpPr>
          <p:cNvPr id="5" name="Freeform 5"/>
          <p:cNvSpPr/>
          <p:nvPr/>
        </p:nvSpPr>
        <p:spPr>
          <a:xfrm>
            <a:off x="544821" y="4555086"/>
            <a:ext cx="440382" cy="1572791"/>
          </a:xfrm>
          <a:custGeom>
            <a:avLst/>
            <a:gdLst/>
            <a:ahLst/>
            <a:cxnLst/>
            <a:rect l="l" t="t" r="r" b="b"/>
            <a:pathLst>
              <a:path w="440382" h="1572791">
                <a:moveTo>
                  <a:pt x="0" y="0"/>
                </a:moveTo>
                <a:lnTo>
                  <a:pt x="440381" y="0"/>
                </a:lnTo>
                <a:lnTo>
                  <a:pt x="440381" y="1572792"/>
                </a:lnTo>
                <a:lnTo>
                  <a:pt x="0" y="15727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i-FI"/>
          </a:p>
        </p:txBody>
      </p:sp>
      <p:sp>
        <p:nvSpPr>
          <p:cNvPr id="6" name="TextBox 6"/>
          <p:cNvSpPr txBox="1"/>
          <p:nvPr/>
        </p:nvSpPr>
        <p:spPr>
          <a:xfrm>
            <a:off x="765012" y="424495"/>
            <a:ext cx="7921788" cy="769596"/>
          </a:xfrm>
          <a:prstGeom prst="rect">
            <a:avLst/>
          </a:prstGeom>
        </p:spPr>
        <p:txBody>
          <a:bodyPr wrap="square" lIns="0" tIns="0" rIns="0" bIns="0" rtlCol="0" anchor="t">
            <a:spAutoFit/>
          </a:bodyPr>
          <a:lstStyle/>
          <a:p>
            <a:pPr algn="ctr">
              <a:lnSpc>
                <a:spcPts val="6336"/>
              </a:lnSpc>
            </a:pPr>
            <a:r>
              <a:rPr lang="en-US" sz="4526" b="1" dirty="0">
                <a:solidFill>
                  <a:srgbClr val="000000"/>
                </a:solidFill>
                <a:latin typeface="Open Sans Bold"/>
                <a:ea typeface="Open Sans Bold"/>
                <a:cs typeface="Open Sans Bold"/>
                <a:sym typeface="Open Sans Bold"/>
              </a:rPr>
              <a:t>Ota </a:t>
            </a:r>
            <a:r>
              <a:rPr lang="en-US" sz="4526" b="1" dirty="0" err="1">
                <a:solidFill>
                  <a:srgbClr val="000000"/>
                </a:solidFill>
                <a:latin typeface="Open Sans Bold"/>
                <a:ea typeface="Open Sans Bold"/>
                <a:cs typeface="Open Sans Bold"/>
                <a:sym typeface="Open Sans Bold"/>
              </a:rPr>
              <a:t>haltuun</a:t>
            </a:r>
            <a:r>
              <a:rPr lang="en-US" sz="4526" b="1" dirty="0">
                <a:solidFill>
                  <a:srgbClr val="000000"/>
                </a:solidFill>
                <a:latin typeface="Open Sans Bold"/>
                <a:ea typeface="Open Sans Bold"/>
                <a:cs typeface="Open Sans Bold"/>
                <a:sym typeface="Open Sans Bold"/>
              </a:rPr>
              <a:t> -</a:t>
            </a:r>
            <a:r>
              <a:rPr lang="en-US" sz="4526" b="1" dirty="0" err="1">
                <a:solidFill>
                  <a:srgbClr val="000000"/>
                </a:solidFill>
                <a:latin typeface="Open Sans Bold"/>
                <a:ea typeface="Open Sans Bold"/>
                <a:cs typeface="Open Sans Bold"/>
                <a:sym typeface="Open Sans Bold"/>
              </a:rPr>
              <a:t>hanke</a:t>
            </a:r>
            <a:endParaRPr lang="en-US" sz="4526" b="1" dirty="0">
              <a:solidFill>
                <a:srgbClr val="000000"/>
              </a:solidFill>
              <a:latin typeface="Open Sans Bold"/>
              <a:ea typeface="Open Sans Bold"/>
              <a:cs typeface="Open Sans Bold"/>
              <a:sym typeface="Open Sans Bold"/>
            </a:endParaRPr>
          </a:p>
        </p:txBody>
      </p:sp>
      <p:sp>
        <p:nvSpPr>
          <p:cNvPr id="7" name="Freeform 7"/>
          <p:cNvSpPr/>
          <p:nvPr/>
        </p:nvSpPr>
        <p:spPr>
          <a:xfrm>
            <a:off x="765012" y="2859768"/>
            <a:ext cx="331031" cy="1182254"/>
          </a:xfrm>
          <a:custGeom>
            <a:avLst/>
            <a:gdLst/>
            <a:ahLst/>
            <a:cxnLst/>
            <a:rect l="l" t="t" r="r" b="b"/>
            <a:pathLst>
              <a:path w="331031" h="1182254">
                <a:moveTo>
                  <a:pt x="0" y="0"/>
                </a:moveTo>
                <a:lnTo>
                  <a:pt x="331031" y="0"/>
                </a:lnTo>
                <a:lnTo>
                  <a:pt x="331031" y="1182254"/>
                </a:lnTo>
                <a:lnTo>
                  <a:pt x="0" y="11822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998</Words>
  <Application>Microsoft Office PowerPoint</Application>
  <PresentationFormat>Mukautettu</PresentationFormat>
  <Paragraphs>152</Paragraphs>
  <Slides>8</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8</vt:i4>
      </vt:variant>
    </vt:vector>
  </HeadingPairs>
  <TitlesOfParts>
    <vt:vector size="18" baseType="lpstr">
      <vt:lpstr>Walter Turncoat</vt:lpstr>
      <vt:lpstr>Open Sans Italics</vt:lpstr>
      <vt:lpstr>Anaktoria</vt:lpstr>
      <vt:lpstr>Open Sans Bold Italics</vt:lpstr>
      <vt:lpstr>Arial</vt:lpstr>
      <vt:lpstr>Open Sans</vt:lpstr>
      <vt:lpstr>Open Sans Bold</vt:lpstr>
      <vt:lpstr>TAN Pearl</vt:lpstr>
      <vt:lpstr>Calibri</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OTA HALTUUN Pysäkki, OH</dc:title>
  <dc:creator>Anne Eteläaho</dc:creator>
  <cp:lastModifiedBy>Anne Eteläaho</cp:lastModifiedBy>
  <cp:revision>2</cp:revision>
  <dcterms:created xsi:type="dcterms:W3CDTF">2006-08-16T00:00:00Z</dcterms:created>
  <dcterms:modified xsi:type="dcterms:W3CDTF">2025-05-19T04:53:54Z</dcterms:modified>
  <dc:identifier>DAGnO4ov5Wc</dc:identifier>
</cp:coreProperties>
</file>