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7" r:id="rId4"/>
    <p:sldId id="259" r:id="rId5"/>
    <p:sldId id="261" r:id="rId6"/>
    <p:sldId id="262" r:id="rId7"/>
    <p:sldId id="264" r:id="rId8"/>
    <p:sldId id="266" r:id="rId9"/>
    <p:sldId id="265" r:id="rId10"/>
    <p:sldId id="26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6CC9F-2678-F840-EBA8-51EF3A0A7C5B}" v="1" dt="2025-04-07T05:05:53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06B1BE-63F3-2A26-61F1-AFE8E4263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39F9C1F-6F43-25B6-8684-B327B75DD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951645-3A32-80D7-9E03-FC8D15EF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49D78E-AD6A-FF54-B00E-5AC28F8F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0AB0C00-511D-5968-3161-ECC262ED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152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D3CA6A-B660-689C-455D-E3D31A924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E7D305-DB71-E1AA-51F3-E286BCE27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0B3EE1-EC7D-DAB0-F930-5BFFD93D9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549A4F-40D2-8A61-B70A-C668FE3D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2A3320-DFF0-3D77-0876-097A7E03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5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517FC7F-7C0A-27C3-4CCA-9E65F6EA4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A596AA9-9910-C8E3-8A41-8F04372B6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D027B4-6F2F-159F-55C6-BB214D3B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ED7582-29E7-3A07-6F9C-324B76E6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F71F1B-8F4B-9788-CCD6-D9532349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125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2615D3-6265-5A5D-A8BF-D6F9126F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FEED94-CD74-5039-4691-985A6AB3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0CDB48-2040-D5AA-2243-74E46A0F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4835E6-2594-D4A8-C114-C27CC19CA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3DDC22-6623-2504-0A5D-65BCA6FD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268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176416-0387-7200-B5C3-F8DEBC71A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772434E-8F12-2A05-6A2F-47042F4FF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149C39-14F4-74E3-1D7F-2439EB9C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B04896-3F22-432B-5E8E-08F926CE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CC5A90-486F-57B4-C645-702C75D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13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4610AF-E367-0EC6-F536-54CCC2B6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F50DB0-6391-C836-B97A-9034A6839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FD74CED-C825-7775-4C2F-B9469F086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E7F80F0-9C04-E9A1-5371-CB42AE3B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2E47869-3617-962A-B7B7-F9C73DE8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2596CA-C958-022F-0136-D4915C89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74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969D44-5817-9136-14BB-083FABA82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83A47B-34E9-4B98-398D-02346F653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3482BF-1575-7EFA-F4E1-2FB980DF0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E6B67F3-FD7D-313F-DFDD-53DDF5608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09E28D9-BA59-0F31-D2E8-8750FEFD8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96DD9AF-977C-FE13-9E02-B3DA7A22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995EE08-4192-DDEE-B391-17267098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1FAD30E-14B7-8B77-4443-F918E685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14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4DB1C9-2AB7-556D-285E-F5A28F201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EB8DC8-F969-AD98-DFC2-9D344C02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7CFB369-14EE-814A-81B3-ED37FEDD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2680087-69C0-95D5-774F-36F65D83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23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5B0E949-97F5-D2A0-6545-62E9B3A5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13AD6F0-CB57-18CA-E140-D1022484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8EAA674-F4C5-55A1-C185-205A51ED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0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05C2E-B45B-9C48-2663-A1FA2A05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0F4487-6B4D-F1D1-49F5-5AAED24F8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B6F23B6-6396-F48C-BA57-33A65AC79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671B064-E7FB-3E08-F378-4237AADA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B5D6E2F-D684-3A29-443C-4686FA6A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C8C07A-D507-7C73-EB33-84CE7D32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520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1FF12B-FAA1-31A5-E1CF-CBCEAEEE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C64A2DC-5556-B382-D0A5-86EC7E436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14E548A-CEC6-7B75-5E18-1A5D31103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192A054-A4B2-6352-3612-8D4B0657B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4FF854A-64B2-86A0-B5AD-0326C66A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BFA2E46-5B3B-5F12-B2DF-97F3232B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569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49A9D0F-54C4-62E8-03DB-961CF548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258254-1E21-E9AE-3FA9-C49581FEF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F2F7395-16EC-2BD2-EFCE-DC95D1DD2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A542DB-53FF-45D7-9E95-2FD1007674FA}" type="datetimeFigureOut">
              <a:rPr lang="fi-FI" smtClean="0"/>
              <a:t>14.4.2025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1C4A26-192F-7A19-0E34-7D4CD72D0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84454-90F3-14DC-AD75-B185A5F3A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5BCCC3-67E2-49AB-A4B1-B33FC4330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200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sites.google.com%2Fview%2Fvierko-2024%2Fetusivu&amp;data=05%7C02%7CAnne.Etelaaho%40kpedu.fi%7C457aca2b898c469686af08dd1ddc0583%7C1ef853cb292643e9b8283270c9a0e869%7C0%7C0%7C638699552997597740%7CUnknown%7CTWFpbGZsb3d8eyJFbXB0eU1hcGkiOnRydWUsIlYiOiIwLjAuMDAwMCIsIlAiOiJXaW4zMiIsIkFOIjoiTWFpbCIsIldUIjoyfQ%3D%3D%7C0%7C%7C%7C&amp;sdata=e2UJFCvbnRLA7I%2B06I12Z9fb%2FRbpc88h620fCrV6Ey0%3D&amp;reserved=0" TargetMode="External"/><Relationship Id="rId2" Type="http://schemas.openxmlformats.org/officeDocument/2006/relationships/hyperlink" Target="https://eur02.safelinks.protection.outlook.com/?url=https%3A%2F%2Fsites.google.com%2Fedu.hel.fi%2Fselkomateriaaleja%3Fusp%3Dsharing&amp;data=05%7C02%7CAnne.Etelaaho%40kpedu.fi%7C457aca2b898c469686af08dd1ddc0583%7C1ef853cb292643e9b8283270c9a0e869%7C0%7C0%7C638699552997345156%7CUnknown%7CTWFpbGZsb3d8eyJFbXB0eU1hcGkiOnRydWUsIlYiOiIwLjAuMDAwMCIsIlAiOiJXaW4zMiIsIkFOIjoiTWFpbCIsIldUIjoyfQ%3D%3D%7C0%7C%7C%7C&amp;sdata=nREIV3r8bfW5hyIP%2BQ2pRF8%2BE8MCvKZAQT%2FSHdzqsUs%3D&amp;reserved=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7A1B4267-8EA7-15FB-3FB2-7FB06F70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81" y="1742474"/>
            <a:ext cx="5814056" cy="373986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05AD4BD0-1CC7-D1B3-0505-066514F0455D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effectLst/>
              </a:rPr>
              <a:t>TP5. </a:t>
            </a:r>
            <a:endParaRPr lang="fi-FI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 err="1">
                <a:effectLst/>
              </a:rPr>
              <a:t>Opiskelijan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opiskeluvalmiuksia</a:t>
            </a:r>
            <a:r>
              <a:rPr lang="en-US" b="1" dirty="0">
                <a:effectLst/>
              </a:rPr>
              <a:t> ja </a:t>
            </a:r>
            <a:r>
              <a:rPr lang="en-US" b="1" dirty="0" err="1">
                <a:effectLst/>
              </a:rPr>
              <a:t>hyvinvointia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tukevat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toimet</a:t>
            </a:r>
            <a:r>
              <a:rPr lang="en-US" b="1" dirty="0">
                <a:effectLst/>
              </a:rPr>
              <a:t> </a:t>
            </a:r>
            <a:r>
              <a:rPr lang="en-US" b="1" dirty="0"/>
              <a:t>(</a:t>
            </a:r>
            <a:r>
              <a:rPr lang="en-US" b="1" dirty="0">
                <a:effectLst/>
              </a:rPr>
              <a:t>OPVA)</a:t>
            </a:r>
            <a:r>
              <a:rPr lang="en-US" dirty="0">
                <a:effectLst/>
              </a:rPr>
              <a:t> 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788E17-3F06-BF34-EC4B-0469AA5EF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808AD07-FC66-5009-B0FE-17280CF65BF4}"/>
              </a:ext>
            </a:extLst>
          </p:cNvPr>
          <p:cNvSpPr txBox="1"/>
          <p:nvPr/>
        </p:nvSpPr>
        <p:spPr>
          <a:xfrm>
            <a:off x="4039399" y="20389"/>
            <a:ext cx="7884416" cy="6175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latin typeface="Calibri"/>
                <a:ea typeface="Calibri"/>
                <a:cs typeface="Calibri"/>
              </a:rPr>
              <a:t>3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.Kielitietoisen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opetuksen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opetusmenetelmien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kehittäminen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mm.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Itslearning-alustalle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koulutusta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tähän</a:t>
            </a:r>
            <a:endParaRPr lang="en-US" sz="3200" b="1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Calibri"/>
              <a:ea typeface="Calibri"/>
              <a:cs typeface="Calibri"/>
            </a:endParaRPr>
          </a:p>
          <a:p>
            <a:pPr marL="0">
              <a:lnSpc>
                <a:spcPct val="90000"/>
              </a:lnSpc>
              <a:spcAft>
                <a:spcPts val="600"/>
              </a:spcAft>
            </a:pPr>
            <a:r>
              <a:rPr lang="en-US" sz="2400">
                <a:latin typeface="Calibri"/>
                <a:ea typeface="Calibri"/>
                <a:cs typeface="Calibri"/>
              </a:rPr>
              <a:t>Sote-alalla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oli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koulutusta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sekä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omien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opettajien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tuottamana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mm.Merja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Kivineva</a:t>
            </a:r>
            <a:r>
              <a:rPr lang="en-US" sz="2400" dirty="0"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että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ostopalveluna</a:t>
            </a:r>
            <a:r>
              <a:rPr lang="en-US" sz="2400" dirty="0">
                <a:latin typeface="Calibri"/>
                <a:ea typeface="Calibri"/>
                <a:cs typeface="Calibri"/>
              </a:rPr>
              <a:t> Helsingin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yliopistolta</a:t>
            </a:r>
            <a:r>
              <a:rPr lang="en-US" sz="2400" dirty="0">
                <a:latin typeface="Calibri"/>
                <a:ea typeface="Calibri"/>
                <a:cs typeface="Calibri"/>
              </a:rPr>
              <a:t>.</a:t>
            </a:r>
            <a:endParaRPr lang="en-US" sz="2000">
              <a:latin typeface="Aptos" panose="02110004020202020204"/>
              <a:ea typeface="Calibri"/>
              <a:cs typeface="Calibri"/>
            </a:endParaRPr>
          </a:p>
          <a:p>
            <a:pPr mar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atin typeface="Calibri"/>
                <a:ea typeface="Calibri"/>
                <a:cs typeface="Calibri"/>
              </a:rPr>
              <a:t>Opetus</a:t>
            </a:r>
            <a:r>
              <a:rPr lang="en-US" sz="2400" dirty="0">
                <a:latin typeface="Calibri"/>
                <a:ea typeface="Calibri"/>
                <a:cs typeface="Calibri"/>
              </a:rPr>
              <a:t>- ja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ohjaushenkilöstölle</a:t>
            </a:r>
            <a:r>
              <a:rPr lang="en-US" sz="2400" dirty="0">
                <a:latin typeface="Calibri"/>
                <a:ea typeface="Calibri"/>
                <a:cs typeface="Calibri"/>
              </a:rPr>
              <a:t> 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järjestettiin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työpaja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selkeäkielisestä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>
                <a:latin typeface="Calibri"/>
                <a:ea typeface="Calibri"/>
                <a:cs typeface="Calibri"/>
              </a:rPr>
              <a:t>digipedagogiikasta</a:t>
            </a:r>
            <a:r>
              <a:rPr lang="en-US" sz="2400" dirty="0">
                <a:latin typeface="Calibri"/>
                <a:ea typeface="Calibri"/>
                <a:cs typeface="Calibri"/>
              </a:rPr>
              <a:t> Maarika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Piispasen</a:t>
            </a:r>
            <a:r>
              <a:rPr lang="en-US" sz="2400" dirty="0">
                <a:latin typeface="Calibri"/>
                <a:ea typeface="Calibri"/>
                <a:cs typeface="Calibri"/>
              </a:rPr>
              <a:t> ja Isto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Hakalan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toimesta</a:t>
            </a:r>
            <a:endParaRPr lang="en-US" sz="24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62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982E3E4-4857-C38A-1CFB-7393EA283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i-FI" sz="4000" b="1" dirty="0"/>
              <a:t>Kpedu tavoitteet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37BA6D-AB6C-C910-54B6-4F000A5B8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fontAlgn="base">
              <a:buSzPts val="1000"/>
              <a:buNone/>
              <a:tabLst>
                <a:tab pos="457200" algn="l"/>
              </a:tabLst>
            </a:pPr>
            <a:r>
              <a:rPr lang="fi-FI" sz="2400" b="1" dirty="0">
                <a:effectLst/>
                <a:latin typeface="Calibri"/>
                <a:ea typeface="Calibri"/>
                <a:cs typeface="Calibri"/>
              </a:rPr>
              <a:t>1.Hyödynnetään ja jatkokehitetään OPVA-haltuun hankkeen tulokset ja materiaali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t. Jalkautetaan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-tietoisuutta oppilaitoksen työntekijöille ja kirkastetaan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opvan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 oikeanlainen kirjaaminen opiskelijan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HOKSiin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.  </a:t>
            </a:r>
          </a:p>
          <a:p>
            <a:pPr marL="0" lvl="0" indent="0" fontAlgn="base">
              <a:buSzPts val="1000"/>
              <a:buNone/>
              <a:tabLst>
                <a:tab pos="457200" algn="l"/>
              </a:tabLst>
            </a:pPr>
            <a:r>
              <a:rPr lang="fi-FI" sz="2400" b="1" dirty="0">
                <a:effectLst/>
                <a:latin typeface="Calibri"/>
                <a:ea typeface="Calibri"/>
                <a:cs typeface="Calibri"/>
              </a:rPr>
              <a:t>2. OPVA-osioiden ja OPVA-mahdollisuuksista tiedottaminen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. </a:t>
            </a:r>
          </a:p>
          <a:p>
            <a:pPr marL="0" lvl="0" indent="0" fontAlgn="base">
              <a:buSzPts val="1000"/>
              <a:buNone/>
              <a:tabLst>
                <a:tab pos="457200" algn="l"/>
              </a:tabLst>
            </a:pPr>
            <a:r>
              <a:rPr lang="fi-FI" sz="2400" b="1" dirty="0">
                <a:effectLst/>
                <a:latin typeface="Calibri"/>
                <a:ea typeface="Calibri"/>
                <a:cs typeface="Calibri"/>
              </a:rPr>
              <a:t>OPVA-osioiden ja OPVA-opintojen kuvaaminen 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(yksilöllinen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). mm. suomenkielen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-polku, elämänhallinnan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-polku, digitaitojen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-polku, ammatillisten valmiuksien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-polku, alanvaihtajan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-polku,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yto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-valmiuksien </a:t>
            </a:r>
            <a:r>
              <a:rPr lang="fi-FI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fi-FI" sz="2400" dirty="0">
                <a:effectLst/>
                <a:latin typeface="Calibri"/>
                <a:ea typeface="Calibri"/>
                <a:cs typeface="Calibri"/>
              </a:rPr>
              <a:t>-polku. </a:t>
            </a:r>
          </a:p>
          <a:p>
            <a:pPr marL="0" indent="0">
              <a:buNone/>
            </a:pPr>
            <a:endParaRPr lang="fi-FI" sz="24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400" b="1" dirty="0">
                <a:latin typeface="Calibri"/>
                <a:ea typeface="Calibri"/>
                <a:cs typeface="Calibri"/>
              </a:rPr>
              <a:t>3</a:t>
            </a:r>
            <a:r>
              <a:rPr lang="fi-FI" sz="2400" b="1" dirty="0">
                <a:effectLst/>
                <a:latin typeface="Calibri"/>
                <a:ea typeface="Calibri"/>
                <a:cs typeface="Calibri"/>
              </a:rPr>
              <a:t>.Kielitietoisen opetuksen ja opetusmenetelmien kehittäminen mm. </a:t>
            </a:r>
            <a:r>
              <a:rPr lang="fi-FI" sz="2400" b="1" dirty="0" err="1">
                <a:effectLst/>
                <a:latin typeface="Calibri"/>
                <a:ea typeface="Calibri"/>
                <a:cs typeface="Calibri"/>
              </a:rPr>
              <a:t>Itslearning</a:t>
            </a:r>
            <a:r>
              <a:rPr lang="fi-FI" sz="2400" b="1" dirty="0">
                <a:effectLst/>
                <a:latin typeface="Calibri"/>
                <a:ea typeface="Calibri"/>
                <a:cs typeface="Calibri"/>
              </a:rPr>
              <a:t>-alustalle, koulutusta tähän</a:t>
            </a:r>
            <a:r>
              <a:rPr lang="fi-FI" sz="2400" b="1" dirty="0">
                <a:latin typeface="Calibri"/>
                <a:ea typeface="Calibri"/>
                <a:cs typeface="Calibri"/>
              </a:rPr>
              <a:t>.</a:t>
            </a:r>
            <a:endParaRPr lang="fi-FI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0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EDDBA0E-1FA0-25E2-8543-8EF67B035200}"/>
              </a:ext>
            </a:extLst>
          </p:cNvPr>
          <p:cNvSpPr txBox="1"/>
          <p:nvPr/>
        </p:nvSpPr>
        <p:spPr>
          <a:xfrm>
            <a:off x="564570" y="591344"/>
            <a:ext cx="10783787" cy="61790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effectLst/>
                <a:ea typeface="Calibri"/>
                <a:cs typeface="Calibri"/>
              </a:rPr>
              <a:t>1.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Hyödynnetään ja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jatkokehitetään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OPVA-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haltuun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hankkeen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tulokset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materiaali</a:t>
            </a:r>
            <a:r>
              <a:rPr lang="en-US" sz="3200" err="1">
                <a:effectLst/>
                <a:latin typeface="Calibri"/>
                <a:ea typeface="Calibri"/>
                <a:cs typeface="Calibri"/>
              </a:rPr>
              <a:t>t</a:t>
            </a:r>
            <a:r>
              <a:rPr lang="en-US" sz="3200" dirty="0">
                <a:effectLst/>
                <a:latin typeface="Calibri"/>
                <a:ea typeface="Calibri"/>
                <a:cs typeface="Calibri"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Calibri"/>
                <a:ea typeface="Calibri"/>
                <a:cs typeface="Calibri"/>
              </a:rPr>
              <a:t>Jalkautettu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>
                <a:latin typeface="Calibri"/>
                <a:ea typeface="Calibri"/>
                <a:cs typeface="Calibri"/>
              </a:rPr>
              <a:t>OPVA-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tietoisuutta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oppilaitoksen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työntekijöille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kirkastettu</a:t>
            </a:r>
            <a:r>
              <a:rPr lang="en-US" sz="2400" dirty="0">
                <a:latin typeface="Calibri"/>
                <a:ea typeface="Calibri"/>
                <a:cs typeface="Calibri"/>
              </a:rPr>
              <a:t> 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OPVA:n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oikeanlainen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kirjaaminen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opiskelijan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HOKSiin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 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Vierko-hanke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saatu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päätökseen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Vierkon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tuotoksena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paljon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selko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- ja S2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materiaaleja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YTO-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opintoihin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mutta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joillekin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aloille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tuotettu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materiaaleja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vieraskielisten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opiskelijoiden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heidän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opettajien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tueksi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työpaikkaohjaajille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laadittu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tukimateriaalia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Näitä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jaettu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aktiivisesti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oppilaitoksen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toimijoiden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käyttöön</a:t>
            </a:r>
            <a:r>
              <a:rPr lang="en-US" sz="2400" dirty="0"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u="sng" dirty="0">
                <a:effectLst/>
                <a:latin typeface="Calibri"/>
                <a:ea typeface="Calibri"/>
                <a:cs typeface="Calibri"/>
                <a:hlinkClick r:id="rId2"/>
              </a:rPr>
              <a:t>https://sites.google.com/edu.hel.fi/selkomateriaaleja?usp=sharing</a:t>
            </a: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Sivuille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linkattu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aiemman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Haltuun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-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hankkeen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materiaaleja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jos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niitä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aloille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ollut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vieraskielisen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opiskelijan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ohjauksen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tuen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järjestämiseen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on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koottu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vastaavanlainen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sivusto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u="sng" dirty="0">
                <a:effectLst/>
                <a:latin typeface="Calibri"/>
                <a:ea typeface="Calibri"/>
                <a:cs typeface="Calibri"/>
                <a:hlinkClick r:id="rId3"/>
              </a:rPr>
              <a:t>https://sites.google.com/view/vierko-2024/etusivu</a:t>
            </a: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atin typeface="Calibri"/>
                <a:ea typeface="Calibri"/>
                <a:cs typeface="Calibri"/>
              </a:rPr>
              <a:t>Näistäkin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tiedotettu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laajasti</a:t>
            </a:r>
            <a:r>
              <a:rPr lang="en-US" sz="2400" dirty="0"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henkilökunnalle</a:t>
            </a:r>
            <a:r>
              <a:rPr lang="en-US" sz="2400" dirty="0">
                <a:latin typeface="Calibri"/>
                <a:ea typeface="Calibri"/>
                <a:cs typeface="Calibri"/>
              </a:rPr>
              <a:t>.</a:t>
            </a:r>
            <a:endParaRPr lang="en-US" sz="2400" dirty="0">
              <a:effectLst/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754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D5F2B9-4DDC-B1FC-C914-DF6D20270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A55A5B3-2970-AD7D-5396-6E768D533D3A}"/>
              </a:ext>
            </a:extLst>
          </p:cNvPr>
          <p:cNvSpPr txBox="1"/>
          <p:nvPr/>
        </p:nvSpPr>
        <p:spPr>
          <a:xfrm>
            <a:off x="816429" y="591344"/>
            <a:ext cx="10537371" cy="55856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fontAlgn="base">
              <a:lnSpc>
                <a:spcPct val="90000"/>
              </a:lnSpc>
              <a:buSzPts val="1000"/>
              <a:tabLst>
                <a:tab pos="457200" algn="l"/>
              </a:tabLst>
            </a:pP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2. OPVA-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osioiden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ja OPVA-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mahdollisuuksista</a:t>
            </a:r>
            <a:r>
              <a:rPr lang="en-US" sz="32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3200" b="1" err="1">
                <a:effectLst/>
                <a:latin typeface="Calibri"/>
                <a:ea typeface="Calibri"/>
                <a:cs typeface="Calibri"/>
              </a:rPr>
              <a:t>tiedottaminen</a:t>
            </a:r>
            <a:r>
              <a:rPr lang="en-US" sz="3200" dirty="0">
                <a:effectLst/>
                <a:latin typeface="Calibri"/>
                <a:ea typeface="Calibri"/>
                <a:cs typeface="Calibri"/>
              </a:rPr>
              <a:t>. </a:t>
            </a:r>
          </a:p>
          <a:p>
            <a:pPr lvl="0" fontAlgn="base">
              <a:lnSpc>
                <a:spcPct val="90000"/>
              </a:lnSpc>
              <a:buSzPts val="1000"/>
              <a:tabLst>
                <a:tab pos="457200" algn="l"/>
              </a:tabLst>
            </a:pPr>
            <a:endParaRPr lang="en-US" sz="3200" dirty="0">
              <a:effectLst/>
              <a:latin typeface="Calibri"/>
              <a:ea typeface="Calibri"/>
              <a:cs typeface="Calibri"/>
            </a:endParaRPr>
          </a:p>
          <a:p>
            <a:pPr fontAlgn="base">
              <a:lnSpc>
                <a:spcPct val="90000"/>
              </a:lnSpc>
              <a:buSzPts val="1000"/>
              <a:tabLst>
                <a:tab pos="457200" algn="l"/>
              </a:tabLst>
            </a:pPr>
            <a:r>
              <a:rPr lang="en-US" sz="2400" b="1" dirty="0">
                <a:effectLst/>
                <a:latin typeface="Calibri"/>
                <a:ea typeface="Calibri"/>
                <a:cs typeface="Calibri"/>
              </a:rPr>
              <a:t>OPVA-</a:t>
            </a:r>
            <a:r>
              <a:rPr lang="en-US" sz="2400" b="1" err="1">
                <a:effectLst/>
                <a:latin typeface="Calibri"/>
                <a:ea typeface="Calibri"/>
                <a:cs typeface="Calibri"/>
              </a:rPr>
              <a:t>osioiden</a:t>
            </a:r>
            <a:r>
              <a:rPr lang="en-US" sz="2400" b="1" dirty="0">
                <a:effectLst/>
                <a:latin typeface="Calibri"/>
                <a:ea typeface="Calibri"/>
                <a:cs typeface="Calibri"/>
              </a:rPr>
              <a:t> ja OPVA-</a:t>
            </a:r>
            <a:r>
              <a:rPr lang="en-US" sz="2400" b="1" err="1">
                <a:effectLst/>
                <a:latin typeface="Calibri"/>
                <a:ea typeface="Calibri"/>
                <a:cs typeface="Calibri"/>
              </a:rPr>
              <a:t>opintojen</a:t>
            </a:r>
            <a:r>
              <a:rPr lang="en-US" sz="24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b="1" err="1">
                <a:effectLst/>
                <a:latin typeface="Calibri"/>
                <a:ea typeface="Calibri"/>
                <a:cs typeface="Calibri"/>
              </a:rPr>
              <a:t>kuvaaminen</a:t>
            </a:r>
            <a:r>
              <a:rPr lang="en-US" sz="2400" b="1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(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yksilöllinen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opva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). </a:t>
            </a:r>
            <a:endParaRPr lang="en-US" sz="2400" dirty="0">
              <a:latin typeface="Calibri"/>
              <a:ea typeface="Calibri"/>
              <a:cs typeface="Calibri"/>
            </a:endParaRPr>
          </a:p>
          <a:p>
            <a:pPr lvl="0">
              <a:lnSpc>
                <a:spcPct val="90000"/>
              </a:lnSpc>
              <a:buSzPts val="1000"/>
              <a:tabLst>
                <a:tab pos="457200" algn="l"/>
              </a:tabLst>
            </a:pP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mm.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suomenkielen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elämänhallinnan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digitaitojen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ammatillisten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valmiuksien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alanvaihtajan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yto-valmiuksien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opva-polku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 </a:t>
            </a:r>
            <a:endParaRPr lang="en-US"/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Tehty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paikallista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työtä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opvan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tunnettavuuden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lisäämiseksi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 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Tehty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materiaalia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jaettu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materiaalia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aloille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Opvaan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osallistuttu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elintarvikkeesta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erityisesti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medialta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kone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- ja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tuotantotekniikan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tieto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- ja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viestintätekniikan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ja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hyvinvointialoilta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Suunniteltu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miten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opvaa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voidaan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hoitaa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effectLst/>
                <a:latin typeface="Calibri"/>
                <a:ea typeface="Calibri"/>
                <a:cs typeface="Calibri"/>
              </a:rPr>
              <a:t>jatkossa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 </a:t>
            </a:r>
            <a:endParaRPr lang="en-US" sz="2400" dirty="0"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Paikallisten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ammatillisten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valinnaisten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laajentaminen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mahdollista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osaamispisteitä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saa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näistä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toimialakohtaisia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voisi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 olla </a:t>
            </a:r>
            <a:r>
              <a:rPr lang="en-US" sz="2400" dirty="0" err="1">
                <a:effectLst/>
                <a:latin typeface="Calibri"/>
                <a:ea typeface="Calibri"/>
                <a:cs typeface="Calibri"/>
              </a:rPr>
              <a:t>myös</a:t>
            </a:r>
            <a:r>
              <a:rPr lang="en-US" sz="2400" dirty="0">
                <a:effectLst/>
                <a:latin typeface="Calibri"/>
                <a:ea typeface="Calibri"/>
                <a:cs typeface="Calibri"/>
              </a:rPr>
              <a:t>.</a:t>
            </a:r>
            <a:endParaRPr lang="en-US"/>
          </a:p>
          <a:p>
            <a:pPr marL="0" lvl="0" indent="-228600" fontAlgn="base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 mar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  <a:p>
            <a:pPr marL="0" lvl="0" indent="-228600" fontAlgn="base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effectLst/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39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119AB8-CE9F-A4E1-C0D6-16DC53C48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E17D40AE-3654-9F10-76E6-071FFDBB9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1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B84DCA-F80D-2F5A-EBB9-668027574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B9F2ADC-BC91-569F-2A34-FACF7BDEE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2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2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F365DED-1880-49B7-CAA0-FC635FB84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9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8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CCF9030A-4EDE-1349-7FC1-4B8067E64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3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6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1182D37-B419-307A-9B6B-74D3E0983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37" y="1271587"/>
            <a:ext cx="602932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9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353</Words>
  <Application>Microsoft Office PowerPoint</Application>
  <PresentationFormat>Laajakuva</PresentationFormat>
  <Paragraphs>33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Office-teema</vt:lpstr>
      <vt:lpstr>PowerPoint-esitys</vt:lpstr>
      <vt:lpstr>Kpedu tavoitteet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Eteläaho</dc:creator>
  <cp:lastModifiedBy>Anne Eteläaho</cp:lastModifiedBy>
  <cp:revision>61</cp:revision>
  <dcterms:created xsi:type="dcterms:W3CDTF">2025-02-03T06:47:03Z</dcterms:created>
  <dcterms:modified xsi:type="dcterms:W3CDTF">2025-04-14T07:10:57Z</dcterms:modified>
</cp:coreProperties>
</file>