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8288000" cy="10287000"/>
  <p:notesSz cx="6858000" cy="9144000"/>
  <p:embeddedFontLst>
    <p:embeddedFont>
      <p:font typeface="Aileron" panose="020B0604020202020204" charset="0"/>
      <p:regular r:id="rId34"/>
    </p:embeddedFont>
    <p:embeddedFont>
      <p:font typeface="Aileron Bold" panose="020B0604020202020204" charset="0"/>
      <p:regular r:id="rId35"/>
    </p:embeddedFont>
    <p:embeddedFont>
      <p:font typeface="Aileron Heavy" panose="020B0604020202020204" charset="0"/>
      <p:regular r:id="rId36"/>
    </p:embeddedFont>
    <p:embeddedFont>
      <p:font typeface="Aileron Heavy Bold" panose="020B0604020202020204" charset="0"/>
      <p:regular r:id="rId37"/>
    </p:embeddedFont>
    <p:embeddedFont>
      <p:font typeface="Aileron Italics" panose="020B0604020202020204" charset="0"/>
      <p:regular r:id="rId38"/>
    </p:embeddedFont>
    <p:embeddedFont>
      <p:font typeface="Cormorant Garamond Medium" panose="020B0604020202020204" charset="0"/>
      <p:regular r:id="rId39"/>
    </p:embeddedFont>
    <p:embeddedFont>
      <p:font typeface="Cormorant Garamond Medium Bold" panose="020B0604020202020204" charset="0"/>
      <p:regular r:id="rId40"/>
    </p:embeddedFont>
    <p:embeddedFont>
      <p:font typeface="Cormorant Garamond Medium Italics" panose="020B0604020202020204" charset="0"/>
      <p:regular r:id="rId41"/>
    </p:embeddedFont>
    <p:embeddedFont>
      <p:font typeface="Cormorant SC Bold" panose="020B0604020202020204" charset="0"/>
      <p:regular r:id="rId42"/>
    </p:embeddedFont>
    <p:embeddedFont>
      <p:font typeface="Kollektif" panose="020B0604020202020204" charset="0"/>
      <p:regular r:id="rId43"/>
    </p:embeddedFont>
    <p:embeddedFont>
      <p:font typeface="Kollektif Bold" panose="020B0604020202020204" charset="0"/>
      <p:regular r:id="rId44"/>
    </p:embeddedFont>
    <p:embeddedFont>
      <p:font typeface="Libre Baskerville Italics" panose="020B0604020202020204" charset="0"/>
      <p:regular r:id="rId45"/>
    </p:embeddedFont>
    <p:embeddedFont>
      <p:font typeface="Open Sans 2" panose="020B0604020202020204" charset="0"/>
      <p:regular r:id="rId46"/>
    </p:embeddedFont>
    <p:embeddedFont>
      <p:font typeface="Open Sans 2 Bold" panose="020B0604020202020204" charset="0"/>
      <p:regular r:id="rId47"/>
    </p:embeddedFont>
    <p:embeddedFont>
      <p:font typeface="Open Sans 2 Italics" panose="020B0604020202020204" charset="0"/>
      <p:regular r:id="rId48"/>
    </p:embeddedFont>
    <p:embeddedFont>
      <p:font typeface="Open Sans 2 Light" panose="020B0604020202020204" charset="0"/>
      <p:regular r:id="rId49"/>
    </p:embeddedFont>
    <p:embeddedFont>
      <p:font typeface="Open Sans Extra Bold" panose="020B0604020202020204" charset="0"/>
      <p:regular r:id="rId50"/>
    </p:embeddedFont>
    <p:embeddedFont>
      <p:font typeface="Open Sans Light" panose="020B0306030504020204" pitchFamily="34" charset="0"/>
      <p:regular r:id="rId51"/>
    </p:embeddedFont>
    <p:embeddedFont>
      <p:font typeface="Open Sans Light Bold" panose="020B0604020202020204" charset="0"/>
      <p:regular r:id="rId52"/>
    </p:embeddedFont>
    <p:embeddedFont>
      <p:font typeface="Playfair Display" panose="00000500000000000000" pitchFamily="2" charset="0"/>
      <p:regular r:id="rId53"/>
    </p:embeddedFont>
    <p:embeddedFont>
      <p:font typeface="Playfair Display Bold" panose="00000800000000000000" charset="0"/>
      <p:regular r:id="rId54"/>
    </p:embeddedFont>
    <p:embeddedFont>
      <p:font typeface="Poppins Light" panose="00000400000000000000" pitchFamily="2" charset="0"/>
      <p:regular r:id="rId55"/>
    </p:embeddedFont>
    <p:embeddedFont>
      <p:font typeface="Poppins Light Bold" panose="020B0604020202020204" charset="0"/>
      <p:regular r:id="rId56"/>
    </p:embeddedFont>
    <p:embeddedFont>
      <p:font typeface="Raleway" pitchFamily="2" charset="0"/>
      <p:regular r:id="rId57"/>
    </p:embeddedFont>
    <p:embeddedFont>
      <p:font typeface="Raleway Bold" charset="0"/>
      <p:regular r:id="rId58"/>
    </p:embeddedFont>
    <p:embeddedFont>
      <p:font typeface="Raleway Heavy" panose="020B0604020202020204" charset="0"/>
      <p:regular r:id="rId59"/>
    </p:embeddedFont>
    <p:embeddedFont>
      <p:font typeface="Vidaloka" panose="020B0604020202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50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hyperlink" Target="https://www.apa.org/PI/women/programs/girls/report" TargetMode="External"/><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mailto:kia.huttunen@netti.fi"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6912804" cy="8229600"/>
            <a:chOff x="0" y="0"/>
            <a:chExt cx="2338405" cy="2783840"/>
          </a:xfrm>
        </p:grpSpPr>
        <p:sp>
          <p:nvSpPr>
            <p:cNvPr id="3" name="Freeform 3"/>
            <p:cNvSpPr/>
            <p:nvPr/>
          </p:nvSpPr>
          <p:spPr>
            <a:xfrm>
              <a:off x="0" y="0"/>
              <a:ext cx="2338405" cy="2783840"/>
            </a:xfrm>
            <a:custGeom>
              <a:avLst/>
              <a:gdLst/>
              <a:ahLst/>
              <a:cxnLst/>
              <a:rect l="l" t="t" r="r" b="b"/>
              <a:pathLst>
                <a:path w="2338405" h="2783840">
                  <a:moveTo>
                    <a:pt x="0" y="0"/>
                  </a:moveTo>
                  <a:lnTo>
                    <a:pt x="2338405" y="0"/>
                  </a:lnTo>
                  <a:lnTo>
                    <a:pt x="2338405" y="2783840"/>
                  </a:lnTo>
                  <a:lnTo>
                    <a:pt x="0" y="2783840"/>
                  </a:lnTo>
                  <a:close/>
                </a:path>
              </a:pathLst>
            </a:custGeom>
            <a:solidFill>
              <a:srgbClr val="F6F4F2"/>
            </a:solidFill>
          </p:spPr>
        </p:sp>
      </p:grpSp>
      <p:grpSp>
        <p:nvGrpSpPr>
          <p:cNvPr id="4" name="Group 4"/>
          <p:cNvGrpSpPr/>
          <p:nvPr/>
        </p:nvGrpSpPr>
        <p:grpSpPr>
          <a:xfrm>
            <a:off x="7941504" y="0"/>
            <a:ext cx="10346496" cy="10287000"/>
            <a:chOff x="0" y="0"/>
            <a:chExt cx="3499926" cy="3479800"/>
          </a:xfrm>
        </p:grpSpPr>
        <p:sp>
          <p:nvSpPr>
            <p:cNvPr id="5" name="Freeform 5"/>
            <p:cNvSpPr/>
            <p:nvPr/>
          </p:nvSpPr>
          <p:spPr>
            <a:xfrm>
              <a:off x="0" y="0"/>
              <a:ext cx="3499926" cy="3479800"/>
            </a:xfrm>
            <a:custGeom>
              <a:avLst/>
              <a:gdLst/>
              <a:ahLst/>
              <a:cxnLst/>
              <a:rect l="l" t="t" r="r" b="b"/>
              <a:pathLst>
                <a:path w="3499926" h="3479800">
                  <a:moveTo>
                    <a:pt x="0" y="0"/>
                  </a:moveTo>
                  <a:lnTo>
                    <a:pt x="3499926" y="0"/>
                  </a:lnTo>
                  <a:lnTo>
                    <a:pt x="3499926" y="3479800"/>
                  </a:lnTo>
                  <a:lnTo>
                    <a:pt x="0" y="3479800"/>
                  </a:lnTo>
                  <a:close/>
                </a:path>
              </a:pathLst>
            </a:custGeom>
            <a:solidFill>
              <a:srgbClr val="58423A"/>
            </a:solidFill>
          </p:spPr>
        </p:sp>
      </p:grpSp>
      <p:grpSp>
        <p:nvGrpSpPr>
          <p:cNvPr id="6" name="Group 6"/>
          <p:cNvGrpSpPr/>
          <p:nvPr/>
        </p:nvGrpSpPr>
        <p:grpSpPr>
          <a:xfrm>
            <a:off x="7931979" y="807689"/>
            <a:ext cx="9534793" cy="8671621"/>
            <a:chOff x="0" y="0"/>
            <a:chExt cx="3225350" cy="2933363"/>
          </a:xfrm>
        </p:grpSpPr>
        <p:sp>
          <p:nvSpPr>
            <p:cNvPr id="7" name="Freeform 7"/>
            <p:cNvSpPr/>
            <p:nvPr/>
          </p:nvSpPr>
          <p:spPr>
            <a:xfrm>
              <a:off x="0" y="0"/>
              <a:ext cx="3225350" cy="2933363"/>
            </a:xfrm>
            <a:custGeom>
              <a:avLst/>
              <a:gdLst/>
              <a:ahLst/>
              <a:cxnLst/>
              <a:rect l="l" t="t" r="r" b="b"/>
              <a:pathLst>
                <a:path w="3225350" h="2933363">
                  <a:moveTo>
                    <a:pt x="0" y="0"/>
                  </a:moveTo>
                  <a:lnTo>
                    <a:pt x="3225350" y="0"/>
                  </a:lnTo>
                  <a:lnTo>
                    <a:pt x="3225350" y="2933363"/>
                  </a:lnTo>
                  <a:lnTo>
                    <a:pt x="0" y="2933363"/>
                  </a:lnTo>
                  <a:close/>
                </a:path>
              </a:pathLst>
            </a:custGeom>
            <a:solidFill>
              <a:srgbClr val="FFFFFF"/>
            </a:solidFill>
          </p:spPr>
        </p:sp>
      </p:grpSp>
      <p:grpSp>
        <p:nvGrpSpPr>
          <p:cNvPr id="8" name="Group 8"/>
          <p:cNvGrpSpPr/>
          <p:nvPr/>
        </p:nvGrpSpPr>
        <p:grpSpPr>
          <a:xfrm>
            <a:off x="7941504" y="1028700"/>
            <a:ext cx="9317796" cy="8229600"/>
            <a:chOff x="0" y="0"/>
            <a:chExt cx="12423728" cy="10972800"/>
          </a:xfrm>
        </p:grpSpPr>
        <p:pic>
          <p:nvPicPr>
            <p:cNvPr id="9" name="Picture 9"/>
            <p:cNvPicPr>
              <a:picLocks noChangeAspect="1"/>
            </p:cNvPicPr>
            <p:nvPr/>
          </p:nvPicPr>
          <p:blipFill>
            <a:blip r:embed="rId2"/>
            <a:srcRect l="12211" r="12211"/>
            <a:stretch>
              <a:fillRect/>
            </a:stretch>
          </p:blipFill>
          <p:spPr>
            <a:xfrm>
              <a:off x="0" y="0"/>
              <a:ext cx="12423728" cy="10972800"/>
            </a:xfrm>
            <a:prstGeom prst="rect">
              <a:avLst/>
            </a:prstGeom>
          </p:spPr>
        </p:pic>
      </p:grpSp>
      <p:sp>
        <p:nvSpPr>
          <p:cNvPr id="10" name="Freeform 10"/>
          <p:cNvSpPr/>
          <p:nvPr/>
        </p:nvSpPr>
        <p:spPr>
          <a:xfrm>
            <a:off x="16205352" y="359314"/>
            <a:ext cx="1735862" cy="1735862"/>
          </a:xfrm>
          <a:custGeom>
            <a:avLst/>
            <a:gdLst/>
            <a:ahLst/>
            <a:cxnLst/>
            <a:rect l="l" t="t" r="r" b="b"/>
            <a:pathLst>
              <a:path w="1735862" h="1735862">
                <a:moveTo>
                  <a:pt x="0" y="0"/>
                </a:moveTo>
                <a:lnTo>
                  <a:pt x="1735862" y="0"/>
                </a:lnTo>
                <a:lnTo>
                  <a:pt x="1735862" y="1735862"/>
                </a:lnTo>
                <a:lnTo>
                  <a:pt x="0" y="1735862"/>
                </a:lnTo>
                <a:lnTo>
                  <a:pt x="0" y="0"/>
                </a:lnTo>
                <a:close/>
              </a:path>
            </a:pathLst>
          </a:custGeom>
          <a:blipFill>
            <a:blip r:embed="rId3"/>
            <a:stretch>
              <a:fillRect/>
            </a:stretch>
          </a:blipFill>
        </p:spPr>
      </p:sp>
      <p:grpSp>
        <p:nvGrpSpPr>
          <p:cNvPr id="11" name="Group 11"/>
          <p:cNvGrpSpPr/>
          <p:nvPr/>
        </p:nvGrpSpPr>
        <p:grpSpPr>
          <a:xfrm>
            <a:off x="1188685" y="3783436"/>
            <a:ext cx="7319877" cy="3463079"/>
            <a:chOff x="0" y="0"/>
            <a:chExt cx="9759836" cy="4617439"/>
          </a:xfrm>
        </p:grpSpPr>
        <p:sp>
          <p:nvSpPr>
            <p:cNvPr id="12" name="TextBox 12"/>
            <p:cNvSpPr txBox="1"/>
            <p:nvPr/>
          </p:nvSpPr>
          <p:spPr>
            <a:xfrm>
              <a:off x="0" y="-76200"/>
              <a:ext cx="9759836" cy="3896890"/>
            </a:xfrm>
            <a:prstGeom prst="rect">
              <a:avLst/>
            </a:prstGeom>
          </p:spPr>
          <p:txBody>
            <a:bodyPr lIns="0" tIns="0" rIns="0" bIns="0" rtlCol="0" anchor="t">
              <a:spAutoFit/>
            </a:bodyPr>
            <a:lstStyle/>
            <a:p>
              <a:pPr algn="l">
                <a:lnSpc>
                  <a:spcPts val="5858"/>
                </a:lnSpc>
              </a:pPr>
              <a:r>
                <a:rPr lang="en-US" sz="4184" spc="548">
                  <a:solidFill>
                    <a:srgbClr val="000000"/>
                  </a:solidFill>
                  <a:latin typeface="Cormorant SC Bold"/>
                  <a:ea typeface="Cormorant SC Bold"/>
                  <a:cs typeface="Cormorant SC Bold"/>
                  <a:sym typeface="Cormorant SC Bold"/>
                </a:rPr>
                <a:t>nuoriin kohdistuva seksuaalinen häirintä ja hyväksikäyttö</a:t>
              </a:r>
            </a:p>
            <a:p>
              <a:pPr algn="l">
                <a:lnSpc>
                  <a:spcPts val="5858"/>
                </a:lnSpc>
              </a:pPr>
              <a:endParaRPr lang="en-US" sz="4184" spc="548">
                <a:solidFill>
                  <a:srgbClr val="000000"/>
                </a:solidFill>
                <a:latin typeface="Cormorant SC Bold"/>
                <a:ea typeface="Cormorant SC Bold"/>
                <a:cs typeface="Cormorant SC Bold"/>
                <a:sym typeface="Cormorant SC Bold"/>
              </a:endParaRPr>
            </a:p>
          </p:txBody>
        </p:sp>
        <p:sp>
          <p:nvSpPr>
            <p:cNvPr id="13" name="TextBox 13"/>
            <p:cNvSpPr txBox="1"/>
            <p:nvPr/>
          </p:nvSpPr>
          <p:spPr>
            <a:xfrm>
              <a:off x="0" y="4140253"/>
              <a:ext cx="9759836" cy="477185"/>
            </a:xfrm>
            <a:prstGeom prst="rect">
              <a:avLst/>
            </a:prstGeom>
          </p:spPr>
          <p:txBody>
            <a:bodyPr lIns="0" tIns="0" rIns="0" bIns="0" rtlCol="0" anchor="t">
              <a:spAutoFit/>
            </a:bodyPr>
            <a:lstStyle/>
            <a:p>
              <a:pPr algn="l">
                <a:lnSpc>
                  <a:spcPts val="2714"/>
                </a:lnSpc>
              </a:pPr>
              <a:r>
                <a:rPr lang="en-US" sz="2360" spc="309">
                  <a:solidFill>
                    <a:srgbClr val="000000"/>
                  </a:solidFill>
                  <a:latin typeface="Cormorant Garamond Medium"/>
                  <a:ea typeface="Cormorant Garamond Medium"/>
                  <a:cs typeface="Cormorant Garamond Medium"/>
                  <a:sym typeface="Cormorant Garamond Medium"/>
                </a:rPr>
                <a:t>    Syitä, ilmenemismuotoja ja seurauksia</a:t>
              </a:r>
            </a:p>
          </p:txBody>
        </p:sp>
      </p:grpSp>
      <p:sp>
        <p:nvSpPr>
          <p:cNvPr id="14" name="TextBox 14"/>
          <p:cNvSpPr txBox="1"/>
          <p:nvPr/>
        </p:nvSpPr>
        <p:spPr>
          <a:xfrm>
            <a:off x="2097193" y="1805417"/>
            <a:ext cx="5223775" cy="522369"/>
          </a:xfrm>
          <a:prstGeom prst="rect">
            <a:avLst/>
          </a:prstGeom>
        </p:spPr>
        <p:txBody>
          <a:bodyPr lIns="0" tIns="0" rIns="0" bIns="0" rtlCol="0" anchor="t">
            <a:spAutoFit/>
          </a:bodyPr>
          <a:lstStyle/>
          <a:p>
            <a:pPr algn="l">
              <a:lnSpc>
                <a:spcPts val="4282"/>
              </a:lnSpc>
            </a:pPr>
            <a:r>
              <a:rPr lang="en-US" sz="3059" spc="400">
                <a:solidFill>
                  <a:srgbClr val="000000"/>
                </a:solidFill>
                <a:latin typeface="Cormorant Garamond Medium Italics"/>
                <a:ea typeface="Cormorant Garamond Medium Italics"/>
                <a:cs typeface="Cormorant Garamond Medium Italics"/>
                <a:sym typeface="Cormorant Garamond Medium Italics"/>
              </a:rPr>
              <a:t>www.piarendic.com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5828B"/>
        </a:solidFill>
        <a:effectLst/>
      </p:bgPr>
    </p:bg>
    <p:spTree>
      <p:nvGrpSpPr>
        <p:cNvPr id="1" name=""/>
        <p:cNvGrpSpPr/>
        <p:nvPr/>
      </p:nvGrpSpPr>
      <p:grpSpPr>
        <a:xfrm>
          <a:off x="0" y="0"/>
          <a:ext cx="0" cy="0"/>
          <a:chOff x="0" y="0"/>
          <a:chExt cx="0" cy="0"/>
        </a:xfrm>
      </p:grpSpPr>
      <p:sp>
        <p:nvSpPr>
          <p:cNvPr id="2" name="AutoShape 2"/>
          <p:cNvSpPr/>
          <p:nvPr/>
        </p:nvSpPr>
        <p:spPr>
          <a:xfrm>
            <a:off x="-209550" y="952500"/>
            <a:ext cx="18707100" cy="76200"/>
          </a:xfrm>
          <a:prstGeom prst="rect">
            <a:avLst/>
          </a:prstGeom>
          <a:solidFill>
            <a:srgbClr val="FFF5EC"/>
          </a:solidFill>
        </p:spPr>
      </p:sp>
      <p:grpSp>
        <p:nvGrpSpPr>
          <p:cNvPr id="3" name="Group 3"/>
          <p:cNvGrpSpPr/>
          <p:nvPr/>
        </p:nvGrpSpPr>
        <p:grpSpPr>
          <a:xfrm>
            <a:off x="-209550" y="9304867"/>
            <a:ext cx="18707100" cy="618830"/>
            <a:chOff x="0" y="0"/>
            <a:chExt cx="24942800" cy="825106"/>
          </a:xfrm>
        </p:grpSpPr>
        <p:sp>
          <p:nvSpPr>
            <p:cNvPr id="4" name="AutoShape 4"/>
            <p:cNvSpPr/>
            <p:nvPr/>
          </p:nvSpPr>
          <p:spPr>
            <a:xfrm>
              <a:off x="0" y="0"/>
              <a:ext cx="24942800" cy="101600"/>
            </a:xfrm>
            <a:prstGeom prst="rect">
              <a:avLst/>
            </a:prstGeom>
            <a:solidFill>
              <a:srgbClr val="FFF5EC"/>
            </a:solidFill>
          </p:spPr>
        </p:sp>
        <p:sp>
          <p:nvSpPr>
            <p:cNvPr id="5" name="TextBox 5"/>
            <p:cNvSpPr txBox="1"/>
            <p:nvPr/>
          </p:nvSpPr>
          <p:spPr>
            <a:xfrm>
              <a:off x="1860013" y="431900"/>
              <a:ext cx="21431787" cy="393206"/>
            </a:xfrm>
            <a:prstGeom prst="rect">
              <a:avLst/>
            </a:prstGeom>
          </p:spPr>
          <p:txBody>
            <a:bodyPr lIns="0" tIns="0" rIns="0" bIns="0" rtlCol="0" anchor="t">
              <a:spAutoFit/>
            </a:bodyPr>
            <a:lstStyle/>
            <a:p>
              <a:pPr algn="r">
                <a:lnSpc>
                  <a:spcPts val="2340"/>
                </a:lnSpc>
              </a:pPr>
              <a:endParaRPr/>
            </a:p>
          </p:txBody>
        </p:sp>
      </p:grpSp>
      <p:sp>
        <p:nvSpPr>
          <p:cNvPr id="6" name="Freeform 6"/>
          <p:cNvSpPr/>
          <p:nvPr/>
        </p:nvSpPr>
        <p:spPr>
          <a:xfrm>
            <a:off x="726799" y="254505"/>
            <a:ext cx="3973714" cy="2650798"/>
          </a:xfrm>
          <a:custGeom>
            <a:avLst/>
            <a:gdLst/>
            <a:ahLst/>
            <a:cxnLst/>
            <a:rect l="l" t="t" r="r" b="b"/>
            <a:pathLst>
              <a:path w="3973714" h="2650798">
                <a:moveTo>
                  <a:pt x="0" y="0"/>
                </a:moveTo>
                <a:lnTo>
                  <a:pt x="3973714" y="0"/>
                </a:lnTo>
                <a:lnTo>
                  <a:pt x="3973714" y="2650798"/>
                </a:lnTo>
                <a:lnTo>
                  <a:pt x="0" y="2650798"/>
                </a:lnTo>
                <a:lnTo>
                  <a:pt x="0" y="0"/>
                </a:lnTo>
                <a:close/>
              </a:path>
            </a:pathLst>
          </a:custGeom>
          <a:blipFill>
            <a:blip r:embed="rId2"/>
            <a:stretch>
              <a:fillRect l="-34798" r="-34798"/>
            </a:stretch>
          </a:blipFill>
        </p:spPr>
      </p:sp>
      <p:sp>
        <p:nvSpPr>
          <p:cNvPr id="7" name="TextBox 7"/>
          <p:cNvSpPr txBox="1"/>
          <p:nvPr/>
        </p:nvSpPr>
        <p:spPr>
          <a:xfrm>
            <a:off x="1805175" y="1503704"/>
            <a:ext cx="15262143" cy="7828032"/>
          </a:xfrm>
          <a:prstGeom prst="rect">
            <a:avLst/>
          </a:prstGeom>
        </p:spPr>
        <p:txBody>
          <a:bodyPr lIns="0" tIns="0" rIns="0" bIns="0" rtlCol="0" anchor="t">
            <a:spAutoFit/>
          </a:bodyPr>
          <a:lstStyle/>
          <a:p>
            <a:pPr algn="l">
              <a:lnSpc>
                <a:spcPts val="4958"/>
              </a:lnSpc>
            </a:pPr>
            <a:endParaRPr/>
          </a:p>
          <a:p>
            <a:pPr algn="l">
              <a:lnSpc>
                <a:spcPts val="3608"/>
              </a:lnSpc>
            </a:pPr>
            <a:endParaRPr/>
          </a:p>
          <a:p>
            <a:pPr marL="518484" lvl="1" indent="-259242" algn="l">
              <a:lnSpc>
                <a:spcPts val="3362"/>
              </a:lnSpc>
              <a:buFont typeface="Arial"/>
              <a:buChar char="•"/>
            </a:pPr>
            <a:r>
              <a:rPr lang="en-US" sz="2401" spc="72">
                <a:solidFill>
                  <a:srgbClr val="FFF5EC"/>
                </a:solidFill>
                <a:latin typeface="Raleway Bold"/>
                <a:ea typeface="Raleway Bold"/>
                <a:cs typeface="Raleway Bold"/>
                <a:sym typeface="Raleway Bold"/>
              </a:rPr>
              <a:t>Sokerideittailua eli sugardatingia voidaan kuvailla kahden aikuisen väliseksi järjestelyksi </a:t>
            </a:r>
          </a:p>
          <a:p>
            <a:pPr marL="518484" lvl="1" indent="-259242" algn="l">
              <a:lnSpc>
                <a:spcPts val="3362"/>
              </a:lnSpc>
              <a:buFont typeface="Arial"/>
              <a:buChar char="•"/>
            </a:pPr>
            <a:r>
              <a:rPr lang="en-US" sz="2401" spc="72">
                <a:solidFill>
                  <a:srgbClr val="FFF5EC"/>
                </a:solidFill>
                <a:latin typeface="Raleway Bold"/>
                <a:ea typeface="Raleway Bold"/>
                <a:cs typeface="Raleway Bold"/>
                <a:sym typeface="Raleway Bold"/>
              </a:rPr>
              <a:t>Suhteet alkavat yleensä somekanavilla, deittisivustoilla tai keskustelupalstoilla. Sokerideittailu on näkyvillä esim. tavallisilla vuorovaikutusalustoilla kuten Instagramissa ja TikTokissa</a:t>
            </a:r>
          </a:p>
          <a:p>
            <a:pPr marL="518484" lvl="1" indent="-259242" algn="l">
              <a:lnSpc>
                <a:spcPts val="3362"/>
              </a:lnSpc>
              <a:buFont typeface="Arial"/>
              <a:buChar char="•"/>
            </a:pPr>
            <a:r>
              <a:rPr lang="en-US" sz="2401" spc="72">
                <a:solidFill>
                  <a:srgbClr val="FFF5EC"/>
                </a:solidFill>
                <a:latin typeface="Raleway Bold"/>
                <a:ea typeface="Raleway Bold"/>
                <a:cs typeface="Raleway Bold"/>
                <a:sym typeface="Raleway Bold"/>
              </a:rPr>
              <a:t>Suhteen toinen osapuoli on usein nuori ja taloudellisen tuen tarpeessa,  Toinen osapuoli on yleensä vanhempi tai varakkaampi</a:t>
            </a:r>
          </a:p>
          <a:p>
            <a:pPr marL="518484" lvl="1" indent="-259242" algn="l">
              <a:lnSpc>
                <a:spcPts val="3362"/>
              </a:lnSpc>
              <a:buFont typeface="Arial"/>
              <a:buChar char="•"/>
            </a:pPr>
            <a:r>
              <a:rPr lang="en-US" sz="2401" spc="72">
                <a:solidFill>
                  <a:srgbClr val="FFF5EC"/>
                </a:solidFill>
                <a:latin typeface="Raleway Bold"/>
                <a:ea typeface="Raleway Bold"/>
                <a:cs typeface="Raleway Bold"/>
                <a:sym typeface="Raleway Bold"/>
              </a:rPr>
              <a:t>Suhteessa sugarbaby saa vastiketta seurasta</a:t>
            </a:r>
          </a:p>
          <a:p>
            <a:pPr marL="518484" lvl="1" indent="-259242" algn="l">
              <a:lnSpc>
                <a:spcPts val="3362"/>
              </a:lnSpc>
              <a:buFont typeface="Arial"/>
              <a:buChar char="•"/>
            </a:pPr>
            <a:r>
              <a:rPr lang="en-US" sz="2401" spc="72">
                <a:solidFill>
                  <a:srgbClr val="FFF5EC"/>
                </a:solidFill>
                <a:latin typeface="Raleway Bold"/>
                <a:ea typeface="Raleway Bold"/>
                <a:cs typeface="Raleway Bold"/>
                <a:sym typeface="Raleway Bold"/>
              </a:rPr>
              <a:t>Kun täysi-ikäinen tarjoaa alle 18-vuotiaalle vastinetta seksuaalisista teoista, puhutaan vastikkeellisesta seksistä. Vastineen tarjoaminen seksuaalisista teoista alle 18-vuotiaalle on rikos, ja jo pelkkä ehdottaminen täyttää rikoksen tunnusmerkit.</a:t>
            </a:r>
          </a:p>
          <a:p>
            <a:pPr marL="518484" lvl="1" indent="-259242" algn="l">
              <a:lnSpc>
                <a:spcPts val="3362"/>
              </a:lnSpc>
              <a:buFont typeface="Arial"/>
              <a:buChar char="•"/>
            </a:pPr>
            <a:r>
              <a:rPr lang="en-US" sz="2401" spc="72">
                <a:solidFill>
                  <a:srgbClr val="FFF5EC"/>
                </a:solidFill>
                <a:latin typeface="Raleway Bold"/>
                <a:ea typeface="Raleway Bold"/>
                <a:cs typeface="Raleway Bold"/>
                <a:sym typeface="Raleway Bold"/>
              </a:rPr>
              <a:t>Kun kyseessä on alle 16-vuotias lapsi, kyse ei ole vastikkeellisesta seksistä vaan lapsen seksuaalisesta hyväksikäytöstä.</a:t>
            </a:r>
          </a:p>
          <a:p>
            <a:pPr marL="518484" lvl="1" indent="-259242" algn="l">
              <a:lnSpc>
                <a:spcPts val="3362"/>
              </a:lnSpc>
              <a:buFont typeface="Arial"/>
              <a:buChar char="•"/>
            </a:pPr>
            <a:r>
              <a:rPr lang="en-US" sz="2401" spc="72">
                <a:solidFill>
                  <a:srgbClr val="FFF5EC"/>
                </a:solidFill>
                <a:latin typeface="Raleway Bold"/>
                <a:ea typeface="Raleway Bold"/>
                <a:cs typeface="Raleway Bold"/>
                <a:sym typeface="Raleway Bold"/>
              </a:rPr>
              <a:t>Vuolle Setlementti selvitys (Pohjois-pohjanmaa 2023): 219 nuorta, joista 7,3% kokemusta sokerideittailusta. 38,5% aloittanut alaikäisenä.</a:t>
            </a:r>
          </a:p>
          <a:p>
            <a:pPr algn="l">
              <a:lnSpc>
                <a:spcPts val="3362"/>
              </a:lnSpc>
            </a:pPr>
            <a:endParaRPr lang="en-US" sz="2401" spc="72">
              <a:solidFill>
                <a:srgbClr val="FFF5EC"/>
              </a:solidFill>
              <a:latin typeface="Raleway Bold"/>
              <a:ea typeface="Raleway Bold"/>
              <a:cs typeface="Raleway Bold"/>
              <a:sym typeface="Raleway Bold"/>
            </a:endParaRPr>
          </a:p>
          <a:p>
            <a:pPr algn="l">
              <a:lnSpc>
                <a:spcPts val="3608"/>
              </a:lnSpc>
            </a:pPr>
            <a:endParaRPr lang="en-US" sz="2401" spc="72">
              <a:solidFill>
                <a:srgbClr val="FFF5EC"/>
              </a:solidFill>
              <a:latin typeface="Raleway Bold"/>
              <a:ea typeface="Raleway Bold"/>
              <a:cs typeface="Raleway Bold"/>
              <a:sym typeface="Raleway Bold"/>
            </a:endParaRPr>
          </a:p>
        </p:txBody>
      </p:sp>
      <p:sp>
        <p:nvSpPr>
          <p:cNvPr id="8" name="TextBox 8"/>
          <p:cNvSpPr txBox="1"/>
          <p:nvPr/>
        </p:nvSpPr>
        <p:spPr>
          <a:xfrm>
            <a:off x="102859" y="923925"/>
            <a:ext cx="17547414" cy="936623"/>
          </a:xfrm>
          <a:prstGeom prst="rect">
            <a:avLst/>
          </a:prstGeom>
        </p:spPr>
        <p:txBody>
          <a:bodyPr lIns="0" tIns="0" rIns="0" bIns="0" rtlCol="0" anchor="t">
            <a:spAutoFit/>
          </a:bodyPr>
          <a:lstStyle/>
          <a:p>
            <a:pPr algn="ctr">
              <a:lnSpc>
                <a:spcPts val="7700"/>
              </a:lnSpc>
            </a:pPr>
            <a:r>
              <a:rPr lang="en-US" sz="5500">
                <a:solidFill>
                  <a:srgbClr val="FFF5EC"/>
                </a:solidFill>
                <a:latin typeface="Open Sans Extra Bold"/>
                <a:ea typeface="Open Sans Extra Bold"/>
                <a:cs typeface="Open Sans Extra Bold"/>
                <a:sym typeface="Open Sans Extra Bold"/>
              </a:rPr>
              <a:t>Sokerideittailu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64958"/>
        </a:solidFill>
        <a:effectLst/>
      </p:bgPr>
    </p:bg>
    <p:spTree>
      <p:nvGrpSpPr>
        <p:cNvPr id="1" name=""/>
        <p:cNvGrpSpPr/>
        <p:nvPr/>
      </p:nvGrpSpPr>
      <p:grpSpPr>
        <a:xfrm>
          <a:off x="0" y="0"/>
          <a:ext cx="0" cy="0"/>
          <a:chOff x="0" y="0"/>
          <a:chExt cx="0" cy="0"/>
        </a:xfrm>
      </p:grpSpPr>
      <p:grpSp>
        <p:nvGrpSpPr>
          <p:cNvPr id="2" name="Group 2"/>
          <p:cNvGrpSpPr/>
          <p:nvPr/>
        </p:nvGrpSpPr>
        <p:grpSpPr>
          <a:xfrm>
            <a:off x="-388254" y="2951774"/>
            <a:ext cx="19177863" cy="4383451"/>
            <a:chOff x="0" y="0"/>
            <a:chExt cx="25570485" cy="5844602"/>
          </a:xfrm>
        </p:grpSpPr>
        <p:sp>
          <p:nvSpPr>
            <p:cNvPr id="3" name="AutoShape 3"/>
            <p:cNvSpPr/>
            <p:nvPr/>
          </p:nvSpPr>
          <p:spPr>
            <a:xfrm>
              <a:off x="0" y="0"/>
              <a:ext cx="25570485" cy="5844602"/>
            </a:xfrm>
            <a:prstGeom prst="rect">
              <a:avLst/>
            </a:prstGeom>
            <a:solidFill>
              <a:srgbClr val="3097A8"/>
            </a:solidFill>
          </p:spPr>
        </p:sp>
        <p:sp>
          <p:nvSpPr>
            <p:cNvPr id="4" name="TextBox 4"/>
            <p:cNvSpPr txBox="1"/>
            <p:nvPr/>
          </p:nvSpPr>
          <p:spPr>
            <a:xfrm>
              <a:off x="3106325" y="990497"/>
              <a:ext cx="19206693" cy="2874512"/>
            </a:xfrm>
            <a:prstGeom prst="rect">
              <a:avLst/>
            </a:prstGeom>
          </p:spPr>
          <p:txBody>
            <a:bodyPr lIns="0" tIns="0" rIns="0" bIns="0" rtlCol="0" anchor="t">
              <a:spAutoFit/>
            </a:bodyPr>
            <a:lstStyle/>
            <a:p>
              <a:pPr algn="ctr">
                <a:lnSpc>
                  <a:spcPts val="8325"/>
                </a:lnSpc>
              </a:pPr>
              <a:r>
                <a:rPr lang="en-US" sz="7500">
                  <a:solidFill>
                    <a:srgbClr val="F5F7F0"/>
                  </a:solidFill>
                  <a:latin typeface="Vidaloka"/>
                  <a:ea typeface="Vidaloka"/>
                  <a:cs typeface="Vidaloka"/>
                  <a:sym typeface="Vidaloka"/>
                </a:rPr>
                <a:t>Miksi seksuaalinen häirintä on nykyään niin yleistä? </a:t>
              </a:r>
            </a:p>
          </p:txBody>
        </p:sp>
        <p:sp>
          <p:nvSpPr>
            <p:cNvPr id="5" name="TextBox 5"/>
            <p:cNvSpPr txBox="1"/>
            <p:nvPr/>
          </p:nvSpPr>
          <p:spPr>
            <a:xfrm>
              <a:off x="3128195" y="4201322"/>
              <a:ext cx="19162952" cy="709933"/>
            </a:xfrm>
            <a:prstGeom prst="rect">
              <a:avLst/>
            </a:prstGeom>
          </p:spPr>
          <p:txBody>
            <a:bodyPr lIns="0" tIns="0" rIns="0" bIns="0" rtlCol="0" anchor="t">
              <a:spAutoFit/>
            </a:bodyPr>
            <a:lstStyle/>
            <a:p>
              <a:pPr algn="ctr">
                <a:lnSpc>
                  <a:spcPts val="4619"/>
                </a:lnSpc>
              </a:pPr>
              <a:endParaRPr/>
            </a:p>
          </p:txBody>
        </p:sp>
      </p:grpSp>
      <p:sp>
        <p:nvSpPr>
          <p:cNvPr id="6" name="TextBox 6"/>
          <p:cNvSpPr txBox="1"/>
          <p:nvPr/>
        </p:nvSpPr>
        <p:spPr>
          <a:xfrm>
            <a:off x="4777850" y="7849106"/>
            <a:ext cx="9449395" cy="580390"/>
          </a:xfrm>
          <a:prstGeom prst="rect">
            <a:avLst/>
          </a:prstGeom>
        </p:spPr>
        <p:txBody>
          <a:bodyPr lIns="0" tIns="0" rIns="0" bIns="0" rtlCol="0" anchor="t">
            <a:spAutoFit/>
          </a:bodyPr>
          <a:lstStyle/>
          <a:p>
            <a:pPr marL="0" lvl="0" indent="0" algn="ctr">
              <a:lnSpc>
                <a:spcPts val="4759"/>
              </a:lnSpc>
              <a:spcBef>
                <a:spcPct val="0"/>
              </a:spcBef>
            </a:pPr>
            <a:r>
              <a:rPr lang="en-US" sz="3399">
                <a:solidFill>
                  <a:srgbClr val="FFFFFF"/>
                </a:solidFill>
                <a:latin typeface="Open Sans 2"/>
                <a:ea typeface="Open Sans 2"/>
                <a:cs typeface="Open Sans 2"/>
                <a:sym typeface="Open Sans 2"/>
              </a:rPr>
              <a:t>Mistä kaikesta aikuisten olisi hyvä olla tietoisia?</a:t>
            </a:r>
          </a:p>
        </p:txBody>
      </p:sp>
      <p:sp>
        <p:nvSpPr>
          <p:cNvPr id="7" name="TextBox 7"/>
          <p:cNvSpPr txBox="1"/>
          <p:nvPr/>
        </p:nvSpPr>
        <p:spPr>
          <a:xfrm>
            <a:off x="191247" y="425816"/>
            <a:ext cx="18018862" cy="1780540"/>
          </a:xfrm>
          <a:prstGeom prst="rect">
            <a:avLst/>
          </a:prstGeom>
        </p:spPr>
        <p:txBody>
          <a:bodyPr lIns="0" tIns="0" rIns="0" bIns="0" rtlCol="0" anchor="t">
            <a:spAutoFit/>
          </a:bodyPr>
          <a:lstStyle/>
          <a:p>
            <a:pPr marL="0" lvl="0" indent="0" algn="ctr">
              <a:lnSpc>
                <a:spcPts val="4759"/>
              </a:lnSpc>
              <a:spcBef>
                <a:spcPct val="0"/>
              </a:spcBef>
            </a:pPr>
            <a:r>
              <a:rPr lang="en-US" sz="3399">
                <a:solidFill>
                  <a:srgbClr val="FFFFFF"/>
                </a:solidFill>
                <a:latin typeface="Open Sans 2 Italics"/>
                <a:ea typeface="Open Sans 2 Italics"/>
                <a:cs typeface="Open Sans 2 Italics"/>
                <a:sym typeface="Open Sans 2 Italics"/>
              </a:rPr>
              <a:t>Kouluterveyskyselyjen perusteella tyttöjen kokema seksuaalinen häirintä on lisääntynyt viime vuosina merkittävästi. Vuoden 2019 kyselyssä noin kolmasosa tytöistä kertoi kokeneensa seksuaalista häirintää, vuoden 2021 kyselyssä noin puolet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56348" y="0"/>
            <a:ext cx="13235662" cy="10287000"/>
            <a:chOff x="0" y="0"/>
            <a:chExt cx="4477249" cy="3479800"/>
          </a:xfrm>
        </p:grpSpPr>
        <p:sp>
          <p:nvSpPr>
            <p:cNvPr id="3" name="Freeform 3"/>
            <p:cNvSpPr/>
            <p:nvPr/>
          </p:nvSpPr>
          <p:spPr>
            <a:xfrm>
              <a:off x="0" y="0"/>
              <a:ext cx="4477248" cy="3479800"/>
            </a:xfrm>
            <a:custGeom>
              <a:avLst/>
              <a:gdLst/>
              <a:ahLst/>
              <a:cxnLst/>
              <a:rect l="l" t="t" r="r" b="b"/>
              <a:pathLst>
                <a:path w="4477248" h="3479800">
                  <a:moveTo>
                    <a:pt x="0" y="0"/>
                  </a:moveTo>
                  <a:lnTo>
                    <a:pt x="4477248" y="0"/>
                  </a:lnTo>
                  <a:lnTo>
                    <a:pt x="4477248" y="3479800"/>
                  </a:lnTo>
                  <a:lnTo>
                    <a:pt x="0" y="3479800"/>
                  </a:lnTo>
                  <a:close/>
                </a:path>
              </a:pathLst>
            </a:custGeom>
            <a:solidFill>
              <a:srgbClr val="DACECC"/>
            </a:solidFill>
          </p:spPr>
        </p:sp>
      </p:grpSp>
      <p:grpSp>
        <p:nvGrpSpPr>
          <p:cNvPr id="4" name="Group 4"/>
          <p:cNvGrpSpPr/>
          <p:nvPr/>
        </p:nvGrpSpPr>
        <p:grpSpPr>
          <a:xfrm>
            <a:off x="1028700" y="2378841"/>
            <a:ext cx="8517311" cy="7917684"/>
            <a:chOff x="0" y="0"/>
            <a:chExt cx="11356414" cy="10556912"/>
          </a:xfrm>
        </p:grpSpPr>
        <p:pic>
          <p:nvPicPr>
            <p:cNvPr id="5" name="Picture 5"/>
            <p:cNvPicPr>
              <a:picLocks noChangeAspect="1"/>
            </p:cNvPicPr>
            <p:nvPr/>
          </p:nvPicPr>
          <p:blipFill>
            <a:blip r:embed="rId2"/>
            <a:srcRect l="1793" r="1793"/>
            <a:stretch>
              <a:fillRect/>
            </a:stretch>
          </p:blipFill>
          <p:spPr>
            <a:xfrm>
              <a:off x="0" y="0"/>
              <a:ext cx="11356414" cy="10556912"/>
            </a:xfrm>
            <a:prstGeom prst="rect">
              <a:avLst/>
            </a:prstGeom>
          </p:spPr>
        </p:pic>
      </p:grpSp>
      <p:sp>
        <p:nvSpPr>
          <p:cNvPr id="6" name="TextBox 6"/>
          <p:cNvSpPr txBox="1"/>
          <p:nvPr/>
        </p:nvSpPr>
        <p:spPr>
          <a:xfrm>
            <a:off x="1620643" y="504381"/>
            <a:ext cx="9512992" cy="873379"/>
          </a:xfrm>
          <a:prstGeom prst="rect">
            <a:avLst/>
          </a:prstGeom>
        </p:spPr>
        <p:txBody>
          <a:bodyPr lIns="0" tIns="0" rIns="0" bIns="0" rtlCol="0" anchor="t">
            <a:spAutoFit/>
          </a:bodyPr>
          <a:lstStyle/>
          <a:p>
            <a:pPr algn="l">
              <a:lnSpc>
                <a:spcPts val="6892"/>
              </a:lnSpc>
            </a:pPr>
            <a:r>
              <a:rPr lang="en-US" sz="6099" spc="304">
                <a:solidFill>
                  <a:srgbClr val="000000"/>
                </a:solidFill>
                <a:latin typeface="Cormorant Garamond Medium Bold"/>
                <a:ea typeface="Cormorant Garamond Medium Bold"/>
                <a:cs typeface="Cormorant Garamond Medium Bold"/>
                <a:sym typeface="Cormorant Garamond Medium Bold"/>
              </a:rPr>
              <a:t>Pornoistuminen</a:t>
            </a:r>
          </a:p>
        </p:txBody>
      </p:sp>
      <p:sp>
        <p:nvSpPr>
          <p:cNvPr id="7" name="TextBox 7"/>
          <p:cNvSpPr txBox="1"/>
          <p:nvPr/>
        </p:nvSpPr>
        <p:spPr>
          <a:xfrm>
            <a:off x="9989494" y="632016"/>
            <a:ext cx="7714645" cy="10883597"/>
          </a:xfrm>
          <a:prstGeom prst="rect">
            <a:avLst/>
          </a:prstGeom>
        </p:spPr>
        <p:txBody>
          <a:bodyPr lIns="0" tIns="0" rIns="0" bIns="0" rtlCol="0" anchor="t">
            <a:spAutoFit/>
          </a:bodyPr>
          <a:lstStyle/>
          <a:p>
            <a:pPr algn="l">
              <a:lnSpc>
                <a:spcPts val="3341"/>
              </a:lnSpc>
            </a:pPr>
            <a:endParaRPr/>
          </a:p>
          <a:p>
            <a:pPr marL="515339" lvl="1" indent="-257670" algn="l">
              <a:lnSpc>
                <a:spcPts val="3341"/>
              </a:lnSpc>
              <a:buFont typeface="Arial"/>
              <a:buChar char="•"/>
            </a:pPr>
            <a:r>
              <a:rPr lang="en-US" sz="2386" spc="119">
                <a:solidFill>
                  <a:srgbClr val="000000"/>
                </a:solidFill>
                <a:latin typeface="Poppins Light Bold"/>
                <a:ea typeface="Poppins Light Bold"/>
                <a:cs typeface="Poppins Light Bold"/>
                <a:sym typeface="Poppins Light Bold"/>
              </a:rPr>
              <a:t>I</a:t>
            </a:r>
            <a:r>
              <a:rPr lang="en-US" sz="2386" spc="119">
                <a:solidFill>
                  <a:srgbClr val="000000"/>
                </a:solidFill>
                <a:latin typeface="Poppins Light"/>
                <a:ea typeface="Poppins Light"/>
                <a:cs typeface="Poppins Light"/>
                <a:sym typeface="Poppins Light"/>
              </a:rPr>
              <a:t>lmiö, joka näkyy sekä taiteessa että populaarikulttuurissa.</a:t>
            </a:r>
          </a:p>
          <a:p>
            <a:pPr algn="l">
              <a:lnSpc>
                <a:spcPts val="3341"/>
              </a:lnSpc>
            </a:pPr>
            <a:r>
              <a:rPr lang="en-US" sz="2386" spc="119">
                <a:solidFill>
                  <a:srgbClr val="000000"/>
                </a:solidFill>
                <a:latin typeface="Poppins Light"/>
                <a:ea typeface="Poppins Light"/>
                <a:cs typeface="Poppins Light"/>
                <a:sym typeface="Poppins Light"/>
              </a:rPr>
              <a:t> </a:t>
            </a:r>
          </a:p>
          <a:p>
            <a:pPr marL="515339" lvl="1" indent="-257670" algn="l">
              <a:lnSpc>
                <a:spcPts val="3341"/>
              </a:lnSpc>
              <a:buFont typeface="Arial"/>
              <a:buChar char="•"/>
            </a:pPr>
            <a:r>
              <a:rPr lang="en-US" sz="2386" spc="119">
                <a:solidFill>
                  <a:srgbClr val="000000"/>
                </a:solidFill>
                <a:latin typeface="Poppins Light"/>
                <a:ea typeface="Poppins Light"/>
                <a:cs typeface="Poppins Light"/>
                <a:sym typeface="Poppins Light"/>
              </a:rPr>
              <a:t>Pornografian ikonografiasta on tullut arkipäivää, ja äärimmilleen viety seksikuvasto sekä seksipalvelut eri muodoissaan ovat yhä laajemman kuluttajaryhmän ulottuvilla niin painetuissa medioissa kuin muissakin tiedotusvälineissä. </a:t>
            </a:r>
          </a:p>
          <a:p>
            <a:pPr algn="l">
              <a:lnSpc>
                <a:spcPts val="3341"/>
              </a:lnSpc>
            </a:pPr>
            <a:endParaRPr lang="en-US" sz="2386" spc="119">
              <a:solidFill>
                <a:srgbClr val="000000"/>
              </a:solidFill>
              <a:latin typeface="Poppins Light"/>
              <a:ea typeface="Poppins Light"/>
              <a:cs typeface="Poppins Light"/>
              <a:sym typeface="Poppins Light"/>
            </a:endParaRPr>
          </a:p>
          <a:p>
            <a:pPr marL="515339" lvl="1" indent="-257670" algn="l">
              <a:lnSpc>
                <a:spcPts val="3341"/>
              </a:lnSpc>
              <a:buFont typeface="Arial"/>
              <a:buChar char="•"/>
            </a:pPr>
            <a:r>
              <a:rPr lang="en-US" sz="2386" spc="119">
                <a:solidFill>
                  <a:srgbClr val="000000"/>
                </a:solidFill>
                <a:latin typeface="Poppins Light"/>
                <a:ea typeface="Poppins Light"/>
                <a:cs typeface="Poppins Light"/>
                <a:sym typeface="Poppins Light"/>
              </a:rPr>
              <a:t>Valtavirran julkaisuissa käytetään kieltä ja kuvamateriaalia, jotka on perinteisesti liitetty pehmopornoon, ja niissä myös mainostetaan seksipalveluja, escort-toimistoja ja stripteaseklubeja.</a:t>
            </a:r>
          </a:p>
          <a:p>
            <a:pPr algn="l">
              <a:lnSpc>
                <a:spcPts val="3341"/>
              </a:lnSpc>
            </a:pPr>
            <a:endParaRPr lang="en-US" sz="2386" spc="119">
              <a:solidFill>
                <a:srgbClr val="000000"/>
              </a:solidFill>
              <a:latin typeface="Poppins Light"/>
              <a:ea typeface="Poppins Light"/>
              <a:cs typeface="Poppins Light"/>
              <a:sym typeface="Poppins Light"/>
            </a:endParaRPr>
          </a:p>
          <a:p>
            <a:pPr marL="515338" lvl="1" indent="-257669" algn="l">
              <a:lnSpc>
                <a:spcPts val="3341"/>
              </a:lnSpc>
              <a:buFont typeface="Arial"/>
              <a:buChar char="•"/>
            </a:pPr>
            <a:r>
              <a:rPr lang="en-US" sz="2386" spc="119">
                <a:solidFill>
                  <a:srgbClr val="000000"/>
                </a:solidFill>
                <a:latin typeface="Poppins Light"/>
                <a:ea typeface="Poppins Light"/>
                <a:cs typeface="Poppins Light"/>
                <a:sym typeface="Poppins Light"/>
              </a:rPr>
              <a:t>Mainonnassa, muodissa ja populaarimusiikissa kierrätetään kuvia, joita on aiemmin pidetty perversseinä ja transgressiivisina</a:t>
            </a:r>
          </a:p>
          <a:p>
            <a:pPr algn="l">
              <a:lnSpc>
                <a:spcPts val="3341"/>
              </a:lnSpc>
            </a:pPr>
            <a:endParaRPr lang="en-US" sz="2386" spc="119">
              <a:solidFill>
                <a:srgbClr val="000000"/>
              </a:solidFill>
              <a:latin typeface="Poppins Light"/>
              <a:ea typeface="Poppins Light"/>
              <a:cs typeface="Poppins Light"/>
              <a:sym typeface="Poppins Light"/>
            </a:endParaRPr>
          </a:p>
          <a:p>
            <a:pPr algn="l">
              <a:lnSpc>
                <a:spcPts val="3341"/>
              </a:lnSpc>
            </a:pPr>
            <a:endParaRPr lang="en-US" sz="2386" spc="119">
              <a:solidFill>
                <a:srgbClr val="000000"/>
              </a:solidFill>
              <a:latin typeface="Poppins Light"/>
              <a:ea typeface="Poppins Light"/>
              <a:cs typeface="Poppins Light"/>
              <a:sym typeface="Poppins Light"/>
            </a:endParaRPr>
          </a:p>
          <a:p>
            <a:pPr algn="l">
              <a:lnSpc>
                <a:spcPts val="3341"/>
              </a:lnSpc>
            </a:pPr>
            <a:endParaRPr lang="en-US" sz="2386" spc="119">
              <a:solidFill>
                <a:srgbClr val="000000"/>
              </a:solidFill>
              <a:latin typeface="Poppins Light"/>
              <a:ea typeface="Poppins Light"/>
              <a:cs typeface="Poppins Light"/>
              <a:sym typeface="Poppins Light"/>
            </a:endParaRPr>
          </a:p>
          <a:p>
            <a:pPr algn="l">
              <a:lnSpc>
                <a:spcPts val="3341"/>
              </a:lnSpc>
              <a:spcBef>
                <a:spcPct val="0"/>
              </a:spcBef>
            </a:pPr>
            <a:endParaRPr lang="en-US" sz="2386" spc="119">
              <a:solidFill>
                <a:srgbClr val="000000"/>
              </a:solidFill>
              <a:latin typeface="Poppins Light"/>
              <a:ea typeface="Poppins Light"/>
              <a:cs typeface="Poppins Light"/>
              <a:sym typeface="Poppins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7200" y="-894061"/>
            <a:ext cx="19202400" cy="9554210"/>
            <a:chOff x="0" y="0"/>
            <a:chExt cx="25603200" cy="12738946"/>
          </a:xfrm>
        </p:grpSpPr>
        <p:sp>
          <p:nvSpPr>
            <p:cNvPr id="3" name="AutoShape 3"/>
            <p:cNvSpPr/>
            <p:nvPr/>
          </p:nvSpPr>
          <p:spPr>
            <a:xfrm>
              <a:off x="0" y="0"/>
              <a:ext cx="25603200" cy="5384800"/>
            </a:xfrm>
            <a:prstGeom prst="rect">
              <a:avLst/>
            </a:prstGeom>
            <a:solidFill>
              <a:srgbClr val="5C1D05"/>
            </a:solidFill>
          </p:spPr>
        </p:sp>
        <p:sp>
          <p:nvSpPr>
            <p:cNvPr id="4" name="TextBox 4"/>
            <p:cNvSpPr txBox="1"/>
            <p:nvPr/>
          </p:nvSpPr>
          <p:spPr>
            <a:xfrm>
              <a:off x="1981200" y="2082800"/>
              <a:ext cx="12998987" cy="1651000"/>
            </a:xfrm>
            <a:prstGeom prst="rect">
              <a:avLst/>
            </a:prstGeom>
          </p:spPr>
          <p:txBody>
            <a:bodyPr lIns="0" tIns="0" rIns="0" bIns="0" rtlCol="0" anchor="t">
              <a:spAutoFit/>
            </a:bodyPr>
            <a:lstStyle/>
            <a:p>
              <a:pPr algn="l">
                <a:lnSpc>
                  <a:spcPts val="4920"/>
                </a:lnSpc>
              </a:pPr>
              <a:r>
                <a:rPr lang="en-US" sz="4100">
                  <a:solidFill>
                    <a:srgbClr val="FFF5EC"/>
                  </a:solidFill>
                  <a:latin typeface="Libre Baskerville Italics"/>
                  <a:ea typeface="Libre Baskerville Italics"/>
                  <a:cs typeface="Libre Baskerville Italics"/>
                  <a:sym typeface="Libre Baskerville Italics"/>
                </a:rPr>
                <a:t>Esimerkkejä yhteiskunnan pornoistumisesta/yliseksualisoitumisesta</a:t>
              </a:r>
            </a:p>
          </p:txBody>
        </p:sp>
        <p:sp>
          <p:nvSpPr>
            <p:cNvPr id="5" name="TextBox 5"/>
            <p:cNvSpPr txBox="1"/>
            <p:nvPr/>
          </p:nvSpPr>
          <p:spPr>
            <a:xfrm>
              <a:off x="1981200" y="3983990"/>
              <a:ext cx="12643387" cy="704850"/>
            </a:xfrm>
            <a:prstGeom prst="rect">
              <a:avLst/>
            </a:prstGeom>
          </p:spPr>
          <p:txBody>
            <a:bodyPr lIns="0" tIns="0" rIns="0" bIns="0" rtlCol="0" anchor="t">
              <a:spAutoFit/>
            </a:bodyPr>
            <a:lstStyle/>
            <a:p>
              <a:pPr algn="l">
                <a:lnSpc>
                  <a:spcPts val="4079"/>
                </a:lnSpc>
              </a:pPr>
              <a:r>
                <a:rPr lang="en-US" sz="3400" spc="272">
                  <a:solidFill>
                    <a:srgbClr val="FFF5EC"/>
                  </a:solidFill>
                  <a:latin typeface="Raleway Heavy"/>
                  <a:ea typeface="Raleway Heavy"/>
                  <a:cs typeface="Raleway Heavy"/>
                  <a:sym typeface="Raleway Heavy"/>
                </a:rPr>
                <a:t>LEHDET</a:t>
              </a:r>
            </a:p>
          </p:txBody>
        </p:sp>
        <p:sp>
          <p:nvSpPr>
            <p:cNvPr id="6" name="TextBox 6"/>
            <p:cNvSpPr txBox="1"/>
            <p:nvPr/>
          </p:nvSpPr>
          <p:spPr>
            <a:xfrm>
              <a:off x="1981200" y="6334972"/>
              <a:ext cx="13049787" cy="672888"/>
            </a:xfrm>
            <a:prstGeom prst="rect">
              <a:avLst/>
            </a:prstGeom>
          </p:spPr>
          <p:txBody>
            <a:bodyPr lIns="0" tIns="0" rIns="0" bIns="0" rtlCol="0" anchor="t">
              <a:spAutoFit/>
            </a:bodyPr>
            <a:lstStyle/>
            <a:p>
              <a:pPr algn="l">
                <a:lnSpc>
                  <a:spcPts val="4160"/>
                </a:lnSpc>
              </a:pPr>
              <a:r>
                <a:rPr lang="en-US" sz="3200" spc="64">
                  <a:solidFill>
                    <a:srgbClr val="5C1D05"/>
                  </a:solidFill>
                  <a:latin typeface="Libre Baskerville Italics"/>
                  <a:ea typeface="Libre Baskerville Italics"/>
                  <a:cs typeface="Libre Baskerville Italics"/>
                  <a:sym typeface="Libre Baskerville Italics"/>
                </a:rPr>
                <a:t>Miehiä varten</a:t>
              </a:r>
            </a:p>
          </p:txBody>
        </p:sp>
        <p:sp>
          <p:nvSpPr>
            <p:cNvPr id="7" name="TextBox 7"/>
            <p:cNvSpPr txBox="1"/>
            <p:nvPr/>
          </p:nvSpPr>
          <p:spPr>
            <a:xfrm>
              <a:off x="1981200" y="7556923"/>
              <a:ext cx="13202187" cy="1797897"/>
            </a:xfrm>
            <a:prstGeom prst="rect">
              <a:avLst/>
            </a:prstGeom>
          </p:spPr>
          <p:txBody>
            <a:bodyPr lIns="0" tIns="0" rIns="0" bIns="0" rtlCol="0" anchor="t">
              <a:spAutoFit/>
            </a:bodyPr>
            <a:lstStyle/>
            <a:p>
              <a:pPr algn="l">
                <a:lnSpc>
                  <a:spcPts val="3640"/>
                </a:lnSpc>
              </a:pPr>
              <a:r>
                <a:rPr lang="en-US" sz="2600" spc="77">
                  <a:solidFill>
                    <a:srgbClr val="5C1D05"/>
                  </a:solidFill>
                  <a:latin typeface="Raleway"/>
                  <a:ea typeface="Raleway"/>
                  <a:cs typeface="Raleway"/>
                  <a:sym typeface="Raleway"/>
                </a:rPr>
                <a:t>Valtavirtaisessa mediakulttuurissa sukupuolta representoidaan tavallisesti heteroseksuaalisten miesten näkökulmasta ja heteroseksuaalisia miehiä varten.</a:t>
              </a:r>
            </a:p>
          </p:txBody>
        </p:sp>
        <p:sp>
          <p:nvSpPr>
            <p:cNvPr id="8" name="TextBox 8"/>
            <p:cNvSpPr txBox="1"/>
            <p:nvPr/>
          </p:nvSpPr>
          <p:spPr>
            <a:xfrm>
              <a:off x="1981200" y="10328698"/>
              <a:ext cx="13049787" cy="672888"/>
            </a:xfrm>
            <a:prstGeom prst="rect">
              <a:avLst/>
            </a:prstGeom>
          </p:spPr>
          <p:txBody>
            <a:bodyPr lIns="0" tIns="0" rIns="0" bIns="0" rtlCol="0" anchor="t">
              <a:spAutoFit/>
            </a:bodyPr>
            <a:lstStyle/>
            <a:p>
              <a:pPr algn="l">
                <a:lnSpc>
                  <a:spcPts val="4160"/>
                </a:lnSpc>
              </a:pPr>
              <a:r>
                <a:rPr lang="en-US" sz="3200" spc="64">
                  <a:solidFill>
                    <a:srgbClr val="5C1D05"/>
                  </a:solidFill>
                  <a:latin typeface="Libre Baskerville Italics"/>
                  <a:ea typeface="Libre Baskerville Italics"/>
                  <a:cs typeface="Libre Baskerville Italics"/>
                  <a:sym typeface="Libre Baskerville Italics"/>
                </a:rPr>
                <a:t>Nainen objektina</a:t>
              </a:r>
            </a:p>
          </p:txBody>
        </p:sp>
        <p:sp>
          <p:nvSpPr>
            <p:cNvPr id="9" name="TextBox 9"/>
            <p:cNvSpPr txBox="1"/>
            <p:nvPr/>
          </p:nvSpPr>
          <p:spPr>
            <a:xfrm>
              <a:off x="1981200" y="11550650"/>
              <a:ext cx="13202187" cy="1188297"/>
            </a:xfrm>
            <a:prstGeom prst="rect">
              <a:avLst/>
            </a:prstGeom>
          </p:spPr>
          <p:txBody>
            <a:bodyPr lIns="0" tIns="0" rIns="0" bIns="0" rtlCol="0" anchor="t">
              <a:spAutoFit/>
            </a:bodyPr>
            <a:lstStyle/>
            <a:p>
              <a:pPr algn="l">
                <a:lnSpc>
                  <a:spcPts val="3640"/>
                </a:lnSpc>
              </a:pPr>
              <a:r>
                <a:rPr lang="en-US" sz="2600" spc="77">
                  <a:solidFill>
                    <a:srgbClr val="5C1D05"/>
                  </a:solidFill>
                  <a:latin typeface="Raleway"/>
                  <a:ea typeface="Raleway"/>
                  <a:cs typeface="Raleway"/>
                  <a:sym typeface="Raleway"/>
                </a:rPr>
                <a:t>Median kuvat esittävät naisen mieskatseen objektina ja esineellistävät naiskehoa.</a:t>
              </a:r>
            </a:p>
          </p:txBody>
        </p:sp>
      </p:grpSp>
      <p:sp>
        <p:nvSpPr>
          <p:cNvPr id="10" name="Freeform 10"/>
          <p:cNvSpPr/>
          <p:nvPr/>
        </p:nvSpPr>
        <p:spPr>
          <a:xfrm>
            <a:off x="11425710" y="293902"/>
            <a:ext cx="6821925" cy="9699196"/>
          </a:xfrm>
          <a:custGeom>
            <a:avLst/>
            <a:gdLst/>
            <a:ahLst/>
            <a:cxnLst/>
            <a:rect l="l" t="t" r="r" b="b"/>
            <a:pathLst>
              <a:path w="6821925" h="9699196">
                <a:moveTo>
                  <a:pt x="0" y="0"/>
                </a:moveTo>
                <a:lnTo>
                  <a:pt x="6821925" y="0"/>
                </a:lnTo>
                <a:lnTo>
                  <a:pt x="6821925" y="9699196"/>
                </a:lnTo>
                <a:lnTo>
                  <a:pt x="0" y="9699196"/>
                </a:lnTo>
                <a:lnTo>
                  <a:pt x="0" y="0"/>
                </a:lnTo>
                <a:close/>
              </a:path>
            </a:pathLst>
          </a:custGeom>
          <a:blipFill>
            <a:blip r:embed="rId2"/>
            <a:stretch>
              <a:fillRect l="-656" r="-5506"/>
            </a:stretch>
          </a:blipFill>
        </p:spPr>
      </p:sp>
      <p:grpSp>
        <p:nvGrpSpPr>
          <p:cNvPr id="11" name="Group 11"/>
          <p:cNvGrpSpPr/>
          <p:nvPr/>
        </p:nvGrpSpPr>
        <p:grpSpPr>
          <a:xfrm>
            <a:off x="-704850" y="9305925"/>
            <a:ext cx="19697700" cy="553823"/>
            <a:chOff x="0" y="0"/>
            <a:chExt cx="26263600" cy="738430"/>
          </a:xfrm>
        </p:grpSpPr>
        <p:sp>
          <p:nvSpPr>
            <p:cNvPr id="12" name="AutoShape 12"/>
            <p:cNvSpPr/>
            <p:nvPr/>
          </p:nvSpPr>
          <p:spPr>
            <a:xfrm>
              <a:off x="0" y="0"/>
              <a:ext cx="26263600" cy="63500"/>
            </a:xfrm>
            <a:prstGeom prst="rect">
              <a:avLst/>
            </a:prstGeom>
            <a:solidFill>
              <a:srgbClr val="5C1D05"/>
            </a:solidFill>
          </p:spPr>
        </p:sp>
        <p:sp>
          <p:nvSpPr>
            <p:cNvPr id="13" name="TextBox 13"/>
            <p:cNvSpPr txBox="1"/>
            <p:nvPr/>
          </p:nvSpPr>
          <p:spPr>
            <a:xfrm>
              <a:off x="2311400" y="346635"/>
              <a:ext cx="12948187" cy="391795"/>
            </a:xfrm>
            <a:prstGeom prst="rect">
              <a:avLst/>
            </a:prstGeom>
          </p:spPr>
          <p:txBody>
            <a:bodyPr lIns="0" tIns="0" rIns="0" bIns="0" rtlCol="0" anchor="t">
              <a:spAutoFit/>
            </a:bodyPr>
            <a:lstStyle/>
            <a:p>
              <a:pPr algn="l">
                <a:lnSpc>
                  <a:spcPts val="2340"/>
                </a:lnSpc>
              </a:pPr>
              <a:r>
                <a:rPr lang="en-US" sz="1800" spc="179">
                  <a:solidFill>
                    <a:srgbClr val="5C1D05"/>
                  </a:solidFill>
                  <a:latin typeface="Raleway"/>
                  <a:ea typeface="Raleway"/>
                  <a:cs typeface="Raleway"/>
                  <a:sym typeface="Raleway"/>
                </a:rPr>
                <a:t>Uusia Alkuja | Pia Rendic | www.rendic.fi</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4B4B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5143500"/>
            <a:ext cx="8497174" cy="4114800"/>
            <a:chOff x="0" y="0"/>
            <a:chExt cx="11329566" cy="5486400"/>
          </a:xfrm>
        </p:grpSpPr>
        <p:pic>
          <p:nvPicPr>
            <p:cNvPr id="3" name="Picture 3"/>
            <p:cNvPicPr>
              <a:picLocks noChangeAspect="1"/>
            </p:cNvPicPr>
            <p:nvPr/>
          </p:nvPicPr>
          <p:blipFill>
            <a:blip r:embed="rId2"/>
            <a:srcRect t="13928" b="13928"/>
            <a:stretch>
              <a:fillRect/>
            </a:stretch>
          </p:blipFill>
          <p:spPr>
            <a:xfrm>
              <a:off x="0" y="0"/>
              <a:ext cx="11329566" cy="5486400"/>
            </a:xfrm>
            <a:prstGeom prst="rect">
              <a:avLst/>
            </a:prstGeom>
          </p:spPr>
        </p:pic>
      </p:grpSp>
      <p:sp>
        <p:nvSpPr>
          <p:cNvPr id="4" name="AutoShape 4"/>
          <p:cNvSpPr/>
          <p:nvPr/>
        </p:nvSpPr>
        <p:spPr>
          <a:xfrm>
            <a:off x="8442795" y="1028700"/>
            <a:ext cx="8816505" cy="4482936"/>
          </a:xfrm>
          <a:prstGeom prst="rect">
            <a:avLst/>
          </a:prstGeom>
          <a:solidFill>
            <a:srgbClr val="F3E1CA"/>
          </a:solidFill>
        </p:spPr>
      </p:sp>
      <p:grpSp>
        <p:nvGrpSpPr>
          <p:cNvPr id="5" name="Group 5"/>
          <p:cNvGrpSpPr/>
          <p:nvPr/>
        </p:nvGrpSpPr>
        <p:grpSpPr>
          <a:xfrm>
            <a:off x="1028700" y="1028700"/>
            <a:ext cx="6411385" cy="3080259"/>
            <a:chOff x="0" y="0"/>
            <a:chExt cx="8548513" cy="4107012"/>
          </a:xfrm>
        </p:grpSpPr>
        <p:sp>
          <p:nvSpPr>
            <p:cNvPr id="6" name="TextBox 6"/>
            <p:cNvSpPr txBox="1"/>
            <p:nvPr/>
          </p:nvSpPr>
          <p:spPr>
            <a:xfrm>
              <a:off x="0" y="-114300"/>
              <a:ext cx="8548513" cy="3309076"/>
            </a:xfrm>
            <a:prstGeom prst="rect">
              <a:avLst/>
            </a:prstGeom>
          </p:spPr>
          <p:txBody>
            <a:bodyPr lIns="0" tIns="0" rIns="0" bIns="0" rtlCol="0" anchor="t">
              <a:spAutoFit/>
            </a:bodyPr>
            <a:lstStyle/>
            <a:p>
              <a:pPr algn="l">
                <a:lnSpc>
                  <a:spcPts val="4810"/>
                </a:lnSpc>
              </a:pPr>
              <a:r>
                <a:rPr lang="en-US" sz="3700" spc="259">
                  <a:solidFill>
                    <a:srgbClr val="F3E1CA"/>
                  </a:solidFill>
                  <a:latin typeface="Kollektif Bold"/>
                  <a:ea typeface="Kollektif Bold"/>
                  <a:cs typeface="Kollektif Bold"/>
                  <a:sym typeface="Kollektif Bold"/>
                </a:rPr>
                <a:t>ESIMERKKEJÄ YHTEISKUNNAN PORNOISTUMISESTA/YLISEKSUALISOITUMISESTA</a:t>
              </a:r>
            </a:p>
          </p:txBody>
        </p:sp>
        <p:sp>
          <p:nvSpPr>
            <p:cNvPr id="7" name="TextBox 7"/>
            <p:cNvSpPr txBox="1"/>
            <p:nvPr/>
          </p:nvSpPr>
          <p:spPr>
            <a:xfrm>
              <a:off x="0" y="3349711"/>
              <a:ext cx="8548513" cy="757301"/>
            </a:xfrm>
            <a:prstGeom prst="rect">
              <a:avLst/>
            </a:prstGeom>
          </p:spPr>
          <p:txBody>
            <a:bodyPr lIns="0" tIns="0" rIns="0" bIns="0" rtlCol="0" anchor="t">
              <a:spAutoFit/>
            </a:bodyPr>
            <a:lstStyle/>
            <a:p>
              <a:pPr algn="l">
                <a:lnSpc>
                  <a:spcPts val="4500"/>
                </a:lnSpc>
              </a:pPr>
              <a:r>
                <a:rPr lang="en-US" sz="3000" spc="30">
                  <a:solidFill>
                    <a:srgbClr val="F3E1CA"/>
                  </a:solidFill>
                  <a:latin typeface="Kollektif"/>
                  <a:ea typeface="Kollektif"/>
                  <a:cs typeface="Kollektif"/>
                  <a:sym typeface="Kollektif"/>
                </a:rPr>
                <a:t>Calvin Klein mainoskampanjat</a:t>
              </a:r>
            </a:p>
          </p:txBody>
        </p:sp>
      </p:grpSp>
      <p:grpSp>
        <p:nvGrpSpPr>
          <p:cNvPr id="8" name="Group 8"/>
          <p:cNvGrpSpPr/>
          <p:nvPr/>
        </p:nvGrpSpPr>
        <p:grpSpPr>
          <a:xfrm>
            <a:off x="10791237" y="6263627"/>
            <a:ext cx="6468063" cy="2994673"/>
            <a:chOff x="0" y="0"/>
            <a:chExt cx="8624084" cy="3992898"/>
          </a:xfrm>
        </p:grpSpPr>
        <p:sp>
          <p:nvSpPr>
            <p:cNvPr id="9" name="TextBox 9"/>
            <p:cNvSpPr txBox="1"/>
            <p:nvPr/>
          </p:nvSpPr>
          <p:spPr>
            <a:xfrm>
              <a:off x="0" y="-114300"/>
              <a:ext cx="8624084" cy="1680361"/>
            </a:xfrm>
            <a:prstGeom prst="rect">
              <a:avLst/>
            </a:prstGeom>
          </p:spPr>
          <p:txBody>
            <a:bodyPr lIns="0" tIns="0" rIns="0" bIns="0" rtlCol="0" anchor="t">
              <a:spAutoFit/>
            </a:bodyPr>
            <a:lstStyle/>
            <a:p>
              <a:pPr algn="r">
                <a:lnSpc>
                  <a:spcPts val="4810"/>
                </a:lnSpc>
              </a:pPr>
              <a:r>
                <a:rPr lang="en-US" sz="3700" spc="259">
                  <a:solidFill>
                    <a:srgbClr val="F3E1CA"/>
                  </a:solidFill>
                  <a:latin typeface="Kollektif Bold"/>
                  <a:ea typeface="Kollektif Bold"/>
                  <a:cs typeface="Kollektif Bold"/>
                  <a:sym typeface="Kollektif Bold"/>
                </a:rPr>
                <a:t>CALVIN KLEIN MAINOSKAMPANJAT</a:t>
              </a:r>
            </a:p>
          </p:txBody>
        </p:sp>
        <p:sp>
          <p:nvSpPr>
            <p:cNvPr id="10" name="TextBox 10"/>
            <p:cNvSpPr txBox="1"/>
            <p:nvPr/>
          </p:nvSpPr>
          <p:spPr>
            <a:xfrm>
              <a:off x="0" y="1720996"/>
              <a:ext cx="8624084" cy="2271902"/>
            </a:xfrm>
            <a:prstGeom prst="rect">
              <a:avLst/>
            </a:prstGeom>
          </p:spPr>
          <p:txBody>
            <a:bodyPr lIns="0" tIns="0" rIns="0" bIns="0" rtlCol="0" anchor="t">
              <a:spAutoFit/>
            </a:bodyPr>
            <a:lstStyle/>
            <a:p>
              <a:pPr algn="r">
                <a:lnSpc>
                  <a:spcPts val="4500"/>
                </a:lnSpc>
              </a:pPr>
              <a:r>
                <a:rPr lang="en-US" sz="3000" spc="30">
                  <a:solidFill>
                    <a:srgbClr val="F3E1CA"/>
                  </a:solidFill>
                  <a:latin typeface="Kollektif"/>
                  <a:ea typeface="Kollektif"/>
                  <a:cs typeface="Kollektif"/>
                  <a:sym typeface="Kollektif"/>
                </a:rPr>
                <a:t>Naiskehon esineellistäminen ja yhteiskunnan seksualisoituminen näkyy selkeästi myös mainonnassa.</a:t>
              </a:r>
            </a:p>
          </p:txBody>
        </p:sp>
      </p:grpSp>
      <p:grpSp>
        <p:nvGrpSpPr>
          <p:cNvPr id="11" name="Group 11"/>
          <p:cNvGrpSpPr/>
          <p:nvPr/>
        </p:nvGrpSpPr>
        <p:grpSpPr>
          <a:xfrm>
            <a:off x="8602460" y="1212768"/>
            <a:ext cx="8497174" cy="4114800"/>
            <a:chOff x="0" y="0"/>
            <a:chExt cx="11329566" cy="5486400"/>
          </a:xfrm>
        </p:grpSpPr>
        <p:pic>
          <p:nvPicPr>
            <p:cNvPr id="12" name="Picture 12"/>
            <p:cNvPicPr>
              <a:picLocks noChangeAspect="1"/>
            </p:cNvPicPr>
            <p:nvPr/>
          </p:nvPicPr>
          <p:blipFill>
            <a:blip r:embed="rId3"/>
            <a:srcRect t="17575" b="17575"/>
            <a:stretch>
              <a:fillRect/>
            </a:stretch>
          </p:blipFill>
          <p:spPr>
            <a:xfrm>
              <a:off x="0" y="0"/>
              <a:ext cx="11329566" cy="5486400"/>
            </a:xfrm>
            <a:prstGeom prst="rect">
              <a:avLst/>
            </a:prstGeom>
          </p:spPr>
        </p:pic>
      </p:grpSp>
      <p:sp>
        <p:nvSpPr>
          <p:cNvPr id="13" name="Freeform 13"/>
          <p:cNvSpPr/>
          <p:nvPr/>
        </p:nvSpPr>
        <p:spPr>
          <a:xfrm rot="1196346">
            <a:off x="6945571" y="4831922"/>
            <a:ext cx="4274874" cy="1154216"/>
          </a:xfrm>
          <a:custGeom>
            <a:avLst/>
            <a:gdLst/>
            <a:ahLst/>
            <a:cxnLst/>
            <a:rect l="l" t="t" r="r" b="b"/>
            <a:pathLst>
              <a:path w="4274874" h="1154216">
                <a:moveTo>
                  <a:pt x="0" y="0"/>
                </a:moveTo>
                <a:lnTo>
                  <a:pt x="4274874" y="0"/>
                </a:lnTo>
                <a:lnTo>
                  <a:pt x="4274874" y="1154216"/>
                </a:lnTo>
                <a:lnTo>
                  <a:pt x="0" y="1154216"/>
                </a:lnTo>
                <a:lnTo>
                  <a:pt x="0" y="0"/>
                </a:lnTo>
                <a:close/>
              </a:path>
            </a:pathLst>
          </a:custGeom>
          <a:blipFill>
            <a:blip r:embed="rId4"/>
            <a:stretch>
              <a:fillRect/>
            </a:stretch>
          </a:blipFill>
        </p:spPr>
      </p:sp>
      <p:grpSp>
        <p:nvGrpSpPr>
          <p:cNvPr id="14" name="Group 14"/>
          <p:cNvGrpSpPr/>
          <p:nvPr/>
        </p:nvGrpSpPr>
        <p:grpSpPr>
          <a:xfrm>
            <a:off x="-704850" y="9305925"/>
            <a:ext cx="19697700" cy="553823"/>
            <a:chOff x="0" y="0"/>
            <a:chExt cx="26263600" cy="738430"/>
          </a:xfrm>
        </p:grpSpPr>
        <p:sp>
          <p:nvSpPr>
            <p:cNvPr id="15" name="AutoShape 15"/>
            <p:cNvSpPr/>
            <p:nvPr/>
          </p:nvSpPr>
          <p:spPr>
            <a:xfrm>
              <a:off x="0" y="0"/>
              <a:ext cx="26263600" cy="63500"/>
            </a:xfrm>
            <a:prstGeom prst="rect">
              <a:avLst/>
            </a:prstGeom>
            <a:solidFill>
              <a:srgbClr val="5C1D05"/>
            </a:solidFill>
          </p:spPr>
        </p:sp>
        <p:sp>
          <p:nvSpPr>
            <p:cNvPr id="16" name="TextBox 16"/>
            <p:cNvSpPr txBox="1"/>
            <p:nvPr/>
          </p:nvSpPr>
          <p:spPr>
            <a:xfrm>
              <a:off x="2311400" y="346635"/>
              <a:ext cx="12948187" cy="391795"/>
            </a:xfrm>
            <a:prstGeom prst="rect">
              <a:avLst/>
            </a:prstGeom>
          </p:spPr>
          <p:txBody>
            <a:bodyPr lIns="0" tIns="0" rIns="0" bIns="0" rtlCol="0" anchor="t">
              <a:spAutoFit/>
            </a:bodyPr>
            <a:lstStyle/>
            <a:p>
              <a:pPr algn="l">
                <a:lnSpc>
                  <a:spcPts val="2340"/>
                </a:lnSpc>
              </a:pPr>
              <a:r>
                <a:rPr lang="en-US" sz="1800" spc="179">
                  <a:solidFill>
                    <a:srgbClr val="FFF5EC"/>
                  </a:solidFill>
                  <a:latin typeface="Raleway"/>
                  <a:ea typeface="Raleway"/>
                  <a:cs typeface="Raleway"/>
                  <a:sym typeface="Raleway"/>
                </a:rPr>
                <a:t>Uusia Alkuja | Pia Rendic | www.piarendic.com</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8150" y="476250"/>
            <a:ext cx="17411700" cy="9334500"/>
            <a:chOff x="0" y="0"/>
            <a:chExt cx="23215600" cy="12446000"/>
          </a:xfrm>
        </p:grpSpPr>
        <p:pic>
          <p:nvPicPr>
            <p:cNvPr id="3" name="Picture 3"/>
            <p:cNvPicPr>
              <a:picLocks noChangeAspect="1"/>
            </p:cNvPicPr>
            <p:nvPr/>
          </p:nvPicPr>
          <p:blipFill>
            <a:blip r:embed="rId2"/>
            <a:srcRect l="7184" r="7184"/>
            <a:stretch>
              <a:fillRect/>
            </a:stretch>
          </p:blipFill>
          <p:spPr>
            <a:xfrm>
              <a:off x="0" y="0"/>
              <a:ext cx="7653867" cy="12446000"/>
            </a:xfrm>
            <a:prstGeom prst="rect">
              <a:avLst/>
            </a:prstGeom>
          </p:spPr>
        </p:pic>
        <p:pic>
          <p:nvPicPr>
            <p:cNvPr id="4" name="Picture 4"/>
            <p:cNvPicPr>
              <a:picLocks noChangeAspect="1"/>
            </p:cNvPicPr>
            <p:nvPr/>
          </p:nvPicPr>
          <p:blipFill>
            <a:blip r:embed="rId3"/>
            <a:srcRect l="29360" r="29360"/>
            <a:stretch>
              <a:fillRect/>
            </a:stretch>
          </p:blipFill>
          <p:spPr>
            <a:xfrm>
              <a:off x="7780867" y="0"/>
              <a:ext cx="7653867" cy="12446000"/>
            </a:xfrm>
            <a:prstGeom prst="rect">
              <a:avLst/>
            </a:prstGeom>
          </p:spPr>
        </p:pic>
        <p:pic>
          <p:nvPicPr>
            <p:cNvPr id="5" name="Picture 5"/>
            <p:cNvPicPr>
              <a:picLocks noChangeAspect="1"/>
            </p:cNvPicPr>
            <p:nvPr/>
          </p:nvPicPr>
          <p:blipFill>
            <a:blip r:embed="rId4"/>
            <a:srcRect l="26667" r="27410"/>
            <a:stretch>
              <a:fillRect/>
            </a:stretch>
          </p:blipFill>
          <p:spPr>
            <a:xfrm>
              <a:off x="15561733" y="0"/>
              <a:ext cx="7653867" cy="12446000"/>
            </a:xfrm>
            <a:prstGeom prst="rect">
              <a:avLst/>
            </a:prstGeom>
          </p:spPr>
        </p:pic>
      </p:grpSp>
      <p:sp>
        <p:nvSpPr>
          <p:cNvPr id="6" name="AutoShape 6"/>
          <p:cNvSpPr/>
          <p:nvPr/>
        </p:nvSpPr>
        <p:spPr>
          <a:xfrm>
            <a:off x="-209550" y="921199"/>
            <a:ext cx="18707100" cy="76200"/>
          </a:xfrm>
          <a:prstGeom prst="rect">
            <a:avLst/>
          </a:prstGeom>
          <a:solidFill>
            <a:srgbClr val="FFF5EC"/>
          </a:solidFill>
        </p:spPr>
      </p:sp>
      <p:sp>
        <p:nvSpPr>
          <p:cNvPr id="7" name="AutoShape 7"/>
          <p:cNvSpPr/>
          <p:nvPr/>
        </p:nvSpPr>
        <p:spPr>
          <a:xfrm>
            <a:off x="-209550" y="9112699"/>
            <a:ext cx="18707100" cy="76200"/>
          </a:xfrm>
          <a:prstGeom prst="rect">
            <a:avLst/>
          </a:prstGeom>
          <a:solidFill>
            <a:srgbClr val="FFF5EC"/>
          </a:solidFill>
        </p:spPr>
      </p:sp>
      <p:grpSp>
        <p:nvGrpSpPr>
          <p:cNvPr id="8" name="Group 8"/>
          <p:cNvGrpSpPr/>
          <p:nvPr/>
        </p:nvGrpSpPr>
        <p:grpSpPr>
          <a:xfrm>
            <a:off x="4903725" y="1030214"/>
            <a:ext cx="8480550" cy="7987888"/>
            <a:chOff x="0" y="0"/>
            <a:chExt cx="11307400" cy="10650518"/>
          </a:xfrm>
        </p:grpSpPr>
        <p:sp>
          <p:nvSpPr>
            <p:cNvPr id="9" name="AutoShape 9"/>
            <p:cNvSpPr/>
            <p:nvPr/>
          </p:nvSpPr>
          <p:spPr>
            <a:xfrm>
              <a:off x="0" y="0"/>
              <a:ext cx="11307400" cy="10650518"/>
            </a:xfrm>
            <a:prstGeom prst="rect">
              <a:avLst/>
            </a:prstGeom>
            <a:solidFill>
              <a:srgbClr val="5C1D05"/>
            </a:solidFill>
          </p:spPr>
        </p:sp>
        <p:sp>
          <p:nvSpPr>
            <p:cNvPr id="10" name="TextBox 10"/>
            <p:cNvSpPr txBox="1"/>
            <p:nvPr/>
          </p:nvSpPr>
          <p:spPr>
            <a:xfrm>
              <a:off x="1342703" y="1024947"/>
              <a:ext cx="8621994" cy="1669291"/>
            </a:xfrm>
            <a:prstGeom prst="rect">
              <a:avLst/>
            </a:prstGeom>
          </p:spPr>
          <p:txBody>
            <a:bodyPr lIns="0" tIns="0" rIns="0" bIns="0" rtlCol="0" anchor="t">
              <a:spAutoFit/>
            </a:bodyPr>
            <a:lstStyle/>
            <a:p>
              <a:pPr algn="ctr">
                <a:lnSpc>
                  <a:spcPts val="3291"/>
                </a:lnSpc>
              </a:pPr>
              <a:r>
                <a:rPr lang="en-US" sz="2742" spc="219">
                  <a:solidFill>
                    <a:srgbClr val="FFF5EC"/>
                  </a:solidFill>
                  <a:latin typeface="Raleway Heavy"/>
                  <a:ea typeface="Raleway Heavy"/>
                  <a:cs typeface="Raleway Heavy"/>
                  <a:sym typeface="Raleway Heavy"/>
                </a:rPr>
                <a:t>ESIMERKKEJÄ YHTEISKUNNAN PORNOISTUMISESTA/YLISEKSUALISOITUMISESTA</a:t>
              </a:r>
            </a:p>
          </p:txBody>
        </p:sp>
        <p:sp>
          <p:nvSpPr>
            <p:cNvPr id="11" name="TextBox 11"/>
            <p:cNvSpPr txBox="1"/>
            <p:nvPr/>
          </p:nvSpPr>
          <p:spPr>
            <a:xfrm>
              <a:off x="1342703" y="2934491"/>
              <a:ext cx="8581013" cy="6681555"/>
            </a:xfrm>
            <a:prstGeom prst="rect">
              <a:avLst/>
            </a:prstGeom>
          </p:spPr>
          <p:txBody>
            <a:bodyPr lIns="0" tIns="0" rIns="0" bIns="0" rtlCol="0" anchor="t">
              <a:spAutoFit/>
            </a:bodyPr>
            <a:lstStyle/>
            <a:p>
              <a:pPr marL="517619" lvl="1" indent="-258810" algn="l">
                <a:lnSpc>
                  <a:spcPts val="3356"/>
                </a:lnSpc>
                <a:buFont typeface="Arial"/>
                <a:buChar char="•"/>
              </a:pPr>
              <a:r>
                <a:rPr lang="en-US" sz="2397" spc="71">
                  <a:solidFill>
                    <a:srgbClr val="FFF5EC"/>
                  </a:solidFill>
                  <a:latin typeface="Raleway"/>
                  <a:ea typeface="Raleway"/>
                  <a:cs typeface="Raleway"/>
                  <a:sym typeface="Raleway"/>
                </a:rPr>
                <a:t>Naiskehon esineellistäminen ja yhteiskunnan seksualisoituminen näkyy selkeästi myös mainonnassa.</a:t>
              </a:r>
            </a:p>
            <a:p>
              <a:pPr algn="l">
                <a:lnSpc>
                  <a:spcPts val="3356"/>
                </a:lnSpc>
              </a:pPr>
              <a:endParaRPr lang="en-US" sz="2397" spc="71">
                <a:solidFill>
                  <a:srgbClr val="FFF5EC"/>
                </a:solidFill>
                <a:latin typeface="Raleway"/>
                <a:ea typeface="Raleway"/>
                <a:cs typeface="Raleway"/>
                <a:sym typeface="Raleway"/>
              </a:endParaRPr>
            </a:p>
            <a:p>
              <a:pPr marL="517619" lvl="1" indent="-258810" algn="l">
                <a:lnSpc>
                  <a:spcPts val="3356"/>
                </a:lnSpc>
                <a:buFont typeface="Arial"/>
                <a:buChar char="•"/>
              </a:pPr>
              <a:r>
                <a:rPr lang="en-US" sz="2397" spc="71">
                  <a:solidFill>
                    <a:srgbClr val="FFF5EC"/>
                  </a:solidFill>
                  <a:latin typeface="Raleway"/>
                  <a:ea typeface="Raleway"/>
                  <a:cs typeface="Raleway"/>
                  <a:sym typeface="Raleway"/>
                </a:rPr>
                <a:t>Mainoskuvat muokkaavat jatkuvasti mielikuviamme naisesta ja naisvartalosta</a:t>
              </a:r>
            </a:p>
            <a:p>
              <a:pPr algn="l">
                <a:lnSpc>
                  <a:spcPts val="3356"/>
                </a:lnSpc>
              </a:pPr>
              <a:endParaRPr lang="en-US" sz="2397" spc="71">
                <a:solidFill>
                  <a:srgbClr val="FFF5EC"/>
                </a:solidFill>
                <a:latin typeface="Raleway"/>
                <a:ea typeface="Raleway"/>
                <a:cs typeface="Raleway"/>
                <a:sym typeface="Raleway"/>
              </a:endParaRPr>
            </a:p>
            <a:p>
              <a:pPr marL="517618" lvl="1" indent="-258809" algn="l">
                <a:lnSpc>
                  <a:spcPts val="3356"/>
                </a:lnSpc>
                <a:buFont typeface="Arial"/>
                <a:buChar char="•"/>
              </a:pPr>
              <a:r>
                <a:rPr lang="en-US" sz="2397" spc="71">
                  <a:solidFill>
                    <a:srgbClr val="FFF5EC"/>
                  </a:solidFill>
                  <a:latin typeface="Raleway"/>
                  <a:ea typeface="Raleway"/>
                  <a:cs typeface="Raleway"/>
                  <a:sym typeface="Raleway"/>
                </a:rPr>
                <a:t>http://designyoutrust.com/2016/05/i-flash-in-mycalvins-calvin-klein-blasted-online-over-trashy-and-repulsive-upskirt-instagram-advert/</a:t>
              </a:r>
            </a:p>
          </p:txBody>
        </p:sp>
      </p:grpSp>
      <p:grpSp>
        <p:nvGrpSpPr>
          <p:cNvPr id="12" name="Group 12"/>
          <p:cNvGrpSpPr/>
          <p:nvPr/>
        </p:nvGrpSpPr>
        <p:grpSpPr>
          <a:xfrm>
            <a:off x="-704850" y="9533839"/>
            <a:ext cx="19697700" cy="553823"/>
            <a:chOff x="0" y="0"/>
            <a:chExt cx="26263600" cy="738430"/>
          </a:xfrm>
        </p:grpSpPr>
        <p:sp>
          <p:nvSpPr>
            <p:cNvPr id="13" name="AutoShape 13"/>
            <p:cNvSpPr/>
            <p:nvPr/>
          </p:nvSpPr>
          <p:spPr>
            <a:xfrm>
              <a:off x="0" y="0"/>
              <a:ext cx="26263600" cy="63500"/>
            </a:xfrm>
            <a:prstGeom prst="rect">
              <a:avLst/>
            </a:prstGeom>
            <a:solidFill>
              <a:srgbClr val="5C1D05"/>
            </a:solidFill>
          </p:spPr>
        </p:sp>
        <p:sp>
          <p:nvSpPr>
            <p:cNvPr id="14" name="TextBox 14"/>
            <p:cNvSpPr txBox="1"/>
            <p:nvPr/>
          </p:nvSpPr>
          <p:spPr>
            <a:xfrm>
              <a:off x="2311400" y="346635"/>
              <a:ext cx="12948187" cy="391795"/>
            </a:xfrm>
            <a:prstGeom prst="rect">
              <a:avLst/>
            </a:prstGeom>
          </p:spPr>
          <p:txBody>
            <a:bodyPr lIns="0" tIns="0" rIns="0" bIns="0" rtlCol="0" anchor="t">
              <a:spAutoFit/>
            </a:bodyPr>
            <a:lstStyle/>
            <a:p>
              <a:pPr algn="l">
                <a:lnSpc>
                  <a:spcPts val="2340"/>
                </a:lnSpc>
              </a:pPr>
              <a:r>
                <a:rPr lang="en-US" sz="1800" spc="179">
                  <a:solidFill>
                    <a:srgbClr val="FFF5EC"/>
                  </a:solidFill>
                  <a:latin typeface="Raleway"/>
                  <a:ea typeface="Raleway"/>
                  <a:cs typeface="Raleway"/>
                  <a:sym typeface="Raleway"/>
                </a:rPr>
                <a:t>Uusia Alkuja | Pia Rendic | www.rendic.fi</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52338" y="0"/>
            <a:ext cx="13235662" cy="10287000"/>
            <a:chOff x="0" y="0"/>
            <a:chExt cx="4477249" cy="3479800"/>
          </a:xfrm>
        </p:grpSpPr>
        <p:sp>
          <p:nvSpPr>
            <p:cNvPr id="3" name="Freeform 3"/>
            <p:cNvSpPr/>
            <p:nvPr/>
          </p:nvSpPr>
          <p:spPr>
            <a:xfrm>
              <a:off x="0" y="0"/>
              <a:ext cx="4477248" cy="3479800"/>
            </a:xfrm>
            <a:custGeom>
              <a:avLst/>
              <a:gdLst/>
              <a:ahLst/>
              <a:cxnLst/>
              <a:rect l="l" t="t" r="r" b="b"/>
              <a:pathLst>
                <a:path w="4477248" h="3479800">
                  <a:moveTo>
                    <a:pt x="0" y="0"/>
                  </a:moveTo>
                  <a:lnTo>
                    <a:pt x="4477248" y="0"/>
                  </a:lnTo>
                  <a:lnTo>
                    <a:pt x="4477248" y="3479800"/>
                  </a:lnTo>
                  <a:lnTo>
                    <a:pt x="0" y="3479800"/>
                  </a:lnTo>
                  <a:close/>
                </a:path>
              </a:pathLst>
            </a:custGeom>
            <a:solidFill>
              <a:srgbClr val="DACECC"/>
            </a:solidFill>
          </p:spPr>
        </p:sp>
      </p:grpSp>
      <p:grpSp>
        <p:nvGrpSpPr>
          <p:cNvPr id="4" name="Group 4"/>
          <p:cNvGrpSpPr/>
          <p:nvPr/>
        </p:nvGrpSpPr>
        <p:grpSpPr>
          <a:xfrm>
            <a:off x="249719" y="1249659"/>
            <a:ext cx="4396736" cy="7917684"/>
            <a:chOff x="0" y="0"/>
            <a:chExt cx="5862315" cy="10556912"/>
          </a:xfrm>
        </p:grpSpPr>
        <p:pic>
          <p:nvPicPr>
            <p:cNvPr id="5" name="Picture 5"/>
            <p:cNvPicPr>
              <a:picLocks noChangeAspect="1"/>
            </p:cNvPicPr>
            <p:nvPr/>
          </p:nvPicPr>
          <p:blipFill>
            <a:blip r:embed="rId2"/>
            <a:srcRect l="31489" r="31489"/>
            <a:stretch>
              <a:fillRect/>
            </a:stretch>
          </p:blipFill>
          <p:spPr>
            <a:xfrm>
              <a:off x="0" y="0"/>
              <a:ext cx="5862315" cy="10556912"/>
            </a:xfrm>
            <a:prstGeom prst="rect">
              <a:avLst/>
            </a:prstGeom>
          </p:spPr>
        </p:pic>
      </p:grpSp>
      <p:sp>
        <p:nvSpPr>
          <p:cNvPr id="6" name="TextBox 6"/>
          <p:cNvSpPr txBox="1"/>
          <p:nvPr/>
        </p:nvSpPr>
        <p:spPr>
          <a:xfrm>
            <a:off x="4364072" y="370586"/>
            <a:ext cx="11862716" cy="658114"/>
          </a:xfrm>
          <a:prstGeom prst="rect">
            <a:avLst/>
          </a:prstGeom>
        </p:spPr>
        <p:txBody>
          <a:bodyPr lIns="0" tIns="0" rIns="0" bIns="0" rtlCol="0" anchor="t">
            <a:spAutoFit/>
          </a:bodyPr>
          <a:lstStyle/>
          <a:p>
            <a:pPr algn="l">
              <a:lnSpc>
                <a:spcPts val="5197"/>
              </a:lnSpc>
            </a:pPr>
            <a:r>
              <a:rPr lang="en-US" sz="4599" spc="229">
                <a:solidFill>
                  <a:srgbClr val="000000"/>
                </a:solidFill>
                <a:latin typeface="Cormorant Garamond Medium Bold"/>
                <a:ea typeface="Cormorant Garamond Medium Bold"/>
                <a:cs typeface="Cormorant Garamond Medium Bold"/>
                <a:sym typeface="Cormorant Garamond Medium Bold"/>
              </a:rPr>
              <a:t>Hyberseksualisoituneen median vaikutukset</a:t>
            </a:r>
          </a:p>
        </p:txBody>
      </p:sp>
      <p:sp>
        <p:nvSpPr>
          <p:cNvPr id="7" name="TextBox 7"/>
          <p:cNvSpPr txBox="1"/>
          <p:nvPr/>
        </p:nvSpPr>
        <p:spPr>
          <a:xfrm>
            <a:off x="6509213" y="1719855"/>
            <a:ext cx="10959169" cy="8406042"/>
          </a:xfrm>
          <a:prstGeom prst="rect">
            <a:avLst/>
          </a:prstGeom>
        </p:spPr>
        <p:txBody>
          <a:bodyPr lIns="0" tIns="0" rIns="0" bIns="0" rtlCol="0" anchor="t">
            <a:spAutoFit/>
          </a:bodyPr>
          <a:lstStyle/>
          <a:p>
            <a:pPr algn="l">
              <a:lnSpc>
                <a:spcPts val="3924"/>
              </a:lnSpc>
            </a:pPr>
            <a:r>
              <a:rPr lang="en-US" sz="2803" spc="140">
                <a:solidFill>
                  <a:srgbClr val="000000"/>
                </a:solidFill>
                <a:latin typeface="Poppins Light Bold"/>
                <a:ea typeface="Poppins Light Bold"/>
                <a:cs typeface="Poppins Light Bold"/>
                <a:sym typeface="Poppins Light Bold"/>
              </a:rPr>
              <a:t>Yli 20 vuoden tutkimusdata osoittaa yliseksualisoitumisen haitalliset vaikutukset: (erityisesti tytöt)</a:t>
            </a:r>
          </a:p>
          <a:p>
            <a:pPr algn="l">
              <a:lnSpc>
                <a:spcPts val="3924"/>
              </a:lnSpc>
            </a:pPr>
            <a:endParaRPr lang="en-US" sz="2803" spc="140">
              <a:solidFill>
                <a:srgbClr val="000000"/>
              </a:solidFill>
              <a:latin typeface="Poppins Light Bold"/>
              <a:ea typeface="Poppins Light Bold"/>
              <a:cs typeface="Poppins Light Bold"/>
              <a:sym typeface="Poppins Light Bold"/>
            </a:endParaRPr>
          </a:p>
          <a:p>
            <a:pPr marL="605268" lvl="1" indent="-302634" algn="l">
              <a:lnSpc>
                <a:spcPts val="3924"/>
              </a:lnSpc>
              <a:buFont typeface="Arial"/>
              <a:buChar char="•"/>
            </a:pPr>
            <a:r>
              <a:rPr lang="en-US" sz="2803" spc="140">
                <a:solidFill>
                  <a:srgbClr val="000000"/>
                </a:solidFill>
                <a:latin typeface="Poppins Light"/>
                <a:ea typeface="Poppins Light"/>
                <a:cs typeface="Poppins Light"/>
                <a:sym typeface="Poppins Light"/>
              </a:rPr>
              <a:t>Häpeä ja ahdistus omasta ulkonäöstä</a:t>
            </a:r>
          </a:p>
          <a:p>
            <a:pPr marL="605268" lvl="1" indent="-302634" algn="l">
              <a:lnSpc>
                <a:spcPts val="3924"/>
              </a:lnSpc>
              <a:buFont typeface="Arial"/>
              <a:buChar char="•"/>
            </a:pPr>
            <a:r>
              <a:rPr lang="en-US" sz="2803" spc="140">
                <a:solidFill>
                  <a:srgbClr val="000000"/>
                </a:solidFill>
                <a:latin typeface="Poppins Light"/>
                <a:ea typeface="Poppins Light"/>
                <a:cs typeface="Poppins Light"/>
                <a:sym typeface="Poppins Light"/>
              </a:rPr>
              <a:t>Erilaiset syömishäiriöt</a:t>
            </a:r>
          </a:p>
          <a:p>
            <a:pPr marL="605268" lvl="1" indent="-302634" algn="l">
              <a:lnSpc>
                <a:spcPts val="3924"/>
              </a:lnSpc>
              <a:buFont typeface="Arial"/>
              <a:buChar char="•"/>
            </a:pPr>
            <a:r>
              <a:rPr lang="en-US" sz="2803" spc="140">
                <a:solidFill>
                  <a:srgbClr val="000000"/>
                </a:solidFill>
                <a:latin typeface="Poppins Light"/>
                <a:ea typeface="Poppins Light"/>
                <a:cs typeface="Poppins Light"/>
                <a:sym typeface="Poppins Light"/>
              </a:rPr>
              <a:t>Alhainen / alentunut itsetunto</a:t>
            </a:r>
          </a:p>
          <a:p>
            <a:pPr marL="605268" lvl="1" indent="-302634" algn="l">
              <a:lnSpc>
                <a:spcPts val="3924"/>
              </a:lnSpc>
              <a:buFont typeface="Arial"/>
              <a:buChar char="•"/>
            </a:pPr>
            <a:r>
              <a:rPr lang="en-US" sz="2803" spc="140">
                <a:solidFill>
                  <a:srgbClr val="000000"/>
                </a:solidFill>
                <a:latin typeface="Poppins Light"/>
                <a:ea typeface="Poppins Light"/>
                <a:cs typeface="Poppins Light"/>
                <a:sym typeface="Poppins Light"/>
              </a:rPr>
              <a:t>Masennus ja ahdistus</a:t>
            </a:r>
          </a:p>
          <a:p>
            <a:pPr marL="605268" lvl="1" indent="-302634" algn="l">
              <a:lnSpc>
                <a:spcPts val="3924"/>
              </a:lnSpc>
              <a:buFont typeface="Arial"/>
              <a:buChar char="•"/>
            </a:pPr>
            <a:r>
              <a:rPr lang="en-US" sz="2803" spc="140">
                <a:solidFill>
                  <a:srgbClr val="000000"/>
                </a:solidFill>
                <a:latin typeface="Poppins Light"/>
                <a:ea typeface="Poppins Light"/>
                <a:cs typeface="Poppins Light"/>
                <a:sym typeface="Poppins Light"/>
              </a:rPr>
              <a:t>Haitalliset uskomukset suostumuksen suhteesta seksiin </a:t>
            </a:r>
          </a:p>
          <a:p>
            <a:pPr marL="605268" lvl="1" indent="-302634" algn="l">
              <a:lnSpc>
                <a:spcPts val="3924"/>
              </a:lnSpc>
              <a:buFont typeface="Arial"/>
              <a:buChar char="•"/>
            </a:pPr>
            <a:r>
              <a:rPr lang="en-US" sz="2803" spc="140">
                <a:solidFill>
                  <a:srgbClr val="000000"/>
                </a:solidFill>
                <a:latin typeface="Poppins Light"/>
                <a:ea typeface="Poppins Light"/>
                <a:cs typeface="Poppins Light"/>
                <a:sym typeface="Poppins Light"/>
              </a:rPr>
              <a:t>Osalla myös seksuaalisen aktiivisuuden huomattavaa lisääntymistä sekä seksuaalisen väkivallan lisääntynyttä hyväksymistä </a:t>
            </a:r>
          </a:p>
          <a:p>
            <a:pPr algn="l">
              <a:lnSpc>
                <a:spcPts val="3924"/>
              </a:lnSpc>
            </a:pPr>
            <a:endParaRPr lang="en-US" sz="2803" spc="140">
              <a:solidFill>
                <a:srgbClr val="000000"/>
              </a:solidFill>
              <a:latin typeface="Poppins Light"/>
              <a:ea typeface="Poppins Light"/>
              <a:cs typeface="Poppins Light"/>
              <a:sym typeface="Poppins Light"/>
            </a:endParaRPr>
          </a:p>
          <a:p>
            <a:pPr algn="l">
              <a:lnSpc>
                <a:spcPts val="3924"/>
              </a:lnSpc>
            </a:pPr>
            <a:r>
              <a:rPr lang="en-US" sz="2803" spc="140">
                <a:solidFill>
                  <a:srgbClr val="000000"/>
                </a:solidFill>
                <a:latin typeface="Poppins Light"/>
                <a:ea typeface="Poppins Light"/>
                <a:cs typeface="Poppins Light"/>
                <a:sym typeface="Poppins Light"/>
              </a:rPr>
              <a:t>Amerikan psykologiliiton raportti: </a:t>
            </a:r>
            <a:r>
              <a:rPr lang="en-US" sz="2803" u="sng" spc="140">
                <a:solidFill>
                  <a:srgbClr val="000000"/>
                </a:solidFill>
                <a:latin typeface="Poppins Light"/>
                <a:ea typeface="Poppins Light"/>
                <a:cs typeface="Poppins Light"/>
                <a:sym typeface="Poppins Light"/>
                <a:hlinkClick r:id="rId3" tooltip="https://www.apa.org/PI/women/programs/girls/report"/>
              </a:rPr>
              <a:t>https://www.apa.org/PI/women/programs/girls/report</a:t>
            </a:r>
          </a:p>
          <a:p>
            <a:pPr algn="l">
              <a:lnSpc>
                <a:spcPts val="3924"/>
              </a:lnSpc>
              <a:spcBef>
                <a:spcPct val="0"/>
              </a:spcBef>
            </a:pPr>
            <a:endParaRPr lang="en-US" sz="2803" u="sng" spc="140">
              <a:solidFill>
                <a:srgbClr val="000000"/>
              </a:solidFill>
              <a:latin typeface="Poppins Light"/>
              <a:ea typeface="Poppins Light"/>
              <a:cs typeface="Poppins Light"/>
              <a:sym typeface="Poppins Light"/>
              <a:hlinkClick r:id="rId3" tooltip="https://www.apa.org/PI/women/programs/girls/repor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52338" y="0"/>
            <a:ext cx="13235662" cy="10287000"/>
            <a:chOff x="0" y="0"/>
            <a:chExt cx="4477249" cy="3479800"/>
          </a:xfrm>
        </p:grpSpPr>
        <p:sp>
          <p:nvSpPr>
            <p:cNvPr id="3" name="Freeform 3"/>
            <p:cNvSpPr/>
            <p:nvPr/>
          </p:nvSpPr>
          <p:spPr>
            <a:xfrm>
              <a:off x="0" y="0"/>
              <a:ext cx="4477248" cy="3479800"/>
            </a:xfrm>
            <a:custGeom>
              <a:avLst/>
              <a:gdLst/>
              <a:ahLst/>
              <a:cxnLst/>
              <a:rect l="l" t="t" r="r" b="b"/>
              <a:pathLst>
                <a:path w="4477248" h="3479800">
                  <a:moveTo>
                    <a:pt x="0" y="0"/>
                  </a:moveTo>
                  <a:lnTo>
                    <a:pt x="4477248" y="0"/>
                  </a:lnTo>
                  <a:lnTo>
                    <a:pt x="4477248" y="3479800"/>
                  </a:lnTo>
                  <a:lnTo>
                    <a:pt x="0" y="3479800"/>
                  </a:lnTo>
                  <a:close/>
                </a:path>
              </a:pathLst>
            </a:custGeom>
            <a:solidFill>
              <a:srgbClr val="DACECC"/>
            </a:solidFill>
          </p:spPr>
        </p:sp>
      </p:grpSp>
      <p:grpSp>
        <p:nvGrpSpPr>
          <p:cNvPr id="4" name="Group 4"/>
          <p:cNvGrpSpPr/>
          <p:nvPr/>
        </p:nvGrpSpPr>
        <p:grpSpPr>
          <a:xfrm>
            <a:off x="226808" y="1845350"/>
            <a:ext cx="4396736" cy="7917684"/>
            <a:chOff x="0" y="0"/>
            <a:chExt cx="5862315" cy="10556912"/>
          </a:xfrm>
        </p:grpSpPr>
        <p:pic>
          <p:nvPicPr>
            <p:cNvPr id="5" name="Picture 5"/>
            <p:cNvPicPr>
              <a:picLocks noChangeAspect="1"/>
            </p:cNvPicPr>
            <p:nvPr/>
          </p:nvPicPr>
          <p:blipFill>
            <a:blip r:embed="rId2"/>
            <a:srcRect l="8404" r="8404"/>
            <a:stretch>
              <a:fillRect/>
            </a:stretch>
          </p:blipFill>
          <p:spPr>
            <a:xfrm>
              <a:off x="0" y="0"/>
              <a:ext cx="5862315" cy="10556912"/>
            </a:xfrm>
            <a:prstGeom prst="rect">
              <a:avLst/>
            </a:prstGeom>
          </p:spPr>
        </p:pic>
      </p:grpSp>
      <p:sp>
        <p:nvSpPr>
          <p:cNvPr id="6" name="TextBox 6"/>
          <p:cNvSpPr txBox="1"/>
          <p:nvPr/>
        </p:nvSpPr>
        <p:spPr>
          <a:xfrm>
            <a:off x="4342669" y="391033"/>
            <a:ext cx="13283210" cy="1313434"/>
          </a:xfrm>
          <a:prstGeom prst="rect">
            <a:avLst/>
          </a:prstGeom>
        </p:spPr>
        <p:txBody>
          <a:bodyPr lIns="0" tIns="0" rIns="0" bIns="0" rtlCol="0" anchor="t">
            <a:spAutoFit/>
          </a:bodyPr>
          <a:lstStyle/>
          <a:p>
            <a:pPr algn="l">
              <a:lnSpc>
                <a:spcPts val="5197"/>
              </a:lnSpc>
            </a:pPr>
            <a:r>
              <a:rPr lang="en-US" sz="4599" spc="229">
                <a:solidFill>
                  <a:srgbClr val="000000"/>
                </a:solidFill>
                <a:latin typeface="Cormorant Garamond Medium Bold"/>
                <a:ea typeface="Cormorant Garamond Medium Bold"/>
                <a:cs typeface="Cormorant Garamond Medium Bold"/>
                <a:sym typeface="Cormorant Garamond Medium Bold"/>
              </a:rPr>
              <a:t>Hyberseksualisoituneen kulttuurin vaikutuksesta myös pojat kokevat ulkonäköpaineita</a:t>
            </a:r>
          </a:p>
        </p:txBody>
      </p:sp>
      <p:sp>
        <p:nvSpPr>
          <p:cNvPr id="7" name="TextBox 7"/>
          <p:cNvSpPr txBox="1"/>
          <p:nvPr/>
        </p:nvSpPr>
        <p:spPr>
          <a:xfrm>
            <a:off x="5955886" y="2521746"/>
            <a:ext cx="10959169" cy="5929542"/>
          </a:xfrm>
          <a:prstGeom prst="rect">
            <a:avLst/>
          </a:prstGeom>
        </p:spPr>
        <p:txBody>
          <a:bodyPr lIns="0" tIns="0" rIns="0" bIns="0" rtlCol="0" anchor="t">
            <a:spAutoFit/>
          </a:bodyPr>
          <a:lstStyle/>
          <a:p>
            <a:pPr algn="l">
              <a:lnSpc>
                <a:spcPts val="3924"/>
              </a:lnSpc>
            </a:pPr>
            <a:endParaRPr/>
          </a:p>
          <a:p>
            <a:pPr marL="605268" lvl="1" indent="-302634" algn="l">
              <a:lnSpc>
                <a:spcPts val="3924"/>
              </a:lnSpc>
              <a:buFont typeface="Arial"/>
              <a:buChar char="•"/>
            </a:pPr>
            <a:r>
              <a:rPr lang="en-US" sz="2803" spc="140">
                <a:solidFill>
                  <a:srgbClr val="000000"/>
                </a:solidFill>
                <a:latin typeface="Poppins Light"/>
                <a:ea typeface="Poppins Light"/>
                <a:cs typeface="Poppins Light"/>
                <a:sym typeface="Poppins Light"/>
              </a:rPr>
              <a:t>Häpeä ja ahdistus omasta ulkonäöstä, erityisesti lihaksikkuus  / peniksen koko</a:t>
            </a:r>
          </a:p>
          <a:p>
            <a:pPr marL="605268" lvl="1" indent="-302634" algn="l">
              <a:lnSpc>
                <a:spcPts val="3924"/>
              </a:lnSpc>
              <a:buFont typeface="Arial"/>
              <a:buChar char="•"/>
            </a:pPr>
            <a:r>
              <a:rPr lang="en-US" sz="2803" spc="140">
                <a:solidFill>
                  <a:srgbClr val="000000"/>
                </a:solidFill>
                <a:latin typeface="Poppins Light"/>
                <a:ea typeface="Poppins Light"/>
                <a:cs typeface="Poppins Light"/>
                <a:sym typeface="Poppins Light"/>
              </a:rPr>
              <a:t>Erilaiset syömishäiriöt: Poikien syömishäiriö voi näkyä esimerkiksi sairaalloisen terveinä elämäntapoina, kuten pakonomaisena treenaamisena ja huipputarkkaan laskettuna ruokavaliona</a:t>
            </a:r>
          </a:p>
          <a:p>
            <a:pPr marL="605268" lvl="1" indent="-302634" algn="l">
              <a:lnSpc>
                <a:spcPts val="3924"/>
              </a:lnSpc>
              <a:buFont typeface="Arial"/>
              <a:buChar char="•"/>
            </a:pPr>
            <a:r>
              <a:rPr lang="en-US" sz="2803" spc="140">
                <a:solidFill>
                  <a:srgbClr val="000000"/>
                </a:solidFill>
                <a:latin typeface="Poppins Light"/>
                <a:ea typeface="Poppins Light"/>
                <a:cs typeface="Poppins Light"/>
                <a:sym typeface="Poppins Light"/>
              </a:rPr>
              <a:t>Alhainen / alentunut itsetunto</a:t>
            </a:r>
          </a:p>
          <a:p>
            <a:pPr algn="l">
              <a:lnSpc>
                <a:spcPts val="3924"/>
              </a:lnSpc>
            </a:pPr>
            <a:endParaRPr lang="en-US" sz="2803" spc="140">
              <a:solidFill>
                <a:srgbClr val="000000"/>
              </a:solidFill>
              <a:latin typeface="Poppins Light"/>
              <a:ea typeface="Poppins Light"/>
              <a:cs typeface="Poppins Light"/>
              <a:sym typeface="Poppins Light"/>
            </a:endParaRPr>
          </a:p>
          <a:p>
            <a:pPr algn="l">
              <a:lnSpc>
                <a:spcPts val="3924"/>
              </a:lnSpc>
            </a:pPr>
            <a:endParaRPr lang="en-US" sz="2803" spc="140">
              <a:solidFill>
                <a:srgbClr val="000000"/>
              </a:solidFill>
              <a:latin typeface="Poppins Light"/>
              <a:ea typeface="Poppins Light"/>
              <a:cs typeface="Poppins Light"/>
              <a:sym typeface="Poppins Light"/>
            </a:endParaRPr>
          </a:p>
          <a:p>
            <a:pPr algn="l">
              <a:lnSpc>
                <a:spcPts val="3924"/>
              </a:lnSpc>
            </a:pPr>
            <a:endParaRPr lang="en-US" sz="2803" spc="140">
              <a:solidFill>
                <a:srgbClr val="000000"/>
              </a:solidFill>
              <a:latin typeface="Poppins Light"/>
              <a:ea typeface="Poppins Light"/>
              <a:cs typeface="Poppins Light"/>
              <a:sym typeface="Poppins Light"/>
            </a:endParaRPr>
          </a:p>
          <a:p>
            <a:pPr algn="l">
              <a:lnSpc>
                <a:spcPts val="3924"/>
              </a:lnSpc>
              <a:spcBef>
                <a:spcPct val="0"/>
              </a:spcBef>
            </a:pPr>
            <a:endParaRPr lang="en-US" sz="2803" spc="140">
              <a:solidFill>
                <a:srgbClr val="000000"/>
              </a:solidFill>
              <a:latin typeface="Poppins Light"/>
              <a:ea typeface="Poppins Light"/>
              <a:cs typeface="Poppins Light"/>
              <a:sym typeface="Poppins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AutoShape 2"/>
          <p:cNvSpPr/>
          <p:nvPr/>
        </p:nvSpPr>
        <p:spPr>
          <a:xfrm>
            <a:off x="1028700" y="1984734"/>
            <a:ext cx="16577843" cy="7174957"/>
          </a:xfrm>
          <a:prstGeom prst="rect">
            <a:avLst/>
          </a:prstGeom>
          <a:solidFill>
            <a:srgbClr val="FFFFFF"/>
          </a:solidFill>
        </p:spPr>
      </p:sp>
      <p:grpSp>
        <p:nvGrpSpPr>
          <p:cNvPr id="3" name="Group 3"/>
          <p:cNvGrpSpPr/>
          <p:nvPr/>
        </p:nvGrpSpPr>
        <p:grpSpPr>
          <a:xfrm>
            <a:off x="281858" y="543622"/>
            <a:ext cx="17724285" cy="1779551"/>
            <a:chOff x="0" y="0"/>
            <a:chExt cx="23632380" cy="2372735"/>
          </a:xfrm>
        </p:grpSpPr>
        <p:sp>
          <p:nvSpPr>
            <p:cNvPr id="4" name="TextBox 4"/>
            <p:cNvSpPr txBox="1"/>
            <p:nvPr/>
          </p:nvSpPr>
          <p:spPr>
            <a:xfrm>
              <a:off x="0" y="-9525"/>
              <a:ext cx="23632380" cy="1228725"/>
            </a:xfrm>
            <a:prstGeom prst="rect">
              <a:avLst/>
            </a:prstGeom>
          </p:spPr>
          <p:txBody>
            <a:bodyPr lIns="0" tIns="0" rIns="0" bIns="0" rtlCol="0" anchor="t">
              <a:spAutoFit/>
            </a:bodyPr>
            <a:lstStyle/>
            <a:p>
              <a:pPr algn="l">
                <a:lnSpc>
                  <a:spcPts val="7200"/>
                </a:lnSpc>
              </a:pPr>
              <a:r>
                <a:rPr lang="en-US" sz="6000" spc="120">
                  <a:solidFill>
                    <a:srgbClr val="FFFFFF"/>
                  </a:solidFill>
                  <a:latin typeface="Aileron Heavy Bold"/>
                  <a:ea typeface="Aileron Heavy Bold"/>
                  <a:cs typeface="Aileron Heavy Bold"/>
                  <a:sym typeface="Aileron Heavy Bold"/>
                </a:rPr>
                <a:t>Porno osana hyberseksualisoitunutta mediaa</a:t>
              </a:r>
            </a:p>
          </p:txBody>
        </p:sp>
        <p:sp>
          <p:nvSpPr>
            <p:cNvPr id="5" name="TextBox 5"/>
            <p:cNvSpPr txBox="1"/>
            <p:nvPr/>
          </p:nvSpPr>
          <p:spPr>
            <a:xfrm>
              <a:off x="0" y="1667885"/>
              <a:ext cx="23632380" cy="704850"/>
            </a:xfrm>
            <a:prstGeom prst="rect">
              <a:avLst/>
            </a:prstGeom>
          </p:spPr>
          <p:txBody>
            <a:bodyPr lIns="0" tIns="0" rIns="0" bIns="0" rtlCol="0" anchor="t">
              <a:spAutoFit/>
            </a:bodyPr>
            <a:lstStyle/>
            <a:p>
              <a:pPr algn="l">
                <a:lnSpc>
                  <a:spcPts val="4500"/>
                </a:lnSpc>
              </a:pPr>
              <a:r>
                <a:rPr lang="en-US" sz="3000" spc="30">
                  <a:solidFill>
                    <a:srgbClr val="FFFFFF"/>
                  </a:solidFill>
                  <a:latin typeface="Aileron"/>
                  <a:ea typeface="Aileron"/>
                  <a:cs typeface="Aileron"/>
                  <a:sym typeface="Aileron"/>
                </a:rPr>
                <a:t>:</a:t>
              </a:r>
            </a:p>
          </p:txBody>
        </p:sp>
      </p:grpSp>
      <p:sp>
        <p:nvSpPr>
          <p:cNvPr id="6" name="TextBox 6"/>
          <p:cNvSpPr txBox="1"/>
          <p:nvPr/>
        </p:nvSpPr>
        <p:spPr>
          <a:xfrm>
            <a:off x="1712132" y="2240010"/>
            <a:ext cx="15892861" cy="5581759"/>
          </a:xfrm>
          <a:prstGeom prst="rect">
            <a:avLst/>
          </a:prstGeom>
        </p:spPr>
        <p:txBody>
          <a:bodyPr lIns="0" tIns="0" rIns="0" bIns="0" rtlCol="0" anchor="t">
            <a:spAutoFit/>
          </a:bodyPr>
          <a:lstStyle/>
          <a:p>
            <a:pPr marL="618468" lvl="1" indent="-309234" algn="l">
              <a:lnSpc>
                <a:spcPts val="4010"/>
              </a:lnSpc>
              <a:buFont typeface="Arial"/>
              <a:buChar char="•"/>
            </a:pPr>
            <a:r>
              <a:rPr lang="en-US" sz="2864">
                <a:solidFill>
                  <a:srgbClr val="5D7963"/>
                </a:solidFill>
                <a:latin typeface="Aileron"/>
                <a:ea typeface="Aileron"/>
                <a:cs typeface="Aileron"/>
                <a:sym typeface="Aileron"/>
              </a:rPr>
              <a:t>Porno antaa vääristyneen kuvan seksuaalisuudesta ja seksistä</a:t>
            </a:r>
          </a:p>
          <a:p>
            <a:pPr marL="618468" lvl="1" indent="-309234" algn="l">
              <a:lnSpc>
                <a:spcPts val="4010"/>
              </a:lnSpc>
              <a:buFont typeface="Arial"/>
              <a:buChar char="•"/>
            </a:pPr>
            <a:r>
              <a:rPr lang="en-US" sz="2864">
                <a:solidFill>
                  <a:srgbClr val="5D7963"/>
                </a:solidFill>
                <a:latin typeface="Aileron"/>
                <a:ea typeface="Aileron"/>
                <a:cs typeface="Aileron"/>
                <a:sym typeface="Aileron"/>
              </a:rPr>
              <a:t>Valtaosa top 50 pornoelokuvista sisältää naisiin kohdistuvaa fyysistä ja sanallista väkivaltaa.</a:t>
            </a:r>
          </a:p>
          <a:p>
            <a:pPr marL="618468" lvl="1" indent="-309234" algn="l">
              <a:lnSpc>
                <a:spcPts val="4010"/>
              </a:lnSpc>
              <a:buFont typeface="Arial"/>
              <a:buChar char="•"/>
            </a:pPr>
            <a:r>
              <a:rPr lang="en-US" sz="2864">
                <a:solidFill>
                  <a:srgbClr val="5D7963"/>
                </a:solidFill>
                <a:latin typeface="Aileron Bold"/>
                <a:ea typeface="Aileron Bold"/>
                <a:cs typeface="Aileron Bold"/>
                <a:sym typeface="Aileron Bold"/>
              </a:rPr>
              <a:t>88% top 50 elokuvista</a:t>
            </a:r>
            <a:r>
              <a:rPr lang="en-US" sz="2864">
                <a:solidFill>
                  <a:srgbClr val="5D7963"/>
                </a:solidFill>
                <a:latin typeface="Aileron"/>
                <a:ea typeface="Aileron"/>
                <a:cs typeface="Aileron"/>
                <a:sym typeface="Aileron"/>
              </a:rPr>
              <a:t> sisältää fyysistä aggressiota, kuten naisten lyömistä ja tönimistä.</a:t>
            </a:r>
          </a:p>
          <a:p>
            <a:pPr marL="618468" lvl="1" indent="-309234" algn="l">
              <a:lnSpc>
                <a:spcPts val="4010"/>
              </a:lnSpc>
              <a:buFont typeface="Arial"/>
              <a:buChar char="•"/>
            </a:pPr>
            <a:r>
              <a:rPr lang="en-US" sz="2864">
                <a:solidFill>
                  <a:srgbClr val="5D7963"/>
                </a:solidFill>
                <a:latin typeface="Aileron Bold"/>
                <a:ea typeface="Aileron Bold"/>
                <a:cs typeface="Aileron Bold"/>
                <a:sym typeface="Aileron Bold"/>
              </a:rPr>
              <a:t>50% samoista elokuvista</a:t>
            </a:r>
            <a:r>
              <a:rPr lang="en-US" sz="2864">
                <a:solidFill>
                  <a:srgbClr val="5D7963"/>
                </a:solidFill>
                <a:latin typeface="Aileron"/>
                <a:ea typeface="Aileron"/>
                <a:cs typeface="Aileron"/>
                <a:sym typeface="Aileron"/>
              </a:rPr>
              <a:t> sisältää naisiin kohdistuvaa verbaalista väkivaltaa, kuten lutkaksi, huoraksi ja nartuksi haukkumista</a:t>
            </a:r>
          </a:p>
          <a:p>
            <a:pPr marL="618468" lvl="1" indent="-309234" algn="l">
              <a:lnSpc>
                <a:spcPts val="4010"/>
              </a:lnSpc>
              <a:buFont typeface="Arial"/>
              <a:buChar char="•"/>
            </a:pPr>
            <a:r>
              <a:rPr lang="en-US" sz="2864">
                <a:solidFill>
                  <a:srgbClr val="5D7963"/>
                </a:solidFill>
                <a:latin typeface="Aileron"/>
                <a:ea typeface="Aileron"/>
                <a:cs typeface="Aileron"/>
                <a:sym typeface="Aileron"/>
              </a:rPr>
              <a:t>Porno on vahvasti sidoksissa prostituutioon ja ihmiskauppaan</a:t>
            </a:r>
          </a:p>
          <a:p>
            <a:pPr marL="618468" lvl="1" indent="-309234" algn="l">
              <a:lnSpc>
                <a:spcPts val="4010"/>
              </a:lnSpc>
              <a:buFont typeface="Arial"/>
              <a:buChar char="•"/>
            </a:pPr>
            <a:r>
              <a:rPr lang="en-US" sz="2864">
                <a:solidFill>
                  <a:srgbClr val="5D7963"/>
                </a:solidFill>
                <a:latin typeface="Aileron"/>
                <a:ea typeface="Aileron"/>
                <a:cs typeface="Aileron"/>
                <a:sym typeface="Aileron"/>
              </a:rPr>
              <a:t>Porno on teollisuudenala joka hyväksikäyttää ja vahingoittaa ihmisiä</a:t>
            </a:r>
          </a:p>
          <a:p>
            <a:pPr algn="l">
              <a:lnSpc>
                <a:spcPts val="4010"/>
              </a:lnSpc>
            </a:pPr>
            <a:endParaRPr lang="en-US" sz="2864">
              <a:solidFill>
                <a:srgbClr val="5D7963"/>
              </a:solidFill>
              <a:latin typeface="Aileron"/>
              <a:ea typeface="Aileron"/>
              <a:cs typeface="Aileron"/>
              <a:sym typeface="Aileron"/>
            </a:endParaRPr>
          </a:p>
          <a:p>
            <a:pPr algn="l">
              <a:lnSpc>
                <a:spcPts val="4010"/>
              </a:lnSpc>
            </a:pPr>
            <a:endParaRPr lang="en-US" sz="2864">
              <a:solidFill>
                <a:srgbClr val="5D7963"/>
              </a:solidFill>
              <a:latin typeface="Aileron"/>
              <a:ea typeface="Aileron"/>
              <a:cs typeface="Aileron"/>
              <a:sym typeface="Aileron"/>
            </a:endParaRPr>
          </a:p>
          <a:p>
            <a:pPr algn="l">
              <a:lnSpc>
                <a:spcPts val="4010"/>
              </a:lnSpc>
            </a:pPr>
            <a:endParaRPr lang="en-US" sz="2864">
              <a:solidFill>
                <a:srgbClr val="5D7963"/>
              </a:solidFill>
              <a:latin typeface="Aileron"/>
              <a:ea typeface="Aileron"/>
              <a:cs typeface="Aileron"/>
              <a:sym typeface="Aileron"/>
            </a:endParaRPr>
          </a:p>
          <a:p>
            <a:pPr algn="l">
              <a:lnSpc>
                <a:spcPts val="4010"/>
              </a:lnSpc>
            </a:pPr>
            <a:endParaRPr lang="en-US" sz="2864">
              <a:solidFill>
                <a:srgbClr val="5D7963"/>
              </a:solidFill>
              <a:latin typeface="Aileron"/>
              <a:ea typeface="Aileron"/>
              <a:cs typeface="Aileron"/>
              <a:sym typeface="Ailero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Freeform 2"/>
          <p:cNvSpPr/>
          <p:nvPr/>
        </p:nvSpPr>
        <p:spPr>
          <a:xfrm>
            <a:off x="10217470" y="154068"/>
            <a:ext cx="7801947" cy="10034307"/>
          </a:xfrm>
          <a:custGeom>
            <a:avLst/>
            <a:gdLst/>
            <a:ahLst/>
            <a:cxnLst/>
            <a:rect l="l" t="t" r="r" b="b"/>
            <a:pathLst>
              <a:path w="7801947" h="10034307">
                <a:moveTo>
                  <a:pt x="0" y="0"/>
                </a:moveTo>
                <a:lnTo>
                  <a:pt x="7801947" y="0"/>
                </a:lnTo>
                <a:lnTo>
                  <a:pt x="7801947" y="10034307"/>
                </a:lnTo>
                <a:lnTo>
                  <a:pt x="0" y="10034307"/>
                </a:lnTo>
                <a:lnTo>
                  <a:pt x="0" y="0"/>
                </a:lnTo>
                <a:close/>
              </a:path>
            </a:pathLst>
          </a:custGeom>
          <a:blipFill>
            <a:blip r:embed="rId2"/>
            <a:stretch>
              <a:fillRect l="-46701" r="-46701"/>
            </a:stretch>
          </a:blipFill>
        </p:spPr>
      </p:sp>
      <p:sp>
        <p:nvSpPr>
          <p:cNvPr id="3" name="TextBox 3"/>
          <p:cNvSpPr txBox="1"/>
          <p:nvPr/>
        </p:nvSpPr>
        <p:spPr>
          <a:xfrm>
            <a:off x="538486" y="457028"/>
            <a:ext cx="17925822" cy="893158"/>
          </a:xfrm>
          <a:prstGeom prst="rect">
            <a:avLst/>
          </a:prstGeom>
        </p:spPr>
        <p:txBody>
          <a:bodyPr lIns="0" tIns="0" rIns="0" bIns="0" rtlCol="0" anchor="t">
            <a:spAutoFit/>
          </a:bodyPr>
          <a:lstStyle/>
          <a:p>
            <a:pPr algn="l">
              <a:lnSpc>
                <a:spcPts val="6993"/>
              </a:lnSpc>
            </a:pPr>
            <a:r>
              <a:rPr lang="en-US" sz="6300">
                <a:solidFill>
                  <a:srgbClr val="FFFFFF"/>
                </a:solidFill>
                <a:latin typeface="Vidaloka"/>
                <a:ea typeface="Vidaloka"/>
                <a:cs typeface="Vidaloka"/>
                <a:sym typeface="Vidaloka"/>
              </a:rPr>
              <a:t>Pornomyönteinen ilmapiiri</a:t>
            </a:r>
          </a:p>
        </p:txBody>
      </p:sp>
      <p:sp>
        <p:nvSpPr>
          <p:cNvPr id="4" name="TextBox 4"/>
          <p:cNvSpPr txBox="1"/>
          <p:nvPr/>
        </p:nvSpPr>
        <p:spPr>
          <a:xfrm>
            <a:off x="644840" y="2315527"/>
            <a:ext cx="8856557" cy="7612381"/>
          </a:xfrm>
          <a:prstGeom prst="rect">
            <a:avLst/>
          </a:prstGeom>
        </p:spPr>
        <p:txBody>
          <a:bodyPr lIns="0" tIns="0" rIns="0" bIns="0" rtlCol="0" anchor="t">
            <a:spAutoFit/>
          </a:bodyPr>
          <a:lstStyle/>
          <a:p>
            <a:pPr algn="l">
              <a:lnSpc>
                <a:spcPts val="5549"/>
              </a:lnSpc>
            </a:pPr>
            <a:r>
              <a:rPr lang="en-US" sz="3699" spc="36">
                <a:solidFill>
                  <a:srgbClr val="F5F7F0"/>
                </a:solidFill>
                <a:latin typeface="Open Sans Light Bold"/>
                <a:ea typeface="Open Sans Light Bold"/>
                <a:cs typeface="Open Sans Light Bold"/>
                <a:sym typeface="Open Sans Light Bold"/>
              </a:rPr>
              <a:t>Väite:</a:t>
            </a:r>
            <a:r>
              <a:rPr lang="en-US" sz="3699" spc="36">
                <a:solidFill>
                  <a:srgbClr val="F5F7F0"/>
                </a:solidFill>
                <a:latin typeface="Open Sans Light"/>
                <a:ea typeface="Open Sans Light"/>
                <a:cs typeface="Open Sans Light"/>
                <a:sym typeface="Open Sans Light"/>
              </a:rPr>
              <a:t> </a:t>
            </a:r>
          </a:p>
          <a:p>
            <a:pPr algn="l">
              <a:lnSpc>
                <a:spcPts val="5549"/>
              </a:lnSpc>
            </a:pPr>
            <a:r>
              <a:rPr lang="en-US" sz="3699" spc="36">
                <a:solidFill>
                  <a:srgbClr val="F5F7F0"/>
                </a:solidFill>
                <a:latin typeface="Open Sans Light"/>
                <a:ea typeface="Open Sans Light"/>
                <a:cs typeface="Open Sans Light"/>
                <a:sym typeface="Open Sans Light"/>
              </a:rPr>
              <a:t>"Lasten ja nuorten pornonkäyttöä haitallisempaa on pornonkäytön demonisointi". </a:t>
            </a:r>
          </a:p>
          <a:p>
            <a:pPr algn="l">
              <a:lnSpc>
                <a:spcPts val="5549"/>
              </a:lnSpc>
            </a:pPr>
            <a:endParaRPr lang="en-US" sz="3699" spc="36">
              <a:solidFill>
                <a:srgbClr val="F5F7F0"/>
              </a:solidFill>
              <a:latin typeface="Open Sans Light"/>
              <a:ea typeface="Open Sans Light"/>
              <a:cs typeface="Open Sans Light"/>
              <a:sym typeface="Open Sans Light"/>
            </a:endParaRPr>
          </a:p>
          <a:p>
            <a:pPr algn="l">
              <a:lnSpc>
                <a:spcPts val="5549"/>
              </a:lnSpc>
            </a:pPr>
            <a:r>
              <a:rPr lang="en-US" sz="3699" spc="36">
                <a:solidFill>
                  <a:srgbClr val="F5F7F0"/>
                </a:solidFill>
                <a:latin typeface="Open Sans Light Bold"/>
                <a:ea typeface="Open Sans Light Bold"/>
                <a:cs typeface="Open Sans Light Bold"/>
                <a:sym typeface="Open Sans Light Bold"/>
              </a:rPr>
              <a:t>Fakta:</a:t>
            </a:r>
            <a:r>
              <a:rPr lang="en-US" sz="3699" spc="36">
                <a:solidFill>
                  <a:srgbClr val="F5F7F0"/>
                </a:solidFill>
                <a:latin typeface="Open Sans Light"/>
                <a:ea typeface="Open Sans Light"/>
                <a:cs typeface="Open Sans Light"/>
                <a:sym typeface="Open Sans Light"/>
              </a:rPr>
              <a:t> </a:t>
            </a:r>
          </a:p>
          <a:p>
            <a:pPr algn="l">
              <a:lnSpc>
                <a:spcPts val="5549"/>
              </a:lnSpc>
            </a:pPr>
            <a:r>
              <a:rPr lang="en-US" sz="3699" spc="36">
                <a:solidFill>
                  <a:srgbClr val="F5F7F0"/>
                </a:solidFill>
                <a:latin typeface="Open Sans Light"/>
                <a:ea typeface="Open Sans Light"/>
                <a:cs typeface="Open Sans Light"/>
                <a:sym typeface="Open Sans Light"/>
              </a:rPr>
              <a:t>Pornon näyttäminen alle 18-vuotiaalle on lapsen seksuaalista hyväksikäyttöä</a:t>
            </a:r>
          </a:p>
          <a:p>
            <a:pPr algn="l">
              <a:lnSpc>
                <a:spcPts val="5549"/>
              </a:lnSpc>
            </a:pPr>
            <a:endParaRPr lang="en-US" sz="3699" spc="36">
              <a:solidFill>
                <a:srgbClr val="F5F7F0"/>
              </a:solidFill>
              <a:latin typeface="Open Sans Light"/>
              <a:ea typeface="Open Sans Light"/>
              <a:cs typeface="Open Sans Light"/>
              <a:sym typeface="Open Sans Light"/>
            </a:endParaRPr>
          </a:p>
          <a:p>
            <a:pPr algn="l">
              <a:lnSpc>
                <a:spcPts val="5549"/>
              </a:lnSpc>
            </a:pPr>
            <a:endParaRPr lang="en-US" sz="3699" spc="36">
              <a:solidFill>
                <a:srgbClr val="F5F7F0"/>
              </a:solidFill>
              <a:latin typeface="Open Sans Light"/>
              <a:ea typeface="Open Sans Light"/>
              <a:cs typeface="Open Sans Light"/>
              <a:sym typeface="Open Sans Light"/>
            </a:endParaRPr>
          </a:p>
          <a:p>
            <a:pPr algn="l">
              <a:lnSpc>
                <a:spcPts val="5549"/>
              </a:lnSpc>
            </a:pPr>
            <a:endParaRPr lang="en-US" sz="3699" spc="36">
              <a:solidFill>
                <a:srgbClr val="F5F7F0"/>
              </a:solidFill>
              <a:latin typeface="Open Sans Light"/>
              <a:ea typeface="Open Sans Light"/>
              <a:cs typeface="Open Sans Light"/>
              <a:sym typeface="Open Sans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7D4CF"/>
        </a:solidFill>
        <a:effectLst/>
      </p:bgPr>
    </p:bg>
    <p:spTree>
      <p:nvGrpSpPr>
        <p:cNvPr id="1" name=""/>
        <p:cNvGrpSpPr/>
        <p:nvPr/>
      </p:nvGrpSpPr>
      <p:grpSpPr>
        <a:xfrm>
          <a:off x="0" y="0"/>
          <a:ext cx="0" cy="0"/>
          <a:chOff x="0" y="0"/>
          <a:chExt cx="0" cy="0"/>
        </a:xfrm>
      </p:grpSpPr>
      <p:sp>
        <p:nvSpPr>
          <p:cNvPr id="2" name="Freeform 2"/>
          <p:cNvSpPr/>
          <p:nvPr/>
        </p:nvSpPr>
        <p:spPr>
          <a:xfrm>
            <a:off x="11296753" y="1028700"/>
            <a:ext cx="5962547" cy="8229600"/>
          </a:xfrm>
          <a:custGeom>
            <a:avLst/>
            <a:gdLst/>
            <a:ahLst/>
            <a:cxnLst/>
            <a:rect l="l" t="t" r="r" b="b"/>
            <a:pathLst>
              <a:path w="5962547" h="8229600">
                <a:moveTo>
                  <a:pt x="0" y="0"/>
                </a:moveTo>
                <a:lnTo>
                  <a:pt x="5962547" y="0"/>
                </a:lnTo>
                <a:lnTo>
                  <a:pt x="5962547" y="8229600"/>
                </a:lnTo>
                <a:lnTo>
                  <a:pt x="0" y="8229600"/>
                </a:lnTo>
                <a:lnTo>
                  <a:pt x="0" y="0"/>
                </a:lnTo>
                <a:close/>
              </a:path>
            </a:pathLst>
          </a:custGeom>
          <a:blipFill>
            <a:blip r:embed="rId2"/>
            <a:stretch>
              <a:fillRect l="-15646" r="-15646"/>
            </a:stretch>
          </a:blipFill>
        </p:spPr>
      </p:sp>
      <p:sp>
        <p:nvSpPr>
          <p:cNvPr id="3" name="AutoShape 3"/>
          <p:cNvSpPr/>
          <p:nvPr/>
        </p:nvSpPr>
        <p:spPr>
          <a:xfrm>
            <a:off x="10420038" y="2551813"/>
            <a:ext cx="1753429" cy="1938326"/>
          </a:xfrm>
          <a:prstGeom prst="rect">
            <a:avLst/>
          </a:prstGeom>
          <a:solidFill>
            <a:srgbClr val="5D7963"/>
          </a:solidFill>
        </p:spPr>
      </p:sp>
      <p:grpSp>
        <p:nvGrpSpPr>
          <p:cNvPr id="4" name="Group 4"/>
          <p:cNvGrpSpPr/>
          <p:nvPr/>
        </p:nvGrpSpPr>
        <p:grpSpPr>
          <a:xfrm>
            <a:off x="1028696" y="1028700"/>
            <a:ext cx="7663810" cy="2105199"/>
            <a:chOff x="0" y="0"/>
            <a:chExt cx="10218413" cy="2806932"/>
          </a:xfrm>
        </p:grpSpPr>
        <p:sp>
          <p:nvSpPr>
            <p:cNvPr id="5" name="TextBox 5"/>
            <p:cNvSpPr txBox="1"/>
            <p:nvPr/>
          </p:nvSpPr>
          <p:spPr>
            <a:xfrm>
              <a:off x="5" y="-9525"/>
              <a:ext cx="10218408" cy="1632303"/>
            </a:xfrm>
            <a:prstGeom prst="rect">
              <a:avLst/>
            </a:prstGeom>
          </p:spPr>
          <p:txBody>
            <a:bodyPr lIns="0" tIns="0" rIns="0" bIns="0" rtlCol="0" anchor="t">
              <a:spAutoFit/>
            </a:bodyPr>
            <a:lstStyle/>
            <a:p>
              <a:pPr algn="l">
                <a:lnSpc>
                  <a:spcPts val="9600"/>
                </a:lnSpc>
              </a:pPr>
              <a:r>
                <a:rPr lang="en-US" sz="8000" spc="160">
                  <a:solidFill>
                    <a:srgbClr val="5D7963"/>
                  </a:solidFill>
                  <a:latin typeface="Aileron Heavy"/>
                  <a:ea typeface="Aileron Heavy"/>
                  <a:cs typeface="Aileron Heavy"/>
                  <a:sym typeface="Aileron Heavy"/>
                </a:rPr>
                <a:t>Kuka olen?</a:t>
              </a:r>
            </a:p>
          </p:txBody>
        </p:sp>
        <p:sp>
          <p:nvSpPr>
            <p:cNvPr id="6" name="TextBox 6"/>
            <p:cNvSpPr txBox="1"/>
            <p:nvPr/>
          </p:nvSpPr>
          <p:spPr>
            <a:xfrm>
              <a:off x="0" y="2049518"/>
              <a:ext cx="10218413" cy="757414"/>
            </a:xfrm>
            <a:prstGeom prst="rect">
              <a:avLst/>
            </a:prstGeom>
          </p:spPr>
          <p:txBody>
            <a:bodyPr lIns="0" tIns="0" rIns="0" bIns="0" rtlCol="0" anchor="t">
              <a:spAutoFit/>
            </a:bodyPr>
            <a:lstStyle/>
            <a:p>
              <a:pPr algn="l">
                <a:lnSpc>
                  <a:spcPts val="4440"/>
                </a:lnSpc>
              </a:pPr>
              <a:endParaRPr/>
            </a:p>
          </p:txBody>
        </p:sp>
      </p:grpSp>
      <p:sp>
        <p:nvSpPr>
          <p:cNvPr id="7" name="TextBox 7"/>
          <p:cNvSpPr txBox="1"/>
          <p:nvPr/>
        </p:nvSpPr>
        <p:spPr>
          <a:xfrm>
            <a:off x="561884" y="4067544"/>
            <a:ext cx="10375430" cy="3542938"/>
          </a:xfrm>
          <a:prstGeom prst="rect">
            <a:avLst/>
          </a:prstGeom>
        </p:spPr>
        <p:txBody>
          <a:bodyPr lIns="0" tIns="0" rIns="0" bIns="0" rtlCol="0" anchor="t">
            <a:spAutoFit/>
          </a:bodyPr>
          <a:lstStyle/>
          <a:p>
            <a:pPr marL="545272" lvl="1" indent="-272636" algn="l">
              <a:lnSpc>
                <a:spcPts val="3535"/>
              </a:lnSpc>
              <a:buFont typeface="Arial"/>
              <a:buChar char="•"/>
            </a:pPr>
            <a:r>
              <a:rPr lang="en-US" sz="2525">
                <a:solidFill>
                  <a:srgbClr val="5D7963"/>
                </a:solidFill>
                <a:latin typeface="Aileron"/>
                <a:ea typeface="Aileron"/>
                <a:cs typeface="Aileron"/>
                <a:sym typeface="Aileron"/>
              </a:rPr>
              <a:t>Kokkolan ev.lut seurakunnan oppilaitospastori</a:t>
            </a:r>
          </a:p>
          <a:p>
            <a:pPr marL="545272" lvl="1" indent="-272636" algn="l">
              <a:lnSpc>
                <a:spcPts val="3535"/>
              </a:lnSpc>
              <a:buFont typeface="Arial"/>
              <a:buChar char="•"/>
            </a:pPr>
            <a:r>
              <a:rPr lang="en-US" sz="2525">
                <a:solidFill>
                  <a:srgbClr val="5D7963"/>
                </a:solidFill>
                <a:latin typeface="Aileron"/>
                <a:ea typeface="Aileron"/>
                <a:cs typeface="Aileron"/>
                <a:sym typeface="Aileron"/>
              </a:rPr>
              <a:t>Sveitsin osa-aikainen ulkosuomalaispappi</a:t>
            </a:r>
          </a:p>
          <a:p>
            <a:pPr marL="545272" lvl="1" indent="-272636" algn="l">
              <a:lnSpc>
                <a:spcPts val="3535"/>
              </a:lnSpc>
              <a:buFont typeface="Arial"/>
              <a:buChar char="•"/>
            </a:pPr>
            <a:r>
              <a:rPr lang="en-US" sz="2525">
                <a:solidFill>
                  <a:srgbClr val="5D7963"/>
                </a:solidFill>
                <a:latin typeface="Aileron"/>
                <a:ea typeface="Aileron"/>
                <a:cs typeface="Aileron"/>
                <a:sym typeface="Aileron"/>
              </a:rPr>
              <a:t>Seksuaaliterapeutti</a:t>
            </a:r>
          </a:p>
          <a:p>
            <a:pPr marL="545272" lvl="1" indent="-272636" algn="l">
              <a:lnSpc>
                <a:spcPts val="3535"/>
              </a:lnSpc>
              <a:buFont typeface="Arial"/>
              <a:buChar char="•"/>
            </a:pPr>
            <a:r>
              <a:rPr lang="en-US" sz="2525">
                <a:solidFill>
                  <a:srgbClr val="5D7963"/>
                </a:solidFill>
                <a:latin typeface="Aileron"/>
                <a:ea typeface="Aileron"/>
                <a:cs typeface="Aileron"/>
                <a:sym typeface="Aileron"/>
              </a:rPr>
              <a:t>Väitöskirjatutkija</a:t>
            </a:r>
          </a:p>
          <a:p>
            <a:pPr marL="545272" lvl="1" indent="-272636" algn="l">
              <a:lnSpc>
                <a:spcPts val="3535"/>
              </a:lnSpc>
              <a:buFont typeface="Arial"/>
              <a:buChar char="•"/>
            </a:pPr>
            <a:r>
              <a:rPr lang="en-US" sz="2525">
                <a:solidFill>
                  <a:srgbClr val="5D7963"/>
                </a:solidFill>
                <a:latin typeface="Aileron"/>
                <a:ea typeface="Aileron"/>
                <a:cs typeface="Aileron"/>
                <a:sym typeface="Aileron"/>
              </a:rPr>
              <a:t>Vapauta Uhri ry:n perustaja ja toiminnanjohtaja</a:t>
            </a:r>
          </a:p>
          <a:p>
            <a:pPr marL="545272" lvl="1" indent="-272636" algn="l">
              <a:lnSpc>
                <a:spcPts val="3535"/>
              </a:lnSpc>
              <a:buFont typeface="Arial"/>
              <a:buChar char="•"/>
            </a:pPr>
            <a:r>
              <a:rPr lang="en-US" sz="2525">
                <a:solidFill>
                  <a:srgbClr val="5D7963"/>
                </a:solidFill>
                <a:latin typeface="Aileron"/>
                <a:ea typeface="Aileron"/>
                <a:cs typeface="Aileron"/>
                <a:sym typeface="Aileron"/>
              </a:rPr>
              <a:t>Tietokirjailija</a:t>
            </a:r>
          </a:p>
          <a:p>
            <a:pPr marL="545272" lvl="1" indent="-272636" algn="l">
              <a:lnSpc>
                <a:spcPts val="3535"/>
              </a:lnSpc>
              <a:buFont typeface="Arial"/>
              <a:buChar char="•"/>
            </a:pPr>
            <a:r>
              <a:rPr lang="en-US" sz="2525">
                <a:solidFill>
                  <a:srgbClr val="5D7963"/>
                </a:solidFill>
                <a:latin typeface="Aileron"/>
                <a:ea typeface="Aileron"/>
                <a:cs typeface="Aileron"/>
                <a:sym typeface="Aileron"/>
              </a:rPr>
              <a:t>Asiantuntija Toivu riippuvuudesta-hanke</a:t>
            </a:r>
          </a:p>
          <a:p>
            <a:pPr algn="l">
              <a:lnSpc>
                <a:spcPts val="3535"/>
              </a:lnSpc>
            </a:pPr>
            <a:endParaRPr lang="en-US" sz="2525">
              <a:solidFill>
                <a:srgbClr val="5D7963"/>
              </a:solidFill>
              <a:latin typeface="Aileron"/>
              <a:ea typeface="Aileron"/>
              <a:cs typeface="Aileron"/>
              <a:sym typeface="Ailero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Freeform 2"/>
          <p:cNvSpPr/>
          <p:nvPr/>
        </p:nvSpPr>
        <p:spPr>
          <a:xfrm>
            <a:off x="10217470" y="154068"/>
            <a:ext cx="7801947" cy="10034307"/>
          </a:xfrm>
          <a:custGeom>
            <a:avLst/>
            <a:gdLst/>
            <a:ahLst/>
            <a:cxnLst/>
            <a:rect l="l" t="t" r="r" b="b"/>
            <a:pathLst>
              <a:path w="7801947" h="10034307">
                <a:moveTo>
                  <a:pt x="0" y="0"/>
                </a:moveTo>
                <a:lnTo>
                  <a:pt x="7801947" y="0"/>
                </a:lnTo>
                <a:lnTo>
                  <a:pt x="7801947" y="10034307"/>
                </a:lnTo>
                <a:lnTo>
                  <a:pt x="0" y="10034307"/>
                </a:lnTo>
                <a:lnTo>
                  <a:pt x="0" y="0"/>
                </a:lnTo>
                <a:close/>
              </a:path>
            </a:pathLst>
          </a:custGeom>
          <a:blipFill>
            <a:blip r:embed="rId2"/>
            <a:stretch>
              <a:fillRect l="-46701" r="-46701"/>
            </a:stretch>
          </a:blipFill>
        </p:spPr>
      </p:sp>
      <p:sp>
        <p:nvSpPr>
          <p:cNvPr id="3" name="TextBox 3"/>
          <p:cNvSpPr txBox="1"/>
          <p:nvPr/>
        </p:nvSpPr>
        <p:spPr>
          <a:xfrm>
            <a:off x="538486" y="457028"/>
            <a:ext cx="17925822" cy="893158"/>
          </a:xfrm>
          <a:prstGeom prst="rect">
            <a:avLst/>
          </a:prstGeom>
        </p:spPr>
        <p:txBody>
          <a:bodyPr lIns="0" tIns="0" rIns="0" bIns="0" rtlCol="0" anchor="t">
            <a:spAutoFit/>
          </a:bodyPr>
          <a:lstStyle/>
          <a:p>
            <a:pPr algn="l">
              <a:lnSpc>
                <a:spcPts val="6993"/>
              </a:lnSpc>
            </a:pPr>
            <a:r>
              <a:rPr lang="en-US" sz="6300">
                <a:solidFill>
                  <a:srgbClr val="FFFFFF"/>
                </a:solidFill>
                <a:latin typeface="Vidaloka"/>
                <a:ea typeface="Vidaloka"/>
                <a:cs typeface="Vidaloka"/>
                <a:sym typeface="Vidaloka"/>
              </a:rPr>
              <a:t>Pornomyönteinen ilmapiiri</a:t>
            </a:r>
          </a:p>
        </p:txBody>
      </p:sp>
      <p:sp>
        <p:nvSpPr>
          <p:cNvPr id="4" name="TextBox 4"/>
          <p:cNvSpPr txBox="1"/>
          <p:nvPr/>
        </p:nvSpPr>
        <p:spPr>
          <a:xfrm>
            <a:off x="538486" y="3403367"/>
            <a:ext cx="8856557" cy="6221731"/>
          </a:xfrm>
          <a:prstGeom prst="rect">
            <a:avLst/>
          </a:prstGeom>
        </p:spPr>
        <p:txBody>
          <a:bodyPr lIns="0" tIns="0" rIns="0" bIns="0" rtlCol="0" anchor="t">
            <a:spAutoFit/>
          </a:bodyPr>
          <a:lstStyle/>
          <a:p>
            <a:pPr marL="798826" lvl="1" indent="-399413" algn="l">
              <a:lnSpc>
                <a:spcPts val="5549"/>
              </a:lnSpc>
              <a:buFont typeface="Arial"/>
              <a:buChar char="•"/>
            </a:pPr>
            <a:r>
              <a:rPr lang="en-US" sz="3699" spc="36">
                <a:solidFill>
                  <a:srgbClr val="F5F7F0"/>
                </a:solidFill>
                <a:latin typeface="Open Sans Light"/>
                <a:ea typeface="Open Sans Light"/>
                <a:cs typeface="Open Sans Light"/>
                <a:sym typeface="Open Sans Light"/>
              </a:rPr>
              <a:t>Kuristamista</a:t>
            </a:r>
          </a:p>
          <a:p>
            <a:pPr marL="798826" lvl="1" indent="-399413" algn="l">
              <a:lnSpc>
                <a:spcPts val="5549"/>
              </a:lnSpc>
              <a:buFont typeface="Arial"/>
              <a:buChar char="•"/>
            </a:pPr>
            <a:r>
              <a:rPr lang="en-US" sz="3699" spc="36">
                <a:solidFill>
                  <a:srgbClr val="F5F7F0"/>
                </a:solidFill>
                <a:latin typeface="Open Sans Light"/>
                <a:ea typeface="Open Sans Light"/>
                <a:cs typeface="Open Sans Light"/>
                <a:sym typeface="Open Sans Light"/>
              </a:rPr>
              <a:t>Tukehduttamista</a:t>
            </a:r>
          </a:p>
          <a:p>
            <a:pPr marL="798826" lvl="1" indent="-399413" algn="l">
              <a:lnSpc>
                <a:spcPts val="5549"/>
              </a:lnSpc>
              <a:buFont typeface="Arial"/>
              <a:buChar char="•"/>
            </a:pPr>
            <a:r>
              <a:rPr lang="en-US" sz="3699" spc="36">
                <a:solidFill>
                  <a:srgbClr val="F5F7F0"/>
                </a:solidFill>
                <a:latin typeface="Open Sans Light"/>
                <a:ea typeface="Open Sans Light"/>
                <a:cs typeface="Open Sans Light"/>
                <a:sym typeface="Open Sans Light"/>
              </a:rPr>
              <a:t>Rajua anaaliseksiä</a:t>
            </a:r>
          </a:p>
          <a:p>
            <a:pPr marL="798826" lvl="1" indent="-399413" algn="l">
              <a:lnSpc>
                <a:spcPts val="5549"/>
              </a:lnSpc>
              <a:buFont typeface="Arial"/>
              <a:buChar char="•"/>
            </a:pPr>
            <a:r>
              <a:rPr lang="en-US" sz="3699" spc="36">
                <a:solidFill>
                  <a:srgbClr val="F5F7F0"/>
                </a:solidFill>
                <a:latin typeface="Open Sans Light"/>
                <a:ea typeface="Open Sans Light"/>
                <a:cs typeface="Open Sans Light"/>
                <a:sym typeface="Open Sans Light"/>
              </a:rPr>
              <a:t>Ryhmäseksiä</a:t>
            </a:r>
          </a:p>
          <a:p>
            <a:pPr marL="798826" lvl="1" indent="-399413" algn="l">
              <a:lnSpc>
                <a:spcPts val="5549"/>
              </a:lnSpc>
              <a:buFont typeface="Arial"/>
              <a:buChar char="•"/>
            </a:pPr>
            <a:r>
              <a:rPr lang="en-US" sz="3699" spc="36">
                <a:solidFill>
                  <a:srgbClr val="F5F7F0"/>
                </a:solidFill>
                <a:latin typeface="Open Sans Light"/>
                <a:ea typeface="Open Sans Light"/>
                <a:cs typeface="Open Sans Light"/>
                <a:sym typeface="Open Sans Light"/>
              </a:rPr>
              <a:t>Laukeamista naisen kasvoille</a:t>
            </a:r>
          </a:p>
          <a:p>
            <a:pPr marL="798826" lvl="1" indent="-399413" algn="l">
              <a:lnSpc>
                <a:spcPts val="5549"/>
              </a:lnSpc>
              <a:buFont typeface="Arial"/>
              <a:buChar char="•"/>
            </a:pPr>
            <a:r>
              <a:rPr lang="en-US" sz="3699" spc="36">
                <a:solidFill>
                  <a:srgbClr val="F5F7F0"/>
                </a:solidFill>
                <a:latin typeface="Open Sans Light"/>
                <a:ea typeface="Open Sans Light"/>
                <a:cs typeface="Open Sans Light"/>
                <a:sym typeface="Open Sans Light"/>
              </a:rPr>
              <a:t>Sylkemistä naisen kasvoille</a:t>
            </a:r>
          </a:p>
          <a:p>
            <a:pPr marL="798826" lvl="1" indent="-399413" algn="l">
              <a:lnSpc>
                <a:spcPts val="5549"/>
              </a:lnSpc>
              <a:buFont typeface="Arial"/>
              <a:buChar char="•"/>
            </a:pPr>
            <a:r>
              <a:rPr lang="en-US" sz="3699" spc="36">
                <a:solidFill>
                  <a:srgbClr val="F5F7F0"/>
                </a:solidFill>
                <a:latin typeface="Open Sans Light"/>
                <a:ea typeface="Open Sans Light"/>
                <a:cs typeface="Open Sans Light"/>
                <a:sym typeface="Open Sans Light"/>
              </a:rPr>
              <a:t>Lutkaksi ja huoraksi haukkumista</a:t>
            </a:r>
          </a:p>
          <a:p>
            <a:pPr algn="l">
              <a:lnSpc>
                <a:spcPts val="5549"/>
              </a:lnSpc>
            </a:pPr>
            <a:endParaRPr lang="en-US" sz="3699" spc="36">
              <a:solidFill>
                <a:srgbClr val="F5F7F0"/>
              </a:solidFill>
              <a:latin typeface="Open Sans Light"/>
              <a:ea typeface="Open Sans Light"/>
              <a:cs typeface="Open Sans Light"/>
              <a:sym typeface="Open Sans Light"/>
            </a:endParaRPr>
          </a:p>
          <a:p>
            <a:pPr algn="l">
              <a:lnSpc>
                <a:spcPts val="5549"/>
              </a:lnSpc>
            </a:pPr>
            <a:endParaRPr lang="en-US" sz="3699" spc="36">
              <a:solidFill>
                <a:srgbClr val="F5F7F0"/>
              </a:solidFill>
              <a:latin typeface="Open Sans Light"/>
              <a:ea typeface="Open Sans Light"/>
              <a:cs typeface="Open Sans Light"/>
              <a:sym typeface="Open Sans Light"/>
            </a:endParaRPr>
          </a:p>
        </p:txBody>
      </p:sp>
      <p:sp>
        <p:nvSpPr>
          <p:cNvPr id="5" name="TextBox 5"/>
          <p:cNvSpPr txBox="1"/>
          <p:nvPr/>
        </p:nvSpPr>
        <p:spPr>
          <a:xfrm>
            <a:off x="0" y="1682920"/>
            <a:ext cx="7677549" cy="1320235"/>
          </a:xfrm>
          <a:prstGeom prst="rect">
            <a:avLst/>
          </a:prstGeom>
        </p:spPr>
        <p:txBody>
          <a:bodyPr lIns="0" tIns="0" rIns="0" bIns="0" rtlCol="0" anchor="t">
            <a:spAutoFit/>
          </a:bodyPr>
          <a:lstStyle/>
          <a:p>
            <a:pPr algn="ctr">
              <a:lnSpc>
                <a:spcPts val="5320"/>
              </a:lnSpc>
            </a:pPr>
            <a:r>
              <a:rPr lang="en-US" sz="3800">
                <a:solidFill>
                  <a:srgbClr val="000000"/>
                </a:solidFill>
                <a:latin typeface="Open Sans 2"/>
                <a:ea typeface="Open Sans 2"/>
                <a:cs typeface="Open Sans 2"/>
                <a:sym typeface="Open Sans 2"/>
              </a:rPr>
              <a:t>Mitä valtavirta porno pitää nykyään sisällään?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Freeform 2"/>
          <p:cNvSpPr/>
          <p:nvPr/>
        </p:nvSpPr>
        <p:spPr>
          <a:xfrm>
            <a:off x="2470909" y="1505416"/>
            <a:ext cx="13452936" cy="7886783"/>
          </a:xfrm>
          <a:custGeom>
            <a:avLst/>
            <a:gdLst/>
            <a:ahLst/>
            <a:cxnLst/>
            <a:rect l="l" t="t" r="r" b="b"/>
            <a:pathLst>
              <a:path w="13452936" h="7886783">
                <a:moveTo>
                  <a:pt x="0" y="0"/>
                </a:moveTo>
                <a:lnTo>
                  <a:pt x="13452935" y="0"/>
                </a:lnTo>
                <a:lnTo>
                  <a:pt x="13452935" y="7886784"/>
                </a:lnTo>
                <a:lnTo>
                  <a:pt x="0" y="7886784"/>
                </a:lnTo>
                <a:lnTo>
                  <a:pt x="0" y="0"/>
                </a:lnTo>
                <a:close/>
              </a:path>
            </a:pathLst>
          </a:custGeom>
          <a:blipFill>
            <a:blip r:embed="rId2"/>
            <a:stretch>
              <a:fillRect/>
            </a:stretch>
          </a:blipFill>
        </p:spPr>
      </p:sp>
      <p:sp>
        <p:nvSpPr>
          <p:cNvPr id="3" name="TextBox 3"/>
          <p:cNvSpPr txBox="1"/>
          <p:nvPr/>
        </p:nvSpPr>
        <p:spPr>
          <a:xfrm>
            <a:off x="210598" y="332743"/>
            <a:ext cx="17973556" cy="695957"/>
          </a:xfrm>
          <a:prstGeom prst="rect">
            <a:avLst/>
          </a:prstGeom>
        </p:spPr>
        <p:txBody>
          <a:bodyPr lIns="0" tIns="0" rIns="0" bIns="0" rtlCol="0" anchor="t">
            <a:spAutoFit/>
          </a:bodyPr>
          <a:lstStyle/>
          <a:p>
            <a:pPr algn="ctr">
              <a:lnSpc>
                <a:spcPts val="5740"/>
              </a:lnSpc>
            </a:pPr>
            <a:r>
              <a:rPr lang="en-US" sz="4100">
                <a:solidFill>
                  <a:srgbClr val="000000"/>
                </a:solidFill>
                <a:latin typeface="Open Sans Extra Bold"/>
                <a:ea typeface="Open Sans Extra Bold"/>
                <a:cs typeface="Open Sans Extra Bold"/>
                <a:sym typeface="Open Sans Extra Bold"/>
              </a:rPr>
              <a:t>Sivustot joille alaikäiset pääsevät ilman mitään ikäverifikaatiota...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0933" y="308577"/>
            <a:ext cx="3937866" cy="8949723"/>
          </a:xfrm>
          <a:custGeom>
            <a:avLst/>
            <a:gdLst/>
            <a:ahLst/>
            <a:cxnLst/>
            <a:rect l="l" t="t" r="r" b="b"/>
            <a:pathLst>
              <a:path w="3937866" h="8949723">
                <a:moveTo>
                  <a:pt x="0" y="0"/>
                </a:moveTo>
                <a:lnTo>
                  <a:pt x="3937865" y="0"/>
                </a:lnTo>
                <a:lnTo>
                  <a:pt x="3937865" y="8949723"/>
                </a:lnTo>
                <a:lnTo>
                  <a:pt x="0" y="8949723"/>
                </a:lnTo>
                <a:lnTo>
                  <a:pt x="0" y="0"/>
                </a:lnTo>
                <a:close/>
              </a:path>
            </a:pathLst>
          </a:custGeom>
          <a:blipFill>
            <a:blip r:embed="rId2"/>
            <a:stretch>
              <a:fillRect l="-120242" r="-120242"/>
            </a:stretch>
          </a:blipFill>
        </p:spPr>
      </p:sp>
      <p:sp>
        <p:nvSpPr>
          <p:cNvPr id="3" name="TextBox 3"/>
          <p:cNvSpPr txBox="1"/>
          <p:nvPr/>
        </p:nvSpPr>
        <p:spPr>
          <a:xfrm>
            <a:off x="4946245" y="719684"/>
            <a:ext cx="11972836" cy="618031"/>
          </a:xfrm>
          <a:prstGeom prst="rect">
            <a:avLst/>
          </a:prstGeom>
        </p:spPr>
        <p:txBody>
          <a:bodyPr lIns="0" tIns="0" rIns="0" bIns="0" rtlCol="0" anchor="t">
            <a:spAutoFit/>
          </a:bodyPr>
          <a:lstStyle/>
          <a:p>
            <a:pPr algn="l">
              <a:lnSpc>
                <a:spcPts val="4866"/>
              </a:lnSpc>
            </a:pPr>
            <a:r>
              <a:rPr lang="en-US" sz="4055" spc="162">
                <a:solidFill>
                  <a:srgbClr val="738677"/>
                </a:solidFill>
                <a:latin typeface="Playfair Display Bold"/>
                <a:ea typeface="Playfair Display Bold"/>
                <a:cs typeface="Playfair Display Bold"/>
                <a:sym typeface="Playfair Display Bold"/>
              </a:rPr>
              <a:t>Porno osana hyberseksualisoitunutta mediaa</a:t>
            </a:r>
          </a:p>
        </p:txBody>
      </p:sp>
      <p:sp>
        <p:nvSpPr>
          <p:cNvPr id="4" name="AutoShape 4"/>
          <p:cNvSpPr/>
          <p:nvPr/>
        </p:nvSpPr>
        <p:spPr>
          <a:xfrm>
            <a:off x="17259300" y="-303236"/>
            <a:ext cx="20651" cy="10893473"/>
          </a:xfrm>
          <a:prstGeom prst="rect">
            <a:avLst/>
          </a:prstGeom>
          <a:solidFill>
            <a:srgbClr val="628474"/>
          </a:solidFill>
        </p:spPr>
      </p:sp>
      <p:sp>
        <p:nvSpPr>
          <p:cNvPr id="5" name="TextBox 5"/>
          <p:cNvSpPr txBox="1"/>
          <p:nvPr/>
        </p:nvSpPr>
        <p:spPr>
          <a:xfrm>
            <a:off x="4925594" y="1702097"/>
            <a:ext cx="12333706" cy="8901430"/>
          </a:xfrm>
          <a:prstGeom prst="rect">
            <a:avLst/>
          </a:prstGeom>
        </p:spPr>
        <p:txBody>
          <a:bodyPr lIns="0" tIns="0" rIns="0" bIns="0" rtlCol="0" anchor="t">
            <a:spAutoFit/>
          </a:bodyPr>
          <a:lstStyle/>
          <a:p>
            <a:pPr algn="l">
              <a:lnSpc>
                <a:spcPts val="3919"/>
              </a:lnSpc>
            </a:pPr>
            <a:r>
              <a:rPr lang="en-US" sz="2799">
                <a:solidFill>
                  <a:srgbClr val="628474"/>
                </a:solidFill>
                <a:latin typeface="Open Sans 2 Light"/>
                <a:ea typeface="Open Sans 2 Light"/>
                <a:cs typeface="Open Sans 2 Light"/>
                <a:sym typeface="Open Sans 2 Light"/>
              </a:rPr>
              <a:t>Pojat näkevät kovaa pornoa ensimmäisen kerran keskimäärin 11 vuoden ikäisenä. Varhainen altistuminen pornolle ja pornografian runsas käyttö voivat aiheuttaa:</a:t>
            </a:r>
          </a:p>
          <a:p>
            <a:pPr algn="l">
              <a:lnSpc>
                <a:spcPts val="3919"/>
              </a:lnSpc>
            </a:pPr>
            <a:endParaRPr lang="en-US" sz="2799">
              <a:solidFill>
                <a:srgbClr val="628474"/>
              </a:solidFill>
              <a:latin typeface="Open Sans 2 Light"/>
              <a:ea typeface="Open Sans 2 Light"/>
              <a:cs typeface="Open Sans 2 Light"/>
              <a:sym typeface="Open Sans 2 Light"/>
            </a:endParaRPr>
          </a:p>
          <a:p>
            <a:pPr marL="604519" lvl="1" indent="-302260" algn="l">
              <a:lnSpc>
                <a:spcPts val="3919"/>
              </a:lnSpc>
              <a:buFont typeface="Arial"/>
              <a:buChar char="•"/>
            </a:pPr>
            <a:r>
              <a:rPr lang="en-US" sz="2799">
                <a:solidFill>
                  <a:srgbClr val="628474"/>
                </a:solidFill>
                <a:latin typeface="Open Sans 2 Light"/>
                <a:ea typeface="Open Sans 2 Light"/>
                <a:cs typeface="Open Sans 2 Light"/>
                <a:sym typeface="Open Sans 2 Light"/>
              </a:rPr>
              <a:t>Myönteisemmät asenteet seksuaalista häirintää ja naisiin kohdistuvaa väkivaltaa kohtaan</a:t>
            </a:r>
          </a:p>
          <a:p>
            <a:pPr marL="604519" lvl="1" indent="-302260" algn="l">
              <a:lnSpc>
                <a:spcPts val="3919"/>
              </a:lnSpc>
              <a:buFont typeface="Arial"/>
              <a:buChar char="•"/>
            </a:pPr>
            <a:r>
              <a:rPr lang="en-US" sz="2799">
                <a:solidFill>
                  <a:srgbClr val="628474"/>
                </a:solidFill>
                <a:latin typeface="Open Sans 2 Light"/>
                <a:ea typeface="Open Sans 2 Light"/>
                <a:cs typeface="Open Sans 2 Light"/>
                <a:sym typeface="Open Sans 2 Light"/>
              </a:rPr>
              <a:t>Raiskausmyytin hyväksyminen (=usko että raiskaus on oikeutettu tai puolusteltavissa)</a:t>
            </a:r>
          </a:p>
          <a:p>
            <a:pPr marL="604519" lvl="1" indent="-302260" algn="l">
              <a:lnSpc>
                <a:spcPts val="3919"/>
              </a:lnSpc>
              <a:buFont typeface="Arial"/>
              <a:buChar char="•"/>
            </a:pPr>
            <a:r>
              <a:rPr lang="en-US" sz="2799">
                <a:solidFill>
                  <a:srgbClr val="628474"/>
                </a:solidFill>
                <a:latin typeface="Open Sans 2 Light"/>
                <a:ea typeface="Open Sans 2 Light"/>
                <a:cs typeface="Open Sans 2 Light"/>
                <a:sym typeface="Open Sans 2 Light"/>
              </a:rPr>
              <a:t>Alentunut empatia raiskauksen uhreja kohtaan</a:t>
            </a:r>
          </a:p>
          <a:p>
            <a:pPr marL="604519" lvl="1" indent="-302260" algn="l">
              <a:lnSpc>
                <a:spcPts val="3919"/>
              </a:lnSpc>
              <a:buFont typeface="Arial"/>
              <a:buChar char="•"/>
            </a:pPr>
            <a:r>
              <a:rPr lang="en-US" sz="2799">
                <a:solidFill>
                  <a:srgbClr val="628474"/>
                </a:solidFill>
                <a:latin typeface="Open Sans 2 Light"/>
                <a:ea typeface="Open Sans 2 Light"/>
                <a:cs typeface="Open Sans 2 Light"/>
                <a:sym typeface="Open Sans 2 Light"/>
              </a:rPr>
              <a:t>Aggressiivisten käyttäytymismallien lisääntyminen</a:t>
            </a:r>
          </a:p>
          <a:p>
            <a:pPr marL="604519" lvl="1" indent="-302260" algn="l">
              <a:lnSpc>
                <a:spcPts val="3919"/>
              </a:lnSpc>
              <a:buFont typeface="Arial"/>
              <a:buChar char="•"/>
            </a:pPr>
            <a:r>
              <a:rPr lang="en-US" sz="2799">
                <a:solidFill>
                  <a:srgbClr val="628474"/>
                </a:solidFill>
                <a:latin typeface="Open Sans 2 Light"/>
                <a:ea typeface="Open Sans 2 Light"/>
                <a:cs typeface="Open Sans 2 Light"/>
                <a:sym typeface="Open Sans 2 Light"/>
              </a:rPr>
              <a:t>Seksikumppaneiden painostaminen pornossa nähtyihin akteihin</a:t>
            </a:r>
          </a:p>
          <a:p>
            <a:pPr marL="604519" lvl="1" indent="-302260" algn="l">
              <a:lnSpc>
                <a:spcPts val="3919"/>
              </a:lnSpc>
              <a:buFont typeface="Arial"/>
              <a:buChar char="•"/>
            </a:pPr>
            <a:r>
              <a:rPr lang="en-US" sz="2799">
                <a:solidFill>
                  <a:srgbClr val="628474"/>
                </a:solidFill>
                <a:latin typeface="Open Sans 2 Light"/>
                <a:ea typeface="Open Sans 2 Light"/>
                <a:cs typeface="Open Sans 2 Light"/>
                <a:sym typeface="Open Sans 2 Light"/>
              </a:rPr>
              <a:t>Lisääntyneet erektio-ongelmat</a:t>
            </a:r>
          </a:p>
          <a:p>
            <a:pPr marL="604519" lvl="1" indent="-302260" algn="l">
              <a:lnSpc>
                <a:spcPts val="3919"/>
              </a:lnSpc>
              <a:buFont typeface="Arial"/>
              <a:buChar char="•"/>
            </a:pPr>
            <a:r>
              <a:rPr lang="en-US" sz="2799">
                <a:solidFill>
                  <a:srgbClr val="628474"/>
                </a:solidFill>
                <a:latin typeface="Open Sans 2 Light"/>
                <a:ea typeface="Open Sans 2 Light"/>
                <a:cs typeface="Open Sans 2 Light"/>
                <a:sym typeface="Open Sans 2 Light"/>
              </a:rPr>
              <a:t>Vaikeus sitoutua parisuhteeseen</a:t>
            </a:r>
          </a:p>
          <a:p>
            <a:pPr algn="l">
              <a:lnSpc>
                <a:spcPts val="3919"/>
              </a:lnSpc>
            </a:pPr>
            <a:endParaRPr lang="en-US" sz="2799">
              <a:solidFill>
                <a:srgbClr val="628474"/>
              </a:solidFill>
              <a:latin typeface="Open Sans 2 Light"/>
              <a:ea typeface="Open Sans 2 Light"/>
              <a:cs typeface="Open Sans 2 Light"/>
              <a:sym typeface="Open Sans 2 Light"/>
            </a:endParaRPr>
          </a:p>
          <a:p>
            <a:pPr algn="l">
              <a:lnSpc>
                <a:spcPts val="3919"/>
              </a:lnSpc>
            </a:pPr>
            <a:endParaRPr lang="en-US" sz="2799">
              <a:solidFill>
                <a:srgbClr val="628474"/>
              </a:solidFill>
              <a:latin typeface="Open Sans 2 Light"/>
              <a:ea typeface="Open Sans 2 Light"/>
              <a:cs typeface="Open Sans 2 Light"/>
              <a:sym typeface="Open Sans 2 Light"/>
            </a:endParaRPr>
          </a:p>
          <a:p>
            <a:pPr algn="l">
              <a:lnSpc>
                <a:spcPts val="3919"/>
              </a:lnSpc>
            </a:pPr>
            <a:r>
              <a:rPr lang="en-US" sz="2799">
                <a:solidFill>
                  <a:srgbClr val="628474"/>
                </a:solidFill>
                <a:latin typeface="Open Sans 2 Light"/>
                <a:ea typeface="Open Sans 2 Light"/>
                <a:cs typeface="Open Sans 2 Light"/>
                <a:sym typeface="Open Sans 2 Light"/>
              </a:rPr>
              <a:t>https://www.culturereframed.org/wp-content/uploads/2019/05/CR-The-Problem.pdf</a:t>
            </a:r>
          </a:p>
          <a:p>
            <a:pPr algn="l">
              <a:lnSpc>
                <a:spcPts val="3919"/>
              </a:lnSpc>
            </a:pPr>
            <a:endParaRPr lang="en-US" sz="2799">
              <a:solidFill>
                <a:srgbClr val="628474"/>
              </a:solidFill>
              <a:latin typeface="Open Sans 2 Light"/>
              <a:ea typeface="Open Sans 2 Light"/>
              <a:cs typeface="Open Sans 2 Light"/>
              <a:sym typeface="Open Sans 2 Light"/>
            </a:endParaRPr>
          </a:p>
        </p:txBody>
      </p:sp>
      <p:sp>
        <p:nvSpPr>
          <p:cNvPr id="6" name="TextBox 6"/>
          <p:cNvSpPr txBox="1"/>
          <p:nvPr/>
        </p:nvSpPr>
        <p:spPr>
          <a:xfrm>
            <a:off x="210933" y="9751547"/>
            <a:ext cx="5605498" cy="402332"/>
          </a:xfrm>
          <a:prstGeom prst="rect">
            <a:avLst/>
          </a:prstGeom>
        </p:spPr>
        <p:txBody>
          <a:bodyPr lIns="0" tIns="0" rIns="0" bIns="0" rtlCol="0" anchor="t">
            <a:spAutoFit/>
          </a:bodyPr>
          <a:lstStyle/>
          <a:p>
            <a:pPr algn="l">
              <a:lnSpc>
                <a:spcPts val="3359"/>
              </a:lnSpc>
            </a:pPr>
            <a:r>
              <a:rPr lang="en-US" sz="2399" spc="143">
                <a:solidFill>
                  <a:srgbClr val="628474"/>
                </a:solidFill>
                <a:latin typeface="Open Sans Light"/>
                <a:ea typeface="Open Sans Light"/>
                <a:cs typeface="Open Sans Light"/>
                <a:sym typeface="Open Sans Light"/>
              </a:rPr>
              <a:t>Pia Rendic | Uusia Alkuja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0933" y="308577"/>
            <a:ext cx="3937866" cy="8949723"/>
          </a:xfrm>
          <a:custGeom>
            <a:avLst/>
            <a:gdLst/>
            <a:ahLst/>
            <a:cxnLst/>
            <a:rect l="l" t="t" r="r" b="b"/>
            <a:pathLst>
              <a:path w="3937866" h="8949723">
                <a:moveTo>
                  <a:pt x="0" y="0"/>
                </a:moveTo>
                <a:lnTo>
                  <a:pt x="3937865" y="0"/>
                </a:lnTo>
                <a:lnTo>
                  <a:pt x="3937865" y="8949723"/>
                </a:lnTo>
                <a:lnTo>
                  <a:pt x="0" y="8949723"/>
                </a:lnTo>
                <a:lnTo>
                  <a:pt x="0" y="0"/>
                </a:lnTo>
                <a:close/>
              </a:path>
            </a:pathLst>
          </a:custGeom>
          <a:blipFill>
            <a:blip r:embed="rId2"/>
            <a:stretch>
              <a:fillRect l="-25757" r="-25757"/>
            </a:stretch>
          </a:blipFill>
        </p:spPr>
      </p:sp>
      <p:sp>
        <p:nvSpPr>
          <p:cNvPr id="3" name="TextBox 3"/>
          <p:cNvSpPr txBox="1"/>
          <p:nvPr/>
        </p:nvSpPr>
        <p:spPr>
          <a:xfrm>
            <a:off x="4946245" y="719684"/>
            <a:ext cx="11972836" cy="618031"/>
          </a:xfrm>
          <a:prstGeom prst="rect">
            <a:avLst/>
          </a:prstGeom>
        </p:spPr>
        <p:txBody>
          <a:bodyPr lIns="0" tIns="0" rIns="0" bIns="0" rtlCol="0" anchor="t">
            <a:spAutoFit/>
          </a:bodyPr>
          <a:lstStyle/>
          <a:p>
            <a:pPr algn="l">
              <a:lnSpc>
                <a:spcPts val="4866"/>
              </a:lnSpc>
            </a:pPr>
            <a:r>
              <a:rPr lang="en-US" sz="4055" spc="162">
                <a:solidFill>
                  <a:srgbClr val="738677"/>
                </a:solidFill>
                <a:latin typeface="Playfair Display"/>
                <a:ea typeface="Playfair Display"/>
                <a:cs typeface="Playfair Display"/>
                <a:sym typeface="Playfair Display"/>
              </a:rPr>
              <a:t>Sosiaalisen oppimisen teoria</a:t>
            </a:r>
          </a:p>
        </p:txBody>
      </p:sp>
      <p:sp>
        <p:nvSpPr>
          <p:cNvPr id="4" name="AutoShape 4"/>
          <p:cNvSpPr/>
          <p:nvPr/>
        </p:nvSpPr>
        <p:spPr>
          <a:xfrm>
            <a:off x="17259300" y="-303236"/>
            <a:ext cx="20651" cy="10893473"/>
          </a:xfrm>
          <a:prstGeom prst="rect">
            <a:avLst/>
          </a:prstGeom>
          <a:solidFill>
            <a:srgbClr val="628474"/>
          </a:solidFill>
        </p:spPr>
      </p:sp>
      <p:sp>
        <p:nvSpPr>
          <p:cNvPr id="5" name="TextBox 5"/>
          <p:cNvSpPr txBox="1"/>
          <p:nvPr/>
        </p:nvSpPr>
        <p:spPr>
          <a:xfrm>
            <a:off x="4925594" y="1702097"/>
            <a:ext cx="12333706" cy="6960870"/>
          </a:xfrm>
          <a:prstGeom prst="rect">
            <a:avLst/>
          </a:prstGeom>
        </p:spPr>
        <p:txBody>
          <a:bodyPr lIns="0" tIns="0" rIns="0" bIns="0" rtlCol="0" anchor="t">
            <a:spAutoFit/>
          </a:bodyPr>
          <a:lstStyle/>
          <a:p>
            <a:pPr algn="l">
              <a:lnSpc>
                <a:spcPts val="3919"/>
              </a:lnSpc>
            </a:pPr>
            <a:r>
              <a:rPr lang="en-US" sz="2799" u="sng">
                <a:solidFill>
                  <a:srgbClr val="628474"/>
                </a:solidFill>
                <a:latin typeface="Open Sans 2 Light"/>
                <a:ea typeface="Open Sans 2 Light"/>
                <a:cs typeface="Open Sans 2 Light"/>
                <a:sym typeface="Open Sans 2 Light"/>
                <a:hlinkClick r:id="rId3" tooltip="mailto:kia.huttunen@netti.fi"/>
              </a:rPr>
              <a:t>“People are not born with preformed repertoires of aggressive behavior; they must learn them.”</a:t>
            </a:r>
          </a:p>
          <a:p>
            <a:pPr algn="l">
              <a:lnSpc>
                <a:spcPts val="3919"/>
              </a:lnSpc>
            </a:pPr>
            <a:endParaRPr lang="en-US" sz="2799" u="sng">
              <a:solidFill>
                <a:srgbClr val="628474"/>
              </a:solidFill>
              <a:latin typeface="Open Sans 2 Light"/>
              <a:ea typeface="Open Sans 2 Light"/>
              <a:cs typeface="Open Sans 2 Light"/>
              <a:sym typeface="Open Sans 2 Light"/>
              <a:hlinkClick r:id="rId3" tooltip="mailto:kia.huttunen@netti.fi"/>
            </a:endParaRPr>
          </a:p>
          <a:p>
            <a:pPr marL="561341" lvl="1" indent="-280670" algn="l">
              <a:lnSpc>
                <a:spcPts val="3640"/>
              </a:lnSpc>
              <a:buFont typeface="Arial"/>
              <a:buChar char="•"/>
            </a:pPr>
            <a:r>
              <a:rPr lang="en-US" sz="2600">
                <a:solidFill>
                  <a:srgbClr val="628474"/>
                </a:solidFill>
                <a:latin typeface="Open Sans 2"/>
                <a:ea typeface="Open Sans 2"/>
                <a:cs typeface="Open Sans 2"/>
                <a:sym typeface="Open Sans 2"/>
              </a:rPr>
              <a:t>Ybarra&amp;al. (2011) ovat analysoineet aggressiivisen seksuaalikäyttäytymisen ja väkivaltaisen pornografian kulutuksen välistä yhteyttä nuoruusiässä. Kirjoittajat tukeutuvat Banduran havainnointiin perustuvaan sosiaalisen oppimisen teoriaan, jonka mukaan ihmiset oppivat tiettyjä käyttäytymismalleja havainnoimalla, matkivat niitä ja saavat sitten vahvistusta tästä käyttäytymisestä.</a:t>
            </a:r>
          </a:p>
          <a:p>
            <a:pPr algn="l">
              <a:lnSpc>
                <a:spcPts val="3640"/>
              </a:lnSpc>
            </a:pPr>
            <a:endParaRPr lang="en-US" sz="2600">
              <a:solidFill>
                <a:srgbClr val="628474"/>
              </a:solidFill>
              <a:latin typeface="Open Sans 2"/>
              <a:ea typeface="Open Sans 2"/>
              <a:cs typeface="Open Sans 2"/>
              <a:sym typeface="Open Sans 2"/>
            </a:endParaRPr>
          </a:p>
          <a:p>
            <a:pPr marL="561341" lvl="1" indent="-280670" algn="l">
              <a:lnSpc>
                <a:spcPts val="3640"/>
              </a:lnSpc>
              <a:buFont typeface="Arial"/>
              <a:buChar char="•"/>
            </a:pPr>
            <a:r>
              <a:rPr lang="en-US" sz="2600">
                <a:solidFill>
                  <a:srgbClr val="628474"/>
                </a:solidFill>
                <a:latin typeface="Open Sans 2"/>
                <a:ea typeface="Open Sans 2"/>
                <a:cs typeface="Open Sans 2"/>
                <a:sym typeface="Open Sans 2"/>
              </a:rPr>
              <a:t>Paul J. Wrightin 3A-malli:  Mallin mukaan seksuaalinen media tarjoaa kuluttajilleen erilaisia seksuaalisen käyttäytymisen käsikirjoituksia, joista käyttäjät eivät ennen tienneet (asquisition), joista he jo ovat tietoisia (activation), tai jotka rohkaisevat käyttäjän havaintoihin perustuvaa käytöstä kuvaamalla käyttäytymistä normatiivisena ja palkitsevana (application).</a:t>
            </a:r>
          </a:p>
        </p:txBody>
      </p:sp>
      <p:sp>
        <p:nvSpPr>
          <p:cNvPr id="6" name="TextBox 6"/>
          <p:cNvSpPr txBox="1"/>
          <p:nvPr/>
        </p:nvSpPr>
        <p:spPr>
          <a:xfrm>
            <a:off x="210933" y="9751547"/>
            <a:ext cx="5605498" cy="402332"/>
          </a:xfrm>
          <a:prstGeom prst="rect">
            <a:avLst/>
          </a:prstGeom>
        </p:spPr>
        <p:txBody>
          <a:bodyPr lIns="0" tIns="0" rIns="0" bIns="0" rtlCol="0" anchor="t">
            <a:spAutoFit/>
          </a:bodyPr>
          <a:lstStyle/>
          <a:p>
            <a:pPr algn="l">
              <a:lnSpc>
                <a:spcPts val="3359"/>
              </a:lnSpc>
            </a:pPr>
            <a:r>
              <a:rPr lang="en-US" sz="2399" spc="143">
                <a:solidFill>
                  <a:srgbClr val="628474"/>
                </a:solidFill>
                <a:latin typeface="Open Sans Light"/>
                <a:ea typeface="Open Sans Light"/>
                <a:cs typeface="Open Sans Light"/>
                <a:sym typeface="Open Sans Light"/>
              </a:rPr>
              <a:t>Pia Rendic | Uusia Alkuja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0933" y="308577"/>
            <a:ext cx="3937866" cy="8949723"/>
          </a:xfrm>
          <a:custGeom>
            <a:avLst/>
            <a:gdLst/>
            <a:ahLst/>
            <a:cxnLst/>
            <a:rect l="l" t="t" r="r" b="b"/>
            <a:pathLst>
              <a:path w="3937866" h="8949723">
                <a:moveTo>
                  <a:pt x="0" y="0"/>
                </a:moveTo>
                <a:lnTo>
                  <a:pt x="3937865" y="0"/>
                </a:lnTo>
                <a:lnTo>
                  <a:pt x="3937865" y="8949723"/>
                </a:lnTo>
                <a:lnTo>
                  <a:pt x="0" y="8949723"/>
                </a:lnTo>
                <a:lnTo>
                  <a:pt x="0" y="0"/>
                </a:lnTo>
                <a:close/>
              </a:path>
            </a:pathLst>
          </a:custGeom>
          <a:blipFill>
            <a:blip r:embed="rId2"/>
            <a:stretch>
              <a:fillRect l="-120455" r="-120455"/>
            </a:stretch>
          </a:blipFill>
        </p:spPr>
      </p:sp>
      <p:sp>
        <p:nvSpPr>
          <p:cNvPr id="3" name="TextBox 3"/>
          <p:cNvSpPr txBox="1"/>
          <p:nvPr/>
        </p:nvSpPr>
        <p:spPr>
          <a:xfrm>
            <a:off x="4946245" y="719684"/>
            <a:ext cx="11972836" cy="618031"/>
          </a:xfrm>
          <a:prstGeom prst="rect">
            <a:avLst/>
          </a:prstGeom>
        </p:spPr>
        <p:txBody>
          <a:bodyPr lIns="0" tIns="0" rIns="0" bIns="0" rtlCol="0" anchor="t">
            <a:spAutoFit/>
          </a:bodyPr>
          <a:lstStyle/>
          <a:p>
            <a:pPr algn="l">
              <a:lnSpc>
                <a:spcPts val="4866"/>
              </a:lnSpc>
            </a:pPr>
            <a:r>
              <a:rPr lang="en-US" sz="4055" spc="162">
                <a:solidFill>
                  <a:srgbClr val="738677"/>
                </a:solidFill>
                <a:latin typeface="Playfair Display"/>
                <a:ea typeface="Playfair Display"/>
                <a:cs typeface="Playfair Display"/>
                <a:sym typeface="Playfair Display"/>
              </a:rPr>
              <a:t>Sosiaalisen oppimisen teoria</a:t>
            </a:r>
          </a:p>
        </p:txBody>
      </p:sp>
      <p:sp>
        <p:nvSpPr>
          <p:cNvPr id="4" name="AutoShape 4"/>
          <p:cNvSpPr/>
          <p:nvPr/>
        </p:nvSpPr>
        <p:spPr>
          <a:xfrm>
            <a:off x="17259300" y="-303236"/>
            <a:ext cx="20651" cy="10893473"/>
          </a:xfrm>
          <a:prstGeom prst="rect">
            <a:avLst/>
          </a:prstGeom>
          <a:solidFill>
            <a:srgbClr val="628474"/>
          </a:solidFill>
        </p:spPr>
      </p:sp>
      <p:sp>
        <p:nvSpPr>
          <p:cNvPr id="5" name="TextBox 5"/>
          <p:cNvSpPr txBox="1"/>
          <p:nvPr/>
        </p:nvSpPr>
        <p:spPr>
          <a:xfrm>
            <a:off x="4765810" y="2134056"/>
            <a:ext cx="12333706" cy="6424930"/>
          </a:xfrm>
          <a:prstGeom prst="rect">
            <a:avLst/>
          </a:prstGeom>
        </p:spPr>
        <p:txBody>
          <a:bodyPr lIns="0" tIns="0" rIns="0" bIns="0" rtlCol="0" anchor="t">
            <a:spAutoFit/>
          </a:bodyPr>
          <a:lstStyle/>
          <a:p>
            <a:pPr algn="l">
              <a:lnSpc>
                <a:spcPts val="3919"/>
              </a:lnSpc>
            </a:pPr>
            <a:r>
              <a:rPr lang="en-US" sz="2799">
                <a:solidFill>
                  <a:srgbClr val="628474"/>
                </a:solidFill>
                <a:latin typeface="Open Sans 2"/>
                <a:ea typeface="Open Sans 2"/>
                <a:cs typeface="Open Sans 2"/>
                <a:sym typeface="Open Sans 2"/>
              </a:rPr>
              <a:t>Australian tilastokeskuksen lukujen mukaan kouluikäisten lasten tekemien seksuaalisten pahoinpitelyjen ja niihin liittyvien rikosten määrä on kasvanut 430:stä vuonna 2007 1709:ään vuonna 2011. Asiantuntijat uskovat, että internet-pornografialla on osuutensa tähän merkittävään kasvuun (Schuman 2012). </a:t>
            </a:r>
          </a:p>
          <a:p>
            <a:pPr algn="l">
              <a:lnSpc>
                <a:spcPts val="3919"/>
              </a:lnSpc>
            </a:pPr>
            <a:endParaRPr lang="en-US" sz="2799">
              <a:solidFill>
                <a:srgbClr val="628474"/>
              </a:solidFill>
              <a:latin typeface="Open Sans 2"/>
              <a:ea typeface="Open Sans 2"/>
              <a:cs typeface="Open Sans 2"/>
              <a:sym typeface="Open Sans 2"/>
            </a:endParaRPr>
          </a:p>
          <a:p>
            <a:pPr algn="l">
              <a:lnSpc>
                <a:spcPts val="3919"/>
              </a:lnSpc>
            </a:pPr>
            <a:r>
              <a:rPr lang="en-US" sz="2799">
                <a:solidFill>
                  <a:srgbClr val="628474"/>
                </a:solidFill>
                <a:latin typeface="Open Sans 2 Bold"/>
                <a:ea typeface="Open Sans 2 Bold"/>
                <a:cs typeface="Open Sans 2 Bold"/>
                <a:sym typeface="Open Sans 2 Bold"/>
              </a:rPr>
              <a:t>Suomalaisten nuorten pornonkäyttö</a:t>
            </a:r>
            <a:r>
              <a:rPr lang="en-US" sz="2799">
                <a:solidFill>
                  <a:srgbClr val="628474"/>
                </a:solidFill>
                <a:latin typeface="Open Sans 2"/>
                <a:ea typeface="Open Sans 2"/>
                <a:cs typeface="Open Sans 2"/>
                <a:sym typeface="Open Sans 2"/>
              </a:rPr>
              <a:t>: </a:t>
            </a:r>
          </a:p>
          <a:p>
            <a:pPr algn="l">
              <a:lnSpc>
                <a:spcPts val="3919"/>
              </a:lnSpc>
            </a:pPr>
            <a:r>
              <a:rPr lang="en-US" sz="2799">
                <a:solidFill>
                  <a:srgbClr val="628474"/>
                </a:solidFill>
                <a:latin typeface="Open Sans 2"/>
                <a:ea typeface="Open Sans 2"/>
                <a:cs typeface="Open Sans 2"/>
                <a:sym typeface="Open Sans 2"/>
              </a:rPr>
              <a:t>THL kouluterveyskysely 2013: 74% peruskouluikäisistä pojista ja 86% lukioikäisistä oli käyttänyt internetpornoa. Tytöillä vastaavat prosentit olivat 22% ja 31%</a:t>
            </a:r>
          </a:p>
          <a:p>
            <a:pPr algn="l">
              <a:lnSpc>
                <a:spcPts val="3919"/>
              </a:lnSpc>
            </a:pPr>
            <a:endParaRPr lang="en-US" sz="2799">
              <a:solidFill>
                <a:srgbClr val="628474"/>
              </a:solidFill>
              <a:latin typeface="Open Sans 2"/>
              <a:ea typeface="Open Sans 2"/>
              <a:cs typeface="Open Sans 2"/>
              <a:sym typeface="Open Sans 2"/>
            </a:endParaRPr>
          </a:p>
          <a:p>
            <a:pPr algn="l">
              <a:lnSpc>
                <a:spcPts val="3919"/>
              </a:lnSpc>
            </a:pPr>
            <a:r>
              <a:rPr lang="en-US" sz="2799">
                <a:solidFill>
                  <a:srgbClr val="628474"/>
                </a:solidFill>
                <a:latin typeface="Open Sans 2 Bold"/>
                <a:ea typeface="Open Sans 2 Bold"/>
                <a:cs typeface="Open Sans 2 Bold"/>
                <a:sym typeface="Open Sans 2 Bold"/>
              </a:rPr>
              <a:t>Ruotsalaisten 15-29-v poikien pornonkäyttö</a:t>
            </a:r>
            <a:r>
              <a:rPr lang="en-US" sz="2799">
                <a:solidFill>
                  <a:srgbClr val="628474"/>
                </a:solidFill>
                <a:latin typeface="Open Sans 2"/>
                <a:ea typeface="Open Sans 2"/>
                <a:cs typeface="Open Sans 2"/>
                <a:sym typeface="Open Sans 2"/>
              </a:rPr>
              <a:t>: </a:t>
            </a:r>
          </a:p>
          <a:p>
            <a:pPr algn="l">
              <a:lnSpc>
                <a:spcPts val="3919"/>
              </a:lnSpc>
            </a:pPr>
            <a:r>
              <a:rPr lang="en-US" sz="2800">
                <a:solidFill>
                  <a:srgbClr val="628474"/>
                </a:solidFill>
                <a:latin typeface="Open Sans 2"/>
                <a:ea typeface="Open Sans 2"/>
                <a:cs typeface="Open Sans 2"/>
                <a:sym typeface="Open Sans 2"/>
              </a:rPr>
              <a:t>41% katsoo pornoa päivittäin!</a:t>
            </a:r>
          </a:p>
        </p:txBody>
      </p:sp>
      <p:sp>
        <p:nvSpPr>
          <p:cNvPr id="6" name="TextBox 6"/>
          <p:cNvSpPr txBox="1"/>
          <p:nvPr/>
        </p:nvSpPr>
        <p:spPr>
          <a:xfrm>
            <a:off x="210933" y="9751547"/>
            <a:ext cx="5605498" cy="402332"/>
          </a:xfrm>
          <a:prstGeom prst="rect">
            <a:avLst/>
          </a:prstGeom>
        </p:spPr>
        <p:txBody>
          <a:bodyPr lIns="0" tIns="0" rIns="0" bIns="0" rtlCol="0" anchor="t">
            <a:spAutoFit/>
          </a:bodyPr>
          <a:lstStyle/>
          <a:p>
            <a:pPr algn="l">
              <a:lnSpc>
                <a:spcPts val="3359"/>
              </a:lnSpc>
            </a:pPr>
            <a:r>
              <a:rPr lang="en-US" sz="2399" spc="143">
                <a:solidFill>
                  <a:srgbClr val="628474"/>
                </a:solidFill>
                <a:latin typeface="Open Sans Light"/>
                <a:ea typeface="Open Sans Light"/>
                <a:cs typeface="Open Sans Light"/>
                <a:sym typeface="Open Sans Light"/>
              </a:rPr>
              <a:t>Pia Rendic | Uusia Alkuja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5828B"/>
        </a:solidFill>
        <a:effectLst/>
      </p:bgPr>
    </p:bg>
    <p:spTree>
      <p:nvGrpSpPr>
        <p:cNvPr id="1" name=""/>
        <p:cNvGrpSpPr/>
        <p:nvPr/>
      </p:nvGrpSpPr>
      <p:grpSpPr>
        <a:xfrm>
          <a:off x="0" y="0"/>
          <a:ext cx="0" cy="0"/>
          <a:chOff x="0" y="0"/>
          <a:chExt cx="0" cy="0"/>
        </a:xfrm>
      </p:grpSpPr>
      <p:sp>
        <p:nvSpPr>
          <p:cNvPr id="2" name="AutoShape 2"/>
          <p:cNvSpPr/>
          <p:nvPr/>
        </p:nvSpPr>
        <p:spPr>
          <a:xfrm>
            <a:off x="-704850" y="9143075"/>
            <a:ext cx="19697700" cy="47625"/>
          </a:xfrm>
          <a:prstGeom prst="rect">
            <a:avLst/>
          </a:prstGeom>
          <a:solidFill>
            <a:srgbClr val="FFF5EC"/>
          </a:solidFill>
        </p:spPr>
      </p:sp>
      <p:sp>
        <p:nvSpPr>
          <p:cNvPr id="3" name="TextBox 3"/>
          <p:cNvSpPr txBox="1"/>
          <p:nvPr/>
        </p:nvSpPr>
        <p:spPr>
          <a:xfrm>
            <a:off x="1028700" y="287731"/>
            <a:ext cx="10222359" cy="1031875"/>
          </a:xfrm>
          <a:prstGeom prst="rect">
            <a:avLst/>
          </a:prstGeom>
        </p:spPr>
        <p:txBody>
          <a:bodyPr lIns="0" tIns="0" rIns="0" bIns="0" rtlCol="0" anchor="t">
            <a:spAutoFit/>
          </a:bodyPr>
          <a:lstStyle/>
          <a:p>
            <a:pPr algn="l">
              <a:lnSpc>
                <a:spcPts val="8159"/>
              </a:lnSpc>
            </a:pPr>
            <a:r>
              <a:rPr lang="en-US" sz="6800">
                <a:solidFill>
                  <a:srgbClr val="FFF5EC"/>
                </a:solidFill>
                <a:latin typeface="Libre Baskerville Italics"/>
                <a:ea typeface="Libre Baskerville Italics"/>
                <a:cs typeface="Libre Baskerville Italics"/>
                <a:sym typeface="Libre Baskerville Italics"/>
              </a:rPr>
              <a:t>Pornon vaikutukset</a:t>
            </a:r>
          </a:p>
        </p:txBody>
      </p:sp>
      <p:grpSp>
        <p:nvGrpSpPr>
          <p:cNvPr id="4" name="Group 4"/>
          <p:cNvGrpSpPr/>
          <p:nvPr/>
        </p:nvGrpSpPr>
        <p:grpSpPr>
          <a:xfrm>
            <a:off x="653812" y="0"/>
            <a:ext cx="13239581" cy="10102681"/>
            <a:chOff x="0" y="0"/>
            <a:chExt cx="17652774" cy="13470241"/>
          </a:xfrm>
        </p:grpSpPr>
        <p:sp>
          <p:nvSpPr>
            <p:cNvPr id="5" name="TextBox 5"/>
            <p:cNvSpPr txBox="1"/>
            <p:nvPr/>
          </p:nvSpPr>
          <p:spPr>
            <a:xfrm>
              <a:off x="0" y="0"/>
              <a:ext cx="17652774" cy="965559"/>
            </a:xfrm>
            <a:prstGeom prst="rect">
              <a:avLst/>
            </a:prstGeom>
          </p:spPr>
          <p:txBody>
            <a:bodyPr lIns="0" tIns="0" rIns="0" bIns="0" rtlCol="0" anchor="t">
              <a:spAutoFit/>
            </a:bodyPr>
            <a:lstStyle/>
            <a:p>
              <a:pPr algn="l">
                <a:lnSpc>
                  <a:spcPts val="5756"/>
                </a:lnSpc>
              </a:pPr>
              <a:endParaRPr/>
            </a:p>
          </p:txBody>
        </p:sp>
        <p:sp>
          <p:nvSpPr>
            <p:cNvPr id="6" name="TextBox 6"/>
            <p:cNvSpPr txBox="1"/>
            <p:nvPr/>
          </p:nvSpPr>
          <p:spPr>
            <a:xfrm>
              <a:off x="0" y="1962055"/>
              <a:ext cx="17652774" cy="11508186"/>
            </a:xfrm>
            <a:prstGeom prst="rect">
              <a:avLst/>
            </a:prstGeom>
          </p:spPr>
          <p:txBody>
            <a:bodyPr lIns="0" tIns="0" rIns="0" bIns="0" rtlCol="0" anchor="t">
              <a:spAutoFit/>
            </a:bodyPr>
            <a:lstStyle/>
            <a:p>
              <a:pPr algn="l">
                <a:lnSpc>
                  <a:spcPts val="5036"/>
                </a:lnSpc>
              </a:pPr>
              <a:endParaRPr/>
            </a:p>
            <a:p>
              <a:pPr marL="690367" lvl="1" indent="-345184" algn="l">
                <a:lnSpc>
                  <a:spcPts val="4476"/>
                </a:lnSpc>
                <a:buFont typeface="Arial"/>
                <a:buChar char="•"/>
              </a:pPr>
              <a:r>
                <a:rPr lang="en-US" sz="3197" spc="95">
                  <a:solidFill>
                    <a:srgbClr val="FFF5EC"/>
                  </a:solidFill>
                  <a:latin typeface="Raleway Bold"/>
                  <a:ea typeface="Raleway Bold"/>
                  <a:cs typeface="Raleway Bold"/>
                  <a:sym typeface="Raleway Bold"/>
                </a:rPr>
                <a:t>Häpeä ja syyllisyys</a:t>
              </a:r>
            </a:p>
            <a:p>
              <a:pPr marL="690367" lvl="1" indent="-345184" algn="l">
                <a:lnSpc>
                  <a:spcPts val="4476"/>
                </a:lnSpc>
                <a:buFont typeface="Arial"/>
                <a:buChar char="•"/>
              </a:pPr>
              <a:r>
                <a:rPr lang="en-US" sz="3197" spc="95">
                  <a:solidFill>
                    <a:srgbClr val="FFF5EC"/>
                  </a:solidFill>
                  <a:latin typeface="Raleway Bold"/>
                  <a:ea typeface="Raleway Bold"/>
                  <a:cs typeface="Raleway Bold"/>
                  <a:sym typeface="Raleway Bold"/>
                </a:rPr>
                <a:t>Masennus ja ahdistus</a:t>
              </a:r>
            </a:p>
            <a:p>
              <a:pPr marL="690367" lvl="1" indent="-345184" algn="l">
                <a:lnSpc>
                  <a:spcPts val="4476"/>
                </a:lnSpc>
                <a:buFont typeface="Arial"/>
                <a:buChar char="•"/>
              </a:pPr>
              <a:r>
                <a:rPr lang="en-US" sz="3197" spc="95">
                  <a:solidFill>
                    <a:srgbClr val="FFF5EC"/>
                  </a:solidFill>
                  <a:latin typeface="Raleway Bold"/>
                  <a:ea typeface="Raleway Bold"/>
                  <a:cs typeface="Raleway Bold"/>
                  <a:sym typeface="Raleway Bold"/>
                </a:rPr>
                <a:t>Näköalattomuus &amp; toivottomuus</a:t>
              </a:r>
            </a:p>
            <a:p>
              <a:pPr marL="690367" lvl="1" indent="-345184" algn="l">
                <a:lnSpc>
                  <a:spcPts val="4476"/>
                </a:lnSpc>
                <a:buFont typeface="Arial"/>
                <a:buChar char="•"/>
              </a:pPr>
              <a:r>
                <a:rPr lang="en-US" sz="3197" spc="95">
                  <a:solidFill>
                    <a:srgbClr val="FFF5EC"/>
                  </a:solidFill>
                  <a:latin typeface="Raleway Bold"/>
                  <a:ea typeface="Raleway Bold"/>
                  <a:cs typeface="Raleway Bold"/>
                  <a:sym typeface="Raleway Bold"/>
                </a:rPr>
                <a:t>Addiktoituminen</a:t>
              </a:r>
            </a:p>
            <a:p>
              <a:pPr marL="690367" lvl="1" indent="-345184" algn="l">
                <a:lnSpc>
                  <a:spcPts val="4476"/>
                </a:lnSpc>
                <a:buFont typeface="Arial"/>
                <a:buChar char="•"/>
              </a:pPr>
              <a:r>
                <a:rPr lang="en-US" sz="3197" spc="95">
                  <a:solidFill>
                    <a:srgbClr val="FFF5EC"/>
                  </a:solidFill>
                  <a:latin typeface="Raleway Bold"/>
                  <a:ea typeface="Raleway Bold"/>
                  <a:cs typeface="Raleway Bold"/>
                  <a:sym typeface="Raleway Bold"/>
                </a:rPr>
                <a:t>Eristäytyminen</a:t>
              </a:r>
            </a:p>
            <a:p>
              <a:pPr marL="690367" lvl="1" indent="-345184" algn="l">
                <a:lnSpc>
                  <a:spcPts val="4476"/>
                </a:lnSpc>
                <a:buFont typeface="Arial"/>
                <a:buChar char="•"/>
              </a:pPr>
              <a:r>
                <a:rPr lang="en-US" sz="3197" spc="95">
                  <a:solidFill>
                    <a:srgbClr val="FFF5EC"/>
                  </a:solidFill>
                  <a:latin typeface="Raleway Bold"/>
                  <a:ea typeface="Raleway Bold"/>
                  <a:cs typeface="Raleway Bold"/>
                  <a:sym typeface="Raleway Bold"/>
                </a:rPr>
                <a:t>Erektio-ongelmat &amp; ongelmat seksuaalisuudessa</a:t>
              </a:r>
            </a:p>
            <a:p>
              <a:pPr marL="690367" lvl="1" indent="-345184" algn="l">
                <a:lnSpc>
                  <a:spcPts val="4476"/>
                </a:lnSpc>
                <a:buFont typeface="Arial"/>
                <a:buChar char="•"/>
              </a:pPr>
              <a:r>
                <a:rPr lang="en-US" sz="3197" spc="95">
                  <a:solidFill>
                    <a:srgbClr val="FFF5EC"/>
                  </a:solidFill>
                  <a:latin typeface="Raleway Bold"/>
                  <a:ea typeface="Raleway Bold"/>
                  <a:cs typeface="Raleway Bold"/>
                  <a:sym typeface="Raleway Bold"/>
                </a:rPr>
                <a:t>Naisen esineellistäminen</a:t>
              </a:r>
            </a:p>
            <a:p>
              <a:pPr marL="690367" lvl="1" indent="-345184" algn="l">
                <a:lnSpc>
                  <a:spcPts val="4476"/>
                </a:lnSpc>
                <a:buFont typeface="Arial"/>
                <a:buChar char="•"/>
              </a:pPr>
              <a:r>
                <a:rPr lang="en-US" sz="3197" spc="95">
                  <a:solidFill>
                    <a:srgbClr val="FFF5EC"/>
                  </a:solidFill>
                  <a:latin typeface="Raleway Bold"/>
                  <a:ea typeface="Raleway Bold"/>
                  <a:cs typeface="Raleway Bold"/>
                  <a:sym typeface="Raleway Bold"/>
                </a:rPr>
                <a:t>Kulttuurisen väkivallan lisääntyminen</a:t>
              </a:r>
            </a:p>
            <a:p>
              <a:pPr marL="690367" lvl="1" indent="-345184" algn="l">
                <a:lnSpc>
                  <a:spcPts val="4476"/>
                </a:lnSpc>
                <a:buFont typeface="Arial"/>
                <a:buChar char="•"/>
              </a:pPr>
              <a:r>
                <a:rPr lang="en-US" sz="3197" spc="95">
                  <a:solidFill>
                    <a:srgbClr val="FFF5EC"/>
                  </a:solidFill>
                  <a:latin typeface="Raleway Bold"/>
                  <a:ea typeface="Raleway Bold"/>
                  <a:cs typeface="Raleway Bold"/>
                  <a:sym typeface="Raleway Bold"/>
                </a:rPr>
                <a:t>Seksuaalinen häirintä</a:t>
              </a:r>
            </a:p>
            <a:p>
              <a:pPr marL="690367" lvl="1" indent="-345184" algn="l">
                <a:lnSpc>
                  <a:spcPts val="4476"/>
                </a:lnSpc>
                <a:buFont typeface="Arial"/>
                <a:buChar char="•"/>
              </a:pPr>
              <a:r>
                <a:rPr lang="en-US" sz="3197" spc="95">
                  <a:solidFill>
                    <a:srgbClr val="FFF5EC"/>
                  </a:solidFill>
                  <a:latin typeface="Raleway Bold"/>
                  <a:ea typeface="Raleway Bold"/>
                  <a:cs typeface="Raleway Bold"/>
                  <a:sym typeface="Raleway Bold"/>
                </a:rPr>
                <a:t>Vaikutukset aivojen rakenteeseen ja toimintaan</a:t>
              </a:r>
            </a:p>
            <a:p>
              <a:pPr marL="690367" lvl="1" indent="-345184" algn="l">
                <a:lnSpc>
                  <a:spcPts val="4476"/>
                </a:lnSpc>
                <a:buFont typeface="Arial"/>
                <a:buChar char="•"/>
              </a:pPr>
              <a:r>
                <a:rPr lang="en-US" sz="3197" spc="95">
                  <a:solidFill>
                    <a:srgbClr val="FFF5EC"/>
                  </a:solidFill>
                  <a:latin typeface="Raleway Bold"/>
                  <a:ea typeface="Raleway Bold"/>
                  <a:cs typeface="Raleway Bold"/>
                  <a:sym typeface="Raleway Bold"/>
                </a:rPr>
                <a:t>Vaikutukset seurustelusuhteisiin ja parisuhteen muodostamiseen</a:t>
              </a:r>
            </a:p>
            <a:p>
              <a:pPr marL="776727" lvl="1" indent="-388363" algn="l">
                <a:lnSpc>
                  <a:spcPts val="5036"/>
                </a:lnSpc>
                <a:buFont typeface="Arial"/>
                <a:buChar char="•"/>
              </a:pPr>
              <a:endParaRPr lang="en-US" sz="3197" spc="95">
                <a:solidFill>
                  <a:srgbClr val="FFF5EC"/>
                </a:solidFill>
                <a:latin typeface="Raleway Bold"/>
                <a:ea typeface="Raleway Bold"/>
                <a:cs typeface="Raleway Bold"/>
                <a:sym typeface="Raleway Bold"/>
              </a:endParaRPr>
            </a:p>
            <a:p>
              <a:pPr algn="l">
                <a:lnSpc>
                  <a:spcPts val="5036"/>
                </a:lnSpc>
              </a:pPr>
              <a:endParaRPr lang="en-US" sz="3197" spc="95">
                <a:solidFill>
                  <a:srgbClr val="FFF5EC"/>
                </a:solidFill>
                <a:latin typeface="Raleway Bold"/>
                <a:ea typeface="Raleway Bold"/>
                <a:cs typeface="Raleway Bold"/>
                <a:sym typeface="Raleway Bold"/>
              </a:endParaRPr>
            </a:p>
          </p:txBody>
        </p:sp>
      </p:grpSp>
      <p:sp>
        <p:nvSpPr>
          <p:cNvPr id="7" name="AutoShape 7"/>
          <p:cNvSpPr/>
          <p:nvPr/>
        </p:nvSpPr>
        <p:spPr>
          <a:xfrm>
            <a:off x="-704850" y="9305925"/>
            <a:ext cx="19697700" cy="47625"/>
          </a:xfrm>
          <a:prstGeom prst="rect">
            <a:avLst/>
          </a:prstGeom>
          <a:solidFill>
            <a:srgbClr val="FFF5EC"/>
          </a:solidFill>
        </p:spPr>
      </p:sp>
      <p:grpSp>
        <p:nvGrpSpPr>
          <p:cNvPr id="8" name="Group 8"/>
          <p:cNvGrpSpPr/>
          <p:nvPr/>
        </p:nvGrpSpPr>
        <p:grpSpPr>
          <a:xfrm>
            <a:off x="-704850" y="9305925"/>
            <a:ext cx="19697700" cy="553823"/>
            <a:chOff x="0" y="0"/>
            <a:chExt cx="26263600" cy="738430"/>
          </a:xfrm>
        </p:grpSpPr>
        <p:sp>
          <p:nvSpPr>
            <p:cNvPr id="9" name="AutoShape 9"/>
            <p:cNvSpPr/>
            <p:nvPr/>
          </p:nvSpPr>
          <p:spPr>
            <a:xfrm>
              <a:off x="0" y="0"/>
              <a:ext cx="26263600" cy="63500"/>
            </a:xfrm>
            <a:prstGeom prst="rect">
              <a:avLst/>
            </a:prstGeom>
            <a:solidFill>
              <a:srgbClr val="5C1D05"/>
            </a:solidFill>
          </p:spPr>
        </p:sp>
        <p:sp>
          <p:nvSpPr>
            <p:cNvPr id="10" name="TextBox 10"/>
            <p:cNvSpPr txBox="1"/>
            <p:nvPr/>
          </p:nvSpPr>
          <p:spPr>
            <a:xfrm>
              <a:off x="2311400" y="346635"/>
              <a:ext cx="12948187" cy="391795"/>
            </a:xfrm>
            <a:prstGeom prst="rect">
              <a:avLst/>
            </a:prstGeom>
          </p:spPr>
          <p:txBody>
            <a:bodyPr lIns="0" tIns="0" rIns="0" bIns="0" rtlCol="0" anchor="t">
              <a:spAutoFit/>
            </a:bodyPr>
            <a:lstStyle/>
            <a:p>
              <a:pPr algn="l">
                <a:lnSpc>
                  <a:spcPts val="2340"/>
                </a:lnSpc>
              </a:pPr>
              <a:r>
                <a:rPr lang="en-US" sz="1800" spc="179">
                  <a:solidFill>
                    <a:srgbClr val="FFF5EC"/>
                  </a:solidFill>
                  <a:latin typeface="Raleway"/>
                  <a:ea typeface="Raleway"/>
                  <a:cs typeface="Raleway"/>
                  <a:sym typeface="Raleway"/>
                </a:rPr>
                <a:t>Uusia Alkuja | Pia Rendic | www.rendic.fi</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7D4CF"/>
        </a:solidFill>
        <a:effectLst/>
      </p:bgPr>
    </p:bg>
    <p:spTree>
      <p:nvGrpSpPr>
        <p:cNvPr id="1" name=""/>
        <p:cNvGrpSpPr/>
        <p:nvPr/>
      </p:nvGrpSpPr>
      <p:grpSpPr>
        <a:xfrm>
          <a:off x="0" y="0"/>
          <a:ext cx="0" cy="0"/>
          <a:chOff x="0" y="0"/>
          <a:chExt cx="0" cy="0"/>
        </a:xfrm>
      </p:grpSpPr>
      <p:sp>
        <p:nvSpPr>
          <p:cNvPr id="2" name="TextBox 2"/>
          <p:cNvSpPr txBox="1"/>
          <p:nvPr/>
        </p:nvSpPr>
        <p:spPr>
          <a:xfrm>
            <a:off x="603306" y="739722"/>
            <a:ext cx="17684694" cy="4777737"/>
          </a:xfrm>
          <a:prstGeom prst="rect">
            <a:avLst/>
          </a:prstGeom>
        </p:spPr>
        <p:txBody>
          <a:bodyPr lIns="0" tIns="0" rIns="0" bIns="0" rtlCol="0" anchor="t">
            <a:spAutoFit/>
          </a:bodyPr>
          <a:lstStyle/>
          <a:p>
            <a:pPr algn="ctr">
              <a:lnSpc>
                <a:spcPts val="5460"/>
              </a:lnSpc>
            </a:pPr>
            <a:r>
              <a:rPr lang="en-US" sz="3900">
                <a:solidFill>
                  <a:srgbClr val="000000"/>
                </a:solidFill>
                <a:latin typeface="Open Sans Extra Bold"/>
                <a:ea typeface="Open Sans Extra Bold"/>
                <a:cs typeface="Open Sans Extra Bold"/>
                <a:sym typeface="Open Sans Extra Bold"/>
              </a:rPr>
              <a:t>Murrosikäiset ovat erityisen alttiita impulsiiviselle käytökselle valtavien hormonimuutosten takia. Suurin osa riippuvuuksista syntyy juuri murrosiässä. Impulssien kontrolli, jota etuaivokuori säätelee, kehittyy 25-vuotiaaksi saakka.</a:t>
            </a:r>
          </a:p>
          <a:p>
            <a:pPr algn="ctr">
              <a:lnSpc>
                <a:spcPts val="5460"/>
              </a:lnSpc>
            </a:pPr>
            <a:endParaRPr lang="en-US" sz="3900">
              <a:solidFill>
                <a:srgbClr val="000000"/>
              </a:solidFill>
              <a:latin typeface="Open Sans Extra Bold"/>
              <a:ea typeface="Open Sans Extra Bold"/>
              <a:cs typeface="Open Sans Extra Bold"/>
              <a:sym typeface="Open Sans Extra Bold"/>
            </a:endParaRPr>
          </a:p>
          <a:p>
            <a:pPr algn="ctr">
              <a:lnSpc>
                <a:spcPts val="5460"/>
              </a:lnSpc>
            </a:pPr>
            <a:r>
              <a:rPr lang="en-US" sz="3900">
                <a:solidFill>
                  <a:srgbClr val="000000"/>
                </a:solidFill>
                <a:latin typeface="Open Sans Extra Bold"/>
                <a:ea typeface="Open Sans Extra Bold"/>
                <a:cs typeface="Open Sans Extra Bold"/>
                <a:sym typeface="Open Sans Extra Bold"/>
              </a:rPr>
              <a:t>https://www.tehylehti.fi/fi/terveys/pornoaddiktio-voi-haukata-viikosta-jopa-40-80-tuntia-tarkeinta-avoin-keskustelu</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7D4CF"/>
        </a:solidFill>
        <a:effectLst/>
      </p:bgPr>
    </p:bg>
    <p:spTree>
      <p:nvGrpSpPr>
        <p:cNvPr id="1" name=""/>
        <p:cNvGrpSpPr/>
        <p:nvPr/>
      </p:nvGrpSpPr>
      <p:grpSpPr>
        <a:xfrm>
          <a:off x="0" y="0"/>
          <a:ext cx="0" cy="0"/>
          <a:chOff x="0" y="0"/>
          <a:chExt cx="0" cy="0"/>
        </a:xfrm>
      </p:grpSpPr>
      <p:sp>
        <p:nvSpPr>
          <p:cNvPr id="2" name="Freeform 2"/>
          <p:cNvSpPr/>
          <p:nvPr/>
        </p:nvSpPr>
        <p:spPr>
          <a:xfrm>
            <a:off x="1445889" y="1798328"/>
            <a:ext cx="15457123" cy="8171660"/>
          </a:xfrm>
          <a:custGeom>
            <a:avLst/>
            <a:gdLst/>
            <a:ahLst/>
            <a:cxnLst/>
            <a:rect l="l" t="t" r="r" b="b"/>
            <a:pathLst>
              <a:path w="15457123" h="8171660">
                <a:moveTo>
                  <a:pt x="0" y="0"/>
                </a:moveTo>
                <a:lnTo>
                  <a:pt x="15457123" y="0"/>
                </a:lnTo>
                <a:lnTo>
                  <a:pt x="15457123" y="8171659"/>
                </a:lnTo>
                <a:lnTo>
                  <a:pt x="0" y="8171659"/>
                </a:lnTo>
                <a:lnTo>
                  <a:pt x="0" y="0"/>
                </a:lnTo>
                <a:close/>
              </a:path>
            </a:pathLst>
          </a:custGeom>
          <a:blipFill>
            <a:blip r:embed="rId2"/>
            <a:stretch>
              <a:fillRect t="-26607" b="-26607"/>
            </a:stretch>
          </a:blipFill>
        </p:spPr>
      </p:sp>
      <p:sp>
        <p:nvSpPr>
          <p:cNvPr id="3" name="TextBox 3"/>
          <p:cNvSpPr txBox="1"/>
          <p:nvPr/>
        </p:nvSpPr>
        <p:spPr>
          <a:xfrm>
            <a:off x="1445889" y="320404"/>
            <a:ext cx="17925822" cy="889254"/>
          </a:xfrm>
          <a:prstGeom prst="rect">
            <a:avLst/>
          </a:prstGeom>
        </p:spPr>
        <p:txBody>
          <a:bodyPr lIns="0" tIns="0" rIns="0" bIns="0" rtlCol="0" anchor="t">
            <a:spAutoFit/>
          </a:bodyPr>
          <a:lstStyle/>
          <a:p>
            <a:pPr algn="l">
              <a:lnSpc>
                <a:spcPts val="6993"/>
              </a:lnSpc>
            </a:pPr>
            <a:r>
              <a:rPr lang="en-US" sz="6300">
                <a:solidFill>
                  <a:srgbClr val="FFFFFF"/>
                </a:solidFill>
                <a:latin typeface="Vidaloka"/>
                <a:ea typeface="Vidaloka"/>
                <a:cs typeface="Vidaloka"/>
                <a:sym typeface="Vidaloka"/>
              </a:rPr>
              <a:t>Oma kroppa kauppatavarana? (Case OnlyFans)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D9FAD"/>
        </a:solidFill>
        <a:effectLst/>
      </p:bgPr>
    </p:bg>
    <p:spTree>
      <p:nvGrpSpPr>
        <p:cNvPr id="1" name=""/>
        <p:cNvGrpSpPr/>
        <p:nvPr/>
      </p:nvGrpSpPr>
      <p:grpSpPr>
        <a:xfrm>
          <a:off x="0" y="0"/>
          <a:ext cx="0" cy="0"/>
          <a:chOff x="0" y="0"/>
          <a:chExt cx="0" cy="0"/>
        </a:xfrm>
      </p:grpSpPr>
      <p:sp>
        <p:nvSpPr>
          <p:cNvPr id="2" name="Freeform 2"/>
          <p:cNvSpPr/>
          <p:nvPr/>
        </p:nvSpPr>
        <p:spPr>
          <a:xfrm>
            <a:off x="0" y="0"/>
            <a:ext cx="4168806" cy="10287000"/>
          </a:xfrm>
          <a:custGeom>
            <a:avLst/>
            <a:gdLst/>
            <a:ahLst/>
            <a:cxnLst/>
            <a:rect l="l" t="t" r="r" b="b"/>
            <a:pathLst>
              <a:path w="4168806" h="10287000">
                <a:moveTo>
                  <a:pt x="0" y="0"/>
                </a:moveTo>
                <a:lnTo>
                  <a:pt x="4168806" y="0"/>
                </a:lnTo>
                <a:lnTo>
                  <a:pt x="4168806" y="10287000"/>
                </a:lnTo>
                <a:lnTo>
                  <a:pt x="0" y="10287000"/>
                </a:lnTo>
                <a:lnTo>
                  <a:pt x="0" y="0"/>
                </a:lnTo>
                <a:close/>
              </a:path>
            </a:pathLst>
          </a:custGeom>
          <a:blipFill>
            <a:blip r:embed="rId2"/>
            <a:stretch>
              <a:fillRect l="-32279" r="-32279"/>
            </a:stretch>
          </a:blipFill>
        </p:spPr>
      </p:sp>
      <p:grpSp>
        <p:nvGrpSpPr>
          <p:cNvPr id="3" name="Group 3"/>
          <p:cNvGrpSpPr/>
          <p:nvPr/>
        </p:nvGrpSpPr>
        <p:grpSpPr>
          <a:xfrm>
            <a:off x="0" y="3416568"/>
            <a:ext cx="6396729" cy="3705372"/>
            <a:chOff x="0" y="0"/>
            <a:chExt cx="8528972" cy="4940496"/>
          </a:xfrm>
        </p:grpSpPr>
        <p:sp>
          <p:nvSpPr>
            <p:cNvPr id="4" name="AutoShape 4"/>
            <p:cNvSpPr/>
            <p:nvPr/>
          </p:nvSpPr>
          <p:spPr>
            <a:xfrm>
              <a:off x="0" y="0"/>
              <a:ext cx="8528972" cy="4940496"/>
            </a:xfrm>
            <a:prstGeom prst="rect">
              <a:avLst/>
            </a:prstGeom>
            <a:solidFill>
              <a:srgbClr val="5D7963"/>
            </a:solidFill>
          </p:spPr>
        </p:sp>
        <p:sp>
          <p:nvSpPr>
            <p:cNvPr id="5" name="TextBox 5"/>
            <p:cNvSpPr txBox="1"/>
            <p:nvPr/>
          </p:nvSpPr>
          <p:spPr>
            <a:xfrm>
              <a:off x="684427" y="713203"/>
              <a:ext cx="7160119" cy="3504565"/>
            </a:xfrm>
            <a:prstGeom prst="rect">
              <a:avLst/>
            </a:prstGeom>
          </p:spPr>
          <p:txBody>
            <a:bodyPr lIns="0" tIns="0" rIns="0" bIns="0" rtlCol="0" anchor="t">
              <a:spAutoFit/>
            </a:bodyPr>
            <a:lstStyle/>
            <a:p>
              <a:pPr algn="ctr">
                <a:lnSpc>
                  <a:spcPts val="5160"/>
                </a:lnSpc>
              </a:pPr>
              <a:r>
                <a:rPr lang="en-US" sz="4300" spc="86">
                  <a:solidFill>
                    <a:srgbClr val="FFFFFF"/>
                  </a:solidFill>
                  <a:latin typeface="Aileron Heavy"/>
                  <a:ea typeface="Aileron Heavy"/>
                  <a:cs typeface="Aileron Heavy"/>
                  <a:sym typeface="Aileron Heavy"/>
                </a:rPr>
                <a:t>OnlyFans +netissä tapahtuva hyväksikäyttö ja ihmiskauppa</a:t>
              </a:r>
            </a:p>
          </p:txBody>
        </p:sp>
      </p:grpSp>
      <p:sp>
        <p:nvSpPr>
          <p:cNvPr id="6" name="TextBox 6"/>
          <p:cNvSpPr txBox="1"/>
          <p:nvPr/>
        </p:nvSpPr>
        <p:spPr>
          <a:xfrm>
            <a:off x="6846313" y="962025"/>
            <a:ext cx="11019496" cy="10565700"/>
          </a:xfrm>
          <a:prstGeom prst="rect">
            <a:avLst/>
          </a:prstGeom>
        </p:spPr>
        <p:txBody>
          <a:bodyPr lIns="0" tIns="0" rIns="0" bIns="0" rtlCol="0" anchor="t">
            <a:spAutoFit/>
          </a:bodyPr>
          <a:lstStyle/>
          <a:p>
            <a:pPr marL="636407" lvl="1" indent="-318204" algn="l">
              <a:lnSpc>
                <a:spcPts val="4126"/>
              </a:lnSpc>
              <a:buFont typeface="Arial"/>
              <a:buChar char="•"/>
            </a:pPr>
            <a:r>
              <a:rPr lang="en-US" sz="2947">
                <a:solidFill>
                  <a:srgbClr val="000000"/>
                </a:solidFill>
                <a:latin typeface="Aileron"/>
                <a:ea typeface="Aileron"/>
                <a:cs typeface="Aileron"/>
                <a:sym typeface="Aileron"/>
              </a:rPr>
              <a:t>Suomessa OnlyFans sivusto nähdään ns. harmittomana väylänä myydä pornoa ja seksiä (</a:t>
            </a:r>
            <a:r>
              <a:rPr lang="en-US" sz="2947">
                <a:solidFill>
                  <a:srgbClr val="000000"/>
                </a:solidFill>
                <a:latin typeface="Aileron Italics"/>
                <a:ea typeface="Aileron Italics"/>
                <a:cs typeface="Aileron Italics"/>
                <a:sym typeface="Aileron Italics"/>
              </a:rPr>
              <a:t>esim. Yle 28.8: "Onlyfans on mahdollistanut pornon tekemisen ilman ylimääräisiä välikäsiä. Nyt yhtiö on menettänyt seksityöläisten luottamuksen.")</a:t>
            </a:r>
          </a:p>
          <a:p>
            <a:pPr marL="636407" lvl="1" indent="-318204" algn="l">
              <a:lnSpc>
                <a:spcPts val="4126"/>
              </a:lnSpc>
              <a:buFont typeface="Arial"/>
              <a:buChar char="•"/>
            </a:pPr>
            <a:r>
              <a:rPr lang="en-US" sz="2947">
                <a:solidFill>
                  <a:srgbClr val="000000"/>
                </a:solidFill>
                <a:latin typeface="Aileron"/>
                <a:ea typeface="Aileron"/>
                <a:cs typeface="Aileron"/>
                <a:sym typeface="Aileron"/>
              </a:rPr>
              <a:t>Totuus OnlyFans sivuston takana: USA:n sisäisen turvallisuuden virasto / lasten seksuaalista hyväksikäyttöä tutkiva osasto löytää viikossa 20–30 lasten hyväksikäyttökuvaa, jotka ovat peräisin OnlyFans sivustolta</a:t>
            </a:r>
          </a:p>
          <a:p>
            <a:pPr marL="636407" lvl="1" indent="-318204" algn="l">
              <a:lnSpc>
                <a:spcPts val="4126"/>
              </a:lnSpc>
              <a:buFont typeface="Arial"/>
              <a:buChar char="•"/>
            </a:pPr>
            <a:r>
              <a:rPr lang="en-US" sz="2947">
                <a:solidFill>
                  <a:srgbClr val="000000"/>
                </a:solidFill>
                <a:latin typeface="Aileron"/>
                <a:ea typeface="Aileron"/>
                <a:cs typeface="Aileron"/>
                <a:sym typeface="Aileron"/>
              </a:rPr>
              <a:t>Hälyttävän monet alaikäiset lataavat pornovideoita ja alastonkuvia OnlyFansille-ja näin tuottavat itse lapsen seksuaalista hyväksikäyttöä koskevaa materiaalia “ostettuaan” sosiaalisessa mediassa levitettävän propagandan, joka väittää, että kuvien avulla hekin voisivat ostaa uusia vaatteita tai muuta materiaa.</a:t>
            </a:r>
          </a:p>
          <a:p>
            <a:pPr marL="636407" lvl="1" indent="-318204" algn="l">
              <a:lnSpc>
                <a:spcPts val="4126"/>
              </a:lnSpc>
              <a:buFont typeface="Arial"/>
              <a:buChar char="•"/>
            </a:pPr>
            <a:r>
              <a:rPr lang="en-US" sz="2947">
                <a:solidFill>
                  <a:srgbClr val="000000"/>
                </a:solidFill>
                <a:latin typeface="Aileron"/>
                <a:ea typeface="Aileron"/>
                <a:cs typeface="Aileron"/>
                <a:sym typeface="Aileron"/>
              </a:rPr>
              <a:t>OnlyFans sivusto sisältää alaikäisten lasten hyväksikäyttöä ja seksuaalista hyväksikäyttöä sisältävää materiaalia, jota ei pystytä valvomaan </a:t>
            </a:r>
          </a:p>
          <a:p>
            <a:pPr algn="l">
              <a:lnSpc>
                <a:spcPts val="3566"/>
              </a:lnSpc>
            </a:pPr>
            <a:endParaRPr lang="en-US" sz="2947">
              <a:solidFill>
                <a:srgbClr val="000000"/>
              </a:solidFill>
              <a:latin typeface="Aileron"/>
              <a:ea typeface="Aileron"/>
              <a:cs typeface="Aileron"/>
              <a:sym typeface="Aileron"/>
            </a:endParaRPr>
          </a:p>
          <a:p>
            <a:pPr algn="l">
              <a:lnSpc>
                <a:spcPts val="5260"/>
              </a:lnSpc>
            </a:pPr>
            <a:endParaRPr lang="en-US" sz="2947">
              <a:solidFill>
                <a:srgbClr val="000000"/>
              </a:solidFill>
              <a:latin typeface="Aileron"/>
              <a:ea typeface="Aileron"/>
              <a:cs typeface="Aileron"/>
              <a:sym typeface="Aileron"/>
            </a:endParaRPr>
          </a:p>
          <a:p>
            <a:pPr algn="l">
              <a:lnSpc>
                <a:spcPts val="5260"/>
              </a:lnSpc>
            </a:pPr>
            <a:endParaRPr lang="en-US" sz="2947">
              <a:solidFill>
                <a:srgbClr val="000000"/>
              </a:solidFill>
              <a:latin typeface="Aileron"/>
              <a:ea typeface="Aileron"/>
              <a:cs typeface="Aileron"/>
              <a:sym typeface="Ailero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D9FAD"/>
        </a:solidFill>
        <a:effectLst/>
      </p:bgPr>
    </p:bg>
    <p:spTree>
      <p:nvGrpSpPr>
        <p:cNvPr id="1" name=""/>
        <p:cNvGrpSpPr/>
        <p:nvPr/>
      </p:nvGrpSpPr>
      <p:grpSpPr>
        <a:xfrm>
          <a:off x="0" y="0"/>
          <a:ext cx="0" cy="0"/>
          <a:chOff x="0" y="0"/>
          <a:chExt cx="0" cy="0"/>
        </a:xfrm>
      </p:grpSpPr>
      <p:sp>
        <p:nvSpPr>
          <p:cNvPr id="2" name="Freeform 2"/>
          <p:cNvSpPr/>
          <p:nvPr/>
        </p:nvSpPr>
        <p:spPr>
          <a:xfrm>
            <a:off x="2575113" y="1673933"/>
            <a:ext cx="13137774" cy="7584367"/>
          </a:xfrm>
          <a:custGeom>
            <a:avLst/>
            <a:gdLst/>
            <a:ahLst/>
            <a:cxnLst/>
            <a:rect l="l" t="t" r="r" b="b"/>
            <a:pathLst>
              <a:path w="13137774" h="7584367">
                <a:moveTo>
                  <a:pt x="0" y="0"/>
                </a:moveTo>
                <a:lnTo>
                  <a:pt x="13137774" y="0"/>
                </a:lnTo>
                <a:lnTo>
                  <a:pt x="13137774" y="7584367"/>
                </a:lnTo>
                <a:lnTo>
                  <a:pt x="0" y="7584367"/>
                </a:lnTo>
                <a:lnTo>
                  <a:pt x="0" y="0"/>
                </a:lnTo>
                <a:close/>
              </a:path>
            </a:pathLst>
          </a:custGeom>
          <a:blipFill>
            <a:blip r:embed="rId2"/>
            <a:stretch>
              <a:fillRect/>
            </a:stretch>
          </a:blipFill>
        </p:spPr>
      </p:sp>
      <p:sp>
        <p:nvSpPr>
          <p:cNvPr id="3" name="TextBox 3"/>
          <p:cNvSpPr txBox="1"/>
          <p:nvPr/>
        </p:nvSpPr>
        <p:spPr>
          <a:xfrm>
            <a:off x="1029010" y="91168"/>
            <a:ext cx="16061056" cy="940433"/>
          </a:xfrm>
          <a:prstGeom prst="rect">
            <a:avLst/>
          </a:prstGeom>
        </p:spPr>
        <p:txBody>
          <a:bodyPr lIns="0" tIns="0" rIns="0" bIns="0" rtlCol="0" anchor="t">
            <a:spAutoFit/>
          </a:bodyPr>
          <a:lstStyle/>
          <a:p>
            <a:pPr algn="ctr">
              <a:lnSpc>
                <a:spcPts val="7700"/>
              </a:lnSpc>
            </a:pPr>
            <a:r>
              <a:rPr lang="en-US" sz="5500">
                <a:solidFill>
                  <a:srgbClr val="FFFFFF"/>
                </a:solidFill>
                <a:latin typeface="Open Sans Extra Bold"/>
                <a:ea typeface="Open Sans Extra Bold"/>
                <a:cs typeface="Open Sans Extra Bold"/>
                <a:sym typeface="Open Sans Extra Bold"/>
              </a:rPr>
              <a:t>OnlyFans + netissä tapahtuva hyväksikäyttö</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7D4CF"/>
        </a:solidFill>
        <a:effectLst/>
      </p:bgPr>
    </p:bg>
    <p:spTree>
      <p:nvGrpSpPr>
        <p:cNvPr id="1" name=""/>
        <p:cNvGrpSpPr/>
        <p:nvPr/>
      </p:nvGrpSpPr>
      <p:grpSpPr>
        <a:xfrm>
          <a:off x="0" y="0"/>
          <a:ext cx="0" cy="0"/>
          <a:chOff x="0" y="0"/>
          <a:chExt cx="0" cy="0"/>
        </a:xfrm>
      </p:grpSpPr>
      <p:sp>
        <p:nvSpPr>
          <p:cNvPr id="2" name="Freeform 2"/>
          <p:cNvSpPr/>
          <p:nvPr/>
        </p:nvSpPr>
        <p:spPr>
          <a:xfrm>
            <a:off x="0" y="0"/>
            <a:ext cx="6414584" cy="10287000"/>
          </a:xfrm>
          <a:custGeom>
            <a:avLst/>
            <a:gdLst/>
            <a:ahLst/>
            <a:cxnLst/>
            <a:rect l="l" t="t" r="r" b="b"/>
            <a:pathLst>
              <a:path w="6414584" h="10287000">
                <a:moveTo>
                  <a:pt x="0" y="0"/>
                </a:moveTo>
                <a:lnTo>
                  <a:pt x="6414584" y="0"/>
                </a:lnTo>
                <a:lnTo>
                  <a:pt x="6414584" y="10287000"/>
                </a:lnTo>
                <a:lnTo>
                  <a:pt x="0" y="10287000"/>
                </a:lnTo>
                <a:lnTo>
                  <a:pt x="0" y="0"/>
                </a:lnTo>
                <a:close/>
              </a:path>
            </a:pathLst>
          </a:custGeom>
          <a:blipFill>
            <a:blip r:embed="rId2"/>
            <a:stretch>
              <a:fillRect l="-87744" r="-52733"/>
            </a:stretch>
          </a:blipFill>
        </p:spPr>
      </p:sp>
      <p:grpSp>
        <p:nvGrpSpPr>
          <p:cNvPr id="3" name="Group 3"/>
          <p:cNvGrpSpPr/>
          <p:nvPr/>
        </p:nvGrpSpPr>
        <p:grpSpPr>
          <a:xfrm>
            <a:off x="1208611" y="993363"/>
            <a:ext cx="4242449" cy="2395654"/>
            <a:chOff x="0" y="0"/>
            <a:chExt cx="5656599" cy="3194205"/>
          </a:xfrm>
        </p:grpSpPr>
        <p:sp>
          <p:nvSpPr>
            <p:cNvPr id="4" name="AutoShape 4"/>
            <p:cNvSpPr/>
            <p:nvPr/>
          </p:nvSpPr>
          <p:spPr>
            <a:xfrm>
              <a:off x="0" y="0"/>
              <a:ext cx="5656599" cy="3194205"/>
            </a:xfrm>
            <a:prstGeom prst="rect">
              <a:avLst/>
            </a:prstGeom>
            <a:solidFill>
              <a:srgbClr val="5D7963"/>
            </a:solidFill>
          </p:spPr>
        </p:sp>
        <p:sp>
          <p:nvSpPr>
            <p:cNvPr id="5" name="TextBox 5"/>
            <p:cNvSpPr txBox="1"/>
            <p:nvPr/>
          </p:nvSpPr>
          <p:spPr>
            <a:xfrm>
              <a:off x="453927" y="442859"/>
              <a:ext cx="4748746" cy="2298962"/>
            </a:xfrm>
            <a:prstGeom prst="rect">
              <a:avLst/>
            </a:prstGeom>
          </p:spPr>
          <p:txBody>
            <a:bodyPr lIns="0" tIns="0" rIns="0" bIns="0" rtlCol="0" anchor="t">
              <a:spAutoFit/>
            </a:bodyPr>
            <a:lstStyle/>
            <a:p>
              <a:pPr algn="ctr">
                <a:lnSpc>
                  <a:spcPts val="4506"/>
                </a:lnSpc>
              </a:pPr>
              <a:r>
                <a:rPr lang="en-US" sz="3755" spc="75">
                  <a:solidFill>
                    <a:srgbClr val="FFFFFF"/>
                  </a:solidFill>
                  <a:latin typeface="Aileron Heavy"/>
                  <a:ea typeface="Aileron Heavy"/>
                  <a:cs typeface="Aileron Heavy"/>
                  <a:sym typeface="Aileron Heavy"/>
                </a:rPr>
                <a:t>Seksuaalisella häirinnällä tarkoitetaan:</a:t>
              </a:r>
            </a:p>
          </p:txBody>
        </p:sp>
      </p:grpSp>
      <p:sp>
        <p:nvSpPr>
          <p:cNvPr id="6" name="TextBox 6"/>
          <p:cNvSpPr txBox="1"/>
          <p:nvPr/>
        </p:nvSpPr>
        <p:spPr>
          <a:xfrm>
            <a:off x="7339406" y="1483759"/>
            <a:ext cx="10464189" cy="7107988"/>
          </a:xfrm>
          <a:prstGeom prst="rect">
            <a:avLst/>
          </a:prstGeom>
        </p:spPr>
        <p:txBody>
          <a:bodyPr lIns="0" tIns="0" rIns="0" bIns="0" rtlCol="0" anchor="t">
            <a:spAutoFit/>
          </a:bodyPr>
          <a:lstStyle/>
          <a:p>
            <a:pPr algn="l">
              <a:lnSpc>
                <a:spcPts val="5121"/>
              </a:lnSpc>
            </a:pPr>
            <a:r>
              <a:rPr lang="en-US" sz="3657">
                <a:solidFill>
                  <a:srgbClr val="000000"/>
                </a:solidFill>
                <a:latin typeface="Aileron"/>
                <a:ea typeface="Aileron"/>
                <a:cs typeface="Aileron"/>
                <a:sym typeface="Aileron"/>
              </a:rPr>
              <a:t> </a:t>
            </a:r>
          </a:p>
          <a:p>
            <a:pPr algn="l">
              <a:lnSpc>
                <a:spcPts val="5121"/>
              </a:lnSpc>
            </a:pPr>
            <a:r>
              <a:rPr lang="en-US" sz="3657">
                <a:solidFill>
                  <a:srgbClr val="000000"/>
                </a:solidFill>
                <a:latin typeface="Aileron"/>
                <a:ea typeface="Aileron"/>
                <a:cs typeface="Aileron"/>
                <a:sym typeface="Aileron"/>
              </a:rPr>
              <a:t>Sanallista, sanatonta tai fyysistä, luonteeltaan seksuaalista ei-toivottua käytöstä, jolla tarkoituksellisesti loukataan henkilön henkistä tai fyysistä koskemattomuutta erityisesti luomalla uhkaava, vihamielinen, halventava, nöyryyttävä tai ahdistava ilmapiiri. </a:t>
            </a:r>
          </a:p>
          <a:p>
            <a:pPr algn="l">
              <a:lnSpc>
                <a:spcPts val="5121"/>
              </a:lnSpc>
            </a:pPr>
            <a:endParaRPr lang="en-US" sz="3657">
              <a:solidFill>
                <a:srgbClr val="000000"/>
              </a:solidFill>
              <a:latin typeface="Aileron"/>
              <a:ea typeface="Aileron"/>
              <a:cs typeface="Aileron"/>
              <a:sym typeface="Aileron"/>
            </a:endParaRPr>
          </a:p>
          <a:p>
            <a:pPr algn="l">
              <a:lnSpc>
                <a:spcPts val="5121"/>
              </a:lnSpc>
            </a:pPr>
            <a:endParaRPr lang="en-US" sz="3657">
              <a:solidFill>
                <a:srgbClr val="000000"/>
              </a:solidFill>
              <a:latin typeface="Aileron"/>
              <a:ea typeface="Aileron"/>
              <a:cs typeface="Aileron"/>
              <a:sym typeface="Aileron"/>
            </a:endParaRPr>
          </a:p>
          <a:p>
            <a:pPr algn="l">
              <a:lnSpc>
                <a:spcPts val="5121"/>
              </a:lnSpc>
            </a:pPr>
            <a:endParaRPr lang="en-US" sz="3657">
              <a:solidFill>
                <a:srgbClr val="000000"/>
              </a:solidFill>
              <a:latin typeface="Aileron"/>
              <a:ea typeface="Aileron"/>
              <a:cs typeface="Aileron"/>
              <a:sym typeface="Aileron"/>
            </a:endParaRPr>
          </a:p>
          <a:p>
            <a:pPr algn="l">
              <a:lnSpc>
                <a:spcPts val="5121"/>
              </a:lnSpc>
            </a:pPr>
            <a:endParaRPr lang="en-US" sz="3657">
              <a:solidFill>
                <a:srgbClr val="000000"/>
              </a:solidFill>
              <a:latin typeface="Aileron"/>
              <a:ea typeface="Aileron"/>
              <a:cs typeface="Aileron"/>
              <a:sym typeface="Ailero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D7963"/>
        </a:solidFill>
        <a:effectLst/>
      </p:bgPr>
    </p:bg>
    <p:spTree>
      <p:nvGrpSpPr>
        <p:cNvPr id="1" name=""/>
        <p:cNvGrpSpPr/>
        <p:nvPr/>
      </p:nvGrpSpPr>
      <p:grpSpPr>
        <a:xfrm>
          <a:off x="0" y="0"/>
          <a:ext cx="0" cy="0"/>
          <a:chOff x="0" y="0"/>
          <a:chExt cx="0" cy="0"/>
        </a:xfrm>
      </p:grpSpPr>
      <p:sp>
        <p:nvSpPr>
          <p:cNvPr id="2" name="Freeform 2"/>
          <p:cNvSpPr/>
          <p:nvPr/>
        </p:nvSpPr>
        <p:spPr>
          <a:xfrm>
            <a:off x="10139400" y="154068"/>
            <a:ext cx="7880018" cy="10034307"/>
          </a:xfrm>
          <a:custGeom>
            <a:avLst/>
            <a:gdLst/>
            <a:ahLst/>
            <a:cxnLst/>
            <a:rect l="l" t="t" r="r" b="b"/>
            <a:pathLst>
              <a:path w="7880018" h="10034307">
                <a:moveTo>
                  <a:pt x="0" y="0"/>
                </a:moveTo>
                <a:lnTo>
                  <a:pt x="7880017" y="0"/>
                </a:lnTo>
                <a:lnTo>
                  <a:pt x="7880017" y="10034307"/>
                </a:lnTo>
                <a:lnTo>
                  <a:pt x="0" y="10034307"/>
                </a:lnTo>
                <a:lnTo>
                  <a:pt x="0" y="0"/>
                </a:lnTo>
                <a:close/>
              </a:path>
            </a:pathLst>
          </a:custGeom>
          <a:blipFill>
            <a:blip r:embed="rId2"/>
            <a:stretch>
              <a:fillRect l="-45474" r="-45474"/>
            </a:stretch>
          </a:blipFill>
        </p:spPr>
      </p:sp>
      <p:sp>
        <p:nvSpPr>
          <p:cNvPr id="3" name="TextBox 3"/>
          <p:cNvSpPr txBox="1"/>
          <p:nvPr/>
        </p:nvSpPr>
        <p:spPr>
          <a:xfrm>
            <a:off x="514109" y="3206115"/>
            <a:ext cx="8856557" cy="6052185"/>
          </a:xfrm>
          <a:prstGeom prst="rect">
            <a:avLst/>
          </a:prstGeom>
        </p:spPr>
        <p:txBody>
          <a:bodyPr lIns="0" tIns="0" rIns="0" bIns="0" rtlCol="0" anchor="t">
            <a:spAutoFit/>
          </a:bodyPr>
          <a:lstStyle/>
          <a:p>
            <a:pPr marL="626111" lvl="1" indent="-313055" algn="l">
              <a:lnSpc>
                <a:spcPts val="4350"/>
              </a:lnSpc>
              <a:buFont typeface="Arial"/>
              <a:buChar char="•"/>
            </a:pPr>
            <a:r>
              <a:rPr lang="en-US" sz="2900" spc="29">
                <a:solidFill>
                  <a:srgbClr val="F5F7F0"/>
                </a:solidFill>
                <a:latin typeface="Open Sans Light"/>
                <a:ea typeface="Open Sans Light"/>
                <a:cs typeface="Open Sans Light"/>
                <a:sym typeface="Open Sans Light"/>
              </a:rPr>
              <a:t>ahdistus / masennus</a:t>
            </a:r>
          </a:p>
          <a:p>
            <a:pPr marL="626111" lvl="1" indent="-313055" algn="l">
              <a:lnSpc>
                <a:spcPts val="4350"/>
              </a:lnSpc>
              <a:buFont typeface="Arial"/>
              <a:buChar char="•"/>
            </a:pPr>
            <a:r>
              <a:rPr lang="en-US" sz="2900" spc="29">
                <a:solidFill>
                  <a:srgbClr val="F5F7F0"/>
                </a:solidFill>
                <a:latin typeface="Open Sans Light"/>
                <a:ea typeface="Open Sans Light"/>
                <a:cs typeface="Open Sans Light"/>
                <a:sym typeface="Open Sans Light"/>
              </a:rPr>
              <a:t>muut mielenterveysongelmat</a:t>
            </a:r>
          </a:p>
          <a:p>
            <a:pPr marL="626111" lvl="1" indent="-313055" algn="l">
              <a:lnSpc>
                <a:spcPts val="4350"/>
              </a:lnSpc>
              <a:buFont typeface="Arial"/>
              <a:buChar char="•"/>
            </a:pPr>
            <a:r>
              <a:rPr lang="en-US" sz="2900" spc="29">
                <a:solidFill>
                  <a:srgbClr val="F5F7F0"/>
                </a:solidFill>
                <a:latin typeface="Open Sans Light"/>
                <a:ea typeface="Open Sans Light"/>
                <a:cs typeface="Open Sans Light"/>
                <a:sym typeface="Open Sans Light"/>
              </a:rPr>
              <a:t>yksinäisyys</a:t>
            </a:r>
          </a:p>
          <a:p>
            <a:pPr marL="626111" lvl="1" indent="-313055" algn="l">
              <a:lnSpc>
                <a:spcPts val="4350"/>
              </a:lnSpc>
              <a:buFont typeface="Arial"/>
              <a:buChar char="•"/>
            </a:pPr>
            <a:r>
              <a:rPr lang="en-US" sz="2900" spc="29">
                <a:solidFill>
                  <a:srgbClr val="F5F7F0"/>
                </a:solidFill>
                <a:latin typeface="Open Sans Light"/>
                <a:ea typeface="Open Sans Light"/>
                <a:cs typeface="Open Sans Light"/>
                <a:sym typeface="Open Sans Light"/>
              </a:rPr>
              <a:t>vanhemmuuden / aikuisen puute</a:t>
            </a:r>
          </a:p>
          <a:p>
            <a:pPr marL="626111" lvl="1" indent="-313055" algn="l">
              <a:lnSpc>
                <a:spcPts val="4350"/>
              </a:lnSpc>
              <a:buFont typeface="Arial"/>
              <a:buChar char="•"/>
            </a:pPr>
            <a:r>
              <a:rPr lang="en-US" sz="2900" spc="29">
                <a:solidFill>
                  <a:srgbClr val="F5F7F0"/>
                </a:solidFill>
                <a:latin typeface="Open Sans Light"/>
                <a:ea typeface="Open Sans Light"/>
                <a:cs typeface="Open Sans Light"/>
                <a:sym typeface="Open Sans Light"/>
              </a:rPr>
              <a:t>kokeilunhalu</a:t>
            </a:r>
          </a:p>
          <a:p>
            <a:pPr marL="626111" lvl="1" indent="-313055" algn="l">
              <a:lnSpc>
                <a:spcPts val="4350"/>
              </a:lnSpc>
              <a:buFont typeface="Arial"/>
              <a:buChar char="•"/>
            </a:pPr>
            <a:r>
              <a:rPr lang="en-US" sz="2900" spc="29">
                <a:solidFill>
                  <a:srgbClr val="F5F7F0"/>
                </a:solidFill>
                <a:latin typeface="Open Sans Light"/>
                <a:ea typeface="Open Sans Light"/>
                <a:cs typeface="Open Sans Light"/>
                <a:sym typeface="Open Sans Light"/>
              </a:rPr>
              <a:t>sosiaalinen paine / SOME:n paine</a:t>
            </a:r>
          </a:p>
          <a:p>
            <a:pPr marL="626111" lvl="1" indent="-313055" algn="l">
              <a:lnSpc>
                <a:spcPts val="4350"/>
              </a:lnSpc>
              <a:buFont typeface="Arial"/>
              <a:buChar char="•"/>
            </a:pPr>
            <a:r>
              <a:rPr lang="en-US" sz="2900" spc="29">
                <a:solidFill>
                  <a:srgbClr val="F5F7F0"/>
                </a:solidFill>
                <a:latin typeface="Open Sans Light"/>
                <a:ea typeface="Open Sans Light"/>
                <a:cs typeface="Open Sans Light"/>
                <a:sym typeface="Open Sans Light"/>
              </a:rPr>
              <a:t>halu saada hyödykkeitä</a:t>
            </a:r>
          </a:p>
          <a:p>
            <a:pPr marL="626111" lvl="1" indent="-313055" algn="l">
              <a:lnSpc>
                <a:spcPts val="4350"/>
              </a:lnSpc>
              <a:buFont typeface="Arial"/>
              <a:buChar char="•"/>
            </a:pPr>
            <a:r>
              <a:rPr lang="en-US" sz="2900" spc="29">
                <a:solidFill>
                  <a:srgbClr val="F5F7F0"/>
                </a:solidFill>
                <a:latin typeface="Open Sans Light"/>
                <a:ea typeface="Open Sans Light"/>
                <a:cs typeface="Open Sans Light"/>
                <a:sym typeface="Open Sans Light"/>
              </a:rPr>
              <a:t>yhteiskunnan yliseksualisoituminen</a:t>
            </a:r>
          </a:p>
          <a:p>
            <a:pPr marL="626111" lvl="1" indent="-313055" algn="l">
              <a:lnSpc>
                <a:spcPts val="4350"/>
              </a:lnSpc>
              <a:buFont typeface="Arial"/>
              <a:buChar char="•"/>
            </a:pPr>
            <a:r>
              <a:rPr lang="en-US" sz="2900" spc="29">
                <a:solidFill>
                  <a:srgbClr val="F5F7F0"/>
                </a:solidFill>
                <a:latin typeface="Open Sans Light"/>
                <a:ea typeface="Open Sans Light"/>
                <a:cs typeface="Open Sans Light"/>
                <a:sym typeface="Open Sans Light"/>
              </a:rPr>
              <a:t>pornon ja seksityön normalisointi mediassa</a:t>
            </a:r>
          </a:p>
          <a:p>
            <a:pPr algn="l">
              <a:lnSpc>
                <a:spcPts val="4350"/>
              </a:lnSpc>
            </a:pPr>
            <a:endParaRPr lang="en-US" sz="2900" spc="29">
              <a:solidFill>
                <a:srgbClr val="F5F7F0"/>
              </a:solidFill>
              <a:latin typeface="Open Sans Light"/>
              <a:ea typeface="Open Sans Light"/>
              <a:cs typeface="Open Sans Light"/>
              <a:sym typeface="Open Sans Light"/>
            </a:endParaRPr>
          </a:p>
          <a:p>
            <a:pPr algn="l">
              <a:lnSpc>
                <a:spcPts val="4350"/>
              </a:lnSpc>
            </a:pPr>
            <a:endParaRPr lang="en-US" sz="2900" spc="29">
              <a:solidFill>
                <a:srgbClr val="F5F7F0"/>
              </a:solidFill>
              <a:latin typeface="Open Sans Light"/>
              <a:ea typeface="Open Sans Light"/>
              <a:cs typeface="Open Sans Light"/>
              <a:sym typeface="Open Sans Light"/>
            </a:endParaRPr>
          </a:p>
        </p:txBody>
      </p:sp>
      <p:sp>
        <p:nvSpPr>
          <p:cNvPr id="4" name="TextBox 4"/>
          <p:cNvSpPr txBox="1"/>
          <p:nvPr/>
        </p:nvSpPr>
        <p:spPr>
          <a:xfrm>
            <a:off x="-936847" y="213178"/>
            <a:ext cx="13501958" cy="2057397"/>
          </a:xfrm>
          <a:prstGeom prst="rect">
            <a:avLst/>
          </a:prstGeom>
        </p:spPr>
        <p:txBody>
          <a:bodyPr lIns="0" tIns="0" rIns="0" bIns="0" rtlCol="0" anchor="t">
            <a:spAutoFit/>
          </a:bodyPr>
          <a:lstStyle/>
          <a:p>
            <a:pPr algn="ctr">
              <a:lnSpc>
                <a:spcPts val="5460"/>
              </a:lnSpc>
            </a:pPr>
            <a:r>
              <a:rPr lang="en-US" sz="3900">
                <a:solidFill>
                  <a:srgbClr val="F5F7F0"/>
                </a:solidFill>
                <a:latin typeface="Open Sans Extra Bold"/>
                <a:ea typeface="Open Sans Extra Bold"/>
                <a:cs typeface="Open Sans Extra Bold"/>
                <a:sym typeface="Open Sans Extra Bold"/>
              </a:rPr>
              <a:t>Mikä saa nuoren tytön lataamaan nettiin seksuaalissävytteisiä kuvia taikka myymään itseään?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58F81"/>
        </a:solidFill>
        <a:effectLst/>
      </p:bgPr>
    </p:bg>
    <p:spTree>
      <p:nvGrpSpPr>
        <p:cNvPr id="1" name=""/>
        <p:cNvGrpSpPr/>
        <p:nvPr/>
      </p:nvGrpSpPr>
      <p:grpSpPr>
        <a:xfrm>
          <a:off x="0" y="0"/>
          <a:ext cx="0" cy="0"/>
          <a:chOff x="0" y="0"/>
          <a:chExt cx="0" cy="0"/>
        </a:xfrm>
      </p:grpSpPr>
      <p:sp>
        <p:nvSpPr>
          <p:cNvPr id="2" name="AutoShape 2"/>
          <p:cNvSpPr/>
          <p:nvPr/>
        </p:nvSpPr>
        <p:spPr>
          <a:xfrm>
            <a:off x="-209550" y="952500"/>
            <a:ext cx="18707100" cy="76200"/>
          </a:xfrm>
          <a:prstGeom prst="rect">
            <a:avLst/>
          </a:prstGeom>
          <a:solidFill>
            <a:srgbClr val="FFF5EC"/>
          </a:solidFill>
        </p:spPr>
      </p:sp>
      <p:grpSp>
        <p:nvGrpSpPr>
          <p:cNvPr id="3" name="Group 3"/>
          <p:cNvGrpSpPr/>
          <p:nvPr/>
        </p:nvGrpSpPr>
        <p:grpSpPr>
          <a:xfrm>
            <a:off x="-209550" y="9304867"/>
            <a:ext cx="18707100" cy="618830"/>
            <a:chOff x="0" y="0"/>
            <a:chExt cx="24942800" cy="825106"/>
          </a:xfrm>
        </p:grpSpPr>
        <p:sp>
          <p:nvSpPr>
            <p:cNvPr id="4" name="AutoShape 4"/>
            <p:cNvSpPr/>
            <p:nvPr/>
          </p:nvSpPr>
          <p:spPr>
            <a:xfrm>
              <a:off x="0" y="0"/>
              <a:ext cx="24942800" cy="101600"/>
            </a:xfrm>
            <a:prstGeom prst="rect">
              <a:avLst/>
            </a:prstGeom>
            <a:solidFill>
              <a:srgbClr val="FFF5EC"/>
            </a:solidFill>
          </p:spPr>
        </p:sp>
        <p:sp>
          <p:nvSpPr>
            <p:cNvPr id="5" name="TextBox 5"/>
            <p:cNvSpPr txBox="1"/>
            <p:nvPr/>
          </p:nvSpPr>
          <p:spPr>
            <a:xfrm>
              <a:off x="1860013" y="431900"/>
              <a:ext cx="21431787" cy="393206"/>
            </a:xfrm>
            <a:prstGeom prst="rect">
              <a:avLst/>
            </a:prstGeom>
          </p:spPr>
          <p:txBody>
            <a:bodyPr lIns="0" tIns="0" rIns="0" bIns="0" rtlCol="0" anchor="t">
              <a:spAutoFit/>
            </a:bodyPr>
            <a:lstStyle/>
            <a:p>
              <a:pPr algn="r">
                <a:lnSpc>
                  <a:spcPts val="2340"/>
                </a:lnSpc>
              </a:pPr>
              <a:endParaRPr/>
            </a:p>
          </p:txBody>
        </p:sp>
      </p:grpSp>
      <p:sp>
        <p:nvSpPr>
          <p:cNvPr id="6" name="Freeform 6"/>
          <p:cNvSpPr/>
          <p:nvPr/>
        </p:nvSpPr>
        <p:spPr>
          <a:xfrm>
            <a:off x="162956" y="1804156"/>
            <a:ext cx="5912363" cy="6999445"/>
          </a:xfrm>
          <a:custGeom>
            <a:avLst/>
            <a:gdLst/>
            <a:ahLst/>
            <a:cxnLst/>
            <a:rect l="l" t="t" r="r" b="b"/>
            <a:pathLst>
              <a:path w="5912363" h="6999445">
                <a:moveTo>
                  <a:pt x="0" y="0"/>
                </a:moveTo>
                <a:lnTo>
                  <a:pt x="5912362" y="0"/>
                </a:lnTo>
                <a:lnTo>
                  <a:pt x="5912362" y="6999445"/>
                </a:lnTo>
                <a:lnTo>
                  <a:pt x="0" y="6999445"/>
                </a:lnTo>
                <a:lnTo>
                  <a:pt x="0" y="0"/>
                </a:lnTo>
                <a:close/>
              </a:path>
            </a:pathLst>
          </a:custGeom>
          <a:blipFill>
            <a:blip r:embed="rId2"/>
            <a:stretch>
              <a:fillRect l="-38789" r="-38789"/>
            </a:stretch>
          </a:blipFill>
        </p:spPr>
      </p:sp>
      <p:sp>
        <p:nvSpPr>
          <p:cNvPr id="7" name="TextBox 7"/>
          <p:cNvSpPr txBox="1"/>
          <p:nvPr/>
        </p:nvSpPr>
        <p:spPr>
          <a:xfrm>
            <a:off x="7271537" y="1604294"/>
            <a:ext cx="10330098" cy="6883679"/>
          </a:xfrm>
          <a:prstGeom prst="rect">
            <a:avLst/>
          </a:prstGeom>
        </p:spPr>
        <p:txBody>
          <a:bodyPr lIns="0" tIns="0" rIns="0" bIns="0" rtlCol="0" anchor="t">
            <a:spAutoFit/>
          </a:bodyPr>
          <a:lstStyle/>
          <a:p>
            <a:pPr algn="l">
              <a:lnSpc>
                <a:spcPts val="5654"/>
              </a:lnSpc>
            </a:pPr>
            <a:endParaRPr/>
          </a:p>
          <a:p>
            <a:pPr algn="l">
              <a:lnSpc>
                <a:spcPts val="4114"/>
              </a:lnSpc>
            </a:pPr>
            <a:endParaRPr/>
          </a:p>
          <a:p>
            <a:pPr marL="634537" lvl="1" indent="-317269" algn="l">
              <a:lnSpc>
                <a:spcPts val="4114"/>
              </a:lnSpc>
              <a:buFont typeface="Arial"/>
              <a:buChar char="•"/>
            </a:pPr>
            <a:r>
              <a:rPr lang="en-US" sz="2939" spc="88">
                <a:solidFill>
                  <a:srgbClr val="FFF5EC"/>
                </a:solidFill>
                <a:latin typeface="Raleway Bold"/>
                <a:ea typeface="Raleway Bold"/>
                <a:cs typeface="Raleway Bold"/>
                <a:sym typeface="Raleway Bold"/>
              </a:rPr>
              <a:t>Avoin ja ajantasainen puhe seksuaalisuudesta ja seksistä nuorten kanssa! = onnistunut seksuaalikasvatus</a:t>
            </a:r>
          </a:p>
          <a:p>
            <a:pPr marL="634537" lvl="1" indent="-317269" algn="l">
              <a:lnSpc>
                <a:spcPts val="4114"/>
              </a:lnSpc>
              <a:buFont typeface="Arial"/>
              <a:buChar char="•"/>
            </a:pPr>
            <a:r>
              <a:rPr lang="en-US" sz="2939" spc="88">
                <a:solidFill>
                  <a:srgbClr val="FFF5EC"/>
                </a:solidFill>
                <a:latin typeface="Raleway Bold"/>
                <a:ea typeface="Raleway Bold"/>
                <a:cs typeface="Raleway Bold"/>
                <a:sym typeface="Raleway Bold"/>
              </a:rPr>
              <a:t>Medialukutaidon vahvistaminen</a:t>
            </a:r>
          </a:p>
          <a:p>
            <a:pPr marL="634537" lvl="1" indent="-317269" algn="l">
              <a:lnSpc>
                <a:spcPts val="4114"/>
              </a:lnSpc>
              <a:buFont typeface="Arial"/>
              <a:buChar char="•"/>
            </a:pPr>
            <a:r>
              <a:rPr lang="en-US" sz="2939" spc="88">
                <a:solidFill>
                  <a:srgbClr val="FFF5EC"/>
                </a:solidFill>
                <a:latin typeface="Raleway Bold"/>
                <a:ea typeface="Raleway Bold"/>
                <a:cs typeface="Raleway Bold"/>
                <a:sym typeface="Raleway Bold"/>
              </a:rPr>
              <a:t>Rakenteelliseen ja kulttuuriseen väkivaltaan puuttuminen</a:t>
            </a:r>
          </a:p>
          <a:p>
            <a:pPr marL="634537" lvl="1" indent="-317269" algn="l">
              <a:lnSpc>
                <a:spcPts val="4114"/>
              </a:lnSpc>
              <a:buFont typeface="Arial"/>
              <a:buChar char="•"/>
            </a:pPr>
            <a:r>
              <a:rPr lang="en-US" sz="2939" spc="88">
                <a:solidFill>
                  <a:srgbClr val="FFF5EC"/>
                </a:solidFill>
                <a:latin typeface="Raleway Bold"/>
                <a:ea typeface="Raleway Bold"/>
                <a:cs typeface="Raleway Bold"/>
                <a:sym typeface="Raleway Bold"/>
              </a:rPr>
              <a:t>Uhrin kokemusten todesta ottaminen</a:t>
            </a:r>
          </a:p>
          <a:p>
            <a:pPr marL="634537" lvl="1" indent="-317269" algn="l">
              <a:lnSpc>
                <a:spcPts val="4114"/>
              </a:lnSpc>
              <a:buFont typeface="Arial"/>
              <a:buChar char="•"/>
            </a:pPr>
            <a:r>
              <a:rPr lang="en-US" sz="2939" spc="88">
                <a:solidFill>
                  <a:srgbClr val="FFF5EC"/>
                </a:solidFill>
                <a:latin typeface="Raleway Bold"/>
                <a:ea typeface="Raleway Bold"/>
                <a:cs typeface="Raleway Bold"/>
                <a:sym typeface="Raleway Bold"/>
              </a:rPr>
              <a:t>Asioiden avoin käsittely</a:t>
            </a:r>
          </a:p>
          <a:p>
            <a:pPr marL="634537" lvl="1" indent="-317269" algn="l">
              <a:lnSpc>
                <a:spcPts val="4114"/>
              </a:lnSpc>
              <a:buFont typeface="Arial"/>
              <a:buChar char="•"/>
            </a:pPr>
            <a:r>
              <a:rPr lang="en-US" sz="2939" spc="88">
                <a:solidFill>
                  <a:srgbClr val="FFF5EC"/>
                </a:solidFill>
                <a:latin typeface="Raleway Bold"/>
                <a:ea typeface="Raleway Bold"/>
                <a:cs typeface="Raleway Bold"/>
                <a:sym typeface="Raleway Bold"/>
              </a:rPr>
              <a:t>Uudenlaisten toimintakulttuurien luominen</a:t>
            </a:r>
          </a:p>
          <a:p>
            <a:pPr marL="634537" lvl="1" indent="-317269" algn="l">
              <a:lnSpc>
                <a:spcPts val="4114"/>
              </a:lnSpc>
              <a:buFont typeface="Arial"/>
              <a:buChar char="•"/>
            </a:pPr>
            <a:r>
              <a:rPr lang="en-US" sz="2939" spc="88">
                <a:solidFill>
                  <a:srgbClr val="FFF5EC"/>
                </a:solidFill>
                <a:latin typeface="Raleway Bold"/>
                <a:ea typeface="Raleway Bold"/>
                <a:cs typeface="Raleway Bold"/>
                <a:sym typeface="Raleway Bold"/>
              </a:rPr>
              <a:t>Häirintäyhdyshenkilöiden hyödyntäminen</a:t>
            </a:r>
          </a:p>
          <a:p>
            <a:pPr algn="l">
              <a:lnSpc>
                <a:spcPts val="4114"/>
              </a:lnSpc>
            </a:pPr>
            <a:endParaRPr lang="en-US" sz="2939" spc="88">
              <a:solidFill>
                <a:srgbClr val="FFF5EC"/>
              </a:solidFill>
              <a:latin typeface="Raleway Bold"/>
              <a:ea typeface="Raleway Bold"/>
              <a:cs typeface="Raleway Bold"/>
              <a:sym typeface="Raleway Bold"/>
            </a:endParaRPr>
          </a:p>
        </p:txBody>
      </p:sp>
      <p:sp>
        <p:nvSpPr>
          <p:cNvPr id="8" name="TextBox 8"/>
          <p:cNvSpPr txBox="1"/>
          <p:nvPr/>
        </p:nvSpPr>
        <p:spPr>
          <a:xfrm>
            <a:off x="438827" y="40642"/>
            <a:ext cx="17547414" cy="695957"/>
          </a:xfrm>
          <a:prstGeom prst="rect">
            <a:avLst/>
          </a:prstGeom>
        </p:spPr>
        <p:txBody>
          <a:bodyPr lIns="0" tIns="0" rIns="0" bIns="0" rtlCol="0" anchor="t">
            <a:spAutoFit/>
          </a:bodyPr>
          <a:lstStyle/>
          <a:p>
            <a:pPr algn="ctr">
              <a:lnSpc>
                <a:spcPts val="5740"/>
              </a:lnSpc>
            </a:pPr>
            <a:r>
              <a:rPr lang="en-US" sz="4100">
                <a:solidFill>
                  <a:srgbClr val="FFF5EC"/>
                </a:solidFill>
                <a:latin typeface="Open Sans Extra Bold"/>
                <a:ea typeface="Open Sans Extra Bold"/>
                <a:cs typeface="Open Sans Extra Bold"/>
                <a:sym typeface="Open Sans Extra Bold"/>
              </a:rPr>
              <a:t>Mitä asialle voidaan tehdä?</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58F8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560232" cy="10287000"/>
            <a:chOff x="0" y="0"/>
            <a:chExt cx="3572227" cy="3479800"/>
          </a:xfrm>
        </p:grpSpPr>
        <p:sp>
          <p:nvSpPr>
            <p:cNvPr id="3" name="Freeform 3"/>
            <p:cNvSpPr/>
            <p:nvPr/>
          </p:nvSpPr>
          <p:spPr>
            <a:xfrm>
              <a:off x="0" y="0"/>
              <a:ext cx="3572227" cy="3479800"/>
            </a:xfrm>
            <a:custGeom>
              <a:avLst/>
              <a:gdLst/>
              <a:ahLst/>
              <a:cxnLst/>
              <a:rect l="l" t="t" r="r" b="b"/>
              <a:pathLst>
                <a:path w="3572227" h="3479800">
                  <a:moveTo>
                    <a:pt x="0" y="0"/>
                  </a:moveTo>
                  <a:lnTo>
                    <a:pt x="3572227" y="0"/>
                  </a:lnTo>
                  <a:lnTo>
                    <a:pt x="3572227" y="3479800"/>
                  </a:lnTo>
                  <a:lnTo>
                    <a:pt x="0" y="3479800"/>
                  </a:lnTo>
                  <a:close/>
                </a:path>
              </a:pathLst>
            </a:custGeom>
            <a:solidFill>
              <a:srgbClr val="D7D4CF"/>
            </a:solidFill>
          </p:spPr>
        </p:sp>
      </p:grpSp>
      <p:grpSp>
        <p:nvGrpSpPr>
          <p:cNvPr id="4" name="Group 4"/>
          <p:cNvGrpSpPr/>
          <p:nvPr/>
        </p:nvGrpSpPr>
        <p:grpSpPr>
          <a:xfrm>
            <a:off x="11570149" y="3288429"/>
            <a:ext cx="5091811" cy="5470956"/>
            <a:chOff x="0" y="0"/>
            <a:chExt cx="6789081" cy="7294607"/>
          </a:xfrm>
        </p:grpSpPr>
        <p:pic>
          <p:nvPicPr>
            <p:cNvPr id="5" name="Picture 5"/>
            <p:cNvPicPr>
              <a:picLocks noChangeAspect="1"/>
            </p:cNvPicPr>
            <p:nvPr/>
          </p:nvPicPr>
          <p:blipFill>
            <a:blip r:embed="rId2"/>
            <a:srcRect l="1080" r="1080"/>
            <a:stretch>
              <a:fillRect/>
            </a:stretch>
          </p:blipFill>
          <p:spPr>
            <a:xfrm>
              <a:off x="0" y="0"/>
              <a:ext cx="6789081" cy="7294607"/>
            </a:xfrm>
            <a:prstGeom prst="rect">
              <a:avLst/>
            </a:prstGeom>
          </p:spPr>
        </p:pic>
      </p:grpSp>
      <p:grpSp>
        <p:nvGrpSpPr>
          <p:cNvPr id="6" name="Group 6"/>
          <p:cNvGrpSpPr/>
          <p:nvPr/>
        </p:nvGrpSpPr>
        <p:grpSpPr>
          <a:xfrm rot="-5400000">
            <a:off x="13219233" y="9443108"/>
            <a:ext cx="1527615" cy="160169"/>
            <a:chOff x="0" y="0"/>
            <a:chExt cx="5450679" cy="571500"/>
          </a:xfrm>
        </p:grpSpPr>
        <p:sp>
          <p:nvSpPr>
            <p:cNvPr id="7" name="Freeform 7"/>
            <p:cNvSpPr/>
            <p:nvPr/>
          </p:nvSpPr>
          <p:spPr>
            <a:xfrm>
              <a:off x="0" y="255270"/>
              <a:ext cx="5450679" cy="69850"/>
            </a:xfrm>
            <a:custGeom>
              <a:avLst/>
              <a:gdLst/>
              <a:ahLst/>
              <a:cxnLst/>
              <a:rect l="l" t="t" r="r" b="b"/>
              <a:pathLst>
                <a:path w="5450679" h="69850">
                  <a:moveTo>
                    <a:pt x="5159849" y="0"/>
                  </a:moveTo>
                  <a:lnTo>
                    <a:pt x="0" y="0"/>
                  </a:lnTo>
                  <a:lnTo>
                    <a:pt x="0" y="69850"/>
                  </a:lnTo>
                  <a:lnTo>
                    <a:pt x="5450679" y="69850"/>
                  </a:lnTo>
                  <a:lnTo>
                    <a:pt x="5450679" y="0"/>
                  </a:lnTo>
                  <a:close/>
                </a:path>
              </a:pathLst>
            </a:custGeom>
            <a:solidFill>
              <a:srgbClr val="6A3F2C"/>
            </a:solidFill>
          </p:spPr>
        </p:sp>
      </p:grpSp>
      <p:grpSp>
        <p:nvGrpSpPr>
          <p:cNvPr id="8" name="Group 8"/>
          <p:cNvGrpSpPr/>
          <p:nvPr/>
        </p:nvGrpSpPr>
        <p:grpSpPr>
          <a:xfrm rot="-5400000">
            <a:off x="15062488" y="9443108"/>
            <a:ext cx="1527615" cy="160169"/>
            <a:chOff x="0" y="0"/>
            <a:chExt cx="5450679" cy="571500"/>
          </a:xfrm>
        </p:grpSpPr>
        <p:sp>
          <p:nvSpPr>
            <p:cNvPr id="9" name="Freeform 9"/>
            <p:cNvSpPr/>
            <p:nvPr/>
          </p:nvSpPr>
          <p:spPr>
            <a:xfrm>
              <a:off x="0" y="255270"/>
              <a:ext cx="5450679" cy="69850"/>
            </a:xfrm>
            <a:custGeom>
              <a:avLst/>
              <a:gdLst/>
              <a:ahLst/>
              <a:cxnLst/>
              <a:rect l="l" t="t" r="r" b="b"/>
              <a:pathLst>
                <a:path w="5450679" h="69850">
                  <a:moveTo>
                    <a:pt x="5159849" y="0"/>
                  </a:moveTo>
                  <a:lnTo>
                    <a:pt x="0" y="0"/>
                  </a:lnTo>
                  <a:lnTo>
                    <a:pt x="0" y="69850"/>
                  </a:lnTo>
                  <a:lnTo>
                    <a:pt x="5450679" y="69850"/>
                  </a:lnTo>
                  <a:lnTo>
                    <a:pt x="5450679" y="0"/>
                  </a:lnTo>
                  <a:close/>
                </a:path>
              </a:pathLst>
            </a:custGeom>
            <a:solidFill>
              <a:srgbClr val="364958"/>
            </a:solidFill>
          </p:spPr>
        </p:sp>
      </p:grpSp>
      <p:grpSp>
        <p:nvGrpSpPr>
          <p:cNvPr id="10" name="Group 10"/>
          <p:cNvGrpSpPr/>
          <p:nvPr/>
        </p:nvGrpSpPr>
        <p:grpSpPr>
          <a:xfrm>
            <a:off x="10805596" y="1309639"/>
            <a:ext cx="7105200" cy="3883246"/>
            <a:chOff x="0" y="0"/>
            <a:chExt cx="9473600" cy="5177662"/>
          </a:xfrm>
        </p:grpSpPr>
        <p:sp>
          <p:nvSpPr>
            <p:cNvPr id="11" name="TextBox 11"/>
            <p:cNvSpPr txBox="1"/>
            <p:nvPr/>
          </p:nvSpPr>
          <p:spPr>
            <a:xfrm>
              <a:off x="0" y="1606116"/>
              <a:ext cx="9473600" cy="3571546"/>
            </a:xfrm>
            <a:prstGeom prst="rect">
              <a:avLst/>
            </a:prstGeom>
          </p:spPr>
          <p:txBody>
            <a:bodyPr lIns="0" tIns="0" rIns="0" bIns="0" rtlCol="0" anchor="t">
              <a:spAutoFit/>
            </a:bodyPr>
            <a:lstStyle/>
            <a:p>
              <a:pPr algn="l">
                <a:lnSpc>
                  <a:spcPts val="4344"/>
                </a:lnSpc>
              </a:pPr>
              <a:endParaRPr/>
            </a:p>
            <a:p>
              <a:pPr algn="l">
                <a:lnSpc>
                  <a:spcPts val="4344"/>
                </a:lnSpc>
              </a:pPr>
              <a:endParaRPr/>
            </a:p>
            <a:p>
              <a:pPr algn="l">
                <a:lnSpc>
                  <a:spcPts val="4344"/>
                </a:lnSpc>
              </a:pPr>
              <a:endParaRPr/>
            </a:p>
            <a:p>
              <a:pPr algn="l">
                <a:lnSpc>
                  <a:spcPts val="4344"/>
                </a:lnSpc>
              </a:pPr>
              <a:endParaRPr/>
            </a:p>
            <a:p>
              <a:pPr algn="l">
                <a:lnSpc>
                  <a:spcPts val="4344"/>
                </a:lnSpc>
                <a:spcBef>
                  <a:spcPct val="0"/>
                </a:spcBef>
              </a:pPr>
              <a:endParaRPr/>
            </a:p>
          </p:txBody>
        </p:sp>
        <p:sp>
          <p:nvSpPr>
            <p:cNvPr id="12" name="TextBox 12"/>
            <p:cNvSpPr txBox="1"/>
            <p:nvPr/>
          </p:nvSpPr>
          <p:spPr>
            <a:xfrm>
              <a:off x="0" y="-57150"/>
              <a:ext cx="9473600" cy="1249725"/>
            </a:xfrm>
            <a:prstGeom prst="rect">
              <a:avLst/>
            </a:prstGeom>
          </p:spPr>
          <p:txBody>
            <a:bodyPr lIns="0" tIns="0" rIns="0" bIns="0" rtlCol="0" anchor="t">
              <a:spAutoFit/>
            </a:bodyPr>
            <a:lstStyle/>
            <a:p>
              <a:pPr algn="l">
                <a:lnSpc>
                  <a:spcPts val="7628"/>
                </a:lnSpc>
              </a:pPr>
              <a:endParaRPr/>
            </a:p>
          </p:txBody>
        </p:sp>
      </p:grpSp>
      <p:sp>
        <p:nvSpPr>
          <p:cNvPr id="13" name="Freeform 13"/>
          <p:cNvSpPr/>
          <p:nvPr/>
        </p:nvSpPr>
        <p:spPr>
          <a:xfrm>
            <a:off x="14617419" y="343843"/>
            <a:ext cx="1447928" cy="2281225"/>
          </a:xfrm>
          <a:custGeom>
            <a:avLst/>
            <a:gdLst/>
            <a:ahLst/>
            <a:cxnLst/>
            <a:rect l="l" t="t" r="r" b="b"/>
            <a:pathLst>
              <a:path w="1447928" h="2281225">
                <a:moveTo>
                  <a:pt x="0" y="0"/>
                </a:moveTo>
                <a:lnTo>
                  <a:pt x="1447928" y="0"/>
                </a:lnTo>
                <a:lnTo>
                  <a:pt x="1447928" y="2281225"/>
                </a:lnTo>
                <a:lnTo>
                  <a:pt x="0" y="2281225"/>
                </a:lnTo>
                <a:lnTo>
                  <a:pt x="0" y="0"/>
                </a:lnTo>
                <a:close/>
              </a:path>
            </a:pathLst>
          </a:custGeom>
          <a:blipFill>
            <a:blip r:embed="rId3"/>
            <a:stretch>
              <a:fillRect/>
            </a:stretch>
          </a:blipFill>
        </p:spPr>
      </p:sp>
      <p:sp>
        <p:nvSpPr>
          <p:cNvPr id="14" name="Freeform 14"/>
          <p:cNvSpPr/>
          <p:nvPr/>
        </p:nvSpPr>
        <p:spPr>
          <a:xfrm>
            <a:off x="10805596" y="342900"/>
            <a:ext cx="1529105" cy="2281225"/>
          </a:xfrm>
          <a:custGeom>
            <a:avLst/>
            <a:gdLst/>
            <a:ahLst/>
            <a:cxnLst/>
            <a:rect l="l" t="t" r="r" b="b"/>
            <a:pathLst>
              <a:path w="1529105" h="2281225">
                <a:moveTo>
                  <a:pt x="0" y="0"/>
                </a:moveTo>
                <a:lnTo>
                  <a:pt x="1529105" y="0"/>
                </a:lnTo>
                <a:lnTo>
                  <a:pt x="1529105" y="2281225"/>
                </a:lnTo>
                <a:lnTo>
                  <a:pt x="0" y="2281225"/>
                </a:lnTo>
                <a:lnTo>
                  <a:pt x="0" y="0"/>
                </a:lnTo>
                <a:close/>
              </a:path>
            </a:pathLst>
          </a:custGeom>
          <a:blipFill>
            <a:blip r:embed="rId4"/>
            <a:stretch>
              <a:fillRect/>
            </a:stretch>
          </a:blipFill>
        </p:spPr>
      </p:sp>
      <p:sp>
        <p:nvSpPr>
          <p:cNvPr id="15" name="Freeform 15"/>
          <p:cNvSpPr/>
          <p:nvPr/>
        </p:nvSpPr>
        <p:spPr>
          <a:xfrm>
            <a:off x="12686381" y="343843"/>
            <a:ext cx="1425177" cy="2280283"/>
          </a:xfrm>
          <a:custGeom>
            <a:avLst/>
            <a:gdLst/>
            <a:ahLst/>
            <a:cxnLst/>
            <a:rect l="l" t="t" r="r" b="b"/>
            <a:pathLst>
              <a:path w="1425177" h="2280283">
                <a:moveTo>
                  <a:pt x="0" y="0"/>
                </a:moveTo>
                <a:lnTo>
                  <a:pt x="1425177" y="0"/>
                </a:lnTo>
                <a:lnTo>
                  <a:pt x="1425177" y="2280282"/>
                </a:lnTo>
                <a:lnTo>
                  <a:pt x="0" y="2280282"/>
                </a:lnTo>
                <a:lnTo>
                  <a:pt x="0" y="0"/>
                </a:lnTo>
                <a:close/>
              </a:path>
            </a:pathLst>
          </a:custGeom>
          <a:blipFill>
            <a:blip r:embed="rId5"/>
            <a:stretch>
              <a:fillRect/>
            </a:stretch>
          </a:blipFill>
        </p:spPr>
      </p:sp>
      <p:sp>
        <p:nvSpPr>
          <p:cNvPr id="16" name="Freeform 16"/>
          <p:cNvSpPr/>
          <p:nvPr/>
        </p:nvSpPr>
        <p:spPr>
          <a:xfrm>
            <a:off x="16611396" y="342900"/>
            <a:ext cx="1295807" cy="2282168"/>
          </a:xfrm>
          <a:custGeom>
            <a:avLst/>
            <a:gdLst/>
            <a:ahLst/>
            <a:cxnLst/>
            <a:rect l="l" t="t" r="r" b="b"/>
            <a:pathLst>
              <a:path w="1295807" h="2282168">
                <a:moveTo>
                  <a:pt x="0" y="0"/>
                </a:moveTo>
                <a:lnTo>
                  <a:pt x="1295808" y="0"/>
                </a:lnTo>
                <a:lnTo>
                  <a:pt x="1295808" y="2282168"/>
                </a:lnTo>
                <a:lnTo>
                  <a:pt x="0" y="2282168"/>
                </a:lnTo>
                <a:lnTo>
                  <a:pt x="0" y="0"/>
                </a:lnTo>
                <a:close/>
              </a:path>
            </a:pathLst>
          </a:custGeom>
          <a:blipFill>
            <a:blip r:embed="rId6"/>
            <a:stretch>
              <a:fillRect/>
            </a:stretch>
          </a:blipFill>
        </p:spPr>
      </p:sp>
      <p:sp>
        <p:nvSpPr>
          <p:cNvPr id="17" name="Freeform 17"/>
          <p:cNvSpPr/>
          <p:nvPr/>
        </p:nvSpPr>
        <p:spPr>
          <a:xfrm>
            <a:off x="8772982" y="343843"/>
            <a:ext cx="1527789" cy="2280283"/>
          </a:xfrm>
          <a:custGeom>
            <a:avLst/>
            <a:gdLst/>
            <a:ahLst/>
            <a:cxnLst/>
            <a:rect l="l" t="t" r="r" b="b"/>
            <a:pathLst>
              <a:path w="1527789" h="2280283">
                <a:moveTo>
                  <a:pt x="0" y="0"/>
                </a:moveTo>
                <a:lnTo>
                  <a:pt x="1527789" y="0"/>
                </a:lnTo>
                <a:lnTo>
                  <a:pt x="1527789" y="2280282"/>
                </a:lnTo>
                <a:lnTo>
                  <a:pt x="0" y="2280282"/>
                </a:lnTo>
                <a:lnTo>
                  <a:pt x="0" y="0"/>
                </a:lnTo>
                <a:close/>
              </a:path>
            </a:pathLst>
          </a:custGeom>
          <a:blipFill>
            <a:blip r:embed="rId7"/>
            <a:stretch>
              <a:fillRect/>
            </a:stretch>
          </a:blipFill>
        </p:spPr>
      </p:sp>
      <p:sp>
        <p:nvSpPr>
          <p:cNvPr id="18" name="Freeform 18"/>
          <p:cNvSpPr/>
          <p:nvPr/>
        </p:nvSpPr>
        <p:spPr>
          <a:xfrm>
            <a:off x="6654624" y="317716"/>
            <a:ext cx="1612874" cy="2306410"/>
          </a:xfrm>
          <a:custGeom>
            <a:avLst/>
            <a:gdLst/>
            <a:ahLst/>
            <a:cxnLst/>
            <a:rect l="l" t="t" r="r" b="b"/>
            <a:pathLst>
              <a:path w="1612874" h="2306410">
                <a:moveTo>
                  <a:pt x="0" y="0"/>
                </a:moveTo>
                <a:lnTo>
                  <a:pt x="1612874" y="0"/>
                </a:lnTo>
                <a:lnTo>
                  <a:pt x="1612874" y="2306409"/>
                </a:lnTo>
                <a:lnTo>
                  <a:pt x="0" y="2306409"/>
                </a:lnTo>
                <a:lnTo>
                  <a:pt x="0" y="0"/>
                </a:lnTo>
                <a:close/>
              </a:path>
            </a:pathLst>
          </a:custGeom>
          <a:blipFill>
            <a:blip r:embed="rId8"/>
            <a:stretch>
              <a:fillRect/>
            </a:stretch>
          </a:blipFill>
        </p:spPr>
      </p:sp>
      <p:grpSp>
        <p:nvGrpSpPr>
          <p:cNvPr id="19" name="Group 19"/>
          <p:cNvGrpSpPr/>
          <p:nvPr/>
        </p:nvGrpSpPr>
        <p:grpSpPr>
          <a:xfrm>
            <a:off x="404760" y="638052"/>
            <a:ext cx="6683885" cy="9944322"/>
            <a:chOff x="0" y="0"/>
            <a:chExt cx="8911846" cy="13259096"/>
          </a:xfrm>
        </p:grpSpPr>
        <p:sp>
          <p:nvSpPr>
            <p:cNvPr id="20" name="TextBox 20"/>
            <p:cNvSpPr txBox="1"/>
            <p:nvPr/>
          </p:nvSpPr>
          <p:spPr>
            <a:xfrm>
              <a:off x="0" y="1596591"/>
              <a:ext cx="8911846" cy="11662504"/>
            </a:xfrm>
            <a:prstGeom prst="rect">
              <a:avLst/>
            </a:prstGeom>
          </p:spPr>
          <p:txBody>
            <a:bodyPr lIns="0" tIns="0" rIns="0" bIns="0" rtlCol="0" anchor="t">
              <a:spAutoFit/>
            </a:bodyPr>
            <a:lstStyle/>
            <a:p>
              <a:pPr algn="l">
                <a:lnSpc>
                  <a:spcPts val="5044"/>
                </a:lnSpc>
              </a:pPr>
              <a:r>
                <a:rPr lang="en-US" sz="3603" spc="180" dirty="0">
                  <a:solidFill>
                    <a:srgbClr val="000000"/>
                  </a:solidFill>
                  <a:latin typeface="Poppins Light Bold"/>
                  <a:ea typeface="Poppins Light Bold"/>
                  <a:cs typeface="Poppins Light Bold"/>
                  <a:sym typeface="Poppins Light Bold"/>
                </a:rPr>
                <a:t>KYSYMYKSIÄ?</a:t>
              </a:r>
            </a:p>
            <a:p>
              <a:pPr algn="l">
                <a:lnSpc>
                  <a:spcPts val="4344"/>
                </a:lnSpc>
              </a:pPr>
              <a:endParaRPr lang="en-US" sz="3603" spc="180" dirty="0">
                <a:solidFill>
                  <a:srgbClr val="000000"/>
                </a:solidFill>
                <a:latin typeface="Poppins Light Bold"/>
                <a:ea typeface="Poppins Light Bold"/>
                <a:cs typeface="Poppins Light Bold"/>
                <a:sym typeface="Poppins Light Bold"/>
              </a:endParaRPr>
            </a:p>
            <a:p>
              <a:pPr algn="l">
                <a:lnSpc>
                  <a:spcPts val="4344"/>
                </a:lnSpc>
              </a:pPr>
              <a:r>
                <a:rPr lang="en-US" sz="3103" spc="155" dirty="0">
                  <a:solidFill>
                    <a:srgbClr val="000000"/>
                  </a:solidFill>
                  <a:latin typeface="Poppins Light"/>
                  <a:ea typeface="Poppins Light"/>
                  <a:cs typeface="Poppins Light"/>
                  <a:sym typeface="Poppins Light"/>
                </a:rPr>
                <a:t>Email</a:t>
              </a:r>
              <a:r>
                <a:rPr lang="en-US" sz="3103" spc="155" dirty="0">
                  <a:solidFill>
                    <a:srgbClr val="000000"/>
                  </a:solidFill>
                  <a:latin typeface="Poppins Light Bold"/>
                  <a:ea typeface="Poppins Light Bold"/>
                  <a:cs typeface="Poppins Light Bold"/>
                  <a:sym typeface="Poppins Light Bold"/>
                </a:rPr>
                <a:t>:</a:t>
              </a:r>
            </a:p>
            <a:p>
              <a:pPr algn="l">
                <a:lnSpc>
                  <a:spcPts val="4344"/>
                </a:lnSpc>
              </a:pPr>
              <a:r>
                <a:rPr lang="en-US" sz="3103" spc="155" dirty="0">
                  <a:solidFill>
                    <a:srgbClr val="000000"/>
                  </a:solidFill>
                  <a:latin typeface="Poppins Light Bold"/>
                  <a:ea typeface="Poppins Light Bold"/>
                  <a:cs typeface="Poppins Light Bold"/>
                  <a:sym typeface="Poppins Light Bold"/>
                </a:rPr>
                <a:t>pia@rendic.fi</a:t>
              </a:r>
            </a:p>
            <a:p>
              <a:pPr algn="l">
                <a:lnSpc>
                  <a:spcPts val="4344"/>
                </a:lnSpc>
              </a:pPr>
              <a:r>
                <a:rPr lang="en-US" sz="3103" spc="155" dirty="0">
                  <a:solidFill>
                    <a:srgbClr val="000000"/>
                  </a:solidFill>
                  <a:latin typeface="Poppins Light Bold"/>
                  <a:ea typeface="Poppins Light Bold"/>
                  <a:cs typeface="Poppins Light Bold"/>
                  <a:sym typeface="Poppins Light Bold"/>
                </a:rPr>
                <a:t>pia.rendic@evl.fi</a:t>
              </a:r>
            </a:p>
            <a:p>
              <a:pPr algn="l">
                <a:lnSpc>
                  <a:spcPts val="4344"/>
                </a:lnSpc>
              </a:pPr>
              <a:endParaRPr lang="en-US" sz="3103" spc="155" dirty="0">
                <a:solidFill>
                  <a:srgbClr val="000000"/>
                </a:solidFill>
                <a:latin typeface="Poppins Light Bold"/>
                <a:ea typeface="Poppins Light Bold"/>
                <a:cs typeface="Poppins Light Bold"/>
                <a:sym typeface="Poppins Light Bold"/>
              </a:endParaRPr>
            </a:p>
            <a:p>
              <a:pPr algn="l">
                <a:lnSpc>
                  <a:spcPts val="4344"/>
                </a:lnSpc>
              </a:pPr>
              <a:r>
                <a:rPr lang="en-US" sz="3103" spc="155" dirty="0" err="1">
                  <a:solidFill>
                    <a:srgbClr val="000000"/>
                  </a:solidFill>
                  <a:latin typeface="Poppins Light Bold"/>
                  <a:ea typeface="Poppins Light Bold"/>
                  <a:cs typeface="Poppins Light Bold"/>
                  <a:sym typeface="Poppins Light Bold"/>
                </a:rPr>
                <a:t>Kotisivut</a:t>
              </a:r>
              <a:r>
                <a:rPr lang="en-US" sz="3103" spc="155" dirty="0">
                  <a:solidFill>
                    <a:srgbClr val="000000"/>
                  </a:solidFill>
                  <a:latin typeface="Poppins Light Bold"/>
                  <a:ea typeface="Poppins Light Bold"/>
                  <a:cs typeface="Poppins Light Bold"/>
                  <a:sym typeface="Poppins Light Bold"/>
                </a:rPr>
                <a:t>:</a:t>
              </a:r>
            </a:p>
            <a:p>
              <a:pPr algn="l">
                <a:lnSpc>
                  <a:spcPts val="4344"/>
                </a:lnSpc>
              </a:pPr>
              <a:r>
                <a:rPr lang="en-US" sz="3103" spc="155" dirty="0">
                  <a:solidFill>
                    <a:srgbClr val="000000"/>
                  </a:solidFill>
                  <a:latin typeface="Poppins Light"/>
                  <a:ea typeface="Poppins Light"/>
                  <a:cs typeface="Poppins Light"/>
                  <a:sym typeface="Poppins Light"/>
                </a:rPr>
                <a:t>www.piarendic.com</a:t>
              </a:r>
            </a:p>
            <a:p>
              <a:pPr algn="l">
                <a:lnSpc>
                  <a:spcPts val="4344"/>
                </a:lnSpc>
              </a:pPr>
              <a:r>
                <a:rPr lang="en-US" sz="3103" spc="155" dirty="0">
                  <a:solidFill>
                    <a:srgbClr val="000000"/>
                  </a:solidFill>
                  <a:latin typeface="Poppins Light"/>
                  <a:ea typeface="Poppins Light"/>
                  <a:cs typeface="Poppins Light"/>
                  <a:sym typeface="Poppins Light"/>
                </a:rPr>
                <a:t>www.rendic.fi</a:t>
              </a:r>
            </a:p>
            <a:p>
              <a:pPr algn="l">
                <a:lnSpc>
                  <a:spcPts val="4344"/>
                </a:lnSpc>
              </a:pPr>
              <a:r>
                <a:rPr lang="en-US" sz="3103" spc="155" dirty="0">
                  <a:solidFill>
                    <a:srgbClr val="000000"/>
                  </a:solidFill>
                  <a:latin typeface="Poppins Light"/>
                  <a:ea typeface="Poppins Light"/>
                  <a:cs typeface="Poppins Light"/>
                  <a:sym typeface="Poppins Light"/>
                </a:rPr>
                <a:t>www.kirjailijapiarendic.fi</a:t>
              </a:r>
            </a:p>
            <a:p>
              <a:pPr algn="l">
                <a:lnSpc>
                  <a:spcPts val="4344"/>
                </a:lnSpc>
              </a:pPr>
              <a:endParaRPr lang="en-US" sz="3103" spc="155" dirty="0">
                <a:solidFill>
                  <a:srgbClr val="000000"/>
                </a:solidFill>
                <a:latin typeface="Poppins Light"/>
                <a:ea typeface="Poppins Light"/>
                <a:cs typeface="Poppins Light"/>
                <a:sym typeface="Poppins Light"/>
              </a:endParaRPr>
            </a:p>
            <a:p>
              <a:pPr algn="l">
                <a:lnSpc>
                  <a:spcPts val="4344"/>
                </a:lnSpc>
              </a:pPr>
              <a:r>
                <a:rPr lang="en-US" sz="3103" spc="155" dirty="0" err="1">
                  <a:solidFill>
                    <a:srgbClr val="000000"/>
                  </a:solidFill>
                  <a:latin typeface="Poppins Light"/>
                  <a:ea typeface="Poppins Light"/>
                  <a:cs typeface="Poppins Light"/>
                  <a:sym typeface="Poppins Light"/>
                </a:rPr>
                <a:t>Viikottainen</a:t>
              </a:r>
              <a:r>
                <a:rPr lang="en-US" sz="3103" spc="155" dirty="0">
                  <a:solidFill>
                    <a:srgbClr val="000000"/>
                  </a:solidFill>
                  <a:latin typeface="Poppins Light"/>
                  <a:ea typeface="Poppins Light"/>
                  <a:cs typeface="Poppins Light"/>
                  <a:sym typeface="Poppins Light"/>
                </a:rPr>
                <a:t> Podcast: </a:t>
              </a:r>
            </a:p>
            <a:p>
              <a:pPr algn="l">
                <a:lnSpc>
                  <a:spcPts val="4344"/>
                </a:lnSpc>
              </a:pPr>
              <a:r>
                <a:rPr lang="en-US" sz="3103" spc="155" dirty="0" err="1">
                  <a:solidFill>
                    <a:srgbClr val="000000"/>
                  </a:solidFill>
                  <a:latin typeface="Poppins Light"/>
                  <a:ea typeface="Poppins Light"/>
                  <a:cs typeface="Poppins Light"/>
                  <a:sym typeface="Poppins Light"/>
                </a:rPr>
                <a:t>Viisastelijat</a:t>
              </a:r>
              <a:endParaRPr lang="en-US" sz="3103" spc="155" dirty="0">
                <a:solidFill>
                  <a:srgbClr val="000000"/>
                </a:solidFill>
                <a:latin typeface="Poppins Light"/>
                <a:ea typeface="Poppins Light"/>
                <a:cs typeface="Poppins Light"/>
                <a:sym typeface="Poppins Light"/>
              </a:endParaRPr>
            </a:p>
            <a:p>
              <a:pPr algn="l">
                <a:lnSpc>
                  <a:spcPts val="4344"/>
                </a:lnSpc>
              </a:pPr>
              <a:r>
                <a:rPr lang="en-US" sz="3103" spc="155" dirty="0">
                  <a:solidFill>
                    <a:srgbClr val="000000"/>
                  </a:solidFill>
                  <a:latin typeface="Poppins Light"/>
                  <a:ea typeface="Poppins Light"/>
                  <a:cs typeface="Poppins Light"/>
                  <a:sym typeface="Poppins Light"/>
                </a:rPr>
                <a:t>www.meklin-rendic.fi</a:t>
              </a:r>
            </a:p>
            <a:p>
              <a:pPr algn="l">
                <a:lnSpc>
                  <a:spcPts val="4344"/>
                </a:lnSpc>
              </a:pPr>
              <a:endParaRPr lang="en-US" sz="3103" spc="155" dirty="0">
                <a:solidFill>
                  <a:srgbClr val="000000"/>
                </a:solidFill>
                <a:latin typeface="Poppins Light"/>
                <a:ea typeface="Poppins Light"/>
                <a:cs typeface="Poppins Light"/>
                <a:sym typeface="Poppins Light"/>
              </a:endParaRPr>
            </a:p>
            <a:p>
              <a:pPr algn="l">
                <a:lnSpc>
                  <a:spcPts val="4344"/>
                </a:lnSpc>
                <a:spcBef>
                  <a:spcPct val="0"/>
                </a:spcBef>
              </a:pPr>
              <a:endParaRPr lang="en-US" sz="3103" spc="155" dirty="0">
                <a:solidFill>
                  <a:srgbClr val="000000"/>
                </a:solidFill>
                <a:latin typeface="Poppins Light"/>
                <a:ea typeface="Poppins Light"/>
                <a:cs typeface="Poppins Light"/>
                <a:sym typeface="Poppins Light"/>
              </a:endParaRPr>
            </a:p>
          </p:txBody>
        </p:sp>
        <p:sp>
          <p:nvSpPr>
            <p:cNvPr id="21" name="TextBox 21"/>
            <p:cNvSpPr txBox="1"/>
            <p:nvPr/>
          </p:nvSpPr>
          <p:spPr>
            <a:xfrm>
              <a:off x="0" y="-57150"/>
              <a:ext cx="8911846" cy="1249725"/>
            </a:xfrm>
            <a:prstGeom prst="rect">
              <a:avLst/>
            </a:prstGeom>
          </p:spPr>
          <p:txBody>
            <a:bodyPr lIns="0" tIns="0" rIns="0" bIns="0" rtlCol="0" anchor="t">
              <a:spAutoFit/>
            </a:bodyPr>
            <a:lstStyle/>
            <a:p>
              <a:pPr algn="l">
                <a:lnSpc>
                  <a:spcPts val="7628"/>
                </a:lnSpc>
              </a:pPr>
              <a:endParaRPr/>
            </a:p>
          </p:txBody>
        </p:sp>
      </p:grpSp>
      <p:sp>
        <p:nvSpPr>
          <p:cNvPr id="22" name="TextBox 22"/>
          <p:cNvSpPr txBox="1"/>
          <p:nvPr/>
        </p:nvSpPr>
        <p:spPr>
          <a:xfrm rot="-480599">
            <a:off x="15028518" y="5847561"/>
            <a:ext cx="2601002" cy="779025"/>
          </a:xfrm>
          <a:prstGeom prst="rect">
            <a:avLst/>
          </a:prstGeom>
        </p:spPr>
        <p:txBody>
          <a:bodyPr lIns="0" tIns="0" rIns="0" bIns="0" rtlCol="0" anchor="t">
            <a:spAutoFit/>
          </a:bodyPr>
          <a:lstStyle/>
          <a:p>
            <a:pPr algn="ctr">
              <a:lnSpc>
                <a:spcPts val="5279"/>
              </a:lnSpc>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Freeform 2"/>
          <p:cNvSpPr/>
          <p:nvPr/>
        </p:nvSpPr>
        <p:spPr>
          <a:xfrm>
            <a:off x="10359176" y="154068"/>
            <a:ext cx="7928824" cy="10337959"/>
          </a:xfrm>
          <a:custGeom>
            <a:avLst/>
            <a:gdLst/>
            <a:ahLst/>
            <a:cxnLst/>
            <a:rect l="l" t="t" r="r" b="b"/>
            <a:pathLst>
              <a:path w="7928824" h="10337959">
                <a:moveTo>
                  <a:pt x="0" y="0"/>
                </a:moveTo>
                <a:lnTo>
                  <a:pt x="7928824" y="0"/>
                </a:lnTo>
                <a:lnTo>
                  <a:pt x="7928824" y="10337960"/>
                </a:lnTo>
                <a:lnTo>
                  <a:pt x="0" y="10337960"/>
                </a:lnTo>
                <a:lnTo>
                  <a:pt x="0" y="0"/>
                </a:lnTo>
                <a:close/>
              </a:path>
            </a:pathLst>
          </a:custGeom>
          <a:blipFill>
            <a:blip r:embed="rId2"/>
            <a:stretch>
              <a:fillRect l="-47788" r="-47788"/>
            </a:stretch>
          </a:blipFill>
        </p:spPr>
      </p:sp>
      <p:sp>
        <p:nvSpPr>
          <p:cNvPr id="3" name="TextBox 3"/>
          <p:cNvSpPr txBox="1"/>
          <p:nvPr/>
        </p:nvSpPr>
        <p:spPr>
          <a:xfrm>
            <a:off x="240400" y="424546"/>
            <a:ext cx="13264562" cy="880491"/>
          </a:xfrm>
          <a:prstGeom prst="rect">
            <a:avLst/>
          </a:prstGeom>
        </p:spPr>
        <p:txBody>
          <a:bodyPr lIns="0" tIns="0" rIns="0" bIns="0" rtlCol="0" anchor="t">
            <a:spAutoFit/>
          </a:bodyPr>
          <a:lstStyle/>
          <a:p>
            <a:pPr algn="l">
              <a:lnSpc>
                <a:spcPts val="6882"/>
              </a:lnSpc>
            </a:pPr>
            <a:r>
              <a:rPr lang="en-US" sz="6200">
                <a:solidFill>
                  <a:srgbClr val="000000"/>
                </a:solidFill>
                <a:latin typeface="Vidaloka"/>
                <a:ea typeface="Vidaloka"/>
                <a:cs typeface="Vidaloka"/>
                <a:sym typeface="Vidaloka"/>
              </a:rPr>
              <a:t>Seksuaalisen häirinnän muotoja:</a:t>
            </a:r>
          </a:p>
        </p:txBody>
      </p:sp>
      <p:sp>
        <p:nvSpPr>
          <p:cNvPr id="4" name="TextBox 4"/>
          <p:cNvSpPr txBox="1"/>
          <p:nvPr/>
        </p:nvSpPr>
        <p:spPr>
          <a:xfrm>
            <a:off x="287443" y="1244917"/>
            <a:ext cx="8856557" cy="7711440"/>
          </a:xfrm>
          <a:prstGeom prst="rect">
            <a:avLst/>
          </a:prstGeom>
        </p:spPr>
        <p:txBody>
          <a:bodyPr lIns="0" tIns="0" rIns="0" bIns="0" rtlCol="0" anchor="t">
            <a:spAutoFit/>
          </a:bodyPr>
          <a:lstStyle/>
          <a:p>
            <a:pPr algn="l">
              <a:lnSpc>
                <a:spcPts val="4500"/>
              </a:lnSpc>
            </a:pPr>
            <a:endParaRPr/>
          </a:p>
          <a:p>
            <a:pPr algn="l">
              <a:lnSpc>
                <a:spcPts val="4500"/>
              </a:lnSpc>
            </a:pPr>
            <a:endParaRPr/>
          </a:p>
          <a:p>
            <a:pPr marL="690879" lvl="1" indent="-345439" algn="l">
              <a:lnSpc>
                <a:spcPts val="4799"/>
              </a:lnSpc>
              <a:buFont typeface="Arial"/>
              <a:buChar char="•"/>
            </a:pPr>
            <a:r>
              <a:rPr lang="en-US" sz="3199" spc="31">
                <a:solidFill>
                  <a:srgbClr val="F5F7F0"/>
                </a:solidFill>
                <a:latin typeface="Open Sans Light"/>
                <a:ea typeface="Open Sans Light"/>
                <a:cs typeface="Open Sans Light"/>
                <a:sym typeface="Open Sans Light"/>
              </a:rPr>
              <a:t>Seksuaalisesti vihjailevat eleet ja ilmeet</a:t>
            </a:r>
          </a:p>
          <a:p>
            <a:pPr marL="690879" lvl="1" indent="-345439" algn="l">
              <a:lnSpc>
                <a:spcPts val="4799"/>
              </a:lnSpc>
              <a:buFont typeface="Arial"/>
              <a:buChar char="•"/>
            </a:pPr>
            <a:r>
              <a:rPr lang="en-US" sz="3199" spc="31">
                <a:solidFill>
                  <a:srgbClr val="F5F7F0"/>
                </a:solidFill>
                <a:latin typeface="Open Sans Light"/>
                <a:ea typeface="Open Sans Light"/>
                <a:cs typeface="Open Sans Light"/>
                <a:sym typeface="Open Sans Light"/>
              </a:rPr>
              <a:t>Ei-toivotut kaksimieliset vitsit</a:t>
            </a:r>
          </a:p>
          <a:p>
            <a:pPr marL="690879" lvl="1" indent="-345439" algn="l">
              <a:lnSpc>
                <a:spcPts val="4799"/>
              </a:lnSpc>
              <a:buFont typeface="Arial"/>
              <a:buChar char="•"/>
            </a:pPr>
            <a:r>
              <a:rPr lang="en-US" sz="3199" spc="31">
                <a:solidFill>
                  <a:srgbClr val="F5F7F0"/>
                </a:solidFill>
                <a:latin typeface="Open Sans Light"/>
                <a:ea typeface="Open Sans Light"/>
                <a:cs typeface="Open Sans Light"/>
                <a:sym typeface="Open Sans Light"/>
              </a:rPr>
              <a:t>Kehoa, pukeutumista tai yksityiselämää koskevat huomautukset ja kysymykset</a:t>
            </a:r>
          </a:p>
          <a:p>
            <a:pPr marL="690879" lvl="1" indent="-345439" algn="l">
              <a:lnSpc>
                <a:spcPts val="4799"/>
              </a:lnSpc>
              <a:buFont typeface="Arial"/>
              <a:buChar char="•"/>
            </a:pPr>
            <a:r>
              <a:rPr lang="en-US" sz="3199" spc="31">
                <a:solidFill>
                  <a:srgbClr val="F5F7F0"/>
                </a:solidFill>
                <a:latin typeface="Open Sans Light"/>
                <a:ea typeface="Open Sans Light"/>
                <a:cs typeface="Open Sans Light"/>
                <a:sym typeface="Open Sans Light"/>
              </a:rPr>
              <a:t>Pornoaineisto, seksuaalisesti värittyneet aineistot, kirjeet, sähköpostit tai puhelinsoitot</a:t>
            </a:r>
          </a:p>
          <a:p>
            <a:pPr marL="690879" lvl="1" indent="-345439" algn="l">
              <a:lnSpc>
                <a:spcPts val="4799"/>
              </a:lnSpc>
              <a:buFont typeface="Arial"/>
              <a:buChar char="•"/>
            </a:pPr>
            <a:r>
              <a:rPr lang="en-US" sz="3199" spc="31">
                <a:solidFill>
                  <a:srgbClr val="F5F7F0"/>
                </a:solidFill>
                <a:latin typeface="Open Sans Light"/>
                <a:ea typeface="Open Sans Light"/>
                <a:cs typeface="Open Sans Light"/>
                <a:sym typeface="Open Sans Light"/>
              </a:rPr>
              <a:t>Fyysinen koskettelu, sukupuolista kanssakäymistä koskevat ehdotukset tai vaatimukset</a:t>
            </a:r>
          </a:p>
          <a:p>
            <a:pPr algn="l">
              <a:lnSpc>
                <a:spcPts val="4799"/>
              </a:lnSpc>
            </a:pPr>
            <a:endParaRPr lang="en-US" sz="3199" spc="31">
              <a:solidFill>
                <a:srgbClr val="F5F7F0"/>
              </a:solidFill>
              <a:latin typeface="Open Sans Light"/>
              <a:ea typeface="Open Sans Light"/>
              <a:cs typeface="Open Sans Light"/>
              <a:sym typeface="Open Sans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Freeform 2"/>
          <p:cNvSpPr/>
          <p:nvPr/>
        </p:nvSpPr>
        <p:spPr>
          <a:xfrm>
            <a:off x="11204362" y="154068"/>
            <a:ext cx="7083638" cy="10337959"/>
          </a:xfrm>
          <a:custGeom>
            <a:avLst/>
            <a:gdLst/>
            <a:ahLst/>
            <a:cxnLst/>
            <a:rect l="l" t="t" r="r" b="b"/>
            <a:pathLst>
              <a:path w="7083638" h="10337959">
                <a:moveTo>
                  <a:pt x="0" y="0"/>
                </a:moveTo>
                <a:lnTo>
                  <a:pt x="7083638" y="0"/>
                </a:lnTo>
                <a:lnTo>
                  <a:pt x="7083638" y="10337960"/>
                </a:lnTo>
                <a:lnTo>
                  <a:pt x="0" y="10337960"/>
                </a:lnTo>
                <a:lnTo>
                  <a:pt x="0" y="0"/>
                </a:lnTo>
                <a:close/>
              </a:path>
            </a:pathLst>
          </a:custGeom>
          <a:blipFill>
            <a:blip r:embed="rId2"/>
            <a:stretch>
              <a:fillRect l="-59456" r="-59456"/>
            </a:stretch>
          </a:blipFill>
        </p:spPr>
      </p:sp>
      <p:sp>
        <p:nvSpPr>
          <p:cNvPr id="3" name="TextBox 3"/>
          <p:cNvSpPr txBox="1"/>
          <p:nvPr/>
        </p:nvSpPr>
        <p:spPr>
          <a:xfrm>
            <a:off x="240400" y="415021"/>
            <a:ext cx="14505780" cy="817626"/>
          </a:xfrm>
          <a:prstGeom prst="rect">
            <a:avLst/>
          </a:prstGeom>
        </p:spPr>
        <p:txBody>
          <a:bodyPr lIns="0" tIns="0" rIns="0" bIns="0" rtlCol="0" anchor="t">
            <a:spAutoFit/>
          </a:bodyPr>
          <a:lstStyle/>
          <a:p>
            <a:pPr algn="l">
              <a:lnSpc>
                <a:spcPts val="6327"/>
              </a:lnSpc>
            </a:pPr>
            <a:r>
              <a:rPr lang="en-US" sz="5700">
                <a:solidFill>
                  <a:srgbClr val="F5F7F0"/>
                </a:solidFill>
                <a:latin typeface="Vidaloka"/>
                <a:ea typeface="Vidaloka"/>
                <a:cs typeface="Vidaloka"/>
                <a:sym typeface="Vidaloka"/>
              </a:rPr>
              <a:t>Seksuaalisen häirinnän / väkivallan muotoja</a:t>
            </a:r>
          </a:p>
        </p:txBody>
      </p:sp>
      <p:sp>
        <p:nvSpPr>
          <p:cNvPr id="4" name="TextBox 4"/>
          <p:cNvSpPr txBox="1"/>
          <p:nvPr/>
        </p:nvSpPr>
        <p:spPr>
          <a:xfrm>
            <a:off x="349090" y="1445972"/>
            <a:ext cx="10584391" cy="8543925"/>
          </a:xfrm>
          <a:prstGeom prst="rect">
            <a:avLst/>
          </a:prstGeom>
        </p:spPr>
        <p:txBody>
          <a:bodyPr lIns="0" tIns="0" rIns="0" bIns="0" rtlCol="0" anchor="t">
            <a:spAutoFit/>
          </a:bodyPr>
          <a:lstStyle/>
          <a:p>
            <a:pPr marL="647700" lvl="1" indent="-323850" algn="l">
              <a:lnSpc>
                <a:spcPts val="4500"/>
              </a:lnSpc>
              <a:buFont typeface="Arial"/>
              <a:buChar char="•"/>
            </a:pPr>
            <a:r>
              <a:rPr lang="en-US" sz="3000" spc="30">
                <a:solidFill>
                  <a:srgbClr val="F5F7F0"/>
                </a:solidFill>
                <a:latin typeface="Open Sans Light"/>
                <a:ea typeface="Open Sans Light"/>
                <a:cs typeface="Open Sans Light"/>
                <a:sym typeface="Open Sans Light"/>
              </a:rPr>
              <a:t>Aikuisen lähettämät alastonkuvat lapselle</a:t>
            </a:r>
          </a:p>
          <a:p>
            <a:pPr marL="647700" lvl="1" indent="-323850" algn="l">
              <a:lnSpc>
                <a:spcPts val="4500"/>
              </a:lnSpc>
              <a:buFont typeface="Arial"/>
              <a:buChar char="•"/>
            </a:pPr>
            <a:r>
              <a:rPr lang="en-US" sz="3000" spc="30">
                <a:solidFill>
                  <a:srgbClr val="F5F7F0"/>
                </a:solidFill>
                <a:latin typeface="Open Sans Light"/>
                <a:ea typeface="Open Sans Light"/>
                <a:cs typeface="Open Sans Light"/>
                <a:sym typeface="Open Sans Light"/>
              </a:rPr>
              <a:t>Ei-toivottujen alastonkuvien lähettäminen</a:t>
            </a:r>
          </a:p>
          <a:p>
            <a:pPr marL="647700" lvl="1" indent="-323850" algn="l">
              <a:lnSpc>
                <a:spcPts val="4500"/>
              </a:lnSpc>
              <a:buFont typeface="Arial"/>
              <a:buChar char="•"/>
            </a:pPr>
            <a:r>
              <a:rPr lang="en-US" sz="3000" spc="30">
                <a:solidFill>
                  <a:srgbClr val="F5F7F0"/>
                </a:solidFill>
                <a:latin typeface="Open Sans Light"/>
                <a:ea typeface="Open Sans Light"/>
                <a:cs typeface="Open Sans Light"/>
                <a:sym typeface="Open Sans Light"/>
              </a:rPr>
              <a:t>Alaikäisen houkuttelu seksuaalisiin tarkoituksiin (grooming)</a:t>
            </a:r>
          </a:p>
          <a:p>
            <a:pPr marL="647700" lvl="1" indent="-323850" algn="l">
              <a:lnSpc>
                <a:spcPts val="4500"/>
              </a:lnSpc>
              <a:buFont typeface="Arial"/>
              <a:buChar char="•"/>
            </a:pPr>
            <a:r>
              <a:rPr lang="en-US" sz="3000" spc="30">
                <a:solidFill>
                  <a:srgbClr val="F5F7F0"/>
                </a:solidFill>
                <a:latin typeface="Open Sans Light"/>
                <a:ea typeface="Open Sans Light"/>
                <a:cs typeface="Open Sans Light"/>
                <a:sym typeface="Open Sans Light"/>
              </a:rPr>
              <a:t>Pakottaminen tai painostaminen seksuaaliseen tekoon</a:t>
            </a:r>
          </a:p>
          <a:p>
            <a:pPr marL="647700" lvl="1" indent="-323850" algn="l">
              <a:lnSpc>
                <a:spcPts val="4500"/>
              </a:lnSpc>
              <a:buFont typeface="Arial"/>
              <a:buChar char="•"/>
            </a:pPr>
            <a:r>
              <a:rPr lang="en-US" sz="3000" spc="30">
                <a:solidFill>
                  <a:srgbClr val="F5F7F0"/>
                </a:solidFill>
                <a:latin typeface="Open Sans Light"/>
                <a:ea typeface="Open Sans Light"/>
                <a:cs typeface="Open Sans Light"/>
                <a:sym typeface="Open Sans Light"/>
              </a:rPr>
              <a:t>Yhteisöllisen väkivallan muodot, kuten sukuelinten silpominen ja kunniaväkivalta</a:t>
            </a:r>
          </a:p>
          <a:p>
            <a:pPr marL="647700" lvl="1" indent="-323850" algn="l">
              <a:lnSpc>
                <a:spcPts val="4500"/>
              </a:lnSpc>
              <a:buFont typeface="Arial"/>
              <a:buChar char="•"/>
            </a:pPr>
            <a:r>
              <a:rPr lang="en-US" sz="3000" spc="30">
                <a:solidFill>
                  <a:srgbClr val="F5F7F0"/>
                </a:solidFill>
                <a:latin typeface="Open Sans Light"/>
                <a:ea typeface="Open Sans Light"/>
                <a:cs typeface="Open Sans Light"/>
                <a:sym typeface="Open Sans Light"/>
              </a:rPr>
              <a:t>Pakkoavioliitot</a:t>
            </a:r>
          </a:p>
          <a:p>
            <a:pPr marL="647700" lvl="1" indent="-323850" algn="l">
              <a:lnSpc>
                <a:spcPts val="4500"/>
              </a:lnSpc>
              <a:buFont typeface="Arial"/>
              <a:buChar char="•"/>
            </a:pPr>
            <a:r>
              <a:rPr lang="en-US" sz="3000" spc="30">
                <a:solidFill>
                  <a:srgbClr val="F5F7F0"/>
                </a:solidFill>
                <a:latin typeface="Open Sans Light"/>
                <a:ea typeface="Open Sans Light"/>
                <a:cs typeface="Open Sans Light"/>
                <a:sym typeface="Open Sans Light"/>
              </a:rPr>
              <a:t>Seksinosto tai sen yritys alle 18-vuotiaalta tai ihmiskaupan uhrilta</a:t>
            </a:r>
          </a:p>
          <a:p>
            <a:pPr marL="647700" lvl="1" indent="-323850" algn="l">
              <a:lnSpc>
                <a:spcPts val="4500"/>
              </a:lnSpc>
              <a:buFont typeface="Arial"/>
              <a:buChar char="•"/>
            </a:pPr>
            <a:r>
              <a:rPr lang="en-US" sz="3000" spc="30">
                <a:solidFill>
                  <a:srgbClr val="F5F7F0"/>
                </a:solidFill>
                <a:latin typeface="Open Sans Light"/>
                <a:ea typeface="Open Sans Light"/>
                <a:cs typeface="Open Sans Light"/>
                <a:sym typeface="Open Sans Light"/>
              </a:rPr>
              <a:t>Seksi ilman suostumusta</a:t>
            </a:r>
          </a:p>
          <a:p>
            <a:pPr marL="647700" lvl="1" indent="-323850" algn="l">
              <a:lnSpc>
                <a:spcPts val="4500"/>
              </a:lnSpc>
              <a:buFont typeface="Arial"/>
              <a:buChar char="•"/>
            </a:pPr>
            <a:r>
              <a:rPr lang="en-US" sz="3000" spc="30">
                <a:solidFill>
                  <a:srgbClr val="F5F7F0"/>
                </a:solidFill>
                <a:latin typeface="Open Sans Light"/>
                <a:ea typeface="Open Sans Light"/>
                <a:cs typeface="Open Sans Light"/>
                <a:sym typeface="Open Sans Light"/>
              </a:rPr>
              <a:t>Kondomin poisottaminen ilman suostumusta</a:t>
            </a:r>
          </a:p>
          <a:p>
            <a:pPr marL="647700" lvl="1" indent="-323850" algn="l">
              <a:lnSpc>
                <a:spcPts val="4500"/>
              </a:lnSpc>
              <a:buFont typeface="Arial"/>
              <a:buChar char="•"/>
            </a:pPr>
            <a:r>
              <a:rPr lang="en-US" sz="3000" spc="30">
                <a:solidFill>
                  <a:srgbClr val="F5F7F0"/>
                </a:solidFill>
                <a:latin typeface="Open Sans Light"/>
                <a:ea typeface="Open Sans Light"/>
                <a:cs typeface="Open Sans Light"/>
                <a:sym typeface="Open Sans Light"/>
              </a:rPr>
              <a:t>Pornografia</a:t>
            </a:r>
          </a:p>
          <a:p>
            <a:pPr marL="647700" lvl="1" indent="-323850" algn="l">
              <a:lnSpc>
                <a:spcPts val="4500"/>
              </a:lnSpc>
              <a:buFont typeface="Arial"/>
              <a:buChar char="•"/>
            </a:pPr>
            <a:r>
              <a:rPr lang="en-US" sz="3000" spc="30">
                <a:solidFill>
                  <a:srgbClr val="F5F7F0"/>
                </a:solidFill>
                <a:latin typeface="Open Sans Light"/>
                <a:ea typeface="Open Sans Light"/>
                <a:cs typeface="Open Sans Light"/>
                <a:sym typeface="Open Sans Light"/>
              </a:rPr>
              <a:t>Prostituutio (EU-linjaus 2023)</a:t>
            </a:r>
          </a:p>
          <a:p>
            <a:pPr algn="l">
              <a:lnSpc>
                <a:spcPts val="4500"/>
              </a:lnSpc>
            </a:pPr>
            <a:endParaRPr lang="en-US" sz="3000" spc="30">
              <a:solidFill>
                <a:srgbClr val="F5F7F0"/>
              </a:solidFill>
              <a:latin typeface="Open Sans Light"/>
              <a:ea typeface="Open Sans Light"/>
              <a:cs typeface="Open Sans Light"/>
              <a:sym typeface="Open Sa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28474"/>
        </a:solidFill>
        <a:effectLst/>
      </p:bgPr>
    </p:bg>
    <p:spTree>
      <p:nvGrpSpPr>
        <p:cNvPr id="1" name=""/>
        <p:cNvGrpSpPr/>
        <p:nvPr/>
      </p:nvGrpSpPr>
      <p:grpSpPr>
        <a:xfrm>
          <a:off x="0" y="0"/>
          <a:ext cx="0" cy="0"/>
          <a:chOff x="0" y="0"/>
          <a:chExt cx="0" cy="0"/>
        </a:xfrm>
      </p:grpSpPr>
      <p:sp>
        <p:nvSpPr>
          <p:cNvPr id="2" name="Freeform 2"/>
          <p:cNvSpPr/>
          <p:nvPr/>
        </p:nvSpPr>
        <p:spPr>
          <a:xfrm>
            <a:off x="2915209" y="0"/>
            <a:ext cx="11696613" cy="10176570"/>
          </a:xfrm>
          <a:custGeom>
            <a:avLst/>
            <a:gdLst/>
            <a:ahLst/>
            <a:cxnLst/>
            <a:rect l="l" t="t" r="r" b="b"/>
            <a:pathLst>
              <a:path w="11696613" h="10176570">
                <a:moveTo>
                  <a:pt x="0" y="0"/>
                </a:moveTo>
                <a:lnTo>
                  <a:pt x="11696613" y="0"/>
                </a:lnTo>
                <a:lnTo>
                  <a:pt x="11696613" y="10176570"/>
                </a:lnTo>
                <a:lnTo>
                  <a:pt x="0" y="10176570"/>
                </a:lnTo>
                <a:lnTo>
                  <a:pt x="0" y="0"/>
                </a:lnTo>
                <a:close/>
              </a:path>
            </a:pathLst>
          </a:custGeom>
          <a:blipFill>
            <a:blip r:embed="rId2"/>
            <a:stretch>
              <a:fillRect t="-5744" b="-5744"/>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58F81"/>
        </a:solidFill>
        <a:effectLst/>
      </p:bgPr>
    </p:bg>
    <p:spTree>
      <p:nvGrpSpPr>
        <p:cNvPr id="1" name=""/>
        <p:cNvGrpSpPr/>
        <p:nvPr/>
      </p:nvGrpSpPr>
      <p:grpSpPr>
        <a:xfrm>
          <a:off x="0" y="0"/>
          <a:ext cx="0" cy="0"/>
          <a:chOff x="0" y="0"/>
          <a:chExt cx="0" cy="0"/>
        </a:xfrm>
      </p:grpSpPr>
      <p:sp>
        <p:nvSpPr>
          <p:cNvPr id="2" name="AutoShape 2"/>
          <p:cNvSpPr/>
          <p:nvPr/>
        </p:nvSpPr>
        <p:spPr>
          <a:xfrm>
            <a:off x="-152400" y="0"/>
            <a:ext cx="18592800" cy="2971800"/>
          </a:xfrm>
          <a:prstGeom prst="rect">
            <a:avLst/>
          </a:prstGeom>
          <a:solidFill>
            <a:srgbClr val="3097A8"/>
          </a:solidFill>
        </p:spPr>
      </p:sp>
      <p:grpSp>
        <p:nvGrpSpPr>
          <p:cNvPr id="3" name="Group 3"/>
          <p:cNvGrpSpPr/>
          <p:nvPr/>
        </p:nvGrpSpPr>
        <p:grpSpPr>
          <a:xfrm>
            <a:off x="1854452" y="4384709"/>
            <a:ext cx="247650" cy="247650"/>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097A8"/>
            </a:solidFill>
          </p:spPr>
        </p:sp>
      </p:grpSp>
      <p:grpSp>
        <p:nvGrpSpPr>
          <p:cNvPr id="5" name="Group 5"/>
          <p:cNvGrpSpPr/>
          <p:nvPr/>
        </p:nvGrpSpPr>
        <p:grpSpPr>
          <a:xfrm>
            <a:off x="9717550" y="4384709"/>
            <a:ext cx="247650" cy="247650"/>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097A8"/>
            </a:solidFill>
          </p:spPr>
        </p:sp>
      </p:grpSp>
      <p:grpSp>
        <p:nvGrpSpPr>
          <p:cNvPr id="7" name="Group 7"/>
          <p:cNvGrpSpPr/>
          <p:nvPr/>
        </p:nvGrpSpPr>
        <p:grpSpPr>
          <a:xfrm>
            <a:off x="1854452" y="7372936"/>
            <a:ext cx="247650" cy="247650"/>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097A8"/>
            </a:solidFill>
          </p:spPr>
        </p:sp>
      </p:grpSp>
      <p:grpSp>
        <p:nvGrpSpPr>
          <p:cNvPr id="9" name="Group 9"/>
          <p:cNvGrpSpPr/>
          <p:nvPr/>
        </p:nvGrpSpPr>
        <p:grpSpPr>
          <a:xfrm>
            <a:off x="9717550" y="7372936"/>
            <a:ext cx="247650" cy="247650"/>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097A8"/>
            </a:solidFill>
          </p:spPr>
        </p:sp>
      </p:grpSp>
      <p:sp>
        <p:nvSpPr>
          <p:cNvPr id="11" name="Freeform 11"/>
          <p:cNvSpPr/>
          <p:nvPr/>
        </p:nvSpPr>
        <p:spPr>
          <a:xfrm>
            <a:off x="0" y="3020341"/>
            <a:ext cx="18288000" cy="8229600"/>
          </a:xfrm>
          <a:custGeom>
            <a:avLst/>
            <a:gdLst/>
            <a:ahLst/>
            <a:cxnLst/>
            <a:rect l="l" t="t" r="r" b="b"/>
            <a:pathLst>
              <a:path w="18288000" h="8229600">
                <a:moveTo>
                  <a:pt x="0" y="0"/>
                </a:moveTo>
                <a:lnTo>
                  <a:pt x="18288000" y="0"/>
                </a:lnTo>
                <a:lnTo>
                  <a:pt x="18288000" y="8229600"/>
                </a:lnTo>
                <a:lnTo>
                  <a:pt x="0" y="8229600"/>
                </a:lnTo>
                <a:lnTo>
                  <a:pt x="0" y="0"/>
                </a:lnTo>
                <a:close/>
              </a:path>
            </a:pathLst>
          </a:custGeom>
          <a:blipFill>
            <a:blip r:embed="rId2"/>
            <a:stretch>
              <a:fillRect t="-33333" b="-33333"/>
            </a:stretch>
          </a:blipFill>
        </p:spPr>
      </p:sp>
      <p:sp>
        <p:nvSpPr>
          <p:cNvPr id="12" name="TextBox 12"/>
          <p:cNvSpPr txBox="1"/>
          <p:nvPr/>
        </p:nvSpPr>
        <p:spPr>
          <a:xfrm>
            <a:off x="1484727" y="443677"/>
            <a:ext cx="15318547" cy="2141596"/>
          </a:xfrm>
          <a:prstGeom prst="rect">
            <a:avLst/>
          </a:prstGeom>
        </p:spPr>
        <p:txBody>
          <a:bodyPr lIns="0" tIns="0" rIns="0" bIns="0" rtlCol="0" anchor="t">
            <a:spAutoFit/>
          </a:bodyPr>
          <a:lstStyle/>
          <a:p>
            <a:pPr algn="ctr">
              <a:lnSpc>
                <a:spcPts val="8324"/>
              </a:lnSpc>
            </a:pPr>
            <a:r>
              <a:rPr lang="en-US" sz="7499">
                <a:solidFill>
                  <a:srgbClr val="F5F7F0"/>
                </a:solidFill>
                <a:latin typeface="Vidaloka"/>
                <a:ea typeface="Vidaloka"/>
                <a:cs typeface="Vidaloka"/>
                <a:sym typeface="Vidaloka"/>
              </a:rPr>
              <a:t>Seksuaalisen häirinnän ja väkivallan vaikutukset uhrille</a:t>
            </a:r>
          </a:p>
        </p:txBody>
      </p:sp>
      <p:grpSp>
        <p:nvGrpSpPr>
          <p:cNvPr id="13" name="Group 13"/>
          <p:cNvGrpSpPr/>
          <p:nvPr/>
        </p:nvGrpSpPr>
        <p:grpSpPr>
          <a:xfrm>
            <a:off x="1214131" y="2580282"/>
            <a:ext cx="11029614" cy="7074019"/>
            <a:chOff x="0" y="0"/>
            <a:chExt cx="14706153" cy="9432026"/>
          </a:xfrm>
        </p:grpSpPr>
        <p:sp>
          <p:nvSpPr>
            <p:cNvPr id="14" name="TextBox 14"/>
            <p:cNvSpPr txBox="1"/>
            <p:nvPr/>
          </p:nvSpPr>
          <p:spPr>
            <a:xfrm>
              <a:off x="0" y="-38100"/>
              <a:ext cx="14706153" cy="743418"/>
            </a:xfrm>
            <a:prstGeom prst="rect">
              <a:avLst/>
            </a:prstGeom>
          </p:spPr>
          <p:txBody>
            <a:bodyPr lIns="0" tIns="0" rIns="0" bIns="0" rtlCol="0" anchor="t">
              <a:spAutoFit/>
            </a:bodyPr>
            <a:lstStyle/>
            <a:p>
              <a:pPr algn="l">
                <a:lnSpc>
                  <a:spcPts val="4620"/>
                </a:lnSpc>
              </a:pPr>
              <a:endParaRPr/>
            </a:p>
          </p:txBody>
        </p:sp>
        <p:sp>
          <p:nvSpPr>
            <p:cNvPr id="15" name="TextBox 15"/>
            <p:cNvSpPr txBox="1"/>
            <p:nvPr/>
          </p:nvSpPr>
          <p:spPr>
            <a:xfrm>
              <a:off x="0" y="885560"/>
              <a:ext cx="14706153" cy="8546465"/>
            </a:xfrm>
            <a:prstGeom prst="rect">
              <a:avLst/>
            </a:prstGeom>
          </p:spPr>
          <p:txBody>
            <a:bodyPr lIns="0" tIns="0" rIns="0" bIns="0" rtlCol="0" anchor="t">
              <a:spAutoFit/>
            </a:bodyPr>
            <a:lstStyle/>
            <a:p>
              <a:pPr algn="l">
                <a:lnSpc>
                  <a:spcPts val="3900"/>
                </a:lnSpc>
              </a:pPr>
              <a:endParaRPr/>
            </a:p>
            <a:p>
              <a:pPr marL="755651" lvl="1" indent="-377825" algn="l">
                <a:lnSpc>
                  <a:spcPts val="5250"/>
                </a:lnSpc>
                <a:buFont typeface="Arial"/>
                <a:buChar char="•"/>
              </a:pPr>
              <a:r>
                <a:rPr lang="en-US" sz="3500" spc="35">
                  <a:solidFill>
                    <a:srgbClr val="364958"/>
                  </a:solidFill>
                  <a:latin typeface="Open Sans Light"/>
                  <a:ea typeface="Open Sans Light"/>
                  <a:cs typeface="Open Sans Light"/>
                  <a:sym typeface="Open Sans Light"/>
                </a:rPr>
                <a:t>Mielenterveysongelmat</a:t>
              </a:r>
            </a:p>
            <a:p>
              <a:pPr marL="755651" lvl="1" indent="-377825" algn="l">
                <a:lnSpc>
                  <a:spcPts val="5250"/>
                </a:lnSpc>
                <a:buFont typeface="Arial"/>
                <a:buChar char="•"/>
              </a:pPr>
              <a:r>
                <a:rPr lang="en-US" sz="3500" spc="35">
                  <a:solidFill>
                    <a:srgbClr val="364958"/>
                  </a:solidFill>
                  <a:latin typeface="Open Sans Light"/>
                  <a:ea typeface="Open Sans Light"/>
                  <a:cs typeface="Open Sans Light"/>
                  <a:sym typeface="Open Sans Light"/>
                </a:rPr>
                <a:t>Kohonnut itsemurhariski</a:t>
              </a:r>
            </a:p>
            <a:p>
              <a:pPr marL="755651" lvl="1" indent="-377825" algn="l">
                <a:lnSpc>
                  <a:spcPts val="5250"/>
                </a:lnSpc>
                <a:buFont typeface="Arial"/>
                <a:buChar char="•"/>
              </a:pPr>
              <a:r>
                <a:rPr lang="en-US" sz="3500" spc="35">
                  <a:solidFill>
                    <a:srgbClr val="364958"/>
                  </a:solidFill>
                  <a:latin typeface="Open Sans Light"/>
                  <a:ea typeface="Open Sans Light"/>
                  <a:cs typeface="Open Sans Light"/>
                  <a:sym typeface="Open Sans Light"/>
                </a:rPr>
                <a:t>Post-traumaattinen stressireaktio</a:t>
              </a:r>
            </a:p>
            <a:p>
              <a:pPr marL="755651" lvl="1" indent="-377825" algn="l">
                <a:lnSpc>
                  <a:spcPts val="5250"/>
                </a:lnSpc>
                <a:buFont typeface="Arial"/>
                <a:buChar char="•"/>
              </a:pPr>
              <a:r>
                <a:rPr lang="en-US" sz="3500" spc="35">
                  <a:solidFill>
                    <a:srgbClr val="364958"/>
                  </a:solidFill>
                  <a:latin typeface="Open Sans Light"/>
                  <a:ea typeface="Open Sans Light"/>
                  <a:cs typeface="Open Sans Light"/>
                  <a:sym typeface="Open Sans Light"/>
                </a:rPr>
                <a:t>Häpeä, itseinho</a:t>
              </a:r>
            </a:p>
            <a:p>
              <a:pPr marL="755651" lvl="1" indent="-377825" algn="l">
                <a:lnSpc>
                  <a:spcPts val="5250"/>
                </a:lnSpc>
                <a:buFont typeface="Arial"/>
                <a:buChar char="•"/>
              </a:pPr>
              <a:r>
                <a:rPr lang="en-US" sz="3500" spc="35">
                  <a:solidFill>
                    <a:srgbClr val="364958"/>
                  </a:solidFill>
                  <a:latin typeface="Open Sans Light"/>
                  <a:ea typeface="Open Sans Light"/>
                  <a:cs typeface="Open Sans Light"/>
                  <a:sym typeface="Open Sans Light"/>
                </a:rPr>
                <a:t>Syyllisyys</a:t>
              </a:r>
            </a:p>
            <a:p>
              <a:pPr marL="755651" lvl="1" indent="-377825" algn="l">
                <a:lnSpc>
                  <a:spcPts val="5250"/>
                </a:lnSpc>
                <a:buFont typeface="Arial"/>
                <a:buChar char="•"/>
              </a:pPr>
              <a:r>
                <a:rPr lang="en-US" sz="3500" spc="35">
                  <a:solidFill>
                    <a:srgbClr val="364958"/>
                  </a:solidFill>
                  <a:latin typeface="Open Sans Light"/>
                  <a:ea typeface="Open Sans Light"/>
                  <a:cs typeface="Open Sans Light"/>
                  <a:sym typeface="Open Sans Light"/>
                </a:rPr>
                <a:t>Aloitekyvyttömyys, toivottomuus</a:t>
              </a:r>
            </a:p>
            <a:p>
              <a:pPr marL="755651" lvl="1" indent="-377825" algn="l">
                <a:lnSpc>
                  <a:spcPts val="5250"/>
                </a:lnSpc>
                <a:buFont typeface="Arial"/>
                <a:buChar char="•"/>
              </a:pPr>
              <a:r>
                <a:rPr lang="en-US" sz="3500" spc="35">
                  <a:solidFill>
                    <a:srgbClr val="364958"/>
                  </a:solidFill>
                  <a:latin typeface="Open Sans Light"/>
                  <a:ea typeface="Open Sans Light"/>
                  <a:cs typeface="Open Sans Light"/>
                  <a:sym typeface="Open Sans Light"/>
                </a:rPr>
                <a:t>Pelko ja epäluottamus</a:t>
              </a:r>
            </a:p>
            <a:p>
              <a:pPr marL="755651" lvl="1" indent="-377825" algn="l">
                <a:lnSpc>
                  <a:spcPts val="5250"/>
                </a:lnSpc>
                <a:buFont typeface="Arial"/>
                <a:buChar char="•"/>
              </a:pPr>
              <a:r>
                <a:rPr lang="en-US" sz="3500" spc="35">
                  <a:solidFill>
                    <a:srgbClr val="364958"/>
                  </a:solidFill>
                  <a:latin typeface="Open Sans Light"/>
                  <a:ea typeface="Open Sans Light"/>
                  <a:cs typeface="Open Sans Light"/>
                  <a:sym typeface="Open Sans Light"/>
                </a:rPr>
                <a:t>Elämänhallinnan menettäminen</a:t>
              </a:r>
            </a:p>
            <a:p>
              <a:pPr marL="755650" lvl="1" indent="-377825" algn="l">
                <a:lnSpc>
                  <a:spcPts val="5250"/>
                </a:lnSpc>
                <a:buFont typeface="Arial"/>
                <a:buChar char="•"/>
              </a:pPr>
              <a:r>
                <a:rPr lang="en-US" sz="3500" spc="35">
                  <a:solidFill>
                    <a:srgbClr val="364958"/>
                  </a:solidFill>
                  <a:latin typeface="Open Sans Light"/>
                  <a:ea typeface="Open Sans Light"/>
                  <a:cs typeface="Open Sans Light"/>
                  <a:sym typeface="Open Sans Light"/>
                </a:rPr>
                <a:t>Vaikeus integroitua yhteiskuntaan</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6"/>
        </a:solidFill>
        <a:effectLst/>
      </p:bgPr>
    </p:bg>
    <p:spTree>
      <p:nvGrpSpPr>
        <p:cNvPr id="1" name=""/>
        <p:cNvGrpSpPr/>
        <p:nvPr/>
      </p:nvGrpSpPr>
      <p:grpSpPr>
        <a:xfrm>
          <a:off x="0" y="0"/>
          <a:ext cx="0" cy="0"/>
          <a:chOff x="0" y="0"/>
          <a:chExt cx="0" cy="0"/>
        </a:xfrm>
      </p:grpSpPr>
      <p:sp>
        <p:nvSpPr>
          <p:cNvPr id="2" name="Freeform 2"/>
          <p:cNvSpPr/>
          <p:nvPr/>
        </p:nvSpPr>
        <p:spPr>
          <a:xfrm>
            <a:off x="-278299" y="183349"/>
            <a:ext cx="18844598" cy="3049954"/>
          </a:xfrm>
          <a:custGeom>
            <a:avLst/>
            <a:gdLst/>
            <a:ahLst/>
            <a:cxnLst/>
            <a:rect l="l" t="t" r="r" b="b"/>
            <a:pathLst>
              <a:path w="18844598" h="3049954">
                <a:moveTo>
                  <a:pt x="0" y="0"/>
                </a:moveTo>
                <a:lnTo>
                  <a:pt x="18844598" y="0"/>
                </a:lnTo>
                <a:lnTo>
                  <a:pt x="18844598" y="3049954"/>
                </a:lnTo>
                <a:lnTo>
                  <a:pt x="0" y="3049954"/>
                </a:lnTo>
                <a:lnTo>
                  <a:pt x="0" y="0"/>
                </a:lnTo>
                <a:close/>
              </a:path>
            </a:pathLst>
          </a:custGeom>
          <a:blipFill>
            <a:blip r:embed="rId2"/>
            <a:stretch>
              <a:fillRect t="-155954" b="-155954"/>
            </a:stretch>
          </a:blipFill>
        </p:spPr>
      </p:sp>
      <p:grpSp>
        <p:nvGrpSpPr>
          <p:cNvPr id="3" name="Group 3"/>
          <p:cNvGrpSpPr/>
          <p:nvPr/>
        </p:nvGrpSpPr>
        <p:grpSpPr>
          <a:xfrm>
            <a:off x="2032193" y="1280511"/>
            <a:ext cx="14223615" cy="7297146"/>
            <a:chOff x="0" y="0"/>
            <a:chExt cx="18964819" cy="9729528"/>
          </a:xfrm>
        </p:grpSpPr>
        <p:sp>
          <p:nvSpPr>
            <p:cNvPr id="4" name="AutoShape 4"/>
            <p:cNvSpPr/>
            <p:nvPr/>
          </p:nvSpPr>
          <p:spPr>
            <a:xfrm>
              <a:off x="0" y="0"/>
              <a:ext cx="18964819" cy="2766447"/>
            </a:xfrm>
            <a:prstGeom prst="rect">
              <a:avLst/>
            </a:prstGeom>
            <a:solidFill>
              <a:srgbClr val="364958"/>
            </a:solidFill>
          </p:spPr>
        </p:sp>
        <p:sp>
          <p:nvSpPr>
            <p:cNvPr id="5" name="TextBox 5"/>
            <p:cNvSpPr txBox="1"/>
            <p:nvPr/>
          </p:nvSpPr>
          <p:spPr>
            <a:xfrm>
              <a:off x="599268" y="703988"/>
              <a:ext cx="17766283" cy="1192670"/>
            </a:xfrm>
            <a:prstGeom prst="rect">
              <a:avLst/>
            </a:prstGeom>
          </p:spPr>
          <p:txBody>
            <a:bodyPr lIns="0" tIns="0" rIns="0" bIns="0" rtlCol="0" anchor="t">
              <a:spAutoFit/>
            </a:bodyPr>
            <a:lstStyle/>
            <a:p>
              <a:pPr algn="ctr">
                <a:lnSpc>
                  <a:spcPts val="6855"/>
                </a:lnSpc>
              </a:pPr>
              <a:r>
                <a:rPr lang="en-US" sz="6175">
                  <a:solidFill>
                    <a:srgbClr val="F5F7F0"/>
                  </a:solidFill>
                  <a:latin typeface="Vidaloka"/>
                  <a:ea typeface="Vidaloka"/>
                  <a:cs typeface="Vidaloka"/>
                  <a:sym typeface="Vidaloka"/>
                </a:rPr>
                <a:t>Seksuaalista häirintää?</a:t>
              </a:r>
            </a:p>
          </p:txBody>
        </p:sp>
        <p:sp>
          <p:nvSpPr>
            <p:cNvPr id="6" name="TextBox 6"/>
            <p:cNvSpPr txBox="1"/>
            <p:nvPr/>
          </p:nvSpPr>
          <p:spPr>
            <a:xfrm>
              <a:off x="599268" y="3405071"/>
              <a:ext cx="17766283" cy="720165"/>
            </a:xfrm>
            <a:prstGeom prst="rect">
              <a:avLst/>
            </a:prstGeom>
          </p:spPr>
          <p:txBody>
            <a:bodyPr lIns="0" tIns="0" rIns="0" bIns="0" rtlCol="0" anchor="t">
              <a:spAutoFit/>
            </a:bodyPr>
            <a:lstStyle/>
            <a:p>
              <a:pPr algn="ctr">
                <a:lnSpc>
                  <a:spcPts val="4984"/>
                </a:lnSpc>
              </a:pPr>
              <a:endParaRPr/>
            </a:p>
          </p:txBody>
        </p:sp>
        <p:sp>
          <p:nvSpPr>
            <p:cNvPr id="7" name="TextBox 7"/>
            <p:cNvSpPr txBox="1"/>
            <p:nvPr/>
          </p:nvSpPr>
          <p:spPr>
            <a:xfrm>
              <a:off x="599268" y="4387398"/>
              <a:ext cx="17766283" cy="5342130"/>
            </a:xfrm>
            <a:prstGeom prst="rect">
              <a:avLst/>
            </a:prstGeom>
          </p:spPr>
          <p:txBody>
            <a:bodyPr lIns="0" tIns="0" rIns="0" bIns="0" rtlCol="0" anchor="t">
              <a:spAutoFit/>
            </a:bodyPr>
            <a:lstStyle/>
            <a:p>
              <a:pPr algn="ctr">
                <a:lnSpc>
                  <a:spcPts val="4634"/>
                </a:lnSpc>
              </a:pPr>
              <a:r>
                <a:rPr lang="en-US" sz="3089" spc="30">
                  <a:solidFill>
                    <a:srgbClr val="000000"/>
                  </a:solidFill>
                  <a:latin typeface="Open Sans Light"/>
                  <a:ea typeface="Open Sans Light"/>
                  <a:cs typeface="Open Sans Light"/>
                  <a:sym typeface="Open Sans Light"/>
                </a:rPr>
                <a:t>"Passiivisen" taikka ns. kulttuurisen seksuaalisen häirinnän kohteeksi voi joutua myös tahtomattaan, esimerkiksi altistumalla yllättäen eteen tulevalle seksuaalissävytteiselle kuvamateriaalille, kuten pornografialle. </a:t>
              </a:r>
            </a:p>
            <a:p>
              <a:pPr algn="ctr">
                <a:lnSpc>
                  <a:spcPts val="4634"/>
                </a:lnSpc>
              </a:pPr>
              <a:endParaRPr lang="en-US" sz="3089" spc="30">
                <a:solidFill>
                  <a:srgbClr val="000000"/>
                </a:solidFill>
                <a:latin typeface="Open Sans Light"/>
                <a:ea typeface="Open Sans Light"/>
                <a:cs typeface="Open Sans Light"/>
                <a:sym typeface="Open Sans Light"/>
              </a:endParaRPr>
            </a:p>
            <a:p>
              <a:pPr algn="ctr">
                <a:lnSpc>
                  <a:spcPts val="4634"/>
                </a:lnSpc>
              </a:pPr>
              <a:r>
                <a:rPr lang="en-US" sz="3089" spc="30">
                  <a:solidFill>
                    <a:srgbClr val="000000"/>
                  </a:solidFill>
                  <a:latin typeface="Open Sans Light"/>
                  <a:ea typeface="Open Sans Light"/>
                  <a:cs typeface="Open Sans Light"/>
                  <a:sym typeface="Open Sans Light"/>
                </a:rPr>
                <a:t>Toisaalta ihminen, etenkin nuoret, voivat itse altistaa itsensä seksuaaliselle häirinnälle esimerkiksi OnlyFans sivuston, sextingin tai sokerideittailun kautta. </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209550" y="952500"/>
            <a:ext cx="18707100" cy="76200"/>
          </a:xfrm>
          <a:prstGeom prst="rect">
            <a:avLst/>
          </a:prstGeom>
          <a:solidFill>
            <a:srgbClr val="FFF5EC"/>
          </a:solidFill>
        </p:spPr>
      </p:sp>
      <p:grpSp>
        <p:nvGrpSpPr>
          <p:cNvPr id="3" name="Group 3"/>
          <p:cNvGrpSpPr/>
          <p:nvPr/>
        </p:nvGrpSpPr>
        <p:grpSpPr>
          <a:xfrm>
            <a:off x="-209550" y="9304867"/>
            <a:ext cx="18707100" cy="618830"/>
            <a:chOff x="0" y="0"/>
            <a:chExt cx="24942800" cy="825106"/>
          </a:xfrm>
        </p:grpSpPr>
        <p:sp>
          <p:nvSpPr>
            <p:cNvPr id="4" name="AutoShape 4"/>
            <p:cNvSpPr/>
            <p:nvPr/>
          </p:nvSpPr>
          <p:spPr>
            <a:xfrm>
              <a:off x="0" y="0"/>
              <a:ext cx="24942800" cy="101600"/>
            </a:xfrm>
            <a:prstGeom prst="rect">
              <a:avLst/>
            </a:prstGeom>
            <a:solidFill>
              <a:srgbClr val="FFF5EC"/>
            </a:solidFill>
          </p:spPr>
        </p:sp>
        <p:sp>
          <p:nvSpPr>
            <p:cNvPr id="5" name="TextBox 5"/>
            <p:cNvSpPr txBox="1"/>
            <p:nvPr/>
          </p:nvSpPr>
          <p:spPr>
            <a:xfrm>
              <a:off x="1860013" y="431900"/>
              <a:ext cx="21431787" cy="393206"/>
            </a:xfrm>
            <a:prstGeom prst="rect">
              <a:avLst/>
            </a:prstGeom>
          </p:spPr>
          <p:txBody>
            <a:bodyPr lIns="0" tIns="0" rIns="0" bIns="0" rtlCol="0" anchor="t">
              <a:spAutoFit/>
            </a:bodyPr>
            <a:lstStyle/>
            <a:p>
              <a:pPr algn="r">
                <a:lnSpc>
                  <a:spcPts val="2340"/>
                </a:lnSpc>
              </a:pPr>
              <a:endParaRPr/>
            </a:p>
          </p:txBody>
        </p:sp>
      </p:grpSp>
      <p:sp>
        <p:nvSpPr>
          <p:cNvPr id="6" name="Freeform 6"/>
          <p:cNvSpPr/>
          <p:nvPr/>
        </p:nvSpPr>
        <p:spPr>
          <a:xfrm>
            <a:off x="774112" y="2414298"/>
            <a:ext cx="6417074" cy="4280723"/>
          </a:xfrm>
          <a:custGeom>
            <a:avLst/>
            <a:gdLst/>
            <a:ahLst/>
            <a:cxnLst/>
            <a:rect l="l" t="t" r="r" b="b"/>
            <a:pathLst>
              <a:path w="6417074" h="4280723">
                <a:moveTo>
                  <a:pt x="0" y="0"/>
                </a:moveTo>
                <a:lnTo>
                  <a:pt x="6417074" y="0"/>
                </a:lnTo>
                <a:lnTo>
                  <a:pt x="6417074" y="4280723"/>
                </a:lnTo>
                <a:lnTo>
                  <a:pt x="0" y="4280723"/>
                </a:lnTo>
                <a:lnTo>
                  <a:pt x="0" y="0"/>
                </a:lnTo>
                <a:close/>
              </a:path>
            </a:pathLst>
          </a:custGeom>
          <a:blipFill>
            <a:blip r:embed="rId2"/>
            <a:stretch>
              <a:fillRect/>
            </a:stretch>
          </a:blipFill>
        </p:spPr>
      </p:sp>
      <p:sp>
        <p:nvSpPr>
          <p:cNvPr id="7" name="TextBox 7"/>
          <p:cNvSpPr txBox="1"/>
          <p:nvPr/>
        </p:nvSpPr>
        <p:spPr>
          <a:xfrm>
            <a:off x="7626314" y="458471"/>
            <a:ext cx="9790667" cy="8235137"/>
          </a:xfrm>
          <a:prstGeom prst="rect">
            <a:avLst/>
          </a:prstGeom>
        </p:spPr>
        <p:txBody>
          <a:bodyPr lIns="0" tIns="0" rIns="0" bIns="0" rtlCol="0" anchor="t">
            <a:spAutoFit/>
          </a:bodyPr>
          <a:lstStyle/>
          <a:p>
            <a:pPr algn="l">
              <a:lnSpc>
                <a:spcPts val="4958"/>
              </a:lnSpc>
            </a:pPr>
            <a:endParaRPr/>
          </a:p>
          <a:p>
            <a:pPr algn="l">
              <a:lnSpc>
                <a:spcPts val="3608"/>
              </a:lnSpc>
            </a:pPr>
            <a:endParaRPr/>
          </a:p>
          <a:p>
            <a:pPr algn="l">
              <a:lnSpc>
                <a:spcPts val="3362"/>
              </a:lnSpc>
            </a:pPr>
            <a:r>
              <a:rPr lang="en-US" sz="2401" spc="72">
                <a:solidFill>
                  <a:srgbClr val="FFF5EC"/>
                </a:solidFill>
                <a:latin typeface="Raleway Bold"/>
                <a:ea typeface="Raleway Bold"/>
                <a:cs typeface="Raleway Bold"/>
                <a:sym typeface="Raleway Bold"/>
              </a:rPr>
              <a:t>      Sexting:</a:t>
            </a:r>
          </a:p>
          <a:p>
            <a:pPr algn="l">
              <a:lnSpc>
                <a:spcPts val="3362"/>
              </a:lnSpc>
            </a:pPr>
            <a:endParaRPr lang="en-US" sz="2401" spc="72">
              <a:solidFill>
                <a:srgbClr val="FFF5EC"/>
              </a:solidFill>
              <a:latin typeface="Raleway Bold"/>
              <a:ea typeface="Raleway Bold"/>
              <a:cs typeface="Raleway Bold"/>
              <a:sym typeface="Raleway Bold"/>
            </a:endParaRPr>
          </a:p>
          <a:p>
            <a:pPr marL="518484" lvl="1" indent="-259242" algn="l">
              <a:lnSpc>
                <a:spcPts val="3362"/>
              </a:lnSpc>
              <a:buFont typeface="Arial"/>
              <a:buChar char="•"/>
            </a:pPr>
            <a:r>
              <a:rPr lang="en-US" sz="2401" spc="72">
                <a:solidFill>
                  <a:srgbClr val="FFF5EC"/>
                </a:solidFill>
                <a:latin typeface="Raleway Bold"/>
                <a:ea typeface="Raleway Bold"/>
                <a:cs typeface="Raleway Bold"/>
                <a:sym typeface="Raleway Bold"/>
              </a:rPr>
              <a:t>Intiimikuvien ja seksuaalissävytteisten viestien lähettämistä, voi olla normaali osa seksuaalisuutta</a:t>
            </a:r>
          </a:p>
          <a:p>
            <a:pPr algn="l">
              <a:lnSpc>
                <a:spcPts val="3362"/>
              </a:lnSpc>
            </a:pPr>
            <a:endParaRPr lang="en-US" sz="2401" spc="72">
              <a:solidFill>
                <a:srgbClr val="FFF5EC"/>
              </a:solidFill>
              <a:latin typeface="Raleway Bold"/>
              <a:ea typeface="Raleway Bold"/>
              <a:cs typeface="Raleway Bold"/>
              <a:sym typeface="Raleway Bold"/>
            </a:endParaRPr>
          </a:p>
          <a:p>
            <a:pPr marL="518484" lvl="1" indent="-259242" algn="l">
              <a:lnSpc>
                <a:spcPts val="3362"/>
              </a:lnSpc>
              <a:buFont typeface="Arial"/>
              <a:buChar char="•"/>
            </a:pPr>
            <a:r>
              <a:rPr lang="en-US" sz="2401" spc="72">
                <a:solidFill>
                  <a:srgbClr val="FFF5EC"/>
                </a:solidFill>
                <a:latin typeface="Raleway Bold"/>
                <a:ea typeface="Raleway Bold"/>
                <a:cs typeface="Raleway Bold"/>
                <a:sym typeface="Raleway Bold"/>
              </a:rPr>
              <a:t>Sexting muuttuu RIKOLLISEKSI, mikäli alle 18-vuotiaasta otettu kuva tai video päätyy kolmannelle osapuolelle tai kuvamateriaalia levitään eteenpäin</a:t>
            </a:r>
          </a:p>
          <a:p>
            <a:pPr algn="l">
              <a:lnSpc>
                <a:spcPts val="3362"/>
              </a:lnSpc>
            </a:pPr>
            <a:endParaRPr lang="en-US" sz="2401" spc="72">
              <a:solidFill>
                <a:srgbClr val="FFF5EC"/>
              </a:solidFill>
              <a:latin typeface="Raleway Bold"/>
              <a:ea typeface="Raleway Bold"/>
              <a:cs typeface="Raleway Bold"/>
              <a:sym typeface="Raleway Bold"/>
            </a:endParaRPr>
          </a:p>
          <a:p>
            <a:pPr marL="518484" lvl="1" indent="-259242" algn="l">
              <a:lnSpc>
                <a:spcPts val="3362"/>
              </a:lnSpc>
              <a:buFont typeface="Arial"/>
              <a:buChar char="•"/>
            </a:pPr>
            <a:r>
              <a:rPr lang="en-US" sz="2401" spc="72">
                <a:solidFill>
                  <a:srgbClr val="FFF5EC"/>
                </a:solidFill>
                <a:latin typeface="Raleway Bold"/>
                <a:ea typeface="Raleway Bold"/>
                <a:cs typeface="Raleway Bold"/>
                <a:sym typeface="Raleway Bold"/>
              </a:rPr>
              <a:t>Sextingin on todettu olevan yhteydessä runsaaseen pornografian käyttöön. Pojat jotka käyttävät paljon pornoa, lähettävät huomattavasti enemmän sexting viestejä (Stanley&amp;al.2016)</a:t>
            </a:r>
          </a:p>
          <a:p>
            <a:pPr algn="l">
              <a:lnSpc>
                <a:spcPts val="3362"/>
              </a:lnSpc>
            </a:pPr>
            <a:endParaRPr lang="en-US" sz="2401" spc="72">
              <a:solidFill>
                <a:srgbClr val="FFF5EC"/>
              </a:solidFill>
              <a:latin typeface="Raleway Bold"/>
              <a:ea typeface="Raleway Bold"/>
              <a:cs typeface="Raleway Bold"/>
              <a:sym typeface="Raleway Bold"/>
            </a:endParaRPr>
          </a:p>
          <a:p>
            <a:pPr marL="518484" lvl="1" indent="-259242" algn="l">
              <a:lnSpc>
                <a:spcPts val="3362"/>
              </a:lnSpc>
              <a:buFont typeface="Arial"/>
              <a:buChar char="•"/>
            </a:pPr>
            <a:r>
              <a:rPr lang="en-US" sz="2401" spc="72">
                <a:solidFill>
                  <a:srgbClr val="FFF5EC"/>
                </a:solidFill>
                <a:latin typeface="Raleway Bold"/>
                <a:ea typeface="Raleway Bold"/>
                <a:cs typeface="Raleway Bold"/>
                <a:sym typeface="Raleway Bold"/>
              </a:rPr>
              <a:t>Sextingin ja groomingin välillä on selkeä yhteys</a:t>
            </a:r>
          </a:p>
          <a:p>
            <a:pPr algn="l">
              <a:lnSpc>
                <a:spcPts val="3362"/>
              </a:lnSpc>
            </a:pPr>
            <a:endParaRPr lang="en-US" sz="2401" spc="72">
              <a:solidFill>
                <a:srgbClr val="FFF5EC"/>
              </a:solidFill>
              <a:latin typeface="Raleway Bold"/>
              <a:ea typeface="Raleway Bold"/>
              <a:cs typeface="Raleway Bold"/>
              <a:sym typeface="Raleway Bold"/>
            </a:endParaRPr>
          </a:p>
          <a:p>
            <a:pPr algn="l">
              <a:lnSpc>
                <a:spcPts val="3608"/>
              </a:lnSpc>
            </a:pPr>
            <a:endParaRPr lang="en-US" sz="2401" spc="72">
              <a:solidFill>
                <a:srgbClr val="FFF5EC"/>
              </a:solidFill>
              <a:latin typeface="Raleway Bold"/>
              <a:ea typeface="Raleway Bold"/>
              <a:cs typeface="Raleway Bold"/>
              <a:sym typeface="Raleway Bold"/>
            </a:endParaRPr>
          </a:p>
        </p:txBody>
      </p:sp>
      <p:sp>
        <p:nvSpPr>
          <p:cNvPr id="8" name="TextBox 8"/>
          <p:cNvSpPr txBox="1"/>
          <p:nvPr/>
        </p:nvSpPr>
        <p:spPr>
          <a:xfrm>
            <a:off x="438827" y="12067"/>
            <a:ext cx="17547414" cy="936623"/>
          </a:xfrm>
          <a:prstGeom prst="rect">
            <a:avLst/>
          </a:prstGeom>
        </p:spPr>
        <p:txBody>
          <a:bodyPr lIns="0" tIns="0" rIns="0" bIns="0" rtlCol="0" anchor="t">
            <a:spAutoFit/>
          </a:bodyPr>
          <a:lstStyle/>
          <a:p>
            <a:pPr algn="ctr">
              <a:lnSpc>
                <a:spcPts val="7700"/>
              </a:lnSpc>
            </a:pPr>
            <a:r>
              <a:rPr lang="en-US" sz="5500">
                <a:solidFill>
                  <a:srgbClr val="FFF5EC"/>
                </a:solidFill>
                <a:latin typeface="Open Sans Extra Bold"/>
                <a:ea typeface="Open Sans Extra Bold"/>
                <a:cs typeface="Open Sans Extra Bold"/>
                <a:sym typeface="Open Sans Extra Bold"/>
              </a:rPr>
              <a:t>Sexting ja sokerideittailu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1551</Words>
  <Application>Microsoft Office PowerPoint</Application>
  <PresentationFormat>Mukautettu</PresentationFormat>
  <Paragraphs>243</Paragraphs>
  <Slides>32</Slides>
  <Notes>0</Notes>
  <HiddenSlides>0</HiddenSlides>
  <MMClips>0</MMClips>
  <ScaleCrop>false</ScaleCrop>
  <HeadingPairs>
    <vt:vector size="6" baseType="variant">
      <vt:variant>
        <vt:lpstr>Käytetyt fontit</vt:lpstr>
      </vt:variant>
      <vt:variant>
        <vt:i4>29</vt:i4>
      </vt:variant>
      <vt:variant>
        <vt:lpstr>Teema</vt:lpstr>
      </vt:variant>
      <vt:variant>
        <vt:i4>1</vt:i4>
      </vt:variant>
      <vt:variant>
        <vt:lpstr>Dian otsikot</vt:lpstr>
      </vt:variant>
      <vt:variant>
        <vt:i4>32</vt:i4>
      </vt:variant>
    </vt:vector>
  </HeadingPairs>
  <TitlesOfParts>
    <vt:vector size="62" baseType="lpstr">
      <vt:lpstr>Kollektif</vt:lpstr>
      <vt:lpstr>Raleway Bold</vt:lpstr>
      <vt:lpstr>Open Sans 2 Bold</vt:lpstr>
      <vt:lpstr>Aileron</vt:lpstr>
      <vt:lpstr>Playfair Display</vt:lpstr>
      <vt:lpstr>Kollektif Bold</vt:lpstr>
      <vt:lpstr>Cormorant Garamond Medium Bold</vt:lpstr>
      <vt:lpstr>Open Sans Light</vt:lpstr>
      <vt:lpstr>Calibri</vt:lpstr>
      <vt:lpstr>Arial</vt:lpstr>
      <vt:lpstr>Playfair Display Bold</vt:lpstr>
      <vt:lpstr>Aileron Italics</vt:lpstr>
      <vt:lpstr>Aileron Heavy Bold</vt:lpstr>
      <vt:lpstr>Cormorant Garamond Medium</vt:lpstr>
      <vt:lpstr>Libre Baskerville Italics</vt:lpstr>
      <vt:lpstr>Open Sans 2 Italics</vt:lpstr>
      <vt:lpstr>Open Sans Light Bold</vt:lpstr>
      <vt:lpstr>Aileron Heavy</vt:lpstr>
      <vt:lpstr>Cormorant SC Bold</vt:lpstr>
      <vt:lpstr>Poppins Light</vt:lpstr>
      <vt:lpstr>Aileron Bold</vt:lpstr>
      <vt:lpstr>Open Sans 2 Light</vt:lpstr>
      <vt:lpstr>Cormorant Garamond Medium Italics</vt:lpstr>
      <vt:lpstr>Raleway</vt:lpstr>
      <vt:lpstr>Open Sans 2</vt:lpstr>
      <vt:lpstr>Poppins Light Bold</vt:lpstr>
      <vt:lpstr>Vidaloka</vt:lpstr>
      <vt:lpstr>Open Sans Extra Bold</vt:lpstr>
      <vt:lpstr>Raleway Heavy</vt:lpstr>
      <vt:lpstr>Office Theme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Opiskelijahuollon kehittämispäivä Kokkola 29.8.2024</dc:title>
  <dc:creator>Anne Eteläaho</dc:creator>
  <cp:lastModifiedBy>Anne Eteläaho</cp:lastModifiedBy>
  <cp:revision>1</cp:revision>
  <dcterms:created xsi:type="dcterms:W3CDTF">2006-08-16T00:00:00Z</dcterms:created>
  <dcterms:modified xsi:type="dcterms:W3CDTF">2024-08-28T07:15:57Z</dcterms:modified>
  <dc:identifier>DAGPEXLjNiU</dc:identifier>
</cp:coreProperties>
</file>