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9" r:id="rId2"/>
    <p:sldId id="258" r:id="rId3"/>
    <p:sldId id="303" r:id="rId4"/>
    <p:sldId id="322" r:id="rId5"/>
    <p:sldId id="298" r:id="rId6"/>
    <p:sldId id="314" r:id="rId7"/>
    <p:sldId id="295" r:id="rId8"/>
    <p:sldId id="289" r:id="rId9"/>
    <p:sldId id="307" r:id="rId10"/>
    <p:sldId id="305" r:id="rId11"/>
    <p:sldId id="306" r:id="rId12"/>
    <p:sldId id="324" r:id="rId13"/>
    <p:sldId id="326" r:id="rId14"/>
    <p:sldId id="408" r:id="rId15"/>
    <p:sldId id="327" r:id="rId16"/>
    <p:sldId id="313" r:id="rId17"/>
    <p:sldId id="290" r:id="rId18"/>
    <p:sldId id="332" r:id="rId19"/>
    <p:sldId id="338" r:id="rId20"/>
    <p:sldId id="339" r:id="rId21"/>
    <p:sldId id="263" r:id="rId22"/>
    <p:sldId id="333" r:id="rId23"/>
    <p:sldId id="329" r:id="rId24"/>
    <p:sldId id="294" r:id="rId25"/>
    <p:sldId id="299" r:id="rId26"/>
    <p:sldId id="312" r:id="rId27"/>
    <p:sldId id="320" r:id="rId28"/>
    <p:sldId id="337" r:id="rId29"/>
    <p:sldId id="302" r:id="rId30"/>
    <p:sldId id="304" r:id="rId31"/>
    <p:sldId id="293" r:id="rId32"/>
    <p:sldId id="300" r:id="rId33"/>
    <p:sldId id="351" r:id="rId34"/>
    <p:sldId id="348" r:id="rId35"/>
    <p:sldId id="334" r:id="rId36"/>
    <p:sldId id="412" r:id="rId37"/>
    <p:sldId id="409" r:id="rId38"/>
    <p:sldId id="410" r:id="rId39"/>
    <p:sldId id="341" r:id="rId40"/>
    <p:sldId id="356" r:id="rId41"/>
    <p:sldId id="406" r:id="rId42"/>
    <p:sldId id="34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E7442CBA-8EDB-4252-975A-00178F893B3E}">
          <p14:sldIdLst>
            <p14:sldId id="259"/>
            <p14:sldId id="258"/>
            <p14:sldId id="303"/>
            <p14:sldId id="322"/>
            <p14:sldId id="298"/>
            <p14:sldId id="314"/>
          </p14:sldIdLst>
        </p14:section>
        <p14:section name="Nimetön osa" id="{393A7DE5-0F1B-4DE5-8BB5-74F61C3CB529}">
          <p14:sldIdLst>
            <p14:sldId id="295"/>
            <p14:sldId id="289"/>
            <p14:sldId id="307"/>
            <p14:sldId id="305"/>
            <p14:sldId id="306"/>
            <p14:sldId id="324"/>
            <p14:sldId id="326"/>
            <p14:sldId id="408"/>
            <p14:sldId id="327"/>
            <p14:sldId id="313"/>
            <p14:sldId id="290"/>
            <p14:sldId id="332"/>
            <p14:sldId id="338"/>
            <p14:sldId id="339"/>
            <p14:sldId id="263"/>
            <p14:sldId id="333"/>
            <p14:sldId id="329"/>
            <p14:sldId id="294"/>
            <p14:sldId id="299"/>
            <p14:sldId id="312"/>
            <p14:sldId id="320"/>
            <p14:sldId id="337"/>
            <p14:sldId id="302"/>
            <p14:sldId id="304"/>
            <p14:sldId id="293"/>
            <p14:sldId id="300"/>
            <p14:sldId id="351"/>
            <p14:sldId id="348"/>
            <p14:sldId id="334"/>
            <p14:sldId id="412"/>
            <p14:sldId id="409"/>
            <p14:sldId id="410"/>
            <p14:sldId id="341"/>
            <p14:sldId id="356"/>
            <p14:sldId id="406"/>
            <p14:sldId id="34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371"/>
    <a:srgbClr val="00A4CD"/>
    <a:srgbClr val="FFD3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Eteläaho" userId="70e73c58-c038-4d92-9098-e379ee507256" providerId="ADAL" clId="{F54B666D-6133-4561-B672-F2DD144F36BD}"/>
    <pc:docChg chg="modSld">
      <pc:chgData name="Anne Eteläaho" userId="70e73c58-c038-4d92-9098-e379ee507256" providerId="ADAL" clId="{F54B666D-6133-4561-B672-F2DD144F36BD}" dt="2026-09-14T10:19:14.630" v="1" actId="729"/>
      <pc:docMkLst>
        <pc:docMk/>
      </pc:docMkLst>
      <pc:sldChg chg="mod modShow">
        <pc:chgData name="Anne Eteläaho" userId="70e73c58-c038-4d92-9098-e379ee507256" providerId="ADAL" clId="{F54B666D-6133-4561-B672-F2DD144F36BD}" dt="2026-09-14T10:19:14.630" v="1" actId="729"/>
        <pc:sldMkLst>
          <pc:docMk/>
          <pc:sldMk cId="715291803" sldId="33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4B766C-D144-4860-8378-C8AED84E14A7}"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4FF52D-3802-4A03-8323-AE312A03D6DA}" type="slidenum">
              <a:rPr lang="en-GB" smtClean="0"/>
              <a:t>‹#›</a:t>
            </a:fld>
            <a:endParaRPr lang="en-GB"/>
          </a:p>
        </p:txBody>
      </p:sp>
    </p:spTree>
    <p:extLst>
      <p:ext uri="{BB962C8B-B14F-4D97-AF65-F5344CB8AC3E}">
        <p14:creationId xmlns:p14="http://schemas.microsoft.com/office/powerpoint/2010/main" val="425396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Aika </a:t>
            </a:r>
            <a:r>
              <a:rPr lang="en-US" err="1">
                <a:ea typeface="Calibri"/>
                <a:cs typeface="Calibri"/>
              </a:rPr>
              <a:t>paljon</a:t>
            </a:r>
            <a:r>
              <a:rPr lang="en-US">
                <a:ea typeface="Calibri"/>
                <a:cs typeface="Calibri"/>
              </a:rPr>
              <a:t> </a:t>
            </a:r>
            <a:r>
              <a:rPr lang="en-US" err="1">
                <a:ea typeface="Calibri"/>
                <a:cs typeface="Calibri"/>
              </a:rPr>
              <a:t>kontaktoitu</a:t>
            </a:r>
            <a:r>
              <a:rPr lang="en-US">
                <a:ea typeface="Calibri"/>
                <a:cs typeface="Calibri"/>
              </a:rPr>
              <a:t> </a:t>
            </a:r>
            <a:r>
              <a:rPr lang="en-US" err="1">
                <a:ea typeface="Calibri"/>
                <a:cs typeface="Calibri"/>
              </a:rPr>
              <a:t>rakennusalan</a:t>
            </a:r>
            <a:r>
              <a:rPr lang="en-US">
                <a:ea typeface="Calibri"/>
                <a:cs typeface="Calibri"/>
              </a:rPr>
              <a:t> </a:t>
            </a:r>
            <a:r>
              <a:rPr lang="en-US" err="1">
                <a:ea typeface="Calibri"/>
                <a:cs typeface="Calibri"/>
              </a:rPr>
              <a:t>työnantajia</a:t>
            </a:r>
            <a:r>
              <a:rPr lang="en-US">
                <a:ea typeface="Calibri"/>
                <a:cs typeface="Calibri"/>
              </a:rPr>
              <a:t>, </a:t>
            </a:r>
            <a:r>
              <a:rPr lang="en-US" err="1">
                <a:ea typeface="Calibri"/>
                <a:cs typeface="Calibri"/>
              </a:rPr>
              <a:t>ennakoitu</a:t>
            </a:r>
            <a:r>
              <a:rPr lang="en-US">
                <a:ea typeface="Calibri"/>
                <a:cs typeface="Calibri"/>
              </a:rPr>
              <a:t> </a:t>
            </a:r>
            <a:r>
              <a:rPr lang="en-US" err="1">
                <a:ea typeface="Calibri"/>
                <a:cs typeface="Calibri"/>
              </a:rPr>
              <a:t>valmistuvia</a:t>
            </a:r>
            <a:r>
              <a:rPr lang="en-US">
                <a:ea typeface="Calibri"/>
                <a:cs typeface="Calibri"/>
              </a:rPr>
              <a:t> </a:t>
            </a:r>
            <a:r>
              <a:rPr lang="en-US" err="1">
                <a:ea typeface="Calibri"/>
                <a:cs typeface="Calibri"/>
              </a:rPr>
              <a:t>opiskelijoita</a:t>
            </a:r>
            <a:r>
              <a:rPr lang="en-US">
                <a:ea typeface="Calibri"/>
                <a:cs typeface="Calibri"/>
              </a:rPr>
              <a:t> ja </a:t>
            </a:r>
            <a:r>
              <a:rPr lang="en-US" err="1">
                <a:ea typeface="Calibri"/>
                <a:cs typeface="Calibri"/>
              </a:rPr>
              <a:t>viritelty</a:t>
            </a:r>
            <a:r>
              <a:rPr lang="en-US">
                <a:ea typeface="Calibri"/>
                <a:cs typeface="Calibri"/>
              </a:rPr>
              <a:t> </a:t>
            </a:r>
            <a:r>
              <a:rPr lang="en-US" err="1">
                <a:ea typeface="Calibri"/>
                <a:cs typeface="Calibri"/>
              </a:rPr>
              <a:t>yhteistyötä</a:t>
            </a:r>
            <a:r>
              <a:rPr lang="en-US">
                <a:ea typeface="Calibri"/>
                <a:cs typeface="Calibri"/>
              </a:rPr>
              <a:t> </a:t>
            </a:r>
            <a:r>
              <a:rPr lang="en-US" err="1">
                <a:ea typeface="Calibri"/>
                <a:cs typeface="Calibri"/>
              </a:rPr>
              <a:t>kuntien</a:t>
            </a:r>
            <a:r>
              <a:rPr lang="en-US">
                <a:ea typeface="Calibri"/>
                <a:cs typeface="Calibri"/>
              </a:rPr>
              <a:t> </a:t>
            </a:r>
            <a:r>
              <a:rPr lang="en-US" err="1">
                <a:ea typeface="Calibri"/>
                <a:cs typeface="Calibri"/>
              </a:rPr>
              <a:t>ruoka</a:t>
            </a:r>
            <a:r>
              <a:rPr lang="en-US">
                <a:ea typeface="Calibri"/>
                <a:cs typeface="Calibri"/>
              </a:rPr>
              <a:t>-ja </a:t>
            </a:r>
            <a:r>
              <a:rPr lang="en-US" err="1">
                <a:ea typeface="Calibri"/>
                <a:cs typeface="Calibri"/>
              </a:rPr>
              <a:t>siivouspalvelujen</a:t>
            </a:r>
            <a:r>
              <a:rPr lang="en-US">
                <a:ea typeface="Calibri"/>
                <a:cs typeface="Calibri"/>
              </a:rPr>
              <a:t> </a:t>
            </a:r>
            <a:r>
              <a:rPr lang="en-US" err="1">
                <a:ea typeface="Calibri"/>
                <a:cs typeface="Calibri"/>
              </a:rPr>
              <a:t>kanssa</a:t>
            </a:r>
            <a:r>
              <a:rPr lang="en-US">
                <a:ea typeface="Calibri"/>
                <a:cs typeface="Calibri"/>
              </a:rPr>
              <a:t>. </a:t>
            </a:r>
            <a:r>
              <a:rPr lang="en-US" err="1">
                <a:ea typeface="Calibri"/>
                <a:cs typeface="Calibri"/>
              </a:rPr>
              <a:t>Työkokeilupaikat</a:t>
            </a:r>
            <a:r>
              <a:rPr lang="en-US">
                <a:ea typeface="Calibri"/>
                <a:cs typeface="Calibri"/>
              </a:rPr>
              <a:t> -&gt; </a:t>
            </a:r>
            <a:r>
              <a:rPr lang="en-US" err="1">
                <a:ea typeface="Calibri"/>
                <a:cs typeface="Calibri"/>
              </a:rPr>
              <a:t>työllistyminen</a:t>
            </a:r>
            <a:r>
              <a:rPr lang="en-US">
                <a:ea typeface="Calibri"/>
                <a:cs typeface="Calibri"/>
              </a:rPr>
              <a:t>.</a:t>
            </a:r>
            <a:endParaRPr lang="en-US"/>
          </a:p>
          <a:p>
            <a:r>
              <a:rPr lang="en-US" err="1">
                <a:ea typeface="Calibri"/>
                <a:cs typeface="Calibri"/>
              </a:rPr>
              <a:t>Aktiivinen</a:t>
            </a:r>
            <a:r>
              <a:rPr lang="en-US">
                <a:ea typeface="Calibri"/>
                <a:cs typeface="Calibri"/>
              </a:rPr>
              <a:t> </a:t>
            </a:r>
            <a:r>
              <a:rPr lang="en-US" err="1">
                <a:ea typeface="Calibri"/>
                <a:cs typeface="Calibri"/>
              </a:rPr>
              <a:t>yhteistyö</a:t>
            </a:r>
            <a:r>
              <a:rPr lang="en-US">
                <a:ea typeface="Calibri"/>
                <a:cs typeface="Calibri"/>
              </a:rPr>
              <a:t> </a:t>
            </a:r>
            <a:r>
              <a:rPr lang="en-US" err="1">
                <a:ea typeface="Calibri"/>
                <a:cs typeface="Calibri"/>
              </a:rPr>
              <a:t>Työllistämispolut</a:t>
            </a:r>
            <a:r>
              <a:rPr lang="en-US">
                <a:ea typeface="Calibri"/>
                <a:cs typeface="Calibri"/>
              </a:rPr>
              <a:t> </a:t>
            </a:r>
            <a:r>
              <a:rPr lang="en-US" err="1">
                <a:ea typeface="Calibri"/>
                <a:cs typeface="Calibri"/>
              </a:rPr>
              <a:t>hankkeen</a:t>
            </a:r>
            <a:r>
              <a:rPr lang="en-US">
                <a:ea typeface="Calibri"/>
                <a:cs typeface="Calibri"/>
              </a:rPr>
              <a:t> </a:t>
            </a:r>
            <a:r>
              <a:rPr lang="en-US" err="1">
                <a:ea typeface="Calibri"/>
                <a:cs typeface="Calibri"/>
              </a:rPr>
              <a:t>työnantajakoordinaattorin</a:t>
            </a:r>
            <a:r>
              <a:rPr lang="en-US">
                <a:ea typeface="Calibri"/>
                <a:cs typeface="Calibri"/>
              </a:rPr>
              <a:t> </a:t>
            </a:r>
            <a:r>
              <a:rPr lang="en-US" err="1">
                <a:ea typeface="Calibri"/>
                <a:cs typeface="Calibri"/>
              </a:rPr>
              <a:t>kanssa</a:t>
            </a:r>
            <a:r>
              <a:rPr lang="en-US">
                <a:ea typeface="Calibri"/>
                <a:cs typeface="Calibri"/>
              </a:rPr>
              <a:t>. </a:t>
            </a:r>
          </a:p>
          <a:p>
            <a:r>
              <a:rPr lang="en-US" err="1">
                <a:ea typeface="Calibri"/>
                <a:cs typeface="Calibri"/>
              </a:rPr>
              <a:t>Yhteensä</a:t>
            </a:r>
            <a:r>
              <a:rPr lang="en-US">
                <a:ea typeface="Calibri"/>
                <a:cs typeface="Calibri"/>
              </a:rPr>
              <a:t> </a:t>
            </a:r>
            <a:r>
              <a:rPr lang="en-US" err="1">
                <a:ea typeface="Calibri"/>
                <a:cs typeface="Calibri"/>
              </a:rPr>
              <a:t>työnantajia</a:t>
            </a:r>
            <a:r>
              <a:rPr lang="en-US">
                <a:ea typeface="Calibri"/>
                <a:cs typeface="Calibri"/>
              </a:rPr>
              <a:t> </a:t>
            </a:r>
            <a:r>
              <a:rPr lang="en-US" err="1">
                <a:ea typeface="Calibri"/>
                <a:cs typeface="Calibri"/>
              </a:rPr>
              <a:t>kontaktoitu</a:t>
            </a:r>
            <a:r>
              <a:rPr lang="en-US">
                <a:ea typeface="Calibri"/>
                <a:cs typeface="Calibri"/>
              </a:rPr>
              <a:t> 177 </a:t>
            </a:r>
            <a:r>
              <a:rPr lang="en-US" err="1">
                <a:ea typeface="Calibri"/>
                <a:cs typeface="Calibri"/>
              </a:rPr>
              <a:t>kpl</a:t>
            </a:r>
            <a:r>
              <a:rPr lang="en-US">
                <a:ea typeface="Calibri"/>
                <a:cs typeface="Calibri"/>
              </a:rPr>
              <a:t>.</a:t>
            </a:r>
          </a:p>
          <a:p>
            <a:r>
              <a:rPr lang="en-US" err="1">
                <a:ea typeface="Calibri"/>
                <a:cs typeface="Calibri"/>
              </a:rPr>
              <a:t>Työllistyneet</a:t>
            </a:r>
            <a:r>
              <a:rPr lang="en-US">
                <a:ea typeface="Calibri"/>
                <a:cs typeface="Calibri"/>
              </a:rPr>
              <a:t> 2 </a:t>
            </a:r>
            <a:r>
              <a:rPr lang="en-US" err="1">
                <a:ea typeface="Calibri"/>
                <a:cs typeface="Calibri"/>
              </a:rPr>
              <a:t>ilman</a:t>
            </a:r>
            <a:r>
              <a:rPr lang="en-US">
                <a:ea typeface="Calibri"/>
                <a:cs typeface="Calibri"/>
              </a:rPr>
              <a:t> </a:t>
            </a:r>
            <a:r>
              <a:rPr lang="en-US" err="1">
                <a:ea typeface="Calibri"/>
                <a:cs typeface="Calibri"/>
              </a:rPr>
              <a:t>palkkatukea</a:t>
            </a:r>
            <a:r>
              <a:rPr lang="en-US">
                <a:ea typeface="Calibri"/>
                <a:cs typeface="Calibri"/>
              </a:rPr>
              <a:t>, 2 </a:t>
            </a:r>
            <a:r>
              <a:rPr lang="en-US" err="1">
                <a:ea typeface="Calibri"/>
                <a:cs typeface="Calibri"/>
              </a:rPr>
              <a:t>palkkatuella</a:t>
            </a:r>
            <a:r>
              <a:rPr lang="en-US">
                <a:ea typeface="Calibri"/>
                <a:cs typeface="Calibri"/>
              </a:rPr>
              <a:t>.</a:t>
            </a:r>
          </a:p>
        </p:txBody>
      </p:sp>
      <p:sp>
        <p:nvSpPr>
          <p:cNvPr id="4" name="Slide Number Placeholder 3"/>
          <p:cNvSpPr>
            <a:spLocks noGrp="1"/>
          </p:cNvSpPr>
          <p:nvPr>
            <p:ph type="sldNum" sz="quarter" idx="5"/>
          </p:nvPr>
        </p:nvSpPr>
        <p:spPr/>
        <p:txBody>
          <a:bodyPr/>
          <a:lstStyle/>
          <a:p>
            <a:fld id="{604FF52D-3802-4A03-8323-AE312A03D6DA}" type="slidenum">
              <a:rPr lang="en-GB" smtClean="0"/>
              <a:t>24</a:t>
            </a:fld>
            <a:endParaRPr lang="en-GB"/>
          </a:p>
        </p:txBody>
      </p:sp>
    </p:spTree>
    <p:extLst>
      <p:ext uri="{BB962C8B-B14F-4D97-AF65-F5344CB8AC3E}">
        <p14:creationId xmlns:p14="http://schemas.microsoft.com/office/powerpoint/2010/main" val="2329977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604FF52D-3802-4A03-8323-AE312A03D6DA}" type="slidenum">
              <a:rPr lang="en-GB" smtClean="0"/>
              <a:t>25</a:t>
            </a:fld>
            <a:endParaRPr lang="en-GB"/>
          </a:p>
        </p:txBody>
      </p:sp>
    </p:spTree>
    <p:extLst>
      <p:ext uri="{BB962C8B-B14F-4D97-AF65-F5344CB8AC3E}">
        <p14:creationId xmlns:p14="http://schemas.microsoft.com/office/powerpoint/2010/main" val="417719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defRPr sz="7200"/>
            </a:lvl1pPr>
          </a:lstStyle>
          <a:p>
            <a:r>
              <a:rPr lang="fi-FI" noProof="0"/>
              <a:t>Muokkaa ots. perustyyl. napsautt.</a:t>
            </a:r>
          </a:p>
        </p:txBody>
      </p:sp>
      <p:sp>
        <p:nvSpPr>
          <p:cNvPr id="4" name="Tekstin paikkamerkki 2">
            <a:extLst>
              <a:ext uri="{FF2B5EF4-FFF2-40B4-BE49-F238E27FC236}">
                <a16:creationId xmlns:a16="http://schemas.microsoft.com/office/drawing/2014/main" id="{F5D100CF-BE2E-9D42-9DFA-07F68F907EA1}"/>
              </a:ext>
            </a:extLst>
          </p:cNvPr>
          <p:cNvSpPr>
            <a:spLocks noGrp="1"/>
          </p:cNvSpPr>
          <p:nvPr>
            <p:ph type="body" idx="13"/>
          </p:nvPr>
        </p:nvSpPr>
        <p:spPr>
          <a:xfrm>
            <a:off x="3517107" y="4402697"/>
            <a:ext cx="5157787" cy="823912"/>
          </a:xfrm>
        </p:spPr>
        <p:txBody>
          <a:bodyPr lIns="0" tIns="0" rIns="0" bIns="0" anchor="t"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5" name="Alaotsikko 2">
            <a:extLst>
              <a:ext uri="{FF2B5EF4-FFF2-40B4-BE49-F238E27FC236}">
                <a16:creationId xmlns:a16="http://schemas.microsoft.com/office/drawing/2014/main" id="{E5FF0748-A3B1-8241-ADBD-A3017D48D4B7}"/>
              </a:ext>
            </a:extLst>
          </p:cNvPr>
          <p:cNvSpPr>
            <a:spLocks noGrp="1"/>
          </p:cNvSpPr>
          <p:nvPr>
            <p:ph type="subTitle" idx="1"/>
          </p:nvPr>
        </p:nvSpPr>
        <p:spPr>
          <a:xfrm>
            <a:off x="1524000" y="3602038"/>
            <a:ext cx="9144000" cy="7820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Tree>
    <p:extLst>
      <p:ext uri="{BB962C8B-B14F-4D97-AF65-F5344CB8AC3E}">
        <p14:creationId xmlns:p14="http://schemas.microsoft.com/office/powerpoint/2010/main" val="2985769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Pictur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7">
            <a:extLst>
              <a:ext uri="{FF2B5EF4-FFF2-40B4-BE49-F238E27FC236}">
                <a16:creationId xmlns:a16="http://schemas.microsoft.com/office/drawing/2014/main" id="{8C8AA788-1511-D443-BE5F-7908AB2BA881}"/>
              </a:ext>
            </a:extLst>
          </p:cNvPr>
          <p:cNvSpPr/>
          <p:nvPr userDrawn="1"/>
        </p:nvSpPr>
        <p:spPr>
          <a:xfrm>
            <a:off x="0" y="-1"/>
            <a:ext cx="12192000" cy="593634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defRPr sz="7200"/>
            </a:lvl1pPr>
          </a:lstStyle>
          <a:p>
            <a:r>
              <a:rPr lang="fi-FI" noProof="0"/>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3442018"/>
            <a:ext cx="9144000" cy="1655762"/>
          </a:xfrm>
        </p:spPr>
        <p:txBody>
          <a:bodyPr/>
          <a:lstStyle>
            <a:lvl1pPr marL="0" indent="0" algn="ct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Tree>
    <p:extLst>
      <p:ext uri="{BB962C8B-B14F-4D97-AF65-F5344CB8AC3E}">
        <p14:creationId xmlns:p14="http://schemas.microsoft.com/office/powerpoint/2010/main" val="4180072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792000" y="692594"/>
            <a:ext cx="4694400" cy="4784662"/>
          </a:xfrm>
        </p:spPr>
        <p:txBody>
          <a:bodyPr anchor="ctr" anchorCtr="0"/>
          <a:lstStyle>
            <a:lvl1pPr algn="ctr">
              <a:defRPr sz="6000"/>
            </a:lvl1pPr>
          </a:lstStyle>
          <a:p>
            <a:r>
              <a:rPr lang="fi-FI" noProof="0"/>
              <a:t>Muokkaa ots. perustyyl. napsautt.</a:t>
            </a:r>
          </a:p>
        </p:txBody>
      </p:sp>
      <p:sp>
        <p:nvSpPr>
          <p:cNvPr id="4" name="Picture Placeholder 7">
            <a:extLst>
              <a:ext uri="{FF2B5EF4-FFF2-40B4-BE49-F238E27FC236}">
                <a16:creationId xmlns:a16="http://schemas.microsoft.com/office/drawing/2014/main" id="{D72FC982-DA0F-4EC6-9E18-B415AECBABF0}"/>
              </a:ext>
            </a:extLst>
          </p:cNvPr>
          <p:cNvSpPr>
            <a:spLocks noGrp="1"/>
          </p:cNvSpPr>
          <p:nvPr>
            <p:ph type="pic" sz="quarter" idx="13"/>
          </p:nvPr>
        </p:nvSpPr>
        <p:spPr>
          <a:xfrm>
            <a:off x="6096000" y="1"/>
            <a:ext cx="6095999" cy="5892304"/>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3712017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3608688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teks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92808"/>
            <a:ext cx="9360000" cy="3639312"/>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3540221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1981874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2190100"/>
            <a:ext cx="4889066" cy="3342020"/>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2190100"/>
            <a:ext cx="4889066" cy="3342020"/>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2">
            <a:extLst>
              <a:ext uri="{FF2B5EF4-FFF2-40B4-BE49-F238E27FC236}">
                <a16:creationId xmlns:a16="http://schemas.microsoft.com/office/drawing/2014/main" id="{07F3B56D-9577-4E8F-BADA-CE87085A9970}"/>
              </a:ext>
            </a:extLst>
          </p:cNvPr>
          <p:cNvSpPr>
            <a:spLocks noGrp="1"/>
          </p:cNvSpPr>
          <p:nvPr>
            <p:ph type="body" idx="11"/>
          </p:nvPr>
        </p:nvSpPr>
        <p:spPr>
          <a:xfrm>
            <a:off x="839789" y="1757429"/>
            <a:ext cx="4887478" cy="361299"/>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Text Placeholder 4">
            <a:extLst>
              <a:ext uri="{FF2B5EF4-FFF2-40B4-BE49-F238E27FC236}">
                <a16:creationId xmlns:a16="http://schemas.microsoft.com/office/drawing/2014/main" id="{8A5A6492-7F8A-40F8-A303-F85F69C9F3A1}"/>
              </a:ext>
            </a:extLst>
          </p:cNvPr>
          <p:cNvSpPr>
            <a:spLocks noGrp="1"/>
          </p:cNvSpPr>
          <p:nvPr>
            <p:ph type="body" sz="quarter" idx="3"/>
          </p:nvPr>
        </p:nvSpPr>
        <p:spPr>
          <a:xfrm>
            <a:off x="6230930" y="1757429"/>
            <a:ext cx="4887478" cy="361299"/>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Tree>
    <p:extLst>
      <p:ext uri="{BB962C8B-B14F-4D97-AF65-F5344CB8AC3E}">
        <p14:creationId xmlns:p14="http://schemas.microsoft.com/office/powerpoint/2010/main" val="866744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uvatekstillinen 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38200" y="365125"/>
            <a:ext cx="4889066" cy="1033907"/>
          </a:xfrm>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6096000" y="1"/>
            <a:ext cx="6095999" cy="5892304"/>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23041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38200" y="365125"/>
            <a:ext cx="4889066" cy="1033907"/>
          </a:xfrm>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6345937" y="274319"/>
            <a:ext cx="5591556" cy="2633473"/>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
        <p:nvSpPr>
          <p:cNvPr id="7" name="Picture Placeholder 7">
            <a:extLst>
              <a:ext uri="{FF2B5EF4-FFF2-40B4-BE49-F238E27FC236}">
                <a16:creationId xmlns:a16="http://schemas.microsoft.com/office/drawing/2014/main" id="{AE8BC2DE-23EE-4F0E-A759-42E68FCA6E74}"/>
              </a:ext>
            </a:extLst>
          </p:cNvPr>
          <p:cNvSpPr>
            <a:spLocks noGrp="1"/>
          </p:cNvSpPr>
          <p:nvPr>
            <p:ph type="pic" sz="quarter" idx="14"/>
          </p:nvPr>
        </p:nvSpPr>
        <p:spPr>
          <a:xfrm>
            <a:off x="6345937" y="3054095"/>
            <a:ext cx="5591556" cy="2633473"/>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3021953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0" y="1"/>
            <a:ext cx="12191999" cy="5892304"/>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1731102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2">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169165" y="164591"/>
            <a:ext cx="5806440" cy="5536693"/>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
        <p:nvSpPr>
          <p:cNvPr id="6" name="Picture Placeholder 7">
            <a:extLst>
              <a:ext uri="{FF2B5EF4-FFF2-40B4-BE49-F238E27FC236}">
                <a16:creationId xmlns:a16="http://schemas.microsoft.com/office/drawing/2014/main" id="{4A4925B0-A7C3-443B-83E9-526A2BE64B7D}"/>
              </a:ext>
            </a:extLst>
          </p:cNvPr>
          <p:cNvSpPr>
            <a:spLocks noGrp="1"/>
          </p:cNvSpPr>
          <p:nvPr>
            <p:ph type="pic" sz="quarter" idx="14"/>
          </p:nvPr>
        </p:nvSpPr>
        <p:spPr>
          <a:xfrm>
            <a:off x="6204205" y="164591"/>
            <a:ext cx="5806440" cy="5536693"/>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2117073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san ylätunnist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DC208-0BC6-4780-8569-0CCC5C8BCBB3}"/>
              </a:ext>
            </a:extLst>
          </p:cNvPr>
          <p:cNvSpPr>
            <a:spLocks noGrp="1"/>
          </p:cNvSpPr>
          <p:nvPr>
            <p:ph type="title"/>
          </p:nvPr>
        </p:nvSpPr>
        <p:spPr>
          <a:xfrm>
            <a:off x="1380744" y="758762"/>
            <a:ext cx="9431782" cy="2852737"/>
          </a:xfrm>
        </p:spPr>
        <p:txBody>
          <a:bodyPr anchor="b"/>
          <a:lstStyle>
            <a:lvl1pPr algn="ctr">
              <a:defRPr sz="5400"/>
            </a:lvl1pPr>
          </a:lstStyle>
          <a:p>
            <a:r>
              <a:rPr lang="fi-FI" noProof="0"/>
              <a:t>Muokkaa ots. perustyyl. napsautt.</a:t>
            </a:r>
          </a:p>
        </p:txBody>
      </p:sp>
      <p:sp>
        <p:nvSpPr>
          <p:cNvPr id="3" name="Text Placeholder 2">
            <a:extLst>
              <a:ext uri="{FF2B5EF4-FFF2-40B4-BE49-F238E27FC236}">
                <a16:creationId xmlns:a16="http://schemas.microsoft.com/office/drawing/2014/main" id="{D9CBEED2-7281-4966-AB72-5E594107A5D8}"/>
              </a:ext>
            </a:extLst>
          </p:cNvPr>
          <p:cNvSpPr>
            <a:spLocks noGrp="1"/>
          </p:cNvSpPr>
          <p:nvPr>
            <p:ph type="body" idx="1" hasCustomPrompt="1"/>
          </p:nvPr>
        </p:nvSpPr>
        <p:spPr>
          <a:xfrm>
            <a:off x="1389536" y="4191846"/>
            <a:ext cx="9431782" cy="360000"/>
          </a:xfrm>
        </p:spPr>
        <p:txBody>
          <a:bodyPr anchor="ctr" anchorCtr="0"/>
          <a:lstStyle>
            <a:lvl1pPr marL="0" indent="0" algn="ctr">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Click to edit Master text styles</a:t>
            </a:r>
          </a:p>
        </p:txBody>
      </p:sp>
      <p:sp>
        <p:nvSpPr>
          <p:cNvPr id="4" name="Text Placeholder 2">
            <a:extLst>
              <a:ext uri="{FF2B5EF4-FFF2-40B4-BE49-F238E27FC236}">
                <a16:creationId xmlns:a16="http://schemas.microsoft.com/office/drawing/2014/main" id="{BF2496A5-3E1B-4BA1-B42F-6D9B3BBB989A}"/>
              </a:ext>
            </a:extLst>
          </p:cNvPr>
          <p:cNvSpPr>
            <a:spLocks noGrp="1"/>
          </p:cNvSpPr>
          <p:nvPr>
            <p:ph type="body" idx="10" hasCustomPrompt="1"/>
          </p:nvPr>
        </p:nvSpPr>
        <p:spPr>
          <a:xfrm>
            <a:off x="1389536" y="4560256"/>
            <a:ext cx="9431782" cy="360000"/>
          </a:xfrm>
        </p:spPr>
        <p:txBody>
          <a:bodyPr anchor="ctr" anchorCtr="0"/>
          <a:lstStyle>
            <a:lvl1pPr marL="0" indent="0" algn="ctr">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Click to edit Master text styles</a:t>
            </a:r>
          </a:p>
        </p:txBody>
      </p:sp>
    </p:spTree>
    <p:extLst>
      <p:ext uri="{BB962C8B-B14F-4D97-AF65-F5344CB8AC3E}">
        <p14:creationId xmlns:p14="http://schemas.microsoft.com/office/powerpoint/2010/main" val="814827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690372" y="365125"/>
            <a:ext cx="10663428" cy="626999"/>
          </a:xfrm>
        </p:spPr>
        <p:txBody>
          <a:bodyPr/>
          <a:lstStyle>
            <a:lvl1pPr>
              <a:defRPr b="0"/>
            </a:lvl1pPr>
          </a:lstStyle>
          <a:p>
            <a:r>
              <a:rPr lang="fi-FI" noProof="0"/>
              <a:t>Muokkaa ots. perustyyl. napsautt.</a:t>
            </a:r>
          </a:p>
        </p:txBody>
      </p:sp>
    </p:spTree>
    <p:extLst>
      <p:ext uri="{BB962C8B-B14F-4D97-AF65-F5344CB8AC3E}">
        <p14:creationId xmlns:p14="http://schemas.microsoft.com/office/powerpoint/2010/main" val="105817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175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7087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uorakulmio 12">
            <a:extLst>
              <a:ext uri="{FF2B5EF4-FFF2-40B4-BE49-F238E27FC236}">
                <a16:creationId xmlns:a16="http://schemas.microsoft.com/office/drawing/2014/main" id="{D1E499DF-39A6-429A-A8B5-51C710E9F188}"/>
              </a:ext>
              <a:ext uri="{C183D7F6-B498-43B3-948B-1728B52AA6E4}">
                <adec:decorative xmlns:adec="http://schemas.microsoft.com/office/drawing/2017/decorative" val="1"/>
              </a:ext>
            </a:extLst>
          </p:cNvPr>
          <p:cNvSpPr/>
          <p:nvPr userDrawn="1"/>
        </p:nvSpPr>
        <p:spPr>
          <a:xfrm>
            <a:off x="0" y="5894173"/>
            <a:ext cx="12192000" cy="9638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Placeholder 1">
            <a:extLst>
              <a:ext uri="{FF2B5EF4-FFF2-40B4-BE49-F238E27FC236}">
                <a16:creationId xmlns:a16="http://schemas.microsoft.com/office/drawing/2014/main" id="{102BCEDC-5BF0-4641-B029-97A0073B2CA6}"/>
              </a:ext>
            </a:extLst>
          </p:cNvPr>
          <p:cNvSpPr>
            <a:spLocks noGrp="1"/>
          </p:cNvSpPr>
          <p:nvPr>
            <p:ph type="title"/>
          </p:nvPr>
        </p:nvSpPr>
        <p:spPr>
          <a:xfrm>
            <a:off x="838200" y="365125"/>
            <a:ext cx="10515600" cy="1033907"/>
          </a:xfrm>
          <a:prstGeom prst="rect">
            <a:avLst/>
          </a:prstGeom>
        </p:spPr>
        <p:txBody>
          <a:bodyPr vert="horz" lIns="0" tIns="0" rIns="0" bIns="0" rtlCol="0" anchor="b" anchorCtr="0">
            <a:noAutofit/>
          </a:bodyPr>
          <a:lstStyle/>
          <a:p>
            <a:r>
              <a:rPr lang="fi-FI" noProof="0"/>
              <a:t>Muokkaa ots. perustyyl. napsautt.</a:t>
            </a:r>
          </a:p>
        </p:txBody>
      </p:sp>
      <p:sp>
        <p:nvSpPr>
          <p:cNvPr id="3" name="Text Placeholder 2">
            <a:extLst>
              <a:ext uri="{FF2B5EF4-FFF2-40B4-BE49-F238E27FC236}">
                <a16:creationId xmlns:a16="http://schemas.microsoft.com/office/drawing/2014/main" id="{F8F58EF0-5CC6-4362-996D-AE27B9C25A25}"/>
              </a:ext>
            </a:extLst>
          </p:cNvPr>
          <p:cNvSpPr>
            <a:spLocks noGrp="1"/>
          </p:cNvSpPr>
          <p:nvPr>
            <p:ph type="body" idx="1"/>
          </p:nvPr>
        </p:nvSpPr>
        <p:spPr>
          <a:xfrm>
            <a:off x="838200" y="1892808"/>
            <a:ext cx="10515600" cy="3639312"/>
          </a:xfrm>
          <a:prstGeom prst="rect">
            <a:avLst/>
          </a:prstGeom>
        </p:spPr>
        <p:txBody>
          <a:bodyPr vert="horz" lIns="0" tIns="0" rIns="0" bIns="0" rtlCol="0">
            <a:noAutofit/>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TextBox 5">
            <a:extLst>
              <a:ext uri="{FF2B5EF4-FFF2-40B4-BE49-F238E27FC236}">
                <a16:creationId xmlns:a16="http://schemas.microsoft.com/office/drawing/2014/main" id="{B0DB7AEB-FC4F-44E0-8373-3FBAF0071727}"/>
              </a:ext>
            </a:extLst>
          </p:cNvPr>
          <p:cNvSpPr txBox="1"/>
          <p:nvPr userDrawn="1"/>
        </p:nvSpPr>
        <p:spPr>
          <a:xfrm>
            <a:off x="2971800" y="6240780"/>
            <a:ext cx="6249924" cy="276999"/>
          </a:xfrm>
          <a:prstGeom prst="rect">
            <a:avLst/>
          </a:prstGeom>
          <a:noFill/>
        </p:spPr>
        <p:txBody>
          <a:bodyPr wrap="square" lIns="0" tIns="0" rIns="0" bIns="0" rtlCol="0" anchor="ctr" anchorCtr="0">
            <a:spAutoFit/>
          </a:bodyPr>
          <a:lstStyle/>
          <a:p>
            <a:pPr algn="ctr"/>
            <a:r>
              <a:rPr lang="fi-FI" noProof="0"/>
              <a:t>Uudistuva ja osaava Suomi 2021–2027</a:t>
            </a:r>
          </a:p>
        </p:txBody>
      </p:sp>
      <p:pic>
        <p:nvPicPr>
          <p:cNvPr id="10" name="Kuva 8">
            <a:extLst>
              <a:ext uri="{FF2B5EF4-FFF2-40B4-BE49-F238E27FC236}">
                <a16:creationId xmlns:a16="http://schemas.microsoft.com/office/drawing/2014/main" id="{52E1622E-5A65-4724-91BA-D79AA8AD7880}"/>
              </a:ext>
              <a:ext uri="{C183D7F6-B498-43B3-948B-1728B52AA6E4}">
                <adec:decorative xmlns:adec="http://schemas.microsoft.com/office/drawing/2017/decorative" val="1"/>
              </a:ext>
            </a:extLst>
          </p:cNvPr>
          <p:cNvPicPr>
            <a:picLocks noChangeAspect="1"/>
          </p:cNvPicPr>
          <p:nvPr userDrawn="1"/>
        </p:nvPicPr>
        <p:blipFill>
          <a:blip r:embed="rId17"/>
          <a:stretch>
            <a:fillRect/>
          </a:stretch>
        </p:blipFill>
        <p:spPr>
          <a:xfrm>
            <a:off x="146219" y="6048766"/>
            <a:ext cx="3153035" cy="661519"/>
          </a:xfrm>
          <a:prstGeom prst="rect">
            <a:avLst/>
          </a:prstGeom>
        </p:spPr>
      </p:pic>
    </p:spTree>
    <p:extLst>
      <p:ext uri="{BB962C8B-B14F-4D97-AF65-F5344CB8AC3E}">
        <p14:creationId xmlns:p14="http://schemas.microsoft.com/office/powerpoint/2010/main" val="4203154310"/>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7" r:id="rId3"/>
    <p:sldLayoutId id="2147483650" r:id="rId4"/>
    <p:sldLayoutId id="2147483662" r:id="rId5"/>
    <p:sldLayoutId id="2147483664" r:id="rId6"/>
    <p:sldLayoutId id="2147483665" r:id="rId7"/>
    <p:sldLayoutId id="2147483666" r:id="rId8"/>
    <p:sldLayoutId id="2147483668" r:id="rId9"/>
    <p:sldLayoutId id="2147483669" r:id="rId10"/>
    <p:sldLayoutId id="2147483670" r:id="rId11"/>
    <p:sldLayoutId id="2147483651" r:id="rId12"/>
    <p:sldLayoutId id="2147483654" r:id="rId13"/>
    <p:sldLayoutId id="2147483655" r:id="rId14"/>
    <p:sldLayoutId id="2147483671" r:id="rId15"/>
  </p:sldLayoutIdLst>
  <p:hf sldNum="0"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stem Font Regular"/>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kpedu.fi/kpedu/projektitoiminta-hankkeet/projektit/projektiarkisto/ota-haltuun"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canva.link/dgc732rg4o78kvw" TargetMode="External"/><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https://view.officeapps.live.com/op/view.aspx?src=https%3A%2F%2Fwww.kpedu.fi%2Fdocs%2Fdefault-source%2Fvarustamo%2Fota-haltuun-pys%25C3%25A4kki-oh-mp343b5580bced64fd9fcdff00007f85cf.pptx%3Fsfvrsn%3D77d631b2_0&amp;wdOrigin=BROWSELINK" TargetMode="External"/><Relationship Id="rId2" Type="http://schemas.openxmlformats.org/officeDocument/2006/relationships/hyperlink" Target="https://www.kpedu.fi/docs/default-source/opiskelijan-%C3%A4%C3%A4nell%C3%A4/nepsynuoren-erityispiirteita-ja-tukikeinoja-maarika-piispanen.pdf?sfvrsn=b40e35b2_0" TargetMode="External"/><Relationship Id="rId1" Type="http://schemas.openxmlformats.org/officeDocument/2006/relationships/slideLayout" Target="../slideLayouts/slideLayout4.xml"/><Relationship Id="rId4" Type="http://schemas.openxmlformats.org/officeDocument/2006/relationships/hyperlink" Target="https://www.canva.com/design/DAG5yoqxp0U/0R7nUgSYPBL_-jmh5BcnNw/view?utm_content=DAG5yoqxp0U&amp;utm_campaign=designshare&amp;utm_medium=link&amp;utm_source=recording_view"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jpeg"/><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8.png"/><Relationship Id="rId4" Type="http://schemas.openxmlformats.org/officeDocument/2006/relationships/hyperlink" Target="https://www.kpedu.fi/kpedu/projektitoiminta-hankkeet/projektit/projektiarkisto/ota-haltuun"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www.kpedu.fi/ankkuri" TargetMode="Externa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9F52-D099-4F59-B334-EDEB5AD1ACE8}"/>
              </a:ext>
            </a:extLst>
          </p:cNvPr>
          <p:cNvSpPr>
            <a:spLocks noGrp="1"/>
          </p:cNvSpPr>
          <p:nvPr>
            <p:ph type="ctrTitle"/>
          </p:nvPr>
        </p:nvSpPr>
        <p:spPr/>
        <p:txBody>
          <a:bodyPr/>
          <a:lstStyle/>
          <a:p>
            <a:r>
              <a:rPr lang="fi-FI" sz="4000">
                <a:latin typeface="Calibri" panose="020F0502020204030204" pitchFamily="34" charset="0"/>
                <a:ea typeface="Calibri" panose="020F0502020204030204" pitchFamily="34" charset="0"/>
                <a:cs typeface="Calibri" panose="020F0502020204030204" pitchFamily="34" charset="0"/>
              </a:rPr>
              <a:t>OPISKELIJOIDEN TUKEMINEN HANKKEIDEN VOIMIN</a:t>
            </a:r>
          </a:p>
        </p:txBody>
      </p:sp>
      <p:sp>
        <p:nvSpPr>
          <p:cNvPr id="6" name="Text Placeholder 5">
            <a:extLst>
              <a:ext uri="{FF2B5EF4-FFF2-40B4-BE49-F238E27FC236}">
                <a16:creationId xmlns:a16="http://schemas.microsoft.com/office/drawing/2014/main" id="{603644B6-CEB4-F142-A039-7F8D72362623}"/>
              </a:ext>
            </a:extLst>
          </p:cNvPr>
          <p:cNvSpPr>
            <a:spLocks noGrp="1"/>
          </p:cNvSpPr>
          <p:nvPr>
            <p:ph type="body" idx="13"/>
          </p:nvPr>
        </p:nvSpPr>
        <p:spPr/>
        <p:txBody>
          <a:bodyPr>
            <a:normAutofit/>
          </a:bodyPr>
          <a:lstStyle/>
          <a:p>
            <a:r>
              <a:rPr lang="fi-FI"/>
              <a:t>15.9.2026</a:t>
            </a:r>
          </a:p>
        </p:txBody>
      </p:sp>
      <p:sp>
        <p:nvSpPr>
          <p:cNvPr id="3" name="Subtitle 2">
            <a:extLst>
              <a:ext uri="{FF2B5EF4-FFF2-40B4-BE49-F238E27FC236}">
                <a16:creationId xmlns:a16="http://schemas.microsoft.com/office/drawing/2014/main" id="{8649CE0E-B4B2-4351-A091-4E35FD6401CE}"/>
              </a:ext>
            </a:extLst>
          </p:cNvPr>
          <p:cNvSpPr>
            <a:spLocks noGrp="1"/>
          </p:cNvSpPr>
          <p:nvPr>
            <p:ph type="subTitle" idx="1"/>
          </p:nvPr>
        </p:nvSpPr>
        <p:spPr/>
        <p:txBody>
          <a:bodyPr vert="horz" lIns="0" tIns="0" rIns="0" bIns="0" rtlCol="0" anchor="t">
            <a:noAutofit/>
          </a:bodyPr>
          <a:lstStyle/>
          <a:p>
            <a:r>
              <a:rPr lang="fi-FI"/>
              <a:t>Villa Elba</a:t>
            </a:r>
          </a:p>
        </p:txBody>
      </p:sp>
    </p:spTree>
    <p:extLst>
      <p:ext uri="{BB962C8B-B14F-4D97-AF65-F5344CB8AC3E}">
        <p14:creationId xmlns:p14="http://schemas.microsoft.com/office/powerpoint/2010/main" val="3282159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86826-178C-44FE-89E3-4B6046874DC9}"/>
              </a:ext>
            </a:extLst>
          </p:cNvPr>
          <p:cNvSpPr>
            <a:spLocks noGrp="1"/>
          </p:cNvSpPr>
          <p:nvPr>
            <p:ph type="title"/>
          </p:nvPr>
        </p:nvSpPr>
        <p:spPr>
          <a:xfrm>
            <a:off x="838200" y="365125"/>
            <a:ext cx="10515600" cy="1033907"/>
          </a:xfrm>
        </p:spPr>
        <p:txBody>
          <a:bodyPr anchor="b">
            <a:normAutofit/>
          </a:bodyPr>
          <a:lstStyle/>
          <a:p>
            <a:r>
              <a:rPr lang="fi-FI"/>
              <a:t>Ota haltuun</a:t>
            </a:r>
          </a:p>
        </p:txBody>
      </p:sp>
      <p:sp>
        <p:nvSpPr>
          <p:cNvPr id="3" name="Content Placeholder 2">
            <a:extLst>
              <a:ext uri="{FF2B5EF4-FFF2-40B4-BE49-F238E27FC236}">
                <a16:creationId xmlns:a16="http://schemas.microsoft.com/office/drawing/2014/main" id="{84C7D55B-FF3E-40F4-912F-169BF04AFBF0}"/>
              </a:ext>
            </a:extLst>
          </p:cNvPr>
          <p:cNvSpPr>
            <a:spLocks noGrp="1"/>
          </p:cNvSpPr>
          <p:nvPr>
            <p:ph idx="1"/>
          </p:nvPr>
        </p:nvSpPr>
        <p:spPr>
          <a:xfrm>
            <a:off x="838200" y="1886786"/>
            <a:ext cx="4889066" cy="3645334"/>
          </a:xfrm>
        </p:spPr>
        <p:txBody>
          <a:bodyPr vert="horz" lIns="0" tIns="0" rIns="0" bIns="0" rtlCol="0">
            <a:normAutofit/>
          </a:bodyPr>
          <a:lstStyle/>
          <a:p>
            <a:pPr marL="0" indent="0">
              <a:buNone/>
            </a:pPr>
            <a:r>
              <a:rPr lang="fi-FI" sz="1400"/>
              <a:t>Hankkeen toteutusaika:</a:t>
            </a:r>
            <a:br>
              <a:rPr lang="fi-FI" sz="1400"/>
            </a:br>
            <a:r>
              <a:rPr lang="fi-FI" sz="1400"/>
              <a:t>1.3.2025 - 30.8.2027</a:t>
            </a:r>
            <a:br>
              <a:rPr lang="fi-FI" sz="1400"/>
            </a:br>
            <a:r>
              <a:rPr lang="fi-FI" sz="1400"/>
              <a:t>Hankkeen päätoteuttaja: Kpedu</a:t>
            </a:r>
          </a:p>
          <a:p>
            <a:pPr marL="0" indent="0">
              <a:buNone/>
            </a:pPr>
            <a:r>
              <a:rPr lang="fi-FI" sz="1400"/>
              <a:t>Osatoteuttaja: Nuorten ystävät ry Oulu</a:t>
            </a:r>
            <a:br>
              <a:rPr lang="fi-FI" sz="1400"/>
            </a:br>
            <a:r>
              <a:rPr lang="fi-FI" sz="1400" err="1"/>
              <a:t>Rahoittajat:ESR</a:t>
            </a:r>
            <a:endParaRPr lang="fi-FI" sz="1400"/>
          </a:p>
          <a:p>
            <a:pPr marL="0" indent="0">
              <a:buNone/>
            </a:pPr>
            <a:br>
              <a:rPr lang="fi-FI" sz="1400"/>
            </a:br>
            <a:r>
              <a:rPr lang="fi-FI" sz="1400" b="1"/>
              <a:t>Keski-Pohjanmaan ammattiopisto</a:t>
            </a:r>
            <a:br>
              <a:rPr lang="fi-FI" sz="1400"/>
            </a:br>
            <a:r>
              <a:rPr lang="fi-FI" sz="1400"/>
              <a:t>Maarika Piispanen, </a:t>
            </a:r>
            <a:r>
              <a:rPr lang="fi-FI" sz="1400" err="1"/>
              <a:t>nepsyohjaaja</a:t>
            </a:r>
            <a:r>
              <a:rPr lang="fi-FI" sz="1400"/>
              <a:t>, Kokkola, 040359 6217</a:t>
            </a:r>
            <a:br>
              <a:rPr lang="fi-FI" sz="1400"/>
            </a:br>
            <a:r>
              <a:rPr lang="fi-FI" sz="1400"/>
              <a:t>Mari Kurikkala, jalkautuva </a:t>
            </a:r>
            <a:r>
              <a:rPr lang="fi-FI" sz="1400" err="1"/>
              <a:t>nepsyohjaaja</a:t>
            </a:r>
            <a:r>
              <a:rPr lang="fi-FI" sz="1400"/>
              <a:t>, Kannus, 040 359 6285</a:t>
            </a:r>
            <a:br>
              <a:rPr lang="fi-FI" sz="1400"/>
            </a:br>
            <a:r>
              <a:rPr lang="fi-FI" sz="1400"/>
              <a:t>Anne Eteläaho, projektipäällikkö, 044 72 50106</a:t>
            </a:r>
            <a:br>
              <a:rPr lang="fi-FI" sz="1400"/>
            </a:br>
            <a:r>
              <a:rPr lang="fi-FI" sz="1400" b="1"/>
              <a:t>Nuorten Ystävät </a:t>
            </a:r>
            <a:br>
              <a:rPr lang="fi-FI" sz="1400"/>
            </a:br>
            <a:r>
              <a:rPr lang="fi-FI" sz="1400"/>
              <a:t>Työnantajakoordinaattori Johanna Kaunisvesi 050 4355157</a:t>
            </a:r>
            <a:br>
              <a:rPr lang="fi-FI" sz="1400"/>
            </a:br>
            <a:r>
              <a:rPr lang="fi-FI" sz="1400" err="1"/>
              <a:t>Työhönvalmentaja</a:t>
            </a:r>
            <a:r>
              <a:rPr lang="fi-FI" sz="1400"/>
              <a:t>   Tuija Carlsson 050 477 1319</a:t>
            </a:r>
          </a:p>
          <a:p>
            <a:pPr marL="0" indent="0">
              <a:buNone/>
            </a:pPr>
            <a:r>
              <a:rPr lang="fi-FI" sz="1400">
                <a:hlinkClick r:id="rId2"/>
              </a:rPr>
              <a:t>https://www.kpedu.fi/kpedu/projektitoiminta-hankkeet/projektit/projektiarkisto/ota-haltuun</a:t>
            </a:r>
            <a:endParaRPr lang="fi-FI" sz="1400"/>
          </a:p>
          <a:p>
            <a:pPr marL="0" indent="0">
              <a:buNone/>
            </a:pPr>
            <a:br>
              <a:rPr lang="fi-FI" sz="1400"/>
            </a:br>
            <a:endParaRPr lang="fi-FI" sz="1400"/>
          </a:p>
        </p:txBody>
      </p:sp>
      <p:pic>
        <p:nvPicPr>
          <p:cNvPr id="6" name="Kuva 5">
            <a:extLst>
              <a:ext uri="{FF2B5EF4-FFF2-40B4-BE49-F238E27FC236}">
                <a16:creationId xmlns:a16="http://schemas.microsoft.com/office/drawing/2014/main" id="{7B7C1C41-F06A-9C75-6F38-7BF2E45D8503}"/>
              </a:ext>
            </a:extLst>
          </p:cNvPr>
          <p:cNvPicPr>
            <a:picLocks noChangeAspect="1"/>
          </p:cNvPicPr>
          <p:nvPr/>
        </p:nvPicPr>
        <p:blipFill>
          <a:blip r:embed="rId3"/>
          <a:srcRect l="15330" r="16209" b="1"/>
          <a:stretch>
            <a:fillRect/>
          </a:stretch>
        </p:blipFill>
        <p:spPr>
          <a:xfrm>
            <a:off x="6230945" y="1886786"/>
            <a:ext cx="4889035" cy="3645334"/>
          </a:xfrm>
          <a:prstGeom prst="rect">
            <a:avLst/>
          </a:prstGeom>
          <a:noFill/>
        </p:spPr>
      </p:pic>
    </p:spTree>
    <p:extLst>
      <p:ext uri="{BB962C8B-B14F-4D97-AF65-F5344CB8AC3E}">
        <p14:creationId xmlns:p14="http://schemas.microsoft.com/office/powerpoint/2010/main" val="3994446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descr="Kuva, joka sisältää kohteen teksti, kuvakaappaus, kirje, muotoilu&#10;&#10;Tekoälyllä luotu sisältö saattaa olla virheellistä.">
            <a:extLst>
              <a:ext uri="{FF2B5EF4-FFF2-40B4-BE49-F238E27FC236}">
                <a16:creationId xmlns:a16="http://schemas.microsoft.com/office/drawing/2014/main" id="{293D8323-4547-208B-F1FF-D3C60A5DEC75}"/>
              </a:ext>
            </a:extLst>
          </p:cNvPr>
          <p:cNvPicPr>
            <a:picLocks noChangeAspect="1"/>
          </p:cNvPicPr>
          <p:nvPr/>
        </p:nvPicPr>
        <p:blipFill>
          <a:blip r:embed="rId2"/>
          <a:stretch>
            <a:fillRect/>
          </a:stretch>
        </p:blipFill>
        <p:spPr>
          <a:xfrm>
            <a:off x="554" y="0"/>
            <a:ext cx="12071544" cy="6858000"/>
          </a:xfrm>
          <a:prstGeom prst="rect">
            <a:avLst/>
          </a:prstGeom>
        </p:spPr>
      </p:pic>
    </p:spTree>
    <p:extLst>
      <p:ext uri="{BB962C8B-B14F-4D97-AF65-F5344CB8AC3E}">
        <p14:creationId xmlns:p14="http://schemas.microsoft.com/office/powerpoint/2010/main" val="259103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8760757-F38E-E4EB-F3CE-1F5E487EC20C}"/>
              </a:ext>
            </a:extLst>
          </p:cNvPr>
          <p:cNvPicPr>
            <a:picLocks noChangeAspect="1"/>
          </p:cNvPicPr>
          <p:nvPr/>
        </p:nvPicPr>
        <p:blipFill>
          <a:blip r:embed="rId2"/>
          <a:stretch>
            <a:fillRect/>
          </a:stretch>
        </p:blipFill>
        <p:spPr>
          <a:xfrm>
            <a:off x="418563" y="-3177"/>
            <a:ext cx="4702215" cy="5833872"/>
          </a:xfrm>
          <a:prstGeom prst="rect">
            <a:avLst/>
          </a:prstGeom>
        </p:spPr>
      </p:pic>
      <p:pic>
        <p:nvPicPr>
          <p:cNvPr id="5" name="Kuva 4">
            <a:extLst>
              <a:ext uri="{FF2B5EF4-FFF2-40B4-BE49-F238E27FC236}">
                <a16:creationId xmlns:a16="http://schemas.microsoft.com/office/drawing/2014/main" id="{9A3686D8-A43B-636D-72C8-646F4027C5B5}"/>
              </a:ext>
            </a:extLst>
          </p:cNvPr>
          <p:cNvPicPr>
            <a:picLocks noChangeAspect="1"/>
          </p:cNvPicPr>
          <p:nvPr/>
        </p:nvPicPr>
        <p:blipFill>
          <a:blip r:embed="rId3"/>
          <a:stretch>
            <a:fillRect/>
          </a:stretch>
        </p:blipFill>
        <p:spPr>
          <a:xfrm>
            <a:off x="7671935" y="0"/>
            <a:ext cx="4520065" cy="5830695"/>
          </a:xfrm>
          <a:prstGeom prst="rect">
            <a:avLst/>
          </a:prstGeom>
        </p:spPr>
      </p:pic>
    </p:spTree>
    <p:extLst>
      <p:ext uri="{BB962C8B-B14F-4D97-AF65-F5344CB8AC3E}">
        <p14:creationId xmlns:p14="http://schemas.microsoft.com/office/powerpoint/2010/main" val="1360378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6A02F-A942-8E0A-B081-45DDCDFCE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7CAB29-4F8A-99C8-050A-E991F98B180D}"/>
              </a:ext>
            </a:extLst>
          </p:cNvPr>
          <p:cNvSpPr>
            <a:spLocks noGrp="1"/>
          </p:cNvSpPr>
          <p:nvPr>
            <p:ph type="title"/>
          </p:nvPr>
        </p:nvSpPr>
        <p:spPr/>
        <p:txBody>
          <a:bodyPr/>
          <a:lstStyle/>
          <a:p>
            <a:br>
              <a:rPr lang="fi-FI">
                <a:solidFill>
                  <a:srgbClr val="000000"/>
                </a:solidFill>
                <a:latin typeface="Segoe UI" panose="020B0502040204020203" pitchFamily="34" charset="0"/>
              </a:rPr>
            </a:br>
            <a:endParaRPr lang="fi-FI"/>
          </a:p>
        </p:txBody>
      </p:sp>
      <p:sp>
        <p:nvSpPr>
          <p:cNvPr id="3" name="Content Placeholder 2">
            <a:extLst>
              <a:ext uri="{FF2B5EF4-FFF2-40B4-BE49-F238E27FC236}">
                <a16:creationId xmlns:a16="http://schemas.microsoft.com/office/drawing/2014/main" id="{B0D642D2-AD43-8433-D0EF-7D3FC1C2F658}"/>
              </a:ext>
            </a:extLst>
          </p:cNvPr>
          <p:cNvSpPr>
            <a:spLocks noGrp="1"/>
          </p:cNvSpPr>
          <p:nvPr>
            <p:ph idx="1"/>
          </p:nvPr>
        </p:nvSpPr>
        <p:spPr>
          <a:xfrm>
            <a:off x="838200" y="1935142"/>
            <a:ext cx="9360000" cy="3639312"/>
          </a:xfrm>
        </p:spPr>
        <p:txBody>
          <a:bodyPr/>
          <a:lstStyle/>
          <a:p>
            <a:pPr marL="0" indent="0">
              <a:buNone/>
            </a:pPr>
            <a:br>
              <a:rPr lang="fi-FI" sz="1200"/>
            </a:br>
            <a:endParaRPr lang="fi-FI" sz="1200"/>
          </a:p>
        </p:txBody>
      </p:sp>
      <p:sp>
        <p:nvSpPr>
          <p:cNvPr id="5" name="Tekstiruutu 4">
            <a:extLst>
              <a:ext uri="{FF2B5EF4-FFF2-40B4-BE49-F238E27FC236}">
                <a16:creationId xmlns:a16="http://schemas.microsoft.com/office/drawing/2014/main" id="{34CB8341-3A9D-AF9B-DA57-A063323A45C9}"/>
              </a:ext>
            </a:extLst>
          </p:cNvPr>
          <p:cNvSpPr txBox="1"/>
          <p:nvPr/>
        </p:nvSpPr>
        <p:spPr>
          <a:xfrm>
            <a:off x="833913" y="670260"/>
            <a:ext cx="9641175" cy="5146281"/>
          </a:xfrm>
          <a:prstGeom prst="rect">
            <a:avLst/>
          </a:prstGeom>
          <a:noFill/>
        </p:spPr>
        <p:txBody>
          <a:bodyPr wrap="square" lIns="91440" tIns="45720" rIns="91440" bIns="45720" anchor="t">
            <a:spAutoFit/>
          </a:bodyPr>
          <a:lstStyle/>
          <a:p>
            <a:pPr fontAlgn="base">
              <a:lnSpc>
                <a:spcPts val="2267"/>
              </a:lnSpc>
              <a:spcBef>
                <a:spcPts val="750"/>
              </a:spcBef>
              <a:spcAft>
                <a:spcPts val="1500"/>
              </a:spcAft>
              <a:buNone/>
            </a:pPr>
            <a:r>
              <a:rPr lang="fi-FI" sz="2800" b="1">
                <a:solidFill>
                  <a:srgbClr val="333333"/>
                </a:solidFill>
                <a:latin typeface="Arial"/>
                <a:cs typeface="Arial"/>
              </a:rPr>
              <a:t>Ota haltuun –hanke / </a:t>
            </a:r>
            <a:r>
              <a:rPr lang="fi-FI" sz="2800" b="1" err="1">
                <a:solidFill>
                  <a:srgbClr val="333333"/>
                </a:solidFill>
                <a:latin typeface="Arial"/>
                <a:cs typeface="Arial"/>
              </a:rPr>
              <a:t>Maarika</a:t>
            </a:r>
            <a:r>
              <a:rPr lang="fi-FI" sz="2800" b="1">
                <a:solidFill>
                  <a:srgbClr val="333333"/>
                </a:solidFill>
                <a:latin typeface="Arial"/>
                <a:cs typeface="Arial"/>
              </a:rPr>
              <a:t> Piispanen</a:t>
            </a:r>
            <a:r>
              <a:rPr lang="fi-FI" sz="2800" b="1">
                <a:solidFill>
                  <a:srgbClr val="333333"/>
                </a:solidFill>
                <a:latin typeface="WordVisiCarriageReturn_MSFontService"/>
              </a:rPr>
              <a:t> </a:t>
            </a:r>
            <a:r>
              <a:rPr lang="fi-FI" sz="2800" b="1">
                <a:solidFill>
                  <a:srgbClr val="333333"/>
                </a:solidFill>
                <a:latin typeface="Arial"/>
                <a:cs typeface="Arial"/>
              </a:rPr>
              <a:t> </a:t>
            </a:r>
            <a:endParaRPr lang="fi-FI" b="1">
              <a:solidFill>
                <a:srgbClr val="0F4761"/>
              </a:solidFill>
              <a:latin typeface="Arial"/>
              <a:cs typeface="Arial"/>
            </a:endParaRPr>
          </a:p>
          <a:p>
            <a:pPr fontAlgn="base">
              <a:lnSpc>
                <a:spcPts val="1569"/>
              </a:lnSpc>
              <a:spcAft>
                <a:spcPts val="1125"/>
              </a:spcAft>
            </a:pPr>
            <a:r>
              <a:rPr lang="fi-FI" b="1">
                <a:solidFill>
                  <a:srgbClr val="333333"/>
                </a:solidFill>
                <a:latin typeface="Arial"/>
                <a:cs typeface="Arial"/>
              </a:rPr>
              <a:t>Tavoite 1. </a:t>
            </a:r>
            <a:endParaRPr lang="fi-FI">
              <a:solidFill>
                <a:srgbClr val="000000"/>
              </a:solidFill>
              <a:latin typeface="Arial"/>
              <a:cs typeface="Arial"/>
            </a:endParaRPr>
          </a:p>
          <a:p>
            <a:pPr>
              <a:lnSpc>
                <a:spcPts val="1569"/>
              </a:lnSpc>
              <a:spcAft>
                <a:spcPts val="1125"/>
              </a:spcAft>
              <a:buNone/>
            </a:pPr>
            <a:r>
              <a:rPr lang="fi-FI">
                <a:solidFill>
                  <a:srgbClr val="333333"/>
                </a:solidFill>
                <a:latin typeface="Arial"/>
                <a:cs typeface="Arial"/>
              </a:rPr>
              <a:t>Tavoitteena on tehostetusti ja rinnalla kulkien ja vahvasti verkostoja hyödyntäen tukea niitä opiskelijoita, joilla on neuropsykiatrisiin häiriöihin ja mielenterveysongelmiin liittyviä vaikeuksia ja ne vaikeuttavat opintojen suorittamista. </a:t>
            </a:r>
          </a:p>
          <a:p>
            <a:pPr>
              <a:lnSpc>
                <a:spcPts val="1569"/>
              </a:lnSpc>
              <a:spcBef>
                <a:spcPts val="1000"/>
              </a:spcBef>
              <a:spcAft>
                <a:spcPts val="1125"/>
              </a:spcAft>
            </a:pPr>
            <a:r>
              <a:rPr lang="fi-FI">
                <a:solidFill>
                  <a:srgbClr val="333333"/>
                </a:solidFill>
                <a:latin typeface="Arial"/>
                <a:cs typeface="Arial"/>
              </a:rPr>
              <a:t>Tavoite 2. </a:t>
            </a:r>
            <a:endParaRPr lang="en-US">
              <a:solidFill>
                <a:srgbClr val="333333"/>
              </a:solidFill>
              <a:latin typeface="Arial"/>
              <a:cs typeface="Arial"/>
            </a:endParaRPr>
          </a:p>
          <a:p>
            <a:pPr>
              <a:lnSpc>
                <a:spcPts val="1569"/>
              </a:lnSpc>
              <a:spcBef>
                <a:spcPts val="1000"/>
              </a:spcBef>
              <a:spcAft>
                <a:spcPts val="1125"/>
              </a:spcAft>
            </a:pPr>
            <a:r>
              <a:rPr lang="fi-FI" err="1">
                <a:solidFill>
                  <a:srgbClr val="333333"/>
                </a:solidFill>
                <a:latin typeface="Arial"/>
                <a:cs typeface="Arial"/>
              </a:rPr>
              <a:t>Nepsy</a:t>
            </a:r>
            <a:r>
              <a:rPr lang="fi-FI">
                <a:solidFill>
                  <a:srgbClr val="333333"/>
                </a:solidFill>
                <a:latin typeface="Arial"/>
                <a:cs typeface="Arial"/>
              </a:rPr>
              <a:t>-painotteisen ryhmätoiminnan järjestämistä opintoihin </a:t>
            </a:r>
            <a:r>
              <a:rPr lang="fi-FI" err="1">
                <a:solidFill>
                  <a:srgbClr val="333333"/>
                </a:solidFill>
                <a:latin typeface="Arial"/>
                <a:cs typeface="Arial"/>
              </a:rPr>
              <a:t>poluttamisen</a:t>
            </a:r>
            <a:r>
              <a:rPr lang="fi-FI">
                <a:solidFill>
                  <a:srgbClr val="333333"/>
                </a:solidFill>
                <a:latin typeface="Arial"/>
                <a:cs typeface="Arial"/>
              </a:rPr>
              <a:t> ja opinnoista eteenpäin </a:t>
            </a:r>
            <a:r>
              <a:rPr lang="fi-FI" err="1">
                <a:solidFill>
                  <a:srgbClr val="333333"/>
                </a:solidFill>
                <a:latin typeface="Arial"/>
                <a:cs typeface="Arial"/>
              </a:rPr>
              <a:t>poluttamisen</a:t>
            </a:r>
            <a:r>
              <a:rPr lang="fi-FI">
                <a:solidFill>
                  <a:srgbClr val="333333"/>
                </a:solidFill>
                <a:latin typeface="Arial"/>
                <a:cs typeface="Arial"/>
              </a:rPr>
              <a:t> tukena yhteistyössä toimijoiden kanssa kuntouttavia ja yhteisöllisiä keinoja hyödyntäen.</a:t>
            </a:r>
            <a:endParaRPr lang="en-US">
              <a:solidFill>
                <a:srgbClr val="333333"/>
              </a:solidFill>
              <a:latin typeface="Arial"/>
              <a:cs typeface="Arial"/>
            </a:endParaRPr>
          </a:p>
          <a:p>
            <a:pPr>
              <a:lnSpc>
                <a:spcPts val="1569"/>
              </a:lnSpc>
              <a:spcBef>
                <a:spcPts val="1000"/>
              </a:spcBef>
              <a:spcAft>
                <a:spcPts val="1125"/>
              </a:spcAft>
            </a:pPr>
            <a:r>
              <a:rPr lang="fi-FI">
                <a:solidFill>
                  <a:srgbClr val="333333"/>
                </a:solidFill>
                <a:latin typeface="Arial"/>
                <a:cs typeface="Arial"/>
              </a:rPr>
              <a:t>Tavoite 3. </a:t>
            </a:r>
          </a:p>
          <a:p>
            <a:pPr>
              <a:lnSpc>
                <a:spcPts val="1569"/>
              </a:lnSpc>
              <a:spcBef>
                <a:spcPts val="1000"/>
              </a:spcBef>
              <a:spcAft>
                <a:spcPts val="1125"/>
              </a:spcAft>
            </a:pPr>
            <a:r>
              <a:rPr lang="fi-FI">
                <a:solidFill>
                  <a:srgbClr val="333333"/>
                </a:solidFill>
                <a:latin typeface="Arial"/>
                <a:cs typeface="Arial"/>
              </a:rPr>
              <a:t>Tiedon lisääminen ja avun hakemisen kynnyksen madaltaminen. Tietoa opettajille, ohjaajille ja työpaikkaohjaajille neuropsykiatrisiin häiriöihin ja mielenterveysongelmiin liittyvistä vaikeuksista ja keinoista tukea heitä saavuttamaan tutkinto ja työ. Keinoja tuottaa saavutettavaa, monikanavaista oppimateriaalia, niin että se palvelee kohderyhmää ajasta ja paikasta riippumatta. Tietoa opiskelijoille tukipalveluista.</a:t>
            </a:r>
          </a:p>
          <a:p>
            <a:pPr>
              <a:lnSpc>
                <a:spcPts val="1569"/>
              </a:lnSpc>
              <a:spcBef>
                <a:spcPts val="1000"/>
              </a:spcBef>
              <a:spcAft>
                <a:spcPts val="1125"/>
              </a:spcAft>
            </a:pPr>
            <a:r>
              <a:rPr lang="fi-FI">
                <a:solidFill>
                  <a:srgbClr val="333333"/>
                </a:solidFill>
                <a:latin typeface="Arial"/>
                <a:cs typeface="Arial"/>
              </a:rPr>
              <a:t>Ks. seuraava kuva</a:t>
            </a:r>
          </a:p>
        </p:txBody>
      </p:sp>
    </p:spTree>
    <p:extLst>
      <p:ext uri="{BB962C8B-B14F-4D97-AF65-F5344CB8AC3E}">
        <p14:creationId xmlns:p14="http://schemas.microsoft.com/office/powerpoint/2010/main" val="477871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7B7144-5F47-83DB-61AF-2D5F916335E1}"/>
              </a:ext>
            </a:extLst>
          </p:cNvPr>
          <p:cNvPicPr>
            <a:picLocks noChangeAspect="1"/>
          </p:cNvPicPr>
          <p:nvPr/>
        </p:nvPicPr>
        <p:blipFill>
          <a:blip r:embed="rId2"/>
          <a:stretch>
            <a:fillRect/>
          </a:stretch>
        </p:blipFill>
        <p:spPr>
          <a:xfrm>
            <a:off x="2719" y="1"/>
            <a:ext cx="12580394" cy="7093421"/>
          </a:xfrm>
          <a:prstGeom prst="rect">
            <a:avLst/>
          </a:prstGeom>
          <a:noFill/>
        </p:spPr>
      </p:pic>
      <p:sp>
        <p:nvSpPr>
          <p:cNvPr id="2" name="TextBox 1">
            <a:extLst>
              <a:ext uri="{FF2B5EF4-FFF2-40B4-BE49-F238E27FC236}">
                <a16:creationId xmlns:a16="http://schemas.microsoft.com/office/drawing/2014/main" id="{9A78EA7A-9A4F-9CC0-FB02-BA6BAB74DCEC}"/>
              </a:ext>
            </a:extLst>
          </p:cNvPr>
          <p:cNvSpPr txBox="1"/>
          <p:nvPr/>
        </p:nvSpPr>
        <p:spPr>
          <a:xfrm>
            <a:off x="6294173" y="5993093"/>
            <a:ext cx="6096000" cy="86177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t>Tutustu </a:t>
            </a:r>
            <a:r>
              <a:rPr lang="en-US" err="1"/>
              <a:t>opiskelijan</a:t>
            </a:r>
            <a:r>
              <a:rPr lang="en-US"/>
              <a:t> </a:t>
            </a:r>
            <a:r>
              <a:rPr lang="en-US" err="1"/>
              <a:t>polkuun</a:t>
            </a:r>
            <a:r>
              <a:rPr lang="en-US"/>
              <a:t> </a:t>
            </a:r>
            <a:endParaRPr lang="en-US">
              <a:hlinkClick r:id="rId3"/>
            </a:endParaRPr>
          </a:p>
          <a:p>
            <a:r>
              <a:rPr lang="en-US">
                <a:hlinkClick r:id="rId3"/>
              </a:rPr>
              <a:t>tästä</a:t>
            </a:r>
            <a:endParaRPr lang="en-US">
              <a:ea typeface="Tahoma"/>
              <a:cs typeface="Tahoma"/>
              <a:hlinkClick r:id="" action="ppaction://noaction"/>
            </a:endParaRPr>
          </a:p>
          <a:p>
            <a:pPr algn="l"/>
            <a:endParaRPr lang="en-US" sz="2000" err="1"/>
          </a:p>
        </p:txBody>
      </p:sp>
    </p:spTree>
    <p:extLst>
      <p:ext uri="{BB962C8B-B14F-4D97-AF65-F5344CB8AC3E}">
        <p14:creationId xmlns:p14="http://schemas.microsoft.com/office/powerpoint/2010/main" val="24952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AF1B-73C7-FCE8-3283-7E90611E6E23}"/>
              </a:ext>
            </a:extLst>
          </p:cNvPr>
          <p:cNvSpPr>
            <a:spLocks noGrp="1"/>
          </p:cNvSpPr>
          <p:nvPr>
            <p:ph type="title"/>
          </p:nvPr>
        </p:nvSpPr>
        <p:spPr/>
        <p:txBody>
          <a:bodyPr/>
          <a:lstStyle/>
          <a:p>
            <a:r>
              <a:rPr lang="fi-FI" sz="2800">
                <a:latin typeface="Aptos"/>
                <a:ea typeface="Calibri"/>
                <a:cs typeface="Calibri"/>
              </a:rPr>
              <a:t>Webinaarit &amp; Diaesitykset:</a:t>
            </a:r>
            <a:r>
              <a:rPr lang="fi-FI" sz="2800" b="0">
                <a:latin typeface="Aptos"/>
                <a:ea typeface="Calibri"/>
                <a:cs typeface="Calibri"/>
              </a:rPr>
              <a:t> </a:t>
            </a:r>
            <a:endParaRPr lang="fi-FI" sz="2800">
              <a:latin typeface="Aptos"/>
            </a:endParaRPr>
          </a:p>
        </p:txBody>
      </p:sp>
      <p:sp>
        <p:nvSpPr>
          <p:cNvPr id="9" name="Content Placeholder 3">
            <a:extLst>
              <a:ext uri="{FF2B5EF4-FFF2-40B4-BE49-F238E27FC236}">
                <a16:creationId xmlns:a16="http://schemas.microsoft.com/office/drawing/2014/main" id="{15DDDEC6-9067-45E5-5DC0-D30DEEC4F226}"/>
              </a:ext>
            </a:extLst>
          </p:cNvPr>
          <p:cNvSpPr txBox="1">
            <a:spLocks/>
          </p:cNvSpPr>
          <p:nvPr/>
        </p:nvSpPr>
        <p:spPr>
          <a:xfrm>
            <a:off x="839779" y="1714500"/>
            <a:ext cx="9741437" cy="3817620"/>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stem Font Regular"/>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a:latin typeface="Calibri"/>
                <a:ea typeface="Calibri"/>
                <a:cs typeface="Calibri"/>
              </a:rPr>
              <a:t>Hankkeen sivulta (Kpedu, Ota haltuun) löytyy  </a:t>
            </a:r>
            <a:endParaRPr lang="fi-FI">
              <a:latin typeface="Tahoma"/>
              <a:ea typeface="Tahoma"/>
              <a:cs typeface="Tahoma"/>
            </a:endParaRPr>
          </a:p>
          <a:p>
            <a:pPr marL="342900" indent="-342900"/>
            <a:r>
              <a:rPr lang="fi-FI">
                <a:latin typeface="Calibri"/>
                <a:ea typeface="Calibri"/>
                <a:cs typeface="Calibri"/>
              </a:rPr>
              <a:t>diaesitys </a:t>
            </a:r>
            <a:r>
              <a:rPr lang="fi-FI" i="1">
                <a:latin typeface="Calibri"/>
                <a:ea typeface="Calibri"/>
                <a:cs typeface="Calibri"/>
                <a:hlinkClick r:id="rId2"/>
              </a:rPr>
              <a:t>nepsy -nuoren erityispiirteisiin ja tukikeinoihin liittyen.</a:t>
            </a:r>
            <a:r>
              <a:rPr lang="fi-FI">
                <a:latin typeface="Calibri"/>
                <a:ea typeface="Calibri"/>
                <a:cs typeface="Calibri"/>
              </a:rPr>
              <a:t> </a:t>
            </a:r>
            <a:r>
              <a:rPr lang="fi-FI" i="1">
                <a:latin typeface="Calibri"/>
                <a:ea typeface="Calibri"/>
                <a:cs typeface="Calibri"/>
              </a:rPr>
              <a:t> </a:t>
            </a:r>
            <a:endParaRPr lang="fi-FI">
              <a:latin typeface="Tahoma"/>
              <a:ea typeface="Tahoma"/>
              <a:cs typeface="Tahoma"/>
            </a:endParaRPr>
          </a:p>
          <a:p>
            <a:pPr marL="342900" indent="-342900"/>
            <a:r>
              <a:rPr lang="fi-FI">
                <a:latin typeface="Calibri"/>
                <a:ea typeface="Calibri"/>
                <a:cs typeface="Calibri"/>
              </a:rPr>
              <a:t>diaesitys</a:t>
            </a:r>
            <a:r>
              <a:rPr lang="fi-FI" i="1">
                <a:latin typeface="Calibri"/>
                <a:ea typeface="Calibri"/>
                <a:cs typeface="Calibri"/>
              </a:rPr>
              <a:t> </a:t>
            </a:r>
            <a:r>
              <a:rPr lang="fi-FI" i="1">
                <a:latin typeface="Calibri"/>
                <a:ea typeface="Calibri"/>
                <a:cs typeface="Calibri"/>
                <a:hlinkClick r:id="rId3"/>
              </a:rPr>
              <a:t>Pysäkki -toiminnasta</a:t>
            </a:r>
            <a:r>
              <a:rPr lang="fi-FI">
                <a:latin typeface="Calibri"/>
                <a:ea typeface="Calibri"/>
                <a:cs typeface="Calibri"/>
              </a:rPr>
              <a:t>  </a:t>
            </a:r>
            <a:endParaRPr lang="fi-FI">
              <a:latin typeface="Tahoma"/>
              <a:ea typeface="Tahoma"/>
              <a:cs typeface="Tahoma"/>
            </a:endParaRPr>
          </a:p>
          <a:p>
            <a:pPr marL="342900" indent="-342900"/>
            <a:r>
              <a:rPr lang="fi-FI">
                <a:latin typeface="Calibri"/>
                <a:ea typeface="Calibri"/>
                <a:cs typeface="Calibri"/>
              </a:rPr>
              <a:t>webinaari työpaikkaohjaajille nuoren työntekijän kohtaamisesta: </a:t>
            </a:r>
            <a:endParaRPr lang="fi-FI">
              <a:latin typeface="Tahoma"/>
              <a:ea typeface="Tahoma"/>
              <a:cs typeface="Tahoma"/>
            </a:endParaRPr>
          </a:p>
          <a:p>
            <a:pPr marL="0" indent="0">
              <a:buNone/>
            </a:pPr>
            <a:r>
              <a:rPr lang="fi-FI">
                <a:latin typeface="Calibri"/>
                <a:ea typeface="Calibri"/>
                <a:cs typeface="Calibri"/>
                <a:hlinkClick r:id="rId4"/>
              </a:rPr>
              <a:t>Nepsy –nuori, uhka vai mahdollisuus?</a:t>
            </a:r>
            <a:r>
              <a:rPr lang="fi-FI">
                <a:latin typeface="Calibri"/>
                <a:ea typeface="Calibri"/>
                <a:cs typeface="Calibri"/>
              </a:rPr>
              <a:t> Webinaarissa sivutaan myös opiskelijoiden haasteita, kuten nepsy -haasteiden vaikutuksia työelämään ja tukikeinoja työelämään perehdyttämiseen. </a:t>
            </a:r>
            <a:endParaRPr lang="fi-FI">
              <a:ea typeface="Tahoma"/>
              <a:cs typeface="Tahoma"/>
            </a:endParaRPr>
          </a:p>
        </p:txBody>
      </p:sp>
    </p:spTree>
    <p:extLst>
      <p:ext uri="{BB962C8B-B14F-4D97-AF65-F5344CB8AC3E}">
        <p14:creationId xmlns:p14="http://schemas.microsoft.com/office/powerpoint/2010/main" val="3160795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6660725-9937-792B-3E2C-71EF112BC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5AC55-76E2-2AE8-3942-7FE0DD93BCD3}"/>
              </a:ext>
            </a:extLst>
          </p:cNvPr>
          <p:cNvSpPr>
            <a:spLocks noGrp="1"/>
          </p:cNvSpPr>
          <p:nvPr>
            <p:ph type="title"/>
          </p:nvPr>
        </p:nvSpPr>
        <p:spPr>
          <a:xfrm>
            <a:off x="765132" y="709591"/>
            <a:ext cx="10515600" cy="1033907"/>
          </a:xfrm>
        </p:spPr>
        <p:txBody>
          <a:bodyPr/>
          <a:lstStyle/>
          <a:p>
            <a:pPr marL="285750" indent="-285750">
              <a:buFont typeface="Arial"/>
              <a:buChar char="•"/>
            </a:pPr>
            <a:endParaRPr lang="fi-FI" sz="2000" b="0">
              <a:ea typeface="+mj-lt"/>
              <a:cs typeface="+mj-lt"/>
            </a:endParaRPr>
          </a:p>
          <a:p>
            <a:pPr marL="285750" indent="-285750">
              <a:lnSpc>
                <a:spcPct val="100000"/>
              </a:lnSpc>
              <a:spcBef>
                <a:spcPts val="1000"/>
              </a:spcBef>
              <a:buFont typeface="Arial"/>
              <a:buChar char="•"/>
            </a:pPr>
            <a:endParaRPr lang="fi-FI" sz="2400" b="0">
              <a:ea typeface="Tahoma"/>
              <a:cs typeface="Tahoma"/>
            </a:endParaRPr>
          </a:p>
        </p:txBody>
      </p:sp>
      <p:sp>
        <p:nvSpPr>
          <p:cNvPr id="3" name="Content Placeholder 2">
            <a:extLst>
              <a:ext uri="{FF2B5EF4-FFF2-40B4-BE49-F238E27FC236}">
                <a16:creationId xmlns:a16="http://schemas.microsoft.com/office/drawing/2014/main" id="{76DEF56C-887E-2962-54C0-2E30491D59CA}"/>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F6586596-ACEA-AC28-C50A-79A2A517E2DF}"/>
              </a:ext>
            </a:extLst>
          </p:cNvPr>
          <p:cNvSpPr>
            <a:spLocks noGrp="1"/>
          </p:cNvSpPr>
          <p:nvPr>
            <p:ph idx="10"/>
          </p:nvPr>
        </p:nvSpPr>
        <p:spPr>
          <a:xfrm>
            <a:off x="447547" y="313941"/>
            <a:ext cx="11160910" cy="5413563"/>
          </a:xfrm>
        </p:spPr>
        <p:txBody>
          <a:bodyPr vert="horz" lIns="0" tIns="0" rIns="0" bIns="0" rtlCol="0" anchor="t">
            <a:noAutofit/>
          </a:bodyPr>
          <a:lstStyle/>
          <a:p>
            <a:pPr marL="0" indent="0" algn="ctr">
              <a:buNone/>
            </a:pPr>
            <a:r>
              <a:rPr lang="fi-FI" sz="2400" b="1">
                <a:ea typeface="Tahoma"/>
                <a:cs typeface="Tahoma"/>
              </a:rPr>
              <a:t>Jalkautuva </a:t>
            </a:r>
            <a:r>
              <a:rPr lang="fi-FI" sz="2400" b="1" err="1">
                <a:ea typeface="Tahoma"/>
                <a:cs typeface="Tahoma"/>
              </a:rPr>
              <a:t>nepsyohjaus</a:t>
            </a:r>
            <a:r>
              <a:rPr lang="fi-FI" sz="2400" b="1">
                <a:ea typeface="Tahoma"/>
                <a:cs typeface="Tahoma"/>
              </a:rPr>
              <a:t> Kannus</a:t>
            </a:r>
            <a:endParaRPr lang="en-US"/>
          </a:p>
          <a:p>
            <a:pPr marL="0" indent="0">
              <a:buNone/>
            </a:pPr>
            <a:r>
              <a:rPr lang="fi-FI">
                <a:ea typeface="Tahoma"/>
                <a:cs typeface="Tahoma"/>
              </a:rPr>
              <a:t>Tavoite 1:Neuropsykiatrisista haasteista ja mielenterveyshäiriöistä kärsivien nuorten tukeminen rinnalla kulkien ja verkostoja hyödyntäen</a:t>
            </a:r>
          </a:p>
          <a:p>
            <a:pPr marL="0" indent="0">
              <a:buNone/>
            </a:pPr>
            <a:r>
              <a:rPr lang="fi-FI" b="1">
                <a:ea typeface="Tahoma"/>
                <a:cs typeface="Tahoma"/>
              </a:rPr>
              <a:t>Yksilötyö</a:t>
            </a:r>
          </a:p>
          <a:p>
            <a:pPr marL="0" indent="0">
              <a:buNone/>
            </a:pPr>
            <a:r>
              <a:rPr lang="fi-FI">
                <a:ea typeface="Tahoma"/>
                <a:cs typeface="Tahoma"/>
              </a:rPr>
              <a:t>Yhteensä tavoitettu 43 opiskelijaa, joista pidempikestoisessa ohjauksessa eli yksilöasiakkaana on tällä hetkellä 15 opiskelijaa.</a:t>
            </a:r>
          </a:p>
          <a:p>
            <a:pPr marL="342900" indent="-342900"/>
            <a:r>
              <a:rPr lang="fi-FI">
                <a:ea typeface="Tahoma"/>
                <a:cs typeface="Tahoma"/>
              </a:rPr>
              <a:t>Herättelyä kouluun viestillä, puhelimella tai menemällä opiskelijan oven taakse</a:t>
            </a:r>
          </a:p>
          <a:p>
            <a:pPr marL="342900" indent="-342900"/>
            <a:r>
              <a:rPr lang="fi-FI">
                <a:ea typeface="Tahoma"/>
                <a:cs typeface="Tahoma"/>
              </a:rPr>
              <a:t>Opiskeluissa tukemista; to </a:t>
            </a:r>
            <a:r>
              <a:rPr lang="fi-FI" err="1">
                <a:ea typeface="Tahoma"/>
                <a:cs typeface="Tahoma"/>
              </a:rPr>
              <a:t>do</a:t>
            </a:r>
            <a:r>
              <a:rPr lang="fi-FI">
                <a:ea typeface="Tahoma"/>
                <a:cs typeface="Tahoma"/>
              </a:rPr>
              <a:t>-listat ja erilaisia suunnitelmia/</a:t>
            </a:r>
            <a:r>
              <a:rPr lang="fi-FI" err="1">
                <a:ea typeface="Tahoma"/>
                <a:cs typeface="Tahoma"/>
              </a:rPr>
              <a:t>kalenterointia</a:t>
            </a:r>
            <a:r>
              <a:rPr lang="fi-FI">
                <a:ea typeface="Tahoma"/>
                <a:cs typeface="Tahoma"/>
              </a:rPr>
              <a:t> opiskelijan kanssa opintojen etenemisestä, </a:t>
            </a:r>
            <a:r>
              <a:rPr lang="fi-FI" err="1">
                <a:ea typeface="Tahoma"/>
                <a:cs typeface="Tahoma"/>
              </a:rPr>
              <a:t>kontaktointia</a:t>
            </a:r>
            <a:r>
              <a:rPr lang="fi-FI">
                <a:ea typeface="Tahoma"/>
                <a:cs typeface="Tahoma"/>
              </a:rPr>
              <a:t> opettajiin, tehtävien tekemistä varten koulun läppärin/työhuoneen lainaamista, tehtävien tekemistä yhdessä ohjatusti</a:t>
            </a:r>
          </a:p>
          <a:p>
            <a:pPr marL="342900" indent="-342900"/>
            <a:r>
              <a:rPr lang="fi-FI">
                <a:ea typeface="Tahoma"/>
                <a:cs typeface="Tahoma"/>
              </a:rPr>
              <a:t>Kokeissa avustaminen; pienryhmien mahdollistamista koetilanteissa, koekysymysten lukemista ääneen, koevastausten antamista/täydentämistä suullisesti</a:t>
            </a:r>
          </a:p>
          <a:p>
            <a:pPr marL="342900" indent="-342900"/>
            <a:r>
              <a:rPr lang="fi-FI">
                <a:ea typeface="Tahoma"/>
                <a:cs typeface="Tahoma"/>
              </a:rPr>
              <a:t>Opiskelijoiden muistuttelemista koulutehtävistä, kokeista, poikkeavista koulupäivistä, tapaamisista koulussa tai koulun ulkopuolella</a:t>
            </a:r>
          </a:p>
          <a:p>
            <a:pPr marL="342900" indent="-342900"/>
            <a:r>
              <a:rPr lang="fi-FI">
                <a:ea typeface="Tahoma"/>
                <a:cs typeface="Tahoma"/>
              </a:rPr>
              <a:t>Opiskeluhuollon työntekijöille tapaamisaikojen varaamista ohjatusti yhdessä opiskelijan kanssa, lääkärinaikojen varaamista (ei opiskeluhuolto), </a:t>
            </a:r>
            <a:r>
              <a:rPr lang="fi-FI" err="1">
                <a:ea typeface="Tahoma"/>
                <a:cs typeface="Tahoma"/>
              </a:rPr>
              <a:t>psyk.palveluaikojen</a:t>
            </a:r>
            <a:r>
              <a:rPr lang="fi-FI">
                <a:ea typeface="Tahoma"/>
                <a:cs typeface="Tahoma"/>
              </a:rPr>
              <a:t> varaamista (ei </a:t>
            </a:r>
            <a:r>
              <a:rPr lang="fi-FI" err="1">
                <a:ea typeface="Tahoma"/>
                <a:cs typeface="Tahoma"/>
              </a:rPr>
              <a:t>psyykkari</a:t>
            </a:r>
            <a:r>
              <a:rPr lang="fi-FI">
                <a:ea typeface="Tahoma"/>
                <a:cs typeface="Tahoma"/>
              </a:rPr>
              <a:t>)</a:t>
            </a:r>
          </a:p>
          <a:p>
            <a:pPr marL="342900" indent="-342900"/>
            <a:r>
              <a:rPr lang="fi-FI">
                <a:ea typeface="Tahoma"/>
                <a:cs typeface="Tahoma"/>
              </a:rPr>
              <a:t>ATR- ja verkostopalaverien järjestämistä opiskelijan/huoltajien luvalla.</a:t>
            </a:r>
          </a:p>
          <a:p>
            <a:pPr marL="342900" indent="-342900"/>
            <a:endParaRPr lang="fi-FI">
              <a:ea typeface="Tahoma"/>
              <a:cs typeface="Tahoma"/>
            </a:endParaRPr>
          </a:p>
          <a:p>
            <a:pPr marL="342900" indent="-342900"/>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p:txBody>
      </p:sp>
      <p:sp>
        <p:nvSpPr>
          <p:cNvPr id="6" name="Tekstiruutu 5">
            <a:extLst>
              <a:ext uri="{FF2B5EF4-FFF2-40B4-BE49-F238E27FC236}">
                <a16:creationId xmlns:a16="http://schemas.microsoft.com/office/drawing/2014/main" id="{EE577FF4-048B-A5E3-A4B7-785D61E8499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3362941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3BEDB14-9268-EBCF-BCF5-FE800ED44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A678BC-8A60-F9B4-2106-1270F5BBAB0F}"/>
              </a:ext>
            </a:extLst>
          </p:cNvPr>
          <p:cNvSpPr>
            <a:spLocks noGrp="1"/>
          </p:cNvSpPr>
          <p:nvPr>
            <p:ph type="title"/>
          </p:nvPr>
        </p:nvSpPr>
        <p:spPr>
          <a:xfrm>
            <a:off x="765132" y="709591"/>
            <a:ext cx="10515600" cy="1033907"/>
          </a:xfrm>
        </p:spPr>
        <p:txBody>
          <a:bodyPr/>
          <a:lstStyle/>
          <a:p>
            <a:pPr marL="285750" indent="-285750">
              <a:buFont typeface="Arial"/>
              <a:buChar char="•"/>
            </a:pPr>
            <a:endParaRPr lang="fi-FI" sz="2000" b="0">
              <a:ea typeface="+mj-lt"/>
              <a:cs typeface="+mj-lt"/>
            </a:endParaRPr>
          </a:p>
          <a:p>
            <a:pPr marL="285750" indent="-285750">
              <a:lnSpc>
                <a:spcPct val="100000"/>
              </a:lnSpc>
              <a:spcBef>
                <a:spcPts val="1000"/>
              </a:spcBef>
              <a:buFont typeface="Arial"/>
              <a:buChar char="•"/>
            </a:pPr>
            <a:endParaRPr lang="fi-FI" sz="2400" b="0">
              <a:ea typeface="Tahoma"/>
              <a:cs typeface="Tahoma"/>
            </a:endParaRPr>
          </a:p>
        </p:txBody>
      </p:sp>
      <p:sp>
        <p:nvSpPr>
          <p:cNvPr id="3" name="Content Placeholder 2">
            <a:extLst>
              <a:ext uri="{FF2B5EF4-FFF2-40B4-BE49-F238E27FC236}">
                <a16:creationId xmlns:a16="http://schemas.microsoft.com/office/drawing/2014/main" id="{9ACC7AA8-4539-984E-AD2A-25CDD0BFF35A}"/>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8C9BB0E6-BDBA-4161-7341-CEB2495BD2D2}"/>
              </a:ext>
            </a:extLst>
          </p:cNvPr>
          <p:cNvSpPr>
            <a:spLocks noGrp="1"/>
          </p:cNvSpPr>
          <p:nvPr>
            <p:ph idx="10"/>
          </p:nvPr>
        </p:nvSpPr>
        <p:spPr>
          <a:xfrm>
            <a:off x="388932" y="128326"/>
            <a:ext cx="11219525" cy="5589409"/>
          </a:xfrm>
        </p:spPr>
        <p:txBody>
          <a:bodyPr vert="horz" lIns="0" tIns="0" rIns="0" bIns="0" rtlCol="0" anchor="t">
            <a:noAutofit/>
          </a:bodyPr>
          <a:lstStyle/>
          <a:p>
            <a:pPr marL="0" indent="0" algn="ctr">
              <a:buNone/>
            </a:pPr>
            <a:r>
              <a:rPr lang="fi-FI" sz="2400" b="1">
                <a:ea typeface="Tahoma"/>
                <a:cs typeface="Tahoma"/>
              </a:rPr>
              <a:t>Jalkautuva </a:t>
            </a:r>
            <a:r>
              <a:rPr lang="fi-FI" sz="2400" b="1" err="1">
                <a:ea typeface="Tahoma"/>
                <a:cs typeface="Tahoma"/>
              </a:rPr>
              <a:t>nepsyohjaus</a:t>
            </a:r>
            <a:r>
              <a:rPr lang="fi-FI" sz="2400" b="1">
                <a:ea typeface="Tahoma"/>
                <a:cs typeface="Tahoma"/>
              </a:rPr>
              <a:t> Kannus</a:t>
            </a:r>
            <a:endParaRPr lang="en-US"/>
          </a:p>
          <a:p>
            <a:pPr marL="0" indent="0">
              <a:buNone/>
            </a:pPr>
            <a:r>
              <a:rPr lang="fi-FI" b="1">
                <a:ea typeface="Tahoma"/>
                <a:cs typeface="Tahoma"/>
              </a:rPr>
              <a:t>Yksilötyö jatkuu..</a:t>
            </a:r>
          </a:p>
          <a:p>
            <a:pPr marL="342900" indent="-342900"/>
            <a:r>
              <a:rPr lang="fi-FI">
                <a:ea typeface="Tahoma"/>
                <a:cs typeface="Tahoma"/>
              </a:rPr>
              <a:t>Opiskelijan tapaamisissa mukana oleminen (HOKS, huolenpitokeskustelu, kuuleminen, opiskeluhuollon tai muun sos.- ja terveydenhuollon käynnit.) ja/tai niihin kuskaaminen</a:t>
            </a:r>
          </a:p>
          <a:p>
            <a:pPr marL="342900" indent="-342900"/>
            <a:r>
              <a:rPr lang="fi-FI">
                <a:ea typeface="Tahoma"/>
                <a:cs typeface="Tahoma"/>
              </a:rPr>
              <a:t>Kelan tukiasioissa avustaminen; selvityspyynnöt opiskelujen etenemisestä tyypillisimpiä. Lisäksi opintotukihakemuksia, asumistukihakemuksia, koulumatkatukihakemuksia, toimeentulotukihakemuksia... </a:t>
            </a:r>
          </a:p>
          <a:p>
            <a:pPr marL="342900" indent="-342900"/>
            <a:r>
              <a:rPr lang="fi-FI">
                <a:ea typeface="Tahoma"/>
                <a:cs typeface="Tahoma"/>
              </a:rPr>
              <a:t>Opiskelijoiden luona tarvittaessa myös kotikäyntejä; aiheena sekä opiskelut että oma arjenhallinta.</a:t>
            </a:r>
            <a:endParaRPr lang="fi-FI"/>
          </a:p>
          <a:p>
            <a:pPr marL="342900" indent="-342900"/>
            <a:r>
              <a:rPr lang="fi-FI" err="1">
                <a:ea typeface="Tahoma"/>
                <a:cs typeface="Tahoma"/>
              </a:rPr>
              <a:t>Nepsyohjaus</a:t>
            </a:r>
            <a:r>
              <a:rPr lang="fi-FI">
                <a:ea typeface="Tahoma"/>
                <a:cs typeface="Tahoma"/>
              </a:rPr>
              <a:t> (arjenhallinta, ajankäyttö, toiminnanohjaus)</a:t>
            </a:r>
          </a:p>
          <a:p>
            <a:pPr marL="342900" indent="-342900"/>
            <a:r>
              <a:rPr lang="fi-FI" err="1">
                <a:ea typeface="Tahoma"/>
                <a:cs typeface="Tahoma"/>
              </a:rPr>
              <a:t>Psykoedukaatio</a:t>
            </a:r>
            <a:r>
              <a:rPr lang="fi-FI">
                <a:ea typeface="Tahoma"/>
                <a:cs typeface="Tahoma"/>
              </a:rPr>
              <a:t> (esim. ADHD-diagnoosin saaneille opiskelijoille)</a:t>
            </a:r>
          </a:p>
          <a:p>
            <a:pPr marL="342900" indent="-342900"/>
            <a:r>
              <a:rPr lang="fi-FI" b="1">
                <a:ea typeface="Tahoma"/>
                <a:cs typeface="Tahoma"/>
              </a:rPr>
              <a:t>Nuoren kiireetön kohtaaminen, nähdyksi ja kuulluksi tuleminen; keskusteluapu!</a:t>
            </a:r>
          </a:p>
          <a:p>
            <a:pPr marL="342900" indent="-342900"/>
            <a:endParaRPr lang="fi-FI">
              <a:ea typeface="Tahoma"/>
              <a:cs typeface="Tahoma"/>
            </a:endParaRPr>
          </a:p>
          <a:p>
            <a:pPr marL="342900" indent="-342900"/>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p:txBody>
      </p:sp>
      <p:sp>
        <p:nvSpPr>
          <p:cNvPr id="6" name="Tekstiruutu 5">
            <a:extLst>
              <a:ext uri="{FF2B5EF4-FFF2-40B4-BE49-F238E27FC236}">
                <a16:creationId xmlns:a16="http://schemas.microsoft.com/office/drawing/2014/main" id="{71AE6D65-83D0-B5ED-AA3A-E2061E81412A}"/>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pic>
        <p:nvPicPr>
          <p:cNvPr id="5" name="Picture 4">
            <a:extLst>
              <a:ext uri="{FF2B5EF4-FFF2-40B4-BE49-F238E27FC236}">
                <a16:creationId xmlns:a16="http://schemas.microsoft.com/office/drawing/2014/main" id="{15F843EE-71B8-4471-1DF0-F5594F15E07C}"/>
              </a:ext>
            </a:extLst>
          </p:cNvPr>
          <p:cNvPicPr>
            <a:picLocks noChangeAspect="1"/>
          </p:cNvPicPr>
          <p:nvPr/>
        </p:nvPicPr>
        <p:blipFill>
          <a:blip r:embed="rId2"/>
          <a:stretch>
            <a:fillRect/>
          </a:stretch>
        </p:blipFill>
        <p:spPr>
          <a:xfrm>
            <a:off x="9672638" y="4105275"/>
            <a:ext cx="2447925" cy="1600200"/>
          </a:xfrm>
          <a:prstGeom prst="rect">
            <a:avLst/>
          </a:prstGeom>
        </p:spPr>
      </p:pic>
      <p:pic>
        <p:nvPicPr>
          <p:cNvPr id="7" name="Picture 6">
            <a:extLst>
              <a:ext uri="{FF2B5EF4-FFF2-40B4-BE49-F238E27FC236}">
                <a16:creationId xmlns:a16="http://schemas.microsoft.com/office/drawing/2014/main" id="{98E387C1-8E54-DE03-A99C-A28A0FD15246}"/>
              </a:ext>
            </a:extLst>
          </p:cNvPr>
          <p:cNvPicPr>
            <a:picLocks noChangeAspect="1"/>
          </p:cNvPicPr>
          <p:nvPr/>
        </p:nvPicPr>
        <p:blipFill>
          <a:blip r:embed="rId3"/>
          <a:stretch>
            <a:fillRect/>
          </a:stretch>
        </p:blipFill>
        <p:spPr>
          <a:xfrm>
            <a:off x="9977438" y="5072063"/>
            <a:ext cx="1628775" cy="1600200"/>
          </a:xfrm>
          <a:prstGeom prst="rect">
            <a:avLst/>
          </a:prstGeom>
        </p:spPr>
      </p:pic>
      <p:pic>
        <p:nvPicPr>
          <p:cNvPr id="8" name="Picture 7">
            <a:extLst>
              <a:ext uri="{FF2B5EF4-FFF2-40B4-BE49-F238E27FC236}">
                <a16:creationId xmlns:a16="http://schemas.microsoft.com/office/drawing/2014/main" id="{C1F71F54-B302-281C-839D-894F3E9FDF77}"/>
              </a:ext>
            </a:extLst>
          </p:cNvPr>
          <p:cNvPicPr>
            <a:picLocks noChangeAspect="1"/>
          </p:cNvPicPr>
          <p:nvPr/>
        </p:nvPicPr>
        <p:blipFill>
          <a:blip r:embed="rId4"/>
          <a:srcRect l="-4396" t="4921" r="4396" b="-4921"/>
          <a:stretch>
            <a:fillRect/>
          </a:stretch>
        </p:blipFill>
        <p:spPr>
          <a:xfrm>
            <a:off x="8353425" y="4519613"/>
            <a:ext cx="1485902" cy="2076452"/>
          </a:xfrm>
          <a:prstGeom prst="rect">
            <a:avLst/>
          </a:prstGeom>
        </p:spPr>
      </p:pic>
      <p:pic>
        <p:nvPicPr>
          <p:cNvPr id="9" name="Picture 8">
            <a:extLst>
              <a:ext uri="{FF2B5EF4-FFF2-40B4-BE49-F238E27FC236}">
                <a16:creationId xmlns:a16="http://schemas.microsoft.com/office/drawing/2014/main" id="{7EC2051F-5ED0-DDB1-4986-BE9FFD4BED89}"/>
              </a:ext>
            </a:extLst>
          </p:cNvPr>
          <p:cNvPicPr>
            <a:picLocks noChangeAspect="1"/>
          </p:cNvPicPr>
          <p:nvPr/>
        </p:nvPicPr>
        <p:blipFill>
          <a:blip r:embed="rId5"/>
          <a:stretch>
            <a:fillRect/>
          </a:stretch>
        </p:blipFill>
        <p:spPr>
          <a:xfrm>
            <a:off x="390525" y="4114800"/>
            <a:ext cx="1685925" cy="1914525"/>
          </a:xfrm>
          <a:prstGeom prst="rect">
            <a:avLst/>
          </a:prstGeom>
        </p:spPr>
      </p:pic>
      <p:pic>
        <p:nvPicPr>
          <p:cNvPr id="10" name="Picture 9">
            <a:extLst>
              <a:ext uri="{FF2B5EF4-FFF2-40B4-BE49-F238E27FC236}">
                <a16:creationId xmlns:a16="http://schemas.microsoft.com/office/drawing/2014/main" id="{97FFFB58-6092-2CB2-EF70-5D50D7FCF543}"/>
              </a:ext>
            </a:extLst>
          </p:cNvPr>
          <p:cNvPicPr>
            <a:picLocks noChangeAspect="1"/>
          </p:cNvPicPr>
          <p:nvPr/>
        </p:nvPicPr>
        <p:blipFill>
          <a:blip r:embed="rId6"/>
          <a:stretch>
            <a:fillRect/>
          </a:stretch>
        </p:blipFill>
        <p:spPr>
          <a:xfrm>
            <a:off x="2219325" y="4110038"/>
            <a:ext cx="1657350" cy="1914525"/>
          </a:xfrm>
          <a:prstGeom prst="rect">
            <a:avLst/>
          </a:prstGeom>
        </p:spPr>
      </p:pic>
    </p:spTree>
    <p:extLst>
      <p:ext uri="{BB962C8B-B14F-4D97-AF65-F5344CB8AC3E}">
        <p14:creationId xmlns:p14="http://schemas.microsoft.com/office/powerpoint/2010/main" val="2215312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A73DC50-EE71-C142-DC74-9E3B5934FE3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DFAEF22-EF5E-20B9-5483-4056D1C08C6A}"/>
              </a:ext>
            </a:extLst>
          </p:cNvPr>
          <p:cNvPicPr>
            <a:picLocks noChangeAspect="1"/>
          </p:cNvPicPr>
          <p:nvPr/>
        </p:nvPicPr>
        <p:blipFill>
          <a:blip r:embed="rId2"/>
          <a:stretch>
            <a:fillRect/>
          </a:stretch>
        </p:blipFill>
        <p:spPr>
          <a:xfrm>
            <a:off x="8971938" y="3748331"/>
            <a:ext cx="1531572" cy="1938461"/>
          </a:xfrm>
          <a:prstGeom prst="rect">
            <a:avLst/>
          </a:prstGeom>
        </p:spPr>
      </p:pic>
      <p:sp>
        <p:nvSpPr>
          <p:cNvPr id="2" name="Title 1">
            <a:extLst>
              <a:ext uri="{FF2B5EF4-FFF2-40B4-BE49-F238E27FC236}">
                <a16:creationId xmlns:a16="http://schemas.microsoft.com/office/drawing/2014/main" id="{4AF7B88C-1D23-1333-8654-83D4C6D8C81A}"/>
              </a:ext>
            </a:extLst>
          </p:cNvPr>
          <p:cNvSpPr>
            <a:spLocks noGrp="1"/>
          </p:cNvSpPr>
          <p:nvPr>
            <p:ph type="title"/>
          </p:nvPr>
        </p:nvSpPr>
        <p:spPr>
          <a:xfrm>
            <a:off x="765132" y="709591"/>
            <a:ext cx="10515600" cy="1033907"/>
          </a:xfrm>
        </p:spPr>
        <p:txBody>
          <a:bodyPr/>
          <a:lstStyle/>
          <a:p>
            <a:pPr marL="285750" indent="-285750">
              <a:buFont typeface="Arial"/>
              <a:buChar char="•"/>
            </a:pPr>
            <a:endParaRPr lang="fi-FI" sz="2000" b="0">
              <a:ea typeface="+mj-lt"/>
              <a:cs typeface="+mj-lt"/>
            </a:endParaRPr>
          </a:p>
          <a:p>
            <a:pPr marL="285750" indent="-285750">
              <a:lnSpc>
                <a:spcPct val="100000"/>
              </a:lnSpc>
              <a:spcBef>
                <a:spcPts val="1000"/>
              </a:spcBef>
              <a:buFont typeface="Arial"/>
              <a:buChar char="•"/>
            </a:pPr>
            <a:endParaRPr lang="fi-FI" sz="2400" b="0">
              <a:ea typeface="Tahoma"/>
              <a:cs typeface="Tahoma"/>
            </a:endParaRPr>
          </a:p>
        </p:txBody>
      </p:sp>
      <p:sp>
        <p:nvSpPr>
          <p:cNvPr id="3" name="Content Placeholder 2">
            <a:extLst>
              <a:ext uri="{FF2B5EF4-FFF2-40B4-BE49-F238E27FC236}">
                <a16:creationId xmlns:a16="http://schemas.microsoft.com/office/drawing/2014/main" id="{B871EE95-EBF0-20D3-3584-C6BB1CF71402}"/>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8249765E-4CCE-8D5B-F4C4-6B6022022256}"/>
              </a:ext>
            </a:extLst>
          </p:cNvPr>
          <p:cNvSpPr>
            <a:spLocks noGrp="1"/>
          </p:cNvSpPr>
          <p:nvPr>
            <p:ph idx="10"/>
          </p:nvPr>
        </p:nvSpPr>
        <p:spPr>
          <a:xfrm>
            <a:off x="180847" y="240672"/>
            <a:ext cx="11554121" cy="5603574"/>
          </a:xfrm>
        </p:spPr>
        <p:txBody>
          <a:bodyPr vert="horz" lIns="0" tIns="0" rIns="0" bIns="0" rtlCol="0" anchor="t">
            <a:noAutofit/>
          </a:bodyPr>
          <a:lstStyle/>
          <a:p>
            <a:pPr marL="0" indent="0" algn="ctr">
              <a:buNone/>
            </a:pPr>
            <a:r>
              <a:rPr lang="fi-FI" sz="2400" b="1">
                <a:ea typeface="Tahoma"/>
                <a:cs typeface="Tahoma"/>
              </a:rPr>
              <a:t>Jalkautuva </a:t>
            </a:r>
            <a:r>
              <a:rPr lang="fi-FI" sz="2400" b="1" err="1">
                <a:ea typeface="Tahoma"/>
                <a:cs typeface="Tahoma"/>
              </a:rPr>
              <a:t>nepsyohjaus</a:t>
            </a:r>
            <a:r>
              <a:rPr lang="fi-FI" sz="2400" b="1">
                <a:ea typeface="Tahoma"/>
                <a:cs typeface="Tahoma"/>
              </a:rPr>
              <a:t> Kannus</a:t>
            </a:r>
            <a:endParaRPr lang="en-US"/>
          </a:p>
          <a:p>
            <a:pPr marL="0" indent="0">
              <a:buNone/>
            </a:pPr>
            <a:r>
              <a:rPr lang="fi-FI">
                <a:ea typeface="Tahoma"/>
                <a:cs typeface="Tahoma"/>
              </a:rPr>
              <a:t>Tavoite 2: (Yhteisöllinen työ ja) Ryhmätoimintojen järjestäminen neuropsykiatrisista haasteista  kärsiville opiskelijoille</a:t>
            </a:r>
          </a:p>
          <a:p>
            <a:pPr marL="342900" indent="-342900"/>
            <a:r>
              <a:rPr lang="fi-FI">
                <a:ea typeface="Tahoma"/>
                <a:cs typeface="Tahoma"/>
              </a:rPr>
              <a:t>Kannuksessa on toteutettu opiskeluryhmiin erilaisia </a:t>
            </a:r>
            <a:r>
              <a:rPr lang="fi-FI" err="1">
                <a:ea typeface="Tahoma"/>
                <a:cs typeface="Tahoma"/>
              </a:rPr>
              <a:t>ryhmäyttäviä</a:t>
            </a:r>
            <a:r>
              <a:rPr lang="fi-FI">
                <a:ea typeface="Tahoma"/>
                <a:cs typeface="Tahoma"/>
              </a:rPr>
              <a:t> toimintatuokioita sekä luentotyyppisiä oppitunteja opiskeluryhmien tarpeista lähtien (ystävällisyys, ystävyys, ryhmädynamiikka, kiusaaminen, opiskelutekniikat):</a:t>
            </a:r>
          </a:p>
          <a:p>
            <a:pPr marL="342900" indent="-342900"/>
            <a:r>
              <a:rPr lang="fi-FI">
                <a:ea typeface="Tahoma"/>
                <a:cs typeface="Tahoma"/>
              </a:rPr>
              <a:t>Opiskelijoiden Piknik Törmätien uimarannalla 19.6. ja 31.7. sekä </a:t>
            </a:r>
            <a:r>
              <a:rPr lang="fi-FI" err="1">
                <a:ea typeface="Tahoma"/>
                <a:cs typeface="Tahoma"/>
              </a:rPr>
              <a:t>Kaunontalon</a:t>
            </a:r>
            <a:r>
              <a:rPr lang="fi-FI">
                <a:ea typeface="Tahoma"/>
                <a:cs typeface="Tahoma"/>
              </a:rPr>
              <a:t> Vohvelikahvila 8.7. </a:t>
            </a:r>
          </a:p>
          <a:p>
            <a:pPr marL="342900" indent="-342900"/>
            <a:r>
              <a:rPr lang="fi-FI">
                <a:ea typeface="Tahoma"/>
                <a:cs typeface="Tahoma"/>
              </a:rPr>
              <a:t>Orientaatioviikolla opiskeluryhmien </a:t>
            </a:r>
            <a:r>
              <a:rPr lang="fi-FI" err="1">
                <a:ea typeface="Tahoma"/>
                <a:cs typeface="Tahoma"/>
              </a:rPr>
              <a:t>ryhmäytyspäivä</a:t>
            </a:r>
            <a:r>
              <a:rPr lang="fi-FI">
                <a:ea typeface="Tahoma"/>
                <a:cs typeface="Tahoma"/>
              </a:rPr>
              <a:t> pe 8.8. sekä kaikkien ensimmäisen vuoden opiskelijoiden yhteinen </a:t>
            </a:r>
            <a:r>
              <a:rPr lang="fi-FI" err="1">
                <a:ea typeface="Tahoma"/>
                <a:cs typeface="Tahoma"/>
              </a:rPr>
              <a:t>ryhmäytyshetki</a:t>
            </a:r>
            <a:r>
              <a:rPr lang="fi-FI">
                <a:ea typeface="Tahoma"/>
                <a:cs typeface="Tahoma"/>
              </a:rPr>
              <a:t> ti 12.8., luokissa </a:t>
            </a:r>
            <a:r>
              <a:rPr lang="fi-FI" err="1">
                <a:ea typeface="Tahoma"/>
                <a:cs typeface="Tahoma"/>
              </a:rPr>
              <a:t>ryhmäyttäviä</a:t>
            </a:r>
            <a:r>
              <a:rPr lang="fi-FI">
                <a:ea typeface="Tahoma"/>
                <a:cs typeface="Tahoma"/>
              </a:rPr>
              <a:t> tuokioita vastuuohjaajan tai </a:t>
            </a:r>
            <a:r>
              <a:rPr lang="fi-FI" err="1">
                <a:ea typeface="Tahoma"/>
                <a:cs typeface="Tahoma"/>
              </a:rPr>
              <a:t>nepsyohjaajan</a:t>
            </a:r>
            <a:r>
              <a:rPr lang="fi-FI">
                <a:ea typeface="Tahoma"/>
                <a:cs typeface="Tahoma"/>
              </a:rPr>
              <a:t> toimesta</a:t>
            </a:r>
          </a:p>
          <a:p>
            <a:pPr marL="342900" indent="-342900"/>
            <a:r>
              <a:rPr lang="fi-FI">
                <a:ea typeface="Tahoma"/>
                <a:cs typeface="Tahoma"/>
              </a:rPr>
              <a:t>Aloittaneissa opiskeluryhmissä havainnointia (sekä teoriatunneilla että käytännön tunneilla) syksy 2025 (</a:t>
            </a:r>
            <a:r>
              <a:rPr lang="fi-FI" err="1">
                <a:ea typeface="Tahoma"/>
                <a:cs typeface="Tahoma"/>
              </a:rPr>
              <a:t>nepsyhaasteiden</a:t>
            </a:r>
            <a:r>
              <a:rPr lang="fi-FI">
                <a:ea typeface="Tahoma"/>
                <a:cs typeface="Tahoma"/>
              </a:rPr>
              <a:t> kartoitusta, ohjausta ja neuvoja vastuuohjaajille)</a:t>
            </a:r>
          </a:p>
          <a:p>
            <a:pPr marL="342900" indent="-342900"/>
            <a:r>
              <a:rPr lang="fi-FI">
                <a:ea typeface="Tahoma"/>
                <a:cs typeface="Tahoma"/>
              </a:rPr>
              <a:t>Positiivisuusviikko 15.-19.9.</a:t>
            </a:r>
          </a:p>
          <a:p>
            <a:pPr marL="342900" indent="-342900"/>
            <a:r>
              <a:rPr lang="fi-FI">
                <a:ea typeface="Tahoma"/>
                <a:cs typeface="Tahoma"/>
              </a:rPr>
              <a:t>Maailman mielenterveyspäivä 10.10.</a:t>
            </a:r>
          </a:p>
          <a:p>
            <a:pPr marL="342900" indent="-342900"/>
            <a:r>
              <a:rPr lang="fi-FI">
                <a:ea typeface="Tahoma"/>
                <a:cs typeface="Tahoma"/>
              </a:rPr>
              <a:t>Opiskelijan opas vapaa-ajalle Kannuksessa ja sen läpikäymistä ryhmässä</a:t>
            </a:r>
          </a:p>
          <a:p>
            <a:pPr marL="342900" indent="-342900"/>
            <a:r>
              <a:rPr lang="fi-FI">
                <a:ea typeface="Tahoma"/>
                <a:cs typeface="Tahoma"/>
              </a:rPr>
              <a:t>Halloween-tapahtuma Ollikkalan aulassa 30.-31.10. </a:t>
            </a:r>
          </a:p>
          <a:p>
            <a:pPr marL="342900" indent="-342900"/>
            <a:endParaRPr lang="fi-FI">
              <a:ea typeface="Tahoma"/>
              <a:cs typeface="Tahoma"/>
            </a:endParaRPr>
          </a:p>
          <a:p>
            <a:pPr marL="342900" indent="-342900"/>
            <a:endParaRPr lang="fi-FI">
              <a:ea typeface="Tahoma"/>
              <a:cs typeface="Tahoma"/>
            </a:endParaRPr>
          </a:p>
          <a:p>
            <a:pPr marL="342900" indent="-342900"/>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p:txBody>
      </p:sp>
      <p:sp>
        <p:nvSpPr>
          <p:cNvPr id="6" name="Tekstiruutu 5">
            <a:extLst>
              <a:ext uri="{FF2B5EF4-FFF2-40B4-BE49-F238E27FC236}">
                <a16:creationId xmlns:a16="http://schemas.microsoft.com/office/drawing/2014/main" id="{0CB23AA4-A5F6-1B22-F020-B5994918995C}"/>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pic>
        <p:nvPicPr>
          <p:cNvPr id="8" name="Picture 7">
            <a:extLst>
              <a:ext uri="{FF2B5EF4-FFF2-40B4-BE49-F238E27FC236}">
                <a16:creationId xmlns:a16="http://schemas.microsoft.com/office/drawing/2014/main" id="{F8FD91DC-CF14-E669-1288-8DA4408775CB}"/>
              </a:ext>
            </a:extLst>
          </p:cNvPr>
          <p:cNvPicPr>
            <a:picLocks noChangeAspect="1"/>
          </p:cNvPicPr>
          <p:nvPr/>
        </p:nvPicPr>
        <p:blipFill>
          <a:blip r:embed="rId3"/>
          <a:stretch>
            <a:fillRect/>
          </a:stretch>
        </p:blipFill>
        <p:spPr>
          <a:xfrm>
            <a:off x="10618055" y="3740760"/>
            <a:ext cx="1550133" cy="2097211"/>
          </a:xfrm>
          <a:prstGeom prst="rect">
            <a:avLst/>
          </a:prstGeom>
        </p:spPr>
      </p:pic>
      <p:pic>
        <p:nvPicPr>
          <p:cNvPr id="9" name="Picture 8">
            <a:extLst>
              <a:ext uri="{FF2B5EF4-FFF2-40B4-BE49-F238E27FC236}">
                <a16:creationId xmlns:a16="http://schemas.microsoft.com/office/drawing/2014/main" id="{4F5B41D9-B242-02AE-BE24-BC413CC8A013}"/>
              </a:ext>
            </a:extLst>
          </p:cNvPr>
          <p:cNvPicPr>
            <a:picLocks noChangeAspect="1"/>
          </p:cNvPicPr>
          <p:nvPr/>
        </p:nvPicPr>
        <p:blipFill>
          <a:blip r:embed="rId4"/>
          <a:stretch>
            <a:fillRect/>
          </a:stretch>
        </p:blipFill>
        <p:spPr>
          <a:xfrm>
            <a:off x="8077811" y="4924913"/>
            <a:ext cx="1541829" cy="1852247"/>
          </a:xfrm>
          <a:prstGeom prst="rect">
            <a:avLst/>
          </a:prstGeom>
        </p:spPr>
      </p:pic>
      <p:pic>
        <p:nvPicPr>
          <p:cNvPr id="11" name="Picture 10">
            <a:extLst>
              <a:ext uri="{FF2B5EF4-FFF2-40B4-BE49-F238E27FC236}">
                <a16:creationId xmlns:a16="http://schemas.microsoft.com/office/drawing/2014/main" id="{8FF90E39-82D9-6ECB-D176-A63DB7E0D2E8}"/>
              </a:ext>
            </a:extLst>
          </p:cNvPr>
          <p:cNvPicPr>
            <a:picLocks noChangeAspect="1"/>
          </p:cNvPicPr>
          <p:nvPr/>
        </p:nvPicPr>
        <p:blipFill>
          <a:blip r:embed="rId5"/>
          <a:stretch>
            <a:fillRect/>
          </a:stretch>
        </p:blipFill>
        <p:spPr>
          <a:xfrm>
            <a:off x="9788524" y="5502397"/>
            <a:ext cx="2253030" cy="1240693"/>
          </a:xfrm>
          <a:prstGeom prst="rect">
            <a:avLst/>
          </a:prstGeom>
        </p:spPr>
      </p:pic>
    </p:spTree>
    <p:extLst>
      <p:ext uri="{BB962C8B-B14F-4D97-AF65-F5344CB8AC3E}">
        <p14:creationId xmlns:p14="http://schemas.microsoft.com/office/powerpoint/2010/main" val="2451703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5B43A28-173E-9F13-F11D-7801679AE9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2BC22-6200-69C1-DE21-CBC3CDBDDFDD}"/>
              </a:ext>
            </a:extLst>
          </p:cNvPr>
          <p:cNvSpPr>
            <a:spLocks noGrp="1"/>
          </p:cNvSpPr>
          <p:nvPr>
            <p:ph type="title"/>
          </p:nvPr>
        </p:nvSpPr>
        <p:spPr>
          <a:xfrm>
            <a:off x="765132" y="709591"/>
            <a:ext cx="10515600" cy="1033907"/>
          </a:xfrm>
        </p:spPr>
        <p:txBody>
          <a:bodyPr/>
          <a:lstStyle/>
          <a:p>
            <a:pPr marL="285750" indent="-285750">
              <a:buFont typeface="Arial"/>
              <a:buChar char="•"/>
            </a:pPr>
            <a:endParaRPr lang="fi-FI" sz="2000" b="0">
              <a:ea typeface="+mj-lt"/>
              <a:cs typeface="+mj-lt"/>
            </a:endParaRPr>
          </a:p>
          <a:p>
            <a:pPr marL="285750" indent="-285750">
              <a:lnSpc>
                <a:spcPct val="100000"/>
              </a:lnSpc>
              <a:spcBef>
                <a:spcPts val="1000"/>
              </a:spcBef>
              <a:buFont typeface="Arial"/>
              <a:buChar char="•"/>
            </a:pPr>
            <a:endParaRPr lang="fi-FI" sz="2400" b="0">
              <a:ea typeface="Tahoma"/>
              <a:cs typeface="Tahoma"/>
            </a:endParaRPr>
          </a:p>
        </p:txBody>
      </p:sp>
      <p:sp>
        <p:nvSpPr>
          <p:cNvPr id="3" name="Content Placeholder 2">
            <a:extLst>
              <a:ext uri="{FF2B5EF4-FFF2-40B4-BE49-F238E27FC236}">
                <a16:creationId xmlns:a16="http://schemas.microsoft.com/office/drawing/2014/main" id="{CCC3342E-FC13-CC33-328E-DEA755BE0EBF}"/>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72179357-96F0-0604-4FC1-AF1E1BB05642}"/>
              </a:ext>
            </a:extLst>
          </p:cNvPr>
          <p:cNvSpPr>
            <a:spLocks noGrp="1"/>
          </p:cNvSpPr>
          <p:nvPr>
            <p:ph idx="10"/>
          </p:nvPr>
        </p:nvSpPr>
        <p:spPr>
          <a:xfrm>
            <a:off x="572348" y="571604"/>
            <a:ext cx="10547648" cy="4960516"/>
          </a:xfrm>
        </p:spPr>
        <p:txBody>
          <a:bodyPr vert="horz" lIns="0" tIns="0" rIns="0" bIns="0" rtlCol="0" anchor="t">
            <a:noAutofit/>
          </a:bodyPr>
          <a:lstStyle/>
          <a:p>
            <a:pPr marL="0" indent="0" algn="ctr">
              <a:buNone/>
            </a:pPr>
            <a:r>
              <a:rPr lang="fi-FI" sz="2400" b="1">
                <a:ea typeface="Tahoma"/>
                <a:cs typeface="Tahoma"/>
              </a:rPr>
              <a:t>Jalkautuva </a:t>
            </a:r>
            <a:r>
              <a:rPr lang="fi-FI" sz="2400" b="1" err="1">
                <a:ea typeface="Tahoma"/>
                <a:cs typeface="Tahoma"/>
              </a:rPr>
              <a:t>nepsyohjaus</a:t>
            </a:r>
            <a:r>
              <a:rPr lang="fi-FI" sz="2400" b="1">
                <a:ea typeface="Tahoma"/>
                <a:cs typeface="Tahoma"/>
              </a:rPr>
              <a:t> Kannus</a:t>
            </a:r>
            <a:endParaRPr lang="en-US"/>
          </a:p>
          <a:p>
            <a:pPr marL="0" indent="0">
              <a:buNone/>
            </a:pPr>
            <a:r>
              <a:rPr lang="fi-FI">
                <a:ea typeface="Tahoma"/>
                <a:cs typeface="Tahoma"/>
              </a:rPr>
              <a:t>Tavoite 3:Tiedon lisääminen ja avun hakemisen kynnyksen madaltaminen</a:t>
            </a:r>
          </a:p>
          <a:p>
            <a:pPr marL="0" indent="0">
              <a:buNone/>
            </a:pPr>
            <a:endParaRPr lang="fi-FI">
              <a:ea typeface="Tahoma"/>
              <a:cs typeface="Tahoma"/>
            </a:endParaRPr>
          </a:p>
          <a:p>
            <a:pPr marL="342900" indent="-342900"/>
            <a:r>
              <a:rPr lang="fi-FI">
                <a:ea typeface="Tahoma"/>
                <a:cs typeface="Tahoma"/>
              </a:rPr>
              <a:t>Luonnonvara-alan henkilökunnalle on pidetty </a:t>
            </a:r>
            <a:r>
              <a:rPr lang="fi-FI" err="1">
                <a:ea typeface="Tahoma"/>
                <a:cs typeface="Tahoma"/>
              </a:rPr>
              <a:t>nepsykoulutusta</a:t>
            </a:r>
            <a:r>
              <a:rPr lang="fi-FI">
                <a:ea typeface="Tahoma"/>
                <a:cs typeface="Tahoma"/>
              </a:rPr>
              <a:t> 5.8. ja 12.9. </a:t>
            </a:r>
          </a:p>
          <a:p>
            <a:pPr marL="342900" indent="-342900"/>
            <a:r>
              <a:rPr lang="fi-FI">
                <a:ea typeface="Tahoma"/>
                <a:cs typeface="Tahoma"/>
              </a:rPr>
              <a:t>Opettajat voivat konsultoida matalalla kynnyksellä</a:t>
            </a:r>
          </a:p>
          <a:p>
            <a:pPr marL="342900" indent="-342900"/>
            <a:r>
              <a:rPr lang="fi-FI">
                <a:ea typeface="Tahoma"/>
                <a:cs typeface="Tahoma"/>
              </a:rPr>
              <a:t>Ollikkalan messut 22.-23.8., jossa Ota-haltuun hankkeella oma pöytä</a:t>
            </a:r>
          </a:p>
          <a:p>
            <a:pPr marL="342900" indent="-342900"/>
            <a:r>
              <a:rPr lang="fi-FI">
                <a:ea typeface="Tahoma"/>
                <a:cs typeface="Tahoma"/>
              </a:rPr>
              <a:t>Yrittäjäkahvit Kannuksessa 9.9, jossa käytiin kertomassa Ota haltuun- hankkeesta.</a:t>
            </a:r>
          </a:p>
          <a:p>
            <a:pPr marL="0" indent="0">
              <a:buNone/>
            </a:pPr>
            <a:endParaRPr lang="fi-FI">
              <a:ea typeface="Tahoma"/>
              <a:cs typeface="Tahoma"/>
            </a:endParaRPr>
          </a:p>
          <a:p>
            <a:pPr marL="0" indent="0">
              <a:buNone/>
            </a:pPr>
            <a:endParaRPr lang="fi-FI">
              <a:ea typeface="Tahoma"/>
              <a:cs typeface="Tahoma"/>
            </a:endParaRPr>
          </a:p>
          <a:p>
            <a:pPr marL="342900" indent="-342900"/>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p:txBody>
      </p:sp>
      <p:sp>
        <p:nvSpPr>
          <p:cNvPr id="6" name="Tekstiruutu 5">
            <a:extLst>
              <a:ext uri="{FF2B5EF4-FFF2-40B4-BE49-F238E27FC236}">
                <a16:creationId xmlns:a16="http://schemas.microsoft.com/office/drawing/2014/main" id="{BAD21202-4FB5-F210-0BDD-E69F21438DE8}"/>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pic>
        <p:nvPicPr>
          <p:cNvPr id="5" name="Picture 4">
            <a:extLst>
              <a:ext uri="{FF2B5EF4-FFF2-40B4-BE49-F238E27FC236}">
                <a16:creationId xmlns:a16="http://schemas.microsoft.com/office/drawing/2014/main" id="{D26C9FDC-9F26-0669-B9B9-FD793EE543E3}"/>
              </a:ext>
            </a:extLst>
          </p:cNvPr>
          <p:cNvPicPr>
            <a:picLocks noChangeAspect="1"/>
          </p:cNvPicPr>
          <p:nvPr/>
        </p:nvPicPr>
        <p:blipFill>
          <a:blip r:embed="rId2"/>
          <a:stretch>
            <a:fillRect/>
          </a:stretch>
        </p:blipFill>
        <p:spPr>
          <a:xfrm>
            <a:off x="8382977" y="3302978"/>
            <a:ext cx="3602893" cy="2420816"/>
          </a:xfrm>
          <a:prstGeom prst="rect">
            <a:avLst/>
          </a:prstGeom>
        </p:spPr>
      </p:pic>
      <p:pic>
        <p:nvPicPr>
          <p:cNvPr id="7" name="Picture 6">
            <a:extLst>
              <a:ext uri="{FF2B5EF4-FFF2-40B4-BE49-F238E27FC236}">
                <a16:creationId xmlns:a16="http://schemas.microsoft.com/office/drawing/2014/main" id="{FD718C58-CFCA-5A57-98D0-5E2ADD4B6AA0}"/>
              </a:ext>
            </a:extLst>
          </p:cNvPr>
          <p:cNvPicPr>
            <a:picLocks noChangeAspect="1"/>
          </p:cNvPicPr>
          <p:nvPr/>
        </p:nvPicPr>
        <p:blipFill>
          <a:blip r:embed="rId3"/>
          <a:stretch>
            <a:fillRect/>
          </a:stretch>
        </p:blipFill>
        <p:spPr>
          <a:xfrm>
            <a:off x="4433765" y="3303465"/>
            <a:ext cx="3695700" cy="2400300"/>
          </a:xfrm>
          <a:prstGeom prst="rect">
            <a:avLst/>
          </a:prstGeom>
        </p:spPr>
      </p:pic>
      <p:pic>
        <p:nvPicPr>
          <p:cNvPr id="8" name="Picture 7">
            <a:extLst>
              <a:ext uri="{FF2B5EF4-FFF2-40B4-BE49-F238E27FC236}">
                <a16:creationId xmlns:a16="http://schemas.microsoft.com/office/drawing/2014/main" id="{7136DD1C-6338-B412-530A-59F41A12AD57}"/>
              </a:ext>
            </a:extLst>
          </p:cNvPr>
          <p:cNvPicPr>
            <a:picLocks noChangeAspect="1"/>
          </p:cNvPicPr>
          <p:nvPr/>
        </p:nvPicPr>
        <p:blipFill>
          <a:blip r:embed="rId4"/>
          <a:stretch>
            <a:fillRect/>
          </a:stretch>
        </p:blipFill>
        <p:spPr>
          <a:xfrm>
            <a:off x="474785" y="3426192"/>
            <a:ext cx="3837354" cy="1861771"/>
          </a:xfrm>
          <a:prstGeom prst="rect">
            <a:avLst/>
          </a:prstGeom>
        </p:spPr>
      </p:pic>
    </p:spTree>
    <p:extLst>
      <p:ext uri="{BB962C8B-B14F-4D97-AF65-F5344CB8AC3E}">
        <p14:creationId xmlns:p14="http://schemas.microsoft.com/office/powerpoint/2010/main" val="3126896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184DF-1792-7E05-48CA-C238D9F14F63}"/>
              </a:ext>
            </a:extLst>
          </p:cNvPr>
          <p:cNvSpPr>
            <a:spLocks noGrp="1"/>
          </p:cNvSpPr>
          <p:nvPr>
            <p:ph type="title"/>
          </p:nvPr>
        </p:nvSpPr>
        <p:spPr>
          <a:xfrm>
            <a:off x="798616" y="206788"/>
            <a:ext cx="10555184" cy="459934"/>
          </a:xfrm>
        </p:spPr>
        <p:txBody>
          <a:bodyPr/>
          <a:lstStyle/>
          <a:p>
            <a:r>
              <a:rPr lang="en-US">
                <a:ea typeface="Tahoma"/>
                <a:cs typeface="Tahoma"/>
              </a:rPr>
              <a:t>Kevät 2026 </a:t>
            </a:r>
            <a:r>
              <a:rPr lang="en-US" err="1">
                <a:ea typeface="Tahoma"/>
                <a:cs typeface="Tahoma"/>
              </a:rPr>
              <a:t>Kannuksessa</a:t>
            </a:r>
            <a:r>
              <a:rPr lang="en-US">
                <a:ea typeface="Tahoma"/>
                <a:cs typeface="Tahoma"/>
              </a:rPr>
              <a:t> </a:t>
            </a:r>
            <a:endParaRPr lang="en-US"/>
          </a:p>
        </p:txBody>
      </p:sp>
      <p:sp>
        <p:nvSpPr>
          <p:cNvPr id="3" name="Content Placeholder 2">
            <a:extLst>
              <a:ext uri="{FF2B5EF4-FFF2-40B4-BE49-F238E27FC236}">
                <a16:creationId xmlns:a16="http://schemas.microsoft.com/office/drawing/2014/main" id="{BD465533-9690-3905-CA2C-76A91E31DCD8}"/>
              </a:ext>
            </a:extLst>
          </p:cNvPr>
          <p:cNvSpPr>
            <a:spLocks noGrp="1"/>
          </p:cNvSpPr>
          <p:nvPr>
            <p:ph idx="1"/>
          </p:nvPr>
        </p:nvSpPr>
        <p:spPr>
          <a:xfrm>
            <a:off x="442357" y="1065410"/>
            <a:ext cx="5304701" cy="4783385"/>
          </a:xfrm>
        </p:spPr>
        <p:txBody>
          <a:bodyPr vert="horz" lIns="0" tIns="0" rIns="0" bIns="0" rtlCol="0" anchor="t">
            <a:noAutofit/>
          </a:bodyPr>
          <a:lstStyle/>
          <a:p>
            <a:r>
              <a:rPr lang="en-US" b="1" err="1">
                <a:ea typeface="Tahoma"/>
                <a:cs typeface="Tahoma"/>
              </a:rPr>
              <a:t>Yksilötyö</a:t>
            </a:r>
            <a:r>
              <a:rPr lang="en-US" b="1">
                <a:ea typeface="Tahoma"/>
                <a:cs typeface="Tahoma"/>
              </a:rPr>
              <a:t>:</a:t>
            </a:r>
          </a:p>
          <a:p>
            <a:r>
              <a:rPr lang="en-US" err="1">
                <a:ea typeface="Tahoma"/>
                <a:cs typeface="Tahoma"/>
              </a:rPr>
              <a:t>Tavoitettu</a:t>
            </a:r>
            <a:r>
              <a:rPr lang="en-US">
                <a:ea typeface="Tahoma"/>
                <a:cs typeface="Tahoma"/>
              </a:rPr>
              <a:t> </a:t>
            </a:r>
            <a:r>
              <a:rPr lang="en-US" err="1">
                <a:ea typeface="Tahoma"/>
                <a:cs typeface="Tahoma"/>
              </a:rPr>
              <a:t>kaikkiaan</a:t>
            </a:r>
            <a:r>
              <a:rPr lang="en-US">
                <a:ea typeface="Tahoma"/>
                <a:cs typeface="Tahoma"/>
              </a:rPr>
              <a:t> 34 </a:t>
            </a:r>
            <a:r>
              <a:rPr lang="en-US" err="1">
                <a:ea typeface="Tahoma"/>
                <a:cs typeface="Tahoma"/>
              </a:rPr>
              <a:t>opiskelijaa</a:t>
            </a:r>
            <a:r>
              <a:rPr lang="en-US">
                <a:ea typeface="Tahoma"/>
                <a:cs typeface="Tahoma"/>
              </a:rPr>
              <a:t> </a:t>
            </a:r>
            <a:r>
              <a:rPr lang="en-US" err="1">
                <a:ea typeface="Tahoma"/>
                <a:cs typeface="Tahoma"/>
              </a:rPr>
              <a:t>kevätlukukaudella</a:t>
            </a:r>
            <a:r>
              <a:rPr lang="en-US">
                <a:ea typeface="Tahoma"/>
                <a:cs typeface="Tahoma"/>
              </a:rPr>
              <a:t> 2026; </a:t>
            </a:r>
            <a:r>
              <a:rPr lang="en-US" err="1">
                <a:ea typeface="Tahoma"/>
                <a:cs typeface="Tahoma"/>
              </a:rPr>
              <a:t>aktiivisesti</a:t>
            </a:r>
            <a:r>
              <a:rPr lang="en-US">
                <a:ea typeface="Tahoma"/>
                <a:cs typeface="Tahoma"/>
              </a:rPr>
              <a:t> </a:t>
            </a:r>
            <a:r>
              <a:rPr lang="en-US" err="1">
                <a:ea typeface="Tahoma"/>
                <a:cs typeface="Tahoma"/>
              </a:rPr>
              <a:t>töitä</a:t>
            </a:r>
            <a:r>
              <a:rPr lang="en-US">
                <a:ea typeface="Tahoma"/>
                <a:cs typeface="Tahoma"/>
              </a:rPr>
              <a:t> </a:t>
            </a:r>
            <a:r>
              <a:rPr lang="en-US" err="1">
                <a:ea typeface="Tahoma"/>
                <a:cs typeface="Tahoma"/>
              </a:rPr>
              <a:t>tehdään</a:t>
            </a:r>
            <a:r>
              <a:rPr lang="en-US">
                <a:ea typeface="Tahoma"/>
                <a:cs typeface="Tahoma"/>
              </a:rPr>
              <a:t> 20 </a:t>
            </a:r>
            <a:r>
              <a:rPr lang="en-US" err="1">
                <a:ea typeface="Tahoma"/>
                <a:cs typeface="Tahoma"/>
              </a:rPr>
              <a:t>opiskelijan</a:t>
            </a:r>
            <a:r>
              <a:rPr lang="en-US">
                <a:ea typeface="Tahoma"/>
                <a:cs typeface="Tahoma"/>
              </a:rPr>
              <a:t> </a:t>
            </a:r>
            <a:r>
              <a:rPr lang="en-US" err="1">
                <a:ea typeface="Tahoma"/>
                <a:cs typeface="Tahoma"/>
              </a:rPr>
              <a:t>kanssa</a:t>
            </a:r>
            <a:r>
              <a:rPr lang="en-US">
                <a:ea typeface="Tahoma"/>
                <a:cs typeface="Tahoma"/>
              </a:rPr>
              <a:t>.</a:t>
            </a:r>
          </a:p>
          <a:p>
            <a:r>
              <a:rPr lang="en-US" err="1">
                <a:ea typeface="Tahoma"/>
                <a:cs typeface="Tahoma"/>
              </a:rPr>
              <a:t>Kevättä</a:t>
            </a:r>
            <a:r>
              <a:rPr lang="en-US">
                <a:ea typeface="Tahoma"/>
                <a:cs typeface="Tahoma"/>
              </a:rPr>
              <a:t> </a:t>
            </a:r>
            <a:r>
              <a:rPr lang="en-US" err="1">
                <a:ea typeface="Tahoma"/>
                <a:cs typeface="Tahoma"/>
              </a:rPr>
              <a:t>leimannut</a:t>
            </a:r>
            <a:r>
              <a:rPr lang="en-US">
                <a:ea typeface="Tahoma"/>
                <a:cs typeface="Tahoma"/>
              </a:rPr>
              <a:t> </a:t>
            </a:r>
            <a:r>
              <a:rPr lang="en-US" err="1">
                <a:ea typeface="Tahoma"/>
                <a:cs typeface="Tahoma"/>
              </a:rPr>
              <a:t>huoli</a:t>
            </a:r>
            <a:r>
              <a:rPr lang="en-US">
                <a:ea typeface="Tahoma"/>
                <a:cs typeface="Tahoma"/>
              </a:rPr>
              <a:t> </a:t>
            </a:r>
            <a:r>
              <a:rPr lang="en-US" err="1">
                <a:ea typeface="Tahoma"/>
                <a:cs typeface="Tahoma"/>
              </a:rPr>
              <a:t>opiskelijoiden</a:t>
            </a:r>
            <a:r>
              <a:rPr lang="en-US">
                <a:ea typeface="Tahoma"/>
                <a:cs typeface="Tahoma"/>
              </a:rPr>
              <a:t> </a:t>
            </a:r>
            <a:r>
              <a:rPr lang="en-US" err="1">
                <a:ea typeface="Tahoma"/>
                <a:cs typeface="Tahoma"/>
              </a:rPr>
              <a:t>tuntikäyttäytymisestä</a:t>
            </a:r>
            <a:r>
              <a:rPr lang="en-US">
                <a:ea typeface="Tahoma"/>
                <a:cs typeface="Tahoma"/>
              </a:rPr>
              <a:t>, </a:t>
            </a:r>
            <a:r>
              <a:rPr lang="en-US" err="1">
                <a:ea typeface="Tahoma"/>
                <a:cs typeface="Tahoma"/>
              </a:rPr>
              <a:t>poissaoloista</a:t>
            </a:r>
            <a:r>
              <a:rPr lang="en-US">
                <a:ea typeface="Tahoma"/>
                <a:cs typeface="Tahoma"/>
              </a:rPr>
              <a:t> ja </a:t>
            </a:r>
            <a:r>
              <a:rPr lang="en-US" err="1">
                <a:ea typeface="Tahoma"/>
                <a:cs typeface="Tahoma"/>
              </a:rPr>
              <a:t>kiusaamisesta</a:t>
            </a:r>
            <a:r>
              <a:rPr lang="en-US">
                <a:ea typeface="Tahoma"/>
                <a:cs typeface="Tahoma"/>
              </a:rPr>
              <a:t> ja </a:t>
            </a:r>
            <a:r>
              <a:rPr lang="en-US" err="1">
                <a:ea typeface="Tahoma"/>
                <a:cs typeface="Tahoma"/>
              </a:rPr>
              <a:t>ahdistuneisuudesta</a:t>
            </a:r>
            <a:r>
              <a:rPr lang="en-US">
                <a:ea typeface="Tahoma"/>
                <a:cs typeface="Tahoma"/>
              </a:rPr>
              <a:t>.</a:t>
            </a:r>
          </a:p>
          <a:p>
            <a:r>
              <a:rPr lang="en-US" err="1">
                <a:ea typeface="Tahoma"/>
                <a:cs typeface="Tahoma"/>
              </a:rPr>
              <a:t>Opiskelijat</a:t>
            </a:r>
            <a:r>
              <a:rPr lang="en-US">
                <a:ea typeface="Tahoma"/>
                <a:cs typeface="Tahoma"/>
              </a:rPr>
              <a:t> </a:t>
            </a:r>
            <a:r>
              <a:rPr lang="en-US" err="1">
                <a:ea typeface="Tahoma"/>
                <a:cs typeface="Tahoma"/>
              </a:rPr>
              <a:t>tarvinneet</a:t>
            </a:r>
            <a:r>
              <a:rPr lang="en-US">
                <a:ea typeface="Tahoma"/>
                <a:cs typeface="Tahoma"/>
              </a:rPr>
              <a:t> </a:t>
            </a:r>
            <a:r>
              <a:rPr lang="en-US" err="1">
                <a:ea typeface="Tahoma"/>
                <a:cs typeface="Tahoma"/>
              </a:rPr>
              <a:t>paljon</a:t>
            </a:r>
            <a:r>
              <a:rPr lang="en-US">
                <a:ea typeface="Tahoma"/>
                <a:cs typeface="Tahoma"/>
              </a:rPr>
              <a:t> </a:t>
            </a:r>
            <a:r>
              <a:rPr lang="en-US" err="1">
                <a:ea typeface="Tahoma"/>
                <a:cs typeface="Tahoma"/>
              </a:rPr>
              <a:t>tukea</a:t>
            </a:r>
            <a:r>
              <a:rPr lang="en-US">
                <a:ea typeface="Tahoma"/>
                <a:cs typeface="Tahoma"/>
              </a:rPr>
              <a:t> </a:t>
            </a:r>
            <a:r>
              <a:rPr lang="en-US" err="1">
                <a:ea typeface="Tahoma"/>
                <a:cs typeface="Tahoma"/>
              </a:rPr>
              <a:t>kouluun</a:t>
            </a:r>
            <a:r>
              <a:rPr lang="en-US">
                <a:ea typeface="Tahoma"/>
                <a:cs typeface="Tahoma"/>
              </a:rPr>
              <a:t> </a:t>
            </a:r>
            <a:r>
              <a:rPr lang="en-US" err="1">
                <a:ea typeface="Tahoma"/>
                <a:cs typeface="Tahoma"/>
              </a:rPr>
              <a:t>tulemisessa</a:t>
            </a:r>
            <a:r>
              <a:rPr lang="en-US">
                <a:ea typeface="Tahoma"/>
                <a:cs typeface="Tahoma"/>
              </a:rPr>
              <a:t>. </a:t>
            </a:r>
            <a:r>
              <a:rPr lang="en-US" err="1">
                <a:ea typeface="Tahoma"/>
                <a:cs typeface="Tahoma"/>
              </a:rPr>
              <a:t>Opiskelijat</a:t>
            </a:r>
            <a:r>
              <a:rPr lang="en-US">
                <a:ea typeface="Tahoma"/>
                <a:cs typeface="Tahoma"/>
              </a:rPr>
              <a:t> </a:t>
            </a:r>
            <a:r>
              <a:rPr lang="en-US" err="1">
                <a:ea typeface="Tahoma"/>
                <a:cs typeface="Tahoma"/>
              </a:rPr>
              <a:t>ovat</a:t>
            </a:r>
            <a:r>
              <a:rPr lang="en-US">
                <a:ea typeface="Tahoma"/>
                <a:cs typeface="Tahoma"/>
              </a:rPr>
              <a:t> </a:t>
            </a:r>
            <a:r>
              <a:rPr lang="en-US" err="1">
                <a:ea typeface="Tahoma"/>
                <a:cs typeface="Tahoma"/>
              </a:rPr>
              <a:t>tarvinneet</a:t>
            </a:r>
            <a:r>
              <a:rPr lang="en-US">
                <a:ea typeface="Tahoma"/>
                <a:cs typeface="Tahoma"/>
              </a:rPr>
              <a:t> </a:t>
            </a:r>
            <a:r>
              <a:rPr lang="en-US" err="1">
                <a:ea typeface="Tahoma"/>
                <a:cs typeface="Tahoma"/>
              </a:rPr>
              <a:t>rinnallakulkijaa</a:t>
            </a:r>
            <a:r>
              <a:rPr lang="en-US">
                <a:ea typeface="Tahoma"/>
                <a:cs typeface="Tahoma"/>
              </a:rPr>
              <a:t> </a:t>
            </a:r>
            <a:r>
              <a:rPr lang="en-US" err="1">
                <a:ea typeface="Tahoma"/>
                <a:cs typeface="Tahoma"/>
              </a:rPr>
              <a:t>myös</a:t>
            </a:r>
            <a:r>
              <a:rPr lang="en-US">
                <a:ea typeface="Tahoma"/>
                <a:cs typeface="Tahoma"/>
              </a:rPr>
              <a:t> </a:t>
            </a:r>
            <a:r>
              <a:rPr lang="en-US" err="1">
                <a:ea typeface="Tahoma"/>
                <a:cs typeface="Tahoma"/>
              </a:rPr>
              <a:t>oppitunneille</a:t>
            </a:r>
            <a:r>
              <a:rPr lang="en-US">
                <a:ea typeface="Tahoma"/>
                <a:cs typeface="Tahoma"/>
              </a:rPr>
              <a:t>  </a:t>
            </a:r>
            <a:r>
              <a:rPr lang="en-US" err="1">
                <a:ea typeface="Tahoma"/>
                <a:cs typeface="Tahoma"/>
              </a:rPr>
              <a:t>ahdistuneisuuden</a:t>
            </a:r>
            <a:r>
              <a:rPr lang="en-US">
                <a:ea typeface="Tahoma"/>
                <a:cs typeface="Tahoma"/>
              </a:rPr>
              <a:t> </a:t>
            </a:r>
            <a:r>
              <a:rPr lang="en-US" err="1">
                <a:ea typeface="Tahoma"/>
                <a:cs typeface="Tahoma"/>
              </a:rPr>
              <a:t>vuoksi</a:t>
            </a:r>
            <a:r>
              <a:rPr lang="en-US">
                <a:ea typeface="Tahoma"/>
                <a:cs typeface="Tahoma"/>
              </a:rPr>
              <a:t>. </a:t>
            </a:r>
            <a:r>
              <a:rPr lang="en-US" err="1">
                <a:ea typeface="Tahoma"/>
                <a:cs typeface="Tahoma"/>
              </a:rPr>
              <a:t>Bodydoubling-työkaluna</a:t>
            </a:r>
            <a:r>
              <a:rPr lang="en-US">
                <a:ea typeface="Tahoma"/>
                <a:cs typeface="Tahoma"/>
              </a:rPr>
              <a:t>. </a:t>
            </a:r>
          </a:p>
          <a:p>
            <a:r>
              <a:rPr lang="en-US">
                <a:ea typeface="Tahoma"/>
                <a:cs typeface="Tahoma"/>
              </a:rPr>
              <a:t>Koko </a:t>
            </a:r>
            <a:r>
              <a:rPr lang="en-US" err="1">
                <a:ea typeface="Tahoma"/>
                <a:cs typeface="Tahoma"/>
              </a:rPr>
              <a:t>hankekauden</a:t>
            </a:r>
            <a:r>
              <a:rPr lang="en-US">
                <a:ea typeface="Tahoma"/>
                <a:cs typeface="Tahoma"/>
              </a:rPr>
              <a:t> </a:t>
            </a:r>
            <a:r>
              <a:rPr lang="en-US" err="1">
                <a:ea typeface="Tahoma"/>
                <a:cs typeface="Tahoma"/>
              </a:rPr>
              <a:t>aikana</a:t>
            </a:r>
            <a:r>
              <a:rPr lang="en-US">
                <a:ea typeface="Tahoma"/>
                <a:cs typeface="Tahoma"/>
              </a:rPr>
              <a:t> </a:t>
            </a:r>
            <a:r>
              <a:rPr lang="en-US" err="1">
                <a:ea typeface="Tahoma"/>
                <a:cs typeface="Tahoma"/>
              </a:rPr>
              <a:t>valmistuneita</a:t>
            </a:r>
            <a:r>
              <a:rPr lang="en-US">
                <a:ea typeface="Tahoma"/>
                <a:cs typeface="Tahoma"/>
              </a:rPr>
              <a:t> </a:t>
            </a:r>
            <a:r>
              <a:rPr lang="en-US" err="1">
                <a:ea typeface="Tahoma"/>
                <a:cs typeface="Tahoma"/>
              </a:rPr>
              <a:t>opiskelijoita</a:t>
            </a:r>
            <a:r>
              <a:rPr lang="en-US">
                <a:ea typeface="Tahoma"/>
                <a:cs typeface="Tahoma"/>
              </a:rPr>
              <a:t> 7kpl; </a:t>
            </a:r>
            <a:r>
              <a:rPr lang="en-US" err="1">
                <a:ea typeface="Tahoma"/>
                <a:cs typeface="Tahoma"/>
              </a:rPr>
              <a:t>valmistumassa</a:t>
            </a:r>
            <a:r>
              <a:rPr lang="en-US">
                <a:ea typeface="Tahoma"/>
                <a:cs typeface="Tahoma"/>
              </a:rPr>
              <a:t> </a:t>
            </a:r>
            <a:r>
              <a:rPr lang="en-US" err="1">
                <a:ea typeface="Tahoma"/>
                <a:cs typeface="Tahoma"/>
              </a:rPr>
              <a:t>kesäkuussa</a:t>
            </a:r>
            <a:r>
              <a:rPr lang="en-US">
                <a:ea typeface="Tahoma"/>
                <a:cs typeface="Tahoma"/>
              </a:rPr>
              <a:t> 2026 </a:t>
            </a:r>
            <a:r>
              <a:rPr lang="en-US" err="1">
                <a:ea typeface="Tahoma"/>
                <a:cs typeface="Tahoma"/>
              </a:rPr>
              <a:t>vielä</a:t>
            </a:r>
            <a:r>
              <a:rPr lang="en-US">
                <a:ea typeface="Tahoma"/>
                <a:cs typeface="Tahoma"/>
              </a:rPr>
              <a:t> 2 </a:t>
            </a:r>
            <a:r>
              <a:rPr lang="en-US" err="1">
                <a:ea typeface="Tahoma"/>
                <a:cs typeface="Tahoma"/>
              </a:rPr>
              <a:t>opiskelijaa</a:t>
            </a:r>
            <a:r>
              <a:rPr lang="en-US">
                <a:ea typeface="Tahoma"/>
                <a:cs typeface="Tahoma"/>
              </a:rPr>
              <a:t>.</a:t>
            </a:r>
          </a:p>
        </p:txBody>
      </p:sp>
      <p:sp>
        <p:nvSpPr>
          <p:cNvPr id="4" name="Content Placeholder 3">
            <a:extLst>
              <a:ext uri="{FF2B5EF4-FFF2-40B4-BE49-F238E27FC236}">
                <a16:creationId xmlns:a16="http://schemas.microsoft.com/office/drawing/2014/main" id="{76E50E26-039D-C10C-34C5-6171D3840AC9}"/>
              </a:ext>
            </a:extLst>
          </p:cNvPr>
          <p:cNvSpPr>
            <a:spLocks noGrp="1"/>
          </p:cNvSpPr>
          <p:nvPr>
            <p:ph idx="10"/>
          </p:nvPr>
        </p:nvSpPr>
        <p:spPr>
          <a:xfrm>
            <a:off x="5755918" y="907074"/>
            <a:ext cx="6234934" cy="4803176"/>
          </a:xfrm>
        </p:spPr>
        <p:txBody>
          <a:bodyPr vert="horz" lIns="0" tIns="0" rIns="0" bIns="0" rtlCol="0" anchor="t">
            <a:noAutofit/>
          </a:bodyPr>
          <a:lstStyle/>
          <a:p>
            <a:r>
              <a:rPr lang="en-US" b="1" err="1">
                <a:ea typeface="Tahoma"/>
                <a:cs typeface="Tahoma"/>
              </a:rPr>
              <a:t>Yhteisöllinen</a:t>
            </a:r>
            <a:r>
              <a:rPr lang="en-US" b="1">
                <a:ea typeface="Tahoma"/>
                <a:cs typeface="Tahoma"/>
              </a:rPr>
              <a:t> </a:t>
            </a:r>
            <a:r>
              <a:rPr lang="en-US" b="1" err="1">
                <a:ea typeface="Tahoma"/>
                <a:cs typeface="Tahoma"/>
              </a:rPr>
              <a:t>työ</a:t>
            </a:r>
            <a:r>
              <a:rPr lang="en-US" b="1">
                <a:ea typeface="Tahoma"/>
                <a:cs typeface="Tahoma"/>
              </a:rPr>
              <a:t> </a:t>
            </a:r>
            <a:r>
              <a:rPr lang="en-US" b="1" err="1">
                <a:ea typeface="Tahoma"/>
                <a:cs typeface="Tahoma"/>
              </a:rPr>
              <a:t>opiskeluryhmissä</a:t>
            </a:r>
            <a:endParaRPr lang="en-US" b="1">
              <a:ea typeface="Tahoma"/>
              <a:cs typeface="Tahoma"/>
            </a:endParaRPr>
          </a:p>
          <a:p>
            <a:r>
              <a:rPr lang="en-US" err="1">
                <a:ea typeface="Tahoma"/>
                <a:cs typeface="Tahoma"/>
              </a:rPr>
              <a:t>Opiskeluhuollon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yhteistyönä</a:t>
            </a:r>
            <a:r>
              <a:rPr lang="en-US">
                <a:ea typeface="Tahoma"/>
                <a:cs typeface="Tahoma"/>
              </a:rPr>
              <a:t> </a:t>
            </a:r>
            <a:r>
              <a:rPr lang="en-US" err="1">
                <a:ea typeface="Tahoma"/>
                <a:cs typeface="Tahoma"/>
              </a:rPr>
              <a:t>tavattu</a:t>
            </a:r>
            <a:r>
              <a:rPr lang="en-US">
                <a:ea typeface="Tahoma"/>
                <a:cs typeface="Tahoma"/>
              </a:rPr>
              <a:t> </a:t>
            </a:r>
            <a:r>
              <a:rPr lang="en-US" err="1">
                <a:ea typeface="Tahoma"/>
                <a:cs typeface="Tahoma"/>
              </a:rPr>
              <a:t>kaikki</a:t>
            </a:r>
            <a:r>
              <a:rPr lang="en-US">
                <a:ea typeface="Tahoma"/>
                <a:cs typeface="Tahoma"/>
              </a:rPr>
              <a:t> </a:t>
            </a:r>
            <a:r>
              <a:rPr lang="en-US" err="1">
                <a:ea typeface="Tahoma"/>
                <a:cs typeface="Tahoma"/>
              </a:rPr>
              <a:t>ensimmäisen</a:t>
            </a:r>
            <a:r>
              <a:rPr lang="en-US">
                <a:ea typeface="Tahoma"/>
                <a:cs typeface="Tahoma"/>
              </a:rPr>
              <a:t> </a:t>
            </a:r>
            <a:r>
              <a:rPr lang="en-US" err="1">
                <a:ea typeface="Tahoma"/>
                <a:cs typeface="Tahoma"/>
              </a:rPr>
              <a:t>vuoden</a:t>
            </a:r>
            <a:r>
              <a:rPr lang="en-US">
                <a:ea typeface="Tahoma"/>
                <a:cs typeface="Tahoma"/>
              </a:rPr>
              <a:t> </a:t>
            </a:r>
            <a:r>
              <a:rPr lang="en-US" err="1">
                <a:ea typeface="Tahoma"/>
                <a:cs typeface="Tahoma"/>
              </a:rPr>
              <a:t>opiskelijat</a:t>
            </a:r>
            <a:r>
              <a:rPr lang="en-US">
                <a:ea typeface="Tahoma"/>
                <a:cs typeface="Tahoma"/>
              </a:rPr>
              <a:t> </a:t>
            </a:r>
            <a:r>
              <a:rPr lang="en-US" err="1">
                <a:ea typeface="Tahoma"/>
                <a:cs typeface="Tahoma"/>
              </a:rPr>
              <a:t>opiskeluryhmässä</a:t>
            </a:r>
            <a:r>
              <a:rPr lang="en-US">
                <a:ea typeface="Tahoma"/>
                <a:cs typeface="Tahoma"/>
              </a:rPr>
              <a:t>, </a:t>
            </a:r>
            <a:r>
              <a:rPr lang="en-US" err="1">
                <a:ea typeface="Tahoma"/>
                <a:cs typeface="Tahoma"/>
              </a:rPr>
              <a:t>jossa</a:t>
            </a:r>
            <a:r>
              <a:rPr lang="en-US">
                <a:ea typeface="Tahoma"/>
                <a:cs typeface="Tahoma"/>
              </a:rPr>
              <a:t> </a:t>
            </a:r>
            <a:r>
              <a:rPr lang="en-US" err="1">
                <a:ea typeface="Tahoma"/>
                <a:cs typeface="Tahoma"/>
              </a:rPr>
              <a:t>ilmapiiriongelmia</a:t>
            </a:r>
            <a:r>
              <a:rPr lang="en-US">
                <a:ea typeface="Tahoma"/>
                <a:cs typeface="Tahoma"/>
              </a:rPr>
              <a:t> ja </a:t>
            </a:r>
            <a:r>
              <a:rPr lang="en-US" err="1">
                <a:ea typeface="Tahoma"/>
                <a:cs typeface="Tahoma"/>
              </a:rPr>
              <a:t>epäilyä</a:t>
            </a:r>
            <a:r>
              <a:rPr lang="en-US">
                <a:ea typeface="Tahoma"/>
                <a:cs typeface="Tahoma"/>
              </a:rPr>
              <a:t> </a:t>
            </a:r>
            <a:r>
              <a:rPr lang="en-US" err="1">
                <a:ea typeface="Tahoma"/>
                <a:cs typeface="Tahoma"/>
              </a:rPr>
              <a:t>kiusaamisesta</a:t>
            </a:r>
            <a:r>
              <a:rPr lang="en-US">
                <a:ea typeface="Tahoma"/>
                <a:cs typeface="Tahoma"/>
              </a:rPr>
              <a:t>.</a:t>
            </a:r>
          </a:p>
          <a:p>
            <a:r>
              <a:rPr lang="en-US" err="1">
                <a:ea typeface="Tahoma"/>
                <a:cs typeface="Tahoma"/>
              </a:rPr>
              <a:t>Vastuuohjaajan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yhteistyönä</a:t>
            </a:r>
            <a:r>
              <a:rPr lang="en-US">
                <a:ea typeface="Tahoma"/>
                <a:cs typeface="Tahoma"/>
              </a:rPr>
              <a:t> </a:t>
            </a:r>
            <a:r>
              <a:rPr lang="en-US" err="1">
                <a:ea typeface="Tahoma"/>
                <a:cs typeface="Tahoma"/>
              </a:rPr>
              <a:t>tavattu</a:t>
            </a:r>
            <a:r>
              <a:rPr lang="en-US">
                <a:ea typeface="Tahoma"/>
                <a:cs typeface="Tahoma"/>
              </a:rPr>
              <a:t> </a:t>
            </a:r>
            <a:r>
              <a:rPr lang="en-US" err="1">
                <a:ea typeface="Tahoma"/>
                <a:cs typeface="Tahoma"/>
              </a:rPr>
              <a:t>ensimmäisen</a:t>
            </a:r>
            <a:r>
              <a:rPr lang="en-US">
                <a:ea typeface="Tahoma"/>
                <a:cs typeface="Tahoma"/>
              </a:rPr>
              <a:t> </a:t>
            </a:r>
            <a:r>
              <a:rPr lang="en-US" err="1">
                <a:ea typeface="Tahoma"/>
                <a:cs typeface="Tahoma"/>
              </a:rPr>
              <a:t>vuoden</a:t>
            </a:r>
            <a:r>
              <a:rPr lang="en-US">
                <a:ea typeface="Tahoma"/>
                <a:cs typeface="Tahoma"/>
              </a:rPr>
              <a:t> </a:t>
            </a:r>
            <a:r>
              <a:rPr lang="en-US" err="1">
                <a:ea typeface="Tahoma"/>
                <a:cs typeface="Tahoma"/>
              </a:rPr>
              <a:t>opiskelijoita</a:t>
            </a:r>
            <a:r>
              <a:rPr lang="en-US">
                <a:ea typeface="Tahoma"/>
                <a:cs typeface="Tahoma"/>
              </a:rPr>
              <a:t> </a:t>
            </a:r>
            <a:r>
              <a:rPr lang="en-US" err="1">
                <a:ea typeface="Tahoma"/>
                <a:cs typeface="Tahoma"/>
              </a:rPr>
              <a:t>opiskeluryhmästä</a:t>
            </a:r>
            <a:r>
              <a:rPr lang="en-US">
                <a:ea typeface="Tahoma"/>
                <a:cs typeface="Tahoma"/>
              </a:rPr>
              <a:t>, </a:t>
            </a:r>
            <a:r>
              <a:rPr lang="en-US" err="1">
                <a:ea typeface="Tahoma"/>
                <a:cs typeface="Tahoma"/>
              </a:rPr>
              <a:t>jossa</a:t>
            </a:r>
            <a:r>
              <a:rPr lang="en-US">
                <a:ea typeface="Tahoma"/>
                <a:cs typeface="Tahoma"/>
              </a:rPr>
              <a:t> </a:t>
            </a:r>
            <a:r>
              <a:rPr lang="en-US" err="1">
                <a:ea typeface="Tahoma"/>
                <a:cs typeface="Tahoma"/>
              </a:rPr>
              <a:t>työrauhahaasteita</a:t>
            </a:r>
            <a:r>
              <a:rPr lang="en-US">
                <a:ea typeface="Tahoma"/>
                <a:cs typeface="Tahoma"/>
              </a:rPr>
              <a:t>. </a:t>
            </a:r>
            <a:r>
              <a:rPr lang="en-US" err="1">
                <a:ea typeface="Tahoma"/>
                <a:cs typeface="Tahoma"/>
              </a:rPr>
              <a:t>Ryhmässä</a:t>
            </a:r>
            <a:r>
              <a:rPr lang="en-US">
                <a:ea typeface="Tahoma"/>
                <a:cs typeface="Tahoma"/>
              </a:rPr>
              <a:t> </a:t>
            </a:r>
            <a:r>
              <a:rPr lang="en-US" err="1">
                <a:ea typeface="Tahoma"/>
                <a:cs typeface="Tahoma"/>
              </a:rPr>
              <a:t>pidetty</a:t>
            </a:r>
            <a:r>
              <a:rPr lang="en-US">
                <a:ea typeface="Tahoma"/>
                <a:cs typeface="Tahoma"/>
              </a:rPr>
              <a:t> </a:t>
            </a:r>
            <a:r>
              <a:rPr lang="en-US" err="1">
                <a:ea typeface="Tahoma"/>
                <a:cs typeface="Tahoma"/>
              </a:rPr>
              <a:t>myös</a:t>
            </a:r>
            <a:r>
              <a:rPr lang="en-US">
                <a:ea typeface="Tahoma"/>
                <a:cs typeface="Tahoma"/>
              </a:rPr>
              <a:t> </a:t>
            </a:r>
            <a:r>
              <a:rPr lang="en-US" err="1">
                <a:ea typeface="Tahoma"/>
                <a:cs typeface="Tahoma"/>
              </a:rPr>
              <a:t>ryhmäyttäviä</a:t>
            </a:r>
            <a:r>
              <a:rPr lang="en-US">
                <a:ea typeface="Tahoma"/>
                <a:cs typeface="Tahoma"/>
              </a:rPr>
              <a:t> </a:t>
            </a:r>
            <a:r>
              <a:rPr lang="en-US" err="1">
                <a:ea typeface="Tahoma"/>
                <a:cs typeface="Tahoma"/>
              </a:rPr>
              <a:t>oppitunteja</a:t>
            </a:r>
            <a:endParaRPr lang="en-US">
              <a:ea typeface="Tahoma"/>
              <a:cs typeface="Tahoma"/>
            </a:endParaRPr>
          </a:p>
          <a:p>
            <a:r>
              <a:rPr lang="en-US" err="1">
                <a:ea typeface="Tahoma"/>
                <a:cs typeface="Tahoma"/>
              </a:rPr>
              <a:t>Yhteistyötä</a:t>
            </a:r>
            <a:r>
              <a:rPr lang="en-US">
                <a:ea typeface="Tahoma"/>
                <a:cs typeface="Tahoma"/>
              </a:rPr>
              <a:t> </a:t>
            </a:r>
            <a:r>
              <a:rPr lang="en-US" err="1">
                <a:ea typeface="Tahoma"/>
                <a:cs typeface="Tahoma"/>
              </a:rPr>
              <a:t>etsivän</a:t>
            </a:r>
            <a:r>
              <a:rPr lang="en-US">
                <a:ea typeface="Tahoma"/>
                <a:cs typeface="Tahoma"/>
              </a:rPr>
              <a:t> </a:t>
            </a:r>
            <a:r>
              <a:rPr lang="en-US" err="1">
                <a:ea typeface="Tahoma"/>
                <a:cs typeface="Tahoma"/>
              </a:rPr>
              <a:t>nuorisotyön</a:t>
            </a:r>
            <a:r>
              <a:rPr lang="en-US">
                <a:ea typeface="Tahoma"/>
                <a:cs typeface="Tahoma"/>
              </a:rPr>
              <a:t> ja </a:t>
            </a:r>
            <a:r>
              <a:rPr lang="en-US" err="1">
                <a:ea typeface="Tahoma"/>
                <a:cs typeface="Tahoma"/>
              </a:rPr>
              <a:t>nuorten</a:t>
            </a:r>
            <a:r>
              <a:rPr lang="en-US">
                <a:ea typeface="Tahoma"/>
                <a:cs typeface="Tahoma"/>
              </a:rPr>
              <a:t> </a:t>
            </a:r>
            <a:r>
              <a:rPr lang="en-US" err="1">
                <a:ea typeface="Tahoma"/>
                <a:cs typeface="Tahoma"/>
              </a:rPr>
              <a:t>työpajan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Iltanopassa</a:t>
            </a:r>
            <a:r>
              <a:rPr lang="en-US">
                <a:ea typeface="Tahoma"/>
                <a:cs typeface="Tahoma"/>
              </a:rPr>
              <a:t> (ma </a:t>
            </a:r>
            <a:r>
              <a:rPr lang="en-US" err="1">
                <a:ea typeface="Tahoma"/>
                <a:cs typeface="Tahoma"/>
              </a:rPr>
              <a:t>klo</a:t>
            </a:r>
            <a:r>
              <a:rPr lang="en-US">
                <a:ea typeface="Tahoma"/>
                <a:cs typeface="Tahoma"/>
              </a:rPr>
              <a:t>. 17-19) </a:t>
            </a:r>
            <a:r>
              <a:rPr lang="en-US" err="1">
                <a:ea typeface="Tahoma"/>
                <a:cs typeface="Tahoma"/>
              </a:rPr>
              <a:t>mukana</a:t>
            </a:r>
            <a:r>
              <a:rPr lang="en-US">
                <a:ea typeface="Tahoma"/>
                <a:cs typeface="Tahoma"/>
              </a:rPr>
              <a:t> Kpedun </a:t>
            </a:r>
            <a:r>
              <a:rPr lang="en-US" err="1">
                <a:ea typeface="Tahoma"/>
                <a:cs typeface="Tahoma"/>
              </a:rPr>
              <a:t>opiskelijoiden</a:t>
            </a:r>
            <a:r>
              <a:rPr lang="en-US">
                <a:ea typeface="Tahoma"/>
                <a:cs typeface="Tahoma"/>
              </a:rPr>
              <a:t> </a:t>
            </a:r>
            <a:r>
              <a:rPr lang="en-US" err="1">
                <a:ea typeface="Tahoma"/>
                <a:cs typeface="Tahoma"/>
              </a:rPr>
              <a:t>kanssa</a:t>
            </a:r>
            <a:endParaRPr lang="en-US">
              <a:ea typeface="Tahoma"/>
              <a:cs typeface="Tahoma"/>
            </a:endParaRPr>
          </a:p>
          <a:p>
            <a:r>
              <a:rPr lang="en-US" err="1">
                <a:ea typeface="Tahoma"/>
                <a:cs typeface="Tahoma"/>
              </a:rPr>
              <a:t>Tapahtumia</a:t>
            </a:r>
            <a:r>
              <a:rPr lang="en-US">
                <a:ea typeface="Tahoma"/>
                <a:cs typeface="Tahoma"/>
              </a:rPr>
              <a:t>: </a:t>
            </a:r>
            <a:r>
              <a:rPr lang="en-US" err="1">
                <a:ea typeface="Tahoma"/>
                <a:cs typeface="Tahoma"/>
              </a:rPr>
              <a:t>Komein</a:t>
            </a:r>
            <a:r>
              <a:rPr lang="en-US">
                <a:ea typeface="Tahoma"/>
                <a:cs typeface="Tahoma"/>
              </a:rPr>
              <a:t> </a:t>
            </a:r>
            <a:r>
              <a:rPr lang="en-US" err="1">
                <a:ea typeface="Tahoma"/>
                <a:cs typeface="Tahoma"/>
              </a:rPr>
              <a:t>kämppä-kilpailu</a:t>
            </a:r>
            <a:r>
              <a:rPr lang="en-US">
                <a:ea typeface="Tahoma"/>
                <a:cs typeface="Tahoma"/>
              </a:rPr>
              <a:t> (</a:t>
            </a:r>
            <a:r>
              <a:rPr lang="en-US" err="1">
                <a:ea typeface="Tahoma"/>
                <a:cs typeface="Tahoma"/>
              </a:rPr>
              <a:t>joulukuu</a:t>
            </a:r>
            <a:r>
              <a:rPr lang="en-US">
                <a:ea typeface="Tahoma"/>
                <a:cs typeface="Tahoma"/>
              </a:rPr>
              <a:t> 25), </a:t>
            </a:r>
            <a:r>
              <a:rPr lang="en-US" err="1">
                <a:ea typeface="Tahoma"/>
                <a:cs typeface="Tahoma"/>
              </a:rPr>
              <a:t>Ystävänpäivän</a:t>
            </a:r>
            <a:r>
              <a:rPr lang="en-US">
                <a:ea typeface="Tahoma"/>
                <a:cs typeface="Tahoma"/>
              </a:rPr>
              <a:t> Pop-up, Talviurheilupäivä17.2., </a:t>
            </a:r>
            <a:r>
              <a:rPr lang="en-US" err="1">
                <a:ea typeface="Tahoma"/>
                <a:cs typeface="Tahoma"/>
              </a:rPr>
              <a:t>Opiskelijoiden</a:t>
            </a:r>
            <a:r>
              <a:rPr lang="en-US">
                <a:ea typeface="Tahoma"/>
                <a:cs typeface="Tahoma"/>
              </a:rPr>
              <a:t> </a:t>
            </a:r>
            <a:r>
              <a:rPr lang="en-US" err="1">
                <a:ea typeface="Tahoma"/>
                <a:cs typeface="Tahoma"/>
              </a:rPr>
              <a:t>mielenterveysviikko</a:t>
            </a:r>
            <a:r>
              <a:rPr lang="en-US">
                <a:ea typeface="Tahoma"/>
                <a:cs typeface="Tahoma"/>
              </a:rPr>
              <a:t> </a:t>
            </a:r>
            <a:r>
              <a:rPr lang="en-US" err="1">
                <a:ea typeface="Tahoma"/>
                <a:cs typeface="Tahoma"/>
              </a:rPr>
              <a:t>vko</a:t>
            </a:r>
            <a:r>
              <a:rPr lang="en-US">
                <a:ea typeface="Tahoma"/>
                <a:cs typeface="Tahoma"/>
              </a:rPr>
              <a:t> 11, </a:t>
            </a:r>
            <a:r>
              <a:rPr lang="en-US" err="1">
                <a:ea typeface="Tahoma"/>
                <a:cs typeface="Tahoma"/>
              </a:rPr>
              <a:t>pääsiäisen</a:t>
            </a:r>
            <a:r>
              <a:rPr lang="en-US">
                <a:ea typeface="Tahoma"/>
                <a:cs typeface="Tahoma"/>
              </a:rPr>
              <a:t> </a:t>
            </a:r>
            <a:r>
              <a:rPr lang="en-US" err="1">
                <a:ea typeface="Tahoma"/>
                <a:cs typeface="Tahoma"/>
              </a:rPr>
              <a:t>munaralli</a:t>
            </a:r>
            <a:r>
              <a:rPr lang="en-US">
                <a:ea typeface="Tahoma"/>
                <a:cs typeface="Tahoma"/>
              </a:rPr>
              <a:t>, </a:t>
            </a:r>
            <a:r>
              <a:rPr lang="en-US" err="1">
                <a:ea typeface="Tahoma"/>
                <a:cs typeface="Tahoma"/>
              </a:rPr>
              <a:t>Koiranpäivän</a:t>
            </a:r>
            <a:r>
              <a:rPr lang="en-US">
                <a:ea typeface="Tahoma"/>
                <a:cs typeface="Tahoma"/>
              </a:rPr>
              <a:t> </a:t>
            </a:r>
            <a:r>
              <a:rPr lang="en-US" err="1">
                <a:ea typeface="Tahoma"/>
                <a:cs typeface="Tahoma"/>
              </a:rPr>
              <a:t>valokuvanäyttely</a:t>
            </a:r>
            <a:r>
              <a:rPr lang="en-US">
                <a:ea typeface="Tahoma"/>
                <a:cs typeface="Tahoma"/>
              </a:rPr>
              <a:t> </a:t>
            </a:r>
            <a:r>
              <a:rPr lang="en-US" err="1">
                <a:ea typeface="Tahoma"/>
                <a:cs typeface="Tahoma"/>
              </a:rPr>
              <a:t>Ollikkalassa</a:t>
            </a:r>
            <a:r>
              <a:rPr lang="en-US">
                <a:ea typeface="Tahoma"/>
                <a:cs typeface="Tahoma"/>
              </a:rPr>
              <a:t> 24.4. </a:t>
            </a:r>
            <a:r>
              <a:rPr lang="en-US" err="1">
                <a:ea typeface="Tahoma"/>
                <a:cs typeface="Tahoma"/>
              </a:rPr>
              <a:t>Wappucruising</a:t>
            </a:r>
            <a:r>
              <a:rPr lang="en-US">
                <a:ea typeface="Tahoma"/>
                <a:cs typeface="Tahoma"/>
              </a:rPr>
              <a:t> 30.4.</a:t>
            </a:r>
          </a:p>
          <a:p>
            <a:endParaRPr lang="en-US" b="1">
              <a:ea typeface="Tahoma"/>
              <a:cs typeface="Tahoma"/>
            </a:endParaRPr>
          </a:p>
          <a:p>
            <a:endParaRPr lang="en-US">
              <a:ea typeface="Tahoma"/>
              <a:cs typeface="Tahoma"/>
            </a:endParaRPr>
          </a:p>
        </p:txBody>
      </p:sp>
    </p:spTree>
    <p:extLst>
      <p:ext uri="{BB962C8B-B14F-4D97-AF65-F5344CB8AC3E}">
        <p14:creationId xmlns:p14="http://schemas.microsoft.com/office/powerpoint/2010/main" val="2888644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077E9-54C2-2263-E9AF-A31BD10726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435B7-1F23-A647-E909-77AFD6A2BDC7}"/>
              </a:ext>
            </a:extLst>
          </p:cNvPr>
          <p:cNvSpPr>
            <a:spLocks noGrp="1"/>
          </p:cNvSpPr>
          <p:nvPr>
            <p:ph type="title"/>
          </p:nvPr>
        </p:nvSpPr>
        <p:spPr>
          <a:xfrm>
            <a:off x="798616" y="206788"/>
            <a:ext cx="10555184" cy="578687"/>
          </a:xfrm>
        </p:spPr>
        <p:txBody>
          <a:bodyPr/>
          <a:lstStyle/>
          <a:p>
            <a:r>
              <a:rPr lang="en-US">
                <a:ea typeface="Tahoma"/>
                <a:cs typeface="Tahoma"/>
              </a:rPr>
              <a:t>Kevät 2026 </a:t>
            </a:r>
            <a:r>
              <a:rPr lang="en-US" err="1">
                <a:ea typeface="Tahoma"/>
                <a:cs typeface="Tahoma"/>
              </a:rPr>
              <a:t>Kannuksessa</a:t>
            </a:r>
            <a:r>
              <a:rPr lang="en-US">
                <a:ea typeface="Tahoma"/>
                <a:cs typeface="Tahoma"/>
              </a:rPr>
              <a:t> </a:t>
            </a:r>
            <a:endParaRPr lang="en-US"/>
          </a:p>
        </p:txBody>
      </p:sp>
      <p:sp>
        <p:nvSpPr>
          <p:cNvPr id="3" name="Content Placeholder 2">
            <a:extLst>
              <a:ext uri="{FF2B5EF4-FFF2-40B4-BE49-F238E27FC236}">
                <a16:creationId xmlns:a16="http://schemas.microsoft.com/office/drawing/2014/main" id="{29F1216A-DEF0-EAE5-B4C4-8FE77C72D6EC}"/>
              </a:ext>
            </a:extLst>
          </p:cNvPr>
          <p:cNvSpPr>
            <a:spLocks noGrp="1"/>
          </p:cNvSpPr>
          <p:nvPr>
            <p:ph idx="1"/>
          </p:nvPr>
        </p:nvSpPr>
        <p:spPr>
          <a:xfrm>
            <a:off x="679863" y="1075306"/>
            <a:ext cx="5047403" cy="4456814"/>
          </a:xfrm>
        </p:spPr>
        <p:txBody>
          <a:bodyPr vert="horz" lIns="0" tIns="0" rIns="0" bIns="0" rtlCol="0" anchor="t">
            <a:noAutofit/>
          </a:bodyPr>
          <a:lstStyle/>
          <a:p>
            <a:r>
              <a:rPr lang="en-US" b="1" err="1">
                <a:ea typeface="Tahoma"/>
                <a:cs typeface="Tahoma"/>
              </a:rPr>
              <a:t>Tiedon</a:t>
            </a:r>
            <a:r>
              <a:rPr lang="en-US" b="1">
                <a:ea typeface="Tahoma"/>
                <a:cs typeface="Tahoma"/>
              </a:rPr>
              <a:t> </a:t>
            </a:r>
            <a:r>
              <a:rPr lang="en-US" b="1" err="1">
                <a:ea typeface="Tahoma"/>
                <a:cs typeface="Tahoma"/>
              </a:rPr>
              <a:t>lisääminen</a:t>
            </a:r>
            <a:r>
              <a:rPr lang="en-US" b="1">
                <a:ea typeface="Tahoma"/>
                <a:cs typeface="Tahoma"/>
              </a:rPr>
              <a:t>/</a:t>
            </a:r>
            <a:r>
              <a:rPr lang="en-US" b="1" err="1">
                <a:ea typeface="Tahoma"/>
                <a:cs typeface="Tahoma"/>
              </a:rPr>
              <a:t>konsultaatio</a:t>
            </a:r>
            <a:endParaRPr lang="en-US" b="1">
              <a:ea typeface="Tahoma"/>
              <a:cs typeface="Tahoma"/>
            </a:endParaRPr>
          </a:p>
          <a:p>
            <a:r>
              <a:rPr lang="en-US" err="1">
                <a:ea typeface="Tahoma"/>
                <a:cs typeface="Tahoma"/>
              </a:rPr>
              <a:t>Hankittu</a:t>
            </a:r>
            <a:r>
              <a:rPr lang="en-US">
                <a:ea typeface="Tahoma"/>
                <a:cs typeface="Tahoma"/>
              </a:rPr>
              <a:t> </a:t>
            </a:r>
            <a:r>
              <a:rPr lang="en-US" err="1">
                <a:ea typeface="Tahoma"/>
                <a:cs typeface="Tahoma"/>
              </a:rPr>
              <a:t>Kannukseen</a:t>
            </a:r>
            <a:r>
              <a:rPr lang="en-US">
                <a:ea typeface="Tahoma"/>
                <a:cs typeface="Tahoma"/>
              </a:rPr>
              <a:t> </a:t>
            </a:r>
            <a:r>
              <a:rPr lang="en-US" err="1">
                <a:ea typeface="Tahoma"/>
                <a:cs typeface="Tahoma"/>
              </a:rPr>
              <a:t>sermejä</a:t>
            </a:r>
            <a:r>
              <a:rPr lang="en-US">
                <a:ea typeface="Tahoma"/>
                <a:cs typeface="Tahoma"/>
              </a:rPr>
              <a:t> </a:t>
            </a:r>
            <a:r>
              <a:rPr lang="en-US" err="1">
                <a:ea typeface="Tahoma"/>
                <a:cs typeface="Tahoma"/>
              </a:rPr>
              <a:t>luokkatilan</a:t>
            </a:r>
            <a:r>
              <a:rPr lang="en-US">
                <a:ea typeface="Tahoma"/>
                <a:cs typeface="Tahoma"/>
              </a:rPr>
              <a:t> </a:t>
            </a:r>
            <a:r>
              <a:rPr lang="en-US" err="1">
                <a:ea typeface="Tahoma"/>
                <a:cs typeface="Tahoma"/>
              </a:rPr>
              <a:t>jakamista</a:t>
            </a:r>
            <a:r>
              <a:rPr lang="en-US">
                <a:ea typeface="Tahoma"/>
                <a:cs typeface="Tahoma"/>
              </a:rPr>
              <a:t> </a:t>
            </a:r>
            <a:r>
              <a:rPr lang="en-US" err="1">
                <a:ea typeface="Tahoma"/>
                <a:cs typeface="Tahoma"/>
              </a:rPr>
              <a:t>varten</a:t>
            </a:r>
            <a:r>
              <a:rPr lang="en-US">
                <a:ea typeface="Tahoma"/>
                <a:cs typeface="Tahoma"/>
              </a:rPr>
              <a:t>. </a:t>
            </a:r>
            <a:r>
              <a:rPr lang="en-US" err="1">
                <a:ea typeface="Tahoma"/>
                <a:cs typeface="Tahoma"/>
              </a:rPr>
              <a:t>Lisäksi</a:t>
            </a:r>
            <a:r>
              <a:rPr lang="en-US">
                <a:ea typeface="Tahoma"/>
                <a:cs typeface="Tahoma"/>
              </a:rPr>
              <a:t> </a:t>
            </a:r>
            <a:r>
              <a:rPr lang="en-US" err="1">
                <a:ea typeface="Tahoma"/>
                <a:cs typeface="Tahoma"/>
              </a:rPr>
              <a:t>hankittu</a:t>
            </a:r>
            <a:r>
              <a:rPr lang="en-US">
                <a:ea typeface="Tahoma"/>
                <a:cs typeface="Tahoma"/>
              </a:rPr>
              <a:t> </a:t>
            </a:r>
            <a:r>
              <a:rPr lang="en-US" err="1">
                <a:ea typeface="Tahoma"/>
                <a:cs typeface="Tahoma"/>
              </a:rPr>
              <a:t>stressileluja</a:t>
            </a:r>
            <a:r>
              <a:rPr lang="en-US">
                <a:ea typeface="Tahoma"/>
                <a:cs typeface="Tahoma"/>
              </a:rPr>
              <a:t> ja </a:t>
            </a:r>
            <a:r>
              <a:rPr lang="en-US" err="1">
                <a:ea typeface="Tahoma"/>
                <a:cs typeface="Tahoma"/>
              </a:rPr>
              <a:t>muita</a:t>
            </a:r>
            <a:r>
              <a:rPr lang="en-US">
                <a:ea typeface="Tahoma"/>
                <a:cs typeface="Tahoma"/>
              </a:rPr>
              <a:t> </a:t>
            </a:r>
            <a:r>
              <a:rPr lang="en-US" err="1">
                <a:ea typeface="Tahoma"/>
                <a:cs typeface="Tahoma"/>
              </a:rPr>
              <a:t>nepsytarvikkeita</a:t>
            </a:r>
            <a:r>
              <a:rPr lang="en-US">
                <a:ea typeface="Tahoma"/>
                <a:cs typeface="Tahoma"/>
              </a:rPr>
              <a:t> </a:t>
            </a:r>
            <a:r>
              <a:rPr lang="en-US" err="1">
                <a:ea typeface="Tahoma"/>
                <a:cs typeface="Tahoma"/>
              </a:rPr>
              <a:t>opiskelijakäyttöön</a:t>
            </a:r>
            <a:r>
              <a:rPr lang="en-US">
                <a:ea typeface="Tahoma"/>
                <a:cs typeface="Tahoma"/>
              </a:rPr>
              <a:t>.  </a:t>
            </a:r>
          </a:p>
          <a:p>
            <a:r>
              <a:rPr lang="en-US" err="1">
                <a:ea typeface="Tahoma"/>
                <a:cs typeface="Tahoma"/>
              </a:rPr>
              <a:t>Henkilöstön</a:t>
            </a:r>
            <a:r>
              <a:rPr lang="en-US">
                <a:ea typeface="Tahoma"/>
                <a:cs typeface="Tahoma"/>
              </a:rPr>
              <a:t> </a:t>
            </a:r>
            <a:r>
              <a:rPr lang="en-US" err="1">
                <a:ea typeface="Tahoma"/>
                <a:cs typeface="Tahoma"/>
              </a:rPr>
              <a:t>kehittämispäivässä</a:t>
            </a:r>
            <a:r>
              <a:rPr lang="en-US">
                <a:ea typeface="Tahoma"/>
                <a:cs typeface="Tahoma"/>
              </a:rPr>
              <a:t> 17.4. </a:t>
            </a:r>
            <a:r>
              <a:rPr lang="en-US" err="1">
                <a:ea typeface="Tahoma"/>
                <a:cs typeface="Tahoma"/>
              </a:rPr>
              <a:t>puheenvuoro</a:t>
            </a:r>
            <a:r>
              <a:rPr lang="en-US">
                <a:ea typeface="Tahoma"/>
                <a:cs typeface="Tahoma"/>
              </a:rPr>
              <a:t> </a:t>
            </a:r>
            <a:r>
              <a:rPr lang="en-US" err="1">
                <a:ea typeface="Tahoma"/>
                <a:cs typeface="Tahoma"/>
              </a:rPr>
              <a:t>kollegan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teemasta</a:t>
            </a:r>
            <a:r>
              <a:rPr lang="en-US">
                <a:ea typeface="Tahoma"/>
                <a:cs typeface="Tahoma"/>
              </a:rPr>
              <a:t>; </a:t>
            </a:r>
            <a:r>
              <a:rPr lang="en-US" err="1">
                <a:ea typeface="Tahoma"/>
                <a:cs typeface="Tahoma"/>
              </a:rPr>
              <a:t>Kohtaamisen</a:t>
            </a:r>
            <a:r>
              <a:rPr lang="en-US">
                <a:ea typeface="Tahoma"/>
                <a:cs typeface="Tahoma"/>
              </a:rPr>
              <a:t> </a:t>
            </a:r>
            <a:r>
              <a:rPr lang="en-US" err="1">
                <a:ea typeface="Tahoma"/>
                <a:cs typeface="Tahoma"/>
              </a:rPr>
              <a:t>monet</a:t>
            </a:r>
            <a:r>
              <a:rPr lang="en-US">
                <a:ea typeface="Tahoma"/>
                <a:cs typeface="Tahoma"/>
              </a:rPr>
              <a:t> </a:t>
            </a:r>
            <a:r>
              <a:rPr lang="en-US" err="1">
                <a:ea typeface="Tahoma"/>
                <a:cs typeface="Tahoma"/>
              </a:rPr>
              <a:t>kasvot</a:t>
            </a:r>
            <a:endParaRPr lang="en-US">
              <a:ea typeface="Tahoma"/>
              <a:cs typeface="Tahoma"/>
            </a:endParaRPr>
          </a:p>
          <a:p>
            <a:endParaRPr lang="en-US">
              <a:ea typeface="Tahoma"/>
              <a:cs typeface="Tahoma"/>
            </a:endParaRPr>
          </a:p>
          <a:p>
            <a:endParaRPr lang="en-US">
              <a:ea typeface="Tahoma"/>
              <a:cs typeface="Tahoma"/>
            </a:endParaRPr>
          </a:p>
          <a:p>
            <a:endParaRPr lang="en-US">
              <a:ea typeface="Tahoma"/>
              <a:cs typeface="Tahoma"/>
            </a:endParaRPr>
          </a:p>
        </p:txBody>
      </p:sp>
      <p:sp>
        <p:nvSpPr>
          <p:cNvPr id="4" name="Content Placeholder 3">
            <a:extLst>
              <a:ext uri="{FF2B5EF4-FFF2-40B4-BE49-F238E27FC236}">
                <a16:creationId xmlns:a16="http://schemas.microsoft.com/office/drawing/2014/main" id="{616D593C-DD7D-F2E8-FB92-2BD18676EC6B}"/>
              </a:ext>
            </a:extLst>
          </p:cNvPr>
          <p:cNvSpPr>
            <a:spLocks noGrp="1"/>
          </p:cNvSpPr>
          <p:nvPr>
            <p:ph idx="10"/>
          </p:nvPr>
        </p:nvSpPr>
        <p:spPr>
          <a:xfrm>
            <a:off x="6092385" y="1174267"/>
            <a:ext cx="5047403" cy="4605255"/>
          </a:xfrm>
        </p:spPr>
        <p:txBody>
          <a:bodyPr vert="horz" lIns="0" tIns="0" rIns="0" bIns="0" rtlCol="0" anchor="t">
            <a:noAutofit/>
          </a:bodyPr>
          <a:lstStyle/>
          <a:p>
            <a:endParaRPr lang="en-US" b="1">
              <a:ea typeface="Tahoma"/>
              <a:cs typeface="Tahoma"/>
            </a:endParaRPr>
          </a:p>
          <a:p>
            <a:endParaRPr lang="en-US" b="1">
              <a:ea typeface="Tahoma"/>
              <a:cs typeface="Tahoma"/>
            </a:endParaRPr>
          </a:p>
          <a:p>
            <a:endParaRPr lang="en-US">
              <a:ea typeface="Tahoma"/>
              <a:cs typeface="Tahoma"/>
            </a:endParaRPr>
          </a:p>
        </p:txBody>
      </p:sp>
      <p:pic>
        <p:nvPicPr>
          <p:cNvPr id="5" name="Picture 4">
            <a:extLst>
              <a:ext uri="{FF2B5EF4-FFF2-40B4-BE49-F238E27FC236}">
                <a16:creationId xmlns:a16="http://schemas.microsoft.com/office/drawing/2014/main" id="{1147F05C-0EB7-611C-0A5C-8C20E628D133}"/>
              </a:ext>
            </a:extLst>
          </p:cNvPr>
          <p:cNvPicPr>
            <a:picLocks noChangeAspect="1"/>
          </p:cNvPicPr>
          <p:nvPr/>
        </p:nvPicPr>
        <p:blipFill>
          <a:blip r:embed="rId2"/>
          <a:stretch>
            <a:fillRect/>
          </a:stretch>
        </p:blipFill>
        <p:spPr>
          <a:xfrm>
            <a:off x="7623473" y="210036"/>
            <a:ext cx="1983180" cy="2634467"/>
          </a:xfrm>
          <a:prstGeom prst="rect">
            <a:avLst/>
          </a:prstGeom>
        </p:spPr>
      </p:pic>
      <p:pic>
        <p:nvPicPr>
          <p:cNvPr id="6" name="Picture 5">
            <a:extLst>
              <a:ext uri="{FF2B5EF4-FFF2-40B4-BE49-F238E27FC236}">
                <a16:creationId xmlns:a16="http://schemas.microsoft.com/office/drawing/2014/main" id="{B16E16C6-23C2-281B-603E-EB43E2872A6A}"/>
              </a:ext>
            </a:extLst>
          </p:cNvPr>
          <p:cNvPicPr>
            <a:picLocks noChangeAspect="1"/>
          </p:cNvPicPr>
          <p:nvPr/>
        </p:nvPicPr>
        <p:blipFill>
          <a:blip r:embed="rId3"/>
          <a:stretch>
            <a:fillRect/>
          </a:stretch>
        </p:blipFill>
        <p:spPr>
          <a:xfrm>
            <a:off x="5527857" y="2932965"/>
            <a:ext cx="3239632" cy="2700742"/>
          </a:xfrm>
          <a:prstGeom prst="rect">
            <a:avLst/>
          </a:prstGeom>
        </p:spPr>
      </p:pic>
      <p:pic>
        <p:nvPicPr>
          <p:cNvPr id="7" name="Picture 6">
            <a:extLst>
              <a:ext uri="{FF2B5EF4-FFF2-40B4-BE49-F238E27FC236}">
                <a16:creationId xmlns:a16="http://schemas.microsoft.com/office/drawing/2014/main" id="{99671E66-A619-5DCB-8B69-0328C37C173A}"/>
              </a:ext>
            </a:extLst>
          </p:cNvPr>
          <p:cNvPicPr>
            <a:picLocks noChangeAspect="1"/>
          </p:cNvPicPr>
          <p:nvPr/>
        </p:nvPicPr>
        <p:blipFill>
          <a:blip r:embed="rId4"/>
          <a:stretch>
            <a:fillRect/>
          </a:stretch>
        </p:blipFill>
        <p:spPr>
          <a:xfrm>
            <a:off x="9746116" y="212766"/>
            <a:ext cx="2239613" cy="3285507"/>
          </a:xfrm>
          <a:prstGeom prst="rect">
            <a:avLst/>
          </a:prstGeom>
        </p:spPr>
      </p:pic>
      <p:pic>
        <p:nvPicPr>
          <p:cNvPr id="8" name="Picture 7">
            <a:extLst>
              <a:ext uri="{FF2B5EF4-FFF2-40B4-BE49-F238E27FC236}">
                <a16:creationId xmlns:a16="http://schemas.microsoft.com/office/drawing/2014/main" id="{84B154E1-2D43-5F07-E407-B618D919C5F5}"/>
              </a:ext>
            </a:extLst>
          </p:cNvPr>
          <p:cNvPicPr>
            <a:picLocks noChangeAspect="1"/>
          </p:cNvPicPr>
          <p:nvPr/>
        </p:nvPicPr>
        <p:blipFill>
          <a:blip r:embed="rId5"/>
          <a:stretch>
            <a:fillRect/>
          </a:stretch>
        </p:blipFill>
        <p:spPr>
          <a:xfrm>
            <a:off x="8930121" y="3676154"/>
            <a:ext cx="3040331" cy="1841171"/>
          </a:xfrm>
          <a:prstGeom prst="rect">
            <a:avLst/>
          </a:prstGeom>
        </p:spPr>
      </p:pic>
      <p:pic>
        <p:nvPicPr>
          <p:cNvPr id="9" name="Picture 8">
            <a:extLst>
              <a:ext uri="{FF2B5EF4-FFF2-40B4-BE49-F238E27FC236}">
                <a16:creationId xmlns:a16="http://schemas.microsoft.com/office/drawing/2014/main" id="{FDAE5DFD-3E0B-61A5-E7A0-555523E55D68}"/>
              </a:ext>
            </a:extLst>
          </p:cNvPr>
          <p:cNvPicPr>
            <a:picLocks noChangeAspect="1"/>
          </p:cNvPicPr>
          <p:nvPr/>
        </p:nvPicPr>
        <p:blipFill>
          <a:blip r:embed="rId6"/>
          <a:stretch>
            <a:fillRect/>
          </a:stretch>
        </p:blipFill>
        <p:spPr>
          <a:xfrm>
            <a:off x="131371" y="3672011"/>
            <a:ext cx="2211286" cy="1958316"/>
          </a:xfrm>
          <a:prstGeom prst="rect">
            <a:avLst/>
          </a:prstGeom>
        </p:spPr>
      </p:pic>
    </p:spTree>
    <p:extLst>
      <p:ext uri="{BB962C8B-B14F-4D97-AF65-F5344CB8AC3E}">
        <p14:creationId xmlns:p14="http://schemas.microsoft.com/office/powerpoint/2010/main" val="1711775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7FCD-C1A4-0CA1-4845-DFF1733866CC}"/>
              </a:ext>
            </a:extLst>
          </p:cNvPr>
          <p:cNvSpPr>
            <a:spLocks noGrp="1"/>
          </p:cNvSpPr>
          <p:nvPr>
            <p:ph type="title"/>
          </p:nvPr>
        </p:nvSpPr>
        <p:spPr/>
        <p:txBody>
          <a:bodyPr/>
          <a:lstStyle/>
          <a:p>
            <a:r>
              <a:rPr lang="en-US" err="1">
                <a:ea typeface="Tahoma"/>
                <a:cs typeface="Tahoma"/>
              </a:rPr>
              <a:t>Jalkautuva</a:t>
            </a:r>
            <a:r>
              <a:rPr lang="en-US">
                <a:ea typeface="Tahoma"/>
                <a:cs typeface="Tahoma"/>
              </a:rPr>
              <a:t> </a:t>
            </a:r>
            <a:r>
              <a:rPr lang="en-US" err="1">
                <a:ea typeface="Tahoma"/>
                <a:cs typeface="Tahoma"/>
              </a:rPr>
              <a:t>nepsyohjaaja</a:t>
            </a:r>
            <a:r>
              <a:rPr lang="en-US">
                <a:ea typeface="Tahoma"/>
                <a:cs typeface="Tahoma"/>
              </a:rPr>
              <a:t> Kannus</a:t>
            </a:r>
            <a:endParaRPr lang="en-US"/>
          </a:p>
        </p:txBody>
      </p:sp>
      <p:sp>
        <p:nvSpPr>
          <p:cNvPr id="3" name="Content Placeholder 2">
            <a:extLst>
              <a:ext uri="{FF2B5EF4-FFF2-40B4-BE49-F238E27FC236}">
                <a16:creationId xmlns:a16="http://schemas.microsoft.com/office/drawing/2014/main" id="{55FF9869-FE98-E2E5-6404-FC23745B7AF4}"/>
              </a:ext>
            </a:extLst>
          </p:cNvPr>
          <p:cNvSpPr>
            <a:spLocks noGrp="1"/>
          </p:cNvSpPr>
          <p:nvPr>
            <p:ph idx="1"/>
          </p:nvPr>
        </p:nvSpPr>
        <p:spPr>
          <a:xfrm>
            <a:off x="838200" y="1699080"/>
            <a:ext cx="10515600" cy="3833040"/>
          </a:xfrm>
        </p:spPr>
        <p:txBody>
          <a:bodyPr vert="horz" lIns="0" tIns="0" rIns="0" bIns="0" rtlCol="0" anchor="t">
            <a:noAutofit/>
          </a:bodyPr>
          <a:lstStyle/>
          <a:p>
            <a:r>
              <a:rPr lang="en-US">
                <a:ea typeface="Tahoma"/>
                <a:cs typeface="Tahoma"/>
              </a:rPr>
              <a:t>"</a:t>
            </a:r>
            <a:r>
              <a:rPr lang="en-US" err="1">
                <a:ea typeface="Tahoma"/>
                <a:cs typeface="Tahoma"/>
              </a:rPr>
              <a:t>Monimutkaisuuksien</a:t>
            </a:r>
            <a:r>
              <a:rPr lang="en-US">
                <a:ea typeface="Tahoma"/>
                <a:cs typeface="Tahoma"/>
              </a:rPr>
              <a:t> ja </a:t>
            </a:r>
            <a:r>
              <a:rPr lang="en-US" err="1">
                <a:ea typeface="Tahoma"/>
                <a:cs typeface="Tahoma"/>
              </a:rPr>
              <a:t>haasteiden</a:t>
            </a:r>
            <a:r>
              <a:rPr lang="en-US">
                <a:ea typeface="Tahoma"/>
                <a:cs typeface="Tahoma"/>
              </a:rPr>
              <a:t> </a:t>
            </a:r>
            <a:r>
              <a:rPr lang="en-US" err="1">
                <a:ea typeface="Tahoma"/>
                <a:cs typeface="Tahoma"/>
              </a:rPr>
              <a:t>asiantuntija</a:t>
            </a:r>
            <a:r>
              <a:rPr lang="en-US">
                <a:ea typeface="Tahoma"/>
                <a:cs typeface="Tahoma"/>
              </a:rPr>
              <a:t>"</a:t>
            </a:r>
          </a:p>
          <a:p>
            <a:r>
              <a:rPr lang="en-US">
                <a:ea typeface="Tahoma"/>
                <a:cs typeface="Tahoma"/>
              </a:rPr>
              <a:t>25 </a:t>
            </a:r>
            <a:r>
              <a:rPr lang="en-US" err="1">
                <a:ea typeface="Tahoma"/>
                <a:cs typeface="Tahoma"/>
              </a:rPr>
              <a:t>opiskelijaa</a:t>
            </a:r>
            <a:r>
              <a:rPr lang="en-US">
                <a:ea typeface="Tahoma"/>
                <a:cs typeface="Tahoma"/>
              </a:rPr>
              <a:t>, </a:t>
            </a:r>
            <a:r>
              <a:rPr lang="en-US" err="1">
                <a:ea typeface="Tahoma"/>
                <a:cs typeface="Tahoma"/>
              </a:rPr>
              <a:t>kenen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tehdään</a:t>
            </a:r>
            <a:r>
              <a:rPr lang="en-US">
                <a:ea typeface="Tahoma"/>
                <a:cs typeface="Tahoma"/>
              </a:rPr>
              <a:t> </a:t>
            </a:r>
            <a:r>
              <a:rPr lang="en-US" err="1">
                <a:ea typeface="Tahoma"/>
                <a:cs typeface="Tahoma"/>
              </a:rPr>
              <a:t>aktiivisesti</a:t>
            </a:r>
            <a:r>
              <a:rPr lang="en-US">
                <a:ea typeface="Tahoma"/>
                <a:cs typeface="Tahoma"/>
              </a:rPr>
              <a:t> </a:t>
            </a:r>
            <a:r>
              <a:rPr lang="en-US" err="1">
                <a:ea typeface="Tahoma"/>
                <a:cs typeface="Tahoma"/>
              </a:rPr>
              <a:t>yhteistyötä</a:t>
            </a:r>
            <a:r>
              <a:rPr lang="en-US">
                <a:ea typeface="Tahoma"/>
                <a:cs typeface="Tahoma"/>
              </a:rPr>
              <a:t>. </a:t>
            </a:r>
            <a:r>
              <a:rPr lang="en-US" err="1">
                <a:ea typeface="Tahoma"/>
                <a:cs typeface="Tahoma"/>
              </a:rPr>
              <a:t>Tänä</a:t>
            </a:r>
            <a:r>
              <a:rPr lang="en-US">
                <a:ea typeface="Tahoma"/>
                <a:cs typeface="Tahoma"/>
              </a:rPr>
              <a:t> </a:t>
            </a:r>
            <a:r>
              <a:rPr lang="en-US" err="1">
                <a:ea typeface="Tahoma"/>
                <a:cs typeface="Tahoma"/>
              </a:rPr>
              <a:t>syksynä</a:t>
            </a:r>
            <a:r>
              <a:rPr lang="en-US">
                <a:ea typeface="Tahoma"/>
                <a:cs typeface="Tahoma"/>
              </a:rPr>
              <a:t> </a:t>
            </a:r>
            <a:r>
              <a:rPr lang="en-US" err="1">
                <a:ea typeface="Tahoma"/>
                <a:cs typeface="Tahoma"/>
              </a:rPr>
              <a:t>tullut</a:t>
            </a:r>
            <a:r>
              <a:rPr lang="en-US">
                <a:ea typeface="Tahoma"/>
                <a:cs typeface="Tahoma"/>
              </a:rPr>
              <a:t> </a:t>
            </a:r>
            <a:r>
              <a:rPr lang="en-US" err="1">
                <a:ea typeface="Tahoma"/>
                <a:cs typeface="Tahoma"/>
              </a:rPr>
              <a:t>paljon</a:t>
            </a:r>
            <a:r>
              <a:rPr lang="en-US">
                <a:ea typeface="Tahoma"/>
                <a:cs typeface="Tahoma"/>
              </a:rPr>
              <a:t> </a:t>
            </a:r>
            <a:r>
              <a:rPr lang="en-US" err="1">
                <a:ea typeface="Tahoma"/>
                <a:cs typeface="Tahoma"/>
              </a:rPr>
              <a:t>uusia</a:t>
            </a:r>
            <a:r>
              <a:rPr lang="en-US">
                <a:ea typeface="Tahoma"/>
                <a:cs typeface="Tahoma"/>
              </a:rPr>
              <a:t> </a:t>
            </a:r>
            <a:r>
              <a:rPr lang="en-US" err="1">
                <a:ea typeface="Tahoma"/>
                <a:cs typeface="Tahoma"/>
              </a:rPr>
              <a:t>tuen</a:t>
            </a:r>
            <a:r>
              <a:rPr lang="en-US">
                <a:ea typeface="Tahoma"/>
                <a:cs typeface="Tahoma"/>
              </a:rPr>
              <a:t> </a:t>
            </a:r>
            <a:r>
              <a:rPr lang="en-US" err="1">
                <a:ea typeface="Tahoma"/>
                <a:cs typeface="Tahoma"/>
              </a:rPr>
              <a:t>tarpeessa</a:t>
            </a:r>
            <a:r>
              <a:rPr lang="en-US">
                <a:ea typeface="Tahoma"/>
                <a:cs typeface="Tahoma"/>
              </a:rPr>
              <a:t> </a:t>
            </a:r>
            <a:r>
              <a:rPr lang="en-US" err="1">
                <a:ea typeface="Tahoma"/>
                <a:cs typeface="Tahoma"/>
              </a:rPr>
              <a:t>olevia</a:t>
            </a:r>
            <a:r>
              <a:rPr lang="en-US">
                <a:ea typeface="Tahoma"/>
                <a:cs typeface="Tahoma"/>
              </a:rPr>
              <a:t> </a:t>
            </a:r>
            <a:r>
              <a:rPr lang="en-US" err="1">
                <a:ea typeface="Tahoma"/>
                <a:cs typeface="Tahoma"/>
              </a:rPr>
              <a:t>opiskelijoita</a:t>
            </a:r>
            <a:r>
              <a:rPr lang="en-US">
                <a:ea typeface="Tahoma"/>
                <a:cs typeface="Tahoma"/>
              </a:rPr>
              <a:t>. </a:t>
            </a:r>
          </a:p>
          <a:p>
            <a:endParaRPr lang="en-US">
              <a:ea typeface="Tahoma"/>
              <a:cs typeface="Tahoma"/>
            </a:endParaRPr>
          </a:p>
          <a:p>
            <a:endParaRPr lang="en-US">
              <a:ea typeface="Tahoma"/>
              <a:cs typeface="Tahoma"/>
            </a:endParaRPr>
          </a:p>
        </p:txBody>
      </p:sp>
    </p:spTree>
    <p:extLst>
      <p:ext uri="{BB962C8B-B14F-4D97-AF65-F5344CB8AC3E}">
        <p14:creationId xmlns:p14="http://schemas.microsoft.com/office/powerpoint/2010/main" val="635014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1324C526-DEDC-04A6-22A7-CC55B9C1B62D}"/>
              </a:ext>
            </a:extLst>
          </p:cNvPr>
          <p:cNvSpPr txBox="1"/>
          <p:nvPr/>
        </p:nvSpPr>
        <p:spPr>
          <a:xfrm>
            <a:off x="-64008" y="0"/>
            <a:ext cx="12256008" cy="6186309"/>
          </a:xfrm>
          <a:prstGeom prst="rect">
            <a:avLst/>
          </a:prstGeom>
          <a:noFill/>
        </p:spPr>
        <p:txBody>
          <a:bodyPr wrap="square" lIns="91440" tIns="45720" rIns="91440" bIns="45720" anchor="t">
            <a:spAutoFit/>
          </a:bodyPr>
          <a:lstStyle/>
          <a:p>
            <a:pPr>
              <a:buNone/>
            </a:pPr>
            <a:r>
              <a:rPr lang="fi-FI" b="1" dirty="0">
                <a:ea typeface="Tahoma"/>
                <a:cs typeface="Tahoma"/>
              </a:rPr>
              <a:t>NY: Tavoite 4. Taataan sujuva tuettu, rinnalla kulkeva siirtymä toiselta asteelta töihin tai te-palveluihin niiden opiskelijoiden osalta, joilla on vaikeuksia työllistyä, jotka tarvitsevat moniammatillista tukea siirtymävaiheeseen</a:t>
            </a:r>
          </a:p>
          <a:p>
            <a:pPr>
              <a:buNone/>
            </a:pPr>
            <a:endParaRPr lang="fi-FI" sz="1800" b="1" dirty="0">
              <a:effectLst/>
              <a:latin typeface="Aptos" panose="020B0004020202020204" pitchFamily="34" charset="0"/>
              <a:ea typeface="Tahoma"/>
              <a:cs typeface="Tahoma"/>
            </a:endParaRPr>
          </a:p>
          <a:p>
            <a:pPr>
              <a:buNone/>
            </a:pPr>
            <a:r>
              <a:rPr lang="fi-FI" sz="1800" b="1" dirty="0">
                <a:effectLst/>
                <a:latin typeface="Aptos"/>
                <a:ea typeface="Aptos" panose="020B0004020202020204" pitchFamily="34" charset="0"/>
                <a:cs typeface="Aptos" panose="020B0004020202020204" pitchFamily="34" charset="0"/>
              </a:rPr>
              <a:t>Yksilöllinen työhönvalmennus </a:t>
            </a:r>
            <a:r>
              <a:rPr lang="fi-FI" dirty="0">
                <a:latin typeface="Aptos"/>
                <a:ea typeface="Aptos" panose="020B0004020202020204" pitchFamily="34" charset="0"/>
                <a:cs typeface="Aptos" panose="020B0004020202020204" pitchFamily="34" charset="0"/>
              </a:rPr>
              <a:t>on toteutunut</a:t>
            </a:r>
            <a:r>
              <a:rPr lang="fi-FI" sz="1800" dirty="0">
                <a:effectLst/>
                <a:latin typeface="Aptos"/>
                <a:ea typeface="Aptos" panose="020B0004020202020204" pitchFamily="34" charset="0"/>
                <a:cs typeface="Aptos" panose="020B0004020202020204" pitchFamily="34" charset="0"/>
              </a:rPr>
              <a:t> kokonaisvaltaisesti, tavoitteellisesti ja tehokkaasti yhdistämällä perinteiseen työhönvalmennukseen</a:t>
            </a:r>
            <a:r>
              <a:rPr lang="fi-FI" dirty="0">
                <a:latin typeface="Aptos"/>
                <a:ea typeface="Aptos" panose="020B0004020202020204" pitchFamily="34" charset="0"/>
                <a:cs typeface="Aptos" panose="020B0004020202020204" pitchFamily="34" charset="0"/>
              </a:rPr>
              <a:t>,</a:t>
            </a:r>
            <a:r>
              <a:rPr lang="fi-FI" sz="1800" dirty="0">
                <a:effectLst/>
                <a:latin typeface="Aptos"/>
                <a:ea typeface="Aptos" panose="020B0004020202020204" pitchFamily="34" charset="0"/>
                <a:cs typeface="Aptos" panose="020B0004020202020204" pitchFamily="34" charset="0"/>
              </a:rPr>
              <a:t> työkyvyn vahvistaminen ja voimavarakeskeisen valmennuksen.</a:t>
            </a:r>
          </a:p>
          <a:p>
            <a:pPr>
              <a:buNone/>
            </a:pPr>
            <a:endParaRPr lang="fi-FI"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fi-FI" sz="1800" dirty="0">
                <a:effectLst/>
                <a:latin typeface="Aptos" panose="020B0004020202020204" pitchFamily="34" charset="0"/>
                <a:ea typeface="Aptos" panose="020B0004020202020204" pitchFamily="34" charset="0"/>
                <a:cs typeface="Aptos" panose="020B0004020202020204" pitchFamily="34" charset="0"/>
              </a:rPr>
              <a:t>Konkreettisesti yksilöllinen työhönvalmennus on aloitettu </a:t>
            </a:r>
            <a:r>
              <a:rPr lang="fi-FI" sz="1800" b="1" dirty="0">
                <a:effectLst/>
                <a:latin typeface="Aptos" panose="020B0004020202020204" pitchFamily="34" charset="0"/>
                <a:ea typeface="Aptos" panose="020B0004020202020204" pitchFamily="34" charset="0"/>
                <a:cs typeface="Aptos" panose="020B0004020202020204" pitchFamily="34" charset="0"/>
              </a:rPr>
              <a:t>opiskelijan itsearviointina </a:t>
            </a:r>
            <a:r>
              <a:rPr lang="fi-FI" sz="1800" dirty="0">
                <a:effectLst/>
                <a:latin typeface="Aptos" panose="020B0004020202020204" pitchFamily="34" charset="0"/>
                <a:ea typeface="Aptos" panose="020B0004020202020204" pitchFamily="34" charset="0"/>
                <a:cs typeface="Aptos" panose="020B0004020202020204" pitchFamily="34" charset="0"/>
              </a:rPr>
              <a:t>toteutetulla kokonaisvaltaisella elämäntilanteen kartoituksella 3X10D -mittarin avulla. Se antaa yhteisen ymmärryksen opiskelijan kokemaan elämäntilanteeseen, ohjaa yksilöllisten tavoitteiden laatimista ja mahdollistaa muutoksen seurannan puolen vuoden välein. Kokemu</a:t>
            </a:r>
            <a:r>
              <a:rPr lang="fi-FI" dirty="0">
                <a:latin typeface="Aptos" panose="020B0004020202020204" pitchFamily="34" charset="0"/>
                <a:ea typeface="Aptos" panose="020B0004020202020204" pitchFamily="34" charset="0"/>
                <a:cs typeface="Aptos" panose="020B0004020202020204" pitchFamily="34" charset="0"/>
              </a:rPr>
              <a:t>s</a:t>
            </a:r>
            <a:r>
              <a:rPr lang="fi-FI" sz="1800" dirty="0">
                <a:effectLst/>
                <a:latin typeface="Aptos" panose="020B0004020202020204" pitchFamily="34" charset="0"/>
                <a:ea typeface="Aptos" panose="020B0004020202020204" pitchFamily="34" charset="0"/>
                <a:cs typeface="Aptos" panose="020B0004020202020204" pitchFamily="34" charset="0"/>
              </a:rPr>
              <a:t> on, että </a:t>
            </a:r>
            <a:r>
              <a:rPr lang="fi-FI" sz="1800" b="1" dirty="0">
                <a:effectLst/>
                <a:latin typeface="Aptos" panose="020B0004020202020204" pitchFamily="34" charset="0"/>
                <a:ea typeface="Aptos" panose="020B0004020202020204" pitchFamily="34" charset="0"/>
                <a:cs typeface="Aptos" panose="020B0004020202020204" pitchFamily="34" charset="0"/>
              </a:rPr>
              <a:t>muiden elämän osa-alueiden </a:t>
            </a:r>
            <a:r>
              <a:rPr lang="fi-FI" sz="1800" dirty="0">
                <a:effectLst/>
                <a:latin typeface="Aptos" panose="020B0004020202020204" pitchFamily="34" charset="0"/>
                <a:ea typeface="Aptos" panose="020B0004020202020204" pitchFamily="34" charset="0"/>
                <a:cs typeface="Aptos" panose="020B0004020202020204" pitchFamily="34" charset="0"/>
              </a:rPr>
              <a:t>(mm. asuminen, toimeentulo, mielenterveys, päihteet, sosiaaliset taidot) </a:t>
            </a:r>
            <a:r>
              <a:rPr lang="fi-FI" sz="1800" b="1" dirty="0">
                <a:effectLst/>
                <a:latin typeface="Aptos" panose="020B0004020202020204" pitchFamily="34" charset="0"/>
                <a:ea typeface="Aptos" panose="020B0004020202020204" pitchFamily="34" charset="0"/>
                <a:cs typeface="Aptos" panose="020B0004020202020204" pitchFamily="34" charset="0"/>
              </a:rPr>
              <a:t>on oltava kohtuullisen hyvällä tasolla ennen kuin konkreettinen polku työelämään voi alkaa</a:t>
            </a:r>
            <a:r>
              <a:rPr lang="fi-FI" sz="1800" dirty="0">
                <a:effectLst/>
                <a:latin typeface="Aptos" panose="020B0004020202020204" pitchFamily="34" charset="0"/>
                <a:ea typeface="Aptos" panose="020B0004020202020204" pitchFamily="34" charset="0"/>
                <a:cs typeface="Aptos" panose="020B0004020202020204" pitchFamily="34" charset="0"/>
              </a:rPr>
              <a:t>. Tämä edellyttää </a:t>
            </a:r>
            <a:r>
              <a:rPr lang="fi-FI" sz="1800" b="1" dirty="0">
                <a:effectLst/>
                <a:latin typeface="Aptos" panose="020B0004020202020204" pitchFamily="34" charset="0"/>
                <a:ea typeface="Aptos" panose="020B0004020202020204" pitchFamily="34" charset="0"/>
                <a:cs typeface="Aptos" panose="020B0004020202020204" pitchFamily="34" charset="0"/>
              </a:rPr>
              <a:t>kokonaisvaltaista ja moniammatillista yhteistyötä </a:t>
            </a:r>
            <a:r>
              <a:rPr lang="fi-FI" sz="1800" dirty="0">
                <a:effectLst/>
                <a:latin typeface="Aptos" panose="020B0004020202020204" pitchFamily="34" charset="0"/>
                <a:ea typeface="Aptos" panose="020B0004020202020204" pitchFamily="34" charset="0"/>
                <a:cs typeface="Aptos" panose="020B0004020202020204" pitchFamily="34" charset="0"/>
              </a:rPr>
              <a:t>eri viranomaisten välillä ja usein jalkautuvaa työtä tukea tarvitsevan opiskelijan rinnalle.</a:t>
            </a:r>
          </a:p>
          <a:p>
            <a:pPr>
              <a:buNone/>
            </a:pPr>
            <a:endParaRPr lang="fi-FI"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fi-FI" sz="1800" dirty="0">
                <a:effectLst/>
                <a:latin typeface="Aptos"/>
                <a:ea typeface="Aptos" panose="020B0004020202020204" pitchFamily="34" charset="0"/>
                <a:cs typeface="Aptos" panose="020B0004020202020204" pitchFamily="34" charset="0"/>
              </a:rPr>
              <a:t>Työhönvalmennuksen jalkautuva työ </a:t>
            </a:r>
            <a:r>
              <a:rPr lang="fi-FI" dirty="0">
                <a:latin typeface="Aptos"/>
                <a:ea typeface="Aptos" panose="020B0004020202020204" pitchFamily="34" charset="0"/>
                <a:cs typeface="Aptos" panose="020B0004020202020204" pitchFamily="34" charset="0"/>
              </a:rPr>
              <a:t>on tehty </a:t>
            </a:r>
            <a:r>
              <a:rPr lang="fi-FI" sz="1800" dirty="0">
                <a:effectLst/>
                <a:latin typeface="Aptos"/>
                <a:ea typeface="Aptos" panose="020B0004020202020204" pitchFamily="34" charset="0"/>
                <a:cs typeface="Aptos" panose="020B0004020202020204" pitchFamily="34" charset="0"/>
              </a:rPr>
              <a:t>yhdessä valmistuvien opiskelijoiden tai ammattiin valmistuvien kanssa </a:t>
            </a:r>
            <a:r>
              <a:rPr lang="fi-FI" sz="1800" dirty="0" err="1">
                <a:effectLst/>
                <a:latin typeface="Aptos"/>
                <a:ea typeface="Aptos" panose="020B0004020202020204" pitchFamily="34" charset="0"/>
                <a:cs typeface="Aptos" panose="020B0004020202020204" pitchFamily="34" charset="0"/>
              </a:rPr>
              <a:t>mm.</a:t>
            </a:r>
            <a:r>
              <a:rPr lang="fi-FI" sz="1800" b="1" dirty="0" err="1">
                <a:effectLst/>
                <a:latin typeface="Aptos"/>
                <a:ea typeface="Aptos" panose="020B0004020202020204" pitchFamily="34" charset="0"/>
                <a:cs typeface="Aptos" panose="020B0004020202020204" pitchFamily="34" charset="0"/>
              </a:rPr>
              <a:t>asiakkaan</a:t>
            </a:r>
            <a:r>
              <a:rPr lang="fi-FI" sz="1800" b="1" dirty="0">
                <a:effectLst/>
                <a:latin typeface="Aptos"/>
                <a:ea typeface="Aptos" panose="020B0004020202020204" pitchFamily="34" charset="0"/>
                <a:cs typeface="Aptos" panose="020B0004020202020204" pitchFamily="34" charset="0"/>
              </a:rPr>
              <a:t> verkostopalavereihin </a:t>
            </a:r>
            <a:r>
              <a:rPr lang="fi-FI" sz="1800" dirty="0">
                <a:effectLst/>
                <a:latin typeface="Aptos"/>
                <a:ea typeface="Aptos" panose="020B0004020202020204" pitchFamily="34" charset="0"/>
                <a:cs typeface="Aptos" panose="020B0004020202020204" pitchFamily="34" charset="0"/>
              </a:rPr>
              <a:t>osallistumalla. </a:t>
            </a:r>
          </a:p>
          <a:p>
            <a:pPr>
              <a:buNone/>
            </a:pPr>
            <a:endParaRPr lang="fi-FI" sz="1800" dirty="0">
              <a:effectLst/>
              <a:latin typeface="Aptos" panose="020B0004020202020204" pitchFamily="34" charset="0"/>
              <a:ea typeface="Aptos" panose="020B0004020202020204" pitchFamily="34" charset="0"/>
              <a:cs typeface="Aptos" panose="020B0004020202020204" pitchFamily="34" charset="0"/>
            </a:endParaRPr>
          </a:p>
          <a:p>
            <a:pPr>
              <a:buNone/>
            </a:pPr>
            <a:r>
              <a:rPr lang="fi-FI" sz="1800" dirty="0" err="1">
                <a:effectLst/>
                <a:latin typeface="Aptos"/>
                <a:ea typeface="Aptos" panose="020B0004020202020204" pitchFamily="34" charset="0"/>
                <a:cs typeface="Aptos" panose="020B0004020202020204" pitchFamily="34" charset="0"/>
              </a:rPr>
              <a:t>Työhönvalmentajan</a:t>
            </a:r>
            <a:r>
              <a:rPr lang="fi-FI" sz="1800" dirty="0">
                <a:effectLst/>
                <a:latin typeface="Aptos"/>
                <a:ea typeface="Aptos" panose="020B0004020202020204" pitchFamily="34" charset="0"/>
                <a:cs typeface="Aptos" panose="020B0004020202020204" pitchFamily="34" charset="0"/>
              </a:rPr>
              <a:t> </a:t>
            </a:r>
            <a:r>
              <a:rPr lang="fi-FI" sz="1800" dirty="0" err="1">
                <a:effectLst/>
                <a:latin typeface="Aptos"/>
                <a:ea typeface="Aptos" panose="020B0004020202020204" pitchFamily="34" charset="0"/>
                <a:cs typeface="Aptos" panose="020B0004020202020204" pitchFamily="34" charset="0"/>
              </a:rPr>
              <a:t>rinnallakulkijuus</a:t>
            </a:r>
            <a:r>
              <a:rPr lang="fi-FI" sz="1800" dirty="0">
                <a:effectLst/>
                <a:latin typeface="Aptos"/>
                <a:ea typeface="Aptos" panose="020B0004020202020204" pitchFamily="34" charset="0"/>
                <a:cs typeface="Aptos" panose="020B0004020202020204" pitchFamily="34" charset="0"/>
              </a:rPr>
              <a:t> on varmistanut, että opiskelija tai valmistunut on voinut saavuttaa oman tavoitteensa parhaalla mahdollisella tavalla.</a:t>
            </a:r>
          </a:p>
          <a:p>
            <a:pPr>
              <a:buNone/>
            </a:pPr>
            <a:r>
              <a:rPr lang="fi-FI" sz="1800" b="1" dirty="0">
                <a:effectLst/>
                <a:latin typeface="Aptos" panose="020B0004020202020204" pitchFamily="34" charset="0"/>
                <a:ea typeface="Aptos" panose="020B0004020202020204" pitchFamily="34" charset="0"/>
                <a:cs typeface="Aptos" panose="020B0004020202020204" pitchFamily="34" charset="0"/>
              </a:rPr>
              <a:t>Käytännössä</a:t>
            </a:r>
            <a:r>
              <a:rPr lang="fi-FI" sz="1800" dirty="0">
                <a:effectLst/>
                <a:latin typeface="Aptos" panose="020B0004020202020204" pitchFamily="34" charset="0"/>
                <a:ea typeface="Aptos" panose="020B0004020202020204" pitchFamily="34" charset="0"/>
                <a:cs typeface="Aptos" panose="020B0004020202020204" pitchFamily="34" charset="0"/>
              </a:rPr>
              <a:t> työhönvalmennus </a:t>
            </a:r>
            <a:r>
              <a:rPr lang="fi-FI" dirty="0">
                <a:latin typeface="Aptos" panose="020B0004020202020204" pitchFamily="34" charset="0"/>
                <a:ea typeface="Aptos" panose="020B0004020202020204" pitchFamily="34" charset="0"/>
                <a:cs typeface="Aptos" panose="020B0004020202020204" pitchFamily="34" charset="0"/>
              </a:rPr>
              <a:t>on sisältänyt </a:t>
            </a:r>
            <a:r>
              <a:rPr lang="fi-FI" sz="1800" dirty="0">
                <a:effectLst/>
                <a:latin typeface="Aptos" panose="020B0004020202020204" pitchFamily="34" charset="0"/>
                <a:ea typeface="Aptos" panose="020B0004020202020204" pitchFamily="34" charset="0"/>
                <a:cs typeface="Aptos" panose="020B0004020202020204" pitchFamily="34" charset="0"/>
              </a:rPr>
              <a:t> mm. työelämän vahvuuksien kartoituksen, henkilökohtaisten tavoitteiden asettamisen, tuen sähköiseen asiointiin sekä cv:n ja hakemusten tekemiseen.</a:t>
            </a:r>
          </a:p>
        </p:txBody>
      </p:sp>
    </p:spTree>
    <p:extLst>
      <p:ext uri="{BB962C8B-B14F-4D97-AF65-F5344CB8AC3E}">
        <p14:creationId xmlns:p14="http://schemas.microsoft.com/office/powerpoint/2010/main" val="2480348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4E52BC4-7E00-8530-F23D-1626AC432D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3C37A-BDBE-CB7A-048B-3D492F930DB0}"/>
              </a:ext>
            </a:extLst>
          </p:cNvPr>
          <p:cNvSpPr>
            <a:spLocks noGrp="1"/>
          </p:cNvSpPr>
          <p:nvPr>
            <p:ph type="title"/>
          </p:nvPr>
        </p:nvSpPr>
        <p:spPr>
          <a:xfrm>
            <a:off x="838200" y="365125"/>
            <a:ext cx="10515600" cy="1033907"/>
          </a:xfrm>
        </p:spPr>
        <p:txBody>
          <a:bodyPr/>
          <a:lstStyle/>
          <a:p>
            <a:r>
              <a:rPr lang="en-US"/>
              <a:t>Yksilövalmennuksen </a:t>
            </a:r>
            <a:r>
              <a:rPr lang="en-US" err="1"/>
              <a:t>sisältö</a:t>
            </a:r>
            <a:r>
              <a:rPr lang="en-US"/>
              <a:t>:</a:t>
            </a:r>
            <a:br>
              <a:rPr lang="en-US"/>
            </a:br>
            <a:endParaRPr lang="en-US"/>
          </a:p>
        </p:txBody>
      </p:sp>
      <p:sp>
        <p:nvSpPr>
          <p:cNvPr id="3" name="Content Placeholder 2">
            <a:extLst>
              <a:ext uri="{FF2B5EF4-FFF2-40B4-BE49-F238E27FC236}">
                <a16:creationId xmlns:a16="http://schemas.microsoft.com/office/drawing/2014/main" id="{C9729277-365D-A745-2970-A8764DE629E9}"/>
              </a:ext>
            </a:extLst>
          </p:cNvPr>
          <p:cNvSpPr>
            <a:spLocks noGrp="1"/>
          </p:cNvSpPr>
          <p:nvPr>
            <p:ph idx="1"/>
          </p:nvPr>
        </p:nvSpPr>
        <p:spPr>
          <a:xfrm>
            <a:off x="838200" y="1886786"/>
            <a:ext cx="4889066" cy="3645334"/>
          </a:xfrm>
        </p:spPr>
        <p:txBody>
          <a:bodyPr/>
          <a:lstStyle/>
          <a:p>
            <a:r>
              <a:rPr lang="fi-FI"/>
              <a:t> </a:t>
            </a:r>
          </a:p>
          <a:p>
            <a:endParaRPr lang="fi-FI"/>
          </a:p>
        </p:txBody>
      </p:sp>
      <p:sp>
        <p:nvSpPr>
          <p:cNvPr id="9" name="Content Placeholder 8">
            <a:extLst>
              <a:ext uri="{FF2B5EF4-FFF2-40B4-BE49-F238E27FC236}">
                <a16:creationId xmlns:a16="http://schemas.microsoft.com/office/drawing/2014/main" id="{41FFD7A4-B035-B0B8-2C55-034BCDFC60EC}"/>
              </a:ext>
            </a:extLst>
          </p:cNvPr>
          <p:cNvSpPr>
            <a:spLocks noGrp="1"/>
          </p:cNvSpPr>
          <p:nvPr>
            <p:ph idx="10"/>
          </p:nvPr>
        </p:nvSpPr>
        <p:spPr>
          <a:xfrm>
            <a:off x="6096000" y="1143000"/>
            <a:ext cx="5024438" cy="4389438"/>
          </a:xfrm>
        </p:spPr>
        <p:txBody>
          <a:bodyPr vert="horz" lIns="0" tIns="0" rIns="0" bIns="0" rtlCol="0" anchor="t">
            <a:noAutofit/>
          </a:bodyPr>
          <a:lstStyle/>
          <a:p>
            <a:r>
              <a:rPr lang="en-US" dirty="0" err="1"/>
              <a:t>Nuoren</a:t>
            </a:r>
            <a:r>
              <a:rPr lang="en-US" dirty="0"/>
              <a:t> </a:t>
            </a:r>
            <a:r>
              <a:rPr lang="en-US" dirty="0" err="1"/>
              <a:t>kokonaistilanteen</a:t>
            </a:r>
            <a:r>
              <a:rPr lang="en-US" dirty="0"/>
              <a:t> </a:t>
            </a:r>
            <a:r>
              <a:rPr lang="en-US" dirty="0" err="1"/>
              <a:t>kartoittaminen</a:t>
            </a:r>
            <a:endParaRPr lang="en-US" dirty="0"/>
          </a:p>
          <a:p>
            <a:endParaRPr lang="en-US" dirty="0"/>
          </a:p>
          <a:p>
            <a:r>
              <a:rPr lang="en-US" dirty="0" err="1"/>
              <a:t>Nivelvaihetyö</a:t>
            </a:r>
            <a:r>
              <a:rPr lang="en-US" dirty="0"/>
              <a:t> </a:t>
            </a:r>
            <a:r>
              <a:rPr lang="en-US" dirty="0" err="1"/>
              <a:t>oppilaitoksessa</a:t>
            </a:r>
            <a:r>
              <a:rPr lang="en-US" dirty="0"/>
              <a:t>; </a:t>
            </a:r>
            <a:r>
              <a:rPr lang="en-US" dirty="0" err="1"/>
              <a:t>Kuraattorit</a:t>
            </a:r>
            <a:r>
              <a:rPr lang="en-US" dirty="0"/>
              <a:t>, </a:t>
            </a:r>
            <a:r>
              <a:rPr lang="en-US" dirty="0" err="1"/>
              <a:t>terveydenhoitajat</a:t>
            </a:r>
            <a:r>
              <a:rPr lang="en-US" dirty="0"/>
              <a:t>, </a:t>
            </a:r>
            <a:r>
              <a:rPr lang="en-US" dirty="0" err="1"/>
              <a:t>erityisopettajat</a:t>
            </a:r>
            <a:r>
              <a:rPr lang="en-US" dirty="0"/>
              <a:t>, </a:t>
            </a:r>
            <a:r>
              <a:rPr lang="en-US" dirty="0" err="1"/>
              <a:t>opinto-ohjaajat</a:t>
            </a:r>
            <a:r>
              <a:rPr lang="en-US" dirty="0"/>
              <a:t>..</a:t>
            </a:r>
          </a:p>
          <a:p>
            <a:endParaRPr lang="en-US" dirty="0"/>
          </a:p>
          <a:p>
            <a:r>
              <a:rPr lang="en-US" dirty="0"/>
              <a:t>3X10D </a:t>
            </a:r>
            <a:r>
              <a:rPr lang="en-US" dirty="0" err="1"/>
              <a:t>mittaukset</a:t>
            </a:r>
            <a:r>
              <a:rPr lang="en-US" dirty="0"/>
              <a:t>, </a:t>
            </a:r>
            <a:r>
              <a:rPr lang="en-US" dirty="0" err="1"/>
              <a:t>Euraan</a:t>
            </a:r>
            <a:r>
              <a:rPr lang="en-US" dirty="0"/>
              <a:t> </a:t>
            </a:r>
            <a:r>
              <a:rPr lang="en-US" dirty="0" err="1"/>
              <a:t>kirjautuminen</a:t>
            </a:r>
            <a:endParaRPr lang="en-US" dirty="0"/>
          </a:p>
          <a:p>
            <a:endParaRPr lang="en-US" dirty="0"/>
          </a:p>
          <a:p>
            <a:r>
              <a:rPr lang="en-US" dirty="0" err="1"/>
              <a:t>CV:n</a:t>
            </a:r>
            <a:r>
              <a:rPr lang="en-US" dirty="0"/>
              <a:t> </a:t>
            </a:r>
            <a:r>
              <a:rPr lang="en-US" dirty="0" err="1"/>
              <a:t>tekeminen</a:t>
            </a:r>
            <a:r>
              <a:rPr lang="en-US" dirty="0"/>
              <a:t>: </a:t>
            </a:r>
            <a:r>
              <a:rPr lang="en-US" dirty="0" err="1"/>
              <a:t>osaaminen</a:t>
            </a:r>
            <a:r>
              <a:rPr lang="en-US" dirty="0"/>
              <a:t>, </a:t>
            </a:r>
            <a:r>
              <a:rPr lang="en-US" dirty="0" err="1"/>
              <a:t>vahvuudet</a:t>
            </a:r>
            <a:r>
              <a:rPr lang="en-US" dirty="0"/>
              <a:t> </a:t>
            </a:r>
            <a:r>
              <a:rPr lang="en-US" dirty="0" err="1"/>
              <a:t>yms</a:t>
            </a:r>
            <a:r>
              <a:rPr lang="en-US" dirty="0"/>
              <a:t>.</a:t>
            </a:r>
          </a:p>
          <a:p>
            <a:endParaRPr lang="en-US" dirty="0"/>
          </a:p>
          <a:p>
            <a:r>
              <a:rPr lang="en-US" dirty="0" err="1"/>
              <a:t>Työelämätaitojen</a:t>
            </a:r>
            <a:r>
              <a:rPr lang="en-US" dirty="0"/>
              <a:t> </a:t>
            </a:r>
            <a:r>
              <a:rPr lang="en-US" dirty="0" err="1"/>
              <a:t>läpikäyminen</a:t>
            </a:r>
            <a:r>
              <a:rPr lang="en-US" dirty="0"/>
              <a:t> ja </a:t>
            </a:r>
            <a:r>
              <a:rPr lang="en-US" dirty="0" err="1"/>
              <a:t>työhaastatteluun</a:t>
            </a:r>
            <a:r>
              <a:rPr lang="en-US" dirty="0"/>
              <a:t> </a:t>
            </a:r>
            <a:r>
              <a:rPr lang="en-US" dirty="0" err="1"/>
              <a:t>valmistautuminen</a:t>
            </a:r>
            <a:r>
              <a:rPr lang="en-US" dirty="0"/>
              <a: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6" name="Tekstiruutu 5">
            <a:extLst>
              <a:ext uri="{FF2B5EF4-FFF2-40B4-BE49-F238E27FC236}">
                <a16:creationId xmlns:a16="http://schemas.microsoft.com/office/drawing/2014/main" id="{BC587DA4-69E4-C1F2-F34E-AC2C714C7B62}"/>
              </a:ext>
            </a:extLst>
          </p:cNvPr>
          <p:cNvSpPr txBox="1"/>
          <p:nvPr/>
        </p:nvSpPr>
        <p:spPr>
          <a:xfrm>
            <a:off x="2974848" y="1627181"/>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7" name="TextBox 6">
            <a:extLst>
              <a:ext uri="{FF2B5EF4-FFF2-40B4-BE49-F238E27FC236}">
                <a16:creationId xmlns:a16="http://schemas.microsoft.com/office/drawing/2014/main" id="{F9E93BD8-B67B-5F0A-14D1-F9465DD6CBDD}"/>
              </a:ext>
            </a:extLst>
          </p:cNvPr>
          <p:cNvSpPr txBox="1"/>
          <p:nvPr/>
        </p:nvSpPr>
        <p:spPr>
          <a:xfrm>
            <a:off x="838201" y="1764792"/>
            <a:ext cx="4657344" cy="430887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Font typeface="Arial"/>
              <a:buChar char="•"/>
            </a:pPr>
            <a:r>
              <a:rPr lang="en-US" sz="2000" dirty="0" err="1">
                <a:ea typeface="Tahoma"/>
                <a:cs typeface="Tahoma"/>
              </a:rPr>
              <a:t>Hyödynnetty</a:t>
            </a:r>
            <a:r>
              <a:rPr lang="en-US" sz="2000" dirty="0">
                <a:ea typeface="Tahoma"/>
                <a:cs typeface="Tahoma"/>
              </a:rPr>
              <a:t> </a:t>
            </a:r>
            <a:r>
              <a:rPr lang="en-US" sz="2000" dirty="0" err="1">
                <a:ea typeface="Tahoma"/>
                <a:cs typeface="Tahoma"/>
              </a:rPr>
              <a:t>työllisyyspalvelujen</a:t>
            </a:r>
            <a:r>
              <a:rPr lang="en-US" sz="2000" dirty="0">
                <a:ea typeface="Tahoma"/>
                <a:cs typeface="Tahoma"/>
              </a:rPr>
              <a:t> </a:t>
            </a:r>
            <a:r>
              <a:rPr lang="en-US" sz="2000" dirty="0" err="1">
                <a:ea typeface="Tahoma"/>
                <a:cs typeface="Tahoma"/>
              </a:rPr>
              <a:t>palveluita</a:t>
            </a:r>
            <a:r>
              <a:rPr lang="en-US" sz="2000" dirty="0">
                <a:ea typeface="Tahoma"/>
                <a:cs typeface="Tahoma"/>
              </a:rPr>
              <a:t>; </a:t>
            </a:r>
            <a:r>
              <a:rPr lang="en-US" sz="2000" dirty="0" err="1">
                <a:ea typeface="Tahoma"/>
                <a:cs typeface="Tahoma"/>
              </a:rPr>
              <a:t>työkokeilu</a:t>
            </a:r>
            <a:r>
              <a:rPr lang="en-US" sz="2000" dirty="0">
                <a:ea typeface="Tahoma"/>
                <a:cs typeface="Tahoma"/>
              </a:rPr>
              <a:t>, </a:t>
            </a:r>
            <a:r>
              <a:rPr lang="en-US" sz="2000" dirty="0" err="1">
                <a:ea typeface="Tahoma"/>
                <a:cs typeface="Tahoma"/>
              </a:rPr>
              <a:t>opinto</a:t>
            </a:r>
            <a:r>
              <a:rPr lang="en-US" sz="2000" dirty="0">
                <a:ea typeface="Tahoma"/>
                <a:cs typeface="Tahoma"/>
              </a:rPr>
              <a:t>- ja </a:t>
            </a:r>
            <a:r>
              <a:rPr lang="en-US" sz="2000" dirty="0" err="1">
                <a:ea typeface="Tahoma"/>
                <a:cs typeface="Tahoma"/>
              </a:rPr>
              <a:t>uraohjaus</a:t>
            </a:r>
            <a:r>
              <a:rPr lang="en-US" sz="2000" dirty="0">
                <a:ea typeface="Tahoma"/>
                <a:cs typeface="Tahoma"/>
              </a:rPr>
              <a:t> ja </a:t>
            </a:r>
            <a:r>
              <a:rPr lang="en-US" sz="2000" dirty="0" err="1">
                <a:ea typeface="Tahoma"/>
                <a:cs typeface="Tahoma"/>
              </a:rPr>
              <a:t>koulutuskokeilu</a:t>
            </a:r>
            <a:r>
              <a:rPr lang="en-US" sz="2000" dirty="0">
                <a:ea typeface="Tahoma"/>
                <a:cs typeface="Tahoma"/>
              </a:rPr>
              <a:t>. </a:t>
            </a:r>
          </a:p>
          <a:p>
            <a:pPr marL="342900" indent="-342900">
              <a:buFont typeface="Arial"/>
              <a:buChar char="•"/>
            </a:pPr>
            <a:endParaRPr lang="en-US" sz="2000" dirty="0">
              <a:ea typeface="Tahoma"/>
              <a:cs typeface="Tahoma"/>
            </a:endParaRPr>
          </a:p>
          <a:p>
            <a:pPr marL="342900" indent="-342900">
              <a:buFont typeface="Arial"/>
              <a:buChar char="•"/>
            </a:pPr>
            <a:r>
              <a:rPr lang="en-US" sz="2000" dirty="0" err="1">
                <a:ea typeface="Tahoma"/>
                <a:cs typeface="Tahoma"/>
              </a:rPr>
              <a:t>Etuusneuvonta</a:t>
            </a:r>
            <a:r>
              <a:rPr lang="en-US" sz="2000" dirty="0">
                <a:ea typeface="Tahoma"/>
                <a:cs typeface="Tahoma"/>
              </a:rPr>
              <a:t> ja </a:t>
            </a:r>
            <a:r>
              <a:rPr lang="en-US" sz="2000" dirty="0" err="1">
                <a:ea typeface="Tahoma"/>
                <a:cs typeface="Tahoma"/>
              </a:rPr>
              <a:t>asiointi</a:t>
            </a:r>
            <a:r>
              <a:rPr lang="en-US" sz="2000" dirty="0">
                <a:ea typeface="Tahoma"/>
                <a:cs typeface="Tahoma"/>
              </a:rPr>
              <a:t> </a:t>
            </a:r>
            <a:r>
              <a:rPr lang="en-US" sz="2000" dirty="0" err="1">
                <a:ea typeface="Tahoma"/>
                <a:cs typeface="Tahoma"/>
              </a:rPr>
              <a:t>tuki</a:t>
            </a:r>
            <a:r>
              <a:rPr lang="en-US" sz="2000" dirty="0">
                <a:ea typeface="Tahoma"/>
                <a:cs typeface="Tahoma"/>
              </a:rPr>
              <a:t> </a:t>
            </a:r>
            <a:r>
              <a:rPr lang="en-US" sz="2000" dirty="0" err="1">
                <a:ea typeface="Tahoma"/>
                <a:cs typeface="Tahoma"/>
              </a:rPr>
              <a:t>eri</a:t>
            </a:r>
            <a:r>
              <a:rPr lang="en-US" sz="2000" dirty="0">
                <a:ea typeface="Tahoma"/>
                <a:cs typeface="Tahoma"/>
              </a:rPr>
              <a:t> </a:t>
            </a:r>
            <a:r>
              <a:rPr lang="en-US" sz="2000" dirty="0" err="1">
                <a:ea typeface="Tahoma"/>
                <a:cs typeface="Tahoma"/>
              </a:rPr>
              <a:t>palveluissa</a:t>
            </a:r>
            <a:r>
              <a:rPr lang="en-US" sz="2000" dirty="0">
                <a:ea typeface="Tahoma"/>
                <a:cs typeface="Tahoma"/>
              </a:rPr>
              <a:t>, </a:t>
            </a:r>
            <a:r>
              <a:rPr lang="en-US" sz="2000" dirty="0" err="1">
                <a:ea typeface="Tahoma"/>
                <a:cs typeface="Tahoma"/>
              </a:rPr>
              <a:t>kuten</a:t>
            </a:r>
            <a:r>
              <a:rPr lang="en-US" sz="2000" dirty="0">
                <a:ea typeface="Tahoma"/>
                <a:cs typeface="Tahoma"/>
              </a:rPr>
              <a:t> </a:t>
            </a:r>
            <a:r>
              <a:rPr lang="en-US" sz="2000" dirty="0" err="1">
                <a:ea typeface="Tahoma"/>
                <a:cs typeface="Tahoma"/>
              </a:rPr>
              <a:t>työllisyyspalvelut</a:t>
            </a:r>
            <a:r>
              <a:rPr lang="en-US" sz="2000" dirty="0">
                <a:ea typeface="Tahoma"/>
                <a:cs typeface="Tahoma"/>
              </a:rPr>
              <a:t>, </a:t>
            </a:r>
            <a:r>
              <a:rPr lang="en-US" sz="2000" dirty="0" err="1">
                <a:ea typeface="Tahoma"/>
                <a:cs typeface="Tahoma"/>
              </a:rPr>
              <a:t>aikuissosiaalityö</a:t>
            </a:r>
            <a:r>
              <a:rPr lang="en-US" sz="2000" dirty="0">
                <a:ea typeface="Tahoma"/>
                <a:cs typeface="Tahoma"/>
              </a:rPr>
              <a:t>, Kela ja </a:t>
            </a:r>
            <a:r>
              <a:rPr lang="en-US" sz="2000" dirty="0" err="1">
                <a:ea typeface="Tahoma"/>
                <a:cs typeface="Tahoma"/>
              </a:rPr>
              <a:t>terveydenhuolto</a:t>
            </a:r>
            <a:r>
              <a:rPr lang="en-US" sz="2000" dirty="0">
                <a:ea typeface="Tahoma"/>
                <a:cs typeface="Tahoma"/>
              </a:rPr>
              <a:t>.</a:t>
            </a:r>
            <a:endParaRPr lang="en-US" dirty="0">
              <a:ea typeface="Tahoma"/>
              <a:cs typeface="Tahoma"/>
            </a:endParaRPr>
          </a:p>
          <a:p>
            <a:pPr marL="342900" indent="-342900">
              <a:buFont typeface="Arial"/>
              <a:buChar char="•"/>
            </a:pPr>
            <a:endParaRPr lang="en-US" sz="2000" dirty="0">
              <a:ea typeface="Tahoma"/>
              <a:cs typeface="Tahoma"/>
            </a:endParaRPr>
          </a:p>
          <a:p>
            <a:pPr marL="342900" indent="-342900">
              <a:buFont typeface="Arial"/>
              <a:buChar char="•"/>
            </a:pPr>
            <a:r>
              <a:rPr lang="en-US" sz="2000" dirty="0">
                <a:ea typeface="Tahoma"/>
                <a:cs typeface="Tahoma"/>
              </a:rPr>
              <a:t>Matalan </a:t>
            </a:r>
            <a:r>
              <a:rPr lang="en-US" sz="2000" dirty="0" err="1">
                <a:ea typeface="Tahoma"/>
                <a:cs typeface="Tahoma"/>
              </a:rPr>
              <a:t>kynnyksen</a:t>
            </a:r>
            <a:r>
              <a:rPr lang="en-US" sz="2000" dirty="0">
                <a:ea typeface="Tahoma"/>
                <a:cs typeface="Tahoma"/>
              </a:rPr>
              <a:t> </a:t>
            </a:r>
            <a:r>
              <a:rPr lang="en-US" sz="2000" dirty="0" err="1">
                <a:ea typeface="Tahoma"/>
                <a:cs typeface="Tahoma"/>
              </a:rPr>
              <a:t>kohtaaminen</a:t>
            </a:r>
            <a:r>
              <a:rPr lang="en-US" sz="2000" dirty="0">
                <a:ea typeface="Tahoma"/>
                <a:cs typeface="Tahoma"/>
              </a:rPr>
              <a:t>. </a:t>
            </a:r>
            <a:r>
              <a:rPr lang="en-US" sz="2000" dirty="0" err="1">
                <a:ea typeface="Tahoma"/>
                <a:cs typeface="Tahoma"/>
              </a:rPr>
              <a:t>Rinnalla</a:t>
            </a:r>
            <a:r>
              <a:rPr lang="en-US" sz="2000" dirty="0">
                <a:ea typeface="Tahoma"/>
                <a:cs typeface="Tahoma"/>
              </a:rPr>
              <a:t> </a:t>
            </a:r>
            <a:r>
              <a:rPr lang="en-US" sz="2000" dirty="0" err="1">
                <a:ea typeface="Tahoma"/>
                <a:cs typeface="Tahoma"/>
              </a:rPr>
              <a:t>kulkeminen</a:t>
            </a:r>
            <a:r>
              <a:rPr lang="en-US" sz="2000" dirty="0">
                <a:ea typeface="Tahoma"/>
                <a:cs typeface="Tahoma"/>
              </a:rPr>
              <a:t> </a:t>
            </a:r>
            <a:r>
              <a:rPr lang="en-US" sz="2000" dirty="0" err="1">
                <a:ea typeface="Tahoma"/>
                <a:cs typeface="Tahoma"/>
              </a:rPr>
              <a:t>palveluihin</a:t>
            </a:r>
            <a:r>
              <a:rPr lang="en-US" sz="2000" dirty="0">
                <a:ea typeface="Tahoma"/>
                <a:cs typeface="Tahoma"/>
              </a:rPr>
              <a:t> ja </a:t>
            </a:r>
            <a:r>
              <a:rPr lang="en-US" sz="2000" dirty="0" err="1">
                <a:ea typeface="Tahoma"/>
                <a:cs typeface="Tahoma"/>
              </a:rPr>
              <a:t>sovittuihin</a:t>
            </a:r>
            <a:r>
              <a:rPr lang="en-US" sz="2000" dirty="0">
                <a:ea typeface="Tahoma"/>
                <a:cs typeface="Tahoma"/>
              </a:rPr>
              <a:t> </a:t>
            </a:r>
            <a:r>
              <a:rPr lang="en-US" sz="2000" dirty="0" err="1">
                <a:ea typeface="Tahoma"/>
                <a:cs typeface="Tahoma"/>
              </a:rPr>
              <a:t>tapaamisiin</a:t>
            </a:r>
            <a:endParaRPr lang="en-US" sz="2000" dirty="0">
              <a:ea typeface="Tahoma"/>
              <a:cs typeface="Tahoma"/>
            </a:endParaRPr>
          </a:p>
          <a:p>
            <a:pPr marL="342900" indent="-342900">
              <a:buFont typeface="Arial"/>
              <a:buChar char="•"/>
            </a:pPr>
            <a:endParaRPr lang="en-US" sz="2000" dirty="0">
              <a:ea typeface="Tahoma"/>
              <a:cs typeface="Tahoma"/>
            </a:endParaRPr>
          </a:p>
          <a:p>
            <a:pPr marL="342900" indent="-342900">
              <a:buFont typeface="Arial"/>
              <a:buChar char="•"/>
            </a:pPr>
            <a:endParaRPr lang="en-US" sz="2000" dirty="0">
              <a:ea typeface="Tahoma"/>
              <a:cs typeface="Tahoma"/>
            </a:endParaRPr>
          </a:p>
        </p:txBody>
      </p:sp>
    </p:spTree>
    <p:extLst>
      <p:ext uri="{BB962C8B-B14F-4D97-AF65-F5344CB8AC3E}">
        <p14:creationId xmlns:p14="http://schemas.microsoft.com/office/powerpoint/2010/main" val="2473770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3BDFB-2B71-40CE-8646-CB29386415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B669588-695D-8B15-7873-856542A0F7E9}"/>
              </a:ext>
            </a:extLst>
          </p:cNvPr>
          <p:cNvPicPr>
            <a:picLocks noChangeAspect="1"/>
          </p:cNvPicPr>
          <p:nvPr/>
        </p:nvPicPr>
        <p:blipFill>
          <a:blip r:embed="rId2"/>
          <a:srcRect l="-626" t="14894" r="1311" b="11599"/>
          <a:stretch>
            <a:fillRect/>
          </a:stretch>
        </p:blipFill>
        <p:spPr>
          <a:xfrm>
            <a:off x="7795744" y="783713"/>
            <a:ext cx="4399970" cy="4375730"/>
          </a:xfrm>
          <a:prstGeom prst="ellipse">
            <a:avLst/>
          </a:prstGeom>
          <a:ln>
            <a:noFill/>
          </a:ln>
          <a:effectLst>
            <a:softEdge rad="112500"/>
          </a:effectLst>
        </p:spPr>
      </p:pic>
      <p:sp>
        <p:nvSpPr>
          <p:cNvPr id="2" name="Title 1">
            <a:extLst>
              <a:ext uri="{FF2B5EF4-FFF2-40B4-BE49-F238E27FC236}">
                <a16:creationId xmlns:a16="http://schemas.microsoft.com/office/drawing/2014/main" id="{70A0FCF2-14B9-3E77-1468-F10D09E5F4FB}"/>
              </a:ext>
            </a:extLst>
          </p:cNvPr>
          <p:cNvSpPr>
            <a:spLocks noGrp="1"/>
          </p:cNvSpPr>
          <p:nvPr>
            <p:ph type="title"/>
          </p:nvPr>
        </p:nvSpPr>
        <p:spPr>
          <a:xfrm>
            <a:off x="838200" y="-106014"/>
            <a:ext cx="10515600" cy="1033463"/>
          </a:xfrm>
        </p:spPr>
        <p:txBody>
          <a:bodyPr/>
          <a:lstStyle/>
          <a:p>
            <a:r>
              <a:rPr lang="fi-FI" dirty="0"/>
              <a:t>Nuorten Ystävät ry</a:t>
            </a:r>
          </a:p>
        </p:txBody>
      </p:sp>
      <p:sp>
        <p:nvSpPr>
          <p:cNvPr id="3" name="Content Placeholder 2">
            <a:extLst>
              <a:ext uri="{FF2B5EF4-FFF2-40B4-BE49-F238E27FC236}">
                <a16:creationId xmlns:a16="http://schemas.microsoft.com/office/drawing/2014/main" id="{92C4C732-37D6-BD1C-DF63-9B1792E24FEE}"/>
              </a:ext>
            </a:extLst>
          </p:cNvPr>
          <p:cNvSpPr>
            <a:spLocks noGrp="1"/>
          </p:cNvSpPr>
          <p:nvPr>
            <p:ph idx="1"/>
          </p:nvPr>
        </p:nvSpPr>
        <p:spPr>
          <a:xfrm>
            <a:off x="838200" y="1886786"/>
            <a:ext cx="4889066" cy="3645334"/>
          </a:xfrm>
        </p:spPr>
        <p:txBody>
          <a:bodyPr/>
          <a:lstStyle/>
          <a:p>
            <a:r>
              <a:rPr lang="fi-FI"/>
              <a:t> </a:t>
            </a:r>
          </a:p>
          <a:p>
            <a:endParaRPr lang="fi-FI"/>
          </a:p>
        </p:txBody>
      </p:sp>
      <p:sp>
        <p:nvSpPr>
          <p:cNvPr id="9" name="Content Placeholder 8">
            <a:extLst>
              <a:ext uri="{FF2B5EF4-FFF2-40B4-BE49-F238E27FC236}">
                <a16:creationId xmlns:a16="http://schemas.microsoft.com/office/drawing/2014/main" id="{3F386AFD-C2E8-75D4-0469-600596A56394}"/>
              </a:ext>
            </a:extLst>
          </p:cNvPr>
          <p:cNvSpPr>
            <a:spLocks noGrp="1"/>
          </p:cNvSpPr>
          <p:nvPr>
            <p:ph idx="10"/>
          </p:nvPr>
        </p:nvSpPr>
        <p:spPr>
          <a:xfrm>
            <a:off x="6230930" y="1886786"/>
            <a:ext cx="4889066" cy="3645334"/>
          </a:xfrm>
        </p:spPr>
        <p:txBody>
          <a:bodyPr vert="horz" lIns="0" tIns="0" rIns="0" bIns="0" rtlCol="0" anchor="t">
            <a:noAutofit/>
          </a:bodyPr>
          <a:lstStyle/>
          <a:p>
            <a:endParaRPr lang="en-US"/>
          </a:p>
          <a:p>
            <a:endParaRPr lang="en-US"/>
          </a:p>
          <a:p>
            <a:endParaRPr lang="en-US"/>
          </a:p>
          <a:p>
            <a:endParaRPr lang="en-US"/>
          </a:p>
          <a:p>
            <a:endParaRPr lang="en-US"/>
          </a:p>
          <a:p>
            <a:endParaRPr lang="en-US"/>
          </a:p>
        </p:txBody>
      </p:sp>
      <p:sp>
        <p:nvSpPr>
          <p:cNvPr id="6" name="Tekstiruutu 5">
            <a:extLst>
              <a:ext uri="{FF2B5EF4-FFF2-40B4-BE49-F238E27FC236}">
                <a16:creationId xmlns:a16="http://schemas.microsoft.com/office/drawing/2014/main" id="{3EDDD90D-DDBF-C88B-6810-61B004887ADF}"/>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7" name="Tekstiruutu 6">
            <a:extLst>
              <a:ext uri="{FF2B5EF4-FFF2-40B4-BE49-F238E27FC236}">
                <a16:creationId xmlns:a16="http://schemas.microsoft.com/office/drawing/2014/main" id="{070B16F6-7E33-FF02-8FA1-E79D6EBC953F}"/>
              </a:ext>
            </a:extLst>
          </p:cNvPr>
          <p:cNvSpPr txBox="1"/>
          <p:nvPr/>
        </p:nvSpPr>
        <p:spPr>
          <a:xfrm>
            <a:off x="130034" y="1088136"/>
            <a:ext cx="7459486" cy="4801314"/>
          </a:xfrm>
          <a:prstGeom prst="rect">
            <a:avLst/>
          </a:prstGeom>
          <a:noFill/>
        </p:spPr>
        <p:txBody>
          <a:bodyPr wrap="square" lIns="91440" tIns="45720" rIns="91440" bIns="45720" anchor="t">
            <a:spAutoFit/>
          </a:bodyPr>
          <a:lstStyle/>
          <a:p>
            <a:r>
              <a:rPr lang="fi-FI" sz="1800" b="1" dirty="0">
                <a:effectLst/>
                <a:latin typeface="Aptos"/>
                <a:ea typeface="Aptos" panose="020B0004020202020204" pitchFamily="34" charset="0"/>
                <a:cs typeface="Aptos" panose="020B0004020202020204" pitchFamily="34" charset="0"/>
              </a:rPr>
              <a:t>Ryhmävalmennuksena </a:t>
            </a:r>
            <a:r>
              <a:rPr lang="fi-FI" sz="1800" dirty="0">
                <a:effectLst/>
                <a:latin typeface="Aptos"/>
                <a:ea typeface="Aptos" panose="020B0004020202020204" pitchFamily="34" charset="0"/>
                <a:cs typeface="Aptos" panose="020B0004020202020204" pitchFamily="34" charset="0"/>
              </a:rPr>
              <a:t>ja </a:t>
            </a:r>
            <a:r>
              <a:rPr lang="fi-FI" dirty="0">
                <a:latin typeface="Aptos"/>
                <a:ea typeface="Aptos" panose="020B0004020202020204" pitchFamily="34" charset="0"/>
                <a:cs typeface="Aptos" panose="020B0004020202020204" pitchFamily="34" charset="0"/>
              </a:rPr>
              <a:t>välillä myös </a:t>
            </a:r>
            <a:r>
              <a:rPr lang="fi-FI" sz="1800" dirty="0">
                <a:effectLst/>
                <a:latin typeface="Aptos"/>
                <a:ea typeface="Aptos" panose="020B0004020202020204" pitchFamily="34" charset="0"/>
                <a:cs typeface="Aptos" panose="020B0004020202020204" pitchFamily="34" charset="0"/>
              </a:rPr>
              <a:t>työparityönä </a:t>
            </a:r>
            <a:r>
              <a:rPr lang="fi-FI" sz="1800" dirty="0" err="1">
                <a:effectLst/>
                <a:latin typeface="Aptos"/>
                <a:ea typeface="Aptos" panose="020B0004020202020204" pitchFamily="34" charset="0"/>
                <a:cs typeface="Aptos" panose="020B0004020202020204" pitchFamily="34" charset="0"/>
              </a:rPr>
              <a:t>Kpedun</a:t>
            </a:r>
            <a:r>
              <a:rPr lang="fi-FI" sz="1800" dirty="0">
                <a:effectLst/>
                <a:latin typeface="Aptos"/>
                <a:ea typeface="Aptos" panose="020B0004020202020204" pitchFamily="34" charset="0"/>
                <a:cs typeface="Aptos" panose="020B0004020202020204" pitchFamily="34" charset="0"/>
              </a:rPr>
              <a:t> työntekijän kanssa toteutett</a:t>
            </a:r>
            <a:r>
              <a:rPr lang="fi-FI" dirty="0">
                <a:latin typeface="Aptos"/>
                <a:ea typeface="Aptos" panose="020B0004020202020204" pitchFamily="34" charset="0"/>
                <a:cs typeface="Aptos" panose="020B0004020202020204" pitchFamily="34" charset="0"/>
              </a:rPr>
              <a:t>u</a:t>
            </a:r>
            <a:r>
              <a:rPr lang="fi-FI" sz="1800" dirty="0">
                <a:effectLst/>
                <a:latin typeface="Aptos"/>
                <a:ea typeface="Aptos" panose="020B0004020202020204" pitchFamily="34" charset="0"/>
                <a:cs typeface="Aptos" panose="020B0004020202020204" pitchFamily="34" charset="0"/>
              </a:rPr>
              <a:t> teematyöpajat kaksi kertaa </a:t>
            </a:r>
            <a:r>
              <a:rPr lang="fi-FI" dirty="0">
                <a:latin typeface="Aptos"/>
                <a:ea typeface="Aptos" panose="020B0004020202020204" pitchFamily="34" charset="0"/>
                <a:cs typeface="Aptos" panose="020B0004020202020204" pitchFamily="34" charset="0"/>
              </a:rPr>
              <a:t>kuukaudessa. Tapaamiset </a:t>
            </a:r>
            <a:r>
              <a:rPr lang="fi-FI" sz="1800" dirty="0">
                <a:effectLst/>
                <a:latin typeface="Aptos"/>
                <a:ea typeface="Aptos" panose="020B0004020202020204" pitchFamily="34" charset="0"/>
                <a:cs typeface="Aptos" panose="020B0004020202020204" pitchFamily="34" charset="0"/>
              </a:rPr>
              <a:t>käsittelivät valmistuvien opiskelijoiden tarpeista nousevia aiheita, joita </a:t>
            </a:r>
            <a:r>
              <a:rPr lang="fi-FI" dirty="0">
                <a:latin typeface="Aptos"/>
                <a:ea typeface="Aptos" panose="020B0004020202020204" pitchFamily="34" charset="0"/>
                <a:cs typeface="Aptos" panose="020B0004020202020204" pitchFamily="34" charset="0"/>
              </a:rPr>
              <a:t>ovat olleet </a:t>
            </a:r>
            <a:r>
              <a:rPr lang="fi-FI" sz="1800" dirty="0">
                <a:effectLst/>
                <a:latin typeface="Aptos"/>
                <a:ea typeface="Aptos" panose="020B0004020202020204" pitchFamily="34" charset="0"/>
                <a:cs typeface="Aptos" panose="020B0004020202020204" pitchFamily="34" charset="0"/>
              </a:rPr>
              <a:t>esim. omien voimavarojen ja vahvuuksien tunnistaminen, työkyky ja oma hyvinvointi, työnhaussa tarvittavat digitaidot ja niiden kehittäminen sekä </a:t>
            </a:r>
            <a:r>
              <a:rPr lang="fi-FI" sz="1800" dirty="0" err="1">
                <a:effectLst/>
                <a:latin typeface="Aptos"/>
                <a:ea typeface="Aptos" panose="020B0004020202020204" pitchFamily="34" charset="0"/>
                <a:cs typeface="Aptos" panose="020B0004020202020204" pitchFamily="34" charset="0"/>
              </a:rPr>
              <a:t>Marked</a:t>
            </a:r>
            <a:r>
              <a:rPr lang="fi-FI" sz="1800" dirty="0">
                <a:effectLst/>
                <a:latin typeface="Aptos"/>
                <a:ea typeface="Aptos" panose="020B0004020202020204" pitchFamily="34" charset="0"/>
                <a:cs typeface="Aptos" panose="020B0004020202020204" pitchFamily="34" charset="0"/>
              </a:rPr>
              <a:t> </a:t>
            </a:r>
            <a:r>
              <a:rPr lang="fi-FI" sz="1800" dirty="0" err="1">
                <a:effectLst/>
                <a:latin typeface="Aptos"/>
                <a:ea typeface="Aptos" panose="020B0004020202020204" pitchFamily="34" charset="0"/>
                <a:cs typeface="Aptos" panose="020B0004020202020204" pitchFamily="34" charset="0"/>
              </a:rPr>
              <a:t>with</a:t>
            </a:r>
            <a:r>
              <a:rPr lang="fi-FI" sz="1800" dirty="0">
                <a:effectLst/>
                <a:latin typeface="Aptos"/>
                <a:ea typeface="Aptos" panose="020B0004020202020204" pitchFamily="34" charset="0"/>
                <a:cs typeface="Aptos" panose="020B0004020202020204" pitchFamily="34" charset="0"/>
              </a:rPr>
              <a:t> </a:t>
            </a:r>
            <a:r>
              <a:rPr lang="fi-FI" sz="1800" dirty="0" err="1">
                <a:effectLst/>
                <a:latin typeface="Aptos"/>
                <a:ea typeface="Aptos" panose="020B0004020202020204" pitchFamily="34" charset="0"/>
                <a:cs typeface="Aptos" panose="020B0004020202020204" pitchFamily="34" charset="0"/>
              </a:rPr>
              <a:t>purpose</a:t>
            </a:r>
            <a:r>
              <a:rPr lang="fi-FI" sz="1800" dirty="0">
                <a:effectLst/>
                <a:latin typeface="Aptos"/>
                <a:ea typeface="Aptos" panose="020B0004020202020204" pitchFamily="34" charset="0"/>
                <a:cs typeface="Aptos" panose="020B0004020202020204" pitchFamily="34" charset="0"/>
              </a:rPr>
              <a:t> elämänhallintaa tukevie</a:t>
            </a:r>
            <a:r>
              <a:rPr lang="fi-FI" dirty="0">
                <a:latin typeface="Aptos"/>
                <a:ea typeface="Aptos" panose="020B0004020202020204" pitchFamily="34" charset="0"/>
                <a:cs typeface="Aptos" panose="020B0004020202020204" pitchFamily="34" charset="0"/>
              </a:rPr>
              <a:t>n tehtävien läpikäynti.</a:t>
            </a:r>
            <a:r>
              <a:rPr lang="fi-FI" sz="1800" dirty="0">
                <a:effectLst/>
                <a:latin typeface="Aptos"/>
                <a:ea typeface="Aptos" panose="020B0004020202020204" pitchFamily="34" charset="0"/>
                <a:cs typeface="Aptos" panose="020B0004020202020204" pitchFamily="34" charset="0"/>
              </a:rPr>
              <a:t> </a:t>
            </a:r>
          </a:p>
          <a:p>
            <a:pPr>
              <a:buNone/>
            </a:pPr>
            <a:endParaRPr lang="fi-FI" dirty="0">
              <a:latin typeface="Aptos" panose="020B0004020202020204" pitchFamily="34" charset="0"/>
              <a:ea typeface="Aptos" panose="020B0004020202020204" pitchFamily="34" charset="0"/>
              <a:cs typeface="Aptos" panose="020B0004020202020204" pitchFamily="34" charset="0"/>
            </a:endParaRPr>
          </a:p>
          <a:p>
            <a:pPr>
              <a:buNone/>
            </a:pPr>
            <a:r>
              <a:rPr lang="fi-FI" sz="1800" dirty="0">
                <a:effectLst/>
                <a:latin typeface="Aptos"/>
                <a:ea typeface="Aptos" panose="020B0004020202020204" pitchFamily="34" charset="0"/>
                <a:cs typeface="Aptos" panose="020B0004020202020204" pitchFamily="34" charset="0"/>
              </a:rPr>
              <a:t>Lisäksi opiskelijoille tullaan järjestetään tarvittaessa työllistymistä edistäviä työpaikkavierailuja ja pienimuotoisia rekrytointitapahtumia Nuorten Ystävien kehittämällä </a:t>
            </a:r>
            <a:r>
              <a:rPr lang="fi-FI" sz="1800" dirty="0" err="1">
                <a:effectLst/>
                <a:latin typeface="Aptos"/>
                <a:ea typeface="Aptos" panose="020B0004020202020204" pitchFamily="34" charset="0"/>
                <a:cs typeface="Aptos" panose="020B0004020202020204" pitchFamily="34" charset="0"/>
              </a:rPr>
              <a:t>Työkohtaamo</a:t>
            </a:r>
            <a:r>
              <a:rPr lang="fi-FI" sz="1800" dirty="0">
                <a:effectLst/>
                <a:latin typeface="Aptos"/>
                <a:ea typeface="Aptos" panose="020B0004020202020204" pitchFamily="34" charset="0"/>
                <a:cs typeface="Aptos" panose="020B0004020202020204" pitchFamily="34" charset="0"/>
              </a:rPr>
              <a:t> -konseptilla. </a:t>
            </a:r>
          </a:p>
          <a:p>
            <a:pPr>
              <a:buNone/>
            </a:pPr>
            <a:endParaRPr lang="fi-FI" dirty="0">
              <a:latin typeface="Aptos" panose="020B0004020202020204" pitchFamily="34" charset="0"/>
              <a:ea typeface="Aptos" panose="020B0004020202020204" pitchFamily="34" charset="0"/>
              <a:cs typeface="Aptos" panose="020B0004020202020204" pitchFamily="34" charset="0"/>
            </a:endParaRPr>
          </a:p>
          <a:p>
            <a:pPr>
              <a:buNone/>
            </a:pPr>
            <a:r>
              <a:rPr lang="fi-FI" sz="1800" dirty="0">
                <a:effectLst/>
                <a:latin typeface="Aptos"/>
                <a:ea typeface="Aptos" panose="020B0004020202020204" pitchFamily="34" charset="0"/>
                <a:cs typeface="Aptos" panose="020B0004020202020204" pitchFamily="34" charset="0"/>
              </a:rPr>
              <a:t>Kaikessa työskentelyssä opiskelijoiden osallisuuden ja oman toimijuuden vahvistaminen on  ollut keskeistä</a:t>
            </a:r>
            <a:r>
              <a:rPr lang="fi-FI" dirty="0">
                <a:latin typeface="Aptos"/>
                <a:ea typeface="Aptos" panose="020B0004020202020204" pitchFamily="34" charset="0"/>
                <a:cs typeface="Aptos" panose="020B0004020202020204" pitchFamily="34" charset="0"/>
              </a:rPr>
              <a:t>.</a:t>
            </a:r>
            <a:r>
              <a:rPr lang="fi-FI" sz="1800" dirty="0">
                <a:effectLst/>
                <a:latin typeface="Aptos"/>
                <a:ea typeface="Aptos" panose="020B0004020202020204" pitchFamily="34" charset="0"/>
                <a:cs typeface="Aptos" panose="020B0004020202020204" pitchFamily="34" charset="0"/>
              </a:rPr>
              <a:t> </a:t>
            </a:r>
            <a:r>
              <a:rPr lang="fi-FI" dirty="0">
                <a:latin typeface="Aptos"/>
                <a:ea typeface="Aptos" panose="020B0004020202020204" pitchFamily="34" charset="0"/>
                <a:cs typeface="Aptos" panose="020B0004020202020204" pitchFamily="34" charset="0"/>
              </a:rPr>
              <a:t>Näin</a:t>
            </a:r>
            <a:r>
              <a:rPr lang="fi-FI" sz="1800" dirty="0">
                <a:effectLst/>
                <a:latin typeface="Aptos"/>
                <a:ea typeface="Aptos" panose="020B0004020202020204" pitchFamily="34" charset="0"/>
                <a:cs typeface="Aptos" panose="020B0004020202020204" pitchFamily="34" charset="0"/>
              </a:rPr>
              <a:t> kohderyhmän tarpeisiin vastaaminen onnistuu aidosti. </a:t>
            </a:r>
            <a:r>
              <a:rPr lang="fi-FI" dirty="0">
                <a:latin typeface="Aptos"/>
                <a:ea typeface="Aptos" panose="020B0004020202020204" pitchFamily="34" charset="0"/>
                <a:cs typeface="Aptos" panose="020B0004020202020204" pitchFamily="34" charset="0"/>
              </a:rPr>
              <a:t>Jatkossa </a:t>
            </a:r>
            <a:r>
              <a:rPr lang="fi-FI" sz="1800" dirty="0">
                <a:effectLst/>
                <a:latin typeface="Aptos"/>
                <a:ea typeface="Aptos" panose="020B0004020202020204" pitchFamily="34" charset="0"/>
                <a:cs typeface="Aptos" panose="020B0004020202020204" pitchFamily="34" charset="0"/>
              </a:rPr>
              <a:t>järjestetään vertaisryhmiä saman alan valmistuville opiskelijoille.</a:t>
            </a:r>
          </a:p>
          <a:p>
            <a:pPr>
              <a:buNone/>
            </a:pPr>
            <a:endParaRPr lang="fi-FI" sz="18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951046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007497-0DF9-3449-CBD9-0A3B336089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45405-29F7-8BB4-5A42-DB21FF15BDD0}"/>
              </a:ext>
            </a:extLst>
          </p:cNvPr>
          <p:cNvSpPr>
            <a:spLocks noGrp="1"/>
          </p:cNvSpPr>
          <p:nvPr>
            <p:ph type="title"/>
          </p:nvPr>
        </p:nvSpPr>
        <p:spPr>
          <a:xfrm>
            <a:off x="348995" y="355870"/>
            <a:ext cx="11730788" cy="1395049"/>
          </a:xfrm>
        </p:spPr>
        <p:txBody>
          <a:bodyPr/>
          <a:lstStyle/>
          <a:p>
            <a:r>
              <a:rPr lang="fi-FI" sz="1800">
                <a:ea typeface="Tahoma"/>
                <a:cs typeface="Tahoma"/>
              </a:rPr>
              <a:t>NUORTEN YSTÄVÄT</a:t>
            </a:r>
            <a:br>
              <a:rPr lang="fi-FI" sz="1800">
                <a:ea typeface="Tahoma"/>
                <a:cs typeface="Tahoma"/>
              </a:rPr>
            </a:br>
            <a:r>
              <a:rPr lang="fi-FI" sz="1800">
                <a:ea typeface="Tahoma"/>
                <a:cs typeface="Tahoma"/>
              </a:rPr>
              <a:t>Tavoite 4. Taataan sujuva tuettu, rinnalla kulkeva siirtymä toiselta asteelta töihin tai te-palveluihin niiden opiskelijoiden osalta, joilla on vaikeuksia työllistyä, jotka tarvitsevat moniammatillista tukea siirtymävaiheeseen.</a:t>
            </a:r>
          </a:p>
          <a:p>
            <a:pPr>
              <a:lnSpc>
                <a:spcPct val="100000"/>
              </a:lnSpc>
              <a:spcBef>
                <a:spcPts val="1000"/>
              </a:spcBef>
            </a:pPr>
            <a:endParaRPr lang="fi-FI" sz="2400" b="0">
              <a:ea typeface="Tahoma"/>
              <a:cs typeface="Tahoma"/>
            </a:endParaRPr>
          </a:p>
        </p:txBody>
      </p:sp>
      <p:sp>
        <p:nvSpPr>
          <p:cNvPr id="3" name="Content Placeholder 2">
            <a:extLst>
              <a:ext uri="{FF2B5EF4-FFF2-40B4-BE49-F238E27FC236}">
                <a16:creationId xmlns:a16="http://schemas.microsoft.com/office/drawing/2014/main" id="{2F89299C-950C-E66E-3B46-6BECFF7D2A3D}"/>
              </a:ext>
            </a:extLst>
          </p:cNvPr>
          <p:cNvSpPr>
            <a:spLocks noGrp="1"/>
          </p:cNvSpPr>
          <p:nvPr>
            <p:ph idx="1"/>
          </p:nvPr>
        </p:nvSpPr>
        <p:spPr>
          <a:xfrm>
            <a:off x="566351" y="1579697"/>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5FC54365-A3BA-BD97-8256-482FB0CA6DB0}"/>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4899FC18-1BCD-D3F1-B5EE-077978A60625}"/>
              </a:ext>
            </a:extLst>
          </p:cNvPr>
          <p:cNvSpPr>
            <a:spLocks noGrp="1"/>
          </p:cNvSpPr>
          <p:nvPr>
            <p:ph idx="10"/>
          </p:nvPr>
        </p:nvSpPr>
        <p:spPr>
          <a:xfrm>
            <a:off x="6097178" y="1879828"/>
            <a:ext cx="5337916" cy="1526347"/>
          </a:xfrm>
        </p:spPr>
        <p:txBody>
          <a:bodyPr vert="horz" lIns="0" tIns="0" rIns="0" bIns="0" rtlCol="0" anchor="t">
            <a:noAutofit/>
          </a:bodyPr>
          <a:lstStyle/>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5" name="TextBox 4">
            <a:extLst>
              <a:ext uri="{FF2B5EF4-FFF2-40B4-BE49-F238E27FC236}">
                <a16:creationId xmlns:a16="http://schemas.microsoft.com/office/drawing/2014/main" id="{41FC7CAB-6C4C-BC02-B132-9CA007A43ECE}"/>
              </a:ext>
            </a:extLst>
          </p:cNvPr>
          <p:cNvSpPr txBox="1"/>
          <p:nvPr/>
        </p:nvSpPr>
        <p:spPr>
          <a:xfrm>
            <a:off x="570490" y="1582806"/>
            <a:ext cx="5434277" cy="473975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800" err="1">
                <a:ea typeface="Tahoma"/>
                <a:cs typeface="Tahoma"/>
              </a:rPr>
              <a:t>Ryhmävalmennus</a:t>
            </a:r>
            <a:r>
              <a:rPr lang="en-US" sz="2800">
                <a:ea typeface="Tahoma"/>
                <a:cs typeface="Tahoma"/>
              </a:rPr>
              <a:t> 10.2 -12.5.2026</a:t>
            </a:r>
          </a:p>
          <a:p>
            <a:endParaRPr lang="en-US" sz="2000">
              <a:ea typeface="Tahoma"/>
              <a:cs typeface="Tahoma"/>
            </a:endParaRPr>
          </a:p>
          <a:p>
            <a:r>
              <a:rPr lang="en-US" sz="2000" err="1">
                <a:ea typeface="Tahoma"/>
                <a:cs typeface="Tahoma"/>
              </a:rPr>
              <a:t>Valmistuville</a:t>
            </a:r>
            <a:r>
              <a:rPr lang="en-US" sz="2000">
                <a:ea typeface="Tahoma"/>
                <a:cs typeface="Tahoma"/>
              </a:rPr>
              <a:t> </a:t>
            </a:r>
            <a:r>
              <a:rPr lang="en-US" sz="2000" err="1">
                <a:ea typeface="Tahoma"/>
                <a:cs typeface="Tahoma"/>
              </a:rPr>
              <a:t>opiskelijoille</a:t>
            </a:r>
            <a:r>
              <a:rPr lang="en-US" sz="2000">
                <a:ea typeface="Tahoma"/>
                <a:cs typeface="Tahoma"/>
              </a:rPr>
              <a:t> </a:t>
            </a:r>
            <a:r>
              <a:rPr lang="en-US" sz="2000" err="1">
                <a:ea typeface="Tahoma"/>
                <a:cs typeface="Tahoma"/>
              </a:rPr>
              <a:t>tarjottiin</a:t>
            </a:r>
            <a:r>
              <a:rPr lang="en-US" sz="2000">
                <a:ea typeface="Tahoma"/>
                <a:cs typeface="Tahoma"/>
              </a:rPr>
              <a:t> </a:t>
            </a:r>
            <a:r>
              <a:rPr lang="en-US" sz="2000" err="1">
                <a:ea typeface="Tahoma"/>
                <a:cs typeface="Tahoma"/>
              </a:rPr>
              <a:t>teematyöpajoja</a:t>
            </a:r>
            <a:r>
              <a:rPr lang="en-US" sz="2000">
                <a:ea typeface="Tahoma"/>
                <a:cs typeface="Tahoma"/>
              </a:rPr>
              <a:t> </a:t>
            </a:r>
            <a:r>
              <a:rPr lang="en-US" sz="2000" err="1">
                <a:ea typeface="Tahoma"/>
                <a:cs typeface="Tahoma"/>
              </a:rPr>
              <a:t>työnhaun</a:t>
            </a:r>
            <a:r>
              <a:rPr lang="en-US" sz="2000">
                <a:ea typeface="Tahoma"/>
                <a:cs typeface="Tahoma"/>
              </a:rPr>
              <a:t> </a:t>
            </a:r>
            <a:r>
              <a:rPr lang="en-US" sz="2000" err="1">
                <a:ea typeface="Tahoma"/>
                <a:cs typeface="Tahoma"/>
              </a:rPr>
              <a:t>tueksi</a:t>
            </a:r>
            <a:r>
              <a:rPr lang="en-US" sz="2000">
                <a:ea typeface="Tahoma"/>
                <a:cs typeface="Tahoma"/>
              </a:rPr>
              <a:t>.</a:t>
            </a:r>
            <a:endParaRPr lang="en-US">
              <a:ea typeface="Tahoma"/>
              <a:cs typeface="Tahoma"/>
            </a:endParaRPr>
          </a:p>
          <a:p>
            <a:endParaRPr lang="en-US" sz="2000">
              <a:ea typeface="Tahoma"/>
              <a:cs typeface="Tahoma"/>
            </a:endParaRPr>
          </a:p>
          <a:p>
            <a:r>
              <a:rPr lang="en-US" sz="2000" err="1">
                <a:ea typeface="Tahoma"/>
                <a:cs typeface="Tahoma"/>
              </a:rPr>
              <a:t>Teematyöpajoista</a:t>
            </a:r>
            <a:r>
              <a:rPr lang="en-US" sz="2000">
                <a:ea typeface="Tahoma"/>
                <a:cs typeface="Tahoma"/>
              </a:rPr>
              <a:t> </a:t>
            </a:r>
            <a:r>
              <a:rPr lang="en-US" sz="2000" err="1">
                <a:ea typeface="Tahoma"/>
                <a:cs typeface="Tahoma"/>
              </a:rPr>
              <a:t>tiedotettiin</a:t>
            </a:r>
            <a:r>
              <a:rPr lang="en-US" sz="2000">
                <a:ea typeface="Tahoma"/>
                <a:cs typeface="Tahoma"/>
              </a:rPr>
              <a:t> </a:t>
            </a:r>
            <a:r>
              <a:rPr lang="en-US" sz="2000" err="1">
                <a:ea typeface="Tahoma"/>
                <a:cs typeface="Tahoma"/>
              </a:rPr>
              <a:t>opettajia</a:t>
            </a:r>
            <a:r>
              <a:rPr lang="en-US" sz="2000">
                <a:ea typeface="Tahoma"/>
                <a:cs typeface="Tahoma"/>
              </a:rPr>
              <a:t>, </a:t>
            </a:r>
            <a:r>
              <a:rPr lang="en-US" sz="2000" err="1">
                <a:ea typeface="Tahoma"/>
                <a:cs typeface="Tahoma"/>
              </a:rPr>
              <a:t>opiskeluhuollon</a:t>
            </a:r>
            <a:r>
              <a:rPr lang="en-US" sz="2000">
                <a:ea typeface="Tahoma"/>
                <a:cs typeface="Tahoma"/>
              </a:rPr>
              <a:t> </a:t>
            </a:r>
            <a:r>
              <a:rPr lang="en-US" sz="2000" err="1">
                <a:ea typeface="Tahoma"/>
                <a:cs typeface="Tahoma"/>
              </a:rPr>
              <a:t>toimijoita</a:t>
            </a:r>
            <a:r>
              <a:rPr lang="en-US" sz="2000">
                <a:ea typeface="Tahoma"/>
                <a:cs typeface="Tahoma"/>
              </a:rPr>
              <a:t> ja </a:t>
            </a:r>
            <a:r>
              <a:rPr lang="en-US" sz="2000" err="1">
                <a:ea typeface="Tahoma"/>
                <a:cs typeface="Tahoma"/>
              </a:rPr>
              <a:t>ohjaajia</a:t>
            </a:r>
            <a:r>
              <a:rPr lang="en-US" sz="2000">
                <a:ea typeface="Tahoma"/>
                <a:cs typeface="Tahoma"/>
              </a:rPr>
              <a:t> </a:t>
            </a:r>
            <a:r>
              <a:rPr lang="en-US" sz="2000" err="1">
                <a:ea typeface="Tahoma"/>
                <a:cs typeface="Tahoma"/>
              </a:rPr>
              <a:t>Kpedun</a:t>
            </a:r>
            <a:r>
              <a:rPr lang="en-US" sz="2000">
                <a:ea typeface="Tahoma"/>
                <a:cs typeface="Tahoma"/>
              </a:rPr>
              <a:t> </a:t>
            </a:r>
            <a:r>
              <a:rPr lang="en-US" sz="2000" err="1">
                <a:ea typeface="Tahoma"/>
                <a:cs typeface="Tahoma"/>
              </a:rPr>
              <a:t>viikkokirjeessä</a:t>
            </a:r>
            <a:r>
              <a:rPr lang="en-US" sz="2000">
                <a:ea typeface="Tahoma"/>
                <a:cs typeface="Tahoma"/>
              </a:rPr>
              <a:t>.</a:t>
            </a:r>
          </a:p>
          <a:p>
            <a:endParaRPr lang="en-US" sz="2000">
              <a:ea typeface="Tahoma"/>
              <a:cs typeface="Tahoma"/>
            </a:endParaRPr>
          </a:p>
          <a:p>
            <a:r>
              <a:rPr lang="en-US" sz="2000" err="1">
                <a:ea typeface="Tahoma"/>
                <a:cs typeface="Tahoma"/>
              </a:rPr>
              <a:t>Opiskelijoille</a:t>
            </a:r>
            <a:r>
              <a:rPr lang="en-US" sz="2000">
                <a:ea typeface="Tahoma"/>
                <a:cs typeface="Tahoma"/>
              </a:rPr>
              <a:t> </a:t>
            </a:r>
            <a:r>
              <a:rPr lang="en-US" sz="2000" err="1">
                <a:ea typeface="Tahoma"/>
                <a:cs typeface="Tahoma"/>
              </a:rPr>
              <a:t>tiedotettiin</a:t>
            </a:r>
            <a:r>
              <a:rPr lang="en-US" sz="2000">
                <a:ea typeface="Tahoma"/>
                <a:cs typeface="Tahoma"/>
              </a:rPr>
              <a:t> </a:t>
            </a:r>
            <a:r>
              <a:rPr lang="en-US" sz="2000" err="1">
                <a:ea typeface="Tahoma"/>
                <a:cs typeface="Tahoma"/>
              </a:rPr>
              <a:t>info-tv:ssä</a:t>
            </a:r>
            <a:r>
              <a:rPr lang="en-US" sz="2000">
                <a:ea typeface="Tahoma"/>
                <a:cs typeface="Tahoma"/>
              </a:rPr>
              <a:t> </a:t>
            </a:r>
            <a:r>
              <a:rPr lang="en-US" sz="2000" err="1">
                <a:ea typeface="Tahoma"/>
                <a:cs typeface="Tahoma"/>
              </a:rPr>
              <a:t>pyörivällä</a:t>
            </a:r>
            <a:r>
              <a:rPr lang="en-US" sz="2000">
                <a:ea typeface="Tahoma"/>
                <a:cs typeface="Tahoma"/>
              </a:rPr>
              <a:t> </a:t>
            </a:r>
            <a:r>
              <a:rPr lang="en-US" sz="2000" err="1">
                <a:ea typeface="Tahoma"/>
                <a:cs typeface="Tahoma"/>
              </a:rPr>
              <a:t>tiedotteella</a:t>
            </a:r>
            <a:r>
              <a:rPr lang="en-US" sz="2000">
                <a:ea typeface="Tahoma"/>
                <a:cs typeface="Tahoma"/>
              </a:rPr>
              <a:t> ja </a:t>
            </a:r>
            <a:r>
              <a:rPr lang="en-US" sz="2000" err="1">
                <a:ea typeface="Tahoma"/>
                <a:cs typeface="Tahoma"/>
              </a:rPr>
              <a:t>julisteilla</a:t>
            </a:r>
            <a:r>
              <a:rPr lang="en-US" sz="2000">
                <a:ea typeface="Tahoma"/>
                <a:cs typeface="Tahoma"/>
              </a:rPr>
              <a:t> mm. </a:t>
            </a:r>
            <a:r>
              <a:rPr lang="en-US" sz="2000" err="1">
                <a:ea typeface="Tahoma"/>
                <a:cs typeface="Tahoma"/>
              </a:rPr>
              <a:t>Opiskelijaruokaloiden</a:t>
            </a:r>
            <a:r>
              <a:rPr lang="en-US" sz="2000">
                <a:ea typeface="Tahoma"/>
                <a:cs typeface="Tahoma"/>
              </a:rPr>
              <a:t> </a:t>
            </a:r>
            <a:r>
              <a:rPr lang="en-US" sz="2000" err="1">
                <a:ea typeface="Tahoma"/>
                <a:cs typeface="Tahoma"/>
              </a:rPr>
              <a:t>seinillä</a:t>
            </a:r>
            <a:r>
              <a:rPr lang="en-US" sz="2000">
                <a:ea typeface="Tahoma"/>
                <a:cs typeface="Tahoma"/>
              </a:rPr>
              <a:t>.</a:t>
            </a:r>
          </a:p>
          <a:p>
            <a:endParaRPr lang="en-US" sz="2000">
              <a:ea typeface="Tahoma"/>
              <a:cs typeface="Tahoma"/>
            </a:endParaRPr>
          </a:p>
          <a:p>
            <a:endParaRPr lang="en-US" sz="2000">
              <a:ea typeface="Tahoma"/>
              <a:cs typeface="Tahoma"/>
            </a:endParaRPr>
          </a:p>
          <a:p>
            <a:endParaRPr lang="en-US" sz="2000">
              <a:ea typeface="Tahoma"/>
              <a:cs typeface="Tahoma"/>
            </a:endParaRPr>
          </a:p>
        </p:txBody>
      </p:sp>
      <p:pic>
        <p:nvPicPr>
          <p:cNvPr id="8" name="Picture 7">
            <a:extLst>
              <a:ext uri="{FF2B5EF4-FFF2-40B4-BE49-F238E27FC236}">
                <a16:creationId xmlns:a16="http://schemas.microsoft.com/office/drawing/2014/main" id="{BDBCC0ED-B665-5606-1DD4-3292B280BCC2}"/>
              </a:ext>
            </a:extLst>
          </p:cNvPr>
          <p:cNvPicPr>
            <a:picLocks noChangeAspect="1"/>
          </p:cNvPicPr>
          <p:nvPr/>
        </p:nvPicPr>
        <p:blipFill>
          <a:blip r:embed="rId2"/>
          <a:srcRect t="-813" r="8142" b="1326"/>
          <a:stretch>
            <a:fillRect/>
          </a:stretch>
        </p:blipFill>
        <p:spPr>
          <a:xfrm rot="16200000">
            <a:off x="6850606" y="803520"/>
            <a:ext cx="3991456" cy="5913491"/>
          </a:xfrm>
          <a:prstGeom prst="rect">
            <a:avLst/>
          </a:prstGeom>
          <a:ln>
            <a:noFill/>
          </a:ln>
          <a:effectLst>
            <a:softEdge rad="112500"/>
          </a:effectLst>
        </p:spPr>
      </p:pic>
    </p:spTree>
    <p:extLst>
      <p:ext uri="{BB962C8B-B14F-4D97-AF65-F5344CB8AC3E}">
        <p14:creationId xmlns:p14="http://schemas.microsoft.com/office/powerpoint/2010/main" val="715291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EFDD1-AC66-1990-6C1F-B3A9B8DC8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52FA6-E736-18E7-117C-5C368F2C2AB6}"/>
              </a:ext>
            </a:extLst>
          </p:cNvPr>
          <p:cNvSpPr>
            <a:spLocks noGrp="1"/>
          </p:cNvSpPr>
          <p:nvPr>
            <p:ph type="title"/>
          </p:nvPr>
        </p:nvSpPr>
        <p:spPr>
          <a:xfrm>
            <a:off x="838200" y="365125"/>
            <a:ext cx="10515600" cy="1033907"/>
          </a:xfrm>
        </p:spPr>
        <p:txBody>
          <a:bodyPr/>
          <a:lstStyle/>
          <a:p>
            <a:br>
              <a:rPr lang="fi-FI" sz="2000" dirty="0"/>
            </a:br>
            <a:br>
              <a:rPr lang="fi-FI" sz="2000" dirty="0"/>
            </a:br>
            <a:br>
              <a:rPr lang="fi-FI" sz="2000" dirty="0"/>
            </a:br>
            <a:r>
              <a:rPr lang="fi-FI" sz="1400" dirty="0"/>
              <a:t>NUORTEN YSTÄVÄT</a:t>
            </a:r>
            <a:br>
              <a:rPr lang="fi-FI" sz="1400" dirty="0"/>
            </a:br>
            <a:r>
              <a:rPr lang="fi-FI" sz="1400" dirty="0"/>
              <a:t>Tavoite 4. Taataan sujuva tuettu, rinnalla kulkeva siirtymä toiselta asteelta töihin tai te-palveluihin niiden opiskelijoiden osalta, joilla on vaikeuksia työllistyä, jotka tarvitsevat moniammatillista tukea siirtymävaiheeseen.</a:t>
            </a:r>
          </a:p>
          <a:p>
            <a:endParaRPr lang="fi-FI" dirty="0"/>
          </a:p>
        </p:txBody>
      </p:sp>
      <p:sp>
        <p:nvSpPr>
          <p:cNvPr id="3" name="Content Placeholder 2">
            <a:extLst>
              <a:ext uri="{FF2B5EF4-FFF2-40B4-BE49-F238E27FC236}">
                <a16:creationId xmlns:a16="http://schemas.microsoft.com/office/drawing/2014/main" id="{0FA506DB-8E2D-9ACE-1B84-F82AF16C3ADE}"/>
              </a:ext>
            </a:extLst>
          </p:cNvPr>
          <p:cNvSpPr>
            <a:spLocks noGrp="1"/>
          </p:cNvSpPr>
          <p:nvPr>
            <p:ph idx="1"/>
          </p:nvPr>
        </p:nvSpPr>
        <p:spPr>
          <a:xfrm>
            <a:off x="838200" y="1886786"/>
            <a:ext cx="4889066" cy="3645334"/>
          </a:xfrm>
        </p:spPr>
        <p:txBody>
          <a:bodyPr/>
          <a:lstStyle/>
          <a:p>
            <a:r>
              <a:rPr lang="fi-FI"/>
              <a:t> </a:t>
            </a:r>
          </a:p>
          <a:p>
            <a:endParaRPr lang="fi-FI"/>
          </a:p>
        </p:txBody>
      </p:sp>
      <p:sp>
        <p:nvSpPr>
          <p:cNvPr id="9" name="Content Placeholder 8">
            <a:extLst>
              <a:ext uri="{FF2B5EF4-FFF2-40B4-BE49-F238E27FC236}">
                <a16:creationId xmlns:a16="http://schemas.microsoft.com/office/drawing/2014/main" id="{5CD633CE-4DD6-331C-3C01-69B2F0E0E6EE}"/>
              </a:ext>
            </a:extLst>
          </p:cNvPr>
          <p:cNvSpPr>
            <a:spLocks noGrp="1"/>
          </p:cNvSpPr>
          <p:nvPr>
            <p:ph idx="10"/>
          </p:nvPr>
        </p:nvSpPr>
        <p:spPr>
          <a:xfrm>
            <a:off x="6230930" y="1886786"/>
            <a:ext cx="4889066" cy="3645334"/>
          </a:xfrm>
        </p:spPr>
        <p:txBody>
          <a:bodyPr vert="horz" lIns="0" tIns="0" rIns="0" bIns="0" rtlCol="0" anchor="t">
            <a:noAutofit/>
          </a:bodyPr>
          <a:lstStyle/>
          <a:p>
            <a:endParaRPr lang="en-US"/>
          </a:p>
          <a:p>
            <a:endParaRPr lang="en-US"/>
          </a:p>
          <a:p>
            <a:endParaRPr lang="en-US"/>
          </a:p>
          <a:p>
            <a:endParaRPr lang="en-US"/>
          </a:p>
          <a:p>
            <a:endParaRPr lang="en-US"/>
          </a:p>
        </p:txBody>
      </p:sp>
      <p:sp>
        <p:nvSpPr>
          <p:cNvPr id="6" name="Tekstiruutu 5">
            <a:extLst>
              <a:ext uri="{FF2B5EF4-FFF2-40B4-BE49-F238E27FC236}">
                <a16:creationId xmlns:a16="http://schemas.microsoft.com/office/drawing/2014/main" id="{A5D87BA2-E527-70C0-7093-DB5830B3FC6B}"/>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5" name="TextBox 4">
            <a:extLst>
              <a:ext uri="{FF2B5EF4-FFF2-40B4-BE49-F238E27FC236}">
                <a16:creationId xmlns:a16="http://schemas.microsoft.com/office/drawing/2014/main" id="{662E3DF6-2FDC-F905-3320-2F4808FD4597}"/>
              </a:ext>
            </a:extLst>
          </p:cNvPr>
          <p:cNvSpPr txBox="1"/>
          <p:nvPr/>
        </p:nvSpPr>
        <p:spPr>
          <a:xfrm>
            <a:off x="116975" y="1582806"/>
            <a:ext cx="5960307" cy="627864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dirty="0" err="1">
                <a:ea typeface="Tahoma"/>
                <a:cs typeface="Tahoma"/>
              </a:rPr>
              <a:t>Tavoitteena</a:t>
            </a:r>
            <a:r>
              <a:rPr lang="en-US" dirty="0">
                <a:ea typeface="Tahoma"/>
                <a:cs typeface="Tahoma"/>
              </a:rPr>
              <a:t> on, </a:t>
            </a:r>
            <a:r>
              <a:rPr lang="en-US" dirty="0" err="1">
                <a:ea typeface="Tahoma"/>
                <a:cs typeface="Tahoma"/>
              </a:rPr>
              <a:t>että</a:t>
            </a:r>
            <a:r>
              <a:rPr lang="en-US" dirty="0">
                <a:ea typeface="Tahoma"/>
                <a:cs typeface="Tahoma"/>
              </a:rPr>
              <a:t> </a:t>
            </a:r>
            <a:r>
              <a:rPr lang="en-US" dirty="0" err="1">
                <a:ea typeface="Tahoma"/>
                <a:cs typeface="Tahoma"/>
              </a:rPr>
              <a:t>nuori</a:t>
            </a:r>
            <a:r>
              <a:rPr lang="en-US" dirty="0">
                <a:ea typeface="Tahoma"/>
                <a:cs typeface="Tahoma"/>
              </a:rPr>
              <a:t> </a:t>
            </a:r>
            <a:r>
              <a:rPr lang="en-US" dirty="0" err="1">
                <a:ea typeface="Tahoma"/>
                <a:cs typeface="Tahoma"/>
              </a:rPr>
              <a:t>löytää</a:t>
            </a:r>
            <a:r>
              <a:rPr lang="en-US" dirty="0">
                <a:ea typeface="Tahoma"/>
                <a:cs typeface="Tahoma"/>
              </a:rPr>
              <a:t> </a:t>
            </a:r>
            <a:r>
              <a:rPr lang="en-US" dirty="0" err="1">
                <a:ea typeface="Tahoma"/>
                <a:cs typeface="Tahoma"/>
              </a:rPr>
              <a:t>oman</a:t>
            </a:r>
            <a:r>
              <a:rPr lang="en-US" dirty="0">
                <a:ea typeface="Tahoma"/>
                <a:cs typeface="Tahoma"/>
              </a:rPr>
              <a:t> </a:t>
            </a:r>
            <a:r>
              <a:rPr lang="en-US" dirty="0" err="1">
                <a:ea typeface="Tahoma"/>
                <a:cs typeface="Tahoma"/>
              </a:rPr>
              <a:t>paikkansa</a:t>
            </a:r>
            <a:r>
              <a:rPr lang="en-US" dirty="0">
                <a:ea typeface="Tahoma"/>
                <a:cs typeface="Tahoma"/>
              </a:rPr>
              <a:t> </a:t>
            </a:r>
            <a:r>
              <a:rPr lang="en-US" dirty="0" err="1">
                <a:ea typeface="Tahoma"/>
                <a:cs typeface="Tahoma"/>
              </a:rPr>
              <a:t>työelämässä</a:t>
            </a:r>
            <a:r>
              <a:rPr lang="en-US" dirty="0">
                <a:ea typeface="Tahoma"/>
                <a:cs typeface="Tahoma"/>
              </a:rPr>
              <a:t> ja </a:t>
            </a:r>
            <a:r>
              <a:rPr lang="en-US" dirty="0" err="1">
                <a:ea typeface="Tahoma"/>
                <a:cs typeface="Tahoma"/>
              </a:rPr>
              <a:t>saa</a:t>
            </a:r>
            <a:r>
              <a:rPr lang="en-US" dirty="0">
                <a:ea typeface="Tahoma"/>
                <a:cs typeface="Tahoma"/>
              </a:rPr>
              <a:t> </a:t>
            </a:r>
            <a:r>
              <a:rPr lang="en-US" dirty="0" err="1">
                <a:ea typeface="Tahoma"/>
                <a:cs typeface="Tahoma"/>
              </a:rPr>
              <a:t>onnistuneen</a:t>
            </a:r>
            <a:r>
              <a:rPr lang="en-US" dirty="0">
                <a:ea typeface="Tahoma"/>
                <a:cs typeface="Tahoma"/>
              </a:rPr>
              <a:t> </a:t>
            </a:r>
            <a:r>
              <a:rPr lang="en-US" dirty="0" err="1">
                <a:ea typeface="Tahoma"/>
                <a:cs typeface="Tahoma"/>
              </a:rPr>
              <a:t>alun</a:t>
            </a:r>
            <a:r>
              <a:rPr lang="en-US" dirty="0">
                <a:ea typeface="Tahoma"/>
                <a:cs typeface="Tahoma"/>
              </a:rPr>
              <a:t> </a:t>
            </a:r>
            <a:r>
              <a:rPr lang="en-US" dirty="0" err="1">
                <a:ea typeface="Tahoma"/>
                <a:cs typeface="Tahoma"/>
              </a:rPr>
              <a:t>työuralleen</a:t>
            </a:r>
            <a:r>
              <a:rPr lang="en-US" dirty="0">
                <a:ea typeface="Tahoma"/>
                <a:cs typeface="Tahoma"/>
              </a:rPr>
              <a:t>.</a:t>
            </a:r>
          </a:p>
          <a:p>
            <a:endParaRPr lang="en-US" dirty="0">
              <a:ea typeface="Tahoma"/>
              <a:cs typeface="Tahoma"/>
            </a:endParaRPr>
          </a:p>
          <a:p>
            <a:r>
              <a:rPr lang="en-US" dirty="0" err="1">
                <a:ea typeface="Tahoma"/>
                <a:cs typeface="Tahoma"/>
              </a:rPr>
              <a:t>Valmistuville</a:t>
            </a:r>
            <a:r>
              <a:rPr lang="en-US" dirty="0">
                <a:ea typeface="Tahoma"/>
                <a:cs typeface="Tahoma"/>
              </a:rPr>
              <a:t> (</a:t>
            </a:r>
            <a:r>
              <a:rPr lang="en-US" dirty="0" err="1">
                <a:ea typeface="Tahoma"/>
                <a:cs typeface="Tahoma"/>
              </a:rPr>
              <a:t>nepsy</a:t>
            </a:r>
            <a:r>
              <a:rPr lang="en-US" dirty="0">
                <a:ea typeface="Tahoma"/>
                <a:cs typeface="Tahoma"/>
              </a:rPr>
              <a:t>/mt-</a:t>
            </a:r>
            <a:r>
              <a:rPr lang="en-US" dirty="0" err="1">
                <a:ea typeface="Tahoma"/>
                <a:cs typeface="Tahoma"/>
              </a:rPr>
              <a:t>haaste</a:t>
            </a:r>
            <a:r>
              <a:rPr lang="en-US" dirty="0">
                <a:ea typeface="Tahoma"/>
                <a:cs typeface="Tahoma"/>
              </a:rPr>
              <a:t>) </a:t>
            </a:r>
            <a:r>
              <a:rPr lang="en-US" dirty="0" err="1">
                <a:ea typeface="Tahoma"/>
                <a:cs typeface="Tahoma"/>
              </a:rPr>
              <a:t>opiskelijoille</a:t>
            </a:r>
            <a:r>
              <a:rPr lang="en-US" dirty="0">
                <a:ea typeface="Tahoma"/>
                <a:cs typeface="Tahoma"/>
              </a:rPr>
              <a:t> on  </a:t>
            </a:r>
            <a:r>
              <a:rPr lang="en-US" dirty="0" err="1">
                <a:ea typeface="Tahoma"/>
                <a:cs typeface="Tahoma"/>
              </a:rPr>
              <a:t>tarjolla</a:t>
            </a:r>
            <a:r>
              <a:rPr lang="en-US" dirty="0">
                <a:ea typeface="Tahoma"/>
                <a:cs typeface="Tahoma"/>
              </a:rPr>
              <a:t> </a:t>
            </a:r>
            <a:r>
              <a:rPr lang="en-US" dirty="0" err="1">
                <a:ea typeface="Tahoma"/>
                <a:cs typeface="Tahoma"/>
              </a:rPr>
              <a:t>yksilöllistä</a:t>
            </a:r>
            <a:r>
              <a:rPr lang="en-US" dirty="0">
                <a:ea typeface="Tahoma"/>
                <a:cs typeface="Tahoma"/>
              </a:rPr>
              <a:t> ja </a:t>
            </a:r>
            <a:r>
              <a:rPr lang="en-US" dirty="0" err="1">
                <a:ea typeface="Tahoma"/>
                <a:cs typeface="Tahoma"/>
              </a:rPr>
              <a:t>ryhmämuotoista</a:t>
            </a:r>
            <a:r>
              <a:rPr lang="en-US" dirty="0">
                <a:ea typeface="Tahoma"/>
                <a:cs typeface="Tahoma"/>
              </a:rPr>
              <a:t> </a:t>
            </a:r>
            <a:r>
              <a:rPr lang="en-US" dirty="0" err="1">
                <a:ea typeface="Tahoma"/>
                <a:cs typeface="Tahoma"/>
              </a:rPr>
              <a:t>työhönvalmennusta</a:t>
            </a:r>
            <a:r>
              <a:rPr lang="en-US" dirty="0">
                <a:ea typeface="Tahoma"/>
                <a:cs typeface="Tahoma"/>
              </a:rPr>
              <a:t>. </a:t>
            </a:r>
            <a:endParaRPr lang="en-US" dirty="0"/>
          </a:p>
          <a:p>
            <a:endParaRPr lang="en-US" dirty="0">
              <a:ea typeface="Tahoma"/>
              <a:cs typeface="Tahoma"/>
            </a:endParaRPr>
          </a:p>
          <a:p>
            <a:r>
              <a:rPr lang="en-US" dirty="0" err="1">
                <a:ea typeface="Tahoma"/>
                <a:cs typeface="Tahoma"/>
              </a:rPr>
              <a:t>Valmennuksissa</a:t>
            </a:r>
            <a:r>
              <a:rPr lang="en-US" dirty="0">
                <a:ea typeface="Tahoma"/>
                <a:cs typeface="Tahoma"/>
              </a:rPr>
              <a:t> </a:t>
            </a:r>
            <a:r>
              <a:rPr lang="en-US" dirty="0" err="1">
                <a:ea typeface="Tahoma"/>
                <a:cs typeface="Tahoma"/>
              </a:rPr>
              <a:t>vahvistetaan</a:t>
            </a:r>
            <a:r>
              <a:rPr lang="en-US" dirty="0">
                <a:ea typeface="Tahoma"/>
                <a:cs typeface="Tahoma"/>
              </a:rPr>
              <a:t> </a:t>
            </a:r>
            <a:r>
              <a:rPr lang="en-US" dirty="0" err="1">
                <a:ea typeface="Tahoma"/>
                <a:cs typeface="Tahoma"/>
              </a:rPr>
              <a:t>nuoren</a:t>
            </a:r>
            <a:r>
              <a:rPr lang="en-US" dirty="0">
                <a:ea typeface="Tahoma"/>
                <a:cs typeface="Tahoma"/>
              </a:rPr>
              <a:t> </a:t>
            </a:r>
            <a:r>
              <a:rPr lang="en-US" dirty="0" err="1">
                <a:ea typeface="Tahoma"/>
                <a:cs typeface="Tahoma"/>
              </a:rPr>
              <a:t>työelämätaitoja</a:t>
            </a:r>
            <a:r>
              <a:rPr lang="en-US" dirty="0">
                <a:ea typeface="Tahoma"/>
                <a:cs typeface="Tahoma"/>
              </a:rPr>
              <a:t> ja </a:t>
            </a:r>
            <a:r>
              <a:rPr lang="en-US" dirty="0" err="1">
                <a:ea typeface="Tahoma"/>
                <a:cs typeface="Tahoma"/>
              </a:rPr>
              <a:t>työnhakutaitoja</a:t>
            </a:r>
            <a:r>
              <a:rPr lang="en-US" dirty="0">
                <a:ea typeface="Tahoma"/>
                <a:cs typeface="Tahoma"/>
              </a:rPr>
              <a:t>. </a:t>
            </a:r>
          </a:p>
          <a:p>
            <a:endParaRPr lang="en-US" dirty="0">
              <a:ea typeface="Tahoma"/>
              <a:cs typeface="Tahoma"/>
            </a:endParaRPr>
          </a:p>
          <a:p>
            <a:r>
              <a:rPr lang="en-US" dirty="0" err="1">
                <a:ea typeface="Tahoma"/>
                <a:cs typeface="Tahoma"/>
              </a:rPr>
              <a:t>Työhönvalmentajan</a:t>
            </a:r>
            <a:r>
              <a:rPr lang="en-US" dirty="0">
                <a:ea typeface="Tahoma"/>
                <a:cs typeface="Tahoma"/>
              </a:rPr>
              <a:t> </a:t>
            </a:r>
            <a:r>
              <a:rPr lang="en-US" dirty="0" err="1">
                <a:ea typeface="Tahoma"/>
                <a:cs typeface="Tahoma"/>
              </a:rPr>
              <a:t>tukea</a:t>
            </a:r>
            <a:r>
              <a:rPr lang="en-US" dirty="0">
                <a:ea typeface="Tahoma"/>
                <a:cs typeface="Tahoma"/>
              </a:rPr>
              <a:t> </a:t>
            </a:r>
            <a:r>
              <a:rPr lang="en-US" dirty="0" err="1">
                <a:ea typeface="Tahoma"/>
                <a:cs typeface="Tahoma"/>
              </a:rPr>
              <a:t>saa</a:t>
            </a:r>
            <a:r>
              <a:rPr lang="en-US" dirty="0">
                <a:ea typeface="Tahoma"/>
                <a:cs typeface="Tahoma"/>
              </a:rPr>
              <a:t> </a:t>
            </a:r>
            <a:r>
              <a:rPr lang="en-US" dirty="0" err="1">
                <a:ea typeface="Tahoma"/>
                <a:cs typeface="Tahoma"/>
              </a:rPr>
              <a:t>myös</a:t>
            </a:r>
            <a:r>
              <a:rPr lang="en-US" dirty="0">
                <a:ea typeface="Tahoma"/>
                <a:cs typeface="Tahoma"/>
              </a:rPr>
              <a:t> </a:t>
            </a:r>
            <a:r>
              <a:rPr lang="en-US" dirty="0" err="1">
                <a:ea typeface="Tahoma"/>
                <a:cs typeface="Tahoma"/>
              </a:rPr>
              <a:t>työnhakijaksi</a:t>
            </a:r>
            <a:r>
              <a:rPr lang="en-US" dirty="0">
                <a:ea typeface="Tahoma"/>
                <a:cs typeface="Tahoma"/>
              </a:rPr>
              <a:t> </a:t>
            </a:r>
            <a:r>
              <a:rPr lang="en-US" dirty="0" err="1">
                <a:ea typeface="Tahoma"/>
                <a:cs typeface="Tahoma"/>
              </a:rPr>
              <a:t>ilmoittautumiseen</a:t>
            </a:r>
            <a:r>
              <a:rPr lang="en-US" dirty="0">
                <a:ea typeface="Tahoma"/>
                <a:cs typeface="Tahoma"/>
              </a:rPr>
              <a:t> ja </a:t>
            </a:r>
            <a:r>
              <a:rPr lang="en-US" dirty="0" err="1">
                <a:ea typeface="Tahoma"/>
                <a:cs typeface="Tahoma"/>
              </a:rPr>
              <a:t>verkostopalavereihin</a:t>
            </a:r>
            <a:r>
              <a:rPr lang="en-US" dirty="0">
                <a:ea typeface="Tahoma"/>
                <a:cs typeface="Tahoma"/>
              </a:rPr>
              <a:t>.</a:t>
            </a:r>
          </a:p>
          <a:p>
            <a:endParaRPr lang="en-US" dirty="0">
              <a:ea typeface="Tahoma"/>
              <a:cs typeface="Tahoma"/>
            </a:endParaRPr>
          </a:p>
          <a:p>
            <a:r>
              <a:rPr lang="en-US" dirty="0" err="1">
                <a:ea typeface="Tahoma"/>
                <a:cs typeface="Tahoma"/>
              </a:rPr>
              <a:t>Tuetaan</a:t>
            </a:r>
            <a:r>
              <a:rPr lang="en-US" dirty="0">
                <a:ea typeface="Tahoma"/>
                <a:cs typeface="Tahoma"/>
              </a:rPr>
              <a:t> </a:t>
            </a:r>
            <a:r>
              <a:rPr lang="en-US" dirty="0" err="1">
                <a:ea typeface="Tahoma"/>
                <a:cs typeface="Tahoma"/>
              </a:rPr>
              <a:t>työnhaussa</a:t>
            </a:r>
            <a:r>
              <a:rPr lang="en-US" dirty="0">
                <a:ea typeface="Tahoma"/>
                <a:cs typeface="Tahoma"/>
              </a:rPr>
              <a:t> ja </a:t>
            </a:r>
            <a:r>
              <a:rPr lang="en-US" dirty="0" err="1">
                <a:ea typeface="Tahoma"/>
                <a:cs typeface="Tahoma"/>
              </a:rPr>
              <a:t>työelämään</a:t>
            </a:r>
            <a:r>
              <a:rPr lang="en-US" dirty="0">
                <a:ea typeface="Tahoma"/>
                <a:cs typeface="Tahoma"/>
              </a:rPr>
              <a:t> </a:t>
            </a:r>
            <a:r>
              <a:rPr lang="en-US" dirty="0" err="1">
                <a:ea typeface="Tahoma"/>
                <a:cs typeface="Tahoma"/>
              </a:rPr>
              <a:t>siirtymisessä</a:t>
            </a:r>
            <a:r>
              <a:rPr lang="en-US" dirty="0">
                <a:ea typeface="Tahoma"/>
                <a:cs typeface="Tahoma"/>
              </a:rPr>
              <a:t> </a:t>
            </a:r>
            <a:r>
              <a:rPr lang="en-US" dirty="0" err="1">
                <a:ea typeface="Tahoma"/>
                <a:cs typeface="Tahoma"/>
              </a:rPr>
              <a:t>tarvittaessa</a:t>
            </a:r>
            <a:r>
              <a:rPr lang="en-US" dirty="0">
                <a:ea typeface="Tahoma"/>
                <a:cs typeface="Tahoma"/>
              </a:rPr>
              <a:t> </a:t>
            </a:r>
            <a:r>
              <a:rPr lang="en-US" dirty="0" err="1">
                <a:ea typeface="Tahoma"/>
                <a:cs typeface="Tahoma"/>
              </a:rPr>
              <a:t>jalkautumalla</a:t>
            </a:r>
            <a:r>
              <a:rPr lang="en-US" dirty="0">
                <a:ea typeface="Tahoma"/>
                <a:cs typeface="Tahoma"/>
              </a:rPr>
              <a:t> </a:t>
            </a:r>
            <a:r>
              <a:rPr lang="en-US" dirty="0" err="1">
                <a:ea typeface="Tahoma"/>
                <a:cs typeface="Tahoma"/>
              </a:rPr>
              <a:t>työpaikoille</a:t>
            </a:r>
            <a:r>
              <a:rPr lang="en-US" dirty="0">
                <a:ea typeface="Tahoma"/>
                <a:cs typeface="Tahoma"/>
              </a:rPr>
              <a:t>.</a:t>
            </a:r>
          </a:p>
          <a:p>
            <a:endParaRPr lang="en-US" dirty="0">
              <a:ea typeface="Tahoma"/>
              <a:cs typeface="Tahoma"/>
            </a:endParaRPr>
          </a:p>
          <a:p>
            <a:endParaRPr lang="en-US" dirty="0">
              <a:ea typeface="Tahoma"/>
              <a:cs typeface="Tahoma"/>
            </a:endParaRPr>
          </a:p>
          <a:p>
            <a:endParaRPr lang="en-US" sz="2000" dirty="0">
              <a:ea typeface="Tahoma"/>
              <a:cs typeface="Tahoma"/>
            </a:endParaRPr>
          </a:p>
          <a:p>
            <a:endParaRPr lang="en-US" sz="2000" dirty="0">
              <a:ea typeface="Tahoma"/>
              <a:cs typeface="Tahoma"/>
            </a:endParaRPr>
          </a:p>
          <a:p>
            <a:endParaRPr lang="en-US" sz="2000" dirty="0">
              <a:ea typeface="Tahoma"/>
              <a:cs typeface="Tahoma"/>
            </a:endParaRPr>
          </a:p>
          <a:p>
            <a:endParaRPr lang="en-US" sz="2000" dirty="0">
              <a:ea typeface="Tahoma"/>
              <a:cs typeface="Tahoma"/>
            </a:endParaRPr>
          </a:p>
          <a:p>
            <a:endParaRPr lang="en-US" sz="2000" dirty="0">
              <a:ea typeface="Tahoma"/>
              <a:cs typeface="Tahoma"/>
            </a:endParaRPr>
          </a:p>
          <a:p>
            <a:endParaRPr lang="en-US" sz="2000" dirty="0">
              <a:ea typeface="Tahoma"/>
              <a:cs typeface="Tahoma"/>
            </a:endParaRPr>
          </a:p>
        </p:txBody>
      </p:sp>
      <p:pic>
        <p:nvPicPr>
          <p:cNvPr id="8" name="Picture 7">
            <a:extLst>
              <a:ext uri="{FF2B5EF4-FFF2-40B4-BE49-F238E27FC236}">
                <a16:creationId xmlns:a16="http://schemas.microsoft.com/office/drawing/2014/main" id="{21852DC4-2EF9-E47B-EB4B-5616C908A338}"/>
              </a:ext>
            </a:extLst>
          </p:cNvPr>
          <p:cNvPicPr>
            <a:picLocks noChangeAspect="1"/>
          </p:cNvPicPr>
          <p:nvPr/>
        </p:nvPicPr>
        <p:blipFill>
          <a:blip r:embed="rId2"/>
          <a:srcRect t="-813" r="8142" b="1326"/>
          <a:stretch>
            <a:fillRect/>
          </a:stretch>
        </p:blipFill>
        <p:spPr>
          <a:xfrm rot="16200000">
            <a:off x="6850606" y="803520"/>
            <a:ext cx="3991456" cy="5913491"/>
          </a:xfrm>
          <a:prstGeom prst="rect">
            <a:avLst/>
          </a:prstGeom>
          <a:ln>
            <a:noFill/>
          </a:ln>
          <a:effectLst>
            <a:softEdge rad="112500"/>
          </a:effectLst>
        </p:spPr>
      </p:pic>
    </p:spTree>
    <p:extLst>
      <p:ext uri="{BB962C8B-B14F-4D97-AF65-F5344CB8AC3E}">
        <p14:creationId xmlns:p14="http://schemas.microsoft.com/office/powerpoint/2010/main" val="2134765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CA22-DC51-5613-B1C3-95C21A8310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D5878-233B-9259-F157-B4C9DF63598F}"/>
              </a:ext>
            </a:extLst>
          </p:cNvPr>
          <p:cNvSpPr>
            <a:spLocks noGrp="1"/>
          </p:cNvSpPr>
          <p:nvPr>
            <p:ph type="title"/>
          </p:nvPr>
        </p:nvSpPr>
        <p:spPr>
          <a:xfrm>
            <a:off x="348995" y="355870"/>
            <a:ext cx="11797630" cy="833576"/>
          </a:xfrm>
        </p:spPr>
        <p:txBody>
          <a:bodyPr/>
          <a:lstStyle/>
          <a:p>
            <a:r>
              <a:rPr lang="fi-FI" sz="2000">
                <a:ea typeface="Tahoma"/>
                <a:cs typeface="Tahoma"/>
              </a:rPr>
              <a:t>NUORTEN YSTÄVÄT</a:t>
            </a:r>
            <a:br>
              <a:rPr lang="fi-FI" sz="1800">
                <a:ea typeface="Tahoma"/>
                <a:cs typeface="Tahoma"/>
              </a:rPr>
            </a:br>
            <a:r>
              <a:rPr lang="fi-FI" sz="2000">
                <a:ea typeface="Tahoma"/>
                <a:cs typeface="Tahoma"/>
              </a:rPr>
              <a:t> </a:t>
            </a:r>
          </a:p>
        </p:txBody>
      </p:sp>
      <p:sp>
        <p:nvSpPr>
          <p:cNvPr id="3" name="Content Placeholder 2">
            <a:extLst>
              <a:ext uri="{FF2B5EF4-FFF2-40B4-BE49-F238E27FC236}">
                <a16:creationId xmlns:a16="http://schemas.microsoft.com/office/drawing/2014/main" id="{0DC7CE05-D281-5F46-7D51-CCDE0603B43B}"/>
              </a:ext>
            </a:extLst>
          </p:cNvPr>
          <p:cNvSpPr>
            <a:spLocks noGrp="1"/>
          </p:cNvSpPr>
          <p:nvPr>
            <p:ph idx="1"/>
          </p:nvPr>
        </p:nvSpPr>
        <p:spPr>
          <a:xfrm>
            <a:off x="566351" y="1579697"/>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D3AEB3E3-4161-511E-D602-D27643AAFD10}"/>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29C8D4F8-1734-C300-7C4B-8988CA927F7D}"/>
              </a:ext>
            </a:extLst>
          </p:cNvPr>
          <p:cNvSpPr>
            <a:spLocks noGrp="1"/>
          </p:cNvSpPr>
          <p:nvPr>
            <p:ph idx="10"/>
          </p:nvPr>
        </p:nvSpPr>
        <p:spPr>
          <a:xfrm>
            <a:off x="6097178" y="1879828"/>
            <a:ext cx="5337916" cy="1526347"/>
          </a:xfrm>
        </p:spPr>
        <p:txBody>
          <a:bodyPr vert="horz" lIns="0" tIns="0" rIns="0" bIns="0" rtlCol="0" anchor="t">
            <a:noAutofit/>
          </a:bodyPr>
          <a:lstStyle/>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5" name="TextBox 4">
            <a:extLst>
              <a:ext uri="{FF2B5EF4-FFF2-40B4-BE49-F238E27FC236}">
                <a16:creationId xmlns:a16="http://schemas.microsoft.com/office/drawing/2014/main" id="{658EA16A-2DBB-0C9C-72BC-5554C5DB69F9}"/>
              </a:ext>
            </a:extLst>
          </p:cNvPr>
          <p:cNvSpPr txBox="1"/>
          <p:nvPr/>
        </p:nvSpPr>
        <p:spPr>
          <a:xfrm>
            <a:off x="562673" y="1581389"/>
            <a:ext cx="5938843" cy="649408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400" err="1">
                <a:ea typeface="Tahoma"/>
                <a:cs typeface="Tahoma"/>
              </a:rPr>
              <a:t>Tuettuja</a:t>
            </a:r>
            <a:r>
              <a:rPr lang="en-US" sz="2400">
                <a:ea typeface="Tahoma"/>
                <a:cs typeface="Tahoma"/>
              </a:rPr>
              <a:t> </a:t>
            </a:r>
            <a:r>
              <a:rPr lang="en-US" sz="2400" err="1">
                <a:ea typeface="Tahoma"/>
                <a:cs typeface="Tahoma"/>
              </a:rPr>
              <a:t>polkuja</a:t>
            </a:r>
            <a:r>
              <a:rPr lang="en-US" sz="2400">
                <a:ea typeface="Tahoma"/>
                <a:cs typeface="Tahoma"/>
              </a:rPr>
              <a:t> </a:t>
            </a:r>
            <a:r>
              <a:rPr lang="en-US" sz="2400" err="1">
                <a:ea typeface="Tahoma"/>
                <a:cs typeface="Tahoma"/>
              </a:rPr>
              <a:t>työelämään</a:t>
            </a:r>
            <a:endParaRPr lang="en-US" sz="2400">
              <a:ea typeface="Tahoma"/>
              <a:cs typeface="Tahoma"/>
            </a:endParaRPr>
          </a:p>
          <a:p>
            <a:endParaRPr lang="en-US" sz="2800">
              <a:ea typeface="Tahoma"/>
              <a:cs typeface="Tahoma"/>
            </a:endParaRPr>
          </a:p>
          <a:p>
            <a:pPr marL="285750" indent="-285750">
              <a:buFont typeface="Arial"/>
              <a:buChar char="•"/>
            </a:pPr>
            <a:r>
              <a:rPr lang="en-US" sz="2000" err="1">
                <a:ea typeface="Tahoma"/>
                <a:cs typeface="Tahoma"/>
              </a:rPr>
              <a:t>Kartoitamme</a:t>
            </a:r>
            <a:r>
              <a:rPr lang="en-US" sz="2000">
                <a:ea typeface="Tahoma"/>
                <a:cs typeface="Tahoma"/>
              </a:rPr>
              <a:t> </a:t>
            </a:r>
            <a:r>
              <a:rPr lang="en-US" sz="2000" err="1">
                <a:ea typeface="Tahoma"/>
                <a:cs typeface="Tahoma"/>
              </a:rPr>
              <a:t>nuorille</a:t>
            </a:r>
            <a:r>
              <a:rPr lang="en-US" sz="2000">
                <a:ea typeface="Tahoma"/>
                <a:cs typeface="Tahoma"/>
              </a:rPr>
              <a:t> </a:t>
            </a:r>
            <a:r>
              <a:rPr lang="en-US" sz="2000" err="1">
                <a:ea typeface="Tahoma"/>
                <a:cs typeface="Tahoma"/>
              </a:rPr>
              <a:t>soveltuvia</a:t>
            </a:r>
            <a:r>
              <a:rPr lang="en-US" sz="2000">
                <a:ea typeface="Tahoma"/>
                <a:cs typeface="Tahoma"/>
              </a:rPr>
              <a:t> </a:t>
            </a:r>
            <a:r>
              <a:rPr lang="en-US" sz="2000" err="1">
                <a:ea typeface="Tahoma"/>
                <a:cs typeface="Tahoma"/>
              </a:rPr>
              <a:t>työpaikkoja</a:t>
            </a:r>
            <a:endParaRPr lang="en-US" sz="2000">
              <a:ea typeface="Tahoma"/>
              <a:cs typeface="Tahoma"/>
            </a:endParaRPr>
          </a:p>
          <a:p>
            <a:pPr marL="285750" indent="-285750">
              <a:buFont typeface="Arial"/>
              <a:buChar char="•"/>
            </a:pPr>
            <a:r>
              <a:rPr lang="en-US" sz="2000" err="1">
                <a:ea typeface="Tahoma"/>
                <a:cs typeface="Tahoma"/>
              </a:rPr>
              <a:t>Rakennamme</a:t>
            </a:r>
            <a:r>
              <a:rPr lang="en-US" sz="2000">
                <a:ea typeface="Tahoma"/>
                <a:cs typeface="Tahoma"/>
              </a:rPr>
              <a:t> </a:t>
            </a:r>
            <a:r>
              <a:rPr lang="en-US" sz="2000" err="1">
                <a:ea typeface="Tahoma"/>
                <a:cs typeface="Tahoma"/>
              </a:rPr>
              <a:t>yhteistyötä</a:t>
            </a:r>
            <a:r>
              <a:rPr lang="en-US" sz="2000">
                <a:ea typeface="Tahoma"/>
                <a:cs typeface="Tahoma"/>
              </a:rPr>
              <a:t> </a:t>
            </a:r>
            <a:r>
              <a:rPr lang="en-US" sz="2000" err="1">
                <a:ea typeface="Tahoma"/>
                <a:cs typeface="Tahoma"/>
              </a:rPr>
              <a:t>työnantajien</a:t>
            </a:r>
            <a:r>
              <a:rPr lang="en-US" sz="2000">
                <a:ea typeface="Tahoma"/>
                <a:cs typeface="Tahoma"/>
              </a:rPr>
              <a:t> </a:t>
            </a:r>
            <a:r>
              <a:rPr lang="en-US" sz="2000" err="1">
                <a:ea typeface="Tahoma"/>
                <a:cs typeface="Tahoma"/>
              </a:rPr>
              <a:t>kanssa</a:t>
            </a:r>
            <a:endParaRPr lang="en-US" sz="2000">
              <a:ea typeface="Tahoma"/>
              <a:cs typeface="Tahoma"/>
            </a:endParaRPr>
          </a:p>
          <a:p>
            <a:pPr marL="285750" indent="-285750">
              <a:buFont typeface="Arial"/>
              <a:buChar char="•"/>
            </a:pPr>
            <a:r>
              <a:rPr lang="en-US" sz="2000" err="1">
                <a:ea typeface="Tahoma"/>
                <a:cs typeface="Tahoma"/>
              </a:rPr>
              <a:t>Tuemme</a:t>
            </a:r>
            <a:r>
              <a:rPr lang="en-US" sz="2000">
                <a:ea typeface="Tahoma"/>
                <a:cs typeface="Tahoma"/>
              </a:rPr>
              <a:t> </a:t>
            </a:r>
            <a:r>
              <a:rPr lang="en-US" sz="2000" err="1">
                <a:ea typeface="Tahoma"/>
                <a:cs typeface="Tahoma"/>
              </a:rPr>
              <a:t>nuorta</a:t>
            </a:r>
            <a:r>
              <a:rPr lang="en-US" sz="2000">
                <a:ea typeface="Tahoma"/>
                <a:cs typeface="Tahoma"/>
              </a:rPr>
              <a:t> </a:t>
            </a:r>
            <a:r>
              <a:rPr lang="en-US" sz="2000" err="1">
                <a:ea typeface="Tahoma"/>
                <a:cs typeface="Tahoma"/>
              </a:rPr>
              <a:t>työelämään</a:t>
            </a:r>
            <a:r>
              <a:rPr lang="en-US" sz="2000">
                <a:ea typeface="Tahoma"/>
                <a:cs typeface="Tahoma"/>
              </a:rPr>
              <a:t> </a:t>
            </a:r>
            <a:r>
              <a:rPr lang="en-US" sz="2000" err="1">
                <a:ea typeface="Tahoma"/>
                <a:cs typeface="Tahoma"/>
              </a:rPr>
              <a:t>siirtymisessä</a:t>
            </a:r>
            <a:endParaRPr lang="en-US" sz="2000">
              <a:ea typeface="Tahoma"/>
              <a:cs typeface="Tahoma"/>
            </a:endParaRPr>
          </a:p>
          <a:p>
            <a:pPr marL="285750" indent="-285750">
              <a:buFont typeface="Arial"/>
              <a:buChar char="•"/>
            </a:pPr>
            <a:r>
              <a:rPr lang="en-US" sz="2000" err="1">
                <a:ea typeface="Tahoma"/>
                <a:cs typeface="Tahoma"/>
              </a:rPr>
              <a:t>Tuemme</a:t>
            </a:r>
            <a:r>
              <a:rPr lang="en-US" sz="2000">
                <a:ea typeface="Tahoma"/>
                <a:cs typeface="Tahoma"/>
              </a:rPr>
              <a:t> </a:t>
            </a:r>
            <a:r>
              <a:rPr lang="en-US" sz="2000" err="1">
                <a:ea typeface="Tahoma"/>
                <a:cs typeface="Tahoma"/>
              </a:rPr>
              <a:t>työnantajia</a:t>
            </a:r>
            <a:r>
              <a:rPr lang="en-US" sz="2000">
                <a:ea typeface="Tahoma"/>
                <a:cs typeface="Tahoma"/>
              </a:rPr>
              <a:t> </a:t>
            </a:r>
            <a:r>
              <a:rPr lang="en-US" sz="2000" err="1">
                <a:ea typeface="Tahoma"/>
                <a:cs typeface="Tahoma"/>
              </a:rPr>
              <a:t>rekrytoinnissa</a:t>
            </a:r>
            <a:r>
              <a:rPr lang="en-US" sz="2000">
                <a:ea typeface="Tahoma"/>
                <a:cs typeface="Tahoma"/>
              </a:rPr>
              <a:t> ja </a:t>
            </a:r>
            <a:r>
              <a:rPr lang="en-US" sz="2000" err="1">
                <a:ea typeface="Tahoma"/>
                <a:cs typeface="Tahoma"/>
              </a:rPr>
              <a:t>perehdytyksessä</a:t>
            </a:r>
            <a:endParaRPr lang="en-US" sz="2000">
              <a:ea typeface="Tahoma"/>
              <a:cs typeface="Tahoma"/>
            </a:endParaRPr>
          </a:p>
          <a:p>
            <a:pPr marL="285750" indent="-285750">
              <a:buFont typeface="Arial"/>
              <a:buChar char="•"/>
            </a:pPr>
            <a:r>
              <a:rPr lang="en-US" sz="2000" err="1">
                <a:ea typeface="Tahoma"/>
                <a:cs typeface="Tahoma"/>
              </a:rPr>
              <a:t>Tiedotetaan</a:t>
            </a:r>
            <a:r>
              <a:rPr lang="en-US" sz="2000">
                <a:ea typeface="Tahoma"/>
                <a:cs typeface="Tahoma"/>
              </a:rPr>
              <a:t> </a:t>
            </a:r>
            <a:r>
              <a:rPr lang="en-US" sz="2000" err="1">
                <a:ea typeface="Tahoma"/>
                <a:cs typeface="Tahoma"/>
              </a:rPr>
              <a:t>työnantajia</a:t>
            </a:r>
            <a:r>
              <a:rPr lang="en-US" sz="2000">
                <a:ea typeface="Tahoma"/>
                <a:cs typeface="Tahoma"/>
              </a:rPr>
              <a:t> </a:t>
            </a:r>
            <a:r>
              <a:rPr lang="en-US" sz="2000" err="1">
                <a:ea typeface="Tahoma"/>
                <a:cs typeface="Tahoma"/>
              </a:rPr>
              <a:t>erilaisista</a:t>
            </a:r>
            <a:r>
              <a:rPr lang="en-US" sz="2000">
                <a:ea typeface="Tahoma"/>
                <a:cs typeface="Tahoma"/>
              </a:rPr>
              <a:t> </a:t>
            </a:r>
            <a:r>
              <a:rPr lang="en-US" sz="2000" err="1">
                <a:ea typeface="Tahoma"/>
                <a:cs typeface="Tahoma"/>
              </a:rPr>
              <a:t>työllistämisen</a:t>
            </a:r>
            <a:r>
              <a:rPr lang="en-US" sz="2000">
                <a:ea typeface="Tahoma"/>
                <a:cs typeface="Tahoma"/>
              </a:rPr>
              <a:t> </a:t>
            </a:r>
            <a:r>
              <a:rPr lang="en-US" sz="2000" err="1">
                <a:ea typeface="Tahoma"/>
                <a:cs typeface="Tahoma"/>
              </a:rPr>
              <a:t>tukimuodoista</a:t>
            </a:r>
            <a:r>
              <a:rPr lang="en-US" sz="2000">
                <a:ea typeface="Tahoma"/>
                <a:cs typeface="Tahoma"/>
              </a:rPr>
              <a:t> ja </a:t>
            </a:r>
            <a:r>
              <a:rPr lang="en-US" sz="2000" err="1">
                <a:ea typeface="Tahoma"/>
                <a:cs typeface="Tahoma"/>
              </a:rPr>
              <a:t>neuromoninaisuuteen</a:t>
            </a:r>
            <a:r>
              <a:rPr lang="en-US" sz="2000">
                <a:ea typeface="Tahoma"/>
                <a:cs typeface="Tahoma"/>
              </a:rPr>
              <a:t> ja </a:t>
            </a:r>
            <a:r>
              <a:rPr lang="en-US" sz="2000" err="1">
                <a:ea typeface="Tahoma"/>
                <a:cs typeface="Tahoma"/>
              </a:rPr>
              <a:t>mielenterveyteen</a:t>
            </a:r>
            <a:r>
              <a:rPr lang="en-US" sz="2000">
                <a:ea typeface="Tahoma"/>
                <a:cs typeface="Tahoma"/>
              </a:rPr>
              <a:t> </a:t>
            </a:r>
            <a:r>
              <a:rPr lang="en-US" sz="2000" err="1">
                <a:ea typeface="Tahoma"/>
                <a:cs typeface="Tahoma"/>
              </a:rPr>
              <a:t>liittyvistä</a:t>
            </a:r>
            <a:r>
              <a:rPr lang="en-US" sz="2000">
                <a:ea typeface="Tahoma"/>
                <a:cs typeface="Tahoma"/>
              </a:rPr>
              <a:t> </a:t>
            </a:r>
            <a:r>
              <a:rPr lang="en-US" sz="2000" err="1">
                <a:ea typeface="Tahoma"/>
                <a:cs typeface="Tahoma"/>
              </a:rPr>
              <a:t>asioista</a:t>
            </a:r>
            <a:endParaRPr lang="en-US" sz="2000">
              <a:ea typeface="Tahoma"/>
              <a:cs typeface="Tahoma"/>
            </a:endParaRPr>
          </a:p>
          <a:p>
            <a:pPr marL="285750" indent="-285750">
              <a:buFont typeface="Arial"/>
              <a:buChar char="•"/>
            </a:pPr>
            <a:endParaRPr lang="en-US">
              <a:ea typeface="Tahoma"/>
              <a:cs typeface="Tahoma"/>
            </a:endParaRPr>
          </a:p>
          <a:p>
            <a:pPr marL="342900" indent="-342900">
              <a:buFont typeface="Arial"/>
              <a:buChar char="•"/>
            </a:pPr>
            <a:endParaRPr lang="en-US">
              <a:ea typeface="Tahoma"/>
              <a:cs typeface="Tahoma"/>
            </a:endParaRPr>
          </a:p>
          <a:p>
            <a:pPr marL="342900" indent="-342900">
              <a:buFont typeface="Arial"/>
              <a:buChar char="•"/>
            </a:pPr>
            <a:endParaRPr lang="en-US">
              <a:ea typeface="Tahoma"/>
              <a:cs typeface="Tahoma"/>
            </a:endParaRPr>
          </a:p>
          <a:p>
            <a:pPr marL="342900" indent="-342900">
              <a:buFont typeface="Arial"/>
              <a:buChar char="•"/>
            </a:pPr>
            <a:endParaRPr lang="en-US">
              <a:ea typeface="Tahoma"/>
              <a:cs typeface="Tahoma"/>
            </a:endParaRPr>
          </a:p>
          <a:p>
            <a:endParaRPr lang="en-US">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p:txBody>
      </p:sp>
      <p:pic>
        <p:nvPicPr>
          <p:cNvPr id="7" name="Picture Placeholder 4">
            <a:extLst>
              <a:ext uri="{FF2B5EF4-FFF2-40B4-BE49-F238E27FC236}">
                <a16:creationId xmlns:a16="http://schemas.microsoft.com/office/drawing/2014/main" id="{626F96F7-66C9-747B-D01E-137A5D6D966D}"/>
              </a:ext>
            </a:extLst>
          </p:cNvPr>
          <p:cNvPicPr>
            <a:picLocks noChangeAspect="1"/>
          </p:cNvPicPr>
          <p:nvPr/>
        </p:nvPicPr>
        <p:blipFill>
          <a:blip r:embed="rId2"/>
          <a:srcRect t="1711" b="1711"/>
          <a:stretch/>
        </p:blipFill>
        <p:spPr>
          <a:xfrm>
            <a:off x="7044906" y="1581510"/>
            <a:ext cx="4198188" cy="4138267"/>
          </a:xfrm>
          <a:prstGeom prst="rect">
            <a:avLst/>
          </a:prstGeom>
          <a:solidFill>
            <a:srgbClr val="FFFFFF">
              <a:lumMod val="95000"/>
            </a:srgbClr>
          </a:solidFill>
        </p:spPr>
      </p:pic>
    </p:spTree>
    <p:extLst>
      <p:ext uri="{BB962C8B-B14F-4D97-AF65-F5344CB8AC3E}">
        <p14:creationId xmlns:p14="http://schemas.microsoft.com/office/powerpoint/2010/main" val="3522963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1BBE970-78B4-BE73-FA60-0ED56A877EA2}"/>
              </a:ext>
            </a:extLst>
          </p:cNvPr>
          <p:cNvSpPr>
            <a:spLocks noGrp="1"/>
          </p:cNvSpPr>
          <p:nvPr>
            <p:ph type="title"/>
          </p:nvPr>
        </p:nvSpPr>
        <p:spPr>
          <a:xfrm>
            <a:off x="838200" y="365125"/>
            <a:ext cx="4889066" cy="1033907"/>
          </a:xfrm>
        </p:spPr>
        <p:txBody>
          <a:bodyPr anchor="b">
            <a:normAutofit/>
          </a:bodyPr>
          <a:lstStyle/>
          <a:p>
            <a:r>
              <a:rPr lang="en-US" sz="2500" err="1"/>
              <a:t>Työnantajayhteistyö</a:t>
            </a:r>
            <a:endParaRPr lang="en-US" err="1"/>
          </a:p>
        </p:txBody>
      </p:sp>
      <p:sp>
        <p:nvSpPr>
          <p:cNvPr id="21" name="Content Placeholder 2">
            <a:extLst>
              <a:ext uri="{FF2B5EF4-FFF2-40B4-BE49-F238E27FC236}">
                <a16:creationId xmlns:a16="http://schemas.microsoft.com/office/drawing/2014/main" id="{05CE7469-E132-3E67-7D95-8F60BB48410E}"/>
              </a:ext>
            </a:extLst>
          </p:cNvPr>
          <p:cNvSpPr>
            <a:spLocks noGrp="1"/>
          </p:cNvSpPr>
          <p:nvPr>
            <p:ph idx="1"/>
          </p:nvPr>
        </p:nvSpPr>
        <p:spPr>
          <a:xfrm>
            <a:off x="838200" y="1886786"/>
            <a:ext cx="4889066" cy="3645334"/>
          </a:xfrm>
        </p:spPr>
        <p:txBody>
          <a:bodyPr vert="horz" lIns="0" tIns="0" rIns="0" bIns="0" rtlCol="0" anchor="t">
            <a:normAutofit/>
          </a:bodyPr>
          <a:lstStyle/>
          <a:p>
            <a:endParaRPr lang="en-US"/>
          </a:p>
          <a:p>
            <a:r>
              <a:rPr lang="en-US" err="1"/>
              <a:t>Mahdollisuus</a:t>
            </a:r>
            <a:r>
              <a:rPr lang="en-US"/>
              <a:t> </a:t>
            </a:r>
            <a:r>
              <a:rPr lang="en-US" err="1"/>
              <a:t>järjestää</a:t>
            </a:r>
            <a:r>
              <a:rPr lang="en-US"/>
              <a:t> </a:t>
            </a:r>
            <a:r>
              <a:rPr lang="en-US" err="1"/>
              <a:t>työnantaja</a:t>
            </a:r>
            <a:r>
              <a:rPr lang="en-US"/>
              <a:t> tai </a:t>
            </a:r>
            <a:r>
              <a:rPr lang="en-US" err="1"/>
              <a:t>alakohtaisia</a:t>
            </a:r>
            <a:r>
              <a:rPr lang="en-US"/>
              <a:t> </a:t>
            </a:r>
            <a:r>
              <a:rPr lang="en-US" err="1"/>
              <a:t>työkohtaamo</a:t>
            </a:r>
            <a:r>
              <a:rPr lang="en-US"/>
              <a:t> </a:t>
            </a:r>
            <a:r>
              <a:rPr lang="en-US" err="1"/>
              <a:t>tapahtumia</a:t>
            </a:r>
            <a:endParaRPr lang="en-US">
              <a:ea typeface="Tahoma"/>
              <a:cs typeface="Tahoma"/>
            </a:endParaRPr>
          </a:p>
          <a:p>
            <a:endParaRPr lang="en-US">
              <a:ea typeface="Tahoma"/>
              <a:cs typeface="Tahoma"/>
            </a:endParaRPr>
          </a:p>
          <a:p>
            <a:r>
              <a:rPr lang="en-US" err="1">
                <a:ea typeface="Tahoma"/>
                <a:cs typeface="Tahoma"/>
              </a:rPr>
              <a:t>Työnantajatyötä</a:t>
            </a:r>
            <a:r>
              <a:rPr lang="en-US">
                <a:ea typeface="Tahoma"/>
                <a:cs typeface="Tahoma"/>
              </a:rPr>
              <a:t> on </a:t>
            </a:r>
            <a:r>
              <a:rPr lang="en-US" err="1">
                <a:ea typeface="Tahoma"/>
                <a:cs typeface="Tahoma"/>
              </a:rPr>
              <a:t>toteutettu</a:t>
            </a:r>
            <a:r>
              <a:rPr lang="en-US">
                <a:ea typeface="Tahoma"/>
                <a:cs typeface="Tahoma"/>
              </a:rPr>
              <a:t> </a:t>
            </a:r>
            <a:r>
              <a:rPr lang="en-US" err="1">
                <a:ea typeface="Tahoma"/>
                <a:cs typeface="Tahoma"/>
              </a:rPr>
              <a:t>koko</a:t>
            </a:r>
            <a:r>
              <a:rPr lang="en-US">
                <a:ea typeface="Tahoma"/>
                <a:cs typeface="Tahoma"/>
              </a:rPr>
              <a:t> </a:t>
            </a:r>
            <a:r>
              <a:rPr lang="en-US" err="1">
                <a:ea typeface="Tahoma"/>
                <a:cs typeface="Tahoma"/>
              </a:rPr>
              <a:t>Keski-Pohjanmaan</a:t>
            </a:r>
            <a:r>
              <a:rPr lang="en-US">
                <a:ea typeface="Tahoma"/>
                <a:cs typeface="Tahoma"/>
              </a:rPr>
              <a:t> </a:t>
            </a:r>
            <a:r>
              <a:rPr lang="en-US" err="1">
                <a:ea typeface="Tahoma"/>
                <a:cs typeface="Tahoma"/>
              </a:rPr>
              <a:t>aluella</a:t>
            </a:r>
          </a:p>
          <a:p>
            <a:r>
              <a:rPr lang="en-US" err="1">
                <a:ea typeface="Tahoma"/>
                <a:cs typeface="Tahoma"/>
              </a:rPr>
              <a:t>Hankkeen</a:t>
            </a:r>
            <a:r>
              <a:rPr lang="en-US">
                <a:ea typeface="Tahoma"/>
                <a:cs typeface="Tahoma"/>
              </a:rPr>
              <a:t> </a:t>
            </a:r>
            <a:r>
              <a:rPr lang="en-US" err="1">
                <a:ea typeface="Tahoma"/>
                <a:cs typeface="Tahoma"/>
              </a:rPr>
              <a:t>aikana</a:t>
            </a:r>
            <a:r>
              <a:rPr lang="en-US">
                <a:ea typeface="Tahoma"/>
                <a:cs typeface="Tahoma"/>
              </a:rPr>
              <a:t> </a:t>
            </a:r>
            <a:r>
              <a:rPr lang="en-US" err="1">
                <a:ea typeface="Tahoma"/>
                <a:cs typeface="Tahoma"/>
              </a:rPr>
              <a:t>olemme</a:t>
            </a:r>
            <a:r>
              <a:rPr lang="en-US">
                <a:ea typeface="Tahoma"/>
                <a:cs typeface="Tahoma"/>
              </a:rPr>
              <a:t> </a:t>
            </a:r>
            <a:r>
              <a:rPr lang="en-US" err="1">
                <a:ea typeface="Tahoma"/>
                <a:cs typeface="Tahoma"/>
              </a:rPr>
              <a:t>hyödyntäneet</a:t>
            </a:r>
            <a:r>
              <a:rPr lang="en-US">
                <a:ea typeface="Tahoma"/>
                <a:cs typeface="Tahoma"/>
              </a:rPr>
              <a:t> </a:t>
            </a:r>
            <a:r>
              <a:rPr lang="en-US" err="1">
                <a:ea typeface="Tahoma"/>
                <a:cs typeface="Tahoma"/>
              </a:rPr>
              <a:t>työkokeilua</a:t>
            </a:r>
            <a:r>
              <a:rPr lang="en-US">
                <a:ea typeface="Tahoma"/>
                <a:cs typeface="Tahoma"/>
              </a:rPr>
              <a:t>, </a:t>
            </a:r>
            <a:r>
              <a:rPr lang="en-US" err="1">
                <a:ea typeface="Tahoma"/>
                <a:cs typeface="Tahoma"/>
              </a:rPr>
              <a:t>koulutuskokeilua</a:t>
            </a:r>
            <a:r>
              <a:rPr lang="en-US">
                <a:ea typeface="Tahoma"/>
                <a:cs typeface="Tahoma"/>
              </a:rPr>
              <a:t>, </a:t>
            </a:r>
            <a:r>
              <a:rPr lang="en-US" err="1">
                <a:ea typeface="Tahoma"/>
                <a:cs typeface="Tahoma"/>
              </a:rPr>
              <a:t>palkkatukea</a:t>
            </a:r>
            <a:r>
              <a:rPr lang="en-US">
                <a:ea typeface="Tahoma"/>
                <a:cs typeface="Tahoma"/>
              </a:rPr>
              <a:t> ja </a:t>
            </a:r>
            <a:r>
              <a:rPr lang="en-US" err="1">
                <a:ea typeface="Tahoma"/>
                <a:cs typeface="Tahoma"/>
              </a:rPr>
              <a:t>nuorten</a:t>
            </a:r>
            <a:r>
              <a:rPr lang="en-US">
                <a:ea typeface="Tahoma"/>
                <a:cs typeface="Tahoma"/>
              </a:rPr>
              <a:t> </a:t>
            </a:r>
            <a:r>
              <a:rPr lang="en-US" err="1">
                <a:ea typeface="Tahoma"/>
                <a:cs typeface="Tahoma"/>
              </a:rPr>
              <a:t>työllistymisseteliä</a:t>
            </a:r>
            <a:r>
              <a:rPr lang="en-US">
                <a:ea typeface="Tahoma"/>
                <a:cs typeface="Tahoma"/>
              </a:rPr>
              <a:t>.</a:t>
            </a:r>
          </a:p>
          <a:p>
            <a:endParaRPr lang="en-US">
              <a:ea typeface="Tahoma"/>
              <a:cs typeface="Tahoma"/>
            </a:endParaRPr>
          </a:p>
        </p:txBody>
      </p:sp>
      <p:pic>
        <p:nvPicPr>
          <p:cNvPr id="4" name="Picture Placeholder 3">
            <a:extLst>
              <a:ext uri="{FF2B5EF4-FFF2-40B4-BE49-F238E27FC236}">
                <a16:creationId xmlns:a16="http://schemas.microsoft.com/office/drawing/2014/main" id="{CD87FCF0-EC85-35F1-B848-DE2563387BA7}"/>
              </a:ext>
            </a:extLst>
          </p:cNvPr>
          <p:cNvPicPr>
            <a:picLocks noGrp="1" noChangeAspect="1"/>
          </p:cNvPicPr>
          <p:nvPr>
            <p:ph type="pic" sz="quarter" idx="13"/>
          </p:nvPr>
        </p:nvPicPr>
        <p:blipFill>
          <a:blip r:embed="rId2"/>
          <a:srcRect t="13750" b="13750"/>
          <a:stretch/>
        </p:blipFill>
        <p:spPr>
          <a:xfrm>
            <a:off x="6096256" y="1"/>
            <a:ext cx="6095486" cy="5892304"/>
          </a:xfrm>
          <a:prstGeom prst="rect">
            <a:avLst/>
          </a:prstGeom>
          <a:noFill/>
        </p:spPr>
      </p:pic>
      <p:sp>
        <p:nvSpPr>
          <p:cNvPr id="2" name="TextBox 1">
            <a:extLst>
              <a:ext uri="{FF2B5EF4-FFF2-40B4-BE49-F238E27FC236}">
                <a16:creationId xmlns:a16="http://schemas.microsoft.com/office/drawing/2014/main" id="{697CF7AD-E193-1ADC-7197-8CE95455B944}"/>
              </a:ext>
            </a:extLst>
          </p:cNvPr>
          <p:cNvSpPr txBox="1"/>
          <p:nvPr/>
        </p:nvSpPr>
        <p:spPr>
          <a:xfrm>
            <a:off x="6344317" y="4951537"/>
            <a:ext cx="4494463" cy="7386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400" err="1">
                <a:solidFill>
                  <a:schemeClr val="bg1"/>
                </a:solidFill>
                <a:ea typeface="Tahoma"/>
                <a:cs typeface="Tahoma"/>
              </a:rPr>
              <a:t>Ravintola</a:t>
            </a:r>
            <a:r>
              <a:rPr lang="en-US" sz="2400">
                <a:solidFill>
                  <a:schemeClr val="bg1"/>
                </a:solidFill>
                <a:ea typeface="Tahoma"/>
                <a:cs typeface="Tahoma"/>
              </a:rPr>
              <a:t>- ja Catering </a:t>
            </a:r>
            <a:r>
              <a:rPr lang="en-US" sz="2400" err="1">
                <a:solidFill>
                  <a:schemeClr val="bg1"/>
                </a:solidFill>
                <a:ea typeface="Tahoma"/>
                <a:cs typeface="Tahoma"/>
              </a:rPr>
              <a:t>alan</a:t>
            </a:r>
            <a:r>
              <a:rPr lang="en-US" sz="2400">
                <a:solidFill>
                  <a:schemeClr val="bg1"/>
                </a:solidFill>
                <a:ea typeface="Tahoma"/>
                <a:cs typeface="Tahoma"/>
              </a:rPr>
              <a:t> </a:t>
            </a:r>
            <a:r>
              <a:rPr lang="en-US" sz="2400" err="1">
                <a:solidFill>
                  <a:schemeClr val="bg1"/>
                </a:solidFill>
                <a:ea typeface="Tahoma"/>
                <a:cs typeface="Tahoma"/>
              </a:rPr>
              <a:t>työkohtaamo</a:t>
            </a:r>
            <a:r>
              <a:rPr lang="en-US" sz="2400">
                <a:solidFill>
                  <a:schemeClr val="bg1"/>
                </a:solidFill>
                <a:ea typeface="Tahoma"/>
                <a:cs typeface="Tahoma"/>
              </a:rPr>
              <a:t> </a:t>
            </a:r>
            <a:r>
              <a:rPr lang="en-US" sz="2400" err="1">
                <a:solidFill>
                  <a:schemeClr val="bg1"/>
                </a:solidFill>
                <a:ea typeface="Tahoma"/>
                <a:cs typeface="Tahoma"/>
              </a:rPr>
              <a:t>Kpedulla</a:t>
            </a:r>
            <a:endParaRPr lang="en-US" sz="2400">
              <a:solidFill>
                <a:schemeClr val="bg1"/>
              </a:solidFill>
              <a:ea typeface="Tahoma"/>
              <a:cs typeface="Tahoma"/>
            </a:endParaRPr>
          </a:p>
        </p:txBody>
      </p:sp>
    </p:spTree>
    <p:extLst>
      <p:ext uri="{BB962C8B-B14F-4D97-AF65-F5344CB8AC3E}">
        <p14:creationId xmlns:p14="http://schemas.microsoft.com/office/powerpoint/2010/main" val="239852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164484-2681-3177-3BF7-DF8AAFC4F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3CCE3D-4D9E-86CB-1947-8A80A8402D18}"/>
              </a:ext>
            </a:extLst>
          </p:cNvPr>
          <p:cNvSpPr>
            <a:spLocks noGrp="1"/>
          </p:cNvSpPr>
          <p:nvPr>
            <p:ph type="title"/>
          </p:nvPr>
        </p:nvSpPr>
        <p:spPr>
          <a:xfrm>
            <a:off x="429768" y="1"/>
            <a:ext cx="10688655" cy="603503"/>
          </a:xfrm>
        </p:spPr>
        <p:txBody>
          <a:bodyPr/>
          <a:lstStyle/>
          <a:p>
            <a:pPr>
              <a:lnSpc>
                <a:spcPct val="100000"/>
              </a:lnSpc>
              <a:spcBef>
                <a:spcPts val="1000"/>
              </a:spcBef>
            </a:pPr>
            <a:r>
              <a:rPr lang="fi-FI" sz="3600">
                <a:ea typeface="Tahoma"/>
                <a:cs typeface="Tahoma"/>
              </a:rPr>
              <a:t>Nuorten Ystävät ry</a:t>
            </a:r>
          </a:p>
        </p:txBody>
      </p:sp>
      <p:sp>
        <p:nvSpPr>
          <p:cNvPr id="3" name="Content Placeholder 2">
            <a:extLst>
              <a:ext uri="{FF2B5EF4-FFF2-40B4-BE49-F238E27FC236}">
                <a16:creationId xmlns:a16="http://schemas.microsoft.com/office/drawing/2014/main" id="{70172246-3E95-9B18-E840-6A9F35927B07}"/>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88674CCB-01C6-EE4C-B549-3101A577F20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2B2AFC28-6E50-F631-4EBB-CD543AFEF78C}"/>
              </a:ext>
            </a:extLst>
          </p:cNvPr>
          <p:cNvSpPr>
            <a:spLocks noGrp="1"/>
          </p:cNvSpPr>
          <p:nvPr>
            <p:ph idx="10"/>
          </p:nvPr>
        </p:nvSpPr>
        <p:spPr>
          <a:xfrm>
            <a:off x="6097178" y="2620951"/>
            <a:ext cx="5337916" cy="1526347"/>
          </a:xfrm>
        </p:spPr>
        <p:txBody>
          <a:bodyPr vert="horz" lIns="0" tIns="0" rIns="0" bIns="0" rtlCol="0" anchor="t">
            <a:noAutofit/>
          </a:bodyPr>
          <a:lstStyle/>
          <a:p>
            <a:pPr marL="0" indent="0">
              <a:lnSpc>
                <a:spcPct val="100000"/>
              </a:lnSpc>
              <a:spcBef>
                <a:spcPts val="0"/>
              </a:spcBef>
              <a:buNone/>
            </a:pPr>
            <a:endParaRPr lang="en-US">
              <a:ea typeface="Tahoma"/>
              <a:cs typeface="Tahoma"/>
            </a:endParaRPr>
          </a:p>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7" name="Tekstiruutu 6">
            <a:extLst>
              <a:ext uri="{FF2B5EF4-FFF2-40B4-BE49-F238E27FC236}">
                <a16:creationId xmlns:a16="http://schemas.microsoft.com/office/drawing/2014/main" id="{0C418B63-C25E-10D3-06FE-11E6E2577A32}"/>
              </a:ext>
            </a:extLst>
          </p:cNvPr>
          <p:cNvSpPr txBox="1"/>
          <p:nvPr/>
        </p:nvSpPr>
        <p:spPr>
          <a:xfrm>
            <a:off x="130034" y="1327917"/>
            <a:ext cx="5159957" cy="3416320"/>
          </a:xfrm>
          <a:prstGeom prst="rect">
            <a:avLst/>
          </a:prstGeom>
          <a:noFill/>
        </p:spPr>
        <p:txBody>
          <a:bodyPr wrap="square" lIns="91440" tIns="45720" rIns="91440" bIns="45720" anchor="t">
            <a:spAutoFit/>
          </a:bodyPr>
          <a:lstStyle/>
          <a:p>
            <a:r>
              <a:rPr lang="fi-FI">
                <a:latin typeface="Aptos"/>
                <a:ea typeface="Aptos" panose="020B0004020202020204" pitchFamily="34" charset="0"/>
                <a:cs typeface="Aptos" panose="020B0004020202020204" pitchFamily="34" charset="0"/>
              </a:rPr>
              <a:t>Vastuuohjaajien toiveesta toteutettu isompia ryhmätapahtumia, kuten</a:t>
            </a:r>
          </a:p>
          <a:p>
            <a:endParaRPr lang="fi-FI">
              <a:latin typeface="Aptos"/>
              <a:ea typeface="Aptos" panose="020B0004020202020204" pitchFamily="34" charset="0"/>
              <a:cs typeface="Aptos" panose="020B0004020202020204" pitchFamily="34" charset="0"/>
            </a:endParaRPr>
          </a:p>
          <a:p>
            <a:r>
              <a:rPr lang="fi-FI" b="1">
                <a:latin typeface="Aptos"/>
                <a:ea typeface="Aptos" panose="020B0004020202020204" pitchFamily="34" charset="0"/>
                <a:cs typeface="Aptos" panose="020B0004020202020204" pitchFamily="34" charset="0"/>
              </a:rPr>
              <a:t>Kesätyöhaku startti</a:t>
            </a:r>
            <a:r>
              <a:rPr lang="fi-FI">
                <a:latin typeface="Aptos"/>
                <a:ea typeface="Aptos" panose="020B0004020202020204" pitchFamily="34" charset="0"/>
                <a:cs typeface="Aptos" panose="020B0004020202020204" pitchFamily="34" charset="0"/>
              </a:rPr>
              <a:t> 22.1.2026 Kpedun Auditoriossa yhteistyössä Kpedun opinto-ohjaajan kanssa.</a:t>
            </a:r>
            <a:endParaRPr lang="fi-FI" sz="1800">
              <a:effectLst/>
              <a:latin typeface="Aptos"/>
              <a:ea typeface="Aptos" panose="020B0004020202020204" pitchFamily="34" charset="0"/>
              <a:cs typeface="Aptos" panose="020B0004020202020204" pitchFamily="34" charset="0"/>
            </a:endParaRPr>
          </a:p>
          <a:p>
            <a:pPr>
              <a:buNone/>
            </a:pPr>
            <a:endParaRPr lang="fi-FI">
              <a:latin typeface="Aptos" panose="020B0004020202020204" pitchFamily="34" charset="0"/>
              <a:ea typeface="Aptos" panose="020B0004020202020204" pitchFamily="34" charset="0"/>
              <a:cs typeface="Aptos" panose="020B0004020202020204" pitchFamily="34" charset="0"/>
            </a:endParaRPr>
          </a:p>
          <a:p>
            <a:r>
              <a:rPr lang="fi-FI" b="1">
                <a:latin typeface="Aptos"/>
                <a:ea typeface="Aptos" panose="020B0004020202020204" pitchFamily="34" charset="0"/>
                <a:cs typeface="Aptos" panose="020B0004020202020204" pitchFamily="34" charset="0"/>
              </a:rPr>
              <a:t>Työelämätaidot</a:t>
            </a:r>
            <a:r>
              <a:rPr lang="fi-FI">
                <a:latin typeface="Aptos"/>
                <a:ea typeface="Aptos" panose="020B0004020202020204" pitchFamily="34" charset="0"/>
                <a:cs typeface="Aptos" panose="020B0004020202020204" pitchFamily="34" charset="0"/>
              </a:rPr>
              <a:t> tapahtuma rakennuspuolen toisen vuoden ja valmistuville opiskelijoille.</a:t>
            </a:r>
          </a:p>
          <a:p>
            <a:pPr>
              <a:buNone/>
            </a:pPr>
            <a:endParaRPr lang="fi-FI" sz="1800">
              <a:effectLst/>
              <a:latin typeface="Aptos" panose="020B0004020202020204" pitchFamily="34" charset="0"/>
              <a:ea typeface="Aptos" panose="020B0004020202020204" pitchFamily="34" charset="0"/>
              <a:cs typeface="Aptos" panose="020B0004020202020204" pitchFamily="34" charset="0"/>
            </a:endParaRPr>
          </a:p>
          <a:p>
            <a:endParaRPr lang="fi-FI">
              <a:latin typeface="Aptos" panose="020B0004020202020204" pitchFamily="34" charset="0"/>
              <a:ea typeface="Aptos" panose="020B0004020202020204" pitchFamily="34" charset="0"/>
              <a:cs typeface="Aptos" panose="020B0004020202020204" pitchFamily="34" charset="0"/>
            </a:endParaRPr>
          </a:p>
          <a:p>
            <a:endParaRPr lang="fi-FI">
              <a:latin typeface="Aptos" panose="020B0004020202020204" pitchFamily="34" charset="0"/>
              <a:ea typeface="Aptos" panose="020B0004020202020204" pitchFamily="34" charset="0"/>
              <a:cs typeface="Aptos" panose="020B0004020202020204" pitchFamily="34" charset="0"/>
            </a:endParaRPr>
          </a:p>
        </p:txBody>
      </p:sp>
      <p:pic>
        <p:nvPicPr>
          <p:cNvPr id="5" name="Picture 4">
            <a:extLst>
              <a:ext uri="{FF2B5EF4-FFF2-40B4-BE49-F238E27FC236}">
                <a16:creationId xmlns:a16="http://schemas.microsoft.com/office/drawing/2014/main" id="{CC209E07-ECA5-9D5A-2622-DB8FEF57BBB4}"/>
              </a:ext>
            </a:extLst>
          </p:cNvPr>
          <p:cNvPicPr>
            <a:picLocks noChangeAspect="1"/>
          </p:cNvPicPr>
          <p:nvPr/>
        </p:nvPicPr>
        <p:blipFill>
          <a:blip r:embed="rId2"/>
          <a:srcRect l="1576" t="13263" r="6869" b="4655"/>
          <a:stretch>
            <a:fillRect/>
          </a:stretch>
        </p:blipFill>
        <p:spPr>
          <a:xfrm>
            <a:off x="5418296" y="739247"/>
            <a:ext cx="6497611" cy="4599476"/>
          </a:xfrm>
          <a:prstGeom prst="rect">
            <a:avLst/>
          </a:prstGeom>
          <a:ln>
            <a:noFill/>
          </a:ln>
          <a:effectLst>
            <a:softEdge rad="112500"/>
          </a:effectLst>
        </p:spPr>
      </p:pic>
    </p:spTree>
    <p:extLst>
      <p:ext uri="{BB962C8B-B14F-4D97-AF65-F5344CB8AC3E}">
        <p14:creationId xmlns:p14="http://schemas.microsoft.com/office/powerpoint/2010/main" val="3011513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189969-D023-49C2-F2E4-9796AB42C6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5D4AB8-E367-FDAC-2774-48899F269B8D}"/>
              </a:ext>
            </a:extLst>
          </p:cNvPr>
          <p:cNvSpPr>
            <a:spLocks noGrp="1"/>
          </p:cNvSpPr>
          <p:nvPr>
            <p:ph type="title"/>
          </p:nvPr>
        </p:nvSpPr>
        <p:spPr>
          <a:xfrm>
            <a:off x="348995" y="355870"/>
            <a:ext cx="11730788" cy="1395049"/>
          </a:xfrm>
        </p:spPr>
        <p:txBody>
          <a:bodyPr/>
          <a:lstStyle/>
          <a:p>
            <a:r>
              <a:rPr lang="fi-FI" sz="1800">
                <a:ea typeface="Tahoma"/>
                <a:cs typeface="Tahoma"/>
              </a:rPr>
              <a:t>NUORTEN YSTÄVÄT</a:t>
            </a:r>
            <a:br>
              <a:rPr lang="fi-FI" sz="1800">
                <a:ea typeface="Tahoma"/>
                <a:cs typeface="Tahoma"/>
              </a:rPr>
            </a:br>
            <a:r>
              <a:rPr lang="fi-FI" sz="1800">
                <a:ea typeface="Tahoma"/>
                <a:cs typeface="Tahoma"/>
              </a:rPr>
              <a:t>Tavoite 4. Taataan sujuva tuettu, rinnalla kulkeva siirtymä toiselta asteelta töihin tai te-palveluihin niiden opiskelijoiden osalta, joilla on vaikeuksia työllistyä, jotka tarvitsevat moniammatillista tukea siirtymävaiheeseen.</a:t>
            </a:r>
          </a:p>
          <a:p>
            <a:pPr>
              <a:lnSpc>
                <a:spcPct val="100000"/>
              </a:lnSpc>
              <a:spcBef>
                <a:spcPts val="1000"/>
              </a:spcBef>
            </a:pPr>
            <a:endParaRPr lang="fi-FI" sz="2400" b="0">
              <a:ea typeface="Tahoma"/>
              <a:cs typeface="Tahoma"/>
            </a:endParaRPr>
          </a:p>
        </p:txBody>
      </p:sp>
      <p:sp>
        <p:nvSpPr>
          <p:cNvPr id="3" name="Content Placeholder 2">
            <a:extLst>
              <a:ext uri="{FF2B5EF4-FFF2-40B4-BE49-F238E27FC236}">
                <a16:creationId xmlns:a16="http://schemas.microsoft.com/office/drawing/2014/main" id="{A477A0E2-2135-6601-84C3-14978652BBD4}"/>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A3DF2205-FC3C-D5B5-B8C5-5A6B6EFF5871}"/>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15A49906-A99F-455A-CBE1-EFCE3D153E61}"/>
              </a:ext>
            </a:extLst>
          </p:cNvPr>
          <p:cNvSpPr>
            <a:spLocks noGrp="1"/>
          </p:cNvSpPr>
          <p:nvPr>
            <p:ph idx="10"/>
          </p:nvPr>
        </p:nvSpPr>
        <p:spPr>
          <a:xfrm>
            <a:off x="6097178" y="1879828"/>
            <a:ext cx="5337916" cy="1526347"/>
          </a:xfrm>
        </p:spPr>
        <p:txBody>
          <a:bodyPr vert="horz" lIns="0" tIns="0" rIns="0" bIns="0" rtlCol="0" anchor="t">
            <a:noAutofit/>
          </a:bodyPr>
          <a:lstStyle/>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5" name="TextBox 4">
            <a:extLst>
              <a:ext uri="{FF2B5EF4-FFF2-40B4-BE49-F238E27FC236}">
                <a16:creationId xmlns:a16="http://schemas.microsoft.com/office/drawing/2014/main" id="{10F5AB94-EF33-7B22-7FA5-3D20A8DF8801}"/>
              </a:ext>
            </a:extLst>
          </p:cNvPr>
          <p:cNvSpPr txBox="1"/>
          <p:nvPr/>
        </p:nvSpPr>
        <p:spPr>
          <a:xfrm>
            <a:off x="348881" y="1411666"/>
            <a:ext cx="5115059" cy="6771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400" b="1" err="1">
                <a:ea typeface="Tahoma"/>
                <a:cs typeface="Tahoma"/>
              </a:rPr>
              <a:t>Palautekysely</a:t>
            </a:r>
          </a:p>
          <a:p>
            <a:endParaRPr lang="en-US" sz="2000">
              <a:ea typeface="Tahoma"/>
              <a:cs typeface="Tahoma"/>
            </a:endParaRPr>
          </a:p>
        </p:txBody>
      </p:sp>
      <p:pic>
        <p:nvPicPr>
          <p:cNvPr id="7" name="Picture 6">
            <a:extLst>
              <a:ext uri="{FF2B5EF4-FFF2-40B4-BE49-F238E27FC236}">
                <a16:creationId xmlns:a16="http://schemas.microsoft.com/office/drawing/2014/main" id="{4DD32363-8378-EFA3-904F-F26C913FF393}"/>
              </a:ext>
            </a:extLst>
          </p:cNvPr>
          <p:cNvPicPr>
            <a:picLocks noChangeAspect="1"/>
          </p:cNvPicPr>
          <p:nvPr/>
        </p:nvPicPr>
        <p:blipFill>
          <a:blip r:embed="rId2"/>
          <a:stretch>
            <a:fillRect/>
          </a:stretch>
        </p:blipFill>
        <p:spPr>
          <a:xfrm>
            <a:off x="876419" y="2085790"/>
            <a:ext cx="9154733" cy="1875124"/>
          </a:xfrm>
          <a:prstGeom prst="rect">
            <a:avLst/>
          </a:prstGeom>
        </p:spPr>
      </p:pic>
      <p:pic>
        <p:nvPicPr>
          <p:cNvPr id="10" name="Picture 9">
            <a:extLst>
              <a:ext uri="{FF2B5EF4-FFF2-40B4-BE49-F238E27FC236}">
                <a16:creationId xmlns:a16="http://schemas.microsoft.com/office/drawing/2014/main" id="{6C68988E-662D-9051-FD35-8BB07576DB99}"/>
              </a:ext>
            </a:extLst>
          </p:cNvPr>
          <p:cNvPicPr>
            <a:picLocks noChangeAspect="1"/>
          </p:cNvPicPr>
          <p:nvPr/>
        </p:nvPicPr>
        <p:blipFill>
          <a:blip r:embed="rId3"/>
          <a:stretch>
            <a:fillRect/>
          </a:stretch>
        </p:blipFill>
        <p:spPr>
          <a:xfrm>
            <a:off x="887150" y="3963630"/>
            <a:ext cx="9144002" cy="1880147"/>
          </a:xfrm>
          <a:prstGeom prst="rect">
            <a:avLst/>
          </a:prstGeom>
        </p:spPr>
      </p:pic>
    </p:spTree>
    <p:extLst>
      <p:ext uri="{BB962C8B-B14F-4D97-AF65-F5344CB8AC3E}">
        <p14:creationId xmlns:p14="http://schemas.microsoft.com/office/powerpoint/2010/main" val="3748827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F88BCE5-0BBF-0B73-BAAB-E66285933D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54715-0888-FC25-50E2-E64514EF5924}"/>
              </a:ext>
            </a:extLst>
          </p:cNvPr>
          <p:cNvSpPr>
            <a:spLocks noGrp="1"/>
          </p:cNvSpPr>
          <p:nvPr>
            <p:ph type="title"/>
          </p:nvPr>
        </p:nvSpPr>
        <p:spPr>
          <a:xfrm>
            <a:off x="765132" y="231350"/>
            <a:ext cx="10515600" cy="963723"/>
          </a:xfrm>
        </p:spPr>
        <p:txBody>
          <a:bodyPr/>
          <a:lstStyle/>
          <a:p>
            <a:pPr>
              <a:lnSpc>
                <a:spcPct val="100000"/>
              </a:lnSpc>
              <a:spcBef>
                <a:spcPts val="1000"/>
              </a:spcBef>
            </a:pPr>
            <a:r>
              <a:rPr lang="fi-FI" sz="2000">
                <a:ea typeface="Tahoma"/>
                <a:cs typeface="Tahoma"/>
              </a:rPr>
              <a:t>NY: Tavoite 5. Kartoitetaan tukea tarvitseville opiskelijoille soveltuvia tuettuja työpaikkoja ja tuetaan yrityksiä palkkaamaan tukea tarvitsevia nuoria.</a:t>
            </a:r>
            <a:endParaRPr lang="en-US" sz="1600">
              <a:ea typeface="Tahoma"/>
              <a:cs typeface="Tahoma"/>
            </a:endParaRPr>
          </a:p>
        </p:txBody>
      </p:sp>
      <p:sp>
        <p:nvSpPr>
          <p:cNvPr id="3" name="Content Placeholder 2">
            <a:extLst>
              <a:ext uri="{FF2B5EF4-FFF2-40B4-BE49-F238E27FC236}">
                <a16:creationId xmlns:a16="http://schemas.microsoft.com/office/drawing/2014/main" id="{0CEC59C5-9B25-AFA4-ED43-8E87D003AB4E}"/>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62C63FD6-1065-CD6E-9F3F-AC1861E1936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7" name="TextBox 6">
            <a:extLst>
              <a:ext uri="{FF2B5EF4-FFF2-40B4-BE49-F238E27FC236}">
                <a16:creationId xmlns:a16="http://schemas.microsoft.com/office/drawing/2014/main" id="{431A290E-3402-82C5-E720-9D1C88642402}"/>
              </a:ext>
            </a:extLst>
          </p:cNvPr>
          <p:cNvSpPr txBox="1"/>
          <p:nvPr/>
        </p:nvSpPr>
        <p:spPr>
          <a:xfrm>
            <a:off x="760329" y="1542818"/>
            <a:ext cx="5350618" cy="456022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000">
                <a:ea typeface="Tahoma"/>
                <a:cs typeface="Tahoma"/>
              </a:rPr>
              <a:t>Työnantaja </a:t>
            </a:r>
            <a:r>
              <a:rPr lang="en-US" sz="2000" err="1">
                <a:ea typeface="Tahoma"/>
                <a:cs typeface="Tahoma"/>
              </a:rPr>
              <a:t>yhteistyötä</a:t>
            </a:r>
            <a:r>
              <a:rPr lang="en-US" sz="2000">
                <a:ea typeface="Tahoma"/>
                <a:cs typeface="Tahoma"/>
              </a:rPr>
              <a:t> on </a:t>
            </a:r>
            <a:r>
              <a:rPr lang="en-US" sz="2000" err="1">
                <a:ea typeface="Tahoma"/>
                <a:cs typeface="Tahoma"/>
              </a:rPr>
              <a:t>jatkettu</a:t>
            </a:r>
            <a:r>
              <a:rPr lang="en-US" sz="2000">
                <a:ea typeface="Tahoma"/>
                <a:cs typeface="Tahoma"/>
              </a:rPr>
              <a:t> </a:t>
            </a:r>
            <a:r>
              <a:rPr lang="en-US" sz="2000" err="1">
                <a:ea typeface="Tahoma"/>
                <a:cs typeface="Tahoma"/>
              </a:rPr>
              <a:t>koko</a:t>
            </a:r>
            <a:r>
              <a:rPr lang="en-US" sz="2000">
                <a:ea typeface="Tahoma"/>
                <a:cs typeface="Tahoma"/>
              </a:rPr>
              <a:t> </a:t>
            </a:r>
            <a:r>
              <a:rPr lang="en-US" sz="2000" err="1">
                <a:ea typeface="Tahoma"/>
                <a:cs typeface="Tahoma"/>
              </a:rPr>
              <a:t>Keski-Pohjanmaan</a:t>
            </a:r>
            <a:r>
              <a:rPr lang="en-US" sz="2000">
                <a:ea typeface="Tahoma"/>
                <a:cs typeface="Tahoma"/>
              </a:rPr>
              <a:t> </a:t>
            </a:r>
            <a:r>
              <a:rPr lang="en-US" sz="2000" err="1">
                <a:ea typeface="Tahoma"/>
                <a:cs typeface="Tahoma"/>
              </a:rPr>
              <a:t>alueella</a:t>
            </a:r>
            <a:r>
              <a:rPr lang="en-US" sz="2000">
                <a:ea typeface="Tahoma"/>
                <a:cs typeface="Tahoma"/>
              </a:rPr>
              <a:t>.</a:t>
            </a:r>
          </a:p>
          <a:p>
            <a:pPr marL="342900" indent="-342900">
              <a:buFont typeface="Arial" panose="020B0604020202020204" pitchFamily="34" charset="0"/>
              <a:buChar char="•"/>
            </a:pPr>
            <a:endParaRPr lang="en-US" sz="2000">
              <a:ea typeface="Tahoma"/>
              <a:cs typeface="Tahoma"/>
            </a:endParaRPr>
          </a:p>
          <a:p>
            <a:pPr marL="342900" indent="-342900">
              <a:buFont typeface="Arial" panose="020B0604020202020204" pitchFamily="34" charset="0"/>
              <a:buChar char="•"/>
            </a:pPr>
            <a:r>
              <a:rPr lang="en-US" sz="2000" err="1">
                <a:ea typeface="Tahoma"/>
                <a:cs typeface="Tahoma"/>
              </a:rPr>
              <a:t>Työnantajia</a:t>
            </a:r>
            <a:r>
              <a:rPr lang="en-US" sz="2000">
                <a:ea typeface="Tahoma"/>
                <a:cs typeface="Tahoma"/>
              </a:rPr>
              <a:t> on </a:t>
            </a:r>
            <a:r>
              <a:rPr lang="en-US" sz="2000" err="1">
                <a:ea typeface="Tahoma"/>
                <a:cs typeface="Tahoma"/>
              </a:rPr>
              <a:t>kontaktoitu</a:t>
            </a:r>
            <a:r>
              <a:rPr lang="en-US" sz="2000">
                <a:ea typeface="Tahoma"/>
                <a:cs typeface="Tahoma"/>
              </a:rPr>
              <a:t> </a:t>
            </a:r>
            <a:r>
              <a:rPr lang="en-US" sz="2000" err="1">
                <a:ea typeface="Tahoma"/>
                <a:cs typeface="Tahoma"/>
              </a:rPr>
              <a:t>hankkeessa</a:t>
            </a:r>
            <a:r>
              <a:rPr lang="en-US" sz="2000">
                <a:ea typeface="Tahoma"/>
                <a:cs typeface="Tahoma"/>
              </a:rPr>
              <a:t> </a:t>
            </a:r>
            <a:r>
              <a:rPr lang="en-US" sz="2000" err="1">
                <a:ea typeface="Tahoma"/>
                <a:cs typeface="Tahoma"/>
              </a:rPr>
              <a:t>mukana</a:t>
            </a:r>
            <a:r>
              <a:rPr lang="en-US" sz="2000">
                <a:ea typeface="Tahoma"/>
                <a:cs typeface="Tahoma"/>
              </a:rPr>
              <a:t> </a:t>
            </a:r>
            <a:r>
              <a:rPr lang="en-US" sz="2000" err="1">
                <a:ea typeface="Tahoma"/>
                <a:cs typeface="Tahoma"/>
              </a:rPr>
              <a:t>olevien</a:t>
            </a:r>
            <a:r>
              <a:rPr lang="en-US" sz="2000">
                <a:ea typeface="Tahoma"/>
                <a:cs typeface="Tahoma"/>
              </a:rPr>
              <a:t> </a:t>
            </a:r>
            <a:r>
              <a:rPr lang="en-US" sz="2000" err="1">
                <a:ea typeface="Tahoma"/>
                <a:cs typeface="Tahoma"/>
              </a:rPr>
              <a:t>nuorten</a:t>
            </a:r>
            <a:r>
              <a:rPr lang="en-US" sz="2000">
                <a:ea typeface="Tahoma"/>
                <a:cs typeface="Tahoma"/>
              </a:rPr>
              <a:t> </a:t>
            </a:r>
            <a:r>
              <a:rPr lang="en-US" sz="2000" err="1">
                <a:ea typeface="Tahoma"/>
                <a:cs typeface="Tahoma"/>
              </a:rPr>
              <a:t>alan</a:t>
            </a:r>
            <a:r>
              <a:rPr lang="en-US" sz="2000">
                <a:ea typeface="Tahoma"/>
                <a:cs typeface="Tahoma"/>
              </a:rPr>
              <a:t> tai </a:t>
            </a:r>
            <a:r>
              <a:rPr lang="en-US" sz="2000" err="1">
                <a:ea typeface="Tahoma"/>
                <a:cs typeface="Tahoma"/>
              </a:rPr>
              <a:t>muun</a:t>
            </a:r>
            <a:r>
              <a:rPr lang="en-US" sz="2000">
                <a:ea typeface="Tahoma"/>
                <a:cs typeface="Tahoma"/>
              </a:rPr>
              <a:t> </a:t>
            </a:r>
            <a:r>
              <a:rPr lang="en-US" sz="2000" err="1">
                <a:ea typeface="Tahoma"/>
                <a:cs typeface="Tahoma"/>
              </a:rPr>
              <a:t>kiinnostuksen</a:t>
            </a:r>
            <a:r>
              <a:rPr lang="en-US" sz="2000">
                <a:ea typeface="Tahoma"/>
                <a:cs typeface="Tahoma"/>
              </a:rPr>
              <a:t> </a:t>
            </a:r>
            <a:r>
              <a:rPr lang="en-US" sz="2000" err="1">
                <a:ea typeface="Tahoma"/>
                <a:cs typeface="Tahoma"/>
              </a:rPr>
              <a:t>mukaan</a:t>
            </a:r>
            <a:r>
              <a:rPr lang="en-US" sz="2000">
                <a:ea typeface="Tahoma"/>
                <a:cs typeface="Tahoma"/>
              </a:rPr>
              <a:t>. </a:t>
            </a:r>
          </a:p>
          <a:p>
            <a:pPr marL="342900" indent="-342900">
              <a:buFont typeface="Arial" panose="020B0604020202020204" pitchFamily="34" charset="0"/>
              <a:buChar char="•"/>
            </a:pPr>
            <a:endParaRPr lang="en-US" sz="2000">
              <a:ea typeface="Tahoma"/>
              <a:cs typeface="Tahoma"/>
            </a:endParaRPr>
          </a:p>
          <a:p>
            <a:pPr marL="342900" indent="-342900">
              <a:buFont typeface="Arial" panose="020B0604020202020204" pitchFamily="34" charset="0"/>
              <a:buChar char="•"/>
            </a:pPr>
            <a:r>
              <a:rPr lang="en-US" sz="2000" err="1">
                <a:ea typeface="Tahoma"/>
                <a:cs typeface="Tahoma"/>
              </a:rPr>
              <a:t>Piilotyöpaikkoja</a:t>
            </a:r>
            <a:r>
              <a:rPr lang="en-US" sz="2000">
                <a:ea typeface="Tahoma"/>
                <a:cs typeface="Tahoma"/>
              </a:rPr>
              <a:t> on </a:t>
            </a:r>
            <a:r>
              <a:rPr lang="en-US" sz="2000" err="1">
                <a:ea typeface="Tahoma"/>
                <a:cs typeface="Tahoma"/>
              </a:rPr>
              <a:t>löytynyt</a:t>
            </a:r>
            <a:r>
              <a:rPr lang="en-US" sz="2000">
                <a:ea typeface="Tahoma"/>
                <a:cs typeface="Tahoma"/>
              </a:rPr>
              <a:t> </a:t>
            </a:r>
            <a:r>
              <a:rPr lang="en-US" sz="2000" err="1">
                <a:ea typeface="Tahoma"/>
                <a:cs typeface="Tahoma"/>
              </a:rPr>
              <a:t>huonosti</a:t>
            </a:r>
            <a:r>
              <a:rPr lang="en-US" sz="2000">
                <a:ea typeface="Tahoma"/>
                <a:cs typeface="Tahoma"/>
              </a:rPr>
              <a:t>. </a:t>
            </a:r>
            <a:r>
              <a:rPr lang="en-US" sz="2000" err="1">
                <a:ea typeface="Tahoma"/>
                <a:cs typeface="Tahoma"/>
              </a:rPr>
              <a:t>Kesätyöntekijäksi</a:t>
            </a:r>
            <a:r>
              <a:rPr lang="en-US" sz="2000">
                <a:ea typeface="Tahoma"/>
                <a:cs typeface="Tahoma"/>
              </a:rPr>
              <a:t> </a:t>
            </a:r>
            <a:r>
              <a:rPr lang="en-US" sz="2000" err="1">
                <a:ea typeface="Tahoma"/>
                <a:cs typeface="Tahoma"/>
              </a:rPr>
              <a:t>tulossa</a:t>
            </a:r>
            <a:r>
              <a:rPr lang="en-US" sz="2000">
                <a:ea typeface="Tahoma"/>
                <a:cs typeface="Tahoma"/>
              </a:rPr>
              <a:t> </a:t>
            </a:r>
            <a:r>
              <a:rPr lang="en-US" sz="2000" err="1">
                <a:ea typeface="Tahoma"/>
                <a:cs typeface="Tahoma"/>
              </a:rPr>
              <a:t>edellisen</a:t>
            </a:r>
            <a:r>
              <a:rPr lang="en-US" sz="2000">
                <a:ea typeface="Tahoma"/>
                <a:cs typeface="Tahoma"/>
              </a:rPr>
              <a:t> </a:t>
            </a:r>
            <a:r>
              <a:rPr lang="en-US" sz="2000" err="1">
                <a:ea typeface="Tahoma"/>
                <a:cs typeface="Tahoma"/>
              </a:rPr>
              <a:t>kesän</a:t>
            </a:r>
            <a:r>
              <a:rPr lang="en-US" sz="2000">
                <a:ea typeface="Tahoma"/>
                <a:cs typeface="Tahoma"/>
              </a:rPr>
              <a:t> </a:t>
            </a:r>
            <a:r>
              <a:rPr lang="en-US" sz="2000" err="1">
                <a:ea typeface="Tahoma"/>
                <a:cs typeface="Tahoma"/>
              </a:rPr>
              <a:t>työntekijät</a:t>
            </a:r>
            <a:r>
              <a:rPr lang="en-US" sz="2000">
                <a:ea typeface="Tahoma"/>
                <a:cs typeface="Tahoma"/>
              </a:rPr>
              <a:t>. </a:t>
            </a:r>
          </a:p>
          <a:p>
            <a:pPr marL="285750" indent="-285750">
              <a:lnSpc>
                <a:spcPct val="80000"/>
              </a:lnSpc>
              <a:spcBef>
                <a:spcPts val="1000"/>
              </a:spcBef>
              <a:buFont typeface="Arial" panose="020B0604020202020204" pitchFamily="34" charset="0"/>
              <a:buChar char="•"/>
            </a:pPr>
            <a:r>
              <a:rPr lang="fi-FI" sz="2000">
                <a:ea typeface="Tahoma"/>
                <a:cs typeface="Tahoma"/>
              </a:rPr>
              <a:t>Työnantajia tiedotettu työllistämisen tukimuodoista, kuten palkkatuesta ja työllistymisstelistä ja työkokeilusta.</a:t>
            </a:r>
            <a:endParaRPr lang="en-US" sz="2000">
              <a:ea typeface="Tahoma"/>
              <a:cs typeface="Tahoma"/>
            </a:endParaRPr>
          </a:p>
          <a:p>
            <a:pPr marL="342900" indent="-342900">
              <a:buFont typeface="Arial" panose="020B0604020202020204" pitchFamily="34" charset="0"/>
              <a:buChar char="•"/>
            </a:pPr>
            <a:endParaRPr lang="en-US" sz="2000">
              <a:ea typeface="Tahoma"/>
              <a:cs typeface="Tahoma"/>
            </a:endParaRPr>
          </a:p>
          <a:p>
            <a:pPr marL="342900" indent="-342900">
              <a:buFont typeface="Arial" panose="020B0604020202020204" pitchFamily="34" charset="0"/>
              <a:buChar char="•"/>
            </a:pPr>
            <a:endParaRPr lang="en-US" sz="2000">
              <a:ea typeface="Tahoma"/>
              <a:cs typeface="Tahoma"/>
            </a:endParaRPr>
          </a:p>
        </p:txBody>
      </p:sp>
      <p:graphicFrame>
        <p:nvGraphicFramePr>
          <p:cNvPr id="11" name="Table 10">
            <a:extLst>
              <a:ext uri="{FF2B5EF4-FFF2-40B4-BE49-F238E27FC236}">
                <a16:creationId xmlns:a16="http://schemas.microsoft.com/office/drawing/2014/main" id="{FA4382D6-E4A9-434A-579A-BE41FB4E6B68}"/>
              </a:ext>
            </a:extLst>
          </p:cNvPr>
          <p:cNvGraphicFramePr>
            <a:graphicFrameLocks noGrp="1"/>
          </p:cNvGraphicFramePr>
          <p:nvPr>
            <p:extLst>
              <p:ext uri="{D42A27DB-BD31-4B8C-83A1-F6EECF244321}">
                <p14:modId xmlns:p14="http://schemas.microsoft.com/office/powerpoint/2010/main" val="2343431781"/>
              </p:ext>
            </p:extLst>
          </p:nvPr>
        </p:nvGraphicFramePr>
        <p:xfrm>
          <a:off x="6310647" y="1674253"/>
          <a:ext cx="4752772" cy="3919381"/>
        </p:xfrm>
        <a:graphic>
          <a:graphicData uri="http://schemas.openxmlformats.org/drawingml/2006/table">
            <a:tbl>
              <a:tblPr firstRow="1" firstCol="1" bandRow="1">
                <a:tableStyleId>{0E3FDE45-AF77-4B5C-9715-49D594BDF05E}</a:tableStyleId>
              </a:tblPr>
              <a:tblGrid>
                <a:gridCol w="2617175">
                  <a:extLst>
                    <a:ext uri="{9D8B030D-6E8A-4147-A177-3AD203B41FA5}">
                      <a16:colId xmlns:a16="http://schemas.microsoft.com/office/drawing/2014/main" val="4265042912"/>
                    </a:ext>
                  </a:extLst>
                </a:gridCol>
                <a:gridCol w="1091012">
                  <a:extLst>
                    <a:ext uri="{9D8B030D-6E8A-4147-A177-3AD203B41FA5}">
                      <a16:colId xmlns:a16="http://schemas.microsoft.com/office/drawing/2014/main" val="1074930138"/>
                    </a:ext>
                  </a:extLst>
                </a:gridCol>
                <a:gridCol w="1044585">
                  <a:extLst>
                    <a:ext uri="{9D8B030D-6E8A-4147-A177-3AD203B41FA5}">
                      <a16:colId xmlns:a16="http://schemas.microsoft.com/office/drawing/2014/main" val="602831783"/>
                    </a:ext>
                  </a:extLst>
                </a:gridCol>
              </a:tblGrid>
              <a:tr h="768506">
                <a:tc>
                  <a:txBody>
                    <a:bodyPr/>
                    <a:lstStyle/>
                    <a:p>
                      <a:pPr lvl="0">
                        <a:buNone/>
                      </a:pPr>
                      <a:r>
                        <a:rPr lang="en-US" b="1">
                          <a:effectLst/>
                        </a:rPr>
                        <a:t>Kontaktoitujen työnantajien määrä</a:t>
                      </a:r>
                      <a:endParaRPr lang="en-US" b="1" err="1">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r>
                        <a:rPr lang="en-US" b="1">
                          <a:effectLst/>
                        </a:rPr>
                        <a:t>2026</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r>
                        <a:rPr lang="en-US" b="1">
                          <a:effectLst/>
                        </a:rPr>
                        <a:t>2025</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1502614524"/>
                  </a:ext>
                </a:extLst>
              </a:tr>
              <a:tr h="537954">
                <a:tc>
                  <a:txBody>
                    <a:bodyPr/>
                    <a:lstStyle/>
                    <a:p>
                      <a:pPr>
                        <a:buNone/>
                      </a:pPr>
                      <a:r>
                        <a:rPr lang="en-US" b="0">
                          <a:effectLst/>
                        </a:rPr>
                        <a:t>Kannus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b="0">
                          <a:effectLst/>
                        </a:rPr>
                        <a:t>7</a:t>
                      </a:r>
                    </a:p>
                  </a:txBody>
                  <a:tcPr marL="68580" marR="68580" marT="0" marB="0">
                    <a:lnL w="12700">
                      <a:solidFill>
                        <a:srgbClr val="000000"/>
                      </a:solidFill>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noFill/>
                  </a:tcPr>
                </a:tc>
                <a:extLst>
                  <a:ext uri="{0D108BD9-81ED-4DB2-BD59-A6C34878D82A}">
                    <a16:rowId xmlns:a16="http://schemas.microsoft.com/office/drawing/2014/main" val="706065549"/>
                  </a:ext>
                </a:extLst>
              </a:tr>
              <a:tr h="537954">
                <a:tc>
                  <a:txBody>
                    <a:bodyPr/>
                    <a:lstStyle/>
                    <a:p>
                      <a:pPr>
                        <a:buNone/>
                      </a:pPr>
                      <a:r>
                        <a:rPr lang="en-US" b="0">
                          <a:effectLst/>
                        </a:rPr>
                        <a:t>Kaustinen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11</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3595247697"/>
                  </a:ext>
                </a:extLst>
              </a:tr>
              <a:tr h="576380">
                <a:tc>
                  <a:txBody>
                    <a:bodyPr/>
                    <a:lstStyle/>
                    <a:p>
                      <a:pPr>
                        <a:buNone/>
                      </a:pPr>
                      <a:r>
                        <a:rPr lang="en-US" b="0">
                          <a:effectLst/>
                        </a:rPr>
                        <a:t>Kokkola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78</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2013429553"/>
                  </a:ext>
                </a:extLst>
              </a:tr>
              <a:tr h="537954">
                <a:tc>
                  <a:txBody>
                    <a:bodyPr/>
                    <a:lstStyle/>
                    <a:p>
                      <a:pPr>
                        <a:buNone/>
                      </a:pPr>
                      <a:r>
                        <a:rPr lang="en-US" b="0" err="1">
                          <a:effectLst/>
                        </a:rPr>
                        <a:t>Toholampi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1</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1932554951"/>
                  </a:ext>
                </a:extLst>
              </a:tr>
              <a:tr h="384253">
                <a:tc>
                  <a:txBody>
                    <a:bodyPr/>
                    <a:lstStyle/>
                    <a:p>
                      <a:pPr>
                        <a:buNone/>
                      </a:pPr>
                      <a:r>
                        <a:rPr lang="en-US" b="0" err="1">
                          <a:effectLst/>
                        </a:rPr>
                        <a:t>Veteli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4</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3994544434"/>
                  </a:ext>
                </a:extLst>
              </a:tr>
              <a:tr h="576380">
                <a:tc>
                  <a:txBody>
                    <a:bodyPr/>
                    <a:lstStyle/>
                    <a:p>
                      <a:pPr>
                        <a:buNone/>
                      </a:pPr>
                      <a:r>
                        <a:rPr lang="en-US" b="0" err="1">
                          <a:effectLst/>
                        </a:rPr>
                        <a:t>Yhteensä</a:t>
                      </a:r>
                      <a:r>
                        <a:rPr lang="en-US" b="0">
                          <a:effectLst/>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167</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4050963725"/>
                  </a:ext>
                </a:extLst>
              </a:tr>
            </a:tbl>
          </a:graphicData>
        </a:graphic>
      </p:graphicFrame>
    </p:spTree>
    <p:extLst>
      <p:ext uri="{BB962C8B-B14F-4D97-AF65-F5344CB8AC3E}">
        <p14:creationId xmlns:p14="http://schemas.microsoft.com/office/powerpoint/2010/main" val="1629409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96BD5DB-0202-B64D-AFBF-725BEC5A0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7BA0-0FB8-20F1-78CE-7F585DD134E6}"/>
              </a:ext>
            </a:extLst>
          </p:cNvPr>
          <p:cNvSpPr>
            <a:spLocks noGrp="1"/>
          </p:cNvSpPr>
          <p:nvPr>
            <p:ph type="title"/>
          </p:nvPr>
        </p:nvSpPr>
        <p:spPr>
          <a:xfrm>
            <a:off x="765132" y="532139"/>
            <a:ext cx="10515600" cy="823355"/>
          </a:xfrm>
        </p:spPr>
        <p:txBody>
          <a:bodyPr/>
          <a:lstStyle/>
          <a:p>
            <a:pPr>
              <a:lnSpc>
                <a:spcPct val="100000"/>
              </a:lnSpc>
              <a:spcBef>
                <a:spcPts val="1000"/>
              </a:spcBef>
            </a:pPr>
            <a:r>
              <a:rPr lang="fi-FI" sz="2000">
                <a:ea typeface="Tahoma"/>
                <a:cs typeface="Tahoma"/>
              </a:rPr>
              <a:t>NY: Tavoite 5. Kartoitetaan tukea tarvitseville opiskelijoille soveltuvia tuettuja työpaikkoja ja tuetaan yrityksiä palkkaamaan tukea tarvitsevia nuoria.</a:t>
            </a:r>
            <a:endParaRPr lang="en-US" sz="1600">
              <a:ea typeface="Tahoma"/>
              <a:cs typeface="Tahoma"/>
            </a:endParaRPr>
          </a:p>
        </p:txBody>
      </p:sp>
      <p:sp>
        <p:nvSpPr>
          <p:cNvPr id="3" name="Content Placeholder 2">
            <a:extLst>
              <a:ext uri="{FF2B5EF4-FFF2-40B4-BE49-F238E27FC236}">
                <a16:creationId xmlns:a16="http://schemas.microsoft.com/office/drawing/2014/main" id="{08CEF019-D150-7BEA-4CF1-F5CEF1589256}"/>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graphicFrame>
        <p:nvGraphicFramePr>
          <p:cNvPr id="9" name="Content Placeholder 8">
            <a:extLst>
              <a:ext uri="{FF2B5EF4-FFF2-40B4-BE49-F238E27FC236}">
                <a16:creationId xmlns:a16="http://schemas.microsoft.com/office/drawing/2014/main" id="{6353138B-A354-B3C3-8CF6-B5A24BD02E09}"/>
              </a:ext>
            </a:extLst>
          </p:cNvPr>
          <p:cNvGraphicFramePr>
            <a:graphicFrameLocks noGrp="1"/>
          </p:cNvGraphicFramePr>
          <p:nvPr>
            <p:ph idx="10"/>
            <p:extLst>
              <p:ext uri="{D42A27DB-BD31-4B8C-83A1-F6EECF244321}">
                <p14:modId xmlns:p14="http://schemas.microsoft.com/office/powerpoint/2010/main" val="1300581676"/>
              </p:ext>
            </p:extLst>
          </p:nvPr>
        </p:nvGraphicFramePr>
        <p:xfrm>
          <a:off x="757417" y="2134383"/>
          <a:ext cx="3387076" cy="1003986"/>
        </p:xfrm>
        <a:graphic>
          <a:graphicData uri="http://schemas.openxmlformats.org/drawingml/2006/table">
            <a:tbl>
              <a:tblPr firstRow="1" firstCol="1" bandRow="1">
                <a:tableStyleId>{0E3FDE45-AF77-4B5C-9715-49D594BDF05E}</a:tableStyleId>
              </a:tblPr>
              <a:tblGrid>
                <a:gridCol w="2579473">
                  <a:extLst>
                    <a:ext uri="{9D8B030D-6E8A-4147-A177-3AD203B41FA5}">
                      <a16:colId xmlns:a16="http://schemas.microsoft.com/office/drawing/2014/main" val="2492421764"/>
                    </a:ext>
                  </a:extLst>
                </a:gridCol>
                <a:gridCol w="807603">
                  <a:extLst>
                    <a:ext uri="{9D8B030D-6E8A-4147-A177-3AD203B41FA5}">
                      <a16:colId xmlns:a16="http://schemas.microsoft.com/office/drawing/2014/main" val="3056102927"/>
                    </a:ext>
                  </a:extLst>
                </a:gridCol>
              </a:tblGrid>
              <a:tr h="334662">
                <a:tc>
                  <a:txBody>
                    <a:bodyPr/>
                    <a:lstStyle/>
                    <a:p>
                      <a:pPr>
                        <a:buNone/>
                      </a:pPr>
                      <a:r>
                        <a:rPr lang="en-US" b="0" err="1">
                          <a:effectLst/>
                        </a:rPr>
                        <a:t>puhelut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2612414"/>
                  </a:ext>
                </a:extLst>
              </a:tr>
              <a:tr h="334662">
                <a:tc>
                  <a:txBody>
                    <a:bodyPr/>
                    <a:lstStyle/>
                    <a:p>
                      <a:pPr>
                        <a:buNone/>
                      </a:pPr>
                      <a:r>
                        <a:rPr lang="en-US" b="0" err="1">
                          <a:effectLst/>
                        </a:rPr>
                        <a:t>sähköpostit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6383636"/>
                  </a:ext>
                </a:extLst>
              </a:tr>
              <a:tr h="334662">
                <a:tc>
                  <a:txBody>
                    <a:bodyPr/>
                    <a:lstStyle/>
                    <a:p>
                      <a:pPr>
                        <a:buNone/>
                      </a:pPr>
                      <a:r>
                        <a:rPr lang="en-US" b="0" err="1">
                          <a:effectLst/>
                        </a:rPr>
                        <a:t>tapaamiset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5702238"/>
                  </a:ext>
                </a:extLst>
              </a:tr>
            </a:tbl>
          </a:graphicData>
        </a:graphic>
      </p:graphicFrame>
      <p:sp>
        <p:nvSpPr>
          <p:cNvPr id="6" name="Tekstiruutu 5">
            <a:extLst>
              <a:ext uri="{FF2B5EF4-FFF2-40B4-BE49-F238E27FC236}">
                <a16:creationId xmlns:a16="http://schemas.microsoft.com/office/drawing/2014/main" id="{3F653DAD-456F-3D14-BEEC-5E9061CD661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10" name="TextBox 9">
            <a:extLst>
              <a:ext uri="{FF2B5EF4-FFF2-40B4-BE49-F238E27FC236}">
                <a16:creationId xmlns:a16="http://schemas.microsoft.com/office/drawing/2014/main" id="{B01CDD36-6B26-3AA5-8B00-532A5C42303D}"/>
              </a:ext>
            </a:extLst>
          </p:cNvPr>
          <p:cNvSpPr txBox="1"/>
          <p:nvPr/>
        </p:nvSpPr>
        <p:spPr>
          <a:xfrm>
            <a:off x="761206" y="1711370"/>
            <a:ext cx="2743200"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sz="2000" err="1">
                <a:ea typeface="Tahoma"/>
                <a:cs typeface="Tahoma"/>
              </a:rPr>
              <a:t>Työnantajayhteistyö</a:t>
            </a:r>
            <a:endParaRPr lang="en-US" sz="2000" err="1"/>
          </a:p>
        </p:txBody>
      </p:sp>
      <p:graphicFrame>
        <p:nvGraphicFramePr>
          <p:cNvPr id="12" name="Table 11">
            <a:extLst>
              <a:ext uri="{FF2B5EF4-FFF2-40B4-BE49-F238E27FC236}">
                <a16:creationId xmlns:a16="http://schemas.microsoft.com/office/drawing/2014/main" id="{7AEB45A1-05DB-7CBB-969E-24A1219096D4}"/>
              </a:ext>
            </a:extLst>
          </p:cNvPr>
          <p:cNvGraphicFramePr>
            <a:graphicFrameLocks noGrp="1"/>
          </p:cNvGraphicFramePr>
          <p:nvPr>
            <p:extLst>
              <p:ext uri="{D42A27DB-BD31-4B8C-83A1-F6EECF244321}">
                <p14:modId xmlns:p14="http://schemas.microsoft.com/office/powerpoint/2010/main" val="1693846097"/>
              </p:ext>
            </p:extLst>
          </p:nvPr>
        </p:nvGraphicFramePr>
        <p:xfrm>
          <a:off x="753111" y="3425351"/>
          <a:ext cx="3398234" cy="1065768"/>
        </p:xfrm>
        <a:graphic>
          <a:graphicData uri="http://schemas.openxmlformats.org/drawingml/2006/table">
            <a:tbl>
              <a:tblPr firstRow="1" firstCol="1" bandRow="1">
                <a:tableStyleId>{0E3FDE45-AF77-4B5C-9715-49D594BDF05E}</a:tableStyleId>
              </a:tblPr>
              <a:tblGrid>
                <a:gridCol w="2581992">
                  <a:extLst>
                    <a:ext uri="{9D8B030D-6E8A-4147-A177-3AD203B41FA5}">
                      <a16:colId xmlns:a16="http://schemas.microsoft.com/office/drawing/2014/main" val="3896113590"/>
                    </a:ext>
                  </a:extLst>
                </a:gridCol>
                <a:gridCol w="816242">
                  <a:extLst>
                    <a:ext uri="{9D8B030D-6E8A-4147-A177-3AD203B41FA5}">
                      <a16:colId xmlns:a16="http://schemas.microsoft.com/office/drawing/2014/main" val="103247087"/>
                    </a:ext>
                  </a:extLst>
                </a:gridCol>
              </a:tblGrid>
              <a:tr h="339810">
                <a:tc>
                  <a:txBody>
                    <a:bodyPr/>
                    <a:lstStyle/>
                    <a:p>
                      <a:pPr>
                        <a:buNone/>
                      </a:pPr>
                      <a:r>
                        <a:rPr lang="en-US" b="0" err="1">
                          <a:effectLst/>
                        </a:rPr>
                        <a:t>työhaastattelut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2324429"/>
                  </a:ext>
                </a:extLst>
              </a:tr>
              <a:tr h="324364">
                <a:tc>
                  <a:txBody>
                    <a:bodyPr/>
                    <a:lstStyle/>
                    <a:p>
                      <a:pPr>
                        <a:buNone/>
                      </a:pPr>
                      <a:r>
                        <a:rPr lang="en-US" b="0" err="1">
                          <a:effectLst/>
                        </a:rPr>
                        <a:t>työkokeilut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363283"/>
                  </a:ext>
                </a:extLst>
              </a:tr>
              <a:tr h="401594">
                <a:tc>
                  <a:txBody>
                    <a:bodyPr/>
                    <a:lstStyle/>
                    <a:p>
                      <a:pPr>
                        <a:buNone/>
                      </a:pPr>
                      <a:r>
                        <a:rPr lang="en-US" b="0" err="1">
                          <a:effectLst/>
                        </a:rPr>
                        <a:t>työllistyminen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915298"/>
                  </a:ext>
                </a:extLst>
              </a:tr>
            </a:tbl>
          </a:graphicData>
        </a:graphic>
      </p:graphicFrame>
      <p:sp>
        <p:nvSpPr>
          <p:cNvPr id="8" name="TextBox 7">
            <a:extLst>
              <a:ext uri="{FF2B5EF4-FFF2-40B4-BE49-F238E27FC236}">
                <a16:creationId xmlns:a16="http://schemas.microsoft.com/office/drawing/2014/main" id="{6661630B-3DC5-B4C1-A778-8FD56500921A}"/>
              </a:ext>
            </a:extLst>
          </p:cNvPr>
          <p:cNvSpPr txBox="1"/>
          <p:nvPr/>
        </p:nvSpPr>
        <p:spPr>
          <a:xfrm>
            <a:off x="5404253" y="1598613"/>
            <a:ext cx="4889678" cy="40010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err="1">
                <a:ea typeface="Tahoma"/>
                <a:cs typeface="Tahoma"/>
              </a:rPr>
              <a:t>Työhaastattelut</a:t>
            </a:r>
            <a:r>
              <a:rPr lang="en-US" sz="2000">
                <a:ea typeface="Tahoma"/>
                <a:cs typeface="Tahoma"/>
              </a:rPr>
              <a:t> </a:t>
            </a:r>
            <a:r>
              <a:rPr lang="en-US" sz="2000" err="1">
                <a:ea typeface="Tahoma"/>
                <a:cs typeface="Tahoma"/>
              </a:rPr>
              <a:t>rakennusala</a:t>
            </a:r>
            <a:r>
              <a:rPr lang="en-US" sz="2000">
                <a:ea typeface="Tahoma"/>
                <a:cs typeface="Tahoma"/>
              </a:rPr>
              <a:t>, </a:t>
            </a:r>
            <a:r>
              <a:rPr lang="en-US" sz="2000" err="1">
                <a:ea typeface="Tahoma"/>
                <a:cs typeface="Tahoma"/>
              </a:rPr>
              <a:t>kiinteistönhoito</a:t>
            </a:r>
            <a:r>
              <a:rPr lang="en-US" sz="2000">
                <a:ea typeface="Tahoma"/>
                <a:cs typeface="Tahoma"/>
              </a:rPr>
              <a:t>- ja </a:t>
            </a:r>
            <a:r>
              <a:rPr lang="en-US" sz="2000" err="1">
                <a:ea typeface="Tahoma"/>
                <a:cs typeface="Tahoma"/>
              </a:rPr>
              <a:t>ravintola</a:t>
            </a:r>
            <a:r>
              <a:rPr lang="en-US" sz="2000">
                <a:ea typeface="Tahoma"/>
                <a:cs typeface="Tahoma"/>
              </a:rPr>
              <a:t>-ala. </a:t>
            </a:r>
          </a:p>
          <a:p>
            <a:endParaRPr lang="en-US" sz="2000">
              <a:ea typeface="Tahoma"/>
              <a:cs typeface="Tahoma"/>
            </a:endParaRPr>
          </a:p>
          <a:p>
            <a:r>
              <a:rPr lang="en-US" sz="2000" err="1">
                <a:ea typeface="Tahoma"/>
                <a:cs typeface="Tahoma"/>
              </a:rPr>
              <a:t>Työkokeilut</a:t>
            </a:r>
            <a:r>
              <a:rPr lang="en-US" sz="2000">
                <a:ea typeface="Tahoma"/>
                <a:cs typeface="Tahoma"/>
              </a:rPr>
              <a:t>: </a:t>
            </a:r>
          </a:p>
          <a:p>
            <a:r>
              <a:rPr lang="en-US" sz="2000" err="1">
                <a:ea typeface="Tahoma"/>
                <a:cs typeface="Tahoma"/>
              </a:rPr>
              <a:t>Kaupan</a:t>
            </a:r>
            <a:r>
              <a:rPr lang="en-US" sz="2000">
                <a:ea typeface="Tahoma"/>
                <a:cs typeface="Tahoma"/>
              </a:rPr>
              <a:t>- ja It-ala,</a:t>
            </a:r>
          </a:p>
          <a:p>
            <a:r>
              <a:rPr lang="en-US" sz="2000" err="1">
                <a:ea typeface="Tahoma"/>
                <a:cs typeface="Tahoma"/>
              </a:rPr>
              <a:t>Kokkolan</a:t>
            </a:r>
            <a:r>
              <a:rPr lang="en-US" sz="2000">
                <a:ea typeface="Tahoma"/>
                <a:cs typeface="Tahoma"/>
              </a:rPr>
              <a:t> </a:t>
            </a:r>
            <a:r>
              <a:rPr lang="en-US" sz="2000" err="1">
                <a:ea typeface="Tahoma"/>
                <a:cs typeface="Tahoma"/>
              </a:rPr>
              <a:t>kaupunki</a:t>
            </a:r>
            <a:r>
              <a:rPr lang="en-US" sz="2000">
                <a:ea typeface="Tahoma"/>
                <a:cs typeface="Tahoma"/>
              </a:rPr>
              <a:t>, </a:t>
            </a:r>
            <a:r>
              <a:rPr lang="en-US" sz="2000" err="1">
                <a:ea typeface="Tahoma"/>
                <a:cs typeface="Tahoma"/>
              </a:rPr>
              <a:t>Kokkolan</a:t>
            </a:r>
            <a:r>
              <a:rPr lang="en-US" sz="2000">
                <a:ea typeface="Tahoma"/>
                <a:cs typeface="Tahoma"/>
              </a:rPr>
              <a:t> </a:t>
            </a:r>
            <a:r>
              <a:rPr lang="en-US" sz="2000" err="1">
                <a:ea typeface="Tahoma"/>
                <a:cs typeface="Tahoma"/>
              </a:rPr>
              <a:t>kaupungin</a:t>
            </a:r>
            <a:r>
              <a:rPr lang="en-US" sz="2000">
                <a:ea typeface="Tahoma"/>
                <a:cs typeface="Tahoma"/>
              </a:rPr>
              <a:t> </a:t>
            </a:r>
            <a:r>
              <a:rPr lang="en-US" sz="2000" err="1">
                <a:ea typeface="Tahoma"/>
                <a:cs typeface="Tahoma"/>
              </a:rPr>
              <a:t>teatteri</a:t>
            </a:r>
            <a:r>
              <a:rPr lang="en-US" sz="2000">
                <a:ea typeface="Tahoma"/>
                <a:cs typeface="Tahoma"/>
              </a:rPr>
              <a:t> ja SPR.</a:t>
            </a:r>
          </a:p>
          <a:p>
            <a:endParaRPr lang="en-US" sz="2000">
              <a:ea typeface="Tahoma"/>
              <a:cs typeface="Tahoma"/>
            </a:endParaRPr>
          </a:p>
          <a:p>
            <a:r>
              <a:rPr lang="en-US" sz="2000" err="1">
                <a:ea typeface="Tahoma"/>
                <a:cs typeface="Tahoma"/>
              </a:rPr>
              <a:t>Työllistyminen</a:t>
            </a:r>
            <a:r>
              <a:rPr lang="en-US" sz="2000">
                <a:ea typeface="Tahoma"/>
                <a:cs typeface="Tahoma"/>
              </a:rPr>
              <a:t>: </a:t>
            </a:r>
          </a:p>
          <a:p>
            <a:r>
              <a:rPr lang="en-US" sz="2000" err="1">
                <a:ea typeface="Tahoma"/>
                <a:cs typeface="Tahoma"/>
              </a:rPr>
              <a:t>Ravintola</a:t>
            </a:r>
            <a:r>
              <a:rPr lang="en-US" sz="2000">
                <a:ea typeface="Tahoma"/>
                <a:cs typeface="Tahoma"/>
              </a:rPr>
              <a:t> ala, </a:t>
            </a:r>
            <a:r>
              <a:rPr lang="en-US" sz="2000" err="1">
                <a:ea typeface="Tahoma"/>
                <a:cs typeface="Tahoma"/>
              </a:rPr>
              <a:t>kaupan</a:t>
            </a:r>
            <a:r>
              <a:rPr lang="en-US" sz="2000">
                <a:ea typeface="Tahoma"/>
                <a:cs typeface="Tahoma"/>
              </a:rPr>
              <a:t> ala, </a:t>
            </a:r>
            <a:r>
              <a:rPr lang="en-US" sz="2000" err="1">
                <a:ea typeface="Tahoma"/>
                <a:cs typeface="Tahoma"/>
              </a:rPr>
              <a:t>rakennusala</a:t>
            </a:r>
            <a:r>
              <a:rPr lang="en-US" sz="2000">
                <a:ea typeface="Tahoma"/>
                <a:cs typeface="Tahoma"/>
              </a:rPr>
              <a:t> ja SPR.</a:t>
            </a:r>
          </a:p>
          <a:p>
            <a:endParaRPr lang="en-US" sz="2000">
              <a:ea typeface="Tahoma"/>
              <a:cs typeface="Tahoma"/>
            </a:endParaRPr>
          </a:p>
          <a:p>
            <a:endParaRPr lang="en-US" sz="2000">
              <a:ea typeface="Tahoma"/>
              <a:cs typeface="Tahoma"/>
            </a:endParaRPr>
          </a:p>
        </p:txBody>
      </p:sp>
      <p:sp>
        <p:nvSpPr>
          <p:cNvPr id="4" name="TextBox 3">
            <a:extLst>
              <a:ext uri="{FF2B5EF4-FFF2-40B4-BE49-F238E27FC236}">
                <a16:creationId xmlns:a16="http://schemas.microsoft.com/office/drawing/2014/main" id="{569ADE5A-594C-3414-8991-0DD5A8774359}"/>
              </a:ext>
            </a:extLst>
          </p:cNvPr>
          <p:cNvSpPr txBox="1"/>
          <p:nvPr/>
        </p:nvSpPr>
        <p:spPr>
          <a:xfrm>
            <a:off x="760672" y="4817285"/>
            <a:ext cx="3752045" cy="89255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err="1">
                <a:ea typeface="Tahoma"/>
                <a:cs typeface="Tahoma"/>
              </a:rPr>
              <a:t>Hankkeessa</a:t>
            </a:r>
            <a:r>
              <a:rPr lang="en-US" sz="2000">
                <a:ea typeface="Tahoma"/>
                <a:cs typeface="Tahoma"/>
              </a:rPr>
              <a:t> on </a:t>
            </a:r>
            <a:r>
              <a:rPr lang="en-US" sz="2000" err="1">
                <a:ea typeface="Tahoma"/>
                <a:cs typeface="Tahoma"/>
              </a:rPr>
              <a:t>mukana</a:t>
            </a:r>
            <a:r>
              <a:rPr lang="en-US" sz="2000">
                <a:ea typeface="Tahoma"/>
                <a:cs typeface="Tahoma"/>
              </a:rPr>
              <a:t> </a:t>
            </a:r>
            <a:r>
              <a:rPr lang="en-US" sz="2000" err="1">
                <a:ea typeface="Tahoma"/>
                <a:cs typeface="Tahoma"/>
              </a:rPr>
              <a:t>ollut</a:t>
            </a:r>
            <a:r>
              <a:rPr lang="en-US" sz="2000">
                <a:ea typeface="Tahoma"/>
                <a:cs typeface="Tahoma"/>
              </a:rPr>
              <a:t> </a:t>
            </a:r>
            <a:r>
              <a:rPr lang="en-US" sz="2000" err="1">
                <a:ea typeface="Tahoma"/>
                <a:cs typeface="Tahoma"/>
              </a:rPr>
              <a:t>tänä</a:t>
            </a:r>
            <a:r>
              <a:rPr lang="en-US" sz="2000">
                <a:ea typeface="Tahoma"/>
                <a:cs typeface="Tahoma"/>
              </a:rPr>
              <a:t> </a:t>
            </a:r>
            <a:r>
              <a:rPr lang="en-US" sz="2000" err="1">
                <a:ea typeface="Tahoma"/>
                <a:cs typeface="Tahoma"/>
              </a:rPr>
              <a:t>vuonna</a:t>
            </a:r>
            <a:r>
              <a:rPr lang="en-US" sz="2000">
                <a:ea typeface="Tahoma"/>
                <a:cs typeface="Tahoma"/>
              </a:rPr>
              <a:t> 17 </a:t>
            </a:r>
            <a:r>
              <a:rPr lang="en-US" sz="2000" err="1">
                <a:ea typeface="Tahoma"/>
                <a:cs typeface="Tahoma"/>
              </a:rPr>
              <a:t>yritystä</a:t>
            </a:r>
            <a:r>
              <a:rPr lang="en-US">
                <a:ea typeface="Tahoma"/>
                <a:cs typeface="Tahoma"/>
              </a:rPr>
              <a:t>. </a:t>
            </a:r>
          </a:p>
          <a:p>
            <a:endParaRPr lang="en-US">
              <a:ea typeface="Tahoma"/>
              <a:cs typeface="Tahoma"/>
            </a:endParaRPr>
          </a:p>
        </p:txBody>
      </p:sp>
    </p:spTree>
    <p:extLst>
      <p:ext uri="{BB962C8B-B14F-4D97-AF65-F5344CB8AC3E}">
        <p14:creationId xmlns:p14="http://schemas.microsoft.com/office/powerpoint/2010/main" val="2022299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84CAE61-E3B7-6176-2714-C35755F631B9}"/>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ABB2CE3F-C42A-3CB6-732F-C18448993159}"/>
              </a:ext>
            </a:extLst>
          </p:cNvPr>
          <p:cNvSpPr>
            <a:spLocks noGrp="1"/>
          </p:cNvSpPr>
          <p:nvPr>
            <p:ph type="title"/>
          </p:nvPr>
        </p:nvSpPr>
        <p:spPr>
          <a:xfrm>
            <a:off x="848497" y="200368"/>
            <a:ext cx="10515600" cy="1033907"/>
          </a:xfrm>
        </p:spPr>
        <p:txBody>
          <a:bodyPr vert="horz" lIns="0" tIns="0" rIns="0" bIns="0" rtlCol="0" anchor="b" anchorCtr="0">
            <a:normAutofit fontScale="90000"/>
          </a:bodyPr>
          <a:lstStyle/>
          <a:p>
            <a:r>
              <a:rPr lang="fi-FI"/>
              <a:t> </a:t>
            </a:r>
            <a:br>
              <a:rPr lang="fi-FI"/>
            </a:br>
            <a:r>
              <a:rPr lang="fi-FI"/>
              <a:t>Kirjo</a:t>
            </a:r>
            <a:r>
              <a:rPr lang="fi-FI" b="1" kern="1200">
                <a:latin typeface="+mj-lt"/>
                <a:ea typeface="+mj-ea"/>
                <a:cs typeface="+mj-cs"/>
              </a:rPr>
              <a:t> kick off-päivä 25.11.2025</a:t>
            </a:r>
          </a:p>
        </p:txBody>
      </p:sp>
      <p:sp>
        <p:nvSpPr>
          <p:cNvPr id="4" name="TextBox 3">
            <a:extLst>
              <a:ext uri="{FF2B5EF4-FFF2-40B4-BE49-F238E27FC236}">
                <a16:creationId xmlns:a16="http://schemas.microsoft.com/office/drawing/2014/main" id="{17AC963B-A1D4-32DA-C44D-21DD5D326508}"/>
              </a:ext>
            </a:extLst>
          </p:cNvPr>
          <p:cNvSpPr txBox="1"/>
          <p:nvPr/>
        </p:nvSpPr>
        <p:spPr>
          <a:xfrm>
            <a:off x="838200" y="1886786"/>
            <a:ext cx="4889066" cy="3645334"/>
          </a:xfrm>
          <a:prstGeom prst="rect">
            <a:avLst/>
          </a:prstGeo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228600" indent="-228600">
              <a:lnSpc>
                <a:spcPct val="80000"/>
              </a:lnSpc>
              <a:spcBef>
                <a:spcPts val="1000"/>
              </a:spcBef>
              <a:buFont typeface="Arial" panose="020B0604020202020204" pitchFamily="34" charset="0"/>
              <a:buChar char="•"/>
            </a:pPr>
            <a:r>
              <a:rPr lang="fi-FI" sz="2000" b="0" i="0"/>
              <a:t>Keski-Pohjanmaalla on käynnistetty Kelan rahoittama Kirjo-projekti, joka kehittää neurokirjon lasten ja nuorten palveluja yhteistyössä eri alueen toimijoiden kanssa.</a:t>
            </a:r>
            <a:endParaRPr lang="en-US"/>
          </a:p>
          <a:p>
            <a:pPr marL="228600" indent="-228600">
              <a:lnSpc>
                <a:spcPct val="80000"/>
              </a:lnSpc>
              <a:spcBef>
                <a:spcPts val="1000"/>
              </a:spcBef>
              <a:buFont typeface="Arial" panose="020B0604020202020204" pitchFamily="34" charset="0"/>
              <a:buChar char="•"/>
            </a:pPr>
            <a:r>
              <a:rPr lang="fi-FI" sz="2000" b="0" i="0"/>
              <a:t>Projektin tavoitteena on parantaa tuen, hoidon ja kuntoutuksen piiriin pääsyä sekä selkiyttää Kelan kuntoutuksiin ohjautumisen polkua. </a:t>
            </a:r>
            <a:endParaRPr lang="fi-FI"/>
          </a:p>
          <a:p>
            <a:pPr marL="228600" indent="-228600">
              <a:lnSpc>
                <a:spcPct val="80000"/>
              </a:lnSpc>
              <a:spcBef>
                <a:spcPts val="1000"/>
              </a:spcBef>
              <a:buFont typeface="Arial" panose="020B0604020202020204" pitchFamily="34" charset="0"/>
              <a:buChar char="•"/>
            </a:pPr>
            <a:r>
              <a:rPr lang="fi-FI" sz="2000">
                <a:ea typeface="Tahoma"/>
                <a:cs typeface="Tahoma"/>
              </a:rPr>
              <a:t>Yhteistyössä Neurokirjon nuoren koulupolku perusopetuksesta toiselle asteelle ja työelämään tapahtuma.</a:t>
            </a:r>
            <a:endParaRPr lang="fi-FI" sz="2000"/>
          </a:p>
        </p:txBody>
      </p:sp>
      <p:pic>
        <p:nvPicPr>
          <p:cNvPr id="14" name="Picture Placeholder 13">
            <a:extLst>
              <a:ext uri="{FF2B5EF4-FFF2-40B4-BE49-F238E27FC236}">
                <a16:creationId xmlns:a16="http://schemas.microsoft.com/office/drawing/2014/main" id="{4B5906D4-4486-5B27-6F1C-0B5583BD6CDB}"/>
              </a:ext>
            </a:extLst>
          </p:cNvPr>
          <p:cNvPicPr>
            <a:picLocks noGrp="1" noChangeAspect="1"/>
          </p:cNvPicPr>
          <p:nvPr>
            <p:ph idx="10"/>
          </p:nvPr>
        </p:nvPicPr>
        <p:blipFill>
          <a:blip r:embed="rId2"/>
          <a:stretch/>
        </p:blipFill>
        <p:spPr>
          <a:xfrm rot="16200000">
            <a:off x="6852796" y="1279230"/>
            <a:ext cx="3645334" cy="4860445"/>
          </a:xfrm>
          <a:prstGeom prst="rect">
            <a:avLst/>
          </a:prstGeom>
          <a:noFill/>
        </p:spPr>
      </p:pic>
      <p:pic>
        <p:nvPicPr>
          <p:cNvPr id="3" name="Picture 2">
            <a:extLst>
              <a:ext uri="{FF2B5EF4-FFF2-40B4-BE49-F238E27FC236}">
                <a16:creationId xmlns:a16="http://schemas.microsoft.com/office/drawing/2014/main" id="{4A8CD81F-390A-12D1-2FB7-CC45BD21DE11}"/>
              </a:ext>
            </a:extLst>
          </p:cNvPr>
          <p:cNvPicPr>
            <a:picLocks noChangeAspect="1"/>
          </p:cNvPicPr>
          <p:nvPr/>
        </p:nvPicPr>
        <p:blipFill>
          <a:blip r:embed="rId3"/>
          <a:stretch>
            <a:fillRect/>
          </a:stretch>
        </p:blipFill>
        <p:spPr>
          <a:xfrm>
            <a:off x="6108580" y="1411746"/>
            <a:ext cx="4940893" cy="4503834"/>
          </a:xfrm>
          <a:prstGeom prst="rect">
            <a:avLst/>
          </a:prstGeom>
        </p:spPr>
      </p:pic>
    </p:spTree>
    <p:extLst>
      <p:ext uri="{BB962C8B-B14F-4D97-AF65-F5344CB8AC3E}">
        <p14:creationId xmlns:p14="http://schemas.microsoft.com/office/powerpoint/2010/main" val="1889464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F89F02-ABED-7B8B-66E4-A34C4168A238}"/>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80DA6B87-DA83-E38E-27D3-C43E4A509FE1}"/>
              </a:ext>
            </a:extLst>
          </p:cNvPr>
          <p:cNvSpPr>
            <a:spLocks noGrp="1"/>
          </p:cNvSpPr>
          <p:nvPr>
            <p:ph type="title"/>
          </p:nvPr>
        </p:nvSpPr>
        <p:spPr>
          <a:xfrm>
            <a:off x="838200" y="365125"/>
            <a:ext cx="4889066" cy="1033907"/>
          </a:xfrm>
        </p:spPr>
        <p:txBody>
          <a:bodyPr anchor="b">
            <a:normAutofit/>
          </a:bodyPr>
          <a:lstStyle/>
          <a:p>
            <a:br>
              <a:rPr lang="en-US" sz="2500"/>
            </a:br>
            <a:r>
              <a:rPr lang="en-US" sz="2500" err="1">
                <a:ea typeface="Tahoma"/>
                <a:cs typeface="Tahoma"/>
              </a:rPr>
              <a:t>Työnantajayhteistyö</a:t>
            </a:r>
            <a:r>
              <a:rPr lang="en-US" sz="2500">
                <a:ea typeface="Tahoma"/>
                <a:cs typeface="Tahoma"/>
              </a:rPr>
              <a:t> ​</a:t>
            </a:r>
          </a:p>
        </p:txBody>
      </p:sp>
      <p:sp>
        <p:nvSpPr>
          <p:cNvPr id="21" name="Content Placeholder 2">
            <a:extLst>
              <a:ext uri="{FF2B5EF4-FFF2-40B4-BE49-F238E27FC236}">
                <a16:creationId xmlns:a16="http://schemas.microsoft.com/office/drawing/2014/main" id="{EE49E2A5-E721-AC60-8685-5CA8A8FB2C1C}"/>
              </a:ext>
            </a:extLst>
          </p:cNvPr>
          <p:cNvSpPr>
            <a:spLocks noGrp="1"/>
          </p:cNvSpPr>
          <p:nvPr>
            <p:ph idx="1"/>
          </p:nvPr>
        </p:nvSpPr>
        <p:spPr>
          <a:xfrm>
            <a:off x="838200" y="1886786"/>
            <a:ext cx="4889066" cy="3645334"/>
          </a:xfrm>
        </p:spPr>
        <p:txBody>
          <a:bodyPr vert="horz" lIns="0" tIns="0" rIns="0" bIns="0" rtlCol="0" anchor="t">
            <a:normAutofit/>
          </a:bodyPr>
          <a:lstStyle/>
          <a:p>
            <a:endParaRPr lang="en-US"/>
          </a:p>
          <a:p>
            <a:r>
              <a:rPr lang="en-US" err="1"/>
              <a:t>Teknologiatiistai</a:t>
            </a:r>
            <a:r>
              <a:rPr lang="en-US"/>
              <a:t> 17.11.2026 </a:t>
            </a:r>
            <a:r>
              <a:rPr lang="en-US" err="1"/>
              <a:t>Kpedu</a:t>
            </a:r>
            <a:r>
              <a:rPr lang="en-US"/>
              <a:t>.  </a:t>
            </a:r>
            <a:endParaRPr lang="en-US">
              <a:ea typeface="Tahoma"/>
              <a:cs typeface="Tahoma"/>
            </a:endParaRPr>
          </a:p>
          <a:p>
            <a:r>
              <a:rPr lang="en-US">
                <a:ea typeface="Tahoma"/>
                <a:cs typeface="Tahoma"/>
              </a:rPr>
              <a:t>20.1.2026 </a:t>
            </a:r>
            <a:r>
              <a:rPr lang="en-US" err="1">
                <a:ea typeface="Tahoma"/>
                <a:cs typeface="Tahoma"/>
              </a:rPr>
              <a:t>Edu+Job</a:t>
            </a:r>
            <a:r>
              <a:rPr lang="en-US">
                <a:ea typeface="Tahoma"/>
                <a:cs typeface="Tahoma"/>
              </a:rPr>
              <a:t> </a:t>
            </a:r>
            <a:r>
              <a:rPr lang="en-US" err="1">
                <a:ea typeface="Tahoma"/>
                <a:cs typeface="Tahoma"/>
              </a:rPr>
              <a:t>tapahtuma</a:t>
            </a:r>
            <a:r>
              <a:rPr lang="en-US">
                <a:ea typeface="Tahoma"/>
                <a:cs typeface="Tahoma"/>
              </a:rPr>
              <a:t>. </a:t>
            </a:r>
            <a:endParaRPr lang="en-US"/>
          </a:p>
          <a:p>
            <a:r>
              <a:rPr lang="en-US"/>
              <a:t>17.2.2026 </a:t>
            </a:r>
            <a:r>
              <a:rPr lang="en-US" err="1"/>
              <a:t>Rakentamisen</a:t>
            </a:r>
            <a:r>
              <a:rPr lang="en-US"/>
              <a:t>-, </a:t>
            </a:r>
            <a:r>
              <a:rPr lang="en-US" err="1"/>
              <a:t>kuljetuksen</a:t>
            </a:r>
            <a:r>
              <a:rPr lang="en-US"/>
              <a:t>- ja </a:t>
            </a:r>
            <a:r>
              <a:rPr lang="en-US" err="1"/>
              <a:t>tekniikan</a:t>
            </a:r>
            <a:r>
              <a:rPr lang="en-US"/>
              <a:t> pop up- </a:t>
            </a:r>
            <a:r>
              <a:rPr lang="en-US" err="1"/>
              <a:t>tapahtuma</a:t>
            </a:r>
            <a:r>
              <a:rPr lang="en-US"/>
              <a:t> </a:t>
            </a:r>
            <a:r>
              <a:rPr lang="en-US" err="1"/>
              <a:t>Kpedu</a:t>
            </a:r>
            <a:r>
              <a:rPr lang="en-US"/>
              <a:t>.</a:t>
            </a:r>
            <a:endParaRPr lang="en-US">
              <a:ea typeface="Tahoma"/>
              <a:cs typeface="Tahoma"/>
            </a:endParaRPr>
          </a:p>
          <a:p>
            <a:r>
              <a:rPr lang="en-US">
                <a:ea typeface="Tahoma"/>
                <a:cs typeface="Tahoma"/>
              </a:rPr>
              <a:t>10.3.2026 </a:t>
            </a:r>
            <a:r>
              <a:rPr lang="en-US" err="1">
                <a:ea typeface="Tahoma"/>
                <a:cs typeface="Tahoma"/>
              </a:rPr>
              <a:t>Toholammin</a:t>
            </a:r>
            <a:r>
              <a:rPr lang="en-US">
                <a:ea typeface="Tahoma"/>
                <a:cs typeface="Tahoma"/>
              </a:rPr>
              <a:t> </a:t>
            </a:r>
            <a:r>
              <a:rPr lang="en-US" err="1">
                <a:ea typeface="Tahoma"/>
                <a:cs typeface="Tahoma"/>
              </a:rPr>
              <a:t>työelämäpäiv</a:t>
            </a:r>
            <a:r>
              <a:rPr lang="en-US">
                <a:ea typeface="Tahoma"/>
                <a:cs typeface="Tahoma"/>
              </a:rPr>
              <a:t>ät</a:t>
            </a:r>
          </a:p>
          <a:p>
            <a:r>
              <a:rPr lang="en-US">
                <a:ea typeface="Tahoma"/>
                <a:cs typeface="Tahoma"/>
              </a:rPr>
              <a:t>11.3.2026 </a:t>
            </a:r>
            <a:r>
              <a:rPr lang="en-US" err="1">
                <a:ea typeface="Tahoma"/>
                <a:cs typeface="Tahoma"/>
              </a:rPr>
              <a:t>Työmarkkinatori</a:t>
            </a:r>
            <a:r>
              <a:rPr lang="en-US">
                <a:ea typeface="Tahoma"/>
                <a:cs typeface="Tahoma"/>
              </a:rPr>
              <a:t> </a:t>
            </a:r>
            <a:r>
              <a:rPr lang="en-US" err="1">
                <a:ea typeface="Tahoma"/>
                <a:cs typeface="Tahoma"/>
              </a:rPr>
              <a:t>tapahtuma</a:t>
            </a:r>
            <a:r>
              <a:rPr lang="en-US">
                <a:ea typeface="Tahoma"/>
                <a:cs typeface="Tahoma"/>
              </a:rPr>
              <a:t> </a:t>
            </a:r>
            <a:r>
              <a:rPr lang="en-US" err="1">
                <a:ea typeface="Tahoma"/>
                <a:cs typeface="Tahoma"/>
              </a:rPr>
              <a:t>Kallentori</a:t>
            </a:r>
          </a:p>
          <a:p>
            <a:r>
              <a:rPr lang="en-US" err="1">
                <a:ea typeface="Tahoma"/>
                <a:cs typeface="Tahoma"/>
              </a:rPr>
              <a:t>Kokkolan</a:t>
            </a:r>
            <a:r>
              <a:rPr lang="en-US">
                <a:ea typeface="Tahoma"/>
                <a:cs typeface="Tahoma"/>
              </a:rPr>
              <a:t> kaupungin Yrittäjien </a:t>
            </a:r>
            <a:r>
              <a:rPr lang="en-US" err="1">
                <a:ea typeface="Tahoma"/>
                <a:cs typeface="Tahoma"/>
              </a:rPr>
              <a:t>aamukahvitapahtuma</a:t>
            </a:r>
            <a:r>
              <a:rPr lang="en-US">
                <a:ea typeface="Tahoma"/>
                <a:cs typeface="Tahoma"/>
              </a:rPr>
              <a:t>t</a:t>
            </a:r>
          </a:p>
          <a:p>
            <a:endParaRPr lang="en-US">
              <a:ea typeface="Tahoma"/>
              <a:cs typeface="Tahoma"/>
            </a:endParaRPr>
          </a:p>
          <a:p>
            <a:endParaRPr lang="en-US">
              <a:ea typeface="Tahoma"/>
              <a:cs typeface="Tahoma"/>
            </a:endParaRPr>
          </a:p>
        </p:txBody>
      </p:sp>
      <p:pic>
        <p:nvPicPr>
          <p:cNvPr id="5" name="Picture Placeholder 4">
            <a:extLst>
              <a:ext uri="{FF2B5EF4-FFF2-40B4-BE49-F238E27FC236}">
                <a16:creationId xmlns:a16="http://schemas.microsoft.com/office/drawing/2014/main" id="{16ADA2EF-5EB0-AF84-6272-416A396FCE47}"/>
              </a:ext>
            </a:extLst>
          </p:cNvPr>
          <p:cNvPicPr>
            <a:picLocks noGrp="1" noChangeAspect="1"/>
          </p:cNvPicPr>
          <p:nvPr>
            <p:ph type="pic" sz="quarter" idx="13"/>
          </p:nvPr>
        </p:nvPicPr>
        <p:blipFill>
          <a:blip r:embed="rId2"/>
          <a:srcRect t="1711" b="1711"/>
          <a:stretch/>
        </p:blipFill>
        <p:spPr>
          <a:prstGeom prst="rect">
            <a:avLst/>
          </a:prstGeom>
          <a:solidFill>
            <a:srgbClr val="FFFFFF">
              <a:lumMod val="95000"/>
            </a:srgbClr>
          </a:solidFill>
        </p:spPr>
      </p:pic>
      <p:pic>
        <p:nvPicPr>
          <p:cNvPr id="3" name="Picture Placeholder 3">
            <a:extLst>
              <a:ext uri="{FF2B5EF4-FFF2-40B4-BE49-F238E27FC236}">
                <a16:creationId xmlns:a16="http://schemas.microsoft.com/office/drawing/2014/main" id="{9D904C1D-1188-273B-2A12-EFF8B3C575D7}"/>
              </a:ext>
            </a:extLst>
          </p:cNvPr>
          <p:cNvPicPr>
            <a:picLocks noChangeAspect="1"/>
          </p:cNvPicPr>
          <p:nvPr/>
        </p:nvPicPr>
        <p:blipFill>
          <a:blip r:embed="rId3"/>
          <a:srcRect t="18305" r="-2" b="22045"/>
          <a:stretch>
            <a:fillRect/>
          </a:stretch>
        </p:blipFill>
        <p:spPr>
          <a:xfrm>
            <a:off x="6100483" y="3704127"/>
            <a:ext cx="3385268" cy="2483079"/>
          </a:xfrm>
          <a:prstGeom prst="rect">
            <a:avLst/>
          </a:prstGeom>
          <a:noFill/>
        </p:spPr>
      </p:pic>
      <p:pic>
        <p:nvPicPr>
          <p:cNvPr id="6" name="Content Placeholder 4">
            <a:extLst>
              <a:ext uri="{FF2B5EF4-FFF2-40B4-BE49-F238E27FC236}">
                <a16:creationId xmlns:a16="http://schemas.microsoft.com/office/drawing/2014/main" id="{B03DCA59-08DC-5D54-B52B-9BAB2E412407}"/>
              </a:ext>
            </a:extLst>
          </p:cNvPr>
          <p:cNvPicPr>
            <a:picLocks noChangeAspect="1"/>
          </p:cNvPicPr>
          <p:nvPr/>
        </p:nvPicPr>
        <p:blipFill>
          <a:blip r:embed="rId4"/>
          <a:stretch>
            <a:fillRect/>
          </a:stretch>
        </p:blipFill>
        <p:spPr>
          <a:xfrm>
            <a:off x="9485319" y="2814822"/>
            <a:ext cx="2701620" cy="3366292"/>
          </a:xfrm>
          <a:prstGeom prst="rect">
            <a:avLst/>
          </a:prstGeom>
        </p:spPr>
      </p:pic>
    </p:spTree>
    <p:extLst>
      <p:ext uri="{BB962C8B-B14F-4D97-AF65-F5344CB8AC3E}">
        <p14:creationId xmlns:p14="http://schemas.microsoft.com/office/powerpoint/2010/main" val="2992878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EEAE65-B4C3-FA8B-020E-62C6B72D4BDF}"/>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8F7CB8A1-2A77-4F9F-9D4D-4A95D1A88E25}"/>
              </a:ext>
            </a:extLst>
          </p:cNvPr>
          <p:cNvSpPr>
            <a:spLocks noGrp="1"/>
          </p:cNvSpPr>
          <p:nvPr>
            <p:ph type="title"/>
          </p:nvPr>
        </p:nvSpPr>
        <p:spPr>
          <a:xfrm>
            <a:off x="838200" y="365125"/>
            <a:ext cx="4889066" cy="1033907"/>
          </a:xfrm>
        </p:spPr>
        <p:txBody>
          <a:bodyPr anchor="b">
            <a:normAutofit fontScale="90000"/>
          </a:bodyPr>
          <a:lstStyle/>
          <a:p>
            <a:r>
              <a:rPr lang="en-US" sz="2800" err="1"/>
              <a:t>Työmarkkinatori</a:t>
            </a:r>
            <a:r>
              <a:rPr lang="en-US" sz="2800"/>
              <a:t> </a:t>
            </a:r>
            <a:r>
              <a:rPr lang="en-US" sz="2800" err="1"/>
              <a:t>tapahtuma</a:t>
            </a:r>
            <a:r>
              <a:rPr lang="en-US" sz="2800"/>
              <a:t> 11.3.2026 </a:t>
            </a:r>
            <a:r>
              <a:rPr lang="en-US" sz="2800" err="1"/>
              <a:t>Kallentori</a:t>
            </a:r>
            <a:endParaRPr lang="en-US" sz="2800" err="1">
              <a:ea typeface="Tahoma"/>
              <a:cs typeface="Tahoma"/>
            </a:endParaRPr>
          </a:p>
        </p:txBody>
      </p:sp>
      <p:pic>
        <p:nvPicPr>
          <p:cNvPr id="5" name="Content Placeholder 4">
            <a:extLst>
              <a:ext uri="{FF2B5EF4-FFF2-40B4-BE49-F238E27FC236}">
                <a16:creationId xmlns:a16="http://schemas.microsoft.com/office/drawing/2014/main" id="{C42C114A-4A10-BA8B-22E0-340C2F35748E}"/>
              </a:ext>
            </a:extLst>
          </p:cNvPr>
          <p:cNvPicPr>
            <a:picLocks noGrp="1" noChangeAspect="1"/>
          </p:cNvPicPr>
          <p:nvPr>
            <p:ph idx="1"/>
          </p:nvPr>
        </p:nvPicPr>
        <p:blipFill>
          <a:blip r:embed="rId2"/>
          <a:stretch>
            <a:fillRect/>
          </a:stretch>
        </p:blipFill>
        <p:spPr>
          <a:xfrm>
            <a:off x="1586277" y="1956230"/>
            <a:ext cx="2916267" cy="3645334"/>
          </a:xfrm>
          <a:prstGeom prst="rect">
            <a:avLst/>
          </a:prstGeom>
        </p:spPr>
      </p:pic>
      <p:pic>
        <p:nvPicPr>
          <p:cNvPr id="8" name="Picture Placeholder 7">
            <a:extLst>
              <a:ext uri="{FF2B5EF4-FFF2-40B4-BE49-F238E27FC236}">
                <a16:creationId xmlns:a16="http://schemas.microsoft.com/office/drawing/2014/main" id="{F9112085-B068-E352-17A1-1E6DFA6CAF9D}"/>
              </a:ext>
            </a:extLst>
          </p:cNvPr>
          <p:cNvPicPr>
            <a:picLocks noGrp="1" noChangeAspect="1"/>
          </p:cNvPicPr>
          <p:nvPr>
            <p:ph type="pic" sz="quarter" idx="13"/>
          </p:nvPr>
        </p:nvPicPr>
        <p:blipFill>
          <a:blip r:embed="rId3"/>
          <a:srcRect t="13750" b="13750"/>
          <a:stretch/>
        </p:blipFill>
        <p:spPr>
          <a:prstGeom prst="rect">
            <a:avLst/>
          </a:prstGeom>
          <a:solidFill>
            <a:srgbClr val="FFFFFF">
              <a:lumMod val="95000"/>
            </a:srgbClr>
          </a:solidFill>
        </p:spPr>
      </p:pic>
    </p:spTree>
    <p:extLst>
      <p:ext uri="{BB962C8B-B14F-4D97-AF65-F5344CB8AC3E}">
        <p14:creationId xmlns:p14="http://schemas.microsoft.com/office/powerpoint/2010/main" val="3171712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E5B6F3E-0488-75A2-C12C-017DFD414201}"/>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69265136-D546-3015-A709-3129684441C9}"/>
              </a:ext>
            </a:extLst>
          </p:cNvPr>
          <p:cNvSpPr>
            <a:spLocks noGrp="1"/>
          </p:cNvSpPr>
          <p:nvPr>
            <p:ph type="title"/>
          </p:nvPr>
        </p:nvSpPr>
        <p:spPr>
          <a:xfrm>
            <a:off x="838200" y="365125"/>
            <a:ext cx="4889066" cy="1033907"/>
          </a:xfrm>
        </p:spPr>
        <p:txBody>
          <a:bodyPr anchor="b">
            <a:normAutofit/>
          </a:bodyPr>
          <a:lstStyle/>
          <a:p>
            <a:r>
              <a:rPr lang="en-US" sz="2800" err="1"/>
              <a:t>Toholammin</a:t>
            </a:r>
            <a:r>
              <a:rPr lang="en-US" sz="2800"/>
              <a:t> </a:t>
            </a:r>
            <a:r>
              <a:rPr lang="en-US" sz="2800" err="1"/>
              <a:t>työelämäpäivä</a:t>
            </a:r>
            <a:r>
              <a:rPr lang="en-US" sz="2800"/>
              <a:t> 10.3.2026</a:t>
            </a:r>
          </a:p>
        </p:txBody>
      </p:sp>
      <p:pic>
        <p:nvPicPr>
          <p:cNvPr id="4" name="Picture Placeholder 3">
            <a:extLst>
              <a:ext uri="{FF2B5EF4-FFF2-40B4-BE49-F238E27FC236}">
                <a16:creationId xmlns:a16="http://schemas.microsoft.com/office/drawing/2014/main" id="{1EB196BE-ACA4-8975-1D36-52923E3F2215}"/>
              </a:ext>
            </a:extLst>
          </p:cNvPr>
          <p:cNvPicPr>
            <a:picLocks noGrp="1" noChangeAspect="1"/>
          </p:cNvPicPr>
          <p:nvPr>
            <p:ph idx="1"/>
          </p:nvPr>
        </p:nvPicPr>
        <p:blipFill>
          <a:blip r:embed="rId2"/>
          <a:srcRect t="18305" r="-2" b="22045"/>
          <a:stretch>
            <a:fillRect/>
          </a:stretch>
        </p:blipFill>
        <p:spPr>
          <a:xfrm>
            <a:off x="838200" y="1886786"/>
            <a:ext cx="4889066" cy="3645334"/>
          </a:xfrm>
          <a:prstGeom prst="rect">
            <a:avLst/>
          </a:prstGeom>
          <a:noFill/>
        </p:spPr>
      </p:pic>
      <p:pic>
        <p:nvPicPr>
          <p:cNvPr id="12" name="Content Placeholder 11">
            <a:extLst>
              <a:ext uri="{FF2B5EF4-FFF2-40B4-BE49-F238E27FC236}">
                <a16:creationId xmlns:a16="http://schemas.microsoft.com/office/drawing/2014/main" id="{CF098A04-CD09-D4C4-FD7D-74E1C12EB88A}"/>
              </a:ext>
            </a:extLst>
          </p:cNvPr>
          <p:cNvPicPr>
            <a:picLocks noGrp="1" noChangeAspect="1"/>
          </p:cNvPicPr>
          <p:nvPr>
            <p:ph type="pic" sz="quarter" idx="13"/>
          </p:nvPr>
        </p:nvPicPr>
        <p:blipFill>
          <a:blip r:embed="rId3"/>
          <a:srcRect t="31895" r="1" b="24609"/>
          <a:stretch>
            <a:fillRect/>
          </a:stretch>
        </p:blipFill>
        <p:spPr>
          <a:xfrm>
            <a:off x="6096000" y="1"/>
            <a:ext cx="6095999" cy="5892304"/>
          </a:xfrm>
          <a:prstGeom prst="rect">
            <a:avLst/>
          </a:prstGeom>
          <a:noFill/>
        </p:spPr>
      </p:pic>
    </p:spTree>
    <p:extLst>
      <p:ext uri="{BB962C8B-B14F-4D97-AF65-F5344CB8AC3E}">
        <p14:creationId xmlns:p14="http://schemas.microsoft.com/office/powerpoint/2010/main" val="3063321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5CC540A-2A63-FF32-A561-99DA17AB2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D252A-BBF3-7C9B-B427-7AB272F7B4EB}"/>
              </a:ext>
            </a:extLst>
          </p:cNvPr>
          <p:cNvSpPr>
            <a:spLocks noGrp="1"/>
          </p:cNvSpPr>
          <p:nvPr>
            <p:ph type="title"/>
          </p:nvPr>
        </p:nvSpPr>
        <p:spPr>
          <a:xfrm>
            <a:off x="755106" y="532139"/>
            <a:ext cx="10515600" cy="1033907"/>
          </a:xfrm>
        </p:spPr>
        <p:txBody>
          <a:bodyPr/>
          <a:lstStyle/>
          <a:p>
            <a:pPr>
              <a:lnSpc>
                <a:spcPct val="100000"/>
              </a:lnSpc>
              <a:spcBef>
                <a:spcPts val="1000"/>
              </a:spcBef>
            </a:pPr>
            <a:r>
              <a:rPr lang="fi-FI" sz="2000">
                <a:ea typeface="Tahoma"/>
                <a:cs typeface="Tahoma"/>
              </a:rPr>
              <a:t>NY: Tavoite 5. Kartoitetaan tukea tarvitseville opiskelijoille soveltuvia tuettuja työpaikkoja ja tuetaan yrityksiä palkkaamaan tukea tarvitsevia nuoria.</a:t>
            </a:r>
            <a:endParaRPr lang="en-US" sz="1600">
              <a:ea typeface="Tahoma"/>
              <a:cs typeface="Tahoma"/>
            </a:endParaRPr>
          </a:p>
        </p:txBody>
      </p:sp>
      <p:sp>
        <p:nvSpPr>
          <p:cNvPr id="3" name="Content Placeholder 2">
            <a:extLst>
              <a:ext uri="{FF2B5EF4-FFF2-40B4-BE49-F238E27FC236}">
                <a16:creationId xmlns:a16="http://schemas.microsoft.com/office/drawing/2014/main" id="{3282FC4B-D26B-F162-811B-D0F2855AF73F}"/>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BCFA83FF-4511-5C13-2028-30E014B0468E}"/>
              </a:ext>
            </a:extLst>
          </p:cNvPr>
          <p:cNvSpPr>
            <a:spLocks noGrp="1"/>
          </p:cNvSpPr>
          <p:nvPr>
            <p:ph idx="10"/>
          </p:nvPr>
        </p:nvSpPr>
        <p:spPr>
          <a:xfrm>
            <a:off x="6220492" y="1918101"/>
            <a:ext cx="4889066" cy="3645334"/>
          </a:xfrm>
        </p:spPr>
        <p:txBody>
          <a:bodyPr vert="horz" lIns="0" tIns="0" rIns="0" bIns="0" rtlCol="0" anchor="t">
            <a:noAutofit/>
          </a:bodyPr>
          <a:lstStyle/>
          <a:p>
            <a:pPr marL="0" indent="0">
              <a:buNone/>
            </a:pPr>
            <a:endParaRPr lang="fi-FI" b="1">
              <a:ea typeface="Tahoma"/>
              <a:cs typeface="Tahoma"/>
            </a:endParaRPr>
          </a:p>
          <a:p>
            <a:pPr marL="0" indent="0">
              <a:buNone/>
            </a:pPr>
            <a:endParaRPr lang="fi-FI" b="1">
              <a:ea typeface="Tahoma"/>
              <a:cs typeface="Tahoma"/>
            </a:endParaRPr>
          </a:p>
        </p:txBody>
      </p:sp>
      <p:sp>
        <p:nvSpPr>
          <p:cNvPr id="6" name="Tekstiruutu 5">
            <a:extLst>
              <a:ext uri="{FF2B5EF4-FFF2-40B4-BE49-F238E27FC236}">
                <a16:creationId xmlns:a16="http://schemas.microsoft.com/office/drawing/2014/main" id="{3DC7ED07-457D-AB25-87A6-CCE48359AA17}"/>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TextBox 8">
            <a:extLst>
              <a:ext uri="{FF2B5EF4-FFF2-40B4-BE49-F238E27FC236}">
                <a16:creationId xmlns:a16="http://schemas.microsoft.com/office/drawing/2014/main" id="{9E1B0E09-0FD3-CDC6-EE6A-C2D575DC5C45}"/>
              </a:ext>
            </a:extLst>
          </p:cNvPr>
          <p:cNvSpPr txBox="1"/>
          <p:nvPr/>
        </p:nvSpPr>
        <p:spPr>
          <a:xfrm>
            <a:off x="748983" y="2400207"/>
            <a:ext cx="7443988" cy="369331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Font typeface="Arial"/>
              <a:buChar char="•"/>
            </a:pPr>
            <a:r>
              <a:rPr lang="en-US" sz="2000">
                <a:ea typeface="Tahoma"/>
                <a:cs typeface="Tahoma"/>
              </a:rPr>
              <a:t>Yhteistyössä </a:t>
            </a:r>
            <a:r>
              <a:rPr lang="en-US" sz="2000" err="1">
                <a:ea typeface="Tahoma"/>
                <a:cs typeface="Tahoma"/>
              </a:rPr>
              <a:t>Keski-Pohjanmaan</a:t>
            </a:r>
            <a:r>
              <a:rPr lang="en-US" sz="2000">
                <a:ea typeface="Tahoma"/>
                <a:cs typeface="Tahoma"/>
              </a:rPr>
              <a:t> </a:t>
            </a:r>
            <a:r>
              <a:rPr lang="en-US" sz="2000" err="1">
                <a:ea typeface="Tahoma"/>
                <a:cs typeface="Tahoma"/>
              </a:rPr>
              <a:t>työllisyyspalveluiden</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kanssa</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tehty</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sosiaaliseen</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mediaan</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videot</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palkkatuesta</a:t>
            </a:r>
            <a:r>
              <a:rPr lang="en-US" sz="2000">
                <a:solidFill>
                  <a:srgbClr val="000000"/>
                </a:solidFill>
                <a:latin typeface="Tahoma"/>
                <a:ea typeface="Tahoma"/>
                <a:cs typeface="Tahoma"/>
              </a:rPr>
              <a:t> ja </a:t>
            </a:r>
            <a:r>
              <a:rPr lang="en-US" sz="2000" err="1">
                <a:solidFill>
                  <a:srgbClr val="000000"/>
                </a:solidFill>
                <a:latin typeface="Tahoma"/>
                <a:ea typeface="Tahoma"/>
                <a:cs typeface="Tahoma"/>
              </a:rPr>
              <a:t>nuorten</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työllis</a:t>
            </a:r>
            <a:r>
              <a:rPr lang="en-US" sz="2000" err="1">
                <a:ea typeface="Tahoma"/>
                <a:cs typeface="Tahoma"/>
              </a:rPr>
              <a:t>tymissetelistä</a:t>
            </a:r>
            <a:r>
              <a:rPr lang="en-US" sz="2000">
                <a:ea typeface="Tahoma"/>
                <a:cs typeface="Tahoma"/>
              </a:rPr>
              <a:t>. </a:t>
            </a:r>
            <a:endParaRPr lang="en-US"/>
          </a:p>
          <a:p>
            <a:pPr marL="342900" indent="-342900">
              <a:buFont typeface="Arial"/>
              <a:buChar char="•"/>
            </a:pPr>
            <a:endParaRPr lang="en-US" sz="2000">
              <a:ea typeface="Tahoma"/>
              <a:cs typeface="Tahoma"/>
            </a:endParaRPr>
          </a:p>
          <a:p>
            <a:pPr marL="342900" indent="-342900">
              <a:buFont typeface="Arial"/>
              <a:buChar char="•"/>
            </a:pPr>
            <a:r>
              <a:rPr lang="en-US" sz="2000" err="1">
                <a:ea typeface="Tahoma"/>
                <a:cs typeface="Tahoma"/>
              </a:rPr>
              <a:t>Videot</a:t>
            </a:r>
            <a:r>
              <a:rPr lang="en-US" sz="2000">
                <a:ea typeface="Tahoma"/>
                <a:cs typeface="Tahoma"/>
              </a:rPr>
              <a:t> </a:t>
            </a:r>
            <a:r>
              <a:rPr lang="en-US" sz="2000" err="1">
                <a:ea typeface="Tahoma"/>
                <a:cs typeface="Tahoma"/>
              </a:rPr>
              <a:t>julkaistu</a:t>
            </a:r>
            <a:r>
              <a:rPr lang="en-US" sz="2000">
                <a:ea typeface="Tahoma"/>
                <a:cs typeface="Tahoma"/>
              </a:rPr>
              <a:t> 20.3.2026 ja </a:t>
            </a:r>
            <a:r>
              <a:rPr lang="en-US" sz="2000" err="1">
                <a:ea typeface="Tahoma"/>
                <a:cs typeface="Tahoma"/>
              </a:rPr>
              <a:t>katsottavissa</a:t>
            </a:r>
            <a:r>
              <a:rPr lang="en-US" sz="2000">
                <a:ea typeface="Tahoma"/>
                <a:cs typeface="Tahoma"/>
              </a:rPr>
              <a:t> Ota </a:t>
            </a:r>
            <a:r>
              <a:rPr lang="en-US" sz="2000" err="1">
                <a:ea typeface="Tahoma"/>
                <a:cs typeface="Tahoma"/>
              </a:rPr>
              <a:t>haltuun</a:t>
            </a:r>
            <a:r>
              <a:rPr lang="en-US" sz="2000">
                <a:ea typeface="Tahoma"/>
                <a:cs typeface="Tahoma"/>
              </a:rPr>
              <a:t>- </a:t>
            </a:r>
            <a:r>
              <a:rPr lang="en-US" sz="2000" err="1">
                <a:ea typeface="Tahoma"/>
                <a:cs typeface="Tahoma"/>
              </a:rPr>
              <a:t>hankesivuilla</a:t>
            </a:r>
            <a:r>
              <a:rPr lang="en-US" sz="2000">
                <a:ea typeface="Tahoma"/>
                <a:cs typeface="Tahoma"/>
              </a:rPr>
              <a:t> ja </a:t>
            </a:r>
            <a:r>
              <a:rPr lang="en-US" sz="2000" err="1">
                <a:ea typeface="Tahoma"/>
                <a:cs typeface="Tahoma"/>
              </a:rPr>
              <a:t>Keski-Pohjanmaan</a:t>
            </a:r>
            <a:r>
              <a:rPr lang="en-US" sz="2000">
                <a:ea typeface="Tahoma"/>
                <a:cs typeface="Tahoma"/>
              </a:rPr>
              <a:t> </a:t>
            </a:r>
            <a:r>
              <a:rPr lang="en-US" sz="2000" err="1">
                <a:ea typeface="Tahoma"/>
                <a:cs typeface="Tahoma"/>
              </a:rPr>
              <a:t>työllisyyspalveluiden</a:t>
            </a:r>
            <a:r>
              <a:rPr lang="en-US" sz="2000">
                <a:ea typeface="Tahoma"/>
                <a:cs typeface="Tahoma"/>
              </a:rPr>
              <a:t> </a:t>
            </a:r>
            <a:r>
              <a:rPr lang="en-US" sz="2000" err="1">
                <a:ea typeface="Tahoma"/>
                <a:cs typeface="Tahoma"/>
              </a:rPr>
              <a:t>Instagramissa</a:t>
            </a:r>
            <a:r>
              <a:rPr lang="en-US" sz="2000">
                <a:ea typeface="Tahoma"/>
                <a:cs typeface="Tahoma"/>
              </a:rPr>
              <a:t>. </a:t>
            </a:r>
          </a:p>
          <a:p>
            <a:pPr marL="342900" indent="-342900">
              <a:buFont typeface="Arial"/>
              <a:buChar char="•"/>
            </a:pPr>
            <a:endParaRPr lang="en-US" sz="2000">
              <a:ea typeface="Tahoma"/>
              <a:cs typeface="Tahoma"/>
            </a:endParaRPr>
          </a:p>
          <a:p>
            <a:pPr marL="342900" indent="-342900">
              <a:buFont typeface="Arial"/>
              <a:buChar char="•"/>
            </a:pPr>
            <a:r>
              <a:rPr lang="en-US" sz="2000">
                <a:ea typeface="Tahoma"/>
                <a:cs typeface="Tahoma"/>
                <a:hlinkClick r:id="rId4"/>
              </a:rPr>
              <a:t>https://www.kpedu.fi/kpedu/projektitoiminta-hankkeet/projektit/projektiarkisto/ota-haltuun</a:t>
            </a:r>
            <a:endParaRPr lang="en-US" sz="2000">
              <a:ea typeface="Tahoma"/>
              <a:cs typeface="Tahoma"/>
            </a:endParaRPr>
          </a:p>
          <a:p>
            <a:pPr marL="342900" indent="-342900">
              <a:buFont typeface="Arial"/>
              <a:buChar char="•"/>
            </a:pPr>
            <a:endParaRPr lang="en-US" sz="2000">
              <a:ea typeface="Tahoma"/>
              <a:cs typeface="Tahoma"/>
            </a:endParaRPr>
          </a:p>
          <a:p>
            <a:endParaRPr lang="en-US" sz="2000">
              <a:ea typeface="Tahoma"/>
              <a:cs typeface="Tahoma"/>
            </a:endParaRPr>
          </a:p>
        </p:txBody>
      </p:sp>
      <p:pic>
        <p:nvPicPr>
          <p:cNvPr id="10" name="työllistymissetelivideo">
            <a:hlinkClick r:id="" action="ppaction://media"/>
            <a:extLst>
              <a:ext uri="{FF2B5EF4-FFF2-40B4-BE49-F238E27FC236}">
                <a16:creationId xmlns:a16="http://schemas.microsoft.com/office/drawing/2014/main" id="{03E10816-47A2-E3CE-3A94-677E34CD5F1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289925" y="1947333"/>
            <a:ext cx="1985963" cy="3615267"/>
          </a:xfrm>
          <a:prstGeom prst="rect">
            <a:avLst/>
          </a:prstGeom>
        </p:spPr>
      </p:pic>
    </p:spTree>
    <p:extLst>
      <p:ext uri="{BB962C8B-B14F-4D97-AF65-F5344CB8AC3E}">
        <p14:creationId xmlns:p14="http://schemas.microsoft.com/office/powerpoint/2010/main" val="18379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B807124-D2AC-C27C-E92D-93C38783D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A5BA94-0EEB-7BC1-921E-B09647265015}"/>
              </a:ext>
            </a:extLst>
          </p:cNvPr>
          <p:cNvSpPr>
            <a:spLocks noGrp="1"/>
          </p:cNvSpPr>
          <p:nvPr>
            <p:ph type="title"/>
          </p:nvPr>
        </p:nvSpPr>
        <p:spPr>
          <a:xfrm>
            <a:off x="765132" y="532139"/>
            <a:ext cx="10515600" cy="1033907"/>
          </a:xfrm>
        </p:spPr>
        <p:txBody>
          <a:bodyPr/>
          <a:lstStyle/>
          <a:p>
            <a:pPr>
              <a:lnSpc>
                <a:spcPct val="100000"/>
              </a:lnSpc>
              <a:spcBef>
                <a:spcPts val="1000"/>
              </a:spcBef>
            </a:pPr>
            <a:r>
              <a:rPr lang="fi-FI" sz="2000">
                <a:ea typeface="Tahoma"/>
                <a:cs typeface="Tahoma"/>
              </a:rPr>
              <a:t>Tavoite 5. Kartoitetaan tukea tarvitseville opiskelijoille soveltuvia tuettuja työpaikkoja ja tuetaan yrityksiä palkkaamaan tukea tarvitsevia nuoria.</a:t>
            </a:r>
            <a:endParaRPr lang="en-US" sz="1600">
              <a:ea typeface="Tahoma"/>
              <a:cs typeface="Tahoma"/>
            </a:endParaRPr>
          </a:p>
        </p:txBody>
      </p:sp>
      <p:sp>
        <p:nvSpPr>
          <p:cNvPr id="3" name="Content Placeholder 2">
            <a:extLst>
              <a:ext uri="{FF2B5EF4-FFF2-40B4-BE49-F238E27FC236}">
                <a16:creationId xmlns:a16="http://schemas.microsoft.com/office/drawing/2014/main" id="{21BBB6B4-2037-B980-4F78-1165CC0EE12F}"/>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B2E9A192-A169-849E-56B2-81F8B2D53EE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pic>
        <p:nvPicPr>
          <p:cNvPr id="8" name="Content Placeholder 7">
            <a:extLst>
              <a:ext uri="{FF2B5EF4-FFF2-40B4-BE49-F238E27FC236}">
                <a16:creationId xmlns:a16="http://schemas.microsoft.com/office/drawing/2014/main" id="{55257F7D-1861-8522-EEEC-EC37F3A96ED2}"/>
              </a:ext>
            </a:extLst>
          </p:cNvPr>
          <p:cNvPicPr>
            <a:picLocks noGrp="1" noChangeAspect="1"/>
          </p:cNvPicPr>
          <p:nvPr>
            <p:ph idx="10"/>
          </p:nvPr>
        </p:nvPicPr>
        <p:blipFill>
          <a:blip r:embed="rId2"/>
          <a:stretch>
            <a:fillRect/>
          </a:stretch>
        </p:blipFill>
        <p:spPr>
          <a:xfrm>
            <a:off x="6230930" y="1902266"/>
            <a:ext cx="4889066" cy="3614373"/>
          </a:xfrm>
          <a:prstGeom prst="rect">
            <a:avLst/>
          </a:prstGeom>
        </p:spPr>
      </p:pic>
      <p:sp>
        <p:nvSpPr>
          <p:cNvPr id="7" name="TextBox 6">
            <a:extLst>
              <a:ext uri="{FF2B5EF4-FFF2-40B4-BE49-F238E27FC236}">
                <a16:creationId xmlns:a16="http://schemas.microsoft.com/office/drawing/2014/main" id="{096EBD9B-DFCE-7384-BD79-58C0EBCC6F72}"/>
              </a:ext>
            </a:extLst>
          </p:cNvPr>
          <p:cNvSpPr txBox="1"/>
          <p:nvPr/>
        </p:nvSpPr>
        <p:spPr>
          <a:xfrm>
            <a:off x="937440" y="1876042"/>
            <a:ext cx="4911144" cy="338554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err="1">
                <a:ea typeface="Tahoma"/>
                <a:cs typeface="Tahoma"/>
              </a:rPr>
              <a:t>Nepsy</a:t>
            </a:r>
            <a:r>
              <a:rPr lang="en-US" sz="2000">
                <a:ea typeface="Tahoma"/>
                <a:cs typeface="Tahoma"/>
              </a:rPr>
              <a:t> </a:t>
            </a:r>
            <a:r>
              <a:rPr lang="en-US" sz="2000" err="1">
                <a:ea typeface="Tahoma"/>
                <a:cs typeface="Tahoma"/>
              </a:rPr>
              <a:t>nuori</a:t>
            </a:r>
            <a:r>
              <a:rPr lang="en-US" sz="2000">
                <a:ea typeface="Tahoma"/>
                <a:cs typeface="Tahoma"/>
              </a:rPr>
              <a:t> – </a:t>
            </a:r>
            <a:r>
              <a:rPr lang="en-US" sz="2000" err="1">
                <a:ea typeface="Tahoma"/>
                <a:cs typeface="Tahoma"/>
              </a:rPr>
              <a:t>uhka</a:t>
            </a:r>
            <a:r>
              <a:rPr lang="en-US" sz="2000">
                <a:ea typeface="Tahoma"/>
                <a:cs typeface="Tahoma"/>
              </a:rPr>
              <a:t> </a:t>
            </a:r>
            <a:r>
              <a:rPr lang="en-US" sz="2000" err="1">
                <a:ea typeface="Tahoma"/>
                <a:cs typeface="Tahoma"/>
              </a:rPr>
              <a:t>vai</a:t>
            </a:r>
            <a:r>
              <a:rPr lang="en-US" sz="2000">
                <a:ea typeface="Tahoma"/>
                <a:cs typeface="Tahoma"/>
              </a:rPr>
              <a:t> </a:t>
            </a:r>
            <a:r>
              <a:rPr lang="en-US" sz="2000" err="1">
                <a:ea typeface="Tahoma"/>
                <a:cs typeface="Tahoma"/>
              </a:rPr>
              <a:t>sittenkin</a:t>
            </a:r>
            <a:r>
              <a:rPr lang="en-US" sz="2000">
                <a:ea typeface="Tahoma"/>
                <a:cs typeface="Tahoma"/>
              </a:rPr>
              <a:t> </a:t>
            </a:r>
            <a:r>
              <a:rPr lang="en-US" sz="2000" err="1">
                <a:ea typeface="Tahoma"/>
                <a:cs typeface="Tahoma"/>
              </a:rPr>
              <a:t>mahdollisuus</a:t>
            </a:r>
            <a:r>
              <a:rPr lang="en-US" sz="2000">
                <a:ea typeface="Tahoma"/>
                <a:cs typeface="Tahoma"/>
              </a:rPr>
              <a:t> </a:t>
            </a:r>
            <a:r>
              <a:rPr lang="en-US" sz="2000" err="1">
                <a:ea typeface="Tahoma"/>
                <a:cs typeface="Tahoma"/>
              </a:rPr>
              <a:t>työpaikkalla</a:t>
            </a:r>
            <a:r>
              <a:rPr lang="en-US" sz="2000">
                <a:ea typeface="Tahoma"/>
                <a:cs typeface="Tahoma"/>
              </a:rPr>
              <a:t>? </a:t>
            </a:r>
            <a:r>
              <a:rPr lang="en-US" sz="2000" err="1">
                <a:ea typeface="Tahoma"/>
                <a:cs typeface="Tahoma"/>
              </a:rPr>
              <a:t>koulutus</a:t>
            </a:r>
            <a:r>
              <a:rPr lang="en-US" sz="2000">
                <a:ea typeface="Tahoma"/>
                <a:cs typeface="Tahoma"/>
              </a:rPr>
              <a:t> </a:t>
            </a:r>
            <a:r>
              <a:rPr lang="en-US" sz="2000" err="1">
                <a:ea typeface="Tahoma"/>
                <a:cs typeface="Tahoma"/>
              </a:rPr>
              <a:t>alueen</a:t>
            </a:r>
            <a:r>
              <a:rPr lang="en-US" sz="2000">
                <a:ea typeface="Tahoma"/>
                <a:cs typeface="Tahoma"/>
              </a:rPr>
              <a:t> </a:t>
            </a:r>
            <a:r>
              <a:rPr lang="en-US" sz="2000" err="1">
                <a:ea typeface="Tahoma"/>
                <a:cs typeface="Tahoma"/>
              </a:rPr>
              <a:t>työnantajille</a:t>
            </a:r>
            <a:r>
              <a:rPr lang="en-US" sz="2000">
                <a:ea typeface="Tahoma"/>
                <a:cs typeface="Tahoma"/>
              </a:rPr>
              <a:t> 18.3.2026</a:t>
            </a:r>
          </a:p>
          <a:p>
            <a:pPr marL="342900" indent="-342900">
              <a:buFont typeface="Arial"/>
              <a:buChar char="•"/>
            </a:pPr>
            <a:r>
              <a:rPr lang="en-US" sz="2000" err="1">
                <a:ea typeface="Tahoma"/>
                <a:cs typeface="Tahoma"/>
              </a:rPr>
              <a:t>Koulutusta</a:t>
            </a:r>
            <a:r>
              <a:rPr lang="en-US" sz="2000">
                <a:ea typeface="Tahoma"/>
                <a:cs typeface="Tahoma"/>
              </a:rPr>
              <a:t> </a:t>
            </a:r>
            <a:r>
              <a:rPr lang="en-US" sz="2000" err="1">
                <a:ea typeface="Tahoma"/>
                <a:cs typeface="Tahoma"/>
              </a:rPr>
              <a:t>suunniteltiin</a:t>
            </a:r>
            <a:r>
              <a:rPr lang="en-US" sz="2000">
                <a:ea typeface="Tahoma"/>
                <a:cs typeface="Tahoma"/>
              </a:rPr>
              <a:t> </a:t>
            </a:r>
            <a:r>
              <a:rPr lang="en-US" sz="2000" err="1">
                <a:ea typeface="Tahoma"/>
                <a:cs typeface="Tahoma"/>
              </a:rPr>
              <a:t>yhteistyössä</a:t>
            </a:r>
            <a:r>
              <a:rPr lang="en-US" sz="2000">
                <a:ea typeface="Tahoma"/>
                <a:cs typeface="Tahoma"/>
              </a:rPr>
              <a:t> </a:t>
            </a:r>
            <a:r>
              <a:rPr lang="en-US" sz="2000" err="1">
                <a:ea typeface="Tahoma"/>
                <a:cs typeface="Tahoma"/>
              </a:rPr>
              <a:t>Kpedun</a:t>
            </a:r>
            <a:r>
              <a:rPr lang="en-US" sz="2000">
                <a:ea typeface="Tahoma"/>
                <a:cs typeface="Tahoma"/>
              </a:rPr>
              <a:t> </a:t>
            </a:r>
            <a:r>
              <a:rPr lang="en-US" sz="2000" err="1">
                <a:ea typeface="Tahoma"/>
                <a:cs typeface="Tahoma"/>
              </a:rPr>
              <a:t>työpaikkaohjaajien</a:t>
            </a:r>
            <a:r>
              <a:rPr lang="en-US" sz="2000">
                <a:ea typeface="Tahoma"/>
                <a:cs typeface="Tahoma"/>
              </a:rPr>
              <a:t> </a:t>
            </a:r>
            <a:r>
              <a:rPr lang="en-US" sz="2000" err="1">
                <a:ea typeface="Tahoma"/>
                <a:cs typeface="Tahoma"/>
              </a:rPr>
              <a:t>kanssa</a:t>
            </a:r>
            <a:r>
              <a:rPr lang="en-US" sz="2000">
                <a:ea typeface="Tahoma"/>
                <a:cs typeface="Tahoma"/>
              </a:rPr>
              <a:t>. </a:t>
            </a:r>
          </a:p>
          <a:p>
            <a:pPr marL="342900" indent="-342900">
              <a:buFont typeface="Arial"/>
              <a:buChar char="•"/>
            </a:pPr>
            <a:r>
              <a:rPr lang="en-US" sz="2000" err="1">
                <a:ea typeface="Tahoma"/>
                <a:cs typeface="Tahoma"/>
              </a:rPr>
              <a:t>Kutsuja</a:t>
            </a:r>
            <a:r>
              <a:rPr lang="en-US" sz="2000">
                <a:ea typeface="Tahoma"/>
                <a:cs typeface="Tahoma"/>
              </a:rPr>
              <a:t> </a:t>
            </a:r>
            <a:r>
              <a:rPr lang="en-US" sz="2000" err="1">
                <a:ea typeface="Tahoma"/>
                <a:cs typeface="Tahoma"/>
              </a:rPr>
              <a:t>lähetettiin</a:t>
            </a:r>
            <a:r>
              <a:rPr lang="en-US" sz="2000">
                <a:ea typeface="Tahoma"/>
                <a:cs typeface="Tahoma"/>
              </a:rPr>
              <a:t> 67 </a:t>
            </a:r>
            <a:r>
              <a:rPr lang="en-US" sz="2000" err="1">
                <a:ea typeface="Tahoma"/>
                <a:cs typeface="Tahoma"/>
              </a:rPr>
              <a:t>kpl</a:t>
            </a:r>
            <a:r>
              <a:rPr lang="en-US" sz="2000">
                <a:ea typeface="Tahoma"/>
                <a:cs typeface="Tahoma"/>
              </a:rPr>
              <a:t> </a:t>
            </a:r>
            <a:r>
              <a:rPr lang="en-US" sz="2000" err="1">
                <a:ea typeface="Tahoma"/>
                <a:cs typeface="Tahoma"/>
              </a:rPr>
              <a:t>alueen</a:t>
            </a:r>
            <a:r>
              <a:rPr lang="en-US" sz="2000">
                <a:ea typeface="Tahoma"/>
                <a:cs typeface="Tahoma"/>
              </a:rPr>
              <a:t> </a:t>
            </a:r>
            <a:r>
              <a:rPr lang="en-US" sz="2000" err="1">
                <a:ea typeface="Tahoma"/>
                <a:cs typeface="Tahoma"/>
              </a:rPr>
              <a:t>yrittäjille</a:t>
            </a:r>
            <a:r>
              <a:rPr lang="en-US" sz="2000">
                <a:ea typeface="Tahoma"/>
                <a:cs typeface="Tahoma"/>
              </a:rPr>
              <a:t> ja </a:t>
            </a:r>
            <a:r>
              <a:rPr lang="en-US" sz="2000" err="1">
                <a:ea typeface="Tahoma"/>
                <a:cs typeface="Tahoma"/>
              </a:rPr>
              <a:t>työnantajille</a:t>
            </a:r>
            <a:r>
              <a:rPr lang="en-US" sz="2000">
                <a:ea typeface="Tahoma"/>
                <a:cs typeface="Tahoma"/>
              </a:rPr>
              <a:t>. </a:t>
            </a:r>
          </a:p>
          <a:p>
            <a:pPr marL="342900" indent="-342900">
              <a:buFont typeface="Arial"/>
              <a:buChar char="•"/>
            </a:pPr>
            <a:r>
              <a:rPr lang="en-US" sz="2000" err="1">
                <a:ea typeface="Tahoma"/>
                <a:cs typeface="Tahoma"/>
              </a:rPr>
              <a:t>Osallistujat</a:t>
            </a:r>
            <a:r>
              <a:rPr lang="en-US" sz="2000">
                <a:ea typeface="Tahoma"/>
                <a:cs typeface="Tahoma"/>
              </a:rPr>
              <a:t> 24 </a:t>
            </a:r>
            <a:r>
              <a:rPr lang="en-US" sz="2000" err="1">
                <a:ea typeface="Tahoma"/>
                <a:cs typeface="Tahoma"/>
              </a:rPr>
              <a:t>henkilöä</a:t>
            </a:r>
            <a:r>
              <a:rPr lang="en-US" sz="2000">
                <a:ea typeface="Tahoma"/>
                <a:cs typeface="Tahoma"/>
              </a:rPr>
              <a:t>, 10 </a:t>
            </a:r>
            <a:r>
              <a:rPr lang="en-US" sz="2000" err="1">
                <a:ea typeface="Tahoma"/>
                <a:cs typeface="Tahoma"/>
              </a:rPr>
              <a:t>eri</a:t>
            </a:r>
            <a:r>
              <a:rPr lang="en-US" sz="2000">
                <a:ea typeface="Tahoma"/>
                <a:cs typeface="Tahoma"/>
              </a:rPr>
              <a:t> </a:t>
            </a:r>
            <a:r>
              <a:rPr lang="en-US" sz="2000" err="1">
                <a:ea typeface="Tahoma"/>
                <a:cs typeface="Tahoma"/>
              </a:rPr>
              <a:t>organisaatiosta</a:t>
            </a:r>
            <a:r>
              <a:rPr lang="en-US" sz="2000">
                <a:ea typeface="Tahoma"/>
                <a:cs typeface="Tahoma"/>
              </a:rPr>
              <a:t>.</a:t>
            </a:r>
          </a:p>
        </p:txBody>
      </p:sp>
    </p:spTree>
    <p:extLst>
      <p:ext uri="{BB962C8B-B14F-4D97-AF65-F5344CB8AC3E}">
        <p14:creationId xmlns:p14="http://schemas.microsoft.com/office/powerpoint/2010/main" val="408938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AD48544-FF65-18A8-AC77-7B8A3FF10C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101AC-DF7A-311B-5C2E-E6A9AB58E194}"/>
              </a:ext>
            </a:extLst>
          </p:cNvPr>
          <p:cNvSpPr>
            <a:spLocks noGrp="1"/>
          </p:cNvSpPr>
          <p:nvPr>
            <p:ph type="title"/>
          </p:nvPr>
        </p:nvSpPr>
        <p:spPr>
          <a:xfrm>
            <a:off x="483297" y="448633"/>
            <a:ext cx="10327709" cy="1441002"/>
          </a:xfrm>
        </p:spPr>
        <p:txBody>
          <a:bodyPr/>
          <a:lstStyle/>
          <a:p>
            <a:pPr>
              <a:lnSpc>
                <a:spcPct val="100000"/>
              </a:lnSpc>
              <a:spcBef>
                <a:spcPts val="1000"/>
              </a:spcBef>
            </a:pPr>
            <a:br>
              <a:rPr lang="fi-FI" sz="1800" b="0">
                <a:ea typeface="Tahoma"/>
                <a:cs typeface="Tahoma"/>
              </a:rPr>
            </a:br>
            <a:br>
              <a:rPr lang="fi-FI" sz="1800" b="0">
                <a:ea typeface="Tahoma"/>
                <a:cs typeface="Tahoma"/>
              </a:rPr>
            </a:br>
            <a:br>
              <a:rPr lang="fi-FI" sz="1800" b="0">
                <a:ea typeface="Tahoma"/>
                <a:cs typeface="Tahoma"/>
              </a:rPr>
            </a:br>
            <a:br>
              <a:rPr lang="fi-FI" sz="1800" b="0">
                <a:ea typeface="Tahoma"/>
                <a:cs typeface="Tahoma"/>
              </a:rPr>
            </a:br>
            <a:r>
              <a:rPr lang="fi-FI" sz="1800">
                <a:ea typeface="Tahoma"/>
                <a:cs typeface="Tahoma"/>
              </a:rPr>
              <a:t>Tavoite 6. Ohjaamo toiminnan ja oppilaitoksen kanssa tehtävän yhteistyön vahvistaminen, nuorten koulutuksesta ja työelämästä putoamisen estämiseksi.</a:t>
            </a:r>
            <a:endParaRPr lang="fi-FI" sz="3200">
              <a:ea typeface="Tahoma"/>
              <a:cs typeface="Tahoma"/>
            </a:endParaRPr>
          </a:p>
          <a:p>
            <a:pPr>
              <a:lnSpc>
                <a:spcPct val="100000"/>
              </a:lnSpc>
              <a:spcBef>
                <a:spcPts val="1000"/>
              </a:spcBef>
            </a:pPr>
            <a:endParaRPr lang="fi-FI" sz="2000" b="0">
              <a:ea typeface="Tahoma"/>
              <a:cs typeface="Tahoma"/>
            </a:endParaRPr>
          </a:p>
        </p:txBody>
      </p:sp>
      <p:sp>
        <p:nvSpPr>
          <p:cNvPr id="3" name="Content Placeholder 2">
            <a:extLst>
              <a:ext uri="{FF2B5EF4-FFF2-40B4-BE49-F238E27FC236}">
                <a16:creationId xmlns:a16="http://schemas.microsoft.com/office/drawing/2014/main" id="{14C0DEF2-E194-A995-EF98-34519B232071}"/>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CA00B1C0-0861-1B9E-6C03-FA13E7C2181D}"/>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5" name="Content Placeholder 4">
            <a:extLst>
              <a:ext uri="{FF2B5EF4-FFF2-40B4-BE49-F238E27FC236}">
                <a16:creationId xmlns:a16="http://schemas.microsoft.com/office/drawing/2014/main" id="{4F3C534E-292F-2D0B-319B-BDD6102097F4}"/>
              </a:ext>
            </a:extLst>
          </p:cNvPr>
          <p:cNvSpPr>
            <a:spLocks noGrp="1"/>
          </p:cNvSpPr>
          <p:nvPr>
            <p:ph idx="10"/>
          </p:nvPr>
        </p:nvSpPr>
        <p:spPr>
          <a:xfrm>
            <a:off x="479396" y="1886786"/>
            <a:ext cx="10487226" cy="3645334"/>
          </a:xfrm>
        </p:spPr>
        <p:txBody>
          <a:bodyPr vert="horz" lIns="0" tIns="0" rIns="0" bIns="0" rtlCol="0" anchor="t">
            <a:noAutofit/>
          </a:bodyPr>
          <a:lstStyle/>
          <a:p>
            <a:r>
              <a:rPr lang="en-US" err="1">
                <a:ea typeface="Tahoma"/>
                <a:cs typeface="Tahoma"/>
              </a:rPr>
              <a:t>Ohjaamo</a:t>
            </a:r>
            <a:r>
              <a:rPr lang="en-US">
                <a:ea typeface="Tahoma"/>
                <a:cs typeface="Tahoma"/>
              </a:rPr>
              <a:t> </a:t>
            </a:r>
            <a:r>
              <a:rPr lang="en-US" err="1">
                <a:ea typeface="Tahoma"/>
                <a:cs typeface="Tahoma"/>
              </a:rPr>
              <a:t>toiminta</a:t>
            </a:r>
            <a:r>
              <a:rPr lang="en-US">
                <a:ea typeface="Tahoma"/>
                <a:cs typeface="Tahoma"/>
              </a:rPr>
              <a:t> </a:t>
            </a:r>
            <a:r>
              <a:rPr lang="en-US" err="1">
                <a:ea typeface="Tahoma"/>
                <a:cs typeface="Tahoma"/>
              </a:rPr>
              <a:t>siirtyi</a:t>
            </a:r>
            <a:r>
              <a:rPr lang="en-US">
                <a:ea typeface="Tahoma"/>
                <a:cs typeface="Tahoma"/>
              </a:rPr>
              <a:t> </a:t>
            </a:r>
            <a:r>
              <a:rPr lang="en-US" err="1">
                <a:ea typeface="Tahoma"/>
                <a:cs typeface="Tahoma"/>
              </a:rPr>
              <a:t>Työllisyyspalveluilta</a:t>
            </a:r>
            <a:r>
              <a:rPr lang="en-US">
                <a:ea typeface="Tahoma"/>
                <a:cs typeface="Tahoma"/>
              </a:rPr>
              <a:t> </a:t>
            </a:r>
            <a:r>
              <a:rPr lang="en-US" err="1">
                <a:ea typeface="Tahoma"/>
                <a:cs typeface="Tahoma"/>
              </a:rPr>
              <a:t>Kokkolan</a:t>
            </a:r>
            <a:r>
              <a:rPr lang="en-US">
                <a:ea typeface="Tahoma"/>
                <a:cs typeface="Tahoma"/>
              </a:rPr>
              <a:t> </a:t>
            </a:r>
            <a:r>
              <a:rPr lang="en-US" err="1">
                <a:ea typeface="Tahoma"/>
                <a:cs typeface="Tahoma"/>
              </a:rPr>
              <a:t>kaupungin</a:t>
            </a:r>
            <a:r>
              <a:rPr lang="en-US">
                <a:ea typeface="Tahoma"/>
                <a:cs typeface="Tahoma"/>
              </a:rPr>
              <a:t> </a:t>
            </a:r>
            <a:r>
              <a:rPr lang="en-US" err="1">
                <a:ea typeface="Tahoma"/>
                <a:cs typeface="Tahoma"/>
              </a:rPr>
              <a:t>nuorisopalveluille</a:t>
            </a:r>
            <a:r>
              <a:rPr lang="en-US">
                <a:ea typeface="Tahoma"/>
                <a:cs typeface="Tahoma"/>
              </a:rPr>
              <a:t> 1.1.2026</a:t>
            </a:r>
          </a:p>
          <a:p>
            <a:r>
              <a:rPr lang="en-US" err="1">
                <a:ea typeface="Tahoma"/>
                <a:cs typeface="Tahoma"/>
              </a:rPr>
              <a:t>Yhteistyösuunnittelu</a:t>
            </a:r>
            <a:r>
              <a:rPr lang="en-US">
                <a:ea typeface="Tahoma"/>
                <a:cs typeface="Tahoma"/>
              </a:rPr>
              <a:t> </a:t>
            </a:r>
            <a:r>
              <a:rPr lang="en-US" err="1">
                <a:ea typeface="Tahoma"/>
                <a:cs typeface="Tahoma"/>
              </a:rPr>
              <a:t>palaveri</a:t>
            </a:r>
            <a:r>
              <a:rPr lang="en-US">
                <a:ea typeface="Tahoma"/>
                <a:cs typeface="Tahoma"/>
              </a:rPr>
              <a:t> 29.1.2026 </a:t>
            </a:r>
            <a:r>
              <a:rPr lang="en-US" err="1">
                <a:ea typeface="Tahoma"/>
                <a:cs typeface="Tahoma"/>
              </a:rPr>
              <a:t>vastaavan</a:t>
            </a:r>
            <a:r>
              <a:rPr lang="en-US">
                <a:ea typeface="Tahoma"/>
                <a:cs typeface="Tahoma"/>
              </a:rPr>
              <a:t> </a:t>
            </a:r>
            <a:r>
              <a:rPr lang="en-US" err="1">
                <a:ea typeface="Tahoma"/>
                <a:cs typeface="Tahoma"/>
              </a:rPr>
              <a:t>koordinaattorin</a:t>
            </a:r>
            <a:r>
              <a:rPr lang="en-US">
                <a:ea typeface="Tahoma"/>
                <a:cs typeface="Tahoma"/>
              </a:rPr>
              <a:t> Anu Suonisen </a:t>
            </a:r>
            <a:r>
              <a:rPr lang="en-US" err="1">
                <a:ea typeface="Tahoma"/>
                <a:cs typeface="Tahoma"/>
              </a:rPr>
              <a:t>kanssa</a:t>
            </a:r>
            <a:r>
              <a:rPr lang="en-US">
                <a:ea typeface="Tahoma"/>
                <a:cs typeface="Tahoma"/>
              </a:rPr>
              <a:t>. </a:t>
            </a:r>
            <a:r>
              <a:rPr lang="en-US" err="1">
                <a:ea typeface="Tahoma"/>
                <a:cs typeface="Tahoma"/>
              </a:rPr>
              <a:t>Keskusteltiin</a:t>
            </a:r>
            <a:r>
              <a:rPr lang="en-US">
                <a:ea typeface="Tahoma"/>
                <a:cs typeface="Tahoma"/>
              </a:rPr>
              <a:t> </a:t>
            </a:r>
            <a:r>
              <a:rPr lang="en-US" err="1">
                <a:ea typeface="Tahoma"/>
                <a:cs typeface="Tahoma"/>
              </a:rPr>
              <a:t>nepsyryhmän</a:t>
            </a:r>
            <a:r>
              <a:rPr lang="en-US">
                <a:ea typeface="Tahoma"/>
                <a:cs typeface="Tahoma"/>
              </a:rPr>
              <a:t> </a:t>
            </a:r>
            <a:r>
              <a:rPr lang="en-US" err="1">
                <a:ea typeface="Tahoma"/>
                <a:cs typeface="Tahoma"/>
              </a:rPr>
              <a:t>mahdollisesta</a:t>
            </a:r>
            <a:r>
              <a:rPr lang="en-US">
                <a:ea typeface="Tahoma"/>
                <a:cs typeface="Tahoma"/>
              </a:rPr>
              <a:t> </a:t>
            </a:r>
            <a:r>
              <a:rPr lang="en-US" err="1">
                <a:ea typeface="Tahoma"/>
                <a:cs typeface="Tahoma"/>
              </a:rPr>
              <a:t>toteutuksesta</a:t>
            </a:r>
            <a:r>
              <a:rPr lang="en-US">
                <a:ea typeface="Tahoma"/>
                <a:cs typeface="Tahoma"/>
              </a:rPr>
              <a:t>.</a:t>
            </a:r>
          </a:p>
          <a:p>
            <a:r>
              <a:rPr lang="en-US" err="1">
                <a:ea typeface="Tahoma"/>
                <a:cs typeface="Tahoma"/>
              </a:rPr>
              <a:t>Ohjaamo-koordinaattori</a:t>
            </a:r>
            <a:r>
              <a:rPr lang="en-US">
                <a:ea typeface="Tahoma"/>
                <a:cs typeface="Tahoma"/>
              </a:rPr>
              <a:t> </a:t>
            </a:r>
            <a:r>
              <a:rPr lang="en-US" err="1">
                <a:ea typeface="Tahoma"/>
                <a:cs typeface="Tahoma"/>
              </a:rPr>
              <a:t>vaihtunut</a:t>
            </a:r>
            <a:r>
              <a:rPr lang="en-US">
                <a:ea typeface="Tahoma"/>
                <a:cs typeface="Tahoma"/>
              </a:rPr>
              <a:t>. Uusi </a:t>
            </a:r>
            <a:r>
              <a:rPr lang="en-US" err="1">
                <a:ea typeface="Tahoma"/>
                <a:cs typeface="Tahoma"/>
              </a:rPr>
              <a:t>aloittanut</a:t>
            </a:r>
            <a:r>
              <a:rPr lang="en-US">
                <a:ea typeface="Tahoma"/>
                <a:cs typeface="Tahoma"/>
              </a:rPr>
              <a:t> 18.5.2026.</a:t>
            </a:r>
          </a:p>
          <a:p>
            <a:r>
              <a:rPr lang="en-US">
                <a:ea typeface="Tahoma"/>
                <a:cs typeface="Tahoma"/>
              </a:rPr>
              <a:t>Taite </a:t>
            </a:r>
            <a:r>
              <a:rPr lang="en-US" err="1">
                <a:ea typeface="Tahoma"/>
                <a:cs typeface="Tahoma"/>
              </a:rPr>
              <a:t>koulutukseen</a:t>
            </a:r>
            <a:r>
              <a:rPr lang="en-US">
                <a:ea typeface="Tahoma"/>
                <a:cs typeface="Tahoma"/>
              </a:rPr>
              <a:t> </a:t>
            </a:r>
            <a:r>
              <a:rPr lang="en-US" err="1">
                <a:ea typeface="Tahoma"/>
                <a:cs typeface="Tahoma"/>
              </a:rPr>
              <a:t>osallistuminen</a:t>
            </a:r>
            <a:r>
              <a:rPr lang="en-US">
                <a:ea typeface="Tahoma"/>
                <a:cs typeface="Tahoma"/>
              </a:rPr>
              <a:t> </a:t>
            </a:r>
            <a:r>
              <a:rPr lang="en-US" err="1">
                <a:ea typeface="Tahoma"/>
                <a:cs typeface="Tahoma"/>
              </a:rPr>
              <a:t>toukokuussa</a:t>
            </a:r>
            <a:r>
              <a:rPr lang="en-US">
                <a:ea typeface="Tahoma"/>
                <a:cs typeface="Tahoma"/>
              </a:rPr>
              <a:t>.</a:t>
            </a:r>
          </a:p>
        </p:txBody>
      </p:sp>
    </p:spTree>
    <p:extLst>
      <p:ext uri="{BB962C8B-B14F-4D97-AF65-F5344CB8AC3E}">
        <p14:creationId xmlns:p14="http://schemas.microsoft.com/office/powerpoint/2010/main" val="2324113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uhekupla: Soikea 5">
            <a:extLst>
              <a:ext uri="{FF2B5EF4-FFF2-40B4-BE49-F238E27FC236}">
                <a16:creationId xmlns:a16="http://schemas.microsoft.com/office/drawing/2014/main" id="{312CBA01-5B0C-3C19-DDDC-9A00FDFC12AD}"/>
              </a:ext>
            </a:extLst>
          </p:cNvPr>
          <p:cNvSpPr/>
          <p:nvPr/>
        </p:nvSpPr>
        <p:spPr>
          <a:xfrm>
            <a:off x="6687665" y="304297"/>
            <a:ext cx="4849315" cy="1799368"/>
          </a:xfrm>
          <a:prstGeom prst="wedgeEllipseCallo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CD8DBEF5-E320-C999-E082-0D2BD7706122}"/>
              </a:ext>
            </a:extLst>
          </p:cNvPr>
          <p:cNvSpPr>
            <a:spLocks noGrp="1"/>
          </p:cNvSpPr>
          <p:nvPr>
            <p:ph type="title"/>
          </p:nvPr>
        </p:nvSpPr>
        <p:spPr>
          <a:xfrm>
            <a:off x="1025578" y="614961"/>
            <a:ext cx="10515600" cy="1033907"/>
          </a:xfrm>
        </p:spPr>
        <p:txBody>
          <a:bodyPr/>
          <a:lstStyle/>
          <a:p>
            <a:r>
              <a:rPr lang="fi-FI">
                <a:ea typeface="Tahoma"/>
                <a:cs typeface="Tahoma"/>
              </a:rPr>
              <a:t>Ankkuri-hanke</a:t>
            </a:r>
            <a:endParaRPr lang="fi-FI"/>
          </a:p>
        </p:txBody>
      </p:sp>
      <p:sp>
        <p:nvSpPr>
          <p:cNvPr id="3" name="Sisällön paikkamerkki 2">
            <a:extLst>
              <a:ext uri="{FF2B5EF4-FFF2-40B4-BE49-F238E27FC236}">
                <a16:creationId xmlns:a16="http://schemas.microsoft.com/office/drawing/2014/main" id="{FC4B08E3-BEDB-892A-BC81-4D50CDEE1B25}"/>
              </a:ext>
            </a:extLst>
          </p:cNvPr>
          <p:cNvSpPr>
            <a:spLocks noGrp="1"/>
          </p:cNvSpPr>
          <p:nvPr>
            <p:ph idx="1"/>
          </p:nvPr>
        </p:nvSpPr>
        <p:spPr>
          <a:xfrm>
            <a:off x="463446" y="2511376"/>
            <a:ext cx="3952181" cy="3707793"/>
          </a:xfrm>
        </p:spPr>
        <p:txBody>
          <a:bodyPr vert="horz" lIns="0" tIns="0" rIns="0" bIns="0" rtlCol="0" anchor="t">
            <a:noAutofit/>
          </a:bodyPr>
          <a:lstStyle/>
          <a:p>
            <a:pPr marL="0" indent="0">
              <a:buNone/>
            </a:pPr>
            <a:r>
              <a:rPr lang="fi-FI" b="1">
                <a:ea typeface="+mn-lt"/>
                <a:cs typeface="+mn-lt"/>
              </a:rPr>
              <a:t>Hankkeen toteutusaika:</a:t>
            </a:r>
            <a:endParaRPr lang="fi-FI" b="1">
              <a:ea typeface="Tahoma"/>
              <a:cs typeface="Tahoma"/>
            </a:endParaRPr>
          </a:p>
          <a:p>
            <a:r>
              <a:rPr lang="fi-FI">
                <a:ea typeface="+mn-lt"/>
                <a:cs typeface="+mn-lt"/>
              </a:rPr>
              <a:t>1.9.2026-28.2.2028</a:t>
            </a:r>
            <a:endParaRPr lang="fi-FI"/>
          </a:p>
          <a:p>
            <a:endParaRPr lang="fi-FI">
              <a:ea typeface="+mn-lt"/>
              <a:cs typeface="+mn-lt"/>
            </a:endParaRPr>
          </a:p>
          <a:p>
            <a:pPr marL="0" indent="0">
              <a:buNone/>
            </a:pPr>
            <a:r>
              <a:rPr lang="fi-FI" b="1">
                <a:ea typeface="+mn-lt"/>
                <a:cs typeface="+mn-lt"/>
              </a:rPr>
              <a:t>Projektipäällikkö</a:t>
            </a:r>
            <a:endParaRPr lang="fi-FI" b="1">
              <a:ea typeface="Tahoma"/>
              <a:cs typeface="Tahoma"/>
            </a:endParaRPr>
          </a:p>
          <a:p>
            <a:r>
              <a:rPr lang="fi-FI">
                <a:ea typeface="+mn-lt"/>
                <a:cs typeface="+mn-lt"/>
              </a:rPr>
              <a:t>Anne Eteläaho, 044 725 0106</a:t>
            </a:r>
          </a:p>
          <a:p>
            <a:r>
              <a:rPr lang="fi-FI">
                <a:ea typeface="+mn-lt"/>
                <a:cs typeface="+mn-lt"/>
                <a:hlinkClick r:id="rId2"/>
              </a:rPr>
              <a:t>http://www.kpedu.fi/ankkuri</a:t>
            </a:r>
            <a:endParaRPr lang="fi-FI">
              <a:ea typeface="+mn-lt"/>
              <a:cs typeface="+mn-lt"/>
            </a:endParaRPr>
          </a:p>
          <a:p>
            <a:endParaRPr lang="fi-FI">
              <a:ea typeface="Tahoma"/>
              <a:cs typeface="Tahoma"/>
            </a:endParaRPr>
          </a:p>
        </p:txBody>
      </p:sp>
      <p:sp>
        <p:nvSpPr>
          <p:cNvPr id="4" name="Sisällön paikkamerkki 3">
            <a:extLst>
              <a:ext uri="{FF2B5EF4-FFF2-40B4-BE49-F238E27FC236}">
                <a16:creationId xmlns:a16="http://schemas.microsoft.com/office/drawing/2014/main" id="{279A25F7-99D6-7F13-2BDB-4E48947DCED0}"/>
              </a:ext>
            </a:extLst>
          </p:cNvPr>
          <p:cNvSpPr>
            <a:spLocks noGrp="1"/>
          </p:cNvSpPr>
          <p:nvPr>
            <p:ph idx="10"/>
          </p:nvPr>
        </p:nvSpPr>
        <p:spPr>
          <a:xfrm>
            <a:off x="5331520" y="2261540"/>
            <a:ext cx="5726018" cy="3270580"/>
          </a:xfrm>
        </p:spPr>
        <p:txBody>
          <a:bodyPr vert="horz" lIns="0" tIns="0" rIns="0" bIns="0" rtlCol="0" anchor="t">
            <a:noAutofit/>
          </a:bodyPr>
          <a:lstStyle/>
          <a:p>
            <a:pPr marL="0" indent="0">
              <a:buNone/>
            </a:pPr>
            <a:r>
              <a:rPr lang="fi-FI" b="1">
                <a:ea typeface="Tahoma"/>
                <a:cs typeface="Tahoma"/>
              </a:rPr>
              <a:t>Toimijat</a:t>
            </a:r>
            <a:endParaRPr lang="fi-FI"/>
          </a:p>
          <a:p>
            <a:pPr marL="0" indent="0">
              <a:buNone/>
            </a:pPr>
            <a:endParaRPr lang="fi-FI">
              <a:ea typeface="Tahoma"/>
              <a:cs typeface="Tahoma"/>
            </a:endParaRPr>
          </a:p>
          <a:p>
            <a:r>
              <a:rPr lang="fi-FI">
                <a:ea typeface="Tahoma"/>
                <a:cs typeface="Tahoma"/>
              </a:rPr>
              <a:t>Luotsi – Janika Kupila, </a:t>
            </a:r>
          </a:p>
          <a:p>
            <a:pPr marL="0" indent="0">
              <a:buNone/>
            </a:pPr>
            <a:r>
              <a:rPr lang="fi-FI">
                <a:ea typeface="Tahoma"/>
                <a:cs typeface="Tahoma"/>
              </a:rPr>
              <a:t>   Ammatillinen opettaja, yhteisöpedagogi,</a:t>
            </a:r>
          </a:p>
          <a:p>
            <a:pPr marL="0" indent="0">
              <a:buNone/>
            </a:pPr>
            <a:r>
              <a:rPr lang="fi-FI">
                <a:ea typeface="Tahoma"/>
                <a:cs typeface="Tahoma"/>
              </a:rPr>
              <a:t>   </a:t>
            </a:r>
            <a:r>
              <a:rPr lang="fi-FI" err="1">
                <a:ea typeface="Tahoma"/>
                <a:cs typeface="Tahoma"/>
              </a:rPr>
              <a:t>nepsy</a:t>
            </a:r>
            <a:r>
              <a:rPr lang="fi-FI">
                <a:ea typeface="Tahoma"/>
                <a:cs typeface="Tahoma"/>
              </a:rPr>
              <a:t>-valmentaja</a:t>
            </a:r>
          </a:p>
          <a:p>
            <a:endParaRPr lang="fi-FI">
              <a:ea typeface="+mn-lt"/>
              <a:cs typeface="+mn-lt"/>
            </a:endParaRPr>
          </a:p>
          <a:p>
            <a:r>
              <a:rPr lang="fi-FI">
                <a:ea typeface="+mn-lt"/>
                <a:cs typeface="+mn-lt"/>
              </a:rPr>
              <a:t>Kuntouttavan opetuksen koordinaattori - </a:t>
            </a:r>
          </a:p>
          <a:p>
            <a:pPr marL="0" indent="0">
              <a:buNone/>
            </a:pPr>
            <a:r>
              <a:rPr lang="fi-FI">
                <a:ea typeface="+mn-lt"/>
                <a:cs typeface="+mn-lt"/>
              </a:rPr>
              <a:t>   Salla Taskila,</a:t>
            </a:r>
          </a:p>
          <a:p>
            <a:pPr marL="0" indent="0">
              <a:buNone/>
            </a:pPr>
            <a:r>
              <a:rPr lang="fi-FI">
                <a:ea typeface="Tahoma"/>
                <a:cs typeface="Tahoma"/>
              </a:rPr>
              <a:t>   Sosionomi</a:t>
            </a:r>
          </a:p>
        </p:txBody>
      </p:sp>
      <p:pic>
        <p:nvPicPr>
          <p:cNvPr id="5" name="Kuva 4">
            <a:extLst>
              <a:ext uri="{FF2B5EF4-FFF2-40B4-BE49-F238E27FC236}">
                <a16:creationId xmlns:a16="http://schemas.microsoft.com/office/drawing/2014/main" id="{DCE9C32C-9E44-E57F-6EAE-13B46A4A8ECC}"/>
              </a:ext>
            </a:extLst>
          </p:cNvPr>
          <p:cNvPicPr>
            <a:picLocks noChangeAspect="1"/>
          </p:cNvPicPr>
          <p:nvPr/>
        </p:nvPicPr>
        <p:blipFill>
          <a:blip r:embed="rId3"/>
          <a:srcRect r="310" b="-1031"/>
          <a:stretch>
            <a:fillRect/>
          </a:stretch>
        </p:blipFill>
        <p:spPr>
          <a:xfrm>
            <a:off x="7202695" y="611941"/>
            <a:ext cx="3845681" cy="1174030"/>
          </a:xfrm>
          <a:prstGeom prst="rect">
            <a:avLst/>
          </a:prstGeom>
        </p:spPr>
      </p:pic>
    </p:spTree>
    <p:extLst>
      <p:ext uri="{BB962C8B-B14F-4D97-AF65-F5344CB8AC3E}">
        <p14:creationId xmlns:p14="http://schemas.microsoft.com/office/powerpoint/2010/main" val="3026403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uhekupla: Soikea 6">
            <a:extLst>
              <a:ext uri="{FF2B5EF4-FFF2-40B4-BE49-F238E27FC236}">
                <a16:creationId xmlns:a16="http://schemas.microsoft.com/office/drawing/2014/main" id="{DDE3350E-64A5-A503-7606-DC13B9815BE3}"/>
              </a:ext>
            </a:extLst>
          </p:cNvPr>
          <p:cNvSpPr/>
          <p:nvPr/>
        </p:nvSpPr>
        <p:spPr>
          <a:xfrm>
            <a:off x="7699948" y="149627"/>
            <a:ext cx="3912432" cy="1199762"/>
          </a:xfrm>
          <a:prstGeom prst="wedgeEllipseCallou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38138382-4200-DA66-7FAC-019F1C3D5B09}"/>
              </a:ext>
            </a:extLst>
          </p:cNvPr>
          <p:cNvSpPr>
            <a:spLocks noGrp="1"/>
          </p:cNvSpPr>
          <p:nvPr>
            <p:ph type="title"/>
          </p:nvPr>
        </p:nvSpPr>
        <p:spPr>
          <a:xfrm>
            <a:off x="3041832" y="365125"/>
            <a:ext cx="6300788" cy="605283"/>
          </a:xfrm>
        </p:spPr>
        <p:txBody>
          <a:bodyPr/>
          <a:lstStyle/>
          <a:p>
            <a:r>
              <a:rPr lang="fi-FI" u="sng">
                <a:ea typeface="+mj-lt"/>
                <a:cs typeface="+mj-lt"/>
              </a:rPr>
              <a:t>Luotsi</a:t>
            </a:r>
            <a:endParaRPr lang="fi-FI" u="sng">
              <a:ea typeface="Tahoma"/>
              <a:cs typeface="Tahoma"/>
            </a:endParaRPr>
          </a:p>
        </p:txBody>
      </p:sp>
      <p:sp>
        <p:nvSpPr>
          <p:cNvPr id="3" name="Sisällön paikkamerkki 2">
            <a:extLst>
              <a:ext uri="{FF2B5EF4-FFF2-40B4-BE49-F238E27FC236}">
                <a16:creationId xmlns:a16="http://schemas.microsoft.com/office/drawing/2014/main" id="{0FFEBF72-DF19-87A5-67D8-8F2FF807EDF4}"/>
              </a:ext>
            </a:extLst>
          </p:cNvPr>
          <p:cNvSpPr>
            <a:spLocks noGrp="1"/>
          </p:cNvSpPr>
          <p:nvPr>
            <p:ph idx="1"/>
          </p:nvPr>
        </p:nvSpPr>
        <p:spPr>
          <a:xfrm>
            <a:off x="577707" y="1315287"/>
            <a:ext cx="4878253" cy="3966802"/>
          </a:xfrm>
        </p:spPr>
        <p:txBody>
          <a:bodyPr vert="horz" lIns="0" tIns="0" rIns="0" bIns="0" rtlCol="0" anchor="t">
            <a:noAutofit/>
          </a:bodyPr>
          <a:lstStyle/>
          <a:p>
            <a:pPr marL="0" indent="0">
              <a:buNone/>
            </a:pPr>
            <a:r>
              <a:rPr lang="fi-FI" sz="1800" b="1">
                <a:ea typeface="+mn-lt"/>
                <a:cs typeface="+mn-lt"/>
              </a:rPr>
              <a:t> Rinnalla kulkeva ja kohtaava työskentely</a:t>
            </a:r>
            <a:endParaRPr lang="fi-FI" sz="1800" b="1">
              <a:ea typeface="Tahoma"/>
              <a:cs typeface="Tahoma"/>
            </a:endParaRPr>
          </a:p>
          <a:p>
            <a:pPr marL="0" indent="0">
              <a:buNone/>
            </a:pPr>
            <a:endParaRPr lang="fi-FI" b="1">
              <a:ea typeface="+mn-lt"/>
              <a:cs typeface="+mn-lt"/>
            </a:endParaRPr>
          </a:p>
          <a:p>
            <a:pPr marL="0" indent="0">
              <a:buNone/>
            </a:pPr>
            <a:r>
              <a:rPr lang="fi-FI" sz="1800">
                <a:highlight>
                  <a:srgbClr val="FFFFFF"/>
                </a:highlight>
                <a:ea typeface="+mn-lt"/>
                <a:cs typeface="+mn-lt"/>
              </a:rPr>
              <a:t>Hanketyöntekijä kulkee nuoren rinnalla ja tarjoaa </a:t>
            </a:r>
            <a:r>
              <a:rPr lang="fi-FI" sz="1800" b="1">
                <a:highlight>
                  <a:srgbClr val="FFFFFF"/>
                </a:highlight>
                <a:ea typeface="+mn-lt"/>
                <a:cs typeface="+mn-lt"/>
              </a:rPr>
              <a:t>yksilöllistä, matalan kynnyksen tukea</a:t>
            </a:r>
            <a:r>
              <a:rPr lang="fi-FI" sz="1800">
                <a:highlight>
                  <a:srgbClr val="FFFFFF"/>
                </a:highlight>
                <a:ea typeface="+mn-lt"/>
                <a:cs typeface="+mn-lt"/>
              </a:rPr>
              <a:t> opiskeluun, arjenhallintaan, palveluihin ja tulevaisuuden suunnitteluun liittyvissä tilanteissa.</a:t>
            </a:r>
            <a:endParaRPr lang="fi-FI" sz="1800">
              <a:ea typeface="+mn-lt"/>
              <a:cs typeface="+mn-lt"/>
            </a:endParaRPr>
          </a:p>
          <a:p>
            <a:pPr marL="0" indent="0">
              <a:buNone/>
            </a:pPr>
            <a:r>
              <a:rPr lang="fi-FI" sz="1800">
                <a:highlight>
                  <a:srgbClr val="FFFFFF"/>
                </a:highlight>
                <a:ea typeface="+mn-lt"/>
                <a:cs typeface="+mn-lt"/>
              </a:rPr>
              <a:t>Työhön kuuluu:</a:t>
            </a:r>
            <a:endParaRPr lang="fi-FI" sz="1800">
              <a:ea typeface="Tahoma"/>
              <a:cs typeface="Tahoma"/>
            </a:endParaRPr>
          </a:p>
          <a:p>
            <a:r>
              <a:rPr lang="fi-FI" sz="1800">
                <a:highlight>
                  <a:srgbClr val="FFFFFF"/>
                </a:highlight>
                <a:ea typeface="+mn-lt"/>
                <a:cs typeface="+mn-lt"/>
              </a:rPr>
              <a:t>Nuoren </a:t>
            </a:r>
            <a:r>
              <a:rPr lang="fi-FI" sz="1800" b="1">
                <a:highlight>
                  <a:srgbClr val="FFFFFF"/>
                </a:highlight>
                <a:ea typeface="+mn-lt"/>
                <a:cs typeface="+mn-lt"/>
              </a:rPr>
              <a:t>ohjaus ja tukeminen</a:t>
            </a:r>
            <a:r>
              <a:rPr lang="fi-FI" sz="1800">
                <a:highlight>
                  <a:srgbClr val="FFFFFF"/>
                </a:highlight>
                <a:ea typeface="+mn-lt"/>
                <a:cs typeface="+mn-lt"/>
              </a:rPr>
              <a:t> opiskelussa ja arjenhallinnassa</a:t>
            </a:r>
            <a:endParaRPr lang="fi-FI" sz="1800">
              <a:ea typeface="Tahoma"/>
              <a:cs typeface="Tahoma"/>
            </a:endParaRPr>
          </a:p>
          <a:p>
            <a:r>
              <a:rPr lang="fi-FI" sz="1800" b="1">
                <a:highlight>
                  <a:srgbClr val="FFFFFF"/>
                </a:highlight>
                <a:ea typeface="+mn-lt"/>
                <a:cs typeface="+mn-lt"/>
              </a:rPr>
              <a:t>Jatko- ja koulutuspolkujen suunnittelu</a:t>
            </a:r>
            <a:r>
              <a:rPr lang="fi-FI" sz="1800">
                <a:highlight>
                  <a:srgbClr val="FFFFFF"/>
                </a:highlight>
                <a:ea typeface="+mn-lt"/>
                <a:cs typeface="+mn-lt"/>
              </a:rPr>
              <a:t> yhdessä nuoren kanssa</a:t>
            </a:r>
            <a:endParaRPr lang="fi-FI" sz="1800">
              <a:ea typeface="Tahoma"/>
              <a:cs typeface="Tahoma"/>
            </a:endParaRPr>
          </a:p>
          <a:p>
            <a:r>
              <a:rPr lang="fi-FI" sz="1800">
                <a:highlight>
                  <a:srgbClr val="FFFFFF"/>
                </a:highlight>
                <a:ea typeface="+mn-lt"/>
                <a:cs typeface="+mn-lt"/>
              </a:rPr>
              <a:t>Nuoren tukeminen </a:t>
            </a:r>
            <a:r>
              <a:rPr lang="fi-FI" sz="1800" b="1">
                <a:highlight>
                  <a:srgbClr val="FFFFFF"/>
                </a:highlight>
                <a:ea typeface="+mn-lt"/>
                <a:cs typeface="+mn-lt"/>
              </a:rPr>
              <a:t>palveluihin hakeutumisessa ja niihin kiinnittymisessä</a:t>
            </a:r>
            <a:endParaRPr lang="fi-FI" sz="1800">
              <a:ea typeface="Tahoma"/>
              <a:cs typeface="Tahoma"/>
            </a:endParaRPr>
          </a:p>
        </p:txBody>
      </p:sp>
      <p:sp>
        <p:nvSpPr>
          <p:cNvPr id="4" name="Sisällön paikkamerkki 3">
            <a:extLst>
              <a:ext uri="{FF2B5EF4-FFF2-40B4-BE49-F238E27FC236}">
                <a16:creationId xmlns:a16="http://schemas.microsoft.com/office/drawing/2014/main" id="{F10EC3A0-2635-5917-E364-5A35A3045434}"/>
              </a:ext>
            </a:extLst>
          </p:cNvPr>
          <p:cNvSpPr>
            <a:spLocks noGrp="1"/>
          </p:cNvSpPr>
          <p:nvPr>
            <p:ph idx="10"/>
          </p:nvPr>
        </p:nvSpPr>
        <p:spPr>
          <a:xfrm>
            <a:off x="6728259" y="2077287"/>
            <a:ext cx="4907803" cy="4416506"/>
          </a:xfrm>
        </p:spPr>
        <p:txBody>
          <a:bodyPr vert="horz" lIns="0" tIns="0" rIns="0" bIns="0" rtlCol="0" anchor="t">
            <a:noAutofit/>
          </a:bodyPr>
          <a:lstStyle/>
          <a:p>
            <a:r>
              <a:rPr lang="fi-FI" sz="1800">
                <a:highlight>
                  <a:srgbClr val="FFFFFF"/>
                </a:highlight>
                <a:latin typeface="Tahoma"/>
                <a:ea typeface="Tahoma"/>
                <a:cs typeface="Tahoma"/>
              </a:rPr>
              <a:t>Nuoren </a:t>
            </a:r>
            <a:r>
              <a:rPr lang="fi-FI" sz="1800" b="1">
                <a:highlight>
                  <a:srgbClr val="FFFFFF"/>
                </a:highlight>
                <a:latin typeface="Tahoma"/>
                <a:ea typeface="Tahoma"/>
                <a:cs typeface="Tahoma"/>
              </a:rPr>
              <a:t>nivel- ja siirtymävaiheiden</a:t>
            </a:r>
            <a:r>
              <a:rPr lang="fi-FI" sz="1800">
                <a:highlight>
                  <a:srgbClr val="FFFFFF"/>
                </a:highlight>
                <a:latin typeface="Tahoma"/>
                <a:ea typeface="Tahoma"/>
                <a:cs typeface="Tahoma"/>
              </a:rPr>
              <a:t> tukeminen</a:t>
            </a:r>
          </a:p>
          <a:p>
            <a:r>
              <a:rPr lang="fi-FI" sz="1800">
                <a:highlight>
                  <a:srgbClr val="FFFFFF"/>
                </a:highlight>
                <a:latin typeface="Tahoma"/>
                <a:ea typeface="Tahoma"/>
                <a:cs typeface="Tahoma"/>
              </a:rPr>
              <a:t>Yhteistyö eri toimijoiden kanssa ja </a:t>
            </a:r>
            <a:r>
              <a:rPr lang="fi-FI" sz="1800" b="1">
                <a:highlight>
                  <a:srgbClr val="FFFFFF"/>
                </a:highlight>
                <a:latin typeface="Tahoma"/>
                <a:ea typeface="Tahoma"/>
                <a:cs typeface="Tahoma"/>
              </a:rPr>
              <a:t>tiedonkulun varmistaminen</a:t>
            </a:r>
            <a:endParaRPr lang="fi-FI" sz="1800">
              <a:latin typeface="Tahoma"/>
              <a:ea typeface="Tahoma"/>
              <a:cs typeface="Tahoma"/>
            </a:endParaRPr>
          </a:p>
          <a:p>
            <a:r>
              <a:rPr lang="fi-FI" sz="1800">
                <a:highlight>
                  <a:srgbClr val="FFFFFF"/>
                </a:highlight>
                <a:latin typeface="Tahoma"/>
                <a:ea typeface="Tahoma"/>
                <a:cs typeface="Tahoma"/>
              </a:rPr>
              <a:t>Konkreettinen mukana kulkeminen esimerkiksi </a:t>
            </a:r>
            <a:r>
              <a:rPr lang="fi-FI" sz="1800" b="1">
                <a:highlight>
                  <a:srgbClr val="FFFFFF"/>
                </a:highlight>
                <a:latin typeface="Tahoma"/>
                <a:ea typeface="Tahoma"/>
                <a:cs typeface="Tahoma"/>
              </a:rPr>
              <a:t>yhteisissä tapaamisissa</a:t>
            </a:r>
            <a:endParaRPr lang="fi-FI" sz="1800">
              <a:latin typeface="Tahoma"/>
              <a:ea typeface="Tahoma"/>
              <a:cs typeface="Tahoma"/>
            </a:endParaRPr>
          </a:p>
          <a:p>
            <a:r>
              <a:rPr lang="fi-FI" sz="1800">
                <a:highlight>
                  <a:srgbClr val="FFFFFF"/>
                </a:highlight>
                <a:latin typeface="Tahoma"/>
                <a:ea typeface="Tahoma"/>
                <a:cs typeface="Tahoma"/>
              </a:rPr>
              <a:t>Nuoren tukeminen niin, ettei hän jää yksin siirtyessään palvelusta tai koulutuspolusta toiseen.</a:t>
            </a:r>
            <a:endParaRPr lang="fi-FI" sz="1800">
              <a:ea typeface="Tahoma"/>
              <a:cs typeface="Tahoma"/>
            </a:endParaRPr>
          </a:p>
          <a:p>
            <a:r>
              <a:rPr lang="fi-FI" sz="1800">
                <a:latin typeface="Tahoma"/>
                <a:ea typeface="Tahoma"/>
                <a:cs typeface="Tahoma"/>
              </a:rPr>
              <a:t>Erityisesti tukea tarjotaan nuorille, joilla on riski keskeyttää opinnot tai jotka ovat koulutuksessa aliedustettuina.</a:t>
            </a:r>
          </a:p>
        </p:txBody>
      </p:sp>
      <p:pic>
        <p:nvPicPr>
          <p:cNvPr id="8" name="Kuva 7">
            <a:extLst>
              <a:ext uri="{FF2B5EF4-FFF2-40B4-BE49-F238E27FC236}">
                <a16:creationId xmlns:a16="http://schemas.microsoft.com/office/drawing/2014/main" id="{8258A034-BA45-60F8-1ED5-CBFFEEB00C61}"/>
              </a:ext>
            </a:extLst>
          </p:cNvPr>
          <p:cNvPicPr>
            <a:picLocks noChangeAspect="1"/>
          </p:cNvPicPr>
          <p:nvPr/>
        </p:nvPicPr>
        <p:blipFill>
          <a:blip r:embed="rId2"/>
          <a:stretch>
            <a:fillRect/>
          </a:stretch>
        </p:blipFill>
        <p:spPr>
          <a:xfrm>
            <a:off x="7922614" y="368820"/>
            <a:ext cx="3467100" cy="723900"/>
          </a:xfrm>
          <a:prstGeom prst="rect">
            <a:avLst/>
          </a:prstGeom>
        </p:spPr>
      </p:pic>
    </p:spTree>
    <p:extLst>
      <p:ext uri="{BB962C8B-B14F-4D97-AF65-F5344CB8AC3E}">
        <p14:creationId xmlns:p14="http://schemas.microsoft.com/office/powerpoint/2010/main" val="987733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96A53BD-47D0-8A9F-4E47-EF74B6729D76}"/>
              </a:ext>
            </a:extLst>
          </p:cNvPr>
          <p:cNvSpPr>
            <a:spLocks noGrp="1"/>
          </p:cNvSpPr>
          <p:nvPr>
            <p:ph type="title"/>
          </p:nvPr>
        </p:nvSpPr>
        <p:spPr>
          <a:xfrm>
            <a:off x="975610" y="-158785"/>
            <a:ext cx="4889066" cy="1033907"/>
          </a:xfrm>
        </p:spPr>
        <p:txBody>
          <a:bodyPr/>
          <a:lstStyle/>
          <a:p>
            <a:r>
              <a:rPr lang="en-US" sz="2400" err="1">
                <a:ea typeface="Tahoma"/>
                <a:cs typeface="Tahoma"/>
              </a:rPr>
              <a:t>Siirtymätilanteiden</a:t>
            </a:r>
            <a:r>
              <a:rPr lang="en-US" sz="2400">
                <a:ea typeface="Tahoma"/>
                <a:cs typeface="Tahoma"/>
              </a:rPr>
              <a:t> ja </a:t>
            </a:r>
            <a:r>
              <a:rPr lang="en-US" sz="2400" err="1">
                <a:ea typeface="Tahoma"/>
                <a:cs typeface="Tahoma"/>
              </a:rPr>
              <a:t>nivelvaiheiden</a:t>
            </a:r>
            <a:r>
              <a:rPr lang="en-US" sz="2400">
                <a:ea typeface="Tahoma"/>
                <a:cs typeface="Tahoma"/>
              </a:rPr>
              <a:t> </a:t>
            </a:r>
            <a:r>
              <a:rPr lang="en-US" sz="2400" err="1">
                <a:ea typeface="Tahoma"/>
                <a:cs typeface="Tahoma"/>
              </a:rPr>
              <a:t>tuki</a:t>
            </a:r>
            <a:r>
              <a:rPr lang="en-US" sz="2400">
                <a:ea typeface="Tahoma"/>
                <a:cs typeface="Tahoma"/>
              </a:rPr>
              <a:t> </a:t>
            </a:r>
            <a:r>
              <a:rPr lang="en-US" sz="2400" err="1">
                <a:ea typeface="Tahoma"/>
                <a:cs typeface="Tahoma"/>
              </a:rPr>
              <a:t>sekä</a:t>
            </a:r>
            <a:r>
              <a:rPr lang="en-US" sz="2400">
                <a:ea typeface="Tahoma"/>
                <a:cs typeface="Tahoma"/>
              </a:rPr>
              <a:t> </a:t>
            </a:r>
            <a:r>
              <a:rPr lang="en-US" sz="2400" err="1">
                <a:ea typeface="Tahoma"/>
                <a:cs typeface="Tahoma"/>
              </a:rPr>
              <a:t>ohjaus</a:t>
            </a:r>
            <a:endParaRPr lang="en-US" sz="2400">
              <a:ea typeface="Tahoma"/>
              <a:cs typeface="Tahoma"/>
            </a:endParaRPr>
          </a:p>
        </p:txBody>
      </p:sp>
      <p:sp>
        <p:nvSpPr>
          <p:cNvPr id="4" name="Sisällön paikkamerkki 3">
            <a:extLst>
              <a:ext uri="{FF2B5EF4-FFF2-40B4-BE49-F238E27FC236}">
                <a16:creationId xmlns:a16="http://schemas.microsoft.com/office/drawing/2014/main" id="{EA4907CC-D0F4-1F22-8475-E80089D5D851}"/>
              </a:ext>
            </a:extLst>
          </p:cNvPr>
          <p:cNvSpPr>
            <a:spLocks noGrp="1"/>
          </p:cNvSpPr>
          <p:nvPr>
            <p:ph idx="1"/>
          </p:nvPr>
        </p:nvSpPr>
        <p:spPr>
          <a:xfrm>
            <a:off x="449463" y="1245789"/>
            <a:ext cx="6726851" cy="4361841"/>
          </a:xfrm>
        </p:spPr>
        <p:txBody>
          <a:bodyPr vert="horz" lIns="0" tIns="0" rIns="0" bIns="0" rtlCol="0" anchor="t">
            <a:noAutofit/>
          </a:bodyPr>
          <a:lstStyle/>
          <a:p>
            <a:pPr marL="0" indent="0">
              <a:buNone/>
            </a:pPr>
            <a:r>
              <a:rPr lang="fi-FI" sz="1600" b="1"/>
              <a:t>Peruskoulussa:</a:t>
            </a:r>
            <a:endParaRPr lang="fi-FI" sz="1600">
              <a:ea typeface="Tahoma"/>
              <a:cs typeface="Tahoma"/>
            </a:endParaRPr>
          </a:p>
          <a:p>
            <a:r>
              <a:rPr lang="fi-FI" sz="1600"/>
              <a:t>Siirtymät peruskoulusta </a:t>
            </a:r>
            <a:r>
              <a:rPr lang="fi-FI" sz="1600" err="1"/>
              <a:t>amikseen</a:t>
            </a:r>
            <a:endParaRPr lang="fi-FI" sz="1600">
              <a:ea typeface="Tahoma"/>
              <a:cs typeface="Tahoma"/>
            </a:endParaRPr>
          </a:p>
          <a:p>
            <a:r>
              <a:rPr lang="fi-FI" sz="1600"/>
              <a:t>Siirtymät sairaalakoulusta </a:t>
            </a:r>
            <a:r>
              <a:rPr lang="fi-FI" sz="1600" err="1"/>
              <a:t>amikseen</a:t>
            </a:r>
            <a:endParaRPr lang="fi-FI" sz="1600">
              <a:ea typeface="Tahoma"/>
              <a:cs typeface="Tahoma"/>
            </a:endParaRPr>
          </a:p>
          <a:p>
            <a:endParaRPr lang="fi-FI" sz="1600">
              <a:ea typeface="Tahoma"/>
              <a:cs typeface="Tahoma"/>
            </a:endParaRPr>
          </a:p>
          <a:p>
            <a:pPr marL="0" indent="0">
              <a:buNone/>
            </a:pPr>
            <a:r>
              <a:rPr lang="fi-FI" sz="1600" b="1"/>
              <a:t>Ammattiopistossa: </a:t>
            </a:r>
            <a:endParaRPr lang="fi-FI" sz="1600">
              <a:ea typeface="Tahoma"/>
              <a:cs typeface="Tahoma"/>
            </a:endParaRPr>
          </a:p>
          <a:p>
            <a:r>
              <a:rPr lang="fi-FI" sz="1600"/>
              <a:t>Koulutuksiin tutustuminen</a:t>
            </a:r>
            <a:endParaRPr lang="fi-FI" sz="1600">
              <a:ea typeface="Tahoma"/>
              <a:cs typeface="Tahoma"/>
            </a:endParaRPr>
          </a:p>
          <a:p>
            <a:r>
              <a:rPr lang="fi-FI" sz="1600"/>
              <a:t>Perustutkinnosta toiseen siirtyminen</a:t>
            </a:r>
            <a:endParaRPr lang="fi-FI" sz="1600">
              <a:ea typeface="Tahoma"/>
              <a:cs typeface="Tahoma"/>
            </a:endParaRPr>
          </a:p>
          <a:p>
            <a:r>
              <a:rPr lang="fi-FI" sz="1600">
                <a:ea typeface="Tahoma"/>
                <a:cs typeface="Tahoma"/>
              </a:rPr>
              <a:t>Perustutkinnosta Tuvaan siirtyminen</a:t>
            </a:r>
          </a:p>
          <a:p>
            <a:r>
              <a:rPr lang="fi-FI" sz="1600"/>
              <a:t>Tuvasta perustutkintoihin siirtyminen</a:t>
            </a:r>
            <a:endParaRPr lang="fi-FI" sz="1600">
              <a:ea typeface="Tahoma"/>
              <a:cs typeface="Tahoma"/>
            </a:endParaRPr>
          </a:p>
          <a:p>
            <a:r>
              <a:rPr lang="fi-FI" sz="1600"/>
              <a:t>Työharjoittelupaikan etsiminen</a:t>
            </a:r>
            <a:endParaRPr lang="fi-FI" sz="1600">
              <a:ea typeface="Tahoma"/>
              <a:cs typeface="Tahoma"/>
            </a:endParaRPr>
          </a:p>
          <a:p>
            <a:r>
              <a:rPr lang="fi-FI" sz="1600"/>
              <a:t>Työharjoittelun aloittaminen</a:t>
            </a:r>
            <a:endParaRPr lang="fi-FI" sz="1600">
              <a:ea typeface="Tahoma"/>
              <a:cs typeface="Tahoma"/>
            </a:endParaRPr>
          </a:p>
          <a:p>
            <a:r>
              <a:rPr lang="fi-FI" sz="1600">
                <a:ea typeface="Tahoma"/>
                <a:cs typeface="Tahoma"/>
              </a:rPr>
              <a:t>Luoviin tutustuminen ja koulutuskokeilu</a:t>
            </a:r>
          </a:p>
          <a:p>
            <a:r>
              <a:rPr lang="fi-FI" sz="1600">
                <a:ea typeface="Tahoma"/>
                <a:cs typeface="Tahoma"/>
              </a:rPr>
              <a:t>Luoviin</a:t>
            </a:r>
            <a:r>
              <a:rPr lang="fi-FI" sz="1600"/>
              <a:t> siirtyminen</a:t>
            </a:r>
            <a:endParaRPr lang="fi-FI" sz="1600">
              <a:ea typeface="Tahoma"/>
              <a:cs typeface="Tahoma"/>
            </a:endParaRPr>
          </a:p>
          <a:p>
            <a:r>
              <a:rPr lang="fi-FI" sz="1600"/>
              <a:t>Kuntouttavaan toimintaan siirtyminen</a:t>
            </a:r>
            <a:endParaRPr lang="fi-FI" sz="1600">
              <a:ea typeface="Tahoma"/>
              <a:cs typeface="Tahoma"/>
            </a:endParaRPr>
          </a:p>
          <a:p>
            <a:r>
              <a:rPr lang="fi-FI" sz="1600">
                <a:ea typeface="Tahoma"/>
                <a:cs typeface="Tahoma"/>
              </a:rPr>
              <a:t>Opiskelijahuollon tai muun terveydenhuollon palvelun aloittaminen</a:t>
            </a:r>
          </a:p>
          <a:p>
            <a:endParaRPr lang="fi-FI" sz="1400">
              <a:ea typeface="Tahoma"/>
              <a:cs typeface="Tahoma"/>
            </a:endParaRPr>
          </a:p>
        </p:txBody>
      </p:sp>
      <p:pic>
        <p:nvPicPr>
          <p:cNvPr id="8" name="Sisällön paikkamerkki 4" descr="Kuva, joka sisältää kohteen lehmä, karja, eläinkarja, maa&#10;&#10;Tekoälyllä luotu sisältö saattaa olla virheellistä.">
            <a:extLst>
              <a:ext uri="{FF2B5EF4-FFF2-40B4-BE49-F238E27FC236}">
                <a16:creationId xmlns:a16="http://schemas.microsoft.com/office/drawing/2014/main" id="{22282E5E-03EA-A70C-84F6-129B4D08A2CC}"/>
              </a:ext>
            </a:extLst>
          </p:cNvPr>
          <p:cNvPicPr>
            <a:picLocks noChangeAspect="1"/>
          </p:cNvPicPr>
          <p:nvPr/>
        </p:nvPicPr>
        <p:blipFill>
          <a:blip r:embed="rId2"/>
          <a:stretch>
            <a:fillRect/>
          </a:stretch>
        </p:blipFill>
        <p:spPr>
          <a:xfrm>
            <a:off x="6934385" y="1"/>
            <a:ext cx="4419228" cy="5892304"/>
          </a:xfrm>
          <a:prstGeom prst="rect">
            <a:avLst/>
          </a:prstGeom>
          <a:noFill/>
        </p:spPr>
      </p:pic>
    </p:spTree>
    <p:extLst>
      <p:ext uri="{BB962C8B-B14F-4D97-AF65-F5344CB8AC3E}">
        <p14:creationId xmlns:p14="http://schemas.microsoft.com/office/powerpoint/2010/main" val="3279179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
    <p:bg>
      <p:bgPr>
        <a:solidFill>
          <a:srgbClr val="F8FAFC"/>
        </a:solidFill>
        <a:effectLst/>
      </p:bgPr>
    </p:bg>
    <p:spTree>
      <p:nvGrpSpPr>
        <p:cNvPr id="1" name=""/>
        <p:cNvGrpSpPr/>
        <p:nvPr/>
      </p:nvGrpSpPr>
      <p:grpSpPr>
        <a:xfrm>
          <a:off x="0" y="0"/>
          <a:ext cx="0" cy="0"/>
          <a:chOff x="0" y="0"/>
          <a:chExt cx="0" cy="0"/>
        </a:xfrm>
      </p:grpSpPr>
      <p:sp>
        <p:nvSpPr>
          <p:cNvPr id="2" name="Text 0"/>
          <p:cNvSpPr/>
          <p:nvPr/>
        </p:nvSpPr>
        <p:spPr>
          <a:xfrm>
            <a:off x="2056447" y="182880"/>
            <a:ext cx="7315200" cy="365760"/>
          </a:xfrm>
          <a:prstGeom prst="rect">
            <a:avLst/>
          </a:prstGeom>
          <a:noFill/>
          <a:ln/>
        </p:spPr>
        <p:txBody>
          <a:bodyPr wrap="square" lIns="91440" tIns="45720" rIns="91440" bIns="45720" rtlCol="0" anchor="ctr"/>
          <a:lstStyle/>
          <a:p>
            <a:pPr marL="0" indent="0">
              <a:buNone/>
            </a:pPr>
            <a:r>
              <a:rPr lang="en-US" sz="2400" b="1" u="sng">
                <a:solidFill>
                  <a:srgbClr val="1E293B"/>
                </a:solidFill>
              </a:rPr>
              <a:t>Tukea vaativat siirtymävaiheet opintopolulla</a:t>
            </a:r>
            <a:endParaRPr lang="en-US" sz="2400" u="sng">
              <a:ea typeface="Tahoma"/>
              <a:cs typeface="Tahoma"/>
            </a:endParaRPr>
          </a:p>
        </p:txBody>
      </p:sp>
      <p:sp>
        <p:nvSpPr>
          <p:cNvPr id="3" name="Shape 1"/>
          <p:cNvSpPr/>
          <p:nvPr/>
        </p:nvSpPr>
        <p:spPr>
          <a:xfrm>
            <a:off x="457200" y="731520"/>
            <a:ext cx="2926080" cy="548640"/>
          </a:xfrm>
          <a:prstGeom prst="roundRect">
            <a:avLst/>
          </a:prstGeom>
          <a:solidFill>
            <a:srgbClr val="2563EB"/>
          </a:solidFill>
          <a:ln w="12700">
            <a:solidFill>
              <a:srgbClr val="2563EB"/>
            </a:solidFill>
            <a:prstDash val="solid"/>
          </a:ln>
        </p:spPr>
        <p:txBody>
          <a:bodyPr/>
          <a:lstStyle/>
          <a:p>
            <a:endParaRPr lang="fi-FI"/>
          </a:p>
        </p:txBody>
      </p:sp>
      <p:sp>
        <p:nvSpPr>
          <p:cNvPr id="4" name="Text 2"/>
          <p:cNvSpPr/>
          <p:nvPr/>
        </p:nvSpPr>
        <p:spPr>
          <a:xfrm>
            <a:off x="640080" y="868680"/>
            <a:ext cx="2194560" cy="182880"/>
          </a:xfrm>
          <a:prstGeom prst="rect">
            <a:avLst/>
          </a:prstGeom>
          <a:noFill/>
          <a:ln/>
        </p:spPr>
        <p:txBody>
          <a:bodyPr wrap="square" rtlCol="0" anchor="ctr"/>
          <a:lstStyle/>
          <a:p>
            <a:pPr marL="0" indent="0">
              <a:buNone/>
            </a:pPr>
            <a:r>
              <a:rPr lang="en-US" sz="2000" b="1">
                <a:solidFill>
                  <a:srgbClr val="FFFFFF"/>
                </a:solidFill>
              </a:rPr>
              <a:t>🎒 PERUSKOULU</a:t>
            </a:r>
            <a:endParaRPr lang="en-US" sz="2000"/>
          </a:p>
        </p:txBody>
      </p:sp>
      <p:sp>
        <p:nvSpPr>
          <p:cNvPr id="5" name="Shape 3"/>
          <p:cNvSpPr/>
          <p:nvPr/>
        </p:nvSpPr>
        <p:spPr>
          <a:xfrm>
            <a:off x="4389120" y="731520"/>
            <a:ext cx="7315200" cy="548640"/>
          </a:xfrm>
          <a:prstGeom prst="roundRect">
            <a:avLst/>
          </a:prstGeom>
          <a:solidFill>
            <a:srgbClr val="059669"/>
          </a:solidFill>
          <a:ln w="12700">
            <a:solidFill>
              <a:srgbClr val="059669"/>
            </a:solidFill>
            <a:prstDash val="solid"/>
          </a:ln>
        </p:spPr>
        <p:txBody>
          <a:bodyPr/>
          <a:lstStyle/>
          <a:p>
            <a:endParaRPr lang="fi-FI"/>
          </a:p>
        </p:txBody>
      </p:sp>
      <p:sp>
        <p:nvSpPr>
          <p:cNvPr id="6" name="Text 4"/>
          <p:cNvSpPr/>
          <p:nvPr/>
        </p:nvSpPr>
        <p:spPr>
          <a:xfrm>
            <a:off x="4663440" y="868680"/>
            <a:ext cx="2743200" cy="182880"/>
          </a:xfrm>
          <a:prstGeom prst="rect">
            <a:avLst/>
          </a:prstGeom>
          <a:noFill/>
          <a:ln/>
        </p:spPr>
        <p:txBody>
          <a:bodyPr wrap="square" rtlCol="0" anchor="ctr"/>
          <a:lstStyle/>
          <a:p>
            <a:pPr marL="0" indent="0">
              <a:buNone/>
            </a:pPr>
            <a:r>
              <a:rPr lang="en-US" sz="2000" b="1">
                <a:solidFill>
                  <a:srgbClr val="FFFFFF"/>
                </a:solidFill>
              </a:rPr>
              <a:t>🏫 AMMATTIOPISTO</a:t>
            </a:r>
            <a:endParaRPr lang="en-US" sz="2000"/>
          </a:p>
        </p:txBody>
      </p:sp>
      <p:sp>
        <p:nvSpPr>
          <p:cNvPr id="7" name="Shape 5"/>
          <p:cNvSpPr/>
          <p:nvPr/>
        </p:nvSpPr>
        <p:spPr>
          <a:xfrm>
            <a:off x="457200" y="1645920"/>
            <a:ext cx="2926080" cy="731520"/>
          </a:xfrm>
          <a:prstGeom prst="roundRect">
            <a:avLst/>
          </a:prstGeom>
          <a:solidFill>
            <a:srgbClr val="DBEAFE"/>
          </a:solidFill>
          <a:ln w="12700">
            <a:solidFill>
              <a:srgbClr val="93C5FD"/>
            </a:solidFill>
            <a:prstDash val="solid"/>
          </a:ln>
        </p:spPr>
        <p:txBody>
          <a:bodyPr/>
          <a:lstStyle/>
          <a:p>
            <a:endParaRPr lang="fi-FI"/>
          </a:p>
        </p:txBody>
      </p:sp>
      <p:sp>
        <p:nvSpPr>
          <p:cNvPr id="8" name="Text 6"/>
          <p:cNvSpPr/>
          <p:nvPr/>
        </p:nvSpPr>
        <p:spPr>
          <a:xfrm>
            <a:off x="640080" y="1828800"/>
            <a:ext cx="2560320" cy="457200"/>
          </a:xfrm>
          <a:prstGeom prst="rect">
            <a:avLst/>
          </a:prstGeom>
          <a:noFill/>
          <a:ln/>
        </p:spPr>
        <p:txBody>
          <a:bodyPr wrap="square" rtlCol="0" anchor="ctr"/>
          <a:lstStyle/>
          <a:p>
            <a:pPr marL="0" indent="0">
              <a:buNone/>
            </a:pPr>
            <a:r>
              <a:rPr lang="en-US" sz="1600" b="1">
                <a:solidFill>
                  <a:srgbClr val="000000"/>
                </a:solidFill>
              </a:rPr>
              <a:t>🎓 Peruskoulusta</a:t>
            </a:r>
            <a:endParaRPr lang="en-US" sz="1600"/>
          </a:p>
          <a:p>
            <a:pPr marL="0" indent="0">
              <a:buNone/>
            </a:pPr>
            <a:r>
              <a:rPr lang="en-US" sz="1600" b="1">
                <a:solidFill>
                  <a:srgbClr val="000000"/>
                </a:solidFill>
              </a:rPr>
              <a:t>amikseen</a:t>
            </a:r>
            <a:endParaRPr lang="en-US" sz="1600"/>
          </a:p>
        </p:txBody>
      </p:sp>
      <p:sp>
        <p:nvSpPr>
          <p:cNvPr id="9" name="Shape 7"/>
          <p:cNvSpPr/>
          <p:nvPr/>
        </p:nvSpPr>
        <p:spPr>
          <a:xfrm>
            <a:off x="457200" y="2743200"/>
            <a:ext cx="2926080" cy="731520"/>
          </a:xfrm>
          <a:prstGeom prst="roundRect">
            <a:avLst/>
          </a:prstGeom>
          <a:solidFill>
            <a:srgbClr val="DBEAFE"/>
          </a:solidFill>
          <a:ln w="12700">
            <a:solidFill>
              <a:srgbClr val="93C5FD"/>
            </a:solidFill>
            <a:prstDash val="solid"/>
          </a:ln>
        </p:spPr>
        <p:txBody>
          <a:bodyPr/>
          <a:lstStyle/>
          <a:p>
            <a:endParaRPr lang="fi-FI"/>
          </a:p>
        </p:txBody>
      </p:sp>
      <p:sp>
        <p:nvSpPr>
          <p:cNvPr id="10" name="Text 8"/>
          <p:cNvSpPr/>
          <p:nvPr/>
        </p:nvSpPr>
        <p:spPr>
          <a:xfrm>
            <a:off x="640080" y="2926080"/>
            <a:ext cx="2560320" cy="457200"/>
          </a:xfrm>
          <a:prstGeom prst="rect">
            <a:avLst/>
          </a:prstGeom>
          <a:noFill/>
          <a:ln/>
        </p:spPr>
        <p:txBody>
          <a:bodyPr wrap="square" rtlCol="0" anchor="ctr"/>
          <a:lstStyle/>
          <a:p>
            <a:pPr marL="0" indent="0">
              <a:buNone/>
            </a:pPr>
            <a:r>
              <a:rPr lang="en-US" sz="1600" b="1">
                <a:solidFill>
                  <a:srgbClr val="000000"/>
                </a:solidFill>
              </a:rPr>
              <a:t>🏥 Sairaalakoulusta</a:t>
            </a:r>
            <a:endParaRPr lang="en-US" sz="1600"/>
          </a:p>
          <a:p>
            <a:pPr marL="0" indent="0">
              <a:buNone/>
            </a:pPr>
            <a:r>
              <a:rPr lang="en-US" sz="1600" b="1">
                <a:solidFill>
                  <a:srgbClr val="000000"/>
                </a:solidFill>
              </a:rPr>
              <a:t>amikseen</a:t>
            </a:r>
            <a:endParaRPr lang="en-US" sz="1600"/>
          </a:p>
        </p:txBody>
      </p:sp>
      <p:sp>
        <p:nvSpPr>
          <p:cNvPr id="11" name="Shape 9"/>
          <p:cNvSpPr/>
          <p:nvPr/>
        </p:nvSpPr>
        <p:spPr>
          <a:xfrm>
            <a:off x="4663440" y="146304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12" name="Text 10"/>
          <p:cNvSpPr/>
          <p:nvPr/>
        </p:nvSpPr>
        <p:spPr>
          <a:xfrm>
            <a:off x="4800600" y="1554480"/>
            <a:ext cx="6126480" cy="228600"/>
          </a:xfrm>
          <a:prstGeom prst="rect">
            <a:avLst/>
          </a:prstGeom>
          <a:noFill/>
          <a:ln/>
        </p:spPr>
        <p:txBody>
          <a:bodyPr wrap="square" rtlCol="0" anchor="ctr"/>
          <a:lstStyle/>
          <a:p>
            <a:pPr marL="0" indent="0">
              <a:buNone/>
            </a:pPr>
            <a:r>
              <a:rPr lang="en-US" sz="1300">
                <a:solidFill>
                  <a:srgbClr val="000000"/>
                </a:solidFill>
              </a:rPr>
              <a:t>🔍 Koulutuksiin tutustuminen</a:t>
            </a:r>
            <a:endParaRPr lang="en-US" sz="1300"/>
          </a:p>
        </p:txBody>
      </p:sp>
      <p:sp>
        <p:nvSpPr>
          <p:cNvPr id="13" name="Text 11"/>
          <p:cNvSpPr/>
          <p:nvPr/>
        </p:nvSpPr>
        <p:spPr>
          <a:xfrm>
            <a:off x="7635240" y="1847088"/>
            <a:ext cx="274320" cy="182880"/>
          </a:xfrm>
          <a:prstGeom prst="rect">
            <a:avLst/>
          </a:prstGeom>
          <a:noFill/>
          <a:ln/>
        </p:spPr>
        <p:txBody>
          <a:bodyPr wrap="square" rtlCol="0" anchor="ctr"/>
          <a:lstStyle/>
          <a:p>
            <a:pPr marL="0" indent="0">
              <a:buNone/>
            </a:pPr>
            <a:r>
              <a:rPr lang="en-US" sz="1600">
                <a:solidFill>
                  <a:srgbClr val="475569"/>
                </a:solidFill>
              </a:rPr>
              <a:t>↓</a:t>
            </a:r>
            <a:endParaRPr lang="en-US" sz="1600"/>
          </a:p>
        </p:txBody>
      </p:sp>
      <p:sp>
        <p:nvSpPr>
          <p:cNvPr id="14" name="Shape 12"/>
          <p:cNvSpPr/>
          <p:nvPr/>
        </p:nvSpPr>
        <p:spPr>
          <a:xfrm>
            <a:off x="4663440" y="205740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15" name="Text 13"/>
          <p:cNvSpPr/>
          <p:nvPr/>
        </p:nvSpPr>
        <p:spPr>
          <a:xfrm>
            <a:off x="4800600" y="2148840"/>
            <a:ext cx="6126480" cy="228600"/>
          </a:xfrm>
          <a:prstGeom prst="rect">
            <a:avLst/>
          </a:prstGeom>
          <a:noFill/>
          <a:ln/>
        </p:spPr>
        <p:txBody>
          <a:bodyPr wrap="square" rtlCol="0" anchor="ctr"/>
          <a:lstStyle/>
          <a:p>
            <a:pPr marL="0" indent="0">
              <a:buNone/>
            </a:pPr>
            <a:r>
              <a:rPr lang="en-US" sz="1300">
                <a:solidFill>
                  <a:srgbClr val="000000"/>
                </a:solidFill>
              </a:rPr>
              <a:t>🔄 Perustutkinnosta toiseen siirtyminen</a:t>
            </a:r>
            <a:endParaRPr lang="en-US" sz="1300"/>
          </a:p>
        </p:txBody>
      </p:sp>
      <p:sp>
        <p:nvSpPr>
          <p:cNvPr id="16" name="Text 14"/>
          <p:cNvSpPr/>
          <p:nvPr/>
        </p:nvSpPr>
        <p:spPr>
          <a:xfrm>
            <a:off x="7635240" y="2441448"/>
            <a:ext cx="274320" cy="182880"/>
          </a:xfrm>
          <a:prstGeom prst="rect">
            <a:avLst/>
          </a:prstGeom>
          <a:noFill/>
          <a:ln/>
        </p:spPr>
        <p:txBody>
          <a:bodyPr wrap="square" rtlCol="0" anchor="ctr"/>
          <a:lstStyle/>
          <a:p>
            <a:pPr marL="0" indent="0">
              <a:buNone/>
            </a:pPr>
            <a:r>
              <a:rPr lang="en-US" sz="1600">
                <a:solidFill>
                  <a:srgbClr val="475569"/>
                </a:solidFill>
              </a:rPr>
              <a:t>↓</a:t>
            </a:r>
            <a:endParaRPr lang="en-US" sz="1600"/>
          </a:p>
        </p:txBody>
      </p:sp>
      <p:sp>
        <p:nvSpPr>
          <p:cNvPr id="17" name="Shape 15"/>
          <p:cNvSpPr/>
          <p:nvPr/>
        </p:nvSpPr>
        <p:spPr>
          <a:xfrm>
            <a:off x="4663440" y="265176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18" name="Text 16"/>
          <p:cNvSpPr/>
          <p:nvPr/>
        </p:nvSpPr>
        <p:spPr>
          <a:xfrm>
            <a:off x="4800600" y="2743200"/>
            <a:ext cx="6126480" cy="228600"/>
          </a:xfrm>
          <a:prstGeom prst="rect">
            <a:avLst/>
          </a:prstGeom>
          <a:noFill/>
          <a:ln/>
        </p:spPr>
        <p:txBody>
          <a:bodyPr wrap="square" rtlCol="0" anchor="ctr"/>
          <a:lstStyle/>
          <a:p>
            <a:pPr marL="0" indent="0">
              <a:buNone/>
            </a:pPr>
            <a:r>
              <a:rPr lang="en-US" sz="1300">
                <a:solidFill>
                  <a:srgbClr val="000000"/>
                </a:solidFill>
              </a:rPr>
              <a:t>↔️ Perustutkinto ja TUVA</a:t>
            </a:r>
            <a:endParaRPr lang="en-US" sz="1300"/>
          </a:p>
        </p:txBody>
      </p:sp>
      <p:sp>
        <p:nvSpPr>
          <p:cNvPr id="19" name="Text 17"/>
          <p:cNvSpPr/>
          <p:nvPr/>
        </p:nvSpPr>
        <p:spPr>
          <a:xfrm>
            <a:off x="7635240" y="3035808"/>
            <a:ext cx="274320" cy="182880"/>
          </a:xfrm>
          <a:prstGeom prst="rect">
            <a:avLst/>
          </a:prstGeom>
          <a:noFill/>
          <a:ln/>
        </p:spPr>
        <p:txBody>
          <a:bodyPr wrap="square" rtlCol="0" anchor="ctr"/>
          <a:lstStyle/>
          <a:p>
            <a:pPr marL="0" indent="0">
              <a:buNone/>
            </a:pPr>
            <a:r>
              <a:rPr lang="en-US" sz="1600">
                <a:solidFill>
                  <a:srgbClr val="475569"/>
                </a:solidFill>
              </a:rPr>
              <a:t>↓</a:t>
            </a:r>
            <a:endParaRPr lang="en-US" sz="1600"/>
          </a:p>
        </p:txBody>
      </p:sp>
      <p:sp>
        <p:nvSpPr>
          <p:cNvPr id="20" name="Shape 18"/>
          <p:cNvSpPr/>
          <p:nvPr/>
        </p:nvSpPr>
        <p:spPr>
          <a:xfrm>
            <a:off x="4663440" y="324612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21" name="Text 19"/>
          <p:cNvSpPr/>
          <p:nvPr/>
        </p:nvSpPr>
        <p:spPr>
          <a:xfrm>
            <a:off x="4800600" y="3337560"/>
            <a:ext cx="6126480" cy="228600"/>
          </a:xfrm>
          <a:prstGeom prst="rect">
            <a:avLst/>
          </a:prstGeom>
          <a:noFill/>
          <a:ln/>
        </p:spPr>
        <p:txBody>
          <a:bodyPr wrap="square" rtlCol="0" anchor="ctr"/>
          <a:lstStyle/>
          <a:p>
            <a:pPr marL="0" indent="0">
              <a:buNone/>
            </a:pPr>
            <a:r>
              <a:rPr lang="en-US" sz="1300">
                <a:solidFill>
                  <a:srgbClr val="000000"/>
                </a:solidFill>
              </a:rPr>
              <a:t>💼 Työharjoittelu: etsiminen &amp; aloittaminen</a:t>
            </a:r>
            <a:endParaRPr lang="en-US" sz="1300"/>
          </a:p>
        </p:txBody>
      </p:sp>
      <p:sp>
        <p:nvSpPr>
          <p:cNvPr id="22" name="Text 20"/>
          <p:cNvSpPr/>
          <p:nvPr/>
        </p:nvSpPr>
        <p:spPr>
          <a:xfrm>
            <a:off x="7635240" y="3630168"/>
            <a:ext cx="274320" cy="182880"/>
          </a:xfrm>
          <a:prstGeom prst="rect">
            <a:avLst/>
          </a:prstGeom>
          <a:noFill/>
          <a:ln/>
        </p:spPr>
        <p:txBody>
          <a:bodyPr wrap="square" rtlCol="0" anchor="ctr"/>
          <a:lstStyle/>
          <a:p>
            <a:pPr marL="0" indent="0">
              <a:buNone/>
            </a:pPr>
            <a:r>
              <a:rPr lang="en-US" sz="1600">
                <a:solidFill>
                  <a:srgbClr val="475569"/>
                </a:solidFill>
              </a:rPr>
              <a:t>↓</a:t>
            </a:r>
            <a:endParaRPr lang="en-US" sz="1600"/>
          </a:p>
        </p:txBody>
      </p:sp>
      <p:sp>
        <p:nvSpPr>
          <p:cNvPr id="23" name="Shape 21"/>
          <p:cNvSpPr/>
          <p:nvPr/>
        </p:nvSpPr>
        <p:spPr>
          <a:xfrm>
            <a:off x="4663440" y="384048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24" name="Text 22"/>
          <p:cNvSpPr/>
          <p:nvPr/>
        </p:nvSpPr>
        <p:spPr>
          <a:xfrm>
            <a:off x="4800600" y="3931920"/>
            <a:ext cx="6126480" cy="228600"/>
          </a:xfrm>
          <a:prstGeom prst="rect">
            <a:avLst/>
          </a:prstGeom>
          <a:noFill/>
          <a:ln/>
        </p:spPr>
        <p:txBody>
          <a:bodyPr wrap="square" rtlCol="0" anchor="ctr"/>
          <a:lstStyle/>
          <a:p>
            <a:pPr marL="0" indent="0">
              <a:buNone/>
            </a:pPr>
            <a:r>
              <a:rPr lang="en-US" sz="1300">
                <a:solidFill>
                  <a:srgbClr val="000000"/>
                </a:solidFill>
              </a:rPr>
              <a:t>🌱 Luovi: tutustuminen ja koulutuskokeilu</a:t>
            </a:r>
            <a:endParaRPr lang="en-US" sz="1300"/>
          </a:p>
        </p:txBody>
      </p:sp>
      <p:sp>
        <p:nvSpPr>
          <p:cNvPr id="25" name="Text 23"/>
          <p:cNvSpPr/>
          <p:nvPr/>
        </p:nvSpPr>
        <p:spPr>
          <a:xfrm>
            <a:off x="7635240" y="4224528"/>
            <a:ext cx="274320" cy="182880"/>
          </a:xfrm>
          <a:prstGeom prst="rect">
            <a:avLst/>
          </a:prstGeom>
          <a:noFill/>
          <a:ln/>
        </p:spPr>
        <p:txBody>
          <a:bodyPr wrap="square" rtlCol="0" anchor="ctr"/>
          <a:lstStyle/>
          <a:p>
            <a:pPr marL="0" indent="0">
              <a:buNone/>
            </a:pPr>
            <a:r>
              <a:rPr lang="en-US" sz="1600">
                <a:solidFill>
                  <a:srgbClr val="475569"/>
                </a:solidFill>
              </a:rPr>
              <a:t>↓</a:t>
            </a:r>
            <a:endParaRPr lang="en-US" sz="1600"/>
          </a:p>
        </p:txBody>
      </p:sp>
      <p:sp>
        <p:nvSpPr>
          <p:cNvPr id="26" name="Shape 24"/>
          <p:cNvSpPr/>
          <p:nvPr/>
        </p:nvSpPr>
        <p:spPr>
          <a:xfrm>
            <a:off x="4663440" y="443484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27" name="Text 25"/>
          <p:cNvSpPr/>
          <p:nvPr/>
        </p:nvSpPr>
        <p:spPr>
          <a:xfrm>
            <a:off x="4800600" y="4526280"/>
            <a:ext cx="6126480" cy="228600"/>
          </a:xfrm>
          <a:prstGeom prst="rect">
            <a:avLst/>
          </a:prstGeom>
          <a:noFill/>
          <a:ln/>
        </p:spPr>
        <p:txBody>
          <a:bodyPr wrap="square" rtlCol="0" anchor="ctr"/>
          <a:lstStyle/>
          <a:p>
            <a:pPr marL="0" indent="0">
              <a:buNone/>
            </a:pPr>
            <a:r>
              <a:rPr lang="en-US" sz="1300">
                <a:solidFill>
                  <a:srgbClr val="000000"/>
                </a:solidFill>
              </a:rPr>
              <a:t>➡️ Luoviin siirtyminen</a:t>
            </a:r>
            <a:endParaRPr lang="en-US" sz="1300"/>
          </a:p>
        </p:txBody>
      </p:sp>
      <p:sp>
        <p:nvSpPr>
          <p:cNvPr id="28" name="Text 26"/>
          <p:cNvSpPr/>
          <p:nvPr/>
        </p:nvSpPr>
        <p:spPr>
          <a:xfrm>
            <a:off x="7635240" y="4818888"/>
            <a:ext cx="274320" cy="182880"/>
          </a:xfrm>
          <a:prstGeom prst="rect">
            <a:avLst/>
          </a:prstGeom>
          <a:noFill/>
          <a:ln/>
        </p:spPr>
        <p:txBody>
          <a:bodyPr wrap="square" rtlCol="0" anchor="ctr"/>
          <a:lstStyle/>
          <a:p>
            <a:pPr marL="0" indent="0">
              <a:buNone/>
            </a:pPr>
            <a:r>
              <a:rPr lang="en-US" sz="1600">
                <a:solidFill>
                  <a:srgbClr val="475569"/>
                </a:solidFill>
              </a:rPr>
              <a:t>↓</a:t>
            </a:r>
            <a:endParaRPr lang="en-US" sz="1600"/>
          </a:p>
        </p:txBody>
      </p:sp>
      <p:sp>
        <p:nvSpPr>
          <p:cNvPr id="29" name="Shape 27"/>
          <p:cNvSpPr/>
          <p:nvPr/>
        </p:nvSpPr>
        <p:spPr>
          <a:xfrm>
            <a:off x="4663440" y="502920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30" name="Text 28"/>
          <p:cNvSpPr/>
          <p:nvPr/>
        </p:nvSpPr>
        <p:spPr>
          <a:xfrm>
            <a:off x="4800600" y="5120640"/>
            <a:ext cx="6126480" cy="228600"/>
          </a:xfrm>
          <a:prstGeom prst="rect">
            <a:avLst/>
          </a:prstGeom>
          <a:noFill/>
          <a:ln/>
        </p:spPr>
        <p:txBody>
          <a:bodyPr wrap="square" rtlCol="0" anchor="ctr"/>
          <a:lstStyle/>
          <a:p>
            <a:pPr marL="0" indent="0">
              <a:buNone/>
            </a:pPr>
            <a:r>
              <a:rPr lang="en-US" sz="1300">
                <a:solidFill>
                  <a:srgbClr val="000000"/>
                </a:solidFill>
              </a:rPr>
              <a:t>🤝 Kuntouttava toiminta</a:t>
            </a:r>
            <a:endParaRPr lang="en-US" sz="1300"/>
          </a:p>
        </p:txBody>
      </p:sp>
      <p:sp>
        <p:nvSpPr>
          <p:cNvPr id="31" name="Text 29"/>
          <p:cNvSpPr/>
          <p:nvPr/>
        </p:nvSpPr>
        <p:spPr>
          <a:xfrm>
            <a:off x="7635240" y="5413248"/>
            <a:ext cx="274320" cy="182880"/>
          </a:xfrm>
          <a:prstGeom prst="rect">
            <a:avLst/>
          </a:prstGeom>
          <a:noFill/>
          <a:ln/>
        </p:spPr>
        <p:txBody>
          <a:bodyPr wrap="square" rtlCol="0" anchor="ctr"/>
          <a:lstStyle/>
          <a:p>
            <a:pPr marL="0" indent="0">
              <a:buNone/>
            </a:pPr>
            <a:r>
              <a:rPr lang="en-US" sz="1600">
                <a:solidFill>
                  <a:srgbClr val="475569"/>
                </a:solidFill>
              </a:rPr>
              <a:t>↓</a:t>
            </a:r>
            <a:endParaRPr lang="en-US" sz="1600"/>
          </a:p>
        </p:txBody>
      </p:sp>
      <p:sp>
        <p:nvSpPr>
          <p:cNvPr id="32" name="Shape 30"/>
          <p:cNvSpPr/>
          <p:nvPr/>
        </p:nvSpPr>
        <p:spPr>
          <a:xfrm>
            <a:off x="4663440" y="562356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33" name="Text 31"/>
          <p:cNvSpPr/>
          <p:nvPr/>
        </p:nvSpPr>
        <p:spPr>
          <a:xfrm>
            <a:off x="4800600" y="5715000"/>
            <a:ext cx="6126480" cy="228600"/>
          </a:xfrm>
          <a:prstGeom prst="rect">
            <a:avLst/>
          </a:prstGeom>
          <a:noFill/>
          <a:ln/>
        </p:spPr>
        <p:txBody>
          <a:bodyPr wrap="square" rtlCol="0" anchor="ctr"/>
          <a:lstStyle/>
          <a:p>
            <a:pPr marL="0" indent="0">
              <a:buNone/>
            </a:pPr>
            <a:r>
              <a:rPr lang="en-US" sz="1300">
                <a:solidFill>
                  <a:srgbClr val="000000"/>
                </a:solidFill>
              </a:rPr>
              <a:t>❤️ Opiskelijahuolto ja terveydenhuolto</a:t>
            </a:r>
            <a:endParaRPr lang="en-US" sz="1300"/>
          </a:p>
        </p:txBody>
      </p:sp>
      <p:sp>
        <p:nvSpPr>
          <p:cNvPr id="35" name="Plusmerkki 34">
            <a:extLst>
              <a:ext uri="{FF2B5EF4-FFF2-40B4-BE49-F238E27FC236}">
                <a16:creationId xmlns:a16="http://schemas.microsoft.com/office/drawing/2014/main" id="{D8EAAB46-0BCE-E07E-9F64-F66E8C4FEDA8}"/>
              </a:ext>
            </a:extLst>
          </p:cNvPr>
          <p:cNvSpPr/>
          <p:nvPr/>
        </p:nvSpPr>
        <p:spPr>
          <a:xfrm>
            <a:off x="352424" y="4150517"/>
            <a:ext cx="711993" cy="604838"/>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6" name="Suorakulmio: Pyöristetyt kulmat 35">
            <a:extLst>
              <a:ext uri="{FF2B5EF4-FFF2-40B4-BE49-F238E27FC236}">
                <a16:creationId xmlns:a16="http://schemas.microsoft.com/office/drawing/2014/main" id="{2B97269F-4C92-836F-8231-9FFB5C6F4881}"/>
              </a:ext>
            </a:extLst>
          </p:cNvPr>
          <p:cNvSpPr/>
          <p:nvPr/>
        </p:nvSpPr>
        <p:spPr>
          <a:xfrm>
            <a:off x="1483519" y="3948113"/>
            <a:ext cx="1724023" cy="117633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b="1">
                <a:solidFill>
                  <a:schemeClr val="tx1"/>
                </a:solidFill>
                <a:ea typeface="Tahoma"/>
                <a:cs typeface="Tahoma"/>
              </a:rPr>
              <a:t>Siirtymät luokkiin</a:t>
            </a:r>
          </a:p>
        </p:txBody>
      </p:sp>
    </p:spTree>
    <p:extLst>
      <p:ext uri="{BB962C8B-B14F-4D97-AF65-F5344CB8AC3E}">
        <p14:creationId xmlns:p14="http://schemas.microsoft.com/office/powerpoint/2010/main" val="40889053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5C279F-7A34-FDD1-DC6B-1E206920DA7B}"/>
              </a:ext>
            </a:extLst>
          </p:cNvPr>
          <p:cNvSpPr>
            <a:spLocks noGrp="1"/>
          </p:cNvSpPr>
          <p:nvPr>
            <p:ph type="title"/>
          </p:nvPr>
        </p:nvSpPr>
        <p:spPr>
          <a:xfrm>
            <a:off x="326231" y="-218281"/>
            <a:ext cx="10515600" cy="1033907"/>
          </a:xfrm>
        </p:spPr>
        <p:txBody>
          <a:bodyPr/>
          <a:lstStyle/>
          <a:p>
            <a:r>
              <a:rPr lang="fi-FI" sz="2400" u="sng">
                <a:ea typeface="Tahoma"/>
                <a:cs typeface="Tahoma"/>
              </a:rPr>
              <a:t>Toiselle pieni asia, voi olla toiselle todella iso</a:t>
            </a:r>
          </a:p>
        </p:txBody>
      </p:sp>
      <p:pic>
        <p:nvPicPr>
          <p:cNvPr id="6" name="Sisällön paikkamerkki 5">
            <a:extLst>
              <a:ext uri="{FF2B5EF4-FFF2-40B4-BE49-F238E27FC236}">
                <a16:creationId xmlns:a16="http://schemas.microsoft.com/office/drawing/2014/main" id="{B0C0CFA3-F6C3-362C-165D-2B5DBA0135A5}"/>
              </a:ext>
            </a:extLst>
          </p:cNvPr>
          <p:cNvPicPr>
            <a:picLocks noGrp="1" noChangeAspect="1"/>
          </p:cNvPicPr>
          <p:nvPr>
            <p:ph idx="10"/>
          </p:nvPr>
        </p:nvPicPr>
        <p:blipFill>
          <a:blip r:embed="rId2"/>
          <a:srcRect t="-344" r="-980" b="27402"/>
          <a:stretch>
            <a:fillRect/>
          </a:stretch>
        </p:blipFill>
        <p:spPr>
          <a:xfrm>
            <a:off x="7914640" y="298161"/>
            <a:ext cx="3994258" cy="5306519"/>
          </a:xfrm>
          <a:prstGeom prst="rect">
            <a:avLst/>
          </a:prstGeom>
        </p:spPr>
      </p:pic>
      <p:sp>
        <p:nvSpPr>
          <p:cNvPr id="3" name="Sisällön paikkamerkki 2">
            <a:extLst>
              <a:ext uri="{FF2B5EF4-FFF2-40B4-BE49-F238E27FC236}">
                <a16:creationId xmlns:a16="http://schemas.microsoft.com/office/drawing/2014/main" id="{03122A72-BB3A-D050-9CC6-21EC16BFFDCD}"/>
              </a:ext>
            </a:extLst>
          </p:cNvPr>
          <p:cNvSpPr>
            <a:spLocks noGrp="1"/>
          </p:cNvSpPr>
          <p:nvPr/>
        </p:nvSpPr>
        <p:spPr>
          <a:xfrm>
            <a:off x="575552" y="1331635"/>
            <a:ext cx="6198753" cy="4466865"/>
          </a:xfrm>
          <a:prstGeom prst="rect">
            <a:avLst/>
          </a:prstGeom>
        </p:spPr>
        <p:txBody>
          <a:bodyPr vert="horz" lIns="0" tIns="0" rIns="0" bIns="0" rtlCol="0" anchor="t">
            <a:noAutofit/>
          </a:bodyPr>
          <a:lstStyle>
            <a:lvl1pPr marL="228600" indent="-228600" algn="l" defTabSz="914400" rtl="0" eaLnBrk="1" latinLnBrk="0" hangingPunct="1">
              <a:lnSpc>
                <a:spcPct val="8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80000"/>
              </a:lnSpc>
              <a:spcBef>
                <a:spcPts val="0"/>
              </a:spcBef>
              <a:buFont typeface="System Font Regular"/>
              <a:buChar char="−"/>
              <a:defRPr sz="1800" kern="1200">
                <a:solidFill>
                  <a:schemeClr val="tx1"/>
                </a:solidFill>
                <a:latin typeface="+mn-lt"/>
                <a:ea typeface="+mn-ea"/>
                <a:cs typeface="+mn-cs"/>
              </a:defRPr>
            </a:lvl2pPr>
            <a:lvl3pPr marL="1143000" indent="-228600" algn="l" defTabSz="914400" rtl="0" eaLnBrk="1" latinLnBrk="0" hangingPunct="1">
              <a:lnSpc>
                <a:spcPct val="80000"/>
              </a:lnSpc>
              <a:spcBef>
                <a:spcPts val="0"/>
              </a:spcBef>
              <a:buFont typeface="Courier New" panose="02070309020205020404" pitchFamily="49" charset="0"/>
              <a:buChar char="o"/>
              <a:defRPr sz="1800" kern="1200">
                <a:solidFill>
                  <a:schemeClr val="tx1"/>
                </a:solidFill>
                <a:latin typeface="+mn-lt"/>
                <a:ea typeface="+mn-ea"/>
                <a:cs typeface="+mn-cs"/>
              </a:defRPr>
            </a:lvl3pPr>
            <a:lvl4pPr marL="1600200" indent="-228600" algn="l" defTabSz="914400" rtl="0" eaLnBrk="1" latinLnBrk="0" hangingPunct="1">
              <a:lnSpc>
                <a:spcPct val="8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8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i-FI" sz="2800" i="1">
              <a:latin typeface="Bookman Old Style"/>
            </a:endParaRPr>
          </a:p>
        </p:txBody>
      </p:sp>
      <p:sp>
        <p:nvSpPr>
          <p:cNvPr id="5" name="Tekstiruutu 4">
            <a:extLst>
              <a:ext uri="{FF2B5EF4-FFF2-40B4-BE49-F238E27FC236}">
                <a16:creationId xmlns:a16="http://schemas.microsoft.com/office/drawing/2014/main" id="{22FF0BCA-04E6-DAA1-5712-076E9DC005AD}"/>
              </a:ext>
            </a:extLst>
          </p:cNvPr>
          <p:cNvSpPr txBox="1"/>
          <p:nvPr/>
        </p:nvSpPr>
        <p:spPr>
          <a:xfrm>
            <a:off x="678305" y="1331635"/>
            <a:ext cx="6096000" cy="3693319"/>
          </a:xfrm>
          <a:prstGeom prst="rect">
            <a:avLst/>
          </a:prstGeom>
          <a:noFill/>
        </p:spPr>
        <p:txBody>
          <a:bodyPr wrap="square">
            <a:spAutoFit/>
          </a:bodyPr>
          <a:lstStyle/>
          <a:p>
            <a:r>
              <a:rPr lang="fi-FI" b="1"/>
              <a:t>Mikä voi haastaa koulunkäyntiä?</a:t>
            </a:r>
          </a:p>
          <a:p>
            <a:endParaRPr lang="fi-FI" b="1"/>
          </a:p>
          <a:p>
            <a:r>
              <a:rPr lang="fi-FI" b="1"/>
              <a:t>NEUROEPÄTYYPILLISEN NUOREN KUORMITUSTA VOIVAT LISÄTÄ</a:t>
            </a:r>
            <a:endParaRPr lang="fi-FI"/>
          </a:p>
          <a:p>
            <a:r>
              <a:rPr lang="fi-FI"/>
              <a:t>🔹 Kuormitus</a:t>
            </a:r>
            <a:br>
              <a:rPr lang="fi-FI"/>
            </a:br>
            <a:r>
              <a:rPr lang="fi-FI"/>
              <a:t>🔹 Oppimisympäristö</a:t>
            </a:r>
            <a:br>
              <a:rPr lang="fi-FI"/>
            </a:br>
            <a:r>
              <a:rPr lang="fi-FI"/>
              <a:t>🔹 Fyysiset oireet</a:t>
            </a:r>
            <a:br>
              <a:rPr lang="fi-FI"/>
            </a:br>
            <a:r>
              <a:rPr lang="fi-FI"/>
              <a:t>🔹 Epäselvyys</a:t>
            </a:r>
            <a:br>
              <a:rPr lang="fi-FI"/>
            </a:br>
            <a:r>
              <a:rPr lang="fi-FI"/>
              <a:t>🔹 Muutokset</a:t>
            </a:r>
            <a:br>
              <a:rPr lang="fi-FI"/>
            </a:br>
            <a:r>
              <a:rPr lang="fi-FI"/>
              <a:t>🔹 Siirtymiset</a:t>
            </a:r>
          </a:p>
          <a:p>
            <a:endParaRPr lang="fi-FI"/>
          </a:p>
          <a:p>
            <a:r>
              <a:rPr lang="fi-FI" b="1"/>
              <a:t>Kun ympäristö kuormittaa, koulunkäynti voi tuntua ylivoimaiselta.</a:t>
            </a:r>
            <a:endParaRPr lang="fi-FI"/>
          </a:p>
        </p:txBody>
      </p:sp>
    </p:spTree>
    <p:extLst>
      <p:ext uri="{BB962C8B-B14F-4D97-AF65-F5344CB8AC3E}">
        <p14:creationId xmlns:p14="http://schemas.microsoft.com/office/powerpoint/2010/main" val="3763271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6B3582-AC93-4CD0-DBB9-8D0D2A7DC588}"/>
              </a:ext>
            </a:extLst>
          </p:cNvPr>
          <p:cNvSpPr>
            <a:spLocks noGrp="1"/>
          </p:cNvSpPr>
          <p:nvPr>
            <p:ph type="title"/>
          </p:nvPr>
        </p:nvSpPr>
        <p:spPr>
          <a:xfrm>
            <a:off x="3044588" y="421991"/>
            <a:ext cx="10515600" cy="1033907"/>
          </a:xfrm>
        </p:spPr>
        <p:txBody>
          <a:bodyPr/>
          <a:lstStyle/>
          <a:p>
            <a:r>
              <a:rPr lang="fi-FI" sz="3600"/>
              <a:t>Miten voimme auttaa?</a:t>
            </a:r>
            <a:br>
              <a:rPr lang="fi-FI"/>
            </a:br>
            <a:endParaRPr lang="fi-FI"/>
          </a:p>
        </p:txBody>
      </p:sp>
      <p:sp>
        <p:nvSpPr>
          <p:cNvPr id="3" name="Sisällön paikkamerkki 2">
            <a:extLst>
              <a:ext uri="{FF2B5EF4-FFF2-40B4-BE49-F238E27FC236}">
                <a16:creationId xmlns:a16="http://schemas.microsoft.com/office/drawing/2014/main" id="{585B9858-DAB1-364E-9CBC-6C44642BD80D}"/>
              </a:ext>
            </a:extLst>
          </p:cNvPr>
          <p:cNvSpPr>
            <a:spLocks noGrp="1"/>
          </p:cNvSpPr>
          <p:nvPr>
            <p:ph idx="1"/>
          </p:nvPr>
        </p:nvSpPr>
        <p:spPr>
          <a:xfrm>
            <a:off x="383275" y="1716189"/>
            <a:ext cx="4672977" cy="3645334"/>
          </a:xfrm>
        </p:spPr>
        <p:txBody>
          <a:bodyPr/>
          <a:lstStyle/>
          <a:p>
            <a:pPr marL="0" indent="0">
              <a:buNone/>
            </a:pPr>
            <a:r>
              <a:rPr lang="fi-FI" b="1"/>
              <a:t>KOHTAA. KUUNTELE. VAHVISTA.</a:t>
            </a:r>
          </a:p>
          <a:p>
            <a:pPr marL="0" indent="0">
              <a:buNone/>
            </a:pPr>
            <a:endParaRPr lang="fi-FI"/>
          </a:p>
          <a:p>
            <a:r>
              <a:rPr lang="fi-FI"/>
              <a:t>💛 </a:t>
            </a:r>
            <a:r>
              <a:rPr lang="fi-FI" b="1"/>
              <a:t>Älä oleta – kysy ja kuuntele</a:t>
            </a:r>
            <a:br>
              <a:rPr lang="fi-FI"/>
            </a:br>
            <a:r>
              <a:rPr lang="fi-FI"/>
              <a:t>🌱 </a:t>
            </a:r>
            <a:r>
              <a:rPr lang="fi-FI" b="1"/>
              <a:t>Löydä vahvuudet ja voimavarat</a:t>
            </a:r>
            <a:br>
              <a:rPr lang="fi-FI"/>
            </a:br>
            <a:r>
              <a:rPr lang="fi-FI"/>
              <a:t>💡 </a:t>
            </a:r>
            <a:r>
              <a:rPr lang="fi-FI" b="1"/>
              <a:t>Etsi yhdessä ratkaisuja ja         motivaatiota</a:t>
            </a:r>
            <a:br>
              <a:rPr lang="fi-FI"/>
            </a:br>
            <a:r>
              <a:rPr lang="fi-FI"/>
              <a:t>🔎 </a:t>
            </a:r>
            <a:r>
              <a:rPr lang="fi-FI" b="1"/>
              <a:t>Ennakoi ja tee asiat näkyviksi</a:t>
            </a:r>
            <a:br>
              <a:rPr lang="fi-FI"/>
            </a:br>
            <a:r>
              <a:rPr lang="fi-FI"/>
              <a:t>🙌 </a:t>
            </a:r>
            <a:r>
              <a:rPr lang="fi-FI" b="1"/>
              <a:t>Kannusta ja tsemppaa</a:t>
            </a:r>
            <a:br>
              <a:rPr lang="fi-FI"/>
            </a:br>
            <a:r>
              <a:rPr lang="fi-FI"/>
              <a:t>🧩 </a:t>
            </a:r>
            <a:r>
              <a:rPr lang="fi-FI" b="1"/>
              <a:t>Hyödynnä </a:t>
            </a:r>
            <a:r>
              <a:rPr lang="fi-FI" b="1" err="1"/>
              <a:t>nepsy</a:t>
            </a:r>
            <a:r>
              <a:rPr lang="fi-FI" b="1"/>
              <a:t>-ohjauksen keinoja</a:t>
            </a:r>
          </a:p>
          <a:p>
            <a:endParaRPr lang="fi-FI"/>
          </a:p>
          <a:p>
            <a:endParaRPr lang="fi-FI"/>
          </a:p>
        </p:txBody>
      </p:sp>
      <p:sp>
        <p:nvSpPr>
          <p:cNvPr id="4" name="Sisällön paikkamerkki 3">
            <a:extLst>
              <a:ext uri="{FF2B5EF4-FFF2-40B4-BE49-F238E27FC236}">
                <a16:creationId xmlns:a16="http://schemas.microsoft.com/office/drawing/2014/main" id="{90FB36D2-1420-46E2-2D54-1D5EF20DDCF9}"/>
              </a:ext>
            </a:extLst>
          </p:cNvPr>
          <p:cNvSpPr>
            <a:spLocks noGrp="1"/>
          </p:cNvSpPr>
          <p:nvPr>
            <p:ph idx="10"/>
          </p:nvPr>
        </p:nvSpPr>
        <p:spPr>
          <a:xfrm>
            <a:off x="9153826" y="2102875"/>
            <a:ext cx="2455216" cy="3645334"/>
          </a:xfrm>
        </p:spPr>
        <p:txBody>
          <a:bodyPr/>
          <a:lstStyle/>
          <a:p>
            <a:pPr marL="0" indent="0">
              <a:buNone/>
            </a:pPr>
            <a:r>
              <a:rPr lang="fi-FI" b="1"/>
              <a:t>Se, mitä vahvistat, se vahvistuu.</a:t>
            </a:r>
          </a:p>
          <a:p>
            <a:pPr marL="0" indent="0">
              <a:buNone/>
            </a:pPr>
            <a:endParaRPr lang="fi-FI" b="1"/>
          </a:p>
          <a:p>
            <a:pPr marL="0" indent="0">
              <a:buNone/>
            </a:pPr>
            <a:r>
              <a:rPr lang="fi-FI" b="1"/>
              <a:t>Mieti: mitä minä vahvistan –</a:t>
            </a:r>
            <a:br>
              <a:rPr lang="fi-FI" b="1"/>
            </a:br>
            <a:r>
              <a:rPr lang="fi-FI" b="1"/>
              <a:t>haasteita vai nuoren vahvuuksia?</a:t>
            </a:r>
            <a:endParaRPr lang="fi-FI"/>
          </a:p>
          <a:p>
            <a:endParaRPr lang="fi-FI"/>
          </a:p>
        </p:txBody>
      </p:sp>
      <p:pic>
        <p:nvPicPr>
          <p:cNvPr id="6" name="Sisällön paikkamerkki 4" descr="Kuva, joka sisältää kohteen Vauvanlelut, sisä-, muovi, lelu&#10;&#10;Tekoälyllä luotu sisältö saattaa olla virheellistä.">
            <a:extLst>
              <a:ext uri="{FF2B5EF4-FFF2-40B4-BE49-F238E27FC236}">
                <a16:creationId xmlns:a16="http://schemas.microsoft.com/office/drawing/2014/main" id="{110145BF-1C98-46B2-3C25-B0DF3AFF49C9}"/>
              </a:ext>
            </a:extLst>
          </p:cNvPr>
          <p:cNvPicPr>
            <a:picLocks noChangeAspect="1"/>
          </p:cNvPicPr>
          <p:nvPr/>
        </p:nvPicPr>
        <p:blipFill>
          <a:blip r:embed="rId2"/>
          <a:stretch>
            <a:fillRect/>
          </a:stretch>
        </p:blipFill>
        <p:spPr>
          <a:xfrm>
            <a:off x="5653707" y="1612231"/>
            <a:ext cx="2472347" cy="3645334"/>
          </a:xfrm>
          <a:prstGeom prst="rect">
            <a:avLst/>
          </a:prstGeom>
        </p:spPr>
      </p:pic>
    </p:spTree>
    <p:extLst>
      <p:ext uri="{BB962C8B-B14F-4D97-AF65-F5344CB8AC3E}">
        <p14:creationId xmlns:p14="http://schemas.microsoft.com/office/powerpoint/2010/main" val="1614526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EA8C43-37E7-E215-7BF9-09DA9D436AB4}"/>
              </a:ext>
            </a:extLst>
          </p:cNvPr>
          <p:cNvSpPr>
            <a:spLocks noGrp="1"/>
          </p:cNvSpPr>
          <p:nvPr>
            <p:ph type="title"/>
          </p:nvPr>
        </p:nvSpPr>
        <p:spPr/>
        <p:txBody>
          <a:bodyPr/>
          <a:lstStyle/>
          <a:p>
            <a:endParaRPr lang="fi-FI"/>
          </a:p>
        </p:txBody>
      </p:sp>
      <p:pic>
        <p:nvPicPr>
          <p:cNvPr id="5" name="Sisällön paikkamerkki 4">
            <a:extLst>
              <a:ext uri="{FF2B5EF4-FFF2-40B4-BE49-F238E27FC236}">
                <a16:creationId xmlns:a16="http://schemas.microsoft.com/office/drawing/2014/main" id="{A6313AE6-EC0C-3DC6-BE71-6C0AF26657FD}"/>
              </a:ext>
            </a:extLst>
          </p:cNvPr>
          <p:cNvPicPr>
            <a:picLocks noGrp="1" noChangeAspect="1"/>
          </p:cNvPicPr>
          <p:nvPr>
            <p:ph idx="1"/>
          </p:nvPr>
        </p:nvPicPr>
        <p:blipFill>
          <a:blip r:embed="rId2"/>
          <a:stretch>
            <a:fillRect/>
          </a:stretch>
        </p:blipFill>
        <p:spPr>
          <a:xfrm>
            <a:off x="294813" y="5148"/>
            <a:ext cx="11599803" cy="3079656"/>
          </a:xfrm>
          <a:prstGeom prst="rect">
            <a:avLst/>
          </a:prstGeom>
        </p:spPr>
      </p:pic>
      <p:pic>
        <p:nvPicPr>
          <p:cNvPr id="3" name="Picture 2">
            <a:extLst>
              <a:ext uri="{FF2B5EF4-FFF2-40B4-BE49-F238E27FC236}">
                <a16:creationId xmlns:a16="http://schemas.microsoft.com/office/drawing/2014/main" id="{A2F6432D-FD92-1E59-E972-C0509A9103F5}"/>
              </a:ext>
            </a:extLst>
          </p:cNvPr>
          <p:cNvPicPr>
            <a:picLocks noChangeAspect="1"/>
          </p:cNvPicPr>
          <p:nvPr/>
        </p:nvPicPr>
        <p:blipFill>
          <a:blip r:embed="rId3"/>
          <a:srcRect r="379" b="-662"/>
          <a:stretch>
            <a:fillRect/>
          </a:stretch>
        </p:blipFill>
        <p:spPr>
          <a:xfrm>
            <a:off x="205237" y="3341009"/>
            <a:ext cx="3517609" cy="2037795"/>
          </a:xfrm>
          <a:prstGeom prst="rect">
            <a:avLst/>
          </a:prstGeom>
        </p:spPr>
      </p:pic>
      <p:pic>
        <p:nvPicPr>
          <p:cNvPr id="6" name="Kuva 5">
            <a:extLst>
              <a:ext uri="{FF2B5EF4-FFF2-40B4-BE49-F238E27FC236}">
                <a16:creationId xmlns:a16="http://schemas.microsoft.com/office/drawing/2014/main" id="{EE0D805F-84A2-87CB-F03C-0AAA4483B30F}"/>
              </a:ext>
            </a:extLst>
          </p:cNvPr>
          <p:cNvPicPr>
            <a:picLocks noChangeAspect="1"/>
          </p:cNvPicPr>
          <p:nvPr/>
        </p:nvPicPr>
        <p:blipFill>
          <a:blip r:embed="rId4"/>
          <a:stretch>
            <a:fillRect/>
          </a:stretch>
        </p:blipFill>
        <p:spPr>
          <a:xfrm>
            <a:off x="4137464" y="5137915"/>
            <a:ext cx="3903936" cy="773167"/>
          </a:xfrm>
          <a:prstGeom prst="rect">
            <a:avLst/>
          </a:prstGeom>
        </p:spPr>
      </p:pic>
      <p:pic>
        <p:nvPicPr>
          <p:cNvPr id="7" name="Kuva 6">
            <a:extLst>
              <a:ext uri="{FF2B5EF4-FFF2-40B4-BE49-F238E27FC236}">
                <a16:creationId xmlns:a16="http://schemas.microsoft.com/office/drawing/2014/main" id="{48B04287-A084-72AE-C9E9-5CF6D886FF31}"/>
              </a:ext>
            </a:extLst>
          </p:cNvPr>
          <p:cNvPicPr>
            <a:picLocks noChangeAspect="1"/>
          </p:cNvPicPr>
          <p:nvPr/>
        </p:nvPicPr>
        <p:blipFill>
          <a:blip r:embed="rId5"/>
          <a:stretch>
            <a:fillRect/>
          </a:stretch>
        </p:blipFill>
        <p:spPr>
          <a:xfrm>
            <a:off x="4514522" y="3125679"/>
            <a:ext cx="3176094" cy="1789057"/>
          </a:xfrm>
          <a:prstGeom prst="rect">
            <a:avLst/>
          </a:prstGeom>
        </p:spPr>
      </p:pic>
      <p:pic>
        <p:nvPicPr>
          <p:cNvPr id="8" name="Kuva 7">
            <a:extLst>
              <a:ext uri="{FF2B5EF4-FFF2-40B4-BE49-F238E27FC236}">
                <a16:creationId xmlns:a16="http://schemas.microsoft.com/office/drawing/2014/main" id="{F6698446-594B-1031-B2C7-7DBFC2D85726}"/>
              </a:ext>
            </a:extLst>
          </p:cNvPr>
          <p:cNvPicPr>
            <a:picLocks noChangeAspect="1"/>
          </p:cNvPicPr>
          <p:nvPr/>
        </p:nvPicPr>
        <p:blipFill>
          <a:blip r:embed="rId6"/>
          <a:stretch>
            <a:fillRect/>
          </a:stretch>
        </p:blipFill>
        <p:spPr>
          <a:xfrm>
            <a:off x="8454094" y="3350009"/>
            <a:ext cx="3324225" cy="2181225"/>
          </a:xfrm>
          <a:prstGeom prst="rect">
            <a:avLst/>
          </a:prstGeom>
        </p:spPr>
      </p:pic>
    </p:spTree>
    <p:extLst>
      <p:ext uri="{BB962C8B-B14F-4D97-AF65-F5344CB8AC3E}">
        <p14:creationId xmlns:p14="http://schemas.microsoft.com/office/powerpoint/2010/main" val="1803595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DC807-968D-478D-8A62-F4B07A308E5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0E5F51A-A61A-9F59-8241-C66F502AAEC0}"/>
              </a:ext>
            </a:extLst>
          </p:cNvPr>
          <p:cNvSpPr>
            <a:spLocks noGrp="1"/>
          </p:cNvSpPr>
          <p:nvPr>
            <p:ph type="title"/>
          </p:nvPr>
        </p:nvSpPr>
        <p:spPr>
          <a:xfrm>
            <a:off x="451513" y="365125"/>
            <a:ext cx="3555242" cy="1033907"/>
          </a:xfrm>
        </p:spPr>
        <p:txBody>
          <a:bodyPr vert="horz" lIns="0" tIns="0" rIns="0" bIns="0" rtlCol="0" anchor="b" anchorCtr="0">
            <a:normAutofit/>
          </a:bodyPr>
          <a:lstStyle/>
          <a:p>
            <a:r>
              <a:rPr lang="fi-FI" b="1" kern="1200">
                <a:latin typeface="+mj-lt"/>
                <a:ea typeface="+mj-ea"/>
                <a:cs typeface="+mj-cs"/>
              </a:rPr>
              <a:t>Kenen pitää?</a:t>
            </a:r>
          </a:p>
        </p:txBody>
      </p:sp>
      <p:pic>
        <p:nvPicPr>
          <p:cNvPr id="5" name="Picture 4" descr="Puu ihmis kuva">
            <a:extLst>
              <a:ext uri="{FF2B5EF4-FFF2-40B4-BE49-F238E27FC236}">
                <a16:creationId xmlns:a16="http://schemas.microsoft.com/office/drawing/2014/main" id="{00271B1D-4880-233E-D22E-76F3384A63E0}"/>
              </a:ext>
            </a:extLst>
          </p:cNvPr>
          <p:cNvPicPr>
            <a:picLocks noChangeAspect="1"/>
          </p:cNvPicPr>
          <p:nvPr/>
        </p:nvPicPr>
        <p:blipFill>
          <a:blip r:embed="rId2"/>
          <a:srcRect r="23195" b="-774"/>
          <a:stretch>
            <a:fillRect/>
          </a:stretch>
        </p:blipFill>
        <p:spPr>
          <a:xfrm>
            <a:off x="224051" y="1987106"/>
            <a:ext cx="3989739" cy="3494224"/>
          </a:xfrm>
          <a:prstGeom prst="rect">
            <a:avLst/>
          </a:prstGeom>
          <a:noFill/>
        </p:spPr>
      </p:pic>
      <p:sp>
        <p:nvSpPr>
          <p:cNvPr id="4" name="Tekstiruutu 3">
            <a:extLst>
              <a:ext uri="{FF2B5EF4-FFF2-40B4-BE49-F238E27FC236}">
                <a16:creationId xmlns:a16="http://schemas.microsoft.com/office/drawing/2014/main" id="{5F370E62-7414-4FFD-44AC-A94CA957023C}"/>
              </a:ext>
            </a:extLst>
          </p:cNvPr>
          <p:cNvSpPr txBox="1"/>
          <p:nvPr/>
        </p:nvSpPr>
        <p:spPr>
          <a:xfrm>
            <a:off x="4616479" y="878665"/>
            <a:ext cx="7390620" cy="4491566"/>
          </a:xfrm>
          <a:prstGeom prst="rect">
            <a:avLst/>
          </a:prstGeom>
          <a:solidFill>
            <a:schemeClr val="bg1"/>
          </a:solidFill>
        </p:spPr>
        <p:txBody>
          <a:bodyPr vert="horz" lIns="0" tIns="0" rIns="0" bIns="0" rtlCol="0" anchor="t">
            <a:noAutofit/>
          </a:bodyPr>
          <a:lstStyle/>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a:ln>
                  <a:noFill/>
                </a:ln>
                <a:effectLst/>
                <a:uLnTx/>
                <a:uFillTx/>
              </a:rPr>
              <a:t>Nuori kyllä tietää että </a:t>
            </a:r>
            <a:r>
              <a:rPr kumimoji="0" lang="fi-FI" sz="1600" b="1" i="0" u="none" strike="noStrike" cap="none" spc="0" normalizeH="0" baseline="0" err="1">
                <a:ln>
                  <a:noFill/>
                </a:ln>
                <a:effectLst/>
                <a:uLnTx/>
                <a:uFillTx/>
              </a:rPr>
              <a:t>pitäis</a:t>
            </a:r>
            <a:r>
              <a:rPr kumimoji="0" lang="fi-FI" sz="1600" b="0" i="0" u="none" strike="noStrike" cap="none" spc="0" normalizeH="0" baseline="0">
                <a:ln>
                  <a:noFill/>
                </a:ln>
                <a:effectLst/>
                <a:uLnTx/>
                <a:uFillTx/>
              </a:rPr>
              <a:t>, mutta hänellä ei aina ole keinoja.</a:t>
            </a:r>
            <a:endParaRPr lang="fi-FI" sz="1600" b="0" i="0" u="none" strike="noStrike" cap="none" spc="0" normalizeH="0" baseline="0">
              <a:ln>
                <a:noFill/>
              </a:ln>
              <a:effectLst/>
              <a:uLnTx/>
              <a:uFillTx/>
              <a:ea typeface="Tahoma"/>
              <a:cs typeface="Tahoma"/>
            </a:endParaRPr>
          </a:p>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a:ln>
                  <a:noFill/>
                </a:ln>
                <a:effectLst/>
                <a:uLnTx/>
                <a:uFillTx/>
              </a:rPr>
              <a:t>Hänen tilanteensa voi olla myös niin hankala, ettei hän pysty yksin tilannetta muuttamaan</a:t>
            </a:r>
            <a:endParaRPr lang="fi-FI" sz="1600" b="1" i="0" u="none" strike="noStrike" cap="none" spc="0" normalizeH="0" baseline="0">
              <a:ln>
                <a:noFill/>
              </a:ln>
              <a:effectLst/>
              <a:uLnTx/>
              <a:uFillTx/>
              <a:ea typeface="Tahoma"/>
              <a:cs typeface="Tahoma"/>
            </a:endParaRPr>
          </a:p>
          <a:p>
            <a:pPr marL="342900" indent="-342900">
              <a:spcBef>
                <a:spcPts val="1000"/>
              </a:spcBef>
              <a:spcAft>
                <a:spcPts val="600"/>
              </a:spcAft>
              <a:buAutoNum type="arabicPeriod"/>
              <a:defRPr/>
            </a:pPr>
            <a:r>
              <a:rPr kumimoji="0" lang="fi-FI" sz="1600" b="0" i="0" u="none" strike="noStrike" cap="none" spc="0" normalizeH="0" baseline="0">
                <a:ln>
                  <a:noFill/>
                </a:ln>
                <a:effectLst/>
                <a:uLnTx/>
                <a:uFillTx/>
              </a:rPr>
              <a:t>Silloin tarvitaan rinnalla kulkevaa tukea, joka sanoo että ei hätää, tehdään yhdessä</a:t>
            </a:r>
            <a:r>
              <a:rPr lang="fi-FI" sz="1600"/>
              <a:t> </a:t>
            </a:r>
            <a:r>
              <a:rPr kumimoji="0" lang="fi-FI" sz="1600" b="0" i="0" u="none" strike="noStrike" cap="none" spc="0" normalizeH="0" baseline="0">
                <a:ln>
                  <a:noFill/>
                </a:ln>
                <a:effectLst/>
                <a:uLnTx/>
                <a:uFillTx/>
              </a:rPr>
              <a:t>-&gt;  silloin on rauhaa muuttaa </a:t>
            </a:r>
            <a:r>
              <a:rPr lang="fi-FI" sz="1600"/>
              <a:t>ja mahdollisuutta muuttaa </a:t>
            </a:r>
            <a:r>
              <a:rPr kumimoji="0" lang="fi-FI" sz="1600" b="0" i="0" u="none" strike="noStrike" cap="none" spc="0" normalizeH="0" baseline="0">
                <a:ln>
                  <a:noFill/>
                </a:ln>
                <a:effectLst/>
                <a:uLnTx/>
                <a:uFillTx/>
              </a:rPr>
              <a:t>tilannetta toiseen suuntaan</a:t>
            </a:r>
            <a:endParaRPr lang="fi-FI" sz="1600" b="0" i="0" u="none" strike="noStrike" cap="none" spc="0" normalizeH="0" baseline="0">
              <a:ln>
                <a:noFill/>
              </a:ln>
              <a:effectLst/>
              <a:uLnTx/>
              <a:uFillTx/>
              <a:ea typeface="Tahoma"/>
              <a:cs typeface="Tahoma"/>
            </a:endParaRPr>
          </a:p>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a:ln>
                  <a:noFill/>
                </a:ln>
                <a:effectLst/>
                <a:uLnTx/>
                <a:uFillTx/>
              </a:rPr>
              <a:t>Muutos tarvitsee aikaa! </a:t>
            </a:r>
            <a:endParaRPr lang="fi-FI" sz="1600" b="1" i="0" u="none" strike="noStrike" cap="none" spc="0" normalizeH="0" baseline="0">
              <a:ln>
                <a:noFill/>
              </a:ln>
              <a:effectLst/>
              <a:uLnTx/>
              <a:uFillTx/>
              <a:ea typeface="Tahoma"/>
              <a:cs typeface="Tahoma"/>
            </a:endParaRPr>
          </a:p>
          <a:p>
            <a:pPr marL="342900" indent="-342900">
              <a:spcBef>
                <a:spcPts val="1000"/>
              </a:spcBef>
              <a:spcAft>
                <a:spcPts val="600"/>
              </a:spcAft>
              <a:buAutoNum type="arabicPeriod"/>
              <a:defRPr/>
            </a:pPr>
            <a:r>
              <a:rPr kumimoji="0" lang="fi-FI" sz="1600" b="0" i="0" u="none" strike="noStrike" cap="none" spc="0" normalizeH="0" baseline="0">
                <a:ln>
                  <a:noFill/>
                </a:ln>
                <a:effectLst/>
                <a:uLnTx/>
                <a:uFillTx/>
              </a:rPr>
              <a:t>Emme voi vaatia, että huomenna tai viikossa kaikki on toisin. Pystyisitkö itse siihen, jos olisit masentunut, ahdistunut </a:t>
            </a:r>
            <a:r>
              <a:rPr lang="fi-FI" sz="1600"/>
              <a:t>tai toiminnanohjauksessa olisi haastetta </a:t>
            </a:r>
            <a:r>
              <a:rPr kumimoji="0" lang="fi-FI" sz="1600" b="0" i="0" u="none" strike="noStrike" cap="none" spc="0" normalizeH="0" baseline="0">
                <a:ln>
                  <a:noFill/>
                </a:ln>
                <a:effectLst/>
                <a:uLnTx/>
                <a:uFillTx/>
              </a:rPr>
              <a:t>ym. ?</a:t>
            </a:r>
            <a:endParaRPr lang="fi-FI" sz="1600" b="0" i="0" u="none" strike="noStrike" cap="none" spc="0" normalizeH="0" baseline="0">
              <a:ln>
                <a:noFill/>
              </a:ln>
              <a:effectLst/>
              <a:uLnTx/>
              <a:uFillTx/>
              <a:ea typeface="Tahoma"/>
              <a:cs typeface="Tahoma"/>
            </a:endParaRPr>
          </a:p>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a:ln>
                  <a:noFill/>
                </a:ln>
                <a:effectLst/>
                <a:uLnTx/>
                <a:uFillTx/>
              </a:rPr>
              <a:t>Meidän</a:t>
            </a:r>
            <a:r>
              <a:rPr kumimoji="0" lang="fi-FI" sz="1600" b="0" i="0" u="none" strike="noStrike" cap="none" spc="0" normalizeH="0" baseline="0">
                <a:ln>
                  <a:noFill/>
                </a:ln>
                <a:effectLst/>
                <a:uLnTx/>
                <a:uFillTx/>
              </a:rPr>
              <a:t> täytyy neuvoa, ohjata, kannustaa, tsempata ja luoda toiveikkuutta</a:t>
            </a:r>
            <a:endParaRPr lang="fi-FI" sz="1600" b="0" i="0" u="none" strike="noStrike" cap="none" spc="0" normalizeH="0" baseline="0">
              <a:ln>
                <a:noFill/>
              </a:ln>
              <a:effectLst/>
              <a:uLnTx/>
              <a:uFillTx/>
              <a:ea typeface="Tahoma"/>
              <a:cs typeface="Tahoma"/>
            </a:endParaRPr>
          </a:p>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a:ln>
                  <a:noFill/>
                </a:ln>
                <a:effectLst/>
                <a:uLnTx/>
                <a:uFillTx/>
              </a:rPr>
              <a:t>Nuori ei voi itse tehdä kaikkea työtä</a:t>
            </a:r>
            <a:r>
              <a:rPr kumimoji="0" lang="fi-FI" sz="1600" b="0" i="0" u="none" strike="noStrike" cap="none" spc="0" normalizeH="0" baseline="0">
                <a:ln>
                  <a:noFill/>
                </a:ln>
                <a:effectLst/>
                <a:uLnTx/>
                <a:uFillTx/>
              </a:rPr>
              <a:t>, siihen tarvitaan myös aikuisia näyttämään esimerkkiä</a:t>
            </a:r>
            <a:endParaRPr lang="fi-FI" sz="1600" b="0" i="0" u="none" strike="noStrike" cap="none" spc="0" normalizeH="0" baseline="0">
              <a:ln>
                <a:noFill/>
              </a:ln>
              <a:effectLst/>
              <a:uLnTx/>
              <a:uFillTx/>
              <a:ea typeface="Tahoma"/>
              <a:cs typeface="Tahoma"/>
            </a:endParaRPr>
          </a:p>
          <a:p>
            <a:pPr marL="228600" marR="0" lvl="0" indent="-228600" fontAlgn="auto">
              <a:lnSpc>
                <a:spcPct val="80000"/>
              </a:lnSpc>
              <a:spcBef>
                <a:spcPts val="1000"/>
              </a:spcBef>
              <a:spcAft>
                <a:spcPts val="600"/>
              </a:spcAft>
              <a:buClrTx/>
              <a:buSzTx/>
              <a:buAutoNum type="arabicPeriod"/>
              <a:tabLst/>
              <a:defRPr/>
            </a:pPr>
            <a:endParaRPr lang="fi-FI" sz="500" b="0" i="0" u="none" strike="noStrike" cap="none" spc="0" normalizeH="0" baseline="0">
              <a:ln>
                <a:noFill/>
              </a:ln>
              <a:effectLst/>
              <a:uLnTx/>
              <a:uFillTx/>
              <a:ea typeface="Tahoma"/>
              <a:cs typeface="Tahoma"/>
            </a:endParaRPr>
          </a:p>
        </p:txBody>
      </p:sp>
      <p:sp>
        <p:nvSpPr>
          <p:cNvPr id="3" name="Puhekupla: Suorakulmio, kulmat pyöristettu 2">
            <a:extLst>
              <a:ext uri="{FF2B5EF4-FFF2-40B4-BE49-F238E27FC236}">
                <a16:creationId xmlns:a16="http://schemas.microsoft.com/office/drawing/2014/main" id="{561B3269-BC9D-BE29-4A15-CEF6B002E3C5}"/>
              </a:ext>
            </a:extLst>
          </p:cNvPr>
          <p:cNvSpPr/>
          <p:nvPr/>
        </p:nvSpPr>
        <p:spPr>
          <a:xfrm rot="900000">
            <a:off x="2818263" y="2155959"/>
            <a:ext cx="1414817" cy="1420140"/>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a:ea typeface="Tahoma"/>
                <a:cs typeface="Tahoma"/>
              </a:rPr>
              <a:t>Otat itseäsi vaan niskasta kiinni</a:t>
            </a:r>
            <a:endParaRPr lang="fi-FI"/>
          </a:p>
        </p:txBody>
      </p:sp>
    </p:spTree>
    <p:extLst>
      <p:ext uri="{BB962C8B-B14F-4D97-AF65-F5344CB8AC3E}">
        <p14:creationId xmlns:p14="http://schemas.microsoft.com/office/powerpoint/2010/main" val="1998175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8BE2A3-A3F9-0F51-7151-B5DE62CAE0A1}"/>
              </a:ext>
            </a:extLst>
          </p:cNvPr>
          <p:cNvSpPr>
            <a:spLocks noGrp="1"/>
          </p:cNvSpPr>
          <p:nvPr>
            <p:ph type="title"/>
          </p:nvPr>
        </p:nvSpPr>
        <p:spPr>
          <a:xfrm>
            <a:off x="838201" y="365125"/>
            <a:ext cx="5251316" cy="462189"/>
          </a:xfrm>
        </p:spPr>
        <p:txBody>
          <a:bodyPr>
            <a:normAutofit fontScale="90000"/>
          </a:bodyPr>
          <a:lstStyle/>
          <a:p>
            <a:r>
              <a:rPr lang="fi-FI"/>
              <a:t>Ratkaisukeskeisyys</a:t>
            </a:r>
          </a:p>
        </p:txBody>
      </p:sp>
      <p:sp>
        <p:nvSpPr>
          <p:cNvPr id="3" name="Sisällön paikkamerkki 2">
            <a:extLst>
              <a:ext uri="{FF2B5EF4-FFF2-40B4-BE49-F238E27FC236}">
                <a16:creationId xmlns:a16="http://schemas.microsoft.com/office/drawing/2014/main" id="{DDAA7C6E-C3A3-9461-0FA1-BB1A06D9A993}"/>
              </a:ext>
            </a:extLst>
          </p:cNvPr>
          <p:cNvSpPr>
            <a:spLocks noGrp="1"/>
          </p:cNvSpPr>
          <p:nvPr>
            <p:ph idx="1"/>
          </p:nvPr>
        </p:nvSpPr>
        <p:spPr>
          <a:xfrm>
            <a:off x="326571" y="1251858"/>
            <a:ext cx="7136945" cy="5442856"/>
          </a:xfrm>
        </p:spPr>
        <p:txBody>
          <a:bodyPr vert="horz" lIns="0" tIns="0" rIns="0" bIns="0" rtlCol="0" anchor="t">
            <a:noAutofit/>
          </a:bodyPr>
          <a:lstStyle/>
          <a:p>
            <a:r>
              <a:rPr lang="fi-FI" sz="1400"/>
              <a:t>Kaikkea ei voida tehdä, mutta paljon voidaan. Tärkeää on </a:t>
            </a:r>
            <a:r>
              <a:rPr lang="fi-FI" sz="1400" b="1"/>
              <a:t>aina</a:t>
            </a:r>
            <a:r>
              <a:rPr lang="fi-FI" sz="1400"/>
              <a:t> mennä eteenpäin.</a:t>
            </a:r>
            <a:endParaRPr lang="fi-FI" sz="1400">
              <a:ea typeface="Tahoma"/>
              <a:cs typeface="Tahoma"/>
            </a:endParaRPr>
          </a:p>
          <a:p>
            <a:endParaRPr lang="fi-FI" sz="1400">
              <a:ea typeface="Tahoma"/>
              <a:cs typeface="Tahoma"/>
            </a:endParaRPr>
          </a:p>
          <a:p>
            <a:pPr>
              <a:buFontTx/>
              <a:buChar char="-"/>
            </a:pPr>
            <a:r>
              <a:rPr lang="fi-FI" sz="1400" b="1"/>
              <a:t>Nuori toimii ja tekee sen hetkisen parhaansa mukaan</a:t>
            </a:r>
            <a:endParaRPr lang="fi-FI" sz="1400" b="1">
              <a:ea typeface="Tahoma"/>
              <a:cs typeface="Tahoma"/>
            </a:endParaRPr>
          </a:p>
          <a:p>
            <a:pPr>
              <a:buFontTx/>
              <a:buChar char="-"/>
            </a:pPr>
            <a:endParaRPr lang="fi-FI" sz="1400" b="1">
              <a:ea typeface="Tahoma"/>
              <a:cs typeface="Tahoma"/>
            </a:endParaRPr>
          </a:p>
          <a:p>
            <a:pPr>
              <a:buFontTx/>
              <a:buChar char="-"/>
            </a:pPr>
            <a:r>
              <a:rPr lang="fi-FI" sz="1400" b="1"/>
              <a:t>Oire -&gt; Tämän hetkinen keino selviytyä</a:t>
            </a:r>
            <a:endParaRPr lang="fi-FI" sz="1400" b="1">
              <a:ea typeface="Tahoma"/>
              <a:cs typeface="Tahoma"/>
            </a:endParaRPr>
          </a:p>
          <a:p>
            <a:pPr>
              <a:buFontTx/>
              <a:buChar char="-"/>
            </a:pPr>
            <a:endParaRPr lang="fi-FI" sz="1400" b="1">
              <a:ea typeface="Tahoma"/>
              <a:cs typeface="Tahoma"/>
            </a:endParaRPr>
          </a:p>
          <a:p>
            <a:pPr>
              <a:buFontTx/>
              <a:buChar char="-"/>
            </a:pPr>
            <a:r>
              <a:rPr lang="fi-FI" sz="1400"/>
              <a:t>Tärkeä </a:t>
            </a:r>
            <a:r>
              <a:rPr lang="fi-FI" sz="1400" b="1"/>
              <a:t>opettaa toimimaan toisin</a:t>
            </a:r>
            <a:r>
              <a:rPr lang="fi-FI" sz="1400"/>
              <a:t>, luottamaan itseensä ja ponnistelemaan ja haastamaan itseään hieman</a:t>
            </a:r>
            <a:endParaRPr lang="fi-FI" sz="1400">
              <a:ea typeface="Tahoma"/>
              <a:cs typeface="Tahoma"/>
            </a:endParaRPr>
          </a:p>
          <a:p>
            <a:pPr>
              <a:buFontTx/>
              <a:buChar char="-"/>
            </a:pPr>
            <a:endParaRPr lang="fi-FI" sz="1400">
              <a:ea typeface="Tahoma"/>
              <a:cs typeface="Tahoma"/>
            </a:endParaRPr>
          </a:p>
          <a:p>
            <a:r>
              <a:rPr lang="fi-FI" sz="1400" b="1"/>
              <a:t>Nuori ei ole mahdoton -&gt; Siltä puuttuu vain taitoja toimia eri tavalla.              -&gt; </a:t>
            </a:r>
            <a:r>
              <a:rPr lang="fi-FI" sz="1400"/>
              <a:t>Taidot tavoitteeksi</a:t>
            </a:r>
            <a:endParaRPr lang="fi-FI" sz="1400">
              <a:ea typeface="Tahoma"/>
              <a:cs typeface="Tahoma"/>
            </a:endParaRPr>
          </a:p>
          <a:p>
            <a:pPr marL="0" indent="0">
              <a:buNone/>
            </a:pPr>
            <a:endParaRPr lang="fi-FI" sz="1400">
              <a:ea typeface="Tahoma"/>
              <a:cs typeface="Tahoma"/>
            </a:endParaRPr>
          </a:p>
          <a:p>
            <a:r>
              <a:rPr lang="fi-FI" sz="1400"/>
              <a:t>Ongelmat johtuvat mistä johtuvat</a:t>
            </a:r>
            <a:endParaRPr lang="fi-FI" sz="1400">
              <a:ea typeface="Tahoma"/>
              <a:cs typeface="Tahoma"/>
            </a:endParaRPr>
          </a:p>
          <a:p>
            <a:pPr marL="0" indent="0">
              <a:buNone/>
            </a:pPr>
            <a:r>
              <a:rPr lang="fi-FI" sz="1400" b="1"/>
              <a:t>      Tärkeämpää on tietää, mikä ongelmia ylläpitää</a:t>
            </a:r>
            <a:endParaRPr lang="fi-FI" sz="1400" b="1">
              <a:ea typeface="Tahoma"/>
              <a:cs typeface="Tahoma"/>
            </a:endParaRPr>
          </a:p>
          <a:p>
            <a:endParaRPr lang="fi-FI" sz="1400">
              <a:ea typeface="Tahoma"/>
              <a:cs typeface="Tahoma"/>
            </a:endParaRPr>
          </a:p>
          <a:p>
            <a:pPr>
              <a:buFontTx/>
              <a:buChar char="-"/>
            </a:pPr>
            <a:endParaRPr lang="fi-FI" sz="1400">
              <a:ea typeface="Tahoma"/>
              <a:cs typeface="Tahoma"/>
            </a:endParaRPr>
          </a:p>
        </p:txBody>
      </p:sp>
      <p:pic>
        <p:nvPicPr>
          <p:cNvPr id="19" name="Kuva 18" descr="Kuva, joka sisältää kohteen henkilö, seinä, vaate, sisä-&#10;&#10;Tekoälyn generoima sisältö voi olla virheellistä.">
            <a:extLst>
              <a:ext uri="{FF2B5EF4-FFF2-40B4-BE49-F238E27FC236}">
                <a16:creationId xmlns:a16="http://schemas.microsoft.com/office/drawing/2014/main" id="{0DFE9AF6-9554-72D8-FAD2-FFC8236A322F}"/>
              </a:ext>
            </a:extLst>
          </p:cNvPr>
          <p:cNvPicPr>
            <a:picLocks noChangeAspect="1"/>
          </p:cNvPicPr>
          <p:nvPr/>
        </p:nvPicPr>
        <p:blipFill>
          <a:blip r:embed="rId2">
            <a:extLst>
              <a:ext uri="{28A0092B-C50C-407E-A947-70E740481C1C}">
                <a14:useLocalDpi xmlns:a14="http://schemas.microsoft.com/office/drawing/2010/main" val="0"/>
              </a:ext>
            </a:extLst>
          </a:blip>
          <a:srcRect r="13054"/>
          <a:stretch/>
        </p:blipFill>
        <p:spPr>
          <a:xfrm>
            <a:off x="7122183" y="10"/>
            <a:ext cx="5069817"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kstiruutu 3">
            <a:extLst>
              <a:ext uri="{FF2B5EF4-FFF2-40B4-BE49-F238E27FC236}">
                <a16:creationId xmlns:a16="http://schemas.microsoft.com/office/drawing/2014/main" id="{203730AC-CD37-3295-A4A6-2CBBDD9ED1D2}"/>
              </a:ext>
            </a:extLst>
          </p:cNvPr>
          <p:cNvSpPr txBox="1"/>
          <p:nvPr/>
        </p:nvSpPr>
        <p:spPr>
          <a:xfrm>
            <a:off x="10429511" y="1249471"/>
            <a:ext cx="1766887" cy="22826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spcBef>
                <a:spcPts val="1000"/>
              </a:spcBef>
              <a:buFont typeface="Arial"/>
              <a:buChar char="•"/>
            </a:pPr>
            <a:r>
              <a:rPr lang="fi-FI" sz="1400">
                <a:solidFill>
                  <a:schemeClr val="bg1"/>
                </a:solidFill>
                <a:ea typeface="Tahoma"/>
                <a:cs typeface="Tahoma"/>
              </a:rPr>
              <a:t>Kukaan ei halua kuulla pelkkää negatiivista, älä siis riko palautteella!</a:t>
            </a:r>
          </a:p>
          <a:p>
            <a:pPr marL="285750" indent="-285750">
              <a:spcBef>
                <a:spcPts val="1000"/>
              </a:spcBef>
              <a:buFont typeface="Arial"/>
              <a:buChar char="•"/>
            </a:pPr>
            <a:r>
              <a:rPr lang="fi-FI" sz="1400">
                <a:solidFill>
                  <a:schemeClr val="bg1"/>
                </a:solidFill>
                <a:ea typeface="Tahoma"/>
                <a:cs typeface="Tahoma"/>
              </a:rPr>
              <a:t>Tapa puhua ja tapa toimia ongelmien ympärillä voi ylläpitää niitä</a:t>
            </a:r>
            <a:endParaRPr lang="fi-FI">
              <a:solidFill>
                <a:schemeClr val="bg1"/>
              </a:solidFill>
              <a:ea typeface="Tahoma"/>
              <a:cs typeface="Tahoma"/>
            </a:endParaRPr>
          </a:p>
        </p:txBody>
      </p:sp>
    </p:spTree>
    <p:extLst>
      <p:ext uri="{BB962C8B-B14F-4D97-AF65-F5344CB8AC3E}">
        <p14:creationId xmlns:p14="http://schemas.microsoft.com/office/powerpoint/2010/main" val="3905058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7577C98C-D08A-5C35-D785-659AE1B33577}"/>
              </a:ext>
            </a:extLst>
          </p:cNvPr>
          <p:cNvPicPr>
            <a:picLocks noGrp="1" noChangeAspect="1"/>
          </p:cNvPicPr>
          <p:nvPr>
            <p:ph type="pic" sz="quarter" idx="13"/>
          </p:nvPr>
        </p:nvPicPr>
        <p:blipFill>
          <a:blip r:embed="rId2"/>
          <a:stretch/>
        </p:blipFill>
        <p:spPr>
          <a:xfrm>
            <a:off x="858397" y="1"/>
            <a:ext cx="10475204" cy="5892304"/>
          </a:xfrm>
          <a:prstGeom prst="rect">
            <a:avLst/>
          </a:prstGeom>
          <a:noFill/>
        </p:spPr>
      </p:pic>
    </p:spTree>
    <p:extLst>
      <p:ext uri="{BB962C8B-B14F-4D97-AF65-F5344CB8AC3E}">
        <p14:creationId xmlns:p14="http://schemas.microsoft.com/office/powerpoint/2010/main" val="3094828725"/>
      </p:ext>
    </p:extLst>
  </p:cSld>
  <p:clrMapOvr>
    <a:masterClrMapping/>
  </p:clrMapOvr>
</p:sld>
</file>

<file path=ppt/theme/theme1.xml><?xml version="1.0" encoding="utf-8"?>
<a:theme xmlns:a="http://schemas.openxmlformats.org/drawingml/2006/main" name="Office-teema">
  <a:themeElements>
    <a:clrScheme name="TEM 1 cyan 2 vihreä">
      <a:dk1>
        <a:srgbClr val="000000"/>
      </a:dk1>
      <a:lt1>
        <a:srgbClr val="FFFFFF"/>
      </a:lt1>
      <a:dk2>
        <a:srgbClr val="595959"/>
      </a:dk2>
      <a:lt2>
        <a:srgbClr val="E7E6E6"/>
      </a:lt2>
      <a:accent1>
        <a:srgbClr val="31E1E9"/>
      </a:accent1>
      <a:accent2>
        <a:srgbClr val="D1E371"/>
      </a:accent2>
      <a:accent3>
        <a:srgbClr val="767171"/>
      </a:accent3>
      <a:accent4>
        <a:srgbClr val="BFBFBF"/>
      </a:accent4>
      <a:accent5>
        <a:srgbClr val="98F0F4"/>
      </a:accent5>
      <a:accent6>
        <a:srgbClr val="E8F1B8"/>
      </a:accent6>
      <a:hlink>
        <a:srgbClr val="0563C1"/>
      </a:hlink>
      <a:folHlink>
        <a:srgbClr val="954F72"/>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FI_EU-rahastot_TEM_v2" id="{05E16302-CD32-3C42-9A4F-4AAC2D1E4E18}" vid="{99484D1B-D783-9743-BC76-8E3B53A37A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FI_EU-rahastot_TEM_v2</Template>
  <TotalTime>7</TotalTime>
  <Words>2673</Words>
  <Application>Microsoft Office PowerPoint</Application>
  <PresentationFormat>Laajakuva</PresentationFormat>
  <Paragraphs>461</Paragraphs>
  <Slides>42</Slides>
  <Notes>3</Notes>
  <HiddenSlides>17</HiddenSlides>
  <MMClips>1</MMClips>
  <ScaleCrop>false</ScaleCrop>
  <HeadingPairs>
    <vt:vector size="6" baseType="variant">
      <vt:variant>
        <vt:lpstr>Käytetyt fontit</vt:lpstr>
      </vt:variant>
      <vt:variant>
        <vt:i4>9</vt:i4>
      </vt:variant>
      <vt:variant>
        <vt:lpstr>Teema</vt:lpstr>
      </vt:variant>
      <vt:variant>
        <vt:i4>1</vt:i4>
      </vt:variant>
      <vt:variant>
        <vt:lpstr>Dian otsikot</vt:lpstr>
      </vt:variant>
      <vt:variant>
        <vt:i4>42</vt:i4>
      </vt:variant>
    </vt:vector>
  </HeadingPairs>
  <TitlesOfParts>
    <vt:vector size="52" baseType="lpstr">
      <vt:lpstr>Aptos</vt:lpstr>
      <vt:lpstr>Arial</vt:lpstr>
      <vt:lpstr>Bookman Old Style</vt:lpstr>
      <vt:lpstr>Calibri</vt:lpstr>
      <vt:lpstr>Courier New</vt:lpstr>
      <vt:lpstr>Segoe UI</vt:lpstr>
      <vt:lpstr>System Font Regular</vt:lpstr>
      <vt:lpstr>Tahoma</vt:lpstr>
      <vt:lpstr>WordVisiCarriageReturn_MSFontService</vt:lpstr>
      <vt:lpstr>Office-teema</vt:lpstr>
      <vt:lpstr>OPISKELIJOIDEN TUKEMINEN HANKKEIDEN VOIMIN</vt:lpstr>
      <vt:lpstr>Ota haltuun</vt:lpstr>
      <vt:lpstr>PowerPoint-esitys</vt:lpstr>
      <vt:lpstr>PowerPoint-esitys</vt:lpstr>
      <vt:lpstr> </vt:lpstr>
      <vt:lpstr>PowerPoint-esitys</vt:lpstr>
      <vt:lpstr>Webinaarit &amp; Diaesitykset: </vt:lpstr>
      <vt:lpstr> </vt:lpstr>
      <vt:lpstr> </vt:lpstr>
      <vt:lpstr> </vt:lpstr>
      <vt:lpstr> </vt:lpstr>
      <vt:lpstr>Kevät 2026 Kannuksessa </vt:lpstr>
      <vt:lpstr>Kevät 2026 Kannuksessa </vt:lpstr>
      <vt:lpstr>Jalkautuva nepsyohjaaja Kannus</vt:lpstr>
      <vt:lpstr>PowerPoint-esitys</vt:lpstr>
      <vt:lpstr>Yksilövalmennuksen sisältö: </vt:lpstr>
      <vt:lpstr>Nuorten Ystävät ry</vt:lpstr>
      <vt:lpstr>NUORTEN YSTÄVÄT Tavoite 4. Taataan sujuva tuettu, rinnalla kulkeva siirtymä toiselta asteelta töihin tai te-palveluihin niiden opiskelijoiden osalta, joilla on vaikeuksia työllistyä, jotka tarvitsevat moniammatillista tukea siirtymävaiheeseen. </vt:lpstr>
      <vt:lpstr>   NUORTEN YSTÄVÄT Tavoite 4. Taataan sujuva tuettu, rinnalla kulkeva siirtymä toiselta asteelta töihin tai te-palveluihin niiden opiskelijoiden osalta, joilla on vaikeuksia työllistyä, jotka tarvitsevat moniammatillista tukea siirtymävaiheeseen. </vt:lpstr>
      <vt:lpstr>NUORTEN YSTÄVÄT  </vt:lpstr>
      <vt:lpstr>Työnantajayhteistyö</vt:lpstr>
      <vt:lpstr>Nuorten Ystävät ry</vt:lpstr>
      <vt:lpstr>NUORTEN YSTÄVÄT Tavoite 4. Taataan sujuva tuettu, rinnalla kulkeva siirtymä toiselta asteelta töihin tai te-palveluihin niiden opiskelijoiden osalta, joilla on vaikeuksia työllistyä, jotka tarvitsevat moniammatillista tukea siirtymävaiheeseen. </vt:lpstr>
      <vt:lpstr>NY: Tavoite 5. Kartoitetaan tukea tarvitseville opiskelijoille soveltuvia tuettuja työpaikkoja ja tuetaan yrityksiä palkkaamaan tukea tarvitsevia nuoria.</vt:lpstr>
      <vt:lpstr>NY: Tavoite 5. Kartoitetaan tukea tarvitseville opiskelijoille soveltuvia tuettuja työpaikkoja ja tuetaan yrityksiä palkkaamaan tukea tarvitsevia nuoria.</vt:lpstr>
      <vt:lpstr>  Kirjo kick off-päivä 25.11.2025</vt:lpstr>
      <vt:lpstr> Työnantajayhteistyö ​</vt:lpstr>
      <vt:lpstr>Työmarkkinatori tapahtuma 11.3.2026 Kallentori</vt:lpstr>
      <vt:lpstr>Toholammin työelämäpäivä 10.3.2026</vt:lpstr>
      <vt:lpstr>NY: Tavoite 5. Kartoitetaan tukea tarvitseville opiskelijoille soveltuvia tuettuja työpaikkoja ja tuetaan yrityksiä palkkaamaan tukea tarvitsevia nuoria.</vt:lpstr>
      <vt:lpstr>Tavoite 5. Kartoitetaan tukea tarvitseville opiskelijoille soveltuvia tuettuja työpaikkoja ja tuetaan yrityksiä palkkaamaan tukea tarvitsevia nuoria.</vt:lpstr>
      <vt:lpstr>    Tavoite 6. Ohjaamo toiminnan ja oppilaitoksen kanssa tehtävän yhteistyön vahvistaminen, nuorten koulutuksesta ja työelämästä putoamisen estämiseksi. </vt:lpstr>
      <vt:lpstr>Ankkuri-hanke</vt:lpstr>
      <vt:lpstr>Luotsi</vt:lpstr>
      <vt:lpstr>Siirtymätilanteiden ja nivelvaiheiden tuki sekä ohjaus</vt:lpstr>
      <vt:lpstr>PowerPoint-esitys</vt:lpstr>
      <vt:lpstr>Toiselle pieni asia, voi olla toiselle todella iso</vt:lpstr>
      <vt:lpstr>Miten voimme auttaa? </vt:lpstr>
      <vt:lpstr>PowerPoint-esitys</vt:lpstr>
      <vt:lpstr>Kenen pitää?</vt:lpstr>
      <vt:lpstr>Ratkaisukeskeisyys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 Eteläaho</dc:creator>
  <cp:lastModifiedBy>Anne Eteläaho</cp:lastModifiedBy>
  <cp:revision>1</cp:revision>
  <dcterms:created xsi:type="dcterms:W3CDTF">2025-10-20T08:23:10Z</dcterms:created>
  <dcterms:modified xsi:type="dcterms:W3CDTF">2026-09-14T10:19:46Z</dcterms:modified>
</cp:coreProperties>
</file>