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6" r:id="rId3"/>
    <p:sldId id="306" r:id="rId4"/>
    <p:sldId id="257" r:id="rId5"/>
    <p:sldId id="263" r:id="rId6"/>
    <p:sldId id="262" r:id="rId7"/>
    <p:sldId id="264" r:id="rId8"/>
    <p:sldId id="275" r:id="rId9"/>
    <p:sldId id="274" r:id="rId10"/>
    <p:sldId id="276" r:id="rId11"/>
    <p:sldId id="265" r:id="rId12"/>
    <p:sldId id="269" r:id="rId13"/>
    <p:sldId id="273" r:id="rId14"/>
    <p:sldId id="268" r:id="rId15"/>
    <p:sldId id="266" r:id="rId16"/>
    <p:sldId id="277" r:id="rId17"/>
    <p:sldId id="278" r:id="rId18"/>
    <p:sldId id="272" r:id="rId19"/>
    <p:sldId id="301" r:id="rId20"/>
    <p:sldId id="305" r:id="rId21"/>
    <p:sldId id="302" r:id="rId22"/>
    <p:sldId id="304" r:id="rId23"/>
    <p:sldId id="303" r:id="rId24"/>
    <p:sldId id="297" r:id="rId25"/>
    <p:sldId id="298" r:id="rId26"/>
    <p:sldId id="279" r:id="rId27"/>
    <p:sldId id="285" r:id="rId28"/>
    <p:sldId id="286" r:id="rId29"/>
    <p:sldId id="287" r:id="rId30"/>
    <p:sldId id="283" r:id="rId31"/>
    <p:sldId id="312" r:id="rId32"/>
    <p:sldId id="288" r:id="rId33"/>
    <p:sldId id="311" r:id="rId34"/>
    <p:sldId id="310" r:id="rId35"/>
    <p:sldId id="295" r:id="rId36"/>
    <p:sldId id="313" r:id="rId37"/>
    <p:sldId id="314" r:id="rId38"/>
    <p:sldId id="315" r:id="rId39"/>
    <p:sldId id="280" r:id="rId40"/>
    <p:sldId id="299" r:id="rId41"/>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05F53E-6AB6-253C-BB25-E3D76527F9CB}"/>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24E3A2F3-D765-5B9E-DF0A-AFBB0A17F0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139F0DDB-7236-CB2D-CFC2-EEE8F884AA0B}"/>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BF049AF7-5BD8-02B8-F635-AC238F2D099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758F65DC-0308-B881-4BA1-44D37EA4E19A}"/>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184021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1B44415-C4D3-7825-B8D4-5D402A8795AE}"/>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9EFCEBA-085B-0E32-D7E3-E172240599D4}"/>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977B2F4-5CCB-C262-C585-11BAC635C650}"/>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725012C6-62B3-2761-ED02-E191B013EEE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2ECAE3B-8552-A1DB-0816-4B219E240F33}"/>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1063474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E55455-3DFE-1EF2-82BB-801FF39C7C2F}"/>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EF0E0F91-8093-9D00-953C-3A4BC9046A2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19DECC9E-B9E8-C5E0-C463-B0AE02DB20F4}"/>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E431D6C0-ADBF-D55D-3C37-01A92AEE1A33}"/>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DD64296-5F82-5366-E546-B44482BD958F}"/>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3868495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606D6C-6904-8DD8-EDEC-8C7E5EE96F2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8E5A751-DC4C-D9D0-50DF-F41158A507FB}"/>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E861BA33-B2A1-AFB4-4648-4CA810BBC243}"/>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AF33944-FCD7-EF63-D158-0E193F072E63}"/>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6" name="Alatunnisteen paikkamerkki 5">
            <a:extLst>
              <a:ext uri="{FF2B5EF4-FFF2-40B4-BE49-F238E27FC236}">
                <a16:creationId xmlns:a16="http://schemas.microsoft.com/office/drawing/2014/main" id="{A5D54F6A-9074-358D-4487-673776F55B6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76933EE-C7E3-5BE4-0105-DACE2D755C5B}"/>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3813576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0BC168-2A0F-DF99-3286-1DAC3769258A}"/>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B0BC51DA-0459-91E5-4BB2-C865C15EFE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DAFCA46B-0B0D-FC1B-92DB-C2179E86D36C}"/>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9BED69AA-701D-5BDC-9551-9E289938CC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651CEE0E-D66C-BBBA-BF63-1AE5ED5DB7D2}"/>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88E1DA15-1740-977E-F0C0-62F91788369A}"/>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8" name="Alatunnisteen paikkamerkki 7">
            <a:extLst>
              <a:ext uri="{FF2B5EF4-FFF2-40B4-BE49-F238E27FC236}">
                <a16:creationId xmlns:a16="http://schemas.microsoft.com/office/drawing/2014/main" id="{72913349-27E4-1B99-2517-FF14B90B3999}"/>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2012C8D4-739C-FC3C-77F0-F464EABBF2FF}"/>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170263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67E2C6-6614-4399-9457-24C859AA33E2}"/>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0AEA751-06B6-18E5-861A-74C25C2DE504}"/>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4" name="Alatunnisteen paikkamerkki 3">
            <a:extLst>
              <a:ext uri="{FF2B5EF4-FFF2-40B4-BE49-F238E27FC236}">
                <a16:creationId xmlns:a16="http://schemas.microsoft.com/office/drawing/2014/main" id="{DC6AE732-5BF9-D323-DFB9-0C3EAF3F23E6}"/>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60CC3CA-E9E6-49FC-6D6D-139305142427}"/>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3660707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13CBD692-9CE5-C2DE-D299-5E7A9E95FC54}"/>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3" name="Alatunnisteen paikkamerkki 2">
            <a:extLst>
              <a:ext uri="{FF2B5EF4-FFF2-40B4-BE49-F238E27FC236}">
                <a16:creationId xmlns:a16="http://schemas.microsoft.com/office/drawing/2014/main" id="{C0269434-3DBF-2915-28FC-B9F967605FC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FD7DFB98-3F1D-9096-A46F-CD69E61176E9}"/>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3471692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F3F357-E69A-4A3F-C915-153945D8017D}"/>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E45E8B4F-6C0C-112B-E3F0-6B3965CEA1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A07BD7B-C787-A377-86D7-5F566E6059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AD4AF2F5-4126-B4FB-10CC-A8B8F1D6C869}"/>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6" name="Alatunnisteen paikkamerkki 5">
            <a:extLst>
              <a:ext uri="{FF2B5EF4-FFF2-40B4-BE49-F238E27FC236}">
                <a16:creationId xmlns:a16="http://schemas.microsoft.com/office/drawing/2014/main" id="{40B5C306-254D-81FD-2B41-4D59DE6FDD77}"/>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4642D98-1D52-2042-0212-4E1A9D75D79D}"/>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74991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A57E85-0C9B-0D76-C502-CC0D522F863B}"/>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539415DA-CDDF-4AD1-5F7A-C8D0F4FE96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26CA188A-1DAC-C65D-719D-4465C6B18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5A49E7A1-7F52-3B3F-CEAC-6AB20F7CD116}"/>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6" name="Alatunnisteen paikkamerkki 5">
            <a:extLst>
              <a:ext uri="{FF2B5EF4-FFF2-40B4-BE49-F238E27FC236}">
                <a16:creationId xmlns:a16="http://schemas.microsoft.com/office/drawing/2014/main" id="{C67D4CFF-F3C5-5A2C-D4BE-28058023DB32}"/>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60E9D0A-0AD1-500A-5D08-D27113F1817B}"/>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1328451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AA89DD-EE72-CE0F-0120-2819A2E53804}"/>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B5E62D1F-F66D-B744-7263-47F9BC89A1DC}"/>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2FDA4C9-6D70-557C-554A-FED3FAF670B7}"/>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80D2C06D-7751-83CF-4424-465D280663F8}"/>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31665B0-481C-148A-DDB0-8F6AEF6639B7}"/>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723040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BECEF65-1D0C-7BD1-08E3-79BF159007FD}"/>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B3BCEE5D-2208-EC39-7868-71811A951195}"/>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867A564-204C-6EBE-B13F-AE232C7177D1}"/>
              </a:ext>
            </a:extLst>
          </p:cNvPr>
          <p:cNvSpPr>
            <a:spLocks noGrp="1"/>
          </p:cNvSpPr>
          <p:nvPr>
            <p:ph type="dt" sz="half" idx="10"/>
          </p:nvPr>
        </p:nvSpPr>
        <p:spPr/>
        <p:txBody>
          <a:body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728B7F9F-729A-642A-6F4C-BAF1752C81EC}"/>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04B44681-71FA-93A5-A133-76FB8A916867}"/>
              </a:ext>
            </a:extLst>
          </p:cNvPr>
          <p:cNvSpPr>
            <a:spLocks noGrp="1"/>
          </p:cNvSpPr>
          <p:nvPr>
            <p:ph type="sldNum" sz="quarter" idx="12"/>
          </p:nvPr>
        </p:nvSpPr>
        <p:spPr/>
        <p:txBody>
          <a:bodyPr/>
          <a:lstStyle/>
          <a:p>
            <a:fld id="{CF6229D6-5F6D-405F-B29B-FB8BC89BE8DB}" type="slidenum">
              <a:rPr lang="fi-FI" smtClean="0"/>
              <a:t>‹#›</a:t>
            </a:fld>
            <a:endParaRPr lang="fi-FI"/>
          </a:p>
        </p:txBody>
      </p:sp>
    </p:spTree>
    <p:extLst>
      <p:ext uri="{BB962C8B-B14F-4D97-AF65-F5344CB8AC3E}">
        <p14:creationId xmlns:p14="http://schemas.microsoft.com/office/powerpoint/2010/main" val="3594080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424CA6D-9EFA-B886-E507-B458FE47AB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11DD241E-D434-123A-78D6-66310E6877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32FD13B-EDDF-AF9C-F094-6176D43436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5BD1C4-3EA9-4A32-A6FE-D50C9483BAA3}" type="datetimeFigureOut">
              <a:rPr lang="fi-FI" smtClean="0"/>
              <a:t>16.9.2026</a:t>
            </a:fld>
            <a:endParaRPr lang="fi-FI"/>
          </a:p>
        </p:txBody>
      </p:sp>
      <p:sp>
        <p:nvSpPr>
          <p:cNvPr id="5" name="Alatunnisteen paikkamerkki 4">
            <a:extLst>
              <a:ext uri="{FF2B5EF4-FFF2-40B4-BE49-F238E27FC236}">
                <a16:creationId xmlns:a16="http://schemas.microsoft.com/office/drawing/2014/main" id="{200BB5B0-15D7-5FB0-31E5-DB60214966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13DD1597-677C-6C8B-F916-30CC5E15BD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F6229D6-5F6D-405F-B29B-FB8BC89BE8DB}" type="slidenum">
              <a:rPr lang="fi-FI" smtClean="0"/>
              <a:t>‹#›</a:t>
            </a:fld>
            <a:endParaRPr lang="fi-FI"/>
          </a:p>
        </p:txBody>
      </p:sp>
    </p:spTree>
    <p:extLst>
      <p:ext uri="{BB962C8B-B14F-4D97-AF65-F5344CB8AC3E}">
        <p14:creationId xmlns:p14="http://schemas.microsoft.com/office/powerpoint/2010/main" val="3703547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13BAB03-3A90-68D4-F393-1A4F044C1EDB}"/>
              </a:ext>
            </a:extLst>
          </p:cNvPr>
          <p:cNvSpPr>
            <a:spLocks noGrp="1"/>
          </p:cNvSpPr>
          <p:nvPr>
            <p:ph type="ctrTitle"/>
          </p:nvPr>
        </p:nvSpPr>
        <p:spPr/>
        <p:txBody>
          <a:bodyPr>
            <a:normAutofit/>
          </a:bodyPr>
          <a:lstStyle/>
          <a:p>
            <a:r>
              <a:rPr lang="fi-FI" dirty="0"/>
              <a:t>Neurokirjon opiskelijoiden syrjäytymisen ehkäisy</a:t>
            </a:r>
          </a:p>
        </p:txBody>
      </p:sp>
      <p:sp>
        <p:nvSpPr>
          <p:cNvPr id="3" name="Alaotsikko 2">
            <a:extLst>
              <a:ext uri="{FF2B5EF4-FFF2-40B4-BE49-F238E27FC236}">
                <a16:creationId xmlns:a16="http://schemas.microsoft.com/office/drawing/2014/main" id="{B72670B1-92BE-6CF8-F39B-90DFC6A9BD6C}"/>
              </a:ext>
            </a:extLst>
          </p:cNvPr>
          <p:cNvSpPr>
            <a:spLocks noGrp="1"/>
          </p:cNvSpPr>
          <p:nvPr>
            <p:ph type="subTitle" idx="1"/>
          </p:nvPr>
        </p:nvSpPr>
        <p:spPr/>
        <p:txBody>
          <a:bodyPr>
            <a:normAutofit lnSpcReduction="10000"/>
          </a:bodyPr>
          <a:lstStyle/>
          <a:p>
            <a:endParaRPr lang="fi-FI" dirty="0"/>
          </a:p>
          <a:p>
            <a:r>
              <a:rPr lang="fi-FI" dirty="0"/>
              <a:t>Kristiina Moilanen, psykiatrian ja nuorisopsykiatrian </a:t>
            </a:r>
            <a:r>
              <a:rPr lang="fi-FI" dirty="0" err="1"/>
              <a:t>el</a:t>
            </a:r>
            <a:endParaRPr lang="fi-FI" dirty="0"/>
          </a:p>
          <a:p>
            <a:r>
              <a:rPr lang="fi-FI" dirty="0" err="1"/>
              <a:t>Pohde</a:t>
            </a:r>
            <a:endParaRPr lang="fi-FI" dirty="0"/>
          </a:p>
          <a:p>
            <a:r>
              <a:rPr lang="fi-FI" dirty="0"/>
              <a:t>15.9.2026</a:t>
            </a:r>
          </a:p>
        </p:txBody>
      </p:sp>
    </p:spTree>
    <p:extLst>
      <p:ext uri="{BB962C8B-B14F-4D97-AF65-F5344CB8AC3E}">
        <p14:creationId xmlns:p14="http://schemas.microsoft.com/office/powerpoint/2010/main" val="994986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1F3D0A-B1AF-82C5-916B-BB23592D4F5E}"/>
              </a:ext>
            </a:extLst>
          </p:cNvPr>
          <p:cNvSpPr>
            <a:spLocks noGrp="1"/>
          </p:cNvSpPr>
          <p:nvPr>
            <p:ph type="title"/>
          </p:nvPr>
        </p:nvSpPr>
        <p:spPr/>
        <p:txBody>
          <a:bodyPr/>
          <a:lstStyle/>
          <a:p>
            <a:r>
              <a:rPr lang="fi-FI" dirty="0"/>
              <a:t>Syrjäytyminen</a:t>
            </a:r>
          </a:p>
        </p:txBody>
      </p:sp>
      <p:sp>
        <p:nvSpPr>
          <p:cNvPr id="3" name="Sisällön paikkamerkki 2">
            <a:extLst>
              <a:ext uri="{FF2B5EF4-FFF2-40B4-BE49-F238E27FC236}">
                <a16:creationId xmlns:a16="http://schemas.microsoft.com/office/drawing/2014/main" id="{609E6063-C94D-F174-BE4C-607711A66171}"/>
              </a:ext>
            </a:extLst>
          </p:cNvPr>
          <p:cNvSpPr>
            <a:spLocks noGrp="1"/>
          </p:cNvSpPr>
          <p:nvPr>
            <p:ph idx="1"/>
          </p:nvPr>
        </p:nvSpPr>
        <p:spPr/>
        <p:txBody>
          <a:bodyPr/>
          <a:lstStyle/>
          <a:p>
            <a:r>
              <a:rPr lang="fi-FI" dirty="0"/>
              <a:t>Syrjäytymisellä tarkoitetaan tilannetta, jossa  ihminen jää yhteiskunnan tavanomaisen elämän, kuten koulutuksen, työelämän, palveluiden ja sosiaalisten suhteiden ulkopuolelle.</a:t>
            </a:r>
          </a:p>
          <a:p>
            <a:r>
              <a:rPr lang="fi-FI" dirty="0"/>
              <a:t>Syrjäytymistä voidaan tarkastella prosessina seuraavan kaavion avulla.</a:t>
            </a:r>
          </a:p>
        </p:txBody>
      </p:sp>
    </p:spTree>
    <p:extLst>
      <p:ext uri="{BB962C8B-B14F-4D97-AF65-F5344CB8AC3E}">
        <p14:creationId xmlns:p14="http://schemas.microsoft.com/office/powerpoint/2010/main" val="365492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6544B6B-4FAB-0BE8-CAE4-8E0C5D91D7CE}"/>
              </a:ext>
            </a:extLst>
          </p:cNvPr>
          <p:cNvPicPr>
            <a:picLocks noChangeAspect="1"/>
          </p:cNvPicPr>
          <p:nvPr/>
        </p:nvPicPr>
        <p:blipFill>
          <a:blip r:embed="rId2"/>
          <a:stretch>
            <a:fillRect/>
          </a:stretch>
        </p:blipFill>
        <p:spPr>
          <a:xfrm>
            <a:off x="1132114" y="457200"/>
            <a:ext cx="9339943" cy="5758543"/>
          </a:xfrm>
          <a:prstGeom prst="rect">
            <a:avLst/>
          </a:prstGeom>
        </p:spPr>
      </p:pic>
    </p:spTree>
    <p:extLst>
      <p:ext uri="{BB962C8B-B14F-4D97-AF65-F5344CB8AC3E}">
        <p14:creationId xmlns:p14="http://schemas.microsoft.com/office/powerpoint/2010/main" val="3106859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F13A5A-C549-4A53-E69B-1F91F47C0DD5}"/>
              </a:ext>
            </a:extLst>
          </p:cNvPr>
          <p:cNvSpPr>
            <a:spLocks noGrp="1"/>
          </p:cNvSpPr>
          <p:nvPr>
            <p:ph type="title"/>
          </p:nvPr>
        </p:nvSpPr>
        <p:spPr/>
        <p:txBody>
          <a:bodyPr/>
          <a:lstStyle/>
          <a:p>
            <a:r>
              <a:rPr lang="fi-FI" dirty="0"/>
              <a:t>Neurokirjon sateenkaaren alle kuuluvat</a:t>
            </a:r>
          </a:p>
        </p:txBody>
      </p:sp>
      <p:sp>
        <p:nvSpPr>
          <p:cNvPr id="3" name="Sisällön paikkamerkki 2">
            <a:extLst>
              <a:ext uri="{FF2B5EF4-FFF2-40B4-BE49-F238E27FC236}">
                <a16:creationId xmlns:a16="http://schemas.microsoft.com/office/drawing/2014/main" id="{6982687E-F2E9-D55C-CEBB-88124CE9328A}"/>
              </a:ext>
            </a:extLst>
          </p:cNvPr>
          <p:cNvSpPr>
            <a:spLocks noGrp="1"/>
          </p:cNvSpPr>
          <p:nvPr>
            <p:ph idx="1"/>
          </p:nvPr>
        </p:nvSpPr>
        <p:spPr/>
        <p:txBody>
          <a:bodyPr/>
          <a:lstStyle/>
          <a:p>
            <a:pPr lvl="0"/>
            <a:r>
              <a:rPr lang="fi-FI" b="1" dirty="0"/>
              <a:t>ADHD </a:t>
            </a:r>
            <a:r>
              <a:rPr lang="fi-FI" dirty="0"/>
              <a:t>(tarkkaavuuden ja aktiivisuuden häiriö)</a:t>
            </a:r>
          </a:p>
          <a:p>
            <a:pPr lvl="0"/>
            <a:r>
              <a:rPr lang="fi-FI" b="1" dirty="0"/>
              <a:t>Autismikirjo</a:t>
            </a:r>
            <a:r>
              <a:rPr lang="fi-FI" dirty="0"/>
              <a:t> (autismi ja Aspergerin oireyhtymä)</a:t>
            </a:r>
          </a:p>
          <a:p>
            <a:pPr lvl="0"/>
            <a:r>
              <a:rPr lang="fi-FI" b="1" dirty="0"/>
              <a:t>Touretten oireyhtymä</a:t>
            </a:r>
            <a:endParaRPr lang="fi-FI" dirty="0"/>
          </a:p>
          <a:p>
            <a:pPr lvl="0"/>
            <a:r>
              <a:rPr lang="fi-FI" b="1" dirty="0"/>
              <a:t>Oppimisvaikeudet</a:t>
            </a:r>
            <a:endParaRPr lang="fi-FI" dirty="0"/>
          </a:p>
          <a:p>
            <a:endParaRPr lang="fi-FI" dirty="0"/>
          </a:p>
        </p:txBody>
      </p:sp>
    </p:spTree>
    <p:extLst>
      <p:ext uri="{BB962C8B-B14F-4D97-AF65-F5344CB8AC3E}">
        <p14:creationId xmlns:p14="http://schemas.microsoft.com/office/powerpoint/2010/main" val="1084796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13E598E-F112-EFCC-4345-A5D82AAFD829}"/>
              </a:ext>
            </a:extLst>
          </p:cNvPr>
          <p:cNvSpPr>
            <a:spLocks noGrp="1"/>
          </p:cNvSpPr>
          <p:nvPr>
            <p:ph type="title"/>
          </p:nvPr>
        </p:nvSpPr>
        <p:spPr/>
        <p:txBody>
          <a:bodyPr/>
          <a:lstStyle/>
          <a:p>
            <a:r>
              <a:rPr lang="fi-FI" dirty="0"/>
              <a:t>ADHD </a:t>
            </a:r>
          </a:p>
        </p:txBody>
      </p:sp>
      <p:sp>
        <p:nvSpPr>
          <p:cNvPr id="3" name="Sisällön paikkamerkki 2">
            <a:extLst>
              <a:ext uri="{FF2B5EF4-FFF2-40B4-BE49-F238E27FC236}">
                <a16:creationId xmlns:a16="http://schemas.microsoft.com/office/drawing/2014/main" id="{1FC5336C-6A12-FADA-80A1-6D9D3ABBC878}"/>
              </a:ext>
            </a:extLst>
          </p:cNvPr>
          <p:cNvSpPr>
            <a:spLocks noGrp="1"/>
          </p:cNvSpPr>
          <p:nvPr>
            <p:ph idx="1"/>
          </p:nvPr>
        </p:nvSpPr>
        <p:spPr/>
        <p:txBody>
          <a:bodyPr>
            <a:normAutofit/>
          </a:bodyPr>
          <a:lstStyle/>
          <a:p>
            <a:r>
              <a:rPr lang="fi-FI" dirty="0"/>
              <a:t>Aktiivisuuden ja tarkkaavuuden häiriö ( ADHD) on toimintakykyä heikentävä neurokehityksellinen oireyhtymä, joka voidaan diagnosoida lapsuudessa, nuoruudessa tai aikuisuudessa.</a:t>
            </a:r>
          </a:p>
          <a:p>
            <a:r>
              <a:rPr lang="fi-FI" dirty="0"/>
              <a:t>ADHD:n ydinoireita ovat pitkäkestoiset, ikä- ja kehitystasosta poikkeavat ja toimintakykyä haittaavat aktiivisuuden ja tarkkaavuuden vaikeudet sekä impulsiivisuus. Toiminnanohjauksen vaikeudet ovat tavallisia.</a:t>
            </a:r>
          </a:p>
        </p:txBody>
      </p:sp>
    </p:spTree>
    <p:extLst>
      <p:ext uri="{BB962C8B-B14F-4D97-AF65-F5344CB8AC3E}">
        <p14:creationId xmlns:p14="http://schemas.microsoft.com/office/powerpoint/2010/main" val="123861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7E2CDAB-5F4E-7AF0-E5BB-74DD9A0AF31F}"/>
              </a:ext>
            </a:extLst>
          </p:cNvPr>
          <p:cNvSpPr>
            <a:spLocks noGrp="1"/>
          </p:cNvSpPr>
          <p:nvPr>
            <p:ph type="title"/>
          </p:nvPr>
        </p:nvSpPr>
        <p:spPr/>
        <p:txBody>
          <a:bodyPr/>
          <a:lstStyle/>
          <a:p>
            <a:r>
              <a:rPr lang="fi-FI" dirty="0"/>
              <a:t>ADHD:n diagnostiikka</a:t>
            </a:r>
          </a:p>
        </p:txBody>
      </p:sp>
      <p:sp>
        <p:nvSpPr>
          <p:cNvPr id="3" name="Sisällön paikkamerkki 2">
            <a:extLst>
              <a:ext uri="{FF2B5EF4-FFF2-40B4-BE49-F238E27FC236}">
                <a16:creationId xmlns:a16="http://schemas.microsoft.com/office/drawing/2014/main" id="{BA9F7706-054B-3813-6E21-E4C3371F2ED0}"/>
              </a:ext>
            </a:extLst>
          </p:cNvPr>
          <p:cNvSpPr>
            <a:spLocks noGrp="1"/>
          </p:cNvSpPr>
          <p:nvPr>
            <p:ph idx="1"/>
          </p:nvPr>
        </p:nvSpPr>
        <p:spPr/>
        <p:txBody>
          <a:bodyPr>
            <a:normAutofit fontScale="92500" lnSpcReduction="20000"/>
          </a:bodyPr>
          <a:lstStyle/>
          <a:p>
            <a:r>
              <a:rPr lang="fi-FI" dirty="0"/>
              <a:t>6 /9 tarkkaamattomuusoiretta ja 6/9 yliaktiivisuus- ja impulsiivisuusoiretta</a:t>
            </a:r>
          </a:p>
          <a:p>
            <a:r>
              <a:rPr lang="fi-FI" dirty="0"/>
              <a:t>17-vuotiaillla ja sitä vanhemmilla riittää ajankohtaisten oireiden osalta 5 tarkkaamattomuusoiretta ja/tai yliaktiivisuus-impulsiivisuusoiretta (DSM-5-kriteerien mukaan).</a:t>
            </a:r>
          </a:p>
          <a:p>
            <a:r>
              <a:rPr lang="fi-FI" dirty="0"/>
              <a:t>Oireet ovat alkaneet jo lapsuusiässä, viimeistään 7 vuoden iässä (ICD-11 ennen 12 vuoden ikää)</a:t>
            </a:r>
          </a:p>
          <a:p>
            <a:r>
              <a:rPr lang="fi-FI" dirty="0"/>
              <a:t>Oireiden kesto vähintään 6 kk</a:t>
            </a:r>
          </a:p>
          <a:p>
            <a:r>
              <a:rPr lang="fi-FI" dirty="0"/>
              <a:t>Ilmenevät useissa eri tilanteissa: koti, koulu, harrastukset, työ.</a:t>
            </a:r>
          </a:p>
          <a:p>
            <a:r>
              <a:rPr lang="fi-FI" dirty="0"/>
              <a:t>Aiheuttavat kliinisesti merkittävää haittaa tai  sosiaalisten suhteiden, opintojen tai ammatillisten toimintojen heikkenemistä.</a:t>
            </a:r>
          </a:p>
          <a:p>
            <a:r>
              <a:rPr lang="fi-FI" dirty="0"/>
              <a:t>Oireet eivät selity muulla häiriöllä.</a:t>
            </a:r>
          </a:p>
          <a:p>
            <a:endParaRPr lang="fi-FI" dirty="0"/>
          </a:p>
          <a:p>
            <a:endParaRPr lang="fi-FI" dirty="0"/>
          </a:p>
          <a:p>
            <a:endParaRPr lang="fi-FI" dirty="0"/>
          </a:p>
        </p:txBody>
      </p:sp>
    </p:spTree>
    <p:extLst>
      <p:ext uri="{BB962C8B-B14F-4D97-AF65-F5344CB8AC3E}">
        <p14:creationId xmlns:p14="http://schemas.microsoft.com/office/powerpoint/2010/main" val="3850865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7D46C2-DE0C-8CFD-42FB-9E751ADB9437}"/>
              </a:ext>
            </a:extLst>
          </p:cNvPr>
          <p:cNvSpPr>
            <a:spLocks noGrp="1"/>
          </p:cNvSpPr>
          <p:nvPr>
            <p:ph type="title"/>
          </p:nvPr>
        </p:nvSpPr>
        <p:spPr/>
        <p:txBody>
          <a:bodyPr/>
          <a:lstStyle/>
          <a:p>
            <a:r>
              <a:rPr lang="fi-FI" dirty="0"/>
              <a:t>Miten oireet arjessa ilmenevät</a:t>
            </a:r>
          </a:p>
        </p:txBody>
      </p:sp>
      <p:sp>
        <p:nvSpPr>
          <p:cNvPr id="3" name="Sisällön paikkamerkki 2">
            <a:extLst>
              <a:ext uri="{FF2B5EF4-FFF2-40B4-BE49-F238E27FC236}">
                <a16:creationId xmlns:a16="http://schemas.microsoft.com/office/drawing/2014/main" id="{041B6747-4DBE-E12E-AC96-D7AE1DCB9C70}"/>
              </a:ext>
            </a:extLst>
          </p:cNvPr>
          <p:cNvSpPr>
            <a:spLocks noGrp="1"/>
          </p:cNvSpPr>
          <p:nvPr>
            <p:ph idx="1"/>
          </p:nvPr>
        </p:nvSpPr>
        <p:spPr/>
        <p:txBody>
          <a:bodyPr>
            <a:normAutofit fontScale="85000" lnSpcReduction="10000"/>
          </a:bodyPr>
          <a:lstStyle/>
          <a:p>
            <a:r>
              <a:rPr lang="fi-FI" dirty="0"/>
              <a:t>Aktiivisuuden säätelyn vaikeus tarkoittaa kyvyttömyyttä säätää omaa aktiivisuutta ja toimintaa tilanteeseen sopivaksi. </a:t>
            </a:r>
          </a:p>
          <a:p>
            <a:r>
              <a:rPr lang="fi-FI" dirty="0"/>
              <a:t>Tavallisimmin se ilmenee </a:t>
            </a:r>
            <a:r>
              <a:rPr lang="fi-FI" b="1" i="1" dirty="0"/>
              <a:t>yliaktiivisuutena, </a:t>
            </a:r>
            <a:r>
              <a:rPr lang="fi-FI" dirty="0"/>
              <a:t>esimerkiksi fyysisenä vilkkautena ja levottomuutena, nuorilla ja aikuisilla joskus vain sisäisenä levottomuuden tunteena, mikä voidaan tulkita ahdistuneisuudeksi. Ulospäin näkyvä motorinen levottomuus usein lievittyy nuoruudessa ja aikuisuudessa.</a:t>
            </a:r>
          </a:p>
          <a:p>
            <a:r>
              <a:rPr lang="fi-FI" dirty="0"/>
              <a:t>Levottomuus voi olla myös mielen sisäistä levottomuutta (100 kanavaa auki, ajatusten sinkoilua, vaikeutta pysähtyä yhteen asiaan)=&gt;kuormittaa psyykkistä ja kognitiivista suoriutumista. Se voi olla myös vaikeutta pysähtyä, pakonomaista tarvetta tehdä koko ajan jotain saaden joko paljon aikaiseksi tai ei mitään.</a:t>
            </a:r>
          </a:p>
          <a:p>
            <a:r>
              <a:rPr lang="fi-FI" dirty="0"/>
              <a:t>Liian vähäinen aktiivisuus voi ilmetä esimerkiksi vaikeutena aloittaa toimintaa ja hitautena.</a:t>
            </a:r>
          </a:p>
          <a:p>
            <a:pPr marL="0" indent="0">
              <a:buNone/>
            </a:pPr>
            <a:endParaRPr lang="fi-FI" dirty="0"/>
          </a:p>
          <a:p>
            <a:endParaRPr lang="fi-FI" dirty="0"/>
          </a:p>
          <a:p>
            <a:endParaRPr lang="fi-FI" dirty="0"/>
          </a:p>
        </p:txBody>
      </p:sp>
    </p:spTree>
    <p:extLst>
      <p:ext uri="{BB962C8B-B14F-4D97-AF65-F5344CB8AC3E}">
        <p14:creationId xmlns:p14="http://schemas.microsoft.com/office/powerpoint/2010/main" val="510042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52118D-8ED1-394E-9224-D612DD89B650}"/>
              </a:ext>
            </a:extLst>
          </p:cNvPr>
          <p:cNvSpPr>
            <a:spLocks noGrp="1"/>
          </p:cNvSpPr>
          <p:nvPr>
            <p:ph type="title"/>
          </p:nvPr>
        </p:nvSpPr>
        <p:spPr/>
        <p:txBody>
          <a:bodyPr/>
          <a:lstStyle/>
          <a:p>
            <a:r>
              <a:rPr lang="fi-FI" dirty="0"/>
              <a:t>Miten oireet arjessa ilmenevät</a:t>
            </a:r>
          </a:p>
        </p:txBody>
      </p:sp>
      <p:sp>
        <p:nvSpPr>
          <p:cNvPr id="3" name="Sisällön paikkamerkki 2">
            <a:extLst>
              <a:ext uri="{FF2B5EF4-FFF2-40B4-BE49-F238E27FC236}">
                <a16:creationId xmlns:a16="http://schemas.microsoft.com/office/drawing/2014/main" id="{A4C7D2E7-990C-B859-D5E3-7946065055F5}"/>
              </a:ext>
            </a:extLst>
          </p:cNvPr>
          <p:cNvSpPr>
            <a:spLocks noGrp="1"/>
          </p:cNvSpPr>
          <p:nvPr>
            <p:ph idx="1"/>
          </p:nvPr>
        </p:nvSpPr>
        <p:spPr/>
        <p:txBody>
          <a:bodyPr>
            <a:normAutofit lnSpcReduction="10000"/>
          </a:bodyPr>
          <a:lstStyle/>
          <a:p>
            <a:r>
              <a:rPr lang="fi-FI" dirty="0"/>
              <a:t>Levottomuudessa on yhden hypoteesin mukaan kysymys aivojen pyrkimyksestä aktivoida itseään. Jos esim. keskustelu ei kiinnosta, vireystila laskee ja keskittyminen tulee mahdottomaksi ja ainoa keino pysyä hereillä on tehdä jotain (heilutella jalkaa, pyöritellä kynää </a:t>
            </a:r>
            <a:r>
              <a:rPr lang="fi-FI" dirty="0" err="1"/>
              <a:t>jne</a:t>
            </a:r>
            <a:r>
              <a:rPr lang="fi-FI" dirty="0"/>
              <a:t>).</a:t>
            </a:r>
          </a:p>
          <a:p>
            <a:r>
              <a:rPr lang="fi-FI" b="1" i="1" dirty="0"/>
              <a:t>Tarkkaavuuden säätelyn vaikeus</a:t>
            </a:r>
            <a:r>
              <a:rPr lang="fi-FI" dirty="0"/>
              <a:t> (vaikeus kohdentaa, pitkäaikaisesti ylläpitää ja siirtää tarkkaavuutta) voi ilmetä esimerkiksi keskittymisvaikeuksina, häiriöherkkyytenä, yksityiskohtien huomiotta jättämisenä, taipumuksena hukata tavaroita ja lyhytjänteisyytenä. Kuuntelemisen vaikeus ja hajamielisyys – sovittujen asioiden unohtaminen vaikeuttavat usein sekä arkea, opiskelua että työtä.</a:t>
            </a:r>
          </a:p>
          <a:p>
            <a:endParaRPr lang="fi-FI" dirty="0"/>
          </a:p>
          <a:p>
            <a:endParaRPr lang="fi-FI" dirty="0"/>
          </a:p>
          <a:p>
            <a:endParaRPr lang="fi-FI" dirty="0"/>
          </a:p>
          <a:p>
            <a:endParaRPr lang="fi-FI" dirty="0"/>
          </a:p>
        </p:txBody>
      </p:sp>
    </p:spTree>
    <p:extLst>
      <p:ext uri="{BB962C8B-B14F-4D97-AF65-F5344CB8AC3E}">
        <p14:creationId xmlns:p14="http://schemas.microsoft.com/office/powerpoint/2010/main" val="383232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89DA4E-E7F5-9E08-AE63-855311EC72FC}"/>
              </a:ext>
            </a:extLst>
          </p:cNvPr>
          <p:cNvSpPr>
            <a:spLocks noGrp="1"/>
          </p:cNvSpPr>
          <p:nvPr>
            <p:ph type="title"/>
          </p:nvPr>
        </p:nvSpPr>
        <p:spPr/>
        <p:txBody>
          <a:bodyPr/>
          <a:lstStyle/>
          <a:p>
            <a:r>
              <a:rPr lang="fi-FI" dirty="0"/>
              <a:t>Miten oireet ilmenevät arjessa</a:t>
            </a:r>
          </a:p>
        </p:txBody>
      </p:sp>
      <p:sp>
        <p:nvSpPr>
          <p:cNvPr id="3" name="Sisällön paikkamerkki 2">
            <a:extLst>
              <a:ext uri="{FF2B5EF4-FFF2-40B4-BE49-F238E27FC236}">
                <a16:creationId xmlns:a16="http://schemas.microsoft.com/office/drawing/2014/main" id="{F6D028DB-4A7F-EA6A-A487-E334C2682AF1}"/>
              </a:ext>
            </a:extLst>
          </p:cNvPr>
          <p:cNvSpPr>
            <a:spLocks noGrp="1"/>
          </p:cNvSpPr>
          <p:nvPr>
            <p:ph idx="1"/>
          </p:nvPr>
        </p:nvSpPr>
        <p:spPr/>
        <p:txBody>
          <a:bodyPr>
            <a:normAutofit fontScale="92500" lnSpcReduction="20000"/>
          </a:bodyPr>
          <a:lstStyle/>
          <a:p>
            <a:r>
              <a:rPr lang="fi-FI" dirty="0"/>
              <a:t>Keskittymiskykyä voi olla itseä kiinnostaviin aiheisiin erittäin hyvin,  jopa niin, että henkilö voi uppoutua itse kiinnostaviin aiheisiin, mutta jos aihe ei kiinnosta, lyhyenkin tekstin lukeminen saattaa olla ylivoimaista. Ajatusten harhailu on hyvin tyypillistä.</a:t>
            </a:r>
          </a:p>
          <a:p>
            <a:r>
              <a:rPr lang="fi-FI" dirty="0" err="1"/>
              <a:t>ADHD:ssa</a:t>
            </a:r>
            <a:r>
              <a:rPr lang="fi-FI" dirty="0"/>
              <a:t> tarkkaavuuden tahdonalainen säätely ei toimi samalla tavalla kuin muilla. Keskittymistä ei ohjaa tietoinen päätös vaan motivaatio: oma mielenkiinnon kohde, toiminnasta saatava välitön palaute (esim. pelit, päihteet, vauhti ja vaaralliset tilanteet, mitkä aktivoivat aivoja)  tai ulkoa päin tuleva äärimmäinen pakko. Keskittymisessä on kaksi vaihetta, joko se ei onnistu lainkaan tai onnistuu liiankin hyvin (hyperfokusointi).</a:t>
            </a:r>
          </a:p>
          <a:p>
            <a:r>
              <a:rPr lang="fi-FI" dirty="0"/>
              <a:t>Keskittymisvaikeuteen on läheisesti yhteydessä toiminnan aloittamisen vaikeus, vitkastelu, mistä aiheutuu useimmiten eniten käytännön ongelmia.</a:t>
            </a:r>
          </a:p>
        </p:txBody>
      </p:sp>
    </p:spTree>
    <p:extLst>
      <p:ext uri="{BB962C8B-B14F-4D97-AF65-F5344CB8AC3E}">
        <p14:creationId xmlns:p14="http://schemas.microsoft.com/office/powerpoint/2010/main" val="3486771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AE933D-CD3A-BFCA-B57F-849C5E198FAA}"/>
              </a:ext>
            </a:extLst>
          </p:cNvPr>
          <p:cNvSpPr>
            <a:spLocks noGrp="1"/>
          </p:cNvSpPr>
          <p:nvPr>
            <p:ph type="title"/>
          </p:nvPr>
        </p:nvSpPr>
        <p:spPr/>
        <p:txBody>
          <a:bodyPr/>
          <a:lstStyle/>
          <a:p>
            <a:r>
              <a:rPr lang="fi-FI" dirty="0"/>
              <a:t>Miten oireet ilmenevät arjessa</a:t>
            </a:r>
          </a:p>
        </p:txBody>
      </p:sp>
      <p:sp>
        <p:nvSpPr>
          <p:cNvPr id="3" name="Sisällön paikkamerkki 2">
            <a:extLst>
              <a:ext uri="{FF2B5EF4-FFF2-40B4-BE49-F238E27FC236}">
                <a16:creationId xmlns:a16="http://schemas.microsoft.com/office/drawing/2014/main" id="{7431E8A2-39FB-DEC9-356E-69844A7452C4}"/>
              </a:ext>
            </a:extLst>
          </p:cNvPr>
          <p:cNvSpPr>
            <a:spLocks noGrp="1"/>
          </p:cNvSpPr>
          <p:nvPr>
            <p:ph idx="1"/>
          </p:nvPr>
        </p:nvSpPr>
        <p:spPr/>
        <p:txBody>
          <a:bodyPr/>
          <a:lstStyle/>
          <a:p>
            <a:r>
              <a:rPr lang="fi-FI" dirty="0"/>
              <a:t>Aloitettujen projektienkin loppuun saattaminen voi olla vaivalloista, koska toiminnan ylläpitäminen, sitkeys ja pitkäjänteisyys ei ole ADHD-oireisen vahvuuksia.</a:t>
            </a:r>
          </a:p>
          <a:p>
            <a:r>
              <a:rPr lang="fi-FI" dirty="0"/>
              <a:t>Haasteita tarjoava tehtävä voi olla hyvin innostava=&gt; kun  työstä tulee rutiinia tai esim. projekti pitäisi dokumentoida/opinnäytetyö kirjoittaa=&gt; kiinnostus lopahtaa.</a:t>
            </a:r>
          </a:p>
          <a:p>
            <a:r>
              <a:rPr lang="fi-FI" dirty="0"/>
              <a:t>Työläiltä tuntuvien tehtävien aloittaminen on vaikeaa ja ajan myötä kun ahdistus tekemättömistä töistä kasvaa=&gt;aloittaminen on vielä vaikeampaa. Työläs tehtävä/asia voi olla esim. tenttiin lukeminen, tehtävien palauttaminen. </a:t>
            </a:r>
          </a:p>
        </p:txBody>
      </p:sp>
    </p:spTree>
    <p:extLst>
      <p:ext uri="{BB962C8B-B14F-4D97-AF65-F5344CB8AC3E}">
        <p14:creationId xmlns:p14="http://schemas.microsoft.com/office/powerpoint/2010/main" val="1579722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F81576-AF98-4439-29E3-ED687FBE113D}"/>
              </a:ext>
            </a:extLst>
          </p:cNvPr>
          <p:cNvSpPr>
            <a:spLocks noGrp="1"/>
          </p:cNvSpPr>
          <p:nvPr>
            <p:ph type="title"/>
          </p:nvPr>
        </p:nvSpPr>
        <p:spPr/>
        <p:txBody>
          <a:bodyPr/>
          <a:lstStyle/>
          <a:p>
            <a:r>
              <a:rPr lang="fi-FI" dirty="0"/>
              <a:t>Miten oireet ilmenevät arjessa</a:t>
            </a:r>
          </a:p>
        </p:txBody>
      </p:sp>
      <p:sp>
        <p:nvSpPr>
          <p:cNvPr id="3" name="Sisällön paikkamerkki 2">
            <a:extLst>
              <a:ext uri="{FF2B5EF4-FFF2-40B4-BE49-F238E27FC236}">
                <a16:creationId xmlns:a16="http://schemas.microsoft.com/office/drawing/2014/main" id="{5DD1C2C2-7814-DBBB-2B30-BB571520324E}"/>
              </a:ext>
            </a:extLst>
          </p:cNvPr>
          <p:cNvSpPr>
            <a:spLocks noGrp="1"/>
          </p:cNvSpPr>
          <p:nvPr>
            <p:ph idx="1"/>
          </p:nvPr>
        </p:nvSpPr>
        <p:spPr/>
        <p:txBody>
          <a:bodyPr>
            <a:normAutofit fontScale="92500" lnSpcReduction="10000"/>
          </a:bodyPr>
          <a:lstStyle/>
          <a:p>
            <a:r>
              <a:rPr lang="fi-FI" b="1" dirty="0"/>
              <a:t>Impulsiivisuus</a:t>
            </a:r>
            <a:r>
              <a:rPr lang="fi-FI" dirty="0"/>
              <a:t> voi ilmetä esimerkiksi kärsimättömyytenä ja taipumuksena toimia nopeasti ja harkitsemattomasti, liiallisena puheliaisuutena sekä vaikeutena odottaa omaa vuoroa esimerkiksi keskusteluissa. Impulsiivisuus voi ilmetä myös tarpeettomien riskien ottamisena esimerkiksi liikenteessä.</a:t>
            </a:r>
          </a:p>
          <a:p>
            <a:r>
              <a:rPr lang="fi-FI" dirty="0"/>
              <a:t>Impulsiivisuuden tavallisia ilmenemismuotoja ovat "lyhytpinnaisuus", ärtyisyys ja kärsimättömyys, jotka usein kuormittavat esimerkiksi ihmissuhteita tai perhe-elämää. Vaikeus säädellä tunteita, äkkipikaisuus ja asioiden sanominen harkitsematta ("möläyttely") toistuvina piirteinä vuorovaikutustilanteissa saattavat vaikuttaa kielteisesti ihmissuhteisiin – henkilöä voidaan pitää epäkohteliaana, aggressiivisena ja arvaamattomana, henkilöllä on  vaikeutena ilmaista tunnekokemuksia sosiaalisesti sopivalla tavalla </a:t>
            </a:r>
          </a:p>
          <a:p>
            <a:endParaRPr lang="fi-FI" dirty="0"/>
          </a:p>
        </p:txBody>
      </p:sp>
    </p:spTree>
    <p:extLst>
      <p:ext uri="{BB962C8B-B14F-4D97-AF65-F5344CB8AC3E}">
        <p14:creationId xmlns:p14="http://schemas.microsoft.com/office/powerpoint/2010/main" val="3910931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F1E7460-0A26-228B-628E-43570276A904}"/>
              </a:ext>
            </a:extLst>
          </p:cNvPr>
          <p:cNvSpPr>
            <a:spLocks noGrp="1"/>
          </p:cNvSpPr>
          <p:nvPr>
            <p:ph type="title"/>
          </p:nvPr>
        </p:nvSpPr>
        <p:spPr/>
        <p:txBody>
          <a:bodyPr/>
          <a:lstStyle/>
          <a:p>
            <a:r>
              <a:rPr lang="fi-FI" dirty="0"/>
              <a:t>Miten oireet ilmenevät arjessa</a:t>
            </a:r>
          </a:p>
        </p:txBody>
      </p:sp>
      <p:sp>
        <p:nvSpPr>
          <p:cNvPr id="3" name="Sisällön paikkamerkki 2">
            <a:extLst>
              <a:ext uri="{FF2B5EF4-FFF2-40B4-BE49-F238E27FC236}">
                <a16:creationId xmlns:a16="http://schemas.microsoft.com/office/drawing/2014/main" id="{4250D725-4C44-5EAE-000B-2BB10A9DF164}"/>
              </a:ext>
            </a:extLst>
          </p:cNvPr>
          <p:cNvSpPr>
            <a:spLocks noGrp="1"/>
          </p:cNvSpPr>
          <p:nvPr>
            <p:ph idx="1"/>
          </p:nvPr>
        </p:nvSpPr>
        <p:spPr/>
        <p:txBody>
          <a:bodyPr>
            <a:normAutofit/>
          </a:bodyPr>
          <a:lstStyle/>
          <a:p>
            <a:r>
              <a:rPr lang="fi-FI" dirty="0"/>
              <a:t>Impulsiivisuus voi näkyä esimerkiksi nopeina ja harkitsemattomina päätöksinä isoissakin elämään vaikuttavissa asioissa (opinnot, asuminen, työsuhteiden muutokset, ihmissuhteet).</a:t>
            </a:r>
          </a:p>
          <a:p>
            <a:r>
              <a:rPr lang="fi-FI" dirty="0"/>
              <a:t>Elämyshakuisuus voi näkyä impulsiivisena ja holtittomana rahankäyttönä sekä lisääntyneenä alttiutena toiminnallisiin riippuvuuksiin (esim. rahapelaaminen).</a:t>
            </a:r>
          </a:p>
          <a:p>
            <a:r>
              <a:rPr lang="fi-FI" dirty="0"/>
              <a:t>Suurentunut tapaturma-alttius.</a:t>
            </a:r>
          </a:p>
          <a:p>
            <a:endParaRPr lang="fi-FI" dirty="0"/>
          </a:p>
          <a:p>
            <a:pPr marL="457200" lvl="1" indent="0">
              <a:buNone/>
            </a:pPr>
            <a:endParaRPr lang="fi-FI" sz="2800" dirty="0"/>
          </a:p>
          <a:p>
            <a:endParaRPr lang="fi-FI" dirty="0"/>
          </a:p>
        </p:txBody>
      </p:sp>
    </p:spTree>
    <p:extLst>
      <p:ext uri="{BB962C8B-B14F-4D97-AF65-F5344CB8AC3E}">
        <p14:creationId xmlns:p14="http://schemas.microsoft.com/office/powerpoint/2010/main" val="1101229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F4DB4F4-6C0E-7BAB-43D0-1921A669B211}"/>
              </a:ext>
            </a:extLst>
          </p:cNvPr>
          <p:cNvSpPr>
            <a:spLocks noGrp="1"/>
          </p:cNvSpPr>
          <p:nvPr>
            <p:ph type="title"/>
          </p:nvPr>
        </p:nvSpPr>
        <p:spPr/>
        <p:txBody>
          <a:bodyPr/>
          <a:lstStyle/>
          <a:p>
            <a:r>
              <a:rPr lang="fi-FI" dirty="0"/>
              <a:t>Oireiden määrään ja haittaavuuteen vaikuttaa ympäristö- ja motivaatiotekijät</a:t>
            </a:r>
          </a:p>
        </p:txBody>
      </p:sp>
      <p:sp>
        <p:nvSpPr>
          <p:cNvPr id="3" name="Sisällön paikkamerkki 2">
            <a:extLst>
              <a:ext uri="{FF2B5EF4-FFF2-40B4-BE49-F238E27FC236}">
                <a16:creationId xmlns:a16="http://schemas.microsoft.com/office/drawing/2014/main" id="{3EF4BBF8-A8B3-5D24-E80F-4832A0846FBB}"/>
              </a:ext>
            </a:extLst>
          </p:cNvPr>
          <p:cNvSpPr>
            <a:spLocks noGrp="1"/>
          </p:cNvSpPr>
          <p:nvPr>
            <p:ph idx="1"/>
          </p:nvPr>
        </p:nvSpPr>
        <p:spPr/>
        <p:txBody>
          <a:bodyPr>
            <a:normAutofit fontScale="25000" lnSpcReduction="20000"/>
          </a:bodyPr>
          <a:lstStyle/>
          <a:p>
            <a:pPr lvl="1"/>
            <a:endParaRPr lang="fi-FI" sz="2800" dirty="0"/>
          </a:p>
          <a:p>
            <a:pPr lvl="1"/>
            <a:r>
              <a:rPr lang="fi-FI" sz="11200" dirty="0"/>
              <a:t>Oireet ovat usein</a:t>
            </a:r>
          </a:p>
          <a:p>
            <a:pPr lvl="2"/>
            <a:r>
              <a:rPr lang="fi-FI" sz="11200" dirty="0"/>
              <a:t>voimakkaampia, jos ympäristössä on paljon häiriötekijöitä, toimintaodotukset ovat epäselviä tai vaaditaan pitkäkestoista ponnistelua.</a:t>
            </a:r>
          </a:p>
          <a:p>
            <a:pPr lvl="2"/>
            <a:r>
              <a:rPr lang="fi-FI" sz="11200" dirty="0"/>
              <a:t>lievempiä tai eivät ilmene, jos ympäristö on rauhallinen, vireyttä ylläpitävä liikehtiminen on sallittua, ohjeet ovat selkeitä ja lyhyitä, motivaatio tekemiseen on hyvä ja palaute on välitöntä.</a:t>
            </a:r>
          </a:p>
          <a:p>
            <a:pPr lvl="2"/>
            <a:r>
              <a:rPr lang="fi-FI" sz="11200" dirty="0"/>
              <a:t>Onnistuneet tukitoimet vähentävät oireiden aiheuttamaa haittaa, minkä vuoksi lapsuusiän oireita jälkeenpäin arvioitaessa on selvitettävä myös tukitoimien määrä, toteutuminen ja vaikutus.</a:t>
            </a:r>
          </a:p>
          <a:p>
            <a:pPr marL="0" indent="0">
              <a:buNone/>
            </a:pPr>
            <a:endParaRPr lang="fi-FI" sz="11200" dirty="0"/>
          </a:p>
          <a:p>
            <a:pPr marL="0" indent="0">
              <a:buNone/>
            </a:pPr>
            <a:br>
              <a:rPr lang="fi-FI" dirty="0"/>
            </a:br>
            <a:endParaRPr lang="fi-FI" dirty="0"/>
          </a:p>
        </p:txBody>
      </p:sp>
    </p:spTree>
    <p:extLst>
      <p:ext uri="{BB962C8B-B14F-4D97-AF65-F5344CB8AC3E}">
        <p14:creationId xmlns:p14="http://schemas.microsoft.com/office/powerpoint/2010/main" val="201447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29B08A-106B-338B-7616-22412887904F}"/>
              </a:ext>
            </a:extLst>
          </p:cNvPr>
          <p:cNvSpPr>
            <a:spLocks noGrp="1"/>
          </p:cNvSpPr>
          <p:nvPr>
            <p:ph type="title"/>
          </p:nvPr>
        </p:nvSpPr>
        <p:spPr/>
        <p:txBody>
          <a:bodyPr/>
          <a:lstStyle/>
          <a:p>
            <a:r>
              <a:rPr lang="fi-FI" dirty="0"/>
              <a:t>ADHD oireet aikuisuudessa</a:t>
            </a:r>
          </a:p>
        </p:txBody>
      </p:sp>
      <p:sp>
        <p:nvSpPr>
          <p:cNvPr id="3" name="Sisällön paikkamerkki 2">
            <a:extLst>
              <a:ext uri="{FF2B5EF4-FFF2-40B4-BE49-F238E27FC236}">
                <a16:creationId xmlns:a16="http://schemas.microsoft.com/office/drawing/2014/main" id="{263D767F-AB13-9FE9-68C7-F9754AAB53E0}"/>
              </a:ext>
            </a:extLst>
          </p:cNvPr>
          <p:cNvSpPr>
            <a:spLocks noGrp="1"/>
          </p:cNvSpPr>
          <p:nvPr>
            <p:ph idx="1"/>
          </p:nvPr>
        </p:nvSpPr>
        <p:spPr/>
        <p:txBody>
          <a:bodyPr>
            <a:normAutofit/>
          </a:bodyPr>
          <a:lstStyle/>
          <a:p>
            <a:r>
              <a:rPr lang="fi-FI" dirty="0"/>
              <a:t>ADHD-oireiden ilmeneminen muuttuu iän ja kognitiivisten taitojen kehityksen myötä. Oireista aiheutuvaan haittaan vaikuttavat myös aikuisuuden myötä lisääntyvät haasteet, jolloin toiminnanohjauksen ja tarkkaavuuden ongelmat voivat aiheuttaa aiempaa suurempaa haittaa toimintakyvylle, arjenhallinnalle ja suoriutumiselle esimerkiksi työtehtävistä.</a:t>
            </a:r>
          </a:p>
          <a:p>
            <a:r>
              <a:rPr lang="fi-FI" dirty="0"/>
              <a:t>ADHD-oireet saattavat ilmentyä selvemmin elämän taitekohdissa ja uusien haasteiden kuormittaessa lisääntyvästi kognitiota. </a:t>
            </a:r>
          </a:p>
          <a:p>
            <a:endParaRPr lang="fi-FI" dirty="0"/>
          </a:p>
        </p:txBody>
      </p:sp>
    </p:spTree>
    <p:extLst>
      <p:ext uri="{BB962C8B-B14F-4D97-AF65-F5344CB8AC3E}">
        <p14:creationId xmlns:p14="http://schemas.microsoft.com/office/powerpoint/2010/main" val="772003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F759E72-D8F8-ED4E-49CF-F4DD1616E532}"/>
              </a:ext>
            </a:extLst>
          </p:cNvPr>
          <p:cNvSpPr>
            <a:spLocks noGrp="1"/>
          </p:cNvSpPr>
          <p:nvPr>
            <p:ph type="title"/>
          </p:nvPr>
        </p:nvSpPr>
        <p:spPr/>
        <p:txBody>
          <a:bodyPr/>
          <a:lstStyle/>
          <a:p>
            <a:r>
              <a:rPr lang="fi-FI" dirty="0"/>
              <a:t>Toiminnanohjauksen ongelmat ja ADHD</a:t>
            </a:r>
          </a:p>
        </p:txBody>
      </p:sp>
      <p:sp>
        <p:nvSpPr>
          <p:cNvPr id="3" name="Sisällön paikkamerkki 2">
            <a:extLst>
              <a:ext uri="{FF2B5EF4-FFF2-40B4-BE49-F238E27FC236}">
                <a16:creationId xmlns:a16="http://schemas.microsoft.com/office/drawing/2014/main" id="{25D964D6-93EB-854E-3304-9EDA5708FBBD}"/>
              </a:ext>
            </a:extLst>
          </p:cNvPr>
          <p:cNvSpPr>
            <a:spLocks noGrp="1"/>
          </p:cNvSpPr>
          <p:nvPr>
            <p:ph idx="1"/>
          </p:nvPr>
        </p:nvSpPr>
        <p:spPr/>
        <p:txBody>
          <a:bodyPr>
            <a:normAutofit fontScale="92500"/>
          </a:bodyPr>
          <a:lstStyle/>
          <a:p>
            <a:r>
              <a:rPr lang="fi-FI" dirty="0"/>
              <a:t>Toiminnanohjauksella tarkoitetaan psyykkisiä prosesseja, joiden avulla yksilö pystyy toimimaan päämääräsuuntautuneesti tilanteen vaatimusten mukaisesti.</a:t>
            </a:r>
          </a:p>
          <a:p>
            <a:r>
              <a:rPr lang="fi-FI" dirty="0"/>
              <a:t>ADHD:hen liittyy toiminnanohjauksen vaikeuksia esimerkiksi tehtävien suunnittelussa, aloittamisessa ja järjestelmällisessä loppuun saattamisessa, ajankäytössä ja järjestyksen ylläpitämisessä.</a:t>
            </a:r>
          </a:p>
          <a:p>
            <a:r>
              <a:rPr lang="fi-FI" dirty="0"/>
              <a:t>Toiminnanohjauksen perustoimintoja ovat toimintaa häiritsevien reaktioiden ja ulkoisten ärsykkeiden ehkäiseminen (inhibitio), työmuisti ja toimintatapojen joustava vaihtaminen. Perustoimintojen varaan rakentuvat monimutkaisemmat säätelytoiminnot, kuten kyky jäsentää tilanteita, tehdä suunnitelmia ja toimia suunnitelmien mukaisesti .</a:t>
            </a:r>
          </a:p>
        </p:txBody>
      </p:sp>
    </p:spTree>
    <p:extLst>
      <p:ext uri="{BB962C8B-B14F-4D97-AF65-F5344CB8AC3E}">
        <p14:creationId xmlns:p14="http://schemas.microsoft.com/office/powerpoint/2010/main" val="343740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D1C90D-8BCD-FE1F-53AA-E5E3F93FD872}"/>
              </a:ext>
            </a:extLst>
          </p:cNvPr>
          <p:cNvSpPr>
            <a:spLocks noGrp="1"/>
          </p:cNvSpPr>
          <p:nvPr>
            <p:ph type="title"/>
          </p:nvPr>
        </p:nvSpPr>
        <p:spPr/>
        <p:txBody>
          <a:bodyPr/>
          <a:lstStyle/>
          <a:p>
            <a:r>
              <a:rPr lang="fi-FI" dirty="0"/>
              <a:t>Toiminnanohjauksen ongelmat ja ADHD </a:t>
            </a:r>
          </a:p>
        </p:txBody>
      </p:sp>
      <p:sp>
        <p:nvSpPr>
          <p:cNvPr id="3" name="Sisällön paikkamerkki 2">
            <a:extLst>
              <a:ext uri="{FF2B5EF4-FFF2-40B4-BE49-F238E27FC236}">
                <a16:creationId xmlns:a16="http://schemas.microsoft.com/office/drawing/2014/main" id="{9C1FB2D3-AB9C-D82F-A459-479E209C8F40}"/>
              </a:ext>
            </a:extLst>
          </p:cNvPr>
          <p:cNvSpPr>
            <a:spLocks noGrp="1"/>
          </p:cNvSpPr>
          <p:nvPr>
            <p:ph idx="1"/>
          </p:nvPr>
        </p:nvSpPr>
        <p:spPr/>
        <p:txBody>
          <a:bodyPr>
            <a:normAutofit fontScale="92500"/>
          </a:bodyPr>
          <a:lstStyle/>
          <a:p>
            <a:r>
              <a:rPr lang="fi-FI" dirty="0"/>
              <a:t>Kun inhibitio toistuvasti pettää seuraavaa toimintoa päätettäessä=&gt;käyttäytyminen ohjautuu toistuvasti sillä hetkellä mieluisampaan tekemiseen. Saatuaan vastenmielisen tehtävän tehtyä, henkilö päättää seuraavalla kerralla tehdä asian ajoissa=&gt;näin harvoin käy, koska ongelma on myös toimintojen automatisoitumisessa.</a:t>
            </a:r>
          </a:p>
          <a:p>
            <a:r>
              <a:rPr lang="fi-FI" dirty="0"/>
              <a:t>Työmuistin ongelmat, jolloin tieto ei siirry pitkäkestoiseen muistiin, eikä muistijälkeä synny=&gt; ”ei tästä ole puhuttu”, tavarat häviävät.</a:t>
            </a:r>
          </a:p>
          <a:p>
            <a:r>
              <a:rPr lang="fi-FI" dirty="0"/>
              <a:t>Toiminnanohjauksen ongelmat vaikeuttavat järjestelmällisyyttä, esim. oman elämän pitkäjänteistä suunnittelua, näkyy epäjärjestyksenä (paperit kasautuvat, tavarat eivät ole paikoillaan).</a:t>
            </a:r>
          </a:p>
          <a:p>
            <a:endParaRPr lang="fi-FI" dirty="0"/>
          </a:p>
        </p:txBody>
      </p:sp>
    </p:spTree>
    <p:extLst>
      <p:ext uri="{BB962C8B-B14F-4D97-AF65-F5344CB8AC3E}">
        <p14:creationId xmlns:p14="http://schemas.microsoft.com/office/powerpoint/2010/main" val="2020032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36C52B-E8B7-3EDE-7505-A0D0CED7399D}"/>
              </a:ext>
            </a:extLst>
          </p:cNvPr>
          <p:cNvSpPr>
            <a:spLocks noGrp="1"/>
          </p:cNvSpPr>
          <p:nvPr>
            <p:ph type="title"/>
          </p:nvPr>
        </p:nvSpPr>
        <p:spPr/>
        <p:txBody>
          <a:bodyPr/>
          <a:lstStyle/>
          <a:p>
            <a:r>
              <a:rPr lang="fi-FI" dirty="0"/>
              <a:t>Toiminnanohjauksen ongelmat ja ADHD </a:t>
            </a:r>
          </a:p>
        </p:txBody>
      </p:sp>
      <p:sp>
        <p:nvSpPr>
          <p:cNvPr id="3" name="Sisällön paikkamerkki 2">
            <a:extLst>
              <a:ext uri="{FF2B5EF4-FFF2-40B4-BE49-F238E27FC236}">
                <a16:creationId xmlns:a16="http://schemas.microsoft.com/office/drawing/2014/main" id="{A9E7C1EC-4F84-A8D3-34B1-3CE850DA359B}"/>
              </a:ext>
            </a:extLst>
          </p:cNvPr>
          <p:cNvSpPr>
            <a:spLocks noGrp="1"/>
          </p:cNvSpPr>
          <p:nvPr>
            <p:ph idx="1"/>
          </p:nvPr>
        </p:nvSpPr>
        <p:spPr/>
        <p:txBody>
          <a:bodyPr/>
          <a:lstStyle/>
          <a:p>
            <a:r>
              <a:rPr lang="fi-FI" dirty="0"/>
              <a:t>Aikatauluttaminen=&gt;usein aikaoptimismia, vaikeutta hahmottaa realistisesti, kuinka paljon aikaa tehtävän tekeminen vaatii. Toistuva myöhästely, vaikka nousisi aamulla hyvissä ajoin ylös.</a:t>
            </a:r>
          </a:p>
        </p:txBody>
      </p:sp>
    </p:spTree>
    <p:extLst>
      <p:ext uri="{BB962C8B-B14F-4D97-AF65-F5344CB8AC3E}">
        <p14:creationId xmlns:p14="http://schemas.microsoft.com/office/powerpoint/2010/main" val="89731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39BB4F9-1080-A154-52B6-A3B1360F0F24}"/>
              </a:ext>
            </a:extLst>
          </p:cNvPr>
          <p:cNvSpPr>
            <a:spLocks noGrp="1"/>
          </p:cNvSpPr>
          <p:nvPr>
            <p:ph type="title"/>
          </p:nvPr>
        </p:nvSpPr>
        <p:spPr/>
        <p:txBody>
          <a:bodyPr/>
          <a:lstStyle/>
          <a:p>
            <a:r>
              <a:rPr lang="fi-FI" dirty="0"/>
              <a:t>ADHD ja opiskelukyky/työkyky</a:t>
            </a:r>
          </a:p>
        </p:txBody>
      </p:sp>
      <p:sp>
        <p:nvSpPr>
          <p:cNvPr id="3" name="Sisällön paikkamerkki 2">
            <a:extLst>
              <a:ext uri="{FF2B5EF4-FFF2-40B4-BE49-F238E27FC236}">
                <a16:creationId xmlns:a16="http://schemas.microsoft.com/office/drawing/2014/main" id="{6B979B6B-28EF-74CC-12FD-3AF6DC7DD174}"/>
              </a:ext>
            </a:extLst>
          </p:cNvPr>
          <p:cNvSpPr>
            <a:spLocks noGrp="1"/>
          </p:cNvSpPr>
          <p:nvPr>
            <p:ph idx="1"/>
          </p:nvPr>
        </p:nvSpPr>
        <p:spPr/>
        <p:txBody>
          <a:bodyPr>
            <a:normAutofit fontScale="85000" lnSpcReduction="20000"/>
          </a:bodyPr>
          <a:lstStyle/>
          <a:p>
            <a:endParaRPr lang="fi-FI" dirty="0"/>
          </a:p>
          <a:p>
            <a:r>
              <a:rPr lang="fi-FI" dirty="0"/>
              <a:t>Lapsuus- tai nuoruusiän ADHD on yhteydessä tavallista heikompaan suoriutumiseen opinnoissa ja työelämässä=&gt;lisää riskiä syrjäytymiseen.</a:t>
            </a:r>
          </a:p>
          <a:p>
            <a:r>
              <a:rPr lang="fi-FI" dirty="0"/>
              <a:t>ADHD:n kliiniset oireet ja toimintakykyyn liittyvä haasteet aiheuttavat  merkittäviä opiskeluun/ työhön liittyviä vaikeuksia  ja vaikuttaisi lisäävän opiskelu/työuupumusriskiä.</a:t>
            </a:r>
          </a:p>
          <a:p>
            <a:r>
              <a:rPr lang="fi-FI" dirty="0"/>
              <a:t>ADHD lisää riskiä työkyvyttömyyseläkkeeseen (10 x, samanaikaissairastavuus selitti kolmanneksen todetusta yhteydestä työkyvyttömyyseläkkeeseen), sairauspoissaoloihin sekä pitkäaikaistyöttömyyteen (70 %).</a:t>
            </a:r>
          </a:p>
          <a:p>
            <a:r>
              <a:rPr lang="fi-FI" dirty="0"/>
              <a:t>ADHD:n kanssa aikuisilla samanaikaisia häiriöitä on esiintynyt 50–87 %:</a:t>
            </a:r>
            <a:r>
              <a:rPr lang="fi-FI" dirty="0" err="1"/>
              <a:t>lla</a:t>
            </a:r>
            <a:r>
              <a:rPr lang="fi-FI" dirty="0"/>
              <a:t>.  </a:t>
            </a:r>
          </a:p>
          <a:p>
            <a:r>
              <a:rPr lang="fi-FI" dirty="0"/>
              <a:t>Riski sekä mieliala- että ahdistuneisuushäiriöihin on 3–5-kertainen muuhun väestöön verrattuna. </a:t>
            </a:r>
          </a:p>
          <a:p>
            <a:pPr marL="0" indent="0">
              <a:buNone/>
            </a:pPr>
            <a:endParaRPr lang="fi-FI" dirty="0"/>
          </a:p>
          <a:p>
            <a:endParaRPr lang="fi-FI" dirty="0"/>
          </a:p>
        </p:txBody>
      </p:sp>
    </p:spTree>
    <p:extLst>
      <p:ext uri="{BB962C8B-B14F-4D97-AF65-F5344CB8AC3E}">
        <p14:creationId xmlns:p14="http://schemas.microsoft.com/office/powerpoint/2010/main" val="2352770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AE553C-CDF8-8A0A-894C-D8E1525F6C48}"/>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B0F17243-81D5-533A-D8B6-24642BF6A7BF}"/>
              </a:ext>
            </a:extLst>
          </p:cNvPr>
          <p:cNvSpPr>
            <a:spLocks noGrp="1"/>
          </p:cNvSpPr>
          <p:nvPr>
            <p:ph idx="1"/>
          </p:nvPr>
        </p:nvSpPr>
        <p:spPr/>
        <p:txBody>
          <a:bodyPr>
            <a:normAutofit fontScale="92500"/>
          </a:bodyPr>
          <a:lstStyle/>
          <a:p>
            <a:r>
              <a:rPr lang="fi-FI" dirty="0"/>
              <a:t>Syömishäiriöiden riski on kohonnut tytöillä ja naisilla joilla on ADHD.</a:t>
            </a:r>
          </a:p>
          <a:p>
            <a:r>
              <a:rPr lang="fi-FI" dirty="0"/>
              <a:t>Samoin päihdehäiriöiden riski on kohonnut.  </a:t>
            </a:r>
          </a:p>
          <a:p>
            <a:r>
              <a:rPr lang="fi-FI" dirty="0"/>
              <a:t>=&gt;samanaikaiset psykiatriset häiriöt edelleen alentavat opiskelu-/työkykyä.</a:t>
            </a:r>
          </a:p>
          <a:p>
            <a:pPr lvl="0"/>
            <a:r>
              <a:rPr lang="fi-FI" dirty="0"/>
              <a:t>Hoitamattomana ADHD voi haitata opintoja ja työllistymistä sekä lisätä psykiatristen häiriöiden, syrjäytymisen ja päihteiden käytön riskiä.</a:t>
            </a:r>
          </a:p>
          <a:p>
            <a:pPr lvl="0"/>
            <a:r>
              <a:rPr lang="fi-FI" dirty="0"/>
              <a:t>=&gt; ADHD:n tunnistaminen ja sitä kautta riittävien tukitoimien järjestäminen on myös syrjäytymisen ehkäisemisen kannalta tärkeää.</a:t>
            </a:r>
          </a:p>
          <a:p>
            <a:pPr marL="0" indent="0">
              <a:buNone/>
            </a:pPr>
            <a:br>
              <a:rPr lang="fi-FI" dirty="0"/>
            </a:br>
            <a:endParaRPr lang="fi-FI" dirty="0"/>
          </a:p>
        </p:txBody>
      </p:sp>
    </p:spTree>
    <p:extLst>
      <p:ext uri="{BB962C8B-B14F-4D97-AF65-F5344CB8AC3E}">
        <p14:creationId xmlns:p14="http://schemas.microsoft.com/office/powerpoint/2010/main" val="1544746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0D1884E-10F6-C150-032C-DBAECE772891}"/>
              </a:ext>
            </a:extLst>
          </p:cNvPr>
          <p:cNvSpPr>
            <a:spLocks noGrp="1"/>
          </p:cNvSpPr>
          <p:nvPr>
            <p:ph type="title"/>
          </p:nvPr>
        </p:nvSpPr>
        <p:spPr/>
        <p:txBody>
          <a:bodyPr/>
          <a:lstStyle/>
          <a:p>
            <a:r>
              <a:rPr lang="fi-FI" dirty="0"/>
              <a:t>Syrjäytyminen</a:t>
            </a:r>
          </a:p>
        </p:txBody>
      </p:sp>
      <p:sp>
        <p:nvSpPr>
          <p:cNvPr id="3" name="Sisällön paikkamerkki 2">
            <a:extLst>
              <a:ext uri="{FF2B5EF4-FFF2-40B4-BE49-F238E27FC236}">
                <a16:creationId xmlns:a16="http://schemas.microsoft.com/office/drawing/2014/main" id="{A83D2519-C886-BC46-EB2F-7D50AC1EB9C0}"/>
              </a:ext>
            </a:extLst>
          </p:cNvPr>
          <p:cNvSpPr>
            <a:spLocks noGrp="1"/>
          </p:cNvSpPr>
          <p:nvPr>
            <p:ph idx="1"/>
          </p:nvPr>
        </p:nvSpPr>
        <p:spPr/>
        <p:txBody>
          <a:bodyPr>
            <a:normAutofit/>
          </a:bodyPr>
          <a:lstStyle/>
          <a:p>
            <a:r>
              <a:rPr lang="fi-FI" dirty="0"/>
              <a:t> ADHD-oireisilla lapsilla ja nuorilla on usein  vaikeuksia kotona, koulunkäynnissä, kaverisuhteissa ja harrastuksissa.</a:t>
            </a:r>
          </a:p>
          <a:p>
            <a:r>
              <a:rPr lang="fi-FI" dirty="0"/>
              <a:t>Nämä haasteet ovat seurausta ADHD:n ydinoireista ja kuuluvat ADHD:n normaaliin oirekuvaan.</a:t>
            </a:r>
          </a:p>
          <a:p>
            <a:r>
              <a:rPr lang="fi-FI" dirty="0"/>
              <a:t>Jos tarkastellaan syrjäytymisen prosessimallia  rinnakkain ADHD-oireisen lapsen tyypillisen oirekuvan kanssa, on todettavissa  yhteneväisyyksiä =&gt; ADHD-oireiden henkilön riski syrjäytyä on todellinen.</a:t>
            </a:r>
          </a:p>
          <a:p>
            <a:pPr marL="0" indent="0">
              <a:buNone/>
            </a:pPr>
            <a:endParaRPr lang="fi-FI" dirty="0"/>
          </a:p>
        </p:txBody>
      </p:sp>
    </p:spTree>
    <p:extLst>
      <p:ext uri="{BB962C8B-B14F-4D97-AF65-F5344CB8AC3E}">
        <p14:creationId xmlns:p14="http://schemas.microsoft.com/office/powerpoint/2010/main" val="727976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EE1C677-ACFB-F37E-2104-D5E4BD4695A2}"/>
              </a:ext>
            </a:extLst>
          </p:cNvPr>
          <p:cNvSpPr>
            <a:spLocks noGrp="1"/>
          </p:cNvSpPr>
          <p:nvPr>
            <p:ph type="title"/>
          </p:nvPr>
        </p:nvSpPr>
        <p:spPr/>
        <p:txBody>
          <a:bodyPr/>
          <a:lstStyle/>
          <a:p>
            <a:r>
              <a:rPr lang="fi-FI" dirty="0"/>
              <a:t>Miten tukea opiskelu- ja työkykyä ja estää syrjäytymistä</a:t>
            </a:r>
          </a:p>
        </p:txBody>
      </p:sp>
      <p:sp>
        <p:nvSpPr>
          <p:cNvPr id="3" name="Sisällön paikkamerkki 2">
            <a:extLst>
              <a:ext uri="{FF2B5EF4-FFF2-40B4-BE49-F238E27FC236}">
                <a16:creationId xmlns:a16="http://schemas.microsoft.com/office/drawing/2014/main" id="{724E2D06-2895-04D2-0108-53DA80543B19}"/>
              </a:ext>
            </a:extLst>
          </p:cNvPr>
          <p:cNvSpPr>
            <a:spLocks noGrp="1"/>
          </p:cNvSpPr>
          <p:nvPr>
            <p:ph idx="1"/>
          </p:nvPr>
        </p:nvSpPr>
        <p:spPr/>
        <p:txBody>
          <a:bodyPr>
            <a:normAutofit/>
          </a:bodyPr>
          <a:lstStyle/>
          <a:p>
            <a:pPr lvl="0"/>
            <a:r>
              <a:rPr lang="fi-FI" dirty="0"/>
              <a:t>ADHD-oireinen opiskelija voi selviytyä parhaimmillaan itsenäisesti ja erinomaisesti opiskelusta.</a:t>
            </a:r>
          </a:p>
          <a:p>
            <a:pPr lvl="0"/>
            <a:r>
              <a:rPr lang="fi-FI" dirty="0"/>
              <a:t> Osa tarvitsee kuitenkin tavanomaista enemmän ohjausta ja tukea.</a:t>
            </a:r>
          </a:p>
          <a:p>
            <a:r>
              <a:rPr lang="fi-FI" dirty="0"/>
              <a:t>ADHD-diagnoosi voi estää toimimisen sellaisissa ammateissa, joihin liittyy terveydellisiä vaatimuksia.</a:t>
            </a:r>
          </a:p>
          <a:p>
            <a:pPr lvl="0"/>
            <a:r>
              <a:rPr lang="fi-FI" dirty="0"/>
              <a:t>Tuen tarpeisiin ja toteutukseen vaikuttavat sekä henkilön yksilölliset toiminta- ja opiskelukykyyn liittyvät tekijät että sosiaaliseen ympäristöön liittyvät tekijät .</a:t>
            </a:r>
          </a:p>
          <a:p>
            <a:endParaRPr lang="fi-FI" dirty="0"/>
          </a:p>
        </p:txBody>
      </p:sp>
    </p:spTree>
    <p:extLst>
      <p:ext uri="{BB962C8B-B14F-4D97-AF65-F5344CB8AC3E}">
        <p14:creationId xmlns:p14="http://schemas.microsoft.com/office/powerpoint/2010/main" val="709369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1B85B8B-AB35-30FB-3E3E-B5150B5F1C56}"/>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D5E7B853-9071-310A-0100-71063141467C}"/>
              </a:ext>
            </a:extLst>
          </p:cNvPr>
          <p:cNvSpPr>
            <a:spLocks noGrp="1"/>
          </p:cNvSpPr>
          <p:nvPr>
            <p:ph idx="1"/>
          </p:nvPr>
        </p:nvSpPr>
        <p:spPr/>
        <p:txBody>
          <a:bodyPr/>
          <a:lstStyle/>
          <a:p>
            <a:pPr lvl="1"/>
            <a:r>
              <a:rPr lang="fi-FI" dirty="0"/>
              <a:t>Tukitoimia suunniteltaessa on tärkeää ottaa huomioon opiskelijan vahvuudet. Vahvuuksien tunnistaminen sekä onnistumisiin huomiota kiinnittävä vuorovaikutus voivat vähentää mahdollisten aiempien kielteisten kokemusten aiheuttamaa haittaa ja tukea opiskelumotivaatiota </a:t>
            </a:r>
          </a:p>
          <a:p>
            <a:pPr lvl="1"/>
            <a:r>
              <a:rPr lang="fi-FI" dirty="0"/>
              <a:t>ADHD:hen liitetään myös positiivisia ominaisuuksia, kuten esimerkiksi luovuutta, energisyyttä ja riskinottokykyä  jotka voivat tukea työelämässä menestymistä.</a:t>
            </a:r>
          </a:p>
          <a:p>
            <a:pPr lvl="1"/>
            <a:r>
              <a:rPr lang="fi-FI" dirty="0"/>
              <a:t>Ohjauksessa tulee tarkastella realistisesti sekä vaikeuksia että vahvuuksia.</a:t>
            </a:r>
          </a:p>
          <a:p>
            <a:endParaRPr lang="fi-FI" dirty="0"/>
          </a:p>
        </p:txBody>
      </p:sp>
    </p:spTree>
    <p:extLst>
      <p:ext uri="{BB962C8B-B14F-4D97-AF65-F5344CB8AC3E}">
        <p14:creationId xmlns:p14="http://schemas.microsoft.com/office/powerpoint/2010/main" val="3907997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23269DA-2DF6-14C4-D543-B29A23208CEA}"/>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4530B94E-DD25-9048-12B2-877E1A69C4E5}"/>
              </a:ext>
            </a:extLst>
          </p:cNvPr>
          <p:cNvSpPr>
            <a:spLocks noGrp="1"/>
          </p:cNvSpPr>
          <p:nvPr>
            <p:ph idx="1"/>
          </p:nvPr>
        </p:nvSpPr>
        <p:spPr/>
        <p:txBody>
          <a:bodyPr>
            <a:normAutofit lnSpcReduction="10000"/>
          </a:bodyPr>
          <a:lstStyle/>
          <a:p>
            <a:pPr lvl="0"/>
            <a:r>
              <a:rPr lang="fi-FI" b="1" dirty="0"/>
              <a:t>Opiskeluissa ja työssä menestymistä ja tyytyväisyyttä</a:t>
            </a:r>
            <a:r>
              <a:rPr lang="fi-FI" dirty="0"/>
              <a:t> lisää se, että henkilön ominaisuudet ja kyvyt vastaavat (tulevaa) työnkuvaa ja työn vaatimuksia (person-</a:t>
            </a:r>
            <a:r>
              <a:rPr lang="fi-FI" dirty="0" err="1"/>
              <a:t>job</a:t>
            </a:r>
            <a:r>
              <a:rPr lang="fi-FI" dirty="0"/>
              <a:t> </a:t>
            </a:r>
            <a:r>
              <a:rPr lang="fi-FI" dirty="0" err="1"/>
              <a:t>fit</a:t>
            </a:r>
            <a:r>
              <a:rPr lang="fi-FI" dirty="0"/>
              <a:t>), mikä tulisi huomioida opinto- ja uraohjauksessa.</a:t>
            </a:r>
          </a:p>
          <a:p>
            <a:pPr lvl="0"/>
            <a:r>
              <a:rPr lang="fi-FI" dirty="0"/>
              <a:t>Opinto- ja uraohjauksella, jossa huomioidaan henkilön omat kyvyt ja kiinnostuksen kohteet, voidaan tukea koulutus- ja työllistymispolun valintaa sekä henkilön motivaatiota ja sitoutumista siihen.</a:t>
            </a:r>
          </a:p>
          <a:p>
            <a:pPr lvl="0"/>
            <a:r>
              <a:rPr lang="fi-FI" dirty="0"/>
              <a:t> Omien vahvuuksien tunnistaminen ja kehittäminen on tärkeää itseluottamukselle, minäpystyvyyden tunteelle ja elämässä menestymiselle. Vahvuuksilla hallitaan myös omia heikkouksia.</a:t>
            </a:r>
          </a:p>
          <a:p>
            <a:endParaRPr lang="fi-FI" dirty="0"/>
          </a:p>
        </p:txBody>
      </p:sp>
    </p:spTree>
    <p:extLst>
      <p:ext uri="{BB962C8B-B14F-4D97-AF65-F5344CB8AC3E}">
        <p14:creationId xmlns:p14="http://schemas.microsoft.com/office/powerpoint/2010/main" val="3285710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40E38AD-0DE8-D48A-B58F-EECC3D0EF5FC}"/>
              </a:ext>
            </a:extLst>
          </p:cNvPr>
          <p:cNvSpPr>
            <a:spLocks noGrp="1"/>
          </p:cNvSpPr>
          <p:nvPr>
            <p:ph type="title"/>
          </p:nvPr>
        </p:nvSpPr>
        <p:spPr/>
        <p:txBody>
          <a:bodyPr/>
          <a:lstStyle/>
          <a:p>
            <a:r>
              <a:rPr lang="fi-FI" dirty="0"/>
              <a:t>Opiskelu/Työkyvyn tukeminen</a:t>
            </a:r>
          </a:p>
        </p:txBody>
      </p:sp>
      <p:sp>
        <p:nvSpPr>
          <p:cNvPr id="3" name="Sisällön paikkamerkki 2">
            <a:extLst>
              <a:ext uri="{FF2B5EF4-FFF2-40B4-BE49-F238E27FC236}">
                <a16:creationId xmlns:a16="http://schemas.microsoft.com/office/drawing/2014/main" id="{22F368BA-77CA-21F3-EE85-AA8B98D989A2}"/>
              </a:ext>
            </a:extLst>
          </p:cNvPr>
          <p:cNvSpPr>
            <a:spLocks noGrp="1"/>
          </p:cNvSpPr>
          <p:nvPr>
            <p:ph idx="1"/>
          </p:nvPr>
        </p:nvSpPr>
        <p:spPr/>
        <p:txBody>
          <a:bodyPr>
            <a:normAutofit lnSpcReduction="10000"/>
          </a:bodyPr>
          <a:lstStyle/>
          <a:p>
            <a:r>
              <a:rPr lang="fi-FI" dirty="0"/>
              <a:t>Lääkehoito=&gt; lievittää oireita, helpottaa oman käyttäytymisen ja totuttujen  toimintatapoja muokkaamista toimivampaan suuntaan.</a:t>
            </a:r>
          </a:p>
          <a:p>
            <a:r>
              <a:rPr lang="fi-FI" dirty="0" err="1"/>
              <a:t>Psykoedukaatio</a:t>
            </a:r>
            <a:endParaRPr lang="fi-FI" dirty="0"/>
          </a:p>
          <a:p>
            <a:r>
              <a:rPr lang="fi-FI" dirty="0"/>
              <a:t>Vertaistuki, sopeutumisvalmennus, </a:t>
            </a:r>
          </a:p>
          <a:p>
            <a:r>
              <a:rPr lang="fi-FI" dirty="0"/>
              <a:t>Koulun/työpaikan </a:t>
            </a:r>
            <a:r>
              <a:rPr lang="fi-FI"/>
              <a:t>tukitoimet </a:t>
            </a:r>
            <a:endParaRPr lang="fi-FI" dirty="0"/>
          </a:p>
          <a:p>
            <a:r>
              <a:rPr lang="fi-FI" dirty="0"/>
              <a:t>Psykoterapia</a:t>
            </a:r>
          </a:p>
          <a:p>
            <a:r>
              <a:rPr lang="fi-FI" dirty="0"/>
              <a:t>Neuropsykiatrinen valmennus / </a:t>
            </a:r>
            <a:r>
              <a:rPr lang="fi-FI" dirty="0" err="1"/>
              <a:t>adhd</a:t>
            </a:r>
            <a:r>
              <a:rPr lang="fi-FI" dirty="0"/>
              <a:t>-ohjaus sekä neuropsykologinen kuntoutus</a:t>
            </a:r>
          </a:p>
          <a:p>
            <a:r>
              <a:rPr lang="fi-FI" dirty="0"/>
              <a:t>Päihteettömyys</a:t>
            </a:r>
          </a:p>
          <a:p>
            <a:endParaRPr lang="fi-FI" dirty="0"/>
          </a:p>
        </p:txBody>
      </p:sp>
    </p:spTree>
    <p:extLst>
      <p:ext uri="{BB962C8B-B14F-4D97-AF65-F5344CB8AC3E}">
        <p14:creationId xmlns:p14="http://schemas.microsoft.com/office/powerpoint/2010/main" val="2557187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881884-9BFB-2A0A-0FB7-ECB8B380B6D3}"/>
              </a:ext>
            </a:extLst>
          </p:cNvPr>
          <p:cNvSpPr>
            <a:spLocks noGrp="1"/>
          </p:cNvSpPr>
          <p:nvPr>
            <p:ph type="title"/>
          </p:nvPr>
        </p:nvSpPr>
        <p:spPr/>
        <p:txBody>
          <a:bodyPr/>
          <a:lstStyle/>
          <a:p>
            <a:r>
              <a:rPr lang="fi-FI" dirty="0"/>
              <a:t>Opiskelu/ työkyvyn tukeminen</a:t>
            </a:r>
          </a:p>
        </p:txBody>
      </p:sp>
      <p:sp>
        <p:nvSpPr>
          <p:cNvPr id="3" name="Sisällön paikkamerkki 2">
            <a:extLst>
              <a:ext uri="{FF2B5EF4-FFF2-40B4-BE49-F238E27FC236}">
                <a16:creationId xmlns:a16="http://schemas.microsoft.com/office/drawing/2014/main" id="{01590E90-AF92-7306-D1E4-92E28D6DFAC9}"/>
              </a:ext>
            </a:extLst>
          </p:cNvPr>
          <p:cNvSpPr>
            <a:spLocks noGrp="1"/>
          </p:cNvSpPr>
          <p:nvPr>
            <p:ph idx="1"/>
          </p:nvPr>
        </p:nvSpPr>
        <p:spPr/>
        <p:txBody>
          <a:bodyPr/>
          <a:lstStyle/>
          <a:p>
            <a:r>
              <a:rPr lang="fi-FI" dirty="0"/>
              <a:t>Ajanhallinnan tukeminen: mm. kalenteri, </a:t>
            </a:r>
            <a:r>
              <a:rPr lang="fi-FI" dirty="0" err="1"/>
              <a:t>do</a:t>
            </a:r>
            <a:r>
              <a:rPr lang="fi-FI" dirty="0"/>
              <a:t> to-listat</a:t>
            </a:r>
          </a:p>
          <a:p>
            <a:r>
              <a:rPr lang="fi-FI" dirty="0"/>
              <a:t>Säännöllinen elämänrytmi: uni, ruokailu, liikunta, harrastukset</a:t>
            </a:r>
          </a:p>
          <a:p>
            <a:r>
              <a:rPr lang="fi-FI" dirty="0"/>
              <a:t>Aikataulujen laatiminen</a:t>
            </a:r>
          </a:p>
          <a:p>
            <a:r>
              <a:rPr lang="fi-FI" dirty="0"/>
              <a:t>Apuvälineet ajankäytöstä muistuttamiseen</a:t>
            </a:r>
          </a:p>
          <a:p>
            <a:r>
              <a:rPr lang="fi-FI" dirty="0"/>
              <a:t>Pitkäjänteinen talouden suunnittelu</a:t>
            </a:r>
          </a:p>
          <a:p>
            <a:r>
              <a:rPr lang="fi-FI" dirty="0"/>
              <a:t>Ajan varaaminen kotitöille</a:t>
            </a:r>
          </a:p>
          <a:p>
            <a:endParaRPr lang="fi-FI" dirty="0"/>
          </a:p>
          <a:p>
            <a:endParaRPr lang="fi-FI" dirty="0"/>
          </a:p>
        </p:txBody>
      </p:sp>
    </p:spTree>
    <p:extLst>
      <p:ext uri="{BB962C8B-B14F-4D97-AF65-F5344CB8AC3E}">
        <p14:creationId xmlns:p14="http://schemas.microsoft.com/office/powerpoint/2010/main" val="2643197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E92965B-0384-C5A4-0174-C1BEB693FDCC}"/>
              </a:ext>
            </a:extLst>
          </p:cNvPr>
          <p:cNvSpPr>
            <a:spLocks noGrp="1"/>
          </p:cNvSpPr>
          <p:nvPr>
            <p:ph type="title"/>
          </p:nvPr>
        </p:nvSpPr>
        <p:spPr/>
        <p:txBody>
          <a:bodyPr/>
          <a:lstStyle/>
          <a:p>
            <a:r>
              <a:rPr lang="fi-FI" dirty="0"/>
              <a:t>Autismikirjon häiriö, määritelmä</a:t>
            </a:r>
          </a:p>
        </p:txBody>
      </p:sp>
      <p:sp>
        <p:nvSpPr>
          <p:cNvPr id="3" name="Sisällön paikkamerkki 2">
            <a:extLst>
              <a:ext uri="{FF2B5EF4-FFF2-40B4-BE49-F238E27FC236}">
                <a16:creationId xmlns:a16="http://schemas.microsoft.com/office/drawing/2014/main" id="{A2E2D225-0AD1-6B31-545B-D6629C964D67}"/>
              </a:ext>
            </a:extLst>
          </p:cNvPr>
          <p:cNvSpPr>
            <a:spLocks noGrp="1"/>
          </p:cNvSpPr>
          <p:nvPr>
            <p:ph idx="1"/>
          </p:nvPr>
        </p:nvSpPr>
        <p:spPr/>
        <p:txBody>
          <a:bodyPr>
            <a:normAutofit fontScale="92500" lnSpcReduction="10000"/>
          </a:bodyPr>
          <a:lstStyle/>
          <a:p>
            <a:r>
              <a:rPr lang="fi-FI" dirty="0"/>
              <a:t>Autismikirjon häiriö (</a:t>
            </a:r>
            <a:r>
              <a:rPr lang="fi-FI" dirty="0" err="1"/>
              <a:t>autism</a:t>
            </a:r>
            <a:r>
              <a:rPr lang="fi-FI" dirty="0"/>
              <a:t> </a:t>
            </a:r>
            <a:r>
              <a:rPr lang="fi-FI" dirty="0" err="1"/>
              <a:t>spectrum</a:t>
            </a:r>
            <a:r>
              <a:rPr lang="fi-FI" dirty="0"/>
              <a:t> </a:t>
            </a:r>
            <a:r>
              <a:rPr lang="fi-FI" dirty="0" err="1"/>
              <a:t>disorder</a:t>
            </a:r>
            <a:r>
              <a:rPr lang="fi-FI" dirty="0"/>
              <a:t>, ASD) on keskushermoston kehityksellinen häiriö, jonka ydinoireita ovat toimintakykyä haittaavat, laaja-alaiset ja pysyvät sosiaalisen vuorovaikutuksen ja kommunikaation erityispiirteet sekä rajoittuneet, toistavat ja joustamattomat käytösmallit, kiinnostuksen kohteet tai aktiviteetit.</a:t>
            </a:r>
          </a:p>
          <a:p>
            <a:r>
              <a:rPr lang="fi-FI" dirty="0"/>
              <a:t>Autismikirjon häiriöihin kuuluvat:</a:t>
            </a:r>
          </a:p>
          <a:p>
            <a:pPr lvl="1"/>
            <a:r>
              <a:rPr lang="fi-FI" dirty="0"/>
              <a:t>F84.0 Lapsuusiän autismi</a:t>
            </a:r>
          </a:p>
          <a:p>
            <a:pPr lvl="1"/>
            <a:r>
              <a:rPr lang="fi-FI" dirty="0"/>
              <a:t>F84.1 Epätyypillinen autismi</a:t>
            </a:r>
          </a:p>
          <a:p>
            <a:pPr lvl="1"/>
            <a:r>
              <a:rPr lang="fi-FI" b="1" dirty="0"/>
              <a:t>F84.5 Aspergerin oireyhtymä</a:t>
            </a:r>
          </a:p>
          <a:p>
            <a:pPr lvl="1"/>
            <a:r>
              <a:rPr lang="fi-FI" dirty="0"/>
              <a:t>F84.8 Muu lapsuusiän laaja-alainen kehityshäiriö</a:t>
            </a:r>
          </a:p>
          <a:p>
            <a:pPr lvl="1"/>
            <a:r>
              <a:rPr lang="fi-FI" dirty="0"/>
              <a:t>F84.9 Määrittämätön lapsuusiän laaja-alainen kehityshäiriö.</a:t>
            </a:r>
          </a:p>
          <a:p>
            <a:endParaRPr lang="fi-FI" dirty="0"/>
          </a:p>
          <a:p>
            <a:endParaRPr lang="fi-FI" dirty="0"/>
          </a:p>
        </p:txBody>
      </p:sp>
    </p:spTree>
    <p:extLst>
      <p:ext uri="{BB962C8B-B14F-4D97-AF65-F5344CB8AC3E}">
        <p14:creationId xmlns:p14="http://schemas.microsoft.com/office/powerpoint/2010/main" val="1280189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230C0E-1252-9805-B0E7-8ECCA3A9CD61}"/>
              </a:ext>
            </a:extLst>
          </p:cNvPr>
          <p:cNvSpPr>
            <a:spLocks noGrp="1"/>
          </p:cNvSpPr>
          <p:nvPr>
            <p:ph type="title"/>
          </p:nvPr>
        </p:nvSpPr>
        <p:spPr/>
        <p:txBody>
          <a:bodyPr/>
          <a:lstStyle/>
          <a:p>
            <a:r>
              <a:rPr lang="fi-FI" dirty="0"/>
              <a:t>Diagnostiikka</a:t>
            </a:r>
          </a:p>
        </p:txBody>
      </p:sp>
      <p:sp>
        <p:nvSpPr>
          <p:cNvPr id="3" name="Sisällön paikkamerkki 2">
            <a:extLst>
              <a:ext uri="{FF2B5EF4-FFF2-40B4-BE49-F238E27FC236}">
                <a16:creationId xmlns:a16="http://schemas.microsoft.com/office/drawing/2014/main" id="{36051C95-F396-0A3A-C5C8-FF7BFFA0C52C}"/>
              </a:ext>
            </a:extLst>
          </p:cNvPr>
          <p:cNvSpPr>
            <a:spLocks noGrp="1"/>
          </p:cNvSpPr>
          <p:nvPr>
            <p:ph idx="1"/>
          </p:nvPr>
        </p:nvSpPr>
        <p:spPr/>
        <p:txBody>
          <a:bodyPr>
            <a:normAutofit fontScale="85000" lnSpcReduction="20000"/>
          </a:bodyPr>
          <a:lstStyle/>
          <a:p>
            <a:r>
              <a:rPr lang="fi-FI" b="1" dirty="0"/>
              <a:t>1</a:t>
            </a:r>
            <a:r>
              <a:rPr lang="fi-FI" dirty="0"/>
              <a:t>) </a:t>
            </a:r>
            <a:r>
              <a:rPr lang="fi-FI" b="1" dirty="0"/>
              <a:t>Laadullisia poikkeavuuksia molemminpuolisessa sosiaalisessa vuorovaikutuksessa vähintään kahdella seuraavista alueista:</a:t>
            </a:r>
            <a:br>
              <a:rPr lang="fi-FI" dirty="0"/>
            </a:br>
            <a:r>
              <a:rPr lang="fi-FI" dirty="0"/>
              <a:t>a) ei pysty tarkoituksenmukaisesti käyttämään katsekontaktia, kasvojen ilmeitä, vartalon asentoa ja liikettä säädelläkseen sosiaalista vuorovaikutusta</a:t>
            </a:r>
            <a:br>
              <a:rPr lang="fi-FI" dirty="0"/>
            </a:br>
            <a:r>
              <a:rPr lang="fi-FI" dirty="0"/>
              <a:t>b) ei pysty luomaan samanikäisiin kehitystasoaan vastaavia kaveruussuhteita, joissa molemminpuolista harrastusten, toimintojen ja tunteiden jakamista (huolimatta mahdollisuuksista)</a:t>
            </a:r>
            <a:br>
              <a:rPr lang="fi-FI" dirty="0"/>
            </a:br>
            <a:r>
              <a:rPr lang="fi-FI" dirty="0"/>
              <a:t>c) sosioemotionaalisen vastavuoroisuuden puute näkyen heikentyneenä tai poikkeavana reaktiona toisten tunteille, tai puute käytöksen soveltamisessa sosiaalisen ympäristön mukaan, tai heikko sosiaalisen, emotionaalisen ja kommunikatiivisen käyttäytymisen integraatio</a:t>
            </a:r>
            <a:br>
              <a:rPr lang="fi-FI" dirty="0"/>
            </a:br>
            <a:r>
              <a:rPr lang="fi-FI" dirty="0"/>
              <a:t>d) ei spontaanisti etsi mahdollisuuksia jakaa iloa, harrastuksia tai saavutuksia toisten kanssa (omien kiinnostusten kohteiden esittely toisille puuttuu)</a:t>
            </a:r>
          </a:p>
        </p:txBody>
      </p:sp>
    </p:spTree>
    <p:extLst>
      <p:ext uri="{BB962C8B-B14F-4D97-AF65-F5344CB8AC3E}">
        <p14:creationId xmlns:p14="http://schemas.microsoft.com/office/powerpoint/2010/main" val="1605150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83255B6-5B3B-448A-C109-55BE32486DC7}"/>
              </a:ext>
            </a:extLst>
          </p:cNvPr>
          <p:cNvSpPr>
            <a:spLocks noGrp="1"/>
          </p:cNvSpPr>
          <p:nvPr>
            <p:ph type="title"/>
          </p:nvPr>
        </p:nvSpPr>
        <p:spPr/>
        <p:txBody>
          <a:bodyPr/>
          <a:lstStyle/>
          <a:p>
            <a:r>
              <a:rPr lang="fi-FI" dirty="0"/>
              <a:t>Diagnostiikka</a:t>
            </a:r>
          </a:p>
        </p:txBody>
      </p:sp>
      <p:sp>
        <p:nvSpPr>
          <p:cNvPr id="3" name="Sisällön paikkamerkki 2">
            <a:extLst>
              <a:ext uri="{FF2B5EF4-FFF2-40B4-BE49-F238E27FC236}">
                <a16:creationId xmlns:a16="http://schemas.microsoft.com/office/drawing/2014/main" id="{67C4DAC5-AE2B-E3F9-6510-D00112A2FADA}"/>
              </a:ext>
            </a:extLst>
          </p:cNvPr>
          <p:cNvSpPr>
            <a:spLocks noGrp="1"/>
          </p:cNvSpPr>
          <p:nvPr>
            <p:ph idx="1"/>
          </p:nvPr>
        </p:nvSpPr>
        <p:spPr/>
        <p:txBody>
          <a:bodyPr>
            <a:normAutofit/>
          </a:bodyPr>
          <a:lstStyle/>
          <a:p>
            <a:r>
              <a:rPr lang="fi-FI" b="1" dirty="0"/>
              <a:t>2)</a:t>
            </a:r>
            <a:r>
              <a:rPr lang="fi-FI" dirty="0"/>
              <a:t> </a:t>
            </a:r>
            <a:r>
              <a:rPr lang="fi-FI" b="1" dirty="0"/>
              <a:t>Laadullisia poikkeavuuksia kommunikaatiossa vähintään yhdellä seuraavista alueista:</a:t>
            </a:r>
            <a:br>
              <a:rPr lang="fi-FI" dirty="0"/>
            </a:br>
            <a:r>
              <a:rPr lang="fi-FI" dirty="0"/>
              <a:t>a) merkittävä heikkeneminen kyvyssä aloittaa tai ylläpitää vastavuoroista keskustelua toisten kanssa (kielelliset taidot voivat olla riittävät)</a:t>
            </a:r>
            <a:br>
              <a:rPr lang="fi-FI" dirty="0"/>
            </a:br>
            <a:r>
              <a:rPr lang="fi-FI" dirty="0"/>
              <a:t>b) kaavamainen ja toistava kielenkäyttö tai omintakeinen sanojen ja sanamuotojen käyttö</a:t>
            </a:r>
            <a:br>
              <a:rPr lang="fi-FI" dirty="0"/>
            </a:br>
            <a:r>
              <a:rPr lang="fi-FI" dirty="0"/>
              <a:t>c) kehitystasoon nähden sopivien spontaanien kuvitteluleikkien ja sosiaalisten jäljittelyleikkien puuttuminen</a:t>
            </a:r>
          </a:p>
        </p:txBody>
      </p:sp>
    </p:spTree>
    <p:extLst>
      <p:ext uri="{BB962C8B-B14F-4D97-AF65-F5344CB8AC3E}">
        <p14:creationId xmlns:p14="http://schemas.microsoft.com/office/powerpoint/2010/main" val="3381926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008C7E-87AC-4AC7-C99F-3B9631453B86}"/>
              </a:ext>
            </a:extLst>
          </p:cNvPr>
          <p:cNvSpPr>
            <a:spLocks noGrp="1"/>
          </p:cNvSpPr>
          <p:nvPr>
            <p:ph type="title"/>
          </p:nvPr>
        </p:nvSpPr>
        <p:spPr/>
        <p:txBody>
          <a:bodyPr/>
          <a:lstStyle/>
          <a:p>
            <a:r>
              <a:rPr lang="fi-FI" dirty="0"/>
              <a:t>Diagnostiikka</a:t>
            </a:r>
          </a:p>
        </p:txBody>
      </p:sp>
      <p:sp>
        <p:nvSpPr>
          <p:cNvPr id="3" name="Sisällön paikkamerkki 2">
            <a:extLst>
              <a:ext uri="{FF2B5EF4-FFF2-40B4-BE49-F238E27FC236}">
                <a16:creationId xmlns:a16="http://schemas.microsoft.com/office/drawing/2014/main" id="{9434D950-0C93-AB9C-B4DA-CFA50E9795D0}"/>
              </a:ext>
            </a:extLst>
          </p:cNvPr>
          <p:cNvSpPr>
            <a:spLocks noGrp="1"/>
          </p:cNvSpPr>
          <p:nvPr>
            <p:ph idx="1"/>
          </p:nvPr>
        </p:nvSpPr>
        <p:spPr/>
        <p:txBody>
          <a:bodyPr/>
          <a:lstStyle/>
          <a:p>
            <a:r>
              <a:rPr lang="fi-FI" b="1" dirty="0"/>
              <a:t>3) Epätavallisen intensiivisiä, seikkaperäisiä harrastuksia tai rajoittuneita, toistuvia ja kaavamaisia käytösmalleja, mielenkiinnon kohteita tai toimintoja.</a:t>
            </a:r>
          </a:p>
          <a:p>
            <a:r>
              <a:rPr lang="fi-FI" dirty="0"/>
              <a:t>Usein esiintyy merkittävää useiden eri aistien yliherkkyyttä.</a:t>
            </a:r>
          </a:p>
          <a:p>
            <a:r>
              <a:rPr lang="fi-FI" dirty="0"/>
              <a:t>Kun diagnostista tutkimusta tehdään nuorelle/ aikuiselle, on keskeistä osoittaa autismikirjolle tyypillisten oireiden alkaminen lapsuudessa ja jatkuminen nykyhetkeen.</a:t>
            </a:r>
          </a:p>
        </p:txBody>
      </p:sp>
    </p:spTree>
    <p:extLst>
      <p:ext uri="{BB962C8B-B14F-4D97-AF65-F5344CB8AC3E}">
        <p14:creationId xmlns:p14="http://schemas.microsoft.com/office/powerpoint/2010/main" val="567483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7381B8-0E50-6D7B-08A3-852A7F3B5EAF}"/>
              </a:ext>
            </a:extLst>
          </p:cNvPr>
          <p:cNvSpPr>
            <a:spLocks noGrp="1"/>
          </p:cNvSpPr>
          <p:nvPr>
            <p:ph type="title"/>
          </p:nvPr>
        </p:nvSpPr>
        <p:spPr/>
        <p:txBody>
          <a:bodyPr/>
          <a:lstStyle/>
          <a:p>
            <a:r>
              <a:rPr lang="fi-FI" dirty="0"/>
              <a:t>Diagnostiikka</a:t>
            </a:r>
          </a:p>
        </p:txBody>
      </p:sp>
      <p:sp>
        <p:nvSpPr>
          <p:cNvPr id="3" name="Sisällön paikkamerkki 2">
            <a:extLst>
              <a:ext uri="{FF2B5EF4-FFF2-40B4-BE49-F238E27FC236}">
                <a16:creationId xmlns:a16="http://schemas.microsoft.com/office/drawing/2014/main" id="{A56B6734-8024-1C16-23B4-C550DE7C9A99}"/>
              </a:ext>
            </a:extLst>
          </p:cNvPr>
          <p:cNvSpPr>
            <a:spLocks noGrp="1"/>
          </p:cNvSpPr>
          <p:nvPr>
            <p:ph idx="1"/>
          </p:nvPr>
        </p:nvSpPr>
        <p:spPr/>
        <p:txBody>
          <a:bodyPr>
            <a:normAutofit lnSpcReduction="10000"/>
          </a:bodyPr>
          <a:lstStyle/>
          <a:p>
            <a:r>
              <a:rPr lang="fi-FI" dirty="0"/>
              <a:t>Tytöt ja naiset. Autismikirjon tyttöjen ja naisten oireiden ilmeneminen voi olla epätyypillistä. Erityisesti sosiaaliset ja kommunikaatiovaikeudet saattavat olla lievempiä kuin miehillä. Naisilla on yleensä vähemmän rajoittuneita, toistavia mielenkiinnon kohteita ja käyttäytymistä kuin miehillä</a:t>
            </a:r>
          </a:p>
          <a:p>
            <a:r>
              <a:rPr lang="fi-FI" dirty="0"/>
              <a:t>Aikuisen kohdalla epäily voi herätä myös, mikäli vanhemmista ja lapsuudenkodista itsenäistyminen, opiskelu tai työelämään sijoittuminen ei onnistu ilman merkittävää tukea tai kuormittaa henkilöä kohtuuttomasti.</a:t>
            </a:r>
          </a:p>
          <a:p>
            <a:pPr marL="0" indent="0">
              <a:buNone/>
            </a:pPr>
            <a:br>
              <a:rPr lang="fi-FI" dirty="0"/>
            </a:br>
            <a:endParaRPr lang="fi-FI" dirty="0"/>
          </a:p>
        </p:txBody>
      </p:sp>
    </p:spTree>
    <p:extLst>
      <p:ext uri="{BB962C8B-B14F-4D97-AF65-F5344CB8AC3E}">
        <p14:creationId xmlns:p14="http://schemas.microsoft.com/office/powerpoint/2010/main" val="16909618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3AF1E4-EB6D-683A-57D7-2543E51EF947}"/>
              </a:ext>
            </a:extLst>
          </p:cNvPr>
          <p:cNvSpPr>
            <a:spLocks noGrp="1"/>
          </p:cNvSpPr>
          <p:nvPr>
            <p:ph type="title"/>
          </p:nvPr>
        </p:nvSpPr>
        <p:spPr/>
        <p:txBody>
          <a:bodyPr/>
          <a:lstStyle/>
          <a:p>
            <a:r>
              <a:rPr lang="fi-FI" dirty="0"/>
              <a:t>Autismikirjon häiriö ja opiskelu- ja työelämä</a:t>
            </a:r>
          </a:p>
        </p:txBody>
      </p:sp>
      <p:sp>
        <p:nvSpPr>
          <p:cNvPr id="3" name="Sisällön paikkamerkki 2">
            <a:extLst>
              <a:ext uri="{FF2B5EF4-FFF2-40B4-BE49-F238E27FC236}">
                <a16:creationId xmlns:a16="http://schemas.microsoft.com/office/drawing/2014/main" id="{569EAEA8-3B35-7230-38F2-D5C85CE52660}"/>
              </a:ext>
            </a:extLst>
          </p:cNvPr>
          <p:cNvSpPr>
            <a:spLocks noGrp="1"/>
          </p:cNvSpPr>
          <p:nvPr>
            <p:ph idx="1"/>
          </p:nvPr>
        </p:nvSpPr>
        <p:spPr/>
        <p:txBody>
          <a:bodyPr>
            <a:normAutofit lnSpcReduction="10000"/>
          </a:bodyPr>
          <a:lstStyle/>
          <a:p>
            <a:r>
              <a:rPr lang="fi-FI" dirty="0"/>
              <a:t>Tutkimusten mukaan erityisesti sosiaalisten taitojen puute näyttäisi olevan yhteydessä alisuoriutumiseen koulussa, millä saattaa olla kielteisiä vaikutuksia myöhempiin elämänvaiheisiin (voi lisätä syrjäytymisen riskiä).</a:t>
            </a:r>
          </a:p>
          <a:p>
            <a:r>
              <a:rPr lang="fi-FI" dirty="0"/>
              <a:t> Varhainen diagnosointi sekä hoito- ja kuntoutustoimenpiteiden aloittaminen on siksi suositeltavaa.</a:t>
            </a:r>
          </a:p>
          <a:p>
            <a:r>
              <a:rPr lang="fi-FI" dirty="0"/>
              <a:t>Autismikirjoon liittyvä omaleimainen käyttäytymiskuva saattaa aikuistuessa muuttua. Kommunikaation laatu voi parantua ja rajoittunutta käyttäytymistä voi esiintyä vähemmän. Vuorovaikutus muiden samanikäisten kanssa saattaa parantaa sosiaalisia taitoja</a:t>
            </a:r>
          </a:p>
        </p:txBody>
      </p:sp>
    </p:spTree>
    <p:extLst>
      <p:ext uri="{BB962C8B-B14F-4D97-AF65-F5344CB8AC3E}">
        <p14:creationId xmlns:p14="http://schemas.microsoft.com/office/powerpoint/2010/main" val="29812914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1B6EF1-05B2-2543-8107-D2B9DFED2E7A}"/>
              </a:ext>
            </a:extLst>
          </p:cNvPr>
          <p:cNvSpPr>
            <a:spLocks noGrp="1"/>
          </p:cNvSpPr>
          <p:nvPr>
            <p:ph type="title"/>
          </p:nvPr>
        </p:nvSpPr>
        <p:spPr/>
        <p:txBody>
          <a:bodyPr/>
          <a:lstStyle/>
          <a:p>
            <a:r>
              <a:rPr lang="fi-FI" dirty="0"/>
              <a:t>Autismikirjon häiriö ja opiskelu- ja työelämä</a:t>
            </a:r>
          </a:p>
        </p:txBody>
      </p:sp>
      <p:sp>
        <p:nvSpPr>
          <p:cNvPr id="3" name="Sisällön paikkamerkki 2">
            <a:extLst>
              <a:ext uri="{FF2B5EF4-FFF2-40B4-BE49-F238E27FC236}">
                <a16:creationId xmlns:a16="http://schemas.microsoft.com/office/drawing/2014/main" id="{903BF3B6-BB32-919D-D2FB-C840E3E206CF}"/>
              </a:ext>
            </a:extLst>
          </p:cNvPr>
          <p:cNvSpPr>
            <a:spLocks noGrp="1"/>
          </p:cNvSpPr>
          <p:nvPr>
            <p:ph idx="1"/>
          </p:nvPr>
        </p:nvSpPr>
        <p:spPr/>
        <p:txBody>
          <a:bodyPr>
            <a:normAutofit fontScale="92500" lnSpcReduction="20000"/>
          </a:bodyPr>
          <a:lstStyle/>
          <a:p>
            <a:r>
              <a:rPr lang="fi-FI" dirty="0"/>
              <a:t>Autismikirjon ihmisillä on paljon vahvuuksia, joista on opiskelussa ja työelämässä hyötyä: hyvä keskittymiskyky ja kyky kiinnittää huomio olennaiseen, huomata virheitä sekä ratkaista monimutkaisiakin ongelmia.</a:t>
            </a:r>
          </a:p>
          <a:p>
            <a:r>
              <a:rPr lang="fi-FI" dirty="0"/>
              <a:t>Toisaalta autismikirjon henkilöille on tyypillistä, että he kuormittuvat ja stressaantuvat herkästi. Liiallisesti kuormittavan toimintaympäristön aiheuttama stressi saattaa näkyä ydinoireiden korostumisena sekä ahdistuneisuuden tai muun psyykkisen oireilun lisääntymisenä.</a:t>
            </a:r>
          </a:p>
          <a:p>
            <a:r>
              <a:rPr lang="fi-FI" dirty="0"/>
              <a:t> Kuormittava toimintaympäristö saattaa aiheuttaa myös haastavaa käyttäytymistä. Yleisen toimintakyvyn heikentyessä koulunkäynti ja oppiminen vaikeutuvat. Pahimmillaan seurauksena voi olla, että nuori ei kykene käymään koulua (kouluakäymättömyys) tai opiskelemaan, jää pois työelämästä.</a:t>
            </a:r>
          </a:p>
          <a:p>
            <a:endParaRPr lang="fi-FI" dirty="0"/>
          </a:p>
          <a:p>
            <a:endParaRPr lang="fi-FI" dirty="0"/>
          </a:p>
        </p:txBody>
      </p:sp>
    </p:spTree>
    <p:extLst>
      <p:ext uri="{BB962C8B-B14F-4D97-AF65-F5344CB8AC3E}">
        <p14:creationId xmlns:p14="http://schemas.microsoft.com/office/powerpoint/2010/main" val="26020637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C081B6D-C5E4-4AA0-ECFF-CD1AA1A8F473}"/>
              </a:ext>
            </a:extLst>
          </p:cNvPr>
          <p:cNvSpPr>
            <a:spLocks noGrp="1"/>
          </p:cNvSpPr>
          <p:nvPr>
            <p:ph type="title"/>
          </p:nvPr>
        </p:nvSpPr>
        <p:spPr/>
        <p:txBody>
          <a:bodyPr/>
          <a:lstStyle/>
          <a:p>
            <a:r>
              <a:rPr lang="fi-FI" dirty="0"/>
              <a:t>Autismikirjonhäiriö ja opiskelu- ja työelämä</a:t>
            </a:r>
          </a:p>
        </p:txBody>
      </p:sp>
      <p:sp>
        <p:nvSpPr>
          <p:cNvPr id="3" name="Sisällön paikkamerkki 2">
            <a:extLst>
              <a:ext uri="{FF2B5EF4-FFF2-40B4-BE49-F238E27FC236}">
                <a16:creationId xmlns:a16="http://schemas.microsoft.com/office/drawing/2014/main" id="{734BA96D-275E-DA69-969D-98DDF855E6C0}"/>
              </a:ext>
            </a:extLst>
          </p:cNvPr>
          <p:cNvSpPr>
            <a:spLocks noGrp="1"/>
          </p:cNvSpPr>
          <p:nvPr>
            <p:ph idx="1"/>
          </p:nvPr>
        </p:nvSpPr>
        <p:spPr/>
        <p:txBody>
          <a:bodyPr>
            <a:normAutofit fontScale="92500"/>
          </a:bodyPr>
          <a:lstStyle/>
          <a:p>
            <a:r>
              <a:rPr lang="fi-FI" dirty="0"/>
              <a:t>Oppimisympäristöön liittyvät tekijät voivat vaikuttaa autismikirjon henkilöiden toiminta- ja oppimiskykyyn vahvistavasti tai heikentävästi. </a:t>
            </a:r>
          </a:p>
          <a:p>
            <a:r>
              <a:rPr lang="fi-FI" dirty="0"/>
              <a:t>Toimintakykyä heikentävät tekijät voivat liittyä muun muassa</a:t>
            </a:r>
          </a:p>
          <a:p>
            <a:pPr lvl="1"/>
            <a:r>
              <a:rPr lang="fi-FI" dirty="0"/>
              <a:t>riittämättömään kielelliseen ja visuaaliseen ennakointiin (esim. struktuurin puute, runsas kielellisyys)</a:t>
            </a:r>
          </a:p>
          <a:p>
            <a:pPr lvl="1"/>
            <a:r>
              <a:rPr lang="fi-FI" dirty="0"/>
              <a:t>sosiaalisesta kanssakäymisestä aiheutuvaan kuormitukseen</a:t>
            </a:r>
          </a:p>
          <a:p>
            <a:pPr lvl="1"/>
            <a:r>
              <a:rPr lang="fi-FI" dirty="0"/>
              <a:t>fyysisestä toimintaympäristöstä aiheutuvaan liialliseen aistiärsykkeiden määrään (esim. siirtymätilanteet, suuret ryhmäkoot, avoimet oppimisympäristöt, isot koulut)</a:t>
            </a:r>
          </a:p>
          <a:p>
            <a:pPr lvl="1"/>
            <a:r>
              <a:rPr lang="fi-FI" dirty="0"/>
              <a:t>itseohjautuvuuden vaatimuksiin (esim. oppilaalta edellytetään omatoimisuutta ja oman toiminnan ohjauksen ja suunnittelun taitoja enemmän kuin mihin hänellä on sillä hetkellä edellytyksiä)</a:t>
            </a:r>
          </a:p>
          <a:p>
            <a:pPr lvl="1"/>
            <a:endParaRPr lang="fi-FI" dirty="0"/>
          </a:p>
          <a:p>
            <a:endParaRPr lang="fi-FI" dirty="0"/>
          </a:p>
        </p:txBody>
      </p:sp>
    </p:spTree>
    <p:extLst>
      <p:ext uri="{BB962C8B-B14F-4D97-AF65-F5344CB8AC3E}">
        <p14:creationId xmlns:p14="http://schemas.microsoft.com/office/powerpoint/2010/main" val="27549547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788BD6B-2A89-2A1E-4B4F-22E47F4A828E}"/>
              </a:ext>
            </a:extLst>
          </p:cNvPr>
          <p:cNvSpPr>
            <a:spLocks noGrp="1"/>
          </p:cNvSpPr>
          <p:nvPr>
            <p:ph type="title"/>
          </p:nvPr>
        </p:nvSpPr>
        <p:spPr/>
        <p:txBody>
          <a:bodyPr/>
          <a:lstStyle/>
          <a:p>
            <a:r>
              <a:rPr lang="fi-FI" dirty="0"/>
              <a:t>Autismikirjonhäiriö ja opiskelu- ja työelämä</a:t>
            </a:r>
          </a:p>
        </p:txBody>
      </p:sp>
      <p:sp>
        <p:nvSpPr>
          <p:cNvPr id="3" name="Sisällön paikkamerkki 2">
            <a:extLst>
              <a:ext uri="{FF2B5EF4-FFF2-40B4-BE49-F238E27FC236}">
                <a16:creationId xmlns:a16="http://schemas.microsoft.com/office/drawing/2014/main" id="{304F3513-7F18-9E2A-A457-C4B630D228CB}"/>
              </a:ext>
            </a:extLst>
          </p:cNvPr>
          <p:cNvSpPr>
            <a:spLocks noGrp="1"/>
          </p:cNvSpPr>
          <p:nvPr>
            <p:ph idx="1"/>
          </p:nvPr>
        </p:nvSpPr>
        <p:spPr/>
        <p:txBody>
          <a:bodyPr>
            <a:normAutofit/>
          </a:bodyPr>
          <a:lstStyle/>
          <a:p>
            <a:pPr lvl="1"/>
            <a:r>
              <a:rPr lang="fi-FI" dirty="0"/>
              <a:t>oppilasta opettavien ja ohjaavien henkilöiden tarjoamaan riittämättömään yksilölliseen tukeen.</a:t>
            </a:r>
          </a:p>
          <a:p>
            <a:pPr marL="0" indent="0">
              <a:buNone/>
            </a:pPr>
            <a:br>
              <a:rPr lang="fi-FI" dirty="0"/>
            </a:br>
            <a:br>
              <a:rPr lang="fi-FI" dirty="0"/>
            </a:br>
            <a:endParaRPr lang="fi-FI" dirty="0"/>
          </a:p>
        </p:txBody>
      </p:sp>
    </p:spTree>
    <p:extLst>
      <p:ext uri="{BB962C8B-B14F-4D97-AF65-F5344CB8AC3E}">
        <p14:creationId xmlns:p14="http://schemas.microsoft.com/office/powerpoint/2010/main" val="3289161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2626BF-78B5-FBCB-78C7-6CCA7560B3E5}"/>
              </a:ext>
            </a:extLst>
          </p:cNvPr>
          <p:cNvSpPr>
            <a:spLocks noGrp="1"/>
          </p:cNvSpPr>
          <p:nvPr>
            <p:ph type="title"/>
          </p:nvPr>
        </p:nvSpPr>
        <p:spPr/>
        <p:txBody>
          <a:bodyPr/>
          <a:lstStyle/>
          <a:p>
            <a:r>
              <a:rPr lang="fi-FI" dirty="0"/>
              <a:t>Miten tukea autismikirjolla olevan opiskelukykyä </a:t>
            </a:r>
          </a:p>
        </p:txBody>
      </p:sp>
      <p:sp>
        <p:nvSpPr>
          <p:cNvPr id="3" name="Sisällön paikkamerkki 2">
            <a:extLst>
              <a:ext uri="{FF2B5EF4-FFF2-40B4-BE49-F238E27FC236}">
                <a16:creationId xmlns:a16="http://schemas.microsoft.com/office/drawing/2014/main" id="{966907AB-9CCD-3D62-97E1-B58133407289}"/>
              </a:ext>
            </a:extLst>
          </p:cNvPr>
          <p:cNvSpPr>
            <a:spLocks noGrp="1"/>
          </p:cNvSpPr>
          <p:nvPr>
            <p:ph idx="1"/>
          </p:nvPr>
        </p:nvSpPr>
        <p:spPr/>
        <p:txBody>
          <a:bodyPr/>
          <a:lstStyle/>
          <a:p>
            <a:r>
              <a:rPr lang="fi-FI" sz="3200" b="1" dirty="0"/>
              <a:t>Opiskelun organisointi:</a:t>
            </a:r>
          </a:p>
          <a:p>
            <a:r>
              <a:rPr lang="fi-FI" dirty="0"/>
              <a:t>Tehtävien tekemiseen selkeät (esim. kirjalliset tai kuvitetut) ohjeet</a:t>
            </a:r>
          </a:p>
          <a:p>
            <a:r>
              <a:rPr lang="fi-FI" dirty="0"/>
              <a:t> Tehtävien pilkkominen</a:t>
            </a:r>
          </a:p>
          <a:p>
            <a:r>
              <a:rPr lang="fi-FI" dirty="0"/>
              <a:t> Tehtävien muutosten ennakointi</a:t>
            </a:r>
          </a:p>
          <a:p>
            <a:r>
              <a:rPr lang="fi-FI" dirty="0"/>
              <a:t> Tehtävien määrä </a:t>
            </a:r>
          </a:p>
          <a:p>
            <a:r>
              <a:rPr lang="fi-FI" dirty="0"/>
              <a:t> Opiskelun tuki </a:t>
            </a:r>
          </a:p>
          <a:p>
            <a:r>
              <a:rPr lang="fi-FI" dirty="0"/>
              <a:t> Opiskelujen mukauttaminen</a:t>
            </a:r>
          </a:p>
        </p:txBody>
      </p:sp>
    </p:spTree>
    <p:extLst>
      <p:ext uri="{BB962C8B-B14F-4D97-AF65-F5344CB8AC3E}">
        <p14:creationId xmlns:p14="http://schemas.microsoft.com/office/powerpoint/2010/main" val="2388659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C61747-FBB1-EDA7-14B5-5439228C72BF}"/>
              </a:ext>
            </a:extLst>
          </p:cNvPr>
          <p:cNvSpPr>
            <a:spLocks noGrp="1"/>
          </p:cNvSpPr>
          <p:nvPr>
            <p:ph type="title"/>
          </p:nvPr>
        </p:nvSpPr>
        <p:spPr/>
        <p:txBody>
          <a:bodyPr/>
          <a:lstStyle/>
          <a:p>
            <a:r>
              <a:rPr lang="fi-FI" dirty="0"/>
              <a:t> Miten tukea autismikirjolla olevan opiskelukykyä</a:t>
            </a:r>
          </a:p>
        </p:txBody>
      </p:sp>
      <p:sp>
        <p:nvSpPr>
          <p:cNvPr id="3" name="Sisällön paikkamerkki 2">
            <a:extLst>
              <a:ext uri="{FF2B5EF4-FFF2-40B4-BE49-F238E27FC236}">
                <a16:creationId xmlns:a16="http://schemas.microsoft.com/office/drawing/2014/main" id="{53F62C22-9E75-0B5F-8B4D-64D1DB72EFB2}"/>
              </a:ext>
            </a:extLst>
          </p:cNvPr>
          <p:cNvSpPr>
            <a:spLocks noGrp="1"/>
          </p:cNvSpPr>
          <p:nvPr>
            <p:ph idx="1"/>
          </p:nvPr>
        </p:nvSpPr>
        <p:spPr/>
        <p:txBody>
          <a:bodyPr>
            <a:normAutofit fontScale="85000" lnSpcReduction="20000"/>
          </a:bodyPr>
          <a:lstStyle/>
          <a:p>
            <a:r>
              <a:rPr lang="fi-FI" dirty="0"/>
              <a:t>Aistiystävällinen oppimisympäristö</a:t>
            </a:r>
          </a:p>
          <a:p>
            <a:r>
              <a:rPr lang="fi-FI" dirty="0"/>
              <a:t>Ylikuormitus on yksi suurimmista esteistä oppimiselle ja voi johtaa kouluakäymättömyyteen. </a:t>
            </a:r>
          </a:p>
          <a:p>
            <a:pPr lvl="0"/>
            <a:r>
              <a:rPr lang="fi-FI" b="1" dirty="0"/>
              <a:t>Ärsykkeiden minimointi:</a:t>
            </a:r>
            <a:r>
              <a:rPr lang="fi-FI" dirty="0"/>
              <a:t> Vastamelukuulokkeiden käyttö oppitunneilla tai mahdollisuus tehdä kokeet erillisessä rauhallisessa tilassa.</a:t>
            </a:r>
          </a:p>
          <a:p>
            <a:pPr lvl="0"/>
            <a:r>
              <a:rPr lang="fi-FI" b="1" dirty="0"/>
              <a:t>Oma rauhoittumispaikka:</a:t>
            </a:r>
            <a:r>
              <a:rPr lang="fi-FI" dirty="0"/>
              <a:t> Nuorella tulisi olla tiedossa luokkatila tai muu paikka, jonne hän voi vetäytyä palautumaan, jos aistikuormitus kasvaa liian suureksi.</a:t>
            </a:r>
          </a:p>
          <a:p>
            <a:pPr lvl="0"/>
            <a:r>
              <a:rPr lang="fi-FI" b="1" dirty="0"/>
              <a:t>Kiinteä istumapaikka:</a:t>
            </a:r>
            <a:r>
              <a:rPr lang="fi-FI" dirty="0"/>
              <a:t> Oma, vakioitu paikka luokkahuoneessa (esimerkiksi edessä tai seinän vieressä) lisää turvallisuuden tunnetta.</a:t>
            </a:r>
          </a:p>
          <a:p>
            <a:pPr lvl="0"/>
            <a:r>
              <a:rPr lang="fi-FI" b="1" dirty="0"/>
              <a:t>3. Sosiaalisten tilanteiden ja ryhmätöiden helpottaminen</a:t>
            </a:r>
          </a:p>
          <a:p>
            <a:r>
              <a:rPr lang="fi-FI" dirty="0"/>
              <a:t>Vuorovaikutus ja kommunikaatio vaativat autisminkirjon nuorelta neurotyypillisiä enemmän energiaa</a:t>
            </a:r>
          </a:p>
          <a:p>
            <a:endParaRPr lang="fi-FI" dirty="0"/>
          </a:p>
          <a:p>
            <a:endParaRPr lang="fi-FI" dirty="0"/>
          </a:p>
        </p:txBody>
      </p:sp>
    </p:spTree>
    <p:extLst>
      <p:ext uri="{BB962C8B-B14F-4D97-AF65-F5344CB8AC3E}">
        <p14:creationId xmlns:p14="http://schemas.microsoft.com/office/powerpoint/2010/main" val="21166102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764C965-4037-44C9-3578-B2A88B0F762F}"/>
              </a:ext>
            </a:extLst>
          </p:cNvPr>
          <p:cNvSpPr>
            <a:spLocks noGrp="1"/>
          </p:cNvSpPr>
          <p:nvPr>
            <p:ph type="title"/>
          </p:nvPr>
        </p:nvSpPr>
        <p:spPr/>
        <p:txBody>
          <a:bodyPr/>
          <a:lstStyle/>
          <a:p>
            <a:r>
              <a:rPr lang="fi-FI" dirty="0"/>
              <a:t>Miten tukea autismikirjolla olevan opiskelukykyä</a:t>
            </a:r>
          </a:p>
        </p:txBody>
      </p:sp>
      <p:sp>
        <p:nvSpPr>
          <p:cNvPr id="3" name="Sisällön paikkamerkki 2">
            <a:extLst>
              <a:ext uri="{FF2B5EF4-FFF2-40B4-BE49-F238E27FC236}">
                <a16:creationId xmlns:a16="http://schemas.microsoft.com/office/drawing/2014/main" id="{EB734F14-93CB-41CB-68F2-B14EADDE4B9C}"/>
              </a:ext>
            </a:extLst>
          </p:cNvPr>
          <p:cNvSpPr>
            <a:spLocks noGrp="1"/>
          </p:cNvSpPr>
          <p:nvPr>
            <p:ph idx="1"/>
          </p:nvPr>
        </p:nvSpPr>
        <p:spPr/>
        <p:txBody>
          <a:bodyPr/>
          <a:lstStyle/>
          <a:p>
            <a:pPr lvl="0"/>
            <a:r>
              <a:rPr lang="fi-FI" b="1" dirty="0"/>
              <a:t>Sopeutukset ryhmätöihin:</a:t>
            </a:r>
            <a:r>
              <a:rPr lang="fi-FI" dirty="0"/>
              <a:t> Ryhmätöissä nuoren roolin ja annettavien tehtävien tulisi olla tarkkaan määriteltyjä. Opettajan on hyvä määrätä ryhmät, jotta nuori ei jää yksin. Joskus ryhmätyön korvaaminen itsenäisellä tehtävällä on paras ratkaisu.</a:t>
            </a:r>
          </a:p>
          <a:p>
            <a:pPr lvl="0"/>
            <a:r>
              <a:rPr lang="fi-FI" b="1" dirty="0"/>
              <a:t>Vaihtoehtoiset suoritustavat:</a:t>
            </a:r>
            <a:r>
              <a:rPr lang="fi-FI" dirty="0"/>
              <a:t> Suulliset esitelmät koko luokan edessä voi usein korvata tallentamalla esityksen videolle tai pitämällä sen vain opettajalle.</a:t>
            </a:r>
          </a:p>
          <a:p>
            <a:pPr lvl="0"/>
            <a:r>
              <a:rPr lang="fi-FI" b="1" dirty="0"/>
              <a:t>Tuetut välitunnit:</a:t>
            </a:r>
            <a:r>
              <a:rPr lang="fi-FI" dirty="0"/>
              <a:t> Välituntien hälinä voi olla raskaampaa kuin itse oppitunnit. Tarvittaessa nuorelle voi järjestää mahdollisuuden viettää välitunnit esimerkiksi kirjastossa tai luokassa</a:t>
            </a:r>
          </a:p>
          <a:p>
            <a:endParaRPr lang="fi-FI" dirty="0"/>
          </a:p>
        </p:txBody>
      </p:sp>
    </p:spTree>
    <p:extLst>
      <p:ext uri="{BB962C8B-B14F-4D97-AF65-F5344CB8AC3E}">
        <p14:creationId xmlns:p14="http://schemas.microsoft.com/office/powerpoint/2010/main" val="1305760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4600C5-0339-7D01-3E76-CA2C3581B2AE}"/>
              </a:ext>
            </a:extLst>
          </p:cNvPr>
          <p:cNvSpPr>
            <a:spLocks noGrp="1"/>
          </p:cNvSpPr>
          <p:nvPr>
            <p:ph type="title"/>
          </p:nvPr>
        </p:nvSpPr>
        <p:spPr/>
        <p:txBody>
          <a:bodyPr/>
          <a:lstStyle/>
          <a:p>
            <a:r>
              <a:rPr lang="fi-FI" dirty="0"/>
              <a:t>Lopuksi</a:t>
            </a:r>
          </a:p>
        </p:txBody>
      </p:sp>
      <p:sp>
        <p:nvSpPr>
          <p:cNvPr id="3" name="Sisällön paikkamerkki 2">
            <a:extLst>
              <a:ext uri="{FF2B5EF4-FFF2-40B4-BE49-F238E27FC236}">
                <a16:creationId xmlns:a16="http://schemas.microsoft.com/office/drawing/2014/main" id="{D16B8545-435F-2801-B0C3-F66BF3B55E63}"/>
              </a:ext>
            </a:extLst>
          </p:cNvPr>
          <p:cNvSpPr>
            <a:spLocks noGrp="1"/>
          </p:cNvSpPr>
          <p:nvPr>
            <p:ph idx="1"/>
          </p:nvPr>
        </p:nvSpPr>
        <p:spPr/>
        <p:txBody>
          <a:bodyPr/>
          <a:lstStyle/>
          <a:p>
            <a:r>
              <a:rPr lang="fi-FI" dirty="0"/>
              <a:t>Neurokirjon nuoren syrjäytymisen ehkäisyssä tärkeää on</a:t>
            </a:r>
          </a:p>
          <a:p>
            <a:r>
              <a:rPr lang="fi-FI" dirty="0"/>
              <a:t>1) häiriöiden tunnistaminen, diagnosointi, kuntoutuksen järjestäminen.</a:t>
            </a:r>
          </a:p>
          <a:p>
            <a:r>
              <a:rPr lang="fi-FI" dirty="0"/>
              <a:t>2) moniammatillinen yhteistyö: koulu, oppilaitokset, koti, terveydenhuolto.</a:t>
            </a:r>
          </a:p>
          <a:p>
            <a:r>
              <a:rPr lang="fi-FI" dirty="0"/>
              <a:t>3) ongelmien ilmaantuessa, varhainen puuttuminen, kun nuori jää pois koulusta tai opiskelusta, jotta poissaolo ei pitkity =&gt; mitä pidempää nuori on pois koulusta/opinnoista sitä vaikeampaa niihin palaaminen on </a:t>
            </a:r>
          </a:p>
        </p:txBody>
      </p:sp>
    </p:spTree>
    <p:extLst>
      <p:ext uri="{BB962C8B-B14F-4D97-AF65-F5344CB8AC3E}">
        <p14:creationId xmlns:p14="http://schemas.microsoft.com/office/powerpoint/2010/main" val="3517196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2BC9E2F-2AEF-C918-280B-E71B85EA1E5E}"/>
              </a:ext>
            </a:extLst>
          </p:cNvPr>
          <p:cNvSpPr>
            <a:spLocks noGrp="1"/>
          </p:cNvSpPr>
          <p:nvPr>
            <p:ph type="title"/>
          </p:nvPr>
        </p:nvSpPr>
        <p:spPr/>
        <p:txBody>
          <a:bodyPr/>
          <a:lstStyle/>
          <a:p>
            <a:r>
              <a:rPr lang="fi-FI" dirty="0"/>
              <a:t>Lähteet</a:t>
            </a:r>
          </a:p>
        </p:txBody>
      </p:sp>
      <p:sp>
        <p:nvSpPr>
          <p:cNvPr id="3" name="Sisällön paikkamerkki 2">
            <a:extLst>
              <a:ext uri="{FF2B5EF4-FFF2-40B4-BE49-F238E27FC236}">
                <a16:creationId xmlns:a16="http://schemas.microsoft.com/office/drawing/2014/main" id="{30261CA8-5FCD-FAB1-4440-54294AE71292}"/>
              </a:ext>
            </a:extLst>
          </p:cNvPr>
          <p:cNvSpPr>
            <a:spLocks noGrp="1"/>
          </p:cNvSpPr>
          <p:nvPr>
            <p:ph idx="1"/>
          </p:nvPr>
        </p:nvSpPr>
        <p:spPr/>
        <p:txBody>
          <a:bodyPr>
            <a:normAutofit fontScale="92500" lnSpcReduction="20000"/>
          </a:bodyPr>
          <a:lstStyle/>
          <a:p>
            <a:r>
              <a:rPr lang="fi-FI" dirty="0"/>
              <a:t>ADHD (aktiivisuuden ja tarkkaavuuden häiriö). Käypä hoito -suositus. Suomalaisen Lääkäriseuran Duodecimin, Suomen Lastenneurologisen yhdistys ry:n, Suomen Lastenpsykiatriyhdistyksen ja Suomen Nuorisopsykiatrisen yhdistyksen asettama työryhmä. Helsinki: Suomalainen Lääkäriseura Duodecim, 2025 (viitattu </a:t>
            </a:r>
            <a:r>
              <a:rPr lang="fi-FI" dirty="0" err="1"/>
              <a:t>pp.kk.vvvv</a:t>
            </a:r>
            <a:r>
              <a:rPr lang="fi-FI" dirty="0"/>
              <a:t>). Saatavilla internetissä: www.kaypahoito.fi</a:t>
            </a:r>
          </a:p>
          <a:p>
            <a:r>
              <a:rPr lang="fi-FI" dirty="0"/>
              <a:t>Autismikirjon häiriö. Käypä hoito -suositus. Suomalaisen Lääkäriseuran Duodecimin ja Suomen Lastenpsykiatriyhdistyksen, Suomen Nuorisopsykiatrisen Yhdistyksen, Suomen Kehitysvammalääkäreiden, Suomen Lastenneurologisen Yhdistyksen ja Suomen Psykiatriyhdistyksen asettama työryhmä. Helsinki: Suomalainen Lääkäriseura Duodecim, 2024 (viitattu </a:t>
            </a:r>
            <a:r>
              <a:rPr lang="fi-FI" dirty="0" err="1"/>
              <a:t>pp.kk.vvvv</a:t>
            </a:r>
            <a:r>
              <a:rPr lang="fi-FI" dirty="0"/>
              <a:t>). Saatavilla internetissä: www.kaypahoito.fi</a:t>
            </a:r>
          </a:p>
        </p:txBody>
      </p:sp>
    </p:spTree>
    <p:extLst>
      <p:ext uri="{BB962C8B-B14F-4D97-AF65-F5344CB8AC3E}">
        <p14:creationId xmlns:p14="http://schemas.microsoft.com/office/powerpoint/2010/main" val="19565909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B21B63-92C1-5CCE-DD09-E8F2DC3C3933}"/>
              </a:ext>
            </a:extLst>
          </p:cNvPr>
          <p:cNvSpPr>
            <a:spLocks noGrp="1"/>
          </p:cNvSpPr>
          <p:nvPr>
            <p:ph type="title"/>
          </p:nvPr>
        </p:nvSpPr>
        <p:spPr/>
        <p:txBody>
          <a:bodyPr/>
          <a:lstStyle/>
          <a:p>
            <a:endParaRPr lang="fi-FI"/>
          </a:p>
        </p:txBody>
      </p:sp>
      <p:sp>
        <p:nvSpPr>
          <p:cNvPr id="3" name="Sisällön paikkamerkki 2">
            <a:extLst>
              <a:ext uri="{FF2B5EF4-FFF2-40B4-BE49-F238E27FC236}">
                <a16:creationId xmlns:a16="http://schemas.microsoft.com/office/drawing/2014/main" id="{4C37798E-3BCE-617B-58F6-5DD1E0DFB211}"/>
              </a:ext>
            </a:extLst>
          </p:cNvPr>
          <p:cNvSpPr>
            <a:spLocks noGrp="1"/>
          </p:cNvSpPr>
          <p:nvPr>
            <p:ph idx="1"/>
          </p:nvPr>
        </p:nvSpPr>
        <p:spPr/>
        <p:txBody>
          <a:bodyPr/>
          <a:lstStyle/>
          <a:p>
            <a:r>
              <a:rPr lang="fi-FI" dirty="0"/>
              <a:t>ADHD-käsikirja. Toim. Katariina </a:t>
            </a:r>
            <a:r>
              <a:rPr lang="fi-FI" dirty="0" err="1"/>
              <a:t>Berggeren</a:t>
            </a:r>
            <a:r>
              <a:rPr lang="fi-FI" dirty="0"/>
              <a:t> ja Jari Hämäläinen. PS-kustannus  2018.</a:t>
            </a:r>
          </a:p>
          <a:p>
            <a:r>
              <a:rPr lang="fi-FI" dirty="0"/>
              <a:t>Aikuisen arki toimimaan, ADHD-liiton opas aikuisille.</a:t>
            </a:r>
          </a:p>
          <a:p>
            <a:r>
              <a:rPr lang="fi-FI" dirty="0"/>
              <a:t>Autismikirjo ja työ. Autismiliiton opas.</a:t>
            </a:r>
          </a:p>
          <a:p>
            <a:endParaRPr lang="fi-FI" dirty="0"/>
          </a:p>
          <a:p>
            <a:endParaRPr lang="fi-FI" dirty="0"/>
          </a:p>
          <a:p>
            <a:endParaRPr lang="fi-FI" dirty="0"/>
          </a:p>
        </p:txBody>
      </p:sp>
    </p:spTree>
    <p:extLst>
      <p:ext uri="{BB962C8B-B14F-4D97-AF65-F5344CB8AC3E}">
        <p14:creationId xmlns:p14="http://schemas.microsoft.com/office/powerpoint/2010/main" val="3902459849"/>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748</TotalTime>
  <Words>2600</Words>
  <Application>Microsoft Office PowerPoint</Application>
  <PresentationFormat>Laajakuva</PresentationFormat>
  <Paragraphs>186</Paragraphs>
  <Slides>40</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40</vt:i4>
      </vt:variant>
    </vt:vector>
  </HeadingPairs>
  <TitlesOfParts>
    <vt:vector size="44" baseType="lpstr">
      <vt:lpstr>Aptos</vt:lpstr>
      <vt:lpstr>Aptos Display</vt:lpstr>
      <vt:lpstr>Arial</vt:lpstr>
      <vt:lpstr>Office-teema</vt:lpstr>
      <vt:lpstr>Neurokirjon opiskelijoiden syrjäytymisen ehkäisy</vt:lpstr>
      <vt:lpstr>Syrjäytyminen</vt:lpstr>
      <vt:lpstr>PowerPoint-esitys</vt:lpstr>
      <vt:lpstr>Neurokirjon sateenkaaren alle kuuluvat</vt:lpstr>
      <vt:lpstr>ADHD </vt:lpstr>
      <vt:lpstr>ADHD:n diagnostiikka</vt:lpstr>
      <vt:lpstr>Miten oireet arjessa ilmenevät</vt:lpstr>
      <vt:lpstr>Miten oireet arjessa ilmenevät</vt:lpstr>
      <vt:lpstr>Miten oireet ilmenevät arjessa</vt:lpstr>
      <vt:lpstr>Miten oireet ilmenevät arjessa</vt:lpstr>
      <vt:lpstr>Miten oireet ilmenevät arjessa</vt:lpstr>
      <vt:lpstr>Miten oireet ilmenevät arjessa</vt:lpstr>
      <vt:lpstr>Oireiden määrään ja haittaavuuteen vaikuttaa ympäristö- ja motivaatiotekijät</vt:lpstr>
      <vt:lpstr>ADHD oireet aikuisuudessa</vt:lpstr>
      <vt:lpstr>Toiminnanohjauksen ongelmat ja ADHD</vt:lpstr>
      <vt:lpstr>Toiminnanohjauksen ongelmat ja ADHD </vt:lpstr>
      <vt:lpstr>Toiminnanohjauksen ongelmat ja ADHD </vt:lpstr>
      <vt:lpstr>ADHD ja opiskelukyky/työkyky</vt:lpstr>
      <vt:lpstr>PowerPoint-esitys</vt:lpstr>
      <vt:lpstr>Syrjäytyminen</vt:lpstr>
      <vt:lpstr>Miten tukea opiskelu- ja työkykyä ja estää syrjäytymistä</vt:lpstr>
      <vt:lpstr>PowerPoint-esitys</vt:lpstr>
      <vt:lpstr>PowerPoint-esitys</vt:lpstr>
      <vt:lpstr>Opiskelu/Työkyvyn tukeminen</vt:lpstr>
      <vt:lpstr>Opiskelu/ työkyvyn tukeminen</vt:lpstr>
      <vt:lpstr>Autismikirjon häiriö, määritelmä</vt:lpstr>
      <vt:lpstr>Diagnostiikka</vt:lpstr>
      <vt:lpstr>Diagnostiikka</vt:lpstr>
      <vt:lpstr>Diagnostiikka</vt:lpstr>
      <vt:lpstr>Diagnostiikka</vt:lpstr>
      <vt:lpstr>Autismikirjon häiriö ja opiskelu- ja työelämä</vt:lpstr>
      <vt:lpstr>Autismikirjon häiriö ja opiskelu- ja työelämä</vt:lpstr>
      <vt:lpstr>Autismikirjonhäiriö ja opiskelu- ja työelämä</vt:lpstr>
      <vt:lpstr>Autismikirjonhäiriö ja opiskelu- ja työelämä</vt:lpstr>
      <vt:lpstr>Miten tukea autismikirjolla olevan opiskelukykyä </vt:lpstr>
      <vt:lpstr> Miten tukea autismikirjolla olevan opiskelukykyä</vt:lpstr>
      <vt:lpstr>Miten tukea autismikirjolla olevan opiskelukykyä</vt:lpstr>
      <vt:lpstr>Lopuksi</vt:lpstr>
      <vt:lpstr>Lähteet</vt:lpstr>
      <vt:lpstr>PowerPoint-esitys</vt:lpstr>
    </vt:vector>
  </TitlesOfParts>
  <Company>Pohde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Neurokirjon opiskelijoiden syrjäytymisen ehkäisy</dc:title>
  <dc:creator>Moilanen Kristiina</dc:creator>
  <cp:lastModifiedBy>Anne Eteläaho</cp:lastModifiedBy>
  <cp:revision>18</cp:revision>
  <dcterms:created xsi:type="dcterms:W3CDTF">2025-10-28T16:36:32Z</dcterms:created>
  <dcterms:modified xsi:type="dcterms:W3CDTF">2026-09-16T04:06:23Z</dcterms:modified>
</cp:coreProperties>
</file>