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1" r:id="rId4"/>
    <p:sldId id="259" r:id="rId5"/>
    <p:sldId id="257" r:id="rId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1B8C325-57FA-4FD4-8822-078D65471D5F}"/>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3CB153D8-1232-4C3F-AB7A-3DED9A7764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A9403237-4F18-4811-A287-14526BE268FE}"/>
              </a:ext>
            </a:extLst>
          </p:cNvPr>
          <p:cNvSpPr>
            <a:spLocks noGrp="1"/>
          </p:cNvSpPr>
          <p:nvPr>
            <p:ph type="dt" sz="half" idx="10"/>
          </p:nvPr>
        </p:nvSpPr>
        <p:spPr/>
        <p:txBody>
          <a:bodyPr/>
          <a:lstStyle/>
          <a:p>
            <a:fld id="{3E319900-7F42-4CF4-9252-853B17F1B587}" type="datetimeFigureOut">
              <a:rPr lang="fi-FI" smtClean="0"/>
              <a:t>25.2.2022</a:t>
            </a:fld>
            <a:endParaRPr lang="fi-FI"/>
          </a:p>
        </p:txBody>
      </p:sp>
      <p:sp>
        <p:nvSpPr>
          <p:cNvPr id="5" name="Alatunnisteen paikkamerkki 4">
            <a:extLst>
              <a:ext uri="{FF2B5EF4-FFF2-40B4-BE49-F238E27FC236}">
                <a16:creationId xmlns:a16="http://schemas.microsoft.com/office/drawing/2014/main" id="{CE84F4B9-BDD9-4B3B-90DE-D70909B0E7B4}"/>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150364-E60C-4D34-B434-A6520485D966}"/>
              </a:ext>
            </a:extLst>
          </p:cNvPr>
          <p:cNvSpPr>
            <a:spLocks noGrp="1"/>
          </p:cNvSpPr>
          <p:nvPr>
            <p:ph type="sldNum" sz="quarter" idx="12"/>
          </p:nvPr>
        </p:nvSpPr>
        <p:spPr/>
        <p:txBody>
          <a:bodyPr/>
          <a:lstStyle/>
          <a:p>
            <a:fld id="{78342274-BD18-4260-80D2-D8B4C380FAA8}" type="slidenum">
              <a:rPr lang="fi-FI" smtClean="0"/>
              <a:t>‹#›</a:t>
            </a:fld>
            <a:endParaRPr lang="fi-FI"/>
          </a:p>
        </p:txBody>
      </p:sp>
    </p:spTree>
    <p:extLst>
      <p:ext uri="{BB962C8B-B14F-4D97-AF65-F5344CB8AC3E}">
        <p14:creationId xmlns:p14="http://schemas.microsoft.com/office/powerpoint/2010/main" val="204294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861A7DB-0C62-4B2F-AE78-7D008794B817}"/>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5878168C-B617-4EAC-90AA-722109E00C92}"/>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C6381DF-B2E0-4DC3-916B-4C31D689FC57}"/>
              </a:ext>
            </a:extLst>
          </p:cNvPr>
          <p:cNvSpPr>
            <a:spLocks noGrp="1"/>
          </p:cNvSpPr>
          <p:nvPr>
            <p:ph type="dt" sz="half" idx="10"/>
          </p:nvPr>
        </p:nvSpPr>
        <p:spPr/>
        <p:txBody>
          <a:bodyPr/>
          <a:lstStyle/>
          <a:p>
            <a:fld id="{3E319900-7F42-4CF4-9252-853B17F1B587}" type="datetimeFigureOut">
              <a:rPr lang="fi-FI" smtClean="0"/>
              <a:t>25.2.2022</a:t>
            </a:fld>
            <a:endParaRPr lang="fi-FI"/>
          </a:p>
        </p:txBody>
      </p:sp>
      <p:sp>
        <p:nvSpPr>
          <p:cNvPr id="5" name="Alatunnisteen paikkamerkki 4">
            <a:extLst>
              <a:ext uri="{FF2B5EF4-FFF2-40B4-BE49-F238E27FC236}">
                <a16:creationId xmlns:a16="http://schemas.microsoft.com/office/drawing/2014/main" id="{90A198EE-AD13-4F49-8B81-ECD0AD766A0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437D7C6B-8312-4306-99CA-AFFFE57ECE8A}"/>
              </a:ext>
            </a:extLst>
          </p:cNvPr>
          <p:cNvSpPr>
            <a:spLocks noGrp="1"/>
          </p:cNvSpPr>
          <p:nvPr>
            <p:ph type="sldNum" sz="quarter" idx="12"/>
          </p:nvPr>
        </p:nvSpPr>
        <p:spPr/>
        <p:txBody>
          <a:bodyPr/>
          <a:lstStyle/>
          <a:p>
            <a:fld id="{78342274-BD18-4260-80D2-D8B4C380FAA8}" type="slidenum">
              <a:rPr lang="fi-FI" smtClean="0"/>
              <a:t>‹#›</a:t>
            </a:fld>
            <a:endParaRPr lang="fi-FI"/>
          </a:p>
        </p:txBody>
      </p:sp>
    </p:spTree>
    <p:extLst>
      <p:ext uri="{BB962C8B-B14F-4D97-AF65-F5344CB8AC3E}">
        <p14:creationId xmlns:p14="http://schemas.microsoft.com/office/powerpoint/2010/main" val="389729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11D302E7-F706-4D66-A248-2A18EA347221}"/>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5E63CF38-932A-4457-8856-7181E36F1A89}"/>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4B25F86-3C38-4DA9-8F56-A979A9D577DE}"/>
              </a:ext>
            </a:extLst>
          </p:cNvPr>
          <p:cNvSpPr>
            <a:spLocks noGrp="1"/>
          </p:cNvSpPr>
          <p:nvPr>
            <p:ph type="dt" sz="half" idx="10"/>
          </p:nvPr>
        </p:nvSpPr>
        <p:spPr/>
        <p:txBody>
          <a:bodyPr/>
          <a:lstStyle/>
          <a:p>
            <a:fld id="{3E319900-7F42-4CF4-9252-853B17F1B587}" type="datetimeFigureOut">
              <a:rPr lang="fi-FI" smtClean="0"/>
              <a:t>25.2.2022</a:t>
            </a:fld>
            <a:endParaRPr lang="fi-FI"/>
          </a:p>
        </p:txBody>
      </p:sp>
      <p:sp>
        <p:nvSpPr>
          <p:cNvPr id="5" name="Alatunnisteen paikkamerkki 4">
            <a:extLst>
              <a:ext uri="{FF2B5EF4-FFF2-40B4-BE49-F238E27FC236}">
                <a16:creationId xmlns:a16="http://schemas.microsoft.com/office/drawing/2014/main" id="{6B7A8478-47FB-4CCB-84D3-638CFA2FD03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475033C-2CCA-4102-9CC4-9B44C88085B3}"/>
              </a:ext>
            </a:extLst>
          </p:cNvPr>
          <p:cNvSpPr>
            <a:spLocks noGrp="1"/>
          </p:cNvSpPr>
          <p:nvPr>
            <p:ph type="sldNum" sz="quarter" idx="12"/>
          </p:nvPr>
        </p:nvSpPr>
        <p:spPr/>
        <p:txBody>
          <a:bodyPr/>
          <a:lstStyle/>
          <a:p>
            <a:fld id="{78342274-BD18-4260-80D2-D8B4C380FAA8}" type="slidenum">
              <a:rPr lang="fi-FI" smtClean="0"/>
              <a:t>‹#›</a:t>
            </a:fld>
            <a:endParaRPr lang="fi-FI"/>
          </a:p>
        </p:txBody>
      </p:sp>
    </p:spTree>
    <p:extLst>
      <p:ext uri="{BB962C8B-B14F-4D97-AF65-F5344CB8AC3E}">
        <p14:creationId xmlns:p14="http://schemas.microsoft.com/office/powerpoint/2010/main" val="2460195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156A3-3F36-4888-8F01-6F961BCDDADD}"/>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C9BADC4D-CA4E-43F9-B51E-FD547DC0DEA8}"/>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894034F-20C7-4997-A053-18C89EC8AA6F}"/>
              </a:ext>
            </a:extLst>
          </p:cNvPr>
          <p:cNvSpPr>
            <a:spLocks noGrp="1"/>
          </p:cNvSpPr>
          <p:nvPr>
            <p:ph type="dt" sz="half" idx="10"/>
          </p:nvPr>
        </p:nvSpPr>
        <p:spPr/>
        <p:txBody>
          <a:bodyPr/>
          <a:lstStyle/>
          <a:p>
            <a:fld id="{3E319900-7F42-4CF4-9252-853B17F1B587}" type="datetimeFigureOut">
              <a:rPr lang="fi-FI" smtClean="0"/>
              <a:t>25.2.2022</a:t>
            </a:fld>
            <a:endParaRPr lang="fi-FI"/>
          </a:p>
        </p:txBody>
      </p:sp>
      <p:sp>
        <p:nvSpPr>
          <p:cNvPr id="5" name="Alatunnisteen paikkamerkki 4">
            <a:extLst>
              <a:ext uri="{FF2B5EF4-FFF2-40B4-BE49-F238E27FC236}">
                <a16:creationId xmlns:a16="http://schemas.microsoft.com/office/drawing/2014/main" id="{6F5ACA97-49C8-4D34-8BA9-EEDC66BE46AE}"/>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324DCFA-1EA2-4AFD-9664-029D33235D53}"/>
              </a:ext>
            </a:extLst>
          </p:cNvPr>
          <p:cNvSpPr>
            <a:spLocks noGrp="1"/>
          </p:cNvSpPr>
          <p:nvPr>
            <p:ph type="sldNum" sz="quarter" idx="12"/>
          </p:nvPr>
        </p:nvSpPr>
        <p:spPr/>
        <p:txBody>
          <a:bodyPr/>
          <a:lstStyle/>
          <a:p>
            <a:fld id="{78342274-BD18-4260-80D2-D8B4C380FAA8}" type="slidenum">
              <a:rPr lang="fi-FI" smtClean="0"/>
              <a:t>‹#›</a:t>
            </a:fld>
            <a:endParaRPr lang="fi-FI"/>
          </a:p>
        </p:txBody>
      </p:sp>
    </p:spTree>
    <p:extLst>
      <p:ext uri="{BB962C8B-B14F-4D97-AF65-F5344CB8AC3E}">
        <p14:creationId xmlns:p14="http://schemas.microsoft.com/office/powerpoint/2010/main" val="1188706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347E24C-D953-4F8F-9322-8EE669B17380}"/>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6630E831-3C55-4104-A7F6-0E6CC60B92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19D1BF9B-323E-47AE-AAC6-64A3249FC426}"/>
              </a:ext>
            </a:extLst>
          </p:cNvPr>
          <p:cNvSpPr>
            <a:spLocks noGrp="1"/>
          </p:cNvSpPr>
          <p:nvPr>
            <p:ph type="dt" sz="half" idx="10"/>
          </p:nvPr>
        </p:nvSpPr>
        <p:spPr/>
        <p:txBody>
          <a:bodyPr/>
          <a:lstStyle/>
          <a:p>
            <a:fld id="{3E319900-7F42-4CF4-9252-853B17F1B587}" type="datetimeFigureOut">
              <a:rPr lang="fi-FI" smtClean="0"/>
              <a:t>25.2.2022</a:t>
            </a:fld>
            <a:endParaRPr lang="fi-FI"/>
          </a:p>
        </p:txBody>
      </p:sp>
      <p:sp>
        <p:nvSpPr>
          <p:cNvPr id="5" name="Alatunnisteen paikkamerkki 4">
            <a:extLst>
              <a:ext uri="{FF2B5EF4-FFF2-40B4-BE49-F238E27FC236}">
                <a16:creationId xmlns:a16="http://schemas.microsoft.com/office/drawing/2014/main" id="{42F104C3-07CC-4FDF-AC49-605F9A084C4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0B1CC37-DA80-4FC6-9B22-97C4F56A2A06}"/>
              </a:ext>
            </a:extLst>
          </p:cNvPr>
          <p:cNvSpPr>
            <a:spLocks noGrp="1"/>
          </p:cNvSpPr>
          <p:nvPr>
            <p:ph type="sldNum" sz="quarter" idx="12"/>
          </p:nvPr>
        </p:nvSpPr>
        <p:spPr/>
        <p:txBody>
          <a:bodyPr/>
          <a:lstStyle/>
          <a:p>
            <a:fld id="{78342274-BD18-4260-80D2-D8B4C380FAA8}" type="slidenum">
              <a:rPr lang="fi-FI" smtClean="0"/>
              <a:t>‹#›</a:t>
            </a:fld>
            <a:endParaRPr lang="fi-FI"/>
          </a:p>
        </p:txBody>
      </p:sp>
    </p:spTree>
    <p:extLst>
      <p:ext uri="{BB962C8B-B14F-4D97-AF65-F5344CB8AC3E}">
        <p14:creationId xmlns:p14="http://schemas.microsoft.com/office/powerpoint/2010/main" val="1823509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6C1113-EC9D-48CB-A520-06A38BFE7C37}"/>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1D91C049-4745-479A-ACF0-6D1517CEA980}"/>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6403E56A-204A-4488-9070-DB285A999737}"/>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3CCDF78A-E1F7-4810-A8E6-6B605F078450}"/>
              </a:ext>
            </a:extLst>
          </p:cNvPr>
          <p:cNvSpPr>
            <a:spLocks noGrp="1"/>
          </p:cNvSpPr>
          <p:nvPr>
            <p:ph type="dt" sz="half" idx="10"/>
          </p:nvPr>
        </p:nvSpPr>
        <p:spPr/>
        <p:txBody>
          <a:bodyPr/>
          <a:lstStyle/>
          <a:p>
            <a:fld id="{3E319900-7F42-4CF4-9252-853B17F1B587}" type="datetimeFigureOut">
              <a:rPr lang="fi-FI" smtClean="0"/>
              <a:t>25.2.2022</a:t>
            </a:fld>
            <a:endParaRPr lang="fi-FI"/>
          </a:p>
        </p:txBody>
      </p:sp>
      <p:sp>
        <p:nvSpPr>
          <p:cNvPr id="6" name="Alatunnisteen paikkamerkki 5">
            <a:extLst>
              <a:ext uri="{FF2B5EF4-FFF2-40B4-BE49-F238E27FC236}">
                <a16:creationId xmlns:a16="http://schemas.microsoft.com/office/drawing/2014/main" id="{FCC16502-D03E-4D31-9953-D6B44FBF9743}"/>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ED62948C-3085-4EF0-AFEE-AF9BF25C89E1}"/>
              </a:ext>
            </a:extLst>
          </p:cNvPr>
          <p:cNvSpPr>
            <a:spLocks noGrp="1"/>
          </p:cNvSpPr>
          <p:nvPr>
            <p:ph type="sldNum" sz="quarter" idx="12"/>
          </p:nvPr>
        </p:nvSpPr>
        <p:spPr/>
        <p:txBody>
          <a:bodyPr/>
          <a:lstStyle/>
          <a:p>
            <a:fld id="{78342274-BD18-4260-80D2-D8B4C380FAA8}" type="slidenum">
              <a:rPr lang="fi-FI" smtClean="0"/>
              <a:t>‹#›</a:t>
            </a:fld>
            <a:endParaRPr lang="fi-FI"/>
          </a:p>
        </p:txBody>
      </p:sp>
    </p:spTree>
    <p:extLst>
      <p:ext uri="{BB962C8B-B14F-4D97-AF65-F5344CB8AC3E}">
        <p14:creationId xmlns:p14="http://schemas.microsoft.com/office/powerpoint/2010/main" val="1478067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7473AE-393F-4F05-969D-5BA4E627684D}"/>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10DC9039-8B9E-4FB3-B225-7FCFFD9EC4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14E29506-59C8-4B00-AF81-348807195B4E}"/>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F7ECC29E-12FD-435E-8EFA-019268339D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BA436400-E7E6-4E04-ABDA-86AB0FF47668}"/>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0F1E169-0D8E-4033-AD78-CAFA75A48C03}"/>
              </a:ext>
            </a:extLst>
          </p:cNvPr>
          <p:cNvSpPr>
            <a:spLocks noGrp="1"/>
          </p:cNvSpPr>
          <p:nvPr>
            <p:ph type="dt" sz="half" idx="10"/>
          </p:nvPr>
        </p:nvSpPr>
        <p:spPr/>
        <p:txBody>
          <a:bodyPr/>
          <a:lstStyle/>
          <a:p>
            <a:fld id="{3E319900-7F42-4CF4-9252-853B17F1B587}" type="datetimeFigureOut">
              <a:rPr lang="fi-FI" smtClean="0"/>
              <a:t>25.2.2022</a:t>
            </a:fld>
            <a:endParaRPr lang="fi-FI"/>
          </a:p>
        </p:txBody>
      </p:sp>
      <p:sp>
        <p:nvSpPr>
          <p:cNvPr id="8" name="Alatunnisteen paikkamerkki 7">
            <a:extLst>
              <a:ext uri="{FF2B5EF4-FFF2-40B4-BE49-F238E27FC236}">
                <a16:creationId xmlns:a16="http://schemas.microsoft.com/office/drawing/2014/main" id="{AC7BC4F2-06F3-473A-93CA-37F5F053E6B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8D967CF4-8007-45A6-85AE-0ED5E9E83269}"/>
              </a:ext>
            </a:extLst>
          </p:cNvPr>
          <p:cNvSpPr>
            <a:spLocks noGrp="1"/>
          </p:cNvSpPr>
          <p:nvPr>
            <p:ph type="sldNum" sz="quarter" idx="12"/>
          </p:nvPr>
        </p:nvSpPr>
        <p:spPr/>
        <p:txBody>
          <a:bodyPr/>
          <a:lstStyle/>
          <a:p>
            <a:fld id="{78342274-BD18-4260-80D2-D8B4C380FAA8}" type="slidenum">
              <a:rPr lang="fi-FI" smtClean="0"/>
              <a:t>‹#›</a:t>
            </a:fld>
            <a:endParaRPr lang="fi-FI"/>
          </a:p>
        </p:txBody>
      </p:sp>
    </p:spTree>
    <p:extLst>
      <p:ext uri="{BB962C8B-B14F-4D97-AF65-F5344CB8AC3E}">
        <p14:creationId xmlns:p14="http://schemas.microsoft.com/office/powerpoint/2010/main" val="1234037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26FFA1A-75DF-4F53-9FA4-CE877E80BDC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B1E1C655-6356-461A-B498-E0EA6C13D689}"/>
              </a:ext>
            </a:extLst>
          </p:cNvPr>
          <p:cNvSpPr>
            <a:spLocks noGrp="1"/>
          </p:cNvSpPr>
          <p:nvPr>
            <p:ph type="dt" sz="half" idx="10"/>
          </p:nvPr>
        </p:nvSpPr>
        <p:spPr/>
        <p:txBody>
          <a:bodyPr/>
          <a:lstStyle/>
          <a:p>
            <a:fld id="{3E319900-7F42-4CF4-9252-853B17F1B587}" type="datetimeFigureOut">
              <a:rPr lang="fi-FI" smtClean="0"/>
              <a:t>25.2.2022</a:t>
            </a:fld>
            <a:endParaRPr lang="fi-FI"/>
          </a:p>
        </p:txBody>
      </p:sp>
      <p:sp>
        <p:nvSpPr>
          <p:cNvPr id="4" name="Alatunnisteen paikkamerkki 3">
            <a:extLst>
              <a:ext uri="{FF2B5EF4-FFF2-40B4-BE49-F238E27FC236}">
                <a16:creationId xmlns:a16="http://schemas.microsoft.com/office/drawing/2014/main" id="{0AD9AE00-D956-4EAD-A484-5127A383D04C}"/>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ED6C89D5-8DF0-4036-9B86-CF3DACF13AEE}"/>
              </a:ext>
            </a:extLst>
          </p:cNvPr>
          <p:cNvSpPr>
            <a:spLocks noGrp="1"/>
          </p:cNvSpPr>
          <p:nvPr>
            <p:ph type="sldNum" sz="quarter" idx="12"/>
          </p:nvPr>
        </p:nvSpPr>
        <p:spPr/>
        <p:txBody>
          <a:bodyPr/>
          <a:lstStyle/>
          <a:p>
            <a:fld id="{78342274-BD18-4260-80D2-D8B4C380FAA8}" type="slidenum">
              <a:rPr lang="fi-FI" smtClean="0"/>
              <a:t>‹#›</a:t>
            </a:fld>
            <a:endParaRPr lang="fi-FI"/>
          </a:p>
        </p:txBody>
      </p:sp>
    </p:spTree>
    <p:extLst>
      <p:ext uri="{BB962C8B-B14F-4D97-AF65-F5344CB8AC3E}">
        <p14:creationId xmlns:p14="http://schemas.microsoft.com/office/powerpoint/2010/main" val="3127157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491A3618-9F84-4268-8656-348FDBD24942}"/>
              </a:ext>
            </a:extLst>
          </p:cNvPr>
          <p:cNvSpPr>
            <a:spLocks noGrp="1"/>
          </p:cNvSpPr>
          <p:nvPr>
            <p:ph type="dt" sz="half" idx="10"/>
          </p:nvPr>
        </p:nvSpPr>
        <p:spPr/>
        <p:txBody>
          <a:bodyPr/>
          <a:lstStyle/>
          <a:p>
            <a:fld id="{3E319900-7F42-4CF4-9252-853B17F1B587}" type="datetimeFigureOut">
              <a:rPr lang="fi-FI" smtClean="0"/>
              <a:t>25.2.2022</a:t>
            </a:fld>
            <a:endParaRPr lang="fi-FI"/>
          </a:p>
        </p:txBody>
      </p:sp>
      <p:sp>
        <p:nvSpPr>
          <p:cNvPr id="3" name="Alatunnisteen paikkamerkki 2">
            <a:extLst>
              <a:ext uri="{FF2B5EF4-FFF2-40B4-BE49-F238E27FC236}">
                <a16:creationId xmlns:a16="http://schemas.microsoft.com/office/drawing/2014/main" id="{54E3A98D-7900-4A2B-A0D2-80C6BE6A0E71}"/>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2838F594-F519-43DA-BE38-CF3F4A96EC3A}"/>
              </a:ext>
            </a:extLst>
          </p:cNvPr>
          <p:cNvSpPr>
            <a:spLocks noGrp="1"/>
          </p:cNvSpPr>
          <p:nvPr>
            <p:ph type="sldNum" sz="quarter" idx="12"/>
          </p:nvPr>
        </p:nvSpPr>
        <p:spPr/>
        <p:txBody>
          <a:bodyPr/>
          <a:lstStyle/>
          <a:p>
            <a:fld id="{78342274-BD18-4260-80D2-D8B4C380FAA8}" type="slidenum">
              <a:rPr lang="fi-FI" smtClean="0"/>
              <a:t>‹#›</a:t>
            </a:fld>
            <a:endParaRPr lang="fi-FI"/>
          </a:p>
        </p:txBody>
      </p:sp>
    </p:spTree>
    <p:extLst>
      <p:ext uri="{BB962C8B-B14F-4D97-AF65-F5344CB8AC3E}">
        <p14:creationId xmlns:p14="http://schemas.microsoft.com/office/powerpoint/2010/main" val="1869328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99130E-14E1-48B7-8779-701B6121924E}"/>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46AF9951-1E43-4607-98A4-8F881F3190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D66A0D5E-ABAB-4AFD-9FB1-81F21F30B6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A54ED03B-A191-44B1-AF7D-9B785EF1049D}"/>
              </a:ext>
            </a:extLst>
          </p:cNvPr>
          <p:cNvSpPr>
            <a:spLocks noGrp="1"/>
          </p:cNvSpPr>
          <p:nvPr>
            <p:ph type="dt" sz="half" idx="10"/>
          </p:nvPr>
        </p:nvSpPr>
        <p:spPr/>
        <p:txBody>
          <a:bodyPr/>
          <a:lstStyle/>
          <a:p>
            <a:fld id="{3E319900-7F42-4CF4-9252-853B17F1B587}" type="datetimeFigureOut">
              <a:rPr lang="fi-FI" smtClean="0"/>
              <a:t>25.2.2022</a:t>
            </a:fld>
            <a:endParaRPr lang="fi-FI"/>
          </a:p>
        </p:txBody>
      </p:sp>
      <p:sp>
        <p:nvSpPr>
          <p:cNvPr id="6" name="Alatunnisteen paikkamerkki 5">
            <a:extLst>
              <a:ext uri="{FF2B5EF4-FFF2-40B4-BE49-F238E27FC236}">
                <a16:creationId xmlns:a16="http://schemas.microsoft.com/office/drawing/2014/main" id="{145F264C-9D0E-4415-BB95-A9174DC250EC}"/>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3C28824B-DDF8-4B84-B77C-449ECF8CBA4F}"/>
              </a:ext>
            </a:extLst>
          </p:cNvPr>
          <p:cNvSpPr>
            <a:spLocks noGrp="1"/>
          </p:cNvSpPr>
          <p:nvPr>
            <p:ph type="sldNum" sz="quarter" idx="12"/>
          </p:nvPr>
        </p:nvSpPr>
        <p:spPr/>
        <p:txBody>
          <a:bodyPr/>
          <a:lstStyle/>
          <a:p>
            <a:fld id="{78342274-BD18-4260-80D2-D8B4C380FAA8}" type="slidenum">
              <a:rPr lang="fi-FI" smtClean="0"/>
              <a:t>‹#›</a:t>
            </a:fld>
            <a:endParaRPr lang="fi-FI"/>
          </a:p>
        </p:txBody>
      </p:sp>
    </p:spTree>
    <p:extLst>
      <p:ext uri="{BB962C8B-B14F-4D97-AF65-F5344CB8AC3E}">
        <p14:creationId xmlns:p14="http://schemas.microsoft.com/office/powerpoint/2010/main" val="418819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E5E9A31-199A-4D8D-B730-AE85E993FD0E}"/>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A3147D30-A93F-407F-B5FF-856DE13A22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F31F2167-C3E1-4746-8FE1-FF2CB89D65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C736D231-0A3C-4F26-AA57-DDA2286F2C8B}"/>
              </a:ext>
            </a:extLst>
          </p:cNvPr>
          <p:cNvSpPr>
            <a:spLocks noGrp="1"/>
          </p:cNvSpPr>
          <p:nvPr>
            <p:ph type="dt" sz="half" idx="10"/>
          </p:nvPr>
        </p:nvSpPr>
        <p:spPr/>
        <p:txBody>
          <a:bodyPr/>
          <a:lstStyle/>
          <a:p>
            <a:fld id="{3E319900-7F42-4CF4-9252-853B17F1B587}" type="datetimeFigureOut">
              <a:rPr lang="fi-FI" smtClean="0"/>
              <a:t>25.2.2022</a:t>
            </a:fld>
            <a:endParaRPr lang="fi-FI"/>
          </a:p>
        </p:txBody>
      </p:sp>
      <p:sp>
        <p:nvSpPr>
          <p:cNvPr id="6" name="Alatunnisteen paikkamerkki 5">
            <a:extLst>
              <a:ext uri="{FF2B5EF4-FFF2-40B4-BE49-F238E27FC236}">
                <a16:creationId xmlns:a16="http://schemas.microsoft.com/office/drawing/2014/main" id="{266C02E8-F647-41B7-9BEC-EF7B9E096BB3}"/>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5850DCA1-968E-4354-90CC-C2E28F2EAE69}"/>
              </a:ext>
            </a:extLst>
          </p:cNvPr>
          <p:cNvSpPr>
            <a:spLocks noGrp="1"/>
          </p:cNvSpPr>
          <p:nvPr>
            <p:ph type="sldNum" sz="quarter" idx="12"/>
          </p:nvPr>
        </p:nvSpPr>
        <p:spPr/>
        <p:txBody>
          <a:bodyPr/>
          <a:lstStyle/>
          <a:p>
            <a:fld id="{78342274-BD18-4260-80D2-D8B4C380FAA8}" type="slidenum">
              <a:rPr lang="fi-FI" smtClean="0"/>
              <a:t>‹#›</a:t>
            </a:fld>
            <a:endParaRPr lang="fi-FI"/>
          </a:p>
        </p:txBody>
      </p:sp>
    </p:spTree>
    <p:extLst>
      <p:ext uri="{BB962C8B-B14F-4D97-AF65-F5344CB8AC3E}">
        <p14:creationId xmlns:p14="http://schemas.microsoft.com/office/powerpoint/2010/main" val="3279216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EB5E49D-4CBE-456F-AC89-CD28F4FA1F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8E3C6006-CF07-473C-B480-0FC4AC9C51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742DEB7-F503-4352-B0DC-F05DB8F3FB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319900-7F42-4CF4-9252-853B17F1B587}" type="datetimeFigureOut">
              <a:rPr lang="fi-FI" smtClean="0"/>
              <a:t>25.2.2022</a:t>
            </a:fld>
            <a:endParaRPr lang="fi-FI"/>
          </a:p>
        </p:txBody>
      </p:sp>
      <p:sp>
        <p:nvSpPr>
          <p:cNvPr id="5" name="Alatunnisteen paikkamerkki 4">
            <a:extLst>
              <a:ext uri="{FF2B5EF4-FFF2-40B4-BE49-F238E27FC236}">
                <a16:creationId xmlns:a16="http://schemas.microsoft.com/office/drawing/2014/main" id="{D0E24C41-0008-41E7-9987-124227B4CE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F86EABF2-47EC-4076-97A8-C728ECC1EA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342274-BD18-4260-80D2-D8B4C380FAA8}" type="slidenum">
              <a:rPr lang="fi-FI" smtClean="0"/>
              <a:t>‹#›</a:t>
            </a:fld>
            <a:endParaRPr lang="fi-FI"/>
          </a:p>
        </p:txBody>
      </p:sp>
    </p:spTree>
    <p:extLst>
      <p:ext uri="{BB962C8B-B14F-4D97-AF65-F5344CB8AC3E}">
        <p14:creationId xmlns:p14="http://schemas.microsoft.com/office/powerpoint/2010/main" val="927938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s://www.kela.fi/kasittelyajat" TargetMode="External"/><Relationship Id="rId4" Type="http://schemas.openxmlformats.org/officeDocument/2006/relationships/hyperlink" Target="https://link.webropolsurveys.com/Participation/Public/db5801a9-05bf-48bc-9cd3-2c4547867269?displayId=Fin2335789"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kela.fi/documents/10192/3861304/KU112.pdf" TargetMode="External"/><Relationship Id="rId3" Type="http://schemas.openxmlformats.org/officeDocument/2006/relationships/hyperlink" Target="https://www.kela.fi/documents/10192/3861304/KU110.pdf/d71fda57-121c-4883-a3d0-bf20547bb9f1?version=1.0" TargetMode="External"/><Relationship Id="rId7" Type="http://schemas.openxmlformats.org/officeDocument/2006/relationships/hyperlink" Target="https://www.kela.fi/documents/10192/3861304/KU101.pdf" TargetMode="External"/><Relationship Id="rId2" Type="http://schemas.openxmlformats.org/officeDocument/2006/relationships/hyperlink" Target="https://www.kela.fi/yhteistyokumppanit-terveydenhuolto-laakarinlausunnot-ja-todistukset-b-lausunto-kuntoutus-nuoren-kuntoutusraha?inheritRedirect=true" TargetMode="External"/><Relationship Id="rId1" Type="http://schemas.openxmlformats.org/officeDocument/2006/relationships/slideLayout" Target="../slideLayouts/slideLayout7.xml"/><Relationship Id="rId6" Type="http://schemas.openxmlformats.org/officeDocument/2006/relationships/hyperlink" Target="https://www.kela.fi/documents/10192/3861304/KU111.pdf" TargetMode="External"/><Relationship Id="rId5" Type="http://schemas.microsoft.com/office/2007/relationships/hdphoto" Target="../media/hdphoto1.wdp"/><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kela.fi/kasittelyajat" TargetMode="External"/><Relationship Id="rId1" Type="http://schemas.openxmlformats.org/officeDocument/2006/relationships/slideLayout" Target="../slideLayouts/slideLayout7.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8" Type="http://schemas.openxmlformats.org/officeDocument/2006/relationships/hyperlink" Target="https://www.kela.fi/kasittelyajat" TargetMode="External"/><Relationship Id="rId3" Type="http://schemas.openxmlformats.org/officeDocument/2006/relationships/hyperlink" Target="https://www.kela.fi/oma-vayla-kuntoutus" TargetMode="External"/><Relationship Id="rId7" Type="http://schemas.openxmlformats.org/officeDocument/2006/relationships/hyperlink" Target="https://www.kela.fi/oma-vayla-nain-haet" TargetMode="External"/><Relationship Id="rId2" Type="http://schemas.openxmlformats.org/officeDocument/2006/relationships/hyperlink" Target="https://www.kela.fi/vaativa-laakinnallinen-kuntoutus" TargetMode="External"/><Relationship Id="rId1" Type="http://schemas.openxmlformats.org/officeDocument/2006/relationships/slideLayout" Target="../slideLayouts/slideLayout7.xml"/><Relationship Id="rId6" Type="http://schemas.openxmlformats.org/officeDocument/2006/relationships/hyperlink" Target="https://beta.kela.fi/hae-palveluntuottajaa/" TargetMode="External"/><Relationship Id="rId5" Type="http://schemas.openxmlformats.org/officeDocument/2006/relationships/hyperlink" Target="https://www.kela.fi/documents/10192/3861304/KU132.pdf" TargetMode="External"/><Relationship Id="rId10" Type="http://schemas.microsoft.com/office/2007/relationships/hdphoto" Target="../media/hdphoto1.wdp"/><Relationship Id="rId4" Type="http://schemas.openxmlformats.org/officeDocument/2006/relationships/hyperlink" Target="https://www.kela.fi/yhteistyokumppanit-terveydenhuolto-laakarinlausunnot-ja-todistukset-b-lausunto-kuntoutus-nuoren-kuntoutusraha?inheritRedirect=true" TargetMode="External"/><Relationship Id="rId9"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www.kela.fi/kuntoutusraha-maara-ja-maksaminen" TargetMode="External"/><Relationship Id="rId2" Type="http://schemas.openxmlformats.org/officeDocument/2006/relationships/hyperlink" Target="https://www.kela.fi/documents/10180/9587577/Kela_nuotti_esite_verkko.pdf/49044f0c-0a91-46c3-b073-c67df6a5f030" TargetMode="External"/><Relationship Id="rId1" Type="http://schemas.openxmlformats.org/officeDocument/2006/relationships/slideLayout" Target="../slideLayouts/slideLayout2.xml"/><Relationship Id="rId5" Type="http://schemas.openxmlformats.org/officeDocument/2006/relationships/hyperlink" Target="https://www.kela.fi/soita-kelaan" TargetMode="External"/><Relationship Id="rId4" Type="http://schemas.openxmlformats.org/officeDocument/2006/relationships/hyperlink" Target="https://www.kela.fi/yhteistyokumppanit-asiakaspalvelu-neuvontaa#viranomaislinj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a:extLst>
              <a:ext uri="{FF2B5EF4-FFF2-40B4-BE49-F238E27FC236}">
                <a16:creationId xmlns:a16="http://schemas.microsoft.com/office/drawing/2014/main" id="{08753686-CDB4-4E0E-A0B8-BE6BB0F35DAD}"/>
              </a:ext>
            </a:extLst>
          </p:cNvPr>
          <p:cNvSpPr/>
          <p:nvPr/>
        </p:nvSpPr>
        <p:spPr>
          <a:xfrm>
            <a:off x="266700" y="1257300"/>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3" name="Suorakulmio 2">
            <a:extLst>
              <a:ext uri="{FF2B5EF4-FFF2-40B4-BE49-F238E27FC236}">
                <a16:creationId xmlns:a16="http://schemas.microsoft.com/office/drawing/2014/main" id="{CF0116E2-EEA9-4E7A-9E51-ABA6CE3529B8}"/>
              </a:ext>
            </a:extLst>
          </p:cNvPr>
          <p:cNvSpPr/>
          <p:nvPr/>
        </p:nvSpPr>
        <p:spPr>
          <a:xfrm>
            <a:off x="3200400" y="1248313"/>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4" name="Suorakulmio 3">
            <a:extLst>
              <a:ext uri="{FF2B5EF4-FFF2-40B4-BE49-F238E27FC236}">
                <a16:creationId xmlns:a16="http://schemas.microsoft.com/office/drawing/2014/main" id="{0C344886-AAB0-4D73-A3B0-372ECBFE0BEC}"/>
              </a:ext>
            </a:extLst>
          </p:cNvPr>
          <p:cNvSpPr/>
          <p:nvPr/>
        </p:nvSpPr>
        <p:spPr>
          <a:xfrm>
            <a:off x="6096000" y="1257300"/>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5" name="Suorakulmio 4">
            <a:extLst>
              <a:ext uri="{FF2B5EF4-FFF2-40B4-BE49-F238E27FC236}">
                <a16:creationId xmlns:a16="http://schemas.microsoft.com/office/drawing/2014/main" id="{2C0A3475-D355-4063-A51B-C950BEE01CA8}"/>
              </a:ext>
            </a:extLst>
          </p:cNvPr>
          <p:cNvSpPr/>
          <p:nvPr/>
        </p:nvSpPr>
        <p:spPr>
          <a:xfrm>
            <a:off x="266700" y="2057401"/>
            <a:ext cx="2724150" cy="4524374"/>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dirty="0"/>
          </a:p>
        </p:txBody>
      </p:sp>
      <p:sp>
        <p:nvSpPr>
          <p:cNvPr id="6" name="Suorakulmio 5">
            <a:extLst>
              <a:ext uri="{FF2B5EF4-FFF2-40B4-BE49-F238E27FC236}">
                <a16:creationId xmlns:a16="http://schemas.microsoft.com/office/drawing/2014/main" id="{2E763538-7E5A-4AF7-8B15-FEB9CF1750EE}"/>
              </a:ext>
            </a:extLst>
          </p:cNvPr>
          <p:cNvSpPr/>
          <p:nvPr/>
        </p:nvSpPr>
        <p:spPr>
          <a:xfrm>
            <a:off x="3200400" y="2057401"/>
            <a:ext cx="2724150" cy="3229362"/>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dirty="0"/>
          </a:p>
        </p:txBody>
      </p:sp>
      <p:sp>
        <p:nvSpPr>
          <p:cNvPr id="7" name="Suorakulmio 6">
            <a:extLst>
              <a:ext uri="{FF2B5EF4-FFF2-40B4-BE49-F238E27FC236}">
                <a16:creationId xmlns:a16="http://schemas.microsoft.com/office/drawing/2014/main" id="{50D4F5E5-8F91-4643-AEC6-2B978691277A}"/>
              </a:ext>
            </a:extLst>
          </p:cNvPr>
          <p:cNvSpPr/>
          <p:nvPr/>
        </p:nvSpPr>
        <p:spPr>
          <a:xfrm>
            <a:off x="6096000" y="2029897"/>
            <a:ext cx="2724150" cy="3873996"/>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l"/>
            <a:endParaRPr lang="fi-FI" b="0" i="0" dirty="0">
              <a:solidFill>
                <a:srgbClr val="202020"/>
              </a:solidFill>
              <a:effectLst/>
              <a:latin typeface="Roboto" panose="02000000000000000000" pitchFamily="2" charset="0"/>
            </a:endParaRPr>
          </a:p>
        </p:txBody>
      </p:sp>
      <p:sp>
        <p:nvSpPr>
          <p:cNvPr id="8" name="Tekstiruutu 7">
            <a:extLst>
              <a:ext uri="{FF2B5EF4-FFF2-40B4-BE49-F238E27FC236}">
                <a16:creationId xmlns:a16="http://schemas.microsoft.com/office/drawing/2014/main" id="{BC95E039-0A90-409B-BB3F-50CBBD0C5840}"/>
              </a:ext>
            </a:extLst>
          </p:cNvPr>
          <p:cNvSpPr txBox="1"/>
          <p:nvPr/>
        </p:nvSpPr>
        <p:spPr>
          <a:xfrm>
            <a:off x="266700" y="428625"/>
            <a:ext cx="8877300" cy="584775"/>
          </a:xfrm>
          <a:prstGeom prst="rect">
            <a:avLst/>
          </a:prstGeom>
          <a:noFill/>
        </p:spPr>
        <p:txBody>
          <a:bodyPr wrap="square" rtlCol="0">
            <a:spAutoFit/>
          </a:bodyPr>
          <a:lstStyle/>
          <a:p>
            <a:r>
              <a:rPr lang="fi-FI" sz="3200" dirty="0"/>
              <a:t>Kuntoutuksella opiskelukykyä Tanja </a:t>
            </a:r>
            <a:r>
              <a:rPr lang="fi-FI" sz="3200" dirty="0" err="1"/>
              <a:t>Asialan</a:t>
            </a:r>
            <a:r>
              <a:rPr lang="fi-FI" sz="3200" dirty="0"/>
              <a:t> koonti</a:t>
            </a:r>
          </a:p>
        </p:txBody>
      </p:sp>
      <p:sp>
        <p:nvSpPr>
          <p:cNvPr id="9" name="Suorakulmio 8">
            <a:extLst>
              <a:ext uri="{FF2B5EF4-FFF2-40B4-BE49-F238E27FC236}">
                <a16:creationId xmlns:a16="http://schemas.microsoft.com/office/drawing/2014/main" id="{BD673847-4A1F-4B1E-8BD2-72E6158A7F34}"/>
              </a:ext>
            </a:extLst>
          </p:cNvPr>
          <p:cNvSpPr/>
          <p:nvPr/>
        </p:nvSpPr>
        <p:spPr>
          <a:xfrm>
            <a:off x="8991600" y="1257300"/>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61FC752F-CBB6-4426-9FFD-8524671E88CC}"/>
              </a:ext>
            </a:extLst>
          </p:cNvPr>
          <p:cNvSpPr/>
          <p:nvPr/>
        </p:nvSpPr>
        <p:spPr>
          <a:xfrm>
            <a:off x="8991600" y="2047875"/>
            <a:ext cx="2724150" cy="3856018"/>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dirty="0"/>
          </a:p>
        </p:txBody>
      </p:sp>
      <p:sp>
        <p:nvSpPr>
          <p:cNvPr id="14" name="Tekstiruutu 13">
            <a:extLst>
              <a:ext uri="{FF2B5EF4-FFF2-40B4-BE49-F238E27FC236}">
                <a16:creationId xmlns:a16="http://schemas.microsoft.com/office/drawing/2014/main" id="{6E39353F-37C8-43E2-95A8-E02B31257F84}"/>
              </a:ext>
            </a:extLst>
          </p:cNvPr>
          <p:cNvSpPr txBox="1"/>
          <p:nvPr/>
        </p:nvSpPr>
        <p:spPr>
          <a:xfrm>
            <a:off x="371474" y="1266437"/>
            <a:ext cx="3248025" cy="646331"/>
          </a:xfrm>
          <a:prstGeom prst="rect">
            <a:avLst/>
          </a:prstGeom>
          <a:noFill/>
        </p:spPr>
        <p:txBody>
          <a:bodyPr wrap="square" rtlCol="0">
            <a:spAutoFit/>
          </a:bodyPr>
          <a:lstStyle/>
          <a:p>
            <a:r>
              <a:rPr lang="fi-FI" dirty="0"/>
              <a:t>Kuntoutustarpeen tunnistaminen</a:t>
            </a:r>
          </a:p>
        </p:txBody>
      </p:sp>
      <p:sp>
        <p:nvSpPr>
          <p:cNvPr id="11" name="Tekstiruutu 10">
            <a:extLst>
              <a:ext uri="{FF2B5EF4-FFF2-40B4-BE49-F238E27FC236}">
                <a16:creationId xmlns:a16="http://schemas.microsoft.com/office/drawing/2014/main" id="{84D7ED5D-3A0E-4CE2-820F-38FD92F032ED}"/>
              </a:ext>
            </a:extLst>
          </p:cNvPr>
          <p:cNvSpPr txBox="1"/>
          <p:nvPr/>
        </p:nvSpPr>
        <p:spPr>
          <a:xfrm>
            <a:off x="371474" y="2190750"/>
            <a:ext cx="2524126" cy="5262979"/>
          </a:xfrm>
          <a:prstGeom prst="rect">
            <a:avLst/>
          </a:prstGeom>
          <a:noFill/>
        </p:spPr>
        <p:txBody>
          <a:bodyPr wrap="square" rtlCol="0">
            <a:spAutoFit/>
          </a:bodyPr>
          <a:lstStyle/>
          <a:p>
            <a:r>
              <a:rPr lang="fi-FI" sz="1400" dirty="0"/>
              <a:t>Nuorella on vaikeuksia opiskella tai opinnot ovat vaarassa keskeytyä – keskeytymässä. </a:t>
            </a:r>
          </a:p>
          <a:p>
            <a:endParaRPr lang="fi-FI" sz="1400" dirty="0"/>
          </a:p>
          <a:p>
            <a:r>
              <a:rPr lang="fi-FI" sz="1400" dirty="0"/>
              <a:t>Opiskelija kokee omat voimavaransa vähäisiksi.</a:t>
            </a:r>
          </a:p>
          <a:p>
            <a:endParaRPr lang="fi-FI" sz="1400" dirty="0"/>
          </a:p>
          <a:p>
            <a:r>
              <a:rPr lang="fi-FI" sz="1400" dirty="0"/>
              <a:t>Nuorella on elämänhallintaan, voimavaroihin ja arjessa  suoriutumiseen liittyviä haasteita.</a:t>
            </a:r>
          </a:p>
          <a:p>
            <a:endParaRPr lang="fi-FI" sz="1400" dirty="0"/>
          </a:p>
          <a:p>
            <a:r>
              <a:rPr lang="fi-FI" sz="1400" dirty="0"/>
              <a:t>Kuntoutuksella voidaan tukea nuoren elämänhallintaa, auttaa kohti koulutusta ja työllistymistä, sekä vahvistaa nuoren toimijuutta. </a:t>
            </a:r>
          </a:p>
          <a:p>
            <a:endParaRPr lang="fi-FI" sz="1400" dirty="0"/>
          </a:p>
          <a:p>
            <a:endParaRPr lang="fi-FI" sz="1400" dirty="0"/>
          </a:p>
          <a:p>
            <a:endParaRPr lang="fi-FI" sz="1400" dirty="0"/>
          </a:p>
          <a:p>
            <a:endParaRPr lang="fi-FI" sz="1400" dirty="0"/>
          </a:p>
          <a:p>
            <a:endParaRPr lang="fi-FI" sz="1400" dirty="0"/>
          </a:p>
          <a:p>
            <a:endParaRPr lang="fi-FI" sz="1400" dirty="0"/>
          </a:p>
          <a:p>
            <a:r>
              <a:rPr lang="fi-FI" sz="1400" dirty="0"/>
              <a:t>  </a:t>
            </a:r>
          </a:p>
        </p:txBody>
      </p:sp>
      <p:sp>
        <p:nvSpPr>
          <p:cNvPr id="13" name="Tekstiruutu 12">
            <a:extLst>
              <a:ext uri="{FF2B5EF4-FFF2-40B4-BE49-F238E27FC236}">
                <a16:creationId xmlns:a16="http://schemas.microsoft.com/office/drawing/2014/main" id="{F7C20D3A-9742-4E9C-A053-4EE5B7936820}"/>
              </a:ext>
            </a:extLst>
          </p:cNvPr>
          <p:cNvSpPr txBox="1"/>
          <p:nvPr/>
        </p:nvSpPr>
        <p:spPr>
          <a:xfrm>
            <a:off x="3114677" y="5949912"/>
            <a:ext cx="3590925" cy="738664"/>
          </a:xfrm>
          <a:prstGeom prst="rect">
            <a:avLst/>
          </a:prstGeom>
          <a:noFill/>
        </p:spPr>
        <p:txBody>
          <a:bodyPr wrap="square" rtlCol="0">
            <a:spAutoFit/>
          </a:bodyPr>
          <a:lstStyle/>
          <a:p>
            <a:r>
              <a:rPr lang="fi-FI" sz="1400" dirty="0"/>
              <a:t>Nykyisellä hoidolla tai kuntoutuksella ei ole vaikutusta nuoren toimintakykyyn – tuen ja kuntoutuksen uudelleenarviointi.</a:t>
            </a:r>
          </a:p>
        </p:txBody>
      </p:sp>
      <p:pic>
        <p:nvPicPr>
          <p:cNvPr id="15" name="Kuva 14">
            <a:extLst>
              <a:ext uri="{FF2B5EF4-FFF2-40B4-BE49-F238E27FC236}">
                <a16:creationId xmlns:a16="http://schemas.microsoft.com/office/drawing/2014/main" id="{DCEC3ADD-C95C-4397-AB27-3D1DCD8637F9}"/>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2520918" y="5332782"/>
            <a:ext cx="1263715" cy="609600"/>
          </a:xfrm>
          <a:prstGeom prst="rect">
            <a:avLst/>
          </a:prstGeom>
        </p:spPr>
      </p:pic>
      <p:sp>
        <p:nvSpPr>
          <p:cNvPr id="16" name="Tekstiruutu 15">
            <a:extLst>
              <a:ext uri="{FF2B5EF4-FFF2-40B4-BE49-F238E27FC236}">
                <a16:creationId xmlns:a16="http://schemas.microsoft.com/office/drawing/2014/main" id="{1EA74466-78C5-4FD6-A82A-03679D5D40DF}"/>
              </a:ext>
            </a:extLst>
          </p:cNvPr>
          <p:cNvSpPr txBox="1"/>
          <p:nvPr/>
        </p:nvSpPr>
        <p:spPr>
          <a:xfrm>
            <a:off x="3314700" y="1352078"/>
            <a:ext cx="2362200" cy="369332"/>
          </a:xfrm>
          <a:prstGeom prst="rect">
            <a:avLst/>
          </a:prstGeom>
          <a:noFill/>
        </p:spPr>
        <p:txBody>
          <a:bodyPr wrap="square" rtlCol="0">
            <a:spAutoFit/>
          </a:bodyPr>
          <a:lstStyle/>
          <a:p>
            <a:r>
              <a:rPr lang="fi-FI" dirty="0"/>
              <a:t>Toimintakyvyn arviointi</a:t>
            </a:r>
          </a:p>
        </p:txBody>
      </p:sp>
      <p:sp>
        <p:nvSpPr>
          <p:cNvPr id="17" name="Tekstiruutu 16">
            <a:extLst>
              <a:ext uri="{FF2B5EF4-FFF2-40B4-BE49-F238E27FC236}">
                <a16:creationId xmlns:a16="http://schemas.microsoft.com/office/drawing/2014/main" id="{67C6B62A-FD48-4488-9655-F23CF878BC58}"/>
              </a:ext>
            </a:extLst>
          </p:cNvPr>
          <p:cNvSpPr txBox="1"/>
          <p:nvPr/>
        </p:nvSpPr>
        <p:spPr>
          <a:xfrm>
            <a:off x="9067800" y="1362136"/>
            <a:ext cx="2571750" cy="369332"/>
          </a:xfrm>
          <a:prstGeom prst="rect">
            <a:avLst/>
          </a:prstGeom>
          <a:noFill/>
        </p:spPr>
        <p:txBody>
          <a:bodyPr wrap="square" rtlCol="0">
            <a:spAutoFit/>
          </a:bodyPr>
          <a:lstStyle/>
          <a:p>
            <a:r>
              <a:rPr lang="fi-FI" dirty="0"/>
              <a:t>Kuntoutuksen aktivointi</a:t>
            </a:r>
          </a:p>
        </p:txBody>
      </p:sp>
      <p:sp>
        <p:nvSpPr>
          <p:cNvPr id="18" name="Tekstiruutu 17">
            <a:extLst>
              <a:ext uri="{FF2B5EF4-FFF2-40B4-BE49-F238E27FC236}">
                <a16:creationId xmlns:a16="http://schemas.microsoft.com/office/drawing/2014/main" id="{8B17E3BB-7406-4628-B897-6F6B769958CA}"/>
              </a:ext>
            </a:extLst>
          </p:cNvPr>
          <p:cNvSpPr txBox="1"/>
          <p:nvPr/>
        </p:nvSpPr>
        <p:spPr>
          <a:xfrm>
            <a:off x="6191250" y="1266437"/>
            <a:ext cx="2724150" cy="646331"/>
          </a:xfrm>
          <a:prstGeom prst="rect">
            <a:avLst/>
          </a:prstGeom>
          <a:noFill/>
        </p:spPr>
        <p:txBody>
          <a:bodyPr wrap="square" rtlCol="0">
            <a:spAutoFit/>
          </a:bodyPr>
          <a:lstStyle/>
          <a:p>
            <a:r>
              <a:rPr lang="fi-FI" dirty="0"/>
              <a:t>Kokonaiskuntoutuksen suunnittelu</a:t>
            </a:r>
          </a:p>
        </p:txBody>
      </p:sp>
      <p:sp>
        <p:nvSpPr>
          <p:cNvPr id="19" name="Tekstiruutu 18">
            <a:extLst>
              <a:ext uri="{FF2B5EF4-FFF2-40B4-BE49-F238E27FC236}">
                <a16:creationId xmlns:a16="http://schemas.microsoft.com/office/drawing/2014/main" id="{BD5756F3-542D-44B0-8D65-66DD25D66D36}"/>
              </a:ext>
            </a:extLst>
          </p:cNvPr>
          <p:cNvSpPr txBox="1"/>
          <p:nvPr/>
        </p:nvSpPr>
        <p:spPr>
          <a:xfrm>
            <a:off x="3257550" y="2141881"/>
            <a:ext cx="2609850" cy="3662541"/>
          </a:xfrm>
          <a:prstGeom prst="rect">
            <a:avLst/>
          </a:prstGeom>
          <a:noFill/>
        </p:spPr>
        <p:txBody>
          <a:bodyPr wrap="square" rtlCol="0">
            <a:spAutoFit/>
          </a:bodyPr>
          <a:lstStyle/>
          <a:p>
            <a:r>
              <a:rPr lang="fi-FI" sz="1400" dirty="0"/>
              <a:t>Nuoren opiskelu- ja toimintakykyä voidaan kartoittaa hyödyntämällä RUORI itsearviointia ohjauskeskustelua edeltävästi:</a:t>
            </a:r>
          </a:p>
          <a:p>
            <a:r>
              <a:rPr lang="fi-FI" sz="1400" dirty="0">
                <a:hlinkClick r:id="rId4"/>
              </a:rPr>
              <a:t>Ruori itsearviointi</a:t>
            </a:r>
            <a:endParaRPr lang="fi-FI" sz="1400" dirty="0"/>
          </a:p>
          <a:p>
            <a:endParaRPr lang="fi-FI" sz="1400" dirty="0"/>
          </a:p>
          <a:p>
            <a:r>
              <a:rPr lang="fi-FI" sz="1400" dirty="0"/>
              <a:t>Tarvittavien toimijoiden arvioinnit: </a:t>
            </a:r>
          </a:p>
          <a:p>
            <a:pPr marL="285750" indent="-285750">
              <a:buFontTx/>
              <a:buChar char="-"/>
            </a:pPr>
            <a:r>
              <a:rPr lang="fi-FI" sz="1400" dirty="0"/>
              <a:t>Luki- ja matematiikka testaus</a:t>
            </a:r>
          </a:p>
          <a:p>
            <a:pPr marL="285750" indent="-285750">
              <a:buFontTx/>
              <a:buChar char="-"/>
            </a:pPr>
            <a:r>
              <a:rPr lang="fi-FI" sz="1400" dirty="0"/>
              <a:t>Psykologin kartoitus/ tutkimukset</a:t>
            </a:r>
          </a:p>
          <a:p>
            <a:pPr marL="285750" indent="-285750">
              <a:buFontTx/>
              <a:buChar char="-"/>
            </a:pPr>
            <a:r>
              <a:rPr lang="fi-FI" sz="1400" dirty="0"/>
              <a:t>Terveystarkastus</a:t>
            </a:r>
          </a:p>
          <a:p>
            <a:pPr marL="285750" indent="-285750">
              <a:buFontTx/>
              <a:buChar char="-"/>
            </a:pPr>
            <a:r>
              <a:rPr lang="fi-FI" sz="1400" dirty="0"/>
              <a:t>Sosiaalisen tilanteen arviointi</a:t>
            </a:r>
          </a:p>
          <a:p>
            <a:endParaRPr lang="fi-FI" dirty="0"/>
          </a:p>
          <a:p>
            <a:endParaRPr lang="fi-FI" dirty="0"/>
          </a:p>
        </p:txBody>
      </p:sp>
      <p:sp>
        <p:nvSpPr>
          <p:cNvPr id="20" name="Tekstiruutu 19">
            <a:extLst>
              <a:ext uri="{FF2B5EF4-FFF2-40B4-BE49-F238E27FC236}">
                <a16:creationId xmlns:a16="http://schemas.microsoft.com/office/drawing/2014/main" id="{708A563E-43E3-49A5-A442-D9DF232F86FC}"/>
              </a:ext>
            </a:extLst>
          </p:cNvPr>
          <p:cNvSpPr txBox="1"/>
          <p:nvPr/>
        </p:nvSpPr>
        <p:spPr>
          <a:xfrm>
            <a:off x="6267452" y="2190750"/>
            <a:ext cx="2400298" cy="4185761"/>
          </a:xfrm>
          <a:prstGeom prst="rect">
            <a:avLst/>
          </a:prstGeom>
          <a:noFill/>
        </p:spPr>
        <p:txBody>
          <a:bodyPr wrap="square" rtlCol="0">
            <a:spAutoFit/>
          </a:bodyPr>
          <a:lstStyle/>
          <a:p>
            <a:r>
              <a:rPr lang="fi-FI" sz="1400" dirty="0"/>
              <a:t>Monialainen tuen suunnittelu</a:t>
            </a:r>
          </a:p>
          <a:p>
            <a:r>
              <a:rPr lang="fi-FI" sz="1400" dirty="0"/>
              <a:t>( nuoren suostumuksella ),  yhdessä nuoren ja tarvittaessa huoltajan kanssa. </a:t>
            </a:r>
          </a:p>
          <a:p>
            <a:endParaRPr lang="fi-FI" sz="1400" dirty="0"/>
          </a:p>
          <a:p>
            <a:r>
              <a:rPr lang="fi-FI" sz="1400" dirty="0"/>
              <a:t>Jos tarvitaan B- lausunto, saatetaan kokonaistieto lääkärin nähtäväksi: kirjaus tai työntekijän liittyminen lääkärin työpariksi vastaanotolle. </a:t>
            </a:r>
          </a:p>
          <a:p>
            <a:endParaRPr lang="fi-FI" sz="1400" dirty="0"/>
          </a:p>
          <a:p>
            <a:r>
              <a:rPr lang="fi-FI" sz="1400" dirty="0"/>
              <a:t>Kuntoutusuunnitelmassa huomioidaan nuoren kokonaistilanne ja suositellaan tarvittava kuntoutus. </a:t>
            </a:r>
          </a:p>
          <a:p>
            <a:endParaRPr lang="fi-FI" sz="1400" dirty="0"/>
          </a:p>
          <a:p>
            <a:endParaRPr lang="fi-FI" sz="1400" dirty="0"/>
          </a:p>
          <a:p>
            <a:endParaRPr lang="fi-FI" sz="1400" dirty="0"/>
          </a:p>
        </p:txBody>
      </p:sp>
      <p:pic>
        <p:nvPicPr>
          <p:cNvPr id="24" name="Kuva 23">
            <a:extLst>
              <a:ext uri="{FF2B5EF4-FFF2-40B4-BE49-F238E27FC236}">
                <a16:creationId xmlns:a16="http://schemas.microsoft.com/office/drawing/2014/main" id="{25CCD8EB-D1CB-4715-8A4F-362360EA390A}"/>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5346706" y="3554329"/>
            <a:ext cx="1041387" cy="502352"/>
          </a:xfrm>
          <a:prstGeom prst="rect">
            <a:avLst/>
          </a:prstGeom>
        </p:spPr>
      </p:pic>
      <p:sp>
        <p:nvSpPr>
          <p:cNvPr id="25" name="Tekstiruutu 24">
            <a:extLst>
              <a:ext uri="{FF2B5EF4-FFF2-40B4-BE49-F238E27FC236}">
                <a16:creationId xmlns:a16="http://schemas.microsoft.com/office/drawing/2014/main" id="{604D669F-C1A7-498E-9F8F-DAA5F644F0C2}"/>
              </a:ext>
            </a:extLst>
          </p:cNvPr>
          <p:cNvSpPr txBox="1"/>
          <p:nvPr/>
        </p:nvSpPr>
        <p:spPr>
          <a:xfrm>
            <a:off x="9067800" y="2190750"/>
            <a:ext cx="2571750" cy="3970318"/>
          </a:xfrm>
          <a:prstGeom prst="rect">
            <a:avLst/>
          </a:prstGeom>
          <a:noFill/>
        </p:spPr>
        <p:txBody>
          <a:bodyPr wrap="square" rtlCol="0">
            <a:spAutoFit/>
          </a:bodyPr>
          <a:lstStyle/>
          <a:p>
            <a:r>
              <a:rPr lang="fi-FI" sz="1400" dirty="0"/>
              <a:t>Avustetaan nuorta kuntoutukseen liittyvien hakemusten täyttämisessä, sekä avustetaan oppilaitoksen puolelta tarvittavat liitteet.</a:t>
            </a:r>
          </a:p>
          <a:p>
            <a:endParaRPr lang="fi-FI" sz="1400" dirty="0"/>
          </a:p>
          <a:p>
            <a:r>
              <a:rPr lang="fi-FI" sz="1400" dirty="0"/>
              <a:t>Sovitaan seurantatapaaminen/ kontakti esim. hakemuksen arvioidun käsittelyajan jälkeen. Kts. Käsittelyajan arvion voit tarkistaa </a:t>
            </a:r>
            <a:r>
              <a:rPr lang="fi-FI" sz="1400" dirty="0">
                <a:hlinkClick r:id="rId5"/>
              </a:rPr>
              <a:t>täältä</a:t>
            </a:r>
            <a:r>
              <a:rPr lang="fi-FI" sz="1400" dirty="0"/>
              <a:t>.</a:t>
            </a:r>
          </a:p>
          <a:p>
            <a:endParaRPr lang="fi-FI" sz="1400" dirty="0"/>
          </a:p>
          <a:p>
            <a:r>
              <a:rPr lang="fi-FI" sz="1400" dirty="0"/>
              <a:t>Kutsutaan kuntoutuksen palveluntuottaja seuraavaan sovittuun verkostoon ( nuoren luvalla.) </a:t>
            </a:r>
          </a:p>
          <a:p>
            <a:endParaRPr lang="fi-FI" sz="1400" dirty="0"/>
          </a:p>
          <a:p>
            <a:endParaRPr lang="fi-FI" sz="1400" dirty="0"/>
          </a:p>
        </p:txBody>
      </p:sp>
    </p:spTree>
    <p:extLst>
      <p:ext uri="{BB962C8B-B14F-4D97-AF65-F5344CB8AC3E}">
        <p14:creationId xmlns:p14="http://schemas.microsoft.com/office/powerpoint/2010/main" val="925634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a:extLst>
              <a:ext uri="{FF2B5EF4-FFF2-40B4-BE49-F238E27FC236}">
                <a16:creationId xmlns:a16="http://schemas.microsoft.com/office/drawing/2014/main" id="{F7B9669D-CAE3-4426-96DE-320E2E838AAB}"/>
              </a:ext>
            </a:extLst>
          </p:cNvPr>
          <p:cNvSpPr/>
          <p:nvPr/>
        </p:nvSpPr>
        <p:spPr>
          <a:xfrm>
            <a:off x="419100" y="1092487"/>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3" name="Suorakulmio 2">
            <a:extLst>
              <a:ext uri="{FF2B5EF4-FFF2-40B4-BE49-F238E27FC236}">
                <a16:creationId xmlns:a16="http://schemas.microsoft.com/office/drawing/2014/main" id="{A01B4A57-190C-498E-AB03-7AD53C21424C}"/>
              </a:ext>
            </a:extLst>
          </p:cNvPr>
          <p:cNvSpPr/>
          <p:nvPr/>
        </p:nvSpPr>
        <p:spPr>
          <a:xfrm>
            <a:off x="3371850" y="1092487"/>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4" name="Suorakulmio 3">
            <a:extLst>
              <a:ext uri="{FF2B5EF4-FFF2-40B4-BE49-F238E27FC236}">
                <a16:creationId xmlns:a16="http://schemas.microsoft.com/office/drawing/2014/main" id="{EC411AEF-4DC0-4C41-91D6-A427D4BFC03F}"/>
              </a:ext>
            </a:extLst>
          </p:cNvPr>
          <p:cNvSpPr/>
          <p:nvPr/>
        </p:nvSpPr>
        <p:spPr>
          <a:xfrm>
            <a:off x="6324600" y="1092487"/>
            <a:ext cx="560070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5" name="Suorakulmio 4">
            <a:extLst>
              <a:ext uri="{FF2B5EF4-FFF2-40B4-BE49-F238E27FC236}">
                <a16:creationId xmlns:a16="http://schemas.microsoft.com/office/drawing/2014/main" id="{0B0B5AE1-F66F-4A37-BE7A-FFC9D5D8472E}"/>
              </a:ext>
            </a:extLst>
          </p:cNvPr>
          <p:cNvSpPr/>
          <p:nvPr/>
        </p:nvSpPr>
        <p:spPr>
          <a:xfrm>
            <a:off x="419100" y="1828799"/>
            <a:ext cx="2724150" cy="4733926"/>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6" name="Suorakulmio 5">
            <a:extLst>
              <a:ext uri="{FF2B5EF4-FFF2-40B4-BE49-F238E27FC236}">
                <a16:creationId xmlns:a16="http://schemas.microsoft.com/office/drawing/2014/main" id="{6B1CDCF6-291B-47E5-9D72-75B10D967680}"/>
              </a:ext>
            </a:extLst>
          </p:cNvPr>
          <p:cNvSpPr/>
          <p:nvPr/>
        </p:nvSpPr>
        <p:spPr>
          <a:xfrm>
            <a:off x="3371850" y="1828798"/>
            <a:ext cx="2724150" cy="4733925"/>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l"/>
            <a:endParaRPr lang="fi-FI" b="0" i="0" dirty="0">
              <a:solidFill>
                <a:srgbClr val="393939"/>
              </a:solidFill>
              <a:effectLst/>
              <a:latin typeface="Lato" panose="020F0502020204030203" pitchFamily="34" charset="0"/>
            </a:endParaRPr>
          </a:p>
        </p:txBody>
      </p:sp>
      <p:sp>
        <p:nvSpPr>
          <p:cNvPr id="7" name="Suorakulmio 6">
            <a:extLst>
              <a:ext uri="{FF2B5EF4-FFF2-40B4-BE49-F238E27FC236}">
                <a16:creationId xmlns:a16="http://schemas.microsoft.com/office/drawing/2014/main" id="{72BADB31-4116-4A05-A5E0-D61FBC86A4FA}"/>
              </a:ext>
            </a:extLst>
          </p:cNvPr>
          <p:cNvSpPr/>
          <p:nvPr/>
        </p:nvSpPr>
        <p:spPr>
          <a:xfrm>
            <a:off x="6324600" y="1828798"/>
            <a:ext cx="2724150" cy="4733924"/>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8" name="Tekstiruutu 7">
            <a:extLst>
              <a:ext uri="{FF2B5EF4-FFF2-40B4-BE49-F238E27FC236}">
                <a16:creationId xmlns:a16="http://schemas.microsoft.com/office/drawing/2014/main" id="{6D27A55B-8FDC-4EF4-B98F-878DEFEC618B}"/>
              </a:ext>
            </a:extLst>
          </p:cNvPr>
          <p:cNvSpPr txBox="1"/>
          <p:nvPr/>
        </p:nvSpPr>
        <p:spPr>
          <a:xfrm>
            <a:off x="419100" y="41703"/>
            <a:ext cx="7096125" cy="1077218"/>
          </a:xfrm>
          <a:prstGeom prst="rect">
            <a:avLst/>
          </a:prstGeom>
          <a:noFill/>
        </p:spPr>
        <p:txBody>
          <a:bodyPr wrap="square" rtlCol="0">
            <a:spAutoFit/>
          </a:bodyPr>
          <a:lstStyle/>
          <a:p>
            <a:r>
              <a:rPr lang="fi-FI" sz="3200" dirty="0"/>
              <a:t>Koulutus ammatillisena kuntoutuksena tukikortti</a:t>
            </a:r>
          </a:p>
        </p:txBody>
      </p:sp>
      <p:sp>
        <p:nvSpPr>
          <p:cNvPr id="10" name="Suorakulmio 9">
            <a:extLst>
              <a:ext uri="{FF2B5EF4-FFF2-40B4-BE49-F238E27FC236}">
                <a16:creationId xmlns:a16="http://schemas.microsoft.com/office/drawing/2014/main" id="{6765A789-2D8C-4214-B72A-D4A5EC89EBA5}"/>
              </a:ext>
            </a:extLst>
          </p:cNvPr>
          <p:cNvSpPr/>
          <p:nvPr/>
        </p:nvSpPr>
        <p:spPr>
          <a:xfrm>
            <a:off x="9201150" y="1828798"/>
            <a:ext cx="2724150" cy="4733924"/>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i-FI" b="0" i="0" dirty="0">
                <a:solidFill>
                  <a:srgbClr val="393939"/>
                </a:solidFill>
                <a:effectLst/>
                <a:latin typeface="Lato" panose="020F0502020204030203" pitchFamily="34" charset="0"/>
              </a:rPr>
              <a:t>.</a:t>
            </a:r>
            <a:endParaRPr lang="fi-FI" dirty="0"/>
          </a:p>
        </p:txBody>
      </p:sp>
      <p:sp>
        <p:nvSpPr>
          <p:cNvPr id="11" name="Tekstiruutu 10">
            <a:extLst>
              <a:ext uri="{FF2B5EF4-FFF2-40B4-BE49-F238E27FC236}">
                <a16:creationId xmlns:a16="http://schemas.microsoft.com/office/drawing/2014/main" id="{52AD4E84-4703-4609-80A2-CB69051508DF}"/>
              </a:ext>
            </a:extLst>
          </p:cNvPr>
          <p:cNvSpPr txBox="1"/>
          <p:nvPr/>
        </p:nvSpPr>
        <p:spPr>
          <a:xfrm>
            <a:off x="638175" y="1211445"/>
            <a:ext cx="2057400" cy="369332"/>
          </a:xfrm>
          <a:prstGeom prst="rect">
            <a:avLst/>
          </a:prstGeom>
          <a:noFill/>
        </p:spPr>
        <p:txBody>
          <a:bodyPr wrap="square" rtlCol="0">
            <a:spAutoFit/>
          </a:bodyPr>
          <a:lstStyle/>
          <a:p>
            <a:r>
              <a:rPr lang="fi-FI" dirty="0"/>
              <a:t>Kenelle ?</a:t>
            </a:r>
          </a:p>
        </p:txBody>
      </p:sp>
      <p:sp>
        <p:nvSpPr>
          <p:cNvPr id="12" name="Tekstiruutu 11">
            <a:extLst>
              <a:ext uri="{FF2B5EF4-FFF2-40B4-BE49-F238E27FC236}">
                <a16:creationId xmlns:a16="http://schemas.microsoft.com/office/drawing/2014/main" id="{06978BDF-0F46-455C-8AEA-E3D71A98B74D}"/>
              </a:ext>
            </a:extLst>
          </p:cNvPr>
          <p:cNvSpPr txBox="1"/>
          <p:nvPr/>
        </p:nvSpPr>
        <p:spPr>
          <a:xfrm>
            <a:off x="3533774" y="1225838"/>
            <a:ext cx="2390775" cy="369332"/>
          </a:xfrm>
          <a:prstGeom prst="rect">
            <a:avLst/>
          </a:prstGeom>
          <a:noFill/>
        </p:spPr>
        <p:txBody>
          <a:bodyPr wrap="square" rtlCol="0">
            <a:spAutoFit/>
          </a:bodyPr>
          <a:lstStyle/>
          <a:p>
            <a:r>
              <a:rPr lang="fi-FI" dirty="0"/>
              <a:t>Millaista?</a:t>
            </a:r>
          </a:p>
        </p:txBody>
      </p:sp>
      <p:sp>
        <p:nvSpPr>
          <p:cNvPr id="13" name="Tekstiruutu 12">
            <a:extLst>
              <a:ext uri="{FF2B5EF4-FFF2-40B4-BE49-F238E27FC236}">
                <a16:creationId xmlns:a16="http://schemas.microsoft.com/office/drawing/2014/main" id="{BE722142-6950-4806-B4FC-7415F526F9C4}"/>
              </a:ext>
            </a:extLst>
          </p:cNvPr>
          <p:cNvSpPr txBox="1"/>
          <p:nvPr/>
        </p:nvSpPr>
        <p:spPr>
          <a:xfrm>
            <a:off x="6505575" y="1225838"/>
            <a:ext cx="2371725" cy="369332"/>
          </a:xfrm>
          <a:prstGeom prst="rect">
            <a:avLst/>
          </a:prstGeom>
          <a:noFill/>
        </p:spPr>
        <p:txBody>
          <a:bodyPr wrap="square" rtlCol="0">
            <a:spAutoFit/>
          </a:bodyPr>
          <a:lstStyle/>
          <a:p>
            <a:r>
              <a:rPr lang="fi-FI" dirty="0"/>
              <a:t>Hakeutuminen?</a:t>
            </a:r>
          </a:p>
        </p:txBody>
      </p:sp>
      <p:sp>
        <p:nvSpPr>
          <p:cNvPr id="15" name="Tekstiruutu 14">
            <a:extLst>
              <a:ext uri="{FF2B5EF4-FFF2-40B4-BE49-F238E27FC236}">
                <a16:creationId xmlns:a16="http://schemas.microsoft.com/office/drawing/2014/main" id="{5C662B32-2923-4086-B06D-7DF0B9F13EB6}"/>
              </a:ext>
            </a:extLst>
          </p:cNvPr>
          <p:cNvSpPr txBox="1"/>
          <p:nvPr/>
        </p:nvSpPr>
        <p:spPr>
          <a:xfrm>
            <a:off x="495300" y="2009772"/>
            <a:ext cx="2533650" cy="3970318"/>
          </a:xfrm>
          <a:prstGeom prst="rect">
            <a:avLst/>
          </a:prstGeom>
          <a:noFill/>
        </p:spPr>
        <p:txBody>
          <a:bodyPr wrap="square" rtlCol="0">
            <a:spAutoFit/>
          </a:bodyPr>
          <a:lstStyle/>
          <a:p>
            <a:r>
              <a:rPr lang="fi-FI" sz="1400" dirty="0"/>
              <a:t>Nuori voi saada tukea sellaiseen ammatilliseen koulutukseen, joka mahdollistaa nuoren osallistumisen työelämään huolimatta sairaudesta tai vammasta. </a:t>
            </a:r>
          </a:p>
          <a:p>
            <a:endParaRPr lang="fi-FI" sz="1400" dirty="0"/>
          </a:p>
          <a:p>
            <a:r>
              <a:rPr lang="fi-FI" sz="1400" dirty="0"/>
              <a:t>Kela tukee toisen asteen tai  korkea- asteen  perus-, jatko ja uudelleenkoulutusta. Tavoitteena on sijoittuminen työhön, jossa sairaus tai vamma ei aiheuta rajoituksia/ tai rajoitukset ovat mahdollisimman vähäisiä. </a:t>
            </a:r>
          </a:p>
          <a:p>
            <a:endParaRPr lang="fi-FI" sz="1400" dirty="0"/>
          </a:p>
          <a:p>
            <a:endParaRPr lang="fi-FI" sz="1400" dirty="0"/>
          </a:p>
          <a:p>
            <a:endParaRPr lang="fi-FI" sz="1400" dirty="0"/>
          </a:p>
        </p:txBody>
      </p:sp>
      <p:sp>
        <p:nvSpPr>
          <p:cNvPr id="16" name="Tekstiruutu 15">
            <a:extLst>
              <a:ext uri="{FF2B5EF4-FFF2-40B4-BE49-F238E27FC236}">
                <a16:creationId xmlns:a16="http://schemas.microsoft.com/office/drawing/2014/main" id="{0D958AE9-94F5-4144-ACF7-2B0A2F4C9E65}"/>
              </a:ext>
            </a:extLst>
          </p:cNvPr>
          <p:cNvSpPr txBox="1"/>
          <p:nvPr/>
        </p:nvSpPr>
        <p:spPr>
          <a:xfrm>
            <a:off x="3533774" y="2009775"/>
            <a:ext cx="2390775" cy="3323987"/>
          </a:xfrm>
          <a:prstGeom prst="rect">
            <a:avLst/>
          </a:prstGeom>
          <a:noFill/>
        </p:spPr>
        <p:txBody>
          <a:bodyPr wrap="square" rtlCol="0">
            <a:spAutoFit/>
          </a:bodyPr>
          <a:lstStyle/>
          <a:p>
            <a:r>
              <a:rPr lang="fi-FI" sz="1400" dirty="0"/>
              <a:t>Koulutus voi olla ammatillista peruskoulutusta tai ammatillista uudelleenkoulutusta, tai ammatillisesti valmentavaa koulutusta, jossa nuori voi kouluttautua itselleen sopivaan ammattiin. Koulutus voi olla myös yleissivistävää koulutusta, jos se on välttämätöntä päästäksesi ammattiin valmistavaan koulutukseen. </a:t>
            </a:r>
          </a:p>
          <a:p>
            <a:endParaRPr lang="fi-FI" sz="1400" dirty="0"/>
          </a:p>
          <a:p>
            <a:endParaRPr lang="fi-FI" sz="1400" dirty="0"/>
          </a:p>
        </p:txBody>
      </p:sp>
      <p:sp>
        <p:nvSpPr>
          <p:cNvPr id="17" name="Tekstiruutu 16">
            <a:extLst>
              <a:ext uri="{FF2B5EF4-FFF2-40B4-BE49-F238E27FC236}">
                <a16:creationId xmlns:a16="http://schemas.microsoft.com/office/drawing/2014/main" id="{689ADC62-1B7C-4107-8681-FD37EA6D3082}"/>
              </a:ext>
            </a:extLst>
          </p:cNvPr>
          <p:cNvSpPr txBox="1"/>
          <p:nvPr/>
        </p:nvSpPr>
        <p:spPr>
          <a:xfrm>
            <a:off x="6505575" y="2009772"/>
            <a:ext cx="2371725" cy="4832092"/>
          </a:xfrm>
          <a:prstGeom prst="rect">
            <a:avLst/>
          </a:prstGeom>
          <a:noFill/>
        </p:spPr>
        <p:txBody>
          <a:bodyPr wrap="square" rtlCol="0">
            <a:spAutoFit/>
          </a:bodyPr>
          <a:lstStyle/>
          <a:p>
            <a:r>
              <a:rPr lang="fi-FI" sz="1400" dirty="0"/>
              <a:t>Nuori hakee koulutuspaikan itse ja hakee Kelan kuntoutusta vasta kun on tullut hyväksytyksi koulutukseen. </a:t>
            </a:r>
          </a:p>
          <a:p>
            <a:endParaRPr lang="fi-FI" sz="1400" dirty="0"/>
          </a:p>
          <a:p>
            <a:r>
              <a:rPr lang="fi-FI" sz="1400" dirty="0"/>
              <a:t>Lisäksi tarvitaan </a:t>
            </a:r>
            <a:r>
              <a:rPr lang="fi-FI" sz="1400" dirty="0">
                <a:hlinkClick r:id="rId2"/>
              </a:rPr>
              <a:t>lääkärinlausunto B</a:t>
            </a:r>
            <a:r>
              <a:rPr lang="fi-FI" sz="1400" dirty="0"/>
              <a:t>, jossa on tieto nuoren kuntoutustarpeesta ja koulutuksen sopivuudesta, sekä suositus mahdollisesta muusta kuntoutuksesta. </a:t>
            </a:r>
          </a:p>
          <a:p>
            <a:endParaRPr lang="fi-FI" sz="1400" dirty="0"/>
          </a:p>
          <a:p>
            <a:r>
              <a:rPr lang="fi-FI" sz="1400" dirty="0"/>
              <a:t>Liitteeksi lisätään oppilaitoksessa laadittu henkilökohtainen </a:t>
            </a:r>
            <a:r>
              <a:rPr lang="fi-FI" sz="1400" dirty="0">
                <a:hlinkClick r:id="rId3"/>
              </a:rPr>
              <a:t>opiskelu- ja kuntoutusuunnitelma</a:t>
            </a:r>
            <a:r>
              <a:rPr lang="fi-FI" sz="1400" dirty="0"/>
              <a:t> tai vapaamuotoinen suunnitelma.</a:t>
            </a:r>
          </a:p>
          <a:p>
            <a:endParaRPr lang="fi-FI" sz="1400" dirty="0"/>
          </a:p>
          <a:p>
            <a:endParaRPr lang="fi-FI" sz="1400" dirty="0"/>
          </a:p>
        </p:txBody>
      </p:sp>
      <p:pic>
        <p:nvPicPr>
          <p:cNvPr id="18" name="Kuva 17">
            <a:extLst>
              <a:ext uri="{FF2B5EF4-FFF2-40B4-BE49-F238E27FC236}">
                <a16:creationId xmlns:a16="http://schemas.microsoft.com/office/drawing/2014/main" id="{9BD5792A-DF30-486E-A640-4ACC3159390C}"/>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Lst>
          </a:blip>
          <a:stretch>
            <a:fillRect/>
          </a:stretch>
        </p:blipFill>
        <p:spPr>
          <a:xfrm>
            <a:off x="8194610" y="3633660"/>
            <a:ext cx="1263715" cy="609600"/>
          </a:xfrm>
          <a:prstGeom prst="rect">
            <a:avLst/>
          </a:prstGeom>
        </p:spPr>
      </p:pic>
      <p:sp>
        <p:nvSpPr>
          <p:cNvPr id="19" name="Tekstiruutu 18">
            <a:extLst>
              <a:ext uri="{FF2B5EF4-FFF2-40B4-BE49-F238E27FC236}">
                <a16:creationId xmlns:a16="http://schemas.microsoft.com/office/drawing/2014/main" id="{3ADB9113-7178-4BC0-A371-3A71ACA81817}"/>
              </a:ext>
            </a:extLst>
          </p:cNvPr>
          <p:cNvSpPr txBox="1"/>
          <p:nvPr/>
        </p:nvSpPr>
        <p:spPr>
          <a:xfrm>
            <a:off x="9291637" y="1914525"/>
            <a:ext cx="2543175" cy="5047536"/>
          </a:xfrm>
          <a:prstGeom prst="rect">
            <a:avLst/>
          </a:prstGeom>
          <a:noFill/>
        </p:spPr>
        <p:txBody>
          <a:bodyPr wrap="square" rtlCol="0">
            <a:spAutoFit/>
          </a:bodyPr>
          <a:lstStyle/>
          <a:p>
            <a:r>
              <a:rPr lang="fi-FI" sz="1400" dirty="0"/>
              <a:t>16- 19 vuotiaat hakevat koulutusta ammatillisena kuntoutuksena lomakkeella:</a:t>
            </a:r>
          </a:p>
          <a:p>
            <a:r>
              <a:rPr lang="fi-FI" sz="1400" dirty="0">
                <a:hlinkClick r:id="rId6"/>
              </a:rPr>
              <a:t>KU 111</a:t>
            </a:r>
            <a:r>
              <a:rPr lang="fi-FI" sz="1400" dirty="0"/>
              <a:t> </a:t>
            </a:r>
          </a:p>
          <a:p>
            <a:endParaRPr lang="fi-FI" sz="1400" dirty="0"/>
          </a:p>
          <a:p>
            <a:r>
              <a:rPr lang="fi-FI" sz="1400" dirty="0"/>
              <a:t>Ja tätä vanhemmat lomakkeella:</a:t>
            </a:r>
          </a:p>
          <a:p>
            <a:r>
              <a:rPr lang="fi-FI" sz="1400" dirty="0">
                <a:hlinkClick r:id="rId7"/>
              </a:rPr>
              <a:t>KU 101 </a:t>
            </a:r>
            <a:endParaRPr lang="fi-FI" sz="1400" dirty="0"/>
          </a:p>
          <a:p>
            <a:endParaRPr lang="fi-FI" sz="1400" dirty="0"/>
          </a:p>
          <a:p>
            <a:endParaRPr lang="fi-FI" sz="1400" dirty="0"/>
          </a:p>
          <a:p>
            <a:r>
              <a:rPr lang="fi-FI" sz="1400" dirty="0"/>
              <a:t>Ajankohtaista toimintakykyä voidaan kartoittaa ohjauskeskustelussa ja RUORI itsearviointia hyödyntäen. </a:t>
            </a:r>
          </a:p>
          <a:p>
            <a:endParaRPr lang="fi-FI" sz="1400" dirty="0"/>
          </a:p>
          <a:p>
            <a:r>
              <a:rPr lang="fi-FI" sz="1400" dirty="0"/>
              <a:t>Ammatillisen kuntoutuksen hakemisen yhteydessä haetaan myös nuorelle kuntoutusraha: </a:t>
            </a:r>
          </a:p>
          <a:p>
            <a:endParaRPr lang="fi-FI" sz="1400" dirty="0"/>
          </a:p>
          <a:p>
            <a:r>
              <a:rPr lang="fi-FI" sz="1400" dirty="0"/>
              <a:t>16-19 vuotiaat: </a:t>
            </a:r>
            <a:r>
              <a:rPr lang="fi-FI" sz="1400" dirty="0">
                <a:hlinkClick r:id="rId6"/>
              </a:rPr>
              <a:t>KU 111</a:t>
            </a:r>
            <a:endParaRPr lang="fi-FI" sz="1400" dirty="0"/>
          </a:p>
          <a:p>
            <a:endParaRPr lang="fi-FI" sz="1400" dirty="0"/>
          </a:p>
          <a:p>
            <a:r>
              <a:rPr lang="fi-FI" sz="1400" dirty="0"/>
              <a:t>Ja tätä vanhemmat: </a:t>
            </a:r>
            <a:r>
              <a:rPr lang="fi-FI" sz="1400" dirty="0">
                <a:hlinkClick r:id="rId8"/>
              </a:rPr>
              <a:t>KU 112</a:t>
            </a:r>
            <a:endParaRPr lang="fi-FI" sz="1400" dirty="0"/>
          </a:p>
          <a:p>
            <a:endParaRPr lang="fi-FI" sz="1400" dirty="0"/>
          </a:p>
          <a:p>
            <a:endParaRPr lang="fi-FI" sz="1400" dirty="0"/>
          </a:p>
        </p:txBody>
      </p:sp>
    </p:spTree>
    <p:extLst>
      <p:ext uri="{BB962C8B-B14F-4D97-AF65-F5344CB8AC3E}">
        <p14:creationId xmlns:p14="http://schemas.microsoft.com/office/powerpoint/2010/main" val="1276250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a:extLst>
              <a:ext uri="{FF2B5EF4-FFF2-40B4-BE49-F238E27FC236}">
                <a16:creationId xmlns:a16="http://schemas.microsoft.com/office/drawing/2014/main" id="{21EC17BC-1C1E-4CDA-871F-CA46903B54F7}"/>
              </a:ext>
            </a:extLst>
          </p:cNvPr>
          <p:cNvSpPr/>
          <p:nvPr/>
        </p:nvSpPr>
        <p:spPr>
          <a:xfrm>
            <a:off x="619125" y="781050"/>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5" name="Suorakulmio 4">
            <a:extLst>
              <a:ext uri="{FF2B5EF4-FFF2-40B4-BE49-F238E27FC236}">
                <a16:creationId xmlns:a16="http://schemas.microsoft.com/office/drawing/2014/main" id="{CF87C146-B4A8-4514-AC5E-D779967B4843}"/>
              </a:ext>
            </a:extLst>
          </p:cNvPr>
          <p:cNvSpPr/>
          <p:nvPr/>
        </p:nvSpPr>
        <p:spPr>
          <a:xfrm>
            <a:off x="619125" y="1533525"/>
            <a:ext cx="2724150" cy="47244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8" name="Tekstiruutu 7">
            <a:extLst>
              <a:ext uri="{FF2B5EF4-FFF2-40B4-BE49-F238E27FC236}">
                <a16:creationId xmlns:a16="http://schemas.microsoft.com/office/drawing/2014/main" id="{199FFAF0-B08D-4585-8A27-4E0307B1F7F1}"/>
              </a:ext>
            </a:extLst>
          </p:cNvPr>
          <p:cNvSpPr txBox="1"/>
          <p:nvPr/>
        </p:nvSpPr>
        <p:spPr>
          <a:xfrm>
            <a:off x="619125" y="901184"/>
            <a:ext cx="2724150" cy="369332"/>
          </a:xfrm>
          <a:prstGeom prst="rect">
            <a:avLst/>
          </a:prstGeom>
          <a:noFill/>
        </p:spPr>
        <p:txBody>
          <a:bodyPr wrap="square" rtlCol="0">
            <a:spAutoFit/>
          </a:bodyPr>
          <a:lstStyle/>
          <a:p>
            <a:r>
              <a:rPr lang="fi-FI" dirty="0"/>
              <a:t>Yhteinen tuen suunnittelu</a:t>
            </a:r>
          </a:p>
        </p:txBody>
      </p:sp>
      <p:sp>
        <p:nvSpPr>
          <p:cNvPr id="10" name="Tekstiruutu 9">
            <a:extLst>
              <a:ext uri="{FF2B5EF4-FFF2-40B4-BE49-F238E27FC236}">
                <a16:creationId xmlns:a16="http://schemas.microsoft.com/office/drawing/2014/main" id="{051859CE-1A01-4EC1-B9EC-CC043937B8C0}"/>
              </a:ext>
            </a:extLst>
          </p:cNvPr>
          <p:cNvSpPr txBox="1"/>
          <p:nvPr/>
        </p:nvSpPr>
        <p:spPr>
          <a:xfrm>
            <a:off x="742949" y="1709499"/>
            <a:ext cx="2466975" cy="4031873"/>
          </a:xfrm>
          <a:prstGeom prst="rect">
            <a:avLst/>
          </a:prstGeom>
          <a:noFill/>
        </p:spPr>
        <p:txBody>
          <a:bodyPr wrap="square">
            <a:spAutoFit/>
          </a:bodyPr>
          <a:lstStyle/>
          <a:p>
            <a:r>
              <a:rPr lang="fi-FI" sz="1400" dirty="0"/>
              <a:t>Hakemukset postitetaan Kelaan tai lähetetään OmaKelan kautta. Käsittelyn  jälkeen  kuntoutuspäätös postitetaan nuorelle kotiin tai sen voi katsoa OmaKelan kautta. Käsitttelyajat: </a:t>
            </a:r>
            <a:r>
              <a:rPr lang="fi-FI" sz="1400" dirty="0">
                <a:hlinkClick r:id="rId2"/>
              </a:rPr>
              <a:t>täältä</a:t>
            </a:r>
            <a:r>
              <a:rPr lang="fi-FI" sz="1400" dirty="0"/>
              <a:t>.</a:t>
            </a:r>
          </a:p>
          <a:p>
            <a:endParaRPr lang="fi-FI" sz="1400" dirty="0"/>
          </a:p>
          <a:p>
            <a:r>
              <a:rPr lang="fi-FI" sz="1400" dirty="0"/>
              <a:t>Nuoren kokonaistuki suositellaan suunniteltavaksi jo ammatillista kuntoutusta haettaessa, jonka jälkeen sovitaan työnjaosta ja seurannasta.</a:t>
            </a:r>
          </a:p>
          <a:p>
            <a:endParaRPr lang="fi-FI" sz="1400" dirty="0"/>
          </a:p>
          <a:p>
            <a:r>
              <a:rPr lang="fi-FI" sz="1400" dirty="0"/>
              <a:t>Yhteisen suunnitelman säännöllinen päivittäminen. </a:t>
            </a:r>
          </a:p>
          <a:p>
            <a:endParaRPr lang="fi-FI" sz="1800" dirty="0"/>
          </a:p>
        </p:txBody>
      </p:sp>
      <p:sp>
        <p:nvSpPr>
          <p:cNvPr id="11" name="Suorakulmio 10">
            <a:extLst>
              <a:ext uri="{FF2B5EF4-FFF2-40B4-BE49-F238E27FC236}">
                <a16:creationId xmlns:a16="http://schemas.microsoft.com/office/drawing/2014/main" id="{356D25AD-BAF3-40E6-8B78-F3FA22CFF0BF}"/>
              </a:ext>
            </a:extLst>
          </p:cNvPr>
          <p:cNvSpPr/>
          <p:nvPr/>
        </p:nvSpPr>
        <p:spPr>
          <a:xfrm>
            <a:off x="3533774" y="781050"/>
            <a:ext cx="7915276"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endParaRPr lang="fi-FI" dirty="0"/>
          </a:p>
        </p:txBody>
      </p:sp>
      <p:sp>
        <p:nvSpPr>
          <p:cNvPr id="12" name="Suorakulmio 11">
            <a:extLst>
              <a:ext uri="{FF2B5EF4-FFF2-40B4-BE49-F238E27FC236}">
                <a16:creationId xmlns:a16="http://schemas.microsoft.com/office/drawing/2014/main" id="{1944B2A1-97F3-4278-9784-B713D40CB5E0}"/>
              </a:ext>
            </a:extLst>
          </p:cNvPr>
          <p:cNvSpPr/>
          <p:nvPr/>
        </p:nvSpPr>
        <p:spPr>
          <a:xfrm>
            <a:off x="3533775" y="1533525"/>
            <a:ext cx="7915276" cy="47244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14" name="Tekstiruutu 13">
            <a:extLst>
              <a:ext uri="{FF2B5EF4-FFF2-40B4-BE49-F238E27FC236}">
                <a16:creationId xmlns:a16="http://schemas.microsoft.com/office/drawing/2014/main" id="{CE0B3254-36E6-4261-8CAD-42DFAACCB3E8}"/>
              </a:ext>
            </a:extLst>
          </p:cNvPr>
          <p:cNvSpPr txBox="1"/>
          <p:nvPr/>
        </p:nvSpPr>
        <p:spPr>
          <a:xfrm>
            <a:off x="3638550" y="901184"/>
            <a:ext cx="5153025" cy="369332"/>
          </a:xfrm>
          <a:prstGeom prst="rect">
            <a:avLst/>
          </a:prstGeom>
          <a:noFill/>
        </p:spPr>
        <p:txBody>
          <a:bodyPr wrap="square" rtlCol="0">
            <a:spAutoFit/>
          </a:bodyPr>
          <a:lstStyle/>
          <a:p>
            <a:r>
              <a:rPr lang="fi-FI" dirty="0"/>
              <a:t>Huomioitavaa!</a:t>
            </a:r>
          </a:p>
        </p:txBody>
      </p:sp>
      <p:sp>
        <p:nvSpPr>
          <p:cNvPr id="15" name="Tekstiruutu 14">
            <a:extLst>
              <a:ext uri="{FF2B5EF4-FFF2-40B4-BE49-F238E27FC236}">
                <a16:creationId xmlns:a16="http://schemas.microsoft.com/office/drawing/2014/main" id="{0C566A23-FB5C-48F0-A8E0-C084093B28D5}"/>
              </a:ext>
            </a:extLst>
          </p:cNvPr>
          <p:cNvSpPr txBox="1"/>
          <p:nvPr/>
        </p:nvSpPr>
        <p:spPr>
          <a:xfrm>
            <a:off x="3638550" y="1709499"/>
            <a:ext cx="7543800" cy="3108543"/>
          </a:xfrm>
          <a:prstGeom prst="rect">
            <a:avLst/>
          </a:prstGeom>
          <a:noFill/>
        </p:spPr>
        <p:txBody>
          <a:bodyPr wrap="square" rtlCol="0">
            <a:spAutoFit/>
          </a:bodyPr>
          <a:lstStyle/>
          <a:p>
            <a:r>
              <a:rPr lang="fi-FI" sz="1400" dirty="0"/>
              <a:t>Pitkäaikaissairaalla nuorella on usein jo olemassa oleva hoitovastuutaho, joka vastaa nuoren kokonaiskuntoutuksen suunnittelusta ja seurannasta. Pyyntö lääkärinlausunnosta osoitetaan tällöin ensisijaisesti hoitovastuutahon lääkärille esim. terveydenhoitajan tai psyykkarin kautta. </a:t>
            </a:r>
          </a:p>
          <a:p>
            <a:endParaRPr lang="fi-FI" sz="1400" dirty="0"/>
          </a:p>
          <a:p>
            <a:r>
              <a:rPr lang="fi-FI" sz="1400" dirty="0"/>
              <a:t>Jos kuntoutussuunnitelma laaditaan opiskeluterveydenhuollossa, tulee kiinnittää erityistä huomiota:  nuoren kokonaistoimintakyvyn kartoittamiseen, sekä tarvittavan hoidon ja kokonaiskuntoutuksen suunnitteluun.  Kokonaistoimintakykyä voidaan kartoittaa opiskelijan suostumuksella lääkärikäyntiä edeltävästi esim. työparityönä tai verkostossa. Jos nuorella on jo kokonaistilannetta tunteva työntekijä, voi hän opiskelijan suostumuksella osallistua opiskeluterveydenhuolloin lääkärikäynnille lääkärin työpariksi. </a:t>
            </a:r>
          </a:p>
          <a:p>
            <a:endParaRPr lang="fi-FI" sz="1400" dirty="0"/>
          </a:p>
          <a:p>
            <a:endParaRPr lang="fi-FI" sz="1400" dirty="0"/>
          </a:p>
          <a:p>
            <a:endParaRPr lang="fi-FI" sz="1400" dirty="0"/>
          </a:p>
          <a:p>
            <a:endParaRPr lang="fi-FI" sz="1400" dirty="0"/>
          </a:p>
        </p:txBody>
      </p:sp>
      <p:pic>
        <p:nvPicPr>
          <p:cNvPr id="16" name="Kuva 15">
            <a:extLst>
              <a:ext uri="{FF2B5EF4-FFF2-40B4-BE49-F238E27FC236}">
                <a16:creationId xmlns:a16="http://schemas.microsoft.com/office/drawing/2014/main" id="{C5E01C1F-4F06-4B61-8D66-2CBAB8A78DAB}"/>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3841685" y="4208442"/>
            <a:ext cx="1263715" cy="609600"/>
          </a:xfrm>
          <a:prstGeom prst="rect">
            <a:avLst/>
          </a:prstGeom>
        </p:spPr>
      </p:pic>
    </p:spTree>
    <p:extLst>
      <p:ext uri="{BB962C8B-B14F-4D97-AF65-F5344CB8AC3E}">
        <p14:creationId xmlns:p14="http://schemas.microsoft.com/office/powerpoint/2010/main" val="1370241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a:extLst>
              <a:ext uri="{FF2B5EF4-FFF2-40B4-BE49-F238E27FC236}">
                <a16:creationId xmlns:a16="http://schemas.microsoft.com/office/drawing/2014/main" id="{07A185E0-B0E3-4685-94A4-6C96C7F75003}"/>
              </a:ext>
            </a:extLst>
          </p:cNvPr>
          <p:cNvSpPr/>
          <p:nvPr/>
        </p:nvSpPr>
        <p:spPr>
          <a:xfrm>
            <a:off x="366713" y="1157229"/>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3" name="Suorakulmio 2">
            <a:extLst>
              <a:ext uri="{FF2B5EF4-FFF2-40B4-BE49-F238E27FC236}">
                <a16:creationId xmlns:a16="http://schemas.microsoft.com/office/drawing/2014/main" id="{AF7505B4-BFB9-4374-9BD6-EF4176DBBCF2}"/>
              </a:ext>
            </a:extLst>
          </p:cNvPr>
          <p:cNvSpPr/>
          <p:nvPr/>
        </p:nvSpPr>
        <p:spPr>
          <a:xfrm>
            <a:off x="3371850" y="1159163"/>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dirty="0"/>
          </a:p>
        </p:txBody>
      </p:sp>
      <p:sp>
        <p:nvSpPr>
          <p:cNvPr id="4" name="Suorakulmio 3">
            <a:extLst>
              <a:ext uri="{FF2B5EF4-FFF2-40B4-BE49-F238E27FC236}">
                <a16:creationId xmlns:a16="http://schemas.microsoft.com/office/drawing/2014/main" id="{5469CBA1-5357-464A-B488-C6103593A1EA}"/>
              </a:ext>
            </a:extLst>
          </p:cNvPr>
          <p:cNvSpPr/>
          <p:nvPr/>
        </p:nvSpPr>
        <p:spPr>
          <a:xfrm>
            <a:off x="6281737" y="1145946"/>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5" name="Suorakulmio 4">
            <a:extLst>
              <a:ext uri="{FF2B5EF4-FFF2-40B4-BE49-F238E27FC236}">
                <a16:creationId xmlns:a16="http://schemas.microsoft.com/office/drawing/2014/main" id="{D78BE497-7244-44F8-9902-A53ABDCD8DED}"/>
              </a:ext>
            </a:extLst>
          </p:cNvPr>
          <p:cNvSpPr/>
          <p:nvPr/>
        </p:nvSpPr>
        <p:spPr>
          <a:xfrm>
            <a:off x="366713" y="1865978"/>
            <a:ext cx="2724150" cy="4821705"/>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6" name="Suorakulmio 5">
            <a:extLst>
              <a:ext uri="{FF2B5EF4-FFF2-40B4-BE49-F238E27FC236}">
                <a16:creationId xmlns:a16="http://schemas.microsoft.com/office/drawing/2014/main" id="{3EEB3240-1AD9-4293-A18F-B05B7764023D}"/>
              </a:ext>
            </a:extLst>
          </p:cNvPr>
          <p:cNvSpPr/>
          <p:nvPr/>
        </p:nvSpPr>
        <p:spPr>
          <a:xfrm>
            <a:off x="3371850" y="1865977"/>
            <a:ext cx="2724150" cy="4821706"/>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l"/>
            <a:endParaRPr lang="fi-FI" b="0" i="0" dirty="0">
              <a:solidFill>
                <a:srgbClr val="393939"/>
              </a:solidFill>
              <a:effectLst/>
              <a:latin typeface="Lato" panose="020F0502020204030203" pitchFamily="34" charset="0"/>
            </a:endParaRPr>
          </a:p>
        </p:txBody>
      </p:sp>
      <p:sp>
        <p:nvSpPr>
          <p:cNvPr id="7" name="Suorakulmio 6">
            <a:extLst>
              <a:ext uri="{FF2B5EF4-FFF2-40B4-BE49-F238E27FC236}">
                <a16:creationId xmlns:a16="http://schemas.microsoft.com/office/drawing/2014/main" id="{79ACC83F-7038-4B5C-BF35-00FB23812A53}"/>
              </a:ext>
            </a:extLst>
          </p:cNvPr>
          <p:cNvSpPr/>
          <p:nvPr/>
        </p:nvSpPr>
        <p:spPr>
          <a:xfrm>
            <a:off x="6281737" y="1855591"/>
            <a:ext cx="2724150" cy="4832092"/>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l"/>
            <a:endParaRPr lang="fi-FI" b="0" i="0" dirty="0">
              <a:solidFill>
                <a:srgbClr val="393939"/>
              </a:solidFill>
              <a:effectLst/>
              <a:latin typeface="Lato" panose="020F0502020204030203" pitchFamily="34" charset="0"/>
            </a:endParaRPr>
          </a:p>
        </p:txBody>
      </p:sp>
      <p:sp>
        <p:nvSpPr>
          <p:cNvPr id="8" name="Tekstiruutu 7">
            <a:extLst>
              <a:ext uri="{FF2B5EF4-FFF2-40B4-BE49-F238E27FC236}">
                <a16:creationId xmlns:a16="http://schemas.microsoft.com/office/drawing/2014/main" id="{7E3501A3-E817-49B3-974E-48EE316D7B64}"/>
              </a:ext>
            </a:extLst>
          </p:cNvPr>
          <p:cNvSpPr txBox="1"/>
          <p:nvPr/>
        </p:nvSpPr>
        <p:spPr>
          <a:xfrm>
            <a:off x="495300" y="247650"/>
            <a:ext cx="8220075" cy="584775"/>
          </a:xfrm>
          <a:prstGeom prst="rect">
            <a:avLst/>
          </a:prstGeom>
          <a:noFill/>
        </p:spPr>
        <p:txBody>
          <a:bodyPr wrap="square" rtlCol="0">
            <a:spAutoFit/>
          </a:bodyPr>
          <a:lstStyle/>
          <a:p>
            <a:r>
              <a:rPr lang="fi-FI" sz="3200" dirty="0"/>
              <a:t>Oma väylä – kuntoutus tukikortti</a:t>
            </a:r>
          </a:p>
        </p:txBody>
      </p:sp>
      <p:sp>
        <p:nvSpPr>
          <p:cNvPr id="9" name="Tekstiruutu 8">
            <a:extLst>
              <a:ext uri="{FF2B5EF4-FFF2-40B4-BE49-F238E27FC236}">
                <a16:creationId xmlns:a16="http://schemas.microsoft.com/office/drawing/2014/main" id="{D60B49F5-385A-4710-B96B-0CFCE7936836}"/>
              </a:ext>
            </a:extLst>
          </p:cNvPr>
          <p:cNvSpPr txBox="1"/>
          <p:nvPr/>
        </p:nvSpPr>
        <p:spPr>
          <a:xfrm>
            <a:off x="472679" y="1256379"/>
            <a:ext cx="2286000" cy="369332"/>
          </a:xfrm>
          <a:prstGeom prst="rect">
            <a:avLst/>
          </a:prstGeom>
          <a:noFill/>
        </p:spPr>
        <p:txBody>
          <a:bodyPr wrap="square" rtlCol="0">
            <a:spAutoFit/>
          </a:bodyPr>
          <a:lstStyle/>
          <a:p>
            <a:r>
              <a:rPr lang="fi-FI" dirty="0"/>
              <a:t>Kenelle ?</a:t>
            </a:r>
          </a:p>
        </p:txBody>
      </p:sp>
      <p:sp>
        <p:nvSpPr>
          <p:cNvPr id="11" name="Tekstiruutu 10">
            <a:extLst>
              <a:ext uri="{FF2B5EF4-FFF2-40B4-BE49-F238E27FC236}">
                <a16:creationId xmlns:a16="http://schemas.microsoft.com/office/drawing/2014/main" id="{BF4DB674-C0E9-46C1-9A8D-5356EBAAEE2B}"/>
              </a:ext>
            </a:extLst>
          </p:cNvPr>
          <p:cNvSpPr txBox="1"/>
          <p:nvPr/>
        </p:nvSpPr>
        <p:spPr>
          <a:xfrm>
            <a:off x="3548062" y="1266080"/>
            <a:ext cx="2371725" cy="369332"/>
          </a:xfrm>
          <a:prstGeom prst="rect">
            <a:avLst/>
          </a:prstGeom>
          <a:noFill/>
        </p:spPr>
        <p:txBody>
          <a:bodyPr wrap="square" rtlCol="0">
            <a:spAutoFit/>
          </a:bodyPr>
          <a:lstStyle/>
          <a:p>
            <a:r>
              <a:rPr lang="fi-FI" dirty="0"/>
              <a:t>Millaista ?</a:t>
            </a:r>
          </a:p>
        </p:txBody>
      </p:sp>
      <p:sp>
        <p:nvSpPr>
          <p:cNvPr id="12" name="Tekstiruutu 11">
            <a:extLst>
              <a:ext uri="{FF2B5EF4-FFF2-40B4-BE49-F238E27FC236}">
                <a16:creationId xmlns:a16="http://schemas.microsoft.com/office/drawing/2014/main" id="{567C8B66-2FA7-416D-BCB9-38493BA0E5F9}"/>
              </a:ext>
            </a:extLst>
          </p:cNvPr>
          <p:cNvSpPr txBox="1"/>
          <p:nvPr/>
        </p:nvSpPr>
        <p:spPr>
          <a:xfrm>
            <a:off x="6462712" y="1245992"/>
            <a:ext cx="2262188" cy="369332"/>
          </a:xfrm>
          <a:prstGeom prst="rect">
            <a:avLst/>
          </a:prstGeom>
          <a:noFill/>
        </p:spPr>
        <p:txBody>
          <a:bodyPr wrap="square" rtlCol="0">
            <a:spAutoFit/>
          </a:bodyPr>
          <a:lstStyle/>
          <a:p>
            <a:r>
              <a:rPr lang="fi-FI" dirty="0"/>
              <a:t>Hakeutuminen?</a:t>
            </a:r>
          </a:p>
        </p:txBody>
      </p:sp>
      <p:sp>
        <p:nvSpPr>
          <p:cNvPr id="13" name="Suorakulmio 12">
            <a:extLst>
              <a:ext uri="{FF2B5EF4-FFF2-40B4-BE49-F238E27FC236}">
                <a16:creationId xmlns:a16="http://schemas.microsoft.com/office/drawing/2014/main" id="{D7F0A984-BA68-433A-BE27-4D84D7A41DD2}"/>
              </a:ext>
            </a:extLst>
          </p:cNvPr>
          <p:cNvSpPr/>
          <p:nvPr/>
        </p:nvSpPr>
        <p:spPr>
          <a:xfrm>
            <a:off x="9224961" y="1136245"/>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dirty="0"/>
          </a:p>
        </p:txBody>
      </p:sp>
      <p:sp>
        <p:nvSpPr>
          <p:cNvPr id="14" name="Tekstiruutu 13">
            <a:extLst>
              <a:ext uri="{FF2B5EF4-FFF2-40B4-BE49-F238E27FC236}">
                <a16:creationId xmlns:a16="http://schemas.microsoft.com/office/drawing/2014/main" id="{6652D99B-3C01-495A-8983-C6D898D3D4C2}"/>
              </a:ext>
            </a:extLst>
          </p:cNvPr>
          <p:cNvSpPr txBox="1"/>
          <p:nvPr/>
        </p:nvSpPr>
        <p:spPr>
          <a:xfrm>
            <a:off x="9367837" y="1245992"/>
            <a:ext cx="2724150" cy="369332"/>
          </a:xfrm>
          <a:prstGeom prst="rect">
            <a:avLst/>
          </a:prstGeom>
          <a:noFill/>
        </p:spPr>
        <p:txBody>
          <a:bodyPr wrap="square" rtlCol="0">
            <a:spAutoFit/>
          </a:bodyPr>
          <a:lstStyle/>
          <a:p>
            <a:r>
              <a:rPr lang="fi-FI" dirty="0"/>
              <a:t>Yhteisen tuen suunnittelu</a:t>
            </a:r>
          </a:p>
        </p:txBody>
      </p:sp>
      <p:sp>
        <p:nvSpPr>
          <p:cNvPr id="15" name="Suorakulmio 14">
            <a:extLst>
              <a:ext uri="{FF2B5EF4-FFF2-40B4-BE49-F238E27FC236}">
                <a16:creationId xmlns:a16="http://schemas.microsoft.com/office/drawing/2014/main" id="{F88CC3A5-5CDD-48BE-B229-DBD5C3A0DEB5}"/>
              </a:ext>
            </a:extLst>
          </p:cNvPr>
          <p:cNvSpPr/>
          <p:nvPr/>
        </p:nvSpPr>
        <p:spPr>
          <a:xfrm>
            <a:off x="9191624" y="1865977"/>
            <a:ext cx="2724150" cy="4821706"/>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16" name="Tekstiruutu 15">
            <a:extLst>
              <a:ext uri="{FF2B5EF4-FFF2-40B4-BE49-F238E27FC236}">
                <a16:creationId xmlns:a16="http://schemas.microsoft.com/office/drawing/2014/main" id="{710DCB3D-6571-4FFC-9A9A-B88C762F7B3E}"/>
              </a:ext>
            </a:extLst>
          </p:cNvPr>
          <p:cNvSpPr txBox="1"/>
          <p:nvPr/>
        </p:nvSpPr>
        <p:spPr>
          <a:xfrm>
            <a:off x="472679" y="2085975"/>
            <a:ext cx="2489596" cy="4832092"/>
          </a:xfrm>
          <a:prstGeom prst="rect">
            <a:avLst/>
          </a:prstGeom>
          <a:noFill/>
        </p:spPr>
        <p:txBody>
          <a:bodyPr wrap="square" rtlCol="0">
            <a:spAutoFit/>
          </a:bodyPr>
          <a:lstStyle/>
          <a:p>
            <a:r>
              <a:rPr lang="fi-FI" sz="1400" dirty="0"/>
              <a:t>16- 29 vuotiaille nuorille, joilla on todettu ADHD/ ADD tai autismikirjon häiriö. Lisäksi nuoren tulee tarvita tukea opintoihin/ työelämään, arjenhallinnan taitojen kehittämiseen, sosiaalisten taitojen vahvistamiseen.</a:t>
            </a:r>
          </a:p>
          <a:p>
            <a:endParaRPr lang="fi-FI" sz="1400" dirty="0"/>
          </a:p>
          <a:p>
            <a:r>
              <a:rPr lang="fi-FI" sz="1400" dirty="0"/>
              <a:t>Opiskeleville, työssä käyville tai väliaikaisesti työelämästä poissa oleville nuorille. </a:t>
            </a:r>
          </a:p>
          <a:p>
            <a:endParaRPr lang="fi-FI" sz="1400" dirty="0"/>
          </a:p>
          <a:p>
            <a:r>
              <a:rPr lang="fi-FI" sz="1400" dirty="0"/>
              <a:t>Voidaan aktivoida nuoren tueksi, jos nuorella ei ole oikeutta </a:t>
            </a:r>
            <a:r>
              <a:rPr lang="fi-FI" sz="1400" dirty="0">
                <a:hlinkClick r:id="rId2"/>
              </a:rPr>
              <a:t>vaativan lääkinnällisen kuntoutuksen palveluihin.</a:t>
            </a:r>
            <a:endParaRPr lang="fi-FI" sz="1400" dirty="0"/>
          </a:p>
          <a:p>
            <a:endParaRPr lang="fi-FI" sz="1400" dirty="0"/>
          </a:p>
          <a:p>
            <a:r>
              <a:rPr lang="fi-FI" sz="1400" dirty="0"/>
              <a:t>Lisätietoa nuorelle: </a:t>
            </a:r>
            <a:r>
              <a:rPr lang="fi-FI" sz="1400" dirty="0">
                <a:hlinkClick r:id="rId3"/>
              </a:rPr>
              <a:t>Oma väylä</a:t>
            </a:r>
            <a:endParaRPr lang="fi-FI" sz="1400" dirty="0"/>
          </a:p>
          <a:p>
            <a:endParaRPr lang="fi-FI" sz="1400" dirty="0"/>
          </a:p>
          <a:p>
            <a:endParaRPr lang="fi-FI" sz="1400" dirty="0"/>
          </a:p>
          <a:p>
            <a:endParaRPr lang="fi-FI" sz="1400" dirty="0"/>
          </a:p>
        </p:txBody>
      </p:sp>
      <p:sp>
        <p:nvSpPr>
          <p:cNvPr id="18" name="Tekstiruutu 17">
            <a:extLst>
              <a:ext uri="{FF2B5EF4-FFF2-40B4-BE49-F238E27FC236}">
                <a16:creationId xmlns:a16="http://schemas.microsoft.com/office/drawing/2014/main" id="{84A44AD5-1E4A-40D0-B420-A4577274706D}"/>
              </a:ext>
            </a:extLst>
          </p:cNvPr>
          <p:cNvSpPr txBox="1"/>
          <p:nvPr/>
        </p:nvSpPr>
        <p:spPr>
          <a:xfrm>
            <a:off x="3457575" y="1932625"/>
            <a:ext cx="2452689" cy="4616648"/>
          </a:xfrm>
          <a:prstGeom prst="rect">
            <a:avLst/>
          </a:prstGeom>
          <a:noFill/>
        </p:spPr>
        <p:txBody>
          <a:bodyPr wrap="square" rtlCol="0">
            <a:spAutoFit/>
          </a:bodyPr>
          <a:lstStyle/>
          <a:p>
            <a:r>
              <a:rPr lang="fi-FI" sz="1400" dirty="0"/>
              <a:t>Kuntoutus myönnetään vuodeksi kerrallaan ja kuntoutus voi kestää enintään 3 vuotta. </a:t>
            </a:r>
          </a:p>
          <a:p>
            <a:endParaRPr lang="fi-FI" sz="1400" dirty="0"/>
          </a:p>
          <a:p>
            <a:r>
              <a:rPr lang="fi-FI" sz="1400" dirty="0"/>
              <a:t>Kuntoutus sisältää vuoden aikana: 27 yksilötapaamista, 10 ryhmätapaamista, 1-2 ryhmätapaamista läheisille, sekä 3 seurantatapaamista viimeisen kuntoutusjakson päättymisen jälkeen. </a:t>
            </a:r>
          </a:p>
          <a:p>
            <a:endParaRPr lang="fi-FI" sz="1400" dirty="0"/>
          </a:p>
          <a:p>
            <a:r>
              <a:rPr lang="fi-FI" sz="1400" dirty="0"/>
              <a:t>Tapaamiset järjestetään palveluntuottajan tiloissa ja nuoren arkiympäristöissä.</a:t>
            </a:r>
          </a:p>
          <a:p>
            <a:endParaRPr lang="fi-FI" sz="1400" dirty="0"/>
          </a:p>
          <a:p>
            <a:r>
              <a:rPr lang="fi-FI" sz="1400" dirty="0"/>
              <a:t>Oma väylä kuntoutus on nuorelle maksutonta, ja nuori voi saada kuntoutuksen ajalta kuntoutusrahaa</a:t>
            </a:r>
          </a:p>
        </p:txBody>
      </p:sp>
      <p:sp>
        <p:nvSpPr>
          <p:cNvPr id="19" name="Tekstiruutu 18">
            <a:extLst>
              <a:ext uri="{FF2B5EF4-FFF2-40B4-BE49-F238E27FC236}">
                <a16:creationId xmlns:a16="http://schemas.microsoft.com/office/drawing/2014/main" id="{3AFA7821-B250-41A9-8698-A4E99038D66F}"/>
              </a:ext>
            </a:extLst>
          </p:cNvPr>
          <p:cNvSpPr txBox="1"/>
          <p:nvPr/>
        </p:nvSpPr>
        <p:spPr>
          <a:xfrm>
            <a:off x="6376988" y="2019300"/>
            <a:ext cx="2547938" cy="5262979"/>
          </a:xfrm>
          <a:prstGeom prst="rect">
            <a:avLst/>
          </a:prstGeom>
          <a:noFill/>
        </p:spPr>
        <p:txBody>
          <a:bodyPr wrap="square" rtlCol="0">
            <a:spAutoFit/>
          </a:bodyPr>
          <a:lstStyle/>
          <a:p>
            <a:pPr algn="l"/>
            <a:r>
              <a:rPr lang="fi-FI" sz="1400" dirty="0">
                <a:solidFill>
                  <a:srgbClr val="393939"/>
                </a:solidFill>
              </a:rPr>
              <a:t>Kuntoutusta varten tarvitaan </a:t>
            </a:r>
            <a:r>
              <a:rPr lang="fi-FI" sz="1400" dirty="0">
                <a:solidFill>
                  <a:srgbClr val="393939"/>
                </a:solidFill>
                <a:hlinkClick r:id="rId4"/>
              </a:rPr>
              <a:t>lääkärinlausunto B </a:t>
            </a:r>
            <a:r>
              <a:rPr lang="fi-FI" sz="1400" dirty="0">
                <a:solidFill>
                  <a:srgbClr val="393939"/>
                </a:solidFill>
              </a:rPr>
              <a:t>tai vastaavat tiedot sisältävä lääketieteellinen selvitys, josta ilmenee sairaus, suositeltu kuntoutus ja kuntoutuksen tavoitteet. </a:t>
            </a:r>
          </a:p>
          <a:p>
            <a:pPr algn="l"/>
            <a:endParaRPr lang="fi-FI" sz="1400" b="0" i="0" dirty="0">
              <a:solidFill>
                <a:srgbClr val="393939"/>
              </a:solidFill>
              <a:effectLst/>
            </a:endParaRPr>
          </a:p>
          <a:p>
            <a:pPr algn="l"/>
            <a:r>
              <a:rPr lang="fi-FI" sz="1400" dirty="0">
                <a:solidFill>
                  <a:srgbClr val="393939"/>
                </a:solidFill>
              </a:rPr>
              <a:t>Täytetään harkinnanvaraisen kuntoutuksen hakemuslomake: </a:t>
            </a:r>
          </a:p>
          <a:p>
            <a:pPr algn="l"/>
            <a:r>
              <a:rPr lang="fi-FI" sz="1400" dirty="0">
                <a:solidFill>
                  <a:srgbClr val="393939"/>
                </a:solidFill>
                <a:hlinkClick r:id="rId5"/>
              </a:rPr>
              <a:t>KU 132</a:t>
            </a:r>
            <a:endParaRPr lang="fi-FI" sz="1400" dirty="0">
              <a:solidFill>
                <a:srgbClr val="393939"/>
              </a:solidFill>
            </a:endParaRPr>
          </a:p>
          <a:p>
            <a:pPr algn="l"/>
            <a:endParaRPr lang="fi-FI" sz="1400" b="0" i="0" dirty="0">
              <a:solidFill>
                <a:srgbClr val="393939"/>
              </a:solidFill>
              <a:effectLst/>
            </a:endParaRPr>
          </a:p>
          <a:p>
            <a:pPr algn="l"/>
            <a:r>
              <a:rPr lang="fi-FI" sz="1400" b="0" i="0" dirty="0">
                <a:solidFill>
                  <a:srgbClr val="393939"/>
                </a:solidFill>
                <a:effectLst/>
              </a:rPr>
              <a:t>Lisätään hakemukseen tieto toivotusta palveluntuottajasta: </a:t>
            </a:r>
          </a:p>
          <a:p>
            <a:pPr algn="l"/>
            <a:r>
              <a:rPr lang="fi-FI" sz="1400" dirty="0">
                <a:solidFill>
                  <a:srgbClr val="393939"/>
                </a:solidFill>
                <a:hlinkClick r:id="rId6"/>
              </a:rPr>
              <a:t>Palveluntuottajahaku</a:t>
            </a:r>
            <a:endParaRPr lang="fi-FI" sz="1400" dirty="0">
              <a:solidFill>
                <a:srgbClr val="393939"/>
              </a:solidFill>
            </a:endParaRPr>
          </a:p>
          <a:p>
            <a:pPr algn="l"/>
            <a:endParaRPr lang="fi-FI" sz="1400" b="0" i="0" dirty="0">
              <a:solidFill>
                <a:srgbClr val="393939"/>
              </a:solidFill>
              <a:effectLst/>
            </a:endParaRPr>
          </a:p>
          <a:p>
            <a:pPr algn="l"/>
            <a:r>
              <a:rPr lang="fi-FI" sz="1400" dirty="0">
                <a:solidFill>
                  <a:srgbClr val="393939"/>
                </a:solidFill>
              </a:rPr>
              <a:t>Lähetetään </a:t>
            </a:r>
            <a:r>
              <a:rPr lang="fi-FI" sz="1400" dirty="0">
                <a:solidFill>
                  <a:srgbClr val="393939"/>
                </a:solidFill>
                <a:hlinkClick r:id="rId7"/>
              </a:rPr>
              <a:t>hakemus postitse tai OmaKelan kautta</a:t>
            </a:r>
            <a:endParaRPr lang="fi-FI" sz="1400" dirty="0">
              <a:solidFill>
                <a:srgbClr val="393939"/>
              </a:solidFill>
            </a:endParaRPr>
          </a:p>
          <a:p>
            <a:pPr algn="l"/>
            <a:endParaRPr lang="fi-FI" sz="1400" b="0" i="0" dirty="0">
              <a:solidFill>
                <a:srgbClr val="393939"/>
              </a:solidFill>
              <a:effectLst/>
            </a:endParaRPr>
          </a:p>
          <a:p>
            <a:pPr algn="l"/>
            <a:r>
              <a:rPr lang="fi-FI" sz="1400" dirty="0">
                <a:solidFill>
                  <a:srgbClr val="393939"/>
                </a:solidFill>
              </a:rPr>
              <a:t>Käsittelyn jälkeen Kela postittaa kuntoutuspäätöksen nuorelle kotiin. Käsittelyajat näet </a:t>
            </a:r>
            <a:r>
              <a:rPr lang="fi-FI" sz="1400" dirty="0">
                <a:solidFill>
                  <a:srgbClr val="393939"/>
                </a:solidFill>
                <a:hlinkClick r:id="rId8"/>
              </a:rPr>
              <a:t>täältä</a:t>
            </a:r>
            <a:endParaRPr lang="fi-FI" sz="1400" b="0" i="0" dirty="0">
              <a:solidFill>
                <a:srgbClr val="393939"/>
              </a:solidFill>
              <a:effectLst/>
            </a:endParaRPr>
          </a:p>
          <a:p>
            <a:pPr algn="l">
              <a:buFont typeface="+mj-lt"/>
              <a:buAutoNum type="arabicPeriod"/>
            </a:pPr>
            <a:endParaRPr lang="fi-FI" sz="1400" dirty="0">
              <a:solidFill>
                <a:srgbClr val="393939"/>
              </a:solidFill>
              <a:latin typeface="Lato" panose="020F0502020204030203" pitchFamily="34" charset="0"/>
            </a:endParaRPr>
          </a:p>
          <a:p>
            <a:pPr algn="l"/>
            <a:endParaRPr lang="fi-FI" sz="1400" dirty="0">
              <a:solidFill>
                <a:srgbClr val="393939"/>
              </a:solidFill>
              <a:latin typeface="Lato" panose="020F0502020204030203" pitchFamily="34" charset="0"/>
            </a:endParaRPr>
          </a:p>
          <a:p>
            <a:pPr algn="l"/>
            <a:endParaRPr lang="fi-FI" sz="1400" b="0" i="0" dirty="0">
              <a:solidFill>
                <a:srgbClr val="393939"/>
              </a:solidFill>
              <a:effectLst/>
              <a:latin typeface="Lato" panose="020F0502020204030203" pitchFamily="34" charset="0"/>
            </a:endParaRPr>
          </a:p>
        </p:txBody>
      </p:sp>
      <p:sp>
        <p:nvSpPr>
          <p:cNvPr id="20" name="Tekstiruutu 19">
            <a:extLst>
              <a:ext uri="{FF2B5EF4-FFF2-40B4-BE49-F238E27FC236}">
                <a16:creationId xmlns:a16="http://schemas.microsoft.com/office/drawing/2014/main" id="{C46C90BA-27DF-4890-99D4-53B4625CA09D}"/>
              </a:ext>
            </a:extLst>
          </p:cNvPr>
          <p:cNvSpPr txBox="1"/>
          <p:nvPr/>
        </p:nvSpPr>
        <p:spPr>
          <a:xfrm>
            <a:off x="9367837" y="2095501"/>
            <a:ext cx="2281238" cy="4832092"/>
          </a:xfrm>
          <a:prstGeom prst="rect">
            <a:avLst/>
          </a:prstGeom>
          <a:noFill/>
        </p:spPr>
        <p:txBody>
          <a:bodyPr wrap="square" rtlCol="0">
            <a:spAutoFit/>
          </a:bodyPr>
          <a:lstStyle/>
          <a:p>
            <a:r>
              <a:rPr lang="fi-FI" sz="1400" dirty="0"/>
              <a:t>Ajankohtaista toimintakykyä voidaan kartoittaa ohjauskeskustelussa ja RUORI itsearviointia hyödyntäen. </a:t>
            </a:r>
          </a:p>
          <a:p>
            <a:endParaRPr lang="fi-FI" sz="1400" dirty="0"/>
          </a:p>
          <a:p>
            <a:r>
              <a:rPr lang="fi-FI" sz="1400" dirty="0"/>
              <a:t>Kuntoutuspäätöksen jälkeen palveluntuottaja on yhteydessä nuoreen n. 2 viikon kuluessa. </a:t>
            </a:r>
          </a:p>
          <a:p>
            <a:endParaRPr lang="fi-FI" sz="1400" dirty="0"/>
          </a:p>
          <a:p>
            <a:r>
              <a:rPr lang="fi-FI" sz="1400" dirty="0"/>
              <a:t>Kokonaistuen yhteinen suunnittelu opiskelijan suostumuksella – verkosto.</a:t>
            </a:r>
          </a:p>
          <a:p>
            <a:endParaRPr lang="fi-FI" sz="1400" dirty="0"/>
          </a:p>
          <a:p>
            <a:r>
              <a:rPr lang="fi-FI" sz="1400" dirty="0"/>
              <a:t>Työnjaosta ja seurannasta sopiminen.</a:t>
            </a:r>
          </a:p>
          <a:p>
            <a:endParaRPr lang="fi-FI" sz="1400" dirty="0"/>
          </a:p>
          <a:p>
            <a:r>
              <a:rPr lang="fi-FI" sz="1400" dirty="0"/>
              <a:t>Yhteinen jatkosuunnitelma.</a:t>
            </a:r>
          </a:p>
          <a:p>
            <a:endParaRPr lang="fi-FI" sz="1400" dirty="0"/>
          </a:p>
          <a:p>
            <a:endParaRPr lang="fi-FI" sz="1400" dirty="0"/>
          </a:p>
          <a:p>
            <a:endParaRPr lang="fi-FI" sz="1400" dirty="0"/>
          </a:p>
        </p:txBody>
      </p:sp>
      <p:pic>
        <p:nvPicPr>
          <p:cNvPr id="22" name="Kuva 21">
            <a:extLst>
              <a:ext uri="{FF2B5EF4-FFF2-40B4-BE49-F238E27FC236}">
                <a16:creationId xmlns:a16="http://schemas.microsoft.com/office/drawing/2014/main" id="{EFC3C50D-7B6D-491D-B579-F44FF39910D4}"/>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10000" b="90000" l="10000" r="90000"/>
                    </a14:imgEffect>
                  </a14:imgLayer>
                </a14:imgProps>
              </a:ext>
            </a:extLst>
          </a:blip>
          <a:stretch>
            <a:fillRect/>
          </a:stretch>
        </p:blipFill>
        <p:spPr>
          <a:xfrm>
            <a:off x="8416890" y="1627825"/>
            <a:ext cx="1263715" cy="609600"/>
          </a:xfrm>
          <a:prstGeom prst="rect">
            <a:avLst/>
          </a:prstGeom>
        </p:spPr>
      </p:pic>
    </p:spTree>
    <p:extLst>
      <p:ext uri="{BB962C8B-B14F-4D97-AF65-F5344CB8AC3E}">
        <p14:creationId xmlns:p14="http://schemas.microsoft.com/office/powerpoint/2010/main" val="2755382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43367F9D-AB1B-48CE-88D3-F0B75A4ED3B1}"/>
              </a:ext>
            </a:extLst>
          </p:cNvPr>
          <p:cNvSpPr/>
          <p:nvPr/>
        </p:nvSpPr>
        <p:spPr>
          <a:xfrm>
            <a:off x="3227784" y="875348"/>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5" name="Suorakulmio 4">
            <a:extLst>
              <a:ext uri="{FF2B5EF4-FFF2-40B4-BE49-F238E27FC236}">
                <a16:creationId xmlns:a16="http://schemas.microsoft.com/office/drawing/2014/main" id="{6AEB66D3-2B05-49F6-A658-AD0ED5747583}"/>
              </a:ext>
            </a:extLst>
          </p:cNvPr>
          <p:cNvSpPr/>
          <p:nvPr/>
        </p:nvSpPr>
        <p:spPr>
          <a:xfrm>
            <a:off x="6041230" y="882101"/>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6" name="Suorakulmio 5">
            <a:extLst>
              <a:ext uri="{FF2B5EF4-FFF2-40B4-BE49-F238E27FC236}">
                <a16:creationId xmlns:a16="http://schemas.microsoft.com/office/drawing/2014/main" id="{0703CE7E-FD3C-4849-BDFF-E706201D0714}"/>
              </a:ext>
            </a:extLst>
          </p:cNvPr>
          <p:cNvSpPr/>
          <p:nvPr/>
        </p:nvSpPr>
        <p:spPr>
          <a:xfrm>
            <a:off x="389334" y="874232"/>
            <a:ext cx="2724150"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7" name="Suorakulmio 6">
            <a:extLst>
              <a:ext uri="{FF2B5EF4-FFF2-40B4-BE49-F238E27FC236}">
                <a16:creationId xmlns:a16="http://schemas.microsoft.com/office/drawing/2014/main" id="{35F1E126-E647-4D65-8CC1-88F68A054DB9}"/>
              </a:ext>
            </a:extLst>
          </p:cNvPr>
          <p:cNvSpPr/>
          <p:nvPr/>
        </p:nvSpPr>
        <p:spPr>
          <a:xfrm>
            <a:off x="3207544" y="1633301"/>
            <a:ext cx="2724150" cy="4957906"/>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i-FI" b="0" i="0" dirty="0">
                <a:solidFill>
                  <a:srgbClr val="393939"/>
                </a:solidFill>
                <a:effectLst/>
                <a:latin typeface="Lato" panose="020B0604020202020204" pitchFamily="34" charset="0"/>
              </a:rPr>
              <a:t>.</a:t>
            </a:r>
            <a:endParaRPr lang="fi-FI" dirty="0"/>
          </a:p>
        </p:txBody>
      </p:sp>
      <p:sp>
        <p:nvSpPr>
          <p:cNvPr id="8" name="Suorakulmio 7">
            <a:extLst>
              <a:ext uri="{FF2B5EF4-FFF2-40B4-BE49-F238E27FC236}">
                <a16:creationId xmlns:a16="http://schemas.microsoft.com/office/drawing/2014/main" id="{A2A830F1-F734-4F23-9BAB-1FA7F9CAB25B}"/>
              </a:ext>
            </a:extLst>
          </p:cNvPr>
          <p:cNvSpPr/>
          <p:nvPr/>
        </p:nvSpPr>
        <p:spPr>
          <a:xfrm>
            <a:off x="6096000" y="1627757"/>
            <a:ext cx="2724150" cy="4935893"/>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l"/>
            <a:endParaRPr lang="fi-FI" b="0" i="0" dirty="0">
              <a:solidFill>
                <a:srgbClr val="393939"/>
              </a:solidFill>
              <a:effectLst/>
              <a:latin typeface="Lato" panose="020F0502020204030203" pitchFamily="34" charset="0"/>
            </a:endParaRPr>
          </a:p>
        </p:txBody>
      </p:sp>
      <p:sp>
        <p:nvSpPr>
          <p:cNvPr id="9" name="Suorakulmio 8">
            <a:extLst>
              <a:ext uri="{FF2B5EF4-FFF2-40B4-BE49-F238E27FC236}">
                <a16:creationId xmlns:a16="http://schemas.microsoft.com/office/drawing/2014/main" id="{41DD0BB4-93CE-4775-AB18-307A2C57DEAF}"/>
              </a:ext>
            </a:extLst>
          </p:cNvPr>
          <p:cNvSpPr/>
          <p:nvPr/>
        </p:nvSpPr>
        <p:spPr>
          <a:xfrm>
            <a:off x="361301" y="1598724"/>
            <a:ext cx="2724150" cy="4992483"/>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10" name="Tekstiruutu 9">
            <a:extLst>
              <a:ext uri="{FF2B5EF4-FFF2-40B4-BE49-F238E27FC236}">
                <a16:creationId xmlns:a16="http://schemas.microsoft.com/office/drawing/2014/main" id="{A83BE6A4-E92B-4A35-9387-B117A2C461D0}"/>
              </a:ext>
            </a:extLst>
          </p:cNvPr>
          <p:cNvSpPr txBox="1"/>
          <p:nvPr/>
        </p:nvSpPr>
        <p:spPr>
          <a:xfrm>
            <a:off x="389334" y="161270"/>
            <a:ext cx="6877050" cy="584775"/>
          </a:xfrm>
          <a:prstGeom prst="rect">
            <a:avLst/>
          </a:prstGeom>
          <a:noFill/>
        </p:spPr>
        <p:txBody>
          <a:bodyPr wrap="square" rtlCol="0">
            <a:spAutoFit/>
          </a:bodyPr>
          <a:lstStyle/>
          <a:p>
            <a:r>
              <a:rPr lang="fi-FI" sz="3200" dirty="0"/>
              <a:t>NUOTTI – valmennus tukikortti</a:t>
            </a:r>
          </a:p>
        </p:txBody>
      </p:sp>
      <p:sp>
        <p:nvSpPr>
          <p:cNvPr id="13" name="Tekstiruutu 12">
            <a:extLst>
              <a:ext uri="{FF2B5EF4-FFF2-40B4-BE49-F238E27FC236}">
                <a16:creationId xmlns:a16="http://schemas.microsoft.com/office/drawing/2014/main" id="{7D07591D-387B-49FD-8EDB-23DB76DDC9A8}"/>
              </a:ext>
            </a:extLst>
          </p:cNvPr>
          <p:cNvSpPr txBox="1"/>
          <p:nvPr/>
        </p:nvSpPr>
        <p:spPr>
          <a:xfrm>
            <a:off x="3346846" y="997096"/>
            <a:ext cx="2624138" cy="369332"/>
          </a:xfrm>
          <a:prstGeom prst="rect">
            <a:avLst/>
          </a:prstGeom>
          <a:noFill/>
        </p:spPr>
        <p:txBody>
          <a:bodyPr wrap="square" rtlCol="0">
            <a:spAutoFit/>
          </a:bodyPr>
          <a:lstStyle/>
          <a:p>
            <a:r>
              <a:rPr lang="fi-FI" dirty="0"/>
              <a:t>Millaista ?</a:t>
            </a:r>
          </a:p>
        </p:txBody>
      </p:sp>
      <p:sp>
        <p:nvSpPr>
          <p:cNvPr id="14" name="Suorakulmio 13">
            <a:extLst>
              <a:ext uri="{FF2B5EF4-FFF2-40B4-BE49-F238E27FC236}">
                <a16:creationId xmlns:a16="http://schemas.microsoft.com/office/drawing/2014/main" id="{AB934065-DEAB-45FC-8C04-DE4141F164AF}"/>
              </a:ext>
            </a:extLst>
          </p:cNvPr>
          <p:cNvSpPr/>
          <p:nvPr/>
        </p:nvSpPr>
        <p:spPr>
          <a:xfrm>
            <a:off x="8865393" y="891182"/>
            <a:ext cx="2800349" cy="609600"/>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a:p>
        </p:txBody>
      </p:sp>
      <p:sp>
        <p:nvSpPr>
          <p:cNvPr id="15" name="Suorakulmio 14">
            <a:extLst>
              <a:ext uri="{FF2B5EF4-FFF2-40B4-BE49-F238E27FC236}">
                <a16:creationId xmlns:a16="http://schemas.microsoft.com/office/drawing/2014/main" id="{18B945FC-8C11-4EAA-8C8D-C13E3131C166}"/>
              </a:ext>
            </a:extLst>
          </p:cNvPr>
          <p:cNvSpPr/>
          <p:nvPr/>
        </p:nvSpPr>
        <p:spPr>
          <a:xfrm>
            <a:off x="8920162" y="1629996"/>
            <a:ext cx="2724150" cy="4933654"/>
          </a:xfrm>
          <a:prstGeom prst="rect">
            <a:avLst/>
          </a:prstGeom>
          <a:solidFill>
            <a:schemeClr val="accent5">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i-FI" dirty="0"/>
          </a:p>
        </p:txBody>
      </p:sp>
      <p:sp>
        <p:nvSpPr>
          <p:cNvPr id="16" name="Tekstiruutu 15">
            <a:extLst>
              <a:ext uri="{FF2B5EF4-FFF2-40B4-BE49-F238E27FC236}">
                <a16:creationId xmlns:a16="http://schemas.microsoft.com/office/drawing/2014/main" id="{9CD4D722-1BEF-4920-BAB5-151669C77A00}"/>
              </a:ext>
            </a:extLst>
          </p:cNvPr>
          <p:cNvSpPr txBox="1"/>
          <p:nvPr/>
        </p:nvSpPr>
        <p:spPr>
          <a:xfrm>
            <a:off x="526257" y="997096"/>
            <a:ext cx="2295525" cy="369332"/>
          </a:xfrm>
          <a:prstGeom prst="rect">
            <a:avLst/>
          </a:prstGeom>
          <a:noFill/>
        </p:spPr>
        <p:txBody>
          <a:bodyPr wrap="square" rtlCol="0">
            <a:spAutoFit/>
          </a:bodyPr>
          <a:lstStyle/>
          <a:p>
            <a:r>
              <a:rPr lang="fi-FI" dirty="0"/>
              <a:t>Kenelle ?</a:t>
            </a:r>
          </a:p>
        </p:txBody>
      </p:sp>
      <p:sp>
        <p:nvSpPr>
          <p:cNvPr id="17" name="Tekstiruutu 16">
            <a:extLst>
              <a:ext uri="{FF2B5EF4-FFF2-40B4-BE49-F238E27FC236}">
                <a16:creationId xmlns:a16="http://schemas.microsoft.com/office/drawing/2014/main" id="{7B903EC9-147A-44E5-9EA2-3D94E2780EB7}"/>
              </a:ext>
            </a:extLst>
          </p:cNvPr>
          <p:cNvSpPr txBox="1"/>
          <p:nvPr/>
        </p:nvSpPr>
        <p:spPr>
          <a:xfrm>
            <a:off x="457797" y="1726163"/>
            <a:ext cx="2432444" cy="5047536"/>
          </a:xfrm>
          <a:prstGeom prst="rect">
            <a:avLst/>
          </a:prstGeom>
          <a:noFill/>
        </p:spPr>
        <p:txBody>
          <a:bodyPr wrap="square" rtlCol="0">
            <a:spAutoFit/>
          </a:bodyPr>
          <a:lstStyle/>
          <a:p>
            <a:r>
              <a:rPr lang="fi-FI" sz="1400" dirty="0"/>
              <a:t>16- 29 vuotiaille nuorille, joiden toimintakyky on heikentynyt.</a:t>
            </a:r>
          </a:p>
          <a:p>
            <a:endParaRPr lang="fi-FI" sz="1400" dirty="0"/>
          </a:p>
          <a:p>
            <a:r>
              <a:rPr lang="fi-FI" sz="1400" dirty="0"/>
              <a:t>Tavoitteena nuoren tukeminen oman tulevaisuuden suunnitteluun, sekä opiskeluun kiinnittymiseen. </a:t>
            </a:r>
          </a:p>
          <a:p>
            <a:endParaRPr lang="fi-FI" sz="1400" dirty="0"/>
          </a:p>
          <a:p>
            <a:r>
              <a:rPr lang="fi-FI" sz="1400" dirty="0"/>
              <a:t>Opiskelujen- tai työelämän ulkopuolella oleville, tai opiskelemassa oleville nuorille.</a:t>
            </a:r>
          </a:p>
          <a:p>
            <a:endParaRPr lang="fi-FI" sz="1400" dirty="0"/>
          </a:p>
          <a:p>
            <a:r>
              <a:rPr lang="fi-FI" sz="1400" dirty="0"/>
              <a:t>Voidaan aktivoida nuoren tueksi, jos opinnot ovat vaarassa keskeytyä, eikä nuorella ole muuta kuntoutusta. </a:t>
            </a:r>
          </a:p>
          <a:p>
            <a:endParaRPr lang="fi-FI" sz="1400" dirty="0"/>
          </a:p>
          <a:p>
            <a:r>
              <a:rPr lang="fi-FI" sz="1400" dirty="0"/>
              <a:t>Tulostettava esite nuorelle:</a:t>
            </a:r>
          </a:p>
          <a:p>
            <a:r>
              <a:rPr lang="fi-FI" sz="1400" dirty="0">
                <a:hlinkClick r:id="rId2"/>
              </a:rPr>
              <a:t>NUOTTI- valmennus</a:t>
            </a:r>
            <a:endParaRPr lang="fi-FI" sz="1400" dirty="0"/>
          </a:p>
          <a:p>
            <a:endParaRPr lang="fi-FI" sz="1400" dirty="0"/>
          </a:p>
          <a:p>
            <a:endParaRPr lang="fi-FI" sz="1400" dirty="0"/>
          </a:p>
        </p:txBody>
      </p:sp>
      <p:sp>
        <p:nvSpPr>
          <p:cNvPr id="18" name="Tekstiruutu 17">
            <a:extLst>
              <a:ext uri="{FF2B5EF4-FFF2-40B4-BE49-F238E27FC236}">
                <a16:creationId xmlns:a16="http://schemas.microsoft.com/office/drawing/2014/main" id="{B27A80C3-8ED7-4DBA-A592-2F4BA7E2A8D5}"/>
              </a:ext>
            </a:extLst>
          </p:cNvPr>
          <p:cNvSpPr txBox="1"/>
          <p:nvPr/>
        </p:nvSpPr>
        <p:spPr>
          <a:xfrm>
            <a:off x="3321845" y="1731559"/>
            <a:ext cx="2547936" cy="4832092"/>
          </a:xfrm>
          <a:prstGeom prst="rect">
            <a:avLst/>
          </a:prstGeom>
          <a:noFill/>
        </p:spPr>
        <p:txBody>
          <a:bodyPr wrap="square" rtlCol="0">
            <a:spAutoFit/>
          </a:bodyPr>
          <a:lstStyle/>
          <a:p>
            <a:r>
              <a:rPr lang="fi-FI" sz="1400" dirty="0"/>
              <a:t>NUOTTI- valmennuksessa nuori saa itselleen henkilökohtaisen valmentajan. </a:t>
            </a:r>
          </a:p>
          <a:p>
            <a:endParaRPr lang="fi-FI" sz="1400" dirty="0"/>
          </a:p>
          <a:p>
            <a:r>
              <a:rPr lang="fi-FI" sz="1400" dirty="0"/>
              <a:t>Valmennus suunnitellaan ja toteutetaan yksilöllisesti.</a:t>
            </a:r>
          </a:p>
          <a:p>
            <a:endParaRPr lang="fi-FI" sz="1400" dirty="0"/>
          </a:p>
          <a:p>
            <a:r>
              <a:rPr lang="fi-FI" sz="1400" dirty="0"/>
              <a:t>Valmennus sisältää 20 x 60 min. tapaamista 5 kk aikana. Tapaamiset toteutuvat pääosin nuoren arkiympäristössä. </a:t>
            </a:r>
          </a:p>
          <a:p>
            <a:endParaRPr lang="fi-FI" sz="1400" dirty="0"/>
          </a:p>
          <a:p>
            <a:r>
              <a:rPr lang="fi-FI" sz="1400" dirty="0"/>
              <a:t>Tapaamisiin voi osallistua tarvittaessa nuoren verkostoa, tai valmentaja voi osallistua nuoren verkostoon.</a:t>
            </a:r>
          </a:p>
          <a:p>
            <a:endParaRPr lang="fi-FI" sz="1400" dirty="0"/>
          </a:p>
          <a:p>
            <a:r>
              <a:rPr lang="fi-FI" sz="1400" dirty="0"/>
              <a:t>NUOTTI- valmennus on maksutonta, ja nuori voi saada valmennuksen ajalta kuntoutusrahaa: </a:t>
            </a:r>
            <a:r>
              <a:rPr lang="fi-FI" sz="1400" dirty="0">
                <a:hlinkClick r:id="rId3"/>
              </a:rPr>
              <a:t>määrä &amp; maksaminen</a:t>
            </a:r>
            <a:endParaRPr lang="fi-FI" sz="1400" dirty="0"/>
          </a:p>
        </p:txBody>
      </p:sp>
      <p:sp>
        <p:nvSpPr>
          <p:cNvPr id="19" name="Tekstiruutu 18">
            <a:extLst>
              <a:ext uri="{FF2B5EF4-FFF2-40B4-BE49-F238E27FC236}">
                <a16:creationId xmlns:a16="http://schemas.microsoft.com/office/drawing/2014/main" id="{3ADA5A48-AE06-4288-A381-CD9C54CA5ECE}"/>
              </a:ext>
            </a:extLst>
          </p:cNvPr>
          <p:cNvSpPr txBox="1"/>
          <p:nvPr/>
        </p:nvSpPr>
        <p:spPr>
          <a:xfrm>
            <a:off x="6111479" y="989125"/>
            <a:ext cx="2114550" cy="369332"/>
          </a:xfrm>
          <a:prstGeom prst="rect">
            <a:avLst/>
          </a:prstGeom>
          <a:noFill/>
        </p:spPr>
        <p:txBody>
          <a:bodyPr wrap="square" rtlCol="0">
            <a:spAutoFit/>
          </a:bodyPr>
          <a:lstStyle/>
          <a:p>
            <a:r>
              <a:rPr lang="fi-FI" dirty="0"/>
              <a:t>Hakeutuminen ?</a:t>
            </a:r>
          </a:p>
        </p:txBody>
      </p:sp>
      <p:sp>
        <p:nvSpPr>
          <p:cNvPr id="21" name="Tekstiruutu 20">
            <a:extLst>
              <a:ext uri="{FF2B5EF4-FFF2-40B4-BE49-F238E27FC236}">
                <a16:creationId xmlns:a16="http://schemas.microsoft.com/office/drawing/2014/main" id="{E098C28F-AE1F-4CA1-8113-6B43DAC5DE7A}"/>
              </a:ext>
            </a:extLst>
          </p:cNvPr>
          <p:cNvSpPr txBox="1"/>
          <p:nvPr/>
        </p:nvSpPr>
        <p:spPr>
          <a:xfrm>
            <a:off x="6196012" y="1759115"/>
            <a:ext cx="2414585" cy="4832092"/>
          </a:xfrm>
          <a:prstGeom prst="rect">
            <a:avLst/>
          </a:prstGeom>
          <a:noFill/>
        </p:spPr>
        <p:txBody>
          <a:bodyPr wrap="square" rtlCol="0">
            <a:spAutoFit/>
          </a:bodyPr>
          <a:lstStyle/>
          <a:p>
            <a:r>
              <a:rPr lang="fi-FI" sz="1400" dirty="0"/>
              <a:t>Lääkärinlausuntoa ei tarvita.</a:t>
            </a:r>
          </a:p>
          <a:p>
            <a:endParaRPr lang="fi-FI" sz="1400" dirty="0"/>
          </a:p>
          <a:p>
            <a:r>
              <a:rPr lang="fi-FI" sz="1400" dirty="0"/>
              <a:t>Nuori tai hänen kanssaan työskentelevä toimija on yhteydessä Kelaan:</a:t>
            </a:r>
          </a:p>
          <a:p>
            <a:endParaRPr lang="fi-FI" sz="1400" dirty="0"/>
          </a:p>
          <a:p>
            <a:r>
              <a:rPr lang="fi-FI" sz="1400" b="0" i="0" dirty="0">
                <a:solidFill>
                  <a:srgbClr val="393939"/>
                </a:solidFill>
                <a:effectLst/>
                <a:latin typeface="Lato" panose="020F0502020204030203" pitchFamily="34" charset="0"/>
              </a:rPr>
              <a:t>020 692 235 </a:t>
            </a:r>
            <a:r>
              <a:rPr lang="fi-FI" sz="1400" b="0" i="0" dirty="0">
                <a:solidFill>
                  <a:srgbClr val="393939"/>
                </a:solidFill>
                <a:effectLst/>
                <a:latin typeface="Lato" panose="020F0502020204030203" pitchFamily="34" charset="0"/>
                <a:hlinkClick r:id="rId4"/>
              </a:rPr>
              <a:t>viranomaisille</a:t>
            </a:r>
            <a:endParaRPr lang="fi-FI" sz="1400" b="0" i="0" dirty="0">
              <a:solidFill>
                <a:srgbClr val="393939"/>
              </a:solidFill>
              <a:effectLst/>
              <a:latin typeface="Lato" panose="020F0502020204030203" pitchFamily="34" charset="0"/>
            </a:endParaRPr>
          </a:p>
          <a:p>
            <a:endParaRPr lang="fi-FI" sz="1400" dirty="0">
              <a:solidFill>
                <a:srgbClr val="393939"/>
              </a:solidFill>
              <a:latin typeface="Lato" panose="020F0502020204030203" pitchFamily="34" charset="0"/>
            </a:endParaRPr>
          </a:p>
          <a:p>
            <a:r>
              <a:rPr lang="fi-FI" sz="1400" b="0" i="0" dirty="0">
                <a:solidFill>
                  <a:srgbClr val="393939"/>
                </a:solidFill>
                <a:effectLst/>
                <a:latin typeface="Lato" panose="020F0502020204030203" pitchFamily="34" charset="0"/>
              </a:rPr>
              <a:t>020 692 205 </a:t>
            </a:r>
            <a:r>
              <a:rPr lang="fi-FI" sz="1400" dirty="0">
                <a:hlinkClick r:id="rId5"/>
              </a:rPr>
              <a:t>asiakkaalle</a:t>
            </a:r>
            <a:endParaRPr lang="fi-FI" sz="1400" dirty="0"/>
          </a:p>
          <a:p>
            <a:endParaRPr lang="fi-FI" sz="1400" dirty="0"/>
          </a:p>
          <a:p>
            <a:r>
              <a:rPr lang="fi-FI" sz="1400" dirty="0"/>
              <a:t>Sovitaan haastatteluaika, joka toteutuu puhelimitse. Haastattelun toteuttaa kuntoutuksen asiantuntija, joka vastaanottaa samalla suullisen hakemuksen kuntoutuksesta, sekä antaa tietoa palveluntuottajista.</a:t>
            </a:r>
          </a:p>
          <a:p>
            <a:endParaRPr lang="fi-FI" sz="1400" dirty="0"/>
          </a:p>
          <a:p>
            <a:r>
              <a:rPr lang="fi-FI" sz="1400" dirty="0"/>
              <a:t>Erillisiä hakemuksia ei tarvita!</a:t>
            </a:r>
          </a:p>
          <a:p>
            <a:endParaRPr lang="fi-FI" sz="1400" dirty="0"/>
          </a:p>
          <a:p>
            <a:endParaRPr lang="fi-FI" sz="1400" dirty="0"/>
          </a:p>
        </p:txBody>
      </p:sp>
      <p:sp>
        <p:nvSpPr>
          <p:cNvPr id="23" name="Tekstiruutu 22">
            <a:extLst>
              <a:ext uri="{FF2B5EF4-FFF2-40B4-BE49-F238E27FC236}">
                <a16:creationId xmlns:a16="http://schemas.microsoft.com/office/drawing/2014/main" id="{3FDE0686-6901-4352-8D92-C6EA70ADF32A}"/>
              </a:ext>
            </a:extLst>
          </p:cNvPr>
          <p:cNvSpPr txBox="1"/>
          <p:nvPr/>
        </p:nvSpPr>
        <p:spPr>
          <a:xfrm>
            <a:off x="8898730" y="994067"/>
            <a:ext cx="2643188" cy="369332"/>
          </a:xfrm>
          <a:prstGeom prst="rect">
            <a:avLst/>
          </a:prstGeom>
          <a:noFill/>
        </p:spPr>
        <p:txBody>
          <a:bodyPr wrap="square" rtlCol="0">
            <a:spAutoFit/>
          </a:bodyPr>
          <a:lstStyle/>
          <a:p>
            <a:r>
              <a:rPr lang="fi-FI" dirty="0"/>
              <a:t>Yhteinen tuen suunnittelu</a:t>
            </a:r>
          </a:p>
        </p:txBody>
      </p:sp>
      <p:sp>
        <p:nvSpPr>
          <p:cNvPr id="24" name="Tekstiruutu 23">
            <a:extLst>
              <a:ext uri="{FF2B5EF4-FFF2-40B4-BE49-F238E27FC236}">
                <a16:creationId xmlns:a16="http://schemas.microsoft.com/office/drawing/2014/main" id="{61953F70-3B27-496A-88EA-8AC971A0384C}"/>
              </a:ext>
            </a:extLst>
          </p:cNvPr>
          <p:cNvSpPr txBox="1"/>
          <p:nvPr/>
        </p:nvSpPr>
        <p:spPr>
          <a:xfrm>
            <a:off x="8984456" y="1776334"/>
            <a:ext cx="2263972" cy="1815882"/>
          </a:xfrm>
          <a:prstGeom prst="rect">
            <a:avLst/>
          </a:prstGeom>
          <a:noFill/>
        </p:spPr>
        <p:txBody>
          <a:bodyPr wrap="square" rtlCol="0">
            <a:spAutoFit/>
          </a:bodyPr>
          <a:lstStyle/>
          <a:p>
            <a:r>
              <a:rPr lang="fi-FI" sz="1400" dirty="0"/>
              <a:t>Kokonaistuen yhteinen suunnittelu opiskelijan suostumuksella – verkosto.</a:t>
            </a:r>
          </a:p>
          <a:p>
            <a:endParaRPr lang="fi-FI" sz="1400" dirty="0"/>
          </a:p>
          <a:p>
            <a:r>
              <a:rPr lang="fi-FI" sz="1400" dirty="0"/>
              <a:t>Työnjaosta ja seurannasta sopiminen.</a:t>
            </a:r>
          </a:p>
          <a:p>
            <a:endParaRPr lang="fi-FI" sz="1400" dirty="0"/>
          </a:p>
          <a:p>
            <a:r>
              <a:rPr lang="fi-FI" sz="1400" dirty="0"/>
              <a:t>Yhteinen jatkosuunnitelma.</a:t>
            </a:r>
          </a:p>
        </p:txBody>
      </p:sp>
    </p:spTree>
    <p:extLst>
      <p:ext uri="{BB962C8B-B14F-4D97-AF65-F5344CB8AC3E}">
        <p14:creationId xmlns:p14="http://schemas.microsoft.com/office/powerpoint/2010/main" val="816896258"/>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940</Words>
  <Application>Microsoft Office PowerPoint</Application>
  <PresentationFormat>Laajakuva</PresentationFormat>
  <Paragraphs>164</Paragraphs>
  <Slides>5</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5</vt:i4>
      </vt:variant>
    </vt:vector>
  </HeadingPairs>
  <TitlesOfParts>
    <vt:vector size="11" baseType="lpstr">
      <vt:lpstr>Arial</vt:lpstr>
      <vt:lpstr>Calibri</vt:lpstr>
      <vt:lpstr>Calibri Light</vt:lpstr>
      <vt:lpstr>Lato</vt:lpstr>
      <vt:lpstr>Roboto</vt:lpstr>
      <vt:lpstr>Office-teema</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Tanja Asiala</dc:creator>
  <cp:lastModifiedBy>Anne Eteläaho</cp:lastModifiedBy>
  <cp:revision>5</cp:revision>
  <dcterms:created xsi:type="dcterms:W3CDTF">2021-12-26T12:41:20Z</dcterms:created>
  <dcterms:modified xsi:type="dcterms:W3CDTF">2022-02-25T05:45:23Z</dcterms:modified>
</cp:coreProperties>
</file>