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6" r:id="rId5"/>
    <p:sldId id="262" r:id="rId6"/>
    <p:sldId id="273" r:id="rId7"/>
    <p:sldId id="298" r:id="rId8"/>
    <p:sldId id="299" r:id="rId9"/>
    <p:sldId id="292" r:id="rId10"/>
    <p:sldId id="287" r:id="rId11"/>
  </p:sldIdLst>
  <p:sldSz cx="12192000" cy="6858000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BF58"/>
    <a:srgbClr val="FFFF5E"/>
    <a:srgbClr val="CE9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CB2B0A-5F8A-4E34-8993-6D48C8CDCA17}" v="15" dt="2024-11-25T07:46:00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2" autoAdjust="0"/>
    <p:restoredTop sz="93410" autoAdjust="0"/>
  </p:normalViewPr>
  <p:slideViewPr>
    <p:cSldViewPr snapToGrid="0">
      <p:cViewPr varScale="1">
        <p:scale>
          <a:sx n="103" d="100"/>
          <a:sy n="103" d="100"/>
        </p:scale>
        <p:origin x="97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B16FB-38F8-4E1E-94B7-CEF5DC1B5563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8B8CD-6A96-417E-B2CB-90B3D99FEC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492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B8CD-6A96-417E-B2CB-90B3D99FEC02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1801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B8CD-6A96-417E-B2CB-90B3D99FEC02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3311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B8CD-6A96-417E-B2CB-90B3D99FEC02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6003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B8CD-6A96-417E-B2CB-90B3D99FEC02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0742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B8CD-6A96-417E-B2CB-90B3D99FEC02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1809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B8CD-6A96-417E-B2CB-90B3D99FEC02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1951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B8CD-6A96-417E-B2CB-90B3D99FEC02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3814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0A795A-1146-4E71-893D-03CED879A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3B4E03-179D-4EB3-BB6D-82725C48C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427EEB9-F015-4117-854D-A8618B995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3055-4019-4306-99BE-ED41D85B4481}" type="datetime1">
              <a:rPr lang="fi-FI" smtClean="0"/>
              <a:t>25.11.2024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6BA1A0-A05A-49AA-B599-06008E565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Laura Nygård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E863113-1EBB-4371-8382-9757841FE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6EF7-440D-4FB4-B35B-6AED0ECCF6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382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2F99B2-638B-4E83-BC9A-229A25EEB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4E97F21-8F2B-4B49-99C8-AEE6A625F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854408-E8BC-46AF-9F4F-B60A77C52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69CA-9A9F-4EEA-B791-FC469FB132F4}" type="datetime1">
              <a:rPr lang="fi-FI" smtClean="0"/>
              <a:t>25.11.2024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C45FD54-9582-4A9B-85DE-8D010641D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Laura Nygård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E4FFD16-FBE6-4DFB-A97A-F4F38D25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6EF7-440D-4FB4-B35B-6AED0ECCF6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696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3417ED4-C6C9-4B46-9775-0456C28119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FC4854A-54EA-4672-AE4D-DA012B583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16E2166-FCA9-41EE-840F-4F778E43B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ED8A-AEB2-44F0-8257-EA664D449397}" type="datetime1">
              <a:rPr lang="fi-FI" smtClean="0"/>
              <a:t>25.11.2024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780899F-896E-468D-BD11-738D0A96E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Laura Nygård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85F2FB1-39F0-4A81-91E8-D4E94B83F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6EF7-440D-4FB4-B35B-6AED0ECCF6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60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F72F32-C4BB-43CC-8D16-61A19A584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A6355E-5E5C-4F27-AFF1-95D999054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F91B359-8C4F-47F6-85AC-C1BFC13A9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6A36-618A-4B63-BAB2-AC0CE6027C7C}" type="datetime1">
              <a:rPr lang="fi-FI" smtClean="0"/>
              <a:t>25.11.2024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D6F4B14-8F23-4EB4-AD9E-2ED38E9D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Laura Nygård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587CBBB-734E-4BC5-9FA8-6C036C810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6EF7-440D-4FB4-B35B-6AED0ECCF6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412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4D9F7B-6117-4052-A39F-16B0A0281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A9C82B3-05F7-44FF-8212-EB22C9D62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B2F6FAA-FA56-4A60-BBE7-11D73EF1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E6DEA-D76B-4316-B202-3CFDFCA7917A}" type="datetime1">
              <a:rPr lang="fi-FI" smtClean="0"/>
              <a:t>25.11.2024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698CB7A-2D94-4CB2-B842-7AF08608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Laura Nygård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F215EB5-00CB-4CE4-BB7B-D7CBA0753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6EF7-440D-4FB4-B35B-6AED0ECCF6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83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E5FFB6-AA3F-40B1-B74A-1D6C6F95A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0DF0DB-E79F-49C7-8707-8350C44AAB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FFE4815-2AA7-40D3-89C6-283557BC6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85D615D-F619-4EDB-94C8-09302FA07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326FC-71BA-4DB2-B578-D024DF9A4BC1}" type="datetime1">
              <a:rPr lang="fi-FI" smtClean="0"/>
              <a:t>25.11.2024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38485B-A1C3-4510-B8BF-DEDBA931B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Laura Nygård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B037437-2638-4F83-90FC-DAB618D6C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6EF7-440D-4FB4-B35B-6AED0ECCF6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268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BBF808-6D68-46CD-A697-6779FE61D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B995A8-7C84-4246-84D6-13272B728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92DD0C6-FF5A-4F19-B67F-1F642588C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7815A06-CBF2-4272-8F4E-B3909D3F3A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B96B993-932A-4258-9037-CF875F3C89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BF4B05F-9044-4CD2-854F-DE923FBA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3781-5352-4791-AB81-888C16955EBE}" type="datetime1">
              <a:rPr lang="fi-FI" smtClean="0"/>
              <a:t>25.11.2024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73DB875-1C1A-440C-A66E-006004E24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Laura Nygård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0D3455C-B1A5-4C4C-9005-8EDD8ACC4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6EF7-440D-4FB4-B35B-6AED0ECCF6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69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0E77E5-8936-4642-8964-7941568D8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B9FB492-0DF4-4FD4-9989-85813D03E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1497-AC32-4FBE-8549-D5A4F78B1643}" type="datetime1">
              <a:rPr lang="fi-FI" smtClean="0"/>
              <a:t>25.11.2024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F063C59-9398-4200-B311-E4BCE363A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Laura Nygård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CDCE053-A999-4D11-945A-546EF667F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6EF7-440D-4FB4-B35B-6AED0ECCF6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008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C3271C2-69AB-4891-8929-B81D867C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7BED-56D1-4216-B1D0-10A81D67C0E3}" type="datetime1">
              <a:rPr lang="fi-FI" smtClean="0"/>
              <a:t>25.11.2024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1F67F5F-6A7A-444E-94A6-7B20FDB92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Laura Nygård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B85D4D4-1BD2-40B5-8537-1A01A9A8D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6EF7-440D-4FB4-B35B-6AED0ECCF6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1962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E890ED-BC09-4C7A-B220-6EFFB7B5C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279976-D0C9-4C01-B325-F441FE91D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6D5EC7C-DE4E-4325-BD89-DD9C84131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941CBA4-A89B-4AD0-8D85-936249377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7603-E940-4F72-80FE-19EE6BD220E1}" type="datetime1">
              <a:rPr lang="fi-FI" smtClean="0"/>
              <a:t>25.11.2024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31F35E-EB9C-4E7D-A14A-652B47F07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Laura Nygård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F8C72F3-264D-4F43-B134-2D3823392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6EF7-440D-4FB4-B35B-6AED0ECCF6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187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A698D5-698E-472F-B9BE-5BF815A37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BD43FF3-5EE9-474F-A3D7-D6D44FA344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B09EF91-B3D4-49AB-B18D-A2218A941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34A93D1-1175-4B8F-9045-991527752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E5C3-A1AB-41DD-B5D4-ADBC00F7C938}" type="datetime1">
              <a:rPr lang="fi-FI" smtClean="0"/>
              <a:t>25.11.2024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68775CC-07EF-42D0-878B-DD6E67BCA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Laura Nygård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83BCFC9-9811-4D50-B298-A377BB7B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6EF7-440D-4FB4-B35B-6AED0ECCF6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8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67CF27B-9423-4458-9D8E-DFC122F88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75D2484-E3A8-44BC-B0AC-612E15A99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9692AC7-0211-482A-A40C-E956B6A328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4A58-D162-44AE-BDC4-B287D893534E}" type="datetime1">
              <a:rPr lang="fi-FI" smtClean="0"/>
              <a:t>25.11.2024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D6627A7-D56B-4575-A70A-16F80B2562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Laura Nygård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D383896-9FB9-402E-BEDC-2C8366B45F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16EF7-440D-4FB4-B35B-6AED0ECCF6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88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Riippuva vaalea Bulbs, jossa vain yksi lamppu käytössä">
            <a:extLst>
              <a:ext uri="{FF2B5EF4-FFF2-40B4-BE49-F238E27FC236}">
                <a16:creationId xmlns:a16="http://schemas.microsoft.com/office/drawing/2014/main" id="{715DC446-A908-43F1-9689-AB432DE83E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1111"/>
          <a:stretch/>
        </p:blipFill>
        <p:spPr>
          <a:xfrm>
            <a:off x="20" y="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47A9419-1E07-4701-8BEF-6540E178F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621" y="2335730"/>
            <a:ext cx="9144000" cy="3864266"/>
          </a:xfrm>
        </p:spPr>
        <p:txBody>
          <a:bodyPr>
            <a:normAutofit/>
          </a:bodyPr>
          <a:lstStyle/>
          <a:p>
            <a:pPr algn="ctr" rtl="0" fontAlgn="base"/>
            <a:r>
              <a:rPr lang="fi-FI" sz="5400" b="1" i="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Erityinen tuki </a:t>
            </a:r>
            <a:br>
              <a:rPr lang="fi-FI" sz="5400" b="1" i="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</a:br>
            <a:r>
              <a:rPr lang="fi-FI" sz="5400" b="1" i="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ammatillisessa koulutuksessa</a:t>
            </a:r>
            <a:r>
              <a:rPr lang="fi-FI" sz="5400" b="0" i="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 </a:t>
            </a:r>
            <a:br>
              <a:rPr lang="fi-FI" sz="19900" b="0" i="0" dirty="0">
                <a:solidFill>
                  <a:schemeClr val="bg1">
                    <a:lumMod val="85000"/>
                  </a:schemeClr>
                </a:solidFill>
                <a:effectLst/>
                <a:latin typeface="Tw Cen MT" panose="020B0602020104020603" pitchFamily="34" charset="0"/>
              </a:rPr>
            </a:br>
            <a:r>
              <a:rPr lang="fi-FI" sz="4000" b="0" i="0" dirty="0">
                <a:solidFill>
                  <a:schemeClr val="bg1">
                    <a:lumMod val="85000"/>
                  </a:schemeClr>
                </a:solidFill>
                <a:effectLst/>
                <a:latin typeface="Tw Cen MT" panose="020B0602020104020603" pitchFamily="34" charset="0"/>
              </a:rPr>
              <a:t>Keski-Pohjanmaan ammattiopisto</a:t>
            </a:r>
            <a:endParaRPr lang="fi-FI" sz="19900" b="0" i="0" dirty="0">
              <a:solidFill>
                <a:schemeClr val="bg1">
                  <a:lumMod val="85000"/>
                </a:schemeClr>
              </a:solidFill>
              <a:effectLst/>
              <a:latin typeface="Tw Cen MT" panose="020B0602020104020603" pitchFamily="34" charset="0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A83BB4E8-9CE9-A9FB-7B29-98066BC8E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1733"/>
            <a:ext cx="2152007" cy="859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9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166065-683D-449A-BDC6-48D891024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6314" y="552227"/>
            <a:ext cx="5441385" cy="1325563"/>
          </a:xfrm>
        </p:spPr>
        <p:txBody>
          <a:bodyPr>
            <a:normAutofit/>
          </a:bodyPr>
          <a:lstStyle/>
          <a:p>
            <a:r>
              <a:rPr lang="fi-FI" b="1" dirty="0">
                <a:latin typeface="Tw Cen MT" panose="020B0602020104020603" pitchFamily="34" charset="0"/>
              </a:rPr>
              <a:t>Mitä on erityinen tuki?</a:t>
            </a:r>
          </a:p>
        </p:txBody>
      </p:sp>
      <p:sp>
        <p:nvSpPr>
          <p:cNvPr id="25" name="Freeform: Shape 20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Riippuva vaalea Bulbs, jossa vain yksi lamppu käytössä">
            <a:extLst>
              <a:ext uri="{FF2B5EF4-FFF2-40B4-BE49-F238E27FC236}">
                <a16:creationId xmlns:a16="http://schemas.microsoft.com/office/drawing/2014/main" id="{07530D37-71B4-4F75-A9F5-24CCDB162E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234" r="46845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8911EA4-D22D-4AEF-96A8-7D37D849C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8578" y="1877790"/>
            <a:ext cx="5004073" cy="4681272"/>
          </a:xfrm>
        </p:spPr>
        <p:txBody>
          <a:bodyPr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dirty="0">
                <a:latin typeface="Tw Cen MT" panose="020B0602020104020603" pitchFamily="34" charset="0"/>
              </a:rPr>
              <a:t>opiskelijan yksilöllisiin tarpeisiin, tavoitteisiin ja valmiuksiin perustuvaa suunnitelmallista pedagogista tukea sekä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dirty="0">
                <a:latin typeface="Tw Cen MT" panose="020B0602020104020603" pitchFamily="34" charset="0"/>
              </a:rPr>
              <a:t>erityisiä opetus- ja opiskelujärjestelyitä.</a:t>
            </a:r>
          </a:p>
          <a:p>
            <a:pPr marL="0" indent="0">
              <a:buNone/>
            </a:pPr>
            <a:endParaRPr lang="fi-FI" sz="400" b="1" dirty="0">
              <a:latin typeface="Tw Cen MT" panose="020B0602020104020603" pitchFamily="34" charset="0"/>
            </a:endParaRPr>
          </a:p>
          <a:p>
            <a:pPr marL="0" indent="0">
              <a:buNone/>
            </a:pPr>
            <a:r>
              <a:rPr lang="fi-FI" sz="3200" b="1" dirty="0">
                <a:latin typeface="Tw Cen MT" panose="020B0602020104020603" pitchFamily="34" charset="0"/>
              </a:rPr>
              <a:t>Erityisen tuen tavoitteena on</a:t>
            </a:r>
          </a:p>
          <a:p>
            <a:pPr marL="342900" indent="-342900"/>
            <a:r>
              <a:rPr lang="fi-FI" sz="2200" dirty="0">
                <a:latin typeface="Tw Cen MT" panose="020B0602020104020603" pitchFamily="34" charset="0"/>
              </a:rPr>
              <a:t>edistää opiskelijan  hyvinvointia ja opintoja moniammatillisen verkoston kanssa sekä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dirty="0">
                <a:latin typeface="Tw Cen MT" panose="020B0602020104020603" pitchFamily="34" charset="0"/>
              </a:rPr>
              <a:t>tukea opiskelijaa saavuttamaan tutkinnon ja työllistymään.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D3003A-EBF2-7AC2-C706-BF861B840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1733"/>
            <a:ext cx="2152007" cy="859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997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/>
          <p:cNvSpPr txBox="1">
            <a:spLocks/>
          </p:cNvSpPr>
          <p:nvPr/>
        </p:nvSpPr>
        <p:spPr bwMode="auto">
          <a:xfrm>
            <a:off x="6639742" y="758614"/>
            <a:ext cx="5493387" cy="13255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altLang="fi-FI" sz="4000" b="1" dirty="0">
                <a:latin typeface="Tw Cen MT" panose="020B0602020104020603" pitchFamily="34" charset="0"/>
              </a:rPr>
              <a:t>Kenelle </a:t>
            </a:r>
            <a:r>
              <a:rPr lang="en-US" altLang="fi-FI" sz="4000" b="1" dirty="0" err="1">
                <a:latin typeface="Tw Cen MT" panose="020B0602020104020603" pitchFamily="34" charset="0"/>
              </a:rPr>
              <a:t>erityinen</a:t>
            </a:r>
            <a:r>
              <a:rPr lang="en-US" altLang="fi-FI" sz="4000" b="1" dirty="0">
                <a:latin typeface="Tw Cen MT" panose="020B0602020104020603" pitchFamily="34" charset="0"/>
              </a:rPr>
              <a:t> </a:t>
            </a:r>
            <a:r>
              <a:rPr lang="en-US" altLang="fi-FI" sz="4000" b="1" dirty="0" err="1">
                <a:latin typeface="Tw Cen MT" panose="020B0602020104020603" pitchFamily="34" charset="0"/>
              </a:rPr>
              <a:t>tuki</a:t>
            </a:r>
            <a:r>
              <a:rPr lang="en-US" altLang="fi-FI" sz="4000" b="1" dirty="0">
                <a:latin typeface="Tw Cen MT" panose="020B0602020104020603" pitchFamily="34" charset="0"/>
              </a:rPr>
              <a:t> on </a:t>
            </a:r>
            <a:r>
              <a:rPr lang="en-US" altLang="fi-FI" sz="4000" b="1" dirty="0" err="1">
                <a:latin typeface="Tw Cen MT" panose="020B0602020104020603" pitchFamily="34" charset="0"/>
              </a:rPr>
              <a:t>tarkoitettu</a:t>
            </a:r>
            <a:r>
              <a:rPr lang="en-US" altLang="fi-FI" sz="4000" b="1" dirty="0">
                <a:latin typeface="Tw Cen MT" panose="020B0602020104020603" pitchFamily="34" charset="0"/>
              </a:rPr>
              <a:t>?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3" descr="Riippuva vaalea Bulbs, jossa vain yksi lamppu käytössä">
            <a:extLst>
              <a:ext uri="{FF2B5EF4-FFF2-40B4-BE49-F238E27FC236}">
                <a16:creationId xmlns:a16="http://schemas.microsoft.com/office/drawing/2014/main" id="{E1305277-369E-42D1-9D71-35E9540F4F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234" r="46845"/>
          <a:stretch/>
        </p:blipFill>
        <p:spPr>
          <a:xfrm>
            <a:off x="3378" y="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0" name="Sisällön paikkamerkki 10"/>
          <p:cNvSpPr txBox="1">
            <a:spLocks/>
          </p:cNvSpPr>
          <p:nvPr/>
        </p:nvSpPr>
        <p:spPr>
          <a:xfrm>
            <a:off x="6639741" y="2292824"/>
            <a:ext cx="4875551" cy="380656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Tw Cen MT" panose="020B0602020104020603" pitchFamily="34" charset="0"/>
              </a:rPr>
              <a:t>Opiskelijalla on </a:t>
            </a:r>
            <a:r>
              <a:rPr lang="en-US" dirty="0" err="1">
                <a:latin typeface="Tw Cen MT" panose="020B0602020104020603" pitchFamily="34" charset="0"/>
              </a:rPr>
              <a:t>oikeus</a:t>
            </a:r>
            <a:r>
              <a:rPr lang="en-US" dirty="0">
                <a:latin typeface="Tw Cen MT" panose="020B0602020104020603" pitchFamily="34" charset="0"/>
              </a:rPr>
              <a:t> </a:t>
            </a:r>
            <a:r>
              <a:rPr lang="en-US" dirty="0" err="1">
                <a:latin typeface="Tw Cen MT" panose="020B0602020104020603" pitchFamily="34" charset="0"/>
              </a:rPr>
              <a:t>erityiseen</a:t>
            </a:r>
            <a:r>
              <a:rPr lang="en-US" dirty="0">
                <a:latin typeface="Tw Cen MT" panose="020B0602020104020603" pitchFamily="34" charset="0"/>
              </a:rPr>
              <a:t> </a:t>
            </a:r>
            <a:r>
              <a:rPr lang="en-US" dirty="0" err="1">
                <a:latin typeface="Tw Cen MT" panose="020B0602020104020603" pitchFamily="34" charset="0"/>
              </a:rPr>
              <a:t>tukeen</a:t>
            </a:r>
            <a:r>
              <a:rPr lang="en-US" dirty="0">
                <a:latin typeface="Tw Cen MT" panose="020B0602020104020603" pitchFamily="34" charset="0"/>
              </a:rPr>
              <a:t>, </a:t>
            </a:r>
            <a:r>
              <a:rPr lang="en-US" dirty="0" err="1">
                <a:latin typeface="Tw Cen MT" panose="020B0602020104020603" pitchFamily="34" charset="0"/>
              </a:rPr>
              <a:t>jos</a:t>
            </a:r>
            <a:r>
              <a:rPr lang="en-US" dirty="0">
                <a:latin typeface="Tw Cen MT" panose="020B0602020104020603" pitchFamily="34" charset="0"/>
              </a:rPr>
              <a:t> </a:t>
            </a:r>
            <a:r>
              <a:rPr lang="en-US" dirty="0" err="1">
                <a:latin typeface="Tw Cen MT" panose="020B0602020104020603" pitchFamily="34" charset="0"/>
              </a:rPr>
              <a:t>hän</a:t>
            </a:r>
            <a:r>
              <a:rPr lang="en-US" dirty="0">
                <a:latin typeface="Tw Cen MT" panose="020B0602020104020603" pitchFamily="34" charset="0"/>
              </a:rPr>
              <a:t> </a:t>
            </a:r>
          </a:p>
          <a:p>
            <a:pPr marL="285750" indent="-285750" algn="l">
              <a:buFontTx/>
              <a:buChar char="-"/>
            </a:pPr>
            <a:r>
              <a:rPr lang="en-US" b="1" dirty="0" err="1">
                <a:latin typeface="Tw Cen MT" panose="020B0602020104020603" pitchFamily="34" charset="0"/>
              </a:rPr>
              <a:t>oppimisvaikeuksien</a:t>
            </a:r>
            <a:endParaRPr lang="en-US" b="1" dirty="0">
              <a:latin typeface="Tw Cen MT" panose="020B0602020104020603" pitchFamily="34" charset="0"/>
            </a:endParaRPr>
          </a:p>
          <a:p>
            <a:pPr marL="285750" indent="-285750" algn="l">
              <a:buFontTx/>
              <a:buChar char="-"/>
            </a:pPr>
            <a:r>
              <a:rPr lang="en-US" b="1" dirty="0" err="1">
                <a:latin typeface="Tw Cen MT" panose="020B0602020104020603" pitchFamily="34" charset="0"/>
              </a:rPr>
              <a:t>vamman</a:t>
            </a:r>
            <a:endParaRPr lang="en-US" b="1" dirty="0">
              <a:latin typeface="Tw Cen MT" panose="020B0602020104020603" pitchFamily="34" charset="0"/>
            </a:endParaRPr>
          </a:p>
          <a:p>
            <a:pPr marL="285750" indent="-285750" algn="l">
              <a:buFontTx/>
              <a:buChar char="-"/>
            </a:pPr>
            <a:r>
              <a:rPr lang="en-US" b="1" dirty="0" err="1">
                <a:latin typeface="Tw Cen MT" panose="020B0602020104020603" pitchFamily="34" charset="0"/>
              </a:rPr>
              <a:t>sairauden</a:t>
            </a:r>
            <a:r>
              <a:rPr lang="en-US" b="1" dirty="0">
                <a:latin typeface="Tw Cen MT" panose="020B0602020104020603" pitchFamily="34" charset="0"/>
              </a:rPr>
              <a:t> </a:t>
            </a:r>
          </a:p>
          <a:p>
            <a:pPr marL="285750" indent="-285750" algn="l">
              <a:buFontTx/>
              <a:buChar char="-"/>
            </a:pPr>
            <a:r>
              <a:rPr lang="en-US" b="1" dirty="0">
                <a:latin typeface="Tw Cen MT" panose="020B0602020104020603" pitchFamily="34" charset="0"/>
              </a:rPr>
              <a:t>tai </a:t>
            </a:r>
            <a:r>
              <a:rPr lang="en-US" b="1" dirty="0" err="1">
                <a:latin typeface="Tw Cen MT" panose="020B0602020104020603" pitchFamily="34" charset="0"/>
              </a:rPr>
              <a:t>muun</a:t>
            </a:r>
            <a:r>
              <a:rPr lang="en-US" b="1" dirty="0">
                <a:latin typeface="Tw Cen MT" panose="020B0602020104020603" pitchFamily="34" charset="0"/>
              </a:rPr>
              <a:t> </a:t>
            </a:r>
            <a:r>
              <a:rPr lang="en-US" b="1" dirty="0" err="1">
                <a:latin typeface="Tw Cen MT" panose="020B0602020104020603" pitchFamily="34" charset="0"/>
              </a:rPr>
              <a:t>syyn</a:t>
            </a:r>
            <a:r>
              <a:rPr lang="en-US" b="1" dirty="0">
                <a:latin typeface="Tw Cen MT" panose="020B0602020104020603" pitchFamily="34" charset="0"/>
              </a:rPr>
              <a:t> </a:t>
            </a:r>
          </a:p>
          <a:p>
            <a:pPr algn="l"/>
            <a:r>
              <a:rPr lang="en-US" dirty="0" err="1">
                <a:latin typeface="Tw Cen MT" panose="020B0602020104020603" pitchFamily="34" charset="0"/>
              </a:rPr>
              <a:t>vuoksi</a:t>
            </a:r>
            <a:r>
              <a:rPr lang="en-US" dirty="0">
                <a:latin typeface="Tw Cen MT" panose="020B0602020104020603" pitchFamily="34" charset="0"/>
              </a:rPr>
              <a:t> </a:t>
            </a:r>
            <a:r>
              <a:rPr lang="en-US" dirty="0" err="1">
                <a:latin typeface="Tw Cen MT" panose="020B0602020104020603" pitchFamily="34" charset="0"/>
              </a:rPr>
              <a:t>tarvitsee</a:t>
            </a:r>
            <a:r>
              <a:rPr lang="en-US" dirty="0">
                <a:latin typeface="Tw Cen MT" panose="020B0602020104020603" pitchFamily="34" charset="0"/>
              </a:rPr>
              <a:t> </a:t>
            </a:r>
            <a:r>
              <a:rPr lang="en-US" dirty="0" err="1">
                <a:latin typeface="Tw Cen MT" panose="020B0602020104020603" pitchFamily="34" charset="0"/>
              </a:rPr>
              <a:t>pitkäaikaista</a:t>
            </a:r>
            <a:r>
              <a:rPr lang="en-US" dirty="0">
                <a:latin typeface="Tw Cen MT" panose="020B0602020104020603" pitchFamily="34" charset="0"/>
              </a:rPr>
              <a:t> tai </a:t>
            </a:r>
            <a:r>
              <a:rPr lang="en-US" dirty="0" err="1">
                <a:latin typeface="Tw Cen MT" panose="020B0602020104020603" pitchFamily="34" charset="0"/>
              </a:rPr>
              <a:t>säännöllistä</a:t>
            </a:r>
            <a:r>
              <a:rPr lang="en-US" dirty="0">
                <a:latin typeface="Tw Cen MT" panose="020B0602020104020603" pitchFamily="34" charset="0"/>
              </a:rPr>
              <a:t> </a:t>
            </a:r>
            <a:r>
              <a:rPr lang="en-US" dirty="0" err="1">
                <a:latin typeface="Tw Cen MT" panose="020B0602020104020603" pitchFamily="34" charset="0"/>
              </a:rPr>
              <a:t>erityistä</a:t>
            </a:r>
            <a:r>
              <a:rPr lang="en-US" dirty="0">
                <a:latin typeface="Tw Cen MT" panose="020B0602020104020603" pitchFamily="34" charset="0"/>
              </a:rPr>
              <a:t> </a:t>
            </a:r>
            <a:r>
              <a:rPr lang="en-US" dirty="0" err="1">
                <a:latin typeface="Tw Cen MT" panose="020B0602020104020603" pitchFamily="34" charset="0"/>
              </a:rPr>
              <a:t>oppimisen</a:t>
            </a:r>
            <a:r>
              <a:rPr lang="en-US" dirty="0">
                <a:latin typeface="Tw Cen MT" panose="020B0602020104020603" pitchFamily="34" charset="0"/>
              </a:rPr>
              <a:t> ja </a:t>
            </a:r>
            <a:r>
              <a:rPr lang="en-US" dirty="0" err="1">
                <a:latin typeface="Tw Cen MT" panose="020B0602020104020603" pitchFamily="34" charset="0"/>
              </a:rPr>
              <a:t>opiskelun</a:t>
            </a:r>
            <a:r>
              <a:rPr lang="en-US" dirty="0">
                <a:latin typeface="Tw Cen MT" panose="020B0602020104020603" pitchFamily="34" charset="0"/>
              </a:rPr>
              <a:t> </a:t>
            </a:r>
            <a:r>
              <a:rPr lang="en-US" dirty="0" err="1">
                <a:latin typeface="Tw Cen MT" panose="020B0602020104020603" pitchFamily="34" charset="0"/>
              </a:rPr>
              <a:t>tukea</a:t>
            </a:r>
            <a:r>
              <a:rPr lang="en-US" dirty="0">
                <a:latin typeface="Tw Cen MT" panose="020B0602020104020603" pitchFamily="34" charset="0"/>
              </a:rPr>
              <a:t> </a:t>
            </a:r>
            <a:r>
              <a:rPr lang="en-US" dirty="0" err="1">
                <a:latin typeface="Tw Cen MT" panose="020B0602020104020603" pitchFamily="34" charset="0"/>
              </a:rPr>
              <a:t>tutkinnon</a:t>
            </a:r>
            <a:r>
              <a:rPr lang="en-US" dirty="0">
                <a:latin typeface="Tw Cen MT" panose="020B0602020104020603" pitchFamily="34" charset="0"/>
              </a:rPr>
              <a:t> </a:t>
            </a:r>
            <a:r>
              <a:rPr lang="en-US" dirty="0" err="1">
                <a:latin typeface="Tw Cen MT" panose="020B0602020104020603" pitchFamily="34" charset="0"/>
              </a:rPr>
              <a:t>ammattitaitovaatimusten</a:t>
            </a:r>
            <a:r>
              <a:rPr lang="en-US" dirty="0">
                <a:latin typeface="Tw Cen MT" panose="020B0602020104020603" pitchFamily="34" charset="0"/>
              </a:rPr>
              <a:t> tai </a:t>
            </a:r>
            <a:r>
              <a:rPr lang="en-US" dirty="0" err="1">
                <a:latin typeface="Tw Cen MT" panose="020B0602020104020603" pitchFamily="34" charset="0"/>
              </a:rPr>
              <a:t>osaamistavoitteiden</a:t>
            </a:r>
            <a:r>
              <a:rPr lang="en-US" dirty="0">
                <a:latin typeface="Tw Cen MT" panose="020B0602020104020603" pitchFamily="34" charset="0"/>
              </a:rPr>
              <a:t> </a:t>
            </a:r>
            <a:r>
              <a:rPr lang="en-US" dirty="0" err="1">
                <a:latin typeface="Tw Cen MT" panose="020B0602020104020603" pitchFamily="34" charset="0"/>
              </a:rPr>
              <a:t>saavuttamiseksi</a:t>
            </a:r>
            <a:r>
              <a:rPr lang="en-US" dirty="0">
                <a:latin typeface="Tw Cen MT" panose="020B0602020104020603" pitchFamily="34" charset="0"/>
              </a:rPr>
              <a:t>.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E1462044-3AD2-6CAD-F916-FC3D69E95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1733"/>
            <a:ext cx="2152007" cy="859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78687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3A1805-EC8B-486D-BED6-DC37574D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0233" y="250723"/>
            <a:ext cx="5006336" cy="1325563"/>
          </a:xfrm>
        </p:spPr>
        <p:txBody>
          <a:bodyPr>
            <a:normAutofit/>
          </a:bodyPr>
          <a:lstStyle/>
          <a:p>
            <a:r>
              <a:rPr lang="fi-FI" b="1" dirty="0">
                <a:latin typeface="Tw Cen MT" panose="020B0602020104020603" pitchFamily="34" charset="0"/>
              </a:rPr>
              <a:t>Erityinen tuki käytännössä 1/3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Riippuva vaalea Bulbs, jossa vain yksi lamppu käytössä">
            <a:extLst>
              <a:ext uri="{FF2B5EF4-FFF2-40B4-BE49-F238E27FC236}">
                <a16:creationId xmlns:a16="http://schemas.microsoft.com/office/drawing/2014/main" id="{30079C51-9354-4C1C-8021-D35CAD6E9B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234" r="46845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36E8FF-00FA-46E8-A089-857B310D5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233" y="1576285"/>
            <a:ext cx="5599471" cy="5281715"/>
          </a:xfrm>
        </p:spPr>
        <p:txBody>
          <a:bodyPr anchor="t">
            <a:normAutofit lnSpcReduction="10000"/>
          </a:bodyPr>
          <a:lstStyle/>
          <a:p>
            <a:pPr fontAlgn="base"/>
            <a:r>
              <a:rPr lang="fi-FI" sz="3200" dirty="0">
                <a:latin typeface="Tw Cen MT"/>
              </a:rPr>
              <a:t>opettajan, ohjaajan tai erityisopettajan tuki oppitunneilla</a:t>
            </a:r>
          </a:p>
          <a:p>
            <a:pPr fontAlgn="base"/>
            <a:r>
              <a:rPr lang="fi-FI" sz="3200">
                <a:latin typeface="Tw Cen MT"/>
              </a:rPr>
              <a:t>erityisopettajan antama</a:t>
            </a:r>
            <a:r>
              <a:rPr lang="fi-FI" sz="3200" b="0" i="0" dirty="0">
                <a:effectLst/>
                <a:latin typeface="Tw Cen MT"/>
              </a:rPr>
              <a:t> ohjaus, opetus ja erityisopettajan palvelut </a:t>
            </a:r>
          </a:p>
          <a:p>
            <a:pPr fontAlgn="base"/>
            <a:r>
              <a:rPr lang="fi-FI" sz="3200" dirty="0">
                <a:latin typeface="Tw Cen MT" panose="020B0602020104020603" pitchFamily="34" charset="0"/>
              </a:rPr>
              <a:t>pienryhmät (Ei kaikilla aloilla!)</a:t>
            </a:r>
          </a:p>
          <a:p>
            <a:pPr fontAlgn="base"/>
            <a:r>
              <a:rPr lang="fi-FI" sz="3200" dirty="0">
                <a:latin typeface="Tw Cen MT" panose="020B0602020104020603" pitchFamily="34" charset="0"/>
              </a:rPr>
              <a:t>lisäopetus</a:t>
            </a:r>
          </a:p>
          <a:p>
            <a:pPr fontAlgn="base"/>
            <a:r>
              <a:rPr lang="fi-FI" sz="3200" dirty="0">
                <a:latin typeface="Tw Cen MT"/>
              </a:rPr>
              <a:t>erilaiset oppimisympäristöt</a:t>
            </a:r>
            <a:r>
              <a:rPr lang="fi-FI" sz="3200" b="0" i="0" dirty="0">
                <a:effectLst/>
                <a:latin typeface="Tw Cen MT"/>
              </a:rPr>
              <a:t>, kuten HOPE-paja ja ammatilliset pajat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95C5A8C3-767B-5B0E-D4FC-5E7ABB61F1BC}"/>
              </a:ext>
            </a:extLst>
          </p:cNvPr>
          <p:cNvSpPr txBox="1"/>
          <p:nvPr/>
        </p:nvSpPr>
        <p:spPr>
          <a:xfrm rot="21144100">
            <a:off x="1987008" y="5423102"/>
            <a:ext cx="4577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>
                <a:solidFill>
                  <a:schemeClr val="bg1"/>
                </a:solidFill>
                <a:highlight>
                  <a:srgbClr val="FFFF00"/>
                </a:highlight>
                <a:latin typeface="Tw Cen MT" panose="020B0602020104020603" pitchFamily="34" charset="0"/>
              </a:rPr>
              <a:t> Tukitoimet vaihtelevat aloilla! </a:t>
            </a:r>
            <a:r>
              <a:rPr lang="fi-FI" sz="100" dirty="0">
                <a:solidFill>
                  <a:schemeClr val="bg1"/>
                </a:solidFill>
                <a:highlight>
                  <a:srgbClr val="FFFF00"/>
                </a:highlight>
                <a:latin typeface="Tw Cen MT" panose="020B0602020104020603" pitchFamily="34" charset="0"/>
              </a:rPr>
              <a:t>.</a:t>
            </a:r>
            <a:endParaRPr lang="fi-FI" sz="2800" dirty="0">
              <a:solidFill>
                <a:schemeClr val="bg1"/>
              </a:solidFill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968C2B-4E4F-2FA6-3769-80C03F22B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1733"/>
            <a:ext cx="2152007" cy="859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043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3A1805-EC8B-486D-BED6-DC37574D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0233" y="250723"/>
            <a:ext cx="5006336" cy="1325563"/>
          </a:xfrm>
        </p:spPr>
        <p:txBody>
          <a:bodyPr>
            <a:normAutofit/>
          </a:bodyPr>
          <a:lstStyle/>
          <a:p>
            <a:r>
              <a:rPr lang="fi-FI" b="1" dirty="0">
                <a:latin typeface="Tw Cen MT" panose="020B0602020104020603" pitchFamily="34" charset="0"/>
              </a:rPr>
              <a:t>Erityinen tuki käytännössä 2/3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Riippuva vaalea Bulbs, jossa vain yksi lamppu käytössä">
            <a:extLst>
              <a:ext uri="{FF2B5EF4-FFF2-40B4-BE49-F238E27FC236}">
                <a16:creationId xmlns:a16="http://schemas.microsoft.com/office/drawing/2014/main" id="{30079C51-9354-4C1C-8021-D35CAD6E9B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234" r="46845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36E8FF-00FA-46E8-A089-857B310D5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4478" y="1612569"/>
            <a:ext cx="6024134" cy="5281715"/>
          </a:xfrm>
        </p:spPr>
        <p:txBody>
          <a:bodyPr anchor="t">
            <a:normAutofit/>
          </a:bodyPr>
          <a:lstStyle/>
          <a:p>
            <a:pPr fontAlgn="base"/>
            <a:r>
              <a:rPr lang="fi-FI" sz="3200" dirty="0">
                <a:latin typeface="Tw Cen MT" panose="020B0602020104020603" pitchFamily="34" charset="0"/>
              </a:rPr>
              <a:t>t</a:t>
            </a:r>
            <a:r>
              <a:rPr lang="fi-FI" sz="3200" b="0" i="0" dirty="0">
                <a:effectLst/>
                <a:latin typeface="Tw Cen MT" panose="020B0602020104020603" pitchFamily="34" charset="0"/>
              </a:rPr>
              <a:t>uki työpaikalla tapahtuvaan oppimiseen</a:t>
            </a:r>
          </a:p>
          <a:p>
            <a:pPr fontAlgn="base"/>
            <a:r>
              <a:rPr lang="fi-FI" sz="3200" dirty="0">
                <a:latin typeface="Tw Cen MT" panose="020B0602020104020603" pitchFamily="34" charset="0"/>
              </a:rPr>
              <a:t>ohjaava ammattihenkilö opiskelutiloissa</a:t>
            </a:r>
          </a:p>
          <a:p>
            <a:pPr fontAlgn="base"/>
            <a:r>
              <a:rPr lang="fi-FI" sz="3200" dirty="0">
                <a:latin typeface="Tw Cen MT" panose="020B0602020104020603" pitchFamily="34" charset="0"/>
              </a:rPr>
              <a:t>työvaltainen opiskelu</a:t>
            </a:r>
          </a:p>
          <a:p>
            <a:pPr fontAlgn="base"/>
            <a:r>
              <a:rPr lang="fi-FI" sz="3200" dirty="0">
                <a:latin typeface="Tw Cen MT" panose="020B0602020104020603" pitchFamily="34" charset="0"/>
              </a:rPr>
              <a:t>e</a:t>
            </a:r>
            <a:r>
              <a:rPr lang="fi-FI" sz="3200" b="0" i="0" dirty="0">
                <a:effectLst/>
                <a:latin typeface="Tw Cen MT" panose="020B0602020104020603" pitchFamily="34" charset="0"/>
              </a:rPr>
              <a:t>rilaiset opiskelumenetelmät ja apuvälineet </a:t>
            </a:r>
          </a:p>
          <a:p>
            <a:pPr fontAlgn="base"/>
            <a:r>
              <a:rPr lang="fi-FI" sz="3200" dirty="0">
                <a:latin typeface="Tw Cen MT" panose="020B0602020104020603" pitchFamily="34" charset="0"/>
              </a:rPr>
              <a:t>yksilöllinen opiskelupolku (HOKS, henkilökohtainen työaika..)</a:t>
            </a:r>
          </a:p>
          <a:p>
            <a:pPr fontAlgn="base"/>
            <a:r>
              <a:rPr lang="fi-FI" sz="3200" dirty="0">
                <a:latin typeface="Tw Cen MT" panose="020B0602020104020603" pitchFamily="34" charset="0"/>
              </a:rPr>
              <a:t>opintojen keventäminen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F406C3EA-ED67-AB7E-EFD8-712AE16F3EA9}"/>
              </a:ext>
            </a:extLst>
          </p:cNvPr>
          <p:cNvSpPr txBox="1"/>
          <p:nvPr/>
        </p:nvSpPr>
        <p:spPr>
          <a:xfrm rot="21144100">
            <a:off x="1987008" y="5423102"/>
            <a:ext cx="4577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>
                <a:solidFill>
                  <a:schemeClr val="bg1"/>
                </a:solidFill>
                <a:highlight>
                  <a:srgbClr val="FFFF00"/>
                </a:highlight>
                <a:latin typeface="Tw Cen MT" panose="020B0602020104020603" pitchFamily="34" charset="0"/>
              </a:rPr>
              <a:t> Tukitoimet vaihtelevat aloilla! </a:t>
            </a:r>
            <a:r>
              <a:rPr lang="fi-FI" sz="100" dirty="0">
                <a:solidFill>
                  <a:schemeClr val="bg1"/>
                </a:solidFill>
                <a:highlight>
                  <a:srgbClr val="FFFF00"/>
                </a:highlight>
                <a:latin typeface="Tw Cen MT" panose="020B0602020104020603" pitchFamily="34" charset="0"/>
              </a:rPr>
              <a:t>.</a:t>
            </a:r>
            <a:endParaRPr lang="fi-FI" sz="2800" dirty="0">
              <a:solidFill>
                <a:schemeClr val="bg1"/>
              </a:solidFill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AD80A2-BAE8-C8EE-5FFD-FBDBE92E4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1733"/>
            <a:ext cx="2152007" cy="859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342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3A1805-EC8B-486D-BED6-DC37574D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0410" y="257124"/>
            <a:ext cx="5006336" cy="1325563"/>
          </a:xfrm>
        </p:spPr>
        <p:txBody>
          <a:bodyPr>
            <a:normAutofit/>
          </a:bodyPr>
          <a:lstStyle/>
          <a:p>
            <a:r>
              <a:rPr lang="fi-FI" b="1" dirty="0">
                <a:latin typeface="Tw Cen MT" panose="020B0602020104020603" pitchFamily="34" charset="0"/>
              </a:rPr>
              <a:t>Erityinen tuki käytännössä 3/3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Riippuva vaalea Bulbs, jossa vain yksi lamppu käytössä">
            <a:extLst>
              <a:ext uri="{FF2B5EF4-FFF2-40B4-BE49-F238E27FC236}">
                <a16:creationId xmlns:a16="http://schemas.microsoft.com/office/drawing/2014/main" id="{30079C51-9354-4C1C-8021-D35CAD6E9B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234" r="46845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36E8FF-00FA-46E8-A089-857B310D5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410" y="1582687"/>
            <a:ext cx="5236748" cy="4102025"/>
          </a:xfrm>
        </p:spPr>
        <p:txBody>
          <a:bodyPr anchor="t">
            <a:noAutofit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fi-FI" dirty="0">
                <a:latin typeface="Tw Cen MT" panose="020B0602020104020603" pitchFamily="34" charset="0"/>
              </a:rPr>
              <a:t>o</a:t>
            </a:r>
            <a:r>
              <a:rPr lang="fi-FI" b="0" i="0" dirty="0">
                <a:effectLst/>
                <a:latin typeface="Tw Cen MT" panose="020B0602020104020603" pitchFamily="34" charset="0"/>
              </a:rPr>
              <a:t>hjauskeskustelut</a:t>
            </a:r>
          </a:p>
          <a:p>
            <a:pPr lvl="1" fontAlgn="base"/>
            <a:r>
              <a:rPr lang="fi-FI" sz="2800" dirty="0">
                <a:latin typeface="Tw Cen MT" panose="020B0602020104020603" pitchFamily="34" charset="0"/>
              </a:rPr>
              <a:t>a</a:t>
            </a:r>
            <a:r>
              <a:rPr lang="fi-FI" sz="2800" b="0" i="0" dirty="0">
                <a:effectLst/>
                <a:latin typeface="Tw Cen MT" panose="020B0602020104020603" pitchFamily="34" charset="0"/>
              </a:rPr>
              <a:t>rjenhallinnan vahvistaminen</a:t>
            </a:r>
          </a:p>
          <a:p>
            <a:pPr lvl="1" fontAlgn="base"/>
            <a:r>
              <a:rPr lang="fi-FI" sz="2800" dirty="0">
                <a:latin typeface="Tw Cen MT" panose="020B0602020104020603" pitchFamily="34" charset="0"/>
              </a:rPr>
              <a:t>yhteistyö </a:t>
            </a:r>
            <a:r>
              <a:rPr lang="fi-FI" sz="2800" dirty="0" err="1">
                <a:latin typeface="Tw Cen MT" panose="020B0602020104020603" pitchFamily="34" charset="0"/>
              </a:rPr>
              <a:t>HOKSauksessa</a:t>
            </a:r>
            <a:endParaRPr lang="fi-FI" sz="2800" dirty="0">
              <a:latin typeface="Tw Cen MT" panose="020B0602020104020603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fi-FI" dirty="0">
                <a:latin typeface="Tw Cen MT" panose="020B0602020104020603" pitchFamily="34" charset="0"/>
              </a:rPr>
              <a:t>a</a:t>
            </a:r>
            <a:r>
              <a:rPr lang="fi-FI" b="0" i="0" dirty="0">
                <a:effectLst/>
                <a:latin typeface="Tw Cen MT" panose="020B0602020104020603" pitchFamily="34" charset="0"/>
              </a:rPr>
              <a:t>siantuntijapalvelut ja yksilökohtainen monialainen yhteistyö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fi-FI" dirty="0">
                <a:latin typeface="Tw Cen MT" panose="020B0602020104020603" pitchFamily="34" charset="0"/>
              </a:rPr>
              <a:t>erilaisten hankkeiden tuottamat erityisen tuen palvelut </a:t>
            </a:r>
            <a:r>
              <a:rPr lang="fi-FI" i="1" dirty="0">
                <a:latin typeface="Tw Cen MT" panose="020B0602020104020603" pitchFamily="34" charset="0"/>
              </a:rPr>
              <a:t>(Voimavarapaja, ammatilliset pajat, jne.)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fi-FI" dirty="0">
                <a:latin typeface="Tw Cen MT" panose="020B0602020104020603" pitchFamily="34" charset="0"/>
              </a:rPr>
              <a:t>y</a:t>
            </a:r>
            <a:r>
              <a:rPr lang="fi-FI" b="0" i="0" dirty="0">
                <a:effectLst/>
                <a:latin typeface="Tw Cen MT" panose="020B0602020104020603" pitchFamily="34" charset="0"/>
              </a:rPr>
              <a:t>hteistyö Ammattiopisto Luovin kanssa</a:t>
            </a:r>
            <a:endParaRPr lang="fi-FI" b="0" i="1" dirty="0">
              <a:effectLst/>
              <a:latin typeface="Tw Cen MT" panose="020B0602020104020603" pitchFamily="34" charset="0"/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04A0BC79-11E0-D12F-17AC-7AA34848E827}"/>
              </a:ext>
            </a:extLst>
          </p:cNvPr>
          <p:cNvSpPr txBox="1"/>
          <p:nvPr/>
        </p:nvSpPr>
        <p:spPr>
          <a:xfrm rot="21144100">
            <a:off x="1987008" y="5423102"/>
            <a:ext cx="4577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>
                <a:solidFill>
                  <a:schemeClr val="bg1"/>
                </a:solidFill>
                <a:highlight>
                  <a:srgbClr val="FFFF00"/>
                </a:highlight>
                <a:latin typeface="Tw Cen MT" panose="020B0602020104020603" pitchFamily="34" charset="0"/>
              </a:rPr>
              <a:t> Tukitoimet vaihtelevat aloilla! </a:t>
            </a:r>
            <a:r>
              <a:rPr lang="fi-FI" sz="100" dirty="0">
                <a:solidFill>
                  <a:schemeClr val="bg1"/>
                </a:solidFill>
                <a:highlight>
                  <a:srgbClr val="FFFF00"/>
                </a:highlight>
                <a:latin typeface="Tw Cen MT" panose="020B0602020104020603" pitchFamily="34" charset="0"/>
              </a:rPr>
              <a:t>.</a:t>
            </a:r>
            <a:endParaRPr lang="fi-FI" sz="2800" dirty="0">
              <a:solidFill>
                <a:schemeClr val="bg1"/>
              </a:solidFill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94E8CC-82EB-CDC6-E424-1FA14C9AD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1733"/>
            <a:ext cx="2152007" cy="859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419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iippuva vaalea Bulbs, jossa vain yksi lamppu käytössä">
            <a:extLst>
              <a:ext uri="{FF2B5EF4-FFF2-40B4-BE49-F238E27FC236}">
                <a16:creationId xmlns:a16="http://schemas.microsoft.com/office/drawing/2014/main" id="{C8342F74-ED14-4A36-82DC-593C78569B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1111"/>
          <a:stretch/>
        </p:blipFill>
        <p:spPr>
          <a:xfrm>
            <a:off x="20" y="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EDD1625-51F8-444A-B8B1-C5012599E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4955" y="4254219"/>
            <a:ext cx="10515600" cy="1579422"/>
          </a:xfrm>
        </p:spPr>
        <p:txBody>
          <a:bodyPr>
            <a:normAutofit/>
          </a:bodyPr>
          <a:lstStyle/>
          <a:p>
            <a:pPr algn="ctr"/>
            <a:r>
              <a:rPr lang="fi-FI" sz="9600" b="1" dirty="0">
                <a:solidFill>
                  <a:schemeClr val="bg2">
                    <a:lumMod val="90000"/>
                  </a:schemeClr>
                </a:solidFill>
                <a:latin typeface="Tw Cen MT" panose="020B0602020104020603" pitchFamily="34" charset="0"/>
              </a:rPr>
              <a:t>KIITOS!</a:t>
            </a:r>
          </a:p>
        </p:txBody>
      </p:sp>
      <p:sp>
        <p:nvSpPr>
          <p:cNvPr id="3" name="Alatunnisteen paikkamerkki 5">
            <a:extLst>
              <a:ext uri="{FF2B5EF4-FFF2-40B4-BE49-F238E27FC236}">
                <a16:creationId xmlns:a16="http://schemas.microsoft.com/office/drawing/2014/main" id="{20728E15-8EDD-41D1-D004-57748EF5D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396042" y="6458223"/>
            <a:ext cx="4114800" cy="365125"/>
          </a:xfrm>
        </p:spPr>
        <p:txBody>
          <a:bodyPr/>
          <a:lstStyle/>
          <a:p>
            <a:r>
              <a:rPr lang="fi-FI" dirty="0">
                <a:latin typeface="Tw Cen MT" panose="020B0602020104020603" pitchFamily="34" charset="0"/>
              </a:rPr>
              <a:t>Laura Nygård</a:t>
            </a:r>
          </a:p>
        </p:txBody>
      </p:sp>
      <p:pic>
        <p:nvPicPr>
          <p:cNvPr id="5" name="Kuva 4" descr="Kuva, joka sisältää kohteen Fontti, Grafiikka, muotoilu&#10;&#10;Kuvaus luotu automaattisesti">
            <a:extLst>
              <a:ext uri="{FF2B5EF4-FFF2-40B4-BE49-F238E27FC236}">
                <a16:creationId xmlns:a16="http://schemas.microsoft.com/office/drawing/2014/main" id="{4D1916A0-CF14-BB29-8F70-8B1375C7D0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1629" y="5056084"/>
            <a:ext cx="4815099" cy="1089848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47C3E08A-56E9-4188-713D-943AFD0D3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3539"/>
            <a:ext cx="2152007" cy="859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18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C7C530A1BD1AD44985B88806394B56E6" ma:contentTypeVersion="8" ma:contentTypeDescription="Luo uusi asiakirja." ma:contentTypeScope="" ma:versionID="7800ce8d58f9810236991b4b2aeb637d">
  <xsd:schema xmlns:xsd="http://www.w3.org/2001/XMLSchema" xmlns:xs="http://www.w3.org/2001/XMLSchema" xmlns:p="http://schemas.microsoft.com/office/2006/metadata/properties" xmlns:ns2="a98f91fa-329a-4944-9cb5-01cea1f2ef15" xmlns:ns3="10da08f2-eae6-4ba4-8c5c-0c681494df8b" targetNamespace="http://schemas.microsoft.com/office/2006/metadata/properties" ma:root="true" ma:fieldsID="af7039bddc4d5000649f1439e9bd1ceb" ns2:_="" ns3:_="">
    <xsd:import namespace="a98f91fa-329a-4944-9cb5-01cea1f2ef15"/>
    <xsd:import namespace="10da08f2-eae6-4ba4-8c5c-0c681494d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f91fa-329a-4944-9cb5-01cea1f2ef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a08f2-eae6-4ba4-8c5c-0c681494d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8E9233-DB9A-4883-A046-BCFDFD856E7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68CC96F-B355-4F26-8F5E-40397D1A32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5ED62A-8699-4078-A50C-6BA7F03FA9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8f91fa-329a-4944-9cb5-01cea1f2ef15"/>
    <ds:schemaRef ds:uri="10da08f2-eae6-4ba4-8c5c-0c681494d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11813</TotalTime>
  <Words>208</Words>
  <Application>Microsoft Office PowerPoint</Application>
  <PresentationFormat>Laajakuva</PresentationFormat>
  <Paragraphs>47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Tw Cen MT</vt:lpstr>
      <vt:lpstr>Office-teema</vt:lpstr>
      <vt:lpstr>Erityinen tuki  ammatillisessa koulutuksessa  Keski-Pohjanmaan ammattiopisto</vt:lpstr>
      <vt:lpstr>Mitä on erityinen tuki?</vt:lpstr>
      <vt:lpstr>PowerPoint-esitys</vt:lpstr>
      <vt:lpstr>Erityinen tuki käytännössä 1/3</vt:lpstr>
      <vt:lpstr>Erityinen tuki käytännössä 2/3</vt:lpstr>
      <vt:lpstr>Erityinen tuki käytännössä 3/3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Erityinen tuki  ammatillisessa koulutuksessa  Keski-Pohjanmaan ammattiopisto</dc:title>
  <dc:creator>Laura Nygård</dc:creator>
  <cp:lastModifiedBy>Anne Eteläaho</cp:lastModifiedBy>
  <cp:revision>25</cp:revision>
  <cp:lastPrinted>2022-11-17T14:21:22Z</cp:lastPrinted>
  <dcterms:created xsi:type="dcterms:W3CDTF">2022-02-17T06:30:01Z</dcterms:created>
  <dcterms:modified xsi:type="dcterms:W3CDTF">2024-11-25T07:52:19Z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0x010100C7C530A1BD1AD44985B88806394B56E6</vt:lpwstr>
  </property>
</Properties>
</file>