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6"/>
  </p:notesMasterIdLst>
  <p:sldIdLst>
    <p:sldId id="456" r:id="rId3"/>
    <p:sldId id="490" r:id="rId4"/>
    <p:sldId id="489" r:id="rId5"/>
    <p:sldId id="260" r:id="rId6"/>
    <p:sldId id="393" r:id="rId7"/>
    <p:sldId id="383" r:id="rId8"/>
    <p:sldId id="391" r:id="rId9"/>
    <p:sldId id="462" r:id="rId10"/>
    <p:sldId id="463" r:id="rId11"/>
    <p:sldId id="394" r:id="rId12"/>
    <p:sldId id="389" r:id="rId13"/>
    <p:sldId id="442" r:id="rId14"/>
    <p:sldId id="464" r:id="rId15"/>
    <p:sldId id="465" r:id="rId16"/>
    <p:sldId id="397" r:id="rId17"/>
    <p:sldId id="432" r:id="rId18"/>
    <p:sldId id="481" r:id="rId19"/>
    <p:sldId id="439" r:id="rId20"/>
    <p:sldId id="334" r:id="rId21"/>
    <p:sldId id="408" r:id="rId22"/>
    <p:sldId id="267" r:id="rId23"/>
    <p:sldId id="273" r:id="rId24"/>
    <p:sldId id="468" r:id="rId25"/>
    <p:sldId id="477" r:id="rId26"/>
    <p:sldId id="470" r:id="rId27"/>
    <p:sldId id="483" r:id="rId28"/>
    <p:sldId id="471" r:id="rId29"/>
    <p:sldId id="474" r:id="rId30"/>
    <p:sldId id="482" r:id="rId31"/>
    <p:sldId id="467" r:id="rId32"/>
    <p:sldId id="488" r:id="rId33"/>
    <p:sldId id="484" r:id="rId34"/>
    <p:sldId id="480" r:id="rId35"/>
  </p:sldIdLst>
  <p:sldSz cx="12192000" cy="6858000"/>
  <p:notesSz cx="6742113"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EDB"/>
    <a:srgbClr val="BF158F"/>
    <a:srgbClr val="CC0000"/>
    <a:srgbClr val="FF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397EF-D8E3-40E9-9847-487BE3C3F3DB}" v="29" dt="2025-08-20T06:12:31.208"/>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7" autoAdjust="0"/>
    <p:restoredTop sz="94660"/>
  </p:normalViewPr>
  <p:slideViewPr>
    <p:cSldViewPr snapToGrid="0">
      <p:cViewPr varScale="1">
        <p:scale>
          <a:sx n="105" d="100"/>
          <a:sy n="105" d="100"/>
        </p:scale>
        <p:origin x="8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hyperlink" Target="https://www.kpedu.fi/kpedu/projektitoiminta-hankkeet/projektit/projektiarkisto/ota-haltuun" TargetMode="External"/><Relationship Id="rId1"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2" Type="http://schemas.openxmlformats.org/officeDocument/2006/relationships/hyperlink" Target="https://www.kpedu.fi/kpedu/projektitoiminta-hankkeet/projektit/projektiarkisto/ota-haltuun" TargetMode="External"/><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62DDD1-3B7D-4A21-AA34-6B6F712DC239}"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42C57772-E219-4E43-A164-3234CB39E23B}">
      <dgm:prSet custT="1"/>
      <dgm:spPr/>
      <dgm:t>
        <a:bodyPr/>
        <a:lstStyle/>
        <a:p>
          <a:r>
            <a:rPr lang="en-US" sz="1300" b="0" i="0" baseline="0" dirty="0"/>
            <a:t>1</a:t>
          </a:r>
          <a:r>
            <a:rPr lang="en-US" sz="1800" b="0" i="0" baseline="0" dirty="0">
              <a:latin typeface="+mn-lt"/>
            </a:rPr>
            <a:t>.</a:t>
          </a:r>
          <a:r>
            <a:rPr lang="en-US" sz="1800" b="1" i="0" baseline="0" dirty="0">
              <a:latin typeface="+mn-lt"/>
            </a:rPr>
            <a:t>Neuropsykiatrisiin ja </a:t>
          </a:r>
          <a:r>
            <a:rPr lang="en-US" sz="1800" b="1" i="0" baseline="0" dirty="0" err="1">
              <a:latin typeface="+mn-lt"/>
            </a:rPr>
            <a:t>mielenterveyden</a:t>
          </a:r>
          <a:r>
            <a:rPr lang="en-US" sz="1800" b="1" i="0" baseline="0" dirty="0">
              <a:latin typeface="+mn-lt"/>
            </a:rPr>
            <a:t> </a:t>
          </a:r>
          <a:r>
            <a:rPr lang="en-US" sz="1800" b="1" i="0" baseline="0" dirty="0" err="1">
              <a:latin typeface="+mn-lt"/>
            </a:rPr>
            <a:t>haasteisiin</a:t>
          </a:r>
          <a:r>
            <a:rPr lang="en-US" sz="1800" b="1" i="0" baseline="0" dirty="0">
              <a:latin typeface="+mn-lt"/>
            </a:rPr>
            <a:t> </a:t>
          </a:r>
          <a:r>
            <a:rPr lang="en-US" sz="1800" b="1" i="0" baseline="0" dirty="0" err="1">
              <a:latin typeface="+mn-lt"/>
            </a:rPr>
            <a:t>tehostettuja</a:t>
          </a:r>
          <a:r>
            <a:rPr lang="en-US" sz="1800" b="1" i="0" baseline="0" dirty="0">
              <a:latin typeface="+mn-lt"/>
            </a:rPr>
            <a:t>, </a:t>
          </a:r>
          <a:r>
            <a:rPr lang="en-US" sz="1800" b="1" i="0" baseline="0" dirty="0" err="1">
              <a:latin typeface="+mn-lt"/>
            </a:rPr>
            <a:t>rinnalla</a:t>
          </a:r>
          <a:r>
            <a:rPr lang="en-US" sz="1800" b="1" i="0" baseline="0" dirty="0">
              <a:latin typeface="+mn-lt"/>
            </a:rPr>
            <a:t> </a:t>
          </a:r>
          <a:r>
            <a:rPr lang="en-US" sz="1800" b="1" i="0" baseline="0" dirty="0" err="1">
              <a:latin typeface="+mn-lt"/>
            </a:rPr>
            <a:t>kulkevia</a:t>
          </a:r>
          <a:r>
            <a:rPr lang="en-US" sz="1800" b="1" i="0" baseline="0" dirty="0">
              <a:latin typeface="+mn-lt"/>
            </a:rPr>
            <a:t>, </a:t>
          </a:r>
          <a:r>
            <a:rPr lang="en-US" sz="1800" b="1" i="0" baseline="0" dirty="0" err="1">
              <a:latin typeface="+mn-lt"/>
            </a:rPr>
            <a:t>saavutettavia</a:t>
          </a:r>
          <a:r>
            <a:rPr lang="en-US" sz="1800" b="1" i="0" baseline="0" dirty="0">
              <a:latin typeface="+mn-lt"/>
            </a:rPr>
            <a:t> </a:t>
          </a:r>
          <a:r>
            <a:rPr lang="en-US" sz="1800" b="1" i="0" baseline="0" dirty="0" err="1">
              <a:latin typeface="+mn-lt"/>
            </a:rPr>
            <a:t>tukikeinoja</a:t>
          </a:r>
          <a:r>
            <a:rPr lang="en-US" sz="1800" b="0" i="0" baseline="0" dirty="0">
              <a:latin typeface="+mn-lt"/>
            </a:rPr>
            <a:t>.  </a:t>
          </a:r>
          <a:r>
            <a:rPr lang="en-US" sz="1800" b="0" i="0" baseline="0" dirty="0" err="1">
              <a:latin typeface="+mn-lt"/>
            </a:rPr>
            <a:t>Hankkeeseen</a:t>
          </a:r>
          <a:r>
            <a:rPr lang="en-US" sz="1800" b="0" i="0" baseline="0" dirty="0">
              <a:latin typeface="+mn-lt"/>
            </a:rPr>
            <a:t> </a:t>
          </a:r>
          <a:r>
            <a:rPr lang="en-US" sz="1800" b="0" i="0" baseline="0" dirty="0" err="1">
              <a:latin typeface="+mn-lt"/>
            </a:rPr>
            <a:t>palkattavan</a:t>
          </a:r>
          <a:r>
            <a:rPr lang="en-US" sz="1800" b="0" i="0" baseline="0" dirty="0">
              <a:latin typeface="+mn-lt"/>
            </a:rPr>
            <a:t> </a:t>
          </a:r>
          <a:r>
            <a:rPr lang="en-US" sz="1800" b="0" i="0" baseline="0" dirty="0" err="1">
              <a:latin typeface="+mn-lt"/>
            </a:rPr>
            <a:t>jalkautuvan</a:t>
          </a:r>
          <a:r>
            <a:rPr lang="en-US" sz="1800" b="0" i="0" baseline="0" dirty="0">
              <a:latin typeface="+mn-lt"/>
            </a:rPr>
            <a:t> </a:t>
          </a:r>
          <a:r>
            <a:rPr lang="en-US" sz="1800" b="0" i="0" baseline="0" dirty="0" err="1">
              <a:latin typeface="+mn-lt"/>
            </a:rPr>
            <a:t>osa-aikainen</a:t>
          </a:r>
          <a:r>
            <a:rPr lang="en-US" sz="1800" b="0" i="0" baseline="0" dirty="0">
              <a:latin typeface="+mn-lt"/>
            </a:rPr>
            <a:t> </a:t>
          </a:r>
          <a:r>
            <a:rPr lang="en-US" sz="1800" b="0" i="0" baseline="0" dirty="0" err="1">
              <a:latin typeface="+mn-lt"/>
            </a:rPr>
            <a:t>erityisopettajan</a:t>
          </a:r>
          <a:r>
            <a:rPr lang="en-US" sz="1800" b="0" i="0" baseline="0" dirty="0">
              <a:latin typeface="+mn-lt"/>
            </a:rPr>
            <a:t> </a:t>
          </a:r>
          <a:r>
            <a:rPr lang="en-US" sz="1800" b="0" i="0" baseline="0" dirty="0" err="1">
              <a:latin typeface="+mn-lt"/>
            </a:rPr>
            <a:t>Nepsytuen</a:t>
          </a:r>
          <a:r>
            <a:rPr lang="en-US" sz="1800" b="0" i="0" baseline="0" dirty="0">
              <a:latin typeface="+mn-lt"/>
            </a:rPr>
            <a:t> ja </a:t>
          </a:r>
          <a:r>
            <a:rPr lang="en-US" sz="1800" b="0" i="0" baseline="0" dirty="0" err="1">
              <a:latin typeface="+mn-lt"/>
            </a:rPr>
            <a:t>Kannukseen</a:t>
          </a:r>
          <a:r>
            <a:rPr lang="en-US" sz="1800" b="0" i="0" baseline="0" dirty="0">
              <a:latin typeface="+mn-lt"/>
            </a:rPr>
            <a:t> </a:t>
          </a:r>
          <a:r>
            <a:rPr lang="en-US" sz="1800" b="0" i="0" baseline="0" dirty="0" err="1">
              <a:latin typeface="+mn-lt"/>
            </a:rPr>
            <a:t>rinnallakulkevan</a:t>
          </a:r>
          <a:r>
            <a:rPr lang="en-US" sz="1800" b="0" i="0" baseline="0" dirty="0">
              <a:latin typeface="+mn-lt"/>
            </a:rPr>
            <a:t> </a:t>
          </a:r>
          <a:r>
            <a:rPr lang="en-US" sz="1800" b="0" i="0" baseline="0" dirty="0" err="1">
              <a:latin typeface="+mn-lt"/>
            </a:rPr>
            <a:t>ohjaajan</a:t>
          </a:r>
          <a:r>
            <a:rPr lang="en-US" sz="1800" b="0" i="0" baseline="0" dirty="0">
              <a:latin typeface="+mn-lt"/>
            </a:rPr>
            <a:t> </a:t>
          </a:r>
          <a:r>
            <a:rPr lang="en-US" sz="1800" b="0" i="0" baseline="0" dirty="0" err="1">
              <a:latin typeface="+mn-lt"/>
            </a:rPr>
            <a:t>avulla</a:t>
          </a:r>
          <a:r>
            <a:rPr lang="en-US" sz="1800" b="0" i="0" baseline="0" dirty="0">
              <a:latin typeface="+mn-lt"/>
            </a:rPr>
            <a:t>. He </a:t>
          </a:r>
          <a:r>
            <a:rPr lang="en-US" sz="1800" b="0" i="0" baseline="0" dirty="0" err="1">
              <a:latin typeface="+mn-lt"/>
            </a:rPr>
            <a:t>suunnittelevat</a:t>
          </a:r>
          <a:r>
            <a:rPr lang="en-US" sz="1800" b="0" i="0" baseline="0" dirty="0">
              <a:latin typeface="+mn-lt"/>
            </a:rPr>
            <a:t>, </a:t>
          </a:r>
          <a:r>
            <a:rPr lang="en-US" sz="1800" b="0" i="0" baseline="0" dirty="0" err="1">
              <a:latin typeface="+mn-lt"/>
            </a:rPr>
            <a:t>toteuttavat</a:t>
          </a:r>
          <a:r>
            <a:rPr lang="en-US" sz="1800" b="0" i="0" baseline="0" dirty="0">
              <a:latin typeface="+mn-lt"/>
            </a:rPr>
            <a:t> ja </a:t>
          </a:r>
          <a:r>
            <a:rPr lang="en-US" sz="1800" b="0" i="0" baseline="0" dirty="0" err="1">
              <a:latin typeface="+mn-lt"/>
            </a:rPr>
            <a:t>mallintavat</a:t>
          </a:r>
          <a:r>
            <a:rPr lang="en-US" sz="1800" b="0" i="0" baseline="0" dirty="0">
              <a:latin typeface="+mn-lt"/>
            </a:rPr>
            <a:t> </a:t>
          </a:r>
          <a:r>
            <a:rPr lang="en-US" sz="1800" b="0" i="0" baseline="0" dirty="0" err="1">
              <a:latin typeface="+mn-lt"/>
            </a:rPr>
            <a:t>rinnalla</a:t>
          </a:r>
          <a:r>
            <a:rPr lang="en-US" sz="1800" b="0" i="0" baseline="0" dirty="0">
              <a:latin typeface="+mn-lt"/>
            </a:rPr>
            <a:t> </a:t>
          </a:r>
          <a:r>
            <a:rPr lang="en-US" sz="1800" b="0" i="0" baseline="0" dirty="0" err="1">
              <a:latin typeface="+mn-lt"/>
            </a:rPr>
            <a:t>kulkevia</a:t>
          </a:r>
          <a:r>
            <a:rPr lang="en-US" sz="1800" b="0" i="0" baseline="0" dirty="0">
              <a:latin typeface="+mn-lt"/>
            </a:rPr>
            <a:t> </a:t>
          </a:r>
          <a:r>
            <a:rPr lang="en-US" sz="1800" b="0" i="0" baseline="0" dirty="0" err="1">
              <a:latin typeface="+mn-lt"/>
            </a:rPr>
            <a:t>menetelmiä</a:t>
          </a:r>
          <a:r>
            <a:rPr lang="en-US" sz="1800" b="0" i="0" baseline="0" dirty="0">
              <a:latin typeface="+mn-lt"/>
            </a:rPr>
            <a:t>  ja </a:t>
          </a:r>
          <a:r>
            <a:rPr lang="en-US" sz="1800" b="0" i="0" baseline="0" dirty="0" err="1">
              <a:latin typeface="+mn-lt"/>
            </a:rPr>
            <a:t>kykyä</a:t>
          </a:r>
          <a:r>
            <a:rPr lang="en-US" sz="1800" b="0" i="0" baseline="0" dirty="0">
              <a:latin typeface="+mn-lt"/>
            </a:rPr>
            <a:t> </a:t>
          </a:r>
          <a:r>
            <a:rPr lang="en-US" sz="1800" b="0" i="0" baseline="0" dirty="0" err="1">
              <a:latin typeface="+mn-lt"/>
            </a:rPr>
            <a:t>valmentaa</a:t>
          </a:r>
          <a:r>
            <a:rPr lang="en-US" sz="1800" b="0" i="0" baseline="0" dirty="0">
              <a:latin typeface="+mn-lt"/>
            </a:rPr>
            <a:t> </a:t>
          </a:r>
          <a:r>
            <a:rPr lang="en-US" sz="1800" b="0" i="0" baseline="0" dirty="0" err="1">
              <a:latin typeface="+mn-lt"/>
            </a:rPr>
            <a:t>nuoria</a:t>
          </a:r>
          <a:r>
            <a:rPr lang="en-US" sz="1800" b="0" i="0" baseline="0" dirty="0">
              <a:latin typeface="+mn-lt"/>
            </a:rPr>
            <a:t> ja </a:t>
          </a:r>
          <a:r>
            <a:rPr lang="en-US" sz="1800" b="0" i="0" baseline="0" dirty="0" err="1">
              <a:latin typeface="+mn-lt"/>
            </a:rPr>
            <a:t>järjestää</a:t>
          </a:r>
          <a:r>
            <a:rPr lang="en-US" sz="1800" b="0" i="0" baseline="0" dirty="0">
              <a:latin typeface="+mn-lt"/>
            </a:rPr>
            <a:t> </a:t>
          </a:r>
          <a:r>
            <a:rPr lang="en-US" sz="1800" b="0" i="0" baseline="0" dirty="0" err="1">
              <a:latin typeface="+mn-lt"/>
            </a:rPr>
            <a:t>tuettua</a:t>
          </a:r>
          <a:r>
            <a:rPr lang="en-US" sz="1800" b="0" i="0" baseline="0" dirty="0">
              <a:latin typeface="+mn-lt"/>
            </a:rPr>
            <a:t> </a:t>
          </a:r>
          <a:r>
            <a:rPr lang="en-US" sz="1800" b="0" i="0" baseline="0" dirty="0" err="1">
              <a:latin typeface="+mn-lt"/>
            </a:rPr>
            <a:t>ryhmätoimintaa</a:t>
          </a:r>
          <a:r>
            <a:rPr lang="en-US" sz="1800" b="0" i="0" baseline="0" dirty="0">
              <a:latin typeface="+mn-lt"/>
            </a:rPr>
            <a:t> </a:t>
          </a:r>
          <a:r>
            <a:rPr lang="en-US" sz="1800" b="0" i="0" baseline="0" dirty="0" err="1">
              <a:latin typeface="+mn-lt"/>
            </a:rPr>
            <a:t>heille</a:t>
          </a:r>
          <a:r>
            <a:rPr lang="en-US" sz="1800" b="0" i="0" baseline="0" dirty="0">
              <a:latin typeface="+mn-lt"/>
            </a:rPr>
            <a:t>. </a:t>
          </a:r>
          <a:endParaRPr lang="en-US" sz="1800" dirty="0">
            <a:latin typeface="+mn-lt"/>
          </a:endParaRPr>
        </a:p>
      </dgm:t>
    </dgm:pt>
    <dgm:pt modelId="{39756E91-109D-4F9E-AF5A-FD0EB9B56B76}" type="parTrans" cxnId="{E61A5B1C-D6BA-4982-AD7E-D2465EB5B177}">
      <dgm:prSet/>
      <dgm:spPr/>
      <dgm:t>
        <a:bodyPr/>
        <a:lstStyle/>
        <a:p>
          <a:endParaRPr lang="en-US"/>
        </a:p>
      </dgm:t>
    </dgm:pt>
    <dgm:pt modelId="{DD8BD634-5556-4D8F-B9E6-CAB6AE5F4F4F}" type="sibTrans" cxnId="{E61A5B1C-D6BA-4982-AD7E-D2465EB5B177}">
      <dgm:prSet/>
      <dgm:spPr/>
      <dgm:t>
        <a:bodyPr/>
        <a:lstStyle/>
        <a:p>
          <a:endParaRPr lang="en-US"/>
        </a:p>
      </dgm:t>
    </dgm:pt>
    <dgm:pt modelId="{CBC1DAD3-4A76-497B-8DBD-01C9C5C4A7A4}">
      <dgm:prSet custT="1"/>
      <dgm:spPr/>
      <dgm:t>
        <a:bodyPr/>
        <a:lstStyle/>
        <a:p>
          <a:r>
            <a:rPr lang="en-US" sz="1300" b="0" i="0" baseline="0" dirty="0"/>
            <a:t>2</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1" i="0" baseline="0" dirty="0" err="1">
              <a:latin typeface="Calibri" panose="020F0502020204030204" pitchFamily="34" charset="0"/>
              <a:ea typeface="Calibri" panose="020F0502020204030204" pitchFamily="34" charset="0"/>
              <a:cs typeface="Calibri" panose="020F0502020204030204" pitchFamily="34" charset="0"/>
            </a:rPr>
            <a:t>Tiedon</a:t>
          </a:r>
          <a:r>
            <a:rPr lang="en-US" sz="1800" b="1" i="0" baseline="0" dirty="0">
              <a:latin typeface="Calibri" panose="020F0502020204030204" pitchFamily="34" charset="0"/>
              <a:ea typeface="Calibri" panose="020F0502020204030204" pitchFamily="34" charset="0"/>
              <a:cs typeface="Calibri" panose="020F0502020204030204" pitchFamily="34" charset="0"/>
            </a:rPr>
            <a:t> ja </a:t>
          </a:r>
          <a:r>
            <a:rPr lang="en-US" sz="1800" b="1" i="0" baseline="0" dirty="0" err="1">
              <a:latin typeface="Calibri" panose="020F0502020204030204" pitchFamily="34" charset="0"/>
              <a:ea typeface="Calibri" panose="020F0502020204030204" pitchFamily="34" charset="0"/>
              <a:cs typeface="Calibri" panose="020F0502020204030204" pitchFamily="34" charset="0"/>
            </a:rPr>
            <a:t>osaamisen</a:t>
          </a:r>
          <a:r>
            <a:rPr lang="en-US" sz="1800" b="1" i="0" baseline="0" dirty="0">
              <a:latin typeface="Calibri" panose="020F0502020204030204" pitchFamily="34" charset="0"/>
              <a:ea typeface="Calibri" panose="020F0502020204030204" pitchFamily="34" charset="0"/>
              <a:cs typeface="Calibri" panose="020F0502020204030204" pitchFamily="34" charset="0"/>
            </a:rPr>
            <a:t> </a:t>
          </a:r>
          <a:r>
            <a:rPr lang="en-US" sz="1800" b="1" i="0" baseline="0" dirty="0" err="1">
              <a:latin typeface="Calibri" panose="020F0502020204030204" pitchFamily="34" charset="0"/>
              <a:ea typeface="Calibri" panose="020F0502020204030204" pitchFamily="34" charset="0"/>
              <a:cs typeface="Calibri" panose="020F0502020204030204" pitchFamily="34" charset="0"/>
            </a:rPr>
            <a:t>lisääminen</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Tarjotaan</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pedagogista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konsultaatiota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opettajille</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jotta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heillä</a:t>
          </a:r>
          <a:r>
            <a:rPr lang="en-US" sz="1800" b="0" i="0" baseline="0" dirty="0">
              <a:latin typeface="Calibri" panose="020F0502020204030204" pitchFamily="34" charset="0"/>
              <a:ea typeface="Calibri" panose="020F0502020204030204" pitchFamily="34" charset="0"/>
              <a:cs typeface="Calibri" panose="020F0502020204030204" pitchFamily="34" charset="0"/>
            </a:rPr>
            <a:t> on </a:t>
          </a:r>
          <a:r>
            <a:rPr lang="en-US" sz="1800" b="0" i="0" baseline="0" dirty="0" err="1">
              <a:latin typeface="Calibri" panose="020F0502020204030204" pitchFamily="34" charset="0"/>
              <a:ea typeface="Calibri" panose="020F0502020204030204" pitchFamily="34" charset="0"/>
              <a:cs typeface="Calibri" panose="020F0502020204030204" pitchFamily="34" charset="0"/>
            </a:rPr>
            <a:t>keinoja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tuottaa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saavutettavaa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monikanavaista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videopohjaista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verkkomateriaalia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opiskelijoille</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Tietoa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opettajille</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ohjaajille</a:t>
          </a:r>
          <a:r>
            <a:rPr lang="en-US" sz="1800" b="0" i="0" baseline="0" dirty="0">
              <a:latin typeface="Calibri" panose="020F0502020204030204" pitchFamily="34" charset="0"/>
              <a:ea typeface="Calibri" panose="020F0502020204030204" pitchFamily="34" charset="0"/>
              <a:cs typeface="Calibri" panose="020F0502020204030204" pitchFamily="34" charset="0"/>
            </a:rPr>
            <a:t> ja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työpaikkaohjaajille</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neuropsykiatrisiin</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häiriöihin</a:t>
          </a:r>
          <a:r>
            <a:rPr lang="en-US" sz="1800" b="0" i="0" baseline="0" dirty="0">
              <a:latin typeface="Calibri" panose="020F0502020204030204" pitchFamily="34" charset="0"/>
              <a:ea typeface="Calibri" panose="020F0502020204030204" pitchFamily="34" charset="0"/>
              <a:cs typeface="Calibri" panose="020F0502020204030204" pitchFamily="34" charset="0"/>
            </a:rPr>
            <a:t> ja </a:t>
          </a:r>
          <a:r>
            <a:rPr lang="en-US" sz="1800" b="0" i="0" baseline="0" dirty="0" err="1">
              <a:latin typeface="Calibri" panose="020F0502020204030204" pitchFamily="34" charset="0"/>
              <a:ea typeface="Calibri" panose="020F0502020204030204" pitchFamily="34" charset="0"/>
              <a:cs typeface="Calibri" panose="020F0502020204030204" pitchFamily="34" charset="0"/>
            </a:rPr>
            <a:t>mielenterveysongelmiin</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liittyvistä</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vaikeuksista</a:t>
          </a:r>
          <a:r>
            <a:rPr lang="en-US" sz="1800" b="0" i="0" baseline="0" dirty="0">
              <a:latin typeface="Calibri" panose="020F0502020204030204" pitchFamily="34" charset="0"/>
              <a:ea typeface="Calibri" panose="020F0502020204030204" pitchFamily="34" charset="0"/>
              <a:cs typeface="Calibri" panose="020F0502020204030204" pitchFamily="34" charset="0"/>
            </a:rPr>
            <a:t> ja </a:t>
          </a:r>
          <a:r>
            <a:rPr lang="en-US" sz="1800" b="0" i="0" baseline="0" dirty="0" err="1">
              <a:latin typeface="Calibri" panose="020F0502020204030204" pitchFamily="34" charset="0"/>
              <a:ea typeface="Calibri" panose="020F0502020204030204" pitchFamily="34" charset="0"/>
              <a:cs typeface="Calibri" panose="020F0502020204030204" pitchFamily="34" charset="0"/>
            </a:rPr>
            <a:t>keinoista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tukea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saavuttamaan</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tutkinto</a:t>
          </a:r>
          <a:r>
            <a:rPr lang="en-US" sz="1800" b="0" i="0" baseline="0" dirty="0">
              <a:latin typeface="Calibri" panose="020F0502020204030204" pitchFamily="34" charset="0"/>
              <a:ea typeface="Calibri" panose="020F0502020204030204" pitchFamily="34" charset="0"/>
              <a:cs typeface="Calibri" panose="020F0502020204030204" pitchFamily="34" charset="0"/>
            </a:rPr>
            <a:t> ja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työ</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42602BF7-972F-46C8-BFB3-D8C6F95EA88B}" type="parTrans" cxnId="{F6DC26F0-AB44-4107-8B78-1AB30DE28483}">
      <dgm:prSet/>
      <dgm:spPr/>
      <dgm:t>
        <a:bodyPr/>
        <a:lstStyle/>
        <a:p>
          <a:endParaRPr lang="en-US"/>
        </a:p>
      </dgm:t>
    </dgm:pt>
    <dgm:pt modelId="{971BCDB3-46B5-49BF-BD7B-9A3BFFCFDF36}" type="sibTrans" cxnId="{F6DC26F0-AB44-4107-8B78-1AB30DE28483}">
      <dgm:prSet/>
      <dgm:spPr/>
      <dgm:t>
        <a:bodyPr/>
        <a:lstStyle/>
        <a:p>
          <a:endParaRPr lang="en-US"/>
        </a:p>
      </dgm:t>
    </dgm:pt>
    <dgm:pt modelId="{031FE897-1626-4DDF-A37D-81BABDF4628A}">
      <dgm:prSet custT="1"/>
      <dgm:spPr>
        <a:blipFill rotWithShape="0">
          <a:blip xmlns:r="http://schemas.openxmlformats.org/officeDocument/2006/relationships" r:embed="rId1"/>
          <a:srcRect/>
          <a:stretch>
            <a:fillRect l="-415000" r="-415000"/>
          </a:stretch>
        </a:blipFill>
      </dgm:spPr>
      <dgm:t>
        <a:bodyPr/>
        <a:lstStyle/>
        <a:p>
          <a:r>
            <a:rPr lang="en-US" sz="1300" b="0" i="0" baseline="0" dirty="0"/>
            <a:t>3. </a:t>
          </a:r>
          <a:r>
            <a:rPr lang="en-US" sz="1800" b="1" i="0" baseline="0" dirty="0" err="1">
              <a:latin typeface="Calibri" panose="020F0502020204030204" pitchFamily="34" charset="0"/>
              <a:ea typeface="Calibri" panose="020F0502020204030204" pitchFamily="34" charset="0"/>
              <a:cs typeface="Calibri" panose="020F0502020204030204" pitchFamily="34" charset="0"/>
            </a:rPr>
            <a:t>Rinnallakulkeva</a:t>
          </a:r>
          <a:r>
            <a:rPr lang="en-US" sz="1800" b="1" i="0" baseline="0" dirty="0">
              <a:latin typeface="Calibri" panose="020F0502020204030204" pitchFamily="34" charset="0"/>
              <a:ea typeface="Calibri" panose="020F0502020204030204" pitchFamily="34" charset="0"/>
              <a:cs typeface="Calibri" panose="020F0502020204030204" pitchFamily="34" charset="0"/>
            </a:rPr>
            <a:t> </a:t>
          </a:r>
          <a:r>
            <a:rPr lang="en-US" sz="1800" b="1" i="0" baseline="0" dirty="0" err="1">
              <a:latin typeface="Calibri" panose="020F0502020204030204" pitchFamily="34" charset="0"/>
              <a:ea typeface="Calibri" panose="020F0502020204030204" pitchFamily="34" charset="0"/>
              <a:cs typeface="Calibri" panose="020F0502020204030204" pitchFamily="34" charset="0"/>
            </a:rPr>
            <a:t>nivelvaiheen</a:t>
          </a:r>
          <a:r>
            <a:rPr lang="en-US" sz="1800" b="1" i="0" baseline="0" dirty="0">
              <a:latin typeface="Calibri" panose="020F0502020204030204" pitchFamily="34" charset="0"/>
              <a:ea typeface="Calibri" panose="020F0502020204030204" pitchFamily="34" charset="0"/>
              <a:cs typeface="Calibri" panose="020F0502020204030204" pitchFamily="34" charset="0"/>
            </a:rPr>
            <a:t> </a:t>
          </a:r>
          <a:r>
            <a:rPr lang="en-US" sz="1800" b="1" i="0" baseline="0" dirty="0" err="1">
              <a:latin typeface="Calibri" panose="020F0502020204030204" pitchFamily="34" charset="0"/>
              <a:ea typeface="Calibri" panose="020F0502020204030204" pitchFamily="34" charset="0"/>
              <a:cs typeface="Calibri" panose="020F0502020204030204" pitchFamily="34" charset="0"/>
            </a:rPr>
            <a:t>jatko-ohjaus</a:t>
          </a:r>
          <a:r>
            <a:rPr lang="en-US" sz="1800" b="1" i="0" baseline="0" dirty="0">
              <a:latin typeface="Calibri" panose="020F0502020204030204" pitchFamily="34" charset="0"/>
              <a:ea typeface="Calibri" panose="020F0502020204030204" pitchFamily="34" charset="0"/>
              <a:cs typeface="Calibri" panose="020F0502020204030204" pitchFamily="34" charset="0"/>
            </a:rPr>
            <a:t> </a:t>
          </a:r>
          <a:r>
            <a:rPr lang="en-US" sz="1800" b="1" i="0" baseline="0" dirty="0" err="1">
              <a:latin typeface="Calibri" panose="020F0502020204030204" pitchFamily="34" charset="0"/>
              <a:ea typeface="Calibri" panose="020F0502020204030204" pitchFamily="34" charset="0"/>
              <a:cs typeface="Calibri" panose="020F0502020204030204" pitchFamily="34" charset="0"/>
            </a:rPr>
            <a:t>tuettuna</a:t>
          </a:r>
          <a:r>
            <a:rPr lang="en-US" sz="1800" b="1" i="0" baseline="0" dirty="0">
              <a:latin typeface="Calibri" panose="020F0502020204030204" pitchFamily="34" charset="0"/>
              <a:ea typeface="Calibri" panose="020F0502020204030204" pitchFamily="34" charset="0"/>
              <a:cs typeface="Calibri" panose="020F0502020204030204" pitchFamily="34" charset="0"/>
            </a:rPr>
            <a:t> </a:t>
          </a:r>
          <a:r>
            <a:rPr lang="en-US" sz="1800" b="1" i="0" baseline="0" dirty="0" err="1">
              <a:latin typeface="Calibri" panose="020F0502020204030204" pitchFamily="34" charset="0"/>
              <a:ea typeface="Calibri" panose="020F0502020204030204" pitchFamily="34" charset="0"/>
              <a:cs typeface="Calibri" panose="020F0502020204030204" pitchFamily="34" charset="0"/>
            </a:rPr>
            <a:t>töihin</a:t>
          </a:r>
          <a:r>
            <a:rPr lang="en-US" sz="1800" b="1" i="0" baseline="0" dirty="0">
              <a:latin typeface="Calibri" panose="020F0502020204030204" pitchFamily="34" charset="0"/>
              <a:ea typeface="Calibri" panose="020F0502020204030204" pitchFamily="34" charset="0"/>
              <a:cs typeface="Calibri" panose="020F0502020204030204" pitchFamily="34" charset="0"/>
            </a:rPr>
            <a:t>, </a:t>
          </a:r>
          <a:r>
            <a:rPr lang="en-US" sz="1800" b="1" i="0" baseline="0" dirty="0" err="1">
              <a:latin typeface="Calibri" panose="020F0502020204030204" pitchFamily="34" charset="0"/>
              <a:ea typeface="Calibri" panose="020F0502020204030204" pitchFamily="34" charset="0"/>
              <a:cs typeface="Calibri" panose="020F0502020204030204" pitchFamily="34" charset="0"/>
            </a:rPr>
            <a:t>te-palveluihin</a:t>
          </a:r>
          <a:r>
            <a:rPr lang="en-US" sz="1800" b="1" i="0" baseline="0" dirty="0">
              <a:latin typeface="Calibri" panose="020F0502020204030204" pitchFamily="34" charset="0"/>
              <a:ea typeface="Calibri" panose="020F0502020204030204" pitchFamily="34" charset="0"/>
              <a:cs typeface="Calibri" panose="020F0502020204030204" pitchFamily="34" charset="0"/>
            </a:rPr>
            <a:t> </a:t>
          </a:r>
          <a:r>
            <a:rPr lang="en-US" sz="1800" b="1" i="0" baseline="0" dirty="0" err="1">
              <a:latin typeface="Calibri" panose="020F0502020204030204" pitchFamily="34" charset="0"/>
              <a:ea typeface="Calibri" panose="020F0502020204030204" pitchFamily="34" charset="0"/>
              <a:cs typeface="Calibri" panose="020F0502020204030204" pitchFamily="34" charset="0"/>
            </a:rPr>
            <a:t>niiden</a:t>
          </a:r>
          <a:r>
            <a:rPr lang="en-US" sz="1800" b="1" i="0" baseline="0" dirty="0">
              <a:latin typeface="Calibri" panose="020F0502020204030204" pitchFamily="34" charset="0"/>
              <a:ea typeface="Calibri" panose="020F0502020204030204" pitchFamily="34" charset="0"/>
              <a:cs typeface="Calibri" panose="020F0502020204030204" pitchFamily="34" charset="0"/>
            </a:rPr>
            <a:t> </a:t>
          </a:r>
          <a:r>
            <a:rPr lang="en-US" sz="1800" b="1" i="0" baseline="0" dirty="0" err="1">
              <a:latin typeface="Calibri" panose="020F0502020204030204" pitchFamily="34" charset="0"/>
              <a:ea typeface="Calibri" panose="020F0502020204030204" pitchFamily="34" charset="0"/>
              <a:cs typeface="Calibri" panose="020F0502020204030204" pitchFamily="34" charset="0"/>
            </a:rPr>
            <a:t>opiskelijoiden</a:t>
          </a:r>
          <a:r>
            <a:rPr lang="en-US" sz="1800" b="1" i="0" baseline="0" dirty="0">
              <a:latin typeface="Calibri" panose="020F0502020204030204" pitchFamily="34" charset="0"/>
              <a:ea typeface="Calibri" panose="020F0502020204030204" pitchFamily="34" charset="0"/>
              <a:cs typeface="Calibri" panose="020F0502020204030204" pitchFamily="34" charset="0"/>
            </a:rPr>
            <a:t> </a:t>
          </a:r>
          <a:r>
            <a:rPr lang="en-US" sz="1800" b="1" i="0" baseline="0" dirty="0" err="1">
              <a:latin typeface="Calibri" panose="020F0502020204030204" pitchFamily="34" charset="0"/>
              <a:ea typeface="Calibri" panose="020F0502020204030204" pitchFamily="34" charset="0"/>
              <a:cs typeface="Calibri" panose="020F0502020204030204" pitchFamily="34" charset="0"/>
            </a:rPr>
            <a:t>osalta</a:t>
          </a:r>
          <a:r>
            <a:rPr lang="en-US" sz="1800" b="1" i="0" baseline="0" dirty="0">
              <a:latin typeface="Calibri" panose="020F0502020204030204" pitchFamily="34" charset="0"/>
              <a:ea typeface="Calibri" panose="020F0502020204030204" pitchFamily="34" charset="0"/>
              <a:cs typeface="Calibri" panose="020F0502020204030204" pitchFamily="34" charset="0"/>
            </a:rPr>
            <a:t>, </a:t>
          </a:r>
          <a:r>
            <a:rPr lang="en-US" sz="1800" b="1" i="0" baseline="0" dirty="0" err="1">
              <a:latin typeface="Calibri" panose="020F0502020204030204" pitchFamily="34" charset="0"/>
              <a:ea typeface="Calibri" panose="020F0502020204030204" pitchFamily="34" charset="0"/>
              <a:cs typeface="Calibri" panose="020F0502020204030204" pitchFamily="34" charset="0"/>
            </a:rPr>
            <a:t>joilla</a:t>
          </a:r>
          <a:r>
            <a:rPr lang="en-US" sz="1800" b="1" i="0" baseline="0" dirty="0">
              <a:latin typeface="Calibri" panose="020F0502020204030204" pitchFamily="34" charset="0"/>
              <a:ea typeface="Calibri" panose="020F0502020204030204" pitchFamily="34" charset="0"/>
              <a:cs typeface="Calibri" panose="020F0502020204030204" pitchFamily="34" charset="0"/>
            </a:rPr>
            <a:t> on </a:t>
          </a:r>
          <a:r>
            <a:rPr lang="en-US" sz="1800" b="1" i="0" baseline="0" dirty="0" err="1">
              <a:latin typeface="Calibri" panose="020F0502020204030204" pitchFamily="34" charset="0"/>
              <a:ea typeface="Calibri" panose="020F0502020204030204" pitchFamily="34" charset="0"/>
              <a:cs typeface="Calibri" panose="020F0502020204030204" pitchFamily="34" charset="0"/>
            </a:rPr>
            <a:t>vaikeuksia</a:t>
          </a:r>
          <a:r>
            <a:rPr lang="en-US" sz="1800" b="1" i="0" baseline="0" dirty="0">
              <a:latin typeface="Calibri" panose="020F0502020204030204" pitchFamily="34" charset="0"/>
              <a:ea typeface="Calibri" panose="020F0502020204030204" pitchFamily="34" charset="0"/>
              <a:cs typeface="Calibri" panose="020F0502020204030204" pitchFamily="34" charset="0"/>
            </a:rPr>
            <a:t> </a:t>
          </a:r>
          <a:r>
            <a:rPr lang="en-US" sz="1800" b="1" i="0" baseline="0" dirty="0" err="1">
              <a:latin typeface="Calibri" panose="020F0502020204030204" pitchFamily="34" charset="0"/>
              <a:ea typeface="Calibri" panose="020F0502020204030204" pitchFamily="34" charset="0"/>
              <a:cs typeface="Calibri" panose="020F0502020204030204" pitchFamily="34" charset="0"/>
            </a:rPr>
            <a:t>työllistyä</a:t>
          </a:r>
          <a:r>
            <a:rPr lang="en-US" sz="1800" b="1" i="0" baseline="0" dirty="0">
              <a:latin typeface="Calibri" panose="020F0502020204030204" pitchFamily="34" charset="0"/>
              <a:ea typeface="Calibri" panose="020F0502020204030204" pitchFamily="34" charset="0"/>
              <a:cs typeface="Calibri" panose="020F0502020204030204" pitchFamily="34" charset="0"/>
            </a:rPr>
            <a:t>.</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Työnantajakoordinattori</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tekee</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aktiivista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ennakoivaa</a:t>
          </a:r>
          <a:r>
            <a:rPr lang="en-US" sz="1800" b="0" i="0" baseline="0" dirty="0">
              <a:latin typeface="Calibri" panose="020F0502020204030204" pitchFamily="34" charset="0"/>
              <a:ea typeface="Calibri" panose="020F0502020204030204" pitchFamily="34" charset="0"/>
              <a:cs typeface="Calibri" panose="020F0502020204030204" pitchFamily="34" charset="0"/>
            </a:rPr>
            <a:t> ja </a:t>
          </a:r>
          <a:r>
            <a:rPr lang="en-US" sz="1800" b="0" i="0" baseline="0" dirty="0" err="1">
              <a:latin typeface="Calibri" panose="020F0502020204030204" pitchFamily="34" charset="0"/>
              <a:ea typeface="Calibri" panose="020F0502020204030204" pitchFamily="34" charset="0"/>
              <a:cs typeface="Calibri" panose="020F0502020204030204" pitchFamily="34" charset="0"/>
            </a:rPr>
            <a:t>ratkaisukeskeistä</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työnantajayhteistyötä</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niillä</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toimialoilla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joiden</a:t>
          </a:r>
          <a:r>
            <a:rPr lang="en-US" sz="1800" b="0" i="0" baseline="0" dirty="0">
              <a:latin typeface="Calibri" panose="020F0502020204030204" pitchFamily="34" charset="0"/>
              <a:ea typeface="Calibri" panose="020F0502020204030204" pitchFamily="34" charset="0"/>
              <a:cs typeface="Calibri" panose="020F0502020204030204" pitchFamily="34" charset="0"/>
            </a:rPr>
            <a:t> on </a:t>
          </a:r>
          <a:r>
            <a:rPr lang="en-US" sz="1800" b="0" i="0" baseline="0" dirty="0" err="1">
              <a:latin typeface="Calibri" panose="020F0502020204030204" pitchFamily="34" charset="0"/>
              <a:ea typeface="Calibri" panose="020F0502020204030204" pitchFamily="34" charset="0"/>
              <a:cs typeface="Calibri" panose="020F0502020204030204" pitchFamily="34" charset="0"/>
            </a:rPr>
            <a:t>vaikea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löytää</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työvoimaa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Jalkautuva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yritys</a:t>
          </a:r>
          <a:r>
            <a:rPr lang="en-US" sz="1800" b="0" i="0" baseline="0" dirty="0">
              <a:latin typeface="Calibri" panose="020F0502020204030204" pitchFamily="34" charset="0"/>
              <a:ea typeface="Calibri" panose="020F0502020204030204" pitchFamily="34" charset="0"/>
              <a:cs typeface="Calibri" panose="020F0502020204030204" pitchFamily="34" charset="0"/>
            </a:rPr>
            <a:t>- ja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työnantajayhteistyö</a:t>
          </a:r>
          <a:r>
            <a:rPr lang="en-US" sz="1800" b="0" i="0" baseline="0" dirty="0">
              <a:latin typeface="Calibri" panose="020F0502020204030204" pitchFamily="34" charset="0"/>
              <a:ea typeface="Calibri" panose="020F0502020204030204" pitchFamily="34" charset="0"/>
              <a:cs typeface="Calibri" panose="020F0502020204030204" pitchFamily="34" charset="0"/>
            </a:rPr>
            <a:t> on </a:t>
          </a:r>
          <a:r>
            <a:rPr lang="en-US" sz="1800" b="0" i="0" baseline="0" dirty="0" err="1">
              <a:latin typeface="Calibri" panose="020F0502020204030204" pitchFamily="34" charset="0"/>
              <a:ea typeface="Calibri" panose="020F0502020204030204" pitchFamily="34" charset="0"/>
              <a:cs typeface="Calibri" panose="020F0502020204030204" pitchFamily="34" charset="0"/>
            </a:rPr>
            <a:t>keskeinen</a:t>
          </a:r>
          <a:r>
            <a:rPr lang="en-US" sz="1800" b="0" i="0" baseline="0" dirty="0">
              <a:latin typeface="Calibri" panose="020F0502020204030204" pitchFamily="34" charset="0"/>
              <a:ea typeface="Calibri" panose="020F0502020204030204" pitchFamily="34" charset="0"/>
              <a:cs typeface="Calibri" panose="020F0502020204030204" pitchFamily="34" charset="0"/>
            </a:rPr>
            <a:t> ja </a:t>
          </a:r>
          <a:r>
            <a:rPr lang="en-US" sz="1800" b="0" i="0" baseline="0" dirty="0" err="1">
              <a:latin typeface="Calibri" panose="020F0502020204030204" pitchFamily="34" charset="0"/>
              <a:ea typeface="Calibri" panose="020F0502020204030204" pitchFamily="34" charset="0"/>
              <a:cs typeface="Calibri" panose="020F0502020204030204" pitchFamily="34" charset="0"/>
            </a:rPr>
            <a:t>konkreettinen</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työväline</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hankkeen</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aikana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Muotoillaan</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pilotoidaan</a:t>
          </a:r>
          <a:r>
            <a:rPr lang="en-US" sz="1800" b="0" i="0" baseline="0" dirty="0">
              <a:latin typeface="Calibri" panose="020F0502020204030204" pitchFamily="34" charset="0"/>
              <a:ea typeface="Calibri" panose="020F0502020204030204" pitchFamily="34" charset="0"/>
              <a:cs typeface="Calibri" panose="020F0502020204030204" pitchFamily="34" charset="0"/>
            </a:rPr>
            <a:t> ja </a:t>
          </a:r>
          <a:r>
            <a:rPr lang="en-US" sz="1800" b="0" i="0" baseline="0" dirty="0" err="1">
              <a:latin typeface="Calibri" panose="020F0502020204030204" pitchFamily="34" charset="0"/>
              <a:ea typeface="Calibri" panose="020F0502020204030204" pitchFamily="34" charset="0"/>
              <a:cs typeface="Calibri" panose="020F0502020204030204" pitchFamily="34" charset="0"/>
            </a:rPr>
            <a:t>kehitetään</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malli</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tukea</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tarvitsevien</a:t>
          </a:r>
          <a:r>
            <a:rPr lang="en-US" sz="1800" b="0" i="0" baseline="0" dirty="0">
              <a:latin typeface="Calibri" panose="020F0502020204030204" pitchFamily="34" charset="0"/>
              <a:ea typeface="Calibri" panose="020F0502020204030204" pitchFamily="34" charset="0"/>
              <a:cs typeface="Calibri" panose="020F0502020204030204" pitchFamily="34" charset="0"/>
            </a:rPr>
            <a:t> </a:t>
          </a:r>
          <a:r>
            <a:rPr lang="en-US" sz="1800" b="0" i="0" baseline="0" dirty="0" err="1">
              <a:latin typeface="Calibri" panose="020F0502020204030204" pitchFamily="34" charset="0"/>
              <a:ea typeface="Calibri" panose="020F0502020204030204" pitchFamily="34" charset="0"/>
              <a:cs typeface="Calibri" panose="020F0502020204030204" pitchFamily="34" charset="0"/>
            </a:rPr>
            <a:t>työllistämiseksi</a:t>
          </a:r>
          <a:r>
            <a:rPr lang="en-US" sz="1800" b="0" i="0" baseline="0" dirty="0">
              <a:latin typeface="Calibri" panose="020F0502020204030204" pitchFamily="34" charset="0"/>
              <a:ea typeface="Calibri" panose="020F0502020204030204" pitchFamily="34" charset="0"/>
              <a:cs typeface="Calibri" panose="020F0502020204030204" pitchFamily="34" charset="0"/>
            </a:rPr>
            <a:t>.</a:t>
          </a:r>
        </a:p>
        <a:p>
          <a:r>
            <a:rPr lang="fi-FI" sz="1800" b="0" i="0" baseline="0" dirty="0">
              <a:solidFill>
                <a:schemeClr val="tx1"/>
              </a:solidFill>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https://www.kpedu.fi/kpedu/projektitoiminta-hankkeet/projektit/projektiarkisto/ota-haltuun</a:t>
          </a:r>
          <a:r>
            <a:rPr lang="fi-FI" sz="1800" b="0" i="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r>
            <a:rPr lang="fi-FI" sz="1800" b="0" i="0" baseline="0" dirty="0">
              <a:latin typeface="Calibri" panose="020F0502020204030204" pitchFamily="34" charset="0"/>
              <a:ea typeface="Calibri" panose="020F0502020204030204" pitchFamily="34" charset="0"/>
              <a:cs typeface="Calibri" panose="020F0502020204030204" pitchFamily="34" charset="0"/>
            </a:rPr>
            <a:t>Mari Kurikkala, Maarika Piispanen, Satu Paloranta, Johanna Kaunisvesi</a:t>
          </a:r>
        </a:p>
        <a:p>
          <a:endParaRPr lang="fi-FI" sz="1800" b="0" i="0" baseline="0" dirty="0">
            <a:latin typeface="Calibri" panose="020F0502020204030204" pitchFamily="34" charset="0"/>
            <a:ea typeface="Calibri" panose="020F0502020204030204" pitchFamily="34" charset="0"/>
            <a:cs typeface="Calibri" panose="020F0502020204030204" pitchFamily="34" charset="0"/>
          </a:endParaRPr>
        </a:p>
        <a:p>
          <a:endParaRPr lang="en-US" sz="1300" dirty="0"/>
        </a:p>
      </dgm:t>
    </dgm:pt>
    <dgm:pt modelId="{307ADD32-972D-4B1E-BA5A-B8149B4086D1}" type="parTrans" cxnId="{750B3C96-7C9E-4F1A-A716-42B67DAF1478}">
      <dgm:prSet/>
      <dgm:spPr/>
      <dgm:t>
        <a:bodyPr/>
        <a:lstStyle/>
        <a:p>
          <a:endParaRPr lang="en-US"/>
        </a:p>
      </dgm:t>
    </dgm:pt>
    <dgm:pt modelId="{793FEB03-9471-44E8-AA4C-79C8AEDACE71}" type="sibTrans" cxnId="{750B3C96-7C9E-4F1A-A716-42B67DAF1478}">
      <dgm:prSet/>
      <dgm:spPr/>
      <dgm:t>
        <a:bodyPr/>
        <a:lstStyle/>
        <a:p>
          <a:endParaRPr lang="en-US"/>
        </a:p>
      </dgm:t>
    </dgm:pt>
    <dgm:pt modelId="{AF6AE56B-9D7C-4A64-86E2-61187456EA4C}" type="pres">
      <dgm:prSet presAssocID="{3762DDD1-3B7D-4A21-AA34-6B6F712DC239}" presName="vert0" presStyleCnt="0">
        <dgm:presLayoutVars>
          <dgm:dir/>
          <dgm:animOne val="branch"/>
          <dgm:animLvl val="lvl"/>
        </dgm:presLayoutVars>
      </dgm:prSet>
      <dgm:spPr/>
    </dgm:pt>
    <dgm:pt modelId="{E850FCC1-0233-4A3E-B31B-8D060F547B9B}" type="pres">
      <dgm:prSet presAssocID="{42C57772-E219-4E43-A164-3234CB39E23B}" presName="thickLine" presStyleLbl="alignNode1" presStyleIdx="0" presStyleCnt="3"/>
      <dgm:spPr/>
    </dgm:pt>
    <dgm:pt modelId="{92405E7F-2F2B-4F9B-B165-B9FDC2E6876B}" type="pres">
      <dgm:prSet presAssocID="{42C57772-E219-4E43-A164-3234CB39E23B}" presName="horz1" presStyleCnt="0"/>
      <dgm:spPr/>
    </dgm:pt>
    <dgm:pt modelId="{D8216FD2-8F7B-4F40-B88A-9EC2B794F8CD}" type="pres">
      <dgm:prSet presAssocID="{42C57772-E219-4E43-A164-3234CB39E23B}" presName="tx1" presStyleLbl="revTx" presStyleIdx="0" presStyleCnt="3" custScaleY="115594"/>
      <dgm:spPr/>
    </dgm:pt>
    <dgm:pt modelId="{D155D099-0830-4D39-9E67-B862C7C0D346}" type="pres">
      <dgm:prSet presAssocID="{42C57772-E219-4E43-A164-3234CB39E23B}" presName="vert1" presStyleCnt="0"/>
      <dgm:spPr/>
    </dgm:pt>
    <dgm:pt modelId="{ABD04D93-6CF3-4616-B97E-7669D3493D57}" type="pres">
      <dgm:prSet presAssocID="{CBC1DAD3-4A76-497B-8DBD-01C9C5C4A7A4}" presName="thickLine" presStyleLbl="alignNode1" presStyleIdx="1" presStyleCnt="3"/>
      <dgm:spPr/>
    </dgm:pt>
    <dgm:pt modelId="{F64D17D4-8F46-4D11-BC4E-A4304C97A1FD}" type="pres">
      <dgm:prSet presAssocID="{CBC1DAD3-4A76-497B-8DBD-01C9C5C4A7A4}" presName="horz1" presStyleCnt="0"/>
      <dgm:spPr/>
    </dgm:pt>
    <dgm:pt modelId="{8990B672-B738-491C-9B39-6E2F9BCF9768}" type="pres">
      <dgm:prSet presAssocID="{CBC1DAD3-4A76-497B-8DBD-01C9C5C4A7A4}" presName="tx1" presStyleLbl="revTx" presStyleIdx="1" presStyleCnt="3"/>
      <dgm:spPr/>
    </dgm:pt>
    <dgm:pt modelId="{A478C75B-A730-44EC-A6B9-8B0CEDB72B1F}" type="pres">
      <dgm:prSet presAssocID="{CBC1DAD3-4A76-497B-8DBD-01C9C5C4A7A4}" presName="vert1" presStyleCnt="0"/>
      <dgm:spPr/>
    </dgm:pt>
    <dgm:pt modelId="{3712B9A0-C10A-4DD3-894A-E535913EA368}" type="pres">
      <dgm:prSet presAssocID="{031FE897-1626-4DDF-A37D-81BABDF4628A}" presName="thickLine" presStyleLbl="alignNode1" presStyleIdx="2" presStyleCnt="3"/>
      <dgm:spPr/>
    </dgm:pt>
    <dgm:pt modelId="{E3C7F825-78AC-4A52-8FA2-2A4EA092B8DD}" type="pres">
      <dgm:prSet presAssocID="{031FE897-1626-4DDF-A37D-81BABDF4628A}" presName="horz1" presStyleCnt="0"/>
      <dgm:spPr/>
    </dgm:pt>
    <dgm:pt modelId="{BECECB6B-4CB6-4581-801E-B56423E6E2FF}" type="pres">
      <dgm:prSet presAssocID="{031FE897-1626-4DDF-A37D-81BABDF4628A}" presName="tx1" presStyleLbl="revTx" presStyleIdx="2" presStyleCnt="3" custScaleY="149951"/>
      <dgm:spPr/>
    </dgm:pt>
    <dgm:pt modelId="{CDB23174-5D12-445F-BF86-0F71701E75E5}" type="pres">
      <dgm:prSet presAssocID="{031FE897-1626-4DDF-A37D-81BABDF4628A}" presName="vert1" presStyleCnt="0"/>
      <dgm:spPr/>
    </dgm:pt>
  </dgm:ptLst>
  <dgm:cxnLst>
    <dgm:cxn modelId="{E61A5B1C-D6BA-4982-AD7E-D2465EB5B177}" srcId="{3762DDD1-3B7D-4A21-AA34-6B6F712DC239}" destId="{42C57772-E219-4E43-A164-3234CB39E23B}" srcOrd="0" destOrd="0" parTransId="{39756E91-109D-4F9E-AF5A-FD0EB9B56B76}" sibTransId="{DD8BD634-5556-4D8F-B9E6-CAB6AE5F4F4F}"/>
    <dgm:cxn modelId="{5721873B-32C6-46C9-8CF7-9DE03B05A8EE}" type="presOf" srcId="{CBC1DAD3-4A76-497B-8DBD-01C9C5C4A7A4}" destId="{8990B672-B738-491C-9B39-6E2F9BCF9768}" srcOrd="0" destOrd="0" presId="urn:microsoft.com/office/officeart/2008/layout/LinedList"/>
    <dgm:cxn modelId="{9FFC265D-CF5D-4184-A403-C7B9D95F76CD}" type="presOf" srcId="{3762DDD1-3B7D-4A21-AA34-6B6F712DC239}" destId="{AF6AE56B-9D7C-4A64-86E2-61187456EA4C}" srcOrd="0" destOrd="0" presId="urn:microsoft.com/office/officeart/2008/layout/LinedList"/>
    <dgm:cxn modelId="{904E6051-71B8-497B-BEAD-37D3B871203E}" type="presOf" srcId="{42C57772-E219-4E43-A164-3234CB39E23B}" destId="{D8216FD2-8F7B-4F40-B88A-9EC2B794F8CD}" srcOrd="0" destOrd="0" presId="urn:microsoft.com/office/officeart/2008/layout/LinedList"/>
    <dgm:cxn modelId="{750B3C96-7C9E-4F1A-A716-42B67DAF1478}" srcId="{3762DDD1-3B7D-4A21-AA34-6B6F712DC239}" destId="{031FE897-1626-4DDF-A37D-81BABDF4628A}" srcOrd="2" destOrd="0" parTransId="{307ADD32-972D-4B1E-BA5A-B8149B4086D1}" sibTransId="{793FEB03-9471-44E8-AA4C-79C8AEDACE71}"/>
    <dgm:cxn modelId="{214BE6BD-DB41-4C8C-A4DF-EEAB978BD633}" type="presOf" srcId="{031FE897-1626-4DDF-A37D-81BABDF4628A}" destId="{BECECB6B-4CB6-4581-801E-B56423E6E2FF}" srcOrd="0" destOrd="0" presId="urn:microsoft.com/office/officeart/2008/layout/LinedList"/>
    <dgm:cxn modelId="{F6DC26F0-AB44-4107-8B78-1AB30DE28483}" srcId="{3762DDD1-3B7D-4A21-AA34-6B6F712DC239}" destId="{CBC1DAD3-4A76-497B-8DBD-01C9C5C4A7A4}" srcOrd="1" destOrd="0" parTransId="{42602BF7-972F-46C8-BFB3-D8C6F95EA88B}" sibTransId="{971BCDB3-46B5-49BF-BD7B-9A3BFFCFDF36}"/>
    <dgm:cxn modelId="{3118B68E-CBF6-4E45-B69D-45ECF700B05E}" type="presParOf" srcId="{AF6AE56B-9D7C-4A64-86E2-61187456EA4C}" destId="{E850FCC1-0233-4A3E-B31B-8D060F547B9B}" srcOrd="0" destOrd="0" presId="urn:microsoft.com/office/officeart/2008/layout/LinedList"/>
    <dgm:cxn modelId="{68D28466-6F00-4AAD-8AF6-BAB24AE4D757}" type="presParOf" srcId="{AF6AE56B-9D7C-4A64-86E2-61187456EA4C}" destId="{92405E7F-2F2B-4F9B-B165-B9FDC2E6876B}" srcOrd="1" destOrd="0" presId="urn:microsoft.com/office/officeart/2008/layout/LinedList"/>
    <dgm:cxn modelId="{3B33C716-9C82-41C8-AAA8-3301E640C964}" type="presParOf" srcId="{92405E7F-2F2B-4F9B-B165-B9FDC2E6876B}" destId="{D8216FD2-8F7B-4F40-B88A-9EC2B794F8CD}" srcOrd="0" destOrd="0" presId="urn:microsoft.com/office/officeart/2008/layout/LinedList"/>
    <dgm:cxn modelId="{8D5C34EF-0753-44C8-8D18-8DD2949BA2CE}" type="presParOf" srcId="{92405E7F-2F2B-4F9B-B165-B9FDC2E6876B}" destId="{D155D099-0830-4D39-9E67-B862C7C0D346}" srcOrd="1" destOrd="0" presId="urn:microsoft.com/office/officeart/2008/layout/LinedList"/>
    <dgm:cxn modelId="{219FFD8D-EAA5-4DBA-99BD-20053E98213D}" type="presParOf" srcId="{AF6AE56B-9D7C-4A64-86E2-61187456EA4C}" destId="{ABD04D93-6CF3-4616-B97E-7669D3493D57}" srcOrd="2" destOrd="0" presId="urn:microsoft.com/office/officeart/2008/layout/LinedList"/>
    <dgm:cxn modelId="{6171CEF2-1CDA-4DF7-9767-E915953E59CE}" type="presParOf" srcId="{AF6AE56B-9D7C-4A64-86E2-61187456EA4C}" destId="{F64D17D4-8F46-4D11-BC4E-A4304C97A1FD}" srcOrd="3" destOrd="0" presId="urn:microsoft.com/office/officeart/2008/layout/LinedList"/>
    <dgm:cxn modelId="{465EA10C-FA1A-478C-ADA9-552A4884E980}" type="presParOf" srcId="{F64D17D4-8F46-4D11-BC4E-A4304C97A1FD}" destId="{8990B672-B738-491C-9B39-6E2F9BCF9768}" srcOrd="0" destOrd="0" presId="urn:microsoft.com/office/officeart/2008/layout/LinedList"/>
    <dgm:cxn modelId="{4A378162-6C57-41FC-A0B1-76541682BAE6}" type="presParOf" srcId="{F64D17D4-8F46-4D11-BC4E-A4304C97A1FD}" destId="{A478C75B-A730-44EC-A6B9-8B0CEDB72B1F}" srcOrd="1" destOrd="0" presId="urn:microsoft.com/office/officeart/2008/layout/LinedList"/>
    <dgm:cxn modelId="{0ECBABC1-C0B1-44FB-BA77-64F70A07B9B7}" type="presParOf" srcId="{AF6AE56B-9D7C-4A64-86E2-61187456EA4C}" destId="{3712B9A0-C10A-4DD3-894A-E535913EA368}" srcOrd="4" destOrd="0" presId="urn:microsoft.com/office/officeart/2008/layout/LinedList"/>
    <dgm:cxn modelId="{DFF44DEA-380D-46A6-8786-418316A0A72B}" type="presParOf" srcId="{AF6AE56B-9D7C-4A64-86E2-61187456EA4C}" destId="{E3C7F825-78AC-4A52-8FA2-2A4EA092B8DD}" srcOrd="5" destOrd="0" presId="urn:microsoft.com/office/officeart/2008/layout/LinedList"/>
    <dgm:cxn modelId="{E22F7471-AA74-4249-90C3-CC6A8A6A769D}" type="presParOf" srcId="{E3C7F825-78AC-4A52-8FA2-2A4EA092B8DD}" destId="{BECECB6B-4CB6-4581-801E-B56423E6E2FF}" srcOrd="0" destOrd="0" presId="urn:microsoft.com/office/officeart/2008/layout/LinedList"/>
    <dgm:cxn modelId="{4AE2D861-9DE9-4CBA-8B7D-6B328E37174A}" type="presParOf" srcId="{E3C7F825-78AC-4A52-8FA2-2A4EA092B8DD}" destId="{CDB23174-5D12-445F-BF86-0F71701E75E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0FCC1-0233-4A3E-B31B-8D060F547B9B}">
      <dsp:nvSpPr>
        <dsp:cNvPr id="0" name=""/>
        <dsp:cNvSpPr/>
      </dsp:nvSpPr>
      <dsp:spPr>
        <a:xfrm>
          <a:off x="0" y="1276"/>
          <a:ext cx="1151751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16FD2-8F7B-4F40-B88A-9EC2B794F8CD}">
      <dsp:nvSpPr>
        <dsp:cNvPr id="0" name=""/>
        <dsp:cNvSpPr/>
      </dsp:nvSpPr>
      <dsp:spPr>
        <a:xfrm>
          <a:off x="0" y="1276"/>
          <a:ext cx="11506262" cy="174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baseline="0" dirty="0"/>
            <a:t>1</a:t>
          </a:r>
          <a:r>
            <a:rPr lang="en-US" sz="1800" b="0" i="0" kern="1200" baseline="0" dirty="0">
              <a:latin typeface="+mn-lt"/>
            </a:rPr>
            <a:t>.</a:t>
          </a:r>
          <a:r>
            <a:rPr lang="en-US" sz="1800" b="1" i="0" kern="1200" baseline="0" dirty="0">
              <a:latin typeface="+mn-lt"/>
            </a:rPr>
            <a:t>Neuropsykiatrisiin ja </a:t>
          </a:r>
          <a:r>
            <a:rPr lang="en-US" sz="1800" b="1" i="0" kern="1200" baseline="0" dirty="0" err="1">
              <a:latin typeface="+mn-lt"/>
            </a:rPr>
            <a:t>mielenterveyden</a:t>
          </a:r>
          <a:r>
            <a:rPr lang="en-US" sz="1800" b="1" i="0" kern="1200" baseline="0" dirty="0">
              <a:latin typeface="+mn-lt"/>
            </a:rPr>
            <a:t> </a:t>
          </a:r>
          <a:r>
            <a:rPr lang="en-US" sz="1800" b="1" i="0" kern="1200" baseline="0" dirty="0" err="1">
              <a:latin typeface="+mn-lt"/>
            </a:rPr>
            <a:t>haasteisiin</a:t>
          </a:r>
          <a:r>
            <a:rPr lang="en-US" sz="1800" b="1" i="0" kern="1200" baseline="0" dirty="0">
              <a:latin typeface="+mn-lt"/>
            </a:rPr>
            <a:t> </a:t>
          </a:r>
          <a:r>
            <a:rPr lang="en-US" sz="1800" b="1" i="0" kern="1200" baseline="0" dirty="0" err="1">
              <a:latin typeface="+mn-lt"/>
            </a:rPr>
            <a:t>tehostettuja</a:t>
          </a:r>
          <a:r>
            <a:rPr lang="en-US" sz="1800" b="1" i="0" kern="1200" baseline="0" dirty="0">
              <a:latin typeface="+mn-lt"/>
            </a:rPr>
            <a:t>, </a:t>
          </a:r>
          <a:r>
            <a:rPr lang="en-US" sz="1800" b="1" i="0" kern="1200" baseline="0" dirty="0" err="1">
              <a:latin typeface="+mn-lt"/>
            </a:rPr>
            <a:t>rinnalla</a:t>
          </a:r>
          <a:r>
            <a:rPr lang="en-US" sz="1800" b="1" i="0" kern="1200" baseline="0" dirty="0">
              <a:latin typeface="+mn-lt"/>
            </a:rPr>
            <a:t> </a:t>
          </a:r>
          <a:r>
            <a:rPr lang="en-US" sz="1800" b="1" i="0" kern="1200" baseline="0" dirty="0" err="1">
              <a:latin typeface="+mn-lt"/>
            </a:rPr>
            <a:t>kulkevia</a:t>
          </a:r>
          <a:r>
            <a:rPr lang="en-US" sz="1800" b="1" i="0" kern="1200" baseline="0" dirty="0">
              <a:latin typeface="+mn-lt"/>
            </a:rPr>
            <a:t>, </a:t>
          </a:r>
          <a:r>
            <a:rPr lang="en-US" sz="1800" b="1" i="0" kern="1200" baseline="0" dirty="0" err="1">
              <a:latin typeface="+mn-lt"/>
            </a:rPr>
            <a:t>saavutettavia</a:t>
          </a:r>
          <a:r>
            <a:rPr lang="en-US" sz="1800" b="1" i="0" kern="1200" baseline="0" dirty="0">
              <a:latin typeface="+mn-lt"/>
            </a:rPr>
            <a:t> </a:t>
          </a:r>
          <a:r>
            <a:rPr lang="en-US" sz="1800" b="1" i="0" kern="1200" baseline="0" dirty="0" err="1">
              <a:latin typeface="+mn-lt"/>
            </a:rPr>
            <a:t>tukikeinoja</a:t>
          </a:r>
          <a:r>
            <a:rPr lang="en-US" sz="1800" b="0" i="0" kern="1200" baseline="0" dirty="0">
              <a:latin typeface="+mn-lt"/>
            </a:rPr>
            <a:t>.  </a:t>
          </a:r>
          <a:r>
            <a:rPr lang="en-US" sz="1800" b="0" i="0" kern="1200" baseline="0" dirty="0" err="1">
              <a:latin typeface="+mn-lt"/>
            </a:rPr>
            <a:t>Hankkeeseen</a:t>
          </a:r>
          <a:r>
            <a:rPr lang="en-US" sz="1800" b="0" i="0" kern="1200" baseline="0" dirty="0">
              <a:latin typeface="+mn-lt"/>
            </a:rPr>
            <a:t> </a:t>
          </a:r>
          <a:r>
            <a:rPr lang="en-US" sz="1800" b="0" i="0" kern="1200" baseline="0" dirty="0" err="1">
              <a:latin typeface="+mn-lt"/>
            </a:rPr>
            <a:t>palkattavan</a:t>
          </a:r>
          <a:r>
            <a:rPr lang="en-US" sz="1800" b="0" i="0" kern="1200" baseline="0" dirty="0">
              <a:latin typeface="+mn-lt"/>
            </a:rPr>
            <a:t> </a:t>
          </a:r>
          <a:r>
            <a:rPr lang="en-US" sz="1800" b="0" i="0" kern="1200" baseline="0" dirty="0" err="1">
              <a:latin typeface="+mn-lt"/>
            </a:rPr>
            <a:t>jalkautuvan</a:t>
          </a:r>
          <a:r>
            <a:rPr lang="en-US" sz="1800" b="0" i="0" kern="1200" baseline="0" dirty="0">
              <a:latin typeface="+mn-lt"/>
            </a:rPr>
            <a:t> </a:t>
          </a:r>
          <a:r>
            <a:rPr lang="en-US" sz="1800" b="0" i="0" kern="1200" baseline="0" dirty="0" err="1">
              <a:latin typeface="+mn-lt"/>
            </a:rPr>
            <a:t>osa-aikainen</a:t>
          </a:r>
          <a:r>
            <a:rPr lang="en-US" sz="1800" b="0" i="0" kern="1200" baseline="0" dirty="0">
              <a:latin typeface="+mn-lt"/>
            </a:rPr>
            <a:t> </a:t>
          </a:r>
          <a:r>
            <a:rPr lang="en-US" sz="1800" b="0" i="0" kern="1200" baseline="0" dirty="0" err="1">
              <a:latin typeface="+mn-lt"/>
            </a:rPr>
            <a:t>erityisopettajan</a:t>
          </a:r>
          <a:r>
            <a:rPr lang="en-US" sz="1800" b="0" i="0" kern="1200" baseline="0" dirty="0">
              <a:latin typeface="+mn-lt"/>
            </a:rPr>
            <a:t> </a:t>
          </a:r>
          <a:r>
            <a:rPr lang="en-US" sz="1800" b="0" i="0" kern="1200" baseline="0" dirty="0" err="1">
              <a:latin typeface="+mn-lt"/>
            </a:rPr>
            <a:t>Nepsytuen</a:t>
          </a:r>
          <a:r>
            <a:rPr lang="en-US" sz="1800" b="0" i="0" kern="1200" baseline="0" dirty="0">
              <a:latin typeface="+mn-lt"/>
            </a:rPr>
            <a:t> ja </a:t>
          </a:r>
          <a:r>
            <a:rPr lang="en-US" sz="1800" b="0" i="0" kern="1200" baseline="0" dirty="0" err="1">
              <a:latin typeface="+mn-lt"/>
            </a:rPr>
            <a:t>Kannukseen</a:t>
          </a:r>
          <a:r>
            <a:rPr lang="en-US" sz="1800" b="0" i="0" kern="1200" baseline="0" dirty="0">
              <a:latin typeface="+mn-lt"/>
            </a:rPr>
            <a:t> </a:t>
          </a:r>
          <a:r>
            <a:rPr lang="en-US" sz="1800" b="0" i="0" kern="1200" baseline="0" dirty="0" err="1">
              <a:latin typeface="+mn-lt"/>
            </a:rPr>
            <a:t>rinnallakulkevan</a:t>
          </a:r>
          <a:r>
            <a:rPr lang="en-US" sz="1800" b="0" i="0" kern="1200" baseline="0" dirty="0">
              <a:latin typeface="+mn-lt"/>
            </a:rPr>
            <a:t> </a:t>
          </a:r>
          <a:r>
            <a:rPr lang="en-US" sz="1800" b="0" i="0" kern="1200" baseline="0" dirty="0" err="1">
              <a:latin typeface="+mn-lt"/>
            </a:rPr>
            <a:t>ohjaajan</a:t>
          </a:r>
          <a:r>
            <a:rPr lang="en-US" sz="1800" b="0" i="0" kern="1200" baseline="0" dirty="0">
              <a:latin typeface="+mn-lt"/>
            </a:rPr>
            <a:t> </a:t>
          </a:r>
          <a:r>
            <a:rPr lang="en-US" sz="1800" b="0" i="0" kern="1200" baseline="0" dirty="0" err="1">
              <a:latin typeface="+mn-lt"/>
            </a:rPr>
            <a:t>avulla</a:t>
          </a:r>
          <a:r>
            <a:rPr lang="en-US" sz="1800" b="0" i="0" kern="1200" baseline="0" dirty="0">
              <a:latin typeface="+mn-lt"/>
            </a:rPr>
            <a:t>. He </a:t>
          </a:r>
          <a:r>
            <a:rPr lang="en-US" sz="1800" b="0" i="0" kern="1200" baseline="0" dirty="0" err="1">
              <a:latin typeface="+mn-lt"/>
            </a:rPr>
            <a:t>suunnittelevat</a:t>
          </a:r>
          <a:r>
            <a:rPr lang="en-US" sz="1800" b="0" i="0" kern="1200" baseline="0" dirty="0">
              <a:latin typeface="+mn-lt"/>
            </a:rPr>
            <a:t>, </a:t>
          </a:r>
          <a:r>
            <a:rPr lang="en-US" sz="1800" b="0" i="0" kern="1200" baseline="0" dirty="0" err="1">
              <a:latin typeface="+mn-lt"/>
            </a:rPr>
            <a:t>toteuttavat</a:t>
          </a:r>
          <a:r>
            <a:rPr lang="en-US" sz="1800" b="0" i="0" kern="1200" baseline="0" dirty="0">
              <a:latin typeface="+mn-lt"/>
            </a:rPr>
            <a:t> ja </a:t>
          </a:r>
          <a:r>
            <a:rPr lang="en-US" sz="1800" b="0" i="0" kern="1200" baseline="0" dirty="0" err="1">
              <a:latin typeface="+mn-lt"/>
            </a:rPr>
            <a:t>mallintavat</a:t>
          </a:r>
          <a:r>
            <a:rPr lang="en-US" sz="1800" b="0" i="0" kern="1200" baseline="0" dirty="0">
              <a:latin typeface="+mn-lt"/>
            </a:rPr>
            <a:t> </a:t>
          </a:r>
          <a:r>
            <a:rPr lang="en-US" sz="1800" b="0" i="0" kern="1200" baseline="0" dirty="0" err="1">
              <a:latin typeface="+mn-lt"/>
            </a:rPr>
            <a:t>rinnalla</a:t>
          </a:r>
          <a:r>
            <a:rPr lang="en-US" sz="1800" b="0" i="0" kern="1200" baseline="0" dirty="0">
              <a:latin typeface="+mn-lt"/>
            </a:rPr>
            <a:t> </a:t>
          </a:r>
          <a:r>
            <a:rPr lang="en-US" sz="1800" b="0" i="0" kern="1200" baseline="0" dirty="0" err="1">
              <a:latin typeface="+mn-lt"/>
            </a:rPr>
            <a:t>kulkevia</a:t>
          </a:r>
          <a:r>
            <a:rPr lang="en-US" sz="1800" b="0" i="0" kern="1200" baseline="0" dirty="0">
              <a:latin typeface="+mn-lt"/>
            </a:rPr>
            <a:t> </a:t>
          </a:r>
          <a:r>
            <a:rPr lang="en-US" sz="1800" b="0" i="0" kern="1200" baseline="0" dirty="0" err="1">
              <a:latin typeface="+mn-lt"/>
            </a:rPr>
            <a:t>menetelmiä</a:t>
          </a:r>
          <a:r>
            <a:rPr lang="en-US" sz="1800" b="0" i="0" kern="1200" baseline="0" dirty="0">
              <a:latin typeface="+mn-lt"/>
            </a:rPr>
            <a:t>  ja </a:t>
          </a:r>
          <a:r>
            <a:rPr lang="en-US" sz="1800" b="0" i="0" kern="1200" baseline="0" dirty="0" err="1">
              <a:latin typeface="+mn-lt"/>
            </a:rPr>
            <a:t>kykyä</a:t>
          </a:r>
          <a:r>
            <a:rPr lang="en-US" sz="1800" b="0" i="0" kern="1200" baseline="0" dirty="0">
              <a:latin typeface="+mn-lt"/>
            </a:rPr>
            <a:t> </a:t>
          </a:r>
          <a:r>
            <a:rPr lang="en-US" sz="1800" b="0" i="0" kern="1200" baseline="0" dirty="0" err="1">
              <a:latin typeface="+mn-lt"/>
            </a:rPr>
            <a:t>valmentaa</a:t>
          </a:r>
          <a:r>
            <a:rPr lang="en-US" sz="1800" b="0" i="0" kern="1200" baseline="0" dirty="0">
              <a:latin typeface="+mn-lt"/>
            </a:rPr>
            <a:t> </a:t>
          </a:r>
          <a:r>
            <a:rPr lang="en-US" sz="1800" b="0" i="0" kern="1200" baseline="0" dirty="0" err="1">
              <a:latin typeface="+mn-lt"/>
            </a:rPr>
            <a:t>nuoria</a:t>
          </a:r>
          <a:r>
            <a:rPr lang="en-US" sz="1800" b="0" i="0" kern="1200" baseline="0" dirty="0">
              <a:latin typeface="+mn-lt"/>
            </a:rPr>
            <a:t> ja </a:t>
          </a:r>
          <a:r>
            <a:rPr lang="en-US" sz="1800" b="0" i="0" kern="1200" baseline="0" dirty="0" err="1">
              <a:latin typeface="+mn-lt"/>
            </a:rPr>
            <a:t>järjestää</a:t>
          </a:r>
          <a:r>
            <a:rPr lang="en-US" sz="1800" b="0" i="0" kern="1200" baseline="0" dirty="0">
              <a:latin typeface="+mn-lt"/>
            </a:rPr>
            <a:t> </a:t>
          </a:r>
          <a:r>
            <a:rPr lang="en-US" sz="1800" b="0" i="0" kern="1200" baseline="0" dirty="0" err="1">
              <a:latin typeface="+mn-lt"/>
            </a:rPr>
            <a:t>tuettua</a:t>
          </a:r>
          <a:r>
            <a:rPr lang="en-US" sz="1800" b="0" i="0" kern="1200" baseline="0" dirty="0">
              <a:latin typeface="+mn-lt"/>
            </a:rPr>
            <a:t> </a:t>
          </a:r>
          <a:r>
            <a:rPr lang="en-US" sz="1800" b="0" i="0" kern="1200" baseline="0" dirty="0" err="1">
              <a:latin typeface="+mn-lt"/>
            </a:rPr>
            <a:t>ryhmätoimintaa</a:t>
          </a:r>
          <a:r>
            <a:rPr lang="en-US" sz="1800" b="0" i="0" kern="1200" baseline="0" dirty="0">
              <a:latin typeface="+mn-lt"/>
            </a:rPr>
            <a:t> </a:t>
          </a:r>
          <a:r>
            <a:rPr lang="en-US" sz="1800" b="0" i="0" kern="1200" baseline="0" dirty="0" err="1">
              <a:latin typeface="+mn-lt"/>
            </a:rPr>
            <a:t>heille</a:t>
          </a:r>
          <a:r>
            <a:rPr lang="en-US" sz="1800" b="0" i="0" kern="1200" baseline="0" dirty="0">
              <a:latin typeface="+mn-lt"/>
            </a:rPr>
            <a:t>. </a:t>
          </a:r>
          <a:endParaRPr lang="en-US" sz="1800" kern="1200" dirty="0">
            <a:latin typeface="+mn-lt"/>
          </a:endParaRPr>
        </a:p>
      </dsp:txBody>
      <dsp:txXfrm>
        <a:off x="0" y="1276"/>
        <a:ext cx="11506262" cy="1742797"/>
      </dsp:txXfrm>
    </dsp:sp>
    <dsp:sp modelId="{ABD04D93-6CF3-4616-B97E-7669D3493D57}">
      <dsp:nvSpPr>
        <dsp:cNvPr id="0" name=""/>
        <dsp:cNvSpPr/>
      </dsp:nvSpPr>
      <dsp:spPr>
        <a:xfrm>
          <a:off x="0" y="1744073"/>
          <a:ext cx="1151751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90B672-B738-491C-9B39-6E2F9BCF9768}">
      <dsp:nvSpPr>
        <dsp:cNvPr id="0" name=""/>
        <dsp:cNvSpPr/>
      </dsp:nvSpPr>
      <dsp:spPr>
        <a:xfrm>
          <a:off x="0" y="1744073"/>
          <a:ext cx="11517510" cy="1507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baseline="0" dirty="0"/>
            <a:t>2</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1" i="0" kern="1200" baseline="0" dirty="0" err="1">
              <a:latin typeface="Calibri" panose="020F0502020204030204" pitchFamily="34" charset="0"/>
              <a:ea typeface="Calibri" panose="020F0502020204030204" pitchFamily="34" charset="0"/>
              <a:cs typeface="Calibri" panose="020F0502020204030204" pitchFamily="34" charset="0"/>
            </a:rPr>
            <a:t>Tiedon</a:t>
          </a:r>
          <a:r>
            <a:rPr lang="en-US" sz="1800" b="1" i="0" kern="1200" baseline="0" dirty="0">
              <a:latin typeface="Calibri" panose="020F0502020204030204" pitchFamily="34" charset="0"/>
              <a:ea typeface="Calibri" panose="020F0502020204030204" pitchFamily="34" charset="0"/>
              <a:cs typeface="Calibri" panose="020F0502020204030204" pitchFamily="34" charset="0"/>
            </a:rPr>
            <a:t> ja </a:t>
          </a:r>
          <a:r>
            <a:rPr lang="en-US" sz="1800" b="1" i="0" kern="1200" baseline="0" dirty="0" err="1">
              <a:latin typeface="Calibri" panose="020F0502020204030204" pitchFamily="34" charset="0"/>
              <a:ea typeface="Calibri" panose="020F0502020204030204" pitchFamily="34" charset="0"/>
              <a:cs typeface="Calibri" panose="020F0502020204030204" pitchFamily="34" charset="0"/>
            </a:rPr>
            <a:t>osaamisen</a:t>
          </a:r>
          <a:r>
            <a:rPr lang="en-US" sz="1800" b="1"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1" i="0" kern="1200" baseline="0" dirty="0" err="1">
              <a:latin typeface="Calibri" panose="020F0502020204030204" pitchFamily="34" charset="0"/>
              <a:ea typeface="Calibri" panose="020F0502020204030204" pitchFamily="34" charset="0"/>
              <a:cs typeface="Calibri" panose="020F0502020204030204" pitchFamily="34" charset="0"/>
            </a:rPr>
            <a:t>lisääminen</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Tarjotaan</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pedagogista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konsultaatiota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opettajille</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jotta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heillä</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on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keinoja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tuottaa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saavutettavaa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monikanavaista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videopohjaista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verkkomateriaalia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opiskelijoille</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Tietoa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opettajille</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ohjaajille</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ja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työpaikkaohjaajille</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neuropsykiatrisiin</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häiriöihin</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ja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mielenterveysongelmiin</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liittyvistä</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vaikeuksista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ja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keinoista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tukea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saavuttamaan</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tutkinto</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ja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työ</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0" y="1744073"/>
        <a:ext cx="11517510" cy="1507688"/>
      </dsp:txXfrm>
    </dsp:sp>
    <dsp:sp modelId="{3712B9A0-C10A-4DD3-894A-E535913EA368}">
      <dsp:nvSpPr>
        <dsp:cNvPr id="0" name=""/>
        <dsp:cNvSpPr/>
      </dsp:nvSpPr>
      <dsp:spPr>
        <a:xfrm>
          <a:off x="0" y="3251761"/>
          <a:ext cx="1151751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CECB6B-4CB6-4581-801E-B56423E6E2FF}">
      <dsp:nvSpPr>
        <dsp:cNvPr id="0" name=""/>
        <dsp:cNvSpPr/>
      </dsp:nvSpPr>
      <dsp:spPr>
        <a:xfrm>
          <a:off x="0" y="3251761"/>
          <a:ext cx="11506262" cy="2260793"/>
        </a:xfrm>
        <a:prstGeom prst="rect">
          <a:avLst/>
        </a:prstGeom>
        <a:blipFill rotWithShape="0">
          <a:blip xmlns:r="http://schemas.openxmlformats.org/officeDocument/2006/relationships" r:embed="rId1"/>
          <a:srcRect/>
          <a:stretch>
            <a:fillRect l="-415000" r="-415000"/>
          </a:stretch>
        </a:blip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baseline="0" dirty="0"/>
            <a:t>3. </a:t>
          </a:r>
          <a:r>
            <a:rPr lang="en-US" sz="1800" b="1" i="0" kern="1200" baseline="0" dirty="0" err="1">
              <a:latin typeface="Calibri" panose="020F0502020204030204" pitchFamily="34" charset="0"/>
              <a:ea typeface="Calibri" panose="020F0502020204030204" pitchFamily="34" charset="0"/>
              <a:cs typeface="Calibri" panose="020F0502020204030204" pitchFamily="34" charset="0"/>
            </a:rPr>
            <a:t>Rinnallakulkeva</a:t>
          </a:r>
          <a:r>
            <a:rPr lang="en-US" sz="1800" b="1"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1" i="0" kern="1200" baseline="0" dirty="0" err="1">
              <a:latin typeface="Calibri" panose="020F0502020204030204" pitchFamily="34" charset="0"/>
              <a:ea typeface="Calibri" panose="020F0502020204030204" pitchFamily="34" charset="0"/>
              <a:cs typeface="Calibri" panose="020F0502020204030204" pitchFamily="34" charset="0"/>
            </a:rPr>
            <a:t>nivelvaiheen</a:t>
          </a:r>
          <a:r>
            <a:rPr lang="en-US" sz="1800" b="1"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1" i="0" kern="1200" baseline="0" dirty="0" err="1">
              <a:latin typeface="Calibri" panose="020F0502020204030204" pitchFamily="34" charset="0"/>
              <a:ea typeface="Calibri" panose="020F0502020204030204" pitchFamily="34" charset="0"/>
              <a:cs typeface="Calibri" panose="020F0502020204030204" pitchFamily="34" charset="0"/>
            </a:rPr>
            <a:t>jatko-ohjaus</a:t>
          </a:r>
          <a:r>
            <a:rPr lang="en-US" sz="1800" b="1"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1" i="0" kern="1200" baseline="0" dirty="0" err="1">
              <a:latin typeface="Calibri" panose="020F0502020204030204" pitchFamily="34" charset="0"/>
              <a:ea typeface="Calibri" panose="020F0502020204030204" pitchFamily="34" charset="0"/>
              <a:cs typeface="Calibri" panose="020F0502020204030204" pitchFamily="34" charset="0"/>
            </a:rPr>
            <a:t>tuettuna</a:t>
          </a:r>
          <a:r>
            <a:rPr lang="en-US" sz="1800" b="1"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1" i="0" kern="1200" baseline="0" dirty="0" err="1">
              <a:latin typeface="Calibri" panose="020F0502020204030204" pitchFamily="34" charset="0"/>
              <a:ea typeface="Calibri" panose="020F0502020204030204" pitchFamily="34" charset="0"/>
              <a:cs typeface="Calibri" panose="020F0502020204030204" pitchFamily="34" charset="0"/>
            </a:rPr>
            <a:t>töihin</a:t>
          </a:r>
          <a:r>
            <a:rPr lang="en-US" sz="1800" b="1"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1" i="0" kern="1200" baseline="0" dirty="0" err="1">
              <a:latin typeface="Calibri" panose="020F0502020204030204" pitchFamily="34" charset="0"/>
              <a:ea typeface="Calibri" panose="020F0502020204030204" pitchFamily="34" charset="0"/>
              <a:cs typeface="Calibri" panose="020F0502020204030204" pitchFamily="34" charset="0"/>
            </a:rPr>
            <a:t>te-palveluihin</a:t>
          </a:r>
          <a:r>
            <a:rPr lang="en-US" sz="1800" b="1"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1" i="0" kern="1200" baseline="0" dirty="0" err="1">
              <a:latin typeface="Calibri" panose="020F0502020204030204" pitchFamily="34" charset="0"/>
              <a:ea typeface="Calibri" panose="020F0502020204030204" pitchFamily="34" charset="0"/>
              <a:cs typeface="Calibri" panose="020F0502020204030204" pitchFamily="34" charset="0"/>
            </a:rPr>
            <a:t>niiden</a:t>
          </a:r>
          <a:r>
            <a:rPr lang="en-US" sz="1800" b="1"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1" i="0" kern="1200" baseline="0" dirty="0" err="1">
              <a:latin typeface="Calibri" panose="020F0502020204030204" pitchFamily="34" charset="0"/>
              <a:ea typeface="Calibri" panose="020F0502020204030204" pitchFamily="34" charset="0"/>
              <a:cs typeface="Calibri" panose="020F0502020204030204" pitchFamily="34" charset="0"/>
            </a:rPr>
            <a:t>opiskelijoiden</a:t>
          </a:r>
          <a:r>
            <a:rPr lang="en-US" sz="1800" b="1"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1" i="0" kern="1200" baseline="0" dirty="0" err="1">
              <a:latin typeface="Calibri" panose="020F0502020204030204" pitchFamily="34" charset="0"/>
              <a:ea typeface="Calibri" panose="020F0502020204030204" pitchFamily="34" charset="0"/>
              <a:cs typeface="Calibri" panose="020F0502020204030204" pitchFamily="34" charset="0"/>
            </a:rPr>
            <a:t>osalta</a:t>
          </a:r>
          <a:r>
            <a:rPr lang="en-US" sz="1800" b="1"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1" i="0" kern="1200" baseline="0" dirty="0" err="1">
              <a:latin typeface="Calibri" panose="020F0502020204030204" pitchFamily="34" charset="0"/>
              <a:ea typeface="Calibri" panose="020F0502020204030204" pitchFamily="34" charset="0"/>
              <a:cs typeface="Calibri" panose="020F0502020204030204" pitchFamily="34" charset="0"/>
            </a:rPr>
            <a:t>joilla</a:t>
          </a:r>
          <a:r>
            <a:rPr lang="en-US" sz="1800" b="1" i="0" kern="1200" baseline="0" dirty="0">
              <a:latin typeface="Calibri" panose="020F0502020204030204" pitchFamily="34" charset="0"/>
              <a:ea typeface="Calibri" panose="020F0502020204030204" pitchFamily="34" charset="0"/>
              <a:cs typeface="Calibri" panose="020F0502020204030204" pitchFamily="34" charset="0"/>
            </a:rPr>
            <a:t> on </a:t>
          </a:r>
          <a:r>
            <a:rPr lang="en-US" sz="1800" b="1" i="0" kern="1200" baseline="0" dirty="0" err="1">
              <a:latin typeface="Calibri" panose="020F0502020204030204" pitchFamily="34" charset="0"/>
              <a:ea typeface="Calibri" panose="020F0502020204030204" pitchFamily="34" charset="0"/>
              <a:cs typeface="Calibri" panose="020F0502020204030204" pitchFamily="34" charset="0"/>
            </a:rPr>
            <a:t>vaikeuksia</a:t>
          </a:r>
          <a:r>
            <a:rPr lang="en-US" sz="1800" b="1"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1" i="0" kern="1200" baseline="0" dirty="0" err="1">
              <a:latin typeface="Calibri" panose="020F0502020204030204" pitchFamily="34" charset="0"/>
              <a:ea typeface="Calibri" panose="020F0502020204030204" pitchFamily="34" charset="0"/>
              <a:cs typeface="Calibri" panose="020F0502020204030204" pitchFamily="34" charset="0"/>
            </a:rPr>
            <a:t>työllistyä</a:t>
          </a:r>
          <a:r>
            <a:rPr lang="en-US" sz="1800" b="1" i="0" kern="1200" baseline="0" dirty="0">
              <a:latin typeface="Calibri" panose="020F0502020204030204" pitchFamily="34" charset="0"/>
              <a:ea typeface="Calibri" panose="020F0502020204030204" pitchFamily="34" charset="0"/>
              <a:cs typeface="Calibri" panose="020F0502020204030204" pitchFamily="34" charset="0"/>
            </a:rPr>
            <a:t>.</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Työnantajakoordinattori</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tekee</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aktiivista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ennakoivaa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ja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ratkaisukeskeistä</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työnantajayhteistyötä</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niillä</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toimialoilla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joiden</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on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vaikea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löytää</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työvoimaa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Jalkautuva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yritys</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ja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työnantajayhteistyö</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on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keskeinen</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ja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konkreettinen</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työväline</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hankkeen</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aikana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Muotoillaan</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pilotoidaan</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ja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kehitetään</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malli</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tukea</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tarvitsevien</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 </a:t>
          </a:r>
          <a:r>
            <a:rPr lang="en-US" sz="1800" b="0" i="0" kern="1200" baseline="0" dirty="0" err="1">
              <a:latin typeface="Calibri" panose="020F0502020204030204" pitchFamily="34" charset="0"/>
              <a:ea typeface="Calibri" panose="020F0502020204030204" pitchFamily="34" charset="0"/>
              <a:cs typeface="Calibri" panose="020F0502020204030204" pitchFamily="34" charset="0"/>
            </a:rPr>
            <a:t>työllistämiseksi</a:t>
          </a:r>
          <a:r>
            <a:rPr lang="en-US" sz="1800" b="0" i="0" kern="1200" baseline="0" dirty="0">
              <a:latin typeface="Calibri" panose="020F0502020204030204" pitchFamily="34" charset="0"/>
              <a:ea typeface="Calibri" panose="020F0502020204030204" pitchFamily="34" charset="0"/>
              <a:cs typeface="Calibri" panose="020F0502020204030204" pitchFamily="34" charset="0"/>
            </a:rPr>
            <a:t>.</a:t>
          </a:r>
        </a:p>
        <a:p>
          <a:pPr marL="0" lvl="0" indent="0" algn="l" defTabSz="577850">
            <a:lnSpc>
              <a:spcPct val="90000"/>
            </a:lnSpc>
            <a:spcBef>
              <a:spcPct val="0"/>
            </a:spcBef>
            <a:spcAft>
              <a:spcPct val="35000"/>
            </a:spcAft>
            <a:buNone/>
          </a:pPr>
          <a:r>
            <a:rPr lang="fi-FI" sz="1800" b="0" i="0"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https://www.kpedu.fi/kpedu/projektitoiminta-hankkeet/projektit/projektiarkisto/ota-haltuun</a:t>
          </a:r>
          <a:r>
            <a:rPr lang="fi-FI" sz="1800" b="0" i="0"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lvl="0" indent="0" algn="l" defTabSz="577850">
            <a:lnSpc>
              <a:spcPct val="90000"/>
            </a:lnSpc>
            <a:spcBef>
              <a:spcPct val="0"/>
            </a:spcBef>
            <a:spcAft>
              <a:spcPct val="35000"/>
            </a:spcAft>
            <a:buNone/>
          </a:pPr>
          <a:r>
            <a:rPr lang="fi-FI" sz="1800" b="0" i="0" kern="1200" baseline="0" dirty="0">
              <a:latin typeface="Calibri" panose="020F0502020204030204" pitchFamily="34" charset="0"/>
              <a:ea typeface="Calibri" panose="020F0502020204030204" pitchFamily="34" charset="0"/>
              <a:cs typeface="Calibri" panose="020F0502020204030204" pitchFamily="34" charset="0"/>
            </a:rPr>
            <a:t>Mari Kurikkala, Maarika Piispanen, Satu Paloranta, Johanna Kaunisvesi</a:t>
          </a:r>
        </a:p>
        <a:p>
          <a:pPr marL="0" lvl="0" indent="0" algn="l" defTabSz="577850">
            <a:lnSpc>
              <a:spcPct val="90000"/>
            </a:lnSpc>
            <a:spcBef>
              <a:spcPct val="0"/>
            </a:spcBef>
            <a:spcAft>
              <a:spcPct val="35000"/>
            </a:spcAft>
            <a:buNone/>
          </a:pPr>
          <a:endParaRPr lang="fi-FI" sz="1800" b="0" i="0" kern="1200" baseline="0" dirty="0">
            <a:latin typeface="Calibri" panose="020F0502020204030204" pitchFamily="34" charset="0"/>
            <a:ea typeface="Calibri" panose="020F0502020204030204" pitchFamily="34" charset="0"/>
            <a:cs typeface="Calibri" panose="020F0502020204030204" pitchFamily="34" charset="0"/>
          </a:endParaRPr>
        </a:p>
        <a:p>
          <a:pPr marL="0" lvl="0" indent="0" algn="l" defTabSz="577850">
            <a:lnSpc>
              <a:spcPct val="90000"/>
            </a:lnSpc>
            <a:spcBef>
              <a:spcPct val="0"/>
            </a:spcBef>
            <a:spcAft>
              <a:spcPct val="35000"/>
            </a:spcAft>
            <a:buNone/>
          </a:pPr>
          <a:endParaRPr lang="en-US" sz="1300" kern="1200" dirty="0"/>
        </a:p>
      </dsp:txBody>
      <dsp:txXfrm>
        <a:off x="0" y="3251761"/>
        <a:ext cx="11506262" cy="22607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8C71BDA3-2821-46CC-81E5-7E3D8D63BADB}" type="datetimeFigureOut">
              <a:rPr lang="fi-FI" smtClean="0"/>
              <a:t>18.8.2025</a:t>
            </a:fld>
            <a:endParaRPr lang="fi-FI"/>
          </a:p>
        </p:txBody>
      </p:sp>
      <p:sp>
        <p:nvSpPr>
          <p:cNvPr id="4" name="Dian kuvan paikkamerkki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B0B10FC0-6343-4C47-B968-DF0BDD208CF7}" type="slidenum">
              <a:rPr lang="fi-FI" smtClean="0"/>
              <a:t>‹#›</a:t>
            </a:fld>
            <a:endParaRPr lang="fi-FI"/>
          </a:p>
        </p:txBody>
      </p:sp>
    </p:spTree>
    <p:extLst>
      <p:ext uri="{BB962C8B-B14F-4D97-AF65-F5344CB8AC3E}">
        <p14:creationId xmlns:p14="http://schemas.microsoft.com/office/powerpoint/2010/main" val="323232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0B10FC0-6343-4C47-B968-DF0BDD208CF7}" type="slidenum">
              <a:rPr lang="fi-FI" smtClean="0"/>
              <a:t>10</a:t>
            </a:fld>
            <a:endParaRPr lang="fi-FI"/>
          </a:p>
        </p:txBody>
      </p:sp>
    </p:spTree>
    <p:extLst>
      <p:ext uri="{BB962C8B-B14F-4D97-AF65-F5344CB8AC3E}">
        <p14:creationId xmlns:p14="http://schemas.microsoft.com/office/powerpoint/2010/main" val="396992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AB1527B-6D3C-4B92-9A9C-4CBDB31F581D}" type="slidenum">
              <a:rPr lang="fi-FI" smtClean="0"/>
              <a:t>21</a:t>
            </a:fld>
            <a:endParaRPr lang="fi-FI"/>
          </a:p>
        </p:txBody>
      </p:sp>
    </p:spTree>
    <p:extLst>
      <p:ext uri="{BB962C8B-B14F-4D97-AF65-F5344CB8AC3E}">
        <p14:creationId xmlns:p14="http://schemas.microsoft.com/office/powerpoint/2010/main" val="334161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219781-05D9-50AB-FCBE-565A993C192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22BD404-F438-B67D-8608-0135F5AD9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3A5E83D-B069-F416-28BD-A1166F5EFD9F}"/>
              </a:ext>
            </a:extLst>
          </p:cNvPr>
          <p:cNvSpPr>
            <a:spLocks noGrp="1"/>
          </p:cNvSpPr>
          <p:nvPr>
            <p:ph type="dt" sz="half" idx="10"/>
          </p:nvPr>
        </p:nvSpPr>
        <p:spPr/>
        <p:txBody>
          <a:bodyPr/>
          <a:lstStyle/>
          <a:p>
            <a:fld id="{626702C5-5EE2-4ECF-9C89-BC39AB31FE77}" type="datetimeFigureOut">
              <a:rPr lang="fi-FI" smtClean="0"/>
              <a:t>18.8.2025</a:t>
            </a:fld>
            <a:endParaRPr lang="fi-FI"/>
          </a:p>
        </p:txBody>
      </p:sp>
      <p:sp>
        <p:nvSpPr>
          <p:cNvPr id="5" name="Alatunnisteen paikkamerkki 4">
            <a:extLst>
              <a:ext uri="{FF2B5EF4-FFF2-40B4-BE49-F238E27FC236}">
                <a16:creationId xmlns:a16="http://schemas.microsoft.com/office/drawing/2014/main" id="{97C7DCA9-53E6-33EC-AB8F-5D568EBCBA1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5C4F553-B075-69B5-AA59-3D841BEFD030}"/>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189210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0B1E73-A445-961F-004A-934E8761FE6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926FC16-9B5D-88D0-D19E-44F25BC331EE}"/>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385F6BE-BFEF-9836-40E0-1B526A56F94C}"/>
              </a:ext>
            </a:extLst>
          </p:cNvPr>
          <p:cNvSpPr>
            <a:spLocks noGrp="1"/>
          </p:cNvSpPr>
          <p:nvPr>
            <p:ph type="dt" sz="half" idx="10"/>
          </p:nvPr>
        </p:nvSpPr>
        <p:spPr/>
        <p:txBody>
          <a:bodyPr/>
          <a:lstStyle/>
          <a:p>
            <a:fld id="{626702C5-5EE2-4ECF-9C89-BC39AB31FE77}" type="datetimeFigureOut">
              <a:rPr lang="fi-FI" smtClean="0"/>
              <a:t>18.8.2025</a:t>
            </a:fld>
            <a:endParaRPr lang="fi-FI"/>
          </a:p>
        </p:txBody>
      </p:sp>
      <p:sp>
        <p:nvSpPr>
          <p:cNvPr id="5" name="Alatunnisteen paikkamerkki 4">
            <a:extLst>
              <a:ext uri="{FF2B5EF4-FFF2-40B4-BE49-F238E27FC236}">
                <a16:creationId xmlns:a16="http://schemas.microsoft.com/office/drawing/2014/main" id="{D58B5B0D-A7FF-6C2E-1E89-2DE767D8C3B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5124717-58E5-8702-8076-BEA81150347D}"/>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372789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7BF13AA-2E07-67F4-8161-4A3BDE79908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23E4B63A-38D5-2EAF-3046-B410820932C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9190400-E570-3B69-E088-45330A6BF0B6}"/>
              </a:ext>
            </a:extLst>
          </p:cNvPr>
          <p:cNvSpPr>
            <a:spLocks noGrp="1"/>
          </p:cNvSpPr>
          <p:nvPr>
            <p:ph type="dt" sz="half" idx="10"/>
          </p:nvPr>
        </p:nvSpPr>
        <p:spPr/>
        <p:txBody>
          <a:bodyPr/>
          <a:lstStyle/>
          <a:p>
            <a:fld id="{626702C5-5EE2-4ECF-9C89-BC39AB31FE77}" type="datetimeFigureOut">
              <a:rPr lang="fi-FI" smtClean="0"/>
              <a:t>18.8.2025</a:t>
            </a:fld>
            <a:endParaRPr lang="fi-FI"/>
          </a:p>
        </p:txBody>
      </p:sp>
      <p:sp>
        <p:nvSpPr>
          <p:cNvPr id="5" name="Alatunnisteen paikkamerkki 4">
            <a:extLst>
              <a:ext uri="{FF2B5EF4-FFF2-40B4-BE49-F238E27FC236}">
                <a16:creationId xmlns:a16="http://schemas.microsoft.com/office/drawing/2014/main" id="{466A2EC6-4259-4286-B868-D87DC94B896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478666A-AE45-632A-3722-0A915D4B3312}"/>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4201580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D2BA95-2CA4-4297-A94E-AF2D642FC915}"/>
              </a:ext>
            </a:extLst>
          </p:cNvPr>
          <p:cNvSpPr>
            <a:spLocks noGrp="1"/>
          </p:cNvSpPr>
          <p:nvPr>
            <p:ph type="title"/>
          </p:nvPr>
        </p:nvSpPr>
        <p:spPr/>
        <p:txBody>
          <a:bodyPr/>
          <a:lstStyle/>
          <a:p>
            <a:r>
              <a:rPr lang="fi-FI"/>
              <a:t>Muokkaa ots. perustyyl. napsautt.</a:t>
            </a:r>
          </a:p>
        </p:txBody>
      </p:sp>
      <p:sp>
        <p:nvSpPr>
          <p:cNvPr id="3" name="Tekstin paikkamerkki 2">
            <a:extLst>
              <a:ext uri="{FF2B5EF4-FFF2-40B4-BE49-F238E27FC236}">
                <a16:creationId xmlns:a16="http://schemas.microsoft.com/office/drawing/2014/main" id="{8B7B6C10-5796-2064-3626-9B504A5F889C}"/>
              </a:ext>
            </a:extLst>
          </p:cNvPr>
          <p:cNvSpPr>
            <a:spLocks noGrp="1"/>
          </p:cNvSpPr>
          <p:nvPr>
            <p:ph type="body"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602928C-CF97-26D9-F05C-721A1016D827}"/>
              </a:ext>
            </a:extLst>
          </p:cNvPr>
          <p:cNvSpPr>
            <a:spLocks noGrp="1"/>
          </p:cNvSpPr>
          <p:nvPr>
            <p:ph type="dt" sz="half" idx="10"/>
          </p:nvPr>
        </p:nvSpPr>
        <p:spPr/>
        <p:txBody>
          <a:bodyPr/>
          <a:lstStyle/>
          <a:p>
            <a:fld id="{68BCE8E8-17D2-455A-BDC8-9CEED9C9D0F0}" type="datetimeFigureOut">
              <a:rPr lang="fi-FI" smtClean="0"/>
              <a:t>18.8.2025</a:t>
            </a:fld>
            <a:endParaRPr lang="fi-FI"/>
          </a:p>
        </p:txBody>
      </p:sp>
      <p:sp>
        <p:nvSpPr>
          <p:cNvPr id="5" name="Alatunnisteen paikkamerkki 4">
            <a:extLst>
              <a:ext uri="{FF2B5EF4-FFF2-40B4-BE49-F238E27FC236}">
                <a16:creationId xmlns:a16="http://schemas.microsoft.com/office/drawing/2014/main" id="{29A06CA6-B08B-8581-2575-7A6D79674D1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0FB4ABD-C2C3-3CF8-FB8C-33B4F5DB57C6}"/>
              </a:ext>
            </a:extLst>
          </p:cNvPr>
          <p:cNvSpPr>
            <a:spLocks noGrp="1"/>
          </p:cNvSpPr>
          <p:nvPr>
            <p:ph type="sldNum" sz="quarter" idx="12"/>
          </p:nvPr>
        </p:nvSpPr>
        <p:spPr/>
        <p:txBody>
          <a:bodyPr/>
          <a:lstStyle/>
          <a:p>
            <a:fld id="{092D0401-D3D2-4A5A-9E1A-1F7F1043DB4B}" type="slidenum">
              <a:rPr lang="fi-FI" smtClean="0"/>
              <a:t>‹#›</a:t>
            </a:fld>
            <a:endParaRPr lang="fi-FI"/>
          </a:p>
        </p:txBody>
      </p:sp>
    </p:spTree>
    <p:extLst>
      <p:ext uri="{BB962C8B-B14F-4D97-AF65-F5344CB8AC3E}">
        <p14:creationId xmlns:p14="http://schemas.microsoft.com/office/powerpoint/2010/main" val="2229340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239000" y="1485900"/>
            <a:ext cx="3657600" cy="4457700"/>
          </a:xfrm>
        </p:spPr>
        <p:txBody>
          <a:bodyPr/>
          <a:lstStyle/>
          <a:p>
            <a:endParaRPr lang="en-US"/>
          </a:p>
        </p:txBody>
      </p:sp>
      <p:cxnSp>
        <p:nvCxnSpPr>
          <p:cNvPr id="11" name="Straight Connector 10">
            <a:extLst>
              <a:ext uri="{FF2B5EF4-FFF2-40B4-BE49-F238E27FC236}">
                <a16:creationId xmlns:a16="http://schemas.microsoft.com/office/drawing/2014/main" id="{0CA0C2D1-06AD-3620-044D-2EAE71AC87AC}"/>
              </a:ext>
            </a:extLst>
          </p:cNvPr>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Tree>
    <p:extLst>
      <p:ext uri="{BB962C8B-B14F-4D97-AF65-F5344CB8AC3E}">
        <p14:creationId xmlns:p14="http://schemas.microsoft.com/office/powerpoint/2010/main" val="4172760368"/>
      </p:ext>
    </p:extLst>
  </p:cSld>
  <p:clrMapOvr>
    <a:masterClrMapping/>
  </p:clrMapOvr>
  <p:extLst>
    <p:ext uri="{DCECCB84-F9BA-43D5-87BE-67443E8EF086}">
      <p15:sldGuideLst xmlns:p15="http://schemas.microsoft.com/office/powerpoint/2012/main">
        <p15:guide id="1" orient="horz" pos="936">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672">
          <p15:clr>
            <a:srgbClr val="FBAE40"/>
          </p15:clr>
        </p15:guide>
        <p15:guide id="9" pos="3720">
          <p15:clr>
            <a:srgbClr val="FBAE40"/>
          </p15:clr>
        </p15:guide>
        <p15:guide id="10" pos="6360">
          <p15:clr>
            <a:srgbClr val="FBAE40"/>
          </p15:clr>
        </p15:guide>
        <p15:guide id="11" pos="7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B735EAF-8052-DDCD-6CEC-D825479BEFD3}"/>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4499428" y="796698"/>
            <a:ext cx="6854371"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7" name="Picture Placeholder 6">
            <a:extLst>
              <a:ext uri="{FF2B5EF4-FFF2-40B4-BE49-F238E27FC236}">
                <a16:creationId xmlns:a16="http://schemas.microsoft.com/office/drawing/2014/main" id="{DCB9F921-8097-7740-47FD-1905F9FE448C}"/>
              </a:ext>
            </a:extLst>
          </p:cNvPr>
          <p:cNvSpPr>
            <a:spLocks noGrp="1"/>
          </p:cNvSpPr>
          <p:nvPr>
            <p:ph type="pic" sz="quarter" idx="19"/>
          </p:nvPr>
        </p:nvSpPr>
        <p:spPr>
          <a:xfrm>
            <a:off x="0" y="0"/>
            <a:ext cx="4354513" cy="6858000"/>
          </a:xfrm>
        </p:spPr>
        <p:txBody>
          <a:bodyPr/>
          <a:lstStyle/>
          <a:p>
            <a:endParaRPr lang="en-US"/>
          </a:p>
        </p:txBody>
      </p:sp>
      <p:sp>
        <p:nvSpPr>
          <p:cNvPr id="9" name="Text Placeholder 7">
            <a:extLst>
              <a:ext uri="{FF2B5EF4-FFF2-40B4-BE49-F238E27FC236}">
                <a16:creationId xmlns:a16="http://schemas.microsoft.com/office/drawing/2014/main" id="{DEBCBD63-480F-D96C-B0DF-94EF264BA08C}"/>
              </a:ext>
            </a:extLst>
          </p:cNvPr>
          <p:cNvSpPr>
            <a:spLocks noGrp="1"/>
          </p:cNvSpPr>
          <p:nvPr>
            <p:ph type="body" sz="quarter" idx="21"/>
          </p:nvPr>
        </p:nvSpPr>
        <p:spPr>
          <a:xfrm>
            <a:off x="8280716" y="2676257"/>
            <a:ext cx="2917371" cy="743178"/>
          </a:xfrm>
        </p:spPr>
        <p:txBody>
          <a:bodyPr anchor="b" anchorCtr="0">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23F1D198-945D-C96D-60E9-C0AEC5E296ED}"/>
              </a:ext>
            </a:extLst>
          </p:cNvPr>
          <p:cNvSpPr>
            <a:spLocks noGrp="1"/>
          </p:cNvSpPr>
          <p:nvPr>
            <p:ph type="body" sz="quarter" idx="17"/>
          </p:nvPr>
        </p:nvSpPr>
        <p:spPr>
          <a:xfrm>
            <a:off x="8280717"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3" name="Text Placeholder 7">
            <a:extLst>
              <a:ext uri="{FF2B5EF4-FFF2-40B4-BE49-F238E27FC236}">
                <a16:creationId xmlns:a16="http://schemas.microsoft.com/office/drawing/2014/main" id="{BDCD9B2A-F0BB-F9DB-CC75-2EC1683475F8}"/>
              </a:ext>
            </a:extLst>
          </p:cNvPr>
          <p:cNvSpPr>
            <a:spLocks noGrp="1"/>
          </p:cNvSpPr>
          <p:nvPr>
            <p:ph type="body" sz="quarter" idx="18"/>
          </p:nvPr>
        </p:nvSpPr>
        <p:spPr>
          <a:xfrm>
            <a:off x="4495800"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12">
            <a:extLst>
              <a:ext uri="{FF2B5EF4-FFF2-40B4-BE49-F238E27FC236}">
                <a16:creationId xmlns:a16="http://schemas.microsoft.com/office/drawing/2014/main" id="{68651C4C-4AD1-19DA-CC78-BEC58707B5AD}"/>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
        <p:nvSpPr>
          <p:cNvPr id="3" name="Text Placeholder 7">
            <a:extLst>
              <a:ext uri="{FF2B5EF4-FFF2-40B4-BE49-F238E27FC236}">
                <a16:creationId xmlns:a16="http://schemas.microsoft.com/office/drawing/2014/main" id="{12271BA1-38C2-A7FE-AC76-8EC49BFBBE35}"/>
              </a:ext>
            </a:extLst>
          </p:cNvPr>
          <p:cNvSpPr>
            <a:spLocks noGrp="1"/>
          </p:cNvSpPr>
          <p:nvPr>
            <p:ph type="body" sz="quarter" idx="22"/>
          </p:nvPr>
        </p:nvSpPr>
        <p:spPr>
          <a:xfrm>
            <a:off x="4495800" y="2676257"/>
            <a:ext cx="2917371" cy="743178"/>
          </a:xfrm>
        </p:spPr>
        <p:txBody>
          <a:bodyPr anchor="b" anchorCtr="0">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630785607"/>
      </p:ext>
    </p:extLst>
  </p:cSld>
  <p:clrMapOvr>
    <a:masterClrMapping/>
  </p:clrMapOvr>
  <p:extLst>
    <p:ext uri="{DCECCB84-F9BA-43D5-87BE-67443E8EF086}">
      <p15:sldGuideLst xmlns:p15="http://schemas.microsoft.com/office/powerpoint/2012/main">
        <p15:guide id="1" orient="horz" pos="840">
          <p15:clr>
            <a:srgbClr val="FBAE40"/>
          </p15:clr>
        </p15:guide>
        <p15:guide id="2" pos="2832">
          <p15:clr>
            <a:srgbClr val="FBAE40"/>
          </p15:clr>
        </p15:guide>
        <p15:guide id="3" orient="horz" pos="3744">
          <p15:clr>
            <a:srgbClr val="FBAE40"/>
          </p15:clr>
        </p15:guide>
        <p15:guide id="4" pos="6864">
          <p15:clr>
            <a:srgbClr val="FBAE40"/>
          </p15:clr>
        </p15:guide>
        <p15:guide id="5" pos="4560">
          <p15:clr>
            <a:srgbClr val="FBAE40"/>
          </p15:clr>
        </p15:guide>
        <p15:guide id="6" orient="horz" pos="1704">
          <p15:clr>
            <a:srgbClr val="FBAE40"/>
          </p15:clr>
        </p15:guide>
        <p15:guide id="7" orient="horz" pos="360">
          <p15:clr>
            <a:srgbClr val="FBAE40"/>
          </p15:clr>
        </p15:guide>
        <p15:guide id="9" pos="3720">
          <p15:clr>
            <a:srgbClr val="FBAE40"/>
          </p15:clr>
        </p15:guide>
        <p15:guide id="10" pos="6360">
          <p15:clr>
            <a:srgbClr val="FBAE40"/>
          </p15:clr>
        </p15:guide>
        <p15:guide id="11" pos="7152">
          <p15:clr>
            <a:srgbClr val="FBAE40"/>
          </p15:clr>
        </p15:guide>
        <p15:guide id="12" pos="2952">
          <p15:clr>
            <a:srgbClr val="FBAE40"/>
          </p15:clr>
        </p15:guide>
        <p15:guide id="13" pos="7056">
          <p15:clr>
            <a:srgbClr val="FBAE40"/>
          </p15:clr>
        </p15:guide>
        <p15:guide id="14" orient="horz" pos="24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7C7D43-1CC3-3332-AEFC-59ABB023F7AC}"/>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702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1848048577"/>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1032">
          <p15:clr>
            <a:srgbClr val="FBAE40"/>
          </p15:clr>
        </p15:guide>
        <p15:guide id="9" pos="3720">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6678385"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609600" y="58466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609600" y="67175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9"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7" name="Picture Placeholder 6">
            <a:extLst>
              <a:ext uri="{FF2B5EF4-FFF2-40B4-BE49-F238E27FC236}">
                <a16:creationId xmlns:a16="http://schemas.microsoft.com/office/drawing/2014/main" id="{39F175D2-EEFE-E4BF-0E57-03025B8F8D64}"/>
              </a:ext>
            </a:extLst>
          </p:cNvPr>
          <p:cNvSpPr>
            <a:spLocks noGrp="1"/>
          </p:cNvSpPr>
          <p:nvPr>
            <p:ph type="pic" sz="quarter" idx="19"/>
          </p:nvPr>
        </p:nvSpPr>
        <p:spPr>
          <a:xfrm>
            <a:off x="7696200" y="1"/>
            <a:ext cx="4495800" cy="6858000"/>
          </a:xfrm>
        </p:spPr>
        <p:txBody>
          <a:bodyPr/>
          <a:lstStyle/>
          <a:p>
            <a:endParaRPr lang="en-US"/>
          </a:p>
        </p:txBody>
      </p:sp>
      <p:sp>
        <p:nvSpPr>
          <p:cNvPr id="15" name="Text Placeholder 12">
            <a:extLst>
              <a:ext uri="{FF2B5EF4-FFF2-40B4-BE49-F238E27FC236}">
                <a16:creationId xmlns:a16="http://schemas.microsoft.com/office/drawing/2014/main" id="{273C4E42-511B-EB94-CA0A-051B1A4A918D}"/>
              </a:ext>
            </a:extLst>
          </p:cNvPr>
          <p:cNvSpPr>
            <a:spLocks noGrp="1"/>
          </p:cNvSpPr>
          <p:nvPr>
            <p:ph type="body" sz="quarter" idx="20"/>
          </p:nvPr>
        </p:nvSpPr>
        <p:spPr>
          <a:xfrm>
            <a:off x="495300" y="6573838"/>
            <a:ext cx="2870200" cy="284162"/>
          </a:xfrm>
        </p:spPr>
        <p:txBody>
          <a:bodyPr>
            <a:noAutofit/>
          </a:bodyPr>
          <a:lstStyle>
            <a:lvl1pPr marL="0" indent="0" algn="l">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245389909"/>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7" orient="horz" pos="360">
          <p15:clr>
            <a:srgbClr val="FBAE40"/>
          </p15:clr>
        </p15:guide>
        <p15:guide id="8" pos="1032">
          <p15:clr>
            <a:srgbClr val="FBAE40"/>
          </p15:clr>
        </p15:guide>
        <p15:guide id="9" pos="4848">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70AFB9-F87E-11AC-2B32-B5178FE34E78}"/>
              </a:ext>
            </a:extLst>
          </p:cNvPr>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71442" y="268927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919352225"/>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1032">
          <p15:clr>
            <a:srgbClr val="FBAE40"/>
          </p15:clr>
        </p15:guide>
        <p15:guide id="9" pos="3720">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414779-4CEE-EEAD-8A66-EE043E90B44F}"/>
              </a:ext>
            </a:extLst>
          </p:cNvPr>
          <p:cNvSpPr/>
          <p:nvPr userDrawn="1"/>
        </p:nvSpPr>
        <p:spPr>
          <a:xfrm>
            <a:off x="1611313" y="3215390"/>
            <a:ext cx="2638398" cy="36426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7" name="Picture Placeholder 6">
            <a:extLst>
              <a:ext uri="{FF2B5EF4-FFF2-40B4-BE49-F238E27FC236}">
                <a16:creationId xmlns:a16="http://schemas.microsoft.com/office/drawing/2014/main" id="{34235A04-C2C9-A7DC-3FE5-1E7D27C0E13D}"/>
              </a:ext>
            </a:extLst>
          </p:cNvPr>
          <p:cNvSpPr>
            <a:spLocks noGrp="1"/>
          </p:cNvSpPr>
          <p:nvPr>
            <p:ph type="pic" sz="quarter" idx="19"/>
          </p:nvPr>
        </p:nvSpPr>
        <p:spPr>
          <a:xfrm>
            <a:off x="914400" y="2627313"/>
            <a:ext cx="2525713" cy="3316287"/>
          </a:xfrm>
        </p:spPr>
        <p:txBody>
          <a:bodyPr/>
          <a:lstStyle/>
          <a:p>
            <a:endParaRPr lang="en-US"/>
          </a:p>
        </p:txBody>
      </p:sp>
      <p:sp>
        <p:nvSpPr>
          <p:cNvPr id="3" name="Text Placeholder 12">
            <a:extLst>
              <a:ext uri="{FF2B5EF4-FFF2-40B4-BE49-F238E27FC236}">
                <a16:creationId xmlns:a16="http://schemas.microsoft.com/office/drawing/2014/main" id="{7104C814-4179-5378-738C-F0AEB2D153F3}"/>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404326330"/>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655">
          <p15:clr>
            <a:srgbClr val="FBAE40"/>
          </p15:clr>
        </p15:guide>
        <p15:guide id="7" orient="horz" pos="360">
          <p15:clr>
            <a:srgbClr val="FBAE40"/>
          </p15:clr>
        </p15:guide>
        <p15:guide id="8" pos="1015">
          <p15:clr>
            <a:srgbClr val="FBAE40"/>
          </p15:clr>
        </p15:guide>
        <p15:guide id="9" pos="2167">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B883CC-094E-7039-9807-58F11002611B}"/>
              </a:ext>
            </a:extLst>
          </p:cNvPr>
          <p:cNvSpPr/>
          <p:nvPr userDrawn="1"/>
        </p:nvSpPr>
        <p:spPr>
          <a:xfrm>
            <a:off x="0" y="0"/>
            <a:ext cx="5358984"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1066800"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7" name="Picture Placeholder 6">
            <a:extLst>
              <a:ext uri="{FF2B5EF4-FFF2-40B4-BE49-F238E27FC236}">
                <a16:creationId xmlns:a16="http://schemas.microsoft.com/office/drawing/2014/main" id="{8FDDBBAD-B928-4819-64F5-80A5AECD71CB}"/>
              </a:ext>
            </a:extLst>
          </p:cNvPr>
          <p:cNvSpPr>
            <a:spLocks noGrp="1"/>
          </p:cNvSpPr>
          <p:nvPr>
            <p:ph type="pic" sz="quarter" idx="19"/>
          </p:nvPr>
        </p:nvSpPr>
        <p:spPr>
          <a:xfrm>
            <a:off x="4381500" y="2171699"/>
            <a:ext cx="2971800" cy="4549775"/>
          </a:xfrm>
        </p:spPr>
        <p:txBody>
          <a:bodyPr/>
          <a:lstStyle/>
          <a:p>
            <a:endParaRPr lang="en-US"/>
          </a:p>
        </p:txBody>
      </p:sp>
      <p:sp>
        <p:nvSpPr>
          <p:cNvPr id="3" name="Text Placeholder 12">
            <a:extLst>
              <a:ext uri="{FF2B5EF4-FFF2-40B4-BE49-F238E27FC236}">
                <a16:creationId xmlns:a16="http://schemas.microsoft.com/office/drawing/2014/main" id="{8B3586BE-78C6-E426-9F3C-F59381E5CD88}"/>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464081889"/>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5" pos="4632">
          <p15:clr>
            <a:srgbClr val="FBAE40"/>
          </p15:clr>
        </p15:guide>
        <p15:guide id="6" orient="horz" pos="1368">
          <p15:clr>
            <a:srgbClr val="FBAE40"/>
          </p15:clr>
        </p15:guide>
        <p15:guide id="7" orient="horz" pos="360">
          <p15:clr>
            <a:srgbClr val="FBAE40"/>
          </p15:clr>
        </p15:guide>
        <p15:guide id="9" pos="2760">
          <p15:clr>
            <a:srgbClr val="FBAE40"/>
          </p15:clr>
        </p15:guide>
        <p15:guide id="11" pos="7159">
          <p15:clr>
            <a:srgbClr val="FBAE40"/>
          </p15:clr>
        </p15:guide>
        <p15:guide id="12" pos="672">
          <p15:clr>
            <a:srgbClr val="FBAE40"/>
          </p15:clr>
        </p15:guide>
        <p15:guide id="14" orient="horz" pos="2448">
          <p15:clr>
            <a:srgbClr val="FBAE40"/>
          </p15:clr>
        </p15:guide>
        <p15:guide id="15" pos="7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D94418-9475-57D7-7FA9-72D8CCF9B79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04F4344-1343-9BE7-57F0-04B7DDDAD64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E822862-01D0-24D2-2F33-00566B5AF35E}"/>
              </a:ext>
            </a:extLst>
          </p:cNvPr>
          <p:cNvSpPr>
            <a:spLocks noGrp="1"/>
          </p:cNvSpPr>
          <p:nvPr>
            <p:ph type="dt" sz="half" idx="10"/>
          </p:nvPr>
        </p:nvSpPr>
        <p:spPr/>
        <p:txBody>
          <a:bodyPr/>
          <a:lstStyle/>
          <a:p>
            <a:fld id="{626702C5-5EE2-4ECF-9C89-BC39AB31FE77}" type="datetimeFigureOut">
              <a:rPr lang="fi-FI" smtClean="0"/>
              <a:t>18.8.2025</a:t>
            </a:fld>
            <a:endParaRPr lang="fi-FI"/>
          </a:p>
        </p:txBody>
      </p:sp>
      <p:sp>
        <p:nvSpPr>
          <p:cNvPr id="5" name="Alatunnisteen paikkamerkki 4">
            <a:extLst>
              <a:ext uri="{FF2B5EF4-FFF2-40B4-BE49-F238E27FC236}">
                <a16:creationId xmlns:a16="http://schemas.microsoft.com/office/drawing/2014/main" id="{A11818AF-4C67-23C2-471E-284386F18EC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592BAD5-DD0F-9416-1D51-3F8E509CCCAE}"/>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2158689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949CF9-AE80-D4A2-E0FC-126A4E8ECBCB}"/>
              </a:ext>
            </a:extLst>
          </p:cNvPr>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32546" y="4618037"/>
            <a:ext cx="9314540" cy="1325563"/>
          </a:xfrm>
        </p:spPr>
        <p:txBody>
          <a:bodyPr anchor="b">
            <a:noAutofit/>
          </a:bodyPr>
          <a:lstStyle>
            <a:lvl1pPr algn="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7"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9"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2461991912"/>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5" pos="4560">
          <p15:clr>
            <a:srgbClr val="FBAE40"/>
          </p15:clr>
        </p15:guide>
        <p15:guide id="7" orient="horz" pos="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960C-86A7-6728-9263-973B76A8FDB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2659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002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239000" y="1485900"/>
            <a:ext cx="3657600" cy="4457700"/>
          </a:xfrm>
        </p:spPr>
        <p:txBody>
          <a:bodyPr/>
          <a:lstStyle/>
          <a:p>
            <a:endParaRPr lang="en-US"/>
          </a:p>
        </p:txBody>
      </p:sp>
      <p:cxnSp>
        <p:nvCxnSpPr>
          <p:cNvPr id="11" name="Straight Connector 10">
            <a:extLst>
              <a:ext uri="{FF2B5EF4-FFF2-40B4-BE49-F238E27FC236}">
                <a16:creationId xmlns:a16="http://schemas.microsoft.com/office/drawing/2014/main" id="{0CA0C2D1-06AD-3620-044D-2EAE71AC87AC}"/>
              </a:ext>
            </a:extLst>
          </p:cNvPr>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Tree>
    <p:extLst>
      <p:ext uri="{BB962C8B-B14F-4D97-AF65-F5344CB8AC3E}">
        <p14:creationId xmlns:p14="http://schemas.microsoft.com/office/powerpoint/2010/main" val="2824232365"/>
      </p:ext>
    </p:extLst>
  </p:cSld>
  <p:clrMapOvr>
    <a:masterClrMapping/>
  </p:clrMapOvr>
  <p:extLst>
    <p:ext uri="{DCECCB84-F9BA-43D5-87BE-67443E8EF086}">
      <p15:sldGuideLst xmlns:p15="http://schemas.microsoft.com/office/powerpoint/2012/main">
        <p15:guide id="1" orient="horz" pos="936">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672">
          <p15:clr>
            <a:srgbClr val="FBAE40"/>
          </p15:clr>
        </p15:guide>
        <p15:guide id="9" pos="3720">
          <p15:clr>
            <a:srgbClr val="FBAE40"/>
          </p15:clr>
        </p15:guide>
        <p15:guide id="10" pos="6360">
          <p15:clr>
            <a:srgbClr val="FBAE40"/>
          </p15:clr>
        </p15:guide>
        <p15:guide id="11" pos="71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32C2BD-3AA0-D15A-343E-6F88C11D0A30}"/>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EA89D0C-E23D-23E3-991E-F7A682C264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7723F5B-B210-273E-A5B7-B2E27190E1B7}"/>
              </a:ext>
            </a:extLst>
          </p:cNvPr>
          <p:cNvSpPr>
            <a:spLocks noGrp="1"/>
          </p:cNvSpPr>
          <p:nvPr>
            <p:ph type="dt" sz="half" idx="10"/>
          </p:nvPr>
        </p:nvSpPr>
        <p:spPr/>
        <p:txBody>
          <a:bodyPr/>
          <a:lstStyle/>
          <a:p>
            <a:fld id="{626702C5-5EE2-4ECF-9C89-BC39AB31FE77}" type="datetimeFigureOut">
              <a:rPr lang="fi-FI" smtClean="0"/>
              <a:t>18.8.2025</a:t>
            </a:fld>
            <a:endParaRPr lang="fi-FI"/>
          </a:p>
        </p:txBody>
      </p:sp>
      <p:sp>
        <p:nvSpPr>
          <p:cNvPr id="5" name="Alatunnisteen paikkamerkki 4">
            <a:extLst>
              <a:ext uri="{FF2B5EF4-FFF2-40B4-BE49-F238E27FC236}">
                <a16:creationId xmlns:a16="http://schemas.microsoft.com/office/drawing/2014/main" id="{4B629020-B432-1468-7D37-48744B39841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F04E36F-D7DC-49C8-CA53-7D4A7A278589}"/>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379127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1B10D7-A847-E4A7-9A29-06FFBC48D85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C36ACCA-0319-5703-3777-BACCFCCB31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1DC2EDC-B606-EC18-C8C4-4253E44FA0A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3C722F9-4B9D-BBCB-267F-3EB72E19C362}"/>
              </a:ext>
            </a:extLst>
          </p:cNvPr>
          <p:cNvSpPr>
            <a:spLocks noGrp="1"/>
          </p:cNvSpPr>
          <p:nvPr>
            <p:ph type="dt" sz="half" idx="10"/>
          </p:nvPr>
        </p:nvSpPr>
        <p:spPr/>
        <p:txBody>
          <a:bodyPr/>
          <a:lstStyle/>
          <a:p>
            <a:fld id="{626702C5-5EE2-4ECF-9C89-BC39AB31FE77}" type="datetimeFigureOut">
              <a:rPr lang="fi-FI" smtClean="0"/>
              <a:t>18.8.2025</a:t>
            </a:fld>
            <a:endParaRPr lang="fi-FI"/>
          </a:p>
        </p:txBody>
      </p:sp>
      <p:sp>
        <p:nvSpPr>
          <p:cNvPr id="6" name="Alatunnisteen paikkamerkki 5">
            <a:extLst>
              <a:ext uri="{FF2B5EF4-FFF2-40B4-BE49-F238E27FC236}">
                <a16:creationId xmlns:a16="http://schemas.microsoft.com/office/drawing/2014/main" id="{E26B36A6-5703-3C4A-C582-B33C2815AC4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2E538D-B225-6C37-4D2A-B80EB0143E5F}"/>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136428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5C0247-B4EC-15BC-DCA0-5C0E2967B6EF}"/>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81EC6C3-B24D-00B8-6705-971C5345C5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4B06031-F8B3-40FD-F193-463C4195386D}"/>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7D04006-463A-836B-833A-7141D7457B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9B0360C-24FF-7047-9972-E20A7EECB54B}"/>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D0EC009-00E5-DD8E-4173-4E32DBA047F4}"/>
              </a:ext>
            </a:extLst>
          </p:cNvPr>
          <p:cNvSpPr>
            <a:spLocks noGrp="1"/>
          </p:cNvSpPr>
          <p:nvPr>
            <p:ph type="dt" sz="half" idx="10"/>
          </p:nvPr>
        </p:nvSpPr>
        <p:spPr/>
        <p:txBody>
          <a:bodyPr/>
          <a:lstStyle/>
          <a:p>
            <a:fld id="{626702C5-5EE2-4ECF-9C89-BC39AB31FE77}" type="datetimeFigureOut">
              <a:rPr lang="fi-FI" smtClean="0"/>
              <a:t>18.8.2025</a:t>
            </a:fld>
            <a:endParaRPr lang="fi-FI"/>
          </a:p>
        </p:txBody>
      </p:sp>
      <p:sp>
        <p:nvSpPr>
          <p:cNvPr id="8" name="Alatunnisteen paikkamerkki 7">
            <a:extLst>
              <a:ext uri="{FF2B5EF4-FFF2-40B4-BE49-F238E27FC236}">
                <a16:creationId xmlns:a16="http://schemas.microsoft.com/office/drawing/2014/main" id="{11555F74-2218-DB50-9891-6F3D51EE0375}"/>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ECBC1C32-43D2-E8BE-0E2A-0DBB410C4746}"/>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428943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BBD0A-B87D-FFA6-E443-574DA2269ED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78DAC4C-6980-7DAC-596C-DAE1C47FC114}"/>
              </a:ext>
            </a:extLst>
          </p:cNvPr>
          <p:cNvSpPr>
            <a:spLocks noGrp="1"/>
          </p:cNvSpPr>
          <p:nvPr>
            <p:ph type="dt" sz="half" idx="10"/>
          </p:nvPr>
        </p:nvSpPr>
        <p:spPr/>
        <p:txBody>
          <a:bodyPr/>
          <a:lstStyle/>
          <a:p>
            <a:fld id="{626702C5-5EE2-4ECF-9C89-BC39AB31FE77}" type="datetimeFigureOut">
              <a:rPr lang="fi-FI" smtClean="0"/>
              <a:t>18.8.2025</a:t>
            </a:fld>
            <a:endParaRPr lang="fi-FI"/>
          </a:p>
        </p:txBody>
      </p:sp>
      <p:sp>
        <p:nvSpPr>
          <p:cNvPr id="4" name="Alatunnisteen paikkamerkki 3">
            <a:extLst>
              <a:ext uri="{FF2B5EF4-FFF2-40B4-BE49-F238E27FC236}">
                <a16:creationId xmlns:a16="http://schemas.microsoft.com/office/drawing/2014/main" id="{E0CF2C4A-9BAE-B5F9-B342-537BBB177E3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5D8897B8-539D-5DCB-E60D-AE19CF698DE0}"/>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113712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4533535-A40E-64E5-68FA-29CE82A57F18}"/>
              </a:ext>
            </a:extLst>
          </p:cNvPr>
          <p:cNvSpPr>
            <a:spLocks noGrp="1"/>
          </p:cNvSpPr>
          <p:nvPr>
            <p:ph type="dt" sz="half" idx="10"/>
          </p:nvPr>
        </p:nvSpPr>
        <p:spPr/>
        <p:txBody>
          <a:bodyPr/>
          <a:lstStyle/>
          <a:p>
            <a:fld id="{626702C5-5EE2-4ECF-9C89-BC39AB31FE77}" type="datetimeFigureOut">
              <a:rPr lang="fi-FI" smtClean="0"/>
              <a:t>18.8.2025</a:t>
            </a:fld>
            <a:endParaRPr lang="fi-FI"/>
          </a:p>
        </p:txBody>
      </p:sp>
      <p:sp>
        <p:nvSpPr>
          <p:cNvPr id="3" name="Alatunnisteen paikkamerkki 2">
            <a:extLst>
              <a:ext uri="{FF2B5EF4-FFF2-40B4-BE49-F238E27FC236}">
                <a16:creationId xmlns:a16="http://schemas.microsoft.com/office/drawing/2014/main" id="{DFB7E737-7338-F824-051D-D83F974A19F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C835899-DC15-BC8E-CDBE-DBE0CD11B725}"/>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400193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3CBBDA-C728-2F39-A1CE-5E3C8FE6FB1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E4795C1-A660-6285-F4F1-644924BEC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E981541-199F-440D-AAD9-D8493F91A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16B5385-6306-89DC-7B5E-BB4F12E21927}"/>
              </a:ext>
            </a:extLst>
          </p:cNvPr>
          <p:cNvSpPr>
            <a:spLocks noGrp="1"/>
          </p:cNvSpPr>
          <p:nvPr>
            <p:ph type="dt" sz="half" idx="10"/>
          </p:nvPr>
        </p:nvSpPr>
        <p:spPr/>
        <p:txBody>
          <a:bodyPr/>
          <a:lstStyle/>
          <a:p>
            <a:fld id="{626702C5-5EE2-4ECF-9C89-BC39AB31FE77}" type="datetimeFigureOut">
              <a:rPr lang="fi-FI" smtClean="0"/>
              <a:t>18.8.2025</a:t>
            </a:fld>
            <a:endParaRPr lang="fi-FI"/>
          </a:p>
        </p:txBody>
      </p:sp>
      <p:sp>
        <p:nvSpPr>
          <p:cNvPr id="6" name="Alatunnisteen paikkamerkki 5">
            <a:extLst>
              <a:ext uri="{FF2B5EF4-FFF2-40B4-BE49-F238E27FC236}">
                <a16:creationId xmlns:a16="http://schemas.microsoft.com/office/drawing/2014/main" id="{DA9883CD-6C2E-EE85-7E5F-EBC4B18E7C5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95B1EB8-896E-AFEF-6BB1-142BEF9A7B17}"/>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24206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508B28-333C-4475-2B42-957DC8BE813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41E09A1-38E5-7007-B41C-1BE2976CD8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C39A657-0364-C073-1E41-2DD9AE9D5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4140AD7-C0AB-81A0-4F2E-65405FEAE23C}"/>
              </a:ext>
            </a:extLst>
          </p:cNvPr>
          <p:cNvSpPr>
            <a:spLocks noGrp="1"/>
          </p:cNvSpPr>
          <p:nvPr>
            <p:ph type="dt" sz="half" idx="10"/>
          </p:nvPr>
        </p:nvSpPr>
        <p:spPr/>
        <p:txBody>
          <a:bodyPr/>
          <a:lstStyle/>
          <a:p>
            <a:fld id="{626702C5-5EE2-4ECF-9C89-BC39AB31FE77}" type="datetimeFigureOut">
              <a:rPr lang="fi-FI" smtClean="0"/>
              <a:t>18.8.2025</a:t>
            </a:fld>
            <a:endParaRPr lang="fi-FI"/>
          </a:p>
        </p:txBody>
      </p:sp>
      <p:sp>
        <p:nvSpPr>
          <p:cNvPr id="6" name="Alatunnisteen paikkamerkki 5">
            <a:extLst>
              <a:ext uri="{FF2B5EF4-FFF2-40B4-BE49-F238E27FC236}">
                <a16:creationId xmlns:a16="http://schemas.microsoft.com/office/drawing/2014/main" id="{52079AF5-0087-5C5F-7060-D6386F943B6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6EBA0FD-FBBF-5E79-E183-00D7CED7EEFE}"/>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266718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BA65467-3645-F7FD-0AE7-7F08839804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7646FF1-AD86-DE75-A8BA-2A9948ACB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5C1E05A-A39D-1D9A-1F6F-FD95E07E1C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702C5-5EE2-4ECF-9C89-BC39AB31FE77}" type="datetimeFigureOut">
              <a:rPr lang="fi-FI" smtClean="0"/>
              <a:t>18.8.2025</a:t>
            </a:fld>
            <a:endParaRPr lang="fi-FI"/>
          </a:p>
        </p:txBody>
      </p:sp>
      <p:sp>
        <p:nvSpPr>
          <p:cNvPr id="5" name="Alatunnisteen paikkamerkki 4">
            <a:extLst>
              <a:ext uri="{FF2B5EF4-FFF2-40B4-BE49-F238E27FC236}">
                <a16:creationId xmlns:a16="http://schemas.microsoft.com/office/drawing/2014/main" id="{DCC330AD-C6A1-0E5E-378C-AC9E1BCA4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88B97E2-08B4-C941-5901-B60F4C8FA3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9AEC3-FA4B-4A7F-A57C-C8412A2918E2}" type="slidenum">
              <a:rPr lang="fi-FI" smtClean="0"/>
              <a:t>‹#›</a:t>
            </a:fld>
            <a:endParaRPr lang="fi-FI"/>
          </a:p>
        </p:txBody>
      </p:sp>
    </p:spTree>
    <p:extLst>
      <p:ext uri="{BB962C8B-B14F-4D97-AF65-F5344CB8AC3E}">
        <p14:creationId xmlns:p14="http://schemas.microsoft.com/office/powerpoint/2010/main" val="160746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4C769-5B6E-5C22-9516-5D7BE462E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3190F5-D493-CE67-ED1B-D761BFA69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5225E-A593-BBE5-FA35-2952DE6D5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812C0-D4F0-C345-96B4-1E8B918506AC}" type="datetimeFigureOut">
              <a:rPr lang="en-US" smtClean="0"/>
              <a:t>8/18/2025</a:t>
            </a:fld>
            <a:endParaRPr lang="en-US"/>
          </a:p>
        </p:txBody>
      </p:sp>
      <p:sp>
        <p:nvSpPr>
          <p:cNvPr id="6" name="Slide Number Placeholder 5">
            <a:extLst>
              <a:ext uri="{FF2B5EF4-FFF2-40B4-BE49-F238E27FC236}">
                <a16:creationId xmlns:a16="http://schemas.microsoft.com/office/drawing/2014/main" id="{BB730E95-9162-1956-4897-1AA052698F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709E4-652E-524A-8D35-CF602AA44AAA}" type="slidenum">
              <a:rPr lang="en-US" smtClean="0"/>
              <a:t>‹#›</a:t>
            </a:fld>
            <a:endParaRPr lang="en-US"/>
          </a:p>
        </p:txBody>
      </p:sp>
    </p:spTree>
    <p:extLst>
      <p:ext uri="{BB962C8B-B14F-4D97-AF65-F5344CB8AC3E}">
        <p14:creationId xmlns:p14="http://schemas.microsoft.com/office/powerpoint/2010/main" val="1679508059"/>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60" r:id="rId11"/>
  </p:sldLayoutIdLst>
  <p:txStyles>
    <p:titleStyle>
      <a:lvl1pPr algn="l" defTabSz="914400" rtl="0" eaLnBrk="1" latinLnBrk="0" hangingPunct="1">
        <a:lnSpc>
          <a:spcPct val="90000"/>
        </a:lnSpc>
        <a:spcBef>
          <a:spcPct val="0"/>
        </a:spcBef>
        <a:buNone/>
        <a:defRPr sz="4800" kern="1200">
          <a:solidFill>
            <a:schemeClr val="tx1">
              <a:lumMod val="85000"/>
              <a:lumOff val="15000"/>
            </a:schemeClr>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44">
          <p15:clr>
            <a:srgbClr val="F26B43"/>
          </p15:clr>
        </p15:guide>
        <p15:guide id="4" pos="7416">
          <p15:clr>
            <a:srgbClr val="F26B43"/>
          </p15:clr>
        </p15:guide>
        <p15:guide id="5" pos="3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02.safelinks.protection.outlook.com/?url=https%3A%2F%2Fkpedu.cloud.panopto.eu%2FPanopto%2FPages%2FViewer.aspx%3Fid%3D4b7d838e-4a8a-44ee-acc7-b1e6008042ee&amp;data=05%7C02%7CAnne.Etelaaho%40kpedu.fi%7C77696d3ef1c6489e7d6f08dcd0af52e7%7C1ef853cb292643e9b8283270c9a0e869%7C0%7C0%7C638614698629281260%7CUnknown%7CTWFpbGZsb3d8eyJWIjoiMC4wLjAwMDAiLCJQIjoiV2luMzIiLCJBTiI6Ik1haWwiLCJXVCI6Mn0%3D%7C0%7C%7C%7C&amp;sdata=FKsz9DFb0Bc2fvtRzg%2FvNvbYyunhbrrUEDqguSkozt0%3D&amp;reserved=0"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kpedu.fi/docs/default-source/3k/nepsy-juliste-(9).pdf?sfvrsn=7a7c23b2_3" TargetMode="External"/><Relationship Id="rId4" Type="http://schemas.openxmlformats.org/officeDocument/2006/relationships/hyperlink" Target="https://www.kpedu.fi/docs/default-source/3k/nepsynuoren-erityispiirteita-ja-tukikeinoja-maarika-piispanen.pptx?sfvrsn=8d2722b2_3"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eur02.safelinks.protection.outlook.com/?url=https%3A%2F%2Fkpedu.cloud.panopto.eu%2FPanopto%2FPages%2FViewer.aspx%3Fid%3D7c10f5e4-21d4-47ad-a09e-afb1008e31e2&amp;data=05%7C01%7Cviestinta%40kpedu.fi%7C311913c0bc954d6b242e08db1ef0156b%7C1ef853cb292643e9b8283270c9a0e869%7C0%7C0%7C638137789267942496%7CUnknown%7CTWFpbGZsb3d8eyJWIjoiMC4wLjAwMDAiLCJQIjoiV2luMzIiLCJBTiI6Ik1haWwiLCJXVCI6Mn0%3D%7C3000%7C%7C%7C&amp;sdata=aFVNny7APFY1DgUzt4IgVQZ1fPdbvTu6w9Frq%2BRrcfg%3D&amp;reserved=0" TargetMode="External"/><Relationship Id="rId7" Type="http://schemas.openxmlformats.org/officeDocument/2006/relationships/hyperlink" Target="https://www.kpedu.fi/docs/default-source/opiskelijan-%C3%A4%C3%A4nell%C3%A4/kpedu-oppimislabra.pdf?sfvrsn=b96f43b2_3" TargetMode="External"/><Relationship Id="rId2" Type="http://schemas.openxmlformats.org/officeDocument/2006/relationships/hyperlink" Target="https://kpedu.cloud.panopto.eu/Panopto/Pages/Viewer.aspx?id=3a259916-2d81-4ea1-85e0-afb100810e91" TargetMode="External"/><Relationship Id="rId1" Type="http://schemas.openxmlformats.org/officeDocument/2006/relationships/slideLayout" Target="../slideLayouts/slideLayout1.xml"/><Relationship Id="rId6" Type="http://schemas.openxmlformats.org/officeDocument/2006/relationships/hyperlink" Target="https://www.kpedu.fi/docs/default-source/ammattiopisto/kpedu-oppimislabra--k%C3%A4sikirja.pdf?sfvrsn=6b1243b2_3" TargetMode="External"/><Relationship Id="rId5" Type="http://schemas.openxmlformats.org/officeDocument/2006/relationships/hyperlink" Target="https://eur02.safelinks.protection.outlook.com/?url=https%3A%2F%2Fkpedu.cloud.panopto.eu%2FPanopto%2FPages%2FViewer.aspx%3Fid%3D3e734737-e413-450c-8ae3-afb100a04928%26start%3D3&amp;data=05%7C01%7Cviestinta%40kpedu.fi%7C311913c0bc954d6b242e08db1ef0156b%7C1ef853cb292643e9b8283270c9a0e869%7C0%7C0%7C638137789267942496%7CUnknown%7CTWFpbGZsb3d8eyJWIjoiMC4wLjAwMDAiLCJQIjoiV2luMzIiLCJBTiI6Ik1haWwiLCJXVCI6Mn0%3D%7C3000%7C%7C%7C&amp;sdata=JrRPfhoJDH0qtd2EH1rcx%2B%2F7TNdIfIrx4I5ot0yjVxc%3D&amp;reserved=0" TargetMode="External"/><Relationship Id="rId4" Type="http://schemas.openxmlformats.org/officeDocument/2006/relationships/hyperlink" Target="https://eur02.safelinks.protection.outlook.com/?url=https%3A%2F%2Fkpedu.cloud.panopto.eu%2FPanopto%2FPages%2FViewer.aspx%3Fid%3D26818e43-ea55-473a-91d2-afb1009c03eb%26start%3D2&amp;data=05%7C01%7Cviestinta%40kpedu.fi%7C311913c0bc954d6b242e08db1ef0156b%7C1ef853cb292643e9b8283270c9a0e869%7C0%7C0%7C638137789267942496%7CUnknown%7CTWFpbGZsb3d8eyJWIjoiMC4wLjAwMDAiLCJQIjoiV2luMzIiLCJBTiI6Ik1haWwiLCJXVCI6Mn0%3D%7C3000%7C%7C%7C&amp;sdata=J5gwpfONFIMPMVIYyA%2F6Ov4pWtMRvAM7IfYkvxQXw%2F0%3D&amp;reserved=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ur02.safelinks.protection.outlook.com/ap/b-59584e83/?url=https%3A%2F%2Fkpedu-my.sharepoint.com%2F%3Ab%3A%2Fg%2Fpersonal%2Fmaarika_piispanen_kpedu_fi%2FEYMBgz05W3pLhSUQfqa4_dEBXK5r9dKm7wOw3Rnmvu8azg&amp;data=05%7C02%7CAnne.Etelaaho%40kpedu.fi%7Ce2bc8b36e488468a473d08dbfca703e7%7C1ef853cb292643e9b8283270c9a0e869%7C0%7C0%7C638381566491442544%7CUnknown%7CTWFpbGZsb3d8eyJWIjoiMC4wLjAwMDAiLCJQIjoiV2luMzIiLCJBTiI6Ik1haWwiLCJXVCI6Mn0%3D%7C3000%7C%7C%7C&amp;sdata=3BbTMg4i2z9EpQljBr6Me4kPr0EmsueatGMtf8%2FbGc4%3D&amp;reserved=0" TargetMode="External"/><Relationship Id="rId3" Type="http://schemas.openxmlformats.org/officeDocument/2006/relationships/hyperlink" Target="https://eur02.safelinks.protection.outlook.com/?url=https%3A%2F%2Fkpedu.cloud.panopto.eu%2FPanopto%2FPages%2FViewer.aspx%3Fid%3D7b137efe-393a-436d-aa41-b0c000808c49&amp;data=05%7C02%7CAnne.Etelaaho%40kpedu.fi%7Ce2bc8b36e488468a473d08dbfca703e7%7C1ef853cb292643e9b8283270c9a0e869%7C0%7C0%7C638381566491286300%7CUnknown%7CTWFpbGZsb3d8eyJWIjoiMC4wLjAwMDAiLCJQIjoiV2luMzIiLCJBTiI6Ik1haWwiLCJXVCI6Mn0%3D%7C3000%7C%7C%7C&amp;sdata=h9ZnUJ4fyFzpr%2F7B7IQZKBYwBlClBR7B%2BeW%2FZFOKdk0%3D&amp;reserved=0" TargetMode="External"/><Relationship Id="rId7" Type="http://schemas.openxmlformats.org/officeDocument/2006/relationships/hyperlink" Target="https://eur02.safelinks.protection.outlook.com/ap/b-59584e83/?url=https%3A%2F%2Fkpedu-my.sharepoint.com%2F%3Ab%3A%2Fg%2Fpersonal%2Fmaarika_piispanen_kpedu_fi%2FEVs5qLsgqBlEsiXuYs6DW_0BMTpNREBXDyXzNC0ajar-EQ&amp;data=05%7C02%7CAnne.Etelaaho%40kpedu.fi%7Ce2bc8b36e488468a473d08dbfca703e7%7C1ef853cb292643e9b8283270c9a0e869%7C0%7C0%7C638381566491286300%7CUnknown%7CTWFpbGZsb3d8eyJWIjoiMC4wLjAwMDAiLCJQIjoiV2luMzIiLCJBTiI6Ik1haWwiLCJXVCI6Mn0%3D%7C3000%7C%7C%7C&amp;sdata=6GsruDWQtD2xMeGJgssJsIu8L0rPLqzlZ29DMZjjSWc%3D&amp;reserved=0" TargetMode="External"/><Relationship Id="rId2" Type="http://schemas.openxmlformats.org/officeDocument/2006/relationships/hyperlink" Target="https://eur02.safelinks.protection.outlook.com/?url=https%3A%2F%2Fkpedu.cloud.panopto.eu%2FPanopto%2FPages%2FViewer.aspx%3Fid%3D2a6c96c3-a8c2-46fc-89ae-b0bb009764b6&amp;data=05%7C02%7CAnne.Etelaaho%40kpedu.fi%7Ce2bc8b36e488468a473d08dbfca703e7%7C1ef853cb292643e9b8283270c9a0e869%7C0%7C0%7C638381566491286300%7CUnknown%7CTWFpbGZsb3d8eyJWIjoiMC4wLjAwMDAiLCJQIjoiV2luMzIiLCJBTiI6Ik1haWwiLCJXVCI6Mn0%3D%7C3000%7C%7C%7C&amp;sdata=jooSkKHbbmju5XDvwY4GqmBkcHJHJs6MgFqXd8rfOvM%3D&amp;reserved=0" TargetMode="External"/><Relationship Id="rId1" Type="http://schemas.openxmlformats.org/officeDocument/2006/relationships/slideLayout" Target="../slideLayouts/slideLayout4.xml"/><Relationship Id="rId6" Type="http://schemas.openxmlformats.org/officeDocument/2006/relationships/hyperlink" Target="https://eur02.safelinks.protection.outlook.com/?url=https%3A%2F%2Fkpedu.cloud.panopto.eu%2FPanopto%2FPages%2FViewer.aspx%3Fid%3D81c23d95-d4ba-4777-a3d5-b0c000cd948e&amp;data=05%7C02%7CAnne.Etelaaho%40kpedu.fi%7Ce2bc8b36e488468a473d08dbfca703e7%7C1ef853cb292643e9b8283270c9a0e869%7C0%7C0%7C638381566491286300%7CUnknown%7CTWFpbGZsb3d8eyJWIjoiMC4wLjAwMDAiLCJQIjoiV2luMzIiLCJBTiI6Ik1haWwiLCJXVCI6Mn0%3D%7C3000%7C%7C%7C&amp;sdata=GqsaZntBcudu%2BbSSTLhY3KDn%2B9kV2CnMt8jH9EiLmoM%3D&amp;reserved=0" TargetMode="External"/><Relationship Id="rId5" Type="http://schemas.openxmlformats.org/officeDocument/2006/relationships/hyperlink" Target="https://eur02.safelinks.protection.outlook.com/?url=https%3A%2F%2Fkpedu.cloud.panopto.eu%2FPanopto%2FPages%2FViewer.aspx%3Fid%3D33e1b2c0-dee1-4449-9859-b0c000bd7f46&amp;data=05%7C02%7CAnne.Etelaaho%40kpedu.fi%7Ce2bc8b36e488468a473d08dbfca703e7%7C1ef853cb292643e9b8283270c9a0e869%7C0%7C0%7C638381566491286300%7CUnknown%7CTWFpbGZsb3d8eyJWIjoiMC4wLjAwMDAiLCJQIjoiV2luMzIiLCJBTiI6Ik1haWwiLCJXVCI6Mn0%3D%7C3000%7C%7C%7C&amp;sdata=Zf%2FP%2Fq5xiev92JahvvpPzLWqoM7FijbpdMKw%2BXR2f0M%3D&amp;reserved=0" TargetMode="External"/><Relationship Id="rId4" Type="http://schemas.openxmlformats.org/officeDocument/2006/relationships/hyperlink" Target="https://eur02.safelinks.protection.outlook.com/?url=https%3A%2F%2Fkpedu.cloud.panopto.eu%2FPanopto%2FPages%2FViewer.aspx%3Fid%3D51b71a42-49cd-4222-8c85-b0c00089a4b2&amp;data=05%7C02%7CAnne.Etelaaho%40kpedu.fi%7Ce2bc8b36e488468a473d08dbfca703e7%7C1ef853cb292643e9b8283270c9a0e869%7C0%7C0%7C638381566491286300%7CUnknown%7CTWFpbGZsb3d8eyJWIjoiMC4wLjAwMDAiLCJQIjoiV2luMzIiLCJBTiI6Ik1haWwiLCJXVCI6Mn0%3D%7C3000%7C%7C%7C&amp;sdata=lGHG57lj2We98VmiYW69xiuCac5AcSQM44fOjF0iC48%3D&amp;reserved=0" TargetMode="Externa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kpedu.fi/Satoa"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kpedu-my.sharepoint.com/:b:/g/personal/johanna_torppa_kpedu_fi/EXyvSRszExJPm0wQAbyey58BQP9Ai71yYqv8fcMQqMfzIQ?xsdata=MDV8MDJ8QW5uZS5FdGVsYWFob0BrcGVkdS5maXw5ZGNhOWI4MDAzNWE0YWRiNDlkMDA4ZGQ3OGVjY2IzOHwxZWY4NTNjYjI5MjY0M2U5YjgyODMyNzBjOWEwZTg2OXwwfDB8NjM4Nzk5NjgwNjAxMTMyODY0fFVua25vd258VFdGcGJHWnNiM2Q4ZXlKRmJYQjBlVTFoY0draU9uUnlkV1VzSWxZaU9pSXdMakF1TURBd01DSXNJbEFpT2lKWGFXNHpNaUlzSWtGT0lqb2lUV0ZwYkNJc0lsZFVJam95ZlE9PXwwfHx8&amp;sdata=NExVTnJRWkZDVzN6YnFNUjg1cDRLbjVQNjRQSmF3TlQyMTVobUx0TTZEcz0%3d"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kpedu-my.sharepoint.com/:b:/g/personal/johanna_torppa_kpedu_fi/EXyvSRszExJPm0wQAbyey58BQP9Ai71yYqv8fcMQqMfzIQ?xsdata=MDV8MDJ8QW5uZS5FdGVsYWFob0BrcGVkdS5maXw5ZGNhOWI4MDAzNWE0YWRiNDlkMDA4ZGQ3OGVjY2IzOHwxZWY4NTNjYjI5MjY0M2U5YjgyODMyNzBjOWEwZTg2OXwwfDB8NjM4Nzk5NjgwNjAxMTMyODY0fFVua25vd258VFdGcGJHWnNiM2Q4ZXlKRmJYQjBlVTFoY0draU9uUnlkV1VzSWxZaU9pSXdMakF1TURBd01DSXNJbEFpT2lKWGFXNHpNaUlzSWtGT0lqb2lUV0ZwYkNJc0lsZFVJam95ZlE9PXwwfHx8&amp;sdata=NExVTnJRWkZDVzN6YnFNUjg1cDRLbjVQNjRQSmF3TlQyMTVobUx0TTZEcz0%3d" TargetMode="External"/><Relationship Id="rId3" Type="http://schemas.openxmlformats.org/officeDocument/2006/relationships/hyperlink" Target="https://view.officeapps.live.com/op/view.aspx?src=https%3A%2F%2Fwww.kpedu.fi%2Fdocs%2Fdefault-source%2Fvarustamo%2Foletko-miettinyt-opintojen-keskeytt%25C3%25A4mist%25C3%25A4-tai-alan-vaihtoa.docx%3Fsfvrsn%3D48bd29b2_0&amp;wdOrigin=BROWSELINK" TargetMode="External"/><Relationship Id="rId7" Type="http://schemas.openxmlformats.org/officeDocument/2006/relationships/image" Target="../media/image19.png"/><Relationship Id="rId2" Type="http://schemas.openxmlformats.org/officeDocument/2006/relationships/hyperlink" Target="https://view.officeapps.live.com/op/view.aspx?src=https%3A%2F%2Fwww.kpedu.fi%2Fdocs%2Fdefault-source%2Fvarustamo%2Fhoks-29-4-2025393b5580bced64fd9fcdff00007f85cf.pptx%3Fsfvrsn%3D7ad631b2_0&amp;wdOrigin=BROWSELINK" TargetMode="External"/><Relationship Id="rId1" Type="http://schemas.openxmlformats.org/officeDocument/2006/relationships/slideLayout" Target="../slideLayouts/slideLayout2.xml"/><Relationship Id="rId6" Type="http://schemas.openxmlformats.org/officeDocument/2006/relationships/hyperlink" Target="https://sedu.fi/hanke/saumatonta-oppimisen-tukea-satoa-smidigt-stod-for-larande/" TargetMode="External"/><Relationship Id="rId5" Type="http://schemas.openxmlformats.org/officeDocument/2006/relationships/hyperlink" Target="https://www.kpedu.fi/docs/default-source/varustamo/satoa-oppimisen-tukea-(1).pdf?sfvrsn=e98c37b2_0" TargetMode="External"/><Relationship Id="rId4" Type="http://schemas.openxmlformats.org/officeDocument/2006/relationships/hyperlink" Target="https://www.kpedu.fi/docs/default-source/varustamo/opva-ty%C3%B6paketti.pptx?sfvrsn=538f37b2_0" TargetMode="Externa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www.kpedu.fi/docs/default-source/varustamo/satoa-oppimisen-tukea-(1).pdf?sfvrsn=e98c37b2_0"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arkedglobal.thinkific.com/products/courses/marked-with-purpos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pxhere.com/fi/photo/13035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ssl.eventilla.com/filebrowser/file?h=npqWw&amp;f=20250331163828_a354b30f05eacb876f966997b9d05cac.pdf" TargetMode="External"/><Relationship Id="rId3" Type="http://schemas.openxmlformats.org/officeDocument/2006/relationships/hyperlink" Target="https://ssl.eventilla.com/filebrowser/file?h=xdbEN&amp;f=20250331163352_e82cb21b1947b53fecd1b7cbb7e6c812.pdf" TargetMode="External"/><Relationship Id="rId7" Type="http://schemas.openxmlformats.org/officeDocument/2006/relationships/hyperlink" Target="https://ssl.eventilla.com/filebrowser/file?h=xLk6q&amp;f=20250331163637_790a7e5259f55f51c6c4bc46c95f909a.pdf" TargetMode="External"/><Relationship Id="rId2" Type="http://schemas.openxmlformats.org/officeDocument/2006/relationships/hyperlink" Target="https://ssl.eventilla.com/filebrowser/file?h=nKPV8&amp;f=20250331164209_f9039a8a8eb58a9d013d7c57ad4ffcc7.pdf" TargetMode="External"/><Relationship Id="rId1" Type="http://schemas.openxmlformats.org/officeDocument/2006/relationships/slideLayout" Target="../slideLayouts/slideLayout3.xml"/><Relationship Id="rId6" Type="http://schemas.openxmlformats.org/officeDocument/2006/relationships/hyperlink" Target="https://ssl.eventilla.com/filebrowser/file?h=je3L8&amp;f=20250331163515_6a43aee1d991c87e1c40117fda2df2a1.pdf" TargetMode="External"/><Relationship Id="rId11" Type="http://schemas.openxmlformats.org/officeDocument/2006/relationships/image" Target="../media/image31.png"/><Relationship Id="rId5" Type="http://schemas.openxmlformats.org/officeDocument/2006/relationships/hyperlink" Target="https://ssl.eventilla.com/filebrowser/file?h=xr0NV&amp;f=20250331164346_97bd581e2bfc51abec89113980749310.pdf" TargetMode="External"/><Relationship Id="rId10" Type="http://schemas.openxmlformats.org/officeDocument/2006/relationships/hyperlink" Target="https://ssl.eventilla.com/filebrowser/file?h=nyQo9&amp;f=20250331164656_efa6d441b9d9ef6943156b13730acfea.pdf" TargetMode="External"/><Relationship Id="rId4" Type="http://schemas.openxmlformats.org/officeDocument/2006/relationships/hyperlink" Target="https://ssl.eventilla.com/filebrowser/file?h=m7r21&amp;f=20250331163242_ebaa06b3b64a83bd4712f09a72cdab00.pdf" TargetMode="External"/><Relationship Id="rId9" Type="http://schemas.openxmlformats.org/officeDocument/2006/relationships/hyperlink" Target="https://ssl.eventilla.com/filebrowser/file?h=x5LZw&amp;f=20250331164557_4b569aab33ad47eee5c16919256e1784.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helsinkimissio.fi/schooltobelong/oppilaitoksille/"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issuu.com/kpedu/docs/opiskelijakunnan_opas_2024_sivuttain?fr=xKAE9_zU1NQ" TargetMode="External"/><Relationship Id="rId2" Type="http://schemas.openxmlformats.org/officeDocument/2006/relationships/hyperlink" Target="https://www.kpedu.fi/docs/default-source/Opiskelu/opiskelijayhdistyksen-s%C3%A4%C3%A4nn%C3%B6t.pdf?sfvrsn=b620c188_2"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2.png"/><Relationship Id="rId4" Type="http://schemas.openxmlformats.org/officeDocument/2006/relationships/hyperlink" Target="https://www.kpedu.fi/opiskelijalle/opiskelijan-vaikutusmahdollisuude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hyperlink" Target="https://teams.microsoft.com/l/meetup-join/19%3ameeting_YWE5YmE0M2MtMGZmZC00NTgwLWFhNDQtOWY4ZmIyYTg2N2Ni%40thread.v2/0?context=%7b%22Tid%22%3a%221ef853cb-2926-43e9-b828-3270c9a0e869%22%2c%22Oid%22%3a%2270e73c58-c038-4d92-9098-e379ee507256%22%7d" TargetMode="External"/><Relationship Id="rId2" Type="http://schemas.openxmlformats.org/officeDocument/2006/relationships/hyperlink" Target="https://aka.ms/JoinTeamsMeeting?omkt=fi-FI" TargetMode="Externa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planner.cloud.microsoft/webui/v1/plan/78iOB8IN7U-iAuWGKFcxvJYAAFqT?tid=1ef853cb-2926-43e9-b828-3270c9a0e869"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eur02.safelinks.protection.outlook.com/?url=https%3A%2F%2Fwww.kpedu.fi%2Fopiskeluhuolto&amp;data=05%7C02%7CAnne.Etelaaho%40kpedu.fi%7C3191250a54594423872808dce392200b%7C1ef853cb292643e9b8283270c9a0e869%7C0%7C0%7C638635463957238857%7CUnknown%7CTWFpbGZsb3d8eyJWIjoiMC4wLjAwMDAiLCJQIjoiV2luMzIiLCJBTiI6Ik1haWwiLCJXVCI6Mn0%3D%7C0%7C%7C%7C&amp;sdata=62bteKaB8IWXQH7Mf%2FCZAZLi3LEMjNL9qSPaYm1oUb8%3D&amp;reserved=0" TargetMode="External"/><Relationship Id="rId13" Type="http://schemas.openxmlformats.org/officeDocument/2006/relationships/hyperlink" Target="https://www.kokkola.fi/vapaa-aika/nuoriso/tukea-erilaisissa-elamantilanteissa/etsiva-nuorisotyo/" TargetMode="External"/><Relationship Id="rId3" Type="http://schemas.openxmlformats.org/officeDocument/2006/relationships/hyperlink" Target="https://eur02.safelinks.protection.outlook.com/?url=https%3A%2F%2Fwww.kpedu.fi%2F&amp;data=05%7C02%7CAnne.Etelaaho%40kpedu.fi%7C3191250a54594423872808dce392200b%7C1ef853cb292643e9b8283270c9a0e869%7C0%7C0%7C638635463957167224%7CUnknown%7CTWFpbGZsb3d8eyJWIjoiMC4wLjAwMDAiLCJQIjoiV2luMzIiLCJBTiI6Ik1haWwiLCJXVCI6Mn0%3D%7C0%7C%7C%7C&amp;sdata=q0qIwsYIlnweCDQ9uuo37oVW38MSjt2awlIV%2F3kZovY%3D&amp;reserved=0" TargetMode="External"/><Relationship Id="rId7" Type="http://schemas.openxmlformats.org/officeDocument/2006/relationships/hyperlink" Target="https://eur02.safelinks.protection.outlook.com/?url=https%3A%2F%2Fsites.google.com%2Fview%2Fvetovoimala%2Fohjeet&amp;data=05%7C02%7CAnne.Etelaaho%40kpedu.fi%7C3191250a54594423872808dce392200b%7C1ef853cb292643e9b8283270c9a0e869%7C0%7C0%7C638635463957225648%7CUnknown%7CTWFpbGZsb3d8eyJWIjoiMC4wLjAwMDAiLCJQIjoiV2luMzIiLCJBTiI6Ik1haWwiLCJXVCI6Mn0%3D%7C0%7C%7C%7C&amp;sdata=C7EshHPlTaaG%2F2sM7zCOD1ndawfaLS9ar8zEJblLtvg%3D&amp;reserved=0" TargetMode="External"/><Relationship Id="rId12" Type="http://schemas.openxmlformats.org/officeDocument/2006/relationships/hyperlink" Target="https://www.kpedu.fi/docs/default-source/oppaat-ja-lomakkeet/yhteiset-toimintamallit-suunnitelmat-ja-s%C3%A4%C3%A4nn%C3%B6t/toimintaohje-opiskelijoiden-savuttomuuden-ja-nikotiinittomuuden.pdf?sfvrsn=3a6927b2_9" TargetMode="External"/><Relationship Id="rId2" Type="http://schemas.openxmlformats.org/officeDocument/2006/relationships/hyperlink" Target="https://view.officeapps.live.com/op/view.aspx?src=https%3A%2F%2Fwww.kpedu.fi%2Fdocs%2Fdefault-source%2Fvarustamo%2Foletko-miettinyt-opintojen-keskeytt%25C3%25A4mist%25C3%25A4-tai-alan-vaihtoa.docx%3Fsfvrsn%3D48bd29b2_0&amp;wdOrigin=BROWSELINK" TargetMode="External"/><Relationship Id="rId1" Type="http://schemas.openxmlformats.org/officeDocument/2006/relationships/slideLayout" Target="../slideLayouts/slideLayout4.xml"/><Relationship Id="rId6" Type="http://schemas.openxmlformats.org/officeDocument/2006/relationships/hyperlink" Target="https://eur02.safelinks.protection.outlook.com/?url=https%3A%2F%2Feperusteet.opintopolku.fi%2F&amp;data=05%7C02%7CAnne.Etelaaho%40kpedu.fi%7C3191250a54594423872808dce392200b%7C1ef853cb292643e9b8283270c9a0e869%7C0%7C0%7C638635463957209052%7CUnknown%7CTWFpbGZsb3d8eyJWIjoiMC4wLjAwMDAiLCJQIjoiV2luMzIiLCJBTiI6Ik1haWwiLCJXVCI6Mn0%3D%7C0%7C%7C%7C&amp;sdata=%2BfHKPiB0P%2FG%2BL8N%2FiO8G49ns73Fgylv8mq7hmwX1g9E%3D&amp;reserved=0" TargetMode="External"/><Relationship Id="rId11" Type="http://schemas.openxmlformats.org/officeDocument/2006/relationships/hyperlink" Target="https://omahelpperi.fi/" TargetMode="External"/><Relationship Id="rId5" Type="http://schemas.openxmlformats.org/officeDocument/2006/relationships/hyperlink" Target="https://eur02.safelinks.protection.outlook.com/?url=https%3A%2F%2Fwww.opettaja.fi%2Ftyossa%2Fopva-opettaja-kysyy-oletko-nukkunut-ja-syonyt%2F&amp;data=05%7C02%7CAnne.Etelaaho%40kpedu.fi%7C3191250a54594423872808dce392200b%7C1ef853cb292643e9b8283270c9a0e869%7C0%7C0%7C638635463957191986%7CUnknown%7CTWFpbGZsb3d8eyJWIjoiMC4wLjAwMDAiLCJQIjoiV2luMzIiLCJBTiI6Ik1haWwiLCJXVCI6Mn0%3D%7C0%7C%7C%7C&amp;sdata=iZJdKsmRljwNwmhyrcV3nVFPSSo0p%2Bd4vbPsWKKrtdk%3D&amp;reserved=0" TargetMode="External"/><Relationship Id="rId15" Type="http://schemas.openxmlformats.org/officeDocument/2006/relationships/image" Target="../media/image10.svg"/><Relationship Id="rId10" Type="http://schemas.openxmlformats.org/officeDocument/2006/relationships/hyperlink" Target="https://eur02.safelinks.protection.outlook.com/?url=https%3A%2F%2Ftoimistot.te-palvelut.fi%2Fpirkanmaa%2Fomo&amp;data=05%7C02%7CAnne.Etelaaho%40kpedu.fi%7C3191250a54594423872808dce392200b%7C1ef853cb292643e9b8283270c9a0e869%7C0%7C0%7C638635463957263922%7CUnknown%7CTWFpbGZsb3d8eyJWIjoiMC4wLjAwMDAiLCJQIjoiV2luMzIiLCJBTiI6Ik1haWwiLCJXVCI6Mn0%3D%7C0%7C%7C%7C&amp;sdata=BhFSbWg1VEoiKT7%2BPeYLiCB1MnBn6V7B2nSxicaXOtA%3D&amp;reserved=0" TargetMode="External"/><Relationship Id="rId4" Type="http://schemas.openxmlformats.org/officeDocument/2006/relationships/hyperlink" Target="https://www.jotpa.fi/fi/tietoa-meista/hankkeet-ja-projektit/tyossa-oppiminen-sujuvaksi-materiaalipankki" TargetMode="External"/><Relationship Id="rId9" Type="http://schemas.openxmlformats.org/officeDocument/2006/relationships/hyperlink" Target="https://eur02.safelinks.protection.outlook.com/?url=https%3A%2F%2Fwww.kela.fi%2Fopiskelijat&amp;data=05%7C02%7CAnne.Etelaaho%40kpedu.fi%7C3191250a54594423872808dce392200b%7C1ef853cb292643e9b8283270c9a0e869%7C0%7C0%7C638635463957251365%7CUnknown%7CTWFpbGZsb3d8eyJWIjoiMC4wLjAwMDAiLCJQIjoiV2luMzIiLCJBTiI6Ik1haWwiLCJXVCI6Mn0%3D%7C0%7C%7C%7C&amp;sdata=BT2gzKNaX1zCPLz6RkHZx%2FtWlIEOmqnkrIrnZeiL7nM%3D&amp;reserved=0" TargetMode="External"/><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kpedu.fi/docs/default-source/varustamo/amisstartti-elo--ja-syykuu-2025-(1).pptx?sfvrsn=928c37b2_0"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kpedu-my.sharepoint.com/:v:/g/personal/janita_leppiniemi_student_kpedu_fi/ERe3G9eIJmFGpTT76EgwuLoBkIblMZdw7QKvjy6KVf6ZBA?xsdata=MDV8MDJ8QW5uZS5FdGVsYWFob0BrcGVkdS5maXxiNWZjNTQ1NGZiNjA0NTk1YjIxMzA4ZGQ2MmY5NWY1YnwxZWY4NTNjYjI5MjY0M2U5YjgyODMyNzBjOWEwZTg2OXwwfDB8NjM4Nzc1NTQ1NTI1MTY3MTc4fFVua25vd258VFdGcGJHWnNiM2Q4ZXlKRmJYQjBlVTFoY0draU9uUnlkV1VzSWxZaU9pSXdMakF1TURBd01DSXNJbEFpT2lKWGFXNHpNaUlzSWtGT0lqb2lUV0ZwYkNJc0lsZFVJam95ZlE9PXwwfHx8&amp;sdata=NjdkV2RwcGJXSUIrcWJFeThwMXV4VVRNelp3aXIxZlR2UWpiQzU2MFFsRT0%3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maarika.piispanen@kpedu.fi" TargetMode="External"/><Relationship Id="rId2" Type="http://schemas.openxmlformats.org/officeDocument/2006/relationships/hyperlink" Target="https://www.kpedu.fi/opiskelijan_%C3%A4%C3%A4nell%C3%A4" TargetMode="Externa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hyperlink" Target="mailto:anne.etelaaho@kpedu.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F2D1F00-454A-0E02-D7AE-EA88B03A61E7}"/>
              </a:ext>
            </a:extLst>
          </p:cNvPr>
          <p:cNvSpPr>
            <a:spLocks noGrp="1"/>
          </p:cNvSpPr>
          <p:nvPr>
            <p:ph type="ctrTitle"/>
          </p:nvPr>
        </p:nvSpPr>
        <p:spPr>
          <a:xfrm>
            <a:off x="643468" y="2401479"/>
            <a:ext cx="5452532" cy="1584825"/>
          </a:xfrm>
        </p:spPr>
        <p:txBody>
          <a:bodyPr>
            <a:normAutofit fontScale="90000"/>
          </a:bodyPr>
          <a:lstStyle/>
          <a:p>
            <a:pPr algn="l"/>
            <a:r>
              <a:rPr lang="fi-FI" sz="4400" dirty="0"/>
              <a:t>Opiskeluhuollon ja hankkeiden tuki</a:t>
            </a:r>
            <a:br>
              <a:rPr lang="fi-FI" sz="4400" dirty="0"/>
            </a:br>
            <a:r>
              <a:rPr lang="fi-FI" sz="4400" dirty="0"/>
              <a:t>21.8.2025</a:t>
            </a:r>
          </a:p>
        </p:txBody>
      </p:sp>
      <p:sp>
        <p:nvSpPr>
          <p:cNvPr id="3" name="Alaotsikko 2">
            <a:extLst>
              <a:ext uri="{FF2B5EF4-FFF2-40B4-BE49-F238E27FC236}">
                <a16:creationId xmlns:a16="http://schemas.microsoft.com/office/drawing/2014/main" id="{E7E408FB-EB2A-7099-4E23-FB6A4812E822}"/>
              </a:ext>
            </a:extLst>
          </p:cNvPr>
          <p:cNvSpPr>
            <a:spLocks noGrp="1"/>
          </p:cNvSpPr>
          <p:nvPr>
            <p:ph type="subTitle" idx="1"/>
          </p:nvPr>
        </p:nvSpPr>
        <p:spPr>
          <a:xfrm>
            <a:off x="642107" y="4826401"/>
            <a:ext cx="7812943" cy="1034904"/>
          </a:xfrm>
        </p:spPr>
        <p:txBody>
          <a:bodyPr vert="horz" lIns="91440" tIns="45720" rIns="91440" bIns="45720" rtlCol="0" anchor="t">
            <a:normAutofit/>
          </a:bodyPr>
          <a:lstStyle/>
          <a:p>
            <a:pPr algn="l"/>
            <a:r>
              <a:rPr lang="fi-FI" dirty="0"/>
              <a:t>Anne Eteläaho </a:t>
            </a:r>
          </a:p>
        </p:txBody>
      </p:sp>
      <p:pic>
        <p:nvPicPr>
          <p:cNvPr id="5" name="Kuva 4">
            <a:extLst>
              <a:ext uri="{FF2B5EF4-FFF2-40B4-BE49-F238E27FC236}">
                <a16:creationId xmlns:a16="http://schemas.microsoft.com/office/drawing/2014/main" id="{0C7E0B68-6C5E-7101-5142-2C54BF9BC2EE}"/>
              </a:ext>
            </a:extLst>
          </p:cNvPr>
          <p:cNvPicPr>
            <a:picLocks noChangeAspect="1"/>
          </p:cNvPicPr>
          <p:nvPr/>
        </p:nvPicPr>
        <p:blipFill rotWithShape="1">
          <a:blip r:embed="rId2"/>
          <a:srcRect b="13740"/>
          <a:stretch/>
        </p:blipFill>
        <p:spPr>
          <a:xfrm>
            <a:off x="7250007" y="-253990"/>
            <a:ext cx="494199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Kuva 3">
            <a:extLst>
              <a:ext uri="{FF2B5EF4-FFF2-40B4-BE49-F238E27FC236}">
                <a16:creationId xmlns:a16="http://schemas.microsoft.com/office/drawing/2014/main" id="{B685A5E3-542A-26C1-2E5D-8E69BE7DF621}"/>
              </a:ext>
            </a:extLst>
          </p:cNvPr>
          <p:cNvPicPr>
            <a:picLocks noChangeAspect="1"/>
          </p:cNvPicPr>
          <p:nvPr/>
        </p:nvPicPr>
        <p:blipFill>
          <a:blip r:embed="rId3"/>
          <a:stretch>
            <a:fillRect/>
          </a:stretch>
        </p:blipFill>
        <p:spPr>
          <a:xfrm>
            <a:off x="269860" y="258792"/>
            <a:ext cx="2542351" cy="1285621"/>
          </a:xfrm>
          <a:prstGeom prst="rect">
            <a:avLst/>
          </a:prstGeom>
        </p:spPr>
      </p:pic>
    </p:spTree>
    <p:extLst>
      <p:ext uri="{BB962C8B-B14F-4D97-AF65-F5344CB8AC3E}">
        <p14:creationId xmlns:p14="http://schemas.microsoft.com/office/powerpoint/2010/main" val="127249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B6BBA90-645C-B376-A253-730243E35916}"/>
              </a:ext>
            </a:extLst>
          </p:cNvPr>
          <p:cNvSpPr txBox="1"/>
          <p:nvPr/>
        </p:nvSpPr>
        <p:spPr>
          <a:xfrm>
            <a:off x="0" y="457200"/>
            <a:ext cx="12192000" cy="5919569"/>
          </a:xfrm>
          <a:prstGeom prst="rect">
            <a:avLst/>
          </a:prstGeom>
          <a:noFill/>
        </p:spPr>
        <p:txBody>
          <a:bodyPr wrap="square" lIns="91440" tIns="45720" rIns="91440" bIns="45720" anchor="t">
            <a:spAutoFit/>
          </a:bodyPr>
          <a:lstStyle/>
          <a:p>
            <a:pPr>
              <a:spcBef>
                <a:spcPts val="750"/>
              </a:spcBef>
              <a:spcAft>
                <a:spcPts val="1500"/>
              </a:spcAft>
            </a:pPr>
            <a:r>
              <a:rPr lang="fi-FI" sz="4000" b="1">
                <a:solidFill>
                  <a:srgbClr val="333333"/>
                </a:solidFill>
              </a:rPr>
              <a:t>NEPSYNUOREN TUKI</a:t>
            </a:r>
            <a:endParaRPr lang="fi-FI" sz="4000" b="1" i="0">
              <a:solidFill>
                <a:srgbClr val="333333"/>
              </a:solidFill>
              <a:effectLst/>
              <a:cs typeface="Calibri"/>
            </a:endParaRPr>
          </a:p>
          <a:p>
            <a:pPr marL="457200" indent="-457200">
              <a:spcAft>
                <a:spcPts val="1125"/>
              </a:spcAft>
              <a:buFont typeface="Arial"/>
              <a:buChar char="•"/>
            </a:pPr>
            <a:r>
              <a:rPr lang="fi-FI" sz="2400" b="0" i="0" err="1">
                <a:solidFill>
                  <a:srgbClr val="333333"/>
                </a:solidFill>
                <a:effectLst/>
                <a:latin typeface="Humanist521TL-Roman"/>
              </a:rPr>
              <a:t>Nepsy</a:t>
            </a:r>
            <a:r>
              <a:rPr lang="fi-FI" sz="2400" b="0" i="0">
                <a:solidFill>
                  <a:srgbClr val="333333"/>
                </a:solidFill>
                <a:effectLst/>
                <a:latin typeface="Humanist521TL-Roman"/>
              </a:rPr>
              <a:t> -nuoren erityispiirteitä ja tukikeinoja -tallenne on pieni ja tiivis katsaus siitä, miten </a:t>
            </a:r>
            <a:r>
              <a:rPr lang="fi-FI" sz="2400" b="0" i="0" err="1">
                <a:solidFill>
                  <a:srgbClr val="333333"/>
                </a:solidFill>
                <a:effectLst/>
                <a:latin typeface="Humanist521TL-Roman"/>
              </a:rPr>
              <a:t>nepsy</a:t>
            </a:r>
            <a:r>
              <a:rPr lang="fi-FI" sz="2400" b="0" i="0">
                <a:solidFill>
                  <a:srgbClr val="333333"/>
                </a:solidFill>
                <a:effectLst/>
                <a:latin typeface="Humanist521TL-Roman"/>
              </a:rPr>
              <a:t> -haasteet ilmenevät, mistä ne johtuvat ja miten ne näkyvät arjessa. </a:t>
            </a:r>
            <a:endParaRPr lang="fi-FI" sz="2400">
              <a:solidFill>
                <a:srgbClr val="333333"/>
              </a:solidFill>
              <a:latin typeface="Humanist521TL-Roman"/>
            </a:endParaRPr>
          </a:p>
          <a:p>
            <a:pPr marL="457200" indent="-457200">
              <a:spcAft>
                <a:spcPts val="1125"/>
              </a:spcAft>
              <a:buFont typeface="Arial"/>
              <a:buChar char="•"/>
            </a:pPr>
            <a:r>
              <a:rPr lang="fi-FI" sz="2400" b="0" i="0">
                <a:solidFill>
                  <a:srgbClr val="333333"/>
                </a:solidFill>
                <a:effectLst/>
                <a:latin typeface="Humanist521TL-Roman"/>
              </a:rPr>
              <a:t>Tallenne muistuttaa myös pienistä tukikeinoista, jotka hyödyttävät jokaista opiskelijaa, oli sitten </a:t>
            </a:r>
            <a:r>
              <a:rPr lang="fi-FI" sz="2400" b="0" i="0" err="1">
                <a:solidFill>
                  <a:srgbClr val="333333"/>
                </a:solidFill>
                <a:effectLst/>
                <a:latin typeface="Humanist521TL-Roman"/>
              </a:rPr>
              <a:t>nepsy</a:t>
            </a:r>
            <a:r>
              <a:rPr lang="fi-FI" sz="2400" b="0" i="0">
                <a:solidFill>
                  <a:srgbClr val="333333"/>
                </a:solidFill>
                <a:effectLst/>
                <a:latin typeface="Humanist521TL-Roman"/>
              </a:rPr>
              <a:t> -haasteita tai ei. </a:t>
            </a:r>
            <a:endParaRPr lang="fi-FI" sz="2400">
              <a:cs typeface="Calibri"/>
            </a:endParaRPr>
          </a:p>
          <a:p>
            <a:pPr algn="l">
              <a:spcAft>
                <a:spcPts val="1125"/>
              </a:spcAft>
            </a:pPr>
            <a:r>
              <a:rPr lang="fi-FI" sz="2400" b="0" i="0">
                <a:solidFill>
                  <a:srgbClr val="333333"/>
                </a:solidFill>
                <a:effectLst/>
                <a:latin typeface="Humanist521TL-Roman"/>
              </a:rPr>
              <a:t>(Tallenteen voi katsoa nopeudella 1,5, jos haluaa puheesta rivakampaa 🙂) </a:t>
            </a:r>
          </a:p>
          <a:p>
            <a:pPr algn="l">
              <a:spcAft>
                <a:spcPts val="1125"/>
              </a:spcAft>
            </a:pPr>
            <a:endParaRPr lang="fi-FI" sz="2800" b="0" i="0">
              <a:solidFill>
                <a:srgbClr val="333333"/>
              </a:solidFill>
              <a:effectLst/>
              <a:latin typeface="Humanist521TL-Roman"/>
            </a:endParaRPr>
          </a:p>
          <a:p>
            <a:pPr algn="l">
              <a:spcAft>
                <a:spcPts val="1125"/>
              </a:spcAft>
            </a:pPr>
            <a:r>
              <a:rPr lang="fi-FI" sz="2400" b="0" i="0" u="none" strike="noStrike">
                <a:solidFill>
                  <a:srgbClr val="337AB7"/>
                </a:solidFill>
                <a:effectLst/>
                <a:latin typeface="Humanist521TL-Roman"/>
                <a:hlinkClick r:id="rId3"/>
              </a:rPr>
              <a:t>https://kpedu.cloud.panopto.eu/Panopto/Pages/Viewer.aspx?id=4b7d838e-4a8a-44ee-acc7-b1e6008042ee</a:t>
            </a:r>
            <a:endParaRPr lang="fi-FI" sz="2400" b="0" i="0">
              <a:solidFill>
                <a:srgbClr val="333333"/>
              </a:solidFill>
              <a:effectLst/>
              <a:latin typeface="Humanist521TL-Roman"/>
            </a:endParaRPr>
          </a:p>
          <a:p>
            <a:pPr algn="l">
              <a:spcAft>
                <a:spcPts val="1125"/>
              </a:spcAft>
            </a:pPr>
            <a:r>
              <a:rPr lang="fi-FI" sz="2400" b="0" i="0" u="none" strike="noStrike">
                <a:solidFill>
                  <a:srgbClr val="337AB7"/>
                </a:solidFill>
                <a:effectLst/>
                <a:latin typeface="Humanist521TL-Roman"/>
                <a:hlinkClick r:id="rId4" tooltip="Nepsynuoren erityispiirteitä ja tukikeinoja Maarika Piispanen"/>
              </a:rPr>
              <a:t>Nepsynuoren erityispiirteitä ja tukikeinoja Maarika Piispanen</a:t>
            </a:r>
            <a:r>
              <a:rPr lang="fi-FI" sz="2400" b="0" i="0">
                <a:solidFill>
                  <a:srgbClr val="333333"/>
                </a:solidFill>
                <a:effectLst/>
                <a:latin typeface="Humanist521TL-Roman"/>
              </a:rPr>
              <a:t> Diat</a:t>
            </a:r>
          </a:p>
          <a:p>
            <a:pPr algn="l">
              <a:spcAft>
                <a:spcPts val="1125"/>
              </a:spcAft>
            </a:pPr>
            <a:r>
              <a:rPr lang="fi-FI" sz="2400" b="0" i="0" u="none" strike="noStrike">
                <a:solidFill>
                  <a:srgbClr val="337AB7"/>
                </a:solidFill>
                <a:effectLst/>
                <a:latin typeface="Humanist521TL-Roman"/>
                <a:hlinkClick r:id="rId5" tooltip="Nepsy-juliste (9)"/>
              </a:rPr>
              <a:t>Nepsy-juliste (9)</a:t>
            </a:r>
            <a:endParaRPr lang="fi-FI" sz="2400" b="0" i="0" u="none" strike="noStrike">
              <a:solidFill>
                <a:srgbClr val="337AB7"/>
              </a:solidFill>
              <a:effectLst/>
              <a:latin typeface="Humanist521TL-Roman"/>
            </a:endParaRPr>
          </a:p>
          <a:p>
            <a:pPr algn="l">
              <a:spcAft>
                <a:spcPts val="1125"/>
              </a:spcAft>
            </a:pPr>
            <a:endParaRPr lang="fi-FI">
              <a:solidFill>
                <a:srgbClr val="333333"/>
              </a:solidFill>
              <a:latin typeface="Humanist521TL-Roman"/>
            </a:endParaRPr>
          </a:p>
        </p:txBody>
      </p:sp>
      <p:pic>
        <p:nvPicPr>
          <p:cNvPr id="3" name="Kuva 2" descr="Kuva, joka sisältää kohteen teksti, Fontti, logo, Grafiikka&#10;&#10;Kuvaus luotu automaattisesti">
            <a:extLst>
              <a:ext uri="{FF2B5EF4-FFF2-40B4-BE49-F238E27FC236}">
                <a16:creationId xmlns:a16="http://schemas.microsoft.com/office/drawing/2014/main" id="{8245FF97-23F8-EDBB-F46F-901DC93592BD}"/>
              </a:ext>
            </a:extLst>
          </p:cNvPr>
          <p:cNvPicPr>
            <a:picLocks noChangeAspect="1"/>
          </p:cNvPicPr>
          <p:nvPr/>
        </p:nvPicPr>
        <p:blipFill>
          <a:blip r:embed="rId6"/>
          <a:stretch>
            <a:fillRect/>
          </a:stretch>
        </p:blipFill>
        <p:spPr>
          <a:xfrm>
            <a:off x="10290879" y="-1"/>
            <a:ext cx="1895370" cy="1026827"/>
          </a:xfrm>
          <a:prstGeom prst="rect">
            <a:avLst/>
          </a:prstGeom>
        </p:spPr>
      </p:pic>
      <p:pic>
        <p:nvPicPr>
          <p:cNvPr id="6" name="Kuva 5" descr="Kuva, joka sisältää kohteen aqua, muotoilu&#10;&#10;Kuvaus luotu automaattisesti">
            <a:extLst>
              <a:ext uri="{FF2B5EF4-FFF2-40B4-BE49-F238E27FC236}">
                <a16:creationId xmlns:a16="http://schemas.microsoft.com/office/drawing/2014/main" id="{DDC68455-9491-1679-9B80-81DD356A49C0}"/>
              </a:ext>
            </a:extLst>
          </p:cNvPr>
          <p:cNvPicPr>
            <a:picLocks noChangeAspect="1"/>
          </p:cNvPicPr>
          <p:nvPr/>
        </p:nvPicPr>
        <p:blipFill>
          <a:blip r:embed="rId7"/>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1037463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5CEC084-B92E-231B-F783-3D8FAEAC5F60}"/>
              </a:ext>
            </a:extLst>
          </p:cNvPr>
          <p:cNvSpPr>
            <a:spLocks noGrp="1"/>
          </p:cNvSpPr>
          <p:nvPr>
            <p:ph type="ctrTitle"/>
          </p:nvPr>
        </p:nvSpPr>
        <p:spPr>
          <a:xfrm>
            <a:off x="286149" y="226393"/>
            <a:ext cx="8510848" cy="775494"/>
          </a:xfrm>
        </p:spPr>
        <p:txBody>
          <a:bodyPr>
            <a:noAutofit/>
          </a:bodyPr>
          <a:lstStyle/>
          <a:p>
            <a:pPr algn="l"/>
            <a:br>
              <a:rPr lang="fi-FI" sz="3200" b="1" i="0">
                <a:effectLst/>
                <a:latin typeface="+mn-lt"/>
              </a:rPr>
            </a:br>
            <a:br>
              <a:rPr lang="fi-FI" sz="3200" b="1" i="0">
                <a:effectLst/>
                <a:latin typeface="+mn-lt"/>
              </a:rPr>
            </a:br>
            <a:br>
              <a:rPr lang="fi-FI" sz="3200" b="1" i="0">
                <a:effectLst/>
                <a:latin typeface="+mn-lt"/>
              </a:rPr>
            </a:br>
            <a:br>
              <a:rPr lang="fi-FI" sz="3600" b="1" i="0">
                <a:effectLst/>
                <a:latin typeface="+mn-lt"/>
              </a:rPr>
            </a:br>
            <a:r>
              <a:rPr lang="fi-FI" sz="3200" b="1">
                <a:latin typeface="+mn-lt"/>
                <a:cs typeface="Calibri"/>
              </a:rPr>
              <a:t>OPETTAJILLE JA OHJAAJILLE OPPIMISLABRAVIDEOT</a:t>
            </a:r>
            <a:endParaRPr lang="fi-FI" sz="3200" b="1" i="0">
              <a:effectLst/>
              <a:latin typeface="+mn-lt"/>
              <a:cs typeface="Calibri"/>
            </a:endParaRPr>
          </a:p>
        </p:txBody>
      </p:sp>
      <p:sp>
        <p:nvSpPr>
          <p:cNvPr id="3" name="Alaotsikko 2">
            <a:extLst>
              <a:ext uri="{FF2B5EF4-FFF2-40B4-BE49-F238E27FC236}">
                <a16:creationId xmlns:a16="http://schemas.microsoft.com/office/drawing/2014/main" id="{37B77BFC-35AC-37CD-064F-A7CCDE43C94B}"/>
              </a:ext>
            </a:extLst>
          </p:cNvPr>
          <p:cNvSpPr>
            <a:spLocks noGrp="1"/>
          </p:cNvSpPr>
          <p:nvPr>
            <p:ph type="subTitle" idx="1"/>
          </p:nvPr>
        </p:nvSpPr>
        <p:spPr>
          <a:xfrm>
            <a:off x="286825" y="1228269"/>
            <a:ext cx="7631879" cy="5414379"/>
          </a:xfrm>
        </p:spPr>
        <p:txBody>
          <a:bodyPr vert="horz" lIns="91440" tIns="45720" rIns="91440" bIns="45720" rtlCol="0" anchor="t">
            <a:noAutofit/>
          </a:bodyPr>
          <a:lstStyle/>
          <a:p>
            <a:pPr algn="l"/>
            <a:r>
              <a:rPr lang="fi-FI" sz="1800" dirty="0">
                <a:solidFill>
                  <a:srgbClr val="333333"/>
                </a:solidFill>
                <a:ea typeface="+mn-lt"/>
                <a:cs typeface="+mn-lt"/>
              </a:rPr>
              <a:t>OSA I nuoren ikään ja kehitysvaiheeseen liittyviin toiminnanohjauksen haasteisiin aivotutkimuksen näkökulmista</a:t>
            </a:r>
            <a:endParaRPr lang="fi-FI" sz="1800" dirty="0">
              <a:solidFill>
                <a:srgbClr val="000000"/>
              </a:solidFill>
              <a:ea typeface="+mn-lt"/>
              <a:cs typeface="+mn-lt"/>
            </a:endParaRPr>
          </a:p>
          <a:p>
            <a:pPr algn="l"/>
            <a:r>
              <a:rPr lang="fi-FI" sz="1800" dirty="0">
                <a:hlinkClick r:id="rId2">
                  <a:extLst>
                    <a:ext uri="{A12FA001-AC4F-418D-AE19-62706E023703}">
                      <ahyp:hlinkClr xmlns:ahyp="http://schemas.microsoft.com/office/drawing/2018/hyperlinkcolor" val="tx"/>
                    </a:ext>
                  </a:extLst>
                </a:hlinkClick>
              </a:rPr>
              <a:t>https</a:t>
            </a:r>
            <a:r>
              <a:rPr lang="fi-FI" sz="1800" b="0" i="0" u="none" strike="noStrike" dirty="0">
                <a:effectLst/>
                <a:hlinkClick r:id="rId2">
                  <a:extLst>
                    <a:ext uri="{A12FA001-AC4F-418D-AE19-62706E023703}">
                      <ahyp:hlinkClr xmlns:ahyp="http://schemas.microsoft.com/office/drawing/2018/hyperlinkcolor" val="tx"/>
                    </a:ext>
                  </a:extLst>
                </a:hlinkClick>
              </a:rPr>
              <a:t>://kpedu.cloud.panopto.eu/Panopto/Pages/Viewer.aspx?id=3a259916-2d81-4ea1-85e0-afb100810e91</a:t>
            </a:r>
            <a:br>
              <a:rPr lang="fi-FI" sz="1800" b="0" i="0" dirty="0">
                <a:effectLst/>
              </a:rPr>
            </a:br>
            <a:r>
              <a:rPr lang="fi-FI" sz="1800" b="0" i="0" dirty="0">
                <a:effectLst/>
              </a:rPr>
              <a:t>OSA II nuoren kohtaaminen psykologi sen turvallisuuden näkökulmasta.</a:t>
            </a:r>
            <a:br>
              <a:rPr lang="fi-FI" sz="1800" b="0" i="0" dirty="0">
                <a:effectLst/>
              </a:rPr>
            </a:br>
            <a:endParaRPr lang="fi-FI" sz="1800" dirty="0"/>
          </a:p>
          <a:p>
            <a:pPr algn="l"/>
            <a:r>
              <a:rPr lang="fi-FI" sz="1800" b="0" i="0" u="none" strike="noStrike" dirty="0">
                <a:effectLst/>
                <a:hlinkClick r:id="rId3">
                  <a:extLst>
                    <a:ext uri="{A12FA001-AC4F-418D-AE19-62706E023703}">
                      <ahyp:hlinkClr xmlns:ahyp="http://schemas.microsoft.com/office/drawing/2018/hyperlinkcolor" val="tx"/>
                    </a:ext>
                  </a:extLst>
                </a:hlinkClick>
              </a:rPr>
              <a:t>https://kpedu.cloud.panopto.eu/Panopto/Pages/Viewer.aspx?id=7c10f5e4-21d4-47ad-a09e-afb1008e31e2</a:t>
            </a:r>
            <a:br>
              <a:rPr lang="fi-FI" sz="1800" b="0" i="0" dirty="0">
                <a:effectLst/>
              </a:rPr>
            </a:br>
            <a:r>
              <a:rPr lang="fi-FI" sz="1800" b="0" i="0" dirty="0">
                <a:effectLst/>
              </a:rPr>
              <a:t>OSA III Kuinka tukea opiskelijoita arjen tasolla konkreettisesti</a:t>
            </a:r>
            <a:br>
              <a:rPr lang="fi-FI" sz="1800" b="0" i="0" dirty="0">
                <a:effectLst/>
              </a:rPr>
            </a:br>
            <a:endParaRPr lang="fi-FI" sz="1800" dirty="0"/>
          </a:p>
          <a:p>
            <a:pPr algn="l"/>
            <a:r>
              <a:rPr lang="fi-FI" sz="1800" b="0" i="0" u="none" strike="noStrike" dirty="0">
                <a:effectLst/>
                <a:hlinkClick r:id="rId4">
                  <a:extLst>
                    <a:ext uri="{A12FA001-AC4F-418D-AE19-62706E023703}">
                      <ahyp:hlinkClr xmlns:ahyp="http://schemas.microsoft.com/office/drawing/2018/hyperlinkcolor" val="tx"/>
                    </a:ext>
                  </a:extLst>
                </a:hlinkClick>
              </a:rPr>
              <a:t>https://kpedu.cloud.panopto.eu/Panopto/Pages/Viewer.aspx?id=26818e43-ea55-473a-91d2-afb1009c03eb&amp;start=2</a:t>
            </a:r>
            <a:br>
              <a:rPr lang="fi-FI" sz="1800" b="0" i="0" dirty="0">
                <a:effectLst/>
              </a:rPr>
            </a:br>
            <a:endParaRPr lang="fi-FI" sz="1800" dirty="0">
              <a:hlinkClick r:id="rId4">
                <a:extLst>
                  <a:ext uri="{A12FA001-AC4F-418D-AE19-62706E023703}">
                    <ahyp:hlinkClr xmlns:ahyp="http://schemas.microsoft.com/office/drawing/2018/hyperlinkcolor" val="tx"/>
                  </a:ext>
                </a:extLst>
              </a:hlinkClick>
            </a:endParaRPr>
          </a:p>
          <a:p>
            <a:pPr algn="l"/>
            <a:r>
              <a:rPr lang="fi-FI" sz="1800" b="0" i="0" dirty="0">
                <a:effectLst/>
              </a:rPr>
              <a:t>OSA IV Oppimisen monikanavaisuus</a:t>
            </a:r>
            <a:br>
              <a:rPr lang="fi-FI" sz="1800" b="0" i="0" dirty="0">
                <a:effectLst/>
              </a:rPr>
            </a:br>
            <a:r>
              <a:rPr lang="fi-FI" sz="1800" b="0" i="0" u="none" strike="noStrike" dirty="0">
                <a:effectLst/>
                <a:hlinkClick r:id="rId5">
                  <a:extLst>
                    <a:ext uri="{A12FA001-AC4F-418D-AE19-62706E023703}">
                      <ahyp:hlinkClr xmlns:ahyp="http://schemas.microsoft.com/office/drawing/2018/hyperlinkcolor" val="tx"/>
                    </a:ext>
                  </a:extLst>
                </a:hlinkClick>
              </a:rPr>
              <a:t>https://kpedu.cloud.panopto.eu/Panopto/Pages/Viewer.aspx?id=3e734737-e413-450c-8ae3-afb100a04928&amp;start=3</a:t>
            </a:r>
            <a:br>
              <a:rPr lang="fi-FI" sz="1800" b="0" i="0" u="none" strike="noStrike" dirty="0">
                <a:effectLst/>
                <a:hlinkClick r:id="rId5"/>
              </a:rPr>
            </a:br>
            <a:br>
              <a:rPr lang="fi-FI" sz="1800" b="0" i="0" u="none" strike="noStrike" dirty="0">
                <a:effectLst/>
                <a:hlinkClick r:id="rId5"/>
              </a:rPr>
            </a:br>
            <a:r>
              <a:rPr lang="fi-FI" sz="1800" b="0" i="0" u="none" strike="noStrike" dirty="0">
                <a:effectLst/>
                <a:hlinkClick r:id="rId6" tooltip="Kpedu Oppimislabra -käsikirja">
                  <a:extLst>
                    <a:ext uri="{A12FA001-AC4F-418D-AE19-62706E023703}">
                      <ahyp:hlinkClr xmlns:ahyp="http://schemas.microsoft.com/office/drawing/2018/hyperlinkcolor" val="tx"/>
                    </a:ext>
                  </a:extLst>
                </a:hlinkClick>
              </a:rPr>
              <a:t>Kpedu Oppimislabra -käsikirja</a:t>
            </a:r>
            <a:r>
              <a:rPr lang="fi-FI" sz="1800" b="0" i="0" dirty="0">
                <a:effectLst/>
              </a:rPr>
              <a:t> (pdf)</a:t>
            </a:r>
            <a:br>
              <a:rPr lang="fi-FI" sz="1800" b="0" i="0" u="none" strike="noStrike" dirty="0">
                <a:effectLst/>
                <a:hlinkClick r:id="rId6"/>
              </a:rPr>
            </a:br>
            <a:br>
              <a:rPr lang="fi-FI" sz="1800" b="0" i="0" u="none" strike="noStrike" dirty="0">
                <a:effectLst/>
                <a:hlinkClick r:id="rId6"/>
              </a:rPr>
            </a:br>
            <a:r>
              <a:rPr lang="fi-FI" sz="1800" dirty="0"/>
              <a:t>Diat</a:t>
            </a:r>
            <a:r>
              <a:rPr lang="fi-FI" sz="1800" b="0" i="0" dirty="0">
                <a:effectLst/>
              </a:rPr>
              <a:t>:</a:t>
            </a:r>
            <a:r>
              <a:rPr lang="fi-FI" sz="1800" dirty="0"/>
              <a:t> </a:t>
            </a:r>
            <a:r>
              <a:rPr lang="fi-FI" sz="1800" b="0" i="0" u="none" strike="noStrike" dirty="0">
                <a:effectLst/>
                <a:hlinkClick r:id="rId7" tooltip="Kpedu Oppimislabra">
                  <a:extLst>
                    <a:ext uri="{A12FA001-AC4F-418D-AE19-62706E023703}">
                      <ahyp:hlinkClr xmlns:ahyp="http://schemas.microsoft.com/office/drawing/2018/hyperlinkcolor" val="tx"/>
                    </a:ext>
                  </a:extLst>
                </a:hlinkClick>
              </a:rPr>
              <a:t>Kpedu Oppimislabra</a:t>
            </a:r>
            <a:r>
              <a:rPr lang="fi-FI" sz="1800" b="0" i="0" dirty="0">
                <a:effectLst/>
              </a:rPr>
              <a:t> (pdf)</a:t>
            </a:r>
            <a:endParaRPr lang="fi-FI" dirty="0">
              <a:cs typeface="Calibri"/>
            </a:endParaRPr>
          </a:p>
        </p:txBody>
      </p:sp>
      <p:pic>
        <p:nvPicPr>
          <p:cNvPr id="6" name="Kuva 5">
            <a:extLst>
              <a:ext uri="{FF2B5EF4-FFF2-40B4-BE49-F238E27FC236}">
                <a16:creationId xmlns:a16="http://schemas.microsoft.com/office/drawing/2014/main" id="{DCE0CB27-2B9C-ABB8-4B23-AC4374351510}"/>
              </a:ext>
            </a:extLst>
          </p:cNvPr>
          <p:cNvPicPr>
            <a:picLocks noChangeAspect="1"/>
          </p:cNvPicPr>
          <p:nvPr/>
        </p:nvPicPr>
        <p:blipFill>
          <a:blip r:embed="rId8"/>
          <a:srcRect l="15468" r="14107" b="2"/>
          <a:stretch/>
        </p:blipFill>
        <p:spPr>
          <a:xfrm>
            <a:off x="7348130" y="10"/>
            <a:ext cx="484387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7435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863538-6BBE-A7A7-8071-ABFE33E04715}"/>
              </a:ext>
            </a:extLst>
          </p:cNvPr>
          <p:cNvSpPr>
            <a:spLocks noGrp="1"/>
          </p:cNvSpPr>
          <p:nvPr>
            <p:ph type="title"/>
          </p:nvPr>
        </p:nvSpPr>
        <p:spPr>
          <a:xfrm>
            <a:off x="838200" y="365125"/>
            <a:ext cx="5096256" cy="1325563"/>
          </a:xfrm>
        </p:spPr>
        <p:txBody>
          <a:bodyPr/>
          <a:lstStyle/>
          <a:p>
            <a:endParaRPr lang="fi-FI" dirty="0"/>
          </a:p>
        </p:txBody>
      </p:sp>
      <p:sp>
        <p:nvSpPr>
          <p:cNvPr id="3" name="Sisällön paikkamerkki 2">
            <a:extLst>
              <a:ext uri="{FF2B5EF4-FFF2-40B4-BE49-F238E27FC236}">
                <a16:creationId xmlns:a16="http://schemas.microsoft.com/office/drawing/2014/main" id="{47C045B0-871E-ACAA-F2C0-1C39E9A19A2E}"/>
              </a:ext>
            </a:extLst>
          </p:cNvPr>
          <p:cNvSpPr>
            <a:spLocks noGrp="1"/>
          </p:cNvSpPr>
          <p:nvPr>
            <p:ph sz="half" idx="1"/>
          </p:nvPr>
        </p:nvSpPr>
        <p:spPr/>
        <p:txBody>
          <a:bodyPr>
            <a:normAutofit/>
          </a:bodyPr>
          <a:lstStyle/>
          <a:p>
            <a:endParaRPr lang="fi-FI"/>
          </a:p>
        </p:txBody>
      </p:sp>
      <p:sp>
        <p:nvSpPr>
          <p:cNvPr id="4" name="Sisällön paikkamerkki 3">
            <a:extLst>
              <a:ext uri="{FF2B5EF4-FFF2-40B4-BE49-F238E27FC236}">
                <a16:creationId xmlns:a16="http://schemas.microsoft.com/office/drawing/2014/main" id="{B9689E6B-7E1F-6C31-EA1E-F0B8924D0D32}"/>
              </a:ext>
            </a:extLst>
          </p:cNvPr>
          <p:cNvSpPr>
            <a:spLocks noGrp="1"/>
          </p:cNvSpPr>
          <p:nvPr>
            <p:ph sz="half" idx="2"/>
          </p:nvPr>
        </p:nvSpPr>
        <p:spPr>
          <a:xfrm>
            <a:off x="6019801" y="182880"/>
            <a:ext cx="5803392" cy="6591960"/>
          </a:xfrm>
        </p:spPr>
        <p:txBody>
          <a:bodyPr vert="horz" lIns="91440" tIns="45720" rIns="91440" bIns="45720" rtlCol="0" anchor="t">
            <a:normAutofit/>
          </a:bodyPr>
          <a:lstStyle/>
          <a:p>
            <a:pPr marL="0" indent="0">
              <a:buNone/>
            </a:pPr>
            <a:r>
              <a:rPr lang="fi-FI" sz="1200" dirty="0">
                <a:solidFill>
                  <a:srgbClr val="333333"/>
                </a:solidFill>
                <a:ea typeface="+mn-lt"/>
                <a:cs typeface="+mn-lt"/>
              </a:rPr>
              <a:t>Viisi tapaa vähentää stressiä ja kuormitusta, osa 1/5</a:t>
            </a:r>
            <a:endParaRPr lang="fi-FI" dirty="0">
              <a:cs typeface="Calibri" panose="020F0502020204030204"/>
            </a:endParaRPr>
          </a:p>
          <a:p>
            <a:r>
              <a:rPr lang="fi-FI" sz="1200" dirty="0">
                <a:solidFill>
                  <a:srgbClr val="333333"/>
                </a:solidFill>
                <a:ea typeface="+mn-lt"/>
                <a:cs typeface="+mn-lt"/>
              </a:rPr>
              <a:t> </a:t>
            </a:r>
            <a:r>
              <a:rPr lang="fi-FI" sz="1200" dirty="0">
                <a:solidFill>
                  <a:srgbClr val="337AB7"/>
                </a:solidFill>
                <a:ea typeface="+mn-lt"/>
                <a:cs typeface="+mn-lt"/>
                <a:hlinkClick r:id="rId2"/>
              </a:rPr>
              <a:t>https://kpedu.cloud.panopto.eu/Panopto/Pages/Viewer.aspx?id=2a6c96c3-a8c2-46fc-89ae-b0bb009764b6</a:t>
            </a:r>
            <a:endParaRPr lang="fi-FI" dirty="0"/>
          </a:p>
          <a:p>
            <a:pPr marL="0" indent="0">
              <a:buNone/>
            </a:pPr>
            <a:r>
              <a:rPr lang="fi-FI" sz="1200" dirty="0">
                <a:solidFill>
                  <a:srgbClr val="333333"/>
                </a:solidFill>
                <a:ea typeface="+mn-lt"/>
                <a:cs typeface="+mn-lt"/>
              </a:rPr>
              <a:t> Viisi tapaa vähentää stressiä ja kuormitusta, osa 2/5</a:t>
            </a:r>
            <a:endParaRPr lang="fi-FI" dirty="0"/>
          </a:p>
          <a:p>
            <a:r>
              <a:rPr lang="fi-FI" sz="1200" dirty="0">
                <a:solidFill>
                  <a:srgbClr val="333333"/>
                </a:solidFill>
                <a:ea typeface="+mn-lt"/>
                <a:cs typeface="+mn-lt"/>
              </a:rPr>
              <a:t> </a:t>
            </a:r>
            <a:r>
              <a:rPr lang="fi-FI" sz="1200" dirty="0">
                <a:solidFill>
                  <a:srgbClr val="337AB7"/>
                </a:solidFill>
                <a:ea typeface="+mn-lt"/>
                <a:cs typeface="+mn-lt"/>
                <a:hlinkClick r:id="rId3"/>
              </a:rPr>
              <a:t>https://kpedu.cloud.panopto.eu/Panopto/Pages/Viewer.aspx?id=7b137efe-393a-436d-aa41-b0c000808c49</a:t>
            </a:r>
            <a:endParaRPr lang="fi-FI" dirty="0"/>
          </a:p>
          <a:p>
            <a:pPr marL="0" indent="0">
              <a:buNone/>
            </a:pPr>
            <a:r>
              <a:rPr lang="fi-FI" sz="1200" dirty="0">
                <a:solidFill>
                  <a:srgbClr val="333333"/>
                </a:solidFill>
                <a:ea typeface="+mn-lt"/>
                <a:cs typeface="+mn-lt"/>
              </a:rPr>
              <a:t> Viisi tapaa vähentää stressiä ja kuormitusta, osa 3/5</a:t>
            </a:r>
            <a:endParaRPr lang="fi-FI" dirty="0"/>
          </a:p>
          <a:p>
            <a:r>
              <a:rPr lang="fi-FI" sz="1200" dirty="0">
                <a:solidFill>
                  <a:srgbClr val="333333"/>
                </a:solidFill>
                <a:ea typeface="+mn-lt"/>
                <a:cs typeface="+mn-lt"/>
              </a:rPr>
              <a:t> </a:t>
            </a:r>
            <a:r>
              <a:rPr lang="fi-FI" sz="1200" dirty="0">
                <a:solidFill>
                  <a:srgbClr val="337AB7"/>
                </a:solidFill>
                <a:ea typeface="+mn-lt"/>
                <a:cs typeface="+mn-lt"/>
                <a:hlinkClick r:id="rId4"/>
              </a:rPr>
              <a:t>https://kpedu.cloud.panopto.eu/Panopto/Pages/Viewer.aspx?id=51b71a42-49cd-4222-8c85-b0c00089a4b2</a:t>
            </a:r>
            <a:endParaRPr lang="fi-FI" dirty="0"/>
          </a:p>
          <a:p>
            <a:pPr marL="0" indent="0">
              <a:buNone/>
            </a:pPr>
            <a:r>
              <a:rPr lang="fi-FI" sz="1200" dirty="0">
                <a:solidFill>
                  <a:srgbClr val="333333"/>
                </a:solidFill>
                <a:ea typeface="+mn-lt"/>
                <a:cs typeface="+mn-lt"/>
              </a:rPr>
              <a:t> Viisi tapaa vähentää stressiä ja kuormitusta, osa 4/5</a:t>
            </a:r>
            <a:endParaRPr lang="fi-FI" dirty="0"/>
          </a:p>
          <a:p>
            <a:r>
              <a:rPr lang="fi-FI" sz="1200" dirty="0">
                <a:solidFill>
                  <a:srgbClr val="333333"/>
                </a:solidFill>
                <a:ea typeface="+mn-lt"/>
                <a:cs typeface="+mn-lt"/>
              </a:rPr>
              <a:t> </a:t>
            </a:r>
            <a:r>
              <a:rPr lang="fi-FI" sz="1200" dirty="0">
                <a:solidFill>
                  <a:srgbClr val="337AB7"/>
                </a:solidFill>
                <a:ea typeface="+mn-lt"/>
                <a:cs typeface="+mn-lt"/>
                <a:hlinkClick r:id="rId5"/>
              </a:rPr>
              <a:t>https://kpedu.cloud.panopto.eu/Panopto/Pages/Viewer.aspx?id=33e1b2c0-dee1-4449-9859-b0c000bd7f46</a:t>
            </a:r>
            <a:endParaRPr lang="fi-FI" dirty="0"/>
          </a:p>
          <a:p>
            <a:pPr marL="0" indent="0">
              <a:buNone/>
            </a:pPr>
            <a:r>
              <a:rPr lang="fi-FI" sz="1200" dirty="0">
                <a:solidFill>
                  <a:srgbClr val="333333"/>
                </a:solidFill>
                <a:ea typeface="+mn-lt"/>
                <a:cs typeface="+mn-lt"/>
              </a:rPr>
              <a:t> Viisi tapaa vähentää stressiä ja kuormitusta, osa 5/5</a:t>
            </a:r>
            <a:endParaRPr lang="fi-FI" dirty="0"/>
          </a:p>
          <a:p>
            <a:r>
              <a:rPr lang="fi-FI" sz="1200" dirty="0">
                <a:solidFill>
                  <a:srgbClr val="333333"/>
                </a:solidFill>
                <a:ea typeface="+mn-lt"/>
                <a:cs typeface="+mn-lt"/>
              </a:rPr>
              <a:t> </a:t>
            </a:r>
            <a:r>
              <a:rPr lang="fi-FI" sz="1200" dirty="0">
                <a:solidFill>
                  <a:srgbClr val="337AB7"/>
                </a:solidFill>
                <a:ea typeface="+mn-lt"/>
                <a:cs typeface="+mn-lt"/>
                <a:hlinkClick r:id="rId6"/>
              </a:rPr>
              <a:t>https://kpedu.cloud.panopto.eu/Panopto/Pages/Viewer.aspx?id=81c23d95-d4ba-4777-a3d5-b0c000cd948e</a:t>
            </a:r>
            <a:endParaRPr lang="fi-FI" dirty="0"/>
          </a:p>
          <a:p>
            <a:pPr marL="0" indent="0">
              <a:buNone/>
            </a:pPr>
            <a:r>
              <a:rPr lang="fi-FI" sz="1200" dirty="0">
                <a:solidFill>
                  <a:srgbClr val="333333"/>
                </a:solidFill>
                <a:ea typeface="+mn-lt"/>
                <a:cs typeface="+mn-lt"/>
              </a:rPr>
              <a:t>Käsikirja:</a:t>
            </a:r>
            <a:endParaRPr lang="fi-FI" dirty="0"/>
          </a:p>
          <a:p>
            <a:r>
              <a:rPr lang="fi-FI" sz="1200" dirty="0">
                <a:solidFill>
                  <a:srgbClr val="333333"/>
                </a:solidFill>
                <a:ea typeface="+mn-lt"/>
                <a:cs typeface="+mn-lt"/>
              </a:rPr>
              <a:t> </a:t>
            </a:r>
            <a:r>
              <a:rPr lang="fi-FI" sz="1200" dirty="0">
                <a:solidFill>
                  <a:srgbClr val="337AB7"/>
                </a:solidFill>
                <a:ea typeface="+mn-lt"/>
                <a:cs typeface="+mn-lt"/>
                <a:hlinkClick r:id="rId7"/>
              </a:rPr>
              <a:t>Viisi keskeistä tekijää -työkirja.pdf</a:t>
            </a:r>
            <a:endParaRPr lang="fi-FI" dirty="0"/>
          </a:p>
          <a:p>
            <a:pPr marL="0" indent="0">
              <a:buNone/>
            </a:pPr>
            <a:r>
              <a:rPr lang="fi-FI" sz="1200" dirty="0">
                <a:solidFill>
                  <a:srgbClr val="333333"/>
                </a:solidFill>
                <a:ea typeface="+mn-lt"/>
                <a:cs typeface="+mn-lt"/>
              </a:rPr>
              <a:t> Ja diat erikseen, jos haluaa perehtyä niihin:</a:t>
            </a:r>
            <a:endParaRPr lang="fi-FI" dirty="0"/>
          </a:p>
          <a:p>
            <a:r>
              <a:rPr lang="fi-FI" sz="1200" dirty="0">
                <a:solidFill>
                  <a:srgbClr val="333333"/>
                </a:solidFill>
                <a:ea typeface="+mn-lt"/>
                <a:cs typeface="+mn-lt"/>
              </a:rPr>
              <a:t> </a:t>
            </a:r>
            <a:r>
              <a:rPr lang="fi-FI" sz="1200" dirty="0">
                <a:solidFill>
                  <a:srgbClr val="337AB7"/>
                </a:solidFill>
                <a:ea typeface="+mn-lt"/>
                <a:cs typeface="+mn-lt"/>
                <a:hlinkClick r:id="rId8"/>
              </a:rPr>
              <a:t>Kpedu Viisi keskeistä tekijää stressin vähentämiseen.pdf</a:t>
            </a:r>
            <a:endParaRPr lang="fi-FI" dirty="0"/>
          </a:p>
          <a:p>
            <a:pPr marL="0" indent="0">
              <a:buNone/>
            </a:pPr>
            <a:endParaRPr lang="fi-FI" dirty="0">
              <a:cs typeface="Calibri"/>
            </a:endParaRPr>
          </a:p>
        </p:txBody>
      </p:sp>
      <p:pic>
        <p:nvPicPr>
          <p:cNvPr id="6" name="Kuva 5" descr="Kuva, joka sisältää kohteen teksti, luonnos, piirros, muste&#10;&#10;Kuvaus luotu automaattisesti">
            <a:extLst>
              <a:ext uri="{FF2B5EF4-FFF2-40B4-BE49-F238E27FC236}">
                <a16:creationId xmlns:a16="http://schemas.microsoft.com/office/drawing/2014/main" id="{742EE14B-28C5-F0BE-A441-B0F195F50DEF}"/>
              </a:ext>
            </a:extLst>
          </p:cNvPr>
          <p:cNvPicPr>
            <a:picLocks noChangeAspect="1"/>
          </p:cNvPicPr>
          <p:nvPr/>
        </p:nvPicPr>
        <p:blipFill>
          <a:blip r:embed="rId9"/>
          <a:stretch>
            <a:fillRect/>
          </a:stretch>
        </p:blipFill>
        <p:spPr>
          <a:xfrm>
            <a:off x="-1550" y="-2"/>
            <a:ext cx="6027211" cy="6963510"/>
          </a:xfrm>
          <a:prstGeom prst="rect">
            <a:avLst/>
          </a:prstGeom>
        </p:spPr>
      </p:pic>
    </p:spTree>
    <p:extLst>
      <p:ext uri="{BB962C8B-B14F-4D97-AF65-F5344CB8AC3E}">
        <p14:creationId xmlns:p14="http://schemas.microsoft.com/office/powerpoint/2010/main" val="1754347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6647A8-BE15-8B26-2A72-671F14AB3864}"/>
              </a:ext>
            </a:extLst>
          </p:cNvPr>
          <p:cNvSpPr>
            <a:spLocks noGrp="1"/>
          </p:cNvSpPr>
          <p:nvPr>
            <p:ph type="title"/>
          </p:nvPr>
        </p:nvSpPr>
        <p:spPr>
          <a:xfrm>
            <a:off x="838200" y="365125"/>
            <a:ext cx="10515600" cy="887603"/>
          </a:xfrm>
        </p:spPr>
        <p:txBody>
          <a:bodyPr/>
          <a:lstStyle/>
          <a:p>
            <a:endParaRPr lang="fi-FI" dirty="0"/>
          </a:p>
        </p:txBody>
      </p:sp>
      <p:sp>
        <p:nvSpPr>
          <p:cNvPr id="3" name="Sisällön paikkamerkki 2">
            <a:extLst>
              <a:ext uri="{FF2B5EF4-FFF2-40B4-BE49-F238E27FC236}">
                <a16:creationId xmlns:a16="http://schemas.microsoft.com/office/drawing/2014/main" id="{7C2A83DF-1199-6979-6C07-15A6D9B39EC9}"/>
              </a:ext>
            </a:extLst>
          </p:cNvPr>
          <p:cNvSpPr>
            <a:spLocks noGrp="1"/>
          </p:cNvSpPr>
          <p:nvPr>
            <p:ph idx="1"/>
          </p:nvPr>
        </p:nvSpPr>
        <p:spPr>
          <a:xfrm>
            <a:off x="69850" y="1490472"/>
            <a:ext cx="11283950" cy="4686491"/>
          </a:xfrm>
        </p:spPr>
        <p:txBody>
          <a:bodyPr>
            <a:normAutofit fontScale="92500" lnSpcReduction="10000"/>
          </a:bodyPr>
          <a:lstStyle/>
          <a:p>
            <a:r>
              <a:rPr lang="fi-FI" dirty="0"/>
              <a:t>Tuotokset: </a:t>
            </a:r>
            <a:r>
              <a:rPr lang="fi-FI" dirty="0">
                <a:hlinkClick r:id="rId2"/>
              </a:rPr>
              <a:t>https://www.kpedu.fi/Satoa</a:t>
            </a:r>
            <a:endParaRPr lang="fi-FI" dirty="0"/>
          </a:p>
          <a:p>
            <a:r>
              <a:rPr lang="fi-FI" dirty="0"/>
              <a:t>Kolmiosainen </a:t>
            </a:r>
            <a:r>
              <a:rPr lang="fi-FI" dirty="0" err="1"/>
              <a:t>Hoks</a:t>
            </a:r>
            <a:endParaRPr lang="fi-FI" dirty="0"/>
          </a:p>
          <a:p>
            <a:r>
              <a:rPr lang="fi-FI" dirty="0"/>
              <a:t>Vastuuohjaajan ja erityisopettajan työpöytä</a:t>
            </a:r>
          </a:p>
          <a:p>
            <a:r>
              <a:rPr lang="fi-FI" dirty="0"/>
              <a:t>Videoita www. sivulle</a:t>
            </a:r>
          </a:p>
          <a:p>
            <a:r>
              <a:rPr lang="fi-FI" dirty="0" err="1"/>
              <a:t>Tredu</a:t>
            </a:r>
            <a:r>
              <a:rPr lang="fi-FI" dirty="0"/>
              <a:t> vierailu</a:t>
            </a:r>
          </a:p>
          <a:p>
            <a:r>
              <a:rPr lang="fi-FI" dirty="0"/>
              <a:t>Erityisen tuen tilanteen selvittäminen toimialoittain</a:t>
            </a:r>
          </a:p>
          <a:p>
            <a:r>
              <a:rPr lang="fi-FI" dirty="0" err="1"/>
              <a:t>Yto</a:t>
            </a:r>
            <a:r>
              <a:rPr lang="fi-FI" dirty="0"/>
              <a:t>-erityisopettaja, </a:t>
            </a:r>
            <a:r>
              <a:rPr lang="fi-FI" b="0" i="0" dirty="0">
                <a:solidFill>
                  <a:srgbClr val="333333"/>
                </a:solidFill>
                <a:effectLst/>
                <a:latin typeface="Humanist521TL-Roman"/>
              </a:rPr>
              <a:t>to-toimialalla erityisopettaja on järjestänyt opettajille vertaisoppimisen työpajoja kielitietoisen opetuksen ja selkokielisyyden aiheista. Myös erityisopettajien konsultoivaa työotetta on pyritty kehittämään arjen opetustyössä. Oppimisen tuen ja erityisen tuen menetelmiä ja apuvälineitä on tuotu opettajille näkyväksi. </a:t>
            </a:r>
            <a:endParaRPr lang="fi-FI" dirty="0"/>
          </a:p>
        </p:txBody>
      </p:sp>
      <p:pic>
        <p:nvPicPr>
          <p:cNvPr id="5" name="Kuva 4">
            <a:extLst>
              <a:ext uri="{FF2B5EF4-FFF2-40B4-BE49-F238E27FC236}">
                <a16:creationId xmlns:a16="http://schemas.microsoft.com/office/drawing/2014/main" id="{B1F003C1-4995-EE15-0BE4-0564AB34EBB2}"/>
              </a:ext>
            </a:extLst>
          </p:cNvPr>
          <p:cNvPicPr>
            <a:picLocks noChangeAspect="1"/>
          </p:cNvPicPr>
          <p:nvPr/>
        </p:nvPicPr>
        <p:blipFill>
          <a:blip r:embed="rId3"/>
          <a:stretch>
            <a:fillRect/>
          </a:stretch>
        </p:blipFill>
        <p:spPr>
          <a:xfrm>
            <a:off x="326571" y="223056"/>
            <a:ext cx="11310695" cy="1029672"/>
          </a:xfrm>
          <a:prstGeom prst="rect">
            <a:avLst/>
          </a:prstGeom>
        </p:spPr>
      </p:pic>
      <p:sp>
        <p:nvSpPr>
          <p:cNvPr id="9" name="AutoShape 4">
            <a:hlinkClick r:id="rId4"/>
            <a:extLst>
              <a:ext uri="{FF2B5EF4-FFF2-40B4-BE49-F238E27FC236}">
                <a16:creationId xmlns:a16="http://schemas.microsoft.com/office/drawing/2014/main" id="{99BF7535-5869-CA93-CE66-CDE79FE588C3}"/>
              </a:ext>
            </a:extLst>
          </p:cNvPr>
          <p:cNvSpPr>
            <a:spLocks noChangeAspect="1" noChangeArrowheads="1"/>
          </p:cNvSpPr>
          <p:nvPr/>
        </p:nvSpPr>
        <p:spPr bwMode="auto">
          <a:xfrm>
            <a:off x="69850" y="-92075"/>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4" name="Kuva 3" descr="Kuva, joka sisältää kohteen aqua, muotoilu&#10;&#10;Kuvaus luotu automaattisesti">
            <a:extLst>
              <a:ext uri="{FF2B5EF4-FFF2-40B4-BE49-F238E27FC236}">
                <a16:creationId xmlns:a16="http://schemas.microsoft.com/office/drawing/2014/main" id="{47A4D468-E346-D4BE-AEFD-9CBC5533447F}"/>
              </a:ext>
            </a:extLst>
          </p:cNvPr>
          <p:cNvPicPr>
            <a:picLocks noChangeAspect="1"/>
          </p:cNvPicPr>
          <p:nvPr/>
        </p:nvPicPr>
        <p:blipFill>
          <a:blip r:embed="rId5"/>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1046205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5017E-6B65-1BDA-F3C5-A3B3B16DAD0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34430B2-AB62-F4DC-2611-CABC7226F6FB}"/>
              </a:ext>
            </a:extLst>
          </p:cNvPr>
          <p:cNvSpPr>
            <a:spLocks noGrp="1"/>
          </p:cNvSpPr>
          <p:nvPr>
            <p:ph type="title"/>
          </p:nvPr>
        </p:nvSpPr>
        <p:spPr>
          <a:xfrm>
            <a:off x="838200" y="365125"/>
            <a:ext cx="10515600" cy="887603"/>
          </a:xfrm>
        </p:spPr>
        <p:txBody>
          <a:bodyPr/>
          <a:lstStyle/>
          <a:p>
            <a:endParaRPr lang="fi-FI" dirty="0"/>
          </a:p>
        </p:txBody>
      </p:sp>
      <p:sp>
        <p:nvSpPr>
          <p:cNvPr id="3" name="Sisällön paikkamerkki 2">
            <a:extLst>
              <a:ext uri="{FF2B5EF4-FFF2-40B4-BE49-F238E27FC236}">
                <a16:creationId xmlns:a16="http://schemas.microsoft.com/office/drawing/2014/main" id="{3FE3DE0D-DC6E-C554-4011-1C807CDF4669}"/>
              </a:ext>
            </a:extLst>
          </p:cNvPr>
          <p:cNvSpPr>
            <a:spLocks noGrp="1"/>
          </p:cNvSpPr>
          <p:nvPr>
            <p:ph idx="1"/>
          </p:nvPr>
        </p:nvSpPr>
        <p:spPr>
          <a:xfrm>
            <a:off x="177741" y="1673351"/>
            <a:ext cx="12009047" cy="4503611"/>
          </a:xfrm>
        </p:spPr>
        <p:txBody>
          <a:bodyPr>
            <a:normAutofit/>
          </a:bodyPr>
          <a:lstStyle/>
          <a:p>
            <a:pPr algn="l">
              <a:spcAft>
                <a:spcPts val="1125"/>
              </a:spcAft>
              <a:buNone/>
            </a:pPr>
            <a:r>
              <a:rPr lang="fi-FI" sz="2400" b="0" i="0" dirty="0">
                <a:solidFill>
                  <a:srgbClr val="333333"/>
                </a:solidFill>
                <a:effectLst/>
                <a:latin typeface="Humanist521TL-Roman"/>
              </a:rPr>
              <a:t>Aloitettu erityisopettajien ja </a:t>
            </a:r>
            <a:r>
              <a:rPr lang="fi-FI" sz="2400" b="0" i="0" dirty="0" err="1">
                <a:solidFill>
                  <a:srgbClr val="333333"/>
                </a:solidFill>
                <a:effectLst/>
                <a:latin typeface="Humanist521TL-Roman"/>
              </a:rPr>
              <a:t>yto</a:t>
            </a:r>
            <a:r>
              <a:rPr lang="fi-FI" sz="2400" b="0" i="0" dirty="0">
                <a:solidFill>
                  <a:srgbClr val="333333"/>
                </a:solidFill>
                <a:effectLst/>
                <a:latin typeface="Humanist521TL-Roman"/>
              </a:rPr>
              <a:t>-opettajien yhteistyötä ja viedään sitä systemaattisesti eteenpäin. </a:t>
            </a:r>
          </a:p>
          <a:p>
            <a:pPr>
              <a:spcAft>
                <a:spcPts val="1125"/>
              </a:spcAft>
              <a:buNone/>
            </a:pPr>
            <a:r>
              <a:rPr lang="fi-FI" sz="1800" dirty="0" err="1">
                <a:hlinkClick r:id="rId2"/>
              </a:rPr>
              <a:t>HOKSin</a:t>
            </a:r>
            <a:r>
              <a:rPr lang="fi-FI" sz="1800" dirty="0">
                <a:hlinkClick r:id="rId2"/>
              </a:rPr>
              <a:t> päivitys tehty</a:t>
            </a:r>
            <a:r>
              <a:rPr lang="fi-FI" sz="1800" dirty="0"/>
              <a:t>. </a:t>
            </a:r>
            <a:endParaRPr lang="fi-FI" sz="1800" b="0" i="0" dirty="0">
              <a:solidFill>
                <a:srgbClr val="333333"/>
              </a:solidFill>
              <a:effectLst/>
              <a:latin typeface="Humanist521TL-Roman"/>
            </a:endParaRPr>
          </a:p>
          <a:p>
            <a:pPr algn="l">
              <a:spcAft>
                <a:spcPts val="1125"/>
              </a:spcAft>
              <a:buNone/>
            </a:pPr>
            <a:r>
              <a:rPr lang="fi-FI" sz="2400" b="0" i="0" dirty="0">
                <a:solidFill>
                  <a:srgbClr val="333333"/>
                </a:solidFill>
                <a:effectLst/>
                <a:latin typeface="Humanist521TL-Roman"/>
              </a:rPr>
              <a:t>Tehty lomake negatiivisesti eroamassa oleville opiskelijoille, jotta voidaan varmistaa, että kaikkia kohdehenkilölle sopivia tukipalveluita on tarjottu tai hyödynnetty.</a:t>
            </a:r>
            <a:r>
              <a:rPr lang="fi-FI" sz="1900" b="0" i="0" dirty="0">
                <a:solidFill>
                  <a:srgbClr val="333333"/>
                </a:solidFill>
                <a:effectLst/>
                <a:latin typeface="Humanist521TL-Roman"/>
              </a:rPr>
              <a:t> </a:t>
            </a:r>
            <a:r>
              <a:rPr lang="fi-FI" sz="1900" b="0" i="0" u="none" strike="noStrike" dirty="0">
                <a:solidFill>
                  <a:srgbClr val="337AB7"/>
                </a:solidFill>
                <a:effectLst/>
                <a:latin typeface="Humanist521TL-Roman"/>
                <a:hlinkClick r:id="rId3"/>
              </a:rPr>
              <a:t>sähköistä lomaketta,</a:t>
            </a:r>
            <a:r>
              <a:rPr lang="fi-FI" sz="1900" b="0" i="0" dirty="0">
                <a:solidFill>
                  <a:srgbClr val="333333"/>
                </a:solidFill>
                <a:effectLst/>
                <a:latin typeface="Humanist521TL-Roman"/>
              </a:rPr>
              <a:t>  </a:t>
            </a:r>
          </a:p>
          <a:p>
            <a:pPr marL="0" indent="0" algn="l">
              <a:spcAft>
                <a:spcPts val="1125"/>
              </a:spcAft>
              <a:buNone/>
            </a:pPr>
            <a:r>
              <a:rPr lang="fi-FI" sz="2400" b="0" i="0" dirty="0" err="1">
                <a:solidFill>
                  <a:srgbClr val="333333"/>
                </a:solidFill>
                <a:effectLst/>
                <a:latin typeface="Humanist521TL-Roman"/>
              </a:rPr>
              <a:t>Opvakuvaukset</a:t>
            </a:r>
            <a:endParaRPr lang="fi-FI" sz="2400" b="0" i="0" dirty="0">
              <a:solidFill>
                <a:srgbClr val="333333"/>
              </a:solidFill>
              <a:effectLst/>
              <a:latin typeface="Humanist521TL-Roman"/>
            </a:endParaRPr>
          </a:p>
          <a:p>
            <a:pPr marL="0" indent="0">
              <a:buNone/>
            </a:pPr>
            <a:r>
              <a:rPr lang="fi-FI" sz="1500" b="0" i="0" u="none" strike="noStrike" dirty="0" err="1">
                <a:solidFill>
                  <a:srgbClr val="337AB7"/>
                </a:solidFill>
                <a:effectLst/>
                <a:hlinkClick r:id="rId4"/>
              </a:rPr>
              <a:t>Opva</a:t>
            </a:r>
            <a:r>
              <a:rPr lang="fi-FI" sz="1500" b="0" i="0" u="none" strike="noStrike" dirty="0">
                <a:solidFill>
                  <a:srgbClr val="337AB7"/>
                </a:solidFill>
                <a:effectLst/>
                <a:hlinkClick r:id="rId4"/>
              </a:rPr>
              <a:t> työpaketti</a:t>
            </a:r>
            <a:endParaRPr lang="fi-FI" sz="1500" b="0" i="0" u="none" strike="noStrike" dirty="0">
              <a:solidFill>
                <a:srgbClr val="337AB7"/>
              </a:solidFill>
              <a:effectLst/>
            </a:endParaRPr>
          </a:p>
          <a:p>
            <a:pPr marL="0" indent="0">
              <a:buNone/>
            </a:pPr>
            <a:r>
              <a:rPr lang="fi-FI" sz="2200" b="0" i="0" u="none" strike="noStrike" dirty="0">
                <a:effectLst/>
              </a:rPr>
              <a:t>Oppijan polun prosessikartan työstäminen </a:t>
            </a:r>
            <a:r>
              <a:rPr lang="fi-FI" sz="1500" u="sng" dirty="0">
                <a:solidFill>
                  <a:srgbClr val="467886"/>
                </a:solidFill>
                <a:effectLst/>
                <a:ea typeface="Aptos" panose="020B0004020202020204" pitchFamily="34" charset="0"/>
                <a:cs typeface="Aptos" panose="020B0004020202020204" pitchFamily="34" charset="0"/>
                <a:hlinkClick r:id="rId5"/>
              </a:rPr>
              <a:t>Satoa oppimisen tukea (1)</a:t>
            </a:r>
            <a:r>
              <a:rPr lang="fi-FI" sz="1500" dirty="0">
                <a:effectLst/>
                <a:ea typeface="Aptos" panose="020B0004020202020204" pitchFamily="34" charset="0"/>
                <a:cs typeface="Aptos" panose="020B0004020202020204" pitchFamily="34" charset="0"/>
              </a:rPr>
              <a:t> (pdf) </a:t>
            </a:r>
          </a:p>
          <a:p>
            <a:pPr marL="0" indent="0">
              <a:buNone/>
            </a:pPr>
            <a:r>
              <a:rPr lang="fi-FI" sz="2400" dirty="0">
                <a:effectLst/>
                <a:ea typeface="Aptos" panose="020B0004020202020204" pitchFamily="34" charset="0"/>
                <a:cs typeface="Aptos" panose="020B0004020202020204" pitchFamily="34" charset="0"/>
              </a:rPr>
              <a:t>Koko hankkeen materiaalit:</a:t>
            </a:r>
          </a:p>
          <a:p>
            <a:pPr marL="0" indent="0">
              <a:buNone/>
            </a:pPr>
            <a:r>
              <a:rPr lang="fi-FI" sz="1500" dirty="0">
                <a:ea typeface="Aptos" panose="020B0004020202020204" pitchFamily="34" charset="0"/>
                <a:cs typeface="Aptos" panose="020B0004020202020204" pitchFamily="34" charset="0"/>
                <a:hlinkClick r:id="rId6"/>
              </a:rPr>
              <a:t>https://sedu.fi/hanke/saumatonta-oppimisen-tukea-satoa-smidigt-stod-for-larande/</a:t>
            </a:r>
            <a:endParaRPr lang="fi-FI" sz="1500" dirty="0">
              <a:ea typeface="Aptos" panose="020B0004020202020204" pitchFamily="34" charset="0"/>
              <a:cs typeface="Aptos" panose="020B0004020202020204" pitchFamily="34" charset="0"/>
            </a:endParaRPr>
          </a:p>
          <a:p>
            <a:pPr marL="0" indent="0">
              <a:buNone/>
            </a:pPr>
            <a:endParaRPr lang="fi-FI" sz="1500" dirty="0">
              <a:effectLst/>
              <a:ea typeface="Aptos" panose="020B0004020202020204" pitchFamily="34" charset="0"/>
              <a:cs typeface="Aptos" panose="020B0004020202020204" pitchFamily="34" charset="0"/>
            </a:endParaRPr>
          </a:p>
          <a:p>
            <a:endParaRPr lang="fi-FI" dirty="0"/>
          </a:p>
        </p:txBody>
      </p:sp>
      <p:pic>
        <p:nvPicPr>
          <p:cNvPr id="5" name="Kuva 4">
            <a:extLst>
              <a:ext uri="{FF2B5EF4-FFF2-40B4-BE49-F238E27FC236}">
                <a16:creationId xmlns:a16="http://schemas.microsoft.com/office/drawing/2014/main" id="{BEFCAF68-700B-4330-65DE-550FA718113A}"/>
              </a:ext>
            </a:extLst>
          </p:cNvPr>
          <p:cNvPicPr>
            <a:picLocks noChangeAspect="1"/>
          </p:cNvPicPr>
          <p:nvPr/>
        </p:nvPicPr>
        <p:blipFill>
          <a:blip r:embed="rId7"/>
          <a:stretch>
            <a:fillRect/>
          </a:stretch>
        </p:blipFill>
        <p:spPr>
          <a:xfrm>
            <a:off x="222250" y="283465"/>
            <a:ext cx="11552176" cy="969264"/>
          </a:xfrm>
          <a:prstGeom prst="rect">
            <a:avLst/>
          </a:prstGeom>
        </p:spPr>
      </p:pic>
      <p:sp>
        <p:nvSpPr>
          <p:cNvPr id="9" name="AutoShape 4">
            <a:hlinkClick r:id="rId8"/>
            <a:extLst>
              <a:ext uri="{FF2B5EF4-FFF2-40B4-BE49-F238E27FC236}">
                <a16:creationId xmlns:a16="http://schemas.microsoft.com/office/drawing/2014/main" id="{4A169222-6217-00C1-43A1-ECF5D7486F19}"/>
              </a:ext>
            </a:extLst>
          </p:cNvPr>
          <p:cNvSpPr>
            <a:spLocks noChangeAspect="1" noChangeArrowheads="1"/>
          </p:cNvSpPr>
          <p:nvPr/>
        </p:nvSpPr>
        <p:spPr bwMode="auto">
          <a:xfrm>
            <a:off x="69850" y="-92075"/>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4" name="Kuva 3" descr="Kuva, joka sisältää kohteen aqua, muotoilu&#10;&#10;Kuvaus luotu automaattisesti">
            <a:extLst>
              <a:ext uri="{FF2B5EF4-FFF2-40B4-BE49-F238E27FC236}">
                <a16:creationId xmlns:a16="http://schemas.microsoft.com/office/drawing/2014/main" id="{82C3C915-63B9-3F49-2662-6541C8BB0BE0}"/>
              </a:ext>
            </a:extLst>
          </p:cNvPr>
          <p:cNvPicPr>
            <a:picLocks noChangeAspect="1"/>
          </p:cNvPicPr>
          <p:nvPr/>
        </p:nvPicPr>
        <p:blipFill>
          <a:blip r:embed="rId9"/>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406020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3">
            <a:extLst>
              <a:ext uri="{FF2B5EF4-FFF2-40B4-BE49-F238E27FC236}">
                <a16:creationId xmlns:a16="http://schemas.microsoft.com/office/drawing/2014/main" id="{96A401AC-DCED-1CFA-73BE-5BA5992601B0}"/>
              </a:ext>
            </a:extLst>
          </p:cNvPr>
          <p:cNvPicPr>
            <a:picLocks noChangeAspect="1"/>
          </p:cNvPicPr>
          <p:nvPr/>
        </p:nvPicPr>
        <p:blipFill>
          <a:blip r:embed="rId2"/>
          <a:stretch>
            <a:fillRect/>
          </a:stretch>
        </p:blipFill>
        <p:spPr>
          <a:xfrm>
            <a:off x="0" y="81280"/>
            <a:ext cx="12002803" cy="6573203"/>
          </a:xfrm>
          <a:prstGeom prst="rect">
            <a:avLst/>
          </a:prstGeom>
        </p:spPr>
      </p:pic>
      <p:sp>
        <p:nvSpPr>
          <p:cNvPr id="4" name="Tekstiruutu 3">
            <a:extLst>
              <a:ext uri="{FF2B5EF4-FFF2-40B4-BE49-F238E27FC236}">
                <a16:creationId xmlns:a16="http://schemas.microsoft.com/office/drawing/2014/main" id="{99CC0A74-A171-0F46-E333-ED6397969335}"/>
              </a:ext>
            </a:extLst>
          </p:cNvPr>
          <p:cNvSpPr txBox="1"/>
          <p:nvPr/>
        </p:nvSpPr>
        <p:spPr>
          <a:xfrm>
            <a:off x="-1181862" y="81280"/>
            <a:ext cx="6140196" cy="369332"/>
          </a:xfrm>
          <a:prstGeom prst="rect">
            <a:avLst/>
          </a:prstGeom>
          <a:noFill/>
        </p:spPr>
        <p:txBody>
          <a:bodyPr wrap="square">
            <a:spAutoFit/>
          </a:bodyPr>
          <a:lstStyle/>
          <a:p>
            <a:pPr algn="ctr">
              <a:buNone/>
            </a:pPr>
            <a:r>
              <a:rPr lang="fi-FI" b="0" i="0" u="none" strike="noStrike" dirty="0">
                <a:solidFill>
                  <a:srgbClr val="105CB6"/>
                </a:solidFill>
                <a:effectLst/>
                <a:latin typeface="Humanist521TL-Roman"/>
                <a:hlinkClick r:id="rId3"/>
              </a:rPr>
              <a:t>Satoa oppimisen tukea (1)</a:t>
            </a:r>
            <a:r>
              <a:rPr lang="fi-FI" b="0" i="0" dirty="0">
                <a:solidFill>
                  <a:srgbClr val="333333"/>
                </a:solidFill>
                <a:effectLst/>
                <a:latin typeface="Humanist521TL-Roman"/>
              </a:rPr>
              <a:t> (pdf)</a:t>
            </a:r>
          </a:p>
        </p:txBody>
      </p:sp>
    </p:spTree>
    <p:extLst>
      <p:ext uri="{BB962C8B-B14F-4D97-AF65-F5344CB8AC3E}">
        <p14:creationId xmlns:p14="http://schemas.microsoft.com/office/powerpoint/2010/main" val="68059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71E093-E348-CC74-BA69-579957D2B8C6}"/>
              </a:ext>
            </a:extLst>
          </p:cNvPr>
          <p:cNvSpPr>
            <a:spLocks noGrp="1"/>
          </p:cNvSpPr>
          <p:nvPr>
            <p:ph type="title"/>
          </p:nvPr>
        </p:nvSpPr>
        <p:spPr/>
        <p:txBody>
          <a:bodyPr>
            <a:normAutofit fontScale="90000"/>
          </a:bodyPr>
          <a:lstStyle/>
          <a:p>
            <a:r>
              <a:rPr lang="fi-FI" b="1" dirty="0"/>
              <a:t>MARKET WITH PUROSE OHJELMAN PILOTOINTI:</a:t>
            </a:r>
            <a:br>
              <a:rPr lang="fi-FI" b="1" dirty="0"/>
            </a:br>
            <a:br>
              <a:rPr lang="fi-FI" b="1" dirty="0"/>
            </a:br>
            <a:endParaRPr lang="fi-FI" dirty="0"/>
          </a:p>
        </p:txBody>
      </p:sp>
      <p:sp>
        <p:nvSpPr>
          <p:cNvPr id="6" name="Tekstiruutu 5">
            <a:extLst>
              <a:ext uri="{FF2B5EF4-FFF2-40B4-BE49-F238E27FC236}">
                <a16:creationId xmlns:a16="http://schemas.microsoft.com/office/drawing/2014/main" id="{3D05141A-12A9-4688-0BB5-A9C8AAB46B04}"/>
              </a:ext>
            </a:extLst>
          </p:cNvPr>
          <p:cNvSpPr txBox="1"/>
          <p:nvPr/>
        </p:nvSpPr>
        <p:spPr>
          <a:xfrm rot="10800000" flipV="1">
            <a:off x="338328" y="5088116"/>
            <a:ext cx="8868618" cy="369332"/>
          </a:xfrm>
          <a:prstGeom prst="rect">
            <a:avLst/>
          </a:prstGeom>
          <a:noFill/>
        </p:spPr>
        <p:txBody>
          <a:bodyPr wrap="square">
            <a:spAutoFit/>
          </a:bodyPr>
          <a:lstStyle/>
          <a:p>
            <a:r>
              <a:rPr lang="fi-FI" sz="1800" b="1" dirty="0"/>
              <a:t>Tarkoitus olisi </a:t>
            </a:r>
            <a:r>
              <a:rPr lang="fi-FI" sz="1800" b="1" dirty="0" err="1"/>
              <a:t>opinnollistaa</a:t>
            </a:r>
            <a:r>
              <a:rPr lang="fi-FI" sz="1800" b="1" dirty="0"/>
              <a:t> myös.</a:t>
            </a:r>
            <a:endParaRPr lang="fi-FI" dirty="0"/>
          </a:p>
        </p:txBody>
      </p:sp>
      <p:pic>
        <p:nvPicPr>
          <p:cNvPr id="8" name="Sisällön paikkamerkki 7">
            <a:extLst>
              <a:ext uri="{FF2B5EF4-FFF2-40B4-BE49-F238E27FC236}">
                <a16:creationId xmlns:a16="http://schemas.microsoft.com/office/drawing/2014/main" id="{CED8A5CA-4C00-8F6C-38AE-D4E8FC01A7E7}"/>
              </a:ext>
            </a:extLst>
          </p:cNvPr>
          <p:cNvPicPr>
            <a:picLocks noGrp="1" noChangeAspect="1"/>
          </p:cNvPicPr>
          <p:nvPr>
            <p:ph idx="1"/>
          </p:nvPr>
        </p:nvPicPr>
        <p:blipFill>
          <a:blip r:embed="rId2"/>
          <a:stretch>
            <a:fillRect/>
          </a:stretch>
        </p:blipFill>
        <p:spPr>
          <a:xfrm>
            <a:off x="9390888" y="2624788"/>
            <a:ext cx="2740194" cy="2457308"/>
          </a:xfrm>
        </p:spPr>
      </p:pic>
      <p:sp>
        <p:nvSpPr>
          <p:cNvPr id="10" name="Tekstiruutu 9">
            <a:extLst>
              <a:ext uri="{FF2B5EF4-FFF2-40B4-BE49-F238E27FC236}">
                <a16:creationId xmlns:a16="http://schemas.microsoft.com/office/drawing/2014/main" id="{F2316444-17E3-957D-A2D7-DB9145C322D8}"/>
              </a:ext>
            </a:extLst>
          </p:cNvPr>
          <p:cNvSpPr txBox="1"/>
          <p:nvPr/>
        </p:nvSpPr>
        <p:spPr>
          <a:xfrm>
            <a:off x="338328" y="1216152"/>
            <a:ext cx="8753390" cy="4247317"/>
          </a:xfrm>
          <a:prstGeom prst="rect">
            <a:avLst/>
          </a:prstGeom>
          <a:noFill/>
        </p:spPr>
        <p:txBody>
          <a:bodyPr wrap="square">
            <a:spAutoFit/>
          </a:bodyPr>
          <a:lstStyle/>
          <a:p>
            <a:pPr>
              <a:buNone/>
            </a:pPr>
            <a:r>
              <a:rPr lang="fi-FI"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Oppitunteja mm.</a:t>
            </a:r>
          </a:p>
          <a:p>
            <a:pPr marL="285750" indent="-285750">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Vahvuudet, mielenkiinnon kohteet</a:t>
            </a:r>
          </a:p>
          <a:p>
            <a:pPr marL="285750" indent="-285750">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Hermoston toiminta tunnekokemusten pohjalla</a:t>
            </a:r>
          </a:p>
          <a:p>
            <a:pPr marL="285750" indent="-285750">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Tunteet ja tarpeet</a:t>
            </a:r>
          </a:p>
          <a:p>
            <a:pPr marL="285750" indent="-285750">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Itsemyötätunto</a:t>
            </a:r>
          </a:p>
          <a:p>
            <a:pPr marL="285750" indent="-285750">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Minäkäsitys ja kasvun asenne</a:t>
            </a:r>
          </a:p>
          <a:p>
            <a:pPr marL="285750" indent="-285750">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 Sosioemotionaaliset taidot</a:t>
            </a:r>
          </a:p>
          <a:p>
            <a:pPr marL="285750" indent="-285750">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Yhteyden luominen muiden ihmisten kanssa</a:t>
            </a:r>
          </a:p>
          <a:p>
            <a:pPr marL="285750" indent="-285750">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Ihmismielen ja yhteistyön voima</a:t>
            </a:r>
          </a:p>
          <a:p>
            <a:pPr marL="285750" indent="-285750">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Unelmat ja arvot</a:t>
            </a:r>
          </a:p>
          <a:p>
            <a:pPr marL="285750" indent="-285750">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Rohkeus ja muutos</a:t>
            </a:r>
          </a:p>
          <a:p>
            <a:pPr marL="285750" indent="-285750">
              <a:buFont typeface="Arial" panose="020B0604020202020204" pitchFamily="34" charset="0"/>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Aktiivinen toiminta kohti muutosta</a:t>
            </a:r>
          </a:p>
          <a:p>
            <a:endParaRPr lang="fi-FI" b="0" i="0" dirty="0">
              <a:solidFill>
                <a:srgbClr val="666E7D"/>
              </a:solidFill>
              <a:effectLst/>
              <a:latin typeface="Jost"/>
            </a:endParaRPr>
          </a:p>
          <a:p>
            <a:pPr algn="l"/>
            <a:endParaRPr lang="fi-FI" b="0" i="0" dirty="0">
              <a:solidFill>
                <a:srgbClr val="666E7D"/>
              </a:solidFill>
              <a:effectLst/>
              <a:latin typeface="Jost"/>
            </a:endParaRPr>
          </a:p>
        </p:txBody>
      </p:sp>
      <p:pic>
        <p:nvPicPr>
          <p:cNvPr id="11" name="Kuva 10" descr="Kuva, joka sisältää kohteen aqua, muotoilu&#10;&#10;Kuvaus luotu automaattisesti">
            <a:extLst>
              <a:ext uri="{FF2B5EF4-FFF2-40B4-BE49-F238E27FC236}">
                <a16:creationId xmlns:a16="http://schemas.microsoft.com/office/drawing/2014/main" id="{BF72B7C0-205F-10C7-8F44-AA1BC580DAC6}"/>
              </a:ext>
            </a:extLst>
          </p:cNvPr>
          <p:cNvPicPr>
            <a:picLocks noChangeAspect="1"/>
          </p:cNvPicPr>
          <p:nvPr/>
        </p:nvPicPr>
        <p:blipFill>
          <a:blip r:embed="rId3"/>
          <a:stretch>
            <a:fillRect/>
          </a:stretch>
        </p:blipFill>
        <p:spPr>
          <a:xfrm>
            <a:off x="77377" y="6226692"/>
            <a:ext cx="12009047" cy="662078"/>
          </a:xfrm>
          <a:prstGeom prst="rect">
            <a:avLst/>
          </a:prstGeom>
        </p:spPr>
      </p:pic>
    </p:spTree>
    <p:extLst>
      <p:ext uri="{BB962C8B-B14F-4D97-AF65-F5344CB8AC3E}">
        <p14:creationId xmlns:p14="http://schemas.microsoft.com/office/powerpoint/2010/main" val="2471403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6DE2F8A6-F928-8472-FF34-8056AD99FACE}"/>
              </a:ext>
            </a:extLst>
          </p:cNvPr>
          <p:cNvSpPr txBox="1"/>
          <p:nvPr/>
        </p:nvSpPr>
        <p:spPr>
          <a:xfrm>
            <a:off x="1042416" y="393193"/>
            <a:ext cx="8099298" cy="5632311"/>
          </a:xfrm>
          <a:prstGeom prst="rect">
            <a:avLst/>
          </a:prstGeom>
          <a:noFill/>
        </p:spPr>
        <p:txBody>
          <a:bodyPr wrap="square">
            <a:spAutoFit/>
          </a:bodyPr>
          <a:lstStyle/>
          <a:p>
            <a:r>
              <a:rPr lang="fi-FI"/>
              <a:t>Linkki ja kirjautumisohjeet </a:t>
            </a:r>
          </a:p>
          <a:p>
            <a:r>
              <a:rPr lang="fi-FI"/>
              <a:t>Pääset kirjautumaan alustalle alla olevasta linkistä.</a:t>
            </a:r>
          </a:p>
          <a:p>
            <a:r>
              <a:rPr lang="fi-FI"/>
              <a:t> Jokainen Kpedun henkilökunnan jäsen voi luoda henkilökohtaisen tunnuksen verkkoalustalle: 👉 Luo tunnus täältä </a:t>
            </a:r>
          </a:p>
          <a:p>
            <a:r>
              <a:rPr lang="fi-FI">
                <a:hlinkClick r:id="rId2"/>
              </a:rPr>
              <a:t>https://markedglobal.thinkific.com/products/courses/marked-with-purpose</a:t>
            </a:r>
            <a:endParaRPr lang="fi-FI"/>
          </a:p>
          <a:p>
            <a:endParaRPr lang="fi-FI"/>
          </a:p>
          <a:p>
            <a:pPr marL="342900" indent="-342900">
              <a:buAutoNum type="arabicPeriod"/>
            </a:pPr>
            <a:r>
              <a:rPr lang="fi-FI"/>
              <a:t>Valitse “Kirjaudu” </a:t>
            </a:r>
          </a:p>
          <a:p>
            <a:pPr marL="342900" indent="-342900">
              <a:buAutoNum type="arabicPeriod"/>
            </a:pPr>
            <a:r>
              <a:rPr lang="fi-FI"/>
              <a:t>Luo tunnus koulun sähköpostiosoitteella </a:t>
            </a:r>
          </a:p>
          <a:p>
            <a:pPr marL="342900" indent="-342900">
              <a:buAutoNum type="arabicPeriod"/>
            </a:pPr>
            <a:r>
              <a:rPr lang="fi-FI"/>
              <a:t>Huomioithan, että linkki on tarkoitettu vain Kpedun henkilökunnalle tai Kpedun sähköposti </a:t>
            </a:r>
          </a:p>
          <a:p>
            <a:pPr marL="342900" indent="-342900">
              <a:buAutoNum type="arabicPeriod"/>
            </a:pPr>
            <a:endParaRPr lang="fi-FI"/>
          </a:p>
          <a:p>
            <a:r>
              <a:rPr lang="fi-FI"/>
              <a:t>Aloita katsomalla Tervetuloa-video, jossa esitellään ohjelman pääteemat, periaatteet ja käyttöönotto. </a:t>
            </a:r>
          </a:p>
          <a:p>
            <a:r>
              <a:rPr lang="fi-FI"/>
              <a:t>Videot tulevat katsottaviksi 15.8. alkaen, jolloin avautuvat myös erilliset ohjeet alustan käytön tueksi. Näin voit aloittaa ohjelman joustavasti heti lukuvuoden käynnistyttyä. </a:t>
            </a:r>
          </a:p>
          <a:p>
            <a:endParaRPr lang="fi-FI"/>
          </a:p>
          <a:p>
            <a:r>
              <a:rPr lang="fi-FI"/>
              <a:t>Jokainen opiskelija, joka osallistuu ohjelmaan, saa lukuvuoden lopussa todistuksen, jota voi hyödyntää esimerkiksi jatko-opinnoissa tai ansioluettelossa. Osaamispisteet Itsenäistyvä nuori kurssi</a:t>
            </a:r>
            <a:endParaRPr lang="fi-FI" dirty="0"/>
          </a:p>
        </p:txBody>
      </p:sp>
    </p:spTree>
    <p:extLst>
      <p:ext uri="{BB962C8B-B14F-4D97-AF65-F5344CB8AC3E}">
        <p14:creationId xmlns:p14="http://schemas.microsoft.com/office/powerpoint/2010/main" val="66151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3B02AC-BFCC-6BCD-7A56-D231D6AC0B85}"/>
              </a:ext>
            </a:extLst>
          </p:cNvPr>
          <p:cNvSpPr>
            <a:spLocks noGrp="1"/>
          </p:cNvSpPr>
          <p:nvPr>
            <p:ph type="title"/>
          </p:nvPr>
        </p:nvSpPr>
        <p:spPr>
          <a:xfrm>
            <a:off x="5495544" y="142876"/>
            <a:ext cx="6191631" cy="266700"/>
          </a:xfrm>
        </p:spPr>
        <p:txBody>
          <a:bodyPr vert="horz" lIns="91440" tIns="45720" rIns="91440" bIns="45720" rtlCol="0" anchor="t">
            <a:normAutofit fontScale="90000"/>
          </a:bodyPr>
          <a:lstStyle/>
          <a:p>
            <a:r>
              <a:rPr lang="en-US" sz="2400" b="1" dirty="0">
                <a:latin typeface="Calibri"/>
                <a:cs typeface="Calibri"/>
              </a:rPr>
              <a:t>YTO-OPINNOT JA OSA INTEGROITUNA KÄYTÄNNÖN TEKEMISEEN</a:t>
            </a:r>
          </a:p>
        </p:txBody>
      </p:sp>
      <p:cxnSp>
        <p:nvCxnSpPr>
          <p:cNvPr id="58" name="Straight Connector 5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kstiruutu 6">
            <a:extLst>
              <a:ext uri="{FF2B5EF4-FFF2-40B4-BE49-F238E27FC236}">
                <a16:creationId xmlns:a16="http://schemas.microsoft.com/office/drawing/2014/main" id="{BB1CE3F3-1927-0C64-B7DE-78C7B9597BFC}"/>
              </a:ext>
            </a:extLst>
          </p:cNvPr>
          <p:cNvSpPr txBox="1"/>
          <p:nvPr/>
        </p:nvSpPr>
        <p:spPr>
          <a:xfrm>
            <a:off x="5495544" y="790575"/>
            <a:ext cx="5991605" cy="4886325"/>
          </a:xfrm>
          <a:prstGeom prst="rect">
            <a:avLst/>
          </a:prstGeom>
        </p:spPr>
        <p:txBody>
          <a:bodyPr vert="horz" lIns="91440" tIns="45720" rIns="91440" bIns="45720" rtlCol="0" anchor="t">
            <a:noAutofit/>
          </a:bodyPr>
          <a:lstStyle/>
          <a:p>
            <a:pPr indent="-228600">
              <a:lnSpc>
                <a:spcPct val="90000"/>
              </a:lnSpc>
              <a:spcBef>
                <a:spcPts val="930"/>
              </a:spcBef>
              <a:buFont typeface="Arial" panose="020B0604020202020204" pitchFamily="34" charset="0"/>
              <a:buChar char="•"/>
            </a:pPr>
            <a:r>
              <a:rPr lang="en-US" sz="1400" b="1" spc="150" dirty="0"/>
              <a:t>ARJENHALLINTA, KOTITYÖT </a:t>
            </a:r>
            <a:endParaRPr lang="en-US" sz="1400" b="1" spc="150" dirty="0">
              <a:cs typeface="Calibri"/>
            </a:endParaRPr>
          </a:p>
          <a:p>
            <a:pPr indent="-228600">
              <a:lnSpc>
                <a:spcPct val="90000"/>
              </a:lnSpc>
              <a:spcBef>
                <a:spcPts val="930"/>
              </a:spcBef>
              <a:buFont typeface="Arial" panose="020B0604020202020204" pitchFamily="34" charset="0"/>
              <a:buChar char="•"/>
            </a:pPr>
            <a:r>
              <a:rPr lang="en-US" sz="1400" spc="150" dirty="0" err="1"/>
              <a:t>Itsenäistyvä</a:t>
            </a:r>
            <a:r>
              <a:rPr lang="en-US" sz="1400" spc="150" dirty="0"/>
              <a:t> </a:t>
            </a:r>
            <a:r>
              <a:rPr lang="en-US" sz="1400" spc="150" dirty="0" err="1"/>
              <a:t>nuori</a:t>
            </a:r>
            <a:r>
              <a:rPr lang="en-US" sz="1400" spc="150" dirty="0"/>
              <a:t> </a:t>
            </a:r>
            <a:r>
              <a:rPr lang="en-US" sz="1400" spc="150" dirty="0" err="1"/>
              <a:t>asuntolaympäristössä</a:t>
            </a:r>
            <a:r>
              <a:rPr lang="en-US" sz="1400" spc="150" dirty="0"/>
              <a:t> ( 2 </a:t>
            </a:r>
            <a:r>
              <a:rPr lang="en-US" sz="1400" spc="150" dirty="0" err="1"/>
              <a:t>osp</a:t>
            </a:r>
            <a:r>
              <a:rPr lang="en-US" sz="1400" spc="150" dirty="0"/>
              <a:t>)</a:t>
            </a:r>
            <a:endParaRPr lang="en-US" sz="1400" spc="150" dirty="0">
              <a:cs typeface="Calibri"/>
            </a:endParaRPr>
          </a:p>
          <a:p>
            <a:pPr indent="-228600">
              <a:lnSpc>
                <a:spcPct val="90000"/>
              </a:lnSpc>
              <a:spcBef>
                <a:spcPts val="930"/>
              </a:spcBef>
              <a:buFont typeface="Arial" panose="020B0604020202020204" pitchFamily="34" charset="0"/>
              <a:buChar char="•"/>
            </a:pPr>
            <a:r>
              <a:rPr lang="en-US" sz="1400" b="1" spc="150" dirty="0"/>
              <a:t>OMA ELÄMÄ</a:t>
            </a:r>
            <a:endParaRPr lang="en-US" sz="1400" b="1" spc="150" dirty="0">
              <a:cs typeface="Calibri"/>
            </a:endParaRPr>
          </a:p>
          <a:p>
            <a:pPr indent="-228600">
              <a:lnSpc>
                <a:spcPct val="90000"/>
              </a:lnSpc>
              <a:spcBef>
                <a:spcPts val="930"/>
              </a:spcBef>
              <a:buFont typeface="Arial" panose="020B0604020202020204" pitchFamily="34" charset="0"/>
              <a:buChar char="•"/>
            </a:pPr>
            <a:r>
              <a:rPr lang="en-US" sz="1400" spc="150" dirty="0" err="1"/>
              <a:t>Työhyvinvointipsykologia</a:t>
            </a:r>
            <a:r>
              <a:rPr lang="en-US" sz="1400" spc="150" dirty="0"/>
              <a:t> (2 </a:t>
            </a:r>
            <a:r>
              <a:rPr lang="en-US" sz="1400" spc="150" dirty="0" err="1"/>
              <a:t>osp</a:t>
            </a:r>
            <a:r>
              <a:rPr lang="en-US" sz="1400" spc="150" dirty="0"/>
              <a:t>), </a:t>
            </a:r>
            <a:r>
              <a:rPr lang="en-US" sz="1400" spc="150" dirty="0" err="1"/>
              <a:t>etiikka</a:t>
            </a:r>
            <a:r>
              <a:rPr lang="en-US" sz="1400" spc="150" dirty="0"/>
              <a:t> (1 </a:t>
            </a:r>
            <a:r>
              <a:rPr lang="en-US" sz="1400" spc="150" dirty="0" err="1"/>
              <a:t>osp</a:t>
            </a:r>
            <a:r>
              <a:rPr lang="en-US" sz="1400" spc="150" dirty="0"/>
              <a:t>), </a:t>
            </a:r>
            <a:r>
              <a:rPr lang="en-US" sz="1400" spc="150" dirty="0" err="1"/>
              <a:t>psykologia</a:t>
            </a:r>
            <a:r>
              <a:rPr lang="en-US" sz="1400" spc="150" dirty="0"/>
              <a:t> ( 3 </a:t>
            </a:r>
            <a:r>
              <a:rPr lang="en-US" sz="1400" spc="150" dirty="0" err="1"/>
              <a:t>osp</a:t>
            </a:r>
            <a:r>
              <a:rPr lang="en-US" sz="1400" spc="150" dirty="0"/>
              <a:t>), </a:t>
            </a:r>
            <a:r>
              <a:rPr lang="en-US" sz="1400" spc="150" dirty="0" err="1"/>
              <a:t>liikunta</a:t>
            </a:r>
            <a:r>
              <a:rPr lang="en-US" sz="1400" spc="150" dirty="0"/>
              <a:t> (2 </a:t>
            </a:r>
            <a:r>
              <a:rPr lang="en-US" sz="1400" spc="150" dirty="0" err="1"/>
              <a:t>osp</a:t>
            </a:r>
            <a:r>
              <a:rPr lang="en-US" sz="1400" spc="150" dirty="0"/>
              <a:t>)</a:t>
            </a:r>
            <a:endParaRPr lang="en-US" sz="1400" spc="150" dirty="0">
              <a:cs typeface="Calibri"/>
            </a:endParaRPr>
          </a:p>
          <a:p>
            <a:pPr indent="-228600">
              <a:lnSpc>
                <a:spcPct val="90000"/>
              </a:lnSpc>
              <a:spcBef>
                <a:spcPts val="930"/>
              </a:spcBef>
              <a:buFont typeface="Arial" panose="020B0604020202020204" pitchFamily="34" charset="0"/>
              <a:buChar char="•"/>
            </a:pPr>
            <a:r>
              <a:rPr lang="en-US" sz="1400" b="1" spc="150" dirty="0"/>
              <a:t>KÄDENTAIDOT, KULTTUURI</a:t>
            </a:r>
            <a:endParaRPr lang="en-US" sz="1400" b="1" spc="150" dirty="0">
              <a:cs typeface="Calibri"/>
            </a:endParaRPr>
          </a:p>
          <a:p>
            <a:pPr indent="-228600">
              <a:lnSpc>
                <a:spcPct val="90000"/>
              </a:lnSpc>
              <a:spcBef>
                <a:spcPts val="930"/>
              </a:spcBef>
              <a:buFont typeface="Arial" panose="020B0604020202020204" pitchFamily="34" charset="0"/>
              <a:buChar char="•"/>
            </a:pPr>
            <a:r>
              <a:rPr lang="en-US" sz="1400" spc="150" dirty="0"/>
              <a:t>Taide- ja </a:t>
            </a:r>
            <a:r>
              <a:rPr lang="en-US" sz="1400" spc="150" dirty="0" err="1"/>
              <a:t>luovailmaisu</a:t>
            </a:r>
            <a:r>
              <a:rPr lang="en-US" sz="1400" spc="150" dirty="0"/>
              <a:t> ( 1 </a:t>
            </a:r>
            <a:r>
              <a:rPr lang="en-US" sz="1400" spc="150" dirty="0" err="1"/>
              <a:t>osp</a:t>
            </a:r>
            <a:r>
              <a:rPr lang="en-US" sz="1400" spc="150" dirty="0"/>
              <a:t>), Taide- ja </a:t>
            </a:r>
            <a:r>
              <a:rPr lang="en-US" sz="1400" spc="150" dirty="0" err="1"/>
              <a:t>luovailmaisu</a:t>
            </a:r>
            <a:r>
              <a:rPr lang="en-US" sz="1400" spc="150" dirty="0"/>
              <a:t> </a:t>
            </a:r>
            <a:r>
              <a:rPr lang="en-US" sz="1400" spc="150" dirty="0" err="1"/>
              <a:t>valinnainen</a:t>
            </a:r>
            <a:r>
              <a:rPr lang="en-US" sz="1400" spc="150" dirty="0"/>
              <a:t> (3 </a:t>
            </a:r>
            <a:r>
              <a:rPr lang="en-US" sz="1400" spc="150" dirty="0" err="1"/>
              <a:t>osp</a:t>
            </a:r>
            <a:r>
              <a:rPr lang="en-US" sz="1400" spc="150" dirty="0"/>
              <a:t>)</a:t>
            </a:r>
            <a:endParaRPr lang="en-US" sz="1400" spc="150" dirty="0">
              <a:cs typeface="Calibri"/>
            </a:endParaRPr>
          </a:p>
          <a:p>
            <a:pPr indent="-228600">
              <a:lnSpc>
                <a:spcPct val="90000"/>
              </a:lnSpc>
              <a:spcBef>
                <a:spcPts val="930"/>
              </a:spcBef>
              <a:buFont typeface="Arial" panose="020B0604020202020204" pitchFamily="34" charset="0"/>
              <a:buChar char="•"/>
            </a:pPr>
            <a:r>
              <a:rPr lang="en-US" sz="1400" b="1" spc="150" dirty="0"/>
              <a:t>KIRJOITTAMINEN, LUKEMINEN</a:t>
            </a:r>
            <a:endParaRPr lang="en-US" sz="1400" b="1" spc="150" dirty="0">
              <a:cs typeface="Calibri"/>
            </a:endParaRPr>
          </a:p>
          <a:p>
            <a:pPr indent="-228600">
              <a:lnSpc>
                <a:spcPct val="90000"/>
              </a:lnSpc>
              <a:spcBef>
                <a:spcPts val="930"/>
              </a:spcBef>
              <a:buFont typeface="Arial" panose="020B0604020202020204" pitchFamily="34" charset="0"/>
              <a:buChar char="•"/>
            </a:pPr>
            <a:r>
              <a:rPr lang="en-US" sz="1400" spc="150" dirty="0" err="1"/>
              <a:t>Äidinkieli</a:t>
            </a:r>
            <a:r>
              <a:rPr lang="en-US" sz="1400" spc="150" dirty="0"/>
              <a:t> ( 4osp), </a:t>
            </a:r>
            <a:r>
              <a:rPr lang="en-US" sz="1400" spc="150" dirty="0" err="1"/>
              <a:t>lukunurkka</a:t>
            </a:r>
            <a:r>
              <a:rPr lang="en-US" sz="1400" spc="150" dirty="0"/>
              <a:t> (2 </a:t>
            </a:r>
            <a:r>
              <a:rPr lang="en-US" sz="1400" spc="150" dirty="0" err="1"/>
              <a:t>osp</a:t>
            </a:r>
            <a:r>
              <a:rPr lang="en-US" sz="1400" spc="150" dirty="0"/>
              <a:t>), </a:t>
            </a:r>
            <a:r>
              <a:rPr lang="en-US" sz="1400" spc="150" dirty="0" err="1"/>
              <a:t>kevyttä</a:t>
            </a:r>
            <a:r>
              <a:rPr lang="en-US" sz="1400" spc="150" dirty="0"/>
              <a:t> </a:t>
            </a:r>
            <a:r>
              <a:rPr lang="en-US" sz="1400" spc="150" dirty="0" err="1"/>
              <a:t>lukemista</a:t>
            </a:r>
            <a:r>
              <a:rPr lang="en-US" sz="1400" spc="150" dirty="0"/>
              <a:t> (1 </a:t>
            </a:r>
            <a:r>
              <a:rPr lang="en-US" sz="1400" spc="150" dirty="0" err="1"/>
              <a:t>osp</a:t>
            </a:r>
            <a:r>
              <a:rPr lang="en-US" sz="1400" spc="150" dirty="0"/>
              <a:t>)</a:t>
            </a:r>
            <a:endParaRPr lang="en-US" sz="1400" spc="150" dirty="0">
              <a:cs typeface="Calibri"/>
            </a:endParaRPr>
          </a:p>
          <a:p>
            <a:pPr indent="-228600">
              <a:lnSpc>
                <a:spcPct val="90000"/>
              </a:lnSpc>
              <a:spcBef>
                <a:spcPts val="930"/>
              </a:spcBef>
              <a:buFont typeface="Arial" panose="020B0604020202020204" pitchFamily="34" charset="0"/>
              <a:buChar char="•"/>
            </a:pPr>
            <a:r>
              <a:rPr lang="en-US" sz="1400" b="1" spc="150" dirty="0">
                <a:cs typeface="Calibri"/>
              </a:rPr>
              <a:t>KESTÄVÄKEHITYS</a:t>
            </a:r>
            <a:r>
              <a:rPr lang="en-US" sz="1400" spc="150" dirty="0">
                <a:cs typeface="Calibri"/>
              </a:rPr>
              <a:t> (1 </a:t>
            </a:r>
            <a:r>
              <a:rPr lang="en-US" sz="1400" spc="150" dirty="0" err="1">
                <a:cs typeface="Calibri"/>
              </a:rPr>
              <a:t>osp</a:t>
            </a:r>
            <a:r>
              <a:rPr lang="en-US" sz="1400" spc="150" dirty="0">
                <a:cs typeface="Calibri"/>
              </a:rPr>
              <a:t>)</a:t>
            </a:r>
          </a:p>
          <a:p>
            <a:pPr indent="-228600">
              <a:lnSpc>
                <a:spcPct val="90000"/>
              </a:lnSpc>
              <a:spcBef>
                <a:spcPts val="930"/>
              </a:spcBef>
              <a:buFont typeface="Arial" panose="020B0604020202020204" pitchFamily="34" charset="0"/>
              <a:buChar char="•"/>
            </a:pPr>
            <a:r>
              <a:rPr lang="en-US" sz="1400" b="1" spc="150" dirty="0"/>
              <a:t>TYÖELÄMÄSSÄ TOIMIMINEN</a:t>
            </a:r>
            <a:r>
              <a:rPr lang="en-US" sz="1400" spc="150" dirty="0"/>
              <a:t> ( 2 </a:t>
            </a:r>
            <a:r>
              <a:rPr lang="en-US" sz="1400" spc="150" dirty="0" err="1"/>
              <a:t>osp</a:t>
            </a:r>
            <a:r>
              <a:rPr lang="en-US" sz="1400" spc="150" dirty="0"/>
              <a:t>)</a:t>
            </a:r>
            <a:endParaRPr lang="en-US" sz="1400" spc="150" dirty="0">
              <a:cs typeface="Calibri"/>
            </a:endParaRPr>
          </a:p>
          <a:p>
            <a:pPr indent="-228600">
              <a:lnSpc>
                <a:spcPct val="90000"/>
              </a:lnSpc>
              <a:spcBef>
                <a:spcPts val="930"/>
              </a:spcBef>
              <a:buFont typeface="Arial" panose="020B0604020202020204" pitchFamily="34" charset="0"/>
              <a:buChar char="•"/>
            </a:pPr>
            <a:r>
              <a:rPr lang="en-US" sz="1400" b="1" spc="150" dirty="0">
                <a:cs typeface="Calibri"/>
              </a:rPr>
              <a:t>TOIMINTA DIGITAALISESSA YMPÄRISTÖSSÄ</a:t>
            </a:r>
            <a:r>
              <a:rPr lang="en-US" sz="1400" spc="150" dirty="0">
                <a:cs typeface="Calibri"/>
              </a:rPr>
              <a:t> (2 OSP) </a:t>
            </a:r>
          </a:p>
          <a:p>
            <a:pPr indent="-228600">
              <a:lnSpc>
                <a:spcPct val="90000"/>
              </a:lnSpc>
              <a:spcBef>
                <a:spcPts val="930"/>
              </a:spcBef>
              <a:buFont typeface="Arial" panose="020B0604020202020204" pitchFamily="34" charset="0"/>
              <a:buChar char="•"/>
            </a:pPr>
            <a:r>
              <a:rPr lang="en-US" sz="1400" spc="150" dirty="0">
                <a:cs typeface="Calibri"/>
              </a:rPr>
              <a:t>ESIM 26 </a:t>
            </a:r>
            <a:r>
              <a:rPr lang="en-US" sz="1400" spc="150" dirty="0" err="1">
                <a:cs typeface="Calibri"/>
              </a:rPr>
              <a:t>OSP:ia</a:t>
            </a:r>
            <a:r>
              <a:rPr lang="en-US" sz="1400" spc="150" dirty="0">
                <a:cs typeface="Calibri"/>
              </a:rPr>
              <a:t> on </a:t>
            </a:r>
            <a:r>
              <a:rPr lang="en-US" sz="1400" spc="150" dirty="0" err="1">
                <a:cs typeface="Calibri"/>
              </a:rPr>
              <a:t>mahdollista</a:t>
            </a:r>
            <a:r>
              <a:rPr lang="en-US" sz="1400" spc="150" dirty="0">
                <a:cs typeface="Calibri"/>
              </a:rPr>
              <a:t> </a:t>
            </a:r>
            <a:r>
              <a:rPr lang="en-US" sz="1400" spc="150" dirty="0" err="1">
                <a:cs typeface="Calibri"/>
              </a:rPr>
              <a:t>suoritaa</a:t>
            </a:r>
            <a:r>
              <a:rPr lang="en-US" sz="1400" spc="150" dirty="0">
                <a:cs typeface="Calibri"/>
              </a:rPr>
              <a:t> </a:t>
            </a:r>
            <a:r>
              <a:rPr lang="en-US" sz="1400" spc="150" dirty="0" err="1">
                <a:cs typeface="Calibri"/>
              </a:rPr>
              <a:t>Voimavaraoppimisympäristössä</a:t>
            </a:r>
            <a:r>
              <a:rPr lang="en-US" sz="1400" spc="150" dirty="0">
                <a:cs typeface="Calibri"/>
              </a:rPr>
              <a:t> </a:t>
            </a:r>
            <a:r>
              <a:rPr lang="en-US" sz="1400" spc="150" dirty="0" err="1">
                <a:cs typeface="Calibri"/>
              </a:rPr>
              <a:t>puolen</a:t>
            </a:r>
            <a:r>
              <a:rPr lang="en-US" sz="1400" spc="150" dirty="0">
                <a:cs typeface="Calibri"/>
              </a:rPr>
              <a:t> </a:t>
            </a:r>
            <a:r>
              <a:rPr lang="en-US" sz="1400" spc="150" dirty="0" err="1">
                <a:cs typeface="Calibri"/>
              </a:rPr>
              <a:t>vuoden</a:t>
            </a:r>
            <a:r>
              <a:rPr lang="en-US" sz="1400" spc="150" dirty="0">
                <a:cs typeface="Calibri"/>
              </a:rPr>
              <a:t> </a:t>
            </a:r>
            <a:r>
              <a:rPr lang="en-US" sz="1400" spc="150" dirty="0" err="1">
                <a:cs typeface="Calibri"/>
              </a:rPr>
              <a:t>aika</a:t>
            </a:r>
            <a:r>
              <a:rPr lang="en-US" sz="1400" spc="150" dirty="0">
                <a:cs typeface="Calibri"/>
              </a:rPr>
              <a:t> </a:t>
            </a:r>
          </a:p>
          <a:p>
            <a:pPr>
              <a:lnSpc>
                <a:spcPct val="90000"/>
              </a:lnSpc>
              <a:spcBef>
                <a:spcPts val="930"/>
              </a:spcBef>
            </a:pPr>
            <a:r>
              <a:rPr lang="en-US" sz="1400" dirty="0" err="1">
                <a:cs typeface="Calibri"/>
              </a:rPr>
              <a:t>Voimavaraoppimisympäristössä</a:t>
            </a:r>
            <a:r>
              <a:rPr lang="en-US" sz="1400" dirty="0">
                <a:cs typeface="Calibri"/>
              </a:rPr>
              <a:t> </a:t>
            </a:r>
            <a:r>
              <a:rPr lang="en-US" sz="1400" dirty="0" err="1">
                <a:cs typeface="Calibri"/>
              </a:rPr>
              <a:t>vietetyn</a:t>
            </a:r>
            <a:r>
              <a:rPr lang="en-US" sz="1400" dirty="0">
                <a:cs typeface="Calibri"/>
              </a:rPr>
              <a:t> </a:t>
            </a:r>
            <a:r>
              <a:rPr lang="en-US" sz="1400" dirty="0" err="1">
                <a:cs typeface="Calibri"/>
              </a:rPr>
              <a:t>jakson</a:t>
            </a:r>
            <a:r>
              <a:rPr lang="en-US" sz="1400" dirty="0">
                <a:cs typeface="Calibri"/>
              </a:rPr>
              <a:t> </a:t>
            </a:r>
            <a:r>
              <a:rPr lang="en-US" sz="1400" dirty="0" err="1">
                <a:cs typeface="Calibri"/>
              </a:rPr>
              <a:t>jälkeen</a:t>
            </a:r>
            <a:r>
              <a:rPr lang="en-US" sz="1400" dirty="0">
                <a:cs typeface="Calibri"/>
              </a:rPr>
              <a:t>, </a:t>
            </a:r>
            <a:r>
              <a:rPr lang="en-US" sz="1400" dirty="0" err="1">
                <a:cs typeface="Calibri"/>
              </a:rPr>
              <a:t>nuori</a:t>
            </a:r>
            <a:r>
              <a:rPr lang="en-US" sz="1400" dirty="0">
                <a:cs typeface="Calibri"/>
              </a:rPr>
              <a:t> </a:t>
            </a:r>
            <a:r>
              <a:rPr lang="en-US" sz="1400" dirty="0" err="1">
                <a:cs typeface="Calibri"/>
              </a:rPr>
              <a:t>pystyy</a:t>
            </a:r>
            <a:r>
              <a:rPr lang="en-US" sz="1400" dirty="0">
                <a:cs typeface="Calibri"/>
              </a:rPr>
              <a:t> </a:t>
            </a:r>
            <a:r>
              <a:rPr lang="en-US" sz="1400" dirty="0" err="1">
                <a:cs typeface="Calibri"/>
              </a:rPr>
              <a:t>aloittamaan</a:t>
            </a:r>
            <a:r>
              <a:rPr lang="en-US" sz="1400" dirty="0">
                <a:cs typeface="Calibri"/>
              </a:rPr>
              <a:t> </a:t>
            </a:r>
            <a:r>
              <a:rPr lang="en-US" sz="1400" dirty="0" err="1">
                <a:cs typeface="Calibri"/>
              </a:rPr>
              <a:t>uudet</a:t>
            </a:r>
            <a:r>
              <a:rPr lang="en-US" sz="1400" dirty="0">
                <a:cs typeface="Calibri"/>
              </a:rPr>
              <a:t> </a:t>
            </a:r>
            <a:r>
              <a:rPr lang="en-US" sz="1400" dirty="0" err="1">
                <a:cs typeface="Calibri"/>
              </a:rPr>
              <a:t>opinnot</a:t>
            </a:r>
            <a:r>
              <a:rPr lang="en-US" sz="1400" dirty="0">
                <a:cs typeface="Calibri"/>
              </a:rPr>
              <a:t> </a:t>
            </a:r>
            <a:r>
              <a:rPr lang="en-US" sz="1400" dirty="0" err="1">
                <a:cs typeface="Calibri"/>
              </a:rPr>
              <a:t>normaalin</a:t>
            </a:r>
            <a:r>
              <a:rPr lang="en-US" sz="1400" dirty="0">
                <a:cs typeface="Calibri"/>
              </a:rPr>
              <a:t> </a:t>
            </a:r>
            <a:r>
              <a:rPr lang="en-US" sz="1400" dirty="0" err="1">
                <a:cs typeface="Calibri"/>
              </a:rPr>
              <a:t>ryhmän</a:t>
            </a:r>
            <a:r>
              <a:rPr lang="en-US" sz="1400" dirty="0">
                <a:cs typeface="Calibri"/>
              </a:rPr>
              <a:t> </a:t>
            </a:r>
            <a:r>
              <a:rPr lang="en-US" sz="1400" dirty="0" err="1">
                <a:cs typeface="Calibri"/>
              </a:rPr>
              <a:t>mukana</a:t>
            </a:r>
            <a:r>
              <a:rPr lang="en-US" sz="1400" dirty="0">
                <a:cs typeface="Calibri"/>
              </a:rPr>
              <a:t>. </a:t>
            </a:r>
            <a:r>
              <a:rPr lang="en-US" sz="1400" dirty="0" err="1">
                <a:cs typeface="Calibri"/>
              </a:rPr>
              <a:t>Muutama</a:t>
            </a:r>
            <a:r>
              <a:rPr lang="en-US" sz="1400" dirty="0">
                <a:cs typeface="Calibri"/>
              </a:rPr>
              <a:t> </a:t>
            </a:r>
            <a:r>
              <a:rPr lang="en-US" sz="1400" dirty="0" err="1">
                <a:cs typeface="Calibri"/>
              </a:rPr>
              <a:t>opiskelija</a:t>
            </a:r>
            <a:r>
              <a:rPr lang="en-US" sz="1400" dirty="0">
                <a:cs typeface="Calibri"/>
              </a:rPr>
              <a:t> </a:t>
            </a:r>
            <a:r>
              <a:rPr lang="en-US" sz="1400" dirty="0" err="1">
                <a:cs typeface="Calibri"/>
              </a:rPr>
              <a:t>ohjattu</a:t>
            </a:r>
            <a:r>
              <a:rPr lang="en-US" sz="1400" dirty="0">
                <a:cs typeface="Calibri"/>
              </a:rPr>
              <a:t> </a:t>
            </a:r>
            <a:r>
              <a:rPr lang="en-US" sz="1400" dirty="0" err="1">
                <a:cs typeface="Calibri"/>
              </a:rPr>
              <a:t>Luoviin</a:t>
            </a:r>
            <a:r>
              <a:rPr lang="en-US" sz="1400" dirty="0">
                <a:cs typeface="Calibri"/>
              </a:rPr>
              <a:t>, jo </a:t>
            </a:r>
            <a:r>
              <a:rPr lang="en-US" sz="1400" dirty="0" err="1">
                <a:cs typeface="Calibri"/>
              </a:rPr>
              <a:t>jakson</a:t>
            </a:r>
            <a:r>
              <a:rPr lang="en-US" sz="1400" dirty="0">
                <a:cs typeface="Calibri"/>
              </a:rPr>
              <a:t> </a:t>
            </a:r>
            <a:r>
              <a:rPr lang="en-US" sz="1400" dirty="0" err="1">
                <a:cs typeface="Calibri"/>
              </a:rPr>
              <a:t>aikana</a:t>
            </a:r>
            <a:r>
              <a:rPr lang="en-US" sz="1400" dirty="0">
                <a:cs typeface="Calibri"/>
              </a:rPr>
              <a:t>. </a:t>
            </a:r>
            <a:r>
              <a:rPr lang="en-US" sz="1400" dirty="0" err="1">
                <a:cs typeface="Calibri"/>
              </a:rPr>
              <a:t>Ohjaaja</a:t>
            </a:r>
            <a:r>
              <a:rPr lang="en-US" sz="1400" dirty="0">
                <a:cs typeface="Calibri"/>
              </a:rPr>
              <a:t> </a:t>
            </a:r>
            <a:r>
              <a:rPr lang="en-US" sz="1400" dirty="0" err="1">
                <a:cs typeface="Calibri"/>
              </a:rPr>
              <a:t>tukee</a:t>
            </a:r>
            <a:r>
              <a:rPr lang="en-US" sz="1400" dirty="0">
                <a:cs typeface="Calibri"/>
              </a:rPr>
              <a:t> </a:t>
            </a:r>
            <a:r>
              <a:rPr lang="en-US" sz="1400" dirty="0" err="1">
                <a:cs typeface="Calibri"/>
              </a:rPr>
              <a:t>siirtymävaiheessa</a:t>
            </a:r>
            <a:r>
              <a:rPr lang="en-US" sz="1400" dirty="0">
                <a:cs typeface="Calibri"/>
              </a:rPr>
              <a:t>. </a:t>
            </a:r>
            <a:r>
              <a:rPr lang="en-US" sz="1400" dirty="0" err="1">
                <a:cs typeface="Calibri"/>
              </a:rPr>
              <a:t>Ensimmäiset</a:t>
            </a:r>
            <a:r>
              <a:rPr lang="en-US" sz="1400" dirty="0">
                <a:cs typeface="Calibri"/>
              </a:rPr>
              <a:t> </a:t>
            </a:r>
            <a:r>
              <a:rPr lang="en-US" sz="1400" dirty="0" err="1">
                <a:cs typeface="Calibri"/>
              </a:rPr>
              <a:t>aloituspäivät</a:t>
            </a:r>
            <a:r>
              <a:rPr lang="en-US" sz="1400" dirty="0">
                <a:cs typeface="Calibri"/>
              </a:rPr>
              <a:t> </a:t>
            </a:r>
            <a:r>
              <a:rPr lang="en-US" sz="1400" dirty="0" err="1">
                <a:cs typeface="Calibri"/>
              </a:rPr>
              <a:t>kriittiset</a:t>
            </a:r>
            <a:r>
              <a:rPr lang="en-US" sz="1400" dirty="0">
                <a:cs typeface="Calibri"/>
              </a:rPr>
              <a:t>, </a:t>
            </a:r>
            <a:r>
              <a:rPr lang="en-US" sz="1400" dirty="0" err="1">
                <a:cs typeface="Calibri"/>
              </a:rPr>
              <a:t>johon</a:t>
            </a:r>
            <a:r>
              <a:rPr lang="en-US" sz="1400" dirty="0">
                <a:cs typeface="Calibri"/>
              </a:rPr>
              <a:t> </a:t>
            </a:r>
            <a:r>
              <a:rPr lang="en-US" sz="1400" dirty="0" err="1">
                <a:cs typeface="Calibri"/>
              </a:rPr>
              <a:t>tarjotaan</a:t>
            </a:r>
            <a:r>
              <a:rPr lang="en-US" sz="1400" dirty="0">
                <a:cs typeface="Calibri"/>
              </a:rPr>
              <a:t> </a:t>
            </a:r>
            <a:r>
              <a:rPr lang="en-US" sz="1400" dirty="0" err="1">
                <a:cs typeface="Calibri"/>
              </a:rPr>
              <a:t>tukea</a:t>
            </a:r>
            <a:r>
              <a:rPr lang="en-US" sz="1400" dirty="0">
                <a:cs typeface="Calibri"/>
              </a:rPr>
              <a:t> (</a:t>
            </a:r>
            <a:r>
              <a:rPr lang="en-US" sz="1400" dirty="0" err="1">
                <a:cs typeface="Calibri"/>
              </a:rPr>
              <a:t>vienti</a:t>
            </a:r>
            <a:r>
              <a:rPr lang="en-US" sz="1400" dirty="0">
                <a:cs typeface="Calibri"/>
              </a:rPr>
              <a:t>, </a:t>
            </a:r>
            <a:r>
              <a:rPr lang="en-US" sz="1400" dirty="0" err="1">
                <a:cs typeface="Calibri"/>
              </a:rPr>
              <a:t>viestittelyt</a:t>
            </a:r>
            <a:r>
              <a:rPr lang="en-US" sz="1400" dirty="0">
                <a:cs typeface="Calibri"/>
              </a:rPr>
              <a:t>, </a:t>
            </a:r>
            <a:r>
              <a:rPr lang="en-US" sz="1400" dirty="0" err="1">
                <a:cs typeface="Calibri"/>
              </a:rPr>
              <a:t>puhelut</a:t>
            </a:r>
            <a:r>
              <a:rPr lang="en-US" sz="1400" dirty="0">
                <a:cs typeface="Calibri"/>
              </a:rPr>
              <a:t>, </a:t>
            </a:r>
            <a:r>
              <a:rPr lang="en-US" sz="1400" dirty="0" err="1">
                <a:cs typeface="Calibri"/>
              </a:rPr>
              <a:t>vieressä</a:t>
            </a:r>
            <a:r>
              <a:rPr lang="en-US" sz="1400" dirty="0">
                <a:cs typeface="Calibri"/>
              </a:rPr>
              <a:t> </a:t>
            </a:r>
            <a:r>
              <a:rPr lang="en-US" sz="1400" dirty="0" err="1">
                <a:cs typeface="Calibri"/>
              </a:rPr>
              <a:t>istuminen</a:t>
            </a:r>
            <a:r>
              <a:rPr lang="en-US" sz="1400" dirty="0">
                <a:cs typeface="Calibri"/>
              </a:rPr>
              <a:t> </a:t>
            </a:r>
            <a:r>
              <a:rPr lang="en-US" sz="1400" dirty="0" err="1">
                <a:cs typeface="Calibri"/>
              </a:rPr>
              <a:t>ensimmäisillä</a:t>
            </a:r>
            <a:r>
              <a:rPr lang="en-US" sz="1400" dirty="0">
                <a:cs typeface="Calibri"/>
              </a:rPr>
              <a:t> </a:t>
            </a:r>
            <a:r>
              <a:rPr lang="en-US" sz="1400" dirty="0" err="1">
                <a:cs typeface="Calibri"/>
              </a:rPr>
              <a:t>tunneilla</a:t>
            </a:r>
            <a:r>
              <a:rPr lang="en-US" sz="1400" dirty="0">
                <a:cs typeface="Calibri"/>
              </a:rPr>
              <a:t>). </a:t>
            </a:r>
          </a:p>
          <a:p>
            <a:pPr>
              <a:buNone/>
            </a:pPr>
            <a:r>
              <a:rPr lang="fi-FI" sz="1400" dirty="0">
                <a:latin typeface="Aptos" panose="020B0004020202020204" pitchFamily="34" charset="0"/>
                <a:ea typeface="Aptos" panose="020B0004020202020204" pitchFamily="34" charset="0"/>
                <a:cs typeface="Aptos" panose="020B0004020202020204" pitchFamily="34" charset="0"/>
              </a:rPr>
              <a:t>Jatkuu omana toimintana Hakakatu 15-17, Ota haltuun hanke käyttää myös tilaa ja vuokra hoituu sen kautta.</a:t>
            </a:r>
          </a:p>
          <a:p>
            <a:r>
              <a:rPr lang="fi-FI" sz="1400" dirty="0">
                <a:latin typeface="Aptos" panose="020B0004020202020204" pitchFamily="34" charset="0"/>
                <a:ea typeface="Aptos" panose="020B0004020202020204" pitchFamily="34" charset="0"/>
                <a:cs typeface="Aptos" panose="020B0004020202020204" pitchFamily="34" charset="0"/>
              </a:rPr>
              <a:t> </a:t>
            </a:r>
          </a:p>
          <a:p>
            <a:pPr>
              <a:lnSpc>
                <a:spcPct val="90000"/>
              </a:lnSpc>
              <a:spcBef>
                <a:spcPts val="930"/>
              </a:spcBef>
            </a:pPr>
            <a:endParaRPr lang="en-US" sz="1400" dirty="0">
              <a:cs typeface="Calibri"/>
            </a:endParaRPr>
          </a:p>
          <a:p>
            <a:pPr>
              <a:lnSpc>
                <a:spcPct val="90000"/>
              </a:lnSpc>
              <a:spcBef>
                <a:spcPts val="930"/>
              </a:spcBef>
            </a:pPr>
            <a:endParaRPr lang="en-US" sz="1400" spc="150" dirty="0">
              <a:solidFill>
                <a:schemeClr val="tx1">
                  <a:lumMod val="75000"/>
                  <a:lumOff val="25000"/>
                </a:schemeClr>
              </a:solidFill>
              <a:cs typeface="Calibri"/>
            </a:endParaRPr>
          </a:p>
          <a:p>
            <a:pPr>
              <a:lnSpc>
                <a:spcPct val="90000"/>
              </a:lnSpc>
              <a:spcBef>
                <a:spcPts val="930"/>
              </a:spcBef>
            </a:pPr>
            <a:endParaRPr lang="en-US" dirty="0">
              <a:cs typeface="Calibri"/>
            </a:endParaRPr>
          </a:p>
          <a:p>
            <a:pPr>
              <a:lnSpc>
                <a:spcPct val="90000"/>
              </a:lnSpc>
              <a:spcBef>
                <a:spcPts val="930"/>
              </a:spcBef>
            </a:pPr>
            <a:endParaRPr lang="en-US" spc="150" dirty="0">
              <a:cs typeface="Calibri"/>
            </a:endParaRPr>
          </a:p>
          <a:p>
            <a:pPr indent="-228600">
              <a:lnSpc>
                <a:spcPct val="90000"/>
              </a:lnSpc>
              <a:spcBef>
                <a:spcPts val="930"/>
              </a:spcBef>
              <a:buFont typeface="Arial" panose="020B0604020202020204" pitchFamily="34" charset="0"/>
              <a:buChar char="•"/>
            </a:pPr>
            <a:endParaRPr lang="en-US" b="1" spc="150" dirty="0">
              <a:cs typeface="Calibri"/>
            </a:endParaRPr>
          </a:p>
          <a:p>
            <a:pPr indent="-228600">
              <a:lnSpc>
                <a:spcPct val="90000"/>
              </a:lnSpc>
              <a:spcBef>
                <a:spcPts val="930"/>
              </a:spcBef>
              <a:buFont typeface="Arial" panose="020B0604020202020204" pitchFamily="34" charset="0"/>
              <a:buChar char="•"/>
            </a:pPr>
            <a:endParaRPr lang="en-US" b="1" spc="150" dirty="0">
              <a:cs typeface="Calibri"/>
            </a:endParaRPr>
          </a:p>
          <a:p>
            <a:pPr indent="-228600">
              <a:lnSpc>
                <a:spcPct val="90000"/>
              </a:lnSpc>
              <a:spcBef>
                <a:spcPts val="930"/>
              </a:spcBef>
              <a:buFont typeface="Arial" panose="020B0604020202020204" pitchFamily="34" charset="0"/>
              <a:buChar char="•"/>
            </a:pPr>
            <a:endParaRPr lang="en-US" sz="1300" b="1" spc="150" dirty="0"/>
          </a:p>
          <a:p>
            <a:pPr indent="-228600">
              <a:lnSpc>
                <a:spcPct val="90000"/>
              </a:lnSpc>
              <a:spcBef>
                <a:spcPts val="930"/>
              </a:spcBef>
              <a:buFont typeface="Arial" panose="020B0604020202020204" pitchFamily="34" charset="0"/>
              <a:buChar char="•"/>
            </a:pPr>
            <a:endParaRPr lang="en-US" sz="1300" spc="150" dirty="0"/>
          </a:p>
          <a:p>
            <a:pPr indent="-228600">
              <a:lnSpc>
                <a:spcPct val="90000"/>
              </a:lnSpc>
              <a:spcBef>
                <a:spcPts val="930"/>
              </a:spcBef>
              <a:buFont typeface="Arial" panose="020B0604020202020204" pitchFamily="34" charset="0"/>
              <a:buChar char="•"/>
            </a:pPr>
            <a:endParaRPr lang="en-US" sz="1300" spc="150" dirty="0"/>
          </a:p>
          <a:p>
            <a:pPr indent="-228600">
              <a:lnSpc>
                <a:spcPct val="90000"/>
              </a:lnSpc>
              <a:spcBef>
                <a:spcPts val="930"/>
              </a:spcBef>
              <a:buFont typeface="Arial" panose="020B0604020202020204" pitchFamily="34" charset="0"/>
              <a:buChar char="•"/>
            </a:pPr>
            <a:endParaRPr lang="en-US" sz="1300" spc="150" dirty="0"/>
          </a:p>
          <a:p>
            <a:pPr indent="-228600">
              <a:lnSpc>
                <a:spcPct val="90000"/>
              </a:lnSpc>
              <a:spcBef>
                <a:spcPts val="930"/>
              </a:spcBef>
              <a:buFont typeface="Arial" panose="020B0604020202020204" pitchFamily="34" charset="0"/>
              <a:buChar char="•"/>
            </a:pPr>
            <a:endParaRPr lang="en-US" sz="1300" spc="150" dirty="0"/>
          </a:p>
          <a:p>
            <a:pPr indent="-228600">
              <a:lnSpc>
                <a:spcPct val="90000"/>
              </a:lnSpc>
              <a:spcBef>
                <a:spcPts val="930"/>
              </a:spcBef>
              <a:buFont typeface="Arial" panose="020B0604020202020204" pitchFamily="34" charset="0"/>
              <a:buChar char="•"/>
            </a:pPr>
            <a:endParaRPr lang="en-US" sz="1300" spc="150" dirty="0"/>
          </a:p>
        </p:txBody>
      </p:sp>
      <p:pic>
        <p:nvPicPr>
          <p:cNvPr id="4" name="Kuvan paikkamerkki 1" descr="Kuva, joka sisältää kohteen Fontti, logo, Grafiikka, muotoilu&#10;&#10;Kuvaus luotu automaattisesti">
            <a:extLst>
              <a:ext uri="{FF2B5EF4-FFF2-40B4-BE49-F238E27FC236}">
                <a16:creationId xmlns:a16="http://schemas.microsoft.com/office/drawing/2014/main" id="{3391702B-7B0A-7FC2-28B9-6CC461C9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653" y="0"/>
            <a:ext cx="2185907" cy="628895"/>
          </a:xfrm>
          <a:prstGeom prst="rect">
            <a:avLst/>
          </a:prstGeom>
        </p:spPr>
      </p:pic>
      <p:pic>
        <p:nvPicPr>
          <p:cNvPr id="3" name="Kuva 2" descr="Kuva, joka sisältää kohteen aqua, muotoilu&#10;&#10;Kuvaus luotu automaattisesti">
            <a:extLst>
              <a:ext uri="{FF2B5EF4-FFF2-40B4-BE49-F238E27FC236}">
                <a16:creationId xmlns:a16="http://schemas.microsoft.com/office/drawing/2014/main" id="{ECE4738F-5960-503B-33C4-7203C2968FAB}"/>
              </a:ext>
            </a:extLst>
          </p:cNvPr>
          <p:cNvPicPr>
            <a:picLocks noChangeAspect="1"/>
          </p:cNvPicPr>
          <p:nvPr/>
        </p:nvPicPr>
        <p:blipFill>
          <a:blip r:embed="rId3"/>
          <a:stretch>
            <a:fillRect/>
          </a:stretch>
        </p:blipFill>
        <p:spPr>
          <a:xfrm>
            <a:off x="0" y="6609909"/>
            <a:ext cx="12100523" cy="323558"/>
          </a:xfrm>
          <a:prstGeom prst="rect">
            <a:avLst/>
          </a:prstGeom>
        </p:spPr>
      </p:pic>
      <p:pic>
        <p:nvPicPr>
          <p:cNvPr id="5" name="Kuva 4" descr="Kuva, joka sisältää kohteen teksti, kukka, kirje&#10;&#10;Kuvaus luotu automaattisesti">
            <a:extLst>
              <a:ext uri="{FF2B5EF4-FFF2-40B4-BE49-F238E27FC236}">
                <a16:creationId xmlns:a16="http://schemas.microsoft.com/office/drawing/2014/main" id="{59B19165-832E-7077-2E39-571222E498D4}"/>
              </a:ext>
            </a:extLst>
          </p:cNvPr>
          <p:cNvPicPr>
            <a:picLocks noChangeAspect="1"/>
          </p:cNvPicPr>
          <p:nvPr/>
        </p:nvPicPr>
        <p:blipFill>
          <a:blip r:embed="rId4"/>
          <a:stretch>
            <a:fillRect/>
          </a:stretch>
        </p:blipFill>
        <p:spPr>
          <a:xfrm>
            <a:off x="342901" y="627796"/>
            <a:ext cx="4886324" cy="5601114"/>
          </a:xfrm>
          <a:prstGeom prst="rect">
            <a:avLst/>
          </a:prstGeom>
        </p:spPr>
      </p:pic>
    </p:spTree>
    <p:extLst>
      <p:ext uri="{BB962C8B-B14F-4D97-AF65-F5344CB8AC3E}">
        <p14:creationId xmlns:p14="http://schemas.microsoft.com/office/powerpoint/2010/main" val="4036161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395DFD-F230-4D9D-BD75-CFD63CE95542}"/>
              </a:ext>
            </a:extLst>
          </p:cNvPr>
          <p:cNvSpPr txBox="1"/>
          <p:nvPr/>
        </p:nvSpPr>
        <p:spPr>
          <a:xfrm>
            <a:off x="-976548" y="273825"/>
            <a:ext cx="10109403" cy="1192294"/>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gn="ctr">
              <a:lnSpc>
                <a:spcPct val="90000"/>
              </a:lnSpc>
              <a:spcBef>
                <a:spcPct val="20000"/>
              </a:spcBef>
              <a:buFont typeface="Arial" pitchFamily="34" charset="0"/>
            </a:pPr>
            <a:r>
              <a:rPr lang="fi-FI" sz="2000" b="1" u="sng" dirty="0">
                <a:solidFill>
                  <a:schemeClr val="bg1"/>
                </a:solidFill>
                <a:latin typeface="Calibri"/>
                <a:cs typeface="Calibri"/>
              </a:rPr>
              <a:t>MISTÄ SYYSTÄ NUORIA OHJATAAN VOIMAVARAOPPIMISYMPÄRISTÖÖN?</a:t>
            </a:r>
            <a:endParaRPr lang="fi-FI" dirty="0">
              <a:solidFill>
                <a:schemeClr val="bg1"/>
              </a:solidFill>
            </a:endParaRPr>
          </a:p>
        </p:txBody>
      </p:sp>
      <p:sp>
        <p:nvSpPr>
          <p:cNvPr id="3" name="Slide Number Placeholder 2">
            <a:extLst>
              <a:ext uri="{FF2B5EF4-FFF2-40B4-BE49-F238E27FC236}">
                <a16:creationId xmlns:a16="http://schemas.microsoft.com/office/drawing/2014/main" id="{16CB1626-F259-4EAA-ABC3-82361F32B3A5}"/>
              </a:ext>
            </a:extLst>
          </p:cNvPr>
          <p:cNvSpPr>
            <a:spLocks noGrp="1"/>
          </p:cNvSpPr>
          <p:nvPr>
            <p:ph type="sldNum" sz="quarter" idx="12"/>
          </p:nvPr>
        </p:nvSpPr>
        <p:spPr>
          <a:xfrm>
            <a:off x="1713137" y="6309320"/>
            <a:ext cx="432000" cy="360000"/>
          </a:xfrm>
        </p:spPr>
        <p:txBody>
          <a:bodyPr vert="horz" lIns="91440" tIns="45720" rIns="91440" bIns="45720" rtlCol="0" anchor="ctr">
            <a:normAutofit/>
          </a:bodyPr>
          <a:lstStyle/>
          <a:p>
            <a:pPr>
              <a:spcAft>
                <a:spcPts val="600"/>
              </a:spcAft>
            </a:pPr>
            <a:fld id="{2A4837A0-F8B5-40DF-B7A3-2778985E9851}" type="slidenum">
              <a:rPr lang="fi-FI" smtClean="0"/>
              <a:pPr>
                <a:spcAft>
                  <a:spcPts val="600"/>
                </a:spcAft>
              </a:pPr>
              <a:t>19</a:t>
            </a:fld>
            <a:endParaRPr lang="fi-FI"/>
          </a:p>
        </p:txBody>
      </p:sp>
      <p:sp>
        <p:nvSpPr>
          <p:cNvPr id="4" name="Footer Placeholder 3">
            <a:extLst>
              <a:ext uri="{FF2B5EF4-FFF2-40B4-BE49-F238E27FC236}">
                <a16:creationId xmlns:a16="http://schemas.microsoft.com/office/drawing/2014/main" id="{10D9CB2A-150A-47D5-AF85-E606146D83E1}"/>
              </a:ext>
            </a:extLst>
          </p:cNvPr>
          <p:cNvSpPr>
            <a:spLocks noGrp="1"/>
          </p:cNvSpPr>
          <p:nvPr>
            <p:ph type="ftr" sz="quarter" idx="11"/>
          </p:nvPr>
        </p:nvSpPr>
        <p:spPr>
          <a:xfrm>
            <a:off x="2178030" y="6309320"/>
            <a:ext cx="1980000" cy="360000"/>
          </a:xfrm>
        </p:spPr>
        <p:txBody>
          <a:bodyPr vert="horz" lIns="91440" tIns="45720" rIns="0" bIns="45720" rtlCol="0" anchor="ctr">
            <a:normAutofit/>
          </a:bodyPr>
          <a:lstStyle/>
          <a:p>
            <a:pPr>
              <a:spcAft>
                <a:spcPts val="600"/>
              </a:spcAft>
            </a:pPr>
            <a:r>
              <a:rPr lang="fi-FI" kern="1200" dirty="0">
                <a:latin typeface="+mn-lt"/>
                <a:ea typeface="+mn-ea"/>
                <a:cs typeface="+mn-cs"/>
              </a:rPr>
              <a:t>Yhdessä voimaa opintoihin</a:t>
            </a:r>
          </a:p>
        </p:txBody>
      </p:sp>
      <p:sp>
        <p:nvSpPr>
          <p:cNvPr id="5" name="Date Placeholder 4">
            <a:extLst>
              <a:ext uri="{FF2B5EF4-FFF2-40B4-BE49-F238E27FC236}">
                <a16:creationId xmlns:a16="http://schemas.microsoft.com/office/drawing/2014/main" id="{5D50DD0A-A6FA-4543-9600-EF5034F86D98}"/>
              </a:ext>
            </a:extLst>
          </p:cNvPr>
          <p:cNvSpPr>
            <a:spLocks noGrp="1"/>
          </p:cNvSpPr>
          <p:nvPr>
            <p:ph type="dt" sz="half" idx="10"/>
          </p:nvPr>
        </p:nvSpPr>
        <p:spPr>
          <a:xfrm>
            <a:off x="4190284" y="6309320"/>
            <a:ext cx="1080000" cy="360000"/>
          </a:xfrm>
        </p:spPr>
        <p:txBody>
          <a:bodyPr vert="horz" lIns="91440" tIns="45720" rIns="91440" bIns="45720" rtlCol="0" anchor="ctr">
            <a:normAutofit/>
          </a:bodyPr>
          <a:lstStyle/>
          <a:p>
            <a:pPr>
              <a:spcAft>
                <a:spcPts val="600"/>
              </a:spcAft>
            </a:pPr>
            <a:fld id="{57A8F801-9BF5-46D1-98A5-513B8005DAC3}" type="datetime1">
              <a:rPr lang="fi-FI" smtClean="0"/>
              <a:pPr>
                <a:spcAft>
                  <a:spcPts val="600"/>
                </a:spcAft>
              </a:pPr>
              <a:t>18.8.2025</a:t>
            </a:fld>
            <a:endParaRPr lang="fi-FI"/>
          </a:p>
        </p:txBody>
      </p:sp>
      <p:sp>
        <p:nvSpPr>
          <p:cNvPr id="17" name="TextBox 16">
            <a:extLst>
              <a:ext uri="{FF2B5EF4-FFF2-40B4-BE49-F238E27FC236}">
                <a16:creationId xmlns:a16="http://schemas.microsoft.com/office/drawing/2014/main" id="{B47D6984-9264-B27E-A37D-94BC7483AFE1}"/>
              </a:ext>
            </a:extLst>
          </p:cNvPr>
          <p:cNvSpPr txBox="1"/>
          <p:nvPr/>
        </p:nvSpPr>
        <p:spPr>
          <a:xfrm>
            <a:off x="7156174" y="3578087"/>
            <a:ext cx="11264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8" name="TextBox 17">
            <a:extLst>
              <a:ext uri="{FF2B5EF4-FFF2-40B4-BE49-F238E27FC236}">
                <a16:creationId xmlns:a16="http://schemas.microsoft.com/office/drawing/2014/main" id="{6206AE44-E84E-1CD5-F268-3925B96D1823}"/>
              </a:ext>
            </a:extLst>
          </p:cNvPr>
          <p:cNvSpPr txBox="1"/>
          <p:nvPr/>
        </p:nvSpPr>
        <p:spPr>
          <a:xfrm>
            <a:off x="7056783" y="3594652"/>
            <a:ext cx="17062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9" name="TextBox 18">
            <a:extLst>
              <a:ext uri="{FF2B5EF4-FFF2-40B4-BE49-F238E27FC236}">
                <a16:creationId xmlns:a16="http://schemas.microsoft.com/office/drawing/2014/main" id="{FD84E498-EF0D-E64D-8C73-33504848664C}"/>
              </a:ext>
            </a:extLst>
          </p:cNvPr>
          <p:cNvSpPr txBox="1"/>
          <p:nvPr/>
        </p:nvSpPr>
        <p:spPr>
          <a:xfrm>
            <a:off x="6699104" y="3452349"/>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21" name="TextBox 20">
            <a:extLst>
              <a:ext uri="{FF2B5EF4-FFF2-40B4-BE49-F238E27FC236}">
                <a16:creationId xmlns:a16="http://schemas.microsoft.com/office/drawing/2014/main" id="{746B57DD-688E-1E99-F57B-463596E47FB7}"/>
              </a:ext>
            </a:extLst>
          </p:cNvPr>
          <p:cNvSpPr txBox="1"/>
          <p:nvPr/>
        </p:nvSpPr>
        <p:spPr>
          <a:xfrm>
            <a:off x="6429302" y="182507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2" name="Puhekupla: Soikea 11">
            <a:extLst>
              <a:ext uri="{FF2B5EF4-FFF2-40B4-BE49-F238E27FC236}">
                <a16:creationId xmlns:a16="http://schemas.microsoft.com/office/drawing/2014/main" id="{2ADA2700-EAD9-AF78-B4E5-F25EE77E2CCA}"/>
              </a:ext>
            </a:extLst>
          </p:cNvPr>
          <p:cNvSpPr/>
          <p:nvPr/>
        </p:nvSpPr>
        <p:spPr>
          <a:xfrm>
            <a:off x="1847378" y="1613250"/>
            <a:ext cx="1267881" cy="1021288"/>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rgbClr val="000608"/>
                </a:solidFill>
              </a:rPr>
              <a:t>Unirytmi sekaisin</a:t>
            </a:r>
          </a:p>
        </p:txBody>
      </p:sp>
      <p:sp>
        <p:nvSpPr>
          <p:cNvPr id="24" name="Puhekupla: Soikea 23">
            <a:extLst>
              <a:ext uri="{FF2B5EF4-FFF2-40B4-BE49-F238E27FC236}">
                <a16:creationId xmlns:a16="http://schemas.microsoft.com/office/drawing/2014/main" id="{26D14B0C-9D1F-D10D-0A68-EB3D418DA99F}"/>
              </a:ext>
            </a:extLst>
          </p:cNvPr>
          <p:cNvSpPr/>
          <p:nvPr/>
        </p:nvSpPr>
        <p:spPr>
          <a:xfrm>
            <a:off x="3823226" y="1936987"/>
            <a:ext cx="1450822" cy="979603"/>
          </a:xfrm>
          <a:prstGeom prst="wedgeEllipseCallou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rgbClr val="000608"/>
                </a:solidFill>
              </a:rPr>
              <a:t>En pysty keskittyä</a:t>
            </a:r>
          </a:p>
        </p:txBody>
      </p:sp>
      <p:sp>
        <p:nvSpPr>
          <p:cNvPr id="26" name="Puhekupla: Soikea 25">
            <a:extLst>
              <a:ext uri="{FF2B5EF4-FFF2-40B4-BE49-F238E27FC236}">
                <a16:creationId xmlns:a16="http://schemas.microsoft.com/office/drawing/2014/main" id="{CE5396E0-DE8B-BD40-3673-180346082BF1}"/>
              </a:ext>
            </a:extLst>
          </p:cNvPr>
          <p:cNvSpPr/>
          <p:nvPr/>
        </p:nvSpPr>
        <p:spPr>
          <a:xfrm>
            <a:off x="3150992" y="4224908"/>
            <a:ext cx="1411036" cy="694615"/>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rgbClr val="000608"/>
                </a:solidFill>
              </a:rPr>
              <a:t>Paljon poissaoloja</a:t>
            </a:r>
          </a:p>
        </p:txBody>
      </p:sp>
      <p:sp>
        <p:nvSpPr>
          <p:cNvPr id="27" name="Puhekupla: Soikea 26">
            <a:extLst>
              <a:ext uri="{FF2B5EF4-FFF2-40B4-BE49-F238E27FC236}">
                <a16:creationId xmlns:a16="http://schemas.microsoft.com/office/drawing/2014/main" id="{566A29C2-539F-3669-773A-8203D9DDBE51}"/>
              </a:ext>
            </a:extLst>
          </p:cNvPr>
          <p:cNvSpPr/>
          <p:nvPr/>
        </p:nvSpPr>
        <p:spPr>
          <a:xfrm>
            <a:off x="1827024" y="4919523"/>
            <a:ext cx="1323968" cy="795138"/>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200" dirty="0">
                <a:solidFill>
                  <a:srgbClr val="000608"/>
                </a:solidFill>
              </a:rPr>
              <a:t>Yksinäisyys</a:t>
            </a:r>
          </a:p>
        </p:txBody>
      </p:sp>
      <p:sp>
        <p:nvSpPr>
          <p:cNvPr id="28" name="Puhekupla: Soikea 27">
            <a:extLst>
              <a:ext uri="{FF2B5EF4-FFF2-40B4-BE49-F238E27FC236}">
                <a16:creationId xmlns:a16="http://schemas.microsoft.com/office/drawing/2014/main" id="{A8DC372E-4A20-8B14-3342-32F539ED94B6}"/>
              </a:ext>
            </a:extLst>
          </p:cNvPr>
          <p:cNvSpPr/>
          <p:nvPr/>
        </p:nvSpPr>
        <p:spPr>
          <a:xfrm>
            <a:off x="3326510" y="1162451"/>
            <a:ext cx="1403774" cy="810227"/>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200" dirty="0">
                <a:solidFill>
                  <a:srgbClr val="000608"/>
                </a:solidFill>
              </a:rPr>
              <a:t>Kaikki muu keinot käytetty</a:t>
            </a:r>
          </a:p>
        </p:txBody>
      </p:sp>
      <p:pic>
        <p:nvPicPr>
          <p:cNvPr id="30" name="Kuva 29" descr="Nuori tyttö käsinojat taakse">
            <a:extLst>
              <a:ext uri="{FF2B5EF4-FFF2-40B4-BE49-F238E27FC236}">
                <a16:creationId xmlns:a16="http://schemas.microsoft.com/office/drawing/2014/main" id="{D412D7EA-1907-5019-3F37-EBA1770342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60" y="587269"/>
            <a:ext cx="1255723" cy="4631860"/>
          </a:xfrm>
          <a:prstGeom prst="rect">
            <a:avLst/>
          </a:prstGeom>
        </p:spPr>
      </p:pic>
      <p:sp>
        <p:nvSpPr>
          <p:cNvPr id="8" name="Puhekupla: Soikea 7">
            <a:extLst>
              <a:ext uri="{FF2B5EF4-FFF2-40B4-BE49-F238E27FC236}">
                <a16:creationId xmlns:a16="http://schemas.microsoft.com/office/drawing/2014/main" id="{42001EB0-503A-1533-9656-C07937F4B4C5}"/>
              </a:ext>
            </a:extLst>
          </p:cNvPr>
          <p:cNvSpPr/>
          <p:nvPr/>
        </p:nvSpPr>
        <p:spPr>
          <a:xfrm>
            <a:off x="2854217" y="2822992"/>
            <a:ext cx="1494663" cy="842196"/>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rgbClr val="000608"/>
                </a:solidFill>
              </a:rPr>
              <a:t>Ahdistaa</a:t>
            </a:r>
          </a:p>
        </p:txBody>
      </p:sp>
      <p:sp>
        <p:nvSpPr>
          <p:cNvPr id="11" name="Puhekupla: Soikea 10">
            <a:extLst>
              <a:ext uri="{FF2B5EF4-FFF2-40B4-BE49-F238E27FC236}">
                <a16:creationId xmlns:a16="http://schemas.microsoft.com/office/drawing/2014/main" id="{9258526A-D189-7A3F-16E4-9F13DBFF6138}"/>
              </a:ext>
            </a:extLst>
          </p:cNvPr>
          <p:cNvSpPr/>
          <p:nvPr/>
        </p:nvSpPr>
        <p:spPr>
          <a:xfrm>
            <a:off x="1362107" y="772681"/>
            <a:ext cx="1949917" cy="666593"/>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200" dirty="0">
                <a:solidFill>
                  <a:srgbClr val="000608"/>
                </a:solidFill>
                <a:cs typeface="Arial"/>
              </a:rPr>
              <a:t>Palaamassa kouluun pitkältä sairaslomalta</a:t>
            </a:r>
          </a:p>
        </p:txBody>
      </p:sp>
      <p:sp>
        <p:nvSpPr>
          <p:cNvPr id="14" name="Puhekupla: Soikea 13">
            <a:extLst>
              <a:ext uri="{FF2B5EF4-FFF2-40B4-BE49-F238E27FC236}">
                <a16:creationId xmlns:a16="http://schemas.microsoft.com/office/drawing/2014/main" id="{A78CF1C2-152C-0D6B-21EB-4390A0C0B936}"/>
              </a:ext>
            </a:extLst>
          </p:cNvPr>
          <p:cNvSpPr/>
          <p:nvPr/>
        </p:nvSpPr>
        <p:spPr>
          <a:xfrm>
            <a:off x="1597919" y="3244869"/>
            <a:ext cx="1273965" cy="1021495"/>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200" dirty="0">
                <a:solidFill>
                  <a:srgbClr val="000608"/>
                </a:solidFill>
              </a:rPr>
              <a:t>Ei pysty mennä ison ryhmän tunneille</a:t>
            </a:r>
            <a:endParaRPr lang="fi-FI" sz="1200" dirty="0">
              <a:solidFill>
                <a:srgbClr val="000608"/>
              </a:solidFill>
              <a:cs typeface="Arial"/>
            </a:endParaRPr>
          </a:p>
        </p:txBody>
      </p:sp>
      <p:pic>
        <p:nvPicPr>
          <p:cNvPr id="2" name="Kuva 1" descr="Rento nainen ja käsi kasvoilla">
            <a:extLst>
              <a:ext uri="{FF2B5EF4-FFF2-40B4-BE49-F238E27FC236}">
                <a16:creationId xmlns:a16="http://schemas.microsoft.com/office/drawing/2014/main" id="{1C003C72-D60C-B712-CD05-DBE3255C3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9390" y="2007958"/>
            <a:ext cx="1411036" cy="3938160"/>
          </a:xfrm>
          <a:prstGeom prst="rect">
            <a:avLst/>
          </a:prstGeom>
        </p:spPr>
      </p:pic>
      <p:sp>
        <p:nvSpPr>
          <p:cNvPr id="9" name="Tekstiruutu 8">
            <a:extLst>
              <a:ext uri="{FF2B5EF4-FFF2-40B4-BE49-F238E27FC236}">
                <a16:creationId xmlns:a16="http://schemas.microsoft.com/office/drawing/2014/main" id="{B12FD701-46BF-C34B-9284-30021583196F}"/>
              </a:ext>
            </a:extLst>
          </p:cNvPr>
          <p:cNvSpPr txBox="1"/>
          <p:nvPr/>
        </p:nvSpPr>
        <p:spPr>
          <a:xfrm>
            <a:off x="4744770" y="831308"/>
            <a:ext cx="2312013" cy="400110"/>
          </a:xfrm>
          <a:prstGeom prst="rect">
            <a:avLst/>
          </a:prstGeom>
          <a:noFill/>
        </p:spPr>
        <p:txBody>
          <a:bodyPr wrap="square">
            <a:spAutoFit/>
          </a:bodyPr>
          <a:lstStyle/>
          <a:p>
            <a:r>
              <a:rPr lang="fi-FI" sz="2000" b="1" u="sng" dirty="0">
                <a:solidFill>
                  <a:srgbClr val="F2F2F2"/>
                </a:solidFill>
              </a:rPr>
              <a:t>TODELLISUUS</a:t>
            </a:r>
            <a:endParaRPr lang="fi-FI" sz="2000" b="1" u="sng" dirty="0"/>
          </a:p>
        </p:txBody>
      </p:sp>
      <p:sp>
        <p:nvSpPr>
          <p:cNvPr id="10" name="TextBox 20">
            <a:extLst>
              <a:ext uri="{FF2B5EF4-FFF2-40B4-BE49-F238E27FC236}">
                <a16:creationId xmlns:a16="http://schemas.microsoft.com/office/drawing/2014/main" id="{34676350-436C-8ED1-1FC2-1807967AB304}"/>
              </a:ext>
            </a:extLst>
          </p:cNvPr>
          <p:cNvSpPr txBox="1"/>
          <p:nvPr/>
        </p:nvSpPr>
        <p:spPr>
          <a:xfrm>
            <a:off x="7156174" y="138468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3" name="TextBox 20">
            <a:extLst>
              <a:ext uri="{FF2B5EF4-FFF2-40B4-BE49-F238E27FC236}">
                <a16:creationId xmlns:a16="http://schemas.microsoft.com/office/drawing/2014/main" id="{B3AA2A5A-4820-8F55-3C62-98006A2A63AA}"/>
              </a:ext>
            </a:extLst>
          </p:cNvPr>
          <p:cNvSpPr txBox="1"/>
          <p:nvPr/>
        </p:nvSpPr>
        <p:spPr>
          <a:xfrm>
            <a:off x="7379002" y="16578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5" name="Puhekupla: Soikea 14">
            <a:extLst>
              <a:ext uri="{FF2B5EF4-FFF2-40B4-BE49-F238E27FC236}">
                <a16:creationId xmlns:a16="http://schemas.microsoft.com/office/drawing/2014/main" id="{10167B19-21C4-2360-6FA4-8EA5BBA5EAAC}"/>
              </a:ext>
            </a:extLst>
          </p:cNvPr>
          <p:cNvSpPr/>
          <p:nvPr/>
        </p:nvSpPr>
        <p:spPr>
          <a:xfrm>
            <a:off x="5937318" y="1638447"/>
            <a:ext cx="1984371" cy="612648"/>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200" dirty="0">
                <a:cs typeface="Arial"/>
              </a:rPr>
              <a:t>Tutkimaton ADHD</a:t>
            </a:r>
          </a:p>
        </p:txBody>
      </p:sp>
      <p:sp>
        <p:nvSpPr>
          <p:cNvPr id="16" name="Puhekupla: Soikea 15">
            <a:extLst>
              <a:ext uri="{FF2B5EF4-FFF2-40B4-BE49-F238E27FC236}">
                <a16:creationId xmlns:a16="http://schemas.microsoft.com/office/drawing/2014/main" id="{DEAC29A2-D222-C3B6-73A4-6C754B28921C}"/>
              </a:ext>
            </a:extLst>
          </p:cNvPr>
          <p:cNvSpPr/>
          <p:nvPr/>
        </p:nvSpPr>
        <p:spPr>
          <a:xfrm>
            <a:off x="6608097" y="754769"/>
            <a:ext cx="1949916" cy="612648"/>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200" dirty="0">
                <a:solidFill>
                  <a:schemeClr val="bg1"/>
                </a:solidFill>
                <a:cs typeface="Arial"/>
              </a:rPr>
              <a:t>Autismin kirjo</a:t>
            </a:r>
          </a:p>
        </p:txBody>
      </p:sp>
      <p:sp>
        <p:nvSpPr>
          <p:cNvPr id="20" name="Puhekupla: Soikea 19">
            <a:extLst>
              <a:ext uri="{FF2B5EF4-FFF2-40B4-BE49-F238E27FC236}">
                <a16:creationId xmlns:a16="http://schemas.microsoft.com/office/drawing/2014/main" id="{E851B6B9-8C6E-A506-BE32-B92AA8EF44B1}"/>
              </a:ext>
            </a:extLst>
          </p:cNvPr>
          <p:cNvSpPr/>
          <p:nvPr/>
        </p:nvSpPr>
        <p:spPr>
          <a:xfrm>
            <a:off x="6734092" y="2452926"/>
            <a:ext cx="2492903" cy="612648"/>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200" dirty="0"/>
              <a:t>Itsetuhoisuutta</a:t>
            </a:r>
          </a:p>
        </p:txBody>
      </p:sp>
      <p:sp>
        <p:nvSpPr>
          <p:cNvPr id="22" name="Puhekupla: Soikea 21">
            <a:extLst>
              <a:ext uri="{FF2B5EF4-FFF2-40B4-BE49-F238E27FC236}">
                <a16:creationId xmlns:a16="http://schemas.microsoft.com/office/drawing/2014/main" id="{CA532180-9988-234A-C44B-FB111DEDE999}"/>
              </a:ext>
            </a:extLst>
          </p:cNvPr>
          <p:cNvSpPr/>
          <p:nvPr/>
        </p:nvSpPr>
        <p:spPr>
          <a:xfrm>
            <a:off x="6408111" y="3239465"/>
            <a:ext cx="2492903" cy="911515"/>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200" dirty="0">
                <a:cs typeface="Arial"/>
              </a:rPr>
              <a:t>Jumissa tehtävä kasan kanssa</a:t>
            </a:r>
          </a:p>
        </p:txBody>
      </p:sp>
      <p:sp>
        <p:nvSpPr>
          <p:cNvPr id="23" name="Puhekupla: Soikea 22">
            <a:extLst>
              <a:ext uri="{FF2B5EF4-FFF2-40B4-BE49-F238E27FC236}">
                <a16:creationId xmlns:a16="http://schemas.microsoft.com/office/drawing/2014/main" id="{09CF1134-E8E7-9DF8-441B-0831CA8E0443}"/>
              </a:ext>
            </a:extLst>
          </p:cNvPr>
          <p:cNvSpPr/>
          <p:nvPr/>
        </p:nvSpPr>
        <p:spPr>
          <a:xfrm>
            <a:off x="5900776" y="5729320"/>
            <a:ext cx="2743200" cy="861863"/>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a:t>”</a:t>
            </a:r>
            <a:r>
              <a:rPr lang="fi-FI" sz="1200"/>
              <a:t>Tukiverkostoa ei ole, vanhempia ei ole” </a:t>
            </a:r>
            <a:endParaRPr lang="fi-FI" sz="1200" dirty="0"/>
          </a:p>
        </p:txBody>
      </p:sp>
      <p:sp>
        <p:nvSpPr>
          <p:cNvPr id="25" name="Puhekupla: Soikea 24">
            <a:extLst>
              <a:ext uri="{FF2B5EF4-FFF2-40B4-BE49-F238E27FC236}">
                <a16:creationId xmlns:a16="http://schemas.microsoft.com/office/drawing/2014/main" id="{C4C1A945-8AAB-E4DB-FFAD-5C4A6625E40C}"/>
              </a:ext>
            </a:extLst>
          </p:cNvPr>
          <p:cNvSpPr/>
          <p:nvPr/>
        </p:nvSpPr>
        <p:spPr>
          <a:xfrm>
            <a:off x="6375043" y="4359948"/>
            <a:ext cx="2182970" cy="1007071"/>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i-FI" sz="1200" dirty="0"/>
              <a:t>Olen väärässä kehossa</a:t>
            </a:r>
          </a:p>
        </p:txBody>
      </p:sp>
      <p:sp>
        <p:nvSpPr>
          <p:cNvPr id="31" name="Tekstiruutu 30">
            <a:extLst>
              <a:ext uri="{FF2B5EF4-FFF2-40B4-BE49-F238E27FC236}">
                <a16:creationId xmlns:a16="http://schemas.microsoft.com/office/drawing/2014/main" id="{A3F11A50-6DC5-6023-A888-DC3C6D59AC4F}"/>
              </a:ext>
            </a:extLst>
          </p:cNvPr>
          <p:cNvSpPr txBox="1"/>
          <p:nvPr/>
        </p:nvSpPr>
        <p:spPr>
          <a:xfrm rot="10800000" flipV="1">
            <a:off x="9352312" y="105881"/>
            <a:ext cx="2795385" cy="1477328"/>
          </a:xfrm>
          <a:prstGeom prst="rect">
            <a:avLst/>
          </a:prstGeom>
          <a:noFill/>
        </p:spPr>
        <p:txBody>
          <a:bodyPr wrap="square">
            <a:spAutoFit/>
          </a:bodyPr>
          <a:lstStyle/>
          <a:p>
            <a:r>
              <a:rPr lang="fi-FI" sz="1800" b="1" u="sng" dirty="0">
                <a:solidFill>
                  <a:srgbClr val="F2F2F2"/>
                </a:solidFill>
                <a:cs typeface="Arial"/>
              </a:rPr>
              <a:t>NUORTEN VASTAUKSIA - MISSÄ OLISIT, JOS ET OLISI PÄÄSSYT VOIMAVARAOPPIMISYMPÄRISTÖÖN? </a:t>
            </a:r>
            <a:endParaRPr lang="fi-FI" dirty="0"/>
          </a:p>
        </p:txBody>
      </p:sp>
      <p:pic>
        <p:nvPicPr>
          <p:cNvPr id="35" name="Kuva 34">
            <a:extLst>
              <a:ext uri="{FF2B5EF4-FFF2-40B4-BE49-F238E27FC236}">
                <a16:creationId xmlns:a16="http://schemas.microsoft.com/office/drawing/2014/main" id="{402DE462-45C7-DA70-47DB-CB83AB01102B}"/>
              </a:ext>
            </a:extLst>
          </p:cNvPr>
          <p:cNvPicPr>
            <a:picLocks noChangeAspect="1"/>
          </p:cNvPicPr>
          <p:nvPr/>
        </p:nvPicPr>
        <p:blipFill>
          <a:blip r:embed="rId4"/>
          <a:stretch>
            <a:fillRect/>
          </a:stretch>
        </p:blipFill>
        <p:spPr>
          <a:xfrm>
            <a:off x="8829812" y="1583209"/>
            <a:ext cx="3384771" cy="4922650"/>
          </a:xfrm>
          <a:prstGeom prst="rect">
            <a:avLst/>
          </a:prstGeom>
        </p:spPr>
      </p:pic>
      <p:sp>
        <p:nvSpPr>
          <p:cNvPr id="37" name="Tekstiruutu 36">
            <a:extLst>
              <a:ext uri="{FF2B5EF4-FFF2-40B4-BE49-F238E27FC236}">
                <a16:creationId xmlns:a16="http://schemas.microsoft.com/office/drawing/2014/main" id="{0D7AECE0-6ACE-7780-49D2-A891D92491EA}"/>
              </a:ext>
            </a:extLst>
          </p:cNvPr>
          <p:cNvSpPr txBox="1"/>
          <p:nvPr/>
        </p:nvSpPr>
        <p:spPr>
          <a:xfrm>
            <a:off x="2316956" y="3358634"/>
            <a:ext cx="6596062" cy="369332"/>
          </a:xfrm>
          <a:prstGeom prst="rect">
            <a:avLst/>
          </a:prstGeom>
          <a:noFill/>
        </p:spPr>
        <p:txBody>
          <a:bodyPr wrap="square">
            <a:spAutoFit/>
          </a:bodyPr>
          <a:lstStyle/>
          <a:p>
            <a:r>
              <a:rPr lang="fi-FI" sz="1800" dirty="0"/>
              <a:t>Tukiverkostoa ei ole, vanhempia ei ole” </a:t>
            </a:r>
            <a:endParaRPr lang="fi-FI" dirty="0"/>
          </a:p>
        </p:txBody>
      </p:sp>
    </p:spTree>
    <p:extLst>
      <p:ext uri="{BB962C8B-B14F-4D97-AF65-F5344CB8AC3E}">
        <p14:creationId xmlns:p14="http://schemas.microsoft.com/office/powerpoint/2010/main" val="3750166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C7336964-49DC-4E93-4A1A-48144ECF6572}"/>
              </a:ext>
            </a:extLst>
          </p:cNvPr>
          <p:cNvPicPr>
            <a:picLocks noChangeAspect="1"/>
          </p:cNvPicPr>
          <p:nvPr/>
        </p:nvPicPr>
        <p:blipFill>
          <a:blip r:embed="rId2"/>
          <a:stretch>
            <a:fillRect/>
          </a:stretch>
        </p:blipFill>
        <p:spPr>
          <a:xfrm>
            <a:off x="0" y="266700"/>
            <a:ext cx="6677025" cy="4842404"/>
          </a:xfrm>
          <a:prstGeom prst="rect">
            <a:avLst/>
          </a:prstGeom>
        </p:spPr>
      </p:pic>
      <p:pic>
        <p:nvPicPr>
          <p:cNvPr id="4" name="Kuva 3" descr="Kuva, joka sisältää kohteen piha-, taivas, pilvi, vesi&#10;&#10;Tekoälyllä luotu sisältö voi olla virheellistä.">
            <a:extLst>
              <a:ext uri="{FF2B5EF4-FFF2-40B4-BE49-F238E27FC236}">
                <a16:creationId xmlns:a16="http://schemas.microsoft.com/office/drawing/2014/main" id="{6B44EAFC-0F24-A5DD-1259-BD341BF78BA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6252" r="28306" b="-1"/>
          <a:stretch>
            <a:fillRect/>
          </a:stretch>
        </p:blipFill>
        <p:spPr>
          <a:xfrm>
            <a:off x="7000875" y="266701"/>
            <a:ext cx="4547657" cy="5840184"/>
          </a:xfrm>
          <a:prstGeom prst="rect">
            <a:avLst/>
          </a:prstGeom>
        </p:spPr>
      </p:pic>
    </p:spTree>
    <p:extLst>
      <p:ext uri="{BB962C8B-B14F-4D97-AF65-F5344CB8AC3E}">
        <p14:creationId xmlns:p14="http://schemas.microsoft.com/office/powerpoint/2010/main" val="336675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685EC3-5BB1-1FE1-3955-B16AA251CF7B}"/>
              </a:ext>
            </a:extLst>
          </p:cNvPr>
          <p:cNvSpPr>
            <a:spLocks noGrp="1"/>
          </p:cNvSpPr>
          <p:nvPr>
            <p:ph type="title"/>
          </p:nvPr>
        </p:nvSpPr>
        <p:spPr>
          <a:xfrm>
            <a:off x="956319" y="249349"/>
            <a:ext cx="11840306" cy="966804"/>
          </a:xfrm>
        </p:spPr>
        <p:txBody>
          <a:bodyPr>
            <a:normAutofit fontScale="90000"/>
          </a:bodyPr>
          <a:lstStyle/>
          <a:p>
            <a:r>
              <a:rPr lang="fi-FI" sz="3100" b="1" dirty="0">
                <a:latin typeface="Calibri" panose="020F0502020204030204" pitchFamily="34" charset="0"/>
                <a:ea typeface="Calibri" panose="020F0502020204030204" pitchFamily="34" charset="0"/>
                <a:cs typeface="Calibri" panose="020F0502020204030204" pitchFamily="34" charset="0"/>
              </a:rPr>
              <a:t>AIM-LEARNING HANKE</a:t>
            </a:r>
            <a:br>
              <a:rPr lang="fi-FI" sz="4000" b="1" i="0" dirty="0">
                <a:effectLst/>
                <a:latin typeface="+mn-lt"/>
              </a:rPr>
            </a:br>
            <a:br>
              <a:rPr lang="fi-FI" b="0" i="0" dirty="0">
                <a:effectLst/>
                <a:latin typeface="Bebas-Neue"/>
              </a:rPr>
            </a:br>
            <a:endParaRPr lang="fi-FI" dirty="0"/>
          </a:p>
        </p:txBody>
      </p:sp>
      <p:sp>
        <p:nvSpPr>
          <p:cNvPr id="6" name="Tekstiruutu 5">
            <a:extLst>
              <a:ext uri="{FF2B5EF4-FFF2-40B4-BE49-F238E27FC236}">
                <a16:creationId xmlns:a16="http://schemas.microsoft.com/office/drawing/2014/main" id="{0797B7FF-D8C2-E9CC-70BC-B6CA156425E4}"/>
              </a:ext>
            </a:extLst>
          </p:cNvPr>
          <p:cNvSpPr txBox="1"/>
          <p:nvPr/>
        </p:nvSpPr>
        <p:spPr>
          <a:xfrm>
            <a:off x="275772" y="754742"/>
            <a:ext cx="11794364" cy="6595652"/>
          </a:xfrm>
          <a:prstGeom prst="rect">
            <a:avLst/>
          </a:prstGeom>
          <a:noFill/>
        </p:spPr>
        <p:txBody>
          <a:bodyPr wrap="square" lIns="91440" tIns="45720" rIns="91440" bIns="45720" anchor="t">
            <a:spAutoFit/>
          </a:bodyPr>
          <a:lstStyle/>
          <a:p>
            <a:r>
              <a:rPr lang="fi-FI" sz="1600" b="0" i="0" dirty="0">
                <a:solidFill>
                  <a:srgbClr val="333333"/>
                </a:solidFill>
                <a:effectLst/>
              </a:rPr>
              <a:t>Kohderyhmä</a:t>
            </a:r>
            <a:r>
              <a:rPr lang="fi-FI" sz="1600" dirty="0">
                <a:solidFill>
                  <a:srgbClr val="333333"/>
                </a:solidFill>
              </a:rPr>
              <a:t>; </a:t>
            </a:r>
            <a:r>
              <a:rPr lang="fi-FI" sz="1600" b="0" i="0" dirty="0">
                <a:solidFill>
                  <a:srgbClr val="333333"/>
                </a:solidFill>
                <a:effectLst/>
              </a:rPr>
              <a:t>Tukea tarvitsevat opiskelijat, jotka ovat siirtymässä mm. valmentavasta koulutuksesta aloille. </a:t>
            </a:r>
            <a:endParaRPr lang="fi-FI" sz="1600" dirty="0">
              <a:cs typeface="Calibri"/>
            </a:endParaRPr>
          </a:p>
          <a:p>
            <a:pPr algn="l"/>
            <a:r>
              <a:rPr lang="fi-FI" sz="1600" b="0" i="0" dirty="0">
                <a:solidFill>
                  <a:srgbClr val="333333"/>
                </a:solidFill>
                <a:effectLst/>
              </a:rPr>
              <a:t>Opiskelijat, jotka tarvitsevat tukea työssäoppimispaikkaan siirtymiseen ja siellä pysymiseen.</a:t>
            </a:r>
          </a:p>
          <a:p>
            <a:pPr algn="l"/>
            <a:endParaRPr lang="fi-FI" sz="1600" dirty="0"/>
          </a:p>
          <a:p>
            <a:pPr algn="l"/>
            <a:r>
              <a:rPr lang="fi-FI" sz="1600" b="1" i="0" dirty="0">
                <a:solidFill>
                  <a:srgbClr val="333333"/>
                </a:solidFill>
                <a:effectLst/>
              </a:rPr>
              <a:t>Janika Kupila ja Tuija Carlsson</a:t>
            </a:r>
            <a:endParaRPr lang="fi-FI" sz="1600" b="1" dirty="0">
              <a:cs typeface="Calibri"/>
            </a:endParaRPr>
          </a:p>
          <a:p>
            <a:pPr marL="0" indent="0">
              <a:buNone/>
            </a:pPr>
            <a:endParaRPr lang="fi-FI" sz="1600" b="1" dirty="0"/>
          </a:p>
          <a:p>
            <a:pPr marL="0" indent="0">
              <a:buNone/>
            </a:pPr>
            <a:r>
              <a:rPr lang="fi-FI" sz="1600" b="1" dirty="0"/>
              <a:t>Tuettu rinnalla kulkeva tuki</a:t>
            </a:r>
            <a:r>
              <a:rPr lang="fi-FI" sz="1600" dirty="0"/>
              <a:t>. </a:t>
            </a:r>
            <a:endParaRPr lang="fi-FI" sz="1600" dirty="0">
              <a:cs typeface="Calibri"/>
            </a:endParaRPr>
          </a:p>
          <a:p>
            <a:pPr marL="285750" indent="-285750">
              <a:buFont typeface="Arial"/>
              <a:buChar char="•"/>
            </a:pPr>
            <a:r>
              <a:rPr lang="fi-FI" sz="1600" dirty="0"/>
              <a:t>Tukea siirtymä tilanteissa peruskoulusta toiselle asteelle</a:t>
            </a:r>
            <a:r>
              <a:rPr lang="fi-FI" sz="1600" dirty="0">
                <a:cs typeface="Calibri" panose="020F0502020204030204"/>
              </a:rPr>
              <a:t>, </a:t>
            </a:r>
            <a:r>
              <a:rPr lang="fi-FI" sz="1600" dirty="0" err="1"/>
              <a:t>Kpedusta</a:t>
            </a:r>
            <a:r>
              <a:rPr lang="fi-FI" sz="1600" dirty="0"/>
              <a:t>-Luoviin</a:t>
            </a:r>
            <a:r>
              <a:rPr lang="fi-FI" sz="1600" dirty="0">
                <a:cs typeface="Calibri" panose="020F0502020204030204"/>
              </a:rPr>
              <a:t>, </a:t>
            </a:r>
            <a:r>
              <a:rPr lang="fi-FI" sz="1600" dirty="0" err="1"/>
              <a:t>Kpedun</a:t>
            </a:r>
            <a:r>
              <a:rPr lang="fi-FI" sz="1600" dirty="0"/>
              <a:t> sisällä alalta toiselle</a:t>
            </a:r>
            <a:r>
              <a:rPr lang="fi-FI" sz="1600" dirty="0">
                <a:cs typeface="Calibri" panose="020F0502020204030204"/>
              </a:rPr>
              <a:t>, </a:t>
            </a:r>
            <a:r>
              <a:rPr lang="fi-FI" sz="1600" dirty="0"/>
              <a:t>Tuvalta toiselle asteelle</a:t>
            </a:r>
            <a:endParaRPr lang="fi-FI" sz="1600" dirty="0">
              <a:cs typeface="Calibri"/>
            </a:endParaRPr>
          </a:p>
          <a:p>
            <a:endParaRPr lang="fi-FI" sz="1600" b="1" dirty="0"/>
          </a:p>
          <a:p>
            <a:r>
              <a:rPr lang="fi-FI" sz="1600" b="1" dirty="0"/>
              <a:t>Ongelmatilanteiden ratkomista</a:t>
            </a:r>
            <a:endParaRPr lang="fi-FI" sz="1600" dirty="0">
              <a:cs typeface="Calibri"/>
            </a:endParaRPr>
          </a:p>
          <a:p>
            <a:pPr marL="285750" indent="-285750">
              <a:buFont typeface="Arial"/>
              <a:buChar char="•"/>
            </a:pPr>
            <a:r>
              <a:rPr lang="fi-FI" sz="1600" dirty="0" err="1"/>
              <a:t>Koulupudokkuuden</a:t>
            </a:r>
            <a:r>
              <a:rPr lang="fi-FI" sz="1600" dirty="0"/>
              <a:t> ehkäisyä toiminnanohjauksen tukemista</a:t>
            </a:r>
            <a:r>
              <a:rPr lang="fi-FI" sz="1600" dirty="0">
                <a:cs typeface="Calibri" panose="020F0502020204030204"/>
              </a:rPr>
              <a:t>,  o</a:t>
            </a:r>
            <a:r>
              <a:rPr lang="fi-FI" sz="1600" dirty="0"/>
              <a:t>piskelijoiden tuki erilaisissa tilanteissa, mm.  siirtymät, kouluun tulo tauon jälkeen</a:t>
            </a:r>
            <a:endParaRPr lang="fi-FI" sz="1600" dirty="0">
              <a:cs typeface="Calibri"/>
            </a:endParaRPr>
          </a:p>
          <a:p>
            <a:pPr marL="285750" indent="-285750">
              <a:buFont typeface="Arial"/>
              <a:buChar char="•"/>
            </a:pPr>
            <a:r>
              <a:rPr lang="fi-FI" sz="1600" dirty="0"/>
              <a:t>Henkilökunnan tuki, konsultoinnin tarvetta on</a:t>
            </a:r>
            <a:endParaRPr lang="fi-FI" sz="1600" dirty="0">
              <a:cs typeface="Calibri" panose="020F0502020204030204"/>
            </a:endParaRPr>
          </a:p>
          <a:p>
            <a:pPr>
              <a:lnSpc>
                <a:spcPct val="90000"/>
              </a:lnSpc>
              <a:spcAft>
                <a:spcPts val="600"/>
              </a:spcAft>
            </a:pPr>
            <a:endParaRPr lang="en-US" sz="1600" b="1" dirty="0"/>
          </a:p>
          <a:p>
            <a:pPr>
              <a:lnSpc>
                <a:spcPct val="90000"/>
              </a:lnSpc>
              <a:spcAft>
                <a:spcPts val="600"/>
              </a:spcAft>
            </a:pPr>
            <a:r>
              <a:rPr lang="en-US" sz="1600" b="1" dirty="0" err="1"/>
              <a:t>Hyvinvoinnin</a:t>
            </a:r>
            <a:r>
              <a:rPr lang="en-US" sz="1600" b="1" dirty="0"/>
              <a:t> </a:t>
            </a:r>
            <a:r>
              <a:rPr lang="en-US" sz="1600" b="1" dirty="0" err="1"/>
              <a:t>tukeminen</a:t>
            </a:r>
            <a:endParaRPr lang="en-US" sz="1600" b="1" dirty="0">
              <a:cs typeface="Calibri"/>
            </a:endParaRPr>
          </a:p>
          <a:p>
            <a:pPr marL="0" indent="-228600">
              <a:lnSpc>
                <a:spcPct val="90000"/>
              </a:lnSpc>
              <a:spcAft>
                <a:spcPts val="600"/>
              </a:spcAft>
              <a:buFont typeface="Arial" panose="020B0604020202020204" pitchFamily="34" charset="0"/>
              <a:buChar char="•"/>
            </a:pPr>
            <a:r>
              <a:rPr lang="en-US" sz="1600" dirty="0" err="1"/>
              <a:t>Yksilöohjausta</a:t>
            </a:r>
            <a:r>
              <a:rPr lang="en-US" sz="1600" dirty="0"/>
              <a:t>, </a:t>
            </a:r>
            <a:r>
              <a:rPr lang="en-US" sz="1600" dirty="0" err="1"/>
              <a:t>nepsy-ohjausta</a:t>
            </a:r>
            <a:r>
              <a:rPr lang="en-US" sz="1600" dirty="0">
                <a:cs typeface="Calibri"/>
              </a:rPr>
              <a:t>, </a:t>
            </a:r>
            <a:r>
              <a:rPr lang="en-US" sz="1600" dirty="0" err="1">
                <a:cs typeface="Calibri"/>
              </a:rPr>
              <a:t>h</a:t>
            </a:r>
            <a:r>
              <a:rPr lang="en-US" sz="1600" dirty="0" err="1"/>
              <a:t>yvinvoinnin</a:t>
            </a:r>
            <a:r>
              <a:rPr lang="en-US" sz="1600" dirty="0"/>
              <a:t> </a:t>
            </a:r>
            <a:r>
              <a:rPr lang="en-US" sz="1600" dirty="0" err="1"/>
              <a:t>tukemista</a:t>
            </a:r>
            <a:r>
              <a:rPr lang="en-US" sz="1600" dirty="0"/>
              <a:t> </a:t>
            </a:r>
            <a:r>
              <a:rPr lang="en-US" sz="1600" dirty="0" err="1"/>
              <a:t>koulun</a:t>
            </a:r>
            <a:r>
              <a:rPr lang="en-US" sz="1600" dirty="0"/>
              <a:t> </a:t>
            </a:r>
            <a:r>
              <a:rPr lang="en-US" sz="1600" dirty="0" err="1"/>
              <a:t>aikana</a:t>
            </a:r>
            <a:r>
              <a:rPr lang="en-US" sz="1600" dirty="0"/>
              <a:t> ja </a:t>
            </a:r>
            <a:r>
              <a:rPr lang="en-US" sz="1600" dirty="0" err="1"/>
              <a:t>ohjausta</a:t>
            </a:r>
            <a:r>
              <a:rPr lang="en-US" sz="1600" dirty="0"/>
              <a:t> </a:t>
            </a:r>
            <a:r>
              <a:rPr lang="en-US" sz="1600" dirty="0" err="1"/>
              <a:t>moniammatilliseen</a:t>
            </a:r>
            <a:r>
              <a:rPr lang="en-US" sz="1600" dirty="0"/>
              <a:t> </a:t>
            </a:r>
            <a:r>
              <a:rPr lang="en-US" sz="1600" dirty="0" err="1"/>
              <a:t>verkostoon</a:t>
            </a:r>
            <a:r>
              <a:rPr lang="en-US" sz="1600" dirty="0">
                <a:cs typeface="Calibri"/>
              </a:rPr>
              <a:t>, </a:t>
            </a:r>
            <a:r>
              <a:rPr lang="en-US" sz="1600" dirty="0" err="1">
                <a:cs typeface="Calibri"/>
              </a:rPr>
              <a:t>k</a:t>
            </a:r>
            <a:r>
              <a:rPr lang="en-US" sz="1600" dirty="0" err="1"/>
              <a:t>oulukuntoisuuden</a:t>
            </a:r>
            <a:r>
              <a:rPr lang="en-US" sz="1600" dirty="0"/>
              <a:t> </a:t>
            </a:r>
            <a:r>
              <a:rPr lang="en-US" sz="1600" dirty="0" err="1"/>
              <a:t>selvittäminen</a:t>
            </a:r>
            <a:r>
              <a:rPr lang="en-US" sz="1600" dirty="0"/>
              <a:t> </a:t>
            </a:r>
            <a:r>
              <a:rPr lang="en-US" sz="1600" dirty="0" err="1"/>
              <a:t>eri</a:t>
            </a:r>
            <a:r>
              <a:rPr lang="en-US" sz="1600" dirty="0"/>
              <a:t> </a:t>
            </a:r>
            <a:r>
              <a:rPr lang="en-US" sz="1600" dirty="0" err="1"/>
              <a:t>keinoin</a:t>
            </a:r>
            <a:r>
              <a:rPr lang="en-US" sz="1600" dirty="0"/>
              <a:t> ja </a:t>
            </a:r>
            <a:r>
              <a:rPr lang="en-US" sz="1600" dirty="0" err="1"/>
              <a:t>kuntoisuuden</a:t>
            </a:r>
            <a:r>
              <a:rPr lang="en-US" sz="1600" dirty="0"/>
              <a:t> </a:t>
            </a:r>
            <a:r>
              <a:rPr lang="en-US" sz="1600" dirty="0" err="1"/>
              <a:t>vahvistaminen</a:t>
            </a:r>
            <a:r>
              <a:rPr lang="en-US" sz="1600" dirty="0"/>
              <a:t>, </a:t>
            </a:r>
            <a:r>
              <a:rPr lang="en-US" sz="1600" dirty="0" err="1"/>
              <a:t>jotta</a:t>
            </a:r>
            <a:r>
              <a:rPr lang="en-US" sz="1600" dirty="0"/>
              <a:t> </a:t>
            </a:r>
            <a:r>
              <a:rPr lang="en-US" sz="1600" dirty="0" err="1"/>
              <a:t>hyvinvointi</a:t>
            </a:r>
            <a:r>
              <a:rPr lang="en-US" sz="1600" dirty="0"/>
              <a:t> ja </a:t>
            </a:r>
            <a:r>
              <a:rPr lang="en-US" sz="1600" dirty="0" err="1"/>
              <a:t>itsestä</a:t>
            </a:r>
            <a:r>
              <a:rPr lang="en-US" sz="1600" dirty="0"/>
              <a:t> </a:t>
            </a:r>
            <a:r>
              <a:rPr lang="en-US" sz="1600" dirty="0" err="1"/>
              <a:t>huolehtiminen</a:t>
            </a:r>
            <a:r>
              <a:rPr lang="en-US" sz="1600" dirty="0"/>
              <a:t> </a:t>
            </a:r>
            <a:r>
              <a:rPr lang="en-US" sz="1600" dirty="0" err="1"/>
              <a:t>paranee</a:t>
            </a:r>
            <a:endParaRPr lang="en-US" sz="1600" dirty="0">
              <a:cs typeface="Calibri"/>
            </a:endParaRPr>
          </a:p>
          <a:p>
            <a:pPr>
              <a:lnSpc>
                <a:spcPct val="90000"/>
              </a:lnSpc>
              <a:spcAft>
                <a:spcPts val="600"/>
              </a:spcAft>
            </a:pPr>
            <a:endParaRPr lang="en-US" sz="1600" b="1" dirty="0">
              <a:cs typeface="Calibri"/>
            </a:endParaRPr>
          </a:p>
          <a:p>
            <a:pPr>
              <a:lnSpc>
                <a:spcPct val="90000"/>
              </a:lnSpc>
              <a:spcAft>
                <a:spcPts val="600"/>
              </a:spcAft>
            </a:pPr>
            <a:r>
              <a:rPr lang="en-US" sz="1600" b="1" dirty="0" err="1"/>
              <a:t>Työharjoitteluiden</a:t>
            </a:r>
            <a:r>
              <a:rPr lang="en-US" sz="1600" b="1" dirty="0"/>
              <a:t> </a:t>
            </a:r>
            <a:r>
              <a:rPr lang="en-US" sz="1600" b="1" dirty="0" err="1"/>
              <a:t>tuki</a:t>
            </a:r>
            <a:endParaRPr lang="en-US" sz="1600" b="1" dirty="0">
              <a:cs typeface="Calibri"/>
            </a:endParaRPr>
          </a:p>
          <a:p>
            <a:pPr marL="342900" indent="-342900">
              <a:lnSpc>
                <a:spcPct val="90000"/>
              </a:lnSpc>
              <a:spcAft>
                <a:spcPts val="600"/>
              </a:spcAft>
              <a:buFont typeface="Arial"/>
              <a:buChar char="•"/>
            </a:pPr>
            <a:r>
              <a:rPr lang="en-US" sz="1600" dirty="0" err="1"/>
              <a:t>Yhdessä</a:t>
            </a:r>
            <a:r>
              <a:rPr lang="en-US" sz="1600" dirty="0"/>
              <a:t> </a:t>
            </a:r>
            <a:r>
              <a:rPr lang="en-US" sz="1600" dirty="0" err="1"/>
              <a:t>paikkojen</a:t>
            </a:r>
            <a:r>
              <a:rPr lang="en-US" sz="1600" dirty="0"/>
              <a:t> </a:t>
            </a:r>
            <a:r>
              <a:rPr lang="en-US" sz="1600" dirty="0" err="1"/>
              <a:t>etsiminen</a:t>
            </a:r>
            <a:r>
              <a:rPr lang="en-US" sz="1600" dirty="0"/>
              <a:t>, </a:t>
            </a:r>
            <a:r>
              <a:rPr lang="en-US" sz="1600" dirty="0" err="1"/>
              <a:t>harjoittelun</a:t>
            </a:r>
            <a:r>
              <a:rPr lang="en-US" sz="1600" dirty="0"/>
              <a:t> </a:t>
            </a:r>
            <a:r>
              <a:rPr lang="en-US" sz="1600" dirty="0" err="1"/>
              <a:t>aloitus</a:t>
            </a:r>
            <a:r>
              <a:rPr lang="en-US" sz="1600" dirty="0"/>
              <a:t> </a:t>
            </a:r>
            <a:r>
              <a:rPr lang="en-US" sz="1600" dirty="0" err="1"/>
              <a:t>yhdessä</a:t>
            </a:r>
            <a:r>
              <a:rPr lang="en-US" sz="1600" dirty="0"/>
              <a:t>, </a:t>
            </a:r>
            <a:r>
              <a:rPr lang="en-US" sz="1600" dirty="0" err="1"/>
              <a:t>harjoittelun</a:t>
            </a:r>
            <a:r>
              <a:rPr lang="en-US" sz="1600" dirty="0"/>
              <a:t> </a:t>
            </a:r>
            <a:r>
              <a:rPr lang="en-US" sz="1600" dirty="0" err="1"/>
              <a:t>ajan</a:t>
            </a:r>
            <a:r>
              <a:rPr lang="en-US" sz="1600" dirty="0"/>
              <a:t> </a:t>
            </a:r>
            <a:r>
              <a:rPr lang="en-US" sz="1600" dirty="0" err="1"/>
              <a:t>tuki</a:t>
            </a:r>
            <a:r>
              <a:rPr lang="en-US" sz="1600" dirty="0">
                <a:cs typeface="Calibri" panose="020F0502020204030204"/>
              </a:rPr>
              <a:t>, </a:t>
            </a:r>
            <a:r>
              <a:rPr lang="en-US" sz="1600" dirty="0" err="1">
                <a:cs typeface="Calibri" panose="020F0502020204030204"/>
              </a:rPr>
              <a:t>t</a:t>
            </a:r>
            <a:r>
              <a:rPr lang="en-US" sz="1600" dirty="0" err="1"/>
              <a:t>yöpaikan</a:t>
            </a:r>
            <a:r>
              <a:rPr lang="en-US" sz="1600" dirty="0"/>
              <a:t> </a:t>
            </a:r>
            <a:r>
              <a:rPr lang="en-US" sz="1600" dirty="0" err="1"/>
              <a:t>ohjaaminen</a:t>
            </a:r>
            <a:r>
              <a:rPr lang="en-US" sz="1600" dirty="0"/>
              <a:t> </a:t>
            </a:r>
            <a:r>
              <a:rPr lang="en-US" sz="1600" dirty="0" err="1"/>
              <a:t>opiskelijan</a:t>
            </a:r>
            <a:r>
              <a:rPr lang="en-US" sz="1600" dirty="0"/>
              <a:t> </a:t>
            </a:r>
            <a:r>
              <a:rPr lang="en-US" sz="1600" dirty="0" err="1"/>
              <a:t>ohjaamiseen</a:t>
            </a:r>
            <a:r>
              <a:rPr lang="en-US" sz="1600" dirty="0">
                <a:cs typeface="Calibri" panose="020F0502020204030204"/>
              </a:rPr>
              <a:t>, </a:t>
            </a:r>
            <a:r>
              <a:rPr lang="en-US" sz="1600" dirty="0" err="1"/>
              <a:t>Opettajan</a:t>
            </a:r>
            <a:r>
              <a:rPr lang="en-US" sz="1600" dirty="0"/>
              <a:t> </a:t>
            </a:r>
            <a:r>
              <a:rPr lang="en-US" sz="1600" dirty="0" err="1"/>
              <a:t>ohjaus</a:t>
            </a:r>
            <a:r>
              <a:rPr lang="en-US" sz="1600" dirty="0"/>
              <a:t> </a:t>
            </a:r>
            <a:r>
              <a:rPr lang="en-US" sz="1600" dirty="0" err="1"/>
              <a:t>erityistä</a:t>
            </a:r>
            <a:r>
              <a:rPr lang="en-US" sz="1600" dirty="0"/>
              <a:t> </a:t>
            </a:r>
            <a:r>
              <a:rPr lang="en-US" sz="1600" dirty="0" err="1"/>
              <a:t>tukea</a:t>
            </a:r>
            <a:r>
              <a:rPr lang="en-US" sz="1600" dirty="0"/>
              <a:t> </a:t>
            </a:r>
            <a:r>
              <a:rPr lang="en-US" sz="1600" dirty="0" err="1"/>
              <a:t>tarvitsevan</a:t>
            </a:r>
            <a:r>
              <a:rPr lang="en-US" sz="1600" dirty="0"/>
              <a:t>  </a:t>
            </a:r>
            <a:r>
              <a:rPr lang="en-US" sz="1600" dirty="0" err="1"/>
              <a:t>opiskelijan</a:t>
            </a:r>
            <a:r>
              <a:rPr lang="en-US" sz="1600" dirty="0"/>
              <a:t> </a:t>
            </a:r>
            <a:r>
              <a:rPr lang="en-US" sz="1600" dirty="0" err="1"/>
              <a:t>työssäoppimisen</a:t>
            </a:r>
            <a:r>
              <a:rPr lang="en-US" sz="1600" dirty="0"/>
              <a:t>  </a:t>
            </a:r>
            <a:r>
              <a:rPr lang="en-US" sz="1600" dirty="0" err="1"/>
              <a:t>ohjaamiseen</a:t>
            </a:r>
            <a:endParaRPr lang="en-US" sz="1600" dirty="0">
              <a:cs typeface="Calibri" panose="020F0502020204030204"/>
            </a:endParaRPr>
          </a:p>
          <a:p>
            <a:pPr>
              <a:lnSpc>
                <a:spcPct val="90000"/>
              </a:lnSpc>
              <a:spcAft>
                <a:spcPts val="600"/>
              </a:spcAft>
            </a:pPr>
            <a:r>
              <a:rPr lang="en-US" sz="1600" dirty="0" err="1"/>
              <a:t>Toiminnan</a:t>
            </a:r>
            <a:r>
              <a:rPr lang="en-US" sz="1600" dirty="0"/>
              <a:t> </a:t>
            </a:r>
            <a:r>
              <a:rPr lang="en-US" sz="1600" dirty="0" err="1"/>
              <a:t>avulla</a:t>
            </a:r>
            <a:r>
              <a:rPr lang="en-US" sz="1600" dirty="0"/>
              <a:t> on </a:t>
            </a:r>
            <a:r>
              <a:rPr lang="en-US" sz="1600" dirty="0" err="1"/>
              <a:t>tavoitettu</a:t>
            </a:r>
            <a:r>
              <a:rPr lang="en-US" sz="1600" dirty="0"/>
              <a:t> </a:t>
            </a:r>
            <a:r>
              <a:rPr lang="en-US" sz="1600" dirty="0" err="1"/>
              <a:t>useita</a:t>
            </a:r>
            <a:r>
              <a:rPr lang="en-US" sz="1600" dirty="0"/>
              <a:t> </a:t>
            </a:r>
            <a:r>
              <a:rPr lang="en-US" sz="1600" dirty="0" err="1"/>
              <a:t>kymmeniä</a:t>
            </a:r>
            <a:r>
              <a:rPr lang="en-US" sz="1600" dirty="0"/>
              <a:t> </a:t>
            </a:r>
            <a:r>
              <a:rPr lang="en-US" sz="1600" dirty="0" err="1"/>
              <a:t>kadonneita</a:t>
            </a:r>
            <a:r>
              <a:rPr lang="en-US" sz="1600" dirty="0"/>
              <a:t> ja </a:t>
            </a:r>
            <a:r>
              <a:rPr lang="en-US" sz="1600" b="1" dirty="0" err="1"/>
              <a:t>saatu</a:t>
            </a:r>
            <a:r>
              <a:rPr lang="en-US" sz="1600" b="1" dirty="0"/>
              <a:t> </a:t>
            </a:r>
            <a:r>
              <a:rPr lang="en-US" sz="1600" b="1" dirty="0" err="1"/>
              <a:t>heidät</a:t>
            </a:r>
            <a:r>
              <a:rPr lang="en-US" sz="1600" b="1" dirty="0"/>
              <a:t> </a:t>
            </a:r>
            <a:r>
              <a:rPr lang="en-US" sz="1600" b="1" dirty="0" err="1"/>
              <a:t>takaisin</a:t>
            </a:r>
            <a:r>
              <a:rPr lang="en-US" sz="1600" b="1" dirty="0"/>
              <a:t> </a:t>
            </a:r>
            <a:r>
              <a:rPr lang="en-US" sz="1600" b="1" dirty="0" err="1"/>
              <a:t>opintojen</a:t>
            </a:r>
            <a:r>
              <a:rPr lang="en-US" sz="1600" b="1" dirty="0"/>
              <a:t>  </a:t>
            </a:r>
            <a:r>
              <a:rPr lang="en-US" sz="1600" b="1" dirty="0" err="1"/>
              <a:t>sekä</a:t>
            </a:r>
            <a:r>
              <a:rPr lang="en-US" sz="1600" b="1" dirty="0"/>
              <a:t> </a:t>
            </a:r>
            <a:r>
              <a:rPr lang="en-US" sz="1600" b="1" dirty="0" err="1"/>
              <a:t>tukitoimien</a:t>
            </a:r>
            <a:r>
              <a:rPr lang="en-US" sz="1600" b="1" dirty="0"/>
              <a:t> </a:t>
            </a:r>
            <a:r>
              <a:rPr lang="en-US" sz="1600" b="1" dirty="0" err="1"/>
              <a:t>pariin</a:t>
            </a:r>
            <a:r>
              <a:rPr lang="en-US" sz="1600" b="1" dirty="0"/>
              <a:t>.</a:t>
            </a:r>
            <a:endParaRPr lang="en-US" sz="1600" b="1" dirty="0">
              <a:cs typeface="Calibri"/>
            </a:endParaRPr>
          </a:p>
          <a:p>
            <a:pPr marL="285750" indent="-285750">
              <a:buFont typeface="Arial"/>
              <a:buChar char="•"/>
            </a:pPr>
            <a:endParaRPr lang="fi-FI" sz="1600" dirty="0">
              <a:cs typeface="Calibri" panose="020F0502020204030204"/>
            </a:endParaRPr>
          </a:p>
          <a:p>
            <a:pPr algn="l"/>
            <a:endParaRPr lang="fi-FI" sz="1600" i="0" dirty="0">
              <a:solidFill>
                <a:srgbClr val="333333"/>
              </a:solidFill>
              <a:effectLst/>
            </a:endParaRPr>
          </a:p>
          <a:p>
            <a:pPr algn="l"/>
            <a:endParaRPr lang="fi-FI" sz="1600" b="0" i="0" dirty="0">
              <a:solidFill>
                <a:srgbClr val="333333"/>
              </a:solidFill>
              <a:effectLst/>
            </a:endParaRPr>
          </a:p>
          <a:p>
            <a:pPr algn="l"/>
            <a:endParaRPr lang="fi-FI" b="0" i="0" dirty="0">
              <a:solidFill>
                <a:srgbClr val="333333"/>
              </a:solidFill>
              <a:effectLst/>
              <a:latin typeface="Humanist521TL-Roman"/>
            </a:endParaRPr>
          </a:p>
        </p:txBody>
      </p:sp>
      <p:pic>
        <p:nvPicPr>
          <p:cNvPr id="7" name="Kuva 6">
            <a:extLst>
              <a:ext uri="{FF2B5EF4-FFF2-40B4-BE49-F238E27FC236}">
                <a16:creationId xmlns:a16="http://schemas.microsoft.com/office/drawing/2014/main" id="{DB8323C1-84A7-CCFB-04CE-69404C989A9E}"/>
              </a:ext>
            </a:extLst>
          </p:cNvPr>
          <p:cNvPicPr>
            <a:picLocks noChangeAspect="1"/>
          </p:cNvPicPr>
          <p:nvPr/>
        </p:nvPicPr>
        <p:blipFill>
          <a:blip r:embed="rId2"/>
          <a:stretch>
            <a:fillRect/>
          </a:stretch>
        </p:blipFill>
        <p:spPr>
          <a:xfrm>
            <a:off x="4736592" y="18645"/>
            <a:ext cx="7455408" cy="831748"/>
          </a:xfrm>
          <a:prstGeom prst="rect">
            <a:avLst/>
          </a:prstGeom>
        </p:spPr>
      </p:pic>
      <p:pic>
        <p:nvPicPr>
          <p:cNvPr id="3" name="Kuva 2" descr="Kuva, joka sisältää kohteen aqua, muotoilu&#10;&#10;Kuvaus luotu automaattisesti">
            <a:extLst>
              <a:ext uri="{FF2B5EF4-FFF2-40B4-BE49-F238E27FC236}">
                <a16:creationId xmlns:a16="http://schemas.microsoft.com/office/drawing/2014/main" id="{858BCA1B-FD3D-67BA-99F7-D6DD582F1F86}"/>
              </a:ext>
            </a:extLst>
          </p:cNvPr>
          <p:cNvPicPr>
            <a:picLocks noChangeAspect="1"/>
          </p:cNvPicPr>
          <p:nvPr/>
        </p:nvPicPr>
        <p:blipFill>
          <a:blip r:embed="rId3"/>
          <a:stretch>
            <a:fillRect/>
          </a:stretch>
        </p:blipFill>
        <p:spPr>
          <a:xfrm>
            <a:off x="77377" y="6226692"/>
            <a:ext cx="12009047" cy="662078"/>
          </a:xfrm>
          <a:prstGeom prst="rect">
            <a:avLst/>
          </a:prstGeom>
        </p:spPr>
      </p:pic>
    </p:spTree>
    <p:extLst>
      <p:ext uri="{BB962C8B-B14F-4D97-AF65-F5344CB8AC3E}">
        <p14:creationId xmlns:p14="http://schemas.microsoft.com/office/powerpoint/2010/main" val="4065785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5FA4C6F-0C7F-1C90-E581-8F6C457C78B0}"/>
              </a:ext>
            </a:extLst>
          </p:cNvPr>
          <p:cNvSpPr>
            <a:spLocks noGrp="1"/>
          </p:cNvSpPr>
          <p:nvPr>
            <p:ph type="title"/>
          </p:nvPr>
        </p:nvSpPr>
        <p:spPr>
          <a:xfrm>
            <a:off x="296538" y="73153"/>
            <a:ext cx="11057262" cy="624564"/>
          </a:xfrm>
        </p:spPr>
        <p:txBody>
          <a:bodyPr vert="horz" lIns="91440" tIns="45720" rIns="91440" bIns="45720" rtlCol="0" anchor="ctr">
            <a:normAutofit fontScale="90000"/>
          </a:bodyPr>
          <a:lstStyle/>
          <a:p>
            <a:r>
              <a:rPr lang="en-US" sz="2400" b="1" dirty="0"/>
              <a:t>OTA HALTUUN HANKE </a:t>
            </a:r>
            <a:r>
              <a:rPr lang="en-US" sz="2400" dirty="0" err="1">
                <a:latin typeface="Calibri"/>
                <a:ea typeface="Calibri" panose="020F0502020204030204" pitchFamily="34" charset="0"/>
                <a:cs typeface="Calibri"/>
              </a:rPr>
              <a:t>Esr-hanke</a:t>
            </a:r>
            <a:r>
              <a:rPr lang="en-US" sz="2400" dirty="0">
                <a:latin typeface="Calibri"/>
                <a:ea typeface="Calibri" panose="020F0502020204030204" pitchFamily="34" charset="0"/>
                <a:cs typeface="Calibri"/>
              </a:rPr>
              <a:t> 1.3.2025 ja 1.4.2025 </a:t>
            </a:r>
            <a:r>
              <a:rPr lang="en-US" sz="2400" dirty="0" err="1">
                <a:latin typeface="Calibri"/>
                <a:ea typeface="Calibri" panose="020F0502020204030204" pitchFamily="34" charset="0"/>
                <a:cs typeface="Calibri"/>
              </a:rPr>
              <a:t>käynnistynyt</a:t>
            </a:r>
            <a:r>
              <a:rPr lang="en-US" sz="2400" dirty="0">
                <a:latin typeface="Calibri"/>
                <a:ea typeface="Calibri" panose="020F0502020204030204" pitchFamily="34" charset="0"/>
                <a:cs typeface="Calibri"/>
              </a:rPr>
              <a:t> </a:t>
            </a:r>
            <a:r>
              <a:rPr lang="en-US" sz="2400" dirty="0" err="1">
                <a:latin typeface="Calibri"/>
                <a:ea typeface="Calibri" panose="020F0502020204030204" pitchFamily="34" charset="0"/>
                <a:cs typeface="Calibri"/>
              </a:rPr>
              <a:t>kesto</a:t>
            </a:r>
            <a:r>
              <a:rPr lang="en-US" sz="2400" dirty="0">
                <a:latin typeface="Calibri"/>
                <a:ea typeface="Calibri" panose="020F0502020204030204" pitchFamily="34" charset="0"/>
                <a:cs typeface="Calibri"/>
              </a:rPr>
              <a:t> 2,5 </a:t>
            </a:r>
            <a:r>
              <a:rPr lang="en-US" sz="2400" dirty="0" err="1">
                <a:latin typeface="Calibri"/>
                <a:ea typeface="Calibri" panose="020F0502020204030204" pitchFamily="34" charset="0"/>
                <a:cs typeface="Calibri"/>
              </a:rPr>
              <a:t>vuotta</a:t>
            </a:r>
            <a:r>
              <a:rPr lang="en-US" sz="2400" dirty="0">
                <a:latin typeface="Calibri"/>
                <a:ea typeface="Calibri" panose="020F0502020204030204" pitchFamily="34" charset="0"/>
                <a:cs typeface="Calibri"/>
              </a:rPr>
              <a:t>.</a:t>
            </a:r>
            <a:br>
              <a:rPr lang="fi-FI" sz="1050" dirty="0"/>
            </a:br>
            <a:endParaRPr lang="en-US" sz="2400" b="1" i="0" u="none" strike="noStrike" kern="1200" baseline="0" dirty="0">
              <a:solidFill>
                <a:schemeClr val="tx1"/>
              </a:solidFill>
              <a:latin typeface="+mj-lt"/>
              <a:ea typeface="+mj-ea"/>
              <a:cs typeface="+mj-cs"/>
            </a:endParaRPr>
          </a:p>
        </p:txBody>
      </p:sp>
      <p:graphicFrame>
        <p:nvGraphicFramePr>
          <p:cNvPr id="14" name="Tekstin paikkamerkki 2">
            <a:extLst>
              <a:ext uri="{FF2B5EF4-FFF2-40B4-BE49-F238E27FC236}">
                <a16:creationId xmlns:a16="http://schemas.microsoft.com/office/drawing/2014/main" id="{1E3B0E02-20FD-8DB0-5AFA-DFAB0363DF21}"/>
              </a:ext>
            </a:extLst>
          </p:cNvPr>
          <p:cNvGraphicFramePr/>
          <p:nvPr>
            <p:extLst>
              <p:ext uri="{D42A27DB-BD31-4B8C-83A1-F6EECF244321}">
                <p14:modId xmlns:p14="http://schemas.microsoft.com/office/powerpoint/2010/main" val="3708929110"/>
              </p:ext>
            </p:extLst>
          </p:nvPr>
        </p:nvGraphicFramePr>
        <p:xfrm>
          <a:off x="296538" y="539496"/>
          <a:ext cx="11517510"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Kuva 4">
            <a:extLst>
              <a:ext uri="{FF2B5EF4-FFF2-40B4-BE49-F238E27FC236}">
                <a16:creationId xmlns:a16="http://schemas.microsoft.com/office/drawing/2014/main" id="{3F51AA7E-EC41-55DD-E21B-12FB6E605496}"/>
              </a:ext>
            </a:extLst>
          </p:cNvPr>
          <p:cNvPicPr>
            <a:picLocks noChangeAspect="1"/>
          </p:cNvPicPr>
          <p:nvPr/>
        </p:nvPicPr>
        <p:blipFill>
          <a:blip r:embed="rId8"/>
          <a:stretch>
            <a:fillRect/>
          </a:stretch>
        </p:blipFill>
        <p:spPr>
          <a:xfrm>
            <a:off x="210312" y="5803874"/>
            <a:ext cx="1554480" cy="876345"/>
          </a:xfrm>
          <a:prstGeom prst="rect">
            <a:avLst/>
          </a:prstGeom>
        </p:spPr>
      </p:pic>
      <p:pic>
        <p:nvPicPr>
          <p:cNvPr id="6" name="Kuva 5">
            <a:extLst>
              <a:ext uri="{FF2B5EF4-FFF2-40B4-BE49-F238E27FC236}">
                <a16:creationId xmlns:a16="http://schemas.microsoft.com/office/drawing/2014/main" id="{FDD80814-CB4C-32D7-0165-09C39A1BEEE8}"/>
              </a:ext>
            </a:extLst>
          </p:cNvPr>
          <p:cNvPicPr>
            <a:picLocks noChangeAspect="1"/>
          </p:cNvPicPr>
          <p:nvPr/>
        </p:nvPicPr>
        <p:blipFill>
          <a:blip r:embed="rId9"/>
          <a:stretch>
            <a:fillRect/>
          </a:stretch>
        </p:blipFill>
        <p:spPr>
          <a:xfrm>
            <a:off x="5404974" y="6146818"/>
            <a:ext cx="6783977" cy="533401"/>
          </a:xfrm>
          <a:prstGeom prst="rect">
            <a:avLst/>
          </a:prstGeom>
        </p:spPr>
      </p:pic>
    </p:spTree>
    <p:extLst>
      <p:ext uri="{BB962C8B-B14F-4D97-AF65-F5344CB8AC3E}">
        <p14:creationId xmlns:p14="http://schemas.microsoft.com/office/powerpoint/2010/main" val="4268576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0FDA4B9-25E2-5C6B-14C0-9AA7476C89FE}"/>
              </a:ext>
            </a:extLst>
          </p:cNvPr>
          <p:cNvPicPr>
            <a:picLocks noChangeAspect="1"/>
          </p:cNvPicPr>
          <p:nvPr/>
        </p:nvPicPr>
        <p:blipFill>
          <a:blip r:embed="rId2"/>
          <a:stretch>
            <a:fillRect/>
          </a:stretch>
        </p:blipFill>
        <p:spPr>
          <a:xfrm>
            <a:off x="0" y="0"/>
            <a:ext cx="12363138" cy="6858000"/>
          </a:xfrm>
          <a:prstGeom prst="rect">
            <a:avLst/>
          </a:prstGeom>
        </p:spPr>
      </p:pic>
    </p:spTree>
    <p:extLst>
      <p:ext uri="{BB962C8B-B14F-4D97-AF65-F5344CB8AC3E}">
        <p14:creationId xmlns:p14="http://schemas.microsoft.com/office/powerpoint/2010/main" val="1817349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8" name="Group 9">
            <a:extLst>
              <a:ext uri="{FF2B5EF4-FFF2-40B4-BE49-F238E27FC236}">
                <a16:creationId xmlns:a16="http://schemas.microsoft.com/office/drawing/2014/main" id="{709F4FC9-790F-4F97-8EE4-312CE916E8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9" name="Rectangle 10">
              <a:extLst>
                <a:ext uri="{FF2B5EF4-FFF2-40B4-BE49-F238E27FC236}">
                  <a16:creationId xmlns:a16="http://schemas.microsoft.com/office/drawing/2014/main" id="{11582185-B7AA-4C85-9F08-0CF3055EF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1">
              <a:extLst>
                <a:ext uri="{FF2B5EF4-FFF2-40B4-BE49-F238E27FC236}">
                  <a16:creationId xmlns:a16="http://schemas.microsoft.com/office/drawing/2014/main" id="{AF928DF6-7FD6-4208-9ACF-63FB7CC78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Freeform: Shape 13">
            <a:extLst>
              <a:ext uri="{FF2B5EF4-FFF2-40B4-BE49-F238E27FC236}">
                <a16:creationId xmlns:a16="http://schemas.microsoft.com/office/drawing/2014/main" id="{6822B5A5-A76C-4DCB-9522-E70E2E230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0" y="990600"/>
            <a:ext cx="9905999"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Otsikko 1">
            <a:extLst>
              <a:ext uri="{FF2B5EF4-FFF2-40B4-BE49-F238E27FC236}">
                <a16:creationId xmlns:a16="http://schemas.microsoft.com/office/drawing/2014/main" id="{5D5E172C-6FF9-4992-A273-79A5122E0C3A}"/>
              </a:ext>
            </a:extLst>
          </p:cNvPr>
          <p:cNvSpPr>
            <a:spLocks noGrp="1"/>
          </p:cNvSpPr>
          <p:nvPr>
            <p:ph type="title"/>
          </p:nvPr>
        </p:nvSpPr>
        <p:spPr>
          <a:xfrm>
            <a:off x="2514599" y="1676400"/>
            <a:ext cx="8534401" cy="2590800"/>
          </a:xfrm>
        </p:spPr>
        <p:txBody>
          <a:bodyPr vert="horz" lIns="91440" tIns="45720" rIns="91440" bIns="45720" rtlCol="0" anchor="t">
            <a:noAutofit/>
          </a:bodyPr>
          <a:lstStyle/>
          <a:p>
            <a:r>
              <a:rPr lang="en-US" sz="1800" b="1" kern="1200" dirty="0">
                <a:solidFill>
                  <a:schemeClr val="tx1"/>
                </a:solidFill>
                <a:effectLst/>
                <a:latin typeface="+mj-lt"/>
                <a:ea typeface="+mj-ea"/>
                <a:cs typeface="+mj-cs"/>
              </a:rPr>
              <a:t>AMMATILLISEN KOULUTUKSEN KEHITTÄMISEN WEBINAARI 31.3.2025</a:t>
            </a:r>
            <a:br>
              <a:rPr lang="en-US" sz="1800" b="1" kern="1200" dirty="0">
                <a:solidFill>
                  <a:schemeClr val="tx1"/>
                </a:solidFill>
                <a:effectLst/>
                <a:latin typeface="+mj-lt"/>
                <a:ea typeface="+mj-ea"/>
                <a:cs typeface="+mj-cs"/>
              </a:rPr>
            </a:br>
            <a:br>
              <a:rPr lang="en-US" sz="1800" kern="1200" dirty="0">
                <a:solidFill>
                  <a:schemeClr val="tx1"/>
                </a:solidFill>
                <a:effectLst/>
                <a:latin typeface="+mj-lt"/>
                <a:ea typeface="+mj-ea"/>
                <a:cs typeface="+mj-cs"/>
              </a:rPr>
            </a:br>
            <a:r>
              <a:rPr lang="en-US" sz="1800" b="0" i="0" u="none" strike="noStrike" kern="1200" dirty="0" err="1">
                <a:solidFill>
                  <a:schemeClr val="tx1"/>
                </a:solidFill>
                <a:effectLst/>
                <a:latin typeface="+mj-lt"/>
                <a:ea typeface="+mj-ea"/>
                <a:cs typeface="+mj-cs"/>
                <a:hlinkClick r:id="rId2" tooltip="ohjelma-ammatillisen-koulutuksen-kehittamisen-hankewebinaari-31.3.2025.pdf"/>
              </a:rPr>
              <a:t>Ohjelma</a:t>
            </a:r>
            <a:r>
              <a:rPr lang="en-US" sz="1800" b="0" i="0" u="none" strike="noStrike" kern="1200" dirty="0">
                <a:solidFill>
                  <a:schemeClr val="tx1"/>
                </a:solidFill>
                <a:effectLst/>
                <a:latin typeface="+mj-lt"/>
                <a:ea typeface="+mj-ea"/>
                <a:cs typeface="+mj-cs"/>
                <a:hlinkClick r:id="rId2" tooltip="ohjelma-ammatillisen-koulutuksen-kehittamisen-hankewebinaari-31.3.2025.pdf"/>
              </a:rPr>
              <a:t> </a:t>
            </a:r>
            <a:r>
              <a:rPr lang="en-US" sz="1800" b="0" i="0" u="none" strike="noStrike" kern="1200" dirty="0" err="1">
                <a:solidFill>
                  <a:schemeClr val="tx1"/>
                </a:solidFill>
                <a:effectLst/>
                <a:latin typeface="+mj-lt"/>
                <a:ea typeface="+mj-ea"/>
                <a:cs typeface="+mj-cs"/>
                <a:hlinkClick r:id="rId2" tooltip="ohjelma-ammatillisen-koulutuksen-kehittamisen-hankewebinaari-31.3.2025.pdf"/>
              </a:rPr>
              <a:t>Ammatillisen</a:t>
            </a:r>
            <a:r>
              <a:rPr lang="en-US" sz="1800" b="0" i="0" u="none" strike="noStrike" kern="1200" dirty="0">
                <a:solidFill>
                  <a:schemeClr val="tx1"/>
                </a:solidFill>
                <a:effectLst/>
                <a:latin typeface="+mj-lt"/>
                <a:ea typeface="+mj-ea"/>
                <a:cs typeface="+mj-cs"/>
                <a:hlinkClick r:id="rId2" tooltip="ohjelma-ammatillisen-koulutuksen-kehittamisen-hankewebinaari-31.3.2025.pdf"/>
              </a:rPr>
              <a:t> </a:t>
            </a:r>
            <a:r>
              <a:rPr lang="en-US" sz="1800" b="0" i="0" u="none" strike="noStrike" kern="1200" dirty="0" err="1">
                <a:solidFill>
                  <a:schemeClr val="tx1"/>
                </a:solidFill>
                <a:effectLst/>
                <a:latin typeface="+mj-lt"/>
                <a:ea typeface="+mj-ea"/>
                <a:cs typeface="+mj-cs"/>
                <a:hlinkClick r:id="rId2" tooltip="ohjelma-ammatillisen-koulutuksen-kehittamisen-hankewebinaari-31.3.2025.pdf"/>
              </a:rPr>
              <a:t>koulutuksen</a:t>
            </a:r>
            <a:r>
              <a:rPr lang="en-US" sz="1800" b="0" i="0" u="none" strike="noStrike" kern="1200" dirty="0">
                <a:solidFill>
                  <a:schemeClr val="tx1"/>
                </a:solidFill>
                <a:effectLst/>
                <a:latin typeface="+mj-lt"/>
                <a:ea typeface="+mj-ea"/>
                <a:cs typeface="+mj-cs"/>
                <a:hlinkClick r:id="rId2" tooltip="ohjelma-ammatillisen-koulutuksen-kehittamisen-hankewebinaari-31.3.2025.pdf"/>
              </a:rPr>
              <a:t> </a:t>
            </a:r>
            <a:r>
              <a:rPr lang="en-US" sz="1800" b="0" i="0" u="none" strike="noStrike" kern="1200" dirty="0" err="1">
                <a:solidFill>
                  <a:schemeClr val="tx1"/>
                </a:solidFill>
                <a:effectLst/>
                <a:latin typeface="+mj-lt"/>
                <a:ea typeface="+mj-ea"/>
                <a:cs typeface="+mj-cs"/>
                <a:hlinkClick r:id="rId2" tooltip="ohjelma-ammatillisen-koulutuksen-kehittamisen-hankewebinaari-31.3.2025.pdf"/>
              </a:rPr>
              <a:t>kehittämisen</a:t>
            </a:r>
            <a:r>
              <a:rPr lang="en-US" sz="1800" b="0" i="0" u="none" strike="noStrike" kern="1200" dirty="0">
                <a:solidFill>
                  <a:schemeClr val="tx1"/>
                </a:solidFill>
                <a:effectLst/>
                <a:latin typeface="+mj-lt"/>
                <a:ea typeface="+mj-ea"/>
                <a:cs typeface="+mj-cs"/>
                <a:hlinkClick r:id="rId2" tooltip="ohjelma-ammatillisen-koulutuksen-kehittamisen-hankewebinaari-31.3.2025.pdf"/>
              </a:rPr>
              <a:t> </a:t>
            </a:r>
            <a:r>
              <a:rPr lang="en-US" sz="1800" b="0" i="0" u="none" strike="noStrike" kern="1200" dirty="0" err="1">
                <a:solidFill>
                  <a:schemeClr val="tx1"/>
                </a:solidFill>
                <a:effectLst/>
                <a:latin typeface="+mj-lt"/>
                <a:ea typeface="+mj-ea"/>
                <a:cs typeface="+mj-cs"/>
                <a:hlinkClick r:id="rId2" tooltip="ohjelma-ammatillisen-koulutuksen-kehittamisen-hankewebinaari-31.3.2025.pdf"/>
              </a:rPr>
              <a:t>hankewebinaari</a:t>
            </a:r>
            <a:r>
              <a:rPr lang="en-US" sz="1800" b="0" i="0" u="none" strike="noStrike" kern="1200" dirty="0">
                <a:solidFill>
                  <a:schemeClr val="tx1"/>
                </a:solidFill>
                <a:effectLst/>
                <a:latin typeface="+mj-lt"/>
                <a:ea typeface="+mj-ea"/>
                <a:cs typeface="+mj-cs"/>
                <a:hlinkClick r:id="rId2" tooltip="ohjelma-ammatillisen-koulutuksen-kehittamisen-hankewebinaari-31.3.2025.pdf"/>
              </a:rPr>
              <a:t> 31.3.2025 (pdf)</a:t>
            </a:r>
            <a:br>
              <a:rPr lang="en-US" sz="1800" b="0" i="0" kern="1200" dirty="0">
                <a:solidFill>
                  <a:schemeClr val="tx1"/>
                </a:solidFill>
                <a:effectLst/>
                <a:latin typeface="+mj-lt"/>
                <a:ea typeface="+mj-ea"/>
                <a:cs typeface="+mj-cs"/>
              </a:rPr>
            </a:br>
            <a:r>
              <a:rPr lang="en-US" sz="1800" b="0" i="0" u="none" strike="noStrike" kern="1200" dirty="0" err="1">
                <a:solidFill>
                  <a:schemeClr val="tx1"/>
                </a:solidFill>
                <a:effectLst/>
                <a:latin typeface="+mj-lt"/>
                <a:ea typeface="+mj-ea"/>
                <a:cs typeface="+mj-cs"/>
                <a:hlinkClick r:id="rId3" tooltip="ammatillisen-koulutuksen-kehittamisen-hankewebinaari.pdf"/>
              </a:rPr>
              <a:t>Ammatillisen</a:t>
            </a:r>
            <a:r>
              <a:rPr lang="en-US" sz="1800" b="0" i="0" u="none" strike="noStrike" kern="1200" dirty="0">
                <a:solidFill>
                  <a:schemeClr val="tx1"/>
                </a:solidFill>
                <a:effectLst/>
                <a:latin typeface="+mj-lt"/>
                <a:ea typeface="+mj-ea"/>
                <a:cs typeface="+mj-cs"/>
                <a:hlinkClick r:id="rId3" tooltip="ammatillisen-koulutuksen-kehittamisen-hankewebinaari.pdf"/>
              </a:rPr>
              <a:t> </a:t>
            </a:r>
            <a:r>
              <a:rPr lang="en-US" sz="1800" b="0" i="0" u="none" strike="noStrike" kern="1200" dirty="0" err="1">
                <a:solidFill>
                  <a:schemeClr val="tx1"/>
                </a:solidFill>
                <a:effectLst/>
                <a:latin typeface="+mj-lt"/>
                <a:ea typeface="+mj-ea"/>
                <a:cs typeface="+mj-cs"/>
                <a:hlinkClick r:id="rId3" tooltip="ammatillisen-koulutuksen-kehittamisen-hankewebinaari.pdf"/>
              </a:rPr>
              <a:t>koulutuksen</a:t>
            </a:r>
            <a:r>
              <a:rPr lang="en-US" sz="1800" b="0" i="0" u="none" strike="noStrike" kern="1200" dirty="0">
                <a:solidFill>
                  <a:schemeClr val="tx1"/>
                </a:solidFill>
                <a:effectLst/>
                <a:latin typeface="+mj-lt"/>
                <a:ea typeface="+mj-ea"/>
                <a:cs typeface="+mj-cs"/>
                <a:hlinkClick r:id="rId3" tooltip="ammatillisen-koulutuksen-kehittamisen-hankewebinaari.pdf"/>
              </a:rPr>
              <a:t> </a:t>
            </a:r>
            <a:r>
              <a:rPr lang="en-US" sz="1800" b="0" i="0" u="none" strike="noStrike" kern="1200" dirty="0" err="1">
                <a:solidFill>
                  <a:schemeClr val="tx1"/>
                </a:solidFill>
                <a:effectLst/>
                <a:latin typeface="+mj-lt"/>
                <a:ea typeface="+mj-ea"/>
                <a:cs typeface="+mj-cs"/>
                <a:hlinkClick r:id="rId3" tooltip="ammatillisen-koulutuksen-kehittamisen-hankewebinaari.pdf"/>
              </a:rPr>
              <a:t>kehittämisen</a:t>
            </a:r>
            <a:r>
              <a:rPr lang="en-US" sz="1800" b="0" i="0" u="none" strike="noStrike" kern="1200" dirty="0">
                <a:solidFill>
                  <a:schemeClr val="tx1"/>
                </a:solidFill>
                <a:effectLst/>
                <a:latin typeface="+mj-lt"/>
                <a:ea typeface="+mj-ea"/>
                <a:cs typeface="+mj-cs"/>
                <a:hlinkClick r:id="rId3" tooltip="ammatillisen-koulutuksen-kehittamisen-hankewebinaari.pdf"/>
              </a:rPr>
              <a:t> </a:t>
            </a:r>
            <a:r>
              <a:rPr lang="en-US" sz="1800" b="0" i="0" u="none" strike="noStrike" kern="1200" dirty="0" err="1">
                <a:solidFill>
                  <a:schemeClr val="tx1"/>
                </a:solidFill>
                <a:effectLst/>
                <a:latin typeface="+mj-lt"/>
                <a:ea typeface="+mj-ea"/>
                <a:cs typeface="+mj-cs"/>
                <a:hlinkClick r:id="rId3" tooltip="ammatillisen-koulutuksen-kehittamisen-hankewebinaari.pdf"/>
              </a:rPr>
              <a:t>hankewebinaari</a:t>
            </a:r>
            <a:r>
              <a:rPr lang="en-US" sz="1800" b="0" i="0" u="none" strike="noStrike" kern="1200" dirty="0">
                <a:solidFill>
                  <a:schemeClr val="tx1"/>
                </a:solidFill>
                <a:effectLst/>
                <a:latin typeface="+mj-lt"/>
                <a:ea typeface="+mj-ea"/>
                <a:cs typeface="+mj-cs"/>
                <a:hlinkClick r:id="rId3" tooltip="ammatillisen-koulutuksen-kehittamisen-hankewebinaari.pdf"/>
              </a:rPr>
              <a:t> (pdf)</a:t>
            </a:r>
            <a:br>
              <a:rPr lang="en-US" sz="1800" b="0" i="0" kern="1200" dirty="0">
                <a:solidFill>
                  <a:schemeClr val="tx1"/>
                </a:solidFill>
                <a:effectLst/>
                <a:latin typeface="+mj-lt"/>
                <a:ea typeface="+mj-ea"/>
                <a:cs typeface="+mj-cs"/>
              </a:rPr>
            </a:br>
            <a:r>
              <a:rPr lang="en-US" sz="1800" b="0" i="0" u="none" strike="noStrike" kern="1200" dirty="0">
                <a:solidFill>
                  <a:schemeClr val="tx1"/>
                </a:solidFill>
                <a:effectLst/>
                <a:latin typeface="+mj-lt"/>
                <a:ea typeface="+mj-ea"/>
                <a:cs typeface="+mj-cs"/>
                <a:hlinkClick r:id="rId4" tooltip="aaltonen_ajankohtaista_31032025_hankewebinaari.pdf"/>
              </a:rPr>
              <a:t>Aaltonen_Ajankohtaista_31032025_hankewebinaari (pdf)</a:t>
            </a:r>
            <a:br>
              <a:rPr lang="en-US" sz="1800" b="0" i="0" kern="1200" dirty="0">
                <a:solidFill>
                  <a:schemeClr val="tx1"/>
                </a:solidFill>
                <a:effectLst/>
                <a:latin typeface="+mj-lt"/>
                <a:ea typeface="+mj-ea"/>
                <a:cs typeface="+mj-cs"/>
              </a:rPr>
            </a:br>
            <a:r>
              <a:rPr lang="en-US" sz="1800" b="0" i="0" u="none" strike="noStrike" kern="1200" dirty="0" err="1">
                <a:solidFill>
                  <a:schemeClr val="tx1"/>
                </a:solidFill>
                <a:effectLst/>
                <a:latin typeface="+mj-lt"/>
                <a:ea typeface="+mj-ea"/>
                <a:cs typeface="+mj-cs"/>
                <a:hlinkClick r:id="rId5" tooltip="oppimisymparisto-ja_opiskeluhuollon-tilannekuva.pdf"/>
              </a:rPr>
              <a:t>Oppimisympäristö-ja_opiskeluhuollon</a:t>
            </a:r>
            <a:r>
              <a:rPr lang="en-US" sz="1800" b="0" i="0" u="none" strike="noStrike" kern="1200" dirty="0">
                <a:solidFill>
                  <a:schemeClr val="tx1"/>
                </a:solidFill>
                <a:effectLst/>
                <a:latin typeface="+mj-lt"/>
                <a:ea typeface="+mj-ea"/>
                <a:cs typeface="+mj-cs"/>
                <a:hlinkClick r:id="rId5" tooltip="oppimisymparisto-ja_opiskeluhuollon-tilannekuva.pdf"/>
              </a:rPr>
              <a:t> </a:t>
            </a:r>
            <a:r>
              <a:rPr lang="en-US" sz="1800" b="0" i="0" u="none" strike="noStrike" kern="1200" dirty="0" err="1">
                <a:solidFill>
                  <a:schemeClr val="tx1"/>
                </a:solidFill>
                <a:effectLst/>
                <a:latin typeface="+mj-lt"/>
                <a:ea typeface="+mj-ea"/>
                <a:cs typeface="+mj-cs"/>
                <a:hlinkClick r:id="rId5" tooltip="oppimisymparisto-ja_opiskeluhuollon-tilannekuva.pdf"/>
              </a:rPr>
              <a:t>tilannekuva</a:t>
            </a:r>
            <a:r>
              <a:rPr lang="en-US" sz="1800" b="0" i="0" u="none" strike="noStrike" kern="1200" dirty="0">
                <a:solidFill>
                  <a:schemeClr val="tx1"/>
                </a:solidFill>
                <a:effectLst/>
                <a:latin typeface="+mj-lt"/>
                <a:ea typeface="+mj-ea"/>
                <a:cs typeface="+mj-cs"/>
                <a:hlinkClick r:id="rId5" tooltip="oppimisymparisto-ja_opiskeluhuollon-tilannekuva.pdf"/>
              </a:rPr>
              <a:t> (pdf)</a:t>
            </a:r>
            <a:br>
              <a:rPr lang="en-US" sz="1800" b="0" i="0" kern="1200" dirty="0">
                <a:solidFill>
                  <a:schemeClr val="tx1"/>
                </a:solidFill>
                <a:effectLst/>
                <a:latin typeface="+mj-lt"/>
                <a:ea typeface="+mj-ea"/>
                <a:cs typeface="+mj-cs"/>
              </a:rPr>
            </a:br>
            <a:r>
              <a:rPr lang="en-US" sz="1800" b="0" i="0" u="none" strike="noStrike" kern="1200" dirty="0" err="1">
                <a:solidFill>
                  <a:schemeClr val="tx1"/>
                </a:solidFill>
                <a:effectLst/>
                <a:latin typeface="+mj-lt"/>
                <a:ea typeface="+mj-ea"/>
                <a:cs typeface="+mj-cs"/>
                <a:hlinkClick r:id="rId6" tooltip="hyvat-kaytannot_pahkala_vantaan-kaupunki-31.3.2025.pdf"/>
              </a:rPr>
              <a:t>Hyvät</a:t>
            </a:r>
            <a:r>
              <a:rPr lang="en-US" sz="1800" b="0" i="0" u="none" strike="noStrike" kern="1200" dirty="0">
                <a:solidFill>
                  <a:schemeClr val="tx1"/>
                </a:solidFill>
                <a:effectLst/>
                <a:latin typeface="+mj-lt"/>
                <a:ea typeface="+mj-ea"/>
                <a:cs typeface="+mj-cs"/>
                <a:hlinkClick r:id="rId6" tooltip="hyvat-kaytannot_pahkala_vantaan-kaupunki-31.3.2025.pdf"/>
              </a:rPr>
              <a:t> </a:t>
            </a:r>
            <a:r>
              <a:rPr lang="en-US" sz="1800" b="0" i="0" u="none" strike="noStrike" kern="1200" dirty="0" err="1">
                <a:solidFill>
                  <a:schemeClr val="tx1"/>
                </a:solidFill>
                <a:effectLst/>
                <a:latin typeface="+mj-lt"/>
                <a:ea typeface="+mj-ea"/>
                <a:cs typeface="+mj-cs"/>
                <a:hlinkClick r:id="rId6" tooltip="hyvat-kaytannot_pahkala_vantaan-kaupunki-31.3.2025.pdf"/>
              </a:rPr>
              <a:t>käytännöt_Pahkala_Vantaan</a:t>
            </a:r>
            <a:r>
              <a:rPr lang="en-US" sz="1800" b="0" i="0" u="none" strike="noStrike" kern="1200" dirty="0">
                <a:solidFill>
                  <a:schemeClr val="tx1"/>
                </a:solidFill>
                <a:effectLst/>
                <a:latin typeface="+mj-lt"/>
                <a:ea typeface="+mj-ea"/>
                <a:cs typeface="+mj-cs"/>
                <a:hlinkClick r:id="rId6" tooltip="hyvat-kaytannot_pahkala_vantaan-kaupunki-31.3.2025.pdf"/>
              </a:rPr>
              <a:t> </a:t>
            </a:r>
            <a:r>
              <a:rPr lang="en-US" sz="1800" b="0" i="0" u="none" strike="noStrike" kern="1200" dirty="0" err="1">
                <a:solidFill>
                  <a:schemeClr val="tx1"/>
                </a:solidFill>
                <a:effectLst/>
                <a:latin typeface="+mj-lt"/>
                <a:ea typeface="+mj-ea"/>
                <a:cs typeface="+mj-cs"/>
                <a:hlinkClick r:id="rId6" tooltip="hyvat-kaytannot_pahkala_vantaan-kaupunki-31.3.2025.pdf"/>
              </a:rPr>
              <a:t>kaupunki</a:t>
            </a:r>
            <a:r>
              <a:rPr lang="en-US" sz="1800" b="0" i="0" u="none" strike="noStrike" kern="1200" dirty="0">
                <a:solidFill>
                  <a:schemeClr val="tx1"/>
                </a:solidFill>
                <a:effectLst/>
                <a:latin typeface="+mj-lt"/>
                <a:ea typeface="+mj-ea"/>
                <a:cs typeface="+mj-cs"/>
                <a:hlinkClick r:id="rId6" tooltip="hyvat-kaytannot_pahkala_vantaan-kaupunki-31.3.2025.pdf"/>
              </a:rPr>
              <a:t> 31.3.2025 (pdf)</a:t>
            </a:r>
            <a:br>
              <a:rPr lang="en-US" sz="1800" b="0" i="0" kern="1200" dirty="0">
                <a:solidFill>
                  <a:schemeClr val="tx1"/>
                </a:solidFill>
                <a:effectLst/>
                <a:latin typeface="+mj-lt"/>
                <a:ea typeface="+mj-ea"/>
                <a:cs typeface="+mj-cs"/>
              </a:rPr>
            </a:br>
            <a:r>
              <a:rPr lang="en-US" sz="1800" b="0" i="0" u="none" strike="noStrike" kern="1200" dirty="0">
                <a:solidFill>
                  <a:schemeClr val="tx1"/>
                </a:solidFill>
                <a:effectLst/>
                <a:latin typeface="+mj-lt"/>
                <a:ea typeface="+mj-ea"/>
                <a:cs typeface="+mj-cs"/>
                <a:hlinkClick r:id="rId7" tooltip="kpedu-esittely-hyvat-kaytannot_31.3.2025_oph.pdf"/>
              </a:rPr>
              <a:t>KPEDU ESITTELY </a:t>
            </a:r>
            <a:r>
              <a:rPr lang="en-US" sz="1800" b="0" i="0" u="none" strike="noStrike" kern="1200" dirty="0" err="1">
                <a:solidFill>
                  <a:schemeClr val="tx1"/>
                </a:solidFill>
                <a:effectLst/>
                <a:latin typeface="+mj-lt"/>
                <a:ea typeface="+mj-ea"/>
                <a:cs typeface="+mj-cs"/>
                <a:hlinkClick r:id="rId7" tooltip="kpedu-esittely-hyvat-kaytannot_31.3.2025_oph.pdf"/>
              </a:rPr>
              <a:t>Hyvät</a:t>
            </a:r>
            <a:r>
              <a:rPr lang="en-US" sz="1800" b="0" i="0" u="none" strike="noStrike" kern="1200" dirty="0">
                <a:solidFill>
                  <a:schemeClr val="tx1"/>
                </a:solidFill>
                <a:effectLst/>
                <a:latin typeface="+mj-lt"/>
                <a:ea typeface="+mj-ea"/>
                <a:cs typeface="+mj-cs"/>
                <a:hlinkClick r:id="rId7" tooltip="kpedu-esittely-hyvat-kaytannot_31.3.2025_oph.pdf"/>
              </a:rPr>
              <a:t> käytännöt_31.3.2025_OPH (pdf)</a:t>
            </a:r>
            <a:br>
              <a:rPr lang="en-US" sz="1800" b="0" i="0" kern="1200" dirty="0">
                <a:solidFill>
                  <a:schemeClr val="tx1"/>
                </a:solidFill>
                <a:effectLst/>
                <a:latin typeface="+mj-lt"/>
                <a:ea typeface="+mj-ea"/>
                <a:cs typeface="+mj-cs"/>
              </a:rPr>
            </a:br>
            <a:r>
              <a:rPr lang="en-US" sz="1800" b="0" i="0" u="none" strike="noStrike" kern="1200" dirty="0" err="1">
                <a:solidFill>
                  <a:schemeClr val="tx1"/>
                </a:solidFill>
                <a:effectLst/>
                <a:latin typeface="+mj-lt"/>
                <a:ea typeface="+mj-ea"/>
                <a:cs typeface="+mj-cs"/>
                <a:hlinkClick r:id="rId8" tooltip="nuoruuden-kolme-vuosikymmenta-nuorisobarometri-2024_oph.pdf"/>
              </a:rPr>
              <a:t>Nuoruuden</a:t>
            </a:r>
            <a:r>
              <a:rPr lang="en-US" sz="1800" b="0" i="0" u="none" strike="noStrike" kern="1200" dirty="0">
                <a:solidFill>
                  <a:schemeClr val="tx1"/>
                </a:solidFill>
                <a:effectLst/>
                <a:latin typeface="+mj-lt"/>
                <a:ea typeface="+mj-ea"/>
                <a:cs typeface="+mj-cs"/>
                <a:hlinkClick r:id="rId8" tooltip="nuoruuden-kolme-vuosikymmenta-nuorisobarometri-2024_oph.pdf"/>
              </a:rPr>
              <a:t> </a:t>
            </a:r>
            <a:r>
              <a:rPr lang="en-US" sz="1800" b="0" i="0" u="none" strike="noStrike" kern="1200" dirty="0" err="1">
                <a:solidFill>
                  <a:schemeClr val="tx1"/>
                </a:solidFill>
                <a:effectLst/>
                <a:latin typeface="+mj-lt"/>
                <a:ea typeface="+mj-ea"/>
                <a:cs typeface="+mj-cs"/>
                <a:hlinkClick r:id="rId8" tooltip="nuoruuden-kolme-vuosikymmenta-nuorisobarometri-2024_oph.pdf"/>
              </a:rPr>
              <a:t>kolme</a:t>
            </a:r>
            <a:r>
              <a:rPr lang="en-US" sz="1800" b="0" i="0" u="none" strike="noStrike" kern="1200" dirty="0">
                <a:solidFill>
                  <a:schemeClr val="tx1"/>
                </a:solidFill>
                <a:effectLst/>
                <a:latin typeface="+mj-lt"/>
                <a:ea typeface="+mj-ea"/>
                <a:cs typeface="+mj-cs"/>
                <a:hlinkClick r:id="rId8" tooltip="nuoruuden-kolme-vuosikymmenta-nuorisobarometri-2024_oph.pdf"/>
              </a:rPr>
              <a:t> </a:t>
            </a:r>
            <a:r>
              <a:rPr lang="en-US" sz="1800" b="0" i="0" u="none" strike="noStrike" kern="1200" dirty="0" err="1">
                <a:solidFill>
                  <a:schemeClr val="tx1"/>
                </a:solidFill>
                <a:effectLst/>
                <a:latin typeface="+mj-lt"/>
                <a:ea typeface="+mj-ea"/>
                <a:cs typeface="+mj-cs"/>
                <a:hlinkClick r:id="rId8" tooltip="nuoruuden-kolme-vuosikymmenta-nuorisobarometri-2024_oph.pdf"/>
              </a:rPr>
              <a:t>vuosikymmenta</a:t>
            </a:r>
            <a:r>
              <a:rPr lang="en-US" sz="1800" b="0" i="0" u="none" strike="noStrike" kern="1200" dirty="0">
                <a:solidFill>
                  <a:schemeClr val="tx1"/>
                </a:solidFill>
                <a:effectLst/>
                <a:latin typeface="+mj-lt"/>
                <a:ea typeface="+mj-ea"/>
                <a:cs typeface="+mj-cs"/>
                <a:hlinkClick r:id="rId8" tooltip="nuoruuden-kolme-vuosikymmenta-nuorisobarometri-2024_oph.pdf"/>
              </a:rPr>
              <a:t>, </a:t>
            </a:r>
            <a:r>
              <a:rPr lang="en-US" sz="1800" b="0" i="0" u="none" strike="noStrike" kern="1200" dirty="0" err="1">
                <a:solidFill>
                  <a:schemeClr val="tx1"/>
                </a:solidFill>
                <a:effectLst/>
                <a:latin typeface="+mj-lt"/>
                <a:ea typeface="+mj-ea"/>
                <a:cs typeface="+mj-cs"/>
                <a:hlinkClick r:id="rId8" tooltip="nuoruuden-kolme-vuosikymmenta-nuorisobarometri-2024_oph.pdf"/>
              </a:rPr>
              <a:t>nuorisobarometri</a:t>
            </a:r>
            <a:r>
              <a:rPr lang="en-US" sz="1800" b="0" i="0" u="none" strike="noStrike" kern="1200" dirty="0">
                <a:solidFill>
                  <a:schemeClr val="tx1"/>
                </a:solidFill>
                <a:effectLst/>
                <a:latin typeface="+mj-lt"/>
                <a:ea typeface="+mj-ea"/>
                <a:cs typeface="+mj-cs"/>
                <a:hlinkClick r:id="rId8" tooltip="nuoruuden-kolme-vuosikymmenta-nuorisobarometri-2024_oph.pdf"/>
              </a:rPr>
              <a:t> 2024_OPH (pdf)</a:t>
            </a:r>
            <a:br>
              <a:rPr lang="en-US" sz="1800" b="0" i="0" kern="1200" dirty="0">
                <a:solidFill>
                  <a:schemeClr val="tx1"/>
                </a:solidFill>
                <a:effectLst/>
                <a:latin typeface="+mj-lt"/>
                <a:ea typeface="+mj-ea"/>
                <a:cs typeface="+mj-cs"/>
              </a:rPr>
            </a:br>
            <a:r>
              <a:rPr lang="en-US" sz="1800" b="0" i="0" u="none" strike="noStrike" kern="1200" dirty="0" err="1">
                <a:solidFill>
                  <a:schemeClr val="tx1"/>
                </a:solidFill>
                <a:effectLst/>
                <a:latin typeface="+mj-lt"/>
                <a:ea typeface="+mj-ea"/>
                <a:cs typeface="+mj-cs"/>
                <a:hlinkClick r:id="rId9" tooltip="seuranta-ja-vaikutttavuuskyselyn-tulokset-31.3.pdf"/>
              </a:rPr>
              <a:t>Seuranta</a:t>
            </a:r>
            <a:r>
              <a:rPr lang="en-US" sz="1800" b="0" i="0" u="none" strike="noStrike" kern="1200" dirty="0">
                <a:solidFill>
                  <a:schemeClr val="tx1"/>
                </a:solidFill>
                <a:effectLst/>
                <a:latin typeface="+mj-lt"/>
                <a:ea typeface="+mj-ea"/>
                <a:cs typeface="+mj-cs"/>
                <a:hlinkClick r:id="rId9" tooltip="seuranta-ja-vaikutttavuuskyselyn-tulokset-31.3.pdf"/>
              </a:rPr>
              <a:t>- ja </a:t>
            </a:r>
            <a:r>
              <a:rPr lang="en-US" sz="1800" b="0" i="0" u="none" strike="noStrike" kern="1200" dirty="0" err="1">
                <a:solidFill>
                  <a:schemeClr val="tx1"/>
                </a:solidFill>
                <a:effectLst/>
                <a:latin typeface="+mj-lt"/>
                <a:ea typeface="+mj-ea"/>
                <a:cs typeface="+mj-cs"/>
                <a:hlinkClick r:id="rId9" tooltip="seuranta-ja-vaikutttavuuskyselyn-tulokset-31.3.pdf"/>
              </a:rPr>
              <a:t>vaikutttavuuskyselyn</a:t>
            </a:r>
            <a:r>
              <a:rPr lang="en-US" sz="1800" b="0" i="0" u="none" strike="noStrike" kern="1200" dirty="0">
                <a:solidFill>
                  <a:schemeClr val="tx1"/>
                </a:solidFill>
                <a:effectLst/>
                <a:latin typeface="+mj-lt"/>
                <a:ea typeface="+mj-ea"/>
                <a:cs typeface="+mj-cs"/>
                <a:hlinkClick r:id="rId9" tooltip="seuranta-ja-vaikutttavuuskyselyn-tulokset-31.3.pdf"/>
              </a:rPr>
              <a:t> </a:t>
            </a:r>
            <a:r>
              <a:rPr lang="en-US" sz="1800" b="0" i="0" u="none" strike="noStrike" kern="1200" dirty="0" err="1">
                <a:solidFill>
                  <a:schemeClr val="tx1"/>
                </a:solidFill>
                <a:effectLst/>
                <a:latin typeface="+mj-lt"/>
                <a:ea typeface="+mj-ea"/>
                <a:cs typeface="+mj-cs"/>
                <a:hlinkClick r:id="rId9" tooltip="seuranta-ja-vaikutttavuuskyselyn-tulokset-31.3.pdf"/>
              </a:rPr>
              <a:t>tulokset</a:t>
            </a:r>
            <a:r>
              <a:rPr lang="en-US" sz="1800" b="0" i="0" u="none" strike="noStrike" kern="1200" dirty="0">
                <a:solidFill>
                  <a:schemeClr val="tx1"/>
                </a:solidFill>
                <a:effectLst/>
                <a:latin typeface="+mj-lt"/>
                <a:ea typeface="+mj-ea"/>
                <a:cs typeface="+mj-cs"/>
                <a:hlinkClick r:id="rId9" tooltip="seuranta-ja-vaikutttavuuskyselyn-tulokset-31.3.pdf"/>
              </a:rPr>
              <a:t> 31.3 (pdf)</a:t>
            </a:r>
            <a:br>
              <a:rPr lang="en-US" sz="1800" b="0" i="0" kern="1200" dirty="0">
                <a:solidFill>
                  <a:schemeClr val="tx1"/>
                </a:solidFill>
                <a:effectLst/>
                <a:latin typeface="+mj-lt"/>
                <a:ea typeface="+mj-ea"/>
                <a:cs typeface="+mj-cs"/>
              </a:rPr>
            </a:br>
            <a:r>
              <a:rPr lang="en-US" sz="1800" b="0" i="0" u="none" strike="noStrike" kern="1200" dirty="0">
                <a:solidFill>
                  <a:schemeClr val="tx1"/>
                </a:solidFill>
                <a:effectLst/>
                <a:latin typeface="+mj-lt"/>
                <a:ea typeface="+mj-ea"/>
                <a:cs typeface="+mj-cs"/>
                <a:hlinkClick r:id="rId10" tooltip="tanner_snellman_31.3.-webinaari-oph.pdf"/>
              </a:rPr>
              <a:t>Tanner_Snellman_31.3. </a:t>
            </a:r>
            <a:r>
              <a:rPr lang="en-US" sz="1800" b="0" i="0" u="none" strike="noStrike" kern="1200" dirty="0" err="1">
                <a:solidFill>
                  <a:schemeClr val="tx1"/>
                </a:solidFill>
                <a:effectLst/>
                <a:latin typeface="+mj-lt"/>
                <a:ea typeface="+mj-ea"/>
                <a:cs typeface="+mj-cs"/>
                <a:hlinkClick r:id="rId10" tooltip="tanner_snellman_31.3.-webinaari-oph.pdf"/>
              </a:rPr>
              <a:t>webinaari</a:t>
            </a:r>
            <a:r>
              <a:rPr lang="en-US" sz="1800" b="0" i="0" u="none" strike="noStrike" kern="1200" dirty="0">
                <a:solidFill>
                  <a:schemeClr val="tx1"/>
                </a:solidFill>
                <a:effectLst/>
                <a:latin typeface="+mj-lt"/>
                <a:ea typeface="+mj-ea"/>
                <a:cs typeface="+mj-cs"/>
                <a:hlinkClick r:id="rId10" tooltip="tanner_snellman_31.3.-webinaari-oph.pdf"/>
              </a:rPr>
              <a:t> OPH (pdf)</a:t>
            </a:r>
            <a:br>
              <a:rPr lang="en-US" sz="1800" b="0" i="0" kern="1200" dirty="0">
                <a:solidFill>
                  <a:schemeClr val="tx1"/>
                </a:solidFill>
                <a:effectLst/>
                <a:latin typeface="+mj-lt"/>
                <a:ea typeface="+mj-ea"/>
                <a:cs typeface="+mj-cs"/>
              </a:rPr>
            </a:br>
            <a:br>
              <a:rPr lang="en-US" sz="1800" kern="1200" dirty="0">
                <a:solidFill>
                  <a:schemeClr val="tx1"/>
                </a:solidFill>
                <a:effectLst/>
                <a:latin typeface="+mj-lt"/>
                <a:ea typeface="+mj-ea"/>
                <a:cs typeface="+mj-cs"/>
              </a:rPr>
            </a:br>
            <a:br>
              <a:rPr lang="en-US" sz="1800" kern="1200" dirty="0">
                <a:solidFill>
                  <a:schemeClr val="tx1"/>
                </a:solidFill>
                <a:effectLst/>
                <a:latin typeface="+mj-lt"/>
                <a:ea typeface="+mj-ea"/>
                <a:cs typeface="+mj-cs"/>
              </a:rPr>
            </a:br>
            <a:r>
              <a:rPr lang="en-US" sz="1800" kern="1200" dirty="0" err="1">
                <a:solidFill>
                  <a:schemeClr val="tx1"/>
                </a:solidFill>
                <a:effectLst/>
                <a:latin typeface="+mj-lt"/>
                <a:ea typeface="+mj-ea"/>
                <a:cs typeface="+mj-cs"/>
              </a:rPr>
              <a:t>Esiteltiin</a:t>
            </a:r>
            <a:r>
              <a:rPr lang="en-US" sz="1800" kern="1200" dirty="0">
                <a:solidFill>
                  <a:schemeClr val="tx1"/>
                </a:solidFill>
                <a:effectLst/>
                <a:latin typeface="+mj-lt"/>
                <a:ea typeface="+mj-ea"/>
                <a:cs typeface="+mj-cs"/>
              </a:rPr>
              <a:t> </a:t>
            </a:r>
            <a:r>
              <a:rPr lang="en-US" sz="1800" kern="1200" dirty="0" err="1">
                <a:solidFill>
                  <a:schemeClr val="tx1"/>
                </a:solidFill>
                <a:effectLst/>
                <a:latin typeface="+mj-lt"/>
                <a:ea typeface="+mj-ea"/>
                <a:cs typeface="+mj-cs"/>
              </a:rPr>
              <a:t>toimintaa</a:t>
            </a:r>
            <a:endParaRPr lang="en-US" sz="1800" kern="1200" dirty="0">
              <a:solidFill>
                <a:schemeClr val="tx1"/>
              </a:solidFill>
              <a:latin typeface="+mj-lt"/>
              <a:ea typeface="+mj-ea"/>
              <a:cs typeface="+mj-cs"/>
            </a:endParaRPr>
          </a:p>
        </p:txBody>
      </p:sp>
      <p:sp>
        <p:nvSpPr>
          <p:cNvPr id="3" name="Tekstin paikkamerkki 2">
            <a:extLst>
              <a:ext uri="{FF2B5EF4-FFF2-40B4-BE49-F238E27FC236}">
                <a16:creationId xmlns:a16="http://schemas.microsoft.com/office/drawing/2014/main" id="{49BA2A3E-A650-2568-409A-D632FD45371B}"/>
              </a:ext>
            </a:extLst>
          </p:cNvPr>
          <p:cNvSpPr>
            <a:spLocks noGrp="1"/>
          </p:cNvSpPr>
          <p:nvPr>
            <p:ph type="body" idx="1"/>
          </p:nvPr>
        </p:nvSpPr>
        <p:spPr>
          <a:xfrm>
            <a:off x="2596896" y="4809928"/>
            <a:ext cx="9137904" cy="371671"/>
          </a:xfrm>
        </p:spPr>
        <p:txBody>
          <a:bodyPr vert="horz" lIns="91440" tIns="45720" rIns="91440" bIns="45720" rtlCol="0">
            <a:normAutofit fontScale="70000" lnSpcReduction="20000"/>
          </a:bodyPr>
          <a:lstStyle/>
          <a:p>
            <a:r>
              <a:rPr lang="en-US" sz="3200" kern="1200" dirty="0">
                <a:solidFill>
                  <a:schemeClr val="tx1">
                    <a:alpha val="55000"/>
                  </a:schemeClr>
                </a:solidFill>
                <a:effectLst/>
                <a:latin typeface="+mn-lt"/>
                <a:ea typeface="+mn-ea"/>
                <a:cs typeface="+mn-cs"/>
              </a:rPr>
              <a:t> </a:t>
            </a:r>
          </a:p>
        </p:txBody>
      </p:sp>
      <p:pic>
        <p:nvPicPr>
          <p:cNvPr id="6" name="Kuva 5">
            <a:extLst>
              <a:ext uri="{FF2B5EF4-FFF2-40B4-BE49-F238E27FC236}">
                <a16:creationId xmlns:a16="http://schemas.microsoft.com/office/drawing/2014/main" id="{65631C4A-3CBF-0534-3915-FF936947C6F5}"/>
              </a:ext>
            </a:extLst>
          </p:cNvPr>
          <p:cNvPicPr>
            <a:picLocks noChangeAspect="1"/>
          </p:cNvPicPr>
          <p:nvPr/>
        </p:nvPicPr>
        <p:blipFill>
          <a:blip r:embed="rId11"/>
          <a:stretch>
            <a:fillRect/>
          </a:stretch>
        </p:blipFill>
        <p:spPr>
          <a:xfrm>
            <a:off x="8896050" y="4809930"/>
            <a:ext cx="2152950" cy="933580"/>
          </a:xfrm>
          <a:prstGeom prst="rect">
            <a:avLst/>
          </a:prstGeom>
        </p:spPr>
      </p:pic>
    </p:spTree>
    <p:extLst>
      <p:ext uri="{BB962C8B-B14F-4D97-AF65-F5344CB8AC3E}">
        <p14:creationId xmlns:p14="http://schemas.microsoft.com/office/powerpoint/2010/main" val="434077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1729CA5B-354C-DCB8-FB77-CAE8F5BAEB6F}"/>
              </a:ext>
            </a:extLst>
          </p:cNvPr>
          <p:cNvSpPr txBox="1"/>
          <p:nvPr/>
        </p:nvSpPr>
        <p:spPr>
          <a:xfrm>
            <a:off x="192024" y="109728"/>
            <a:ext cx="11999976" cy="4401205"/>
          </a:xfrm>
          <a:prstGeom prst="rect">
            <a:avLst/>
          </a:prstGeom>
          <a:noFill/>
        </p:spPr>
        <p:txBody>
          <a:bodyPr wrap="square">
            <a:spAutoFit/>
          </a:bodyPr>
          <a:lstStyle/>
          <a:p>
            <a:pPr>
              <a:buNone/>
            </a:pPr>
            <a:r>
              <a:rPr lang="fi-FI" sz="2000" b="1" kern="100" dirty="0">
                <a:effectLst/>
              </a:rPr>
              <a:t>SCHOOL TO BELONG -HANKE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2000" kern="100" dirty="0">
                <a:effectLst/>
              </a:rPr>
              <a:t>Kpedu on mukana </a:t>
            </a:r>
            <a:r>
              <a:rPr lang="fi-FI" sz="2000" kern="100" dirty="0" err="1">
                <a:effectLst/>
              </a:rPr>
              <a:t>HelsinkiMission</a:t>
            </a:r>
            <a:r>
              <a:rPr lang="fi-FI" sz="2000" kern="100" dirty="0">
                <a:effectLst/>
              </a:rPr>
              <a:t>, School to </a:t>
            </a:r>
            <a:r>
              <a:rPr lang="fi-FI" sz="2000" kern="100" dirty="0" err="1">
                <a:effectLst/>
              </a:rPr>
              <a:t>Belong</a:t>
            </a:r>
            <a:r>
              <a:rPr lang="fi-FI" sz="2000" kern="100" dirty="0">
                <a:effectLst/>
              </a:rPr>
              <a:t> –hankkeessa, jonka tavoitteena on vähentää yksinäisyyttä oppilaitoksissa. Ohjelmassa on mukana noin 165 oppilaitosta ympäri Suomen. </a:t>
            </a:r>
          </a:p>
          <a:p>
            <a:pPr>
              <a:buNone/>
            </a:pPr>
            <a:r>
              <a:rPr lang="fi-FI" sz="2000" kern="100" dirty="0">
                <a:effectLst/>
              </a:rPr>
              <a:t> </a:t>
            </a:r>
          </a:p>
          <a:p>
            <a:pPr>
              <a:buNone/>
            </a:pPr>
            <a:r>
              <a:rPr lang="fi-FI" sz="2000" kern="100" dirty="0">
                <a:effectLst/>
              </a:rPr>
              <a:t>Ohjelmaan sisältyy anonyymit kyselyt, joilla kartoitetaan opiskelijoiden, koulun henkilökunnan ja huoltajien kokemuksia yksinäisyydestä ja sen vähentämisestä. </a:t>
            </a:r>
          </a:p>
          <a:p>
            <a:pPr>
              <a:buNone/>
            </a:pPr>
            <a:r>
              <a:rPr lang="fi-FI" sz="2000" kern="100" dirty="0" err="1">
                <a:effectLst/>
              </a:rPr>
              <a:t>HelsinkiMissio</a:t>
            </a:r>
            <a:r>
              <a:rPr lang="fi-FI" sz="2000" kern="100" dirty="0">
                <a:effectLst/>
              </a:rPr>
              <a:t> toimittaa oppilaitoksen omat tulokset </a:t>
            </a:r>
            <a:r>
              <a:rPr lang="fi-FI" sz="2000" kern="100" dirty="0" err="1">
                <a:effectLst/>
              </a:rPr>
              <a:t>Kpedulle</a:t>
            </a:r>
            <a:r>
              <a:rPr lang="fi-FI" sz="2000" kern="100" dirty="0">
                <a:effectLst/>
              </a:rPr>
              <a:t> syyskuussa ja kokoaa kaikkien oppilaitosten vastauksista yhteenvedon, joka julkaistaan heidän nettisivuillaan sekä sosiaalisessa mediassa. Tuloksia hyödynnetään ohjelman kehittämisessä ja vaikuttavuusarvioinnissa. </a:t>
            </a:r>
            <a:r>
              <a:rPr lang="fi-FI" sz="2000" b="0" kern="100" dirty="0">
                <a:effectLst/>
              </a:rPr>
              <a:t> </a:t>
            </a:r>
          </a:p>
          <a:p>
            <a:pPr marL="457200">
              <a:buNone/>
            </a:pPr>
            <a:r>
              <a:rPr lang="fi-FI" sz="2000" kern="100" dirty="0">
                <a:effectLst/>
              </a:rPr>
              <a:t> </a:t>
            </a:r>
          </a:p>
          <a:p>
            <a:r>
              <a:rPr lang="fi-FI" sz="2000" kern="1200" dirty="0">
                <a:effectLst/>
                <a:ea typeface="+mn-ea"/>
                <a:cs typeface="+mn-cs"/>
              </a:rPr>
              <a:t>Tarkempaa tietoa ohjelmasta sekä School to </a:t>
            </a:r>
            <a:r>
              <a:rPr lang="fi-FI" sz="2000" kern="1200" dirty="0" err="1">
                <a:effectLst/>
                <a:ea typeface="+mn-ea"/>
                <a:cs typeface="+mn-cs"/>
              </a:rPr>
              <a:t>Belong</a:t>
            </a:r>
            <a:r>
              <a:rPr lang="fi-FI" sz="2000" kern="1200" dirty="0">
                <a:effectLst/>
                <a:ea typeface="+mn-ea"/>
                <a:cs typeface="+mn-cs"/>
              </a:rPr>
              <a:t> -materiaalipankin löydät tältä sivustolta:</a:t>
            </a:r>
          </a:p>
          <a:p>
            <a:r>
              <a:rPr lang="fi-FI" sz="2000" kern="1200" dirty="0">
                <a:effectLst/>
                <a:ea typeface="+mn-ea"/>
                <a:cs typeface="+mn-cs"/>
              </a:rPr>
              <a:t> </a:t>
            </a:r>
            <a:r>
              <a:rPr lang="fi-FI" sz="2000" u="sng" kern="1200" dirty="0">
                <a:effectLst/>
                <a:ea typeface="+mn-ea"/>
                <a:cs typeface="+mn-cs"/>
                <a:hlinkClick r:id="rId2">
                  <a:extLst>
                    <a:ext uri="{A12FA001-AC4F-418D-AE19-62706E023703}">
                      <ahyp:hlinkClr xmlns:ahyp="http://schemas.microsoft.com/office/drawing/2018/hyperlinkcolor" val="tx"/>
                    </a:ext>
                  </a:extLst>
                </a:hlinkClick>
              </a:rPr>
              <a:t>https://www.helsinkimissio.fi/schooltobelong/oppilaitoksille/</a:t>
            </a:r>
            <a:r>
              <a:rPr lang="fi-FI" sz="2000" kern="1200" dirty="0">
                <a:effectLst/>
                <a:ea typeface="+mn-ea"/>
                <a:cs typeface="+mn-cs"/>
              </a:rPr>
              <a:t> </a:t>
            </a:r>
          </a:p>
          <a:p>
            <a:r>
              <a:rPr lang="fi-FI" sz="2000" kern="1200" dirty="0">
                <a:effectLst/>
                <a:ea typeface="+mn-ea"/>
                <a:cs typeface="+mn-cs"/>
              </a:rPr>
              <a:t>Materiaalipankissa on menneiden koulutusten tallenteet sekä oppitunti- ja harjoitusmateriaalia koulujen käyttöön. Materiaalipankin salasana: SchooltoBelong123</a:t>
            </a:r>
            <a:endParaRPr lang="fi-FI" sz="2000" kern="100" dirty="0">
              <a:effectLst/>
              <a:ea typeface="Aptos" panose="020B0004020202020204" pitchFamily="34" charset="0"/>
              <a:cs typeface="Aptos" panose="020B0004020202020204" pitchFamily="34" charset="0"/>
            </a:endParaRPr>
          </a:p>
        </p:txBody>
      </p:sp>
      <p:pic>
        <p:nvPicPr>
          <p:cNvPr id="4" name="Kuva 3" descr="Kuva, joka sisältää kohteen aqua, muotoilu&#10;&#10;Kuvaus luotu automaattisesti">
            <a:extLst>
              <a:ext uri="{FF2B5EF4-FFF2-40B4-BE49-F238E27FC236}">
                <a16:creationId xmlns:a16="http://schemas.microsoft.com/office/drawing/2014/main" id="{C8D6BA55-82D1-259F-E0BB-1A6C60439385}"/>
              </a:ext>
            </a:extLst>
          </p:cNvPr>
          <p:cNvPicPr>
            <a:picLocks noChangeAspect="1"/>
          </p:cNvPicPr>
          <p:nvPr/>
        </p:nvPicPr>
        <p:blipFill>
          <a:blip r:embed="rId3"/>
          <a:stretch>
            <a:fillRect/>
          </a:stretch>
        </p:blipFill>
        <p:spPr>
          <a:xfrm>
            <a:off x="77377" y="6291072"/>
            <a:ext cx="12009047" cy="597698"/>
          </a:xfrm>
          <a:prstGeom prst="rect">
            <a:avLst/>
          </a:prstGeom>
        </p:spPr>
      </p:pic>
    </p:spTree>
    <p:extLst>
      <p:ext uri="{BB962C8B-B14F-4D97-AF65-F5344CB8AC3E}">
        <p14:creationId xmlns:p14="http://schemas.microsoft.com/office/powerpoint/2010/main" val="2859454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DE2146-EA2C-E026-290A-BA6713CE91B8}"/>
              </a:ext>
            </a:extLst>
          </p:cNvPr>
          <p:cNvSpPr>
            <a:spLocks noGrp="1"/>
          </p:cNvSpPr>
          <p:nvPr>
            <p:ph type="title"/>
          </p:nvPr>
        </p:nvSpPr>
        <p:spPr>
          <a:xfrm>
            <a:off x="838200" y="365125"/>
            <a:ext cx="10515600" cy="503555"/>
          </a:xfrm>
        </p:spPr>
        <p:txBody>
          <a:bodyPr>
            <a:normAutofit fontScale="90000"/>
          </a:bodyPr>
          <a:lstStyle/>
          <a:p>
            <a:r>
              <a:rPr lang="fi-FI" dirty="0"/>
              <a:t>Opiskelijakunta Keko ry </a:t>
            </a:r>
          </a:p>
        </p:txBody>
      </p:sp>
      <p:sp>
        <p:nvSpPr>
          <p:cNvPr id="4" name="Rectangle 1">
            <a:extLst>
              <a:ext uri="{FF2B5EF4-FFF2-40B4-BE49-F238E27FC236}">
                <a16:creationId xmlns:a16="http://schemas.microsoft.com/office/drawing/2014/main" id="{C5180F9B-E2CC-9DCA-150A-983CB12D558A}"/>
              </a:ext>
            </a:extLst>
          </p:cNvPr>
          <p:cNvSpPr>
            <a:spLocks noGrp="1" noChangeArrowheads="1"/>
          </p:cNvSpPr>
          <p:nvPr>
            <p:ph idx="1"/>
          </p:nvPr>
        </p:nvSpPr>
        <p:spPr bwMode="auto">
          <a:xfrm>
            <a:off x="201168" y="849020"/>
            <a:ext cx="10085833" cy="52999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600" b="0" i="0" u="none" strike="noStrike" cap="none" normalizeH="0" baseline="0" dirty="0">
                <a:ln>
                  <a:noFill/>
                </a:ln>
                <a:solidFill>
                  <a:srgbClr val="333333"/>
                </a:solidFill>
                <a:effectLst/>
                <a:latin typeface="Humanist521TL-Roman"/>
              </a:rPr>
            </a:br>
            <a:r>
              <a:rPr kumimoji="0" lang="fi-FI" altLang="fi-FI" sz="1600" b="0" i="0" u="none" strike="noStrike" cap="none" normalizeH="0" baseline="0" dirty="0">
                <a:ln>
                  <a:noFill/>
                </a:ln>
                <a:solidFill>
                  <a:srgbClr val="337AB7"/>
                </a:solidFill>
                <a:effectLst/>
                <a:latin typeface="Humanist521TL-Roman"/>
                <a:hlinkClick r:id="rId2" tooltip="Opiskelijayhdistyksen säännöt"/>
              </a:rPr>
              <a:t>Opiskelijayhdistyksen säännöt</a:t>
            </a:r>
            <a:r>
              <a:rPr kumimoji="0" lang="fi-FI" altLang="fi-FI" sz="1600" b="0" i="0" u="none" strike="noStrike" cap="none" normalizeH="0" baseline="0" dirty="0">
                <a:ln>
                  <a:noFill/>
                </a:ln>
                <a:solidFill>
                  <a:srgbClr val="333333"/>
                </a:solidFill>
                <a:effectLst/>
                <a:latin typeface="Humanist521TL-Roman"/>
              </a:rPr>
              <a:t> (pdf)</a:t>
            </a:r>
            <a:br>
              <a:rPr kumimoji="0" lang="fi-FI" altLang="fi-FI" sz="1600" b="0" i="0" u="none" strike="noStrike" cap="none" normalizeH="0" baseline="0" dirty="0">
                <a:ln>
                  <a:noFill/>
                </a:ln>
                <a:solidFill>
                  <a:srgbClr val="333333"/>
                </a:solidFill>
                <a:effectLst/>
                <a:latin typeface="Humanist521TL-Roman"/>
              </a:rPr>
            </a:br>
            <a:r>
              <a:rPr kumimoji="0" lang="fi-FI" altLang="fi-FI" sz="1600" b="0" i="0" u="none" strike="noStrike" cap="none" normalizeH="0" baseline="0" dirty="0">
                <a:ln>
                  <a:noFill/>
                </a:ln>
                <a:solidFill>
                  <a:srgbClr val="337AB7"/>
                </a:solidFill>
                <a:effectLst/>
                <a:latin typeface="Humanist521TL-Roman"/>
                <a:hlinkClick r:id="rId3" tooltip="Opiskelijakuntatoiminnan opas 2017"/>
              </a:rPr>
              <a:t>Opiskelijakuntatoiminnan opas</a:t>
            </a:r>
            <a:endParaRPr kumimoji="0" lang="fi-FI" altLang="fi-FI" sz="1600" b="0" i="0" u="none" strike="noStrike" cap="none" normalizeH="0" baseline="0" dirty="0">
              <a:ln>
                <a:noFill/>
              </a:ln>
              <a:solidFill>
                <a:srgbClr val="333333"/>
              </a:solidFill>
              <a:effectLst/>
              <a:latin typeface="Humanist521TL-Roma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600" b="0" i="0" u="none" strike="noStrike" cap="none" normalizeH="0" baseline="0" dirty="0">
              <a:ln>
                <a:noFill/>
              </a:ln>
              <a:solidFill>
                <a:srgbClr val="333333"/>
              </a:solidFill>
              <a:effectLst/>
              <a:latin typeface="Humanist521TL-Roman"/>
            </a:endParaRPr>
          </a:p>
          <a:p>
            <a:pPr>
              <a:buNone/>
            </a:pPr>
            <a:endParaRPr lang="fi-FI" sz="1800" dirty="0">
              <a:effectLst/>
              <a:latin typeface="Calibri" panose="020F0502020204030204" pitchFamily="34" charset="0"/>
              <a:ea typeface="Aptos" panose="020B0004020202020204" pitchFamily="34" charset="0"/>
            </a:endParaRPr>
          </a:p>
          <a:p>
            <a:r>
              <a:rPr lang="fi-FI" sz="1800" dirty="0">
                <a:effectLst/>
                <a:latin typeface="Calibri" panose="020F0502020204030204" pitchFamily="34" charset="0"/>
                <a:ea typeface="Aptos" panose="020B0004020202020204" pitchFamily="34" charset="0"/>
              </a:rPr>
              <a:t>Keko ry:n jäsenet ovat esitelleet yhdistyksen toimintaa opiskelijoille, osallistuneet yhteisöllisiin tapahtumiin kuten Hyvinvointimessuille, aulatapahtumiin, </a:t>
            </a:r>
            <a:r>
              <a:rPr lang="fi-FI" sz="1800" dirty="0" err="1">
                <a:latin typeface="Calibri" panose="020F0502020204030204" pitchFamily="34" charset="0"/>
                <a:ea typeface="Aptos" panose="020B0004020202020204" pitchFamily="34" charset="0"/>
              </a:rPr>
              <a:t>AmisGaalaan</a:t>
            </a:r>
            <a:r>
              <a:rPr lang="fi-FI" sz="1800" dirty="0">
                <a:latin typeface="Calibri" panose="020F0502020204030204" pitchFamily="34" charset="0"/>
                <a:ea typeface="Aptos" panose="020B0004020202020204" pitchFamily="34" charset="0"/>
              </a:rPr>
              <a:t>, nuorisovaaleihin, pääsiäisaskarteluun ja vappunaamiaisiin. He ovat </a:t>
            </a:r>
            <a:r>
              <a:rPr lang="fi-FI" sz="1800" dirty="0">
                <a:effectLst/>
                <a:latin typeface="Calibri" panose="020F0502020204030204" pitchFamily="34" charset="0"/>
                <a:ea typeface="Aptos" panose="020B0004020202020204" pitchFamily="34" charset="0"/>
              </a:rPr>
              <a:t>ottaneet kantaa opiskelijoiden hyvinvointiin liittyviin asioihin ja nimenneet jäsenet Kokkolan kaupungin nuorisovaltuustoon.  Keko ry:n edustajat olivat myös tapaamassa opetusministeriä. Teollisuuden ja logistiikan, hyvinvointialojen ja rakennusalojen  toimialoilla järjestettiin opiskelijoiden toiveita kokoavia </a:t>
            </a:r>
            <a:r>
              <a:rPr lang="fi-FI" sz="1800" dirty="0" err="1">
                <a:effectLst/>
                <a:latin typeface="Calibri" panose="020F0502020204030204" pitchFamily="34" charset="0"/>
                <a:ea typeface="Aptos" panose="020B0004020202020204" pitchFamily="34" charset="0"/>
              </a:rPr>
              <a:t>OpiskelijaFoorumi</a:t>
            </a:r>
            <a:r>
              <a:rPr lang="fi-FI" sz="1800" dirty="0">
                <a:latin typeface="Calibri" panose="020F0502020204030204" pitchFamily="34" charset="0"/>
                <a:ea typeface="Aptos" panose="020B0004020202020204" pitchFamily="34" charset="0"/>
              </a:rPr>
              <a:t>, jossa tarkoituksena on myös kertoa toiminnasta opiskelijoille ja hankkia uusia jäseniä sitä kautta. </a:t>
            </a:r>
          </a:p>
          <a:p>
            <a:endParaRPr lang="fi-FI" sz="1800" dirty="0">
              <a:effectLst/>
              <a:latin typeface="Calibri" panose="020F0502020204030204" pitchFamily="34" charset="0"/>
              <a:ea typeface="Aptos" panose="020B0004020202020204" pitchFamily="34" charset="0"/>
            </a:endParaRPr>
          </a:p>
          <a:p>
            <a:r>
              <a:rPr lang="fi-FI" sz="1800" dirty="0">
                <a:effectLst/>
                <a:latin typeface="Calibri" panose="020F0502020204030204" pitchFamily="34" charset="0"/>
                <a:ea typeface="Aptos" panose="020B0004020202020204" pitchFamily="34" charset="0"/>
              </a:rPr>
              <a:t>  Keko ry:n hallitus täydentyi vuoden 2024 aikana. Puheenjohtajana toimi Eevert Kukkola. Muut hallituksen varsinaiset jäsenet olivat Kalle Kettula ja Juuso Haataja, Markus Rainosalo, siht., Aliisa Niemi, Taina Juusola, Veeti Koivisto ja Martti Viiperi</a:t>
            </a:r>
          </a:p>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200" b="0" i="0" u="none" strike="noStrike" cap="none" normalizeH="0" baseline="0" dirty="0">
                <a:ln>
                  <a:noFill/>
                </a:ln>
                <a:solidFill>
                  <a:srgbClr val="333333"/>
                </a:solidFill>
                <a:effectLst/>
                <a:latin typeface="Humanist521TL-Roman"/>
              </a:rPr>
            </a:br>
            <a:r>
              <a:rPr kumimoji="0" lang="fi-FI" altLang="fi-FI" sz="1600" b="0" i="0" u="none" strike="noStrike" cap="none" normalizeH="0" baseline="0" dirty="0">
                <a:ln>
                  <a:noFill/>
                </a:ln>
                <a:solidFill>
                  <a:srgbClr val="333333"/>
                </a:solidFill>
                <a:effectLst/>
                <a:latin typeface="Humanist521TL-Roman"/>
              </a:rPr>
              <a:t>Markkinointivideo</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600" b="0" i="0" u="none" strike="noStrike" cap="none" normalizeH="0" baseline="0" dirty="0">
                <a:ln>
                  <a:noFill/>
                </a:ln>
                <a:solidFill>
                  <a:srgbClr val="333333"/>
                </a:solidFill>
                <a:effectLst/>
                <a:latin typeface="Humanist521TL-Roman"/>
                <a:hlinkClick r:id="rId4"/>
              </a:rPr>
              <a:t>https://www.kpedu.fi/opiskelijalle/opiskelijan-vaikutusmahdollisuudet</a:t>
            </a:r>
            <a:endParaRPr lang="fi-FI" altLang="fi-FI" sz="1600" dirty="0">
              <a:solidFill>
                <a:srgbClr val="333333"/>
              </a:solidFill>
              <a:latin typeface="Humanist521TL-Roma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200" b="0" i="0" u="none" strike="noStrike" cap="none" normalizeH="0" baseline="0" dirty="0">
              <a:ln>
                <a:noFill/>
              </a:ln>
              <a:solidFill>
                <a:srgbClr val="333333"/>
              </a:solidFill>
              <a:effectLst/>
              <a:latin typeface="Humanist521TL-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rgbClr val="333333"/>
                </a:solidFill>
                <a:effectLst/>
                <a:latin typeface="Humanist521TL-Roman"/>
              </a:rPr>
              <a:t> </a:t>
            </a:r>
            <a:endParaRPr kumimoji="0" lang="fi-FI" altLang="fi-FI"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pic>
        <p:nvPicPr>
          <p:cNvPr id="6" name="Kuva 5">
            <a:extLst>
              <a:ext uri="{FF2B5EF4-FFF2-40B4-BE49-F238E27FC236}">
                <a16:creationId xmlns:a16="http://schemas.microsoft.com/office/drawing/2014/main" id="{291A0BE5-AD7D-155F-DCD2-199D494C1EF7}"/>
              </a:ext>
            </a:extLst>
          </p:cNvPr>
          <p:cNvPicPr>
            <a:picLocks noChangeAspect="1"/>
          </p:cNvPicPr>
          <p:nvPr/>
        </p:nvPicPr>
        <p:blipFill>
          <a:blip r:embed="rId5"/>
          <a:stretch>
            <a:fillRect/>
          </a:stretch>
        </p:blipFill>
        <p:spPr>
          <a:xfrm>
            <a:off x="10140262" y="213739"/>
            <a:ext cx="1567542" cy="1862912"/>
          </a:xfrm>
          <a:prstGeom prst="rect">
            <a:avLst/>
          </a:prstGeom>
        </p:spPr>
      </p:pic>
      <p:pic>
        <p:nvPicPr>
          <p:cNvPr id="3" name="Kuva 2">
            <a:extLst>
              <a:ext uri="{FF2B5EF4-FFF2-40B4-BE49-F238E27FC236}">
                <a16:creationId xmlns:a16="http://schemas.microsoft.com/office/drawing/2014/main" id="{27C5EE0A-5DF0-394F-0336-941E602A6F73}"/>
              </a:ext>
            </a:extLst>
          </p:cNvPr>
          <p:cNvPicPr>
            <a:picLocks noChangeAspect="1"/>
          </p:cNvPicPr>
          <p:nvPr/>
        </p:nvPicPr>
        <p:blipFill>
          <a:blip r:embed="rId5"/>
          <a:stretch>
            <a:fillRect/>
          </a:stretch>
        </p:blipFill>
        <p:spPr>
          <a:xfrm>
            <a:off x="10213632" y="2249879"/>
            <a:ext cx="1567542" cy="1862912"/>
          </a:xfrm>
          <a:prstGeom prst="rect">
            <a:avLst/>
          </a:prstGeom>
        </p:spPr>
      </p:pic>
      <p:pic>
        <p:nvPicPr>
          <p:cNvPr id="5" name="Kuva 4" descr="Kuva, joka sisältää kohteen aqua, muotoilu&#10;&#10;Kuvaus luotu automaattisesti">
            <a:extLst>
              <a:ext uri="{FF2B5EF4-FFF2-40B4-BE49-F238E27FC236}">
                <a16:creationId xmlns:a16="http://schemas.microsoft.com/office/drawing/2014/main" id="{496206C8-8705-A80C-2D34-EB4BAE6D49B1}"/>
              </a:ext>
            </a:extLst>
          </p:cNvPr>
          <p:cNvPicPr>
            <a:picLocks noChangeAspect="1"/>
          </p:cNvPicPr>
          <p:nvPr/>
        </p:nvPicPr>
        <p:blipFill>
          <a:blip r:embed="rId6"/>
          <a:stretch>
            <a:fillRect/>
          </a:stretch>
        </p:blipFill>
        <p:spPr>
          <a:xfrm>
            <a:off x="77377" y="6226692"/>
            <a:ext cx="12009047" cy="662078"/>
          </a:xfrm>
          <a:prstGeom prst="rect">
            <a:avLst/>
          </a:prstGeom>
        </p:spPr>
      </p:pic>
    </p:spTree>
    <p:extLst>
      <p:ext uri="{BB962C8B-B14F-4D97-AF65-F5344CB8AC3E}">
        <p14:creationId xmlns:p14="http://schemas.microsoft.com/office/powerpoint/2010/main" val="1324122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3E4246F-79F3-1B3A-086B-691E82BC3ADF}"/>
              </a:ext>
            </a:extLst>
          </p:cNvPr>
          <p:cNvPicPr>
            <a:picLocks noChangeAspect="1"/>
          </p:cNvPicPr>
          <p:nvPr/>
        </p:nvPicPr>
        <p:blipFill>
          <a:blip r:embed="rId2"/>
          <a:stretch>
            <a:fillRect/>
          </a:stretch>
        </p:blipFill>
        <p:spPr>
          <a:xfrm>
            <a:off x="6681311" y="338232"/>
            <a:ext cx="4096322" cy="5820587"/>
          </a:xfrm>
          <a:prstGeom prst="rect">
            <a:avLst/>
          </a:prstGeom>
        </p:spPr>
      </p:pic>
      <p:sp>
        <p:nvSpPr>
          <p:cNvPr id="5" name="Tekstiruutu 4">
            <a:extLst>
              <a:ext uri="{FF2B5EF4-FFF2-40B4-BE49-F238E27FC236}">
                <a16:creationId xmlns:a16="http://schemas.microsoft.com/office/drawing/2014/main" id="{3AB7DC52-F53A-8AEA-C4F1-5E3D0ABF461B}"/>
              </a:ext>
            </a:extLst>
          </p:cNvPr>
          <p:cNvSpPr txBox="1"/>
          <p:nvPr/>
        </p:nvSpPr>
        <p:spPr>
          <a:xfrm>
            <a:off x="287314" y="2102401"/>
            <a:ext cx="3589742" cy="646331"/>
          </a:xfrm>
          <a:prstGeom prst="rect">
            <a:avLst/>
          </a:prstGeom>
          <a:noFill/>
        </p:spPr>
        <p:txBody>
          <a:bodyPr wrap="square">
            <a:spAutoFit/>
          </a:bodyPr>
          <a:lstStyle/>
          <a:p>
            <a:r>
              <a:rPr lang="fi-FI" dirty="0"/>
              <a:t>https://www.kpedu.fi/opiskelijalle/opiskelijan-vaikutusmahdollisuudet</a:t>
            </a:r>
          </a:p>
        </p:txBody>
      </p:sp>
      <p:sp>
        <p:nvSpPr>
          <p:cNvPr id="7" name="Tekstiruutu 6">
            <a:extLst>
              <a:ext uri="{FF2B5EF4-FFF2-40B4-BE49-F238E27FC236}">
                <a16:creationId xmlns:a16="http://schemas.microsoft.com/office/drawing/2014/main" id="{70B041D6-47ED-E1A4-0B30-6FED38695EFF}"/>
              </a:ext>
            </a:extLst>
          </p:cNvPr>
          <p:cNvSpPr txBox="1"/>
          <p:nvPr/>
        </p:nvSpPr>
        <p:spPr>
          <a:xfrm rot="10800000" flipV="1">
            <a:off x="146494" y="3452083"/>
            <a:ext cx="4096322" cy="923330"/>
          </a:xfrm>
          <a:prstGeom prst="rect">
            <a:avLst/>
          </a:prstGeom>
          <a:noFill/>
        </p:spPr>
        <p:txBody>
          <a:bodyPr wrap="square">
            <a:spAutoFit/>
          </a:bodyPr>
          <a:lstStyle/>
          <a:p>
            <a:r>
              <a:rPr lang="fi-FI" dirty="0"/>
              <a:t>https://issuu.com/kpedu/docs/opiskelijakunnan_opas_2024_sivuttain?fr=xKAE9_zU1NQ</a:t>
            </a:r>
          </a:p>
        </p:txBody>
      </p:sp>
    </p:spTree>
    <p:extLst>
      <p:ext uri="{BB962C8B-B14F-4D97-AF65-F5344CB8AC3E}">
        <p14:creationId xmlns:p14="http://schemas.microsoft.com/office/powerpoint/2010/main" val="2428497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Kuva 2">
            <a:extLst>
              <a:ext uri="{FF2B5EF4-FFF2-40B4-BE49-F238E27FC236}">
                <a16:creationId xmlns:a16="http://schemas.microsoft.com/office/drawing/2014/main" id="{7482DBC7-2CC4-D2AD-D8F9-0D2643C683FD}"/>
              </a:ext>
            </a:extLst>
          </p:cNvPr>
          <p:cNvPicPr>
            <a:picLocks noChangeAspect="1"/>
          </p:cNvPicPr>
          <p:nvPr/>
        </p:nvPicPr>
        <p:blipFill>
          <a:blip r:embed="rId2"/>
          <a:srcRect t="3451"/>
          <a:stretch/>
        </p:blipFill>
        <p:spPr>
          <a:xfrm>
            <a:off x="20" y="1282"/>
            <a:ext cx="12191980" cy="6856718"/>
          </a:xfrm>
          <a:prstGeom prst="rect">
            <a:avLst/>
          </a:prstGeom>
        </p:spPr>
      </p:pic>
    </p:spTree>
    <p:extLst>
      <p:ext uri="{BB962C8B-B14F-4D97-AF65-F5344CB8AC3E}">
        <p14:creationId xmlns:p14="http://schemas.microsoft.com/office/powerpoint/2010/main" val="722347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EA9A9C3B-BAB8-2091-EAFE-56F49935151B}"/>
              </a:ext>
            </a:extLst>
          </p:cNvPr>
          <p:cNvSpPr txBox="1"/>
          <p:nvPr/>
        </p:nvSpPr>
        <p:spPr>
          <a:xfrm>
            <a:off x="348344" y="359229"/>
            <a:ext cx="5109478" cy="5817734"/>
          </a:xfrm>
          <a:prstGeom prst="rect">
            <a:avLst/>
          </a:prstGeom>
        </p:spPr>
        <p:txBody>
          <a:bodyPr vert="horz" lIns="91440" tIns="45720" rIns="91440" bIns="45720" rtlCol="0">
            <a:normAutofit/>
          </a:bodyPr>
          <a:lstStyle/>
          <a:p>
            <a:pPr>
              <a:lnSpc>
                <a:spcPct val="90000"/>
              </a:lnSpc>
              <a:spcAft>
                <a:spcPts val="600"/>
              </a:spcAft>
            </a:pPr>
            <a:r>
              <a:rPr lang="en-US" b="1" dirty="0" err="1">
                <a:effectLst/>
              </a:rPr>
              <a:t>Haasteet</a:t>
            </a:r>
            <a:r>
              <a:rPr lang="en-US" b="1" dirty="0">
                <a:effectLst/>
              </a:rPr>
              <a:t>:</a:t>
            </a:r>
          </a:p>
          <a:p>
            <a:pPr indent="-228600">
              <a:lnSpc>
                <a:spcPct val="90000"/>
              </a:lnSpc>
              <a:spcAft>
                <a:spcPts val="600"/>
              </a:spcAft>
              <a:buFont typeface="Arial" panose="020B0604020202020204" pitchFamily="34" charset="0"/>
              <a:buChar char="•"/>
            </a:pPr>
            <a:r>
              <a:rPr lang="en-US" b="1" dirty="0" err="1">
                <a:effectLst/>
              </a:rPr>
              <a:t>Opiskelijoiden</a:t>
            </a:r>
            <a:r>
              <a:rPr lang="en-US" b="1" dirty="0">
                <a:effectLst/>
              </a:rPr>
              <a:t> </a:t>
            </a:r>
            <a:r>
              <a:rPr lang="en-US" b="1" dirty="0" err="1">
                <a:effectLst/>
              </a:rPr>
              <a:t>kaverisuhteiden</a:t>
            </a:r>
            <a:r>
              <a:rPr lang="en-US" b="1" dirty="0">
                <a:effectLst/>
              </a:rPr>
              <a:t> </a:t>
            </a:r>
            <a:r>
              <a:rPr lang="en-US" b="1" dirty="0" err="1">
                <a:effectLst/>
              </a:rPr>
              <a:t>ongelmiin</a:t>
            </a:r>
            <a:endParaRPr lang="en-US" dirty="0">
              <a:effectLst/>
            </a:endParaRPr>
          </a:p>
          <a:p>
            <a:pPr indent="-228600">
              <a:lnSpc>
                <a:spcPct val="90000"/>
              </a:lnSpc>
              <a:spcAft>
                <a:spcPts val="600"/>
              </a:spcAft>
              <a:buFont typeface="Arial" panose="020B0604020202020204" pitchFamily="34" charset="0"/>
              <a:buChar char="•"/>
            </a:pPr>
            <a:r>
              <a:rPr lang="en-US" dirty="0" err="1">
                <a:effectLst/>
              </a:rPr>
              <a:t>Opiskelijoilla</a:t>
            </a:r>
            <a:r>
              <a:rPr lang="en-US" dirty="0">
                <a:effectLst/>
              </a:rPr>
              <a:t> on </a:t>
            </a:r>
            <a:r>
              <a:rPr lang="en-US" dirty="0" err="1">
                <a:effectLst/>
              </a:rPr>
              <a:t>entistä</a:t>
            </a:r>
            <a:r>
              <a:rPr lang="en-US" dirty="0">
                <a:effectLst/>
              </a:rPr>
              <a:t> </a:t>
            </a:r>
            <a:r>
              <a:rPr lang="en-US" dirty="0" err="1">
                <a:effectLst/>
              </a:rPr>
              <a:t>enemmän</a:t>
            </a:r>
            <a:r>
              <a:rPr lang="en-US" dirty="0">
                <a:effectLst/>
              </a:rPr>
              <a:t> </a:t>
            </a:r>
            <a:r>
              <a:rPr lang="en-US" dirty="0" err="1">
                <a:effectLst/>
              </a:rPr>
              <a:t>ongelmia</a:t>
            </a:r>
            <a:r>
              <a:rPr lang="en-US" dirty="0">
                <a:effectLst/>
              </a:rPr>
              <a:t> </a:t>
            </a:r>
            <a:r>
              <a:rPr lang="en-US" dirty="0" err="1">
                <a:effectLst/>
              </a:rPr>
              <a:t>kaverisuhteissa</a:t>
            </a:r>
            <a:r>
              <a:rPr lang="en-US" dirty="0">
                <a:effectLst/>
              </a:rPr>
              <a:t> ja </a:t>
            </a:r>
            <a:r>
              <a:rPr lang="en-US" dirty="0" err="1">
                <a:effectLst/>
              </a:rPr>
              <a:t>kommunikoinnissa</a:t>
            </a:r>
            <a:r>
              <a:rPr lang="en-US" dirty="0">
                <a:effectLst/>
              </a:rPr>
              <a:t>.</a:t>
            </a:r>
          </a:p>
          <a:p>
            <a:pPr indent="-228600">
              <a:lnSpc>
                <a:spcPct val="90000"/>
              </a:lnSpc>
              <a:spcAft>
                <a:spcPts val="600"/>
              </a:spcAft>
              <a:buFont typeface="Arial" panose="020B0604020202020204" pitchFamily="34" charset="0"/>
              <a:buChar char="•"/>
            </a:pPr>
            <a:r>
              <a:rPr lang="en-US" dirty="0" err="1">
                <a:effectLst/>
              </a:rPr>
              <a:t>Tämä</a:t>
            </a:r>
            <a:r>
              <a:rPr lang="en-US" dirty="0">
                <a:effectLst/>
              </a:rPr>
              <a:t> </a:t>
            </a:r>
            <a:r>
              <a:rPr lang="en-US" dirty="0" err="1">
                <a:effectLst/>
              </a:rPr>
              <a:t>johtaa</a:t>
            </a:r>
            <a:r>
              <a:rPr lang="en-US" dirty="0">
                <a:effectLst/>
              </a:rPr>
              <a:t> </a:t>
            </a:r>
            <a:r>
              <a:rPr lang="en-US" dirty="0" err="1">
                <a:effectLst/>
              </a:rPr>
              <a:t>kasvavaan</a:t>
            </a:r>
            <a:r>
              <a:rPr lang="en-US" dirty="0">
                <a:effectLst/>
              </a:rPr>
              <a:t> </a:t>
            </a:r>
            <a:r>
              <a:rPr lang="en-US" dirty="0" err="1">
                <a:effectLst/>
              </a:rPr>
              <a:t>yksinäisyyteen</a:t>
            </a:r>
            <a:r>
              <a:rPr lang="en-US" dirty="0">
                <a:effectLst/>
              </a:rPr>
              <a:t> ja </a:t>
            </a:r>
            <a:r>
              <a:rPr lang="en-US" dirty="0" err="1">
                <a:effectLst/>
              </a:rPr>
              <a:t>tunteeseen</a:t>
            </a:r>
            <a:r>
              <a:rPr lang="en-US" dirty="0">
                <a:effectLst/>
              </a:rPr>
              <a:t> </a:t>
            </a:r>
            <a:r>
              <a:rPr lang="en-US" dirty="0" err="1">
                <a:effectLst/>
              </a:rPr>
              <a:t>ettei</a:t>
            </a:r>
            <a:r>
              <a:rPr lang="en-US" dirty="0">
                <a:effectLst/>
              </a:rPr>
              <a:t> </a:t>
            </a:r>
            <a:r>
              <a:rPr lang="en-US" dirty="0" err="1">
                <a:effectLst/>
              </a:rPr>
              <a:t>kuulu</a:t>
            </a:r>
            <a:r>
              <a:rPr lang="en-US" dirty="0">
                <a:effectLst/>
              </a:rPr>
              <a:t> </a:t>
            </a:r>
            <a:r>
              <a:rPr lang="en-US" dirty="0" err="1">
                <a:effectLst/>
              </a:rPr>
              <a:t>joukkoon</a:t>
            </a:r>
            <a:r>
              <a:rPr lang="en-US" dirty="0">
                <a:effectLst/>
              </a:rPr>
              <a:t>.</a:t>
            </a:r>
          </a:p>
          <a:p>
            <a:pPr indent="-228600">
              <a:lnSpc>
                <a:spcPct val="90000"/>
              </a:lnSpc>
              <a:spcAft>
                <a:spcPts val="600"/>
              </a:spcAft>
              <a:buFont typeface="Arial" panose="020B0604020202020204" pitchFamily="34" charset="0"/>
              <a:buChar char="•"/>
            </a:pPr>
            <a:r>
              <a:rPr lang="en-US" b="1" dirty="0" err="1">
                <a:effectLst/>
              </a:rPr>
              <a:t>Oppimisen</a:t>
            </a:r>
            <a:r>
              <a:rPr lang="en-US" b="1" dirty="0">
                <a:effectLst/>
              </a:rPr>
              <a:t> </a:t>
            </a:r>
            <a:r>
              <a:rPr lang="en-US" b="1" dirty="0" err="1">
                <a:effectLst/>
              </a:rPr>
              <a:t>haasteet</a:t>
            </a:r>
            <a:endParaRPr lang="en-US" dirty="0">
              <a:effectLst/>
            </a:endParaRPr>
          </a:p>
          <a:p>
            <a:pPr indent="-228600">
              <a:lnSpc>
                <a:spcPct val="90000"/>
              </a:lnSpc>
              <a:spcAft>
                <a:spcPts val="600"/>
              </a:spcAft>
              <a:buFont typeface="Arial" panose="020B0604020202020204" pitchFamily="34" charset="0"/>
              <a:buChar char="•"/>
            </a:pPr>
            <a:r>
              <a:rPr lang="en-US" b="1" dirty="0" err="1">
                <a:effectLst/>
              </a:rPr>
              <a:t>Opetuksen</a:t>
            </a:r>
            <a:r>
              <a:rPr lang="en-US" b="1" dirty="0">
                <a:effectLst/>
              </a:rPr>
              <a:t> </a:t>
            </a:r>
            <a:r>
              <a:rPr lang="en-US" b="1" dirty="0" err="1">
                <a:effectLst/>
              </a:rPr>
              <a:t>haasteet</a:t>
            </a:r>
            <a:endParaRPr lang="en-US" dirty="0">
              <a:effectLst/>
            </a:endParaRPr>
          </a:p>
          <a:p>
            <a:pPr indent="-228600">
              <a:lnSpc>
                <a:spcPct val="90000"/>
              </a:lnSpc>
              <a:spcAft>
                <a:spcPts val="600"/>
              </a:spcAft>
              <a:buFont typeface="Arial" panose="020B0604020202020204" pitchFamily="34" charset="0"/>
              <a:buChar char="•"/>
            </a:pPr>
            <a:r>
              <a:rPr lang="en-US" dirty="0" err="1">
                <a:effectLst/>
              </a:rPr>
              <a:t>Opettajat</a:t>
            </a:r>
            <a:r>
              <a:rPr lang="en-US" dirty="0">
                <a:effectLst/>
              </a:rPr>
              <a:t> </a:t>
            </a:r>
            <a:r>
              <a:rPr lang="en-US" dirty="0" err="1">
                <a:effectLst/>
              </a:rPr>
              <a:t>kamppailevat</a:t>
            </a:r>
            <a:r>
              <a:rPr lang="en-US" dirty="0">
                <a:effectLst/>
              </a:rPr>
              <a:t> </a:t>
            </a:r>
            <a:r>
              <a:rPr lang="en-US" dirty="0" err="1">
                <a:effectLst/>
              </a:rPr>
              <a:t>yhä</a:t>
            </a:r>
            <a:r>
              <a:rPr lang="en-US" dirty="0">
                <a:effectLst/>
              </a:rPr>
              <a:t> </a:t>
            </a:r>
            <a:r>
              <a:rPr lang="en-US" dirty="0" err="1">
                <a:effectLst/>
              </a:rPr>
              <a:t>kasvavien</a:t>
            </a:r>
            <a:r>
              <a:rPr lang="en-US" dirty="0">
                <a:effectLst/>
              </a:rPr>
              <a:t> </a:t>
            </a:r>
            <a:r>
              <a:rPr lang="en-US" dirty="0" err="1">
                <a:effectLst/>
              </a:rPr>
              <a:t>haasteiden</a:t>
            </a:r>
            <a:r>
              <a:rPr lang="en-US" dirty="0">
                <a:effectLst/>
              </a:rPr>
              <a:t> </a:t>
            </a:r>
            <a:r>
              <a:rPr lang="en-US" dirty="0" err="1">
                <a:effectLst/>
              </a:rPr>
              <a:t>kanssa</a:t>
            </a:r>
            <a:r>
              <a:rPr lang="en-US" dirty="0">
                <a:effectLst/>
              </a:rPr>
              <a:t>.</a:t>
            </a:r>
          </a:p>
          <a:p>
            <a:pPr indent="-228600">
              <a:lnSpc>
                <a:spcPct val="90000"/>
              </a:lnSpc>
              <a:spcAft>
                <a:spcPts val="600"/>
              </a:spcAft>
              <a:buFont typeface="Arial" panose="020B0604020202020204" pitchFamily="34" charset="0"/>
              <a:buChar char="•"/>
            </a:pPr>
            <a:endParaRPr lang="en-US" b="1" dirty="0">
              <a:effectLst/>
            </a:endParaRPr>
          </a:p>
          <a:p>
            <a:pPr>
              <a:lnSpc>
                <a:spcPct val="90000"/>
              </a:lnSpc>
              <a:spcAft>
                <a:spcPts val="600"/>
              </a:spcAft>
            </a:pPr>
            <a:r>
              <a:rPr lang="en-US" b="1" dirty="0" err="1">
                <a:effectLst/>
              </a:rPr>
              <a:t>Työpaketit</a:t>
            </a:r>
            <a:endParaRPr lang="en-US" dirty="0">
              <a:effectLst/>
            </a:endParaRPr>
          </a:p>
          <a:p>
            <a:pPr indent="-228600">
              <a:lnSpc>
                <a:spcPct val="90000"/>
              </a:lnSpc>
              <a:spcAft>
                <a:spcPts val="600"/>
              </a:spcAft>
              <a:buFont typeface="Arial" panose="020B0604020202020204" pitchFamily="34" charset="0"/>
              <a:buChar char="•"/>
            </a:pPr>
            <a:r>
              <a:rPr lang="en-US" b="1" dirty="0" err="1">
                <a:effectLst/>
              </a:rPr>
              <a:t>Valmennus</a:t>
            </a:r>
            <a:r>
              <a:rPr lang="en-US" b="1" dirty="0">
                <a:effectLst/>
              </a:rPr>
              <a:t> </a:t>
            </a:r>
            <a:r>
              <a:rPr lang="en-US" b="1" dirty="0" err="1">
                <a:effectLst/>
              </a:rPr>
              <a:t>inklusiiviset</a:t>
            </a:r>
            <a:r>
              <a:rPr lang="en-US" b="1" dirty="0">
                <a:effectLst/>
              </a:rPr>
              <a:t> </a:t>
            </a:r>
            <a:r>
              <a:rPr lang="en-US" b="1" dirty="0" err="1">
                <a:effectLst/>
              </a:rPr>
              <a:t>opetusmenetelmät</a:t>
            </a:r>
            <a:endParaRPr lang="en-US" dirty="0">
              <a:effectLst/>
            </a:endParaRPr>
          </a:p>
          <a:p>
            <a:pPr indent="-228600">
              <a:lnSpc>
                <a:spcPct val="90000"/>
              </a:lnSpc>
              <a:spcAft>
                <a:spcPts val="600"/>
              </a:spcAft>
              <a:buFont typeface="Arial" panose="020B0604020202020204" pitchFamily="34" charset="0"/>
              <a:buChar char="•"/>
            </a:pPr>
            <a:r>
              <a:rPr lang="en-US" b="1" dirty="0" err="1">
                <a:effectLst/>
              </a:rPr>
              <a:t>Elämän</a:t>
            </a:r>
            <a:r>
              <a:rPr lang="en-US" b="1" dirty="0">
                <a:effectLst/>
              </a:rPr>
              <a:t> </a:t>
            </a:r>
            <a:r>
              <a:rPr lang="en-US" b="1" dirty="0" err="1">
                <a:effectLst/>
              </a:rPr>
              <a:t>taidot</a:t>
            </a:r>
            <a:endParaRPr lang="en-US" dirty="0">
              <a:effectLst/>
            </a:endParaRPr>
          </a:p>
          <a:p>
            <a:pPr indent="-228600">
              <a:lnSpc>
                <a:spcPct val="90000"/>
              </a:lnSpc>
              <a:spcAft>
                <a:spcPts val="600"/>
              </a:spcAft>
              <a:buFont typeface="Arial" panose="020B0604020202020204" pitchFamily="34" charset="0"/>
              <a:buChar char="•"/>
            </a:pPr>
            <a:r>
              <a:rPr lang="en-US" b="1" dirty="0" err="1">
                <a:effectLst/>
              </a:rPr>
              <a:t>Opiskelijoiden</a:t>
            </a:r>
            <a:r>
              <a:rPr lang="en-US" b="1" dirty="0">
                <a:effectLst/>
              </a:rPr>
              <a:t> </a:t>
            </a:r>
            <a:r>
              <a:rPr lang="en-US" b="1" dirty="0" err="1">
                <a:effectLst/>
              </a:rPr>
              <a:t>tutorointi</a:t>
            </a:r>
            <a:endParaRPr lang="en-US" dirty="0">
              <a:effectLst/>
            </a:endParaRPr>
          </a:p>
          <a:p>
            <a:pPr indent="-228600">
              <a:lnSpc>
                <a:spcPct val="90000"/>
              </a:lnSpc>
              <a:spcAft>
                <a:spcPts val="600"/>
              </a:spcAft>
              <a:buFont typeface="Arial" panose="020B0604020202020204" pitchFamily="34" charset="0"/>
              <a:buChar char="•"/>
            </a:pPr>
            <a:r>
              <a:rPr lang="en-US" b="1" dirty="0" err="1">
                <a:effectLst/>
              </a:rPr>
              <a:t>Oppilaitoksen</a:t>
            </a:r>
            <a:r>
              <a:rPr lang="en-US" b="1" dirty="0">
                <a:effectLst/>
              </a:rPr>
              <a:t> ja </a:t>
            </a:r>
            <a:r>
              <a:rPr lang="en-US" b="1" dirty="0" err="1">
                <a:effectLst/>
              </a:rPr>
              <a:t>yhteisön</a:t>
            </a:r>
            <a:r>
              <a:rPr lang="en-US" b="1" dirty="0">
                <a:effectLst/>
              </a:rPr>
              <a:t> </a:t>
            </a:r>
            <a:r>
              <a:rPr lang="en-US" b="1" dirty="0" err="1">
                <a:effectLst/>
              </a:rPr>
              <a:t>yhteistyö</a:t>
            </a:r>
            <a:r>
              <a:rPr lang="en-US" b="1" dirty="0">
                <a:effectLst/>
              </a:rPr>
              <a:t> </a:t>
            </a:r>
            <a:r>
              <a:rPr lang="en-US" b="1" dirty="0" err="1">
                <a:effectLst/>
              </a:rPr>
              <a:t>oppimisen</a:t>
            </a:r>
            <a:r>
              <a:rPr lang="en-US" b="1" dirty="0">
                <a:effectLst/>
              </a:rPr>
              <a:t> </a:t>
            </a:r>
            <a:r>
              <a:rPr lang="en-US" b="1" dirty="0" err="1">
                <a:effectLst/>
              </a:rPr>
              <a:t>tukena</a:t>
            </a:r>
            <a:endParaRPr lang="en-US" dirty="0">
              <a:effectLst/>
            </a:endParaRPr>
          </a:p>
          <a:p>
            <a:pPr indent="-228600">
              <a:lnSpc>
                <a:spcPct val="90000"/>
              </a:lnSpc>
              <a:spcAft>
                <a:spcPts val="600"/>
              </a:spcAft>
              <a:buFont typeface="Arial" panose="020B0604020202020204" pitchFamily="34" charset="0"/>
              <a:buChar char="•"/>
            </a:pPr>
            <a:r>
              <a:rPr lang="en-US" b="1" dirty="0">
                <a:effectLst/>
              </a:rPr>
              <a:t> </a:t>
            </a:r>
            <a:endParaRPr lang="en-US" dirty="0">
              <a:effectLst/>
            </a:endParaRPr>
          </a:p>
        </p:txBody>
      </p:sp>
      <p:pic>
        <p:nvPicPr>
          <p:cNvPr id="9" name="Kuva 8" descr="Kuva, joka sisältää kohteen kasvi, kukka, terälehti, ruusu&#10;&#10;Kuvaus luotu automaattisesti">
            <a:extLst>
              <a:ext uri="{FF2B5EF4-FFF2-40B4-BE49-F238E27FC236}">
                <a16:creationId xmlns:a16="http://schemas.microsoft.com/office/drawing/2014/main" id="{46099C85-4263-935E-C2B6-61F0640AE0F4}"/>
              </a:ext>
            </a:extLst>
          </p:cNvPr>
          <p:cNvPicPr>
            <a:picLocks noChangeAspect="1"/>
          </p:cNvPicPr>
          <p:nvPr/>
        </p:nvPicPr>
        <p:blipFill rotWithShape="1">
          <a:blip r:embed="rId2"/>
          <a:srcRect b="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988499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1522D15-D3D6-3FA1-5FF6-49464A0C2183}"/>
              </a:ext>
            </a:extLst>
          </p:cNvPr>
          <p:cNvSpPr>
            <a:spLocks noGrp="1"/>
          </p:cNvSpPr>
          <p:nvPr>
            <p:ph type="title"/>
          </p:nvPr>
        </p:nvSpPr>
        <p:spPr>
          <a:xfrm>
            <a:off x="640080" y="325369"/>
            <a:ext cx="4368602" cy="1956841"/>
          </a:xfrm>
        </p:spPr>
        <p:txBody>
          <a:bodyPr anchor="b">
            <a:normAutofit/>
          </a:bodyPr>
          <a:lstStyle/>
          <a:p>
            <a:r>
              <a:rPr lang="fi-FI" sz="5400"/>
              <a:t>HAUSSA ESR-HANKE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07F7F143-8A51-50AB-5522-9E089D289C7F}"/>
              </a:ext>
            </a:extLst>
          </p:cNvPr>
          <p:cNvSpPr>
            <a:spLocks noGrp="1"/>
          </p:cNvSpPr>
          <p:nvPr>
            <p:ph idx="1"/>
          </p:nvPr>
        </p:nvSpPr>
        <p:spPr>
          <a:xfrm>
            <a:off x="640080" y="2872899"/>
            <a:ext cx="4243589" cy="3320668"/>
          </a:xfrm>
        </p:spPr>
        <p:txBody>
          <a:bodyPr>
            <a:normAutofit/>
          </a:bodyPr>
          <a:lstStyle/>
          <a:p>
            <a:pPr marL="0" indent="0">
              <a:buNone/>
            </a:pPr>
            <a:r>
              <a:rPr lang="fi-FI" sz="2200" dirty="0"/>
              <a:t>Harrastamisen  Suomen malli toiselle astelle yhdessä useiden koulutuksen järjestäjien kanssa.</a:t>
            </a:r>
          </a:p>
          <a:p>
            <a:pPr marL="0" indent="0">
              <a:buNone/>
            </a:pPr>
            <a:r>
              <a:rPr lang="fi-FI" sz="2200" dirty="0"/>
              <a:t>Yksi työntekijä</a:t>
            </a:r>
          </a:p>
          <a:p>
            <a:pPr marL="0" indent="0">
              <a:buNone/>
            </a:pPr>
            <a:r>
              <a:rPr lang="fi-FI" sz="2200" dirty="0"/>
              <a:t>Laajasti erilaisten vapaa-aikatoimintojen esittelyä ja </a:t>
            </a:r>
            <a:r>
              <a:rPr lang="fi-FI" sz="2200" dirty="0" err="1"/>
              <a:t>kokei</a:t>
            </a:r>
            <a:r>
              <a:rPr lang="fi-FI" sz="2200" dirty="0"/>
              <a:t> taiteen, liikunnan, luonnon tai </a:t>
            </a:r>
          </a:p>
        </p:txBody>
      </p:sp>
      <p:pic>
        <p:nvPicPr>
          <p:cNvPr id="5" name="Kuva 4" descr="Kierteet">
            <a:extLst>
              <a:ext uri="{FF2B5EF4-FFF2-40B4-BE49-F238E27FC236}">
                <a16:creationId xmlns:a16="http://schemas.microsoft.com/office/drawing/2014/main" id="{4A3939BB-07F6-586C-991A-958A40878C5F}"/>
              </a:ext>
            </a:extLst>
          </p:cNvPr>
          <p:cNvPicPr>
            <a:picLocks noChangeAspect="1"/>
          </p:cNvPicPr>
          <p:nvPr/>
        </p:nvPicPr>
        <p:blipFill>
          <a:blip r:embed="rId2">
            <a:extLst>
              <a:ext uri="{28A0092B-C50C-407E-A947-70E740481C1C}">
                <a14:useLocalDpi xmlns:a14="http://schemas.microsoft.com/office/drawing/2010/main" val="0"/>
              </a:ext>
            </a:extLst>
          </a:blip>
          <a:srcRect l="16854" r="16193"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8638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CDFA8A4-9317-BCC4-F7B0-DA3433B3AC91}"/>
              </a:ext>
            </a:extLst>
          </p:cNvPr>
          <p:cNvPicPr>
            <a:picLocks noChangeAspect="1"/>
          </p:cNvPicPr>
          <p:nvPr/>
        </p:nvPicPr>
        <p:blipFill>
          <a:blip r:embed="rId2"/>
          <a:stretch>
            <a:fillRect/>
          </a:stretch>
        </p:blipFill>
        <p:spPr>
          <a:xfrm>
            <a:off x="-552450" y="90076"/>
            <a:ext cx="11244991" cy="5896798"/>
          </a:xfrm>
          <a:prstGeom prst="rect">
            <a:avLst/>
          </a:prstGeom>
        </p:spPr>
      </p:pic>
    </p:spTree>
    <p:extLst>
      <p:ext uri="{BB962C8B-B14F-4D97-AF65-F5344CB8AC3E}">
        <p14:creationId xmlns:p14="http://schemas.microsoft.com/office/powerpoint/2010/main" val="3286497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9345604-824C-DDBC-82FE-BB5078D5CCB3}"/>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Somessa tapahtuva kiusaaminen luento</a:t>
            </a:r>
          </a:p>
        </p:txBody>
      </p:sp>
      <p:sp>
        <p:nvSpPr>
          <p:cNvPr id="4" name="Tekstiruutu 3">
            <a:extLst>
              <a:ext uri="{FF2B5EF4-FFF2-40B4-BE49-F238E27FC236}">
                <a16:creationId xmlns:a16="http://schemas.microsoft.com/office/drawing/2014/main" id="{FF92A898-BF58-EAC5-799C-3F1C51266119}"/>
              </a:ext>
            </a:extLst>
          </p:cNvPr>
          <p:cNvSpPr txBox="1"/>
          <p:nvPr/>
        </p:nvSpPr>
        <p:spPr>
          <a:xfrm>
            <a:off x="381000" y="2172430"/>
            <a:ext cx="6515100" cy="400453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dirty="0" err="1">
                <a:effectLst/>
              </a:rPr>
              <a:t>Torstai</a:t>
            </a:r>
            <a:r>
              <a:rPr lang="en-US" sz="1700" dirty="0">
                <a:effectLst/>
              </a:rPr>
              <a:t> 4.9.2025  </a:t>
            </a:r>
            <a:r>
              <a:rPr lang="en-US" sz="1700" dirty="0" err="1">
                <a:effectLst/>
              </a:rPr>
              <a:t>kello</a:t>
            </a:r>
            <a:r>
              <a:rPr lang="en-US" sz="1700" dirty="0">
                <a:effectLst/>
              </a:rPr>
              <a:t> 8:15-9.15  Teams-</a:t>
            </a:r>
            <a:r>
              <a:rPr lang="en-US" sz="1700" dirty="0" err="1">
                <a:effectLst/>
              </a:rPr>
              <a:t>luento</a:t>
            </a:r>
            <a:endParaRPr lang="en-US" sz="1700" dirty="0">
              <a:effectLst/>
            </a:endParaRP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err="1">
                <a:effectLst/>
              </a:rPr>
              <a:t>Somessa</a:t>
            </a:r>
            <a:r>
              <a:rPr lang="en-US" sz="1700" dirty="0">
                <a:effectLst/>
              </a:rPr>
              <a:t> </a:t>
            </a:r>
            <a:r>
              <a:rPr lang="en-US" sz="1700" dirty="0" err="1">
                <a:effectLst/>
              </a:rPr>
              <a:t>tapahtuva</a:t>
            </a:r>
            <a:r>
              <a:rPr lang="en-US" sz="1700" dirty="0">
                <a:effectLst/>
              </a:rPr>
              <a:t> </a:t>
            </a:r>
            <a:r>
              <a:rPr lang="en-US" sz="1700" dirty="0" err="1">
                <a:effectLst/>
              </a:rPr>
              <a:t>kiusaaminen</a:t>
            </a:r>
            <a:r>
              <a:rPr lang="en-US" sz="1700" dirty="0">
                <a:effectLst/>
              </a:rPr>
              <a:t>, </a:t>
            </a:r>
            <a:r>
              <a:rPr lang="en-US" sz="1700" dirty="0" err="1">
                <a:effectLst/>
              </a:rPr>
              <a:t>mutta</a:t>
            </a:r>
            <a:r>
              <a:rPr lang="en-US" sz="1700" dirty="0">
                <a:effectLst/>
              </a:rPr>
              <a:t> </a:t>
            </a:r>
            <a:r>
              <a:rPr lang="en-US" sz="1700" dirty="0" err="1">
                <a:effectLst/>
              </a:rPr>
              <a:t>myös</a:t>
            </a:r>
            <a:r>
              <a:rPr lang="en-US" sz="1700" dirty="0">
                <a:effectLst/>
              </a:rPr>
              <a:t> ne </a:t>
            </a:r>
            <a:r>
              <a:rPr lang="en-US" sz="1700" dirty="0" err="1">
                <a:effectLst/>
              </a:rPr>
              <a:t>algoritmit</a:t>
            </a:r>
            <a:r>
              <a:rPr lang="en-US" sz="1700" dirty="0">
                <a:effectLst/>
              </a:rPr>
              <a:t> ja </a:t>
            </a:r>
            <a:r>
              <a:rPr lang="en-US" sz="1700" dirty="0" err="1">
                <a:effectLst/>
              </a:rPr>
              <a:t>niiden</a:t>
            </a:r>
            <a:r>
              <a:rPr lang="en-US" sz="1700" dirty="0">
                <a:effectLst/>
              </a:rPr>
              <a:t> </a:t>
            </a:r>
            <a:r>
              <a:rPr lang="en-US" sz="1700" dirty="0" err="1">
                <a:effectLst/>
              </a:rPr>
              <a:t>koukuttavuus</a:t>
            </a:r>
            <a:r>
              <a:rPr lang="en-US" sz="1700" dirty="0">
                <a:effectLst/>
              </a:rPr>
              <a:t> ja </a:t>
            </a:r>
            <a:r>
              <a:rPr lang="en-US" sz="1700" dirty="0" err="1">
                <a:effectLst/>
              </a:rPr>
              <a:t>siitä</a:t>
            </a:r>
            <a:r>
              <a:rPr lang="en-US" sz="1700" dirty="0">
                <a:effectLst/>
              </a:rPr>
              <a:t> </a:t>
            </a:r>
            <a:r>
              <a:rPr lang="en-US" sz="1700" dirty="0" err="1">
                <a:effectLst/>
              </a:rPr>
              <a:t>seuraavat</a:t>
            </a:r>
            <a:r>
              <a:rPr lang="en-US" sz="1700" dirty="0">
                <a:effectLst/>
              </a:rPr>
              <a:t> </a:t>
            </a:r>
            <a:r>
              <a:rPr lang="en-US" sz="1700" dirty="0" err="1">
                <a:effectLst/>
              </a:rPr>
              <a:t>ongelmat</a:t>
            </a:r>
            <a:r>
              <a:rPr lang="en-US" sz="1700" dirty="0">
                <a:effectLst/>
              </a:rPr>
              <a:t>.</a:t>
            </a:r>
          </a:p>
          <a:p>
            <a:pPr indent="-228600">
              <a:lnSpc>
                <a:spcPct val="90000"/>
              </a:lnSpc>
              <a:spcAft>
                <a:spcPts val="600"/>
              </a:spcAft>
              <a:buFont typeface="Arial" panose="020B0604020202020204" pitchFamily="34" charset="0"/>
              <a:buChar char="•"/>
            </a:pPr>
            <a:r>
              <a:rPr lang="en-US" sz="1700" dirty="0" err="1"/>
              <a:t>K</a:t>
            </a:r>
            <a:r>
              <a:rPr lang="en-US" sz="1700" dirty="0" err="1">
                <a:effectLst/>
              </a:rPr>
              <a:t>aikille</a:t>
            </a:r>
            <a:r>
              <a:rPr lang="en-US" sz="1700" dirty="0">
                <a:effectLst/>
              </a:rPr>
              <a:t> Tuvan ja </a:t>
            </a:r>
            <a:r>
              <a:rPr lang="en-US" sz="1700" dirty="0" err="1">
                <a:effectLst/>
              </a:rPr>
              <a:t>perustutkintojen</a:t>
            </a:r>
            <a:r>
              <a:rPr lang="en-US" sz="1700" dirty="0">
                <a:effectLst/>
              </a:rPr>
              <a:t> </a:t>
            </a:r>
            <a:r>
              <a:rPr lang="en-US" sz="1700" dirty="0" err="1">
                <a:effectLst/>
              </a:rPr>
              <a:t>opiskelijoille</a:t>
            </a:r>
            <a:r>
              <a:rPr lang="en-US" sz="1700" dirty="0">
                <a:effectLst/>
              </a:rPr>
              <a:t>  _</a:t>
            </a:r>
          </a:p>
          <a:p>
            <a:pPr indent="-228600">
              <a:lnSpc>
                <a:spcPct val="90000"/>
              </a:lnSpc>
              <a:spcAft>
                <a:spcPts val="600"/>
              </a:spcAft>
              <a:buFont typeface="Arial" panose="020B0604020202020204" pitchFamily="34" charset="0"/>
              <a:buChar char="•"/>
            </a:pPr>
            <a:r>
              <a:rPr lang="en-US" sz="1700" b="1" dirty="0">
                <a:effectLst/>
              </a:rPr>
              <a:t>Microsoft Teams</a:t>
            </a:r>
            <a:r>
              <a:rPr lang="en-US" sz="1700" dirty="0">
                <a:effectLst/>
              </a:rPr>
              <a:t> </a:t>
            </a:r>
            <a:r>
              <a:rPr lang="en-US" sz="1700" u="sng" dirty="0" err="1">
                <a:effectLst/>
                <a:hlinkClick r:id="rId2"/>
              </a:rPr>
              <a:t>Tarvitsetko</a:t>
            </a:r>
            <a:r>
              <a:rPr lang="en-US" sz="1700" u="sng" dirty="0">
                <a:effectLst/>
                <a:hlinkClick r:id="rId2"/>
              </a:rPr>
              <a:t> </a:t>
            </a:r>
            <a:r>
              <a:rPr lang="en-US" sz="1700" u="sng" dirty="0" err="1">
                <a:effectLst/>
                <a:hlinkClick r:id="rId2"/>
              </a:rPr>
              <a:t>apua</a:t>
            </a:r>
            <a:r>
              <a:rPr lang="en-US" sz="1700" u="sng" dirty="0">
                <a:effectLst/>
                <a:hlinkClick r:id="rId2"/>
              </a:rPr>
              <a:t>?</a:t>
            </a:r>
            <a:r>
              <a:rPr lang="en-US" sz="1700" dirty="0">
                <a:effectLst/>
              </a:rPr>
              <a:t> </a:t>
            </a:r>
          </a:p>
          <a:p>
            <a:pPr indent="-228600">
              <a:lnSpc>
                <a:spcPct val="90000"/>
              </a:lnSpc>
              <a:spcAft>
                <a:spcPts val="600"/>
              </a:spcAft>
              <a:buFont typeface="Arial" panose="020B0604020202020204" pitchFamily="34" charset="0"/>
              <a:buChar char="•"/>
            </a:pPr>
            <a:r>
              <a:rPr lang="en-US" sz="1700" b="1" u="sng" dirty="0" err="1">
                <a:effectLst/>
                <a:hlinkClick r:id="rId3" tooltip="Meeting join link"/>
              </a:rPr>
              <a:t>Liity</a:t>
            </a:r>
            <a:r>
              <a:rPr lang="en-US" sz="1700" b="1" u="sng" dirty="0">
                <a:effectLst/>
                <a:hlinkClick r:id="rId3" tooltip="Meeting join link"/>
              </a:rPr>
              <a:t> </a:t>
            </a:r>
            <a:r>
              <a:rPr lang="en-US" sz="1700" b="1" u="sng" dirty="0" err="1">
                <a:effectLst/>
                <a:hlinkClick r:id="rId3" tooltip="Meeting join link"/>
              </a:rPr>
              <a:t>kokoukseen</a:t>
            </a:r>
            <a:r>
              <a:rPr lang="en-US" sz="1700" b="1" u="sng" dirty="0">
                <a:effectLst/>
                <a:hlinkClick r:id="rId3" tooltip="Meeting join link"/>
              </a:rPr>
              <a:t> </a:t>
            </a:r>
            <a:r>
              <a:rPr lang="en-US" sz="1700" b="1" u="sng" dirty="0" err="1">
                <a:effectLst/>
                <a:hlinkClick r:id="rId3" tooltip="Meeting join link"/>
              </a:rPr>
              <a:t>nyt</a:t>
            </a:r>
            <a:r>
              <a:rPr lang="en-US" sz="1700" dirty="0">
                <a:effectLst/>
              </a:rPr>
              <a:t> </a:t>
            </a:r>
          </a:p>
          <a:p>
            <a:pPr indent="-228600">
              <a:lnSpc>
                <a:spcPct val="90000"/>
              </a:lnSpc>
              <a:spcAft>
                <a:spcPts val="600"/>
              </a:spcAft>
              <a:buFont typeface="Arial" panose="020B0604020202020204" pitchFamily="34" charset="0"/>
              <a:buChar char="•"/>
            </a:pPr>
            <a:endParaRPr lang="en-US" sz="1700" dirty="0">
              <a:effectLst/>
            </a:endParaRPr>
          </a:p>
        </p:txBody>
      </p:sp>
      <p:pic>
        <p:nvPicPr>
          <p:cNvPr id="8" name="Kuva 7">
            <a:extLst>
              <a:ext uri="{FF2B5EF4-FFF2-40B4-BE49-F238E27FC236}">
                <a16:creationId xmlns:a16="http://schemas.microsoft.com/office/drawing/2014/main" id="{214149A6-94D1-27FD-A5E7-EF41D2D6C4CE}"/>
              </a:ext>
            </a:extLst>
          </p:cNvPr>
          <p:cNvPicPr>
            <a:picLocks noChangeAspect="1"/>
          </p:cNvPicPr>
          <p:nvPr/>
        </p:nvPicPr>
        <p:blipFill>
          <a:blip r:embed="rId4"/>
          <a:srcRect l="28294" r="7799"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53467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B7B31A-A743-F585-1263-5DCC2FA965CD}"/>
              </a:ext>
            </a:extLst>
          </p:cNvPr>
          <p:cNvSpPr>
            <a:spLocks noGrp="1"/>
          </p:cNvSpPr>
          <p:nvPr>
            <p:ph type="title"/>
          </p:nvPr>
        </p:nvSpPr>
        <p:spPr/>
        <p:txBody>
          <a:bodyPr/>
          <a:lstStyle/>
          <a:p>
            <a:r>
              <a:rPr lang="fi-FI" dirty="0">
                <a:solidFill>
                  <a:srgbClr val="F49EDB"/>
                </a:solidFill>
              </a:rPr>
              <a:t>Kiitos Leena</a:t>
            </a:r>
            <a:r>
              <a:rPr lang="fi-FI" dirty="0">
                <a:solidFill>
                  <a:srgbClr val="F49EDB"/>
                </a:solidFill>
                <a:sym typeface="Wingdings" panose="05000000000000000000" pitchFamily="2" charset="2"/>
              </a:rPr>
              <a:t></a:t>
            </a:r>
            <a:br>
              <a:rPr lang="fi-FI" dirty="0">
                <a:solidFill>
                  <a:srgbClr val="F49EDB"/>
                </a:solidFill>
                <a:sym typeface="Wingdings" panose="05000000000000000000" pitchFamily="2" charset="2"/>
              </a:rPr>
            </a:br>
            <a:endParaRPr lang="fi-FI" dirty="0">
              <a:solidFill>
                <a:srgbClr val="F49EDB"/>
              </a:solidFill>
            </a:endParaRPr>
          </a:p>
        </p:txBody>
      </p:sp>
      <p:sp>
        <p:nvSpPr>
          <p:cNvPr id="3" name="Tekstin paikkamerkki 2">
            <a:extLst>
              <a:ext uri="{FF2B5EF4-FFF2-40B4-BE49-F238E27FC236}">
                <a16:creationId xmlns:a16="http://schemas.microsoft.com/office/drawing/2014/main" id="{E91C0F7B-FA2B-6439-8B66-4CAE80FA59DC}"/>
              </a:ext>
            </a:extLst>
          </p:cNvPr>
          <p:cNvSpPr>
            <a:spLocks noGrp="1"/>
          </p:cNvSpPr>
          <p:nvPr>
            <p:ph type="body" idx="1"/>
          </p:nvPr>
        </p:nvSpPr>
        <p:spPr>
          <a:xfrm>
            <a:off x="142875" y="1533524"/>
            <a:ext cx="11210925" cy="5057775"/>
          </a:xfrm>
        </p:spPr>
        <p:txBody>
          <a:bodyPr/>
          <a:lstStyle/>
          <a:p>
            <a:endParaRPr lang="fi-FI" dirty="0"/>
          </a:p>
        </p:txBody>
      </p:sp>
      <p:pic>
        <p:nvPicPr>
          <p:cNvPr id="4" name="Kuva 3">
            <a:extLst>
              <a:ext uri="{FF2B5EF4-FFF2-40B4-BE49-F238E27FC236}">
                <a16:creationId xmlns:a16="http://schemas.microsoft.com/office/drawing/2014/main" id="{97E2619C-F5F5-642E-FD2B-BB73086A0CC5}"/>
              </a:ext>
            </a:extLst>
          </p:cNvPr>
          <p:cNvPicPr>
            <a:picLocks noChangeAspect="1"/>
          </p:cNvPicPr>
          <p:nvPr/>
        </p:nvPicPr>
        <p:blipFill>
          <a:blip r:embed="rId2"/>
          <a:stretch>
            <a:fillRect/>
          </a:stretch>
        </p:blipFill>
        <p:spPr>
          <a:xfrm>
            <a:off x="0" y="1434301"/>
            <a:ext cx="4314825" cy="3789617"/>
          </a:xfrm>
          <a:prstGeom prst="rect">
            <a:avLst/>
          </a:prstGeom>
        </p:spPr>
      </p:pic>
      <p:pic>
        <p:nvPicPr>
          <p:cNvPr id="6" name="Kuva 5">
            <a:extLst>
              <a:ext uri="{FF2B5EF4-FFF2-40B4-BE49-F238E27FC236}">
                <a16:creationId xmlns:a16="http://schemas.microsoft.com/office/drawing/2014/main" id="{1B6647F8-0C53-4231-6DFD-B860950725D2}"/>
              </a:ext>
            </a:extLst>
          </p:cNvPr>
          <p:cNvPicPr>
            <a:picLocks noChangeAspect="1"/>
          </p:cNvPicPr>
          <p:nvPr/>
        </p:nvPicPr>
        <p:blipFill>
          <a:blip r:embed="rId3"/>
          <a:stretch>
            <a:fillRect/>
          </a:stretch>
        </p:blipFill>
        <p:spPr>
          <a:xfrm>
            <a:off x="5153025" y="365125"/>
            <a:ext cx="6544667" cy="5740400"/>
          </a:xfrm>
          <a:prstGeom prst="rect">
            <a:avLst/>
          </a:prstGeom>
        </p:spPr>
      </p:pic>
    </p:spTree>
    <p:extLst>
      <p:ext uri="{BB962C8B-B14F-4D97-AF65-F5344CB8AC3E}">
        <p14:creationId xmlns:p14="http://schemas.microsoft.com/office/powerpoint/2010/main" val="83283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45983617-C245-35BC-C6AD-7BCEAF235DC9}"/>
              </a:ext>
            </a:extLst>
          </p:cNvPr>
          <p:cNvSpPr txBox="1"/>
          <p:nvPr/>
        </p:nvSpPr>
        <p:spPr>
          <a:xfrm>
            <a:off x="8905874" y="3244334"/>
            <a:ext cx="2238375" cy="1200329"/>
          </a:xfrm>
          <a:prstGeom prst="rect">
            <a:avLst/>
          </a:prstGeom>
          <a:noFill/>
        </p:spPr>
        <p:txBody>
          <a:bodyPr wrap="square">
            <a:spAutoFit/>
          </a:bodyPr>
          <a:lstStyle/>
          <a:p>
            <a:r>
              <a:rPr lang="fi-FI" dirty="0">
                <a:hlinkClick r:id="rId2"/>
              </a:rPr>
              <a:t>Planner - Opiskeluhuolto Soite ja Kpedu + muu verkosto</a:t>
            </a:r>
            <a:endParaRPr lang="fi-FI" dirty="0"/>
          </a:p>
        </p:txBody>
      </p:sp>
      <p:pic>
        <p:nvPicPr>
          <p:cNvPr id="4" name="Kuva 3" descr="Kuva, joka sisältää kohteen teksti, kuvakaappaus, ohjelmisto, Verkkosivusto&#10;&#10;Tekoälyllä luotu sisältö voi olla virheellistä.">
            <a:extLst>
              <a:ext uri="{FF2B5EF4-FFF2-40B4-BE49-F238E27FC236}">
                <a16:creationId xmlns:a16="http://schemas.microsoft.com/office/drawing/2014/main" id="{F13BA2B3-5FEC-8856-D7B7-C71E9D4E37A6}"/>
              </a:ext>
            </a:extLst>
          </p:cNvPr>
          <p:cNvPicPr>
            <a:picLocks noChangeAspect="1"/>
          </p:cNvPicPr>
          <p:nvPr/>
        </p:nvPicPr>
        <p:blipFill>
          <a:blip r:embed="rId3"/>
          <a:stretch>
            <a:fillRect/>
          </a:stretch>
        </p:blipFill>
        <p:spPr>
          <a:xfrm>
            <a:off x="-126366" y="133351"/>
            <a:ext cx="8775066" cy="6524624"/>
          </a:xfrm>
          <a:prstGeom prst="rect">
            <a:avLst/>
          </a:prstGeom>
        </p:spPr>
      </p:pic>
    </p:spTree>
    <p:extLst>
      <p:ext uri="{BB962C8B-B14F-4D97-AF65-F5344CB8AC3E}">
        <p14:creationId xmlns:p14="http://schemas.microsoft.com/office/powerpoint/2010/main" val="4080255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1" descr="Kuva, joka sisältää kohteen kasvi, kukka, terälehti, ruusu&#10;&#10;Kuvaus luotu automaattisesti">
            <a:extLst>
              <a:ext uri="{FF2B5EF4-FFF2-40B4-BE49-F238E27FC236}">
                <a16:creationId xmlns:a16="http://schemas.microsoft.com/office/drawing/2014/main" id="{D3B25D8B-157A-A35D-34C8-95A5AFF7B07D}"/>
              </a:ext>
            </a:extLst>
          </p:cNvPr>
          <p:cNvPicPr>
            <a:picLocks noChangeAspect="1"/>
          </p:cNvPicPr>
          <p:nvPr/>
        </p:nvPicPr>
        <p:blipFill rotWithShape="1">
          <a:blip r:embed="rId2"/>
          <a:srcRect t="21781" b="36032"/>
          <a:stretch/>
        </p:blipFill>
        <p:spPr>
          <a:xfrm>
            <a:off x="-3047" y="10"/>
            <a:ext cx="12191999" cy="6857990"/>
          </a:xfrm>
          <a:prstGeom prst="rect">
            <a:avLst/>
          </a:prstGeom>
        </p:spPr>
      </p:pic>
      <p:sp>
        <p:nvSpPr>
          <p:cNvPr id="19"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iruutu 6">
            <a:extLst>
              <a:ext uri="{FF2B5EF4-FFF2-40B4-BE49-F238E27FC236}">
                <a16:creationId xmlns:a16="http://schemas.microsoft.com/office/drawing/2014/main" id="{712460FE-A732-8739-A3D5-76D4DC48341F}"/>
              </a:ext>
            </a:extLst>
          </p:cNvPr>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5200" b="1" dirty="0">
                <a:solidFill>
                  <a:srgbClr val="FFFFFF"/>
                </a:solidFill>
                <a:latin typeface="+mj-lt"/>
                <a:ea typeface="+mj-ea"/>
                <a:cs typeface="+mj-cs"/>
              </a:rPr>
              <a:t>Kiitos ja </a:t>
            </a:r>
            <a:r>
              <a:rPr lang="en-US" sz="5200" b="1" dirty="0" err="1">
                <a:solidFill>
                  <a:srgbClr val="FFFFFF"/>
                </a:solidFill>
                <a:latin typeface="+mj-lt"/>
                <a:ea typeface="+mj-ea"/>
                <a:cs typeface="+mj-cs"/>
              </a:rPr>
              <a:t>mukavaa</a:t>
            </a:r>
            <a:r>
              <a:rPr lang="en-US" sz="5200" b="1" dirty="0">
                <a:solidFill>
                  <a:srgbClr val="FFFFFF"/>
                </a:solidFill>
                <a:latin typeface="+mj-lt"/>
                <a:ea typeface="+mj-ea"/>
                <a:cs typeface="+mj-cs"/>
              </a:rPr>
              <a:t> </a:t>
            </a:r>
            <a:r>
              <a:rPr lang="en-US" sz="5200" b="1" dirty="0" err="1">
                <a:solidFill>
                  <a:srgbClr val="FFFFFF"/>
                </a:solidFill>
                <a:latin typeface="+mj-lt"/>
                <a:ea typeface="+mj-ea"/>
                <a:cs typeface="+mj-cs"/>
              </a:rPr>
              <a:t>lukuvuotta</a:t>
            </a:r>
            <a:r>
              <a:rPr lang="en-US" sz="5200" b="1" dirty="0">
                <a:solidFill>
                  <a:srgbClr val="FFFFFF"/>
                </a:solidFill>
                <a:latin typeface="+mj-lt"/>
                <a:ea typeface="+mj-ea"/>
                <a:cs typeface="+mj-cs"/>
                <a:sym typeface="Wingdings" panose="05000000000000000000" pitchFamily="2" charset="2"/>
              </a:rPr>
              <a:t></a:t>
            </a:r>
            <a:endParaRPr lang="en-US" sz="5200" b="1" dirty="0">
              <a:solidFill>
                <a:srgbClr val="FFFFFF"/>
              </a:solidFill>
              <a:latin typeface="+mj-lt"/>
              <a:ea typeface="+mj-ea"/>
              <a:cs typeface="+mj-cs"/>
            </a:endParaRPr>
          </a:p>
        </p:txBody>
      </p:sp>
    </p:spTree>
    <p:extLst>
      <p:ext uri="{BB962C8B-B14F-4D97-AF65-F5344CB8AC3E}">
        <p14:creationId xmlns:p14="http://schemas.microsoft.com/office/powerpoint/2010/main" val="246564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99C8F2-8357-952C-5A23-2ED52181AA30}"/>
              </a:ext>
            </a:extLst>
          </p:cNvPr>
          <p:cNvSpPr>
            <a:spLocks noGrp="1"/>
          </p:cNvSpPr>
          <p:nvPr>
            <p:ph type="title"/>
          </p:nvPr>
        </p:nvSpPr>
        <p:spPr>
          <a:xfrm>
            <a:off x="310896" y="200725"/>
            <a:ext cx="10428224" cy="378395"/>
          </a:xfrm>
        </p:spPr>
        <p:txBody>
          <a:bodyPr>
            <a:noAutofit/>
          </a:bodyPr>
          <a:lstStyle/>
          <a:p>
            <a:r>
              <a:rPr lang="fi-FI" sz="2800" b="1" dirty="0"/>
              <a:t>SAATTAEN VAIHDOT SOVITTU 19 PERUSKOULUA HUHTI- JA TOUKOKUU</a:t>
            </a:r>
          </a:p>
        </p:txBody>
      </p:sp>
      <p:sp>
        <p:nvSpPr>
          <p:cNvPr id="3" name="Sisällön paikkamerkki 2">
            <a:extLst>
              <a:ext uri="{FF2B5EF4-FFF2-40B4-BE49-F238E27FC236}">
                <a16:creationId xmlns:a16="http://schemas.microsoft.com/office/drawing/2014/main" id="{96773042-1DFE-3CAB-7DA6-DCA3059EB75A}"/>
              </a:ext>
            </a:extLst>
          </p:cNvPr>
          <p:cNvSpPr>
            <a:spLocks noGrp="1"/>
          </p:cNvSpPr>
          <p:nvPr>
            <p:ph idx="1"/>
          </p:nvPr>
        </p:nvSpPr>
        <p:spPr>
          <a:xfrm>
            <a:off x="135181" y="795529"/>
            <a:ext cx="11889179" cy="5381434"/>
          </a:xfrm>
        </p:spPr>
        <p:txBody>
          <a:bodyPr vert="horz" lIns="91440" tIns="45720" rIns="91440" bIns="45720" rtlCol="0" anchor="t">
            <a:normAutofit fontScale="55000" lnSpcReduction="20000"/>
          </a:bodyPr>
          <a:lstStyle/>
          <a:p>
            <a:pPr marL="0" indent="0">
              <a:buNone/>
            </a:pPr>
            <a:endParaRPr lang="fi-FI" dirty="0"/>
          </a:p>
          <a:p>
            <a:pPr marL="0" indent="0">
              <a:buNone/>
            </a:pPr>
            <a:r>
              <a:rPr lang="fi-FI" dirty="0"/>
              <a:t>Tiedot peruskouluista 19</a:t>
            </a:r>
            <a:endParaRPr lang="fi-FI" dirty="0">
              <a:cs typeface="Calibri" panose="020F0502020204030204"/>
            </a:endParaRPr>
          </a:p>
          <a:p>
            <a:pPr marL="0" indent="0">
              <a:buNone/>
            </a:pPr>
            <a:r>
              <a:rPr lang="fi-FI" dirty="0"/>
              <a:t>Tietoja yleensä n 300</a:t>
            </a:r>
          </a:p>
          <a:p>
            <a:pPr marL="0" indent="0">
              <a:buNone/>
            </a:pPr>
            <a:r>
              <a:rPr lang="fi-FI" dirty="0"/>
              <a:t>Viety Wilmaan</a:t>
            </a:r>
          </a:p>
          <a:p>
            <a:r>
              <a:rPr lang="fi-FI" sz="2800" dirty="0">
                <a:latin typeface="Calibri" panose="020F0502020204030204" pitchFamily="34" charset="0"/>
                <a:ea typeface="Calibri" panose="020F0502020204030204" pitchFamily="34" charset="0"/>
                <a:cs typeface="Calibri" panose="020F0502020204030204" pitchFamily="34" charset="0"/>
              </a:rPr>
              <a:t>Nuoren ja vanhempien luvalla</a:t>
            </a:r>
          </a:p>
          <a:p>
            <a:r>
              <a:rPr lang="fi-FI" sz="2800" dirty="0">
                <a:latin typeface="Calibri"/>
                <a:ea typeface="Calibri" panose="020F0502020204030204" pitchFamily="34" charset="0"/>
                <a:cs typeface="Calibri"/>
              </a:rPr>
              <a:t>Mahdollistaa oikeanlaiset </a:t>
            </a:r>
            <a:endParaRPr lang="fi-FI" dirty="0">
              <a:latin typeface="Calibri"/>
              <a:ea typeface="Calibri" panose="020F0502020204030204" pitchFamily="34" charset="0"/>
              <a:cs typeface="Calibri"/>
            </a:endParaRPr>
          </a:p>
          <a:p>
            <a:pPr marL="0" indent="0">
              <a:buNone/>
            </a:pPr>
            <a:r>
              <a:rPr lang="fi-FI" sz="2800" dirty="0">
                <a:latin typeface="Calibri"/>
                <a:ea typeface="Calibri" panose="020F0502020204030204" pitchFamily="34" charset="0"/>
                <a:cs typeface="Calibri"/>
              </a:rPr>
              <a:t>tuki- ja opetusjärjestelyt heti opintojen alettua.</a:t>
            </a:r>
            <a:endParaRPr lang="fi-FI" dirty="0">
              <a:latin typeface="Calibri"/>
              <a:cs typeface="Calibri"/>
            </a:endParaRPr>
          </a:p>
          <a:p>
            <a:pPr marL="0" indent="0">
              <a:buNone/>
            </a:pPr>
            <a:endParaRPr lang="fi-FI" dirty="0"/>
          </a:p>
          <a:p>
            <a:pPr marL="0" indent="0">
              <a:buNone/>
            </a:pPr>
            <a:endParaRPr lang="fi-FI" dirty="0"/>
          </a:p>
          <a:p>
            <a:pPr marL="0" indent="0">
              <a:buNone/>
            </a:pPr>
            <a:endParaRPr lang="fi-FI" dirty="0"/>
          </a:p>
          <a:p>
            <a:pPr marL="0" indent="0">
              <a:buNone/>
            </a:pPr>
            <a:r>
              <a:rPr lang="fi-FI" dirty="0"/>
              <a:t>Wilmasta:</a:t>
            </a:r>
          </a:p>
          <a:p>
            <a:pPr marL="0" indent="0">
              <a:buNone/>
            </a:pPr>
            <a:r>
              <a:rPr lang="fi-FI" dirty="0"/>
              <a:t>Klikkaa  ohjaus ja tuki---saattaen vaihtotietojen kirjaukset</a:t>
            </a:r>
          </a:p>
          <a:p>
            <a:pPr marL="0" indent="0">
              <a:buNone/>
            </a:pPr>
            <a:r>
              <a:rPr lang="fi-FI" dirty="0"/>
              <a:t>Sen jälkeen ylhäältä lomakkeet</a:t>
            </a:r>
          </a:p>
          <a:p>
            <a:pPr marL="0" indent="0">
              <a:buNone/>
            </a:pPr>
            <a:endParaRPr lang="fi-FI" dirty="0"/>
          </a:p>
          <a:p>
            <a:pPr marL="0" indent="0">
              <a:buNone/>
            </a:pPr>
            <a:endParaRPr lang="fi-FI" dirty="0"/>
          </a:p>
          <a:p>
            <a:pPr marL="0" indent="0">
              <a:buNone/>
            </a:pPr>
            <a:endParaRPr lang="fi-FI" dirty="0"/>
          </a:p>
          <a:p>
            <a:pPr marL="0" indent="0">
              <a:buNone/>
            </a:pPr>
            <a:r>
              <a:rPr lang="fi-FI" dirty="0"/>
              <a:t>Saattaen vaihtotiedot ja tieto aukeaa omalle välilehdelle</a:t>
            </a:r>
          </a:p>
          <a:p>
            <a:pPr marL="0" indent="0">
              <a:buNone/>
            </a:pPr>
            <a:endParaRPr lang="fi-FI" dirty="0"/>
          </a:p>
        </p:txBody>
      </p:sp>
      <p:pic>
        <p:nvPicPr>
          <p:cNvPr id="5" name="Kuva 4">
            <a:extLst>
              <a:ext uri="{FF2B5EF4-FFF2-40B4-BE49-F238E27FC236}">
                <a16:creationId xmlns:a16="http://schemas.microsoft.com/office/drawing/2014/main" id="{D9829434-80EF-B914-0751-6478141E8091}"/>
              </a:ext>
            </a:extLst>
          </p:cNvPr>
          <p:cNvPicPr>
            <a:picLocks noChangeAspect="1"/>
          </p:cNvPicPr>
          <p:nvPr/>
        </p:nvPicPr>
        <p:blipFill>
          <a:blip r:embed="rId2"/>
          <a:stretch>
            <a:fillRect/>
          </a:stretch>
        </p:blipFill>
        <p:spPr>
          <a:xfrm>
            <a:off x="5084064" y="795529"/>
            <a:ext cx="6972755" cy="2445511"/>
          </a:xfrm>
          <a:prstGeom prst="rect">
            <a:avLst/>
          </a:prstGeom>
        </p:spPr>
      </p:pic>
      <p:pic>
        <p:nvPicPr>
          <p:cNvPr id="6" name="Kuva 5">
            <a:extLst>
              <a:ext uri="{FF2B5EF4-FFF2-40B4-BE49-F238E27FC236}">
                <a16:creationId xmlns:a16="http://schemas.microsoft.com/office/drawing/2014/main" id="{2F9C8D88-84AE-8A42-211C-852F6E3B673C}"/>
              </a:ext>
            </a:extLst>
          </p:cNvPr>
          <p:cNvPicPr>
            <a:picLocks noChangeAspect="1"/>
          </p:cNvPicPr>
          <p:nvPr/>
        </p:nvPicPr>
        <p:blipFill>
          <a:blip r:embed="rId3"/>
          <a:stretch>
            <a:fillRect/>
          </a:stretch>
        </p:blipFill>
        <p:spPr>
          <a:xfrm>
            <a:off x="7527078" y="3702019"/>
            <a:ext cx="4121362" cy="1181161"/>
          </a:xfrm>
          <a:prstGeom prst="rect">
            <a:avLst/>
          </a:prstGeom>
        </p:spPr>
      </p:pic>
      <p:pic>
        <p:nvPicPr>
          <p:cNvPr id="7" name="Kuva 6" descr="Kuva, joka sisältää kohteen teksti, Fontti, logo, Grafiikka&#10;&#10;Kuvaus luotu automaattisesti">
            <a:extLst>
              <a:ext uri="{FF2B5EF4-FFF2-40B4-BE49-F238E27FC236}">
                <a16:creationId xmlns:a16="http://schemas.microsoft.com/office/drawing/2014/main" id="{68943E17-5BEB-ADBF-EAFC-4C43EB695979}"/>
              </a:ext>
            </a:extLst>
          </p:cNvPr>
          <p:cNvPicPr>
            <a:picLocks noChangeAspect="1"/>
          </p:cNvPicPr>
          <p:nvPr/>
        </p:nvPicPr>
        <p:blipFill>
          <a:blip r:embed="rId4"/>
          <a:stretch>
            <a:fillRect/>
          </a:stretch>
        </p:blipFill>
        <p:spPr>
          <a:xfrm>
            <a:off x="10247747" y="-1"/>
            <a:ext cx="1564691" cy="753659"/>
          </a:xfrm>
          <a:prstGeom prst="rect">
            <a:avLst/>
          </a:prstGeom>
        </p:spPr>
      </p:pic>
      <p:pic>
        <p:nvPicPr>
          <p:cNvPr id="4" name="Kuva 3" descr="Kuva, joka sisältää kohteen aqua, muotoilu&#10;&#10;Kuvaus luotu automaattisesti">
            <a:extLst>
              <a:ext uri="{FF2B5EF4-FFF2-40B4-BE49-F238E27FC236}">
                <a16:creationId xmlns:a16="http://schemas.microsoft.com/office/drawing/2014/main" id="{6ABE8C5F-B152-40B4-DDDF-2A694D5F9ABC}"/>
              </a:ext>
            </a:extLst>
          </p:cNvPr>
          <p:cNvPicPr>
            <a:picLocks noChangeAspect="1"/>
          </p:cNvPicPr>
          <p:nvPr/>
        </p:nvPicPr>
        <p:blipFill>
          <a:blip r:embed="rId5"/>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346655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8F55D0-096C-EBB5-E4FE-FDD51E2F9A56}"/>
              </a:ext>
            </a:extLst>
          </p:cNvPr>
          <p:cNvSpPr>
            <a:spLocks noGrp="1"/>
          </p:cNvSpPr>
          <p:nvPr>
            <p:ph type="title"/>
          </p:nvPr>
        </p:nvSpPr>
        <p:spPr>
          <a:xfrm>
            <a:off x="1130808" y="180312"/>
            <a:ext cx="10515600" cy="680196"/>
          </a:xfrm>
        </p:spPr>
        <p:txBody>
          <a:bodyPr>
            <a:normAutofit fontScale="90000"/>
          </a:bodyPr>
          <a:lstStyle/>
          <a:p>
            <a:r>
              <a:rPr lang="fi-FI" sz="2700" b="1" dirty="0">
                <a:effectLst/>
                <a:latin typeface="Calibri" panose="020F0502020204030204" pitchFamily="34" charset="0"/>
                <a:ea typeface="Calibri" panose="020F0502020204030204" pitchFamily="34" charset="0"/>
                <a:cs typeface="Calibri" panose="020F0502020204030204" pitchFamily="34" charset="0"/>
              </a:rPr>
              <a:t>OLETKO MIETTINYT OPINTOJEN KESKEYTTÄMISTÄ TAI ALAN VAIHTOA? </a:t>
            </a:r>
            <a:br>
              <a:rPr lang="fi-FI" sz="1800" dirty="0">
                <a:effectLst/>
                <a:latin typeface="Aptos" panose="020B0004020202020204" pitchFamily="34" charset="0"/>
                <a:ea typeface="Aptos" panose="020B0004020202020204" pitchFamily="34" charset="0"/>
                <a:cs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E5901C05-2025-1196-FFDB-2C3921A65C62}"/>
              </a:ext>
            </a:extLst>
          </p:cNvPr>
          <p:cNvSpPr>
            <a:spLocks noGrp="1"/>
          </p:cNvSpPr>
          <p:nvPr>
            <p:ph sz="half" idx="1"/>
          </p:nvPr>
        </p:nvSpPr>
        <p:spPr>
          <a:xfrm>
            <a:off x="128017" y="566928"/>
            <a:ext cx="5891784" cy="5610035"/>
          </a:xfrm>
        </p:spPr>
        <p:txBody>
          <a:bodyPr vert="horz" lIns="91440" tIns="45720" rIns="91440" bIns="45720" rtlCol="0" anchor="t">
            <a:normAutofit fontScale="25000" lnSpcReduction="20000"/>
          </a:bodyPr>
          <a:lstStyle/>
          <a:p>
            <a:pPr marL="0" indent="0">
              <a:buNone/>
            </a:pPr>
            <a:r>
              <a:rPr lang="fi-FI" sz="4400" dirty="0">
                <a:effectLst/>
                <a:ea typeface="Aptos" panose="020B0004020202020204" pitchFamily="34" charset="0"/>
              </a:rPr>
              <a:t>Ei hätää, voimme yhdessä pohtia ratkaisuja ja löytää sinulle parhaan tavan edetä! </a:t>
            </a:r>
          </a:p>
          <a:p>
            <a:pPr marL="0" indent="0">
              <a:buNone/>
            </a:pPr>
            <a:r>
              <a:rPr lang="fi-FI" sz="4400" dirty="0">
                <a:effectLst/>
                <a:ea typeface="Aptos" panose="020B0004020202020204" pitchFamily="34" charset="0"/>
              </a:rPr>
              <a:t>Alla muutamia kysymyksiä ja vaihtoehtoja, jotka voivat auttaa sinua selvittämään ajatuksiasi ja löytämään uusia mahdollisuuksia.</a:t>
            </a:r>
            <a:r>
              <a:rPr lang="fi-FI" sz="4400" dirty="0">
                <a:ea typeface="Aptos" panose="020B0004020202020204" pitchFamily="34" charset="0"/>
              </a:rPr>
              <a:t> </a:t>
            </a:r>
            <a:r>
              <a:rPr lang="fi-FI" sz="4800" b="1" dirty="0">
                <a:solidFill>
                  <a:srgbClr val="333333"/>
                </a:solidFill>
                <a:ea typeface="Calibri"/>
              </a:rPr>
              <a:t> </a:t>
            </a:r>
            <a:r>
              <a:rPr lang="fi-FI" sz="4800" dirty="0">
                <a:ea typeface="Calibri"/>
                <a:hlinkClick r:id="rId2">
                  <a:extLst>
                    <a:ext uri="{A12FA001-AC4F-418D-AE19-62706E023703}">
                      <ahyp:hlinkClr xmlns:ahyp="http://schemas.microsoft.com/office/drawing/2018/hyperlinkcolor" val="tx"/>
                    </a:ext>
                  </a:extLst>
                </a:hlinkClick>
              </a:rPr>
              <a:t>sähköistä lomaketta,</a:t>
            </a:r>
            <a:endParaRPr lang="fi-FI" sz="4400" dirty="0">
              <a:effectLst/>
              <a:ea typeface="Aptos" panose="020B0004020202020204" pitchFamily="34" charset="0"/>
              <a:cs typeface="Calibri"/>
            </a:endParaRPr>
          </a:p>
          <a:p>
            <a:pPr marL="0" indent="0">
              <a:buNone/>
            </a:pPr>
            <a:endParaRPr lang="fi-FI" sz="4400" dirty="0">
              <a:effectLst/>
              <a:ea typeface="Aptos" panose="020B0004020202020204" pitchFamily="34" charset="0"/>
            </a:endParaRPr>
          </a:p>
          <a:p>
            <a:pPr marL="0" indent="0">
              <a:buNone/>
            </a:pPr>
            <a:r>
              <a:rPr lang="fi-FI" sz="4400" b="1" dirty="0">
                <a:effectLst/>
                <a:ea typeface="Aptos" panose="020B0004020202020204" pitchFamily="34" charset="0"/>
              </a:rPr>
              <a:t>1. Onko ala oikea valinta sinulle?</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Tuntuuko, että ala ei ole oikea? Ei hätää, mitä muita aloja mietit? Voisiko joku muu kiinnostaa enemmän? </a:t>
            </a:r>
            <a:r>
              <a:rPr lang="fi-FI" sz="4400" u="sng" dirty="0">
                <a:solidFill>
                  <a:srgbClr val="0563C1"/>
                </a:solidFill>
                <a:effectLst/>
                <a:ea typeface="Times New Roman" panose="02020603050405020304" pitchFamily="18" charset="0"/>
                <a:hlinkClick r:id="rId3"/>
              </a:rPr>
              <a:t>Tutustu KPEDU alatarjontaan tästä.</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Jos joku muu ala kiinnostaa, voisitko opiskella siltä tutkinnon osan?</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Voisitko tehdä yhteisiä tutkinnon osia esimerkiksi </a:t>
            </a:r>
            <a:r>
              <a:rPr lang="fi-FI" sz="4400" b="1" dirty="0">
                <a:effectLst/>
                <a:ea typeface="Times New Roman" panose="02020603050405020304" pitchFamily="18" charset="0"/>
              </a:rPr>
              <a:t>Hope-pajassa</a:t>
            </a:r>
            <a:r>
              <a:rPr lang="fi-FI" sz="4400" dirty="0">
                <a:effectLst/>
                <a:ea typeface="Times New Roman" panose="02020603050405020304" pitchFamily="18" charset="0"/>
              </a:rPr>
              <a:t>?</a:t>
            </a:r>
            <a:endParaRPr lang="fi-FI" sz="4400" dirty="0">
              <a:effectLst/>
              <a:ea typeface="Aptos" panose="020B0004020202020204" pitchFamily="34" charset="0"/>
            </a:endParaRPr>
          </a:p>
          <a:p>
            <a:pPr marL="0" indent="0">
              <a:buNone/>
            </a:pPr>
            <a:r>
              <a:rPr lang="fi-FI" sz="4400" b="1" dirty="0">
                <a:effectLst/>
                <a:ea typeface="Aptos" panose="020B0004020202020204" pitchFamily="34" charset="0"/>
              </a:rPr>
              <a:t>2. Jos ala tuntuu oikealta, mutta jokin tökkii:</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Mitä voisimme tehdä toisin, jotta opiskelu sujuisi paremmin?</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Voisitko oppia lisää käytännössä menemällä työelämään?</a:t>
            </a:r>
            <a:endParaRPr lang="fi-FI" sz="4400" dirty="0">
              <a:effectLst/>
              <a:ea typeface="Times New Roman" panose="02020603050405020304" pitchFamily="18" charset="0"/>
              <a:cs typeface="Calibri"/>
            </a:endParaRPr>
          </a:p>
          <a:p>
            <a:pPr marL="0" lvl="0" indent="0">
              <a:buSzPts val="1000"/>
              <a:buNone/>
              <a:tabLst>
                <a:tab pos="457200" algn="l"/>
              </a:tabLst>
            </a:pPr>
            <a:r>
              <a:rPr lang="fi-FI" sz="4400" dirty="0">
                <a:effectLst/>
                <a:ea typeface="Aptos" panose="020B0004020202020204" pitchFamily="34" charset="0"/>
                <a:hlinkClick r:id="rId4"/>
              </a:rPr>
              <a:t>https://www.jotpa.fi/fi/tietoa-meista/hankkeet-ja-projektit/tyossa-oppiminen-sujuvaksi-materiaalipankki</a:t>
            </a:r>
            <a:endParaRPr lang="fi-FI" sz="4400" dirty="0">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Voisitko suorittaa osan opinnoista verkko-opintoina esimerkiksi </a:t>
            </a:r>
            <a:r>
              <a:rPr lang="fi-FI" sz="4400" b="1" dirty="0">
                <a:effectLst/>
                <a:ea typeface="Times New Roman" panose="02020603050405020304" pitchFamily="18" charset="0"/>
              </a:rPr>
              <a:t>Hope-pajassa</a:t>
            </a:r>
            <a:r>
              <a:rPr lang="fi-FI" sz="4400" dirty="0">
                <a:effectLst/>
                <a:ea typeface="Times New Roman" panose="02020603050405020304" pitchFamily="18" charset="0"/>
              </a:rPr>
              <a:t>?</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Tarvitsetko lisää opiskeluvalmiuksia? </a:t>
            </a:r>
            <a:r>
              <a:rPr lang="fi-FI" sz="4400" u="sng" dirty="0">
                <a:solidFill>
                  <a:srgbClr val="0563C1"/>
                </a:solidFill>
                <a:effectLst/>
                <a:ea typeface="Times New Roman" panose="02020603050405020304" pitchFamily="18" charset="0"/>
                <a:hlinkClick r:id="rId5"/>
              </a:rPr>
              <a:t>Lue lisää </a:t>
            </a:r>
            <a:r>
              <a:rPr lang="fi-FI" sz="4400" u="sng" dirty="0" err="1">
                <a:solidFill>
                  <a:srgbClr val="0563C1"/>
                </a:solidFill>
                <a:effectLst/>
                <a:ea typeface="Times New Roman" panose="02020603050405020304" pitchFamily="18" charset="0"/>
                <a:hlinkClick r:id="rId5"/>
              </a:rPr>
              <a:t>Opva</a:t>
            </a:r>
            <a:r>
              <a:rPr lang="fi-FI" sz="4400" u="sng" dirty="0">
                <a:solidFill>
                  <a:srgbClr val="0563C1"/>
                </a:solidFill>
                <a:effectLst/>
                <a:ea typeface="Times New Roman" panose="02020603050405020304" pitchFamily="18" charset="0"/>
                <a:hlinkClick r:id="rId5"/>
              </a:rPr>
              <a:t>-opinnoista.</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Voisitko valita jonkun toisen tutkinnon osan? Katso lisää mahdollisuuksista </a:t>
            </a:r>
            <a:r>
              <a:rPr lang="fi-FI" sz="4400" u="sng" dirty="0" err="1">
                <a:solidFill>
                  <a:srgbClr val="0563C1"/>
                </a:solidFill>
                <a:effectLst/>
                <a:ea typeface="Times New Roman" panose="02020603050405020304" pitchFamily="18" charset="0"/>
                <a:hlinkClick r:id="rId6"/>
              </a:rPr>
              <a:t>ePerusteista</a:t>
            </a:r>
            <a:r>
              <a:rPr lang="fi-FI" sz="4400" u="sng" dirty="0">
                <a:solidFill>
                  <a:srgbClr val="0563C1"/>
                </a:solidFill>
                <a:effectLst/>
                <a:ea typeface="Times New Roman" panose="02020603050405020304" pitchFamily="18" charset="0"/>
                <a:hlinkClick r:id="rId6"/>
              </a:rPr>
              <a:t>.</a:t>
            </a:r>
            <a:endParaRPr lang="fi-FI" sz="4400" dirty="0">
              <a:effectLst/>
              <a:ea typeface="Aptos" panose="020B0004020202020204" pitchFamily="34" charset="0"/>
            </a:endParaRPr>
          </a:p>
          <a:p>
            <a:pPr marL="0" indent="0">
              <a:buNone/>
            </a:pPr>
            <a:r>
              <a:rPr lang="fi-FI" sz="4400" b="1" dirty="0">
                <a:effectLst/>
                <a:ea typeface="Aptos" panose="020B0004020202020204" pitchFamily="34" charset="0"/>
              </a:rPr>
              <a:t>3. Tarvitsetko tukea opinnoissa?</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Tuntuuko joku oppiaine vaikealta? Voisiko erityisopettaja auttaa sinua?</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Katso ohjeita ja tukea </a:t>
            </a:r>
            <a:r>
              <a:rPr lang="fi-FI" sz="4400" u="sng" dirty="0">
                <a:solidFill>
                  <a:srgbClr val="0563C1"/>
                </a:solidFill>
                <a:effectLst/>
                <a:ea typeface="Times New Roman" panose="02020603050405020304" pitchFamily="18" charset="0"/>
                <a:hlinkClick r:id="rId7"/>
              </a:rPr>
              <a:t>Vetovoimala-sivustolta.</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Voisitko hyödyntää opiskeluhuollon palveluita? </a:t>
            </a:r>
            <a:r>
              <a:rPr lang="fi-FI" sz="4400" u="sng" dirty="0">
                <a:solidFill>
                  <a:srgbClr val="0563C1"/>
                </a:solidFill>
                <a:effectLst/>
                <a:ea typeface="Times New Roman" panose="02020603050405020304" pitchFamily="18" charset="0"/>
                <a:hlinkClick r:id="rId8"/>
              </a:rPr>
              <a:t>Katso lisätietoja.</a:t>
            </a:r>
            <a:endParaRPr lang="fi-FI" sz="4400" dirty="0">
              <a:effectLst/>
              <a:ea typeface="Aptos" panose="020B0004020202020204" pitchFamily="34" charset="0"/>
            </a:endParaRPr>
          </a:p>
          <a:p>
            <a:pPr marL="0" indent="0">
              <a:buNone/>
            </a:pPr>
            <a:r>
              <a:rPr lang="fi-FI" sz="4400" b="1" dirty="0">
                <a:effectLst/>
                <a:ea typeface="Aptos" panose="020B0004020202020204" pitchFamily="34" charset="0"/>
              </a:rPr>
              <a:t>4. Arjen haasteet:</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Nukutko riittävästi? Onko herääminen aamuisin vaikeaa?</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Syötkö tarpeeksi ja säännöllisesti?</a:t>
            </a:r>
            <a:endParaRPr lang="fi-FI" sz="4400" dirty="0">
              <a:effectLst/>
              <a:ea typeface="Aptos" panose="020B0004020202020204" pitchFamily="34" charset="0"/>
            </a:endParaRPr>
          </a:p>
          <a:p>
            <a:pPr marL="0" indent="0">
              <a:buSzPts val="1000"/>
              <a:buNone/>
              <a:tabLst>
                <a:tab pos="457200" algn="l"/>
              </a:tabLst>
            </a:pPr>
            <a:r>
              <a:rPr lang="fi-FI" sz="4400" dirty="0">
                <a:effectLst/>
                <a:ea typeface="Times New Roman" panose="02020603050405020304" pitchFamily="18" charset="0"/>
              </a:rPr>
              <a:t>Onko sinulla asumiseen liittyviä pulmia tai vaikeuksia koulumatkojen kanssa? Näistä voi keskustella terveydenhoitajan tai kuraattorin kanssa. </a:t>
            </a:r>
            <a:r>
              <a:rPr lang="fi-FI" sz="4400" u="sng" dirty="0">
                <a:solidFill>
                  <a:srgbClr val="0563C1"/>
                </a:solidFill>
                <a:effectLst/>
                <a:ea typeface="Times New Roman" panose="02020603050405020304" pitchFamily="18" charset="0"/>
                <a:hlinkClick r:id="rId8"/>
              </a:rPr>
              <a:t>Katso lisätietoja.</a:t>
            </a:r>
            <a:endParaRPr lang="fi-FI" sz="4400" dirty="0">
              <a:effectLst/>
              <a:ea typeface="Aptos" panose="020B0004020202020204" pitchFamily="34" charset="0"/>
            </a:endParaRPr>
          </a:p>
          <a:p>
            <a:pPr marL="0" lvl="0" indent="0">
              <a:buSzPts val="1000"/>
              <a:buNone/>
              <a:tabLst>
                <a:tab pos="457200" algn="l"/>
              </a:tabLst>
            </a:pPr>
            <a:endParaRPr lang="fi-FI" sz="4400" dirty="0">
              <a:effectLst/>
              <a:ea typeface="Aptos" panose="020B0004020202020204" pitchFamily="34" charset="0"/>
            </a:endParaRPr>
          </a:p>
          <a:p>
            <a:endParaRPr lang="fi-FI" dirty="0"/>
          </a:p>
        </p:txBody>
      </p:sp>
      <p:sp>
        <p:nvSpPr>
          <p:cNvPr id="4" name="Sisällön paikkamerkki 3">
            <a:extLst>
              <a:ext uri="{FF2B5EF4-FFF2-40B4-BE49-F238E27FC236}">
                <a16:creationId xmlns:a16="http://schemas.microsoft.com/office/drawing/2014/main" id="{67280301-C90A-BEB3-5A51-DFFC8FF0DB6C}"/>
              </a:ext>
            </a:extLst>
          </p:cNvPr>
          <p:cNvSpPr>
            <a:spLocks noGrp="1"/>
          </p:cNvSpPr>
          <p:nvPr>
            <p:ph sz="half" idx="2"/>
          </p:nvPr>
        </p:nvSpPr>
        <p:spPr>
          <a:xfrm>
            <a:off x="6172200" y="722376"/>
            <a:ext cx="5891784" cy="5454587"/>
          </a:xfrm>
        </p:spPr>
        <p:txBody>
          <a:bodyPr>
            <a:normAutofit fontScale="25000" lnSpcReduction="20000"/>
          </a:bodyPr>
          <a:lstStyle/>
          <a:p>
            <a:pPr marL="0" indent="0">
              <a:buNone/>
            </a:pPr>
            <a:r>
              <a:rPr lang="fi-FI" sz="4400" b="1" dirty="0">
                <a:effectLst/>
                <a:ea typeface="Aptos" panose="020B0004020202020204" pitchFamily="34" charset="0"/>
              </a:rPr>
              <a:t>5. Toimeentulo ja sosiaaliset etuudet:</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Onko opintososiaaliset etuudet kunnossa? Katso lisätietoja: </a:t>
            </a:r>
            <a:r>
              <a:rPr lang="fi-FI" sz="4400" u="sng" dirty="0">
                <a:solidFill>
                  <a:srgbClr val="0563C1"/>
                </a:solidFill>
                <a:effectLst/>
                <a:ea typeface="Times New Roman" panose="02020603050405020304" pitchFamily="18" charset="0"/>
                <a:hlinkClick r:id="rId9"/>
              </a:rPr>
              <a:t>Kela – Opiskelijat.</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Tarvitsetko apua TE-toimistosta? </a:t>
            </a:r>
            <a:r>
              <a:rPr lang="fi-FI" sz="4400" u="sng" dirty="0">
                <a:solidFill>
                  <a:srgbClr val="0563C1"/>
                </a:solidFill>
                <a:effectLst/>
                <a:ea typeface="Times New Roman" panose="02020603050405020304" pitchFamily="18" charset="0"/>
                <a:hlinkClick r:id="rId10"/>
              </a:rPr>
              <a:t>Tutustu palveluihin.</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Näistä voi keskustella kuraattorin kanssa.</a:t>
            </a:r>
            <a:endParaRPr lang="fi-FI" sz="4400" dirty="0">
              <a:effectLst/>
              <a:ea typeface="Aptos" panose="020B0004020202020204" pitchFamily="34" charset="0"/>
            </a:endParaRPr>
          </a:p>
          <a:p>
            <a:pPr marL="0" indent="0">
              <a:buNone/>
            </a:pPr>
            <a:r>
              <a:rPr lang="fi-FI" sz="4400" b="1" dirty="0">
                <a:effectLst/>
                <a:ea typeface="Aptos" panose="020B0004020202020204" pitchFamily="34" charset="0"/>
              </a:rPr>
              <a:t>6. Terveyteen liittyvät asiat:</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Onko mielialaan tai terveyteen liittyviä haasteita, kuten ahdistusta tai jännitystä? </a:t>
            </a:r>
            <a:r>
              <a:rPr lang="fi-FI" sz="4400" dirty="0">
                <a:effectLst/>
                <a:ea typeface="Times New Roman" panose="02020603050405020304" pitchFamily="18" charset="0"/>
                <a:hlinkClick r:id="rId11"/>
              </a:rPr>
              <a:t>https://omahelpperi.fi/</a:t>
            </a:r>
            <a:endParaRPr lang="fi-FI" sz="4400" dirty="0">
              <a:effectLst/>
              <a:ea typeface="Times New Roman" panose="02020603050405020304" pitchFamily="18" charset="0"/>
            </a:endParaRPr>
          </a:p>
          <a:p>
            <a:pPr marL="0" lvl="0" indent="0">
              <a:buSzPts val="1000"/>
              <a:buNone/>
              <a:tabLst>
                <a:tab pos="457200" algn="l"/>
              </a:tabLst>
            </a:pPr>
            <a:r>
              <a:rPr lang="fi-FI" sz="4400" dirty="0">
                <a:effectLst/>
                <a:ea typeface="Times New Roman" panose="02020603050405020304" pitchFamily="18" charset="0"/>
                <a:hlinkClick r:id="rId12"/>
              </a:rPr>
              <a:t>Käytätkö päihteitä tai tarvitsetko niihin liittyvää tukea</a:t>
            </a:r>
            <a:endParaRPr lang="fi-FI" sz="4400" dirty="0">
              <a:effectLst/>
              <a:ea typeface="Times New Roman" panose="02020603050405020304" pitchFamily="18" charset="0"/>
            </a:endParaRPr>
          </a:p>
          <a:p>
            <a:pPr marL="0" lvl="0" indent="0">
              <a:buSzPts val="1000"/>
              <a:buNone/>
              <a:tabLst>
                <a:tab pos="457200" algn="l"/>
              </a:tabLst>
            </a:pPr>
            <a:r>
              <a:rPr lang="fi-FI" sz="4400" dirty="0">
                <a:effectLst/>
                <a:ea typeface="Times New Roman" panose="02020603050405020304" pitchFamily="18" charset="0"/>
              </a:rPr>
              <a:t>Oletko saanut tarpeeksi tukea oppilaitoksen ulkopuolisista palveluista?</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Voisiko opiskeluhuollon toimijat, kuten erityisopettaja, kuraattori tai terveydenhoitaja, auttaa sinua? Haluatko, että otamme yhdessä yhteyttä? </a:t>
            </a:r>
            <a:r>
              <a:rPr lang="fi-FI" sz="4400" u="sng" dirty="0">
                <a:solidFill>
                  <a:srgbClr val="0563C1"/>
                </a:solidFill>
                <a:effectLst/>
                <a:ea typeface="Times New Roman" panose="02020603050405020304" pitchFamily="18" charset="0"/>
                <a:hlinkClick r:id="rId8"/>
              </a:rPr>
              <a:t>Katso lisätietoja.</a:t>
            </a:r>
            <a:endParaRPr lang="fi-FI" sz="4400" dirty="0">
              <a:effectLst/>
              <a:ea typeface="Aptos" panose="020B0004020202020204" pitchFamily="34" charset="0"/>
            </a:endParaRPr>
          </a:p>
          <a:p>
            <a:pPr marL="0" indent="0">
              <a:buNone/>
            </a:pPr>
            <a:r>
              <a:rPr lang="fi-FI" sz="4400" b="1" dirty="0">
                <a:effectLst/>
                <a:ea typeface="Aptos" panose="020B0004020202020204" pitchFamily="34" charset="0"/>
              </a:rPr>
              <a:t>7. Mikäli päädyt keskeyttämään opinnot:</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Jos päätät erota, ilmoitamme asiasta asuinkunnallesi oppivelvollisuuden osalta. Asuinkunta auttaa sinua löytämään uuden polun tai soveltuvan koulutuksen.</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Voit myös saada apua esimerkiksi </a:t>
            </a:r>
            <a:r>
              <a:rPr lang="fi-FI" sz="4400" b="1" dirty="0">
                <a:effectLst/>
                <a:ea typeface="Times New Roman" panose="02020603050405020304" pitchFamily="18" charset="0"/>
              </a:rPr>
              <a:t>etsivän nuorisotyön kautta</a:t>
            </a:r>
            <a:r>
              <a:rPr lang="fi-FI" sz="4400" dirty="0">
                <a:effectLst/>
                <a:ea typeface="Times New Roman" panose="02020603050405020304" pitchFamily="18" charset="0"/>
              </a:rPr>
              <a:t>. Tämä perustuu aina vapaaehtoisuuteen ja yhteistyöhön, eikä sisällä pakkoa. </a:t>
            </a:r>
            <a:r>
              <a:rPr lang="fi-FI" sz="4400" dirty="0">
                <a:effectLst/>
                <a:ea typeface="Times New Roman" panose="02020603050405020304" pitchFamily="18" charset="0"/>
                <a:hlinkClick r:id="rId13"/>
              </a:rPr>
              <a:t>https://www.kokkola.fi/vapaa-aika/nuoriso/tukea-erilaisissa-elamantilanteissa/etsiva-nuorisotyo/</a:t>
            </a:r>
            <a:endParaRPr lang="fi-FI" sz="4400" dirty="0">
              <a:effectLst/>
              <a:ea typeface="Aptos" panose="020B0004020202020204" pitchFamily="34" charset="0"/>
            </a:endParaRPr>
          </a:p>
          <a:p>
            <a:pPr marL="0" indent="0">
              <a:buNone/>
            </a:pPr>
            <a:r>
              <a:rPr lang="fi-FI" sz="4400" b="1" dirty="0">
                <a:effectLst/>
                <a:ea typeface="Aptos" panose="020B0004020202020204" pitchFamily="34" charset="0"/>
              </a:rPr>
              <a:t>8. Jos olet muu kuin oppivelvollinen opiskelija:</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Koulutuksen järjestäjä voi tarvittaessa ilmoittaa tietosi kotikunnalle etsivää nuorisotyötä varten.</a:t>
            </a:r>
            <a:endParaRPr lang="fi-FI" sz="4400" dirty="0">
              <a:effectLst/>
              <a:ea typeface="Aptos" panose="020B0004020202020204" pitchFamily="34" charset="0"/>
            </a:endParaRPr>
          </a:p>
          <a:p>
            <a:pPr marL="0" indent="0">
              <a:buNone/>
            </a:pPr>
            <a:r>
              <a:rPr lang="fi-FI" sz="4400" b="1" dirty="0">
                <a:effectLst/>
                <a:ea typeface="Aptos" panose="020B0004020202020204" pitchFamily="34" charset="0"/>
              </a:rPr>
              <a:t>9. Saattaminen vaihdossa toiseen oppilaitokseen:</a:t>
            </a:r>
            <a:endParaRPr lang="fi-FI" sz="4400" dirty="0">
              <a:effectLst/>
              <a:ea typeface="Aptos" panose="020B0004020202020204" pitchFamily="34" charset="0"/>
            </a:endParaRPr>
          </a:p>
          <a:p>
            <a:pPr marL="0" lvl="0" indent="0">
              <a:buSzPts val="1000"/>
              <a:buNone/>
              <a:tabLst>
                <a:tab pos="457200" algn="l"/>
              </a:tabLst>
            </a:pPr>
            <a:r>
              <a:rPr lang="fi-FI" sz="4400" dirty="0">
                <a:effectLst/>
                <a:ea typeface="Times New Roman" panose="02020603050405020304" pitchFamily="18" charset="0"/>
              </a:rPr>
              <a:t>Oppilaitoksen velvollisuus on siirtää saattaen vaihtotiedot toiseen oppilaitokseen. Voit keskustella tästä lisää esimerkiksi opinto-ohjaajan kanssa.</a:t>
            </a:r>
            <a:endParaRPr lang="fi-FI" sz="4400" dirty="0">
              <a:effectLst/>
              <a:ea typeface="Aptos" panose="020B0004020202020204" pitchFamily="34" charset="0"/>
            </a:endParaRPr>
          </a:p>
          <a:p>
            <a:pPr marL="0" indent="0">
              <a:buNone/>
            </a:pPr>
            <a:r>
              <a:rPr lang="fi-FI" sz="4400" dirty="0">
                <a:effectLst/>
                <a:ea typeface="Aptos" panose="020B0004020202020204" pitchFamily="34" charset="0"/>
              </a:rPr>
              <a:t> Muista, että et ole yksin näiden pohdintojen kanssa. Me olemme täällä tukemassa sinua koko prosessin ajan. Olipa valintasi mikä tahansa – jatkat sitten nykyisiä opintoja, vaihdat alaa tai pohdit muita mahdollisuuksia – autamme sinua löytämään juuri sinulle sopivan ratkaisun.</a:t>
            </a:r>
          </a:p>
          <a:p>
            <a:pPr marL="0" indent="0">
              <a:buNone/>
            </a:pPr>
            <a:r>
              <a:rPr lang="fi-FI" sz="4400" dirty="0">
                <a:effectLst/>
                <a:ea typeface="Aptos" panose="020B0004020202020204" pitchFamily="34" charset="0"/>
              </a:rPr>
              <a:t>Jos tunnet, että tarvitset lisäapua tai haluat keskustella jonkun kanssa lisää, ota rohkeasti yhteyttä opinto-ohjaajaan, kuraattoriin tai terveydenhoitajaan. Voimme myös yhdessä miettiä, mihin palveluihin olisi hyvä hakeutua seuraavaksi.</a:t>
            </a:r>
          </a:p>
          <a:p>
            <a:pPr marL="0" indent="0">
              <a:buNone/>
            </a:pPr>
            <a:r>
              <a:rPr lang="fi-FI" sz="4400" dirty="0">
                <a:effectLst/>
                <a:ea typeface="Aptos" panose="020B0004020202020204" pitchFamily="34" charset="0"/>
              </a:rPr>
              <a:t>Tärkeintä on, että teemme tämän yhdessä ja varmistamme, että löydät oikean polun eteenpäin. Ota siis askel ja kerro meille, miten voimme auttaa sinua parhaiten.</a:t>
            </a:r>
          </a:p>
          <a:p>
            <a:pPr marL="0" indent="0">
              <a:buNone/>
            </a:pPr>
            <a:r>
              <a:rPr lang="fi-FI" sz="4400" b="1" dirty="0">
                <a:effectLst/>
                <a:ea typeface="Aptos" panose="020B0004020202020204" pitchFamily="34" charset="0"/>
              </a:rPr>
              <a:t> </a:t>
            </a:r>
            <a:endParaRPr lang="fi-FI" sz="4400" dirty="0">
              <a:effectLst/>
              <a:ea typeface="Aptos" panose="020B0004020202020204" pitchFamily="34" charset="0"/>
            </a:endParaRPr>
          </a:p>
          <a:p>
            <a:endParaRPr lang="fi-FI" dirty="0"/>
          </a:p>
        </p:txBody>
      </p:sp>
      <p:pic>
        <p:nvPicPr>
          <p:cNvPr id="5" name="Kuva 4" descr="Luokka huone ja laboratorio laitteet">
            <a:extLst>
              <a:ext uri="{FF2B5EF4-FFF2-40B4-BE49-F238E27FC236}">
                <a16:creationId xmlns:a16="http://schemas.microsoft.com/office/drawing/2014/main" id="{05134691-9C46-296E-B31C-172F8EBC57F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0800000" flipV="1">
            <a:off x="9950091" y="-53818"/>
            <a:ext cx="2222202" cy="990765"/>
          </a:xfrm>
          <a:prstGeom prst="rect">
            <a:avLst/>
          </a:prstGeom>
        </p:spPr>
      </p:pic>
    </p:spTree>
    <p:extLst>
      <p:ext uri="{BB962C8B-B14F-4D97-AF65-F5344CB8AC3E}">
        <p14:creationId xmlns:p14="http://schemas.microsoft.com/office/powerpoint/2010/main" val="79368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ACCBD2FB-31EE-EF88-DC0E-6CF0839B10EB}"/>
              </a:ext>
            </a:extLst>
          </p:cNvPr>
          <p:cNvPicPr>
            <a:picLocks noChangeAspect="1"/>
          </p:cNvPicPr>
          <p:nvPr/>
        </p:nvPicPr>
        <p:blipFill>
          <a:blip r:embed="rId2"/>
          <a:stretch>
            <a:fillRect/>
          </a:stretch>
        </p:blipFill>
        <p:spPr>
          <a:xfrm>
            <a:off x="0" y="85506"/>
            <a:ext cx="12191999" cy="5644717"/>
          </a:xfrm>
          <a:prstGeom prst="rect">
            <a:avLst/>
          </a:prstGeom>
        </p:spPr>
      </p:pic>
      <p:sp>
        <p:nvSpPr>
          <p:cNvPr id="4" name="Tekstiruutu 3">
            <a:extLst>
              <a:ext uri="{FF2B5EF4-FFF2-40B4-BE49-F238E27FC236}">
                <a16:creationId xmlns:a16="http://schemas.microsoft.com/office/drawing/2014/main" id="{E8C2FDDF-1A5F-B6B7-0E02-1B466EF0A7EC}"/>
              </a:ext>
            </a:extLst>
          </p:cNvPr>
          <p:cNvSpPr txBox="1"/>
          <p:nvPr/>
        </p:nvSpPr>
        <p:spPr>
          <a:xfrm>
            <a:off x="566057" y="5730224"/>
            <a:ext cx="10690207" cy="369332"/>
          </a:xfrm>
          <a:prstGeom prst="rect">
            <a:avLst/>
          </a:prstGeom>
          <a:noFill/>
        </p:spPr>
        <p:txBody>
          <a:bodyPr wrap="square">
            <a:spAutoFit/>
          </a:bodyPr>
          <a:lstStyle/>
          <a:p>
            <a:pPr algn="ctr">
              <a:buNone/>
            </a:pPr>
            <a:r>
              <a:rPr lang="fi-FI" b="0" i="0" dirty="0">
                <a:solidFill>
                  <a:srgbClr val="333333"/>
                </a:solidFill>
                <a:effectLst/>
                <a:latin typeface="Humanist521TL-Roman"/>
              </a:rPr>
              <a:t>(docx)</a:t>
            </a:r>
            <a:r>
              <a:rPr lang="fi-FI" b="0" i="0" u="none" strike="noStrike" dirty="0">
                <a:solidFill>
                  <a:srgbClr val="0000FF"/>
                </a:solidFill>
                <a:effectLst/>
                <a:latin typeface="Humanist521TL-Roman"/>
                <a:hlinkClick r:id="rId3"/>
              </a:rPr>
              <a:t>Amisstartti elo- ja syykuu-2025</a:t>
            </a:r>
            <a:endParaRPr lang="fi-FI" dirty="0"/>
          </a:p>
        </p:txBody>
      </p:sp>
      <p:pic>
        <p:nvPicPr>
          <p:cNvPr id="2" name="Kuva 1" descr="Kuva, joka sisältää kohteen aqua, muotoilu&#10;&#10;Kuvaus luotu automaattisesti">
            <a:extLst>
              <a:ext uri="{FF2B5EF4-FFF2-40B4-BE49-F238E27FC236}">
                <a16:creationId xmlns:a16="http://schemas.microsoft.com/office/drawing/2014/main" id="{733EF1A7-2C6D-9DD5-7563-4954CB82396D}"/>
              </a:ext>
            </a:extLst>
          </p:cNvPr>
          <p:cNvPicPr>
            <a:picLocks noChangeAspect="1"/>
          </p:cNvPicPr>
          <p:nvPr/>
        </p:nvPicPr>
        <p:blipFill>
          <a:blip r:embed="rId4"/>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1163343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7C40CA8-EDB3-E809-5F3C-F17653E784FE}"/>
              </a:ext>
            </a:extLst>
          </p:cNvPr>
          <p:cNvSpPr txBox="1"/>
          <p:nvPr/>
        </p:nvSpPr>
        <p:spPr>
          <a:xfrm>
            <a:off x="7090912" y="138023"/>
            <a:ext cx="3381555" cy="646331"/>
          </a:xfrm>
          <a:prstGeom prst="rect">
            <a:avLst/>
          </a:prstGeom>
          <a:noFill/>
        </p:spPr>
        <p:txBody>
          <a:bodyPr wrap="square">
            <a:spAutoFit/>
          </a:bodyPr>
          <a:lstStyle/>
          <a:p>
            <a:r>
              <a:rPr lang="fi-FI" b="1" dirty="0" err="1">
                <a:solidFill>
                  <a:srgbClr val="191919"/>
                </a:solidFill>
                <a:cs typeface="Calibri"/>
              </a:rPr>
              <a:t>AmisGaala</a:t>
            </a:r>
            <a:r>
              <a:rPr lang="fi-FI" b="1" dirty="0">
                <a:solidFill>
                  <a:srgbClr val="191919"/>
                </a:solidFill>
                <a:cs typeface="Calibri"/>
              </a:rPr>
              <a:t> maaliskuussa 2025</a:t>
            </a:r>
          </a:p>
          <a:p>
            <a:r>
              <a:rPr lang="fi-FI" b="1" dirty="0">
                <a:solidFill>
                  <a:srgbClr val="191919"/>
                </a:solidFill>
                <a:cs typeface="Calibri"/>
              </a:rPr>
              <a:t>6.3.2026 seuraava</a:t>
            </a:r>
          </a:p>
        </p:txBody>
      </p:sp>
      <p:pic>
        <p:nvPicPr>
          <p:cNvPr id="5" name="Kuva 4" descr="Kuva, joka sisältää kohteen teksti, Fontti, logo, Grafiikka&#10;&#10;Kuvaus luotu automaattisesti">
            <a:extLst>
              <a:ext uri="{FF2B5EF4-FFF2-40B4-BE49-F238E27FC236}">
                <a16:creationId xmlns:a16="http://schemas.microsoft.com/office/drawing/2014/main" id="{2C1FD0E0-F548-8263-75A8-2C7890CAF332}"/>
              </a:ext>
            </a:extLst>
          </p:cNvPr>
          <p:cNvPicPr>
            <a:picLocks noChangeAspect="1"/>
          </p:cNvPicPr>
          <p:nvPr/>
        </p:nvPicPr>
        <p:blipFill>
          <a:blip r:embed="rId2"/>
          <a:stretch>
            <a:fillRect/>
          </a:stretch>
        </p:blipFill>
        <p:spPr>
          <a:xfrm>
            <a:off x="10621558" y="-1"/>
            <a:ext cx="1564691" cy="868677"/>
          </a:xfrm>
          <a:prstGeom prst="rect">
            <a:avLst/>
          </a:prstGeom>
        </p:spPr>
      </p:pic>
      <p:pic>
        <p:nvPicPr>
          <p:cNvPr id="1026" name="x_Kuva 8">
            <a:extLst>
              <a:ext uri="{FF2B5EF4-FFF2-40B4-BE49-F238E27FC236}">
                <a16:creationId xmlns:a16="http://schemas.microsoft.com/office/drawing/2014/main" id="{2A5E5FB2-4BBF-EFE4-7EC1-1BDAC2D1C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444" y="992387"/>
            <a:ext cx="5432190" cy="429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iruutu 5">
            <a:extLst>
              <a:ext uri="{FF2B5EF4-FFF2-40B4-BE49-F238E27FC236}">
                <a16:creationId xmlns:a16="http://schemas.microsoft.com/office/drawing/2014/main" id="{C18C3F7D-6099-FBB3-5DF6-78FA893F29F9}"/>
              </a:ext>
            </a:extLst>
          </p:cNvPr>
          <p:cNvSpPr txBox="1"/>
          <p:nvPr/>
        </p:nvSpPr>
        <p:spPr>
          <a:xfrm>
            <a:off x="877824" y="5010015"/>
            <a:ext cx="10616810" cy="823302"/>
          </a:xfrm>
          <a:prstGeom prst="rect">
            <a:avLst/>
          </a:prstGeom>
          <a:noFill/>
        </p:spPr>
        <p:txBody>
          <a:bodyPr wrap="square">
            <a:spAutoFit/>
          </a:bodyPr>
          <a:lstStyle/>
          <a:p>
            <a:pPr>
              <a:lnSpc>
                <a:spcPts val="1890"/>
              </a:lnSpc>
            </a:pPr>
            <a:endParaRPr lang="fi-FI" sz="1800" dirty="0">
              <a:solidFill>
                <a:srgbClr val="191919"/>
              </a:solidFill>
              <a:effectLst/>
              <a:latin typeface="Lora" pitchFamily="2" charset="0"/>
              <a:ea typeface="Aptos" panose="020B0004020202020204" pitchFamily="34" charset="0"/>
              <a:cs typeface="Aptos" panose="020B0004020202020204" pitchFamily="34" charset="0"/>
            </a:endParaRPr>
          </a:p>
          <a:p>
            <a:pPr>
              <a:lnSpc>
                <a:spcPts val="1890"/>
              </a:lnSpc>
            </a:pPr>
            <a:endParaRPr lang="fi-FI" dirty="0">
              <a:solidFill>
                <a:srgbClr val="191919"/>
              </a:solidFill>
              <a:latin typeface="Lora" pitchFamily="2" charset="0"/>
              <a:ea typeface="Aptos" panose="020B0004020202020204" pitchFamily="34" charset="0"/>
              <a:cs typeface="Aptos" panose="020B0004020202020204" pitchFamily="34" charset="0"/>
            </a:endParaRPr>
          </a:p>
          <a:p>
            <a:pPr>
              <a:lnSpc>
                <a:spcPts val="1890"/>
              </a:lnSpc>
            </a:pPr>
            <a:endParaRPr lang="fi-FI" sz="1600" dirty="0">
              <a:effectLst/>
              <a:latin typeface="Aptos" panose="020B0004020202020204" pitchFamily="34" charset="0"/>
              <a:ea typeface="Aptos" panose="020B0004020202020204" pitchFamily="34" charset="0"/>
              <a:cs typeface="Aptos" panose="020B0004020202020204" pitchFamily="34" charset="0"/>
            </a:endParaRPr>
          </a:p>
        </p:txBody>
      </p:sp>
      <p:sp>
        <p:nvSpPr>
          <p:cNvPr id="10" name="Rectangle 10">
            <a:extLst>
              <a:ext uri="{FF2B5EF4-FFF2-40B4-BE49-F238E27FC236}">
                <a16:creationId xmlns:a16="http://schemas.microsoft.com/office/drawing/2014/main" id="{94ADDF0A-05F3-2237-0A8C-340DE6536AD5}"/>
              </a:ext>
            </a:extLst>
          </p:cNvPr>
          <p:cNvSpPr>
            <a:spLocks noChangeArrowheads="1"/>
          </p:cNvSpPr>
          <p:nvPr/>
        </p:nvSpPr>
        <p:spPr bwMode="auto">
          <a:xfrm>
            <a:off x="63500" y="5656046"/>
            <a:ext cx="474140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rgbClr val="0000FF"/>
                </a:solidFill>
                <a:effectLst/>
                <a:latin typeface="Calibri" panose="020F0502020204030204" pitchFamily="34" charset="0"/>
                <a:ea typeface="Aptos" panose="020B0004020202020204" pitchFamily="34" charset="0"/>
                <a:cs typeface="Calibri" panose="020F0502020204030204" pitchFamily="34" charset="0"/>
              </a:rPr>
              <a:t>  </a:t>
            </a:r>
            <a:r>
              <a:rPr kumimoji="0" lang="fi-FI" altLang="fi-FI" sz="1100" b="0" i="0" u="sng" strike="noStrike" cap="none" normalizeH="0" baseline="0" dirty="0">
                <a:ln>
                  <a:noFill/>
                </a:ln>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4"/>
              </a:rPr>
              <a:t>AMISGAALA_2025.mp4</a:t>
            </a:r>
            <a:r>
              <a:rPr kumimoji="0" lang="fi-FI" altLang="fi-FI" sz="11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kumimoji="0" lang="fi-FI" altLang="fi-FI" sz="800" b="0" i="0" u="none" strike="noStrike" cap="none" normalizeH="0" baseline="0" dirty="0">
                <a:ln>
                  <a:noFill/>
                </a:ln>
                <a:solidFill>
                  <a:schemeClr val="tx1"/>
                </a:solidFill>
                <a:effectLst/>
              </a:rPr>
              <a:t> </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pic>
        <p:nvPicPr>
          <p:cNvPr id="1035" name="Picture 11" descr="Lähettäjä poisti kuvan.">
            <a:hlinkClick r:id="rId4"/>
            <a:extLst>
              <a:ext uri="{FF2B5EF4-FFF2-40B4-BE49-F238E27FC236}">
                <a16:creationId xmlns:a16="http://schemas.microsoft.com/office/drawing/2014/main" id="{C45B4AAD-ABF8-897B-5561-2CA88409AD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36525"/>
            <a:ext cx="770979" cy="1352677"/>
          </a:xfrm>
          <a:prstGeom prst="rect">
            <a:avLst/>
          </a:prstGeom>
          <a:noFill/>
          <a:extLst>
            <a:ext uri="{909E8E84-426E-40DD-AFC4-6F175D3DCCD1}">
              <a14:hiddenFill xmlns:a14="http://schemas.microsoft.com/office/drawing/2010/main">
                <a:solidFill>
                  <a:srgbClr val="FFFFFF"/>
                </a:solidFill>
              </a14:hiddenFill>
            </a:ext>
          </a:extLst>
        </p:spPr>
      </p:pic>
      <p:pic>
        <p:nvPicPr>
          <p:cNvPr id="12" name="Kuva 11">
            <a:extLst>
              <a:ext uri="{FF2B5EF4-FFF2-40B4-BE49-F238E27FC236}">
                <a16:creationId xmlns:a16="http://schemas.microsoft.com/office/drawing/2014/main" id="{F486D488-561D-8E9E-6DB9-082EC0CD2B5A}"/>
              </a:ext>
            </a:extLst>
          </p:cNvPr>
          <p:cNvPicPr>
            <a:picLocks noChangeAspect="1"/>
          </p:cNvPicPr>
          <p:nvPr/>
        </p:nvPicPr>
        <p:blipFill>
          <a:blip r:embed="rId6"/>
          <a:stretch>
            <a:fillRect/>
          </a:stretch>
        </p:blipFill>
        <p:spPr>
          <a:xfrm>
            <a:off x="227781" y="1024683"/>
            <a:ext cx="5834663" cy="3985332"/>
          </a:xfrm>
          <a:prstGeom prst="rect">
            <a:avLst/>
          </a:prstGeom>
        </p:spPr>
      </p:pic>
      <p:pic>
        <p:nvPicPr>
          <p:cNvPr id="2" name="Kuva 1" descr="Kuva, joka sisältää kohteen aqua, muotoilu&#10;&#10;Kuvaus luotu automaattisesti">
            <a:extLst>
              <a:ext uri="{FF2B5EF4-FFF2-40B4-BE49-F238E27FC236}">
                <a16:creationId xmlns:a16="http://schemas.microsoft.com/office/drawing/2014/main" id="{2AA337C8-57CC-370C-430D-7D9D7BD9B83A}"/>
              </a:ext>
            </a:extLst>
          </p:cNvPr>
          <p:cNvPicPr>
            <a:picLocks noChangeAspect="1"/>
          </p:cNvPicPr>
          <p:nvPr/>
        </p:nvPicPr>
        <p:blipFill>
          <a:blip r:embed="rId7"/>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246921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578943E-1043-87D6-987B-932B68B7C2D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400"/>
              <a:t>HYVINVOINTIMESSUT</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isällön paikkamerkki 3">
            <a:extLst>
              <a:ext uri="{FF2B5EF4-FFF2-40B4-BE49-F238E27FC236}">
                <a16:creationId xmlns:a16="http://schemas.microsoft.com/office/drawing/2014/main" id="{8C5FC068-BB96-6FEC-3F3F-1325DF4E2A38}"/>
              </a:ext>
            </a:extLst>
          </p:cNvPr>
          <p:cNvSpPr>
            <a:spLocks noGrp="1"/>
          </p:cNvSpPr>
          <p:nvPr>
            <p:ph sz="half" idx="2"/>
          </p:nvPr>
        </p:nvSpPr>
        <p:spPr>
          <a:xfrm>
            <a:off x="640080" y="2872899"/>
            <a:ext cx="4243589" cy="3320668"/>
          </a:xfrm>
        </p:spPr>
        <p:txBody>
          <a:bodyPr vert="horz" lIns="91440" tIns="45720" rIns="91440" bIns="45720" rtlCol="0">
            <a:normAutofit/>
          </a:bodyPr>
          <a:lstStyle/>
          <a:p>
            <a:pPr marL="0" indent="0">
              <a:buNone/>
            </a:pPr>
            <a:r>
              <a:rPr lang="en-US" sz="2200" dirty="0" err="1"/>
              <a:t>Torstai</a:t>
            </a:r>
            <a:r>
              <a:rPr lang="en-US" sz="2200" dirty="0"/>
              <a:t> 2.10.2025 </a:t>
            </a:r>
            <a:r>
              <a:rPr lang="en-US" sz="2200" dirty="0" err="1"/>
              <a:t>kello</a:t>
            </a:r>
            <a:r>
              <a:rPr lang="en-US" sz="2200" dirty="0"/>
              <a:t> 9.00-14.30</a:t>
            </a:r>
          </a:p>
          <a:p>
            <a:pPr marL="0" indent="0">
              <a:buNone/>
            </a:pPr>
            <a:r>
              <a:rPr lang="en-US" sz="2200" dirty="0" err="1"/>
              <a:t>Kampushalli</a:t>
            </a:r>
            <a:r>
              <a:rPr lang="en-US" sz="2200" dirty="0"/>
              <a:t>. </a:t>
            </a:r>
            <a:r>
              <a:rPr lang="en-US" sz="2200" dirty="0" err="1"/>
              <a:t>Alojen</a:t>
            </a:r>
            <a:r>
              <a:rPr lang="en-US" sz="2200" dirty="0"/>
              <a:t> </a:t>
            </a:r>
            <a:r>
              <a:rPr lang="en-US" sz="2200" dirty="0" err="1"/>
              <a:t>opiskelijoita</a:t>
            </a:r>
            <a:r>
              <a:rPr lang="en-US" sz="2200" dirty="0"/>
              <a:t> </a:t>
            </a:r>
            <a:r>
              <a:rPr lang="en-US" sz="2200" dirty="0" err="1"/>
              <a:t>toivotaan</a:t>
            </a:r>
            <a:r>
              <a:rPr lang="en-US" sz="2200" dirty="0"/>
              <a:t> </a:t>
            </a:r>
            <a:r>
              <a:rPr lang="en-US" sz="2200" dirty="0" err="1"/>
              <a:t>mukaan</a:t>
            </a:r>
            <a:r>
              <a:rPr lang="en-US" sz="2200" dirty="0"/>
              <a:t> </a:t>
            </a:r>
            <a:r>
              <a:rPr lang="en-US" sz="2200" dirty="0" err="1"/>
              <a:t>järjestelyihin</a:t>
            </a:r>
            <a:r>
              <a:rPr lang="en-US" sz="2200" dirty="0"/>
              <a:t> ja </a:t>
            </a:r>
            <a:r>
              <a:rPr lang="en-US" sz="2200" dirty="0" err="1"/>
              <a:t>oman</a:t>
            </a:r>
            <a:r>
              <a:rPr lang="en-US" sz="2200" dirty="0"/>
              <a:t> </a:t>
            </a:r>
            <a:r>
              <a:rPr lang="en-US" sz="2200" dirty="0" err="1"/>
              <a:t>alan</a:t>
            </a:r>
            <a:r>
              <a:rPr lang="en-US" sz="2200" dirty="0"/>
              <a:t> </a:t>
            </a:r>
            <a:r>
              <a:rPr lang="en-US" sz="2200" dirty="0" err="1"/>
              <a:t>hyvinvointia</a:t>
            </a:r>
            <a:r>
              <a:rPr lang="en-US" sz="2200" dirty="0"/>
              <a:t> </a:t>
            </a:r>
            <a:r>
              <a:rPr lang="en-US" sz="2200" dirty="0" err="1"/>
              <a:t>lisäävien</a:t>
            </a:r>
            <a:r>
              <a:rPr lang="en-US" sz="2200" dirty="0"/>
              <a:t> </a:t>
            </a:r>
            <a:r>
              <a:rPr lang="en-US" sz="2200" dirty="0" err="1"/>
              <a:t>toimintojen</a:t>
            </a:r>
            <a:r>
              <a:rPr lang="en-US" sz="2200" dirty="0"/>
              <a:t> </a:t>
            </a:r>
            <a:r>
              <a:rPr lang="en-US" sz="2200" dirty="0" err="1"/>
              <a:t>esittelyyn</a:t>
            </a:r>
            <a:r>
              <a:rPr lang="en-US" sz="2200" dirty="0">
                <a:sym typeface="Wingdings" panose="05000000000000000000" pitchFamily="2" charset="2"/>
              </a:rPr>
              <a:t></a:t>
            </a:r>
            <a:endParaRPr lang="en-US" sz="2200" dirty="0"/>
          </a:p>
        </p:txBody>
      </p:sp>
      <p:pic>
        <p:nvPicPr>
          <p:cNvPr id="5" name="Sisällön paikkamerkki 4">
            <a:extLst>
              <a:ext uri="{FF2B5EF4-FFF2-40B4-BE49-F238E27FC236}">
                <a16:creationId xmlns:a16="http://schemas.microsoft.com/office/drawing/2014/main" id="{1B3F85F3-F21D-6F43-A708-22D0A5CB62E3}"/>
              </a:ext>
            </a:extLst>
          </p:cNvPr>
          <p:cNvPicPr>
            <a:picLocks noGrp="1" noChangeAspect="1"/>
          </p:cNvPicPr>
          <p:nvPr>
            <p:ph sz="half" idx="1"/>
          </p:nvPr>
        </p:nvPicPr>
        <p:blipFill>
          <a:blip r:embed="rId2"/>
          <a:srcRect r="1" b="28717"/>
          <a:stretch/>
        </p:blipFill>
        <p:spPr>
          <a:xfrm>
            <a:off x="5311702" y="-61394"/>
            <a:ext cx="6878775" cy="645087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Kuva 2" descr="Kuva, joka sisältää kohteen aqua, muotoilu&#10;&#10;Kuvaus luotu automaattisesti">
            <a:extLst>
              <a:ext uri="{FF2B5EF4-FFF2-40B4-BE49-F238E27FC236}">
                <a16:creationId xmlns:a16="http://schemas.microsoft.com/office/drawing/2014/main" id="{7D8E8987-DCEB-6AC0-6EDC-2727B04820B3}"/>
              </a:ext>
            </a:extLst>
          </p:cNvPr>
          <p:cNvPicPr>
            <a:picLocks noChangeAspect="1"/>
          </p:cNvPicPr>
          <p:nvPr/>
        </p:nvPicPr>
        <p:blipFill>
          <a:blip r:embed="rId3"/>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348711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1BED18-D6B2-9942-E06F-59382E988C35}"/>
              </a:ext>
            </a:extLst>
          </p:cNvPr>
          <p:cNvSpPr>
            <a:spLocks noGrp="1"/>
          </p:cNvSpPr>
          <p:nvPr>
            <p:ph type="title"/>
          </p:nvPr>
        </p:nvSpPr>
        <p:spPr>
          <a:xfrm>
            <a:off x="272719" y="457200"/>
            <a:ext cx="3961824" cy="1600200"/>
          </a:xfrm>
        </p:spPr>
        <p:txBody>
          <a:bodyPr vert="horz" lIns="91440" tIns="45720" rIns="91440" bIns="45720" rtlCol="0" anchor="b">
            <a:noAutofit/>
          </a:bodyPr>
          <a:lstStyle/>
          <a:p>
            <a:r>
              <a:rPr lang="fi-FI" sz="3600">
                <a:solidFill>
                  <a:srgbClr val="92D050"/>
                </a:solidFill>
                <a:latin typeface="Calibri"/>
                <a:ea typeface="Calibri"/>
                <a:cs typeface="Calibri"/>
              </a:rPr>
              <a:t>OPISKELIJAN ÄÄNELLÄ HANKE OPH </a:t>
            </a:r>
            <a:endParaRPr lang="fi-FI" b="1">
              <a:ea typeface="Calibri Light"/>
              <a:cs typeface="Calibri Light"/>
            </a:endParaRPr>
          </a:p>
        </p:txBody>
      </p:sp>
      <p:sp>
        <p:nvSpPr>
          <p:cNvPr id="4" name="Tekstin paikkamerkki 3">
            <a:extLst>
              <a:ext uri="{FF2B5EF4-FFF2-40B4-BE49-F238E27FC236}">
                <a16:creationId xmlns:a16="http://schemas.microsoft.com/office/drawing/2014/main" id="{3B9C92B9-04E3-82B0-1FE0-44466EF0687E}"/>
              </a:ext>
            </a:extLst>
          </p:cNvPr>
          <p:cNvSpPr>
            <a:spLocks noGrp="1"/>
          </p:cNvSpPr>
          <p:nvPr>
            <p:ph type="body" sz="half" idx="2"/>
          </p:nvPr>
        </p:nvSpPr>
        <p:spPr/>
        <p:txBody>
          <a:bodyPr vert="horz" lIns="91440" tIns="45720" rIns="91440" bIns="45720" rtlCol="0" anchor="t">
            <a:normAutofit/>
          </a:bodyPr>
          <a:lstStyle/>
          <a:p>
            <a:endParaRPr lang="fi-FI" dirty="0"/>
          </a:p>
          <a:p>
            <a:endParaRPr lang="fi-FI" dirty="0"/>
          </a:p>
          <a:p>
            <a:r>
              <a:rPr lang="fi-FI" sz="1400" b="1" dirty="0"/>
              <a:t>Maarika Piispasen materiaalit löytyvät</a:t>
            </a:r>
            <a:r>
              <a:rPr lang="fi-FI" sz="1400" dirty="0"/>
              <a:t>:</a:t>
            </a:r>
            <a:endParaRPr lang="fi-FI" sz="1400" dirty="0">
              <a:ea typeface="Calibri"/>
              <a:cs typeface="Calibri"/>
            </a:endParaRPr>
          </a:p>
          <a:p>
            <a:r>
              <a:rPr lang="fi-FI" sz="1400" b="1" dirty="0">
                <a:effectLst/>
                <a:latin typeface="Calibri"/>
                <a:ea typeface="Calibri"/>
                <a:cs typeface="Calibri"/>
                <a:hlinkClick r:id="rId2">
                  <a:extLst>
                    <a:ext uri="{A12FA001-AC4F-418D-AE19-62706E023703}">
                      <ahyp:hlinkClr xmlns:ahyp="http://schemas.microsoft.com/office/drawing/2018/hyperlinkcolor" val="tx"/>
                    </a:ext>
                  </a:extLst>
                </a:hlinkClick>
              </a:rPr>
              <a:t>https://www.kpedu.fi/opiskelijan_%C3%A4%C3%A4nell%C3%A4</a:t>
            </a:r>
            <a:endParaRPr lang="fi-FI" sz="1400" b="1" dirty="0">
              <a:effectLst/>
              <a:latin typeface="Calibri"/>
              <a:ea typeface="Calibri"/>
              <a:cs typeface="Calibri"/>
            </a:endParaRPr>
          </a:p>
          <a:p>
            <a:endParaRPr lang="fi-FI" sz="1400" dirty="0">
              <a:ea typeface="Calibri"/>
              <a:cs typeface="Calibri"/>
            </a:endParaRPr>
          </a:p>
          <a:p>
            <a:endParaRPr lang="fi-FI" sz="1400" dirty="0">
              <a:ea typeface="Calibri"/>
              <a:cs typeface="Calibri"/>
            </a:endParaRPr>
          </a:p>
          <a:p>
            <a:pPr>
              <a:lnSpc>
                <a:spcPct val="100000"/>
              </a:lnSpc>
              <a:spcBef>
                <a:spcPts val="0"/>
              </a:spcBef>
            </a:pPr>
            <a:r>
              <a:rPr lang="fi-FI" sz="1400" dirty="0">
                <a:ea typeface="Calibri"/>
                <a:cs typeface="Calibri"/>
              </a:rPr>
              <a:t>Projektityöntelijä Maarika Piispanen,; </a:t>
            </a:r>
            <a:r>
              <a:rPr lang="fi-FI" sz="1400" dirty="0">
                <a:ea typeface="Calibri" panose="020F0502020204030204"/>
                <a:cs typeface="Calibri" panose="020F0502020204030204"/>
                <a:hlinkClick r:id="rId3">
                  <a:extLst>
                    <a:ext uri="{A12FA001-AC4F-418D-AE19-62706E023703}">
                      <ahyp:hlinkClr xmlns:ahyp="http://schemas.microsoft.com/office/drawing/2018/hyperlinkcolor" val="tx"/>
                    </a:ext>
                  </a:extLst>
                </a:hlinkClick>
              </a:rPr>
              <a:t>maarika.piispanen@kpedu.fi</a:t>
            </a:r>
            <a:endParaRPr lang="fi-FI" sz="1400" dirty="0">
              <a:ea typeface="Calibri" panose="020F0502020204030204"/>
              <a:cs typeface="Calibri" panose="020F0502020204030204"/>
            </a:endParaRPr>
          </a:p>
          <a:p>
            <a:pPr>
              <a:lnSpc>
                <a:spcPct val="100000"/>
              </a:lnSpc>
              <a:spcBef>
                <a:spcPts val="0"/>
              </a:spcBef>
            </a:pPr>
            <a:r>
              <a:rPr lang="fi-FI" sz="1400" dirty="0">
                <a:ea typeface="Calibri" panose="020F0502020204030204"/>
                <a:cs typeface="Calibri" panose="020F0502020204030204"/>
              </a:rPr>
              <a:t>Hankekoordinaattori Anne Eteläaho, </a:t>
            </a:r>
            <a:r>
              <a:rPr lang="fi-FI" sz="1400" dirty="0">
                <a:ea typeface="Calibri" panose="020F0502020204030204"/>
                <a:cs typeface="Calibri" panose="020F0502020204030204"/>
                <a:hlinkClick r:id="rId4">
                  <a:extLst>
                    <a:ext uri="{A12FA001-AC4F-418D-AE19-62706E023703}">
                      <ahyp:hlinkClr xmlns:ahyp="http://schemas.microsoft.com/office/drawing/2018/hyperlinkcolor" val="tx"/>
                    </a:ext>
                  </a:extLst>
                </a:hlinkClick>
              </a:rPr>
              <a:t>anne.etelaaho@kpedu.fi</a:t>
            </a:r>
            <a:endParaRPr lang="fi-FI" sz="1400" dirty="0">
              <a:ea typeface="Calibri" panose="020F0502020204030204"/>
              <a:cs typeface="Calibri" panose="020F0502020204030204"/>
            </a:endParaRPr>
          </a:p>
          <a:p>
            <a:endParaRPr lang="fi-FI" sz="1400" dirty="0">
              <a:ea typeface="Calibri" panose="020F0502020204030204"/>
              <a:cs typeface="Calibri" panose="020F0502020204030204"/>
            </a:endParaRPr>
          </a:p>
        </p:txBody>
      </p:sp>
      <p:pic>
        <p:nvPicPr>
          <p:cNvPr id="5" name="Sisällön paikkamerkki 4">
            <a:extLst>
              <a:ext uri="{FF2B5EF4-FFF2-40B4-BE49-F238E27FC236}">
                <a16:creationId xmlns:a16="http://schemas.microsoft.com/office/drawing/2014/main" id="{7D73AFC1-ACED-DAFE-33CF-D7D15887C5C8}"/>
              </a:ext>
            </a:extLst>
          </p:cNvPr>
          <p:cNvPicPr>
            <a:picLocks noGrp="1" noChangeAspect="1"/>
          </p:cNvPicPr>
          <p:nvPr>
            <p:ph idx="1"/>
          </p:nvPr>
        </p:nvPicPr>
        <p:blipFill>
          <a:blip r:embed="rId5"/>
          <a:stretch>
            <a:fillRect/>
          </a:stretch>
        </p:blipFill>
        <p:spPr>
          <a:xfrm>
            <a:off x="4399374" y="576943"/>
            <a:ext cx="6956014" cy="5117896"/>
          </a:xfrm>
          <a:prstGeom prst="rect">
            <a:avLst/>
          </a:prstGeom>
        </p:spPr>
      </p:pic>
      <p:pic>
        <p:nvPicPr>
          <p:cNvPr id="3" name="Kuva 2" descr="Kuva, joka sisältää kohteen aqua, muotoilu&#10;&#10;Kuvaus luotu automaattisesti">
            <a:extLst>
              <a:ext uri="{FF2B5EF4-FFF2-40B4-BE49-F238E27FC236}">
                <a16:creationId xmlns:a16="http://schemas.microsoft.com/office/drawing/2014/main" id="{7B014EBA-C2BB-7F03-37BE-E9EF74D04C13}"/>
              </a:ext>
            </a:extLst>
          </p:cNvPr>
          <p:cNvPicPr>
            <a:picLocks noChangeAspect="1"/>
          </p:cNvPicPr>
          <p:nvPr/>
        </p:nvPicPr>
        <p:blipFill>
          <a:blip r:embed="rId6"/>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137343780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000000"/>
      </a:dk1>
      <a:lt1>
        <a:srgbClr val="FFFFFF"/>
      </a:lt1>
      <a:dk2>
        <a:srgbClr val="718DB2"/>
      </a:dk2>
      <a:lt2>
        <a:srgbClr val="FEFFFF"/>
      </a:lt2>
      <a:accent1>
        <a:srgbClr val="5E5E5E"/>
      </a:accent1>
      <a:accent2>
        <a:srgbClr val="E7E6E6"/>
      </a:accent2>
      <a:accent3>
        <a:srgbClr val="D7CDC8"/>
      </a:accent3>
      <a:accent4>
        <a:srgbClr val="AFA5A0"/>
      </a:accent4>
      <a:accent5>
        <a:srgbClr val="918787"/>
      </a:accent5>
      <a:accent6>
        <a:srgbClr val="556969"/>
      </a:accent6>
      <a:hlink>
        <a:srgbClr val="3758C1"/>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19615</TotalTime>
  <Words>2594</Words>
  <Application>Microsoft Office PowerPoint</Application>
  <PresentationFormat>Laajakuva</PresentationFormat>
  <Paragraphs>280</Paragraphs>
  <Slides>33</Slides>
  <Notes>2</Notes>
  <HiddenSlides>0</HiddenSlides>
  <MMClips>0</MMClips>
  <ScaleCrop>false</ScaleCrop>
  <HeadingPairs>
    <vt:vector size="6" baseType="variant">
      <vt:variant>
        <vt:lpstr>Käytetyt fontit</vt:lpstr>
      </vt:variant>
      <vt:variant>
        <vt:i4>11</vt:i4>
      </vt:variant>
      <vt:variant>
        <vt:lpstr>Teema</vt:lpstr>
      </vt:variant>
      <vt:variant>
        <vt:i4>2</vt:i4>
      </vt:variant>
      <vt:variant>
        <vt:lpstr>Dian otsikot</vt:lpstr>
      </vt:variant>
      <vt:variant>
        <vt:i4>33</vt:i4>
      </vt:variant>
    </vt:vector>
  </HeadingPairs>
  <TitlesOfParts>
    <vt:vector size="46" baseType="lpstr">
      <vt:lpstr>Aptos</vt:lpstr>
      <vt:lpstr>Arial</vt:lpstr>
      <vt:lpstr>Bebas-Neue</vt:lpstr>
      <vt:lpstr>Calibri</vt:lpstr>
      <vt:lpstr>Calibri Light</vt:lpstr>
      <vt:lpstr>Humanist521TL-Roman</vt:lpstr>
      <vt:lpstr>Jost</vt:lpstr>
      <vt:lpstr>Lora</vt:lpstr>
      <vt:lpstr>Poppins</vt:lpstr>
      <vt:lpstr>Times New Roman</vt:lpstr>
      <vt:lpstr>Wingdings</vt:lpstr>
      <vt:lpstr>Office-teema</vt:lpstr>
      <vt:lpstr>1_Office Theme</vt:lpstr>
      <vt:lpstr>Opiskeluhuollon ja hankkeiden tuki 21.8.2025</vt:lpstr>
      <vt:lpstr>PowerPoint-esitys</vt:lpstr>
      <vt:lpstr>PowerPoint-esitys</vt:lpstr>
      <vt:lpstr>SAATTAEN VAIHDOT SOVITTU 19 PERUSKOULUA HUHTI- JA TOUKOKUU</vt:lpstr>
      <vt:lpstr>OLETKO MIETTINYT OPINTOJEN KESKEYTTÄMISTÄ TAI ALAN VAIHTOA?  </vt:lpstr>
      <vt:lpstr>PowerPoint-esitys</vt:lpstr>
      <vt:lpstr>PowerPoint-esitys</vt:lpstr>
      <vt:lpstr>HYVINVOINTIMESSUT</vt:lpstr>
      <vt:lpstr>OPISKELIJAN ÄÄNELLÄ HANKE OPH </vt:lpstr>
      <vt:lpstr>PowerPoint-esitys</vt:lpstr>
      <vt:lpstr>    OPETTAJILLE JA OHJAAJILLE OPPIMISLABRAVIDEOT</vt:lpstr>
      <vt:lpstr>PowerPoint-esitys</vt:lpstr>
      <vt:lpstr>PowerPoint-esitys</vt:lpstr>
      <vt:lpstr>PowerPoint-esitys</vt:lpstr>
      <vt:lpstr>PowerPoint-esitys</vt:lpstr>
      <vt:lpstr>MARKET WITH PUROSE OHJELMAN PILOTOINTI:  </vt:lpstr>
      <vt:lpstr>PowerPoint-esitys</vt:lpstr>
      <vt:lpstr>YTO-OPINNOT JA OSA INTEGROITUNA KÄYTÄNNÖN TEKEMISEEN</vt:lpstr>
      <vt:lpstr>PowerPoint-esitys</vt:lpstr>
      <vt:lpstr>AIM-LEARNING HANKE  </vt:lpstr>
      <vt:lpstr>OTA HALTUUN HANKE Esr-hanke 1.3.2025 ja 1.4.2025 käynnistynyt kesto 2,5 vuotta. </vt:lpstr>
      <vt:lpstr>PowerPoint-esitys</vt:lpstr>
      <vt:lpstr>AMMATILLISEN KOULUTUKSEN KEHITTÄMISEN WEBINAARI 31.3.2025  Ohjelma Ammatillisen koulutuksen kehittämisen hankewebinaari 31.3.2025 (pdf) Ammatillisen koulutuksen kehittämisen hankewebinaari (pdf) Aaltonen_Ajankohtaista_31032025_hankewebinaari (pdf) Oppimisympäristö-ja_opiskeluhuollon tilannekuva (pdf) Hyvät käytännöt_Pahkala_Vantaan kaupunki 31.3.2025 (pdf) KPEDU ESITTELY Hyvät käytännöt_31.3.2025_OPH (pdf) Nuoruuden kolme vuosikymmenta, nuorisobarometri 2024_OPH (pdf) Seuranta- ja vaikutttavuuskyselyn tulokset 31.3 (pdf) Tanner_Snellman_31.3. webinaari OPH (pdf)   Esiteltiin toimintaa</vt:lpstr>
      <vt:lpstr>PowerPoint-esitys</vt:lpstr>
      <vt:lpstr>Opiskelijakunta Keko ry </vt:lpstr>
      <vt:lpstr>PowerPoint-esitys</vt:lpstr>
      <vt:lpstr>PowerPoint-esitys</vt:lpstr>
      <vt:lpstr>PowerPoint-esitys</vt:lpstr>
      <vt:lpstr>HAUSSA ESR-HANKE </vt:lpstr>
      <vt:lpstr>Somessa tapahtuva kiusaaminen luento</vt:lpstr>
      <vt:lpstr>Kiitos Leena </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Anne Eteläaho</dc:creator>
  <cp:lastModifiedBy>Anne Eteläaho</cp:lastModifiedBy>
  <cp:revision>15</cp:revision>
  <cp:lastPrinted>2025-08-11T10:51:50Z</cp:lastPrinted>
  <dcterms:created xsi:type="dcterms:W3CDTF">2024-01-26T05:55:39Z</dcterms:created>
  <dcterms:modified xsi:type="dcterms:W3CDTF">2025-08-20T10:58:58Z</dcterms:modified>
</cp:coreProperties>
</file>