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9" r:id="rId17"/>
    <p:sldId id="271" r:id="rId18"/>
    <p:sldId id="276" r:id="rId19"/>
    <p:sldId id="272" r:id="rId20"/>
    <p:sldId id="273" r:id="rId21"/>
    <p:sldId id="277" r:id="rId22"/>
    <p:sldId id="278" r:id="rId23"/>
    <p:sldId id="270" r:id="rId2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7E966-F6AD-4E13-ADB2-DFC1A1557893}" v="180" dt="2026-08-19T11:23:45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BDC910-5F98-C853-B4A5-A02F329BF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D66041E-CC67-ADA5-D052-958427CE0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3BD927-1AA5-0BC5-19C7-C6886675B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B8F6946-9C89-E70B-AB6A-5A7469EF6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38D040-31E3-E586-400C-D7ECADC07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361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5E5D2A-4F15-DDB6-5675-46BCEB2F7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52057BF-2E4A-01BE-D068-6485B5C95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CF08024-41DB-2F6A-2E1A-D808A5DC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287879-EADA-AB05-E661-9ADE6FBCA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487B0BC-DAB8-3DBE-A6D6-B1372E31A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829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2BB8901-A6E0-A5C8-7A19-D35E5FBB8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A33EC93-E660-6B89-57E0-BB2EC7780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0E5C32E-D392-A7FB-3EDC-3A9893D4A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9CE041C-7FEE-8153-412D-67DC0C27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FE0A6EC-685D-C9AC-A994-6402BA7A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907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65265F-DA7F-C22C-A3EB-E8F22DD9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CF79D7-EF08-22F1-6A7F-AA642FCD2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8BC33C-A8C5-5D80-84F0-71C1EA0AA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C4CF892-BDF0-9836-AE76-63A4AE4A2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9B682BE-7F62-3102-EEEC-770EE11A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915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28FEC4-DA59-737B-42CB-353A92B19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50ABC52-2EA9-2615-D655-356659677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BCE90E6-AA91-B375-0B4B-AA76A540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62626AB-8E70-651B-87FF-206C4CA6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57A3D19-1B93-BC5E-4C1A-2B72DA922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767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59745D-A320-D924-1FD3-E29E11786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E511CD-B7A2-9B9A-620A-3EB3EB46CA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8B787C2-1F4C-18A8-3028-20201845D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80EB0E0-8F84-5D5B-4FE4-7EAE231F9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3F9F538-BD5B-478B-83D5-A6818BC7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C30EE78-1869-B05D-9677-FDBC17A2B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532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D943D7-A930-E092-B160-466451284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0D017B3-C92D-4685-61D4-5F900FA93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B3168F5-25BC-C543-C0F8-63A67499C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E7921C0-7FB1-06C1-6123-B741FCA73F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843151E-063D-46C9-4DF5-C4F3837F2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83E1CC9-AB87-BFE8-8180-BCC02564B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C967E91-A0FC-2B18-D8EE-01A13022B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F56BE99-C0F4-0291-3F00-B7FEADEE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065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41636F-DA1B-0306-095A-C50C123F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FB46786-B55C-3D30-D214-2EDF32F31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305B339-87AF-54FD-CDC9-44917DCC6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2A3780D-136E-817C-38BE-516242C08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667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D909DA8-6F05-E387-ED20-3C017B1A8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53B03B4-DEB4-778F-DB7A-E98B43C1E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225E694-C50D-953B-CA99-84DB9AC7E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469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5A7170-53F1-DB30-6187-EA98D7035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BC3937-FC69-2735-56B2-A9134030B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2F8950-4957-E4CC-6EB3-B35D490EF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E4C8719-2CAF-C67A-AE96-08302A847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F3422EC-5534-2F29-3383-E2DFC7D1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B05D579-8703-A55D-63CA-D6632B497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73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80CA73-4A45-ED96-7549-CCD255831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1573250-7218-D84F-DE5E-B477089D29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0A3DEBE-FB09-C3ED-8AAB-926FACE7E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5B943D9-D9CD-0BAB-0BA3-674F1EF79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5A9C9B1-BE5F-113D-6A9D-4498D4C5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819EE8E-3E8F-3D54-1AF1-4343D805F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596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CEF9D90-5AAB-7AA9-B2EF-E9B69E815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B9ADB3-D043-8960-0BC2-D58FD9AB9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F246E0-1770-A01A-87DD-11D7910E3A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8AD2DF-6DA9-498B-B8C0-B7F8A50FC66C}" type="datetimeFigureOut">
              <a:rPr lang="fi-FI" smtClean="0"/>
              <a:t>19.8.2026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9C1EC9C-5AD9-8C13-96E1-B18B1D668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DDD8E4-E61D-17E0-8F0C-92CED2BB00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F0A25B-0019-437A-8A1A-485A22EE88C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179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2.safelinks.protection.outlook.com/?url=http%3A%2F%2F6lqz.mjt.lu%2Flnk%2FAWkAAKUrijUAAAAAAAAAALgV8skAARpdL6gAAAAAAAgVmgBqfCkSfIHocjB9QIukzmpWBTfM9wAHJDo%2F1%2F3KS-nndnJnrrdxXXl4DMdw%2FaHR0cHM6Ly9iaXQubHkvS3Vyc3Npb3Bhc1N5a3N5MjAyNg&amp;data=05%7C02%7Canne.etelaaho%40kpedu.fi%7Cb783d37ad16b42f9e53408def8485962%7C1ef853cb292643e9b8283270c9a0e869%7C0%7C0%7C639221186824702554%7CUnknown%7CTWFpbGZsb3d8eyJFbXB0eU1hcGkiOnRydWUsIlYiOiIwLjAuMDAwMCIsIlAiOiJXaW4zMiIsIkFOIjoiTWFpbCIsIldUIjoyfQ%3D%3D%7C0%7C%7C%7C&amp;sdata=OXcBo9ojHnvNdDe2CUL3xUYw1Xp%2FXXSd%2BP%2BwY2u97y8%3D&amp;reserved=0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la.fi/toiminta/kasvun-tuki/varhaiskasvatus-koulut/" TargetMode="External"/><Relationship Id="rId5" Type="http://schemas.openxmlformats.org/officeDocument/2006/relationships/hyperlink" Target="https://www.helsinkimissio.fi/schooltobelong/school-to-belongin-materiaalipankki/" TargetMode="External"/><Relationship Id="rId4" Type="http://schemas.openxmlformats.org/officeDocument/2006/relationships/hyperlink" Target="https://www.helsinkimissio.fi/schooltobelong/oppilaitoksille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41AD0D9-AEED-B3F1-AB96-C6A176A7EA45}"/>
              </a:ext>
            </a:extLst>
          </p:cNvPr>
          <p:cNvSpPr txBox="1"/>
          <p:nvPr/>
        </p:nvSpPr>
        <p:spPr>
          <a:xfrm>
            <a:off x="838201" y="713017"/>
            <a:ext cx="3888528" cy="5463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err="1"/>
              <a:t>Opiskeluhuollon</a:t>
            </a:r>
            <a:r>
              <a:rPr lang="en-US" sz="2000"/>
              <a:t> </a:t>
            </a:r>
            <a:r>
              <a:rPr lang="en-US" sz="2000" err="1"/>
              <a:t>kehittämispäivä</a:t>
            </a:r>
            <a:r>
              <a:rPr lang="en-US" sz="2000"/>
              <a:t> 20.8.2026 </a:t>
            </a:r>
            <a:r>
              <a:rPr lang="en-US" sz="2000" err="1"/>
              <a:t>kello</a:t>
            </a:r>
            <a:r>
              <a:rPr lang="en-US" sz="2000"/>
              <a:t> 11.30-16.00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B935D8B-19C2-BE71-E8B5-A27C34A49D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20640"/>
          <a:stretch>
            <a:fillRect/>
          </a:stretch>
        </p:blipFill>
        <p:spPr>
          <a:xfrm>
            <a:off x="6702095" y="189141"/>
            <a:ext cx="4747547" cy="546031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B5333194-40BD-E63F-4F52-3AE9D92E1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00630"/>
            <a:ext cx="12192000" cy="85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68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881C6F21-629C-C91F-72C3-C519C42767EC}"/>
              </a:ext>
            </a:extLst>
          </p:cNvPr>
          <p:cNvSpPr txBox="1"/>
          <p:nvPr/>
        </p:nvSpPr>
        <p:spPr>
          <a:xfrm>
            <a:off x="963168" y="5439572"/>
            <a:ext cx="4834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/>
              <a:t>https://nuortenystavat.fi/ota-haltuun/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73621CB-D387-A7C1-CA3C-DC3013FE2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786"/>
            <a:ext cx="12192000" cy="49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95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91A61DC-3C0F-9013-F2B9-77CB2F936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456"/>
            <a:ext cx="12192000" cy="527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22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EBAE9498-0573-6AB8-D0FF-CC4947834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792" y="192024"/>
            <a:ext cx="6355080" cy="585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7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0396695-F47D-58F8-AA74-B7F8ECB5A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04" y="99548"/>
            <a:ext cx="12037997" cy="625312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EF70A42B-9A14-7C21-18F7-6EA14CC37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02" y="6352674"/>
            <a:ext cx="12037997" cy="50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49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F5F1679-B8CA-957E-3868-7BCB12EBF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1" y="0"/>
            <a:ext cx="12195043" cy="624727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2A6C219B-C6B5-E64A-773C-6C545046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02" y="6352674"/>
            <a:ext cx="12037997" cy="50532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67A44B0-34F3-7043-F640-3ECF43690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02" y="6505074"/>
            <a:ext cx="12037997" cy="50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858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FD1C10BE-E78C-1D44-0751-574890CAA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80" y="1138376"/>
            <a:ext cx="6410084" cy="4595308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23467B44-2254-5B69-3B29-DA2784513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8924" y="643467"/>
            <a:ext cx="3708843" cy="2475653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B827FB9-B283-6455-4544-A3328F9A3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12" y="5997347"/>
            <a:ext cx="6741849" cy="3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432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FB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F7F9113-5EF7-13EE-B940-F14BABEDB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11" y="487090"/>
            <a:ext cx="5622289" cy="568511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FB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E51D749-68CB-EFC4-02B3-4BB14F68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034" y="594360"/>
            <a:ext cx="5129784" cy="578357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0593835C-0537-4F58-E7B6-71F99DD71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11" y="6352674"/>
            <a:ext cx="11237976" cy="50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64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F54CE4F-3C86-D514-BFD3-161D55575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6" y="923924"/>
            <a:ext cx="5452533" cy="515302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uva 4">
            <a:extLst>
              <a:ext uri="{FF2B5EF4-FFF2-40B4-BE49-F238E27FC236}">
                <a16:creationId xmlns:a16="http://schemas.microsoft.com/office/drawing/2014/main" id="{26E7FFC9-8CD6-23F6-246A-C758458EA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43" y="480060"/>
            <a:ext cx="5436489" cy="589787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EB84F966-13EE-09C7-EA12-3B8E128E8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11" y="6352674"/>
            <a:ext cx="11237976" cy="50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25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6E9E1D4-1F5C-D337-5F14-AF0BCF7BB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68200" cy="6858001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40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3CED286-7982-4595-C264-58C5D6D01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85"/>
            <a:ext cx="12192000" cy="679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34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4FDF2E2-DF62-11B4-0D9D-9AFB3D5345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39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89AE92-11C0-3282-5C44-EEDBE35F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Materiaalia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B4510F6-E776-5F67-C3BF-91D514FA5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049" y="-30399"/>
            <a:ext cx="3663951" cy="274796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DA81DBCD-2FAD-79B9-75FA-F76F25A4D77F}"/>
              </a:ext>
            </a:extLst>
          </p:cNvPr>
          <p:cNvSpPr txBox="1"/>
          <p:nvPr/>
        </p:nvSpPr>
        <p:spPr>
          <a:xfrm>
            <a:off x="838200" y="2467429"/>
            <a:ext cx="77978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i-FI" sz="1200" b="1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Mielenterveyden keskusliiton ohjelma</a:t>
            </a:r>
          </a:p>
          <a:p>
            <a:r>
              <a:rPr lang="fi-FI" sz="1200" b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Kurkkaa syksyn ohjelma täältä: </a:t>
            </a:r>
            <a:r>
              <a:rPr lang="fi-FI" sz="1200" b="1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https://bit.ly/KurssiopasSyksy2026</a:t>
            </a:r>
            <a:endParaRPr lang="fi-FI" sz="1200" b="1">
              <a:solidFill>
                <a:srgbClr val="0000FF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fi-FI" sz="1200" b="1">
              <a:solidFill>
                <a:srgbClr val="0000FF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i-FI" sz="1200"/>
              <a:t>School to </a:t>
            </a:r>
            <a:r>
              <a:rPr lang="fi-FI" sz="1200" err="1"/>
              <a:t>Belong</a:t>
            </a:r>
            <a:r>
              <a:rPr lang="fi-FI" sz="1200"/>
              <a:t> – oppilaitoksille -sivu:</a:t>
            </a:r>
          </a:p>
          <a:p>
            <a:pPr>
              <a:buNone/>
            </a:pPr>
            <a:endParaRPr lang="fi-FI" sz="1200"/>
          </a:p>
          <a:p>
            <a:pPr>
              <a:buNone/>
            </a:pPr>
            <a:r>
              <a:rPr lang="fi-FI" sz="1200">
                <a:hlinkClick r:id="rId4"/>
              </a:rPr>
              <a:t>https://www.helsinkimissio.fi/schooltobelong/oppilaitoksille/</a:t>
            </a:r>
            <a:endParaRPr lang="fi-FI" sz="1200"/>
          </a:p>
          <a:p>
            <a:pPr>
              <a:buNone/>
            </a:pPr>
            <a:endParaRPr lang="fi-FI" sz="1200"/>
          </a:p>
          <a:p>
            <a:pPr>
              <a:buNone/>
            </a:pPr>
            <a:endParaRPr lang="fi-FI" sz="1200"/>
          </a:p>
          <a:p>
            <a:pPr>
              <a:buNone/>
            </a:pPr>
            <a:r>
              <a:rPr lang="fi-FI" sz="1200">
                <a:hlinkClick r:id="rId5"/>
              </a:rPr>
              <a:t>https://www.helsinkimissio.fi/schooltobelong/school-to-belongin-materiaalipankki/</a:t>
            </a:r>
            <a:endParaRPr lang="fi-FI" sz="1200"/>
          </a:p>
          <a:p>
            <a:pPr>
              <a:buNone/>
            </a:pPr>
            <a:r>
              <a:rPr lang="fi-FI" sz="1200"/>
              <a:t>Salasana: SchooltoBelong123</a:t>
            </a:r>
            <a:r>
              <a:rPr lang="fi-FI" sz="1200" b="1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</a:p>
          <a:p>
            <a:pPr>
              <a:buNone/>
            </a:pPr>
            <a:endParaRPr lang="fi-FI" sz="1200" b="1">
              <a:solidFill>
                <a:srgbClr val="0000FF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fi-FI" sz="1200" b="1">
              <a:solidFill>
                <a:srgbClr val="0000FF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i-FI" sz="1200" b="1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Keinoja mielenterveyen tukemiseen kouluissa</a:t>
            </a:r>
            <a:endParaRPr lang="fi-FI" sz="1200" b="1">
              <a:solidFill>
                <a:srgbClr val="0000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fi-FI" sz="1200" b="1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6"/>
              </a:rPr>
              <a:t>https://itla.fi/toiminta/kasvun-tuki/varhaiskasvatus-koulut/</a:t>
            </a:r>
            <a:endParaRPr lang="fi-FI" sz="1200" b="1">
              <a:solidFill>
                <a:srgbClr val="0000FF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fi-FI" sz="1200" b="1">
              <a:solidFill>
                <a:srgbClr val="0000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fi-FI" sz="1200" b="1">
              <a:solidFill>
                <a:srgbClr val="0000FF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fi-FI" sz="1200" b="1">
              <a:solidFill>
                <a:srgbClr val="0000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fi-FI" sz="1200"/>
              <a:t>Mukavaa lukukautta!</a:t>
            </a:r>
          </a:p>
          <a:p>
            <a:pPr>
              <a:buNone/>
            </a:pPr>
            <a:endParaRPr lang="fi-FI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364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43B9ACC-FB3F-3B6C-AEE8-7BFCCB3CA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810" y="0"/>
            <a:ext cx="5517515" cy="674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4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3514B84-FC9A-6282-DB30-F8820C74A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" y="0"/>
            <a:ext cx="12192000" cy="5411127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951C9BC8-4225-13A8-2CD1-F7A855EF737F}"/>
              </a:ext>
            </a:extLst>
          </p:cNvPr>
          <p:cNvSpPr txBox="1"/>
          <p:nvPr/>
        </p:nvSpPr>
        <p:spPr>
          <a:xfrm>
            <a:off x="1151905" y="5853839"/>
            <a:ext cx="6351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/>
              <a:t>https://www.kpedu.fi/kpedu/projektitoiminta-hankkeet/projektit/projektiarkisto/ota-haltuun</a:t>
            </a:r>
          </a:p>
        </p:txBody>
      </p:sp>
    </p:spTree>
    <p:extLst>
      <p:ext uri="{BB962C8B-B14F-4D97-AF65-F5344CB8AC3E}">
        <p14:creationId xmlns:p14="http://schemas.microsoft.com/office/powerpoint/2010/main" val="410565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5468F29B-3CD0-672A-75EA-4B6D3558DDFF}"/>
              </a:ext>
            </a:extLst>
          </p:cNvPr>
          <p:cNvSpPr txBox="1"/>
          <p:nvPr/>
        </p:nvSpPr>
        <p:spPr>
          <a:xfrm>
            <a:off x="155448" y="128016"/>
            <a:ext cx="7379208" cy="67299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>
              <a:lnSpc>
                <a:spcPct val="90000"/>
              </a:lnSpc>
              <a:spcAft>
                <a:spcPts val="1125"/>
              </a:spcAft>
            </a:pPr>
            <a:r>
              <a:rPr lang="en-US" b="0" i="0" err="1">
                <a:effectLst/>
              </a:rPr>
              <a:t>Tavoite</a:t>
            </a:r>
            <a:r>
              <a:rPr lang="en-US" b="0" i="0">
                <a:effectLst/>
              </a:rPr>
              <a:t> 1. </a:t>
            </a:r>
            <a:r>
              <a:rPr lang="en-US" b="0" i="0" err="1">
                <a:effectLst/>
              </a:rPr>
              <a:t>Tavoitteena</a:t>
            </a:r>
            <a:r>
              <a:rPr lang="en-US" b="0" i="0">
                <a:effectLst/>
              </a:rPr>
              <a:t> on </a:t>
            </a:r>
            <a:r>
              <a:rPr lang="en-US" b="0" i="0" err="1">
                <a:effectLst/>
              </a:rPr>
              <a:t>tehostetusti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rinnalla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kulkien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vahvasti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verkostoja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hyödyntäen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tukea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niitä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opiskelijoita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joilla</a:t>
            </a:r>
            <a:r>
              <a:rPr lang="en-US" b="0" i="0">
                <a:effectLst/>
              </a:rPr>
              <a:t> on </a:t>
            </a:r>
            <a:r>
              <a:rPr lang="en-US" b="0" i="0" err="1">
                <a:effectLst/>
              </a:rPr>
              <a:t>neuropsykiatrisiin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häiriöihin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mielenterveysongelmiin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liittyviä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vaikeuksia</a:t>
            </a:r>
            <a:r>
              <a:rPr lang="en-US" b="0" i="0">
                <a:effectLst/>
              </a:rPr>
              <a:t> ja ne </a:t>
            </a:r>
            <a:r>
              <a:rPr lang="en-US" b="0" i="0" err="1">
                <a:effectLst/>
              </a:rPr>
              <a:t>vaikeuttavat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opintojen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suorittamista</a:t>
            </a:r>
            <a:endParaRPr lang="en-US"/>
          </a:p>
          <a:p>
            <a:pPr marR="0">
              <a:lnSpc>
                <a:spcPct val="90000"/>
              </a:lnSpc>
              <a:spcAft>
                <a:spcPts val="1125"/>
              </a:spcAft>
            </a:pPr>
            <a:r>
              <a:rPr lang="en-US" b="0" i="0" err="1">
                <a:effectLst/>
              </a:rPr>
              <a:t>Tavoite</a:t>
            </a:r>
            <a:r>
              <a:rPr lang="en-US" b="0" i="0">
                <a:effectLst/>
              </a:rPr>
              <a:t> 2. </a:t>
            </a:r>
            <a:r>
              <a:rPr lang="en-US" b="0" i="0" err="1">
                <a:effectLst/>
              </a:rPr>
              <a:t>Nepsy-painotteisen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ryhmätoiminnan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järjestämistä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opintoihin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poluttamisen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opinnoista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eteenpäin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poluttamisen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tukena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yhteistyössä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toimijoiden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kanssa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kuntouttavia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yhteisöllisiä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keinoja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hyödyntäen</a:t>
            </a:r>
            <a:r>
              <a:rPr lang="en-US" b="0" i="0">
                <a:effectLst/>
              </a:rPr>
              <a:t>.</a:t>
            </a:r>
          </a:p>
          <a:p>
            <a:pPr marR="0">
              <a:lnSpc>
                <a:spcPct val="90000"/>
              </a:lnSpc>
              <a:spcAft>
                <a:spcPts val="1125"/>
              </a:spcAft>
            </a:pPr>
            <a:r>
              <a:rPr lang="en-US" b="0" i="0" err="1">
                <a:effectLst/>
              </a:rPr>
              <a:t>Tavoite</a:t>
            </a:r>
            <a:r>
              <a:rPr lang="en-US" b="0" i="0">
                <a:effectLst/>
              </a:rPr>
              <a:t> 3. </a:t>
            </a:r>
            <a:r>
              <a:rPr lang="en-US" b="0" i="0" err="1">
                <a:effectLst/>
              </a:rPr>
              <a:t>Tiedon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lisääminen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avun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hakemisen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kynnyksen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madaltaminen</a:t>
            </a:r>
            <a:r>
              <a:rPr lang="en-US" b="0" i="0">
                <a:effectLst/>
              </a:rPr>
              <a:t>. </a:t>
            </a:r>
            <a:r>
              <a:rPr lang="en-US" b="0" i="0" err="1">
                <a:effectLst/>
              </a:rPr>
              <a:t>Tietoa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opettajille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ohjaajille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työpaikkaohjaajille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neuropsykiatrisiin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häiriöihin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mielenterveysongelmiin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liittyvistä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vaikeuksista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keinoista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tukea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tukea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heitä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saavuttamaan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tutkinto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työ</a:t>
            </a:r>
            <a:r>
              <a:rPr lang="en-US" b="0" i="0">
                <a:effectLst/>
              </a:rPr>
              <a:t>. </a:t>
            </a:r>
            <a:r>
              <a:rPr lang="en-US" b="0" i="0" err="1">
                <a:effectLst/>
              </a:rPr>
              <a:t>Keinoja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tuottaa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saavutettavaa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monikanavaista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oppimateriaalia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niin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että</a:t>
            </a:r>
            <a:r>
              <a:rPr lang="en-US" b="0" i="0">
                <a:effectLst/>
              </a:rPr>
              <a:t> se </a:t>
            </a:r>
            <a:r>
              <a:rPr lang="en-US" b="0" i="0" err="1">
                <a:effectLst/>
              </a:rPr>
              <a:t>palvelee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kohderyhmää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ajasta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paikasta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riippumatta</a:t>
            </a:r>
            <a:r>
              <a:rPr lang="en-US" b="0" i="0">
                <a:effectLst/>
              </a:rPr>
              <a:t>. </a:t>
            </a:r>
            <a:r>
              <a:rPr lang="en-US" b="0" i="0" err="1">
                <a:effectLst/>
              </a:rPr>
              <a:t>Tietoa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opiskelijoille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tukipalveluista</a:t>
            </a:r>
            <a:r>
              <a:rPr lang="en-US" b="0" i="0">
                <a:effectLst/>
              </a:rPr>
              <a:t>.</a:t>
            </a:r>
          </a:p>
          <a:p>
            <a:pPr marR="0">
              <a:lnSpc>
                <a:spcPct val="90000"/>
              </a:lnSpc>
              <a:spcAft>
                <a:spcPts val="1125"/>
              </a:spcAft>
            </a:pPr>
            <a:r>
              <a:rPr lang="en-US" b="0" i="0" err="1">
                <a:effectLst/>
              </a:rPr>
              <a:t>Tavoite</a:t>
            </a:r>
            <a:r>
              <a:rPr lang="en-US" b="0" i="0">
                <a:effectLst/>
              </a:rPr>
              <a:t> 4. </a:t>
            </a:r>
            <a:r>
              <a:rPr lang="en-US" b="0" i="0" err="1">
                <a:effectLst/>
              </a:rPr>
              <a:t>Taataan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sujuva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tuettu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rinnalla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kulkeva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siirtymä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toiselta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asteelta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töihin</a:t>
            </a:r>
            <a:r>
              <a:rPr lang="en-US" b="0" i="0">
                <a:effectLst/>
              </a:rPr>
              <a:t> tai </a:t>
            </a:r>
            <a:r>
              <a:rPr lang="en-US" b="0" i="0" err="1">
                <a:effectLst/>
              </a:rPr>
              <a:t>te-palveluihin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niiden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opiskelijoiden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osalta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joilla</a:t>
            </a:r>
            <a:r>
              <a:rPr lang="en-US" b="0" i="0">
                <a:effectLst/>
              </a:rPr>
              <a:t> on </a:t>
            </a:r>
            <a:r>
              <a:rPr lang="en-US" b="0" i="0" err="1">
                <a:effectLst/>
              </a:rPr>
              <a:t>vaikeuksia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työllistyä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jotka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tarvitsevat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moniammatillista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tukea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siirtymävaiheeseen</a:t>
            </a:r>
            <a:r>
              <a:rPr lang="en-US" b="0" i="0">
                <a:effectLst/>
              </a:rPr>
              <a:t>.</a:t>
            </a:r>
          </a:p>
          <a:p>
            <a:pPr marR="0">
              <a:lnSpc>
                <a:spcPct val="90000"/>
              </a:lnSpc>
              <a:spcAft>
                <a:spcPts val="1125"/>
              </a:spcAft>
            </a:pPr>
            <a:r>
              <a:rPr lang="en-US" b="0" i="0" err="1">
                <a:effectLst/>
              </a:rPr>
              <a:t>Tavoite</a:t>
            </a:r>
            <a:r>
              <a:rPr lang="en-US" b="0" i="0">
                <a:effectLst/>
              </a:rPr>
              <a:t> 5. </a:t>
            </a:r>
            <a:r>
              <a:rPr lang="en-US" b="0" i="0" err="1">
                <a:effectLst/>
              </a:rPr>
              <a:t>Kartoitetaan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tukea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tarvitseville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opiskelijoille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soveltuvia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tuettuja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työpaikkoja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tuetaan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yrityksiä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palkkaamaan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tukea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tarvitsevia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nuoria</a:t>
            </a:r>
            <a:r>
              <a:rPr lang="en-US" b="0" i="0">
                <a:effectLst/>
              </a:rPr>
              <a:t>.</a:t>
            </a:r>
          </a:p>
          <a:p>
            <a:pPr marR="0">
              <a:lnSpc>
                <a:spcPct val="90000"/>
              </a:lnSpc>
              <a:spcAft>
                <a:spcPts val="1125"/>
              </a:spcAft>
            </a:pPr>
            <a:r>
              <a:rPr lang="en-US" b="0" i="0" err="1">
                <a:effectLst/>
              </a:rPr>
              <a:t>Tavoite</a:t>
            </a:r>
            <a:r>
              <a:rPr lang="en-US" b="0" i="0">
                <a:effectLst/>
              </a:rPr>
              <a:t> 6. </a:t>
            </a:r>
            <a:r>
              <a:rPr lang="en-US" b="0" i="0" err="1">
                <a:effectLst/>
              </a:rPr>
              <a:t>Ohjaamo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toiminnan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oppilaitoksen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kanssa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tehtävän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yhteistyön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vahvistaminen</a:t>
            </a:r>
            <a:r>
              <a:rPr lang="en-US" b="0" i="0">
                <a:effectLst/>
              </a:rPr>
              <a:t>, </a:t>
            </a:r>
            <a:r>
              <a:rPr lang="en-US" b="0" i="0" err="1">
                <a:effectLst/>
              </a:rPr>
              <a:t>nuorten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koulutuksesta</a:t>
            </a:r>
            <a:r>
              <a:rPr lang="en-US" b="0" i="0">
                <a:effectLst/>
              </a:rPr>
              <a:t> ja </a:t>
            </a:r>
            <a:r>
              <a:rPr lang="en-US" b="0" i="0" err="1">
                <a:effectLst/>
              </a:rPr>
              <a:t>työelämästä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putoamisen</a:t>
            </a:r>
            <a:r>
              <a:rPr lang="en-US" b="0" i="0">
                <a:effectLst/>
              </a:rPr>
              <a:t> </a:t>
            </a:r>
            <a:r>
              <a:rPr lang="en-US" b="0" i="0" err="1">
                <a:effectLst/>
              </a:rPr>
              <a:t>estämiseksi</a:t>
            </a:r>
            <a:r>
              <a:rPr lang="en-US" b="0" i="0">
                <a:effectLst/>
              </a:rPr>
              <a:t>.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2DC8C34-BE40-8A6F-392A-5749F08C6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0" y="1431674"/>
            <a:ext cx="3995928" cy="216779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51AF673B-0012-DF13-9F9D-B67A85610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5" y="6309360"/>
            <a:ext cx="12188951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85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7BFC1C1-0DC5-07FA-4556-24006758E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708" y="643467"/>
            <a:ext cx="4707549" cy="55710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4D08D4A-878E-8FC2-7891-E2AAC6791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895" y="643467"/>
            <a:ext cx="39972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0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9A8AADF-C51A-5418-8A3C-7BC61C696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73003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4221DB58-28C5-FB3B-789A-509EF1B15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673" y="0"/>
            <a:ext cx="57223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93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3351594-C416-6FB8-C008-42FDFC6C3A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813" r="14815" b="1"/>
          <a:stretch>
            <a:fillRect/>
          </a:stretch>
        </p:blipFill>
        <p:spPr>
          <a:xfrm>
            <a:off x="190500" y="557189"/>
            <a:ext cx="5799915" cy="5743618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14B7BFE-F094-0808-6528-B529E53287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33" r="11546" b="-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79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A1907CB-A06F-65EF-4710-C961C07DB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6135" y="0"/>
            <a:ext cx="4725865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AF9EFB3-ADC2-06E1-662F-C0C5D15B5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27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34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d27ae885-e431-4d6b-b057-0b830961569d" xsi:nil="true"/>
    <AppVersion xmlns="d27ae885-e431-4d6b-b057-0b830961569d" xsi:nil="true"/>
    <Templates xmlns="d27ae885-e431-4d6b-b057-0b830961569d" xsi:nil="true"/>
    <Self_Registration_Enabled xmlns="d27ae885-e431-4d6b-b057-0b830961569d" xsi:nil="true"/>
    <FolderType xmlns="d27ae885-e431-4d6b-b057-0b830961569d" xsi:nil="true"/>
    <Students xmlns="d27ae885-e431-4d6b-b057-0b830961569d">
      <UserInfo>
        <DisplayName/>
        <AccountId xsi:nil="true"/>
        <AccountType/>
      </UserInfo>
    </Students>
    <Student_Groups xmlns="d27ae885-e431-4d6b-b057-0b830961569d">
      <UserInfo>
        <DisplayName/>
        <AccountId xsi:nil="true"/>
        <AccountType/>
      </UserInfo>
    </Student_Groups>
    <Invited_Students xmlns="d27ae885-e431-4d6b-b057-0b830961569d" xsi:nil="true"/>
    <_activity xmlns="d27ae885-e431-4d6b-b057-0b830961569d" xsi:nil="true"/>
    <Has_Teacher_Only_SectionGroup xmlns="d27ae885-e431-4d6b-b057-0b830961569d" xsi:nil="true"/>
    <Teachers xmlns="d27ae885-e431-4d6b-b057-0b830961569d">
      <UserInfo>
        <DisplayName/>
        <AccountId xsi:nil="true"/>
        <AccountType/>
      </UserInfo>
    </Teachers>
    <Invited_Teachers xmlns="d27ae885-e431-4d6b-b057-0b830961569d" xsi:nil="true"/>
    <Owner xmlns="d27ae885-e431-4d6b-b057-0b830961569d">
      <UserInfo>
        <DisplayName/>
        <AccountId xsi:nil="true"/>
        <AccountType/>
      </UserInfo>
    </Owner>
    <CultureName xmlns="d27ae885-e431-4d6b-b057-0b830961569d" xsi:nil="true"/>
    <DefaultSectionNames xmlns="d27ae885-e431-4d6b-b057-0b830961569d" xsi:nil="true"/>
    <Is_Collaboration_Space_Locked xmlns="d27ae885-e431-4d6b-b057-0b830961569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F54E94227FC3A48949D556B7C1D1175" ma:contentTypeVersion="33" ma:contentTypeDescription="Luo uusi asiakirja." ma:contentTypeScope="" ma:versionID="f45e8a91dd1252d9d1fd1d19eea7e45a">
  <xsd:schema xmlns:xsd="http://www.w3.org/2001/XMLSchema" xmlns:xs="http://www.w3.org/2001/XMLSchema" xmlns:p="http://schemas.microsoft.com/office/2006/metadata/properties" xmlns:ns3="cf66e670-0700-4071-9643-7e9e89ea9adb" xmlns:ns4="d27ae885-e431-4d6b-b057-0b830961569d" targetNamespace="http://schemas.microsoft.com/office/2006/metadata/properties" ma:root="true" ma:fieldsID="e4fc86af86e6eb8c7012889f28015499" ns3:_="" ns4:_="">
    <xsd:import namespace="cf66e670-0700-4071-9643-7e9e89ea9adb"/>
    <xsd:import namespace="d27ae885-e431-4d6b-b057-0b830961569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Templat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6e670-0700-4071-9643-7e9e89ea9ad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Jakamisvihjeen hajautus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ae885-e431-4d6b-b057-0b830961569d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5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6" nillable="true" ma:displayName="Culture Name" ma:internalName="CultureName">
      <xsd:simpleType>
        <xsd:restriction base="dms:Text"/>
      </xsd:simpleType>
    </xsd:element>
    <xsd:element name="AppVersion" ma:index="17" nillable="true" ma:displayName="App Version" ma:internalName="AppVersion">
      <xsd:simpleType>
        <xsd:restriction base="dms:Text"/>
      </xsd:simpleType>
    </xsd:element>
    <xsd:element name="Teachers" ma:index="1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1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2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3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4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5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2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3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  <xsd:element name="_activity" ma:index="37" nillable="true" ma:displayName="_activity" ma:hidden="true" ma:internalName="_activity">
      <xsd:simpleType>
        <xsd:restriction base="dms:Note"/>
      </xsd:simpleType>
    </xsd:element>
    <xsd:element name="MediaServiceObjectDetectorVersions" ma:index="3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3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691DB9-FAA2-4611-AC31-6AD205FB6A95}">
  <ds:schemaRefs>
    <ds:schemaRef ds:uri="cf66e670-0700-4071-9643-7e9e89ea9adb"/>
    <ds:schemaRef ds:uri="d27ae885-e431-4d6b-b057-0b830961569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96D49BC-1018-403C-A9C8-92820AF0BD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DF3F81-2C73-4D47-BD63-F7EF49BCAF2E}">
  <ds:schemaRefs>
    <ds:schemaRef ds:uri="cf66e670-0700-4071-9643-7e9e89ea9adb"/>
    <ds:schemaRef ds:uri="d27ae885-e431-4d6b-b057-0b83096156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Office PowerPoint</Application>
  <PresentationFormat>Laajakuva</PresentationFormat>
  <Paragraphs>28</Paragraphs>
  <Slides>20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Materiaalia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Eteläaho</dc:creator>
  <cp:lastModifiedBy>Anne Eteläaho</cp:lastModifiedBy>
  <cp:revision>1</cp:revision>
  <dcterms:created xsi:type="dcterms:W3CDTF">2026-08-12T09:01:44Z</dcterms:created>
  <dcterms:modified xsi:type="dcterms:W3CDTF">2026-08-19T11:23:45Z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0x0101008F54E94227FC3A48949D556B7C1D1175</vt:lpwstr>
  </property>
</Properties>
</file>