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8" r:id="rId5"/>
    <p:sldId id="269" r:id="rId6"/>
    <p:sldId id="285" r:id="rId7"/>
    <p:sldId id="287" r:id="rId8"/>
    <p:sldId id="288" r:id="rId9"/>
    <p:sldId id="290" r:id="rId10"/>
    <p:sldId id="257" r:id="rId11"/>
    <p:sldId id="263" r:id="rId12"/>
    <p:sldId id="276" r:id="rId13"/>
    <p:sldId id="258" r:id="rId14"/>
    <p:sldId id="283" r:id="rId15"/>
    <p:sldId id="261" r:id="rId16"/>
    <p:sldId id="262" r:id="rId17"/>
    <p:sldId id="270" r:id="rId18"/>
    <p:sldId id="271" r:id="rId19"/>
    <p:sldId id="272" r:id="rId20"/>
    <p:sldId id="281" r:id="rId21"/>
    <p:sldId id="284" r:id="rId22"/>
    <p:sldId id="264" r:id="rId23"/>
    <p:sldId id="267" r:id="rId24"/>
    <p:sldId id="266" r:id="rId25"/>
    <p:sldId id="292" r:id="rId26"/>
    <p:sldId id="277" r:id="rId27"/>
    <p:sldId id="273" r:id="rId28"/>
    <p:sldId id="274" r:id="rId29"/>
    <p:sldId id="275" r:id="rId30"/>
    <p:sldId id="280" r:id="rId31"/>
    <p:sldId id="282" r:id="rId3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9C4D0-2C61-AE08-B4EA-F28E6E59330F}" v="28" dt="2025-04-10T09:59:17.5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hyperlink" Target="https://kpedu.sharepoint.com/:b:/s/SariSamppajaAnn-Marie/EZKaiOX-2xBGoyObkOo-6RAB3H-ppPCkdn1F6Y5kJmpSqg?e=WUGLNL&#8203;" TargetMode="Externa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kpedu.sharepoint.com/:b:/s/SariSamppajaAnn-Marie/EZKaiOX-2xBGoyObkOo-6RAB3H-ppPCkdn1F6Y5kJmpSqg?e=WUGLNL&#8203;" TargetMode="External"/><Relationship Id="rId7"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38A56-2EA7-45C0-A9D7-2257CB5408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77F0B28-2D81-4C90-A44D-BBBF81652F5B}">
      <dgm:prSet/>
      <dgm:spPr/>
      <dgm:t>
        <a:bodyPr/>
        <a:lstStyle/>
        <a:p>
          <a:pPr>
            <a:lnSpc>
              <a:spcPct val="100000"/>
            </a:lnSpc>
          </a:pPr>
          <a:r>
            <a:rPr lang="fi-FI"/>
            <a:t>Amisstarttiin osallistumalla opiskelija hankkii osaamista </a:t>
          </a:r>
          <a:r>
            <a:rPr lang="fi-FI">
              <a:hlinkClick xmlns:r="http://schemas.openxmlformats.org/officeDocument/2006/relationships" r:id="rId1"/>
            </a:rPr>
            <a:t>Työelämässä toiminen, valinnainen 3 </a:t>
          </a:r>
          <a:r>
            <a:rPr lang="fi-FI" err="1">
              <a:hlinkClick xmlns:r="http://schemas.openxmlformats.org/officeDocument/2006/relationships" r:id="rId1"/>
            </a:rPr>
            <a:t>osp</a:t>
          </a:r>
          <a:r>
            <a:rPr lang="fi-FI">
              <a:hlinkClick xmlns:r="http://schemas.openxmlformats.org/officeDocument/2006/relationships" r:id="rId1"/>
            </a:rPr>
            <a:t> -opintojakson</a:t>
          </a:r>
          <a:r>
            <a:rPr lang="fi-FI"/>
            <a:t> tavoitteisiin 1 </a:t>
          </a:r>
          <a:r>
            <a:rPr lang="fi-FI" err="1"/>
            <a:t>osp:n</a:t>
          </a:r>
          <a:r>
            <a:rPr lang="fi-FI"/>
            <a:t> verran. </a:t>
          </a:r>
        </a:p>
        <a:p>
          <a:pPr>
            <a:lnSpc>
              <a:spcPct val="100000"/>
            </a:lnSpc>
          </a:pPr>
          <a:r>
            <a:rPr lang="fi-FI"/>
            <a:t> Opintokokonaisuus tulee valmiiksi työelämäjaksolla.</a:t>
          </a:r>
          <a:endParaRPr lang="en-US"/>
        </a:p>
      </dgm:t>
    </dgm:pt>
    <dgm:pt modelId="{E2199E1A-1E92-4921-A054-F3516CF78059}" type="parTrans" cxnId="{0A1CE5D5-069D-4BAD-92B9-2AFFEEB2DFB0}">
      <dgm:prSet/>
      <dgm:spPr/>
      <dgm:t>
        <a:bodyPr/>
        <a:lstStyle/>
        <a:p>
          <a:endParaRPr lang="en-US"/>
        </a:p>
      </dgm:t>
    </dgm:pt>
    <dgm:pt modelId="{E6FAECEF-6098-445D-B82D-9993A6577846}" type="sibTrans" cxnId="{0A1CE5D5-069D-4BAD-92B9-2AFFEEB2DFB0}">
      <dgm:prSet/>
      <dgm:spPr/>
      <dgm:t>
        <a:bodyPr/>
        <a:lstStyle/>
        <a:p>
          <a:endParaRPr lang="en-US"/>
        </a:p>
      </dgm:t>
    </dgm:pt>
    <dgm:pt modelId="{69362E8C-9EBC-4E46-8152-430CA338CE94}">
      <dgm:prSet/>
      <dgm:spPr/>
      <dgm:t>
        <a:bodyPr/>
        <a:lstStyle/>
        <a:p>
          <a:pPr>
            <a:lnSpc>
              <a:spcPct val="100000"/>
            </a:lnSpc>
          </a:pPr>
          <a:r>
            <a:rPr lang="fi-FI"/>
            <a:t>Opintokokonaisuuden Amisstarttiosuus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a:p>
      </dgm:t>
    </dgm:pt>
    <dgm:pt modelId="{C8935A33-248C-4996-8CE9-FFD8A16FF677}" type="parTrans" cxnId="{500ACB2E-FC9A-42BC-8E50-451004400B65}">
      <dgm:prSet/>
      <dgm:spPr/>
      <dgm:t>
        <a:bodyPr/>
        <a:lstStyle/>
        <a:p>
          <a:endParaRPr lang="en-US"/>
        </a:p>
      </dgm:t>
    </dgm:pt>
    <dgm:pt modelId="{8A9DAA76-6486-44C9-A761-EF510ABDC548}" type="sibTrans" cxnId="{500ACB2E-FC9A-42BC-8E50-451004400B65}">
      <dgm:prSet/>
      <dgm:spPr/>
      <dgm:t>
        <a:bodyPr/>
        <a:lstStyle/>
        <a:p>
          <a:endParaRPr lang="en-US"/>
        </a:p>
      </dgm:t>
    </dgm:pt>
    <dgm:pt modelId="{27DE6C4F-4B52-436A-A76C-E6F4B4BF09A5}">
      <dgm:prSet/>
      <dgm:spPr/>
      <dgm:t>
        <a:bodyPr/>
        <a:lstStyle/>
        <a:p>
          <a:pPr>
            <a:lnSpc>
              <a:spcPct val="100000"/>
            </a:lnSpc>
          </a:pPr>
          <a:r>
            <a:rPr lang="fi-FI"/>
            <a:t>Lopun osaamisen opiskelija hankkii työskentelemällä työpaikalla (oppilaitoksessa) työyhteisön jäsenenä ja tunnistamalla roolinsa sekä selvittämällä alan työtehtäviä kansallisilla ja kansainvälisillä työmarkkinoilla. </a:t>
          </a:r>
          <a:endParaRPr lang="en-US"/>
        </a:p>
      </dgm:t>
    </dgm:pt>
    <dgm:pt modelId="{B08AE29C-DED7-4535-865B-D7BB22E5E2B3}" type="parTrans" cxnId="{7D2F7F26-4CBE-4E60-8484-B848F69BB082}">
      <dgm:prSet/>
      <dgm:spPr/>
      <dgm:t>
        <a:bodyPr/>
        <a:lstStyle/>
        <a:p>
          <a:endParaRPr lang="en-US"/>
        </a:p>
      </dgm:t>
    </dgm:pt>
    <dgm:pt modelId="{AC6C9478-76DB-48A5-8E45-0BD2EF21BBAE}" type="sibTrans" cxnId="{7D2F7F26-4CBE-4E60-8484-B848F69BB082}">
      <dgm:prSet/>
      <dgm:spPr/>
      <dgm:t>
        <a:bodyPr/>
        <a:lstStyle/>
        <a:p>
          <a:endParaRPr lang="en-US"/>
        </a:p>
      </dgm:t>
    </dgm:pt>
    <dgm:pt modelId="{9FF973A8-C13C-4AA5-8812-C9F82FC3ABC0}">
      <dgm:prSet/>
      <dgm:spPr/>
      <dgm:t>
        <a:bodyPr/>
        <a:lstStyle/>
        <a:p>
          <a:pPr>
            <a:lnSpc>
              <a:spcPct val="100000"/>
            </a:lnSpc>
          </a:pPr>
          <a:r>
            <a:rPr lang="fi-FI"/>
            <a:t>Osaaminen osoitetaan työelämässä ja arvioidaan ammatillisen tutkinnon osan yhteydessä: </a:t>
          </a:r>
        </a:p>
        <a:p>
          <a:pPr>
            <a:lnSpc>
              <a:spcPct val="100000"/>
            </a:lnSpc>
          </a:pPr>
          <a:r>
            <a:rPr lang="fi-FI"/>
            <a:t>Ammatillinen opettaja arvioi opintojakson.</a:t>
          </a:r>
        </a:p>
        <a:p>
          <a:pPr>
            <a:lnSpc>
              <a:spcPct val="100000"/>
            </a:lnSpc>
          </a:pPr>
          <a:endParaRPr lang="en-US"/>
        </a:p>
      </dgm:t>
    </dgm:pt>
    <dgm:pt modelId="{435521DB-0CAE-4959-9976-15B480FE414E}" type="parTrans" cxnId="{9B551E4D-B264-4170-9856-DAEC1061DA91}">
      <dgm:prSet/>
      <dgm:spPr/>
      <dgm:t>
        <a:bodyPr/>
        <a:lstStyle/>
        <a:p>
          <a:endParaRPr lang="en-US"/>
        </a:p>
      </dgm:t>
    </dgm:pt>
    <dgm:pt modelId="{30AB4B09-93EC-4DA1-9C39-35FF354B11A7}" type="sibTrans" cxnId="{9B551E4D-B264-4170-9856-DAEC1061DA91}">
      <dgm:prSet/>
      <dgm:spPr/>
      <dgm:t>
        <a:bodyPr/>
        <a:lstStyle/>
        <a:p>
          <a:endParaRPr lang="en-US"/>
        </a:p>
      </dgm:t>
    </dgm:pt>
    <dgm:pt modelId="{8B7F0362-97A0-4AF8-98A5-7A74E5032E02}">
      <dgm:prSet/>
      <dgm:spPr/>
      <dgm:t>
        <a:bodyPr/>
        <a:lstStyle/>
        <a:p>
          <a:pPr>
            <a:lnSpc>
              <a:spcPct val="100000"/>
            </a:lnSpc>
          </a:pPr>
          <a:r>
            <a:rPr lang="fi-FI"/>
            <a:t>Käyttämällä tietoa oman ja työyhteisön hyvinvoinnin edistämiseksi.  (Amisstartista tämä 1 osp.)</a:t>
          </a:r>
          <a:endParaRPr lang="en-US"/>
        </a:p>
      </dgm:t>
    </dgm:pt>
    <dgm:pt modelId="{50F2EE25-0114-4D94-8C7F-7EF380F2EAD5}" type="parTrans" cxnId="{38E68F8E-1A4E-429E-AB2E-EAD00F794631}">
      <dgm:prSet/>
      <dgm:spPr/>
      <dgm:t>
        <a:bodyPr/>
        <a:lstStyle/>
        <a:p>
          <a:endParaRPr lang="en-US"/>
        </a:p>
      </dgm:t>
    </dgm:pt>
    <dgm:pt modelId="{05317532-2A1D-471A-8F2C-4364E4D67F79}" type="sibTrans" cxnId="{38E68F8E-1A4E-429E-AB2E-EAD00F794631}">
      <dgm:prSet/>
      <dgm:spPr/>
      <dgm:t>
        <a:bodyPr/>
        <a:lstStyle/>
        <a:p>
          <a:endParaRPr lang="en-US"/>
        </a:p>
      </dgm:t>
    </dgm:pt>
    <dgm:pt modelId="{EFADB82B-32F2-44A3-A44C-31B6A0E785FB}">
      <dgm:prSet/>
      <dgm:spPr/>
      <dgm:t>
        <a:bodyPr/>
        <a:lstStyle/>
        <a:p>
          <a:pPr>
            <a:lnSpc>
              <a:spcPct val="100000"/>
            </a:lnSpc>
          </a:pPr>
          <a:r>
            <a:rPr lang="fi-FI"/>
            <a:t>Tutustumalla alansa työpaikkoihin kansallisilla ja kansainvälisillä työmarkkinoilla ja etsimällä itselleen soveltuvia työpaikkoja. </a:t>
          </a:r>
          <a:endParaRPr lang="en-US"/>
        </a:p>
      </dgm:t>
    </dgm:pt>
    <dgm:pt modelId="{4C414E83-095C-4396-A03D-06564EED580E}" type="parTrans" cxnId="{482C29B1-E608-41BF-A498-BB0AA5D27364}">
      <dgm:prSet/>
      <dgm:spPr/>
      <dgm:t>
        <a:bodyPr/>
        <a:lstStyle/>
        <a:p>
          <a:endParaRPr lang="en-US"/>
        </a:p>
      </dgm:t>
    </dgm:pt>
    <dgm:pt modelId="{6D0271B4-084B-454C-806C-8C71E4951D41}" type="sibTrans" cxnId="{482C29B1-E608-41BF-A498-BB0AA5D27364}">
      <dgm:prSet/>
      <dgm:spPr/>
      <dgm:t>
        <a:bodyPr/>
        <a:lstStyle/>
        <a:p>
          <a:endParaRPr lang="en-US"/>
        </a:p>
      </dgm:t>
    </dgm:pt>
    <dgm:pt modelId="{6D919DE9-1343-45DC-8D34-FEBFC2BCC3E7}">
      <dgm:prSet/>
      <dgm:spPr/>
      <dgm:t>
        <a:bodyPr/>
        <a:lstStyle/>
        <a:p>
          <a:pPr>
            <a:lnSpc>
              <a:spcPct val="100000"/>
            </a:lnSpc>
          </a:pPr>
          <a:r>
            <a:rPr lang="fi-FI"/>
            <a:t>Arvioimalla työpaikan toimintakulttuuria ja esittämällä kehittämisideoita. </a:t>
          </a:r>
          <a:endParaRPr lang="en-US"/>
        </a:p>
      </dgm:t>
    </dgm:pt>
    <dgm:pt modelId="{196B79A4-85D2-4252-A477-A99D02E84B67}" type="parTrans" cxnId="{B49277E7-A2FC-4187-AFAC-C5E34C02ABD6}">
      <dgm:prSet/>
      <dgm:spPr/>
      <dgm:t>
        <a:bodyPr/>
        <a:lstStyle/>
        <a:p>
          <a:endParaRPr lang="en-US"/>
        </a:p>
      </dgm:t>
    </dgm:pt>
    <dgm:pt modelId="{978116FD-7BEB-4EBE-90A9-DE9F0CAECA5A}" type="sibTrans" cxnId="{B49277E7-A2FC-4187-AFAC-C5E34C02ABD6}">
      <dgm:prSet/>
      <dgm:spPr/>
      <dgm:t>
        <a:bodyPr/>
        <a:lstStyle/>
        <a:p>
          <a:endParaRPr lang="en-US"/>
        </a:p>
      </dgm:t>
    </dgm:pt>
    <dgm:pt modelId="{02DFC239-44BE-425F-80D1-5B34004C9894}" type="pres">
      <dgm:prSet presAssocID="{97138A56-2EA7-45C0-A9D7-2257CB5408E5}" presName="root" presStyleCnt="0">
        <dgm:presLayoutVars>
          <dgm:dir/>
          <dgm:resizeHandles val="exact"/>
        </dgm:presLayoutVars>
      </dgm:prSet>
      <dgm:spPr/>
    </dgm:pt>
    <dgm:pt modelId="{E8C06214-572E-4FBB-9671-D288F0F72066}" type="pres">
      <dgm:prSet presAssocID="{077F0B28-2D81-4C90-A44D-BBBF81652F5B}" presName="compNode" presStyleCnt="0"/>
      <dgm:spPr/>
    </dgm:pt>
    <dgm:pt modelId="{5D56F42C-ED51-4006-819E-6DF697C5B196}" type="pres">
      <dgm:prSet presAssocID="{077F0B28-2D81-4C90-A44D-BBBF81652F5B}" presName="bgRect" presStyleLbl="bgShp" presStyleIdx="0" presStyleCnt="4"/>
      <dgm:spPr/>
    </dgm:pt>
    <dgm:pt modelId="{06596E43-5566-4890-9604-943D1A88968E}" type="pres">
      <dgm:prSet presAssocID="{077F0B28-2D81-4C90-A44D-BBBF81652F5B}"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Prosessori"/>
        </a:ext>
      </dgm:extLst>
    </dgm:pt>
    <dgm:pt modelId="{C1B0BE84-0395-430E-8B55-3E741DF6C216}" type="pres">
      <dgm:prSet presAssocID="{077F0B28-2D81-4C90-A44D-BBBF81652F5B}" presName="spaceRect" presStyleCnt="0"/>
      <dgm:spPr/>
    </dgm:pt>
    <dgm:pt modelId="{84ACB54A-EFDB-40A9-B641-F1C73C8B0293}" type="pres">
      <dgm:prSet presAssocID="{077F0B28-2D81-4C90-A44D-BBBF81652F5B}" presName="parTx" presStyleLbl="revTx" presStyleIdx="0" presStyleCnt="5">
        <dgm:presLayoutVars>
          <dgm:chMax val="0"/>
          <dgm:chPref val="0"/>
        </dgm:presLayoutVars>
      </dgm:prSet>
      <dgm:spPr/>
    </dgm:pt>
    <dgm:pt modelId="{C3037EF1-0843-4FD3-9CFE-C92808120792}" type="pres">
      <dgm:prSet presAssocID="{E6FAECEF-6098-445D-B82D-9993A6577846}" presName="sibTrans" presStyleCnt="0"/>
      <dgm:spPr/>
    </dgm:pt>
    <dgm:pt modelId="{4019A58A-4102-4395-B6F6-9DD4DF9F8C69}" type="pres">
      <dgm:prSet presAssocID="{69362E8C-9EBC-4E46-8152-430CA338CE94}" presName="compNode" presStyleCnt="0"/>
      <dgm:spPr/>
    </dgm:pt>
    <dgm:pt modelId="{3137C3B2-4064-4262-B3D4-720A4C8CD940}" type="pres">
      <dgm:prSet presAssocID="{69362E8C-9EBC-4E46-8152-430CA338CE94}" presName="bgRect" presStyleLbl="bgShp" presStyleIdx="1" presStyleCnt="4"/>
      <dgm:spPr/>
    </dgm:pt>
    <dgm:pt modelId="{03EE4F5C-A942-4AD2-810E-385017393FB4}" type="pres">
      <dgm:prSet presAssocID="{69362E8C-9EBC-4E46-8152-430CA338CE94}"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Kippis"/>
        </a:ext>
      </dgm:extLst>
    </dgm:pt>
    <dgm:pt modelId="{880337FB-EC31-4F39-959E-628861F1CDF8}" type="pres">
      <dgm:prSet presAssocID="{69362E8C-9EBC-4E46-8152-430CA338CE94}" presName="spaceRect" presStyleCnt="0"/>
      <dgm:spPr/>
    </dgm:pt>
    <dgm:pt modelId="{5A6B250E-F2D0-4F2A-9760-228460E49E68}" type="pres">
      <dgm:prSet presAssocID="{69362E8C-9EBC-4E46-8152-430CA338CE94}" presName="parTx" presStyleLbl="revTx" presStyleIdx="1" presStyleCnt="5">
        <dgm:presLayoutVars>
          <dgm:chMax val="0"/>
          <dgm:chPref val="0"/>
        </dgm:presLayoutVars>
      </dgm:prSet>
      <dgm:spPr/>
    </dgm:pt>
    <dgm:pt modelId="{FACA27F0-3078-4E9D-95EA-AB19C4386564}" type="pres">
      <dgm:prSet presAssocID="{8A9DAA76-6486-44C9-A761-EF510ABDC548}" presName="sibTrans" presStyleCnt="0"/>
      <dgm:spPr/>
    </dgm:pt>
    <dgm:pt modelId="{C5998EBC-5FD9-48B1-8182-2ACCF737B025}" type="pres">
      <dgm:prSet presAssocID="{27DE6C4F-4B52-436A-A76C-E6F4B4BF09A5}" presName="compNode" presStyleCnt="0"/>
      <dgm:spPr/>
    </dgm:pt>
    <dgm:pt modelId="{F338AC01-C03D-4C03-9FFE-01B123D019F6}" type="pres">
      <dgm:prSet presAssocID="{27DE6C4F-4B52-436A-A76C-E6F4B4BF09A5}" presName="bgRect" presStyleLbl="bgShp" presStyleIdx="2" presStyleCnt="4"/>
      <dgm:spPr/>
    </dgm:pt>
    <dgm:pt modelId="{B7FD4E8D-DED5-4712-9890-71B73930E1AD}" type="pres">
      <dgm:prSet presAssocID="{27DE6C4F-4B52-436A-A76C-E6F4B4BF09A5}"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Target Audience"/>
        </a:ext>
      </dgm:extLst>
    </dgm:pt>
    <dgm:pt modelId="{0CEDE72D-3EBF-4D66-9F48-83A2F89B4A7E}" type="pres">
      <dgm:prSet presAssocID="{27DE6C4F-4B52-436A-A76C-E6F4B4BF09A5}" presName="spaceRect" presStyleCnt="0"/>
      <dgm:spPr/>
    </dgm:pt>
    <dgm:pt modelId="{CE91EEB4-3222-49DF-8400-7DF42EA597D0}" type="pres">
      <dgm:prSet presAssocID="{27DE6C4F-4B52-436A-A76C-E6F4B4BF09A5}" presName="parTx" presStyleLbl="revTx" presStyleIdx="2" presStyleCnt="5">
        <dgm:presLayoutVars>
          <dgm:chMax val="0"/>
          <dgm:chPref val="0"/>
        </dgm:presLayoutVars>
      </dgm:prSet>
      <dgm:spPr/>
    </dgm:pt>
    <dgm:pt modelId="{D2EC3AED-842F-4AA6-9647-663CC7D3BE8F}" type="pres">
      <dgm:prSet presAssocID="{AC6C9478-76DB-48A5-8E45-0BD2EF21BBAE}" presName="sibTrans" presStyleCnt="0"/>
      <dgm:spPr/>
    </dgm:pt>
    <dgm:pt modelId="{49C28FDB-6191-4267-8ABD-231F2AA90DCC}" type="pres">
      <dgm:prSet presAssocID="{9FF973A8-C13C-4AA5-8812-C9F82FC3ABC0}" presName="compNode" presStyleCnt="0"/>
      <dgm:spPr/>
    </dgm:pt>
    <dgm:pt modelId="{66FA2F8F-262C-4A2A-9B9D-7442F737CCC3}" type="pres">
      <dgm:prSet presAssocID="{9FF973A8-C13C-4AA5-8812-C9F82FC3ABC0}" presName="bgRect" presStyleLbl="bgShp" presStyleIdx="3" presStyleCnt="4" custLinFactNeighborX="-4635" custLinFactNeighborY="-889"/>
      <dgm:spPr/>
    </dgm:pt>
    <dgm:pt modelId="{327D1209-42A3-4409-B11E-1B1A364997AE}" type="pres">
      <dgm:prSet presAssocID="{9FF973A8-C13C-4AA5-8812-C9F82FC3ABC0}"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Kieli"/>
        </a:ext>
      </dgm:extLst>
    </dgm:pt>
    <dgm:pt modelId="{B69F7B0D-FB4E-4E58-B2D5-D8457838FBD7}" type="pres">
      <dgm:prSet presAssocID="{9FF973A8-C13C-4AA5-8812-C9F82FC3ABC0}" presName="spaceRect" presStyleCnt="0"/>
      <dgm:spPr/>
    </dgm:pt>
    <dgm:pt modelId="{85C14020-BDCA-4163-87B2-71822850AF89}" type="pres">
      <dgm:prSet presAssocID="{9FF973A8-C13C-4AA5-8812-C9F82FC3ABC0}" presName="parTx" presStyleLbl="revTx" presStyleIdx="3" presStyleCnt="5">
        <dgm:presLayoutVars>
          <dgm:chMax val="0"/>
          <dgm:chPref val="0"/>
        </dgm:presLayoutVars>
      </dgm:prSet>
      <dgm:spPr/>
    </dgm:pt>
    <dgm:pt modelId="{6B9F15A4-DBDB-4980-BA69-88D012B7F20A}" type="pres">
      <dgm:prSet presAssocID="{9FF973A8-C13C-4AA5-8812-C9F82FC3ABC0}" presName="desTx" presStyleLbl="revTx" presStyleIdx="4" presStyleCnt="5">
        <dgm:presLayoutVars/>
      </dgm:prSet>
      <dgm:spPr/>
    </dgm:pt>
  </dgm:ptLst>
  <dgm:cxnLst>
    <dgm:cxn modelId="{206D0104-5B19-45C8-94AA-3E703526DC33}" type="presOf" srcId="{27DE6C4F-4B52-436A-A76C-E6F4B4BF09A5}" destId="{CE91EEB4-3222-49DF-8400-7DF42EA597D0}" srcOrd="0" destOrd="0" presId="urn:microsoft.com/office/officeart/2018/2/layout/IconVerticalSolidList"/>
    <dgm:cxn modelId="{47AC1705-9E7D-4C72-8377-C8B47E15376A}" type="presOf" srcId="{9FF973A8-C13C-4AA5-8812-C9F82FC3ABC0}" destId="{85C14020-BDCA-4163-87B2-71822850AF89}" srcOrd="0" destOrd="0" presId="urn:microsoft.com/office/officeart/2018/2/layout/IconVerticalSolidList"/>
    <dgm:cxn modelId="{7D2F7F26-4CBE-4E60-8484-B848F69BB082}" srcId="{97138A56-2EA7-45C0-A9D7-2257CB5408E5}" destId="{27DE6C4F-4B52-436A-A76C-E6F4B4BF09A5}" srcOrd="2" destOrd="0" parTransId="{B08AE29C-DED7-4535-865B-D7BB22E5E2B3}" sibTransId="{AC6C9478-76DB-48A5-8E45-0BD2EF21BBAE}"/>
    <dgm:cxn modelId="{500ACB2E-FC9A-42BC-8E50-451004400B65}" srcId="{97138A56-2EA7-45C0-A9D7-2257CB5408E5}" destId="{69362E8C-9EBC-4E46-8152-430CA338CE94}" srcOrd="1" destOrd="0" parTransId="{C8935A33-248C-4996-8CE9-FFD8A16FF677}" sibTransId="{8A9DAA76-6486-44C9-A761-EF510ABDC548}"/>
    <dgm:cxn modelId="{7B4D2A40-02BA-4940-A24B-EF7CDE224112}" type="presOf" srcId="{EFADB82B-32F2-44A3-A44C-31B6A0E785FB}" destId="{6B9F15A4-DBDB-4980-BA69-88D012B7F20A}" srcOrd="0" destOrd="1" presId="urn:microsoft.com/office/officeart/2018/2/layout/IconVerticalSolidList"/>
    <dgm:cxn modelId="{4D66C443-A5D1-4309-8533-C1D7E15EF71B}" type="presOf" srcId="{97138A56-2EA7-45C0-A9D7-2257CB5408E5}" destId="{02DFC239-44BE-425F-80D1-5B34004C9894}" srcOrd="0" destOrd="0" presId="urn:microsoft.com/office/officeart/2018/2/layout/IconVerticalSolidList"/>
    <dgm:cxn modelId="{9B551E4D-B264-4170-9856-DAEC1061DA91}" srcId="{97138A56-2EA7-45C0-A9D7-2257CB5408E5}" destId="{9FF973A8-C13C-4AA5-8812-C9F82FC3ABC0}" srcOrd="3" destOrd="0" parTransId="{435521DB-0CAE-4959-9976-15B480FE414E}" sibTransId="{30AB4B09-93EC-4DA1-9C39-35FF354B11A7}"/>
    <dgm:cxn modelId="{D0AD3E72-7E1C-4162-B3C3-CC410DDE9D3D}" type="presOf" srcId="{69362E8C-9EBC-4E46-8152-430CA338CE94}" destId="{5A6B250E-F2D0-4F2A-9760-228460E49E68}" srcOrd="0" destOrd="0" presId="urn:microsoft.com/office/officeart/2018/2/layout/IconVerticalSolidList"/>
    <dgm:cxn modelId="{17CA3089-782B-440C-8AD5-A7A61AA8A23A}" type="presOf" srcId="{8B7F0362-97A0-4AF8-98A5-7A74E5032E02}" destId="{6B9F15A4-DBDB-4980-BA69-88D012B7F20A}" srcOrd="0" destOrd="0" presId="urn:microsoft.com/office/officeart/2018/2/layout/IconVerticalSolidList"/>
    <dgm:cxn modelId="{38E68F8E-1A4E-429E-AB2E-EAD00F794631}" srcId="{9FF973A8-C13C-4AA5-8812-C9F82FC3ABC0}" destId="{8B7F0362-97A0-4AF8-98A5-7A74E5032E02}" srcOrd="0" destOrd="0" parTransId="{50F2EE25-0114-4D94-8C7F-7EF380F2EAD5}" sibTransId="{05317532-2A1D-471A-8F2C-4364E4D67F79}"/>
    <dgm:cxn modelId="{482C29B1-E608-41BF-A498-BB0AA5D27364}" srcId="{9FF973A8-C13C-4AA5-8812-C9F82FC3ABC0}" destId="{EFADB82B-32F2-44A3-A44C-31B6A0E785FB}" srcOrd="1" destOrd="0" parTransId="{4C414E83-095C-4396-A03D-06564EED580E}" sibTransId="{6D0271B4-084B-454C-806C-8C71E4951D41}"/>
    <dgm:cxn modelId="{46450BCE-3E7A-491C-B940-1D8B583E5B60}" type="presOf" srcId="{6D919DE9-1343-45DC-8D34-FEBFC2BCC3E7}" destId="{6B9F15A4-DBDB-4980-BA69-88D012B7F20A}" srcOrd="0" destOrd="2" presId="urn:microsoft.com/office/officeart/2018/2/layout/IconVerticalSolidList"/>
    <dgm:cxn modelId="{0A1CE5D5-069D-4BAD-92B9-2AFFEEB2DFB0}" srcId="{97138A56-2EA7-45C0-A9D7-2257CB5408E5}" destId="{077F0B28-2D81-4C90-A44D-BBBF81652F5B}" srcOrd="0" destOrd="0" parTransId="{E2199E1A-1E92-4921-A054-F3516CF78059}" sibTransId="{E6FAECEF-6098-445D-B82D-9993A6577846}"/>
    <dgm:cxn modelId="{EA8C44D8-202C-4B62-A42D-AB55AF35DD24}" type="presOf" srcId="{077F0B28-2D81-4C90-A44D-BBBF81652F5B}" destId="{84ACB54A-EFDB-40A9-B641-F1C73C8B0293}" srcOrd="0" destOrd="0" presId="urn:microsoft.com/office/officeart/2018/2/layout/IconVerticalSolidList"/>
    <dgm:cxn modelId="{B49277E7-A2FC-4187-AFAC-C5E34C02ABD6}" srcId="{9FF973A8-C13C-4AA5-8812-C9F82FC3ABC0}" destId="{6D919DE9-1343-45DC-8D34-FEBFC2BCC3E7}" srcOrd="2" destOrd="0" parTransId="{196B79A4-85D2-4252-A477-A99D02E84B67}" sibTransId="{978116FD-7BEB-4EBE-90A9-DE9F0CAECA5A}"/>
    <dgm:cxn modelId="{4B66E09D-008D-433A-9C4B-B7B177A075B4}" type="presParOf" srcId="{02DFC239-44BE-425F-80D1-5B34004C9894}" destId="{E8C06214-572E-4FBB-9671-D288F0F72066}" srcOrd="0" destOrd="0" presId="urn:microsoft.com/office/officeart/2018/2/layout/IconVerticalSolidList"/>
    <dgm:cxn modelId="{46B23750-AC3D-4B8A-9450-1613F2A6ED25}" type="presParOf" srcId="{E8C06214-572E-4FBB-9671-D288F0F72066}" destId="{5D56F42C-ED51-4006-819E-6DF697C5B196}" srcOrd="0" destOrd="0" presId="urn:microsoft.com/office/officeart/2018/2/layout/IconVerticalSolidList"/>
    <dgm:cxn modelId="{9A456309-1F1E-4A7A-851C-85AC0ACBCD93}" type="presParOf" srcId="{E8C06214-572E-4FBB-9671-D288F0F72066}" destId="{06596E43-5566-4890-9604-943D1A88968E}" srcOrd="1" destOrd="0" presId="urn:microsoft.com/office/officeart/2018/2/layout/IconVerticalSolidList"/>
    <dgm:cxn modelId="{B9B57BAD-33EA-44CB-A9FB-B4C6881722A8}" type="presParOf" srcId="{E8C06214-572E-4FBB-9671-D288F0F72066}" destId="{C1B0BE84-0395-430E-8B55-3E741DF6C216}" srcOrd="2" destOrd="0" presId="urn:microsoft.com/office/officeart/2018/2/layout/IconVerticalSolidList"/>
    <dgm:cxn modelId="{0A1255C9-EEC4-4261-9982-6E89402A780C}" type="presParOf" srcId="{E8C06214-572E-4FBB-9671-D288F0F72066}" destId="{84ACB54A-EFDB-40A9-B641-F1C73C8B0293}" srcOrd="3" destOrd="0" presId="urn:microsoft.com/office/officeart/2018/2/layout/IconVerticalSolidList"/>
    <dgm:cxn modelId="{3B9B3EE0-9038-4C71-8972-7F3E4441F514}" type="presParOf" srcId="{02DFC239-44BE-425F-80D1-5B34004C9894}" destId="{C3037EF1-0843-4FD3-9CFE-C92808120792}" srcOrd="1" destOrd="0" presId="urn:microsoft.com/office/officeart/2018/2/layout/IconVerticalSolidList"/>
    <dgm:cxn modelId="{82D2332E-A0E0-488B-94BE-C6F19AF377FE}" type="presParOf" srcId="{02DFC239-44BE-425F-80D1-5B34004C9894}" destId="{4019A58A-4102-4395-B6F6-9DD4DF9F8C69}" srcOrd="2" destOrd="0" presId="urn:microsoft.com/office/officeart/2018/2/layout/IconVerticalSolidList"/>
    <dgm:cxn modelId="{E254CB1D-155C-48B5-8705-2E9B67CACD73}" type="presParOf" srcId="{4019A58A-4102-4395-B6F6-9DD4DF9F8C69}" destId="{3137C3B2-4064-4262-B3D4-720A4C8CD940}" srcOrd="0" destOrd="0" presId="urn:microsoft.com/office/officeart/2018/2/layout/IconVerticalSolidList"/>
    <dgm:cxn modelId="{B0A622ED-AAC8-4C59-BDC8-122A13D3D888}" type="presParOf" srcId="{4019A58A-4102-4395-B6F6-9DD4DF9F8C69}" destId="{03EE4F5C-A942-4AD2-810E-385017393FB4}" srcOrd="1" destOrd="0" presId="urn:microsoft.com/office/officeart/2018/2/layout/IconVerticalSolidList"/>
    <dgm:cxn modelId="{4C681C08-F200-4194-87AA-54FDB3DD3589}" type="presParOf" srcId="{4019A58A-4102-4395-B6F6-9DD4DF9F8C69}" destId="{880337FB-EC31-4F39-959E-628861F1CDF8}" srcOrd="2" destOrd="0" presId="urn:microsoft.com/office/officeart/2018/2/layout/IconVerticalSolidList"/>
    <dgm:cxn modelId="{165CA4AB-263E-4F7D-B663-1B6B2E67EA45}" type="presParOf" srcId="{4019A58A-4102-4395-B6F6-9DD4DF9F8C69}" destId="{5A6B250E-F2D0-4F2A-9760-228460E49E68}" srcOrd="3" destOrd="0" presId="urn:microsoft.com/office/officeart/2018/2/layout/IconVerticalSolidList"/>
    <dgm:cxn modelId="{D5E9A13E-C957-4907-B98D-DDD70D3391A8}" type="presParOf" srcId="{02DFC239-44BE-425F-80D1-5B34004C9894}" destId="{FACA27F0-3078-4E9D-95EA-AB19C4386564}" srcOrd="3" destOrd="0" presId="urn:microsoft.com/office/officeart/2018/2/layout/IconVerticalSolidList"/>
    <dgm:cxn modelId="{B31CCA60-7502-40D8-BD51-52224DA8DA2C}" type="presParOf" srcId="{02DFC239-44BE-425F-80D1-5B34004C9894}" destId="{C5998EBC-5FD9-48B1-8182-2ACCF737B025}" srcOrd="4" destOrd="0" presId="urn:microsoft.com/office/officeart/2018/2/layout/IconVerticalSolidList"/>
    <dgm:cxn modelId="{1CD0616A-BB69-4CC9-A952-C9E954B383E7}" type="presParOf" srcId="{C5998EBC-5FD9-48B1-8182-2ACCF737B025}" destId="{F338AC01-C03D-4C03-9FFE-01B123D019F6}" srcOrd="0" destOrd="0" presId="urn:microsoft.com/office/officeart/2018/2/layout/IconVerticalSolidList"/>
    <dgm:cxn modelId="{8D4A875C-C0FD-46B2-9474-6A967C4B5E88}" type="presParOf" srcId="{C5998EBC-5FD9-48B1-8182-2ACCF737B025}" destId="{B7FD4E8D-DED5-4712-9890-71B73930E1AD}" srcOrd="1" destOrd="0" presId="urn:microsoft.com/office/officeart/2018/2/layout/IconVerticalSolidList"/>
    <dgm:cxn modelId="{B362718B-3D1A-4130-9A78-AD2A342756C0}" type="presParOf" srcId="{C5998EBC-5FD9-48B1-8182-2ACCF737B025}" destId="{0CEDE72D-3EBF-4D66-9F48-83A2F89B4A7E}" srcOrd="2" destOrd="0" presId="urn:microsoft.com/office/officeart/2018/2/layout/IconVerticalSolidList"/>
    <dgm:cxn modelId="{96477751-8739-4CBD-B017-2E27DDC9374E}" type="presParOf" srcId="{C5998EBC-5FD9-48B1-8182-2ACCF737B025}" destId="{CE91EEB4-3222-49DF-8400-7DF42EA597D0}" srcOrd="3" destOrd="0" presId="urn:microsoft.com/office/officeart/2018/2/layout/IconVerticalSolidList"/>
    <dgm:cxn modelId="{6BFD3245-D354-4771-B310-7F180FF9B9B8}" type="presParOf" srcId="{02DFC239-44BE-425F-80D1-5B34004C9894}" destId="{D2EC3AED-842F-4AA6-9647-663CC7D3BE8F}" srcOrd="5" destOrd="0" presId="urn:microsoft.com/office/officeart/2018/2/layout/IconVerticalSolidList"/>
    <dgm:cxn modelId="{752A735C-3EF8-40B9-AC59-57C11265BD39}" type="presParOf" srcId="{02DFC239-44BE-425F-80D1-5B34004C9894}" destId="{49C28FDB-6191-4267-8ABD-231F2AA90DCC}" srcOrd="6" destOrd="0" presId="urn:microsoft.com/office/officeart/2018/2/layout/IconVerticalSolidList"/>
    <dgm:cxn modelId="{0C083ACC-D69B-474E-AD58-371984D80801}" type="presParOf" srcId="{49C28FDB-6191-4267-8ABD-231F2AA90DCC}" destId="{66FA2F8F-262C-4A2A-9B9D-7442F737CCC3}" srcOrd="0" destOrd="0" presId="urn:microsoft.com/office/officeart/2018/2/layout/IconVerticalSolidList"/>
    <dgm:cxn modelId="{F475656D-6786-43C9-958C-273A5BF5BBBE}" type="presParOf" srcId="{49C28FDB-6191-4267-8ABD-231F2AA90DCC}" destId="{327D1209-42A3-4409-B11E-1B1A364997AE}" srcOrd="1" destOrd="0" presId="urn:microsoft.com/office/officeart/2018/2/layout/IconVerticalSolidList"/>
    <dgm:cxn modelId="{1D5763E3-910F-43FA-B109-88CB2CE7F2F5}" type="presParOf" srcId="{49C28FDB-6191-4267-8ABD-231F2AA90DCC}" destId="{B69F7B0D-FB4E-4E58-B2D5-D8457838FBD7}" srcOrd="2" destOrd="0" presId="urn:microsoft.com/office/officeart/2018/2/layout/IconVerticalSolidList"/>
    <dgm:cxn modelId="{D4B9FCB0-D66F-45A8-BC26-65E1F9308C42}" type="presParOf" srcId="{49C28FDB-6191-4267-8ABD-231F2AA90DCC}" destId="{85C14020-BDCA-4163-87B2-71822850AF89}" srcOrd="3" destOrd="0" presId="urn:microsoft.com/office/officeart/2018/2/layout/IconVerticalSolidList"/>
    <dgm:cxn modelId="{66B439EA-02C3-4C17-AC30-CBB289473DFC}" type="presParOf" srcId="{49C28FDB-6191-4267-8ABD-231F2AA90DCC}" destId="{6B9F15A4-DBDB-4980-BA69-88D012B7F20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6F42C-ED51-4006-819E-6DF697C5B196}">
      <dsp:nvSpPr>
        <dsp:cNvPr id="0" name=""/>
        <dsp:cNvSpPr/>
      </dsp:nvSpPr>
      <dsp:spPr>
        <a:xfrm>
          <a:off x="0" y="513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96E43-5566-4890-9604-943D1A88968E}">
      <dsp:nvSpPr>
        <dsp:cNvPr id="0" name=""/>
        <dsp:cNvSpPr/>
      </dsp:nvSpPr>
      <dsp:spPr>
        <a:xfrm>
          <a:off x="330642" y="251068"/>
          <a:ext cx="601755" cy="6011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CB54A-EFDB-40A9-B641-F1C73C8B0293}">
      <dsp:nvSpPr>
        <dsp:cNvPr id="0" name=""/>
        <dsp:cNvSpPr/>
      </dsp:nvSpPr>
      <dsp:spPr>
        <a:xfrm>
          <a:off x="1263039" y="513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Amisstarttiin osallistumalla opiskelija hankkii osaamista </a:t>
          </a:r>
          <a:r>
            <a:rPr lang="fi-FI" sz="1400" kern="1200">
              <a:hlinkClick xmlns:r="http://schemas.openxmlformats.org/officeDocument/2006/relationships" r:id="rId3"/>
            </a:rPr>
            <a:t>Työelämässä toiminen, valinnainen 3 </a:t>
          </a:r>
          <a:r>
            <a:rPr lang="fi-FI" sz="1400" kern="1200" err="1">
              <a:hlinkClick xmlns:r="http://schemas.openxmlformats.org/officeDocument/2006/relationships" r:id="rId3"/>
            </a:rPr>
            <a:t>osp</a:t>
          </a:r>
          <a:r>
            <a:rPr lang="fi-FI" sz="1400" kern="1200">
              <a:hlinkClick xmlns:r="http://schemas.openxmlformats.org/officeDocument/2006/relationships" r:id="rId3"/>
            </a:rPr>
            <a:t> -opintojakson</a:t>
          </a:r>
          <a:r>
            <a:rPr lang="fi-FI" sz="1400" kern="1200"/>
            <a:t> tavoitteisiin 1 </a:t>
          </a:r>
          <a:r>
            <a:rPr lang="fi-FI" sz="1400" kern="1200" err="1"/>
            <a:t>osp:n</a:t>
          </a:r>
          <a:r>
            <a:rPr lang="fi-FI" sz="1400" kern="1200"/>
            <a:t> verran. </a:t>
          </a:r>
        </a:p>
        <a:p>
          <a:pPr marL="0" lvl="0" indent="0" algn="l" defTabSz="622300">
            <a:lnSpc>
              <a:spcPct val="100000"/>
            </a:lnSpc>
            <a:spcBef>
              <a:spcPct val="0"/>
            </a:spcBef>
            <a:spcAft>
              <a:spcPct val="35000"/>
            </a:spcAft>
            <a:buNone/>
          </a:pPr>
          <a:r>
            <a:rPr lang="fi-FI" sz="1400" kern="1200"/>
            <a:t> Opintokokonaisuus tulee valmiiksi työelämäjaksolla.</a:t>
          </a:r>
          <a:endParaRPr lang="en-US" sz="1400" kern="1200"/>
        </a:p>
      </dsp:txBody>
      <dsp:txXfrm>
        <a:off x="1263039" y="5136"/>
        <a:ext cx="9691597" cy="1195503"/>
      </dsp:txXfrm>
    </dsp:sp>
    <dsp:sp modelId="{3137C3B2-4064-4262-B3D4-720A4C8CD940}">
      <dsp:nvSpPr>
        <dsp:cNvPr id="0" name=""/>
        <dsp:cNvSpPr/>
      </dsp:nvSpPr>
      <dsp:spPr>
        <a:xfrm>
          <a:off x="0" y="149951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E4F5C-A942-4AD2-810E-385017393FB4}">
      <dsp:nvSpPr>
        <dsp:cNvPr id="0" name=""/>
        <dsp:cNvSpPr/>
      </dsp:nvSpPr>
      <dsp:spPr>
        <a:xfrm>
          <a:off x="330642" y="1745448"/>
          <a:ext cx="601755" cy="60116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B250E-F2D0-4F2A-9760-228460E49E68}">
      <dsp:nvSpPr>
        <dsp:cNvPr id="0" name=""/>
        <dsp:cNvSpPr/>
      </dsp:nvSpPr>
      <dsp:spPr>
        <a:xfrm>
          <a:off x="1263039" y="149951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Opintokokonaisuuden Amisstarttiosuus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sz="1400" kern="1200"/>
        </a:p>
      </dsp:txBody>
      <dsp:txXfrm>
        <a:off x="1263039" y="1499516"/>
        <a:ext cx="9691597" cy="1195503"/>
      </dsp:txXfrm>
    </dsp:sp>
    <dsp:sp modelId="{F338AC01-C03D-4C03-9FFE-01B123D019F6}">
      <dsp:nvSpPr>
        <dsp:cNvPr id="0" name=""/>
        <dsp:cNvSpPr/>
      </dsp:nvSpPr>
      <dsp:spPr>
        <a:xfrm>
          <a:off x="0" y="299389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D4E8D-DED5-4712-9890-71B73930E1AD}">
      <dsp:nvSpPr>
        <dsp:cNvPr id="0" name=""/>
        <dsp:cNvSpPr/>
      </dsp:nvSpPr>
      <dsp:spPr>
        <a:xfrm>
          <a:off x="330642" y="3239828"/>
          <a:ext cx="601755" cy="60116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1EEB4-3222-49DF-8400-7DF42EA597D0}">
      <dsp:nvSpPr>
        <dsp:cNvPr id="0" name=""/>
        <dsp:cNvSpPr/>
      </dsp:nvSpPr>
      <dsp:spPr>
        <a:xfrm>
          <a:off x="1263039" y="299389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Lopun osaamisen opiskelija hankkii työskentelemällä työpaikalla (oppilaitoksessa) työyhteisön jäsenenä ja tunnistamalla roolinsa sekä selvittämällä alan työtehtäviä kansallisilla ja kansainvälisillä työmarkkinoilla. </a:t>
          </a:r>
          <a:endParaRPr lang="en-US" sz="1400" kern="1200"/>
        </a:p>
      </dsp:txBody>
      <dsp:txXfrm>
        <a:off x="1263039" y="2993896"/>
        <a:ext cx="9691597" cy="1195503"/>
      </dsp:txXfrm>
    </dsp:sp>
    <dsp:sp modelId="{66FA2F8F-262C-4A2A-9B9D-7442F737CCC3}">
      <dsp:nvSpPr>
        <dsp:cNvPr id="0" name=""/>
        <dsp:cNvSpPr/>
      </dsp:nvSpPr>
      <dsp:spPr>
        <a:xfrm>
          <a:off x="0" y="4478559"/>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D1209-42A3-4409-B11E-1B1A364997AE}">
      <dsp:nvSpPr>
        <dsp:cNvPr id="0" name=""/>
        <dsp:cNvSpPr/>
      </dsp:nvSpPr>
      <dsp:spPr>
        <a:xfrm>
          <a:off x="330965" y="4734208"/>
          <a:ext cx="601755" cy="60116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C14020-BDCA-4163-87B2-71822850AF89}">
      <dsp:nvSpPr>
        <dsp:cNvPr id="0" name=""/>
        <dsp:cNvSpPr/>
      </dsp:nvSpPr>
      <dsp:spPr>
        <a:xfrm>
          <a:off x="1263686" y="4488276"/>
          <a:ext cx="4955264"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Osaaminen osoitetaan työelämässä ja arvioidaan ammatillisen tutkinnon osan yhteydessä: </a:t>
          </a:r>
        </a:p>
        <a:p>
          <a:pPr marL="0" lvl="0" indent="0" algn="l" defTabSz="622300">
            <a:lnSpc>
              <a:spcPct val="100000"/>
            </a:lnSpc>
            <a:spcBef>
              <a:spcPct val="0"/>
            </a:spcBef>
            <a:spcAft>
              <a:spcPct val="35000"/>
            </a:spcAft>
            <a:buNone/>
          </a:pPr>
          <a:r>
            <a:rPr lang="fi-FI" sz="1400" kern="1200"/>
            <a:t>Ammatillinen opettaja arvioi opintojakson.</a:t>
          </a:r>
        </a:p>
        <a:p>
          <a:pPr marL="0" lvl="0" indent="0" algn="l" defTabSz="622300">
            <a:lnSpc>
              <a:spcPct val="100000"/>
            </a:lnSpc>
            <a:spcBef>
              <a:spcPct val="0"/>
            </a:spcBef>
            <a:spcAft>
              <a:spcPct val="35000"/>
            </a:spcAft>
            <a:buNone/>
          </a:pPr>
          <a:endParaRPr lang="en-US" sz="1400" kern="1200"/>
        </a:p>
      </dsp:txBody>
      <dsp:txXfrm>
        <a:off x="1263686" y="4488276"/>
        <a:ext cx="4955264" cy="1195503"/>
      </dsp:txXfrm>
    </dsp:sp>
    <dsp:sp modelId="{6B9F15A4-DBDB-4980-BA69-88D012B7F20A}">
      <dsp:nvSpPr>
        <dsp:cNvPr id="0" name=""/>
        <dsp:cNvSpPr/>
      </dsp:nvSpPr>
      <dsp:spPr>
        <a:xfrm>
          <a:off x="6218950" y="4488276"/>
          <a:ext cx="4674277" cy="1093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679" tIns="115679" rIns="115679" bIns="115679" numCol="1" spcCol="1270" anchor="ctr" anchorCtr="0">
          <a:noAutofit/>
        </a:bodyPr>
        <a:lstStyle/>
        <a:p>
          <a:pPr marL="0" lvl="0" indent="0" algn="l" defTabSz="488950">
            <a:lnSpc>
              <a:spcPct val="100000"/>
            </a:lnSpc>
            <a:spcBef>
              <a:spcPct val="0"/>
            </a:spcBef>
            <a:spcAft>
              <a:spcPct val="35000"/>
            </a:spcAft>
            <a:buNone/>
          </a:pPr>
          <a:r>
            <a:rPr lang="fi-FI" sz="1100" kern="1200"/>
            <a:t>Käyttämällä tietoa oman ja työyhteisön hyvinvoinnin edistämiseksi.  (Amisstartista tämä 1 osp.)</a:t>
          </a:r>
          <a:endParaRPr lang="en-US" sz="1100" kern="1200"/>
        </a:p>
        <a:p>
          <a:pPr marL="0" lvl="0" indent="0" algn="l" defTabSz="488950">
            <a:lnSpc>
              <a:spcPct val="100000"/>
            </a:lnSpc>
            <a:spcBef>
              <a:spcPct val="0"/>
            </a:spcBef>
            <a:spcAft>
              <a:spcPct val="35000"/>
            </a:spcAft>
            <a:buNone/>
          </a:pPr>
          <a:r>
            <a:rPr lang="fi-FI" sz="1100" kern="1200"/>
            <a:t>Tutustumalla alansa työpaikkoihin kansallisilla ja kansainvälisillä työmarkkinoilla ja etsimällä itselleen soveltuvia työpaikkoja. </a:t>
          </a:r>
          <a:endParaRPr lang="en-US" sz="1100" kern="1200"/>
        </a:p>
        <a:p>
          <a:pPr marL="0" lvl="0" indent="0" algn="l" defTabSz="488950">
            <a:lnSpc>
              <a:spcPct val="100000"/>
            </a:lnSpc>
            <a:spcBef>
              <a:spcPct val="0"/>
            </a:spcBef>
            <a:spcAft>
              <a:spcPct val="35000"/>
            </a:spcAft>
            <a:buNone/>
          </a:pPr>
          <a:r>
            <a:rPr lang="fi-FI" sz="1100" kern="1200"/>
            <a:t>Arvioimalla työpaikan toimintakulttuuria ja esittämällä kehittämisideoita. </a:t>
          </a:r>
          <a:endParaRPr lang="en-US" sz="1100" kern="1200"/>
        </a:p>
      </dsp:txBody>
      <dsp:txXfrm>
        <a:off x="6218950" y="4488276"/>
        <a:ext cx="4674277" cy="10930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10.4.2025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10.4.2025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10.4.2025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10.4.2025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10.4.2025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10.4.2025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10.4.2025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10.4.2025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10.4.2025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10.4.2025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10.4.2025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10.4.2025</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XnOXoPXtPtAj298qitGudEBooyg1znf7gMdrCpDkrWJmA?e=jwcFB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Tv_ohnQBkdJsRUE1AdGYCgBNqgwwlIadSZ-s3IatAYxrw?e=zYx03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kpedu-my.sharepoint.com/:w:/g/personal/maarika_piispanen_kpedu_fi/EY0GLBZg6atOvI6JBHUyIr0BgQruMSIp4uTCcjsk2kki_A?e=4aRQlA" TargetMode="Externa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kpedu-my.sharepoint.com/:b:/g/personal/katrin_bjorklund_kpedu_fi/EWQKMMTdzUJBvLmbCdaiK4YBMr92UiJ1xWHQyMAtmgGM0A?e=MAl71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ordwall.net/fi/resource/58942464"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kpedu-my.sharepoint.com/:b:/g/personal/maarika_piispanen_kpedu_fi/EV5wyf4JPlxKl6fc2oAQ1vUBJ_5BpD7gRY3PswCR5rcbJQ?e=oFF3S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hyperlink" Target="https://kpedu-my.sharepoint.com/:w:/g/personal/maarika_piispanen_kpedu_fi/EY9Gb1sbWyRArYeq_mSTemoBcABpVsRpRm7b5HiMiXCfnQ?e=EYLiZi" TargetMode="Externa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kpedu-my.sharepoint.com/:b:/g/personal/maarika_piispanen_kpedu_fi/ERG5i-O3IWBJig5OnDO9C9IB3PBrXXVyEplbqGxxs2QN6g?e=mPRttT"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s://smartmoves.fi/taukoliikunta/taukoliikuntavideot/" TargetMode="External"/><Relationship Id="rId2" Type="http://schemas.openxmlformats.org/officeDocument/2006/relationships/hyperlink" Target="https://liikkuvaamis.fi/ideat/#ammattialojenideapankki" TargetMode="Externa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hyperlink" Target="https://www.kpedu.fi/docs/default-source/varustamo/saku.pptx?sfvrsn=a6148b2_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kpedu.fi/ohjaus_ja_tukihenkiloston_yhteystiedot" TargetMode="External"/><Relationship Id="rId2" Type="http://schemas.openxmlformats.org/officeDocument/2006/relationships/hyperlink" Target="https://luovi.fi/luovi-kumppanina/ruori-arviointimenetelma/" TargetMode="Externa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kpedu.sharepoint.com/sites/Kpeduintra/SitePages/Turvallisuus.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hyperlink" Target="mailto:maarika.piispanen@kpedu.fi" TargetMode="Externa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hyperlink" Target="mailto:pia.rendic@evl.fi" TargetMode="External"/><Relationship Id="rId4" Type="http://schemas.openxmlformats.org/officeDocument/2006/relationships/hyperlink" Target="mailto:janika.kupila@kpedu.fi"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1D2E38-EEE4-530B-F51E-11FDD9ECD171}"/>
              </a:ext>
            </a:extLst>
          </p:cNvPr>
          <p:cNvSpPr>
            <a:spLocks noGrp="1"/>
          </p:cNvSpPr>
          <p:nvPr>
            <p:ph type="title"/>
          </p:nvPr>
        </p:nvSpPr>
        <p:spPr>
          <a:xfrm>
            <a:off x="1174376" y="734919"/>
            <a:ext cx="10515600" cy="817564"/>
          </a:xfrm>
        </p:spPr>
        <p:txBody>
          <a:bodyPr>
            <a:normAutofit fontScale="90000"/>
          </a:bodyPr>
          <a:lstStyle/>
          <a:p>
            <a:r>
              <a:rPr lang="fi-FI" sz="6500" b="1">
                <a:solidFill>
                  <a:srgbClr val="00B0F0"/>
                </a:solidFill>
                <a:latin typeface="Bebas Neue"/>
                <a:cs typeface="Calibri"/>
              </a:rPr>
              <a:t>amisstartti</a:t>
            </a:r>
            <a:br>
              <a:rPr lang="fi-FI" sz="2500">
                <a:latin typeface="Calibri"/>
                <a:cs typeface="Calibri"/>
              </a:rPr>
            </a:br>
            <a:endParaRPr lang="fi-FI" sz="2500">
              <a:latin typeface="Calibri"/>
              <a:cs typeface="Calibri"/>
            </a:endParaRPr>
          </a:p>
        </p:txBody>
      </p:sp>
      <p:pic>
        <p:nvPicPr>
          <p:cNvPr id="5" name="Kuva 5" descr="Rannalla kiviä pinoava lapsi">
            <a:extLst>
              <a:ext uri="{FF2B5EF4-FFF2-40B4-BE49-F238E27FC236}">
                <a16:creationId xmlns:a16="http://schemas.microsoft.com/office/drawing/2014/main" id="{AF641849-60F0-A557-AF04-0A3605792131}"/>
              </a:ext>
            </a:extLst>
          </p:cNvPr>
          <p:cNvPicPr>
            <a:picLocks noGrp="1" noChangeAspect="1"/>
          </p:cNvPicPr>
          <p:nvPr>
            <p:ph idx="1"/>
          </p:nvPr>
        </p:nvPicPr>
        <p:blipFill>
          <a:blip r:embed="rId2"/>
          <a:stretch>
            <a:fillRect/>
          </a:stretch>
        </p:blipFill>
        <p:spPr>
          <a:xfrm>
            <a:off x="1224248" y="1825625"/>
            <a:ext cx="9249614" cy="4351338"/>
          </a:xfrm>
        </p:spPr>
      </p:pic>
      <p:pic>
        <p:nvPicPr>
          <p:cNvPr id="4" name="Kuva 4">
            <a:extLst>
              <a:ext uri="{FF2B5EF4-FFF2-40B4-BE49-F238E27FC236}">
                <a16:creationId xmlns:a16="http://schemas.microsoft.com/office/drawing/2014/main" id="{2CBEFB44-4266-18D6-7395-053D42EC7A28}"/>
              </a:ext>
            </a:extLst>
          </p:cNvPr>
          <p:cNvPicPr>
            <a:picLocks noChangeAspect="1"/>
          </p:cNvPicPr>
          <p:nvPr/>
        </p:nvPicPr>
        <p:blipFill>
          <a:blip r:embed="rId3"/>
          <a:stretch>
            <a:fillRect/>
          </a:stretch>
        </p:blipFill>
        <p:spPr>
          <a:xfrm>
            <a:off x="10002982" y="739403"/>
            <a:ext cx="1304925" cy="428625"/>
          </a:xfrm>
          <a:prstGeom prst="rect">
            <a:avLst/>
          </a:prstGeom>
        </p:spPr>
      </p:pic>
      <p:pic>
        <p:nvPicPr>
          <p:cNvPr id="3" name="Kuva 5">
            <a:extLst>
              <a:ext uri="{FF2B5EF4-FFF2-40B4-BE49-F238E27FC236}">
                <a16:creationId xmlns:a16="http://schemas.microsoft.com/office/drawing/2014/main" id="{F2BC5FAE-F098-0746-4959-F9202939A551}"/>
              </a:ext>
            </a:extLst>
          </p:cNvPr>
          <p:cNvPicPr>
            <a:picLocks noChangeAspect="1"/>
          </p:cNvPicPr>
          <p:nvPr/>
        </p:nvPicPr>
        <p:blipFill>
          <a:blip r:embed="rId4"/>
          <a:stretch>
            <a:fillRect/>
          </a:stretch>
        </p:blipFill>
        <p:spPr>
          <a:xfrm>
            <a:off x="8016826" y="470827"/>
            <a:ext cx="1401433" cy="962923"/>
          </a:xfrm>
          <a:prstGeom prst="rect">
            <a:avLst/>
          </a:prstGeom>
        </p:spPr>
      </p:pic>
      <p:sp>
        <p:nvSpPr>
          <p:cNvPr id="6" name="Tekstiruutu 5">
            <a:extLst>
              <a:ext uri="{FF2B5EF4-FFF2-40B4-BE49-F238E27FC236}">
                <a16:creationId xmlns:a16="http://schemas.microsoft.com/office/drawing/2014/main" id="{9DB0576D-4EB2-7C5C-CA5E-D2D8B6F986F5}"/>
              </a:ext>
            </a:extLst>
          </p:cNvPr>
          <p:cNvSpPr txBox="1"/>
          <p:nvPr/>
        </p:nvSpPr>
        <p:spPr>
          <a:xfrm>
            <a:off x="6618339" y="2802193"/>
            <a:ext cx="36403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i="1">
                <a:cs typeface="Calibri"/>
              </a:rPr>
              <a:t>"Ihminen tarvitsee ihmistä</a:t>
            </a:r>
          </a:p>
          <a:p>
            <a:r>
              <a:rPr lang="fi-FI" b="1" i="1">
                <a:cs typeface="Calibri"/>
              </a:rPr>
              <a:t>ollakseen ihminen ihmiselle, ollakseen itse ihminen."</a:t>
            </a:r>
          </a:p>
          <a:p>
            <a:r>
              <a:rPr lang="fi-FI" b="1" i="1">
                <a:cs typeface="Calibri"/>
              </a:rPr>
              <a:t>-Tommy Tabermann</a:t>
            </a:r>
            <a:endParaRPr lang="fi-FI" b="1" i="1"/>
          </a:p>
        </p:txBody>
      </p:sp>
    </p:spTree>
    <p:extLst>
      <p:ext uri="{BB962C8B-B14F-4D97-AF65-F5344CB8AC3E}">
        <p14:creationId xmlns:p14="http://schemas.microsoft.com/office/powerpoint/2010/main" val="4025061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3887" y="609600"/>
            <a:ext cx="6564574" cy="1330518"/>
          </a:xfrm>
        </p:spPr>
        <p:txBody>
          <a:bodyPr>
            <a:normAutofit/>
          </a:bodyPr>
          <a:lstStyle/>
          <a:p>
            <a:pPr marL="742950" indent="-742950">
              <a:buAutoNum type="arabicPeriod"/>
            </a:pPr>
            <a:r>
              <a:rPr lang="fi-FI" sz="5900" b="1">
                <a:solidFill>
                  <a:srgbClr val="00B0F0"/>
                </a:solidFill>
                <a:latin typeface="Bebas Neue"/>
                <a:cs typeface="Calibri Light"/>
              </a:rPr>
              <a:t>TUTUSTUMISPÄIVÄ</a:t>
            </a:r>
            <a:endParaRPr lang="en-US">
              <a:ea typeface="Calibri Light"/>
              <a:cs typeface="Calibri Light"/>
            </a:endParaRPr>
          </a:p>
        </p:txBody>
      </p:sp>
      <p:pic>
        <p:nvPicPr>
          <p:cNvPr id="4" name="Picture 4" descr="Teräsmuki nuotiolla">
            <a:extLst>
              <a:ext uri="{FF2B5EF4-FFF2-40B4-BE49-F238E27FC236}">
                <a16:creationId xmlns:a16="http://schemas.microsoft.com/office/drawing/2014/main" id="{4B76860D-8C76-5CE6-AB43-95DC1EB6A94A}"/>
              </a:ext>
            </a:extLst>
          </p:cNvPr>
          <p:cNvPicPr>
            <a:picLocks noChangeAspect="1"/>
          </p:cNvPicPr>
          <p:nvPr/>
        </p:nvPicPr>
        <p:blipFill rotWithShape="1">
          <a:blip r:embed="rId2"/>
          <a:srcRect l="4398" r="16987" b="2"/>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5" name="Picture 5" descr="Kalastamassa järvellä auringonlaskun aikaan">
            <a:extLst>
              <a:ext uri="{FF2B5EF4-FFF2-40B4-BE49-F238E27FC236}">
                <a16:creationId xmlns:a16="http://schemas.microsoft.com/office/drawing/2014/main" id="{2F57E86B-A31A-A28E-314B-4E482EF4D523}"/>
              </a:ext>
            </a:extLst>
          </p:cNvPr>
          <p:cNvPicPr>
            <a:picLocks noChangeAspect="1"/>
          </p:cNvPicPr>
          <p:nvPr/>
        </p:nvPicPr>
        <p:blipFill rotWithShape="1">
          <a:blip r:embed="rId3"/>
          <a:srcRect l="26774" r="4" b="4"/>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3887" y="2193779"/>
            <a:ext cx="6564573" cy="3908909"/>
          </a:xfrm>
        </p:spPr>
        <p:txBody>
          <a:bodyPr vert="horz" lIns="91440" tIns="45720" rIns="91440" bIns="45720" rtlCol="0" anchor="t">
            <a:normAutofit lnSpcReduction="10000"/>
          </a:bodyPr>
          <a:lstStyle/>
          <a:p>
            <a:pPr marL="0" indent="0">
              <a:buNone/>
            </a:pPr>
            <a:r>
              <a:rPr lang="en-US" sz="2000">
                <a:cs typeface="Calibri"/>
              </a:rPr>
              <a:t>Vie </a:t>
            </a:r>
            <a:r>
              <a:rPr lang="en-US" sz="2000" err="1">
                <a:cs typeface="Calibri"/>
              </a:rPr>
              <a:t>ryhmäsi</a:t>
            </a:r>
            <a:r>
              <a:rPr lang="en-US" sz="2000">
                <a:cs typeface="Calibri"/>
              </a:rPr>
              <a:t> </a:t>
            </a:r>
            <a:r>
              <a:rPr lang="en-US" sz="2000" err="1">
                <a:cs typeface="Calibri"/>
              </a:rPr>
              <a:t>jonnekin</a:t>
            </a:r>
            <a:r>
              <a:rPr lang="en-US" sz="2000">
                <a:cs typeface="Calibri"/>
              </a:rPr>
              <a:t> </a:t>
            </a:r>
            <a:r>
              <a:rPr lang="en-US" sz="2000" err="1">
                <a:cs typeface="Calibri"/>
              </a:rPr>
              <a:t>yhdessä</a:t>
            </a:r>
            <a:r>
              <a:rPr lang="en-US" sz="2000">
                <a:cs typeface="Calibri"/>
              </a:rPr>
              <a:t>, </a:t>
            </a:r>
            <a:r>
              <a:rPr lang="en-US" sz="2000" err="1">
                <a:cs typeface="Calibri"/>
              </a:rPr>
              <a:t>esim</a:t>
            </a:r>
            <a:r>
              <a:rPr lang="en-US" sz="2000">
                <a:cs typeface="Calibri"/>
              </a:rPr>
              <a:t>. </a:t>
            </a:r>
            <a:endParaRPr lang="en-US" sz="2000"/>
          </a:p>
          <a:p>
            <a:pPr marL="0" indent="0">
              <a:buNone/>
            </a:pPr>
            <a:endParaRPr lang="en-US" sz="2000">
              <a:cs typeface="Calibri"/>
            </a:endParaRPr>
          </a:p>
          <a:p>
            <a:r>
              <a:rPr lang="en-US" sz="2000" err="1">
                <a:cs typeface="Calibri"/>
              </a:rPr>
              <a:t>Tutustumaan</a:t>
            </a:r>
            <a:r>
              <a:rPr lang="en-US" sz="2000">
                <a:cs typeface="Calibri"/>
              </a:rPr>
              <a:t> </a:t>
            </a:r>
            <a:r>
              <a:rPr lang="en-US" sz="2000" err="1">
                <a:cs typeface="Calibri"/>
              </a:rPr>
              <a:t>jonnekin</a:t>
            </a:r>
            <a:r>
              <a:rPr lang="en-US" sz="2000">
                <a:cs typeface="Calibri"/>
              </a:rPr>
              <a:t> </a:t>
            </a:r>
            <a:r>
              <a:rPr lang="en-US" sz="2000" err="1">
                <a:cs typeface="Calibri"/>
              </a:rPr>
              <a:t>oman</a:t>
            </a:r>
            <a:r>
              <a:rPr lang="en-US" sz="2000">
                <a:cs typeface="Calibri"/>
              </a:rPr>
              <a:t> </a:t>
            </a:r>
            <a:r>
              <a:rPr lang="en-US" sz="2000" err="1">
                <a:cs typeface="Calibri"/>
              </a:rPr>
              <a:t>alan</a:t>
            </a:r>
            <a:r>
              <a:rPr lang="en-US" sz="2000">
                <a:cs typeface="Calibri"/>
              </a:rPr>
              <a:t> </a:t>
            </a:r>
            <a:r>
              <a:rPr lang="en-US" sz="2000" err="1">
                <a:cs typeface="Calibri"/>
              </a:rPr>
              <a:t>yritykseen</a:t>
            </a:r>
            <a:r>
              <a:rPr lang="en-US" sz="2000">
                <a:cs typeface="Calibri"/>
              </a:rPr>
              <a:t> (</a:t>
            </a:r>
            <a:r>
              <a:rPr lang="en-US" sz="2000" err="1">
                <a:cs typeface="Calibri"/>
              </a:rPr>
              <a:t>Halpa</a:t>
            </a:r>
            <a:r>
              <a:rPr lang="en-US" sz="2000">
                <a:cs typeface="Calibri"/>
              </a:rPr>
              <a:t>-Halli, Boliden, </a:t>
            </a:r>
            <a:r>
              <a:rPr lang="en-US" sz="2000" err="1">
                <a:cs typeface="Calibri"/>
              </a:rPr>
              <a:t>jne</a:t>
            </a:r>
            <a:r>
              <a:rPr lang="en-US" sz="2000">
                <a:cs typeface="Calibri"/>
              </a:rPr>
              <a:t>.) </a:t>
            </a:r>
          </a:p>
          <a:p>
            <a:endParaRPr lang="en-US" sz="2000">
              <a:cs typeface="Calibri"/>
            </a:endParaRPr>
          </a:p>
          <a:p>
            <a:r>
              <a:rPr lang="en-US" sz="2000" err="1">
                <a:cs typeface="Calibri"/>
              </a:rPr>
              <a:t>Istumaan</a:t>
            </a:r>
            <a:r>
              <a:rPr lang="en-US" sz="2000">
                <a:cs typeface="Calibri"/>
              </a:rPr>
              <a:t> ja </a:t>
            </a:r>
            <a:r>
              <a:rPr lang="en-US" sz="2000" err="1">
                <a:cs typeface="Calibri"/>
              </a:rPr>
              <a:t>puuhaamaan</a:t>
            </a:r>
            <a:r>
              <a:rPr lang="en-US" sz="2000">
                <a:cs typeface="Calibri"/>
              </a:rPr>
              <a:t> </a:t>
            </a:r>
            <a:r>
              <a:rPr lang="en-US" sz="2000" err="1">
                <a:cs typeface="Calibri"/>
              </a:rPr>
              <a:t>yhdessä</a:t>
            </a:r>
            <a:r>
              <a:rPr lang="en-US" sz="2000">
                <a:cs typeface="Calibri"/>
              </a:rPr>
              <a:t>: </a:t>
            </a:r>
            <a:r>
              <a:rPr lang="en-US" sz="2000" err="1">
                <a:cs typeface="Calibri"/>
              </a:rPr>
              <a:t>nuotiolle</a:t>
            </a:r>
            <a:r>
              <a:rPr lang="en-US" sz="2000">
                <a:cs typeface="Calibri"/>
              </a:rPr>
              <a:t>, </a:t>
            </a:r>
            <a:r>
              <a:rPr lang="en-US" sz="2000" err="1">
                <a:cs typeface="Calibri"/>
              </a:rPr>
              <a:t>puistoon</a:t>
            </a:r>
            <a:r>
              <a:rPr lang="en-US" sz="2000">
                <a:cs typeface="Calibri"/>
              </a:rPr>
              <a:t>, </a:t>
            </a:r>
            <a:r>
              <a:rPr lang="en-US" sz="2000" err="1">
                <a:cs typeface="Calibri"/>
              </a:rPr>
              <a:t>skeittiparkkiin</a:t>
            </a:r>
            <a:r>
              <a:rPr lang="en-US" sz="2000">
                <a:cs typeface="Calibri"/>
              </a:rPr>
              <a:t>, </a:t>
            </a:r>
            <a:r>
              <a:rPr lang="en-US" sz="2000" err="1">
                <a:cs typeface="Calibri"/>
              </a:rPr>
              <a:t>kalastamaan</a:t>
            </a:r>
            <a:r>
              <a:rPr lang="en-US" sz="2000">
                <a:cs typeface="Calibri"/>
              </a:rPr>
              <a:t>, </a:t>
            </a:r>
            <a:r>
              <a:rPr lang="en-US" sz="2000" err="1">
                <a:cs typeface="Calibri"/>
              </a:rPr>
              <a:t>melomaan</a:t>
            </a:r>
            <a:r>
              <a:rPr lang="en-US" sz="2000">
                <a:cs typeface="Calibri"/>
              </a:rPr>
              <a:t>, </a:t>
            </a:r>
            <a:r>
              <a:rPr lang="en-US" sz="2000" err="1">
                <a:cs typeface="Calibri"/>
              </a:rPr>
              <a:t>Laajalahteen</a:t>
            </a:r>
            <a:r>
              <a:rPr lang="en-US" sz="2000">
                <a:cs typeface="Calibri"/>
              </a:rPr>
              <a:t>, </a:t>
            </a:r>
            <a:r>
              <a:rPr lang="en-US" sz="2000" err="1">
                <a:cs typeface="Calibri"/>
              </a:rPr>
              <a:t>Leikkarille</a:t>
            </a:r>
            <a:r>
              <a:rPr lang="en-US" sz="2000">
                <a:cs typeface="Calibri"/>
              </a:rPr>
              <a:t>, frisbee -</a:t>
            </a:r>
            <a:r>
              <a:rPr lang="en-US" sz="2000" err="1">
                <a:cs typeface="Calibri"/>
              </a:rPr>
              <a:t>golfaamaan</a:t>
            </a:r>
            <a:r>
              <a:rPr lang="en-US" sz="2000">
                <a:cs typeface="Calibri"/>
              </a:rPr>
              <a:t>, </a:t>
            </a:r>
            <a:r>
              <a:rPr lang="en-US" sz="2000" err="1">
                <a:cs typeface="Calibri"/>
              </a:rPr>
              <a:t>toimintapuistoon</a:t>
            </a:r>
            <a:r>
              <a:rPr lang="en-US" sz="2000">
                <a:cs typeface="Calibri"/>
              </a:rPr>
              <a:t> (</a:t>
            </a:r>
            <a:r>
              <a:rPr lang="en-US" sz="2000" err="1">
                <a:cs typeface="Calibri"/>
              </a:rPr>
              <a:t>Torkinmäki</a:t>
            </a:r>
            <a:r>
              <a:rPr lang="en-US" sz="2000">
                <a:cs typeface="Calibri"/>
              </a:rPr>
              <a:t>), Roska-</a:t>
            </a:r>
            <a:r>
              <a:rPr lang="en-US" sz="2000" err="1">
                <a:cs typeface="Calibri"/>
              </a:rPr>
              <a:t>Rukalle</a:t>
            </a:r>
            <a:r>
              <a:rPr lang="en-US" sz="2000">
                <a:cs typeface="Calibri"/>
              </a:rPr>
              <a:t>, </a:t>
            </a:r>
            <a:r>
              <a:rPr lang="en-US" sz="2000" err="1">
                <a:cs typeface="Calibri"/>
              </a:rPr>
              <a:t>jne</a:t>
            </a:r>
            <a:r>
              <a:rPr lang="en-US" sz="2000">
                <a:cs typeface="Calibri"/>
              </a:rPr>
              <a:t>. </a:t>
            </a:r>
            <a:endParaRPr lang="en-US">
              <a:cs typeface="Calibri"/>
            </a:endParaRPr>
          </a:p>
          <a:p>
            <a:endParaRPr lang="en-US" sz="2000">
              <a:cs typeface="Calibri"/>
            </a:endParaRPr>
          </a:p>
          <a:p>
            <a:pPr marL="0" indent="0">
              <a:buNone/>
            </a:pPr>
            <a:r>
              <a:rPr lang="en-US" sz="2000">
                <a:cs typeface="Calibri"/>
              </a:rPr>
              <a:t> </a:t>
            </a:r>
            <a:r>
              <a:rPr lang="en-US" sz="2000" err="1">
                <a:cs typeface="Calibri"/>
              </a:rPr>
              <a:t>Tähän</a:t>
            </a:r>
            <a:r>
              <a:rPr lang="en-US" sz="2000">
                <a:cs typeface="Calibri"/>
              </a:rPr>
              <a:t> </a:t>
            </a:r>
            <a:r>
              <a:rPr lang="en-US" sz="2000" err="1">
                <a:cs typeface="Calibri"/>
              </a:rPr>
              <a:t>päivään</a:t>
            </a:r>
            <a:r>
              <a:rPr lang="en-US" sz="2000">
                <a:cs typeface="Calibri"/>
              </a:rPr>
              <a:t> </a:t>
            </a:r>
            <a:r>
              <a:rPr lang="en-US" sz="2000" err="1">
                <a:cs typeface="Calibri"/>
              </a:rPr>
              <a:t>voit</a:t>
            </a:r>
            <a:r>
              <a:rPr lang="en-US" sz="2000">
                <a:cs typeface="Calibri"/>
              </a:rPr>
              <a:t> </a:t>
            </a:r>
            <a:r>
              <a:rPr lang="en-US" sz="2000" err="1">
                <a:cs typeface="Calibri"/>
              </a:rPr>
              <a:t>yhdistää</a:t>
            </a:r>
            <a:r>
              <a:rPr lang="en-US" sz="2000">
                <a:cs typeface="Calibri"/>
              </a:rPr>
              <a:t> </a:t>
            </a:r>
            <a:r>
              <a:rPr lang="en-US" sz="2000" err="1">
                <a:cs typeface="Calibri"/>
              </a:rPr>
              <a:t>kohdan</a:t>
            </a:r>
            <a:r>
              <a:rPr lang="en-US" sz="2000">
                <a:cs typeface="Calibri"/>
              </a:rPr>
              <a:t> 2 </a:t>
            </a:r>
            <a:r>
              <a:rPr lang="en-US" sz="2000" err="1">
                <a:cs typeface="Calibri"/>
              </a:rPr>
              <a:t>tutustumispelejä</a:t>
            </a:r>
            <a:r>
              <a:rPr lang="en-US" sz="2000">
                <a:cs typeface="Calibri"/>
              </a:rPr>
              <a:t> tai "</a:t>
            </a:r>
            <a:r>
              <a:rPr lang="en-US" sz="2000" err="1">
                <a:cs typeface="Calibri"/>
              </a:rPr>
              <a:t>olympialaispisteitä</a:t>
            </a:r>
            <a:r>
              <a:rPr lang="en-US" sz="2000">
                <a:cs typeface="Calibri"/>
              </a:rPr>
              <a:t>" (</a:t>
            </a:r>
            <a:r>
              <a:rPr lang="en-US" sz="2000" err="1">
                <a:cs typeface="Calibri"/>
              </a:rPr>
              <a:t>kohta</a:t>
            </a:r>
            <a:r>
              <a:rPr lang="en-US" sz="2000">
                <a:cs typeface="Calibri"/>
              </a:rPr>
              <a:t> 5)</a:t>
            </a:r>
            <a:endParaRPr lang="en-US">
              <a:cs typeface="Calibri" panose="020F0502020204030204"/>
            </a:endParaRPr>
          </a:p>
          <a:p>
            <a:endParaRPr lang="en-US" sz="2000">
              <a:cs typeface="Calibri"/>
            </a:endParaRPr>
          </a:p>
          <a:p>
            <a:endParaRPr lang="en-US" sz="2000">
              <a:cs typeface="Calibri"/>
            </a:endParaRPr>
          </a:p>
        </p:txBody>
      </p:sp>
    </p:spTree>
    <p:extLst>
      <p:ext uri="{BB962C8B-B14F-4D97-AF65-F5344CB8AC3E}">
        <p14:creationId xmlns:p14="http://schemas.microsoft.com/office/powerpoint/2010/main" val="246421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3400" b="1">
                <a:solidFill>
                  <a:srgbClr val="00B0F0"/>
                </a:solidFill>
                <a:latin typeface="Bebas Neue"/>
                <a:cs typeface="Calibri Light"/>
              </a:rPr>
              <a:t>2.  </a:t>
            </a:r>
            <a:r>
              <a:rPr lang="en-US" sz="3400" b="1" err="1">
                <a:solidFill>
                  <a:srgbClr val="00B0F0"/>
                </a:solidFill>
                <a:latin typeface="Bebas Neue"/>
                <a:cs typeface="Calibri Light"/>
              </a:rPr>
              <a:t>Erilaisia</a:t>
            </a:r>
            <a:r>
              <a:rPr lang="en-US" sz="3400" b="1">
                <a:solidFill>
                  <a:srgbClr val="00B0F0"/>
                </a:solidFill>
                <a:latin typeface="Bebas Neue"/>
                <a:cs typeface="Calibri Light"/>
              </a:rPr>
              <a:t> </a:t>
            </a:r>
            <a:r>
              <a:rPr lang="en-US" sz="3400" b="1" err="1">
                <a:solidFill>
                  <a:srgbClr val="00B0F0"/>
                </a:solidFill>
                <a:latin typeface="Bebas Neue"/>
                <a:cs typeface="Calibri Light"/>
              </a:rPr>
              <a:t>toiminnallisia</a:t>
            </a:r>
            <a:r>
              <a:rPr lang="en-US" sz="3400" b="1">
                <a:solidFill>
                  <a:srgbClr val="00B0F0"/>
                </a:solidFill>
                <a:latin typeface="Bebas Neue"/>
                <a:cs typeface="Calibri Light"/>
              </a:rPr>
              <a:t> </a:t>
            </a:r>
            <a:r>
              <a:rPr lang="en-US" sz="3400" b="1" err="1">
                <a:solidFill>
                  <a:srgbClr val="00B0F0"/>
                </a:solidFill>
                <a:latin typeface="Bebas Neue"/>
                <a:cs typeface="Calibri Light"/>
              </a:rPr>
              <a:t>tutustumispelejä</a:t>
            </a:r>
            <a:r>
              <a:rPr lang="en-US" sz="3400" b="1">
                <a:solidFill>
                  <a:srgbClr val="00B0F0"/>
                </a:solidFill>
                <a:latin typeface="Bebas Neue"/>
                <a:cs typeface="Calibri Light"/>
              </a:rPr>
              <a:t> </a:t>
            </a:r>
          </a:p>
        </p:txBody>
      </p:sp>
      <p:pic>
        <p:nvPicPr>
          <p:cNvPr id="9" name="Picture 9" descr="Kaksi kahvikuppia ulkona">
            <a:extLst>
              <a:ext uri="{FF2B5EF4-FFF2-40B4-BE49-F238E27FC236}">
                <a16:creationId xmlns:a16="http://schemas.microsoft.com/office/drawing/2014/main" id="{845A81DE-DC60-231E-3516-7FFEC1A9D00A}"/>
              </a:ext>
            </a:extLst>
          </p:cNvPr>
          <p:cNvPicPr>
            <a:picLocks noChangeAspect="1"/>
          </p:cNvPicPr>
          <p:nvPr/>
        </p:nvPicPr>
        <p:blipFill rotWithShape="1">
          <a:blip r:embed="rId2"/>
          <a:srcRect l="24765" r="10912"/>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Lähikuva värikynäpinosta">
            <a:extLst>
              <a:ext uri="{FF2B5EF4-FFF2-40B4-BE49-F238E27FC236}">
                <a16:creationId xmlns:a16="http://schemas.microsoft.com/office/drawing/2014/main" id="{8751AC7C-B747-9CB5-A1BB-9377CB21A0EC}"/>
              </a:ext>
            </a:extLst>
          </p:cNvPr>
          <p:cNvPicPr>
            <a:picLocks noChangeAspect="1"/>
          </p:cNvPicPr>
          <p:nvPr/>
        </p:nvPicPr>
        <p:blipFill rotWithShape="1">
          <a:blip r:embed="rId3"/>
          <a:srcRect r="3" b="419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4296" y="2706624"/>
            <a:ext cx="6894576" cy="3483864"/>
          </a:xfrm>
        </p:spPr>
        <p:txBody>
          <a:bodyPr vert="horz" lIns="91440" tIns="45720" rIns="91440" bIns="45720" rtlCol="0" anchor="t">
            <a:normAutofit fontScale="77500" lnSpcReduction="20000"/>
          </a:bodyPr>
          <a:lstStyle/>
          <a:p>
            <a:pPr marL="0" indent="0">
              <a:spcBef>
                <a:spcPts val="0"/>
              </a:spcBef>
              <a:spcAft>
                <a:spcPts val="600"/>
              </a:spcAft>
              <a:buNone/>
            </a:pPr>
            <a:r>
              <a:rPr lang="en-US" sz="2000" err="1">
                <a:cs typeface="Calibri"/>
              </a:rPr>
              <a:t>Seuraaviin</a:t>
            </a:r>
            <a:r>
              <a:rPr lang="en-US" sz="2000">
                <a:cs typeface="Calibri"/>
              </a:rPr>
              <a:t> </a:t>
            </a:r>
            <a:r>
              <a:rPr lang="en-US" sz="2000" err="1">
                <a:cs typeface="Calibri"/>
              </a:rPr>
              <a:t>dioihin</a:t>
            </a:r>
            <a:r>
              <a:rPr lang="en-US" sz="2000">
                <a:cs typeface="Calibri"/>
              </a:rPr>
              <a:t> on </a:t>
            </a:r>
            <a:r>
              <a:rPr lang="en-US" sz="2000" err="1">
                <a:cs typeface="Calibri"/>
              </a:rPr>
              <a:t>koottu</a:t>
            </a:r>
            <a:r>
              <a:rPr lang="en-US" sz="2000">
                <a:cs typeface="Calibri"/>
              </a:rPr>
              <a:t> </a:t>
            </a:r>
            <a:r>
              <a:rPr lang="en-US" sz="2000" err="1">
                <a:cs typeface="Calibri"/>
              </a:rPr>
              <a:t>mukavia</a:t>
            </a:r>
            <a:r>
              <a:rPr lang="en-US" sz="2000">
                <a:cs typeface="Calibri"/>
              </a:rPr>
              <a:t> ja </a:t>
            </a:r>
            <a:r>
              <a:rPr lang="en-US" sz="2000" err="1">
                <a:cs typeface="Calibri"/>
              </a:rPr>
              <a:t>toiminnallisia</a:t>
            </a:r>
            <a:r>
              <a:rPr lang="en-US" sz="2000">
                <a:cs typeface="Calibri"/>
              </a:rPr>
              <a:t> </a:t>
            </a:r>
            <a:r>
              <a:rPr lang="en-US" sz="2000" err="1">
                <a:cs typeface="Calibri"/>
              </a:rPr>
              <a:t>tutustumispelejä</a:t>
            </a:r>
            <a:r>
              <a:rPr lang="en-US" sz="2000">
                <a:cs typeface="Calibri"/>
              </a:rPr>
              <a:t>. Lue </a:t>
            </a:r>
            <a:r>
              <a:rPr lang="en-US" sz="2000" err="1">
                <a:cs typeface="Calibri"/>
              </a:rPr>
              <a:t>lyhyt</a:t>
            </a:r>
            <a:r>
              <a:rPr lang="en-US" sz="2000">
                <a:cs typeface="Calibri"/>
              </a:rPr>
              <a:t> </a:t>
            </a:r>
            <a:r>
              <a:rPr lang="en-US" sz="2000" err="1">
                <a:cs typeface="Calibri"/>
              </a:rPr>
              <a:t>ohje</a:t>
            </a:r>
            <a:r>
              <a:rPr lang="en-US" sz="2000">
                <a:cs typeface="Calibri"/>
              </a:rPr>
              <a:t> ja </a:t>
            </a:r>
            <a:r>
              <a:rPr lang="en-US" sz="2000" err="1">
                <a:cs typeface="Calibri"/>
              </a:rPr>
              <a:t>tulosta</a:t>
            </a:r>
            <a:r>
              <a:rPr lang="en-US" sz="2000">
                <a:cs typeface="Calibri"/>
              </a:rPr>
              <a:t> </a:t>
            </a:r>
            <a:r>
              <a:rPr lang="en-US" sz="2000" err="1">
                <a:cs typeface="Calibri"/>
              </a:rPr>
              <a:t>tarvittaessa</a:t>
            </a:r>
            <a:r>
              <a:rPr lang="en-US" sz="2000">
                <a:cs typeface="Calibri"/>
              </a:rPr>
              <a:t> </a:t>
            </a:r>
            <a:r>
              <a:rPr lang="en-US" sz="2000" err="1">
                <a:cs typeface="Calibri"/>
              </a:rPr>
              <a:t>haluamasi</a:t>
            </a:r>
            <a:r>
              <a:rPr lang="en-US" sz="2000">
                <a:cs typeface="Calibri"/>
              </a:rPr>
              <a:t> </a:t>
            </a:r>
            <a:r>
              <a:rPr lang="en-US" sz="2000" err="1">
                <a:cs typeface="Calibri"/>
              </a:rPr>
              <a:t>pelit</a:t>
            </a:r>
            <a:r>
              <a:rPr lang="en-US" sz="2000">
                <a:cs typeface="Calibri"/>
              </a:rPr>
              <a:t> </a:t>
            </a:r>
            <a:r>
              <a:rPr lang="en-US" sz="2000" err="1">
                <a:cs typeface="Calibri"/>
              </a:rPr>
              <a:t>opiskelijoillesi</a:t>
            </a:r>
            <a:r>
              <a:rPr lang="en-US" sz="2000">
                <a:cs typeface="Calibri"/>
              </a:rPr>
              <a:t>.</a:t>
            </a:r>
            <a:endParaRPr lang="en-US" sz="2000"/>
          </a:p>
          <a:p>
            <a:pPr marL="0" indent="0">
              <a:spcBef>
                <a:spcPts val="0"/>
              </a:spcBef>
              <a:spcAft>
                <a:spcPts val="600"/>
              </a:spcAft>
              <a:buNone/>
            </a:pPr>
            <a:endParaRPr lang="en-US" sz="2000">
              <a:cs typeface="Calibri"/>
            </a:endParaRPr>
          </a:p>
          <a:p>
            <a:pPr>
              <a:spcBef>
                <a:spcPts val="0"/>
              </a:spcBef>
              <a:spcAft>
                <a:spcPts val="600"/>
              </a:spcAft>
              <a:buFont typeface="Arial,Sans-Serif" panose="020B0604020202020204" pitchFamily="34" charset="0"/>
              <a:buChar char="•"/>
            </a:pPr>
            <a:r>
              <a:rPr lang="en-US" sz="2100">
                <a:cs typeface="Calibri"/>
              </a:rPr>
              <a:t>A.  “Kuka </a:t>
            </a:r>
            <a:r>
              <a:rPr lang="en-US" sz="2100" err="1">
                <a:cs typeface="Calibri"/>
              </a:rPr>
              <a:t>meistä</a:t>
            </a:r>
            <a:r>
              <a:rPr lang="en-US" sz="2100">
                <a:cs typeface="Calibri"/>
              </a:rPr>
              <a:t>?" -</a:t>
            </a:r>
            <a:r>
              <a:rPr lang="en-US" sz="2100" err="1">
                <a:cs typeface="Calibri"/>
              </a:rPr>
              <a:t>peli</a:t>
            </a:r>
            <a:r>
              <a:rPr lang="en-US" sz="2100">
                <a:cs typeface="Calibri"/>
              </a:rPr>
              <a:t>  </a:t>
            </a:r>
          </a:p>
          <a:p>
            <a:pPr>
              <a:spcBef>
                <a:spcPts val="0"/>
              </a:spcBef>
              <a:spcAft>
                <a:spcPts val="600"/>
              </a:spcAft>
              <a:buFont typeface="Arial,Sans-Serif" panose="020B0604020202020204" pitchFamily="34" charset="0"/>
              <a:buChar char="•"/>
            </a:pPr>
            <a:r>
              <a:rPr lang="en-US" sz="2100">
                <a:cs typeface="Calibri"/>
              </a:rPr>
              <a:t>B. Bingo </a:t>
            </a:r>
          </a:p>
          <a:p>
            <a:pPr>
              <a:spcBef>
                <a:spcPts val="0"/>
              </a:spcBef>
              <a:spcAft>
                <a:spcPts val="600"/>
              </a:spcAft>
              <a:buFont typeface="Arial,Sans-Serif" panose="020B0604020202020204" pitchFamily="34" charset="0"/>
              <a:buChar char="•"/>
            </a:pPr>
            <a:r>
              <a:rPr lang="en-US" sz="2100">
                <a:cs typeface="Calibri"/>
              </a:rPr>
              <a:t>C. </a:t>
            </a:r>
            <a:r>
              <a:rPr lang="en-US" sz="2100" err="1">
                <a:cs typeface="Calibri"/>
              </a:rPr>
              <a:t>Tutustumis</a:t>
            </a:r>
            <a:r>
              <a:rPr lang="en-US" sz="2100">
                <a:cs typeface="Calibri"/>
              </a:rPr>
              <a:t> speed dating</a:t>
            </a:r>
          </a:p>
          <a:p>
            <a:pPr>
              <a:spcBef>
                <a:spcPts val="0"/>
              </a:spcBef>
              <a:spcAft>
                <a:spcPts val="600"/>
              </a:spcAft>
              <a:buFont typeface="Arial,Sans-Serif" panose="020B0604020202020204" pitchFamily="34" charset="0"/>
              <a:buChar char="•"/>
            </a:pPr>
            <a:r>
              <a:rPr lang="en-US" sz="2100">
                <a:cs typeface="Calibri"/>
              </a:rPr>
              <a:t>D. </a:t>
            </a:r>
            <a:r>
              <a:rPr lang="en-US" sz="2100" err="1">
                <a:cs typeface="Calibri"/>
              </a:rPr>
              <a:t>Kumman</a:t>
            </a:r>
            <a:r>
              <a:rPr lang="en-US" sz="2100">
                <a:cs typeface="Calibri"/>
              </a:rPr>
              <a:t> </a:t>
            </a:r>
            <a:r>
              <a:rPr lang="en-US" sz="2100" err="1">
                <a:cs typeface="Calibri"/>
              </a:rPr>
              <a:t>valitset</a:t>
            </a:r>
            <a:r>
              <a:rPr lang="en-US" sz="2100">
                <a:cs typeface="Calibri"/>
              </a:rPr>
              <a:t> –</a:t>
            </a:r>
            <a:r>
              <a:rPr lang="en-US" sz="2100" err="1">
                <a:cs typeface="Calibri"/>
              </a:rPr>
              <a:t>jana</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E. </a:t>
            </a:r>
            <a:r>
              <a:rPr lang="en-US" sz="2100" err="1">
                <a:cs typeface="Calibri"/>
              </a:rPr>
              <a:t>Ryhmän</a:t>
            </a:r>
            <a:r>
              <a:rPr lang="en-US" sz="2100">
                <a:cs typeface="Calibri"/>
              </a:rPr>
              <a:t> </a:t>
            </a:r>
            <a:r>
              <a:rPr lang="en-US" sz="2100" err="1">
                <a:cs typeface="Calibri"/>
              </a:rPr>
              <a:t>yhteiset</a:t>
            </a:r>
            <a:r>
              <a:rPr lang="en-US" sz="2100">
                <a:cs typeface="Calibri"/>
              </a:rPr>
              <a:t> </a:t>
            </a:r>
            <a:r>
              <a:rPr lang="en-US" sz="2100" err="1">
                <a:cs typeface="Calibri"/>
              </a:rPr>
              <a:t>pelisäännöt</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F. </a:t>
            </a:r>
            <a:r>
              <a:rPr lang="en-US" sz="2100" err="1">
                <a:cs typeface="Calibri"/>
              </a:rPr>
              <a:t>Palapelikilpailu</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G. </a:t>
            </a:r>
            <a:r>
              <a:rPr lang="en-US" sz="2100" err="1">
                <a:cs typeface="Calibri" panose="020F0502020204030204"/>
              </a:rPr>
              <a:t>Tutustumisonnenpyörä</a:t>
            </a:r>
            <a:endParaRPr lang="en-US" sz="2100">
              <a:cs typeface="Calibri" panose="020F0502020204030204"/>
            </a:endParaRPr>
          </a:p>
          <a:p>
            <a:pPr>
              <a:spcBef>
                <a:spcPts val="0"/>
              </a:spcBef>
              <a:spcAft>
                <a:spcPts val="600"/>
              </a:spcAft>
              <a:buFont typeface="Arial,Sans-Serif" panose="020B0604020202020204" pitchFamily="34" charset="0"/>
              <a:buChar char="•"/>
            </a:pPr>
            <a:r>
              <a:rPr lang="en-US" sz="2100">
                <a:cs typeface="Calibri" panose="020F0502020204030204"/>
              </a:rPr>
              <a:t>H. </a:t>
            </a:r>
            <a:r>
              <a:rPr lang="en-US" sz="2100" err="1">
                <a:cs typeface="Calibri" panose="020F0502020204030204"/>
              </a:rPr>
              <a:t>Valokuvasuunnistus</a:t>
            </a:r>
            <a:r>
              <a:rPr lang="en-US" sz="2100">
                <a:cs typeface="Calibri" panose="020F0502020204030204"/>
              </a:rPr>
              <a:t> (</a:t>
            </a:r>
            <a:r>
              <a:rPr lang="en-US" sz="2100" err="1">
                <a:cs typeface="Calibri" panose="020F0502020204030204"/>
              </a:rPr>
              <a:t>Närvilänkadulle</a:t>
            </a:r>
            <a:r>
              <a:rPr lang="en-US" sz="2100">
                <a:cs typeface="Calibri" panose="020F0502020204030204"/>
              </a:rPr>
              <a:t> ja </a:t>
            </a:r>
            <a:r>
              <a:rPr lang="en-US" sz="2100" err="1">
                <a:cs typeface="Calibri" panose="020F0502020204030204"/>
              </a:rPr>
              <a:t>Talonojankadulle</a:t>
            </a:r>
            <a:r>
              <a:rPr lang="en-US" sz="2100">
                <a:cs typeface="Calibri" panose="020F0502020204030204"/>
              </a:rPr>
              <a:t> </a:t>
            </a:r>
            <a:r>
              <a:rPr lang="en-US" sz="2100" err="1">
                <a:cs typeface="Calibri" panose="020F0502020204030204"/>
              </a:rPr>
              <a:t>omat</a:t>
            </a:r>
            <a:r>
              <a:rPr lang="en-US" sz="2100">
                <a:cs typeface="Calibri" panose="020F0502020204030204"/>
              </a:rPr>
              <a:t> </a:t>
            </a:r>
            <a:r>
              <a:rPr lang="en-US" sz="2100" err="1">
                <a:cs typeface="Calibri" panose="020F0502020204030204"/>
              </a:rPr>
              <a:t>rastit</a:t>
            </a:r>
            <a:r>
              <a:rPr lang="en-US" sz="2100">
                <a:cs typeface="Calibri" panose="020F0502020204030204"/>
              </a:rPr>
              <a:t>)</a:t>
            </a:r>
          </a:p>
          <a:p>
            <a:pPr>
              <a:spcBef>
                <a:spcPts val="0"/>
              </a:spcBef>
              <a:spcAft>
                <a:spcPts val="600"/>
              </a:spcAft>
              <a:buFont typeface="Arial,Sans-Serif"/>
              <a:buChar char="•"/>
            </a:pPr>
            <a:r>
              <a:rPr lang="en-US" sz="2100">
                <a:cs typeface="Calibri" panose="020F0502020204030204"/>
              </a:rPr>
              <a:t>I. </a:t>
            </a:r>
            <a:r>
              <a:rPr lang="en-US" sz="2100" err="1">
                <a:cs typeface="Calibri" panose="020F0502020204030204"/>
              </a:rPr>
              <a:t>Olympialaiset</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J. </a:t>
            </a:r>
            <a:r>
              <a:rPr lang="en-US" sz="2100" err="1">
                <a:cs typeface="Calibri" panose="020F0502020204030204"/>
              </a:rPr>
              <a:t>Laukkumysteeri</a:t>
            </a:r>
            <a:r>
              <a:rPr lang="en-US" sz="2100">
                <a:cs typeface="Calibri" panose="020F0502020204030204"/>
              </a:rPr>
              <a:t>/</a:t>
            </a:r>
            <a:r>
              <a:rPr lang="en-US" sz="2100" err="1">
                <a:cs typeface="Calibri" panose="020F0502020204030204"/>
              </a:rPr>
              <a:t>pakohuone</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K. </a:t>
            </a:r>
            <a:r>
              <a:rPr lang="en-US" sz="2100" err="1">
                <a:cs typeface="Calibri" panose="020F0502020204030204"/>
              </a:rPr>
              <a:t>Arvaa</a:t>
            </a:r>
            <a:r>
              <a:rPr lang="en-US" sz="2100">
                <a:cs typeface="Calibri" panose="020F0502020204030204"/>
              </a:rPr>
              <a:t> </a:t>
            </a:r>
            <a:r>
              <a:rPr lang="en-US" sz="2100" err="1">
                <a:cs typeface="Calibri" panose="020F0502020204030204"/>
              </a:rPr>
              <a:t>ajatukset</a:t>
            </a:r>
            <a:r>
              <a:rPr lang="en-US" sz="2100">
                <a:cs typeface="Calibri" panose="020F0502020204030204"/>
              </a:rPr>
              <a:t> -</a:t>
            </a:r>
            <a:r>
              <a:rPr lang="en-US" sz="2100" err="1">
                <a:cs typeface="Calibri" panose="020F0502020204030204"/>
              </a:rPr>
              <a:t>amisversio</a:t>
            </a:r>
            <a:endParaRPr lang="en-US" sz="2100">
              <a:cs typeface="Calibri" panose="020F0502020204030204"/>
            </a:endParaRPr>
          </a:p>
          <a:p>
            <a:pPr>
              <a:spcBef>
                <a:spcPts val="0"/>
              </a:spcBef>
              <a:spcAft>
                <a:spcPts val="600"/>
              </a:spcAft>
              <a:buFont typeface="Arial,Sans-Serif" panose="020B0604020202020204" pitchFamily="34" charset="0"/>
              <a:buChar char="•"/>
            </a:pPr>
            <a:endParaRPr lang="en-US" sz="2000">
              <a:cs typeface="Calibri" panose="020F0502020204030204"/>
            </a:endParaRPr>
          </a:p>
          <a:p>
            <a:pPr marL="0" indent="0">
              <a:buNone/>
            </a:pPr>
            <a:endParaRPr lang="en-US" sz="2000">
              <a:cs typeface="Calibri" panose="020F0502020204030204"/>
            </a:endParaRPr>
          </a:p>
          <a:p>
            <a:endParaRPr lang="en-US" sz="2000">
              <a:cs typeface="Calibri" panose="020F0502020204030204"/>
            </a:endParaRPr>
          </a:p>
          <a:p>
            <a:endParaRPr lang="en-US" sz="2000">
              <a:cs typeface="Calibri" panose="020F0502020204030204"/>
            </a:endParaRPr>
          </a:p>
        </p:txBody>
      </p:sp>
    </p:spTree>
    <p:extLst>
      <p:ext uri="{BB962C8B-B14F-4D97-AF65-F5344CB8AC3E}">
        <p14:creationId xmlns:p14="http://schemas.microsoft.com/office/powerpoint/2010/main" val="1031390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1726-332C-E275-0C36-C7741D7FA030}"/>
              </a:ext>
            </a:extLst>
          </p:cNvPr>
          <p:cNvSpPr>
            <a:spLocks noGrp="1"/>
          </p:cNvSpPr>
          <p:nvPr>
            <p:ph type="title"/>
          </p:nvPr>
        </p:nvSpPr>
        <p:spPr/>
        <p:txBody>
          <a:bodyPr>
            <a:normAutofit/>
          </a:bodyPr>
          <a:lstStyle/>
          <a:p>
            <a:pPr marL="742950" indent="-742950">
              <a:buAutoNum type="alphaUcPeriod"/>
            </a:pPr>
            <a:r>
              <a:rPr lang="en-US" sz="5300" b="1">
                <a:solidFill>
                  <a:srgbClr val="00B0F0"/>
                </a:solidFill>
                <a:latin typeface="Bebas Neue"/>
                <a:cs typeface="Calibri Light"/>
              </a:rPr>
              <a:t> </a:t>
            </a:r>
            <a:r>
              <a:rPr lang="fi-FI" sz="5300" b="1">
                <a:solidFill>
                  <a:srgbClr val="00B0F0"/>
                </a:solidFill>
                <a:latin typeface="Bebas Neue"/>
                <a:cs typeface="Calibri Light"/>
              </a:rPr>
              <a:t>"KUKA MEISTÄ"-PELI</a:t>
            </a:r>
            <a:endParaRPr lang="en-US">
              <a:ea typeface="Calibri Light"/>
              <a:cs typeface="Calibri Light"/>
            </a:endParaRPr>
          </a:p>
        </p:txBody>
      </p:sp>
      <p:sp>
        <p:nvSpPr>
          <p:cNvPr id="3" name="Content Placeholder 2">
            <a:extLst>
              <a:ext uri="{FF2B5EF4-FFF2-40B4-BE49-F238E27FC236}">
                <a16:creationId xmlns:a16="http://schemas.microsoft.com/office/drawing/2014/main" id="{7ABFC385-D7D5-6E60-BE23-9CEB563B5BE8}"/>
              </a:ext>
            </a:extLst>
          </p:cNvPr>
          <p:cNvSpPr>
            <a:spLocks noGrp="1"/>
          </p:cNvSpPr>
          <p:nvPr>
            <p:ph idx="1"/>
          </p:nvPr>
        </p:nvSpPr>
        <p:spPr/>
        <p:txBody>
          <a:bodyPr vert="horz" lIns="91440" tIns="45720" rIns="91440" bIns="45720" rtlCol="0" anchor="t">
            <a:normAutofit/>
          </a:bodyPr>
          <a:lstStyle/>
          <a:p>
            <a:pPr marL="0" indent="0">
              <a:buNone/>
            </a:pPr>
            <a:r>
              <a:rPr lang="en-US" sz="2600">
                <a:cs typeface="Calibri" panose="020F0502020204030204"/>
              </a:rPr>
              <a:t>"Kuka </a:t>
            </a:r>
            <a:r>
              <a:rPr lang="en-US" sz="2600" err="1">
                <a:cs typeface="Calibri" panose="020F0502020204030204"/>
              </a:rPr>
              <a:t>meistä</a:t>
            </a:r>
            <a:r>
              <a:rPr lang="en-US" sz="2600">
                <a:cs typeface="Calibri" panose="020F0502020204030204"/>
              </a:rPr>
              <a:t>" -</a:t>
            </a:r>
            <a:r>
              <a:rPr lang="en-US" sz="2600" err="1">
                <a:cs typeface="Calibri" panose="020F0502020204030204"/>
              </a:rPr>
              <a:t>peli</a:t>
            </a:r>
            <a:r>
              <a:rPr lang="en-US" sz="2600">
                <a:cs typeface="Calibri" panose="020F0502020204030204"/>
              </a:rPr>
              <a:t> </a:t>
            </a:r>
            <a:r>
              <a:rPr lang="en-US" sz="2600" err="1">
                <a:cs typeface="Calibri" panose="020F0502020204030204"/>
              </a:rPr>
              <a:t>voidaan</a:t>
            </a:r>
            <a:r>
              <a:rPr lang="en-US" sz="2600">
                <a:cs typeface="Calibri" panose="020F0502020204030204"/>
              </a:rPr>
              <a:t> </a:t>
            </a:r>
            <a:r>
              <a:rPr lang="en-US" sz="2600" err="1">
                <a:cs typeface="Calibri" panose="020F0502020204030204"/>
              </a:rPr>
              <a:t>toteuttaa</a:t>
            </a:r>
            <a:r>
              <a:rPr lang="en-US" sz="2600">
                <a:cs typeface="Calibri" panose="020F0502020204030204"/>
              </a:rPr>
              <a:t> </a:t>
            </a:r>
            <a:r>
              <a:rPr lang="en-US" sz="2600" err="1">
                <a:cs typeface="Calibri" panose="020F0502020204030204"/>
              </a:rPr>
              <a:t>missä</a:t>
            </a:r>
            <a:r>
              <a:rPr lang="en-US" sz="2600">
                <a:cs typeface="Calibri" panose="020F0502020204030204"/>
              </a:rPr>
              <a:t> vain, </a:t>
            </a:r>
            <a:r>
              <a:rPr lang="en-US" sz="2600" err="1">
                <a:cs typeface="Calibri" panose="020F0502020204030204"/>
              </a:rPr>
              <a:t>niin</a:t>
            </a:r>
            <a:r>
              <a:rPr lang="en-US" sz="2600">
                <a:cs typeface="Calibri" panose="020F0502020204030204"/>
              </a:rPr>
              <a:t> </a:t>
            </a:r>
            <a:r>
              <a:rPr lang="en-US" sz="2600" err="1">
                <a:cs typeface="Calibri" panose="020F0502020204030204"/>
              </a:rPr>
              <a:t>luokassa</a:t>
            </a:r>
            <a:r>
              <a:rPr lang="en-US" sz="2600">
                <a:cs typeface="Calibri" panose="020F0502020204030204"/>
              </a:rPr>
              <a:t> </a:t>
            </a:r>
            <a:r>
              <a:rPr lang="en-US" sz="2600" err="1">
                <a:cs typeface="Calibri" panose="020F0502020204030204"/>
              </a:rPr>
              <a:t>kuin</a:t>
            </a:r>
            <a:r>
              <a:rPr lang="en-US" sz="2600">
                <a:cs typeface="Calibri" panose="020F0502020204030204"/>
              </a:rPr>
              <a:t> </a:t>
            </a:r>
            <a:r>
              <a:rPr lang="en-US" sz="2600" err="1">
                <a:cs typeface="Calibri" panose="020F0502020204030204"/>
              </a:rPr>
              <a:t>vaikkapa</a:t>
            </a:r>
            <a:r>
              <a:rPr lang="en-US" sz="2600">
                <a:cs typeface="Calibri" panose="020F0502020204030204"/>
              </a:rPr>
              <a:t> </a:t>
            </a:r>
            <a:r>
              <a:rPr lang="en-US" sz="2600" err="1">
                <a:cs typeface="Calibri" panose="020F0502020204030204"/>
              </a:rPr>
              <a:t>nuotion</a:t>
            </a:r>
            <a:r>
              <a:rPr lang="en-US" sz="2600">
                <a:cs typeface="Calibri" panose="020F0502020204030204"/>
              </a:rPr>
              <a:t> </a:t>
            </a:r>
            <a:r>
              <a:rPr lang="en-US" sz="2600" err="1">
                <a:cs typeface="Calibri" panose="020F0502020204030204"/>
              </a:rPr>
              <a:t>ääressä</a:t>
            </a:r>
            <a:r>
              <a:rPr lang="en-US" sz="2600">
                <a:cs typeface="Calibri" panose="020F0502020204030204"/>
              </a:rPr>
              <a:t>. </a:t>
            </a:r>
            <a:r>
              <a:rPr lang="en-US" sz="2600" err="1">
                <a:cs typeface="Calibri" panose="020F0502020204030204"/>
              </a:rPr>
              <a:t>Paikalla</a:t>
            </a:r>
            <a:r>
              <a:rPr lang="en-US" sz="2600">
                <a:cs typeface="Calibri" panose="020F0502020204030204"/>
              </a:rPr>
              <a:t> </a:t>
            </a:r>
            <a:r>
              <a:rPr lang="en-US" sz="2600" err="1">
                <a:cs typeface="Calibri" panose="020F0502020204030204"/>
              </a:rPr>
              <a:t>ei</a:t>
            </a:r>
            <a:r>
              <a:rPr lang="en-US" sz="2600">
                <a:cs typeface="Calibri" panose="020F0502020204030204"/>
              </a:rPr>
              <a:t> ole </a:t>
            </a:r>
            <a:r>
              <a:rPr lang="en-US" sz="2600" err="1">
                <a:cs typeface="Calibri" panose="020F0502020204030204"/>
              </a:rPr>
              <a:t>väliä</a:t>
            </a:r>
            <a:r>
              <a:rPr lang="en-US" sz="2600">
                <a:cs typeface="Calibri" panose="020F0502020204030204"/>
              </a:rPr>
              <a:t>, </a:t>
            </a:r>
            <a:r>
              <a:rPr lang="en-US" sz="2600" err="1">
                <a:cs typeface="Calibri" panose="020F0502020204030204"/>
              </a:rPr>
              <a:t>kunhan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osallistuja</a:t>
            </a:r>
            <a:r>
              <a:rPr lang="en-US" sz="2600">
                <a:cs typeface="Calibri" panose="020F0502020204030204"/>
              </a:rPr>
              <a:t> </a:t>
            </a:r>
            <a:r>
              <a:rPr lang="en-US" sz="2600" err="1">
                <a:cs typeface="Calibri" panose="020F0502020204030204"/>
              </a:rPr>
              <a:t>näkee</a:t>
            </a:r>
            <a:r>
              <a:rPr lang="en-US" sz="2600">
                <a:cs typeface="Calibri" panose="020F0502020204030204"/>
              </a:rPr>
              <a:t> </a:t>
            </a:r>
            <a:r>
              <a:rPr lang="en-US" sz="2600" err="1">
                <a:cs typeface="Calibri" panose="020F0502020204030204"/>
              </a:rPr>
              <a:t>toisensa</a:t>
            </a:r>
            <a:r>
              <a:rPr lang="en-US" sz="2600">
                <a:cs typeface="Calibri" panose="020F0502020204030204"/>
              </a:rPr>
              <a:t>. </a:t>
            </a:r>
          </a:p>
          <a:p>
            <a:pPr marL="0" indent="0">
              <a:buNone/>
            </a:pPr>
            <a:r>
              <a:rPr lang="en-US" sz="2600">
                <a:cs typeface="Calibri" panose="020F0502020204030204"/>
              </a:rPr>
              <a:t>Pelin </a:t>
            </a:r>
            <a:r>
              <a:rPr lang="en-US" sz="2600" err="1">
                <a:cs typeface="Calibri" panose="020F0502020204030204"/>
              </a:rPr>
              <a:t>vetäjä</a:t>
            </a:r>
            <a:r>
              <a:rPr lang="en-US" sz="2600">
                <a:cs typeface="Calibri" panose="020F0502020204030204"/>
              </a:rPr>
              <a:t> </a:t>
            </a:r>
            <a:r>
              <a:rPr lang="en-US" sz="2600" err="1">
                <a:cs typeface="Calibri" panose="020F0502020204030204"/>
              </a:rPr>
              <a:t>esittää</a:t>
            </a:r>
            <a:r>
              <a:rPr lang="en-US" sz="2600">
                <a:cs typeface="Calibri" panose="020F0502020204030204"/>
              </a:rPr>
              <a:t> "Kuka </a:t>
            </a:r>
            <a:r>
              <a:rPr lang="en-US" sz="2600" err="1">
                <a:cs typeface="Calibri" panose="020F0502020204030204"/>
              </a:rPr>
              <a:t>meistä</a:t>
            </a:r>
            <a:r>
              <a:rPr lang="en-US" sz="2600">
                <a:cs typeface="Calibri" panose="020F0502020204030204"/>
              </a:rPr>
              <a:t>"-</a:t>
            </a:r>
            <a:r>
              <a:rPr lang="en-US" sz="2600" err="1">
                <a:cs typeface="Calibri" panose="020F0502020204030204"/>
              </a:rPr>
              <a:t>kysymyksen</a:t>
            </a:r>
            <a:r>
              <a:rPr lang="en-US" sz="2600">
                <a:cs typeface="Calibri" panose="020F0502020204030204"/>
              </a:rPr>
              <a:t> (</a:t>
            </a: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err="1">
                <a:cs typeface="Calibri" panose="020F0502020204030204"/>
              </a:rPr>
              <a:t>linkistä</a:t>
            </a:r>
            <a:r>
              <a:rPr lang="en-US" sz="2600">
                <a:cs typeface="Calibri" panose="020F0502020204030204"/>
              </a:rPr>
              <a:t>), </a:t>
            </a:r>
            <a:r>
              <a:rPr lang="en-US" sz="2600" err="1">
                <a:cs typeface="Calibri" panose="020F0502020204030204"/>
              </a:rPr>
              <a:t>jolloin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johon</a:t>
            </a:r>
            <a:r>
              <a:rPr lang="en-US" sz="2600">
                <a:cs typeface="Calibri" panose="020F0502020204030204"/>
              </a:rPr>
              <a:t> </a:t>
            </a:r>
            <a:r>
              <a:rPr lang="en-US" sz="2600" err="1">
                <a:cs typeface="Calibri" panose="020F0502020204030204"/>
              </a:rPr>
              <a:t>väite</a:t>
            </a:r>
            <a:r>
              <a:rPr lang="en-US" sz="2600">
                <a:cs typeface="Calibri" panose="020F0502020204030204"/>
              </a:rPr>
              <a:t> </a:t>
            </a:r>
            <a:r>
              <a:rPr lang="en-US" sz="2600" err="1">
                <a:cs typeface="Calibri" panose="020F0502020204030204"/>
              </a:rPr>
              <a:t>sopii</a:t>
            </a:r>
            <a:r>
              <a:rPr lang="en-US" sz="2600">
                <a:cs typeface="Calibri" panose="020F0502020204030204"/>
              </a:rPr>
              <a:t>, </a:t>
            </a:r>
            <a:r>
              <a:rPr lang="en-US" sz="2600" err="1">
                <a:cs typeface="Calibri" panose="020F0502020204030204"/>
              </a:rPr>
              <a:t>nostaa</a:t>
            </a:r>
            <a:r>
              <a:rPr lang="en-US" sz="2600">
                <a:cs typeface="Calibri" panose="020F0502020204030204"/>
              </a:rPr>
              <a:t> </a:t>
            </a:r>
            <a:r>
              <a:rPr lang="en-US" sz="2600" err="1">
                <a:cs typeface="Calibri" panose="020F0502020204030204"/>
              </a:rPr>
              <a:t>esim</a:t>
            </a:r>
            <a:r>
              <a:rPr lang="en-US" sz="2600">
                <a:cs typeface="Calibri" panose="020F0502020204030204"/>
              </a:rPr>
              <a:t>. </a:t>
            </a:r>
            <a:r>
              <a:rPr lang="en-US" sz="2600" err="1">
                <a:cs typeface="Calibri" panose="020F0502020204030204"/>
              </a:rPr>
              <a:t>kätensä</a:t>
            </a:r>
            <a:r>
              <a:rPr lang="en-US" sz="2600">
                <a:cs typeface="Calibri" panose="020F0502020204030204"/>
              </a:rPr>
              <a:t> (tai </a:t>
            </a:r>
            <a:r>
              <a:rPr lang="en-US" sz="2600" err="1">
                <a:cs typeface="Calibri" panose="020F0502020204030204"/>
              </a:rPr>
              <a:t>vilkuttaa</a:t>
            </a:r>
            <a:r>
              <a:rPr lang="en-US" sz="2600">
                <a:cs typeface="Calibri" panose="020F0502020204030204"/>
              </a:rPr>
              <a:t>, tai </a:t>
            </a:r>
            <a:r>
              <a:rPr lang="en-US" sz="2600" err="1">
                <a:cs typeface="Calibri" panose="020F0502020204030204"/>
              </a:rPr>
              <a:t>hakee</a:t>
            </a:r>
            <a:r>
              <a:rPr lang="en-US" sz="2600">
                <a:cs typeface="Calibri" panose="020F0502020204030204"/>
              </a:rPr>
              <a:t> </a:t>
            </a:r>
            <a:r>
              <a:rPr lang="en-US" sz="2600" err="1">
                <a:cs typeface="Calibri" panose="020F0502020204030204"/>
              </a:rPr>
              <a:t>kiposta</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mitä</a:t>
            </a:r>
            <a:r>
              <a:rPr lang="en-US" sz="2600">
                <a:cs typeface="Calibri" panose="020F0502020204030204"/>
              </a:rPr>
              <a:t> </a:t>
            </a:r>
            <a:r>
              <a:rPr lang="en-US" sz="2600" err="1">
                <a:cs typeface="Calibri" panose="020F0502020204030204"/>
              </a:rPr>
              <a:t>pienempiä</a:t>
            </a:r>
            <a:r>
              <a:rPr lang="en-US" sz="2600">
                <a:cs typeface="Calibri" panose="020F0502020204030204"/>
              </a:rPr>
              <a:t>, </a:t>
            </a:r>
            <a:r>
              <a:rPr lang="en-US" sz="2600" err="1">
                <a:cs typeface="Calibri" panose="020F0502020204030204"/>
              </a:rPr>
              <a:t>sen</a:t>
            </a:r>
            <a:r>
              <a:rPr lang="en-US" sz="2600">
                <a:cs typeface="Calibri" panose="020F0502020204030204"/>
              </a:rPr>
              <a:t> </a:t>
            </a:r>
            <a:r>
              <a:rPr lang="en-US" sz="2600" err="1">
                <a:cs typeface="Calibri" panose="020F0502020204030204"/>
              </a:rPr>
              <a:t>parempi</a:t>
            </a:r>
            <a:r>
              <a:rPr lang="en-US" sz="2600">
                <a:cs typeface="Calibri" panose="020F0502020204030204"/>
              </a:rPr>
              <a:t>, </a:t>
            </a:r>
            <a:r>
              <a:rPr lang="en-US" sz="2600" err="1">
                <a:cs typeface="Calibri" panose="020F0502020204030204"/>
              </a:rPr>
              <a:t>jotta</a:t>
            </a:r>
            <a:r>
              <a:rPr lang="en-US" sz="2600">
                <a:cs typeface="Calibri" panose="020F0502020204030204"/>
              </a:rPr>
              <a:t> </a:t>
            </a:r>
            <a:r>
              <a:rPr lang="en-US" sz="2600" err="1">
                <a:cs typeface="Calibri" panose="020F0502020204030204"/>
              </a:rPr>
              <a:t>niitä</a:t>
            </a:r>
            <a:r>
              <a:rPr lang="en-US" sz="2600">
                <a:cs typeface="Calibri" panose="020F0502020204030204"/>
              </a:rPr>
              <a:t> on </a:t>
            </a:r>
            <a:r>
              <a:rPr lang="en-US" sz="2600" err="1">
                <a:cs typeface="Calibri" panose="020F0502020204030204"/>
              </a:rPr>
              <a:t>paljon</a:t>
            </a:r>
            <a:r>
              <a:rPr lang="en-US" sz="2600">
                <a:cs typeface="Calibri" panose="020F0502020204030204"/>
              </a:rPr>
              <a:t> ja </a:t>
            </a:r>
            <a:r>
              <a:rPr lang="en-US" sz="2600" err="1">
                <a:cs typeface="Calibri" panose="020F0502020204030204"/>
              </a:rPr>
              <a:t>jokainen</a:t>
            </a:r>
            <a:r>
              <a:rPr lang="en-US" sz="2600">
                <a:cs typeface="Calibri" panose="020F0502020204030204"/>
              </a:rPr>
              <a:t> </a:t>
            </a:r>
            <a:r>
              <a:rPr lang="en-US" sz="2600" err="1">
                <a:cs typeface="Calibri" panose="020F0502020204030204"/>
              </a:rPr>
              <a:t>voi</a:t>
            </a:r>
            <a:r>
              <a:rPr lang="en-US" sz="2600">
                <a:cs typeface="Calibri" panose="020F0502020204030204"/>
              </a:rPr>
              <a:t> hakea </a:t>
            </a:r>
            <a:r>
              <a:rPr lang="en-US" sz="2600" err="1">
                <a:cs typeface="Calibri" panose="020F0502020204030204"/>
              </a:rPr>
              <a:t>useaan</a:t>
            </a:r>
            <a:r>
              <a:rPr lang="en-US" sz="2600">
                <a:cs typeface="Calibri" panose="020F0502020204030204"/>
              </a:rPr>
              <a:t> </a:t>
            </a:r>
            <a:r>
              <a:rPr lang="en-US" sz="2600" err="1">
                <a:cs typeface="Calibri" panose="020F0502020204030204"/>
              </a:rPr>
              <a:t>kertaan</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hakeminen</a:t>
            </a:r>
            <a:r>
              <a:rPr lang="en-US" sz="2600">
                <a:cs typeface="Calibri" panose="020F0502020204030204"/>
              </a:rPr>
              <a:t> </a:t>
            </a:r>
            <a:r>
              <a:rPr lang="en-US" sz="2600" err="1">
                <a:cs typeface="Calibri" panose="020F0502020204030204"/>
              </a:rPr>
              <a:t>motivoi</a:t>
            </a:r>
            <a:r>
              <a:rPr lang="en-US" sz="2600">
                <a:cs typeface="Calibri" panose="020F0502020204030204"/>
              </a:rPr>
              <a:t> </a:t>
            </a:r>
            <a:r>
              <a:rPr lang="en-US" sz="2600" err="1">
                <a:cs typeface="Calibri" panose="020F0502020204030204"/>
              </a:rPr>
              <a:t>osallistumaan</a:t>
            </a:r>
            <a:r>
              <a:rPr lang="en-US" sz="2600">
                <a:cs typeface="Calibri" panose="020F0502020204030204"/>
              </a:rPr>
              <a:t>) </a:t>
            </a:r>
            <a:r>
              <a:rPr lang="en-US" sz="2600" err="1">
                <a:cs typeface="Calibri" panose="020F0502020204030204"/>
              </a:rPr>
              <a:t>jne</a:t>
            </a:r>
            <a:r>
              <a:rPr lang="en-US" sz="2600">
                <a:cs typeface="Calibri" panose="020F0502020204030204"/>
              </a:rPr>
              <a:t>.</a:t>
            </a:r>
          </a:p>
          <a:p>
            <a:pPr marL="0" indent="0">
              <a:buNone/>
            </a:pPr>
            <a:endParaRPr lang="en-US" sz="2600">
              <a:cs typeface="Calibri" panose="020F0502020204030204"/>
            </a:endParaRPr>
          </a:p>
          <a:p>
            <a:pPr marL="0" indent="0">
              <a:buNone/>
            </a:pP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a:cs typeface="Calibri" panose="020F0502020204030204"/>
                <a:hlinkClick r:id="rId2"/>
              </a:rPr>
              <a:t>tästä</a:t>
            </a:r>
            <a:endParaRPr lang="en-US" sz="2600">
              <a:cs typeface="Calibri" panose="020F0502020204030204"/>
            </a:endParaRPr>
          </a:p>
        </p:txBody>
      </p:sp>
      <p:sp>
        <p:nvSpPr>
          <p:cNvPr id="4" name="Speech Bubble: Rectangle with Corners Rounded 3">
            <a:extLst>
              <a:ext uri="{FF2B5EF4-FFF2-40B4-BE49-F238E27FC236}">
                <a16:creationId xmlns:a16="http://schemas.microsoft.com/office/drawing/2014/main" id="{C1CDD6B1-2C9F-4B1C-7BB5-B40C5B7F0C4E}"/>
              </a:ext>
            </a:extLst>
          </p:cNvPr>
          <p:cNvSpPr/>
          <p:nvPr/>
        </p:nvSpPr>
        <p:spPr>
          <a:xfrm rot="1680000">
            <a:off x="9722555" y="550333"/>
            <a:ext cx="2163703" cy="1204148"/>
          </a:xfrm>
          <a:prstGeom prst="wedgeRoundRect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44EAEA-D82B-4954-9395-FFB75071752D}"/>
              </a:ext>
            </a:extLst>
          </p:cNvPr>
          <p:cNvSpPr txBox="1"/>
          <p:nvPr/>
        </p:nvSpPr>
        <p:spPr>
          <a:xfrm rot="1740000">
            <a:off x="10004778" y="695445"/>
            <a:ext cx="176388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Kuka </a:t>
            </a:r>
            <a:r>
              <a:rPr lang="en-US" err="1">
                <a:cs typeface="Calibri"/>
              </a:rPr>
              <a:t>meistä</a:t>
            </a:r>
            <a:r>
              <a:rPr lang="en-US">
                <a:cs typeface="Calibri"/>
              </a:rPr>
              <a:t> </a:t>
            </a:r>
            <a:r>
              <a:rPr lang="en-US" err="1">
                <a:cs typeface="Calibri"/>
              </a:rPr>
              <a:t>kuorsaa</a:t>
            </a:r>
            <a:r>
              <a:rPr lang="en-US">
                <a:cs typeface="Calibri"/>
              </a:rPr>
              <a:t> </a:t>
            </a:r>
            <a:r>
              <a:rPr lang="en-US" err="1">
                <a:cs typeface="Calibri"/>
              </a:rPr>
              <a:t>unissaan</a:t>
            </a:r>
            <a:r>
              <a:rPr lang="en-US">
                <a:cs typeface="Calibri"/>
              </a:rPr>
              <a:t>?</a:t>
            </a:r>
          </a:p>
        </p:txBody>
      </p:sp>
    </p:spTree>
    <p:extLst>
      <p:ext uri="{BB962C8B-B14F-4D97-AF65-F5344CB8AC3E}">
        <p14:creationId xmlns:p14="http://schemas.microsoft.com/office/powerpoint/2010/main" val="109883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BBC2-6FCB-B264-DB1C-ED4FF580F358}"/>
              </a:ext>
            </a:extLst>
          </p:cNvPr>
          <p:cNvSpPr>
            <a:spLocks noGrp="1"/>
          </p:cNvSpPr>
          <p:nvPr>
            <p:ph type="title"/>
          </p:nvPr>
        </p:nvSpPr>
        <p:spPr/>
        <p:txBody>
          <a:bodyPr/>
          <a:lstStyle/>
          <a:p>
            <a:r>
              <a:rPr lang="fi-FI" sz="4800" b="1">
                <a:solidFill>
                  <a:srgbClr val="00B0F0"/>
                </a:solidFill>
                <a:latin typeface="Bebas Neue"/>
                <a:cs typeface="Calibri Light"/>
              </a:rPr>
              <a:t>B. BINGO!</a:t>
            </a:r>
            <a:endParaRPr lang="en-US"/>
          </a:p>
        </p:txBody>
      </p:sp>
      <p:sp>
        <p:nvSpPr>
          <p:cNvPr id="3" name="Content Placeholder 2">
            <a:extLst>
              <a:ext uri="{FF2B5EF4-FFF2-40B4-BE49-F238E27FC236}">
                <a16:creationId xmlns:a16="http://schemas.microsoft.com/office/drawing/2014/main" id="{BD37FF02-A687-0378-1621-68F4DCB1D669}"/>
              </a:ext>
            </a:extLst>
          </p:cNvPr>
          <p:cNvSpPr>
            <a:spLocks noGrp="1"/>
          </p:cNvSpPr>
          <p:nvPr>
            <p:ph idx="1"/>
          </p:nvPr>
        </p:nvSpPr>
        <p:spPr/>
        <p:txBody>
          <a:bodyPr vert="horz" lIns="91440" tIns="45720" rIns="91440" bIns="45720" rtlCol="0" anchor="t">
            <a:normAutofit fontScale="92500" lnSpcReduction="10000"/>
          </a:bodyPr>
          <a:lstStyle/>
          <a:p>
            <a:r>
              <a:rPr lang="en-US" err="1">
                <a:cs typeface="Calibri"/>
              </a:rPr>
              <a:t>Tulosta</a:t>
            </a:r>
            <a:r>
              <a:rPr lang="en-US">
                <a:cs typeface="Calibri"/>
              </a:rPr>
              <a:t> </a:t>
            </a:r>
            <a:r>
              <a:rPr lang="en-US" err="1">
                <a:cs typeface="Calibri"/>
              </a:rPr>
              <a:t>jokaiselle</a:t>
            </a:r>
            <a:r>
              <a:rPr lang="en-US">
                <a:cs typeface="Calibri"/>
              </a:rPr>
              <a:t> </a:t>
            </a:r>
            <a:r>
              <a:rPr lang="en-US" err="1">
                <a:cs typeface="Calibri"/>
              </a:rPr>
              <a:t>opiskelijalle</a:t>
            </a:r>
            <a:r>
              <a:rPr lang="en-US">
                <a:cs typeface="Calibri"/>
              </a:rPr>
              <a:t> (ja </a:t>
            </a:r>
            <a:r>
              <a:rPr lang="en-US" err="1">
                <a:cs typeface="Calibri"/>
              </a:rPr>
              <a:t>itsellesi</a:t>
            </a:r>
            <a:r>
              <a:rPr lang="en-US">
                <a:cs typeface="Calibri"/>
              </a:rPr>
              <a:t>) </a:t>
            </a:r>
            <a:r>
              <a:rPr lang="en-US" err="1">
                <a:cs typeface="Calibri"/>
              </a:rPr>
              <a:t>valmis</a:t>
            </a:r>
            <a:r>
              <a:rPr lang="en-US">
                <a:cs typeface="Calibri"/>
              </a:rPr>
              <a:t> </a:t>
            </a:r>
            <a:r>
              <a:rPr lang="en-US" err="1">
                <a:cs typeface="Calibri"/>
              </a:rPr>
              <a:t>bingopohja</a:t>
            </a:r>
            <a:r>
              <a:rPr lang="en-US">
                <a:cs typeface="Calibri"/>
              </a:rPr>
              <a:t>, </a:t>
            </a:r>
            <a:endParaRPr lang="en-US"/>
          </a:p>
          <a:p>
            <a:pPr marL="0" indent="0">
              <a:buNone/>
            </a:pPr>
            <a:r>
              <a:rPr lang="en-US" err="1">
                <a:cs typeface="Calibri"/>
              </a:rPr>
              <a:t>jossa</a:t>
            </a:r>
            <a:r>
              <a:rPr lang="en-US">
                <a:cs typeface="Calibri"/>
              </a:rPr>
              <a:t> on </a:t>
            </a:r>
            <a:r>
              <a:rPr lang="en-US" err="1">
                <a:cs typeface="Calibri"/>
              </a:rPr>
              <a:t>erilaisia</a:t>
            </a:r>
            <a:r>
              <a:rPr lang="en-US">
                <a:cs typeface="Calibri"/>
              </a:rPr>
              <a:t> </a:t>
            </a:r>
            <a:r>
              <a:rPr lang="en-US" err="1">
                <a:cs typeface="Calibri"/>
              </a:rPr>
              <a:t>väitteitä</a:t>
            </a:r>
            <a:r>
              <a:rPr lang="en-US">
                <a:cs typeface="Calibri"/>
              </a:rPr>
              <a:t>.</a:t>
            </a:r>
          </a:p>
          <a:p>
            <a:r>
              <a:rPr lang="en-US" err="1">
                <a:cs typeface="Calibri"/>
              </a:rPr>
              <a:t>Tarkoituksena</a:t>
            </a:r>
            <a:r>
              <a:rPr lang="en-US">
                <a:cs typeface="Calibri"/>
              </a:rPr>
              <a:t> on </a:t>
            </a:r>
            <a:r>
              <a:rPr lang="en-US" err="1">
                <a:cs typeface="Calibri"/>
              </a:rPr>
              <a:t>kysyä</a:t>
            </a:r>
            <a:r>
              <a:rPr lang="en-US">
                <a:cs typeface="Calibri"/>
              </a:rPr>
              <a:t> </a:t>
            </a:r>
            <a:r>
              <a:rPr lang="en-US" err="1">
                <a:cs typeface="Calibri"/>
              </a:rPr>
              <a:t>eri</a:t>
            </a:r>
            <a:r>
              <a:rPr lang="en-US">
                <a:cs typeface="Calibri"/>
              </a:rPr>
              <a:t> </a:t>
            </a:r>
            <a:r>
              <a:rPr lang="en-US" err="1">
                <a:cs typeface="Calibri"/>
              </a:rPr>
              <a:t>henkilöiltä</a:t>
            </a:r>
            <a:r>
              <a:rPr lang="en-US">
                <a:cs typeface="Calibri"/>
              </a:rPr>
              <a:t> </a:t>
            </a:r>
            <a:r>
              <a:rPr lang="en-US" err="1">
                <a:cs typeface="Calibri"/>
              </a:rPr>
              <a:t>bingopohjan</a:t>
            </a:r>
            <a:r>
              <a:rPr lang="en-US">
                <a:cs typeface="Calibri"/>
              </a:rPr>
              <a:t> </a:t>
            </a:r>
            <a:r>
              <a:rPr lang="en-US" err="1">
                <a:cs typeface="Calibri"/>
              </a:rPr>
              <a:t>kysymyksiä</a:t>
            </a:r>
            <a:r>
              <a:rPr lang="en-US">
                <a:cs typeface="Calibri"/>
              </a:rPr>
              <a:t> ja </a:t>
            </a:r>
            <a:r>
              <a:rPr lang="en-US" err="1">
                <a:cs typeface="Calibri"/>
              </a:rPr>
              <a:t>merkitä</a:t>
            </a:r>
            <a:r>
              <a:rPr lang="en-US">
                <a:cs typeface="Calibri"/>
              </a:rPr>
              <a:t> </a:t>
            </a:r>
            <a:r>
              <a:rPr lang="en-US" err="1">
                <a:cs typeface="Calibri"/>
              </a:rPr>
              <a:t>bingopohjaan</a:t>
            </a:r>
            <a:r>
              <a:rPr lang="en-US">
                <a:cs typeface="Calibri"/>
              </a:rPr>
              <a:t> </a:t>
            </a:r>
            <a:r>
              <a:rPr lang="en-US" err="1">
                <a:cs typeface="Calibri"/>
              </a:rPr>
              <a:t>sen</a:t>
            </a:r>
            <a:r>
              <a:rPr lang="en-US">
                <a:cs typeface="Calibri"/>
              </a:rPr>
              <a:t> </a:t>
            </a:r>
            <a:r>
              <a:rPr lang="en-US" err="1">
                <a:cs typeface="Calibri"/>
              </a:rPr>
              <a:t>henkilön</a:t>
            </a:r>
            <a:r>
              <a:rPr lang="en-US">
                <a:cs typeface="Calibri"/>
              </a:rPr>
              <a:t> </a:t>
            </a:r>
            <a:r>
              <a:rPr lang="en-US" err="1">
                <a:cs typeface="Calibri"/>
              </a:rPr>
              <a:t>nimi</a:t>
            </a:r>
            <a:r>
              <a:rPr lang="en-US">
                <a:cs typeface="Calibri"/>
              </a:rPr>
              <a:t>, </a:t>
            </a:r>
            <a:r>
              <a:rPr lang="en-US" err="1">
                <a:cs typeface="Calibri"/>
              </a:rPr>
              <a:t>johon</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samalta</a:t>
            </a:r>
            <a:r>
              <a:rPr lang="en-US">
                <a:cs typeface="Calibri"/>
              </a:rPr>
              <a:t> </a:t>
            </a:r>
            <a:r>
              <a:rPr lang="en-US" err="1">
                <a:cs typeface="Calibri"/>
              </a:rPr>
              <a:t>henkilöltä</a:t>
            </a:r>
            <a:r>
              <a:rPr lang="en-US">
                <a:cs typeface="Calibri"/>
              </a:rPr>
              <a:t> </a:t>
            </a:r>
            <a:r>
              <a:rPr lang="en-US" err="1">
                <a:cs typeface="Calibri"/>
              </a:rPr>
              <a:t>ei</a:t>
            </a:r>
            <a:r>
              <a:rPr lang="en-US">
                <a:cs typeface="Calibri"/>
              </a:rPr>
              <a:t> </a:t>
            </a:r>
            <a:r>
              <a:rPr lang="en-US" err="1">
                <a:cs typeface="Calibri"/>
              </a:rPr>
              <a:t>kysytä</a:t>
            </a:r>
            <a:r>
              <a:rPr lang="en-US">
                <a:cs typeface="Calibri"/>
              </a:rPr>
              <a:t> </a:t>
            </a:r>
            <a:r>
              <a:rPr lang="en-US" err="1">
                <a:cs typeface="Calibri"/>
              </a:rPr>
              <a:t>kahta</a:t>
            </a:r>
            <a:r>
              <a:rPr lang="en-US">
                <a:cs typeface="Calibri"/>
              </a:rPr>
              <a:t> </a:t>
            </a:r>
            <a:r>
              <a:rPr lang="en-US" err="1">
                <a:cs typeface="Calibri"/>
              </a:rPr>
              <a:t>kertaa</a:t>
            </a:r>
            <a:r>
              <a:rPr lang="en-US">
                <a:cs typeface="Calibri"/>
              </a:rPr>
              <a:t> </a:t>
            </a:r>
            <a:r>
              <a:rPr lang="en-US" err="1">
                <a:cs typeface="Calibri"/>
              </a:rPr>
              <a:t>peräkkäin</a:t>
            </a:r>
            <a:r>
              <a:rPr lang="en-US">
                <a:cs typeface="Calibri"/>
              </a:rPr>
              <a:t>).</a:t>
            </a:r>
          </a:p>
          <a:p>
            <a:r>
              <a:rPr lang="en-US">
                <a:cs typeface="Calibri"/>
              </a:rPr>
              <a:t>Kun </a:t>
            </a:r>
            <a:r>
              <a:rPr lang="en-US" err="1">
                <a:cs typeface="Calibri"/>
              </a:rPr>
              <a:t>bingopohjaan</a:t>
            </a:r>
            <a:r>
              <a:rPr lang="en-US">
                <a:cs typeface="Calibri"/>
              </a:rPr>
              <a:t> </a:t>
            </a:r>
            <a:r>
              <a:rPr lang="en-US" err="1">
                <a:cs typeface="Calibri"/>
              </a:rPr>
              <a:t>saadaan</a:t>
            </a:r>
            <a:r>
              <a:rPr lang="en-US">
                <a:cs typeface="Calibri"/>
              </a:rPr>
              <a:t> </a:t>
            </a:r>
            <a:r>
              <a:rPr lang="en-US" err="1">
                <a:cs typeface="Calibri"/>
              </a:rPr>
              <a:t>viisi</a:t>
            </a:r>
            <a:r>
              <a:rPr lang="en-US">
                <a:cs typeface="Calibri"/>
              </a:rPr>
              <a:t> </a:t>
            </a:r>
            <a:r>
              <a:rPr lang="en-US" err="1">
                <a:cs typeface="Calibri"/>
              </a:rPr>
              <a:t>nimeä</a:t>
            </a:r>
            <a:r>
              <a:rPr lang="en-US">
                <a:cs typeface="Calibri"/>
              </a:rPr>
              <a:t> </a:t>
            </a:r>
            <a:r>
              <a:rPr lang="en-US" err="1">
                <a:cs typeface="Calibri"/>
              </a:rPr>
              <a:t>pystyyn</a:t>
            </a:r>
            <a:r>
              <a:rPr lang="en-US">
                <a:cs typeface="Calibri"/>
              </a:rPr>
              <a:t>, </a:t>
            </a:r>
            <a:r>
              <a:rPr lang="en-US" err="1">
                <a:cs typeface="Calibri"/>
              </a:rPr>
              <a:t>vaakaan</a:t>
            </a:r>
            <a:r>
              <a:rPr lang="en-US">
                <a:cs typeface="Calibri"/>
              </a:rPr>
              <a:t> tai </a:t>
            </a:r>
            <a:r>
              <a:rPr lang="en-US" err="1">
                <a:cs typeface="Calibri"/>
              </a:rPr>
              <a:t>viistoon</a:t>
            </a:r>
            <a:r>
              <a:rPr lang="en-US">
                <a:cs typeface="Calibri"/>
              </a:rPr>
              <a:t>, </a:t>
            </a:r>
            <a:r>
              <a:rPr lang="en-US" err="1">
                <a:cs typeface="Calibri"/>
              </a:rPr>
              <a:t>pelaaja</a:t>
            </a:r>
            <a:r>
              <a:rPr lang="en-US">
                <a:cs typeface="Calibri"/>
              </a:rPr>
              <a:t> </a:t>
            </a:r>
            <a:r>
              <a:rPr lang="en-US" err="1">
                <a:cs typeface="Calibri"/>
              </a:rPr>
              <a:t>saa</a:t>
            </a:r>
            <a:r>
              <a:rPr lang="en-US">
                <a:cs typeface="Calibri"/>
              </a:rPr>
              <a:t> </a:t>
            </a:r>
            <a:r>
              <a:rPr lang="en-US" err="1">
                <a:cs typeface="Calibri"/>
              </a:rPr>
              <a:t>huutaa</a:t>
            </a:r>
            <a:r>
              <a:rPr lang="en-US">
                <a:cs typeface="Calibri"/>
              </a:rPr>
              <a:t> BINGO!</a:t>
            </a:r>
          </a:p>
          <a:p>
            <a:r>
              <a:rPr lang="en-US" err="1">
                <a:cs typeface="Calibri"/>
              </a:rPr>
              <a:t>Peliä</a:t>
            </a:r>
            <a:r>
              <a:rPr lang="en-US">
                <a:cs typeface="Calibri"/>
              </a:rPr>
              <a:t> </a:t>
            </a:r>
            <a:r>
              <a:rPr lang="en-US" err="1">
                <a:cs typeface="Calibri"/>
              </a:rPr>
              <a:t>voidaan</a:t>
            </a:r>
            <a:r>
              <a:rPr lang="en-US">
                <a:cs typeface="Calibri"/>
              </a:rPr>
              <a:t> </a:t>
            </a:r>
            <a:r>
              <a:rPr lang="en-US" err="1">
                <a:cs typeface="Calibri"/>
              </a:rPr>
              <a:t>halutessa</a:t>
            </a:r>
            <a:r>
              <a:rPr lang="en-US">
                <a:cs typeface="Calibri"/>
              </a:rPr>
              <a:t> </a:t>
            </a:r>
            <a:r>
              <a:rPr lang="en-US" err="1">
                <a:cs typeface="Calibri"/>
              </a:rPr>
              <a:t>jatkaa</a:t>
            </a:r>
            <a:r>
              <a:rPr lang="en-US">
                <a:cs typeface="Calibri"/>
              </a:rPr>
              <a:t> </a:t>
            </a:r>
            <a:r>
              <a:rPr lang="en-US" err="1">
                <a:cs typeface="Calibri"/>
              </a:rPr>
              <a:t>tuplabingoon</a:t>
            </a:r>
            <a:r>
              <a:rPr lang="en-US">
                <a:cs typeface="Calibri"/>
              </a:rPr>
              <a:t> </a:t>
            </a:r>
            <a:r>
              <a:rPr lang="en-US" err="1">
                <a:cs typeface="Calibri"/>
              </a:rPr>
              <a:t>saakka</a:t>
            </a:r>
            <a:r>
              <a:rPr lang="en-US">
                <a:cs typeface="Calibri"/>
              </a:rPr>
              <a:t> (tai </a:t>
            </a:r>
            <a:r>
              <a:rPr lang="en-US" err="1">
                <a:cs typeface="Calibri"/>
              </a:rPr>
              <a:t>tietyn</a:t>
            </a:r>
            <a:r>
              <a:rPr lang="en-US">
                <a:cs typeface="Calibri"/>
              </a:rPr>
              <a:t> </a:t>
            </a:r>
            <a:r>
              <a:rPr lang="en-US" err="1">
                <a:cs typeface="Calibri"/>
              </a:rPr>
              <a:t>aikaa</a:t>
            </a:r>
            <a:r>
              <a:rPr lang="en-US">
                <a:cs typeface="Calibri"/>
              </a:rPr>
              <a:t>)</a:t>
            </a:r>
          </a:p>
          <a:p>
            <a:r>
              <a:rPr lang="en-US" err="1">
                <a:cs typeface="Calibri"/>
              </a:rPr>
              <a:t>Lopuksi</a:t>
            </a:r>
            <a:r>
              <a:rPr lang="en-US">
                <a:cs typeface="Calibri"/>
              </a:rPr>
              <a:t> </a:t>
            </a:r>
            <a:r>
              <a:rPr lang="en-US" err="1">
                <a:cs typeface="Calibri"/>
              </a:rPr>
              <a:t>voidaan</a:t>
            </a:r>
            <a:r>
              <a:rPr lang="en-US">
                <a:cs typeface="Calibri"/>
              </a:rPr>
              <a:t> </a:t>
            </a:r>
            <a:r>
              <a:rPr lang="en-US" err="1">
                <a:cs typeface="Calibri"/>
              </a:rPr>
              <a:t>käydä</a:t>
            </a:r>
            <a:r>
              <a:rPr lang="en-US">
                <a:cs typeface="Calibri"/>
              </a:rPr>
              <a:t> </a:t>
            </a:r>
            <a:r>
              <a:rPr lang="en-US" err="1">
                <a:cs typeface="Calibri"/>
              </a:rPr>
              <a:t>ruutu</a:t>
            </a:r>
            <a:r>
              <a:rPr lang="en-US">
                <a:cs typeface="Calibri"/>
              </a:rPr>
              <a:t> </a:t>
            </a:r>
            <a:r>
              <a:rPr lang="en-US" err="1">
                <a:cs typeface="Calibri"/>
              </a:rPr>
              <a:t>ruudulta</a:t>
            </a:r>
            <a:r>
              <a:rPr lang="en-US">
                <a:cs typeface="Calibri"/>
              </a:rPr>
              <a:t> </a:t>
            </a:r>
            <a:r>
              <a:rPr lang="en-US" err="1">
                <a:cs typeface="Calibri"/>
              </a:rPr>
              <a:t>läpi</a:t>
            </a:r>
            <a:r>
              <a:rPr lang="en-US">
                <a:cs typeface="Calibri"/>
              </a:rPr>
              <a:t>, </a:t>
            </a:r>
            <a:r>
              <a:rPr lang="en-US" err="1">
                <a:cs typeface="Calibri"/>
              </a:rPr>
              <a:t>mikä</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kuhunkin</a:t>
            </a:r>
            <a:r>
              <a:rPr lang="en-US">
                <a:cs typeface="Calibri"/>
              </a:rPr>
              <a:t> </a:t>
            </a:r>
            <a:r>
              <a:rPr lang="en-US" err="1">
                <a:cs typeface="Calibri"/>
              </a:rPr>
              <a:t>pelaajaan</a:t>
            </a:r>
            <a:r>
              <a:rPr lang="en-US">
                <a:cs typeface="Calibri"/>
              </a:rPr>
              <a:t>.</a:t>
            </a:r>
          </a:p>
          <a:p>
            <a:r>
              <a:rPr lang="en-US" err="1">
                <a:cs typeface="Calibri"/>
              </a:rPr>
              <a:t>Tulosta</a:t>
            </a:r>
            <a:r>
              <a:rPr lang="en-US">
                <a:cs typeface="Calibri"/>
              </a:rPr>
              <a:t> bingo </a:t>
            </a:r>
            <a:r>
              <a:rPr lang="en-US">
                <a:cs typeface="Calibri"/>
                <a:hlinkClick r:id="rId2"/>
              </a:rPr>
              <a:t>tästä</a:t>
            </a:r>
            <a:endParaRPr lang="en-US">
              <a:cs typeface="Calibri"/>
            </a:endParaRPr>
          </a:p>
        </p:txBody>
      </p:sp>
      <p:sp>
        <p:nvSpPr>
          <p:cNvPr id="4" name="Explosion: 8 Points 3">
            <a:extLst>
              <a:ext uri="{FF2B5EF4-FFF2-40B4-BE49-F238E27FC236}">
                <a16:creationId xmlns:a16="http://schemas.microsoft.com/office/drawing/2014/main" id="{AAAEE726-9D7B-4437-299C-899F5051A410}"/>
              </a:ext>
            </a:extLst>
          </p:cNvPr>
          <p:cNvSpPr/>
          <p:nvPr/>
        </p:nvSpPr>
        <p:spPr>
          <a:xfrm>
            <a:off x="9581444" y="4703"/>
            <a:ext cx="2530592" cy="2737555"/>
          </a:xfrm>
          <a:prstGeom prst="irregularSeal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A7626E-D466-F4DD-753E-239C6CE52B44}"/>
              </a:ext>
            </a:extLst>
          </p:cNvPr>
          <p:cNvSpPr txBox="1"/>
          <p:nvPr/>
        </p:nvSpPr>
        <p:spPr>
          <a:xfrm>
            <a:off x="10122371" y="1025407"/>
            <a:ext cx="15851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latin typeface="Broadway"/>
              </a:rPr>
              <a:t>BINGO!</a:t>
            </a:r>
          </a:p>
        </p:txBody>
      </p:sp>
    </p:spTree>
    <p:extLst>
      <p:ext uri="{BB962C8B-B14F-4D97-AF65-F5344CB8AC3E}">
        <p14:creationId xmlns:p14="http://schemas.microsoft.com/office/powerpoint/2010/main" val="259460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2F36-4450-CCB0-B933-95DAC2DB8ECF}"/>
              </a:ext>
            </a:extLst>
          </p:cNvPr>
          <p:cNvSpPr>
            <a:spLocks noGrp="1"/>
          </p:cNvSpPr>
          <p:nvPr>
            <p:ph type="title"/>
          </p:nvPr>
        </p:nvSpPr>
        <p:spPr/>
        <p:txBody>
          <a:bodyPr/>
          <a:lstStyle/>
          <a:p>
            <a:r>
              <a:rPr lang="fi-FI" sz="4800" b="1">
                <a:solidFill>
                  <a:srgbClr val="00B0F0"/>
                </a:solidFill>
                <a:latin typeface="Bebas Neue"/>
                <a:ea typeface="Calibri Light"/>
                <a:cs typeface="Calibri Light"/>
              </a:rPr>
              <a:t>C. </a:t>
            </a:r>
            <a:r>
              <a:rPr lang="fi-FI" sz="4800" b="1" err="1">
                <a:solidFill>
                  <a:srgbClr val="00B0F0"/>
                </a:solidFill>
                <a:latin typeface="Bebas Neue"/>
                <a:ea typeface="Calibri Light"/>
                <a:cs typeface="Calibri Light"/>
              </a:rPr>
              <a:t>sPEED</a:t>
            </a:r>
            <a:r>
              <a:rPr lang="fi-FI" sz="4800" b="1">
                <a:solidFill>
                  <a:srgbClr val="00B0F0"/>
                </a:solidFill>
                <a:latin typeface="Bebas Neue"/>
                <a:ea typeface="Calibri Light"/>
                <a:cs typeface="Calibri Light"/>
              </a:rPr>
              <a:t> DATING</a:t>
            </a:r>
            <a:endParaRPr lang="en-US">
              <a:ea typeface="Calibri Light"/>
              <a:cs typeface="Calibri Light"/>
            </a:endParaRPr>
          </a:p>
        </p:txBody>
      </p:sp>
      <p:sp>
        <p:nvSpPr>
          <p:cNvPr id="3" name="Content Placeholder 2">
            <a:extLst>
              <a:ext uri="{FF2B5EF4-FFF2-40B4-BE49-F238E27FC236}">
                <a16:creationId xmlns:a16="http://schemas.microsoft.com/office/drawing/2014/main" id="{DA804AF9-F662-215E-2062-6D661A8E3931}"/>
              </a:ext>
            </a:extLst>
          </p:cNvPr>
          <p:cNvSpPr>
            <a:spLocks noGrp="1"/>
          </p:cNvSpPr>
          <p:nvPr>
            <p:ph idx="1"/>
          </p:nvPr>
        </p:nvSpPr>
        <p:spPr/>
        <p:txBody>
          <a:bodyPr vert="horz" lIns="91440" tIns="45720" rIns="91440" bIns="45720" rtlCol="0" anchor="t">
            <a:normAutofit lnSpcReduction="10000"/>
          </a:bodyPr>
          <a:lstStyle/>
          <a:p>
            <a:r>
              <a:rPr lang="en-US" err="1">
                <a:cs typeface="Calibri"/>
              </a:rPr>
              <a:t>Istutaan</a:t>
            </a:r>
            <a:r>
              <a:rPr lang="en-US">
                <a:cs typeface="Calibri"/>
              </a:rPr>
              <a:t> </a:t>
            </a:r>
            <a:r>
              <a:rPr lang="en-US" err="1">
                <a:cs typeface="Calibri"/>
              </a:rPr>
              <a:t>kahdessa</a:t>
            </a:r>
            <a:r>
              <a:rPr lang="en-US">
                <a:cs typeface="Calibri"/>
              </a:rPr>
              <a:t> </a:t>
            </a:r>
            <a:r>
              <a:rPr lang="en-US" err="1">
                <a:cs typeface="Calibri"/>
              </a:rPr>
              <a:t>rivissä</a:t>
            </a:r>
            <a:r>
              <a:rPr lang="en-US">
                <a:cs typeface="Calibri"/>
              </a:rPr>
              <a:t> </a:t>
            </a:r>
            <a:r>
              <a:rPr lang="en-US" err="1">
                <a:cs typeface="Calibri"/>
              </a:rPr>
              <a:t>pareittain</a:t>
            </a:r>
            <a:r>
              <a:rPr lang="en-US">
                <a:cs typeface="Calibri"/>
              </a:rPr>
              <a:t> </a:t>
            </a:r>
            <a:r>
              <a:rPr lang="en-US" err="1">
                <a:cs typeface="Calibri"/>
              </a:rPr>
              <a:t>kasvotusten</a:t>
            </a:r>
            <a:endParaRPr lang="en-US">
              <a:ea typeface="Calibri"/>
              <a:cs typeface="Calibri"/>
            </a:endParaRPr>
          </a:p>
          <a:p>
            <a:r>
              <a:rPr lang="en-US" err="1">
                <a:cs typeface="Calibri"/>
              </a:rPr>
              <a:t>Annetaan</a:t>
            </a:r>
            <a:r>
              <a:rPr lang="en-US">
                <a:cs typeface="Calibri"/>
              </a:rPr>
              <a:t> 30s. </a:t>
            </a:r>
            <a:r>
              <a:rPr lang="en-US" err="1">
                <a:cs typeface="Calibri"/>
              </a:rPr>
              <a:t>aikaa</a:t>
            </a:r>
            <a:r>
              <a:rPr lang="en-US">
                <a:cs typeface="Calibri"/>
              </a:rPr>
              <a:t> </a:t>
            </a:r>
            <a:r>
              <a:rPr lang="en-US" err="1">
                <a:cs typeface="Calibri"/>
              </a:rPr>
              <a:t>keskustella</a:t>
            </a:r>
            <a:r>
              <a:rPr lang="en-US">
                <a:cs typeface="Calibri"/>
              </a:rPr>
              <a:t> (</a:t>
            </a:r>
            <a:r>
              <a:rPr lang="en-US" err="1">
                <a:cs typeface="Calibri"/>
              </a:rPr>
              <a:t>ajastin</a:t>
            </a:r>
            <a:r>
              <a:rPr lang="en-US">
                <a:cs typeface="Calibri"/>
              </a:rPr>
              <a:t> </a:t>
            </a:r>
            <a:r>
              <a:rPr lang="en-US" err="1">
                <a:cs typeface="Calibri"/>
              </a:rPr>
              <a:t>vaikka</a:t>
            </a:r>
            <a:r>
              <a:rPr lang="en-US">
                <a:cs typeface="Calibri"/>
              </a:rPr>
              <a:t> </a:t>
            </a:r>
            <a:r>
              <a:rPr lang="en-US" err="1">
                <a:cs typeface="Calibri"/>
              </a:rPr>
              <a:t>puhelimesta</a:t>
            </a:r>
            <a:r>
              <a:rPr lang="en-US">
                <a:cs typeface="Calibri"/>
              </a:rPr>
              <a:t>)</a:t>
            </a:r>
            <a:endParaRPr lang="en-US">
              <a:ea typeface="Calibri"/>
              <a:cs typeface="Calibri"/>
            </a:endParaRPr>
          </a:p>
          <a:p>
            <a:r>
              <a:rPr lang="en-US">
                <a:cs typeface="Calibri"/>
              </a:rPr>
              <a:t>Kun </a:t>
            </a:r>
            <a:r>
              <a:rPr lang="en-US" err="1">
                <a:cs typeface="Calibri"/>
              </a:rPr>
              <a:t>ovat</a:t>
            </a:r>
            <a:r>
              <a:rPr lang="en-US">
                <a:cs typeface="Calibri"/>
              </a:rPr>
              <a:t> </a:t>
            </a:r>
            <a:r>
              <a:rPr lang="en-US" err="1">
                <a:cs typeface="Calibri"/>
              </a:rPr>
              <a:t>keskustelleet</a:t>
            </a:r>
            <a:r>
              <a:rPr lang="en-US">
                <a:cs typeface="Calibri"/>
              </a:rPr>
              <a:t> 30s. </a:t>
            </a:r>
            <a:r>
              <a:rPr lang="en-US" err="1">
                <a:cs typeface="Calibri"/>
              </a:rPr>
              <a:t>siirrytään</a:t>
            </a:r>
            <a:r>
              <a:rPr lang="en-US">
                <a:cs typeface="Calibri"/>
              </a:rPr>
              <a:t> </a:t>
            </a:r>
            <a:r>
              <a:rPr lang="en-US" err="1">
                <a:cs typeface="Calibri"/>
              </a:rPr>
              <a:t>yksi</a:t>
            </a:r>
            <a:r>
              <a:rPr lang="en-US">
                <a:cs typeface="Calibri"/>
              </a:rPr>
              <a:t> </a:t>
            </a:r>
            <a:r>
              <a:rPr lang="en-US" err="1">
                <a:cs typeface="Calibri"/>
              </a:rPr>
              <a:t>paikka</a:t>
            </a:r>
            <a:r>
              <a:rPr lang="en-US">
                <a:cs typeface="Calibri"/>
              </a:rPr>
              <a:t> </a:t>
            </a:r>
            <a:r>
              <a:rPr lang="en-US" err="1">
                <a:cs typeface="Calibri"/>
              </a:rPr>
              <a:t>vasemmalle</a:t>
            </a:r>
            <a:r>
              <a:rPr lang="en-US">
                <a:cs typeface="Calibri"/>
              </a:rPr>
              <a:t>, </a:t>
            </a:r>
            <a:r>
              <a:rPr lang="en-US" err="1">
                <a:cs typeface="Calibri"/>
              </a:rPr>
              <a:t>jos</a:t>
            </a:r>
            <a:r>
              <a:rPr lang="en-US">
                <a:cs typeface="Calibri"/>
              </a:rPr>
              <a:t> </a:t>
            </a:r>
            <a:r>
              <a:rPr lang="en-US" err="1">
                <a:cs typeface="Calibri"/>
              </a:rPr>
              <a:t>istuu</a:t>
            </a:r>
            <a:r>
              <a:rPr lang="en-US">
                <a:cs typeface="Calibri"/>
              </a:rPr>
              <a:t> </a:t>
            </a:r>
            <a:r>
              <a:rPr lang="en-US" err="1">
                <a:cs typeface="Calibri"/>
              </a:rPr>
              <a:t>rivin</a:t>
            </a:r>
            <a:r>
              <a:rPr lang="en-US">
                <a:cs typeface="Calibri"/>
              </a:rPr>
              <a:t> </a:t>
            </a:r>
            <a:r>
              <a:rPr lang="en-US" err="1">
                <a:cs typeface="Calibri"/>
              </a:rPr>
              <a:t>päädyssä</a:t>
            </a:r>
            <a:r>
              <a:rPr lang="en-US">
                <a:cs typeface="Calibri"/>
              </a:rPr>
              <a:t> </a:t>
            </a:r>
            <a:r>
              <a:rPr lang="en-US" err="1">
                <a:cs typeface="Calibri"/>
              </a:rPr>
              <a:t>siirtyy</a:t>
            </a:r>
            <a:r>
              <a:rPr lang="en-US">
                <a:cs typeface="Calibri"/>
              </a:rPr>
              <a:t> </a:t>
            </a:r>
            <a:r>
              <a:rPr lang="en-US" err="1">
                <a:cs typeface="Calibri"/>
              </a:rPr>
              <a:t>toisen</a:t>
            </a:r>
            <a:r>
              <a:rPr lang="en-US">
                <a:cs typeface="Calibri"/>
              </a:rPr>
              <a:t> </a:t>
            </a:r>
            <a:r>
              <a:rPr lang="en-US" err="1">
                <a:cs typeface="Calibri"/>
              </a:rPr>
              <a:t>rivin</a:t>
            </a:r>
            <a:r>
              <a:rPr lang="en-US">
                <a:cs typeface="Calibri"/>
              </a:rPr>
              <a:t> </a:t>
            </a:r>
            <a:r>
              <a:rPr lang="en-US" err="1">
                <a:cs typeface="Calibri"/>
              </a:rPr>
              <a:t>alkuun</a:t>
            </a:r>
            <a:r>
              <a:rPr lang="en-US">
                <a:cs typeface="Calibri"/>
              </a:rPr>
              <a:t>.</a:t>
            </a:r>
            <a:endParaRPr lang="en-US">
              <a:ea typeface="Calibri"/>
              <a:cs typeface="Calibri"/>
            </a:endParaRPr>
          </a:p>
          <a:p>
            <a:r>
              <a:rPr lang="en-US" err="1">
                <a:cs typeface="Calibri"/>
              </a:rPr>
              <a:t>Esimerkki</a:t>
            </a:r>
            <a:r>
              <a:rPr lang="en-US">
                <a:cs typeface="Calibri"/>
              </a:rPr>
              <a:t> </a:t>
            </a:r>
            <a:r>
              <a:rPr lang="en-US" err="1">
                <a:cs typeface="Calibri"/>
              </a:rPr>
              <a:t>kysymyksiä</a:t>
            </a:r>
            <a:r>
              <a:rPr lang="en-US">
                <a:cs typeface="Calibri"/>
              </a:rPr>
              <a:t> </a:t>
            </a:r>
            <a:r>
              <a:rPr lang="en-US" err="1">
                <a:cs typeface="Calibri"/>
              </a:rPr>
              <a:t>joita</a:t>
            </a:r>
            <a:r>
              <a:rPr lang="en-US">
                <a:cs typeface="Calibri"/>
              </a:rPr>
              <a:t> </a:t>
            </a:r>
            <a:r>
              <a:rPr lang="en-US" err="1">
                <a:cs typeface="Calibri"/>
              </a:rPr>
              <a:t>voidaan</a:t>
            </a:r>
            <a:r>
              <a:rPr lang="en-US">
                <a:cs typeface="Calibri"/>
              </a:rPr>
              <a:t> </a:t>
            </a:r>
            <a:r>
              <a:rPr lang="en-US" err="1">
                <a:cs typeface="Calibri"/>
              </a:rPr>
              <a:t>laittaa</a:t>
            </a:r>
            <a:r>
              <a:rPr lang="en-US">
                <a:cs typeface="Calibri"/>
              </a:rPr>
              <a:t> </a:t>
            </a:r>
            <a:r>
              <a:rPr lang="en-US" err="1">
                <a:cs typeface="Calibri"/>
              </a:rPr>
              <a:t>opiskelijoille</a:t>
            </a:r>
            <a:r>
              <a:rPr lang="en-US">
                <a:cs typeface="Calibri"/>
              </a:rPr>
              <a:t> </a:t>
            </a:r>
            <a:r>
              <a:rPr lang="en-US" err="1">
                <a:cs typeface="Calibri"/>
              </a:rPr>
              <a:t>näkyviin</a:t>
            </a:r>
            <a:r>
              <a:rPr lang="en-US">
                <a:cs typeface="Calibri"/>
              </a:rPr>
              <a:t>:</a:t>
            </a:r>
            <a:endParaRPr lang="en-US">
              <a:ea typeface="Calibri"/>
              <a:cs typeface="Calibri"/>
            </a:endParaRPr>
          </a:p>
          <a:p>
            <a:pPr lvl="1"/>
            <a:r>
              <a:rPr lang="en-US" err="1">
                <a:cs typeface="Calibri"/>
              </a:rPr>
              <a:t>Mistä</a:t>
            </a:r>
            <a:r>
              <a:rPr lang="en-US">
                <a:cs typeface="Calibri"/>
              </a:rPr>
              <a:t> </a:t>
            </a:r>
            <a:r>
              <a:rPr lang="en-US" err="1">
                <a:cs typeface="Calibri"/>
              </a:rPr>
              <a:t>olet</a:t>
            </a:r>
            <a:r>
              <a:rPr lang="en-US">
                <a:cs typeface="Calibri"/>
              </a:rPr>
              <a:t> </a:t>
            </a:r>
            <a:r>
              <a:rPr lang="en-US" err="1">
                <a:cs typeface="Calibri"/>
              </a:rPr>
              <a:t>kotoisin</a:t>
            </a:r>
            <a:r>
              <a:rPr lang="en-US">
                <a:cs typeface="Calibri"/>
              </a:rPr>
              <a:t>?</a:t>
            </a:r>
            <a:endParaRPr lang="en-US">
              <a:ea typeface="Calibri"/>
              <a:cs typeface="Calibri"/>
            </a:endParaRPr>
          </a:p>
          <a:p>
            <a:pPr lvl="1"/>
            <a:r>
              <a:rPr lang="en-US" err="1">
                <a:cs typeface="Calibri"/>
              </a:rPr>
              <a:t>Mitä</a:t>
            </a:r>
            <a:r>
              <a:rPr lang="en-US">
                <a:cs typeface="Calibri"/>
              </a:rPr>
              <a:t> </a:t>
            </a:r>
            <a:r>
              <a:rPr lang="en-US" err="1">
                <a:cs typeface="Calibri"/>
              </a:rPr>
              <a:t>teet</a:t>
            </a:r>
            <a:r>
              <a:rPr lang="en-US">
                <a:cs typeface="Calibri"/>
              </a:rPr>
              <a:t> </a:t>
            </a:r>
            <a:r>
              <a:rPr lang="en-US" err="1">
                <a:cs typeface="Calibri"/>
              </a:rPr>
              <a:t>vapaa-ajalla</a:t>
            </a:r>
            <a:r>
              <a:rPr lang="en-US">
                <a:cs typeface="Calibri"/>
              </a:rPr>
              <a:t>?</a:t>
            </a:r>
            <a:endParaRPr lang="en-US">
              <a:ea typeface="Calibri"/>
              <a:cs typeface="Calibri"/>
            </a:endParaRPr>
          </a:p>
          <a:p>
            <a:pPr lvl="1"/>
            <a:r>
              <a:rPr lang="en-US" err="1">
                <a:cs typeface="Calibri"/>
              </a:rPr>
              <a:t>Minkälainen</a:t>
            </a:r>
            <a:r>
              <a:rPr lang="en-US">
                <a:cs typeface="Calibri"/>
              </a:rPr>
              <a:t> </a:t>
            </a:r>
            <a:r>
              <a:rPr lang="en-US" err="1">
                <a:cs typeface="Calibri"/>
              </a:rPr>
              <a:t>mopo</a:t>
            </a:r>
            <a:r>
              <a:rPr lang="en-US">
                <a:cs typeface="Calibri"/>
              </a:rPr>
              <a:t> </a:t>
            </a:r>
            <a:r>
              <a:rPr lang="en-US" err="1">
                <a:cs typeface="Calibri"/>
              </a:rPr>
              <a:t>sinulla</a:t>
            </a:r>
            <a:r>
              <a:rPr lang="en-US">
                <a:cs typeface="Calibri"/>
              </a:rPr>
              <a:t> on?</a:t>
            </a:r>
            <a:endParaRPr lang="en-US">
              <a:ea typeface="Calibri"/>
              <a:cs typeface="Calibri"/>
            </a:endParaRPr>
          </a:p>
          <a:p>
            <a:pPr lvl="1"/>
            <a:r>
              <a:rPr lang="en-US">
                <a:cs typeface="Calibri"/>
              </a:rPr>
              <a:t>Onko </a:t>
            </a:r>
            <a:r>
              <a:rPr lang="en-US" err="1">
                <a:cs typeface="Calibri"/>
              </a:rPr>
              <a:t>sinulla</a:t>
            </a:r>
            <a:r>
              <a:rPr lang="en-US">
                <a:cs typeface="Calibri"/>
              </a:rPr>
              <a:t> </a:t>
            </a:r>
            <a:r>
              <a:rPr lang="en-US" err="1">
                <a:cs typeface="Calibri"/>
              </a:rPr>
              <a:t>harrastuksia</a:t>
            </a:r>
            <a:r>
              <a:rPr lang="en-US">
                <a:cs typeface="Calibri"/>
              </a:rPr>
              <a:t>?</a:t>
            </a:r>
            <a:endParaRPr lang="en-US">
              <a:ea typeface="Calibri"/>
              <a:cs typeface="Calibri"/>
            </a:endParaRPr>
          </a:p>
          <a:p>
            <a:pPr lvl="1"/>
            <a:r>
              <a:rPr lang="en-US">
                <a:cs typeface="Calibri"/>
              </a:rPr>
              <a:t>Onko </a:t>
            </a:r>
            <a:r>
              <a:rPr lang="en-US" err="1">
                <a:cs typeface="Calibri"/>
              </a:rPr>
              <a:t>kokemusta</a:t>
            </a:r>
            <a:r>
              <a:rPr lang="en-US">
                <a:cs typeface="Calibri"/>
              </a:rPr>
              <a:t> </a:t>
            </a:r>
            <a:r>
              <a:rPr lang="en-US" err="1">
                <a:cs typeface="Calibri"/>
              </a:rPr>
              <a:t>tästä</a:t>
            </a:r>
            <a:r>
              <a:rPr lang="en-US">
                <a:cs typeface="Calibri"/>
              </a:rPr>
              <a:t> </a:t>
            </a:r>
            <a:r>
              <a:rPr lang="en-US" err="1">
                <a:cs typeface="Calibri"/>
              </a:rPr>
              <a:t>alasta</a:t>
            </a:r>
            <a:r>
              <a:rPr lang="en-US">
                <a:cs typeface="Calibri"/>
              </a:rPr>
              <a:t>?</a:t>
            </a:r>
            <a:endParaRPr lang="en-US">
              <a:ea typeface="Calibri"/>
              <a:cs typeface="Calibri"/>
            </a:endParaRPr>
          </a:p>
          <a:p>
            <a:pPr lvl="1"/>
            <a:r>
              <a:rPr lang="en-US" err="1">
                <a:cs typeface="Calibri"/>
              </a:rPr>
              <a:t>Miksi</a:t>
            </a:r>
            <a:r>
              <a:rPr lang="en-US">
                <a:cs typeface="Calibri"/>
              </a:rPr>
              <a:t> </a:t>
            </a:r>
            <a:r>
              <a:rPr lang="en-US" err="1">
                <a:cs typeface="Calibri"/>
              </a:rPr>
              <a:t>valitsit</a:t>
            </a:r>
            <a:r>
              <a:rPr lang="en-US">
                <a:cs typeface="Calibri"/>
              </a:rPr>
              <a:t> </a:t>
            </a:r>
            <a:r>
              <a:rPr lang="en-US" err="1">
                <a:cs typeface="Calibri"/>
              </a:rPr>
              <a:t>tämän</a:t>
            </a:r>
            <a:r>
              <a:rPr lang="en-US">
                <a:cs typeface="Calibri"/>
              </a:rPr>
              <a:t> </a:t>
            </a:r>
            <a:r>
              <a:rPr lang="en-US" err="1">
                <a:cs typeface="Calibri"/>
              </a:rPr>
              <a:t>alan</a:t>
            </a:r>
            <a:r>
              <a:rPr lang="en-US">
                <a:cs typeface="Calibri"/>
              </a:rPr>
              <a:t>?</a:t>
            </a:r>
            <a:endParaRPr lang="en-US">
              <a:ea typeface="Calibri"/>
              <a:cs typeface="Calibri"/>
            </a:endParaRPr>
          </a:p>
        </p:txBody>
      </p:sp>
    </p:spTree>
    <p:extLst>
      <p:ext uri="{BB962C8B-B14F-4D97-AF65-F5344CB8AC3E}">
        <p14:creationId xmlns:p14="http://schemas.microsoft.com/office/powerpoint/2010/main" val="614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B14E2DA-0003-4A24-35A3-46A34E405D73}"/>
              </a:ext>
            </a:extLst>
          </p:cNvPr>
          <p:cNvSpPr>
            <a:spLocks noGrp="1"/>
          </p:cNvSpPr>
          <p:nvPr>
            <p:ph type="title"/>
          </p:nvPr>
        </p:nvSpPr>
        <p:spPr>
          <a:xfrm>
            <a:off x="1137034" y="609599"/>
            <a:ext cx="6836927" cy="1322888"/>
          </a:xfrm>
        </p:spPr>
        <p:txBody>
          <a:bodyPr>
            <a:normAutofit/>
          </a:bodyPr>
          <a:lstStyle/>
          <a:p>
            <a:r>
              <a:rPr lang="fi-FI" sz="4800" b="1">
                <a:solidFill>
                  <a:srgbClr val="00B0F0"/>
                </a:solidFill>
                <a:latin typeface="Bebas Neue"/>
                <a:ea typeface="Calibri Light"/>
                <a:cs typeface="Calibri Light"/>
              </a:rPr>
              <a:t>D. "KUMMAN VALITSET"-JANA</a:t>
            </a:r>
            <a:endParaRPr lang="en-US"/>
          </a:p>
        </p:txBody>
      </p:sp>
      <p:sp>
        <p:nvSpPr>
          <p:cNvPr id="3" name="Content Placeholder 2">
            <a:extLst>
              <a:ext uri="{FF2B5EF4-FFF2-40B4-BE49-F238E27FC236}">
                <a16:creationId xmlns:a16="http://schemas.microsoft.com/office/drawing/2014/main" id="{4504E57E-45A4-955E-B128-CBFFBFED9498}"/>
              </a:ext>
            </a:extLst>
          </p:cNvPr>
          <p:cNvSpPr>
            <a:spLocks noGrp="1"/>
          </p:cNvSpPr>
          <p:nvPr>
            <p:ph idx="1"/>
          </p:nvPr>
        </p:nvSpPr>
        <p:spPr>
          <a:xfrm>
            <a:off x="591404" y="2194101"/>
            <a:ext cx="7382962" cy="3970880"/>
          </a:xfrm>
        </p:spPr>
        <p:txBody>
          <a:bodyPr vert="horz" lIns="91440" tIns="45720" rIns="91440" bIns="45720" rtlCol="0" anchor="t">
            <a:normAutofit fontScale="92500" lnSpcReduction="10000"/>
          </a:bodyPr>
          <a:lstStyle/>
          <a:p>
            <a:r>
              <a:rPr lang="en-US" err="1">
                <a:ea typeface="Calibri"/>
                <a:cs typeface="Calibri"/>
              </a:rPr>
              <a:t>Tilaan</a:t>
            </a:r>
            <a:r>
              <a:rPr lang="en-US">
                <a:ea typeface="Calibri"/>
                <a:cs typeface="Calibri"/>
              </a:rPr>
              <a:t> </a:t>
            </a:r>
            <a:r>
              <a:rPr lang="en-US" err="1">
                <a:ea typeface="Calibri"/>
                <a:cs typeface="Calibri"/>
              </a:rPr>
              <a:t>kuvitellaan</a:t>
            </a:r>
            <a:r>
              <a:rPr lang="en-US">
                <a:ea typeface="Calibri"/>
                <a:cs typeface="Calibri"/>
              </a:rPr>
              <a:t> </a:t>
            </a:r>
            <a:r>
              <a:rPr lang="en-US" err="1">
                <a:ea typeface="Calibri"/>
                <a:cs typeface="Calibri"/>
              </a:rPr>
              <a:t>pitkä</a:t>
            </a:r>
            <a:r>
              <a:rPr lang="en-US">
                <a:ea typeface="Calibri"/>
                <a:cs typeface="Calibri"/>
              </a:rPr>
              <a:t> </a:t>
            </a:r>
            <a:r>
              <a:rPr lang="en-US" err="1">
                <a:ea typeface="Calibri"/>
                <a:cs typeface="Calibri"/>
              </a:rPr>
              <a:t>jana</a:t>
            </a:r>
            <a:r>
              <a:rPr lang="en-US">
                <a:ea typeface="Calibri"/>
                <a:cs typeface="Calibri"/>
              </a:rPr>
              <a:t> (tai </a:t>
            </a:r>
            <a:r>
              <a:rPr lang="en-US" err="1">
                <a:ea typeface="Calibri"/>
                <a:cs typeface="Calibri"/>
              </a:rPr>
              <a:t>vastakkaisten</a:t>
            </a:r>
            <a:r>
              <a:rPr lang="en-US">
                <a:ea typeface="Calibri"/>
                <a:cs typeface="Calibri"/>
              </a:rPr>
              <a:t> </a:t>
            </a:r>
            <a:r>
              <a:rPr lang="en-US" err="1">
                <a:ea typeface="Calibri"/>
                <a:cs typeface="Calibri"/>
              </a:rPr>
              <a:t>seinien</a:t>
            </a:r>
            <a:r>
              <a:rPr lang="en-US">
                <a:ea typeface="Calibri"/>
                <a:cs typeface="Calibri"/>
              </a:rPr>
              <a:t> </a:t>
            </a:r>
            <a:r>
              <a:rPr lang="en-US" err="1">
                <a:ea typeface="Calibri"/>
                <a:cs typeface="Calibri"/>
              </a:rPr>
              <a:t>välinen</a:t>
            </a:r>
            <a:r>
              <a:rPr lang="en-US">
                <a:ea typeface="Calibri"/>
                <a:cs typeface="Calibri"/>
              </a:rPr>
              <a:t> </a:t>
            </a:r>
            <a:r>
              <a:rPr lang="en-US" err="1">
                <a:ea typeface="Calibri"/>
                <a:cs typeface="Calibri"/>
              </a:rPr>
              <a:t>tila</a:t>
            </a:r>
            <a:r>
              <a:rPr lang="en-US">
                <a:ea typeface="Calibri"/>
                <a:cs typeface="Calibri"/>
              </a:rPr>
              <a:t>), </a:t>
            </a:r>
            <a:r>
              <a:rPr lang="en-US" err="1">
                <a:ea typeface="Calibri"/>
                <a:cs typeface="Calibri"/>
              </a:rPr>
              <a:t>jonka</a:t>
            </a:r>
            <a:r>
              <a:rPr lang="en-US">
                <a:ea typeface="Calibri"/>
                <a:cs typeface="Calibri"/>
              </a:rPr>
              <a:t> </a:t>
            </a:r>
            <a:r>
              <a:rPr lang="en-US" err="1">
                <a:ea typeface="Calibri"/>
                <a:cs typeface="Calibri"/>
              </a:rPr>
              <a:t>ääripäät</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asioita</a:t>
            </a:r>
            <a:r>
              <a:rPr lang="en-US">
                <a:ea typeface="Calibri"/>
                <a:cs typeface="Calibri"/>
              </a:rPr>
              <a:t>. </a:t>
            </a:r>
          </a:p>
          <a:p>
            <a:r>
              <a:rPr lang="en-US" err="1">
                <a:ea typeface="Calibri"/>
                <a:cs typeface="Calibri"/>
              </a:rPr>
              <a:t>Vetäjä</a:t>
            </a:r>
            <a:r>
              <a:rPr lang="en-US">
                <a:ea typeface="Calibri"/>
                <a:cs typeface="Calibri"/>
              </a:rPr>
              <a:t> </a:t>
            </a:r>
            <a:r>
              <a:rPr lang="en-US" err="1">
                <a:ea typeface="Calibri"/>
                <a:cs typeface="Calibri"/>
              </a:rPr>
              <a:t>esittää</a:t>
            </a:r>
            <a:r>
              <a:rPr lang="en-US">
                <a:ea typeface="Calibri"/>
                <a:cs typeface="Calibri"/>
              </a:rPr>
              <a:t> </a:t>
            </a:r>
            <a:r>
              <a:rPr lang="en-US" err="1">
                <a:ea typeface="Calibri"/>
                <a:cs typeface="Calibri"/>
              </a:rPr>
              <a:t>kaksi</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asiaa</a:t>
            </a:r>
            <a:r>
              <a:rPr lang="en-US">
                <a:ea typeface="Calibri"/>
                <a:cs typeface="Calibri"/>
              </a:rPr>
              <a:t> (</a:t>
            </a:r>
            <a:r>
              <a:rPr lang="en-US" err="1">
                <a:ea typeface="Calibri"/>
                <a:cs typeface="Calibri"/>
              </a:rPr>
              <a:t>kuten</a:t>
            </a:r>
            <a:r>
              <a:rPr lang="en-US">
                <a:ea typeface="Calibri"/>
                <a:cs typeface="Calibri"/>
              </a:rPr>
              <a:t> "</a:t>
            </a:r>
            <a:r>
              <a:rPr lang="en-US" err="1">
                <a:ea typeface="Calibri"/>
                <a:cs typeface="Calibri"/>
              </a:rPr>
              <a:t>kahvi</a:t>
            </a:r>
            <a:r>
              <a:rPr lang="en-US">
                <a:ea typeface="Calibri"/>
                <a:cs typeface="Calibri"/>
              </a:rPr>
              <a:t> </a:t>
            </a:r>
            <a:r>
              <a:rPr lang="en-US" err="1">
                <a:ea typeface="Calibri"/>
                <a:cs typeface="Calibri"/>
              </a:rPr>
              <a:t>vai</a:t>
            </a:r>
            <a:r>
              <a:rPr lang="en-US">
                <a:ea typeface="Calibri"/>
                <a:cs typeface="Calibri"/>
              </a:rPr>
              <a:t> </a:t>
            </a:r>
            <a:r>
              <a:rPr lang="en-US" err="1">
                <a:ea typeface="Calibri"/>
                <a:cs typeface="Calibri"/>
              </a:rPr>
              <a:t>mehu</a:t>
            </a:r>
            <a:r>
              <a:rPr lang="en-US">
                <a:ea typeface="Calibri"/>
                <a:cs typeface="Calibri"/>
              </a:rPr>
              <a:t>"), </a:t>
            </a:r>
            <a:r>
              <a:rPr lang="en-US" err="1">
                <a:ea typeface="Calibri"/>
                <a:cs typeface="Calibri"/>
              </a:rPr>
              <a:t>jotka</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janan</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päätyjä</a:t>
            </a:r>
            <a:r>
              <a:rPr lang="en-US">
                <a:ea typeface="Calibri"/>
                <a:cs typeface="Calibri"/>
              </a:rPr>
              <a:t>/</a:t>
            </a:r>
            <a:r>
              <a:rPr lang="en-US" err="1">
                <a:ea typeface="Calibri"/>
                <a:cs typeface="Calibri"/>
              </a:rPr>
              <a:t>eri</a:t>
            </a:r>
            <a:r>
              <a:rPr lang="en-US">
                <a:ea typeface="Calibri"/>
                <a:cs typeface="Calibri"/>
              </a:rPr>
              <a:t> </a:t>
            </a:r>
            <a:r>
              <a:rPr lang="en-US" err="1">
                <a:ea typeface="Calibri"/>
                <a:cs typeface="Calibri"/>
              </a:rPr>
              <a:t>seiniä</a:t>
            </a:r>
            <a:r>
              <a:rPr lang="en-US">
                <a:ea typeface="Calibri"/>
                <a:cs typeface="Calibri"/>
              </a:rPr>
              <a:t>. </a:t>
            </a:r>
            <a:r>
              <a:rPr lang="en-US" err="1">
                <a:ea typeface="Calibri"/>
                <a:cs typeface="Calibri"/>
              </a:rPr>
              <a:t>Opiskelijat</a:t>
            </a:r>
            <a:r>
              <a:rPr lang="en-US">
                <a:ea typeface="Calibri"/>
                <a:cs typeface="Calibri"/>
              </a:rPr>
              <a:t> </a:t>
            </a:r>
            <a:r>
              <a:rPr lang="en-US" err="1">
                <a:ea typeface="Calibri"/>
                <a:cs typeface="Calibri"/>
              </a:rPr>
              <a:t>kulkevat</a:t>
            </a:r>
            <a:r>
              <a:rPr lang="en-US">
                <a:ea typeface="Calibri"/>
                <a:cs typeface="Calibri"/>
              </a:rPr>
              <a:t> </a:t>
            </a:r>
            <a:r>
              <a:rPr lang="en-US" err="1">
                <a:ea typeface="Calibri"/>
                <a:cs typeface="Calibri"/>
              </a:rPr>
              <a:t>siihen</a:t>
            </a:r>
            <a:r>
              <a:rPr lang="en-US">
                <a:ea typeface="Calibri"/>
                <a:cs typeface="Calibri"/>
              </a:rPr>
              <a:t> </a:t>
            </a:r>
            <a:r>
              <a:rPr lang="en-US" err="1">
                <a:ea typeface="Calibri"/>
                <a:cs typeface="Calibri"/>
              </a:rPr>
              <a:t>päätyyn</a:t>
            </a:r>
            <a:r>
              <a:rPr lang="en-US">
                <a:ea typeface="Calibri"/>
                <a:cs typeface="Calibri"/>
              </a:rPr>
              <a:t>, </a:t>
            </a:r>
            <a:r>
              <a:rPr lang="en-US" err="1">
                <a:ea typeface="Calibri"/>
                <a:cs typeface="Calibri"/>
              </a:rPr>
              <a:t>kumman</a:t>
            </a:r>
            <a:r>
              <a:rPr lang="en-US">
                <a:ea typeface="Calibri"/>
                <a:cs typeface="Calibri"/>
              </a:rPr>
              <a:t> he </a:t>
            </a:r>
            <a:r>
              <a:rPr lang="en-US" err="1">
                <a:ea typeface="Calibri"/>
                <a:cs typeface="Calibri"/>
              </a:rPr>
              <a:t>valitsevat</a:t>
            </a:r>
            <a:r>
              <a:rPr lang="en-US">
                <a:ea typeface="Calibri"/>
                <a:cs typeface="Calibri"/>
              </a:rPr>
              <a:t> </a:t>
            </a:r>
            <a:r>
              <a:rPr lang="en-US" err="1">
                <a:ea typeface="Calibri"/>
                <a:cs typeface="Calibri"/>
              </a:rPr>
              <a:t>mieluummin</a:t>
            </a:r>
            <a:r>
              <a:rPr lang="en-US">
                <a:ea typeface="Calibri"/>
                <a:cs typeface="Calibri"/>
              </a:rPr>
              <a:t>. </a:t>
            </a:r>
            <a:r>
              <a:rPr lang="en-US" err="1">
                <a:ea typeface="Calibri"/>
                <a:cs typeface="Calibri"/>
              </a:rPr>
              <a:t>Myös</a:t>
            </a:r>
            <a:r>
              <a:rPr lang="en-US">
                <a:ea typeface="Calibri"/>
                <a:cs typeface="Calibri"/>
              </a:rPr>
              <a:t> </a:t>
            </a:r>
            <a:r>
              <a:rPr lang="en-US" err="1">
                <a:ea typeface="Calibri"/>
                <a:cs typeface="Calibri"/>
              </a:rPr>
              <a:t>keskelle</a:t>
            </a:r>
            <a:r>
              <a:rPr lang="en-US">
                <a:ea typeface="Calibri"/>
                <a:cs typeface="Calibri"/>
              </a:rPr>
              <a:t> </a:t>
            </a:r>
            <a:r>
              <a:rPr lang="en-US" err="1">
                <a:ea typeface="Calibri"/>
                <a:cs typeface="Calibri"/>
              </a:rPr>
              <a:t>voi</a:t>
            </a:r>
            <a:r>
              <a:rPr lang="en-US">
                <a:ea typeface="Calibri"/>
                <a:cs typeface="Calibri"/>
              </a:rPr>
              <a:t> </a:t>
            </a:r>
            <a:r>
              <a:rPr lang="en-US" err="1">
                <a:ea typeface="Calibri"/>
                <a:cs typeface="Calibri"/>
              </a:rPr>
              <a:t>jäädä</a:t>
            </a:r>
            <a:r>
              <a:rPr lang="en-US">
                <a:ea typeface="Calibri"/>
                <a:cs typeface="Calibri"/>
              </a:rPr>
              <a:t>, </a:t>
            </a:r>
            <a:r>
              <a:rPr lang="en-US" err="1">
                <a:ea typeface="Calibri"/>
                <a:cs typeface="Calibri"/>
              </a:rPr>
              <a:t>jos</a:t>
            </a:r>
            <a:r>
              <a:rPr lang="en-US">
                <a:ea typeface="Calibri"/>
                <a:cs typeface="Calibri"/>
              </a:rPr>
              <a:t> </a:t>
            </a:r>
            <a:r>
              <a:rPr lang="en-US" err="1">
                <a:ea typeface="Calibri"/>
                <a:cs typeface="Calibri"/>
              </a:rPr>
              <a:t>molemmat</a:t>
            </a:r>
            <a:r>
              <a:rPr lang="en-US">
                <a:ea typeface="Calibri"/>
                <a:cs typeface="Calibri"/>
              </a:rPr>
              <a:t> </a:t>
            </a:r>
            <a:r>
              <a:rPr lang="en-US" err="1">
                <a:ea typeface="Calibri"/>
                <a:cs typeface="Calibri"/>
              </a:rPr>
              <a:t>vaihtoehdot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tasavertaisia</a:t>
            </a:r>
            <a:r>
              <a:rPr lang="en-US">
                <a:ea typeface="Calibri"/>
                <a:cs typeface="Calibri"/>
              </a:rPr>
              <a:t>.</a:t>
            </a:r>
            <a:endParaRPr lang="en-US">
              <a:cs typeface="Calibri"/>
            </a:endParaRPr>
          </a:p>
          <a:p>
            <a:endParaRPr lang="en-US">
              <a:ea typeface="Calibri"/>
              <a:cs typeface="Calibri"/>
            </a:endParaRPr>
          </a:p>
          <a:p>
            <a:pPr marL="0" indent="0">
              <a:buNone/>
            </a:pPr>
            <a:r>
              <a:rPr lang="en-US" err="1">
                <a:ea typeface="Calibri"/>
                <a:cs typeface="Calibri"/>
              </a:rPr>
              <a:t>Vaihtoehtoja</a:t>
            </a:r>
            <a:r>
              <a:rPr lang="en-US">
                <a:ea typeface="Calibri"/>
                <a:cs typeface="Calibri"/>
              </a:rPr>
              <a:t> </a:t>
            </a:r>
            <a:r>
              <a:rPr lang="en-US" err="1">
                <a:ea typeface="Calibri"/>
                <a:cs typeface="Calibri"/>
              </a:rPr>
              <a:t>voit</a:t>
            </a:r>
            <a:r>
              <a:rPr lang="en-US">
                <a:ea typeface="Calibri"/>
                <a:cs typeface="Calibri"/>
              </a:rPr>
              <a:t> </a:t>
            </a:r>
            <a:r>
              <a:rPr lang="en-US" err="1">
                <a:ea typeface="Calibri"/>
                <a:cs typeface="Calibri"/>
              </a:rPr>
              <a:t>tulostaa</a:t>
            </a:r>
            <a:r>
              <a:rPr lang="en-US">
                <a:ea typeface="Calibri"/>
                <a:cs typeface="Calibri"/>
              </a:rPr>
              <a:t> </a:t>
            </a:r>
            <a:r>
              <a:rPr lang="en-US">
                <a:ea typeface="Calibri"/>
                <a:cs typeface="Calibri"/>
                <a:hlinkClick r:id="rId2"/>
              </a:rPr>
              <a:t>tästä</a:t>
            </a:r>
          </a:p>
        </p:txBody>
      </p:sp>
      <p:pic>
        <p:nvPicPr>
          <p:cNvPr id="4" name="Graphic 4" descr="Merkki kysymysmerkki ääriviiva">
            <a:extLst>
              <a:ext uri="{FF2B5EF4-FFF2-40B4-BE49-F238E27FC236}">
                <a16:creationId xmlns:a16="http://schemas.microsoft.com/office/drawing/2014/main" id="{BB3A4393-D55A-BA88-CDA5-F7ACC83F8D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9991" y="2658254"/>
            <a:ext cx="1527685" cy="1527685"/>
          </a:xfrm>
          <a:prstGeom prst="rect">
            <a:avLst/>
          </a:prstGeom>
        </p:spPr>
      </p:pic>
      <p:pic>
        <p:nvPicPr>
          <p:cNvPr id="5" name="Graphic 5" descr="Mies ääriviiva">
            <a:extLst>
              <a:ext uri="{FF2B5EF4-FFF2-40B4-BE49-F238E27FC236}">
                <a16:creationId xmlns:a16="http://schemas.microsoft.com/office/drawing/2014/main" id="{5AC4BE7F-F0DF-6E0A-00B1-951C991318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19992" y="504286"/>
            <a:ext cx="1527685" cy="1527685"/>
          </a:xfrm>
          <a:prstGeom prst="rect">
            <a:avLst/>
          </a:prstGeom>
        </p:spPr>
      </p:pic>
      <p:pic>
        <p:nvPicPr>
          <p:cNvPr id="6" name="Graphic 5" descr="Mies ääriviiva">
            <a:extLst>
              <a:ext uri="{FF2B5EF4-FFF2-40B4-BE49-F238E27FC236}">
                <a16:creationId xmlns:a16="http://schemas.microsoft.com/office/drawing/2014/main" id="{8F16F3FB-0A9D-6D96-6A53-5543D9773B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19991" y="4513160"/>
            <a:ext cx="1527685" cy="1527685"/>
          </a:xfrm>
          <a:prstGeom prst="rect">
            <a:avLst/>
          </a:prstGeom>
        </p:spPr>
      </p:pic>
    </p:spTree>
    <p:extLst>
      <p:ext uri="{BB962C8B-B14F-4D97-AF65-F5344CB8AC3E}">
        <p14:creationId xmlns:p14="http://schemas.microsoft.com/office/powerpoint/2010/main" val="17859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4572001" y="601744"/>
            <a:ext cx="6781800" cy="1338696"/>
          </a:xfrm>
        </p:spPr>
        <p:txBody>
          <a:bodyPr>
            <a:normAutofit/>
          </a:bodyPr>
          <a:lstStyle/>
          <a:p>
            <a:r>
              <a:rPr lang="fi-FI" b="1">
                <a:solidFill>
                  <a:srgbClr val="00B0F0"/>
                </a:solidFill>
                <a:latin typeface="Bebas Neue"/>
                <a:cs typeface="Calibri Light"/>
              </a:rPr>
              <a:t>E. RYHMÄN YHTEISET SÄÄNNÖT</a:t>
            </a:r>
            <a:endParaRPr lang="fi-FI">
              <a:solidFill>
                <a:srgbClr val="00B0F0"/>
              </a:solidFill>
            </a:endParaRPr>
          </a:p>
        </p:txBody>
      </p:sp>
      <p:pic>
        <p:nvPicPr>
          <p:cNvPr id="5" name="Picture 4" descr="Handsfree-wrists ja interlinked voit piirtää ympyrän">
            <a:extLst>
              <a:ext uri="{FF2B5EF4-FFF2-40B4-BE49-F238E27FC236}">
                <a16:creationId xmlns:a16="http://schemas.microsoft.com/office/drawing/2014/main" id="{851C9DEA-6ED7-9196-E8E5-255F92E250EB}"/>
              </a:ext>
            </a:extLst>
          </p:cNvPr>
          <p:cNvPicPr>
            <a:picLocks noChangeAspect="1"/>
          </p:cNvPicPr>
          <p:nvPr/>
        </p:nvPicPr>
        <p:blipFill rotWithShape="1">
          <a:blip r:embed="rId2"/>
          <a:srcRect l="31059" r="32449" b="-3"/>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4572001" y="2201958"/>
            <a:ext cx="6781800" cy="3900730"/>
          </a:xfrm>
        </p:spPr>
        <p:txBody>
          <a:bodyPr vert="horz" lIns="91440" tIns="45720" rIns="91440" bIns="45720" rtlCol="0" anchor="t">
            <a:normAutofit/>
          </a:bodyPr>
          <a:lstStyle/>
          <a:p>
            <a:r>
              <a:rPr lang="fi-FI" sz="2000">
                <a:cs typeface="Calibri"/>
              </a:rPr>
              <a:t>Jaa ryhmä pienempiin ryhmiin, jossa ryhmät kirjaavat ryhmän mielestä tärkeät pelisäännöt koko ryhmälle (A4 –kokoiselle paperille)</a:t>
            </a:r>
          </a:p>
          <a:p>
            <a:r>
              <a:rPr lang="fi-FI" sz="2000">
                <a:cs typeface="Calibri"/>
              </a:rPr>
              <a:t>Tukikysymykset, jotka voit antaa opiskelijoille:</a:t>
            </a:r>
          </a:p>
          <a:p>
            <a:pPr lvl="1"/>
            <a:r>
              <a:rPr lang="fi-FI" sz="2000">
                <a:cs typeface="Calibri"/>
              </a:rPr>
              <a:t>Mitä meidän pitäisi tehdä jotta kaikki viihtyisi meidän ryhmässä?</a:t>
            </a:r>
          </a:p>
          <a:p>
            <a:pPr lvl="1"/>
            <a:r>
              <a:rPr lang="fi-FI" sz="2000">
                <a:cs typeface="Calibri"/>
              </a:rPr>
              <a:t>Mitä on tärkeä meille, jotta viihdymme oppilaitoksessa?</a:t>
            </a:r>
          </a:p>
          <a:p>
            <a:pPr lvl="1"/>
            <a:r>
              <a:rPr lang="fi-FI" sz="2000">
                <a:cs typeface="Calibri"/>
              </a:rPr>
              <a:t>Millaiset asiat tukevat oppimistani?</a:t>
            </a:r>
          </a:p>
          <a:p>
            <a:r>
              <a:rPr lang="fi-FI" sz="2000">
                <a:cs typeface="Calibri"/>
              </a:rPr>
              <a:t>Kootaan kaikkien pienryhmien ajatukset ja valitaan yhdessä koko ryhmän säännöt.</a:t>
            </a:r>
          </a:p>
          <a:p>
            <a:pPr lvl="1"/>
            <a:endParaRPr lang="fi-FI" sz="2000">
              <a:cs typeface="Calibri"/>
            </a:endParaRPr>
          </a:p>
        </p:txBody>
      </p:sp>
    </p:spTree>
    <p:extLst>
      <p:ext uri="{BB962C8B-B14F-4D97-AF65-F5344CB8AC3E}">
        <p14:creationId xmlns:p14="http://schemas.microsoft.com/office/powerpoint/2010/main" val="158704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EB8E726-85CF-648D-0712-2FB78B21B096}"/>
              </a:ext>
            </a:extLst>
          </p:cNvPr>
          <p:cNvSpPr>
            <a:spLocks noGrp="1"/>
          </p:cNvSpPr>
          <p:nvPr>
            <p:ph type="title"/>
          </p:nvPr>
        </p:nvSpPr>
        <p:spPr>
          <a:xfrm>
            <a:off x="1136397" y="502020"/>
            <a:ext cx="5323715" cy="1642970"/>
          </a:xfrm>
        </p:spPr>
        <p:txBody>
          <a:bodyPr anchor="b">
            <a:normAutofit/>
          </a:bodyPr>
          <a:lstStyle/>
          <a:p>
            <a:r>
              <a:rPr lang="fi-FI" sz="4000" b="1">
                <a:solidFill>
                  <a:srgbClr val="00B0F0"/>
                </a:solidFill>
                <a:latin typeface="Bebas Neue"/>
                <a:cs typeface="Calibri Light"/>
              </a:rPr>
              <a:t>F. PALAPELIKILPAILU</a:t>
            </a:r>
            <a:endParaRPr lang="fi-FI" sz="4000" b="1">
              <a:solidFill>
                <a:srgbClr val="00B0F0"/>
              </a:solidFill>
              <a:latin typeface="Bebas Neue"/>
            </a:endParaRPr>
          </a:p>
        </p:txBody>
      </p:sp>
      <p:sp>
        <p:nvSpPr>
          <p:cNvPr id="3" name="Sisällön paikkamerkki 2">
            <a:extLst>
              <a:ext uri="{FF2B5EF4-FFF2-40B4-BE49-F238E27FC236}">
                <a16:creationId xmlns:a16="http://schemas.microsoft.com/office/drawing/2014/main" id="{518837BA-79E9-E9A8-BF80-32A41F9E3792}"/>
              </a:ext>
            </a:extLst>
          </p:cNvPr>
          <p:cNvSpPr>
            <a:spLocks noGrp="1"/>
          </p:cNvSpPr>
          <p:nvPr>
            <p:ph idx="1"/>
          </p:nvPr>
        </p:nvSpPr>
        <p:spPr>
          <a:xfrm>
            <a:off x="1144923" y="2405894"/>
            <a:ext cx="5315189" cy="3535083"/>
          </a:xfrm>
        </p:spPr>
        <p:txBody>
          <a:bodyPr vert="horz" lIns="91440" tIns="45720" rIns="91440" bIns="45720" rtlCol="0" anchor="t">
            <a:normAutofit/>
          </a:bodyPr>
          <a:lstStyle/>
          <a:p>
            <a:r>
              <a:rPr lang="fi-FI" sz="2000">
                <a:cs typeface="Calibri"/>
              </a:rPr>
              <a:t>Jaa ryhmä pienryhmiin noin 4-5 opiskelijaa/ryhmä</a:t>
            </a:r>
          </a:p>
          <a:p>
            <a:r>
              <a:rPr lang="fi-FI" sz="2000">
                <a:cs typeface="Calibri"/>
              </a:rPr>
              <a:t>Tulosta </a:t>
            </a:r>
            <a:r>
              <a:rPr lang="fi-FI" sz="2000">
                <a:cs typeface="Calibri"/>
                <a:hlinkClick r:id="rId2"/>
              </a:rPr>
              <a:t>täältä</a:t>
            </a:r>
            <a:r>
              <a:rPr lang="fi-FI" sz="2000">
                <a:cs typeface="Calibri"/>
              </a:rPr>
              <a:t> löytyvät kuvat ja leikkaa niitä sopivan määrän paloiksi</a:t>
            </a:r>
          </a:p>
          <a:p>
            <a:r>
              <a:rPr lang="fi-FI" sz="2000">
                <a:cs typeface="Calibri"/>
              </a:rPr>
              <a:t>Nopeinten kuvansa koonnut ryhmä voittaa</a:t>
            </a:r>
          </a:p>
          <a:p>
            <a:r>
              <a:rPr lang="fi-FI" sz="2000">
                <a:cs typeface="Calibri"/>
              </a:rPr>
              <a:t>Jos haluat tehdä kilpailusta pidemmän, tulosta jokaiselle ryhmälle erilaiset kuvat/pari eri kuvaa ja kierrätä kuvat kaikissa ryhmissä</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Jigsaw Palapeli Osat · Ilmainen vektorigrafiikka Pixabayssa">
            <a:extLst>
              <a:ext uri="{FF2B5EF4-FFF2-40B4-BE49-F238E27FC236}">
                <a16:creationId xmlns:a16="http://schemas.microsoft.com/office/drawing/2014/main" id="{595514EF-FA3F-C5F7-6E47-72EE7C62FBE0}"/>
              </a:ext>
            </a:extLst>
          </p:cNvPr>
          <p:cNvPicPr>
            <a:picLocks noChangeAspect="1"/>
          </p:cNvPicPr>
          <p:nvPr/>
        </p:nvPicPr>
        <p:blipFill>
          <a:blip r:embed="rId3"/>
          <a:stretch>
            <a:fillRect/>
          </a:stretch>
        </p:blipFill>
        <p:spPr>
          <a:xfrm>
            <a:off x="7075967" y="2032180"/>
            <a:ext cx="4170530" cy="2825533"/>
          </a:xfrm>
          <a:prstGeom prst="rect">
            <a:avLst/>
          </a:prstGeom>
        </p:spPr>
      </p:pic>
    </p:spTree>
    <p:extLst>
      <p:ext uri="{BB962C8B-B14F-4D97-AF65-F5344CB8AC3E}">
        <p14:creationId xmlns:p14="http://schemas.microsoft.com/office/powerpoint/2010/main" val="2567071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descr="Usean värin kiekko painike">
            <a:extLst>
              <a:ext uri="{FF2B5EF4-FFF2-40B4-BE49-F238E27FC236}">
                <a16:creationId xmlns:a16="http://schemas.microsoft.com/office/drawing/2014/main" id="{CA9F28F1-0F56-FE7C-5158-FA05A091A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 r="5864" b="-1"/>
          <a:stretch/>
        </p:blipFill>
        <p:spPr>
          <a:xfrm>
            <a:off x="2522356" y="10"/>
            <a:ext cx="9669642" cy="6857990"/>
          </a:xfrm>
          <a:prstGeom prst="rect">
            <a:avLst/>
          </a:prstGeom>
        </p:spPr>
      </p:pic>
      <p:sp>
        <p:nvSpPr>
          <p:cNvPr id="14"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597160" y="365125"/>
            <a:ext cx="4063230" cy="1899912"/>
          </a:xfrm>
        </p:spPr>
        <p:txBody>
          <a:bodyPr>
            <a:normAutofit/>
          </a:bodyPr>
          <a:lstStyle/>
          <a:p>
            <a:r>
              <a:rPr lang="fi-FI" sz="3200" b="1">
                <a:solidFill>
                  <a:srgbClr val="00B0F0"/>
                </a:solidFill>
                <a:latin typeface="Bebas Neue"/>
                <a:cs typeface="Calibri Light"/>
              </a:rPr>
              <a:t>G. Tutustumisonnenpyörä</a:t>
            </a:r>
            <a:endParaRPr lang="fi-FI" sz="3100"/>
          </a:p>
        </p:txBody>
      </p:sp>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838200" y="2434201"/>
            <a:ext cx="3822189" cy="3742762"/>
          </a:xfrm>
        </p:spPr>
        <p:txBody>
          <a:bodyPr vert="horz" lIns="91440" tIns="45720" rIns="91440" bIns="45720" rtlCol="0">
            <a:normAutofit/>
          </a:bodyPr>
          <a:lstStyle/>
          <a:p>
            <a:r>
              <a:rPr lang="fi-FI" sz="1700">
                <a:cs typeface="Calibri"/>
              </a:rPr>
              <a:t>Linkin takaa löytyy sähköinen valmiiksi täytetty onnenpyörä </a:t>
            </a:r>
            <a:r>
              <a:rPr lang="fi-FI" sz="1700">
                <a:hlinkClick r:id="rId3"/>
              </a:rPr>
              <a:t>https://wordwall.net/fi/resource/58942464</a:t>
            </a:r>
            <a:endParaRPr lang="fi-FI" sz="1700"/>
          </a:p>
          <a:p>
            <a:r>
              <a:rPr lang="fi-FI" sz="1700">
                <a:cs typeface="Calibri"/>
              </a:rPr>
              <a:t>Heijasta onnenpyörä luokan seinälle</a:t>
            </a:r>
          </a:p>
          <a:p>
            <a:r>
              <a:rPr lang="fi-FI" sz="1700">
                <a:cs typeface="Calibri"/>
              </a:rPr>
              <a:t>Paina aloita ja kiepauta onnenpyörä, kerro sitten opiskelijoille millä tavalla he näyttävät, mikäli väittämä koskevat heitä esim. nousee seisomaan, heiluttaa käsi, vaihtaa istumapaikkaa jne.</a:t>
            </a:r>
          </a:p>
          <a:p>
            <a:endParaRPr lang="fi-FI" sz="1700">
              <a:cs typeface="Calibri"/>
            </a:endParaRPr>
          </a:p>
        </p:txBody>
      </p:sp>
    </p:spTree>
    <p:extLst>
      <p:ext uri="{BB962C8B-B14F-4D97-AF65-F5344CB8AC3E}">
        <p14:creationId xmlns:p14="http://schemas.microsoft.com/office/powerpoint/2010/main" val="229091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80890-3178-9FB6-044F-2C6514305529}"/>
              </a:ext>
            </a:extLst>
          </p:cNvPr>
          <p:cNvSpPr>
            <a:spLocks noGrp="1"/>
          </p:cNvSpPr>
          <p:nvPr>
            <p:ph type="title"/>
          </p:nvPr>
        </p:nvSpPr>
        <p:spPr>
          <a:xfrm>
            <a:off x="3970366" y="-5347"/>
            <a:ext cx="4414252" cy="1351472"/>
          </a:xfrm>
        </p:spPr>
        <p:txBody>
          <a:bodyPr>
            <a:normAutofit/>
          </a:bodyPr>
          <a:lstStyle/>
          <a:p>
            <a:pPr algn="ctr"/>
            <a:r>
              <a:rPr lang="fi-FI" sz="3700" b="1">
                <a:solidFill>
                  <a:srgbClr val="00B0F0"/>
                </a:solidFill>
                <a:latin typeface="Bebas Neue"/>
                <a:cs typeface="Calibri Light"/>
              </a:rPr>
              <a:t>H. VALOKUVASUUNNISTUS</a:t>
            </a:r>
            <a:endParaRPr lang="en-US" sz="3700">
              <a:solidFill>
                <a:srgbClr val="00B0F0"/>
              </a:solidFill>
            </a:endParaRPr>
          </a:p>
        </p:txBody>
      </p:sp>
      <p:sp>
        <p:nvSpPr>
          <p:cNvPr id="3" name="Content Placeholder 2">
            <a:extLst>
              <a:ext uri="{FF2B5EF4-FFF2-40B4-BE49-F238E27FC236}">
                <a16:creationId xmlns:a16="http://schemas.microsoft.com/office/drawing/2014/main" id="{F77F41EB-3D6C-E657-DFC0-CA7EB5B9703C}"/>
              </a:ext>
            </a:extLst>
          </p:cNvPr>
          <p:cNvSpPr>
            <a:spLocks noGrp="1"/>
          </p:cNvSpPr>
          <p:nvPr>
            <p:ph idx="1"/>
          </p:nvPr>
        </p:nvSpPr>
        <p:spPr>
          <a:xfrm>
            <a:off x="2300651" y="957568"/>
            <a:ext cx="7432841" cy="6173146"/>
          </a:xfrm>
        </p:spPr>
        <p:txBody>
          <a:bodyPr vert="horz" lIns="91440" tIns="45720" rIns="91440" bIns="45720" rtlCol="0" anchor="t">
            <a:normAutofit/>
          </a:bodyPr>
          <a:lstStyle/>
          <a:p>
            <a:r>
              <a:rPr lang="en-US" sz="1800" err="1">
                <a:solidFill>
                  <a:schemeClr val="tx1">
                    <a:lumMod val="85000"/>
                    <a:lumOff val="15000"/>
                  </a:schemeClr>
                </a:solidFill>
                <a:cs typeface="Calibri"/>
              </a:rPr>
              <a:t>Tutustuta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kampusalueeseen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toiminnallisesti</a:t>
            </a:r>
            <a:r>
              <a:rPr lang="en-US" sz="1800">
                <a:solidFill>
                  <a:schemeClr val="tx1">
                    <a:lumMod val="85000"/>
                    <a:lumOff val="15000"/>
                  </a:schemeClr>
                </a:solidFill>
                <a:cs typeface="Calibri"/>
              </a:rPr>
              <a:t>!</a:t>
            </a:r>
          </a:p>
          <a:p>
            <a:r>
              <a:rPr lang="en-US" sz="1800">
                <a:solidFill>
                  <a:schemeClr val="tx1">
                    <a:lumMod val="85000"/>
                    <a:lumOff val="15000"/>
                  </a:schemeClr>
                </a:solidFill>
                <a:cs typeface="Calibri"/>
              </a:rPr>
              <a:t>Ennen </a:t>
            </a:r>
            <a:r>
              <a:rPr lang="en-US" sz="1800" err="1">
                <a:solidFill>
                  <a:schemeClr val="tx1">
                    <a:lumMod val="85000"/>
                    <a:lumOff val="15000"/>
                  </a:schemeClr>
                </a:solidFill>
                <a:cs typeface="Calibri"/>
              </a:rPr>
              <a:t>tätä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valokuvasuunnistusta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kannattaa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tutustuttaa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tiloihin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esimerkiksi</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yhteisen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kävelyn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kautta</a:t>
            </a:r>
            <a:r>
              <a:rPr lang="en-US" sz="1800">
                <a:solidFill>
                  <a:schemeClr val="tx1">
                    <a:lumMod val="85000"/>
                    <a:lumOff val="15000"/>
                  </a:schemeClr>
                </a:solidFill>
                <a:cs typeface="Calibri"/>
              </a:rPr>
              <a:t>. Suunnistuksen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kerrataan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se, </a:t>
            </a:r>
            <a:r>
              <a:rPr lang="en-US" sz="1800" err="1">
                <a:solidFill>
                  <a:schemeClr val="tx1">
                    <a:lumMod val="85000"/>
                    <a:lumOff val="15000"/>
                  </a:schemeClr>
                </a:solidFill>
                <a:cs typeface="Calibri"/>
              </a:rPr>
              <a:t>osataanko</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asioita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löytää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omatoimisesti</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kaverin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p>
          <a:p>
            <a:r>
              <a:rPr lang="en-US" sz="1800" b="1" err="1">
                <a:solidFill>
                  <a:schemeClr val="tx1">
                    <a:lumMod val="85000"/>
                    <a:lumOff val="15000"/>
                  </a:schemeClr>
                </a:solidFill>
                <a:cs typeface="Calibri"/>
              </a:rPr>
              <a:t>Ohje</a:t>
            </a:r>
            <a:r>
              <a:rPr lang="en-US" sz="1800" b="1">
                <a:solidFill>
                  <a:schemeClr val="tx1">
                    <a:lumMod val="85000"/>
                    <a:lumOff val="15000"/>
                  </a:schemeClr>
                </a:solidFill>
                <a:cs typeface="Calibri"/>
              </a:rPr>
              <a:t>:</a:t>
            </a:r>
          </a:p>
          <a:p>
            <a:r>
              <a:rPr lang="en-US" sz="1800" err="1">
                <a:solidFill>
                  <a:schemeClr val="tx1">
                    <a:lumMod val="85000"/>
                    <a:lumOff val="15000"/>
                  </a:schemeClr>
                </a:solidFill>
                <a:cs typeface="Calibri"/>
              </a:rPr>
              <a:t>Liitteestä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löydät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opiskelijalle</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keskeisiä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kampusalueen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tiloja</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paikkoja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valokuvina</a:t>
            </a:r>
            <a:r>
              <a:rPr lang="en-US" sz="1800">
                <a:solidFill>
                  <a:schemeClr val="tx1">
                    <a:lumMod val="85000"/>
                    <a:lumOff val="15000"/>
                  </a:schemeClr>
                </a:solidFill>
                <a:cs typeface="Calibri"/>
              </a:rPr>
              <a:t>. </a:t>
            </a:r>
          </a:p>
          <a:p>
            <a:r>
              <a:rPr lang="en-US" sz="1800">
                <a:solidFill>
                  <a:schemeClr val="tx1">
                    <a:lumMod val="85000"/>
                    <a:lumOff val="15000"/>
                  </a:schemeClr>
                </a:solidFill>
                <a:cs typeface="Calibri"/>
              </a:rPr>
              <a:t>Jaa </a:t>
            </a:r>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3-5 </a:t>
            </a:r>
            <a:r>
              <a:rPr lang="en-US" sz="1800" err="1">
                <a:solidFill>
                  <a:schemeClr val="tx1">
                    <a:lumMod val="85000"/>
                    <a:lumOff val="15000"/>
                  </a:schemeClr>
                </a:solidFill>
                <a:cs typeface="Calibri" panose="020F0502020204030204"/>
              </a:rPr>
              <a:t>hlö:n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ryhmiin</a:t>
            </a:r>
            <a:r>
              <a:rPr lang="en-US" sz="1800">
                <a:solidFill>
                  <a:schemeClr val="tx1">
                    <a:lumMod val="85000"/>
                    <a:lumOff val="15000"/>
                  </a:schemeClr>
                </a:solidFill>
                <a:cs typeface="Calibri" panose="020F0502020204030204"/>
              </a:rPr>
              <a:t>. </a:t>
            </a:r>
          </a:p>
          <a:p>
            <a:r>
              <a:rPr lang="en-US" sz="1800" err="1">
                <a:solidFill>
                  <a:schemeClr val="tx1">
                    <a:lumMod val="85000"/>
                    <a:lumOff val="15000"/>
                  </a:schemeClr>
                </a:solidFill>
                <a:cs typeface="Calibri" panose="020F0502020204030204"/>
              </a:rPr>
              <a:t>Pyydä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yhtä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ottamaan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kustakin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kuvasta</a:t>
            </a:r>
            <a:r>
              <a:rPr lang="en-US" sz="1800">
                <a:solidFill>
                  <a:schemeClr val="tx1">
                    <a:lumMod val="85000"/>
                    <a:lumOff val="15000"/>
                  </a:schemeClr>
                </a:solidFill>
                <a:cs typeface="Calibri" panose="020F0502020204030204"/>
              </a:rPr>
              <a:t>/</a:t>
            </a:r>
            <a:r>
              <a:rPr lang="en-US" sz="1800" err="1">
                <a:solidFill>
                  <a:schemeClr val="tx1">
                    <a:lumMod val="85000"/>
                    <a:lumOff val="15000"/>
                  </a:schemeClr>
                </a:solidFill>
                <a:cs typeface="Calibri" panose="020F0502020204030204"/>
              </a:rPr>
              <a:t>liitteestä</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vastaavasti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kopioi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ryhmälle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lähtevät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ryhmissä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vastaavat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paikat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Riittää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yksi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jokaisessa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näkyä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valitsema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liittyvä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tunnus</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sopiva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väline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mitta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pikkuauto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kampa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tmv</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ryhmäläiset</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Nopein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tietenkin</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voittajien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voittaja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jotka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löytävät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kohteet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voisivat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saada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jonkin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palkinnon</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Sovitaan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tietty</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45-60 min) ja </a:t>
            </a:r>
            <a:r>
              <a:rPr lang="en-US" sz="1800" err="1">
                <a:solidFill>
                  <a:schemeClr val="tx1">
                    <a:lumMod val="85000"/>
                    <a:lumOff val="15000"/>
                  </a:schemeClr>
                </a:solidFill>
                <a:cs typeface="Calibri" panose="020F0502020204030204"/>
              </a:rPr>
              <a:t>sitten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viimeistään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tulla</a:t>
            </a:r>
            <a:r>
              <a:rPr lang="en-US" sz="1800">
                <a:solidFill>
                  <a:schemeClr val="tx1">
                    <a:lumMod val="85000"/>
                    <a:lumOff val="15000"/>
                  </a:schemeClr>
                </a:solidFill>
                <a:cs typeface="Calibri" panose="020F0502020204030204"/>
              </a:rPr>
              <a:t> open </a:t>
            </a:r>
            <a:r>
              <a:rPr lang="en-US" sz="1800" err="1">
                <a:solidFill>
                  <a:schemeClr val="tx1">
                    <a:lumMod val="85000"/>
                    <a:lumOff val="15000"/>
                  </a:schemeClr>
                </a:solidFill>
                <a:cs typeface="Calibri" panose="020F0502020204030204"/>
              </a:rPr>
              <a:t>luo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näyttämään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löydökset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Linkki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suunnistuskuviin</a:t>
            </a:r>
            <a:r>
              <a:rPr lang="en-US" sz="1800">
                <a:solidFill>
                  <a:schemeClr val="tx1">
                    <a:lumMod val="85000"/>
                    <a:lumOff val="15000"/>
                  </a:schemeClr>
                </a:solidFill>
                <a:cs typeface="Calibri" panose="020F0502020204030204"/>
              </a:rPr>
              <a:t> on </a:t>
            </a:r>
            <a:r>
              <a:rPr lang="en-US" sz="1800">
                <a:solidFill>
                  <a:schemeClr val="tx1">
                    <a:lumMod val="85000"/>
                    <a:lumOff val="15000"/>
                  </a:schemeClr>
                </a:solidFill>
                <a:cs typeface="Calibri" panose="020F0502020204030204"/>
                <a:hlinkClick r:id="rId2">
                  <a:extLst>
                    <a:ext uri="{A12FA001-AC4F-418D-AE19-62706E023703}">
                      <ahyp:hlinkClr xmlns:ahyp="http://schemas.microsoft.com/office/drawing/2018/hyperlinkcolor" val="tx"/>
                    </a:ext>
                  </a:extLst>
                </a:hlinkClick>
              </a:rPr>
              <a:t>TÄSSÄ</a:t>
            </a:r>
          </a:p>
        </p:txBody>
      </p:sp>
      <p:pic>
        <p:nvPicPr>
          <p:cNvPr id="5" name="Picture 5" descr="Matkailija ottaa kuvaa kaupungin kadusta puhelimella">
            <a:extLst>
              <a:ext uri="{FF2B5EF4-FFF2-40B4-BE49-F238E27FC236}">
                <a16:creationId xmlns:a16="http://schemas.microsoft.com/office/drawing/2014/main" id="{8753A39A-F5EF-A6AF-E5CD-CDC9A0CFEE1E}"/>
              </a:ext>
            </a:extLst>
          </p:cNvPr>
          <p:cNvPicPr>
            <a:picLocks noChangeAspect="1"/>
          </p:cNvPicPr>
          <p:nvPr/>
        </p:nvPicPr>
        <p:blipFill rotWithShape="1">
          <a:blip r:embed="rId3"/>
          <a:srcRect l="34355" r="30493" b="-1"/>
          <a:stretch/>
        </p:blipFill>
        <p:spPr>
          <a:xfrm>
            <a:off x="9796993"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6" name="Tekstiruutu 5">
            <a:extLst>
              <a:ext uri="{FF2B5EF4-FFF2-40B4-BE49-F238E27FC236}">
                <a16:creationId xmlns:a16="http://schemas.microsoft.com/office/drawing/2014/main" id="{C89F78A4-6569-323D-E075-3A3D705AC1B9}"/>
              </a:ext>
            </a:extLst>
          </p:cNvPr>
          <p:cNvSpPr txBox="1"/>
          <p:nvPr/>
        </p:nvSpPr>
        <p:spPr>
          <a:xfrm>
            <a:off x="254896" y="958384"/>
            <a:ext cx="1916545" cy="557075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Liitteestä löytyvät kohteet:</a:t>
            </a:r>
          </a:p>
          <a:p>
            <a:endParaRPr lang="fi-FI" sz="1600">
              <a:cs typeface="Calibri"/>
            </a:endParaRPr>
          </a:p>
          <a:p>
            <a:pPr marL="285750" indent="-285750">
              <a:buFont typeface="Arial"/>
              <a:buChar char="•"/>
            </a:pPr>
            <a:r>
              <a:rPr lang="fi-FI" sz="1600">
                <a:cs typeface="Calibri"/>
              </a:rPr>
              <a:t>Ruokala (N)</a:t>
            </a:r>
          </a:p>
          <a:p>
            <a:pPr marL="285750" indent="-285750">
              <a:buFont typeface="Arial"/>
              <a:buChar char="•"/>
            </a:pPr>
            <a:r>
              <a:rPr lang="fi-FI" sz="1600">
                <a:cs typeface="Calibri"/>
              </a:rPr>
              <a:t>Ruokala (T)</a:t>
            </a:r>
          </a:p>
          <a:p>
            <a:pPr marL="285750" indent="-285750">
              <a:buFont typeface="Arial"/>
              <a:buChar char="•"/>
            </a:pPr>
            <a:r>
              <a:rPr lang="fi-FI" sz="1600">
                <a:cs typeface="Calibri"/>
              </a:rPr>
              <a:t>Info (N)</a:t>
            </a:r>
          </a:p>
          <a:p>
            <a:pPr marL="285750" indent="-285750">
              <a:buFont typeface="Arial"/>
              <a:buChar char="•"/>
            </a:pPr>
            <a:r>
              <a:rPr lang="fi-FI" sz="1600">
                <a:cs typeface="Calibri"/>
              </a:rPr>
              <a:t>Info (T)</a:t>
            </a:r>
          </a:p>
          <a:p>
            <a:pPr marL="285750" indent="-285750">
              <a:buFont typeface="Arial"/>
              <a:buChar char="•"/>
            </a:pPr>
            <a:r>
              <a:rPr lang="fi-FI" sz="1600">
                <a:cs typeface="Calibri"/>
              </a:rPr>
              <a:t>OG (N)</a:t>
            </a:r>
          </a:p>
          <a:p>
            <a:pPr marL="285750" indent="-285750">
              <a:buFont typeface="Arial"/>
              <a:buChar char="•"/>
            </a:pPr>
            <a:r>
              <a:rPr lang="fi-FI" sz="1600">
                <a:cs typeface="Calibri"/>
              </a:rPr>
              <a:t>Hope –paja (N)</a:t>
            </a:r>
          </a:p>
          <a:p>
            <a:pPr marL="285750" indent="-285750">
              <a:buFont typeface="Arial"/>
              <a:buChar char="•"/>
            </a:pPr>
            <a:r>
              <a:rPr lang="fi-FI" sz="1600" err="1">
                <a:cs typeface="Calibri"/>
              </a:rPr>
              <a:t>Terveydenhoita-ja</a:t>
            </a:r>
            <a:r>
              <a:rPr lang="fi-FI" sz="1600">
                <a:cs typeface="Calibri"/>
              </a:rPr>
              <a:t> (K)</a:t>
            </a:r>
          </a:p>
          <a:p>
            <a:pPr marL="285750" indent="-285750">
              <a:buFont typeface="Arial"/>
              <a:buChar char="•"/>
            </a:pPr>
            <a:r>
              <a:rPr lang="fi-FI" sz="1600">
                <a:cs typeface="Calibri"/>
              </a:rPr>
              <a:t>Eväsreppu (N)</a:t>
            </a:r>
          </a:p>
          <a:p>
            <a:pPr marL="285750" indent="-285750">
              <a:buFont typeface="Arial"/>
              <a:buChar char="•"/>
            </a:pPr>
            <a:r>
              <a:rPr lang="fi-FI" sz="1600">
                <a:cs typeface="Calibri"/>
              </a:rPr>
              <a:t>Auditorio (N tai T – kumpi vain käy)</a:t>
            </a:r>
          </a:p>
          <a:p>
            <a:endParaRPr lang="fi-FI" sz="1600">
              <a:cs typeface="Calibri"/>
            </a:endParaRPr>
          </a:p>
          <a:p>
            <a:pPr>
              <a:buFont typeface="Arial"/>
            </a:pPr>
            <a:r>
              <a:rPr lang="fi-FI" sz="1600">
                <a:cs typeface="Calibri"/>
              </a:rPr>
              <a:t>Kuvausjärjestys vapaa. Auditorioista hyväksytään kumpi vain.</a:t>
            </a:r>
          </a:p>
          <a:p>
            <a:pPr>
              <a:buFont typeface="Arial"/>
            </a:pPr>
            <a:r>
              <a:rPr lang="fi-FI" sz="1600">
                <a:cs typeface="Calibri"/>
              </a:rPr>
              <a:t>N=</a:t>
            </a:r>
            <a:r>
              <a:rPr lang="fi-FI" sz="1600" err="1">
                <a:cs typeface="Calibri"/>
              </a:rPr>
              <a:t>Närvilänk</a:t>
            </a:r>
            <a:r>
              <a:rPr lang="fi-FI" sz="1600">
                <a:cs typeface="Calibri"/>
              </a:rPr>
              <a:t>.</a:t>
            </a:r>
          </a:p>
          <a:p>
            <a:pPr>
              <a:buFont typeface="Arial"/>
            </a:pPr>
            <a:r>
              <a:rPr lang="fi-FI" sz="1600">
                <a:cs typeface="Calibri"/>
              </a:rPr>
              <a:t>T=</a:t>
            </a:r>
            <a:r>
              <a:rPr lang="fi-FI" sz="1600" err="1">
                <a:cs typeface="Calibri"/>
              </a:rPr>
              <a:t>Talonpojank</a:t>
            </a:r>
            <a:r>
              <a:rPr lang="fi-FI" sz="1600">
                <a:cs typeface="Calibri"/>
              </a:rPr>
              <a:t>.</a:t>
            </a:r>
          </a:p>
          <a:p>
            <a:pPr>
              <a:buFont typeface="Arial"/>
            </a:pPr>
            <a:r>
              <a:rPr lang="fi-FI" sz="1600">
                <a:cs typeface="Calibri"/>
              </a:rPr>
              <a:t>K=Kampushalli</a:t>
            </a:r>
          </a:p>
        </p:txBody>
      </p:sp>
    </p:spTree>
    <p:extLst>
      <p:ext uri="{BB962C8B-B14F-4D97-AF65-F5344CB8AC3E}">
        <p14:creationId xmlns:p14="http://schemas.microsoft.com/office/powerpoint/2010/main" val="70862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5B3F59-6A8F-44C6-1683-7B60F7FDBFA3}"/>
              </a:ext>
            </a:extLst>
          </p:cNvPr>
          <p:cNvSpPr>
            <a:spLocks noGrp="1"/>
          </p:cNvSpPr>
          <p:nvPr>
            <p:ph type="title"/>
          </p:nvPr>
        </p:nvSpPr>
        <p:spPr>
          <a:xfrm>
            <a:off x="838200" y="365125"/>
            <a:ext cx="10515600" cy="436564"/>
          </a:xfrm>
        </p:spPr>
        <p:txBody>
          <a:bodyPr>
            <a:normAutofit fontScale="90000"/>
          </a:bodyPr>
          <a:lstStyle/>
          <a:p>
            <a:r>
              <a:rPr lang="fi-FI" sz="3900" b="1">
                <a:solidFill>
                  <a:srgbClr val="00B0F0"/>
                </a:solidFill>
                <a:latin typeface="Bebas Neue"/>
                <a:cs typeface="Calibri Light"/>
              </a:rPr>
              <a:t>MAHDOLLISUUS SAADA TÄSTÄ AMIS</a:t>
            </a:r>
            <a:r>
              <a:rPr lang="fi-FI" sz="3900" b="1">
                <a:solidFill>
                  <a:srgbClr val="00B0F0"/>
                </a:solidFill>
                <a:latin typeface="Bebas Neue"/>
                <a:ea typeface="Calibri Light"/>
                <a:cs typeface="Calibri Light"/>
              </a:rPr>
              <a:t>STARTISTA Osaamispisteitä</a:t>
            </a:r>
            <a:endParaRPr lang="fi-FI">
              <a:ea typeface="Calibri Light"/>
              <a:cs typeface="Calibri Light"/>
            </a:endParaRPr>
          </a:p>
        </p:txBody>
      </p:sp>
      <p:graphicFrame>
        <p:nvGraphicFramePr>
          <p:cNvPr id="12" name="Sisällön paikkamerkki 2">
            <a:extLst>
              <a:ext uri="{FF2B5EF4-FFF2-40B4-BE49-F238E27FC236}">
                <a16:creationId xmlns:a16="http://schemas.microsoft.com/office/drawing/2014/main" id="{A8A2A9DC-06F1-F33E-DC6E-9AF5990FF70B}"/>
              </a:ext>
            </a:extLst>
          </p:cNvPr>
          <p:cNvGraphicFramePr>
            <a:graphicFrameLocks noGrp="1"/>
          </p:cNvGraphicFramePr>
          <p:nvPr>
            <p:ph idx="1"/>
            <p:extLst>
              <p:ext uri="{D42A27DB-BD31-4B8C-83A1-F6EECF244321}">
                <p14:modId xmlns:p14="http://schemas.microsoft.com/office/powerpoint/2010/main" val="1745874920"/>
              </p:ext>
            </p:extLst>
          </p:nvPr>
        </p:nvGraphicFramePr>
        <p:xfrm>
          <a:off x="342102" y="1059546"/>
          <a:ext cx="11011698" cy="5688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755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70974B75-0842-4B76-957F-0E0C736A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E39FF-158F-C643-7233-582FEBCDF235}"/>
              </a:ext>
            </a:extLst>
          </p:cNvPr>
          <p:cNvSpPr>
            <a:spLocks noGrp="1"/>
          </p:cNvSpPr>
          <p:nvPr>
            <p:ph type="title"/>
          </p:nvPr>
        </p:nvSpPr>
        <p:spPr>
          <a:xfrm>
            <a:off x="1137034" y="609598"/>
            <a:ext cx="7407658" cy="1330841"/>
          </a:xfrm>
        </p:spPr>
        <p:txBody>
          <a:bodyPr>
            <a:normAutofit/>
          </a:bodyPr>
          <a:lstStyle/>
          <a:p>
            <a:pPr marL="742950" indent="-742950">
              <a:buAutoNum type="romanUcPeriod"/>
            </a:pPr>
            <a:r>
              <a:rPr lang="fi-FI" sz="3900" b="1">
                <a:solidFill>
                  <a:srgbClr val="00B0F0"/>
                </a:solidFill>
                <a:latin typeface="Bebas Neue"/>
                <a:cs typeface="Calibri Light"/>
              </a:rPr>
              <a:t>OLYMPIALAISET</a:t>
            </a:r>
            <a:endParaRPr lang="en-US">
              <a:solidFill>
                <a:schemeClr val="tx1">
                  <a:lumMod val="85000"/>
                  <a:lumOff val="15000"/>
                </a:schemeClr>
              </a:solidFill>
              <a:cs typeface="Calibri Light" panose="020F0302020204030204"/>
            </a:endParaRPr>
          </a:p>
        </p:txBody>
      </p:sp>
      <p:sp>
        <p:nvSpPr>
          <p:cNvPr id="3" name="Content Placeholder 2">
            <a:extLst>
              <a:ext uri="{FF2B5EF4-FFF2-40B4-BE49-F238E27FC236}">
                <a16:creationId xmlns:a16="http://schemas.microsoft.com/office/drawing/2014/main" id="{E3178415-A106-5CD5-7E8D-1188CE999C5B}"/>
              </a:ext>
            </a:extLst>
          </p:cNvPr>
          <p:cNvSpPr>
            <a:spLocks noGrp="1"/>
          </p:cNvSpPr>
          <p:nvPr>
            <p:ph idx="1"/>
          </p:nvPr>
        </p:nvSpPr>
        <p:spPr>
          <a:xfrm>
            <a:off x="1137035" y="2194102"/>
            <a:ext cx="7215395" cy="3733549"/>
          </a:xfrm>
        </p:spPr>
        <p:txBody>
          <a:bodyPr vert="horz" lIns="91440" tIns="45720" rIns="91440" bIns="45720" rtlCol="0">
            <a:normAutofit/>
          </a:bodyPr>
          <a:lstStyle/>
          <a:p>
            <a:r>
              <a:rPr lang="en-US" sz="2000">
                <a:solidFill>
                  <a:schemeClr val="tx1">
                    <a:lumMod val="85000"/>
                    <a:lumOff val="15000"/>
                  </a:schemeClr>
                </a:solidFill>
                <a:cs typeface="Calibri"/>
              </a:rPr>
              <a:t>Järjestä hupaisat "Amis-olympialaiset", joissa eri lajeissa kisataan pienissä (4-6 hlö:ä) ryhmissä. Mikäli ryhmät ovat erisuuruiset, ryhmä, jossa on muita vähemmän kisaajia, sopii, kuka tekee pisteen tehtävän kaksi kertaa, mikäli se on tarpeen (tekijä vaihtuu vuorotellen).</a:t>
            </a:r>
          </a:p>
          <a:p>
            <a:r>
              <a:rPr lang="en-US" sz="2000">
                <a:solidFill>
                  <a:schemeClr val="tx1">
                    <a:lumMod val="85000"/>
                    <a:lumOff val="15000"/>
                  </a:schemeClr>
                </a:solidFill>
                <a:cs typeface="Calibri"/>
              </a:rPr>
              <a:t>Olympialaispisteet voidaan tehdä kiertopisteinä.</a:t>
            </a:r>
          </a:p>
          <a:p>
            <a:r>
              <a:rPr lang="en-US" sz="2000">
                <a:solidFill>
                  <a:schemeClr val="tx1">
                    <a:lumMod val="85000"/>
                    <a:lumOff val="15000"/>
                  </a:schemeClr>
                </a:solidFill>
                <a:cs typeface="Calibri"/>
              </a:rPr>
              <a:t>Esimerkkipisteet (6 kpl) löytyvät </a:t>
            </a:r>
            <a:r>
              <a:rPr lang="en-US" sz="2000">
                <a:solidFill>
                  <a:schemeClr val="tx1">
                    <a:lumMod val="85000"/>
                    <a:lumOff val="15000"/>
                  </a:schemeClr>
                </a:solidFill>
                <a:cs typeface="Calibri"/>
                <a:hlinkClick r:id="rId2"/>
              </a:rPr>
              <a:t>tästä</a:t>
            </a:r>
          </a:p>
          <a:p>
            <a:r>
              <a:rPr lang="en-US" sz="2000">
                <a:solidFill>
                  <a:schemeClr val="tx1">
                    <a:lumMod val="85000"/>
                    <a:lumOff val="15000"/>
                  </a:schemeClr>
                </a:solidFill>
                <a:cs typeface="Calibri"/>
              </a:rPr>
              <a:t>Esimerkkien lisäksi suositeltavaa on keksiä omaan toimialaan liittyviä pisteitä, kuten esim."renkaanpyöritys", jolloin esim. 5 min aikana katsotaan, montako kertaa rengasta ehditään pyörittää tiettyä rataa pitkin vuorotellen (rengasviesti)</a:t>
            </a:r>
          </a:p>
        </p:txBody>
      </p:sp>
      <p:sp>
        <p:nvSpPr>
          <p:cNvPr id="27" name="Freeform: Shape 13">
            <a:extLst>
              <a:ext uri="{FF2B5EF4-FFF2-40B4-BE49-F238E27FC236}">
                <a16:creationId xmlns:a16="http://schemas.microsoft.com/office/drawing/2014/main" id="{72E29C87-9572-491A-BB3F-FB4640339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0"/>
            <a:ext cx="3581400" cy="6858000"/>
          </a:xfrm>
          <a:custGeom>
            <a:avLst/>
            <a:gdLst>
              <a:gd name="connsiteX0" fmla="*/ 103528 w 3531060"/>
              <a:gd name="connsiteY0" fmla="*/ 0 h 6858000"/>
              <a:gd name="connsiteX1" fmla="*/ 3531060 w 3531060"/>
              <a:gd name="connsiteY1" fmla="*/ 0 h 6858000"/>
              <a:gd name="connsiteX2" fmla="*/ 3531060 w 3531060"/>
              <a:gd name="connsiteY2" fmla="*/ 6858000 h 6858000"/>
              <a:gd name="connsiteX3" fmla="*/ 11227 w 3531060"/>
              <a:gd name="connsiteY3" fmla="*/ 6858000 h 6858000"/>
              <a:gd name="connsiteX4" fmla="*/ 13007 w 3531060"/>
              <a:gd name="connsiteY4" fmla="*/ 6830689 h 6858000"/>
              <a:gd name="connsiteX5" fmla="*/ 13816 w 3531060"/>
              <a:gd name="connsiteY5" fmla="*/ 6805387 h 6858000"/>
              <a:gd name="connsiteX6" fmla="*/ 6804 w 3531060"/>
              <a:gd name="connsiteY6" fmla="*/ 6745068 h 6858000"/>
              <a:gd name="connsiteX7" fmla="*/ 0 w 3531060"/>
              <a:gd name="connsiteY7" fmla="*/ 6729489 h 6858000"/>
              <a:gd name="connsiteX8" fmla="*/ 2954 w 3531060"/>
              <a:gd name="connsiteY8" fmla="*/ 6720173 h 6858000"/>
              <a:gd name="connsiteX9" fmla="*/ 5781 w 3531060"/>
              <a:gd name="connsiteY9" fmla="*/ 6647880 h 6858000"/>
              <a:gd name="connsiteX10" fmla="*/ 18369 w 3531060"/>
              <a:gd name="connsiteY10" fmla="*/ 6601567 h 6858000"/>
              <a:gd name="connsiteX11" fmla="*/ 23416 w 3531060"/>
              <a:gd name="connsiteY11" fmla="*/ 6560762 h 6858000"/>
              <a:gd name="connsiteX12" fmla="*/ 18598 w 3531060"/>
              <a:gd name="connsiteY12" fmla="*/ 6513714 h 6858000"/>
              <a:gd name="connsiteX13" fmla="*/ 59435 w 3531060"/>
              <a:gd name="connsiteY13" fmla="*/ 6445731 h 6858000"/>
              <a:gd name="connsiteX14" fmla="*/ 63794 w 3531060"/>
              <a:gd name="connsiteY14" fmla="*/ 6393381 h 6858000"/>
              <a:gd name="connsiteX15" fmla="*/ 106081 w 3531060"/>
              <a:gd name="connsiteY15" fmla="*/ 6308405 h 6858000"/>
              <a:gd name="connsiteX16" fmla="*/ 113316 w 3531060"/>
              <a:gd name="connsiteY16" fmla="*/ 6212827 h 6858000"/>
              <a:gd name="connsiteX17" fmla="*/ 254196 w 3531060"/>
              <a:gd name="connsiteY17" fmla="*/ 5897402 h 6858000"/>
              <a:gd name="connsiteX18" fmla="*/ 262830 w 3531060"/>
              <a:gd name="connsiteY18" fmla="*/ 5814193 h 6858000"/>
              <a:gd name="connsiteX19" fmla="*/ 280557 w 3531060"/>
              <a:gd name="connsiteY19" fmla="*/ 5702062 h 6858000"/>
              <a:gd name="connsiteX20" fmla="*/ 297372 w 3531060"/>
              <a:gd name="connsiteY20" fmla="*/ 5654420 h 6858000"/>
              <a:gd name="connsiteX21" fmla="*/ 335148 w 3531060"/>
              <a:gd name="connsiteY21" fmla="*/ 5528164 h 6858000"/>
              <a:gd name="connsiteX22" fmla="*/ 360460 w 3531060"/>
              <a:gd name="connsiteY22" fmla="*/ 5405598 h 6858000"/>
              <a:gd name="connsiteX23" fmla="*/ 397460 w 3531060"/>
              <a:gd name="connsiteY23" fmla="*/ 5273144 h 6858000"/>
              <a:gd name="connsiteX24" fmla="*/ 494993 w 3531060"/>
              <a:gd name="connsiteY24" fmla="*/ 4964102 h 6858000"/>
              <a:gd name="connsiteX25" fmla="*/ 568696 w 3531060"/>
              <a:gd name="connsiteY25" fmla="*/ 4673314 h 6858000"/>
              <a:gd name="connsiteX26" fmla="*/ 564053 w 3531060"/>
              <a:gd name="connsiteY26" fmla="*/ 4444162 h 6858000"/>
              <a:gd name="connsiteX27" fmla="*/ 562482 w 3531060"/>
              <a:gd name="connsiteY27" fmla="*/ 4238831 h 6858000"/>
              <a:gd name="connsiteX28" fmla="*/ 566528 w 3531060"/>
              <a:gd name="connsiteY28" fmla="*/ 4167684 h 6858000"/>
              <a:gd name="connsiteX29" fmla="*/ 565861 w 3531060"/>
              <a:gd name="connsiteY29" fmla="*/ 4066422 h 6858000"/>
              <a:gd name="connsiteX30" fmla="*/ 535898 w 3531060"/>
              <a:gd name="connsiteY30" fmla="*/ 3956159 h 6858000"/>
              <a:gd name="connsiteX31" fmla="*/ 529864 w 3531060"/>
              <a:gd name="connsiteY31" fmla="*/ 3827475 h 6858000"/>
              <a:gd name="connsiteX32" fmla="*/ 529398 w 3531060"/>
              <a:gd name="connsiteY32" fmla="*/ 3731753 h 6858000"/>
              <a:gd name="connsiteX33" fmla="*/ 516932 w 3531060"/>
              <a:gd name="connsiteY33" fmla="*/ 3591228 h 6858000"/>
              <a:gd name="connsiteX34" fmla="*/ 516408 w 3531060"/>
              <a:gd name="connsiteY34" fmla="*/ 3470066 h 6858000"/>
              <a:gd name="connsiteX35" fmla="*/ 503912 w 3531060"/>
              <a:gd name="connsiteY35" fmla="*/ 3378353 h 6858000"/>
              <a:gd name="connsiteX36" fmla="*/ 510998 w 3531060"/>
              <a:gd name="connsiteY36" fmla="*/ 3426234 h 6858000"/>
              <a:gd name="connsiteX37" fmla="*/ 493021 w 3531060"/>
              <a:gd name="connsiteY37" fmla="*/ 3298102 h 6858000"/>
              <a:gd name="connsiteX38" fmla="*/ 476639 w 3531060"/>
              <a:gd name="connsiteY38" fmla="*/ 3237723 h 6858000"/>
              <a:gd name="connsiteX39" fmla="*/ 495722 w 3531060"/>
              <a:gd name="connsiteY39" fmla="*/ 3171637 h 6858000"/>
              <a:gd name="connsiteX40" fmla="*/ 450994 w 3531060"/>
              <a:gd name="connsiteY40" fmla="*/ 3065288 h 6858000"/>
              <a:gd name="connsiteX41" fmla="*/ 421746 w 3531060"/>
              <a:gd name="connsiteY41" fmla="*/ 2897536 h 6858000"/>
              <a:gd name="connsiteX42" fmla="*/ 385928 w 3531060"/>
              <a:gd name="connsiteY42" fmla="*/ 2840607 h 6858000"/>
              <a:gd name="connsiteX43" fmla="*/ 352690 w 3531060"/>
              <a:gd name="connsiteY43" fmla="*/ 2704145 h 6858000"/>
              <a:gd name="connsiteX44" fmla="*/ 327326 w 3531060"/>
              <a:gd name="connsiteY44" fmla="*/ 2596651 h 6858000"/>
              <a:gd name="connsiteX45" fmla="*/ 316968 w 3531060"/>
              <a:gd name="connsiteY45" fmla="*/ 2569830 h 6858000"/>
              <a:gd name="connsiteX46" fmla="*/ 291337 w 3531060"/>
              <a:gd name="connsiteY46" fmla="*/ 2512570 h 6858000"/>
              <a:gd name="connsiteX47" fmla="*/ 296082 w 3531060"/>
              <a:gd name="connsiteY47" fmla="*/ 2497590 h 6858000"/>
              <a:gd name="connsiteX48" fmla="*/ 296084 w 3531060"/>
              <a:gd name="connsiteY48" fmla="*/ 2497483 h 6858000"/>
              <a:gd name="connsiteX49" fmla="*/ 294022 w 3531060"/>
              <a:gd name="connsiteY49" fmla="*/ 2484247 h 6858000"/>
              <a:gd name="connsiteX50" fmla="*/ 292784 w 3531060"/>
              <a:gd name="connsiteY50" fmla="*/ 2486499 h 6858000"/>
              <a:gd name="connsiteX51" fmla="*/ 275200 w 3531060"/>
              <a:gd name="connsiteY51" fmla="*/ 2427557 h 6858000"/>
              <a:gd name="connsiteX52" fmla="*/ 286266 w 3531060"/>
              <a:gd name="connsiteY52" fmla="*/ 2384112 h 6858000"/>
              <a:gd name="connsiteX53" fmla="*/ 263813 w 3531060"/>
              <a:gd name="connsiteY53" fmla="*/ 2270223 h 6858000"/>
              <a:gd name="connsiteX54" fmla="*/ 238402 w 3531060"/>
              <a:gd name="connsiteY54" fmla="*/ 2198449 h 6858000"/>
              <a:gd name="connsiteX55" fmla="*/ 235318 w 3531060"/>
              <a:gd name="connsiteY55" fmla="*/ 2195917 h 6858000"/>
              <a:gd name="connsiteX56" fmla="*/ 230374 w 3531060"/>
              <a:gd name="connsiteY56" fmla="*/ 2180424 h 6858000"/>
              <a:gd name="connsiteX57" fmla="*/ 218180 w 3531060"/>
              <a:gd name="connsiteY57" fmla="*/ 2103866 h 6858000"/>
              <a:gd name="connsiteX58" fmla="*/ 215674 w 3531060"/>
              <a:gd name="connsiteY58" fmla="*/ 2091957 h 6858000"/>
              <a:gd name="connsiteX59" fmla="*/ 205319 w 3531060"/>
              <a:gd name="connsiteY59" fmla="*/ 2010962 h 6858000"/>
              <a:gd name="connsiteX60" fmla="*/ 203437 w 3531060"/>
              <a:gd name="connsiteY60" fmla="*/ 1997565 h 6858000"/>
              <a:gd name="connsiteX61" fmla="*/ 199907 w 3531060"/>
              <a:gd name="connsiteY61" fmla="*/ 1995657 h 6858000"/>
              <a:gd name="connsiteX62" fmla="*/ 199391 w 3531060"/>
              <a:gd name="connsiteY62" fmla="*/ 1990646 h 6858000"/>
              <a:gd name="connsiteX63" fmla="*/ 208753 w 3531060"/>
              <a:gd name="connsiteY63" fmla="*/ 1964565 h 6858000"/>
              <a:gd name="connsiteX64" fmla="*/ 205295 w 3531060"/>
              <a:gd name="connsiteY64" fmla="*/ 1849539 h 6858000"/>
              <a:gd name="connsiteX65" fmla="*/ 215900 w 3531060"/>
              <a:gd name="connsiteY65" fmla="*/ 1739005 h 6858000"/>
              <a:gd name="connsiteX66" fmla="*/ 214116 w 3531060"/>
              <a:gd name="connsiteY66" fmla="*/ 1572143 h 6858000"/>
              <a:gd name="connsiteX67" fmla="*/ 171292 w 3531060"/>
              <a:gd name="connsiteY67" fmla="*/ 1394445 h 6858000"/>
              <a:gd name="connsiteX68" fmla="*/ 147310 w 3531060"/>
              <a:gd name="connsiteY68" fmla="*/ 1368244 h 6858000"/>
              <a:gd name="connsiteX69" fmla="*/ 136918 w 3531060"/>
              <a:gd name="connsiteY69" fmla="*/ 1304100 h 6858000"/>
              <a:gd name="connsiteX70" fmla="*/ 133350 w 3531060"/>
              <a:gd name="connsiteY70" fmla="*/ 1266991 h 6858000"/>
              <a:gd name="connsiteX71" fmla="*/ 120972 w 3531060"/>
              <a:gd name="connsiteY71" fmla="*/ 1165753 h 6858000"/>
              <a:gd name="connsiteX72" fmla="*/ 123458 w 3531060"/>
              <a:gd name="connsiteY72" fmla="*/ 1076447 h 6858000"/>
              <a:gd name="connsiteX73" fmla="*/ 97854 w 3531060"/>
              <a:gd name="connsiteY73" fmla="*/ 1017164 h 6858000"/>
              <a:gd name="connsiteX74" fmla="*/ 87953 w 3531060"/>
              <a:gd name="connsiteY74" fmla="*/ 994620 h 6858000"/>
              <a:gd name="connsiteX75" fmla="*/ 88632 w 3531060"/>
              <a:gd name="connsiteY75" fmla="*/ 989015 h 6858000"/>
              <a:gd name="connsiteX76" fmla="*/ 88620 w 3531060"/>
              <a:gd name="connsiteY76" fmla="*/ 980586 h 6858000"/>
              <a:gd name="connsiteX77" fmla="*/ 88469 w 3531060"/>
              <a:gd name="connsiteY77" fmla="*/ 980346 h 6858000"/>
              <a:gd name="connsiteX78" fmla="*/ 88753 w 3531060"/>
              <a:gd name="connsiteY78" fmla="*/ 972517 h 6858000"/>
              <a:gd name="connsiteX79" fmla="*/ 92049 w 3531060"/>
              <a:gd name="connsiteY79" fmla="*/ 934639 h 6858000"/>
              <a:gd name="connsiteX80" fmla="*/ 75170 w 3531060"/>
              <a:gd name="connsiteY80" fmla="*/ 858806 h 6858000"/>
              <a:gd name="connsiteX81" fmla="*/ 73032 w 3531060"/>
              <a:gd name="connsiteY81" fmla="*/ 847069 h 6858000"/>
              <a:gd name="connsiteX82" fmla="*/ 72378 w 3531060"/>
              <a:gd name="connsiteY82" fmla="*/ 846222 h 6858000"/>
              <a:gd name="connsiteX83" fmla="*/ 79554 w 3531060"/>
              <a:gd name="connsiteY83" fmla="*/ 769298 h 6858000"/>
              <a:gd name="connsiteX84" fmla="*/ 81564 w 3531060"/>
              <a:gd name="connsiteY84" fmla="*/ 766224 h 6858000"/>
              <a:gd name="connsiteX85" fmla="*/ 82266 w 3531060"/>
              <a:gd name="connsiteY85" fmla="*/ 747981 h 6858000"/>
              <a:gd name="connsiteX86" fmla="*/ 81702 w 3531060"/>
              <a:gd name="connsiteY86" fmla="*/ 745740 h 6858000"/>
              <a:gd name="connsiteX87" fmla="*/ 103923 w 3531060"/>
              <a:gd name="connsiteY87" fmla="*/ 677309 h 6858000"/>
              <a:gd name="connsiteX88" fmla="*/ 104946 w 3531060"/>
              <a:gd name="connsiteY88" fmla="*/ 620242 h 6858000"/>
              <a:gd name="connsiteX89" fmla="*/ 112314 w 3531060"/>
              <a:gd name="connsiteY89" fmla="*/ 507811 h 6858000"/>
              <a:gd name="connsiteX90" fmla="*/ 120754 w 3531060"/>
              <a:gd name="connsiteY90" fmla="*/ 390502 h 6858000"/>
              <a:gd name="connsiteX91" fmla="*/ 96054 w 3531060"/>
              <a:gd name="connsiteY91" fmla="*/ 236774 h 6858000"/>
              <a:gd name="connsiteX92" fmla="*/ 100614 w 3531060"/>
              <a:gd name="connsiteY92" fmla="*/ 106394 h 6858000"/>
              <a:gd name="connsiteX93" fmla="*/ 96438 w 3531060"/>
              <a:gd name="connsiteY93" fmla="*/ 51592 h 6858000"/>
              <a:gd name="connsiteX94" fmla="*/ 104784 w 3531060"/>
              <a:gd name="connsiteY94" fmla="*/ 60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31060" h="6858000">
                <a:moveTo>
                  <a:pt x="103528" y="0"/>
                </a:moveTo>
                <a:lnTo>
                  <a:pt x="3531060" y="0"/>
                </a:lnTo>
                <a:lnTo>
                  <a:pt x="3531060" y="6858000"/>
                </a:lnTo>
                <a:lnTo>
                  <a:pt x="11227" y="6858000"/>
                </a:lnTo>
                <a:lnTo>
                  <a:pt x="13007" y="6830689"/>
                </a:lnTo>
                <a:cubicBezTo>
                  <a:pt x="13519" y="6821195"/>
                  <a:pt x="13839" y="6812491"/>
                  <a:pt x="13816" y="6805387"/>
                </a:cubicBezTo>
                <a:cubicBezTo>
                  <a:pt x="15254" y="6794161"/>
                  <a:pt x="9459" y="6753337"/>
                  <a:pt x="6804" y="6745068"/>
                </a:cubicBezTo>
                <a:lnTo>
                  <a:pt x="0" y="6729489"/>
                </a:lnTo>
                <a:lnTo>
                  <a:pt x="2954" y="6720173"/>
                </a:lnTo>
                <a:cubicBezTo>
                  <a:pt x="4526" y="6681672"/>
                  <a:pt x="-2520" y="6667698"/>
                  <a:pt x="5781" y="6647880"/>
                </a:cubicBezTo>
                <a:cubicBezTo>
                  <a:pt x="8350" y="6628113"/>
                  <a:pt x="15430" y="6616086"/>
                  <a:pt x="18369" y="6601567"/>
                </a:cubicBezTo>
                <a:cubicBezTo>
                  <a:pt x="15090" y="6579062"/>
                  <a:pt x="27561" y="6584422"/>
                  <a:pt x="23416" y="6560762"/>
                </a:cubicBezTo>
                <a:cubicBezTo>
                  <a:pt x="13805" y="6562800"/>
                  <a:pt x="26779" y="6518102"/>
                  <a:pt x="18598" y="6513714"/>
                </a:cubicBezTo>
                <a:cubicBezTo>
                  <a:pt x="31032" y="6499191"/>
                  <a:pt x="54928" y="6469276"/>
                  <a:pt x="59435" y="6445731"/>
                </a:cubicBezTo>
                <a:cubicBezTo>
                  <a:pt x="64302" y="6435600"/>
                  <a:pt x="68176" y="6406542"/>
                  <a:pt x="63794" y="6393381"/>
                </a:cubicBezTo>
                <a:cubicBezTo>
                  <a:pt x="87384" y="6347124"/>
                  <a:pt x="95956" y="6355867"/>
                  <a:pt x="106081" y="6308405"/>
                </a:cubicBezTo>
                <a:cubicBezTo>
                  <a:pt x="113812" y="6278148"/>
                  <a:pt x="101282" y="6242621"/>
                  <a:pt x="113316" y="6212827"/>
                </a:cubicBezTo>
                <a:cubicBezTo>
                  <a:pt x="156730" y="6067155"/>
                  <a:pt x="232746" y="6024676"/>
                  <a:pt x="254196" y="5897402"/>
                </a:cubicBezTo>
                <a:cubicBezTo>
                  <a:pt x="278709" y="5861657"/>
                  <a:pt x="256257" y="5849960"/>
                  <a:pt x="262830" y="5814193"/>
                </a:cubicBezTo>
                <a:cubicBezTo>
                  <a:pt x="292627" y="5729321"/>
                  <a:pt x="262967" y="5779716"/>
                  <a:pt x="280557" y="5702062"/>
                </a:cubicBezTo>
                <a:cubicBezTo>
                  <a:pt x="301001" y="5690324"/>
                  <a:pt x="289062" y="5671797"/>
                  <a:pt x="297372" y="5654420"/>
                </a:cubicBezTo>
                <a:cubicBezTo>
                  <a:pt x="310717" y="5602328"/>
                  <a:pt x="319320" y="5592033"/>
                  <a:pt x="335148" y="5528164"/>
                </a:cubicBezTo>
                <a:cubicBezTo>
                  <a:pt x="331779" y="5417827"/>
                  <a:pt x="359342" y="5444441"/>
                  <a:pt x="360460" y="5405598"/>
                </a:cubicBezTo>
                <a:cubicBezTo>
                  <a:pt x="382241" y="5333681"/>
                  <a:pt x="391308" y="5299039"/>
                  <a:pt x="397460" y="5273144"/>
                </a:cubicBezTo>
                <a:cubicBezTo>
                  <a:pt x="403590" y="5241156"/>
                  <a:pt x="498677" y="5031223"/>
                  <a:pt x="494993" y="4964102"/>
                </a:cubicBezTo>
                <a:cubicBezTo>
                  <a:pt x="509257" y="4834400"/>
                  <a:pt x="557982" y="4859515"/>
                  <a:pt x="568696" y="4673314"/>
                </a:cubicBezTo>
                <a:cubicBezTo>
                  <a:pt x="562875" y="4576630"/>
                  <a:pt x="603384" y="4599723"/>
                  <a:pt x="564053" y="4444162"/>
                </a:cubicBezTo>
                <a:cubicBezTo>
                  <a:pt x="584088" y="4367766"/>
                  <a:pt x="539882" y="4356597"/>
                  <a:pt x="562482" y="4238831"/>
                </a:cubicBezTo>
                <a:cubicBezTo>
                  <a:pt x="563771" y="4228532"/>
                  <a:pt x="565115" y="4176012"/>
                  <a:pt x="566528" y="4167684"/>
                </a:cubicBezTo>
                <a:cubicBezTo>
                  <a:pt x="564092" y="4133380"/>
                  <a:pt x="570965" y="4101677"/>
                  <a:pt x="565861" y="4066422"/>
                </a:cubicBezTo>
                <a:cubicBezTo>
                  <a:pt x="560756" y="4031167"/>
                  <a:pt x="538898" y="3990412"/>
                  <a:pt x="535898" y="3956159"/>
                </a:cubicBezTo>
                <a:cubicBezTo>
                  <a:pt x="531004" y="3900312"/>
                  <a:pt x="534822" y="3857908"/>
                  <a:pt x="529864" y="3827475"/>
                </a:cubicBezTo>
                <a:cubicBezTo>
                  <a:pt x="531280" y="3816371"/>
                  <a:pt x="529214" y="3754146"/>
                  <a:pt x="529398" y="3731753"/>
                </a:cubicBezTo>
                <a:cubicBezTo>
                  <a:pt x="528440" y="3695632"/>
                  <a:pt x="516799" y="3663823"/>
                  <a:pt x="516932" y="3591228"/>
                </a:cubicBezTo>
                <a:cubicBezTo>
                  <a:pt x="516182" y="3570529"/>
                  <a:pt x="515070" y="3493177"/>
                  <a:pt x="516408" y="3470066"/>
                </a:cubicBezTo>
                <a:cubicBezTo>
                  <a:pt x="518516" y="3452307"/>
                  <a:pt x="501804" y="3396112"/>
                  <a:pt x="503912" y="3378353"/>
                </a:cubicBezTo>
                <a:lnTo>
                  <a:pt x="510998" y="3426234"/>
                </a:lnTo>
                <a:lnTo>
                  <a:pt x="493021" y="3298102"/>
                </a:lnTo>
                <a:cubicBezTo>
                  <a:pt x="493214" y="3294338"/>
                  <a:pt x="479452" y="3243952"/>
                  <a:pt x="476639" y="3237723"/>
                </a:cubicBezTo>
                <a:cubicBezTo>
                  <a:pt x="477369" y="3215695"/>
                  <a:pt x="494992" y="3193666"/>
                  <a:pt x="495722" y="3171637"/>
                </a:cubicBezTo>
                <a:cubicBezTo>
                  <a:pt x="481856" y="3119765"/>
                  <a:pt x="465452" y="3125243"/>
                  <a:pt x="450994" y="3065288"/>
                </a:cubicBezTo>
                <a:cubicBezTo>
                  <a:pt x="450473" y="3010398"/>
                  <a:pt x="430414" y="2952609"/>
                  <a:pt x="421746" y="2897536"/>
                </a:cubicBezTo>
                <a:cubicBezTo>
                  <a:pt x="400922" y="2881359"/>
                  <a:pt x="396356" y="2866991"/>
                  <a:pt x="385928" y="2840607"/>
                </a:cubicBezTo>
                <a:lnTo>
                  <a:pt x="352690" y="2704145"/>
                </a:lnTo>
                <a:cubicBezTo>
                  <a:pt x="340107" y="2662486"/>
                  <a:pt x="333280" y="2619036"/>
                  <a:pt x="327326" y="2596651"/>
                </a:cubicBezTo>
                <a:cubicBezTo>
                  <a:pt x="320226" y="2593515"/>
                  <a:pt x="322845" y="2562919"/>
                  <a:pt x="316968" y="2569830"/>
                </a:cubicBezTo>
                <a:cubicBezTo>
                  <a:pt x="318605" y="2548205"/>
                  <a:pt x="298030" y="2527006"/>
                  <a:pt x="291337" y="2512570"/>
                </a:cubicBezTo>
                <a:lnTo>
                  <a:pt x="296082" y="2497590"/>
                </a:lnTo>
                <a:cubicBezTo>
                  <a:pt x="296082" y="2497555"/>
                  <a:pt x="296082" y="2497521"/>
                  <a:pt x="296084" y="2497483"/>
                </a:cubicBezTo>
                <a:cubicBezTo>
                  <a:pt x="296167" y="2488909"/>
                  <a:pt x="295802" y="2483236"/>
                  <a:pt x="294022" y="2484247"/>
                </a:cubicBezTo>
                <a:lnTo>
                  <a:pt x="292784" y="2486499"/>
                </a:lnTo>
                <a:lnTo>
                  <a:pt x="275200" y="2427557"/>
                </a:lnTo>
                <a:lnTo>
                  <a:pt x="286266" y="2384112"/>
                </a:lnTo>
                <a:cubicBezTo>
                  <a:pt x="281552" y="2356889"/>
                  <a:pt x="268975" y="2302167"/>
                  <a:pt x="263813" y="2270223"/>
                </a:cubicBezTo>
                <a:cubicBezTo>
                  <a:pt x="260813" y="2252348"/>
                  <a:pt x="240336" y="2209833"/>
                  <a:pt x="238402" y="2198449"/>
                </a:cubicBezTo>
                <a:lnTo>
                  <a:pt x="235318" y="2195917"/>
                </a:lnTo>
                <a:lnTo>
                  <a:pt x="230374" y="2180424"/>
                </a:lnTo>
                <a:lnTo>
                  <a:pt x="218180" y="2103866"/>
                </a:lnTo>
                <a:lnTo>
                  <a:pt x="215674" y="2091957"/>
                </a:lnTo>
                <a:cubicBezTo>
                  <a:pt x="213530" y="2076472"/>
                  <a:pt x="207358" y="2026694"/>
                  <a:pt x="205319" y="2010962"/>
                </a:cubicBezTo>
                <a:cubicBezTo>
                  <a:pt x="205156" y="2005218"/>
                  <a:pt x="204594" y="2000520"/>
                  <a:pt x="203437" y="1997565"/>
                </a:cubicBezTo>
                <a:lnTo>
                  <a:pt x="199907" y="1995657"/>
                </a:lnTo>
                <a:cubicBezTo>
                  <a:pt x="199736" y="1993986"/>
                  <a:pt x="199562" y="1992316"/>
                  <a:pt x="199391" y="1990646"/>
                </a:cubicBezTo>
                <a:lnTo>
                  <a:pt x="208753" y="1964565"/>
                </a:lnTo>
                <a:cubicBezTo>
                  <a:pt x="217880" y="1924146"/>
                  <a:pt x="220709" y="1860908"/>
                  <a:pt x="205295" y="1849539"/>
                </a:cubicBezTo>
                <a:cubicBezTo>
                  <a:pt x="201352" y="1822143"/>
                  <a:pt x="217642" y="1765000"/>
                  <a:pt x="215900" y="1739005"/>
                </a:cubicBezTo>
                <a:cubicBezTo>
                  <a:pt x="215305" y="1683384"/>
                  <a:pt x="214710" y="1627764"/>
                  <a:pt x="214116" y="1572143"/>
                </a:cubicBezTo>
                <a:lnTo>
                  <a:pt x="171292" y="1394445"/>
                </a:lnTo>
                <a:lnTo>
                  <a:pt x="147310" y="1368244"/>
                </a:lnTo>
                <a:cubicBezTo>
                  <a:pt x="150887" y="1343046"/>
                  <a:pt x="142396" y="1338329"/>
                  <a:pt x="136918" y="1304100"/>
                </a:cubicBezTo>
                <a:cubicBezTo>
                  <a:pt x="140988" y="1289635"/>
                  <a:pt x="138268" y="1278156"/>
                  <a:pt x="133350" y="1266991"/>
                </a:cubicBezTo>
                <a:cubicBezTo>
                  <a:pt x="133212" y="1233548"/>
                  <a:pt x="125209" y="1203243"/>
                  <a:pt x="120972" y="1165753"/>
                </a:cubicBezTo>
                <a:cubicBezTo>
                  <a:pt x="124590" y="1125005"/>
                  <a:pt x="127933" y="1116514"/>
                  <a:pt x="123458" y="1076447"/>
                </a:cubicBezTo>
                <a:lnTo>
                  <a:pt x="97854" y="1017164"/>
                </a:lnTo>
                <a:lnTo>
                  <a:pt x="87953" y="994620"/>
                </a:lnTo>
                <a:lnTo>
                  <a:pt x="88632" y="989015"/>
                </a:lnTo>
                <a:cubicBezTo>
                  <a:pt x="88926" y="985113"/>
                  <a:pt x="88892" y="982471"/>
                  <a:pt x="88620" y="980586"/>
                </a:cubicBezTo>
                <a:lnTo>
                  <a:pt x="88469" y="980346"/>
                </a:lnTo>
                <a:cubicBezTo>
                  <a:pt x="88563" y="977736"/>
                  <a:pt x="88658" y="975127"/>
                  <a:pt x="88753" y="972517"/>
                </a:cubicBezTo>
                <a:cubicBezTo>
                  <a:pt x="89577" y="959384"/>
                  <a:pt x="90705" y="946679"/>
                  <a:pt x="92049" y="934639"/>
                </a:cubicBezTo>
                <a:cubicBezTo>
                  <a:pt x="89786" y="915687"/>
                  <a:pt x="78339" y="873402"/>
                  <a:pt x="75170" y="858806"/>
                </a:cubicBezTo>
                <a:cubicBezTo>
                  <a:pt x="75311" y="853363"/>
                  <a:pt x="74422" y="849791"/>
                  <a:pt x="73032" y="847069"/>
                </a:cubicBezTo>
                <a:lnTo>
                  <a:pt x="72378" y="846222"/>
                </a:lnTo>
                <a:lnTo>
                  <a:pt x="79554" y="769298"/>
                </a:lnTo>
                <a:lnTo>
                  <a:pt x="81564" y="766224"/>
                </a:lnTo>
                <a:cubicBezTo>
                  <a:pt x="82786" y="762689"/>
                  <a:pt x="83312" y="757352"/>
                  <a:pt x="82266" y="747981"/>
                </a:cubicBezTo>
                <a:lnTo>
                  <a:pt x="81702" y="745740"/>
                </a:lnTo>
                <a:lnTo>
                  <a:pt x="103923" y="677309"/>
                </a:lnTo>
                <a:cubicBezTo>
                  <a:pt x="105299" y="672730"/>
                  <a:pt x="102678" y="623245"/>
                  <a:pt x="104946" y="620242"/>
                </a:cubicBezTo>
                <a:cubicBezTo>
                  <a:pt x="92830" y="565919"/>
                  <a:pt x="114403" y="564337"/>
                  <a:pt x="112314" y="507811"/>
                </a:cubicBezTo>
                <a:cubicBezTo>
                  <a:pt x="111846" y="486024"/>
                  <a:pt x="112944" y="445088"/>
                  <a:pt x="120754" y="390502"/>
                </a:cubicBezTo>
                <a:cubicBezTo>
                  <a:pt x="118044" y="345330"/>
                  <a:pt x="97534" y="291126"/>
                  <a:pt x="96054" y="236774"/>
                </a:cubicBezTo>
                <a:cubicBezTo>
                  <a:pt x="94028" y="198301"/>
                  <a:pt x="94008" y="171041"/>
                  <a:pt x="100614" y="106394"/>
                </a:cubicBezTo>
                <a:cubicBezTo>
                  <a:pt x="84650" y="66832"/>
                  <a:pt x="99424" y="89628"/>
                  <a:pt x="96438" y="51592"/>
                </a:cubicBezTo>
                <a:cubicBezTo>
                  <a:pt x="111136" y="65057"/>
                  <a:pt x="88198" y="4390"/>
                  <a:pt x="104784" y="600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3E7C62F-013B-4BF0-A4FA-40596DEA7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0976" y="736749"/>
            <a:ext cx="2418028" cy="260105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6" descr="Ryömiä ääriviiva">
            <a:extLst>
              <a:ext uri="{FF2B5EF4-FFF2-40B4-BE49-F238E27FC236}">
                <a16:creationId xmlns:a16="http://schemas.microsoft.com/office/drawing/2014/main" id="{1E388895-1940-D924-9DCE-229FC11D8D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3330" y="984337"/>
            <a:ext cx="2093320" cy="2093320"/>
          </a:xfrm>
          <a:prstGeom prst="rect">
            <a:avLst/>
          </a:prstGeom>
        </p:spPr>
      </p:pic>
      <p:sp>
        <p:nvSpPr>
          <p:cNvPr id="18" name="Freeform: Shape 17">
            <a:extLst>
              <a:ext uri="{FF2B5EF4-FFF2-40B4-BE49-F238E27FC236}">
                <a16:creationId xmlns:a16="http://schemas.microsoft.com/office/drawing/2014/main" id="{A06EE196-46B1-4987-B8E2-2681AD6A9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2463" y="3502043"/>
            <a:ext cx="2418028" cy="26005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0048" y="3234332"/>
            <a:ext cx="1027015" cy="361496"/>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Pyrkimys ääriviiva">
            <a:extLst>
              <a:ext uri="{FF2B5EF4-FFF2-40B4-BE49-F238E27FC236}">
                <a16:creationId xmlns:a16="http://schemas.microsoft.com/office/drawing/2014/main" id="{84B4D70E-6E79-9C36-68EA-BA1815E3E5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03330" y="3749246"/>
            <a:ext cx="2093320" cy="2093320"/>
          </a:xfrm>
          <a:prstGeom prst="rect">
            <a:avLst/>
          </a:prstGeom>
        </p:spPr>
      </p:pic>
      <p:pic>
        <p:nvPicPr>
          <p:cNvPr id="4" name="Graphic 4" descr="Sekuntikello ääriviiva">
            <a:extLst>
              <a:ext uri="{FF2B5EF4-FFF2-40B4-BE49-F238E27FC236}">
                <a16:creationId xmlns:a16="http://schemas.microsoft.com/office/drawing/2014/main" id="{B44BBFD1-8AD9-5A08-C658-E93A76C386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4429" y="55503"/>
            <a:ext cx="914400" cy="914400"/>
          </a:xfrm>
          <a:prstGeom prst="rect">
            <a:avLst/>
          </a:prstGeom>
        </p:spPr>
      </p:pic>
      <p:pic>
        <p:nvPicPr>
          <p:cNvPr id="7" name="Graphic 7" descr="Tanssi ääriviiva">
            <a:extLst>
              <a:ext uri="{FF2B5EF4-FFF2-40B4-BE49-F238E27FC236}">
                <a16:creationId xmlns:a16="http://schemas.microsoft.com/office/drawing/2014/main" id="{319244E9-64C2-CE44-431D-AF9B5573EC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3943" y="107832"/>
            <a:ext cx="914400" cy="914400"/>
          </a:xfrm>
          <a:prstGeom prst="rect">
            <a:avLst/>
          </a:prstGeom>
        </p:spPr>
      </p:pic>
    </p:spTree>
    <p:extLst>
      <p:ext uri="{BB962C8B-B14F-4D97-AF65-F5344CB8AC3E}">
        <p14:creationId xmlns:p14="http://schemas.microsoft.com/office/powerpoint/2010/main" val="383025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FAF72E-9B65-F7EB-BD09-2090746F60A2}"/>
              </a:ext>
            </a:extLst>
          </p:cNvPr>
          <p:cNvSpPr>
            <a:spLocks noGrp="1"/>
          </p:cNvSpPr>
          <p:nvPr>
            <p:ph type="title"/>
          </p:nvPr>
        </p:nvSpPr>
        <p:spPr>
          <a:xfrm>
            <a:off x="1137034" y="609599"/>
            <a:ext cx="6836927" cy="1322888"/>
          </a:xfrm>
        </p:spPr>
        <p:txBody>
          <a:bodyPr>
            <a:normAutofit/>
          </a:bodyPr>
          <a:lstStyle/>
          <a:p>
            <a:r>
              <a:rPr lang="en-US" sz="4300" b="1">
                <a:solidFill>
                  <a:srgbClr val="00B0F0"/>
                </a:solidFill>
                <a:latin typeface="Bebas Neue"/>
                <a:cs typeface="Calibri Light"/>
              </a:rPr>
              <a:t>J.</a:t>
            </a:r>
            <a:r>
              <a:rPr lang="en-US">
                <a:cs typeface="Calibri Light"/>
              </a:rPr>
              <a:t> </a:t>
            </a:r>
            <a:r>
              <a:rPr lang="fi-FI" sz="4300" b="1">
                <a:solidFill>
                  <a:srgbClr val="00B0F0"/>
                </a:solidFill>
                <a:latin typeface="Bebas Neue"/>
                <a:cs typeface="Calibri Light"/>
              </a:rPr>
              <a:t>LAUKKUMYSTEERI/PAKOHUONE</a:t>
            </a:r>
            <a:endParaRPr lang="en-US">
              <a:ea typeface="Calibri Light"/>
              <a:cs typeface="Calibri Light"/>
            </a:endParaRPr>
          </a:p>
        </p:txBody>
      </p:sp>
      <p:sp>
        <p:nvSpPr>
          <p:cNvPr id="3" name="Content Placeholder 2">
            <a:extLst>
              <a:ext uri="{FF2B5EF4-FFF2-40B4-BE49-F238E27FC236}">
                <a16:creationId xmlns:a16="http://schemas.microsoft.com/office/drawing/2014/main" id="{2C8B12C0-AA37-B1CF-FEBB-19FC421FD4C7}"/>
              </a:ext>
            </a:extLst>
          </p:cNvPr>
          <p:cNvSpPr>
            <a:spLocks noGrp="1"/>
          </p:cNvSpPr>
          <p:nvPr>
            <p:ph idx="1"/>
          </p:nvPr>
        </p:nvSpPr>
        <p:spPr>
          <a:xfrm>
            <a:off x="1137034" y="2194101"/>
            <a:ext cx="6433805" cy="3970880"/>
          </a:xfrm>
        </p:spPr>
        <p:txBody>
          <a:bodyPr vert="horz" lIns="91440" tIns="45720" rIns="91440" bIns="45720" rtlCol="0" anchor="t">
            <a:normAutofit/>
          </a:bodyPr>
          <a:lstStyle/>
          <a:p>
            <a:r>
              <a:rPr lang="en-US" sz="1600" err="1">
                <a:cs typeface="Calibri"/>
              </a:rPr>
              <a:t>Laukkumysteerissä</a:t>
            </a:r>
            <a:r>
              <a:rPr lang="en-US" sz="1600">
                <a:cs typeface="Calibri"/>
              </a:rPr>
              <a:t> </a:t>
            </a:r>
            <a:r>
              <a:rPr lang="en-US" sz="1600" err="1">
                <a:cs typeface="Calibri"/>
              </a:rPr>
              <a:t>ratkotaan</a:t>
            </a:r>
            <a:r>
              <a:rPr lang="en-US" sz="1600">
                <a:cs typeface="Calibri"/>
              </a:rPr>
              <a:t> </a:t>
            </a:r>
            <a:r>
              <a:rPr lang="en-US" sz="1600" err="1">
                <a:cs typeface="Calibri"/>
              </a:rPr>
              <a:t>kadonneen</a:t>
            </a:r>
            <a:r>
              <a:rPr lang="en-US" sz="1600">
                <a:cs typeface="Calibri"/>
              </a:rPr>
              <a:t> </a:t>
            </a:r>
            <a:r>
              <a:rPr lang="en-US" sz="1600" err="1">
                <a:cs typeface="Calibri"/>
              </a:rPr>
              <a:t>passin</a:t>
            </a:r>
            <a:r>
              <a:rPr lang="en-US" sz="1600">
                <a:cs typeface="Calibri"/>
              </a:rPr>
              <a:t> </a:t>
            </a:r>
            <a:r>
              <a:rPr lang="en-US" sz="1600" err="1">
                <a:cs typeface="Calibri"/>
              </a:rPr>
              <a:t>arvoitusta</a:t>
            </a:r>
            <a:r>
              <a:rPr lang="en-US" sz="1600">
                <a:cs typeface="Calibri"/>
              </a:rPr>
              <a:t> 4-5 </a:t>
            </a:r>
            <a:r>
              <a:rPr lang="en-US" sz="1600" err="1">
                <a:cs typeface="Calibri"/>
              </a:rPr>
              <a:t>hlö:n</a:t>
            </a:r>
            <a:r>
              <a:rPr lang="en-US" sz="1600">
                <a:cs typeface="Calibri"/>
              </a:rPr>
              <a:t> </a:t>
            </a:r>
            <a:r>
              <a:rPr lang="en-US" sz="1600" err="1">
                <a:cs typeface="Calibri"/>
              </a:rPr>
              <a:t>ryhmissä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a:t>
            </a:r>
            <a:r>
              <a:rPr lang="en-US" sz="1600" err="1">
                <a:cs typeface="Calibri"/>
              </a:rPr>
              <a:t>pystyy</a:t>
            </a:r>
            <a:r>
              <a:rPr lang="en-US" sz="1600">
                <a:cs typeface="Calibri"/>
              </a:rPr>
              <a:t> </a:t>
            </a:r>
            <a:r>
              <a:rPr lang="en-US" sz="1600" err="1">
                <a:cs typeface="Calibri"/>
              </a:rPr>
              <a:t>työskennellä</a:t>
            </a:r>
            <a:r>
              <a:rPr lang="en-US" sz="1600">
                <a:cs typeface="Calibri"/>
              </a:rPr>
              <a:t> </a:t>
            </a:r>
            <a:r>
              <a:rPr lang="en-US" sz="1600" err="1">
                <a:cs typeface="Calibri"/>
              </a:rPr>
              <a:t>yhtaikaisesti</a:t>
            </a:r>
            <a:r>
              <a:rPr lang="en-US" sz="1600">
                <a:cs typeface="Calibri"/>
              </a:rPr>
              <a:t>)</a:t>
            </a:r>
          </a:p>
          <a:p>
            <a:r>
              <a:rPr lang="en-US" sz="1600" err="1">
                <a:cs typeface="Calibri"/>
              </a:rPr>
              <a:t>Ideana</a:t>
            </a:r>
            <a:r>
              <a:rPr lang="en-US" sz="1600">
                <a:cs typeface="Calibri"/>
              </a:rPr>
              <a:t> on, </a:t>
            </a:r>
            <a:r>
              <a:rPr lang="en-US" sz="1600" err="1">
                <a:cs typeface="Calibri"/>
              </a:rPr>
              <a:t>että</a:t>
            </a:r>
            <a:r>
              <a:rPr lang="en-US" sz="1600">
                <a:cs typeface="Calibri"/>
              </a:rPr>
              <a:t> </a:t>
            </a:r>
            <a:r>
              <a:rPr lang="en-US" sz="1600" err="1">
                <a:cs typeface="Calibri"/>
              </a:rPr>
              <a:t>jokaisessa</a:t>
            </a:r>
            <a:r>
              <a:rPr lang="en-US" sz="1600">
                <a:cs typeface="Calibri"/>
              </a:rPr>
              <a:t> </a:t>
            </a:r>
            <a:r>
              <a:rPr lang="en-US" sz="1600" err="1">
                <a:cs typeface="Calibri"/>
              </a:rPr>
              <a:t>laukussa</a:t>
            </a:r>
            <a:r>
              <a:rPr lang="en-US" sz="1600">
                <a:cs typeface="Calibri"/>
              </a:rPr>
              <a:t> (</a:t>
            </a:r>
            <a:r>
              <a:rPr lang="en-US" sz="1600" err="1">
                <a:cs typeface="Calibri"/>
              </a:rPr>
              <a:t>joita</a:t>
            </a:r>
            <a:r>
              <a:rPr lang="en-US" sz="1600">
                <a:cs typeface="Calibri"/>
              </a:rPr>
              <a:t> </a:t>
            </a:r>
            <a:r>
              <a:rPr lang="en-US" sz="1600" err="1">
                <a:cs typeface="Calibri"/>
              </a:rPr>
              <a:t>yhteensä</a:t>
            </a:r>
            <a:r>
              <a:rPr lang="en-US" sz="1600">
                <a:cs typeface="Calibri"/>
              </a:rPr>
              <a:t> </a:t>
            </a:r>
            <a:r>
              <a:rPr lang="en-US" sz="1600" err="1">
                <a:cs typeface="Calibri"/>
              </a:rPr>
              <a:t>kahdeksan</a:t>
            </a:r>
            <a:r>
              <a:rPr lang="en-US" sz="1600">
                <a:cs typeface="Calibri"/>
              </a:rPr>
              <a:t>) on </a:t>
            </a:r>
            <a:r>
              <a:rPr lang="en-US" sz="1600" err="1">
                <a:cs typeface="Calibri"/>
              </a:rPr>
              <a:t>pieni</a:t>
            </a:r>
            <a:r>
              <a:rPr lang="en-US" sz="1600">
                <a:cs typeface="Calibri"/>
              </a:rPr>
              <a:t> </a:t>
            </a:r>
            <a:r>
              <a:rPr lang="en-US" sz="1600" err="1">
                <a:cs typeface="Calibri"/>
              </a:rPr>
              <a:t>tehtävä</a:t>
            </a:r>
            <a:r>
              <a:rPr lang="en-US" sz="1600">
                <a:cs typeface="Calibri"/>
              </a:rPr>
              <a:t>, </a:t>
            </a:r>
            <a:r>
              <a:rPr lang="en-US" sz="1600" err="1">
                <a:cs typeface="Calibri"/>
              </a:rPr>
              <a:t>jonka</a:t>
            </a:r>
            <a:r>
              <a:rPr lang="en-US" sz="1600">
                <a:cs typeface="Calibri"/>
              </a:rPr>
              <a:t> </a:t>
            </a:r>
            <a:r>
              <a:rPr lang="en-US" sz="1600" err="1">
                <a:cs typeface="Calibri"/>
              </a:rPr>
              <a:t>ratkaistuaan</a:t>
            </a:r>
            <a:r>
              <a:rPr lang="en-US" sz="1600">
                <a:cs typeface="Calibri"/>
              </a:rPr>
              <a:t> </a:t>
            </a:r>
            <a:r>
              <a:rPr lang="en-US" sz="1600" err="1">
                <a:cs typeface="Calibri"/>
              </a:rPr>
              <a:t>ryhmä</a:t>
            </a:r>
            <a:r>
              <a:rPr lang="en-US" sz="1600">
                <a:cs typeface="Calibri"/>
              </a:rPr>
              <a:t> </a:t>
            </a:r>
            <a:r>
              <a:rPr lang="en-US" sz="1600" err="1">
                <a:cs typeface="Calibri"/>
              </a:rPr>
              <a:t>saa</a:t>
            </a:r>
            <a:r>
              <a:rPr lang="en-US" sz="1600">
                <a:cs typeface="Calibri"/>
              </a:rPr>
              <a:t> </a:t>
            </a:r>
            <a:r>
              <a:rPr lang="en-US" sz="1600" err="1">
                <a:cs typeface="Calibri"/>
              </a:rPr>
              <a:t>koodin</a:t>
            </a:r>
            <a:r>
              <a:rPr lang="en-US" sz="1600">
                <a:cs typeface="Calibri"/>
              </a:rPr>
              <a:t>, </a:t>
            </a:r>
            <a:r>
              <a:rPr lang="en-US" sz="1600" err="1">
                <a:cs typeface="Calibri"/>
              </a:rPr>
              <a:t>millä</a:t>
            </a:r>
            <a:r>
              <a:rPr lang="en-US" sz="1600">
                <a:cs typeface="Calibri"/>
              </a:rPr>
              <a:t> </a:t>
            </a:r>
            <a:r>
              <a:rPr lang="en-US" sz="1600" err="1">
                <a:cs typeface="Calibri"/>
              </a:rPr>
              <a:t>seuraava</a:t>
            </a:r>
            <a:r>
              <a:rPr lang="en-US" sz="1600">
                <a:cs typeface="Calibri"/>
              </a:rPr>
              <a:t> </a:t>
            </a:r>
            <a:r>
              <a:rPr lang="en-US" sz="1600" err="1">
                <a:cs typeface="Calibri"/>
              </a:rPr>
              <a:t>laukku</a:t>
            </a:r>
            <a:r>
              <a:rPr lang="en-US" sz="1600">
                <a:cs typeface="Calibri"/>
              </a:rPr>
              <a:t> </a:t>
            </a:r>
            <a:r>
              <a:rPr lang="en-US" sz="1600" err="1">
                <a:cs typeface="Calibri"/>
              </a:rPr>
              <a:t>aukeaa</a:t>
            </a:r>
            <a:r>
              <a:rPr lang="en-US" sz="1600">
                <a:cs typeface="Calibri"/>
              </a:rPr>
              <a:t>... </a:t>
            </a:r>
            <a:r>
              <a:rPr lang="en-US" sz="1600" err="1">
                <a:cs typeface="Calibri"/>
              </a:rPr>
              <a:t>Tehtävät</a:t>
            </a:r>
            <a:r>
              <a:rPr lang="en-US" sz="1600">
                <a:cs typeface="Calibri"/>
              </a:rPr>
              <a:t> </a:t>
            </a:r>
            <a:r>
              <a:rPr lang="en-US" sz="1600" err="1">
                <a:cs typeface="Calibri"/>
              </a:rPr>
              <a:t>painottavat</a:t>
            </a:r>
            <a:r>
              <a:rPr lang="en-US" sz="1600">
                <a:cs typeface="Calibri"/>
              </a:rPr>
              <a:t> </a:t>
            </a:r>
            <a:r>
              <a:rPr lang="en-US" sz="1600" err="1">
                <a:cs typeface="Calibri"/>
              </a:rPr>
              <a:t>erilaisia</a:t>
            </a:r>
            <a:r>
              <a:rPr lang="en-US" sz="1600">
                <a:cs typeface="Calibri"/>
              </a:rPr>
              <a:t> </a:t>
            </a:r>
            <a:r>
              <a:rPr lang="en-US" sz="1600" err="1">
                <a:cs typeface="Calibri"/>
              </a:rPr>
              <a:t>taitoja</a:t>
            </a:r>
            <a:r>
              <a:rPr lang="en-US" sz="1600">
                <a:cs typeface="Calibri"/>
              </a:rPr>
              <a:t> ja </a:t>
            </a:r>
            <a:r>
              <a:rPr lang="en-US" sz="1600" err="1">
                <a:cs typeface="Calibri"/>
              </a:rPr>
              <a:t>niistä</a:t>
            </a:r>
            <a:r>
              <a:rPr lang="en-US" sz="1600">
                <a:cs typeface="Calibri"/>
              </a:rPr>
              <a:t> </a:t>
            </a:r>
            <a:r>
              <a:rPr lang="en-US" sz="1600" err="1">
                <a:cs typeface="Calibri"/>
              </a:rPr>
              <a:t>tulee</a:t>
            </a:r>
            <a:r>
              <a:rPr lang="en-US" sz="1600">
                <a:cs typeface="Calibri"/>
              </a:rPr>
              <a:t> </a:t>
            </a:r>
            <a:r>
              <a:rPr lang="en-US" sz="1600" err="1">
                <a:cs typeface="Calibri"/>
              </a:rPr>
              <a:t>selviytyä</a:t>
            </a:r>
            <a:r>
              <a:rPr lang="en-US" sz="1600">
                <a:cs typeface="Calibri"/>
              </a:rPr>
              <a:t> </a:t>
            </a:r>
            <a:r>
              <a:rPr lang="en-US" sz="1600" err="1">
                <a:cs typeface="Calibri"/>
              </a:rPr>
              <a:t>ryhmänä</a:t>
            </a:r>
            <a:r>
              <a:rPr lang="en-US" sz="1600">
                <a:cs typeface="Calibri"/>
              </a:rPr>
              <a:t>.</a:t>
            </a:r>
          </a:p>
          <a:p>
            <a:r>
              <a:rPr lang="en-US" sz="1600">
                <a:cs typeface="Calibri"/>
              </a:rPr>
              <a:t>Kun </a:t>
            </a:r>
            <a:r>
              <a:rPr lang="en-US" sz="1600" err="1">
                <a:cs typeface="Calibri"/>
              </a:rPr>
              <a:t>kaikkien</a:t>
            </a:r>
            <a:r>
              <a:rPr lang="en-US" sz="1600">
                <a:cs typeface="Calibri"/>
              </a:rPr>
              <a:t> (8) </a:t>
            </a:r>
            <a:r>
              <a:rPr lang="en-US" sz="1600" err="1">
                <a:cs typeface="Calibri"/>
              </a:rPr>
              <a:t>laukun</a:t>
            </a:r>
            <a:r>
              <a:rPr lang="en-US" sz="1600">
                <a:cs typeface="Calibri"/>
              </a:rPr>
              <a:t> </a:t>
            </a:r>
            <a:r>
              <a:rPr lang="en-US" sz="1600" err="1">
                <a:cs typeface="Calibri"/>
              </a:rPr>
              <a:t>koodi</a:t>
            </a:r>
            <a:r>
              <a:rPr lang="en-US" sz="1600">
                <a:cs typeface="Calibri"/>
              </a:rPr>
              <a:t> on </a:t>
            </a:r>
            <a:r>
              <a:rPr lang="en-US" sz="1600" err="1">
                <a:cs typeface="Calibri"/>
              </a:rPr>
              <a:t>selvinnyt</a:t>
            </a:r>
            <a:r>
              <a:rPr lang="en-US" sz="1600">
                <a:cs typeface="Calibri"/>
              </a:rPr>
              <a:t>, </a:t>
            </a:r>
            <a:r>
              <a:rPr lang="en-US" sz="1600" err="1">
                <a:cs typeface="Calibri"/>
              </a:rPr>
              <a:t>viimeisestä</a:t>
            </a:r>
            <a:r>
              <a:rPr lang="en-US" sz="1600">
                <a:cs typeface="Calibri"/>
              </a:rPr>
              <a:t> </a:t>
            </a:r>
            <a:r>
              <a:rPr lang="en-US" sz="1600" err="1">
                <a:cs typeface="Calibri"/>
              </a:rPr>
              <a:t>laukusta</a:t>
            </a:r>
            <a:r>
              <a:rPr lang="en-US" sz="1600">
                <a:cs typeface="Calibri"/>
              </a:rPr>
              <a:t> </a:t>
            </a:r>
            <a:r>
              <a:rPr lang="en-US" sz="1600" err="1">
                <a:cs typeface="Calibri"/>
              </a:rPr>
              <a:t>löytyy</a:t>
            </a:r>
            <a:r>
              <a:rPr lang="en-US" sz="1600">
                <a:cs typeface="Calibri"/>
              </a:rPr>
              <a:t> </a:t>
            </a:r>
            <a:r>
              <a:rPr lang="en-US" sz="1600" err="1">
                <a:cs typeface="Calibri"/>
              </a:rPr>
              <a:t>kadonnut</a:t>
            </a:r>
            <a:r>
              <a:rPr lang="en-US" sz="1600">
                <a:cs typeface="Calibri"/>
              </a:rPr>
              <a:t> </a:t>
            </a:r>
            <a:r>
              <a:rPr lang="en-US" sz="1600" err="1">
                <a:cs typeface="Calibri"/>
              </a:rPr>
              <a:t>passi</a:t>
            </a:r>
          </a:p>
          <a:p>
            <a:r>
              <a:rPr lang="en-US" sz="1600" err="1">
                <a:cs typeface="Calibri"/>
              </a:rPr>
              <a:t>Nopein</a:t>
            </a:r>
            <a:r>
              <a:rPr lang="en-US" sz="1600">
                <a:cs typeface="Calibri"/>
              </a:rPr>
              <a:t> </a:t>
            </a:r>
            <a:r>
              <a:rPr lang="en-US" sz="1600" err="1">
                <a:cs typeface="Calibri"/>
              </a:rPr>
              <a:t>ryhmä</a:t>
            </a:r>
            <a:r>
              <a:rPr lang="en-US" sz="1600">
                <a:cs typeface="Calibri"/>
              </a:rPr>
              <a:t> </a:t>
            </a:r>
            <a:r>
              <a:rPr lang="en-US" sz="1600" err="1">
                <a:cs typeface="Calibri"/>
              </a:rPr>
              <a:t>voittakoon</a:t>
            </a:r>
            <a:r>
              <a:rPr lang="en-US" sz="1600">
                <a:cs typeface="Calibri"/>
              </a:rPr>
              <a:t> </a:t>
            </a:r>
            <a:r>
              <a:rPr lang="en-US" sz="1600" err="1">
                <a:cs typeface="Calibri"/>
              </a:rPr>
              <a:t>pelin</a:t>
            </a:r>
            <a:r>
              <a:rPr lang="en-US" sz="1600">
                <a:cs typeface="Calibri"/>
              </a:rPr>
              <a:t>!</a:t>
            </a:r>
          </a:p>
          <a:p>
            <a:r>
              <a:rPr lang="en-US" sz="1600" err="1">
                <a:cs typeface="Calibri"/>
              </a:rPr>
              <a:t>Laukkumysteeri</a:t>
            </a:r>
            <a:r>
              <a:rPr lang="en-US" sz="1600">
                <a:cs typeface="Calibri"/>
              </a:rPr>
              <a:t> on </a:t>
            </a:r>
            <a:r>
              <a:rPr lang="en-US" sz="1600" err="1">
                <a:cs typeface="Calibri"/>
              </a:rPr>
              <a:t>helppo</a:t>
            </a:r>
            <a:r>
              <a:rPr lang="en-US" sz="1600">
                <a:cs typeface="Calibri"/>
              </a:rPr>
              <a:t> </a:t>
            </a:r>
            <a:r>
              <a:rPr lang="en-US" sz="1600" err="1">
                <a:cs typeface="Calibri"/>
              </a:rPr>
              <a:t>toteuttaa</a:t>
            </a:r>
            <a:r>
              <a:rPr lang="en-US" sz="1600">
                <a:cs typeface="Calibri"/>
              </a:rPr>
              <a:t> </a:t>
            </a:r>
            <a:r>
              <a:rPr lang="en-US" sz="1600" err="1">
                <a:cs typeface="Calibri"/>
              </a:rPr>
              <a:t>missä</a:t>
            </a:r>
            <a:r>
              <a:rPr lang="en-US" sz="1600">
                <a:cs typeface="Calibri"/>
              </a:rPr>
              <a:t> vain. </a:t>
            </a:r>
            <a:r>
              <a:rPr lang="en-US" sz="1600" err="1">
                <a:cs typeface="Calibri"/>
              </a:rPr>
              <a:t>Avuksi</a:t>
            </a:r>
            <a:r>
              <a:rPr lang="en-US" sz="1600">
                <a:cs typeface="Calibri"/>
              </a:rPr>
              <a:t> </a:t>
            </a:r>
            <a:r>
              <a:rPr lang="en-US" sz="1600" err="1">
                <a:cs typeface="Calibri"/>
              </a:rPr>
              <a:t>saat</a:t>
            </a:r>
            <a:r>
              <a:rPr lang="en-US" sz="1600">
                <a:cs typeface="Calibri"/>
              </a:rPr>
              <a:t> Maarikan, Katrinin tai Tuijan.</a:t>
            </a:r>
          </a:p>
          <a:p>
            <a:r>
              <a:rPr lang="en-US" sz="1600" err="1">
                <a:cs typeface="Calibri"/>
              </a:rPr>
              <a:t>Yleensä</a:t>
            </a:r>
            <a:r>
              <a:rPr lang="en-US" sz="1600">
                <a:cs typeface="Calibri"/>
              </a:rPr>
              <a:t> </a:t>
            </a:r>
            <a:r>
              <a:rPr lang="en-US" sz="1600" err="1">
                <a:cs typeface="Calibri"/>
              </a:rPr>
              <a:t>laukkumysteerin</a:t>
            </a:r>
            <a:r>
              <a:rPr lang="en-US" sz="1600">
                <a:cs typeface="Calibri"/>
              </a:rPr>
              <a:t> </a:t>
            </a:r>
            <a:r>
              <a:rPr lang="en-US" sz="1600" err="1">
                <a:cs typeface="Calibri"/>
              </a:rPr>
              <a:t>selvittämiseen</a:t>
            </a:r>
            <a:r>
              <a:rPr lang="en-US" sz="1600">
                <a:cs typeface="Calibri"/>
              </a:rPr>
              <a:t> </a:t>
            </a:r>
            <a:r>
              <a:rPr lang="en-US" sz="1600" err="1">
                <a:cs typeface="Calibri"/>
              </a:rPr>
              <a:t>menee</a:t>
            </a:r>
            <a:r>
              <a:rPr lang="en-US" sz="1600">
                <a:cs typeface="Calibri"/>
              </a:rPr>
              <a:t> </a:t>
            </a:r>
            <a:r>
              <a:rPr lang="en-US" sz="1600" err="1">
                <a:cs typeface="Calibri"/>
              </a:rPr>
              <a:t>aikaa</a:t>
            </a:r>
            <a:r>
              <a:rPr lang="en-US" sz="1600">
                <a:cs typeface="Calibri"/>
              </a:rPr>
              <a:t> n. 15-25 </a:t>
            </a:r>
            <a:r>
              <a:rPr lang="en-US" sz="1600" err="1">
                <a:cs typeface="Calibri"/>
              </a:rPr>
              <a:t>minuuttia</a:t>
            </a:r>
            <a:r>
              <a:rPr lang="en-US" sz="1600">
                <a:cs typeface="Calibri"/>
              </a:rPr>
              <a:t>/</a:t>
            </a:r>
            <a:r>
              <a:rPr lang="en-US" sz="1600" err="1">
                <a:cs typeface="Calibri"/>
              </a:rPr>
              <a:t>ryhmä</a:t>
            </a:r>
            <a:r>
              <a:rPr lang="en-US" sz="1600">
                <a:cs typeface="Calibri"/>
              </a:rPr>
              <a:t> (4-5hlö:ä). </a:t>
            </a:r>
            <a:r>
              <a:rPr lang="en-US" sz="1600" err="1">
                <a:cs typeface="Calibri"/>
              </a:rPr>
              <a:t>Yhtaikaa</a:t>
            </a:r>
            <a:r>
              <a:rPr lang="en-US" sz="1600">
                <a:cs typeface="Calibri"/>
              </a:rPr>
              <a:t> </a:t>
            </a:r>
            <a:r>
              <a:rPr lang="en-US" sz="1600" err="1">
                <a:cs typeface="Calibri"/>
              </a:rPr>
              <a:t>voi</a:t>
            </a:r>
            <a:r>
              <a:rPr lang="en-US" sz="1600">
                <a:cs typeface="Calibri"/>
              </a:rPr>
              <a:t> </a:t>
            </a:r>
            <a:r>
              <a:rPr lang="en-US" sz="1600" err="1">
                <a:cs typeface="Calibri"/>
              </a:rPr>
              <a:t>työskennellä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(n. 15 </a:t>
            </a:r>
            <a:r>
              <a:rPr lang="en-US" sz="1600" err="1">
                <a:cs typeface="Calibri"/>
              </a:rPr>
              <a:t>hlö:ä</a:t>
            </a:r>
            <a:r>
              <a:rPr lang="en-US" sz="1600">
                <a:cs typeface="Calibri"/>
              </a:rPr>
              <a:t>).</a:t>
            </a:r>
          </a:p>
        </p:txBody>
      </p:sp>
      <p:pic>
        <p:nvPicPr>
          <p:cNvPr id="4" name="Graphic 4" descr="Matkalaukku tasaisella täytöllä">
            <a:extLst>
              <a:ext uri="{FF2B5EF4-FFF2-40B4-BE49-F238E27FC236}">
                <a16:creationId xmlns:a16="http://schemas.microsoft.com/office/drawing/2014/main" id="{CF350B14-BE7B-5D79-42D3-2A9CC11E5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19991" y="826780"/>
            <a:ext cx="1527685" cy="1527685"/>
          </a:xfrm>
          <a:prstGeom prst="rect">
            <a:avLst/>
          </a:prstGeom>
        </p:spPr>
      </p:pic>
      <p:pic>
        <p:nvPicPr>
          <p:cNvPr id="5" name="Graphic 5" descr="Salkku ääriviiva">
            <a:extLst>
              <a:ext uri="{FF2B5EF4-FFF2-40B4-BE49-F238E27FC236}">
                <a16:creationId xmlns:a16="http://schemas.microsoft.com/office/drawing/2014/main" id="{ADE15B69-6DFC-9365-CFD9-AD7D25E302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9992" y="2669970"/>
            <a:ext cx="1527685" cy="1527685"/>
          </a:xfrm>
          <a:prstGeom prst="rect">
            <a:avLst/>
          </a:prstGeom>
        </p:spPr>
      </p:pic>
      <p:pic>
        <p:nvPicPr>
          <p:cNvPr id="6" name="Graphic 6" descr="Käsilaukku tasaisella täytöllä">
            <a:extLst>
              <a:ext uri="{FF2B5EF4-FFF2-40B4-BE49-F238E27FC236}">
                <a16:creationId xmlns:a16="http://schemas.microsoft.com/office/drawing/2014/main" id="{781044CF-59FA-8DE6-4D36-3CB9DC39AF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9991" y="4513160"/>
            <a:ext cx="1527685" cy="1527685"/>
          </a:xfrm>
          <a:prstGeom prst="rect">
            <a:avLst/>
          </a:prstGeom>
        </p:spPr>
      </p:pic>
    </p:spTree>
    <p:extLst>
      <p:ext uri="{BB962C8B-B14F-4D97-AF65-F5344CB8AC3E}">
        <p14:creationId xmlns:p14="http://schemas.microsoft.com/office/powerpoint/2010/main" val="3660214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CDA496B-3299-0E4A-2EB5-77D16AB939F6}"/>
              </a:ext>
            </a:extLst>
          </p:cNvPr>
          <p:cNvSpPr>
            <a:spLocks noGrp="1"/>
          </p:cNvSpPr>
          <p:nvPr>
            <p:ph type="title"/>
          </p:nvPr>
        </p:nvSpPr>
        <p:spPr>
          <a:xfrm>
            <a:off x="589560" y="856180"/>
            <a:ext cx="5279408" cy="1128068"/>
          </a:xfrm>
        </p:spPr>
        <p:txBody>
          <a:bodyPr anchor="ctr">
            <a:normAutofit fontScale="90000"/>
          </a:bodyPr>
          <a:lstStyle/>
          <a:p>
            <a:r>
              <a:rPr lang="fi-FI" sz="3900" b="1">
                <a:solidFill>
                  <a:srgbClr val="00B0F0"/>
                </a:solidFill>
                <a:latin typeface="Bebas Neue"/>
                <a:cs typeface="Calibri Light"/>
              </a:rPr>
              <a:t>K. Arvaa ajatukset –peli (amisversio)</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0A39DCB8-AC31-303E-83B8-5F1D2F99147F}"/>
              </a:ext>
            </a:extLst>
          </p:cNvPr>
          <p:cNvSpPr>
            <a:spLocks noGrp="1"/>
          </p:cNvSpPr>
          <p:nvPr>
            <p:ph idx="1"/>
          </p:nvPr>
        </p:nvSpPr>
        <p:spPr>
          <a:xfrm>
            <a:off x="590719" y="2330505"/>
            <a:ext cx="5278066" cy="3979585"/>
          </a:xfrm>
        </p:spPr>
        <p:txBody>
          <a:bodyPr vert="horz" lIns="91440" tIns="45720" rIns="91440" bIns="45720" rtlCol="0" anchor="ctr">
            <a:normAutofit/>
          </a:bodyPr>
          <a:lstStyle/>
          <a:p>
            <a:r>
              <a:rPr lang="fi-FI" sz="1700">
                <a:ea typeface="Calibri"/>
                <a:cs typeface="Calibri"/>
              </a:rPr>
              <a:t>Arvaa ajatukset -peliä pelataan siten, että opiskelijat asettuvat pareittain pöydän vastakkaisille puolille. Jokaisella on edessään paperia ja kynä. Ryhmän vetäjä esittää linkin takaa väitteen, esim. "on jalassa". Jokainen opiskelija kirjoittaa paperille asian, mikä hänellä tulee väitteestä mieleen (esim. sukka tai kenkä). Mikäli pari on kirjoittanut täysin saman asian, molemmat saavat pisteen. Muuten kumpikaan ei saa pistettä. Tarkoituksena on siis pyrkiä ajattelemaan samaa asiaa ja kirjoittamaan se paperille :). Väittämiä on 20 kpl.</a:t>
            </a:r>
          </a:p>
          <a:p>
            <a:r>
              <a:rPr lang="fi-FI" sz="1700">
                <a:ea typeface="Calibri"/>
                <a:cs typeface="Calibri"/>
              </a:rPr>
              <a:t>Tulosta väittämät </a:t>
            </a:r>
            <a:r>
              <a:rPr lang="fi-FI" sz="1700">
                <a:ea typeface="Calibri"/>
                <a:cs typeface="Calibri"/>
                <a:hlinkClick r:id="rId2"/>
              </a:rPr>
              <a:t>tästä</a:t>
            </a:r>
            <a:r>
              <a:rPr lang="fi-FI" sz="1700">
                <a:ea typeface="Calibri"/>
                <a:cs typeface="Calibri"/>
              </a:rPr>
              <a:t> (tai näytä </a:t>
            </a:r>
            <a:r>
              <a:rPr lang="fi-FI" sz="1700" err="1">
                <a:ea typeface="Calibri"/>
                <a:cs typeface="Calibri"/>
              </a:rPr>
              <a:t>screenillä</a:t>
            </a:r>
            <a:r>
              <a:rPr lang="fi-FI" sz="1700">
                <a:ea typeface="Calibri"/>
                <a:cs typeface="Calibri"/>
              </a:rPr>
              <a:t>)</a:t>
            </a:r>
          </a:p>
          <a:p>
            <a:r>
              <a:rPr lang="fi-FI" sz="1700">
                <a:ea typeface="Calibri"/>
                <a:cs typeface="Calibri"/>
              </a:rPr>
              <a:t>Vielä jännittävämmän version pelistä saa, jos joka väitteessä pari vaihtuu (tärkeää on, että jokainen pitää omaa kirjanpitoa pisteistään).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uva, joka sisältää kohteen piirros, teksti, luonnos, Piirrokset&#10;&#10;Kuvaus luotu automaattisesti">
            <a:extLst>
              <a:ext uri="{FF2B5EF4-FFF2-40B4-BE49-F238E27FC236}">
                <a16:creationId xmlns:a16="http://schemas.microsoft.com/office/drawing/2014/main" id="{96E3569C-C87C-064C-EAA4-244AA086C6E8}"/>
              </a:ext>
            </a:extLst>
          </p:cNvPr>
          <p:cNvPicPr>
            <a:picLocks noChangeAspect="1"/>
          </p:cNvPicPr>
          <p:nvPr/>
        </p:nvPicPr>
        <p:blipFill>
          <a:blip r:embed="rId3"/>
          <a:stretch>
            <a:fillRect/>
          </a:stretch>
        </p:blipFill>
        <p:spPr>
          <a:xfrm>
            <a:off x="7508369" y="581892"/>
            <a:ext cx="3547541"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piirros, luonnos, Piirrokset, clipart&#10;&#10;Kuvaus luotu automaattisesti">
            <a:extLst>
              <a:ext uri="{FF2B5EF4-FFF2-40B4-BE49-F238E27FC236}">
                <a16:creationId xmlns:a16="http://schemas.microsoft.com/office/drawing/2014/main" id="{781A0C41-96D6-20E9-9CB6-F3DD3881A86A}"/>
              </a:ext>
            </a:extLst>
          </p:cNvPr>
          <p:cNvPicPr>
            <a:picLocks noChangeAspect="1"/>
          </p:cNvPicPr>
          <p:nvPr/>
        </p:nvPicPr>
        <p:blipFill>
          <a:blip r:embed="rId4"/>
          <a:stretch>
            <a:fillRect/>
          </a:stretch>
        </p:blipFill>
        <p:spPr>
          <a:xfrm>
            <a:off x="7507437" y="3707894"/>
            <a:ext cx="3547541" cy="2518756"/>
          </a:xfrm>
          <a:prstGeom prst="rect">
            <a:avLst/>
          </a:prstGeom>
        </p:spPr>
      </p:pic>
    </p:spTree>
    <p:extLst>
      <p:ext uri="{BB962C8B-B14F-4D97-AF65-F5344CB8AC3E}">
        <p14:creationId xmlns:p14="http://schemas.microsoft.com/office/powerpoint/2010/main" val="4197567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06A4854-73C0-A9AE-436C-9A70E3233EB6}"/>
              </a:ext>
            </a:extLst>
          </p:cNvPr>
          <p:cNvSpPr>
            <a:spLocks noGrp="1"/>
          </p:cNvSpPr>
          <p:nvPr>
            <p:ph type="title"/>
          </p:nvPr>
        </p:nvSpPr>
        <p:spPr>
          <a:xfrm>
            <a:off x="76202" y="365125"/>
            <a:ext cx="7240981" cy="1271083"/>
          </a:xfrm>
        </p:spPr>
        <p:txBody>
          <a:bodyPr>
            <a:normAutofit/>
          </a:bodyPr>
          <a:lstStyle/>
          <a:p>
            <a:r>
              <a:rPr lang="fi-FI" sz="3900" b="1">
                <a:solidFill>
                  <a:srgbClr val="00B0F0"/>
                </a:solidFill>
                <a:latin typeface="Bebas Neue"/>
                <a:cs typeface="Calibri Light"/>
              </a:rPr>
              <a:t>  LIIKETTÄ TAUOLLE ja yhteisöllisyyttä   </a:t>
            </a:r>
            <a:endParaRPr lang="fi-FI"/>
          </a:p>
        </p:txBody>
      </p:sp>
      <p:sp>
        <p:nvSpPr>
          <p:cNvPr id="3" name="Sisällön paikkamerkki 2">
            <a:extLst>
              <a:ext uri="{FF2B5EF4-FFF2-40B4-BE49-F238E27FC236}">
                <a16:creationId xmlns:a16="http://schemas.microsoft.com/office/drawing/2014/main" id="{D6DC3F82-8585-7B38-F4A6-84A01F7A7160}"/>
              </a:ext>
            </a:extLst>
          </p:cNvPr>
          <p:cNvSpPr>
            <a:spLocks noGrp="1"/>
          </p:cNvSpPr>
          <p:nvPr>
            <p:ph idx="1"/>
          </p:nvPr>
        </p:nvSpPr>
        <p:spPr>
          <a:xfrm>
            <a:off x="116519" y="1258838"/>
            <a:ext cx="8566698" cy="5155998"/>
          </a:xfrm>
        </p:spPr>
        <p:txBody>
          <a:bodyPr vert="horz" lIns="91440" tIns="45720" rIns="91440" bIns="45720" rtlCol="0" anchor="t">
            <a:noAutofit/>
          </a:bodyPr>
          <a:lstStyle/>
          <a:p>
            <a:endParaRPr lang="fi-FI" sz="2000">
              <a:ea typeface="+mn-lt"/>
              <a:cs typeface="+mn-lt"/>
            </a:endParaRPr>
          </a:p>
          <a:p>
            <a:r>
              <a:rPr lang="fi-FI" sz="2000" dirty="0">
                <a:ea typeface="+mn-lt"/>
                <a:cs typeface="+mn-lt"/>
              </a:rPr>
              <a:t>Liikkumisen salliminen osana oppituntia </a:t>
            </a:r>
          </a:p>
          <a:p>
            <a:r>
              <a:rPr lang="fi-FI" sz="2000" dirty="0">
                <a:ea typeface="+mn-lt"/>
                <a:cs typeface="+mn-lt"/>
              </a:rPr>
              <a:t>Testatkaa erilaisia työasentoja. </a:t>
            </a:r>
          </a:p>
          <a:p>
            <a:r>
              <a:rPr lang="fi-FI" sz="2000" dirty="0">
                <a:ea typeface="+mn-lt"/>
                <a:cs typeface="+mn-lt"/>
              </a:rPr>
              <a:t>Erilaisten työskentelytapojen salliminen tutkintoalat huomioiden: seisomapöydät, tasapainolaudat, jumppapallot tuoleina jne. </a:t>
            </a:r>
          </a:p>
          <a:p>
            <a:r>
              <a:rPr lang="fi-FI" sz="2000" dirty="0">
                <a:ea typeface="+mn-lt"/>
                <a:cs typeface="+mn-lt"/>
              </a:rPr>
              <a:t>Uuden ideoiminen: miten liikkumista voi hyödyntää opetuksessa? </a:t>
            </a:r>
          </a:p>
          <a:p>
            <a:r>
              <a:rPr lang="fi-FI" sz="2000" dirty="0">
                <a:ea typeface="+mn-lt"/>
                <a:cs typeface="+mn-lt"/>
              </a:rPr>
              <a:t>Esimerkiksi oppitunti ulkona, ryhmätöitä seisten tai kävelykokouksina, fyysisiä suorituksia osana opetusta. </a:t>
            </a:r>
          </a:p>
          <a:p>
            <a:r>
              <a:rPr lang="fi-FI" sz="2000" dirty="0">
                <a:ea typeface="+mn-lt"/>
                <a:cs typeface="+mn-lt"/>
              </a:rPr>
              <a:t>Liikkumisen merkityksen esille tuominen osana työkykytaitoja ja ammattialan ammattitaitoa. Ammattialojen ideapankki:</a:t>
            </a:r>
          </a:p>
          <a:p>
            <a:r>
              <a:rPr lang="fi-FI" sz="2000" dirty="0">
                <a:ea typeface="+mn-lt"/>
                <a:cs typeface="+mn-lt"/>
                <a:hlinkClick r:id="rId2"/>
              </a:rPr>
              <a:t>https://liikkuvaamis.fi/ideat/#ammattialojenideapankki</a:t>
            </a:r>
            <a:endParaRPr lang="fi-FI" sz="2000" dirty="0">
              <a:ea typeface="+mn-lt"/>
              <a:cs typeface="+mn-lt"/>
            </a:endParaRPr>
          </a:p>
          <a:p>
            <a:r>
              <a:rPr lang="fi-FI" sz="2000" dirty="0">
                <a:ea typeface="+mn-lt"/>
                <a:cs typeface="+mn-lt"/>
              </a:rPr>
              <a:t>Toiminnalliset opetusmenetelmät: Smart </a:t>
            </a:r>
            <a:r>
              <a:rPr lang="fi-FI" sz="2000" dirty="0" err="1">
                <a:ea typeface="+mn-lt"/>
                <a:cs typeface="+mn-lt"/>
              </a:rPr>
              <a:t>moves</a:t>
            </a:r>
            <a:r>
              <a:rPr lang="fi-FI" sz="2000" dirty="0">
                <a:ea typeface="+mn-lt"/>
                <a:cs typeface="+mn-lt"/>
              </a:rPr>
              <a:t> -sivuston toiminnalliset opetusmenetelmät tuovat oppilaitoksiin aktiivisuutta. Niiden tavoitteena on aktivoida osallistujaa oppimistilanteessa ja lisätä yhteisöllisyyttä. </a:t>
            </a:r>
            <a:r>
              <a:rPr lang="fi-FI" sz="2000" dirty="0">
                <a:ea typeface="+mn-lt"/>
                <a:cs typeface="+mn-lt"/>
                <a:hlinkClick r:id="rId3"/>
              </a:rPr>
              <a:t>https://smartmoves.fi/taukoliikunta/taukoliikuntavideot/</a:t>
            </a:r>
            <a:endParaRPr lang="fi-FI" sz="2000" dirty="0">
              <a:ea typeface="+mn-lt"/>
              <a:cs typeface="+mn-lt"/>
            </a:endParaRPr>
          </a:p>
          <a:p>
            <a:r>
              <a:rPr lang="fi-FI" sz="2000" dirty="0">
                <a:ea typeface="+mn-lt"/>
                <a:cs typeface="+mn-lt"/>
              </a:rPr>
              <a:t>Lisäksi Saku ry:n toimintaa opiskelijoille </a:t>
            </a:r>
            <a:r>
              <a:rPr lang="fi-FI" sz="2000" dirty="0">
                <a:solidFill>
                  <a:srgbClr val="337AB7"/>
                </a:solidFill>
                <a:ea typeface="+mn-lt"/>
                <a:cs typeface="+mn-lt"/>
                <a:hlinkClick r:id="rId4"/>
              </a:rPr>
              <a:t>Saku</a:t>
            </a:r>
            <a:r>
              <a:rPr lang="fi-FI" sz="2000" dirty="0">
                <a:solidFill>
                  <a:srgbClr val="333333"/>
                </a:solidFill>
                <a:ea typeface="+mn-lt"/>
                <a:cs typeface="+mn-lt"/>
              </a:rPr>
              <a:t> (</a:t>
            </a:r>
            <a:r>
              <a:rPr lang="fi-FI" sz="2000" dirty="0" err="1">
                <a:solidFill>
                  <a:srgbClr val="333333"/>
                </a:solidFill>
                <a:ea typeface="+mn-lt"/>
                <a:cs typeface="+mn-lt"/>
              </a:rPr>
              <a:t>pptx</a:t>
            </a:r>
            <a:r>
              <a:rPr lang="fi-FI" sz="2000" dirty="0">
                <a:solidFill>
                  <a:srgbClr val="333333"/>
                </a:solidFill>
                <a:ea typeface="+mn-lt"/>
                <a:cs typeface="+mn-lt"/>
              </a:rPr>
              <a:t>)</a:t>
            </a:r>
          </a:p>
          <a:p>
            <a:pPr marL="0" indent="0">
              <a:buNone/>
            </a:pPr>
            <a:endParaRPr lang="fi-FI" sz="2000">
              <a:solidFill>
                <a:srgbClr val="333333"/>
              </a:solidFill>
              <a:ea typeface="Calibri"/>
              <a:cs typeface="Calibri"/>
            </a:endParaRPr>
          </a:p>
          <a:p>
            <a:pPr marL="0" indent="0">
              <a:buNone/>
            </a:pPr>
            <a:endParaRPr lang="fi-FI" sz="2000">
              <a:ea typeface="Calibri"/>
              <a:cs typeface="Calibri"/>
            </a:endParaRPr>
          </a:p>
        </p:txBody>
      </p:sp>
      <p:pic>
        <p:nvPicPr>
          <p:cNvPr id="4" name="Kuva 4" descr="Kuva, joka sisältää kohteen henkilö, kansa, ryhmä, väkijoukko&#10;&#10;Kuvaus luotu automaattisesti">
            <a:extLst>
              <a:ext uri="{FF2B5EF4-FFF2-40B4-BE49-F238E27FC236}">
                <a16:creationId xmlns:a16="http://schemas.microsoft.com/office/drawing/2014/main" id="{A0042EE7-DF1C-354A-6035-0CC7B1B083F0}"/>
              </a:ext>
            </a:extLst>
          </p:cNvPr>
          <p:cNvPicPr>
            <a:picLocks noChangeAspect="1"/>
          </p:cNvPicPr>
          <p:nvPr/>
        </p:nvPicPr>
        <p:blipFill rotWithShape="1">
          <a:blip r:embed="rId5"/>
          <a:srcRect l="23963" r="18072"/>
          <a:stretch/>
        </p:blipFill>
        <p:spPr>
          <a:xfrm>
            <a:off x="7281500" y="10"/>
            <a:ext cx="49105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2173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051BE-3E8B-CEA6-772C-EB26D37BE6B5}"/>
              </a:ext>
            </a:extLst>
          </p:cNvPr>
          <p:cNvSpPr>
            <a:spLocks noGrp="1"/>
          </p:cNvSpPr>
          <p:nvPr>
            <p:ph type="title"/>
          </p:nvPr>
        </p:nvSpPr>
        <p:spPr>
          <a:xfrm>
            <a:off x="483047" y="1521327"/>
            <a:ext cx="6757407" cy="6469908"/>
          </a:xfrm>
        </p:spPr>
        <p:txBody>
          <a:bodyPr vert="horz" lIns="91440" tIns="45720" rIns="91440" bIns="45720" rtlCol="0" anchor="b">
            <a:normAutofit fontScale="90000"/>
          </a:bodyPr>
          <a:lstStyle/>
          <a:p>
            <a:r>
              <a:rPr lang="en-US" sz="3600" b="1"/>
              <a:t>6.</a:t>
            </a:r>
            <a:r>
              <a:rPr lang="en-US" sz="3600" b="1">
                <a:solidFill>
                  <a:srgbClr val="000000"/>
                </a:solidFill>
                <a:latin typeface="Calibri Light"/>
                <a:ea typeface="Calibri Light"/>
                <a:cs typeface="Calibri Light"/>
              </a:rPr>
              <a:t> </a:t>
            </a:r>
            <a:r>
              <a:rPr lang="fi-FI" sz="4300" b="1">
                <a:solidFill>
                  <a:srgbClr val="00B0F0"/>
                </a:solidFill>
                <a:latin typeface="Bebas Neue"/>
              </a:rPr>
              <a:t> </a:t>
            </a:r>
            <a:r>
              <a:rPr lang="fi-FI" sz="3200" b="1">
                <a:solidFill>
                  <a:srgbClr val="00B0F0"/>
                </a:solidFill>
                <a:latin typeface="Bebas Neue"/>
              </a:rPr>
              <a:t>TOIMINNALLISIA OPPITUNTEJA OPPIMISEN, VUOROVAIKUTSOSAAMISEN JA HYVINVOINNIN TUEKSI</a:t>
            </a:r>
            <a:br>
              <a:rPr lang="en-US" sz="3200"/>
            </a:br>
            <a:br>
              <a:rPr lang="en-US" sz="3600"/>
            </a:br>
            <a:r>
              <a:rPr lang="en-US" sz="3600" b="1" err="1">
                <a:cs typeface="Calibri Light"/>
              </a:rPr>
              <a:t>Oppitunti</a:t>
            </a:r>
            <a:r>
              <a:rPr lang="en-US" sz="3600" b="1">
                <a:cs typeface="Calibri Light"/>
              </a:rPr>
              <a:t> </a:t>
            </a:r>
            <a:r>
              <a:rPr lang="en-US" sz="3600" b="1" err="1">
                <a:cs typeface="Calibri Light"/>
              </a:rPr>
              <a:t>voidaan</a:t>
            </a:r>
            <a:r>
              <a:rPr lang="en-US" sz="3600" b="1">
                <a:cs typeface="Calibri Light"/>
              </a:rPr>
              <a:t> </a:t>
            </a:r>
            <a:r>
              <a:rPr lang="en-US" sz="3600" b="1" err="1">
                <a:cs typeface="Calibri Light"/>
              </a:rPr>
              <a:t>toteuttaa</a:t>
            </a:r>
            <a:r>
              <a:rPr lang="en-US" sz="3600" b="1">
                <a:cs typeface="Calibri Light"/>
              </a:rPr>
              <a:t> </a:t>
            </a:r>
            <a:r>
              <a:rPr lang="en-US" sz="3600" b="1" err="1">
                <a:cs typeface="Calibri Light"/>
              </a:rPr>
              <a:t>sopivassa</a:t>
            </a:r>
            <a:r>
              <a:rPr lang="en-US" sz="3600" b="1">
                <a:cs typeface="Calibri Light"/>
              </a:rPr>
              <a:t> </a:t>
            </a:r>
            <a:r>
              <a:rPr lang="en-US" sz="3600" b="1" err="1">
                <a:cs typeface="Calibri Light"/>
              </a:rPr>
              <a:t>kohden</a:t>
            </a:r>
            <a:r>
              <a:rPr lang="en-US" sz="3600" b="1">
                <a:cs typeface="Calibri Light"/>
              </a:rPr>
              <a:t> </a:t>
            </a:r>
            <a:r>
              <a:rPr lang="en-US" sz="3600" b="1" err="1">
                <a:cs typeface="Calibri Light"/>
              </a:rPr>
              <a:t>lukuvuotta</a:t>
            </a:r>
            <a:r>
              <a:rPr lang="en-US" sz="3600" b="1">
                <a:cs typeface="Calibri Light"/>
              </a:rPr>
              <a:t> (</a:t>
            </a:r>
            <a:r>
              <a:rPr lang="en-US" sz="3600" b="1" err="1">
                <a:cs typeface="Calibri Light"/>
              </a:rPr>
              <a:t>syys</a:t>
            </a:r>
            <a:r>
              <a:rPr lang="en-US" sz="3600" b="1">
                <a:cs typeface="Calibri Light"/>
              </a:rPr>
              <a:t>/</a:t>
            </a:r>
            <a:r>
              <a:rPr lang="en-US" sz="3600" b="1" err="1">
                <a:cs typeface="Calibri Light"/>
              </a:rPr>
              <a:t>kevät</a:t>
            </a:r>
            <a:r>
              <a:rPr lang="en-US" sz="3600" b="1">
                <a:cs typeface="Calibri Light"/>
              </a:rPr>
              <a:t> - </a:t>
            </a:r>
            <a:r>
              <a:rPr lang="en-US" sz="3600" b="1" err="1">
                <a:cs typeface="Calibri Light"/>
              </a:rPr>
              <a:t>miten</a:t>
            </a:r>
            <a:r>
              <a:rPr lang="en-US" sz="3600" b="1">
                <a:cs typeface="Calibri Light"/>
              </a:rPr>
              <a:t> </a:t>
            </a:r>
            <a:r>
              <a:rPr lang="en-US" sz="3600" b="1" err="1">
                <a:cs typeface="Calibri Light"/>
              </a:rPr>
              <a:t>parhaaksi</a:t>
            </a:r>
            <a:r>
              <a:rPr lang="en-US" sz="3600" b="1">
                <a:cs typeface="Calibri Light"/>
              </a:rPr>
              <a:t> </a:t>
            </a:r>
            <a:r>
              <a:rPr lang="en-US" sz="3600" b="1" err="1">
                <a:cs typeface="Calibri Light"/>
              </a:rPr>
              <a:t>koet</a:t>
            </a:r>
            <a:r>
              <a:rPr lang="en-US" sz="3600" b="1">
                <a:cs typeface="Calibri Light"/>
              </a:rPr>
              <a:t>)</a:t>
            </a:r>
            <a:br>
              <a:rPr lang="en-US" sz="3600">
                <a:cs typeface="Calibri Light"/>
              </a:rPr>
            </a:br>
            <a:br>
              <a:rPr lang="en-US" sz="3600">
                <a:cs typeface="Calibri Light"/>
              </a:rPr>
            </a:br>
            <a:r>
              <a:rPr lang="en-US" sz="3600" err="1">
                <a:cs typeface="Calibri Light"/>
              </a:rPr>
              <a:t>Tilaa</a:t>
            </a:r>
            <a:r>
              <a:rPr lang="en-US" sz="3600">
                <a:cs typeface="Calibri Light"/>
              </a:rPr>
              <a:t> </a:t>
            </a:r>
            <a:r>
              <a:rPr lang="en-US" sz="3600" err="1">
                <a:cs typeface="Calibri Light"/>
              </a:rPr>
              <a:t>hanketyöntekijä</a:t>
            </a:r>
            <a:r>
              <a:rPr lang="en-US" sz="3600">
                <a:cs typeface="Calibri Light"/>
              </a:rPr>
              <a:t> </a:t>
            </a:r>
            <a:r>
              <a:rPr lang="en-US" sz="3600" err="1">
                <a:cs typeface="Calibri Light"/>
              </a:rPr>
              <a:t>pitämään</a:t>
            </a:r>
            <a:r>
              <a:rPr lang="en-US" sz="3600">
                <a:cs typeface="Calibri Light"/>
              </a:rPr>
              <a:t> </a:t>
            </a:r>
            <a:r>
              <a:rPr lang="en-US" sz="3600" err="1">
                <a:cs typeface="Calibri Light"/>
              </a:rPr>
              <a:t>tuokio</a:t>
            </a:r>
            <a:r>
              <a:rPr lang="en-US" sz="3600">
                <a:cs typeface="Calibri Light"/>
              </a:rPr>
              <a:t> </a:t>
            </a:r>
            <a:r>
              <a:rPr lang="en-US" sz="3600" err="1">
                <a:cs typeface="Calibri Light"/>
              </a:rPr>
              <a:t>jostain</a:t>
            </a:r>
            <a:r>
              <a:rPr lang="en-US" sz="3600">
                <a:cs typeface="Calibri Light"/>
              </a:rPr>
              <a:t> </a:t>
            </a:r>
            <a:r>
              <a:rPr lang="en-US" sz="3600" err="1">
                <a:cs typeface="Calibri Light"/>
              </a:rPr>
              <a:t>seuraavien</a:t>
            </a:r>
            <a:r>
              <a:rPr lang="en-US" sz="3600">
                <a:cs typeface="Calibri Light"/>
              </a:rPr>
              <a:t> </a:t>
            </a:r>
            <a:r>
              <a:rPr lang="en-US" sz="3600" err="1">
                <a:cs typeface="Calibri Light"/>
              </a:rPr>
              <a:t>diojen</a:t>
            </a:r>
            <a:r>
              <a:rPr lang="en-US" sz="3600">
                <a:cs typeface="Calibri Light"/>
              </a:rPr>
              <a:t> </a:t>
            </a:r>
            <a:r>
              <a:rPr lang="en-US" sz="3600" err="1">
                <a:cs typeface="Calibri Light"/>
              </a:rPr>
              <a:t>aihepiieristä</a:t>
            </a:r>
            <a:r>
              <a:rPr lang="en-US" sz="3600">
                <a:cs typeface="Calibri Light"/>
              </a:rPr>
              <a:t> - </a:t>
            </a:r>
            <a:r>
              <a:rPr lang="en-US" sz="3600" err="1">
                <a:cs typeface="Calibri Light"/>
              </a:rPr>
              <a:t>pohdi</a:t>
            </a:r>
            <a:r>
              <a:rPr lang="en-US" sz="3600">
                <a:cs typeface="Calibri Light"/>
              </a:rPr>
              <a:t>, </a:t>
            </a:r>
            <a:r>
              <a:rPr lang="en-US" sz="3600" err="1">
                <a:cs typeface="Calibri Light"/>
              </a:rPr>
              <a:t>mikä</a:t>
            </a:r>
            <a:r>
              <a:rPr lang="en-US" sz="3600">
                <a:cs typeface="Calibri Light"/>
              </a:rPr>
              <a:t> </a:t>
            </a:r>
            <a:r>
              <a:rPr lang="en-US" sz="3600" err="1">
                <a:cs typeface="Calibri Light"/>
              </a:rPr>
              <a:t>aihe</a:t>
            </a:r>
            <a:r>
              <a:rPr lang="en-US" sz="3600">
                <a:cs typeface="Calibri Light"/>
              </a:rPr>
              <a:t> </a:t>
            </a:r>
            <a:r>
              <a:rPr lang="en-US" sz="3600" err="1">
                <a:cs typeface="Calibri Light"/>
              </a:rPr>
              <a:t>palvelee</a:t>
            </a:r>
            <a:r>
              <a:rPr lang="en-US" sz="3600">
                <a:cs typeface="Calibri Light"/>
              </a:rPr>
              <a:t> </a:t>
            </a:r>
            <a:r>
              <a:rPr lang="en-US" sz="3600" err="1">
                <a:cs typeface="Calibri Light"/>
              </a:rPr>
              <a:t>ryhmääsi</a:t>
            </a:r>
            <a:r>
              <a:rPr lang="en-US" sz="3600">
                <a:cs typeface="Calibri Light"/>
              </a:rPr>
              <a:t> (tai </a:t>
            </a:r>
            <a:r>
              <a:rPr lang="en-US" sz="3600" err="1">
                <a:cs typeface="Calibri Light"/>
              </a:rPr>
              <a:t>useampaakin</a:t>
            </a:r>
            <a:r>
              <a:rPr lang="en-US" sz="3600">
                <a:cs typeface="Calibri Light"/>
              </a:rPr>
              <a:t> </a:t>
            </a:r>
            <a:r>
              <a:rPr lang="en-US" sz="3600" err="1">
                <a:cs typeface="Calibri Light"/>
              </a:rPr>
              <a:t>ryhmää</a:t>
            </a:r>
            <a:r>
              <a:rPr lang="en-US" sz="3600">
                <a:cs typeface="Calibri Light"/>
              </a:rPr>
              <a:t> </a:t>
            </a:r>
            <a:r>
              <a:rPr lang="en-US" sz="3600" err="1">
                <a:cs typeface="Calibri Light"/>
              </a:rPr>
              <a:t>samanaikaisesti</a:t>
            </a:r>
            <a:r>
              <a:rPr lang="en-US" sz="3600">
                <a:cs typeface="Calibri Light"/>
              </a:rPr>
              <a:t>) ja </a:t>
            </a:r>
            <a:r>
              <a:rPr lang="en-US" sz="3600" err="1">
                <a:cs typeface="Calibri Light"/>
              </a:rPr>
              <a:t>ota</a:t>
            </a:r>
            <a:r>
              <a:rPr lang="en-US" sz="3600">
                <a:cs typeface="Calibri Light"/>
              </a:rPr>
              <a:t> </a:t>
            </a:r>
            <a:r>
              <a:rPr lang="en-US" sz="3600" err="1">
                <a:cs typeface="Calibri Light"/>
              </a:rPr>
              <a:t>yhteyttä</a:t>
            </a:r>
            <a:r>
              <a:rPr lang="en-US" sz="3600">
                <a:cs typeface="Calibri Light"/>
              </a:rPr>
              <a:t>!</a:t>
            </a:r>
            <a:br>
              <a:rPr lang="en-US" sz="3600">
                <a:cs typeface="Calibri Light"/>
              </a:rPr>
            </a:br>
            <a:br>
              <a:rPr lang="en-US" sz="3600">
                <a:cs typeface="Calibri Light"/>
              </a:rPr>
            </a:br>
            <a:br>
              <a:rPr lang="en-US" sz="3600">
                <a:cs typeface="Calibri Light"/>
              </a:rPr>
            </a:br>
            <a:endParaRPr lang="en-US" sz="3600">
              <a:cs typeface="Calibri Light"/>
            </a:endParaRPr>
          </a:p>
        </p:txBody>
      </p:sp>
      <p:pic>
        <p:nvPicPr>
          <p:cNvPr id="5" name="Picture 4" descr="Hehkulamppu keltaisella taustalla, johon on luonnosteltu valonsäteet ja johto">
            <a:extLst>
              <a:ext uri="{FF2B5EF4-FFF2-40B4-BE49-F238E27FC236}">
                <a16:creationId xmlns:a16="http://schemas.microsoft.com/office/drawing/2014/main" id="{4DE3F253-8FA0-A80C-31D7-101AADF6133B}"/>
              </a:ext>
            </a:extLst>
          </p:cNvPr>
          <p:cNvPicPr>
            <a:picLocks noChangeAspect="1"/>
          </p:cNvPicPr>
          <p:nvPr/>
        </p:nvPicPr>
        <p:blipFill rotWithShape="1">
          <a:blip r:embed="rId2"/>
          <a:srcRect l="23264" r="23264"/>
          <a:stretch/>
        </p:blipFill>
        <p:spPr>
          <a:xfrm>
            <a:off x="6790039" y="-106937"/>
            <a:ext cx="540793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Graphic 5" descr="Tekoäly ääriviiva">
            <a:extLst>
              <a:ext uri="{FF2B5EF4-FFF2-40B4-BE49-F238E27FC236}">
                <a16:creationId xmlns:a16="http://schemas.microsoft.com/office/drawing/2014/main" id="{061D5DC9-2943-C2F9-96B4-34650B1B0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7007" y="2708066"/>
            <a:ext cx="1783347" cy="1796715"/>
          </a:xfrm>
          <a:prstGeom prst="rect">
            <a:avLst/>
          </a:prstGeom>
        </p:spPr>
      </p:pic>
      <p:pic>
        <p:nvPicPr>
          <p:cNvPr id="6" name="Graphic 6" descr="Aivoriihi ääriviiva">
            <a:extLst>
              <a:ext uri="{FF2B5EF4-FFF2-40B4-BE49-F238E27FC236}">
                <a16:creationId xmlns:a16="http://schemas.microsoft.com/office/drawing/2014/main" id="{8D7168D2-D80E-C69B-3E08-C13B8A8050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833" y="26570"/>
            <a:ext cx="1729873" cy="1689768"/>
          </a:xfrm>
          <a:prstGeom prst="rect">
            <a:avLst/>
          </a:prstGeom>
        </p:spPr>
      </p:pic>
    </p:spTree>
    <p:extLst>
      <p:ext uri="{BB962C8B-B14F-4D97-AF65-F5344CB8AC3E}">
        <p14:creationId xmlns:p14="http://schemas.microsoft.com/office/powerpoint/2010/main" val="1568343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838201" y="365125"/>
            <a:ext cx="5251316" cy="1807305"/>
          </a:xfrm>
        </p:spPr>
        <p:txBody>
          <a:bodyPr>
            <a:normAutofit/>
          </a:bodyPr>
          <a:lstStyle/>
          <a:p>
            <a:pPr marL="742950" indent="-742950">
              <a:buAutoNum type="alphaUcPeriod"/>
            </a:pPr>
            <a:r>
              <a:rPr lang="fi-FI" b="1">
                <a:solidFill>
                  <a:srgbClr val="00B0F0"/>
                </a:solidFill>
                <a:latin typeface="Bebas Neue"/>
                <a:cs typeface="Calibri Light"/>
              </a:rPr>
              <a:t> TUNNISTA TAPASI OPISKELLA</a:t>
            </a:r>
            <a:endParaRPr lang="en-US">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838200" y="1932245"/>
            <a:ext cx="5608884" cy="4244718"/>
          </a:xfrm>
        </p:spPr>
        <p:txBody>
          <a:bodyPr vert="horz" lIns="91440" tIns="45720" rIns="91440" bIns="45720" rtlCol="0" anchor="t">
            <a:normAutofit/>
          </a:bodyPr>
          <a:lstStyle/>
          <a:p>
            <a:r>
              <a:rPr lang="en-US" sz="1800" err="1">
                <a:cs typeface="Calibri"/>
              </a:rPr>
              <a:t>Ihmiset</a:t>
            </a:r>
            <a:r>
              <a:rPr lang="en-US" sz="1800">
                <a:cs typeface="Calibri"/>
              </a:rPr>
              <a:t> </a:t>
            </a:r>
            <a:r>
              <a:rPr lang="en-US" sz="1800" err="1">
                <a:cs typeface="Calibri"/>
              </a:rPr>
              <a:t>eroavat</a:t>
            </a:r>
            <a:r>
              <a:rPr lang="en-US" sz="1800">
                <a:cs typeface="Calibri"/>
              </a:rPr>
              <a:t> </a:t>
            </a:r>
            <a:r>
              <a:rPr lang="en-US" sz="1800" err="1">
                <a:cs typeface="Calibri"/>
              </a:rPr>
              <a:t>toisistaan</a:t>
            </a:r>
            <a:r>
              <a:rPr lang="en-US" sz="1800">
                <a:cs typeface="Calibri"/>
              </a:rPr>
              <a:t> </a:t>
            </a:r>
            <a:r>
              <a:rPr lang="en-US" sz="1800" err="1">
                <a:cs typeface="Calibri"/>
              </a:rPr>
              <a:t>monella</a:t>
            </a:r>
            <a:r>
              <a:rPr lang="en-US" sz="1800">
                <a:cs typeface="Calibri"/>
              </a:rPr>
              <a:t> </a:t>
            </a:r>
            <a:r>
              <a:rPr lang="en-US" sz="1800" err="1">
                <a:cs typeface="Calibri"/>
              </a:rPr>
              <a:t>tavalla</a:t>
            </a:r>
            <a:r>
              <a:rPr lang="en-US" sz="1800">
                <a:cs typeface="Calibri"/>
              </a:rPr>
              <a:t> – </a:t>
            </a:r>
            <a:r>
              <a:rPr lang="en-US" sz="1800" err="1">
                <a:cs typeface="Calibri"/>
              </a:rPr>
              <a:t>toiset</a:t>
            </a:r>
            <a:r>
              <a:rPr lang="en-US" sz="1800">
                <a:cs typeface="Calibri"/>
              </a:rPr>
              <a:t> </a:t>
            </a:r>
            <a:r>
              <a:rPr lang="en-US" sz="1800" err="1">
                <a:cs typeface="Calibri"/>
              </a:rPr>
              <a:t>ovat</a:t>
            </a:r>
            <a:r>
              <a:rPr lang="en-US" sz="1800">
                <a:cs typeface="Calibri"/>
              </a:rPr>
              <a:t> </a:t>
            </a:r>
            <a:r>
              <a:rPr lang="en-US" sz="1800" err="1">
                <a:cs typeface="Calibri"/>
              </a:rPr>
              <a:t>tehtäväorientoituneita</a:t>
            </a:r>
            <a:r>
              <a:rPr lang="en-US" sz="1800">
                <a:cs typeface="Calibri"/>
              </a:rPr>
              <a:t>, </a:t>
            </a:r>
            <a:r>
              <a:rPr lang="en-US" sz="1800" err="1">
                <a:cs typeface="Calibri"/>
              </a:rPr>
              <a:t>toisille</a:t>
            </a:r>
            <a:r>
              <a:rPr lang="en-US" sz="1800">
                <a:cs typeface="Calibri"/>
              </a:rPr>
              <a:t> </a:t>
            </a:r>
            <a:r>
              <a:rPr lang="en-US" sz="1800" err="1">
                <a:cs typeface="Calibri"/>
              </a:rPr>
              <a:t>sosiaalinen</a:t>
            </a:r>
            <a:r>
              <a:rPr lang="en-US" sz="1800">
                <a:cs typeface="Calibri"/>
              </a:rPr>
              <a:t> </a:t>
            </a:r>
            <a:r>
              <a:rPr lang="en-US" sz="1800" err="1">
                <a:cs typeface="Calibri"/>
              </a:rPr>
              <a:t>toiminta</a:t>
            </a:r>
            <a:r>
              <a:rPr lang="en-US" sz="1800">
                <a:cs typeface="Calibri"/>
              </a:rPr>
              <a:t> on </a:t>
            </a:r>
            <a:r>
              <a:rPr lang="en-US" sz="1800" err="1">
                <a:cs typeface="Calibri"/>
              </a:rPr>
              <a:t>oppimisessa</a:t>
            </a:r>
            <a:r>
              <a:rPr lang="en-US" sz="1800">
                <a:cs typeface="Calibri"/>
              </a:rPr>
              <a:t> </a:t>
            </a:r>
            <a:r>
              <a:rPr lang="en-US" sz="1800" err="1">
                <a:cs typeface="Calibri"/>
              </a:rPr>
              <a:t>tärkeää</a:t>
            </a:r>
            <a:r>
              <a:rPr lang="en-US" sz="1800">
                <a:cs typeface="Calibri"/>
              </a:rPr>
              <a:t>, </a:t>
            </a:r>
            <a:r>
              <a:rPr lang="en-US" sz="1800" err="1">
                <a:cs typeface="Calibri"/>
              </a:rPr>
              <a:t>jotkut</a:t>
            </a:r>
            <a:r>
              <a:rPr lang="en-US" sz="1800">
                <a:cs typeface="Calibri"/>
              </a:rPr>
              <a:t> </a:t>
            </a:r>
            <a:r>
              <a:rPr lang="en-US" sz="1800" err="1">
                <a:cs typeface="Calibri"/>
              </a:rPr>
              <a:t>kaipaavat</a:t>
            </a:r>
            <a:r>
              <a:rPr lang="en-US" sz="1800">
                <a:cs typeface="Calibri"/>
              </a:rPr>
              <a:t> </a:t>
            </a:r>
            <a:r>
              <a:rPr lang="en-US" sz="1800" err="1">
                <a:cs typeface="Calibri"/>
              </a:rPr>
              <a:t>oppimiseen</a:t>
            </a:r>
            <a:r>
              <a:rPr lang="en-US" sz="1800">
                <a:cs typeface="Calibri"/>
              </a:rPr>
              <a:t> </a:t>
            </a:r>
            <a:r>
              <a:rPr lang="en-US" sz="1800" err="1">
                <a:cs typeface="Calibri"/>
              </a:rPr>
              <a:t>aikaa</a:t>
            </a:r>
            <a:r>
              <a:rPr lang="en-US" sz="1800">
                <a:cs typeface="Calibri"/>
              </a:rPr>
              <a:t> ja </a:t>
            </a:r>
            <a:r>
              <a:rPr lang="en-US" sz="1800" err="1">
                <a:cs typeface="Calibri"/>
              </a:rPr>
              <a:t>hiljaisuutta</a:t>
            </a:r>
            <a:r>
              <a:rPr lang="en-US" sz="1800">
                <a:cs typeface="Calibri"/>
              </a:rPr>
              <a:t>... </a:t>
            </a:r>
            <a:r>
              <a:rPr lang="en-US" sz="1800" err="1">
                <a:cs typeface="Calibri"/>
              </a:rPr>
              <a:t>Jokainen</a:t>
            </a:r>
            <a:r>
              <a:rPr lang="en-US" sz="1800">
                <a:cs typeface="Calibri"/>
              </a:rPr>
              <a:t> </a:t>
            </a:r>
            <a:r>
              <a:rPr lang="en-US" sz="1800" err="1">
                <a:cs typeface="Calibri"/>
              </a:rPr>
              <a:t>hyötyy</a:t>
            </a:r>
            <a:r>
              <a:rPr lang="en-US" sz="1800">
                <a:cs typeface="Calibri"/>
              </a:rPr>
              <a:t> </a:t>
            </a:r>
            <a:r>
              <a:rPr lang="en-US" sz="1800" err="1">
                <a:cs typeface="Calibri"/>
              </a:rPr>
              <a:t>oppimisessa</a:t>
            </a:r>
            <a:r>
              <a:rPr lang="en-US" sz="1800">
                <a:cs typeface="Calibri"/>
              </a:rPr>
              <a:t> </a:t>
            </a:r>
            <a:r>
              <a:rPr lang="en-US" sz="1800" err="1">
                <a:cs typeface="Calibri"/>
              </a:rPr>
              <a:t>eri</a:t>
            </a:r>
            <a:r>
              <a:rPr lang="en-US" sz="1800">
                <a:cs typeface="Calibri"/>
              </a:rPr>
              <a:t> </a:t>
            </a:r>
            <a:r>
              <a:rPr lang="en-US" sz="1800" err="1">
                <a:cs typeface="Calibri"/>
              </a:rPr>
              <a:t>aistein</a:t>
            </a:r>
            <a:r>
              <a:rPr lang="en-US" sz="1800">
                <a:cs typeface="Calibri"/>
              </a:rPr>
              <a:t> </a:t>
            </a:r>
            <a:r>
              <a:rPr lang="en-US" sz="1800" err="1">
                <a:cs typeface="Calibri"/>
              </a:rPr>
              <a:t>koetusta</a:t>
            </a:r>
            <a:r>
              <a:rPr lang="en-US" sz="1800">
                <a:cs typeface="Calibri"/>
              </a:rPr>
              <a:t> </a:t>
            </a:r>
            <a:r>
              <a:rPr lang="en-US" sz="1800" err="1">
                <a:cs typeface="Calibri"/>
              </a:rPr>
              <a:t>oppimistilanteesta</a:t>
            </a:r>
            <a:r>
              <a:rPr lang="en-US" sz="1800">
                <a:cs typeface="Calibri"/>
              </a:rPr>
              <a:t>, </a:t>
            </a:r>
            <a:r>
              <a:rPr lang="en-US" sz="1800" err="1">
                <a:cs typeface="Calibri"/>
              </a:rPr>
              <a:t>mutta</a:t>
            </a:r>
            <a:r>
              <a:rPr lang="en-US" sz="1800">
                <a:cs typeface="Calibri"/>
              </a:rPr>
              <a:t> </a:t>
            </a:r>
            <a:r>
              <a:rPr lang="en-US" sz="1800" err="1">
                <a:cs typeface="Calibri"/>
              </a:rPr>
              <a:t>usein</a:t>
            </a:r>
            <a:r>
              <a:rPr lang="en-US" sz="1800">
                <a:cs typeface="Calibri"/>
              </a:rPr>
              <a:t> </a:t>
            </a:r>
            <a:r>
              <a:rPr lang="en-US" sz="1800" err="1">
                <a:cs typeface="Calibri"/>
              </a:rPr>
              <a:t>moni</a:t>
            </a:r>
            <a:r>
              <a:rPr lang="en-US" sz="1800">
                <a:cs typeface="Calibri"/>
              </a:rPr>
              <a:t> </a:t>
            </a:r>
            <a:r>
              <a:rPr lang="en-US" sz="1800" err="1">
                <a:cs typeface="Calibri"/>
              </a:rPr>
              <a:t>voi</a:t>
            </a:r>
            <a:r>
              <a:rPr lang="en-US" sz="1800">
                <a:cs typeface="Calibri"/>
              </a:rPr>
              <a:t> </a:t>
            </a:r>
            <a:r>
              <a:rPr lang="en-US" sz="1800" err="1">
                <a:cs typeface="Calibri"/>
              </a:rPr>
              <a:t>tehostaa</a:t>
            </a:r>
            <a:r>
              <a:rPr lang="en-US" sz="1800">
                <a:cs typeface="Calibri"/>
              </a:rPr>
              <a:t> </a:t>
            </a:r>
            <a:r>
              <a:rPr lang="en-US" sz="1800" err="1">
                <a:cs typeface="Calibri"/>
              </a:rPr>
              <a:t>oppimistaan</a:t>
            </a:r>
            <a:r>
              <a:rPr lang="en-US" sz="1800">
                <a:cs typeface="Calibri"/>
              </a:rPr>
              <a:t> </a:t>
            </a:r>
            <a:r>
              <a:rPr lang="en-US" sz="1800" err="1">
                <a:cs typeface="Calibri"/>
              </a:rPr>
              <a:t>tunnistamalla</a:t>
            </a:r>
            <a:r>
              <a:rPr lang="en-US" sz="1800">
                <a:cs typeface="Calibri"/>
              </a:rPr>
              <a:t> </a:t>
            </a:r>
            <a:r>
              <a:rPr lang="en-US" sz="1800" err="1">
                <a:cs typeface="Calibri"/>
              </a:rPr>
              <a:t>omat</a:t>
            </a:r>
            <a:r>
              <a:rPr lang="en-US" sz="1800">
                <a:cs typeface="Calibri"/>
              </a:rPr>
              <a:t> </a:t>
            </a:r>
            <a:r>
              <a:rPr lang="en-US" sz="1800" err="1">
                <a:cs typeface="Calibri"/>
              </a:rPr>
              <a:t>vahvat</a:t>
            </a:r>
            <a:r>
              <a:rPr lang="en-US" sz="1800">
                <a:cs typeface="Calibri"/>
              </a:rPr>
              <a:t> </a:t>
            </a:r>
            <a:r>
              <a:rPr lang="en-US" sz="1800" err="1">
                <a:cs typeface="Calibri"/>
              </a:rPr>
              <a:t>tapansa</a:t>
            </a:r>
            <a:r>
              <a:rPr lang="en-US" sz="1800">
                <a:cs typeface="Calibri"/>
              </a:rPr>
              <a:t> </a:t>
            </a:r>
            <a:r>
              <a:rPr lang="en-US" sz="1800" err="1">
                <a:cs typeface="Calibri"/>
              </a:rPr>
              <a:t>oppia</a:t>
            </a:r>
            <a:r>
              <a:rPr lang="en-US" sz="1800">
                <a:cs typeface="Calibri"/>
              </a:rPr>
              <a:t> ja </a:t>
            </a:r>
            <a:r>
              <a:rPr lang="en-US" sz="1800" err="1">
                <a:cs typeface="Calibri"/>
              </a:rPr>
              <a:t>opiskella</a:t>
            </a:r>
            <a:r>
              <a:rPr lang="en-US" sz="1800">
                <a:cs typeface="Calibri"/>
              </a:rPr>
              <a:t> - </a:t>
            </a:r>
            <a:r>
              <a:rPr lang="en-US" sz="1800" err="1">
                <a:cs typeface="Calibri"/>
              </a:rPr>
              <a:t>toiset</a:t>
            </a:r>
            <a:r>
              <a:rPr lang="en-US" sz="1800">
                <a:cs typeface="Calibri"/>
              </a:rPr>
              <a:t> </a:t>
            </a:r>
            <a:r>
              <a:rPr lang="en-US" sz="1800" err="1">
                <a:cs typeface="Calibri"/>
              </a:rPr>
              <a:t>hyötyvät</a:t>
            </a:r>
            <a:r>
              <a:rPr lang="en-US" sz="1800">
                <a:cs typeface="Calibri"/>
              </a:rPr>
              <a:t> </a:t>
            </a:r>
            <a:r>
              <a:rPr lang="en-US" sz="1800" err="1">
                <a:cs typeface="Calibri"/>
              </a:rPr>
              <a:t>muistiinpanojen</a:t>
            </a:r>
            <a:r>
              <a:rPr lang="en-US" sz="1800">
                <a:cs typeface="Calibri"/>
              </a:rPr>
              <a:t> </a:t>
            </a:r>
            <a:r>
              <a:rPr lang="en-US" sz="1800" err="1">
                <a:cs typeface="Calibri"/>
              </a:rPr>
              <a:t>kirjoittamisesta</a:t>
            </a:r>
            <a:r>
              <a:rPr lang="en-US" sz="1800">
                <a:cs typeface="Calibri"/>
              </a:rPr>
              <a:t>, </a:t>
            </a:r>
            <a:r>
              <a:rPr lang="en-US" sz="1800" err="1">
                <a:cs typeface="Calibri"/>
              </a:rPr>
              <a:t>toiset</a:t>
            </a:r>
            <a:r>
              <a:rPr lang="en-US" sz="1800">
                <a:cs typeface="Calibri"/>
              </a:rPr>
              <a:t> </a:t>
            </a:r>
            <a:r>
              <a:rPr lang="en-US" sz="1800" err="1">
                <a:cs typeface="Calibri"/>
              </a:rPr>
              <a:t>alleviivauksesta</a:t>
            </a:r>
            <a:r>
              <a:rPr lang="en-US" sz="1800">
                <a:cs typeface="Calibri"/>
              </a:rPr>
              <a:t>, mind </a:t>
            </a:r>
            <a:r>
              <a:rPr lang="en-US" sz="1800" err="1">
                <a:cs typeface="Calibri"/>
              </a:rPr>
              <a:t>mapeista</a:t>
            </a:r>
            <a:r>
              <a:rPr lang="en-US" sz="1800">
                <a:cs typeface="Calibri"/>
              </a:rPr>
              <a:t>, </a:t>
            </a:r>
            <a:r>
              <a:rPr lang="en-US" sz="1800" err="1">
                <a:cs typeface="Calibri"/>
              </a:rPr>
              <a:t>sanalistoista</a:t>
            </a:r>
            <a:r>
              <a:rPr lang="en-US" sz="1800">
                <a:cs typeface="Calibri"/>
              </a:rPr>
              <a:t>, </a:t>
            </a:r>
            <a:r>
              <a:rPr lang="en-US" sz="1800" err="1">
                <a:cs typeface="Calibri"/>
              </a:rPr>
              <a:t>ääneen</a:t>
            </a:r>
            <a:r>
              <a:rPr lang="en-US" sz="1800">
                <a:cs typeface="Calibri"/>
              </a:rPr>
              <a:t> </a:t>
            </a:r>
            <a:r>
              <a:rPr lang="en-US" sz="1800" err="1">
                <a:cs typeface="Calibri"/>
              </a:rPr>
              <a:t>lukemisesta</a:t>
            </a:r>
            <a:r>
              <a:rPr lang="en-US" sz="1800">
                <a:cs typeface="Calibri"/>
              </a:rPr>
              <a:t> tai </a:t>
            </a:r>
            <a:r>
              <a:rPr lang="en-US" sz="1800" err="1">
                <a:cs typeface="Calibri"/>
              </a:rPr>
              <a:t>tarkasta</a:t>
            </a:r>
            <a:r>
              <a:rPr lang="en-US" sz="1800">
                <a:cs typeface="Calibri"/>
              </a:rPr>
              <a:t> </a:t>
            </a:r>
            <a:r>
              <a:rPr lang="en-US" sz="1800" err="1">
                <a:cs typeface="Calibri"/>
              </a:rPr>
              <a:t>kuuntelemisesta</a:t>
            </a:r>
            <a:r>
              <a:rPr lang="en-US" sz="1800">
                <a:cs typeface="Calibri"/>
              </a:rPr>
              <a:t>.</a:t>
            </a:r>
          </a:p>
          <a:p>
            <a:r>
              <a:rPr lang="en-US" sz="1800" err="1">
                <a:cs typeface="Calibri"/>
              </a:rPr>
              <a:t>Opi</a:t>
            </a:r>
            <a:r>
              <a:rPr lang="en-US" sz="1800">
                <a:cs typeface="Calibri"/>
              </a:rPr>
              <a:t> </a:t>
            </a:r>
            <a:r>
              <a:rPr lang="en-US" sz="1800" err="1">
                <a:cs typeface="Calibri"/>
              </a:rPr>
              <a:t>tunnistamaan</a:t>
            </a:r>
            <a:r>
              <a:rPr lang="en-US" sz="1800">
                <a:cs typeface="Calibri"/>
              </a:rPr>
              <a:t> </a:t>
            </a:r>
            <a:r>
              <a:rPr lang="en-US" sz="1800" err="1">
                <a:cs typeface="Calibri"/>
              </a:rPr>
              <a:t>omat</a:t>
            </a:r>
            <a:r>
              <a:rPr lang="en-US" sz="1800">
                <a:cs typeface="Calibri"/>
              </a:rPr>
              <a:t> </a:t>
            </a:r>
            <a:r>
              <a:rPr lang="en-US" sz="1800" err="1">
                <a:cs typeface="Calibri"/>
              </a:rPr>
              <a:t>keinosi</a:t>
            </a:r>
            <a:r>
              <a:rPr lang="en-US" sz="1800">
                <a:cs typeface="Calibri"/>
              </a:rPr>
              <a:t> </a:t>
            </a:r>
            <a:r>
              <a:rPr lang="en-US" sz="1800" err="1">
                <a:cs typeface="Calibri"/>
              </a:rPr>
              <a:t>oppia</a:t>
            </a:r>
            <a:r>
              <a:rPr lang="en-US" sz="1800">
                <a:cs typeface="Calibri"/>
              </a:rPr>
              <a:t> </a:t>
            </a:r>
            <a:r>
              <a:rPr lang="en-US" sz="1800" err="1">
                <a:cs typeface="Calibri"/>
              </a:rPr>
              <a:t>entistä</a:t>
            </a:r>
            <a:r>
              <a:rPr lang="en-US" sz="1800">
                <a:cs typeface="Calibri"/>
              </a:rPr>
              <a:t> </a:t>
            </a:r>
            <a:r>
              <a:rPr lang="en-US" sz="1800" err="1">
                <a:cs typeface="Calibri"/>
              </a:rPr>
              <a:t>paremmin</a:t>
            </a:r>
            <a:r>
              <a:rPr lang="en-US" sz="1800">
                <a:cs typeface="Calibri"/>
              </a:rPr>
              <a:t>!</a:t>
            </a:r>
          </a:p>
          <a:p>
            <a:r>
              <a:rPr lang="en-US" sz="1800" err="1">
                <a:cs typeface="Calibri"/>
              </a:rPr>
              <a:t>Tilaa</a:t>
            </a:r>
            <a:r>
              <a:rPr lang="en-US" sz="1800">
                <a:cs typeface="Calibri"/>
              </a:rPr>
              <a:t> Maarika </a:t>
            </a:r>
            <a:r>
              <a:rPr lang="en-US" sz="1800" err="1">
                <a:cs typeface="Calibri"/>
              </a:rPr>
              <a:t>paikalle</a:t>
            </a:r>
            <a:r>
              <a:rPr lang="en-US" sz="1800">
                <a:cs typeface="Calibri"/>
              </a:rPr>
              <a:t>! </a:t>
            </a:r>
            <a:r>
              <a:rPr lang="en-US" sz="1800" err="1">
                <a:cs typeface="Calibri"/>
              </a:rPr>
              <a:t>Työskentely</a:t>
            </a:r>
            <a:r>
              <a:rPr lang="en-US" sz="1800">
                <a:cs typeface="Calibri"/>
              </a:rPr>
              <a:t> vie 1-2h </a:t>
            </a:r>
            <a:r>
              <a:rPr lang="en-US" sz="1800" err="1">
                <a:cs typeface="Calibri"/>
              </a:rPr>
              <a:t>riippuen</a:t>
            </a:r>
            <a:r>
              <a:rPr lang="en-US" sz="1800">
                <a:cs typeface="Calibri"/>
              </a:rPr>
              <a:t> </a:t>
            </a:r>
            <a:r>
              <a:rPr lang="en-US" sz="1800" err="1">
                <a:cs typeface="Calibri"/>
              </a:rPr>
              <a:t>ryhmän</a:t>
            </a:r>
            <a:r>
              <a:rPr lang="en-US" sz="1800">
                <a:cs typeface="Calibri"/>
              </a:rPr>
              <a:t> </a:t>
            </a:r>
            <a:r>
              <a:rPr lang="en-US" sz="1800" err="1">
                <a:cs typeface="Calibri"/>
              </a:rPr>
              <a:t>koosta</a:t>
            </a:r>
            <a:r>
              <a:rPr lang="en-US" sz="1800">
                <a:cs typeface="Calibri"/>
              </a:rPr>
              <a:t> ja </a:t>
            </a:r>
            <a:r>
              <a:rPr lang="en-US" sz="1800" err="1">
                <a:cs typeface="Calibri"/>
              </a:rPr>
              <a:t>toiminnan</a:t>
            </a:r>
            <a:r>
              <a:rPr lang="en-US" sz="1800">
                <a:cs typeface="Calibri"/>
              </a:rPr>
              <a:t> </a:t>
            </a:r>
            <a:r>
              <a:rPr lang="en-US" sz="1800" err="1">
                <a:cs typeface="Calibri"/>
              </a:rPr>
              <a:t>toiminnallisista</a:t>
            </a:r>
            <a:r>
              <a:rPr lang="en-US" sz="1800">
                <a:cs typeface="Calibri"/>
              </a:rPr>
              <a:t> </a:t>
            </a:r>
            <a:r>
              <a:rPr lang="en-US" sz="1800" err="1">
                <a:cs typeface="Calibri"/>
              </a:rPr>
              <a:t>sisällöistä</a:t>
            </a:r>
            <a:endParaRPr lang="en-US" sz="1800">
              <a:cs typeface="Calibri"/>
            </a:endParaRPr>
          </a:p>
        </p:txBody>
      </p:sp>
      <p:pic>
        <p:nvPicPr>
          <p:cNvPr id="4" name="Picture 4" descr="Tämän parissa työskentelevät henkilöt">
            <a:extLst>
              <a:ext uri="{FF2B5EF4-FFF2-40B4-BE49-F238E27FC236}">
                <a16:creationId xmlns:a16="http://schemas.microsoft.com/office/drawing/2014/main" id="{3D2AEE1A-3CA8-D982-4A4C-E77ED881A998}"/>
              </a:ext>
            </a:extLst>
          </p:cNvPr>
          <p:cNvPicPr>
            <a:picLocks noChangeAspect="1"/>
          </p:cNvPicPr>
          <p:nvPr/>
        </p:nvPicPr>
        <p:blipFill rotWithShape="1">
          <a:blip r:embed="rId2"/>
          <a:srcRect l="17605" r="25446" b="2"/>
          <a:stretch/>
        </p:blipFill>
        <p:spPr>
          <a:xfrm>
            <a:off x="6657004" y="10"/>
            <a:ext cx="5962785" cy="717883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0870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8349A340-578A-594D-5C92-F037D0500C18}"/>
              </a:ext>
            </a:extLst>
          </p:cNvPr>
          <p:cNvSpPr>
            <a:spLocks noGrp="1"/>
          </p:cNvSpPr>
          <p:nvPr>
            <p:ph type="title"/>
          </p:nvPr>
        </p:nvSpPr>
        <p:spPr>
          <a:xfrm>
            <a:off x="4184542" y="486184"/>
            <a:ext cx="7363990" cy="1325563"/>
          </a:xfrm>
        </p:spPr>
        <p:txBody>
          <a:bodyPr>
            <a:normAutofit/>
          </a:bodyPr>
          <a:lstStyle/>
          <a:p>
            <a:r>
              <a:rPr lang="en-US" sz="4900" b="1">
                <a:solidFill>
                  <a:srgbClr val="00B0F0"/>
                </a:solidFill>
                <a:latin typeface="Bebas Neue"/>
                <a:cs typeface="Calibri Light"/>
              </a:rPr>
              <a:t>B.</a:t>
            </a:r>
            <a:r>
              <a:rPr lang="fi-FI" sz="3900" b="1">
                <a:solidFill>
                  <a:srgbClr val="00B0F0"/>
                </a:solidFill>
                <a:latin typeface="Bebas Neue"/>
                <a:cs typeface="Calibri"/>
              </a:rPr>
              <a:t> KAMU-KAVERI MIELESSÄ OPPITUNNIT </a:t>
            </a:r>
            <a:r>
              <a:rPr lang="en-US" sz="3100">
                <a:latin typeface="Calibri"/>
                <a:cs typeface="Calibri"/>
              </a:rPr>
              <a:t>  </a:t>
            </a:r>
            <a:br>
              <a:rPr lang="en-US" sz="3100">
                <a:latin typeface="Calibri"/>
                <a:cs typeface="Calibri"/>
              </a:rPr>
            </a:br>
            <a:r>
              <a:rPr lang="en-US" sz="3100">
                <a:latin typeface="Calibri"/>
                <a:cs typeface="Calibri"/>
              </a:rPr>
              <a:t>(Mieli </a:t>
            </a:r>
            <a:r>
              <a:rPr lang="en-US" sz="3100" err="1">
                <a:latin typeface="Calibri"/>
                <a:cs typeface="Calibri"/>
              </a:rPr>
              <a:t>Ry:n</a:t>
            </a:r>
            <a:r>
              <a:rPr lang="en-US" sz="3100">
                <a:latin typeface="Calibri"/>
                <a:cs typeface="Calibri"/>
              </a:rPr>
              <a:t> </a:t>
            </a:r>
            <a:r>
              <a:rPr lang="en-US" sz="3100" err="1">
                <a:latin typeface="Calibri"/>
                <a:cs typeface="Calibri"/>
              </a:rPr>
              <a:t>materiaali</a:t>
            </a:r>
            <a:r>
              <a:rPr lang="en-US" sz="3100">
                <a:latin typeface="Calibri"/>
                <a:cs typeface="Calibri"/>
              </a:rPr>
              <a:t>/Maarika)</a:t>
            </a:r>
            <a:endParaRPr lang="en-US" sz="3100"/>
          </a:p>
        </p:txBody>
      </p:sp>
      <p:pic>
        <p:nvPicPr>
          <p:cNvPr id="4" name="Picture 5" descr="Jäätelö nolostunut tunteilevat ruoat">
            <a:extLst>
              <a:ext uri="{FF2B5EF4-FFF2-40B4-BE49-F238E27FC236}">
                <a16:creationId xmlns:a16="http://schemas.microsoft.com/office/drawing/2014/main" id="{7B1D9795-A747-9FB4-6465-7E740F09B966}"/>
              </a:ext>
            </a:extLst>
          </p:cNvPr>
          <p:cNvPicPr>
            <a:picLocks noChangeAspect="1"/>
          </p:cNvPicPr>
          <p:nvPr/>
        </p:nvPicPr>
        <p:blipFill rotWithShape="1">
          <a:blip r:embed="rId2"/>
          <a:srcRect r="3"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3" name="Picture 12" descr="Onnellinen rakkaus kätevä">
            <a:extLst>
              <a:ext uri="{FF2B5EF4-FFF2-40B4-BE49-F238E27FC236}">
                <a16:creationId xmlns:a16="http://schemas.microsoft.com/office/drawing/2014/main" id="{7892FFE6-5A1C-4370-2354-F5CE7D0B35E5}"/>
              </a:ext>
            </a:extLst>
          </p:cNvPr>
          <p:cNvPicPr>
            <a:picLocks noChangeAspect="1"/>
          </p:cNvPicPr>
          <p:nvPr/>
        </p:nvPicPr>
        <p:blipFill rotWithShape="1">
          <a:blip r:embed="rId3"/>
          <a:srcRect r="3" b="3"/>
          <a:stretch/>
        </p:blipFill>
        <p:spPr>
          <a:xfrm>
            <a:off x="487948" y="879607"/>
            <a:ext cx="1447666" cy="144766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AED05E20-AAC6-C41C-80D8-7478016A914D}"/>
              </a:ext>
            </a:extLst>
          </p:cNvPr>
          <p:cNvSpPr>
            <a:spLocks noGrp="1"/>
          </p:cNvSpPr>
          <p:nvPr>
            <p:ph idx="1"/>
          </p:nvPr>
        </p:nvSpPr>
        <p:spPr>
          <a:xfrm>
            <a:off x="3623069" y="1946684"/>
            <a:ext cx="7925463" cy="4351338"/>
          </a:xfrm>
        </p:spPr>
        <p:txBody>
          <a:bodyPr vert="horz" lIns="91440" tIns="45720" rIns="91440" bIns="45720" rtlCol="0" anchor="t">
            <a:normAutofit fontScale="92500" lnSpcReduction="10000"/>
          </a:bodyPr>
          <a:lstStyle/>
          <a:p>
            <a:r>
              <a:rPr lang="en-US" sz="2400">
                <a:ea typeface="+mn-lt"/>
                <a:cs typeface="+mn-lt"/>
              </a:rPr>
              <a:t>KAMU – Kaveri </a:t>
            </a:r>
            <a:r>
              <a:rPr lang="en-US" sz="2400" err="1">
                <a:ea typeface="+mn-lt"/>
                <a:cs typeface="+mn-lt"/>
              </a:rPr>
              <a:t>mielessä</a:t>
            </a:r>
            <a:r>
              <a:rPr lang="en-US" sz="2400">
                <a:ea typeface="+mn-lt"/>
                <a:cs typeface="+mn-lt"/>
              </a:rPr>
              <a:t> -</a:t>
            </a:r>
            <a:r>
              <a:rPr lang="en-US" sz="2400" err="1">
                <a:ea typeface="+mn-lt"/>
                <a:cs typeface="+mn-lt"/>
              </a:rPr>
              <a:t>oppitunnit</a:t>
            </a:r>
            <a:r>
              <a:rPr lang="en-US" sz="2400">
                <a:ea typeface="+mn-lt"/>
                <a:cs typeface="+mn-lt"/>
              </a:rPr>
              <a:t> </a:t>
            </a:r>
            <a:r>
              <a:rPr lang="en-US" sz="2400" err="1">
                <a:ea typeface="+mn-lt"/>
                <a:cs typeface="+mn-lt"/>
              </a:rPr>
              <a:t>ovat</a:t>
            </a:r>
            <a:r>
              <a:rPr lang="en-US" sz="2400">
                <a:ea typeface="+mn-lt"/>
                <a:cs typeface="+mn-lt"/>
              </a:rPr>
              <a:t> Mieli </a:t>
            </a:r>
            <a:r>
              <a:rPr lang="en-US" sz="2400" err="1">
                <a:ea typeface="+mn-lt"/>
                <a:cs typeface="+mn-lt"/>
              </a:rPr>
              <a:t>Ry:n</a:t>
            </a:r>
            <a:r>
              <a:rPr lang="en-US" sz="2400">
                <a:ea typeface="+mn-lt"/>
                <a:cs typeface="+mn-lt"/>
              </a:rPr>
              <a:t> </a:t>
            </a:r>
            <a:r>
              <a:rPr lang="en-US" sz="2400" err="1">
                <a:ea typeface="+mn-lt"/>
                <a:cs typeface="+mn-lt"/>
              </a:rPr>
              <a:t>materiaaliin</a:t>
            </a:r>
            <a:r>
              <a:rPr lang="en-US" sz="2400">
                <a:ea typeface="+mn-lt"/>
                <a:cs typeface="+mn-lt"/>
              </a:rPr>
              <a:t> </a:t>
            </a:r>
            <a:r>
              <a:rPr lang="en-US" sz="2400" err="1">
                <a:ea typeface="+mn-lt"/>
                <a:cs typeface="+mn-lt"/>
              </a:rPr>
              <a:t>liittyviä</a:t>
            </a:r>
            <a:r>
              <a:rPr lang="en-US" sz="2400">
                <a:ea typeface="+mn-lt"/>
                <a:cs typeface="+mn-lt"/>
              </a:rPr>
              <a:t>, Kamu –</a:t>
            </a:r>
            <a:r>
              <a:rPr lang="en-US" sz="2400" err="1">
                <a:ea typeface="+mn-lt"/>
                <a:cs typeface="+mn-lt"/>
              </a:rPr>
              <a:t>ohjaajakoulutuksen</a:t>
            </a:r>
            <a:r>
              <a:rPr lang="en-US" sz="2400">
                <a:ea typeface="+mn-lt"/>
                <a:cs typeface="+mn-lt"/>
              </a:rPr>
              <a:t> </a:t>
            </a:r>
            <a:r>
              <a:rPr lang="en-US" sz="2400" err="1">
                <a:ea typeface="+mn-lt"/>
                <a:cs typeface="+mn-lt"/>
              </a:rPr>
              <a:t>käyneen</a:t>
            </a:r>
            <a:r>
              <a:rPr lang="en-US" sz="2400">
                <a:ea typeface="+mn-lt"/>
                <a:cs typeface="+mn-lt"/>
              </a:rPr>
              <a:t> </a:t>
            </a:r>
            <a:r>
              <a:rPr lang="en-US" sz="2400" err="1">
                <a:ea typeface="+mn-lt"/>
                <a:cs typeface="+mn-lt"/>
              </a:rPr>
              <a:t>ohjaajan</a:t>
            </a:r>
            <a:r>
              <a:rPr lang="en-US" sz="2400">
                <a:ea typeface="+mn-lt"/>
                <a:cs typeface="+mn-lt"/>
              </a:rPr>
              <a:t> </a:t>
            </a:r>
            <a:r>
              <a:rPr lang="en-US" sz="2400" err="1">
                <a:ea typeface="+mn-lt"/>
                <a:cs typeface="+mn-lt"/>
              </a:rPr>
              <a:t>pitämiä</a:t>
            </a:r>
            <a:r>
              <a:rPr lang="en-US" sz="2400">
                <a:ea typeface="+mn-lt"/>
                <a:cs typeface="+mn-lt"/>
              </a:rPr>
              <a:t> </a:t>
            </a:r>
            <a:r>
              <a:rPr lang="en-US" sz="2400" err="1">
                <a:ea typeface="+mn-lt"/>
                <a:cs typeface="+mn-lt"/>
              </a:rPr>
              <a:t>oppitunteja</a:t>
            </a:r>
            <a:r>
              <a:rPr lang="en-US" sz="2400">
                <a:ea typeface="+mn-lt"/>
                <a:cs typeface="+mn-lt"/>
              </a:rPr>
              <a:t>. </a:t>
            </a:r>
            <a:r>
              <a:rPr lang="en-US" sz="2400" err="1">
                <a:ea typeface="+mn-lt"/>
                <a:cs typeface="+mn-lt"/>
              </a:rPr>
              <a:t>Tunteja</a:t>
            </a:r>
            <a:r>
              <a:rPr lang="en-US" sz="2400">
                <a:ea typeface="+mn-lt"/>
                <a:cs typeface="+mn-lt"/>
              </a:rPr>
              <a:t> on </a:t>
            </a:r>
            <a:r>
              <a:rPr lang="en-US" sz="2400" err="1">
                <a:ea typeface="+mn-lt"/>
                <a:cs typeface="+mn-lt"/>
              </a:rPr>
              <a:t>yhteensä</a:t>
            </a:r>
            <a:r>
              <a:rPr lang="en-US" sz="2400">
                <a:ea typeface="+mn-lt"/>
                <a:cs typeface="+mn-lt"/>
              </a:rPr>
              <a:t> </a:t>
            </a:r>
            <a:r>
              <a:rPr lang="en-US" sz="2400" err="1">
                <a:ea typeface="+mn-lt"/>
                <a:cs typeface="+mn-lt"/>
              </a:rPr>
              <a:t>neljä</a:t>
            </a:r>
            <a:r>
              <a:rPr lang="en-US" sz="2400">
                <a:ea typeface="+mn-lt"/>
                <a:cs typeface="+mn-lt"/>
              </a:rPr>
              <a:t>, </a:t>
            </a:r>
            <a:r>
              <a:rPr lang="en-US" sz="2400" err="1">
                <a:ea typeface="+mn-lt"/>
                <a:cs typeface="+mn-lt"/>
              </a:rPr>
              <a:t>joista</a:t>
            </a:r>
            <a:r>
              <a:rPr lang="en-US" sz="2400">
                <a:ea typeface="+mn-lt"/>
                <a:cs typeface="+mn-lt"/>
              </a:rPr>
              <a:t> </a:t>
            </a:r>
            <a:r>
              <a:rPr lang="en-US" sz="2400" err="1">
                <a:ea typeface="+mn-lt"/>
                <a:cs typeface="+mn-lt"/>
              </a:rPr>
              <a:t>voi</a:t>
            </a:r>
            <a:r>
              <a:rPr lang="en-US" sz="2400">
                <a:ea typeface="+mn-lt"/>
                <a:cs typeface="+mn-lt"/>
              </a:rPr>
              <a:t> </a:t>
            </a:r>
            <a:r>
              <a:rPr lang="en-US" sz="2400" err="1">
                <a:ea typeface="+mn-lt"/>
                <a:cs typeface="+mn-lt"/>
              </a:rPr>
              <a:t>tilata</a:t>
            </a:r>
            <a:r>
              <a:rPr lang="en-US" sz="2400">
                <a:ea typeface="+mn-lt"/>
                <a:cs typeface="+mn-lt"/>
              </a:rPr>
              <a:t> </a:t>
            </a:r>
            <a:r>
              <a:rPr lang="en-US" sz="2400" err="1">
                <a:ea typeface="+mn-lt"/>
                <a:cs typeface="+mn-lt"/>
              </a:rPr>
              <a:t>vaikka</a:t>
            </a:r>
            <a:r>
              <a:rPr lang="en-US" sz="2400">
                <a:ea typeface="+mn-lt"/>
                <a:cs typeface="+mn-lt"/>
              </a:rPr>
              <a:t> vain </a:t>
            </a:r>
            <a:r>
              <a:rPr lang="en-US" sz="2400" err="1">
                <a:ea typeface="+mn-lt"/>
                <a:cs typeface="+mn-lt"/>
              </a:rPr>
              <a:t>yhden</a:t>
            </a:r>
            <a:r>
              <a:rPr lang="en-US" sz="2400">
                <a:ea typeface="+mn-lt"/>
                <a:cs typeface="+mn-lt"/>
              </a:rPr>
              <a:t> (</a:t>
            </a:r>
            <a:r>
              <a:rPr lang="en-US" sz="2400" err="1">
                <a:ea typeface="+mn-lt"/>
                <a:cs typeface="+mn-lt"/>
              </a:rPr>
              <a:t>yleensä</a:t>
            </a:r>
            <a:r>
              <a:rPr lang="en-US" sz="2400">
                <a:ea typeface="+mn-lt"/>
                <a:cs typeface="+mn-lt"/>
              </a:rPr>
              <a:t> </a:t>
            </a:r>
            <a:r>
              <a:rPr lang="en-US" sz="2400" err="1">
                <a:ea typeface="+mn-lt"/>
                <a:cs typeface="+mn-lt"/>
              </a:rPr>
              <a:t>aloitetaan</a:t>
            </a:r>
            <a:r>
              <a:rPr lang="en-US" sz="2400">
                <a:ea typeface="+mn-lt"/>
                <a:cs typeface="+mn-lt"/>
              </a:rPr>
              <a:t> </a:t>
            </a:r>
            <a:r>
              <a:rPr lang="en-US" sz="2400" err="1">
                <a:ea typeface="+mn-lt"/>
                <a:cs typeface="+mn-lt"/>
              </a:rPr>
              <a:t>oppitunnista</a:t>
            </a:r>
            <a:r>
              <a:rPr lang="en-US" sz="2400">
                <a:ea typeface="+mn-lt"/>
                <a:cs typeface="+mn-lt"/>
              </a:rPr>
              <a:t> </a:t>
            </a:r>
            <a:r>
              <a:rPr lang="en-US" sz="2400" err="1">
                <a:ea typeface="+mn-lt"/>
                <a:cs typeface="+mn-lt"/>
              </a:rPr>
              <a:t>numero</a:t>
            </a:r>
            <a:r>
              <a:rPr lang="en-US" sz="2400">
                <a:ea typeface="+mn-lt"/>
                <a:cs typeface="+mn-lt"/>
              </a:rPr>
              <a:t> 1 ja </a:t>
            </a:r>
            <a:r>
              <a:rPr lang="en-US" sz="2400" err="1">
                <a:ea typeface="+mn-lt"/>
                <a:cs typeface="+mn-lt"/>
              </a:rPr>
              <a:t>laajennetaan</a:t>
            </a:r>
            <a:r>
              <a:rPr lang="en-US" sz="2400">
                <a:ea typeface="+mn-lt"/>
                <a:cs typeface="+mn-lt"/>
              </a:rPr>
              <a:t> </a:t>
            </a:r>
            <a:r>
              <a:rPr lang="en-US" sz="2400" err="1">
                <a:ea typeface="+mn-lt"/>
                <a:cs typeface="+mn-lt"/>
              </a:rPr>
              <a:t>aihetta</a:t>
            </a:r>
            <a:r>
              <a:rPr lang="en-US" sz="2400">
                <a:ea typeface="+mn-lt"/>
                <a:cs typeface="+mn-lt"/>
              </a:rPr>
              <a:t> </a:t>
            </a:r>
            <a:r>
              <a:rPr lang="en-US" sz="2400" err="1">
                <a:ea typeface="+mn-lt"/>
                <a:cs typeface="+mn-lt"/>
              </a:rPr>
              <a:t>tarpeen</a:t>
            </a:r>
            <a:r>
              <a:rPr lang="en-US" sz="2400">
                <a:ea typeface="+mn-lt"/>
                <a:cs typeface="+mn-lt"/>
              </a:rPr>
              <a:t> </a:t>
            </a:r>
            <a:r>
              <a:rPr lang="en-US" sz="2400" err="1">
                <a:ea typeface="+mn-lt"/>
                <a:cs typeface="+mn-lt"/>
              </a:rPr>
              <a:t>mukaan</a:t>
            </a:r>
            <a:r>
              <a:rPr lang="en-US" sz="2400">
                <a:ea typeface="+mn-lt"/>
                <a:cs typeface="+mn-lt"/>
              </a:rPr>
              <a:t>).</a:t>
            </a:r>
          </a:p>
          <a:p>
            <a:pPr marL="0" indent="0">
              <a:buNone/>
            </a:pPr>
            <a:endParaRPr lang="en-US" sz="1500">
              <a:ea typeface="+mn-lt"/>
              <a:cs typeface="+mn-lt"/>
            </a:endParaRPr>
          </a:p>
          <a:p>
            <a:pPr marL="0" indent="0">
              <a:buNone/>
            </a:pPr>
            <a:r>
              <a:rPr lang="en-US" sz="1800" err="1">
                <a:ea typeface="+mn-lt"/>
                <a:cs typeface="+mn-lt"/>
              </a:rPr>
              <a:t>Oppituntien</a:t>
            </a:r>
            <a:r>
              <a:rPr lang="en-US" sz="1800">
                <a:ea typeface="+mn-lt"/>
                <a:cs typeface="+mn-lt"/>
              </a:rPr>
              <a:t> </a:t>
            </a:r>
            <a:r>
              <a:rPr lang="en-US" sz="1800" err="1">
                <a:ea typeface="+mn-lt"/>
                <a:cs typeface="+mn-lt"/>
              </a:rPr>
              <a:t>aiheina</a:t>
            </a:r>
            <a:r>
              <a:rPr lang="en-US" sz="1800">
                <a:ea typeface="+mn-lt"/>
                <a:cs typeface="+mn-lt"/>
              </a:rPr>
              <a:t> </a:t>
            </a:r>
            <a:r>
              <a:rPr lang="en-US" sz="1800" err="1">
                <a:ea typeface="+mn-lt"/>
                <a:cs typeface="+mn-lt"/>
              </a:rPr>
              <a:t>ovat</a:t>
            </a:r>
            <a:r>
              <a:rPr lang="en-US" sz="1800">
                <a:ea typeface="+mn-lt"/>
                <a:cs typeface="+mn-lt"/>
              </a:rPr>
              <a:t> </a:t>
            </a:r>
            <a:r>
              <a:rPr lang="en-US" sz="1800" err="1">
                <a:ea typeface="+mn-lt"/>
                <a:cs typeface="+mn-lt"/>
              </a:rPr>
              <a:t>seuraavat</a:t>
            </a:r>
            <a:r>
              <a:rPr lang="en-US" sz="1800">
                <a:ea typeface="+mn-lt"/>
                <a:cs typeface="+mn-lt"/>
              </a:rPr>
              <a:t>:</a:t>
            </a:r>
          </a:p>
          <a:p>
            <a:r>
              <a:rPr lang="en-US" sz="1800">
                <a:ea typeface="+mn-lt"/>
                <a:cs typeface="+mn-lt"/>
              </a:rPr>
              <a:t>1. ”</a:t>
            </a:r>
            <a:r>
              <a:rPr lang="en-US" sz="1800" err="1">
                <a:ea typeface="+mn-lt"/>
                <a:cs typeface="+mn-lt"/>
              </a:rPr>
              <a:t>Mikä</a:t>
            </a:r>
            <a:r>
              <a:rPr lang="en-US" sz="1800">
                <a:ea typeface="+mn-lt"/>
                <a:cs typeface="+mn-lt"/>
              </a:rPr>
              <a:t> </a:t>
            </a:r>
            <a:r>
              <a:rPr lang="en-US" sz="1800" err="1">
                <a:ea typeface="+mn-lt"/>
                <a:cs typeface="+mn-lt"/>
              </a:rPr>
              <a:t>auttaa</a:t>
            </a:r>
            <a:r>
              <a:rPr lang="en-US" sz="1800">
                <a:ea typeface="+mn-lt"/>
                <a:cs typeface="+mn-lt"/>
              </a:rPr>
              <a:t> </a:t>
            </a:r>
            <a:r>
              <a:rPr lang="en-US" sz="1800" err="1">
                <a:ea typeface="+mn-lt"/>
                <a:cs typeface="+mn-lt"/>
              </a:rPr>
              <a:t>minua</a:t>
            </a:r>
            <a:r>
              <a:rPr lang="en-US" sz="1800">
                <a:ea typeface="+mn-lt"/>
                <a:cs typeface="+mn-lt"/>
              </a:rPr>
              <a:t> </a:t>
            </a:r>
            <a:r>
              <a:rPr lang="en-US" sz="1800" err="1">
                <a:ea typeface="+mn-lt"/>
                <a:cs typeface="+mn-lt"/>
              </a:rPr>
              <a:t>voimaan</a:t>
            </a:r>
            <a:r>
              <a:rPr lang="en-US" sz="1800">
                <a:ea typeface="+mn-lt"/>
                <a:cs typeface="+mn-lt"/>
              </a:rPr>
              <a:t> </a:t>
            </a:r>
            <a:r>
              <a:rPr lang="en-US" sz="1800" err="1">
                <a:ea typeface="+mn-lt"/>
                <a:cs typeface="+mn-lt"/>
              </a:rPr>
              <a:t>hyvin</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omasta</a:t>
            </a:r>
            <a:r>
              <a:rPr lang="en-US" sz="1800">
                <a:ea typeface="+mn-lt"/>
                <a:cs typeface="+mn-lt"/>
              </a:rPr>
              <a:t> </a:t>
            </a:r>
            <a:r>
              <a:rPr lang="en-US" sz="1800" err="1">
                <a:ea typeface="+mn-lt"/>
                <a:cs typeface="+mn-lt"/>
              </a:rPr>
              <a:t>mielenterveydestä</a:t>
            </a:r>
            <a:r>
              <a:rPr lang="en-US" sz="1800">
                <a:ea typeface="+mn-lt"/>
                <a:cs typeface="+mn-lt"/>
              </a:rPr>
              <a:t> ja </a:t>
            </a:r>
            <a:r>
              <a:rPr lang="en-US" sz="1800" err="1">
                <a:ea typeface="+mn-lt"/>
                <a:cs typeface="+mn-lt"/>
              </a:rPr>
              <a:t>jaksamisesta</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huolehtia</a:t>
            </a:r>
            <a:r>
              <a:rPr lang="en-US" sz="1800">
                <a:ea typeface="+mn-lt"/>
                <a:cs typeface="+mn-lt"/>
              </a:rPr>
              <a:t>. </a:t>
            </a:r>
          </a:p>
          <a:p>
            <a:r>
              <a:rPr lang="en-US" sz="1800">
                <a:ea typeface="+mn-lt"/>
                <a:cs typeface="+mn-lt"/>
              </a:rPr>
              <a:t>2. ”Miten </a:t>
            </a:r>
            <a:r>
              <a:rPr lang="en-US" sz="1800" err="1">
                <a:ea typeface="+mn-lt"/>
                <a:cs typeface="+mn-lt"/>
              </a:rPr>
              <a:t>voin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kaveriani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pohdit</a:t>
            </a:r>
            <a:r>
              <a:rPr lang="en-US" sz="1800">
                <a:ea typeface="+mn-lt"/>
                <a:cs typeface="+mn-lt"/>
              </a:rPr>
              <a:t> </a:t>
            </a:r>
            <a:r>
              <a:rPr lang="en-US" sz="1800" err="1">
                <a:ea typeface="+mn-lt"/>
                <a:cs typeface="+mn-lt"/>
              </a:rPr>
              <a:t>kaveritaitojasi</a:t>
            </a:r>
            <a:r>
              <a:rPr lang="en-US" sz="1800">
                <a:ea typeface="+mn-lt"/>
                <a:cs typeface="+mn-lt"/>
              </a:rPr>
              <a:t> ja </a:t>
            </a:r>
            <a:r>
              <a:rPr lang="en-US" sz="1800" err="1">
                <a:ea typeface="+mn-lt"/>
                <a:cs typeface="+mn-lt"/>
              </a:rPr>
              <a:t>tunnetaitoja</a:t>
            </a:r>
            <a:r>
              <a:rPr lang="en-US" sz="1800">
                <a:ea typeface="+mn-lt"/>
                <a:cs typeface="+mn-lt"/>
              </a:rPr>
              <a:t>. </a:t>
            </a:r>
          </a:p>
          <a:p>
            <a:r>
              <a:rPr lang="en-US" sz="1800">
                <a:ea typeface="+mn-lt"/>
                <a:cs typeface="+mn-lt"/>
              </a:rPr>
              <a:t>3. ”Miten </a:t>
            </a:r>
            <a:r>
              <a:rPr lang="en-US" sz="1800" err="1">
                <a:ea typeface="+mn-lt"/>
                <a:cs typeface="+mn-lt"/>
              </a:rPr>
              <a:t>kuuntelen</a:t>
            </a:r>
            <a:r>
              <a:rPr lang="en-US" sz="1800">
                <a:ea typeface="+mn-lt"/>
                <a:cs typeface="+mn-lt"/>
              </a:rPr>
              <a:t> </a:t>
            </a:r>
            <a:r>
              <a:rPr lang="en-US" sz="1800" err="1">
                <a:ea typeface="+mn-lt"/>
                <a:cs typeface="+mn-lt"/>
              </a:rPr>
              <a:t>empaattisesti</a:t>
            </a:r>
            <a:r>
              <a:rPr lang="en-US" sz="1800">
                <a:ea typeface="+mn-lt"/>
                <a:cs typeface="+mn-lt"/>
              </a:rPr>
              <a:t> ja </a:t>
            </a:r>
            <a:r>
              <a:rPr lang="en-US" sz="1800" err="1">
                <a:ea typeface="+mn-lt"/>
                <a:cs typeface="+mn-lt"/>
              </a:rPr>
              <a:t>otan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lisäät</a:t>
            </a:r>
            <a:r>
              <a:rPr lang="en-US" sz="1800">
                <a:ea typeface="+mn-lt"/>
                <a:cs typeface="+mn-lt"/>
              </a:rPr>
              <a:t> </a:t>
            </a:r>
            <a:r>
              <a:rPr lang="en-US" sz="1800" err="1">
                <a:ea typeface="+mn-lt"/>
                <a:cs typeface="+mn-lt"/>
              </a:rPr>
              <a:t>ymmärrystä</a:t>
            </a:r>
            <a:r>
              <a:rPr lang="en-US" sz="1800">
                <a:ea typeface="+mn-lt"/>
                <a:cs typeface="+mn-lt"/>
              </a:rPr>
              <a:t> </a:t>
            </a:r>
            <a:r>
              <a:rPr lang="en-US" sz="1800" err="1">
                <a:ea typeface="+mn-lt"/>
                <a:cs typeface="+mn-lt"/>
              </a:rPr>
              <a:t>empaattisen</a:t>
            </a:r>
            <a:r>
              <a:rPr lang="en-US" sz="1800">
                <a:ea typeface="+mn-lt"/>
                <a:cs typeface="+mn-lt"/>
              </a:rPr>
              <a:t> </a:t>
            </a:r>
            <a:r>
              <a:rPr lang="en-US" sz="1800" err="1">
                <a:ea typeface="+mn-lt"/>
                <a:cs typeface="+mn-lt"/>
              </a:rPr>
              <a:t>kuuntelemisen</a:t>
            </a:r>
            <a:r>
              <a:rPr lang="en-US" sz="1800">
                <a:ea typeface="+mn-lt"/>
                <a:cs typeface="+mn-lt"/>
              </a:rPr>
              <a:t> </a:t>
            </a:r>
            <a:r>
              <a:rPr lang="en-US" sz="1800" err="1">
                <a:ea typeface="+mn-lt"/>
                <a:cs typeface="+mn-lt"/>
              </a:rPr>
              <a:t>tärkeydestä</a:t>
            </a:r>
            <a:r>
              <a:rPr lang="en-US" sz="1800">
                <a:ea typeface="+mn-lt"/>
                <a:cs typeface="+mn-lt"/>
              </a:rPr>
              <a:t> </a:t>
            </a:r>
            <a:r>
              <a:rPr lang="en-US" sz="1800" err="1">
                <a:ea typeface="+mn-lt"/>
                <a:cs typeface="+mn-lt"/>
              </a:rPr>
              <a:t>sekä</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siihen</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ottaa</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kaverin</a:t>
            </a:r>
            <a:r>
              <a:rPr lang="en-US" sz="1800">
                <a:ea typeface="+mn-lt"/>
                <a:cs typeface="+mn-lt"/>
              </a:rPr>
              <a:t> </a:t>
            </a:r>
            <a:r>
              <a:rPr lang="en-US" sz="1800" err="1">
                <a:ea typeface="+mn-lt"/>
                <a:cs typeface="+mn-lt"/>
              </a:rPr>
              <a:t>kanssa</a:t>
            </a:r>
            <a:r>
              <a:rPr lang="en-US" sz="1800">
                <a:ea typeface="+mn-lt"/>
                <a:cs typeface="+mn-lt"/>
              </a:rPr>
              <a:t>. </a:t>
            </a:r>
          </a:p>
          <a:p>
            <a:r>
              <a:rPr lang="en-US" sz="1800">
                <a:ea typeface="+mn-lt"/>
                <a:cs typeface="+mn-lt"/>
              </a:rPr>
              <a:t>4. ”</a:t>
            </a:r>
            <a:r>
              <a:rPr lang="en-US" sz="1800" err="1">
                <a:ea typeface="+mn-lt"/>
                <a:cs typeface="+mn-lt"/>
              </a:rPr>
              <a:t>Milloin</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opit</a:t>
            </a:r>
            <a:r>
              <a:rPr lang="en-US" sz="1800">
                <a:ea typeface="+mn-lt"/>
                <a:cs typeface="+mn-lt"/>
              </a:rPr>
              <a:t> </a:t>
            </a:r>
            <a:r>
              <a:rPr lang="en-US" sz="1800" err="1">
                <a:ea typeface="+mn-lt"/>
                <a:cs typeface="+mn-lt"/>
              </a:rPr>
              <a:t>tunnistamaan</a:t>
            </a:r>
            <a:r>
              <a:rPr lang="en-US" sz="1800">
                <a:ea typeface="+mn-lt"/>
                <a:cs typeface="+mn-lt"/>
              </a:rPr>
              <a:t>, </a:t>
            </a:r>
            <a:r>
              <a:rPr lang="en-US" sz="1800" err="1">
                <a:ea typeface="+mn-lt"/>
                <a:cs typeface="+mn-lt"/>
              </a:rPr>
              <a:t>milloin</a:t>
            </a:r>
            <a:r>
              <a:rPr lang="en-US" sz="1800">
                <a:ea typeface="+mn-lt"/>
                <a:cs typeface="+mn-lt"/>
              </a:rPr>
              <a:t> </a:t>
            </a:r>
            <a:r>
              <a:rPr lang="en-US" sz="1800" err="1">
                <a:ea typeface="+mn-lt"/>
                <a:cs typeface="+mn-lt"/>
              </a:rPr>
              <a:t>aina</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tai </a:t>
            </a:r>
            <a:r>
              <a:rPr lang="en-US" sz="1800" err="1">
                <a:ea typeface="+mn-lt"/>
                <a:cs typeface="+mn-lt"/>
              </a:rPr>
              <a:t>ammattilaiset</a:t>
            </a:r>
            <a:r>
              <a:rPr lang="en-US" sz="1800">
                <a:ea typeface="+mn-lt"/>
                <a:cs typeface="+mn-lt"/>
              </a:rPr>
              <a:t> </a:t>
            </a:r>
            <a:r>
              <a:rPr lang="en-US" sz="1800" err="1">
                <a:ea typeface="+mn-lt"/>
                <a:cs typeface="+mn-lt"/>
              </a:rPr>
              <a:t>tukea</a:t>
            </a:r>
            <a:r>
              <a:rPr lang="en-US" sz="1800">
                <a:ea typeface="+mn-lt"/>
                <a:cs typeface="+mn-lt"/>
              </a:rPr>
              <a:t> ja </a:t>
            </a:r>
            <a:r>
              <a:rPr lang="en-US" sz="1800" err="1">
                <a:ea typeface="+mn-lt"/>
                <a:cs typeface="+mn-lt"/>
              </a:rPr>
              <a:t>apua</a:t>
            </a:r>
            <a:r>
              <a:rPr lang="en-US" sz="1800">
                <a:ea typeface="+mn-lt"/>
                <a:cs typeface="+mn-lt"/>
              </a:rPr>
              <a:t>.</a:t>
            </a:r>
            <a:endParaRPr lang="en-US" sz="1800">
              <a:cs typeface="Calibri"/>
            </a:endParaRPr>
          </a:p>
        </p:txBody>
      </p:sp>
      <p:sp>
        <p:nvSpPr>
          <p:cNvPr id="7" name="Flowchart: Process 6">
            <a:extLst>
              <a:ext uri="{FF2B5EF4-FFF2-40B4-BE49-F238E27FC236}">
                <a16:creationId xmlns:a16="http://schemas.microsoft.com/office/drawing/2014/main" id="{5CAEC4DE-70AE-79C4-B5F4-AB450D6E6DB6}"/>
              </a:ext>
            </a:extLst>
          </p:cNvPr>
          <p:cNvSpPr/>
          <p:nvPr/>
        </p:nvSpPr>
        <p:spPr>
          <a:xfrm>
            <a:off x="581525" y="3990473"/>
            <a:ext cx="2834105" cy="2553368"/>
          </a:xfrm>
          <a:prstGeom prst="flowChartProcess">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E87351-4D28-7E5D-A8D7-DA584C3FBC0A}"/>
              </a:ext>
            </a:extLst>
          </p:cNvPr>
          <p:cNvSpPr txBox="1"/>
          <p:nvPr/>
        </p:nvSpPr>
        <p:spPr>
          <a:xfrm>
            <a:off x="655955" y="3959762"/>
            <a:ext cx="26870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Kaveritaidot</a:t>
            </a:r>
            <a:r>
              <a:rPr lang="en-US">
                <a:cs typeface="Calibri"/>
              </a:rPr>
              <a:t> </a:t>
            </a:r>
            <a:r>
              <a:rPr lang="en-US" err="1">
                <a:cs typeface="Calibri"/>
              </a:rPr>
              <a:t>ovat</a:t>
            </a:r>
            <a:r>
              <a:rPr lang="en-US">
                <a:cs typeface="Calibri"/>
              </a:rPr>
              <a:t> </a:t>
            </a:r>
            <a:r>
              <a:rPr lang="en-US" err="1">
                <a:cs typeface="Calibri"/>
              </a:rPr>
              <a:t>opiskelu</a:t>
            </a:r>
            <a:r>
              <a:rPr lang="en-US">
                <a:cs typeface="Calibri"/>
              </a:rPr>
              <a:t>- ja </a:t>
            </a:r>
            <a:r>
              <a:rPr lang="en-US" err="1">
                <a:cs typeface="Calibri"/>
              </a:rPr>
              <a:t>työelämässä</a:t>
            </a:r>
            <a:r>
              <a:rPr lang="en-US">
                <a:cs typeface="Calibri"/>
              </a:rPr>
              <a:t> </a:t>
            </a:r>
            <a:r>
              <a:rPr lang="en-US" err="1">
                <a:cs typeface="Calibri"/>
              </a:rPr>
              <a:t>sekä</a:t>
            </a:r>
            <a:r>
              <a:rPr lang="en-US">
                <a:cs typeface="Calibri"/>
              </a:rPr>
              <a:t> </a:t>
            </a:r>
            <a:r>
              <a:rPr lang="en-US" err="1">
                <a:cs typeface="Calibri"/>
              </a:rPr>
              <a:t>vapaa-ajalla</a:t>
            </a:r>
            <a:r>
              <a:rPr lang="en-US">
                <a:cs typeface="Calibri"/>
              </a:rPr>
              <a:t> </a:t>
            </a:r>
            <a:r>
              <a:rPr lang="en-US" err="1">
                <a:cs typeface="Calibri"/>
              </a:rPr>
              <a:t>tarvittavia</a:t>
            </a:r>
            <a:r>
              <a:rPr lang="en-US">
                <a:cs typeface="Calibri"/>
              </a:rPr>
              <a:t> </a:t>
            </a:r>
            <a:r>
              <a:rPr lang="en-US" err="1">
                <a:cs typeface="Calibri"/>
              </a:rPr>
              <a:t>tärkeitä</a:t>
            </a:r>
            <a:r>
              <a:rPr lang="en-US">
                <a:cs typeface="Calibri"/>
              </a:rPr>
              <a:t> </a:t>
            </a:r>
            <a:r>
              <a:rPr lang="en-US" err="1">
                <a:cs typeface="Calibri"/>
              </a:rPr>
              <a:t>vuorovaikutustaitoja</a:t>
            </a:r>
            <a:r>
              <a:rPr lang="en-US">
                <a:cs typeface="Calibri"/>
              </a:rPr>
              <a:t>, </a:t>
            </a:r>
            <a:r>
              <a:rPr lang="en-US" err="1">
                <a:cs typeface="Calibri"/>
              </a:rPr>
              <a:t>joilla</a:t>
            </a:r>
            <a:r>
              <a:rPr lang="en-US">
                <a:cs typeface="Calibri"/>
              </a:rPr>
              <a:t> </a:t>
            </a:r>
            <a:r>
              <a:rPr lang="en-US" err="1">
                <a:cs typeface="Calibri"/>
              </a:rPr>
              <a:t>voidaan</a:t>
            </a:r>
            <a:r>
              <a:rPr lang="en-US">
                <a:cs typeface="Calibri"/>
              </a:rPr>
              <a:t> </a:t>
            </a:r>
            <a:r>
              <a:rPr lang="en-US" err="1">
                <a:cs typeface="Calibri"/>
              </a:rPr>
              <a:t>edistää</a:t>
            </a:r>
            <a:r>
              <a:rPr lang="en-US">
                <a:cs typeface="Calibri"/>
              </a:rPr>
              <a:t> </a:t>
            </a:r>
            <a:r>
              <a:rPr lang="en-US" err="1">
                <a:cs typeface="Calibri"/>
              </a:rPr>
              <a:t>sekä</a:t>
            </a:r>
            <a:r>
              <a:rPr lang="en-US">
                <a:cs typeface="Calibri"/>
              </a:rPr>
              <a:t> </a:t>
            </a:r>
            <a:r>
              <a:rPr lang="en-US" err="1">
                <a:cs typeface="Calibri"/>
              </a:rPr>
              <a:t>omaa</a:t>
            </a:r>
            <a:r>
              <a:rPr lang="en-US">
                <a:cs typeface="Calibri"/>
              </a:rPr>
              <a:t> </a:t>
            </a:r>
            <a:r>
              <a:rPr lang="en-US" err="1">
                <a:cs typeface="Calibri"/>
              </a:rPr>
              <a:t>hyvinvointia</a:t>
            </a:r>
            <a:r>
              <a:rPr lang="en-US">
                <a:cs typeface="Calibri"/>
              </a:rPr>
              <a:t> </a:t>
            </a:r>
            <a:r>
              <a:rPr lang="en-US" err="1">
                <a:cs typeface="Calibri"/>
              </a:rPr>
              <a:t>että</a:t>
            </a:r>
            <a:r>
              <a:rPr lang="en-US">
                <a:cs typeface="Calibri"/>
              </a:rPr>
              <a:t> </a:t>
            </a:r>
            <a:r>
              <a:rPr lang="en-US" err="1">
                <a:cs typeface="Calibri"/>
              </a:rPr>
              <a:t>tukea</a:t>
            </a:r>
            <a:r>
              <a:rPr lang="en-US">
                <a:cs typeface="Calibri"/>
              </a:rPr>
              <a:t> (</a:t>
            </a:r>
            <a:r>
              <a:rPr lang="en-US" err="1">
                <a:cs typeface="Calibri"/>
              </a:rPr>
              <a:t>työ</a:t>
            </a:r>
            <a:r>
              <a:rPr lang="en-US">
                <a:cs typeface="Calibri"/>
              </a:rPr>
              <a:t>)</a:t>
            </a:r>
            <a:r>
              <a:rPr lang="en-US" err="1">
                <a:cs typeface="Calibri"/>
              </a:rPr>
              <a:t>kaverin</a:t>
            </a:r>
            <a:r>
              <a:rPr lang="en-US">
                <a:cs typeface="Calibri"/>
              </a:rPr>
              <a:t> </a:t>
            </a:r>
            <a:r>
              <a:rPr lang="en-US" err="1">
                <a:cs typeface="Calibri"/>
              </a:rPr>
              <a:t>hyvinvointia</a:t>
            </a:r>
            <a:r>
              <a:rPr lang="en-US">
                <a:cs typeface="Calibri"/>
              </a:rPr>
              <a:t>.</a:t>
            </a:r>
          </a:p>
        </p:txBody>
      </p:sp>
    </p:spTree>
    <p:extLst>
      <p:ext uri="{BB962C8B-B14F-4D97-AF65-F5344CB8AC3E}">
        <p14:creationId xmlns:p14="http://schemas.microsoft.com/office/powerpoint/2010/main" val="203903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1179576" y="442913"/>
            <a:ext cx="5146161" cy="1639888"/>
          </a:xfrm>
        </p:spPr>
        <p:txBody>
          <a:bodyPr anchor="b">
            <a:normAutofit fontScale="90000"/>
          </a:bodyPr>
          <a:lstStyle/>
          <a:p>
            <a:r>
              <a:rPr lang="fi-FI" sz="3600" b="1">
                <a:solidFill>
                  <a:srgbClr val="00B0F0"/>
                </a:solidFill>
                <a:latin typeface="Bebas Neue"/>
                <a:cs typeface="Calibri Light"/>
              </a:rPr>
              <a:t>C. </a:t>
            </a:r>
            <a:r>
              <a:rPr lang="fi-FI" sz="3600" b="1">
                <a:latin typeface="Bebas Neue"/>
                <a:cs typeface="Calibri Light"/>
              </a:rPr>
              <a:t> </a:t>
            </a:r>
            <a:r>
              <a:rPr lang="fi-FI" sz="3600" b="1">
                <a:solidFill>
                  <a:srgbClr val="00B0F0"/>
                </a:solidFill>
                <a:latin typeface="Bebas Neue"/>
                <a:cs typeface="Calibri Light"/>
              </a:rPr>
              <a:t>Vuorovaikutus-, Hyvinvointi- ja mielenterveystaito työpajat</a:t>
            </a:r>
            <a:endParaRPr lang="en-US" sz="3600">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1179577" y="2312988"/>
            <a:ext cx="4916424" cy="3651250"/>
          </a:xfrm>
        </p:spPr>
        <p:txBody>
          <a:bodyPr vert="horz" lIns="91440" tIns="45720" rIns="91440" bIns="45720" rtlCol="0" anchor="t">
            <a:normAutofit lnSpcReduction="10000"/>
          </a:bodyPr>
          <a:lstStyle/>
          <a:p>
            <a:r>
              <a:rPr lang="en-US" sz="1600">
                <a:cs typeface="Calibri"/>
              </a:rPr>
              <a:t>Eri </a:t>
            </a:r>
            <a:r>
              <a:rPr lang="en-US" sz="1600" err="1">
                <a:cs typeface="Calibri"/>
              </a:rPr>
              <a:t>aloilla</a:t>
            </a:r>
            <a:r>
              <a:rPr lang="en-US" sz="1600">
                <a:cs typeface="Calibri"/>
              </a:rPr>
              <a:t> </a:t>
            </a:r>
            <a:r>
              <a:rPr lang="en-US" sz="1600" err="1">
                <a:cs typeface="Calibri"/>
              </a:rPr>
              <a:t>tarvitaan</a:t>
            </a:r>
            <a:r>
              <a:rPr lang="en-US" sz="1600">
                <a:cs typeface="Calibri"/>
              </a:rPr>
              <a:t> </a:t>
            </a:r>
            <a:r>
              <a:rPr lang="en-US" sz="1600" err="1">
                <a:cs typeface="Calibri"/>
              </a:rPr>
              <a:t>erilaiset</a:t>
            </a:r>
            <a:r>
              <a:rPr lang="en-US" sz="1600">
                <a:cs typeface="Calibri"/>
              </a:rPr>
              <a:t> </a:t>
            </a:r>
            <a:r>
              <a:rPr lang="en-US" sz="1600" err="1">
                <a:cs typeface="Calibri"/>
              </a:rPr>
              <a:t>taidot</a:t>
            </a:r>
            <a:r>
              <a:rPr lang="en-US" sz="1600">
                <a:cs typeface="Calibri"/>
              </a:rPr>
              <a:t>, </a:t>
            </a:r>
            <a:r>
              <a:rPr lang="en-US" sz="1600" err="1">
                <a:cs typeface="Calibri"/>
              </a:rPr>
              <a:t>voidaan</a:t>
            </a:r>
            <a:r>
              <a:rPr lang="en-US" sz="1600">
                <a:cs typeface="Calibri"/>
              </a:rPr>
              <a:t> </a:t>
            </a:r>
            <a:r>
              <a:rPr lang="en-US" sz="1600" err="1">
                <a:cs typeface="Calibri"/>
              </a:rPr>
              <a:t>räätälöidä</a:t>
            </a:r>
            <a:r>
              <a:rPr lang="en-US" sz="1600">
                <a:cs typeface="Calibri"/>
              </a:rPr>
              <a:t> </a:t>
            </a:r>
            <a:r>
              <a:rPr lang="en-US" sz="1600" err="1">
                <a:cs typeface="Calibri"/>
              </a:rPr>
              <a:t>ryhmän</a:t>
            </a:r>
            <a:r>
              <a:rPr lang="en-US" sz="1600">
                <a:cs typeface="Calibri"/>
              </a:rPr>
              <a:t> </a:t>
            </a:r>
            <a:r>
              <a:rPr lang="en-US" sz="1600" err="1">
                <a:cs typeface="Calibri"/>
              </a:rPr>
              <a:t>tarpeen</a:t>
            </a:r>
            <a:r>
              <a:rPr lang="en-US" sz="1600">
                <a:cs typeface="Calibri"/>
              </a:rPr>
              <a:t> </a:t>
            </a:r>
            <a:r>
              <a:rPr lang="en-US" sz="1600" err="1">
                <a:cs typeface="Calibri"/>
              </a:rPr>
              <a:t>mukaan</a:t>
            </a:r>
            <a:r>
              <a:rPr lang="en-US" sz="1600">
                <a:cs typeface="Calibri"/>
              </a:rPr>
              <a:t> </a:t>
            </a:r>
            <a:r>
              <a:rPr lang="en-US" sz="1600" err="1">
                <a:cs typeface="Calibri"/>
              </a:rPr>
              <a:t>työpajoja</a:t>
            </a:r>
            <a:r>
              <a:rPr lang="en-US" sz="1600">
                <a:cs typeface="Calibri"/>
              </a:rPr>
              <a:t> </a:t>
            </a:r>
            <a:r>
              <a:rPr lang="en-US" sz="1600" err="1">
                <a:cs typeface="Calibri"/>
              </a:rPr>
              <a:t>jotka</a:t>
            </a:r>
            <a:r>
              <a:rPr lang="en-US" sz="1600">
                <a:cs typeface="Calibri"/>
              </a:rPr>
              <a:t> </a:t>
            </a:r>
            <a:r>
              <a:rPr lang="en-US" sz="1600" err="1">
                <a:cs typeface="Calibri"/>
              </a:rPr>
              <a:t>voivat</a:t>
            </a:r>
            <a:r>
              <a:rPr lang="en-US" sz="1600">
                <a:cs typeface="Calibri"/>
              </a:rPr>
              <a:t> olla </a:t>
            </a:r>
            <a:r>
              <a:rPr lang="en-US" sz="1600" err="1">
                <a:cs typeface="Calibri"/>
              </a:rPr>
              <a:t>kestoltaan</a:t>
            </a:r>
            <a:r>
              <a:rPr lang="en-US" sz="1600">
                <a:cs typeface="Calibri"/>
              </a:rPr>
              <a:t> 30min-2h </a:t>
            </a:r>
            <a:r>
              <a:rPr lang="en-US" sz="1600" err="1">
                <a:cs typeface="Calibri"/>
              </a:rPr>
              <a:t>pituisia</a:t>
            </a:r>
            <a:endParaRPr lang="en-US" sz="1600">
              <a:cs typeface="Calibri"/>
            </a:endParaRPr>
          </a:p>
          <a:p>
            <a:r>
              <a:rPr lang="en-US" sz="1600" err="1">
                <a:cs typeface="Calibri"/>
              </a:rPr>
              <a:t>Keväällä</a:t>
            </a:r>
            <a:r>
              <a:rPr lang="en-US" sz="1600">
                <a:cs typeface="Calibri"/>
              </a:rPr>
              <a:t> </a:t>
            </a:r>
            <a:r>
              <a:rPr lang="en-US" sz="1600" err="1">
                <a:cs typeface="Calibri"/>
              </a:rPr>
              <a:t>olemme</a:t>
            </a:r>
            <a:r>
              <a:rPr lang="en-US" sz="1600">
                <a:cs typeface="Calibri"/>
              </a:rPr>
              <a:t> </a:t>
            </a:r>
            <a:r>
              <a:rPr lang="en-US" sz="1600" err="1">
                <a:cs typeface="Calibri"/>
              </a:rPr>
              <a:t>pitäneet</a:t>
            </a:r>
            <a:r>
              <a:rPr lang="en-US" sz="1600">
                <a:cs typeface="Calibri"/>
              </a:rPr>
              <a:t> </a:t>
            </a:r>
            <a:r>
              <a:rPr lang="en-US" sz="1600" err="1">
                <a:cs typeface="Calibri"/>
              </a:rPr>
              <a:t>työpajoja</a:t>
            </a:r>
            <a:r>
              <a:rPr lang="en-US" sz="1600">
                <a:cs typeface="Calibri"/>
              </a:rPr>
              <a:t> </a:t>
            </a:r>
            <a:r>
              <a:rPr lang="en-US" sz="1600" err="1">
                <a:cs typeface="Calibri"/>
              </a:rPr>
              <a:t>aiheista</a:t>
            </a:r>
            <a:r>
              <a:rPr lang="en-US" sz="1600">
                <a:cs typeface="Calibri"/>
              </a:rPr>
              <a:t>:</a:t>
            </a:r>
          </a:p>
          <a:p>
            <a:pPr lvl="1"/>
            <a:r>
              <a:rPr lang="en-US" sz="1600" err="1">
                <a:cs typeface="Calibri"/>
              </a:rPr>
              <a:t>Mikä</a:t>
            </a:r>
            <a:r>
              <a:rPr lang="en-US" sz="1600">
                <a:cs typeface="Calibri"/>
              </a:rPr>
              <a:t> </a:t>
            </a:r>
            <a:r>
              <a:rPr lang="en-US" sz="1600" err="1">
                <a:cs typeface="Calibri"/>
              </a:rPr>
              <a:t>helpottaa</a:t>
            </a:r>
            <a:r>
              <a:rPr lang="en-US" sz="1600">
                <a:cs typeface="Calibri"/>
              </a:rPr>
              <a:t> </a:t>
            </a:r>
            <a:r>
              <a:rPr lang="en-US" sz="1600" err="1">
                <a:cs typeface="Calibri"/>
              </a:rPr>
              <a:t>oppimistani</a:t>
            </a:r>
            <a:r>
              <a:rPr lang="en-US" sz="1600">
                <a:cs typeface="Calibri"/>
              </a:rPr>
              <a:t>?</a:t>
            </a:r>
          </a:p>
          <a:p>
            <a:pPr lvl="1"/>
            <a:r>
              <a:rPr lang="en-US" sz="1600" err="1">
                <a:ea typeface="Calibri"/>
                <a:cs typeface="Calibri"/>
              </a:rPr>
              <a:t>Keskittyminen</a:t>
            </a:r>
            <a:r>
              <a:rPr lang="en-US" sz="1600">
                <a:ea typeface="Calibri"/>
                <a:cs typeface="Calibri"/>
              </a:rPr>
              <a:t> (ja </a:t>
            </a:r>
            <a:r>
              <a:rPr lang="en-US" sz="1600" err="1">
                <a:ea typeface="Calibri"/>
                <a:cs typeface="Calibri"/>
              </a:rPr>
              <a:t>mobiililaitteet</a:t>
            </a:r>
            <a:r>
              <a:rPr lang="en-US" sz="1600">
                <a:ea typeface="Calibri"/>
                <a:cs typeface="Calibri"/>
              </a:rPr>
              <a:t>)</a:t>
            </a:r>
          </a:p>
          <a:p>
            <a:pPr lvl="1"/>
            <a:r>
              <a:rPr lang="en-US" sz="1600" err="1">
                <a:cs typeface="Calibri"/>
              </a:rPr>
              <a:t>Tunnetaidot</a:t>
            </a:r>
            <a:r>
              <a:rPr lang="en-US" sz="1600">
                <a:cs typeface="Calibri"/>
              </a:rPr>
              <a:t> ja </a:t>
            </a:r>
            <a:r>
              <a:rPr lang="en-US" sz="1600" err="1">
                <a:cs typeface="Calibri"/>
              </a:rPr>
              <a:t>ahdistuksenhallinta</a:t>
            </a:r>
            <a:r>
              <a:rPr lang="en-US" sz="1600">
                <a:cs typeface="Calibri"/>
              </a:rPr>
              <a:t> </a:t>
            </a:r>
            <a:endParaRPr lang="en-US" sz="1600">
              <a:ea typeface="Calibri"/>
              <a:cs typeface="Calibri"/>
            </a:endParaRPr>
          </a:p>
          <a:p>
            <a:pPr lvl="1"/>
            <a:r>
              <a:rPr lang="en-US" sz="1600" err="1">
                <a:cs typeface="Calibri"/>
              </a:rPr>
              <a:t>Ryhmässä</a:t>
            </a:r>
            <a:r>
              <a:rPr lang="en-US" sz="1600">
                <a:cs typeface="Calibri"/>
              </a:rPr>
              <a:t> </a:t>
            </a:r>
            <a:r>
              <a:rPr lang="en-US" sz="1600" err="1">
                <a:cs typeface="Calibri"/>
              </a:rPr>
              <a:t>toimiminen</a:t>
            </a:r>
            <a:endParaRPr lang="en-US" sz="1600">
              <a:cs typeface="Calibri"/>
            </a:endParaRPr>
          </a:p>
          <a:p>
            <a:pPr lvl="1"/>
            <a:r>
              <a:rPr lang="en-US" sz="1600" err="1">
                <a:cs typeface="Calibri"/>
              </a:rPr>
              <a:t>Kaveritaidot</a:t>
            </a:r>
            <a:endParaRPr lang="en-US" sz="1600">
              <a:cs typeface="Calibri"/>
            </a:endParaRPr>
          </a:p>
          <a:p>
            <a:pPr lvl="1"/>
            <a:r>
              <a:rPr lang="en-US" sz="1600" err="1">
                <a:cs typeface="Calibri"/>
              </a:rPr>
              <a:t>Omien</a:t>
            </a:r>
            <a:r>
              <a:rPr lang="en-US" sz="1600">
                <a:cs typeface="Calibri"/>
              </a:rPr>
              <a:t> ja </a:t>
            </a:r>
            <a:r>
              <a:rPr lang="en-US" sz="1600" err="1">
                <a:cs typeface="Calibri"/>
              </a:rPr>
              <a:t>toisten</a:t>
            </a:r>
            <a:r>
              <a:rPr lang="en-US" sz="1600">
                <a:cs typeface="Calibri"/>
              </a:rPr>
              <a:t> </a:t>
            </a:r>
            <a:r>
              <a:rPr lang="en-US" sz="1600" err="1">
                <a:cs typeface="Calibri"/>
              </a:rPr>
              <a:t>vahvuuksien</a:t>
            </a:r>
            <a:r>
              <a:rPr lang="en-US" sz="1600">
                <a:cs typeface="Calibri"/>
              </a:rPr>
              <a:t> </a:t>
            </a:r>
            <a:r>
              <a:rPr lang="en-US" sz="1600" err="1">
                <a:cs typeface="Calibri"/>
              </a:rPr>
              <a:t>tunnistaminen</a:t>
            </a:r>
            <a:endParaRPr lang="en-US" sz="1600">
              <a:cs typeface="Calibri"/>
            </a:endParaRPr>
          </a:p>
          <a:p>
            <a:pPr lvl="1"/>
            <a:r>
              <a:rPr lang="en-US" sz="1600" err="1">
                <a:cs typeface="Calibri"/>
              </a:rPr>
              <a:t>Taidetyöskentely</a:t>
            </a:r>
            <a:r>
              <a:rPr lang="en-US" sz="1600">
                <a:cs typeface="Calibri"/>
              </a:rPr>
              <a:t> </a:t>
            </a:r>
            <a:r>
              <a:rPr lang="en-US" sz="1600" err="1">
                <a:cs typeface="Calibri"/>
              </a:rPr>
              <a:t>hyvinvoinnin</a:t>
            </a:r>
            <a:r>
              <a:rPr lang="en-US" sz="1600">
                <a:cs typeface="Calibri"/>
              </a:rPr>
              <a:t> </a:t>
            </a:r>
            <a:r>
              <a:rPr lang="en-US" sz="1600" err="1">
                <a:cs typeface="Calibri"/>
              </a:rPr>
              <a:t>tukena</a:t>
            </a:r>
            <a:endParaRPr lang="en-US" sz="1600">
              <a:cs typeface="Calibri"/>
            </a:endParaRPr>
          </a:p>
          <a:p>
            <a:pPr lvl="1"/>
            <a:r>
              <a:rPr lang="en-US" sz="1600">
                <a:cs typeface="Calibri"/>
              </a:rPr>
              <a:t>Arjen </a:t>
            </a:r>
            <a:r>
              <a:rPr lang="en-US" sz="1600" err="1">
                <a:cs typeface="Calibri"/>
              </a:rPr>
              <a:t>selviytymiskeinot</a:t>
            </a:r>
            <a:r>
              <a:rPr lang="en-US" sz="1600">
                <a:cs typeface="Calibri"/>
              </a:rPr>
              <a:t> ja </a:t>
            </a:r>
            <a:r>
              <a:rPr lang="en-US" sz="1600" err="1">
                <a:cs typeface="Calibri"/>
              </a:rPr>
              <a:t>niiden</a:t>
            </a:r>
            <a:r>
              <a:rPr lang="en-US" sz="1600">
                <a:cs typeface="Calibri"/>
              </a:rPr>
              <a:t> </a:t>
            </a:r>
            <a:r>
              <a:rPr lang="en-US" sz="1600" err="1">
                <a:cs typeface="Calibri"/>
              </a:rPr>
              <a:t>tukeminen</a:t>
            </a:r>
            <a:endParaRPr lang="en-US" sz="1600">
              <a:cs typeface="Calibri"/>
            </a:endParaRPr>
          </a:p>
          <a:p>
            <a:r>
              <a:rPr lang="en-US" sz="1600" err="1">
                <a:cs typeface="Calibri"/>
              </a:rPr>
              <a:t>Lisätietoa</a:t>
            </a:r>
            <a:r>
              <a:rPr lang="en-US" sz="1600">
                <a:cs typeface="Calibri"/>
              </a:rPr>
              <a:t> ja </a:t>
            </a:r>
            <a:r>
              <a:rPr lang="en-US" sz="1600" err="1">
                <a:cs typeface="Calibri"/>
              </a:rPr>
              <a:t>tiedustelut</a:t>
            </a:r>
            <a:r>
              <a:rPr lang="en-US" sz="1600">
                <a:cs typeface="Calibri"/>
              </a:rPr>
              <a:t>: </a:t>
            </a:r>
            <a:br>
              <a:rPr lang="en-US" sz="1600">
                <a:cs typeface="Calibri"/>
              </a:rPr>
            </a:br>
            <a:r>
              <a:rPr lang="en-US" sz="1600">
                <a:cs typeface="Calibri"/>
              </a:rPr>
              <a:t> Maarika Piispanen 0403596217</a:t>
            </a:r>
          </a:p>
          <a:p>
            <a:endParaRPr lang="en-US" sz="1600">
              <a:cs typeface="Calibri"/>
            </a:endParaRPr>
          </a:p>
        </p:txBody>
      </p:sp>
      <p:sp>
        <p:nvSpPr>
          <p:cNvPr id="11" name="Freeform: Shape 10">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Kuva 4" descr="Yritystiimin aivoriihi">
            <a:extLst>
              <a:ext uri="{FF2B5EF4-FFF2-40B4-BE49-F238E27FC236}">
                <a16:creationId xmlns:a16="http://schemas.microsoft.com/office/drawing/2014/main" id="{CF51B77A-5BC5-3C9A-1879-C97F80230847}"/>
              </a:ext>
            </a:extLst>
          </p:cNvPr>
          <p:cNvPicPr>
            <a:picLocks noChangeAspect="1"/>
          </p:cNvPicPr>
          <p:nvPr/>
        </p:nvPicPr>
        <p:blipFill rotWithShape="1">
          <a:blip r:embed="rId2"/>
          <a:srcRect l="35266" r="14063" b="-1"/>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5" name="Freeform: Shape 14">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4475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8EEA3A6-806C-533C-21AE-CDF05409E738}"/>
              </a:ext>
            </a:extLst>
          </p:cNvPr>
          <p:cNvSpPr>
            <a:spLocks noGrp="1"/>
          </p:cNvSpPr>
          <p:nvPr>
            <p:ph type="title"/>
          </p:nvPr>
        </p:nvSpPr>
        <p:spPr>
          <a:xfrm>
            <a:off x="6742388" y="1952625"/>
            <a:ext cx="4611410" cy="2788482"/>
          </a:xfrm>
        </p:spPr>
        <p:txBody>
          <a:bodyPr>
            <a:normAutofit fontScale="90000"/>
          </a:bodyPr>
          <a:lstStyle/>
          <a:p>
            <a:r>
              <a:rPr lang="en-US" sz="5200" err="1">
                <a:solidFill>
                  <a:schemeClr val="accent1">
                    <a:lumMod val="60000"/>
                    <a:lumOff val="40000"/>
                  </a:schemeClr>
                </a:solidFill>
                <a:latin typeface="Mystical Woods Rough Script"/>
                <a:ea typeface="Calibri Light"/>
                <a:cs typeface="Calibri Light"/>
              </a:rPr>
              <a:t>Hyvää</a:t>
            </a:r>
            <a:r>
              <a:rPr lang="en-US" sz="5200" dirty="0">
                <a:solidFill>
                  <a:schemeClr val="accent1">
                    <a:lumMod val="60000"/>
                    <a:lumOff val="40000"/>
                  </a:schemeClr>
                </a:solidFill>
                <a:latin typeface="Mystical Woods Rough Script"/>
                <a:ea typeface="Calibri Light"/>
                <a:cs typeface="Calibri Light"/>
              </a:rPr>
              <a:t> </a:t>
            </a:r>
            <a:r>
              <a:rPr lang="en-US" sz="5200" err="1">
                <a:solidFill>
                  <a:schemeClr val="accent1">
                    <a:lumMod val="60000"/>
                    <a:lumOff val="40000"/>
                  </a:schemeClr>
                </a:solidFill>
                <a:latin typeface="Mystical Woods Rough Script"/>
                <a:ea typeface="Calibri Light"/>
                <a:cs typeface="Calibri Light"/>
              </a:rPr>
              <a:t>lukukautta</a:t>
            </a:r>
            <a:r>
              <a:rPr lang="en-US" sz="5200" dirty="0">
                <a:solidFill>
                  <a:schemeClr val="accent1">
                    <a:lumMod val="60000"/>
                    <a:lumOff val="40000"/>
                  </a:schemeClr>
                </a:solidFill>
                <a:latin typeface="Mystical Woods Rough Script"/>
                <a:ea typeface="Calibri Light"/>
                <a:cs typeface="Calibri Light"/>
              </a:rPr>
              <a:t> </a:t>
            </a:r>
            <a:r>
              <a:rPr lang="en-US" sz="5200" err="1">
                <a:solidFill>
                  <a:schemeClr val="accent1">
                    <a:lumMod val="60000"/>
                    <a:lumOff val="40000"/>
                  </a:schemeClr>
                </a:solidFill>
                <a:latin typeface="Mystical Woods Rough Script"/>
                <a:ea typeface="Calibri Light"/>
                <a:cs typeface="Calibri Light"/>
              </a:rPr>
              <a:t>kaikille</a:t>
            </a:r>
            <a:r>
              <a:rPr lang="en-US" sz="5200" dirty="0">
                <a:solidFill>
                  <a:schemeClr val="accent1">
                    <a:lumMod val="60000"/>
                    <a:lumOff val="40000"/>
                  </a:schemeClr>
                </a:solidFill>
                <a:latin typeface="Mystical Woods Rough Script"/>
                <a:ea typeface="Calibri Light"/>
                <a:cs typeface="Calibri Light"/>
              </a:rPr>
              <a:t>!</a:t>
            </a:r>
            <a:br>
              <a:rPr lang="en-US" sz="5200" dirty="0">
                <a:latin typeface="Mystical Woods Rough Script"/>
                <a:ea typeface="Calibri Light"/>
                <a:cs typeface="Calibri Light"/>
              </a:rPr>
            </a:br>
            <a:br>
              <a:rPr lang="en-US" sz="5200" dirty="0">
                <a:latin typeface="Mystical Woods Rough Script"/>
                <a:ea typeface="Calibri Light"/>
                <a:cs typeface="Calibri Light"/>
              </a:rPr>
            </a:br>
            <a:br>
              <a:rPr lang="en-US" sz="5200" dirty="0">
                <a:latin typeface="Mystical Woods Rough Script"/>
                <a:ea typeface="Calibri Light"/>
                <a:cs typeface="Calibri Light"/>
              </a:rPr>
            </a:br>
            <a:r>
              <a:rPr lang="en-US" sz="2400" err="1">
                <a:solidFill>
                  <a:schemeClr val="accent1">
                    <a:lumMod val="60000"/>
                    <a:lumOff val="40000"/>
                  </a:schemeClr>
                </a:solidFill>
                <a:latin typeface="Mystical Woods Rough Script"/>
                <a:ea typeface="Calibri"/>
                <a:cs typeface="Calibri"/>
              </a:rPr>
              <a:t>P</a:t>
            </a:r>
            <a:r>
              <a:rPr lang="en-US" sz="2000" err="1">
                <a:solidFill>
                  <a:schemeClr val="accent1">
                    <a:lumMod val="60000"/>
                    <a:lumOff val="40000"/>
                  </a:schemeClr>
                </a:solidFill>
                <a:latin typeface="Mystical Woods Rough Script"/>
                <a:ea typeface="Calibri"/>
                <a:cs typeface="Calibri"/>
              </a:rPr>
              <a:t>idetään</a:t>
            </a:r>
            <a:r>
              <a:rPr lang="en-US" sz="2000" dirty="0">
                <a:solidFill>
                  <a:schemeClr val="accent1">
                    <a:lumMod val="60000"/>
                    <a:lumOff val="40000"/>
                  </a:schemeClr>
                </a:solidFill>
                <a:latin typeface="Mystical Woods Rough Script"/>
                <a:ea typeface="Calibri"/>
                <a:cs typeface="Calibri"/>
              </a:rPr>
              <a:t> </a:t>
            </a:r>
            <a:r>
              <a:rPr lang="en-US" sz="2000" err="1">
                <a:solidFill>
                  <a:schemeClr val="accent1">
                    <a:lumMod val="60000"/>
                    <a:lumOff val="40000"/>
                  </a:schemeClr>
                </a:solidFill>
                <a:latin typeface="Mystical Woods Rough Script"/>
                <a:ea typeface="Calibri"/>
                <a:cs typeface="Calibri"/>
              </a:rPr>
              <a:t>toisistamme</a:t>
            </a:r>
            <a:r>
              <a:rPr lang="en-US" sz="2000" dirty="0">
                <a:solidFill>
                  <a:schemeClr val="accent1">
                    <a:lumMod val="60000"/>
                    <a:lumOff val="40000"/>
                  </a:schemeClr>
                </a:solidFill>
                <a:latin typeface="Mystical Woods Rough Script"/>
                <a:ea typeface="Calibri"/>
                <a:cs typeface="Calibri"/>
              </a:rPr>
              <a:t> </a:t>
            </a:r>
            <a:r>
              <a:rPr lang="en-US" sz="2000" err="1">
                <a:solidFill>
                  <a:schemeClr val="accent1">
                    <a:lumMod val="60000"/>
                    <a:lumOff val="40000"/>
                  </a:schemeClr>
                </a:solidFill>
                <a:latin typeface="Mystical Woods Rough Script"/>
                <a:ea typeface="Calibri"/>
                <a:cs typeface="Calibri"/>
              </a:rPr>
              <a:t>huolta</a:t>
            </a:r>
            <a:r>
              <a:rPr lang="en-US" sz="2000" dirty="0">
                <a:solidFill>
                  <a:schemeClr val="accent1">
                    <a:lumMod val="60000"/>
                    <a:lumOff val="40000"/>
                  </a:schemeClr>
                </a:solidFill>
                <a:latin typeface="Mystical Woods Rough Script"/>
                <a:ea typeface="Calibri"/>
                <a:cs typeface="Calibri"/>
              </a:rPr>
              <a:t>:)</a:t>
            </a:r>
            <a:endParaRPr lang="en-US" sz="2000">
              <a:solidFill>
                <a:schemeClr val="accent1">
                  <a:lumMod val="60000"/>
                  <a:lumOff val="40000"/>
                </a:schemeClr>
              </a:solidFill>
              <a:latin typeface="Mystical Woods Rough Script"/>
              <a:ea typeface="Calibri Light"/>
              <a:cs typeface="Calibri Light"/>
            </a:endParaRPr>
          </a:p>
          <a:p>
            <a:endParaRPr lang="fi-FI" sz="2000" b="1" dirty="0">
              <a:solidFill>
                <a:schemeClr val="accent1">
                  <a:lumMod val="60000"/>
                  <a:lumOff val="40000"/>
                </a:schemeClr>
              </a:solidFill>
              <a:latin typeface="Bebas Neue"/>
            </a:endParaRPr>
          </a:p>
        </p:txBody>
      </p:sp>
      <p:pic>
        <p:nvPicPr>
          <p:cNvPr id="7" name="Kuva 7" descr="Kukat kirkasta taivasta vasten">
            <a:extLst>
              <a:ext uri="{FF2B5EF4-FFF2-40B4-BE49-F238E27FC236}">
                <a16:creationId xmlns:a16="http://schemas.microsoft.com/office/drawing/2014/main" id="{302B983A-2571-BBB1-8877-C2BE4B9C20F6}"/>
              </a:ext>
            </a:extLst>
          </p:cNvPr>
          <p:cNvPicPr>
            <a:picLocks noChangeAspect="1"/>
          </p:cNvPicPr>
          <p:nvPr/>
        </p:nvPicPr>
        <p:blipFill rotWithShape="1">
          <a:blip r:embed="rId2"/>
          <a:srcRect l="20845" r="-1" b="-1"/>
          <a:stretch/>
        </p:blipFill>
        <p:spPr>
          <a:xfrm>
            <a:off x="20" y="10"/>
            <a:ext cx="67388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 name="Content Placeholder 10">
            <a:extLst>
              <a:ext uri="{FF2B5EF4-FFF2-40B4-BE49-F238E27FC236}">
                <a16:creationId xmlns:a16="http://schemas.microsoft.com/office/drawing/2014/main" id="{4549F5F3-F658-44F2-3D99-5C4698425F0C}"/>
              </a:ext>
            </a:extLst>
          </p:cNvPr>
          <p:cNvSpPr>
            <a:spLocks noGrp="1"/>
          </p:cNvSpPr>
          <p:nvPr>
            <p:ph idx="1"/>
          </p:nvPr>
        </p:nvSpPr>
        <p:spPr>
          <a:xfrm>
            <a:off x="7227407" y="5211962"/>
            <a:ext cx="4912581" cy="989191"/>
          </a:xfrm>
        </p:spPr>
        <p:txBody>
          <a:bodyPr vert="horz" lIns="91440" tIns="45720" rIns="91440" bIns="45720" rtlCol="0" anchor="t">
            <a:normAutofit/>
          </a:bodyPr>
          <a:lstStyle/>
          <a:p>
            <a:pPr marL="0" indent="0">
              <a:buNone/>
            </a:pPr>
            <a:r>
              <a:rPr lang="en-US" sz="2000">
                <a:solidFill>
                  <a:schemeClr val="bg1"/>
                </a:solidFill>
                <a:cs typeface="Calibri"/>
              </a:rPr>
              <a:t>mm</a:t>
            </a:r>
          </a:p>
        </p:txBody>
      </p:sp>
    </p:spTree>
    <p:extLst>
      <p:ext uri="{BB962C8B-B14F-4D97-AF65-F5344CB8AC3E}">
        <p14:creationId xmlns:p14="http://schemas.microsoft.com/office/powerpoint/2010/main" val="69535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0" y="365125"/>
            <a:ext cx="10515600" cy="545357"/>
          </a:xfrm>
        </p:spPr>
        <p:txBody>
          <a:bodyPr>
            <a:normAutofit fontScale="90000"/>
          </a:bodyPr>
          <a:lstStyle/>
          <a:p>
            <a:r>
              <a:rPr lang="fi-FI" sz="5400" b="1">
                <a:solidFill>
                  <a:srgbClr val="00B0F0"/>
                </a:solidFill>
                <a:latin typeface="Bebas Neue"/>
                <a:cs typeface="Calibri"/>
              </a:rPr>
              <a:t>amisstartti</a:t>
            </a:r>
            <a:endParaRPr lang="fi-FI" sz="5400" b="1">
              <a:solidFill>
                <a:srgbClr val="00B0F0"/>
              </a:solidFill>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18652" y="1360714"/>
            <a:ext cx="11142405" cy="5127888"/>
          </a:xfrm>
        </p:spPr>
        <p:txBody>
          <a:bodyPr vert="horz" lIns="91440" tIns="45720" rIns="91440" bIns="45720" rtlCol="0" anchor="t">
            <a:normAutofit fontScale="62500" lnSpcReduction="20000"/>
          </a:bodyPr>
          <a:lstStyle/>
          <a:p>
            <a:r>
              <a:rPr lang="fi-FI" sz="1800" dirty="0"/>
              <a:t>Orientaatiojakso olisi suositeltavaa kestää keskimäärin viikosta kahteen</a:t>
            </a:r>
          </a:p>
          <a:p>
            <a:endParaRPr lang="fi-FI" sz="1800"/>
          </a:p>
          <a:p>
            <a:r>
              <a:rPr lang="fi-FI" sz="1800" b="1" dirty="0"/>
              <a:t>Orientaatiojakso voi sisältää mm. </a:t>
            </a:r>
            <a:endParaRPr lang="fi-FI" sz="1800" b="1" dirty="0">
              <a:ea typeface="Calibri"/>
              <a:cs typeface="Calibri"/>
            </a:endParaRPr>
          </a:p>
          <a:p>
            <a:r>
              <a:rPr lang="fi-FI" sz="1800" dirty="0"/>
              <a:t>Toiminta digitaalisessa ympäristössä (Wilma, </a:t>
            </a:r>
            <a:r>
              <a:rPr lang="fi-FI" sz="1800" dirty="0" err="1"/>
              <a:t>Itslearning</a:t>
            </a:r>
            <a:r>
              <a:rPr lang="fi-FI" sz="1800" dirty="0"/>
              <a:t>, Office 365)</a:t>
            </a:r>
            <a:endParaRPr lang="fi-FI" sz="1800" dirty="0">
              <a:ea typeface="Calibri"/>
              <a:cs typeface="Calibri"/>
            </a:endParaRPr>
          </a:p>
          <a:p>
            <a:r>
              <a:rPr lang="fi-FI" sz="1800" dirty="0"/>
              <a:t>Yrittäjyys</a:t>
            </a:r>
            <a:endParaRPr lang="fi-FI" sz="1800" dirty="0">
              <a:ea typeface="Calibri"/>
              <a:cs typeface="Calibri"/>
            </a:endParaRPr>
          </a:p>
          <a:p>
            <a:r>
              <a:rPr lang="fi-FI" sz="1800" dirty="0"/>
              <a:t>Vastuullisuus ja kestävä kehitys</a:t>
            </a:r>
            <a:endParaRPr lang="fi-FI" sz="1800" dirty="0">
              <a:ea typeface="Calibri"/>
              <a:cs typeface="Calibri"/>
            </a:endParaRPr>
          </a:p>
          <a:p>
            <a:r>
              <a:rPr lang="fi-FI" sz="1800" dirty="0"/>
              <a:t>Valokuvaus viikolla 33</a:t>
            </a:r>
            <a:endParaRPr lang="fi-FI" sz="1800" dirty="0">
              <a:ea typeface="Calibri"/>
              <a:cs typeface="Calibri"/>
            </a:endParaRPr>
          </a:p>
          <a:p>
            <a:r>
              <a:rPr lang="fi-FI" sz="1800" dirty="0">
                <a:hlinkClick r:id="rId2"/>
              </a:rPr>
              <a:t>https://luovi.fi/luovi-kumppanina/ruori-arviointimenetelma/</a:t>
            </a:r>
            <a:r>
              <a:rPr lang="fi-FI" sz="1800" dirty="0"/>
              <a:t> opojen työkaluna</a:t>
            </a:r>
            <a:endParaRPr lang="fi-FI" sz="1800" dirty="0">
              <a:ea typeface="Calibri"/>
              <a:cs typeface="Calibri"/>
            </a:endParaRPr>
          </a:p>
          <a:p>
            <a:pPr marL="0" indent="0">
              <a:buNone/>
            </a:pPr>
            <a:endParaRPr lang="fi-FI" sz="1800"/>
          </a:p>
          <a:p>
            <a:pPr marL="0" indent="0">
              <a:buNone/>
            </a:pPr>
            <a:r>
              <a:rPr lang="fi-FI" sz="1800" b="1" dirty="0">
                <a:ea typeface="+mn-lt"/>
                <a:cs typeface="+mn-lt"/>
              </a:rPr>
              <a:t>0pitaan yhdessä tuntemaan oppilaitos ja oma ala:</a:t>
            </a:r>
            <a:endParaRPr lang="fi-FI" sz="1800" b="1" dirty="0">
              <a:ea typeface="Calibri"/>
              <a:cs typeface="Calibri" panose="020F0502020204030204"/>
            </a:endParaRPr>
          </a:p>
          <a:p>
            <a:r>
              <a:rPr lang="fi-FI" sz="1800" dirty="0">
                <a:ea typeface="+mn-lt"/>
                <a:cs typeface="+mn-lt"/>
              </a:rPr>
              <a:t>kierrokset oppilaitoksessa (opiskeluhuolto, </a:t>
            </a:r>
            <a:r>
              <a:rPr lang="fi-FI" sz="1800" dirty="0" err="1">
                <a:ea typeface="+mn-lt"/>
                <a:cs typeface="+mn-lt"/>
              </a:rPr>
              <a:t>yto</a:t>
            </a:r>
            <a:r>
              <a:rPr lang="fi-FI" sz="1800" dirty="0">
                <a:ea typeface="+mn-lt"/>
                <a:cs typeface="+mn-lt"/>
              </a:rPr>
              <a:t>-luokat, opiskelijaravintolat jne.)</a:t>
            </a:r>
            <a:endParaRPr lang="fi-FI" sz="1800" dirty="0">
              <a:ea typeface="Calibri"/>
              <a:cs typeface="Calibri"/>
            </a:endParaRPr>
          </a:p>
          <a:p>
            <a:r>
              <a:rPr lang="fi-FI" sz="1600" dirty="0">
                <a:ea typeface="+mn-lt"/>
                <a:cs typeface="+mn-lt"/>
              </a:rPr>
              <a:t>luki- ja matikkatestit</a:t>
            </a:r>
            <a:endParaRPr lang="fi-FI" sz="1800" dirty="0">
              <a:ea typeface="Calibri"/>
              <a:cs typeface="Calibri"/>
            </a:endParaRPr>
          </a:p>
          <a:p>
            <a:r>
              <a:rPr lang="fi-FI" sz="1800" dirty="0">
                <a:ea typeface="+mn-lt"/>
                <a:cs typeface="+mn-lt"/>
              </a:rPr>
              <a:t>kasvot tutuksi tilaisuus lukujärjestyksessä</a:t>
            </a:r>
          </a:p>
          <a:p>
            <a:r>
              <a:rPr lang="fi-FI" sz="1800" dirty="0">
                <a:ea typeface="+mn-lt"/>
                <a:cs typeface="+mn-lt"/>
              </a:rPr>
              <a:t>Mistä saa tukea </a:t>
            </a:r>
            <a:r>
              <a:rPr lang="fi-FI" sz="1800" dirty="0">
                <a:ea typeface="+mn-lt"/>
                <a:cs typeface="+mn-lt"/>
                <a:hlinkClick r:id="rId3"/>
              </a:rPr>
              <a:t>https://www.kpedu.fi/ohjaus_ja_tukihenkiloston_yhteystiedot</a:t>
            </a:r>
            <a:endParaRPr lang="fi-FI" sz="1800" dirty="0">
              <a:ea typeface="+mn-lt"/>
              <a:cs typeface="+mn-lt"/>
            </a:endParaRPr>
          </a:p>
          <a:p>
            <a:r>
              <a:rPr lang="fi-FI" sz="1800" dirty="0">
                <a:ea typeface="+mn-lt"/>
                <a:cs typeface="+mn-lt"/>
              </a:rPr>
              <a:t>ruokailu yhdessä ensimmäisinä päivänä (suositellaan)</a:t>
            </a:r>
            <a:endParaRPr lang="fi-FI" sz="1800" dirty="0">
              <a:ea typeface="Calibri"/>
              <a:cs typeface="Calibri"/>
            </a:endParaRPr>
          </a:p>
          <a:p>
            <a:r>
              <a:rPr lang="fi-FI" sz="1800" dirty="0">
                <a:ea typeface="+mn-lt"/>
                <a:cs typeface="+mn-lt"/>
              </a:rPr>
              <a:t>opiskelijan oppaan ja järjestyssääntöjen  läpikäynti  lisätään elokuussa päivitetyt versiot tähän</a:t>
            </a:r>
          </a:p>
          <a:p>
            <a:r>
              <a:rPr lang="fi-FI" sz="1800" dirty="0">
                <a:ea typeface="+mn-lt"/>
                <a:cs typeface="+mn-lt"/>
              </a:rPr>
              <a:t>työvaatteiden tilaus</a:t>
            </a:r>
            <a:endParaRPr lang="fi-FI" sz="1800" dirty="0">
              <a:ea typeface="Calibri"/>
              <a:cs typeface="Calibri"/>
            </a:endParaRPr>
          </a:p>
          <a:p>
            <a:r>
              <a:rPr lang="fi-FI" sz="1800" dirty="0">
                <a:ea typeface="+mn-lt"/>
                <a:cs typeface="+mn-lt"/>
              </a:rPr>
              <a:t>mahdollisesti vierailu oman alan työpaikassa</a:t>
            </a:r>
            <a:endParaRPr lang="fi-FI" sz="1800" dirty="0">
              <a:ea typeface="Calibri"/>
              <a:cs typeface="Calibri"/>
            </a:endParaRPr>
          </a:p>
          <a:p>
            <a:r>
              <a:rPr lang="fi-FI" sz="1800" dirty="0">
                <a:ea typeface="+mn-lt"/>
                <a:cs typeface="+mn-lt"/>
              </a:rPr>
              <a:t>oman alan opintoihin, työturvallisuuteen </a:t>
            </a:r>
            <a:r>
              <a:rPr lang="fi-FI" sz="1800" dirty="0">
                <a:latin typeface="Calibri"/>
                <a:ea typeface="+mn-lt"/>
                <a:cs typeface="Calibri"/>
              </a:rPr>
              <a:t>perehtyminen. Turvallisuuskävelyohjeet ja materiaalit </a:t>
            </a:r>
            <a:r>
              <a:rPr lang="fi-FI" sz="1800" dirty="0" err="1">
                <a:latin typeface="Calibri"/>
                <a:ea typeface="+mn-lt"/>
                <a:cs typeface="Calibri"/>
              </a:rPr>
              <a:t>Wihtorin</a:t>
            </a:r>
            <a:r>
              <a:rPr lang="fi-FI" sz="1800" dirty="0">
                <a:latin typeface="Calibri"/>
                <a:ea typeface="+mn-lt"/>
                <a:cs typeface="Calibri"/>
              </a:rPr>
              <a:t> turvallisuussivulla.</a:t>
            </a:r>
            <a:r>
              <a:rPr lang="fi-FI" sz="1800" dirty="0">
                <a:latin typeface="Segoe UI"/>
                <a:ea typeface="+mn-lt"/>
                <a:cs typeface="Segoe UI"/>
              </a:rPr>
              <a:t> </a:t>
            </a:r>
            <a:endParaRPr lang="fi-FI" sz="1800" dirty="0">
              <a:latin typeface="Segoe UI"/>
              <a:ea typeface="Calibri"/>
              <a:cs typeface="Segoe UI"/>
            </a:endParaRPr>
          </a:p>
          <a:p>
            <a:r>
              <a:rPr lang="fi-FI" sz="1800" dirty="0">
                <a:ea typeface="+mn-lt"/>
                <a:cs typeface="+mn-lt"/>
                <a:hlinkClick r:id="rId4"/>
              </a:rPr>
              <a:t>https://kpedu.sharepoint.com/sites/Kpeduintra/SitePages/Turvallisuus.aspx</a:t>
            </a:r>
            <a:endParaRPr lang="fi-FI" sz="1800" dirty="0">
              <a:latin typeface="Segoe UI"/>
              <a:ea typeface="+mn-lt"/>
              <a:cs typeface="Segoe UI"/>
            </a:endParaRPr>
          </a:p>
          <a:p>
            <a:endParaRPr lang="fi-FI" sz="1800" dirty="0">
              <a:ea typeface="+mn-lt"/>
              <a:cs typeface="+mn-lt"/>
            </a:endParaRPr>
          </a:p>
          <a:p>
            <a:endParaRPr lang="fi-FI" sz="1700">
              <a:ea typeface="+mn-lt"/>
              <a:cs typeface="+mn-lt"/>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9497" y="6029900"/>
            <a:ext cx="914400" cy="914400"/>
          </a:xfrm>
          <a:prstGeom prst="rect">
            <a:avLst/>
          </a:prstGeom>
        </p:spPr>
      </p:pic>
    </p:spTree>
    <p:extLst>
      <p:ext uri="{BB962C8B-B14F-4D97-AF65-F5344CB8AC3E}">
        <p14:creationId xmlns:p14="http://schemas.microsoft.com/office/powerpoint/2010/main" val="57213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a:rPr>
              <a:t>amisstartti</a:t>
            </a:r>
            <a:endParaRPr lang="fi-FI" sz="5400" b="1">
              <a:solidFill>
                <a:srgbClr val="00B0F0"/>
              </a:solidFill>
            </a:endParaRPr>
          </a:p>
        </p:txBody>
      </p:sp>
      <p:pic>
        <p:nvPicPr>
          <p:cNvPr id="5" name="Kuva 5" descr="Kuva, joka sisältää kohteen piha-, taivas, vaate, jalkineet&#10;&#10;Kuvaus luotu automaattisesti">
            <a:extLst>
              <a:ext uri="{FF2B5EF4-FFF2-40B4-BE49-F238E27FC236}">
                <a16:creationId xmlns:a16="http://schemas.microsoft.com/office/drawing/2014/main" id="{83D4728E-5064-D1DB-FC5C-0FE6BE76B606}"/>
              </a:ext>
            </a:extLst>
          </p:cNvPr>
          <p:cNvPicPr>
            <a:picLocks noChangeAspect="1"/>
          </p:cNvPicPr>
          <p:nvPr/>
        </p:nvPicPr>
        <p:blipFill rotWithShape="1">
          <a:blip r:embed="rId2"/>
          <a:srcRect l="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297762" y="2706624"/>
            <a:ext cx="6251110" cy="3483864"/>
          </a:xfrm>
        </p:spPr>
        <p:txBody>
          <a:bodyPr vert="horz" lIns="91440" tIns="45720" rIns="91440" bIns="45720" rtlCol="0" anchor="t">
            <a:normAutofit fontScale="92500"/>
          </a:bodyPr>
          <a:lstStyle/>
          <a:p>
            <a:pPr marL="285750" indent="-285750"/>
            <a:r>
              <a:rPr lang="fi-FI" sz="2200">
                <a:ea typeface="+mn-lt"/>
                <a:cs typeface="+mn-lt"/>
              </a:rPr>
              <a:t>On tärkeää, että aloittavien ryhmien opiskelijat oppivat tuntemaan vastuuohjaajan, ryhmän muut jäsenet, kiinnittymään oppilaitokseen ja omaan alaan.</a:t>
            </a:r>
            <a:endParaRPr lang="fi-FI" sz="2200">
              <a:ea typeface="Calibri"/>
              <a:cs typeface="Calibri" panose="020F0502020204030204"/>
            </a:endParaRPr>
          </a:p>
          <a:p>
            <a:pPr marL="285750" indent="-285750"/>
            <a:endParaRPr lang="fi-FI" sz="2200">
              <a:ea typeface="+mn-lt"/>
              <a:cs typeface="+mn-lt"/>
            </a:endParaRPr>
          </a:p>
          <a:p>
            <a:pPr marL="285750" indent="-285750"/>
            <a:r>
              <a:rPr lang="fi-FI" sz="2200">
                <a:ea typeface="+mn-lt"/>
                <a:cs typeface="+mn-lt"/>
              </a:rPr>
              <a:t>Opiskelijaan ja ryhmään alussa panostaminen maksaa myöhemmin monin verroin takaisin.</a:t>
            </a:r>
          </a:p>
          <a:p>
            <a:pPr marL="0" indent="0">
              <a:buNone/>
            </a:pPr>
            <a:endParaRPr lang="fi-FI" sz="2200">
              <a:ea typeface="+mn-lt"/>
              <a:cs typeface="+mn-lt"/>
            </a:endParaRPr>
          </a:p>
          <a:p>
            <a:pPr marL="285750" indent="-285750"/>
            <a:r>
              <a:rPr lang="fi-FI" sz="2200" b="1">
                <a:ea typeface="+mn-lt"/>
                <a:cs typeface="+mn-lt"/>
              </a:rPr>
              <a:t>Ryhmäytyminen ei ole vain yksittäinen tilaisuus, vaan jatkuva prosessi ja kostuu arkisista yhdessä tekemisistä</a:t>
            </a:r>
            <a:r>
              <a:rPr lang="fi-FI" sz="2200">
                <a:ea typeface="+mn-lt"/>
                <a:cs typeface="+mn-lt"/>
              </a:rPr>
              <a:t>.</a:t>
            </a:r>
            <a:endParaRPr lang="fi-FI" sz="2200">
              <a:ea typeface="Calibri"/>
              <a:cs typeface="Calibri" panose="020F0502020204030204"/>
            </a:endParaRPr>
          </a:p>
          <a:p>
            <a:pPr marL="0" indent="0">
              <a:buNone/>
            </a:pPr>
            <a:endParaRPr lang="fi-FI" sz="2200">
              <a:ea typeface="Calibri"/>
              <a:cs typeface="Calibri" panose="020F0502020204030204"/>
            </a:endParaRPr>
          </a:p>
          <a:p>
            <a:pPr marL="0" indent="0">
              <a:buNone/>
            </a:pPr>
            <a:endParaRPr lang="fi-FI" sz="2200" b="1">
              <a:latin typeface="Calibri"/>
              <a:cs typeface="Calibri"/>
            </a:endParaRPr>
          </a:p>
          <a:p>
            <a:endParaRPr lang="fi-FI" sz="2200">
              <a:ea typeface="+mn-lt"/>
              <a:cs typeface="+mn-lt"/>
            </a:endParaRPr>
          </a:p>
          <a:p>
            <a:pPr marL="0" indent="0">
              <a:buNone/>
            </a:pPr>
            <a:endParaRPr lang="fi-FI" sz="2200" b="1">
              <a:cs typeface="Calibri" panose="020F0502020204030204"/>
            </a:endParaRPr>
          </a:p>
          <a:p>
            <a:endParaRPr lang="fi-FI" sz="2200">
              <a:cs typeface="Calibri"/>
            </a:endParaRPr>
          </a:p>
          <a:p>
            <a:endParaRPr lang="fi-FI" sz="2200">
              <a:cs typeface="Calibri"/>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1399" y="5833255"/>
            <a:ext cx="803788" cy="803788"/>
          </a:xfrm>
          <a:prstGeom prst="rect">
            <a:avLst/>
          </a:prstGeom>
        </p:spPr>
      </p:pic>
    </p:spTree>
    <p:extLst>
      <p:ext uri="{BB962C8B-B14F-4D97-AF65-F5344CB8AC3E}">
        <p14:creationId xmlns:p14="http://schemas.microsoft.com/office/powerpoint/2010/main" val="254513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6513788" y="70157"/>
            <a:ext cx="4840010" cy="1143628"/>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pic>
        <p:nvPicPr>
          <p:cNvPr id="6" name="Kuva 6" descr="Kuva, joka sisältää kohteen piha-, vaeltaminen, kansa, maa&#10;&#10;Kuvaus luotu automaattisesti">
            <a:extLst>
              <a:ext uri="{FF2B5EF4-FFF2-40B4-BE49-F238E27FC236}">
                <a16:creationId xmlns:a16="http://schemas.microsoft.com/office/drawing/2014/main" id="{0C565D28-97B7-E63A-CC61-ABC7C8B69FB0}"/>
              </a:ext>
            </a:extLst>
          </p:cNvPr>
          <p:cNvPicPr>
            <a:picLocks noChangeAspect="1"/>
          </p:cNvPicPr>
          <p:nvPr/>
        </p:nvPicPr>
        <p:blipFill rotWithShape="1">
          <a:blip r:embed="rId2"/>
          <a:srcRect t="576" r="-2" b="15330"/>
          <a:stretch/>
        </p:blipFill>
        <p:spPr>
          <a:xfrm>
            <a:off x="20" y="10"/>
            <a:ext cx="5932195"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785767" y="966903"/>
            <a:ext cx="6290267" cy="5564310"/>
          </a:xfrm>
        </p:spPr>
        <p:txBody>
          <a:bodyPr vert="horz" lIns="91440" tIns="45720" rIns="91440" bIns="45720" rtlCol="0" anchor="t">
            <a:noAutofit/>
          </a:bodyPr>
          <a:lstStyle/>
          <a:p>
            <a:pPr marL="285750" indent="-285750"/>
            <a:r>
              <a:rPr lang="fi-FI" sz="2100">
                <a:solidFill>
                  <a:srgbClr val="3C3C3C"/>
                </a:solidFill>
                <a:ea typeface="+mn-lt"/>
                <a:cs typeface="+mn-lt"/>
              </a:rPr>
              <a:t>Nuoren näkökulmasta koulun arki saa merkityksensä pitkälti kavereista ja ystävistä, johonkin ryhmään kuulumisesta. </a:t>
            </a:r>
            <a:endParaRPr lang="fi-FI" sz="2200">
              <a:solidFill>
                <a:srgbClr val="000000"/>
              </a:solidFill>
              <a:ea typeface="+mn-lt"/>
              <a:cs typeface="+mn-lt"/>
            </a:endParaRPr>
          </a:p>
          <a:p>
            <a:endParaRPr lang="fi-FI" sz="2100">
              <a:solidFill>
                <a:srgbClr val="3C3C3C"/>
              </a:solidFill>
              <a:ea typeface="+mn-lt"/>
              <a:cs typeface="+mn-lt"/>
            </a:endParaRPr>
          </a:p>
          <a:p>
            <a:r>
              <a:rPr lang="fi-FI" sz="2100">
                <a:solidFill>
                  <a:srgbClr val="3C3C3C"/>
                </a:solidFill>
                <a:ea typeface="+mn-lt"/>
                <a:cs typeface="+mn-lt"/>
              </a:rPr>
              <a:t>Ryhmän merkitys oppilaan sosiaalisen identiteetin kehittymiselle, hyvinvoinnille, oman ja muiden suhteiden jäsentämiselle sekä oppimiselle on erittäin keskeinen. </a:t>
            </a:r>
          </a:p>
          <a:p>
            <a:endParaRPr lang="fi-FI" sz="2100">
              <a:solidFill>
                <a:srgbClr val="3C3C3C"/>
              </a:solidFill>
              <a:ea typeface="+mn-lt"/>
              <a:cs typeface="+mn-lt"/>
            </a:endParaRPr>
          </a:p>
          <a:p>
            <a:r>
              <a:rPr lang="fi-FI" sz="2100">
                <a:solidFill>
                  <a:srgbClr val="3C3C3C"/>
                </a:solidFill>
                <a:ea typeface="+mn-lt"/>
                <a:cs typeface="+mn-lt"/>
              </a:rPr>
              <a:t>Ryhmässä nuori saa myös tuntea kuuluvansa johonkin ja tulevansa hyväksytyksi, ja hän pääsee osallistumaan ja vaikuttamaan.</a:t>
            </a:r>
          </a:p>
          <a:p>
            <a:endParaRPr lang="fi-FI" sz="2100">
              <a:solidFill>
                <a:srgbClr val="3C3C3C"/>
              </a:solidFill>
              <a:ea typeface="+mn-lt"/>
              <a:cs typeface="+mn-lt"/>
            </a:endParaRPr>
          </a:p>
          <a:p>
            <a:r>
              <a:rPr lang="fi-FI" sz="2100">
                <a:solidFill>
                  <a:srgbClr val="3C3C3C"/>
                </a:solidFill>
                <a:ea typeface="+mn-lt"/>
                <a:cs typeface="+mn-lt"/>
              </a:rPr>
              <a:t> Ryhmätyöskentelyn on todettu aktivoivan kouluissa oppilaita, helpottavan opetuksen eriyttämistä sekä edistävän luokan yhteisöllisyyttä. (MLL)</a:t>
            </a:r>
            <a:endParaRPr lang="fi-FI" sz="2100">
              <a:cs typeface="Calibri" panose="020F0502020204030204"/>
            </a:endParaRPr>
          </a:p>
          <a:p>
            <a:pPr marL="285750" indent="-285750"/>
            <a:endParaRPr lang="fi-FI" sz="2200">
              <a:ea typeface="+mn-lt"/>
              <a:cs typeface="+mn-lt"/>
            </a:endParaRPr>
          </a:p>
          <a:p>
            <a:pPr marL="0" indent="0">
              <a:buNone/>
            </a:pPr>
            <a:endParaRPr lang="fi-FI" sz="1700" b="1">
              <a:cs typeface="Calibri"/>
            </a:endParaRPr>
          </a:p>
          <a:p>
            <a:endParaRPr lang="fi-FI" sz="1700">
              <a:cs typeface="Calibri" panose="020F0502020204030204"/>
            </a:endParaRPr>
          </a:p>
          <a:p>
            <a:endParaRPr lang="fi-FI" sz="1700">
              <a:cs typeface="Calibri" panose="020F0502020204030204"/>
            </a:endParaRPr>
          </a:p>
        </p:txBody>
      </p:sp>
    </p:spTree>
    <p:extLst>
      <p:ext uri="{BB962C8B-B14F-4D97-AF65-F5344CB8AC3E}">
        <p14:creationId xmlns:p14="http://schemas.microsoft.com/office/powerpoint/2010/main" val="385495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1" y="365125"/>
            <a:ext cx="5263606" cy="1057596"/>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494072" y="1485266"/>
            <a:ext cx="5848652" cy="4998955"/>
          </a:xfrm>
        </p:spPr>
        <p:txBody>
          <a:bodyPr vert="horz" lIns="91440" tIns="45720" rIns="91440" bIns="45720" rtlCol="0" anchor="t">
            <a:normAutofit lnSpcReduction="10000"/>
          </a:bodyPr>
          <a:lstStyle/>
          <a:p>
            <a:pPr marL="285750" indent="-285750"/>
            <a:r>
              <a:rPr lang="fi-FI" sz="2000" err="1">
                <a:cs typeface="Calibri" panose="020F0502020204030204"/>
              </a:rPr>
              <a:t>Ryhmäytyneessä</a:t>
            </a:r>
            <a:r>
              <a:rPr lang="fi-FI" sz="2000">
                <a:cs typeface="Calibri" panose="020F0502020204030204"/>
              </a:rPr>
              <a:t> ilmapiirissä ryhmän jäsenet tuntevat olonsa turvalliseksi ja ryhmäläiset kokevat, että saavat olla oma itsensä ilman, että tulevat syrjityiksi. </a:t>
            </a:r>
          </a:p>
          <a:p>
            <a:pPr marL="285750" indent="-285750"/>
            <a:endParaRPr lang="fi-FI" sz="2000">
              <a:cs typeface="Calibri" panose="020F0502020204030204"/>
            </a:endParaRPr>
          </a:p>
          <a:p>
            <a:pPr marL="285750" indent="-285750"/>
            <a:r>
              <a:rPr lang="fi-FI" sz="2000">
                <a:cs typeface="Calibri" panose="020F0502020204030204"/>
              </a:rPr>
              <a:t>Hyvin </a:t>
            </a:r>
            <a:r>
              <a:rPr lang="fi-FI" sz="2000" err="1">
                <a:cs typeface="Calibri" panose="020F0502020204030204"/>
              </a:rPr>
              <a:t>ryhmäytynyt</a:t>
            </a:r>
            <a:r>
              <a:rPr lang="fi-FI" sz="2000">
                <a:cs typeface="Calibri" panose="020F0502020204030204"/>
              </a:rPr>
              <a:t> ryhmä on toimiva, ja yhteiset tavoitteet ovat helpommin saavutettavissa.</a:t>
            </a:r>
          </a:p>
          <a:p>
            <a:pPr marL="285750" indent="-285750"/>
            <a:endParaRPr lang="fi-FI"/>
          </a:p>
          <a:p>
            <a:pPr marL="285750" indent="-285750"/>
            <a:r>
              <a:rPr lang="fi-FI" sz="2000">
                <a:cs typeface="Calibri" panose="020F0502020204030204"/>
              </a:rPr>
              <a:t>Turvallisuus on ryhmäytymisen peruselementti. Turvallisuus syntyy ryhmän sisäisestä luottamuksesta, hyväksynnästä, sitoutumisesta ryhmään sekä avoimuudesta.</a:t>
            </a:r>
          </a:p>
          <a:p>
            <a:pPr marL="285750" indent="-285750"/>
            <a:endParaRPr lang="fi-FI" sz="2000">
              <a:cs typeface="Calibri" panose="020F0502020204030204"/>
            </a:endParaRPr>
          </a:p>
          <a:p>
            <a:pPr marL="285750" indent="-285750"/>
            <a:r>
              <a:rPr lang="fi-FI" sz="2000">
                <a:cs typeface="Calibri" panose="020F0502020204030204"/>
              </a:rPr>
              <a:t>Jos ryhmä ei ole </a:t>
            </a:r>
            <a:r>
              <a:rPr lang="fi-FI" sz="2000" err="1">
                <a:cs typeface="Calibri" panose="020F0502020204030204"/>
              </a:rPr>
              <a:t>ryhmäytynyt</a:t>
            </a:r>
            <a:r>
              <a:rPr lang="fi-FI" sz="2000">
                <a:cs typeface="Calibri" panose="020F0502020204030204"/>
              </a:rPr>
              <a:t>, vaan hajanainen ja turvaton, saattaa ryhmän sisällä ilmetä kiusaamistapauksia helpommin.</a:t>
            </a:r>
          </a:p>
          <a:p>
            <a:pPr marL="0" indent="0">
              <a:buNone/>
            </a:pPr>
            <a:endParaRPr lang="fi-FI" sz="1700">
              <a:ea typeface="Calibri"/>
              <a:cs typeface="Calibri" panose="020F0502020204030204"/>
            </a:endParaRPr>
          </a:p>
          <a:p>
            <a:pPr marL="0" indent="0">
              <a:buNone/>
            </a:pPr>
            <a:endParaRPr lang="fi-FI" sz="1700" b="1">
              <a:latin typeface="Calibri"/>
              <a:cs typeface="Calibri"/>
            </a:endParaRPr>
          </a:p>
          <a:p>
            <a:endParaRPr lang="fi-FI" sz="1700">
              <a:ea typeface="+mn-lt"/>
              <a:cs typeface="+mn-lt"/>
            </a:endParaRPr>
          </a:p>
          <a:p>
            <a:pPr marL="0" indent="0">
              <a:buNone/>
            </a:pPr>
            <a:endParaRPr lang="fi-FI" sz="1700" b="1">
              <a:cs typeface="Calibri" panose="020F0502020204030204"/>
            </a:endParaRPr>
          </a:p>
          <a:p>
            <a:endParaRPr lang="fi-FI" sz="1700">
              <a:cs typeface="Calibri"/>
            </a:endParaRPr>
          </a:p>
          <a:p>
            <a:endParaRPr lang="fi-FI" sz="1700">
              <a:cs typeface="Calibri"/>
            </a:endParaRPr>
          </a:p>
        </p:txBody>
      </p:sp>
      <p:pic>
        <p:nvPicPr>
          <p:cNvPr id="6" name="Kuva 6" descr="Kuva, joka sisältää kohteen pilvi, piha-, taivas, vaate&#10;&#10;Kuvaus luotu automaattisesti">
            <a:extLst>
              <a:ext uri="{FF2B5EF4-FFF2-40B4-BE49-F238E27FC236}">
                <a16:creationId xmlns:a16="http://schemas.microsoft.com/office/drawing/2014/main" id="{2CCF3438-3B8F-8139-2C1E-3FBAB23C4710}"/>
              </a:ext>
            </a:extLst>
          </p:cNvPr>
          <p:cNvPicPr>
            <a:picLocks noChangeAspect="1"/>
          </p:cNvPicPr>
          <p:nvPr/>
        </p:nvPicPr>
        <p:blipFill rotWithShape="1">
          <a:blip r:embed="rId2"/>
          <a:srcRect t="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368" y="6066771"/>
            <a:ext cx="582562" cy="582562"/>
          </a:xfrm>
          <a:prstGeom prst="rect">
            <a:avLst/>
          </a:prstGeom>
        </p:spPr>
      </p:pic>
    </p:spTree>
    <p:extLst>
      <p:ext uri="{BB962C8B-B14F-4D97-AF65-F5344CB8AC3E}">
        <p14:creationId xmlns:p14="http://schemas.microsoft.com/office/powerpoint/2010/main" val="2010578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ärikäs lautapeli">
            <a:extLst>
              <a:ext uri="{FF2B5EF4-FFF2-40B4-BE49-F238E27FC236}">
                <a16:creationId xmlns:a16="http://schemas.microsoft.com/office/drawing/2014/main" id="{729B3D37-A2CC-D0B3-6D89-73AF69AC1210}"/>
              </a:ext>
            </a:extLst>
          </p:cNvPr>
          <p:cNvPicPr>
            <a:picLocks noChangeAspect="1"/>
          </p:cNvPicPr>
          <p:nvPr/>
        </p:nvPicPr>
        <p:blipFill rotWithShape="1">
          <a:blip r:embed="rId2"/>
          <a:srcRect t="2322" r="23266" b="639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8FC09-B28E-DAF4-08FA-78F9BBCF508B}"/>
              </a:ext>
            </a:extLst>
          </p:cNvPr>
          <p:cNvSpPr>
            <a:spLocks noGrp="1"/>
          </p:cNvSpPr>
          <p:nvPr>
            <p:ph type="title"/>
          </p:nvPr>
        </p:nvSpPr>
        <p:spPr>
          <a:xfrm>
            <a:off x="1096223" y="202220"/>
            <a:ext cx="4653976" cy="1137849"/>
          </a:xfrm>
        </p:spPr>
        <p:txBody>
          <a:bodyPr anchor="b">
            <a:normAutofit fontScale="90000"/>
          </a:bodyPr>
          <a:lstStyle/>
          <a:p>
            <a:br>
              <a:rPr lang="fi-FI" sz="2800">
                <a:latin typeface="Calibri"/>
                <a:cs typeface="Calibri"/>
              </a:rPr>
            </a:br>
            <a:r>
              <a:rPr lang="fi-FI" sz="3100" b="1">
                <a:solidFill>
                  <a:srgbClr val="00B0F0"/>
                </a:solidFill>
                <a:latin typeface="Calibri"/>
                <a:cs typeface="Calibri"/>
              </a:rPr>
              <a:t>Amisstartilla tavoitellaan hyvää alkua amis –opintoihin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8E971F-B7CF-BEDF-1B94-EDE3FD5502D8}"/>
              </a:ext>
            </a:extLst>
          </p:cNvPr>
          <p:cNvSpPr>
            <a:spLocks noGrp="1"/>
          </p:cNvSpPr>
          <p:nvPr>
            <p:ph idx="1"/>
          </p:nvPr>
        </p:nvSpPr>
        <p:spPr>
          <a:xfrm>
            <a:off x="139698" y="1503978"/>
            <a:ext cx="7990002" cy="5004593"/>
          </a:xfrm>
        </p:spPr>
        <p:txBody>
          <a:bodyPr vert="horz" lIns="91440" tIns="45720" rIns="91440" bIns="45720" rtlCol="0" anchor="t">
            <a:normAutofit fontScale="70000" lnSpcReduction="20000"/>
          </a:bodyPr>
          <a:lstStyle/>
          <a:p>
            <a:endParaRPr lang="fi-FI" sz="1900" b="1">
              <a:cs typeface="Calibri"/>
            </a:endParaRPr>
          </a:p>
          <a:p>
            <a:pPr marL="0" indent="0">
              <a:buNone/>
            </a:pPr>
            <a:r>
              <a:rPr lang="fi-FI" sz="1900" b="1" dirty="0">
                <a:cs typeface="Calibri"/>
              </a:rPr>
              <a:t>Tästä diasarjasta löydät vinkkejä Amisstartin toteuttamiseen aina retkikohteista tutustumisbingoon ja paikkoja opettavaan valokuvasuunnistukseen. </a:t>
            </a: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Vinkkejä saa käyttää tai olla käyttämättä :)</a:t>
            </a: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Voit toteuttaa toimintoja itse omalla toimialallasi tai pyytää mukaan avuksi ja seuraksi hanketyöntekijöitä. Halutessasi he voivat tulla kanssasi toteuttamaan toimintaa/kuskaamaan tarvittaessa. Muista, että ryhmäytymispäiviä voi toteuttaa myös pitkin vuotta.</a:t>
            </a: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Pyydä ajoissa esim. sähköpostitse. </a:t>
            </a:r>
            <a:endParaRPr lang="fi-FI" sz="1900" b="1" dirty="0">
              <a:ea typeface="Calibri"/>
              <a:cs typeface="Calibri"/>
            </a:endParaRPr>
          </a:p>
          <a:p>
            <a:pPr marL="0" indent="0">
              <a:buNone/>
            </a:pPr>
            <a:r>
              <a:rPr lang="fi-FI" sz="1900" b="1" dirty="0">
                <a:ea typeface="Calibri"/>
                <a:cs typeface="Calibri"/>
              </a:rPr>
              <a:t>Opiskeluhuollon toimijat tai</a:t>
            </a:r>
            <a:endParaRPr lang="fi-FI" sz="1900" b="1" dirty="0">
              <a:cs typeface="Calibri"/>
            </a:endParaRPr>
          </a:p>
          <a:p>
            <a:pPr marL="0" indent="0">
              <a:buNone/>
            </a:pPr>
            <a:r>
              <a:rPr lang="fi-FI" sz="1900" b="1" dirty="0">
                <a:cs typeface="Calibri"/>
              </a:rPr>
              <a:t> </a:t>
            </a:r>
            <a:r>
              <a:rPr lang="fi-FI" sz="1900" b="1" dirty="0">
                <a:cs typeface="Calibri"/>
                <a:hlinkClick r:id="rId3"/>
              </a:rPr>
              <a:t>maarika.piispanen@kpedu.fi</a:t>
            </a:r>
            <a:r>
              <a:rPr lang="fi-FI" sz="1900" b="1" dirty="0">
                <a:cs typeface="Calibri"/>
              </a:rPr>
              <a:t>;</a:t>
            </a:r>
            <a:endParaRPr lang="fi-FI" sz="1900" b="1" dirty="0">
              <a:ea typeface="Calibri"/>
              <a:cs typeface="Calibri"/>
            </a:endParaRPr>
          </a:p>
          <a:p>
            <a:pPr marL="0" indent="0">
              <a:buNone/>
            </a:pPr>
            <a:r>
              <a:rPr lang="fi-FI" sz="1900" b="1" dirty="0">
                <a:cs typeface="Calibri"/>
              </a:rPr>
              <a:t> </a:t>
            </a:r>
            <a:r>
              <a:rPr lang="fi-FI" sz="1900" b="1" dirty="0">
                <a:cs typeface="Calibri"/>
                <a:hlinkClick r:id="rId4"/>
              </a:rPr>
              <a:t>janika.kupila@kpedu.fi</a:t>
            </a:r>
            <a:endParaRPr lang="fi-FI" sz="1900" b="1" dirty="0">
              <a:cs typeface="Calibri"/>
            </a:endParaRPr>
          </a:p>
          <a:p>
            <a:pPr marL="0" indent="0">
              <a:buNone/>
            </a:pPr>
            <a:r>
              <a:rPr lang="fi-FI" sz="1900" dirty="0">
                <a:ea typeface="+mn-lt"/>
                <a:cs typeface="+mn-lt"/>
                <a:hlinkClick r:id="rId5"/>
              </a:rPr>
              <a:t>pia.rendic@evl.fi</a:t>
            </a:r>
            <a:endParaRPr lang="fi-FI"/>
          </a:p>
          <a:p>
            <a:pPr marL="0" indent="0">
              <a:buNone/>
            </a:pPr>
            <a:endParaRPr lang="fi-FI" sz="1900" dirty="0">
              <a:ea typeface="Calibri"/>
              <a:cs typeface="Calibri"/>
            </a:endParaRPr>
          </a:p>
          <a:p>
            <a:pPr marL="0" indent="0">
              <a:buNone/>
            </a:pPr>
            <a:endParaRPr lang="fi-FI" sz="1900" b="1" dirty="0">
              <a:ea typeface="Calibri"/>
              <a:cs typeface="Calibri"/>
            </a:endParaRPr>
          </a:p>
          <a:p>
            <a:pPr marL="0" indent="0">
              <a:buNone/>
            </a:pPr>
            <a:endParaRPr lang="fi-FI" sz="1900" b="1">
              <a:cs typeface="Calibri"/>
            </a:endParaRPr>
          </a:p>
          <a:p>
            <a:pPr marL="0" indent="0">
              <a:buNone/>
            </a:pPr>
            <a:r>
              <a:rPr lang="fi-FI" sz="1900" b="1" dirty="0">
                <a:cs typeface="Calibri"/>
              </a:rPr>
              <a:t>Huomaathan, että opiskelija voi saada tästä kokonaisuudesta osaamispisteitä.</a:t>
            </a:r>
            <a:endParaRPr lang="fi-FI" sz="1900" b="1" dirty="0">
              <a:ea typeface="Calibri"/>
              <a:cs typeface="Calibri"/>
            </a:endParaRPr>
          </a:p>
          <a:p>
            <a:endParaRPr lang="en-US" sz="1600">
              <a:cs typeface="Calibri"/>
            </a:endParaRPr>
          </a:p>
        </p:txBody>
      </p:sp>
    </p:spTree>
    <p:extLst>
      <p:ext uri="{BB962C8B-B14F-4D97-AF65-F5344CB8AC3E}">
        <p14:creationId xmlns:p14="http://schemas.microsoft.com/office/powerpoint/2010/main" val="154599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718DD-BDA1-F66D-EA0D-CF84E4EF5489}"/>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Light"/>
              </a:rPr>
              <a:t>SISÄLTÖ</a:t>
            </a:r>
            <a:r>
              <a:rPr lang="en-US" sz="5400">
                <a:solidFill>
                  <a:srgbClr val="00B0F0"/>
                </a:solidFill>
                <a:cs typeface="Calibri Light"/>
              </a:rPr>
              <a:t>:</a:t>
            </a:r>
            <a:endParaRPr lang="en-US" sz="5400">
              <a:solidFill>
                <a:srgbClr val="00B0F0"/>
              </a:solidFill>
            </a:endParaRPr>
          </a:p>
        </p:txBody>
      </p:sp>
      <p:pic>
        <p:nvPicPr>
          <p:cNvPr id="14" name="Picture 13" descr="Värikynät sinisellä taustalla">
            <a:extLst>
              <a:ext uri="{FF2B5EF4-FFF2-40B4-BE49-F238E27FC236}">
                <a16:creationId xmlns:a16="http://schemas.microsoft.com/office/drawing/2014/main" id="{75428DC5-5018-B225-0DF3-6231873EAF7D}"/>
              </a:ext>
            </a:extLst>
          </p:cNvPr>
          <p:cNvPicPr>
            <a:picLocks noChangeAspect="1"/>
          </p:cNvPicPr>
          <p:nvPr/>
        </p:nvPicPr>
        <p:blipFill rotWithShape="1">
          <a:blip r:embed="rId2"/>
          <a:srcRect l="28288" r="207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29BA40-0259-EB72-E967-6AFFC4C51029}"/>
              </a:ext>
            </a:extLst>
          </p:cNvPr>
          <p:cNvSpPr>
            <a:spLocks noGrp="1"/>
          </p:cNvSpPr>
          <p:nvPr>
            <p:ph idx="1"/>
          </p:nvPr>
        </p:nvSpPr>
        <p:spPr>
          <a:xfrm>
            <a:off x="5297762" y="2706624"/>
            <a:ext cx="6251110" cy="3483864"/>
          </a:xfrm>
        </p:spPr>
        <p:txBody>
          <a:bodyPr vert="horz" lIns="91440" tIns="45720" rIns="91440" bIns="45720" rtlCol="0" anchor="t">
            <a:noAutofit/>
          </a:bodyPr>
          <a:lstStyle/>
          <a:p>
            <a:pPr marL="0" indent="0">
              <a:buNone/>
            </a:pPr>
            <a:r>
              <a:rPr lang="en-US" sz="2000" err="1">
                <a:cs typeface="Calibri" panose="020F0502020204030204"/>
              </a:rPr>
              <a:t>Amisstartti</a:t>
            </a:r>
            <a:r>
              <a:rPr lang="en-US" sz="2000">
                <a:cs typeface="Calibri" panose="020F0502020204030204"/>
              </a:rPr>
              <a:t> </a:t>
            </a:r>
            <a:r>
              <a:rPr lang="en-US" sz="2000" err="1">
                <a:cs typeface="Calibri" panose="020F0502020204030204"/>
              </a:rPr>
              <a:t>johdantoa</a:t>
            </a:r>
            <a:endParaRPr lang="en-US" sz="2000">
              <a:cs typeface="Calibri" panose="020F0502020204030204"/>
            </a:endParaRPr>
          </a:p>
          <a:p>
            <a:pPr marL="514350" indent="-514350">
              <a:buAutoNum type="arabicPeriod"/>
            </a:pPr>
            <a:r>
              <a:rPr lang="en-US" sz="2000" err="1">
                <a:cs typeface="Calibri" panose="020F0502020204030204"/>
              </a:rPr>
              <a:t>Tutustumispäiväideoita</a:t>
            </a:r>
            <a:endParaRPr lang="en-US" sz="2000">
              <a:cs typeface="Calibri" panose="020F0502020204030204"/>
            </a:endParaRPr>
          </a:p>
          <a:p>
            <a:pPr marL="514350" indent="-514350">
              <a:buAutoNum type="arabicPeriod"/>
            </a:pPr>
            <a:r>
              <a:rPr lang="en-US" sz="2000" err="1">
                <a:cs typeface="Calibri" panose="020F0502020204030204"/>
              </a:rPr>
              <a:t>Erilaisia</a:t>
            </a:r>
            <a:r>
              <a:rPr lang="en-US" sz="2000">
                <a:cs typeface="Calibri" panose="020F0502020204030204"/>
              </a:rPr>
              <a:t> </a:t>
            </a:r>
            <a:r>
              <a:rPr lang="en-US" sz="2000" err="1">
                <a:cs typeface="Calibri" panose="020F0502020204030204"/>
              </a:rPr>
              <a:t>toiminnallisia</a:t>
            </a:r>
            <a:r>
              <a:rPr lang="en-US" sz="2000">
                <a:cs typeface="Calibri" panose="020F0502020204030204"/>
              </a:rPr>
              <a:t> </a:t>
            </a:r>
            <a:r>
              <a:rPr lang="en-US" sz="2000" err="1">
                <a:cs typeface="Calibri" panose="020F0502020204030204"/>
              </a:rPr>
              <a:t>tutustumispelejä</a:t>
            </a:r>
            <a:r>
              <a:rPr lang="en-US" sz="2000">
                <a:cs typeface="Calibri" panose="020F0502020204030204"/>
              </a:rPr>
              <a:t> (</a:t>
            </a:r>
            <a:r>
              <a:rPr lang="en-US" sz="2000" err="1">
                <a:cs typeface="Calibri" panose="020F0502020204030204"/>
              </a:rPr>
              <a:t>tulosta</a:t>
            </a:r>
            <a:r>
              <a:rPr lang="en-US" sz="2000">
                <a:cs typeface="Calibri" panose="020F0502020204030204"/>
              </a:rPr>
              <a:t> </a:t>
            </a:r>
            <a:r>
              <a:rPr lang="en-US" sz="2000" err="1">
                <a:cs typeface="Calibri" panose="020F0502020204030204"/>
              </a:rPr>
              <a:t>valmis</a:t>
            </a:r>
            <a:r>
              <a:rPr lang="en-US" sz="2000">
                <a:cs typeface="Calibri" panose="020F0502020204030204"/>
              </a:rPr>
              <a:t> </a:t>
            </a:r>
            <a:r>
              <a:rPr lang="en-US" sz="2000" err="1">
                <a:cs typeface="Calibri" panose="020F0502020204030204"/>
              </a:rPr>
              <a:t>materiaali</a:t>
            </a:r>
            <a:r>
              <a:rPr lang="en-US" sz="2000">
                <a:cs typeface="Calibri" panose="020F0502020204030204"/>
              </a:rPr>
              <a:t>)</a:t>
            </a:r>
          </a:p>
          <a:p>
            <a:pPr marL="514350" indent="-514350">
              <a:buAutoNum type="arabicPeriod"/>
            </a:pPr>
            <a:r>
              <a:rPr lang="en-US" sz="2000" err="1">
                <a:cs typeface="Calibri" panose="020F0502020204030204"/>
              </a:rPr>
              <a:t>Valokuvasuunnistus</a:t>
            </a:r>
            <a:r>
              <a:rPr lang="en-US" sz="2000">
                <a:cs typeface="Calibri" panose="020F0502020204030204"/>
              </a:rPr>
              <a:t> </a:t>
            </a:r>
            <a:r>
              <a:rPr lang="en-US" sz="2000" err="1">
                <a:cs typeface="Calibri" panose="020F0502020204030204"/>
              </a:rPr>
              <a:t>kampusalueen</a:t>
            </a:r>
            <a:r>
              <a:rPr lang="en-US" sz="2000">
                <a:cs typeface="Calibri" panose="020F0502020204030204"/>
              </a:rPr>
              <a:t> </a:t>
            </a:r>
            <a:r>
              <a:rPr lang="en-US" sz="2000" err="1">
                <a:cs typeface="Calibri" panose="020F0502020204030204"/>
              </a:rPr>
              <a:t>keskeisiin</a:t>
            </a:r>
            <a:r>
              <a:rPr lang="en-US" sz="2000">
                <a:cs typeface="Calibri" panose="020F0502020204030204"/>
              </a:rPr>
              <a:t> </a:t>
            </a:r>
            <a:r>
              <a:rPr lang="en-US" sz="2000" err="1">
                <a:cs typeface="Calibri" panose="020F0502020204030204"/>
              </a:rPr>
              <a:t>tiloihin</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endParaRPr lang="en-US" sz="2000">
              <a:cs typeface="Calibri" panose="020F0502020204030204"/>
            </a:endParaRPr>
          </a:p>
          <a:p>
            <a:pPr marL="514350" indent="-514350">
              <a:buAutoNum type="arabicPeriod"/>
            </a:pPr>
            <a:r>
              <a:rPr lang="en-US" sz="2000" err="1">
                <a:cs typeface="Calibri" panose="020F0502020204030204"/>
              </a:rPr>
              <a:t>Laukkumysteeri</a:t>
            </a:r>
            <a:r>
              <a:rPr lang="en-US" sz="2000">
                <a:cs typeface="Calibri" panose="020F0502020204030204"/>
              </a:rPr>
              <a:t>/</a:t>
            </a:r>
            <a:r>
              <a:rPr lang="en-US" sz="2000" err="1">
                <a:cs typeface="Calibri" panose="020F0502020204030204"/>
              </a:rPr>
              <a:t>pakohuone</a:t>
            </a:r>
            <a:endParaRPr lang="en-US" sz="2000">
              <a:cs typeface="Calibri" panose="020F0502020204030204"/>
            </a:endParaRPr>
          </a:p>
          <a:p>
            <a:pPr marL="514350" indent="-514350">
              <a:buAutoNum type="arabicPeriod"/>
            </a:pPr>
            <a:r>
              <a:rPr lang="en-US" sz="2000" err="1">
                <a:cs typeface="Calibri" panose="020F0502020204030204"/>
              </a:rPr>
              <a:t>Olympialaispisteitä</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p>
          <a:p>
            <a:pPr marL="514350" indent="-514350">
              <a:buAutoNum type="arabicPeriod"/>
            </a:pPr>
            <a:r>
              <a:rPr lang="en-US" sz="2000" err="1">
                <a:cs typeface="Calibri" panose="020F0502020204030204"/>
              </a:rPr>
              <a:t>Amisvarttivideot</a:t>
            </a:r>
            <a:r>
              <a:rPr lang="en-US" sz="2000">
                <a:cs typeface="Calibri" panose="020F0502020204030204"/>
              </a:rPr>
              <a:t> </a:t>
            </a:r>
            <a:r>
              <a:rPr lang="en-US" sz="2000" err="1">
                <a:cs typeface="Calibri" panose="020F0502020204030204"/>
              </a:rPr>
              <a:t>taukoliikuntahetkiin</a:t>
            </a:r>
            <a:endParaRPr lang="en-US" sz="2000">
              <a:cs typeface="Calibri" panose="020F0502020204030204"/>
            </a:endParaRPr>
          </a:p>
          <a:p>
            <a:pPr marL="0" indent="0">
              <a:buNone/>
            </a:pPr>
            <a:r>
              <a:rPr lang="en-US" sz="2000" err="1">
                <a:latin typeface="Calibri"/>
                <a:cs typeface="Calibri" panose="020F0502020204030204"/>
              </a:rPr>
              <a:t>Muuta</a:t>
            </a:r>
            <a:r>
              <a:rPr lang="en-US" sz="2000">
                <a:latin typeface="Calibri"/>
                <a:cs typeface="Calibri" panose="020F0502020204030204"/>
              </a:rPr>
              <a:t> </a:t>
            </a:r>
            <a:r>
              <a:rPr lang="en-US" sz="2000" err="1">
                <a:latin typeface="Calibri"/>
                <a:cs typeface="Calibri" panose="020F0502020204030204"/>
              </a:rPr>
              <a:t>toimintaa</a:t>
            </a:r>
            <a:r>
              <a:rPr lang="en-US" sz="2000">
                <a:latin typeface="Calibri"/>
                <a:cs typeface="Calibri" panose="020F0502020204030204"/>
              </a:rPr>
              <a:t> </a:t>
            </a:r>
            <a:r>
              <a:rPr lang="en-US" sz="2000" err="1">
                <a:latin typeface="Calibri"/>
                <a:cs typeface="Calibri" panose="020F0502020204030204"/>
              </a:rPr>
              <a:t>ryhmäsi</a:t>
            </a:r>
            <a:r>
              <a:rPr lang="en-US" sz="2000">
                <a:latin typeface="Calibri"/>
                <a:cs typeface="Calibri" panose="020F0502020204030204"/>
              </a:rPr>
              <a:t> </a:t>
            </a:r>
            <a:r>
              <a:rPr lang="en-US" sz="2000" err="1">
                <a:latin typeface="Calibri"/>
                <a:cs typeface="Calibri" panose="020F0502020204030204"/>
              </a:rPr>
              <a:t>tueksi</a:t>
            </a:r>
            <a:endParaRPr lang="en-US" sz="2000">
              <a:latin typeface="Calibri"/>
              <a:cs typeface="Calibri" panose="020F0502020204030204"/>
            </a:endParaRPr>
          </a:p>
          <a:p>
            <a:pPr marL="514350" indent="-514350">
              <a:buAutoNum type="arabicPeriod"/>
            </a:pPr>
            <a:endParaRPr lang="fi-FI" sz="1700" b="1">
              <a:latin typeface="Bebas Neue"/>
              <a:cs typeface="Calibri" panose="020F0502020204030204"/>
            </a:endParaRPr>
          </a:p>
          <a:p>
            <a:pPr marL="514350" indent="-514350">
              <a:buAutoNum type="arabicPeriod"/>
            </a:pPr>
            <a:endParaRPr lang="en-US" sz="1700">
              <a:cs typeface="Calibri" panose="020F0502020204030204"/>
            </a:endParaRPr>
          </a:p>
        </p:txBody>
      </p:sp>
    </p:spTree>
    <p:extLst>
      <p:ext uri="{BB962C8B-B14F-4D97-AF65-F5344CB8AC3E}">
        <p14:creationId xmlns:p14="http://schemas.microsoft.com/office/powerpoint/2010/main" val="3224470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EB02A30-6DEC-5F73-4D57-E265150E3B8B}"/>
              </a:ext>
            </a:extLst>
          </p:cNvPr>
          <p:cNvSpPr>
            <a:spLocks noGrp="1"/>
          </p:cNvSpPr>
          <p:nvPr>
            <p:ph type="title"/>
          </p:nvPr>
        </p:nvSpPr>
        <p:spPr>
          <a:xfrm>
            <a:off x="4572001" y="147002"/>
            <a:ext cx="6290188" cy="1338696"/>
          </a:xfrm>
        </p:spPr>
        <p:txBody>
          <a:bodyPr>
            <a:normAutofit/>
          </a:bodyPr>
          <a:lstStyle/>
          <a:p>
            <a:pPr algn="ctr"/>
            <a:r>
              <a:rPr lang="fi-FI" b="1">
                <a:solidFill>
                  <a:srgbClr val="00B0F0"/>
                </a:solidFill>
                <a:latin typeface="Bebas Neue"/>
                <a:cs typeface="Calibri"/>
              </a:rPr>
              <a:t>OPITAAN TUNTEMAAN OMAN RYHMÄN JÄSENET</a:t>
            </a:r>
            <a:endParaRPr lang="fi-FI">
              <a:solidFill>
                <a:srgbClr val="00B0F0"/>
              </a:solidFill>
              <a:cs typeface="Calibri Light"/>
            </a:endParaRPr>
          </a:p>
        </p:txBody>
      </p:sp>
      <p:pic>
        <p:nvPicPr>
          <p:cNvPr id="5" name="Picture 4" descr="Suuri laskuvarjohyppääjien ryhmä taivaalla">
            <a:extLst>
              <a:ext uri="{FF2B5EF4-FFF2-40B4-BE49-F238E27FC236}">
                <a16:creationId xmlns:a16="http://schemas.microsoft.com/office/drawing/2014/main" id="{C070C1F3-9096-6E60-5263-CADD1E70E907}"/>
              </a:ext>
            </a:extLst>
          </p:cNvPr>
          <p:cNvPicPr>
            <a:picLocks noChangeAspect="1"/>
          </p:cNvPicPr>
          <p:nvPr/>
        </p:nvPicPr>
        <p:blipFill rotWithShape="1">
          <a:blip r:embed="rId2"/>
          <a:srcRect l="32221" r="31370"/>
          <a:stretch/>
        </p:blipFill>
        <p:spPr>
          <a:xfrm>
            <a:off x="20" y="1"/>
            <a:ext cx="3929619" cy="685800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3C26F24E-49BF-B6EF-A137-065EB27D8B79}"/>
              </a:ext>
            </a:extLst>
          </p:cNvPr>
          <p:cNvSpPr>
            <a:spLocks noGrp="1"/>
          </p:cNvSpPr>
          <p:nvPr>
            <p:ph idx="1"/>
          </p:nvPr>
        </p:nvSpPr>
        <p:spPr>
          <a:xfrm>
            <a:off x="4201104" y="1258201"/>
            <a:ext cx="7841580" cy="5254441"/>
          </a:xfrm>
        </p:spPr>
        <p:txBody>
          <a:bodyPr vert="horz" lIns="91440" tIns="45720" rIns="91440" bIns="45720" rtlCol="0" anchor="t">
            <a:noAutofit/>
          </a:bodyPr>
          <a:lstStyle/>
          <a:p>
            <a:endParaRPr lang="fi-FI" sz="2000" b="1">
              <a:cs typeface="Calibri"/>
            </a:endParaRPr>
          </a:p>
          <a:p>
            <a:r>
              <a:rPr lang="fi-FI" sz="2000" dirty="0">
                <a:cs typeface="Calibri"/>
              </a:rPr>
              <a:t>käykää kahvilla yhdessä</a:t>
            </a:r>
            <a:endParaRPr lang="fi-FI" sz="2000" dirty="0">
              <a:ea typeface="Calibri"/>
              <a:cs typeface="Calibri"/>
            </a:endParaRPr>
          </a:p>
          <a:p>
            <a:r>
              <a:rPr lang="fi-FI" sz="2000" dirty="0">
                <a:cs typeface="Calibri"/>
              </a:rPr>
              <a:t>laatikaa yhdessä ryhmän säännöt</a:t>
            </a:r>
            <a:endParaRPr lang="fi-FI" sz="2000" dirty="0">
              <a:ea typeface="Calibri"/>
              <a:cs typeface="Calibri"/>
            </a:endParaRPr>
          </a:p>
          <a:p>
            <a:r>
              <a:rPr lang="fi-FI" sz="2000" dirty="0">
                <a:cs typeface="Calibri"/>
              </a:rPr>
              <a:t>käykää paistamassa vaikka makkaraa tai jotain yhdessä ulkoilua.</a:t>
            </a:r>
            <a:endParaRPr lang="fi-FI" sz="2000" dirty="0">
              <a:ea typeface="Calibri"/>
              <a:cs typeface="Calibri"/>
            </a:endParaRPr>
          </a:p>
          <a:p>
            <a:r>
              <a:rPr lang="fi-FI" sz="2000" dirty="0">
                <a:cs typeface="Calibri"/>
              </a:rPr>
              <a:t>osallistukaa torstaina 2.10.2025 kello 9.00-14.30  Kampushallissa Hyvinvointimessuihin sekä harrastetapahtumaan.</a:t>
            </a:r>
            <a:endParaRPr lang="fi-FI" sz="2000" dirty="0">
              <a:ea typeface="Calibri"/>
              <a:cs typeface="Calibri"/>
            </a:endParaRPr>
          </a:p>
          <a:p>
            <a:r>
              <a:rPr lang="fi-FI" sz="2000" dirty="0">
                <a:cs typeface="Calibri"/>
              </a:rPr>
              <a:t>osallistukaa johonkin valmiiseen pakettiin mitä hanketyöntekijät tarjoaa</a:t>
            </a:r>
            <a:endParaRPr lang="en-US" sz="2000" dirty="0">
              <a:cs typeface="Calibri"/>
            </a:endParaRPr>
          </a:p>
          <a:p>
            <a:r>
              <a:rPr lang="fi-FI" sz="2000" dirty="0">
                <a:cs typeface="Calibri"/>
              </a:rPr>
              <a:t>tulostakaa tutustumismateriaalia (valmista!) seuraavilta sivuilta. Toteutusavuksi voi pyytää hanketyöntekijää :)</a:t>
            </a:r>
            <a:endParaRPr lang="en-US" sz="2000" dirty="0">
              <a:cs typeface="Calibri"/>
            </a:endParaRPr>
          </a:p>
          <a:p>
            <a:r>
              <a:rPr lang="fi-FI" sz="2000" dirty="0">
                <a:cs typeface="Calibri"/>
              </a:rPr>
              <a:t>lisäksi voit pyytää pitkin vuotta  hanketyöntekijöiltä  lisäresurssia  erilaisiin vuorovaikutuksen, oppimisen ja hyvinvoinnin ohjaustilanteisiin.</a:t>
            </a:r>
            <a:endParaRPr lang="fi-FI" sz="2000" dirty="0">
              <a:ea typeface="Calibri"/>
              <a:cs typeface="Calibri"/>
            </a:endParaRPr>
          </a:p>
        </p:txBody>
      </p:sp>
    </p:spTree>
    <p:extLst>
      <p:ext uri="{BB962C8B-B14F-4D97-AF65-F5344CB8AC3E}">
        <p14:creationId xmlns:p14="http://schemas.microsoft.com/office/powerpoint/2010/main" val="68064231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bookType xmlns="d27ae885-e431-4d6b-b057-0b830961569d" xsi:nil="true"/>
    <AppVersion xmlns="d27ae885-e431-4d6b-b057-0b830961569d" xsi:nil="true"/>
    <Templates xmlns="d27ae885-e431-4d6b-b057-0b830961569d" xsi:nil="true"/>
    <Self_Registration_Enabled xmlns="d27ae885-e431-4d6b-b057-0b830961569d" xsi:nil="true"/>
    <FolderType xmlns="d27ae885-e431-4d6b-b057-0b830961569d" xsi:nil="true"/>
    <Students xmlns="d27ae885-e431-4d6b-b057-0b830961569d">
      <UserInfo>
        <DisplayName/>
        <AccountId xsi:nil="true"/>
        <AccountType/>
      </UserInfo>
    </Students>
    <Student_Groups xmlns="d27ae885-e431-4d6b-b057-0b830961569d">
      <UserInfo>
        <DisplayName/>
        <AccountId xsi:nil="true"/>
        <AccountType/>
      </UserInfo>
    </Student_Groups>
    <Invited_Students xmlns="d27ae885-e431-4d6b-b057-0b830961569d" xsi:nil="true"/>
    <_activity xmlns="d27ae885-e431-4d6b-b057-0b830961569d" xsi:nil="true"/>
    <Has_Teacher_Only_SectionGroup xmlns="d27ae885-e431-4d6b-b057-0b830961569d" xsi:nil="true"/>
    <Teachers xmlns="d27ae885-e431-4d6b-b057-0b830961569d">
      <UserInfo>
        <DisplayName/>
        <AccountId xsi:nil="true"/>
        <AccountType/>
      </UserInfo>
    </Teachers>
    <Invited_Teachers xmlns="d27ae885-e431-4d6b-b057-0b830961569d" xsi:nil="true"/>
    <Owner xmlns="d27ae885-e431-4d6b-b057-0b830961569d">
      <UserInfo>
        <DisplayName/>
        <AccountId xsi:nil="true"/>
        <AccountType/>
      </UserInfo>
    </Owner>
    <CultureName xmlns="d27ae885-e431-4d6b-b057-0b830961569d" xsi:nil="true"/>
    <DefaultSectionNames xmlns="d27ae885-e431-4d6b-b057-0b830961569d" xsi:nil="true"/>
    <Is_Collaboration_Space_Locked xmlns="d27ae885-e431-4d6b-b057-0b830961569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8F54E94227FC3A48949D556B7C1D1175" ma:contentTypeVersion="33" ma:contentTypeDescription="Luo uusi asiakirja." ma:contentTypeScope="" ma:versionID="6170304c2360d8faa0810390bd962214">
  <xsd:schema xmlns:xsd="http://www.w3.org/2001/XMLSchema" xmlns:xs="http://www.w3.org/2001/XMLSchema" xmlns:p="http://schemas.microsoft.com/office/2006/metadata/properties" xmlns:ns3="cf66e670-0700-4071-9643-7e9e89ea9adb" xmlns:ns4="d27ae885-e431-4d6b-b057-0b830961569d" targetNamespace="http://schemas.microsoft.com/office/2006/metadata/properties" ma:root="true" ma:fieldsID="9c8ba6a0bf815e859bb3e7ee3976bbe9" ns3:_="" ns4:_="">
    <xsd:import namespace="cf66e670-0700-4071-9643-7e9e89ea9adb"/>
    <xsd:import namespace="d27ae885-e431-4d6b-b057-0b830961569d"/>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6e670-0700-4071-9643-7e9e89ea9adb"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ae885-e431-4d6b-b057-0b830961569d"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DateTaken" ma:index="33" nillable="true" ma:displayName="MediaServiceDateTaken" ma:hidden="true" ma:internalName="MediaServiceDateTaken"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element name="_activity" ma:index="37" nillable="true" ma:displayName="_activity" ma:hidden="true" ma:internalName="_activity">
      <xsd:simpleType>
        <xsd:restriction base="dms:Note"/>
      </xsd:simple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element name="MediaServiceSystemTags" ma:index="39" nillable="true" ma:displayName="MediaServiceSystemTags" ma:hidden="true" ma:internalName="MediaServiceSystemTags" ma:readOnly="true">
      <xsd:simpleType>
        <xsd:restriction base="dms:Note"/>
      </xsd:simpleType>
    </xsd:element>
    <xsd:element name="MediaServiceSearchProperties" ma:index="4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15E55F-C8C2-4766-B906-B996EC3DD172}">
  <ds:schemaRefs>
    <ds:schemaRef ds:uri="http://schemas.microsoft.com/sharepoint/v3/contenttype/forms"/>
  </ds:schemaRefs>
</ds:datastoreItem>
</file>

<file path=customXml/itemProps2.xml><?xml version="1.0" encoding="utf-8"?>
<ds:datastoreItem xmlns:ds="http://schemas.openxmlformats.org/officeDocument/2006/customXml" ds:itemID="{BDC1B800-05B8-49E3-B109-090B38D97BAE}">
  <ds:schemaRefs>
    <ds:schemaRef ds:uri="cf66e670-0700-4071-9643-7e9e89ea9adb"/>
    <ds:schemaRef ds:uri="d27ae885-e431-4d6b-b057-0b83096156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C5A01CA-D4F9-4F80-8E8F-2C7B733C1BE7}">
  <ds:schemaRefs>
    <ds:schemaRef ds:uri="cf66e670-0700-4071-9643-7e9e89ea9adb"/>
    <ds:schemaRef ds:uri="d27ae885-e431-4d6b-b057-0b83096156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2463</Words>
  <Application>Microsoft Office PowerPoint</Application>
  <PresentationFormat>Laajakuva</PresentationFormat>
  <Paragraphs>254</Paragraphs>
  <Slides>28</Slides>
  <Notes>0</Notes>
  <HiddenSlides>0</HiddenSlides>
  <MMClips>0</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28</vt:i4>
      </vt:variant>
    </vt:vector>
  </HeadingPairs>
  <TitlesOfParts>
    <vt:vector size="38" baseType="lpstr">
      <vt:lpstr>Meiryo</vt:lpstr>
      <vt:lpstr>Arial</vt:lpstr>
      <vt:lpstr>Arial,Sans-Serif</vt:lpstr>
      <vt:lpstr>Bebas Neue</vt:lpstr>
      <vt:lpstr>Broadway</vt:lpstr>
      <vt:lpstr>Calibri</vt:lpstr>
      <vt:lpstr>Calibri Light</vt:lpstr>
      <vt:lpstr>Mystical Woods Rough Script</vt:lpstr>
      <vt:lpstr>Segoe UI</vt:lpstr>
      <vt:lpstr>Office-teema</vt:lpstr>
      <vt:lpstr>amisstartti </vt:lpstr>
      <vt:lpstr>MAHDOLLISUUS SAADA TÄSTÄ AMISSTARTISTA Osaamispisteitä</vt:lpstr>
      <vt:lpstr>amisstartti</vt:lpstr>
      <vt:lpstr>amisstartti</vt:lpstr>
      <vt:lpstr>amisstartti</vt:lpstr>
      <vt:lpstr>amisstartti</vt:lpstr>
      <vt:lpstr> Amisstartilla tavoitellaan hyvää alkua amis –opintoihin</vt:lpstr>
      <vt:lpstr>SISÄLTÖ:</vt:lpstr>
      <vt:lpstr>OPITAAN TUNTEMAAN OMAN RYHMÄN JÄSENET</vt:lpstr>
      <vt:lpstr>TUTUSTUMISPÄIVÄ</vt:lpstr>
      <vt:lpstr>2.  Erilaisia toiminnallisia tutustumispelejä </vt:lpstr>
      <vt:lpstr> "KUKA MEISTÄ"-PELI</vt:lpstr>
      <vt:lpstr>B. BINGO!</vt:lpstr>
      <vt:lpstr>C. sPEED DATING</vt:lpstr>
      <vt:lpstr>D. "KUMMAN VALITSET"-JANA</vt:lpstr>
      <vt:lpstr>E. RYHMÄN YHTEISET SÄÄNNÖT</vt:lpstr>
      <vt:lpstr>F. PALAPELIKILPAILU</vt:lpstr>
      <vt:lpstr>G. Tutustumisonnenpyörä</vt:lpstr>
      <vt:lpstr>H. VALOKUVASUUNNISTUS</vt:lpstr>
      <vt:lpstr>OLYMPIALAISET</vt:lpstr>
      <vt:lpstr>J. LAUKKUMYSTEERI/PAKOHUONE</vt:lpstr>
      <vt:lpstr>K. Arvaa ajatukset –peli (amisversio)</vt:lpstr>
      <vt:lpstr>  LIIKETTÄ TAUOLLE ja yhteisöllisyyttä   </vt:lpstr>
      <vt:lpstr>6.  TOIMINNALLISIA OPPITUNTEJA OPPIMISEN, VUOROVAIKUTSOSAAMISEN JA HYVINVOINNIN TUEKSI  Oppitunti voidaan toteuttaa sopivassa kohden lukuvuotta (syys/kevät - miten parhaaksi koet)  Tilaa hanketyöntekijä pitämään tuokio jostain seuraavien diojen aihepiieristä - pohdi, mikä aihe palvelee ryhmääsi (tai useampaakin ryhmää samanaikaisesti) ja ota yhteyttä!   </vt:lpstr>
      <vt:lpstr> TUNNISTA TAPASI OPISKELLA</vt:lpstr>
      <vt:lpstr>B. KAMU-KAVERI MIELESSÄ OPPITUNNIT    (Mieli Ry:n materiaali/Maarika)</vt:lpstr>
      <vt:lpstr>C.  Vuorovaikutus-, Hyvinvointi- ja mielenterveystaito työpajat</vt:lpstr>
      <vt:lpstr>Hyvää lukukautta kaikille!   Pidetään toisistamme huolta:)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Eteläaho</dc:creator>
  <cp:lastModifiedBy>Anne Eteläaho</cp:lastModifiedBy>
  <cp:revision>40</cp:revision>
  <dcterms:created xsi:type="dcterms:W3CDTF">2023-05-17T10:30:33Z</dcterms:created>
  <dcterms:modified xsi:type="dcterms:W3CDTF">2025-04-10T10:01:37Z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0x0101008F54E94227FC3A48949D556B7C1D1175</vt:lpwstr>
  </property>
</Properties>
</file>