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13"/>
  </p:notesMasterIdLst>
  <p:sldIdLst>
    <p:sldId id="256" r:id="rId5"/>
    <p:sldId id="258" r:id="rId6"/>
    <p:sldId id="262" r:id="rId7"/>
    <p:sldId id="259" r:id="rId8"/>
    <p:sldId id="263" r:id="rId9"/>
    <p:sldId id="260" r:id="rId10"/>
    <p:sldId id="261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E7654-6A03-434B-B52C-F8B6ABE5BE16}" v="12" dt="2021-12-14T08:04:51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>
      <p:cViewPr varScale="1">
        <p:scale>
          <a:sx n="107" d="100"/>
          <a:sy n="107" d="100"/>
        </p:scale>
        <p:origin x="138" y="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E749-F046-4127-ADDF-0330DB29C050}" type="datetimeFigureOut">
              <a:rPr lang="en-US" smtClean="0"/>
              <a:pPr/>
              <a:t>12/15/2021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E4FEC-976B-40BE-A5AC-0A78E4EC456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54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4FEC-976B-40BE-A5AC-0A78E4EC456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374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030400" y="2134800"/>
            <a:ext cx="8126400" cy="11448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030400" y="3351600"/>
            <a:ext cx="8126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200000" y="6120000"/>
            <a:ext cx="4800000" cy="166520"/>
          </a:xfrm>
        </p:spPr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200000" y="6300000"/>
            <a:ext cx="4800000" cy="200834"/>
          </a:xfrm>
        </p:spPr>
        <p:txBody>
          <a:bodyPr/>
          <a:lstStyle/>
          <a:p>
            <a:r>
              <a:rPr lang="fi-FI" noProof="0"/>
              <a:t>Tähän esityksen nimi</a:t>
            </a:r>
          </a:p>
        </p:txBody>
      </p:sp>
    </p:spTree>
    <p:extLst>
      <p:ext uri="{BB962C8B-B14F-4D97-AF65-F5344CB8AC3E}">
        <p14:creationId xmlns:p14="http://schemas.microsoft.com/office/powerpoint/2010/main" val="387486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E5C3-AF77-4ED9-B877-63DB1A65508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noProof="0"/>
              <a:t>Tähän esityksen nimi</a:t>
            </a:r>
          </a:p>
        </p:txBody>
      </p:sp>
    </p:spTree>
    <p:extLst>
      <p:ext uri="{BB962C8B-B14F-4D97-AF65-F5344CB8AC3E}">
        <p14:creationId xmlns:p14="http://schemas.microsoft.com/office/powerpoint/2010/main" val="116272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66712" y="540000"/>
            <a:ext cx="8640000" cy="1143000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66712" y="1800000"/>
            <a:ext cx="5384800" cy="414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54712" y="1800000"/>
            <a:ext cx="5384800" cy="414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E5C3-AF77-4ED9-B877-63DB1A65508D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noProof="0"/>
              <a:t>Tähän esityksen nimi</a:t>
            </a:r>
          </a:p>
        </p:txBody>
      </p:sp>
    </p:spTree>
    <p:extLst>
      <p:ext uri="{BB962C8B-B14F-4D97-AF65-F5344CB8AC3E}">
        <p14:creationId xmlns:p14="http://schemas.microsoft.com/office/powerpoint/2010/main" val="348564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Tähän esityksen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E5C3-AF77-4ED9-B877-63DB1A65508D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48345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pp.kk.vvvv / Etunimi Sukunimi</a:t>
            </a:r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Tähän esityksen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1D752ABF-7714-41B6-903A-7229564CDC1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40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pp.kk.vvvv / Etunimi Sukunimi</a:t>
            </a:r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Tähän esityksen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1D752ABF-7714-41B6-903A-7229564CDC1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64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200000" y="540000"/>
            <a:ext cx="86400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200000" y="6120000"/>
            <a:ext cx="4800000" cy="16652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noProof="0"/>
              <a:t>pp.kk.vvvv / Etunimi Sukunimi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200000" y="6300000"/>
            <a:ext cx="4800000" cy="20083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noProof="0"/>
              <a:t>Tähän esityksen nimi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200000" y="1836000"/>
            <a:ext cx="9120000" cy="39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959248" y="636511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DE5C3-AF77-4ED9-B877-63DB1A65508D}" type="slidenum">
              <a:rPr lang="fi-FI" noProof="0" smtClean="0"/>
              <a:t>‹#›</a:t>
            </a:fld>
            <a:endParaRPr lang="fi-FI" noProof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77F2FC05-BBF5-41FA-956C-EFF1219DF28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04" y="404664"/>
            <a:ext cx="1171544" cy="792088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56799C68-2333-4123-9F17-352D9F2E345F}"/>
              </a:ext>
            </a:extLst>
          </p:cNvPr>
          <p:cNvSpPr txBox="1"/>
          <p:nvPr/>
        </p:nvSpPr>
        <p:spPr>
          <a:xfrm>
            <a:off x="10632504" y="6093296"/>
            <a:ext cx="1171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/>
              <a:t>www.luovi.fi</a:t>
            </a:r>
          </a:p>
        </p:txBody>
      </p:sp>
    </p:spTree>
    <p:extLst>
      <p:ext uri="{BB962C8B-B14F-4D97-AF65-F5344CB8AC3E}">
        <p14:creationId xmlns:p14="http://schemas.microsoft.com/office/powerpoint/2010/main" val="64832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bit.ly/3xSFF3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1954800"/>
            <a:ext cx="8640000" cy="114300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fi-FI" sz="5400" dirty="0"/>
              <a:t>Varustamo –hanke</a:t>
            </a:r>
            <a:br>
              <a:rPr lang="fi-FI" sz="5400" dirty="0"/>
            </a:br>
            <a:r>
              <a:rPr lang="fi-FI" sz="4400" dirty="0"/>
              <a:t>Telakka -toimintamalli</a:t>
            </a:r>
            <a:endParaRPr lang="fi-FI" sz="540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0FEFE29-8651-45D1-B79F-A077CC910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648" y="3796099"/>
            <a:ext cx="9514872" cy="143640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00000" y="6120000"/>
            <a:ext cx="4800000" cy="16652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i-FI" sz="500" dirty="0"/>
              <a:t>14.12.2021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0C3DB109-5EF0-477A-A8B7-9741E5CC4C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959248" y="6365118"/>
            <a:ext cx="284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02DE5C3-AF77-4ED9-B877-63DB1A65508D}" type="slidenum">
              <a:rPr lang="en-GB" smtClean="0"/>
              <a:pPr>
                <a:spcAft>
                  <a:spcPts val="600"/>
                </a:spcAft>
              </a:pPr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200000" y="6300000"/>
            <a:ext cx="4800000" cy="200834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fi-FI" sz="700" dirty="0"/>
              <a:t>Varustamo -hanke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9AF190-453A-459E-8E52-98BFDAF22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Varustamo -hanke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E1B1A0-48AB-4913-ABAE-CDE03AD9B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698" y="1707989"/>
            <a:ext cx="9120000" cy="3960000"/>
          </a:xfrm>
        </p:spPr>
        <p:txBody>
          <a:bodyPr/>
          <a:lstStyle/>
          <a:p>
            <a:r>
              <a:rPr lang="fi-FI" dirty="0"/>
              <a:t>Telakka –toimintamalli</a:t>
            </a:r>
          </a:p>
          <a:p>
            <a:pPr lvl="1"/>
            <a:r>
              <a:rPr lang="fi-FI" b="0" i="0" dirty="0">
                <a:solidFill>
                  <a:srgbClr val="333333"/>
                </a:solidFill>
                <a:effectLst/>
                <a:latin typeface="Humanist521TL-Roman"/>
              </a:rPr>
              <a:t>Hankkeen tavoitteena oli kehitetään ja pilotoida Keski-Pohjanmaan ammattiopiston ja </a:t>
            </a:r>
            <a:r>
              <a:rPr lang="fi-FI" dirty="0">
                <a:solidFill>
                  <a:srgbClr val="333333"/>
                </a:solidFill>
                <a:latin typeface="Humanist521TL-Roman"/>
              </a:rPr>
              <a:t>Ammattiopisto </a:t>
            </a:r>
            <a:r>
              <a:rPr lang="fi-FI" b="0" i="0" dirty="0">
                <a:solidFill>
                  <a:srgbClr val="333333"/>
                </a:solidFill>
                <a:effectLst/>
                <a:latin typeface="Humanist521TL-Roman"/>
              </a:rPr>
              <a:t>Luovin kanssa pedagoginen yhteistyömalli, jossa vaativaa erityistä tukea tarvitsevien opiskelijoiden osaamisen hankkiminen suunnitellaan ja toteutetaan </a:t>
            </a:r>
            <a:r>
              <a:rPr lang="fi-FI" b="0" i="0" dirty="0" err="1">
                <a:solidFill>
                  <a:srgbClr val="333333"/>
                </a:solidFill>
                <a:effectLst/>
                <a:latin typeface="Humanist521TL-Roman"/>
              </a:rPr>
              <a:t>KPEDUn</a:t>
            </a:r>
            <a:r>
              <a:rPr lang="fi-FI" b="0" i="0" dirty="0">
                <a:solidFill>
                  <a:srgbClr val="333333"/>
                </a:solidFill>
                <a:effectLst/>
                <a:latin typeface="Humanist521TL-Roman"/>
              </a:rPr>
              <a:t> tutkintotarjontaa ja oppimisympäristöjä hyödyntäen. Ammattiopisto Luovi tuottaa opiskelijoille vaativan erityisen tuen palvelut (ml. </a:t>
            </a:r>
            <a:r>
              <a:rPr lang="fi-FI" dirty="0">
                <a:solidFill>
                  <a:srgbClr val="333333"/>
                </a:solidFill>
                <a:latin typeface="Humanist521TL-Roman"/>
              </a:rPr>
              <a:t>e</a:t>
            </a:r>
            <a:r>
              <a:rPr lang="fi-FI" b="0" i="0" dirty="0">
                <a:solidFill>
                  <a:srgbClr val="333333"/>
                </a:solidFill>
                <a:effectLst/>
                <a:latin typeface="Humanist521TL-Roman"/>
              </a:rPr>
              <a:t>rityisopettaja ja ohjaaja).</a:t>
            </a:r>
          </a:p>
          <a:p>
            <a:pPr lvl="1"/>
            <a:r>
              <a:rPr lang="fi-FI" b="0" i="0" dirty="0">
                <a:solidFill>
                  <a:srgbClr val="333333"/>
                </a:solidFill>
                <a:effectLst/>
                <a:latin typeface="Humanist521TL-Roman"/>
              </a:rPr>
              <a:t>Suunnitellaan yhteistyömalliin liittyvät pedagogiset ratkaisut, ohjauskäytänteet ja työnjako.</a:t>
            </a:r>
          </a:p>
          <a:p>
            <a:pPr lvl="1"/>
            <a:r>
              <a:rPr lang="fi-FI" dirty="0">
                <a:solidFill>
                  <a:srgbClr val="333333"/>
                </a:solidFill>
                <a:latin typeface="Humanist521TL-Roman"/>
              </a:rPr>
              <a:t>Tehdään toimintamallista toimiva mallinnus</a:t>
            </a:r>
          </a:p>
          <a:p>
            <a:pPr marL="457200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136CF9-A57D-451A-B737-EEBF3546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D9C6943-0DE5-4E72-883D-FE4DFDC9B6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E5C3-AF77-4ED9-B877-63DB1A65508D}" type="slidenum">
              <a:rPr lang="en-GB" smtClean="0"/>
              <a:t>2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0AF1B57-D5AD-46AF-B2FF-E96B12A2075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noProof="0"/>
              <a:t>Tähän esityksen nimi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47F79EE1-2CD5-46E6-BD55-A2B851905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5006401"/>
            <a:ext cx="12190476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2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47F79EE1-2CD5-46E6-BD55-A2B851905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5013176"/>
            <a:ext cx="12190476" cy="194421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09AF190-453A-459E-8E52-98BFDAF22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Varustamo -hanke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E1B1A0-48AB-4913-ABAE-CDE03AD9B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698" y="1707989"/>
            <a:ext cx="9120000" cy="4135453"/>
          </a:xfrm>
        </p:spPr>
        <p:txBody>
          <a:bodyPr/>
          <a:lstStyle/>
          <a:p>
            <a:r>
              <a:rPr lang="fi-FI" sz="1800" dirty="0"/>
              <a:t>Telakka –toimintamalli</a:t>
            </a:r>
          </a:p>
          <a:p>
            <a:pPr lvl="1"/>
            <a:r>
              <a:rPr lang="fi-FI" sz="1800" b="0" i="0" dirty="0">
                <a:solidFill>
                  <a:srgbClr val="333333"/>
                </a:solidFill>
                <a:effectLst/>
                <a:latin typeface="Humanist521TL-Roman"/>
              </a:rPr>
              <a:t>Toimintamallin pilotointi aloitettiin 08/2019 ja telakkatoimintamallin osalta päätettiin 06/2021</a:t>
            </a:r>
          </a:p>
          <a:p>
            <a:pPr lvl="1"/>
            <a:r>
              <a:rPr lang="fi-FI" sz="1800" b="0" i="0" dirty="0">
                <a:solidFill>
                  <a:srgbClr val="333333"/>
                </a:solidFill>
                <a:effectLst/>
                <a:latin typeface="Humanist521TL-Roman"/>
              </a:rPr>
              <a:t>Toimintamalliin valittiin pilotoitaviksi aloiksi pintakäsittelyn perustutkinto (maalari), elintarvikealan perustutkinto (kondiittori) sekä puhdistus- ja kiinteistöpalvelualan perustutkinto (toimitilahuoltaja)</a:t>
            </a:r>
          </a:p>
          <a:p>
            <a:pPr lvl="1"/>
            <a:r>
              <a:rPr lang="fi-FI" sz="1800" dirty="0">
                <a:solidFill>
                  <a:srgbClr val="333333"/>
                </a:solidFill>
                <a:latin typeface="Humanist521TL-Roman"/>
              </a:rPr>
              <a:t>Toimintamallia aloitettiin pilotoimaan aluksi 5 opiskelijan ryhmällä. Syksyn 2019 aikana ryhmä täydentyi 8 opiskelijan suuruiseksi. Ryhmää on täydennetty pilotointikauden aikana siten, että päättäneiden opiskelijoiden tilalle on valittu aina uusia opiskelijoita</a:t>
            </a:r>
          </a:p>
          <a:p>
            <a:pPr lvl="1"/>
            <a:r>
              <a:rPr lang="fi-FI" sz="1800" b="0" i="0" dirty="0">
                <a:solidFill>
                  <a:srgbClr val="333333"/>
                </a:solidFill>
                <a:effectLst/>
                <a:latin typeface="Humanist521TL-Roman"/>
              </a:rPr>
              <a:t>Kaikkiaan hankkeen telakkatoimintamallin pilottiryhmässä on ollut mukana 12 opiskelijaa, joista 3 suoritti tutkinnon loppuun hankeaikana. </a:t>
            </a:r>
            <a:r>
              <a:rPr lang="fi-FI" sz="1800" dirty="0">
                <a:solidFill>
                  <a:srgbClr val="333333"/>
                </a:solidFill>
                <a:latin typeface="Humanist521TL-Roman"/>
              </a:rPr>
              <a:t>Osa opiskelijoista jatkaa yhä opintojaan</a:t>
            </a:r>
            <a:endParaRPr lang="fi-FI" sz="1800" b="0" i="0" dirty="0">
              <a:solidFill>
                <a:srgbClr val="333333"/>
              </a:solidFill>
              <a:effectLst/>
              <a:latin typeface="Humanist521TL-Roman"/>
            </a:endParaRPr>
          </a:p>
          <a:p>
            <a:pPr marL="457200" lvl="1" indent="0">
              <a:buNone/>
            </a:pPr>
            <a:endParaRPr lang="fi-FI" sz="1800" dirty="0"/>
          </a:p>
          <a:p>
            <a:pPr lvl="1"/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136CF9-A57D-451A-B737-EEBF3546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D9C6943-0DE5-4E72-883D-FE4DFDC9B6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E5C3-AF77-4ED9-B877-63DB1A65508D}" type="slidenum">
              <a:rPr lang="en-GB" smtClean="0"/>
              <a:t>3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0AF1B57-D5AD-46AF-B2FF-E96B12A2075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18786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A69D85-437E-4FB7-B9F5-24D4573A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00" y="540000"/>
            <a:ext cx="8640000" cy="792000"/>
          </a:xfrm>
        </p:spPr>
        <p:txBody>
          <a:bodyPr/>
          <a:lstStyle/>
          <a:p>
            <a:r>
              <a:rPr lang="fi-FI" dirty="0"/>
              <a:t>Varustamo -hanke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29AB37-D302-447B-B23D-41CE76971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000" y="1345480"/>
            <a:ext cx="9120000" cy="4450520"/>
          </a:xfrm>
        </p:spPr>
        <p:txBody>
          <a:bodyPr/>
          <a:lstStyle/>
          <a:p>
            <a:r>
              <a:rPr lang="fi-FI" sz="1800" dirty="0">
                <a:solidFill>
                  <a:srgbClr val="333333"/>
                </a:solidFill>
                <a:latin typeface="Humanist521TL-Roman"/>
              </a:rPr>
              <a:t>Telakka -toimintamalli pähkinän kuoressa:</a:t>
            </a:r>
          </a:p>
          <a:p>
            <a:pPr lvl="1"/>
            <a:r>
              <a:rPr lang="fi-FI" sz="1800" dirty="0">
                <a:solidFill>
                  <a:srgbClr val="333333"/>
                </a:solidFill>
                <a:latin typeface="Humanist521TL-Roman"/>
              </a:rPr>
              <a:t>Hyödynnetään koulutustarjontaan Keski-Pohjanmaan ammattiopiston tutkintotarjotinta.</a:t>
            </a:r>
          </a:p>
          <a:p>
            <a:pPr lvl="1"/>
            <a:r>
              <a:rPr lang="fi-FI" sz="1800" dirty="0">
                <a:solidFill>
                  <a:srgbClr val="333333"/>
                </a:solidFill>
                <a:latin typeface="Humanist521TL-Roman"/>
              </a:rPr>
              <a:t>Opiskelija valitaan opiskelemaan sovittua tutkintoa Ammattiopisto Luovin opiskelijaksi</a:t>
            </a:r>
          </a:p>
          <a:p>
            <a:pPr lvl="1"/>
            <a:r>
              <a:rPr lang="fi-FI" sz="1800" dirty="0">
                <a:solidFill>
                  <a:srgbClr val="333333"/>
                </a:solidFill>
                <a:latin typeface="Humanist521TL-Roman"/>
              </a:rPr>
              <a:t>Opinnot toteutetaan siten, että ammatilliset tutkinnonosat opiskelijat opiskelevat integroituna Keski-Pohjanmaan ammattiopiston tutkintoryhmiin Keski-pohjanmaan ammattiopiston työsaleissa. Ammatillinen opetus ostetaan Keski-pohjanmaan ammattiopistolta. Yhteiset tutkinnon osat opiskelijat opiskelevat pienryhmässä Ammattiopisto Luovin ammatillisen erityisopettajan ja ohjaajan ohjauksessa. </a:t>
            </a:r>
          </a:p>
          <a:p>
            <a:pPr lvl="1"/>
            <a:r>
              <a:rPr lang="fi-FI" sz="1800" dirty="0">
                <a:solidFill>
                  <a:srgbClr val="333333"/>
                </a:solidFill>
                <a:latin typeface="Humanist521TL-Roman"/>
              </a:rPr>
              <a:t>Luovi tarjoaa opiskelijoille vaativan erityisen tuen mukaiset palvelut (opiskeluhyvinvointi, erityisopettajan palvelut, tarvittava vaativan erityisen tuen ohjaus kaikkiin koulutuksen osiin sekä työelämässä tapahtuvaan oppimiseen ym.)</a:t>
            </a:r>
          </a:p>
          <a:p>
            <a:r>
              <a:rPr lang="fi-FI" sz="1800" dirty="0">
                <a:solidFill>
                  <a:srgbClr val="333333"/>
                </a:solidFill>
                <a:latin typeface="Humanist521TL-Roman"/>
              </a:rPr>
              <a:t>Telakka -toimintamallin tarkempi kuvaus (</a:t>
            </a:r>
            <a:r>
              <a:rPr lang="fi-FI" sz="1800" dirty="0">
                <a:solidFill>
                  <a:srgbClr val="333333"/>
                </a:solidFill>
                <a:latin typeface="Humanist521TL-Roman"/>
                <a:hlinkClick r:id="rId2"/>
              </a:rPr>
              <a:t>https://bit.ly/3xSFF3y</a:t>
            </a:r>
            <a:r>
              <a:rPr lang="fi-FI" sz="1800" dirty="0">
                <a:solidFill>
                  <a:srgbClr val="333333"/>
                </a:solidFill>
                <a:latin typeface="Humanist521TL-Roman"/>
              </a:rPr>
              <a:t>)</a:t>
            </a:r>
          </a:p>
          <a:p>
            <a:endParaRPr lang="fi-FI" dirty="0">
              <a:solidFill>
                <a:srgbClr val="333333"/>
              </a:solidFill>
              <a:latin typeface="Humanist521TL-Roman"/>
            </a:endParaRP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AE850C-AC95-4EE5-AF0A-215B35C2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650B237-5865-4CCC-9DCF-E2FFA64B7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E5C3-AF77-4ED9-B877-63DB1A65508D}" type="slidenum">
              <a:rPr lang="en-GB" smtClean="0"/>
              <a:t>4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3B22AB-5945-40DF-91E3-9F84FCC42AA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noProof="0"/>
              <a:t>Tähän esityksen nimi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CB3012B-668A-415B-8C57-13DEBE9E0D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4973559"/>
            <a:ext cx="12190476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3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D73077-DF19-46BF-8B7E-EA2619AD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5E5DBE-198F-4494-9C33-FB30A2849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27B4936-AD58-4127-AE6A-C0C54DB28D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E5C3-AF77-4ED9-B877-63DB1A65508D}" type="slidenum">
              <a:rPr lang="en-GB" smtClean="0"/>
              <a:t>5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46B8B2B-D9A1-471E-B7A9-E5A9EFD6039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noProof="0" dirty="0"/>
              <a:t>Tähän esityksen nimi</a:t>
            </a:r>
          </a:p>
        </p:txBody>
      </p:sp>
      <p:pic>
        <p:nvPicPr>
          <p:cNvPr id="8" name="Sisällön paikkamerkki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A1F7CBE3-08E9-435E-ACE5-C022676E4E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91310" cy="6857999"/>
          </a:xfrm>
        </p:spPr>
      </p:pic>
    </p:spTree>
    <p:extLst>
      <p:ext uri="{BB962C8B-B14F-4D97-AF65-F5344CB8AC3E}">
        <p14:creationId xmlns:p14="http://schemas.microsoft.com/office/powerpoint/2010/main" val="71392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A69D85-437E-4FB7-B9F5-24D4573A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00" y="540000"/>
            <a:ext cx="8640000" cy="792000"/>
          </a:xfrm>
        </p:spPr>
        <p:txBody>
          <a:bodyPr/>
          <a:lstStyle/>
          <a:p>
            <a:r>
              <a:rPr lang="fi-FI" dirty="0"/>
              <a:t>Varustamo -hanke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29AB37-D302-447B-B23D-41CE76971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000" y="1628800"/>
            <a:ext cx="9120000" cy="4167200"/>
          </a:xfrm>
        </p:spPr>
        <p:txBody>
          <a:bodyPr/>
          <a:lstStyle/>
          <a:p>
            <a:r>
              <a:rPr lang="fi-FI" dirty="0"/>
              <a:t>Telakka-toimintamallin osalta hankekausi tuli päätökseen 6/2021</a:t>
            </a:r>
          </a:p>
          <a:p>
            <a:pPr lvl="1"/>
            <a:r>
              <a:rPr lang="fi-FI" dirty="0"/>
              <a:t>Telakkatoimintamallin mukainen tapa järjestää vaativan erityisen tuen koulutusta alkoi perusrahoitteisena koulutuksena Ammattiopisto Luovin ja Keski-pohjanmaan ammattiopiston yhteisyönä 08/2021</a:t>
            </a:r>
          </a:p>
          <a:p>
            <a:pPr lvl="1"/>
            <a:r>
              <a:rPr lang="fi-FI" dirty="0"/>
              <a:t>Tällä hetkellä koulutusta järjestetään Elintarvikealan, Pintakäsittelyalan sekä liiketoiminnan perustutkintokoulutuksena. </a:t>
            </a:r>
          </a:p>
          <a:p>
            <a:pPr lvl="1"/>
            <a:r>
              <a:rPr lang="fi-FI" dirty="0"/>
              <a:t>Pilotoinnin yhtenä tavoitteena oli myös selvittää toimintamallin taloudellista mahdollisuutta ja sen tulosten perusteella tavoittelemme noin 12 opiskelijan määrää olemassa olevilla henkilöstöresursseilla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AE850C-AC95-4EE5-AF0A-215B35C2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650B237-5865-4CCC-9DCF-E2FFA64B7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E5C3-AF77-4ED9-B877-63DB1A65508D}" type="slidenum">
              <a:rPr lang="en-GB" smtClean="0"/>
              <a:t>6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3B22AB-5945-40DF-91E3-9F84FCC42AA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noProof="0"/>
              <a:t>Tähän esityksen nimi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CB3012B-668A-415B-8C57-13DEBE9E0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4973559"/>
            <a:ext cx="12190476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22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A69D85-437E-4FB7-B9F5-24D4573A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00" y="540000"/>
            <a:ext cx="8640000" cy="792000"/>
          </a:xfrm>
        </p:spPr>
        <p:txBody>
          <a:bodyPr/>
          <a:lstStyle/>
          <a:p>
            <a:r>
              <a:rPr lang="fi-FI" dirty="0"/>
              <a:t>Varustamo -hanke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29AB37-D302-447B-B23D-41CE76971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000" y="1628800"/>
            <a:ext cx="9120000" cy="4167200"/>
          </a:xfrm>
        </p:spPr>
        <p:txBody>
          <a:bodyPr/>
          <a:lstStyle/>
          <a:p>
            <a:r>
              <a:rPr lang="fi-FI" sz="1800" dirty="0"/>
              <a:t>Telakkatoimintamalli on kiinnostanut läpi hankeajan runsaasti myös muita toimijoita</a:t>
            </a:r>
          </a:p>
          <a:p>
            <a:r>
              <a:rPr lang="fi-FI" sz="1800" dirty="0"/>
              <a:t>Hanke näyttäisi juurtuvan perustoiminnaksi keski-pohjanmaan alueella ainakin Kokkolaan, mutta myös hankkeesta saatuja hyviä kokemuksia on hyödynnetty Ammattiopisto Luovi, Pietarsaaren ja Keski-pohjanmaan ammattiopiston välisen koulutusyhteistyösopimuksen laadinnassa</a:t>
            </a:r>
          </a:p>
          <a:p>
            <a:r>
              <a:rPr lang="fi-FI" sz="1800" dirty="0"/>
              <a:t>Lisäksi pilotoitua toimintamallia ollaan jollain tasolla ottamassa käyttöön myös ainakin Ammattiopisto Luovi, Itä-Suomen suunnalla yhteistyössä </a:t>
            </a:r>
            <a:r>
              <a:rPr lang="fi-FI" sz="1800" dirty="0" err="1"/>
              <a:t>Riveria</a:t>
            </a:r>
            <a:r>
              <a:rPr lang="fi-FI" sz="1800" dirty="0"/>
              <a:t> Ammattiopiston kanssa</a:t>
            </a:r>
          </a:p>
          <a:p>
            <a:r>
              <a:rPr lang="fi-FI" sz="1800" dirty="0"/>
              <a:t>Keskusteluja toimintamallin käytänteiden hyödyntämisestä käynnissä myös Ammattiopisto Luovin muilla toimialueilla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AE850C-AC95-4EE5-AF0A-215B35C2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650B237-5865-4CCC-9DCF-E2FFA64B7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E5C3-AF77-4ED9-B877-63DB1A65508D}" type="slidenum">
              <a:rPr lang="en-GB" smtClean="0"/>
              <a:t>7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3B22AB-5945-40DF-91E3-9F84FCC42AA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noProof="0"/>
              <a:t>Tähän esityksen nimi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CB3012B-668A-415B-8C57-13DEBE9E0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4973559"/>
            <a:ext cx="12190476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331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A69D85-437E-4FB7-B9F5-24D4573A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00" y="540000"/>
            <a:ext cx="8640000" cy="792000"/>
          </a:xfrm>
        </p:spPr>
        <p:txBody>
          <a:bodyPr/>
          <a:lstStyle/>
          <a:p>
            <a:r>
              <a:rPr lang="fi-FI" dirty="0"/>
              <a:t>Varustamo -hanke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29AB37-D302-447B-B23D-41CE76971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000" y="1628800"/>
            <a:ext cx="9120000" cy="4167200"/>
          </a:xfrm>
        </p:spPr>
        <p:txBody>
          <a:bodyPr/>
          <a:lstStyle/>
          <a:p>
            <a:r>
              <a:rPr lang="fi-FI" sz="1800" dirty="0"/>
              <a:t>Telakkatoimintamalli on kiinnostanut läpi hankeajan runsaasti myös muita toimijoita</a:t>
            </a:r>
          </a:p>
          <a:p>
            <a:r>
              <a:rPr lang="fi-FI" sz="1800" dirty="0"/>
              <a:t>Hanke näyttäisi juurtuvan perustoiminnaksi keski-pohjanmaan alueella ainakin Kokkolaan, mutta myös hankkeesta saatuja hyviä kokemuksia on hyödynnetty Ammattiopisto Luovi, Pietarsaaren ja Keski-pohjanmaan ammattiopiston välisen koulutusyhteistyösopimuksen laadinnassa</a:t>
            </a:r>
          </a:p>
          <a:p>
            <a:r>
              <a:rPr lang="fi-FI" sz="1800" dirty="0"/>
              <a:t>Lisäksi pilotoitua toimintamallia ollaan jollain tasolla ottamassa käyttöön myös ainakin Ammattiopisto Luovi, Itä-Suomen suunnalla yhteistyössä </a:t>
            </a:r>
            <a:r>
              <a:rPr lang="fi-FI" sz="1800" dirty="0" err="1"/>
              <a:t>Riveria</a:t>
            </a:r>
            <a:r>
              <a:rPr lang="fi-FI" sz="1800" dirty="0"/>
              <a:t> Ammattiopiston kanssa</a:t>
            </a:r>
          </a:p>
          <a:p>
            <a:r>
              <a:rPr lang="fi-FI" sz="1800" dirty="0"/>
              <a:t>Keskusteluja toimintamallin käytänteiden hyödyntämisestä käynnissä myös Ammattiopisto Luovin muilla toimialueilla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AE850C-AC95-4EE5-AF0A-215B35C2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pp.kk.vvvv / 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650B237-5865-4CCC-9DCF-E2FFA64B7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2DE5C3-AF77-4ED9-B877-63DB1A65508D}" type="slidenum">
              <a:rPr lang="en-GB" smtClean="0"/>
              <a:t>8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3B22AB-5945-40DF-91E3-9F84FCC42AA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noProof="0"/>
              <a:t>Tähän esityksen nimi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CB3012B-668A-415B-8C57-13DEBE9E0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4973559"/>
            <a:ext cx="12190476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461949"/>
      </p:ext>
    </p:extLst>
  </p:cSld>
  <p:clrMapOvr>
    <a:masterClrMapping/>
  </p:clrMapOvr>
</p:sld>
</file>

<file path=ppt/theme/theme1.xml><?xml version="1.0" encoding="utf-8"?>
<a:theme xmlns:a="http://schemas.openxmlformats.org/drawingml/2006/main" name="Teema1">
  <a:themeElements>
    <a:clrScheme name="Luovi värit 2020">
      <a:dk1>
        <a:sysClr val="windowText" lastClr="000000"/>
      </a:dk1>
      <a:lt1>
        <a:srgbClr val="FFFFFF"/>
      </a:lt1>
      <a:dk2>
        <a:srgbClr val="023B5D"/>
      </a:dk2>
      <a:lt2>
        <a:srgbClr val="FFFFFF"/>
      </a:lt2>
      <a:accent1>
        <a:srgbClr val="023B5D"/>
      </a:accent1>
      <a:accent2>
        <a:srgbClr val="D3232E"/>
      </a:accent2>
      <a:accent3>
        <a:srgbClr val="54B0BC"/>
      </a:accent3>
      <a:accent4>
        <a:srgbClr val="E7BA4B"/>
      </a:accent4>
      <a:accent5>
        <a:srgbClr val="7F7F7F"/>
      </a:accent5>
      <a:accent6>
        <a:srgbClr val="F959A1"/>
      </a:accent6>
      <a:hlink>
        <a:srgbClr val="0033CC"/>
      </a:hlink>
      <a:folHlink>
        <a:srgbClr val="C2788F"/>
      </a:folHlink>
    </a:clrScheme>
    <a:fontScheme name="Luovi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ovi pp-malli" id="{4BD03BFD-1202-4647-A58D-C4AFA3BE5134}" vid="{43069D2A-3B56-4199-B5EA-D8C364804F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iakirjan_x0020_pvm xmlns="0d601021-61bf-4052-a150-0c77d9d3e294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uovi Esitys" ma:contentTypeID="0x01010083C74E92E060BC4FBC1125253BC7B08600AEA028829EBE5D41BBFD6FE3A690FDA8" ma:contentTypeVersion="9" ma:contentTypeDescription="Luo vaakamallinen PowerPoint-esitys" ma:contentTypeScope="" ma:versionID="426aede0173d4ecf55fe9f28a11f1707">
  <xsd:schema xmlns:xsd="http://www.w3.org/2001/XMLSchema" xmlns:xs="http://www.w3.org/2001/XMLSchema" xmlns:p="http://schemas.microsoft.com/office/2006/metadata/properties" xmlns:ns2="0d601021-61bf-4052-a150-0c77d9d3e294" targetNamespace="http://schemas.microsoft.com/office/2006/metadata/properties" ma:root="true" ma:fieldsID="627c01dbd1de7395b03cc4acf9b04ea0" ns2:_="">
    <xsd:import namespace="0d601021-61bf-4052-a150-0c77d9d3e294"/>
    <xsd:element name="properties">
      <xsd:complexType>
        <xsd:sequence>
          <xsd:element name="documentManagement">
            <xsd:complexType>
              <xsd:all>
                <xsd:element ref="ns2:Asiakirjan_x0020_pvm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01021-61bf-4052-a150-0c77d9d3e294" elementFormDefault="qualified">
    <xsd:import namespace="http://schemas.microsoft.com/office/2006/documentManagement/types"/>
    <xsd:import namespace="http://schemas.microsoft.com/office/infopath/2007/PartnerControls"/>
    <xsd:element name="Asiakirjan_x0020_pvm" ma:index="8" ma:displayName="Asiakirjan pvm" ma:default="[today]" ma:format="DateOnly" ma:internalName="Asiakirjan_x0020_pvm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D0F90-7F15-4EBD-A30E-77BA618CC0F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d601021-61bf-4052-a150-0c77d9d3e29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7E79B2-8508-4D27-9141-21EF0C519C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D3713D-AD12-4FE4-BB7E-8FD6232FE6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601021-61bf-4052-a150-0c77d9d3e2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Luovi pp-malli</Template>
  <TotalTime>288</TotalTime>
  <Words>542</Words>
  <Application>Microsoft Office PowerPoint</Application>
  <PresentationFormat>Laajakuva</PresentationFormat>
  <Paragraphs>57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Humanist521TL-Roman</vt:lpstr>
      <vt:lpstr>Teema1</vt:lpstr>
      <vt:lpstr>Varustamo –hanke Telakka -toimintamalli</vt:lpstr>
      <vt:lpstr>Varustamo -hanke</vt:lpstr>
      <vt:lpstr>Varustamo -hanke</vt:lpstr>
      <vt:lpstr>Varustamo -hanke</vt:lpstr>
      <vt:lpstr>PowerPoint-esitys</vt:lpstr>
      <vt:lpstr>Varustamo -hanke</vt:lpstr>
      <vt:lpstr>Varustamo -hanke</vt:lpstr>
      <vt:lpstr>Varustamo -hanke</vt:lpstr>
    </vt:vector>
  </TitlesOfParts>
  <Company>Ammattiopisto Luovi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Varustamo -hanke</dc:title>
  <dc:creator>Lasse Hannula</dc:creator>
  <cp:lastModifiedBy>Anne Eteläaho</cp:lastModifiedBy>
  <cp:revision>3</cp:revision>
  <dcterms:created xsi:type="dcterms:W3CDTF">2021-08-17T05:27:54Z</dcterms:created>
  <dcterms:modified xsi:type="dcterms:W3CDTF">2021-12-15T11:34:19Z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0x01010083C74E92E060BC4FBC1125253BC7B08600AEA028829EBE5D41BBFD6FE3A690FDA8</vt:lpwstr>
  </property>
</Properties>
</file>