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4" r:id="rId5"/>
    <p:sldId id="258" r:id="rId6"/>
    <p:sldId id="259" r:id="rId7"/>
    <p:sldId id="269" r:id="rId8"/>
    <p:sldId id="260" r:id="rId9"/>
    <p:sldId id="270" r:id="rId10"/>
    <p:sldId id="266" r:id="rId11"/>
    <p:sldId id="265" r:id="rId12"/>
    <p:sldId id="261" r:id="rId13"/>
    <p:sldId id="262" r:id="rId14"/>
    <p:sldId id="279" r:id="rId15"/>
    <p:sldId id="267" r:id="rId16"/>
    <p:sldId id="263" r:id="rId17"/>
    <p:sldId id="271" r:id="rId18"/>
    <p:sldId id="272" r:id="rId19"/>
    <p:sldId id="275" r:id="rId20"/>
    <p:sldId id="281" r:id="rId21"/>
    <p:sldId id="277" r:id="rId22"/>
    <p:sldId id="276" r:id="rId23"/>
    <p:sldId id="273" r:id="rId24"/>
    <p:sldId id="280" r:id="rId25"/>
    <p:sldId id="257" r:id="rId2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AB8A76-6758-1D00-4E5F-F4DD3FD464B6}" v="110" dt="2022-11-14T08:10:33.377"/>
    <p1510:client id="{C132EA01-5F07-4104-80BD-49670ABBE785}" v="644" dt="2022-11-04T09:57:49.890"/>
    <p1510:client id="{C17FD070-D8BF-4BC3-BB82-507E238BA19C}" vWet="2" dt="2022-11-04T10:12:50.653"/>
    <p1510:client id="{C69012DF-4FBA-44F2-A37E-96FC52D5A4D1}" v="160" dt="2022-11-04T09:03:25.036"/>
    <p1510:client id="{EBCE544A-352F-438A-9158-98DDDA7F280F}" v="10" dt="2022-11-04T10:15:55.5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31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4775EB-98ED-991F-ECEB-F691A2258683}"/>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3E8AAD2C-944E-05EB-EDBC-EA5B70E53D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1F52AB9C-BB61-D58B-B422-D2B5F2917045}"/>
              </a:ext>
            </a:extLst>
          </p:cNvPr>
          <p:cNvSpPr>
            <a:spLocks noGrp="1"/>
          </p:cNvSpPr>
          <p:nvPr>
            <p:ph type="dt" sz="half" idx="10"/>
          </p:nvPr>
        </p:nvSpPr>
        <p:spPr/>
        <p:txBody>
          <a:bodyPr/>
          <a:lstStyle/>
          <a:p>
            <a:fld id="{B37E79CC-97F2-4683-9845-A9357BB3DED7}" type="datetimeFigureOut">
              <a:rPr lang="fi-FI" smtClean="0"/>
              <a:t>14.11.2022</a:t>
            </a:fld>
            <a:endParaRPr lang="fi-FI"/>
          </a:p>
        </p:txBody>
      </p:sp>
      <p:sp>
        <p:nvSpPr>
          <p:cNvPr id="5" name="Alatunnisteen paikkamerkki 4">
            <a:extLst>
              <a:ext uri="{FF2B5EF4-FFF2-40B4-BE49-F238E27FC236}">
                <a16:creationId xmlns:a16="http://schemas.microsoft.com/office/drawing/2014/main" id="{86A68092-EDF1-3092-4713-5751ADDEB12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242522E-65E7-6934-9311-9E8396BF3A32}"/>
              </a:ext>
            </a:extLst>
          </p:cNvPr>
          <p:cNvSpPr>
            <a:spLocks noGrp="1"/>
          </p:cNvSpPr>
          <p:nvPr>
            <p:ph type="sldNum" sz="quarter" idx="12"/>
          </p:nvPr>
        </p:nvSpPr>
        <p:spPr/>
        <p:txBody>
          <a:bodyPr/>
          <a:lstStyle/>
          <a:p>
            <a:fld id="{AFF4D41E-8CE1-458B-9517-96B4E7DDE2EC}" type="slidenum">
              <a:rPr lang="fi-FI" smtClean="0"/>
              <a:t>‹#›</a:t>
            </a:fld>
            <a:endParaRPr lang="fi-FI"/>
          </a:p>
        </p:txBody>
      </p:sp>
    </p:spTree>
    <p:extLst>
      <p:ext uri="{BB962C8B-B14F-4D97-AF65-F5344CB8AC3E}">
        <p14:creationId xmlns:p14="http://schemas.microsoft.com/office/powerpoint/2010/main" val="1397707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A8AC76-DDEC-3B12-B153-CF0EC06B00E5}"/>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C9DC6C8C-E064-E1B4-B464-E16456012837}"/>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475CC70-D93F-712A-7CC7-02E930B905B9}"/>
              </a:ext>
            </a:extLst>
          </p:cNvPr>
          <p:cNvSpPr>
            <a:spLocks noGrp="1"/>
          </p:cNvSpPr>
          <p:nvPr>
            <p:ph type="dt" sz="half" idx="10"/>
          </p:nvPr>
        </p:nvSpPr>
        <p:spPr/>
        <p:txBody>
          <a:bodyPr/>
          <a:lstStyle/>
          <a:p>
            <a:fld id="{B37E79CC-97F2-4683-9845-A9357BB3DED7}" type="datetimeFigureOut">
              <a:rPr lang="fi-FI" smtClean="0"/>
              <a:t>14.11.2022</a:t>
            </a:fld>
            <a:endParaRPr lang="fi-FI"/>
          </a:p>
        </p:txBody>
      </p:sp>
      <p:sp>
        <p:nvSpPr>
          <p:cNvPr id="5" name="Alatunnisteen paikkamerkki 4">
            <a:extLst>
              <a:ext uri="{FF2B5EF4-FFF2-40B4-BE49-F238E27FC236}">
                <a16:creationId xmlns:a16="http://schemas.microsoft.com/office/drawing/2014/main" id="{9BE4EF3A-16A9-D964-D1CE-012F2B73A01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217741D-E19E-A395-6917-E3037D3E0EFE}"/>
              </a:ext>
            </a:extLst>
          </p:cNvPr>
          <p:cNvSpPr>
            <a:spLocks noGrp="1"/>
          </p:cNvSpPr>
          <p:nvPr>
            <p:ph type="sldNum" sz="quarter" idx="12"/>
          </p:nvPr>
        </p:nvSpPr>
        <p:spPr/>
        <p:txBody>
          <a:bodyPr/>
          <a:lstStyle/>
          <a:p>
            <a:fld id="{AFF4D41E-8CE1-458B-9517-96B4E7DDE2EC}" type="slidenum">
              <a:rPr lang="fi-FI" smtClean="0"/>
              <a:t>‹#›</a:t>
            </a:fld>
            <a:endParaRPr lang="fi-FI"/>
          </a:p>
        </p:txBody>
      </p:sp>
    </p:spTree>
    <p:extLst>
      <p:ext uri="{BB962C8B-B14F-4D97-AF65-F5344CB8AC3E}">
        <p14:creationId xmlns:p14="http://schemas.microsoft.com/office/powerpoint/2010/main" val="1478868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093D062E-375A-5DC3-9925-FE427F8A6A01}"/>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7BC54FB4-8B58-A20B-9A85-8D7B30C9F7E1}"/>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2C4D330-F4F2-E827-82F9-3750C0C38F8C}"/>
              </a:ext>
            </a:extLst>
          </p:cNvPr>
          <p:cNvSpPr>
            <a:spLocks noGrp="1"/>
          </p:cNvSpPr>
          <p:nvPr>
            <p:ph type="dt" sz="half" idx="10"/>
          </p:nvPr>
        </p:nvSpPr>
        <p:spPr/>
        <p:txBody>
          <a:bodyPr/>
          <a:lstStyle/>
          <a:p>
            <a:fld id="{B37E79CC-97F2-4683-9845-A9357BB3DED7}" type="datetimeFigureOut">
              <a:rPr lang="fi-FI" smtClean="0"/>
              <a:t>14.11.2022</a:t>
            </a:fld>
            <a:endParaRPr lang="fi-FI"/>
          </a:p>
        </p:txBody>
      </p:sp>
      <p:sp>
        <p:nvSpPr>
          <p:cNvPr id="5" name="Alatunnisteen paikkamerkki 4">
            <a:extLst>
              <a:ext uri="{FF2B5EF4-FFF2-40B4-BE49-F238E27FC236}">
                <a16:creationId xmlns:a16="http://schemas.microsoft.com/office/drawing/2014/main" id="{1FADE4AB-C990-4FFB-C523-0AF0EB4E794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D98F313-23E9-BEF7-A5C9-C37D5E940C1C}"/>
              </a:ext>
            </a:extLst>
          </p:cNvPr>
          <p:cNvSpPr>
            <a:spLocks noGrp="1"/>
          </p:cNvSpPr>
          <p:nvPr>
            <p:ph type="sldNum" sz="quarter" idx="12"/>
          </p:nvPr>
        </p:nvSpPr>
        <p:spPr/>
        <p:txBody>
          <a:bodyPr/>
          <a:lstStyle/>
          <a:p>
            <a:fld id="{AFF4D41E-8CE1-458B-9517-96B4E7DDE2EC}" type="slidenum">
              <a:rPr lang="fi-FI" smtClean="0"/>
              <a:t>‹#›</a:t>
            </a:fld>
            <a:endParaRPr lang="fi-FI"/>
          </a:p>
        </p:txBody>
      </p:sp>
    </p:spTree>
    <p:extLst>
      <p:ext uri="{BB962C8B-B14F-4D97-AF65-F5344CB8AC3E}">
        <p14:creationId xmlns:p14="http://schemas.microsoft.com/office/powerpoint/2010/main" val="1133206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D6E9A33-9FEA-8BCA-7E8D-A3E12A808C50}"/>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1AAB5D0-DB3B-AC76-0E25-83ACAE52713A}"/>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31BCF16-9E48-FE6F-9E7C-84205E583C19}"/>
              </a:ext>
            </a:extLst>
          </p:cNvPr>
          <p:cNvSpPr>
            <a:spLocks noGrp="1"/>
          </p:cNvSpPr>
          <p:nvPr>
            <p:ph type="dt" sz="half" idx="10"/>
          </p:nvPr>
        </p:nvSpPr>
        <p:spPr/>
        <p:txBody>
          <a:bodyPr/>
          <a:lstStyle/>
          <a:p>
            <a:fld id="{B37E79CC-97F2-4683-9845-A9357BB3DED7}" type="datetimeFigureOut">
              <a:rPr lang="fi-FI" smtClean="0"/>
              <a:t>14.11.2022</a:t>
            </a:fld>
            <a:endParaRPr lang="fi-FI"/>
          </a:p>
        </p:txBody>
      </p:sp>
      <p:sp>
        <p:nvSpPr>
          <p:cNvPr id="5" name="Alatunnisteen paikkamerkki 4">
            <a:extLst>
              <a:ext uri="{FF2B5EF4-FFF2-40B4-BE49-F238E27FC236}">
                <a16:creationId xmlns:a16="http://schemas.microsoft.com/office/drawing/2014/main" id="{03666DDC-AA08-1E85-CB13-7F5D4771905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0C194F7-56A4-FB19-E50A-9A1ABDAAA323}"/>
              </a:ext>
            </a:extLst>
          </p:cNvPr>
          <p:cNvSpPr>
            <a:spLocks noGrp="1"/>
          </p:cNvSpPr>
          <p:nvPr>
            <p:ph type="sldNum" sz="quarter" idx="12"/>
          </p:nvPr>
        </p:nvSpPr>
        <p:spPr/>
        <p:txBody>
          <a:bodyPr/>
          <a:lstStyle/>
          <a:p>
            <a:fld id="{AFF4D41E-8CE1-458B-9517-96B4E7DDE2EC}" type="slidenum">
              <a:rPr lang="fi-FI" smtClean="0"/>
              <a:t>‹#›</a:t>
            </a:fld>
            <a:endParaRPr lang="fi-FI"/>
          </a:p>
        </p:txBody>
      </p:sp>
    </p:spTree>
    <p:extLst>
      <p:ext uri="{BB962C8B-B14F-4D97-AF65-F5344CB8AC3E}">
        <p14:creationId xmlns:p14="http://schemas.microsoft.com/office/powerpoint/2010/main" val="2801088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D233E0-4142-E37A-D3EF-708555BBA393}"/>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7443495D-0832-A10A-A748-FF49591F65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DE74489C-9384-E18E-7FAD-1535E5802468}"/>
              </a:ext>
            </a:extLst>
          </p:cNvPr>
          <p:cNvSpPr>
            <a:spLocks noGrp="1"/>
          </p:cNvSpPr>
          <p:nvPr>
            <p:ph type="dt" sz="half" idx="10"/>
          </p:nvPr>
        </p:nvSpPr>
        <p:spPr/>
        <p:txBody>
          <a:bodyPr/>
          <a:lstStyle/>
          <a:p>
            <a:fld id="{B37E79CC-97F2-4683-9845-A9357BB3DED7}" type="datetimeFigureOut">
              <a:rPr lang="fi-FI" smtClean="0"/>
              <a:t>14.11.2022</a:t>
            </a:fld>
            <a:endParaRPr lang="fi-FI"/>
          </a:p>
        </p:txBody>
      </p:sp>
      <p:sp>
        <p:nvSpPr>
          <p:cNvPr id="5" name="Alatunnisteen paikkamerkki 4">
            <a:extLst>
              <a:ext uri="{FF2B5EF4-FFF2-40B4-BE49-F238E27FC236}">
                <a16:creationId xmlns:a16="http://schemas.microsoft.com/office/drawing/2014/main" id="{7CC0BFA0-CBCA-1FC2-C8D0-5E116E14C91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15F8A90-3F76-5593-FF7D-89FE14239218}"/>
              </a:ext>
            </a:extLst>
          </p:cNvPr>
          <p:cNvSpPr>
            <a:spLocks noGrp="1"/>
          </p:cNvSpPr>
          <p:nvPr>
            <p:ph type="sldNum" sz="quarter" idx="12"/>
          </p:nvPr>
        </p:nvSpPr>
        <p:spPr/>
        <p:txBody>
          <a:bodyPr/>
          <a:lstStyle/>
          <a:p>
            <a:fld id="{AFF4D41E-8CE1-458B-9517-96B4E7DDE2EC}" type="slidenum">
              <a:rPr lang="fi-FI" smtClean="0"/>
              <a:t>‹#›</a:t>
            </a:fld>
            <a:endParaRPr lang="fi-FI"/>
          </a:p>
        </p:txBody>
      </p:sp>
    </p:spTree>
    <p:extLst>
      <p:ext uri="{BB962C8B-B14F-4D97-AF65-F5344CB8AC3E}">
        <p14:creationId xmlns:p14="http://schemas.microsoft.com/office/powerpoint/2010/main" val="457655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322AEC-C94D-6611-6A89-AE0A67958235}"/>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8F9FFFED-78E1-8476-1FA1-B50100EC02A3}"/>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437FA79C-B424-7D0D-CF86-162DDD57EFC8}"/>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CE4DE01F-111F-4714-F68C-CB613885838F}"/>
              </a:ext>
            </a:extLst>
          </p:cNvPr>
          <p:cNvSpPr>
            <a:spLocks noGrp="1"/>
          </p:cNvSpPr>
          <p:nvPr>
            <p:ph type="dt" sz="half" idx="10"/>
          </p:nvPr>
        </p:nvSpPr>
        <p:spPr/>
        <p:txBody>
          <a:bodyPr/>
          <a:lstStyle/>
          <a:p>
            <a:fld id="{B37E79CC-97F2-4683-9845-A9357BB3DED7}" type="datetimeFigureOut">
              <a:rPr lang="fi-FI" smtClean="0"/>
              <a:t>14.11.2022</a:t>
            </a:fld>
            <a:endParaRPr lang="fi-FI"/>
          </a:p>
        </p:txBody>
      </p:sp>
      <p:sp>
        <p:nvSpPr>
          <p:cNvPr id="6" name="Alatunnisteen paikkamerkki 5">
            <a:extLst>
              <a:ext uri="{FF2B5EF4-FFF2-40B4-BE49-F238E27FC236}">
                <a16:creationId xmlns:a16="http://schemas.microsoft.com/office/drawing/2014/main" id="{453FE6C4-7E31-DFDA-DE57-27B6E114800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214EBD16-4004-C14E-F0D5-649BEE13B2EE}"/>
              </a:ext>
            </a:extLst>
          </p:cNvPr>
          <p:cNvSpPr>
            <a:spLocks noGrp="1"/>
          </p:cNvSpPr>
          <p:nvPr>
            <p:ph type="sldNum" sz="quarter" idx="12"/>
          </p:nvPr>
        </p:nvSpPr>
        <p:spPr/>
        <p:txBody>
          <a:bodyPr/>
          <a:lstStyle/>
          <a:p>
            <a:fld id="{AFF4D41E-8CE1-458B-9517-96B4E7DDE2EC}" type="slidenum">
              <a:rPr lang="fi-FI" smtClean="0"/>
              <a:t>‹#›</a:t>
            </a:fld>
            <a:endParaRPr lang="fi-FI"/>
          </a:p>
        </p:txBody>
      </p:sp>
    </p:spTree>
    <p:extLst>
      <p:ext uri="{BB962C8B-B14F-4D97-AF65-F5344CB8AC3E}">
        <p14:creationId xmlns:p14="http://schemas.microsoft.com/office/powerpoint/2010/main" val="3570511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F799038-A3F1-0F09-41AE-7BCAC8040DB3}"/>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82797330-41EB-E49C-D472-512F4E8E64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E1BF7216-908B-6AFD-DF10-E46CCA4F8632}"/>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DBD084ED-5792-B690-D19E-57EF9BA7BE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33FFB15B-9730-502A-A38E-932F60EF234C}"/>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973716A1-4270-CD6B-2E07-AE2A99DE20E6}"/>
              </a:ext>
            </a:extLst>
          </p:cNvPr>
          <p:cNvSpPr>
            <a:spLocks noGrp="1"/>
          </p:cNvSpPr>
          <p:nvPr>
            <p:ph type="dt" sz="half" idx="10"/>
          </p:nvPr>
        </p:nvSpPr>
        <p:spPr/>
        <p:txBody>
          <a:bodyPr/>
          <a:lstStyle/>
          <a:p>
            <a:fld id="{B37E79CC-97F2-4683-9845-A9357BB3DED7}" type="datetimeFigureOut">
              <a:rPr lang="fi-FI" smtClean="0"/>
              <a:t>14.11.2022</a:t>
            </a:fld>
            <a:endParaRPr lang="fi-FI"/>
          </a:p>
        </p:txBody>
      </p:sp>
      <p:sp>
        <p:nvSpPr>
          <p:cNvPr id="8" name="Alatunnisteen paikkamerkki 7">
            <a:extLst>
              <a:ext uri="{FF2B5EF4-FFF2-40B4-BE49-F238E27FC236}">
                <a16:creationId xmlns:a16="http://schemas.microsoft.com/office/drawing/2014/main" id="{3EFD8DC6-DF8D-66B4-A10A-E8F65504694F}"/>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7364B163-6015-5CBF-F60A-98056DA0958A}"/>
              </a:ext>
            </a:extLst>
          </p:cNvPr>
          <p:cNvSpPr>
            <a:spLocks noGrp="1"/>
          </p:cNvSpPr>
          <p:nvPr>
            <p:ph type="sldNum" sz="quarter" idx="12"/>
          </p:nvPr>
        </p:nvSpPr>
        <p:spPr/>
        <p:txBody>
          <a:bodyPr/>
          <a:lstStyle/>
          <a:p>
            <a:fld id="{AFF4D41E-8CE1-458B-9517-96B4E7DDE2EC}" type="slidenum">
              <a:rPr lang="fi-FI" smtClean="0"/>
              <a:t>‹#›</a:t>
            </a:fld>
            <a:endParaRPr lang="fi-FI"/>
          </a:p>
        </p:txBody>
      </p:sp>
    </p:spTree>
    <p:extLst>
      <p:ext uri="{BB962C8B-B14F-4D97-AF65-F5344CB8AC3E}">
        <p14:creationId xmlns:p14="http://schemas.microsoft.com/office/powerpoint/2010/main" val="2423031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4A7897-ABE0-218D-D096-CCC11BFD666F}"/>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41C7D9D1-6ADB-1C41-0BCB-F0E48CD6D7B2}"/>
              </a:ext>
            </a:extLst>
          </p:cNvPr>
          <p:cNvSpPr>
            <a:spLocks noGrp="1"/>
          </p:cNvSpPr>
          <p:nvPr>
            <p:ph type="dt" sz="half" idx="10"/>
          </p:nvPr>
        </p:nvSpPr>
        <p:spPr/>
        <p:txBody>
          <a:bodyPr/>
          <a:lstStyle/>
          <a:p>
            <a:fld id="{B37E79CC-97F2-4683-9845-A9357BB3DED7}" type="datetimeFigureOut">
              <a:rPr lang="fi-FI" smtClean="0"/>
              <a:t>14.11.2022</a:t>
            </a:fld>
            <a:endParaRPr lang="fi-FI"/>
          </a:p>
        </p:txBody>
      </p:sp>
      <p:sp>
        <p:nvSpPr>
          <p:cNvPr id="4" name="Alatunnisteen paikkamerkki 3">
            <a:extLst>
              <a:ext uri="{FF2B5EF4-FFF2-40B4-BE49-F238E27FC236}">
                <a16:creationId xmlns:a16="http://schemas.microsoft.com/office/drawing/2014/main" id="{CBF75F49-B6E6-BF18-3F6A-D477F55D4236}"/>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65E1796E-5FDC-6E81-F626-9DFBA50295CA}"/>
              </a:ext>
            </a:extLst>
          </p:cNvPr>
          <p:cNvSpPr>
            <a:spLocks noGrp="1"/>
          </p:cNvSpPr>
          <p:nvPr>
            <p:ph type="sldNum" sz="quarter" idx="12"/>
          </p:nvPr>
        </p:nvSpPr>
        <p:spPr/>
        <p:txBody>
          <a:bodyPr/>
          <a:lstStyle/>
          <a:p>
            <a:fld id="{AFF4D41E-8CE1-458B-9517-96B4E7DDE2EC}" type="slidenum">
              <a:rPr lang="fi-FI" smtClean="0"/>
              <a:t>‹#›</a:t>
            </a:fld>
            <a:endParaRPr lang="fi-FI"/>
          </a:p>
        </p:txBody>
      </p:sp>
    </p:spTree>
    <p:extLst>
      <p:ext uri="{BB962C8B-B14F-4D97-AF65-F5344CB8AC3E}">
        <p14:creationId xmlns:p14="http://schemas.microsoft.com/office/powerpoint/2010/main" val="3139041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4D3DDAEC-9744-5B61-E2C0-9F530EF30CC3}"/>
              </a:ext>
            </a:extLst>
          </p:cNvPr>
          <p:cNvSpPr>
            <a:spLocks noGrp="1"/>
          </p:cNvSpPr>
          <p:nvPr>
            <p:ph type="dt" sz="half" idx="10"/>
          </p:nvPr>
        </p:nvSpPr>
        <p:spPr/>
        <p:txBody>
          <a:bodyPr/>
          <a:lstStyle/>
          <a:p>
            <a:fld id="{B37E79CC-97F2-4683-9845-A9357BB3DED7}" type="datetimeFigureOut">
              <a:rPr lang="fi-FI" smtClean="0"/>
              <a:t>14.11.2022</a:t>
            </a:fld>
            <a:endParaRPr lang="fi-FI"/>
          </a:p>
        </p:txBody>
      </p:sp>
      <p:sp>
        <p:nvSpPr>
          <p:cNvPr id="3" name="Alatunnisteen paikkamerkki 2">
            <a:extLst>
              <a:ext uri="{FF2B5EF4-FFF2-40B4-BE49-F238E27FC236}">
                <a16:creationId xmlns:a16="http://schemas.microsoft.com/office/drawing/2014/main" id="{B1BAF1F1-162D-086A-18C2-D820AE31FFBB}"/>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764220C-BDD6-FC9E-4B7A-F37127761F6F}"/>
              </a:ext>
            </a:extLst>
          </p:cNvPr>
          <p:cNvSpPr>
            <a:spLocks noGrp="1"/>
          </p:cNvSpPr>
          <p:nvPr>
            <p:ph type="sldNum" sz="quarter" idx="12"/>
          </p:nvPr>
        </p:nvSpPr>
        <p:spPr/>
        <p:txBody>
          <a:bodyPr/>
          <a:lstStyle/>
          <a:p>
            <a:fld id="{AFF4D41E-8CE1-458B-9517-96B4E7DDE2EC}" type="slidenum">
              <a:rPr lang="fi-FI" smtClean="0"/>
              <a:t>‹#›</a:t>
            </a:fld>
            <a:endParaRPr lang="fi-FI"/>
          </a:p>
        </p:txBody>
      </p:sp>
    </p:spTree>
    <p:extLst>
      <p:ext uri="{BB962C8B-B14F-4D97-AF65-F5344CB8AC3E}">
        <p14:creationId xmlns:p14="http://schemas.microsoft.com/office/powerpoint/2010/main" val="1348460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238252-5870-1932-E57F-BCD5174AA6BA}"/>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116D8A87-210A-DB54-3B97-5FEEE12A8A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F578C6E5-E556-E759-E2CE-4FB14C76A5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E03C0814-CE86-0F16-ACFD-29CD57F93B11}"/>
              </a:ext>
            </a:extLst>
          </p:cNvPr>
          <p:cNvSpPr>
            <a:spLocks noGrp="1"/>
          </p:cNvSpPr>
          <p:nvPr>
            <p:ph type="dt" sz="half" idx="10"/>
          </p:nvPr>
        </p:nvSpPr>
        <p:spPr/>
        <p:txBody>
          <a:bodyPr/>
          <a:lstStyle/>
          <a:p>
            <a:fld id="{B37E79CC-97F2-4683-9845-A9357BB3DED7}" type="datetimeFigureOut">
              <a:rPr lang="fi-FI" smtClean="0"/>
              <a:t>14.11.2022</a:t>
            </a:fld>
            <a:endParaRPr lang="fi-FI"/>
          </a:p>
        </p:txBody>
      </p:sp>
      <p:sp>
        <p:nvSpPr>
          <p:cNvPr id="6" name="Alatunnisteen paikkamerkki 5">
            <a:extLst>
              <a:ext uri="{FF2B5EF4-FFF2-40B4-BE49-F238E27FC236}">
                <a16:creationId xmlns:a16="http://schemas.microsoft.com/office/drawing/2014/main" id="{1963309B-58AB-A616-F9F5-19AE103175E8}"/>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1301CCAA-80CB-0C0D-E8D3-DB8920DEE149}"/>
              </a:ext>
            </a:extLst>
          </p:cNvPr>
          <p:cNvSpPr>
            <a:spLocks noGrp="1"/>
          </p:cNvSpPr>
          <p:nvPr>
            <p:ph type="sldNum" sz="quarter" idx="12"/>
          </p:nvPr>
        </p:nvSpPr>
        <p:spPr/>
        <p:txBody>
          <a:bodyPr/>
          <a:lstStyle/>
          <a:p>
            <a:fld id="{AFF4D41E-8CE1-458B-9517-96B4E7DDE2EC}" type="slidenum">
              <a:rPr lang="fi-FI" smtClean="0"/>
              <a:t>‹#›</a:t>
            </a:fld>
            <a:endParaRPr lang="fi-FI"/>
          </a:p>
        </p:txBody>
      </p:sp>
    </p:spTree>
    <p:extLst>
      <p:ext uri="{BB962C8B-B14F-4D97-AF65-F5344CB8AC3E}">
        <p14:creationId xmlns:p14="http://schemas.microsoft.com/office/powerpoint/2010/main" val="3277649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16B465-34CC-7949-D1DB-B3510056DA04}"/>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FAAC7758-5E59-4D9E-57E6-B7DE52A0DE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C04C3447-0B11-596A-27A1-B0A5632F25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4C7682C1-205F-25E1-D25B-86CFAB4DEA30}"/>
              </a:ext>
            </a:extLst>
          </p:cNvPr>
          <p:cNvSpPr>
            <a:spLocks noGrp="1"/>
          </p:cNvSpPr>
          <p:nvPr>
            <p:ph type="dt" sz="half" idx="10"/>
          </p:nvPr>
        </p:nvSpPr>
        <p:spPr/>
        <p:txBody>
          <a:bodyPr/>
          <a:lstStyle/>
          <a:p>
            <a:fld id="{B37E79CC-97F2-4683-9845-A9357BB3DED7}" type="datetimeFigureOut">
              <a:rPr lang="fi-FI" smtClean="0"/>
              <a:t>14.11.2022</a:t>
            </a:fld>
            <a:endParaRPr lang="fi-FI"/>
          </a:p>
        </p:txBody>
      </p:sp>
      <p:sp>
        <p:nvSpPr>
          <p:cNvPr id="6" name="Alatunnisteen paikkamerkki 5">
            <a:extLst>
              <a:ext uri="{FF2B5EF4-FFF2-40B4-BE49-F238E27FC236}">
                <a16:creationId xmlns:a16="http://schemas.microsoft.com/office/drawing/2014/main" id="{386F3281-BB64-CF91-A774-0E4849D1195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7ACF7FB4-F457-2897-6AE0-0FD47DCB33E9}"/>
              </a:ext>
            </a:extLst>
          </p:cNvPr>
          <p:cNvSpPr>
            <a:spLocks noGrp="1"/>
          </p:cNvSpPr>
          <p:nvPr>
            <p:ph type="sldNum" sz="quarter" idx="12"/>
          </p:nvPr>
        </p:nvSpPr>
        <p:spPr/>
        <p:txBody>
          <a:bodyPr/>
          <a:lstStyle/>
          <a:p>
            <a:fld id="{AFF4D41E-8CE1-458B-9517-96B4E7DDE2EC}" type="slidenum">
              <a:rPr lang="fi-FI" smtClean="0"/>
              <a:t>‹#›</a:t>
            </a:fld>
            <a:endParaRPr lang="fi-FI"/>
          </a:p>
        </p:txBody>
      </p:sp>
    </p:spTree>
    <p:extLst>
      <p:ext uri="{BB962C8B-B14F-4D97-AF65-F5344CB8AC3E}">
        <p14:creationId xmlns:p14="http://schemas.microsoft.com/office/powerpoint/2010/main" val="2697603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5C6B560-16C1-0F50-2A7C-89E9AE83A9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3FBA6BC6-3A50-CE17-4E82-33B31FDF6F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2CBC1F9-2D68-0BFE-BE9A-87AD57AEE1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7E79CC-97F2-4683-9845-A9357BB3DED7}" type="datetimeFigureOut">
              <a:rPr lang="fi-FI" smtClean="0"/>
              <a:t>14.11.2022</a:t>
            </a:fld>
            <a:endParaRPr lang="fi-FI"/>
          </a:p>
        </p:txBody>
      </p:sp>
      <p:sp>
        <p:nvSpPr>
          <p:cNvPr id="5" name="Alatunnisteen paikkamerkki 4">
            <a:extLst>
              <a:ext uri="{FF2B5EF4-FFF2-40B4-BE49-F238E27FC236}">
                <a16:creationId xmlns:a16="http://schemas.microsoft.com/office/drawing/2014/main" id="{25A4A98F-A7DD-3D86-29B3-9E7BE40B18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2BEFCF62-89A2-1DD1-BFBC-02932F188A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F4D41E-8CE1-458B-9517-96B4E7DDE2EC}" type="slidenum">
              <a:rPr lang="fi-FI" smtClean="0"/>
              <a:t>‹#›</a:t>
            </a:fld>
            <a:endParaRPr lang="fi-FI"/>
          </a:p>
        </p:txBody>
      </p:sp>
    </p:spTree>
    <p:extLst>
      <p:ext uri="{BB962C8B-B14F-4D97-AF65-F5344CB8AC3E}">
        <p14:creationId xmlns:p14="http://schemas.microsoft.com/office/powerpoint/2010/main" val="951254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kpedu.fi/docs/default-source/varustamo/yhdess%C3%A4-tillsammans-loppuseminaari-6-5-22-sedu.pdf?sfvrsn=8ab86eb2_0"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s://www.thinglink.com/scene/1502995620560896003" TargetMode="External"/><Relationship Id="rId3" Type="http://schemas.openxmlformats.org/officeDocument/2006/relationships/hyperlink" Target="https://youtu.be/580heweqApk" TargetMode="External"/><Relationship Id="rId7" Type="http://schemas.openxmlformats.org/officeDocument/2006/relationships/hyperlink" Target="https://youtu.be/-RQn4Mx1OMs" TargetMode="Externa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hyperlink" Target="https://youtu.be/zIecZisQS6A" TargetMode="External"/><Relationship Id="rId5" Type="http://schemas.openxmlformats.org/officeDocument/2006/relationships/hyperlink" Target="https://youtu.be/4Sag4PHaHmA" TargetMode="External"/><Relationship Id="rId10" Type="http://schemas.openxmlformats.org/officeDocument/2006/relationships/image" Target="../media/image12.png"/><Relationship Id="rId4" Type="http://schemas.openxmlformats.org/officeDocument/2006/relationships/hyperlink" Target="https://youtu.be/iy0unwjocgM" TargetMode="External"/><Relationship Id="rId9" Type="http://schemas.openxmlformats.org/officeDocument/2006/relationships/hyperlink" Target="https://www.kpedu.fi/docs/default-source/yhteystiedot/yhdess%c3%a4-tillsammans-hankkeen-tuotokset-pdf-hami.pdf?sfvrsn=57da69b2_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kpedu.fi/docs/default-source/varustamo/yhdess%C3%A4---yhteis%C3%B6llisyys-ja-osallisuus-2-0-winnova.pptx?sfvrsn=cebb6eb2_0"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kpedu.fi/docs/default-source/varustamo/step.pptx?sfvrsn=c7de6eb2_0"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kpedu.fi/docs/default-source/varustamo/ole-tukena-ja-auta_tutor_riveria.pdf?sfvrsn=8aba6eb2_0" TargetMode="External"/><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hyperlink" Target="https://www.kpedu.fi/docs/default-source/varustamo/opiskelijakunta_opas_riveria.pdf?sfvrsn=a3ba6eb2_0"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kpedu.fi/docs/default-source/varustamo/vuosikello-konsa.pptx?sfvrsn=2ba6eb2_0"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kpedu.fi/kpedu/projektitoiminta-hankkeet/projektit/projektiarkisto/yhdess%C3%A4-tillsammans/tulokset" TargetMode="External"/><Relationship Id="rId2" Type="http://schemas.openxmlformats.org/officeDocument/2006/relationships/hyperlink" Target="https://padlet.com/anne_etelaaho/qwm2wytvjlv01j0a" TargetMode="External"/><Relationship Id="rId1" Type="http://schemas.openxmlformats.org/officeDocument/2006/relationships/slideLayout" Target="../slideLayouts/slideLayout7.xml"/><Relationship Id="rId4" Type="http://schemas.openxmlformats.org/officeDocument/2006/relationships/hyperlink" Target="https://www.kpedu.fi/docs/default-source/varustamo/chillaamon-valmis-tilsammans-hankkeen-loppuesitys.pptx?sfvrsn=bebb6eb2_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c-o7zZ7-1a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tanhuvaara.fi/opiskelu/tutkinnot/liikunnanohjauksen-perustutkinto/oppilaskunta/" TargetMode="External"/><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hyperlink" Target="https://www.kpedu.fi/kpedu/projektitoiminta-hankkeet/projektit/projektiarkisto/yhdess%c3%a4-tillsammans" TargetMode="External"/><Relationship Id="rId4" Type="http://schemas.openxmlformats.org/officeDocument/2006/relationships/hyperlink" Target="https://view.officeapps.live.com/op/view.aspx?src=https%3A%2F%2Fwww.kpedu.fi%2Fdocs%2Fdefault-source%2Fyhteystiedot%2Fvuosikello-tanhuvaara.odt%3Fsfvrsn%3D5dda69b2_0&amp;wdOrigin=BROWSELINK"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kpedu.fi/docs/default-source/varustamo/improsta-iloa-19-5-21.pptx?sfvrsn=21ba6eb2_0" TargetMode="External"/><Relationship Id="rId2" Type="http://schemas.openxmlformats.org/officeDocument/2006/relationships/hyperlink" Target="https://ekami.fi/opiskelijalle/opiskelu-ekamissa/opiskelijakunta"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kpedu.fi/kpedu/projektitoiminta-hankkeet/projektit/projektiarkisto/yhdess%C3%A4-tillsammans/yhteystiedot" TargetMode="External"/><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https://www.xamk.fi/tutkimus-ja-kehitystoiminnan-blogi/oikeus-osata-yhdessa-tillsammans-tata-me-jo-teemme-tata-voisimme-viela-edistaa/" TargetMode="External"/><Relationship Id="rId3" Type="http://schemas.openxmlformats.org/officeDocument/2006/relationships/hyperlink" Target="https://www.xamk.fi/tutkimus-ja-kehitys/osaamiskeskus-nuoska-nuorisotyo-kouluissa-ja-oppilaitoksissa/" TargetMode="External"/><Relationship Id="rId7" Type="http://schemas.openxmlformats.org/officeDocument/2006/relationships/hyperlink" Target="https://www.kpedu.fi/docs/default-source/varustamo/yhdess%C3%A4-tillsammans-kpedu-2022.pptx?sfvrsn=8eb86eb2_0" TargetMode="Externa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hyperlink" Target="https://www.kpedu.fi/docs/default-source/varustamo/opiskelijan-kokkola.pdf?sfvrsn=6aba6eb2_0" TargetMode="External"/><Relationship Id="rId5" Type="http://schemas.openxmlformats.org/officeDocument/2006/relationships/hyperlink" Target="https://www.kpedu.fi/docs/default-source/varustamo/itsen%C3%A4istyv%C3%A4n-nuoren-opas-(1)-versio-2-(003).pdf?sfvrsn=1dba6eb2_0" TargetMode="External"/><Relationship Id="rId4" Type="http://schemas.openxmlformats.org/officeDocument/2006/relationships/hyperlink" Target="https://lx.kpedu.fi/asuntolat/toimipaikka.php?toimipaikka=Kokkola" TargetMode="External"/><Relationship Id="rId9" Type="http://schemas.openxmlformats.org/officeDocument/2006/relationships/hyperlink" Target="https://www.kpedu.fi/docs/default-source/projektisivustot/tukipolku/opiskelijakunnan-opas-2022-v.pdf?sfvrsn=d75e7fb2_0"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thinglink.com/scenariocard/1590687667467583490" TargetMode="Externa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hyperlink" Target="https://www.kpedu.fi/docs/default-source/varustamo/yhdess%C3%A4-tillsammans-asuntolakurssi-ysao.png?sfvrsn=cabb6eb2_0" TargetMode="External"/><Relationship Id="rId5" Type="http://schemas.openxmlformats.org/officeDocument/2006/relationships/hyperlink" Target="https://eur03.safelinks.protection.outlook.com/?url=https%3A%2F%2Fwww.thinglink.com%2Fscenariocard%2F1590707696628137986&amp;data=05%7C01%7CLeena.Toivanen%40ysao.fi%7Ca09308e7b10e4398c52408da4d21ada3%7C48aeea3e70db4b9badc5579b5e14e573%7C1%7C0%7C637907104292897384%7CUnknown%7CTWFpbGZsb3d8eyJWIjoiMC4wLjAwMDAiLCJQIjoiV2luMzIiLCJBTiI6Ik1haWwiLCJXVCI6Mn0%3D%7C3000%7C%7C%7C&amp;sdata=iCIer2zP5Nxqo4H0nKnfzUzzZZ%2FA1l5nPdT1M1%2BAJ1E%3D&amp;reserved=0" TargetMode="External"/><Relationship Id="rId4" Type="http://schemas.openxmlformats.org/officeDocument/2006/relationships/hyperlink" Target="https://aoe.fi/#/materiaali/223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Kuva 7">
            <a:extLst>
              <a:ext uri="{FF2B5EF4-FFF2-40B4-BE49-F238E27FC236}">
                <a16:creationId xmlns:a16="http://schemas.microsoft.com/office/drawing/2014/main" id="{331D154F-B6A1-0F8A-F36A-E63362F19DD3}"/>
              </a:ext>
            </a:extLst>
          </p:cNvPr>
          <p:cNvPicPr>
            <a:picLocks noChangeAspect="1"/>
          </p:cNvPicPr>
          <p:nvPr/>
        </p:nvPicPr>
        <p:blipFill rotWithShape="1">
          <a:blip r:embed="rId2"/>
          <a:srcRect r="16086" b="2"/>
          <a:stretch/>
        </p:blipFill>
        <p:spPr>
          <a:xfrm>
            <a:off x="5186774" y="3514851"/>
            <a:ext cx="6167025" cy="2792631"/>
          </a:xfrm>
          <a:prstGeom prst="rect">
            <a:avLst/>
          </a:prstGeom>
        </p:spPr>
      </p:pic>
      <p:pic>
        <p:nvPicPr>
          <p:cNvPr id="15" name="Kuva 14">
            <a:extLst>
              <a:ext uri="{FF2B5EF4-FFF2-40B4-BE49-F238E27FC236}">
                <a16:creationId xmlns:a16="http://schemas.microsoft.com/office/drawing/2014/main" id="{FA971589-EC20-D123-8784-374222BB40E2}"/>
              </a:ext>
            </a:extLst>
          </p:cNvPr>
          <p:cNvPicPr>
            <a:picLocks noChangeAspect="1"/>
          </p:cNvPicPr>
          <p:nvPr/>
        </p:nvPicPr>
        <p:blipFill>
          <a:blip r:embed="rId3"/>
          <a:stretch>
            <a:fillRect/>
          </a:stretch>
        </p:blipFill>
        <p:spPr>
          <a:xfrm>
            <a:off x="1043167" y="935247"/>
            <a:ext cx="3520316" cy="4913462"/>
          </a:xfrm>
          <a:prstGeom prst="rect">
            <a:avLst/>
          </a:prstGeom>
        </p:spPr>
      </p:pic>
      <p:pic>
        <p:nvPicPr>
          <p:cNvPr id="19" name="Kuva 18">
            <a:extLst>
              <a:ext uri="{FF2B5EF4-FFF2-40B4-BE49-F238E27FC236}">
                <a16:creationId xmlns:a16="http://schemas.microsoft.com/office/drawing/2014/main" id="{A9E5033D-626E-125D-D94F-55334B2295A0}"/>
              </a:ext>
            </a:extLst>
          </p:cNvPr>
          <p:cNvPicPr>
            <a:picLocks noChangeAspect="1"/>
          </p:cNvPicPr>
          <p:nvPr/>
        </p:nvPicPr>
        <p:blipFill>
          <a:blip r:embed="rId4"/>
          <a:stretch>
            <a:fillRect/>
          </a:stretch>
        </p:blipFill>
        <p:spPr>
          <a:xfrm>
            <a:off x="10024837" y="843991"/>
            <a:ext cx="1209675" cy="1276350"/>
          </a:xfrm>
          <a:prstGeom prst="rect">
            <a:avLst/>
          </a:prstGeom>
        </p:spPr>
      </p:pic>
      <p:sp>
        <p:nvSpPr>
          <p:cNvPr id="20" name="Ellipsi 19">
            <a:extLst>
              <a:ext uri="{FF2B5EF4-FFF2-40B4-BE49-F238E27FC236}">
                <a16:creationId xmlns:a16="http://schemas.microsoft.com/office/drawing/2014/main" id="{06E1C1D1-AE7B-45EF-6A7C-5F13E3A4AFE4}"/>
              </a:ext>
            </a:extLst>
          </p:cNvPr>
          <p:cNvSpPr/>
          <p:nvPr/>
        </p:nvSpPr>
        <p:spPr>
          <a:xfrm>
            <a:off x="4967546" y="285378"/>
            <a:ext cx="4410636" cy="239357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i-FI" sz="2400">
                <a:solidFill>
                  <a:srgbClr val="00B0F0"/>
                </a:solidFill>
                <a:latin typeface="Comic Sans MS" panose="030F0702030302020204" pitchFamily="66" charset="0"/>
              </a:rPr>
              <a:t>YHTEISÖLLISYYS</a:t>
            </a:r>
          </a:p>
        </p:txBody>
      </p:sp>
    </p:spTree>
    <p:extLst>
      <p:ext uri="{BB962C8B-B14F-4D97-AF65-F5344CB8AC3E}">
        <p14:creationId xmlns:p14="http://schemas.microsoft.com/office/powerpoint/2010/main" val="2147460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3FF3FBBD-4444-103D-8DA4-69B9C6BE7899}"/>
              </a:ext>
            </a:extLst>
          </p:cNvPr>
          <p:cNvPicPr>
            <a:picLocks noChangeAspect="1"/>
          </p:cNvPicPr>
          <p:nvPr/>
        </p:nvPicPr>
        <p:blipFill>
          <a:blip r:embed="rId2"/>
          <a:stretch>
            <a:fillRect/>
          </a:stretch>
        </p:blipFill>
        <p:spPr>
          <a:xfrm>
            <a:off x="10819279" y="0"/>
            <a:ext cx="1238250" cy="2962275"/>
          </a:xfrm>
          <a:prstGeom prst="rect">
            <a:avLst/>
          </a:prstGeom>
        </p:spPr>
      </p:pic>
      <p:sp>
        <p:nvSpPr>
          <p:cNvPr id="7" name="Tekstiruutu 6">
            <a:extLst>
              <a:ext uri="{FF2B5EF4-FFF2-40B4-BE49-F238E27FC236}">
                <a16:creationId xmlns:a16="http://schemas.microsoft.com/office/drawing/2014/main" id="{031CE9FC-41AB-A317-BE5D-2758B35C8397}"/>
              </a:ext>
            </a:extLst>
          </p:cNvPr>
          <p:cNvSpPr txBox="1"/>
          <p:nvPr/>
        </p:nvSpPr>
        <p:spPr>
          <a:xfrm>
            <a:off x="134470" y="0"/>
            <a:ext cx="10529047" cy="8230843"/>
          </a:xfrm>
          <a:prstGeom prst="rect">
            <a:avLst/>
          </a:prstGeom>
          <a:noFill/>
        </p:spPr>
        <p:txBody>
          <a:bodyPr wrap="square" lIns="91440" tIns="45720" rIns="91440" bIns="45720" anchor="t">
            <a:spAutoFit/>
          </a:bodyPr>
          <a:lstStyle/>
          <a:p>
            <a:pPr>
              <a:lnSpc>
                <a:spcPct val="107000"/>
              </a:lnSpc>
              <a:spcAft>
                <a:spcPts val="800"/>
              </a:spcAft>
            </a:pPr>
            <a:r>
              <a:rPr lang="fi-FI" sz="1800" b="1">
                <a:solidFill>
                  <a:srgbClr val="333333"/>
                </a:solidFill>
                <a:effectLst/>
                <a:latin typeface="Calibri"/>
                <a:ea typeface="Calibri" panose="020F0502020204030204" pitchFamily="34" charset="0"/>
                <a:cs typeface="Calibri"/>
              </a:rPr>
              <a:t>Sedu</a:t>
            </a:r>
            <a:r>
              <a:rPr lang="fi-FI" sz="1800">
                <a:solidFill>
                  <a:srgbClr val="333333"/>
                </a:solidFill>
                <a:effectLst/>
                <a:latin typeface="Calibri"/>
                <a:ea typeface="Calibri" panose="020F0502020204030204" pitchFamily="34" charset="0"/>
                <a:cs typeface="Calibri"/>
              </a:rPr>
              <a:t> Kutsuttu </a:t>
            </a:r>
            <a:r>
              <a:rPr lang="fi-FI">
                <a:solidFill>
                  <a:srgbClr val="333333"/>
                </a:solidFill>
                <a:latin typeface="Calibri"/>
                <a:ea typeface="Calibri" panose="020F0502020204030204" pitchFamily="34" charset="0"/>
                <a:cs typeface="Calibri"/>
              </a:rPr>
              <a:t>alueen kansalaisopistot</a:t>
            </a:r>
            <a:r>
              <a:rPr lang="fi-FI" sz="1800">
                <a:solidFill>
                  <a:srgbClr val="333333"/>
                </a:solidFill>
                <a:effectLst/>
                <a:latin typeface="Calibri"/>
                <a:ea typeface="Calibri" panose="020F0502020204030204" pitchFamily="34" charset="0"/>
                <a:cs typeface="Calibri"/>
              </a:rPr>
              <a:t> yhteistyöhön Sedun kanssa</a:t>
            </a:r>
            <a:r>
              <a:rPr lang="fi-FI">
                <a:solidFill>
                  <a:srgbClr val="333333"/>
                </a:solidFill>
                <a:latin typeface="Calibri"/>
                <a:ea typeface="Calibri" panose="020F0502020204030204" pitchFamily="34" charset="0"/>
                <a:cs typeface="Calibri"/>
              </a:rPr>
              <a:t>:</a:t>
            </a:r>
            <a:r>
              <a:rPr lang="fi-FI" sz="1800">
                <a:solidFill>
                  <a:srgbClr val="333333"/>
                </a:solidFill>
                <a:effectLst/>
                <a:latin typeface="Calibri"/>
                <a:ea typeface="Calibri" panose="020F0502020204030204" pitchFamily="34" charset="0"/>
                <a:cs typeface="Calibri"/>
              </a:rPr>
              <a:t> esitteet, kansalaisopiston kohtaamiset ja esittelyt Sedun tiloissa sekä tiedotettu mm. kansalaisopiston kurssitoiminnasta pyydettäessä</a:t>
            </a:r>
            <a:r>
              <a:rPr lang="fi-FI" sz="1600">
                <a:effectLst/>
                <a:latin typeface="Calibri"/>
                <a:ea typeface="Calibri" panose="020F0502020204030204" pitchFamily="34" charset="0"/>
                <a:cs typeface="Times New Roman"/>
              </a:rPr>
              <a:t>.</a:t>
            </a:r>
          </a:p>
          <a:p>
            <a:pPr>
              <a:lnSpc>
                <a:spcPct val="107000"/>
              </a:lnSpc>
              <a:spcAft>
                <a:spcPts val="800"/>
              </a:spcAft>
            </a:pPr>
            <a:r>
              <a:rPr lang="fi-FI" sz="1800">
                <a:solidFill>
                  <a:srgbClr val="333333"/>
                </a:solidFill>
                <a:effectLst/>
                <a:latin typeface="Calibri"/>
                <a:ea typeface="Calibri" panose="020F0502020204030204" pitchFamily="34" charset="0"/>
                <a:cs typeface="Calibri"/>
              </a:rPr>
              <a:t>Ohjaamo, </a:t>
            </a:r>
            <a:r>
              <a:rPr lang="fi-FI">
                <a:solidFill>
                  <a:srgbClr val="333333"/>
                </a:solidFill>
                <a:latin typeface="Calibri"/>
                <a:ea typeface="Calibri" panose="020F0502020204030204" pitchFamily="34" charset="0"/>
                <a:cs typeface="Calibri"/>
              </a:rPr>
              <a:t>Etsivät</a:t>
            </a:r>
            <a:r>
              <a:rPr lang="fi-FI" sz="1800">
                <a:solidFill>
                  <a:srgbClr val="333333"/>
                </a:solidFill>
                <a:effectLst/>
                <a:latin typeface="Calibri"/>
                <a:ea typeface="Calibri" panose="020F0502020204030204" pitchFamily="34" charset="0"/>
                <a:cs typeface="Calibri"/>
              </a:rPr>
              <a:t>, seurakunta, </a:t>
            </a:r>
            <a:r>
              <a:rPr lang="fi-FI">
                <a:solidFill>
                  <a:srgbClr val="333333"/>
                </a:solidFill>
                <a:latin typeface="Calibri"/>
                <a:ea typeface="Calibri" panose="020F0502020204030204" pitchFamily="34" charset="0"/>
                <a:cs typeface="Calibri"/>
              </a:rPr>
              <a:t>opot</a:t>
            </a:r>
            <a:r>
              <a:rPr lang="fi-FI" sz="1800">
                <a:solidFill>
                  <a:srgbClr val="333333"/>
                </a:solidFill>
                <a:effectLst/>
                <a:latin typeface="Calibri"/>
                <a:ea typeface="Calibri" panose="020F0502020204030204" pitchFamily="34" charset="0"/>
                <a:cs typeface="Calibri"/>
              </a:rPr>
              <a:t>, </a:t>
            </a:r>
            <a:r>
              <a:rPr lang="fi-FI">
                <a:solidFill>
                  <a:srgbClr val="333333"/>
                </a:solidFill>
                <a:latin typeface="Calibri"/>
                <a:ea typeface="Calibri" panose="020F0502020204030204" pitchFamily="34" charset="0"/>
                <a:cs typeface="Calibri"/>
              </a:rPr>
              <a:t>kuraattorit</a:t>
            </a:r>
            <a:r>
              <a:rPr lang="fi-FI" sz="1800">
                <a:solidFill>
                  <a:srgbClr val="333333"/>
                </a:solidFill>
                <a:effectLst/>
                <a:latin typeface="Calibri"/>
                <a:ea typeface="Calibri" panose="020F0502020204030204" pitchFamily="34" charset="0"/>
                <a:cs typeface="Calibri"/>
              </a:rPr>
              <a:t> ja </a:t>
            </a:r>
            <a:r>
              <a:rPr lang="fi-FI">
                <a:solidFill>
                  <a:srgbClr val="333333"/>
                </a:solidFill>
                <a:latin typeface="Calibri"/>
                <a:ea typeface="Calibri" panose="020F0502020204030204" pitchFamily="34" charset="0"/>
                <a:cs typeface="Calibri"/>
              </a:rPr>
              <a:t>terveydenhoitajat</a:t>
            </a:r>
            <a:r>
              <a:rPr lang="fi-FI" sz="1800">
                <a:solidFill>
                  <a:srgbClr val="333333"/>
                </a:solidFill>
                <a:effectLst/>
                <a:latin typeface="Calibri"/>
                <a:ea typeface="Calibri" panose="020F0502020204030204" pitchFamily="34" charset="0"/>
                <a:cs typeface="Calibri"/>
              </a:rPr>
              <a:t> aktivoitu </a:t>
            </a:r>
            <a:r>
              <a:rPr lang="fi-FI">
                <a:solidFill>
                  <a:srgbClr val="333333"/>
                </a:solidFill>
                <a:latin typeface="Calibri"/>
                <a:ea typeface="Calibri" panose="020F0502020204030204" pitchFamily="34" charset="0"/>
                <a:cs typeface="Calibri"/>
              </a:rPr>
              <a:t>käytäväkohtaamisiin.</a:t>
            </a:r>
            <a:endParaRPr lang="fi-FI">
              <a:solidFill>
                <a:srgbClr val="333333"/>
              </a:solidFill>
              <a:effectLst/>
              <a:latin typeface="Calibri"/>
              <a:ea typeface="Calibri" panose="020F0502020204030204" pitchFamily="34" charset="0"/>
              <a:cs typeface="Calibri"/>
            </a:endParaRPr>
          </a:p>
          <a:p>
            <a:pPr>
              <a:lnSpc>
                <a:spcPct val="107000"/>
              </a:lnSpc>
              <a:spcAft>
                <a:spcPts val="800"/>
              </a:spcAft>
            </a:pPr>
            <a:r>
              <a:rPr lang="fi-FI" sz="1800">
                <a:solidFill>
                  <a:srgbClr val="333333"/>
                </a:solidFill>
                <a:effectLst/>
                <a:latin typeface="Calibri"/>
                <a:ea typeface="Calibri" panose="020F0502020204030204" pitchFamily="34" charset="0"/>
                <a:cs typeface="Calibri"/>
              </a:rPr>
              <a:t>Tapahtumat: </a:t>
            </a:r>
            <a:r>
              <a:rPr lang="fi-FI">
                <a:solidFill>
                  <a:srgbClr val="333333"/>
                </a:solidFill>
                <a:latin typeface="Calibri"/>
                <a:ea typeface="Calibri" panose="020F0502020204030204" pitchFamily="34" charset="0"/>
                <a:cs typeface="Calibri"/>
              </a:rPr>
              <a:t>Hyvinvointivirtaa, Joulutempaus</a:t>
            </a:r>
            <a:r>
              <a:rPr lang="fi-FI" sz="1800">
                <a:solidFill>
                  <a:srgbClr val="333333"/>
                </a:solidFill>
                <a:effectLst/>
                <a:latin typeface="Calibri"/>
                <a:ea typeface="Calibri" panose="020F0502020204030204" pitchFamily="34" charset="0"/>
                <a:cs typeface="Calibri"/>
              </a:rPr>
              <a:t>, </a:t>
            </a:r>
            <a:r>
              <a:rPr lang="fi-FI">
                <a:solidFill>
                  <a:srgbClr val="333333"/>
                </a:solidFill>
                <a:latin typeface="Calibri"/>
                <a:ea typeface="Calibri" panose="020F0502020204030204" pitchFamily="34" charset="0"/>
                <a:cs typeface="Calibri"/>
              </a:rPr>
              <a:t>Ystävänpäivä-</a:t>
            </a:r>
            <a:r>
              <a:rPr lang="fi-FI" sz="1800">
                <a:solidFill>
                  <a:srgbClr val="333333"/>
                </a:solidFill>
                <a:effectLst/>
                <a:latin typeface="Calibri"/>
                <a:ea typeface="Calibri" panose="020F0502020204030204" pitchFamily="34" charset="0"/>
                <a:cs typeface="Calibri"/>
              </a:rPr>
              <a:t>/</a:t>
            </a:r>
            <a:r>
              <a:rPr lang="fi-FI">
                <a:solidFill>
                  <a:srgbClr val="333333"/>
                </a:solidFill>
                <a:latin typeface="Calibri"/>
                <a:ea typeface="Calibri" panose="020F0502020204030204" pitchFamily="34" charset="0"/>
                <a:cs typeface="Calibri"/>
              </a:rPr>
              <a:t>talviliikuntatempus, Liikevirtaa - Hyvinvoiva</a:t>
            </a:r>
            <a:r>
              <a:rPr lang="fi-FI" sz="1800">
                <a:solidFill>
                  <a:srgbClr val="333333"/>
                </a:solidFill>
                <a:effectLst/>
                <a:latin typeface="Calibri"/>
                <a:ea typeface="Calibri" panose="020F0502020204030204" pitchFamily="34" charset="0"/>
                <a:cs typeface="Calibri"/>
              </a:rPr>
              <a:t> amis</a:t>
            </a:r>
            <a:r>
              <a:rPr lang="fi-FI" sz="1600">
                <a:effectLst/>
                <a:latin typeface="Calibri"/>
                <a:ea typeface="Calibri" panose="020F0502020204030204" pitchFamily="34" charset="0"/>
                <a:cs typeface="Times New Roman"/>
              </a:rPr>
              <a:t>.</a:t>
            </a:r>
          </a:p>
          <a:p>
            <a:pPr>
              <a:lnSpc>
                <a:spcPct val="107000"/>
              </a:lnSpc>
              <a:spcAft>
                <a:spcPts val="800"/>
              </a:spcAft>
            </a:pPr>
            <a:r>
              <a:rPr lang="fi-FI" sz="1800">
                <a:solidFill>
                  <a:srgbClr val="333333"/>
                </a:solidFill>
                <a:effectLst/>
                <a:latin typeface="Calibri"/>
                <a:ea typeface="Calibri" panose="020F0502020204030204" pitchFamily="34" charset="0"/>
                <a:cs typeface="Calibri"/>
              </a:rPr>
              <a:t>Kampanjat</a:t>
            </a:r>
            <a:r>
              <a:rPr lang="fi-FI">
                <a:solidFill>
                  <a:srgbClr val="333333"/>
                </a:solidFill>
                <a:latin typeface="Calibri"/>
                <a:ea typeface="Calibri" panose="020F0502020204030204" pitchFamily="34" charset="0"/>
                <a:cs typeface="Calibri"/>
              </a:rPr>
              <a:t> ja yhteistyö:</a:t>
            </a:r>
            <a:r>
              <a:rPr lang="fi-FI" sz="1800">
                <a:solidFill>
                  <a:srgbClr val="333333"/>
                </a:solidFill>
                <a:effectLst/>
                <a:latin typeface="Calibri"/>
                <a:ea typeface="Calibri" panose="020F0502020204030204" pitchFamily="34" charset="0"/>
                <a:cs typeface="Calibri"/>
              </a:rPr>
              <a:t> Syöpäyhdistys-Nikotiiniton amis, </a:t>
            </a:r>
            <a:r>
              <a:rPr lang="fi-FI">
                <a:solidFill>
                  <a:srgbClr val="333333"/>
                </a:solidFill>
                <a:latin typeface="Calibri"/>
                <a:ea typeface="Calibri" panose="020F0502020204030204" pitchFamily="34" charset="0"/>
                <a:cs typeface="Calibri"/>
              </a:rPr>
              <a:t>Saku Ry-Hyvinvoiva</a:t>
            </a:r>
            <a:r>
              <a:rPr lang="fi-FI" sz="1800">
                <a:solidFill>
                  <a:srgbClr val="333333"/>
                </a:solidFill>
                <a:effectLst/>
                <a:latin typeface="Calibri"/>
                <a:ea typeface="Calibri" panose="020F0502020204030204" pitchFamily="34" charset="0"/>
                <a:cs typeface="Calibri"/>
              </a:rPr>
              <a:t> </a:t>
            </a:r>
            <a:r>
              <a:rPr lang="fi-FI">
                <a:solidFill>
                  <a:srgbClr val="333333"/>
                </a:solidFill>
                <a:latin typeface="Calibri"/>
                <a:ea typeface="Calibri" panose="020F0502020204030204" pitchFamily="34" charset="0"/>
                <a:cs typeface="Calibri"/>
              </a:rPr>
              <a:t>amis</a:t>
            </a:r>
            <a:r>
              <a:rPr lang="fi-FI" sz="1800">
                <a:solidFill>
                  <a:srgbClr val="333333"/>
                </a:solidFill>
                <a:effectLst/>
                <a:latin typeface="Calibri"/>
                <a:ea typeface="Calibri" panose="020F0502020204030204" pitchFamily="34" charset="0"/>
                <a:cs typeface="Calibri"/>
              </a:rPr>
              <a:t>, Lakeuden Etappi-Rakasta joka murua</a:t>
            </a:r>
            <a:r>
              <a:rPr lang="fi-FI" sz="1600">
                <a:effectLst/>
                <a:latin typeface="Calibri"/>
                <a:ea typeface="Calibri" panose="020F0502020204030204" pitchFamily="34" charset="0"/>
                <a:cs typeface="Times New Roman"/>
              </a:rPr>
              <a:t>.</a:t>
            </a:r>
          </a:p>
          <a:p>
            <a:pPr>
              <a:lnSpc>
                <a:spcPct val="107000"/>
              </a:lnSpc>
              <a:spcAft>
                <a:spcPts val="800"/>
              </a:spcAft>
            </a:pPr>
            <a:r>
              <a:rPr lang="fi-FI" sz="1800">
                <a:solidFill>
                  <a:srgbClr val="333333"/>
                </a:solidFill>
                <a:effectLst/>
                <a:latin typeface="Calibri"/>
                <a:ea typeface="Calibri" panose="020F0502020204030204" pitchFamily="34" charset="0"/>
                <a:cs typeface="Calibri"/>
              </a:rPr>
              <a:t>Tapa toimia - Sedun toimipisteiden yhteiset tavat: yhteisöllinen toimintakulttuuri – tapahtumat</a:t>
            </a:r>
            <a:r>
              <a:rPr lang="fi-FI" sz="1600">
                <a:effectLst/>
                <a:latin typeface="Calibri"/>
                <a:ea typeface="Calibri" panose="020F0502020204030204" pitchFamily="34" charset="0"/>
                <a:cs typeface="Times New Roman"/>
              </a:rPr>
              <a:t>. </a:t>
            </a:r>
            <a:r>
              <a:rPr lang="fi-FI"/>
              <a:t>Vaikuttamisareenat ovat opiskelijoiden virtuaalikahvit, rehtorin kyselytunti ja aloitelaatikkotoiminta.</a:t>
            </a:r>
            <a:endParaRPr lang="fi-FI">
              <a:cs typeface="Calibri"/>
            </a:endParaRPr>
          </a:p>
          <a:p>
            <a:pPr>
              <a:lnSpc>
                <a:spcPct val="107000"/>
              </a:lnSpc>
              <a:spcAft>
                <a:spcPts val="800"/>
              </a:spcAft>
            </a:pPr>
            <a:r>
              <a:rPr lang="fi-FI"/>
              <a:t>Opiskelijoiden virtuaalikahvit sisällöt 2021 syksy - 2022 kevät: rehtorien ajankohtaiset asiat, mielenterveys, kuntavaalit, aluevaalit, valtakunnallinen palautejärjestelmä, Fokustoiminta, SakuStars, kevätjuhla, opiskelijakortti, maailman tilanne, työllisyys, oppisopimus, kesätyöinfo, </a:t>
            </a:r>
            <a:r>
              <a:rPr lang="fi-FI" err="1"/>
              <a:t>Granite</a:t>
            </a:r>
            <a:r>
              <a:rPr lang="fi-FI"/>
              <a:t> </a:t>
            </a:r>
            <a:endParaRPr lang="fi-FI">
              <a:cs typeface="Calibri"/>
            </a:endParaRPr>
          </a:p>
          <a:p>
            <a:pPr>
              <a:lnSpc>
                <a:spcPct val="107000"/>
              </a:lnSpc>
              <a:spcAft>
                <a:spcPts val="800"/>
              </a:spcAft>
            </a:pPr>
            <a:r>
              <a:rPr lang="fi-FI"/>
              <a:t>Kohdataan yhdessä </a:t>
            </a:r>
            <a:r>
              <a:rPr lang="fi-FI" err="1"/>
              <a:t>Teamsissä</a:t>
            </a:r>
            <a:r>
              <a:rPr lang="fi-FI"/>
              <a:t> (yhteisökohtaaminen) Jutellaan </a:t>
            </a:r>
            <a:r>
              <a:rPr lang="fi-FI" err="1"/>
              <a:t>Teamsissä</a:t>
            </a:r>
            <a:r>
              <a:rPr lang="fi-FI"/>
              <a:t> - Mitä sinulle kuuluu? (yksilö- / pari- / ryhmäkohtaaminen)</a:t>
            </a:r>
            <a:endParaRPr lang="fi-FI">
              <a:cs typeface="Calibri"/>
            </a:endParaRPr>
          </a:p>
          <a:p>
            <a:pPr>
              <a:lnSpc>
                <a:spcPct val="107000"/>
              </a:lnSpc>
              <a:spcAft>
                <a:spcPts val="800"/>
              </a:spcAft>
            </a:pPr>
            <a:r>
              <a:rPr lang="fi-FI"/>
              <a:t>Kohdataan yhdessä </a:t>
            </a:r>
            <a:r>
              <a:rPr lang="fi-FI" err="1"/>
              <a:t>Teamsissä</a:t>
            </a:r>
            <a:r>
              <a:rPr lang="fi-FI"/>
              <a:t>, keskusteluaiheet kevät 2022: harrastukset, asuntolaelämä, virtuaalipelimaailma, sota, pääsiäinen, millä alalla opiskelet – alasi erikoisosaaminen, vinkkejä yksinäisyyteen, muistinmenetys, kouluruokailu, työelämäjakso ja kesätyöt. Jutellaan </a:t>
            </a:r>
            <a:r>
              <a:rPr lang="fi-FI" err="1"/>
              <a:t>Teamsissä</a:t>
            </a:r>
            <a:r>
              <a:rPr lang="fi-FI"/>
              <a:t>, Mitä sinulle kuuluu? keskusteluaiheet: Sota, korona, parisuhde, huoli lapsista, itsetunto, </a:t>
            </a:r>
            <a:r>
              <a:rPr lang="fi-FI" err="1"/>
              <a:t>moodle</a:t>
            </a:r>
            <a:r>
              <a:rPr lang="fi-FI"/>
              <a:t> -opinnot, opintojen sujuvuus – oma opintoala, lemmikkieläimet-opinnot-sota, ammattiopinnot – työelämäjakso, elämä menee ihan hyvin, arjen huolet, arjen ilot–Suomi on hyvä maa.</a:t>
            </a:r>
            <a:endParaRPr lang="fi-FI">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200" u="none" strike="noStrike">
                <a:solidFill>
                  <a:srgbClr val="105CB6"/>
                </a:solidFill>
                <a:effectLst/>
                <a:latin typeface="Arial"/>
                <a:ea typeface="Calibri" panose="020F0502020204030204" pitchFamily="34" charset="0"/>
                <a:cs typeface="Times New Roman"/>
                <a:hlinkClick r:id="rId3"/>
              </a:rPr>
              <a:t>Yhdessä Tillsammans loppuseminaari 6.5.22 Sedu</a:t>
            </a:r>
            <a:endParaRPr lang="fi-FI" sz="1200" u="none" strike="noStrike">
              <a:solidFill>
                <a:srgbClr val="105CB6"/>
              </a:solidFill>
              <a:effectLst/>
              <a:latin typeface="Arial"/>
              <a:ea typeface="Calibri" panose="020F0502020204030204" pitchFamily="34" charset="0"/>
              <a:cs typeface="Times New Roman"/>
            </a:endParaRPr>
          </a:p>
          <a:p>
            <a:pPr>
              <a:lnSpc>
                <a:spcPct val="107000"/>
              </a:lnSpc>
              <a:spcAft>
                <a:spcPts val="800"/>
              </a:spcAft>
            </a:pPr>
            <a:endParaRPr lang="fi-FI" sz="1100">
              <a:solidFill>
                <a:srgbClr val="105CB6"/>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1100">
              <a:solidFill>
                <a:srgbClr val="105CB6"/>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1100">
              <a:solidFill>
                <a:srgbClr val="105CB6"/>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1100">
              <a:solidFill>
                <a:srgbClr val="105CB6"/>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16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4984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6818C90D-4CD9-3C3A-6068-D97DC7997D43}"/>
              </a:ext>
            </a:extLst>
          </p:cNvPr>
          <p:cNvSpPr txBox="1"/>
          <p:nvPr/>
        </p:nvSpPr>
        <p:spPr>
          <a:xfrm>
            <a:off x="430306" y="0"/>
            <a:ext cx="11613553" cy="10158678"/>
          </a:xfrm>
          <a:prstGeom prst="rect">
            <a:avLst/>
          </a:prstGeom>
          <a:noFill/>
        </p:spPr>
        <p:txBody>
          <a:bodyPr wrap="square" lIns="91440" tIns="45720" rIns="91440" bIns="45720" anchor="t">
            <a:spAutoFit/>
          </a:bodyPr>
          <a:lstStyle/>
          <a:p>
            <a:r>
              <a:rPr lang="fi-FI" sz="1800" b="1" dirty="0" err="1">
                <a:effectLst/>
                <a:ea typeface="Calibri" panose="020F0502020204030204" pitchFamily="34" charset="0"/>
              </a:rPr>
              <a:t>Hyria</a:t>
            </a:r>
            <a:r>
              <a:rPr lang="fi-FI" b="1" dirty="0">
                <a:ea typeface="Calibri" panose="020F0502020204030204" pitchFamily="34" charset="0"/>
              </a:rPr>
              <a:t> </a:t>
            </a:r>
            <a:r>
              <a:rPr lang="fi-FI" sz="1800" dirty="0">
                <a:effectLst/>
                <a:ea typeface="Calibri" panose="020F0502020204030204" pitchFamily="34" charset="0"/>
              </a:rPr>
              <a:t>Ryhmäytymiseen ja yhteisöllisyyteen liittyen Kampuksille on rakentunut ja rakentumassa opiskelijoiden olohuoneita. Jatkossa jokaisella kampuksella on sellainen tila. Tilassa on tavattavissa opiskelijahuollon henkilöstöä säännöllisesti sekä tilat on varattavissa ryhmäytymiseen ja yhteisölliseen toimintaa kaikille ryhmille, tilat on viety </a:t>
            </a:r>
            <a:r>
              <a:rPr lang="fi-FI" dirty="0">
                <a:ea typeface="Calibri" panose="020F0502020204030204" pitchFamily="34" charset="0"/>
              </a:rPr>
              <a:t>W</a:t>
            </a:r>
            <a:r>
              <a:rPr lang="fi-FI" sz="1800" dirty="0">
                <a:effectLst/>
                <a:ea typeface="Calibri" panose="020F0502020204030204" pitchFamily="34" charset="0"/>
              </a:rPr>
              <a:t>ilmaan, josta ne ovat varattavissa.</a:t>
            </a:r>
          </a:p>
          <a:p>
            <a:pPr>
              <a:lnSpc>
                <a:spcPct val="107000"/>
              </a:lnSpc>
              <a:spcAft>
                <a:spcPts val="800"/>
              </a:spcAft>
            </a:pPr>
            <a:r>
              <a:rPr lang="fi-FI" sz="1800" dirty="0">
                <a:effectLst/>
                <a:ea typeface="Calibri" panose="020F0502020204030204" pitchFamily="34" charset="0"/>
                <a:cs typeface="Times New Roman"/>
              </a:rPr>
              <a:t>Hankkeen myötä jatkossa on mahdollista saada tukea ryhmäytymiseen koko vuoden aikana. Olemme saaneet ryhmäytymisen ja yhteisöllisen toiminnan menetelmäpankkiin välineitä ja osaamista mitä eri ryhmät voivat hyödyntää. Lukumääräisesti hankittu paljon välineitä ja niille on paikka mistä ne saa ja ohjeet käyttämiseen.</a:t>
            </a:r>
          </a:p>
          <a:p>
            <a:pPr>
              <a:lnSpc>
                <a:spcPct val="107000"/>
              </a:lnSpc>
              <a:spcAft>
                <a:spcPts val="800"/>
              </a:spcAft>
            </a:pPr>
            <a:r>
              <a:rPr lang="fi-FI" sz="1800" dirty="0">
                <a:effectLst/>
                <a:ea typeface="Calibri" panose="020F0502020204030204" pitchFamily="34" charset="0"/>
                <a:cs typeface="Times New Roman"/>
              </a:rPr>
              <a:t> Hankkeen avulla olemme saaneet luotua myös </a:t>
            </a:r>
            <a:r>
              <a:rPr lang="fi-FI" sz="1800" dirty="0" err="1">
                <a:effectLst/>
                <a:ea typeface="Calibri" panose="020F0502020204030204" pitchFamily="34" charset="0"/>
                <a:cs typeface="Times New Roman"/>
              </a:rPr>
              <a:t>Hyria</a:t>
            </a:r>
            <a:r>
              <a:rPr lang="fi-FI" sz="1800" dirty="0">
                <a:effectLst/>
                <a:ea typeface="Calibri" panose="020F0502020204030204" pitchFamily="34" charset="0"/>
                <a:cs typeface="Times New Roman"/>
              </a:rPr>
              <a:t> Generaattorin. </a:t>
            </a:r>
            <a:r>
              <a:rPr lang="fi-FI" sz="1800" dirty="0" err="1">
                <a:effectLst/>
                <a:ea typeface="Calibri" panose="020F0502020204030204" pitchFamily="34" charset="0"/>
                <a:cs typeface="Times New Roman"/>
              </a:rPr>
              <a:t>Hyria</a:t>
            </a:r>
            <a:r>
              <a:rPr lang="fi-FI" sz="1800" dirty="0">
                <a:effectLst/>
                <a:ea typeface="Calibri" panose="020F0502020204030204" pitchFamily="34" charset="0"/>
                <a:cs typeface="Times New Roman"/>
              </a:rPr>
              <a:t> Generaattori - Havaintopankki, jonne kerätään </a:t>
            </a:r>
            <a:r>
              <a:rPr lang="fi-FI" sz="1800" dirty="0" err="1">
                <a:effectLst/>
                <a:ea typeface="Calibri" panose="020F0502020204030204" pitchFamily="34" charset="0"/>
                <a:cs typeface="Times New Roman"/>
              </a:rPr>
              <a:t>hyrialaisten</a:t>
            </a:r>
            <a:r>
              <a:rPr lang="fi-FI" sz="1800" dirty="0">
                <a:effectLst/>
                <a:ea typeface="Calibri" panose="020F0502020204030204" pitchFamily="34" charset="0"/>
                <a:cs typeface="Times New Roman"/>
              </a:rPr>
              <a:t> havaintoja ja ideoita. Voit tallettaa ideoitasi ja havaintojasi Havaintopankkiin nonstoppina, ympäri vuoden. Kerrot pankissa yleisiä havaintoja ja huomioitasi asioista, jota mielestäsi kaipaavat kehittämistä. Sinne voi myös tallettaa kokonaisia kehittämisideoita, joita haluaisit itse lähteä kehittämään erillisenä projektina, mutta et oikein tiedä miten.</a:t>
            </a:r>
          </a:p>
          <a:p>
            <a:pPr>
              <a:lnSpc>
                <a:spcPct val="107000"/>
              </a:lnSpc>
              <a:spcAft>
                <a:spcPts val="800"/>
              </a:spcAft>
            </a:pPr>
            <a:r>
              <a:rPr lang="fi-FI" sz="1800" dirty="0">
                <a:effectLst/>
                <a:ea typeface="Calibri" panose="020F0502020204030204" pitchFamily="34" charset="0"/>
                <a:cs typeface="Times New Roman"/>
              </a:rPr>
              <a:t>Havaintopankista nostetaan ideoita </a:t>
            </a:r>
            <a:r>
              <a:rPr lang="fi-FI" sz="1800" dirty="0" err="1">
                <a:effectLst/>
                <a:ea typeface="Calibri" panose="020F0502020204030204" pitchFamily="34" charset="0"/>
                <a:cs typeface="Times New Roman"/>
              </a:rPr>
              <a:t>Hyria</a:t>
            </a:r>
            <a:r>
              <a:rPr lang="fi-FI" sz="1800" dirty="0">
                <a:effectLst/>
                <a:ea typeface="Calibri" panose="020F0502020204030204" pitchFamily="34" charset="0"/>
                <a:cs typeface="Times New Roman"/>
              </a:rPr>
              <a:t> Generaattori -innovaatioprosessiin kausittain. Potentiaaliset ideat pääsevät jatkojalostukseen noin puolivuosittain toteuttavaan </a:t>
            </a:r>
            <a:r>
              <a:rPr lang="fi-FI" sz="1800" dirty="0" err="1">
                <a:effectLst/>
                <a:ea typeface="Calibri" panose="020F0502020204030204" pitchFamily="34" charset="0"/>
                <a:cs typeface="Times New Roman"/>
              </a:rPr>
              <a:t>HyGe</a:t>
            </a:r>
            <a:r>
              <a:rPr lang="fi-FI" sz="1800" dirty="0">
                <a:effectLst/>
                <a:ea typeface="Calibri" panose="020F0502020204030204" pitchFamily="34" charset="0"/>
                <a:cs typeface="Times New Roman"/>
              </a:rPr>
              <a:t>-finaaliin. Seuraava finaalitilaisuus toteutetaan syksyllä 2022. Kausittain etenevien toteutusten lisäksi Havaintopankista napataan ideoita aina, kun tarvetta on. Generaattorin kautta on tullut ehdotuksia </a:t>
            </a:r>
            <a:r>
              <a:rPr lang="fi-FI" dirty="0" err="1">
                <a:ea typeface="Calibri" panose="020F0502020204030204" pitchFamily="34" charset="0"/>
                <a:cs typeface="Times New Roman"/>
              </a:rPr>
              <a:t>Hyrialaisilta</a:t>
            </a:r>
            <a:r>
              <a:rPr lang="fi-FI" sz="1800" dirty="0">
                <a:effectLst/>
                <a:ea typeface="Calibri" panose="020F0502020204030204" pitchFamily="34" charset="0"/>
                <a:cs typeface="Times New Roman"/>
              </a:rPr>
              <a:t> miten omaa toimintaa ja yhteisöllisyyttä ja osallisuutta voidaan kehittää, ideoida ja viedä käytäntöön.</a:t>
            </a:r>
          </a:p>
          <a:p>
            <a:pPr>
              <a:lnSpc>
                <a:spcPct val="107000"/>
              </a:lnSpc>
              <a:spcAft>
                <a:spcPts val="800"/>
              </a:spcAft>
            </a:pPr>
            <a:endParaRPr lang="fi-FI"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1800">
              <a:effectLst/>
              <a:latin typeface="Calibri" panose="020F0502020204030204" pitchFamily="34" charset="0"/>
              <a:ea typeface="Calibri" panose="020F0502020204030204" pitchFamily="34" charset="0"/>
              <a:cs typeface="Times New Roman" panose="02020603050405020304" pitchFamily="18" charset="0"/>
            </a:endParaRPr>
          </a:p>
          <a:p>
            <a:endParaRPr lang="fi-FI" sz="1800">
              <a:effectLst/>
              <a:latin typeface="Arial" panose="020B0604020202020204" pitchFamily="34" charset="0"/>
              <a:ea typeface="Calibri" panose="020F0502020204030204" pitchFamily="34" charset="0"/>
            </a:endParaRPr>
          </a:p>
          <a:p>
            <a:endParaRPr lang="fi-FI">
              <a:latin typeface="Arial" panose="020B0604020202020204" pitchFamily="34" charset="0"/>
            </a:endParaRPr>
          </a:p>
          <a:p>
            <a:endParaRPr lang="fi-FI">
              <a:latin typeface="Arial" panose="020B0604020202020204" pitchFamily="34" charset="0"/>
            </a:endParaRPr>
          </a:p>
          <a:p>
            <a:endParaRPr lang="fi-FI">
              <a:latin typeface="Arial" panose="020B0604020202020204" pitchFamily="34" charset="0"/>
            </a:endParaRPr>
          </a:p>
          <a:p>
            <a:endParaRPr lang="fi-FI">
              <a:latin typeface="Arial" panose="020B0604020202020204" pitchFamily="34" charset="0"/>
            </a:endParaRPr>
          </a:p>
          <a:p>
            <a:endParaRPr lang="fi-FI">
              <a:latin typeface="Arial" panose="020B0604020202020204" pitchFamily="34" charset="0"/>
            </a:endParaRPr>
          </a:p>
          <a:p>
            <a:endParaRPr lang="fi-FI">
              <a:latin typeface="Arial" panose="020B0604020202020204" pitchFamily="34" charset="0"/>
            </a:endParaRPr>
          </a:p>
          <a:p>
            <a:endParaRPr lang="fi-FI">
              <a:latin typeface="Arial" panose="020B0604020202020204" pitchFamily="34" charset="0"/>
            </a:endParaRPr>
          </a:p>
          <a:p>
            <a:endParaRPr lang="fi-FI">
              <a:latin typeface="Arial" panose="020B0604020202020204" pitchFamily="34" charset="0"/>
            </a:endParaRPr>
          </a:p>
          <a:p>
            <a:endParaRPr lang="fi-FI">
              <a:latin typeface="Arial" panose="020B0604020202020204" pitchFamily="34" charset="0"/>
            </a:endParaRPr>
          </a:p>
          <a:p>
            <a:endParaRPr lang="fi-FI">
              <a:latin typeface="Arial" panose="020B0604020202020204" pitchFamily="34" charset="0"/>
            </a:endParaRPr>
          </a:p>
          <a:p>
            <a:endParaRPr lang="fi-FI">
              <a:latin typeface="Arial" panose="020B0604020202020204" pitchFamily="34" charset="0"/>
            </a:endParaRPr>
          </a:p>
          <a:p>
            <a:endParaRPr lang="fi-FI"/>
          </a:p>
        </p:txBody>
      </p:sp>
      <p:pic>
        <p:nvPicPr>
          <p:cNvPr id="4" name="Kuva 3">
            <a:extLst>
              <a:ext uri="{FF2B5EF4-FFF2-40B4-BE49-F238E27FC236}">
                <a16:creationId xmlns:a16="http://schemas.microsoft.com/office/drawing/2014/main" id="{9011911B-015A-7C5A-17B7-6800D925C7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66823" y="5156665"/>
            <a:ext cx="3025177" cy="1701336"/>
          </a:xfrm>
          <a:prstGeom prst="rect">
            <a:avLst/>
          </a:prstGeom>
        </p:spPr>
      </p:pic>
      <p:pic>
        <p:nvPicPr>
          <p:cNvPr id="5" name="Kuva 4" descr="Kuva, joka sisältää kohteen teksti, sisä, eläminen, sohva&#10;&#10;Kuvaus luotu automaattisesti">
            <a:extLst>
              <a:ext uri="{FF2B5EF4-FFF2-40B4-BE49-F238E27FC236}">
                <a16:creationId xmlns:a16="http://schemas.microsoft.com/office/drawing/2014/main" id="{CF2459D9-5699-4A78-BC0A-B1D5CC3671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 b="15269"/>
          <a:stretch/>
        </p:blipFill>
        <p:spPr>
          <a:xfrm>
            <a:off x="655708" y="5156664"/>
            <a:ext cx="2123327" cy="1701336"/>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a:effectLst>
            <a:outerShdw blurRad="177800" dist="38100" dir="8100000" sx="102000" sy="102000" algn="tr" rotWithShape="0">
              <a:prstClr val="black">
                <a:alpha val="40000"/>
              </a:prstClr>
            </a:outerShdw>
          </a:effectLst>
        </p:spPr>
      </p:pic>
    </p:spTree>
    <p:extLst>
      <p:ext uri="{BB962C8B-B14F-4D97-AF65-F5344CB8AC3E}">
        <p14:creationId xmlns:p14="http://schemas.microsoft.com/office/powerpoint/2010/main" val="318415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3FF3FBBD-4444-103D-8DA4-69B9C6BE7899}"/>
              </a:ext>
            </a:extLst>
          </p:cNvPr>
          <p:cNvPicPr>
            <a:picLocks noChangeAspect="1"/>
          </p:cNvPicPr>
          <p:nvPr/>
        </p:nvPicPr>
        <p:blipFill>
          <a:blip r:embed="rId2"/>
          <a:stretch>
            <a:fillRect/>
          </a:stretch>
        </p:blipFill>
        <p:spPr>
          <a:xfrm>
            <a:off x="10953750" y="466725"/>
            <a:ext cx="1238250" cy="2962275"/>
          </a:xfrm>
          <a:prstGeom prst="rect">
            <a:avLst/>
          </a:prstGeom>
        </p:spPr>
      </p:pic>
      <p:sp>
        <p:nvSpPr>
          <p:cNvPr id="4" name="Tekstiruutu 3">
            <a:extLst>
              <a:ext uri="{FF2B5EF4-FFF2-40B4-BE49-F238E27FC236}">
                <a16:creationId xmlns:a16="http://schemas.microsoft.com/office/drawing/2014/main" id="{098E02C5-6418-2A1B-6A96-EE014F8FD4E3}"/>
              </a:ext>
            </a:extLst>
          </p:cNvPr>
          <p:cNvSpPr txBox="1"/>
          <p:nvPr/>
        </p:nvSpPr>
        <p:spPr>
          <a:xfrm>
            <a:off x="174813" y="0"/>
            <a:ext cx="9896580" cy="6907532"/>
          </a:xfrm>
          <a:prstGeom prst="rect">
            <a:avLst/>
          </a:prstGeom>
          <a:noFill/>
        </p:spPr>
        <p:txBody>
          <a:bodyPr wrap="square" lIns="91440" tIns="45720" rIns="91440" bIns="45720" anchor="t">
            <a:spAutoFit/>
          </a:bodyPr>
          <a:lstStyle/>
          <a:p>
            <a:pPr>
              <a:lnSpc>
                <a:spcPct val="107000"/>
              </a:lnSpc>
              <a:spcAft>
                <a:spcPts val="800"/>
              </a:spcAft>
            </a:pPr>
            <a:r>
              <a:rPr lang="fi-FI" b="1">
                <a:solidFill>
                  <a:srgbClr val="333333"/>
                </a:solidFill>
                <a:latin typeface="Calibri"/>
                <a:ea typeface="Calibri" panose="020F0502020204030204" pitchFamily="34" charset="0"/>
                <a:cs typeface="Calibri"/>
              </a:rPr>
              <a:t>HAMI (Hämeen ammatti-instituutti)</a:t>
            </a:r>
            <a:br>
              <a:rPr lang="fi-FI" b="1">
                <a:latin typeface="Calibri"/>
                <a:ea typeface="Calibri" panose="020F0502020204030204" pitchFamily="34" charset="0"/>
                <a:cs typeface="Calibri"/>
              </a:rPr>
            </a:br>
            <a:r>
              <a:rPr lang="fi-FI">
                <a:solidFill>
                  <a:srgbClr val="333333"/>
                </a:solidFill>
                <a:latin typeface="Calibri"/>
                <a:ea typeface="Calibri" panose="020F0502020204030204" pitchFamily="34" charset="0"/>
                <a:cs typeface="Calibri"/>
              </a:rPr>
              <a:t>- Ryhmäytymisen</a:t>
            </a:r>
            <a:r>
              <a:rPr lang="fi-FI" sz="1800">
                <a:solidFill>
                  <a:srgbClr val="333333"/>
                </a:solidFill>
                <a:effectLst/>
                <a:latin typeface="Calibri"/>
                <a:ea typeface="Calibri" panose="020F0502020204030204" pitchFamily="34" charset="0"/>
                <a:cs typeface="Calibri"/>
              </a:rPr>
              <a:t> vuosikello</a:t>
            </a:r>
            <a:endParaRPr lang="fi-FI" sz="1600">
              <a:latin typeface="Calibri"/>
              <a:ea typeface="Calibri" panose="020F0502020204030204" pitchFamily="34" charset="0"/>
              <a:cs typeface="Times New Roman"/>
            </a:endParaRPr>
          </a:p>
          <a:p>
            <a:pPr>
              <a:lnSpc>
                <a:spcPct val="107000"/>
              </a:lnSpc>
              <a:spcAft>
                <a:spcPts val="800"/>
              </a:spcAft>
            </a:pPr>
            <a:r>
              <a:rPr lang="fi-FI">
                <a:solidFill>
                  <a:srgbClr val="333333"/>
                </a:solidFill>
                <a:latin typeface="Calibri"/>
                <a:ea typeface="Calibri" panose="020F0502020204030204" pitchFamily="34" charset="0"/>
                <a:cs typeface="Calibri"/>
              </a:rPr>
              <a:t>- </a:t>
            </a:r>
            <a:r>
              <a:rPr lang="fi-FI" sz="1800">
                <a:solidFill>
                  <a:srgbClr val="333333"/>
                </a:solidFill>
                <a:effectLst/>
                <a:latin typeface="Calibri"/>
                <a:ea typeface="Calibri" panose="020F0502020204030204" pitchFamily="34" charset="0"/>
                <a:cs typeface="Calibri"/>
              </a:rPr>
              <a:t>Digipajoissa tehty </a:t>
            </a:r>
            <a:r>
              <a:rPr lang="fi-FI">
                <a:solidFill>
                  <a:srgbClr val="333333"/>
                </a:solidFill>
                <a:latin typeface="Calibri"/>
                <a:ea typeface="Calibri" panose="020F0502020204030204" pitchFamily="34" charset="0"/>
                <a:cs typeface="Calibri"/>
              </a:rPr>
              <a:t>videoita, v</a:t>
            </a:r>
            <a:r>
              <a:rPr lang="fi-FI" sz="1600">
                <a:latin typeface="Calibri"/>
                <a:ea typeface="Calibri" panose="020F0502020204030204" pitchFamily="34" charset="0"/>
                <a:cs typeface="Calibri"/>
              </a:rPr>
              <a:t>ideot</a:t>
            </a:r>
            <a:r>
              <a:rPr lang="fi-FI" sz="1600"/>
              <a:t> tekstitetty ja tallennettu </a:t>
            </a:r>
            <a:r>
              <a:rPr lang="fi-FI" sz="1600" err="1"/>
              <a:t>HAMIn</a:t>
            </a:r>
            <a:r>
              <a:rPr lang="fi-FI" sz="1600"/>
              <a:t> </a:t>
            </a:r>
            <a:r>
              <a:rPr lang="fi-FI" sz="1600" err="1"/>
              <a:t>Youtube</a:t>
            </a:r>
            <a:r>
              <a:rPr lang="fi-FI" sz="1600"/>
              <a:t>-kanavalle (</a:t>
            </a:r>
            <a:r>
              <a:rPr lang="fi-FI" sz="1600" err="1"/>
              <a:t>HAMIkoulutus</a:t>
            </a:r>
            <a:r>
              <a:rPr lang="fi-FI" sz="1600"/>
              <a:t>) </a:t>
            </a:r>
            <a:endParaRPr lang="en-US">
              <a:cs typeface="Times New Roman"/>
            </a:endParaRPr>
          </a:p>
          <a:p>
            <a:pPr>
              <a:lnSpc>
                <a:spcPct val="107000"/>
              </a:lnSpc>
              <a:spcAft>
                <a:spcPts val="800"/>
              </a:spcAft>
            </a:pPr>
            <a:r>
              <a:rPr lang="fi-FI" sz="1600"/>
              <a:t>• Kestävä kehitys </a:t>
            </a:r>
            <a:r>
              <a:rPr lang="fi-FI" sz="1600" err="1"/>
              <a:t>HAMIssa</a:t>
            </a:r>
            <a:r>
              <a:rPr lang="fi-FI" sz="1600"/>
              <a:t>: </a:t>
            </a:r>
            <a:r>
              <a:rPr lang="fi-FI" sz="1600">
                <a:hlinkClick r:id="rId3"/>
              </a:rPr>
              <a:t>https://youtu.be/580heweqApk</a:t>
            </a:r>
            <a:endParaRPr lang="fi-FI" sz="1600"/>
          </a:p>
          <a:p>
            <a:pPr>
              <a:lnSpc>
                <a:spcPct val="107000"/>
              </a:lnSpc>
              <a:spcAft>
                <a:spcPts val="800"/>
              </a:spcAft>
            </a:pPr>
            <a:r>
              <a:rPr lang="fi-FI" sz="1600"/>
              <a:t>• Meijerialan opinnot: </a:t>
            </a:r>
            <a:r>
              <a:rPr lang="fi-FI" sz="1600">
                <a:hlinkClick r:id="rId4"/>
              </a:rPr>
              <a:t>https://youtu.be/iy0unwjocgM</a:t>
            </a:r>
            <a:endParaRPr lang="fi-FI" sz="1600"/>
          </a:p>
          <a:p>
            <a:pPr>
              <a:lnSpc>
                <a:spcPct val="107000"/>
              </a:lnSpc>
              <a:spcAft>
                <a:spcPts val="800"/>
              </a:spcAft>
            </a:pPr>
            <a:r>
              <a:rPr lang="fi-FI" sz="1600"/>
              <a:t>• Maatalousalan opinnot: </a:t>
            </a:r>
            <a:r>
              <a:rPr lang="fi-FI" sz="1600">
                <a:hlinkClick r:id="rId5"/>
              </a:rPr>
              <a:t>https://youtu.be/4Sag4PHaHmA</a:t>
            </a:r>
            <a:endParaRPr lang="fi-FI" sz="1600"/>
          </a:p>
          <a:p>
            <a:pPr>
              <a:lnSpc>
                <a:spcPct val="107000"/>
              </a:lnSpc>
              <a:spcAft>
                <a:spcPts val="800"/>
              </a:spcAft>
            </a:pPr>
            <a:r>
              <a:rPr lang="fi-FI" sz="1600"/>
              <a:t>• Metsäalan opinnot: </a:t>
            </a:r>
            <a:r>
              <a:rPr lang="fi-FI" sz="1600">
                <a:hlinkClick r:id="rId6"/>
              </a:rPr>
              <a:t>https://youtu.be/zIecZisQS6A</a:t>
            </a:r>
            <a:endParaRPr lang="fi-FI" sz="1600"/>
          </a:p>
          <a:p>
            <a:pPr>
              <a:lnSpc>
                <a:spcPct val="107000"/>
              </a:lnSpc>
              <a:spcAft>
                <a:spcPts val="800"/>
              </a:spcAft>
            </a:pPr>
            <a:r>
              <a:rPr lang="fi-FI" sz="1600"/>
              <a:t>• Puutarha-alan opinnot: </a:t>
            </a:r>
            <a:r>
              <a:rPr lang="fi-FI" sz="1600">
                <a:hlinkClick r:id="rId7"/>
              </a:rPr>
              <a:t>https://youtu.be/-RQn4Mx1OMs</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
              </a:spcAft>
            </a:pPr>
            <a:r>
              <a:rPr lang="fi-FI">
                <a:solidFill>
                  <a:srgbClr val="333333"/>
                </a:solidFill>
                <a:latin typeface="Calibri"/>
                <a:ea typeface="Times New Roman" panose="02020603050405020304" pitchFamily="18" charset="0"/>
                <a:cs typeface="Calibri"/>
              </a:rPr>
              <a:t>- </a:t>
            </a:r>
            <a:r>
              <a:rPr lang="fi-FI" sz="1800">
                <a:solidFill>
                  <a:srgbClr val="333333"/>
                </a:solidFill>
                <a:effectLst/>
                <a:latin typeface="Calibri"/>
                <a:ea typeface="Times New Roman" panose="02020603050405020304" pitchFamily="18" charset="0"/>
                <a:cs typeface="Calibri"/>
              </a:rPr>
              <a:t>Huoli herää toimintamalli</a:t>
            </a:r>
            <a:r>
              <a:rPr lang="fi-FI">
                <a:solidFill>
                  <a:srgbClr val="333333"/>
                </a:solidFill>
                <a:latin typeface="Calibri"/>
                <a:ea typeface="Times New Roman" panose="02020603050405020304" pitchFamily="18" charset="0"/>
                <a:cs typeface="Calibri"/>
              </a:rPr>
              <a:t> </a:t>
            </a:r>
            <a:r>
              <a:rPr lang="fi-FI"/>
              <a:t> </a:t>
            </a:r>
            <a:r>
              <a:rPr lang="fi-FI">
                <a:hlinkClick r:id="rId8">
                  <a:extLst>
                    <a:ext uri="{A12FA001-AC4F-418D-AE19-62706E023703}">
                      <ahyp:hlinkClr xmlns:ahyp="http://schemas.microsoft.com/office/drawing/2018/hyperlinkcolor" val="tx"/>
                    </a:ext>
                  </a:extLst>
                </a:hlinkClick>
              </a:rPr>
              <a:t>https://www.thinglink.com/scene/1502995620560896003</a:t>
            </a:r>
            <a:endParaRPr lang="fi-FI"/>
          </a:p>
          <a:p>
            <a:pPr>
              <a:lnSpc>
                <a:spcPct val="107000"/>
              </a:lnSpc>
              <a:spcAft>
                <a:spcPts val="75"/>
              </a:spcAft>
            </a:pPr>
            <a:r>
              <a:rPr lang="fi-FI"/>
              <a:t>- Palkattu ohjaaja on toteuttanut yhdessä toimipisteiden asuntolaohjaajien kanssa opiskelijoille vapaa-ajan toimintaa esim. keilaamista, ruoanlaittoa, leivontaa, ulkoilua ja elokuvailtoja. Opiskelijat ovat voineet toivoa ja ehdottaa minkälaista toimintaa he haluaisivat. </a:t>
            </a:r>
          </a:p>
          <a:p>
            <a:pPr>
              <a:lnSpc>
                <a:spcPct val="107000"/>
              </a:lnSpc>
              <a:spcAft>
                <a:spcPts val="75"/>
              </a:spcAft>
            </a:pPr>
            <a:r>
              <a:rPr lang="fi-FI"/>
              <a:t>- Opiskelijoille on järjestetty erilaisia teemailtoja, joissa on ollut esim. terveydenhoitaja läsnä pohjustamassa aihetta ja opiskelijat ovat voineet kysyä häneltä lisätietoja </a:t>
            </a:r>
            <a:endParaRPr lang="fi-FI">
              <a:cs typeface="Calibri"/>
            </a:endParaRPr>
          </a:p>
          <a:p>
            <a:pPr>
              <a:lnSpc>
                <a:spcPct val="107000"/>
              </a:lnSpc>
              <a:spcAft>
                <a:spcPts val="75"/>
              </a:spcAft>
            </a:pPr>
            <a:r>
              <a:rPr lang="fi-FI">
                <a:solidFill>
                  <a:srgbClr val="333333"/>
                </a:solidFill>
                <a:latin typeface="Calibri"/>
                <a:ea typeface="Times New Roman" panose="02020603050405020304" pitchFamily="18" charset="0"/>
                <a:cs typeface="Calibri"/>
              </a:rPr>
              <a:t>- </a:t>
            </a:r>
            <a:r>
              <a:rPr lang="fi-FI" sz="1800">
                <a:solidFill>
                  <a:srgbClr val="333333"/>
                </a:solidFill>
                <a:effectLst/>
                <a:latin typeface="Calibri"/>
                <a:ea typeface="Times New Roman" panose="02020603050405020304" pitchFamily="18" charset="0"/>
                <a:cs typeface="Calibri"/>
              </a:rPr>
              <a:t>Tasa-arvo- ja yhdenvertaisuuskysely tehty, suunnitelma päivitetty.</a:t>
            </a:r>
            <a:endParaRPr lang="fi-FI" sz="1600">
              <a:effectLst/>
              <a:latin typeface="Times New Roman"/>
              <a:ea typeface="Calibri" panose="020F0502020204030204" pitchFamily="34" charset="0"/>
              <a:cs typeface="Calibri"/>
            </a:endParaRPr>
          </a:p>
          <a:p>
            <a:pPr>
              <a:lnSpc>
                <a:spcPct val="107000"/>
              </a:lnSpc>
              <a:spcAft>
                <a:spcPts val="75"/>
              </a:spcAft>
            </a:pPr>
            <a:r>
              <a:rPr lang="fi-FI">
                <a:solidFill>
                  <a:srgbClr val="333333"/>
                </a:solidFill>
                <a:latin typeface="Calibri"/>
                <a:ea typeface="Calibri" panose="020F0502020204030204" pitchFamily="34" charset="0"/>
                <a:cs typeface="Calibri"/>
              </a:rPr>
              <a:t>- </a:t>
            </a:r>
            <a:r>
              <a:rPr lang="fi-FI" sz="1800">
                <a:solidFill>
                  <a:srgbClr val="333333"/>
                </a:solidFill>
                <a:effectLst/>
                <a:latin typeface="Calibri"/>
                <a:ea typeface="Calibri" panose="020F0502020204030204" pitchFamily="34" charset="0"/>
                <a:cs typeface="Calibri"/>
              </a:rPr>
              <a:t>Opiskelijakunnan ja -yhdistyksen toiminta aikataulutettu/käynnistetty</a:t>
            </a:r>
            <a:r>
              <a:rPr lang="fi-FI" sz="1600">
                <a:effectLst/>
                <a:latin typeface="Calibri"/>
                <a:ea typeface="Calibri" panose="020F0502020204030204" pitchFamily="34" charset="0"/>
                <a:cs typeface="Times New Roman"/>
              </a:rPr>
              <a:t>.</a:t>
            </a:r>
          </a:p>
          <a:p>
            <a:pPr>
              <a:lnSpc>
                <a:spcPct val="107000"/>
              </a:lnSpc>
              <a:spcAft>
                <a:spcPts val="75"/>
              </a:spcAft>
            </a:pPr>
            <a:r>
              <a:rPr lang="fi-FI">
                <a:solidFill>
                  <a:srgbClr val="333333"/>
                </a:solidFill>
                <a:latin typeface="Calibri"/>
                <a:ea typeface="Calibri" panose="020F0502020204030204" pitchFamily="34" charset="0"/>
                <a:cs typeface="Calibri"/>
              </a:rPr>
              <a:t>- </a:t>
            </a:r>
            <a:r>
              <a:rPr lang="fi-FI" sz="1800">
                <a:solidFill>
                  <a:srgbClr val="333333"/>
                </a:solidFill>
                <a:effectLst/>
                <a:latin typeface="Calibri"/>
                <a:ea typeface="Calibri" panose="020F0502020204030204" pitchFamily="34" charset="0"/>
                <a:cs typeface="Calibri"/>
              </a:rPr>
              <a:t>Opiskelijakunta- ja -yhdistystoiminnasta laadittu opas ja esite opiskelijoille</a:t>
            </a:r>
            <a:r>
              <a:rPr lang="fi-FI" sz="1600">
                <a:effectLst/>
                <a:latin typeface="Calibri"/>
                <a:ea typeface="Calibri" panose="020F0502020204030204" pitchFamily="34" charset="0"/>
                <a:cs typeface="Times New Roman"/>
              </a:rPr>
              <a:t>.</a:t>
            </a:r>
          </a:p>
          <a:p>
            <a:pPr>
              <a:lnSpc>
                <a:spcPct val="107000"/>
              </a:lnSpc>
              <a:spcAft>
                <a:spcPts val="75"/>
              </a:spcAft>
            </a:pPr>
            <a:r>
              <a:rPr lang="fi-FI">
                <a:solidFill>
                  <a:srgbClr val="333333"/>
                </a:solidFill>
                <a:latin typeface="Calibri"/>
                <a:ea typeface="Calibri" panose="020F0502020204030204" pitchFamily="34" charset="0"/>
                <a:cs typeface="Calibri"/>
              </a:rPr>
              <a:t>- </a:t>
            </a:r>
            <a:r>
              <a:rPr lang="fi-FI" sz="1800">
                <a:solidFill>
                  <a:srgbClr val="333333"/>
                </a:solidFill>
                <a:effectLst/>
                <a:latin typeface="Calibri"/>
                <a:ea typeface="Calibri" panose="020F0502020204030204" pitchFamily="34" charset="0"/>
                <a:cs typeface="Calibri"/>
              </a:rPr>
              <a:t>Opiskelijoiden intran rakentaminen</a:t>
            </a:r>
            <a:endParaRPr lang="fi-FI" sz="1600">
              <a:effectLst/>
              <a:latin typeface="Calibri"/>
              <a:ea typeface="Calibri" panose="020F0502020204030204" pitchFamily="34" charset="0"/>
              <a:cs typeface="Calibri"/>
            </a:endParaRPr>
          </a:p>
          <a:p>
            <a:pPr>
              <a:lnSpc>
                <a:spcPct val="107000"/>
              </a:lnSpc>
              <a:spcAft>
                <a:spcPts val="75"/>
              </a:spcAft>
            </a:pPr>
            <a:r>
              <a:rPr lang="fi-FI">
                <a:solidFill>
                  <a:srgbClr val="333333"/>
                </a:solidFill>
                <a:latin typeface="Calibri"/>
                <a:ea typeface="Calibri" panose="020F0502020204030204" pitchFamily="34" charset="0"/>
                <a:cs typeface="Calibri"/>
              </a:rPr>
              <a:t>- </a:t>
            </a:r>
            <a:r>
              <a:rPr lang="fi-FI" sz="1800">
                <a:solidFill>
                  <a:srgbClr val="333333"/>
                </a:solidFill>
                <a:effectLst/>
                <a:latin typeface="Calibri"/>
                <a:ea typeface="Calibri" panose="020F0502020204030204" pitchFamily="34" charset="0"/>
                <a:cs typeface="Calibri"/>
              </a:rPr>
              <a:t>Moniammatillisen verkoston kokoaminen sekä toimipisteissä että koko </a:t>
            </a:r>
            <a:r>
              <a:rPr lang="fi-FI" sz="1800" err="1">
                <a:solidFill>
                  <a:srgbClr val="333333"/>
                </a:solidFill>
                <a:effectLst/>
                <a:latin typeface="Calibri"/>
                <a:ea typeface="Calibri" panose="020F0502020204030204" pitchFamily="34" charset="0"/>
                <a:cs typeface="Calibri"/>
              </a:rPr>
              <a:t>Hamissa</a:t>
            </a:r>
            <a:r>
              <a:rPr lang="fi-FI" sz="1600">
                <a:effectLst/>
                <a:latin typeface="Calibri"/>
                <a:ea typeface="Calibri" panose="020F0502020204030204" pitchFamily="34" charset="0"/>
                <a:cs typeface="Times New Roman"/>
              </a:rPr>
              <a:t>.</a:t>
            </a:r>
          </a:p>
          <a:p>
            <a:pPr>
              <a:lnSpc>
                <a:spcPct val="107000"/>
              </a:lnSpc>
              <a:spcAft>
                <a:spcPts val="75"/>
              </a:spcAft>
            </a:pPr>
            <a:r>
              <a:rPr lang="fi-FI" sz="1600">
                <a:solidFill>
                  <a:srgbClr val="333333"/>
                </a:solidFill>
                <a:effectLst/>
                <a:latin typeface="Tahoma"/>
                <a:ea typeface="Calibri" panose="020F0502020204030204" pitchFamily="34" charset="0"/>
                <a:cs typeface="Times New Roman"/>
              </a:rPr>
              <a:t>﻿</a:t>
            </a:r>
            <a:r>
              <a:rPr lang="fi-FI" sz="1600" u="sng">
                <a:solidFill>
                  <a:srgbClr val="23527C"/>
                </a:solidFill>
                <a:effectLst/>
                <a:latin typeface="Arial"/>
                <a:ea typeface="Calibri" panose="020F0502020204030204" pitchFamily="34" charset="0"/>
                <a:cs typeface="Times New Roman"/>
                <a:hlinkClick r:id="rId9"/>
              </a:rPr>
              <a:t>Hami tuotokset</a:t>
            </a:r>
            <a:endParaRPr lang="fi-FI" sz="1600">
              <a:effectLst/>
              <a:latin typeface="Arial"/>
              <a:ea typeface="Calibri" panose="020F0502020204030204" pitchFamily="34" charset="0"/>
              <a:cs typeface="Times New Roman"/>
            </a:endParaRPr>
          </a:p>
          <a:p>
            <a:pPr>
              <a:lnSpc>
                <a:spcPct val="107000"/>
              </a:lnSpc>
              <a:spcAft>
                <a:spcPts val="75"/>
              </a:spcAft>
            </a:pPr>
            <a:endParaRPr lang="fi-FI" sz="16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Kuva 4">
            <a:extLst>
              <a:ext uri="{FF2B5EF4-FFF2-40B4-BE49-F238E27FC236}">
                <a16:creationId xmlns:a16="http://schemas.microsoft.com/office/drawing/2014/main" id="{85A67C49-2925-C905-F12C-037814109582}"/>
              </a:ext>
            </a:extLst>
          </p:cNvPr>
          <p:cNvPicPr>
            <a:picLocks noChangeAspect="1"/>
          </p:cNvPicPr>
          <p:nvPr/>
        </p:nvPicPr>
        <p:blipFill>
          <a:blip r:embed="rId10"/>
          <a:stretch>
            <a:fillRect/>
          </a:stretch>
        </p:blipFill>
        <p:spPr>
          <a:xfrm>
            <a:off x="9629775" y="4090671"/>
            <a:ext cx="2647950" cy="2505075"/>
          </a:xfrm>
          <a:prstGeom prst="rect">
            <a:avLst/>
          </a:prstGeom>
        </p:spPr>
      </p:pic>
    </p:spTree>
    <p:extLst>
      <p:ext uri="{BB962C8B-B14F-4D97-AF65-F5344CB8AC3E}">
        <p14:creationId xmlns:p14="http://schemas.microsoft.com/office/powerpoint/2010/main" val="3410206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866AB530-8D08-96ED-196F-91B52522B344}"/>
              </a:ext>
            </a:extLst>
          </p:cNvPr>
          <p:cNvPicPr>
            <a:picLocks noChangeAspect="1"/>
          </p:cNvPicPr>
          <p:nvPr/>
        </p:nvPicPr>
        <p:blipFill>
          <a:blip r:embed="rId2"/>
          <a:stretch>
            <a:fillRect/>
          </a:stretch>
        </p:blipFill>
        <p:spPr>
          <a:xfrm>
            <a:off x="9544050" y="1749664"/>
            <a:ext cx="2647950" cy="2505075"/>
          </a:xfrm>
          <a:prstGeom prst="rect">
            <a:avLst/>
          </a:prstGeom>
        </p:spPr>
      </p:pic>
      <p:sp>
        <p:nvSpPr>
          <p:cNvPr id="5" name="Tekstiruutu 4">
            <a:extLst>
              <a:ext uri="{FF2B5EF4-FFF2-40B4-BE49-F238E27FC236}">
                <a16:creationId xmlns:a16="http://schemas.microsoft.com/office/drawing/2014/main" id="{43E4D7D4-F2D4-1317-A7B7-6B4A05711BDE}"/>
              </a:ext>
            </a:extLst>
          </p:cNvPr>
          <p:cNvSpPr txBox="1"/>
          <p:nvPr/>
        </p:nvSpPr>
        <p:spPr>
          <a:xfrm>
            <a:off x="484094" y="31019"/>
            <a:ext cx="8888505" cy="6694525"/>
          </a:xfrm>
          <a:prstGeom prst="rect">
            <a:avLst/>
          </a:prstGeom>
          <a:noFill/>
        </p:spPr>
        <p:txBody>
          <a:bodyPr wrap="square" lIns="91440" tIns="45720" rIns="91440" bIns="45720" anchor="t">
            <a:spAutoFit/>
          </a:bodyPr>
          <a:lstStyle/>
          <a:p>
            <a:pPr>
              <a:lnSpc>
                <a:spcPct val="107000"/>
              </a:lnSpc>
              <a:spcAft>
                <a:spcPts val="75"/>
              </a:spcAft>
            </a:pPr>
            <a:r>
              <a:rPr lang="fi-FI" sz="1800" b="1">
                <a:solidFill>
                  <a:srgbClr val="333333"/>
                </a:solidFill>
                <a:effectLst/>
                <a:latin typeface="Calibri"/>
                <a:ea typeface="Calibri" panose="020F0502020204030204" pitchFamily="34" charset="0"/>
                <a:cs typeface="Calibri"/>
              </a:rPr>
              <a:t>WINNOVA</a:t>
            </a:r>
            <a:r>
              <a:rPr lang="fi-FI" sz="1800">
                <a:solidFill>
                  <a:srgbClr val="333333"/>
                </a:solidFill>
                <a:effectLst/>
                <a:latin typeface="Calibri"/>
                <a:ea typeface="Calibri" panose="020F0502020204030204" pitchFamily="34" charset="0"/>
                <a:cs typeface="Calibri"/>
              </a:rPr>
              <a:t> Tutor-toiminnan kehittäminen: Tutoreille on pidetty koulutusten ohella erillisiä kohtaamisia, tutorkahveja, joissa ei aina ole mistään </a:t>
            </a:r>
            <a:r>
              <a:rPr lang="fi-FI">
                <a:solidFill>
                  <a:srgbClr val="333333"/>
                </a:solidFill>
                <a:latin typeface="Calibri"/>
                <a:ea typeface="Calibri" panose="020F0502020204030204" pitchFamily="34" charset="0"/>
                <a:cs typeface="Calibri"/>
              </a:rPr>
              <a:t>erillistä asialistaa</a:t>
            </a:r>
            <a:r>
              <a:rPr lang="fi-FI" sz="1800">
                <a:solidFill>
                  <a:srgbClr val="333333"/>
                </a:solidFill>
                <a:effectLst/>
                <a:latin typeface="Calibri"/>
                <a:ea typeface="Calibri" panose="020F0502020204030204" pitchFamily="34" charset="0"/>
                <a:cs typeface="Calibri"/>
              </a:rPr>
              <a:t>. Tarkoitus tutustua ja ryhmäytyä</a:t>
            </a:r>
            <a:endParaRPr lang="fi-FI" sz="1600">
              <a:effectLst/>
              <a:latin typeface="Calibri"/>
              <a:ea typeface="Calibri" panose="020F0502020204030204" pitchFamily="34" charset="0"/>
              <a:cs typeface="Calibri"/>
            </a:endParaRPr>
          </a:p>
          <a:p>
            <a:pPr>
              <a:lnSpc>
                <a:spcPct val="107000"/>
              </a:lnSpc>
              <a:spcAft>
                <a:spcPts val="800"/>
              </a:spcAft>
            </a:pPr>
            <a:r>
              <a:rPr lang="fi-FI" sz="1800">
                <a:solidFill>
                  <a:srgbClr val="333333"/>
                </a:solidFill>
                <a:effectLst/>
                <a:latin typeface="Calibri"/>
                <a:ea typeface="Calibri" panose="020F0502020204030204" pitchFamily="34" charset="0"/>
                <a:cs typeface="Calibri"/>
              </a:rPr>
              <a:t>Tutoreille on järjestetty koulutusta kaveritaidoissa, mielenterveyden ensiaputaidoissa ja kansainvälisyydessä.</a:t>
            </a:r>
            <a:endParaRPr lang="fi-FI" sz="1600">
              <a:effectLst/>
              <a:latin typeface="Calibri"/>
              <a:ea typeface="Calibri" panose="020F0502020204030204" pitchFamily="34" charset="0"/>
              <a:cs typeface="Calibri"/>
            </a:endParaRPr>
          </a:p>
          <a:p>
            <a:pPr>
              <a:lnSpc>
                <a:spcPct val="107000"/>
              </a:lnSpc>
              <a:spcAft>
                <a:spcPts val="800"/>
              </a:spcAft>
            </a:pPr>
            <a:r>
              <a:rPr lang="fi-FI" sz="1800">
                <a:solidFill>
                  <a:srgbClr val="333333"/>
                </a:solidFill>
                <a:effectLst/>
                <a:latin typeface="Calibri"/>
                <a:ea typeface="Calibri" panose="020F0502020204030204" pitchFamily="34" charset="0"/>
                <a:cs typeface="Calibri"/>
              </a:rPr>
              <a:t>On tiivistetty yhteistyötä ja solmittu uusia yhteistyökuvioita: Ystäväkahvila Muru (Tukiranka ry), Ohjaamo, SPR, Mieli ry ja seurakunnan oppilaitostyöntekijät. Yhteistyössä on järjestetty paitsi tutor-koulutuksia, myös opiskelijoille suunnattu mielenterveyspäivä ja muita yhteisöllisiä tapahtumia.</a:t>
            </a:r>
            <a:endParaRPr lang="fi-FI" sz="1600">
              <a:effectLst/>
              <a:latin typeface="Calibri"/>
              <a:ea typeface="Calibri" panose="020F0502020204030204" pitchFamily="34" charset="0"/>
              <a:cs typeface="Calibri"/>
            </a:endParaRPr>
          </a:p>
          <a:p>
            <a:pPr>
              <a:lnSpc>
                <a:spcPct val="107000"/>
              </a:lnSpc>
              <a:spcAft>
                <a:spcPts val="800"/>
              </a:spcAft>
            </a:pPr>
            <a:r>
              <a:rPr lang="fi-FI" sz="1800">
                <a:solidFill>
                  <a:srgbClr val="333333"/>
                </a:solidFill>
                <a:effectLst/>
                <a:latin typeface="Calibri"/>
                <a:ea typeface="Calibri" panose="020F0502020204030204" pitchFamily="34" charset="0"/>
                <a:cs typeface="Calibri"/>
              </a:rPr>
              <a:t>Opiskelijoille suunnattu lukuvuoden aloitustapahtuma oli ensimmäinen kaikille opiskelijoille tarkoitettu livelähetys. Se striimattiin livenä tapahtumantuottajan studiolta ja </a:t>
            </a:r>
            <a:r>
              <a:rPr lang="fi-FI" sz="1800" err="1">
                <a:solidFill>
                  <a:srgbClr val="333333"/>
                </a:solidFill>
                <a:effectLst/>
                <a:latin typeface="Calibri"/>
                <a:ea typeface="Calibri" panose="020F0502020204030204" pitchFamily="34" charset="0"/>
                <a:cs typeface="Calibri"/>
              </a:rPr>
              <a:t>You</a:t>
            </a:r>
            <a:r>
              <a:rPr lang="fi-FI" sz="1800">
                <a:solidFill>
                  <a:srgbClr val="333333"/>
                </a:solidFill>
                <a:effectLst/>
                <a:latin typeface="Calibri"/>
                <a:ea typeface="Calibri" panose="020F0502020204030204" pitchFamily="34" charset="0"/>
                <a:cs typeface="Calibri"/>
              </a:rPr>
              <a:t> </a:t>
            </a:r>
            <a:r>
              <a:rPr lang="fi-FI" sz="1800" err="1">
                <a:solidFill>
                  <a:srgbClr val="333333"/>
                </a:solidFill>
                <a:effectLst/>
                <a:latin typeface="Calibri"/>
                <a:ea typeface="Calibri" panose="020F0502020204030204" pitchFamily="34" charset="0"/>
                <a:cs typeface="Calibri"/>
              </a:rPr>
              <a:t>Tube</a:t>
            </a:r>
            <a:r>
              <a:rPr lang="fi-FI" sz="1800">
                <a:solidFill>
                  <a:srgbClr val="333333"/>
                </a:solidFill>
                <a:effectLst/>
                <a:latin typeface="Calibri"/>
                <a:ea typeface="Calibri" panose="020F0502020204030204" pitchFamily="34" charset="0"/>
                <a:cs typeface="Calibri"/>
              </a:rPr>
              <a:t> -lähetystä seurasi opettajien johdolla kaikki aloittavat opiskelijat (noin tuhat) ja henkilöstö. Tapahtumaa tekemässä oli suuri joukko </a:t>
            </a:r>
            <a:r>
              <a:rPr lang="fi-FI" sz="1800" err="1">
                <a:solidFill>
                  <a:srgbClr val="333333"/>
                </a:solidFill>
                <a:effectLst/>
                <a:latin typeface="Calibri"/>
                <a:ea typeface="Calibri" panose="020F0502020204030204" pitchFamily="34" charset="0"/>
                <a:cs typeface="Calibri"/>
              </a:rPr>
              <a:t>Winnovan</a:t>
            </a:r>
            <a:r>
              <a:rPr lang="fi-FI" sz="1800">
                <a:solidFill>
                  <a:srgbClr val="333333"/>
                </a:solidFill>
                <a:effectLst/>
                <a:latin typeface="Calibri"/>
                <a:ea typeface="Calibri" panose="020F0502020204030204" pitchFamily="34" charset="0"/>
                <a:cs typeface="Calibri"/>
              </a:rPr>
              <a:t> eri alojen ammattilaisia , tarkoituksena antaa uusille opiskelijoille hyvät eväät uuteen lukuvuoteen ja kokemus yhdestä, yhtenäisestä </a:t>
            </a:r>
            <a:r>
              <a:rPr lang="fi-FI" sz="1800" err="1">
                <a:solidFill>
                  <a:srgbClr val="333333"/>
                </a:solidFill>
                <a:effectLst/>
                <a:latin typeface="Calibri"/>
                <a:ea typeface="Calibri" panose="020F0502020204030204" pitchFamily="34" charset="0"/>
                <a:cs typeface="Calibri"/>
              </a:rPr>
              <a:t>Winnovasta</a:t>
            </a:r>
            <a:r>
              <a:rPr lang="fi-FI" sz="1800">
                <a:solidFill>
                  <a:srgbClr val="333333"/>
                </a:solidFill>
                <a:effectLst/>
                <a:latin typeface="Calibri"/>
                <a:ea typeface="Calibri" panose="020F0502020204030204" pitchFamily="34" charset="0"/>
                <a:cs typeface="Calibri"/>
              </a:rPr>
              <a:t> yli paikkakuntarajojen.</a:t>
            </a:r>
            <a:endParaRPr lang="fi-FI" sz="1600">
              <a:effectLst/>
              <a:latin typeface="Calibri"/>
              <a:ea typeface="Calibri" panose="020F0502020204030204" pitchFamily="34" charset="0"/>
              <a:cs typeface="Calibri"/>
            </a:endParaRPr>
          </a:p>
          <a:p>
            <a:pPr>
              <a:lnSpc>
                <a:spcPct val="107000"/>
              </a:lnSpc>
              <a:spcAft>
                <a:spcPts val="800"/>
              </a:spcAft>
            </a:pPr>
            <a:r>
              <a:rPr lang="fi-FI" sz="1800">
                <a:solidFill>
                  <a:srgbClr val="333333"/>
                </a:solidFill>
                <a:effectLst/>
                <a:latin typeface="Calibri"/>
                <a:ea typeface="Calibri" panose="020F0502020204030204" pitchFamily="34" charset="0"/>
                <a:cs typeface="Calibri"/>
              </a:rPr>
              <a:t>Kiinteän tilan puutteessa opiskelijoille on järjestetty Opiskelijan olohuone -tilaisuuksia, joissa tarjolla on erilaisia </a:t>
            </a:r>
            <a:r>
              <a:rPr lang="fi-FI" sz="1800" err="1">
                <a:solidFill>
                  <a:srgbClr val="333333"/>
                </a:solidFill>
                <a:effectLst/>
                <a:latin typeface="Calibri"/>
                <a:ea typeface="Calibri" panose="020F0502020204030204" pitchFamily="34" charset="0"/>
                <a:cs typeface="Calibri"/>
              </a:rPr>
              <a:t>palejaä</a:t>
            </a:r>
            <a:r>
              <a:rPr lang="fi-FI" sz="1800">
                <a:solidFill>
                  <a:srgbClr val="333333"/>
                </a:solidFill>
                <a:effectLst/>
                <a:latin typeface="Calibri"/>
                <a:ea typeface="Calibri" panose="020F0502020204030204" pitchFamily="34" charset="0"/>
                <a:cs typeface="Calibri"/>
              </a:rPr>
              <a:t>, kahvia ja juttuseuraa. Liikkuvaa olohuonetta varten on hankittu kahvivälineet ja lautapelejä. Tarvittaessa olohuoneen voi järjestää hyvin nopealla aikataululla missä vain toimipisteessä. Olohuonetta ovat olleet mukana toteuttamassa myös </a:t>
            </a:r>
            <a:r>
              <a:rPr lang="fi-FI" sz="1800" err="1">
                <a:solidFill>
                  <a:srgbClr val="333333"/>
                </a:solidFill>
                <a:effectLst/>
                <a:latin typeface="Calibri"/>
                <a:ea typeface="Calibri" panose="020F0502020204030204" pitchFamily="34" charset="0"/>
                <a:cs typeface="Calibri"/>
              </a:rPr>
              <a:t>Winnovan</a:t>
            </a:r>
            <a:r>
              <a:rPr lang="fi-FI" sz="1800">
                <a:solidFill>
                  <a:srgbClr val="333333"/>
                </a:solidFill>
                <a:effectLst/>
                <a:latin typeface="Calibri"/>
                <a:ea typeface="Calibri" panose="020F0502020204030204" pitchFamily="34" charset="0"/>
                <a:cs typeface="Calibri"/>
              </a:rPr>
              <a:t> tutorit ja opiskelijayhdistyksen aktiivit. </a:t>
            </a:r>
            <a:r>
              <a:rPr lang="fi-FI" sz="1800" u="none" strike="noStrike">
                <a:solidFill>
                  <a:srgbClr val="105CB6"/>
                </a:solidFill>
                <a:effectLst/>
                <a:latin typeface="Arial"/>
                <a:ea typeface="Calibri" panose="020F0502020204030204" pitchFamily="34" charset="0"/>
                <a:cs typeface="Times New Roman"/>
                <a:hlinkClick r:id="rId3"/>
              </a:rPr>
              <a:t>Yhdessä - Yhteisöllisyys ja osallisuus 2.0 Winnova</a:t>
            </a:r>
            <a:endParaRPr lang="fi-FI" sz="1800">
              <a:effectLst/>
              <a:latin typeface="Arial"/>
              <a:ea typeface="Calibri" panose="020F0502020204030204" pitchFamily="34" charset="0"/>
              <a:cs typeface="Times New Roman"/>
            </a:endParaRPr>
          </a:p>
          <a:p>
            <a:pPr>
              <a:lnSpc>
                <a:spcPct val="107000"/>
              </a:lnSpc>
              <a:spcAft>
                <a:spcPts val="800"/>
              </a:spcAft>
            </a:pPr>
            <a:endParaRPr lang="fi-FI" sz="16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1663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866AB530-8D08-96ED-196F-91B52522B344}"/>
              </a:ext>
            </a:extLst>
          </p:cNvPr>
          <p:cNvPicPr>
            <a:picLocks noChangeAspect="1"/>
          </p:cNvPicPr>
          <p:nvPr/>
        </p:nvPicPr>
        <p:blipFill>
          <a:blip r:embed="rId2"/>
          <a:stretch>
            <a:fillRect/>
          </a:stretch>
        </p:blipFill>
        <p:spPr>
          <a:xfrm>
            <a:off x="7739512" y="2366243"/>
            <a:ext cx="2647950" cy="2505075"/>
          </a:xfrm>
          <a:prstGeom prst="rect">
            <a:avLst/>
          </a:prstGeom>
        </p:spPr>
      </p:pic>
      <p:sp>
        <p:nvSpPr>
          <p:cNvPr id="4" name="Tekstiruutu 3">
            <a:extLst>
              <a:ext uri="{FF2B5EF4-FFF2-40B4-BE49-F238E27FC236}">
                <a16:creationId xmlns:a16="http://schemas.microsoft.com/office/drawing/2014/main" id="{49B252E1-283A-950D-54B6-D565FA57B430}"/>
              </a:ext>
            </a:extLst>
          </p:cNvPr>
          <p:cNvSpPr txBox="1"/>
          <p:nvPr/>
        </p:nvSpPr>
        <p:spPr>
          <a:xfrm>
            <a:off x="954741" y="295835"/>
            <a:ext cx="6911788" cy="4934108"/>
          </a:xfrm>
          <a:prstGeom prst="rect">
            <a:avLst/>
          </a:prstGeom>
          <a:noFill/>
        </p:spPr>
        <p:txBody>
          <a:bodyPr wrap="square">
            <a:spAutoFit/>
          </a:bodyPr>
          <a:lstStyle/>
          <a:p>
            <a:pPr>
              <a:lnSpc>
                <a:spcPct val="107000"/>
              </a:lnSpc>
              <a:spcAft>
                <a:spcPts val="800"/>
              </a:spcAft>
            </a:pPr>
            <a:r>
              <a:rPr lang="fi-FI" sz="1800" b="1">
                <a:solidFill>
                  <a:srgbClr val="333333"/>
                </a:solidFill>
                <a:effectLst/>
                <a:latin typeface="Calibri" panose="020F0502020204030204" pitchFamily="34" charset="0"/>
                <a:ea typeface="Calibri" panose="020F0502020204030204" pitchFamily="34" charset="0"/>
                <a:cs typeface="Calibri" panose="020F0502020204030204" pitchFamily="34" charset="0"/>
              </a:rPr>
              <a:t>STEP </a:t>
            </a:r>
            <a:r>
              <a:rPr lang="fi-FI" sz="1800">
                <a:solidFill>
                  <a:srgbClr val="333333"/>
                </a:solidFill>
                <a:effectLst/>
                <a:latin typeface="Calibri" panose="020F0502020204030204" pitchFamily="34" charset="0"/>
                <a:ea typeface="Calibri" panose="020F0502020204030204" pitchFamily="34" charset="0"/>
                <a:cs typeface="Calibri" panose="020F0502020204030204" pitchFamily="34" charset="0"/>
              </a:rPr>
              <a:t>Opintoklubi toimintaa on käynnistetty Kampuksilla.</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a:solidFill>
                  <a:srgbClr val="333333"/>
                </a:solidFill>
                <a:effectLst/>
                <a:latin typeface="Calibri" panose="020F0502020204030204" pitchFamily="34" charset="0"/>
                <a:ea typeface="Calibri" panose="020F0502020204030204" pitchFamily="34" charset="0"/>
                <a:cs typeface="Calibri" panose="020F0502020204030204" pitchFamily="34" charset="0"/>
              </a:rPr>
              <a:t>Tutor toimintaa on kehitetty.</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a:solidFill>
                  <a:srgbClr val="333333"/>
                </a:solidFill>
                <a:effectLst/>
                <a:latin typeface="Calibri" panose="020F0502020204030204" pitchFamily="34" charset="0"/>
                <a:ea typeface="Calibri" panose="020F0502020204030204" pitchFamily="34" charset="0"/>
                <a:cs typeface="Calibri" panose="020F0502020204030204" pitchFamily="34" charset="0"/>
              </a:rPr>
              <a:t>Hyvinvointitapahtumia on toteutettu kampuksilla.</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a:solidFill>
                  <a:srgbClr val="333333"/>
                </a:solidFill>
                <a:effectLst/>
                <a:latin typeface="Calibri" panose="020F0502020204030204" pitchFamily="34" charset="0"/>
                <a:ea typeface="Calibri" panose="020F0502020204030204" pitchFamily="34" charset="0"/>
                <a:cs typeface="Calibri" panose="020F0502020204030204" pitchFamily="34" charset="0"/>
              </a:rPr>
              <a:t>Paikallisten </a:t>
            </a:r>
            <a:r>
              <a:rPr lang="fi-FI" sz="1800" err="1">
                <a:solidFill>
                  <a:srgbClr val="333333"/>
                </a:solidFill>
                <a:effectLst/>
                <a:latin typeface="Calibri" panose="020F0502020204030204" pitchFamily="34" charset="0"/>
                <a:ea typeface="Calibri" panose="020F0502020204030204" pitchFamily="34" charset="0"/>
                <a:cs typeface="Calibri" panose="020F0502020204030204" pitchFamily="34" charset="0"/>
              </a:rPr>
              <a:t>liikuntatoinijoiden</a:t>
            </a:r>
            <a:r>
              <a:rPr lang="fi-FI" sz="1800">
                <a:solidFill>
                  <a:srgbClr val="333333"/>
                </a:solidFill>
                <a:effectLst/>
                <a:latin typeface="Calibri" panose="020F0502020204030204" pitchFamily="34" charset="0"/>
                <a:ea typeface="Calibri" panose="020F0502020204030204" pitchFamily="34" charset="0"/>
                <a:cs typeface="Calibri" panose="020F0502020204030204" pitchFamily="34" charset="0"/>
              </a:rPr>
              <a:t> kanssa on tehty yhteistyötä.</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a:solidFill>
                  <a:srgbClr val="333333"/>
                </a:solidFill>
                <a:effectLst/>
                <a:latin typeface="Calibri" panose="020F0502020204030204" pitchFamily="34" charset="0"/>
                <a:ea typeface="Calibri" panose="020F0502020204030204" pitchFamily="34" charset="0"/>
                <a:cs typeface="Calibri" panose="020F0502020204030204" pitchFamily="34" charset="0"/>
              </a:rPr>
              <a:t>Yhteisöllisiä tiloja on monipuolistettu kampuksilla.</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a:solidFill>
                  <a:srgbClr val="333333"/>
                </a:solidFill>
                <a:effectLst/>
                <a:latin typeface="Calibri" panose="020F0502020204030204" pitchFamily="34" charset="0"/>
                <a:ea typeface="Calibri" panose="020F0502020204030204" pitchFamily="34" charset="0"/>
                <a:cs typeface="Calibri" panose="020F0502020204030204" pitchFamily="34" charset="0"/>
              </a:rPr>
              <a:t>Tutorit </a:t>
            </a:r>
            <a:r>
              <a:rPr lang="fi-FI" sz="1800" err="1">
                <a:solidFill>
                  <a:srgbClr val="333333"/>
                </a:solidFill>
                <a:effectLst/>
                <a:latin typeface="Calibri" panose="020F0502020204030204" pitchFamily="34" charset="0"/>
                <a:ea typeface="Calibri" panose="020F0502020204030204" pitchFamily="34" charset="0"/>
                <a:cs typeface="Calibri" panose="020F0502020204030204" pitchFamily="34" charset="0"/>
              </a:rPr>
              <a:t>ryhmäyttävät</a:t>
            </a:r>
            <a:r>
              <a:rPr lang="fi-FI" sz="1800">
                <a:solidFill>
                  <a:srgbClr val="333333"/>
                </a:solidFill>
                <a:effectLst/>
                <a:latin typeface="Calibri" panose="020F0502020204030204" pitchFamily="34" charset="0"/>
                <a:ea typeface="Calibri" panose="020F0502020204030204" pitchFamily="34" charset="0"/>
                <a:cs typeface="Calibri" panose="020F0502020204030204" pitchFamily="34" charset="0"/>
              </a:rPr>
              <a:t> uudet opiskelijat lukuvuoden alussa.</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a:solidFill>
                  <a:srgbClr val="333333"/>
                </a:solidFill>
                <a:effectLst/>
                <a:latin typeface="Calibri" panose="020F0502020204030204" pitchFamily="34" charset="0"/>
                <a:ea typeface="Calibri" panose="020F0502020204030204" pitchFamily="34" charset="0"/>
                <a:cs typeface="Calibri" panose="020F0502020204030204" pitchFamily="34" charset="0"/>
              </a:rPr>
              <a:t>Lukuvuoden lopuksi järjestetään yli </a:t>
            </a:r>
            <a:r>
              <a:rPr lang="fi-FI" sz="1800" err="1">
                <a:solidFill>
                  <a:srgbClr val="333333"/>
                </a:solidFill>
                <a:effectLst/>
                <a:latin typeface="Calibri" panose="020F0502020204030204" pitchFamily="34" charset="0"/>
                <a:ea typeface="Calibri" panose="020F0502020204030204" pitchFamily="34" charset="0"/>
                <a:cs typeface="Calibri" panose="020F0502020204030204" pitchFamily="34" charset="0"/>
              </a:rPr>
              <a:t>Kkampus</a:t>
            </a:r>
            <a:r>
              <a:rPr lang="fi-FI" sz="1800">
                <a:solidFill>
                  <a:srgbClr val="333333"/>
                </a:solidFill>
                <a:effectLst/>
                <a:latin typeface="Calibri" panose="020F0502020204030204" pitchFamily="34" charset="0"/>
                <a:ea typeface="Calibri" panose="020F0502020204030204" pitchFamily="34" charset="0"/>
                <a:cs typeface="Calibri" panose="020F0502020204030204" pitchFamily="34" charset="0"/>
              </a:rPr>
              <a:t> rajojen yli menevä tilaisuus.</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100" u="none" strike="noStrike" err="1">
                <a:solidFill>
                  <a:srgbClr val="105CB6"/>
                </a:solidFill>
                <a:effectLst/>
                <a:latin typeface="Arial" panose="020B0604020202020204" pitchFamily="34" charset="0"/>
                <a:ea typeface="Calibri" panose="020F0502020204030204" pitchFamily="34" charset="0"/>
                <a:cs typeface="Times New Roman" panose="02020603050405020304" pitchFamily="18" charset="0"/>
                <a:hlinkClick r:id="rId3"/>
              </a:rPr>
              <a:t>Step</a:t>
            </a:r>
            <a:endParaRPr lang="fi-FI" sz="1100" u="none" strike="noStrike">
              <a:solidFill>
                <a:srgbClr val="105CB6"/>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1100">
              <a:solidFill>
                <a:srgbClr val="105CB6"/>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1100">
              <a:solidFill>
                <a:srgbClr val="105CB6"/>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1100">
              <a:solidFill>
                <a:srgbClr val="105CB6"/>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60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8817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866AB530-8D08-96ED-196F-91B52522B344}"/>
              </a:ext>
            </a:extLst>
          </p:cNvPr>
          <p:cNvPicPr>
            <a:picLocks noChangeAspect="1"/>
          </p:cNvPicPr>
          <p:nvPr/>
        </p:nvPicPr>
        <p:blipFill>
          <a:blip r:embed="rId2"/>
          <a:stretch>
            <a:fillRect/>
          </a:stretch>
        </p:blipFill>
        <p:spPr>
          <a:xfrm>
            <a:off x="9544050" y="107576"/>
            <a:ext cx="2647950" cy="2505075"/>
          </a:xfrm>
          <a:prstGeom prst="rect">
            <a:avLst/>
          </a:prstGeom>
        </p:spPr>
      </p:pic>
      <p:sp>
        <p:nvSpPr>
          <p:cNvPr id="4" name="Tekstiruutu 3">
            <a:extLst>
              <a:ext uri="{FF2B5EF4-FFF2-40B4-BE49-F238E27FC236}">
                <a16:creationId xmlns:a16="http://schemas.microsoft.com/office/drawing/2014/main" id="{F85BE1BD-DE46-1B86-DF88-92A5DC6B1B83}"/>
              </a:ext>
            </a:extLst>
          </p:cNvPr>
          <p:cNvSpPr txBox="1"/>
          <p:nvPr/>
        </p:nvSpPr>
        <p:spPr>
          <a:xfrm>
            <a:off x="201706" y="107576"/>
            <a:ext cx="9722223" cy="6815777"/>
          </a:xfrm>
          <a:prstGeom prst="rect">
            <a:avLst/>
          </a:prstGeom>
          <a:noFill/>
        </p:spPr>
        <p:txBody>
          <a:bodyPr wrap="square">
            <a:spAutoFit/>
          </a:bodyPr>
          <a:lstStyle/>
          <a:p>
            <a:pPr>
              <a:lnSpc>
                <a:spcPct val="107000"/>
              </a:lnSpc>
              <a:spcAft>
                <a:spcPts val="800"/>
              </a:spcAft>
            </a:pPr>
            <a:r>
              <a:rPr lang="fi-FI" sz="1800" b="1">
                <a:solidFill>
                  <a:srgbClr val="333333"/>
                </a:solidFill>
                <a:effectLst/>
                <a:latin typeface="Calibri" panose="020F0502020204030204" pitchFamily="34" charset="0"/>
                <a:ea typeface="Calibri" panose="020F0502020204030204" pitchFamily="34" charset="0"/>
                <a:cs typeface="Calibri" panose="020F0502020204030204" pitchFamily="34" charset="0"/>
              </a:rPr>
              <a:t>RIVERIA</a:t>
            </a:r>
            <a:r>
              <a:rPr lang="fi-FI" sz="1800">
                <a:solidFill>
                  <a:srgbClr val="333333"/>
                </a:solidFill>
                <a:effectLst/>
                <a:latin typeface="Calibri" panose="020F0502020204030204" pitchFamily="34" charset="0"/>
                <a:ea typeface="Calibri" panose="020F0502020204030204" pitchFamily="34" charset="0"/>
                <a:cs typeface="Calibri" panose="020F0502020204030204" pitchFamily="34" charset="0"/>
              </a:rPr>
              <a:t> Opiskelijoiden tasa-arvo- ja yhdenvertaisuussuunnitelman toimeenpano: On kehitetty </a:t>
            </a:r>
            <a:r>
              <a:rPr lang="fi-FI" sz="1800" err="1">
                <a:solidFill>
                  <a:srgbClr val="333333"/>
                </a:solidFill>
                <a:effectLst/>
                <a:latin typeface="Calibri" panose="020F0502020204030204" pitchFamily="34" charset="0"/>
                <a:ea typeface="Calibri" panose="020F0502020204030204" pitchFamily="34" charset="0"/>
                <a:cs typeface="Calibri" panose="020F0502020204030204" pitchFamily="34" charset="0"/>
              </a:rPr>
              <a:t>Riverian</a:t>
            </a:r>
            <a:r>
              <a:rPr lang="fi-FI" sz="1800">
                <a:solidFill>
                  <a:srgbClr val="333333"/>
                </a:solidFill>
                <a:effectLst/>
                <a:latin typeface="Calibri" panose="020F0502020204030204" pitchFamily="34" charset="0"/>
                <a:ea typeface="Calibri" panose="020F0502020204030204" pitchFamily="34" charset="0"/>
                <a:cs typeface="Calibri" panose="020F0502020204030204" pitchFamily="34" charset="0"/>
              </a:rPr>
              <a:t> toimintakulttuuria sellaiseksi, että yhä varhaisemmassa vaiheessa huomataan kiusaaminen ja osataan erottaa siitä rasismi ja seksuaalinen häirintä. Taustatietoa on saatu seuraavista lähteistä: Kouluterveyskyselyiden tulokset Korona-ajan kyselyt Hyvinvointikyselyt</a:t>
            </a:r>
            <a:r>
              <a:rPr lang="fi-FI" sz="160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fi-FI" sz="1800">
                <a:solidFill>
                  <a:srgbClr val="333333"/>
                </a:solidFill>
                <a:effectLst/>
                <a:latin typeface="Calibri" panose="020F0502020204030204" pitchFamily="34" charset="0"/>
                <a:ea typeface="Calibri" panose="020F0502020204030204" pitchFamily="34" charset="0"/>
                <a:cs typeface="Calibri" panose="020F0502020204030204" pitchFamily="34" charset="0"/>
              </a:rPr>
              <a:t>Teemaan liittyvä koulutus henkilökunnalle ja opiskelijoille Opetusmateriaalit Opiskelijoille yhteiskunnassa ja kansalaisena toimimisen tutkinnon osan yhteydessä </a:t>
            </a:r>
            <a:r>
              <a:rPr lang="fi-FI" sz="1800" err="1">
                <a:solidFill>
                  <a:srgbClr val="333333"/>
                </a:solidFill>
                <a:effectLst/>
                <a:latin typeface="Calibri" panose="020F0502020204030204" pitchFamily="34" charset="0"/>
                <a:ea typeface="Calibri" panose="020F0502020204030204" pitchFamily="34" charset="0"/>
                <a:cs typeface="Calibri" panose="020F0502020204030204" pitchFamily="34" charset="0"/>
              </a:rPr>
              <a:t>eRiverian</a:t>
            </a:r>
            <a:r>
              <a:rPr lang="fi-FI" sz="1800">
                <a:solidFill>
                  <a:srgbClr val="333333"/>
                </a:solidFill>
                <a:effectLst/>
                <a:latin typeface="Calibri" panose="020F0502020204030204" pitchFamily="34" charset="0"/>
                <a:ea typeface="Calibri" panose="020F0502020204030204" pitchFamily="34" charset="0"/>
                <a:cs typeface="Calibri" panose="020F0502020204030204" pitchFamily="34" charset="0"/>
              </a:rPr>
              <a:t> verkkokoulutukset henkilökunnalle Opinto on valmis ja jokainen henkilökunnan jäsen on tehnyt sen vuoden 2025 loppuun mennessä osana </a:t>
            </a:r>
            <a:r>
              <a:rPr lang="fi-FI" sz="1800" err="1">
                <a:solidFill>
                  <a:srgbClr val="333333"/>
                </a:solidFill>
                <a:effectLst/>
                <a:latin typeface="Calibri" panose="020F0502020204030204" pitchFamily="34" charset="0"/>
                <a:ea typeface="Calibri" panose="020F0502020204030204" pitchFamily="34" charset="0"/>
                <a:cs typeface="Calibri" panose="020F0502020204030204" pitchFamily="34" charset="0"/>
              </a:rPr>
              <a:t>Riveria</a:t>
            </a:r>
            <a:r>
              <a:rPr lang="fi-FI" sz="1800">
                <a:solidFill>
                  <a:srgbClr val="333333"/>
                </a:solidFill>
                <a:effectLst/>
                <a:latin typeface="Calibri" panose="020F0502020204030204" pitchFamily="34" charset="0"/>
                <a:ea typeface="Calibri" panose="020F0502020204030204" pitchFamily="34" charset="0"/>
                <a:cs typeface="Calibri" panose="020F0502020204030204" pitchFamily="34" charset="0"/>
              </a:rPr>
              <a:t> 2025 henkilöstön osaamisen ja hyvinvoinnin kehittämissuunnitelmaa. Avattiin huhtikuun alussa, opinnon tehneitä tällä hetkellä n. 30</a:t>
            </a:r>
            <a:r>
              <a:rPr lang="fi-FI" sz="160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fi-FI" sz="1800">
                <a:solidFill>
                  <a:srgbClr val="333333"/>
                </a:solidFill>
                <a:effectLst/>
                <a:latin typeface="Calibri" panose="020F0502020204030204" pitchFamily="34" charset="0"/>
                <a:ea typeface="Calibri" panose="020F0502020204030204" pitchFamily="34" charset="0"/>
                <a:cs typeface="Calibri" panose="020F0502020204030204" pitchFamily="34" charset="0"/>
              </a:rPr>
              <a:t>Osaksi turvallisuusjärjestelmää tehtiin opiskelijoille mahdollisuus ilmoittaa kiusaamis- ja häirintätapauksista Tuotettiin</a:t>
            </a:r>
            <a:r>
              <a:rPr lang="fi-FI" sz="110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fi-FI">
                <a:solidFill>
                  <a:srgbClr val="333333"/>
                </a:solidFill>
                <a:effectLst/>
                <a:latin typeface="Arial" panose="020B0604020202020204" pitchFamily="34" charset="0"/>
                <a:ea typeface="Calibri" panose="020F0502020204030204" pitchFamily="34" charset="0"/>
                <a:cs typeface="Times New Roman" panose="02020603050405020304" pitchFamily="18" charset="0"/>
              </a:rPr>
              <a:t>ja testattiin yhdessä </a:t>
            </a:r>
            <a:r>
              <a:rPr lang="fi-FI" sz="1800">
                <a:solidFill>
                  <a:srgbClr val="333333"/>
                </a:solidFill>
                <a:effectLst/>
                <a:latin typeface="Calibri" panose="020F0502020204030204" pitchFamily="34" charset="0"/>
                <a:ea typeface="Calibri" panose="020F0502020204030204" pitchFamily="34" charset="0"/>
                <a:cs typeface="Calibri" panose="020F0502020204030204" pitchFamily="34" charset="0"/>
              </a:rPr>
              <a:t>opiskelijakunnan hallituksen ja turvallisuuspäällikön kanssa Jalkautettiin maaliskuussa, maailman vahvin mies Mika </a:t>
            </a:r>
            <a:r>
              <a:rPr lang="fi-FI" sz="1800" err="1">
                <a:solidFill>
                  <a:srgbClr val="333333"/>
                </a:solidFill>
                <a:effectLst/>
                <a:latin typeface="Calibri" panose="020F0502020204030204" pitchFamily="34" charset="0"/>
                <a:ea typeface="Calibri" panose="020F0502020204030204" pitchFamily="34" charset="0"/>
                <a:cs typeface="Calibri" panose="020F0502020204030204" pitchFamily="34" charset="0"/>
              </a:rPr>
              <a:t>Törrö</a:t>
            </a:r>
            <a:r>
              <a:rPr lang="fi-FI" sz="1800">
                <a:solidFill>
                  <a:srgbClr val="333333"/>
                </a:solidFill>
                <a:effectLst/>
                <a:latin typeface="Calibri" panose="020F0502020204030204" pitchFamily="34" charset="0"/>
                <a:ea typeface="Calibri" panose="020F0502020204030204" pitchFamily="34" charset="0"/>
                <a:cs typeface="Calibri" panose="020F0502020204030204" pitchFamily="34" charset="0"/>
              </a:rPr>
              <a:t> kävi kertomassa kokemuksistaan kiusattuna ja kiusaajana Ensimmäistä ilmoitusta käsiteltäessä opittiin paljon: Prosessin merkitys järjestelmässä Ilmoittajan tahtotila ja henkilökohtainen kokemus Käsittelytapa Keitä mukana? Prosessin päättäminen</a:t>
            </a:r>
            <a:r>
              <a:rPr lang="fi-FI" sz="160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fi-FI" sz="1800">
                <a:solidFill>
                  <a:srgbClr val="333333"/>
                </a:solidFill>
                <a:effectLst/>
                <a:latin typeface="Calibri" panose="020F0502020204030204" pitchFamily="34" charset="0"/>
                <a:ea typeface="Calibri" panose="020F0502020204030204" pitchFamily="34" charset="0"/>
                <a:cs typeface="Calibri" panose="020F0502020204030204" pitchFamily="34" charset="0"/>
              </a:rPr>
              <a:t>Yhteistyö aiheen parissa työskentelevien tahojen kanssa tärkeää Mukana Joensuun kaupungin Lapsiystävällinen kunta –ohjelman kehittämisessä ja toteuttamisessa Sateenkaarinuorten kohtelu noussut mediassa esiin </a:t>
            </a:r>
            <a:r>
              <a:rPr lang="fi-FI" sz="1800" err="1">
                <a:solidFill>
                  <a:srgbClr val="333333"/>
                </a:solidFill>
                <a:effectLst/>
                <a:latin typeface="Calibri" panose="020F0502020204030204" pitchFamily="34" charset="0"/>
                <a:ea typeface="Calibri" panose="020F0502020204030204" pitchFamily="34" charset="0"/>
                <a:cs typeface="Calibri" panose="020F0502020204030204" pitchFamily="34" charset="0"/>
              </a:rPr>
              <a:t>Riveria</a:t>
            </a:r>
            <a:r>
              <a:rPr lang="fi-FI" sz="1800">
                <a:solidFill>
                  <a:srgbClr val="333333"/>
                </a:solidFill>
                <a:effectLst/>
                <a:latin typeface="Calibri" panose="020F0502020204030204" pitchFamily="34" charset="0"/>
                <a:ea typeface="Calibri" panose="020F0502020204030204" pitchFamily="34" charset="0"/>
                <a:cs typeface="Calibri" panose="020F0502020204030204" pitchFamily="34" charset="0"/>
              </a:rPr>
              <a:t> teki julkilausuman aiheesta yhdessä opiskelijakunnan hallituksen kanssa Opiskelijakunta ja tutorit tärkeässä roolissa Johdon tuki Seta ja </a:t>
            </a:r>
            <a:r>
              <a:rPr lang="fi-FI" sz="1800" err="1">
                <a:solidFill>
                  <a:srgbClr val="333333"/>
                </a:solidFill>
                <a:effectLst/>
                <a:latin typeface="Calibri" panose="020F0502020204030204" pitchFamily="34" charset="0"/>
                <a:ea typeface="Calibri" panose="020F0502020204030204" pitchFamily="34" charset="0"/>
                <a:cs typeface="Calibri" panose="020F0502020204030204" pitchFamily="34" charset="0"/>
              </a:rPr>
              <a:t>Settlementti</a:t>
            </a:r>
            <a:r>
              <a:rPr lang="fi-FI" sz="160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fi-FI" sz="1800">
                <a:solidFill>
                  <a:srgbClr val="333333"/>
                </a:solidFill>
                <a:effectLst/>
                <a:latin typeface="Calibri" panose="020F0502020204030204" pitchFamily="34" charset="0"/>
                <a:ea typeface="Calibri" panose="020F0502020204030204" pitchFamily="34" charset="0"/>
                <a:cs typeface="Calibri" panose="020F0502020204030204" pitchFamily="34" charset="0"/>
              </a:rPr>
              <a:t>Tutortoiminnan markkinointi </a:t>
            </a:r>
            <a:r>
              <a:rPr lang="fi-FI" sz="1100" u="none" strike="noStrike">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Ole tukena ja </a:t>
            </a:r>
            <a:r>
              <a:rPr lang="fi-FI" sz="1100" u="none" strike="noStrike"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auta_tutor_riveria</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a:solidFill>
                  <a:srgbClr val="333333"/>
                </a:solidFill>
                <a:effectLst/>
                <a:latin typeface="Calibri" panose="020F0502020204030204" pitchFamily="34" charset="0"/>
                <a:ea typeface="Calibri" panose="020F0502020204030204" pitchFamily="34" charset="0"/>
                <a:cs typeface="Calibri" panose="020F0502020204030204" pitchFamily="34" charset="0"/>
              </a:rPr>
              <a:t>Opiskelijakuntatoiminnan markkinointi </a:t>
            </a:r>
            <a:r>
              <a:rPr lang="fi-FI" sz="1100" u="none" strike="noStrike" err="1">
                <a:solidFill>
                  <a:srgbClr val="105CB6"/>
                </a:solidFill>
                <a:effectLst/>
                <a:latin typeface="Arial" panose="020B0604020202020204" pitchFamily="34" charset="0"/>
                <a:ea typeface="Calibri" panose="020F0502020204030204" pitchFamily="34" charset="0"/>
                <a:cs typeface="Times New Roman" panose="02020603050405020304" pitchFamily="18" charset="0"/>
                <a:hlinkClick r:id="rId4"/>
              </a:rPr>
              <a:t>Opiskelijakunta_opas_riveria</a:t>
            </a:r>
            <a:r>
              <a:rPr lang="fi-FI" sz="110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0150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4AC7D04F-2EC3-B6CB-775A-C154AC0B3CEF}"/>
              </a:ext>
            </a:extLst>
          </p:cNvPr>
          <p:cNvSpPr txBox="1"/>
          <p:nvPr/>
        </p:nvSpPr>
        <p:spPr>
          <a:xfrm>
            <a:off x="484094" y="94129"/>
            <a:ext cx="9049871" cy="6280694"/>
          </a:xfrm>
          <a:prstGeom prst="rect">
            <a:avLst/>
          </a:prstGeom>
          <a:noFill/>
        </p:spPr>
        <p:txBody>
          <a:bodyPr wrap="square" lIns="91440" tIns="45720" rIns="91440" bIns="45720" anchor="t">
            <a:spAutoFit/>
          </a:bodyPr>
          <a:lstStyle/>
          <a:p>
            <a:pPr>
              <a:lnSpc>
                <a:spcPct val="90000"/>
              </a:lnSpc>
            </a:pPr>
            <a:r>
              <a:rPr lang="en-US" sz="1600" dirty="0" err="1">
                <a:effectLst/>
                <a:latin typeface="Calibri"/>
                <a:cs typeface="Calibri"/>
              </a:rPr>
              <a:t>Kiipula</a:t>
            </a:r>
            <a:r>
              <a:rPr lang="en-US" sz="1600" dirty="0">
                <a:effectLst/>
                <a:latin typeface="Calibri"/>
                <a:cs typeface="Calibri"/>
              </a:rPr>
              <a:t> </a:t>
            </a:r>
            <a:r>
              <a:rPr lang="en-US" sz="1600" dirty="0" err="1">
                <a:effectLst/>
                <a:latin typeface="Calibri"/>
                <a:cs typeface="Calibri"/>
              </a:rPr>
              <a:t>Asumisen</a:t>
            </a:r>
            <a:r>
              <a:rPr lang="en-US" sz="1600" dirty="0">
                <a:effectLst/>
                <a:latin typeface="Calibri"/>
                <a:cs typeface="Calibri"/>
              </a:rPr>
              <a:t> </a:t>
            </a:r>
            <a:r>
              <a:rPr lang="en-US" sz="1600" dirty="0" err="1">
                <a:effectLst/>
                <a:latin typeface="Calibri"/>
                <a:cs typeface="Calibri"/>
              </a:rPr>
              <a:t>toiminnasta</a:t>
            </a:r>
            <a:r>
              <a:rPr lang="en-US" sz="1600" dirty="0">
                <a:effectLst/>
                <a:latin typeface="Calibri"/>
                <a:cs typeface="Calibri"/>
              </a:rPr>
              <a:t> </a:t>
            </a:r>
            <a:r>
              <a:rPr lang="en-US" sz="1600" dirty="0" err="1">
                <a:latin typeface="Calibri"/>
                <a:cs typeface="Calibri"/>
              </a:rPr>
              <a:t>luotu</a:t>
            </a:r>
            <a:r>
              <a:rPr lang="en-US" sz="1600" dirty="0">
                <a:latin typeface="Calibri"/>
                <a:cs typeface="Calibri"/>
              </a:rPr>
              <a:t> </a:t>
            </a:r>
            <a:r>
              <a:rPr lang="en-US" sz="1600" dirty="0" err="1">
                <a:latin typeface="Calibri"/>
                <a:cs typeface="Calibri"/>
              </a:rPr>
              <a:t>kuvaus</a:t>
            </a:r>
            <a:r>
              <a:rPr lang="en-US" sz="1600" dirty="0">
                <a:effectLst/>
                <a:latin typeface="Calibri"/>
                <a:cs typeface="Calibri"/>
              </a:rPr>
              <a:t> </a:t>
            </a:r>
            <a:r>
              <a:rPr lang="en-US" sz="1600" dirty="0" err="1">
                <a:effectLst/>
                <a:latin typeface="Calibri"/>
                <a:cs typeface="Calibri"/>
              </a:rPr>
              <a:t>vuosikelloon</a:t>
            </a:r>
            <a:r>
              <a:rPr lang="en-US" sz="1600" dirty="0">
                <a:effectLst/>
                <a:latin typeface="Calibri"/>
                <a:cs typeface="Calibri"/>
              </a:rPr>
              <a:t>, </a:t>
            </a:r>
            <a:r>
              <a:rPr lang="en-US" sz="1600" dirty="0" err="1">
                <a:effectLst/>
                <a:latin typeface="Calibri"/>
                <a:cs typeface="Calibri"/>
              </a:rPr>
              <a:t>joka</a:t>
            </a:r>
            <a:r>
              <a:rPr lang="en-US" sz="1600" dirty="0">
                <a:effectLst/>
                <a:latin typeface="Calibri"/>
                <a:cs typeface="Calibri"/>
              </a:rPr>
              <a:t> </a:t>
            </a:r>
            <a:r>
              <a:rPr lang="en-US" sz="1600" dirty="0" err="1">
                <a:effectLst/>
                <a:latin typeface="Calibri"/>
                <a:cs typeface="Calibri"/>
              </a:rPr>
              <a:t>myötäilee</a:t>
            </a:r>
            <a:r>
              <a:rPr lang="en-US" sz="1600" dirty="0">
                <a:effectLst/>
                <a:latin typeface="Calibri"/>
                <a:cs typeface="Calibri"/>
              </a:rPr>
              <a:t> </a:t>
            </a:r>
            <a:r>
              <a:rPr lang="en-US" sz="1600" dirty="0" err="1">
                <a:effectLst/>
                <a:latin typeface="Calibri"/>
                <a:cs typeface="Calibri"/>
              </a:rPr>
              <a:t>ammattiopiston</a:t>
            </a:r>
            <a:r>
              <a:rPr lang="en-US" sz="1600" dirty="0">
                <a:effectLst/>
                <a:latin typeface="Calibri"/>
                <a:cs typeface="Calibri"/>
              </a:rPr>
              <a:t> </a:t>
            </a:r>
            <a:r>
              <a:rPr lang="en-US" sz="1600" dirty="0" err="1">
                <a:effectLst/>
                <a:latin typeface="Calibri"/>
                <a:cs typeface="Calibri"/>
              </a:rPr>
              <a:t>vuosikelloa</a:t>
            </a:r>
            <a:r>
              <a:rPr lang="en-US" sz="1600" dirty="0">
                <a:effectLst/>
                <a:latin typeface="Calibri"/>
                <a:cs typeface="Calibri"/>
              </a:rPr>
              <a:t>. </a:t>
            </a:r>
            <a:r>
              <a:rPr lang="en-US" sz="1600" dirty="0" err="1">
                <a:effectLst/>
                <a:latin typeface="Calibri"/>
                <a:cs typeface="Calibri"/>
              </a:rPr>
              <a:t>Asumistoiminnan</a:t>
            </a:r>
            <a:r>
              <a:rPr lang="en-US" sz="1600" dirty="0">
                <a:effectLst/>
                <a:latin typeface="Calibri"/>
                <a:cs typeface="Calibri"/>
              </a:rPr>
              <a:t> </a:t>
            </a:r>
            <a:r>
              <a:rPr lang="en-US" sz="1600" dirty="0" err="1">
                <a:effectLst/>
                <a:latin typeface="Calibri"/>
                <a:cs typeface="Calibri"/>
              </a:rPr>
              <a:t>kehittämistä</a:t>
            </a:r>
            <a:r>
              <a:rPr lang="en-US" sz="1600" dirty="0">
                <a:effectLst/>
                <a:latin typeface="Calibri"/>
                <a:cs typeface="Calibri"/>
              </a:rPr>
              <a:t> </a:t>
            </a:r>
            <a:r>
              <a:rPr lang="en-US" sz="1600" dirty="0" err="1">
                <a:effectLst/>
                <a:latin typeface="Calibri"/>
                <a:cs typeface="Calibri"/>
              </a:rPr>
              <a:t>yhdistetty</a:t>
            </a:r>
            <a:r>
              <a:rPr lang="en-US" sz="1600" dirty="0">
                <a:effectLst/>
                <a:latin typeface="Calibri"/>
                <a:cs typeface="Calibri"/>
              </a:rPr>
              <a:t> TASSU-</a:t>
            </a:r>
            <a:r>
              <a:rPr lang="en-US" sz="1600" dirty="0" err="1">
                <a:effectLst/>
                <a:latin typeface="Calibri"/>
                <a:cs typeface="Calibri"/>
              </a:rPr>
              <a:t>hankkeen</a:t>
            </a:r>
            <a:r>
              <a:rPr lang="en-US" sz="1600" dirty="0">
                <a:effectLst/>
                <a:latin typeface="Calibri"/>
                <a:cs typeface="Calibri"/>
              </a:rPr>
              <a:t> </a:t>
            </a:r>
            <a:r>
              <a:rPr lang="en-US" sz="1600" dirty="0" err="1">
                <a:effectLst/>
                <a:latin typeface="Calibri"/>
                <a:cs typeface="Calibri"/>
              </a:rPr>
              <a:t>toimintaan</a:t>
            </a:r>
            <a:r>
              <a:rPr lang="en-US" sz="1600" dirty="0">
                <a:effectLst/>
                <a:latin typeface="Calibri"/>
                <a:cs typeface="Calibri"/>
              </a:rPr>
              <a:t> (</a:t>
            </a:r>
            <a:r>
              <a:rPr lang="en-US" sz="1600" dirty="0" err="1">
                <a:effectLst/>
                <a:latin typeface="Calibri"/>
                <a:cs typeface="Calibri"/>
              </a:rPr>
              <a:t>hankkeessa</a:t>
            </a:r>
            <a:r>
              <a:rPr lang="en-US" sz="1600" dirty="0">
                <a:effectLst/>
                <a:latin typeface="Calibri"/>
                <a:cs typeface="Calibri"/>
              </a:rPr>
              <a:t> </a:t>
            </a:r>
            <a:r>
              <a:rPr lang="en-US" sz="1600" dirty="0" err="1">
                <a:effectLst/>
                <a:latin typeface="Calibri"/>
                <a:cs typeface="Calibri"/>
              </a:rPr>
              <a:t>tavoitteena</a:t>
            </a:r>
            <a:r>
              <a:rPr lang="en-US" sz="1600" dirty="0">
                <a:effectLst/>
                <a:latin typeface="Calibri"/>
                <a:cs typeface="Calibri"/>
              </a:rPr>
              <a:t> </a:t>
            </a:r>
            <a:r>
              <a:rPr lang="en-US" sz="1600" dirty="0" err="1">
                <a:effectLst/>
                <a:latin typeface="Calibri"/>
                <a:cs typeface="Calibri"/>
              </a:rPr>
              <a:t>Asumisen</a:t>
            </a:r>
            <a:r>
              <a:rPr lang="en-US" sz="1600" dirty="0">
                <a:effectLst/>
                <a:latin typeface="Calibri"/>
                <a:cs typeface="Calibri"/>
              </a:rPr>
              <a:t> </a:t>
            </a:r>
            <a:r>
              <a:rPr lang="en-US" sz="1600" dirty="0" err="1">
                <a:effectLst/>
                <a:latin typeface="Calibri"/>
                <a:cs typeface="Calibri"/>
              </a:rPr>
              <a:t>pedagogisten</a:t>
            </a:r>
            <a:r>
              <a:rPr lang="en-US" sz="1600" dirty="0">
                <a:effectLst/>
                <a:latin typeface="Calibri"/>
                <a:cs typeface="Calibri"/>
              </a:rPr>
              <a:t> </a:t>
            </a:r>
            <a:r>
              <a:rPr lang="en-US" sz="1600" dirty="0" err="1">
                <a:effectLst/>
                <a:latin typeface="Calibri"/>
                <a:cs typeface="Calibri"/>
              </a:rPr>
              <a:t>mahdollisuuksien</a:t>
            </a:r>
            <a:r>
              <a:rPr lang="en-US" sz="1600" dirty="0">
                <a:effectLst/>
                <a:latin typeface="Calibri"/>
                <a:cs typeface="Calibri"/>
              </a:rPr>
              <a:t> </a:t>
            </a:r>
            <a:r>
              <a:rPr lang="en-US" sz="1600" dirty="0" err="1">
                <a:effectLst/>
                <a:latin typeface="Calibri"/>
                <a:cs typeface="Calibri"/>
              </a:rPr>
              <a:t>dokumentointi</a:t>
            </a:r>
            <a:r>
              <a:rPr lang="en-US" sz="1600" dirty="0">
                <a:effectLst/>
                <a:latin typeface="Calibri"/>
                <a:cs typeface="Calibri"/>
              </a:rPr>
              <a:t>)</a:t>
            </a:r>
          </a:p>
          <a:p>
            <a:pPr>
              <a:lnSpc>
                <a:spcPct val="90000"/>
              </a:lnSpc>
            </a:pPr>
            <a:endParaRPr lang="en-US" sz="1600" dirty="0">
              <a:effectLst/>
              <a:latin typeface="Calibri"/>
              <a:cs typeface="Calibri"/>
            </a:endParaRPr>
          </a:p>
          <a:p>
            <a:pPr marL="342900" indent="-228600">
              <a:lnSpc>
                <a:spcPct val="90000"/>
              </a:lnSpc>
              <a:spcAft>
                <a:spcPts val="800"/>
              </a:spcAft>
              <a:buFont typeface="Arial" panose="020B0604020202020204" pitchFamily="34" charset="0"/>
              <a:buChar char="•"/>
            </a:pPr>
            <a:r>
              <a:rPr lang="en-US" sz="1600" dirty="0" err="1">
                <a:effectLst/>
                <a:latin typeface="Calibri"/>
                <a:cs typeface="Calibri"/>
              </a:rPr>
              <a:t>Menetelmäpankkia</a:t>
            </a:r>
            <a:r>
              <a:rPr lang="en-US" sz="1600" dirty="0">
                <a:effectLst/>
                <a:latin typeface="Calibri"/>
                <a:cs typeface="Calibri"/>
              </a:rPr>
              <a:t> on </a:t>
            </a:r>
            <a:r>
              <a:rPr lang="en-US" sz="1600" dirty="0" err="1">
                <a:effectLst/>
                <a:latin typeface="Calibri"/>
                <a:cs typeface="Calibri"/>
              </a:rPr>
              <a:t>kerätty</a:t>
            </a:r>
            <a:r>
              <a:rPr lang="en-US" sz="1600" dirty="0">
                <a:effectLst/>
                <a:latin typeface="Calibri"/>
                <a:cs typeface="Calibri"/>
              </a:rPr>
              <a:t> jo </a:t>
            </a:r>
            <a:r>
              <a:rPr lang="en-US" sz="1600" dirty="0" err="1">
                <a:effectLst/>
                <a:latin typeface="Calibri"/>
                <a:cs typeface="Calibri"/>
              </a:rPr>
              <a:t>aiemmin</a:t>
            </a:r>
            <a:r>
              <a:rPr lang="en-US" sz="1600" dirty="0">
                <a:effectLst/>
                <a:latin typeface="Calibri"/>
                <a:cs typeface="Calibri"/>
              </a:rPr>
              <a:t>, </a:t>
            </a:r>
            <a:r>
              <a:rPr lang="en-US" sz="1600" dirty="0" err="1">
                <a:effectLst/>
                <a:latin typeface="Calibri"/>
                <a:cs typeface="Calibri"/>
              </a:rPr>
              <a:t>asioiden</a:t>
            </a:r>
            <a:r>
              <a:rPr lang="en-US" sz="1600" dirty="0">
                <a:effectLst/>
                <a:latin typeface="Calibri"/>
                <a:cs typeface="Calibri"/>
              </a:rPr>
              <a:t> </a:t>
            </a:r>
            <a:r>
              <a:rPr lang="en-US" sz="1600" dirty="0" err="1">
                <a:effectLst/>
                <a:latin typeface="Calibri"/>
                <a:cs typeface="Calibri"/>
              </a:rPr>
              <a:t>järjesteleminen</a:t>
            </a:r>
            <a:r>
              <a:rPr lang="en-US" sz="1600" dirty="0">
                <a:effectLst/>
                <a:latin typeface="Calibri"/>
                <a:cs typeface="Calibri"/>
              </a:rPr>
              <a:t>, </a:t>
            </a:r>
            <a:r>
              <a:rPr lang="en-US" sz="1600" dirty="0" err="1">
                <a:effectLst/>
                <a:latin typeface="Calibri"/>
                <a:cs typeface="Calibri"/>
              </a:rPr>
              <a:t>uusien</a:t>
            </a:r>
            <a:r>
              <a:rPr lang="en-US" sz="1600" dirty="0">
                <a:effectLst/>
                <a:latin typeface="Calibri"/>
                <a:cs typeface="Calibri"/>
              </a:rPr>
              <a:t> </a:t>
            </a:r>
            <a:r>
              <a:rPr lang="en-US" sz="1600" dirty="0" err="1">
                <a:effectLst/>
                <a:latin typeface="Calibri"/>
                <a:cs typeface="Calibri"/>
              </a:rPr>
              <a:t>lisääminen</a:t>
            </a:r>
            <a:r>
              <a:rPr lang="en-US" sz="1600" dirty="0">
                <a:effectLst/>
                <a:latin typeface="Calibri"/>
                <a:cs typeface="Calibri"/>
              </a:rPr>
              <a:t> ja </a:t>
            </a:r>
            <a:r>
              <a:rPr lang="en-US" sz="1600" dirty="0" err="1">
                <a:effectLst/>
                <a:latin typeface="Calibri"/>
                <a:cs typeface="Calibri"/>
              </a:rPr>
              <a:t>kaiken</a:t>
            </a:r>
            <a:r>
              <a:rPr lang="en-US" sz="1600" dirty="0">
                <a:effectLst/>
                <a:latin typeface="Calibri"/>
                <a:cs typeface="Calibri"/>
              </a:rPr>
              <a:t> </a:t>
            </a:r>
            <a:r>
              <a:rPr lang="en-US" sz="1600" dirty="0" err="1">
                <a:effectLst/>
                <a:latin typeface="Calibri"/>
                <a:cs typeface="Calibri"/>
              </a:rPr>
              <a:t>kokoaminen</a:t>
            </a:r>
            <a:r>
              <a:rPr lang="en-US" sz="1600" dirty="0">
                <a:effectLst/>
                <a:latin typeface="Calibri"/>
                <a:cs typeface="Calibri"/>
              </a:rPr>
              <a:t> </a:t>
            </a:r>
            <a:r>
              <a:rPr lang="en-US" sz="1600" dirty="0" err="1">
                <a:effectLst/>
                <a:latin typeface="Calibri"/>
                <a:cs typeface="Calibri"/>
              </a:rPr>
              <a:t>yhteen</a:t>
            </a:r>
            <a:r>
              <a:rPr lang="en-US" sz="1600" dirty="0">
                <a:effectLst/>
                <a:latin typeface="Calibri"/>
                <a:cs typeface="Calibri"/>
              </a:rPr>
              <a:t> on </a:t>
            </a:r>
            <a:r>
              <a:rPr lang="en-US" sz="1600" dirty="0" err="1">
                <a:effectLst/>
                <a:latin typeface="Calibri"/>
                <a:cs typeface="Calibri"/>
              </a:rPr>
              <a:t>sovittu</a:t>
            </a:r>
            <a:r>
              <a:rPr lang="en-US" sz="1600" dirty="0">
                <a:effectLst/>
                <a:latin typeface="Calibri"/>
                <a:cs typeface="Calibri"/>
              </a:rPr>
              <a:t> </a:t>
            </a:r>
            <a:r>
              <a:rPr lang="en-US" sz="1600" dirty="0" err="1">
                <a:effectLst/>
                <a:latin typeface="Calibri"/>
                <a:cs typeface="Calibri"/>
              </a:rPr>
              <a:t>tehtäväksi</a:t>
            </a:r>
            <a:r>
              <a:rPr lang="en-US" sz="1600" dirty="0">
                <a:latin typeface="Calibri"/>
                <a:cs typeface="Calibri"/>
              </a:rPr>
              <a:t> </a:t>
            </a:r>
          </a:p>
          <a:p>
            <a:pPr marL="342900" lvl="0" indent="-228600">
              <a:lnSpc>
                <a:spcPct val="90000"/>
              </a:lnSpc>
              <a:spcAft>
                <a:spcPts val="800"/>
              </a:spcAft>
              <a:buFont typeface="Arial" panose="020B0604020202020204" pitchFamily="34" charset="0"/>
              <a:buChar char="•"/>
            </a:pPr>
            <a:r>
              <a:rPr lang="en-US" sz="1600" dirty="0" err="1">
                <a:effectLst/>
                <a:latin typeface="Calibri"/>
                <a:cs typeface="Calibri"/>
              </a:rPr>
              <a:t>Hyvinvointitapahtumien</a:t>
            </a:r>
            <a:r>
              <a:rPr lang="en-US" sz="1600" dirty="0">
                <a:effectLst/>
                <a:latin typeface="Calibri"/>
                <a:cs typeface="Calibri"/>
              </a:rPr>
              <a:t> </a:t>
            </a:r>
            <a:r>
              <a:rPr lang="en-US" sz="1600" dirty="0" err="1">
                <a:effectLst/>
                <a:latin typeface="Calibri"/>
                <a:cs typeface="Calibri"/>
              </a:rPr>
              <a:t>järjestäminen</a:t>
            </a:r>
            <a:r>
              <a:rPr lang="en-US" sz="1600" dirty="0">
                <a:effectLst/>
                <a:latin typeface="Calibri"/>
                <a:cs typeface="Calibri"/>
              </a:rPr>
              <a:t> on </a:t>
            </a:r>
            <a:r>
              <a:rPr lang="en-US" sz="1600" dirty="0" err="1">
                <a:effectLst/>
                <a:latin typeface="Calibri"/>
                <a:cs typeface="Calibri"/>
              </a:rPr>
              <a:t>yhdistetty</a:t>
            </a:r>
            <a:r>
              <a:rPr lang="en-US" sz="1600" dirty="0">
                <a:effectLst/>
                <a:latin typeface="Calibri"/>
                <a:cs typeface="Calibri"/>
              </a:rPr>
              <a:t> </a:t>
            </a:r>
            <a:r>
              <a:rPr lang="en-US" sz="1600" dirty="0" err="1">
                <a:effectLst/>
                <a:latin typeface="Calibri"/>
                <a:cs typeface="Calibri"/>
              </a:rPr>
              <a:t>osittain</a:t>
            </a:r>
            <a:r>
              <a:rPr lang="en-US" sz="1600" dirty="0">
                <a:effectLst/>
                <a:latin typeface="Calibri"/>
                <a:cs typeface="Calibri"/>
              </a:rPr>
              <a:t> </a:t>
            </a:r>
            <a:r>
              <a:rPr lang="en-US" sz="1600" dirty="0" err="1">
                <a:effectLst/>
                <a:latin typeface="Calibri"/>
                <a:cs typeface="Calibri"/>
              </a:rPr>
              <a:t>tutortoiminnan</a:t>
            </a:r>
            <a:r>
              <a:rPr lang="en-US" sz="1600" dirty="0">
                <a:effectLst/>
                <a:latin typeface="Calibri"/>
                <a:cs typeface="Calibri"/>
              </a:rPr>
              <a:t> </a:t>
            </a:r>
            <a:r>
              <a:rPr lang="en-US" sz="1600" dirty="0" err="1">
                <a:effectLst/>
                <a:latin typeface="Calibri"/>
                <a:cs typeface="Calibri"/>
              </a:rPr>
              <a:t>yhteyteen</a:t>
            </a:r>
            <a:r>
              <a:rPr lang="en-US" sz="1600" dirty="0">
                <a:effectLst/>
                <a:latin typeface="Calibri"/>
                <a:cs typeface="Calibri"/>
              </a:rPr>
              <a:t>. </a:t>
            </a:r>
            <a:r>
              <a:rPr lang="en-US" sz="1600" dirty="0" err="1">
                <a:effectLst/>
                <a:latin typeface="Calibri"/>
                <a:cs typeface="Calibri"/>
              </a:rPr>
              <a:t>Järjestetty</a:t>
            </a:r>
            <a:r>
              <a:rPr lang="en-US" sz="1600" dirty="0">
                <a:effectLst/>
                <a:latin typeface="Calibri"/>
                <a:cs typeface="Calibri"/>
              </a:rPr>
              <a:t> </a:t>
            </a:r>
            <a:r>
              <a:rPr lang="en-US" sz="1600" dirty="0" err="1">
                <a:effectLst/>
                <a:latin typeface="Calibri"/>
                <a:cs typeface="Calibri"/>
              </a:rPr>
              <a:t>taukoliikuntapäivät</a:t>
            </a:r>
            <a:r>
              <a:rPr lang="en-US" sz="1600" dirty="0">
                <a:effectLst/>
                <a:latin typeface="Calibri"/>
                <a:cs typeface="Calibri"/>
              </a:rPr>
              <a:t>. </a:t>
            </a:r>
            <a:r>
              <a:rPr lang="en-US" sz="1600" dirty="0" err="1">
                <a:effectLst/>
                <a:latin typeface="Calibri"/>
                <a:cs typeface="Calibri"/>
              </a:rPr>
              <a:t>Opiskelijoille</a:t>
            </a:r>
            <a:r>
              <a:rPr lang="en-US" sz="1600" dirty="0">
                <a:effectLst/>
                <a:latin typeface="Calibri"/>
                <a:cs typeface="Calibri"/>
              </a:rPr>
              <a:t> on </a:t>
            </a:r>
            <a:r>
              <a:rPr lang="en-US" sz="1600" dirty="0" err="1">
                <a:effectLst/>
                <a:latin typeface="Calibri"/>
                <a:cs typeface="Calibri"/>
              </a:rPr>
              <a:t>suunniteltu</a:t>
            </a:r>
            <a:r>
              <a:rPr lang="en-US" sz="1600" dirty="0">
                <a:effectLst/>
                <a:latin typeface="Calibri"/>
                <a:cs typeface="Calibri"/>
              </a:rPr>
              <a:t> ”</a:t>
            </a:r>
            <a:r>
              <a:rPr lang="en-US" sz="1600" dirty="0" err="1">
                <a:effectLst/>
                <a:latin typeface="Calibri"/>
                <a:cs typeface="Calibri"/>
              </a:rPr>
              <a:t>mitä</a:t>
            </a:r>
            <a:r>
              <a:rPr lang="en-US" sz="1600" dirty="0">
                <a:effectLst/>
                <a:latin typeface="Calibri"/>
                <a:cs typeface="Calibri"/>
              </a:rPr>
              <a:t> </a:t>
            </a:r>
            <a:r>
              <a:rPr lang="en-US" sz="1600" dirty="0" err="1">
                <a:effectLst/>
                <a:latin typeface="Calibri"/>
                <a:cs typeface="Calibri"/>
              </a:rPr>
              <a:t>sulle</a:t>
            </a:r>
            <a:r>
              <a:rPr lang="en-US" sz="1600" dirty="0">
                <a:effectLst/>
                <a:latin typeface="Calibri"/>
                <a:cs typeface="Calibri"/>
              </a:rPr>
              <a:t> </a:t>
            </a:r>
            <a:r>
              <a:rPr lang="en-US" sz="1600" dirty="0" err="1">
                <a:effectLst/>
                <a:latin typeface="Calibri"/>
                <a:cs typeface="Calibri"/>
              </a:rPr>
              <a:t>kuuluu</a:t>
            </a:r>
            <a:r>
              <a:rPr lang="en-US" sz="1600" dirty="0">
                <a:effectLst/>
                <a:latin typeface="Calibri"/>
                <a:cs typeface="Calibri"/>
              </a:rPr>
              <a:t>?”-</a:t>
            </a:r>
            <a:r>
              <a:rPr lang="en-US" sz="1600" dirty="0" err="1">
                <a:effectLst/>
                <a:latin typeface="Calibri"/>
                <a:cs typeface="Calibri"/>
              </a:rPr>
              <a:t>etätreffejä</a:t>
            </a:r>
            <a:r>
              <a:rPr lang="en-US" sz="1600" dirty="0">
                <a:effectLst/>
                <a:latin typeface="Calibri"/>
                <a:cs typeface="Calibri"/>
              </a:rPr>
              <a:t>, </a:t>
            </a:r>
            <a:r>
              <a:rPr lang="en-US" sz="1600" dirty="0" err="1">
                <a:effectLst/>
                <a:latin typeface="Calibri"/>
                <a:cs typeface="Calibri"/>
              </a:rPr>
              <a:t>joissa</a:t>
            </a:r>
            <a:r>
              <a:rPr lang="en-US" sz="1600" dirty="0">
                <a:effectLst/>
                <a:latin typeface="Calibri"/>
                <a:cs typeface="Calibri"/>
              </a:rPr>
              <a:t> </a:t>
            </a:r>
            <a:r>
              <a:rPr lang="en-US" sz="1600" dirty="0" err="1">
                <a:effectLst/>
                <a:latin typeface="Calibri"/>
                <a:cs typeface="Calibri"/>
              </a:rPr>
              <a:t>yhteistä</a:t>
            </a:r>
            <a:r>
              <a:rPr lang="en-US" sz="1600" dirty="0">
                <a:effectLst/>
                <a:latin typeface="Calibri"/>
                <a:cs typeface="Calibri"/>
              </a:rPr>
              <a:t> </a:t>
            </a:r>
            <a:r>
              <a:rPr lang="en-US" sz="1600" dirty="0" err="1">
                <a:effectLst/>
                <a:latin typeface="Calibri"/>
                <a:cs typeface="Calibri"/>
              </a:rPr>
              <a:t>tekemistä</a:t>
            </a:r>
            <a:r>
              <a:rPr lang="en-US" sz="1600" dirty="0">
                <a:effectLst/>
                <a:latin typeface="Calibri"/>
                <a:cs typeface="Calibri"/>
              </a:rPr>
              <a:t>, </a:t>
            </a:r>
            <a:r>
              <a:rPr lang="en-US" sz="1600" dirty="0" err="1">
                <a:effectLst/>
                <a:latin typeface="Calibri"/>
                <a:cs typeface="Calibri"/>
              </a:rPr>
              <a:t>infoja</a:t>
            </a:r>
            <a:r>
              <a:rPr lang="en-US" sz="1600" dirty="0">
                <a:effectLst/>
                <a:latin typeface="Calibri"/>
                <a:cs typeface="Calibri"/>
              </a:rPr>
              <a:t> </a:t>
            </a:r>
            <a:r>
              <a:rPr lang="en-US" sz="1600" dirty="0" err="1">
                <a:effectLst/>
                <a:latin typeface="Calibri"/>
                <a:cs typeface="Calibri"/>
              </a:rPr>
              <a:t>yms</a:t>
            </a:r>
            <a:r>
              <a:rPr lang="en-US" sz="1600" dirty="0">
                <a:effectLst/>
                <a:latin typeface="Calibri"/>
                <a:cs typeface="Calibri"/>
              </a:rPr>
              <a:t>. </a:t>
            </a:r>
            <a:r>
              <a:rPr lang="en-US" sz="1600" dirty="0" err="1">
                <a:effectLst/>
                <a:latin typeface="Calibri"/>
                <a:cs typeface="Calibri"/>
              </a:rPr>
              <a:t>Myös</a:t>
            </a:r>
            <a:r>
              <a:rPr lang="en-US" sz="1600" dirty="0">
                <a:effectLst/>
                <a:latin typeface="Calibri"/>
                <a:cs typeface="Calibri"/>
              </a:rPr>
              <a:t> </a:t>
            </a:r>
            <a:r>
              <a:rPr lang="en-US" sz="1600" dirty="0" err="1">
                <a:effectLst/>
                <a:latin typeface="Calibri"/>
                <a:cs typeface="Calibri"/>
              </a:rPr>
              <a:t>muita</a:t>
            </a:r>
            <a:r>
              <a:rPr lang="en-US" sz="1600" dirty="0">
                <a:effectLst/>
                <a:latin typeface="Calibri"/>
                <a:cs typeface="Calibri"/>
              </a:rPr>
              <a:t> </a:t>
            </a:r>
            <a:r>
              <a:rPr lang="en-US" sz="1600" dirty="0" err="1">
                <a:effectLst/>
                <a:latin typeface="Calibri"/>
                <a:cs typeface="Calibri"/>
              </a:rPr>
              <a:t>tapahtumia</a:t>
            </a:r>
            <a:r>
              <a:rPr lang="en-US" sz="1600" dirty="0">
                <a:effectLst/>
                <a:latin typeface="Calibri"/>
                <a:cs typeface="Calibri"/>
              </a:rPr>
              <a:t> </a:t>
            </a:r>
            <a:r>
              <a:rPr lang="en-US" sz="1600" dirty="0" err="1">
                <a:effectLst/>
                <a:latin typeface="Calibri"/>
                <a:cs typeface="Calibri"/>
              </a:rPr>
              <a:t>voidaan</a:t>
            </a:r>
            <a:r>
              <a:rPr lang="en-US" sz="1600" dirty="0">
                <a:effectLst/>
                <a:latin typeface="Calibri"/>
                <a:cs typeface="Calibri"/>
              </a:rPr>
              <a:t> </a:t>
            </a:r>
            <a:r>
              <a:rPr lang="en-US" sz="1600" dirty="0" err="1">
                <a:effectLst/>
                <a:latin typeface="Calibri"/>
                <a:cs typeface="Calibri"/>
              </a:rPr>
              <a:t>suunnitella</a:t>
            </a:r>
            <a:r>
              <a:rPr lang="en-US" sz="1600" dirty="0">
                <a:effectLst/>
                <a:latin typeface="Calibri"/>
                <a:cs typeface="Calibri"/>
              </a:rPr>
              <a:t> </a:t>
            </a:r>
            <a:r>
              <a:rPr lang="en-US" sz="1600" dirty="0" err="1">
                <a:effectLst/>
                <a:latin typeface="Calibri"/>
                <a:cs typeface="Calibri"/>
              </a:rPr>
              <a:t>yhdessä</a:t>
            </a:r>
            <a:r>
              <a:rPr lang="en-US" sz="1600" dirty="0">
                <a:effectLst/>
                <a:latin typeface="Calibri"/>
                <a:cs typeface="Calibri"/>
              </a:rPr>
              <a:t> </a:t>
            </a:r>
            <a:r>
              <a:rPr lang="en-US" sz="1600" dirty="0" err="1">
                <a:effectLst/>
                <a:latin typeface="Calibri"/>
                <a:cs typeface="Calibri"/>
              </a:rPr>
              <a:t>Tutoreitten</a:t>
            </a:r>
            <a:r>
              <a:rPr lang="en-US" sz="1600" dirty="0">
                <a:effectLst/>
                <a:latin typeface="Calibri"/>
                <a:cs typeface="Calibri"/>
              </a:rPr>
              <a:t>, </a:t>
            </a:r>
            <a:r>
              <a:rPr lang="en-US" sz="1600" dirty="0" err="1">
                <a:effectLst/>
                <a:latin typeface="Calibri"/>
                <a:cs typeface="Calibri"/>
              </a:rPr>
              <a:t>opiskelijakunnan</a:t>
            </a:r>
            <a:r>
              <a:rPr lang="en-US" sz="1600" dirty="0">
                <a:effectLst/>
                <a:latin typeface="Calibri"/>
                <a:cs typeface="Calibri"/>
              </a:rPr>
              <a:t> ja </a:t>
            </a:r>
            <a:r>
              <a:rPr lang="en-US" sz="1600" dirty="0" err="1">
                <a:effectLst/>
                <a:latin typeface="Calibri"/>
                <a:cs typeface="Calibri"/>
              </a:rPr>
              <a:t>opiskelijahyvinvointipalveluiden</a:t>
            </a:r>
            <a:r>
              <a:rPr lang="en-US" sz="1600" dirty="0">
                <a:effectLst/>
                <a:latin typeface="Calibri"/>
                <a:cs typeface="Calibri"/>
              </a:rPr>
              <a:t> </a:t>
            </a:r>
            <a:r>
              <a:rPr lang="en-US" sz="1600" dirty="0" err="1">
                <a:effectLst/>
                <a:latin typeface="Calibri"/>
                <a:cs typeface="Calibri"/>
              </a:rPr>
              <a:t>kanssa</a:t>
            </a:r>
            <a:r>
              <a:rPr lang="en-US" sz="1600" dirty="0">
                <a:effectLst/>
                <a:latin typeface="Calibri"/>
                <a:cs typeface="Calibri"/>
              </a:rPr>
              <a:t>.</a:t>
            </a:r>
          </a:p>
          <a:p>
            <a:pPr indent="-228600">
              <a:lnSpc>
                <a:spcPct val="90000"/>
              </a:lnSpc>
              <a:buFont typeface="Arial" panose="020B0604020202020204" pitchFamily="34" charset="0"/>
              <a:buChar char="•"/>
            </a:pPr>
            <a:r>
              <a:rPr lang="en-US" sz="1600" dirty="0" err="1">
                <a:effectLst/>
                <a:latin typeface="Calibri"/>
                <a:cs typeface="Calibri"/>
              </a:rPr>
              <a:t>Tuloksena</a:t>
            </a:r>
            <a:r>
              <a:rPr lang="en-US" sz="1600" dirty="0">
                <a:effectLst/>
                <a:latin typeface="Calibri"/>
                <a:cs typeface="Calibri"/>
              </a:rPr>
              <a:t> </a:t>
            </a:r>
            <a:r>
              <a:rPr lang="en-US" sz="1600" dirty="0" err="1">
                <a:effectLst/>
                <a:latin typeface="Calibri"/>
                <a:cs typeface="Calibri"/>
              </a:rPr>
              <a:t>syntynyt</a:t>
            </a:r>
            <a:r>
              <a:rPr lang="en-US" sz="1600" dirty="0">
                <a:effectLst/>
                <a:latin typeface="Calibri"/>
                <a:cs typeface="Calibri"/>
              </a:rPr>
              <a:t> </a:t>
            </a:r>
            <a:r>
              <a:rPr lang="en-US" sz="1600" dirty="0" err="1">
                <a:effectLst/>
                <a:latin typeface="Calibri"/>
                <a:cs typeface="Calibri"/>
              </a:rPr>
              <a:t>yhteisöllisyyden</a:t>
            </a:r>
            <a:r>
              <a:rPr lang="en-US" sz="1600" dirty="0">
                <a:effectLst/>
                <a:latin typeface="Calibri"/>
                <a:cs typeface="Calibri"/>
              </a:rPr>
              <a:t> </a:t>
            </a:r>
            <a:r>
              <a:rPr lang="en-US" sz="1600" dirty="0" err="1">
                <a:effectLst/>
                <a:latin typeface="Calibri"/>
                <a:cs typeface="Calibri"/>
              </a:rPr>
              <a:t>toteutussuunnitelma</a:t>
            </a:r>
            <a:r>
              <a:rPr lang="en-US" sz="1600" dirty="0">
                <a:effectLst/>
                <a:latin typeface="Calibri"/>
                <a:cs typeface="Calibri"/>
              </a:rPr>
              <a:t> </a:t>
            </a:r>
            <a:r>
              <a:rPr lang="en-US" sz="1600" dirty="0" err="1">
                <a:effectLst/>
                <a:latin typeface="Calibri"/>
                <a:cs typeface="Calibri"/>
              </a:rPr>
              <a:t>sekä</a:t>
            </a:r>
            <a:r>
              <a:rPr lang="en-US" sz="1600" dirty="0">
                <a:effectLst/>
                <a:latin typeface="Calibri"/>
                <a:cs typeface="Calibri"/>
              </a:rPr>
              <a:t> </a:t>
            </a:r>
            <a:r>
              <a:rPr lang="en-US" sz="1600" dirty="0" err="1">
                <a:effectLst/>
                <a:latin typeface="Calibri"/>
                <a:cs typeface="Calibri"/>
              </a:rPr>
              <a:t>asumisen</a:t>
            </a:r>
            <a:r>
              <a:rPr lang="en-US" sz="1600" dirty="0">
                <a:effectLst/>
                <a:latin typeface="Calibri"/>
                <a:cs typeface="Calibri"/>
              </a:rPr>
              <a:t> </a:t>
            </a:r>
            <a:r>
              <a:rPr lang="en-US" sz="1600" dirty="0" err="1">
                <a:effectLst/>
                <a:latin typeface="Calibri"/>
                <a:cs typeface="Calibri"/>
              </a:rPr>
              <a:t>toiminnan</a:t>
            </a:r>
            <a:r>
              <a:rPr lang="en-US" sz="1600" dirty="0">
                <a:effectLst/>
                <a:latin typeface="Calibri"/>
                <a:cs typeface="Calibri"/>
              </a:rPr>
              <a:t> ja </a:t>
            </a:r>
            <a:r>
              <a:rPr lang="en-US" sz="1600" dirty="0" err="1">
                <a:effectLst/>
                <a:latin typeface="Calibri"/>
                <a:cs typeface="Calibri"/>
              </a:rPr>
              <a:t>pedagogiikan</a:t>
            </a:r>
            <a:r>
              <a:rPr lang="en-US" sz="1600" dirty="0">
                <a:latin typeface="Calibri"/>
                <a:cs typeface="Calibri"/>
              </a:rPr>
              <a:t>      </a:t>
            </a:r>
            <a:endParaRPr lang="en-US" sz="1600" dirty="0">
              <a:effectLst/>
              <a:latin typeface="Calibri"/>
              <a:cs typeface="Calibri"/>
            </a:endParaRPr>
          </a:p>
          <a:p>
            <a:pPr>
              <a:lnSpc>
                <a:spcPct val="90000"/>
              </a:lnSpc>
            </a:pPr>
            <a:r>
              <a:rPr lang="en-US" sz="1600" dirty="0">
                <a:latin typeface="Calibri"/>
                <a:cs typeface="Calibri"/>
              </a:rPr>
              <a:t>      </a:t>
            </a:r>
            <a:r>
              <a:rPr lang="en-US" sz="1600" dirty="0" err="1">
                <a:effectLst/>
                <a:latin typeface="Calibri"/>
                <a:cs typeface="Calibri"/>
              </a:rPr>
              <a:t>parannettu</a:t>
            </a:r>
            <a:r>
              <a:rPr lang="en-US" sz="1600" dirty="0">
                <a:effectLst/>
                <a:latin typeface="Calibri"/>
                <a:cs typeface="Calibri"/>
              </a:rPr>
              <a:t> </a:t>
            </a:r>
            <a:r>
              <a:rPr lang="en-US" sz="1600" dirty="0" err="1">
                <a:effectLst/>
                <a:latin typeface="Calibri"/>
                <a:cs typeface="Calibri"/>
              </a:rPr>
              <a:t>kuvaus</a:t>
            </a:r>
            <a:r>
              <a:rPr lang="en-US" sz="1600" dirty="0">
                <a:effectLst/>
                <a:latin typeface="Calibri"/>
                <a:cs typeface="Calibri"/>
              </a:rPr>
              <a:t>.  </a:t>
            </a:r>
            <a:r>
              <a:rPr lang="en-US" sz="1600" dirty="0" err="1">
                <a:effectLst/>
                <a:latin typeface="Calibri"/>
                <a:cs typeface="Calibri"/>
              </a:rPr>
              <a:t>Asumisen</a:t>
            </a:r>
            <a:r>
              <a:rPr lang="en-US" sz="1600" dirty="0">
                <a:effectLst/>
                <a:latin typeface="Calibri"/>
                <a:cs typeface="Calibri"/>
              </a:rPr>
              <a:t> </a:t>
            </a:r>
            <a:r>
              <a:rPr lang="en-US" sz="1600" dirty="0" err="1">
                <a:effectLst/>
                <a:latin typeface="Calibri"/>
                <a:cs typeface="Calibri"/>
              </a:rPr>
              <a:t>toiminnan</a:t>
            </a:r>
            <a:r>
              <a:rPr lang="en-US" sz="1600" dirty="0">
                <a:effectLst/>
                <a:latin typeface="Calibri"/>
                <a:cs typeface="Calibri"/>
              </a:rPr>
              <a:t> ja </a:t>
            </a:r>
            <a:r>
              <a:rPr lang="en-US" sz="1600" dirty="0" err="1">
                <a:effectLst/>
                <a:latin typeface="Calibri"/>
                <a:cs typeface="Calibri"/>
              </a:rPr>
              <a:t>pedagogiikan</a:t>
            </a:r>
            <a:r>
              <a:rPr lang="en-US" sz="1600" dirty="0">
                <a:effectLst/>
                <a:latin typeface="Calibri"/>
                <a:cs typeface="Calibri"/>
              </a:rPr>
              <a:t> </a:t>
            </a:r>
            <a:r>
              <a:rPr lang="en-US" sz="1600" dirty="0" err="1">
                <a:effectLst/>
                <a:latin typeface="Calibri"/>
                <a:cs typeface="Calibri"/>
              </a:rPr>
              <a:t>kuvaus</a:t>
            </a:r>
            <a:r>
              <a:rPr lang="en-US" sz="1600" dirty="0">
                <a:effectLst/>
                <a:latin typeface="Calibri"/>
                <a:cs typeface="Calibri"/>
              </a:rPr>
              <a:t>:</a:t>
            </a:r>
            <a:r>
              <a:rPr lang="en-US" sz="1600" dirty="0">
                <a:latin typeface="Calibri"/>
                <a:cs typeface="Calibri"/>
              </a:rPr>
              <a:t>     </a:t>
            </a:r>
            <a:endParaRPr lang="en-US" sz="1600" dirty="0">
              <a:effectLst/>
              <a:latin typeface="Calibri"/>
              <a:cs typeface="Calibri"/>
            </a:endParaRPr>
          </a:p>
          <a:p>
            <a:pPr>
              <a:lnSpc>
                <a:spcPct val="90000"/>
              </a:lnSpc>
            </a:pPr>
            <a:r>
              <a:rPr lang="en-US" sz="1600" u="sng" dirty="0">
                <a:latin typeface="Calibri"/>
                <a:cs typeface="Calibri"/>
                <a:hlinkClick r:id="" action="ppaction://noaction">
                  <a:extLst>
                    <a:ext uri="{A12FA001-AC4F-418D-AE19-62706E023703}">
                      <ahyp:hlinkClr xmlns:ahyp="http://schemas.microsoft.com/office/drawing/2018/hyperlinkcolor" val="tx"/>
                    </a:ext>
                  </a:extLst>
                </a:hlinkClick>
              </a:rPr>
              <a:t>  </a:t>
            </a:r>
            <a:r>
              <a:rPr lang="en-US" sz="1600" u="sng" dirty="0">
                <a:effectLst/>
                <a:latin typeface="Calibri"/>
                <a:cs typeface="Calibri"/>
                <a:hlinkClick r:id="" action="ppaction://noaction">
                  <a:extLst>
                    <a:ext uri="{A12FA001-AC4F-418D-AE19-62706E023703}">
                      <ahyp:hlinkClr xmlns:ahyp="http://schemas.microsoft.com/office/drawing/2018/hyperlinkcolor" val="tx"/>
                    </a:ext>
                  </a:extLst>
                </a:hlinkClick>
              </a:rPr>
              <a:t>https://kiipula.padlet.org/sirpasirenhakala/i4c6j5sx7d1slur0</a:t>
            </a:r>
            <a:r>
              <a:rPr lang="en-US" sz="1600" dirty="0">
                <a:effectLst/>
                <a:latin typeface="Calibri"/>
                <a:cs typeface="Calibri"/>
              </a:rPr>
              <a:t> </a:t>
            </a:r>
          </a:p>
          <a:p>
            <a:pPr indent="-228600">
              <a:lnSpc>
                <a:spcPct val="90000"/>
              </a:lnSpc>
              <a:buFont typeface="Arial" panose="020B0604020202020204" pitchFamily="34" charset="0"/>
              <a:buChar char="•"/>
            </a:pPr>
            <a:endParaRPr lang="en-US" sz="1600" dirty="0">
              <a:effectLst/>
              <a:latin typeface="Calibri"/>
              <a:cs typeface="Calibri"/>
            </a:endParaRPr>
          </a:p>
          <a:p>
            <a:pPr indent="-228600">
              <a:lnSpc>
                <a:spcPct val="90000"/>
              </a:lnSpc>
              <a:buFont typeface="Arial" panose="020B0604020202020204" pitchFamily="34" charset="0"/>
              <a:buChar char="•"/>
            </a:pPr>
            <a:r>
              <a:rPr lang="en-US" sz="1600" dirty="0" err="1">
                <a:effectLst/>
                <a:latin typeface="Calibri"/>
                <a:cs typeface="Calibri"/>
              </a:rPr>
              <a:t>Asumisen</a:t>
            </a:r>
            <a:r>
              <a:rPr lang="en-US" sz="1600" dirty="0">
                <a:effectLst/>
                <a:latin typeface="Calibri"/>
                <a:cs typeface="Calibri"/>
              </a:rPr>
              <a:t> ja </a:t>
            </a:r>
            <a:r>
              <a:rPr lang="en-US" sz="1600" dirty="0" err="1">
                <a:effectLst/>
                <a:latin typeface="Calibri"/>
                <a:cs typeface="Calibri"/>
              </a:rPr>
              <a:t>vapaa-ajan</a:t>
            </a:r>
            <a:r>
              <a:rPr lang="en-US" sz="1600" dirty="0">
                <a:effectLst/>
                <a:latin typeface="Calibri"/>
                <a:cs typeface="Calibri"/>
              </a:rPr>
              <a:t> </a:t>
            </a:r>
            <a:r>
              <a:rPr lang="en-US" sz="1600" dirty="0" err="1">
                <a:effectLst/>
                <a:latin typeface="Calibri"/>
                <a:cs typeface="Calibri"/>
              </a:rPr>
              <a:t>kehittäminen</a:t>
            </a:r>
            <a:r>
              <a:rPr lang="en-US" sz="1600" dirty="0">
                <a:effectLst/>
                <a:latin typeface="Calibri"/>
                <a:cs typeface="Calibri"/>
              </a:rPr>
              <a:t>, Padlet </a:t>
            </a:r>
            <a:r>
              <a:rPr lang="en-US" sz="1600" dirty="0" err="1">
                <a:effectLst/>
                <a:latin typeface="Calibri"/>
                <a:cs typeface="Calibri"/>
              </a:rPr>
              <a:t>luo</a:t>
            </a:r>
            <a:r>
              <a:rPr lang="en-US" sz="1600" dirty="0">
                <a:effectLst/>
                <a:latin typeface="Calibri"/>
                <a:cs typeface="Calibri"/>
              </a:rPr>
              <a:t> </a:t>
            </a:r>
            <a:r>
              <a:rPr lang="en-US" sz="1600" dirty="0" err="1">
                <a:effectLst/>
                <a:latin typeface="Calibri"/>
                <a:cs typeface="Calibri"/>
              </a:rPr>
              <a:t>rakenteen</a:t>
            </a:r>
            <a:r>
              <a:rPr lang="en-US" sz="1600" dirty="0">
                <a:effectLst/>
                <a:latin typeface="Calibri"/>
                <a:cs typeface="Calibri"/>
              </a:rPr>
              <a:t> </a:t>
            </a:r>
            <a:r>
              <a:rPr lang="en-US" sz="1600" dirty="0" err="1">
                <a:effectLst/>
                <a:latin typeface="Calibri"/>
                <a:cs typeface="Calibri"/>
              </a:rPr>
              <a:t>yhteisölliselle</a:t>
            </a:r>
            <a:r>
              <a:rPr lang="en-US" sz="1600" dirty="0">
                <a:effectLst/>
                <a:latin typeface="Calibri"/>
                <a:cs typeface="Calibri"/>
              </a:rPr>
              <a:t> </a:t>
            </a:r>
            <a:r>
              <a:rPr lang="en-US" sz="1600" dirty="0" err="1">
                <a:effectLst/>
                <a:latin typeface="Calibri"/>
                <a:cs typeface="Calibri"/>
              </a:rPr>
              <a:t>toiminnalle</a:t>
            </a:r>
            <a:r>
              <a:rPr lang="en-US" sz="1600" dirty="0">
                <a:effectLst/>
                <a:latin typeface="Calibri"/>
                <a:cs typeface="Calibri"/>
              </a:rPr>
              <a:t> ja </a:t>
            </a:r>
            <a:r>
              <a:rPr lang="en-US" sz="1600" dirty="0" err="1">
                <a:effectLst/>
                <a:latin typeface="Calibri"/>
                <a:cs typeface="Calibri"/>
              </a:rPr>
              <a:t>ohjaukselle</a:t>
            </a:r>
            <a:r>
              <a:rPr lang="en-US" sz="1600" dirty="0">
                <a:effectLst/>
                <a:latin typeface="Calibri"/>
                <a:cs typeface="Calibri"/>
              </a:rPr>
              <a:t>.</a:t>
            </a:r>
            <a:r>
              <a:rPr lang="en-US" sz="1600" dirty="0">
                <a:latin typeface="Calibri"/>
                <a:cs typeface="Calibri"/>
              </a:rPr>
              <a:t>         </a:t>
            </a:r>
            <a:r>
              <a:rPr lang="en-US" sz="1600" dirty="0">
                <a:effectLst/>
                <a:latin typeface="Calibri"/>
                <a:cs typeface="Calibri"/>
              </a:rPr>
              <a:t>Koko </a:t>
            </a:r>
            <a:r>
              <a:rPr lang="en-US" sz="1600" dirty="0" err="1">
                <a:effectLst/>
                <a:latin typeface="Calibri"/>
                <a:cs typeface="Calibri"/>
              </a:rPr>
              <a:t>asumisen</a:t>
            </a:r>
            <a:r>
              <a:rPr lang="en-US" sz="1600" dirty="0">
                <a:effectLst/>
                <a:latin typeface="Calibri"/>
                <a:cs typeface="Calibri"/>
              </a:rPr>
              <a:t> </a:t>
            </a:r>
            <a:r>
              <a:rPr lang="en-US" sz="1600" dirty="0" err="1">
                <a:effectLst/>
                <a:latin typeface="Calibri"/>
                <a:cs typeface="Calibri"/>
              </a:rPr>
              <a:t>työryhmä</a:t>
            </a:r>
            <a:r>
              <a:rPr lang="en-US" sz="1600" dirty="0">
                <a:effectLst/>
                <a:latin typeface="Calibri"/>
                <a:cs typeface="Calibri"/>
              </a:rPr>
              <a:t> on </a:t>
            </a:r>
            <a:r>
              <a:rPr lang="en-US" sz="1600" dirty="0" err="1">
                <a:effectLst/>
                <a:latin typeface="Calibri"/>
                <a:cs typeface="Calibri"/>
              </a:rPr>
              <a:t>osallistunut</a:t>
            </a:r>
            <a:r>
              <a:rPr lang="en-US" sz="1600" dirty="0">
                <a:effectLst/>
                <a:latin typeface="Calibri"/>
                <a:cs typeface="Calibri"/>
              </a:rPr>
              <a:t> </a:t>
            </a:r>
            <a:r>
              <a:rPr lang="en-US" sz="1600" dirty="0" err="1">
                <a:effectLst/>
                <a:latin typeface="Calibri"/>
                <a:cs typeface="Calibri"/>
              </a:rPr>
              <a:t>tämän</a:t>
            </a:r>
            <a:r>
              <a:rPr lang="en-US" sz="1600" dirty="0">
                <a:effectLst/>
                <a:latin typeface="Calibri"/>
                <a:cs typeface="Calibri"/>
              </a:rPr>
              <a:t> </a:t>
            </a:r>
            <a:r>
              <a:rPr lang="en-US" sz="1600" dirty="0" err="1">
                <a:effectLst/>
                <a:latin typeface="Calibri"/>
                <a:cs typeface="Calibri"/>
              </a:rPr>
              <a:t>tekemiseen</a:t>
            </a:r>
            <a:r>
              <a:rPr lang="en-US" sz="1600" dirty="0">
                <a:effectLst/>
                <a:latin typeface="Calibri"/>
                <a:cs typeface="Calibri"/>
              </a:rPr>
              <a:t> (</a:t>
            </a:r>
            <a:r>
              <a:rPr lang="en-US" sz="1600" dirty="0" err="1">
                <a:effectLst/>
                <a:latin typeface="Calibri"/>
                <a:cs typeface="Calibri"/>
              </a:rPr>
              <a:t>yhteisöllistä</a:t>
            </a:r>
            <a:r>
              <a:rPr lang="en-US" sz="1600" dirty="0">
                <a:effectLst/>
                <a:latin typeface="Calibri"/>
                <a:cs typeface="Calibri"/>
              </a:rPr>
              <a:t> </a:t>
            </a:r>
            <a:r>
              <a:rPr lang="en-US" sz="1600" dirty="0" err="1">
                <a:effectLst/>
                <a:latin typeface="Calibri"/>
                <a:cs typeface="Calibri"/>
              </a:rPr>
              <a:t>kehittämistä</a:t>
            </a:r>
            <a:r>
              <a:rPr lang="en-US" sz="1600" dirty="0">
                <a:effectLst/>
                <a:latin typeface="Calibri"/>
                <a:cs typeface="Calibri"/>
              </a:rPr>
              <a:t>)</a:t>
            </a:r>
          </a:p>
          <a:p>
            <a:pPr indent="-228600">
              <a:lnSpc>
                <a:spcPct val="90000"/>
              </a:lnSpc>
              <a:buFont typeface="Arial" panose="020B0604020202020204" pitchFamily="34" charset="0"/>
              <a:buChar char="•"/>
            </a:pPr>
            <a:r>
              <a:rPr lang="en-US" sz="1600" dirty="0" err="1">
                <a:effectLst/>
                <a:latin typeface="Calibri"/>
                <a:cs typeface="Calibri"/>
              </a:rPr>
              <a:t>Asumisen</a:t>
            </a:r>
            <a:r>
              <a:rPr lang="en-US" sz="1600" dirty="0">
                <a:effectLst/>
                <a:latin typeface="Calibri"/>
                <a:cs typeface="Calibri"/>
              </a:rPr>
              <a:t> </a:t>
            </a:r>
            <a:r>
              <a:rPr lang="en-US" sz="1600" dirty="0" err="1">
                <a:effectLst/>
                <a:latin typeface="Calibri"/>
                <a:cs typeface="Calibri"/>
              </a:rPr>
              <a:t>toiminnan</a:t>
            </a:r>
            <a:r>
              <a:rPr lang="en-US" sz="1600" dirty="0">
                <a:effectLst/>
                <a:latin typeface="Calibri"/>
                <a:cs typeface="Calibri"/>
              </a:rPr>
              <a:t> </a:t>
            </a:r>
            <a:r>
              <a:rPr lang="en-US" sz="1600" dirty="0" err="1">
                <a:effectLst/>
                <a:latin typeface="Calibri"/>
                <a:cs typeface="Calibri"/>
              </a:rPr>
              <a:t>painopisteet</a:t>
            </a:r>
            <a:r>
              <a:rPr lang="en-US" sz="1600" dirty="0">
                <a:effectLst/>
                <a:latin typeface="Calibri"/>
                <a:cs typeface="Calibri"/>
              </a:rPr>
              <a:t> </a:t>
            </a:r>
            <a:r>
              <a:rPr lang="en-US" sz="1600" dirty="0" err="1">
                <a:effectLst/>
                <a:latin typeface="Calibri"/>
                <a:cs typeface="Calibri"/>
              </a:rPr>
              <a:t>syksystä</a:t>
            </a:r>
            <a:r>
              <a:rPr lang="en-US" sz="1600" dirty="0">
                <a:effectLst/>
                <a:latin typeface="Calibri"/>
                <a:cs typeface="Calibri"/>
              </a:rPr>
              <a:t> </a:t>
            </a:r>
            <a:r>
              <a:rPr lang="en-US" sz="1600" dirty="0" err="1">
                <a:effectLst/>
                <a:latin typeface="Calibri"/>
                <a:cs typeface="Calibri"/>
              </a:rPr>
              <a:t>kevääseen</a:t>
            </a:r>
            <a:endParaRPr lang="en-US" sz="1600" dirty="0">
              <a:effectLst/>
              <a:latin typeface="Calibri"/>
              <a:cs typeface="Calibri"/>
            </a:endParaRPr>
          </a:p>
          <a:p>
            <a:pPr marL="742950" lvl="1" indent="-228600">
              <a:lnSpc>
                <a:spcPct val="90000"/>
              </a:lnSpc>
              <a:buFont typeface="Arial" panose="020B0604020202020204" pitchFamily="34" charset="0"/>
              <a:buChar char="•"/>
              <a:tabLst>
                <a:tab pos="914400" algn="l"/>
              </a:tabLst>
            </a:pPr>
            <a:r>
              <a:rPr lang="en-US" sz="1600" dirty="0" err="1">
                <a:effectLst/>
                <a:latin typeface="Calibri"/>
                <a:cs typeface="Calibri"/>
              </a:rPr>
              <a:t>Ryhmäytyminen</a:t>
            </a:r>
            <a:r>
              <a:rPr lang="en-US" sz="1600" dirty="0">
                <a:effectLst/>
                <a:latin typeface="Calibri"/>
                <a:cs typeface="Calibri"/>
              </a:rPr>
              <a:t> ja </a:t>
            </a:r>
            <a:r>
              <a:rPr lang="en-US" sz="1600" dirty="0" err="1">
                <a:effectLst/>
                <a:latin typeface="Calibri"/>
                <a:cs typeface="Calibri"/>
              </a:rPr>
              <a:t>turvallisuus</a:t>
            </a:r>
            <a:endParaRPr lang="en-US" sz="1600" dirty="0">
              <a:effectLst/>
              <a:latin typeface="Calibri"/>
              <a:cs typeface="Calibri"/>
            </a:endParaRPr>
          </a:p>
          <a:p>
            <a:pPr marL="742950" lvl="1" indent="-228600">
              <a:lnSpc>
                <a:spcPct val="90000"/>
              </a:lnSpc>
              <a:buFont typeface="Arial" panose="020B0604020202020204" pitchFamily="34" charset="0"/>
              <a:buChar char="•"/>
              <a:tabLst>
                <a:tab pos="914400" algn="l"/>
              </a:tabLst>
            </a:pPr>
            <a:r>
              <a:rPr lang="en-US" sz="1600" dirty="0" err="1">
                <a:effectLst/>
                <a:latin typeface="Calibri"/>
                <a:cs typeface="Calibri"/>
              </a:rPr>
              <a:t>Osallisuus</a:t>
            </a:r>
            <a:r>
              <a:rPr lang="en-US" sz="1600" dirty="0">
                <a:effectLst/>
                <a:latin typeface="Calibri"/>
                <a:cs typeface="Calibri"/>
              </a:rPr>
              <a:t> ja </a:t>
            </a:r>
            <a:r>
              <a:rPr lang="en-US" sz="1600" dirty="0" err="1">
                <a:effectLst/>
                <a:latin typeface="Calibri"/>
                <a:cs typeface="Calibri"/>
              </a:rPr>
              <a:t>osallistaminen</a:t>
            </a:r>
            <a:endParaRPr lang="en-US" sz="1600" dirty="0">
              <a:effectLst/>
              <a:latin typeface="Calibri"/>
              <a:cs typeface="Calibri"/>
            </a:endParaRPr>
          </a:p>
          <a:p>
            <a:pPr marL="742950" lvl="1" indent="-228600">
              <a:lnSpc>
                <a:spcPct val="90000"/>
              </a:lnSpc>
              <a:buFont typeface="Arial" panose="020B0604020202020204" pitchFamily="34" charset="0"/>
              <a:buChar char="•"/>
              <a:tabLst>
                <a:tab pos="914400" algn="l"/>
              </a:tabLst>
            </a:pPr>
            <a:r>
              <a:rPr lang="en-US" sz="1600" dirty="0" err="1">
                <a:effectLst/>
                <a:latin typeface="Calibri"/>
                <a:cs typeface="Calibri"/>
              </a:rPr>
              <a:t>Yhteisöllisyys</a:t>
            </a:r>
            <a:r>
              <a:rPr lang="en-US" sz="1600" dirty="0">
                <a:effectLst/>
                <a:latin typeface="Calibri"/>
                <a:cs typeface="Calibri"/>
              </a:rPr>
              <a:t> ja </a:t>
            </a:r>
            <a:r>
              <a:rPr lang="en-US" sz="1600" dirty="0" err="1">
                <a:effectLst/>
                <a:latin typeface="Calibri"/>
                <a:cs typeface="Calibri"/>
              </a:rPr>
              <a:t>itsenäistyminen</a:t>
            </a:r>
            <a:endParaRPr lang="en-US" sz="1600" dirty="0">
              <a:effectLst/>
              <a:latin typeface="Calibri"/>
              <a:cs typeface="Calibri"/>
            </a:endParaRPr>
          </a:p>
          <a:p>
            <a:pPr marL="742950" lvl="1" indent="-228600">
              <a:lnSpc>
                <a:spcPct val="90000"/>
              </a:lnSpc>
              <a:buFont typeface="Arial" panose="020B0604020202020204" pitchFamily="34" charset="0"/>
              <a:buChar char="•"/>
              <a:tabLst>
                <a:tab pos="914400" algn="l"/>
              </a:tabLst>
            </a:pPr>
            <a:r>
              <a:rPr lang="en-US" sz="1600" dirty="0" err="1">
                <a:effectLst/>
                <a:latin typeface="Calibri"/>
                <a:cs typeface="Calibri"/>
              </a:rPr>
              <a:t>Valmistuminen</a:t>
            </a:r>
            <a:r>
              <a:rPr lang="en-US" sz="1600" dirty="0">
                <a:effectLst/>
                <a:latin typeface="Calibri"/>
                <a:cs typeface="Calibri"/>
              </a:rPr>
              <a:t> ja </a:t>
            </a:r>
            <a:r>
              <a:rPr lang="en-US" sz="1600" dirty="0" err="1">
                <a:effectLst/>
                <a:latin typeface="Calibri"/>
                <a:cs typeface="Calibri"/>
              </a:rPr>
              <a:t>tulevan</a:t>
            </a:r>
            <a:r>
              <a:rPr lang="en-US" sz="1600" dirty="0">
                <a:effectLst/>
                <a:latin typeface="Calibri"/>
                <a:cs typeface="Calibri"/>
              </a:rPr>
              <a:t> </a:t>
            </a:r>
            <a:r>
              <a:rPr lang="en-US" sz="1600" dirty="0" err="1">
                <a:effectLst/>
                <a:latin typeface="Calibri"/>
                <a:cs typeface="Calibri"/>
              </a:rPr>
              <a:t>suunnittelu</a:t>
            </a:r>
            <a:endParaRPr lang="en-US" sz="1600" dirty="0">
              <a:effectLst/>
              <a:latin typeface="Calibri"/>
              <a:cs typeface="Calibri"/>
            </a:endParaRPr>
          </a:p>
          <a:p>
            <a:pPr marL="742950" lvl="1" indent="-228600">
              <a:lnSpc>
                <a:spcPct val="90000"/>
              </a:lnSpc>
              <a:buFont typeface="Arial" panose="020B0604020202020204" pitchFamily="34" charset="0"/>
              <a:buChar char="•"/>
              <a:tabLst>
                <a:tab pos="914400" algn="l"/>
              </a:tabLst>
            </a:pPr>
            <a:r>
              <a:rPr lang="en-US" sz="1600" dirty="0" err="1">
                <a:effectLst/>
                <a:latin typeface="Calibri"/>
                <a:cs typeface="Calibri"/>
              </a:rPr>
              <a:t>Kesän</a:t>
            </a:r>
            <a:r>
              <a:rPr lang="en-US" sz="1600" dirty="0">
                <a:effectLst/>
                <a:latin typeface="Calibri"/>
                <a:cs typeface="Calibri"/>
              </a:rPr>
              <a:t> </a:t>
            </a:r>
            <a:r>
              <a:rPr lang="en-US" sz="1600" dirty="0" err="1">
                <a:effectLst/>
                <a:latin typeface="Calibri"/>
                <a:cs typeface="Calibri"/>
              </a:rPr>
              <a:t>toiminnat</a:t>
            </a:r>
            <a:endParaRPr lang="en-US" sz="1600" dirty="0">
              <a:effectLst/>
              <a:latin typeface="Calibri"/>
              <a:cs typeface="Calibri"/>
            </a:endParaRPr>
          </a:p>
          <a:p>
            <a:pPr marL="742950" lvl="1" indent="-228600">
              <a:lnSpc>
                <a:spcPct val="90000"/>
              </a:lnSpc>
              <a:buFont typeface="Arial" panose="020B0604020202020204" pitchFamily="34" charset="0"/>
              <a:buChar char="•"/>
              <a:tabLst>
                <a:tab pos="914400" algn="l"/>
              </a:tabLst>
            </a:pPr>
            <a:endParaRPr lang="en-US" sz="1600" dirty="0">
              <a:latin typeface="Calibri"/>
              <a:cs typeface="Calibri"/>
            </a:endParaRPr>
          </a:p>
          <a:p>
            <a:pPr marL="742950" lvl="1" indent="-228600">
              <a:lnSpc>
                <a:spcPct val="90000"/>
              </a:lnSpc>
              <a:buFont typeface="Arial" panose="020B0604020202020204" pitchFamily="34" charset="0"/>
              <a:buChar char="•"/>
              <a:tabLst>
                <a:tab pos="914400" algn="l"/>
              </a:tabLst>
            </a:pPr>
            <a:endParaRPr lang="en-US" sz="1600" dirty="0">
              <a:effectLst/>
              <a:latin typeface="Calibri"/>
              <a:cs typeface="Calibri"/>
            </a:endParaRPr>
          </a:p>
          <a:p>
            <a:pPr marL="742950" lvl="1" indent="-228600">
              <a:lnSpc>
                <a:spcPct val="90000"/>
              </a:lnSpc>
              <a:buFont typeface="Arial" panose="020B0604020202020204" pitchFamily="34" charset="0"/>
              <a:buChar char="•"/>
              <a:tabLst>
                <a:tab pos="914400" algn="l"/>
              </a:tabLst>
            </a:pPr>
            <a:endParaRPr lang="en-US" sz="1600">
              <a:latin typeface="+mj-lt"/>
            </a:endParaRPr>
          </a:p>
          <a:p>
            <a:pPr marL="742950" lvl="1" indent="-228600">
              <a:lnSpc>
                <a:spcPct val="90000"/>
              </a:lnSpc>
              <a:buFont typeface="Arial" panose="020B0604020202020204" pitchFamily="34" charset="0"/>
              <a:buChar char="•"/>
              <a:tabLst>
                <a:tab pos="914400" algn="l"/>
              </a:tabLst>
            </a:pPr>
            <a:endParaRPr lang="en-US" sz="1600">
              <a:effectLst/>
              <a:latin typeface="+mj-lt"/>
            </a:endParaRPr>
          </a:p>
          <a:p>
            <a:pPr marL="514350" lvl="1">
              <a:lnSpc>
                <a:spcPct val="90000"/>
              </a:lnSpc>
              <a:tabLst>
                <a:tab pos="914400" algn="l"/>
              </a:tabLst>
            </a:pPr>
            <a:endParaRPr lang="en-US" sz="1600">
              <a:effectLst/>
              <a:latin typeface="+mj-lt"/>
            </a:endParaRPr>
          </a:p>
        </p:txBody>
      </p:sp>
      <p:pic>
        <p:nvPicPr>
          <p:cNvPr id="4" name="Kuva 3">
            <a:extLst>
              <a:ext uri="{FF2B5EF4-FFF2-40B4-BE49-F238E27FC236}">
                <a16:creationId xmlns:a16="http://schemas.microsoft.com/office/drawing/2014/main" id="{6745B84F-8326-60F6-3445-03D2853019C4}"/>
              </a:ext>
            </a:extLst>
          </p:cNvPr>
          <p:cNvPicPr>
            <a:picLocks noChangeAspect="1"/>
          </p:cNvPicPr>
          <p:nvPr/>
        </p:nvPicPr>
        <p:blipFill>
          <a:blip r:embed="rId2"/>
          <a:stretch>
            <a:fillRect/>
          </a:stretch>
        </p:blipFill>
        <p:spPr>
          <a:xfrm>
            <a:off x="10313690" y="258792"/>
            <a:ext cx="1871460" cy="4477110"/>
          </a:xfrm>
          <a:prstGeom prst="rect">
            <a:avLst/>
          </a:prstGeom>
          <a:effectLst/>
        </p:spPr>
      </p:pic>
    </p:spTree>
    <p:extLst>
      <p:ext uri="{BB962C8B-B14F-4D97-AF65-F5344CB8AC3E}">
        <p14:creationId xmlns:p14="http://schemas.microsoft.com/office/powerpoint/2010/main" val="2335917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A7D87155-C7D2-193A-80B0-346BF92F9FB3}"/>
              </a:ext>
            </a:extLst>
          </p:cNvPr>
          <p:cNvSpPr txBox="1"/>
          <p:nvPr/>
        </p:nvSpPr>
        <p:spPr>
          <a:xfrm>
            <a:off x="618566" y="363071"/>
            <a:ext cx="8528796" cy="4202241"/>
          </a:xfrm>
          <a:prstGeom prst="rect">
            <a:avLst/>
          </a:prstGeom>
          <a:noFill/>
        </p:spPr>
        <p:txBody>
          <a:bodyPr wrap="square">
            <a:spAutoFit/>
          </a:bodyPr>
          <a:lstStyle/>
          <a:p>
            <a:pPr>
              <a:lnSpc>
                <a:spcPct val="107000"/>
              </a:lnSpc>
              <a:spcAft>
                <a:spcPts val="800"/>
              </a:spcAft>
            </a:pPr>
            <a:r>
              <a:rPr lang="fi-FI" sz="2800" b="1">
                <a:effectLst/>
                <a:latin typeface="Calibri" panose="020F0502020204030204" pitchFamily="34" charset="0"/>
                <a:ea typeface="Calibri" panose="020F0502020204030204" pitchFamily="34" charset="0"/>
                <a:cs typeface="Times New Roman" panose="02020603050405020304" pitchFamily="18" charset="0"/>
              </a:rPr>
              <a:t>Konsa</a:t>
            </a:r>
            <a:r>
              <a:rPr lang="fi-FI" sz="2800">
                <a:effectLst/>
                <a:latin typeface="Calibri" panose="020F0502020204030204" pitchFamily="34" charset="0"/>
                <a:ea typeface="Calibri" panose="020F0502020204030204" pitchFamily="34" charset="0"/>
                <a:cs typeface="Times New Roman" panose="02020603050405020304" pitchFamily="18" charset="0"/>
              </a:rPr>
              <a:t> </a:t>
            </a:r>
            <a:r>
              <a:rPr lang="fi-FI" sz="1800">
                <a:effectLst/>
                <a:latin typeface="Calibri" panose="020F0502020204030204" pitchFamily="34" charset="0"/>
                <a:ea typeface="Times New Roman" panose="02020603050405020304" pitchFamily="18" charset="0"/>
                <a:cs typeface="Calibri" panose="020F0502020204030204" pitchFamily="34" charset="0"/>
              </a:rPr>
              <a:t>Lukuvuoden aloitusviikolla osallistavaa ja yhteisöllistä ohjelmaa, myös opiskelijoiden itse suunnittelemaa. Opettajien ja opiskelijoiden kuulemistilaisuudet neljä kertaa vuodessa. Oppimisympäristön kehittämisenä hankittu kannettava tietokone mm. striimauksien ja äänittämisen mahdollistamiseen. Opiskelijoiden omatoimiset halloween-jamit, jonne annettiin tukea tila- ja materiaalikuluihin. Opiskelijoiden itse järjestämä musiikkitapahtuma. Opiskelijoiden palautekysely. Henkilökunnan koulutus ja osallistuminen opiskelijakunnan toiminnan tukemiseen.</a:t>
            </a:r>
            <a:endParaRPr lang="fi-FI"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a:effectLst/>
                <a:latin typeface="Calibri" panose="020F0502020204030204" pitchFamily="34" charset="0"/>
                <a:ea typeface="Times New Roman" panose="02020603050405020304" pitchFamily="18" charset="0"/>
                <a:cs typeface="Calibri" panose="020F0502020204030204" pitchFamily="34" charset="0"/>
              </a:rPr>
              <a:t> </a:t>
            </a:r>
            <a:endParaRPr lang="fi-FI"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a:effectLst/>
                <a:latin typeface="Calibri" panose="020F0502020204030204" pitchFamily="34" charset="0"/>
                <a:ea typeface="Times New Roman" panose="02020603050405020304" pitchFamily="18" charset="0"/>
                <a:cs typeface="Calibri" panose="020F0502020204030204" pitchFamily="34" charset="0"/>
              </a:rPr>
              <a:t>Tuotokset/toimintamallit/raportit/julkaisut</a:t>
            </a:r>
            <a:endParaRPr lang="fi-FI"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a:effectLst/>
                <a:latin typeface="Calibri" panose="020F0502020204030204" pitchFamily="34" charset="0"/>
                <a:ea typeface="Times New Roman" panose="02020603050405020304" pitchFamily="18" charset="0"/>
                <a:cs typeface="Calibri" panose="020F0502020204030204" pitchFamily="34" charset="0"/>
              </a:rPr>
              <a:t>Vuosisuunnitelma opiskelijoiden kuulemistilaisuuksista. Lukuvuoden aloitusviikon suunnitelma. Opiskelijoiden palautekysely.</a:t>
            </a:r>
            <a:endParaRPr lang="fi-FI"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u="sng">
                <a:solidFill>
                  <a:srgbClr val="105CB6"/>
                </a:solidFill>
                <a:effectLst/>
                <a:latin typeface="Arial" panose="020B0604020202020204" pitchFamily="34" charset="0"/>
                <a:ea typeface="Calibri" panose="020F0502020204030204" pitchFamily="34" charset="0"/>
                <a:cs typeface="Times New Roman" panose="02020603050405020304" pitchFamily="18" charset="0"/>
                <a:hlinkClick r:id="rId2"/>
              </a:rPr>
              <a:t>Vuosikello Konsa</a:t>
            </a:r>
            <a:endParaRPr lang="fi-FI" sz="1800" u="sng">
              <a:solidFill>
                <a:srgbClr val="105CB6"/>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 name="Kuva 1">
            <a:extLst>
              <a:ext uri="{FF2B5EF4-FFF2-40B4-BE49-F238E27FC236}">
                <a16:creationId xmlns:a16="http://schemas.microsoft.com/office/drawing/2014/main" id="{17E3A736-2A38-DDAE-5515-A2D6F4623E05}"/>
              </a:ext>
            </a:extLst>
          </p:cNvPr>
          <p:cNvPicPr>
            <a:picLocks noChangeAspect="1"/>
          </p:cNvPicPr>
          <p:nvPr/>
        </p:nvPicPr>
        <p:blipFill rotWithShape="1">
          <a:blip r:embed="rId3"/>
          <a:srcRect r="4589" b="2"/>
          <a:stretch/>
        </p:blipFill>
        <p:spPr>
          <a:xfrm>
            <a:off x="9858555" y="3429000"/>
            <a:ext cx="1523533" cy="2094915"/>
          </a:xfrm>
          <a:prstGeom prst="rect">
            <a:avLst/>
          </a:prstGeom>
        </p:spPr>
      </p:pic>
    </p:spTree>
    <p:extLst>
      <p:ext uri="{BB962C8B-B14F-4D97-AF65-F5344CB8AC3E}">
        <p14:creationId xmlns:p14="http://schemas.microsoft.com/office/powerpoint/2010/main" val="4275218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DAF5D9F9-8E28-1B49-A5D3-C2822AEF4648}"/>
              </a:ext>
            </a:extLst>
          </p:cNvPr>
          <p:cNvSpPr txBox="1"/>
          <p:nvPr/>
        </p:nvSpPr>
        <p:spPr>
          <a:xfrm>
            <a:off x="282388" y="1"/>
            <a:ext cx="11712388" cy="6288003"/>
          </a:xfrm>
          <a:prstGeom prst="rect">
            <a:avLst/>
          </a:prstGeom>
          <a:noFill/>
        </p:spPr>
        <p:txBody>
          <a:bodyPr wrap="square" lIns="91440" tIns="45720" rIns="91440" bIns="45720" anchor="t">
            <a:spAutoFit/>
          </a:bodyPr>
          <a:lstStyle/>
          <a:p>
            <a:pPr>
              <a:lnSpc>
                <a:spcPct val="107000"/>
              </a:lnSpc>
              <a:spcAft>
                <a:spcPts val="800"/>
              </a:spcAft>
            </a:pPr>
            <a:r>
              <a:rPr lang="fi-FI" sz="1400" b="1" i="1" dirty="0" err="1">
                <a:effectLst/>
                <a:latin typeface="Calibri"/>
                <a:ea typeface="Times New Roman" panose="02020603050405020304" pitchFamily="18" charset="0"/>
                <a:cs typeface="Arial"/>
              </a:rPr>
              <a:t>Samiedu</a:t>
            </a:r>
            <a:endParaRPr lang="fi-FI" sz="1400" i="1">
              <a:effectLst/>
              <a:latin typeface="Times New Roman"/>
              <a:ea typeface="Calibri" panose="020F0502020204030204" pitchFamily="34" charset="0"/>
              <a:cs typeface="Arial"/>
            </a:endParaRPr>
          </a:p>
          <a:p>
            <a:pPr>
              <a:lnSpc>
                <a:spcPct val="107000"/>
              </a:lnSpc>
              <a:spcAft>
                <a:spcPts val="800"/>
              </a:spcAft>
            </a:pPr>
            <a:r>
              <a:rPr lang="fi-FI" sz="1400" i="1" dirty="0">
                <a:effectLst/>
                <a:latin typeface="Calibri"/>
                <a:ea typeface="Times New Roman" panose="02020603050405020304" pitchFamily="18" charset="0"/>
                <a:cs typeface="Arial"/>
              </a:rPr>
              <a:t>-Hankkeen kautta ohjaajan (nuorisotyön ja opiskelijatoiminnan ohjaaja) tehtävä saatu vakiinnutettua osaksi opiskeluhuoltoryhmän toimintaa ja oppilaitoksen arkea työtehtävän vakiinnuttamisen myötä</a:t>
            </a:r>
            <a:endParaRPr lang="fi-FI" sz="1400">
              <a:effectLst/>
              <a:latin typeface="Times New Roman"/>
              <a:ea typeface="Calibri" panose="020F0502020204030204" pitchFamily="34" charset="0"/>
              <a:cs typeface="Arial"/>
            </a:endParaRPr>
          </a:p>
          <a:p>
            <a:pPr>
              <a:lnSpc>
                <a:spcPct val="107000"/>
              </a:lnSpc>
              <a:spcAft>
                <a:spcPts val="800"/>
              </a:spcAft>
            </a:pPr>
            <a:r>
              <a:rPr lang="fi-FI" sz="1400" i="1" dirty="0">
                <a:effectLst/>
                <a:latin typeface="Calibri"/>
                <a:ea typeface="Times New Roman" panose="02020603050405020304" pitchFamily="18" charset="0"/>
                <a:cs typeface="Arial"/>
              </a:rPr>
              <a:t>-Saatu kiinteät </a:t>
            </a:r>
            <a:r>
              <a:rPr lang="fi-FI" sz="1400" i="1" dirty="0" err="1">
                <a:effectLst/>
                <a:latin typeface="Calibri"/>
                <a:ea typeface="Times New Roman" panose="02020603050405020304" pitchFamily="18" charset="0"/>
                <a:cs typeface="Arial"/>
              </a:rPr>
              <a:t>ryhmäytymis</a:t>
            </a:r>
            <a:r>
              <a:rPr lang="fi-FI" sz="1400" i="1" dirty="0">
                <a:effectLst/>
                <a:latin typeface="Calibri"/>
                <a:ea typeface="Times New Roman" panose="02020603050405020304" pitchFamily="18" charset="0"/>
                <a:cs typeface="Arial"/>
              </a:rPr>
              <a:t>/ toimintakokemuspäivät kaikille aloittaville ryhmille. Jatkaville ryhmille tarpeen mukaan. </a:t>
            </a:r>
            <a:r>
              <a:rPr lang="fi-FI" sz="1400" i="1" dirty="0" err="1">
                <a:effectLst/>
                <a:latin typeface="Calibri"/>
                <a:ea typeface="Times New Roman" panose="02020603050405020304" pitchFamily="18" charset="0"/>
                <a:cs typeface="Arial"/>
              </a:rPr>
              <a:t>Xamkin</a:t>
            </a:r>
            <a:r>
              <a:rPr lang="fi-FI" sz="1400" i="1" dirty="0">
                <a:effectLst/>
                <a:latin typeface="Calibri"/>
                <a:ea typeface="Times New Roman" panose="02020603050405020304" pitchFamily="18" charset="0"/>
                <a:cs typeface="Arial"/>
              </a:rPr>
              <a:t> </a:t>
            </a:r>
            <a:r>
              <a:rPr lang="fi-FI" sz="1400" i="1" dirty="0" err="1">
                <a:effectLst/>
                <a:latin typeface="Calibri"/>
                <a:ea typeface="Times New Roman" panose="02020603050405020304" pitchFamily="18" charset="0"/>
                <a:cs typeface="Arial"/>
              </a:rPr>
              <a:t>kuraattori-ja</a:t>
            </a:r>
            <a:r>
              <a:rPr lang="fi-FI" sz="1400" i="1" dirty="0">
                <a:effectLst/>
                <a:latin typeface="Calibri"/>
                <a:ea typeface="Times New Roman" panose="02020603050405020304" pitchFamily="18" charset="0"/>
                <a:cs typeface="Arial"/>
              </a:rPr>
              <a:t> liikunnanohjaajaopiskelijat olleet mukana kahden eri projektin myötä liittyen yhteisölliseen toimintaan; </a:t>
            </a:r>
            <a:r>
              <a:rPr lang="fi-FI" sz="1400" i="1" dirty="0">
                <a:effectLst/>
                <a:latin typeface="Calibri"/>
                <a:ea typeface="Calibri" panose="020F0502020204030204" pitchFamily="34" charset="0"/>
                <a:cs typeface="Calibri"/>
              </a:rPr>
              <a:t>tuotettu</a:t>
            </a:r>
            <a:r>
              <a:rPr lang="fi-FI" sz="1400" i="1" dirty="0">
                <a:latin typeface="Calibri"/>
                <a:ea typeface="Calibri" panose="020F0502020204030204" pitchFamily="34" charset="0"/>
                <a:cs typeface="Calibri"/>
              </a:rPr>
              <a:t> </a:t>
            </a:r>
            <a:r>
              <a:rPr lang="fi-FI" sz="1400" i="1" dirty="0">
                <a:effectLst/>
                <a:latin typeface="Calibri"/>
                <a:ea typeface="Calibri" panose="020F0502020204030204" pitchFamily="34" charset="0"/>
                <a:cs typeface="Calibri"/>
              </a:rPr>
              <a:t> 5 eri pakettia ryhmäytymiseen (eri painotuksilla </a:t>
            </a:r>
            <a:r>
              <a:rPr lang="fi-FI" sz="1400" i="1" dirty="0" err="1">
                <a:effectLst/>
                <a:latin typeface="Calibri"/>
                <a:ea typeface="Calibri" panose="020F0502020204030204" pitchFamily="34" charset="0"/>
                <a:cs typeface="Calibri"/>
              </a:rPr>
              <a:t>esim</a:t>
            </a:r>
            <a:r>
              <a:rPr lang="fi-FI" sz="1400" i="1" dirty="0">
                <a:effectLst/>
                <a:latin typeface="Calibri"/>
                <a:ea typeface="Calibri" panose="020F0502020204030204" pitchFamily="34" charset="0"/>
                <a:cs typeface="Calibri"/>
              </a:rPr>
              <a:t> ongelmatilanteisiin, liikunta, </a:t>
            </a:r>
            <a:r>
              <a:rPr lang="fi-FI" sz="1400" i="1" dirty="0" err="1">
                <a:effectLst/>
                <a:latin typeface="Calibri"/>
                <a:ea typeface="Calibri" panose="020F0502020204030204" pitchFamily="34" charset="0"/>
                <a:cs typeface="Calibri"/>
              </a:rPr>
              <a:t>pelillistäminen</a:t>
            </a:r>
            <a:r>
              <a:rPr lang="fi-FI" sz="1400" i="1" dirty="0">
                <a:effectLst/>
                <a:latin typeface="Calibri"/>
                <a:ea typeface="Calibri" panose="020F0502020204030204" pitchFamily="34" charset="0"/>
                <a:cs typeface="Calibri"/>
              </a:rPr>
              <a:t>), joita markkinoidaan opettajille, syksyllä aloittaneille tammikuussa </a:t>
            </a:r>
            <a:r>
              <a:rPr lang="fi-FI" sz="1400" i="1" dirty="0" err="1">
                <a:effectLst/>
                <a:latin typeface="Calibri"/>
                <a:ea typeface="Calibri" panose="020F0502020204030204" pitchFamily="34" charset="0"/>
                <a:cs typeface="Calibri"/>
              </a:rPr>
              <a:t>jatkoryhmäytykset</a:t>
            </a:r>
            <a:r>
              <a:rPr lang="fi-FI" sz="1400" i="1" dirty="0">
                <a:effectLst/>
                <a:latin typeface="Calibri"/>
                <a:ea typeface="Calibri" panose="020F0502020204030204" pitchFamily="34" charset="0"/>
                <a:cs typeface="Calibri"/>
              </a:rPr>
              <a:t> -&gt; </a:t>
            </a:r>
            <a:r>
              <a:rPr lang="fi-FI" sz="1400" i="1" dirty="0">
                <a:effectLst/>
                <a:latin typeface="Calibri"/>
                <a:ea typeface="Times New Roman" panose="02020603050405020304" pitchFamily="18" charset="0"/>
                <a:cs typeface="Arial"/>
              </a:rPr>
              <a:t>Tammikuussa on toinen puolen päivän mittaiset ryhmäytymispäivät, johon jatkuvan haun opiskelijat mukaan, lukujärjestysten kautta</a:t>
            </a:r>
            <a:endParaRPr lang="fi-FI" sz="1400">
              <a:effectLst/>
              <a:latin typeface="Times New Roman"/>
              <a:ea typeface="Calibri" panose="020F0502020204030204" pitchFamily="34" charset="0"/>
              <a:cs typeface="Arial"/>
            </a:endParaRPr>
          </a:p>
          <a:p>
            <a:pPr>
              <a:lnSpc>
                <a:spcPct val="107000"/>
              </a:lnSpc>
              <a:spcAft>
                <a:spcPts val="800"/>
              </a:spcAft>
            </a:pPr>
            <a:r>
              <a:rPr lang="fi-FI" sz="1400" i="1" dirty="0">
                <a:effectLst/>
                <a:latin typeface="Calibri"/>
                <a:ea typeface="Times New Roman" panose="02020603050405020304" pitchFamily="18" charset="0"/>
                <a:cs typeface="Arial"/>
              </a:rPr>
              <a:t>-</a:t>
            </a:r>
            <a:r>
              <a:rPr lang="fi-FI" sz="1400" i="1" dirty="0" err="1">
                <a:effectLst/>
                <a:latin typeface="Calibri"/>
                <a:ea typeface="Times New Roman" panose="02020603050405020304" pitchFamily="18" charset="0"/>
                <a:cs typeface="Arial"/>
              </a:rPr>
              <a:t>Chillaamo</a:t>
            </a:r>
            <a:r>
              <a:rPr lang="fi-FI" sz="1400" i="1" dirty="0">
                <a:effectLst/>
                <a:latin typeface="Calibri"/>
                <a:ea typeface="Times New Roman" panose="02020603050405020304" pitchFamily="18" charset="0"/>
                <a:cs typeface="Arial"/>
              </a:rPr>
              <a:t> pyörii edelleenkin opiskelijoiden pyörittämänä</a:t>
            </a:r>
            <a:r>
              <a:rPr lang="fi-FI" sz="1400" i="1" dirty="0">
                <a:latin typeface="Calibri"/>
                <a:ea typeface="Times New Roman" panose="02020603050405020304" pitchFamily="18" charset="0"/>
                <a:cs typeface="Arial"/>
              </a:rPr>
              <a:t>, </a:t>
            </a:r>
            <a:r>
              <a:rPr lang="fi-FI" sz="1400" i="1" dirty="0" err="1">
                <a:latin typeface="Calibri"/>
                <a:ea typeface="Times New Roman" panose="02020603050405020304" pitchFamily="18" charset="0"/>
                <a:cs typeface="Calibri"/>
              </a:rPr>
              <a:t>Chillaamon</a:t>
            </a:r>
            <a:r>
              <a:rPr lang="fi-FI" sz="1400" i="1" dirty="0">
                <a:latin typeface="Calibri"/>
                <a:ea typeface="Times New Roman" panose="02020603050405020304" pitchFamily="18" charset="0"/>
                <a:cs typeface="Calibri"/>
              </a:rPr>
              <a:t> toimintamalli, käsikirja on julkaistu</a:t>
            </a:r>
            <a:endParaRPr lang="fi-FI" sz="1400" dirty="0">
              <a:effectLst/>
              <a:latin typeface="Times New Roman"/>
              <a:ea typeface="Calibri" panose="020F0502020204030204" pitchFamily="34" charset="0"/>
              <a:cs typeface="Arial"/>
            </a:endParaRPr>
          </a:p>
          <a:p>
            <a:pPr>
              <a:lnSpc>
                <a:spcPct val="107000"/>
              </a:lnSpc>
              <a:spcAft>
                <a:spcPts val="800"/>
              </a:spcAft>
            </a:pPr>
            <a:r>
              <a:rPr lang="fi-FI" sz="1400" i="1" dirty="0">
                <a:effectLst/>
                <a:latin typeface="Calibri"/>
                <a:ea typeface="Times New Roman" panose="02020603050405020304" pitchFamily="18" charset="0"/>
                <a:cs typeface="Arial"/>
              </a:rPr>
              <a:t>-Asuntolan asukkaille järjestetty tiistaisin yhteisöllisiä iltakahveja, pysyväksi toimintatavaksi. Kahveilla voi olla erilaisia teemoja, ruuanlaittoja yms.</a:t>
            </a:r>
            <a:endParaRPr lang="fi-FI" sz="1400">
              <a:effectLst/>
              <a:latin typeface="Times New Roman"/>
              <a:ea typeface="Calibri" panose="020F0502020204030204" pitchFamily="34" charset="0"/>
              <a:cs typeface="Arial"/>
            </a:endParaRPr>
          </a:p>
          <a:p>
            <a:pPr>
              <a:lnSpc>
                <a:spcPct val="107000"/>
              </a:lnSpc>
              <a:spcAft>
                <a:spcPts val="800"/>
              </a:spcAft>
            </a:pPr>
            <a:r>
              <a:rPr lang="fi-FI" sz="1400" dirty="0">
                <a:effectLst/>
                <a:latin typeface="Calibri"/>
                <a:ea typeface="Calibri" panose="020F0502020204030204" pitchFamily="34" charset="0"/>
                <a:cs typeface="Calibri"/>
              </a:rPr>
              <a:t>-</a:t>
            </a:r>
            <a:r>
              <a:rPr lang="fi-FI" sz="1400" i="1" dirty="0">
                <a:effectLst/>
                <a:latin typeface="Calibri"/>
                <a:ea typeface="Times New Roman" panose="02020603050405020304" pitchFamily="18" charset="0"/>
                <a:cs typeface="Calibri"/>
              </a:rPr>
              <a:t> Ohjaaja (</a:t>
            </a:r>
            <a:r>
              <a:rPr lang="fi-FI" sz="1400" i="1" dirty="0">
                <a:effectLst/>
                <a:latin typeface="Calibri"/>
                <a:ea typeface="Times New Roman" panose="02020603050405020304" pitchFamily="18" charset="0"/>
                <a:cs typeface="Arial"/>
              </a:rPr>
              <a:t>nuorisotyön ja opiskelijatoiminnan ohjaaja</a:t>
            </a:r>
            <a:r>
              <a:rPr lang="fi-FI" sz="1400" i="1" dirty="0">
                <a:effectLst/>
                <a:latin typeface="Calibri"/>
                <a:ea typeface="Times New Roman" panose="02020603050405020304" pitchFamily="18" charset="0"/>
                <a:cs typeface="Calibri"/>
              </a:rPr>
              <a:t> ) mukana uusien opiskelijoiden tutustumispäivissä kesäkuussa, toimintamalli</a:t>
            </a:r>
            <a:endParaRPr lang="fi-FI" sz="1400">
              <a:effectLst/>
              <a:latin typeface="Times New Roman"/>
              <a:ea typeface="Calibri" panose="020F0502020204030204" pitchFamily="34" charset="0"/>
              <a:cs typeface="Calibri"/>
            </a:endParaRPr>
          </a:p>
          <a:p>
            <a:pPr>
              <a:lnSpc>
                <a:spcPct val="107000"/>
              </a:lnSpc>
              <a:spcAft>
                <a:spcPts val="800"/>
              </a:spcAft>
            </a:pPr>
            <a:r>
              <a:rPr lang="fi-FI" sz="1400" i="1" dirty="0">
                <a:effectLst/>
                <a:latin typeface="Calibri"/>
                <a:ea typeface="Calibri" panose="020F0502020204030204" pitchFamily="34" charset="0"/>
                <a:cs typeface="Calibri"/>
              </a:rPr>
              <a:t>- Valtakunnallinen opiskelijapalaute käydään läpi säännöllisesti opiskelijapalveluiden tiimissä ja hyödynnetään jatkokehittämisessä</a:t>
            </a:r>
            <a:r>
              <a:rPr lang="fi-FI" sz="1400" b="1" i="1" dirty="0">
                <a:effectLst/>
                <a:latin typeface="Calibri"/>
                <a:ea typeface="Times New Roman" panose="02020603050405020304" pitchFamily="18" charset="0"/>
                <a:cs typeface="Calibri"/>
              </a:rPr>
              <a:t>-</a:t>
            </a:r>
            <a:r>
              <a:rPr lang="fi-FI" sz="1400" i="1" dirty="0">
                <a:effectLst/>
                <a:latin typeface="Calibri"/>
                <a:ea typeface="Calibri" panose="020F0502020204030204" pitchFamily="34" charset="0"/>
                <a:cs typeface="Calibri"/>
              </a:rPr>
              <a:t> </a:t>
            </a:r>
            <a:r>
              <a:rPr lang="fi-FI" sz="1400" i="1" dirty="0" err="1">
                <a:effectLst/>
                <a:latin typeface="Calibri"/>
                <a:ea typeface="Calibri" panose="020F0502020204030204" pitchFamily="34" charset="0"/>
                <a:cs typeface="Calibri"/>
              </a:rPr>
              <a:t>Padlettiin</a:t>
            </a:r>
            <a:r>
              <a:rPr lang="fi-FI" sz="1400" i="1" dirty="0">
                <a:effectLst/>
                <a:latin typeface="Calibri"/>
                <a:ea typeface="Calibri" panose="020F0502020204030204" pitchFamily="34" charset="0"/>
                <a:cs typeface="Calibri"/>
              </a:rPr>
              <a:t> laitettu </a:t>
            </a:r>
            <a:r>
              <a:rPr lang="fi-FI" sz="1400" i="1" dirty="0" err="1">
                <a:effectLst/>
                <a:latin typeface="Calibri"/>
                <a:ea typeface="Calibri" panose="020F0502020204030204" pitchFamily="34" charset="0"/>
                <a:cs typeface="Calibri"/>
              </a:rPr>
              <a:t>Samiedulla</a:t>
            </a:r>
            <a:r>
              <a:rPr lang="fi-FI" sz="1400" i="1" dirty="0">
                <a:effectLst/>
                <a:latin typeface="Calibri"/>
                <a:ea typeface="Calibri" panose="020F0502020204030204" pitchFamily="34" charset="0"/>
                <a:cs typeface="Calibri"/>
              </a:rPr>
              <a:t> tuotettuja hankkeen tuotoksia muille jaettavaksi </a:t>
            </a:r>
            <a:r>
              <a:rPr lang="fi-FI" sz="1400" i="1" u="sng" dirty="0">
                <a:solidFill>
                  <a:srgbClr val="0563C1"/>
                </a:solidFill>
                <a:effectLst/>
                <a:latin typeface="Calibri"/>
                <a:ea typeface="Calibri" panose="020F0502020204030204" pitchFamily="34" charset="0"/>
                <a:cs typeface="Calibri"/>
                <a:hlinkClick r:id="rId2"/>
              </a:rPr>
              <a:t>https://padlet.com/anne_etelaaho/qwm2wytvjlv01j0a</a:t>
            </a:r>
            <a:endParaRPr lang="fi-FI" sz="1400" dirty="0">
              <a:effectLst/>
              <a:latin typeface="Calibri"/>
              <a:ea typeface="Calibri" panose="020F0502020204030204" pitchFamily="34" charset="0"/>
              <a:cs typeface="Calibri"/>
            </a:endParaRPr>
          </a:p>
          <a:p>
            <a:pPr>
              <a:lnSpc>
                <a:spcPct val="107000"/>
              </a:lnSpc>
              <a:spcAft>
                <a:spcPts val="800"/>
              </a:spcAft>
            </a:pPr>
            <a:r>
              <a:rPr lang="fi-FI" sz="1400" i="1" dirty="0">
                <a:effectLst/>
                <a:latin typeface="Calibri"/>
                <a:ea typeface="Calibri" panose="020F0502020204030204" pitchFamily="34" charset="0"/>
                <a:cs typeface="Calibri"/>
              </a:rPr>
              <a:t>- </a:t>
            </a:r>
            <a:r>
              <a:rPr lang="fi-FI" sz="1400" i="1" u="sng" dirty="0">
                <a:effectLst/>
                <a:latin typeface="Calibri"/>
                <a:ea typeface="Calibri" panose="020F0502020204030204" pitchFamily="34" charset="0"/>
                <a:cs typeface="Calibri"/>
              </a:rPr>
              <a:t>hankkeen yhteisille sivuille -&gt; </a:t>
            </a:r>
            <a:r>
              <a:rPr lang="fi-FI" sz="1400" i="1" u="sng" dirty="0">
                <a:solidFill>
                  <a:srgbClr val="0563C1"/>
                </a:solidFill>
                <a:effectLst/>
                <a:latin typeface="Calibri"/>
                <a:ea typeface="Calibri" panose="020F0502020204030204" pitchFamily="34" charset="0"/>
                <a:cs typeface="Calibri"/>
                <a:hlinkClick r:id="rId3"/>
              </a:rPr>
              <a:t>https://www.kpedu.fi/kpedu/projektitoiminta-hankkeet/projektit/projektiarkisto/yhdess%C3%A4-tillsammans/tulokset</a:t>
            </a:r>
            <a:r>
              <a:rPr lang="fi-FI" sz="1400" i="1" dirty="0">
                <a:effectLst/>
                <a:latin typeface="Calibri"/>
                <a:ea typeface="Calibri" panose="020F0502020204030204" pitchFamily="34" charset="0"/>
                <a:cs typeface="Calibri"/>
              </a:rPr>
              <a:t> </a:t>
            </a:r>
            <a:r>
              <a:rPr lang="fi-FI" sz="1400" i="1" dirty="0" err="1">
                <a:effectLst/>
                <a:latin typeface="Calibri"/>
                <a:ea typeface="Calibri" panose="020F0502020204030204" pitchFamily="34" charset="0"/>
                <a:cs typeface="Calibri"/>
              </a:rPr>
              <a:t>Samiedun</a:t>
            </a:r>
            <a:r>
              <a:rPr lang="fi-FI" sz="1400" i="1" dirty="0">
                <a:effectLst/>
                <a:latin typeface="Calibri"/>
                <a:ea typeface="Calibri" panose="020F0502020204030204" pitchFamily="34" charset="0"/>
                <a:cs typeface="Calibri"/>
              </a:rPr>
              <a:t> yhteenveto opiskelijoiden taukotilan </a:t>
            </a:r>
            <a:r>
              <a:rPr lang="fi-FI" sz="1400" i="1" dirty="0" err="1">
                <a:effectLst/>
                <a:latin typeface="Calibri"/>
                <a:ea typeface="Calibri" panose="020F0502020204030204" pitchFamily="34" charset="0"/>
                <a:cs typeface="Calibri"/>
              </a:rPr>
              <a:t>Chillaamo</a:t>
            </a:r>
            <a:r>
              <a:rPr lang="fi-FI" sz="1400" i="1" dirty="0">
                <a:effectLst/>
                <a:latin typeface="Calibri"/>
                <a:ea typeface="Calibri" panose="020F0502020204030204" pitchFamily="34" charset="0"/>
                <a:cs typeface="Calibri"/>
              </a:rPr>
              <a:t> ja </a:t>
            </a:r>
            <a:r>
              <a:rPr lang="fi-FI" sz="1400" i="1" dirty="0" err="1">
                <a:effectLst/>
                <a:latin typeface="Calibri"/>
                <a:ea typeface="Calibri" panose="020F0502020204030204" pitchFamily="34" charset="0"/>
                <a:cs typeface="Calibri"/>
              </a:rPr>
              <a:t>ryhmäytykset</a:t>
            </a:r>
            <a:r>
              <a:rPr lang="fi-FI" sz="1400" i="1" dirty="0">
                <a:effectLst/>
                <a:latin typeface="Calibri"/>
                <a:ea typeface="Calibri" panose="020F0502020204030204" pitchFamily="34" charset="0"/>
                <a:cs typeface="Calibri"/>
              </a:rPr>
              <a:t>-esitys</a:t>
            </a:r>
            <a:endParaRPr lang="fi-FI" sz="1400" dirty="0">
              <a:effectLst/>
              <a:latin typeface="Calibri"/>
              <a:ea typeface="Calibri" panose="020F0502020204030204" pitchFamily="34" charset="0"/>
              <a:cs typeface="Calibri"/>
            </a:endParaRPr>
          </a:p>
          <a:p>
            <a:pPr>
              <a:lnSpc>
                <a:spcPct val="107000"/>
              </a:lnSpc>
              <a:spcAft>
                <a:spcPts val="800"/>
              </a:spcAft>
            </a:pPr>
            <a:r>
              <a:rPr lang="fi-FI" sz="1400" i="1" dirty="0">
                <a:effectLst/>
                <a:latin typeface="Calibri"/>
                <a:ea typeface="Times New Roman" panose="02020603050405020304" pitchFamily="18" charset="0"/>
                <a:cs typeface="Arial"/>
              </a:rPr>
              <a:t>-</a:t>
            </a:r>
            <a:r>
              <a:rPr lang="fi-FI" sz="1400" i="1" dirty="0" err="1">
                <a:effectLst/>
                <a:latin typeface="Calibri"/>
                <a:ea typeface="Times New Roman" panose="02020603050405020304" pitchFamily="18" charset="0"/>
                <a:cs typeface="Arial"/>
              </a:rPr>
              <a:t>Samiedun</a:t>
            </a:r>
            <a:r>
              <a:rPr lang="fi-FI" sz="1400" i="1" dirty="0">
                <a:effectLst/>
                <a:latin typeface="Calibri"/>
                <a:ea typeface="Times New Roman" panose="02020603050405020304" pitchFamily="18" charset="0"/>
                <a:cs typeface="Arial"/>
              </a:rPr>
              <a:t> uutiskirjeessä julkaistu 2 juttua kehittämistoiminnasta - toinen opiskelijoiden taukotilasta, toinen asuntolatoiminnasta ja </a:t>
            </a:r>
            <a:r>
              <a:rPr lang="fi-FI" sz="1400" i="1" dirty="0" err="1">
                <a:effectLst/>
                <a:latin typeface="Calibri"/>
                <a:ea typeface="Times New Roman" panose="02020603050405020304" pitchFamily="18" charset="0"/>
                <a:cs typeface="Arial"/>
              </a:rPr>
              <a:t>Chillaamon</a:t>
            </a:r>
            <a:r>
              <a:rPr lang="fi-FI" sz="1400" i="1" dirty="0">
                <a:effectLst/>
                <a:latin typeface="Calibri"/>
                <a:ea typeface="Times New Roman" panose="02020603050405020304" pitchFamily="18" charset="0"/>
                <a:cs typeface="Arial"/>
              </a:rPr>
              <a:t> toiminnasta, artikkelit toimitettu sanomalehti Itä-Savoon tiedotteina</a:t>
            </a:r>
            <a:endParaRPr lang="fi-FI" sz="1400" dirty="0">
              <a:effectLst/>
              <a:latin typeface="Times New Roman"/>
              <a:ea typeface="Calibri" panose="020F0502020204030204" pitchFamily="34" charset="0"/>
              <a:cs typeface="Arial"/>
            </a:endParaRPr>
          </a:p>
          <a:p>
            <a:pPr>
              <a:lnSpc>
                <a:spcPct val="107000"/>
              </a:lnSpc>
              <a:spcAft>
                <a:spcPts val="800"/>
              </a:spcAft>
            </a:pPr>
            <a:r>
              <a:rPr lang="fi-FI" sz="1400" i="1" dirty="0">
                <a:effectLst/>
                <a:latin typeface="Calibri"/>
                <a:ea typeface="Times New Roman" panose="02020603050405020304" pitchFamily="18" charset="0"/>
                <a:cs typeface="Arial"/>
              </a:rPr>
              <a:t>- Hyvinvointikello, </a:t>
            </a:r>
            <a:r>
              <a:rPr lang="fi-FI" sz="1400" i="1" dirty="0" err="1">
                <a:latin typeface="Calibri"/>
                <a:ea typeface="Times New Roman" panose="02020603050405020304" pitchFamily="18" charset="0"/>
                <a:cs typeface="Arial"/>
              </a:rPr>
              <a:t>ryhmäytysten</a:t>
            </a:r>
            <a:r>
              <a:rPr lang="fi-FI" sz="1400" i="1" dirty="0">
                <a:effectLst/>
                <a:latin typeface="Calibri"/>
                <a:ea typeface="Times New Roman" panose="02020603050405020304" pitchFamily="18" charset="0"/>
                <a:cs typeface="Arial"/>
              </a:rPr>
              <a:t> toimintamalli</a:t>
            </a:r>
            <a:endParaRPr lang="fi-FI" sz="1400" dirty="0">
              <a:effectLst/>
              <a:latin typeface="Times New Roman"/>
              <a:ea typeface="Calibri" panose="020F0502020204030204" pitchFamily="34" charset="0"/>
              <a:cs typeface="Arial"/>
            </a:endParaRPr>
          </a:p>
          <a:p>
            <a:pPr marL="285750" indent="-285750">
              <a:lnSpc>
                <a:spcPct val="107000"/>
              </a:lnSpc>
              <a:spcAft>
                <a:spcPts val="800"/>
              </a:spcAft>
              <a:buFontTx/>
              <a:buChar char="-"/>
            </a:pPr>
            <a:r>
              <a:rPr lang="fi-FI" sz="1400" i="1" dirty="0">
                <a:effectLst/>
                <a:latin typeface="Calibri"/>
                <a:ea typeface="Times New Roman" panose="02020603050405020304" pitchFamily="18" charset="0"/>
                <a:cs typeface="Arial"/>
              </a:rPr>
              <a:t>Tiistaisin yhteisölliset iltakahvit-toimintamalli</a:t>
            </a:r>
          </a:p>
          <a:p>
            <a:pPr marL="285750" indent="-285750">
              <a:lnSpc>
                <a:spcPct val="107000"/>
              </a:lnSpc>
              <a:spcAft>
                <a:spcPts val="800"/>
              </a:spcAft>
              <a:buFontTx/>
              <a:buChar char="-"/>
            </a:pPr>
            <a:r>
              <a:rPr lang="fi-FI" sz="1400" u="sng" dirty="0">
                <a:solidFill>
                  <a:srgbClr val="105CB6"/>
                </a:solidFill>
                <a:effectLst/>
                <a:latin typeface="Calibri"/>
                <a:ea typeface="Calibri" panose="020F0502020204030204" pitchFamily="34" charset="0"/>
                <a:cs typeface="Times New Roman"/>
                <a:hlinkClick r:id="rId4"/>
              </a:rPr>
              <a:t>Chillaamon valmis tilsammans hankkeen loppuesitys</a:t>
            </a:r>
            <a:endParaRPr lang="fi-FI" sz="1400">
              <a:effectLst/>
              <a:latin typeface="Calibri"/>
              <a:ea typeface="Calibri" panose="020F0502020204030204" pitchFamily="34" charset="0"/>
              <a:cs typeface="Times New Roman"/>
            </a:endParaRPr>
          </a:p>
          <a:p>
            <a:pPr marL="285750" indent="-285750">
              <a:lnSpc>
                <a:spcPct val="107000"/>
              </a:lnSpc>
              <a:spcAft>
                <a:spcPts val="800"/>
              </a:spcAft>
              <a:buFontTx/>
              <a:buChar char="-"/>
            </a:pPr>
            <a:endParaRPr lang="fi-FI" sz="14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fi-FI" sz="160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20075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CFAA89DF-B270-596B-DF06-83F5B6BE1782}"/>
              </a:ext>
            </a:extLst>
          </p:cNvPr>
          <p:cNvSpPr txBox="1"/>
          <p:nvPr/>
        </p:nvSpPr>
        <p:spPr>
          <a:xfrm>
            <a:off x="189781" y="379562"/>
            <a:ext cx="3964644" cy="5844257"/>
          </a:xfrm>
          <a:prstGeom prst="rect">
            <a:avLst/>
          </a:prstGeom>
        </p:spPr>
        <p:txBody>
          <a:bodyPr vert="horz" lIns="91440" tIns="45720" rIns="91440" bIns="45720" rtlCol="0" anchor="t">
            <a:noAutofit/>
          </a:bodyPr>
          <a:lstStyle/>
          <a:p>
            <a:pPr lvl="0" indent="-228600">
              <a:lnSpc>
                <a:spcPct val="90000"/>
              </a:lnSpc>
              <a:buFont typeface="Arial" panose="020B0604020202020204" pitchFamily="34" charset="0"/>
              <a:buChar char="•"/>
            </a:pPr>
            <a:r>
              <a:rPr lang="en-US" sz="2000" b="1" dirty="0">
                <a:effectLst/>
              </a:rPr>
              <a:t>Optima</a:t>
            </a:r>
          </a:p>
          <a:p>
            <a:pPr marL="342900" lvl="0" indent="-228600">
              <a:lnSpc>
                <a:spcPct val="90000"/>
              </a:lnSpc>
              <a:buFont typeface="Arial" panose="020B0604020202020204" pitchFamily="34" charset="0"/>
              <a:buChar char="•"/>
            </a:pPr>
            <a:r>
              <a:rPr lang="en-US" sz="1600" dirty="0" err="1">
                <a:effectLst/>
              </a:rPr>
              <a:t>Studerandekårens</a:t>
            </a:r>
            <a:r>
              <a:rPr lang="en-US" sz="1600" dirty="0">
                <a:effectLst/>
              </a:rPr>
              <a:t> </a:t>
            </a:r>
            <a:r>
              <a:rPr lang="en-US" sz="1600" dirty="0" err="1">
                <a:effectLst/>
              </a:rPr>
              <a:t>medlemmars</a:t>
            </a:r>
            <a:r>
              <a:rPr lang="en-US" sz="1600" dirty="0">
                <a:effectLst/>
              </a:rPr>
              <a:t> </a:t>
            </a:r>
            <a:r>
              <a:rPr lang="en-US" sz="1600" dirty="0" err="1">
                <a:effectLst/>
              </a:rPr>
              <a:t>namn</a:t>
            </a:r>
            <a:r>
              <a:rPr lang="en-US" sz="1600" dirty="0">
                <a:effectLst/>
              </a:rPr>
              <a:t> </a:t>
            </a:r>
            <a:r>
              <a:rPr lang="en-US" sz="1600" dirty="0" err="1">
                <a:effectLst/>
              </a:rPr>
              <a:t>publiceras</a:t>
            </a:r>
            <a:r>
              <a:rPr lang="en-US" sz="1600" dirty="0">
                <a:effectLst/>
              </a:rPr>
              <a:t> </a:t>
            </a:r>
            <a:r>
              <a:rPr lang="en-US" sz="1600" dirty="0" err="1">
                <a:effectLst/>
              </a:rPr>
              <a:t>på</a:t>
            </a:r>
            <a:r>
              <a:rPr lang="en-US" sz="1600" dirty="0">
                <a:effectLst/>
              </a:rPr>
              <a:t> Wilma </a:t>
            </a:r>
            <a:r>
              <a:rPr lang="en-US" sz="1600" dirty="0" err="1">
                <a:effectLst/>
              </a:rPr>
              <a:t>så</a:t>
            </a:r>
            <a:r>
              <a:rPr lang="en-US" sz="1600" dirty="0">
                <a:effectLst/>
              </a:rPr>
              <a:t> </a:t>
            </a:r>
            <a:r>
              <a:rPr lang="en-US" sz="1600" dirty="0" err="1">
                <a:effectLst/>
              </a:rPr>
              <a:t>alla</a:t>
            </a:r>
            <a:r>
              <a:rPr lang="en-US" sz="1600" dirty="0">
                <a:effectLst/>
              </a:rPr>
              <a:t> </a:t>
            </a:r>
            <a:r>
              <a:rPr lang="en-US" sz="1600" dirty="0" err="1">
                <a:effectLst/>
              </a:rPr>
              <a:t>studerande</a:t>
            </a:r>
            <a:r>
              <a:rPr lang="en-US" sz="1600" dirty="0">
                <a:effectLst/>
              </a:rPr>
              <a:t> </a:t>
            </a:r>
            <a:r>
              <a:rPr lang="en-US" sz="1600" dirty="0" err="1">
                <a:effectLst/>
              </a:rPr>
              <a:t>kan</a:t>
            </a:r>
            <a:r>
              <a:rPr lang="en-US" sz="1600" dirty="0">
                <a:effectLst/>
              </a:rPr>
              <a:t> </a:t>
            </a:r>
            <a:r>
              <a:rPr lang="en-US" sz="1600" dirty="0" err="1">
                <a:effectLst/>
              </a:rPr>
              <a:t>kontakta</a:t>
            </a:r>
            <a:r>
              <a:rPr lang="en-US" sz="1600" dirty="0">
                <a:effectLst/>
              </a:rPr>
              <a:t> dem</a:t>
            </a:r>
            <a:endParaRPr lang="en-US" sz="1600" dirty="0">
              <a:effectLst/>
              <a:cs typeface="Calibri"/>
            </a:endParaRPr>
          </a:p>
          <a:p>
            <a:pPr marL="342900" lvl="0" indent="-228600">
              <a:lnSpc>
                <a:spcPct val="90000"/>
              </a:lnSpc>
              <a:buFont typeface="Arial" panose="020B0604020202020204" pitchFamily="34" charset="0"/>
              <a:buChar char="•"/>
            </a:pPr>
            <a:r>
              <a:rPr lang="en-US" sz="1600" dirty="0" err="1">
                <a:effectLst/>
              </a:rPr>
              <a:t>Marknadsföringsfilmen</a:t>
            </a:r>
            <a:r>
              <a:rPr lang="en-US" sz="1600" dirty="0">
                <a:effectLst/>
              </a:rPr>
              <a:t>: </a:t>
            </a:r>
            <a:r>
              <a:rPr lang="en-US" sz="1600" u="sng" dirty="0">
                <a:effectLst/>
                <a:hlinkClick r:id="rId2"/>
              </a:rPr>
              <a:t>https://www.youtube.com/watch?v=c-o7zZ7-1aM</a:t>
            </a:r>
            <a:endParaRPr lang="en-US" sz="1600" dirty="0">
              <a:effectLst/>
              <a:cs typeface="Calibri"/>
            </a:endParaRPr>
          </a:p>
          <a:p>
            <a:pPr marL="342900" lvl="0" indent="-228600">
              <a:lnSpc>
                <a:spcPct val="90000"/>
              </a:lnSpc>
              <a:buFont typeface="Arial" panose="020B0604020202020204" pitchFamily="34" charset="0"/>
              <a:buChar char="•"/>
            </a:pPr>
            <a:r>
              <a:rPr lang="en-US" sz="1600" dirty="0" err="1">
                <a:effectLst/>
              </a:rPr>
              <a:t>Gemensam</a:t>
            </a:r>
            <a:r>
              <a:rPr lang="en-US" sz="1600" dirty="0">
                <a:effectLst/>
              </a:rPr>
              <a:t> TEAMS </a:t>
            </a:r>
            <a:r>
              <a:rPr lang="en-US" sz="1600" dirty="0" err="1">
                <a:effectLst/>
              </a:rPr>
              <a:t>träff</a:t>
            </a:r>
            <a:r>
              <a:rPr lang="en-US" sz="1600" dirty="0">
                <a:effectLst/>
              </a:rPr>
              <a:t> med </a:t>
            </a:r>
            <a:r>
              <a:rPr lang="en-US" sz="1600" dirty="0" err="1">
                <a:effectLst/>
              </a:rPr>
              <a:t>alla</a:t>
            </a:r>
            <a:r>
              <a:rPr lang="en-US" sz="1600" dirty="0">
                <a:effectLst/>
              </a:rPr>
              <a:t> </a:t>
            </a:r>
            <a:r>
              <a:rPr lang="en-US" sz="1600" dirty="0" err="1">
                <a:effectLst/>
              </a:rPr>
              <a:t>svenska</a:t>
            </a:r>
            <a:r>
              <a:rPr lang="en-US" sz="1600" dirty="0">
                <a:effectLst/>
              </a:rPr>
              <a:t> </a:t>
            </a:r>
            <a:r>
              <a:rPr lang="en-US" sz="1600" dirty="0" err="1">
                <a:effectLst/>
              </a:rPr>
              <a:t>yrkesskolors</a:t>
            </a:r>
            <a:r>
              <a:rPr lang="en-US" sz="1600" dirty="0">
                <a:effectLst/>
              </a:rPr>
              <a:t> </a:t>
            </a:r>
            <a:r>
              <a:rPr lang="en-US" sz="1600" dirty="0" err="1">
                <a:effectLst/>
              </a:rPr>
              <a:t>studerandekårer</a:t>
            </a:r>
            <a:endParaRPr lang="en-US" sz="1600" dirty="0">
              <a:effectLst/>
              <a:cs typeface="Calibri"/>
            </a:endParaRPr>
          </a:p>
          <a:p>
            <a:pPr marL="342900" indent="-228600">
              <a:lnSpc>
                <a:spcPct val="90000"/>
              </a:lnSpc>
              <a:spcAft>
                <a:spcPts val="800"/>
              </a:spcAft>
              <a:buFont typeface="Arial" panose="020B0604020202020204" pitchFamily="34" charset="0"/>
              <a:buChar char="•"/>
            </a:pPr>
            <a:r>
              <a:rPr lang="en-US" sz="1600" dirty="0">
                <a:effectLst/>
              </a:rPr>
              <a:t>Svenska </a:t>
            </a:r>
            <a:r>
              <a:rPr lang="en-US" sz="1600" dirty="0" err="1">
                <a:effectLst/>
              </a:rPr>
              <a:t>yrkesskolornas</a:t>
            </a:r>
            <a:r>
              <a:rPr lang="en-US" sz="1600" dirty="0">
                <a:effectLst/>
              </a:rPr>
              <a:t> </a:t>
            </a:r>
            <a:r>
              <a:rPr lang="en-US" sz="1600" dirty="0" err="1">
                <a:effectLst/>
              </a:rPr>
              <a:t>gemensamma</a:t>
            </a:r>
            <a:r>
              <a:rPr lang="en-US" sz="1600" dirty="0">
                <a:effectLst/>
              </a:rPr>
              <a:t> </a:t>
            </a:r>
            <a:r>
              <a:rPr lang="en-US" sz="1600" dirty="0" err="1">
                <a:effectLst/>
              </a:rPr>
              <a:t>studerandekårsträff</a:t>
            </a:r>
            <a:r>
              <a:rPr lang="en-US" sz="1600" dirty="0">
                <a:effectLst/>
              </a:rPr>
              <a:t> vid </a:t>
            </a:r>
            <a:r>
              <a:rPr lang="en-US" sz="1600" dirty="0" err="1">
                <a:effectLst/>
              </a:rPr>
              <a:t>Norrvalla</a:t>
            </a:r>
            <a:r>
              <a:rPr lang="en-US" sz="1600" dirty="0">
                <a:effectLst/>
              </a:rPr>
              <a:t>. Med </a:t>
            </a:r>
            <a:r>
              <a:rPr lang="en-US" sz="1600" dirty="0" err="1">
                <a:effectLst/>
              </a:rPr>
              <a:t>medlemmar</a:t>
            </a:r>
            <a:r>
              <a:rPr lang="en-US" sz="1600" dirty="0">
                <a:effectLst/>
              </a:rPr>
              <a:t> </a:t>
            </a:r>
            <a:r>
              <a:rPr lang="en-US" sz="1600" dirty="0" err="1">
                <a:effectLst/>
              </a:rPr>
              <a:t>från</a:t>
            </a:r>
            <a:r>
              <a:rPr lang="en-US" sz="1600" dirty="0">
                <a:effectLst/>
              </a:rPr>
              <a:t> Optimas, </a:t>
            </a:r>
            <a:r>
              <a:rPr lang="en-US" sz="1600" dirty="0" err="1">
                <a:effectLst/>
              </a:rPr>
              <a:t>Folkhälsans</a:t>
            </a:r>
            <a:r>
              <a:rPr lang="en-US" sz="1600" dirty="0">
                <a:effectLst/>
              </a:rPr>
              <a:t>, </a:t>
            </a:r>
            <a:r>
              <a:rPr lang="en-US" sz="1600" dirty="0" err="1">
                <a:effectLst/>
              </a:rPr>
              <a:t>Axxells</a:t>
            </a:r>
            <a:r>
              <a:rPr lang="en-US" sz="1600" dirty="0">
                <a:effectLst/>
              </a:rPr>
              <a:t>, </a:t>
            </a:r>
            <a:r>
              <a:rPr lang="en-US" sz="1600" dirty="0" err="1">
                <a:effectLst/>
              </a:rPr>
              <a:t>Prakticums</a:t>
            </a:r>
            <a:r>
              <a:rPr lang="en-US" sz="1600" dirty="0">
                <a:effectLst/>
              </a:rPr>
              <a:t> </a:t>
            </a:r>
            <a:r>
              <a:rPr lang="en-US" sz="1600" dirty="0" err="1">
                <a:effectLst/>
              </a:rPr>
              <a:t>och</a:t>
            </a:r>
            <a:r>
              <a:rPr lang="en-US" sz="1600" dirty="0">
                <a:effectLst/>
              </a:rPr>
              <a:t> </a:t>
            </a:r>
            <a:r>
              <a:rPr lang="en-US" sz="1600" dirty="0" err="1">
                <a:effectLst/>
              </a:rPr>
              <a:t>Yrkesakademins</a:t>
            </a:r>
            <a:r>
              <a:rPr lang="en-US" sz="1600" dirty="0">
                <a:effectLst/>
              </a:rPr>
              <a:t> </a:t>
            </a:r>
            <a:r>
              <a:rPr lang="en-US" sz="1600" dirty="0" err="1">
                <a:effectLst/>
              </a:rPr>
              <a:t>studerandekårer</a:t>
            </a:r>
            <a:r>
              <a:rPr lang="en-US" sz="1600" dirty="0">
                <a:effectLst/>
              </a:rPr>
              <a:t>. </a:t>
            </a:r>
            <a:r>
              <a:rPr lang="en-US" sz="1600" dirty="0" err="1">
                <a:effectLst/>
              </a:rPr>
              <a:t>Alla</a:t>
            </a:r>
            <a:r>
              <a:rPr lang="en-US" sz="1600" dirty="0">
                <a:effectLst/>
              </a:rPr>
              <a:t> </a:t>
            </a:r>
            <a:r>
              <a:rPr lang="en-US" sz="1600" dirty="0" err="1">
                <a:effectLst/>
              </a:rPr>
              <a:t>kårer</a:t>
            </a:r>
            <a:r>
              <a:rPr lang="en-US" sz="1600" dirty="0">
                <a:effectLst/>
              </a:rPr>
              <a:t> </a:t>
            </a:r>
            <a:r>
              <a:rPr lang="en-US" sz="1600" dirty="0" err="1">
                <a:effectLst/>
              </a:rPr>
              <a:t>planerade</a:t>
            </a:r>
            <a:r>
              <a:rPr lang="en-US" sz="1600" dirty="0">
                <a:effectLst/>
              </a:rPr>
              <a:t> </a:t>
            </a:r>
            <a:r>
              <a:rPr lang="en-US" sz="1600" dirty="0" err="1">
                <a:effectLst/>
              </a:rPr>
              <a:t>och</a:t>
            </a:r>
            <a:r>
              <a:rPr lang="en-US" sz="1600" dirty="0">
                <a:effectLst/>
              </a:rPr>
              <a:t> </a:t>
            </a:r>
            <a:r>
              <a:rPr lang="en-US" sz="1600" dirty="0" err="1">
                <a:effectLst/>
              </a:rPr>
              <a:t>höll</a:t>
            </a:r>
            <a:r>
              <a:rPr lang="en-US" sz="1600" dirty="0">
                <a:effectLst/>
              </a:rPr>
              <a:t> </a:t>
            </a:r>
            <a:r>
              <a:rPr lang="en-US" sz="1600" dirty="0" err="1">
                <a:effectLst/>
              </a:rPr>
              <a:t>varsin</a:t>
            </a:r>
            <a:r>
              <a:rPr lang="en-US" sz="1600" dirty="0">
                <a:effectLst/>
              </a:rPr>
              <a:t> workshop.</a:t>
            </a:r>
            <a:r>
              <a:rPr lang="en-US" sz="1600" dirty="0"/>
              <a:t> </a:t>
            </a:r>
            <a:endParaRPr lang="en-US" sz="1600" dirty="0">
              <a:effectLst/>
              <a:cs typeface="Calibri"/>
            </a:endParaRPr>
          </a:p>
          <a:p>
            <a:pPr indent="-228600">
              <a:lnSpc>
                <a:spcPct val="90000"/>
              </a:lnSpc>
              <a:spcAft>
                <a:spcPts val="800"/>
              </a:spcAft>
              <a:buFont typeface="Arial" panose="020B0604020202020204" pitchFamily="34" charset="0"/>
              <a:buChar char="•"/>
            </a:pPr>
            <a:endParaRPr lang="en-US" sz="1600" dirty="0">
              <a:effectLst/>
              <a:cs typeface="Calibri"/>
            </a:endParaRPr>
          </a:p>
        </p:txBody>
      </p:sp>
      <p:sp>
        <p:nvSpPr>
          <p:cNvPr id="8" name="Rectangle 7">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Kuva 1">
            <a:extLst>
              <a:ext uri="{FF2B5EF4-FFF2-40B4-BE49-F238E27FC236}">
                <a16:creationId xmlns:a16="http://schemas.microsoft.com/office/drawing/2014/main" id="{AC144A4C-2D65-5B4E-61C7-40491EA08D70}"/>
              </a:ext>
            </a:extLst>
          </p:cNvPr>
          <p:cNvPicPr>
            <a:picLocks noChangeAspect="1"/>
          </p:cNvPicPr>
          <p:nvPr/>
        </p:nvPicPr>
        <p:blipFill rotWithShape="1">
          <a:blip r:embed="rId3"/>
          <a:srcRect r="4589" b="2"/>
          <a:stretch/>
        </p:blipFill>
        <p:spPr>
          <a:xfrm>
            <a:off x="6510285" y="807593"/>
            <a:ext cx="3810484" cy="5239568"/>
          </a:xfrm>
          <a:prstGeom prst="rect">
            <a:avLst/>
          </a:prstGeom>
          <a:effectLst/>
        </p:spPr>
      </p:pic>
    </p:spTree>
    <p:extLst>
      <p:ext uri="{BB962C8B-B14F-4D97-AF65-F5344CB8AC3E}">
        <p14:creationId xmlns:p14="http://schemas.microsoft.com/office/powerpoint/2010/main" val="4077059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F5303580-939C-3901-229D-F431F0DE3315}"/>
              </a:ext>
            </a:extLst>
          </p:cNvPr>
          <p:cNvSpPr txBox="1"/>
          <p:nvPr/>
        </p:nvSpPr>
        <p:spPr>
          <a:xfrm>
            <a:off x="712693" y="1224619"/>
            <a:ext cx="10031506" cy="3970318"/>
          </a:xfrm>
          <a:prstGeom prst="rect">
            <a:avLst/>
          </a:prstGeom>
          <a:noFill/>
        </p:spPr>
        <p:txBody>
          <a:bodyPr wrap="square">
            <a:spAutoFit/>
          </a:bodyPr>
          <a:lstStyle/>
          <a:p>
            <a:pPr algn="l"/>
            <a:r>
              <a:rPr lang="fi-FI" b="1" i="0">
                <a:solidFill>
                  <a:srgbClr val="333333"/>
                </a:solidFill>
                <a:effectLst/>
                <a:latin typeface="Humanist521TL-Bold"/>
              </a:rPr>
              <a:t>Hankkeessa kehitettiin yhteisöllistä toimintakulttuuria</a:t>
            </a:r>
            <a:br>
              <a:rPr lang="fi-FI" b="0" i="0">
                <a:solidFill>
                  <a:srgbClr val="333333"/>
                </a:solidFill>
                <a:effectLst/>
                <a:latin typeface="Humanist521TL-Bold"/>
              </a:rPr>
            </a:br>
            <a:endParaRPr lang="fi-FI" b="0" i="0">
              <a:solidFill>
                <a:srgbClr val="333333"/>
              </a:solidFill>
              <a:effectLst/>
              <a:latin typeface="Humanist521TL-Bold"/>
            </a:endParaRPr>
          </a:p>
          <a:p>
            <a:pPr algn="l">
              <a:buFont typeface="Arial" panose="020B0604020202020204" pitchFamily="34" charset="0"/>
              <a:buChar char="•"/>
            </a:pPr>
            <a:r>
              <a:rPr lang="fi-FI" b="0" i="0">
                <a:solidFill>
                  <a:srgbClr val="333333"/>
                </a:solidFill>
                <a:effectLst/>
                <a:latin typeface="Humanist521TL-Roman"/>
              </a:rPr>
              <a:t>Läpi opintojen jatkuvaa ryhmäytymistä kaikille myös etänä</a:t>
            </a:r>
          </a:p>
          <a:p>
            <a:pPr algn="l">
              <a:buFont typeface="Arial" panose="020B0604020202020204" pitchFamily="34" charset="0"/>
              <a:buChar char="•"/>
            </a:pPr>
            <a:r>
              <a:rPr lang="fi-FI" b="0" i="0">
                <a:solidFill>
                  <a:srgbClr val="333333"/>
                </a:solidFill>
                <a:effectLst/>
                <a:latin typeface="Humanist521TL-Roman"/>
              </a:rPr>
              <a:t>Yhteistyötä alueen ja valtakunnallisten verkostojen kanssa</a:t>
            </a:r>
          </a:p>
          <a:p>
            <a:pPr algn="l">
              <a:buFont typeface="Arial" panose="020B0604020202020204" pitchFamily="34" charset="0"/>
              <a:buChar char="•"/>
            </a:pPr>
            <a:r>
              <a:rPr lang="fi-FI" b="0" i="0">
                <a:solidFill>
                  <a:srgbClr val="333333"/>
                </a:solidFill>
                <a:effectLst/>
                <a:latin typeface="Humanist521TL-Roman"/>
              </a:rPr>
              <a:t>Toimintamalleja alueen nuorisotyöntekijöiden, seurakuntien, työpajojen kanssa sekä oppilaitoksessa sekä asuntoloissa.</a:t>
            </a:r>
          </a:p>
          <a:p>
            <a:pPr algn="l">
              <a:buFont typeface="Arial" panose="020B0604020202020204" pitchFamily="34" charset="0"/>
              <a:buChar char="•"/>
            </a:pPr>
            <a:r>
              <a:rPr lang="fi-FI" b="0" i="0">
                <a:solidFill>
                  <a:srgbClr val="333333"/>
                </a:solidFill>
                <a:effectLst/>
                <a:latin typeface="Humanist521TL-Roman"/>
              </a:rPr>
              <a:t>Yhteistyötä Nuoska verkoston kanssa.</a:t>
            </a:r>
          </a:p>
          <a:p>
            <a:pPr algn="l">
              <a:buFont typeface="Arial" panose="020B0604020202020204" pitchFamily="34" charset="0"/>
              <a:buChar char="•"/>
            </a:pPr>
            <a:r>
              <a:rPr lang="fi-FI" b="0" i="0">
                <a:solidFill>
                  <a:srgbClr val="333333"/>
                </a:solidFill>
                <a:effectLst/>
                <a:latin typeface="Humanist521TL-Roman"/>
              </a:rPr>
              <a:t>Hyvinvointia ja yhteisöllisyyttä lisääviä tapahtumia ja oppilaitosyhteisöön kiinnittymistä</a:t>
            </a:r>
          </a:p>
          <a:p>
            <a:pPr algn="l">
              <a:buFont typeface="Arial" panose="020B0604020202020204" pitchFamily="34" charset="0"/>
              <a:buChar char="•"/>
            </a:pPr>
            <a:r>
              <a:rPr lang="fi-FI" b="0" i="0">
                <a:solidFill>
                  <a:srgbClr val="333333"/>
                </a:solidFill>
                <a:effectLst/>
                <a:latin typeface="Humanist521TL-Roman"/>
              </a:rPr>
              <a:t>Huoli herää toimintamallia </a:t>
            </a:r>
          </a:p>
          <a:p>
            <a:pPr algn="l">
              <a:buFont typeface="Arial" panose="020B0604020202020204" pitchFamily="34" charset="0"/>
              <a:buChar char="•"/>
            </a:pPr>
            <a:r>
              <a:rPr lang="fi-FI" b="0" i="0">
                <a:solidFill>
                  <a:srgbClr val="333333"/>
                </a:solidFill>
                <a:effectLst/>
                <a:latin typeface="Humanist521TL-Roman"/>
              </a:rPr>
              <a:t>Yhteisöllistä opiskeluhuoltoa</a:t>
            </a:r>
          </a:p>
          <a:p>
            <a:pPr algn="l">
              <a:buFont typeface="Arial" panose="020B0604020202020204" pitchFamily="34" charset="0"/>
              <a:buChar char="•"/>
            </a:pPr>
            <a:r>
              <a:rPr lang="fi-FI" b="0" i="0">
                <a:solidFill>
                  <a:srgbClr val="333333"/>
                </a:solidFill>
                <a:effectLst/>
                <a:latin typeface="Humanist521TL-Roman"/>
              </a:rPr>
              <a:t>Opiskeluhuoltosuunnitelman päivittämistä</a:t>
            </a:r>
          </a:p>
          <a:p>
            <a:pPr algn="l">
              <a:buFont typeface="Arial" panose="020B0604020202020204" pitchFamily="34" charset="0"/>
              <a:buChar char="•"/>
            </a:pPr>
            <a:r>
              <a:rPr lang="fi-FI" b="0" i="0">
                <a:solidFill>
                  <a:srgbClr val="333333"/>
                </a:solidFill>
                <a:effectLst/>
                <a:latin typeface="Humanist521TL-Roman"/>
              </a:rPr>
              <a:t>Ohjauspalveluiden karttoja ja digitaalisia palveluita.</a:t>
            </a:r>
          </a:p>
          <a:p>
            <a:pPr algn="l">
              <a:buFont typeface="Arial" panose="020B0604020202020204" pitchFamily="34" charset="0"/>
              <a:buChar char="•"/>
            </a:pPr>
            <a:r>
              <a:rPr lang="fi-FI" b="0" i="0">
                <a:solidFill>
                  <a:srgbClr val="333333"/>
                </a:solidFill>
                <a:effectLst/>
                <a:latin typeface="Humanist521TL-Roman"/>
              </a:rPr>
              <a:t>Etäyhteyksien käyttöä ohjauksessa ja kuulemisessa.</a:t>
            </a:r>
          </a:p>
          <a:p>
            <a:pPr algn="l">
              <a:buFont typeface="Arial" panose="020B0604020202020204" pitchFamily="34" charset="0"/>
              <a:buChar char="•"/>
            </a:pPr>
            <a:r>
              <a:rPr lang="fi-FI" b="0" i="0">
                <a:solidFill>
                  <a:srgbClr val="333333"/>
                </a:solidFill>
                <a:effectLst/>
                <a:latin typeface="Humanist521TL-Roman"/>
              </a:rPr>
              <a:t>Tasa-arvoa ja yhdenvertaisuutta</a:t>
            </a:r>
          </a:p>
        </p:txBody>
      </p:sp>
      <p:pic>
        <p:nvPicPr>
          <p:cNvPr id="5" name="Kuva 4">
            <a:extLst>
              <a:ext uri="{FF2B5EF4-FFF2-40B4-BE49-F238E27FC236}">
                <a16:creationId xmlns:a16="http://schemas.microsoft.com/office/drawing/2014/main" id="{CA88D81D-BD5B-713C-62EC-45915713D21E}"/>
              </a:ext>
            </a:extLst>
          </p:cNvPr>
          <p:cNvPicPr>
            <a:picLocks noChangeAspect="1"/>
          </p:cNvPicPr>
          <p:nvPr/>
        </p:nvPicPr>
        <p:blipFill>
          <a:blip r:embed="rId2"/>
          <a:stretch>
            <a:fillRect/>
          </a:stretch>
        </p:blipFill>
        <p:spPr>
          <a:xfrm>
            <a:off x="115697" y="4552293"/>
            <a:ext cx="676275" cy="2162175"/>
          </a:xfrm>
          <a:prstGeom prst="rect">
            <a:avLst/>
          </a:prstGeom>
        </p:spPr>
      </p:pic>
      <p:pic>
        <p:nvPicPr>
          <p:cNvPr id="7" name="Kuva 6">
            <a:extLst>
              <a:ext uri="{FF2B5EF4-FFF2-40B4-BE49-F238E27FC236}">
                <a16:creationId xmlns:a16="http://schemas.microsoft.com/office/drawing/2014/main" id="{C43C5FEF-8E73-74D0-1FF0-642A319A587F}"/>
              </a:ext>
            </a:extLst>
          </p:cNvPr>
          <p:cNvPicPr>
            <a:picLocks noChangeAspect="1"/>
          </p:cNvPicPr>
          <p:nvPr/>
        </p:nvPicPr>
        <p:blipFill>
          <a:blip r:embed="rId3"/>
          <a:stretch>
            <a:fillRect/>
          </a:stretch>
        </p:blipFill>
        <p:spPr>
          <a:xfrm>
            <a:off x="11239500" y="0"/>
            <a:ext cx="952500" cy="2447925"/>
          </a:xfrm>
          <a:prstGeom prst="rect">
            <a:avLst/>
          </a:prstGeom>
        </p:spPr>
      </p:pic>
    </p:spTree>
    <p:extLst>
      <p:ext uri="{BB962C8B-B14F-4D97-AF65-F5344CB8AC3E}">
        <p14:creationId xmlns:p14="http://schemas.microsoft.com/office/powerpoint/2010/main" val="2558563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866AB530-8D08-96ED-196F-91B52522B344}"/>
              </a:ext>
            </a:extLst>
          </p:cNvPr>
          <p:cNvPicPr>
            <a:picLocks noChangeAspect="1"/>
          </p:cNvPicPr>
          <p:nvPr/>
        </p:nvPicPr>
        <p:blipFill>
          <a:blip r:embed="rId2"/>
          <a:stretch>
            <a:fillRect/>
          </a:stretch>
        </p:blipFill>
        <p:spPr>
          <a:xfrm>
            <a:off x="10351698" y="2176462"/>
            <a:ext cx="1840302" cy="2505075"/>
          </a:xfrm>
          <a:prstGeom prst="rect">
            <a:avLst/>
          </a:prstGeom>
        </p:spPr>
      </p:pic>
      <p:sp>
        <p:nvSpPr>
          <p:cNvPr id="4" name="Tekstiruutu 3">
            <a:extLst>
              <a:ext uri="{FF2B5EF4-FFF2-40B4-BE49-F238E27FC236}">
                <a16:creationId xmlns:a16="http://schemas.microsoft.com/office/drawing/2014/main" id="{7B8AF3D7-07F8-259A-AF5A-97B1C8CAEE2A}"/>
              </a:ext>
            </a:extLst>
          </p:cNvPr>
          <p:cNvSpPr txBox="1"/>
          <p:nvPr/>
        </p:nvSpPr>
        <p:spPr>
          <a:xfrm>
            <a:off x="0" y="0"/>
            <a:ext cx="10351698" cy="7196650"/>
          </a:xfrm>
          <a:prstGeom prst="rect">
            <a:avLst/>
          </a:prstGeom>
          <a:noFill/>
        </p:spPr>
        <p:txBody>
          <a:bodyPr wrap="square">
            <a:spAutoFit/>
          </a:bodyPr>
          <a:lstStyle/>
          <a:p>
            <a:pPr>
              <a:lnSpc>
                <a:spcPct val="107000"/>
              </a:lnSpc>
              <a:spcAft>
                <a:spcPts val="800"/>
              </a:spcAft>
            </a:pPr>
            <a:r>
              <a:rPr lang="fi-FI" sz="1600" b="1">
                <a:effectLst/>
                <a:ea typeface="Calibri" panose="020F0502020204030204" pitchFamily="34" charset="0"/>
                <a:cs typeface="Times New Roman" panose="02020603050405020304" pitchFamily="18" charset="0"/>
              </a:rPr>
              <a:t>Tanhuvaara </a:t>
            </a:r>
            <a:r>
              <a:rPr lang="fi-FI" sz="1600" b="1">
                <a:solidFill>
                  <a:srgbClr val="333333"/>
                </a:solidFill>
                <a:effectLst/>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Calibri" panose="020F0502020204030204" pitchFamily="34" charset="0"/>
              <a:buChar char="-"/>
            </a:pPr>
            <a:r>
              <a:rPr lang="fi-FI" sz="1600">
                <a:effectLst/>
                <a:ea typeface="Times New Roman" panose="02020603050405020304" pitchFamily="18" charset="0"/>
                <a:cs typeface="Calibri" panose="020F0502020204030204" pitchFamily="34" charset="0"/>
              </a:rPr>
              <a:t>Oppilaskunta järjestäytynyt ja sitoutunut toimintaan</a:t>
            </a:r>
            <a:endParaRPr lang="fi-FI" sz="160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fi-FI" sz="1600">
                <a:effectLst/>
                <a:ea typeface="Times New Roman" panose="02020603050405020304" pitchFamily="18" charset="0"/>
                <a:cs typeface="Calibri" panose="020F0502020204030204" pitchFamily="34" charset="0"/>
              </a:rPr>
              <a:t>Toiminnan vuosikello valmistunut ja toiminta käynnistyy varsinaisesti vuosikellon mukaisesti lukuvuodesta 22-23, osa tapahtumista toteutettu jo lukuvuonna 21-22</a:t>
            </a:r>
            <a:endParaRPr lang="fi-FI" sz="160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fi-FI" sz="1600">
                <a:effectLst/>
                <a:ea typeface="Times New Roman" panose="02020603050405020304" pitchFamily="18" charset="0"/>
                <a:cs typeface="Calibri" panose="020F0502020204030204" pitchFamily="34" charset="0"/>
              </a:rPr>
              <a:t>Kuluneen lukuvuoden tapahtumia:</a:t>
            </a:r>
            <a:endParaRPr lang="fi-FI" sz="160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fi-FI" sz="1600">
                <a:effectLst/>
                <a:ea typeface="Times New Roman" panose="02020603050405020304" pitchFamily="18" charset="0"/>
                <a:cs typeface="Calibri" panose="020F0502020204030204" pitchFamily="34" charset="0"/>
              </a:rPr>
              <a:t>Opiskeluvuoden avajaistapahtuma järjestetty 16.8.2021 </a:t>
            </a:r>
            <a:endParaRPr lang="fi-FI" sz="160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fi-FI" sz="1600">
                <a:effectLst/>
                <a:ea typeface="Times New Roman" panose="02020603050405020304" pitchFamily="18" charset="0"/>
                <a:cs typeface="Calibri" panose="020F0502020204030204" pitchFamily="34" charset="0"/>
              </a:rPr>
              <a:t>Terveydenhuollon päivä kaikille opiskelijoille 17.8.2021</a:t>
            </a:r>
            <a:endParaRPr lang="fi-FI" sz="160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fi-FI" sz="1600">
                <a:effectLst/>
                <a:ea typeface="Times New Roman" panose="02020603050405020304" pitchFamily="18" charset="0"/>
                <a:cs typeface="Calibri" panose="020F0502020204030204" pitchFamily="34" charset="0"/>
              </a:rPr>
              <a:t>Uusien opiskelijoiden retki Repovedelle 31.8.-3.9.2021</a:t>
            </a:r>
            <a:endParaRPr lang="fi-FI" sz="160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fi-FI" sz="1600">
                <a:effectLst/>
                <a:ea typeface="Times New Roman" panose="02020603050405020304" pitchFamily="18" charset="0"/>
                <a:cs typeface="Calibri" panose="020F0502020204030204" pitchFamily="34" charset="0"/>
              </a:rPr>
              <a:t>Luokkien välinen jalkapalloturnaus 9.9.2021</a:t>
            </a:r>
            <a:endParaRPr lang="fi-FI" sz="160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fi-FI" sz="1600">
                <a:effectLst/>
                <a:ea typeface="Times New Roman" panose="02020603050405020304" pitchFamily="18" charset="0"/>
                <a:cs typeface="Calibri" panose="020F0502020204030204" pitchFamily="34" charset="0"/>
              </a:rPr>
              <a:t>Opiskelijoiden ja henkilökunnan yhteinen puurojuhla ja pikkujoulut 15.12.2021</a:t>
            </a:r>
            <a:endParaRPr lang="fi-FI" sz="160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fi-FI" sz="1600">
                <a:effectLst/>
                <a:ea typeface="Times New Roman" panose="02020603050405020304" pitchFamily="18" charset="0"/>
                <a:cs typeface="Calibri" panose="020F0502020204030204" pitchFamily="34" charset="0"/>
              </a:rPr>
              <a:t>Opiskelijoiden ja henkilökunnan välinen lentopalloturnaus 11.1.2022</a:t>
            </a:r>
            <a:endParaRPr lang="fi-FI" sz="160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fi-FI" sz="1600">
                <a:effectLst/>
                <a:ea typeface="Times New Roman" panose="02020603050405020304" pitchFamily="18" charset="0"/>
                <a:cs typeface="Calibri" panose="020F0502020204030204" pitchFamily="34" charset="0"/>
              </a:rPr>
              <a:t>Ystävänpäivän tanssiaiset 14.2.2022</a:t>
            </a:r>
            <a:endParaRPr lang="fi-FI" sz="160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fi-FI" sz="1600">
                <a:effectLst/>
                <a:ea typeface="Times New Roman" panose="02020603050405020304" pitchFamily="18" charset="0"/>
                <a:cs typeface="Calibri" panose="020F0502020204030204" pitchFamily="34" charset="0"/>
              </a:rPr>
              <a:t>Luokkien välinen sulkapalloturnaus 14.4.2022</a:t>
            </a:r>
            <a:endParaRPr lang="fi-FI" sz="160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fi-FI" sz="1600">
                <a:effectLst/>
                <a:ea typeface="Times New Roman" panose="02020603050405020304" pitchFamily="18" charset="0"/>
                <a:cs typeface="Calibri" panose="020F0502020204030204" pitchFamily="34" charset="0"/>
              </a:rPr>
              <a:t>Opiskelijoiden ja henkilökunnan Gaala-ilta 28.5.2022</a:t>
            </a:r>
            <a:endParaRPr lang="fi-FI" sz="160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fi-FI" sz="1600">
                <a:effectLst/>
                <a:ea typeface="Times New Roman" panose="02020603050405020304" pitchFamily="18" charset="0"/>
                <a:cs typeface="Calibri" panose="020F0502020204030204" pitchFamily="34" charset="0"/>
              </a:rPr>
              <a:t>Tanhuvaaran nettisivuille tehty oma osio oppilaskunnalle / tutortoiminnalle</a:t>
            </a:r>
            <a:endParaRPr lang="fi-FI" sz="160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fi-FI" sz="1600">
                <a:effectLst/>
                <a:ea typeface="Times New Roman" panose="02020603050405020304" pitchFamily="18" charset="0"/>
                <a:cs typeface="Calibri" panose="020F0502020204030204" pitchFamily="34" charset="0"/>
              </a:rPr>
              <a:t>Opiskelijoiden omat </a:t>
            </a:r>
            <a:r>
              <a:rPr lang="fi-FI" sz="1600" err="1">
                <a:effectLst/>
                <a:ea typeface="Times New Roman" panose="02020603050405020304" pitchFamily="18" charset="0"/>
                <a:cs typeface="Calibri" panose="020F0502020204030204" pitchFamily="34" charset="0"/>
              </a:rPr>
              <a:t>facebook-</a:t>
            </a:r>
            <a:r>
              <a:rPr lang="fi-FI" sz="1600">
                <a:effectLst/>
                <a:ea typeface="Times New Roman" panose="02020603050405020304" pitchFamily="18" charset="0"/>
                <a:cs typeface="Calibri" panose="020F0502020204030204" pitchFamily="34" charset="0"/>
              </a:rPr>
              <a:t> / </a:t>
            </a:r>
            <a:r>
              <a:rPr lang="fi-FI" sz="1600" err="1">
                <a:effectLst/>
                <a:ea typeface="Times New Roman" panose="02020603050405020304" pitchFamily="18" charset="0"/>
                <a:cs typeface="Calibri" panose="020F0502020204030204" pitchFamily="34" charset="0"/>
              </a:rPr>
              <a:t>instagram</a:t>
            </a:r>
            <a:r>
              <a:rPr lang="fi-FI" sz="1600">
                <a:effectLst/>
                <a:ea typeface="Times New Roman" panose="02020603050405020304" pitchFamily="18" charset="0"/>
                <a:cs typeface="Calibri" panose="020F0502020204030204" pitchFamily="34" charset="0"/>
              </a:rPr>
              <a:t> tilit toimivat tapahtumien tiedotuskanavina parhaiten</a:t>
            </a:r>
            <a:endParaRPr lang="fi-FI" sz="160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fi-FI" sz="1600" u="sng">
                <a:solidFill>
                  <a:srgbClr val="0563C1"/>
                </a:solidFill>
                <a:effectLst/>
                <a:ea typeface="Times New Roman" panose="02020603050405020304" pitchFamily="18" charset="0"/>
                <a:cs typeface="Calibri" panose="020F0502020204030204" pitchFamily="34" charset="0"/>
                <a:hlinkClick r:id="rId3"/>
              </a:rPr>
              <a:t>https://tanhuvaara.fi/opiskelu/tutkinnot/liikunnanohjauksen-perustutkinto/oppilaskunta/</a:t>
            </a:r>
            <a:endParaRPr lang="fi-FI" sz="1600">
              <a:effectLst/>
              <a:ea typeface="Calibri" panose="020F0502020204030204" pitchFamily="34" charset="0"/>
              <a:cs typeface="Times New Roman" panose="02020603050405020304" pitchFamily="18" charset="0"/>
            </a:endParaRPr>
          </a:p>
          <a:p>
            <a:pPr>
              <a:lnSpc>
                <a:spcPct val="107000"/>
              </a:lnSpc>
              <a:spcAft>
                <a:spcPts val="800"/>
              </a:spcAft>
            </a:pPr>
            <a:r>
              <a:rPr lang="fi-FI" sz="1600" u="none" strike="noStrike">
                <a:solidFill>
                  <a:srgbClr val="337AB7"/>
                </a:solidFill>
                <a:effectLst/>
                <a:ea typeface="Calibri" panose="020F0502020204030204" pitchFamily="34" charset="0"/>
                <a:cs typeface="Times New Roman" panose="02020603050405020304" pitchFamily="18" charset="0"/>
                <a:hlinkClick r:id="rId4"/>
              </a:rPr>
              <a:t>Tanhuvaara vuosikello﻿</a:t>
            </a:r>
            <a:endParaRPr lang="fi-FI" sz="1600">
              <a:effectLst/>
              <a:ea typeface="Calibri" panose="020F0502020204030204" pitchFamily="34" charset="0"/>
              <a:cs typeface="Times New Roman" panose="02020603050405020304" pitchFamily="18" charset="0"/>
            </a:endParaRPr>
          </a:p>
          <a:p>
            <a:pPr>
              <a:lnSpc>
                <a:spcPct val="107000"/>
              </a:lnSpc>
              <a:spcAft>
                <a:spcPts val="800"/>
              </a:spcAft>
            </a:pPr>
            <a:r>
              <a:rPr lang="fi-FI" sz="1600" u="sng">
                <a:solidFill>
                  <a:srgbClr val="0563C1"/>
                </a:solidFill>
                <a:effectLst/>
                <a:ea typeface="Calibri" panose="020F0502020204030204" pitchFamily="34" charset="0"/>
                <a:cs typeface="Times New Roman" panose="02020603050405020304" pitchFamily="18" charset="0"/>
                <a:hlinkClick r:id="rId5"/>
              </a:rPr>
              <a:t>https://www.kpedu.fi/kpedu/projektitoiminta-hankkeet/projektit/projektiarkisto/yhdess%c3%a4-tillsammans</a:t>
            </a:r>
            <a:endParaRPr lang="fi-FI" sz="1600">
              <a:effectLst/>
              <a:ea typeface="Calibri" panose="020F0502020204030204" pitchFamily="34" charset="0"/>
              <a:cs typeface="Times New Roman" panose="02020603050405020304" pitchFamily="18" charset="0"/>
            </a:endParaRPr>
          </a:p>
          <a:p>
            <a:pPr>
              <a:lnSpc>
                <a:spcPct val="107000"/>
              </a:lnSpc>
              <a:spcAft>
                <a:spcPts val="800"/>
              </a:spcAft>
            </a:pPr>
            <a:r>
              <a:rPr lang="fi-FI" sz="160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874230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6815FED8-6663-9003-BE3A-FAF314D21C21}"/>
              </a:ext>
            </a:extLst>
          </p:cNvPr>
          <p:cNvSpPr txBox="1"/>
          <p:nvPr/>
        </p:nvSpPr>
        <p:spPr>
          <a:xfrm>
            <a:off x="389965" y="1"/>
            <a:ext cx="11802035" cy="6917406"/>
          </a:xfrm>
          <a:prstGeom prst="rect">
            <a:avLst/>
          </a:prstGeom>
          <a:noFill/>
        </p:spPr>
        <p:txBody>
          <a:bodyPr wrap="square">
            <a:spAutoFit/>
          </a:bodyPr>
          <a:lstStyle/>
          <a:p>
            <a:pPr marL="342900" lvl="0" indent="-342900">
              <a:lnSpc>
                <a:spcPct val="105000"/>
              </a:lnSpc>
              <a:buFont typeface="Calibri" panose="020F0502020204030204" pitchFamily="34" charset="0"/>
              <a:buChar char="-"/>
            </a:pPr>
            <a:r>
              <a:rPr lang="fi-FI" b="1" err="1">
                <a:latin typeface="Calibri" panose="020F0502020204030204" pitchFamily="34" charset="0"/>
                <a:ea typeface="Times New Roman" panose="02020603050405020304" pitchFamily="18" charset="0"/>
              </a:rPr>
              <a:t>Ekam</a:t>
            </a:r>
            <a:r>
              <a:rPr lang="fi-FI" err="1">
                <a:latin typeface="Calibri" panose="020F0502020204030204" pitchFamily="34" charset="0"/>
                <a:ea typeface="Times New Roman" panose="02020603050405020304" pitchFamily="18" charset="0"/>
              </a:rPr>
              <a:t>i</a:t>
            </a:r>
            <a:r>
              <a:rPr lang="fi-FI">
                <a:latin typeface="Calibri" panose="020F0502020204030204" pitchFamily="34" charset="0"/>
                <a:ea typeface="Times New Roman" panose="02020603050405020304" pitchFamily="18" charset="0"/>
              </a:rPr>
              <a:t> </a:t>
            </a:r>
            <a:r>
              <a:rPr lang="fi-FI" sz="1800">
                <a:effectLst/>
                <a:latin typeface="Calibri" panose="020F0502020204030204" pitchFamily="34" charset="0"/>
                <a:ea typeface="Times New Roman" panose="02020603050405020304" pitchFamily="18" charset="0"/>
              </a:rPr>
              <a:t>Kehitetty yhteistyössä yhteisöllisen opiskelijahuollon kanssa palvelinta </a:t>
            </a:r>
            <a:r>
              <a:rPr lang="fi-FI" sz="1800" err="1">
                <a:effectLst/>
                <a:latin typeface="Calibri" panose="020F0502020204030204" pitchFamily="34" charset="0"/>
                <a:ea typeface="Times New Roman" panose="02020603050405020304" pitchFamily="18" charset="0"/>
              </a:rPr>
              <a:t>discordiin</a:t>
            </a:r>
            <a:r>
              <a:rPr lang="fi-FI" sz="1800">
                <a:effectLst/>
                <a:latin typeface="Calibri" panose="020F0502020204030204" pitchFamily="34" charset="0"/>
                <a:ea typeface="Times New Roman" panose="02020603050405020304" pitchFamily="18" charset="0"/>
              </a:rPr>
              <a:t>. </a:t>
            </a:r>
            <a:r>
              <a:rPr lang="fi-FI" sz="1800" err="1">
                <a:effectLst/>
                <a:latin typeface="Calibri" panose="020F0502020204030204" pitchFamily="34" charset="0"/>
                <a:ea typeface="Times New Roman" panose="02020603050405020304" pitchFamily="18" charset="0"/>
              </a:rPr>
              <a:t>Discord</a:t>
            </a:r>
            <a:r>
              <a:rPr lang="fi-FI" sz="1800">
                <a:effectLst/>
                <a:latin typeface="Calibri" panose="020F0502020204030204" pitchFamily="34" charset="0"/>
                <a:ea typeface="Times New Roman" panose="02020603050405020304" pitchFamily="18" charset="0"/>
              </a:rPr>
              <a:t> otettu paikaksi, jossa opiskelijat voivat tavata toisiaan ja keskustella työssäoppimisten ja etäopetuksen aikana. Palvelimelle muodostettu moniammatillinen tiimi, johon kuuluu opo, kuraattoreita, kampusetsivä, liikunnanopettaja, opiskelijatoiminnan ohjaaja sekä hanketyöntekijä. </a:t>
            </a:r>
            <a:endParaRPr lang="fi-FI" sz="1600">
              <a:effectLst/>
              <a:latin typeface="Calibri" panose="020F0502020204030204" pitchFamily="34" charset="0"/>
              <a:ea typeface="Calibri" panose="020F0502020204030204" pitchFamily="34" charset="0"/>
            </a:endParaRPr>
          </a:p>
          <a:p>
            <a:pPr marL="342900" lvl="0" indent="-342900">
              <a:lnSpc>
                <a:spcPct val="105000"/>
              </a:lnSpc>
              <a:buFont typeface="Calibri" panose="020F0502020204030204" pitchFamily="34" charset="0"/>
              <a:buChar char="-"/>
            </a:pPr>
            <a:r>
              <a:rPr lang="fi-FI" sz="1800">
                <a:effectLst/>
                <a:latin typeface="Calibri" panose="020F0502020204030204" pitchFamily="34" charset="0"/>
                <a:ea typeface="Times New Roman" panose="02020603050405020304" pitchFamily="18" charset="0"/>
              </a:rPr>
              <a:t>Opiskelijoiden tarpeista nousten aloitettu keväällä 2021 taideryhmä </a:t>
            </a:r>
            <a:r>
              <a:rPr lang="fi-FI" sz="1800" err="1">
                <a:effectLst/>
                <a:latin typeface="Calibri" panose="020F0502020204030204" pitchFamily="34" charset="0"/>
                <a:ea typeface="Times New Roman" panose="02020603050405020304" pitchFamily="18" charset="0"/>
              </a:rPr>
              <a:t>Ekamin</a:t>
            </a:r>
            <a:r>
              <a:rPr lang="fi-FI" sz="1800">
                <a:effectLst/>
                <a:latin typeface="Calibri" panose="020F0502020204030204" pitchFamily="34" charset="0"/>
                <a:ea typeface="Times New Roman" panose="02020603050405020304" pitchFamily="18" charset="0"/>
              </a:rPr>
              <a:t> </a:t>
            </a:r>
            <a:r>
              <a:rPr lang="fi-FI" sz="1800" err="1">
                <a:effectLst/>
                <a:latin typeface="Calibri" panose="020F0502020204030204" pitchFamily="34" charset="0"/>
                <a:ea typeface="Times New Roman" panose="02020603050405020304" pitchFamily="18" charset="0"/>
              </a:rPr>
              <a:t>discord</a:t>
            </a:r>
            <a:r>
              <a:rPr lang="fi-FI" sz="1800">
                <a:effectLst/>
                <a:latin typeface="Calibri" panose="020F0502020204030204" pitchFamily="34" charset="0"/>
                <a:ea typeface="Times New Roman" panose="02020603050405020304" pitchFamily="18" charset="0"/>
              </a:rPr>
              <a:t>- palvelimella. Taideryhmä tavoittaa opiskelijoita, joita ei muuten tavoitettaisi. Opiskelijat antaneet palautetta, että taideryhmällä on ollut kevään 2021 merkitystä </a:t>
            </a:r>
            <a:r>
              <a:rPr lang="fi-FI" sz="1800" err="1">
                <a:effectLst/>
                <a:latin typeface="Calibri" panose="020F0502020204030204" pitchFamily="34" charset="0"/>
                <a:ea typeface="Times New Roman" panose="02020603050405020304" pitchFamily="18" charset="0"/>
              </a:rPr>
              <a:t>jaksamiselle.Ryhmää</a:t>
            </a:r>
            <a:r>
              <a:rPr lang="fi-FI" sz="1800">
                <a:effectLst/>
                <a:latin typeface="Calibri" panose="020F0502020204030204" pitchFamily="34" charset="0"/>
                <a:ea typeface="Times New Roman" panose="02020603050405020304" pitchFamily="18" charset="0"/>
              </a:rPr>
              <a:t> jatkettu yhteistyössä Hämeenlinnan nuorisopalvelujen kanssa.  </a:t>
            </a:r>
            <a:br>
              <a:rPr lang="fi-FI" sz="1800">
                <a:effectLst/>
                <a:latin typeface="Calibri" panose="020F0502020204030204" pitchFamily="34" charset="0"/>
                <a:ea typeface="Times New Roman" panose="02020603050405020304" pitchFamily="18" charset="0"/>
              </a:rPr>
            </a:br>
            <a:endParaRPr lang="fi-FI" sz="1600">
              <a:effectLst/>
              <a:latin typeface="Calibri" panose="020F0502020204030204" pitchFamily="34" charset="0"/>
              <a:ea typeface="Calibri" panose="020F0502020204030204" pitchFamily="34" charset="0"/>
            </a:endParaRPr>
          </a:p>
          <a:p>
            <a:pPr marL="342900" lvl="0" indent="-342900">
              <a:lnSpc>
                <a:spcPct val="105000"/>
              </a:lnSpc>
              <a:buFont typeface="Calibri" panose="020F0502020204030204" pitchFamily="34" charset="0"/>
              <a:buChar char="-"/>
            </a:pPr>
            <a:r>
              <a:rPr lang="fi-FI" sz="1800">
                <a:effectLst/>
                <a:latin typeface="Calibri" panose="020F0502020204030204" pitchFamily="34" charset="0"/>
                <a:ea typeface="Times New Roman" panose="02020603050405020304" pitchFamily="18" charset="0"/>
              </a:rPr>
              <a:t>Arjen yhteisöllisyyden lisäämiseksi tapahtumia on tuotu näkyväksi </a:t>
            </a:r>
            <a:r>
              <a:rPr lang="fi-FI" sz="1800" err="1">
                <a:effectLst/>
                <a:latin typeface="Calibri" panose="020F0502020204030204" pitchFamily="34" charset="0"/>
                <a:ea typeface="Times New Roman" panose="02020603050405020304" pitchFamily="18" charset="0"/>
              </a:rPr>
              <a:t>Ekamin</a:t>
            </a:r>
            <a:r>
              <a:rPr lang="fi-FI" sz="1800">
                <a:effectLst/>
                <a:latin typeface="Calibri" panose="020F0502020204030204" pitchFamily="34" charset="0"/>
                <a:ea typeface="Times New Roman" panose="02020603050405020304" pitchFamily="18" charset="0"/>
              </a:rPr>
              <a:t> </a:t>
            </a:r>
            <a:r>
              <a:rPr lang="fi-FI" sz="1800" err="1">
                <a:effectLst/>
                <a:latin typeface="Calibri" panose="020F0502020204030204" pitchFamily="34" charset="0"/>
                <a:ea typeface="Times New Roman" panose="02020603050405020304" pitchFamily="18" charset="0"/>
              </a:rPr>
              <a:t>discord</a:t>
            </a:r>
            <a:r>
              <a:rPr lang="fi-FI" sz="1800">
                <a:effectLst/>
                <a:latin typeface="Calibri" panose="020F0502020204030204" pitchFamily="34" charset="0"/>
                <a:ea typeface="Times New Roman" panose="02020603050405020304" pitchFamily="18" charset="0"/>
              </a:rPr>
              <a:t>- palvelimella. </a:t>
            </a:r>
            <a:r>
              <a:rPr lang="fi-FI">
                <a:latin typeface="Calibri" panose="020F0502020204030204" pitchFamily="34" charset="0"/>
                <a:ea typeface="Times New Roman" panose="02020603050405020304" pitchFamily="18" charset="0"/>
              </a:rPr>
              <a:t>M</a:t>
            </a:r>
            <a:r>
              <a:rPr lang="fi-FI" sz="1800">
                <a:effectLst/>
                <a:latin typeface="Calibri" panose="020F0502020204030204" pitchFamily="34" charset="0"/>
                <a:ea typeface="Times New Roman" panose="02020603050405020304" pitchFamily="18" charset="0"/>
              </a:rPr>
              <a:t>otivoitu opiskelijoita järjestämään muita tapahtumia, kuten lego- viikko. Lisäksi aloitettu Katariinan kampuksella ”opiskelijoiden olohuone”- toiminta. </a:t>
            </a:r>
            <a:endParaRPr lang="fi-FI" sz="1600">
              <a:effectLst/>
              <a:latin typeface="Calibri" panose="020F0502020204030204" pitchFamily="34" charset="0"/>
              <a:ea typeface="Calibri" panose="020F0502020204030204" pitchFamily="34" charset="0"/>
            </a:endParaRPr>
          </a:p>
          <a:p>
            <a:pPr marL="342900" lvl="0" indent="-342900">
              <a:lnSpc>
                <a:spcPct val="105000"/>
              </a:lnSpc>
              <a:buFont typeface="Calibri" panose="020F0502020204030204" pitchFamily="34" charset="0"/>
              <a:buChar char="-"/>
            </a:pPr>
            <a:r>
              <a:rPr lang="fi-FI" sz="1800" err="1">
                <a:effectLst/>
                <a:latin typeface="Calibri" panose="020F0502020204030204" pitchFamily="34" charset="0"/>
                <a:ea typeface="Times New Roman" panose="02020603050405020304" pitchFamily="18" charset="0"/>
              </a:rPr>
              <a:t>Ekamin</a:t>
            </a:r>
            <a:r>
              <a:rPr lang="fi-FI" sz="1800">
                <a:effectLst/>
                <a:latin typeface="Calibri" panose="020F0502020204030204" pitchFamily="34" charset="0"/>
                <a:ea typeface="Times New Roman" panose="02020603050405020304" pitchFamily="18" charset="0"/>
              </a:rPr>
              <a:t> omaan intraan tuotu opiskelijatoiminnan- osio, jossa on henkilöstön käytettävissä oleva ”menetelmäpankki”, joka sisältää myös verkossa toteutettavia yhteisöllisyyttä lisääviä toimintatapoja. Tuotu menetelmäpankkia käytännön tasolle.</a:t>
            </a:r>
            <a:endParaRPr lang="fi-FI" sz="1600">
              <a:effectLst/>
              <a:latin typeface="Calibri" panose="020F0502020204030204" pitchFamily="34" charset="0"/>
              <a:ea typeface="Calibri" panose="020F0502020204030204" pitchFamily="34" charset="0"/>
            </a:endParaRPr>
          </a:p>
          <a:p>
            <a:pPr marL="342900" lvl="0" indent="-342900">
              <a:lnSpc>
                <a:spcPct val="105000"/>
              </a:lnSpc>
              <a:buFont typeface="Calibri" panose="020F0502020204030204" pitchFamily="34" charset="0"/>
              <a:buChar char="-"/>
            </a:pPr>
            <a:r>
              <a:rPr lang="fi-FI" sz="1800">
                <a:effectLst/>
                <a:latin typeface="Calibri" panose="020F0502020204030204" pitchFamily="34" charset="0"/>
                <a:ea typeface="Times New Roman" panose="02020603050405020304" pitchFamily="18" charset="0"/>
              </a:rPr>
              <a:t>Muodostettu valtakunnallinen opiskelijatoiminnan ohjaajat kattava verkosto. Verkostossa oleville henkilöille luotu yhteyden pitämiseksi </a:t>
            </a:r>
            <a:r>
              <a:rPr lang="fi-FI" sz="1800" err="1">
                <a:effectLst/>
                <a:latin typeface="Calibri" panose="020F0502020204030204" pitchFamily="34" charset="0"/>
                <a:ea typeface="Times New Roman" panose="02020603050405020304" pitchFamily="18" charset="0"/>
              </a:rPr>
              <a:t>discord</a:t>
            </a:r>
            <a:r>
              <a:rPr lang="fi-FI" sz="1800">
                <a:effectLst/>
                <a:latin typeface="Calibri" panose="020F0502020204030204" pitchFamily="34" charset="0"/>
                <a:ea typeface="Times New Roman" panose="02020603050405020304" pitchFamily="18" charset="0"/>
              </a:rPr>
              <a:t>- palvelin Tapaamisen tuloksena pyydetty Kanuuna (kunnallisen nuorisotyön osaamiskeskus) järjestämään nuorisotyö koulussa- verkoston alle alaverkoston toisella asteella työtä tekeville. Kanuuna ottanut tilanteen haltuun ja järjestää säännöllisesti kerran kuukaudessa tapaamisia toisella asteella työtä tekeville henkilöille. </a:t>
            </a:r>
            <a:endParaRPr lang="fi-FI" sz="1600">
              <a:effectLst/>
              <a:latin typeface="Calibri" panose="020F0502020204030204" pitchFamily="34" charset="0"/>
              <a:ea typeface="Calibri" panose="020F0502020204030204" pitchFamily="34" charset="0"/>
            </a:endParaRPr>
          </a:p>
          <a:p>
            <a:pPr marL="342900" lvl="0" indent="-342900">
              <a:lnSpc>
                <a:spcPct val="105000"/>
              </a:lnSpc>
              <a:spcAft>
                <a:spcPts val="800"/>
              </a:spcAft>
              <a:buFont typeface="Calibri" panose="020F0502020204030204" pitchFamily="34" charset="0"/>
              <a:buChar char="-"/>
            </a:pPr>
            <a:r>
              <a:rPr lang="fi-FI" sz="1800">
                <a:effectLst/>
                <a:latin typeface="Calibri" panose="020F0502020204030204" pitchFamily="34" charset="0"/>
                <a:ea typeface="Times New Roman" panose="02020603050405020304" pitchFamily="18" charset="0"/>
              </a:rPr>
              <a:t>Ryhmätoimintoja </a:t>
            </a:r>
            <a:r>
              <a:rPr lang="fi-FI" sz="1800" err="1">
                <a:effectLst/>
                <a:latin typeface="Calibri" panose="020F0502020204030204" pitchFamily="34" charset="0"/>
                <a:ea typeface="Times New Roman" panose="02020603050405020304" pitchFamily="18" charset="0"/>
              </a:rPr>
              <a:t>Ekamilla</a:t>
            </a:r>
            <a:r>
              <a:rPr lang="fi-FI" sz="1800">
                <a:effectLst/>
                <a:latin typeface="Calibri" panose="020F0502020204030204" pitchFamily="34" charset="0"/>
                <a:ea typeface="Times New Roman" panose="02020603050405020304" pitchFamily="18" charset="0"/>
              </a:rPr>
              <a:t> ja </a:t>
            </a:r>
            <a:r>
              <a:rPr lang="fi-FI" sz="1800" err="1">
                <a:effectLst/>
                <a:latin typeface="Calibri" panose="020F0502020204030204" pitchFamily="34" charset="0"/>
                <a:ea typeface="Times New Roman" panose="02020603050405020304" pitchFamily="18" charset="0"/>
              </a:rPr>
              <a:t>Ekamin</a:t>
            </a:r>
            <a:r>
              <a:rPr lang="fi-FI" sz="1800">
                <a:effectLst/>
                <a:latin typeface="Calibri" panose="020F0502020204030204" pitchFamily="34" charset="0"/>
                <a:ea typeface="Times New Roman" panose="02020603050405020304" pitchFamily="18" charset="0"/>
              </a:rPr>
              <a:t> yhteistyöverkostoilla tuotu näkyvämmäksi lisäämällä ne </a:t>
            </a:r>
            <a:r>
              <a:rPr lang="fi-FI" sz="1800" err="1">
                <a:effectLst/>
                <a:latin typeface="Calibri" panose="020F0502020204030204" pitchFamily="34" charset="0"/>
                <a:ea typeface="Times New Roman" panose="02020603050405020304" pitchFamily="18" charset="0"/>
              </a:rPr>
              <a:t>Ekamin</a:t>
            </a:r>
            <a:r>
              <a:rPr lang="fi-FI" sz="1800">
                <a:effectLst/>
                <a:latin typeface="Calibri" panose="020F0502020204030204" pitchFamily="34" charset="0"/>
                <a:ea typeface="Times New Roman" panose="02020603050405020304" pitchFamily="18" charset="0"/>
              </a:rPr>
              <a:t> nettisivuilta löytyvään opiskelijoiden toimintakalenteriin. Ryhmätoimintaan liittyvää palvelutarjotinta rajattu niin, että lisätään kalenteriin asioita, joissa </a:t>
            </a:r>
            <a:r>
              <a:rPr lang="fi-FI" sz="1800" err="1">
                <a:effectLst/>
                <a:latin typeface="Calibri" panose="020F0502020204030204" pitchFamily="34" charset="0"/>
                <a:ea typeface="Times New Roman" panose="02020603050405020304" pitchFamily="18" charset="0"/>
              </a:rPr>
              <a:t>Ekami</a:t>
            </a:r>
            <a:r>
              <a:rPr lang="fi-FI" sz="1800">
                <a:effectLst/>
                <a:latin typeface="Calibri" panose="020F0502020204030204" pitchFamily="34" charset="0"/>
                <a:ea typeface="Times New Roman" panose="02020603050405020304" pitchFamily="18" charset="0"/>
              </a:rPr>
              <a:t> on mukana. </a:t>
            </a:r>
            <a:r>
              <a:rPr lang="fi-FI" sz="1800" u="sng">
                <a:solidFill>
                  <a:srgbClr val="0563C1"/>
                </a:solidFill>
                <a:effectLst/>
                <a:latin typeface="Calibri" panose="020F0502020204030204" pitchFamily="34" charset="0"/>
                <a:ea typeface="Times New Roman" panose="02020603050405020304" pitchFamily="18" charset="0"/>
                <a:hlinkClick r:id="rId2"/>
              </a:rPr>
              <a:t>https://ekami.fi/opiskelijalle/opiskelu-ekamissa/opiskelijakunta</a:t>
            </a:r>
            <a:endParaRPr lang="fi-FI" sz="1800" u="sng">
              <a:solidFill>
                <a:srgbClr val="0563C1"/>
              </a:solidFill>
              <a:effectLst/>
              <a:latin typeface="Calibri" panose="020F0502020204030204" pitchFamily="34" charset="0"/>
              <a:ea typeface="Times New Roman" panose="02020603050405020304" pitchFamily="18" charset="0"/>
            </a:endParaRPr>
          </a:p>
          <a:p>
            <a:pPr marL="342900" indent="-342900">
              <a:lnSpc>
                <a:spcPct val="105000"/>
              </a:lnSpc>
              <a:spcAft>
                <a:spcPts val="800"/>
              </a:spcAft>
              <a:buFont typeface="Calibri" panose="020F0502020204030204" pitchFamily="34" charset="0"/>
              <a:buChar char="-"/>
            </a:pPr>
            <a:r>
              <a:rPr lang="fi-FI" sz="180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fi-FI" b="0" i="0" u="sng" err="1">
                <a:solidFill>
                  <a:srgbClr val="105CB6"/>
                </a:solidFill>
                <a:effectLst/>
                <a:latin typeface="Humanist521TL-Roman"/>
                <a:hlinkClick r:id="rId3"/>
              </a:rPr>
              <a:t>Improsta</a:t>
            </a:r>
            <a:r>
              <a:rPr lang="fi-FI" b="0" i="0" u="sng">
                <a:solidFill>
                  <a:srgbClr val="105CB6"/>
                </a:solidFill>
                <a:effectLst/>
                <a:latin typeface="Humanist521TL-Roman"/>
                <a:hlinkClick r:id="rId3"/>
              </a:rPr>
              <a:t> iloa 19.5.21</a:t>
            </a:r>
            <a:endParaRPr lang="fi-FI" sz="180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pPr lvl="0">
              <a:lnSpc>
                <a:spcPct val="105000"/>
              </a:lnSpc>
              <a:spcAft>
                <a:spcPts val="800"/>
              </a:spcAft>
            </a:pPr>
            <a:br>
              <a:rPr lang="fi-FI" sz="1800">
                <a:effectLst/>
                <a:latin typeface="Calibri" panose="020F0502020204030204" pitchFamily="34" charset="0"/>
                <a:ea typeface="Times New Roman" panose="02020603050405020304" pitchFamily="18" charset="0"/>
              </a:rPr>
            </a:br>
            <a:endParaRPr lang="fi-FI" sz="16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195662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8F99B7C-B262-C9CC-A68D-6898634ECCA5}"/>
              </a:ext>
            </a:extLst>
          </p:cNvPr>
          <p:cNvSpPr>
            <a:spLocks noGrp="1"/>
          </p:cNvSpPr>
          <p:nvPr>
            <p:ph type="title"/>
          </p:nvPr>
        </p:nvSpPr>
        <p:spPr/>
        <p:txBody>
          <a:bodyPr/>
          <a:lstStyle/>
          <a:p>
            <a:endParaRPr lang="fi-FI"/>
          </a:p>
        </p:txBody>
      </p:sp>
      <p:pic>
        <p:nvPicPr>
          <p:cNvPr id="4" name="Kuva 3">
            <a:extLst>
              <a:ext uri="{FF2B5EF4-FFF2-40B4-BE49-F238E27FC236}">
                <a16:creationId xmlns:a16="http://schemas.microsoft.com/office/drawing/2014/main" id="{CCC55C80-419D-40B8-2213-0B0753C0C5F1}"/>
              </a:ext>
            </a:extLst>
          </p:cNvPr>
          <p:cNvPicPr>
            <a:picLocks noChangeAspect="1"/>
          </p:cNvPicPr>
          <p:nvPr/>
        </p:nvPicPr>
        <p:blipFill>
          <a:blip r:embed="rId2"/>
          <a:stretch>
            <a:fillRect/>
          </a:stretch>
        </p:blipFill>
        <p:spPr>
          <a:xfrm>
            <a:off x="0" y="0"/>
            <a:ext cx="12192000" cy="6858000"/>
          </a:xfrm>
          <a:prstGeom prst="rect">
            <a:avLst/>
          </a:prstGeom>
        </p:spPr>
      </p:pic>
      <p:sp>
        <p:nvSpPr>
          <p:cNvPr id="3" name="Tekstiruutu 2">
            <a:extLst>
              <a:ext uri="{FF2B5EF4-FFF2-40B4-BE49-F238E27FC236}">
                <a16:creationId xmlns:a16="http://schemas.microsoft.com/office/drawing/2014/main" id="{F2C39F7D-1413-83DA-6F54-5D5054B465B3}"/>
              </a:ext>
            </a:extLst>
          </p:cNvPr>
          <p:cNvSpPr txBox="1"/>
          <p:nvPr/>
        </p:nvSpPr>
        <p:spPr>
          <a:xfrm>
            <a:off x="4583723" y="5427784"/>
            <a:ext cx="2883877"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3"/>
              </a:rPr>
              <a:t>https://www.kpedu.fi/kpedu/projektitoiminta-hankkeet/projektit/projektiarkisto/yhdess%C3%A4-tillsammans/yhteystiedot</a:t>
            </a:r>
            <a:endParaRPr lang="fi-FI"/>
          </a:p>
          <a:p>
            <a:endParaRPr lang="en-US" dirty="0">
              <a:cs typeface="Calibri"/>
            </a:endParaRPr>
          </a:p>
          <a:p>
            <a:endParaRPr lang="en-US" dirty="0">
              <a:cs typeface="Calibri"/>
            </a:endParaRPr>
          </a:p>
        </p:txBody>
      </p:sp>
    </p:spTree>
    <p:extLst>
      <p:ext uri="{BB962C8B-B14F-4D97-AF65-F5344CB8AC3E}">
        <p14:creationId xmlns:p14="http://schemas.microsoft.com/office/powerpoint/2010/main" val="3668709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7C2185A6-2FC4-9ED7-6CFE-F75AEF1298FA}"/>
              </a:ext>
            </a:extLst>
          </p:cNvPr>
          <p:cNvSpPr txBox="1"/>
          <p:nvPr/>
        </p:nvSpPr>
        <p:spPr>
          <a:xfrm>
            <a:off x="3049438" y="3248647"/>
            <a:ext cx="6098874" cy="369332"/>
          </a:xfrm>
          <a:prstGeom prst="rect">
            <a:avLst/>
          </a:prstGeom>
          <a:noFill/>
        </p:spPr>
        <p:txBody>
          <a:bodyPr wrap="square">
            <a:spAutoFit/>
          </a:bodyPr>
          <a:lstStyle/>
          <a:p>
            <a:endParaRPr lang="fi-FI"/>
          </a:p>
        </p:txBody>
      </p:sp>
      <p:sp>
        <p:nvSpPr>
          <p:cNvPr id="5" name="Tekstiruutu 4">
            <a:extLst>
              <a:ext uri="{FF2B5EF4-FFF2-40B4-BE49-F238E27FC236}">
                <a16:creationId xmlns:a16="http://schemas.microsoft.com/office/drawing/2014/main" id="{70CB2F82-F83B-74DB-BC78-51409C61520C}"/>
              </a:ext>
            </a:extLst>
          </p:cNvPr>
          <p:cNvSpPr txBox="1"/>
          <p:nvPr/>
        </p:nvSpPr>
        <p:spPr>
          <a:xfrm>
            <a:off x="3049121" y="3244334"/>
            <a:ext cx="6098240" cy="369332"/>
          </a:xfrm>
          <a:prstGeom prst="rect">
            <a:avLst/>
          </a:prstGeom>
          <a:noFill/>
        </p:spPr>
        <p:txBody>
          <a:bodyPr wrap="square">
            <a:spAutoFit/>
          </a:bodyPr>
          <a:lstStyle/>
          <a:p>
            <a:endParaRPr lang="fi-FI"/>
          </a:p>
        </p:txBody>
      </p:sp>
      <p:pic>
        <p:nvPicPr>
          <p:cNvPr id="7" name="Kuva 6">
            <a:extLst>
              <a:ext uri="{FF2B5EF4-FFF2-40B4-BE49-F238E27FC236}">
                <a16:creationId xmlns:a16="http://schemas.microsoft.com/office/drawing/2014/main" id="{FE0F7773-ED72-2B2C-8447-24E7E6C24CD7}"/>
              </a:ext>
            </a:extLst>
          </p:cNvPr>
          <p:cNvPicPr>
            <a:picLocks noChangeAspect="1"/>
          </p:cNvPicPr>
          <p:nvPr/>
        </p:nvPicPr>
        <p:blipFill>
          <a:blip r:embed="rId2"/>
          <a:stretch>
            <a:fillRect/>
          </a:stretch>
        </p:blipFill>
        <p:spPr>
          <a:xfrm>
            <a:off x="9147361" y="2404302"/>
            <a:ext cx="3044639" cy="4080773"/>
          </a:xfrm>
          <a:prstGeom prst="rect">
            <a:avLst/>
          </a:prstGeom>
        </p:spPr>
      </p:pic>
      <p:sp>
        <p:nvSpPr>
          <p:cNvPr id="11" name="Tekstiruutu 10">
            <a:extLst>
              <a:ext uri="{FF2B5EF4-FFF2-40B4-BE49-F238E27FC236}">
                <a16:creationId xmlns:a16="http://schemas.microsoft.com/office/drawing/2014/main" id="{E40ED2A6-CE05-A519-5A1F-A38CE3CDEDCD}"/>
              </a:ext>
            </a:extLst>
          </p:cNvPr>
          <p:cNvSpPr txBox="1"/>
          <p:nvPr/>
        </p:nvSpPr>
        <p:spPr>
          <a:xfrm>
            <a:off x="121024" y="0"/>
            <a:ext cx="10582834" cy="4558877"/>
          </a:xfrm>
          <a:prstGeom prst="rect">
            <a:avLst/>
          </a:prstGeom>
          <a:noFill/>
        </p:spPr>
        <p:txBody>
          <a:bodyPr wrap="square">
            <a:spAutoFit/>
          </a:bodyPr>
          <a:lstStyle/>
          <a:p>
            <a:pPr>
              <a:lnSpc>
                <a:spcPct val="107000"/>
              </a:lnSpc>
              <a:spcAft>
                <a:spcPts val="800"/>
              </a:spcAft>
            </a:pPr>
            <a:r>
              <a:rPr lang="fi-FI" b="1">
                <a:effectLst/>
                <a:latin typeface="Calibri" panose="020F0502020204030204" pitchFamily="34" charset="0"/>
                <a:ea typeface="Calibri" panose="020F0502020204030204" pitchFamily="34" charset="0"/>
                <a:cs typeface="Times New Roman" panose="02020603050405020304" pitchFamily="18" charset="0"/>
              </a:rPr>
              <a:t>Hankkeessa tavoitteena oli </a:t>
            </a:r>
          </a:p>
          <a:p>
            <a:pPr>
              <a:lnSpc>
                <a:spcPct val="107000"/>
              </a:lnSpc>
              <a:spcAft>
                <a:spcPts val="800"/>
              </a:spcAft>
            </a:pPr>
            <a:r>
              <a:rPr lang="fi-FI" b="1">
                <a:effectLst/>
                <a:latin typeface="Calibri" panose="020F0502020204030204" pitchFamily="34" charset="0"/>
                <a:ea typeface="Calibri" panose="020F0502020204030204" pitchFamily="34" charset="0"/>
                <a:cs typeface="Times New Roman" panose="02020603050405020304" pitchFamily="18" charset="0"/>
              </a:rPr>
              <a:t>kehittää yhteisöllistä toimintakulttuuria erilaisten toimenpiteiden kautta</a:t>
            </a:r>
          </a:p>
          <a:p>
            <a:pPr>
              <a:lnSpc>
                <a:spcPct val="107000"/>
              </a:lnSpc>
              <a:spcAft>
                <a:spcPts val="800"/>
              </a:spcAft>
            </a:pPr>
            <a:r>
              <a:rPr lang="fi-FI">
                <a:effectLst/>
                <a:latin typeface="Calibri" panose="020F0502020204030204" pitchFamily="34" charset="0"/>
                <a:ea typeface="Calibri" panose="020F0502020204030204" pitchFamily="34" charset="0"/>
                <a:cs typeface="Times New Roman" panose="02020603050405020304" pitchFamily="18" charset="0"/>
              </a:rPr>
              <a:t>kehittää läpi opintojen </a:t>
            </a:r>
            <a:r>
              <a:rPr lang="fi-FI" b="1">
                <a:effectLst/>
                <a:latin typeface="Calibri" panose="020F0502020204030204" pitchFamily="34" charset="0"/>
                <a:ea typeface="Calibri" panose="020F0502020204030204" pitchFamily="34" charset="0"/>
                <a:cs typeface="Times New Roman" panose="02020603050405020304" pitchFamily="18" charset="0"/>
              </a:rPr>
              <a:t>jatkuvaa ryhmäytymistä </a:t>
            </a:r>
            <a:r>
              <a:rPr lang="fi-FI">
                <a:effectLst/>
                <a:latin typeface="Calibri" panose="020F0502020204030204" pitchFamily="34" charset="0"/>
                <a:ea typeface="Calibri" panose="020F0502020204030204" pitchFamily="34" charset="0"/>
                <a:cs typeface="Times New Roman" panose="02020603050405020304" pitchFamily="18" charset="0"/>
              </a:rPr>
              <a:t>kaikille myös etänä sekä tehdä yhteistyötä alueen ja valtakunnallisten verkostojen kanssa. </a:t>
            </a:r>
          </a:p>
          <a:p>
            <a:pPr>
              <a:lnSpc>
                <a:spcPct val="107000"/>
              </a:lnSpc>
              <a:spcAft>
                <a:spcPts val="800"/>
              </a:spcAft>
            </a:pPr>
            <a:r>
              <a:rPr lang="fi-FI" b="1">
                <a:effectLst/>
                <a:latin typeface="Calibri" panose="020F0502020204030204" pitchFamily="34" charset="0"/>
                <a:ea typeface="Calibri" panose="020F0502020204030204" pitchFamily="34" charset="0"/>
                <a:cs typeface="Times New Roman" panose="02020603050405020304" pitchFamily="18" charset="0"/>
              </a:rPr>
              <a:t>pilotoida toimintamalleja alueen nuorisotyöntekijöiden, seurakuntien ja työpajojen kanssa sekä oppilaitoksessa että asuntoloissa</a:t>
            </a:r>
            <a:r>
              <a:rPr lang="fi-FI">
                <a:effectLst/>
                <a:latin typeface="Calibri" panose="020F0502020204030204" pitchFamily="34" charset="0"/>
                <a:ea typeface="Calibri" panose="020F0502020204030204" pitchFamily="34" charset="0"/>
                <a:cs typeface="Times New Roman" panose="02020603050405020304" pitchFamily="18" charset="0"/>
              </a:rPr>
              <a:t>. </a:t>
            </a:r>
            <a:endParaRPr lang="fi-FI">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b="1">
                <a:effectLst/>
                <a:latin typeface="Calibri" panose="020F0502020204030204" pitchFamily="34" charset="0"/>
                <a:ea typeface="Calibri" panose="020F0502020204030204" pitchFamily="34" charset="0"/>
                <a:cs typeface="Times New Roman" panose="02020603050405020304" pitchFamily="18" charset="0"/>
              </a:rPr>
              <a:t>erilaisia huolen heräämiseen liittyviä toimintamalleja </a:t>
            </a:r>
            <a:endParaRPr lang="fi-FI" b="1">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b="1">
                <a:effectLst/>
                <a:latin typeface="Calibri" panose="020F0502020204030204" pitchFamily="34" charset="0"/>
                <a:ea typeface="Calibri" panose="020F0502020204030204" pitchFamily="34" charset="0"/>
                <a:cs typeface="Times New Roman" panose="02020603050405020304" pitchFamily="18" charset="0"/>
              </a:rPr>
              <a:t>mallintaa yhteisöllistä opiskeluhuoltoa kuvaavia malleja</a:t>
            </a:r>
            <a:r>
              <a:rPr lang="fi-FI">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b="1">
                <a:effectLst/>
                <a:latin typeface="Calibri" panose="020F0502020204030204" pitchFamily="34" charset="0"/>
                <a:ea typeface="Calibri" panose="020F0502020204030204" pitchFamily="34" charset="0"/>
                <a:cs typeface="Times New Roman" panose="02020603050405020304" pitchFamily="18" charset="0"/>
              </a:rPr>
              <a:t>päivittää opiskeluhuoltosuunnitelmia</a:t>
            </a:r>
            <a:r>
              <a:rPr lang="fi-FI">
                <a:effectLst/>
                <a:latin typeface="Calibri" panose="020F0502020204030204" pitchFamily="34" charset="0"/>
                <a:ea typeface="Calibri" panose="020F0502020204030204" pitchFamily="34" charset="0"/>
                <a:cs typeface="Times New Roman" panose="02020603050405020304" pitchFamily="18" charset="0"/>
              </a:rPr>
              <a:t>, </a:t>
            </a:r>
            <a:endParaRPr lang="fi-FI">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b="1">
                <a:effectLst/>
                <a:latin typeface="Calibri" panose="020F0502020204030204" pitchFamily="34" charset="0"/>
                <a:ea typeface="Calibri" panose="020F0502020204030204" pitchFamily="34" charset="0"/>
                <a:cs typeface="Times New Roman" panose="02020603050405020304" pitchFamily="18" charset="0"/>
              </a:rPr>
              <a:t>kuvata ohjauspalveluiden karttoja ja digitaalisia palveluita</a:t>
            </a:r>
            <a:r>
              <a:rPr lang="fi-FI">
                <a:effectLst/>
                <a:latin typeface="Calibri" panose="020F0502020204030204" pitchFamily="34" charset="0"/>
                <a:ea typeface="Calibri" panose="020F0502020204030204" pitchFamily="34" charset="0"/>
                <a:cs typeface="Times New Roman" panose="02020603050405020304" pitchFamily="18" charset="0"/>
              </a:rPr>
              <a:t>. </a:t>
            </a:r>
            <a:endParaRPr lang="fi-FI">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b="1">
                <a:effectLst/>
                <a:latin typeface="Calibri" panose="020F0502020204030204" pitchFamily="34" charset="0"/>
                <a:ea typeface="Calibri" panose="020F0502020204030204" pitchFamily="34" charset="0"/>
                <a:cs typeface="Times New Roman" panose="02020603050405020304" pitchFamily="18" charset="0"/>
              </a:rPr>
              <a:t>etäyhteyksien käyttöä </a:t>
            </a:r>
            <a:r>
              <a:rPr lang="fi-FI">
                <a:effectLst/>
                <a:latin typeface="Calibri" panose="020F0502020204030204" pitchFamily="34" charset="0"/>
                <a:ea typeface="Calibri" panose="020F0502020204030204" pitchFamily="34" charset="0"/>
                <a:cs typeface="Times New Roman" panose="02020603050405020304" pitchFamily="18" charset="0"/>
              </a:rPr>
              <a:t>edistettiin eri keinoin samoin </a:t>
            </a:r>
            <a:r>
              <a:rPr lang="fi-FI" b="1">
                <a:effectLst/>
                <a:latin typeface="Calibri" panose="020F0502020204030204" pitchFamily="34" charset="0"/>
                <a:ea typeface="Calibri" panose="020F0502020204030204" pitchFamily="34" charset="0"/>
                <a:cs typeface="Times New Roman" panose="02020603050405020304" pitchFamily="18" charset="0"/>
              </a:rPr>
              <a:t>ohjauksessa ja kuulemisessa</a:t>
            </a:r>
            <a:r>
              <a:rPr lang="fi-FI">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b="1">
                <a:latin typeface="Calibri" panose="020F0502020204030204" pitchFamily="34" charset="0"/>
                <a:ea typeface="Calibri" panose="020F0502020204030204" pitchFamily="34" charset="0"/>
                <a:cs typeface="Times New Roman" panose="02020603050405020304" pitchFamily="18" charset="0"/>
              </a:rPr>
              <a:t>e</a:t>
            </a:r>
            <a:r>
              <a:rPr lang="fi-FI" b="1">
                <a:effectLst/>
                <a:latin typeface="Calibri" panose="020F0502020204030204" pitchFamily="34" charset="0"/>
                <a:ea typeface="Calibri" panose="020F0502020204030204" pitchFamily="34" charset="0"/>
                <a:cs typeface="Times New Roman" panose="02020603050405020304" pitchFamily="18" charset="0"/>
              </a:rPr>
              <a:t>distää tasa-arvoa ja yhdenvertaisuutta</a:t>
            </a:r>
            <a:r>
              <a:rPr lang="fi-FI">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208024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7C2185A6-2FC4-9ED7-6CFE-F75AEF1298FA}"/>
              </a:ext>
            </a:extLst>
          </p:cNvPr>
          <p:cNvSpPr txBox="1"/>
          <p:nvPr/>
        </p:nvSpPr>
        <p:spPr>
          <a:xfrm>
            <a:off x="3049438" y="3248647"/>
            <a:ext cx="6098874" cy="369332"/>
          </a:xfrm>
          <a:prstGeom prst="rect">
            <a:avLst/>
          </a:prstGeom>
          <a:noFill/>
        </p:spPr>
        <p:txBody>
          <a:bodyPr wrap="square">
            <a:spAutoFit/>
          </a:bodyPr>
          <a:lstStyle/>
          <a:p>
            <a:endParaRPr lang="fi-FI"/>
          </a:p>
        </p:txBody>
      </p:sp>
      <p:sp>
        <p:nvSpPr>
          <p:cNvPr id="5" name="Tekstiruutu 4">
            <a:extLst>
              <a:ext uri="{FF2B5EF4-FFF2-40B4-BE49-F238E27FC236}">
                <a16:creationId xmlns:a16="http://schemas.microsoft.com/office/drawing/2014/main" id="{70CB2F82-F83B-74DB-BC78-51409C61520C}"/>
              </a:ext>
            </a:extLst>
          </p:cNvPr>
          <p:cNvSpPr txBox="1"/>
          <p:nvPr/>
        </p:nvSpPr>
        <p:spPr>
          <a:xfrm>
            <a:off x="3049121" y="3244334"/>
            <a:ext cx="6098240" cy="369332"/>
          </a:xfrm>
          <a:prstGeom prst="rect">
            <a:avLst/>
          </a:prstGeom>
          <a:noFill/>
        </p:spPr>
        <p:txBody>
          <a:bodyPr wrap="square">
            <a:spAutoFit/>
          </a:bodyPr>
          <a:lstStyle/>
          <a:p>
            <a:endParaRPr lang="fi-FI"/>
          </a:p>
        </p:txBody>
      </p:sp>
      <p:pic>
        <p:nvPicPr>
          <p:cNvPr id="7" name="Kuva 6">
            <a:extLst>
              <a:ext uri="{FF2B5EF4-FFF2-40B4-BE49-F238E27FC236}">
                <a16:creationId xmlns:a16="http://schemas.microsoft.com/office/drawing/2014/main" id="{FE0F7773-ED72-2B2C-8447-24E7E6C24CD7}"/>
              </a:ext>
            </a:extLst>
          </p:cNvPr>
          <p:cNvPicPr>
            <a:picLocks noChangeAspect="1"/>
          </p:cNvPicPr>
          <p:nvPr/>
        </p:nvPicPr>
        <p:blipFill>
          <a:blip r:embed="rId2"/>
          <a:stretch>
            <a:fillRect/>
          </a:stretch>
        </p:blipFill>
        <p:spPr>
          <a:xfrm>
            <a:off x="10174400" y="1385046"/>
            <a:ext cx="1316973" cy="1765157"/>
          </a:xfrm>
          <a:prstGeom prst="rect">
            <a:avLst/>
          </a:prstGeom>
        </p:spPr>
      </p:pic>
      <p:sp>
        <p:nvSpPr>
          <p:cNvPr id="4" name="Tekstiruutu 3">
            <a:extLst>
              <a:ext uri="{FF2B5EF4-FFF2-40B4-BE49-F238E27FC236}">
                <a16:creationId xmlns:a16="http://schemas.microsoft.com/office/drawing/2014/main" id="{EFFA75CC-8C0E-524A-9CF7-81968DBA0B65}"/>
              </a:ext>
            </a:extLst>
          </p:cNvPr>
          <p:cNvSpPr txBox="1"/>
          <p:nvPr/>
        </p:nvSpPr>
        <p:spPr>
          <a:xfrm>
            <a:off x="201706" y="161365"/>
            <a:ext cx="10071847" cy="6827190"/>
          </a:xfrm>
          <a:prstGeom prst="rect">
            <a:avLst/>
          </a:prstGeom>
          <a:noFill/>
        </p:spPr>
        <p:txBody>
          <a:bodyPr wrap="square" lIns="91440" tIns="45720" rIns="91440" bIns="45720" anchor="t">
            <a:spAutoFit/>
          </a:bodyPr>
          <a:lstStyle/>
          <a:p>
            <a:pPr>
              <a:lnSpc>
                <a:spcPct val="107000"/>
              </a:lnSpc>
              <a:spcAft>
                <a:spcPts val="800"/>
              </a:spcAft>
            </a:pPr>
            <a:r>
              <a:rPr lang="fi-FI" sz="1800" dirty="0">
                <a:effectLst/>
                <a:latin typeface="Calibri"/>
                <a:ea typeface="Calibri" panose="020F0502020204030204" pitchFamily="34" charset="0"/>
                <a:cs typeface="Times New Roman"/>
              </a:rPr>
              <a:t>Hankkeessa kehitettiin</a:t>
            </a:r>
            <a:r>
              <a:rPr lang="fi-FI" dirty="0">
                <a:latin typeface="Calibri"/>
                <a:ea typeface="Calibri" panose="020F0502020204030204" pitchFamily="34" charset="0"/>
                <a:cs typeface="Times New Roman"/>
              </a:rPr>
              <a:t> </a:t>
            </a:r>
            <a:r>
              <a:rPr lang="fi-FI" sz="1800" dirty="0">
                <a:effectLst/>
                <a:latin typeface="Calibri"/>
                <a:ea typeface="Calibri" panose="020F0502020204030204" pitchFamily="34" charset="0"/>
                <a:cs typeface="Times New Roman"/>
              </a:rPr>
              <a:t> </a:t>
            </a:r>
            <a:r>
              <a:rPr lang="fi-FI" sz="1800" b="1" dirty="0">
                <a:effectLst/>
                <a:latin typeface="Calibri"/>
                <a:ea typeface="Calibri" panose="020F0502020204030204" pitchFamily="34" charset="0"/>
                <a:cs typeface="Times New Roman"/>
              </a:rPr>
              <a:t>yhteisöllistä toimintakulttuuria erilaisten tempausten ja tapahtumien kautta</a:t>
            </a:r>
            <a:r>
              <a:rPr lang="fi-FI" sz="1800" dirty="0">
                <a:effectLst/>
                <a:latin typeface="Calibri"/>
                <a:ea typeface="Calibri" panose="020F0502020204030204" pitchFamily="34" charset="0"/>
                <a:cs typeface="Times New Roman"/>
              </a:rPr>
              <a:t>, Näistä syntyi malleja, joita voi toteuttaa jatkossakin.</a:t>
            </a:r>
            <a:r>
              <a:rPr lang="fi-FI" dirty="0">
                <a:latin typeface="Calibri"/>
                <a:ea typeface="Calibri" panose="020F0502020204030204" pitchFamily="34" charset="0"/>
                <a:cs typeface="Times New Roman"/>
              </a:rPr>
              <a:t> </a:t>
            </a:r>
            <a:endParaRPr lang="fi-FI"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b="1" dirty="0">
                <a:effectLst/>
                <a:latin typeface="Calibri"/>
                <a:ea typeface="Calibri" panose="020F0502020204030204" pitchFamily="34" charset="0"/>
                <a:cs typeface="Times New Roman"/>
              </a:rPr>
              <a:t>Läpi opintojen jatkuvaa ryhmäytymistä </a:t>
            </a:r>
            <a:r>
              <a:rPr lang="fi-FI" sz="1800" dirty="0">
                <a:effectLst/>
                <a:latin typeface="Calibri"/>
                <a:ea typeface="Calibri" panose="020F0502020204030204" pitchFamily="34" charset="0"/>
                <a:cs typeface="Times New Roman"/>
              </a:rPr>
              <a:t>kaikille myös etänä pilotoitiin ja siihen liittyen tehtiin ryhmäytymispankkeja.</a:t>
            </a:r>
            <a:r>
              <a:rPr lang="fi-FI" dirty="0">
                <a:latin typeface="Calibri"/>
                <a:ea typeface="Calibri" panose="020F0502020204030204" pitchFamily="34" charset="0"/>
                <a:cs typeface="Times New Roman"/>
              </a:rPr>
              <a:t>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b="1" dirty="0">
                <a:effectLst/>
                <a:latin typeface="Calibri"/>
                <a:ea typeface="Calibri" panose="020F0502020204030204" pitchFamily="34" charset="0"/>
                <a:cs typeface="Times New Roman"/>
              </a:rPr>
              <a:t>Yhteistyötä luotiin tai tiivistettiin alueen ja valtakunnallisten verkostojen kanssa </a:t>
            </a:r>
            <a:r>
              <a:rPr lang="fi-FI" sz="1800" dirty="0">
                <a:effectLst/>
                <a:latin typeface="Calibri"/>
                <a:ea typeface="Calibri" panose="020F0502020204030204" pitchFamily="34" charset="0"/>
                <a:cs typeface="Times New Roman"/>
              </a:rPr>
              <a:t>ja toimintamalleja kehitettiin mm. alueen nuorisotyöntekijöiden, seurakuntien ja työpajojen kanssa sekä oppilaitoksessa sekä asuntoloissa. Näitä yhteistyömalleja voidaan toteuttaa yhdessä jatkossakin.</a:t>
            </a:r>
            <a:r>
              <a:rPr lang="fi-FI" dirty="0">
                <a:latin typeface="Calibri"/>
                <a:ea typeface="Calibri" panose="020F0502020204030204" pitchFamily="34" charset="0"/>
                <a:cs typeface="Times New Roman"/>
              </a:rPr>
              <a:t>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b="1" dirty="0">
                <a:effectLst/>
                <a:latin typeface="Calibri"/>
                <a:ea typeface="Calibri" panose="020F0502020204030204" pitchFamily="34" charset="0"/>
                <a:cs typeface="Times New Roman"/>
              </a:rPr>
              <a:t>Yhteistyötä Nuoska verkoston kanssa käynnistettiin ja sen avulla saatiin uutta tietoa ja mm, uutiskirje toimijoille</a:t>
            </a:r>
            <a:r>
              <a:rPr lang="fi-FI" sz="1800" dirty="0">
                <a:effectLst/>
                <a:latin typeface="Calibri"/>
                <a:ea typeface="Calibri" panose="020F0502020204030204" pitchFamily="34" charset="0"/>
                <a:cs typeface="Times New Roman"/>
              </a:rPr>
              <a:t>.</a:t>
            </a:r>
            <a:r>
              <a:rPr lang="fi-FI" dirty="0">
                <a:latin typeface="Calibri"/>
                <a:ea typeface="Calibri" panose="020F0502020204030204" pitchFamily="34" charset="0"/>
                <a:cs typeface="Times New Roman"/>
              </a:rPr>
              <a:t>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b="1" dirty="0">
                <a:effectLst/>
                <a:latin typeface="Calibri"/>
                <a:ea typeface="Calibri" panose="020F0502020204030204" pitchFamily="34" charset="0"/>
                <a:cs typeface="Times New Roman"/>
              </a:rPr>
              <a:t>Hyvinvointia ja yhteisöllisyyttä lisääviä tapahtumia ja toiminnoista tiedottamista lisättiin. Oppilaitosyhteisöön kiinnittymistä kokeiltiin </a:t>
            </a:r>
            <a:r>
              <a:rPr lang="fi-FI" sz="1800" dirty="0">
                <a:effectLst/>
                <a:latin typeface="Calibri"/>
                <a:ea typeface="Calibri" panose="020F0502020204030204" pitchFamily="34" charset="0"/>
                <a:cs typeface="Times New Roman"/>
              </a:rPr>
              <a:t>ja nämä hyvät ja toimivat mallit ovat käytössä jatkossakin. Huoli herää toimintamallit tehtiin ja otettiin käyttöön. </a:t>
            </a:r>
            <a:r>
              <a:rPr lang="fi-FI" sz="1800" b="1" dirty="0">
                <a:effectLst/>
                <a:latin typeface="Calibri"/>
                <a:ea typeface="Calibri" panose="020F0502020204030204" pitchFamily="34" charset="0"/>
                <a:cs typeface="Times New Roman"/>
              </a:rPr>
              <a:t>Opiskeluhuoltosuunnitelmien päivittämisissä huomioitiin yhteisöllisen opiskeluhuollon rooli ja merkitys</a:t>
            </a:r>
            <a:endParaRPr lang="fi-FI" b="1" dirty="0">
              <a:latin typeface="Calibri"/>
              <a:ea typeface="Calibri" panose="020F0502020204030204" pitchFamily="34" charset="0"/>
              <a:cs typeface="Times New Roman"/>
            </a:endParaRPr>
          </a:p>
          <a:p>
            <a:pPr>
              <a:lnSpc>
                <a:spcPct val="107000"/>
              </a:lnSpc>
              <a:spcAft>
                <a:spcPts val="800"/>
              </a:spcAft>
            </a:pPr>
            <a:r>
              <a:rPr lang="fi-FI" sz="1800" b="1" dirty="0">
                <a:effectLst/>
                <a:latin typeface="Calibri"/>
                <a:ea typeface="Calibri" panose="020F0502020204030204" pitchFamily="34" charset="0"/>
                <a:cs typeface="Times New Roman"/>
              </a:rPr>
              <a:t>Ohjauspalveluiden karttoja ja digitaalisia palveluita pilotoitiin ja otettiin käyttöön, Etäyhteyksien käyttöä ohjauksessa ja kuulemisessa kokeiltiin ja saatiin hyviä tuloksia</a:t>
            </a:r>
            <a:r>
              <a:rPr lang="fi-FI" sz="1800" dirty="0">
                <a:effectLst/>
                <a:latin typeface="Calibri"/>
                <a:ea typeface="Calibri" panose="020F0502020204030204" pitchFamily="34" charset="0"/>
                <a:cs typeface="Times New Roman"/>
              </a:rPr>
              <a:t>.</a:t>
            </a:r>
            <a:r>
              <a:rPr lang="fi-FI" dirty="0">
                <a:latin typeface="Calibri"/>
                <a:ea typeface="Calibri" panose="020F0502020204030204" pitchFamily="34" charset="0"/>
                <a:cs typeface="Times New Roman"/>
              </a:rPr>
              <a:t>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dirty="0">
                <a:latin typeface="Calibri"/>
                <a:ea typeface="Calibri" panose="020F0502020204030204" pitchFamily="34" charset="0"/>
                <a:cs typeface="Times New Roman"/>
              </a:rPr>
              <a:t>T</a:t>
            </a:r>
            <a:r>
              <a:rPr lang="fi-FI" dirty="0">
                <a:effectLst/>
                <a:latin typeface="Calibri"/>
                <a:ea typeface="Calibri" panose="020F0502020204030204" pitchFamily="34" charset="0"/>
                <a:cs typeface="Times New Roman"/>
              </a:rPr>
              <a:t>oimijat </a:t>
            </a:r>
            <a:r>
              <a:rPr lang="fi-FI" b="1" dirty="0">
                <a:effectLst/>
                <a:latin typeface="Calibri"/>
                <a:ea typeface="Calibri" panose="020F0502020204030204" pitchFamily="34" charset="0"/>
                <a:cs typeface="Times New Roman"/>
              </a:rPr>
              <a:t>jakoivat kehittämiskohteita yhteisissä </a:t>
            </a:r>
            <a:r>
              <a:rPr lang="fi-FI" b="1" dirty="0" err="1">
                <a:latin typeface="Calibri"/>
                <a:ea typeface="Calibri" panose="020F0502020204030204" pitchFamily="34" charset="0"/>
                <a:cs typeface="Times New Roman"/>
              </a:rPr>
              <a:t>Teams</a:t>
            </a:r>
            <a:r>
              <a:rPr lang="fi-FI" b="1" dirty="0">
                <a:latin typeface="Calibri"/>
                <a:ea typeface="Calibri" panose="020F0502020204030204" pitchFamily="34" charset="0"/>
                <a:cs typeface="Times New Roman"/>
              </a:rPr>
              <a:t>-kokouksissa </a:t>
            </a:r>
            <a:r>
              <a:rPr lang="fi-FI" b="1" dirty="0">
                <a:effectLst/>
                <a:latin typeface="Calibri"/>
                <a:ea typeface="Calibri" panose="020F0502020204030204" pitchFamily="34" charset="0"/>
                <a:cs typeface="Times New Roman"/>
              </a:rPr>
              <a:t>ja tuotokset vietiin yhteiseen </a:t>
            </a:r>
            <a:r>
              <a:rPr lang="fi-FI" b="1" dirty="0" err="1">
                <a:effectLst/>
                <a:latin typeface="Calibri"/>
                <a:ea typeface="Calibri" panose="020F0502020204030204" pitchFamily="34" charset="0"/>
                <a:cs typeface="Times New Roman"/>
              </a:rPr>
              <a:t>Teamsiin</a:t>
            </a:r>
            <a:r>
              <a:rPr lang="fi-FI" b="1" dirty="0">
                <a:effectLst/>
                <a:latin typeface="Calibri"/>
                <a:ea typeface="Calibri" panose="020F0502020204030204" pitchFamily="34" charset="0"/>
                <a:cs typeface="Times New Roman"/>
              </a:rPr>
              <a:t> ja osa myös hankkeen www.sivuille.</a:t>
            </a:r>
            <a:r>
              <a:rPr lang="fi-FI" b="1" dirty="0">
                <a:latin typeface="Calibri"/>
                <a:ea typeface="Calibri" panose="020F0502020204030204" pitchFamily="34" charset="0"/>
                <a:cs typeface="Times New Roman"/>
              </a:rPr>
              <a:t> </a:t>
            </a:r>
            <a:endParaRPr lang="fi-FI" b="1" dirty="0">
              <a:effectLst/>
              <a:latin typeface="Calibri"/>
              <a:ea typeface="Calibri" panose="020F0502020204030204" pitchFamily="34" charset="0"/>
              <a:cs typeface="Times New Roman" panose="02020603050405020304" pitchFamily="18" charset="0"/>
            </a:endParaRPr>
          </a:p>
          <a:p>
            <a:pPr>
              <a:lnSpc>
                <a:spcPct val="107000"/>
              </a:lnSpc>
              <a:spcAft>
                <a:spcPts val="800"/>
              </a:spcAft>
            </a:pPr>
            <a:r>
              <a:rPr lang="fi-FI" b="1" dirty="0">
                <a:effectLst/>
                <a:latin typeface="Calibri"/>
                <a:ea typeface="Calibri" panose="020F0502020204030204" pitchFamily="34" charset="0"/>
                <a:cs typeface="Times New Roman"/>
              </a:rPr>
              <a:t>Nuoskaverkosto järjesti toimijoille yhteisiä koulutuksia ja tiedotti erilaisista nuorisotyön tapahtumista toimijoille ja näin tietoisuus näistä teemoista lisääntyi.</a:t>
            </a:r>
          </a:p>
          <a:p>
            <a:pPr>
              <a:lnSpc>
                <a:spcPct val="107000"/>
              </a:lnSpc>
              <a:spcAft>
                <a:spcPts val="800"/>
              </a:spcAft>
            </a:pPr>
            <a:endParaRPr lang="fi-FI" sz="1800" b="1">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59420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24FFF681-D584-3FAF-4454-2C9542B68D27}"/>
              </a:ext>
            </a:extLst>
          </p:cNvPr>
          <p:cNvPicPr>
            <a:picLocks noChangeAspect="1"/>
          </p:cNvPicPr>
          <p:nvPr/>
        </p:nvPicPr>
        <p:blipFill>
          <a:blip r:embed="rId2"/>
          <a:stretch>
            <a:fillRect/>
          </a:stretch>
        </p:blipFill>
        <p:spPr>
          <a:xfrm>
            <a:off x="10558821" y="3062108"/>
            <a:ext cx="942975" cy="3114675"/>
          </a:xfrm>
          <a:prstGeom prst="rect">
            <a:avLst/>
          </a:prstGeom>
        </p:spPr>
      </p:pic>
      <p:sp>
        <p:nvSpPr>
          <p:cNvPr id="7" name="Tekstiruutu 6">
            <a:extLst>
              <a:ext uri="{FF2B5EF4-FFF2-40B4-BE49-F238E27FC236}">
                <a16:creationId xmlns:a16="http://schemas.microsoft.com/office/drawing/2014/main" id="{9555AE91-7A87-14E1-5963-27632F6EB5D6}"/>
              </a:ext>
            </a:extLst>
          </p:cNvPr>
          <p:cNvSpPr txBox="1"/>
          <p:nvPr/>
        </p:nvSpPr>
        <p:spPr>
          <a:xfrm>
            <a:off x="470647" y="524435"/>
            <a:ext cx="8676714" cy="3416320"/>
          </a:xfrm>
          <a:prstGeom prst="rect">
            <a:avLst/>
          </a:prstGeom>
          <a:noFill/>
        </p:spPr>
        <p:txBody>
          <a:bodyPr wrap="square" lIns="91440" tIns="45720" rIns="91440" bIns="45720" anchor="t">
            <a:spAutoFit/>
          </a:bodyPr>
          <a:lstStyle/>
          <a:p>
            <a:r>
              <a:rPr lang="fi-FI" sz="1800" dirty="0" err="1">
                <a:effectLst/>
                <a:latin typeface="Calibri"/>
                <a:ea typeface="Calibri" panose="020F0502020204030204" pitchFamily="34" charset="0"/>
                <a:cs typeface="Times New Roman"/>
              </a:rPr>
              <a:t>lso</a:t>
            </a:r>
            <a:r>
              <a:rPr lang="fi-FI" sz="1800" dirty="0">
                <a:effectLst/>
                <a:latin typeface="Calibri"/>
                <a:ea typeface="Calibri" panose="020F0502020204030204" pitchFamily="34" charset="0"/>
                <a:cs typeface="Times New Roman"/>
              </a:rPr>
              <a:t> kokonaisuus oli </a:t>
            </a:r>
            <a:r>
              <a:rPr lang="fi-FI" sz="1800" b="1" dirty="0">
                <a:effectLst/>
                <a:latin typeface="Calibri"/>
                <a:ea typeface="Calibri" panose="020F0502020204030204" pitchFamily="34" charset="0"/>
                <a:cs typeface="Times New Roman"/>
              </a:rPr>
              <a:t>asuntolakurssien suunnittelu ja toteuttaminen </a:t>
            </a:r>
            <a:r>
              <a:rPr lang="fi-FI" sz="1800" dirty="0" err="1">
                <a:effectLst/>
                <a:latin typeface="Calibri"/>
                <a:ea typeface="Calibri" panose="020F0502020204030204" pitchFamily="34" charset="0"/>
                <a:cs typeface="Times New Roman"/>
              </a:rPr>
              <a:t>ltslearning</a:t>
            </a:r>
            <a:r>
              <a:rPr lang="fi-FI" sz="1800" dirty="0">
                <a:effectLst/>
                <a:latin typeface="Calibri"/>
                <a:ea typeface="Calibri" panose="020F0502020204030204" pitchFamily="34" charset="0"/>
                <a:cs typeface="Times New Roman"/>
              </a:rPr>
              <a:t> verkkoalustalle tai </a:t>
            </a:r>
            <a:r>
              <a:rPr lang="fi-FI" sz="1800" dirty="0" err="1">
                <a:effectLst/>
                <a:latin typeface="Calibri"/>
                <a:ea typeface="Calibri" panose="020F0502020204030204" pitchFamily="34" charset="0"/>
                <a:cs typeface="Times New Roman"/>
              </a:rPr>
              <a:t>Thinglink</a:t>
            </a:r>
            <a:r>
              <a:rPr lang="fi-FI" sz="1800" dirty="0">
                <a:effectLst/>
                <a:latin typeface="Calibri"/>
                <a:ea typeface="Calibri" panose="020F0502020204030204" pitchFamily="34" charset="0"/>
                <a:cs typeface="Times New Roman"/>
              </a:rPr>
              <a:t>-pohjalle. Kokonaisuus on </a:t>
            </a:r>
            <a:r>
              <a:rPr lang="fi-FI" sz="1800" dirty="0" err="1">
                <a:effectLst/>
                <a:latin typeface="Calibri"/>
                <a:ea typeface="Calibri" panose="020F0502020204030204" pitchFamily="34" charset="0"/>
                <a:cs typeface="Times New Roman"/>
              </a:rPr>
              <a:t>opinnollistettu</a:t>
            </a:r>
            <a:r>
              <a:rPr lang="fi-FI" sz="1800" dirty="0">
                <a:effectLst/>
                <a:latin typeface="Calibri"/>
                <a:ea typeface="Calibri" panose="020F0502020204030204" pitchFamily="34" charset="0"/>
                <a:cs typeface="Times New Roman"/>
              </a:rPr>
              <a:t>.</a:t>
            </a:r>
            <a:r>
              <a:rPr lang="fi-FI" dirty="0">
                <a:latin typeface="Calibri"/>
                <a:ea typeface="Calibri" panose="020F0502020204030204" pitchFamily="34" charset="0"/>
                <a:cs typeface="Times New Roman"/>
              </a:rPr>
              <a:t> </a:t>
            </a:r>
            <a:endParaRPr lang="fi-FI" sz="1800">
              <a:effectLst/>
              <a:latin typeface="Calibri" panose="020F0502020204030204" pitchFamily="34" charset="0"/>
              <a:ea typeface="Calibri" panose="020F0502020204030204" pitchFamily="34" charset="0"/>
              <a:cs typeface="Times New Roman" panose="02020603050405020304" pitchFamily="18" charset="0"/>
            </a:endParaRPr>
          </a:p>
          <a:p>
            <a:endParaRPr lang="fi-FI" b="1" dirty="0">
              <a:latin typeface="Calibri"/>
              <a:ea typeface="Calibri" panose="020F0502020204030204" pitchFamily="34" charset="0"/>
              <a:cs typeface="Times New Roman"/>
            </a:endParaRPr>
          </a:p>
          <a:p>
            <a:endParaRPr lang="fi-FI" b="1" dirty="0">
              <a:latin typeface="Calibri"/>
              <a:ea typeface="Calibri" panose="020F0502020204030204" pitchFamily="34" charset="0"/>
              <a:cs typeface="Times New Roman"/>
            </a:endParaRPr>
          </a:p>
          <a:p>
            <a:r>
              <a:rPr lang="fi-FI" sz="1800" b="1" dirty="0">
                <a:effectLst/>
                <a:latin typeface="Calibri"/>
                <a:ea typeface="Calibri" panose="020F0502020204030204" pitchFamily="34" charset="0"/>
                <a:cs typeface="Times New Roman"/>
              </a:rPr>
              <a:t>Asuntoloille on teetetty omia verkkosija ja asuntolaoppaita</a:t>
            </a:r>
            <a:r>
              <a:rPr lang="fi-FI" sz="1800" dirty="0">
                <a:effectLst/>
                <a:latin typeface="Calibri"/>
                <a:ea typeface="Calibri" panose="020F0502020204030204" pitchFamily="34" charset="0"/>
                <a:cs typeface="Times New Roman"/>
              </a:rPr>
              <a:t>.</a:t>
            </a:r>
            <a:r>
              <a:rPr lang="fi-FI" dirty="0">
                <a:latin typeface="Calibri"/>
                <a:ea typeface="Calibri" panose="020F0502020204030204" pitchFamily="34" charset="0"/>
                <a:cs typeface="Times New Roman"/>
              </a:rPr>
              <a:t> </a:t>
            </a:r>
            <a:endParaRPr lang="fi-FI">
              <a:cs typeface="Calibri"/>
            </a:endParaRPr>
          </a:p>
          <a:p>
            <a:r>
              <a:rPr lang="fi-FI" sz="1800" b="1" dirty="0">
                <a:effectLst/>
                <a:latin typeface="Calibri"/>
                <a:ea typeface="Calibri" panose="020F0502020204030204" pitchFamily="34" charset="0"/>
                <a:cs typeface="Times New Roman"/>
              </a:rPr>
              <a:t>Yhteiset toiminnat</a:t>
            </a:r>
            <a:r>
              <a:rPr lang="fi-FI" sz="1800" dirty="0">
                <a:effectLst/>
                <a:latin typeface="Calibri"/>
                <a:ea typeface="Calibri" panose="020F0502020204030204" pitchFamily="34" charset="0"/>
                <a:cs typeface="Times New Roman"/>
              </a:rPr>
              <a:t>, kuten harrastus- ja vapaa-ajan viettoon liittyvät toiminnot ovat osa yhteisöllisyyden lisäämistä asuntolassa ja muualla kouluympäristössä.</a:t>
            </a:r>
            <a:r>
              <a:rPr lang="fi-FI" dirty="0">
                <a:latin typeface="Calibri"/>
                <a:ea typeface="Calibri" panose="020F0502020204030204" pitchFamily="34" charset="0"/>
                <a:cs typeface="Times New Roman"/>
              </a:rPr>
              <a:t>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dirty="0">
                <a:effectLst/>
                <a:latin typeface="Calibri"/>
                <a:ea typeface="Calibri" panose="020F0502020204030204" pitchFamily="34" charset="0"/>
                <a:cs typeface="Times New Roman"/>
              </a:rPr>
              <a:t>Tähän on sisältynyt eri Oppilaitoksissa erilaisia tapahtumia esim. tanssikurssit, taideryhmät, retket, ohjattuja kuntosalitoimintoja, liikuntatempauksia, bänditoimintoja, aulainfoja eri teemoilla, aula-</a:t>
            </a:r>
            <a:r>
              <a:rPr lang="fi-FI" sz="1800" dirty="0" err="1">
                <a:effectLst/>
                <a:latin typeface="Calibri"/>
                <a:ea typeface="Calibri" panose="020F0502020204030204" pitchFamily="34" charset="0"/>
                <a:cs typeface="Times New Roman"/>
              </a:rPr>
              <a:t>cafeet</a:t>
            </a:r>
            <a:r>
              <a:rPr lang="fi-FI" sz="1800" dirty="0">
                <a:effectLst/>
                <a:latin typeface="Calibri"/>
                <a:ea typeface="Calibri" panose="020F0502020204030204" pitchFamily="34" charset="0"/>
                <a:cs typeface="Times New Roman"/>
              </a:rPr>
              <a:t>, sekä erilaisia tempauksia yhteistyössä muiden tahojen kanssa. Opiskelijan olohuone - tilaisuuksia järjestetty, joissa tarjolla on erilaisia pelejä, kahvia ja juttuseuraa</a:t>
            </a:r>
            <a:endParaRPr lang="fi-FI" dirty="0">
              <a:latin typeface="Calibri"/>
              <a:cs typeface="Times New Roman"/>
            </a:endParaRPr>
          </a:p>
        </p:txBody>
      </p:sp>
    </p:spTree>
    <p:extLst>
      <p:ext uri="{BB962C8B-B14F-4D97-AF65-F5344CB8AC3E}">
        <p14:creationId xmlns:p14="http://schemas.microsoft.com/office/powerpoint/2010/main" val="2004473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7C2185A6-2FC4-9ED7-6CFE-F75AEF1298FA}"/>
              </a:ext>
            </a:extLst>
          </p:cNvPr>
          <p:cNvSpPr txBox="1"/>
          <p:nvPr/>
        </p:nvSpPr>
        <p:spPr>
          <a:xfrm>
            <a:off x="3049438" y="3248647"/>
            <a:ext cx="6098874" cy="369332"/>
          </a:xfrm>
          <a:prstGeom prst="rect">
            <a:avLst/>
          </a:prstGeom>
          <a:noFill/>
        </p:spPr>
        <p:txBody>
          <a:bodyPr wrap="square">
            <a:spAutoFit/>
          </a:bodyPr>
          <a:lstStyle/>
          <a:p>
            <a:endParaRPr lang="fi-FI"/>
          </a:p>
        </p:txBody>
      </p:sp>
      <p:sp>
        <p:nvSpPr>
          <p:cNvPr id="5" name="Tekstiruutu 4">
            <a:extLst>
              <a:ext uri="{FF2B5EF4-FFF2-40B4-BE49-F238E27FC236}">
                <a16:creationId xmlns:a16="http://schemas.microsoft.com/office/drawing/2014/main" id="{70CB2F82-F83B-74DB-BC78-51409C61520C}"/>
              </a:ext>
            </a:extLst>
          </p:cNvPr>
          <p:cNvSpPr txBox="1"/>
          <p:nvPr/>
        </p:nvSpPr>
        <p:spPr>
          <a:xfrm>
            <a:off x="3049121" y="3244334"/>
            <a:ext cx="6098240" cy="369332"/>
          </a:xfrm>
          <a:prstGeom prst="rect">
            <a:avLst/>
          </a:prstGeom>
          <a:noFill/>
        </p:spPr>
        <p:txBody>
          <a:bodyPr wrap="square">
            <a:spAutoFit/>
          </a:bodyPr>
          <a:lstStyle/>
          <a:p>
            <a:endParaRPr lang="fi-FI"/>
          </a:p>
        </p:txBody>
      </p:sp>
      <p:pic>
        <p:nvPicPr>
          <p:cNvPr id="7" name="Kuva 6">
            <a:extLst>
              <a:ext uri="{FF2B5EF4-FFF2-40B4-BE49-F238E27FC236}">
                <a16:creationId xmlns:a16="http://schemas.microsoft.com/office/drawing/2014/main" id="{FE0F7773-ED72-2B2C-8447-24E7E6C24CD7}"/>
              </a:ext>
            </a:extLst>
          </p:cNvPr>
          <p:cNvPicPr>
            <a:picLocks noChangeAspect="1"/>
          </p:cNvPicPr>
          <p:nvPr/>
        </p:nvPicPr>
        <p:blipFill>
          <a:blip r:embed="rId2"/>
          <a:stretch>
            <a:fillRect/>
          </a:stretch>
        </p:blipFill>
        <p:spPr>
          <a:xfrm>
            <a:off x="10209981" y="0"/>
            <a:ext cx="1819275" cy="2438400"/>
          </a:xfrm>
          <a:prstGeom prst="rect">
            <a:avLst/>
          </a:prstGeom>
        </p:spPr>
      </p:pic>
      <p:sp>
        <p:nvSpPr>
          <p:cNvPr id="4" name="Tekstiruutu 3">
            <a:extLst>
              <a:ext uri="{FF2B5EF4-FFF2-40B4-BE49-F238E27FC236}">
                <a16:creationId xmlns:a16="http://schemas.microsoft.com/office/drawing/2014/main" id="{DD380385-C4AC-01D1-173C-0E2EE7E37986}"/>
              </a:ext>
            </a:extLst>
          </p:cNvPr>
          <p:cNvSpPr txBox="1"/>
          <p:nvPr/>
        </p:nvSpPr>
        <p:spPr>
          <a:xfrm>
            <a:off x="268941" y="0"/>
            <a:ext cx="10044953" cy="6724598"/>
          </a:xfrm>
          <a:prstGeom prst="rect">
            <a:avLst/>
          </a:prstGeom>
          <a:noFill/>
        </p:spPr>
        <p:txBody>
          <a:bodyPr wrap="square">
            <a:spAutoFit/>
          </a:bodyPr>
          <a:lstStyle/>
          <a:p>
            <a:pPr>
              <a:lnSpc>
                <a:spcPct val="107000"/>
              </a:lnSpc>
              <a:spcAft>
                <a:spcPts val="800"/>
              </a:spcAft>
            </a:pPr>
            <a:r>
              <a:rPr lang="fi-FI" sz="1800" b="1">
                <a:effectLst/>
                <a:latin typeface="Calibri" panose="020F0502020204030204" pitchFamily="34" charset="0"/>
                <a:ea typeface="Calibri" panose="020F0502020204030204" pitchFamily="34" charset="0"/>
                <a:cs typeface="Times New Roman" panose="02020603050405020304" pitchFamily="18" charset="0"/>
              </a:rPr>
              <a:t>Opiskelijoille on suunnattu mielenterveyspäivä, ennalta ehkäiseviä päihdetapahtumia</a:t>
            </a:r>
            <a:r>
              <a:rPr lang="fi-FI" sz="1800">
                <a:effectLst/>
                <a:latin typeface="Calibri" panose="020F0502020204030204" pitchFamily="34" charset="0"/>
                <a:ea typeface="Calibri" panose="020F0502020204030204" pitchFamily="34" charset="0"/>
                <a:cs typeface="Times New Roman" panose="02020603050405020304" pitchFamily="18" charset="0"/>
              </a:rPr>
              <a:t>. Luennoitu mielenterveydestä, seksuaaliterveydestä, kiusaamisesta, kansainvälisistä mahdollisuuksista ja järjestetty muita yhteisöllisiä tapahtumia. </a:t>
            </a:r>
          </a:p>
          <a:p>
            <a:pPr>
              <a:lnSpc>
                <a:spcPct val="107000"/>
              </a:lnSpc>
              <a:spcAft>
                <a:spcPts val="800"/>
              </a:spcAft>
            </a:pPr>
            <a:r>
              <a:rPr lang="fi-FI" sz="1800">
                <a:effectLst/>
                <a:latin typeface="Calibri" panose="020F0502020204030204" pitchFamily="34" charset="0"/>
                <a:ea typeface="Calibri" panose="020F0502020204030204" pitchFamily="34" charset="0"/>
                <a:cs typeface="Times New Roman" panose="02020603050405020304" pitchFamily="18" charset="0"/>
              </a:rPr>
              <a:t>Ryhmäytymiseen liittyen olemme hankkeen aikana kehittäneet </a:t>
            </a:r>
            <a:r>
              <a:rPr lang="fi-FI" sz="1800" b="1">
                <a:effectLst/>
                <a:latin typeface="Calibri" panose="020F0502020204030204" pitchFamily="34" charset="0"/>
                <a:ea typeface="Calibri" panose="020F0502020204030204" pitchFamily="34" charset="0"/>
                <a:cs typeface="Times New Roman" panose="02020603050405020304" pitchFamily="18" charset="0"/>
              </a:rPr>
              <a:t>ryhmäytymispankkeja ja ryhmäytymisen vuosikelloja ja käyty </a:t>
            </a:r>
            <a:r>
              <a:rPr lang="fi-FI" sz="1800" b="1" err="1">
                <a:effectLst/>
                <a:latin typeface="Calibri" panose="020F0502020204030204" pitchFamily="34" charset="0"/>
                <a:ea typeface="Calibri" panose="020F0502020204030204" pitchFamily="34" charset="0"/>
                <a:cs typeface="Times New Roman" panose="02020603050405020304" pitchFamily="18" charset="0"/>
              </a:rPr>
              <a:t>ryhmäyttämässä</a:t>
            </a:r>
            <a:r>
              <a:rPr lang="fi-FI" sz="1800" b="1">
                <a:effectLst/>
                <a:latin typeface="Calibri" panose="020F0502020204030204" pitchFamily="34" charset="0"/>
                <a:ea typeface="Calibri" panose="020F0502020204030204" pitchFamily="34" charset="0"/>
                <a:cs typeface="Times New Roman" panose="02020603050405020304" pitchFamily="18" charset="0"/>
              </a:rPr>
              <a:t> opiskelijoita</a:t>
            </a:r>
            <a:r>
              <a:rPr lang="fi-FI" sz="1800">
                <a:effectLst/>
                <a:latin typeface="Calibri" panose="020F0502020204030204" pitchFamily="34" charset="0"/>
                <a:ea typeface="Calibri" panose="020F0502020204030204" pitchFamily="34" charset="0"/>
                <a:cs typeface="Times New Roman" panose="02020603050405020304" pitchFamily="18" charset="0"/>
              </a:rPr>
              <a:t>, joten ryhmäytymisestä on tullut osa koulun arkea ja hyvää käytännettä. </a:t>
            </a:r>
          </a:p>
          <a:p>
            <a:pPr>
              <a:lnSpc>
                <a:spcPct val="107000"/>
              </a:lnSpc>
              <a:spcAft>
                <a:spcPts val="800"/>
              </a:spcAft>
            </a:pPr>
            <a:r>
              <a:rPr lang="fi-FI" sz="1800" b="1">
                <a:effectLst/>
                <a:latin typeface="Calibri" panose="020F0502020204030204" pitchFamily="34" charset="0"/>
                <a:ea typeface="Calibri" panose="020F0502020204030204" pitchFamily="34" charset="0"/>
                <a:cs typeface="Times New Roman" panose="02020603050405020304" pitchFamily="18" charset="0"/>
              </a:rPr>
              <a:t>Kokeiltu erilaisia tapoja tiedottaa </a:t>
            </a:r>
            <a:r>
              <a:rPr lang="fi-FI" sz="1800">
                <a:effectLst/>
                <a:latin typeface="Calibri" panose="020F0502020204030204" pitchFamily="34" charset="0"/>
                <a:ea typeface="Calibri" panose="020F0502020204030204" pitchFamily="34" charset="0"/>
                <a:cs typeface="Times New Roman" panose="02020603050405020304" pitchFamily="18" charset="0"/>
              </a:rPr>
              <a:t>opiskeluhuollon, ohjauspalveluiden tai verkostojen palveluista tai säännöistä esim. </a:t>
            </a:r>
            <a:r>
              <a:rPr lang="fi-FI" sz="1800" err="1">
                <a:effectLst/>
                <a:latin typeface="Calibri" panose="020F0502020204030204" pitchFamily="34" charset="0"/>
                <a:ea typeface="Calibri" panose="020F0502020204030204" pitchFamily="34" charset="0"/>
                <a:cs typeface="Times New Roman" panose="02020603050405020304" pitchFamily="18" charset="0"/>
              </a:rPr>
              <a:t>instagram</a:t>
            </a:r>
            <a:r>
              <a:rPr lang="fi-FI" sz="1800">
                <a:effectLst/>
                <a:latin typeface="Calibri" panose="020F0502020204030204" pitchFamily="34" charset="0"/>
                <a:ea typeface="Calibri" panose="020F0502020204030204" pitchFamily="34" charset="0"/>
                <a:cs typeface="Times New Roman" panose="02020603050405020304" pitchFamily="18" charset="0"/>
              </a:rPr>
              <a:t>-tilit, applikaatiot, digitaaliset opiskelijatarinat, opiskelijoiden intra, erilaiset </a:t>
            </a:r>
            <a:r>
              <a:rPr lang="fi-FI" sz="1800" err="1">
                <a:effectLst/>
                <a:latin typeface="Calibri" panose="020F0502020204030204" pitchFamily="34" charset="0"/>
                <a:ea typeface="Calibri" panose="020F0502020204030204" pitchFamily="34" charset="0"/>
                <a:cs typeface="Times New Roman" panose="02020603050405020304" pitchFamily="18" charset="0"/>
              </a:rPr>
              <a:t>thinglink</a:t>
            </a:r>
            <a:r>
              <a:rPr lang="fi-FI" sz="1800">
                <a:effectLst/>
                <a:latin typeface="Calibri" panose="020F0502020204030204" pitchFamily="34" charset="0"/>
                <a:ea typeface="Calibri" panose="020F0502020204030204" pitchFamily="34" charset="0"/>
                <a:cs typeface="Times New Roman" panose="02020603050405020304" pitchFamily="18" charset="0"/>
              </a:rPr>
              <a:t>-toteutukset. yhteistyötahoja ovat olleet mm. yhteistyötahoja on ollut Ehyt ry, Ehjä ry, Nuorisokeskukset Päihdelinkki, </a:t>
            </a:r>
            <a:r>
              <a:rPr lang="fi-FI" sz="1800" err="1">
                <a:effectLst/>
                <a:latin typeface="Calibri" panose="020F0502020204030204" pitchFamily="34" charset="0"/>
                <a:ea typeface="Calibri" panose="020F0502020204030204" pitchFamily="34" charset="0"/>
                <a:cs typeface="Times New Roman" panose="02020603050405020304" pitchFamily="18" charset="0"/>
              </a:rPr>
              <a:t>AMK:t</a:t>
            </a:r>
            <a:r>
              <a:rPr lang="fi-FI" sz="1800">
                <a:effectLst/>
                <a:latin typeface="Calibri" panose="020F0502020204030204" pitchFamily="34" charset="0"/>
                <a:ea typeface="Calibri" panose="020F0502020204030204" pitchFamily="34" charset="0"/>
                <a:cs typeface="Times New Roman" panose="02020603050405020304" pitchFamily="18" charset="0"/>
              </a:rPr>
              <a:t>, Saku ry, Martat, Mieli ry, Ohjaamot, kansanopistot, seurakunnat, Seta, Setlementti ja tietysti kaikki osatoteuttajat, jotka ovat olleet mukana hankkeessa.</a:t>
            </a:r>
          </a:p>
          <a:p>
            <a:pPr>
              <a:lnSpc>
                <a:spcPct val="107000"/>
              </a:lnSpc>
              <a:spcAft>
                <a:spcPts val="800"/>
              </a:spcAft>
            </a:pPr>
            <a:r>
              <a:rPr lang="fi-FI" sz="1800" b="1">
                <a:effectLst/>
                <a:latin typeface="Calibri" panose="020F0502020204030204" pitchFamily="34" charset="0"/>
                <a:ea typeface="Calibri" panose="020F0502020204030204" pitchFamily="34" charset="0"/>
                <a:cs typeface="Times New Roman" panose="02020603050405020304" pitchFamily="18" charset="0"/>
              </a:rPr>
              <a:t>Huoltajayhteistyötä on tehty </a:t>
            </a:r>
            <a:r>
              <a:rPr lang="fi-FI" sz="1800">
                <a:effectLst/>
                <a:latin typeface="Calibri" panose="020F0502020204030204" pitchFamily="34" charset="0"/>
                <a:ea typeface="Calibri" panose="020F0502020204030204" pitchFamily="34" charset="0"/>
                <a:cs typeface="Times New Roman" panose="02020603050405020304" pitchFamily="18" charset="0"/>
              </a:rPr>
              <a:t>ja perustettu mm. huoltajaverkostoja, huoltajia kuultu opiskelijapalveluiden kehittämistyössä. Tehty julkilausuma sateenkaarinuorten asemasta opiskelijakunnan kanssa. </a:t>
            </a:r>
          </a:p>
          <a:p>
            <a:pPr>
              <a:lnSpc>
                <a:spcPct val="107000"/>
              </a:lnSpc>
              <a:spcAft>
                <a:spcPts val="800"/>
              </a:spcAft>
            </a:pPr>
            <a:r>
              <a:rPr lang="fi-FI" sz="1800" b="1">
                <a:effectLst/>
                <a:latin typeface="Calibri" panose="020F0502020204030204" pitchFamily="34" charset="0"/>
                <a:ea typeface="Calibri" panose="020F0502020204030204" pitchFamily="34" charset="0"/>
                <a:cs typeface="Times New Roman" panose="02020603050405020304" pitchFamily="18" charset="0"/>
              </a:rPr>
              <a:t>Erilaisia opiskelijoiden osallistamisen menetelmiä pilotoitu </a:t>
            </a:r>
            <a:r>
              <a:rPr lang="fi-FI" sz="1800">
                <a:effectLst/>
                <a:latin typeface="Calibri" panose="020F0502020204030204" pitchFamily="34" charset="0"/>
                <a:ea typeface="Calibri" panose="020F0502020204030204" pitchFamily="34" charset="0"/>
                <a:cs typeface="Times New Roman" panose="02020603050405020304" pitchFamily="18" charset="0"/>
              </a:rPr>
              <a:t>kuten matalan kynnyksen keskustelutuokiot, inkakyselyt, kohdataan </a:t>
            </a:r>
            <a:r>
              <a:rPr lang="fi-FI" sz="1800" err="1">
                <a:effectLst/>
                <a:latin typeface="Calibri" panose="020F0502020204030204" pitchFamily="34" charset="0"/>
                <a:ea typeface="Calibri" panose="020F0502020204030204" pitchFamily="34" charset="0"/>
                <a:cs typeface="Times New Roman" panose="02020603050405020304" pitchFamily="18" charset="0"/>
              </a:rPr>
              <a:t>Teamsissä</a:t>
            </a:r>
            <a:r>
              <a:rPr lang="fi-FI" sz="1800">
                <a:effectLst/>
                <a:latin typeface="Calibri" panose="020F0502020204030204" pitchFamily="34" charset="0"/>
                <a:ea typeface="Calibri" panose="020F0502020204030204" pitchFamily="34" charset="0"/>
                <a:cs typeface="Times New Roman" panose="02020603050405020304" pitchFamily="18" charset="0"/>
              </a:rPr>
              <a:t> mitä kuuluu teemalla. </a:t>
            </a:r>
          </a:p>
          <a:p>
            <a:pPr>
              <a:lnSpc>
                <a:spcPct val="107000"/>
              </a:lnSpc>
              <a:spcAft>
                <a:spcPts val="800"/>
              </a:spcAft>
            </a:pPr>
            <a:r>
              <a:rPr lang="fi-FI" sz="1800">
                <a:effectLst/>
                <a:latin typeface="Calibri" panose="020F0502020204030204" pitchFamily="34" charset="0"/>
                <a:ea typeface="Calibri" panose="020F0502020204030204" pitchFamily="34" charset="0"/>
                <a:cs typeface="Times New Roman" panose="02020603050405020304" pitchFamily="18" charset="0"/>
              </a:rPr>
              <a:t>Digipajoissa tehty videoita. </a:t>
            </a:r>
          </a:p>
          <a:p>
            <a:pPr>
              <a:lnSpc>
                <a:spcPct val="107000"/>
              </a:lnSpc>
              <a:spcAft>
                <a:spcPts val="800"/>
              </a:spcAft>
            </a:pPr>
            <a:r>
              <a:rPr lang="fi-FI" sz="1800" b="1">
                <a:effectLst/>
                <a:latin typeface="Calibri" panose="020F0502020204030204" pitchFamily="34" charset="0"/>
                <a:ea typeface="Calibri" panose="020F0502020204030204" pitchFamily="34" charset="0"/>
                <a:cs typeface="Times New Roman" panose="02020603050405020304" pitchFamily="18" charset="0"/>
              </a:rPr>
              <a:t>Tasa-arvo- ja yhdenvertaisuuskyselyitä tehty, suunnitelma päivitetty </a:t>
            </a:r>
            <a:r>
              <a:rPr lang="fi-FI" sz="1800">
                <a:effectLst/>
                <a:latin typeface="Calibri" panose="020F0502020204030204" pitchFamily="34" charset="0"/>
                <a:ea typeface="Calibri" panose="020F0502020204030204" pitchFamily="34" charset="0"/>
                <a:cs typeface="Times New Roman" panose="02020603050405020304" pitchFamily="18" charset="0"/>
              </a:rPr>
              <a:t>ja - tehty yhdenvertaisuussuunnitelman toimeenpano. </a:t>
            </a:r>
          </a:p>
          <a:p>
            <a:pPr>
              <a:lnSpc>
                <a:spcPct val="107000"/>
              </a:lnSpc>
              <a:spcAft>
                <a:spcPts val="800"/>
              </a:spcAft>
            </a:pPr>
            <a:r>
              <a:rPr lang="fi-FI" sz="1800" b="1">
                <a:effectLst/>
                <a:latin typeface="Calibri" panose="020F0502020204030204" pitchFamily="34" charset="0"/>
                <a:ea typeface="Calibri" panose="020F0502020204030204" pitchFamily="34" charset="0"/>
                <a:cs typeface="Times New Roman" panose="02020603050405020304" pitchFamily="18" charset="0"/>
              </a:rPr>
              <a:t>Tehostettu sitä, että huomataan kiusaaminen ja osataan erottaa siitä rasismi ja seksuaalinen häirintä</a:t>
            </a:r>
            <a:r>
              <a:rPr lang="fi-FI" sz="1800">
                <a:effectLst/>
                <a:latin typeface="Calibri" panose="020F0502020204030204" pitchFamily="34" charset="0"/>
                <a:ea typeface="Calibri" panose="020F0502020204030204" pitchFamily="34" charset="0"/>
                <a:cs typeface="Times New Roman" panose="02020603050405020304" pitchFamily="18" charset="0"/>
              </a:rPr>
              <a:t>. </a:t>
            </a:r>
            <a:r>
              <a:rPr lang="fi-FI" sz="1800" b="1">
                <a:effectLst/>
                <a:latin typeface="Calibri" panose="020F0502020204030204" pitchFamily="34" charset="0"/>
                <a:ea typeface="Calibri" panose="020F0502020204030204" pitchFamily="34" charset="0"/>
                <a:cs typeface="Times New Roman" panose="02020603050405020304" pitchFamily="18" charset="0"/>
              </a:rPr>
              <a:t>Verkkokoulutukset henkilökunnalle.</a:t>
            </a:r>
            <a:r>
              <a:rPr lang="fi-FI" sz="1800">
                <a:effectLst/>
                <a:latin typeface="Calibri" panose="020F0502020204030204" pitchFamily="34" charset="0"/>
                <a:ea typeface="Calibri" panose="020F0502020204030204" pitchFamily="34" charset="0"/>
                <a:cs typeface="Times New Roman" panose="02020603050405020304" pitchFamily="18" charset="0"/>
              </a:rPr>
              <a:t> Mahdollisuus ilmoittaa kiusaamisesta </a:t>
            </a:r>
            <a:r>
              <a:rPr lang="fi-FI" sz="1800" err="1">
                <a:effectLst/>
                <a:latin typeface="Calibri" panose="020F0502020204030204" pitchFamily="34" charset="0"/>
                <a:ea typeface="Calibri" panose="020F0502020204030204" pitchFamily="34" charset="0"/>
                <a:cs typeface="Times New Roman" panose="02020603050405020304" pitchFamily="18" charset="0"/>
              </a:rPr>
              <a:t>prosessa</a:t>
            </a:r>
            <a:r>
              <a:rPr lang="fi-FI" sz="180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521093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4F7C1917-6F72-73F3-B47D-8BF4F285B7A7}"/>
              </a:ext>
            </a:extLst>
          </p:cNvPr>
          <p:cNvPicPr>
            <a:picLocks noChangeAspect="1"/>
          </p:cNvPicPr>
          <p:nvPr/>
        </p:nvPicPr>
        <p:blipFill>
          <a:blip r:embed="rId2"/>
          <a:stretch>
            <a:fillRect/>
          </a:stretch>
        </p:blipFill>
        <p:spPr>
          <a:xfrm>
            <a:off x="9126297" y="3429000"/>
            <a:ext cx="2600325" cy="2867025"/>
          </a:xfrm>
          <a:prstGeom prst="rect">
            <a:avLst/>
          </a:prstGeom>
        </p:spPr>
      </p:pic>
      <p:sp>
        <p:nvSpPr>
          <p:cNvPr id="4" name="Tekstiruutu 3">
            <a:extLst>
              <a:ext uri="{FF2B5EF4-FFF2-40B4-BE49-F238E27FC236}">
                <a16:creationId xmlns:a16="http://schemas.microsoft.com/office/drawing/2014/main" id="{26BF3F39-4027-F87F-1A49-67E3DB5C68C0}"/>
              </a:ext>
            </a:extLst>
          </p:cNvPr>
          <p:cNvSpPr txBox="1"/>
          <p:nvPr/>
        </p:nvSpPr>
        <p:spPr>
          <a:xfrm>
            <a:off x="349624" y="174811"/>
            <a:ext cx="8797737" cy="6918882"/>
          </a:xfrm>
          <a:prstGeom prst="rect">
            <a:avLst/>
          </a:prstGeom>
          <a:noFill/>
        </p:spPr>
        <p:txBody>
          <a:bodyPr wrap="square">
            <a:spAutoFit/>
          </a:bodyPr>
          <a:lstStyle/>
          <a:p>
            <a:pPr>
              <a:lnSpc>
                <a:spcPct val="107000"/>
              </a:lnSpc>
              <a:spcAft>
                <a:spcPts val="800"/>
              </a:spcAft>
            </a:pPr>
            <a:r>
              <a:rPr lang="fi-FI" sz="1800" b="1">
                <a:solidFill>
                  <a:srgbClr val="333333"/>
                </a:solidFill>
                <a:effectLst/>
                <a:latin typeface="Calibri" panose="020F0502020204030204" pitchFamily="34" charset="0"/>
                <a:ea typeface="Calibri" panose="020F0502020204030204" pitchFamily="34" charset="0"/>
                <a:cs typeface="Calibri" panose="020F0502020204030204" pitchFamily="34" charset="0"/>
              </a:rPr>
              <a:t>Kpedu</a:t>
            </a:r>
            <a:r>
              <a:rPr lang="fi-FI" sz="1800">
                <a:solidFill>
                  <a:srgbClr val="333333"/>
                </a:solidFill>
                <a:effectLst/>
                <a:latin typeface="Calibri" panose="020F0502020204030204" pitchFamily="34" charset="0"/>
                <a:ea typeface="Calibri" panose="020F0502020204030204" pitchFamily="34" charset="0"/>
                <a:cs typeface="Calibri" panose="020F0502020204030204" pitchFamily="34" charset="0"/>
              </a:rPr>
              <a:t> Hankkeen aikana on tehty yhteistyötä hyvin monen tahon kanssa. Nuorisotoimi on yksi yhteistyötahoista. Heidän kanssaan on käyty vuoropuhelua kehittämiskohteista ja mallinnettu paikallisesti ”kaikki käy koulua” toimintamallia, jossa tarjotaan virtuaalista tukea, liikkuvan koulunuorisotyön toimintaa nivelvaiheiden tukimallia sekä koulunuorisotyön ja etsivän nuorisotyön liittymäpinnan tunnistamista ja saattaen vaihtaen toimintaa. </a:t>
            </a:r>
          </a:p>
          <a:p>
            <a:pPr>
              <a:lnSpc>
                <a:spcPct val="107000"/>
              </a:lnSpc>
              <a:spcAft>
                <a:spcPts val="800"/>
              </a:spcAft>
            </a:pPr>
            <a:r>
              <a:rPr lang="fi-FI" sz="1800">
                <a:solidFill>
                  <a:srgbClr val="333333"/>
                </a:solidFill>
                <a:effectLst/>
                <a:latin typeface="Calibri" panose="020F0502020204030204" pitchFamily="34" charset="0"/>
                <a:ea typeface="Calibri" panose="020F0502020204030204" pitchFamily="34" charset="0"/>
                <a:cs typeface="Calibri" panose="020F0502020204030204" pitchFamily="34" charset="0"/>
              </a:rPr>
              <a:t>Yksi mielenkiintoisimmista yhteistyötahoista on ollut Nuoska ry,</a:t>
            </a:r>
            <a:r>
              <a:rPr lang="fi-FI" sz="1600">
                <a:effectLst/>
                <a:latin typeface="Calibri" panose="020F0502020204030204" pitchFamily="34" charset="0"/>
                <a:ea typeface="Calibri" panose="020F0502020204030204" pitchFamily="34" charset="0"/>
                <a:cs typeface="Times New Roman" panose="02020603050405020304" pitchFamily="18" charset="0"/>
              </a:rPr>
              <a:t> </a:t>
            </a:r>
            <a:r>
              <a:rPr lang="fi-FI" sz="1800" u="sng">
                <a:solidFill>
                  <a:srgbClr val="333333"/>
                </a:solidFill>
                <a:effectLst/>
                <a:latin typeface="Calibri" panose="020F0502020204030204" pitchFamily="34" charset="0"/>
                <a:ea typeface="Calibri" panose="020F0502020204030204" pitchFamily="34" charset="0"/>
                <a:cs typeface="Calibri" panose="020F0502020204030204" pitchFamily="34" charset="0"/>
                <a:hlinkClick r:id="rId3"/>
              </a:rPr>
              <a:t>https://www.xamk.fi/tutkimus-ja-kehitys/osaamiskeskus-nuoska-nuorisotyo-kouluissa-ja-oppilaitoksissa/</a:t>
            </a:r>
            <a:endParaRPr lang="fi-FI" sz="1800" u="sng">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fi-FI" sz="1600">
                <a:solidFill>
                  <a:srgbClr val="333333"/>
                </a:solidFill>
                <a:effectLst/>
                <a:latin typeface="Calibri" panose="020F0502020204030204" pitchFamily="34" charset="0"/>
                <a:ea typeface="Calibri" panose="020F0502020204030204" pitchFamily="34" charset="0"/>
                <a:cs typeface="Calibri" panose="020F0502020204030204" pitchFamily="34" charset="0"/>
              </a:rPr>
              <a:t>Yksi iso kokonaisuus on ollut ”Itsenäistyvä nuori” kurssin suunnittelu ja toteuttaminen </a:t>
            </a:r>
            <a:r>
              <a:rPr lang="fi-FI" sz="1600" err="1">
                <a:solidFill>
                  <a:srgbClr val="333333"/>
                </a:solidFill>
                <a:effectLst/>
                <a:latin typeface="Calibri" panose="020F0502020204030204" pitchFamily="34" charset="0"/>
                <a:ea typeface="Calibri" panose="020F0502020204030204" pitchFamily="34" charset="0"/>
                <a:cs typeface="Calibri" panose="020F0502020204030204" pitchFamily="34" charset="0"/>
              </a:rPr>
              <a:t>Itslearning</a:t>
            </a:r>
            <a:r>
              <a:rPr lang="fi-FI" sz="1600">
                <a:solidFill>
                  <a:srgbClr val="333333"/>
                </a:solidFill>
                <a:effectLst/>
                <a:latin typeface="Calibri" panose="020F0502020204030204" pitchFamily="34" charset="0"/>
                <a:ea typeface="Calibri" panose="020F0502020204030204" pitchFamily="34" charset="0"/>
                <a:cs typeface="Calibri" panose="020F0502020204030204" pitchFamily="34" charset="0"/>
              </a:rPr>
              <a:t> verkkoalustalle. Kurssi </a:t>
            </a:r>
            <a:r>
              <a:rPr lang="fi-FI" sz="1600" err="1">
                <a:solidFill>
                  <a:srgbClr val="333333"/>
                </a:solidFill>
                <a:effectLst/>
                <a:latin typeface="Calibri" panose="020F0502020204030204" pitchFamily="34" charset="0"/>
                <a:ea typeface="Calibri" panose="020F0502020204030204" pitchFamily="34" charset="0"/>
                <a:cs typeface="Calibri" panose="020F0502020204030204" pitchFamily="34" charset="0"/>
              </a:rPr>
              <a:t>opinnollistettiin</a:t>
            </a:r>
            <a:r>
              <a:rPr lang="fi-FI" sz="1600">
                <a:solidFill>
                  <a:srgbClr val="333333"/>
                </a:solidFill>
                <a:effectLst/>
                <a:latin typeface="Calibri" panose="020F0502020204030204" pitchFamily="34" charset="0"/>
                <a:ea typeface="Calibri" panose="020F0502020204030204" pitchFamily="34" charset="0"/>
                <a:cs typeface="Calibri" panose="020F0502020204030204" pitchFamily="34" charset="0"/>
              </a:rPr>
              <a:t> ja se on tarkoitettu pääasiassa asuntolaan muuttavien ensimmäisen vuosikurssin opiskelijoille, jotka tarvitsevat opastusta itsenäistymiseen, mutta myös muille aiheesta kiinnostuneille. Asuntolan asukkaille on järjestetty käytännön opastus siivouksen ja ruuanlaiton osalta. Tämän lisäksi asuntoloille on teetetty omat verkkosivut. Asuntolasivut </a:t>
            </a:r>
            <a:r>
              <a:rPr lang="fi-FI" sz="1600" u="sng">
                <a:solidFill>
                  <a:srgbClr val="333333"/>
                </a:solidFill>
                <a:effectLst/>
                <a:latin typeface="Calibri" panose="020F0502020204030204" pitchFamily="34" charset="0"/>
                <a:ea typeface="Calibri" panose="020F0502020204030204" pitchFamily="34" charset="0"/>
                <a:cs typeface="Calibri" panose="020F0502020204030204" pitchFamily="34" charset="0"/>
                <a:hlinkClick r:id="rId4"/>
              </a:rPr>
              <a:t>https://lx.kpedu.fi/asuntolat/toimipaikka.php?toimipaikka=Kokkola</a:t>
            </a:r>
            <a:endParaRPr lang="fi-FI" sz="1600" u="sng">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fi-FI" sz="1600">
                <a:solidFill>
                  <a:srgbClr val="333333"/>
                </a:solidFill>
                <a:latin typeface="Calibri" panose="020F0502020204030204" pitchFamily="34" charset="0"/>
                <a:ea typeface="Calibri" panose="020F0502020204030204" pitchFamily="34" charset="0"/>
                <a:cs typeface="Calibri" panose="020F0502020204030204" pitchFamily="34" charset="0"/>
              </a:rPr>
              <a:t>M</a:t>
            </a:r>
            <a:r>
              <a:rPr lang="fi-FI" sz="1600">
                <a:solidFill>
                  <a:srgbClr val="333333"/>
                </a:solidFill>
                <a:effectLst/>
                <a:latin typeface="Calibri" panose="020F0502020204030204" pitchFamily="34" charset="0"/>
                <a:ea typeface="Calibri" panose="020F0502020204030204" pitchFamily="34" charset="0"/>
                <a:cs typeface="Calibri" panose="020F0502020204030204" pitchFamily="34" charset="0"/>
              </a:rPr>
              <a:t>yös Opiskeluhuollon Instagram tiliä päivitetty ja sen kautta on markkinointi tapahtumia</a:t>
            </a:r>
            <a:r>
              <a:rPr lang="fi-FI" sz="160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fi-FI" sz="1050" u="none" strike="noStrike">
                <a:solidFill>
                  <a:srgbClr val="105CB6"/>
                </a:solidFill>
                <a:effectLst/>
                <a:latin typeface="Arial" panose="020B0604020202020204" pitchFamily="34" charset="0"/>
                <a:ea typeface="Calibri" panose="020F0502020204030204" pitchFamily="34" charset="0"/>
                <a:cs typeface="Times New Roman" panose="02020603050405020304" pitchFamily="18" charset="0"/>
                <a:hlinkClick r:id="rId5"/>
              </a:rPr>
              <a:t>Itsenäistyvän nuoren opas (1) versio 2 (003</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600" err="1">
                <a:solidFill>
                  <a:srgbClr val="333333"/>
                </a:solidFill>
                <a:effectLst/>
                <a:latin typeface="Calibri" panose="020F0502020204030204" pitchFamily="34" charset="0"/>
                <a:ea typeface="Calibri" panose="020F0502020204030204" pitchFamily="34" charset="0"/>
                <a:cs typeface="Calibri" panose="020F0502020204030204" pitchFamily="34" charset="0"/>
              </a:rPr>
              <a:t>Nupa</a:t>
            </a:r>
            <a:r>
              <a:rPr lang="fi-FI" sz="1600">
                <a:solidFill>
                  <a:srgbClr val="333333"/>
                </a:solidFill>
                <a:effectLst/>
                <a:latin typeface="Calibri" panose="020F0502020204030204" pitchFamily="34" charset="0"/>
                <a:ea typeface="Calibri" panose="020F0502020204030204" pitchFamily="34" charset="0"/>
                <a:cs typeface="Calibri" panose="020F0502020204030204" pitchFamily="34" charset="0"/>
              </a:rPr>
              <a:t> nuorten palvelut Kokkolassa appi ja </a:t>
            </a:r>
          </a:p>
          <a:p>
            <a:pPr>
              <a:lnSpc>
                <a:spcPct val="107000"/>
              </a:lnSpc>
              <a:spcAft>
                <a:spcPts val="800"/>
              </a:spcAft>
            </a:pPr>
            <a:r>
              <a:rPr lang="fi-FI" sz="1600">
                <a:solidFill>
                  <a:srgbClr val="333333"/>
                </a:solidFill>
                <a:effectLst/>
                <a:latin typeface="Calibri" panose="020F0502020204030204" pitchFamily="34" charset="0"/>
                <a:ea typeface="Calibri" panose="020F0502020204030204" pitchFamily="34" charset="0"/>
                <a:cs typeface="Calibri" panose="020F0502020204030204" pitchFamily="34" charset="0"/>
              </a:rPr>
              <a:t>Kokkolan vapaa-aikapalvelut </a:t>
            </a:r>
            <a:r>
              <a:rPr lang="fi-FI" sz="1050" u="none" strike="noStrike">
                <a:solidFill>
                  <a:srgbClr val="105CB6"/>
                </a:solidFill>
                <a:effectLst/>
                <a:latin typeface="Arial" panose="020B0604020202020204" pitchFamily="34" charset="0"/>
                <a:ea typeface="Calibri" panose="020F0502020204030204" pitchFamily="34" charset="0"/>
                <a:cs typeface="Times New Roman" panose="02020603050405020304" pitchFamily="18" charset="0"/>
                <a:hlinkClick r:id="rId6"/>
              </a:rPr>
              <a:t>Opiskelijan Kokkola</a:t>
            </a:r>
            <a:r>
              <a:rPr lang="fi-FI" sz="105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050" u="none" strike="noStrike">
                <a:solidFill>
                  <a:srgbClr val="105CB6"/>
                </a:solidFill>
                <a:effectLst/>
                <a:latin typeface="Arial" panose="020B0604020202020204" pitchFamily="34" charset="0"/>
                <a:ea typeface="Calibri" panose="020F0502020204030204" pitchFamily="34" charset="0"/>
                <a:cs typeface="Times New Roman" panose="02020603050405020304" pitchFamily="18" charset="0"/>
                <a:hlinkClick r:id="rId7"/>
              </a:rPr>
              <a:t>Yhdessä </a:t>
            </a:r>
            <a:r>
              <a:rPr lang="fi-FI" sz="1050" u="none" strike="noStrike" err="1">
                <a:solidFill>
                  <a:srgbClr val="105CB6"/>
                </a:solidFill>
                <a:effectLst/>
                <a:latin typeface="Arial" panose="020B0604020202020204" pitchFamily="34" charset="0"/>
                <a:ea typeface="Calibri" panose="020F0502020204030204" pitchFamily="34" charset="0"/>
                <a:cs typeface="Times New Roman" panose="02020603050405020304" pitchFamily="18" charset="0"/>
                <a:hlinkClick r:id="rId7"/>
              </a:rPr>
              <a:t>tillsammans</a:t>
            </a:r>
            <a:r>
              <a:rPr lang="fi-FI" sz="1050" u="none" strike="noStrike">
                <a:solidFill>
                  <a:srgbClr val="105CB6"/>
                </a:solidFill>
                <a:effectLst/>
                <a:latin typeface="Arial" panose="020B0604020202020204" pitchFamily="34" charset="0"/>
                <a:ea typeface="Calibri" panose="020F0502020204030204" pitchFamily="34" charset="0"/>
                <a:cs typeface="Times New Roman" panose="02020603050405020304" pitchFamily="18" charset="0"/>
                <a:hlinkClick r:id="rId7"/>
              </a:rPr>
              <a:t> Kpedu 2022</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400" u="none" strike="noStrike">
                <a:solidFill>
                  <a:srgbClr val="337AB7"/>
                </a:solidFill>
                <a:effectLst/>
                <a:latin typeface="Arial" panose="020B0604020202020204" pitchFamily="34" charset="0"/>
                <a:ea typeface="Calibri" panose="020F0502020204030204" pitchFamily="34" charset="0"/>
                <a:cs typeface="Times New Roman" panose="02020603050405020304" pitchFamily="18" charset="0"/>
                <a:hlinkClick r:id="rId8"/>
              </a:rPr>
              <a:t>Blogi</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400" u="none" strike="noStrike">
                <a:solidFill>
                  <a:srgbClr val="337AB7"/>
                </a:solidFill>
                <a:effectLst/>
                <a:latin typeface="Tahoma" panose="020B0604030504040204" pitchFamily="34" charset="0"/>
                <a:ea typeface="Calibri" panose="020F0502020204030204" pitchFamily="34" charset="0"/>
                <a:cs typeface="Times New Roman" panose="02020603050405020304" pitchFamily="18" charset="0"/>
                <a:hlinkClick r:id="rId9"/>
              </a:rPr>
              <a:t>﻿﻿</a:t>
            </a:r>
            <a:r>
              <a:rPr lang="fi-FI" sz="1400" u="none" strike="noStrike">
                <a:solidFill>
                  <a:srgbClr val="337AB7"/>
                </a:solidFill>
                <a:effectLst/>
                <a:latin typeface="Arial" panose="020B0604020202020204" pitchFamily="34" charset="0"/>
                <a:ea typeface="Calibri" panose="020F0502020204030204" pitchFamily="34" charset="0"/>
                <a:cs typeface="Times New Roman" panose="02020603050405020304" pitchFamily="18" charset="0"/>
                <a:hlinkClick r:id="rId9"/>
              </a:rPr>
              <a:t>Opiskelijakuntatoiminnan opas</a:t>
            </a:r>
            <a:r>
              <a:rPr lang="fi-FI" sz="1400" u="none" strike="noStrike">
                <a:solidFill>
                  <a:srgbClr val="337AB7"/>
                </a:solidFill>
                <a:effectLst/>
                <a:latin typeface="Tahoma" panose="020B0604030504040204" pitchFamily="34" charset="0"/>
                <a:ea typeface="Calibri" panose="020F0502020204030204" pitchFamily="34" charset="0"/>
                <a:cs typeface="Times New Roman" panose="02020603050405020304" pitchFamily="18" charset="0"/>
                <a:hlinkClick r:id="rId9"/>
              </a:rPr>
              <a:t>﻿</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16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0238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24FFF681-D584-3FAF-4454-2C9542B68D27}"/>
              </a:ext>
            </a:extLst>
          </p:cNvPr>
          <p:cNvPicPr>
            <a:picLocks noChangeAspect="1"/>
          </p:cNvPicPr>
          <p:nvPr/>
        </p:nvPicPr>
        <p:blipFill>
          <a:blip r:embed="rId2"/>
          <a:stretch>
            <a:fillRect/>
          </a:stretch>
        </p:blipFill>
        <p:spPr>
          <a:xfrm>
            <a:off x="10558821" y="3062108"/>
            <a:ext cx="942975" cy="3114675"/>
          </a:xfrm>
          <a:prstGeom prst="rect">
            <a:avLst/>
          </a:prstGeom>
        </p:spPr>
      </p:pic>
      <p:sp>
        <p:nvSpPr>
          <p:cNvPr id="4" name="Tekstiruutu 3">
            <a:extLst>
              <a:ext uri="{FF2B5EF4-FFF2-40B4-BE49-F238E27FC236}">
                <a16:creationId xmlns:a16="http://schemas.microsoft.com/office/drawing/2014/main" id="{4D231C50-EC85-B56A-A335-F2F165E8DB13}"/>
              </a:ext>
            </a:extLst>
          </p:cNvPr>
          <p:cNvSpPr txBox="1"/>
          <p:nvPr/>
        </p:nvSpPr>
        <p:spPr>
          <a:xfrm>
            <a:off x="690204" y="117933"/>
            <a:ext cx="8457157" cy="4607159"/>
          </a:xfrm>
          <a:prstGeom prst="rect">
            <a:avLst/>
          </a:prstGeom>
          <a:noFill/>
        </p:spPr>
        <p:txBody>
          <a:bodyPr wrap="square">
            <a:spAutoFit/>
          </a:bodyPr>
          <a:lstStyle/>
          <a:p>
            <a:pPr>
              <a:lnSpc>
                <a:spcPct val="107000"/>
              </a:lnSpc>
              <a:spcAft>
                <a:spcPts val="800"/>
              </a:spcAft>
            </a:pPr>
            <a:r>
              <a:rPr lang="fi-FI" sz="1800">
                <a:solidFill>
                  <a:srgbClr val="333333"/>
                </a:solidFill>
                <a:effectLst/>
                <a:latin typeface="Calibri" panose="020F0502020204030204" pitchFamily="34" charset="0"/>
                <a:ea typeface="Calibri" panose="020F0502020204030204" pitchFamily="34" charset="0"/>
                <a:cs typeface="Calibri" panose="020F0502020204030204" pitchFamily="34" charset="0"/>
              </a:rPr>
              <a:t>Yhteiset toiminnat, kuten harrastus- ja vapaa-ajan viettoon liittyvät toiminnot ovat osa yhteisöllisyyden lisäämistä asuntolassa ja muualla kouluympäristössä. Tähän on sisältynyt tanssikurssia, ohjattua kuntosalitoimintaa, bänditoimintaa, aulainfoja eri teemoilla ja aula-cafe sekä erilaisia tempauksia yhteistyössä muiden tahojen kanssa. Lisäksi on ollut teemaluentoja kansainvälisistä mahdollisuuksista ja nuorten seksuaalisuuteen liittyvistä asioista. Nyt keväälle on suunniteltu yhteistyössä Saku ry kanssa muutamia liikuntatempauksia, kuten ”tule kouluun pyörällä” tapahtuma sekä ”lähde luontoon” kampanja</a:t>
            </a:r>
            <a:r>
              <a:rPr lang="fi-FI" sz="180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fi-FI" sz="180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fi-FI"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a:solidFill>
                  <a:srgbClr val="333333"/>
                </a:solidFill>
                <a:effectLst/>
                <a:latin typeface="Calibri" panose="020F0502020204030204" pitchFamily="34" charset="0"/>
                <a:ea typeface="Calibri" panose="020F0502020204030204" pitchFamily="34" charset="0"/>
                <a:cs typeface="Calibri" panose="020F0502020204030204" pitchFamily="34" charset="0"/>
              </a:rPr>
              <a:t>Ryhmäytymiseen liittyen olemme hankkeen aikana kehittäneet ryhmäytymispankin ja </a:t>
            </a:r>
            <a:r>
              <a:rPr lang="fi-FI" sz="1800" err="1">
                <a:solidFill>
                  <a:srgbClr val="333333"/>
                </a:solidFill>
                <a:effectLst/>
                <a:latin typeface="Calibri" panose="020F0502020204030204" pitchFamily="34" charset="0"/>
                <a:ea typeface="Calibri" panose="020F0502020204030204" pitchFamily="34" charset="0"/>
                <a:cs typeface="Calibri" panose="020F0502020204030204" pitchFamily="34" charset="0"/>
              </a:rPr>
              <a:t>ja</a:t>
            </a:r>
            <a:r>
              <a:rPr lang="fi-FI" sz="1800">
                <a:solidFill>
                  <a:srgbClr val="333333"/>
                </a:solidFill>
                <a:effectLst/>
                <a:latin typeface="Calibri" panose="020F0502020204030204" pitchFamily="34" charset="0"/>
                <a:ea typeface="Calibri" panose="020F0502020204030204" pitchFamily="34" charset="0"/>
                <a:cs typeface="Calibri" panose="020F0502020204030204" pitchFamily="34" charset="0"/>
              </a:rPr>
              <a:t> käyty </a:t>
            </a:r>
            <a:r>
              <a:rPr lang="fi-FI" sz="1800" err="1">
                <a:solidFill>
                  <a:srgbClr val="333333"/>
                </a:solidFill>
                <a:effectLst/>
                <a:latin typeface="Calibri" panose="020F0502020204030204" pitchFamily="34" charset="0"/>
                <a:ea typeface="Calibri" panose="020F0502020204030204" pitchFamily="34" charset="0"/>
                <a:cs typeface="Calibri" panose="020F0502020204030204" pitchFamily="34" charset="0"/>
              </a:rPr>
              <a:t>ryhmäyttämässä</a:t>
            </a:r>
            <a:r>
              <a:rPr lang="fi-FI" sz="1800">
                <a:solidFill>
                  <a:srgbClr val="333333"/>
                </a:solidFill>
                <a:effectLst/>
                <a:latin typeface="Calibri" panose="020F0502020204030204" pitchFamily="34" charset="0"/>
                <a:ea typeface="Calibri" panose="020F0502020204030204" pitchFamily="34" charset="0"/>
                <a:cs typeface="Calibri" panose="020F0502020204030204" pitchFamily="34" charset="0"/>
              </a:rPr>
              <a:t> ensimmäisen vuosikurssin opiskelijoita, joten ryhmäytymisestä on tullut osa koulun arkea ja hyvää käytännettä.</a:t>
            </a:r>
            <a:endParaRPr lang="fi-FI"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fi-FI"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16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018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4F7C1917-6F72-73F3-B47D-8BF4F285B7A7}"/>
              </a:ext>
            </a:extLst>
          </p:cNvPr>
          <p:cNvPicPr>
            <a:picLocks noChangeAspect="1"/>
          </p:cNvPicPr>
          <p:nvPr/>
        </p:nvPicPr>
        <p:blipFill>
          <a:blip r:embed="rId2"/>
          <a:stretch>
            <a:fillRect/>
          </a:stretch>
        </p:blipFill>
        <p:spPr>
          <a:xfrm>
            <a:off x="9126297" y="3429000"/>
            <a:ext cx="2600325" cy="2867025"/>
          </a:xfrm>
          <a:prstGeom prst="rect">
            <a:avLst/>
          </a:prstGeom>
        </p:spPr>
      </p:pic>
      <p:sp>
        <p:nvSpPr>
          <p:cNvPr id="7" name="Tekstiruutu 6">
            <a:extLst>
              <a:ext uri="{FF2B5EF4-FFF2-40B4-BE49-F238E27FC236}">
                <a16:creationId xmlns:a16="http://schemas.microsoft.com/office/drawing/2014/main" id="{1DC90D93-9858-8532-CD22-004266B631EF}"/>
              </a:ext>
            </a:extLst>
          </p:cNvPr>
          <p:cNvSpPr txBox="1"/>
          <p:nvPr/>
        </p:nvSpPr>
        <p:spPr>
          <a:xfrm>
            <a:off x="268941" y="1"/>
            <a:ext cx="8878420" cy="6362639"/>
          </a:xfrm>
          <a:prstGeom prst="rect">
            <a:avLst/>
          </a:prstGeom>
          <a:noFill/>
        </p:spPr>
        <p:txBody>
          <a:bodyPr wrap="square" lIns="91440" tIns="45720" rIns="91440" bIns="45720" anchor="t">
            <a:spAutoFit/>
          </a:bodyPr>
          <a:lstStyle/>
          <a:p>
            <a:pPr>
              <a:lnSpc>
                <a:spcPct val="107000"/>
              </a:lnSpc>
              <a:spcAft>
                <a:spcPts val="800"/>
              </a:spcAft>
            </a:pPr>
            <a:r>
              <a:rPr lang="fi-FI" sz="1800" b="1" err="1">
                <a:solidFill>
                  <a:srgbClr val="333333"/>
                </a:solidFill>
                <a:effectLst/>
                <a:latin typeface="Calibri"/>
                <a:ea typeface="Calibri" panose="020F0502020204030204" pitchFamily="34" charset="0"/>
                <a:cs typeface="Calibri"/>
              </a:rPr>
              <a:t>Ysao</a:t>
            </a:r>
            <a:r>
              <a:rPr lang="fi-FI" sz="1800">
                <a:solidFill>
                  <a:srgbClr val="333333"/>
                </a:solidFill>
                <a:effectLst/>
                <a:latin typeface="Calibri"/>
                <a:ea typeface="Calibri" panose="020F0502020204030204" pitchFamily="34" charset="0"/>
                <a:cs typeface="Calibri"/>
              </a:rPr>
              <a:t> Opiskelijapalveluiden konseptointi - tilannekartoitus ja kehittämistarpeiden vuosisuunnitelma</a:t>
            </a:r>
            <a:r>
              <a:rPr lang="fi-FI" sz="1600">
                <a:effectLst/>
                <a:latin typeface="Calibri"/>
                <a:ea typeface="Calibri" panose="020F0502020204030204" pitchFamily="34" charset="0"/>
                <a:cs typeface="Times New Roman"/>
              </a:rPr>
              <a:t> </a:t>
            </a:r>
            <a:r>
              <a:rPr lang="fi-FI" sz="1600" err="1">
                <a:effectLst/>
                <a:latin typeface="Calibri"/>
                <a:ea typeface="Calibri" panose="020F0502020204030204" pitchFamily="34" charset="0"/>
                <a:cs typeface="Times New Roman"/>
              </a:rPr>
              <a:t>Ysaon</a:t>
            </a:r>
            <a:r>
              <a:rPr lang="fi-FI" sz="1600">
                <a:effectLst/>
                <a:latin typeface="Calibri"/>
                <a:ea typeface="Calibri" panose="020F0502020204030204" pitchFamily="34" charset="0"/>
                <a:cs typeface="Times New Roman"/>
              </a:rPr>
              <a:t> ohjauspalvelut – asiakaslähtöinen kuvaus saatavilla olevista palveluista, digitaalisesti.</a:t>
            </a:r>
          </a:p>
          <a:p>
            <a:pPr>
              <a:lnSpc>
                <a:spcPct val="107000"/>
              </a:lnSpc>
              <a:spcAft>
                <a:spcPts val="800"/>
              </a:spcAft>
            </a:pPr>
            <a:r>
              <a:rPr lang="fi-FI" sz="1800">
                <a:solidFill>
                  <a:srgbClr val="333333"/>
                </a:solidFill>
                <a:effectLst/>
                <a:latin typeface="Calibri"/>
                <a:ea typeface="Calibri" panose="020F0502020204030204" pitchFamily="34" charset="0"/>
                <a:cs typeface="Calibri"/>
              </a:rPr>
              <a:t>Opiskelijatarinat - tuen kuvaaminen erilaisille opiskelijoille tarinoina, </a:t>
            </a:r>
            <a:r>
              <a:rPr lang="fi-FI" sz="1800" err="1">
                <a:solidFill>
                  <a:srgbClr val="333333"/>
                </a:solidFill>
                <a:effectLst/>
                <a:latin typeface="Calibri"/>
                <a:ea typeface="Calibri" panose="020F0502020204030204" pitchFamily="34" charset="0"/>
                <a:cs typeface="Calibri"/>
              </a:rPr>
              <a:t>Thinglink</a:t>
            </a:r>
            <a:r>
              <a:rPr lang="fi-FI" sz="1800">
                <a:solidFill>
                  <a:srgbClr val="333333"/>
                </a:solidFill>
                <a:effectLst/>
                <a:latin typeface="Calibri"/>
                <a:ea typeface="Calibri" panose="020F0502020204030204" pitchFamily="34" charset="0"/>
                <a:cs typeface="Calibri"/>
              </a:rPr>
              <a:t> toteutus; huolenpidon askeleet, poissaolojen vaikutus/tuki</a:t>
            </a:r>
            <a:r>
              <a:rPr lang="fi-FI" sz="1600">
                <a:effectLst/>
                <a:latin typeface="Calibri"/>
                <a:ea typeface="Calibri" panose="020F0502020204030204" pitchFamily="34" charset="0"/>
                <a:cs typeface="Times New Roman"/>
              </a:rPr>
              <a:t> </a:t>
            </a:r>
            <a:r>
              <a:rPr lang="fi-FI" sz="1100" u="none" strike="noStrike">
                <a:solidFill>
                  <a:srgbClr val="337AB7"/>
                </a:solidFill>
                <a:effectLst/>
                <a:latin typeface="Arial"/>
                <a:ea typeface="Calibri" panose="020F0502020204030204" pitchFamily="34" charset="0"/>
                <a:cs typeface="Times New Roman"/>
                <a:hlinkClick r:id="rId3"/>
              </a:rPr>
              <a:t>https://www.thinglink.com/scenariocard/1590687667467583490</a:t>
            </a:r>
            <a:endParaRPr lang="fi-FI" sz="1600">
              <a:effectLst/>
              <a:latin typeface="Arial"/>
              <a:ea typeface="Calibri" panose="020F0502020204030204" pitchFamily="34" charset="0"/>
              <a:cs typeface="Times New Roman"/>
            </a:endParaRPr>
          </a:p>
          <a:p>
            <a:pPr>
              <a:lnSpc>
                <a:spcPct val="107000"/>
              </a:lnSpc>
              <a:spcAft>
                <a:spcPts val="800"/>
              </a:spcAft>
            </a:pPr>
            <a:r>
              <a:rPr lang="fi-FI" sz="1800" err="1">
                <a:solidFill>
                  <a:srgbClr val="333333"/>
                </a:solidFill>
                <a:effectLst/>
                <a:latin typeface="Calibri"/>
                <a:ea typeface="Calibri" panose="020F0502020204030204" pitchFamily="34" charset="0"/>
                <a:cs typeface="Calibri"/>
              </a:rPr>
              <a:t>Ysaon</a:t>
            </a:r>
            <a:r>
              <a:rPr lang="fi-FI" sz="1800">
                <a:solidFill>
                  <a:srgbClr val="333333"/>
                </a:solidFill>
                <a:effectLst/>
                <a:latin typeface="Calibri"/>
                <a:ea typeface="Calibri" panose="020F0502020204030204" pitchFamily="34" charset="0"/>
                <a:cs typeface="Calibri"/>
              </a:rPr>
              <a:t> järjestyssääntöihin toteutettu osio yhdenvertaisuus-asioista; osaksi opiskelijoiden Tervetuloa materiaalia, </a:t>
            </a:r>
            <a:r>
              <a:rPr lang="fi-FI" sz="1800" err="1">
                <a:solidFill>
                  <a:srgbClr val="333333"/>
                </a:solidFill>
                <a:effectLst/>
                <a:latin typeface="Calibri"/>
                <a:ea typeface="Calibri" panose="020F0502020204030204" pitchFamily="34" charset="0"/>
                <a:cs typeface="Calibri"/>
              </a:rPr>
              <a:t>Thinglink</a:t>
            </a:r>
            <a:r>
              <a:rPr lang="fi-FI" sz="1800">
                <a:solidFill>
                  <a:srgbClr val="333333"/>
                </a:solidFill>
                <a:effectLst/>
                <a:latin typeface="Calibri"/>
                <a:ea typeface="Calibri" panose="020F0502020204030204" pitchFamily="34" charset="0"/>
                <a:cs typeface="Calibri"/>
              </a:rPr>
              <a:t> -toteutus</a:t>
            </a:r>
            <a:r>
              <a:rPr lang="fi-FI" sz="1600">
                <a:effectLst/>
                <a:latin typeface="Calibri"/>
                <a:ea typeface="Calibri" panose="020F0502020204030204" pitchFamily="34" charset="0"/>
                <a:cs typeface="Times New Roman"/>
              </a:rPr>
              <a:t>. </a:t>
            </a:r>
            <a:r>
              <a:rPr lang="fi-FI" sz="1100">
                <a:solidFill>
                  <a:srgbClr val="333333"/>
                </a:solidFill>
                <a:effectLst/>
                <a:latin typeface="Arial"/>
                <a:ea typeface="Calibri" panose="020F0502020204030204" pitchFamily="34" charset="0"/>
                <a:cs typeface="Times New Roman"/>
              </a:rPr>
              <a:t>: </a:t>
            </a:r>
            <a:r>
              <a:rPr lang="fi-FI" sz="1100" u="none" strike="noStrike">
                <a:solidFill>
                  <a:srgbClr val="337AB7"/>
                </a:solidFill>
                <a:effectLst/>
                <a:latin typeface="Arial"/>
                <a:ea typeface="Calibri" panose="020F0502020204030204" pitchFamily="34" charset="0"/>
                <a:cs typeface="Times New Roman"/>
                <a:hlinkClick r:id="rId4"/>
              </a:rPr>
              <a:t>Järjestyssääntö-thinglink - Avointen oppimateriaalien kirjasto (aoe.fi)</a:t>
            </a:r>
            <a:endParaRPr lang="fi-FI" sz="1600">
              <a:effectLst/>
              <a:latin typeface="Arial"/>
              <a:ea typeface="Calibri" panose="020F0502020204030204" pitchFamily="34" charset="0"/>
              <a:cs typeface="Times New Roman"/>
            </a:endParaRPr>
          </a:p>
          <a:p>
            <a:pPr>
              <a:lnSpc>
                <a:spcPct val="107000"/>
              </a:lnSpc>
              <a:spcAft>
                <a:spcPts val="800"/>
              </a:spcAft>
            </a:pPr>
            <a:r>
              <a:rPr lang="fi-FI" sz="1100" u="none" strike="noStrike">
                <a:solidFill>
                  <a:srgbClr val="337AB7"/>
                </a:solidFill>
                <a:effectLst/>
                <a:latin typeface="Arial"/>
                <a:ea typeface="Calibri" panose="020F0502020204030204" pitchFamily="34" charset="0"/>
                <a:cs typeface="Times New Roman"/>
                <a:hlinkClick r:id="rId5"/>
              </a:rPr>
              <a:t>https://www.thinglink.com/scenariocard/1590707696628137986</a:t>
            </a:r>
            <a:endParaRPr lang="fi-FI" sz="1600">
              <a:effectLst/>
              <a:latin typeface="Arial"/>
              <a:ea typeface="Calibri" panose="020F0502020204030204" pitchFamily="34" charset="0"/>
              <a:cs typeface="Times New Roman"/>
            </a:endParaRPr>
          </a:p>
          <a:p>
            <a:pPr>
              <a:lnSpc>
                <a:spcPct val="107000"/>
              </a:lnSpc>
              <a:spcAft>
                <a:spcPts val="800"/>
              </a:spcAft>
            </a:pPr>
            <a:r>
              <a:rPr lang="fi-FI" sz="1800">
                <a:solidFill>
                  <a:srgbClr val="333333"/>
                </a:solidFill>
                <a:effectLst/>
                <a:latin typeface="Calibri"/>
                <a:ea typeface="Calibri" panose="020F0502020204030204" pitchFamily="34" charset="0"/>
                <a:cs typeface="Calibri"/>
              </a:rPr>
              <a:t>Asuntolakurssi -</a:t>
            </a:r>
            <a:r>
              <a:rPr lang="fi-FI" sz="1800" err="1">
                <a:solidFill>
                  <a:srgbClr val="333333"/>
                </a:solidFill>
                <a:effectLst/>
                <a:latin typeface="Calibri"/>
                <a:ea typeface="Calibri" panose="020F0502020204030204" pitchFamily="34" charset="0"/>
                <a:cs typeface="Calibri"/>
              </a:rPr>
              <a:t>Thinglink</a:t>
            </a:r>
            <a:r>
              <a:rPr lang="fi-FI" sz="1800">
                <a:solidFill>
                  <a:srgbClr val="333333"/>
                </a:solidFill>
                <a:effectLst/>
                <a:latin typeface="Calibri"/>
                <a:ea typeface="Calibri" panose="020F0502020204030204" pitchFamily="34" charset="0"/>
                <a:cs typeface="Calibri"/>
              </a:rPr>
              <a:t> alustalle</a:t>
            </a:r>
            <a:r>
              <a:rPr lang="fi-FI" sz="1600">
                <a:effectLst/>
                <a:latin typeface="Calibri"/>
                <a:ea typeface="Calibri" panose="020F0502020204030204" pitchFamily="34" charset="0"/>
                <a:cs typeface="Times New Roman"/>
              </a:rPr>
              <a:t>. </a:t>
            </a:r>
            <a:r>
              <a:rPr lang="fi-FI" sz="1100" u="none" strike="noStrike">
                <a:solidFill>
                  <a:srgbClr val="105CB6"/>
                </a:solidFill>
                <a:effectLst/>
                <a:latin typeface="Arial"/>
                <a:ea typeface="Calibri" panose="020F0502020204030204" pitchFamily="34" charset="0"/>
                <a:cs typeface="Times New Roman"/>
                <a:hlinkClick r:id="rId6"/>
              </a:rPr>
              <a:t>Yhdessä tillsammans asuntolakurssi YSAO</a:t>
            </a:r>
            <a:r>
              <a:rPr lang="fi-FI" sz="1100">
                <a:solidFill>
                  <a:srgbClr val="333333"/>
                </a:solidFill>
                <a:effectLst/>
                <a:latin typeface="Arial"/>
                <a:ea typeface="Calibri" panose="020F0502020204030204" pitchFamily="34" charset="0"/>
                <a:cs typeface="Times New Roman"/>
              </a:rPr>
              <a:t> </a:t>
            </a:r>
            <a:endParaRPr lang="fi-FI" sz="1600">
              <a:effectLst/>
              <a:latin typeface="Arial"/>
              <a:ea typeface="Calibri" panose="020F0502020204030204" pitchFamily="34" charset="0"/>
              <a:cs typeface="Times New Roman"/>
            </a:endParaRPr>
          </a:p>
          <a:p>
            <a:pPr>
              <a:lnSpc>
                <a:spcPct val="107000"/>
              </a:lnSpc>
              <a:spcAft>
                <a:spcPts val="800"/>
              </a:spcAft>
            </a:pPr>
            <a:r>
              <a:rPr lang="fi-FI" sz="1800">
                <a:solidFill>
                  <a:srgbClr val="333333"/>
                </a:solidFill>
                <a:effectLst/>
                <a:latin typeface="Calibri"/>
                <a:ea typeface="Calibri" panose="020F0502020204030204" pitchFamily="34" charset="0"/>
                <a:cs typeface="Calibri"/>
              </a:rPr>
              <a:t>Huoltajaverkosto on perustettu ja huoltajia kuultu opiskelijapalveluiden kehittämistyössä</a:t>
            </a:r>
            <a:r>
              <a:rPr lang="fi-FI" sz="1600">
                <a:effectLst/>
                <a:latin typeface="Calibri"/>
                <a:ea typeface="Calibri" panose="020F0502020204030204" pitchFamily="34" charset="0"/>
                <a:cs typeface="Times New Roman"/>
              </a:rPr>
              <a:t>.</a:t>
            </a:r>
          </a:p>
          <a:p>
            <a:pPr>
              <a:lnSpc>
                <a:spcPct val="107000"/>
              </a:lnSpc>
              <a:spcAft>
                <a:spcPts val="800"/>
              </a:spcAft>
            </a:pPr>
            <a:r>
              <a:rPr lang="fi-FI" sz="1800">
                <a:solidFill>
                  <a:srgbClr val="333333"/>
                </a:solidFill>
                <a:effectLst/>
                <a:latin typeface="Calibri"/>
                <a:ea typeface="Calibri" panose="020F0502020204030204" pitchFamily="34" charset="0"/>
                <a:cs typeface="Calibri"/>
              </a:rPr>
              <a:t>Asuntolaoppaiden laatiminen sekä visualisointi kaikkiin </a:t>
            </a:r>
            <a:r>
              <a:rPr lang="fi-FI" sz="1800" err="1">
                <a:solidFill>
                  <a:srgbClr val="333333"/>
                </a:solidFill>
                <a:effectLst/>
                <a:latin typeface="Calibri"/>
                <a:ea typeface="Calibri" panose="020F0502020204030204" pitchFamily="34" charset="0"/>
                <a:cs typeface="Calibri"/>
              </a:rPr>
              <a:t>Ysaon</a:t>
            </a:r>
            <a:r>
              <a:rPr lang="fi-FI" sz="1800">
                <a:solidFill>
                  <a:srgbClr val="333333"/>
                </a:solidFill>
                <a:effectLst/>
                <a:latin typeface="Calibri"/>
                <a:ea typeface="Calibri" panose="020F0502020204030204" pitchFamily="34" charset="0"/>
                <a:cs typeface="Calibri"/>
              </a:rPr>
              <a:t> asuntoloihin</a:t>
            </a:r>
            <a:r>
              <a:rPr lang="fi-FI" sz="1600">
                <a:effectLst/>
                <a:latin typeface="Calibri"/>
                <a:ea typeface="Calibri" panose="020F0502020204030204" pitchFamily="34" charset="0"/>
                <a:cs typeface="Times New Roman"/>
              </a:rPr>
              <a:t>.</a:t>
            </a:r>
          </a:p>
          <a:p>
            <a:pPr>
              <a:lnSpc>
                <a:spcPct val="107000"/>
              </a:lnSpc>
              <a:spcAft>
                <a:spcPts val="800"/>
              </a:spcAft>
            </a:pPr>
            <a:r>
              <a:rPr lang="fi-FI" b="1">
                <a:solidFill>
                  <a:srgbClr val="333333"/>
                </a:solidFill>
                <a:latin typeface="Calibri"/>
                <a:ea typeface="Calibri" panose="020F0502020204030204" pitchFamily="34" charset="0"/>
                <a:cs typeface="Calibri"/>
              </a:rPr>
              <a:t>Sedu</a:t>
            </a:r>
            <a:r>
              <a:rPr lang="fi-FI">
                <a:solidFill>
                  <a:srgbClr val="333333"/>
                </a:solidFill>
                <a:latin typeface="Calibri"/>
                <a:ea typeface="Calibri" panose="020F0502020204030204" pitchFamily="34" charset="0"/>
                <a:cs typeface="Calibri"/>
              </a:rPr>
              <a:t> Päällikköhaastattelut</a:t>
            </a:r>
            <a:r>
              <a:rPr lang="fi-FI" sz="1800">
                <a:solidFill>
                  <a:srgbClr val="333333"/>
                </a:solidFill>
                <a:effectLst/>
                <a:latin typeface="Calibri"/>
                <a:ea typeface="Calibri" panose="020F0502020204030204" pitchFamily="34" charset="0"/>
                <a:cs typeface="Calibri"/>
              </a:rPr>
              <a:t> </a:t>
            </a:r>
            <a:r>
              <a:rPr lang="fi-FI">
                <a:solidFill>
                  <a:srgbClr val="333333"/>
                </a:solidFill>
                <a:latin typeface="Calibri"/>
                <a:ea typeface="Calibri" panose="020F0502020204030204" pitchFamily="34" charset="0"/>
                <a:cs typeface="Calibri"/>
              </a:rPr>
              <a:t>ja opiskelijoiden</a:t>
            </a:r>
            <a:r>
              <a:rPr lang="fi-FI" sz="1800">
                <a:solidFill>
                  <a:srgbClr val="333333"/>
                </a:solidFill>
                <a:effectLst/>
                <a:latin typeface="Calibri"/>
                <a:ea typeface="Calibri" panose="020F0502020204030204" pitchFamily="34" charset="0"/>
                <a:cs typeface="Calibri"/>
              </a:rPr>
              <a:t> vaikuttamismahdollisuudet </a:t>
            </a:r>
            <a:r>
              <a:rPr lang="fi-FI">
                <a:solidFill>
                  <a:srgbClr val="333333"/>
                </a:solidFill>
                <a:latin typeface="Calibri"/>
                <a:ea typeface="Calibri" panose="020F0502020204030204" pitchFamily="34" charset="0"/>
                <a:cs typeface="Calibri"/>
              </a:rPr>
              <a:t>– opiskelijakuntatoiminnan aktivointi.</a:t>
            </a:r>
            <a:endParaRPr lang="fi-FI" sz="1800">
              <a:solidFill>
                <a:srgbClr val="333333"/>
              </a:solidFill>
              <a:effectLst/>
              <a:latin typeface="Calibri"/>
              <a:ea typeface="Calibri" panose="020F0502020204030204" pitchFamily="34" charset="0"/>
              <a:cs typeface="Calibri"/>
            </a:endParaRPr>
          </a:p>
          <a:p>
            <a:pPr>
              <a:lnSpc>
                <a:spcPct val="107000"/>
              </a:lnSpc>
              <a:spcAft>
                <a:spcPts val="800"/>
              </a:spcAft>
            </a:pPr>
            <a:r>
              <a:rPr lang="fi-FI" sz="1800">
                <a:solidFill>
                  <a:srgbClr val="333333"/>
                </a:solidFill>
                <a:effectLst/>
                <a:latin typeface="Calibri"/>
                <a:ea typeface="Calibri" panose="020F0502020204030204" pitchFamily="34" charset="0"/>
                <a:cs typeface="Calibri"/>
              </a:rPr>
              <a:t>Aluevaalipaneelin järjestäminen 19.1.22 - opiskelijoiden kanssa yhteistyössä</a:t>
            </a:r>
            <a:r>
              <a:rPr lang="fi-FI" sz="1800">
                <a:effectLst/>
                <a:latin typeface="Calibri"/>
                <a:ea typeface="Calibri" panose="020F0502020204030204" pitchFamily="34" charset="0"/>
                <a:cs typeface="Times New Roman"/>
              </a:rPr>
              <a:t>.</a:t>
            </a:r>
          </a:p>
          <a:p>
            <a:pPr>
              <a:lnSpc>
                <a:spcPct val="107000"/>
              </a:lnSpc>
              <a:spcAft>
                <a:spcPts val="800"/>
              </a:spcAft>
            </a:pPr>
            <a:r>
              <a:rPr lang="fi-FI" sz="1800">
                <a:solidFill>
                  <a:srgbClr val="333333"/>
                </a:solidFill>
                <a:effectLst/>
                <a:latin typeface="Calibri"/>
                <a:ea typeface="Calibri" panose="020F0502020204030204" pitchFamily="34" charset="0"/>
                <a:cs typeface="Calibri"/>
              </a:rPr>
              <a:t>Matalan kynnyksen keskustelutuokiot: Kohdataan yhdessä </a:t>
            </a:r>
            <a:r>
              <a:rPr lang="fi-FI" sz="1800" err="1">
                <a:solidFill>
                  <a:srgbClr val="333333"/>
                </a:solidFill>
                <a:effectLst/>
                <a:latin typeface="Calibri"/>
                <a:ea typeface="Calibri" panose="020F0502020204030204" pitchFamily="34" charset="0"/>
                <a:cs typeface="Calibri"/>
              </a:rPr>
              <a:t>Teamsissä</a:t>
            </a:r>
            <a:r>
              <a:rPr lang="fi-FI" sz="1800">
                <a:solidFill>
                  <a:srgbClr val="333333"/>
                </a:solidFill>
                <a:effectLst/>
                <a:latin typeface="Calibri"/>
                <a:ea typeface="Calibri" panose="020F0502020204030204" pitchFamily="34" charset="0"/>
                <a:cs typeface="Calibri"/>
              </a:rPr>
              <a:t> ja Mitä kuuluu - yksilökeskustelut </a:t>
            </a:r>
            <a:r>
              <a:rPr lang="fi-FI" sz="1800" err="1">
                <a:solidFill>
                  <a:srgbClr val="333333"/>
                </a:solidFill>
                <a:effectLst/>
                <a:latin typeface="Calibri"/>
                <a:ea typeface="Calibri" panose="020F0502020204030204" pitchFamily="34" charset="0"/>
                <a:cs typeface="Calibri"/>
              </a:rPr>
              <a:t>Teamsissä</a:t>
            </a:r>
            <a:r>
              <a:rPr lang="fi-FI" sz="1800">
                <a:solidFill>
                  <a:srgbClr val="333333"/>
                </a:solidFill>
                <a:effectLst/>
                <a:latin typeface="Calibri"/>
                <a:ea typeface="Calibri" panose="020F0502020204030204" pitchFamily="34" charset="0"/>
                <a:cs typeface="Calibri"/>
              </a:rPr>
              <a:t>.</a:t>
            </a:r>
            <a:endParaRPr lang="fi-FI" sz="1800">
              <a:effectLst/>
              <a:latin typeface="Calibri"/>
              <a:ea typeface="Calibri" panose="020F0502020204030204" pitchFamily="34" charset="0"/>
              <a:cs typeface="Calibri"/>
            </a:endParaRPr>
          </a:p>
          <a:p>
            <a:pPr>
              <a:lnSpc>
                <a:spcPct val="107000"/>
              </a:lnSpc>
              <a:spcAft>
                <a:spcPts val="800"/>
              </a:spcAft>
            </a:pPr>
            <a:endParaRPr lang="fi-FI"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16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4497801"/>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CE527B296249324AB5DAD5F542A106F1" ma:contentTypeVersion="10" ma:contentTypeDescription="Luo uusi asiakirja." ma:contentTypeScope="" ma:versionID="07b6b5b9c46ed58d53f8ab1cd3a32515">
  <xsd:schema xmlns:xsd="http://www.w3.org/2001/XMLSchema" xmlns:xs="http://www.w3.org/2001/XMLSchema" xmlns:p="http://schemas.microsoft.com/office/2006/metadata/properties" xmlns:ns2="eabf72a8-77a2-4a25-9ba8-a24a913b6d66" xmlns:ns3="d418de9b-66fc-47fc-bb40-de193cf0406f" targetNamespace="http://schemas.microsoft.com/office/2006/metadata/properties" ma:root="true" ma:fieldsID="080312b5a94f3739feca7d18705a6c22" ns2:_="" ns3:_="">
    <xsd:import namespace="eabf72a8-77a2-4a25-9ba8-a24a913b6d66"/>
    <xsd:import namespace="d418de9b-66fc-47fc-bb40-de193cf0406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bf72a8-77a2-4a25-9ba8-a24a913b6d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418de9b-66fc-47fc-bb40-de193cf0406f"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d418de9b-66fc-47fc-bb40-de193cf0406f">
      <UserInfo>
        <DisplayName>Anne Eteläaho</DisplayName>
        <AccountId>10</AccountId>
        <AccountType/>
      </UserInfo>
    </SharedWithUsers>
  </documentManagement>
</p:properties>
</file>

<file path=customXml/itemProps1.xml><?xml version="1.0" encoding="utf-8"?>
<ds:datastoreItem xmlns:ds="http://schemas.openxmlformats.org/officeDocument/2006/customXml" ds:itemID="{58F74D45-8BB8-46E9-B48E-5091BF738206}">
  <ds:schemaRefs>
    <ds:schemaRef ds:uri="http://schemas.microsoft.com/sharepoint/v3/contenttype/forms"/>
  </ds:schemaRefs>
</ds:datastoreItem>
</file>

<file path=customXml/itemProps2.xml><?xml version="1.0" encoding="utf-8"?>
<ds:datastoreItem xmlns:ds="http://schemas.openxmlformats.org/officeDocument/2006/customXml" ds:itemID="{D34F9C4A-E122-4E28-8CEA-67E4FCBCF6B9}">
  <ds:schemaRefs>
    <ds:schemaRef ds:uri="d418de9b-66fc-47fc-bb40-de193cf0406f"/>
    <ds:schemaRef ds:uri="eabf72a8-77a2-4a25-9ba8-a24a913b6d6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3B07E20-5222-40B2-8AA5-C62965F3E4AC}">
  <ds:schemaRefs>
    <ds:schemaRef ds:uri="d418de9b-66fc-47fc-bb40-de193cf0406f"/>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3111</Words>
  <Application>Microsoft Office PowerPoint</Application>
  <PresentationFormat>Laajakuva</PresentationFormat>
  <Paragraphs>207</Paragraphs>
  <Slides>22</Slides>
  <Notes>0</Notes>
  <HiddenSlides>0</HiddenSlides>
  <MMClips>0</MMClips>
  <ScaleCrop>false</ScaleCrop>
  <HeadingPairs>
    <vt:vector size="6" baseType="variant">
      <vt:variant>
        <vt:lpstr>Käytetyt fontit</vt:lpstr>
      </vt:variant>
      <vt:variant>
        <vt:i4>9</vt:i4>
      </vt:variant>
      <vt:variant>
        <vt:lpstr>Teema</vt:lpstr>
      </vt:variant>
      <vt:variant>
        <vt:i4>1</vt:i4>
      </vt:variant>
      <vt:variant>
        <vt:lpstr>Dian otsikot</vt:lpstr>
      </vt:variant>
      <vt:variant>
        <vt:i4>22</vt:i4>
      </vt:variant>
    </vt:vector>
  </HeadingPairs>
  <TitlesOfParts>
    <vt:vector size="32" baseType="lpstr">
      <vt:lpstr>Arial</vt:lpstr>
      <vt:lpstr>Calibri</vt:lpstr>
      <vt:lpstr>Calibri Light</vt:lpstr>
      <vt:lpstr>Comic Sans MS</vt:lpstr>
      <vt:lpstr>Courier New</vt:lpstr>
      <vt:lpstr>Humanist521TL-Bold</vt:lpstr>
      <vt:lpstr>Humanist521TL-Roman</vt:lpstr>
      <vt:lpstr>Tahoma</vt:lpstr>
      <vt:lpstr>Times New Roman</vt:lpstr>
      <vt:lpstr>Office-teema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Anne Eteläaho</dc:creator>
  <cp:lastModifiedBy>Anne Eteläaho</cp:lastModifiedBy>
  <cp:revision>37</cp:revision>
  <dcterms:created xsi:type="dcterms:W3CDTF">2022-11-03T06:09:10Z</dcterms:created>
  <dcterms:modified xsi:type="dcterms:W3CDTF">2022-11-14T08:11:35Z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0x010100CE527B296249324AB5DAD5F542A106F1</vt:lpwstr>
  </property>
</Properties>
</file>