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6" r:id="rId5"/>
    <p:sldId id="284" r:id="rId6"/>
    <p:sldId id="302" r:id="rId7"/>
    <p:sldId id="286" r:id="rId8"/>
    <p:sldId id="295" r:id="rId9"/>
    <p:sldId id="290" r:id="rId10"/>
    <p:sldId id="289" r:id="rId11"/>
    <p:sldId id="276" r:id="rId12"/>
    <p:sldId id="298" r:id="rId13"/>
    <p:sldId id="269" r:id="rId14"/>
    <p:sldId id="278" r:id="rId15"/>
    <p:sldId id="260" r:id="rId16"/>
    <p:sldId id="265" r:id="rId17"/>
    <p:sldId id="266" r:id="rId18"/>
    <p:sldId id="296" r:id="rId19"/>
    <p:sldId id="282" r:id="rId20"/>
    <p:sldId id="279" r:id="rId21"/>
    <p:sldId id="280" r:id="rId22"/>
    <p:sldId id="277" r:id="rId23"/>
    <p:sldId id="272" r:id="rId24"/>
    <p:sldId id="259" r:id="rId25"/>
    <p:sldId id="268" r:id="rId26"/>
    <p:sldId id="271" r:id="rId27"/>
    <p:sldId id="275" r:id="rId28"/>
    <p:sldId id="301" r:id="rId29"/>
    <p:sldId id="273" r:id="rId30"/>
    <p:sldId id="299" r:id="rId31"/>
    <p:sldId id="300" r:id="rId32"/>
    <p:sldId id="274" r:id="rId33"/>
    <p:sldId id="288" r:id="rId34"/>
    <p:sldId id="297" r:id="rId35"/>
    <p:sldId id="294" r:id="rId36"/>
    <p:sldId id="25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1E9CB-9B39-2C23-214A-7229C4DBDB30}" v="227" dt="2020-01-15T07:47:49.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6" autoAdjust="0"/>
    <p:restoredTop sz="94280" autoAdjust="0"/>
  </p:normalViewPr>
  <p:slideViewPr>
    <p:cSldViewPr snapToGrid="0">
      <p:cViewPr varScale="1">
        <p:scale>
          <a:sx n="64" d="100"/>
          <a:sy n="64" d="100"/>
        </p:scale>
        <p:origin x="38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817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56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1546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818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0885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784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049269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9709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1 tekstipal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C36C0D-C405-4226-BBD2-DAE657D0D889}"/>
              </a:ext>
            </a:extLst>
          </p:cNvPr>
          <p:cNvSpPr>
            <a:spLocks noGrp="1"/>
          </p:cNvSpPr>
          <p:nvPr>
            <p:ph type="title"/>
          </p:nvPr>
        </p:nvSpPr>
        <p:spPr>
          <a:xfrm>
            <a:off x="838200" y="588115"/>
            <a:ext cx="10515600" cy="1325563"/>
          </a:xfrm>
        </p:spPr>
        <p:txBody>
          <a:bodyPr/>
          <a:lstStyle/>
          <a:p>
            <a:r>
              <a:rPr lang="fi-FI"/>
              <a:t>Muokkaa ots. perustyyl. napsautt.</a:t>
            </a:r>
            <a:endParaRPr lang="en-GB" dirty="0"/>
          </a:p>
        </p:txBody>
      </p:sp>
      <p:sp>
        <p:nvSpPr>
          <p:cNvPr id="4" name="Tekstin paikkamerkki 3">
            <a:extLst>
              <a:ext uri="{FF2B5EF4-FFF2-40B4-BE49-F238E27FC236}">
                <a16:creationId xmlns:a16="http://schemas.microsoft.com/office/drawing/2014/main" id="{DD549E87-42F6-4E58-9F24-556E0986ED59}"/>
              </a:ext>
            </a:extLst>
          </p:cNvPr>
          <p:cNvSpPr>
            <a:spLocks noGrp="1"/>
          </p:cNvSpPr>
          <p:nvPr>
            <p:ph type="body" sz="quarter" idx="10"/>
          </p:nvPr>
        </p:nvSpPr>
        <p:spPr>
          <a:xfrm>
            <a:off x="838200" y="2720773"/>
            <a:ext cx="10515600" cy="3128963"/>
          </a:xfrm>
        </p:spPr>
        <p:txBody>
          <a:bodyPr/>
          <a:lstStyle>
            <a:lvl1pPr marL="0" indent="0">
              <a:buNone/>
              <a:defRPr/>
            </a:lvl1pPr>
          </a:lstStyle>
          <a:p>
            <a:pPr lvl="0"/>
            <a:r>
              <a:rPr lang="fi-FI"/>
              <a:t>Muokkaa tekstin perustyylejä</a:t>
            </a:r>
          </a:p>
        </p:txBody>
      </p:sp>
    </p:spTree>
    <p:extLst>
      <p:ext uri="{BB962C8B-B14F-4D97-AF65-F5344CB8AC3E}">
        <p14:creationId xmlns:p14="http://schemas.microsoft.com/office/powerpoint/2010/main" val="18087839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684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002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89748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800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872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704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95995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346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954693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uortennetti.fi/netti-ja-media/mediataidot-kuntoon/mieti-ennen-kuin-klikkaat-tai-postaat/" TargetMode="External"/><Relationship Id="rId2" Type="http://schemas.openxmlformats.org/officeDocument/2006/relationships/hyperlink" Target="http://www.internetopas.com/netiketti/" TargetMode="External"/><Relationship Id="rId1" Type="http://schemas.openxmlformats.org/officeDocument/2006/relationships/slideLayout" Target="../slideLayouts/slideLayout17.xml"/><Relationship Id="rId5" Type="http://schemas.openxmlformats.org/officeDocument/2006/relationships/hyperlink" Target="https://www.kyberturvallisuuskeskus.fi/fi/ohjeet" TargetMode="External"/><Relationship Id="rId4" Type="http://schemas.openxmlformats.org/officeDocument/2006/relationships/hyperlink" Target="http://www.mediataitokoulu.fi/assets/tehtavat/digisammontakojat.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https://peda.net/oppimateriaalit/kopiosto/ukk"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https://www.kuulu.fi/blogi/somejulkaisujen-kirjoittaminen-vinkit-viimeistelyyn/"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hyperlink" Target="https://viestintapiritta.fi/mieti-ennen-kuin-julkaiset-eli-mita-voimme-oppia-aleksi-valavuoren-tapauksesta/"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VxA_dajKtIY91HHHa47r1gSdP5og3IPScrCF-K6-3yk/edit?usp=sharing" TargetMode="External"/><Relationship Id="rId2" Type="http://schemas.openxmlformats.org/officeDocument/2006/relationships/hyperlink" Target="mailto:hanna-mari.laitala@kpedu.fi"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www.ruokatieto.fi" TargetMode="External"/><Relationship Id="rId2" Type="http://schemas.openxmlformats.org/officeDocument/2006/relationships/hyperlink" Target="http://www.luke.fi" TargetMode="External"/><Relationship Id="rId1" Type="http://schemas.openxmlformats.org/officeDocument/2006/relationships/slideLayout" Target="../slideLayouts/slideLayout17.xml"/><Relationship Id="rId5" Type="http://schemas.openxmlformats.org/officeDocument/2006/relationships/hyperlink" Target="http://www.proagria.fi" TargetMode="External"/><Relationship Id="rId4" Type="http://schemas.openxmlformats.org/officeDocument/2006/relationships/hyperlink" Target="http://www.mtk.f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leinolanmaito/" TargetMode="External"/><Relationship Id="rId2" Type="http://schemas.openxmlformats.org/officeDocument/2006/relationships/hyperlink" Target="https://www.facebook.com/groups/701211979899920/" TargetMode="External"/><Relationship Id="rId1" Type="http://schemas.openxmlformats.org/officeDocument/2006/relationships/slideLayout" Target="../slideLayouts/slideLayout17.xml"/><Relationship Id="rId4" Type="http://schemas.openxmlformats.org/officeDocument/2006/relationships/hyperlink" Target="https://www.facebook.com/Keisalanti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F7E0B95-90A5-4CD7-9E48-3639253B2A60}"/>
              </a:ext>
            </a:extLst>
          </p:cNvPr>
          <p:cNvSpPr>
            <a:spLocks noGrp="1"/>
          </p:cNvSpPr>
          <p:nvPr>
            <p:ph type="ctrTitle"/>
          </p:nvPr>
        </p:nvSpPr>
        <p:spPr>
          <a:xfrm>
            <a:off x="1554120" y="1020871"/>
            <a:ext cx="6960759" cy="2849671"/>
          </a:xfrm>
        </p:spPr>
        <p:txBody>
          <a:bodyPr>
            <a:normAutofit/>
          </a:bodyPr>
          <a:lstStyle/>
          <a:p>
            <a:pPr algn="l"/>
            <a:r>
              <a:rPr lang="en-GB" sz="6600">
                <a:solidFill>
                  <a:srgbClr val="FFFFFF"/>
                </a:solidFill>
                <a:latin typeface="Humanst521 BT"/>
                <a:cs typeface="Arial"/>
              </a:rPr>
              <a:t>Luovat AGENTIT</a:t>
            </a:r>
          </a:p>
        </p:txBody>
      </p:sp>
      <p:sp>
        <p:nvSpPr>
          <p:cNvPr id="3" name="Alaotsikko 2">
            <a:extLst>
              <a:ext uri="{FF2B5EF4-FFF2-40B4-BE49-F238E27FC236}">
                <a16:creationId xmlns:a16="http://schemas.microsoft.com/office/drawing/2014/main" id="{B91D331D-2882-44DB-8673-471846FECA0C}"/>
              </a:ext>
            </a:extLst>
          </p:cNvPr>
          <p:cNvSpPr>
            <a:spLocks noGrp="1"/>
          </p:cNvSpPr>
          <p:nvPr>
            <p:ph type="subTitle" idx="1"/>
          </p:nvPr>
        </p:nvSpPr>
        <p:spPr>
          <a:xfrm>
            <a:off x="1683088" y="3962088"/>
            <a:ext cx="6112077" cy="1186108"/>
          </a:xfrm>
        </p:spPr>
        <p:txBody>
          <a:bodyPr>
            <a:normAutofit/>
          </a:bodyPr>
          <a:lstStyle/>
          <a:p>
            <a:pPr algn="l"/>
            <a:r>
              <a:rPr lang="fi-FI" sz="3600" dirty="0">
                <a:solidFill>
                  <a:srgbClr val="FFFFFF"/>
                </a:solidFill>
              </a:rPr>
              <a:t>KOULUTUSOPAS 2020</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61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A5B39C-8CDF-43B6-8C93-49C7AA8979F5}"/>
              </a:ext>
            </a:extLst>
          </p:cNvPr>
          <p:cNvSpPr>
            <a:spLocks noGrp="1"/>
          </p:cNvSpPr>
          <p:nvPr>
            <p:ph type="title"/>
          </p:nvPr>
        </p:nvSpPr>
        <p:spPr/>
        <p:txBody>
          <a:bodyPr/>
          <a:lstStyle/>
          <a:p>
            <a:r>
              <a:rPr lang="fi-FI" dirty="0"/>
              <a:t>Miten usein julkaisen?</a:t>
            </a:r>
          </a:p>
        </p:txBody>
      </p:sp>
      <p:sp>
        <p:nvSpPr>
          <p:cNvPr id="3" name="Tekstin paikkamerkki 2">
            <a:extLst>
              <a:ext uri="{FF2B5EF4-FFF2-40B4-BE49-F238E27FC236}">
                <a16:creationId xmlns:a16="http://schemas.microsoft.com/office/drawing/2014/main" id="{B6BA1E5C-355E-440B-B2B7-49C0AD33CFE6}"/>
              </a:ext>
            </a:extLst>
          </p:cNvPr>
          <p:cNvSpPr>
            <a:spLocks noGrp="1"/>
          </p:cNvSpPr>
          <p:nvPr>
            <p:ph type="body" sz="quarter" idx="10"/>
          </p:nvPr>
        </p:nvSpPr>
        <p:spPr>
          <a:xfrm>
            <a:off x="838200" y="1913679"/>
            <a:ext cx="10515600" cy="3936058"/>
          </a:xfrm>
        </p:spPr>
        <p:txBody>
          <a:bodyPr vert="horz" lIns="91440" tIns="45720" rIns="91440" bIns="45720" rtlCol="0" anchor="t">
            <a:normAutofit/>
          </a:bodyPr>
          <a:lstStyle/>
          <a:p>
            <a:r>
              <a:rPr lang="fi-FI" dirty="0" err="1"/>
              <a:t>Buffer</a:t>
            </a:r>
            <a:r>
              <a:rPr lang="fi-FI" dirty="0"/>
              <a:t> suosittelee julkaisumääriksi seuraavia:</a:t>
            </a:r>
          </a:p>
          <a:p>
            <a:pPr marL="457200" indent="-457200">
              <a:buFont typeface="Arial" panose="020B0604020202020204" pitchFamily="34" charset="0"/>
              <a:buChar char="•"/>
            </a:pPr>
            <a:r>
              <a:rPr lang="fi-FI" b="1" dirty="0"/>
              <a:t>Twitterissä</a:t>
            </a:r>
            <a:r>
              <a:rPr lang="fi-FI" dirty="0"/>
              <a:t> julkaise kolmesti päivässä tai enemmän</a:t>
            </a:r>
          </a:p>
          <a:p>
            <a:pPr marL="457200" indent="-457200">
              <a:buFont typeface="Arial" panose="020B0604020202020204" pitchFamily="34" charset="0"/>
              <a:buChar char="•"/>
            </a:pPr>
            <a:r>
              <a:rPr lang="fi-FI" b="1" dirty="0"/>
              <a:t>Facebookissa</a:t>
            </a:r>
            <a:r>
              <a:rPr lang="fi-FI" dirty="0"/>
              <a:t> enintään kaksi julkaisua päivässä, </a:t>
            </a:r>
            <a:br>
              <a:rPr lang="fi-FI" dirty="0"/>
            </a:br>
            <a:r>
              <a:rPr lang="fi-FI" dirty="0"/>
              <a:t>parhain saavutettavuus 10.00 tai 22.00</a:t>
            </a:r>
          </a:p>
          <a:p>
            <a:pPr marL="457200" indent="-457200">
              <a:buFont typeface="Arial" panose="020B0604020202020204" pitchFamily="34" charset="0"/>
              <a:buChar char="•"/>
            </a:pPr>
            <a:r>
              <a:rPr lang="fi-FI" b="1" err="1"/>
              <a:t>LinkedInissä</a:t>
            </a:r>
            <a:r>
              <a:rPr lang="fi-FI" dirty="0"/>
              <a:t> kerran päivässä</a:t>
            </a:r>
          </a:p>
          <a:p>
            <a:pPr marL="457200" indent="-457200">
              <a:buFont typeface="Arial" panose="020B0604020202020204" pitchFamily="34" charset="0"/>
              <a:buChar char="•"/>
            </a:pPr>
            <a:r>
              <a:rPr lang="fi-FI" b="1" err="1"/>
              <a:t>Pinterestissä</a:t>
            </a:r>
            <a:r>
              <a:rPr lang="fi-FI" dirty="0"/>
              <a:t> viisi kertaa päivässä tai enemmän</a:t>
            </a:r>
          </a:p>
          <a:p>
            <a:pPr marL="457200" indent="-457200">
              <a:buFont typeface="Arial" panose="020B0604020202020204" pitchFamily="34" charset="0"/>
              <a:buChar char="•"/>
            </a:pPr>
            <a:r>
              <a:rPr lang="fi-FI" b="1" dirty="0"/>
              <a:t>Instagramissa</a:t>
            </a:r>
            <a:r>
              <a:rPr lang="fi-FI" dirty="0"/>
              <a:t> noin 1,5 kertaa päivässä</a:t>
            </a:r>
          </a:p>
          <a:p>
            <a:pPr marL="457200" indent="-457200">
              <a:buFont typeface="Arial" panose="020B0604020202020204" pitchFamily="34" charset="0"/>
              <a:buChar char="•"/>
            </a:pPr>
            <a:r>
              <a:rPr lang="fi-FI" b="1" dirty="0"/>
              <a:t>Blogiartikkeleita</a:t>
            </a:r>
            <a:r>
              <a:rPr lang="fi-FI" dirty="0"/>
              <a:t> suositellaan julkaistavaksi kaksi viikossa</a:t>
            </a:r>
          </a:p>
          <a:p>
            <a:endParaRPr lang="fi-FI" dirty="0"/>
          </a:p>
        </p:txBody>
      </p:sp>
    </p:spTree>
    <p:extLst>
      <p:ext uri="{BB962C8B-B14F-4D97-AF65-F5344CB8AC3E}">
        <p14:creationId xmlns:p14="http://schemas.microsoft.com/office/powerpoint/2010/main" val="90928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AF7509-3D2C-43C6-B9C0-5ABD73B27098}"/>
              </a:ext>
            </a:extLst>
          </p:cNvPr>
          <p:cNvSpPr>
            <a:spLocks noGrp="1"/>
          </p:cNvSpPr>
          <p:nvPr>
            <p:ph type="title"/>
          </p:nvPr>
        </p:nvSpPr>
        <p:spPr/>
        <p:txBody>
          <a:bodyPr/>
          <a:lstStyle/>
          <a:p>
            <a:r>
              <a:rPr lang="fi-FI" dirty="0"/>
              <a:t>Hyvät toimintatavat</a:t>
            </a:r>
          </a:p>
        </p:txBody>
      </p:sp>
      <p:sp>
        <p:nvSpPr>
          <p:cNvPr id="3" name="Tekstin paikkamerkki 2">
            <a:extLst>
              <a:ext uri="{FF2B5EF4-FFF2-40B4-BE49-F238E27FC236}">
                <a16:creationId xmlns:a16="http://schemas.microsoft.com/office/drawing/2014/main" id="{47E032F5-EBC5-45CC-8883-C564ACD07B7F}"/>
              </a:ext>
            </a:extLst>
          </p:cNvPr>
          <p:cNvSpPr>
            <a:spLocks noGrp="1"/>
          </p:cNvSpPr>
          <p:nvPr>
            <p:ph type="body" sz="quarter" idx="10"/>
          </p:nvPr>
        </p:nvSpPr>
        <p:spPr>
          <a:xfrm>
            <a:off x="838200" y="1913679"/>
            <a:ext cx="10515600" cy="4763346"/>
          </a:xfrm>
        </p:spPr>
        <p:txBody>
          <a:bodyPr vert="horz" lIns="91440" tIns="45720" rIns="91440" bIns="45720" rtlCol="0" anchor="t">
            <a:normAutofit/>
          </a:bodyPr>
          <a:lstStyle/>
          <a:p>
            <a:pPr>
              <a:spcAft>
                <a:spcPts val="0"/>
              </a:spcAft>
            </a:pPr>
            <a:r>
              <a:rPr lang="fi-FI">
                <a:latin typeface="Calibri"/>
                <a:ea typeface="Times New Roman" panose="02020603050405020304" pitchFamily="18" charset="0"/>
                <a:cs typeface="Times New Roman"/>
              </a:rPr>
              <a:t>Kaikkeen yhteisölliseen toimintaa tarvitaan yhteisiä sopimuksia ja toimintatapoja.</a:t>
            </a:r>
          </a:p>
          <a:p>
            <a:pPr marL="457200" indent="-457200">
              <a:spcAft>
                <a:spcPts val="0"/>
              </a:spcAft>
              <a:buFont typeface="Arial" panose="020B0604020202020204" pitchFamily="34" charset="0"/>
              <a:buChar char="•"/>
            </a:pPr>
            <a:r>
              <a:rPr lang="fi-FI" b="1" dirty="0">
                <a:latin typeface="Calibri"/>
                <a:ea typeface="Times New Roman" panose="02020603050405020304" pitchFamily="18" charset="0"/>
                <a:cs typeface="Times New Roman"/>
              </a:rPr>
              <a:t>tietoturva</a:t>
            </a:r>
          </a:p>
          <a:p>
            <a:pPr marL="457200" indent="-457200">
              <a:spcAft>
                <a:spcPts val="0"/>
              </a:spcAft>
              <a:buFont typeface="Arial" panose="020B0604020202020204" pitchFamily="34" charset="0"/>
              <a:buChar char="•"/>
            </a:pPr>
            <a:r>
              <a:rPr lang="fi-FI" b="1" dirty="0">
                <a:latin typeface="Calibri"/>
                <a:ea typeface="Times New Roman" panose="02020603050405020304" pitchFamily="18" charset="0"/>
                <a:cs typeface="Times New Roman"/>
              </a:rPr>
              <a:t>yksityisyydensuoja</a:t>
            </a:r>
            <a:endParaRPr lang="fi-FI" b="1"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spcAft>
                <a:spcPts val="0"/>
              </a:spcAft>
              <a:buFont typeface="Arial" panose="020B0604020202020204" pitchFamily="34" charset="0"/>
              <a:buChar char="•"/>
            </a:pPr>
            <a:r>
              <a:rPr lang="fi-FI" b="1">
                <a:latin typeface="Calibri"/>
                <a:ea typeface="Times New Roman" panose="02020603050405020304" pitchFamily="18" charset="0"/>
                <a:cs typeface="Times New Roman"/>
              </a:rPr>
              <a:t>tekijänoikeudet ja käyttöehdot</a:t>
            </a:r>
          </a:p>
          <a:p>
            <a:pPr marL="457200" indent="-457200">
              <a:spcAft>
                <a:spcPts val="0"/>
              </a:spcAft>
              <a:buFont typeface="Arial" panose="020B0604020202020204" pitchFamily="34" charset="0"/>
              <a:buChar char="•"/>
            </a:pPr>
            <a:r>
              <a:rPr lang="fi-FI" b="1" dirty="0">
                <a:latin typeface="Calibri"/>
                <a:ea typeface="Times New Roman" panose="02020603050405020304" pitchFamily="18" charset="0"/>
                <a:cs typeface="Times New Roman"/>
              </a:rPr>
              <a:t>hyvät käytöstavat eli netiketti.</a:t>
            </a:r>
          </a:p>
          <a:p>
            <a:endParaRPr lang="fi-FI" dirty="0"/>
          </a:p>
        </p:txBody>
      </p:sp>
    </p:spTree>
    <p:extLst>
      <p:ext uri="{BB962C8B-B14F-4D97-AF65-F5344CB8AC3E}">
        <p14:creationId xmlns:p14="http://schemas.microsoft.com/office/powerpoint/2010/main" val="45902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ECFA7BB-0768-4744-922A-B221E0A377F6}"/>
              </a:ext>
            </a:extLst>
          </p:cNvPr>
          <p:cNvSpPr>
            <a:spLocks noGrp="1"/>
          </p:cNvSpPr>
          <p:nvPr>
            <p:ph type="title"/>
          </p:nvPr>
        </p:nvSpPr>
        <p:spPr/>
        <p:txBody>
          <a:bodyPr/>
          <a:lstStyle/>
          <a:p>
            <a:r>
              <a:rPr lang="fi-FI" dirty="0"/>
              <a:t>TIETOSUOJA ja TIETOTURVA</a:t>
            </a:r>
          </a:p>
        </p:txBody>
      </p:sp>
      <p:sp>
        <p:nvSpPr>
          <p:cNvPr id="7" name="Tekstin paikkamerkki 6">
            <a:extLst>
              <a:ext uri="{FF2B5EF4-FFF2-40B4-BE49-F238E27FC236}">
                <a16:creationId xmlns:a16="http://schemas.microsoft.com/office/drawing/2014/main" id="{D5AC41E7-843D-458F-A607-880D588811BC}"/>
              </a:ext>
            </a:extLst>
          </p:cNvPr>
          <p:cNvSpPr>
            <a:spLocks noGrp="1"/>
          </p:cNvSpPr>
          <p:nvPr>
            <p:ph type="body" sz="quarter" idx="10"/>
          </p:nvPr>
        </p:nvSpPr>
        <p:spPr>
          <a:xfrm>
            <a:off x="838200" y="1853998"/>
            <a:ext cx="10515600" cy="3995738"/>
          </a:xfrm>
        </p:spPr>
        <p:txBody>
          <a:bodyPr vert="horz" lIns="91440" tIns="45720" rIns="91440" bIns="45720" rtlCol="0" anchor="t">
            <a:normAutofit/>
          </a:bodyPr>
          <a:lstStyle/>
          <a:p>
            <a:r>
              <a:rPr lang="fi-FI" i="1"/>
              <a:t>- Voinko jakaa kotona otettuja perhekuvia vapaasti vai pitäisikö vierailta kysyä lupa? </a:t>
            </a:r>
            <a:br>
              <a:rPr lang="fi-FI" i="1" dirty="0"/>
            </a:br>
            <a:r>
              <a:rPr lang="fi-FI" i="1" dirty="0"/>
              <a:t>- Voinko jakaa työpaikalla / koulussa otettuja kuvia vapaasti vai pitäisikö kysyä lupa?</a:t>
            </a:r>
          </a:p>
          <a:p>
            <a:r>
              <a:rPr lang="fi-FI" dirty="0"/>
              <a:t>Tietosuojavaltuutetun suositus kannattaa pitää mielessä tässäkin tapauksessa ja </a:t>
            </a:r>
            <a:br>
              <a:rPr lang="fi-FI" dirty="0"/>
            </a:br>
            <a:r>
              <a:rPr lang="fi-FI"/>
              <a:t>kysyä kaikilta lupa. Varsinkin, jos kuvasta on mahdollista tunnistaa henkilöt. </a:t>
            </a:r>
            <a:br>
              <a:rPr lang="fi-FI" dirty="0"/>
            </a:br>
            <a:r>
              <a:rPr lang="fi-FI"/>
              <a:t>Joukkokuvauksissa julkisilla paikoilla lupia </a:t>
            </a:r>
            <a:r>
              <a:rPr lang="fi-FI" dirty="0"/>
              <a:t>ei tarvitse kysyä. </a:t>
            </a:r>
          </a:p>
          <a:p>
            <a:endParaRPr lang="fi-FI" dirty="0"/>
          </a:p>
          <a:p>
            <a:r>
              <a:rPr lang="fi-FI" b="1"/>
              <a:t>MUISTA SELVITTÄÄ TYÖPAIKKASI / OPPILAITOKSESI SOME-OHJEISTUS ENNEN POSTAAMISTA!</a:t>
            </a:r>
          </a:p>
        </p:txBody>
      </p:sp>
    </p:spTree>
    <p:extLst>
      <p:ext uri="{BB962C8B-B14F-4D97-AF65-F5344CB8AC3E}">
        <p14:creationId xmlns:p14="http://schemas.microsoft.com/office/powerpoint/2010/main" val="329171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16675F-AB29-4A14-A2DF-D87880CAD95E}"/>
              </a:ext>
            </a:extLst>
          </p:cNvPr>
          <p:cNvSpPr>
            <a:spLocks noGrp="1"/>
          </p:cNvSpPr>
          <p:nvPr>
            <p:ph type="title"/>
          </p:nvPr>
        </p:nvSpPr>
        <p:spPr/>
        <p:txBody>
          <a:bodyPr/>
          <a:lstStyle/>
          <a:p>
            <a:r>
              <a:rPr lang="fi-FI" dirty="0"/>
              <a:t>TIETOSUOJA ja TIETOTURVA</a:t>
            </a:r>
          </a:p>
        </p:txBody>
      </p:sp>
      <p:sp>
        <p:nvSpPr>
          <p:cNvPr id="3" name="Tekstin paikkamerkki 2">
            <a:extLst>
              <a:ext uri="{FF2B5EF4-FFF2-40B4-BE49-F238E27FC236}">
                <a16:creationId xmlns:a16="http://schemas.microsoft.com/office/drawing/2014/main" id="{A773998C-1017-4C35-8E7E-8DB3D63963D4}"/>
              </a:ext>
            </a:extLst>
          </p:cNvPr>
          <p:cNvSpPr>
            <a:spLocks noGrp="1"/>
          </p:cNvSpPr>
          <p:nvPr>
            <p:ph type="body" sz="quarter" idx="10"/>
          </p:nvPr>
        </p:nvSpPr>
        <p:spPr>
          <a:xfrm>
            <a:off x="838200" y="2152650"/>
            <a:ext cx="10515600" cy="4219575"/>
          </a:xfrm>
        </p:spPr>
        <p:txBody>
          <a:bodyPr vert="horz" lIns="91440" tIns="45720" rIns="91440" bIns="45720" rtlCol="0" anchor="t">
            <a:normAutofit/>
          </a:bodyPr>
          <a:lstStyle/>
          <a:p>
            <a:r>
              <a:rPr lang="fi-FI" dirty="0"/>
              <a:t>Somessa voi mokailla monin eri tavoin. Ajattelematon postaus saattaa pahimmillaan </a:t>
            </a:r>
            <a:br>
              <a:rPr lang="fi-FI" dirty="0"/>
            </a:br>
            <a:r>
              <a:rPr lang="fi-FI"/>
              <a:t>maksaa työpaikan ja tietoturvahölmöily tietää monenlaisia muita ongelmia.</a:t>
            </a:r>
          </a:p>
          <a:p>
            <a:r>
              <a:rPr lang="fi-FI" b="1"/>
              <a:t>Ennen kuin julkaiset mitään, kysy itseltäsi nämä kysymykset: </a:t>
            </a:r>
          </a:p>
          <a:p>
            <a:r>
              <a:rPr lang="fi-FI" b="1"/>
              <a:t>- Mitä informaatiota julkaisen? </a:t>
            </a:r>
            <a:endParaRPr lang="fi-FI"/>
          </a:p>
          <a:p>
            <a:r>
              <a:rPr lang="fi-FI" b="1"/>
              <a:t>- Millainen tausta kuvassani on? </a:t>
            </a:r>
            <a:endParaRPr lang="fi-FI"/>
          </a:p>
          <a:p>
            <a:r>
              <a:rPr lang="fi-FI" b="1"/>
              <a:t>- Miten tämä tieto voisi kääntyä </a:t>
            </a:r>
            <a:r>
              <a:rPr lang="fi-FI" b="1" dirty="0"/>
              <a:t>minua vastaan?</a:t>
            </a:r>
            <a:endParaRPr lang="fi-FI"/>
          </a:p>
          <a:p>
            <a:endParaRPr lang="fi-FI" dirty="0"/>
          </a:p>
        </p:txBody>
      </p:sp>
    </p:spTree>
    <p:extLst>
      <p:ext uri="{BB962C8B-B14F-4D97-AF65-F5344CB8AC3E}">
        <p14:creationId xmlns:p14="http://schemas.microsoft.com/office/powerpoint/2010/main" val="177450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3934B-25A9-4207-83DA-0311FF95EC0A}"/>
              </a:ext>
            </a:extLst>
          </p:cNvPr>
          <p:cNvSpPr>
            <a:spLocks noGrp="1"/>
          </p:cNvSpPr>
          <p:nvPr>
            <p:ph type="title"/>
          </p:nvPr>
        </p:nvSpPr>
        <p:spPr/>
        <p:txBody>
          <a:bodyPr/>
          <a:lstStyle/>
          <a:p>
            <a:r>
              <a:rPr lang="fi-FI" dirty="0"/>
              <a:t>TIETOSUOJA ja TIETOTURVA</a:t>
            </a:r>
          </a:p>
        </p:txBody>
      </p:sp>
      <p:sp>
        <p:nvSpPr>
          <p:cNvPr id="3" name="Tekstin paikkamerkki 2">
            <a:extLst>
              <a:ext uri="{FF2B5EF4-FFF2-40B4-BE49-F238E27FC236}">
                <a16:creationId xmlns:a16="http://schemas.microsoft.com/office/drawing/2014/main" id="{C1342CDE-FB15-450B-A5C0-33252DF9FCD5}"/>
              </a:ext>
            </a:extLst>
          </p:cNvPr>
          <p:cNvSpPr>
            <a:spLocks noGrp="1"/>
          </p:cNvSpPr>
          <p:nvPr>
            <p:ph type="body" sz="quarter" idx="10"/>
          </p:nvPr>
        </p:nvSpPr>
        <p:spPr>
          <a:xfrm>
            <a:off x="838200" y="2152651"/>
            <a:ext cx="10515600" cy="4429124"/>
          </a:xfrm>
        </p:spPr>
        <p:txBody>
          <a:bodyPr vert="horz" lIns="91440" tIns="45720" rIns="91440" bIns="45720" rtlCol="0" anchor="t">
            <a:normAutofit/>
          </a:bodyPr>
          <a:lstStyle/>
          <a:p>
            <a:r>
              <a:rPr lang="fi-FI" b="1"/>
              <a:t>Yleisiä virheitä, joita kannattaa välttää oman turvallisuutensa takaamiseksi:</a:t>
            </a:r>
          </a:p>
          <a:p>
            <a:r>
              <a:rPr lang="fi-FI"/>
              <a:t>- Kuva ajokortista. Henkilöllisyystodistuksessa on aivan liikaa henkilökohtaisesta tietoa jaettavaksi </a:t>
            </a:r>
            <a:r>
              <a:rPr lang="fi-FI" dirty="0"/>
              <a:t>koko maailmalle. Koskee kaikkia dokumentteja, joissa on henkilötietoja!</a:t>
            </a:r>
          </a:p>
          <a:p>
            <a:r>
              <a:rPr lang="fi-FI" dirty="0"/>
              <a:t>- Kuva avaimesta. Uusien kodinomistajien tekee mieli postata kuva avaimesta sosiaaliseen mediaan kera paikannuksen, mutta ei kannata. Avaimen voi kopioida kuvan perusteella.</a:t>
            </a:r>
          </a:p>
          <a:p>
            <a:r>
              <a:rPr lang="fi-FI" dirty="0"/>
              <a:t>- Kuva työpaikalta saattaa paljastaa liikaa tietoa. Taustalta voi erottua muistilappuja salasanoineen, </a:t>
            </a:r>
            <a:r>
              <a:rPr lang="fi-FI"/>
              <a:t>tietokoneiden näyttöjä tai fläppitauluja, joissa on arkaluontoista tietoa. </a:t>
            </a:r>
          </a:p>
          <a:p>
            <a:endParaRPr lang="fi-FI" dirty="0"/>
          </a:p>
        </p:txBody>
      </p:sp>
    </p:spTree>
    <p:extLst>
      <p:ext uri="{BB962C8B-B14F-4D97-AF65-F5344CB8AC3E}">
        <p14:creationId xmlns:p14="http://schemas.microsoft.com/office/powerpoint/2010/main" val="2617377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2D9892-751E-4BA8-A59B-63290C0D04D3}"/>
              </a:ext>
            </a:extLst>
          </p:cNvPr>
          <p:cNvSpPr>
            <a:spLocks noGrp="1"/>
          </p:cNvSpPr>
          <p:nvPr>
            <p:ph type="title"/>
          </p:nvPr>
        </p:nvSpPr>
        <p:spPr/>
        <p:txBody>
          <a:bodyPr/>
          <a:lstStyle/>
          <a:p>
            <a:endParaRPr lang="fi-FI"/>
          </a:p>
        </p:txBody>
      </p:sp>
      <p:sp>
        <p:nvSpPr>
          <p:cNvPr id="3" name="Tekstin paikkamerkki 2">
            <a:extLst>
              <a:ext uri="{FF2B5EF4-FFF2-40B4-BE49-F238E27FC236}">
                <a16:creationId xmlns:a16="http://schemas.microsoft.com/office/drawing/2014/main" id="{9B8309F8-72FF-40BB-A48B-41478EC42FF2}"/>
              </a:ext>
            </a:extLst>
          </p:cNvPr>
          <p:cNvSpPr>
            <a:spLocks noGrp="1"/>
          </p:cNvSpPr>
          <p:nvPr>
            <p:ph type="body" sz="quarter" idx="10"/>
          </p:nvPr>
        </p:nvSpPr>
        <p:spPr/>
        <p:txBody>
          <a:bodyPr/>
          <a:lstStyle/>
          <a:p>
            <a:endParaRPr lang="fi-FI"/>
          </a:p>
        </p:txBody>
      </p:sp>
      <p:pic>
        <p:nvPicPr>
          <p:cNvPr id="15" name="Kuva 14" descr="Kuva, joka sisältää kohteen henkilö, sisä, seinä, silmälasit&#10;&#10;Kuvaus luotu automaattisesti">
            <a:extLst>
              <a:ext uri="{FF2B5EF4-FFF2-40B4-BE49-F238E27FC236}">
                <a16:creationId xmlns:a16="http://schemas.microsoft.com/office/drawing/2014/main" id="{54CEB31E-B417-4157-84BD-8365DDD3B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782" y="319949"/>
            <a:ext cx="5715000" cy="5372100"/>
          </a:xfrm>
          <a:prstGeom prst="rect">
            <a:avLst/>
          </a:prstGeom>
        </p:spPr>
      </p:pic>
      <p:pic>
        <p:nvPicPr>
          <p:cNvPr id="17" name="Kuva 16" descr="Kuva, joka sisältää kohteen henkilö, ulko, mies, taivas&#10;&#10;Kuvaus luotu automaattisesti">
            <a:extLst>
              <a:ext uri="{FF2B5EF4-FFF2-40B4-BE49-F238E27FC236}">
                <a16:creationId xmlns:a16="http://schemas.microsoft.com/office/drawing/2014/main" id="{43F1EFF0-784D-4937-ABDB-C12B4E3E7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363" y="670050"/>
            <a:ext cx="3545572" cy="4101446"/>
          </a:xfrm>
          <a:prstGeom prst="rect">
            <a:avLst/>
          </a:prstGeom>
        </p:spPr>
      </p:pic>
    </p:spTree>
    <p:extLst>
      <p:ext uri="{BB962C8B-B14F-4D97-AF65-F5344CB8AC3E}">
        <p14:creationId xmlns:p14="http://schemas.microsoft.com/office/powerpoint/2010/main" val="421131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1837FD-2715-4772-B408-0FFA03CA6141}"/>
              </a:ext>
            </a:extLst>
          </p:cNvPr>
          <p:cNvSpPr>
            <a:spLocks noGrp="1"/>
          </p:cNvSpPr>
          <p:nvPr>
            <p:ph type="title"/>
          </p:nvPr>
        </p:nvSpPr>
        <p:spPr/>
        <p:txBody>
          <a:bodyPr/>
          <a:lstStyle/>
          <a:p>
            <a:r>
              <a:rPr lang="fi-FI"/>
              <a:t>Tietoturva- ja netikettilinkkejä</a:t>
            </a:r>
            <a:endParaRPr lang="fi-FI" dirty="0"/>
          </a:p>
        </p:txBody>
      </p:sp>
      <p:sp>
        <p:nvSpPr>
          <p:cNvPr id="3" name="Tekstin paikkamerkki 2">
            <a:extLst>
              <a:ext uri="{FF2B5EF4-FFF2-40B4-BE49-F238E27FC236}">
                <a16:creationId xmlns:a16="http://schemas.microsoft.com/office/drawing/2014/main" id="{9FFE9FC0-2E4D-4AF6-857A-2259A77407C5}"/>
              </a:ext>
            </a:extLst>
          </p:cNvPr>
          <p:cNvSpPr>
            <a:spLocks noGrp="1"/>
          </p:cNvSpPr>
          <p:nvPr>
            <p:ph type="body" sz="quarter" idx="10"/>
          </p:nvPr>
        </p:nvSpPr>
        <p:spPr>
          <a:xfrm>
            <a:off x="838200" y="1625398"/>
            <a:ext cx="10515600" cy="4224338"/>
          </a:xfrm>
        </p:spPr>
        <p:txBody>
          <a:bodyPr vert="horz" lIns="91440" tIns="45720" rIns="91440" bIns="45720" rtlCol="0" anchor="t">
            <a:normAutofit/>
          </a:bodyPr>
          <a:lstStyle/>
          <a:p>
            <a:r>
              <a:rPr lang="fi-FI" b="1">
                <a:ea typeface="+mn-lt"/>
                <a:cs typeface="+mn-lt"/>
              </a:rPr>
              <a:t>Netiketti:</a:t>
            </a:r>
            <a:endParaRPr lang="fi-FI" b="1" dirty="0">
              <a:ea typeface="+mn-lt"/>
              <a:cs typeface="+mn-lt"/>
            </a:endParaRPr>
          </a:p>
          <a:p>
            <a:r>
              <a:rPr lang="fi-FI" dirty="0">
                <a:ea typeface="+mn-lt"/>
                <a:cs typeface="+mn-lt"/>
                <a:hlinkClick r:id="rId2"/>
              </a:rPr>
              <a:t>http://www.internetopas.com/netiketti/</a:t>
            </a:r>
          </a:p>
          <a:p>
            <a:r>
              <a:rPr lang="fi-FI" b="1">
                <a:ea typeface="+mn-lt"/>
                <a:cs typeface="+mn-lt"/>
              </a:rPr>
              <a:t>Nuortennetti:</a:t>
            </a:r>
            <a:endParaRPr lang="fi-FI" b="1" dirty="0">
              <a:ea typeface="+mn-lt"/>
              <a:cs typeface="+mn-lt"/>
            </a:endParaRPr>
          </a:p>
          <a:p>
            <a:r>
              <a:rPr lang="fi-FI" dirty="0">
                <a:ea typeface="+mn-lt"/>
                <a:cs typeface="+mn-lt"/>
                <a:hlinkClick r:id="rId3"/>
              </a:rPr>
              <a:t>https://www.nuortennetti.fi/netti-ja-media/mediataidot-kuntoon/mieti-ennen-kuin-klikkaat-tai-postaat/</a:t>
            </a:r>
            <a:endParaRPr lang="fi-FI"/>
          </a:p>
          <a:p>
            <a:r>
              <a:rPr lang="fi-FI" b="1">
                <a:solidFill>
                  <a:srgbClr val="404040"/>
                </a:solidFill>
              </a:rPr>
              <a:t>Digisammon takojat – materiaali kasvattajille</a:t>
            </a:r>
            <a:endParaRPr lang="fi-FI" b="1" dirty="0">
              <a:solidFill>
                <a:srgbClr val="404040"/>
              </a:solidFill>
            </a:endParaRPr>
          </a:p>
          <a:p>
            <a:r>
              <a:rPr lang="fi-FI" dirty="0">
                <a:ea typeface="+mn-lt"/>
                <a:cs typeface="+mn-lt"/>
                <a:hlinkClick r:id="rId4"/>
              </a:rPr>
              <a:t>http://www.mediataitokoulu.fi/assets/tehtavat/digisammontakojat.pdf</a:t>
            </a:r>
            <a:endParaRPr lang="fi-FI" dirty="0"/>
          </a:p>
          <a:p>
            <a:r>
              <a:rPr lang="fi-FI" b="1">
                <a:cs typeface="Calibri" panose="020F0502020204030204"/>
              </a:rPr>
              <a:t>Viestintävirasto:</a:t>
            </a:r>
            <a:endParaRPr lang="fi-FI" b="1" dirty="0">
              <a:cs typeface="Calibri" panose="020F0502020204030204"/>
            </a:endParaRPr>
          </a:p>
          <a:p>
            <a:r>
              <a:rPr lang="fi-FI" dirty="0">
                <a:ea typeface="+mn-lt"/>
                <a:cs typeface="+mn-lt"/>
                <a:hlinkClick r:id="rId5"/>
              </a:rPr>
              <a:t>https://www.kyberturvallisuuskeskus.fi/fi/ohjeet</a:t>
            </a:r>
            <a:endParaRPr lang="fi-FI"/>
          </a:p>
          <a:p>
            <a:endParaRPr lang="fi-FI" dirty="0">
              <a:cs typeface="Calibri" panose="020F0502020204030204"/>
            </a:endParaRPr>
          </a:p>
          <a:p>
            <a:endParaRPr lang="fi-FI" dirty="0">
              <a:cs typeface="Calibri" panose="020F0502020204030204"/>
            </a:endParaRPr>
          </a:p>
          <a:p>
            <a:endParaRPr lang="fi-FI" dirty="0">
              <a:cs typeface="Calibri" panose="020F0502020204030204"/>
            </a:endParaRPr>
          </a:p>
          <a:p>
            <a:endParaRPr lang="fi-FI" dirty="0">
              <a:cs typeface="Calibri" panose="020F0502020204030204"/>
            </a:endParaRPr>
          </a:p>
          <a:p>
            <a:endParaRPr lang="fi-FI" dirty="0">
              <a:cs typeface="Calibri" panose="020F0502020204030204"/>
            </a:endParaRPr>
          </a:p>
        </p:txBody>
      </p:sp>
    </p:spTree>
    <p:extLst>
      <p:ext uri="{BB962C8B-B14F-4D97-AF65-F5344CB8AC3E}">
        <p14:creationId xmlns:p14="http://schemas.microsoft.com/office/powerpoint/2010/main" val="335683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EDBA49-D04B-4F89-8599-CE0E4C17D9CA}"/>
              </a:ext>
            </a:extLst>
          </p:cNvPr>
          <p:cNvSpPr>
            <a:spLocks noGrp="1"/>
          </p:cNvSpPr>
          <p:nvPr>
            <p:ph type="title"/>
          </p:nvPr>
        </p:nvSpPr>
        <p:spPr/>
        <p:txBody>
          <a:bodyPr/>
          <a:lstStyle/>
          <a:p>
            <a:r>
              <a:rPr lang="fi-FI"/>
              <a:t>Hyvät toimintatavat / NETIKETTI</a:t>
            </a:r>
          </a:p>
        </p:txBody>
      </p:sp>
      <p:sp>
        <p:nvSpPr>
          <p:cNvPr id="3" name="Tekstin paikkamerkki 2">
            <a:extLst>
              <a:ext uri="{FF2B5EF4-FFF2-40B4-BE49-F238E27FC236}">
                <a16:creationId xmlns:a16="http://schemas.microsoft.com/office/drawing/2014/main" id="{9EF5207E-C084-4151-8FAC-2683076D36F7}"/>
              </a:ext>
            </a:extLst>
          </p:cNvPr>
          <p:cNvSpPr>
            <a:spLocks noGrp="1"/>
          </p:cNvSpPr>
          <p:nvPr>
            <p:ph type="body" sz="quarter" idx="10"/>
          </p:nvPr>
        </p:nvSpPr>
        <p:spPr>
          <a:xfrm>
            <a:off x="838200" y="1795244"/>
            <a:ext cx="10515600" cy="4264218"/>
          </a:xfrm>
        </p:spPr>
        <p:txBody>
          <a:bodyPr vert="horz" lIns="91440" tIns="45720" rIns="91440" bIns="45720" rtlCol="0" anchor="t">
            <a:normAutofit/>
          </a:bodyPr>
          <a:lstStyle/>
          <a:p>
            <a:r>
              <a:rPr lang="fi-FI">
                <a:latin typeface="Calibri"/>
                <a:ea typeface="Times New Roman" panose="02020603050405020304" pitchFamily="18" charset="0"/>
                <a:cs typeface="Times New Roman"/>
              </a:rPr>
              <a:t>- Turvallisuutta luo ihmisten välisen sosiaalisen toiminnan asianmukaisuus, ennakoitavuus ja luottamuksellisuus. </a:t>
            </a:r>
            <a:endParaRPr lang="fi-FI" dirty="0">
              <a:latin typeface="Calibri" panose="020F0502020204030204" pitchFamily="34" charset="0"/>
              <a:ea typeface="Times New Roman" panose="02020603050405020304" pitchFamily="18" charset="0"/>
              <a:cs typeface="Times New Roman" panose="02020603050405020304" pitchFamily="18" charset="0"/>
            </a:endParaRPr>
          </a:p>
          <a:p>
            <a:r>
              <a:rPr lang="fi-FI">
                <a:latin typeface="Calibri"/>
                <a:ea typeface="Times New Roman" panose="02020603050405020304" pitchFamily="18" charset="0"/>
                <a:cs typeface="Times New Roman"/>
              </a:rPr>
              <a:t>- Kultainen sääntö: </a:t>
            </a:r>
            <a:r>
              <a:rPr lang="fi-FI" b="1" dirty="0">
                <a:latin typeface="Calibri"/>
                <a:ea typeface="Times New Roman" panose="02020603050405020304" pitchFamily="18" charset="0"/>
                <a:cs typeface="Times New Roman"/>
              </a:rPr>
              <a:t>toimi itse, kuten toivot muiden toimivan. </a:t>
            </a:r>
            <a:endParaRPr lang="fi-FI" b="1" dirty="0">
              <a:latin typeface="Calibri" panose="020F0502020204030204" pitchFamily="34" charset="0"/>
              <a:ea typeface="Times New Roman" panose="02020603050405020304" pitchFamily="18" charset="0"/>
              <a:cs typeface="Times New Roman" panose="02020603050405020304" pitchFamily="18" charset="0"/>
            </a:endParaRPr>
          </a:p>
          <a:p>
            <a:r>
              <a:rPr lang="fi-FI">
                <a:latin typeface="Calibri"/>
                <a:ea typeface="Times New Roman" panose="02020603050405020304" pitchFamily="18" charset="0"/>
                <a:cs typeface="Times New Roman"/>
              </a:rPr>
              <a:t>- </a:t>
            </a:r>
            <a:r>
              <a:rPr lang="fi-FI" b="1">
                <a:latin typeface="Calibri"/>
                <a:ea typeface="Times New Roman" panose="02020603050405020304" pitchFamily="18" charset="0"/>
                <a:cs typeface="Times New Roman"/>
              </a:rPr>
              <a:t>Ole kohtelias ja ota muut huomioon.</a:t>
            </a:r>
            <a:r>
              <a:rPr lang="fi-FI">
                <a:latin typeface="Calibri"/>
                <a:ea typeface="Times New Roman" panose="02020603050405020304" pitchFamily="18" charset="0"/>
                <a:cs typeface="Times New Roman"/>
              </a:rPr>
              <a:t> Erityisen tärkeää turvallisuus on lasten ja nuorten kohdalla. </a:t>
            </a:r>
            <a:endParaRPr lang="fi-FI">
              <a:latin typeface="Calibri" panose="020F0502020204030204" pitchFamily="34" charset="0"/>
              <a:ea typeface="Times New Roman" panose="02020603050405020304" pitchFamily="18" charset="0"/>
              <a:cs typeface="Times New Roman" panose="02020603050405020304" pitchFamily="18" charset="0"/>
            </a:endParaRPr>
          </a:p>
          <a:p>
            <a:r>
              <a:rPr lang="fi-FI" dirty="0">
                <a:latin typeface="Calibri"/>
                <a:ea typeface="Times New Roman" panose="02020603050405020304" pitchFamily="18" charset="0"/>
                <a:cs typeface="Times New Roman"/>
              </a:rPr>
              <a:t>- </a:t>
            </a:r>
            <a:r>
              <a:rPr lang="fi-FI" b="1" dirty="0">
                <a:latin typeface="Calibri"/>
                <a:ea typeface="Times New Roman" panose="02020603050405020304" pitchFamily="18" charset="0"/>
                <a:cs typeface="Times New Roman"/>
              </a:rPr>
              <a:t>Lieveilmiöt:</a:t>
            </a:r>
            <a:r>
              <a:rPr lang="fi-FI" dirty="0">
                <a:latin typeface="Calibri"/>
                <a:ea typeface="Times New Roman" panose="02020603050405020304" pitchFamily="18" charset="0"/>
                <a:cs typeface="Times New Roman"/>
              </a:rPr>
              <a:t> Valitettavasti sosiaalinen media on näyttänyt kyntensä myös epäsosiaalisen toiminnan välineenä. Erilainen kiusanteko, häirintä ja rikollisuus pesii myös verkossa. Mitä suositumpi sosiaalisen median palvelu on, </a:t>
            </a:r>
            <a:r>
              <a:rPr lang="fi-FI">
                <a:latin typeface="Calibri"/>
                <a:ea typeface="Times New Roman" panose="02020603050405020304" pitchFamily="18" charset="0"/>
                <a:cs typeface="Times New Roman"/>
              </a:rPr>
              <a:t>sitä enemmän sen ympärillä on myös lieveilmiöitä. Ole tarkkana ja mediakriittinen!</a:t>
            </a:r>
          </a:p>
          <a:p>
            <a:endParaRPr lang="fi-FI" dirty="0">
              <a:latin typeface="Trebuchet MS" panose="020B060302020202020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53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EC3692-797A-4887-9ED1-F147D297CC2D}"/>
              </a:ext>
            </a:extLst>
          </p:cNvPr>
          <p:cNvSpPr>
            <a:spLocks noGrp="1"/>
          </p:cNvSpPr>
          <p:nvPr>
            <p:ph type="title"/>
          </p:nvPr>
        </p:nvSpPr>
        <p:spPr/>
        <p:txBody>
          <a:bodyPr>
            <a:normAutofit/>
          </a:bodyPr>
          <a:lstStyle/>
          <a:p>
            <a:r>
              <a:rPr lang="fi-FI"/>
              <a:t>Sosiaalisen median ohjeita:</a:t>
            </a:r>
            <a:br>
              <a:rPr lang="fi-FI" dirty="0"/>
            </a:br>
            <a:endParaRPr lang="fi-FI" dirty="0"/>
          </a:p>
        </p:txBody>
      </p:sp>
      <p:sp>
        <p:nvSpPr>
          <p:cNvPr id="3" name="Tekstin paikkamerkki 2">
            <a:extLst>
              <a:ext uri="{FF2B5EF4-FFF2-40B4-BE49-F238E27FC236}">
                <a16:creationId xmlns:a16="http://schemas.microsoft.com/office/drawing/2014/main" id="{020F0A3D-E1BF-40B2-9B7F-8F4BA359D0FE}"/>
              </a:ext>
            </a:extLst>
          </p:cNvPr>
          <p:cNvSpPr>
            <a:spLocks noGrp="1"/>
          </p:cNvSpPr>
          <p:nvPr>
            <p:ph type="body" sz="quarter" idx="10"/>
          </p:nvPr>
        </p:nvSpPr>
        <p:spPr>
          <a:xfrm>
            <a:off x="838200" y="1913679"/>
            <a:ext cx="10515600" cy="4668096"/>
          </a:xfrm>
        </p:spPr>
        <p:txBody>
          <a:bodyPr vert="horz" lIns="91440" tIns="45720" rIns="91440" bIns="45720" rtlCol="0" anchor="t">
            <a:normAutofit/>
          </a:bodyPr>
          <a:lstStyle/>
          <a:p>
            <a:pPr marL="457200" indent="-457200">
              <a:buFont typeface="Arial" panose="020B0604020202020204" pitchFamily="34" charset="0"/>
              <a:buChar char="•"/>
            </a:pPr>
            <a:r>
              <a:rPr lang="fi-FI" dirty="0"/>
              <a:t>noudata lakia</a:t>
            </a:r>
          </a:p>
          <a:p>
            <a:pPr marL="457200" indent="-457200">
              <a:buFont typeface="Arial" panose="020B0604020202020204" pitchFamily="34" charset="0"/>
              <a:buChar char="•"/>
            </a:pPr>
            <a:r>
              <a:rPr lang="fi-FI" dirty="0"/>
              <a:t>ota huomioon palvelun käyttöehdot ja noudata niitä</a:t>
            </a:r>
          </a:p>
          <a:p>
            <a:pPr marL="457200" indent="-457200">
              <a:buFont typeface="Arial" panose="020B0604020202020204" pitchFamily="34" charset="0"/>
              <a:buChar char="•"/>
            </a:pPr>
            <a:r>
              <a:rPr lang="fi-FI" dirty="0"/>
              <a:t>kunnioita viestintäsalaisuutta</a:t>
            </a:r>
          </a:p>
          <a:p>
            <a:pPr marL="457200" indent="-457200">
              <a:buFont typeface="Arial" panose="020B0604020202020204" pitchFamily="34" charset="0"/>
              <a:buChar char="•"/>
            </a:pPr>
            <a:r>
              <a:rPr lang="fi-FI" dirty="0"/>
              <a:t>ota muut huomioon viestinnässä</a:t>
            </a:r>
          </a:p>
          <a:p>
            <a:pPr marL="457200" indent="-457200">
              <a:buFont typeface="Arial" panose="020B0604020202020204" pitchFamily="34" charset="0"/>
              <a:buChar char="•"/>
            </a:pPr>
            <a:r>
              <a:rPr lang="fi-FI" dirty="0"/>
              <a:t>älä julkaise loukkaavaa sisältöä</a:t>
            </a:r>
          </a:p>
          <a:p>
            <a:pPr marL="457200" indent="-457200">
              <a:buFont typeface="Arial" panose="020B0604020202020204" pitchFamily="34" charset="0"/>
              <a:buChar char="•"/>
            </a:pPr>
            <a:r>
              <a:rPr lang="fi-FI" dirty="0"/>
              <a:t>ole lähdekriittinen, älä levitä perättömiä huhuja</a:t>
            </a:r>
          </a:p>
          <a:p>
            <a:pPr marL="457200" indent="-457200">
              <a:buFont typeface="Arial" panose="020B0604020202020204" pitchFamily="34" charset="0"/>
              <a:buChar char="•"/>
            </a:pPr>
            <a:r>
              <a:rPr lang="fi-FI" dirty="0"/>
              <a:t>jos hyödynnät ammatillisesti someverkostoissa pyytämääsi informaatiota, kerro siitä selkeästi</a:t>
            </a:r>
          </a:p>
          <a:p>
            <a:pPr marL="457200" indent="-457200">
              <a:buFont typeface="Arial" panose="020B0604020202020204" pitchFamily="34" charset="0"/>
              <a:buChar char="•"/>
            </a:pPr>
            <a:r>
              <a:rPr lang="fi-FI" dirty="0"/>
              <a:t>jätä toisillekin tilaa viestintäkanavan käyttöön</a:t>
            </a:r>
          </a:p>
          <a:p>
            <a:pPr marL="457200" indent="-457200">
              <a:buFont typeface="Arial" panose="020B0604020202020204" pitchFamily="34" charset="0"/>
              <a:buChar char="•"/>
            </a:pPr>
            <a:r>
              <a:rPr lang="fi-FI" dirty="0"/>
              <a:t>kannusta muita</a:t>
            </a:r>
          </a:p>
          <a:p>
            <a:pPr marL="457200" indent="-457200">
              <a:buFont typeface="Arial" panose="020B0604020202020204" pitchFamily="34" charset="0"/>
              <a:buChar char="•"/>
            </a:pPr>
            <a:r>
              <a:rPr lang="fi-FI" dirty="0"/>
              <a:t>anna aina kunnia sille, jolle kunnia kuuluu</a:t>
            </a:r>
          </a:p>
          <a:p>
            <a:pPr marL="457200" indent="-457200">
              <a:buFont typeface="Arial" panose="020B0604020202020204" pitchFamily="34" charset="0"/>
              <a:buChar char="•"/>
            </a:pPr>
            <a:r>
              <a:rPr lang="fi-FI"/>
              <a:t>pyri rakentavaan viestintään</a:t>
            </a:r>
          </a:p>
          <a:p>
            <a:endParaRPr lang="fi-FI" dirty="0"/>
          </a:p>
        </p:txBody>
      </p:sp>
    </p:spTree>
    <p:extLst>
      <p:ext uri="{BB962C8B-B14F-4D97-AF65-F5344CB8AC3E}">
        <p14:creationId xmlns:p14="http://schemas.microsoft.com/office/powerpoint/2010/main" val="3674618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851E3A-FB26-42B9-9A45-DF72046B6C6B}"/>
              </a:ext>
            </a:extLst>
          </p:cNvPr>
          <p:cNvSpPr>
            <a:spLocks noGrp="1"/>
          </p:cNvSpPr>
          <p:nvPr>
            <p:ph type="title"/>
          </p:nvPr>
        </p:nvSpPr>
        <p:spPr/>
        <p:txBody>
          <a:bodyPr/>
          <a:lstStyle/>
          <a:p>
            <a:r>
              <a:rPr lang="fi-FI" dirty="0"/>
              <a:t>Tekijänoikeudet</a:t>
            </a:r>
          </a:p>
        </p:txBody>
      </p:sp>
      <p:sp>
        <p:nvSpPr>
          <p:cNvPr id="3" name="Tekstin paikkamerkki 2">
            <a:extLst>
              <a:ext uri="{FF2B5EF4-FFF2-40B4-BE49-F238E27FC236}">
                <a16:creationId xmlns:a16="http://schemas.microsoft.com/office/drawing/2014/main" id="{A30D33B0-C066-4CF6-ADD1-39F3E0A96041}"/>
              </a:ext>
            </a:extLst>
          </p:cNvPr>
          <p:cNvSpPr>
            <a:spLocks noGrp="1"/>
          </p:cNvSpPr>
          <p:nvPr>
            <p:ph type="body" sz="quarter" idx="10"/>
          </p:nvPr>
        </p:nvSpPr>
        <p:spPr>
          <a:xfrm>
            <a:off x="838200" y="1806373"/>
            <a:ext cx="10515600" cy="4043363"/>
          </a:xfrm>
        </p:spPr>
        <p:txBody>
          <a:bodyPr vert="horz" lIns="91440" tIns="45720" rIns="91440" bIns="45720" rtlCol="0" anchor="t">
            <a:normAutofit/>
          </a:bodyPr>
          <a:lstStyle/>
          <a:p>
            <a:r>
              <a:rPr lang="fi-FI" b="1">
                <a:ea typeface="+mn-lt"/>
                <a:cs typeface="+mn-lt"/>
              </a:rPr>
              <a:t>Usein kysyttä tekijänoikeuksista:</a:t>
            </a:r>
            <a:endParaRPr lang="fi-FI" b="1" dirty="0">
              <a:ea typeface="+mn-lt"/>
              <a:cs typeface="+mn-lt"/>
            </a:endParaRPr>
          </a:p>
          <a:p>
            <a:r>
              <a:rPr lang="fi-FI" dirty="0">
                <a:ea typeface="+mn-lt"/>
                <a:cs typeface="+mn-lt"/>
                <a:hlinkClick r:id="rId2"/>
              </a:rPr>
              <a:t>https://peda.net/oppimateriaalit/kopiosto/ukk</a:t>
            </a:r>
            <a:endParaRPr lang="fi-FI"/>
          </a:p>
          <a:p>
            <a:r>
              <a:rPr lang="fi-FI"/>
              <a:t>- Sinulla on tekijänoikeudet kaikkeen minkä olet itse kuvannut, piirtänyt, kirjoittanut jne. </a:t>
            </a:r>
            <a:br>
              <a:rPr lang="fi-FI" dirty="0"/>
            </a:br>
            <a:r>
              <a:rPr lang="fi-FI" dirty="0"/>
              <a:t>- Samoin muilla aineistoa tuottaneilla tahoilla. </a:t>
            </a:r>
            <a:br>
              <a:rPr lang="fi-FI" dirty="0"/>
            </a:br>
            <a:r>
              <a:rPr lang="fi-FI" dirty="0"/>
              <a:t>- Muista tarkastaa ennen jakamista, kenellä on materiaalin tekijänoikeudet! </a:t>
            </a:r>
            <a:br>
              <a:rPr lang="fi-FI" dirty="0"/>
            </a:br>
            <a:r>
              <a:rPr lang="fi-FI" dirty="0"/>
              <a:t>Kysy lupa epäselvissä tapauksissa.</a:t>
            </a:r>
          </a:p>
          <a:p>
            <a:endParaRPr lang="fi-FI" dirty="0"/>
          </a:p>
        </p:txBody>
      </p:sp>
    </p:spTree>
    <p:extLst>
      <p:ext uri="{BB962C8B-B14F-4D97-AF65-F5344CB8AC3E}">
        <p14:creationId xmlns:p14="http://schemas.microsoft.com/office/powerpoint/2010/main" val="277450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C0EFEA-4A18-4E04-BAB0-192C8B3C93A3}"/>
              </a:ext>
            </a:extLst>
          </p:cNvPr>
          <p:cNvSpPr>
            <a:spLocks noGrp="1"/>
          </p:cNvSpPr>
          <p:nvPr>
            <p:ph type="title"/>
          </p:nvPr>
        </p:nvSpPr>
        <p:spPr/>
        <p:txBody>
          <a:bodyPr/>
          <a:lstStyle/>
          <a:p>
            <a:r>
              <a:rPr lang="fi-FI" dirty="0">
                <a:cs typeface="Calibri Light"/>
              </a:rPr>
              <a:t>Viestintä- ja vetovoimahanke 2019 - 2020</a:t>
            </a:r>
            <a:endParaRPr lang="fi-FI" dirty="0"/>
          </a:p>
        </p:txBody>
      </p:sp>
      <p:sp>
        <p:nvSpPr>
          <p:cNvPr id="3" name="Tekstin paikkamerkki 2">
            <a:extLst>
              <a:ext uri="{FF2B5EF4-FFF2-40B4-BE49-F238E27FC236}">
                <a16:creationId xmlns:a16="http://schemas.microsoft.com/office/drawing/2014/main" id="{E9AFC836-1B62-433E-94B9-60763AD2DB8A}"/>
              </a:ext>
            </a:extLst>
          </p:cNvPr>
          <p:cNvSpPr>
            <a:spLocks noGrp="1"/>
          </p:cNvSpPr>
          <p:nvPr>
            <p:ph type="body" sz="quarter" idx="10"/>
          </p:nvPr>
        </p:nvSpPr>
        <p:spPr>
          <a:xfrm>
            <a:off x="838200" y="1913678"/>
            <a:ext cx="10515600" cy="3936058"/>
          </a:xfrm>
        </p:spPr>
        <p:txBody>
          <a:bodyPr vert="horz" lIns="91440" tIns="45720" rIns="91440" bIns="45720" rtlCol="0" anchor="t">
            <a:normAutofit/>
          </a:bodyPr>
          <a:lstStyle/>
          <a:p>
            <a:r>
              <a:rPr lang="fi-FI" sz="2400" b="1" dirty="0">
                <a:ea typeface="+mn-lt"/>
                <a:cs typeface="+mn-lt"/>
              </a:rPr>
              <a:t>TAVOITTEENA ON:</a:t>
            </a:r>
            <a:endParaRPr lang="fi-FI" sz="2400" b="1" dirty="0"/>
          </a:p>
          <a:p>
            <a:r>
              <a:rPr lang="fi-FI" dirty="0">
                <a:ea typeface="+mn-lt"/>
                <a:cs typeface="+mn-lt"/>
              </a:rPr>
              <a:t>- luoda positiivista mielikuvaa luonnonvara-alan ammatillisesta </a:t>
            </a:r>
            <a:br>
              <a:rPr lang="fi-FI" dirty="0">
                <a:ea typeface="+mn-lt"/>
                <a:cs typeface="+mn-lt"/>
              </a:rPr>
            </a:br>
            <a:r>
              <a:rPr lang="fi-FI" dirty="0">
                <a:ea typeface="+mn-lt"/>
                <a:cs typeface="+mn-lt"/>
              </a:rPr>
              <a:t>koulutuksesta sekä luonnonvara-alasta toimialana.</a:t>
            </a:r>
            <a:endParaRPr lang="fi-FI"/>
          </a:p>
          <a:p>
            <a:r>
              <a:rPr lang="fi-FI" dirty="0"/>
              <a:t>- </a:t>
            </a:r>
            <a:r>
              <a:rPr lang="fi-FI" dirty="0">
                <a:ea typeface="+mn-lt"/>
                <a:cs typeface="+mn-lt"/>
              </a:rPr>
              <a:t>lisätä henkilöstön osaamista viestinnästä. </a:t>
            </a:r>
          </a:p>
          <a:p>
            <a:r>
              <a:rPr lang="fi-FI" dirty="0">
                <a:ea typeface="+mn-lt"/>
                <a:cs typeface="+mn-lt"/>
              </a:rPr>
              <a:t>- lisätä alalle hakeutuvien opiskelijoiden ja työvoiman määrää.</a:t>
            </a:r>
          </a:p>
          <a:p>
            <a:r>
              <a:rPr lang="fi-FI" dirty="0"/>
              <a:t>- lisätä faktapohjaista ja yhtenäistä viestintää.</a:t>
            </a:r>
          </a:p>
        </p:txBody>
      </p:sp>
    </p:spTree>
    <p:extLst>
      <p:ext uri="{BB962C8B-B14F-4D97-AF65-F5344CB8AC3E}">
        <p14:creationId xmlns:p14="http://schemas.microsoft.com/office/powerpoint/2010/main" val="243467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D0852F-6A1E-4503-AA4F-926F9748C59D}"/>
              </a:ext>
            </a:extLst>
          </p:cNvPr>
          <p:cNvSpPr>
            <a:spLocks noGrp="1"/>
          </p:cNvSpPr>
          <p:nvPr>
            <p:ph type="title"/>
          </p:nvPr>
        </p:nvSpPr>
        <p:spPr/>
        <p:txBody>
          <a:bodyPr/>
          <a:lstStyle/>
          <a:p>
            <a:r>
              <a:rPr lang="fi-FI"/>
              <a:t>Mieti ennen kuin klikkaat:</a:t>
            </a:r>
            <a:endParaRPr lang="fi-FI" dirty="0"/>
          </a:p>
        </p:txBody>
      </p:sp>
      <p:sp>
        <p:nvSpPr>
          <p:cNvPr id="3" name="Tekstin paikkamerkki 2">
            <a:extLst>
              <a:ext uri="{FF2B5EF4-FFF2-40B4-BE49-F238E27FC236}">
                <a16:creationId xmlns:a16="http://schemas.microsoft.com/office/drawing/2014/main" id="{987B0EC7-2647-4DAC-86E3-DCF3897E9746}"/>
              </a:ext>
            </a:extLst>
          </p:cNvPr>
          <p:cNvSpPr>
            <a:spLocks noGrp="1"/>
          </p:cNvSpPr>
          <p:nvPr>
            <p:ph type="body" sz="quarter" idx="10"/>
          </p:nvPr>
        </p:nvSpPr>
        <p:spPr>
          <a:xfrm>
            <a:off x="838200" y="1913679"/>
            <a:ext cx="10515600" cy="3936058"/>
          </a:xfrm>
        </p:spPr>
        <p:txBody>
          <a:bodyPr vert="horz" lIns="91440" tIns="45720" rIns="91440" bIns="45720" rtlCol="0" anchor="t">
            <a:normAutofit lnSpcReduction="10000"/>
          </a:bodyPr>
          <a:lstStyle/>
          <a:p>
            <a:r>
              <a:rPr lang="fi-FI" b="1"/>
              <a:t>Ota tavaksi miettiä ainakin seuraavat jutut, ennen kuin klikkaat tai postaat:</a:t>
            </a:r>
            <a:endParaRPr lang="fi-FI" b="1" dirty="0"/>
          </a:p>
          <a:p>
            <a:pPr marL="285750" indent="-285750">
              <a:buFont typeface="Symbol"/>
              <a:buChar char="•"/>
            </a:pPr>
            <a:r>
              <a:rPr lang="fi-FI">
                <a:ea typeface="+mn-lt"/>
                <a:cs typeface="+mn-lt"/>
              </a:rPr>
              <a:t>Ketkä kaikki pääsevät jakamaani tietoon tai kuvaan käsiksi? </a:t>
            </a:r>
            <a:endParaRPr lang="fi-FI"/>
          </a:p>
          <a:p>
            <a:pPr marL="285750" indent="-285750">
              <a:buFont typeface="Symbol"/>
              <a:buChar char="•"/>
            </a:pPr>
            <a:r>
              <a:rPr lang="fi-FI">
                <a:ea typeface="+mn-lt"/>
                <a:cs typeface="+mn-lt"/>
              </a:rPr>
              <a:t>Voivatko he jakaa tietoja tai kuvia eteenpäin? </a:t>
            </a:r>
            <a:endParaRPr lang="fi-FI"/>
          </a:p>
          <a:p>
            <a:pPr marL="285750" indent="-285750">
              <a:buFont typeface="Symbol"/>
              <a:buChar char="•"/>
            </a:pPr>
            <a:r>
              <a:rPr lang="fi-FI">
                <a:ea typeface="+mn-lt"/>
                <a:cs typeface="+mn-lt"/>
              </a:rPr>
              <a:t>Luotanko niihin ihmisiin, joille annan tietoja tai kuvia? </a:t>
            </a:r>
            <a:endParaRPr lang="fi-FI"/>
          </a:p>
          <a:p>
            <a:pPr marL="285750" indent="-285750">
              <a:buFont typeface="Symbol"/>
              <a:buChar char="•"/>
            </a:pPr>
            <a:r>
              <a:rPr lang="fi-FI">
                <a:ea typeface="+mn-lt"/>
                <a:cs typeface="+mn-lt"/>
              </a:rPr>
              <a:t>Voiko jakamani tieto tai kuva koitua minulle tai jollekin muulle harmiksi jossain vaiheessa?</a:t>
            </a:r>
          </a:p>
          <a:p>
            <a:pPr marL="285750" indent="-285750">
              <a:buFont typeface="Arial"/>
              <a:buChar char="•"/>
            </a:pPr>
            <a:r>
              <a:rPr lang="fi-FI">
                <a:ea typeface="+mn-lt"/>
                <a:cs typeface="+mn-lt"/>
              </a:rPr>
              <a:t>- Kun epäröit, voitko julkaista jotakin oppilaitoksen / hankkeen nimissä sosiaalisessa mediassa, älä julkaise. </a:t>
            </a:r>
            <a:endParaRPr lang="en-US">
              <a:ea typeface="+mn-lt"/>
              <a:cs typeface="+mn-lt"/>
            </a:endParaRPr>
          </a:p>
          <a:p>
            <a:pPr marL="285750" indent="-285750">
              <a:buFont typeface="Arial"/>
              <a:buChar char="•"/>
            </a:pPr>
            <a:r>
              <a:rPr lang="fi-FI">
                <a:ea typeface="+mn-lt"/>
                <a:cs typeface="+mn-lt"/>
              </a:rPr>
              <a:t>- Jätä politiikka, uskonto ja vaikeat aiheet käsittelemättä. </a:t>
            </a:r>
            <a:endParaRPr lang="fi-FI"/>
          </a:p>
          <a:p>
            <a:pPr marL="285750" indent="-285750">
              <a:buFont typeface="Arial"/>
              <a:buChar char="•"/>
            </a:pPr>
            <a:endParaRPr lang="fi-FI" dirty="0"/>
          </a:p>
          <a:p>
            <a:r>
              <a:rPr lang="fi-FI" sz="2400" b="1">
                <a:solidFill>
                  <a:srgbClr val="FF0000"/>
                </a:solidFill>
                <a:ea typeface="+mn-lt"/>
                <a:cs typeface="+mn-lt"/>
              </a:rPr>
              <a:t>”When in doubt, don’t tweet it out.”</a:t>
            </a:r>
            <a:endParaRPr lang="fi-FI" sz="2400" dirty="0">
              <a:solidFill>
                <a:srgbClr val="FF0000"/>
              </a:solidFill>
            </a:endParaRPr>
          </a:p>
          <a:p>
            <a:endParaRPr lang="fi-FI" dirty="0"/>
          </a:p>
          <a:p>
            <a:endParaRPr lang="fi-FI" dirty="0"/>
          </a:p>
        </p:txBody>
      </p:sp>
    </p:spTree>
    <p:extLst>
      <p:ext uri="{BB962C8B-B14F-4D97-AF65-F5344CB8AC3E}">
        <p14:creationId xmlns:p14="http://schemas.microsoft.com/office/powerpoint/2010/main" val="8138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E1A46-D592-49C0-A685-D4486C94B384}"/>
              </a:ext>
            </a:extLst>
          </p:cNvPr>
          <p:cNvSpPr>
            <a:spLocks noGrp="1"/>
          </p:cNvSpPr>
          <p:nvPr>
            <p:ph type="title"/>
          </p:nvPr>
        </p:nvSpPr>
        <p:spPr>
          <a:xfrm>
            <a:off x="838200" y="471380"/>
            <a:ext cx="10515600" cy="1325563"/>
          </a:xfrm>
        </p:spPr>
        <p:txBody>
          <a:bodyPr/>
          <a:lstStyle/>
          <a:p>
            <a:r>
              <a:rPr lang="fi-FI"/>
              <a:t>Päivityksen oikoluku</a:t>
            </a:r>
            <a:br>
              <a:rPr lang="fi-FI" dirty="0"/>
            </a:br>
            <a:endParaRPr lang="en-GB" dirty="0">
              <a:solidFill>
                <a:srgbClr val="00A4E4"/>
              </a:solidFill>
              <a:latin typeface="Arial" panose="020B0604020202020204" pitchFamily="34" charset="0"/>
              <a:cs typeface="Arial" panose="020B0604020202020204" pitchFamily="34" charset="0"/>
            </a:endParaRPr>
          </a:p>
        </p:txBody>
      </p:sp>
      <p:sp>
        <p:nvSpPr>
          <p:cNvPr id="3" name="Tekstin paikkamerkki 2">
            <a:extLst>
              <a:ext uri="{FF2B5EF4-FFF2-40B4-BE49-F238E27FC236}">
                <a16:creationId xmlns:a16="http://schemas.microsoft.com/office/drawing/2014/main" id="{1E99F71D-E20D-4252-8A90-55F0795A861B}"/>
              </a:ext>
            </a:extLst>
          </p:cNvPr>
          <p:cNvSpPr>
            <a:spLocks noGrp="1"/>
          </p:cNvSpPr>
          <p:nvPr>
            <p:ph type="body" sz="quarter" idx="10"/>
          </p:nvPr>
        </p:nvSpPr>
        <p:spPr>
          <a:xfrm>
            <a:off x="838200" y="2101286"/>
            <a:ext cx="10515600" cy="4285327"/>
          </a:xfrm>
        </p:spPr>
        <p:txBody>
          <a:bodyPr vert="horz" lIns="91440" tIns="45720" rIns="91440" bIns="45720" rtlCol="0" anchor="t">
            <a:normAutofit/>
          </a:bodyPr>
          <a:lstStyle/>
          <a:p>
            <a:r>
              <a:rPr lang="fi-FI"/>
              <a:t>- Hyvä sisältö on myös kieliopillisesti laadukasta. </a:t>
            </a:r>
          </a:p>
          <a:p>
            <a:r>
              <a:rPr lang="fi-FI"/>
              <a:t>- Runeberg ei tarvitse olla, mutta kielioppia on syytä kerrata välillä! </a:t>
            </a:r>
          </a:p>
          <a:p>
            <a:r>
              <a:rPr lang="fi-FI"/>
              <a:t>- Huonosti muotoiltu </a:t>
            </a:r>
            <a:r>
              <a:rPr lang="fi-FI" err="1"/>
              <a:t>teskti</a:t>
            </a:r>
            <a:r>
              <a:rPr lang="fi-FI"/>
              <a:t> joka sisältää </a:t>
            </a:r>
            <a:r>
              <a:rPr lang="fi-FI" err="1"/>
              <a:t>keili</a:t>
            </a:r>
            <a:r>
              <a:rPr lang="fi-FI"/>
              <a:t> oppi virheitä </a:t>
            </a:r>
            <a:r>
              <a:rPr lang="fi-FI" err="1"/>
              <a:t>aiheutaa</a:t>
            </a:r>
            <a:r>
              <a:rPr lang="fi-FI" dirty="0"/>
              <a:t> ärtymystä ja vahingoittaa </a:t>
            </a:r>
            <a:r>
              <a:rPr lang="fi-FI"/>
              <a:t>yritysmielikuvaa.</a:t>
            </a:r>
          </a:p>
          <a:p>
            <a:r>
              <a:rPr lang="fi-FI"/>
              <a:t>- Jos olet epävarma, pyydä esimerkiksi työpaikkaohjaajaa, opettajaa tai ystävää lukaisemaan päivityksesi läpi ennen julkaisua! </a:t>
            </a:r>
          </a:p>
          <a:p>
            <a:r>
              <a:rPr lang="fi-FI" u="sng" dirty="0">
                <a:hlinkClick r:id="rId2"/>
              </a:rPr>
              <a:t>https://www.kuulu.fi/blogi/somejulkaisujen-kirjoittaminen-vinkit-viimeistelyyn/</a:t>
            </a:r>
            <a:endParaRPr lang="fi-FI" dirty="0"/>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98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7E7597-78E9-4B71-9F24-E06A9788BCF4}"/>
              </a:ext>
            </a:extLst>
          </p:cNvPr>
          <p:cNvSpPr>
            <a:spLocks noGrp="1"/>
          </p:cNvSpPr>
          <p:nvPr>
            <p:ph type="title"/>
          </p:nvPr>
        </p:nvSpPr>
        <p:spPr/>
        <p:txBody>
          <a:bodyPr/>
          <a:lstStyle/>
          <a:p>
            <a:r>
              <a:rPr lang="fi-FI"/>
              <a:t>Miten suhtaudun negaan?</a:t>
            </a:r>
            <a:endParaRPr lang="fi-FI" dirty="0"/>
          </a:p>
        </p:txBody>
      </p:sp>
      <p:sp>
        <p:nvSpPr>
          <p:cNvPr id="3" name="Tekstin paikkamerkki 2">
            <a:extLst>
              <a:ext uri="{FF2B5EF4-FFF2-40B4-BE49-F238E27FC236}">
                <a16:creationId xmlns:a16="http://schemas.microsoft.com/office/drawing/2014/main" id="{65E67B91-C780-4EF3-9D59-33AC5EA9F3A2}"/>
              </a:ext>
            </a:extLst>
          </p:cNvPr>
          <p:cNvSpPr>
            <a:spLocks noGrp="1"/>
          </p:cNvSpPr>
          <p:nvPr>
            <p:ph type="body" sz="quarter" idx="10"/>
          </p:nvPr>
        </p:nvSpPr>
        <p:spPr>
          <a:xfrm>
            <a:off x="838200" y="2066925"/>
            <a:ext cx="10515600" cy="3782811"/>
          </a:xfrm>
        </p:spPr>
        <p:txBody>
          <a:bodyPr vert="horz" lIns="91440" tIns="45720" rIns="91440" bIns="45720" rtlCol="0" anchor="t">
            <a:normAutofit/>
          </a:bodyPr>
          <a:lstStyle/>
          <a:p>
            <a:r>
              <a:rPr lang="fi-FI" b="1"/>
              <a:t>- Tulet saamaan negatiivista palautetta sosiaalisessa mediassa.</a:t>
            </a:r>
          </a:p>
          <a:p>
            <a:r>
              <a:rPr lang="fi-FI" dirty="0"/>
              <a:t>- Se, miten vastaat negatiiviseen palautteeseen, kertoo paljon sinusta / yrityksestäsi. </a:t>
            </a:r>
            <a:br>
              <a:rPr lang="fi-FI" dirty="0"/>
            </a:br>
            <a:r>
              <a:rPr lang="fi-FI"/>
              <a:t>- Ole </a:t>
            </a:r>
            <a:r>
              <a:rPr lang="fi-FI" dirty="0"/>
              <a:t>ammattilainen, älä provosoidu. </a:t>
            </a:r>
            <a:br>
              <a:rPr lang="fi-FI" dirty="0"/>
            </a:br>
            <a:r>
              <a:rPr lang="fi-FI"/>
              <a:t>- Vastaa asiallisesti, älä kiellä tosiasioita ja jos mahdollista, siirrä keskustelu pois sosiaalisesta mediasta esimerkiksi yksityisviesteihin tai ota yhteys opettajaan, mikäli tilanne on todella tulenarka. </a:t>
            </a:r>
            <a:br>
              <a:rPr lang="fi-FI" dirty="0"/>
            </a:br>
            <a:r>
              <a:rPr lang="fi-FI"/>
              <a:t>- Älä poista negatiivisia viestejä.</a:t>
            </a:r>
          </a:p>
          <a:p>
            <a:endParaRPr lang="fi-FI" dirty="0"/>
          </a:p>
        </p:txBody>
      </p:sp>
    </p:spTree>
    <p:extLst>
      <p:ext uri="{BB962C8B-B14F-4D97-AF65-F5344CB8AC3E}">
        <p14:creationId xmlns:p14="http://schemas.microsoft.com/office/powerpoint/2010/main" val="112015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B576BC-9EB8-4B05-B4F4-1756E69DF8D9}"/>
              </a:ext>
            </a:extLst>
          </p:cNvPr>
          <p:cNvSpPr>
            <a:spLocks noGrp="1"/>
          </p:cNvSpPr>
          <p:nvPr>
            <p:ph type="title"/>
          </p:nvPr>
        </p:nvSpPr>
        <p:spPr/>
        <p:txBody>
          <a:bodyPr/>
          <a:lstStyle/>
          <a:p>
            <a:r>
              <a:rPr lang="fi-FI" dirty="0"/>
              <a:t>Case Valavuori</a:t>
            </a:r>
          </a:p>
        </p:txBody>
      </p:sp>
      <p:sp>
        <p:nvSpPr>
          <p:cNvPr id="3" name="Tekstin paikkamerkki 2">
            <a:extLst>
              <a:ext uri="{FF2B5EF4-FFF2-40B4-BE49-F238E27FC236}">
                <a16:creationId xmlns:a16="http://schemas.microsoft.com/office/drawing/2014/main" id="{9C1D39B2-D71E-42B5-AADA-7E06F177E110}"/>
              </a:ext>
            </a:extLst>
          </p:cNvPr>
          <p:cNvSpPr>
            <a:spLocks noGrp="1"/>
          </p:cNvSpPr>
          <p:nvPr>
            <p:ph type="body" sz="quarter" idx="10"/>
          </p:nvPr>
        </p:nvSpPr>
        <p:spPr/>
        <p:txBody>
          <a:bodyPr/>
          <a:lstStyle/>
          <a:p>
            <a:r>
              <a:rPr lang="fi-FI" u="sng" dirty="0">
                <a:hlinkClick r:id="rId2"/>
              </a:rPr>
              <a:t>https://viestintapiritta.fi/mieti-ennen-kuin-julkaiset-eli-mita-voimme-oppia-aleksi-valavuoren-tapauksesta/</a:t>
            </a:r>
            <a:endParaRPr lang="fi-FI" dirty="0"/>
          </a:p>
          <a:p>
            <a:endParaRPr lang="fi-FI" dirty="0"/>
          </a:p>
        </p:txBody>
      </p:sp>
    </p:spTree>
    <p:extLst>
      <p:ext uri="{BB962C8B-B14F-4D97-AF65-F5344CB8AC3E}">
        <p14:creationId xmlns:p14="http://schemas.microsoft.com/office/powerpoint/2010/main" val="2174158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532A7D-338F-4134-AED2-6C9A6036D1BA}"/>
              </a:ext>
            </a:extLst>
          </p:cNvPr>
          <p:cNvSpPr>
            <a:spLocks noGrp="1"/>
          </p:cNvSpPr>
          <p:nvPr>
            <p:ph type="title"/>
          </p:nvPr>
        </p:nvSpPr>
        <p:spPr/>
        <p:txBody>
          <a:bodyPr/>
          <a:lstStyle/>
          <a:p>
            <a:r>
              <a:rPr lang="fi-FI"/>
              <a:t>Jos mokaan…</a:t>
            </a:r>
            <a:endParaRPr lang="fi-FI">
              <a:sym typeface="Wingdings" panose="05000000000000000000" pitchFamily="2" charset="2"/>
            </a:endParaRPr>
          </a:p>
        </p:txBody>
      </p:sp>
      <p:sp>
        <p:nvSpPr>
          <p:cNvPr id="3" name="Tekstin paikkamerkki 2">
            <a:extLst>
              <a:ext uri="{FF2B5EF4-FFF2-40B4-BE49-F238E27FC236}">
                <a16:creationId xmlns:a16="http://schemas.microsoft.com/office/drawing/2014/main" id="{8D988351-22C1-4D4B-BE72-376A931AA23F}"/>
              </a:ext>
            </a:extLst>
          </p:cNvPr>
          <p:cNvSpPr>
            <a:spLocks noGrp="1"/>
          </p:cNvSpPr>
          <p:nvPr>
            <p:ph type="body" sz="quarter" idx="10"/>
          </p:nvPr>
        </p:nvSpPr>
        <p:spPr>
          <a:xfrm>
            <a:off x="838200" y="1409700"/>
            <a:ext cx="10515600" cy="5353049"/>
          </a:xfrm>
        </p:spPr>
        <p:txBody>
          <a:bodyPr vert="horz" lIns="91440" tIns="45720" rIns="91440" bIns="45720" rtlCol="0" anchor="t">
            <a:normAutofit/>
          </a:bodyPr>
          <a:lstStyle/>
          <a:p>
            <a:r>
              <a:rPr lang="fi-FI" b="1"/>
              <a:t>Kaavan voisi tiivistää karkeasti vaikka näin:</a:t>
            </a:r>
          </a:p>
          <a:p>
            <a:r>
              <a:rPr lang="fi-FI" dirty="0"/>
              <a:t>1) Joku mokaa ja somekansa raivostuu</a:t>
            </a:r>
          </a:p>
          <a:p>
            <a:r>
              <a:rPr lang="fi-FI" dirty="0"/>
              <a:t>2) Kohu velloo ja ehkä mediakin kiinnostuu</a:t>
            </a:r>
          </a:p>
          <a:p>
            <a:r>
              <a:rPr lang="fi-FI" dirty="0"/>
              <a:t>3) Kohun kohde pyytää ”anteeksi niiltä, joita kohu on mahdollisesti loukannut”</a:t>
            </a:r>
          </a:p>
          <a:p>
            <a:r>
              <a:rPr lang="fi-FI" dirty="0"/>
              <a:t>4) Kohu kasvaa isommaksi, kun ”anteeksipyyntö” ei riitä somekansalle.</a:t>
            </a:r>
          </a:p>
          <a:p>
            <a:r>
              <a:rPr lang="fi-FI" dirty="0"/>
              <a:t>5) Kohun kohde tekee uuden, vilpittömämmän anteeksipyynnön</a:t>
            </a:r>
          </a:p>
          <a:p>
            <a:r>
              <a:rPr lang="fi-FI"/>
              <a:t> 6) Seuraavana päivänä kohua ei muista kukaan</a:t>
            </a:r>
          </a:p>
          <a:p>
            <a:endParaRPr lang="fi-FI" dirty="0"/>
          </a:p>
          <a:p>
            <a:r>
              <a:rPr lang="fi-FI"/>
              <a:t>Somekohuista on tullut viihdettä, jota seuraamme popcornien kanssa. Meistä on hauska </a:t>
            </a:r>
            <a:r>
              <a:rPr lang="fi-FI" dirty="0"/>
              <a:t>katsoa kohusopassa vellovaa firmaa tai kunnolla mokannutta yksityishenkilöä tekemässä ontuvaa anteeksipyyntöä. Tai puolustelemassa typerää tekoaan, joka tietysti liekittää kohun entistä isompiin mittasuhteisiin. Me ihmiset saamme valtavasti iloa siitä, kun joku epäonnistuu.</a:t>
            </a:r>
          </a:p>
          <a:p>
            <a:endParaRPr lang="fi-FI" dirty="0"/>
          </a:p>
        </p:txBody>
      </p:sp>
    </p:spTree>
    <p:extLst>
      <p:ext uri="{BB962C8B-B14F-4D97-AF65-F5344CB8AC3E}">
        <p14:creationId xmlns:p14="http://schemas.microsoft.com/office/powerpoint/2010/main" val="3705174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CBFF80-D147-4371-8FE4-1995035C1E82}"/>
              </a:ext>
            </a:extLst>
          </p:cNvPr>
          <p:cNvSpPr>
            <a:spLocks noGrp="1"/>
          </p:cNvSpPr>
          <p:nvPr>
            <p:ph type="title"/>
          </p:nvPr>
        </p:nvSpPr>
        <p:spPr>
          <a:xfrm>
            <a:off x="677335" y="609600"/>
            <a:ext cx="8596668" cy="879475"/>
          </a:xfrm>
        </p:spPr>
        <p:txBody>
          <a:bodyPr/>
          <a:lstStyle/>
          <a:p>
            <a:r>
              <a:rPr lang="fi-FI">
                <a:ea typeface="+mj-lt"/>
                <a:cs typeface="+mj-lt"/>
              </a:rPr>
              <a:t>Jos mokaan...</a:t>
            </a:r>
            <a:endParaRPr lang="fi-FI"/>
          </a:p>
        </p:txBody>
      </p:sp>
      <p:sp>
        <p:nvSpPr>
          <p:cNvPr id="3" name="Tekstin paikkamerkki 2">
            <a:extLst>
              <a:ext uri="{FF2B5EF4-FFF2-40B4-BE49-F238E27FC236}">
                <a16:creationId xmlns:a16="http://schemas.microsoft.com/office/drawing/2014/main" id="{6E0DD2E3-232D-4E43-A43E-088ED7B1278A}"/>
              </a:ext>
            </a:extLst>
          </p:cNvPr>
          <p:cNvSpPr>
            <a:spLocks noGrp="1"/>
          </p:cNvSpPr>
          <p:nvPr>
            <p:ph type="body" idx="1"/>
          </p:nvPr>
        </p:nvSpPr>
        <p:spPr>
          <a:xfrm>
            <a:off x="677335" y="1108075"/>
            <a:ext cx="8596668" cy="2390112"/>
          </a:xfrm>
        </p:spPr>
        <p:txBody>
          <a:bodyPr/>
          <a:lstStyle/>
          <a:p>
            <a:r>
              <a:rPr lang="fi-FI" dirty="0">
                <a:ea typeface="+mn-lt"/>
                <a:cs typeface="+mn-lt"/>
              </a:rPr>
              <a:t>...pyydän julkisesti anteeksi, en peittele tai yritä piilottaa mokaa poistamalla </a:t>
            </a:r>
            <a:r>
              <a:rPr lang="fi-FI">
                <a:ea typeface="+mn-lt"/>
                <a:cs typeface="+mn-lt"/>
              </a:rPr>
              <a:t>julkaisuja. Kerron mitä tapahtui ja mistä omasta näkökulmastani oli kyse.</a:t>
            </a:r>
            <a:endParaRPr lang="fi-FI"/>
          </a:p>
        </p:txBody>
      </p:sp>
    </p:spTree>
    <p:extLst>
      <p:ext uri="{BB962C8B-B14F-4D97-AF65-F5344CB8AC3E}">
        <p14:creationId xmlns:p14="http://schemas.microsoft.com/office/powerpoint/2010/main" val="1265600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F082E-410E-4DAA-BF07-FB33C0544972}"/>
              </a:ext>
            </a:extLst>
          </p:cNvPr>
          <p:cNvSpPr>
            <a:spLocks noGrp="1"/>
          </p:cNvSpPr>
          <p:nvPr>
            <p:ph type="title"/>
          </p:nvPr>
        </p:nvSpPr>
        <p:spPr/>
        <p:txBody>
          <a:bodyPr>
            <a:normAutofit fontScale="90000"/>
          </a:bodyPr>
          <a:lstStyle/>
          <a:p>
            <a:r>
              <a:rPr lang="fi-FI"/>
              <a:t>Kolmen kohdan pikaohjeet </a:t>
            </a:r>
            <a:br>
              <a:rPr lang="fi-FI" dirty="0"/>
            </a:br>
            <a:r>
              <a:rPr lang="fi-FI"/>
              <a:t>somekriisinhallintaan</a:t>
            </a:r>
            <a:br>
              <a:rPr lang="fi-FI" dirty="0"/>
            </a:br>
            <a:endParaRPr lang="fi-FI" dirty="0"/>
          </a:p>
        </p:txBody>
      </p:sp>
      <p:sp>
        <p:nvSpPr>
          <p:cNvPr id="3" name="Tekstin paikkamerkki 2">
            <a:extLst>
              <a:ext uri="{FF2B5EF4-FFF2-40B4-BE49-F238E27FC236}">
                <a16:creationId xmlns:a16="http://schemas.microsoft.com/office/drawing/2014/main" id="{DE5F5746-0782-40AF-A2E2-167E24F9B23A}"/>
              </a:ext>
            </a:extLst>
          </p:cNvPr>
          <p:cNvSpPr>
            <a:spLocks noGrp="1"/>
          </p:cNvSpPr>
          <p:nvPr>
            <p:ph type="body" sz="quarter" idx="10"/>
          </p:nvPr>
        </p:nvSpPr>
        <p:spPr>
          <a:xfrm>
            <a:off x="838200" y="1781175"/>
            <a:ext cx="10515600" cy="4695825"/>
          </a:xfrm>
        </p:spPr>
        <p:txBody>
          <a:bodyPr vert="horz" lIns="91440" tIns="45720" rIns="91440" bIns="45720" rtlCol="0" anchor="t">
            <a:normAutofit lnSpcReduction="10000"/>
          </a:bodyPr>
          <a:lstStyle/>
          <a:p>
            <a:r>
              <a:rPr lang="fi-FI" b="1" dirty="0"/>
              <a:t>1. OLET TARKKAILUSSA – AINA JA KAIKKIALLA</a:t>
            </a:r>
          </a:p>
          <a:p>
            <a:r>
              <a:rPr lang="fi-FI"/>
              <a:t>Kaikkialla on näkyään kameroita, joka ikinen moka, joka ikinen sana, joka ikinen tilanne, josta voi saada </a:t>
            </a:r>
            <a:r>
              <a:rPr lang="fi-FI" dirty="0"/>
              <a:t>kohun aikaan, takuuvarmasti sellaisen saa. Sanomiset ja tekemiset voidaan leikata irti asiayhteydestä ja </a:t>
            </a:r>
            <a:r>
              <a:rPr lang="fi-FI"/>
              <a:t>pois laajemmasta kokonaisuudesta.</a:t>
            </a:r>
          </a:p>
          <a:p>
            <a:r>
              <a:rPr lang="fi-FI" b="1" dirty="0"/>
              <a:t> 2. KUN KAKKA OSUU TUULETTIMEEN – MIETI JA VEDÄ HENKEÄ</a:t>
            </a:r>
          </a:p>
          <a:p>
            <a:r>
              <a:rPr lang="fi-FI"/>
              <a:t>Somekohu tuntuu usein epäreilulta: sanat ja teot on revitty irti asiayhteydestä ja videollakin näkyy vain pieni osa... Tällainen selittely ei auta mitään, sillä kohussa nähdään vain kohu </a:t>
            </a:r>
            <a:r>
              <a:rPr lang="fi-FI" dirty="0"/>
              <a:t>itsessään. Kun somekohu iskee, muutama nopea hengittely paperipussiin ja sitten mietintämyssy päähän: miten muut tämän asian näkevät. Kun siinä kohussa olennaista ei ole se, miten minä tai meidän </a:t>
            </a:r>
            <a:r>
              <a:rPr lang="fi-FI"/>
              <a:t>koulu asia kokee, vaan se, miten </a:t>
            </a:r>
            <a:r>
              <a:rPr lang="fi-FI" dirty="0"/>
              <a:t>muut asiaan suhtautuvat.</a:t>
            </a:r>
          </a:p>
          <a:p>
            <a:r>
              <a:rPr lang="fi-FI" b="1" dirty="0"/>
              <a:t> 3. ÄLÄ PUOLUSTELE – JOS EI OLE PUOLUSTELTAVAA</a:t>
            </a:r>
          </a:p>
          <a:p>
            <a:r>
              <a:rPr lang="fi-FI" dirty="0"/>
              <a:t>Organisaation ja henkilön historialla, aiemmilla teoilla, arvoilla tai millään muullakaan ei kohun keskellä ole juurikaan merkitystä. Somemokaa </a:t>
            </a:r>
            <a:r>
              <a:rPr lang="fi-FI"/>
              <a:t>ei kannata puolustella, pyydä mieluummin reilusti anteeksi, laita </a:t>
            </a:r>
            <a:r>
              <a:rPr lang="fi-FI" dirty="0"/>
              <a:t>päätä rintaan ja kohti uusia pettymyksiä. Toisaalta: jos olet toiminut oikein ja arvojesi mukaisesti, kerro se ja taistele. Voihan somekohu syntyä tyhjästäkin. Joskus.</a:t>
            </a:r>
          </a:p>
          <a:p>
            <a:endParaRPr lang="fi-FI" dirty="0"/>
          </a:p>
        </p:txBody>
      </p:sp>
    </p:spTree>
    <p:extLst>
      <p:ext uri="{BB962C8B-B14F-4D97-AF65-F5344CB8AC3E}">
        <p14:creationId xmlns:p14="http://schemas.microsoft.com/office/powerpoint/2010/main" val="2787265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3C25C7-D3E3-4125-A6E3-DA0B3933550E}"/>
              </a:ext>
            </a:extLst>
          </p:cNvPr>
          <p:cNvSpPr>
            <a:spLocks noGrp="1"/>
          </p:cNvSpPr>
          <p:nvPr>
            <p:ph type="title"/>
          </p:nvPr>
        </p:nvSpPr>
        <p:spPr/>
        <p:txBody>
          <a:bodyPr/>
          <a:lstStyle/>
          <a:p>
            <a:r>
              <a:rPr lang="fi-FI"/>
              <a:t>Me luotamme teihin Agentteihin!</a:t>
            </a:r>
            <a:endParaRPr lang="fi-FI" dirty="0"/>
          </a:p>
        </p:txBody>
      </p:sp>
      <p:sp>
        <p:nvSpPr>
          <p:cNvPr id="3" name="Tekstin paikkamerkki 2">
            <a:extLst>
              <a:ext uri="{FF2B5EF4-FFF2-40B4-BE49-F238E27FC236}">
                <a16:creationId xmlns:a16="http://schemas.microsoft.com/office/drawing/2014/main" id="{2B568FE7-5C61-4BAD-AE3F-D7149B142A2E}"/>
              </a:ext>
            </a:extLst>
          </p:cNvPr>
          <p:cNvSpPr>
            <a:spLocks noGrp="1"/>
          </p:cNvSpPr>
          <p:nvPr>
            <p:ph type="body" sz="quarter" idx="10"/>
          </p:nvPr>
        </p:nvSpPr>
        <p:spPr>
          <a:xfrm>
            <a:off x="838200" y="1711123"/>
            <a:ext cx="10515600" cy="4138613"/>
          </a:xfrm>
        </p:spPr>
        <p:txBody>
          <a:bodyPr vert="horz" lIns="91440" tIns="45720" rIns="91440" bIns="45720" rtlCol="0" anchor="t">
            <a:normAutofit/>
          </a:bodyPr>
          <a:lstStyle/>
          <a:p>
            <a:r>
              <a:rPr lang="fi-FI"/>
              <a:t>- Te ette mokaa, koska olette ”myymässä” itseänne, tulevaisuuden työtänne ja </a:t>
            </a:r>
            <a:br>
              <a:rPr lang="fi-FI" dirty="0"/>
            </a:br>
            <a:r>
              <a:rPr lang="fi-FI"/>
              <a:t>luonnonvara-alaa!</a:t>
            </a:r>
          </a:p>
          <a:p>
            <a:r>
              <a:rPr lang="fi-FI"/>
              <a:t>- Tätä kautta saattaa jollekulle teistä löytyä työpaikka tai muita ennennäkemättömiä </a:t>
            </a:r>
            <a:r>
              <a:rPr lang="fi-FI" dirty="0"/>
              <a:t>mahdollisuuksia</a:t>
            </a:r>
          </a:p>
          <a:p>
            <a:r>
              <a:rPr lang="fi-FI"/>
              <a:t>- Hankkeelle ja kouluille tämä on hieno tilaisuus saada teiltä nuorilta osuvaa viestintää </a:t>
            </a:r>
            <a:br>
              <a:rPr lang="fi-FI" dirty="0"/>
            </a:br>
            <a:r>
              <a:rPr lang="fi-FI"/>
              <a:t>muille nuorille!</a:t>
            </a:r>
          </a:p>
          <a:p>
            <a:endParaRPr lang="fi-FI" dirty="0"/>
          </a:p>
        </p:txBody>
      </p:sp>
    </p:spTree>
    <p:extLst>
      <p:ext uri="{BB962C8B-B14F-4D97-AF65-F5344CB8AC3E}">
        <p14:creationId xmlns:p14="http://schemas.microsoft.com/office/powerpoint/2010/main" val="424619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86142F-1C44-413E-B2F8-A83B39DC030E}"/>
              </a:ext>
            </a:extLst>
          </p:cNvPr>
          <p:cNvSpPr>
            <a:spLocks noGrp="1"/>
          </p:cNvSpPr>
          <p:nvPr>
            <p:ph type="title"/>
          </p:nvPr>
        </p:nvSpPr>
        <p:spPr/>
        <p:txBody>
          <a:bodyPr/>
          <a:lstStyle/>
          <a:p>
            <a:r>
              <a:rPr lang="fi-FI" dirty="0">
                <a:cs typeface="Calibri Light"/>
              </a:rPr>
              <a:t>Oman koulun tunnukset</a:t>
            </a:r>
            <a:endParaRPr lang="fi-FI" dirty="0"/>
          </a:p>
        </p:txBody>
      </p:sp>
      <p:sp>
        <p:nvSpPr>
          <p:cNvPr id="3" name="Tekstin paikkamerkki 2">
            <a:extLst>
              <a:ext uri="{FF2B5EF4-FFF2-40B4-BE49-F238E27FC236}">
                <a16:creationId xmlns:a16="http://schemas.microsoft.com/office/drawing/2014/main" id="{033DE175-4C08-44B4-A6D2-4B2F643A4BA1}"/>
              </a:ext>
            </a:extLst>
          </p:cNvPr>
          <p:cNvSpPr>
            <a:spLocks noGrp="1"/>
          </p:cNvSpPr>
          <p:nvPr>
            <p:ph type="body" sz="quarter" idx="10"/>
          </p:nvPr>
        </p:nvSpPr>
        <p:spPr>
          <a:xfrm>
            <a:off x="838200" y="1482523"/>
            <a:ext cx="10515600" cy="4367213"/>
          </a:xfrm>
        </p:spPr>
        <p:txBody>
          <a:bodyPr vert="horz" lIns="91440" tIns="45720" rIns="91440" bIns="45720" rtlCol="0" anchor="t">
            <a:normAutofit/>
          </a:bodyPr>
          <a:lstStyle/>
          <a:p>
            <a:r>
              <a:rPr lang="fi-FI" b="1">
                <a:cs typeface="Calibri"/>
              </a:rPr>
              <a:t>FACEBOOK:</a:t>
            </a:r>
            <a:endParaRPr lang="fi-FI" b="1"/>
          </a:p>
          <a:p>
            <a:r>
              <a:rPr lang="fi-FI">
                <a:cs typeface="Calibri"/>
              </a:rPr>
              <a:t>Kt                                                                       ss</a:t>
            </a:r>
          </a:p>
          <a:p>
            <a:r>
              <a:rPr lang="fi-FI" b="1">
                <a:cs typeface="Calibri"/>
              </a:rPr>
              <a:t>INSTAGRAM:</a:t>
            </a:r>
            <a:endParaRPr lang="fi-FI" b="1" dirty="0">
              <a:cs typeface="Calibri"/>
            </a:endParaRPr>
          </a:p>
          <a:p>
            <a:r>
              <a:rPr lang="fi-FI">
                <a:ea typeface="+mn-lt"/>
                <a:cs typeface="+mn-lt"/>
              </a:rPr>
              <a:t>Kt                                                                       ss</a:t>
            </a:r>
            <a:endParaRPr lang="fi-FI"/>
          </a:p>
          <a:p>
            <a:r>
              <a:rPr lang="fi-FI" b="1">
                <a:ea typeface="+mn-lt"/>
                <a:cs typeface="+mn-lt"/>
              </a:rPr>
              <a:t>YOUTUBE:</a:t>
            </a:r>
            <a:endParaRPr lang="fi-FI">
              <a:ea typeface="+mn-lt"/>
              <a:cs typeface="+mn-lt"/>
            </a:endParaRPr>
          </a:p>
          <a:p>
            <a:r>
              <a:rPr lang="fi-FI">
                <a:cs typeface="Calibri"/>
              </a:rPr>
              <a:t>Kt                                                                       ss</a:t>
            </a:r>
            <a:endParaRPr lang="fi-FI"/>
          </a:p>
          <a:p>
            <a:r>
              <a:rPr lang="fi-FI" b="1">
                <a:ea typeface="+mn-lt"/>
                <a:cs typeface="+mn-lt"/>
              </a:rPr>
              <a:t>TWITTER:</a:t>
            </a:r>
            <a:endParaRPr lang="fi-FI">
              <a:ea typeface="+mn-lt"/>
              <a:cs typeface="+mn-lt"/>
            </a:endParaRPr>
          </a:p>
          <a:p>
            <a:r>
              <a:rPr lang="fi-FI">
                <a:cs typeface="Calibri"/>
              </a:rPr>
              <a:t>Kt                                                                       ss</a:t>
            </a:r>
            <a:endParaRPr lang="fi-FI"/>
          </a:p>
          <a:p>
            <a:r>
              <a:rPr lang="fi-FI" b="1">
                <a:cs typeface="Calibri"/>
              </a:rPr>
              <a:t>JOKU MUU</a:t>
            </a:r>
            <a:endParaRPr lang="fi-FI" b="1" dirty="0">
              <a:cs typeface="Calibri"/>
            </a:endParaRPr>
          </a:p>
          <a:p>
            <a:r>
              <a:rPr lang="fi-FI">
                <a:cs typeface="Calibri"/>
              </a:rPr>
              <a:t>Kt                                                                       ss</a:t>
            </a:r>
            <a:endParaRPr lang="fi-FI"/>
          </a:p>
          <a:p>
            <a:endParaRPr lang="fi-FI" dirty="0">
              <a:cs typeface="Calibri"/>
            </a:endParaRPr>
          </a:p>
        </p:txBody>
      </p:sp>
    </p:spTree>
    <p:extLst>
      <p:ext uri="{BB962C8B-B14F-4D97-AF65-F5344CB8AC3E}">
        <p14:creationId xmlns:p14="http://schemas.microsoft.com/office/powerpoint/2010/main" val="1707424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8CD7F6-F982-4239-B9EB-6E9EB01B7B1F}"/>
              </a:ext>
            </a:extLst>
          </p:cNvPr>
          <p:cNvSpPr>
            <a:spLocks noGrp="1"/>
          </p:cNvSpPr>
          <p:nvPr>
            <p:ph type="title"/>
          </p:nvPr>
        </p:nvSpPr>
        <p:spPr/>
        <p:txBody>
          <a:bodyPr/>
          <a:lstStyle/>
          <a:p>
            <a:r>
              <a:rPr lang="fi-FI" dirty="0"/>
              <a:t>Aikataulujen sopiminen</a:t>
            </a:r>
          </a:p>
        </p:txBody>
      </p:sp>
      <p:sp>
        <p:nvSpPr>
          <p:cNvPr id="3" name="Tekstin paikkamerkki 2">
            <a:extLst>
              <a:ext uri="{FF2B5EF4-FFF2-40B4-BE49-F238E27FC236}">
                <a16:creationId xmlns:a16="http://schemas.microsoft.com/office/drawing/2014/main" id="{CF1FBD55-0C94-44BA-A838-E109FB768EFF}"/>
              </a:ext>
            </a:extLst>
          </p:cNvPr>
          <p:cNvSpPr>
            <a:spLocks noGrp="1"/>
          </p:cNvSpPr>
          <p:nvPr>
            <p:ph type="body" sz="quarter" idx="10"/>
          </p:nvPr>
        </p:nvSpPr>
        <p:spPr>
          <a:xfrm>
            <a:off x="838200" y="1490095"/>
            <a:ext cx="10515600" cy="4633868"/>
          </a:xfrm>
        </p:spPr>
        <p:txBody>
          <a:bodyPr vert="horz" lIns="91440" tIns="45720" rIns="91440" bIns="45720" rtlCol="0" anchor="t">
            <a:normAutofit/>
          </a:bodyPr>
          <a:lstStyle/>
          <a:p>
            <a:r>
              <a:rPr lang="fi-FI" b="1" dirty="0"/>
              <a:t>Julkaisuaikataulu</a:t>
            </a:r>
          </a:p>
          <a:p>
            <a:pPr marL="457200" indent="-457200">
              <a:buFont typeface="Arial" panose="020B0604020202020204" pitchFamily="34" charset="0"/>
              <a:buChar char="•"/>
            </a:pPr>
            <a:r>
              <a:rPr lang="fi-FI" dirty="0"/>
              <a:t>Jaetaan vuorot ja aikataulut eri oppilaitoksille</a:t>
            </a:r>
          </a:p>
          <a:p>
            <a:r>
              <a:rPr lang="fi-FI" dirty="0"/>
              <a:t>Yhteiseen tapahtuma-aikatauluun oppilaan nimi, oppilaitos ja mistä aiheesta päivitys tulee</a:t>
            </a:r>
          </a:p>
          <a:p>
            <a:r>
              <a:rPr lang="fi-FI" dirty="0"/>
              <a:t>TAPAHTUMA-AIKATAULU löytyy täältä</a:t>
            </a:r>
          </a:p>
          <a:p>
            <a:r>
              <a:rPr lang="fi-FI" b="1" dirty="0"/>
              <a:t>- AGENTTITAPAAMINEN?</a:t>
            </a:r>
            <a:br>
              <a:rPr lang="fi-FI" dirty="0"/>
            </a:br>
            <a:endParaRPr lang="fi-FI" dirty="0"/>
          </a:p>
        </p:txBody>
      </p:sp>
    </p:spTree>
    <p:extLst>
      <p:ext uri="{BB962C8B-B14F-4D97-AF65-F5344CB8AC3E}">
        <p14:creationId xmlns:p14="http://schemas.microsoft.com/office/powerpoint/2010/main" val="4907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616DC0-ABD2-4EA0-A321-833753EE0149}"/>
              </a:ext>
            </a:extLst>
          </p:cNvPr>
          <p:cNvSpPr>
            <a:spLocks noGrp="1"/>
          </p:cNvSpPr>
          <p:nvPr>
            <p:ph type="title"/>
          </p:nvPr>
        </p:nvSpPr>
        <p:spPr>
          <a:xfrm>
            <a:off x="677335" y="609600"/>
            <a:ext cx="8596668" cy="641350"/>
          </a:xfrm>
        </p:spPr>
        <p:txBody>
          <a:bodyPr>
            <a:normAutofit fontScale="90000"/>
          </a:bodyPr>
          <a:lstStyle/>
          <a:p>
            <a:r>
              <a:rPr lang="fi-FI"/>
              <a:t>Agenttiopettajat:</a:t>
            </a:r>
          </a:p>
        </p:txBody>
      </p:sp>
      <p:sp>
        <p:nvSpPr>
          <p:cNvPr id="3" name="Tekstin paikkamerkki 2">
            <a:extLst>
              <a:ext uri="{FF2B5EF4-FFF2-40B4-BE49-F238E27FC236}">
                <a16:creationId xmlns:a16="http://schemas.microsoft.com/office/drawing/2014/main" id="{9C20F971-51F9-45CF-B595-B75C0EF5E37C}"/>
              </a:ext>
            </a:extLst>
          </p:cNvPr>
          <p:cNvSpPr>
            <a:spLocks noGrp="1"/>
          </p:cNvSpPr>
          <p:nvPr>
            <p:ph type="body" idx="1"/>
          </p:nvPr>
        </p:nvSpPr>
        <p:spPr>
          <a:xfrm>
            <a:off x="677335" y="1454150"/>
            <a:ext cx="8596668" cy="4587212"/>
          </a:xfrm>
        </p:spPr>
        <p:txBody>
          <a:bodyPr/>
          <a:lstStyle/>
          <a:p>
            <a:r>
              <a:rPr lang="fi-FI" b="1" dirty="0" err="1"/>
              <a:t>Livia</a:t>
            </a:r>
            <a:r>
              <a:rPr lang="fi-FI" dirty="0"/>
              <a:t> </a:t>
            </a:r>
            <a:r>
              <a:rPr lang="fi-FI" b="1" dirty="0"/>
              <a:t>–</a:t>
            </a:r>
            <a:r>
              <a:rPr lang="fi-FI" dirty="0"/>
              <a:t> Jenna Ekman</a:t>
            </a:r>
          </a:p>
          <a:p>
            <a:r>
              <a:rPr lang="fi-FI" b="1" dirty="0" err="1"/>
              <a:t>Kpedu</a:t>
            </a:r>
            <a:r>
              <a:rPr lang="fi-FI" dirty="0"/>
              <a:t> </a:t>
            </a:r>
            <a:r>
              <a:rPr lang="fi-FI" b="1" dirty="0"/>
              <a:t>–</a:t>
            </a:r>
            <a:r>
              <a:rPr lang="fi-FI" dirty="0"/>
              <a:t> Suvi Hirvikoski</a:t>
            </a:r>
          </a:p>
          <a:p>
            <a:r>
              <a:rPr lang="fi-FI" b="1" dirty="0"/>
              <a:t>Raahen </a:t>
            </a:r>
            <a:r>
              <a:rPr lang="fi-FI" b="1" dirty="0" err="1"/>
              <a:t>Edu</a:t>
            </a:r>
            <a:r>
              <a:rPr lang="fi-FI" b="1" dirty="0"/>
              <a:t> - </a:t>
            </a:r>
          </a:p>
          <a:p>
            <a:r>
              <a:rPr lang="fi-FI" b="1" dirty="0" err="1"/>
              <a:t>Ysao</a:t>
            </a:r>
            <a:r>
              <a:rPr lang="fi-FI" b="1" dirty="0"/>
              <a:t> – </a:t>
            </a:r>
            <a:r>
              <a:rPr lang="fi-FI" dirty="0"/>
              <a:t>Anna-Liisa Laukka-Kattainen</a:t>
            </a:r>
          </a:p>
          <a:p>
            <a:r>
              <a:rPr lang="fi-FI" b="1" dirty="0"/>
              <a:t>Salpaus – </a:t>
            </a:r>
            <a:r>
              <a:rPr lang="fi-FI" dirty="0"/>
              <a:t>Jari Laine</a:t>
            </a:r>
          </a:p>
          <a:p>
            <a:r>
              <a:rPr lang="fi-FI" b="1" dirty="0" err="1"/>
              <a:t>Axxell</a:t>
            </a:r>
            <a:r>
              <a:rPr lang="fi-FI" b="1" dirty="0"/>
              <a:t> - </a:t>
            </a:r>
          </a:p>
          <a:p>
            <a:r>
              <a:rPr lang="fi-FI" b="1" dirty="0" err="1"/>
              <a:t>Osao</a:t>
            </a:r>
            <a:r>
              <a:rPr lang="fi-FI" b="1" dirty="0"/>
              <a:t> – </a:t>
            </a:r>
            <a:r>
              <a:rPr lang="fi-FI" dirty="0"/>
              <a:t>Kirsi Heikkinen</a:t>
            </a:r>
          </a:p>
          <a:p>
            <a:r>
              <a:rPr lang="fi-FI" b="1" dirty="0"/>
              <a:t>Jami – </a:t>
            </a:r>
            <a:r>
              <a:rPr lang="fi-FI" dirty="0"/>
              <a:t>Hanna Kataja, Mervi Ukonmäki, Heli Hämäläinen</a:t>
            </a:r>
          </a:p>
          <a:p>
            <a:r>
              <a:rPr lang="fi-FI" b="1" dirty="0"/>
              <a:t>Sedu - </a:t>
            </a:r>
            <a:endParaRPr lang="fi-FI" dirty="0"/>
          </a:p>
          <a:p>
            <a:endParaRPr lang="fi-FI" dirty="0"/>
          </a:p>
        </p:txBody>
      </p:sp>
    </p:spTree>
    <p:extLst>
      <p:ext uri="{BB962C8B-B14F-4D97-AF65-F5344CB8AC3E}">
        <p14:creationId xmlns:p14="http://schemas.microsoft.com/office/powerpoint/2010/main" val="374996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9FC56B-CD43-4152-AAA8-581536CF1D8A}"/>
              </a:ext>
            </a:extLst>
          </p:cNvPr>
          <p:cNvSpPr>
            <a:spLocks noGrp="1"/>
          </p:cNvSpPr>
          <p:nvPr>
            <p:ph type="title"/>
          </p:nvPr>
        </p:nvSpPr>
        <p:spPr/>
        <p:txBody>
          <a:bodyPr/>
          <a:lstStyle/>
          <a:p>
            <a:r>
              <a:rPr lang="fi-FI"/>
              <a:t>Agenttien ulkoasu ja hashtagit</a:t>
            </a:r>
          </a:p>
        </p:txBody>
      </p:sp>
      <p:sp>
        <p:nvSpPr>
          <p:cNvPr id="3" name="Tekstin paikkamerkki 2">
            <a:extLst>
              <a:ext uri="{FF2B5EF4-FFF2-40B4-BE49-F238E27FC236}">
                <a16:creationId xmlns:a16="http://schemas.microsoft.com/office/drawing/2014/main" id="{3911017E-4F28-40FF-AFD5-9A95E070BD5D}"/>
              </a:ext>
            </a:extLst>
          </p:cNvPr>
          <p:cNvSpPr>
            <a:spLocks noGrp="1"/>
          </p:cNvSpPr>
          <p:nvPr>
            <p:ph type="body" sz="quarter" idx="10"/>
          </p:nvPr>
        </p:nvSpPr>
        <p:spPr>
          <a:xfrm>
            <a:off x="838200" y="2072081"/>
            <a:ext cx="10515600" cy="4320330"/>
          </a:xfrm>
        </p:spPr>
        <p:txBody>
          <a:bodyPr vert="horz" lIns="91440" tIns="45720" rIns="91440" bIns="45720" rtlCol="0" anchor="t">
            <a:normAutofit/>
          </a:bodyPr>
          <a:lstStyle/>
          <a:p>
            <a:pPr marL="457200" indent="-457200">
              <a:buFont typeface="Arial" panose="020B0604020202020204" pitchFamily="34" charset="0"/>
              <a:buChar char="•"/>
            </a:pPr>
            <a:r>
              <a:rPr lang="fi-FI" dirty="0"/>
              <a:t>Ei tiukkaa rajausta postauksille, jokainen postaa oman näköistään</a:t>
            </a:r>
          </a:p>
          <a:p>
            <a:pPr marL="457200" indent="-457200">
              <a:buFont typeface="Arial" panose="020B0604020202020204" pitchFamily="34" charset="0"/>
              <a:buChar char="•"/>
            </a:pPr>
            <a:r>
              <a:rPr lang="fi-FI">
                <a:cs typeface="Calibri"/>
              </a:rPr>
              <a:t>mitkä hashtagit otetaan käyttöön? </a:t>
            </a:r>
          </a:p>
          <a:p>
            <a:pPr marL="457200" indent="-457200">
              <a:buFont typeface="Arial" panose="020B0604020202020204" pitchFamily="34" charset="0"/>
              <a:buChar char="•"/>
            </a:pPr>
            <a:r>
              <a:rPr lang="fi-FI"/>
              <a:t>Agenteille paidat / hupparit, joihin painatus.</a:t>
            </a:r>
          </a:p>
          <a:p>
            <a:pPr marL="457200" indent="-457200">
              <a:buFont typeface="Arial" panose="020B0604020202020204" pitchFamily="34" charset="0"/>
              <a:buChar char="•"/>
            </a:pPr>
            <a:r>
              <a:rPr lang="fi-FI"/>
              <a:t>Paitojen koot toimitettava XXX aikana seuraavaan google-dokumenttiin TAI  </a:t>
            </a:r>
            <a:br>
              <a:rPr lang="fi-FI" dirty="0"/>
            </a:br>
            <a:r>
              <a:rPr lang="fi-FI" dirty="0">
                <a:hlinkClick r:id="rId2"/>
              </a:rPr>
              <a:t>hanna-mari.laitala@kpedu.fi</a:t>
            </a:r>
            <a:r>
              <a:rPr lang="fi-FI" dirty="0"/>
              <a:t> </a:t>
            </a:r>
          </a:p>
          <a:p>
            <a:r>
              <a:rPr lang="fi-FI" dirty="0">
                <a:hlinkClick r:id="rId3"/>
              </a:rPr>
              <a:t>https://docs.google.com/document/d/1VxA_dajKtIY91HHHa47r1gSdP5og3IPScrCF-K6-3yk/edit?usp=sharing</a:t>
            </a:r>
            <a:endParaRPr lang="fi-FI" dirty="0"/>
          </a:p>
          <a:p>
            <a:endParaRPr lang="fi-FI" dirty="0"/>
          </a:p>
        </p:txBody>
      </p:sp>
    </p:spTree>
    <p:extLst>
      <p:ext uri="{BB962C8B-B14F-4D97-AF65-F5344CB8AC3E}">
        <p14:creationId xmlns:p14="http://schemas.microsoft.com/office/powerpoint/2010/main" val="396750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Otsikko 1">
            <a:extLst>
              <a:ext uri="{FF2B5EF4-FFF2-40B4-BE49-F238E27FC236}">
                <a16:creationId xmlns:a16="http://schemas.microsoft.com/office/drawing/2014/main" id="{B3193098-BB01-4975-907E-A59F0455F305}"/>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300"/>
              <a:t>EHDOTUS: paitaan tekstit ja kuva</a:t>
            </a:r>
          </a:p>
        </p:txBody>
      </p:sp>
      <p:sp>
        <p:nvSpPr>
          <p:cNvPr id="3" name="Tekstin paikkamerkki 2">
            <a:extLst>
              <a:ext uri="{FF2B5EF4-FFF2-40B4-BE49-F238E27FC236}">
                <a16:creationId xmlns:a16="http://schemas.microsoft.com/office/drawing/2014/main" id="{E9651E2F-7269-4213-9718-3049E38E8656}"/>
              </a:ext>
            </a:extLst>
          </p:cNvPr>
          <p:cNvSpPr>
            <a:spLocks noGrp="1"/>
          </p:cNvSpPr>
          <p:nvPr>
            <p:ph type="body" sz="quarter" idx="10"/>
          </p:nvPr>
        </p:nvSpPr>
        <p:spPr>
          <a:xfrm>
            <a:off x="685167" y="2160589"/>
            <a:ext cx="3720916" cy="3560733"/>
          </a:xfrm>
        </p:spPr>
        <p:txBody>
          <a:bodyPr vert="horz" lIns="91440" tIns="45720" rIns="91440" bIns="45720" rtlCol="0">
            <a:normAutofit/>
          </a:bodyPr>
          <a:lstStyle/>
          <a:p>
            <a:pPr>
              <a:buFont typeface="Wingdings 3" charset="2"/>
              <a:buChar char=""/>
            </a:pPr>
            <a:r>
              <a:rPr lang="en-US"/>
              <a:t>Luova AGENTTI-teksti </a:t>
            </a:r>
          </a:p>
          <a:p>
            <a:pPr>
              <a:buFont typeface="Wingdings 3" charset="2"/>
              <a:buChar char=""/>
            </a:pPr>
            <a:r>
              <a:rPr lang="en-US"/>
              <a:t>rintaan</a:t>
            </a:r>
          </a:p>
          <a:p>
            <a:pPr>
              <a:buFont typeface="Wingdings 3" charset="2"/>
              <a:buChar char=""/>
            </a:pPr>
            <a:endParaRPr lang="en-US"/>
          </a:p>
          <a:p>
            <a:pPr>
              <a:buFont typeface="Wingdings 3" charset="2"/>
              <a:buChar char=""/>
            </a:pPr>
            <a:r>
              <a:rPr lang="en-US"/>
              <a:t>Selkään:</a:t>
            </a:r>
          </a:p>
          <a:p>
            <a:pPr>
              <a:buFont typeface="Wingdings 3" charset="2"/>
              <a:buChar char=""/>
            </a:pPr>
            <a:r>
              <a:rPr lang="en-US"/>
              <a:t>Kuva isolla</a:t>
            </a:r>
          </a:p>
          <a:p>
            <a:pPr>
              <a:buFont typeface="Wingdings 3" charset="2"/>
              <a:buChar char=""/>
            </a:pPr>
            <a:endParaRPr lang="en-US"/>
          </a:p>
          <a:p>
            <a:pPr>
              <a:buFont typeface="Wingdings 3" charset="2"/>
              <a:buChar char=""/>
            </a:pPr>
            <a:endParaRPr lang="en-US"/>
          </a:p>
        </p:txBody>
      </p:sp>
      <p:pic>
        <p:nvPicPr>
          <p:cNvPr id="4" name="Kuva 4">
            <a:extLst>
              <a:ext uri="{FF2B5EF4-FFF2-40B4-BE49-F238E27FC236}">
                <a16:creationId xmlns:a16="http://schemas.microsoft.com/office/drawing/2014/main" id="{72670E5F-52DD-4D15-854F-3FE1418AC231}"/>
              </a:ext>
            </a:extLst>
          </p:cNvPr>
          <p:cNvPicPr>
            <a:picLocks noChangeAspect="1"/>
          </p:cNvPicPr>
          <p:nvPr/>
        </p:nvPicPr>
        <p:blipFill>
          <a:blip r:embed="rId2"/>
          <a:stretch>
            <a:fillRect/>
          </a:stretch>
        </p:blipFill>
        <p:spPr>
          <a:xfrm>
            <a:off x="4463535" y="1071689"/>
            <a:ext cx="4978060" cy="4391744"/>
          </a:xfrm>
          <a:prstGeom prst="rect">
            <a:avLst/>
          </a:prstGeom>
          <a:ln>
            <a:solidFill>
              <a:srgbClr val="4472C4"/>
            </a:solidFill>
          </a:ln>
        </p:spPr>
      </p:pic>
    </p:spTree>
    <p:extLst>
      <p:ext uri="{BB962C8B-B14F-4D97-AF65-F5344CB8AC3E}">
        <p14:creationId xmlns:p14="http://schemas.microsoft.com/office/powerpoint/2010/main" val="4115483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872E7-F125-40F3-B042-74C306695F66}"/>
              </a:ext>
            </a:extLst>
          </p:cNvPr>
          <p:cNvSpPr>
            <a:spLocks noGrp="1"/>
          </p:cNvSpPr>
          <p:nvPr>
            <p:ph type="title"/>
          </p:nvPr>
        </p:nvSpPr>
        <p:spPr/>
        <p:txBody>
          <a:bodyPr>
            <a:normAutofit/>
          </a:bodyPr>
          <a:lstStyle/>
          <a:p>
            <a:r>
              <a:rPr lang="fi-FI"/>
              <a:t>Kertausta: </a:t>
            </a:r>
          </a:p>
        </p:txBody>
      </p:sp>
      <p:sp>
        <p:nvSpPr>
          <p:cNvPr id="3" name="Tekstin paikkamerkki 2">
            <a:extLst>
              <a:ext uri="{FF2B5EF4-FFF2-40B4-BE49-F238E27FC236}">
                <a16:creationId xmlns:a16="http://schemas.microsoft.com/office/drawing/2014/main" id="{FB8AD7E7-3C3F-4D00-9C47-1BEC61CC3336}"/>
              </a:ext>
            </a:extLst>
          </p:cNvPr>
          <p:cNvSpPr>
            <a:spLocks noGrp="1"/>
          </p:cNvSpPr>
          <p:nvPr>
            <p:ph type="body" sz="quarter" idx="10"/>
          </p:nvPr>
        </p:nvSpPr>
        <p:spPr>
          <a:xfrm>
            <a:off x="838200" y="1768273"/>
            <a:ext cx="8515350" cy="4081463"/>
          </a:xfrm>
        </p:spPr>
        <p:txBody>
          <a:bodyPr vert="horz" lIns="91440" tIns="45720" rIns="91440" bIns="45720" rtlCol="0" anchor="t">
            <a:normAutofit/>
          </a:bodyPr>
          <a:lstStyle/>
          <a:p>
            <a:pPr algn="ctr"/>
            <a:r>
              <a:rPr lang="fi-FI" sz="3600" b="1">
                <a:latin typeface="Franklin Gothic Demi Cond"/>
              </a:rPr>
              <a:t>Sometan omannäköistäni, positiivista</a:t>
            </a:r>
            <a:br>
              <a:rPr lang="fi-FI" sz="3600" b="1" dirty="0">
                <a:latin typeface="Franklin Gothic Demi Cond"/>
              </a:rPr>
            </a:br>
            <a:r>
              <a:rPr lang="fi-FI" sz="3600" b="1">
                <a:latin typeface="Franklin Gothic Demi Cond"/>
              </a:rPr>
              <a:t> ja faktoihin perustuvaa juttua </a:t>
            </a:r>
            <a:br>
              <a:rPr lang="fi-FI" sz="3600" b="1" dirty="0">
                <a:latin typeface="Franklin Gothic Demi Cond"/>
              </a:rPr>
            </a:br>
            <a:r>
              <a:rPr lang="fi-FI" sz="3600" b="1">
                <a:latin typeface="Franklin Gothic Demi Cond"/>
              </a:rPr>
              <a:t>luonnonvara-alasta ja sillä opiskelusta </a:t>
            </a:r>
            <a:br>
              <a:rPr lang="fi-FI" sz="3600" b="1" dirty="0">
                <a:latin typeface="Franklin Gothic Demi Cond"/>
              </a:rPr>
            </a:br>
            <a:r>
              <a:rPr lang="fi-FI" sz="3600" b="1" dirty="0">
                <a:latin typeface="Franklin Gothic Demi Cond"/>
              </a:rPr>
              <a:t>kauniisti muut huomioon ottaen! </a:t>
            </a:r>
            <a:br>
              <a:rPr lang="fi-FI" sz="3600" b="1" dirty="0">
                <a:latin typeface="Franklin Gothic Demi Cond"/>
              </a:rPr>
            </a:br>
            <a:r>
              <a:rPr lang="fi-FI" sz="3600" b="1">
                <a:latin typeface="Franklin Gothic Demi Cond"/>
              </a:rPr>
              <a:t>Käyttäydyn hyvin ja fiksusti.</a:t>
            </a:r>
            <a:r>
              <a:rPr lang="fi-FI" sz="2800" b="1" dirty="0">
                <a:latin typeface="Franklin Gothic Demi Cond"/>
              </a:rPr>
              <a:t> </a:t>
            </a:r>
            <a:endParaRPr lang="fi-FI" dirty="0"/>
          </a:p>
          <a:p>
            <a:endParaRPr lang="fi-FI" sz="2800" b="1" dirty="0">
              <a:latin typeface="Franklin Gothic Demi Cond"/>
            </a:endParaRPr>
          </a:p>
        </p:txBody>
      </p:sp>
    </p:spTree>
    <p:extLst>
      <p:ext uri="{BB962C8B-B14F-4D97-AF65-F5344CB8AC3E}">
        <p14:creationId xmlns:p14="http://schemas.microsoft.com/office/powerpoint/2010/main" val="2215942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D5220B1-C7F2-43BC-BFF9-E81270B627A7}"/>
              </a:ext>
            </a:extLst>
          </p:cNvPr>
          <p:cNvSpPr>
            <a:spLocks noGrp="1"/>
          </p:cNvSpPr>
          <p:nvPr>
            <p:ph type="title"/>
          </p:nvPr>
        </p:nvSpPr>
        <p:spPr/>
        <p:txBody>
          <a:bodyPr/>
          <a:lstStyle/>
          <a:p>
            <a:r>
              <a:rPr lang="fi-FI" dirty="0"/>
              <a:t>FAKTAA!</a:t>
            </a:r>
          </a:p>
        </p:txBody>
      </p:sp>
      <p:sp>
        <p:nvSpPr>
          <p:cNvPr id="8" name="Tekstin paikkamerkki 7">
            <a:extLst>
              <a:ext uri="{FF2B5EF4-FFF2-40B4-BE49-F238E27FC236}">
                <a16:creationId xmlns:a16="http://schemas.microsoft.com/office/drawing/2014/main" id="{356D9926-C40E-41E4-9EB8-F5D7E82C3450}"/>
              </a:ext>
            </a:extLst>
          </p:cNvPr>
          <p:cNvSpPr>
            <a:spLocks noGrp="1"/>
          </p:cNvSpPr>
          <p:nvPr>
            <p:ph type="body" sz="quarter" idx="10"/>
          </p:nvPr>
        </p:nvSpPr>
        <p:spPr>
          <a:xfrm>
            <a:off x="838200" y="1549198"/>
            <a:ext cx="10515600" cy="4300538"/>
          </a:xfrm>
        </p:spPr>
        <p:txBody>
          <a:bodyPr vert="horz" lIns="91440" tIns="45720" rIns="91440" bIns="45720" rtlCol="0" anchor="t">
            <a:normAutofit/>
          </a:bodyPr>
          <a:lstStyle/>
          <a:p>
            <a:r>
              <a:rPr lang="fi-FI" dirty="0">
                <a:hlinkClick r:id="rId2"/>
              </a:rPr>
              <a:t>www.luke.fi</a:t>
            </a:r>
            <a:endParaRPr lang="fi-FI"/>
          </a:p>
          <a:p>
            <a:r>
              <a:rPr lang="fi-FI" dirty="0">
                <a:hlinkClick r:id="rId3"/>
              </a:rPr>
              <a:t>www.ruokatieto.fi</a:t>
            </a:r>
            <a:endParaRPr lang="fi-FI" dirty="0"/>
          </a:p>
          <a:p>
            <a:r>
              <a:rPr lang="fi-FI" dirty="0">
                <a:hlinkClick r:id="rId4"/>
              </a:rPr>
              <a:t>www.mtk.fi</a:t>
            </a:r>
            <a:endParaRPr lang="fi-FI" dirty="0"/>
          </a:p>
          <a:p>
            <a:r>
              <a:rPr lang="fi-FI" dirty="0">
                <a:hlinkClick r:id="rId5"/>
              </a:rPr>
              <a:t>www.proagria.fi</a:t>
            </a:r>
            <a:endParaRPr lang="fi-FI" dirty="0"/>
          </a:p>
          <a:p>
            <a:endParaRPr lang="fi-FI" dirty="0"/>
          </a:p>
          <a:p>
            <a:endParaRPr lang="fi-FI" dirty="0"/>
          </a:p>
        </p:txBody>
      </p:sp>
    </p:spTree>
    <p:extLst>
      <p:ext uri="{BB962C8B-B14F-4D97-AF65-F5344CB8AC3E}">
        <p14:creationId xmlns:p14="http://schemas.microsoft.com/office/powerpoint/2010/main" val="288467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E9CF36-2978-4B37-A2D1-76BD076C9DEF}"/>
              </a:ext>
            </a:extLst>
          </p:cNvPr>
          <p:cNvSpPr>
            <a:spLocks noGrp="1"/>
          </p:cNvSpPr>
          <p:nvPr>
            <p:ph type="title"/>
          </p:nvPr>
        </p:nvSpPr>
        <p:spPr/>
        <p:txBody>
          <a:bodyPr/>
          <a:lstStyle/>
          <a:p>
            <a:r>
              <a:rPr lang="fi-FI" dirty="0"/>
              <a:t>Mitä Agentti-opiskelijat ovat? </a:t>
            </a:r>
          </a:p>
        </p:txBody>
      </p:sp>
      <p:sp>
        <p:nvSpPr>
          <p:cNvPr id="3" name="Tekstin paikkamerkki 2">
            <a:extLst>
              <a:ext uri="{FF2B5EF4-FFF2-40B4-BE49-F238E27FC236}">
                <a16:creationId xmlns:a16="http://schemas.microsoft.com/office/drawing/2014/main" id="{0F9F563B-F666-46CD-84F6-E3BB7DB3C1CA}"/>
              </a:ext>
            </a:extLst>
          </p:cNvPr>
          <p:cNvSpPr>
            <a:spLocks noGrp="1"/>
          </p:cNvSpPr>
          <p:nvPr>
            <p:ph type="body" sz="quarter" idx="10"/>
          </p:nvPr>
        </p:nvSpPr>
        <p:spPr>
          <a:xfrm>
            <a:off x="838200" y="1825423"/>
            <a:ext cx="10515600" cy="4024313"/>
          </a:xfrm>
        </p:spPr>
        <p:txBody>
          <a:bodyPr vert="horz" lIns="91440" tIns="45720" rIns="91440" bIns="45720" rtlCol="0" anchor="t">
            <a:normAutofit/>
          </a:bodyPr>
          <a:lstStyle/>
          <a:p>
            <a:pPr marL="457200" indent="-457200">
              <a:buFont typeface="Arial" panose="020B0604020202020204" pitchFamily="34" charset="0"/>
              <a:buChar char="•"/>
            </a:pPr>
            <a:r>
              <a:rPr lang="fi-FI" dirty="0"/>
              <a:t>Luonnonvara-alan koulujen edustavia opiskelijoita</a:t>
            </a:r>
            <a:endParaRPr lang="fi-FI" dirty="0">
              <a:sym typeface="Wingdings" panose="05000000000000000000" pitchFamily="2" charset="2"/>
            </a:endParaRPr>
          </a:p>
          <a:p>
            <a:pPr marL="457200" indent="-457200">
              <a:buFont typeface="Arial" panose="020B0604020202020204" pitchFamily="34" charset="0"/>
              <a:buChar char="•"/>
            </a:pPr>
            <a:r>
              <a:rPr lang="fi-FI"/>
              <a:t>Luonnonvara-alan kasvot niin suomalaiselle nuorisolle kuin suurelle yleisölle</a:t>
            </a:r>
          </a:p>
          <a:p>
            <a:pPr marL="457200" indent="-457200">
              <a:buFont typeface="Arial" panose="020B0604020202020204" pitchFamily="34" charset="0"/>
              <a:buChar char="•"/>
            </a:pPr>
            <a:r>
              <a:rPr lang="fi-FI" dirty="0"/>
              <a:t>Oman opiskelun ja oman alan ”mainoksia”</a:t>
            </a:r>
          </a:p>
          <a:p>
            <a:pPr marL="457200" indent="-457200">
              <a:buFont typeface="Arial" panose="020B0604020202020204" pitchFamily="34" charset="0"/>
              <a:buChar char="•"/>
            </a:pPr>
            <a:r>
              <a:rPr lang="fi-FI" dirty="0"/>
              <a:t>Mielipidemuokkaajia ja luonnonvara-alan puolestapuhujia</a:t>
            </a:r>
          </a:p>
          <a:p>
            <a:pPr marL="457200" indent="-457200">
              <a:buFont typeface="Arial" panose="020B0604020202020204" pitchFamily="34" charset="0"/>
              <a:buChar char="•"/>
            </a:pPr>
            <a:r>
              <a:rPr lang="fi-FI" dirty="0"/>
              <a:t>Oman tulevaisuuden rakentajia</a:t>
            </a:r>
            <a:endParaRPr lang="fi-FI" dirty="0">
              <a:sym typeface="Wingdings" panose="05000000000000000000" pitchFamily="2" charset="2"/>
            </a:endParaRPr>
          </a:p>
        </p:txBody>
      </p:sp>
    </p:spTree>
    <p:extLst>
      <p:ext uri="{BB962C8B-B14F-4D97-AF65-F5344CB8AC3E}">
        <p14:creationId xmlns:p14="http://schemas.microsoft.com/office/powerpoint/2010/main" val="2793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FDFD0E-DBC4-462F-BB12-04B73BE1F5CC}"/>
              </a:ext>
            </a:extLst>
          </p:cNvPr>
          <p:cNvSpPr>
            <a:spLocks noGrp="1"/>
          </p:cNvSpPr>
          <p:nvPr>
            <p:ph type="title"/>
          </p:nvPr>
        </p:nvSpPr>
        <p:spPr/>
        <p:txBody>
          <a:bodyPr/>
          <a:lstStyle/>
          <a:p>
            <a:r>
              <a:rPr lang="fi-FI"/>
              <a:t>Agenttiopiskelijat</a:t>
            </a:r>
            <a:endParaRPr lang="fi-FI" dirty="0"/>
          </a:p>
        </p:txBody>
      </p:sp>
      <p:sp>
        <p:nvSpPr>
          <p:cNvPr id="3" name="Tekstin paikkamerkki 2">
            <a:extLst>
              <a:ext uri="{FF2B5EF4-FFF2-40B4-BE49-F238E27FC236}">
                <a16:creationId xmlns:a16="http://schemas.microsoft.com/office/drawing/2014/main" id="{9246E336-0BF2-443F-AF06-DB52D00B522A}"/>
              </a:ext>
            </a:extLst>
          </p:cNvPr>
          <p:cNvSpPr>
            <a:spLocks noGrp="1"/>
          </p:cNvSpPr>
          <p:nvPr>
            <p:ph type="body" sz="quarter" idx="10"/>
          </p:nvPr>
        </p:nvSpPr>
        <p:spPr>
          <a:xfrm>
            <a:off x="838200" y="2030137"/>
            <a:ext cx="10515600" cy="3819600"/>
          </a:xfrm>
        </p:spPr>
        <p:txBody>
          <a:bodyPr vert="horz" lIns="91440" tIns="45720" rIns="91440" bIns="45720" rtlCol="0" anchor="t">
            <a:normAutofit/>
          </a:bodyPr>
          <a:lstStyle/>
          <a:p>
            <a:pPr marL="457200" indent="-457200">
              <a:buFont typeface="Arial" panose="020B0604020202020204" pitchFamily="34" charset="0"/>
              <a:buChar char="•"/>
            </a:pPr>
            <a:r>
              <a:rPr lang="fi-FI"/>
              <a:t>postaavat eri puolilla Suomea omissa ja koulun kanavissa luonnonvara-alasta.</a:t>
            </a:r>
          </a:p>
          <a:p>
            <a:pPr marL="457200" indent="-457200">
              <a:buFont typeface="Arial" panose="020B0604020202020204" pitchFamily="34" charset="0"/>
              <a:buChar char="•"/>
            </a:pPr>
            <a:r>
              <a:rPr lang="fi-FI"/>
              <a:t>tuovat esiin positiivisesti luonnonvara-alan ydinsanomaa ja </a:t>
            </a:r>
            <a:br>
              <a:rPr lang="fi-FI" dirty="0"/>
            </a:br>
            <a:r>
              <a:rPr lang="fi-FI"/>
              <a:t>samalla oman alan koulutusta.</a:t>
            </a:r>
          </a:p>
          <a:p>
            <a:pPr marL="457200" indent="-457200">
              <a:buFont typeface="Arial" panose="020B0604020202020204" pitchFamily="34" charset="0"/>
              <a:buChar char="•"/>
            </a:pPr>
            <a:r>
              <a:rPr lang="fi-FI"/>
              <a:t>muokkaavat asenteita ja poistavat ennakkoluuloja.</a:t>
            </a:r>
          </a:p>
          <a:p>
            <a:endParaRPr lang="fi-FI" dirty="0"/>
          </a:p>
          <a:p>
            <a:endParaRPr lang="fi-FI" dirty="0"/>
          </a:p>
          <a:p>
            <a:pPr marL="457200" indent="-457200">
              <a:buFont typeface="Arial" panose="020B0604020202020204" pitchFamily="34" charset="0"/>
              <a:buChar char="•"/>
            </a:pPr>
            <a:endParaRPr lang="fi-FI" dirty="0"/>
          </a:p>
        </p:txBody>
      </p:sp>
    </p:spTree>
    <p:extLst>
      <p:ext uri="{BB962C8B-B14F-4D97-AF65-F5344CB8AC3E}">
        <p14:creationId xmlns:p14="http://schemas.microsoft.com/office/powerpoint/2010/main" val="130662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teksti&#10;&#10;Kuvaus luotu automaattisesti">
            <a:extLst>
              <a:ext uri="{FF2B5EF4-FFF2-40B4-BE49-F238E27FC236}">
                <a16:creationId xmlns:a16="http://schemas.microsoft.com/office/drawing/2014/main" id="{07953064-D241-4B60-8DE7-0021C422C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027" y="0"/>
            <a:ext cx="9645945" cy="6858000"/>
          </a:xfrm>
          <a:prstGeom prst="rect">
            <a:avLst/>
          </a:prstGeom>
        </p:spPr>
      </p:pic>
    </p:spTree>
    <p:extLst>
      <p:ext uri="{BB962C8B-B14F-4D97-AF65-F5344CB8AC3E}">
        <p14:creationId xmlns:p14="http://schemas.microsoft.com/office/powerpoint/2010/main" val="157967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96D01-E90C-4E84-BBA2-6B35FF01E6A1}"/>
              </a:ext>
            </a:extLst>
          </p:cNvPr>
          <p:cNvSpPr>
            <a:spLocks noGrp="1"/>
          </p:cNvSpPr>
          <p:nvPr>
            <p:ph type="title"/>
          </p:nvPr>
        </p:nvSpPr>
        <p:spPr/>
        <p:txBody>
          <a:bodyPr/>
          <a:lstStyle/>
          <a:p>
            <a:r>
              <a:rPr lang="fi-FI"/>
              <a:t>Minkälaisia postauksia?</a:t>
            </a:r>
          </a:p>
        </p:txBody>
      </p:sp>
      <p:sp>
        <p:nvSpPr>
          <p:cNvPr id="3" name="Tekstin paikkamerkki 2">
            <a:extLst>
              <a:ext uri="{FF2B5EF4-FFF2-40B4-BE49-F238E27FC236}">
                <a16:creationId xmlns:a16="http://schemas.microsoft.com/office/drawing/2014/main" id="{A8ECF7F0-CEE9-42E3-835D-2DEFC1377781}"/>
              </a:ext>
            </a:extLst>
          </p:cNvPr>
          <p:cNvSpPr>
            <a:spLocks noGrp="1"/>
          </p:cNvSpPr>
          <p:nvPr>
            <p:ph type="body" sz="quarter" idx="10"/>
          </p:nvPr>
        </p:nvSpPr>
        <p:spPr>
          <a:xfrm>
            <a:off x="838200" y="1913678"/>
            <a:ext cx="10515600" cy="4356207"/>
          </a:xfrm>
        </p:spPr>
        <p:txBody>
          <a:bodyPr vert="horz" lIns="91440" tIns="45720" rIns="91440" bIns="45720" rtlCol="0" anchor="t">
            <a:normAutofit/>
          </a:bodyPr>
          <a:lstStyle/>
          <a:p>
            <a:pPr marL="457200" indent="-457200">
              <a:buFont typeface="Arial" panose="020B0604020202020204" pitchFamily="34" charset="0"/>
              <a:buChar char="•"/>
            </a:pPr>
            <a:r>
              <a:rPr lang="fi-FI" dirty="0"/>
              <a:t>Kuvia / videoita / tarinoita / jakoja / kysymyksiä / ideoita / </a:t>
            </a:r>
            <a:br>
              <a:rPr lang="fi-FI" dirty="0"/>
            </a:br>
            <a:r>
              <a:rPr lang="fi-FI"/>
              <a:t>tapahtumajakoja / haasteita jne.</a:t>
            </a:r>
          </a:p>
          <a:p>
            <a:pPr marL="457200" indent="-457200">
              <a:buFont typeface="Arial" panose="020B0604020202020204" pitchFamily="34" charset="0"/>
              <a:buChar char="•"/>
            </a:pPr>
            <a:r>
              <a:rPr lang="fi-FI" b="1"/>
              <a:t>Vastauksia kysymykseen:</a:t>
            </a:r>
            <a:r>
              <a:rPr lang="fi-FI" dirty="0"/>
              <a:t> </a:t>
            </a:r>
          </a:p>
          <a:p>
            <a:pPr marL="457200" indent="-457200">
              <a:buFont typeface="Arial" panose="020B0604020202020204" pitchFamily="34" charset="0"/>
              <a:buChar char="•"/>
            </a:pPr>
            <a:r>
              <a:rPr lang="fi-FI"/>
              <a:t>Mitä on luonnonvara-ala?</a:t>
            </a:r>
          </a:p>
          <a:p>
            <a:pPr marL="457200" indent="-457200">
              <a:buFont typeface="Arial" panose="020B0604020202020204" pitchFamily="34" charset="0"/>
              <a:buChar char="•"/>
            </a:pPr>
            <a:r>
              <a:rPr lang="fi-FI"/>
              <a:t>Mitä on opiskella luonnonvara-alalla?</a:t>
            </a:r>
            <a:endParaRPr lang="fi-FI" dirty="0"/>
          </a:p>
          <a:p>
            <a:pPr marL="457200" indent="-457200">
              <a:buFont typeface="Arial" panose="020B0604020202020204" pitchFamily="34" charset="0"/>
              <a:buChar char="•"/>
            </a:pPr>
            <a:r>
              <a:rPr lang="fi-FI"/>
              <a:t>Mitä kuuluu luonnovara-alalla opiskelevan arkipäivään?</a:t>
            </a:r>
            <a:endParaRPr lang="fi-FI" dirty="0"/>
          </a:p>
          <a:p>
            <a:pPr marL="457200" indent="-457200">
              <a:buFont typeface="Arial" panose="020B0604020202020204" pitchFamily="34" charset="0"/>
              <a:buChar char="•"/>
            </a:pPr>
            <a:r>
              <a:rPr lang="fi-FI"/>
              <a:t>Miten luonnonvara-alalla opiskellaan, missä ja kenen kanssa?</a:t>
            </a:r>
            <a:endParaRPr lang="fi-FI" dirty="0"/>
          </a:p>
          <a:p>
            <a:pPr marL="457200" indent="-457200">
              <a:buFont typeface="Arial" panose="020B0604020202020204" pitchFamily="34" charset="0"/>
              <a:buChar char="•"/>
            </a:pPr>
            <a:endParaRPr lang="fi-FI" dirty="0"/>
          </a:p>
          <a:p>
            <a:pPr marL="1371600" lvl="2" indent="0">
              <a:buNone/>
            </a:pPr>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p:txBody>
      </p:sp>
    </p:spTree>
    <p:extLst>
      <p:ext uri="{BB962C8B-B14F-4D97-AF65-F5344CB8AC3E}">
        <p14:creationId xmlns:p14="http://schemas.microsoft.com/office/powerpoint/2010/main" val="350782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CE8DBA2-C0D8-4D19-BB04-6A8F9954DB03}"/>
              </a:ext>
            </a:extLst>
          </p:cNvPr>
          <p:cNvPicPr/>
          <p:nvPr/>
        </p:nvPicPr>
        <p:blipFill>
          <a:blip r:embed="rId2"/>
          <a:stretch>
            <a:fillRect/>
          </a:stretch>
        </p:blipFill>
        <p:spPr>
          <a:xfrm>
            <a:off x="447675" y="114300"/>
            <a:ext cx="11268075" cy="6743700"/>
          </a:xfrm>
          <a:prstGeom prst="rect">
            <a:avLst/>
          </a:prstGeom>
        </p:spPr>
      </p:pic>
    </p:spTree>
    <p:extLst>
      <p:ext uri="{BB962C8B-B14F-4D97-AF65-F5344CB8AC3E}">
        <p14:creationId xmlns:p14="http://schemas.microsoft.com/office/powerpoint/2010/main" val="222290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AF2931-A60B-4F84-A81B-270A59AA580E}"/>
              </a:ext>
            </a:extLst>
          </p:cNvPr>
          <p:cNvSpPr>
            <a:spLocks noGrp="1"/>
          </p:cNvSpPr>
          <p:nvPr>
            <p:ph type="title"/>
          </p:nvPr>
        </p:nvSpPr>
        <p:spPr/>
        <p:txBody>
          <a:bodyPr/>
          <a:lstStyle/>
          <a:p>
            <a:r>
              <a:rPr lang="fi-FI"/>
              <a:t>Esimerkkejä:</a:t>
            </a:r>
          </a:p>
        </p:txBody>
      </p:sp>
      <p:sp>
        <p:nvSpPr>
          <p:cNvPr id="3" name="Tekstin paikkamerkki 2">
            <a:extLst>
              <a:ext uri="{FF2B5EF4-FFF2-40B4-BE49-F238E27FC236}">
                <a16:creationId xmlns:a16="http://schemas.microsoft.com/office/drawing/2014/main" id="{F3F48555-E786-4773-BBE6-6B692BBF38A5}"/>
              </a:ext>
            </a:extLst>
          </p:cNvPr>
          <p:cNvSpPr>
            <a:spLocks noGrp="1"/>
          </p:cNvSpPr>
          <p:nvPr>
            <p:ph type="body" sz="quarter" idx="10"/>
          </p:nvPr>
        </p:nvSpPr>
        <p:spPr>
          <a:xfrm>
            <a:off x="838200" y="2206423"/>
            <a:ext cx="10515600" cy="4348163"/>
          </a:xfrm>
        </p:spPr>
        <p:txBody>
          <a:bodyPr vert="horz" lIns="91440" tIns="45720" rIns="91440" bIns="45720" rtlCol="0" anchor="t">
            <a:normAutofit/>
          </a:bodyPr>
          <a:lstStyle/>
          <a:p>
            <a:r>
              <a:rPr lang="fi-FI" b="1"/>
              <a:t>Avoin maaseudun tuottajien päiväkirja:</a:t>
            </a:r>
            <a:endParaRPr lang="fi-FI" b="1" dirty="0"/>
          </a:p>
          <a:p>
            <a:r>
              <a:rPr lang="fi-FI" dirty="0">
                <a:hlinkClick r:id="rId2"/>
              </a:rPr>
              <a:t>https://www.facebook.com/groups/701211979899920/</a:t>
            </a:r>
            <a:endParaRPr lang="fi-FI"/>
          </a:p>
          <a:p>
            <a:r>
              <a:rPr lang="fi-FI"/>
              <a:t>- Tykätyimpiä joulukuun postauksia: Lehmävideo, jossa lehmä</a:t>
            </a:r>
            <a:r>
              <a:rPr lang="fi-FI" dirty="0"/>
              <a:t> nukkuu umpiunessa navetassa. </a:t>
            </a:r>
            <a:br>
              <a:rPr lang="fi-FI" dirty="0"/>
            </a:br>
            <a:r>
              <a:rPr lang="fi-FI" dirty="0"/>
              <a:t>Puhtaus, onnelliset eläimet, onnelliset ihmiset saavat eniten tykkäyksiä…</a:t>
            </a:r>
          </a:p>
          <a:p>
            <a:r>
              <a:rPr lang="fi-FI"/>
              <a:t>- Eniten kiistaa, jos eläimet likaisia, ympäristö likainen tai epäsiisti, </a:t>
            </a:r>
            <a:br>
              <a:rPr lang="fi-FI" dirty="0"/>
            </a:br>
            <a:r>
              <a:rPr lang="fi-FI"/>
              <a:t>eläinten käyttäytyminen ei normaalia </a:t>
            </a:r>
            <a:r>
              <a:rPr lang="fi-FI" dirty="0"/>
              <a:t>jne. </a:t>
            </a:r>
          </a:p>
          <a:p>
            <a:r>
              <a:rPr lang="fi-FI" b="1"/>
              <a:t>Leinolan Maito Oy:</a:t>
            </a:r>
            <a:br>
              <a:rPr lang="fi-FI" dirty="0"/>
            </a:br>
            <a:r>
              <a:rPr lang="fi-FI" dirty="0">
                <a:ea typeface="+mn-lt"/>
                <a:cs typeface="+mn-lt"/>
                <a:hlinkClick r:id="rId3"/>
              </a:rPr>
              <a:t>https://www.facebook.com/leinolanmaito/</a:t>
            </a:r>
            <a:endParaRPr lang="fi-FI" dirty="0"/>
          </a:p>
          <a:p>
            <a:r>
              <a:rPr lang="fi-FI" b="1"/>
              <a:t>Keisalan tila:</a:t>
            </a:r>
            <a:br>
              <a:rPr lang="fi-FI" dirty="0"/>
            </a:br>
            <a:r>
              <a:rPr lang="fi-FI" dirty="0">
                <a:ea typeface="+mn-lt"/>
                <a:cs typeface="+mn-lt"/>
                <a:hlinkClick r:id="rId4"/>
              </a:rPr>
              <a:t>https://www.facebook.com/Keisalantila/</a:t>
            </a:r>
            <a:endParaRPr lang="fi-FI" dirty="0"/>
          </a:p>
          <a:p>
            <a:endParaRPr lang="fi-FI" dirty="0"/>
          </a:p>
          <a:p>
            <a:endParaRPr lang="fi-FI" dirty="0"/>
          </a:p>
        </p:txBody>
      </p:sp>
    </p:spTree>
    <p:extLst>
      <p:ext uri="{BB962C8B-B14F-4D97-AF65-F5344CB8AC3E}">
        <p14:creationId xmlns:p14="http://schemas.microsoft.com/office/powerpoint/2010/main" val="6111926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C8109F55D4A65746B837C8A2739ED180" ma:contentTypeVersion="7" ma:contentTypeDescription="Luo uusi asiakirja." ma:contentTypeScope="" ma:versionID="f1de288447da277c2091f673aecd24b2">
  <xsd:schema xmlns:xsd="http://www.w3.org/2001/XMLSchema" xmlns:xs="http://www.w3.org/2001/XMLSchema" xmlns:p="http://schemas.microsoft.com/office/2006/metadata/properties" xmlns:ns2="00163c60-57be-4fe5-8b0e-a82fed8118de" xmlns:ns3="926a3eef-c5e1-4b14-b0c1-4014c8323dcb" targetNamespace="http://schemas.microsoft.com/office/2006/metadata/properties" ma:root="true" ma:fieldsID="c98809ecf880021010c53fa9f92f7264" ns2:_="" ns3:_="">
    <xsd:import namespace="00163c60-57be-4fe5-8b0e-a82fed8118de"/>
    <xsd:import namespace="926a3eef-c5e1-4b14-b0c1-4014c8323d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163c60-57be-4fe5-8b0e-a82fed8118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6a3eef-c5e1-4b14-b0c1-4014c8323dc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B4ECB-47BE-4987-A478-E8F67E5519E5}">
  <ds:schemaRefs>
    <ds:schemaRef ds:uri="http://schemas.microsoft.com/office/2006/documentManagement/types"/>
    <ds:schemaRef ds:uri="http://schemas.microsoft.com/office/infopath/2007/PartnerControls"/>
    <ds:schemaRef ds:uri="00163c60-57be-4fe5-8b0e-a82fed8118de"/>
    <ds:schemaRef ds:uri="http://purl.org/dc/elements/1.1/"/>
    <ds:schemaRef ds:uri="http://schemas.microsoft.com/office/2006/metadata/properties"/>
    <ds:schemaRef ds:uri="http://purl.org/dc/terms/"/>
    <ds:schemaRef ds:uri="926a3eef-c5e1-4b14-b0c1-4014c8323dcb"/>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9A98882-640C-4378-9EB2-DF078907C4F3}">
  <ds:schemaRefs>
    <ds:schemaRef ds:uri="http://schemas.microsoft.com/sharepoint/v3/contenttype/forms"/>
  </ds:schemaRefs>
</ds:datastoreItem>
</file>

<file path=customXml/itemProps3.xml><?xml version="1.0" encoding="utf-8"?>
<ds:datastoreItem xmlns:ds="http://schemas.openxmlformats.org/officeDocument/2006/customXml" ds:itemID="{4912A095-0D63-4EE1-87E3-C781C5F23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163c60-57be-4fe5-8b0e-a82fed8118de"/>
    <ds:schemaRef ds:uri="926a3eef-c5e1-4b14-b0c1-4014c8323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kpedu_powerpointmalli3</Template>
  <TotalTime>2518</TotalTime>
  <Words>1666</Words>
  <Application>Microsoft Office PowerPoint</Application>
  <PresentationFormat>Laajakuva</PresentationFormat>
  <Paragraphs>188</Paragraphs>
  <Slides>33</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33</vt:i4>
      </vt:variant>
    </vt:vector>
  </HeadingPairs>
  <TitlesOfParts>
    <vt:vector size="41" baseType="lpstr">
      <vt:lpstr>Arial</vt:lpstr>
      <vt:lpstr>Calibri</vt:lpstr>
      <vt:lpstr>Franklin Gothic Demi Cond</vt:lpstr>
      <vt:lpstr>Humanst521 BT</vt:lpstr>
      <vt:lpstr>Symbol</vt:lpstr>
      <vt:lpstr>Trebuchet MS</vt:lpstr>
      <vt:lpstr>Wingdings 3</vt:lpstr>
      <vt:lpstr>Facet</vt:lpstr>
      <vt:lpstr>Luovat AGENTIT</vt:lpstr>
      <vt:lpstr>Viestintä- ja vetovoimahanke 2019 - 2020</vt:lpstr>
      <vt:lpstr>Agenttiopettajat:</vt:lpstr>
      <vt:lpstr>Mitä Agentti-opiskelijat ovat? </vt:lpstr>
      <vt:lpstr>Agenttiopiskelijat</vt:lpstr>
      <vt:lpstr>PowerPoint-esitys</vt:lpstr>
      <vt:lpstr>Minkälaisia postauksia?</vt:lpstr>
      <vt:lpstr>PowerPoint-esitys</vt:lpstr>
      <vt:lpstr>Esimerkkejä:</vt:lpstr>
      <vt:lpstr>Miten usein julkaisen?</vt:lpstr>
      <vt:lpstr>Hyvät toimintatavat</vt:lpstr>
      <vt:lpstr>TIETOSUOJA ja TIETOTURVA</vt:lpstr>
      <vt:lpstr>TIETOSUOJA ja TIETOTURVA</vt:lpstr>
      <vt:lpstr>TIETOSUOJA ja TIETOTURVA</vt:lpstr>
      <vt:lpstr>PowerPoint-esitys</vt:lpstr>
      <vt:lpstr>Tietoturva- ja netikettilinkkejä</vt:lpstr>
      <vt:lpstr>Hyvät toimintatavat / NETIKETTI</vt:lpstr>
      <vt:lpstr>Sosiaalisen median ohjeita: </vt:lpstr>
      <vt:lpstr>Tekijänoikeudet</vt:lpstr>
      <vt:lpstr>Mieti ennen kuin klikkaat:</vt:lpstr>
      <vt:lpstr>Päivityksen oikoluku </vt:lpstr>
      <vt:lpstr>Miten suhtaudun negaan?</vt:lpstr>
      <vt:lpstr>Case Valavuori</vt:lpstr>
      <vt:lpstr>Jos mokaan…</vt:lpstr>
      <vt:lpstr>Jos mokaan...</vt:lpstr>
      <vt:lpstr>Kolmen kohdan pikaohjeet  somekriisinhallintaan </vt:lpstr>
      <vt:lpstr>Me luotamme teihin Agentteihin!</vt:lpstr>
      <vt:lpstr>Oman koulun tunnukset</vt:lpstr>
      <vt:lpstr>Aikataulujen sopiminen</vt:lpstr>
      <vt:lpstr>Agenttien ulkoasu ja hashtagit</vt:lpstr>
      <vt:lpstr>EHDOTUS: paitaan tekstit ja kuva</vt:lpstr>
      <vt:lpstr>Kertausta: </vt:lpstr>
      <vt:lpstr>FAKTAA!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Viestintä Trainee</dc:creator>
  <cp:lastModifiedBy>Tanja Känsäkoski</cp:lastModifiedBy>
  <cp:revision>706</cp:revision>
  <dcterms:created xsi:type="dcterms:W3CDTF">2018-03-08T07:55:38Z</dcterms:created>
  <dcterms:modified xsi:type="dcterms:W3CDTF">2020-01-16T12:25:08Z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0x010100C8109F55D4A65746B837C8A2739ED180</vt:lpwstr>
  </property>
</Properties>
</file>